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7" r:id="rId4"/>
    <p:sldMasterId id="2147483817" r:id="rId5"/>
    <p:sldMasterId id="2147483827" r:id="rId6"/>
  </p:sldMasterIdLst>
  <p:notesMasterIdLst>
    <p:notesMasterId r:id="rId18"/>
  </p:notesMasterIdLst>
  <p:handoutMasterIdLst>
    <p:handoutMasterId r:id="rId19"/>
  </p:handoutMasterIdLst>
  <p:sldIdLst>
    <p:sldId id="456" r:id="rId7"/>
    <p:sldId id="521" r:id="rId8"/>
    <p:sldId id="522" r:id="rId9"/>
    <p:sldId id="523" r:id="rId10"/>
    <p:sldId id="524" r:id="rId11"/>
    <p:sldId id="525" r:id="rId12"/>
    <p:sldId id="529" r:id="rId13"/>
    <p:sldId id="526" r:id="rId14"/>
    <p:sldId id="527" r:id="rId15"/>
    <p:sldId id="528" r:id="rId16"/>
    <p:sldId id="520" r:id="rId17"/>
  </p:sldIdLst>
  <p:sldSz cx="9144000" cy="6858000" type="letter"/>
  <p:notesSz cx="6985000" cy="9283700"/>
  <p:defaultTextStyle>
    <a:defPPr>
      <a:defRPr lang="en-US"/>
    </a:defPPr>
    <a:lvl1pPr algn="l" rtl="0" eaLnBrk="0" fontAlgn="base" hangingPunct="0">
      <a:spcBef>
        <a:spcPct val="50000"/>
      </a:spcBef>
      <a:spcAft>
        <a:spcPct val="0"/>
      </a:spcAft>
      <a:defRPr sz="1400" kern="1200">
        <a:solidFill>
          <a:schemeClr val="tx1"/>
        </a:solidFill>
        <a:latin typeface="Arial" charset="0"/>
        <a:ea typeface="+mn-ea"/>
        <a:cs typeface="+mn-cs"/>
      </a:defRPr>
    </a:lvl1pPr>
    <a:lvl2pPr marL="457200" algn="l" rtl="0" eaLnBrk="0" fontAlgn="base" hangingPunct="0">
      <a:spcBef>
        <a:spcPct val="50000"/>
      </a:spcBef>
      <a:spcAft>
        <a:spcPct val="0"/>
      </a:spcAft>
      <a:defRPr sz="1400" kern="1200">
        <a:solidFill>
          <a:schemeClr val="tx1"/>
        </a:solidFill>
        <a:latin typeface="Arial" charset="0"/>
        <a:ea typeface="+mn-ea"/>
        <a:cs typeface="+mn-cs"/>
      </a:defRPr>
    </a:lvl2pPr>
    <a:lvl3pPr marL="914400" algn="l" rtl="0" eaLnBrk="0" fontAlgn="base" hangingPunct="0">
      <a:spcBef>
        <a:spcPct val="50000"/>
      </a:spcBef>
      <a:spcAft>
        <a:spcPct val="0"/>
      </a:spcAft>
      <a:defRPr sz="1400" kern="1200">
        <a:solidFill>
          <a:schemeClr val="tx1"/>
        </a:solidFill>
        <a:latin typeface="Arial" charset="0"/>
        <a:ea typeface="+mn-ea"/>
        <a:cs typeface="+mn-cs"/>
      </a:defRPr>
    </a:lvl3pPr>
    <a:lvl4pPr marL="1371600" algn="l" rtl="0" eaLnBrk="0" fontAlgn="base" hangingPunct="0">
      <a:spcBef>
        <a:spcPct val="50000"/>
      </a:spcBef>
      <a:spcAft>
        <a:spcPct val="0"/>
      </a:spcAft>
      <a:defRPr sz="1400" kern="1200">
        <a:solidFill>
          <a:schemeClr val="tx1"/>
        </a:solidFill>
        <a:latin typeface="Arial" charset="0"/>
        <a:ea typeface="+mn-ea"/>
        <a:cs typeface="+mn-cs"/>
      </a:defRPr>
    </a:lvl4pPr>
    <a:lvl5pPr marL="1828800" algn="l" rtl="0" eaLnBrk="0" fontAlgn="base" hangingPunct="0">
      <a:spcBef>
        <a:spcPct val="5000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648">
          <p15:clr>
            <a:srgbClr val="A4A3A4"/>
          </p15:clr>
        </p15:guide>
        <p15:guide id="2" pos="216">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or, Aniko (JSC-SF)[WYLE INTEG. SCI. &amp; ENG.]" initials="SA(IS&amp;E" lastIdx="6" clrIdx="0"/>
  <p:cmAuthor id="2" name="Jessica Marquez" initials="JM" lastIdx="11" clrIdx="1"/>
  <p:cmAuthor id="3" name="Holden, Kritina L. (JSC-SF)[WYLE INTEG. SCI. &amp; ENG.]" initials="HKL(IS&amp;E" lastIdx="4" clrIdx="2"/>
  <p:cmAuthor id="4" name="Thaxton, Sherry S. (JSC-SF)[WYLE INTEG. SCI. &amp; ENG.]" initials="TSS(IS&amp;E" lastIdx="19" clrIdx="3">
    <p:extLst>
      <p:ext uri="{19B8F6BF-5375-455C-9EA6-DF929625EA0E}">
        <p15:presenceInfo xmlns:p15="http://schemas.microsoft.com/office/powerpoint/2012/main" userId="S-1-5-21-330711430-3775241029-4075259233-40189" providerId="AD"/>
      </p:ext>
    </p:extLst>
  </p:cmAuthor>
  <p:cmAuthor id="5" name="Adolf, Jurine A. (JSC-SF)[WYLE LABORATORIES, INC.]" initials="AJA(LI" lastIdx="25" clrIdx="4">
    <p:extLst>
      <p:ext uri="{19B8F6BF-5375-455C-9EA6-DF929625EA0E}">
        <p15:presenceInfo xmlns:p15="http://schemas.microsoft.com/office/powerpoint/2012/main" userId="S-1-5-21-330711430-3775241029-4075259233-18685" providerId="AD"/>
      </p:ext>
    </p:extLst>
  </p:cmAuthor>
  <p:cmAuthor id="6" name="Thaxton, Sherry S. (JSC-SF211)" initials="TSS(" lastIdx="1" clrIdx="5">
    <p:extLst>
      <p:ext uri="{19B8F6BF-5375-455C-9EA6-DF929625EA0E}">
        <p15:presenceInfo xmlns:p15="http://schemas.microsoft.com/office/powerpoint/2012/main" userId="S::sthaxton@ndc.nasa.gov::de72bc79-6c7a-47e9-ae06-b90e7af0f8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FF"/>
    <a:srgbClr val="E9EDF4"/>
    <a:srgbClr val="D0D8E8"/>
    <a:srgbClr val="4F81BD"/>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33" autoAdjust="0"/>
    <p:restoredTop sz="95135" autoAdjust="0"/>
  </p:normalViewPr>
  <p:slideViewPr>
    <p:cSldViewPr snapToGrid="0">
      <p:cViewPr varScale="1">
        <p:scale>
          <a:sx n="76" d="100"/>
          <a:sy n="76" d="100"/>
        </p:scale>
        <p:origin x="108" y="786"/>
      </p:cViewPr>
      <p:guideLst>
        <p:guide orient="horz" pos="648"/>
        <p:guide pos="2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Grid="0">
      <p:cViewPr varScale="1">
        <p:scale>
          <a:sx n="64" d="100"/>
          <a:sy n="64" d="100"/>
        </p:scale>
        <p:origin x="3091" y="7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56B8BA-7ABA-41A5-8756-90AF429B3F81}"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294066D2-BB45-43DF-BED1-5ACB5B6CE5E0}">
      <dgm:prSet phldrT="[Text]" custT="1"/>
      <dgm:spPr/>
      <dgm:t>
        <a:bodyPr/>
        <a:lstStyle/>
        <a:p>
          <a:r>
            <a:rPr lang="en-US" sz="1000" b="1" dirty="0"/>
            <a:t>Human Factors Engineering</a:t>
          </a:r>
        </a:p>
      </dgm:t>
    </dgm:pt>
    <dgm:pt modelId="{7C65D4CE-C3FA-4B57-9194-E479D89A5FCA}" type="parTrans" cxnId="{D9F4F9C3-863E-4223-A31B-C195331EA60E}">
      <dgm:prSet/>
      <dgm:spPr/>
      <dgm:t>
        <a:bodyPr/>
        <a:lstStyle/>
        <a:p>
          <a:endParaRPr lang="en-US" sz="1000" b="1"/>
        </a:p>
      </dgm:t>
    </dgm:pt>
    <dgm:pt modelId="{062791D9-4A82-4CA6-8E1E-799A33A3050F}" type="sibTrans" cxnId="{D9F4F9C3-863E-4223-A31B-C195331EA60E}">
      <dgm:prSet/>
      <dgm:spPr/>
      <dgm:t>
        <a:bodyPr/>
        <a:lstStyle/>
        <a:p>
          <a:endParaRPr lang="en-US" sz="1000" b="1"/>
        </a:p>
      </dgm:t>
    </dgm:pt>
    <dgm:pt modelId="{C6AA1F2E-6D0F-4C83-ACA7-6F5601EF8C4E}">
      <dgm:prSet phldrT="[Text]" custT="1"/>
      <dgm:spPr/>
      <dgm:t>
        <a:bodyPr/>
        <a:lstStyle/>
        <a:p>
          <a:r>
            <a:rPr lang="en-US" sz="1000" b="1" dirty="0"/>
            <a:t>Operations Resources</a:t>
          </a:r>
        </a:p>
      </dgm:t>
    </dgm:pt>
    <dgm:pt modelId="{CA445219-E6E6-4657-AB7D-6B69F64AACC4}" type="parTrans" cxnId="{4968CD25-55EE-4BDD-BB66-40EA79382047}">
      <dgm:prSet/>
      <dgm:spPr/>
      <dgm:t>
        <a:bodyPr/>
        <a:lstStyle/>
        <a:p>
          <a:endParaRPr lang="en-US" sz="1000" b="1"/>
        </a:p>
      </dgm:t>
    </dgm:pt>
    <dgm:pt modelId="{87BE2392-10A9-4B80-806F-546062D2A7D4}" type="sibTrans" cxnId="{4968CD25-55EE-4BDD-BB66-40EA79382047}">
      <dgm:prSet/>
      <dgm:spPr/>
      <dgm:t>
        <a:bodyPr/>
        <a:lstStyle/>
        <a:p>
          <a:endParaRPr lang="en-US" sz="1000" b="1"/>
        </a:p>
      </dgm:t>
    </dgm:pt>
    <dgm:pt modelId="{13F5CC5C-B011-40AF-B3A3-26578DA04DE7}">
      <dgm:prSet phldrT="[Text]" custT="1"/>
      <dgm:spPr/>
      <dgm:t>
        <a:bodyPr/>
        <a:lstStyle/>
        <a:p>
          <a:r>
            <a:rPr lang="en-US" sz="1000" b="1" dirty="0"/>
            <a:t>Safety</a:t>
          </a:r>
        </a:p>
      </dgm:t>
    </dgm:pt>
    <dgm:pt modelId="{F8685A43-9EBE-4B1C-8BBF-77B18BABF14B}" type="parTrans" cxnId="{85812190-3846-4B43-9226-5F98516CE650}">
      <dgm:prSet/>
      <dgm:spPr/>
      <dgm:t>
        <a:bodyPr/>
        <a:lstStyle/>
        <a:p>
          <a:endParaRPr lang="en-US" sz="1000" b="1"/>
        </a:p>
      </dgm:t>
    </dgm:pt>
    <dgm:pt modelId="{0F338504-D33A-4411-8D6A-9FE5F648F84B}" type="sibTrans" cxnId="{85812190-3846-4B43-9226-5F98516CE650}">
      <dgm:prSet/>
      <dgm:spPr/>
      <dgm:t>
        <a:bodyPr/>
        <a:lstStyle/>
        <a:p>
          <a:endParaRPr lang="en-US" sz="1000" b="1"/>
        </a:p>
      </dgm:t>
    </dgm:pt>
    <dgm:pt modelId="{5C9D0A9A-C44C-4A3E-9E05-021DC661C75C}">
      <dgm:prSet phldrT="[Text]" custT="1"/>
      <dgm:spPr/>
      <dgm:t>
        <a:bodyPr/>
        <a:lstStyle/>
        <a:p>
          <a:r>
            <a:rPr lang="en-US" sz="1000" b="1" dirty="0"/>
            <a:t>Habitability and Environment</a:t>
          </a:r>
        </a:p>
      </dgm:t>
    </dgm:pt>
    <dgm:pt modelId="{34CB3420-EFBD-4518-BFEE-D44E2F0D861C}" type="parTrans" cxnId="{582B7934-36A4-4D02-BB06-0896336D680D}">
      <dgm:prSet/>
      <dgm:spPr/>
      <dgm:t>
        <a:bodyPr/>
        <a:lstStyle/>
        <a:p>
          <a:endParaRPr lang="en-US" sz="1000" b="1"/>
        </a:p>
      </dgm:t>
    </dgm:pt>
    <dgm:pt modelId="{C1D7BD0F-DEFF-49E8-BB78-CFDEC48229BE}" type="sibTrans" cxnId="{582B7934-36A4-4D02-BB06-0896336D680D}">
      <dgm:prSet/>
      <dgm:spPr/>
      <dgm:t>
        <a:bodyPr/>
        <a:lstStyle/>
        <a:p>
          <a:endParaRPr lang="en-US" sz="1000" b="1"/>
        </a:p>
      </dgm:t>
    </dgm:pt>
    <dgm:pt modelId="{46EAEEC3-A08F-4627-AEAE-5653FABE68F6}">
      <dgm:prSet phldrT="[Text]" custT="1"/>
      <dgm:spPr/>
      <dgm:t>
        <a:bodyPr/>
        <a:lstStyle/>
        <a:p>
          <a:r>
            <a:rPr lang="en-US" sz="1000" b="1" dirty="0"/>
            <a:t>Maintainability and Supportability</a:t>
          </a:r>
        </a:p>
      </dgm:t>
    </dgm:pt>
    <dgm:pt modelId="{85F2DC92-31CD-4B6C-ADE9-140B8CF903F7}" type="parTrans" cxnId="{71B378B1-4B82-4894-B396-673780C2901E}">
      <dgm:prSet/>
      <dgm:spPr/>
      <dgm:t>
        <a:bodyPr/>
        <a:lstStyle/>
        <a:p>
          <a:endParaRPr lang="en-US" sz="1000" b="1"/>
        </a:p>
      </dgm:t>
    </dgm:pt>
    <dgm:pt modelId="{ADB9237A-A095-4129-815C-2077054965FD}" type="sibTrans" cxnId="{71B378B1-4B82-4894-B396-673780C2901E}">
      <dgm:prSet/>
      <dgm:spPr/>
      <dgm:t>
        <a:bodyPr/>
        <a:lstStyle/>
        <a:p>
          <a:endParaRPr lang="en-US" sz="1000" b="1"/>
        </a:p>
      </dgm:t>
    </dgm:pt>
    <dgm:pt modelId="{3EA23ACE-A286-478F-80B4-F68919529B4F}">
      <dgm:prSet phldrT="[Text]" custT="1"/>
      <dgm:spPr/>
      <dgm:t>
        <a:bodyPr/>
        <a:lstStyle/>
        <a:p>
          <a:r>
            <a:rPr lang="en-US" sz="1000" b="1" dirty="0"/>
            <a:t>Training</a:t>
          </a:r>
        </a:p>
      </dgm:t>
    </dgm:pt>
    <dgm:pt modelId="{519B8821-674F-4DDF-8067-88EFC17DF854}" type="parTrans" cxnId="{C7A4462C-6AB3-4397-A4E0-F54A8D7A67F4}">
      <dgm:prSet/>
      <dgm:spPr/>
      <dgm:t>
        <a:bodyPr/>
        <a:lstStyle/>
        <a:p>
          <a:endParaRPr lang="en-US" sz="1000" b="1"/>
        </a:p>
      </dgm:t>
    </dgm:pt>
    <dgm:pt modelId="{9757C3EE-E075-41FD-9A2F-5CBCE5E20F50}" type="sibTrans" cxnId="{C7A4462C-6AB3-4397-A4E0-F54A8D7A67F4}">
      <dgm:prSet/>
      <dgm:spPr/>
      <dgm:t>
        <a:bodyPr/>
        <a:lstStyle/>
        <a:p>
          <a:endParaRPr lang="en-US" sz="1000" b="1"/>
        </a:p>
      </dgm:t>
    </dgm:pt>
    <dgm:pt modelId="{CC3AB454-5197-4F8A-9752-FF42AB8A70D1}" type="pres">
      <dgm:prSet presAssocID="{4F56B8BA-7ABA-41A5-8756-90AF429B3F81}" presName="cycle" presStyleCnt="0">
        <dgm:presLayoutVars>
          <dgm:dir/>
          <dgm:resizeHandles val="exact"/>
        </dgm:presLayoutVars>
      </dgm:prSet>
      <dgm:spPr/>
    </dgm:pt>
    <dgm:pt modelId="{3CCD5D4F-9F46-4E54-AD78-1C450EB19F81}" type="pres">
      <dgm:prSet presAssocID="{294066D2-BB45-43DF-BED1-5ACB5B6CE5E0}" presName="node" presStyleLbl="node1" presStyleIdx="0" presStyleCnt="6" custScaleX="132698" custScaleY="127782">
        <dgm:presLayoutVars>
          <dgm:bulletEnabled val="1"/>
        </dgm:presLayoutVars>
      </dgm:prSet>
      <dgm:spPr/>
    </dgm:pt>
    <dgm:pt modelId="{E47AD61F-3E2F-4DC1-A112-552E65788B13}" type="pres">
      <dgm:prSet presAssocID="{294066D2-BB45-43DF-BED1-5ACB5B6CE5E0}" presName="spNode" presStyleCnt="0"/>
      <dgm:spPr/>
    </dgm:pt>
    <dgm:pt modelId="{F5AF521A-AE5C-432B-A764-B9FF8A6FE859}" type="pres">
      <dgm:prSet presAssocID="{062791D9-4A82-4CA6-8E1E-799A33A3050F}" presName="sibTrans" presStyleLbl="sibTrans1D1" presStyleIdx="0" presStyleCnt="6"/>
      <dgm:spPr/>
    </dgm:pt>
    <dgm:pt modelId="{4812254B-16B2-4237-A59E-25516ED82CF0}" type="pres">
      <dgm:prSet presAssocID="{C6AA1F2E-6D0F-4C83-ACA7-6F5601EF8C4E}" presName="node" presStyleLbl="node1" presStyleIdx="1" presStyleCnt="6" custScaleX="132698" custScaleY="127782" custRadScaleRad="100238" custRadScaleInc="29968">
        <dgm:presLayoutVars>
          <dgm:bulletEnabled val="1"/>
        </dgm:presLayoutVars>
      </dgm:prSet>
      <dgm:spPr/>
    </dgm:pt>
    <dgm:pt modelId="{7DB0422B-23D3-426F-9276-768963FDCFDB}" type="pres">
      <dgm:prSet presAssocID="{C6AA1F2E-6D0F-4C83-ACA7-6F5601EF8C4E}" presName="spNode" presStyleCnt="0"/>
      <dgm:spPr/>
    </dgm:pt>
    <dgm:pt modelId="{DF4A833E-EC4A-41D7-A58B-D1519BC0286D}" type="pres">
      <dgm:prSet presAssocID="{87BE2392-10A9-4B80-806F-546062D2A7D4}" presName="sibTrans" presStyleLbl="sibTrans1D1" presStyleIdx="1" presStyleCnt="6"/>
      <dgm:spPr/>
    </dgm:pt>
    <dgm:pt modelId="{FEC40208-AA16-4DD4-9826-82E9DEFB7902}" type="pres">
      <dgm:prSet presAssocID="{13F5CC5C-B011-40AF-B3A3-26578DA04DE7}" presName="node" presStyleLbl="node1" presStyleIdx="2" presStyleCnt="6" custScaleX="132698" custScaleY="127782" custRadScaleRad="98322" custRadScaleInc="-43184">
        <dgm:presLayoutVars>
          <dgm:bulletEnabled val="1"/>
        </dgm:presLayoutVars>
      </dgm:prSet>
      <dgm:spPr/>
    </dgm:pt>
    <dgm:pt modelId="{47D38810-555B-4393-923D-C774E245CE01}" type="pres">
      <dgm:prSet presAssocID="{13F5CC5C-B011-40AF-B3A3-26578DA04DE7}" presName="spNode" presStyleCnt="0"/>
      <dgm:spPr/>
    </dgm:pt>
    <dgm:pt modelId="{BA97200D-8B90-43B6-B60B-DF957F9523C1}" type="pres">
      <dgm:prSet presAssocID="{0F338504-D33A-4411-8D6A-9FE5F648F84B}" presName="sibTrans" presStyleLbl="sibTrans1D1" presStyleIdx="2" presStyleCnt="6"/>
      <dgm:spPr/>
    </dgm:pt>
    <dgm:pt modelId="{35477C87-793E-4A48-AF9C-F420D90C4946}" type="pres">
      <dgm:prSet presAssocID="{5C9D0A9A-C44C-4A3E-9E05-021DC661C75C}" presName="node" presStyleLbl="node1" presStyleIdx="3" presStyleCnt="6" custScaleX="132698" custScaleY="127782" custRadScaleRad="99291">
        <dgm:presLayoutVars>
          <dgm:bulletEnabled val="1"/>
        </dgm:presLayoutVars>
      </dgm:prSet>
      <dgm:spPr/>
    </dgm:pt>
    <dgm:pt modelId="{A1E9103F-8A0B-4818-8E61-6B242B7BA3E9}" type="pres">
      <dgm:prSet presAssocID="{5C9D0A9A-C44C-4A3E-9E05-021DC661C75C}" presName="spNode" presStyleCnt="0"/>
      <dgm:spPr/>
    </dgm:pt>
    <dgm:pt modelId="{C41F7BA9-A1EC-4A82-A682-6419EFD42EBC}" type="pres">
      <dgm:prSet presAssocID="{C1D7BD0F-DEFF-49E8-BB78-CFDEC48229BE}" presName="sibTrans" presStyleLbl="sibTrans1D1" presStyleIdx="3" presStyleCnt="6"/>
      <dgm:spPr/>
    </dgm:pt>
    <dgm:pt modelId="{9A98BFA7-AA3D-42F1-A113-D7C27E62AEF5}" type="pres">
      <dgm:prSet presAssocID="{46EAEEC3-A08F-4627-AEAE-5653FABE68F6}" presName="node" presStyleLbl="node1" presStyleIdx="4" presStyleCnt="6" custScaleX="193796" custScaleY="127782" custRadScaleRad="99645" custRadScaleInc="44670">
        <dgm:presLayoutVars>
          <dgm:bulletEnabled val="1"/>
        </dgm:presLayoutVars>
      </dgm:prSet>
      <dgm:spPr/>
    </dgm:pt>
    <dgm:pt modelId="{E9208091-91D3-49F1-89AE-B7394BBE3C63}" type="pres">
      <dgm:prSet presAssocID="{46EAEEC3-A08F-4627-AEAE-5653FABE68F6}" presName="spNode" presStyleCnt="0"/>
      <dgm:spPr/>
    </dgm:pt>
    <dgm:pt modelId="{44DF1554-DC82-4232-8D77-C6FC96572AEC}" type="pres">
      <dgm:prSet presAssocID="{ADB9237A-A095-4129-815C-2077054965FD}" presName="sibTrans" presStyleLbl="sibTrans1D1" presStyleIdx="4" presStyleCnt="6"/>
      <dgm:spPr/>
    </dgm:pt>
    <dgm:pt modelId="{93421168-4733-4072-B9D3-CC6BE9FE33B1}" type="pres">
      <dgm:prSet presAssocID="{3EA23ACE-A286-478F-80B4-F68919529B4F}" presName="node" presStyleLbl="node1" presStyleIdx="5" presStyleCnt="6" custScaleX="132698" custScaleY="127782" custRadScaleRad="100238" custRadScaleInc="-29968">
        <dgm:presLayoutVars>
          <dgm:bulletEnabled val="1"/>
        </dgm:presLayoutVars>
      </dgm:prSet>
      <dgm:spPr/>
    </dgm:pt>
    <dgm:pt modelId="{FD046BF4-9299-4C4A-B7D6-FE8B1E223CB7}" type="pres">
      <dgm:prSet presAssocID="{3EA23ACE-A286-478F-80B4-F68919529B4F}" presName="spNode" presStyleCnt="0"/>
      <dgm:spPr/>
    </dgm:pt>
    <dgm:pt modelId="{C60C0AB8-199F-4E9B-A834-B25488C7325F}" type="pres">
      <dgm:prSet presAssocID="{9757C3EE-E075-41FD-9A2F-5CBCE5E20F50}" presName="sibTrans" presStyleLbl="sibTrans1D1" presStyleIdx="5" presStyleCnt="6"/>
      <dgm:spPr/>
    </dgm:pt>
  </dgm:ptLst>
  <dgm:cxnLst>
    <dgm:cxn modelId="{EDCBF721-3377-4B70-ACEB-F32D3CF54A77}" type="presOf" srcId="{4F56B8BA-7ABA-41A5-8756-90AF429B3F81}" destId="{CC3AB454-5197-4F8A-9752-FF42AB8A70D1}" srcOrd="0" destOrd="0" presId="urn:microsoft.com/office/officeart/2005/8/layout/cycle6"/>
    <dgm:cxn modelId="{4968CD25-55EE-4BDD-BB66-40EA79382047}" srcId="{4F56B8BA-7ABA-41A5-8756-90AF429B3F81}" destId="{C6AA1F2E-6D0F-4C83-ACA7-6F5601EF8C4E}" srcOrd="1" destOrd="0" parTransId="{CA445219-E6E6-4657-AB7D-6B69F64AACC4}" sibTransId="{87BE2392-10A9-4B80-806F-546062D2A7D4}"/>
    <dgm:cxn modelId="{63F5F926-2ABD-4067-8D0E-21888A52F56A}" type="presOf" srcId="{062791D9-4A82-4CA6-8E1E-799A33A3050F}" destId="{F5AF521A-AE5C-432B-A764-B9FF8A6FE859}" srcOrd="0" destOrd="0" presId="urn:microsoft.com/office/officeart/2005/8/layout/cycle6"/>
    <dgm:cxn modelId="{C7A4462C-6AB3-4397-A4E0-F54A8D7A67F4}" srcId="{4F56B8BA-7ABA-41A5-8756-90AF429B3F81}" destId="{3EA23ACE-A286-478F-80B4-F68919529B4F}" srcOrd="5" destOrd="0" parTransId="{519B8821-674F-4DDF-8067-88EFC17DF854}" sibTransId="{9757C3EE-E075-41FD-9A2F-5CBCE5E20F50}"/>
    <dgm:cxn modelId="{582B7934-36A4-4D02-BB06-0896336D680D}" srcId="{4F56B8BA-7ABA-41A5-8756-90AF429B3F81}" destId="{5C9D0A9A-C44C-4A3E-9E05-021DC661C75C}" srcOrd="3" destOrd="0" parTransId="{34CB3420-EFBD-4518-BFEE-D44E2F0D861C}" sibTransId="{C1D7BD0F-DEFF-49E8-BB78-CFDEC48229BE}"/>
    <dgm:cxn modelId="{A1753D65-0CBA-4494-A1BD-5E38D5D2D9B1}" type="presOf" srcId="{C1D7BD0F-DEFF-49E8-BB78-CFDEC48229BE}" destId="{C41F7BA9-A1EC-4A82-A682-6419EFD42EBC}" srcOrd="0" destOrd="0" presId="urn:microsoft.com/office/officeart/2005/8/layout/cycle6"/>
    <dgm:cxn modelId="{7296456D-A8E6-400D-9CCE-0B73E3C3424B}" type="presOf" srcId="{ADB9237A-A095-4129-815C-2077054965FD}" destId="{44DF1554-DC82-4232-8D77-C6FC96572AEC}" srcOrd="0" destOrd="0" presId="urn:microsoft.com/office/officeart/2005/8/layout/cycle6"/>
    <dgm:cxn modelId="{D8352173-1AC4-4C06-9A4D-9874264172D8}" type="presOf" srcId="{294066D2-BB45-43DF-BED1-5ACB5B6CE5E0}" destId="{3CCD5D4F-9F46-4E54-AD78-1C450EB19F81}" srcOrd="0" destOrd="0" presId="urn:microsoft.com/office/officeart/2005/8/layout/cycle6"/>
    <dgm:cxn modelId="{85812190-3846-4B43-9226-5F98516CE650}" srcId="{4F56B8BA-7ABA-41A5-8756-90AF429B3F81}" destId="{13F5CC5C-B011-40AF-B3A3-26578DA04DE7}" srcOrd="2" destOrd="0" parTransId="{F8685A43-9EBE-4B1C-8BBF-77B18BABF14B}" sibTransId="{0F338504-D33A-4411-8D6A-9FE5F648F84B}"/>
    <dgm:cxn modelId="{E1AA2595-2901-4725-86CB-66F0855FF765}" type="presOf" srcId="{87BE2392-10A9-4B80-806F-546062D2A7D4}" destId="{DF4A833E-EC4A-41D7-A58B-D1519BC0286D}" srcOrd="0" destOrd="0" presId="urn:microsoft.com/office/officeart/2005/8/layout/cycle6"/>
    <dgm:cxn modelId="{F50D359F-D434-4D62-8400-A01379828361}" type="presOf" srcId="{3EA23ACE-A286-478F-80B4-F68919529B4F}" destId="{93421168-4733-4072-B9D3-CC6BE9FE33B1}" srcOrd="0" destOrd="0" presId="urn:microsoft.com/office/officeart/2005/8/layout/cycle6"/>
    <dgm:cxn modelId="{71B378B1-4B82-4894-B396-673780C2901E}" srcId="{4F56B8BA-7ABA-41A5-8756-90AF429B3F81}" destId="{46EAEEC3-A08F-4627-AEAE-5653FABE68F6}" srcOrd="4" destOrd="0" parTransId="{85F2DC92-31CD-4B6C-ADE9-140B8CF903F7}" sibTransId="{ADB9237A-A095-4129-815C-2077054965FD}"/>
    <dgm:cxn modelId="{CE4981B5-5E8A-452A-A5D9-29C4DB389E16}" type="presOf" srcId="{13F5CC5C-B011-40AF-B3A3-26578DA04DE7}" destId="{FEC40208-AA16-4DD4-9826-82E9DEFB7902}" srcOrd="0" destOrd="0" presId="urn:microsoft.com/office/officeart/2005/8/layout/cycle6"/>
    <dgm:cxn modelId="{08873CB9-0AF1-41B1-B032-56154B906D8A}" type="presOf" srcId="{5C9D0A9A-C44C-4A3E-9E05-021DC661C75C}" destId="{35477C87-793E-4A48-AF9C-F420D90C4946}" srcOrd="0" destOrd="0" presId="urn:microsoft.com/office/officeart/2005/8/layout/cycle6"/>
    <dgm:cxn modelId="{5F29F5BE-B95D-438E-8CF2-0B1182B98B5E}" type="presOf" srcId="{46EAEEC3-A08F-4627-AEAE-5653FABE68F6}" destId="{9A98BFA7-AA3D-42F1-A113-D7C27E62AEF5}" srcOrd="0" destOrd="0" presId="urn:microsoft.com/office/officeart/2005/8/layout/cycle6"/>
    <dgm:cxn modelId="{D9F4F9C3-863E-4223-A31B-C195331EA60E}" srcId="{4F56B8BA-7ABA-41A5-8756-90AF429B3F81}" destId="{294066D2-BB45-43DF-BED1-5ACB5B6CE5E0}" srcOrd="0" destOrd="0" parTransId="{7C65D4CE-C3FA-4B57-9194-E479D89A5FCA}" sibTransId="{062791D9-4A82-4CA6-8E1E-799A33A3050F}"/>
    <dgm:cxn modelId="{E9CB8FCF-4139-4543-ABC8-A977EC9CDAEA}" type="presOf" srcId="{9757C3EE-E075-41FD-9A2F-5CBCE5E20F50}" destId="{C60C0AB8-199F-4E9B-A834-B25488C7325F}" srcOrd="0" destOrd="0" presId="urn:microsoft.com/office/officeart/2005/8/layout/cycle6"/>
    <dgm:cxn modelId="{616C03D6-32BE-4770-BAEE-BC1D88290DCB}" type="presOf" srcId="{C6AA1F2E-6D0F-4C83-ACA7-6F5601EF8C4E}" destId="{4812254B-16B2-4237-A59E-25516ED82CF0}" srcOrd="0" destOrd="0" presId="urn:microsoft.com/office/officeart/2005/8/layout/cycle6"/>
    <dgm:cxn modelId="{38E106FA-D46E-4C1C-BEB3-6E9A3FF7A234}" type="presOf" srcId="{0F338504-D33A-4411-8D6A-9FE5F648F84B}" destId="{BA97200D-8B90-43B6-B60B-DF957F9523C1}" srcOrd="0" destOrd="0" presId="urn:microsoft.com/office/officeart/2005/8/layout/cycle6"/>
    <dgm:cxn modelId="{12612A29-DCE7-48E6-9532-BA3E7485F829}" type="presParOf" srcId="{CC3AB454-5197-4F8A-9752-FF42AB8A70D1}" destId="{3CCD5D4F-9F46-4E54-AD78-1C450EB19F81}" srcOrd="0" destOrd="0" presId="urn:microsoft.com/office/officeart/2005/8/layout/cycle6"/>
    <dgm:cxn modelId="{6DCAF55C-B773-4931-926E-D753B4D426FC}" type="presParOf" srcId="{CC3AB454-5197-4F8A-9752-FF42AB8A70D1}" destId="{E47AD61F-3E2F-4DC1-A112-552E65788B13}" srcOrd="1" destOrd="0" presId="urn:microsoft.com/office/officeart/2005/8/layout/cycle6"/>
    <dgm:cxn modelId="{BE2AE5B2-304B-4DF1-B520-5955A0E6AEBE}" type="presParOf" srcId="{CC3AB454-5197-4F8A-9752-FF42AB8A70D1}" destId="{F5AF521A-AE5C-432B-A764-B9FF8A6FE859}" srcOrd="2" destOrd="0" presId="urn:microsoft.com/office/officeart/2005/8/layout/cycle6"/>
    <dgm:cxn modelId="{15B9D47E-DAC0-439F-90E3-7F23CDECB788}" type="presParOf" srcId="{CC3AB454-5197-4F8A-9752-FF42AB8A70D1}" destId="{4812254B-16B2-4237-A59E-25516ED82CF0}" srcOrd="3" destOrd="0" presId="urn:microsoft.com/office/officeart/2005/8/layout/cycle6"/>
    <dgm:cxn modelId="{7575B33C-1DB0-4EED-821D-833F3C77F1D3}" type="presParOf" srcId="{CC3AB454-5197-4F8A-9752-FF42AB8A70D1}" destId="{7DB0422B-23D3-426F-9276-768963FDCFDB}" srcOrd="4" destOrd="0" presId="urn:microsoft.com/office/officeart/2005/8/layout/cycle6"/>
    <dgm:cxn modelId="{B5B6C0D1-1621-47A6-A86F-2EDBDC74FCE8}" type="presParOf" srcId="{CC3AB454-5197-4F8A-9752-FF42AB8A70D1}" destId="{DF4A833E-EC4A-41D7-A58B-D1519BC0286D}" srcOrd="5" destOrd="0" presId="urn:microsoft.com/office/officeart/2005/8/layout/cycle6"/>
    <dgm:cxn modelId="{6F4954C6-45C9-40C8-B39D-B97FD28DA1EC}" type="presParOf" srcId="{CC3AB454-5197-4F8A-9752-FF42AB8A70D1}" destId="{FEC40208-AA16-4DD4-9826-82E9DEFB7902}" srcOrd="6" destOrd="0" presId="urn:microsoft.com/office/officeart/2005/8/layout/cycle6"/>
    <dgm:cxn modelId="{4D747005-7F8C-4B98-8B50-0148A8B38085}" type="presParOf" srcId="{CC3AB454-5197-4F8A-9752-FF42AB8A70D1}" destId="{47D38810-555B-4393-923D-C774E245CE01}" srcOrd="7" destOrd="0" presId="urn:microsoft.com/office/officeart/2005/8/layout/cycle6"/>
    <dgm:cxn modelId="{D3C2C2E9-77D7-4763-B6F5-3FCFD3D99C3E}" type="presParOf" srcId="{CC3AB454-5197-4F8A-9752-FF42AB8A70D1}" destId="{BA97200D-8B90-43B6-B60B-DF957F9523C1}" srcOrd="8" destOrd="0" presId="urn:microsoft.com/office/officeart/2005/8/layout/cycle6"/>
    <dgm:cxn modelId="{AB1CCA8F-47E3-48BD-97C2-D4BC88D2C48B}" type="presParOf" srcId="{CC3AB454-5197-4F8A-9752-FF42AB8A70D1}" destId="{35477C87-793E-4A48-AF9C-F420D90C4946}" srcOrd="9" destOrd="0" presId="urn:microsoft.com/office/officeart/2005/8/layout/cycle6"/>
    <dgm:cxn modelId="{809EEE0F-EFEC-446E-ABFB-948AEB75ADF2}" type="presParOf" srcId="{CC3AB454-5197-4F8A-9752-FF42AB8A70D1}" destId="{A1E9103F-8A0B-4818-8E61-6B242B7BA3E9}" srcOrd="10" destOrd="0" presId="urn:microsoft.com/office/officeart/2005/8/layout/cycle6"/>
    <dgm:cxn modelId="{E7A1A492-856B-49DC-9F18-B59BA97AC7DF}" type="presParOf" srcId="{CC3AB454-5197-4F8A-9752-FF42AB8A70D1}" destId="{C41F7BA9-A1EC-4A82-A682-6419EFD42EBC}" srcOrd="11" destOrd="0" presId="urn:microsoft.com/office/officeart/2005/8/layout/cycle6"/>
    <dgm:cxn modelId="{D15FD2F3-67B4-4ACA-A154-6BBD11A4E903}" type="presParOf" srcId="{CC3AB454-5197-4F8A-9752-FF42AB8A70D1}" destId="{9A98BFA7-AA3D-42F1-A113-D7C27E62AEF5}" srcOrd="12" destOrd="0" presId="urn:microsoft.com/office/officeart/2005/8/layout/cycle6"/>
    <dgm:cxn modelId="{8C2FA702-2026-40A6-9A6B-4DDC79B1D20D}" type="presParOf" srcId="{CC3AB454-5197-4F8A-9752-FF42AB8A70D1}" destId="{E9208091-91D3-49F1-89AE-B7394BBE3C63}" srcOrd="13" destOrd="0" presId="urn:microsoft.com/office/officeart/2005/8/layout/cycle6"/>
    <dgm:cxn modelId="{AE04DCEB-26B9-40B9-AF9F-D115136DFB50}" type="presParOf" srcId="{CC3AB454-5197-4F8A-9752-FF42AB8A70D1}" destId="{44DF1554-DC82-4232-8D77-C6FC96572AEC}" srcOrd="14" destOrd="0" presId="urn:microsoft.com/office/officeart/2005/8/layout/cycle6"/>
    <dgm:cxn modelId="{275786D9-821F-487C-8BAF-672B0649805B}" type="presParOf" srcId="{CC3AB454-5197-4F8A-9752-FF42AB8A70D1}" destId="{93421168-4733-4072-B9D3-CC6BE9FE33B1}" srcOrd="15" destOrd="0" presId="urn:microsoft.com/office/officeart/2005/8/layout/cycle6"/>
    <dgm:cxn modelId="{C47E092D-3EAC-483B-A729-CF02E5FD36EF}" type="presParOf" srcId="{CC3AB454-5197-4F8A-9752-FF42AB8A70D1}" destId="{FD046BF4-9299-4C4A-B7D6-FE8B1E223CB7}" srcOrd="16" destOrd="0" presId="urn:microsoft.com/office/officeart/2005/8/layout/cycle6"/>
    <dgm:cxn modelId="{FF615886-96DB-4344-BB8E-8F155515B31D}" type="presParOf" srcId="{CC3AB454-5197-4F8A-9752-FF42AB8A70D1}" destId="{C60C0AB8-199F-4E9B-A834-B25488C7325F}"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D5D4F-9F46-4E54-AD78-1C450EB19F81}">
      <dsp:nvSpPr>
        <dsp:cNvPr id="0" name=""/>
        <dsp:cNvSpPr/>
      </dsp:nvSpPr>
      <dsp:spPr>
        <a:xfrm>
          <a:off x="1359096" y="-58771"/>
          <a:ext cx="881447"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Human Factors Engineering</a:t>
          </a:r>
        </a:p>
      </dsp:txBody>
      <dsp:txXfrm>
        <a:off x="1386029" y="-31838"/>
        <a:ext cx="827581" cy="497849"/>
      </dsp:txXfrm>
    </dsp:sp>
    <dsp:sp modelId="{F5AF521A-AE5C-432B-A764-B9FF8A6FE859}">
      <dsp:nvSpPr>
        <dsp:cNvPr id="0" name=""/>
        <dsp:cNvSpPr/>
      </dsp:nvSpPr>
      <dsp:spPr>
        <a:xfrm>
          <a:off x="788709" y="219905"/>
          <a:ext cx="2034043" cy="2034043"/>
        </a:xfrm>
        <a:custGeom>
          <a:avLst/>
          <a:gdLst/>
          <a:ahLst/>
          <a:cxnLst/>
          <a:rect l="0" t="0" r="0" b="0"/>
          <a:pathLst>
            <a:path>
              <a:moveTo>
                <a:pt x="1455292" y="99278"/>
              </a:moveTo>
              <a:arcTo wR="1017021" hR="1017021" stAng="17731616" swAng="1276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12254B-16B2-4237-A59E-25516ED82CF0}">
      <dsp:nvSpPr>
        <dsp:cNvPr id="0" name=""/>
        <dsp:cNvSpPr/>
      </dsp:nvSpPr>
      <dsp:spPr>
        <a:xfrm>
          <a:off x="2290356" y="543502"/>
          <a:ext cx="881447"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Operations Resources</a:t>
          </a:r>
        </a:p>
      </dsp:txBody>
      <dsp:txXfrm>
        <a:off x="2317289" y="570435"/>
        <a:ext cx="827581" cy="497849"/>
      </dsp:txXfrm>
    </dsp:sp>
    <dsp:sp modelId="{DF4A833E-EC4A-41D7-A58B-D1519BC0286D}">
      <dsp:nvSpPr>
        <dsp:cNvPr id="0" name=""/>
        <dsp:cNvSpPr/>
      </dsp:nvSpPr>
      <dsp:spPr>
        <a:xfrm>
          <a:off x="777041" y="130172"/>
          <a:ext cx="2034043" cy="2034043"/>
        </a:xfrm>
        <a:custGeom>
          <a:avLst/>
          <a:gdLst/>
          <a:ahLst/>
          <a:cxnLst/>
          <a:rect l="0" t="0" r="0" b="0"/>
          <a:pathLst>
            <a:path>
              <a:moveTo>
                <a:pt x="2032828" y="967319"/>
              </a:moveTo>
              <a:arcTo wR="1017021" hR="1017021" stAng="21431927" swAng="75596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EC40208-AA16-4DD4-9826-82E9DEFB7902}">
      <dsp:nvSpPr>
        <dsp:cNvPr id="0" name=""/>
        <dsp:cNvSpPr/>
      </dsp:nvSpPr>
      <dsp:spPr>
        <a:xfrm>
          <a:off x="2290345" y="1322513"/>
          <a:ext cx="881447"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Safety</a:t>
          </a:r>
        </a:p>
      </dsp:txBody>
      <dsp:txXfrm>
        <a:off x="2317278" y="1349446"/>
        <a:ext cx="827581" cy="497849"/>
      </dsp:txXfrm>
    </dsp:sp>
    <dsp:sp modelId="{BA97200D-8B90-43B6-B60B-DF957F9523C1}">
      <dsp:nvSpPr>
        <dsp:cNvPr id="0" name=""/>
        <dsp:cNvSpPr/>
      </dsp:nvSpPr>
      <dsp:spPr>
        <a:xfrm>
          <a:off x="756673" y="222105"/>
          <a:ext cx="2034043" cy="2034043"/>
        </a:xfrm>
        <a:custGeom>
          <a:avLst/>
          <a:gdLst/>
          <a:ahLst/>
          <a:cxnLst/>
          <a:rect l="0" t="0" r="0" b="0"/>
          <a:pathLst>
            <a:path>
              <a:moveTo>
                <a:pt x="1808713" y="1655425"/>
              </a:moveTo>
              <a:arcTo wR="1017021" hR="1017021" stAng="2332918" swAng="141327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5477C87-793E-4A48-AF9C-F420D90C4946}">
      <dsp:nvSpPr>
        <dsp:cNvPr id="0" name=""/>
        <dsp:cNvSpPr/>
      </dsp:nvSpPr>
      <dsp:spPr>
        <a:xfrm>
          <a:off x="1359096" y="1968062"/>
          <a:ext cx="881447"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Habitability and Environment</a:t>
          </a:r>
        </a:p>
      </dsp:txBody>
      <dsp:txXfrm>
        <a:off x="1386029" y="1994995"/>
        <a:ext cx="827581" cy="497849"/>
      </dsp:txXfrm>
    </dsp:sp>
    <dsp:sp modelId="{C41F7BA9-A1EC-4A82-A682-6419EFD42EBC}">
      <dsp:nvSpPr>
        <dsp:cNvPr id="0" name=""/>
        <dsp:cNvSpPr/>
      </dsp:nvSpPr>
      <dsp:spPr>
        <a:xfrm>
          <a:off x="779645" y="207569"/>
          <a:ext cx="2034043" cy="2034043"/>
        </a:xfrm>
        <a:custGeom>
          <a:avLst/>
          <a:gdLst/>
          <a:ahLst/>
          <a:cxnLst/>
          <a:rect l="0" t="0" r="0" b="0"/>
          <a:pathLst>
            <a:path>
              <a:moveTo>
                <a:pt x="575509" y="1933209"/>
              </a:moveTo>
              <a:arcTo wR="1017021" hR="1017021" stAng="6943770" swAng="145946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A98BFA7-AA3D-42F1-A113-D7C27E62AEF5}">
      <dsp:nvSpPr>
        <dsp:cNvPr id="0" name=""/>
        <dsp:cNvSpPr/>
      </dsp:nvSpPr>
      <dsp:spPr>
        <a:xfrm>
          <a:off x="210492" y="1322514"/>
          <a:ext cx="1287291"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Maintainability and Supportability</a:t>
          </a:r>
        </a:p>
      </dsp:txBody>
      <dsp:txXfrm>
        <a:off x="237425" y="1349447"/>
        <a:ext cx="1233425" cy="497849"/>
      </dsp:txXfrm>
    </dsp:sp>
    <dsp:sp modelId="{44DF1554-DC82-4232-8D77-C6FC96572AEC}">
      <dsp:nvSpPr>
        <dsp:cNvPr id="0" name=""/>
        <dsp:cNvSpPr/>
      </dsp:nvSpPr>
      <dsp:spPr>
        <a:xfrm>
          <a:off x="783706" y="190115"/>
          <a:ext cx="2034043" cy="2034043"/>
        </a:xfrm>
        <a:custGeom>
          <a:avLst/>
          <a:gdLst/>
          <a:ahLst/>
          <a:cxnLst/>
          <a:rect l="0" t="0" r="0" b="0"/>
          <a:pathLst>
            <a:path>
              <a:moveTo>
                <a:pt x="6310" y="1130140"/>
              </a:moveTo>
              <a:arcTo wR="1017021" hR="1017021" stAng="10416844" swAng="75455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3421168-4733-4072-B9D3-CC6BE9FE33B1}">
      <dsp:nvSpPr>
        <dsp:cNvPr id="0" name=""/>
        <dsp:cNvSpPr/>
      </dsp:nvSpPr>
      <dsp:spPr>
        <a:xfrm>
          <a:off x="427835" y="543502"/>
          <a:ext cx="881447" cy="551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Training</a:t>
          </a:r>
        </a:p>
      </dsp:txBody>
      <dsp:txXfrm>
        <a:off x="454768" y="570435"/>
        <a:ext cx="827581" cy="497849"/>
      </dsp:txXfrm>
    </dsp:sp>
    <dsp:sp modelId="{C60C0AB8-199F-4E9B-A834-B25488C7325F}">
      <dsp:nvSpPr>
        <dsp:cNvPr id="0" name=""/>
        <dsp:cNvSpPr/>
      </dsp:nvSpPr>
      <dsp:spPr>
        <a:xfrm>
          <a:off x="776886" y="219905"/>
          <a:ext cx="2034043" cy="2034043"/>
        </a:xfrm>
        <a:custGeom>
          <a:avLst/>
          <a:gdLst/>
          <a:ahLst/>
          <a:cxnLst/>
          <a:rect l="0" t="0" r="0" b="0"/>
          <a:pathLst>
            <a:path>
              <a:moveTo>
                <a:pt x="275665" y="320800"/>
              </a:moveTo>
              <a:arcTo wR="1017021" hR="1017021" stAng="13392104" swAng="1276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112192" y="8838592"/>
            <a:ext cx="770125" cy="260706"/>
          </a:xfrm>
          <a:prstGeom prst="rect">
            <a:avLst/>
          </a:prstGeom>
          <a:noFill/>
          <a:ln w="9525">
            <a:noFill/>
            <a:miter lim="800000"/>
            <a:headEnd/>
            <a:tailEnd/>
          </a:ln>
          <a:effectLst/>
        </p:spPr>
        <p:txBody>
          <a:bodyPr wrap="none" lIns="90478" tIns="46033" rIns="90478" bIns="46033">
            <a:spAutoFit/>
          </a:bodyPr>
          <a:lstStyle/>
          <a:p>
            <a:pPr algn="ctr" defTabSz="909542">
              <a:lnSpc>
                <a:spcPct val="90000"/>
              </a:lnSpc>
              <a:spcBef>
                <a:spcPct val="0"/>
              </a:spcBef>
              <a:defRPr/>
            </a:pPr>
            <a:r>
              <a:rPr lang="en-US" sz="1200" dirty="0"/>
              <a:t>Page </a:t>
            </a:r>
            <a:fld id="{49ADC4DE-03ED-4287-8DBF-7B0624228D2F}" type="slidenum">
              <a:rPr lang="en-US" sz="1200"/>
              <a:pPr algn="ctr" defTabSz="909542">
                <a:lnSpc>
                  <a:spcPct val="90000"/>
                </a:lnSpc>
                <a:spcBef>
                  <a:spcPct val="0"/>
                </a:spcBef>
                <a:defRPr/>
              </a:pPr>
              <a:t>‹#›</a:t>
            </a:fld>
            <a:endParaRPr lang="en-US" sz="1200" dirty="0"/>
          </a:p>
        </p:txBody>
      </p:sp>
    </p:spTree>
    <p:extLst>
      <p:ext uri="{BB962C8B-B14F-4D97-AF65-F5344CB8AC3E}">
        <p14:creationId xmlns:p14="http://schemas.microsoft.com/office/powerpoint/2010/main" val="1861836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112192" y="8838592"/>
            <a:ext cx="770125" cy="260706"/>
          </a:xfrm>
          <a:prstGeom prst="rect">
            <a:avLst/>
          </a:prstGeom>
          <a:noFill/>
          <a:ln w="9525">
            <a:noFill/>
            <a:miter lim="800000"/>
            <a:headEnd/>
            <a:tailEnd/>
          </a:ln>
          <a:effectLst/>
        </p:spPr>
        <p:txBody>
          <a:bodyPr wrap="none" lIns="90478" tIns="46033" rIns="90478" bIns="46033">
            <a:spAutoFit/>
          </a:bodyPr>
          <a:lstStyle/>
          <a:p>
            <a:pPr algn="ctr" defTabSz="909542">
              <a:lnSpc>
                <a:spcPct val="90000"/>
              </a:lnSpc>
              <a:spcBef>
                <a:spcPct val="0"/>
              </a:spcBef>
              <a:defRPr/>
            </a:pPr>
            <a:r>
              <a:rPr lang="en-US" sz="1200" dirty="0"/>
              <a:t>Page </a:t>
            </a:r>
            <a:fld id="{E2F032E2-1728-4AA8-B14A-7A73E453172B}" type="slidenum">
              <a:rPr lang="en-US" sz="1200"/>
              <a:pPr algn="ctr" defTabSz="909542">
                <a:lnSpc>
                  <a:spcPct val="90000"/>
                </a:lnSpc>
                <a:spcBef>
                  <a:spcPct val="0"/>
                </a:spcBef>
                <a:defRPr/>
              </a:pPr>
              <a:t>‹#›</a:t>
            </a:fld>
            <a:endParaRPr lang="en-US" sz="1200" dirty="0"/>
          </a:p>
        </p:txBody>
      </p:sp>
      <p:sp>
        <p:nvSpPr>
          <p:cNvPr id="15363" name="Rectangle 3"/>
          <p:cNvSpPr>
            <a:spLocks noGrp="1" noRot="1" noChangeAspect="1" noChangeArrowheads="1" noTextEdit="1"/>
          </p:cNvSpPr>
          <p:nvPr>
            <p:ph type="sldImg" idx="2"/>
          </p:nvPr>
        </p:nvSpPr>
        <p:spPr bwMode="auto">
          <a:xfrm>
            <a:off x="1181100" y="701675"/>
            <a:ext cx="4624388" cy="3468688"/>
          </a:xfrm>
          <a:prstGeom prst="rect">
            <a:avLst/>
          </a:prstGeom>
          <a:noFill/>
          <a:ln w="12700">
            <a:solidFill>
              <a:schemeClr val="tx1"/>
            </a:solidFill>
            <a:miter lim="800000"/>
            <a:headEnd/>
            <a:tailEnd/>
          </a:ln>
        </p:spPr>
      </p:sp>
      <p:sp>
        <p:nvSpPr>
          <p:cNvPr id="2052" name="Rectangle 4"/>
          <p:cNvSpPr>
            <a:spLocks noGrp="1" noChangeArrowheads="1"/>
          </p:cNvSpPr>
          <p:nvPr>
            <p:ph type="body" sz="quarter" idx="3"/>
          </p:nvPr>
        </p:nvSpPr>
        <p:spPr bwMode="auto">
          <a:xfrm>
            <a:off x="930172" y="4408169"/>
            <a:ext cx="5123073" cy="4177665"/>
          </a:xfrm>
          <a:prstGeom prst="rect">
            <a:avLst/>
          </a:prstGeom>
          <a:noFill/>
          <a:ln w="9525">
            <a:noFill/>
            <a:miter lim="800000"/>
            <a:headEnd/>
            <a:tailEnd/>
          </a:ln>
          <a:effectLst/>
        </p:spPr>
        <p:txBody>
          <a:bodyPr vert="horz" wrap="square" lIns="95240" tIns="47620" rIns="95240" bIns="4762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07471981"/>
      </p:ext>
    </p:extLst>
  </p:cSld>
  <p:clrMap bg1="lt1" tx1="dk1" bg2="lt2" tx2="dk2" accent1="accent1" accent2="accent2" accent3="accent3" accent4="accent4" accent5="accent5" accent6="accent6" hlink="hlink" folHlink="folHlink"/>
  <p:notesStyle>
    <a:lvl1pPr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1pPr>
    <a:lvl2pPr marL="465138"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2pPr>
    <a:lvl3pPr marL="931863"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3pPr>
    <a:lvl4pPr marL="1397000"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4pPr>
    <a:lvl5pPr marL="1862138"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NASA insignia RGB.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56563" y="328613"/>
            <a:ext cx="7175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4"/>
          <p:cNvSpPr txBox="1">
            <a:spLocks noChangeArrowheads="1"/>
          </p:cNvSpPr>
          <p:nvPr userDrawn="1"/>
        </p:nvSpPr>
        <p:spPr bwMode="auto">
          <a:xfrm>
            <a:off x="238125" y="544513"/>
            <a:ext cx="2124075"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280988" y="5219700"/>
            <a:ext cx="7648575" cy="1001506"/>
          </a:xfrm>
          <a:ln>
            <a:noFill/>
          </a:ln>
        </p:spPr>
        <p:txBody>
          <a:bodyPr anchor="t"/>
          <a:lstStyle>
            <a:lvl1pPr>
              <a:defRPr sz="2400">
                <a:solidFill>
                  <a:schemeClr val="tx1"/>
                </a:solidFill>
              </a:defRPr>
            </a:lvl1pPr>
          </a:lstStyle>
          <a:p>
            <a:r>
              <a:rPr lang="en-US" dirty="0"/>
              <a:t>Click to edit Master title style</a:t>
            </a:r>
          </a:p>
        </p:txBody>
      </p:sp>
      <p:sp>
        <p:nvSpPr>
          <p:cNvPr id="9" name="Rectangle 163"/>
          <p:cNvSpPr>
            <a:spLocks noGrp="1" noChangeArrowheads="1"/>
          </p:cNvSpPr>
          <p:nvPr>
            <p:ph type="subTitle" idx="1"/>
          </p:nvPr>
        </p:nvSpPr>
        <p:spPr>
          <a:xfrm>
            <a:off x="280988" y="6315977"/>
            <a:ext cx="7648575" cy="430903"/>
          </a:xfrm>
          <a:ln>
            <a:noFill/>
          </a:ln>
        </p:spPr>
        <p:txBody>
          <a:bodyPr/>
          <a:lstStyle>
            <a:lvl1pPr>
              <a:buNone/>
              <a:defRPr sz="1600" b="0" baseline="0">
                <a:solidFill>
                  <a:srgbClr val="000000"/>
                </a:solidFill>
              </a:defRPr>
            </a:lvl1pPr>
          </a:lstStyle>
          <a:p>
            <a:r>
              <a:rPr lang="en-US" dirty="0"/>
              <a:t>Click to edit Master subtitle style</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a:lvl1pPr>
            <a:lvl2pPr marL="228600" indent="-228600">
              <a:buFont typeface="Arial" panose="020B0604020202020204" pitchFamily="34" charset="0"/>
              <a:buChar char="•"/>
              <a:defRPr/>
            </a:lvl2pPr>
            <a:lvl3pPr marL="457200" indent="-228600">
              <a:buFont typeface="Symbol" panose="05050102010706020507" pitchFamily="18" charset="2"/>
              <a:buChar char="-"/>
              <a:defRPr/>
            </a:lvl3pPr>
            <a:lvl4pPr marL="685800" indent="-228600">
              <a:defRPr/>
            </a:lvl4pPr>
            <a:lvl5pPr marL="914400" indent="-228600">
              <a:buFont typeface="Courier New" panose="02070309020205020404" pitchFamily="49" charset="0"/>
              <a:buChar cha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10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0858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52179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494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6240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29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0013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97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341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8132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8919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2986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6924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Freeform 4"/>
          <p:cNvSpPr>
            <a:spLocks/>
          </p:cNvSpPr>
          <p:nvPr/>
        </p:nvSpPr>
        <p:spPr bwMode="auto">
          <a:xfrm>
            <a:off x="933450" y="679450"/>
            <a:ext cx="153988" cy="147638"/>
          </a:xfrm>
          <a:custGeom>
            <a:avLst/>
            <a:gdLst/>
            <a:ahLst/>
            <a:cxnLst>
              <a:cxn ang="0">
                <a:pos x="68" y="88"/>
              </a:cxn>
              <a:cxn ang="0">
                <a:pos x="96" y="0"/>
              </a:cxn>
              <a:cxn ang="0">
                <a:pos x="24" y="0"/>
              </a:cxn>
              <a:cxn ang="0">
                <a:pos x="0" y="92"/>
              </a:cxn>
              <a:cxn ang="0">
                <a:pos x="68" y="88"/>
              </a:cxn>
            </a:cxnLst>
            <a:rect l="0" t="0" r="r" b="b"/>
            <a:pathLst>
              <a:path w="97" h="93">
                <a:moveTo>
                  <a:pt x="68" y="88"/>
                </a:moveTo>
                <a:lnTo>
                  <a:pt x="96" y="0"/>
                </a:lnTo>
                <a:lnTo>
                  <a:pt x="24" y="0"/>
                </a:lnTo>
                <a:lnTo>
                  <a:pt x="0" y="92"/>
                </a:lnTo>
                <a:lnTo>
                  <a:pt x="68" y="88"/>
                </a:lnTo>
              </a:path>
            </a:pathLst>
          </a:custGeom>
          <a:solidFill>
            <a:schemeClr val="bg1"/>
          </a:solidFill>
          <a:ln w="9525" cap="rnd">
            <a:noFill/>
            <a:round/>
            <a:headEnd type="none" w="sm" len="sm"/>
            <a:tailEnd type="none" w="sm" len="sm"/>
          </a:ln>
          <a:effectLst/>
        </p:spPr>
        <p:txBody>
          <a:bodyPr/>
          <a:lstStyle/>
          <a:p>
            <a:pPr>
              <a:defRPr/>
            </a:pPr>
            <a:endParaRPr lang="en-US" dirty="0"/>
          </a:p>
        </p:txBody>
      </p:sp>
      <p:sp>
        <p:nvSpPr>
          <p:cNvPr id="4" name="Text Box 12"/>
          <p:cNvSpPr txBox="1">
            <a:spLocks noChangeArrowheads="1"/>
          </p:cNvSpPr>
          <p:nvPr userDrawn="1"/>
        </p:nvSpPr>
        <p:spPr bwMode="auto">
          <a:xfrm>
            <a:off x="810869" y="1784801"/>
            <a:ext cx="7572375" cy="1169551"/>
          </a:xfrm>
          <a:prstGeom prst="rect">
            <a:avLst/>
          </a:prstGeom>
          <a:noFill/>
          <a:ln w="9525">
            <a:noFill/>
            <a:miter lim="800000"/>
            <a:headEnd/>
            <a:tailEnd/>
          </a:ln>
          <a:effectLst/>
        </p:spPr>
        <p:txBody>
          <a:bodyPr wrap="square">
            <a:spAutoFit/>
          </a:bodyPr>
          <a:lstStyle/>
          <a:p>
            <a:pPr marL="0" marR="0" indent="0" algn="ctr" defTabSz="914400" rtl="0" eaLnBrk="1" fontAlgn="base" latinLnBrk="0" hangingPunct="1">
              <a:lnSpc>
                <a:spcPct val="100000"/>
              </a:lnSpc>
              <a:spcBef>
                <a:spcPct val="50000"/>
              </a:spcBef>
              <a:spcAft>
                <a:spcPct val="0"/>
              </a:spcAft>
              <a:buClrTx/>
              <a:buSzTx/>
              <a:buFontTx/>
              <a:buNone/>
              <a:tabLst/>
              <a:defRPr/>
            </a:pPr>
            <a:r>
              <a:rPr lang="en-US" sz="2800" b="1" dirty="0">
                <a:latin typeface="Microsoft Sans Serif" pitchFamily="34" charset="0"/>
                <a:cs typeface="Times New Roman" pitchFamily="18" charset="0"/>
              </a:rPr>
              <a:t>Human System Interaction Design (HSID)</a:t>
            </a:r>
          </a:p>
          <a:p>
            <a:pPr marL="0" marR="0" indent="0" algn="ctr" defTabSz="914400" rtl="0" eaLnBrk="1" fontAlgn="base" latinLnBrk="0" hangingPunct="1">
              <a:lnSpc>
                <a:spcPct val="100000"/>
              </a:lnSpc>
              <a:spcBef>
                <a:spcPct val="50000"/>
              </a:spcBef>
              <a:spcAft>
                <a:spcPct val="0"/>
              </a:spcAft>
              <a:buClrTx/>
              <a:buSzTx/>
              <a:buFontTx/>
              <a:buNone/>
              <a:tabLst/>
              <a:defRPr/>
            </a:pPr>
            <a:r>
              <a:rPr lang="en-US" sz="2800" b="1" dirty="0">
                <a:latin typeface="Microsoft Sans Serif" pitchFamily="34" charset="0"/>
                <a:cs typeface="Times New Roman" pitchFamily="18" charset="0"/>
              </a:rPr>
              <a:t>Risk-Related Research</a:t>
            </a:r>
            <a:endParaRPr lang="en-US" sz="2000" b="1" dirty="0">
              <a:solidFill>
                <a:srgbClr val="0070C0"/>
              </a:solidFill>
              <a:latin typeface="Microsoft Sans Serif" pitchFamily="34" charset="0"/>
              <a:cs typeface="Times New Roman" pitchFamily="18" charset="0"/>
            </a:endParaRPr>
          </a:p>
        </p:txBody>
      </p:sp>
      <p:sp>
        <p:nvSpPr>
          <p:cNvPr id="5" name="Line 13"/>
          <p:cNvSpPr>
            <a:spLocks noChangeShapeType="1"/>
          </p:cNvSpPr>
          <p:nvPr userDrawn="1"/>
        </p:nvSpPr>
        <p:spPr bwMode="auto">
          <a:xfrm>
            <a:off x="533400" y="3200400"/>
            <a:ext cx="8305800" cy="0"/>
          </a:xfrm>
          <a:prstGeom prst="line">
            <a:avLst/>
          </a:prstGeom>
          <a:noFill/>
          <a:ln w="38100">
            <a:solidFill>
              <a:schemeClr val="tx1"/>
            </a:solidFill>
            <a:round/>
            <a:headEnd/>
            <a:tailEnd/>
          </a:ln>
          <a:effectLst/>
        </p:spPr>
        <p:txBody>
          <a:bodyPr/>
          <a:lstStyle/>
          <a:p>
            <a:pPr>
              <a:defRPr/>
            </a:pPr>
            <a:endParaRPr lang="en-US" dirty="0"/>
          </a:p>
        </p:txBody>
      </p:sp>
      <p:sp>
        <p:nvSpPr>
          <p:cNvPr id="6" name="Text Box 14"/>
          <p:cNvSpPr txBox="1">
            <a:spLocks noChangeArrowheads="1"/>
          </p:cNvSpPr>
          <p:nvPr userDrawn="1"/>
        </p:nvSpPr>
        <p:spPr bwMode="auto">
          <a:xfrm>
            <a:off x="3711852" y="3311787"/>
            <a:ext cx="1770408" cy="369332"/>
          </a:xfrm>
          <a:prstGeom prst="rect">
            <a:avLst/>
          </a:prstGeom>
          <a:noFill/>
          <a:ln w="9525">
            <a:noFill/>
            <a:miter lim="800000"/>
            <a:headEnd/>
            <a:tailEnd/>
          </a:ln>
          <a:effectLst/>
        </p:spPr>
        <p:txBody>
          <a:bodyPr wrap="square">
            <a:spAutoFit/>
          </a:bodyPr>
          <a:lstStyle/>
          <a:p>
            <a:pPr algn="ctr" eaLnBrk="1" hangingPunct="1">
              <a:defRPr/>
            </a:pPr>
            <a:r>
              <a:rPr lang="en-US" sz="1800" b="1" dirty="0">
                <a:latin typeface="Microsoft Sans Serif" pitchFamily="34" charset="0"/>
              </a:rPr>
              <a:t>NCRP Meeting</a:t>
            </a:r>
          </a:p>
        </p:txBody>
      </p:sp>
      <p:sp>
        <p:nvSpPr>
          <p:cNvPr id="7" name="Text Box 15"/>
          <p:cNvSpPr txBox="1">
            <a:spLocks noChangeArrowheads="1"/>
          </p:cNvSpPr>
          <p:nvPr userDrawn="1"/>
        </p:nvSpPr>
        <p:spPr bwMode="auto">
          <a:xfrm>
            <a:off x="3592583" y="3715365"/>
            <a:ext cx="2008947" cy="338554"/>
          </a:xfrm>
          <a:prstGeom prst="rect">
            <a:avLst/>
          </a:prstGeom>
          <a:noFill/>
          <a:ln w="9525">
            <a:noFill/>
            <a:miter lim="800000"/>
            <a:headEnd/>
            <a:tailEnd/>
          </a:ln>
          <a:effectLst/>
        </p:spPr>
        <p:txBody>
          <a:bodyPr wrap="square">
            <a:spAutoFit/>
          </a:bodyPr>
          <a:lstStyle/>
          <a:p>
            <a:pPr algn="ctr" eaLnBrk="1" hangingPunct="1">
              <a:defRPr/>
            </a:pPr>
            <a:r>
              <a:rPr lang="en-US" sz="1600" b="1" dirty="0">
                <a:solidFill>
                  <a:schemeClr val="tx1"/>
                </a:solidFill>
                <a:latin typeface="Microsoft Sans Serif" pitchFamily="34" charset="0"/>
              </a:rPr>
              <a:t>November 15, 2016</a:t>
            </a:r>
          </a:p>
        </p:txBody>
      </p:sp>
      <p:pic>
        <p:nvPicPr>
          <p:cNvPr id="9" name="Picture 19" descr="nasa_logo_small"/>
          <p:cNvPicPr>
            <a:picLocks noChangeAspect="1" noChangeArrowheads="1"/>
          </p:cNvPicPr>
          <p:nvPr userDrawn="1"/>
        </p:nvPicPr>
        <p:blipFill>
          <a:blip r:embed="rId2" cstate="print"/>
          <a:srcRect/>
          <a:stretch>
            <a:fillRect/>
          </a:stretch>
        </p:blipFill>
        <p:spPr bwMode="auto">
          <a:xfrm>
            <a:off x="171450" y="233363"/>
            <a:ext cx="1143000" cy="960437"/>
          </a:xfrm>
          <a:prstGeom prst="rect">
            <a:avLst/>
          </a:prstGeom>
          <a:noFill/>
          <a:ln w="9525">
            <a:noFill/>
            <a:miter lim="800000"/>
            <a:headEnd/>
            <a:tailEnd/>
          </a:ln>
        </p:spPr>
      </p:pic>
      <p:sp>
        <p:nvSpPr>
          <p:cNvPr id="14" name="Text Box 16"/>
          <p:cNvSpPr txBox="1">
            <a:spLocks noChangeArrowheads="1"/>
          </p:cNvSpPr>
          <p:nvPr userDrawn="1"/>
        </p:nvSpPr>
        <p:spPr bwMode="auto">
          <a:xfrm>
            <a:off x="2810705" y="5771183"/>
            <a:ext cx="4040670" cy="338554"/>
          </a:xfrm>
          <a:prstGeom prst="rect">
            <a:avLst/>
          </a:prstGeom>
          <a:noFill/>
          <a:ln w="9525">
            <a:noFill/>
            <a:miter lim="800000"/>
            <a:headEnd/>
            <a:tailEnd/>
          </a:ln>
          <a:effectLst/>
        </p:spPr>
        <p:txBody>
          <a:bodyPr wrap="square">
            <a:spAutoFit/>
          </a:bodyPr>
          <a:lstStyle/>
          <a:p>
            <a:pPr algn="ctr" eaLnBrk="1" hangingPunct="1">
              <a:defRPr/>
            </a:pPr>
            <a:r>
              <a:rPr lang="en-US" sz="1600" b="1" dirty="0">
                <a:solidFill>
                  <a:schemeClr val="tx1"/>
                </a:solidFill>
                <a:latin typeface="Microsoft Sans Serif" pitchFamily="34" charset="0"/>
              </a:rPr>
              <a:t>M. Whitmore, Ph.D.</a:t>
            </a:r>
            <a:r>
              <a:rPr lang="en-US" sz="1600" b="1" baseline="0" dirty="0">
                <a:solidFill>
                  <a:schemeClr val="tx1"/>
                </a:solidFill>
                <a:latin typeface="Microsoft Sans Serif" pitchFamily="34" charset="0"/>
              </a:rPr>
              <a:t> and K. Holden, Ph.D.</a:t>
            </a:r>
            <a:endParaRPr lang="en-US" sz="1600" b="1" dirty="0">
              <a:solidFill>
                <a:schemeClr val="tx1"/>
              </a:solidFill>
              <a:latin typeface="Microsoft Sans Serif"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HumanSpace.jpg"/>
          <p:cNvPicPr>
            <a:picLocks noChangeAspect="1"/>
          </p:cNvPicPr>
          <p:nvPr/>
        </p:nvPicPr>
        <p:blipFill>
          <a:blip r:embed="rId2" cstate="print"/>
          <a:srcRect/>
          <a:stretch>
            <a:fillRect/>
          </a:stretch>
        </p:blipFill>
        <p:spPr bwMode="auto">
          <a:xfrm>
            <a:off x="0" y="-3175"/>
            <a:ext cx="9145588" cy="686435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600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pic>
        <p:nvPicPr>
          <p:cNvPr id="9" name="Picture 18" descr="meatball best"/>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48600" y="152400"/>
            <a:ext cx="1066800" cy="937491"/>
          </a:xfrm>
          <a:prstGeom prst="rect">
            <a:avLst/>
          </a:prstGeom>
          <a:noFill/>
          <a:ln w="9525">
            <a:noFill/>
            <a:miter lim="800000"/>
            <a:headEnd/>
            <a:tailEnd/>
          </a:ln>
        </p:spPr>
      </p:pic>
    </p:spTree>
    <p:extLst>
      <p:ext uri="{BB962C8B-B14F-4D97-AF65-F5344CB8AC3E}">
        <p14:creationId xmlns:p14="http://schemas.microsoft.com/office/powerpoint/2010/main" val="3133441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a:lvl1pPr>
            <a:lvl2pPr marL="228600" indent="-228600">
              <a:buFont typeface="Arial" panose="020B0604020202020204" pitchFamily="34" charset="0"/>
              <a:buChar char="•"/>
              <a:defRPr/>
            </a:lvl2pPr>
            <a:lvl3pPr marL="457200" indent="-228600">
              <a:buFont typeface="Symbol" panose="05050102010706020507" pitchFamily="18" charset="2"/>
              <a:buChar char="-"/>
              <a:defRPr/>
            </a:lvl3pPr>
            <a:lvl4pPr marL="685800" indent="-228600">
              <a:defRPr/>
            </a:lvl4pPr>
            <a:lvl5pPr marL="914400" indent="-228600">
              <a:buFont typeface="Courier New" panose="02070309020205020404" pitchFamily="49" charset="0"/>
              <a:buChar cha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1111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19688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74981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2103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1298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96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16691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2139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039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7576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4802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7324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2238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NASA insignia RGB.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56563" y="328613"/>
            <a:ext cx="7175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4"/>
          <p:cNvSpPr txBox="1">
            <a:spLocks noChangeArrowheads="1"/>
          </p:cNvSpPr>
          <p:nvPr userDrawn="1"/>
        </p:nvSpPr>
        <p:spPr bwMode="auto">
          <a:xfrm>
            <a:off x="238125" y="544513"/>
            <a:ext cx="2124075"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280988" y="5219700"/>
            <a:ext cx="7648575" cy="1001506"/>
          </a:xfrm>
          <a:ln>
            <a:noFill/>
          </a:ln>
        </p:spPr>
        <p:txBody>
          <a:bodyPr anchor="t"/>
          <a:lstStyle>
            <a:lvl1pPr>
              <a:defRPr sz="2400">
                <a:solidFill>
                  <a:schemeClr val="tx1"/>
                </a:solidFill>
              </a:defRPr>
            </a:lvl1pPr>
          </a:lstStyle>
          <a:p>
            <a:r>
              <a:rPr lang="en-US" dirty="0"/>
              <a:t>Click to edit Master title style</a:t>
            </a:r>
          </a:p>
        </p:txBody>
      </p:sp>
      <p:sp>
        <p:nvSpPr>
          <p:cNvPr id="9" name="Rectangle 163"/>
          <p:cNvSpPr>
            <a:spLocks noGrp="1" noChangeArrowheads="1"/>
          </p:cNvSpPr>
          <p:nvPr>
            <p:ph type="subTitle" idx="1"/>
          </p:nvPr>
        </p:nvSpPr>
        <p:spPr>
          <a:xfrm>
            <a:off x="280988" y="6315977"/>
            <a:ext cx="7648575" cy="430903"/>
          </a:xfrm>
          <a:ln>
            <a:noFill/>
          </a:ln>
        </p:spPr>
        <p:txBody>
          <a:bodyPr/>
          <a:lstStyle>
            <a:lvl1pPr>
              <a:buNone/>
              <a:defRPr sz="1600" b="0" baseline="0">
                <a:solidFill>
                  <a:srgbClr val="000000"/>
                </a:solidFill>
              </a:defRPr>
            </a:lvl1pPr>
          </a:lstStyle>
          <a:p>
            <a:r>
              <a:rPr lang="en-US" dirty="0"/>
              <a:t>Click to edit Master subtitle style</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87041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a:lvl1pPr>
            <a:lvl2pPr marL="228600" indent="-228600">
              <a:buFont typeface="Arial" panose="020B0604020202020204" pitchFamily="34" charset="0"/>
              <a:buChar char="•"/>
              <a:defRPr/>
            </a:lvl2pPr>
            <a:lvl3pPr marL="457200" indent="-228600">
              <a:buFont typeface="Symbol" panose="05050102010706020507" pitchFamily="18" charset="2"/>
              <a:buChar char="-"/>
              <a:defRPr/>
            </a:lvl3pPr>
            <a:lvl4pPr marL="685800" indent="-228600">
              <a:defRPr/>
            </a:lvl4pPr>
            <a:lvl5pPr marL="914400" indent="-228600">
              <a:buFont typeface="Courier New" panose="02070309020205020404" pitchFamily="49" charset="0"/>
              <a:buChar cha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6223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081888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71062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67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96627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2676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4727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0196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2.png"/><Relationship Id="rId2" Type="http://schemas.openxmlformats.org/officeDocument/2006/relationships/slideLayout" Target="../slideLayouts/slideLayout17.xml"/><Relationship Id="rId16" Type="http://schemas.openxmlformats.org/officeDocument/2006/relationships/image" Target="../media/image1.jpe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2.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1.jpe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3.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6802" name="Picture 35" descr="HumanSpace_Strip.jpg"/>
          <p:cNvPicPr>
            <a:picLocks noChangeAspect="1"/>
          </p:cNvPicPr>
          <p:nvPr/>
        </p:nvPicPr>
        <p:blipFill>
          <a:blip r:embed="rId17" cstate="print"/>
          <a:srcRect/>
          <a:stretch>
            <a:fillRect/>
          </a:stretch>
        </p:blipFill>
        <p:spPr bwMode="auto">
          <a:xfrm>
            <a:off x="0" y="0"/>
            <a:ext cx="9144000" cy="914400"/>
          </a:xfrm>
          <a:prstGeom prst="rect">
            <a:avLst/>
          </a:prstGeom>
          <a:noFill/>
          <a:ln w="9525">
            <a:noFill/>
            <a:miter lim="800000"/>
            <a:headEnd/>
            <a:tailEnd/>
          </a:ln>
        </p:spPr>
      </p:pic>
      <p:sp>
        <p:nvSpPr>
          <p:cNvPr id="6" name="TextBox 5"/>
          <p:cNvSpPr txBox="1"/>
          <p:nvPr/>
        </p:nvSpPr>
        <p:spPr>
          <a:xfrm>
            <a:off x="8001000" y="6553200"/>
            <a:ext cx="838200" cy="276999"/>
          </a:xfrm>
          <a:prstGeom prst="rect">
            <a:avLst/>
          </a:prstGeom>
          <a:noFill/>
        </p:spPr>
        <p:txBody>
          <a:bodyPr wrap="square">
            <a:spAutoFit/>
          </a:bodyPr>
          <a:lstStyle/>
          <a:p>
            <a:pPr algn="r" defTabSz="457200" eaLnBrk="1" fontAlgn="auto" hangingPunct="1">
              <a:spcBef>
                <a:spcPts val="0"/>
              </a:spcBef>
              <a:spcAft>
                <a:spcPts val="0"/>
              </a:spcAft>
              <a:defRPr/>
            </a:pPr>
            <a:r>
              <a:rPr lang="en-US" sz="1200" dirty="0">
                <a:solidFill>
                  <a:srgbClr val="4F81BD">
                    <a:lumMod val="50000"/>
                  </a:srgbClr>
                </a:solidFill>
                <a:latin typeface="Calibri" pitchFamily="34" charset="0"/>
                <a:ea typeface="ＭＳ Ｐゴシック"/>
                <a:cs typeface="ＭＳ Ｐゴシック"/>
              </a:rPr>
              <a:t>Page </a:t>
            </a:r>
            <a:fld id="{5EAE97AF-4973-4C2F-AC34-0B1D72EB22DA}" type="slidenum">
              <a:rPr lang="en-US" sz="1200" smtClean="0">
                <a:solidFill>
                  <a:srgbClr val="4F81BD">
                    <a:lumMod val="50000"/>
                  </a:srgbClr>
                </a:solidFill>
                <a:latin typeface="Calibri" pitchFamily="34" charset="0"/>
                <a:ea typeface="ＭＳ Ｐゴシック"/>
                <a:cs typeface="ＭＳ Ｐゴシック"/>
              </a:rPr>
              <a:pPr algn="r" defTabSz="457200" eaLnBrk="1" fontAlgn="auto" hangingPunct="1">
                <a:spcBef>
                  <a:spcPts val="0"/>
                </a:spcBef>
                <a:spcAft>
                  <a:spcPts val="0"/>
                </a:spcAft>
                <a:defRPr/>
              </a:pPr>
              <a:t>‹#›</a:t>
            </a:fld>
            <a:endParaRPr lang="en-US" sz="1200" dirty="0">
              <a:solidFill>
                <a:srgbClr val="4F81BD">
                  <a:lumMod val="50000"/>
                </a:srgbClr>
              </a:solidFill>
              <a:latin typeface="Calibri" pitchFamily="34" charset="0"/>
              <a:ea typeface="ＭＳ Ｐゴシック"/>
              <a:cs typeface="ＭＳ Ｐゴシック"/>
            </a:endParaRPr>
          </a:p>
        </p:txBody>
      </p:sp>
      <p:sp>
        <p:nvSpPr>
          <p:cNvPr id="76806" name="Rectangle 3"/>
          <p:cNvSpPr>
            <a:spLocks noGrp="1" noChangeArrowheads="1"/>
          </p:cNvSpPr>
          <p:nvPr>
            <p:ph type="body" idx="1"/>
          </p:nvPr>
        </p:nvSpPr>
        <p:spPr bwMode="auto">
          <a:xfrm>
            <a:off x="265113" y="1219200"/>
            <a:ext cx="8555037"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6807" name="Rectangle 73"/>
          <p:cNvSpPr>
            <a:spLocks noGrp="1" noChangeArrowheads="1"/>
          </p:cNvSpPr>
          <p:nvPr>
            <p:ph type="title"/>
          </p:nvPr>
        </p:nvSpPr>
        <p:spPr bwMode="auto">
          <a:xfrm>
            <a:off x="1219200" y="152400"/>
            <a:ext cx="6781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[Center / Project Title]</a:t>
            </a:r>
          </a:p>
        </p:txBody>
      </p:sp>
      <p:sp>
        <p:nvSpPr>
          <p:cNvPr id="14" name="Line 14"/>
          <p:cNvSpPr>
            <a:spLocks noChangeShapeType="1"/>
          </p:cNvSpPr>
          <p:nvPr/>
        </p:nvSpPr>
        <p:spPr bwMode="auto">
          <a:xfrm>
            <a:off x="265113" y="6553200"/>
            <a:ext cx="8555037" cy="0"/>
          </a:xfrm>
          <a:prstGeom prst="line">
            <a:avLst/>
          </a:prstGeom>
          <a:noFill/>
          <a:ln w="28575">
            <a:solidFill>
              <a:schemeClr val="tx2"/>
            </a:solidFill>
            <a:round/>
            <a:headEnd/>
            <a:tailEnd/>
          </a:ln>
          <a:effectLst/>
        </p:spPr>
        <p:txBody>
          <a:bodyPr wrap="none" anchor="ctr"/>
          <a:lstStyle/>
          <a:p>
            <a:pPr eaLnBrk="1" fontAlgn="auto" hangingPunct="1">
              <a:spcBef>
                <a:spcPts val="0"/>
              </a:spcBef>
              <a:spcAft>
                <a:spcPts val="0"/>
              </a:spcAft>
              <a:defRPr/>
            </a:pPr>
            <a:endParaRPr lang="en-US" sz="1800" dirty="0">
              <a:solidFill>
                <a:prstClr val="black"/>
              </a:solidFill>
              <a:latin typeface="Times" pitchFamily="1" charset="0"/>
            </a:endParaRPr>
          </a:p>
        </p:txBody>
      </p:sp>
      <p:pic>
        <p:nvPicPr>
          <p:cNvPr id="17" name="Picture 18" descr="meatball best"/>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8077200" y="-1"/>
            <a:ext cx="1066800" cy="937491"/>
          </a:xfrm>
          <a:prstGeom prst="rect">
            <a:avLst/>
          </a:prstGeom>
          <a:noFill/>
          <a:ln w="9525">
            <a:noFill/>
            <a:miter lim="800000"/>
            <a:headEnd/>
            <a:tailEnd/>
          </a:ln>
        </p:spPr>
      </p:pic>
    </p:spTree>
    <p:extLst>
      <p:ext uri="{BB962C8B-B14F-4D97-AF65-F5344CB8AC3E}">
        <p14:creationId xmlns:p14="http://schemas.microsoft.com/office/powerpoint/2010/main" val="1856193008"/>
      </p:ext>
    </p:extLst>
  </p:cSld>
  <p:clrMap bg1="lt1" tx1="dk1" bg2="lt2" tx2="dk2" accent1="accent1" accent2="accent2" accent3="accent3" accent4="accent4" accent5="accent5" accent6="accent6" hlink="hlink" folHlink="folHlink"/>
  <p:sldLayoutIdLst>
    <p:sldLayoutId id="2147483853"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37" r:id="rId10"/>
    <p:sldLayoutId id="2147483838" r:id="rId11"/>
    <p:sldLayoutId id="2147483839" r:id="rId12"/>
    <p:sldLayoutId id="2147483840" r:id="rId13"/>
    <p:sldLayoutId id="2147483841" r:id="rId14"/>
    <p:sldLayoutId id="2147483803" r:id="rId15"/>
  </p:sldLayoutIdLst>
  <p:txStyles>
    <p:titleStyle>
      <a:lvl1pPr algn="ctr" rtl="0" eaLnBrk="1" fontAlgn="base" hangingPunct="1">
        <a:spcBef>
          <a:spcPct val="0"/>
        </a:spcBef>
        <a:spcAft>
          <a:spcPct val="0"/>
        </a:spcAft>
        <a:defRPr sz="24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Arial" charset="0"/>
        </a:defRPr>
      </a:lvl2pPr>
      <a:lvl3pPr algn="ctr" rtl="0" eaLnBrk="1" fontAlgn="base" hangingPunct="1">
        <a:spcBef>
          <a:spcPct val="0"/>
        </a:spcBef>
        <a:spcAft>
          <a:spcPct val="0"/>
        </a:spcAft>
        <a:defRPr sz="3200" b="1">
          <a:solidFill>
            <a:schemeClr val="bg1"/>
          </a:solidFill>
          <a:latin typeface="Arial" charset="0"/>
        </a:defRPr>
      </a:lvl3pPr>
      <a:lvl4pPr algn="ctr" rtl="0" eaLnBrk="1" fontAlgn="base" hangingPunct="1">
        <a:spcBef>
          <a:spcPct val="0"/>
        </a:spcBef>
        <a:spcAft>
          <a:spcPct val="0"/>
        </a:spcAft>
        <a:defRPr sz="3200" b="1">
          <a:solidFill>
            <a:schemeClr val="bg1"/>
          </a:solidFill>
          <a:latin typeface="Arial" charset="0"/>
        </a:defRPr>
      </a:lvl4pPr>
      <a:lvl5pPr algn="ctr" rtl="0" eaLnBrk="1" fontAlgn="base" hangingPunct="1">
        <a:spcBef>
          <a:spcPct val="0"/>
        </a:spcBef>
        <a:spcAft>
          <a:spcPct val="0"/>
        </a:spcAft>
        <a:defRPr sz="3200" b="1">
          <a:solidFill>
            <a:schemeClr val="bg1"/>
          </a:solidFill>
          <a:latin typeface="Arial"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1" fontAlgn="base" hangingPunct="1">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1" fontAlgn="base" hangingPunct="1">
        <a:spcBef>
          <a:spcPct val="20000"/>
        </a:spcBef>
        <a:spcAft>
          <a:spcPct val="0"/>
        </a:spcAft>
        <a:buFont typeface="Symbol" panose="05050102010706020507" pitchFamily="18" charset="2"/>
        <a:buChar char="-"/>
        <a:defRPr sz="1600">
          <a:solidFill>
            <a:schemeClr val="tx1"/>
          </a:solidFill>
          <a:latin typeface="Calibri" pitchFamily="34" charset="0"/>
          <a:ea typeface="ＭＳ Ｐゴシック" pitchFamily="34" charset="-128"/>
        </a:defRPr>
      </a:lvl2pPr>
      <a:lvl3pPr marL="687388" indent="-225425"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6802" name="Picture 35" descr="HumanSpace_Strip.jpg"/>
          <p:cNvPicPr>
            <a:picLocks noChangeAspect="1"/>
          </p:cNvPicPr>
          <p:nvPr/>
        </p:nvPicPr>
        <p:blipFill>
          <a:blip r:embed="rId16" cstate="print"/>
          <a:srcRect/>
          <a:stretch>
            <a:fillRect/>
          </a:stretch>
        </p:blipFill>
        <p:spPr bwMode="auto">
          <a:xfrm>
            <a:off x="0" y="0"/>
            <a:ext cx="9144000" cy="914400"/>
          </a:xfrm>
          <a:prstGeom prst="rect">
            <a:avLst/>
          </a:prstGeom>
          <a:noFill/>
          <a:ln w="9525">
            <a:noFill/>
            <a:miter lim="800000"/>
            <a:headEnd/>
            <a:tailEnd/>
          </a:ln>
        </p:spPr>
      </p:pic>
      <p:sp>
        <p:nvSpPr>
          <p:cNvPr id="6" name="TextBox 5"/>
          <p:cNvSpPr txBox="1"/>
          <p:nvPr/>
        </p:nvSpPr>
        <p:spPr>
          <a:xfrm>
            <a:off x="8001000" y="6553200"/>
            <a:ext cx="838200" cy="276999"/>
          </a:xfrm>
          <a:prstGeom prst="rect">
            <a:avLst/>
          </a:prstGeom>
          <a:noFill/>
        </p:spPr>
        <p:txBody>
          <a:bodyPr wrap="square">
            <a:spAutoFit/>
          </a:bodyPr>
          <a:lstStyle/>
          <a:p>
            <a:pPr algn="r" defTabSz="457200" eaLnBrk="1" fontAlgn="auto" hangingPunct="1">
              <a:spcBef>
                <a:spcPts val="0"/>
              </a:spcBef>
              <a:spcAft>
                <a:spcPts val="0"/>
              </a:spcAft>
              <a:defRPr/>
            </a:pPr>
            <a:r>
              <a:rPr lang="en-US" sz="1200" dirty="0">
                <a:solidFill>
                  <a:srgbClr val="4F81BD">
                    <a:lumMod val="50000"/>
                  </a:srgbClr>
                </a:solidFill>
                <a:latin typeface="Calibri" pitchFamily="34" charset="0"/>
                <a:ea typeface="ＭＳ Ｐゴシック"/>
                <a:cs typeface="ＭＳ Ｐゴシック"/>
              </a:rPr>
              <a:t>Page </a:t>
            </a:r>
            <a:fld id="{5EAE97AF-4973-4C2F-AC34-0B1D72EB22DA}" type="slidenum">
              <a:rPr lang="en-US" sz="1200" smtClean="0">
                <a:solidFill>
                  <a:srgbClr val="4F81BD">
                    <a:lumMod val="50000"/>
                  </a:srgbClr>
                </a:solidFill>
                <a:latin typeface="Calibri" pitchFamily="34" charset="0"/>
                <a:ea typeface="ＭＳ Ｐゴシック"/>
                <a:cs typeface="ＭＳ Ｐゴシック"/>
              </a:rPr>
              <a:pPr algn="r" defTabSz="457200" eaLnBrk="1" fontAlgn="auto" hangingPunct="1">
                <a:spcBef>
                  <a:spcPts val="0"/>
                </a:spcBef>
                <a:spcAft>
                  <a:spcPts val="0"/>
                </a:spcAft>
                <a:defRPr/>
              </a:pPr>
              <a:t>‹#›</a:t>
            </a:fld>
            <a:endParaRPr lang="en-US" sz="1200" dirty="0">
              <a:solidFill>
                <a:srgbClr val="4F81BD">
                  <a:lumMod val="50000"/>
                </a:srgbClr>
              </a:solidFill>
              <a:latin typeface="Calibri" pitchFamily="34" charset="0"/>
              <a:ea typeface="ＭＳ Ｐゴシック"/>
              <a:cs typeface="ＭＳ Ｐゴシック"/>
            </a:endParaRPr>
          </a:p>
        </p:txBody>
      </p:sp>
      <p:sp>
        <p:nvSpPr>
          <p:cNvPr id="76806" name="Rectangle 3"/>
          <p:cNvSpPr>
            <a:spLocks noGrp="1" noChangeArrowheads="1"/>
          </p:cNvSpPr>
          <p:nvPr>
            <p:ph type="body" idx="1"/>
          </p:nvPr>
        </p:nvSpPr>
        <p:spPr bwMode="auto">
          <a:xfrm>
            <a:off x="265113" y="1219200"/>
            <a:ext cx="8555037"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6807" name="Rectangle 73"/>
          <p:cNvSpPr>
            <a:spLocks noGrp="1" noChangeArrowheads="1"/>
          </p:cNvSpPr>
          <p:nvPr>
            <p:ph type="title"/>
          </p:nvPr>
        </p:nvSpPr>
        <p:spPr bwMode="auto">
          <a:xfrm>
            <a:off x="1219200" y="152400"/>
            <a:ext cx="6781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[Center / Project Title]</a:t>
            </a:r>
          </a:p>
        </p:txBody>
      </p:sp>
      <p:sp>
        <p:nvSpPr>
          <p:cNvPr id="14" name="Line 14"/>
          <p:cNvSpPr>
            <a:spLocks noChangeShapeType="1"/>
          </p:cNvSpPr>
          <p:nvPr/>
        </p:nvSpPr>
        <p:spPr bwMode="auto">
          <a:xfrm>
            <a:off x="265113" y="6553200"/>
            <a:ext cx="8555037" cy="0"/>
          </a:xfrm>
          <a:prstGeom prst="line">
            <a:avLst/>
          </a:prstGeom>
          <a:noFill/>
          <a:ln w="28575">
            <a:solidFill>
              <a:schemeClr val="tx2"/>
            </a:solidFill>
            <a:round/>
            <a:headEnd/>
            <a:tailEnd/>
          </a:ln>
          <a:effectLst/>
        </p:spPr>
        <p:txBody>
          <a:bodyPr wrap="none" anchor="ctr"/>
          <a:lstStyle/>
          <a:p>
            <a:pPr eaLnBrk="1" fontAlgn="auto" hangingPunct="1">
              <a:spcBef>
                <a:spcPts val="0"/>
              </a:spcBef>
              <a:spcAft>
                <a:spcPts val="0"/>
              </a:spcAft>
              <a:defRPr/>
            </a:pPr>
            <a:endParaRPr lang="en-US" sz="1800" dirty="0">
              <a:solidFill>
                <a:prstClr val="black"/>
              </a:solidFill>
              <a:latin typeface="Times" pitchFamily="1" charset="0"/>
            </a:endParaRPr>
          </a:p>
        </p:txBody>
      </p:sp>
      <p:pic>
        <p:nvPicPr>
          <p:cNvPr id="17" name="Picture 18" descr="meatball best"/>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8077200" y="-1"/>
            <a:ext cx="1066800" cy="937491"/>
          </a:xfrm>
          <a:prstGeom prst="rect">
            <a:avLst/>
          </a:prstGeom>
          <a:noFill/>
          <a:ln w="9525">
            <a:noFill/>
            <a:miter lim="800000"/>
            <a:headEnd/>
            <a:tailEnd/>
          </a:ln>
        </p:spPr>
      </p:pic>
    </p:spTree>
    <p:extLst>
      <p:ext uri="{BB962C8B-B14F-4D97-AF65-F5344CB8AC3E}">
        <p14:creationId xmlns:p14="http://schemas.microsoft.com/office/powerpoint/2010/main" val="2806235266"/>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42" r:id="rId10"/>
    <p:sldLayoutId id="2147483843" r:id="rId11"/>
    <p:sldLayoutId id="2147483844" r:id="rId12"/>
    <p:sldLayoutId id="2147483845" r:id="rId13"/>
    <p:sldLayoutId id="2147483846" r:id="rId14"/>
  </p:sldLayoutIdLst>
  <p:txStyles>
    <p:titleStyle>
      <a:lvl1pPr algn="ctr" rtl="0" eaLnBrk="1" fontAlgn="base" hangingPunct="1">
        <a:spcBef>
          <a:spcPct val="0"/>
        </a:spcBef>
        <a:spcAft>
          <a:spcPct val="0"/>
        </a:spcAft>
        <a:defRPr sz="24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Arial" charset="0"/>
        </a:defRPr>
      </a:lvl2pPr>
      <a:lvl3pPr algn="ctr" rtl="0" eaLnBrk="1" fontAlgn="base" hangingPunct="1">
        <a:spcBef>
          <a:spcPct val="0"/>
        </a:spcBef>
        <a:spcAft>
          <a:spcPct val="0"/>
        </a:spcAft>
        <a:defRPr sz="3200" b="1">
          <a:solidFill>
            <a:schemeClr val="bg1"/>
          </a:solidFill>
          <a:latin typeface="Arial" charset="0"/>
        </a:defRPr>
      </a:lvl3pPr>
      <a:lvl4pPr algn="ctr" rtl="0" eaLnBrk="1" fontAlgn="base" hangingPunct="1">
        <a:spcBef>
          <a:spcPct val="0"/>
        </a:spcBef>
        <a:spcAft>
          <a:spcPct val="0"/>
        </a:spcAft>
        <a:defRPr sz="3200" b="1">
          <a:solidFill>
            <a:schemeClr val="bg1"/>
          </a:solidFill>
          <a:latin typeface="Arial" charset="0"/>
        </a:defRPr>
      </a:lvl4pPr>
      <a:lvl5pPr algn="ctr" rtl="0" eaLnBrk="1" fontAlgn="base" hangingPunct="1">
        <a:spcBef>
          <a:spcPct val="0"/>
        </a:spcBef>
        <a:spcAft>
          <a:spcPct val="0"/>
        </a:spcAft>
        <a:defRPr sz="3200" b="1">
          <a:solidFill>
            <a:schemeClr val="bg1"/>
          </a:solidFill>
          <a:latin typeface="Arial"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1" fontAlgn="base" hangingPunct="1">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1" fontAlgn="base" hangingPunct="1">
        <a:spcBef>
          <a:spcPct val="20000"/>
        </a:spcBef>
        <a:spcAft>
          <a:spcPct val="0"/>
        </a:spcAft>
        <a:buFont typeface="Symbol" panose="05050102010706020507" pitchFamily="18" charset="2"/>
        <a:buChar char="-"/>
        <a:defRPr sz="1600">
          <a:solidFill>
            <a:schemeClr val="tx1"/>
          </a:solidFill>
          <a:latin typeface="Calibri" pitchFamily="34" charset="0"/>
          <a:ea typeface="ＭＳ Ｐゴシック" pitchFamily="34" charset="-128"/>
        </a:defRPr>
      </a:lvl2pPr>
      <a:lvl3pPr marL="687388" indent="-225425"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6802" name="Picture 35" descr="HumanSpace_Strip.jpg"/>
          <p:cNvPicPr>
            <a:picLocks noChangeAspect="1"/>
          </p:cNvPicPr>
          <p:nvPr/>
        </p:nvPicPr>
        <p:blipFill>
          <a:blip r:embed="rId12" cstate="print"/>
          <a:srcRect/>
          <a:stretch>
            <a:fillRect/>
          </a:stretch>
        </p:blipFill>
        <p:spPr bwMode="auto">
          <a:xfrm>
            <a:off x="0" y="0"/>
            <a:ext cx="9144000" cy="914400"/>
          </a:xfrm>
          <a:prstGeom prst="rect">
            <a:avLst/>
          </a:prstGeom>
          <a:noFill/>
          <a:ln w="9525">
            <a:noFill/>
            <a:miter lim="800000"/>
            <a:headEnd/>
            <a:tailEnd/>
          </a:ln>
        </p:spPr>
      </p:pic>
      <p:sp>
        <p:nvSpPr>
          <p:cNvPr id="6" name="TextBox 5"/>
          <p:cNvSpPr txBox="1"/>
          <p:nvPr/>
        </p:nvSpPr>
        <p:spPr>
          <a:xfrm>
            <a:off x="8001000" y="6553200"/>
            <a:ext cx="838200" cy="276999"/>
          </a:xfrm>
          <a:prstGeom prst="rect">
            <a:avLst/>
          </a:prstGeom>
          <a:noFill/>
        </p:spPr>
        <p:txBody>
          <a:bodyPr wrap="square">
            <a:spAutoFit/>
          </a:bodyPr>
          <a:lstStyle/>
          <a:p>
            <a:pPr algn="r" defTabSz="457200" eaLnBrk="1" fontAlgn="auto" hangingPunct="1">
              <a:spcBef>
                <a:spcPts val="0"/>
              </a:spcBef>
              <a:spcAft>
                <a:spcPts val="0"/>
              </a:spcAft>
              <a:defRPr/>
            </a:pPr>
            <a:r>
              <a:rPr lang="en-US" sz="1200" dirty="0">
                <a:solidFill>
                  <a:srgbClr val="4F81BD">
                    <a:lumMod val="50000"/>
                  </a:srgbClr>
                </a:solidFill>
                <a:latin typeface="Calibri" pitchFamily="34" charset="0"/>
                <a:ea typeface="ＭＳ Ｐゴシック"/>
                <a:cs typeface="ＭＳ Ｐゴシック"/>
              </a:rPr>
              <a:t>Page </a:t>
            </a:r>
            <a:fld id="{5EAE97AF-4973-4C2F-AC34-0B1D72EB22DA}" type="slidenum">
              <a:rPr lang="en-US" sz="1200" smtClean="0">
                <a:solidFill>
                  <a:srgbClr val="4F81BD">
                    <a:lumMod val="50000"/>
                  </a:srgbClr>
                </a:solidFill>
                <a:latin typeface="Calibri" pitchFamily="34" charset="0"/>
                <a:ea typeface="ＭＳ Ｐゴシック"/>
                <a:cs typeface="ＭＳ Ｐゴシック"/>
              </a:rPr>
              <a:pPr algn="r" defTabSz="457200" eaLnBrk="1" fontAlgn="auto" hangingPunct="1">
                <a:spcBef>
                  <a:spcPts val="0"/>
                </a:spcBef>
                <a:spcAft>
                  <a:spcPts val="0"/>
                </a:spcAft>
                <a:defRPr/>
              </a:pPr>
              <a:t>‹#›</a:t>
            </a:fld>
            <a:endParaRPr lang="en-US" sz="1200" dirty="0">
              <a:solidFill>
                <a:srgbClr val="4F81BD">
                  <a:lumMod val="50000"/>
                </a:srgbClr>
              </a:solidFill>
              <a:latin typeface="Calibri" pitchFamily="34" charset="0"/>
              <a:ea typeface="ＭＳ Ｐゴシック"/>
              <a:cs typeface="ＭＳ Ｐゴシック"/>
            </a:endParaRPr>
          </a:p>
        </p:txBody>
      </p:sp>
      <p:sp>
        <p:nvSpPr>
          <p:cNvPr id="76806" name="Rectangle 3"/>
          <p:cNvSpPr>
            <a:spLocks noGrp="1" noChangeArrowheads="1"/>
          </p:cNvSpPr>
          <p:nvPr>
            <p:ph type="body" idx="1"/>
          </p:nvPr>
        </p:nvSpPr>
        <p:spPr bwMode="auto">
          <a:xfrm>
            <a:off x="265113" y="1219200"/>
            <a:ext cx="8555037"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6807" name="Rectangle 73"/>
          <p:cNvSpPr>
            <a:spLocks noGrp="1" noChangeArrowheads="1"/>
          </p:cNvSpPr>
          <p:nvPr>
            <p:ph type="title"/>
          </p:nvPr>
        </p:nvSpPr>
        <p:spPr bwMode="auto">
          <a:xfrm>
            <a:off x="1219200" y="152400"/>
            <a:ext cx="6781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[Center / Project Title]</a:t>
            </a:r>
          </a:p>
        </p:txBody>
      </p:sp>
      <p:sp>
        <p:nvSpPr>
          <p:cNvPr id="14" name="Line 14"/>
          <p:cNvSpPr>
            <a:spLocks noChangeShapeType="1"/>
          </p:cNvSpPr>
          <p:nvPr/>
        </p:nvSpPr>
        <p:spPr bwMode="auto">
          <a:xfrm>
            <a:off x="265113" y="6553200"/>
            <a:ext cx="8555037" cy="0"/>
          </a:xfrm>
          <a:prstGeom prst="line">
            <a:avLst/>
          </a:prstGeom>
          <a:noFill/>
          <a:ln w="28575">
            <a:solidFill>
              <a:schemeClr val="tx2"/>
            </a:solidFill>
            <a:round/>
            <a:headEnd/>
            <a:tailEnd/>
          </a:ln>
          <a:effectLst/>
        </p:spPr>
        <p:txBody>
          <a:bodyPr wrap="none" anchor="ctr"/>
          <a:lstStyle/>
          <a:p>
            <a:pPr eaLnBrk="1" fontAlgn="auto" hangingPunct="1">
              <a:spcBef>
                <a:spcPts val="0"/>
              </a:spcBef>
              <a:spcAft>
                <a:spcPts val="0"/>
              </a:spcAft>
              <a:defRPr/>
            </a:pPr>
            <a:endParaRPr lang="en-US" sz="1800" dirty="0">
              <a:solidFill>
                <a:prstClr val="black"/>
              </a:solidFill>
              <a:latin typeface="Times" pitchFamily="1" charset="0"/>
            </a:endParaRPr>
          </a:p>
        </p:txBody>
      </p:sp>
      <p:pic>
        <p:nvPicPr>
          <p:cNvPr id="17" name="Picture 18" descr="meatball best"/>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077200" y="-1"/>
            <a:ext cx="1066800" cy="937491"/>
          </a:xfrm>
          <a:prstGeom prst="rect">
            <a:avLst/>
          </a:prstGeom>
          <a:noFill/>
          <a:ln w="9525">
            <a:noFill/>
            <a:miter lim="800000"/>
            <a:headEnd/>
            <a:tailEnd/>
          </a:ln>
        </p:spPr>
      </p:pic>
    </p:spTree>
    <p:extLst>
      <p:ext uri="{BB962C8B-B14F-4D97-AF65-F5344CB8AC3E}">
        <p14:creationId xmlns:p14="http://schemas.microsoft.com/office/powerpoint/2010/main" val="836985863"/>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Lst>
  <p:txStyles>
    <p:titleStyle>
      <a:lvl1pPr algn="ctr" rtl="0" eaLnBrk="1" fontAlgn="base" hangingPunct="1">
        <a:spcBef>
          <a:spcPct val="0"/>
        </a:spcBef>
        <a:spcAft>
          <a:spcPct val="0"/>
        </a:spcAft>
        <a:defRPr sz="24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Arial" charset="0"/>
        </a:defRPr>
      </a:lvl2pPr>
      <a:lvl3pPr algn="ctr" rtl="0" eaLnBrk="1" fontAlgn="base" hangingPunct="1">
        <a:spcBef>
          <a:spcPct val="0"/>
        </a:spcBef>
        <a:spcAft>
          <a:spcPct val="0"/>
        </a:spcAft>
        <a:defRPr sz="3200" b="1">
          <a:solidFill>
            <a:schemeClr val="bg1"/>
          </a:solidFill>
          <a:latin typeface="Arial" charset="0"/>
        </a:defRPr>
      </a:lvl3pPr>
      <a:lvl4pPr algn="ctr" rtl="0" eaLnBrk="1" fontAlgn="base" hangingPunct="1">
        <a:spcBef>
          <a:spcPct val="0"/>
        </a:spcBef>
        <a:spcAft>
          <a:spcPct val="0"/>
        </a:spcAft>
        <a:defRPr sz="3200" b="1">
          <a:solidFill>
            <a:schemeClr val="bg1"/>
          </a:solidFill>
          <a:latin typeface="Arial" charset="0"/>
        </a:defRPr>
      </a:lvl4pPr>
      <a:lvl5pPr algn="ctr" rtl="0" eaLnBrk="1" fontAlgn="base" hangingPunct="1">
        <a:spcBef>
          <a:spcPct val="0"/>
        </a:spcBef>
        <a:spcAft>
          <a:spcPct val="0"/>
        </a:spcAft>
        <a:defRPr sz="3200" b="1">
          <a:solidFill>
            <a:schemeClr val="bg1"/>
          </a:solidFill>
          <a:latin typeface="Arial"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p:titleStyle>
    <p:bodyStyle>
      <a:lvl1pPr marL="225425" indent="-225425" algn="l" rtl="0" eaLnBrk="1" fontAlgn="base" hangingPunct="1">
        <a:spcBef>
          <a:spcPct val="20000"/>
        </a:spcBef>
        <a:spcAft>
          <a:spcPct val="0"/>
        </a:spcAft>
        <a:buChar char="•"/>
        <a:defRPr sz="1600" b="1">
          <a:solidFill>
            <a:schemeClr val="tx1"/>
          </a:solidFill>
          <a:latin typeface="Calibri" pitchFamily="34" charset="0"/>
          <a:ea typeface="+mn-ea"/>
          <a:cs typeface="+mn-cs"/>
        </a:defRPr>
      </a:lvl1pPr>
      <a:lvl2pPr marL="460375" indent="-233363" algn="l" rtl="0" eaLnBrk="1" fontAlgn="base" hangingPunct="1">
        <a:spcBef>
          <a:spcPct val="20000"/>
        </a:spcBef>
        <a:spcAft>
          <a:spcPct val="0"/>
        </a:spcAft>
        <a:buFont typeface="Symbol" panose="05050102010706020507" pitchFamily="18" charset="2"/>
        <a:buChar char="-"/>
        <a:defRPr sz="1600">
          <a:solidFill>
            <a:schemeClr val="tx1"/>
          </a:solidFill>
          <a:latin typeface="Calibri" pitchFamily="34" charset="0"/>
          <a:ea typeface="ＭＳ Ｐゴシック" pitchFamily="34" charset="-128"/>
        </a:defRPr>
      </a:lvl2pPr>
      <a:lvl3pPr marL="687388" indent="-225425"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3pPr>
      <a:lvl4pPr marL="9159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4pPr>
      <a:lvl5pPr marL="1144588" indent="-227013"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ackelynne.p.silva-martinez@nasa.gov" TargetMode="External"/><Relationship Id="rId2" Type="http://schemas.openxmlformats.org/officeDocument/2006/relationships/hyperlink" Target="mailto:sherry.s.thaxton@nasa.gov" TargetMode="External"/><Relationship Id="rId1" Type="http://schemas.openxmlformats.org/officeDocument/2006/relationships/slideLayout" Target="../slideLayouts/slideLayout3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546077"/>
            <a:ext cx="9305364" cy="1111623"/>
          </a:xfrm>
        </p:spPr>
        <p:txBody>
          <a:bodyPr/>
          <a:lstStyle/>
          <a:p>
            <a:r>
              <a:rPr lang="en-US" sz="3200" dirty="0">
                <a:solidFill>
                  <a:schemeClr val="tx1"/>
                </a:solidFill>
              </a:rPr>
              <a:t>Implementation of HSI in NASA’s Gateway Program</a:t>
            </a:r>
          </a:p>
        </p:txBody>
      </p:sp>
      <p:sp>
        <p:nvSpPr>
          <p:cNvPr id="8" name="Title 3"/>
          <p:cNvSpPr txBox="1">
            <a:spLocks/>
          </p:cNvSpPr>
          <p:nvPr/>
        </p:nvSpPr>
        <p:spPr bwMode="auto">
          <a:xfrm>
            <a:off x="1434353" y="5020235"/>
            <a:ext cx="6275294" cy="111162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4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Arial" charset="0"/>
              </a:defRPr>
            </a:lvl2pPr>
            <a:lvl3pPr algn="ctr" rtl="0" eaLnBrk="1" fontAlgn="base" hangingPunct="1">
              <a:spcBef>
                <a:spcPct val="0"/>
              </a:spcBef>
              <a:spcAft>
                <a:spcPct val="0"/>
              </a:spcAft>
              <a:defRPr sz="3200" b="1">
                <a:solidFill>
                  <a:schemeClr val="bg1"/>
                </a:solidFill>
                <a:latin typeface="Arial" charset="0"/>
              </a:defRPr>
            </a:lvl3pPr>
            <a:lvl4pPr algn="ctr" rtl="0" eaLnBrk="1" fontAlgn="base" hangingPunct="1">
              <a:spcBef>
                <a:spcPct val="0"/>
              </a:spcBef>
              <a:spcAft>
                <a:spcPct val="0"/>
              </a:spcAft>
              <a:defRPr sz="3200" b="1">
                <a:solidFill>
                  <a:schemeClr val="bg1"/>
                </a:solidFill>
                <a:latin typeface="Arial" charset="0"/>
              </a:defRPr>
            </a:lvl4pPr>
            <a:lvl5pPr algn="ctr" rtl="0" eaLnBrk="1" fontAlgn="base" hangingPunct="1">
              <a:spcBef>
                <a:spcPct val="0"/>
              </a:spcBef>
              <a:spcAft>
                <a:spcPct val="0"/>
              </a:spcAft>
              <a:defRPr sz="3200" b="1">
                <a:solidFill>
                  <a:schemeClr val="bg1"/>
                </a:solidFill>
                <a:latin typeface="Arial" charset="0"/>
              </a:defRPr>
            </a:lvl5pPr>
            <a:lvl6pPr marL="457200" algn="ctr" rtl="0" eaLnBrk="1" fontAlgn="base" hangingPunct="1">
              <a:spcBef>
                <a:spcPct val="0"/>
              </a:spcBef>
              <a:spcAft>
                <a:spcPct val="0"/>
              </a:spcAft>
              <a:defRPr sz="3200" b="1">
                <a:solidFill>
                  <a:schemeClr val="bg1"/>
                </a:solidFill>
                <a:latin typeface="Arial" charset="0"/>
              </a:defRPr>
            </a:lvl6pPr>
            <a:lvl7pPr marL="914400" algn="ctr" rtl="0" eaLnBrk="1" fontAlgn="base" hangingPunct="1">
              <a:spcBef>
                <a:spcPct val="0"/>
              </a:spcBef>
              <a:spcAft>
                <a:spcPct val="0"/>
              </a:spcAft>
              <a:defRPr sz="3200" b="1">
                <a:solidFill>
                  <a:schemeClr val="bg1"/>
                </a:solidFill>
                <a:latin typeface="Arial" charset="0"/>
              </a:defRPr>
            </a:lvl7pPr>
            <a:lvl8pPr marL="1371600" algn="ctr" rtl="0" eaLnBrk="1" fontAlgn="base" hangingPunct="1">
              <a:spcBef>
                <a:spcPct val="0"/>
              </a:spcBef>
              <a:spcAft>
                <a:spcPct val="0"/>
              </a:spcAft>
              <a:defRPr sz="3200" b="1">
                <a:solidFill>
                  <a:schemeClr val="bg1"/>
                </a:solidFill>
                <a:latin typeface="Arial" charset="0"/>
              </a:defRPr>
            </a:lvl8pPr>
            <a:lvl9pPr marL="1828800" algn="ctr" rtl="0" eaLnBrk="1" fontAlgn="base" hangingPunct="1">
              <a:spcBef>
                <a:spcPct val="0"/>
              </a:spcBef>
              <a:spcAft>
                <a:spcPct val="0"/>
              </a:spcAft>
              <a:defRPr sz="3200" b="1">
                <a:solidFill>
                  <a:schemeClr val="bg1"/>
                </a:solidFill>
                <a:latin typeface="Arial" charset="0"/>
              </a:defRPr>
            </a:lvl9pPr>
          </a:lstStyle>
          <a:p>
            <a:r>
              <a:rPr lang="en-US" kern="0" dirty="0">
                <a:solidFill>
                  <a:schemeClr val="tx1"/>
                </a:solidFill>
              </a:rPr>
              <a:t>Sherry Thaxton, PhD, CPE</a:t>
            </a:r>
          </a:p>
          <a:p>
            <a:r>
              <a:rPr lang="en-US" kern="0" dirty="0">
                <a:solidFill>
                  <a:schemeClr val="tx1"/>
                </a:solidFill>
                <a:hlinkClick r:id="rId2"/>
              </a:rPr>
              <a:t>sherry.s.thaxton@nasa.gov</a:t>
            </a:r>
            <a:endParaRPr lang="en-US" kern="0" dirty="0">
              <a:solidFill>
                <a:schemeClr val="tx1"/>
              </a:solidFill>
            </a:endParaRPr>
          </a:p>
          <a:p>
            <a:r>
              <a:rPr lang="en-US" kern="0">
                <a:solidFill>
                  <a:schemeClr val="tx1"/>
                </a:solidFill>
              </a:rPr>
              <a:t>Jackelynne </a:t>
            </a:r>
            <a:r>
              <a:rPr lang="en-US" kern="0" dirty="0">
                <a:solidFill>
                  <a:schemeClr val="tx1"/>
                </a:solidFill>
              </a:rPr>
              <a:t>Silva-Martinez, MS</a:t>
            </a:r>
          </a:p>
          <a:p>
            <a:r>
              <a:rPr lang="en-US" kern="0" dirty="0">
                <a:solidFill>
                  <a:schemeClr val="tx1"/>
                </a:solidFill>
                <a:hlinkClick r:id="rId3"/>
              </a:rPr>
              <a:t>jackelynne.p.silva-martinez@nasa.gov</a:t>
            </a:r>
            <a:r>
              <a:rPr lang="en-US" kern="0" dirty="0">
                <a:solidFill>
                  <a:schemeClr val="tx1"/>
                </a:solidFill>
              </a:rPr>
              <a:t> </a:t>
            </a:r>
          </a:p>
          <a:p>
            <a:r>
              <a:rPr lang="en-US" kern="0" dirty="0">
                <a:solidFill>
                  <a:schemeClr val="tx1"/>
                </a:solidFill>
              </a:rPr>
              <a:t>NASA Johnson Space Center</a:t>
            </a:r>
          </a:p>
        </p:txBody>
      </p:sp>
      <p:pic>
        <p:nvPicPr>
          <p:cNvPr id="7" name="Picture 6" descr="A picture containing snow, sitting, person, riding&#10;&#10;Description automatically generated">
            <a:extLst>
              <a:ext uri="{FF2B5EF4-FFF2-40B4-BE49-F238E27FC236}">
                <a16:creationId xmlns:a16="http://schemas.microsoft.com/office/drawing/2014/main" id="{23C91F09-814A-461A-9D87-8A14DA205C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50" b="50000"/>
          <a:stretch/>
        </p:blipFill>
        <p:spPr>
          <a:xfrm>
            <a:off x="0" y="860612"/>
            <a:ext cx="9144001" cy="2599929"/>
          </a:xfrm>
          <a:prstGeom prst="rect">
            <a:avLst/>
          </a:prstGeom>
        </p:spPr>
      </p:pic>
      <p:sp>
        <p:nvSpPr>
          <p:cNvPr id="9" name="TextBox 8">
            <a:extLst>
              <a:ext uri="{FF2B5EF4-FFF2-40B4-BE49-F238E27FC236}">
                <a16:creationId xmlns:a16="http://schemas.microsoft.com/office/drawing/2014/main" id="{11957DAF-5F83-4C77-9FA3-1C9AC3ECEA8E}"/>
              </a:ext>
            </a:extLst>
          </p:cNvPr>
          <p:cNvSpPr txBox="1"/>
          <p:nvPr/>
        </p:nvSpPr>
        <p:spPr>
          <a:xfrm>
            <a:off x="142612" y="3460541"/>
            <a:ext cx="2105637" cy="276999"/>
          </a:xfrm>
          <a:prstGeom prst="rect">
            <a:avLst/>
          </a:prstGeom>
          <a:noFill/>
        </p:spPr>
        <p:txBody>
          <a:bodyPr wrap="square" rtlCol="0">
            <a:spAutoFit/>
          </a:bodyPr>
          <a:lstStyle/>
          <a:p>
            <a:r>
              <a:rPr lang="en-US" sz="1200" dirty="0">
                <a:latin typeface="+mn-lt"/>
              </a:rPr>
              <a:t>Image from nasa.gov</a:t>
            </a:r>
          </a:p>
        </p:txBody>
      </p:sp>
    </p:spTree>
    <p:extLst>
      <p:ext uri="{BB962C8B-B14F-4D97-AF65-F5344CB8AC3E}">
        <p14:creationId xmlns:p14="http://schemas.microsoft.com/office/powerpoint/2010/main" val="2442632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A44C0-D629-404A-A054-BF184520D18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F2CB6B0-A63F-4B2E-9736-954AD1228521}"/>
              </a:ext>
            </a:extLst>
          </p:cNvPr>
          <p:cNvSpPr>
            <a:spLocks noGrp="1"/>
          </p:cNvSpPr>
          <p:nvPr>
            <p:ph idx="1"/>
          </p:nvPr>
        </p:nvSpPr>
        <p:spPr>
          <a:xfrm>
            <a:off x="332581" y="1128723"/>
            <a:ext cx="8555037" cy="4876800"/>
          </a:xfrm>
        </p:spPr>
        <p:txBody>
          <a:bodyPr/>
          <a:lstStyle/>
          <a:p>
            <a:pPr marL="285750" indent="-285750">
              <a:buFont typeface="Arial" panose="020B0604020202020204" pitchFamily="34" charset="0"/>
              <a:buChar char="•"/>
            </a:pPr>
            <a:r>
              <a:rPr lang="en-US" sz="1800" dirty="0"/>
              <a:t>HSI at NASA</a:t>
            </a:r>
          </a:p>
          <a:p>
            <a:pPr marL="285750" indent="-285750">
              <a:buFont typeface="Arial" panose="020B0604020202020204" pitchFamily="34" charset="0"/>
              <a:buChar char="•"/>
            </a:pPr>
            <a:r>
              <a:rPr lang="en-US" sz="1800" dirty="0"/>
              <a:t>Gateway Program</a:t>
            </a:r>
          </a:p>
          <a:p>
            <a:pPr marL="514350" lvl="1" indent="-285750"/>
            <a:r>
              <a:rPr lang="en-US" sz="1800" dirty="0"/>
              <a:t>Program Overview</a:t>
            </a:r>
          </a:p>
          <a:p>
            <a:pPr marL="514350" lvl="1" indent="-285750"/>
            <a:r>
              <a:rPr lang="en-US" sz="1800" dirty="0"/>
              <a:t>HSI Organization and Implementation</a:t>
            </a:r>
          </a:p>
          <a:p>
            <a:pPr marL="514350" lvl="1" indent="-285750"/>
            <a:r>
              <a:rPr lang="en-US" sz="1800" dirty="0"/>
              <a:t>Human System Requirements</a:t>
            </a:r>
          </a:p>
          <a:p>
            <a:pPr marL="285750" indent="-285750">
              <a:buFont typeface="Arial" panose="020B0604020202020204" pitchFamily="34" charset="0"/>
              <a:buChar char="•"/>
            </a:pPr>
            <a:r>
              <a:rPr lang="en-US" sz="1800" dirty="0"/>
              <a:t>Challenges to Implementation of HSI</a:t>
            </a:r>
          </a:p>
          <a:p>
            <a:pPr marL="285750" indent="-285750">
              <a:buFont typeface="Arial" panose="020B0604020202020204" pitchFamily="34" charset="0"/>
              <a:buChar char="•"/>
            </a:pPr>
            <a:r>
              <a:rPr lang="en-US" sz="1800" dirty="0"/>
              <a:t>Question to the audience</a:t>
            </a:r>
          </a:p>
        </p:txBody>
      </p:sp>
      <p:pic>
        <p:nvPicPr>
          <p:cNvPr id="5" name="Picture 4" descr="A satellite in space&#10;&#10;Description automatically generated">
            <a:extLst>
              <a:ext uri="{FF2B5EF4-FFF2-40B4-BE49-F238E27FC236}">
                <a16:creationId xmlns:a16="http://schemas.microsoft.com/office/drawing/2014/main" id="{8DC423D0-1751-4725-BE5D-016F4B67DE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224" y="3429000"/>
            <a:ext cx="4968461" cy="2794760"/>
          </a:xfrm>
          <a:prstGeom prst="rect">
            <a:avLst/>
          </a:prstGeom>
        </p:spPr>
      </p:pic>
      <p:sp>
        <p:nvSpPr>
          <p:cNvPr id="6" name="TextBox 5">
            <a:extLst>
              <a:ext uri="{FF2B5EF4-FFF2-40B4-BE49-F238E27FC236}">
                <a16:creationId xmlns:a16="http://schemas.microsoft.com/office/drawing/2014/main" id="{F076A1B7-730A-4D7E-BD1B-536C661A614C}"/>
              </a:ext>
            </a:extLst>
          </p:cNvPr>
          <p:cNvSpPr txBox="1"/>
          <p:nvPr/>
        </p:nvSpPr>
        <p:spPr>
          <a:xfrm>
            <a:off x="4841635" y="6223760"/>
            <a:ext cx="2105637" cy="276999"/>
          </a:xfrm>
          <a:prstGeom prst="rect">
            <a:avLst/>
          </a:prstGeom>
          <a:noFill/>
        </p:spPr>
        <p:txBody>
          <a:bodyPr wrap="square" rtlCol="0">
            <a:spAutoFit/>
          </a:bodyPr>
          <a:lstStyle/>
          <a:p>
            <a:r>
              <a:rPr lang="en-US" sz="1200" dirty="0">
                <a:latin typeface="+mn-lt"/>
              </a:rPr>
              <a:t>Image from nasa.gov</a:t>
            </a:r>
          </a:p>
        </p:txBody>
      </p:sp>
    </p:spTree>
    <p:extLst>
      <p:ext uri="{BB962C8B-B14F-4D97-AF65-F5344CB8AC3E}">
        <p14:creationId xmlns:p14="http://schemas.microsoft.com/office/powerpoint/2010/main" val="2080381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989C-FD86-43AF-BC6D-AA4A1EEC119F}"/>
              </a:ext>
            </a:extLst>
          </p:cNvPr>
          <p:cNvSpPr>
            <a:spLocks noGrp="1"/>
          </p:cNvSpPr>
          <p:nvPr>
            <p:ph type="title"/>
          </p:nvPr>
        </p:nvSpPr>
        <p:spPr/>
        <p:txBody>
          <a:bodyPr/>
          <a:lstStyle/>
          <a:p>
            <a:r>
              <a:rPr lang="en-US" dirty="0"/>
              <a:t>HSI at NASA</a:t>
            </a:r>
          </a:p>
        </p:txBody>
      </p:sp>
      <p:sp>
        <p:nvSpPr>
          <p:cNvPr id="3" name="Content Placeholder 2">
            <a:extLst>
              <a:ext uri="{FF2B5EF4-FFF2-40B4-BE49-F238E27FC236}">
                <a16:creationId xmlns:a16="http://schemas.microsoft.com/office/drawing/2014/main" id="{9910B496-856C-4356-B713-66017B4E0430}"/>
              </a:ext>
            </a:extLst>
          </p:cNvPr>
          <p:cNvSpPr>
            <a:spLocks noGrp="1"/>
          </p:cNvSpPr>
          <p:nvPr>
            <p:ph idx="1"/>
          </p:nvPr>
        </p:nvSpPr>
        <p:spPr/>
        <p:txBody>
          <a:bodyPr/>
          <a:lstStyle/>
          <a:p>
            <a:pPr marL="285750" indent="-285750">
              <a:buFont typeface="Arial" panose="020B0604020202020204" pitchFamily="34" charset="0"/>
              <a:buChar char="•"/>
            </a:pPr>
            <a:r>
              <a:rPr lang="en-US" sz="1800" dirty="0"/>
              <a:t>NASA defines Human Systems Integration as part of the overall systems engineering and acquisition strategy for space systems</a:t>
            </a:r>
          </a:p>
          <a:p>
            <a:pPr lvl="1" indent="288925">
              <a:buNone/>
            </a:pPr>
            <a:r>
              <a:rPr lang="en-US" dirty="0"/>
              <a:t>NPR 7123.1C NASA Systems Engineering Processes and Requirements defines HSI as:</a:t>
            </a:r>
          </a:p>
          <a:p>
            <a:pPr marL="517525" lvl="1" indent="0">
              <a:buNone/>
            </a:pPr>
            <a:r>
              <a:rPr lang="en-US" altLang="en-US" sz="1400" b="0" i="1" dirty="0"/>
              <a:t>An interdisciplinary and comprehensive management and technical process that focuses on the integration of human considerations into the system acquisition and development processes to enhance human system design, reduce lifecycle ownership cost, and optimize total system performance.  Human system domain design activities associated with operations, training, human factors engineering, safety, quality, maintainability and supportability, habitability, and survivability are considered concurrently and integrated with all other systems engineering design activities.</a:t>
            </a:r>
          </a:p>
          <a:p>
            <a:pPr marL="517525" lvl="1" indent="0">
              <a:buNone/>
            </a:pPr>
            <a:endParaRPr lang="en-US" altLang="en-US" sz="1400" b="0" i="1" dirty="0"/>
          </a:p>
          <a:p>
            <a:pPr marL="285750" indent="-285750">
              <a:buFont typeface="Arial" panose="020B0604020202020204" pitchFamily="34" charset="0"/>
              <a:buChar char="•"/>
            </a:pPr>
            <a:r>
              <a:rPr lang="en-US" sz="1800" dirty="0"/>
              <a:t>NASA has 6 HSI Domains:</a:t>
            </a:r>
          </a:p>
          <a:p>
            <a:pPr marL="514350" lvl="1" indent="-285750" fontAlgn="ctr"/>
            <a:r>
              <a:rPr lang="en-US" dirty="0"/>
              <a:t>Human Factors Engineering</a:t>
            </a:r>
          </a:p>
          <a:p>
            <a:pPr marL="514350" lvl="1" indent="-285750" fontAlgn="ctr"/>
            <a:r>
              <a:rPr lang="en-US" dirty="0"/>
              <a:t>Operations Resources</a:t>
            </a:r>
          </a:p>
          <a:p>
            <a:pPr marL="514350" lvl="1" indent="-285750" fontAlgn="ctr"/>
            <a:r>
              <a:rPr lang="en-US" dirty="0"/>
              <a:t>Maintainability and Supportability</a:t>
            </a:r>
          </a:p>
          <a:p>
            <a:pPr marL="514350" lvl="1" indent="-285750" fontAlgn="ctr"/>
            <a:r>
              <a:rPr lang="en-US" dirty="0"/>
              <a:t>Habitability and Environment</a:t>
            </a:r>
          </a:p>
          <a:p>
            <a:pPr marL="514350" lvl="1" indent="-285750" fontAlgn="ctr"/>
            <a:r>
              <a:rPr lang="en-US" dirty="0"/>
              <a:t>Safety</a:t>
            </a:r>
          </a:p>
          <a:p>
            <a:pPr marL="514350" lvl="1" indent="-285750" fontAlgn="ctr"/>
            <a:r>
              <a:rPr lang="en-US" dirty="0"/>
              <a:t>Training</a:t>
            </a:r>
          </a:p>
          <a:p>
            <a:pPr marL="514350" lvl="1" indent="-285750"/>
            <a:endParaRPr lang="en-US" dirty="0"/>
          </a:p>
          <a:p>
            <a:pPr marL="514350" lvl="1" indent="-285750"/>
            <a:endParaRPr lang="en-US" dirty="0"/>
          </a:p>
        </p:txBody>
      </p:sp>
      <p:grpSp>
        <p:nvGrpSpPr>
          <p:cNvPr id="6" name="Group 5">
            <a:extLst>
              <a:ext uri="{FF2B5EF4-FFF2-40B4-BE49-F238E27FC236}">
                <a16:creationId xmlns:a16="http://schemas.microsoft.com/office/drawing/2014/main" id="{61C5BA37-808C-4C21-8D1B-622F544D9497}"/>
              </a:ext>
            </a:extLst>
          </p:cNvPr>
          <p:cNvGrpSpPr/>
          <p:nvPr/>
        </p:nvGrpSpPr>
        <p:grpSpPr>
          <a:xfrm>
            <a:off x="4733491" y="3856383"/>
            <a:ext cx="3396718" cy="2468217"/>
            <a:chOff x="4733491" y="3906078"/>
            <a:chExt cx="3476229" cy="2418522"/>
          </a:xfrm>
        </p:grpSpPr>
        <p:graphicFrame>
          <p:nvGraphicFramePr>
            <p:cNvPr id="4" name="Diagram 3">
              <a:extLst>
                <a:ext uri="{FF2B5EF4-FFF2-40B4-BE49-F238E27FC236}">
                  <a16:creationId xmlns:a16="http://schemas.microsoft.com/office/drawing/2014/main" id="{471A2C3A-A712-4119-8AE2-0C7AC7036376}"/>
                </a:ext>
              </a:extLst>
            </p:cNvPr>
            <p:cNvGraphicFramePr/>
            <p:nvPr>
              <p:extLst>
                <p:ext uri="{D42A27DB-BD31-4B8C-83A1-F6EECF244321}">
                  <p14:modId xmlns:p14="http://schemas.microsoft.com/office/powerpoint/2010/main" val="787091038"/>
                </p:ext>
              </p:extLst>
            </p:nvPr>
          </p:nvGraphicFramePr>
          <p:xfrm>
            <a:off x="4733491" y="3906078"/>
            <a:ext cx="3476229" cy="2418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3C49F73-9DF1-42F3-984F-9D2CAACB2C00}"/>
                </a:ext>
              </a:extLst>
            </p:cNvPr>
            <p:cNvSpPr txBox="1"/>
            <p:nvPr/>
          </p:nvSpPr>
          <p:spPr>
            <a:xfrm>
              <a:off x="6229696" y="4792110"/>
              <a:ext cx="1143000" cy="460375"/>
            </a:xfrm>
            <a:prstGeom prst="rect">
              <a:avLst/>
            </a:prstGeom>
            <a:noFill/>
          </p:spPr>
          <p:txBody>
            <a:bodyPr>
              <a:spAutoFit/>
            </a:bodyPr>
            <a:lstStyle/>
            <a:p>
              <a:pPr>
                <a:defRPr/>
              </a:pPr>
              <a:r>
                <a:rPr lang="en-US" sz="2400" b="1" dirty="0">
                  <a:effectLst>
                    <a:outerShdw blurRad="38100" dist="38100" dir="2700000" algn="tl">
                      <a:srgbClr val="000000">
                        <a:alpha val="43137"/>
                      </a:srgbClr>
                    </a:outerShdw>
                  </a:effectLst>
                </a:rPr>
                <a:t>HSI</a:t>
              </a:r>
            </a:p>
          </p:txBody>
        </p:sp>
      </p:grpSp>
    </p:spTree>
    <p:extLst>
      <p:ext uri="{BB962C8B-B14F-4D97-AF65-F5344CB8AC3E}">
        <p14:creationId xmlns:p14="http://schemas.microsoft.com/office/powerpoint/2010/main" val="79725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28EE-5B9D-417C-B9F7-9CFC6745B971}"/>
              </a:ext>
            </a:extLst>
          </p:cNvPr>
          <p:cNvSpPr>
            <a:spLocks noGrp="1"/>
          </p:cNvSpPr>
          <p:nvPr>
            <p:ph type="title"/>
          </p:nvPr>
        </p:nvSpPr>
        <p:spPr/>
        <p:txBody>
          <a:bodyPr/>
          <a:lstStyle/>
          <a:p>
            <a:r>
              <a:rPr lang="en-US" dirty="0"/>
              <a:t>HSI at NASA</a:t>
            </a:r>
          </a:p>
        </p:txBody>
      </p:sp>
      <p:sp>
        <p:nvSpPr>
          <p:cNvPr id="3" name="Content Placeholder 2">
            <a:extLst>
              <a:ext uri="{FF2B5EF4-FFF2-40B4-BE49-F238E27FC236}">
                <a16:creationId xmlns:a16="http://schemas.microsoft.com/office/drawing/2014/main" id="{8CD06023-F8B9-443A-90FA-02124E3405D3}"/>
              </a:ext>
            </a:extLst>
          </p:cNvPr>
          <p:cNvSpPr>
            <a:spLocks noGrp="1"/>
          </p:cNvSpPr>
          <p:nvPr>
            <p:ph idx="1"/>
          </p:nvPr>
        </p:nvSpPr>
        <p:spPr/>
        <p:txBody>
          <a:bodyPr/>
          <a:lstStyle/>
          <a:p>
            <a:pPr marL="285750" indent="-285750">
              <a:buFont typeface="Arial" panose="020B0604020202020204" pitchFamily="34" charset="0"/>
              <a:buChar char="•"/>
            </a:pPr>
            <a:r>
              <a:rPr lang="en-US" sz="1800" dirty="0"/>
              <a:t>NPR 8705.2C NASA Human Rating Requirements for Space</a:t>
            </a:r>
          </a:p>
          <a:p>
            <a:pPr marL="514350" lvl="1" indent="-285750"/>
            <a:r>
              <a:rPr lang="en-US" sz="1800" dirty="0"/>
              <a:t>Requires formation of a Human Systems Integration Team for each Program/Project</a:t>
            </a:r>
          </a:p>
          <a:p>
            <a:pPr marL="514350" lvl="1" indent="-285750"/>
            <a:r>
              <a:rPr lang="en-US" sz="1800" dirty="0"/>
              <a:t>Identifies NASA-STD-3001 NASA Space Flight Human System Standard as Type 2 document that must be tailored for each Program/Project</a:t>
            </a:r>
          </a:p>
          <a:p>
            <a:pPr marL="742950" lvl="2" indent="-285750"/>
            <a:r>
              <a:rPr lang="en-US" sz="1800" dirty="0"/>
              <a:t>Volume 1: Crew Health and NASA Space Flight Human System Standard</a:t>
            </a:r>
          </a:p>
          <a:p>
            <a:pPr marL="742950" lvl="2" indent="-285750"/>
            <a:r>
              <a:rPr lang="en-US" sz="1800" dirty="0"/>
              <a:t>Volume 2: Human Factors, Habitability, and Environmental Health</a:t>
            </a:r>
          </a:p>
          <a:p>
            <a:pPr marL="285750" indent="-285750">
              <a:buFont typeface="Arial" panose="020B0604020202020204" pitchFamily="34" charset="0"/>
              <a:buChar char="•"/>
            </a:pPr>
            <a:r>
              <a:rPr lang="en-US" sz="1800" dirty="0"/>
              <a:t>Guidance for HSI implementation is provided in the NASA/SP-2015-3709 Human Systems Integration Practitioner’s Guide</a:t>
            </a:r>
          </a:p>
          <a:p>
            <a:pPr marL="742950" lvl="2" indent="-285750"/>
            <a:endParaRPr lang="en-US" sz="1800" dirty="0"/>
          </a:p>
          <a:p>
            <a:pPr marL="742950" lvl="2" indent="-285750"/>
            <a:endParaRPr lang="en-US" sz="1800" dirty="0"/>
          </a:p>
        </p:txBody>
      </p:sp>
      <p:pic>
        <p:nvPicPr>
          <p:cNvPr id="4" name="Picture 1">
            <a:extLst>
              <a:ext uri="{FF2B5EF4-FFF2-40B4-BE49-F238E27FC236}">
                <a16:creationId xmlns:a16="http://schemas.microsoft.com/office/drawing/2014/main" id="{D8ED6B90-442B-46F7-B25B-EE13A1290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8209" y="3816626"/>
            <a:ext cx="4128843" cy="25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876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69E06-FC8D-44B6-8D96-ABC3CA5064F3}"/>
              </a:ext>
            </a:extLst>
          </p:cNvPr>
          <p:cNvSpPr>
            <a:spLocks noGrp="1"/>
          </p:cNvSpPr>
          <p:nvPr>
            <p:ph type="title"/>
          </p:nvPr>
        </p:nvSpPr>
        <p:spPr/>
        <p:txBody>
          <a:bodyPr/>
          <a:lstStyle/>
          <a:p>
            <a:r>
              <a:rPr lang="en-US" dirty="0"/>
              <a:t>Gateway Overview</a:t>
            </a:r>
          </a:p>
        </p:txBody>
      </p:sp>
      <p:sp>
        <p:nvSpPr>
          <p:cNvPr id="3" name="Content Placeholder 2">
            <a:extLst>
              <a:ext uri="{FF2B5EF4-FFF2-40B4-BE49-F238E27FC236}">
                <a16:creationId xmlns:a16="http://schemas.microsoft.com/office/drawing/2014/main" id="{39D0D45A-1F3C-44D3-A605-30B104D96A99}"/>
              </a:ext>
            </a:extLst>
          </p:cNvPr>
          <p:cNvSpPr>
            <a:spLocks noGrp="1"/>
          </p:cNvSpPr>
          <p:nvPr>
            <p:ph idx="1"/>
          </p:nvPr>
        </p:nvSpPr>
        <p:spPr>
          <a:xfrm>
            <a:off x="265113" y="1219200"/>
            <a:ext cx="8674270" cy="609600"/>
          </a:xfrm>
        </p:spPr>
        <p:txBody>
          <a:bodyPr/>
          <a:lstStyle/>
          <a:p>
            <a:pPr marL="285750" indent="-285750">
              <a:buFont typeface="Arial" panose="020B0604020202020204" pitchFamily="34" charset="0"/>
              <a:buChar char="•"/>
            </a:pPr>
            <a:r>
              <a:rPr lang="en-US" sz="1800" dirty="0"/>
              <a:t>The Gateway Program is one element of the Artemis mission, which is driving toward boots on the moon (BOTM) by 2024</a:t>
            </a:r>
          </a:p>
        </p:txBody>
      </p:sp>
      <p:pic>
        <p:nvPicPr>
          <p:cNvPr id="1026" name="Picture 2" descr="Gateway ">
            <a:extLst>
              <a:ext uri="{FF2B5EF4-FFF2-40B4-BE49-F238E27FC236}">
                <a16:creationId xmlns:a16="http://schemas.microsoft.com/office/drawing/2014/main" id="{E270E6C3-A08C-447D-BE48-4DDE686BE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3884" y="2406528"/>
            <a:ext cx="4841798" cy="27235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29D92A6-B958-4F98-AB84-F3CCFED4E319}"/>
              </a:ext>
            </a:extLst>
          </p:cNvPr>
          <p:cNvSpPr/>
          <p:nvPr/>
        </p:nvSpPr>
        <p:spPr>
          <a:xfrm>
            <a:off x="199753" y="2984258"/>
            <a:ext cx="3964131" cy="3000821"/>
          </a:xfrm>
          <a:prstGeom prst="rect">
            <a:avLst/>
          </a:prstGeom>
        </p:spPr>
        <p:txBody>
          <a:bodyPr wrap="square">
            <a:spAutoFit/>
          </a:bodyPr>
          <a:lstStyle/>
          <a:p>
            <a:pPr marL="285750" indent="-285750">
              <a:buFont typeface="Arial" panose="020B0604020202020204" pitchFamily="34" charset="0"/>
              <a:buChar char="•"/>
            </a:pPr>
            <a:r>
              <a:rPr lang="en-US" sz="1800" b="1" dirty="0">
                <a:latin typeface="+mj-lt"/>
              </a:rPr>
              <a:t>For sustaining missions following the initial BOTM mission, Gateway will be positioned in a cis-Lunar orbit</a:t>
            </a:r>
          </a:p>
          <a:p>
            <a:pPr marL="514350" lvl="1" indent="-285750">
              <a:buFont typeface="Arial" panose="020B0604020202020204" pitchFamily="34" charset="0"/>
              <a:buChar char="•"/>
            </a:pPr>
            <a:r>
              <a:rPr lang="en-US" sz="1800" dirty="0">
                <a:latin typeface="+mj-lt"/>
              </a:rPr>
              <a:t>Crews of 4 for a minimum of 30 days</a:t>
            </a:r>
          </a:p>
          <a:p>
            <a:pPr marL="514350" lvl="1" indent="-285750">
              <a:buFont typeface="Arial" panose="020B0604020202020204" pitchFamily="34" charset="0"/>
              <a:buChar char="•"/>
            </a:pPr>
            <a:r>
              <a:rPr lang="en-US" sz="1800" dirty="0">
                <a:latin typeface="+mj-lt"/>
              </a:rPr>
              <a:t>Supporting staging of other assets including landers</a:t>
            </a:r>
          </a:p>
          <a:p>
            <a:pPr marL="514350" lvl="1" indent="-285750">
              <a:buFont typeface="Arial" panose="020B0604020202020204" pitchFamily="34" charset="0"/>
              <a:buChar char="•"/>
            </a:pPr>
            <a:r>
              <a:rPr lang="en-US" sz="1800" dirty="0" err="1">
                <a:latin typeface="+mj-lt"/>
              </a:rPr>
              <a:t>Uncrewed</a:t>
            </a:r>
            <a:r>
              <a:rPr lang="en-US" sz="1800" dirty="0">
                <a:latin typeface="+mj-lt"/>
              </a:rPr>
              <a:t> for extended periods of time between crewed mission</a:t>
            </a:r>
          </a:p>
        </p:txBody>
      </p:sp>
      <p:sp>
        <p:nvSpPr>
          <p:cNvPr id="5" name="TextBox 4">
            <a:extLst>
              <a:ext uri="{FF2B5EF4-FFF2-40B4-BE49-F238E27FC236}">
                <a16:creationId xmlns:a16="http://schemas.microsoft.com/office/drawing/2014/main" id="{814EFFB0-8296-4085-AAAF-41FBE748CCF1}"/>
              </a:ext>
            </a:extLst>
          </p:cNvPr>
          <p:cNvSpPr txBox="1"/>
          <p:nvPr/>
        </p:nvSpPr>
        <p:spPr>
          <a:xfrm>
            <a:off x="5221909" y="5219005"/>
            <a:ext cx="2260600" cy="338554"/>
          </a:xfrm>
          <a:prstGeom prst="rect">
            <a:avLst/>
          </a:prstGeom>
          <a:noFill/>
        </p:spPr>
        <p:txBody>
          <a:bodyPr wrap="square" rtlCol="0">
            <a:spAutoFit/>
          </a:bodyPr>
          <a:lstStyle/>
          <a:p>
            <a:r>
              <a:rPr lang="en-US" sz="1600" dirty="0">
                <a:latin typeface="+mn-lt"/>
              </a:rPr>
              <a:t>Image source: nasa.gov</a:t>
            </a:r>
          </a:p>
        </p:txBody>
      </p:sp>
      <p:sp>
        <p:nvSpPr>
          <p:cNvPr id="7" name="Content Placeholder 2">
            <a:extLst>
              <a:ext uri="{FF2B5EF4-FFF2-40B4-BE49-F238E27FC236}">
                <a16:creationId xmlns:a16="http://schemas.microsoft.com/office/drawing/2014/main" id="{F1AEA685-AA20-40ED-BC7E-8616464F02E6}"/>
              </a:ext>
            </a:extLst>
          </p:cNvPr>
          <p:cNvSpPr txBox="1">
            <a:spLocks/>
          </p:cNvSpPr>
          <p:nvPr/>
        </p:nvSpPr>
        <p:spPr bwMode="auto">
          <a:xfrm>
            <a:off x="503653" y="1891880"/>
            <a:ext cx="3402426" cy="10292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1600" b="1">
                <a:solidFill>
                  <a:schemeClr val="tx1"/>
                </a:solidFill>
                <a:latin typeface="Calibri" pitchFamily="34" charset="0"/>
                <a:ea typeface="+mn-ea"/>
                <a:cs typeface="+mn-cs"/>
              </a:defRPr>
            </a:lvl1pPr>
            <a:lvl2pPr marL="228600" indent="-228600" algn="l" rtl="0" eaLnBrk="1" fontAlgn="base" hangingPunct="1">
              <a:spcBef>
                <a:spcPct val="20000"/>
              </a:spcBef>
              <a:spcAft>
                <a:spcPct val="0"/>
              </a:spcAft>
              <a:buFont typeface="Arial" panose="020B0604020202020204" pitchFamily="34" charset="0"/>
              <a:buChar char="•"/>
              <a:defRPr sz="1600">
                <a:solidFill>
                  <a:schemeClr val="tx1"/>
                </a:solidFill>
                <a:latin typeface="Calibri" pitchFamily="34" charset="0"/>
                <a:ea typeface="ＭＳ Ｐゴシック" pitchFamily="34" charset="-128"/>
              </a:defRPr>
            </a:lvl2pPr>
            <a:lvl3pPr marL="457200" indent="-228600" algn="l" rtl="0" eaLnBrk="1" fontAlgn="base" hangingPunct="1">
              <a:spcBef>
                <a:spcPct val="20000"/>
              </a:spcBef>
              <a:spcAft>
                <a:spcPct val="0"/>
              </a:spcAft>
              <a:buFont typeface="Symbol" panose="05050102010706020507" pitchFamily="18" charset="2"/>
              <a:buChar char="-"/>
              <a:defRPr sz="1600">
                <a:solidFill>
                  <a:schemeClr val="tx1"/>
                </a:solidFill>
                <a:latin typeface="Calibri" pitchFamily="34" charset="0"/>
                <a:ea typeface="ヒラギノ角ゴ Pro W3"/>
                <a:cs typeface="ヒラギノ角ゴ Pro W3"/>
              </a:defRPr>
            </a:lvl3pPr>
            <a:lvl4pPr marL="685800" indent="-228600" algn="l" rtl="0" eaLnBrk="1" fontAlgn="base" hangingPunct="1">
              <a:spcBef>
                <a:spcPct val="20000"/>
              </a:spcBef>
              <a:spcAft>
                <a:spcPct val="0"/>
              </a:spcAft>
              <a:buFont typeface="Arial" pitchFamily="34" charset="0"/>
              <a:buChar char="•"/>
              <a:defRPr sz="1600">
                <a:solidFill>
                  <a:schemeClr val="tx1"/>
                </a:solidFill>
                <a:latin typeface="Calibri" pitchFamily="34" charset="0"/>
                <a:ea typeface="ヒラギノ角ゴ Pro W3"/>
                <a:cs typeface="ヒラギノ角ゴ Pro W3"/>
              </a:defRPr>
            </a:lvl4pPr>
            <a:lvl5pPr marL="914400" indent="-228600" algn="l" rtl="0" eaLnBrk="1" fontAlgn="base" hangingPunct="1">
              <a:spcBef>
                <a:spcPct val="20000"/>
              </a:spcBef>
              <a:spcAft>
                <a:spcPct val="0"/>
              </a:spcAft>
              <a:buFont typeface="Courier New" panose="02070309020205020404" pitchFamily="49" charset="0"/>
              <a:buChar char="o"/>
              <a:defRPr sz="1600">
                <a:solidFill>
                  <a:schemeClr val="tx1"/>
                </a:solidFill>
                <a:latin typeface="Calibri" pitchFamily="34" charset="0"/>
                <a:ea typeface="ヒラギノ角ゴ Pro W3"/>
                <a:cs typeface="ヒラギノ角ゴ Pro W3"/>
              </a:defRPr>
            </a:lvl5pPr>
            <a:lvl6pPr marL="16017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6pPr>
            <a:lvl7pPr marL="20589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7pPr>
            <a:lvl8pPr marL="25161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8pPr>
            <a:lvl9pPr marL="2973388" indent="-227013" algn="l" rtl="0" eaLnBrk="1" fontAlgn="base" hangingPunct="1">
              <a:spcBef>
                <a:spcPct val="20000"/>
              </a:spcBef>
              <a:spcAft>
                <a:spcPct val="0"/>
              </a:spcAft>
              <a:buChar char="»"/>
              <a:defRPr sz="2000">
                <a:solidFill>
                  <a:schemeClr val="tx1"/>
                </a:solidFill>
                <a:latin typeface="+mn-lt"/>
                <a:ea typeface="ヒラギノ角ゴ Pro W3"/>
                <a:cs typeface="ヒラギノ角ゴ Pro W3"/>
              </a:defRPr>
            </a:lvl9pPr>
          </a:lstStyle>
          <a:p>
            <a:pPr marL="285750" indent="-285750">
              <a:buFont typeface="Arial" panose="020B0604020202020204" pitchFamily="34" charset="0"/>
              <a:buChar char="•"/>
            </a:pPr>
            <a:r>
              <a:rPr lang="en-US" sz="1800" b="0" kern="0" dirty="0"/>
              <a:t>Artemis mission includes SLS, Orion, Human Landing System, Gateway, among others</a:t>
            </a:r>
          </a:p>
          <a:p>
            <a:pPr lvl="1" indent="0">
              <a:buFont typeface="Arial" panose="020B0604020202020204" pitchFamily="34" charset="0"/>
              <a:buNone/>
            </a:pPr>
            <a:endParaRPr lang="en-US" sz="1800" kern="0" dirty="0"/>
          </a:p>
        </p:txBody>
      </p:sp>
    </p:spTree>
    <p:extLst>
      <p:ext uri="{BB962C8B-B14F-4D97-AF65-F5344CB8AC3E}">
        <p14:creationId xmlns:p14="http://schemas.microsoft.com/office/powerpoint/2010/main" val="53257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8AA4-00A4-4ED8-A97A-B29A2EA6FA00}"/>
              </a:ext>
            </a:extLst>
          </p:cNvPr>
          <p:cNvSpPr>
            <a:spLocks noGrp="1"/>
          </p:cNvSpPr>
          <p:nvPr>
            <p:ph type="title"/>
          </p:nvPr>
        </p:nvSpPr>
        <p:spPr/>
        <p:txBody>
          <a:bodyPr/>
          <a:lstStyle/>
          <a:p>
            <a:r>
              <a:rPr lang="en-US" dirty="0"/>
              <a:t>Gateway HSI Organization</a:t>
            </a:r>
          </a:p>
        </p:txBody>
      </p:sp>
      <p:sp>
        <p:nvSpPr>
          <p:cNvPr id="3" name="Content Placeholder 2">
            <a:extLst>
              <a:ext uri="{FF2B5EF4-FFF2-40B4-BE49-F238E27FC236}">
                <a16:creationId xmlns:a16="http://schemas.microsoft.com/office/drawing/2014/main" id="{1FEBC5B7-74BA-489F-A2D4-D23FCB6D983B}"/>
              </a:ext>
            </a:extLst>
          </p:cNvPr>
          <p:cNvSpPr>
            <a:spLocks noGrp="1"/>
          </p:cNvSpPr>
          <p:nvPr>
            <p:ph idx="1"/>
          </p:nvPr>
        </p:nvSpPr>
        <p:spPr>
          <a:xfrm>
            <a:off x="294481" y="1020417"/>
            <a:ext cx="8555037" cy="5486400"/>
          </a:xfrm>
        </p:spPr>
        <p:txBody>
          <a:bodyPr>
            <a:normAutofit/>
          </a:bodyPr>
          <a:lstStyle/>
          <a:p>
            <a:pPr marL="285750" indent="-285750">
              <a:buFont typeface="Arial" panose="020B0604020202020204" pitchFamily="34" charset="0"/>
              <a:buChar char="•"/>
            </a:pPr>
            <a:r>
              <a:rPr lang="en-US" sz="1800" dirty="0"/>
              <a:t>HSI practitioners have close collaborative relationships across NASA organizations, Technical Authorities, and Program subsystems. </a:t>
            </a:r>
          </a:p>
          <a:p>
            <a:pPr marL="285750" indent="-285750">
              <a:buFont typeface="Arial" panose="020B0604020202020204" pitchFamily="34" charset="0"/>
              <a:buChar char="•"/>
            </a:pPr>
            <a:r>
              <a:rPr lang="en-US" sz="1800" dirty="0"/>
              <a:t>HSI practitioners participate throughout the systems engineering cycle:</a:t>
            </a:r>
          </a:p>
          <a:p>
            <a:pPr marL="514350" lvl="1" indent="-285750"/>
            <a:r>
              <a:rPr lang="en-US" sz="1800" dirty="0"/>
              <a:t>Concept development</a:t>
            </a:r>
          </a:p>
          <a:p>
            <a:pPr marL="514350" lvl="1" indent="-285750"/>
            <a:r>
              <a:rPr lang="en-US" sz="1800" dirty="0"/>
              <a:t>Requirements definition</a:t>
            </a:r>
          </a:p>
          <a:p>
            <a:pPr marL="514350" lvl="1" indent="-285750"/>
            <a:r>
              <a:rPr lang="en-US" sz="1800" dirty="0"/>
              <a:t>Design development/assessment</a:t>
            </a:r>
          </a:p>
          <a:p>
            <a:pPr marL="514350" lvl="1" indent="-285750"/>
            <a:r>
              <a:rPr lang="en-US" sz="1800" dirty="0"/>
              <a:t>Testing and evaluation</a:t>
            </a:r>
          </a:p>
          <a:p>
            <a:pPr marL="514350" lvl="1" indent="-285750"/>
            <a:r>
              <a:rPr lang="en-US" sz="1800" dirty="0"/>
              <a:t>Sustainment/closeout</a:t>
            </a:r>
          </a:p>
          <a:p>
            <a:pPr marL="285750" indent="-285750">
              <a:buFont typeface="Arial" panose="020B0604020202020204" pitchFamily="34" charset="0"/>
              <a:buChar char="•"/>
            </a:pPr>
            <a:endParaRPr lang="en-US" dirty="0"/>
          </a:p>
        </p:txBody>
      </p:sp>
      <p:pic>
        <p:nvPicPr>
          <p:cNvPr id="4" name="Picture 5">
            <a:extLst>
              <a:ext uri="{FF2B5EF4-FFF2-40B4-BE49-F238E27FC236}">
                <a16:creationId xmlns:a16="http://schemas.microsoft.com/office/drawing/2014/main" id="{5689F256-22B0-4C08-8304-E3692DB4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1235"/>
          <a:stretch>
            <a:fillRect/>
          </a:stretch>
        </p:blipFill>
        <p:spPr bwMode="auto">
          <a:xfrm>
            <a:off x="642730" y="3836505"/>
            <a:ext cx="7999819" cy="2458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74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8AA4-00A4-4ED8-A97A-B29A2EA6FA00}"/>
              </a:ext>
            </a:extLst>
          </p:cNvPr>
          <p:cNvSpPr>
            <a:spLocks noGrp="1"/>
          </p:cNvSpPr>
          <p:nvPr>
            <p:ph type="title"/>
          </p:nvPr>
        </p:nvSpPr>
        <p:spPr/>
        <p:txBody>
          <a:bodyPr/>
          <a:lstStyle/>
          <a:p>
            <a:r>
              <a:rPr lang="en-US" dirty="0"/>
              <a:t>Gateway HSI Organization</a:t>
            </a:r>
          </a:p>
        </p:txBody>
      </p:sp>
      <p:sp>
        <p:nvSpPr>
          <p:cNvPr id="3" name="Content Placeholder 2">
            <a:extLst>
              <a:ext uri="{FF2B5EF4-FFF2-40B4-BE49-F238E27FC236}">
                <a16:creationId xmlns:a16="http://schemas.microsoft.com/office/drawing/2014/main" id="{1FEBC5B7-74BA-489F-A2D4-D23FCB6D983B}"/>
              </a:ext>
            </a:extLst>
          </p:cNvPr>
          <p:cNvSpPr>
            <a:spLocks noGrp="1"/>
          </p:cNvSpPr>
          <p:nvPr>
            <p:ph idx="1"/>
          </p:nvPr>
        </p:nvSpPr>
        <p:spPr>
          <a:xfrm>
            <a:off x="231723" y="1050234"/>
            <a:ext cx="8680554" cy="5486400"/>
          </a:xfrm>
        </p:spPr>
        <p:txBody>
          <a:bodyPr>
            <a:normAutofit/>
          </a:bodyPr>
          <a:lstStyle/>
          <a:p>
            <a:r>
              <a:rPr lang="en-US" sz="1800" dirty="0"/>
              <a:t>NASA supports HSI processes in Gateway through in-line teams assigned to the Program as well as a chartered Gateway HSI Working Group</a:t>
            </a:r>
          </a:p>
          <a:p>
            <a:pPr marL="514350" lvl="1" indent="-285750"/>
            <a:r>
              <a:rPr lang="en-US" dirty="0"/>
              <a:t>In-line teams:</a:t>
            </a:r>
          </a:p>
          <a:p>
            <a:pPr marL="742950" lvl="2" indent="-285750"/>
            <a:r>
              <a:rPr lang="en-US" dirty="0"/>
              <a:t>Human health and performance team supporting the Health and Medical Technical Authority</a:t>
            </a:r>
          </a:p>
          <a:p>
            <a:pPr marL="742950" lvl="2" indent="-285750"/>
            <a:r>
              <a:rPr lang="en-US" dirty="0"/>
              <a:t>Engineering teams focused on computer human interfaces, life support functions, and vehicle system management</a:t>
            </a:r>
          </a:p>
          <a:p>
            <a:pPr marL="742950" lvl="2" indent="-285750"/>
            <a:r>
              <a:rPr lang="en-US" dirty="0"/>
              <a:t>Operations teams focused on operational scenarios, automation, and training</a:t>
            </a:r>
          </a:p>
          <a:p>
            <a:pPr marL="742950" lvl="2" indent="-285750"/>
            <a:r>
              <a:rPr lang="en-US" dirty="0"/>
              <a:t>Safety and mission assurance experts</a:t>
            </a:r>
          </a:p>
          <a:p>
            <a:pPr marL="742950" lvl="2" indent="-285750"/>
            <a:r>
              <a:rPr lang="en-US" dirty="0"/>
              <a:t>Maintenance experts to ensure stowage and logistics considerations are taken into account during design development</a:t>
            </a:r>
          </a:p>
          <a:p>
            <a:pPr marL="742950" lvl="2" indent="-285750"/>
            <a:endParaRPr lang="en-US" dirty="0"/>
          </a:p>
          <a:p>
            <a:pPr marL="514350" lvl="1" indent="-285750"/>
            <a:r>
              <a:rPr lang="en-US" dirty="0"/>
              <a:t>HSI Working Group:</a:t>
            </a:r>
          </a:p>
          <a:p>
            <a:pPr marL="742950" lvl="2" indent="-285750"/>
            <a:r>
              <a:rPr lang="en-US" dirty="0"/>
              <a:t>Collaborative forum that coordinates the integration of human considerations into Gateway Program acquisition and development, implementation, and operations processes</a:t>
            </a:r>
          </a:p>
          <a:p>
            <a:pPr marL="742950" lvl="2" indent="-285750"/>
            <a:r>
              <a:rPr lang="en-US" dirty="0"/>
              <a:t>Representation from in-line teams to represent all domains of HSI</a:t>
            </a:r>
          </a:p>
          <a:p>
            <a:pPr marL="742950" lvl="2" indent="-285750"/>
            <a:r>
              <a:rPr lang="en-US" dirty="0"/>
              <a:t>Provides integrated recommendations to Program management and/or NASA Technical Authorities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4024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41B5A-709E-4FE4-BE86-22B70FB8B1C4}"/>
              </a:ext>
            </a:extLst>
          </p:cNvPr>
          <p:cNvSpPr>
            <a:spLocks noGrp="1"/>
          </p:cNvSpPr>
          <p:nvPr>
            <p:ph type="title"/>
          </p:nvPr>
        </p:nvSpPr>
        <p:spPr/>
        <p:txBody>
          <a:bodyPr/>
          <a:lstStyle/>
          <a:p>
            <a:r>
              <a:rPr lang="en-US" dirty="0"/>
              <a:t>Gateway Human System Requirements</a:t>
            </a:r>
          </a:p>
        </p:txBody>
      </p:sp>
      <p:sp>
        <p:nvSpPr>
          <p:cNvPr id="3" name="Content Placeholder 2">
            <a:extLst>
              <a:ext uri="{FF2B5EF4-FFF2-40B4-BE49-F238E27FC236}">
                <a16:creationId xmlns:a16="http://schemas.microsoft.com/office/drawing/2014/main" id="{13C5A107-D35B-4265-911A-ED47A2FEC86B}"/>
              </a:ext>
            </a:extLst>
          </p:cNvPr>
          <p:cNvSpPr>
            <a:spLocks noGrp="1"/>
          </p:cNvSpPr>
          <p:nvPr>
            <p:ph idx="1"/>
          </p:nvPr>
        </p:nvSpPr>
        <p:spPr/>
        <p:txBody>
          <a:bodyPr/>
          <a:lstStyle/>
          <a:p>
            <a:pPr marL="285750" indent="-285750">
              <a:buFont typeface="Arial" panose="020B0604020202020204" pitchFamily="34" charset="0"/>
              <a:buChar char="•"/>
            </a:pPr>
            <a:r>
              <a:rPr lang="en-US" sz="1800" dirty="0"/>
              <a:t>A key factor in HSI implementation is the establishment of appropriate requirements for interactions between the human and the vehicle and its subsystems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NASA-STD-3001 Vol. 1 and Vol. 2 are tailored for Gateway’s design reference mission</a:t>
            </a:r>
          </a:p>
          <a:p>
            <a:pPr marL="514350" lvl="1" indent="-285750"/>
            <a:r>
              <a:rPr lang="en-US" sz="1800" dirty="0"/>
              <a:t>Requirements reside in multiple documents throughout the Gateway requirements space, including a central Human Systems Requirements document and more than a dozen hardware and software subsystem specifications</a:t>
            </a:r>
          </a:p>
          <a:p>
            <a:pPr marL="514350" lvl="1" indent="-285750"/>
            <a:endParaRPr lang="en-US" sz="1800" dirty="0"/>
          </a:p>
          <a:p>
            <a:pPr marL="285750" indent="-285750">
              <a:buFont typeface="Arial" panose="020B0604020202020204" pitchFamily="34" charset="0"/>
              <a:buChar char="•"/>
            </a:pPr>
            <a:r>
              <a:rPr lang="en-US" sz="1800" dirty="0"/>
              <a:t>Maintaining a clean trace from the standard to these requirements is critical to the Human Rating Certification Process</a:t>
            </a:r>
          </a:p>
          <a:p>
            <a:pPr marL="514350" lvl="1" indent="-285750"/>
            <a:r>
              <a:rPr lang="en-US" sz="1800" dirty="0"/>
              <a:t>Health and Medical Technical Authority must assess risks to human health and performance based on this requirements set</a:t>
            </a:r>
          </a:p>
        </p:txBody>
      </p:sp>
    </p:spTree>
    <p:extLst>
      <p:ext uri="{BB962C8B-B14F-4D97-AF65-F5344CB8AC3E}">
        <p14:creationId xmlns:p14="http://schemas.microsoft.com/office/powerpoint/2010/main" val="771592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B65F-81CD-44C8-9C76-26A7560E3760}"/>
              </a:ext>
            </a:extLst>
          </p:cNvPr>
          <p:cNvSpPr>
            <a:spLocks noGrp="1"/>
          </p:cNvSpPr>
          <p:nvPr>
            <p:ph type="title"/>
          </p:nvPr>
        </p:nvSpPr>
        <p:spPr/>
        <p:txBody>
          <a:bodyPr/>
          <a:lstStyle/>
          <a:p>
            <a:r>
              <a:rPr lang="en-US" dirty="0"/>
              <a:t>Challenges to Implementation of HSI</a:t>
            </a:r>
          </a:p>
        </p:txBody>
      </p:sp>
      <p:sp>
        <p:nvSpPr>
          <p:cNvPr id="3" name="Content Placeholder 2">
            <a:extLst>
              <a:ext uri="{FF2B5EF4-FFF2-40B4-BE49-F238E27FC236}">
                <a16:creationId xmlns:a16="http://schemas.microsoft.com/office/drawing/2014/main" id="{B397E1A8-6295-466C-A0A6-F0450F9E6F07}"/>
              </a:ext>
            </a:extLst>
          </p:cNvPr>
          <p:cNvSpPr>
            <a:spLocks noGrp="1"/>
          </p:cNvSpPr>
          <p:nvPr>
            <p:ph idx="1"/>
          </p:nvPr>
        </p:nvSpPr>
        <p:spPr>
          <a:xfrm>
            <a:off x="201905" y="1129748"/>
            <a:ext cx="8740189" cy="4876800"/>
          </a:xfrm>
        </p:spPr>
        <p:txBody>
          <a:bodyPr/>
          <a:lstStyle/>
          <a:p>
            <a:pPr marL="285750" indent="-285750">
              <a:buFont typeface="Arial" panose="020B0604020202020204" pitchFamily="34" charset="0"/>
              <a:buChar char="•"/>
            </a:pPr>
            <a:r>
              <a:rPr lang="en-US" sz="1800" dirty="0"/>
              <a:t>By its nature, HSI spreads across multiple systems and spacecraft modules</a:t>
            </a:r>
          </a:p>
          <a:p>
            <a:pPr marL="514350" lvl="1" indent="-285750"/>
            <a:r>
              <a:rPr lang="en-US" sz="1800" dirty="0"/>
              <a:t>Gateway is tightly coupled with multiple other NASA Programs including Orion and Human Landing System</a:t>
            </a:r>
          </a:p>
          <a:p>
            <a:pPr marL="514350" lvl="1" indent="-285750"/>
            <a:r>
              <a:rPr lang="en-US" sz="1800" dirty="0"/>
              <a:t>Risks to the human cannot be neatly divided amongst subsystems or even Programs</a:t>
            </a:r>
          </a:p>
          <a:p>
            <a:pPr lvl="1" indent="0">
              <a:buNone/>
            </a:pPr>
            <a:endParaRPr lang="en-US" sz="1800" dirty="0"/>
          </a:p>
          <a:p>
            <a:pPr marL="285750" indent="-285750">
              <a:buFont typeface="Arial" panose="020B0604020202020204" pitchFamily="34" charset="0"/>
              <a:buChar char="•"/>
            </a:pPr>
            <a:r>
              <a:rPr lang="en-US" sz="1800" dirty="0"/>
              <a:t>Formalized approach to HSI is relatively new to NASA</a:t>
            </a:r>
          </a:p>
          <a:p>
            <a:pPr marL="514350" lvl="1" indent="-285750"/>
            <a:r>
              <a:rPr lang="en-US" sz="1800" dirty="0"/>
              <a:t>There can be hesitancy to adopt HSI as a process, and challenges associated with certification of heritage hardware and the use of traditional procurement approaches</a:t>
            </a:r>
          </a:p>
          <a:p>
            <a:pPr marL="514350" lvl="1" indent="-285750"/>
            <a:r>
              <a:rPr lang="en-US" sz="1800" dirty="0"/>
              <a:t>This applies for both internal to NASA and module providers</a:t>
            </a:r>
          </a:p>
          <a:p>
            <a:pPr lvl="1" indent="0">
              <a:buNone/>
            </a:pPr>
            <a:endParaRPr lang="en-US" sz="1800" dirty="0"/>
          </a:p>
          <a:p>
            <a:pPr marL="285750" indent="-285750">
              <a:buFont typeface="Arial" panose="020B0604020202020204" pitchFamily="34" charset="0"/>
              <a:buChar char="•"/>
            </a:pPr>
            <a:r>
              <a:rPr lang="en-US" sz="1800" dirty="0"/>
              <a:t>Budget and schedule are incredibly constrained for Gateway</a:t>
            </a:r>
          </a:p>
          <a:p>
            <a:pPr marL="514350" lvl="1" indent="-285750"/>
            <a:r>
              <a:rPr lang="en-US" sz="1800" dirty="0"/>
              <a:t>Anything perceived as a “nice-to-have” is under close scrutiny</a:t>
            </a:r>
          </a:p>
          <a:p>
            <a:pPr lvl="1" indent="0">
              <a:buNone/>
            </a:pPr>
            <a:endParaRPr lang="en-US" sz="1800" dirty="0"/>
          </a:p>
          <a:p>
            <a:pPr marL="285750" indent="-285750">
              <a:buFont typeface="Arial" panose="020B0604020202020204" pitchFamily="34" charset="0"/>
              <a:buChar char="•"/>
            </a:pPr>
            <a:r>
              <a:rPr lang="en-US" sz="1800" dirty="0"/>
              <a:t>HSI practitioners must bring a clear and convincing story to management to justify the benefits of practicing HSI</a:t>
            </a:r>
          </a:p>
          <a:p>
            <a:pPr marL="285750" indent="-285750">
              <a:buFont typeface="Arial" panose="020B0604020202020204" pitchFamily="34" charset="0"/>
              <a:buChar char="•"/>
            </a:pPr>
            <a:endParaRPr lang="en-US" sz="1800" dirty="0"/>
          </a:p>
          <a:p>
            <a:pPr marL="742950" lvl="2" indent="-285750"/>
            <a:endParaRPr lang="en-US" sz="1800" dirty="0"/>
          </a:p>
        </p:txBody>
      </p:sp>
    </p:spTree>
    <p:extLst>
      <p:ext uri="{BB962C8B-B14F-4D97-AF65-F5344CB8AC3E}">
        <p14:creationId xmlns:p14="http://schemas.microsoft.com/office/powerpoint/2010/main" val="2620943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EA8F-97C8-4E42-B268-FE7ADEC9A208}"/>
              </a:ext>
            </a:extLst>
          </p:cNvPr>
          <p:cNvSpPr>
            <a:spLocks noGrp="1"/>
          </p:cNvSpPr>
          <p:nvPr>
            <p:ph type="title"/>
          </p:nvPr>
        </p:nvSpPr>
        <p:spPr/>
        <p:txBody>
          <a:bodyPr/>
          <a:lstStyle/>
          <a:p>
            <a:r>
              <a:rPr lang="en-US" dirty="0"/>
              <a:t>Questions for the DoD HFE TAG</a:t>
            </a:r>
          </a:p>
        </p:txBody>
      </p:sp>
      <p:sp>
        <p:nvSpPr>
          <p:cNvPr id="3" name="Content Placeholder 2">
            <a:extLst>
              <a:ext uri="{FF2B5EF4-FFF2-40B4-BE49-F238E27FC236}">
                <a16:creationId xmlns:a16="http://schemas.microsoft.com/office/drawing/2014/main" id="{5F500F05-8185-48B8-B23D-AA7C3771D354}"/>
              </a:ext>
            </a:extLst>
          </p:cNvPr>
          <p:cNvSpPr>
            <a:spLocks noGrp="1"/>
          </p:cNvSpPr>
          <p:nvPr>
            <p:ph idx="1"/>
          </p:nvPr>
        </p:nvSpPr>
        <p:spPr/>
        <p:txBody>
          <a:bodyPr/>
          <a:lstStyle/>
          <a:p>
            <a:pPr>
              <a:lnSpc>
                <a:spcPct val="107000"/>
              </a:lnSpc>
              <a:spcBef>
                <a:spcPts val="0"/>
              </a:spcBef>
              <a:spcAft>
                <a:spcPts val="1200"/>
              </a:spcAft>
            </a:pPr>
            <a:r>
              <a:rPr lang="en-US" sz="1800" dirty="0">
                <a:latin typeface="+mj-lt"/>
                <a:ea typeface="Times New Roman" panose="02020603050405020304" pitchFamily="18" charset="0"/>
                <a:cs typeface="Times New Roman" panose="02020603050405020304" pitchFamily="18" charset="0"/>
              </a:rPr>
              <a:t>The hope in attending this TAG is to gain insight into some of the following questions:</a:t>
            </a:r>
            <a:endParaRPr lang="en-US" sz="1800" dirty="0">
              <a:latin typeface="+mj-lt"/>
              <a:ea typeface="Calibri" panose="020F0502020204030204" pitchFamily="34" charset="0"/>
              <a:cs typeface="Times New Roman" panose="02020603050405020304" pitchFamily="18" charset="0"/>
            </a:endParaRPr>
          </a:p>
          <a:p>
            <a:pPr marL="342900" marR="0" lvl="0" indent="-342900" fontAlgn="ctr">
              <a:lnSpc>
                <a:spcPct val="107000"/>
              </a:lnSpc>
              <a:spcBef>
                <a:spcPts val="0"/>
              </a:spcBef>
              <a:spcAft>
                <a:spcPts val="1200"/>
              </a:spcAft>
              <a:buSzPts val="1000"/>
              <a:buFont typeface="Symbol" panose="05050102010706020507" pitchFamily="18" charset="2"/>
              <a:buChar char=""/>
              <a:tabLst>
                <a:tab pos="457200" algn="l"/>
              </a:tabLst>
            </a:pPr>
            <a:r>
              <a:rPr lang="en-US" sz="1800" b="0" dirty="0">
                <a:latin typeface="+mj-lt"/>
                <a:ea typeface="Times New Roman" panose="02020603050405020304" pitchFamily="18" charset="0"/>
                <a:cs typeface="Times New Roman" panose="02020603050405020304" pitchFamily="18" charset="0"/>
              </a:rPr>
              <a:t>What is DoD's overall approach to HSI? How is it evolving, and is it widely accepted, or does it face similar challenges as NASA?</a:t>
            </a:r>
            <a:endParaRPr lang="en-US" sz="1800" b="0" dirty="0">
              <a:latin typeface="+mj-lt"/>
              <a:ea typeface="Calibri" panose="020F0502020204030204" pitchFamily="34" charset="0"/>
              <a:cs typeface="Times New Roman" panose="02020603050405020304" pitchFamily="18" charset="0"/>
            </a:endParaRPr>
          </a:p>
          <a:p>
            <a:pPr marL="342900" marR="0" lvl="0" indent="-342900" fontAlgn="ctr">
              <a:lnSpc>
                <a:spcPct val="107000"/>
              </a:lnSpc>
              <a:spcBef>
                <a:spcPts val="0"/>
              </a:spcBef>
              <a:spcAft>
                <a:spcPts val="1200"/>
              </a:spcAft>
              <a:buSzPts val="1000"/>
              <a:buFont typeface="Symbol" panose="05050102010706020507" pitchFamily="18" charset="2"/>
              <a:buChar char=""/>
              <a:tabLst>
                <a:tab pos="457200" algn="l"/>
              </a:tabLst>
            </a:pPr>
            <a:r>
              <a:rPr lang="en-US" sz="1800" b="0" dirty="0">
                <a:latin typeface="+mj-lt"/>
                <a:ea typeface="Times New Roman" panose="02020603050405020304" pitchFamily="18" charset="0"/>
                <a:cs typeface="Times New Roman" panose="02020603050405020304" pitchFamily="18" charset="0"/>
              </a:rPr>
              <a:t>Where does HSI reside within organizations and Programs in DoD?</a:t>
            </a:r>
            <a:endParaRPr lang="en-US" sz="1800" b="0" dirty="0">
              <a:latin typeface="+mj-lt"/>
              <a:ea typeface="Calibri" panose="020F0502020204030204" pitchFamily="34" charset="0"/>
              <a:cs typeface="Times New Roman" panose="02020603050405020304" pitchFamily="18" charset="0"/>
            </a:endParaRPr>
          </a:p>
          <a:p>
            <a:pPr marL="342900" marR="0" lvl="0" indent="-342900" fontAlgn="ctr">
              <a:lnSpc>
                <a:spcPct val="107000"/>
              </a:lnSpc>
              <a:spcBef>
                <a:spcPts val="0"/>
              </a:spcBef>
              <a:spcAft>
                <a:spcPts val="1200"/>
              </a:spcAft>
              <a:buSzPts val="1000"/>
              <a:buFont typeface="Symbol" panose="05050102010706020507" pitchFamily="18" charset="2"/>
              <a:buChar char=""/>
              <a:tabLst>
                <a:tab pos="457200" algn="l"/>
              </a:tabLst>
            </a:pPr>
            <a:r>
              <a:rPr lang="en-US" sz="1800" b="0" dirty="0">
                <a:latin typeface="+mj-lt"/>
                <a:ea typeface="Times New Roman" panose="02020603050405020304" pitchFamily="18" charset="0"/>
                <a:cs typeface="Times New Roman" panose="02020603050405020304" pitchFamily="18" charset="0"/>
              </a:rPr>
              <a:t>What are some approaches to requirements and verifications that are compatible with decreased government implementation (changing oversight/insight models)?</a:t>
            </a:r>
            <a:endParaRPr lang="en-US" sz="1800" b="0" dirty="0">
              <a:latin typeface="+mj-lt"/>
              <a:ea typeface="Calibri" panose="020F0502020204030204" pitchFamily="34" charset="0"/>
              <a:cs typeface="Times New Roman" panose="02020603050405020304" pitchFamily="18" charset="0"/>
            </a:endParaRPr>
          </a:p>
          <a:p>
            <a:pPr marL="342900" marR="0" lvl="0" indent="-342900" fontAlgn="ctr">
              <a:lnSpc>
                <a:spcPct val="107000"/>
              </a:lnSpc>
              <a:spcBef>
                <a:spcPts val="0"/>
              </a:spcBef>
              <a:spcAft>
                <a:spcPts val="1200"/>
              </a:spcAft>
              <a:buSzPts val="1000"/>
              <a:buFont typeface="Symbol" panose="05050102010706020507" pitchFamily="18" charset="2"/>
              <a:buChar char=""/>
              <a:tabLst>
                <a:tab pos="457200" algn="l"/>
              </a:tabLst>
            </a:pPr>
            <a:r>
              <a:rPr lang="en-US" sz="1800" b="0" dirty="0">
                <a:latin typeface="+mj-lt"/>
                <a:ea typeface="Times New Roman" panose="02020603050405020304" pitchFamily="18" charset="0"/>
                <a:cs typeface="Times New Roman" panose="02020603050405020304" pitchFamily="18" charset="0"/>
              </a:rPr>
              <a:t>How does DoD set HSI up for success during procurement processes?</a:t>
            </a:r>
            <a:endParaRPr lang="en-US" sz="1800" b="0" dirty="0">
              <a:latin typeface="+mj-lt"/>
              <a:ea typeface="Calibri" panose="020F0502020204030204" pitchFamily="34" charset="0"/>
              <a:cs typeface="Times New Roman" panose="02020603050405020304" pitchFamily="18" charset="0"/>
            </a:endParaRPr>
          </a:p>
          <a:p>
            <a:endParaRPr lang="en-US" sz="1800" dirty="0">
              <a:latin typeface="+mj-lt"/>
            </a:endParaRPr>
          </a:p>
        </p:txBody>
      </p:sp>
    </p:spTree>
    <p:extLst>
      <p:ext uri="{BB962C8B-B14F-4D97-AF65-F5344CB8AC3E}">
        <p14:creationId xmlns:p14="http://schemas.microsoft.com/office/powerpoint/2010/main" val="2393333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8D492D-5DD6-4291-82D8-C30788BF9F70}"/>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20584452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Spa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pace" id="{FB566FC2-348F-4642-8B7A-F715FFCCCB78}" vid="{623E5998-F9AD-4EB4-9C39-905A58446F8F}"/>
    </a:ext>
  </a:extLst>
</a:theme>
</file>

<file path=ppt/theme/theme2.xml><?xml version="1.0" encoding="utf-8"?>
<a:theme xmlns:a="http://schemas.openxmlformats.org/drawingml/2006/main" name="1_Spa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pace" id="{FB566FC2-348F-4642-8B7A-F715FFCCCB78}" vid="{623E5998-F9AD-4EB4-9C39-905A58446F8F}"/>
    </a:ext>
  </a:extLst>
</a:theme>
</file>

<file path=ppt/theme/theme3.xml><?xml version="1.0" encoding="utf-8"?>
<a:theme xmlns:a="http://schemas.openxmlformats.org/drawingml/2006/main" name="2_Spa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600" dirty="0">
            <a:latin typeface="+mn-lt"/>
          </a:defRPr>
        </a:defPPr>
      </a:lstStyle>
    </a:txDef>
  </a:objectDefaults>
  <a:extraClrSchemeLst>
    <a:extraClrScheme>
      <a:clrScheme name="14_HumanSpac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HumanSpac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HumanSpac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HumanSpac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HumanSpac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HumanSpac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HumanSpac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HumanSpac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HumanSpac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HumanSpac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HumanSpac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HumanSpac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pace" id="{FB566FC2-348F-4642-8B7A-F715FFCCCB78}" vid="{623E5998-F9AD-4EB4-9C39-905A58446F8F}"/>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_x0020_Approved xmlns="3d1d4be1-6499-450a-a470-169aaf2f7b4a">2015-08-26T05:00:00+00:00</Date_x0020_Approved>
    <Risk_x0020_Title xmlns="3d1d4be1-6499-450a-a470-169aaf2f7b4a">34</Risk_x0020_Title>
    <SR_x0020__x0023_ xmlns="3d1d4be1-6499-450a-a470-169aaf2f7b4a">CR-HSRB-14-023-R1</SR_x0020__x0023_>
    <Revision_x0020_Status xmlns="3d1d4be1-6499-450a-a470-169aaf2f7b4a">Current</Revision_x0020_Status>
    <Transitioned_x0020_to_x0020_New_x0020_Site xmlns="3d1d4be1-6499-450a-a470-169aaf2f7b4a">true</Transitioned_x0020_to_x0020_New_x0020_Sit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97EF1E633F1A448DB4F68184654A64" ma:contentTypeVersion="9" ma:contentTypeDescription="Create a new document." ma:contentTypeScope="" ma:versionID="0b52b12ed2c80755720c9678dd3d4a75">
  <xsd:schema xmlns:xsd="http://www.w3.org/2001/XMLSchema" xmlns:xs="http://www.w3.org/2001/XMLSchema" xmlns:p="http://schemas.microsoft.com/office/2006/metadata/properties" xmlns:ns2="3d1d4be1-6499-450a-a470-169aaf2f7b4a" targetNamespace="http://schemas.microsoft.com/office/2006/metadata/properties" ma:root="true" ma:fieldsID="d65028c5fdf3a79fd8fd2fc9600f89c4" ns2:_="">
    <xsd:import namespace="3d1d4be1-6499-450a-a470-169aaf2f7b4a"/>
    <xsd:element name="properties">
      <xsd:complexType>
        <xsd:sequence>
          <xsd:element name="documentManagement">
            <xsd:complexType>
              <xsd:all>
                <xsd:element ref="ns2:Risk_x0020_Title"/>
                <xsd:element ref="ns2:Date_x0020_Approved" minOccurs="0"/>
                <xsd:element ref="ns2:SR_x0020__x0023_" minOccurs="0"/>
                <xsd:element ref="ns2:Revision_x0020_Status" minOccurs="0"/>
                <xsd:element ref="ns2:Transitioned_x0020_to_x0020_New_x0020_Si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1d4be1-6499-450a-a470-169aaf2f7b4a" elementFormDefault="qualified">
    <xsd:import namespace="http://schemas.microsoft.com/office/2006/documentManagement/types"/>
    <xsd:import namespace="http://schemas.microsoft.com/office/infopath/2007/PartnerControls"/>
    <xsd:element name="Risk_x0020_Title" ma:index="8" ma:displayName="Risk Title" ma:list="{e0e0436f-273f-4f86-97d6-d558c1cf85e5}" ma:internalName="Risk_x0020_Title" ma:showField="Title">
      <xsd:simpleType>
        <xsd:restriction base="dms:Lookup"/>
      </xsd:simpleType>
    </xsd:element>
    <xsd:element name="Date_x0020_Approved" ma:index="9" nillable="true" ma:displayName="Date Approved" ma:format="DateOnly" ma:internalName="Date_x0020_Approved">
      <xsd:simpleType>
        <xsd:restriction base="dms:DateTime"/>
      </xsd:simpleType>
    </xsd:element>
    <xsd:element name="SR_x0020__x0023_" ma:index="10" nillable="true" ma:displayName="CR #" ma:internalName="SR_x0020__x0023_">
      <xsd:simpleType>
        <xsd:restriction base="dms:Text">
          <xsd:maxLength value="255"/>
        </xsd:restriction>
      </xsd:simpleType>
    </xsd:element>
    <xsd:element name="Revision_x0020_Status" ma:index="11" nillable="true" ma:displayName="Revision Status" ma:default="Current" ma:format="Dropdown" ma:internalName="Revision_x0020_Status">
      <xsd:simpleType>
        <xsd:restriction base="dms:Choice">
          <xsd:enumeration value="Current"/>
          <xsd:enumeration value="Historical"/>
        </xsd:restriction>
      </xsd:simpleType>
    </xsd:element>
    <xsd:element name="Transitioned_x0020_to_x0020_New_x0020_Site" ma:index="12" nillable="true" ma:displayName="Transitioned to New Site" ma:default="0" ma:internalName="Transitioned_x0020_to_x0020_New_x0020_Sit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6B65C4-CC76-409D-BF22-7F442F91863A}">
  <ds:schemaRefs>
    <ds:schemaRef ds:uri="http://schemas.microsoft.com/sharepoint/v3/contenttype/forms"/>
  </ds:schemaRefs>
</ds:datastoreItem>
</file>

<file path=customXml/itemProps2.xml><?xml version="1.0" encoding="utf-8"?>
<ds:datastoreItem xmlns:ds="http://schemas.openxmlformats.org/officeDocument/2006/customXml" ds:itemID="{DB2DBDCF-92A1-494C-A7FB-D6A9577CAEA3}">
  <ds:schemaRefs>
    <ds:schemaRef ds:uri="http://schemas.microsoft.com/office/2006/metadata/properties"/>
    <ds:schemaRef ds:uri="http://purl.org/dc/elements/1.1/"/>
    <ds:schemaRef ds:uri="http://schemas.microsoft.com/office/2006/documentManagement/types"/>
    <ds:schemaRef ds:uri="http://purl.org/dc/terms/"/>
    <ds:schemaRef ds:uri="http://www.w3.org/XML/1998/namespace"/>
    <ds:schemaRef ds:uri="http://purl.org/dc/dcmitype/"/>
    <ds:schemaRef ds:uri="http://schemas.openxmlformats.org/package/2006/metadata/core-properties"/>
    <ds:schemaRef ds:uri="http://schemas.microsoft.com/office/infopath/2007/PartnerControls"/>
    <ds:schemaRef ds:uri="3d1d4be1-6499-450a-a470-169aaf2f7b4a"/>
  </ds:schemaRefs>
</ds:datastoreItem>
</file>

<file path=customXml/itemProps3.xml><?xml version="1.0" encoding="utf-8"?>
<ds:datastoreItem xmlns:ds="http://schemas.openxmlformats.org/officeDocument/2006/customXml" ds:itemID="{CFD94135-6BA8-4CF6-8BA2-2799510BDA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1d4be1-6499-450a-a470-169aaf2f7b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D:\Pitch Templates\Demo\ISS Anomaly Presentation.pot</Template>
  <TotalTime>17153</TotalTime>
  <Pages>9</Pages>
  <Words>839</Words>
  <Application>Microsoft Office PowerPoint</Application>
  <PresentationFormat>Letter Paper (8.5x11 in)</PresentationFormat>
  <Paragraphs>98</Paragraphs>
  <Slides>11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Arial</vt:lpstr>
      <vt:lpstr>Calibri</vt:lpstr>
      <vt:lpstr>Courier New</vt:lpstr>
      <vt:lpstr>Microsoft Sans Serif</vt:lpstr>
      <vt:lpstr>Symbol</vt:lpstr>
      <vt:lpstr>Times</vt:lpstr>
      <vt:lpstr>Space</vt:lpstr>
      <vt:lpstr>1_Space</vt:lpstr>
      <vt:lpstr>2_Space</vt:lpstr>
      <vt:lpstr>Implementation of HSI in NASA’s Gateway Program</vt:lpstr>
      <vt:lpstr>Agenda</vt:lpstr>
      <vt:lpstr>HSI at NASA</vt:lpstr>
      <vt:lpstr>HSI at NASA</vt:lpstr>
      <vt:lpstr>Gateway Overview</vt:lpstr>
      <vt:lpstr>Gateway HSI Organization</vt:lpstr>
      <vt:lpstr>Gateway HSI Organization</vt:lpstr>
      <vt:lpstr>Gateway Human System Requirements</vt:lpstr>
      <vt:lpstr>Challenges to Implementation of HSI</vt:lpstr>
      <vt:lpstr>Questions for the DoD HFE TAG</vt:lpstr>
      <vt:lpstr>PowerPoint Presentation</vt:lpstr>
    </vt:vector>
  </TitlesOfParts>
  <Company>NASA ODIN/OSF Seat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Purpose</dc:title>
  <dc:creator>Michelle Rucker</dc:creator>
  <cp:lastModifiedBy>Thaxton, Sherry S. (JSC-SF211)</cp:lastModifiedBy>
  <cp:revision>851</cp:revision>
  <cp:lastPrinted>2017-04-24T16:15:42Z</cp:lastPrinted>
  <dcterms:created xsi:type="dcterms:W3CDTF">2004-09-22T14:55:13Z</dcterms:created>
  <dcterms:modified xsi:type="dcterms:W3CDTF">2020-10-22T14:56:02Z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0x0101009197EF1E633F1A448DB4F68184654A64</vt:lpwstr>
  </property>
  <property fmtid="{D5CDD505-2E9C-101B-9397-08002B2CF9AE}" pid="3" name="Order">
    <vt:r8>12500</vt:r8>
  </property>
</Properties>
</file>