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5"/>
  </p:notesMasterIdLst>
  <p:handoutMasterIdLst>
    <p:handoutMasterId r:id="rId26"/>
  </p:handoutMasterIdLst>
  <p:sldIdLst>
    <p:sldId id="262" r:id="rId5"/>
    <p:sldId id="281" r:id="rId6"/>
    <p:sldId id="282" r:id="rId7"/>
    <p:sldId id="283" r:id="rId8"/>
    <p:sldId id="296" r:id="rId9"/>
    <p:sldId id="284" r:id="rId10"/>
    <p:sldId id="280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376" r:id="rId19"/>
    <p:sldId id="292" r:id="rId20"/>
    <p:sldId id="293" r:id="rId21"/>
    <p:sldId id="294" r:id="rId22"/>
    <p:sldId id="295" r:id="rId23"/>
    <p:sldId id="27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1043" userDrawn="1">
          <p15:clr>
            <a:srgbClr val="A4A3A4"/>
          </p15:clr>
        </p15:guide>
        <p15:guide id="3" orient="horz" pos="10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C2BB"/>
    <a:srgbClr val="FFFFFF"/>
    <a:srgbClr val="D7D1CC"/>
    <a:srgbClr val="D6EEEC"/>
    <a:srgbClr val="EEECEA"/>
    <a:srgbClr val="24303B"/>
    <a:srgbClr val="051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92"/>
    <p:restoredTop sz="94694"/>
  </p:normalViewPr>
  <p:slideViewPr>
    <p:cSldViewPr snapToGrid="0">
      <p:cViewPr varScale="1">
        <p:scale>
          <a:sx n="106" d="100"/>
          <a:sy n="106" d="100"/>
        </p:scale>
        <p:origin x="216" y="616"/>
      </p:cViewPr>
      <p:guideLst>
        <p:guide orient="horz" pos="3861"/>
        <p:guide pos="1043"/>
        <p:guide orient="horz" pos="108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CEADB-9383-41F3-AE20-0578A49EDC45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28C3E-0F33-4796-8FCF-9FA1139B2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3713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E25AC-EFDC-429F-A596-63AB2339D9F9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9854A-FED2-4495-B567-1859074471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0413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9854A-FED2-4495-B567-1859074471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61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49854A-FED2-4495-B567-1859074471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01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49854A-FED2-4495-B567-1859074471A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20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59DBF306-0C4F-40D5-BFEB-9A39B3AE49F0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15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Part Classification system is a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risk communication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tool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What happens if the part fails? How severe is the stress in the part? How challenging is the part to design, build, and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inspect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/>
              <a:t>. By looking at the classification we get a quick and consistent view</a:t>
            </a:r>
            <a:r>
              <a:rPr lang="en-US" sz="2400" baseline="0" dirty="0"/>
              <a:t> into the risk posture for that piece of hardware.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The higher a part’s classification, the more stringent the downstream requirements become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Non-destructive evaluation needs will differ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42382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-18475" y="-13856"/>
            <a:ext cx="12234475" cy="6871855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11143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-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BB95A46-A453-8943-85BD-1E209F9CA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842117" y="6020154"/>
            <a:ext cx="1581787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err="1">
                <a:solidFill>
                  <a:schemeClr val="accent1"/>
                </a:solidFill>
              </a:rPr>
              <a:t>www.amcoe.org</a:t>
            </a:r>
            <a:endParaRPr lang="en-GB" sz="1400" dirty="0">
              <a:solidFill>
                <a:schemeClr val="accent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F33367-BE56-B84D-BD2C-D3FF665914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117" y="2931914"/>
            <a:ext cx="2198370" cy="33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9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8" y="113379"/>
            <a:ext cx="7772400" cy="702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</p:spTree>
    <p:extLst>
      <p:ext uri="{BB962C8B-B14F-4D97-AF65-F5344CB8AC3E}">
        <p14:creationId xmlns:p14="http://schemas.microsoft.com/office/powerpoint/2010/main" val="3487867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1A648EA-50E2-D44C-82EF-2CAC714A4E40}"/>
              </a:ext>
            </a:extLst>
          </p:cNvPr>
          <p:cNvSpPr txBox="1">
            <a:spLocks/>
          </p:cNvSpPr>
          <p:nvPr userDrawn="1"/>
        </p:nvSpPr>
        <p:spPr>
          <a:xfrm>
            <a:off x="461947" y="1876337"/>
            <a:ext cx="3471167" cy="3471167"/>
          </a:xfrm>
          <a:prstGeom prst="rect">
            <a:avLst/>
          </a:prstGeom>
          <a:solidFill>
            <a:schemeClr val="accent2"/>
          </a:solidFill>
        </p:spPr>
        <p:txBody>
          <a:bodyPr vert="horz" lIns="182880" tIns="182880" rIns="182880" bIns="0" rtlCol="0">
            <a:normAutofit/>
          </a:bodyPr>
          <a:lstStyle>
            <a:lvl1pPr marL="180970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0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384" indent="-179384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54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anose="05050102010706020507" pitchFamily="18" charset="2"/>
              <a:buNone/>
            </a:pPr>
            <a:r>
              <a:rPr lang="en-US" b="1" dirty="0">
                <a:solidFill>
                  <a:schemeClr val="bg2"/>
                </a:solidFill>
              </a:rPr>
              <a:t>Headline</a:t>
            </a:r>
          </a:p>
          <a:p>
            <a:r>
              <a:rPr lang="en-US" sz="1400" dirty="0">
                <a:solidFill>
                  <a:schemeClr val="bg2"/>
                </a:solidFill>
              </a:rPr>
              <a:t>Bullet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E32F7E7-A6A5-5D4A-994B-8CF5F20C62AF}"/>
              </a:ext>
            </a:extLst>
          </p:cNvPr>
          <p:cNvSpPr txBox="1">
            <a:spLocks/>
          </p:cNvSpPr>
          <p:nvPr userDrawn="1"/>
        </p:nvSpPr>
        <p:spPr>
          <a:xfrm>
            <a:off x="4298064" y="1876337"/>
            <a:ext cx="3471167" cy="3471167"/>
          </a:xfrm>
          <a:prstGeom prst="rect">
            <a:avLst/>
          </a:prstGeom>
          <a:solidFill>
            <a:schemeClr val="accent1"/>
          </a:solidFill>
        </p:spPr>
        <p:txBody>
          <a:bodyPr vert="horz" lIns="182880" tIns="182880" rIns="182880" bIns="0" rtlCol="0">
            <a:normAutofit/>
          </a:bodyPr>
          <a:lstStyle>
            <a:lvl1pPr marL="180970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0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384" indent="-179384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54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anose="05050102010706020507" pitchFamily="18" charset="2"/>
              <a:buNone/>
            </a:pPr>
            <a:r>
              <a:rPr lang="en-US" b="1" dirty="0">
                <a:solidFill>
                  <a:schemeClr val="bg2"/>
                </a:solidFill>
              </a:rPr>
              <a:t>Headline</a:t>
            </a:r>
          </a:p>
          <a:p>
            <a:r>
              <a:rPr lang="en-US" sz="1400" dirty="0">
                <a:solidFill>
                  <a:schemeClr val="bg2"/>
                </a:solidFill>
              </a:rPr>
              <a:t>Bullet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8DB355C-CB44-DD4D-9CE0-465D3CD4D6D7}"/>
              </a:ext>
            </a:extLst>
          </p:cNvPr>
          <p:cNvSpPr txBox="1">
            <a:spLocks/>
          </p:cNvSpPr>
          <p:nvPr userDrawn="1"/>
        </p:nvSpPr>
        <p:spPr>
          <a:xfrm>
            <a:off x="8134181" y="1876337"/>
            <a:ext cx="3471167" cy="3471167"/>
          </a:xfrm>
          <a:prstGeom prst="rect">
            <a:avLst/>
          </a:prstGeom>
          <a:solidFill>
            <a:schemeClr val="accent2"/>
          </a:solidFill>
        </p:spPr>
        <p:txBody>
          <a:bodyPr vert="horz" lIns="182880" tIns="182880" rIns="182880" bIns="0" rtlCol="0">
            <a:normAutofit/>
          </a:bodyPr>
          <a:lstStyle>
            <a:lvl1pPr marL="180970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970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942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384" indent="-179384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54" indent="-18097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anose="05050102010706020507" pitchFamily="18" charset="2"/>
              <a:buNone/>
            </a:pPr>
            <a:r>
              <a:rPr lang="en-US" b="1" dirty="0">
                <a:solidFill>
                  <a:schemeClr val="bg2"/>
                </a:solidFill>
              </a:rPr>
              <a:t>Headline</a:t>
            </a:r>
          </a:p>
          <a:p>
            <a:r>
              <a:rPr lang="en-US" sz="1400" dirty="0">
                <a:solidFill>
                  <a:schemeClr val="bg2"/>
                </a:solidFill>
              </a:rPr>
              <a:t>Bullet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CEE532-AE0E-D546-9A97-A46C22A76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48" y="113379"/>
            <a:ext cx="7772400" cy="702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9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p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8" name="Content Placeholder 21"/>
          <p:cNvSpPr>
            <a:spLocks noGrp="1"/>
          </p:cNvSpPr>
          <p:nvPr>
            <p:ph sz="quarter" idx="15" hasCustomPrompt="1"/>
          </p:nvPr>
        </p:nvSpPr>
        <p:spPr>
          <a:xfrm>
            <a:off x="460400" y="1421025"/>
            <a:ext cx="4343400" cy="4797976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5021585" y="1421025"/>
            <a:ext cx="4343400" cy="4800600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E653803-0DB0-B749-B2A8-C591E4D35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400" y="113379"/>
            <a:ext cx="7772400" cy="702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9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354" y="1421025"/>
            <a:ext cx="2742246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C12610-D2CC-4B44-9C0B-EBC6C3BEFD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9140" y="1421025"/>
            <a:ext cx="2750813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2" name="Content Placeholder 21">
            <a:extLst>
              <a:ext uri="{FF2B5EF4-FFF2-40B4-BE49-F238E27FC236}">
                <a16:creationId xmlns:a16="http://schemas.microsoft.com/office/drawing/2014/main" id="{5008DE03-A756-2641-A903-CC1644863924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36753" y="1824487"/>
            <a:ext cx="2743200" cy="4411421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E12E8-F0CA-EB41-8A6C-3F53826662FC}"/>
              </a:ext>
            </a:extLst>
          </p:cNvPr>
          <p:cNvSpPr txBox="1"/>
          <p:nvPr userDrawn="1"/>
        </p:nvSpPr>
        <p:spPr>
          <a:xfrm>
            <a:off x="11515241" y="581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5D7AB423-8DAE-3345-939F-E7E28F9DDC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5493" y="1421025"/>
            <a:ext cx="2702333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Content Placeholder 21">
            <a:extLst>
              <a:ext uri="{FF2B5EF4-FFF2-40B4-BE49-F238E27FC236}">
                <a16:creationId xmlns:a16="http://schemas.microsoft.com/office/drawing/2014/main" id="{BC1A6073-EE59-6441-81D7-576AF3E36BF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13106" y="1824487"/>
            <a:ext cx="2743200" cy="4411421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95FEA57-8052-7145-97E7-A0DCEA41597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60400" y="1824487"/>
            <a:ext cx="2743200" cy="4411421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A421856-5AAF-8F4F-9E1A-5CFB38839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47" y="113379"/>
            <a:ext cx="7772400" cy="702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38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E12E8-F0CA-EB41-8A6C-3F53826662FC}"/>
              </a:ext>
            </a:extLst>
          </p:cNvPr>
          <p:cNvSpPr txBox="1"/>
          <p:nvPr userDrawn="1"/>
        </p:nvSpPr>
        <p:spPr>
          <a:xfrm>
            <a:off x="11515241" y="581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294EA7F-9B85-E042-A154-FE033AEE82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47" y="113379"/>
            <a:ext cx="7772400" cy="702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F0C22F7-8670-B242-9FDB-656A2232E8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354" y="1421025"/>
            <a:ext cx="2742246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EC75F3A-B3B9-9648-BEF8-6B0649C4EE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9140" y="1421025"/>
            <a:ext cx="2750813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5" name="Content Placeholder 21">
            <a:extLst>
              <a:ext uri="{FF2B5EF4-FFF2-40B4-BE49-F238E27FC236}">
                <a16:creationId xmlns:a16="http://schemas.microsoft.com/office/drawing/2014/main" id="{8166A7AC-D0AB-AC4E-B6BB-32DFAE4A460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36753" y="1824487"/>
            <a:ext cx="2743200" cy="4411421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F003BEE-4178-7A44-B52D-B97EEB2811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5493" y="1421025"/>
            <a:ext cx="2702333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7" name="Content Placeholder 21">
            <a:extLst>
              <a:ext uri="{FF2B5EF4-FFF2-40B4-BE49-F238E27FC236}">
                <a16:creationId xmlns:a16="http://schemas.microsoft.com/office/drawing/2014/main" id="{66281B6A-83B7-A24F-90F6-B5F9988513F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13106" y="1824487"/>
            <a:ext cx="2743200" cy="4411421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  <p:sp>
        <p:nvSpPr>
          <p:cNvPr id="18" name="Content Placeholder 21">
            <a:extLst>
              <a:ext uri="{FF2B5EF4-FFF2-40B4-BE49-F238E27FC236}">
                <a16:creationId xmlns:a16="http://schemas.microsoft.com/office/drawing/2014/main" id="{DEEABE74-4F37-7448-8DED-2E587BF02597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60400" y="1824487"/>
            <a:ext cx="2743200" cy="4411421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</p:txBody>
      </p:sp>
    </p:spTree>
    <p:extLst>
      <p:ext uri="{BB962C8B-B14F-4D97-AF65-F5344CB8AC3E}">
        <p14:creationId xmlns:p14="http://schemas.microsoft.com/office/powerpoint/2010/main" val="583951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353" y="1440269"/>
            <a:ext cx="4342447" cy="30193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461947" y="113379"/>
            <a:ext cx="7772400" cy="7020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5022537" y="1436301"/>
            <a:ext cx="4342448" cy="30193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4" name="Content Placeholder 21">
            <a:extLst>
              <a:ext uri="{FF2B5EF4-FFF2-40B4-BE49-F238E27FC236}">
                <a16:creationId xmlns:a16="http://schemas.microsoft.com/office/drawing/2014/main" id="{F073A74D-C3D2-4A40-A9B3-42290791B40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60400" y="1864006"/>
            <a:ext cx="4343400" cy="4354995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  <p:sp>
        <p:nvSpPr>
          <p:cNvPr id="15" name="Content Placeholder 21">
            <a:extLst>
              <a:ext uri="{FF2B5EF4-FFF2-40B4-BE49-F238E27FC236}">
                <a16:creationId xmlns:a16="http://schemas.microsoft.com/office/drawing/2014/main" id="{8D39A5F1-1FA6-AE4D-A5E8-27D21F01828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021585" y="1864006"/>
            <a:ext cx="4343400" cy="4357377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</p:spTree>
    <p:extLst>
      <p:ext uri="{BB962C8B-B14F-4D97-AF65-F5344CB8AC3E}">
        <p14:creationId xmlns:p14="http://schemas.microsoft.com/office/powerpoint/2010/main" val="180457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1"/>
          <p:cNvSpPr>
            <a:spLocks noGrp="1"/>
          </p:cNvSpPr>
          <p:nvPr>
            <p:ph sz="quarter" idx="15" hasCustomPrompt="1"/>
          </p:nvPr>
        </p:nvSpPr>
        <p:spPr>
          <a:xfrm>
            <a:off x="455083" y="1843729"/>
            <a:ext cx="8909902" cy="4339714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Primary bullet level</a:t>
            </a:r>
          </a:p>
          <a:p>
            <a:pPr lvl="1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3"/>
            <a:r>
              <a:rPr lang="en-US" dirty="0"/>
              <a:t>Secondary bullet level</a:t>
            </a:r>
          </a:p>
          <a:p>
            <a:pPr lvl="2"/>
            <a:r>
              <a:rPr lang="en-US" dirty="0"/>
              <a:t>Primary bullet level</a:t>
            </a:r>
          </a:p>
          <a:p>
            <a:pPr lvl="5"/>
            <a:r>
              <a:rPr lang="en-US" dirty="0"/>
              <a:t>Secondary bullet level</a:t>
            </a:r>
          </a:p>
          <a:p>
            <a:pPr lvl="6"/>
            <a:r>
              <a:rPr lang="en-US" dirty="0"/>
              <a:t>Primary bullet level</a:t>
            </a:r>
          </a:p>
          <a:p>
            <a:pPr lvl="7"/>
            <a:r>
              <a:rPr lang="en-US" dirty="0"/>
              <a:t>Secondary bullet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8" y="113379"/>
            <a:ext cx="7772400" cy="7020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1353" y="1434420"/>
            <a:ext cx="5371283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</p:spTree>
    <p:extLst>
      <p:ext uri="{BB962C8B-B14F-4D97-AF65-F5344CB8AC3E}">
        <p14:creationId xmlns:p14="http://schemas.microsoft.com/office/powerpoint/2010/main" val="137663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7558109" y="1421025"/>
            <a:ext cx="3581644" cy="3579238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to add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8" y="113379"/>
            <a:ext cx="7772400" cy="7020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353" y="1421025"/>
            <a:ext cx="5371283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3" name="Content Placeholder 21"/>
          <p:cNvSpPr>
            <a:spLocks noGrp="1"/>
          </p:cNvSpPr>
          <p:nvPr>
            <p:ph sz="quarter" idx="15" hasCustomPrompt="1"/>
          </p:nvPr>
        </p:nvSpPr>
        <p:spPr>
          <a:xfrm>
            <a:off x="460400" y="1833407"/>
            <a:ext cx="5361299" cy="4447472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/>
              <a:t>Primary bullet level</a:t>
            </a:r>
          </a:p>
          <a:p>
            <a:pPr lvl="1"/>
            <a:r>
              <a:rPr lang="en-US"/>
              <a:t>Secondary bullet level</a:t>
            </a:r>
          </a:p>
          <a:p>
            <a:pPr lvl="2"/>
            <a:r>
              <a:rPr lang="en-US"/>
              <a:t>Primary bullet level</a:t>
            </a:r>
          </a:p>
          <a:p>
            <a:pPr lvl="3"/>
            <a:r>
              <a:rPr lang="en-US"/>
              <a:t>Secondary bullet level</a:t>
            </a:r>
          </a:p>
          <a:p>
            <a:pPr lvl="4"/>
            <a:r>
              <a:rPr lang="en-US"/>
              <a:t>Primary bullet level</a:t>
            </a:r>
          </a:p>
          <a:p>
            <a:pPr lvl="5"/>
            <a:r>
              <a:rPr lang="en-US"/>
              <a:t>Secondary bullet level</a:t>
            </a:r>
          </a:p>
          <a:p>
            <a:pPr lvl="6"/>
            <a:r>
              <a:rPr lang="en-US"/>
              <a:t>Primary bullet level</a:t>
            </a:r>
          </a:p>
          <a:p>
            <a:pPr lvl="7"/>
            <a:r>
              <a:rPr lang="en-US"/>
              <a:t>Secondary bullet level</a:t>
            </a:r>
          </a:p>
        </p:txBody>
      </p:sp>
    </p:spTree>
    <p:extLst>
      <p:ext uri="{BB962C8B-B14F-4D97-AF65-F5344CB8AC3E}">
        <p14:creationId xmlns:p14="http://schemas.microsoft.com/office/powerpoint/2010/main" val="263913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461353" y="1938112"/>
            <a:ext cx="1828800" cy="1828800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to add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7" y="113379"/>
            <a:ext cx="7772400" cy="7020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492939" y="1421025"/>
            <a:ext cx="5361298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Content Placeholder 21"/>
          <p:cNvSpPr>
            <a:spLocks noGrp="1"/>
          </p:cNvSpPr>
          <p:nvPr>
            <p:ph sz="quarter" idx="15" hasCustomPrompt="1"/>
          </p:nvPr>
        </p:nvSpPr>
        <p:spPr>
          <a:xfrm>
            <a:off x="2492939" y="1938111"/>
            <a:ext cx="6872046" cy="41937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None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 dirty="0"/>
              <a:t>Bio text</a:t>
            </a:r>
          </a:p>
        </p:txBody>
      </p:sp>
    </p:spTree>
    <p:extLst>
      <p:ext uri="{BB962C8B-B14F-4D97-AF65-F5344CB8AC3E}">
        <p14:creationId xmlns:p14="http://schemas.microsoft.com/office/powerpoint/2010/main" val="2356246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477284" y="1421025"/>
            <a:ext cx="2647188" cy="2647188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to add an image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4720" y="4456470"/>
            <a:ext cx="2743200" cy="1801923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200" baseline="0"/>
            </a:lvl1pPr>
          </a:lstStyle>
          <a:p>
            <a:pPr lvl="0"/>
            <a:r>
              <a:rPr lang="en-US"/>
              <a:t>Click to edit text</a:t>
            </a:r>
            <a:endParaRPr lang="en-GB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84721" y="4168676"/>
            <a:ext cx="2743199" cy="25313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33" name="Picture Placeholder 7">
            <a:extLst>
              <a:ext uri="{FF2B5EF4-FFF2-40B4-BE49-F238E27FC236}">
                <a16:creationId xmlns:a16="http://schemas.microsoft.com/office/drawing/2014/main" id="{8C25B50B-17F4-1244-955E-3B902CB2C75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601258" y="1453088"/>
            <a:ext cx="2647188" cy="2647188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to add an image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92A719F7-BA47-904A-8595-0A266ED2A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53252" y="4456470"/>
            <a:ext cx="2743200" cy="1801923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200" baseline="0"/>
            </a:lvl1pPr>
          </a:lstStyle>
          <a:p>
            <a:pPr lvl="0"/>
            <a:r>
              <a:rPr lang="en-US"/>
              <a:t>Click to edit text</a:t>
            </a:r>
            <a:endParaRPr lang="en-GB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5DB5E387-63FC-3240-AF9B-ECDF1B8006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66021" y="4168676"/>
            <a:ext cx="2730432" cy="2877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36" name="Picture Placeholder 7">
            <a:extLst>
              <a:ext uri="{FF2B5EF4-FFF2-40B4-BE49-F238E27FC236}">
                <a16:creationId xmlns:a16="http://schemas.microsoft.com/office/drawing/2014/main" id="{D4C42037-7079-D04D-A171-E2C111F9582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14449" y="1421025"/>
            <a:ext cx="2647188" cy="2647188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to add an image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0677F771-BA37-EA40-A9DB-51B841074C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21785" y="4456470"/>
            <a:ext cx="2743200" cy="1801923"/>
          </a:xfrm>
        </p:spPr>
        <p:txBody>
          <a:bodyPr>
            <a:normAutofit/>
          </a:bodyPr>
          <a:lstStyle>
            <a:lvl1pPr marL="0" indent="0">
              <a:spcAft>
                <a:spcPts val="600"/>
              </a:spcAft>
              <a:buNone/>
              <a:defRPr sz="1200" baseline="0"/>
            </a:lvl1pPr>
          </a:lstStyle>
          <a:p>
            <a:pPr lvl="0"/>
            <a:r>
              <a:rPr lang="en-US"/>
              <a:t>Click to edit text</a:t>
            </a:r>
            <a:endParaRPr lang="en-GB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D86C031B-D83E-CF40-AD68-433D2D4BA37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14450" y="4168676"/>
            <a:ext cx="2750536" cy="24840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A3502FF-A01D-CF4A-9D1D-2A5D6139C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48" y="113379"/>
            <a:ext cx="7772400" cy="7020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01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tex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8" y="113379"/>
            <a:ext cx="7772400" cy="7020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1353" y="1421025"/>
            <a:ext cx="4744419" cy="301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8" name="Content Placeholder 21"/>
          <p:cNvSpPr>
            <a:spLocks noGrp="1"/>
          </p:cNvSpPr>
          <p:nvPr>
            <p:ph sz="quarter" idx="15" hasCustomPrompt="1"/>
          </p:nvPr>
        </p:nvSpPr>
        <p:spPr>
          <a:xfrm>
            <a:off x="476876" y="1824485"/>
            <a:ext cx="4735600" cy="3008708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/>
              <a:t>Primary bullet level</a:t>
            </a:r>
          </a:p>
          <a:p>
            <a:pPr lvl="1"/>
            <a:r>
              <a:rPr lang="en-US"/>
              <a:t>Secondary bullet level</a:t>
            </a:r>
          </a:p>
          <a:p>
            <a:pPr lvl="2"/>
            <a:r>
              <a:rPr lang="en-US"/>
              <a:t>Primary bullet level</a:t>
            </a:r>
          </a:p>
          <a:p>
            <a:pPr lvl="3"/>
            <a:r>
              <a:rPr lang="en-US"/>
              <a:t>Secondary bullet level</a:t>
            </a:r>
          </a:p>
          <a:p>
            <a:pPr lvl="4"/>
            <a:r>
              <a:rPr lang="en-US"/>
              <a:t>Primary bullet level</a:t>
            </a:r>
          </a:p>
          <a:p>
            <a:pPr lvl="5"/>
            <a:r>
              <a:rPr lang="en-US"/>
              <a:t>Secondary bullet level</a:t>
            </a:r>
          </a:p>
          <a:p>
            <a:pPr lvl="6"/>
            <a:r>
              <a:rPr lang="en-US"/>
              <a:t>Primary bullet level</a:t>
            </a:r>
          </a:p>
          <a:p>
            <a:pPr lvl="7"/>
            <a:r>
              <a:rPr lang="en-US"/>
              <a:t>Secondary bullet level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6" hasCustomPrompt="1"/>
          </p:nvPr>
        </p:nvSpPr>
        <p:spPr>
          <a:xfrm>
            <a:off x="476876" y="5027012"/>
            <a:ext cx="4735600" cy="89412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i="1" baseline="0">
                <a:solidFill>
                  <a:schemeClr val="accent5"/>
                </a:solidFill>
              </a:defRPr>
            </a:lvl1pPr>
            <a:lvl2pPr marL="361942" indent="-180970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defRPr sz="16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1600" baseline="0"/>
            </a:lvl4pPr>
            <a:lvl5pPr marL="180970" indent="-18097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16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-"/>
              <a:defRPr sz="1600"/>
            </a:lvl8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561E438E-0750-1241-9F52-900D9831266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13562" y="1421025"/>
            <a:ext cx="3743800" cy="3741284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4101621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61947" y="1421025"/>
            <a:ext cx="8903038" cy="4774124"/>
          </a:xfr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GB"/>
              <a:t>Click to add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7" y="113379"/>
            <a:ext cx="7772400" cy="7020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99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1"/>
          <p:cNvSpPr>
            <a:spLocks noGrp="1"/>
          </p:cNvSpPr>
          <p:nvPr>
            <p:ph sz="quarter" idx="15" hasCustomPrompt="1"/>
          </p:nvPr>
        </p:nvSpPr>
        <p:spPr>
          <a:xfrm>
            <a:off x="461948" y="1421026"/>
            <a:ext cx="8903038" cy="4774124"/>
          </a:xfrm>
        </p:spPr>
        <p:txBody>
          <a:bodyPr>
            <a:normAutofit/>
          </a:bodyPr>
          <a:lstStyle>
            <a:lvl1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1pPr>
            <a:lvl2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/>
            </a:lvl2pPr>
            <a:lvl3pPr marL="180970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/>
            </a:lvl3pPr>
            <a:lvl4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 baseline="0"/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/>
            </a:lvl5pPr>
            <a:lvl6pPr marL="361942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6pPr>
            <a:lvl7pPr marL="179384" indent="-17938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600"/>
            </a:lvl7pPr>
            <a:lvl8pPr marL="360354" indent="-1809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 sz="1400"/>
            </a:lvl8pPr>
          </a:lstStyle>
          <a:p>
            <a:pPr lvl="0"/>
            <a:r>
              <a:rPr lang="en-US"/>
              <a:t>Primary bullet level</a:t>
            </a:r>
          </a:p>
          <a:p>
            <a:pPr lvl="1"/>
            <a:r>
              <a:rPr lang="en-US"/>
              <a:t>Secondary bullet level</a:t>
            </a:r>
          </a:p>
          <a:p>
            <a:pPr lvl="2"/>
            <a:r>
              <a:rPr lang="en-US"/>
              <a:t>Primary bullet level</a:t>
            </a:r>
          </a:p>
          <a:p>
            <a:pPr lvl="3"/>
            <a:r>
              <a:rPr lang="en-US"/>
              <a:t>Secondary bullet level</a:t>
            </a:r>
          </a:p>
          <a:p>
            <a:pPr lvl="2"/>
            <a:r>
              <a:rPr lang="en-US"/>
              <a:t>Primary bullet level</a:t>
            </a:r>
          </a:p>
          <a:p>
            <a:pPr lvl="5"/>
            <a:r>
              <a:rPr lang="en-US"/>
              <a:t>Secondary bullet level</a:t>
            </a:r>
          </a:p>
          <a:p>
            <a:pPr lvl="6"/>
            <a:r>
              <a:rPr lang="en-US"/>
              <a:t>Primary bullet level</a:t>
            </a:r>
          </a:p>
          <a:p>
            <a:pPr lvl="7"/>
            <a:r>
              <a:rPr lang="en-US"/>
              <a:t>Secondary bullet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1947" y="113379"/>
            <a:ext cx="7772400" cy="7020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789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-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82ABDC4-53E9-6342-9884-1E37BF1CB3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842117" y="6020154"/>
            <a:ext cx="1581787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err="1">
                <a:solidFill>
                  <a:schemeClr val="accent1"/>
                </a:solidFill>
              </a:rPr>
              <a:t>www.amcoe.org</a:t>
            </a:r>
            <a:endParaRPr lang="en-GB" sz="1400" dirty="0">
              <a:solidFill>
                <a:schemeClr val="accent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F33367-BE56-B84D-BD2C-D3FF665914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117" y="2931914"/>
            <a:ext cx="2198370" cy="33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11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10/21/20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8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omputer&#10;&#10;Description automatically generated">
            <a:extLst>
              <a:ext uri="{FF2B5EF4-FFF2-40B4-BE49-F238E27FC236}">
                <a16:creationId xmlns:a16="http://schemas.microsoft.com/office/drawing/2014/main" id="{297354E2-9636-2546-B420-2394CA9B77DC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5391" y="113379"/>
            <a:ext cx="7942629" cy="7020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391" y="1421025"/>
            <a:ext cx="9189597" cy="47741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10" y="6539371"/>
            <a:ext cx="4200000" cy="12261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086" y="6538869"/>
            <a:ext cx="18105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3FAF27-8B82-4449-B01B-BEC948125F21}" type="slidenum">
              <a:rPr lang="en-GB" sz="800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GB" sz="800" dirty="0">
                <a:solidFill>
                  <a:schemeClr val="bg1"/>
                </a:solidFill>
              </a:rPr>
              <a:t>  </a:t>
            </a:r>
            <a:r>
              <a:rPr lang="en-GB" sz="700" b="0" dirty="0">
                <a:solidFill>
                  <a:schemeClr val="bg1"/>
                </a:solidFill>
                <a:latin typeface="+mn-lt"/>
              </a:rPr>
              <a:t>  © ASTM International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 userDrawn="1"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182627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2" r:id="rId2"/>
    <p:sldLayoutId id="2147483687" r:id="rId3"/>
    <p:sldLayoutId id="2147483691" r:id="rId4"/>
    <p:sldLayoutId id="2147483678" r:id="rId5"/>
    <p:sldLayoutId id="2147483674" r:id="rId6"/>
    <p:sldLayoutId id="2147483692" r:id="rId7"/>
    <p:sldLayoutId id="2147483681" r:id="rId8"/>
    <p:sldLayoutId id="2147483675" r:id="rId9"/>
    <p:sldLayoutId id="2147483677" r:id="rId10"/>
    <p:sldLayoutId id="2147483694" r:id="rId11"/>
    <p:sldLayoutId id="2147483683" r:id="rId12"/>
    <p:sldLayoutId id="2147483684" r:id="rId13"/>
    <p:sldLayoutId id="2147483680" r:id="rId14"/>
    <p:sldLayoutId id="2147483686" r:id="rId15"/>
    <p:sldLayoutId id="2147483693" r:id="rId16"/>
    <p:sldLayoutId id="2147483695" r:id="rId17"/>
  </p:sldLayoutIdLst>
  <p:hf hdr="0"/>
  <p:txStyles>
    <p:titleStyle>
      <a:lvl1pPr algn="l" defTabSz="914377" rtl="0" eaLnBrk="1" latinLnBrk="0" hangingPunct="1">
        <a:lnSpc>
          <a:spcPts val="3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558" indent="-182558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4489" indent="-169858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4" userDrawn="1">
          <p15:clr>
            <a:srgbClr val="F26B43"/>
          </p15:clr>
        </p15:guide>
        <p15:guide id="2" pos="287" userDrawn="1">
          <p15:clr>
            <a:srgbClr val="F26B43"/>
          </p15:clr>
        </p15:guide>
        <p15:guide id="3" pos="7393" userDrawn="1">
          <p15:clr>
            <a:srgbClr val="F26B43"/>
          </p15:clr>
        </p15:guide>
        <p15:guide id="4" orient="horz" pos="4116" userDrawn="1">
          <p15:clr>
            <a:srgbClr val="F26B43"/>
          </p15:clr>
        </p15:guide>
        <p15:guide id="5" orient="horz" pos="941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9.png"/><Relationship Id="rId7" Type="http://schemas.openxmlformats.org/officeDocument/2006/relationships/image" Target="../media/image3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10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4053" y="3573684"/>
            <a:ext cx="9264984" cy="16312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Developing a Framework for Using In-Process Monitoring Data to Manage Risk in AM Hardware</a:t>
            </a:r>
            <a:endParaRPr lang="en-US" sz="1400" dirty="0"/>
          </a:p>
          <a:p>
            <a:pPr lvl="0"/>
            <a:endParaRPr lang="en-US" sz="1400" dirty="0"/>
          </a:p>
          <a:p>
            <a:pPr lvl="0"/>
            <a:r>
              <a:rPr lang="en-US" sz="1400" dirty="0"/>
              <a:t>Erin L. Lanigan, NASA Marshall Space Flight Center</a:t>
            </a:r>
            <a:br>
              <a:rPr lang="en-US" sz="1400" dirty="0"/>
            </a:br>
            <a:r>
              <a:rPr lang="en-US" sz="1400" dirty="0"/>
              <a:t>November 18, 2020</a:t>
            </a:r>
          </a:p>
        </p:txBody>
      </p:sp>
    </p:spTree>
    <p:extLst>
      <p:ext uri="{BB962C8B-B14F-4D97-AF65-F5344CB8AC3E}">
        <p14:creationId xmlns:p14="http://schemas.microsoft.com/office/powerpoint/2010/main" val="111492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98C64A-2AB7-8644-A3DA-5E10EFC7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C2624F-6F44-F84A-A1E5-693F551FA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 Bio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635B3-A227-8745-9E5F-A9774265F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768" y="1322855"/>
            <a:ext cx="2517014" cy="39291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Erin Lanigan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BB58C-DB05-AE46-AA97-53D4BA4F255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16816" y="1504996"/>
            <a:ext cx="5575297" cy="258863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Native of Lenexa, Kansas (Kansas City metro)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Bachelor’s Degree in Mechanical Engineering      from the University of Kansas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Non-Destructive Evaluation Team at NASA    Marshall Space Flight Center since Oct.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Pursuing Master’s in Mechanical Engineering at the University of Alabama in Huntsville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4B488E-AE6A-B847-B8D1-EDA423D7CBC7}"/>
              </a:ext>
            </a:extLst>
          </p:cNvPr>
          <p:cNvSpPr/>
          <p:nvPr/>
        </p:nvSpPr>
        <p:spPr>
          <a:xfrm>
            <a:off x="4418292" y="4093626"/>
            <a:ext cx="420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3"/>
                </a:solidFill>
              </a:rPr>
              <a:t>Focus Areas:</a:t>
            </a:r>
          </a:p>
          <a:p>
            <a:pPr marL="190492" indent="-285750">
              <a:buFont typeface="Arial" panose="020B0604020202020204" pitchFamily="34" charset="0"/>
              <a:buChar char="•"/>
            </a:pPr>
            <a:r>
              <a:rPr lang="en-US" sz="2000" dirty="0"/>
              <a:t>Infrared flash thermography</a:t>
            </a:r>
          </a:p>
          <a:p>
            <a:pPr marL="190492" indent="-285750">
              <a:buFont typeface="Arial" panose="020B0604020202020204" pitchFamily="34" charset="0"/>
              <a:buChar char="•"/>
            </a:pPr>
            <a:r>
              <a:rPr lang="en-US" sz="2000" dirty="0"/>
              <a:t>NDE of additive manufacturing</a:t>
            </a:r>
          </a:p>
          <a:p>
            <a:pPr marL="190492" indent="-285750">
              <a:buFont typeface="Arial" panose="020B0604020202020204" pitchFamily="34" charset="0"/>
              <a:buChar char="•"/>
            </a:pPr>
            <a:r>
              <a:rPr lang="en-US" sz="2000" dirty="0"/>
              <a:t>In-situ process monitoring</a:t>
            </a:r>
          </a:p>
          <a:p>
            <a:pPr marL="190492" indent="-285750">
              <a:buFont typeface="Arial" panose="020B0604020202020204" pitchFamily="34" charset="0"/>
              <a:buChar char="•"/>
            </a:pPr>
            <a:r>
              <a:rPr lang="en-US" sz="2000" dirty="0"/>
              <a:t>AM certification</a:t>
            </a:r>
          </a:p>
          <a:p>
            <a:pPr marL="190492" indent="-285750">
              <a:buFont typeface="Arial" panose="020B0604020202020204" pitchFamily="34" charset="0"/>
              <a:buChar char="•"/>
            </a:pPr>
            <a:r>
              <a:rPr lang="en-US" sz="2000" dirty="0"/>
              <a:t>In-space manufacturing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DE147D5-4D0C-E24D-8DB6-B23F4698B2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7" t="19280" r="13727" b="15322"/>
          <a:stretch/>
        </p:blipFill>
        <p:spPr>
          <a:xfrm>
            <a:off x="764982" y="2222525"/>
            <a:ext cx="2901628" cy="339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0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0BB9ED-ECB3-E94D-96E2-144599F86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900E4B-B9DE-9740-AC2C-35E845966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of In-Situ Monitoring for Managing Risk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018B054-A905-A243-AC81-735669628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1572" y="1496788"/>
            <a:ext cx="3205734" cy="7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625" tIns="19050" rIns="47625" bIns="190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1"/>
                </a:solidFill>
              </a:rPr>
              <a:t>NASA Objectives &amp; Research Portfolio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AFCD28E-B413-DC42-A2B9-2B6A93A47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0453" y="3101330"/>
            <a:ext cx="2724553" cy="7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625" tIns="19050" rIns="47625" bIns="190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1"/>
                </a:solidFill>
              </a:rPr>
              <a:t>Outlook on the Use of the Technology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80A8C58-72DF-4341-B877-849F0A86B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2096" y="4467344"/>
            <a:ext cx="2724553" cy="7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625" tIns="19050" rIns="47625" bIns="190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chemeClr val="accent1"/>
                </a:solidFill>
              </a:rPr>
              <a:t>Qualification Considerations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7A1DD4-59E9-4B42-B8AA-8E89EFDAD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97" y="1243164"/>
            <a:ext cx="2165642" cy="14381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31A8DC-A479-3541-8F0F-D83055A719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03" r="2516" b="11475"/>
          <a:stretch/>
        </p:blipFill>
        <p:spPr>
          <a:xfrm>
            <a:off x="2914876" y="2960447"/>
            <a:ext cx="2420234" cy="12930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6A425A-E223-EF40-B7A2-64B3B5C73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481" y="4467344"/>
            <a:ext cx="3062249" cy="16443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BA76CF-C409-AC47-B001-2B942991E9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111" r="36319" b="80010"/>
          <a:stretch/>
        </p:blipFill>
        <p:spPr>
          <a:xfrm>
            <a:off x="7206374" y="5342203"/>
            <a:ext cx="2640082" cy="822152"/>
          </a:xfrm>
          <a:prstGeom prst="rect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CB71F1-3243-A743-B8A9-E3EDA8906A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99EA3E-7FFA-2447-8D44-2B6458EAD8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4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D6BFA5-BBB1-CE4F-82CA-B2673174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F260DD-823A-F942-8AFB-883B4F4E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Case - Inspectability Challenges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1B4362-145E-8946-8B58-0415C2B6D4F8}"/>
              </a:ext>
            </a:extLst>
          </p:cNvPr>
          <p:cNvSpPr txBox="1"/>
          <p:nvPr/>
        </p:nvSpPr>
        <p:spPr>
          <a:xfrm>
            <a:off x="8412408" y="4728440"/>
            <a:ext cx="31388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RS-25 Pogo Accumulator Z-Baffle</a:t>
            </a:r>
          </a:p>
          <a:p>
            <a:pPr lvl="0" defTabSz="914400" eaLnBrk="0" hangingPunct="0"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Over 100 Welds Eliminated</a:t>
            </a:r>
          </a:p>
          <a:p>
            <a:pPr lvl="0" defTabSz="914400" eaLnBrk="0" hangingPunct="0"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Nearly 35% Cost Reduction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57FA46-0BE6-1F45-82E6-A449E084E5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8" r="3417"/>
          <a:stretch/>
        </p:blipFill>
        <p:spPr>
          <a:xfrm>
            <a:off x="9981827" y="3443992"/>
            <a:ext cx="1660743" cy="11758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AC0320-5402-B24A-9E40-5854A662E7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32" t="15436" r="40681" b="17438"/>
          <a:stretch/>
        </p:blipFill>
        <p:spPr>
          <a:xfrm>
            <a:off x="9987239" y="1998324"/>
            <a:ext cx="1578240" cy="13324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8E33D65E-F762-FC42-A7BE-E8675D72D7FE}"/>
              </a:ext>
            </a:extLst>
          </p:cNvPr>
          <p:cNvSpPr/>
          <p:nvPr/>
        </p:nvSpPr>
        <p:spPr>
          <a:xfrm rot="20602154" flipV="1">
            <a:off x="10242022" y="2847929"/>
            <a:ext cx="475176" cy="324326"/>
          </a:xfrm>
          <a:prstGeom prst="right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047204-5D50-BC46-9869-836C679C24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785" y="2786715"/>
            <a:ext cx="1489855" cy="15921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0D93A6-B85B-674E-8E42-219E40209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3029" y="4061396"/>
            <a:ext cx="1569110" cy="160846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3ECCEC-3D46-B74F-8AE9-D40B9B96E78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8435" y="4061395"/>
            <a:ext cx="1670392" cy="159664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Picture 2" descr="D:\jbt\_SpecialProjects\MC-2\Pics\Combustion Devices\28Element\photo.JPG">
            <a:extLst>
              <a:ext uri="{FF2B5EF4-FFF2-40B4-BE49-F238E27FC236}">
                <a16:creationId xmlns:a16="http://schemas.microsoft.com/office/drawing/2014/main" id="{02836F15-32A6-774C-8674-A4F353D41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5278" y="3580812"/>
            <a:ext cx="1947829" cy="1680882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601E2AF2-48E3-E440-B5F9-D207DBC02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705" y="3580812"/>
            <a:ext cx="1951424" cy="168088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FC76982-2F1D-F74B-9FD5-54B3BFF8447A}"/>
              </a:ext>
            </a:extLst>
          </p:cNvPr>
          <p:cNvSpPr txBox="1"/>
          <p:nvPr/>
        </p:nvSpPr>
        <p:spPr>
          <a:xfrm>
            <a:off x="355278" y="2440232"/>
            <a:ext cx="3770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28-Element Inconel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®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625 Fuel Injector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  <a:p>
            <a:pPr marR="0" lvl="0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dirty="0">
                <a:cs typeface="Arial" panose="020B0604020202020204" pitchFamily="34" charset="0"/>
              </a:rPr>
              <a:t>Reduced 163 parts to 2</a:t>
            </a:r>
          </a:p>
          <a:p>
            <a:pPr eaLnBrk="0" hangingPunct="0">
              <a:defRPr/>
            </a:pPr>
            <a:r>
              <a:rPr lang="en-US" sz="1400" dirty="0">
                <a:cs typeface="Arial" panose="020B0604020202020204" pitchFamily="34" charset="0"/>
              </a:rPr>
              <a:t>Schedule reduced from 1 year to 4 months</a:t>
            </a:r>
          </a:p>
          <a:p>
            <a:pPr eaLnBrk="0" hangingPunct="0">
              <a:defRPr/>
            </a:pPr>
            <a:r>
              <a:rPr lang="en-US" sz="1400" dirty="0">
                <a:cs typeface="Arial" panose="020B0604020202020204" pitchFamily="34" charset="0"/>
              </a:rPr>
              <a:t>70% cost reduction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3B6BCEA-8F56-D84D-A279-CB341D7A52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7043" y="2382407"/>
            <a:ext cx="1311340" cy="14901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851BFD1-B4E4-194D-A122-307FC69D1E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3414" y="2399830"/>
            <a:ext cx="973570" cy="14901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38EEE5-063E-0841-A334-635DE172064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899"/>
          <a:stretch/>
        </p:blipFill>
        <p:spPr>
          <a:xfrm>
            <a:off x="7112237" y="2381219"/>
            <a:ext cx="863128" cy="149486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451EE07-8871-D14B-BF5D-BA8EBD2DB698}"/>
              </a:ext>
            </a:extLst>
          </p:cNvPr>
          <p:cNvSpPr txBox="1"/>
          <p:nvPr/>
        </p:nvSpPr>
        <p:spPr>
          <a:xfrm>
            <a:off x="3882113" y="5714763"/>
            <a:ext cx="459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Injector Assembly</a:t>
            </a:r>
          </a:p>
          <a:p>
            <a:r>
              <a:rPr lang="en-US" sz="1400" dirty="0"/>
              <a:t>MSFC Project with Army Air and Missile Defense (AMD)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68808C-E712-C440-88D6-BE5C429F1CED}"/>
              </a:ext>
            </a:extLst>
          </p:cNvPr>
          <p:cNvSpPr txBox="1"/>
          <p:nvPr/>
        </p:nvSpPr>
        <p:spPr>
          <a:xfrm>
            <a:off x="4053903" y="2016936"/>
            <a:ext cx="483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Cryogenic Heat Exchanger-Injector-Condenser Demo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C0819B-B6F0-9649-B6A3-84F307D46C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0ADB050-5510-3F4E-A479-8B5DE41CDD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D27ABF4-E815-B547-AB81-41BFEA427B2C}"/>
              </a:ext>
            </a:extLst>
          </p:cNvPr>
          <p:cNvSpPr/>
          <p:nvPr/>
        </p:nvSpPr>
        <p:spPr>
          <a:xfrm>
            <a:off x="377786" y="1167327"/>
            <a:ext cx="106670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chemeClr val="accent1"/>
                </a:solidFill>
              </a:rPr>
              <a:t>NASA is most interested in in-situ monitoring for high criticality, complex parts that are difficult to inspect using traditional NDE.</a:t>
            </a:r>
          </a:p>
        </p:txBody>
      </p:sp>
    </p:spTree>
    <p:extLst>
      <p:ext uri="{BB962C8B-B14F-4D97-AF65-F5344CB8AC3E}">
        <p14:creationId xmlns:p14="http://schemas.microsoft.com/office/powerpoint/2010/main" val="160767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D6BFA5-BBB1-CE4F-82CA-B2673174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F260DD-823A-F942-8AFB-883B4F4E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Case – In-Space Manufacturing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C0819B-B6F0-9649-B6A3-84F307D46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0ADB050-5510-3F4E-A479-8B5DE41CD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D27ABF4-E815-B547-AB81-41BFEA427B2C}"/>
              </a:ext>
            </a:extLst>
          </p:cNvPr>
          <p:cNvSpPr/>
          <p:nvPr/>
        </p:nvSpPr>
        <p:spPr>
          <a:xfrm>
            <a:off x="377785" y="1167327"/>
            <a:ext cx="10913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chemeClr val="accent1"/>
                </a:solidFill>
              </a:rPr>
              <a:t>Another pressing need is the certification of parts manufactured in the space environment, where traditional nondestructive evaluation may not be available.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371AC-8211-8B41-B063-3F7DCE56C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38" y="2142757"/>
            <a:ext cx="2472638" cy="1781138"/>
          </a:xfrm>
          <a:prstGeom prst="rect">
            <a:avLst/>
          </a:prstGeom>
        </p:spPr>
      </p:pic>
      <p:pic>
        <p:nvPicPr>
          <p:cNvPr id="8" name="Picture 2" descr="Hybrid Metal 3D Printer from Made In Space Gets NASA Funding ...">
            <a:extLst>
              <a:ext uri="{FF2B5EF4-FFF2-40B4-BE49-F238E27FC236}">
                <a16:creationId xmlns:a16="http://schemas.microsoft.com/office/drawing/2014/main" id="{563E4DB8-7EA7-FA45-8D6A-981B46EF1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646" y="4239579"/>
            <a:ext cx="1976137" cy="164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9970DA-E89E-6D41-89D9-CAA0D1A31C1F}"/>
              </a:ext>
            </a:extLst>
          </p:cNvPr>
          <p:cNvSpPr txBox="1"/>
          <p:nvPr/>
        </p:nvSpPr>
        <p:spPr>
          <a:xfrm>
            <a:off x="7214878" y="2323151"/>
            <a:ext cx="2359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Bound Metal Deposition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7ABF68-22A8-5D47-89B8-C1AEA086DA9F}"/>
              </a:ext>
            </a:extLst>
          </p:cNvPr>
          <p:cNvSpPr txBox="1"/>
          <p:nvPr/>
        </p:nvSpPr>
        <p:spPr>
          <a:xfrm>
            <a:off x="7081764" y="1980878"/>
            <a:ext cx="249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TechShot</a:t>
            </a:r>
            <a:r>
              <a:rPr lang="en-US" dirty="0"/>
              <a:t>, Inc. FabLab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618E2-167C-0C43-8C47-7C0189AEDE62}"/>
              </a:ext>
            </a:extLst>
          </p:cNvPr>
          <p:cNvSpPr txBox="1"/>
          <p:nvPr/>
        </p:nvSpPr>
        <p:spPr>
          <a:xfrm>
            <a:off x="3679009" y="2310781"/>
            <a:ext cx="2984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Made in Space, Inc. Vulcan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E00AE6-A0DF-0C41-A7C9-D51CDBB19F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41"/>
          <a:stretch/>
        </p:blipFill>
        <p:spPr>
          <a:xfrm>
            <a:off x="7388426" y="2725868"/>
            <a:ext cx="2124928" cy="17278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0FEC60-B174-3944-A8A5-2B11627CE1D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6284" y="2224802"/>
            <a:ext cx="2015249" cy="26903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0EFED0-6F0F-A441-BBB4-63C3B008A458}"/>
              </a:ext>
            </a:extLst>
          </p:cNvPr>
          <p:cNvSpPr txBox="1"/>
          <p:nvPr/>
        </p:nvSpPr>
        <p:spPr>
          <a:xfrm>
            <a:off x="9513354" y="4980766"/>
            <a:ext cx="2372165" cy="27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Ground-based prototype system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348AA4-1C90-E347-9438-D67AB17E0C5C}"/>
              </a:ext>
            </a:extLst>
          </p:cNvPr>
          <p:cNvSpPr txBox="1"/>
          <p:nvPr/>
        </p:nvSpPr>
        <p:spPr>
          <a:xfrm>
            <a:off x="4691267" y="2662312"/>
            <a:ext cx="2124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Wire-Arc Additive Manufacturing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059FAE9-6EA1-0942-B19D-17092810AB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964" y="2815621"/>
            <a:ext cx="1489996" cy="12985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2EF0873-6A6C-5A4C-9D6D-987AD923A5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3191" y="4550432"/>
            <a:ext cx="1770163" cy="17102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8C24581-8BA6-E146-9B77-0F1049ED51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793" y="3378546"/>
            <a:ext cx="2437930" cy="25294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8C71B7-5F31-9041-A79D-05F694B070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725" y="4071637"/>
            <a:ext cx="1434700" cy="143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42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A8AD9-E8AE-0346-BEDD-2582D48C7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DDF9D6-8753-2444-967E-8C6F777D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Investigating In-Situ Monitoring Technologies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E3C6AC-2C0E-9641-88E8-2E7789DB2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7C94E8-C656-A04C-AC64-BBCE91F45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B081AC-A545-CD4B-8DF2-C3B1DF98E3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0684" b="4671"/>
          <a:stretch/>
        </p:blipFill>
        <p:spPr>
          <a:xfrm>
            <a:off x="2238098" y="5344409"/>
            <a:ext cx="2238148" cy="5968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084F99-36F6-1047-95B4-4DE0ADDEA021}"/>
              </a:ext>
            </a:extLst>
          </p:cNvPr>
          <p:cNvSpPr txBox="1"/>
          <p:nvPr/>
        </p:nvSpPr>
        <p:spPr>
          <a:xfrm>
            <a:off x="229312" y="3727165"/>
            <a:ext cx="5816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Small Business Innovation Research Grants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F477B5-21BA-7D47-AD95-20B0022C84BB}"/>
              </a:ext>
            </a:extLst>
          </p:cNvPr>
          <p:cNvSpPr txBox="1"/>
          <p:nvPr/>
        </p:nvSpPr>
        <p:spPr>
          <a:xfrm>
            <a:off x="254172" y="1208763"/>
            <a:ext cx="4361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Monitoring Systems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C51746-2D7B-F245-B1F6-1ED8F0F544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522" b="13529"/>
          <a:stretch/>
        </p:blipFill>
        <p:spPr>
          <a:xfrm>
            <a:off x="7067785" y="1856183"/>
            <a:ext cx="2731168" cy="10769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8DA5E8-3CB5-0247-91A3-BD07DE1E94E4}"/>
              </a:ext>
            </a:extLst>
          </p:cNvPr>
          <p:cNvSpPr txBox="1"/>
          <p:nvPr/>
        </p:nvSpPr>
        <p:spPr>
          <a:xfrm>
            <a:off x="6767907" y="1411718"/>
            <a:ext cx="5251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ASTM Working Group WK73289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F30953-6D29-5E4D-A70F-AFEE30DA79CE}"/>
              </a:ext>
            </a:extLst>
          </p:cNvPr>
          <p:cNvSpPr txBox="1"/>
          <p:nvPr/>
        </p:nvSpPr>
        <p:spPr>
          <a:xfrm>
            <a:off x="7067785" y="2948443"/>
            <a:ext cx="3177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“Standard Guide for In-Situ Monitoring of Metal Additive Manufactured Parts”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505770-2BE2-B747-AFD5-B809BA6B12C7}"/>
              </a:ext>
            </a:extLst>
          </p:cNvPr>
          <p:cNvSpPr txBox="1"/>
          <p:nvPr/>
        </p:nvSpPr>
        <p:spPr>
          <a:xfrm>
            <a:off x="6841931" y="3562232"/>
            <a:ext cx="4528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ASTM AM Center of Excellence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16EAE2-8F1A-6B44-99AE-44378BD9155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3918"/>
          <a:stretch/>
        </p:blipFill>
        <p:spPr>
          <a:xfrm>
            <a:off x="7378920" y="4057115"/>
            <a:ext cx="2731168" cy="8863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A8145B-2FE4-6249-8C48-689BF0B80530}"/>
              </a:ext>
            </a:extLst>
          </p:cNvPr>
          <p:cNvSpPr txBox="1"/>
          <p:nvPr/>
        </p:nvSpPr>
        <p:spPr>
          <a:xfrm>
            <a:off x="7067785" y="4987789"/>
            <a:ext cx="4108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Surveyed the landscape of in-situ monitoring technologies</a:t>
            </a:r>
          </a:p>
          <a:p>
            <a:r>
              <a:rPr lang="en-US" sz="1200" dirty="0">
                <a:solidFill>
                  <a:schemeClr val="accent1"/>
                </a:solidFill>
              </a:rPr>
              <a:t>Interviewed subject matter experts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BEC403-B48B-B541-A2E4-7DD9D7F2CA53}"/>
              </a:ext>
            </a:extLst>
          </p:cNvPr>
          <p:cNvSpPr txBox="1"/>
          <p:nvPr/>
        </p:nvSpPr>
        <p:spPr>
          <a:xfrm>
            <a:off x="461947" y="3030664"/>
            <a:ext cx="6293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</a:rPr>
              <a:t>NASA Marshall Space Flight Center </a:t>
            </a:r>
            <a:r>
              <a:rPr lang="en-US" sz="1400" dirty="0">
                <a:solidFill>
                  <a:schemeClr val="accent1"/>
                </a:solidFill>
              </a:rPr>
              <a:t>| Automated defect detection</a:t>
            </a:r>
          </a:p>
          <a:p>
            <a:r>
              <a:rPr lang="en-US" sz="1400" dirty="0">
                <a:solidFill>
                  <a:schemeClr val="accent1"/>
                </a:solidFill>
              </a:rPr>
              <a:t>AM seeded defect creation | Correlating NDE and metallography data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7BDFDA-03D4-A54A-9BB9-67686B6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89"/>
          <a:stretch/>
        </p:blipFill>
        <p:spPr bwMode="auto">
          <a:xfrm>
            <a:off x="3608456" y="1729966"/>
            <a:ext cx="1888440" cy="67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0516562-4252-2542-9C49-EAB5201FB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5" t="34815" r="55835" b="43597"/>
          <a:stretch/>
        </p:blipFill>
        <p:spPr bwMode="auto">
          <a:xfrm>
            <a:off x="1067027" y="1720457"/>
            <a:ext cx="1679069" cy="67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20CE42-4F18-2F44-9B55-49BB2CA2FD1F}"/>
              </a:ext>
            </a:extLst>
          </p:cNvPr>
          <p:cNvSpPr txBox="1"/>
          <p:nvPr/>
        </p:nvSpPr>
        <p:spPr>
          <a:xfrm>
            <a:off x="681747" y="2430255"/>
            <a:ext cx="2290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EOS </a:t>
            </a:r>
            <a:r>
              <a:rPr lang="en-US" sz="1400" dirty="0">
                <a:solidFill>
                  <a:schemeClr val="accent1"/>
                </a:solidFill>
              </a:rPr>
              <a:t>| Optical Tomography 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&amp; </a:t>
            </a:r>
            <a:r>
              <a:rPr lang="en-US" sz="1400" dirty="0" err="1">
                <a:solidFill>
                  <a:schemeClr val="accent1"/>
                </a:solidFill>
              </a:rPr>
              <a:t>Meltpool</a:t>
            </a:r>
            <a:r>
              <a:rPr lang="en-US" sz="1400" dirty="0">
                <a:solidFill>
                  <a:schemeClr val="accent1"/>
                </a:solidFill>
              </a:rPr>
              <a:t> Monitoring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923BD2-6915-FE4F-B43A-8E20255E0C65}"/>
              </a:ext>
            </a:extLst>
          </p:cNvPr>
          <p:cNvSpPr txBox="1"/>
          <p:nvPr/>
        </p:nvSpPr>
        <p:spPr>
          <a:xfrm>
            <a:off x="3185887" y="2436594"/>
            <a:ext cx="2859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ARCTOS </a:t>
            </a:r>
            <a:r>
              <a:rPr lang="en-US" sz="1400" dirty="0">
                <a:solidFill>
                  <a:schemeClr val="accent1"/>
                </a:solidFill>
              </a:rPr>
              <a:t>|</a:t>
            </a:r>
            <a:r>
              <a:rPr lang="en-US" sz="1400" b="1" dirty="0">
                <a:solidFill>
                  <a:schemeClr val="accent1"/>
                </a:solidFill>
              </a:rPr>
              <a:t> </a:t>
            </a:r>
            <a:r>
              <a:rPr lang="en-US" sz="1400" dirty="0">
                <a:solidFill>
                  <a:schemeClr val="accent1"/>
                </a:solidFill>
              </a:rPr>
              <a:t>Thermal Tomography &amp; High-Speed Spatter Imaging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294D3D-7415-6349-BF64-EEDD3657D5CC}"/>
              </a:ext>
            </a:extLst>
          </p:cNvPr>
          <p:cNvSpPr txBox="1"/>
          <p:nvPr/>
        </p:nvSpPr>
        <p:spPr>
          <a:xfrm>
            <a:off x="453432" y="4274177"/>
            <a:ext cx="6293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III: Made in Space, Inc. </a:t>
            </a: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Wire Arc AM Machine Vision</a:t>
            </a:r>
          </a:p>
          <a:p>
            <a:endParaRPr lang="en-US" sz="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II: Intelligent Optical Systems </a:t>
            </a: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L-PBF In-Line Laser Ultrasonics</a:t>
            </a:r>
          </a:p>
          <a:p>
            <a:endParaRPr lang="en-US" sz="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I: Relativity Space Inc.</a:t>
            </a: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Wire-Feed AM Real-Time Defect Detection</a:t>
            </a:r>
          </a:p>
        </p:txBody>
      </p:sp>
    </p:spTree>
    <p:extLst>
      <p:ext uri="{BB962C8B-B14F-4D97-AF65-F5344CB8AC3E}">
        <p14:creationId xmlns:p14="http://schemas.microsoft.com/office/powerpoint/2010/main" val="374287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  <p:bldP spid="17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616A1-E0EB-4045-88BA-A8343FAD5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ASTM International Conference on Additive Manufacturing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3F80C06-95AC-4B48-8F87-80AE35FAD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47" y="113379"/>
            <a:ext cx="7821441" cy="702062"/>
          </a:xfrm>
        </p:spPr>
        <p:txBody>
          <a:bodyPr/>
          <a:lstStyle/>
          <a:p>
            <a:r>
              <a:rPr lang="en-US" dirty="0"/>
              <a:t>Variety of In-Situ Monitoring Technologies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836226-8497-4A4B-A2B5-FE61AF7D3A1E}"/>
              </a:ext>
            </a:extLst>
          </p:cNvPr>
          <p:cNvSpPr/>
          <p:nvPr/>
        </p:nvSpPr>
        <p:spPr>
          <a:xfrm>
            <a:off x="6186553" y="3420811"/>
            <a:ext cx="3743140" cy="180977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410849-5A11-CB4E-BF28-17D909B957EA}"/>
              </a:ext>
            </a:extLst>
          </p:cNvPr>
          <p:cNvSpPr/>
          <p:nvPr/>
        </p:nvSpPr>
        <p:spPr>
          <a:xfrm>
            <a:off x="1325284" y="4562110"/>
            <a:ext cx="8610329" cy="66848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6A92DC-C526-F441-9263-881DBA913ED2}"/>
              </a:ext>
            </a:extLst>
          </p:cNvPr>
          <p:cNvSpPr/>
          <p:nvPr/>
        </p:nvSpPr>
        <p:spPr>
          <a:xfrm>
            <a:off x="2799928" y="3422253"/>
            <a:ext cx="3380704" cy="180833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C234A4-643F-0141-827E-80CC5393084A}"/>
              </a:ext>
            </a:extLst>
          </p:cNvPr>
          <p:cNvSpPr/>
          <p:nvPr/>
        </p:nvSpPr>
        <p:spPr>
          <a:xfrm>
            <a:off x="1325285" y="3848853"/>
            <a:ext cx="8610328" cy="723767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193939-D7C6-FE49-B74E-216314D28F23}"/>
              </a:ext>
            </a:extLst>
          </p:cNvPr>
          <p:cNvSpPr txBox="1"/>
          <p:nvPr/>
        </p:nvSpPr>
        <p:spPr>
          <a:xfrm>
            <a:off x="6438447" y="1701424"/>
            <a:ext cx="4818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Ultrasonic Frequency Spectrum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AB0C8E-F07B-0149-B0D4-F07515CE8A24}"/>
              </a:ext>
            </a:extLst>
          </p:cNvPr>
          <p:cNvSpPr txBox="1"/>
          <p:nvPr/>
        </p:nvSpPr>
        <p:spPr>
          <a:xfrm>
            <a:off x="1325284" y="1703521"/>
            <a:ext cx="4662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Electromagnetic Frequency Spectrum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31FC10-1CB2-1C44-818D-B81BC7359FE8}"/>
              </a:ext>
            </a:extLst>
          </p:cNvPr>
          <p:cNvSpPr txBox="1"/>
          <p:nvPr/>
        </p:nvSpPr>
        <p:spPr>
          <a:xfrm>
            <a:off x="1325284" y="4219112"/>
            <a:ext cx="149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(No external excitation)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545A84-7250-2F44-8CC4-CB1C3561B47A}"/>
              </a:ext>
            </a:extLst>
          </p:cNvPr>
          <p:cNvSpPr txBox="1"/>
          <p:nvPr/>
        </p:nvSpPr>
        <p:spPr>
          <a:xfrm>
            <a:off x="2947393" y="3468044"/>
            <a:ext cx="323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Monitor During Build Process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FBB5F3-1C09-9B47-ABCD-9C375E997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978" y="2073222"/>
            <a:ext cx="2962748" cy="704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BA8759-865C-6444-836D-B561AB9716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555" b="71602"/>
          <a:stretch/>
        </p:blipFill>
        <p:spPr>
          <a:xfrm>
            <a:off x="1325285" y="2104304"/>
            <a:ext cx="5113162" cy="1468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51BCE9-BCB4-614F-AF17-660E5DA97B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865" b="26597"/>
          <a:stretch/>
        </p:blipFill>
        <p:spPr>
          <a:xfrm>
            <a:off x="1325285" y="2276671"/>
            <a:ext cx="5113162" cy="562067"/>
          </a:xfrm>
          <a:prstGeom prst="rect">
            <a:avLst/>
          </a:prstGeom>
        </p:spPr>
      </p:pic>
      <p:sp>
        <p:nvSpPr>
          <p:cNvPr id="25" name="Right Arrow 24">
            <a:extLst>
              <a:ext uri="{FF2B5EF4-FFF2-40B4-BE49-F238E27FC236}">
                <a16:creationId xmlns:a16="http://schemas.microsoft.com/office/drawing/2014/main" id="{662D9074-FFBF-5E48-8FFD-BEBF9E01D4ED}"/>
              </a:ext>
            </a:extLst>
          </p:cNvPr>
          <p:cNvSpPr/>
          <p:nvPr/>
        </p:nvSpPr>
        <p:spPr>
          <a:xfrm rot="16200000">
            <a:off x="3988284" y="2850188"/>
            <a:ext cx="225662" cy="202759"/>
          </a:xfrm>
          <a:prstGeom prst="rightArrow">
            <a:avLst/>
          </a:prstGeom>
          <a:solidFill>
            <a:srgbClr val="00B0F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15D512C8-2C2B-A94E-88D0-A44AC1103F94}"/>
              </a:ext>
            </a:extLst>
          </p:cNvPr>
          <p:cNvSpPr/>
          <p:nvPr/>
        </p:nvSpPr>
        <p:spPr>
          <a:xfrm rot="16200000">
            <a:off x="4289082" y="2850189"/>
            <a:ext cx="225662" cy="202759"/>
          </a:xfrm>
          <a:prstGeom prst="rightArrow">
            <a:avLst/>
          </a:prstGeom>
          <a:solidFill>
            <a:srgbClr val="00B0F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701681E2-DD23-2A4E-B96E-1AAE0A82C911}"/>
              </a:ext>
            </a:extLst>
          </p:cNvPr>
          <p:cNvSpPr/>
          <p:nvPr/>
        </p:nvSpPr>
        <p:spPr>
          <a:xfrm rot="16200000">
            <a:off x="5472488" y="2848748"/>
            <a:ext cx="225662" cy="202759"/>
          </a:xfrm>
          <a:prstGeom prst="rightArrow">
            <a:avLst/>
          </a:prstGeom>
          <a:solidFill>
            <a:srgbClr val="00B0F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8A9B74F5-7970-9843-9293-03C4E5FAEF07}"/>
              </a:ext>
            </a:extLst>
          </p:cNvPr>
          <p:cNvSpPr/>
          <p:nvPr/>
        </p:nvSpPr>
        <p:spPr>
          <a:xfrm rot="16200000">
            <a:off x="8751394" y="2848747"/>
            <a:ext cx="225662" cy="202759"/>
          </a:xfrm>
          <a:prstGeom prst="rightArrow">
            <a:avLst/>
          </a:prstGeom>
          <a:solidFill>
            <a:srgbClr val="00B0F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6776FE-32CD-4D45-B4CD-F462AA80CA34}"/>
              </a:ext>
            </a:extLst>
          </p:cNvPr>
          <p:cNvSpPr txBox="1"/>
          <p:nvPr/>
        </p:nvSpPr>
        <p:spPr>
          <a:xfrm>
            <a:off x="6328097" y="3455920"/>
            <a:ext cx="37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Inspection Between Build Layers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94DAF9-6C54-5347-A403-82F1A462229B}"/>
              </a:ext>
            </a:extLst>
          </p:cNvPr>
          <p:cNvSpPr txBox="1"/>
          <p:nvPr/>
        </p:nvSpPr>
        <p:spPr>
          <a:xfrm>
            <a:off x="1566278" y="3941233"/>
            <a:ext cx="1012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Passive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BE7FA0-211A-A943-B4C9-06D28DA36160}"/>
              </a:ext>
            </a:extLst>
          </p:cNvPr>
          <p:cNvSpPr txBox="1"/>
          <p:nvPr/>
        </p:nvSpPr>
        <p:spPr>
          <a:xfrm>
            <a:off x="1308795" y="4915809"/>
            <a:ext cx="14515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(Added excitation)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D5ABFD-A6D9-4C44-A1AD-8FD8E3B83A10}"/>
              </a:ext>
            </a:extLst>
          </p:cNvPr>
          <p:cNvSpPr txBox="1"/>
          <p:nvPr/>
        </p:nvSpPr>
        <p:spPr>
          <a:xfrm>
            <a:off x="1625920" y="4653279"/>
            <a:ext cx="883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Active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82071F-C1F9-D843-B914-CAFE9D1EAF0C}"/>
              </a:ext>
            </a:extLst>
          </p:cNvPr>
          <p:cNvSpPr txBox="1"/>
          <p:nvPr/>
        </p:nvSpPr>
        <p:spPr>
          <a:xfrm>
            <a:off x="3337839" y="3928686"/>
            <a:ext cx="2292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Infrared/near-IR 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melt pool monitoring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165874F-6169-3649-8BDA-F9B92B277697}"/>
              </a:ext>
            </a:extLst>
          </p:cNvPr>
          <p:cNvSpPr txBox="1"/>
          <p:nvPr/>
        </p:nvSpPr>
        <p:spPr>
          <a:xfrm>
            <a:off x="3555755" y="4684057"/>
            <a:ext cx="1615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-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A7FCF7-44D4-6048-B1E6-04B070264B1E}"/>
              </a:ext>
            </a:extLst>
          </p:cNvPr>
          <p:cNvSpPr txBox="1"/>
          <p:nvPr/>
        </p:nvSpPr>
        <p:spPr>
          <a:xfrm>
            <a:off x="7234343" y="3924476"/>
            <a:ext cx="161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Visual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Laser profilometry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BD330E-8FD4-B747-B8B4-989188EB7DF2}"/>
              </a:ext>
            </a:extLst>
          </p:cNvPr>
          <p:cNvSpPr txBox="1"/>
          <p:nvPr/>
        </p:nvSpPr>
        <p:spPr>
          <a:xfrm>
            <a:off x="7250402" y="4612786"/>
            <a:ext cx="161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Laser ultrasonic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X-ray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AC3A41B-665E-4449-AD84-C0B363AB8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D5135D6-0FAB-DE4D-97E0-086E4E717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  <p:sp>
        <p:nvSpPr>
          <p:cNvPr id="40" name="Right Arrow 39">
            <a:extLst>
              <a:ext uri="{FF2B5EF4-FFF2-40B4-BE49-F238E27FC236}">
                <a16:creationId xmlns:a16="http://schemas.microsoft.com/office/drawing/2014/main" id="{F024E3AE-D46C-7243-826A-F56C7134D0EE}"/>
              </a:ext>
            </a:extLst>
          </p:cNvPr>
          <p:cNvSpPr/>
          <p:nvPr/>
        </p:nvSpPr>
        <p:spPr>
          <a:xfrm rot="16200000">
            <a:off x="7700633" y="2876019"/>
            <a:ext cx="225662" cy="202759"/>
          </a:xfrm>
          <a:prstGeom prst="rightArrow">
            <a:avLst/>
          </a:prstGeom>
          <a:solidFill>
            <a:srgbClr val="00B0F0"/>
          </a:solidFill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18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0" grpId="0"/>
      <p:bldP spid="21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2ADE1A-0036-8D47-93C9-DE7D081F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F26A10-2834-C146-B017-EC8DE783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Different AM Systems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EA5714-1CA0-3849-B81A-6CDCF7FED163}"/>
              </a:ext>
            </a:extLst>
          </p:cNvPr>
          <p:cNvSpPr/>
          <p:nvPr/>
        </p:nvSpPr>
        <p:spPr>
          <a:xfrm>
            <a:off x="1025127" y="1669502"/>
            <a:ext cx="9129526" cy="1521813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4F718-EC57-6544-9A42-949FB508A9DA}"/>
              </a:ext>
            </a:extLst>
          </p:cNvPr>
          <p:cNvSpPr/>
          <p:nvPr/>
        </p:nvSpPr>
        <p:spPr>
          <a:xfrm>
            <a:off x="1025126" y="3191315"/>
            <a:ext cx="9129526" cy="130339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6EC405-2C3D-9B44-86F1-23B88BBE49BC}"/>
              </a:ext>
            </a:extLst>
          </p:cNvPr>
          <p:cNvSpPr txBox="1"/>
          <p:nvPr/>
        </p:nvSpPr>
        <p:spPr>
          <a:xfrm>
            <a:off x="2951145" y="1280817"/>
            <a:ext cx="2621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Powder Bed Systems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678F5F-A024-9247-8EDD-490952DD4949}"/>
              </a:ext>
            </a:extLst>
          </p:cNvPr>
          <p:cNvSpPr txBox="1"/>
          <p:nvPr/>
        </p:nvSpPr>
        <p:spPr>
          <a:xfrm>
            <a:off x="1061068" y="2240042"/>
            <a:ext cx="129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Process: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3AD2AE-0D50-EF46-BF6C-A0BC762E8ED4}"/>
              </a:ext>
            </a:extLst>
          </p:cNvPr>
          <p:cNvSpPr txBox="1"/>
          <p:nvPr/>
        </p:nvSpPr>
        <p:spPr>
          <a:xfrm>
            <a:off x="1061068" y="3596578"/>
            <a:ext cx="1779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Feedstock: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A229A9-4BFF-8C45-805E-9A53C018D85D}"/>
              </a:ext>
            </a:extLst>
          </p:cNvPr>
          <p:cNvSpPr txBox="1"/>
          <p:nvPr/>
        </p:nvSpPr>
        <p:spPr>
          <a:xfrm>
            <a:off x="6600633" y="1300169"/>
            <a:ext cx="2566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Freeform Fabrication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6B1CBC-F3E4-B646-8B2D-1C4AFA96812B}"/>
              </a:ext>
            </a:extLst>
          </p:cNvPr>
          <p:cNvSpPr txBox="1"/>
          <p:nvPr/>
        </p:nvSpPr>
        <p:spPr>
          <a:xfrm>
            <a:off x="2774622" y="1862722"/>
            <a:ext cx="3041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Laser Powder Bed Fusion (L-PBF)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Electron Beam Melting (EBM)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Selective Laser Sintering (SLS)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C77580-37A6-034A-A6A9-5EE970BFED9F}"/>
              </a:ext>
            </a:extLst>
          </p:cNvPr>
          <p:cNvSpPr txBox="1"/>
          <p:nvPr/>
        </p:nvSpPr>
        <p:spPr>
          <a:xfrm>
            <a:off x="2968235" y="3419819"/>
            <a:ext cx="258775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Metals: Nickel alloys, copper alloys, titanium alloys, etc.</a:t>
            </a:r>
          </a:p>
          <a:p>
            <a:pPr algn="ctr"/>
            <a:endParaRPr lang="en-US" sz="700" dirty="0">
              <a:solidFill>
                <a:schemeClr val="accent1"/>
              </a:solidFill>
            </a:endParaRP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Polymers: nylon, polyamide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014D68-8E3B-1046-838D-12C7DC564DCF}"/>
              </a:ext>
            </a:extLst>
          </p:cNvPr>
          <p:cNvSpPr txBox="1"/>
          <p:nvPr/>
        </p:nvSpPr>
        <p:spPr>
          <a:xfrm>
            <a:off x="5925531" y="1768592"/>
            <a:ext cx="391693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Laser Directed Energy Deposition (DED)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Electron Beam Free Form Fabrication (EBF</a:t>
            </a:r>
            <a:r>
              <a:rPr lang="en-US" sz="1400" baseline="30000" dirty="0">
                <a:solidFill>
                  <a:schemeClr val="accent1"/>
                </a:solidFill>
              </a:rPr>
              <a:t>3</a:t>
            </a:r>
            <a:r>
              <a:rPr lang="en-US" sz="1400" dirty="0">
                <a:solidFill>
                  <a:schemeClr val="accent1"/>
                </a:solidFill>
              </a:rPr>
              <a:t>)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Rapid Plasma Deposition</a:t>
            </a: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Additive Friction Stir Weld</a:t>
            </a:r>
          </a:p>
          <a:p>
            <a:pPr algn="ctr"/>
            <a:endParaRPr lang="en-US" sz="700" dirty="0">
              <a:solidFill>
                <a:schemeClr val="accent1"/>
              </a:solidFill>
            </a:endParaRP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Fused Filament Fabrication (FFF)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A54418-398F-EC44-848F-121BB7D41EB6}"/>
              </a:ext>
            </a:extLst>
          </p:cNvPr>
          <p:cNvSpPr txBox="1"/>
          <p:nvPr/>
        </p:nvSpPr>
        <p:spPr>
          <a:xfrm>
            <a:off x="6325359" y="3399508"/>
            <a:ext cx="311728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Metal powder/wire/chips</a:t>
            </a:r>
          </a:p>
          <a:p>
            <a:pPr algn="ctr"/>
            <a:endParaRPr lang="en-US" sz="700" dirty="0">
              <a:solidFill>
                <a:schemeClr val="accent1"/>
              </a:solidFill>
            </a:endParaRPr>
          </a:p>
          <a:p>
            <a:pPr algn="ctr"/>
            <a:r>
              <a:rPr lang="en-US" sz="1400" dirty="0">
                <a:solidFill>
                  <a:schemeClr val="accent1"/>
                </a:solidFill>
              </a:rPr>
              <a:t>Filament: polymer, carbon fiber, biological, etc.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18D77BC1-031B-B644-B56E-17ED73C9A011}"/>
              </a:ext>
            </a:extLst>
          </p:cNvPr>
          <p:cNvSpPr/>
          <p:nvPr/>
        </p:nvSpPr>
        <p:spPr>
          <a:xfrm rot="8853980">
            <a:off x="9564476" y="1636226"/>
            <a:ext cx="573494" cy="229005"/>
          </a:xfrm>
          <a:prstGeom prst="rightArrow">
            <a:avLst/>
          </a:prstGeom>
          <a:solidFill>
            <a:srgbClr val="FF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573FD233-BB95-3743-BAD8-B3744BE3AB29}"/>
              </a:ext>
            </a:extLst>
          </p:cNvPr>
          <p:cNvSpPr/>
          <p:nvPr/>
        </p:nvSpPr>
        <p:spPr>
          <a:xfrm rot="1771364">
            <a:off x="2232581" y="1720290"/>
            <a:ext cx="546574" cy="266352"/>
          </a:xfrm>
          <a:prstGeom prst="rightArrow">
            <a:avLst/>
          </a:prstGeom>
          <a:solidFill>
            <a:srgbClr val="FF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CD44DCE-7165-124B-BADF-16859D031C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76" b="24585"/>
          <a:stretch/>
        </p:blipFill>
        <p:spPr>
          <a:xfrm>
            <a:off x="6361536" y="4630869"/>
            <a:ext cx="3044927" cy="12810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96CBF6-DD05-2049-A254-4D1300E1D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69" r="3882" b="12347"/>
          <a:stretch/>
        </p:blipFill>
        <p:spPr>
          <a:xfrm>
            <a:off x="2993538" y="4631307"/>
            <a:ext cx="2548191" cy="12810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F9A67C8-DB98-8A42-A691-47367798D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FC59026-5E6C-CF43-B13C-24CCB6A39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2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8B0485-2CD5-E04B-8E70-C368652A9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2E01E3D-8ABD-5440-A192-61CD90AA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Different Functions of In-Situ Monitoring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53979-2959-354A-866A-F8056886DEF5}"/>
              </a:ext>
            </a:extLst>
          </p:cNvPr>
          <p:cNvSpPr txBox="1"/>
          <p:nvPr/>
        </p:nvSpPr>
        <p:spPr>
          <a:xfrm>
            <a:off x="1966495" y="1641439"/>
            <a:ext cx="308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1"/>
                </a:solidFill>
              </a:rPr>
              <a:t>Process Control Function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A4255-1246-DC4B-9DEA-041A63B5A056}"/>
              </a:ext>
            </a:extLst>
          </p:cNvPr>
          <p:cNvSpPr txBox="1"/>
          <p:nvPr/>
        </p:nvSpPr>
        <p:spPr>
          <a:xfrm>
            <a:off x="6606316" y="2077884"/>
            <a:ext cx="40190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2"/>
                </a:solidFill>
              </a:rPr>
              <a:t>Quantitative analysis of part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Requires a </a:t>
            </a:r>
            <a:r>
              <a:rPr lang="en-US" sz="1600" dirty="0">
                <a:solidFill>
                  <a:schemeClr val="accent2"/>
                </a:solidFill>
              </a:rPr>
              <a:t>known correlation </a:t>
            </a:r>
            <a:r>
              <a:rPr lang="en-US" sz="1600" dirty="0"/>
              <a:t>between indications, physics of the process, and actual defects in the finished part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Need to know </a:t>
            </a:r>
            <a:r>
              <a:rPr lang="en-US" sz="1600" dirty="0">
                <a:solidFill>
                  <a:schemeClr val="accent2"/>
                </a:solidFill>
              </a:rPr>
              <a:t>probability of detection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Extra step – verify actual size, location of created defects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Need to </a:t>
            </a:r>
            <a:r>
              <a:rPr lang="en-US" sz="1600" b="1" dirty="0">
                <a:solidFill>
                  <a:schemeClr val="accent2"/>
                </a:solidFill>
              </a:rPr>
              <a:t>treat it like NDE </a:t>
            </a:r>
            <a:r>
              <a:rPr lang="en-US" sz="1600" dirty="0"/>
              <a:t>– believe and investigate every indication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Can’t dismiss anything as a false positive unless proven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7ECE17-A257-6C4C-A98C-A2CCD865A99B}"/>
              </a:ext>
            </a:extLst>
          </p:cNvPr>
          <p:cNvSpPr txBox="1"/>
          <p:nvPr/>
        </p:nvSpPr>
        <p:spPr>
          <a:xfrm>
            <a:off x="5624422" y="3215740"/>
            <a:ext cx="581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vs.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D43DA-9E64-4A48-89A6-6B560A14D036}"/>
              </a:ext>
            </a:extLst>
          </p:cNvPr>
          <p:cNvSpPr txBox="1"/>
          <p:nvPr/>
        </p:nvSpPr>
        <p:spPr>
          <a:xfrm>
            <a:off x="7139905" y="1641439"/>
            <a:ext cx="268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1"/>
                </a:solidFill>
              </a:rPr>
              <a:t>Part Quality Function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D82FA-1C46-184D-97C3-128B632781B0}"/>
              </a:ext>
            </a:extLst>
          </p:cNvPr>
          <p:cNvSpPr txBox="1"/>
          <p:nvPr/>
        </p:nvSpPr>
        <p:spPr>
          <a:xfrm>
            <a:off x="1639214" y="2078245"/>
            <a:ext cx="35850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Real-time warning of build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 to check for </a:t>
            </a:r>
            <a:r>
              <a:rPr lang="en-US" sz="1600" dirty="0">
                <a:solidFill>
                  <a:schemeClr val="accent2"/>
                </a:solidFill>
              </a:rPr>
              <a:t>process drift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Monitor </a:t>
            </a:r>
            <a:r>
              <a:rPr lang="en-US" sz="1600" dirty="0">
                <a:solidFill>
                  <a:schemeClr val="accent2"/>
                </a:solidFill>
              </a:rPr>
              <a:t>effects of parameter changes</a:t>
            </a:r>
            <a:r>
              <a:rPr lang="en-US" sz="1600" dirty="0"/>
              <a:t>, spatter, etc.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2"/>
                </a:solidFill>
              </a:rPr>
              <a:t>Not</a:t>
            </a:r>
            <a:r>
              <a:rPr lang="en-US" sz="1600" dirty="0"/>
              <a:t> counting on it for quantitative part quality metrics or defect detection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May help tell you where to look for a problem, but would require verification with NDE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5BA11E-4E41-EC48-ADB0-8E8DA308F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4991E4-C874-F34B-B73C-6FE81A2A7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uiExpand="1" build="p"/>
      <p:bldP spid="12" grpId="0"/>
      <p:bldP spid="13" grpId="0"/>
      <p:bldP spid="1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1913FB-7544-A64C-905B-73EFD81A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DF59CE4-49AC-BB44-9BCD-B44CAFE0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the Qualification Paradigm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18CB92-61BF-8C49-9040-55C6EBDC3E1A}"/>
              </a:ext>
            </a:extLst>
          </p:cNvPr>
          <p:cNvSpPr txBox="1"/>
          <p:nvPr/>
        </p:nvSpPr>
        <p:spPr>
          <a:xfrm>
            <a:off x="806558" y="3936907"/>
            <a:ext cx="4785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Closed-loop process control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FE875A-8426-3447-A397-B9A8E238C8B6}"/>
              </a:ext>
            </a:extLst>
          </p:cNvPr>
          <p:cNvSpPr txBox="1"/>
          <p:nvPr/>
        </p:nvSpPr>
        <p:spPr>
          <a:xfrm>
            <a:off x="1046635" y="1893466"/>
            <a:ext cx="8658839" cy="19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Often, defect observations are indirect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Directly observing process variation, inferring final defect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Must understand physical basis for measured phenomena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Need to prove a causal correlation from measured indications to defect state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Probability of detection (POD) study must include secondary verification of created defects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7162F8-E213-0F4B-BEB8-C1BDA83A8596}"/>
              </a:ext>
            </a:extLst>
          </p:cNvPr>
          <p:cNvSpPr txBox="1"/>
          <p:nvPr/>
        </p:nvSpPr>
        <p:spPr>
          <a:xfrm>
            <a:off x="1046635" y="4373961"/>
            <a:ext cx="6416952" cy="792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Current qualification logic based on a locked process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For real-time parameter changes, a new approach is needed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B0C149-1308-AD4E-BBF1-3CA4ABC49FA7}"/>
              </a:ext>
            </a:extLst>
          </p:cNvPr>
          <p:cNvSpPr txBox="1"/>
          <p:nvPr/>
        </p:nvSpPr>
        <p:spPr>
          <a:xfrm>
            <a:off x="806558" y="1489452"/>
            <a:ext cx="4326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In-process vs. post-process NDE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2D7673-2328-2E42-9434-00447CFA9884}"/>
              </a:ext>
            </a:extLst>
          </p:cNvPr>
          <p:cNvSpPr txBox="1"/>
          <p:nvPr/>
        </p:nvSpPr>
        <p:spPr>
          <a:xfrm>
            <a:off x="7398826" y="4477996"/>
            <a:ext cx="1671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no longer nondestructive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7BAA8E-6DC8-F944-A47E-FD7D243BF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7EBE94-AA72-0B45-BF60-112B0BBDF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/>
      <p:bldP spid="12" grpId="0" uiExpand="1" build="p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5877B4-3B35-444B-AC3B-18C8B9DB2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E6A4025-0CAE-0F4D-83BE-ED69E847F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AM Certification Approach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859F79-772C-FB4E-89F2-0FCA46FA2142}"/>
              </a:ext>
            </a:extLst>
          </p:cNvPr>
          <p:cNvSpPr txBox="1"/>
          <p:nvPr/>
        </p:nvSpPr>
        <p:spPr>
          <a:xfrm>
            <a:off x="8122754" y="1746127"/>
            <a:ext cx="27065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</a:rPr>
              <a:t>MSFC-SPEC-3717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5DC8ACB-B014-8D47-AEFF-E4843CED97FF}"/>
              </a:ext>
            </a:extLst>
          </p:cNvPr>
          <p:cNvSpPr txBox="1"/>
          <p:nvPr/>
        </p:nvSpPr>
        <p:spPr>
          <a:xfrm>
            <a:off x="4788309" y="1746127"/>
            <a:ext cx="25661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MSFC-STD-3716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CCAF96-7890-5048-A246-90E069391299}"/>
              </a:ext>
            </a:extLst>
          </p:cNvPr>
          <p:cNvSpPr txBox="1"/>
          <p:nvPr/>
        </p:nvSpPr>
        <p:spPr>
          <a:xfrm>
            <a:off x="5517277" y="1365871"/>
            <a:ext cx="11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/>
                </a:solidFill>
              </a:rPr>
              <a:t>Policy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AF301F-A119-7748-AEB9-163B8F72F5A8}"/>
              </a:ext>
            </a:extLst>
          </p:cNvPr>
          <p:cNvSpPr txBox="1"/>
          <p:nvPr/>
        </p:nvSpPr>
        <p:spPr>
          <a:xfrm>
            <a:off x="8805867" y="1366429"/>
            <a:ext cx="1340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2"/>
                </a:solidFill>
              </a:rPr>
              <a:t>Procedure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85BF828-C30B-EB49-A0F2-7660718AB5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918"/>
          <a:stretch/>
        </p:blipFill>
        <p:spPr>
          <a:xfrm>
            <a:off x="819585" y="1713711"/>
            <a:ext cx="3130662" cy="2427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9A0EEC6-9AB8-1741-9805-1071D659E812}"/>
              </a:ext>
            </a:extLst>
          </p:cNvPr>
          <p:cNvSpPr txBox="1"/>
          <p:nvPr/>
        </p:nvSpPr>
        <p:spPr>
          <a:xfrm>
            <a:off x="1122691" y="4302848"/>
            <a:ext cx="2678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NASA-STD-6016A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1E3E342-2712-BD45-AF3D-42DA3D0495E9}"/>
              </a:ext>
            </a:extLst>
          </p:cNvPr>
          <p:cNvSpPr txBox="1"/>
          <p:nvPr/>
        </p:nvSpPr>
        <p:spPr>
          <a:xfrm>
            <a:off x="813213" y="4730127"/>
            <a:ext cx="3341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Requirements for traditional manufacturing – also apply to AM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E1F8FB-2C68-5940-AAA9-D91FDED0D27C}"/>
              </a:ext>
            </a:extLst>
          </p:cNvPr>
          <p:cNvSpPr txBox="1"/>
          <p:nvPr/>
        </p:nvSpPr>
        <p:spPr>
          <a:xfrm>
            <a:off x="4917424" y="3915477"/>
            <a:ext cx="23547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1"/>
                </a:solidFill>
              </a:rPr>
              <a:t>NASA-STD-6030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E40A1E-6132-F94D-9956-C4C2638E8E3C}"/>
              </a:ext>
            </a:extLst>
          </p:cNvPr>
          <p:cNvSpPr txBox="1"/>
          <p:nvPr/>
        </p:nvSpPr>
        <p:spPr>
          <a:xfrm>
            <a:off x="8335843" y="3915477"/>
            <a:ext cx="2564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NASA-SPEC-6033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97EA4C-DE37-BE4B-9428-D69E802B5E76}"/>
              </a:ext>
            </a:extLst>
          </p:cNvPr>
          <p:cNvSpPr txBox="1"/>
          <p:nvPr/>
        </p:nvSpPr>
        <p:spPr>
          <a:xfrm>
            <a:off x="4779670" y="2446283"/>
            <a:ext cx="2678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Standard for Additively Manufactured Spaceflight Hardware by Laser Powder Bed Fusion in Metals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2B5917-44D3-D642-A6F5-D46242641F8E}"/>
              </a:ext>
            </a:extLst>
          </p:cNvPr>
          <p:cNvSpPr txBox="1"/>
          <p:nvPr/>
        </p:nvSpPr>
        <p:spPr>
          <a:xfrm>
            <a:off x="4686971" y="2111130"/>
            <a:ext cx="2564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MSFC Technical Standard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2C78091-52FD-D74B-A6D5-DAF3D3586011}"/>
              </a:ext>
            </a:extLst>
          </p:cNvPr>
          <p:cNvSpPr txBox="1"/>
          <p:nvPr/>
        </p:nvSpPr>
        <p:spPr>
          <a:xfrm>
            <a:off x="7976567" y="2111130"/>
            <a:ext cx="2998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MSFC Technical Standard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C8BA33-FE9B-374D-8411-824F7A0CCBB1}"/>
              </a:ext>
            </a:extLst>
          </p:cNvPr>
          <p:cNvSpPr txBox="1"/>
          <p:nvPr/>
        </p:nvSpPr>
        <p:spPr>
          <a:xfrm>
            <a:off x="8287213" y="2448286"/>
            <a:ext cx="25643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Specification for Control and Qualification of Laser Powder Bed Fusion Metallurgical Processes 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65C6655-275B-134A-A19F-F57F2A8FA698}"/>
              </a:ext>
            </a:extLst>
          </p:cNvPr>
          <p:cNvCxnSpPr>
            <a:cxnSpLocks/>
          </p:cNvCxnSpPr>
          <p:nvPr/>
        </p:nvCxnSpPr>
        <p:spPr>
          <a:xfrm>
            <a:off x="6118730" y="3526497"/>
            <a:ext cx="0" cy="367131"/>
          </a:xfrm>
          <a:prstGeom prst="straightConnector1">
            <a:avLst/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176603F-A761-734C-BCA8-41BC84DA1A24}"/>
              </a:ext>
            </a:extLst>
          </p:cNvPr>
          <p:cNvCxnSpPr>
            <a:cxnSpLocks/>
          </p:cNvCxnSpPr>
          <p:nvPr/>
        </p:nvCxnSpPr>
        <p:spPr>
          <a:xfrm>
            <a:off x="9569391" y="3526497"/>
            <a:ext cx="0" cy="367131"/>
          </a:xfrm>
          <a:prstGeom prst="straightConnector1">
            <a:avLst/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F03B9BC-C99B-A745-8E30-CB1AAF25E23F}"/>
              </a:ext>
            </a:extLst>
          </p:cNvPr>
          <p:cNvSpPr txBox="1"/>
          <p:nvPr/>
        </p:nvSpPr>
        <p:spPr>
          <a:xfrm>
            <a:off x="4686971" y="4261325"/>
            <a:ext cx="2564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NASA Technical Standard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DF49FE-F391-EB45-A937-EE7701690B0B}"/>
              </a:ext>
            </a:extLst>
          </p:cNvPr>
          <p:cNvSpPr txBox="1"/>
          <p:nvPr/>
        </p:nvSpPr>
        <p:spPr>
          <a:xfrm>
            <a:off x="8193634" y="4261325"/>
            <a:ext cx="2564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NASA Technical Standard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819996-C2FC-3246-9E82-85E48E8A8E81}"/>
              </a:ext>
            </a:extLst>
          </p:cNvPr>
          <p:cNvSpPr txBox="1"/>
          <p:nvPr/>
        </p:nvSpPr>
        <p:spPr>
          <a:xfrm>
            <a:off x="4732348" y="4579009"/>
            <a:ext cx="2678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Additive Manufacturing Requirements for Crewed Spaceflight Systems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005FF99-1134-F744-B504-9083C34E237D}"/>
              </a:ext>
            </a:extLst>
          </p:cNvPr>
          <p:cNvSpPr txBox="1"/>
          <p:nvPr/>
        </p:nvSpPr>
        <p:spPr>
          <a:xfrm>
            <a:off x="8193634" y="4579009"/>
            <a:ext cx="2848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Additive Manufacturing Requirements for Equipment and Facility Control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EFC85686-8F3A-C543-8BEF-54062D2E9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D375B64-9256-6347-8332-F1CC2FD27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0" grpId="0"/>
      <p:bldP spid="51" grpId="0"/>
      <p:bldP spid="52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CE8DBE-FEE1-724E-8B99-F1D0E6F6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376CA9B-66CA-B044-906C-C04509D3C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Comprehensive NDE Requirement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D997A4DB-8B57-2A40-9468-6684FB499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319" y="1146355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350" b="0">
              <a:solidFill>
                <a:schemeClr val="tx1"/>
              </a:solidFill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2E24664C-481A-B946-A4AC-B33C398EF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45" y="1342096"/>
            <a:ext cx="88793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new NASA standards require comprehensive NDE for surface and volumetric defects, </a:t>
            </a:r>
            <a:r>
              <a:rPr lang="en-US" altLang="en-US" b="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unless otherwise substantiated</a:t>
            </a:r>
            <a:r>
              <a:rPr lang="en-US" altLang="en-US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DED178-9B92-BB46-B3DA-60FD3837614F}"/>
              </a:ext>
            </a:extLst>
          </p:cNvPr>
          <p:cNvSpPr txBox="1"/>
          <p:nvPr/>
        </p:nvSpPr>
        <p:spPr>
          <a:xfrm>
            <a:off x="1287931" y="2241576"/>
            <a:ext cx="1649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Language: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99E792-16FB-944A-8BEA-3F29BEECD143}"/>
              </a:ext>
            </a:extLst>
          </p:cNvPr>
          <p:cNvSpPr txBox="1"/>
          <p:nvPr/>
        </p:nvSpPr>
        <p:spPr>
          <a:xfrm>
            <a:off x="1800766" y="2723921"/>
            <a:ext cx="85904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“All AM parts </a:t>
            </a:r>
            <a:r>
              <a:rPr lang="en-US" b="1" dirty="0"/>
              <a:t>shall</a:t>
            </a:r>
            <a:r>
              <a:rPr lang="en-US" dirty="0"/>
              <a:t> receive </a:t>
            </a:r>
            <a:r>
              <a:rPr lang="en-US" b="1" i="1" dirty="0">
                <a:solidFill>
                  <a:schemeClr val="accent2"/>
                </a:solidFill>
              </a:rPr>
              <a:t>comprehensive nondestructive evaluation </a:t>
            </a:r>
            <a:r>
              <a:rPr lang="en-US" dirty="0"/>
              <a:t>(NDE) for </a:t>
            </a:r>
            <a:r>
              <a:rPr lang="en-US" dirty="0">
                <a:solidFill>
                  <a:schemeClr val="accent2"/>
                </a:solidFill>
              </a:rPr>
              <a:t>surface</a:t>
            </a:r>
            <a:r>
              <a:rPr lang="en-US" dirty="0"/>
              <a:t> and </a:t>
            </a:r>
            <a:r>
              <a:rPr lang="en-US" dirty="0">
                <a:solidFill>
                  <a:schemeClr val="accent2"/>
                </a:solidFill>
              </a:rPr>
              <a:t>volumetric</a:t>
            </a:r>
            <a:r>
              <a:rPr lang="en-US" dirty="0"/>
              <a:t> defects within the limitations of technique and part geometry </a:t>
            </a:r>
            <a:r>
              <a:rPr lang="en-US" b="1" i="1" dirty="0">
                <a:solidFill>
                  <a:schemeClr val="accent2"/>
                </a:solidFill>
              </a:rPr>
              <a:t>unless otherwise substantiated </a:t>
            </a:r>
            <a:r>
              <a:rPr lang="en-US" dirty="0"/>
              <a:t>as part of the Integrated Structural Integrity Rationale [ISIR] of PPP [Part Production Plan] per section 7.3”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46532E-3EA3-514E-A427-2991DE4B548A}"/>
              </a:ext>
            </a:extLst>
          </p:cNvPr>
          <p:cNvSpPr txBox="1"/>
          <p:nvPr/>
        </p:nvSpPr>
        <p:spPr>
          <a:xfrm>
            <a:off x="1289811" y="3959489"/>
            <a:ext cx="1466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Rationale: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3D6B2-278E-8843-9190-A0F5BBD811B3}"/>
              </a:ext>
            </a:extLst>
          </p:cNvPr>
          <p:cNvSpPr txBox="1"/>
          <p:nvPr/>
        </p:nvSpPr>
        <p:spPr>
          <a:xfrm>
            <a:off x="1999861" y="4332759"/>
            <a:ext cx="8070676" cy="1264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“NDE provides a </a:t>
            </a:r>
            <a:r>
              <a:rPr lang="en-US" dirty="0">
                <a:solidFill>
                  <a:schemeClr val="accent2"/>
                </a:solidFill>
              </a:rPr>
              <a:t>necessary degree of quality assurance </a:t>
            </a:r>
            <a:r>
              <a:rPr lang="en-US" dirty="0"/>
              <a:t>for AM parts in addition to the process controls of this NASA Technical Standard.” 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“There is currently no methodology to preclude all AM process failure modes through the available process controls.”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465157-5273-F844-AA9D-89A59D183331}"/>
              </a:ext>
            </a:extLst>
          </p:cNvPr>
          <p:cNvSpPr txBox="1"/>
          <p:nvPr/>
        </p:nvSpPr>
        <p:spPr>
          <a:xfrm>
            <a:off x="5001307" y="5787381"/>
            <a:ext cx="2298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</a:rPr>
              <a:t>(emphasis added)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320C54-8660-774F-811B-850611766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931605-5D39-984A-8DA0-4A1621281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0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3975A2-73F2-A846-98F3-58801201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51AAB64-192E-F348-AB1D-3E564A480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Qualified In-Situ Process Monitoring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92F0BCAD-72DE-BA44-B5C5-845B9E243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450" y="1013432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350" b="0">
              <a:solidFill>
                <a:schemeClr val="tx1"/>
              </a:solidFill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89FB3927-E533-6644-A7B3-0DD1EA3DB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47" y="1313514"/>
            <a:ext cx="86040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passive in-situ process monitoring may be used as a quantitative indicator of part quality, if qualified by the CEO.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B1CAE-7BC3-CB4E-92F1-D7C6C8A9B00A}"/>
              </a:ext>
            </a:extLst>
          </p:cNvPr>
          <p:cNvSpPr txBox="1"/>
          <p:nvPr/>
        </p:nvSpPr>
        <p:spPr>
          <a:xfrm>
            <a:off x="1192857" y="2196652"/>
            <a:ext cx="1726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Language: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1EFEA4-708C-3643-AA7F-02CCEDDF2E11}"/>
              </a:ext>
            </a:extLst>
          </p:cNvPr>
          <p:cNvSpPr txBox="1"/>
          <p:nvPr/>
        </p:nvSpPr>
        <p:spPr>
          <a:xfrm>
            <a:off x="1566522" y="2559478"/>
            <a:ext cx="8604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/>
              <a:t>“Prior to use as a </a:t>
            </a:r>
            <a:r>
              <a:rPr lang="en-US" sz="1600" dirty="0">
                <a:solidFill>
                  <a:schemeClr val="accent2"/>
                </a:solidFill>
              </a:rPr>
              <a:t>quantitative indicator of part quality, </a:t>
            </a:r>
            <a:r>
              <a:rPr lang="en-US" sz="1600" dirty="0"/>
              <a:t>passive in-situ process monitoring technologies </a:t>
            </a:r>
            <a:r>
              <a:rPr lang="en-US" sz="1600" b="1" i="1" dirty="0">
                <a:solidFill>
                  <a:schemeClr val="accent2"/>
                </a:solidFill>
              </a:rPr>
              <a:t>shall be qualified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dirty="0"/>
              <a:t>by the CEO to the satisfaction of NASA in a manner </a:t>
            </a:r>
            <a:r>
              <a:rPr lang="en-US" sz="1600" dirty="0">
                <a:solidFill>
                  <a:schemeClr val="accent2"/>
                </a:solidFill>
              </a:rPr>
              <a:t>analogous to other NDE technologies</a:t>
            </a:r>
            <a:r>
              <a:rPr lang="en-US" sz="1600" dirty="0"/>
              <a:t>.”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AEC860-984F-BE4F-90F3-D9A1E2BFA2FB}"/>
              </a:ext>
            </a:extLst>
          </p:cNvPr>
          <p:cNvSpPr txBox="1"/>
          <p:nvPr/>
        </p:nvSpPr>
        <p:spPr>
          <a:xfrm>
            <a:off x="1192857" y="3200105"/>
            <a:ext cx="1466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Rationale: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6416DB-B457-0349-9884-51C51B25AD7A}"/>
              </a:ext>
            </a:extLst>
          </p:cNvPr>
          <p:cNvSpPr txBox="1"/>
          <p:nvPr/>
        </p:nvSpPr>
        <p:spPr>
          <a:xfrm>
            <a:off x="1566522" y="3572611"/>
            <a:ext cx="8604085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“All processes that are used to establish quantifiable quality assurance metrics are qualified to </a:t>
            </a:r>
            <a:r>
              <a:rPr lang="en-US" sz="1600" b="1" i="1" dirty="0">
                <a:solidFill>
                  <a:schemeClr val="accent2"/>
                </a:solidFill>
              </a:rPr>
              <a:t>verify detection reliability</a:t>
            </a:r>
            <a:r>
              <a:rPr lang="en-US" sz="1600" dirty="0"/>
              <a:t>, calibration, and implementation against </a:t>
            </a:r>
            <a:r>
              <a:rPr lang="en-US" sz="1600" b="1" i="1" dirty="0">
                <a:solidFill>
                  <a:schemeClr val="accent2"/>
                </a:solidFill>
              </a:rPr>
              <a:t>established criteria</a:t>
            </a:r>
            <a:r>
              <a:rPr lang="en-US" sz="1600" dirty="0"/>
              <a:t>. If in-situ monitoring techniques are employed for such purposes… the </a:t>
            </a:r>
            <a:r>
              <a:rPr lang="en-US" sz="1600" dirty="0">
                <a:solidFill>
                  <a:schemeClr val="accent2"/>
                </a:solidFill>
              </a:rPr>
              <a:t>need for such qualification is unchanged</a:t>
            </a:r>
            <a:r>
              <a:rPr lang="en-US" sz="1600" dirty="0"/>
              <a:t>.”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“Certification of a passive in-situ monitoring technology relies upon:</a:t>
            </a:r>
          </a:p>
          <a:p>
            <a:pPr marL="742950" lvl="1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thorough</a:t>
            </a:r>
            <a:r>
              <a:rPr lang="en-US" sz="1600" b="1" i="1" dirty="0"/>
              <a:t> </a:t>
            </a:r>
            <a:r>
              <a:rPr lang="en-US" sz="1600" b="1" i="1" dirty="0">
                <a:solidFill>
                  <a:schemeClr val="accent2"/>
                </a:solidFill>
              </a:rPr>
              <a:t>understanding of the physical basis </a:t>
            </a:r>
            <a:r>
              <a:rPr lang="en-US" sz="1600" dirty="0"/>
              <a:t>for the measured phenomena</a:t>
            </a:r>
          </a:p>
          <a:p>
            <a:pPr marL="742950" lvl="1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b="1" i="1" dirty="0">
                <a:solidFill>
                  <a:schemeClr val="accent2"/>
                </a:solidFill>
              </a:rPr>
              <a:t>proven causal correlation </a:t>
            </a:r>
            <a:r>
              <a:rPr lang="en-US" sz="1600" dirty="0"/>
              <a:t>of the measured phenomena to a well-defined defective process state, and a proven level of reliability for detection of the defective process state.”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D49C26-868D-7C48-95C6-A1A7E5B16F7A}"/>
              </a:ext>
            </a:extLst>
          </p:cNvPr>
          <p:cNvSpPr txBox="1"/>
          <p:nvPr/>
        </p:nvSpPr>
        <p:spPr>
          <a:xfrm>
            <a:off x="4763990" y="5874218"/>
            <a:ext cx="1779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</a:rPr>
              <a:t>(emphasis added)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3B130F4-E55D-514B-BF8E-D33A9019A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01A2A6-3850-714A-B487-71535276C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6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15C682-641F-784B-A8D3-9B9B7064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5A24EC7-1BD3-6043-BDC5-B3649B98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Qualification Flow Chart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AD1B1013-43A6-A04A-B3FA-50726ADCC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991" y="112827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350" b="0">
              <a:solidFill>
                <a:schemeClr val="tx1"/>
              </a:solidFill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56510360-7924-CB4D-89D8-21472EDAE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47" y="1275505"/>
            <a:ext cx="102092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In-situ monitoring can factor into several aspects of part certification.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BD4D09-C0B3-564D-9D8A-DBD454CBD69C}"/>
              </a:ext>
            </a:extLst>
          </p:cNvPr>
          <p:cNvSpPr txBox="1"/>
          <p:nvPr/>
        </p:nvSpPr>
        <p:spPr>
          <a:xfrm>
            <a:off x="6053543" y="1940450"/>
            <a:ext cx="55899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Qualification of Material Process (QMP)</a:t>
            </a:r>
          </a:p>
          <a:p>
            <a:pPr lvl="1"/>
            <a:r>
              <a:rPr lang="en-US" sz="1600" dirty="0">
                <a:solidFill>
                  <a:schemeClr val="accent1"/>
                </a:solidFill>
              </a:rPr>
              <a:t>Use in sync with process development</a:t>
            </a:r>
          </a:p>
          <a:p>
            <a:pPr lvl="1"/>
            <a:endParaRPr lang="en-US" sz="800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Part Classification</a:t>
            </a:r>
          </a:p>
          <a:p>
            <a:pPr lvl="1"/>
            <a:r>
              <a:rPr lang="en-US" sz="1600" dirty="0">
                <a:solidFill>
                  <a:schemeClr val="accent1"/>
                </a:solidFill>
              </a:rPr>
              <a:t>Improve inspectability for better risk posture </a:t>
            </a:r>
          </a:p>
          <a:p>
            <a:pPr lvl="1"/>
            <a:r>
              <a:rPr lang="en-US" sz="1600" dirty="0">
                <a:solidFill>
                  <a:schemeClr val="accent1"/>
                </a:solidFill>
              </a:rPr>
              <a:t>Inspection process must be qualified by CEO</a:t>
            </a:r>
          </a:p>
          <a:p>
            <a:pPr lvl="1"/>
            <a:endParaRPr lang="en-US" sz="800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Part Production Plan</a:t>
            </a:r>
          </a:p>
          <a:p>
            <a:pPr lvl="1"/>
            <a:r>
              <a:rPr lang="en-US" sz="1600" dirty="0">
                <a:solidFill>
                  <a:schemeClr val="accent1"/>
                </a:solidFill>
              </a:rPr>
              <a:t>Integrated Structural Integrity Rationale (ISIR):</a:t>
            </a:r>
          </a:p>
          <a:p>
            <a:pPr lvl="2"/>
            <a:r>
              <a:rPr lang="en-US" sz="1600" dirty="0">
                <a:solidFill>
                  <a:schemeClr val="accent1"/>
                </a:solidFill>
              </a:rPr>
              <a:t>Can be specified as a defect screening action</a:t>
            </a:r>
          </a:p>
          <a:p>
            <a:pPr lvl="2"/>
            <a:r>
              <a:rPr lang="en-US" sz="1600" dirty="0">
                <a:solidFill>
                  <a:schemeClr val="accent1"/>
                </a:solidFill>
              </a:rPr>
              <a:t>Must be qualified by CEO</a:t>
            </a:r>
          </a:p>
          <a:p>
            <a:pPr lvl="2"/>
            <a:endParaRPr lang="en-US" sz="800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Production Controls</a:t>
            </a:r>
          </a:p>
          <a:p>
            <a:pPr lvl="1"/>
            <a:r>
              <a:rPr lang="en-US" sz="1600" dirty="0">
                <a:solidFill>
                  <a:schemeClr val="accent1"/>
                </a:solidFill>
              </a:rPr>
              <a:t>Could develop certain metrics to track over time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6F44CC-CBF1-2B4C-9D5F-902F243C5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991" y="1853619"/>
            <a:ext cx="3774607" cy="434079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ECF6F67-B10A-A44F-A704-4A376F8B47F2}"/>
              </a:ext>
            </a:extLst>
          </p:cNvPr>
          <p:cNvSpPr/>
          <p:nvPr/>
        </p:nvSpPr>
        <p:spPr>
          <a:xfrm>
            <a:off x="2304914" y="4550702"/>
            <a:ext cx="2954506" cy="1340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F8F68C-D6D1-A744-B871-550C65514E7C}"/>
              </a:ext>
            </a:extLst>
          </p:cNvPr>
          <p:cNvSpPr/>
          <p:nvPr/>
        </p:nvSpPr>
        <p:spPr>
          <a:xfrm>
            <a:off x="2286431" y="2879931"/>
            <a:ext cx="2954506" cy="121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DDE325-7444-0C48-8552-5733B136FE4E}"/>
              </a:ext>
            </a:extLst>
          </p:cNvPr>
          <p:cNvSpPr txBox="1"/>
          <p:nvPr/>
        </p:nvSpPr>
        <p:spPr>
          <a:xfrm>
            <a:off x="2278936" y="4520758"/>
            <a:ext cx="249775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Design</a:t>
            </a:r>
          </a:p>
          <a:p>
            <a:pPr marL="287338" lvl="1" indent="112713"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2"/>
                </a:solidFill>
                <a:latin typeface="Times" pitchFamily="2" charset="0"/>
              </a:rPr>
              <a:t>Part Classification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2"/>
                </a:solidFill>
                <a:latin typeface="Times" pitchFamily="2" charset="0"/>
              </a:rPr>
              <a:t>Part Production Plan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Pre-Production Article Evaluation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Additive Manufacturing Readiness Review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Qualified Part Process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Production Engineering Controls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2"/>
                </a:solidFill>
                <a:latin typeface="Times" pitchFamily="2" charset="0"/>
              </a:rPr>
              <a:t>Production Controls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2"/>
                </a:solidFill>
                <a:latin typeface="Times" pitchFamily="2" charset="0"/>
              </a:rPr>
              <a:t>Acceptance testing / Statistical Process Control</a:t>
            </a:r>
          </a:p>
          <a:p>
            <a:pPr indent="115888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Digital Thread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689E44-5159-3540-99E1-15933912BFEC}"/>
              </a:ext>
            </a:extLst>
          </p:cNvPr>
          <p:cNvSpPr txBox="1"/>
          <p:nvPr/>
        </p:nvSpPr>
        <p:spPr>
          <a:xfrm>
            <a:off x="2320841" y="2824057"/>
            <a:ext cx="249775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Definition of Material Process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2"/>
                </a:solidFill>
                <a:latin typeface="Times" pitchFamily="2" charset="0"/>
              </a:rPr>
              <a:t>Qualification of Material Process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Equipment Control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Personnel Training</a:t>
            </a:r>
          </a:p>
          <a:p>
            <a:endParaRPr lang="en-US" sz="600" dirty="0">
              <a:latin typeface="Times" pitchFamily="2" charset="0"/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Material Property Suite</a:t>
            </a:r>
          </a:p>
          <a:p>
            <a:pPr marL="230188" lvl="1" indent="-11112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Material property data</a:t>
            </a:r>
          </a:p>
          <a:p>
            <a:pPr marL="230188" lvl="1" indent="-11112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Design values</a:t>
            </a:r>
          </a:p>
          <a:p>
            <a:pPr marL="230188" lvl="1" indent="-11112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Process Control Reference Distribution</a:t>
            </a:r>
          </a:p>
          <a:p>
            <a:pPr marL="230188" lvl="1" indent="-111125">
              <a:buFont typeface="Arial" panose="020B0604020202020204" pitchFamily="34" charset="0"/>
              <a:buChar char="•"/>
            </a:pPr>
            <a:r>
              <a:rPr lang="en-US" sz="850" dirty="0">
                <a:latin typeface="Times" pitchFamily="2" charset="0"/>
              </a:rPr>
              <a:t>Statistical Process Control Criteria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B6BC6C-8939-6440-91EE-BA99CDD6DEC3}"/>
              </a:ext>
            </a:extLst>
          </p:cNvPr>
          <p:cNvSpPr txBox="1"/>
          <p:nvPr/>
        </p:nvSpPr>
        <p:spPr>
          <a:xfrm>
            <a:off x="4139044" y="3113970"/>
            <a:ext cx="1024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Times" pitchFamily="2" charset="0"/>
              </a:rPr>
              <a:t>See NASA-SPEC-6033 for procedural implementation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ACF8608-69D9-D549-978D-84E847F8B276}"/>
              </a:ext>
            </a:extLst>
          </p:cNvPr>
          <p:cNvSpPr/>
          <p:nvPr/>
        </p:nvSpPr>
        <p:spPr>
          <a:xfrm>
            <a:off x="2320841" y="3123115"/>
            <a:ext cx="1725608" cy="276999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A869F3-469B-004F-9F1C-2F336B72F9E4}"/>
              </a:ext>
            </a:extLst>
          </p:cNvPr>
          <p:cNvSpPr txBox="1"/>
          <p:nvPr/>
        </p:nvSpPr>
        <p:spPr>
          <a:xfrm>
            <a:off x="3998897" y="3052380"/>
            <a:ext cx="25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049C4E3-4A20-7F48-B2C3-91E9703B8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ED2748-776D-624D-8DE0-A7168942E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  <p:bldP spid="19" grpId="0"/>
      <p:bldP spid="20" grpId="0"/>
      <p:bldP spid="21" grpId="0"/>
      <p:bldP spid="22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6200" y="6444668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32" indent="-285744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2971" indent="-228594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160" indent="-228594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349" indent="-228594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44D714AD-D994-4606-A6A7-E0BD58956995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15</a:t>
            </a:fld>
            <a:endParaRPr lang="en-US" altLang="en-US" sz="1400" dirty="0">
              <a:solidFill>
                <a:srgbClr val="404040"/>
              </a:solidFill>
            </a:endParaRP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1812927" y="6032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800" b="0">
              <a:solidFill>
                <a:schemeClr val="tx1"/>
              </a:solidFill>
            </a:endParaRP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352927" y="1154610"/>
            <a:ext cx="11839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Risk-based part classifications for AM parts consider the risk of AM manufacturability and inspectability.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689E0-4C6E-004E-A6B8-9FADCE30F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086" y="1985606"/>
            <a:ext cx="7869220" cy="42254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ABE174-FF33-C046-A895-E8B37A136F3B}"/>
              </a:ext>
            </a:extLst>
          </p:cNvPr>
          <p:cNvSpPr txBox="1"/>
          <p:nvPr/>
        </p:nvSpPr>
        <p:spPr>
          <a:xfrm>
            <a:off x="1997658" y="2426952"/>
            <a:ext cx="2242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+mj-lt"/>
              </a:rPr>
              <a:t>Catastrophic Failure?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D47983-E38A-0B40-9A00-9C6590170A4E}"/>
              </a:ext>
            </a:extLst>
          </p:cNvPr>
          <p:cNvSpPr txBox="1"/>
          <p:nvPr/>
        </p:nvSpPr>
        <p:spPr>
          <a:xfrm>
            <a:off x="1708420" y="4208899"/>
            <a:ext cx="16225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accent2"/>
                </a:solidFill>
                <a:latin typeface="+mj-lt"/>
              </a:rPr>
              <a:t>Heavily Loaded?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C4598F-9212-7140-8AE6-EEEF801AB06E}"/>
              </a:ext>
            </a:extLst>
          </p:cNvPr>
          <p:cNvSpPr txBox="1"/>
          <p:nvPr/>
        </p:nvSpPr>
        <p:spPr>
          <a:xfrm>
            <a:off x="119365" y="4872394"/>
            <a:ext cx="273840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accent2"/>
                </a:solidFill>
                <a:latin typeface="+mj-lt"/>
              </a:rPr>
              <a:t>Does the build have challenging aspects or areas that cannot be inspected?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8542A229-755A-8749-8EAB-4835AE523ECD}"/>
              </a:ext>
            </a:extLst>
          </p:cNvPr>
          <p:cNvSpPr txBox="1">
            <a:spLocks/>
          </p:cNvSpPr>
          <p:nvPr/>
        </p:nvSpPr>
        <p:spPr>
          <a:xfrm>
            <a:off x="449068" y="231876"/>
            <a:ext cx="7772400" cy="702062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AM Risk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14578141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601C2F-CBF4-7342-BDA4-16C83DC4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906FBA-3D77-934F-8C2D-726CE067A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(Closed-Loop) Systems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5C979659-E827-684E-8D77-5D4D6F986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6224" y="1300303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350" b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5DF845-7A45-7C49-857A-02CDA2E51CC1}"/>
              </a:ext>
            </a:extLst>
          </p:cNvPr>
          <p:cNvSpPr txBox="1"/>
          <p:nvPr/>
        </p:nvSpPr>
        <p:spPr>
          <a:xfrm>
            <a:off x="1026470" y="4138852"/>
            <a:ext cx="4785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Two issues for verification: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159C0C-264F-4348-9137-8F0ABCB7FF51}"/>
              </a:ext>
            </a:extLst>
          </p:cNvPr>
          <p:cNvSpPr txBox="1"/>
          <p:nvPr/>
        </p:nvSpPr>
        <p:spPr>
          <a:xfrm>
            <a:off x="1393462" y="3014492"/>
            <a:ext cx="8678101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Monitor the process using sensors (e.g. </a:t>
            </a:r>
            <a:r>
              <a:rPr lang="en-US" dirty="0" err="1"/>
              <a:t>meltpool</a:t>
            </a:r>
            <a:r>
              <a:rPr lang="en-US" dirty="0"/>
              <a:t> thermal signature) and change a machine/process parameter (e.g. laser power) to optimize the response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Currently available in many directed energy deposition (DED) systems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AF7332-8F0B-404D-8424-E6F519E5D0CC}"/>
              </a:ext>
            </a:extLst>
          </p:cNvPr>
          <p:cNvSpPr txBox="1"/>
          <p:nvPr/>
        </p:nvSpPr>
        <p:spPr>
          <a:xfrm>
            <a:off x="1393462" y="4490511"/>
            <a:ext cx="7967514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Verify the sensor performance, algorithm and machine response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Verify the physics – does controlling this parameter result in a good part?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2639E1-6BD6-304A-8BCC-16F8096711FD}"/>
              </a:ext>
            </a:extLst>
          </p:cNvPr>
          <p:cNvSpPr txBox="1"/>
          <p:nvPr/>
        </p:nvSpPr>
        <p:spPr>
          <a:xfrm>
            <a:off x="1026470" y="2668037"/>
            <a:ext cx="4770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Adaptive (Closed-Loop) Systems: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D23042-3DC5-CC43-BAFA-38E60811F962}"/>
              </a:ext>
            </a:extLst>
          </p:cNvPr>
          <p:cNvSpPr txBox="1"/>
          <p:nvPr/>
        </p:nvSpPr>
        <p:spPr>
          <a:xfrm>
            <a:off x="8949692" y="4451892"/>
            <a:ext cx="2053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(control system)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CE7183-D15A-C447-BA09-BC5AD9A4E3E8}"/>
              </a:ext>
            </a:extLst>
          </p:cNvPr>
          <p:cNvSpPr txBox="1"/>
          <p:nvPr/>
        </p:nvSpPr>
        <p:spPr>
          <a:xfrm>
            <a:off x="9393781" y="4846217"/>
            <a:ext cx="135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(materials)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24893C-0122-EA4C-A88C-19E3D6195350}"/>
              </a:ext>
            </a:extLst>
          </p:cNvPr>
          <p:cNvSpPr txBox="1"/>
          <p:nvPr/>
        </p:nvSpPr>
        <p:spPr>
          <a:xfrm>
            <a:off x="1209015" y="1828810"/>
            <a:ext cx="9773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dirty="0"/>
              <a:t>“Active in-situ monitoring technologies that </a:t>
            </a:r>
            <a:r>
              <a:rPr lang="en-US" dirty="0">
                <a:solidFill>
                  <a:schemeClr val="accent2"/>
                </a:solidFill>
              </a:rPr>
              <a:t>alter the defined AM process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/>
              <a:t>in response to monitored phenomena are</a:t>
            </a:r>
            <a:r>
              <a:rPr lang="en-US" b="1" dirty="0"/>
              <a:t> </a:t>
            </a:r>
            <a:r>
              <a:rPr lang="en-US" b="1" i="1" dirty="0">
                <a:solidFill>
                  <a:schemeClr val="accent2"/>
                </a:solidFill>
              </a:rPr>
              <a:t>not currently acceptable </a:t>
            </a:r>
            <a:r>
              <a:rPr lang="en-US" dirty="0"/>
              <a:t>per this NASA Technical Standard.”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60D91193-02F6-434B-8A96-E178904B2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47" y="1404714"/>
            <a:ext cx="1135641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2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200" b="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en-US" altLang="en-US" sz="22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certification approach does not accommodate the use of adaptive systems.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01E9DB1-2E38-564A-ADCC-5C2F1DCA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95ACE64-1340-F84F-AF4C-77CB89C9B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7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uiExpand="1" build="p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8ED0B8-BFDF-6A40-BC73-87B84EDA3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0EC4115-3C1B-DC42-AD3E-A81AEDBDC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System Verification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AC8EB25A-9475-9C48-9641-7D2813220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437" y="1599840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350" b="0">
              <a:solidFill>
                <a:schemeClr val="tx1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71D169F-4E6C-4B42-81C4-F7B46A90A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24" y="1365160"/>
            <a:ext cx="88793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certifying closed-loop control systems, NASA can leverage the expertise of the spacecraft control systems community.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A3376C-370A-FA4C-9867-5E28DBBDB788}"/>
              </a:ext>
            </a:extLst>
          </p:cNvPr>
          <p:cNvSpPr txBox="1"/>
          <p:nvPr/>
        </p:nvSpPr>
        <p:spPr>
          <a:xfrm>
            <a:off x="1566610" y="3920574"/>
            <a:ext cx="4785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Black box issue: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A2E865-7136-0A4E-ABBF-975F86DA1A55}"/>
              </a:ext>
            </a:extLst>
          </p:cNvPr>
          <p:cNvSpPr txBox="1"/>
          <p:nvPr/>
        </p:nvSpPr>
        <p:spPr>
          <a:xfrm>
            <a:off x="2033091" y="2602589"/>
            <a:ext cx="6548234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Verify the accuracy of the sensor data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Verify the software/algorithm processing and response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Verify that the changed parameter responds correctly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DDFA81-A5B7-284F-9195-CE95660EEC36}"/>
              </a:ext>
            </a:extLst>
          </p:cNvPr>
          <p:cNvSpPr txBox="1"/>
          <p:nvPr/>
        </p:nvSpPr>
        <p:spPr>
          <a:xfrm>
            <a:off x="2033091" y="4320684"/>
            <a:ext cx="7467038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For commercial systems, machine parameters may not be known, algorithms may not be accessible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Ideal approach: collaborate with machine manufacturers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Can also develop transfer function by studying inputs/outputs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6F4EF3-FACA-C944-8301-F089706AC971}"/>
              </a:ext>
            </a:extLst>
          </p:cNvPr>
          <p:cNvSpPr txBox="1"/>
          <p:nvPr/>
        </p:nvSpPr>
        <p:spPr>
          <a:xfrm>
            <a:off x="1586288" y="2250319"/>
            <a:ext cx="4620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Verification of a control system: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A00FD4-FBB5-944D-AD65-473E0857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EF9068-CD4D-6041-9482-B9B508E9C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9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7BB5B5-482F-994A-B55C-143F55A7E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CC1B8B8-F030-FE4A-AA28-7C1ECEA9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Control Verification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36A1D9AE-8FEC-454D-A5D7-B895992BB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589" y="815441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1350" b="0">
              <a:solidFill>
                <a:schemeClr val="tx1"/>
              </a:solidFill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A743FEAD-B101-614B-8C37-A5F47F53E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47" y="1339536"/>
            <a:ext cx="84812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2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Verifying that the adaptive system results in good material is a challenge that will require further study.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F6CAC9-D251-0340-B004-CA65D9D26681}"/>
              </a:ext>
            </a:extLst>
          </p:cNvPr>
          <p:cNvSpPr txBox="1"/>
          <p:nvPr/>
        </p:nvSpPr>
        <p:spPr>
          <a:xfrm>
            <a:off x="1012384" y="4590391"/>
            <a:ext cx="607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What parameter will you change?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817845-C8E9-CE41-9BF4-69C8C0EDC2AC}"/>
              </a:ext>
            </a:extLst>
          </p:cNvPr>
          <p:cNvSpPr txBox="1"/>
          <p:nvPr/>
        </p:nvSpPr>
        <p:spPr>
          <a:xfrm>
            <a:off x="1235845" y="2534404"/>
            <a:ext cx="7954600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Assume you’re monitoring the </a:t>
            </a:r>
            <a:r>
              <a:rPr lang="en-US" dirty="0" err="1"/>
              <a:t>meltpool</a:t>
            </a:r>
            <a:r>
              <a:rPr lang="en-US" dirty="0"/>
              <a:t> thermal emissions</a:t>
            </a:r>
          </a:p>
          <a:p>
            <a:pPr>
              <a:lnSpc>
                <a:spcPct val="150000"/>
              </a:lnSpc>
            </a:pPr>
            <a:r>
              <a:rPr lang="en-US" dirty="0"/>
              <a:t>Are you looking to keep it constant, or vary it based on part geometry?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E0BDCB-33A7-4D4E-8752-3693FB690A03}"/>
              </a:ext>
            </a:extLst>
          </p:cNvPr>
          <p:cNvSpPr txBox="1"/>
          <p:nvPr/>
        </p:nvSpPr>
        <p:spPr>
          <a:xfrm>
            <a:off x="1351673" y="4876510"/>
            <a:ext cx="8373753" cy="1010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accent2"/>
                </a:solidFill>
              </a:rPr>
              <a:t>More complex if monitoring multiple signals and/or changing multiple parameters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accent2"/>
                </a:solidFill>
              </a:rPr>
              <a:t>Qualify process for each different system, alloy, part?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0AF175-B647-694D-B90A-B4A9DA98CD16}"/>
              </a:ext>
            </a:extLst>
          </p:cNvPr>
          <p:cNvSpPr txBox="1"/>
          <p:nvPr/>
        </p:nvSpPr>
        <p:spPr>
          <a:xfrm>
            <a:off x="1012384" y="2225200"/>
            <a:ext cx="6671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What is being monitored, and to what end?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4388E-DFC2-8F47-AC16-16E914EDF11A}"/>
              </a:ext>
            </a:extLst>
          </p:cNvPr>
          <p:cNvSpPr txBox="1"/>
          <p:nvPr/>
        </p:nvSpPr>
        <p:spPr>
          <a:xfrm>
            <a:off x="1012384" y="3401440"/>
            <a:ext cx="8712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What does it really tell you about the process and the material?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0845B4-1D24-8D4C-A084-06FFC4AFB700}"/>
              </a:ext>
            </a:extLst>
          </p:cNvPr>
          <p:cNvSpPr/>
          <p:nvPr/>
        </p:nvSpPr>
        <p:spPr>
          <a:xfrm>
            <a:off x="1235845" y="3714457"/>
            <a:ext cx="8083401" cy="87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Is this a good indicator of material quality?</a:t>
            </a:r>
          </a:p>
          <a:p>
            <a:pPr>
              <a:lnSpc>
                <a:spcPct val="150000"/>
              </a:lnSpc>
            </a:pPr>
            <a:r>
              <a:rPr lang="en-US" dirty="0"/>
              <a:t>Is the resulting microstructure/morphology consistent and repeatable?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24BF06B-9053-3846-A44B-D51048615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E7C3E37-8E98-B046-A271-CEBEC2AD0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DF114A-6115-F444-952B-7C6BA6A6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ASTM International Conference on Additive Manufacturing</a:t>
            </a: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9CCBB57-3D74-274C-A436-12F0276B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01980D02-8936-F441-8023-78F68EE7D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47" y="1307986"/>
            <a:ext cx="97232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0" dirty="0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In summary, NASA encourages and wants to help enable the use of in-situ process monitoring for AM certification.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F22207-4C44-D54F-9662-85EDB6A447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03" r="2516" b="11475"/>
          <a:stretch/>
        </p:blipFill>
        <p:spPr>
          <a:xfrm>
            <a:off x="6519201" y="4642288"/>
            <a:ext cx="2765986" cy="147775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567238-7848-2F40-9382-4F5ECA013591}"/>
              </a:ext>
            </a:extLst>
          </p:cNvPr>
          <p:cNvSpPr txBox="1"/>
          <p:nvPr/>
        </p:nvSpPr>
        <p:spPr>
          <a:xfrm>
            <a:off x="723992" y="2236473"/>
            <a:ext cx="97232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Use for process monitoring is </a:t>
            </a:r>
            <a:r>
              <a:rPr lang="en-US" sz="2000" b="1" i="1" dirty="0">
                <a:solidFill>
                  <a:schemeClr val="accent2"/>
                </a:solidFill>
              </a:rPr>
              <a:t>highly encouraged.</a:t>
            </a:r>
          </a:p>
          <a:p>
            <a:r>
              <a:rPr lang="en-US" sz="2000" b="1" i="1" dirty="0">
                <a:solidFill>
                  <a:srgbClr val="C00000"/>
                </a:solidFill>
              </a:rPr>
              <a:t>	</a:t>
            </a:r>
            <a:r>
              <a:rPr lang="en-US" sz="2000" dirty="0"/>
              <a:t> → Will help inform, develop, and prepare for part quality function</a:t>
            </a:r>
          </a:p>
          <a:p>
            <a:endParaRPr lang="en-US" sz="2000" dirty="0"/>
          </a:p>
          <a:p>
            <a:r>
              <a:rPr lang="en-US" sz="2000" dirty="0"/>
              <a:t>To use for </a:t>
            </a:r>
            <a:r>
              <a:rPr lang="en-US" sz="2000" b="1" i="1" dirty="0">
                <a:solidFill>
                  <a:schemeClr val="accent2"/>
                </a:solidFill>
              </a:rPr>
              <a:t>quantitative part quality </a:t>
            </a:r>
            <a:r>
              <a:rPr lang="en-US" sz="2000" dirty="0"/>
              <a:t>function, monitoring system must be qualified.</a:t>
            </a:r>
          </a:p>
          <a:p>
            <a:r>
              <a:rPr lang="en-US" sz="2000" dirty="0"/>
              <a:t>	→ Main challenge: developing correlation of indication to verified defect</a:t>
            </a:r>
          </a:p>
          <a:p>
            <a:endParaRPr lang="en-US" sz="2000" dirty="0"/>
          </a:p>
          <a:p>
            <a:r>
              <a:rPr lang="en-US" sz="2000" dirty="0"/>
              <a:t>Qualifying </a:t>
            </a:r>
            <a:r>
              <a:rPr lang="en-US" sz="2000" b="1" i="1" dirty="0">
                <a:solidFill>
                  <a:schemeClr val="accent2"/>
                </a:solidFill>
              </a:rPr>
              <a:t>closed-loop, adaptive </a:t>
            </a:r>
            <a:r>
              <a:rPr lang="en-US" sz="2000" dirty="0"/>
              <a:t>systems will require a new approach to the QMP.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A85CFF-A37C-114A-960D-54B4A1B5B373}"/>
              </a:ext>
            </a:extLst>
          </p:cNvPr>
          <p:cNvSpPr txBox="1"/>
          <p:nvPr/>
        </p:nvSpPr>
        <p:spPr>
          <a:xfrm>
            <a:off x="3897954" y="4944498"/>
            <a:ext cx="219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Thank you for your time!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C8CE3F-31A7-BC45-93C6-2D308B1D3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79" y="5467104"/>
            <a:ext cx="1779452" cy="8897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008711-40B4-914A-AEBA-CD8650841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03" y="5590829"/>
            <a:ext cx="700885" cy="7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4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E4B7AB-9C94-AD41-8AE6-E699F2DAF5E1}"/>
              </a:ext>
            </a:extLst>
          </p:cNvPr>
          <p:cNvSpPr txBox="1"/>
          <p:nvPr/>
        </p:nvSpPr>
        <p:spPr>
          <a:xfrm>
            <a:off x="1824053" y="3573684"/>
            <a:ext cx="9264984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Thank you.</a:t>
            </a:r>
          </a:p>
          <a:p>
            <a:pPr lvl="0"/>
            <a:endParaRPr lang="en-US" sz="1400" dirty="0"/>
          </a:p>
          <a:p>
            <a:pPr lvl="0"/>
            <a:r>
              <a:rPr lang="en-US" sz="1400" dirty="0"/>
              <a:t>Erin Lanigan, NASA Marshall Space Flight Center</a:t>
            </a:r>
            <a:br>
              <a:rPr lang="en-US" sz="1400" dirty="0"/>
            </a:br>
            <a:r>
              <a:rPr lang="en-US" sz="1400" dirty="0"/>
              <a:t>November 18, 2020</a:t>
            </a:r>
          </a:p>
        </p:txBody>
      </p:sp>
    </p:spTree>
    <p:extLst>
      <p:ext uri="{BB962C8B-B14F-4D97-AF65-F5344CB8AC3E}">
        <p14:creationId xmlns:p14="http://schemas.microsoft.com/office/powerpoint/2010/main" val="95174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6A6A6A"/>
      </a:dk1>
      <a:lt1>
        <a:srgbClr val="FFFFFF"/>
      </a:lt1>
      <a:dk2>
        <a:srgbClr val="6A6A6A"/>
      </a:dk2>
      <a:lt2>
        <a:srgbClr val="FFFFFF"/>
      </a:lt2>
      <a:accent1>
        <a:srgbClr val="001541"/>
      </a:accent1>
      <a:accent2>
        <a:srgbClr val="006AB6"/>
      </a:accent2>
      <a:accent3>
        <a:srgbClr val="F68A1F"/>
      </a:accent3>
      <a:accent4>
        <a:srgbClr val="74B94D"/>
      </a:accent4>
      <a:accent5>
        <a:srgbClr val="69696D"/>
      </a:accent5>
      <a:accent6>
        <a:srgbClr val="CCC5C1"/>
      </a:accent6>
      <a:hlink>
        <a:srgbClr val="0095D6"/>
      </a:hlink>
      <a:folHlink>
        <a:srgbClr val="91D1F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tm_presentation_template" id="{28E0DCD7-EB0B-A24F-B6EE-04B54CD9A8AB}" vid="{8E8CCC50-D413-244C-BD7A-9A3AF2FD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440F7295F48A4686EEFA6B4AB57EEE" ma:contentTypeVersion="15" ma:contentTypeDescription="Create a new document." ma:contentTypeScope="" ma:versionID="eebf40c10ec11a7e148ce7ad1ca5cfb8">
  <xsd:schema xmlns:xsd="http://www.w3.org/2001/XMLSchema" xmlns:xs="http://www.w3.org/2001/XMLSchema" xmlns:p="http://schemas.microsoft.com/office/2006/metadata/properties" xmlns:ns1="http://schemas.microsoft.com/sharepoint/v3" xmlns:ns3="e2d5f5e0-ce4b-4012-8dbe-a7909cd85bf3" xmlns:ns4="d37354c0-44d4-4407-9506-d97377c2cc45" targetNamespace="http://schemas.microsoft.com/office/2006/metadata/properties" ma:root="true" ma:fieldsID="faa7b0384700e5f447fac44c11403eaa" ns1:_="" ns3:_="" ns4:_="">
    <xsd:import namespace="http://schemas.microsoft.com/sharepoint/v3"/>
    <xsd:import namespace="e2d5f5e0-ce4b-4012-8dbe-a7909cd85bf3"/>
    <xsd:import namespace="d37354c0-44d4-4407-9506-d97377c2cc4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5f5e0-ce4b-4012-8dbe-a7909cd85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354c0-44d4-4407-9506-d97377c2cc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7A843D-9D3D-4209-957D-A341E322A5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2d5f5e0-ce4b-4012-8dbe-a7909cd85bf3"/>
    <ds:schemaRef ds:uri="d37354c0-44d4-4407-9506-d97377c2cc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BBC797-00D7-43D7-8520-DB18252604C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AD83997-56D6-4E07-B535-2ADB8A41D1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5498</TotalTime>
  <Words>1862</Words>
  <Application>Microsoft Macintosh PowerPoint</Application>
  <PresentationFormat>Widescreen</PresentationFormat>
  <Paragraphs>271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Times</vt:lpstr>
      <vt:lpstr>Times New Roman</vt:lpstr>
      <vt:lpstr>Office Theme</vt:lpstr>
      <vt:lpstr>PowerPoint Presentation</vt:lpstr>
      <vt:lpstr>Presenter Bio</vt:lpstr>
      <vt:lpstr>Use of In-Situ Monitoring for Managing Risk</vt:lpstr>
      <vt:lpstr>Use Case - Inspectability Challenges</vt:lpstr>
      <vt:lpstr>Use Case – In-Space Manufacturing</vt:lpstr>
      <vt:lpstr>Investigating In-Situ Monitoring Technologies</vt:lpstr>
      <vt:lpstr>Variety of In-Situ Monitoring Technologies</vt:lpstr>
      <vt:lpstr>Monitoring Different AM Systems</vt:lpstr>
      <vt:lpstr>Two Different Functions of In-Situ Monitoring</vt:lpstr>
      <vt:lpstr>Challenging the Qualification Paradigm</vt:lpstr>
      <vt:lpstr>NASA AM Certification Approach</vt:lpstr>
      <vt:lpstr>Comprehensive NDE Requirement</vt:lpstr>
      <vt:lpstr>Qualified In-Situ Process Monitoring</vt:lpstr>
      <vt:lpstr>Qualification Flow Chart</vt:lpstr>
      <vt:lpstr>PowerPoint Presentation</vt:lpstr>
      <vt:lpstr>Adaptive (Closed-Loop) Systems</vt:lpstr>
      <vt:lpstr>Control System Verification</vt:lpstr>
      <vt:lpstr>Material Control Verification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Lindberg, Rick</dc:creator>
  <cp:lastModifiedBy>Lanigan, Erin L. (MSFC-EM21)</cp:lastModifiedBy>
  <cp:revision>91</cp:revision>
  <cp:lastPrinted>2019-05-03T12:07:12Z</cp:lastPrinted>
  <dcterms:created xsi:type="dcterms:W3CDTF">2019-05-02T11:50:13Z</dcterms:created>
  <dcterms:modified xsi:type="dcterms:W3CDTF">2020-10-21T18:26:16Z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0x010100F2440F7295F48A4686EEFA6B4AB57EEE</vt:lpwstr>
  </property>
</Properties>
</file>