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2" r:id="rId4"/>
  </p:sldMasterIdLst>
  <p:notesMasterIdLst>
    <p:notesMasterId r:id="rId17"/>
  </p:notesMasterIdLst>
  <p:handoutMasterIdLst>
    <p:handoutMasterId r:id="rId18"/>
  </p:handoutMasterIdLst>
  <p:sldIdLst>
    <p:sldId id="578" r:id="rId5"/>
    <p:sldId id="594" r:id="rId6"/>
    <p:sldId id="582" r:id="rId7"/>
    <p:sldId id="591" r:id="rId8"/>
    <p:sldId id="595" r:id="rId9"/>
    <p:sldId id="581" r:id="rId10"/>
    <p:sldId id="585" r:id="rId11"/>
    <p:sldId id="584" r:id="rId12"/>
    <p:sldId id="597" r:id="rId13"/>
    <p:sldId id="598" r:id="rId14"/>
    <p:sldId id="588" r:id="rId15"/>
    <p:sldId id="596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787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PubMed_Timeline_Results_by_Year!$B$2</c:f>
              <c:strCache>
                <c:ptCount val="1"/>
                <c:pt idx="0">
                  <c:v>Space Radiation_Life Sciences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PubMed_Timeline_Results_by_Year!$A$3:$A$83</c:f>
              <c:numCache>
                <c:formatCode>General</c:formatCode>
                <c:ptCount val="81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1964</c:v>
                </c:pt>
                <c:pt idx="56">
                  <c:v>1963</c:v>
                </c:pt>
                <c:pt idx="57">
                  <c:v>1962</c:v>
                </c:pt>
                <c:pt idx="58">
                  <c:v>1961</c:v>
                </c:pt>
                <c:pt idx="59">
                  <c:v>1960</c:v>
                </c:pt>
                <c:pt idx="60">
                  <c:v>1959</c:v>
                </c:pt>
                <c:pt idx="61">
                  <c:v>1958</c:v>
                </c:pt>
                <c:pt idx="62">
                  <c:v>1957</c:v>
                </c:pt>
                <c:pt idx="63">
                  <c:v>1956</c:v>
                </c:pt>
                <c:pt idx="64">
                  <c:v>1955</c:v>
                </c:pt>
                <c:pt idx="66">
                  <c:v>1953</c:v>
                </c:pt>
                <c:pt idx="67">
                  <c:v>1952</c:v>
                </c:pt>
                <c:pt idx="68">
                  <c:v>1951</c:v>
                </c:pt>
                <c:pt idx="69">
                  <c:v>1950</c:v>
                </c:pt>
                <c:pt idx="70">
                  <c:v>1949</c:v>
                </c:pt>
                <c:pt idx="71">
                  <c:v>1948</c:v>
                </c:pt>
                <c:pt idx="72">
                  <c:v>1947</c:v>
                </c:pt>
                <c:pt idx="73">
                  <c:v>1946</c:v>
                </c:pt>
                <c:pt idx="74">
                  <c:v>1945</c:v>
                </c:pt>
                <c:pt idx="75">
                  <c:v>1934</c:v>
                </c:pt>
                <c:pt idx="76">
                  <c:v>1933</c:v>
                </c:pt>
                <c:pt idx="77">
                  <c:v>1926</c:v>
                </c:pt>
                <c:pt idx="78">
                  <c:v>1862</c:v>
                </c:pt>
                <c:pt idx="79">
                  <c:v>1858</c:v>
                </c:pt>
                <c:pt idx="80">
                  <c:v>1787</c:v>
                </c:pt>
              </c:numCache>
            </c:numRef>
          </c:xVal>
          <c:yVal>
            <c:numRef>
              <c:f>PubMed_Timeline_Results_by_Year!$B$3:$B$83</c:f>
              <c:numCache>
                <c:formatCode>General</c:formatCode>
                <c:ptCount val="81"/>
                <c:pt idx="0">
                  <c:v>285</c:v>
                </c:pt>
                <c:pt idx="1">
                  <c:v>345</c:v>
                </c:pt>
                <c:pt idx="2">
                  <c:v>308</c:v>
                </c:pt>
                <c:pt idx="3">
                  <c:v>346</c:v>
                </c:pt>
                <c:pt idx="4">
                  <c:v>330</c:v>
                </c:pt>
                <c:pt idx="5">
                  <c:v>367</c:v>
                </c:pt>
                <c:pt idx="6">
                  <c:v>323</c:v>
                </c:pt>
                <c:pt idx="7">
                  <c:v>271</c:v>
                </c:pt>
                <c:pt idx="8">
                  <c:v>314</c:v>
                </c:pt>
                <c:pt idx="9">
                  <c:v>266</c:v>
                </c:pt>
                <c:pt idx="10">
                  <c:v>229</c:v>
                </c:pt>
                <c:pt idx="11">
                  <c:v>223</c:v>
                </c:pt>
                <c:pt idx="12">
                  <c:v>184</c:v>
                </c:pt>
                <c:pt idx="13">
                  <c:v>164</c:v>
                </c:pt>
                <c:pt idx="14">
                  <c:v>189</c:v>
                </c:pt>
                <c:pt idx="15">
                  <c:v>185</c:v>
                </c:pt>
                <c:pt idx="16">
                  <c:v>180</c:v>
                </c:pt>
                <c:pt idx="17">
                  <c:v>190</c:v>
                </c:pt>
                <c:pt idx="18">
                  <c:v>197</c:v>
                </c:pt>
                <c:pt idx="19">
                  <c:v>146</c:v>
                </c:pt>
                <c:pt idx="20">
                  <c:v>139</c:v>
                </c:pt>
                <c:pt idx="21">
                  <c:v>129</c:v>
                </c:pt>
                <c:pt idx="22">
                  <c:v>85</c:v>
                </c:pt>
                <c:pt idx="23">
                  <c:v>106</c:v>
                </c:pt>
                <c:pt idx="24">
                  <c:v>90</c:v>
                </c:pt>
                <c:pt idx="25">
                  <c:v>148</c:v>
                </c:pt>
                <c:pt idx="26">
                  <c:v>96</c:v>
                </c:pt>
                <c:pt idx="27">
                  <c:v>111</c:v>
                </c:pt>
                <c:pt idx="28">
                  <c:v>89</c:v>
                </c:pt>
                <c:pt idx="29">
                  <c:v>67</c:v>
                </c:pt>
                <c:pt idx="30">
                  <c:v>102</c:v>
                </c:pt>
                <c:pt idx="31">
                  <c:v>55</c:v>
                </c:pt>
                <c:pt idx="32">
                  <c:v>49</c:v>
                </c:pt>
                <c:pt idx="33">
                  <c:v>82</c:v>
                </c:pt>
                <c:pt idx="34">
                  <c:v>58</c:v>
                </c:pt>
                <c:pt idx="35">
                  <c:v>72</c:v>
                </c:pt>
                <c:pt idx="36">
                  <c:v>69</c:v>
                </c:pt>
                <c:pt idx="37">
                  <c:v>29</c:v>
                </c:pt>
                <c:pt idx="38">
                  <c:v>41</c:v>
                </c:pt>
                <c:pt idx="39">
                  <c:v>36</c:v>
                </c:pt>
                <c:pt idx="40">
                  <c:v>49</c:v>
                </c:pt>
                <c:pt idx="41">
                  <c:v>58</c:v>
                </c:pt>
                <c:pt idx="42">
                  <c:v>48</c:v>
                </c:pt>
                <c:pt idx="43">
                  <c:v>45</c:v>
                </c:pt>
                <c:pt idx="44">
                  <c:v>67</c:v>
                </c:pt>
                <c:pt idx="45">
                  <c:v>31</c:v>
                </c:pt>
                <c:pt idx="46">
                  <c:v>28</c:v>
                </c:pt>
                <c:pt idx="47">
                  <c:v>24</c:v>
                </c:pt>
                <c:pt idx="48">
                  <c:v>21</c:v>
                </c:pt>
                <c:pt idx="49">
                  <c:v>38</c:v>
                </c:pt>
                <c:pt idx="50">
                  <c:v>30</c:v>
                </c:pt>
                <c:pt idx="51">
                  <c:v>27</c:v>
                </c:pt>
                <c:pt idx="52">
                  <c:v>18</c:v>
                </c:pt>
                <c:pt idx="53">
                  <c:v>12</c:v>
                </c:pt>
                <c:pt idx="54">
                  <c:v>12</c:v>
                </c:pt>
                <c:pt idx="55">
                  <c:v>10</c:v>
                </c:pt>
                <c:pt idx="56">
                  <c:v>6</c:v>
                </c:pt>
                <c:pt idx="57">
                  <c:v>3</c:v>
                </c:pt>
                <c:pt idx="58">
                  <c:v>1</c:v>
                </c:pt>
                <c:pt idx="59">
                  <c:v>2</c:v>
                </c:pt>
                <c:pt idx="60">
                  <c:v>2</c:v>
                </c:pt>
                <c:pt idx="61">
                  <c:v>3</c:v>
                </c:pt>
                <c:pt idx="62">
                  <c:v>1</c:v>
                </c:pt>
                <c:pt idx="69">
                  <c:v>1</c:v>
                </c:pt>
                <c:pt idx="7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AE4-4C76-A017-EFCA8474ADAF}"/>
            </c:ext>
          </c:extLst>
        </c:ser>
        <c:ser>
          <c:idx val="1"/>
          <c:order val="1"/>
          <c:tx>
            <c:strRef>
              <c:f>PubMed_Timeline_Results_by_Year!$C$2</c:f>
              <c:strCache>
                <c:ptCount val="1"/>
                <c:pt idx="0">
                  <c:v>Microgravity Simulators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PubMed_Timeline_Results_by_Year!$A$3:$A$83</c:f>
              <c:numCache>
                <c:formatCode>General</c:formatCode>
                <c:ptCount val="81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1964</c:v>
                </c:pt>
                <c:pt idx="56">
                  <c:v>1963</c:v>
                </c:pt>
                <c:pt idx="57">
                  <c:v>1962</c:v>
                </c:pt>
                <c:pt idx="58">
                  <c:v>1961</c:v>
                </c:pt>
                <c:pt idx="59">
                  <c:v>1960</c:v>
                </c:pt>
                <c:pt idx="60">
                  <c:v>1959</c:v>
                </c:pt>
                <c:pt idx="61">
                  <c:v>1958</c:v>
                </c:pt>
                <c:pt idx="62">
                  <c:v>1957</c:v>
                </c:pt>
                <c:pt idx="63">
                  <c:v>1956</c:v>
                </c:pt>
                <c:pt idx="64">
                  <c:v>1955</c:v>
                </c:pt>
                <c:pt idx="66">
                  <c:v>1953</c:v>
                </c:pt>
                <c:pt idx="67">
                  <c:v>1952</c:v>
                </c:pt>
                <c:pt idx="68">
                  <c:v>1951</c:v>
                </c:pt>
                <c:pt idx="69">
                  <c:v>1950</c:v>
                </c:pt>
                <c:pt idx="70">
                  <c:v>1949</c:v>
                </c:pt>
                <c:pt idx="71">
                  <c:v>1948</c:v>
                </c:pt>
                <c:pt idx="72">
                  <c:v>1947</c:v>
                </c:pt>
                <c:pt idx="73">
                  <c:v>1946</c:v>
                </c:pt>
                <c:pt idx="74">
                  <c:v>1945</c:v>
                </c:pt>
                <c:pt idx="75">
                  <c:v>1934</c:v>
                </c:pt>
                <c:pt idx="76">
                  <c:v>1933</c:v>
                </c:pt>
                <c:pt idx="77">
                  <c:v>1926</c:v>
                </c:pt>
                <c:pt idx="78">
                  <c:v>1862</c:v>
                </c:pt>
                <c:pt idx="79">
                  <c:v>1858</c:v>
                </c:pt>
                <c:pt idx="80">
                  <c:v>1787</c:v>
                </c:pt>
              </c:numCache>
            </c:numRef>
          </c:xVal>
          <c:yVal>
            <c:numRef>
              <c:f>PubMed_Timeline_Results_by_Year!$C$3:$C$82</c:f>
              <c:numCache>
                <c:formatCode>General</c:formatCode>
                <c:ptCount val="80"/>
                <c:pt idx="0">
                  <c:v>68</c:v>
                </c:pt>
                <c:pt idx="1">
                  <c:v>75</c:v>
                </c:pt>
                <c:pt idx="2">
                  <c:v>68</c:v>
                </c:pt>
                <c:pt idx="3">
                  <c:v>73</c:v>
                </c:pt>
                <c:pt idx="4">
                  <c:v>74</c:v>
                </c:pt>
                <c:pt idx="5">
                  <c:v>69</c:v>
                </c:pt>
                <c:pt idx="6">
                  <c:v>61</c:v>
                </c:pt>
                <c:pt idx="7">
                  <c:v>54</c:v>
                </c:pt>
                <c:pt idx="8">
                  <c:v>46</c:v>
                </c:pt>
                <c:pt idx="9">
                  <c:v>55</c:v>
                </c:pt>
                <c:pt idx="10">
                  <c:v>56</c:v>
                </c:pt>
                <c:pt idx="11">
                  <c:v>42</c:v>
                </c:pt>
                <c:pt idx="12">
                  <c:v>47</c:v>
                </c:pt>
                <c:pt idx="13">
                  <c:v>53</c:v>
                </c:pt>
                <c:pt idx="14">
                  <c:v>63</c:v>
                </c:pt>
                <c:pt idx="15">
                  <c:v>105</c:v>
                </c:pt>
                <c:pt idx="16">
                  <c:v>76</c:v>
                </c:pt>
                <c:pt idx="17">
                  <c:v>63</c:v>
                </c:pt>
                <c:pt idx="18">
                  <c:v>92</c:v>
                </c:pt>
                <c:pt idx="19">
                  <c:v>67</c:v>
                </c:pt>
                <c:pt idx="20">
                  <c:v>74</c:v>
                </c:pt>
                <c:pt idx="21">
                  <c:v>78</c:v>
                </c:pt>
                <c:pt idx="22">
                  <c:v>45</c:v>
                </c:pt>
                <c:pt idx="23">
                  <c:v>44</c:v>
                </c:pt>
                <c:pt idx="24">
                  <c:v>38</c:v>
                </c:pt>
                <c:pt idx="25">
                  <c:v>34</c:v>
                </c:pt>
                <c:pt idx="26">
                  <c:v>13</c:v>
                </c:pt>
                <c:pt idx="27">
                  <c:v>30</c:v>
                </c:pt>
                <c:pt idx="28">
                  <c:v>19</c:v>
                </c:pt>
                <c:pt idx="29">
                  <c:v>15</c:v>
                </c:pt>
                <c:pt idx="30">
                  <c:v>23</c:v>
                </c:pt>
                <c:pt idx="31">
                  <c:v>12</c:v>
                </c:pt>
                <c:pt idx="32">
                  <c:v>7</c:v>
                </c:pt>
                <c:pt idx="33">
                  <c:v>9</c:v>
                </c:pt>
                <c:pt idx="34">
                  <c:v>2</c:v>
                </c:pt>
                <c:pt idx="35">
                  <c:v>10</c:v>
                </c:pt>
                <c:pt idx="36">
                  <c:v>6</c:v>
                </c:pt>
                <c:pt idx="37">
                  <c:v>2</c:v>
                </c:pt>
                <c:pt idx="38">
                  <c:v>7</c:v>
                </c:pt>
                <c:pt idx="39">
                  <c:v>8</c:v>
                </c:pt>
                <c:pt idx="40">
                  <c:v>7</c:v>
                </c:pt>
                <c:pt idx="41">
                  <c:v>2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6</c:v>
                </c:pt>
                <c:pt idx="46">
                  <c:v>2</c:v>
                </c:pt>
                <c:pt idx="47">
                  <c:v>3</c:v>
                </c:pt>
                <c:pt idx="48">
                  <c:v>3</c:v>
                </c:pt>
                <c:pt idx="49">
                  <c:v>4</c:v>
                </c:pt>
                <c:pt idx="50">
                  <c:v>4</c:v>
                </c:pt>
                <c:pt idx="51">
                  <c:v>1</c:v>
                </c:pt>
                <c:pt idx="52">
                  <c:v>7</c:v>
                </c:pt>
                <c:pt idx="53">
                  <c:v>5</c:v>
                </c:pt>
                <c:pt idx="54">
                  <c:v>2</c:v>
                </c:pt>
                <c:pt idx="55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AE4-4C76-A017-EFCA8474ADAF}"/>
            </c:ext>
          </c:extLst>
        </c:ser>
        <c:ser>
          <c:idx val="2"/>
          <c:order val="2"/>
          <c:tx>
            <c:strRef>
              <c:f>PubMed_Timeline_Results_by_Year!$D$2</c:f>
              <c:strCache>
                <c:ptCount val="1"/>
                <c:pt idx="0">
                  <c:v>Crew Health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PubMed_Timeline_Results_by_Year!$A$3:$A$83</c:f>
              <c:numCache>
                <c:formatCode>General</c:formatCode>
                <c:ptCount val="81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1964</c:v>
                </c:pt>
                <c:pt idx="56">
                  <c:v>1963</c:v>
                </c:pt>
                <c:pt idx="57">
                  <c:v>1962</c:v>
                </c:pt>
                <c:pt idx="58">
                  <c:v>1961</c:v>
                </c:pt>
                <c:pt idx="59">
                  <c:v>1960</c:v>
                </c:pt>
                <c:pt idx="60">
                  <c:v>1959</c:v>
                </c:pt>
                <c:pt idx="61">
                  <c:v>1958</c:v>
                </c:pt>
                <c:pt idx="62">
                  <c:v>1957</c:v>
                </c:pt>
                <c:pt idx="63">
                  <c:v>1956</c:v>
                </c:pt>
                <c:pt idx="64">
                  <c:v>1955</c:v>
                </c:pt>
                <c:pt idx="66">
                  <c:v>1953</c:v>
                </c:pt>
                <c:pt idx="67">
                  <c:v>1952</c:v>
                </c:pt>
                <c:pt idx="68">
                  <c:v>1951</c:v>
                </c:pt>
                <c:pt idx="69">
                  <c:v>1950</c:v>
                </c:pt>
                <c:pt idx="70">
                  <c:v>1949</c:v>
                </c:pt>
                <c:pt idx="71">
                  <c:v>1948</c:v>
                </c:pt>
                <c:pt idx="72">
                  <c:v>1947</c:v>
                </c:pt>
                <c:pt idx="73">
                  <c:v>1946</c:v>
                </c:pt>
                <c:pt idx="74">
                  <c:v>1945</c:v>
                </c:pt>
                <c:pt idx="75">
                  <c:v>1934</c:v>
                </c:pt>
                <c:pt idx="76">
                  <c:v>1933</c:v>
                </c:pt>
                <c:pt idx="77">
                  <c:v>1926</c:v>
                </c:pt>
                <c:pt idx="78">
                  <c:v>1862</c:v>
                </c:pt>
                <c:pt idx="79">
                  <c:v>1858</c:v>
                </c:pt>
                <c:pt idx="80">
                  <c:v>1787</c:v>
                </c:pt>
              </c:numCache>
            </c:numRef>
          </c:xVal>
          <c:yVal>
            <c:numRef>
              <c:f>PubMed_Timeline_Results_by_Year!$D$3:$D$83</c:f>
              <c:numCache>
                <c:formatCode>General</c:formatCode>
                <c:ptCount val="81"/>
                <c:pt idx="0">
                  <c:v>328</c:v>
                </c:pt>
                <c:pt idx="1">
                  <c:v>254</c:v>
                </c:pt>
                <c:pt idx="2">
                  <c:v>240</c:v>
                </c:pt>
                <c:pt idx="3">
                  <c:v>208</c:v>
                </c:pt>
                <c:pt idx="4">
                  <c:v>201</c:v>
                </c:pt>
                <c:pt idx="5">
                  <c:v>151</c:v>
                </c:pt>
                <c:pt idx="6">
                  <c:v>127</c:v>
                </c:pt>
                <c:pt idx="7">
                  <c:v>89</c:v>
                </c:pt>
                <c:pt idx="8">
                  <c:v>73</c:v>
                </c:pt>
                <c:pt idx="9">
                  <c:v>88</c:v>
                </c:pt>
                <c:pt idx="10">
                  <c:v>81</c:v>
                </c:pt>
                <c:pt idx="11">
                  <c:v>77</c:v>
                </c:pt>
                <c:pt idx="12">
                  <c:v>68</c:v>
                </c:pt>
                <c:pt idx="13">
                  <c:v>65</c:v>
                </c:pt>
                <c:pt idx="14">
                  <c:v>98</c:v>
                </c:pt>
                <c:pt idx="15">
                  <c:v>68</c:v>
                </c:pt>
                <c:pt idx="16">
                  <c:v>71</c:v>
                </c:pt>
                <c:pt idx="17">
                  <c:v>82</c:v>
                </c:pt>
                <c:pt idx="18">
                  <c:v>76</c:v>
                </c:pt>
                <c:pt idx="19">
                  <c:v>67</c:v>
                </c:pt>
                <c:pt idx="20">
                  <c:v>53</c:v>
                </c:pt>
                <c:pt idx="21">
                  <c:v>49</c:v>
                </c:pt>
                <c:pt idx="22">
                  <c:v>38</c:v>
                </c:pt>
                <c:pt idx="23">
                  <c:v>40</c:v>
                </c:pt>
                <c:pt idx="24">
                  <c:v>47</c:v>
                </c:pt>
                <c:pt idx="25">
                  <c:v>53</c:v>
                </c:pt>
                <c:pt idx="26">
                  <c:v>23</c:v>
                </c:pt>
                <c:pt idx="27">
                  <c:v>28</c:v>
                </c:pt>
                <c:pt idx="28">
                  <c:v>39</c:v>
                </c:pt>
                <c:pt idx="29">
                  <c:v>31</c:v>
                </c:pt>
                <c:pt idx="30">
                  <c:v>22</c:v>
                </c:pt>
                <c:pt idx="31">
                  <c:v>14</c:v>
                </c:pt>
                <c:pt idx="32">
                  <c:v>10</c:v>
                </c:pt>
                <c:pt idx="33">
                  <c:v>8</c:v>
                </c:pt>
                <c:pt idx="34">
                  <c:v>7</c:v>
                </c:pt>
                <c:pt idx="35">
                  <c:v>10</c:v>
                </c:pt>
                <c:pt idx="36">
                  <c:v>8</c:v>
                </c:pt>
                <c:pt idx="37">
                  <c:v>2</c:v>
                </c:pt>
                <c:pt idx="38">
                  <c:v>14</c:v>
                </c:pt>
                <c:pt idx="39">
                  <c:v>7</c:v>
                </c:pt>
                <c:pt idx="40">
                  <c:v>4</c:v>
                </c:pt>
                <c:pt idx="41">
                  <c:v>5</c:v>
                </c:pt>
                <c:pt idx="42">
                  <c:v>6</c:v>
                </c:pt>
                <c:pt idx="43">
                  <c:v>6</c:v>
                </c:pt>
                <c:pt idx="44">
                  <c:v>4</c:v>
                </c:pt>
                <c:pt idx="45">
                  <c:v>4</c:v>
                </c:pt>
                <c:pt idx="47">
                  <c:v>2</c:v>
                </c:pt>
                <c:pt idx="48">
                  <c:v>3</c:v>
                </c:pt>
                <c:pt idx="49">
                  <c:v>3</c:v>
                </c:pt>
                <c:pt idx="50">
                  <c:v>7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8">
                  <c:v>1</c:v>
                </c:pt>
                <c:pt idx="64">
                  <c:v>1</c:v>
                </c:pt>
                <c:pt idx="69">
                  <c:v>1</c:v>
                </c:pt>
                <c:pt idx="72">
                  <c:v>2</c:v>
                </c:pt>
                <c:pt idx="73">
                  <c:v>2</c:v>
                </c:pt>
                <c:pt idx="74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AE4-4C76-A017-EFCA8474ADAF}"/>
            </c:ext>
          </c:extLst>
        </c:ser>
        <c:ser>
          <c:idx val="3"/>
          <c:order val="3"/>
          <c:tx>
            <c:strRef>
              <c:f>PubMed_Timeline_Results_by_Year!$E$2</c:f>
              <c:strCache>
                <c:ptCount val="1"/>
                <c:pt idx="0">
                  <c:v>Hindlimb Suspension, Bed Rest, and Microgravity Simulators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PubMed_Timeline_Results_by_Year!$A$3:$A$83</c:f>
              <c:numCache>
                <c:formatCode>General</c:formatCode>
                <c:ptCount val="81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1964</c:v>
                </c:pt>
                <c:pt idx="56">
                  <c:v>1963</c:v>
                </c:pt>
                <c:pt idx="57">
                  <c:v>1962</c:v>
                </c:pt>
                <c:pt idx="58">
                  <c:v>1961</c:v>
                </c:pt>
                <c:pt idx="59">
                  <c:v>1960</c:v>
                </c:pt>
                <c:pt idx="60">
                  <c:v>1959</c:v>
                </c:pt>
                <c:pt idx="61">
                  <c:v>1958</c:v>
                </c:pt>
                <c:pt idx="62">
                  <c:v>1957</c:v>
                </c:pt>
                <c:pt idx="63">
                  <c:v>1956</c:v>
                </c:pt>
                <c:pt idx="64">
                  <c:v>1955</c:v>
                </c:pt>
                <c:pt idx="66">
                  <c:v>1953</c:v>
                </c:pt>
                <c:pt idx="67">
                  <c:v>1952</c:v>
                </c:pt>
                <c:pt idx="68">
                  <c:v>1951</c:v>
                </c:pt>
                <c:pt idx="69">
                  <c:v>1950</c:v>
                </c:pt>
                <c:pt idx="70">
                  <c:v>1949</c:v>
                </c:pt>
                <c:pt idx="71">
                  <c:v>1948</c:v>
                </c:pt>
                <c:pt idx="72">
                  <c:v>1947</c:v>
                </c:pt>
                <c:pt idx="73">
                  <c:v>1946</c:v>
                </c:pt>
                <c:pt idx="74">
                  <c:v>1945</c:v>
                </c:pt>
                <c:pt idx="75">
                  <c:v>1934</c:v>
                </c:pt>
                <c:pt idx="76">
                  <c:v>1933</c:v>
                </c:pt>
                <c:pt idx="77">
                  <c:v>1926</c:v>
                </c:pt>
                <c:pt idx="78">
                  <c:v>1862</c:v>
                </c:pt>
                <c:pt idx="79">
                  <c:v>1858</c:v>
                </c:pt>
                <c:pt idx="80">
                  <c:v>1787</c:v>
                </c:pt>
              </c:numCache>
            </c:numRef>
          </c:xVal>
          <c:yVal>
            <c:numRef>
              <c:f>PubMed_Timeline_Results_by_Year!$E$3:$E$83</c:f>
              <c:numCache>
                <c:formatCode>General</c:formatCode>
                <c:ptCount val="81"/>
                <c:pt idx="0">
                  <c:v>245</c:v>
                </c:pt>
                <c:pt idx="1">
                  <c:v>267</c:v>
                </c:pt>
                <c:pt idx="2">
                  <c:v>270</c:v>
                </c:pt>
                <c:pt idx="3">
                  <c:v>285</c:v>
                </c:pt>
                <c:pt idx="4">
                  <c:v>262</c:v>
                </c:pt>
                <c:pt idx="5">
                  <c:v>253</c:v>
                </c:pt>
                <c:pt idx="6">
                  <c:v>261</c:v>
                </c:pt>
                <c:pt idx="7">
                  <c:v>275</c:v>
                </c:pt>
                <c:pt idx="8">
                  <c:v>238</c:v>
                </c:pt>
                <c:pt idx="9">
                  <c:v>238</c:v>
                </c:pt>
                <c:pt idx="10">
                  <c:v>218</c:v>
                </c:pt>
                <c:pt idx="11">
                  <c:v>209</c:v>
                </c:pt>
                <c:pt idx="12">
                  <c:v>219</c:v>
                </c:pt>
                <c:pt idx="13">
                  <c:v>196</c:v>
                </c:pt>
                <c:pt idx="14">
                  <c:v>232</c:v>
                </c:pt>
                <c:pt idx="15">
                  <c:v>252</c:v>
                </c:pt>
                <c:pt idx="16">
                  <c:v>233</c:v>
                </c:pt>
                <c:pt idx="17">
                  <c:v>233</c:v>
                </c:pt>
                <c:pt idx="18">
                  <c:v>210</c:v>
                </c:pt>
                <c:pt idx="19">
                  <c:v>207</c:v>
                </c:pt>
                <c:pt idx="20">
                  <c:v>171</c:v>
                </c:pt>
                <c:pt idx="21">
                  <c:v>183</c:v>
                </c:pt>
                <c:pt idx="22">
                  <c:v>134</c:v>
                </c:pt>
                <c:pt idx="23">
                  <c:v>107</c:v>
                </c:pt>
                <c:pt idx="24">
                  <c:v>103</c:v>
                </c:pt>
                <c:pt idx="25">
                  <c:v>107</c:v>
                </c:pt>
                <c:pt idx="26">
                  <c:v>64</c:v>
                </c:pt>
                <c:pt idx="27">
                  <c:v>71</c:v>
                </c:pt>
                <c:pt idx="28">
                  <c:v>47</c:v>
                </c:pt>
                <c:pt idx="29">
                  <c:v>46</c:v>
                </c:pt>
                <c:pt idx="30">
                  <c:v>45</c:v>
                </c:pt>
                <c:pt idx="31">
                  <c:v>23</c:v>
                </c:pt>
                <c:pt idx="32">
                  <c:v>27</c:v>
                </c:pt>
                <c:pt idx="33">
                  <c:v>31</c:v>
                </c:pt>
                <c:pt idx="34">
                  <c:v>20</c:v>
                </c:pt>
                <c:pt idx="35">
                  <c:v>25</c:v>
                </c:pt>
                <c:pt idx="36">
                  <c:v>20</c:v>
                </c:pt>
                <c:pt idx="37">
                  <c:v>18</c:v>
                </c:pt>
                <c:pt idx="38">
                  <c:v>17</c:v>
                </c:pt>
                <c:pt idx="39">
                  <c:v>17</c:v>
                </c:pt>
                <c:pt idx="40">
                  <c:v>26</c:v>
                </c:pt>
                <c:pt idx="41">
                  <c:v>4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6</c:v>
                </c:pt>
                <c:pt idx="46">
                  <c:v>2</c:v>
                </c:pt>
                <c:pt idx="47">
                  <c:v>3</c:v>
                </c:pt>
                <c:pt idx="48">
                  <c:v>2</c:v>
                </c:pt>
                <c:pt idx="49">
                  <c:v>3</c:v>
                </c:pt>
                <c:pt idx="50">
                  <c:v>5</c:v>
                </c:pt>
                <c:pt idx="51">
                  <c:v>1</c:v>
                </c:pt>
                <c:pt idx="52">
                  <c:v>8</c:v>
                </c:pt>
                <c:pt idx="53">
                  <c:v>1</c:v>
                </c:pt>
                <c:pt idx="54">
                  <c:v>3</c:v>
                </c:pt>
                <c:pt idx="55">
                  <c:v>5</c:v>
                </c:pt>
                <c:pt idx="56">
                  <c:v>2</c:v>
                </c:pt>
                <c:pt idx="57">
                  <c:v>2</c:v>
                </c:pt>
                <c:pt idx="58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AE4-4C76-A017-EFCA8474ADAF}"/>
            </c:ext>
          </c:extLst>
        </c:ser>
        <c:ser>
          <c:idx val="4"/>
          <c:order val="4"/>
          <c:tx>
            <c:strRef>
              <c:f>PubMed_Timeline_Results_by_Year!$F$2</c:f>
              <c:strCache>
                <c:ptCount val="1"/>
                <c:pt idx="0">
                  <c:v>Parabolic_Sounding Rocket_Suborbital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PubMed_Timeline_Results_by_Year!$A$3:$A$83</c:f>
              <c:numCache>
                <c:formatCode>General</c:formatCode>
                <c:ptCount val="81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1964</c:v>
                </c:pt>
                <c:pt idx="56">
                  <c:v>1963</c:v>
                </c:pt>
                <c:pt idx="57">
                  <c:v>1962</c:v>
                </c:pt>
                <c:pt idx="58">
                  <c:v>1961</c:v>
                </c:pt>
                <c:pt idx="59">
                  <c:v>1960</c:v>
                </c:pt>
                <c:pt idx="60">
                  <c:v>1959</c:v>
                </c:pt>
                <c:pt idx="61">
                  <c:v>1958</c:v>
                </c:pt>
                <c:pt idx="62">
                  <c:v>1957</c:v>
                </c:pt>
                <c:pt idx="63">
                  <c:v>1956</c:v>
                </c:pt>
                <c:pt idx="64">
                  <c:v>1955</c:v>
                </c:pt>
                <c:pt idx="66">
                  <c:v>1953</c:v>
                </c:pt>
                <c:pt idx="67">
                  <c:v>1952</c:v>
                </c:pt>
                <c:pt idx="68">
                  <c:v>1951</c:v>
                </c:pt>
                <c:pt idx="69">
                  <c:v>1950</c:v>
                </c:pt>
                <c:pt idx="70">
                  <c:v>1949</c:v>
                </c:pt>
                <c:pt idx="71">
                  <c:v>1948</c:v>
                </c:pt>
                <c:pt idx="72">
                  <c:v>1947</c:v>
                </c:pt>
                <c:pt idx="73">
                  <c:v>1946</c:v>
                </c:pt>
                <c:pt idx="74">
                  <c:v>1945</c:v>
                </c:pt>
                <c:pt idx="75">
                  <c:v>1934</c:v>
                </c:pt>
                <c:pt idx="76">
                  <c:v>1933</c:v>
                </c:pt>
                <c:pt idx="77">
                  <c:v>1926</c:v>
                </c:pt>
                <c:pt idx="78">
                  <c:v>1862</c:v>
                </c:pt>
                <c:pt idx="79">
                  <c:v>1858</c:v>
                </c:pt>
                <c:pt idx="80">
                  <c:v>1787</c:v>
                </c:pt>
              </c:numCache>
            </c:numRef>
          </c:xVal>
          <c:yVal>
            <c:numRef>
              <c:f>PubMed_Timeline_Results_by_Year!$F$3:$F$83</c:f>
              <c:numCache>
                <c:formatCode>General</c:formatCode>
                <c:ptCount val="81"/>
                <c:pt idx="0">
                  <c:v>70</c:v>
                </c:pt>
                <c:pt idx="1">
                  <c:v>67</c:v>
                </c:pt>
                <c:pt idx="2">
                  <c:v>60</c:v>
                </c:pt>
                <c:pt idx="3">
                  <c:v>73</c:v>
                </c:pt>
                <c:pt idx="4">
                  <c:v>62</c:v>
                </c:pt>
                <c:pt idx="5">
                  <c:v>72</c:v>
                </c:pt>
                <c:pt idx="6">
                  <c:v>75</c:v>
                </c:pt>
                <c:pt idx="7">
                  <c:v>56</c:v>
                </c:pt>
                <c:pt idx="8">
                  <c:v>56</c:v>
                </c:pt>
                <c:pt idx="9">
                  <c:v>54</c:v>
                </c:pt>
                <c:pt idx="10">
                  <c:v>50</c:v>
                </c:pt>
                <c:pt idx="11">
                  <c:v>46</c:v>
                </c:pt>
                <c:pt idx="12">
                  <c:v>45</c:v>
                </c:pt>
                <c:pt idx="13">
                  <c:v>51</c:v>
                </c:pt>
                <c:pt idx="14">
                  <c:v>49</c:v>
                </c:pt>
                <c:pt idx="15">
                  <c:v>48</c:v>
                </c:pt>
                <c:pt idx="16">
                  <c:v>52</c:v>
                </c:pt>
                <c:pt idx="17">
                  <c:v>60</c:v>
                </c:pt>
                <c:pt idx="18">
                  <c:v>57</c:v>
                </c:pt>
                <c:pt idx="19">
                  <c:v>41</c:v>
                </c:pt>
                <c:pt idx="20">
                  <c:v>50</c:v>
                </c:pt>
                <c:pt idx="21">
                  <c:v>32</c:v>
                </c:pt>
                <c:pt idx="22">
                  <c:v>29</c:v>
                </c:pt>
                <c:pt idx="23">
                  <c:v>42</c:v>
                </c:pt>
                <c:pt idx="24">
                  <c:v>28</c:v>
                </c:pt>
                <c:pt idx="25">
                  <c:v>35</c:v>
                </c:pt>
                <c:pt idx="26">
                  <c:v>41</c:v>
                </c:pt>
                <c:pt idx="27">
                  <c:v>29</c:v>
                </c:pt>
                <c:pt idx="28">
                  <c:v>38</c:v>
                </c:pt>
                <c:pt idx="29">
                  <c:v>29</c:v>
                </c:pt>
                <c:pt idx="30">
                  <c:v>23</c:v>
                </c:pt>
                <c:pt idx="31">
                  <c:v>16</c:v>
                </c:pt>
                <c:pt idx="32">
                  <c:v>32</c:v>
                </c:pt>
                <c:pt idx="33">
                  <c:v>20</c:v>
                </c:pt>
                <c:pt idx="34">
                  <c:v>17</c:v>
                </c:pt>
                <c:pt idx="35">
                  <c:v>26</c:v>
                </c:pt>
                <c:pt idx="36">
                  <c:v>17</c:v>
                </c:pt>
                <c:pt idx="37">
                  <c:v>18</c:v>
                </c:pt>
                <c:pt idx="38">
                  <c:v>14</c:v>
                </c:pt>
                <c:pt idx="39">
                  <c:v>14</c:v>
                </c:pt>
                <c:pt idx="40">
                  <c:v>14</c:v>
                </c:pt>
                <c:pt idx="41">
                  <c:v>10</c:v>
                </c:pt>
                <c:pt idx="42">
                  <c:v>12</c:v>
                </c:pt>
                <c:pt idx="43">
                  <c:v>15</c:v>
                </c:pt>
                <c:pt idx="44">
                  <c:v>18</c:v>
                </c:pt>
                <c:pt idx="45">
                  <c:v>2</c:v>
                </c:pt>
                <c:pt idx="46">
                  <c:v>3</c:v>
                </c:pt>
                <c:pt idx="47">
                  <c:v>3</c:v>
                </c:pt>
                <c:pt idx="48">
                  <c:v>4</c:v>
                </c:pt>
                <c:pt idx="49">
                  <c:v>1</c:v>
                </c:pt>
                <c:pt idx="50">
                  <c:v>1</c:v>
                </c:pt>
                <c:pt idx="51">
                  <c:v>5</c:v>
                </c:pt>
                <c:pt idx="52">
                  <c:v>1</c:v>
                </c:pt>
                <c:pt idx="53">
                  <c:v>1</c:v>
                </c:pt>
                <c:pt idx="55">
                  <c:v>2</c:v>
                </c:pt>
                <c:pt idx="56">
                  <c:v>2</c:v>
                </c:pt>
                <c:pt idx="59">
                  <c:v>2</c:v>
                </c:pt>
                <c:pt idx="61">
                  <c:v>1</c:v>
                </c:pt>
                <c:pt idx="63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AE4-4C76-A017-EFCA8474A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9372112"/>
        <c:axId val="669374080"/>
      </c:scatterChart>
      <c:valAx>
        <c:axId val="669372112"/>
        <c:scaling>
          <c:orientation val="minMax"/>
          <c:max val="2020"/>
          <c:min val="19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374080"/>
        <c:crosses val="autoZero"/>
        <c:crossBetween val="midCat"/>
      </c:valAx>
      <c:valAx>
        <c:axId val="66937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Number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3721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947887987153303E-2"/>
          <c:y val="0.67259138999377654"/>
          <c:w val="0.98648871518096048"/>
          <c:h val="0.31091376464539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PubMed_Timeline_Results_by_Year!$B$2</c:f>
              <c:strCache>
                <c:ptCount val="1"/>
                <c:pt idx="0">
                  <c:v>Plants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PubMed_Timeline_Results_by_Year!$A$4:$A$59</c:f>
              <c:numCache>
                <c:formatCode>General</c:formatCode>
                <c:ptCount val="56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1962</c:v>
                </c:pt>
              </c:numCache>
            </c:numRef>
          </c:xVal>
          <c:yVal>
            <c:numRef>
              <c:f>PubMed_Timeline_Results_by_Year!$B$4:$B$59</c:f>
              <c:numCache>
                <c:formatCode>General</c:formatCode>
                <c:ptCount val="56"/>
                <c:pt idx="0">
                  <c:v>11</c:v>
                </c:pt>
                <c:pt idx="1">
                  <c:v>16</c:v>
                </c:pt>
                <c:pt idx="2">
                  <c:v>11</c:v>
                </c:pt>
                <c:pt idx="3">
                  <c:v>11</c:v>
                </c:pt>
                <c:pt idx="4">
                  <c:v>8</c:v>
                </c:pt>
                <c:pt idx="5">
                  <c:v>9</c:v>
                </c:pt>
                <c:pt idx="6">
                  <c:v>9</c:v>
                </c:pt>
                <c:pt idx="7">
                  <c:v>10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9</c:v>
                </c:pt>
                <c:pt idx="13">
                  <c:v>10</c:v>
                </c:pt>
                <c:pt idx="14">
                  <c:v>9</c:v>
                </c:pt>
                <c:pt idx="15">
                  <c:v>28</c:v>
                </c:pt>
                <c:pt idx="16">
                  <c:v>26</c:v>
                </c:pt>
                <c:pt idx="17">
                  <c:v>17</c:v>
                </c:pt>
                <c:pt idx="18">
                  <c:v>28</c:v>
                </c:pt>
                <c:pt idx="19">
                  <c:v>20</c:v>
                </c:pt>
                <c:pt idx="20">
                  <c:v>30</c:v>
                </c:pt>
                <c:pt idx="21">
                  <c:v>26</c:v>
                </c:pt>
                <c:pt idx="22">
                  <c:v>11</c:v>
                </c:pt>
                <c:pt idx="23">
                  <c:v>23</c:v>
                </c:pt>
                <c:pt idx="24">
                  <c:v>21</c:v>
                </c:pt>
                <c:pt idx="25">
                  <c:v>14</c:v>
                </c:pt>
                <c:pt idx="26">
                  <c:v>2</c:v>
                </c:pt>
                <c:pt idx="27">
                  <c:v>14</c:v>
                </c:pt>
                <c:pt idx="28">
                  <c:v>7</c:v>
                </c:pt>
                <c:pt idx="29">
                  <c:v>8</c:v>
                </c:pt>
                <c:pt idx="30">
                  <c:v>15</c:v>
                </c:pt>
                <c:pt idx="31">
                  <c:v>5</c:v>
                </c:pt>
                <c:pt idx="32">
                  <c:v>5</c:v>
                </c:pt>
                <c:pt idx="33">
                  <c:v>2</c:v>
                </c:pt>
                <c:pt idx="35">
                  <c:v>6</c:v>
                </c:pt>
                <c:pt idx="36">
                  <c:v>4</c:v>
                </c:pt>
                <c:pt idx="37">
                  <c:v>2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2</c:v>
                </c:pt>
                <c:pt idx="42">
                  <c:v>3</c:v>
                </c:pt>
                <c:pt idx="43">
                  <c:v>3</c:v>
                </c:pt>
                <c:pt idx="44">
                  <c:v>2</c:v>
                </c:pt>
                <c:pt idx="45">
                  <c:v>2</c:v>
                </c:pt>
                <c:pt idx="46">
                  <c:v>1</c:v>
                </c:pt>
                <c:pt idx="47">
                  <c:v>2</c:v>
                </c:pt>
                <c:pt idx="48">
                  <c:v>2</c:v>
                </c:pt>
                <c:pt idx="49">
                  <c:v>4</c:v>
                </c:pt>
                <c:pt idx="50">
                  <c:v>3</c:v>
                </c:pt>
                <c:pt idx="51">
                  <c:v>1</c:v>
                </c:pt>
                <c:pt idx="52">
                  <c:v>5</c:v>
                </c:pt>
                <c:pt idx="53">
                  <c:v>5</c:v>
                </c:pt>
                <c:pt idx="54">
                  <c:v>1</c:v>
                </c:pt>
                <c:pt idx="55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E41-4CC3-B428-80CECC30B21C}"/>
            </c:ext>
          </c:extLst>
        </c:ser>
        <c:ser>
          <c:idx val="1"/>
          <c:order val="1"/>
          <c:tx>
            <c:strRef>
              <c:f>PubMed_Timeline_Results_by_Year!$C$2</c:f>
              <c:strCache>
                <c:ptCount val="1"/>
                <c:pt idx="0">
                  <c:v>Mammalian Cells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PubMed_Timeline_Results_by_Year!$A$4:$A$59</c:f>
              <c:numCache>
                <c:formatCode>General</c:formatCode>
                <c:ptCount val="56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1962</c:v>
                </c:pt>
              </c:numCache>
            </c:numRef>
          </c:xVal>
          <c:yVal>
            <c:numRef>
              <c:f>PubMed_Timeline_Results_by_Year!$C$4:$C$59</c:f>
              <c:numCache>
                <c:formatCode>General</c:formatCode>
                <c:ptCount val="56"/>
                <c:pt idx="0">
                  <c:v>38</c:v>
                </c:pt>
                <c:pt idx="1">
                  <c:v>48</c:v>
                </c:pt>
                <c:pt idx="2">
                  <c:v>48</c:v>
                </c:pt>
                <c:pt idx="3">
                  <c:v>50</c:v>
                </c:pt>
                <c:pt idx="4">
                  <c:v>55</c:v>
                </c:pt>
                <c:pt idx="5">
                  <c:v>50</c:v>
                </c:pt>
                <c:pt idx="6">
                  <c:v>45</c:v>
                </c:pt>
                <c:pt idx="7">
                  <c:v>37</c:v>
                </c:pt>
                <c:pt idx="8">
                  <c:v>34</c:v>
                </c:pt>
                <c:pt idx="9">
                  <c:v>39</c:v>
                </c:pt>
                <c:pt idx="10">
                  <c:v>45</c:v>
                </c:pt>
                <c:pt idx="11">
                  <c:v>35</c:v>
                </c:pt>
                <c:pt idx="12">
                  <c:v>33</c:v>
                </c:pt>
                <c:pt idx="13">
                  <c:v>39</c:v>
                </c:pt>
                <c:pt idx="14">
                  <c:v>48</c:v>
                </c:pt>
                <c:pt idx="15">
                  <c:v>62</c:v>
                </c:pt>
                <c:pt idx="16">
                  <c:v>44</c:v>
                </c:pt>
                <c:pt idx="17">
                  <c:v>40</c:v>
                </c:pt>
                <c:pt idx="18">
                  <c:v>56</c:v>
                </c:pt>
                <c:pt idx="19">
                  <c:v>41</c:v>
                </c:pt>
                <c:pt idx="20">
                  <c:v>35</c:v>
                </c:pt>
                <c:pt idx="21">
                  <c:v>44</c:v>
                </c:pt>
                <c:pt idx="22">
                  <c:v>28</c:v>
                </c:pt>
                <c:pt idx="23">
                  <c:v>17</c:v>
                </c:pt>
                <c:pt idx="24">
                  <c:v>13</c:v>
                </c:pt>
                <c:pt idx="25">
                  <c:v>16</c:v>
                </c:pt>
                <c:pt idx="26">
                  <c:v>9</c:v>
                </c:pt>
                <c:pt idx="27">
                  <c:v>14</c:v>
                </c:pt>
                <c:pt idx="28">
                  <c:v>9</c:v>
                </c:pt>
                <c:pt idx="29">
                  <c:v>7</c:v>
                </c:pt>
                <c:pt idx="30">
                  <c:v>6</c:v>
                </c:pt>
                <c:pt idx="31">
                  <c:v>4</c:v>
                </c:pt>
                <c:pt idx="32">
                  <c:v>1</c:v>
                </c:pt>
                <c:pt idx="33">
                  <c:v>6</c:v>
                </c:pt>
                <c:pt idx="34">
                  <c:v>2</c:v>
                </c:pt>
                <c:pt idx="35">
                  <c:v>3</c:v>
                </c:pt>
                <c:pt idx="36">
                  <c:v>2</c:v>
                </c:pt>
                <c:pt idx="38">
                  <c:v>1</c:v>
                </c:pt>
                <c:pt idx="39">
                  <c:v>4</c:v>
                </c:pt>
                <c:pt idx="40">
                  <c:v>3</c:v>
                </c:pt>
                <c:pt idx="43">
                  <c:v>1</c:v>
                </c:pt>
                <c:pt idx="44">
                  <c:v>2</c:v>
                </c:pt>
                <c:pt idx="45">
                  <c:v>2</c:v>
                </c:pt>
                <c:pt idx="46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E41-4CC3-B428-80CECC30B21C}"/>
            </c:ext>
          </c:extLst>
        </c:ser>
        <c:ser>
          <c:idx val="2"/>
          <c:order val="2"/>
          <c:tx>
            <c:strRef>
              <c:f>PubMed_Timeline_Results_by_Year!$D$2</c:f>
              <c:strCache>
                <c:ptCount val="1"/>
                <c:pt idx="0">
                  <c:v>Microbes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PubMed_Timeline_Results_by_Year!$A$4:$A$59</c:f>
              <c:numCache>
                <c:formatCode>General</c:formatCode>
                <c:ptCount val="56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  <c:pt idx="7">
                  <c:v>2012</c:v>
                </c:pt>
                <c:pt idx="8">
                  <c:v>2011</c:v>
                </c:pt>
                <c:pt idx="9">
                  <c:v>2010</c:v>
                </c:pt>
                <c:pt idx="10">
                  <c:v>2009</c:v>
                </c:pt>
                <c:pt idx="11">
                  <c:v>2008</c:v>
                </c:pt>
                <c:pt idx="12">
                  <c:v>2007</c:v>
                </c:pt>
                <c:pt idx="13">
                  <c:v>2006</c:v>
                </c:pt>
                <c:pt idx="14">
                  <c:v>2005</c:v>
                </c:pt>
                <c:pt idx="15">
                  <c:v>2004</c:v>
                </c:pt>
                <c:pt idx="16">
                  <c:v>2003</c:v>
                </c:pt>
                <c:pt idx="17">
                  <c:v>2002</c:v>
                </c:pt>
                <c:pt idx="18">
                  <c:v>2001</c:v>
                </c:pt>
                <c:pt idx="19">
                  <c:v>2000</c:v>
                </c:pt>
                <c:pt idx="20">
                  <c:v>1999</c:v>
                </c:pt>
                <c:pt idx="21">
                  <c:v>1998</c:v>
                </c:pt>
                <c:pt idx="22">
                  <c:v>1997</c:v>
                </c:pt>
                <c:pt idx="23">
                  <c:v>1996</c:v>
                </c:pt>
                <c:pt idx="24">
                  <c:v>1995</c:v>
                </c:pt>
                <c:pt idx="25">
                  <c:v>1994</c:v>
                </c:pt>
                <c:pt idx="26">
                  <c:v>1993</c:v>
                </c:pt>
                <c:pt idx="27">
                  <c:v>1992</c:v>
                </c:pt>
                <c:pt idx="28">
                  <c:v>1991</c:v>
                </c:pt>
                <c:pt idx="29">
                  <c:v>1990</c:v>
                </c:pt>
                <c:pt idx="30">
                  <c:v>1989</c:v>
                </c:pt>
                <c:pt idx="31">
                  <c:v>1988</c:v>
                </c:pt>
                <c:pt idx="32">
                  <c:v>1987</c:v>
                </c:pt>
                <c:pt idx="33">
                  <c:v>1986</c:v>
                </c:pt>
                <c:pt idx="34">
                  <c:v>1985</c:v>
                </c:pt>
                <c:pt idx="35">
                  <c:v>1984</c:v>
                </c:pt>
                <c:pt idx="36">
                  <c:v>1983</c:v>
                </c:pt>
                <c:pt idx="37">
                  <c:v>1982</c:v>
                </c:pt>
                <c:pt idx="38">
                  <c:v>1981</c:v>
                </c:pt>
                <c:pt idx="39">
                  <c:v>1980</c:v>
                </c:pt>
                <c:pt idx="40">
                  <c:v>1979</c:v>
                </c:pt>
                <c:pt idx="41">
                  <c:v>1978</c:v>
                </c:pt>
                <c:pt idx="42">
                  <c:v>1977</c:v>
                </c:pt>
                <c:pt idx="43">
                  <c:v>1976</c:v>
                </c:pt>
                <c:pt idx="44">
                  <c:v>1975</c:v>
                </c:pt>
                <c:pt idx="45">
                  <c:v>1974</c:v>
                </c:pt>
                <c:pt idx="46">
                  <c:v>1973</c:v>
                </c:pt>
                <c:pt idx="47">
                  <c:v>1972</c:v>
                </c:pt>
                <c:pt idx="48">
                  <c:v>1971</c:v>
                </c:pt>
                <c:pt idx="49">
                  <c:v>1970</c:v>
                </c:pt>
                <c:pt idx="50">
                  <c:v>1969</c:v>
                </c:pt>
                <c:pt idx="51">
                  <c:v>1968</c:v>
                </c:pt>
                <c:pt idx="52">
                  <c:v>1967</c:v>
                </c:pt>
                <c:pt idx="53">
                  <c:v>1966</c:v>
                </c:pt>
                <c:pt idx="54">
                  <c:v>1965</c:v>
                </c:pt>
                <c:pt idx="55">
                  <c:v>1962</c:v>
                </c:pt>
              </c:numCache>
            </c:numRef>
          </c:xVal>
          <c:yVal>
            <c:numRef>
              <c:f>PubMed_Timeline_Results_by_Year!$D$4:$D$59</c:f>
              <c:numCache>
                <c:formatCode>General</c:formatCode>
                <c:ptCount val="56"/>
                <c:pt idx="0">
                  <c:v>19</c:v>
                </c:pt>
                <c:pt idx="1">
                  <c:v>11</c:v>
                </c:pt>
                <c:pt idx="2">
                  <c:v>9</c:v>
                </c:pt>
                <c:pt idx="3">
                  <c:v>12</c:v>
                </c:pt>
                <c:pt idx="4">
                  <c:v>11</c:v>
                </c:pt>
                <c:pt idx="5">
                  <c:v>10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12</c:v>
                </c:pt>
                <c:pt idx="10">
                  <c:v>8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  <c:pt idx="14">
                  <c:v>6</c:v>
                </c:pt>
                <c:pt idx="15">
                  <c:v>15</c:v>
                </c:pt>
                <c:pt idx="16">
                  <c:v>6</c:v>
                </c:pt>
                <c:pt idx="17">
                  <c:v>6</c:v>
                </c:pt>
                <c:pt idx="18">
                  <c:v>8</c:v>
                </c:pt>
                <c:pt idx="19">
                  <c:v>6</c:v>
                </c:pt>
                <c:pt idx="20">
                  <c:v>9</c:v>
                </c:pt>
                <c:pt idx="21">
                  <c:v>8</c:v>
                </c:pt>
                <c:pt idx="22">
                  <c:v>6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30">
                  <c:v>2</c:v>
                </c:pt>
                <c:pt idx="31">
                  <c:v>3</c:v>
                </c:pt>
                <c:pt idx="32">
                  <c:v>1</c:v>
                </c:pt>
                <c:pt idx="33">
                  <c:v>1</c:v>
                </c:pt>
                <c:pt idx="35">
                  <c:v>1</c:v>
                </c:pt>
                <c:pt idx="38">
                  <c:v>2</c:v>
                </c:pt>
                <c:pt idx="42">
                  <c:v>1</c:v>
                </c:pt>
                <c:pt idx="45">
                  <c:v>2</c:v>
                </c:pt>
                <c:pt idx="47">
                  <c:v>1</c:v>
                </c:pt>
                <c:pt idx="48">
                  <c:v>1</c:v>
                </c:pt>
                <c:pt idx="50">
                  <c:v>1</c:v>
                </c:pt>
                <c:pt idx="52">
                  <c:v>2</c:v>
                </c:pt>
                <c:pt idx="54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E41-4CC3-B428-80CECC30B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4531008"/>
        <c:axId val="554531664"/>
      </c:scatterChart>
      <c:valAx>
        <c:axId val="554531008"/>
        <c:scaling>
          <c:orientation val="minMax"/>
          <c:max val="2020"/>
          <c:min val="19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531664"/>
        <c:crosses val="autoZero"/>
        <c:crossBetween val="midCat"/>
      </c:valAx>
      <c:valAx>
        <c:axId val="55453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Number</a:t>
                </a:r>
                <a:r>
                  <a:rPr lang="en-US" sz="1600" baseline="0" dirty="0">
                    <a:solidFill>
                      <a:schemeClr val="tx1"/>
                    </a:solidFill>
                  </a:rPr>
                  <a:t>  of  Published  Studies</a:t>
                </a:r>
                <a:endParaRPr lang="en-US" sz="16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5310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400" b="1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4118D-A238-410C-96F2-A9D6D523EB6A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6CB24-079F-4CDF-B161-5F33A7FB0C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6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4C194C6-062B-4E4E-B862-7BD1D5EE8828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45A8DF-D003-41A8-99A3-5B465B2292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832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435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569694" y="4628849"/>
            <a:ext cx="5264258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2B6083-2109-7E40-AD81-BCC8CCBD9B12}"/>
              </a:ext>
            </a:extLst>
          </p:cNvPr>
          <p:cNvGrpSpPr/>
          <p:nvPr userDrawn="1"/>
        </p:nvGrpSpPr>
        <p:grpSpPr>
          <a:xfrm>
            <a:off x="-473777" y="-10705"/>
            <a:ext cx="3197522" cy="6876906"/>
            <a:chOff x="-473777" y="-10705"/>
            <a:chExt cx="3197522" cy="68769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62C1B29-E598-6E4D-8850-540D54D5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68BAE1"/>
                </a:gs>
                <a:gs pos="3000">
                  <a:srgbClr val="88CFEB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4C33094-D84E-564C-83F9-A23BC3DE30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D5ED"/>
                </a:gs>
                <a:gs pos="71000">
                  <a:srgbClr val="52B3D9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900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104144"/>
            <a:ext cx="6678105" cy="646331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1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AE731-51C2-1E42-91C4-7FEAB4036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13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CDA10E9-5C67-4148-864B-F3F3C56C3A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66573-8E41-884C-9A46-968B69E936A7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3E06820-AF45-8447-870A-93CC24EA8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B6D904-E209-9448-B66C-46D6E4395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0091EB8C-663B-8A41-BB64-1DECFB769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0F9D4-562D-0246-864A-D56E121E5335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AE3F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25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2E17EC8-09E2-424C-BB85-D04BFAC320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6E981B-1C2A-2242-ADE4-BC55A4F67B27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C96509C-4E27-D849-8408-50EBD5C065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6EC4A690-7495-B842-B699-9B4304CDC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A19DFF28-29A9-BB40-91D3-2FADDEDE5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32B1BB1-8F47-DC4D-B3AA-284B213F78E0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1181100"/>
            <a:ext cx="6169058" cy="1200329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59571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AE3F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55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5A74-EB09-424A-AA9B-5418F2407945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7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B5AD37D0-1C64-3342-BF81-1BC3096283AF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D06222A-5CBA-0B49-871F-EEAD15CA6A46}"/>
              </a:ext>
            </a:extLst>
          </p:cNvPr>
          <p:cNvSpPr txBox="1">
            <a:spLocks/>
          </p:cNvSpPr>
          <p:nvPr userDrawn="1"/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6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48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BAE4564-26CF-C242-8FF6-CB2D9CD242A2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53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0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3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99D4562-C5B8-CB44-9474-120177024E1C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51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3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7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9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70607F-EC1F-2145-9FD3-42E83D41B61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60000"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933AE0C-1EDE-D449-A351-7100D4F7E282}"/>
              </a:ext>
            </a:extLst>
          </p:cNvPr>
          <p:cNvSpPr>
            <a:spLocks/>
          </p:cNvSpPr>
          <p:nvPr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211CE53-6617-F84F-8461-D49BCC6327EC}"/>
              </a:ext>
            </a:extLst>
          </p:cNvPr>
          <p:cNvSpPr>
            <a:spLocks/>
          </p:cNvSpPr>
          <p:nvPr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10/27/2020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hyperlink" Target="https://www.google.com/url?sa=i&amp;url=https://space-facts.com/mars/&amp;psig=AOvVaw3H1cG0rL1g0d7Qt3-07mS7&amp;ust=1583617006283000&amp;source=images&amp;cd=vfe&amp;ved=0CAIQjRxqFwoTCMjD2Z7nhugCFQAAAAAdAAAAABAJ" TargetMode="Externa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tiff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tif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7" Type="http://schemas.openxmlformats.org/officeDocument/2006/relationships/image" Target="../media/image11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ye.zhang-1@nasa.gov" TargetMode="External"/><Relationship Id="rId2" Type="http://schemas.openxmlformats.org/officeDocument/2006/relationships/hyperlink" Target="https://kscpartnerships.ksc.nasa.gov/Partnering-Opportunities/Capabilities-and-Testing/Testing-and-Labs/Microgravity-Simulation-Support-Facility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tiff"/><Relationship Id="rId4" Type="http://schemas.openxmlformats.org/officeDocument/2006/relationships/hyperlink" Target="mailto:howard.g.levine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B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BEE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Subtitle 2">
            <a:extLst>
              <a:ext uri="{FF2B5EF4-FFF2-40B4-BE49-F238E27FC236}">
                <a16:creationId xmlns:a16="http://schemas.microsoft.com/office/drawing/2014/main" id="{31518034-A9A9-1C45-9E02-155E8C853468}"/>
              </a:ext>
            </a:extLst>
          </p:cNvPr>
          <p:cNvSpPr txBox="1">
            <a:spLocks/>
          </p:cNvSpPr>
          <p:nvPr/>
        </p:nvSpPr>
        <p:spPr>
          <a:xfrm>
            <a:off x="998037" y="2464348"/>
            <a:ext cx="6486075" cy="138499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r>
              <a:rPr lang="en-US" sz="2800" b="1" dirty="0"/>
              <a:t>Alternative Flight Platforms and Ground Microgravity Simulators for Deep Space </a:t>
            </a:r>
            <a:r>
              <a:rPr lang="en-US" sz="2800" b="1" dirty="0" smtClean="0"/>
              <a:t>Exploration</a:t>
            </a:r>
            <a:endParaRPr lang="en-US" sz="2800" strike="sngStrike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57439" y="426963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 Zhang, Ph.D.</a:t>
            </a: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Utilization &amp; Life Sciences Office</a:t>
            </a: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Exploration Research and Technology Programs</a:t>
            </a: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John F. Kennedy Space Center</a:t>
            </a:r>
          </a:p>
          <a:p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November,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58B951-040D-0641-8CCB-231F9F7FF1CE}"/>
              </a:ext>
            </a:extLst>
          </p:cNvPr>
          <p:cNvGrpSpPr/>
          <p:nvPr/>
        </p:nvGrpSpPr>
        <p:grpSpPr>
          <a:xfrm>
            <a:off x="758356" y="211543"/>
            <a:ext cx="737439" cy="1093853"/>
            <a:chOff x="820000" y="88255"/>
            <a:chExt cx="737439" cy="109385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5C62D3-49FC-0743-9C73-876B4873C18A}"/>
                </a:ext>
              </a:extLst>
            </p:cNvPr>
            <p:cNvSpPr/>
            <p:nvPr/>
          </p:nvSpPr>
          <p:spPr>
            <a:xfrm>
              <a:off x="820000" y="88255"/>
              <a:ext cx="737439" cy="109385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73A225-D342-7D4B-979F-8A12C5BB3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000" y="88255"/>
              <a:ext cx="737439" cy="1093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986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364328" y="339355"/>
            <a:ext cx="7292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Pathways to Deep Space Exploration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1396575"/>
            <a:ext cx="12152789" cy="4326460"/>
            <a:chOff x="16659" y="1694086"/>
            <a:chExt cx="12152789" cy="4326460"/>
          </a:xfrm>
        </p:grpSpPr>
        <p:pic>
          <p:nvPicPr>
            <p:cNvPr id="25" name="Picture 2" descr="Image result for Mars">
              <a:hlinkClick r:id="rId2"/>
              <a:extLst>
                <a:ext uri="{FF2B5EF4-FFF2-40B4-BE49-F238E27FC236}">
                  <a16:creationId xmlns:a16="http://schemas.microsoft.com/office/drawing/2014/main" id="{4D550E81-61F5-FD43-9C6F-7F8780F2D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5089" y="2102490"/>
              <a:ext cx="3564359" cy="3564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9C93406-D26B-DF4B-B67B-71971476F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59" y="1819075"/>
              <a:ext cx="4201471" cy="420147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6DB768C-E4E9-F044-9BEE-2F4AD2A6A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3552" y="2272298"/>
              <a:ext cx="3178763" cy="3178763"/>
            </a:xfrm>
            <a:prstGeom prst="rect">
              <a:avLst/>
            </a:prstGeom>
          </p:spPr>
        </p:pic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9294B946-F503-BF45-9F11-BA6CB4E3C785}"/>
                </a:ext>
              </a:extLst>
            </p:cNvPr>
            <p:cNvSpPr/>
            <p:nvPr/>
          </p:nvSpPr>
          <p:spPr>
            <a:xfrm>
              <a:off x="550944" y="1694086"/>
              <a:ext cx="10919012" cy="362628"/>
            </a:xfrm>
            <a:prstGeom prst="roundRect">
              <a:avLst/>
            </a:prstGeom>
            <a:gradFill flip="none" rotWithShape="1">
              <a:gsLst>
                <a:gs pos="13000">
                  <a:schemeClr val="accent1">
                    <a:lumMod val="75000"/>
                  </a:schemeClr>
                </a:gs>
                <a:gs pos="41000">
                  <a:schemeClr val="bg1">
                    <a:lumMod val="85000"/>
                  </a:schemeClr>
                </a:gs>
                <a:gs pos="67000">
                  <a:schemeClr val="bg1">
                    <a:lumMod val="85000"/>
                  </a:schemeClr>
                </a:gs>
                <a:gs pos="92000">
                  <a:schemeClr val="accent6">
                    <a:lumMod val="7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Continuum of space environments for research to understand life in space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193535F-1292-D441-A1D2-C43625AC2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8609" y="2680414"/>
              <a:ext cx="1716803" cy="68212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976104A-22C8-2443-9561-E429F6C34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421541">
              <a:off x="3703795" y="4385259"/>
              <a:ext cx="655723" cy="63271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211DBF9-2C2D-D142-B523-2A82FA95B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496344" y="2480917"/>
              <a:ext cx="804359" cy="614523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E946D9E-A994-C642-BC92-7A5F20F65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8544" y="2212096"/>
              <a:ext cx="567252" cy="61452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70F3487-658C-EA42-9313-8F7AFE6E4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67745" y="4704914"/>
              <a:ext cx="618592" cy="418739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C736BDF-3DC8-A148-87F4-3CDAB85ED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8324" y="2810939"/>
              <a:ext cx="522287" cy="567987"/>
            </a:xfrm>
            <a:prstGeom prst="rect">
              <a:avLst/>
            </a:prstGeom>
          </p:spPr>
        </p:pic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8DDDA98-D0F9-204A-9DE3-D7CEC83AA0BE}"/>
                </a:ext>
              </a:extLst>
            </p:cNvPr>
            <p:cNvSpPr/>
            <p:nvPr/>
          </p:nvSpPr>
          <p:spPr>
            <a:xfrm>
              <a:off x="4936411" y="3383517"/>
              <a:ext cx="2906478" cy="1248810"/>
            </a:xfrm>
            <a:prstGeom prst="roundRect">
              <a:avLst/>
            </a:prstGeom>
            <a:gradFill>
              <a:gsLst>
                <a:gs pos="0">
                  <a:schemeClr val="bg1">
                    <a:lumMod val="50000"/>
                    <a:alpha val="28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1/6 G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Radiation: </a:t>
              </a:r>
              <a:r>
                <a:rPr lang="en-US" sz="1300" b="1" dirty="0" smtClean="0"/>
                <a:t>0.24-3 </a:t>
              </a:r>
              <a:r>
                <a:rPr lang="en-US" sz="1300" b="1" dirty="0" err="1" smtClean="0"/>
                <a:t>mSv</a:t>
              </a:r>
              <a:r>
                <a:rPr lang="en-US" sz="1300" b="1" dirty="0" smtClean="0"/>
                <a:t>/day (GCR)</a:t>
              </a:r>
              <a:endParaRPr lang="en-US" sz="1300" b="1" dirty="0"/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Lunar </a:t>
              </a:r>
              <a:r>
                <a:rPr lang="en-US" sz="1300" b="1" dirty="0" smtClean="0"/>
                <a:t>dust</a:t>
              </a:r>
              <a:endParaRPr lang="en-US" sz="1300" b="1" dirty="0"/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Lack of magnetic field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Confined space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Limited capabilities and supplies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25036AA3-838A-2D4B-89D6-A2D554C73253}"/>
                </a:ext>
              </a:extLst>
            </p:cNvPr>
            <p:cNvSpPr/>
            <p:nvPr/>
          </p:nvSpPr>
          <p:spPr>
            <a:xfrm>
              <a:off x="8913106" y="3162001"/>
              <a:ext cx="2975514" cy="1510586"/>
            </a:xfrm>
            <a:prstGeom prst="roundRect">
              <a:avLst/>
            </a:prstGeom>
            <a:gradFill>
              <a:gsLst>
                <a:gs pos="0">
                  <a:srgbClr val="C2613D">
                    <a:alpha val="3000"/>
                  </a:srgbClr>
                </a:gs>
                <a:gs pos="100000">
                  <a:schemeClr val="accent6">
                    <a:lumMod val="50000"/>
                  </a:schemeClr>
                </a:gs>
              </a:gsLst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1/3 G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Radiation: </a:t>
              </a:r>
              <a:r>
                <a:rPr lang="en-US" sz="1300" b="1" dirty="0" smtClean="0"/>
                <a:t>0.64-1.84 </a:t>
              </a:r>
              <a:r>
                <a:rPr lang="en-US" sz="1300" b="1" dirty="0" err="1" smtClean="0"/>
                <a:t>mSv</a:t>
              </a:r>
              <a:r>
                <a:rPr lang="en-US" sz="1300" b="1" dirty="0" smtClean="0"/>
                <a:t>/day (GCR)</a:t>
              </a:r>
              <a:endParaRPr lang="en-US" sz="1300" b="1" dirty="0"/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Martian dust and others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Lack of magnetic field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Confined space</a:t>
              </a:r>
            </a:p>
            <a:p>
              <a:pPr marL="115888" indent="-115888">
                <a:buFont typeface="Arial" panose="020B0604020202020204" pitchFamily="34" charset="0"/>
                <a:buChar char="•"/>
              </a:pPr>
              <a:r>
                <a:rPr lang="en-US" sz="1300" b="1" dirty="0"/>
                <a:t>Limited capabilities and supplies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DD90ACF-BF8F-5A49-9F90-329153C0A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16578" y="3437746"/>
              <a:ext cx="796527" cy="827093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895E1CF-E80B-3D4E-88F5-EA2E74DC2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602624">
              <a:off x="4823320" y="2393902"/>
              <a:ext cx="468169" cy="467233"/>
            </a:xfrm>
            <a:prstGeom prst="rect">
              <a:avLst/>
            </a:prstGeom>
          </p:spPr>
        </p:pic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FB7D02D1-35EF-C146-9549-A56B40B16584}"/>
                </a:ext>
              </a:extLst>
            </p:cNvPr>
            <p:cNvSpPr/>
            <p:nvPr/>
          </p:nvSpPr>
          <p:spPr>
            <a:xfrm>
              <a:off x="375866" y="3137435"/>
              <a:ext cx="3415936" cy="1413297"/>
            </a:xfrm>
            <a:prstGeom prst="round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  <a:alpha val="55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300" b="1" dirty="0"/>
                <a:t>Earth vs. ISS</a:t>
              </a:r>
            </a:p>
            <a:p>
              <a:pPr marL="114300" indent="-114300">
                <a:buFont typeface="Arial" panose="020B0604020202020204" pitchFamily="34" charset="0"/>
                <a:buChar char="•"/>
              </a:pPr>
              <a:r>
                <a:rPr lang="en-US" sz="1300" b="1" dirty="0"/>
                <a:t>1G vs. Microgravity</a:t>
              </a:r>
            </a:p>
            <a:p>
              <a:pPr marL="114300" indent="-114300">
                <a:buFont typeface="Arial" panose="020B0604020202020204" pitchFamily="34" charset="0"/>
                <a:buChar char="•"/>
              </a:pPr>
              <a:r>
                <a:rPr lang="en-US" sz="1300" b="1" dirty="0"/>
                <a:t>Radiation: </a:t>
              </a:r>
              <a:r>
                <a:rPr lang="en-US" sz="1300" b="1" dirty="0" smtClean="0"/>
                <a:t>~0.7 µ</a:t>
              </a:r>
              <a:r>
                <a:rPr lang="en-US" sz="1300" b="1" dirty="0" err="1" smtClean="0"/>
                <a:t>Sv</a:t>
              </a:r>
              <a:r>
                <a:rPr lang="en-US" sz="1300" b="1" dirty="0" smtClean="0"/>
                <a:t>/day </a:t>
              </a:r>
              <a:r>
                <a:rPr lang="en-US" sz="1300" b="1" dirty="0"/>
                <a:t>vs. </a:t>
              </a:r>
              <a:r>
                <a:rPr lang="en-US" sz="1300" b="1" dirty="0" smtClean="0"/>
                <a:t>~0.5 </a:t>
              </a:r>
              <a:r>
                <a:rPr lang="en-US" sz="1300" b="1" dirty="0" err="1" smtClean="0"/>
                <a:t>mSv</a:t>
              </a:r>
              <a:r>
                <a:rPr lang="en-US" sz="1300" b="1" dirty="0" smtClean="0"/>
                <a:t>/day (50-80% GCR)</a:t>
              </a:r>
            </a:p>
            <a:p>
              <a:pPr marL="114300" indent="-114300">
                <a:buFont typeface="Arial" panose="020B0604020202020204" pitchFamily="34" charset="0"/>
                <a:buChar char="•"/>
              </a:pPr>
              <a:r>
                <a:rPr lang="en-US" sz="1300" b="1" dirty="0" smtClean="0"/>
                <a:t>Within </a:t>
              </a:r>
              <a:r>
                <a:rPr lang="en-US" sz="1300" b="1" dirty="0"/>
                <a:t>the Earth magnetic field</a:t>
              </a:r>
            </a:p>
            <a:p>
              <a:pPr marL="114300" indent="-114300">
                <a:buFont typeface="Arial" panose="020B0604020202020204" pitchFamily="34" charset="0"/>
                <a:buChar char="•"/>
              </a:pPr>
              <a:r>
                <a:rPr lang="en-US" sz="1300" b="1" dirty="0"/>
                <a:t>Lab settings vs confined space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397487C-1D8B-4447-A55F-C2A8B1EE4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94856" y="4817807"/>
              <a:ext cx="647297" cy="333933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30BE672-DAD6-3F4F-AB08-76ABAF6D5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6282" y="2891133"/>
              <a:ext cx="779580" cy="39272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1DF55B4-8F22-7246-8AFF-0832CB787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94423" y="2705766"/>
              <a:ext cx="1241451" cy="219483"/>
            </a:xfrm>
            <a:prstGeom prst="rect">
              <a:avLst/>
            </a:prstGeom>
          </p:spPr>
        </p:pic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1DBB4D-1DE3-EA48-83C6-9EBFBF05320D}"/>
                </a:ext>
              </a:extLst>
            </p:cNvPr>
            <p:cNvSpPr/>
            <p:nvPr/>
          </p:nvSpPr>
          <p:spPr>
            <a:xfrm>
              <a:off x="5346706" y="2534313"/>
              <a:ext cx="198474" cy="18640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A17B652-F19D-7644-874A-B46F94C05750}"/>
                </a:ext>
              </a:extLst>
            </p:cNvPr>
            <p:cNvSpPr/>
            <p:nvPr/>
          </p:nvSpPr>
          <p:spPr>
            <a:xfrm>
              <a:off x="4833736" y="2750727"/>
              <a:ext cx="198474" cy="18640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9294B946-F503-BF45-9F11-BA6CB4E3C785}"/>
              </a:ext>
            </a:extLst>
          </p:cNvPr>
          <p:cNvSpPr/>
          <p:nvPr/>
        </p:nvSpPr>
        <p:spPr>
          <a:xfrm>
            <a:off x="163558" y="5707121"/>
            <a:ext cx="11893731" cy="362628"/>
          </a:xfrm>
          <a:prstGeom prst="roundRect">
            <a:avLst/>
          </a:prstGeom>
          <a:gradFill flip="none" rotWithShape="1">
            <a:gsLst>
              <a:gs pos="13000">
                <a:schemeClr val="accent1">
                  <a:lumMod val="75000"/>
                </a:schemeClr>
              </a:gs>
              <a:gs pos="41000">
                <a:schemeClr val="bg1">
                  <a:lumMod val="85000"/>
                </a:schemeClr>
              </a:gs>
              <a:gs pos="67000">
                <a:schemeClr val="bg1">
                  <a:lumMod val="85000"/>
                </a:schemeClr>
              </a:gs>
              <a:gs pos="92000">
                <a:schemeClr val="accent6">
                  <a:lumMod val="75000"/>
                </a:schemeClr>
              </a:gs>
            </a:gsLst>
            <a:lin ang="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Flight Capability – ISS and other LEO vehicles	</a:t>
            </a:r>
            <a:r>
              <a:rPr lang="en-US" sz="1400" b="1" dirty="0" smtClean="0">
                <a:solidFill>
                  <a:schemeClr val="tx1"/>
                </a:solidFill>
              </a:rPr>
              <a:t>     	Lunar </a:t>
            </a:r>
            <a:r>
              <a:rPr lang="en-US" sz="1400" b="1" dirty="0">
                <a:solidFill>
                  <a:schemeClr val="tx1"/>
                </a:solidFill>
              </a:rPr>
              <a:t>Transit Vehicles, </a:t>
            </a:r>
            <a:r>
              <a:rPr lang="en-US" sz="1400" b="1" dirty="0" smtClean="0">
                <a:solidFill>
                  <a:schemeClr val="tx1"/>
                </a:solidFill>
              </a:rPr>
              <a:t>Gateway, </a:t>
            </a:r>
            <a:r>
              <a:rPr lang="en-US" sz="1400" b="1" dirty="0">
                <a:solidFill>
                  <a:schemeClr val="tx1"/>
                </a:solidFill>
              </a:rPr>
              <a:t>and Surface		 </a:t>
            </a:r>
            <a:r>
              <a:rPr lang="en-US" sz="1400" b="1" dirty="0" smtClean="0">
                <a:solidFill>
                  <a:schemeClr val="tx1"/>
                </a:solidFill>
              </a:rPr>
              <a:t>     Mars </a:t>
            </a:r>
            <a:r>
              <a:rPr lang="en-US" sz="1400" b="1" dirty="0">
                <a:solidFill>
                  <a:schemeClr val="tx1"/>
                </a:solidFill>
              </a:rPr>
              <a:t>Transit Vehicles and Surface </a:t>
            </a:r>
          </a:p>
        </p:txBody>
      </p:sp>
    </p:spTree>
    <p:extLst>
      <p:ext uri="{BB962C8B-B14F-4D97-AF65-F5344CB8AC3E}">
        <p14:creationId xmlns:p14="http://schemas.microsoft.com/office/powerpoint/2010/main" val="237795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10055" y="347258"/>
            <a:ext cx="9260492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Flight Platforms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93406-D26B-DF4B-B67B-71971476FA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11" y="1529399"/>
            <a:ext cx="4201471" cy="42014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93535F-1292-D441-A1D2-C43625AC2E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730" y="1450965"/>
            <a:ext cx="1716803" cy="682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B768C-E4E9-F044-9BEE-2F4AD2A6AA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55" y="3049377"/>
            <a:ext cx="3178763" cy="31787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11DBF9-2C2D-D142-B523-2A82FA95B2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42339" y="5114428"/>
            <a:ext cx="1457756" cy="1113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95E1CF-E80B-3D4E-88F5-EA2E74DC27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02624">
            <a:off x="7504067" y="3657930"/>
            <a:ext cx="1074528" cy="10723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6330462" y="1450965"/>
            <a:ext cx="5768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Low Earth Orbit</a:t>
            </a:r>
            <a:r>
              <a:rPr lang="en-US" dirty="0"/>
              <a:t>: ISS with microgravity, and simulated lunar, Mars, and 1g conditions; Outside ISS for hostile space environment exposure. The same for other LEO vehicles.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76104A-22C8-2443-9561-E429F6C341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21541">
            <a:off x="4736335" y="2449377"/>
            <a:ext cx="845569" cy="815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4403615" y="3648640"/>
            <a:ext cx="2938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Beyond Low Earth Orbit – Lunar - Transit</a:t>
            </a:r>
            <a:r>
              <a:rPr lang="en-US" dirty="0"/>
              <a:t>: Orion (Artemis-1 and -2), and other transit vehicles.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5852738" y="2409135"/>
            <a:ext cx="6148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Low </a:t>
            </a:r>
            <a:r>
              <a:rPr lang="en-US" b="1" dirty="0"/>
              <a:t>Earth Orbit</a:t>
            </a:r>
            <a:r>
              <a:rPr lang="en-US" dirty="0"/>
              <a:t>: Free flyers, CubeSat payloads released from LEO vehicles; Satellites and others.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4403615" y="5142871"/>
            <a:ext cx="2938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Beyond Low Earth Orbit – Lunar – Long-term</a:t>
            </a:r>
            <a:r>
              <a:rPr lang="en-US" dirty="0"/>
              <a:t>: Gateway and lunar surface.</a:t>
            </a:r>
          </a:p>
        </p:txBody>
      </p:sp>
    </p:spTree>
    <p:extLst>
      <p:ext uri="{BB962C8B-B14F-4D97-AF65-F5344CB8AC3E}">
        <p14:creationId xmlns:p14="http://schemas.microsoft.com/office/powerpoint/2010/main" val="94485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11870" y="302607"/>
            <a:ext cx="10127984" cy="978729"/>
          </a:xfrm>
        </p:spPr>
        <p:txBody>
          <a:bodyPr/>
          <a:lstStyle/>
          <a:p>
            <a:pPr algn="ctr"/>
            <a:r>
              <a:rPr lang="en-US" sz="3200" b="1" dirty="0">
                <a:latin typeface="+mn-lt"/>
              </a:rPr>
              <a:t>Alternative Flight Platforms and Ground Simulation Capabilities for Deep Space </a:t>
            </a:r>
            <a:r>
              <a:rPr lang="en-US" sz="3200" b="1" dirty="0" smtClean="0">
                <a:latin typeface="+mn-lt"/>
              </a:rPr>
              <a:t>Exploration</a:t>
            </a:r>
            <a:endParaRPr lang="en-US" sz="3200" b="1" strike="sngStrike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1870" y="1411673"/>
            <a:ext cx="102246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Why do we need alternative platforms: </a:t>
            </a:r>
            <a:r>
              <a:rPr lang="en-US" sz="2000" dirty="0"/>
              <a:t>Cost, Opportunities, Accessibilities, Risks, Uncertainties, Controlled Environment, Unlimited </a:t>
            </a:r>
            <a:r>
              <a:rPr lang="en-US" sz="2000" dirty="0" smtClean="0"/>
              <a:t>Technologies </a:t>
            </a:r>
            <a:r>
              <a:rPr lang="en-US" sz="2000" dirty="0"/>
              <a:t>and </a:t>
            </a:r>
            <a:r>
              <a:rPr lang="en-US" sz="2000" dirty="0" smtClean="0"/>
              <a:t>Capabilities</a:t>
            </a:r>
            <a:r>
              <a:rPr lang="en-US" sz="2000" dirty="0"/>
              <a:t>, Experiment Replication and I</a:t>
            </a:r>
            <a:r>
              <a:rPr lang="en-US" sz="2000" dirty="0" smtClean="0"/>
              <a:t>ncreased </a:t>
            </a:r>
            <a:r>
              <a:rPr lang="en-US" sz="2000" dirty="0"/>
              <a:t>S</a:t>
            </a:r>
            <a:r>
              <a:rPr lang="en-US" sz="2000" dirty="0" smtClean="0"/>
              <a:t>ample </a:t>
            </a:r>
            <a:r>
              <a:rPr lang="en-US" sz="2000" dirty="0"/>
              <a:t>S</a:t>
            </a:r>
            <a:r>
              <a:rPr lang="en-US" sz="2000" dirty="0" smtClean="0"/>
              <a:t>ize</a:t>
            </a:r>
            <a:r>
              <a:rPr lang="en-US" sz="2000" dirty="0"/>
              <a:t>, Robust Results …</a:t>
            </a:r>
          </a:p>
          <a:p>
            <a:endParaRPr lang="en-US" sz="800" b="1" dirty="0"/>
          </a:p>
          <a:p>
            <a:r>
              <a:rPr lang="en-US" sz="2000" b="1" dirty="0"/>
              <a:t>Deep space flight opportunities </a:t>
            </a:r>
            <a:r>
              <a:rPr lang="en-US" sz="2000" dirty="0"/>
              <a:t>are the platforms for proof of concepts based on what we have discovered and developed on Earth, and for exploring unknowns. 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9583" y="3455900"/>
            <a:ext cx="11694146" cy="2897054"/>
            <a:chOff x="169583" y="3455900"/>
            <a:chExt cx="11694146" cy="289705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5873" y="3622696"/>
              <a:ext cx="2657856" cy="1953208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169583" y="3455900"/>
              <a:ext cx="11634676" cy="2897054"/>
              <a:chOff x="169583" y="3455900"/>
              <a:chExt cx="11634676" cy="2897054"/>
            </a:xfrm>
          </p:grpSpPr>
          <p:pic>
            <p:nvPicPr>
              <p:cNvPr id="18" name="Picture 17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104827" y="4772912"/>
                <a:ext cx="1708246" cy="1286869"/>
              </a:xfrm>
              <a:prstGeom prst="rect">
                <a:avLst/>
              </a:prstGeom>
            </p:spPr>
          </p:pic>
          <p:sp>
            <p:nvSpPr>
              <p:cNvPr id="3" name="TextBox 2"/>
              <p:cNvSpPr txBox="1"/>
              <p:nvPr/>
            </p:nvSpPr>
            <p:spPr>
              <a:xfrm flipH="1">
                <a:off x="169583" y="3470974"/>
                <a:ext cx="32442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Suborbital Flights and Sounding Rockets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flipH="1">
                <a:off x="2703150" y="6022387"/>
                <a:ext cx="14214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Parabolic Flights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flipH="1">
                <a:off x="4374760" y="5222169"/>
                <a:ext cx="233726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Microgravity Analogs, Microgravity Simulation Support Facility (MSSF) at KSC and Other Facilities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flipH="1">
                <a:off x="9174543" y="5575956"/>
                <a:ext cx="262971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NASA Space Radiation Laboratory (NSRL) at Brookhaven National Lab (BNL) and Others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flipH="1">
                <a:off x="6929633" y="6045177"/>
                <a:ext cx="205863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Antarctica Balloon Flights</a:t>
                </a: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7768" y="3689049"/>
                <a:ext cx="2582701" cy="1487124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62778" y="3455900"/>
                <a:ext cx="2709053" cy="1440786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6"/>
              <a:srcRect l="5328" r="8551"/>
              <a:stretch/>
            </p:blipFill>
            <p:spPr>
              <a:xfrm>
                <a:off x="2492354" y="4461063"/>
                <a:ext cx="1794809" cy="1598718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5601" y="3953975"/>
                <a:ext cx="2001586" cy="130873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8">
                <a:lum contrast="40000"/>
              </a:blip>
              <a:srcRect l="22716" r="21645"/>
              <a:stretch/>
            </p:blipFill>
            <p:spPr>
              <a:xfrm>
                <a:off x="374469" y="4449234"/>
                <a:ext cx="1172964" cy="1723012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2248573" y="5005524"/>
                <a:ext cx="90915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chemeClr val="bg2">
                        <a:lumMod val="50000"/>
                      </a:schemeClr>
                    </a:solidFill>
                  </a:rPr>
                  <a:t>@SPECEREF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818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0" y="363445"/>
            <a:ext cx="12192000" cy="89255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 Retrospective of Life Science Research</a:t>
            </a:r>
          </a:p>
          <a:p>
            <a:pPr algn="ctr"/>
            <a:r>
              <a:rPr lang="en-US" sz="2400" b="1" dirty="0"/>
              <a:t>(PubMed 1950-2019)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01686" y="2681654"/>
            <a:ext cx="30943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have learned on how biological systems respond to space relevant conditions is largely embedded </a:t>
            </a:r>
            <a:r>
              <a:rPr lang="en-US" dirty="0" smtClean="0"/>
              <a:t>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these </a:t>
            </a:r>
            <a:r>
              <a:rPr lang="en-US" dirty="0"/>
              <a:t>studies, </a:t>
            </a:r>
            <a:r>
              <a:rPr lang="en-US" dirty="0" smtClean="0"/>
              <a:t>most </a:t>
            </a:r>
            <a:r>
              <a:rPr lang="en-US" dirty="0"/>
              <a:t>of which are ground based studies.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565666"/>
              </p:ext>
            </p:extLst>
          </p:nvPr>
        </p:nvGraphicFramePr>
        <p:xfrm>
          <a:off x="205483" y="1430564"/>
          <a:ext cx="8596203" cy="4986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544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78512" y="556886"/>
            <a:ext cx="9037293" cy="52322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 Review on Studies Using Microgravity Simulation Devices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3360"/>
              </p:ext>
            </p:extLst>
          </p:nvPr>
        </p:nvGraphicFramePr>
        <p:xfrm>
          <a:off x="143838" y="1621025"/>
          <a:ext cx="7941924" cy="46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39874" y="1621025"/>
            <a:ext cx="372645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</a:t>
            </a:r>
            <a:r>
              <a:rPr lang="en-US" dirty="0" smtClean="0"/>
              <a:t>of articles </a:t>
            </a:r>
            <a:r>
              <a:rPr lang="en-US" dirty="0"/>
              <a:t>on simulated microgravity effects to demonstrate trends of life sciences research using microgravity simulation devices.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Studies that paired simulated microgravity experiments with true microgravity platforms were given in-depth analysis.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Also emphasized were those articles that combined simulated microgravity with other study variables relevant to spaceflight, such as high carbon dioxide (CO</a:t>
            </a:r>
            <a:r>
              <a:rPr lang="en-US" baseline="-25000" dirty="0"/>
              <a:t>2</a:t>
            </a:r>
            <a:r>
              <a:rPr lang="en-US" dirty="0"/>
              <a:t>), ionizing radiation, and partial gravity states.</a:t>
            </a:r>
          </a:p>
        </p:txBody>
      </p:sp>
    </p:spTree>
    <p:extLst>
      <p:ext uri="{BB962C8B-B14F-4D97-AF65-F5344CB8AC3E}">
        <p14:creationId xmlns:p14="http://schemas.microsoft.com/office/powerpoint/2010/main" val="195287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45290" y="326053"/>
            <a:ext cx="8272138" cy="95410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 Large Body of Knowledge with Significant Gaps for Exploring Deep Space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691" y="1564886"/>
            <a:ext cx="1155842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We found a large, diversified, but fragmented body of knowledge with several major knowledge gaps identified for ground-based microgravity simulation research:</a:t>
            </a:r>
          </a:p>
          <a:p>
            <a:pPr>
              <a:spcAft>
                <a:spcPts val="600"/>
              </a:spcAft>
            </a:pP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Integrated studies combining microgravity simulation research in parallel with other simulated or true microgravity platforms to identify microgravity effects.</a:t>
            </a:r>
          </a:p>
          <a:p>
            <a:pPr marL="285750" marR="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Interactions among different organisms, species, and cell types using co-culture systems, or 3D tissue organoids for investigating microgravity effects at the tissue level, host responses, or at the ecosystem level. </a:t>
            </a:r>
          </a:p>
          <a:p>
            <a:pPr marL="285750" marR="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Multi-generational studies under simulated microgravity. </a:t>
            </a:r>
          </a:p>
          <a:p>
            <a:pPr marL="285750" marR="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State-of-the-art molecular and imaging analysis approaches in addition to phenotypic observations.</a:t>
            </a:r>
          </a:p>
          <a:p>
            <a:pPr marL="285750" marR="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Research approaches targeting the impact of the deep space environment using combined conditions of simulated microgravity/partial gravity and other space related environmental risk factors, e.g. ionizing radiation.</a:t>
            </a:r>
          </a:p>
          <a:p>
            <a:pPr marR="0" lvl="0">
              <a:spcAft>
                <a:spcPts val="600"/>
              </a:spcAft>
            </a:pPr>
            <a:endParaRPr lang="en-US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600"/>
              </a:spcAft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These research gaps exist in many space related research areas, e.g. microbiology, plant research, human research, space radiation, and health risk assessments.</a:t>
            </a:r>
          </a:p>
        </p:txBody>
      </p:sp>
    </p:spTree>
    <p:extLst>
      <p:ext uri="{BB962C8B-B14F-4D97-AF65-F5344CB8AC3E}">
        <p14:creationId xmlns:p14="http://schemas.microsoft.com/office/powerpoint/2010/main" val="426015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518031"/>
            <a:ext cx="12191999" cy="5355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b="1" dirty="0">
                <a:latin typeface="+mn-lt"/>
              </a:rPr>
              <a:t>KSC Microgravity Simulation Support Facility (MSSF)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1" y="1574772"/>
            <a:ext cx="1036662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Aft>
                <a:spcPts val="1200"/>
              </a:spcAft>
            </a:pP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GOALS:</a:t>
            </a:r>
          </a:p>
          <a:p>
            <a:pPr marL="342900" marR="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Support SMD/BPS investigators and space life sciences researchers conducting microgravity simulation research.</a:t>
            </a:r>
          </a:p>
          <a:p>
            <a:pPr marL="342900" marR="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Conduct data mining to integrate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data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from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70-years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of simulated microgravity research.</a:t>
            </a:r>
          </a:p>
          <a:p>
            <a:pPr marL="342900" marR="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Improve the existing alternative platforms and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develop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new capabilities in order to functionally simulate the deep space environment and better enable deep space related biological research on the ground.</a:t>
            </a:r>
          </a:p>
          <a:p>
            <a:pPr marL="342900" marR="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Develop strategies to continue the usage of alternative platforms and ground simulation capabilities for deep space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exploration.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9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0" y="480261"/>
            <a:ext cx="12192000" cy="5355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b="1" dirty="0">
                <a:latin typeface="+mn-lt"/>
              </a:rPr>
              <a:t>KSC Microgravity Simulation Support Facility (continued)</a:t>
            </a:r>
          </a:p>
        </p:txBody>
      </p:sp>
      <p:sp>
        <p:nvSpPr>
          <p:cNvPr id="5" name="Rectangle 4"/>
          <p:cNvSpPr/>
          <p:nvPr/>
        </p:nvSpPr>
        <p:spPr>
          <a:xfrm>
            <a:off x="8017580" y="1799035"/>
            <a:ext cx="3632629" cy="4103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b="1" dirty="0">
                <a:ea typeface="Calibri" panose="020F0502020204030204" pitchFamily="34" charset="0"/>
                <a:cs typeface="Calibri" panose="020F0502020204030204" pitchFamily="34" charset="0"/>
              </a:rPr>
              <a:t>Strategies being implemented in the MSSF to reduce </a:t>
            </a:r>
            <a:r>
              <a:rPr lang="en-US" b="1" dirty="0" smtClean="0">
                <a:ea typeface="Calibri" panose="020F0502020204030204" pitchFamily="34" charset="0"/>
                <a:cs typeface="Calibri" panose="020F0502020204030204" pitchFamily="34" charset="0"/>
              </a:rPr>
              <a:t>artifacts: </a:t>
            </a:r>
            <a:endParaRPr lang="en-US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Using multiple microgravity research platforms with high fidelity controls.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  <a:cs typeface="Calibri" panose="020F0502020204030204" pitchFamily="34" charset="0"/>
              </a:rPr>
              <a:t>Minimizing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artifacts mechanically.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Understanding the localized physical nature </a:t>
            </a:r>
            <a:r>
              <a:rPr lang="en-US" dirty="0" smtClean="0">
                <a:ea typeface="Calibri" panose="020F0502020204030204" pitchFamily="34" charset="0"/>
                <a:cs typeface="Calibri" panose="020F0502020204030204" pitchFamily="34" charset="0"/>
              </a:rPr>
              <a:t>around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specimens through fluidic dynamics modeling.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Developing customized science modules based on individual experimental requirements.</a:t>
            </a:r>
            <a:endParaRPr lang="en-US" sz="16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96" y="1459338"/>
            <a:ext cx="7340220" cy="50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4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1985555" y="518031"/>
            <a:ext cx="8778240" cy="5355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latin typeface="+mn-lt"/>
              </a:rPr>
              <a:t>Alternative Platforms for Deep Space Explorations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119990"/>
              </p:ext>
            </p:extLst>
          </p:nvPr>
        </p:nvGraphicFramePr>
        <p:xfrm>
          <a:off x="893788" y="1449019"/>
          <a:ext cx="10610235" cy="479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961">
                  <a:extLst>
                    <a:ext uri="{9D8B030D-6E8A-4147-A177-3AD203B41FA5}">
                      <a16:colId xmlns:a16="http://schemas.microsoft.com/office/drawing/2014/main" val="2809932942"/>
                    </a:ext>
                  </a:extLst>
                </a:gridCol>
                <a:gridCol w="1668725">
                  <a:extLst>
                    <a:ext uri="{9D8B030D-6E8A-4147-A177-3AD203B41FA5}">
                      <a16:colId xmlns:a16="http://schemas.microsoft.com/office/drawing/2014/main" val="676851737"/>
                    </a:ext>
                  </a:extLst>
                </a:gridCol>
                <a:gridCol w="1641954">
                  <a:extLst>
                    <a:ext uri="{9D8B030D-6E8A-4147-A177-3AD203B41FA5}">
                      <a16:colId xmlns:a16="http://schemas.microsoft.com/office/drawing/2014/main" val="2033985688"/>
                    </a:ext>
                  </a:extLst>
                </a:gridCol>
                <a:gridCol w="1641955">
                  <a:extLst>
                    <a:ext uri="{9D8B030D-6E8A-4147-A177-3AD203B41FA5}">
                      <a16:colId xmlns:a16="http://schemas.microsoft.com/office/drawing/2014/main" val="4230647469"/>
                    </a:ext>
                  </a:extLst>
                </a:gridCol>
                <a:gridCol w="1678955">
                  <a:extLst>
                    <a:ext uri="{9D8B030D-6E8A-4147-A177-3AD203B41FA5}">
                      <a16:colId xmlns:a16="http://schemas.microsoft.com/office/drawing/2014/main" val="1491840606"/>
                    </a:ext>
                  </a:extLst>
                </a:gridCol>
                <a:gridCol w="2220685">
                  <a:extLst>
                    <a:ext uri="{9D8B030D-6E8A-4147-A177-3AD203B41FA5}">
                      <a16:colId xmlns:a16="http://schemas.microsoft.com/office/drawing/2014/main" val="95754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Microgravity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Hyper Gravity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Partial Gravity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Space Radiation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Closed </a:t>
                      </a:r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607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Parabolic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Flights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Transient 15-20s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Transient 15-20s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Transient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Ambient Levels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Within the hardware, mostly sterile</a:t>
                      </a:r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71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Sounding Rockets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Minutes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Minutes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Transient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Ambient Levels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Within the hardware, mostly sterile</a:t>
                      </a:r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1589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Suborbital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Flights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Minutes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Minutes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Transient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Ambient Levels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Within the hardware,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mostly</a:t>
                      </a:r>
                      <a:r>
                        <a:rPr lang="en-US" sz="14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sterile</a:t>
                      </a:r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761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Microgravity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Simulated Devices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Simulation, short-term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(minutes) to long-term (months)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Simulation, short-term (minutes) to long-term (months)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Simulation, short-term (minutes) to long-term (months)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Possible when coupled to Radiation Sources</a:t>
                      </a: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Possible when coupled to or placed in environmental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chambers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202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Antarctic Balloon Campaigns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  <a:p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  <a:p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Quantity and quality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relevance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821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Radiation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Facilities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  <a:p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  <a:p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Simulation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s using charged particles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Possible when coupled to or placed in environmental chambers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123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Environmental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Chambers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Not Applicable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Ambient Levels</a:t>
                      </a: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31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Deep Space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Yes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0644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3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0" y="264152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Decadal Survey Recommendation:  Continue Development and Use of Alternative Platforms for Deep Space </a:t>
            </a:r>
            <a:r>
              <a:rPr lang="en-US" sz="2800" b="1" dirty="0" smtClean="0"/>
              <a:t>Exploration</a:t>
            </a:r>
            <a:endParaRPr lang="en-US" sz="2800" b="1" strike="sngStrike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7647" y="1600897"/>
            <a:ext cx="1093796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Aft>
                <a:spcPts val="600"/>
              </a:spcAft>
            </a:pP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Key Questions:</a:t>
            </a:r>
          </a:p>
          <a:p>
            <a:pPr marL="342900" marR="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How to continue using cost-effective ground research capabilities to address research gaps targeting deep space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exploration?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How to effectively simulate the deep space environment on Earth for life sciences research?</a:t>
            </a:r>
          </a:p>
          <a:p>
            <a:pPr marL="342900" marR="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How to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integrate the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large database of past space related biological research to contribute to NASA’s deep space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exploration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activities?</a:t>
            </a:r>
          </a:p>
          <a:p>
            <a:pPr marL="342900" marR="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How to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translate ground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research findings for deep space applications?</a:t>
            </a:r>
          </a:p>
          <a:p>
            <a:pPr marL="342900" marR="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How to improve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existing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alternative platforms and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develop 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new capabilities for deep space </a:t>
            </a:r>
            <a:r>
              <a:rPr lang="en-US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exploration?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35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AE3F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AE3F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075CBB-6A42-4D4D-A4CE-14400DFE4D81}"/>
              </a:ext>
            </a:extLst>
          </p:cNvPr>
          <p:cNvCxnSpPr>
            <a:cxnSpLocks/>
          </p:cNvCxnSpPr>
          <p:nvPr/>
        </p:nvCxnSpPr>
        <p:spPr>
          <a:xfrm>
            <a:off x="0" y="1280160"/>
            <a:ext cx="12194318" cy="122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flipH="1">
            <a:off x="4739626" y="2210185"/>
            <a:ext cx="2715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Thank you!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8318" y="526264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https://kscpartnerships.ksc.nasa.gov/Partnering-Opportunities/Capabilities-and-Testing/Testing-and-Labs/Microgravity-Simulation-Support-Facility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26577" y="4379942"/>
            <a:ext cx="8017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Please contact us:		</a:t>
            </a:r>
            <a:r>
              <a:rPr lang="en-US" dirty="0"/>
              <a:t>Ye Zhang, Ph.D. E-mail: </a:t>
            </a:r>
            <a:r>
              <a:rPr lang="en-US" dirty="0">
                <a:hlinkClick r:id="rId3"/>
              </a:rPr>
              <a:t>ye.zhang-1@nasa.gov</a:t>
            </a:r>
            <a:endParaRPr lang="en-US" dirty="0"/>
          </a:p>
          <a:p>
            <a:r>
              <a:rPr lang="en-US" dirty="0"/>
              <a:t>					Howard G. Levine, Ph.D. E-mail: </a:t>
            </a:r>
            <a:r>
              <a:rPr lang="en-US" dirty="0">
                <a:hlinkClick r:id="rId4"/>
              </a:rPr>
              <a:t>howard.g.levine@nasa.gov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87860B-218C-7141-BE97-DA256F5E30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98" y="240727"/>
            <a:ext cx="2277697" cy="8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5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470fa657-f426-4d92-82e8-31fd872cdd99">SLPSRA BPS Monthly Review Template 16x9
Updated April 26, 2019</Description0>
    <Reference_x0020_Type xmlns="470fa657-f426-4d92-82e8-31fd872cdd99">Reporting Template</Reference_x0020_Typ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8C801A7A75D24AA411E050935EA4F1" ma:contentTypeVersion="7" ma:contentTypeDescription="Create a new document." ma:contentTypeScope="" ma:versionID="69dbda8767150542db62901a6fe99f26">
  <xsd:schema xmlns:xsd="http://www.w3.org/2001/XMLSchema" xmlns:xs="http://www.w3.org/2001/XMLSchema" xmlns:p="http://schemas.microsoft.com/office/2006/metadata/properties" xmlns:ns2="470fa657-f426-4d92-82e8-31fd872cdd99" xmlns:ns3="326f5b81-b065-4034-9a4c-8575c1d20481" targetNamespace="http://schemas.microsoft.com/office/2006/metadata/properties" ma:root="true" ma:fieldsID="c489868d1a4f7665817f2ed657c37024" ns2:_="" ns3:_="">
    <xsd:import namespace="470fa657-f426-4d92-82e8-31fd872cdd99"/>
    <xsd:import namespace="326f5b81-b065-4034-9a4c-8575c1d20481"/>
    <xsd:element name="properties">
      <xsd:complexType>
        <xsd:sequence>
          <xsd:element name="documentManagement">
            <xsd:complexType>
              <xsd:all>
                <xsd:element ref="ns2:Reference_x0020_Type"/>
                <xsd:element ref="ns2:Description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fa657-f426-4d92-82e8-31fd872cdd99" elementFormDefault="qualified">
    <xsd:import namespace="http://schemas.microsoft.com/office/2006/documentManagement/types"/>
    <xsd:import namespace="http://schemas.microsoft.com/office/infopath/2007/PartnerControls"/>
    <xsd:element name="Reference_x0020_Type" ma:index="8" ma:displayName="Reference Type" ma:format="Dropdown" ma:internalName="Reference_x0020_Type" ma:readOnly="false">
      <xsd:simpleType>
        <xsd:restriction base="dms:Choice">
          <xsd:enumeration value="NASA Generated"/>
          <xsd:enumeration value="Non-NASA Generated"/>
          <xsd:enumeration value="Reporting Template"/>
          <xsd:enumeration value="SCB Template"/>
          <xsd:enumeration value="PPBE Template"/>
        </xsd:restriction>
      </xsd:simpleType>
    </xsd:element>
    <xsd:element name="Description0" ma:index="9" ma:displayName="Description" ma:internalName="Description0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f5b81-b065-4034-9a4c-8575c1d2048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A22EBA-4803-4718-BDF3-F6379CACE8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A681A1-A55A-492E-B041-C6C1AD52ACC9}">
  <ds:schemaRefs>
    <ds:schemaRef ds:uri="470fa657-f426-4d92-82e8-31fd872cdd99"/>
    <ds:schemaRef ds:uri="326f5b81-b065-4034-9a4c-8575c1d20481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2150913-0191-4D4D-9192-F9375BFCE1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0fa657-f426-4d92-82e8-31fd872cdd99"/>
    <ds:schemaRef ds:uri="326f5b81-b065-4034-9a4c-8575c1d204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9512</TotalTime>
  <Words>1092</Words>
  <Application>Microsoft Office PowerPoint</Application>
  <PresentationFormat>Widescreen</PresentationFormat>
  <Paragraphs>154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Alternative Flight Platforms and Ground Simulation Capabilities for Deep Space Exploration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HPES ACES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SLPSRA BPS Monthly Review Template 16x9</dc:title>
  <dc:subject/>
  <dc:creator>Malarik, Diane C. (HQ-CR000)</dc:creator>
  <cp:keywords/>
  <dc:description/>
  <cp:lastModifiedBy>Zhang, Ye (KSC-UBA00)</cp:lastModifiedBy>
  <cp:revision>948</cp:revision>
  <cp:lastPrinted>2020-01-22T19:24:56Z</cp:lastPrinted>
  <dcterms:created xsi:type="dcterms:W3CDTF">2018-12-18T19:49:17Z</dcterms:created>
  <dcterms:modified xsi:type="dcterms:W3CDTF">2020-10-27T13:20:59Z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0x010100318C801A7A75D24AA411E050935EA4F1</vt:lpwstr>
  </property>
</Properties>
</file>