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7"/>
  </p:notesMasterIdLst>
  <p:handoutMasterIdLst>
    <p:handoutMasterId r:id="rId8"/>
  </p:handoutMasterIdLst>
  <p:sldIdLst>
    <p:sldId id="256" r:id="rId2"/>
    <p:sldId id="313" r:id="rId3"/>
    <p:sldId id="1292" r:id="rId4"/>
    <p:sldId id="308" r:id="rId5"/>
    <p:sldId id="318" r:id="rId6"/>
  </p:sldIdLst>
  <p:sldSz cx="9144000" cy="6858000" type="screen4x3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623557C7-265B-4278-996E-96754498A9D1}">
          <p14:sldIdLst/>
        </p14:section>
        <p14:section name="Untitled Section" id="{39500156-B680-42A4-BCA2-3CF7807B8D84}">
          <p14:sldIdLst>
            <p14:sldId id="256"/>
            <p14:sldId id="313"/>
            <p14:sldId id="1292"/>
            <p14:sldId id="308"/>
            <p14:sldId id="318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WENFENG XIAO" initials="WX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02781E"/>
    <a:srgbClr val="0033CC"/>
    <a:srgbClr val="00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09" autoAdjust="0"/>
    <p:restoredTop sz="66863" autoAdjust="0"/>
  </p:normalViewPr>
  <p:slideViewPr>
    <p:cSldViewPr snapToGrid="0">
      <p:cViewPr varScale="1">
        <p:scale>
          <a:sx n="72" d="100"/>
          <a:sy n="72" d="100"/>
        </p:scale>
        <p:origin x="804" y="60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200" d="100"/>
        <a:sy n="200" d="100"/>
      </p:scale>
      <p:origin x="0" y="0"/>
    </p:cViewPr>
  </p:sorterViewPr>
  <p:notesViewPr>
    <p:cSldViewPr snapToGrid="0">
      <p:cViewPr varScale="1">
        <p:scale>
          <a:sx n="85" d="100"/>
          <a:sy n="85" d="100"/>
        </p:scale>
        <p:origin x="3846" y="10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788459E4-A630-49D0-8F6E-8D43F646A51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5"/>
          </a:xfrm>
          <a:prstGeom prst="rect">
            <a:avLst/>
          </a:prstGeom>
        </p:spPr>
        <p:txBody>
          <a:bodyPr vert="horz" lIns="93179" tIns="46590" rIns="93179" bIns="4659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46DC2D7-6B89-4172-BE4B-E41222C1248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6435"/>
          </a:xfrm>
          <a:prstGeom prst="rect">
            <a:avLst/>
          </a:prstGeom>
        </p:spPr>
        <p:txBody>
          <a:bodyPr vert="horz" lIns="93179" tIns="46590" rIns="93179" bIns="46590" rtlCol="0"/>
          <a:lstStyle>
            <a:lvl1pPr algn="r">
              <a:defRPr sz="1200"/>
            </a:lvl1pPr>
          </a:lstStyle>
          <a:p>
            <a:fld id="{5F462126-211B-4E43-8B94-4861C920F532}" type="datetimeFigureOut">
              <a:rPr lang="en-US" smtClean="0"/>
              <a:t>10/28/2020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BD93A09-6EFF-40FE-939C-CEBCD055C25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829968"/>
            <a:ext cx="3037840" cy="466434"/>
          </a:xfrm>
          <a:prstGeom prst="rect">
            <a:avLst/>
          </a:prstGeom>
        </p:spPr>
        <p:txBody>
          <a:bodyPr vert="horz" lIns="93179" tIns="46590" rIns="93179" bIns="4659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C9D4BB-0D1B-4E42-AEC8-583B1BB9802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70938" y="8829968"/>
            <a:ext cx="3037840" cy="466434"/>
          </a:xfrm>
          <a:prstGeom prst="rect">
            <a:avLst/>
          </a:prstGeom>
        </p:spPr>
        <p:txBody>
          <a:bodyPr vert="horz" lIns="93179" tIns="46590" rIns="93179" bIns="46590" rtlCol="0" anchor="b"/>
          <a:lstStyle>
            <a:lvl1pPr algn="r">
              <a:defRPr sz="1200"/>
            </a:lvl1pPr>
          </a:lstStyle>
          <a:p>
            <a:fld id="{B228B01E-B293-47C9-B20D-705001FF07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593234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5"/>
          </a:xfrm>
          <a:prstGeom prst="rect">
            <a:avLst/>
          </a:prstGeom>
        </p:spPr>
        <p:txBody>
          <a:bodyPr vert="horz" lIns="93179" tIns="46590" rIns="93179" bIns="4659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5"/>
          </a:xfrm>
          <a:prstGeom prst="rect">
            <a:avLst/>
          </a:prstGeom>
        </p:spPr>
        <p:txBody>
          <a:bodyPr vert="horz" lIns="93179" tIns="46590" rIns="93179" bIns="46590" rtlCol="0"/>
          <a:lstStyle>
            <a:lvl1pPr algn="r">
              <a:defRPr sz="1200"/>
            </a:lvl1pPr>
          </a:lstStyle>
          <a:p>
            <a:fld id="{AB87647C-A0B2-4A07-AA81-2AEA36383C11}" type="datetimeFigureOut">
              <a:rPr lang="en-US" smtClean="0"/>
              <a:t>10/28/2020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14463" y="1162050"/>
            <a:ext cx="41814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9" tIns="46590" rIns="93179" bIns="4659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7"/>
          </a:xfrm>
          <a:prstGeom prst="rect">
            <a:avLst/>
          </a:prstGeom>
        </p:spPr>
        <p:txBody>
          <a:bodyPr vert="horz" lIns="93179" tIns="46590" rIns="93179" bIns="4659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8"/>
            <a:ext cx="3037840" cy="466434"/>
          </a:xfrm>
          <a:prstGeom prst="rect">
            <a:avLst/>
          </a:prstGeom>
        </p:spPr>
        <p:txBody>
          <a:bodyPr vert="horz" lIns="93179" tIns="46590" rIns="93179" bIns="4659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8"/>
            <a:ext cx="3037840" cy="466434"/>
          </a:xfrm>
          <a:prstGeom prst="rect">
            <a:avLst/>
          </a:prstGeom>
        </p:spPr>
        <p:txBody>
          <a:bodyPr vert="horz" lIns="93179" tIns="46590" rIns="93179" bIns="46590" rtlCol="0" anchor="b"/>
          <a:lstStyle>
            <a:lvl1pPr algn="r">
              <a:defRPr sz="1200"/>
            </a:lvl1pPr>
          </a:lstStyle>
          <a:p>
            <a:fld id="{4C3A1E43-477D-4BDB-A573-820C931CB4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453246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3A1E43-477D-4BDB-A573-820C931CB42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36318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3A1E43-477D-4BDB-A573-820C931CB42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11874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3A1E43-477D-4BDB-A573-820C931CB428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70616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>
            <a:normAutofit/>
          </a:bodyPr>
          <a:lstStyle>
            <a:lvl1pPr algn="ctr">
              <a:defRPr sz="4400">
                <a:solidFill>
                  <a:srgbClr val="0033CC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6662941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>
                <a:solidFill>
                  <a:srgbClr val="003399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930343"/>
            <a:ext cx="4696691" cy="5254326"/>
          </a:xfrm>
        </p:spPr>
        <p:txBody>
          <a:bodyPr/>
          <a:lstStyle>
            <a:lvl1pPr marL="228600" indent="-228600">
              <a:buClr>
                <a:srgbClr val="003399"/>
              </a:buClr>
              <a:buFont typeface="Wingdings" panose="05000000000000000000" pitchFamily="2" charset="2"/>
              <a:buChar char="§"/>
              <a:defRPr/>
            </a:lvl1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841343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emf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8016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9264" y="930343"/>
            <a:ext cx="8921518" cy="52466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7" name="Straight Connector 6"/>
          <p:cNvCxnSpPr>
            <a:cxnSpLocks/>
          </p:cNvCxnSpPr>
          <p:nvPr userDrawn="1"/>
        </p:nvCxnSpPr>
        <p:spPr bwMode="auto">
          <a:xfrm>
            <a:off x="0" y="801688"/>
            <a:ext cx="9144000" cy="0"/>
          </a:xfrm>
          <a:prstGeom prst="line">
            <a:avLst/>
          </a:prstGeom>
          <a:ln>
            <a:solidFill>
              <a:srgbClr val="C00000"/>
            </a:solidFill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Line 5"/>
          <p:cNvSpPr>
            <a:spLocks noChangeShapeType="1"/>
          </p:cNvSpPr>
          <p:nvPr userDrawn="1"/>
        </p:nvSpPr>
        <p:spPr bwMode="auto">
          <a:xfrm>
            <a:off x="0" y="838200"/>
            <a:ext cx="9144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 sz="1350"/>
          </a:p>
        </p:txBody>
      </p:sp>
      <p:sp>
        <p:nvSpPr>
          <p:cNvPr id="9" name="Line 6"/>
          <p:cNvSpPr>
            <a:spLocks noChangeShapeType="1"/>
          </p:cNvSpPr>
          <p:nvPr userDrawn="1"/>
        </p:nvSpPr>
        <p:spPr bwMode="auto">
          <a:xfrm>
            <a:off x="0" y="6227695"/>
            <a:ext cx="9144000" cy="0"/>
          </a:xfrm>
          <a:prstGeom prst="line">
            <a:avLst/>
          </a:prstGeom>
          <a:noFill/>
          <a:ln w="222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 sz="1350"/>
          </a:p>
        </p:txBody>
      </p:sp>
      <p:sp>
        <p:nvSpPr>
          <p:cNvPr id="11" name="Line 5"/>
          <p:cNvSpPr>
            <a:spLocks noChangeShapeType="1"/>
          </p:cNvSpPr>
          <p:nvPr userDrawn="1"/>
        </p:nvSpPr>
        <p:spPr bwMode="auto">
          <a:xfrm>
            <a:off x="0" y="6264208"/>
            <a:ext cx="9144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 sz="1350"/>
          </a:p>
        </p:txBody>
      </p:sp>
      <p:pic>
        <p:nvPicPr>
          <p:cNvPr id="12" name="Picture 1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8086" y="6300723"/>
            <a:ext cx="972696" cy="5278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19264" y="6282474"/>
            <a:ext cx="556591" cy="535771"/>
          </a:xfrm>
          <a:prstGeom prst="rect">
            <a:avLst/>
          </a:prstGeom>
        </p:spPr>
      </p:pic>
      <p:sp>
        <p:nvSpPr>
          <p:cNvPr id="16" name="Text Box 10">
            <a:extLst>
              <a:ext uri="{FF2B5EF4-FFF2-40B4-BE49-F238E27FC236}">
                <a16:creationId xmlns:a16="http://schemas.microsoft.com/office/drawing/2014/main" id="{6019DB85-E3B5-46DF-BCD1-2240701C27AD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4332290" y="6402392"/>
            <a:ext cx="47942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439C52B-1A5F-458F-96F3-1338299CB993}" type="slidenum">
              <a:rPr kumimoji="0" lang="en-US" altLang="zh-CN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宋体" pitchFamily="2" charset="-122"/>
              </a:rPr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CN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064057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</p:sldLayoutIdLst>
  <p:hf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0033CC"/>
          </a:solidFill>
          <a:latin typeface="Times New Roman" panose="02020603050405020304" pitchFamily="18" charset="0"/>
          <a:ea typeface="+mj-ea"/>
          <a:cs typeface="Times New Roman" panose="02020603050405020304" pitchFamily="18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0033CC"/>
        </a:buClr>
        <a:buFont typeface="Wingdings" panose="05000000000000000000" pitchFamily="2" charset="2"/>
        <a:buChar char="§"/>
        <a:defRPr sz="32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0033CC"/>
        </a:buClr>
        <a:buFont typeface="Wingdings" panose="05000000000000000000" pitchFamily="2" charset="2"/>
        <a:buChar char="Ø"/>
        <a:defRPr sz="28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11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7.png"/><Relationship Id="rId7" Type="http://schemas.openxmlformats.org/officeDocument/2006/relationships/image" Target="../media/image16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334D2B-0598-4032-B2CC-965DB11194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3894" y="1103561"/>
            <a:ext cx="8632271" cy="2220980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tabLst>
                <a:tab pos="228600" algn="l"/>
              </a:tabLst>
            </a:pPr>
            <a:r>
              <a:rPr lang="en-US" sz="3600" dirty="0">
                <a:solidFill>
                  <a:srgbClr val="0000FF"/>
                </a:solidFill>
                <a:ea typeface="SimSun" panose="02010600030101010101" pitchFamily="2" charset="-122"/>
              </a:rPr>
              <a:t>Ultrasonic nondestructive evaluation using non-contact air-coupled Lamb waves</a:t>
            </a:r>
            <a:endParaRPr lang="en-US" sz="2400" dirty="0">
              <a:solidFill>
                <a:srgbClr val="0000FF"/>
              </a:solidFill>
              <a:ea typeface="SimSun" panose="02010600030101010101" pitchFamily="2" charset="-122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BCE739F-697C-4C07-A0B9-2309BC50710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5864" y="4124172"/>
            <a:ext cx="8632272" cy="1872181"/>
          </a:xfrm>
        </p:spPr>
        <p:txBody>
          <a:bodyPr>
            <a:normAutofit fontScale="92500" lnSpcReduction="10000"/>
          </a:bodyPr>
          <a:lstStyle/>
          <a:p>
            <a:r>
              <a:rPr lang="en-US" dirty="0" err="1"/>
              <a:t>Wenfeng</a:t>
            </a:r>
            <a:r>
              <a:rPr lang="en-US" dirty="0"/>
              <a:t> Xiao</a:t>
            </a:r>
          </a:p>
          <a:p>
            <a:r>
              <a:rPr lang="en-US" sz="2000" dirty="0"/>
              <a:t>PhD Dissertation Defense </a:t>
            </a:r>
          </a:p>
          <a:p>
            <a:r>
              <a:rPr lang="en-US" sz="2000" dirty="0"/>
              <a:t>Department of Mechanical Engineering</a:t>
            </a:r>
          </a:p>
          <a:p>
            <a:r>
              <a:rPr lang="en-US" sz="2000" dirty="0"/>
              <a:t>University of South Carolina, Columbia</a:t>
            </a:r>
          </a:p>
          <a:p>
            <a:r>
              <a:rPr lang="en-US" dirty="0"/>
              <a:t>November 10</a:t>
            </a:r>
            <a:r>
              <a:rPr lang="en-US" baseline="30000" dirty="0"/>
              <a:t>th</a:t>
            </a:r>
            <a:r>
              <a:rPr lang="en-US" dirty="0"/>
              <a:t> , 2020</a:t>
            </a:r>
          </a:p>
        </p:txBody>
      </p:sp>
      <p:pic>
        <p:nvPicPr>
          <p:cNvPr id="4" name="Picture 3" descr="C:\Shen--LAMSS\Shen-Useful\LOGO\USC logos\USC_Lin_Rev_201_blk.jpg">
            <a:extLst>
              <a:ext uri="{FF2B5EF4-FFF2-40B4-BE49-F238E27FC236}">
                <a16:creationId xmlns:a16="http://schemas.microsoft.com/office/drawing/2014/main" id="{E9E0C8FD-8B9B-4025-B73A-FDC2FC90D2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76" y="26376"/>
            <a:ext cx="3701562" cy="7506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863222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9144A9-5272-4D67-90B6-66981E971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Acknowledgements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0A75E85-5ADF-4494-A1AD-7D051875CC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3280" y="930341"/>
            <a:ext cx="8472881" cy="2793933"/>
          </a:xfrm>
        </p:spPr>
        <p:txBody>
          <a:bodyPr>
            <a:normAutofit fontScale="62500" lnSpcReduction="20000"/>
          </a:bodyPr>
          <a:lstStyle/>
          <a:p>
            <a:r>
              <a:rPr lang="en-US" dirty="0"/>
              <a:t>Advisor: Dr. </a:t>
            </a:r>
            <a:r>
              <a:rPr lang="en-US" dirty="0" err="1"/>
              <a:t>Lingyu</a:t>
            </a:r>
            <a:r>
              <a:rPr lang="en-US" dirty="0"/>
              <a:t> Yu</a:t>
            </a:r>
          </a:p>
          <a:p>
            <a:r>
              <a:rPr lang="en-US" dirty="0"/>
              <a:t>Committee: Dr. </a:t>
            </a:r>
            <a:r>
              <a:rPr lang="en-US" dirty="0" err="1"/>
              <a:t>Giurgiutiu</a:t>
            </a:r>
            <a:r>
              <a:rPr lang="en-US" dirty="0"/>
              <a:t>, Dr. Chao, Dr. Zhang</a:t>
            </a:r>
          </a:p>
          <a:p>
            <a:r>
              <a:rPr lang="en-US" dirty="0"/>
              <a:t>My family and friends</a:t>
            </a:r>
          </a:p>
          <a:p>
            <a:r>
              <a:rPr lang="en-US" dirty="0"/>
              <a:t>VSHM colleagues</a:t>
            </a:r>
          </a:p>
          <a:p>
            <a:r>
              <a:rPr lang="en-US" dirty="0"/>
              <a:t>LAMSS members</a:t>
            </a:r>
          </a:p>
          <a:p>
            <a:r>
              <a:rPr lang="en-US" dirty="0"/>
              <a:t>U. S. Department of Energy (DOE)</a:t>
            </a:r>
          </a:p>
          <a:p>
            <a:r>
              <a:rPr lang="en-US" dirty="0"/>
              <a:t>National Aeronautics and Space Administration (NASA) </a:t>
            </a:r>
          </a:p>
          <a:p>
            <a:r>
              <a:rPr lang="en-US" dirty="0"/>
              <a:t>University of South Carolina, ASPIRE Innovation award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11266" name="Picture 2" descr="Image result for us department of energy logo">
            <a:extLst>
              <a:ext uri="{FF2B5EF4-FFF2-40B4-BE49-F238E27FC236}">
                <a16:creationId xmlns:a16="http://schemas.microsoft.com/office/drawing/2014/main" id="{72FA827C-6040-43DF-93E3-AE9FC69B7D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1733" y="3618864"/>
            <a:ext cx="1436098" cy="14222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0" name="Picture 6" descr="Related image">
            <a:extLst>
              <a:ext uri="{FF2B5EF4-FFF2-40B4-BE49-F238E27FC236}">
                <a16:creationId xmlns:a16="http://schemas.microsoft.com/office/drawing/2014/main" id="{6CE376B8-352B-4820-B82A-23AB7AD9C8F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544" t="11672" r="39147" b="50094"/>
          <a:stretch/>
        </p:blipFill>
        <p:spPr bwMode="auto">
          <a:xfrm>
            <a:off x="6170457" y="3656614"/>
            <a:ext cx="1347159" cy="1346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0B44E01-DD0B-4D0E-8E32-79550F0AD5FC}"/>
              </a:ext>
            </a:extLst>
          </p:cNvPr>
          <p:cNvSpPr txBox="1"/>
          <p:nvPr/>
        </p:nvSpPr>
        <p:spPr>
          <a:xfrm>
            <a:off x="243280" y="5201351"/>
            <a:ext cx="8129038" cy="98488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tabLst>
                <a:tab pos="274320" algn="l"/>
                <a:tab pos="320040" algn="l"/>
              </a:tabLst>
            </a:pPr>
            <a:r>
              <a:rPr lang="en-US" sz="1600" kern="12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*A part of the proposal is based upon work supported by National Aeronautics </a:t>
            </a:r>
            <a:r>
              <a:rPr lang="en-US" sz="1600" dirty="0">
                <a:latin typeface="Times New Roman" panose="02020603050405020304" pitchFamily="18" charset="0"/>
                <a:ea typeface="宋体" panose="02010600030101010101" pitchFamily="2" charset="-122"/>
              </a:rPr>
              <a:t>and Space Administration (NASA) under Award Nos. NNL09AA00A and 80LARC17C0004.</a:t>
            </a:r>
          </a:p>
          <a:p>
            <a:pPr algn="ctr">
              <a:tabLst>
                <a:tab pos="274320" algn="l"/>
                <a:tab pos="320040" algn="l"/>
              </a:tabLst>
            </a:pPr>
            <a:r>
              <a:rPr lang="en-US" sz="1600" dirty="0">
                <a:latin typeface="Times New Roman" panose="02020603050405020304" pitchFamily="18" charset="0"/>
                <a:ea typeface="宋体" panose="02010600030101010101" pitchFamily="2" charset="-122"/>
              </a:rPr>
              <a:t>Any opinions, findings, and conclusions or recommendations expressed in this material</a:t>
            </a:r>
          </a:p>
          <a:p>
            <a:pPr algn="ctr">
              <a:tabLst>
                <a:tab pos="274320" algn="l"/>
                <a:tab pos="320040" algn="l"/>
              </a:tabLst>
            </a:pPr>
            <a:r>
              <a:rPr lang="en-US" sz="1600" dirty="0">
                <a:latin typeface="Times New Roman" panose="02020603050405020304" pitchFamily="18" charset="0"/>
                <a:ea typeface="宋体" panose="02010600030101010101" pitchFamily="2" charset="-122"/>
              </a:rPr>
              <a:t>are those of the author and do not necessarily reflect the views of the NASA. </a:t>
            </a:r>
            <a:endParaRPr lang="en-US" sz="1600" kern="1200" dirty="0"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00D3EFD-1B5F-9B47-94EE-795C162507D0}"/>
              </a:ext>
            </a:extLst>
          </p:cNvPr>
          <p:cNvSpPr txBox="1"/>
          <p:nvPr/>
        </p:nvSpPr>
        <p:spPr>
          <a:xfrm>
            <a:off x="3808070" y="4074288"/>
            <a:ext cx="1347159" cy="532435"/>
          </a:xfrm>
          <a:prstGeom prst="rect">
            <a:avLst/>
          </a:prstGeom>
          <a:noFill/>
        </p:spPr>
        <p:txBody>
          <a:bodyPr wrap="none" lIns="0" tIns="0" rIns="0" bIns="0" rtlCol="0">
            <a:normAutofit/>
          </a:bodyPr>
          <a:lstStyle/>
          <a:p>
            <a:pPr algn="ctr">
              <a:tabLst>
                <a:tab pos="274320" algn="l"/>
                <a:tab pos="320040" algn="l"/>
              </a:tabLst>
            </a:pP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NASA</a:t>
            </a:r>
            <a:endParaRPr lang="en-US" sz="3200" b="1" kern="1200" dirty="0">
              <a:solidFill>
                <a:srgbClr val="0000FF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8A3B041F-85E0-BB47-BC03-5380ACA20D57}"/>
              </a:ext>
            </a:extLst>
          </p:cNvPr>
          <p:cNvSpPr/>
          <p:nvPr/>
        </p:nvSpPr>
        <p:spPr>
          <a:xfrm>
            <a:off x="3794314" y="3656614"/>
            <a:ext cx="1347159" cy="1346769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25925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FD6CDF-DF99-468B-B21F-2C6B71CEBB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Wrinkle inspection setup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08A964D-9F96-4CE1-AB59-ABF3F8F6275B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1524" y="1020057"/>
            <a:ext cx="2045687" cy="17460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E6D8A25-EC31-449A-95EF-561B2327C3ED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9482" y="1040168"/>
            <a:ext cx="2047875" cy="16910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23">
            <a:extLst>
              <a:ext uri="{FF2B5EF4-FFF2-40B4-BE49-F238E27FC236}">
                <a16:creationId xmlns:a16="http://schemas.microsoft.com/office/drawing/2014/main" id="{47E29F1F-EE66-49A3-BB13-ED0D02316697}"/>
              </a:ext>
            </a:extLst>
          </p:cNvPr>
          <p:cNvSpPr txBox="1"/>
          <p:nvPr/>
        </p:nvSpPr>
        <p:spPr>
          <a:xfrm>
            <a:off x="4088984" y="1493094"/>
            <a:ext cx="201295" cy="23205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1400" i="1" kern="12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y</a:t>
            </a:r>
            <a:endParaRPr lang="en-US" sz="1400" kern="0" dirty="0">
              <a:solidFill>
                <a:srgbClr val="FF0000"/>
              </a:solidFill>
              <a:effectLst/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7" name="TextBox 24">
            <a:extLst>
              <a:ext uri="{FF2B5EF4-FFF2-40B4-BE49-F238E27FC236}">
                <a16:creationId xmlns:a16="http://schemas.microsoft.com/office/drawing/2014/main" id="{B2AF4A18-A836-452D-AB51-3BE49F328AED}"/>
              </a:ext>
            </a:extLst>
          </p:cNvPr>
          <p:cNvSpPr txBox="1"/>
          <p:nvPr/>
        </p:nvSpPr>
        <p:spPr>
          <a:xfrm>
            <a:off x="4165502" y="2734348"/>
            <a:ext cx="175260" cy="19304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1100" i="1" kern="12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O</a:t>
            </a:r>
            <a:endParaRPr lang="en-US" sz="1100" kern="0" dirty="0">
              <a:solidFill>
                <a:srgbClr val="FF0000"/>
              </a:solidFill>
              <a:effectLst/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9DE9A77D-D48A-49C0-AD89-2C6EF3D4267E}"/>
              </a:ext>
            </a:extLst>
          </p:cNvPr>
          <p:cNvCxnSpPr>
            <a:cxnSpLocks/>
          </p:cNvCxnSpPr>
          <p:nvPr/>
        </p:nvCxnSpPr>
        <p:spPr>
          <a:xfrm>
            <a:off x="4264562" y="2728633"/>
            <a:ext cx="1391920" cy="0"/>
          </a:xfrm>
          <a:prstGeom prst="straightConnector1">
            <a:avLst/>
          </a:prstGeom>
          <a:ln w="12700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30005060-686C-4524-83F9-D32D394E31EF}"/>
              </a:ext>
            </a:extLst>
          </p:cNvPr>
          <p:cNvCxnSpPr>
            <a:cxnSpLocks/>
          </p:cNvCxnSpPr>
          <p:nvPr/>
        </p:nvCxnSpPr>
        <p:spPr>
          <a:xfrm flipV="1">
            <a:off x="4264562" y="1663738"/>
            <a:ext cx="0" cy="1064895"/>
          </a:xfrm>
          <a:prstGeom prst="straightConnector1">
            <a:avLst/>
          </a:prstGeom>
          <a:ln w="12700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22">
            <a:extLst>
              <a:ext uri="{FF2B5EF4-FFF2-40B4-BE49-F238E27FC236}">
                <a16:creationId xmlns:a16="http://schemas.microsoft.com/office/drawing/2014/main" id="{A3EF1B50-BE9B-4B70-BBEA-7D6D35AB19CD}"/>
              </a:ext>
            </a:extLst>
          </p:cNvPr>
          <p:cNvSpPr txBox="1"/>
          <p:nvPr/>
        </p:nvSpPr>
        <p:spPr>
          <a:xfrm>
            <a:off x="5587969" y="2647274"/>
            <a:ext cx="274320" cy="18923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1400" i="1" kern="12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x</a:t>
            </a:r>
            <a:endParaRPr lang="en-US" sz="1400" kern="0" dirty="0">
              <a:solidFill>
                <a:srgbClr val="FF0000"/>
              </a:solidFill>
              <a:effectLst/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cxnSp>
        <p:nvCxnSpPr>
          <p:cNvPr id="11" name="AutoShape 1794">
            <a:extLst>
              <a:ext uri="{FF2B5EF4-FFF2-40B4-BE49-F238E27FC236}">
                <a16:creationId xmlns:a16="http://schemas.microsoft.com/office/drawing/2014/main" id="{74433FB4-BF0A-4E5E-97A2-9BE6A34A388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406802" y="3030893"/>
            <a:ext cx="207010" cy="143510"/>
          </a:xfrm>
          <a:prstGeom prst="straightConnector1">
            <a:avLst/>
          </a:prstGeom>
          <a:noFill/>
          <a:ln w="9525">
            <a:solidFill>
              <a:srgbClr val="FF0000"/>
            </a:solidFill>
            <a:round/>
            <a:headEnd type="none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12" name="Picture 11">
            <a:extLst>
              <a:ext uri="{FF2B5EF4-FFF2-40B4-BE49-F238E27FC236}">
                <a16:creationId xmlns:a16="http://schemas.microsoft.com/office/drawing/2014/main" id="{4A51D93A-C79C-455B-A29D-4C98A8CE055E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4189632" y="2981998"/>
            <a:ext cx="4603115" cy="330835"/>
          </a:xfrm>
          <a:prstGeom prst="rect">
            <a:avLst/>
          </a:prstGeom>
        </p:spPr>
      </p:pic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81BFC4BC-E8A5-418E-9EEB-4CC4F24FF3E5}"/>
              </a:ext>
            </a:extLst>
          </p:cNvPr>
          <p:cNvCxnSpPr>
            <a:cxnSpLocks/>
          </p:cNvCxnSpPr>
          <p:nvPr/>
        </p:nvCxnSpPr>
        <p:spPr bwMode="auto">
          <a:xfrm>
            <a:off x="4009292" y="3149638"/>
            <a:ext cx="4942205" cy="0"/>
          </a:xfrm>
          <a:prstGeom prst="straightConnector1">
            <a:avLst/>
          </a:prstGeom>
          <a:solidFill>
            <a:srgbClr val="CC0000">
              <a:alpha val="49001"/>
            </a:srgbClr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</p:cxn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A930790C-C493-4EA6-9324-A4828CCD2847}"/>
              </a:ext>
            </a:extLst>
          </p:cNvPr>
          <p:cNvSpPr/>
          <p:nvPr/>
        </p:nvSpPr>
        <p:spPr bwMode="auto">
          <a:xfrm>
            <a:off x="7110632" y="2993428"/>
            <a:ext cx="673735" cy="316230"/>
          </a:xfrm>
          <a:prstGeom prst="roundRect">
            <a:avLst/>
          </a:prstGeom>
          <a:solidFill>
            <a:srgbClr val="FFFF00">
              <a:alpha val="20000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CEC46065-E695-4DBD-932A-A7A2E83EA0DF}"/>
              </a:ext>
            </a:extLst>
          </p:cNvPr>
          <p:cNvSpPr/>
          <p:nvPr/>
        </p:nvSpPr>
        <p:spPr bwMode="auto">
          <a:xfrm>
            <a:off x="4306472" y="2981998"/>
            <a:ext cx="1598295" cy="327660"/>
          </a:xfrm>
          <a:prstGeom prst="roundRect">
            <a:avLst/>
          </a:prstGeom>
          <a:solidFill>
            <a:srgbClr val="FFFF00">
              <a:alpha val="20000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TextBox 33">
            <a:extLst>
              <a:ext uri="{FF2B5EF4-FFF2-40B4-BE49-F238E27FC236}">
                <a16:creationId xmlns:a16="http://schemas.microsoft.com/office/drawing/2014/main" id="{EFD351A9-CF33-4E29-9D39-C616D9C34BC0}"/>
              </a:ext>
            </a:extLst>
          </p:cNvPr>
          <p:cNvSpPr txBox="1"/>
          <p:nvPr/>
        </p:nvSpPr>
        <p:spPr bwMode="auto">
          <a:xfrm>
            <a:off x="4206142" y="3434753"/>
            <a:ext cx="159385" cy="21844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none" lIns="0" tIns="0" rIns="0" bIns="0" rtlCol="0">
            <a:noAutofit/>
          </a:bodyPr>
          <a:lstStyle/>
          <a:p>
            <a:pPr marL="0" marR="0" algn="ctr" fontAlgn="base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100" kern="120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60</a:t>
            </a:r>
            <a:endParaRPr lang="en-US" sz="1100" kern="0">
              <a:effectLst/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253EEF3A-38AD-4488-A957-63CE7EF00731}"/>
              </a:ext>
            </a:extLst>
          </p:cNvPr>
          <p:cNvCxnSpPr>
            <a:cxnSpLocks/>
          </p:cNvCxnSpPr>
          <p:nvPr/>
        </p:nvCxnSpPr>
        <p:spPr bwMode="auto">
          <a:xfrm>
            <a:off x="4310917" y="3265208"/>
            <a:ext cx="0" cy="120650"/>
          </a:xfrm>
          <a:prstGeom prst="line">
            <a:avLst/>
          </a:prstGeom>
          <a:solidFill>
            <a:srgbClr val="CC0000">
              <a:alpha val="49001"/>
            </a:srgbClr>
          </a:solidFill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/>
          </a:ln>
          <a:effectLst/>
        </p:spPr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69912FD6-6602-4E68-B2B7-71F934420A10}"/>
              </a:ext>
            </a:extLst>
          </p:cNvPr>
          <p:cNvCxnSpPr>
            <a:cxnSpLocks/>
          </p:cNvCxnSpPr>
          <p:nvPr/>
        </p:nvCxnSpPr>
        <p:spPr bwMode="auto">
          <a:xfrm>
            <a:off x="5903497" y="3314103"/>
            <a:ext cx="0" cy="120650"/>
          </a:xfrm>
          <a:prstGeom prst="line">
            <a:avLst/>
          </a:prstGeom>
          <a:solidFill>
            <a:srgbClr val="CC0000">
              <a:alpha val="49001"/>
            </a:srgbClr>
          </a:solidFill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/>
          </a:ln>
          <a:effectLst/>
        </p:spPr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9F009D8D-726D-4B9B-9D01-4508D80AAA85}"/>
              </a:ext>
            </a:extLst>
          </p:cNvPr>
          <p:cNvCxnSpPr>
            <a:cxnSpLocks/>
          </p:cNvCxnSpPr>
          <p:nvPr/>
        </p:nvCxnSpPr>
        <p:spPr bwMode="auto">
          <a:xfrm>
            <a:off x="7110632" y="3258223"/>
            <a:ext cx="0" cy="120650"/>
          </a:xfrm>
          <a:prstGeom prst="line">
            <a:avLst/>
          </a:prstGeom>
          <a:solidFill>
            <a:srgbClr val="CC0000">
              <a:alpha val="49001"/>
            </a:srgbClr>
          </a:solidFill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/>
          </a:ln>
          <a:effectLst/>
        </p:spPr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65057FE7-1C7F-498C-8439-6CD6D9786050}"/>
              </a:ext>
            </a:extLst>
          </p:cNvPr>
          <p:cNvCxnSpPr>
            <a:cxnSpLocks/>
          </p:cNvCxnSpPr>
          <p:nvPr/>
        </p:nvCxnSpPr>
        <p:spPr bwMode="auto">
          <a:xfrm>
            <a:off x="7750077" y="3310293"/>
            <a:ext cx="0" cy="120650"/>
          </a:xfrm>
          <a:prstGeom prst="line">
            <a:avLst/>
          </a:prstGeom>
          <a:solidFill>
            <a:srgbClr val="CC0000">
              <a:alpha val="49001"/>
            </a:srgbClr>
          </a:solidFill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/>
          </a:ln>
          <a:effectLst/>
        </p:spPr>
      </p:cxnSp>
      <p:sp>
        <p:nvSpPr>
          <p:cNvPr id="21" name="TextBox 33">
            <a:extLst>
              <a:ext uri="{FF2B5EF4-FFF2-40B4-BE49-F238E27FC236}">
                <a16:creationId xmlns:a16="http://schemas.microsoft.com/office/drawing/2014/main" id="{7A394C29-AAF2-48A0-9C86-1FFB9570C337}"/>
              </a:ext>
            </a:extLst>
          </p:cNvPr>
          <p:cNvSpPr txBox="1"/>
          <p:nvPr/>
        </p:nvSpPr>
        <p:spPr bwMode="auto">
          <a:xfrm>
            <a:off x="5822217" y="3434753"/>
            <a:ext cx="229235" cy="21844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none" lIns="0" tIns="0" rIns="0" bIns="0" rtlCol="0">
            <a:noAutofit/>
          </a:bodyPr>
          <a:lstStyle/>
          <a:p>
            <a:pPr marL="0" marR="0" algn="ctr" fontAlgn="base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100" kern="120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125</a:t>
            </a:r>
            <a:endParaRPr lang="en-US" sz="1100" kern="0">
              <a:effectLst/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2" name="TextBox 33">
            <a:extLst>
              <a:ext uri="{FF2B5EF4-FFF2-40B4-BE49-F238E27FC236}">
                <a16:creationId xmlns:a16="http://schemas.microsoft.com/office/drawing/2014/main" id="{97341FE9-A964-4FC9-B5DA-6B845F85C160}"/>
              </a:ext>
            </a:extLst>
          </p:cNvPr>
          <p:cNvSpPr txBox="1"/>
          <p:nvPr/>
        </p:nvSpPr>
        <p:spPr bwMode="auto">
          <a:xfrm>
            <a:off x="6977282" y="3434753"/>
            <a:ext cx="210185" cy="20701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none" lIns="0" tIns="0" rIns="0" bIns="0" rtlCol="0">
            <a:noAutofit/>
          </a:bodyPr>
          <a:lstStyle/>
          <a:p>
            <a:pPr marL="0" marR="0" algn="ctr" fontAlgn="base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000" kern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190</a:t>
            </a:r>
            <a:endParaRPr lang="en-US" sz="1100" kern="0">
              <a:effectLst/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3" name="TextBox 33">
            <a:extLst>
              <a:ext uri="{FF2B5EF4-FFF2-40B4-BE49-F238E27FC236}">
                <a16:creationId xmlns:a16="http://schemas.microsoft.com/office/drawing/2014/main" id="{AC29D435-8606-4455-B453-C17F131BB127}"/>
              </a:ext>
            </a:extLst>
          </p:cNvPr>
          <p:cNvSpPr txBox="1"/>
          <p:nvPr/>
        </p:nvSpPr>
        <p:spPr bwMode="auto">
          <a:xfrm>
            <a:off x="7670067" y="3434753"/>
            <a:ext cx="229235" cy="21844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none" lIns="0" tIns="0" rIns="0" bIns="0" rtlCol="0">
            <a:noAutofit/>
          </a:bodyPr>
          <a:lstStyle/>
          <a:p>
            <a:pPr marL="0" marR="0" algn="ctr" fontAlgn="base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100" kern="120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220</a:t>
            </a:r>
            <a:endParaRPr lang="en-US" sz="1100" kern="0">
              <a:effectLst/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4" name="TextBox 22">
            <a:extLst>
              <a:ext uri="{FF2B5EF4-FFF2-40B4-BE49-F238E27FC236}">
                <a16:creationId xmlns:a16="http://schemas.microsoft.com/office/drawing/2014/main" id="{E07B22F9-EEBF-49FC-856B-42E72E0CDD91}"/>
              </a:ext>
            </a:extLst>
          </p:cNvPr>
          <p:cNvSpPr txBox="1"/>
          <p:nvPr/>
        </p:nvSpPr>
        <p:spPr>
          <a:xfrm>
            <a:off x="8878472" y="3049943"/>
            <a:ext cx="274320" cy="18923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1400" i="1" kern="12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x</a:t>
            </a:r>
            <a:endParaRPr lang="en-US" sz="1400" kern="0" dirty="0">
              <a:solidFill>
                <a:srgbClr val="FF0000"/>
              </a:solidFill>
              <a:effectLst/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5" name="Text Box 87">
            <a:extLst>
              <a:ext uri="{FF2B5EF4-FFF2-40B4-BE49-F238E27FC236}">
                <a16:creationId xmlns:a16="http://schemas.microsoft.com/office/drawing/2014/main" id="{B1BA58AD-5F3F-4277-A256-AD11C499E2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22622" y="2740698"/>
            <a:ext cx="214630" cy="2076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0" tIns="0" rIns="0" bIns="0" anchor="t" anchorCtr="0" upright="1">
            <a:noAutofit/>
          </a:bodyPr>
          <a:lstStyle/>
          <a:p>
            <a:pPr marL="0" marR="0" algn="just" hangingPunct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tabLst>
                <a:tab pos="320040" algn="l"/>
              </a:tabLst>
            </a:pPr>
            <a:r>
              <a:rPr lang="en-US" sz="1100" kern="0">
                <a:effectLst/>
                <a:latin typeface="Times New Roman" panose="02020603050405020304" pitchFamily="18" charset="0"/>
                <a:ea typeface="Malgun Gothic" panose="020B0503020000020004" pitchFamily="34" charset="-127"/>
                <a:cs typeface="Times New Roman" panose="02020603050405020304" pitchFamily="18" charset="0"/>
              </a:rPr>
              <a:t>(b)</a:t>
            </a:r>
            <a:endParaRPr lang="en-US" sz="1100" kern="0">
              <a:effectLst/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13C75813-A413-4BEC-A2DC-92CBB73D68AB}"/>
              </a:ext>
            </a:extLst>
          </p:cNvPr>
          <p:cNvCxnSpPr>
            <a:cxnSpLocks/>
          </p:cNvCxnSpPr>
          <p:nvPr/>
        </p:nvCxnSpPr>
        <p:spPr>
          <a:xfrm>
            <a:off x="6909972" y="2747683"/>
            <a:ext cx="1391920" cy="0"/>
          </a:xfrm>
          <a:prstGeom prst="straightConnector1">
            <a:avLst/>
          </a:prstGeom>
          <a:ln w="12700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0EDA6B0A-0F82-44F5-9DEA-E9504CA9E22A}"/>
              </a:ext>
            </a:extLst>
          </p:cNvPr>
          <p:cNvCxnSpPr>
            <a:cxnSpLocks/>
          </p:cNvCxnSpPr>
          <p:nvPr/>
        </p:nvCxnSpPr>
        <p:spPr>
          <a:xfrm flipV="1">
            <a:off x="6909972" y="1682788"/>
            <a:ext cx="0" cy="1064895"/>
          </a:xfrm>
          <a:prstGeom prst="straightConnector1">
            <a:avLst/>
          </a:prstGeom>
          <a:ln w="12700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2">
            <a:extLst>
              <a:ext uri="{FF2B5EF4-FFF2-40B4-BE49-F238E27FC236}">
                <a16:creationId xmlns:a16="http://schemas.microsoft.com/office/drawing/2014/main" id="{2EA58042-E250-43B9-B904-0667747C88B9}"/>
              </a:ext>
            </a:extLst>
          </p:cNvPr>
          <p:cNvSpPr txBox="1"/>
          <p:nvPr/>
        </p:nvSpPr>
        <p:spPr>
          <a:xfrm>
            <a:off x="8242202" y="2657513"/>
            <a:ext cx="274320" cy="18923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1400" i="1" kern="12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x</a:t>
            </a:r>
            <a:endParaRPr lang="en-US" sz="1400" kern="0" dirty="0">
              <a:solidFill>
                <a:srgbClr val="FF0000"/>
              </a:solidFill>
              <a:effectLst/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9" name="TextBox 24">
            <a:extLst>
              <a:ext uri="{FF2B5EF4-FFF2-40B4-BE49-F238E27FC236}">
                <a16:creationId xmlns:a16="http://schemas.microsoft.com/office/drawing/2014/main" id="{7C606662-CE6D-48EE-8EBA-22EC7A0930A7}"/>
              </a:ext>
            </a:extLst>
          </p:cNvPr>
          <p:cNvSpPr txBox="1"/>
          <p:nvPr/>
        </p:nvSpPr>
        <p:spPr>
          <a:xfrm>
            <a:off x="6813452" y="2762923"/>
            <a:ext cx="175260" cy="19304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1100" i="1" kern="12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O</a:t>
            </a:r>
            <a:endParaRPr lang="en-US" sz="1100" kern="0" dirty="0">
              <a:solidFill>
                <a:srgbClr val="FF0000"/>
              </a:solidFill>
              <a:effectLst/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30" name="TextBox 23">
            <a:extLst>
              <a:ext uri="{FF2B5EF4-FFF2-40B4-BE49-F238E27FC236}">
                <a16:creationId xmlns:a16="http://schemas.microsoft.com/office/drawing/2014/main" id="{3C64BAD3-0AC1-4057-BFA0-D223CD242FB1}"/>
              </a:ext>
            </a:extLst>
          </p:cNvPr>
          <p:cNvSpPr txBox="1"/>
          <p:nvPr/>
        </p:nvSpPr>
        <p:spPr>
          <a:xfrm>
            <a:off x="6736425" y="1457579"/>
            <a:ext cx="201295" cy="23205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1400" i="1" kern="12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y</a:t>
            </a:r>
            <a:endParaRPr lang="en-US" sz="1400" kern="0" dirty="0">
              <a:solidFill>
                <a:srgbClr val="FF0000"/>
              </a:solidFill>
              <a:effectLst/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31" name="Text Box 87">
            <a:extLst>
              <a:ext uri="{FF2B5EF4-FFF2-40B4-BE49-F238E27FC236}">
                <a16:creationId xmlns:a16="http://schemas.microsoft.com/office/drawing/2014/main" id="{371B3C06-AD1E-4E5E-98B0-7EAB8C0182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16078" y="813398"/>
            <a:ext cx="1183430" cy="2145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0" tIns="0" rIns="0" bIns="0" anchor="t" anchorCtr="0" upright="1">
            <a:noAutofit/>
          </a:bodyPr>
          <a:lstStyle/>
          <a:p>
            <a:pPr marL="0" marR="0" algn="ctr" hangingPunct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tabLst>
                <a:tab pos="320040" algn="l"/>
              </a:tabLst>
            </a:pPr>
            <a:r>
              <a:rPr lang="en-US" sz="1400" kern="0" dirty="0">
                <a:effectLst/>
                <a:latin typeface="Times New Roman" panose="02020603050405020304" pitchFamily="18" charset="0"/>
                <a:ea typeface="Malgun Gothic" panose="020B0503020000020004" pitchFamily="34" charset="-127"/>
                <a:cs typeface="Times New Roman" panose="02020603050405020304" pitchFamily="18" charset="0"/>
              </a:rPr>
              <a:t>Top surface</a:t>
            </a:r>
            <a:endParaRPr lang="en-US" sz="1400" kern="0" dirty="0">
              <a:effectLst/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32" name="Text Box 87">
            <a:extLst>
              <a:ext uri="{FF2B5EF4-FFF2-40B4-BE49-F238E27FC236}">
                <a16:creationId xmlns:a16="http://schemas.microsoft.com/office/drawing/2014/main" id="{94BCD3E0-A0BA-422C-8CF6-E2DC8BBFB7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07214" y="832448"/>
            <a:ext cx="1183430" cy="2145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0" tIns="0" rIns="0" bIns="0" anchor="t" anchorCtr="0" upright="1">
            <a:noAutofit/>
          </a:bodyPr>
          <a:lstStyle/>
          <a:p>
            <a:pPr marL="0" marR="0" algn="ctr" hangingPunct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tabLst>
                <a:tab pos="320040" algn="l"/>
              </a:tabLst>
            </a:pPr>
            <a:r>
              <a:rPr lang="en-US" sz="1400" kern="0" dirty="0">
                <a:effectLst/>
                <a:latin typeface="Times New Roman" panose="02020603050405020304" pitchFamily="18" charset="0"/>
                <a:ea typeface="Malgun Gothic" panose="020B0503020000020004" pitchFamily="34" charset="-127"/>
                <a:cs typeface="Times New Roman" panose="02020603050405020304" pitchFamily="18" charset="0"/>
              </a:rPr>
              <a:t>Bottom surface</a:t>
            </a:r>
            <a:endParaRPr lang="en-US" sz="1400" kern="0" dirty="0">
              <a:effectLst/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36" name="Content Placeholder 2">
            <a:extLst>
              <a:ext uri="{FF2B5EF4-FFF2-40B4-BE49-F238E27FC236}">
                <a16:creationId xmlns:a16="http://schemas.microsoft.com/office/drawing/2014/main" id="{9281ECB1-B353-443B-AD94-6EB282125791}"/>
              </a:ext>
            </a:extLst>
          </p:cNvPr>
          <p:cNvSpPr txBox="1">
            <a:spLocks/>
          </p:cNvSpPr>
          <p:nvPr/>
        </p:nvSpPr>
        <p:spPr>
          <a:xfrm>
            <a:off x="1" y="932985"/>
            <a:ext cx="4135666" cy="1596894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003399"/>
              </a:buClr>
              <a:buFont typeface="Wingdings" panose="05000000000000000000" pitchFamily="2" charset="2"/>
              <a:buChar char="§"/>
              <a:defRPr sz="32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33CC"/>
              </a:buClr>
              <a:buFont typeface="Wingdings" panose="05000000000000000000" pitchFamily="2" charset="2"/>
              <a:buChar char="Ø"/>
              <a:defRPr sz="28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500"/>
              </a:spcBef>
            </a:pPr>
            <a:r>
              <a:rPr lang="en-US" sz="2000" dirty="0"/>
              <a:t>Wrinkle specimen</a:t>
            </a:r>
          </a:p>
          <a:p>
            <a:pPr lvl="1"/>
            <a:r>
              <a:rPr lang="en-US" sz="1600" dirty="0"/>
              <a:t>Dimension: 306 × 205 × 3.74 mm</a:t>
            </a:r>
          </a:p>
          <a:p>
            <a:pPr lvl="1"/>
            <a:r>
              <a:rPr lang="en-US" sz="1600" dirty="0"/>
              <a:t>No other information is available</a:t>
            </a:r>
          </a:p>
          <a:p>
            <a:pPr lvl="1"/>
            <a:r>
              <a:rPr lang="en-US" sz="1600" b="1" dirty="0"/>
              <a:t>Wrinkle region</a:t>
            </a:r>
            <a:r>
              <a:rPr lang="en-US" sz="1600" dirty="0"/>
              <a:t>: more visible wrinkles</a:t>
            </a:r>
          </a:p>
          <a:p>
            <a:pPr lvl="1"/>
            <a:r>
              <a:rPr lang="en-US" sz="1600" b="1" dirty="0"/>
              <a:t>Reference region</a:t>
            </a:r>
            <a:r>
              <a:rPr lang="en-US" sz="1600" dirty="0"/>
              <a:t>: less visible or likely no wrinkles</a:t>
            </a:r>
          </a:p>
          <a:p>
            <a:pPr marL="457200" lvl="1" indent="0">
              <a:buNone/>
            </a:pPr>
            <a:endParaRPr lang="en-US" sz="1600" dirty="0"/>
          </a:p>
          <a:p>
            <a:pPr lvl="1"/>
            <a:endParaRPr lang="en-US" sz="1600" dirty="0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EC141D0A-17CD-4844-9EE4-7230855540B0}"/>
              </a:ext>
            </a:extLst>
          </p:cNvPr>
          <p:cNvSpPr/>
          <p:nvPr/>
        </p:nvSpPr>
        <p:spPr>
          <a:xfrm>
            <a:off x="4288429" y="1075914"/>
            <a:ext cx="959496" cy="1648276"/>
          </a:xfrm>
          <a:prstGeom prst="rect">
            <a:avLst/>
          </a:prstGeom>
          <a:noFill/>
          <a:ln w="1905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032B2442-10D2-43CE-BF0A-FB664D8094A6}"/>
              </a:ext>
            </a:extLst>
          </p:cNvPr>
          <p:cNvSpPr/>
          <p:nvPr/>
        </p:nvSpPr>
        <p:spPr>
          <a:xfrm>
            <a:off x="5271087" y="1086950"/>
            <a:ext cx="959496" cy="1637235"/>
          </a:xfrm>
          <a:prstGeom prst="rect">
            <a:avLst/>
          </a:prstGeom>
          <a:noFill/>
          <a:ln w="19050">
            <a:solidFill>
              <a:srgbClr val="00B05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cxnSp>
        <p:nvCxnSpPr>
          <p:cNvPr id="41" name="AutoShape 1793">
            <a:extLst>
              <a:ext uri="{FF2B5EF4-FFF2-40B4-BE49-F238E27FC236}">
                <a16:creationId xmlns:a16="http://schemas.microsoft.com/office/drawing/2014/main" id="{DE80A308-B941-4EE5-BE49-B2C2BE0F7F9E}"/>
              </a:ext>
            </a:extLst>
          </p:cNvPr>
          <p:cNvCxnSpPr>
            <a:cxnSpLocks noChangeShapeType="1"/>
          </p:cNvCxnSpPr>
          <p:nvPr/>
        </p:nvCxnSpPr>
        <p:spPr bwMode="auto">
          <a:xfrm flipH="1" flipV="1">
            <a:off x="4903105" y="2213042"/>
            <a:ext cx="133350" cy="259715"/>
          </a:xfrm>
          <a:prstGeom prst="straightConnector1">
            <a:avLst/>
          </a:prstGeom>
          <a:noFill/>
          <a:ln w="9525">
            <a:solidFill>
              <a:srgbClr val="FF0000"/>
            </a:solidFill>
            <a:round/>
            <a:headEnd type="none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2" name="AutoShape 1793">
            <a:extLst>
              <a:ext uri="{FF2B5EF4-FFF2-40B4-BE49-F238E27FC236}">
                <a16:creationId xmlns:a16="http://schemas.microsoft.com/office/drawing/2014/main" id="{FB929AB6-F963-410B-BDC6-332785C2E889}"/>
              </a:ext>
            </a:extLst>
          </p:cNvPr>
          <p:cNvCxnSpPr>
            <a:cxnSpLocks noChangeShapeType="1"/>
          </p:cNvCxnSpPr>
          <p:nvPr/>
        </p:nvCxnSpPr>
        <p:spPr bwMode="auto">
          <a:xfrm flipH="1" flipV="1">
            <a:off x="7658052" y="2143827"/>
            <a:ext cx="133350" cy="259715"/>
          </a:xfrm>
          <a:prstGeom prst="straightConnector1">
            <a:avLst/>
          </a:prstGeom>
          <a:noFill/>
          <a:ln w="9525">
            <a:solidFill>
              <a:srgbClr val="FF0000"/>
            </a:solidFill>
            <a:round/>
            <a:headEnd type="none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3" name="Rectangle 42">
            <a:extLst>
              <a:ext uri="{FF2B5EF4-FFF2-40B4-BE49-F238E27FC236}">
                <a16:creationId xmlns:a16="http://schemas.microsoft.com/office/drawing/2014/main" id="{A1BA2D6A-C57E-40D3-9960-36CAC0E80AB0}"/>
              </a:ext>
            </a:extLst>
          </p:cNvPr>
          <p:cNvSpPr/>
          <p:nvPr/>
        </p:nvSpPr>
        <p:spPr>
          <a:xfrm>
            <a:off x="6930002" y="1080008"/>
            <a:ext cx="959496" cy="1648276"/>
          </a:xfrm>
          <a:prstGeom prst="rect">
            <a:avLst/>
          </a:prstGeom>
          <a:noFill/>
          <a:ln w="1905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9B669BF6-F0D3-445E-A32B-DB778652D70B}"/>
              </a:ext>
            </a:extLst>
          </p:cNvPr>
          <p:cNvSpPr/>
          <p:nvPr/>
        </p:nvSpPr>
        <p:spPr>
          <a:xfrm>
            <a:off x="7923482" y="1091044"/>
            <a:ext cx="941836" cy="1637235"/>
          </a:xfrm>
          <a:prstGeom prst="rect">
            <a:avLst/>
          </a:prstGeom>
          <a:noFill/>
          <a:ln w="19050">
            <a:solidFill>
              <a:srgbClr val="00B05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940BBCA4-09AD-4584-B582-0C6A6843F754}"/>
              </a:ext>
            </a:extLst>
          </p:cNvPr>
          <p:cNvSpPr txBox="1"/>
          <p:nvPr/>
        </p:nvSpPr>
        <p:spPr bwMode="auto">
          <a:xfrm>
            <a:off x="5256421" y="1768323"/>
            <a:ext cx="1056299" cy="169277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1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Reference region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1AC0DC4F-E077-4B47-AF7D-4709D1D02FFA}"/>
              </a:ext>
            </a:extLst>
          </p:cNvPr>
          <p:cNvSpPr txBox="1"/>
          <p:nvPr/>
        </p:nvSpPr>
        <p:spPr bwMode="auto">
          <a:xfrm>
            <a:off x="4300630" y="1756324"/>
            <a:ext cx="929620" cy="169277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1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Wrinkle region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65BFDF19-C372-44E3-8F6A-929131E3553B}"/>
              </a:ext>
            </a:extLst>
          </p:cNvPr>
          <p:cNvSpPr txBox="1"/>
          <p:nvPr/>
        </p:nvSpPr>
        <p:spPr bwMode="auto">
          <a:xfrm>
            <a:off x="7847396" y="1219513"/>
            <a:ext cx="1056299" cy="169277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1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Reference region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36297218-EE52-4332-81E4-E2CC89625760}"/>
              </a:ext>
            </a:extLst>
          </p:cNvPr>
          <p:cNvSpPr txBox="1"/>
          <p:nvPr/>
        </p:nvSpPr>
        <p:spPr bwMode="auto">
          <a:xfrm>
            <a:off x="6930002" y="1226031"/>
            <a:ext cx="929620" cy="169277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1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Wrinkle region</a:t>
            </a:r>
          </a:p>
        </p:txBody>
      </p:sp>
      <p:sp>
        <p:nvSpPr>
          <p:cNvPr id="52" name="Content Placeholder 2">
            <a:extLst>
              <a:ext uri="{FF2B5EF4-FFF2-40B4-BE49-F238E27FC236}">
                <a16:creationId xmlns:a16="http://schemas.microsoft.com/office/drawing/2014/main" id="{C76E5B41-1627-4C84-8C7C-4E0CF3E26673}"/>
              </a:ext>
            </a:extLst>
          </p:cNvPr>
          <p:cNvSpPr txBox="1">
            <a:spLocks/>
          </p:cNvSpPr>
          <p:nvPr/>
        </p:nvSpPr>
        <p:spPr>
          <a:xfrm>
            <a:off x="52764" y="2480348"/>
            <a:ext cx="3955946" cy="1172845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003399"/>
              </a:buClr>
              <a:buFont typeface="Wingdings" panose="05000000000000000000" pitchFamily="2" charset="2"/>
              <a:buChar char="§"/>
              <a:defRPr sz="32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33CC"/>
              </a:buClr>
              <a:buFont typeface="Wingdings" panose="05000000000000000000" pitchFamily="2" charset="2"/>
              <a:buChar char="Ø"/>
              <a:defRPr sz="28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500"/>
              </a:spcBef>
            </a:pPr>
            <a:r>
              <a:rPr lang="en-US" sz="2000" dirty="0"/>
              <a:t>Inspection setup</a:t>
            </a:r>
          </a:p>
          <a:p>
            <a:pPr lvl="1"/>
            <a:r>
              <a:rPr lang="en-US" sz="1600" dirty="0"/>
              <a:t>Excitation: 120 kHz ACT with incident angle </a:t>
            </a:r>
            <a:r>
              <a:rPr lang="en-US" sz="1600" i="1" dirty="0">
                <a:sym typeface="Symbol Tiger Expert" panose="05050102010706020507" pitchFamily="18" charset="2"/>
              </a:rPr>
              <a:t></a:t>
            </a:r>
            <a:endParaRPr lang="en-US" sz="1600" i="1" dirty="0"/>
          </a:p>
          <a:p>
            <a:pPr lvl="1"/>
            <a:r>
              <a:rPr lang="en-US" sz="1600" dirty="0"/>
              <a:t>Sensing: SLDV for out-of-plane velocity measurement </a:t>
            </a:r>
          </a:p>
        </p:txBody>
      </p:sp>
      <p:pic>
        <p:nvPicPr>
          <p:cNvPr id="54" name="Picture 53">
            <a:extLst>
              <a:ext uri="{FF2B5EF4-FFF2-40B4-BE49-F238E27FC236}">
                <a16:creationId xmlns:a16="http://schemas.microsoft.com/office/drawing/2014/main" id="{0AB0C3E0-687D-4559-9610-ABA5F1E2C984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1747" y="3763660"/>
            <a:ext cx="2812613" cy="21032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5" name="TextBox 28">
            <a:extLst>
              <a:ext uri="{FF2B5EF4-FFF2-40B4-BE49-F238E27FC236}">
                <a16:creationId xmlns:a16="http://schemas.microsoft.com/office/drawing/2014/main" id="{80E9F2C0-30C0-4B64-89AC-ADE16557D6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17130" y="5137772"/>
            <a:ext cx="975438" cy="2747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0" tIns="0" rIns="0" bIns="0" anchor="t" anchorCtr="0" upright="1">
            <a:no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1600" i="1" kern="1200" dirty="0">
                <a:solidFill>
                  <a:srgbClr val="0000CC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sym typeface="Symbol Tiger Expert" panose="05050102010706020507" pitchFamily="18" charset="2"/>
              </a:rPr>
              <a:t></a:t>
            </a:r>
            <a:r>
              <a:rPr lang="en-US" sz="1600" kern="1200" baseline="-25000" dirty="0">
                <a:solidFill>
                  <a:srgbClr val="0000CC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optimal</a:t>
            </a:r>
            <a:r>
              <a:rPr lang="en-US" sz="1600" kern="1200" dirty="0">
                <a:solidFill>
                  <a:srgbClr val="0000CC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= 15˚</a:t>
            </a:r>
            <a:endParaRPr lang="en-US" sz="2800" dirty="0"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2D0C5469-BB0E-467F-9BEA-D2C9BA03C6A8}"/>
              </a:ext>
            </a:extLst>
          </p:cNvPr>
          <p:cNvCxnSpPr>
            <a:cxnSpLocks noChangeShapeType="1"/>
          </p:cNvCxnSpPr>
          <p:nvPr/>
        </p:nvCxnSpPr>
        <p:spPr bwMode="auto">
          <a:xfrm flipH="1">
            <a:off x="7425250" y="3829572"/>
            <a:ext cx="135243" cy="209063"/>
          </a:xfrm>
          <a:prstGeom prst="straightConnector1">
            <a:avLst/>
          </a:prstGeom>
          <a:noFill/>
          <a:ln w="12700" algn="ctr">
            <a:solidFill>
              <a:schemeClr val="tx1"/>
            </a:solidFill>
            <a:prstDash val="solid"/>
            <a:miter lim="800000"/>
            <a:headEnd/>
            <a:tailEnd type="arrow" w="med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C13AD8BC-C688-4304-B6DF-918ACCCEA09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7367498" y="3802674"/>
            <a:ext cx="0" cy="1737360"/>
          </a:xfrm>
          <a:prstGeom prst="line">
            <a:avLst/>
          </a:prstGeom>
          <a:noFill/>
          <a:ln w="28575" algn="ctr">
            <a:solidFill>
              <a:srgbClr val="0000FF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8" name="TextBox 28">
            <a:extLst>
              <a:ext uri="{FF2B5EF4-FFF2-40B4-BE49-F238E27FC236}">
                <a16:creationId xmlns:a16="http://schemas.microsoft.com/office/drawing/2014/main" id="{3CDCF2B8-FBF2-4ED5-9353-8F01DC4751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11912" y="3707246"/>
            <a:ext cx="975438" cy="2747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0" tIns="0" rIns="0" bIns="0" anchor="t" anchorCtr="0" upright="1">
            <a:no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1400" dirty="0">
                <a:latin typeface="Times New Roman" panose="02020603050405020304" pitchFamily="18" charset="0"/>
                <a:ea typeface="宋体" panose="02010600030101010101" pitchFamily="2" charset="-122"/>
                <a:sym typeface="Symbol Tiger Expert" panose="05050102010706020507" pitchFamily="18" charset="2"/>
              </a:rPr>
              <a:t>Peak value</a:t>
            </a:r>
            <a:endParaRPr lang="en-US" sz="2400" dirty="0"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E8238CED-958A-47C4-8C0B-DA4DDAE9A19F}"/>
              </a:ext>
            </a:extLst>
          </p:cNvPr>
          <p:cNvSpPr txBox="1"/>
          <p:nvPr/>
        </p:nvSpPr>
        <p:spPr>
          <a:xfrm>
            <a:off x="5989600" y="5909725"/>
            <a:ext cx="2838281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6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 Tiger Expert" panose="05050102010706020507" pitchFamily="18" charset="2"/>
              </a:rPr>
              <a:t>Signal strength vs. incident angle </a:t>
            </a:r>
            <a:endParaRPr lang="en-US" sz="160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7" name="Picture 66">
            <a:extLst>
              <a:ext uri="{FF2B5EF4-FFF2-40B4-BE49-F238E27FC236}">
                <a16:creationId xmlns:a16="http://schemas.microsoft.com/office/drawing/2014/main" id="{8B85C660-1497-4BF9-8463-7E1B1D6D383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1775" y="4246457"/>
            <a:ext cx="2779776" cy="1737360"/>
          </a:xfrm>
          <a:prstGeom prst="rect">
            <a:avLst/>
          </a:prstGeom>
        </p:spPr>
      </p:pic>
      <p:sp>
        <p:nvSpPr>
          <p:cNvPr id="68" name="TextBox 67">
            <a:extLst>
              <a:ext uri="{FF2B5EF4-FFF2-40B4-BE49-F238E27FC236}">
                <a16:creationId xmlns:a16="http://schemas.microsoft.com/office/drawing/2014/main" id="{0B081B58-6EF7-4FAD-B2C1-72FAB99EBA47}"/>
              </a:ext>
            </a:extLst>
          </p:cNvPr>
          <p:cNvSpPr txBox="1"/>
          <p:nvPr/>
        </p:nvSpPr>
        <p:spPr>
          <a:xfrm>
            <a:off x="1637197" y="4430260"/>
            <a:ext cx="646011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6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 Tiger Expert" panose="05050102010706020507" pitchFamily="18" charset="2"/>
              </a:rPr>
              <a:t></a:t>
            </a:r>
            <a:r>
              <a:rPr lang="en-US" sz="1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 Tiger Expert" panose="05050102010706020507" pitchFamily="18" charset="2"/>
              </a:rPr>
              <a:t> = </a:t>
            </a:r>
            <a:r>
              <a:rPr lang="en-US" sz="1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10˚ </a:t>
            </a:r>
          </a:p>
        </p:txBody>
      </p:sp>
      <p:pic>
        <p:nvPicPr>
          <p:cNvPr id="71" name="Picture 70">
            <a:extLst>
              <a:ext uri="{FF2B5EF4-FFF2-40B4-BE49-F238E27FC236}">
                <a16:creationId xmlns:a16="http://schemas.microsoft.com/office/drawing/2014/main" id="{F0A2D832-08CD-4B1A-8F6D-2B146F94CE8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18032" y="4246457"/>
            <a:ext cx="2779776" cy="1737360"/>
          </a:xfrm>
          <a:prstGeom prst="rect">
            <a:avLst/>
          </a:prstGeom>
        </p:spPr>
      </p:pic>
      <p:sp>
        <p:nvSpPr>
          <p:cNvPr id="72" name="TextBox 71">
            <a:extLst>
              <a:ext uri="{FF2B5EF4-FFF2-40B4-BE49-F238E27FC236}">
                <a16:creationId xmlns:a16="http://schemas.microsoft.com/office/drawing/2014/main" id="{D5A73104-092B-4F61-BC62-913264A46FDF}"/>
              </a:ext>
            </a:extLst>
          </p:cNvPr>
          <p:cNvSpPr txBox="1"/>
          <p:nvPr/>
        </p:nvSpPr>
        <p:spPr>
          <a:xfrm>
            <a:off x="4524772" y="4430260"/>
            <a:ext cx="646011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6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 Tiger Expert" panose="05050102010706020507" pitchFamily="18" charset="2"/>
              </a:rPr>
              <a:t></a:t>
            </a:r>
            <a:r>
              <a:rPr lang="en-US" sz="1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 Tiger Expert" panose="05050102010706020507" pitchFamily="18" charset="2"/>
              </a:rPr>
              <a:t> = </a:t>
            </a:r>
            <a:r>
              <a:rPr lang="en-US" sz="1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17˚ 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566CF2E0-1317-4F5E-8AF3-1CF76F38EC8E}"/>
              </a:ext>
            </a:extLst>
          </p:cNvPr>
          <p:cNvSpPr txBox="1"/>
          <p:nvPr/>
        </p:nvSpPr>
        <p:spPr>
          <a:xfrm>
            <a:off x="185010" y="3742903"/>
            <a:ext cx="5865627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 Tiger Expert" panose="05050102010706020507" pitchFamily="18" charset="2"/>
              </a:rPr>
              <a:t>Optimal incident angle tuning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 Tiger Expert" panose="05050102010706020507" pitchFamily="18" charset="2"/>
              </a:rPr>
              <a:t>is conducted along </a:t>
            </a: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 Tiger Expert" panose="05050102010706020507" pitchFamily="18" charset="2"/>
              </a:rPr>
              <a:t>x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 Tiger Expert" panose="05050102010706020507" pitchFamily="18" charset="2"/>
              </a:rPr>
              <a:t>-axis direction in the reference region with </a:t>
            </a: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 Tiger Expert" panose="05050102010706020507" pitchFamily="18" charset="2"/>
              </a:rPr>
              <a:t>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 Tiger Expert" panose="05050102010706020507" pitchFamily="18" charset="2"/>
              </a:rPr>
              <a:t>  set as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10˚, 11˚, 13˚, 15˚, 17˚,19˚, and 20˚.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53CFE1D-8F9F-447F-8575-5F792A0B76B9}"/>
              </a:ext>
            </a:extLst>
          </p:cNvPr>
          <p:cNvSpPr/>
          <p:nvPr/>
        </p:nvSpPr>
        <p:spPr>
          <a:xfrm>
            <a:off x="4613812" y="3506168"/>
            <a:ext cx="380626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u="sng" dirty="0"/>
              <a:t>Courtesy of NASA Langley Research Center and Boeing</a:t>
            </a:r>
          </a:p>
        </p:txBody>
      </p:sp>
    </p:spTree>
    <p:extLst>
      <p:ext uri="{BB962C8B-B14F-4D97-AF65-F5344CB8AC3E}">
        <p14:creationId xmlns:p14="http://schemas.microsoft.com/office/powerpoint/2010/main" val="22779471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" name="Picture 80">
            <a:extLst>
              <a:ext uri="{FF2B5EF4-FFF2-40B4-BE49-F238E27FC236}">
                <a16:creationId xmlns:a16="http://schemas.microsoft.com/office/drawing/2014/main" id="{B20A1419-D0A5-4123-BEBC-1413B2D74F3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5024"/>
          <a:stretch/>
        </p:blipFill>
        <p:spPr>
          <a:xfrm>
            <a:off x="3864562" y="1436807"/>
            <a:ext cx="2457209" cy="2011680"/>
          </a:xfrm>
          <a:prstGeom prst="rect">
            <a:avLst/>
          </a:prstGeom>
        </p:spPr>
      </p:pic>
      <p:pic>
        <p:nvPicPr>
          <p:cNvPr id="67" name="Picture 66">
            <a:extLst>
              <a:ext uri="{FF2B5EF4-FFF2-40B4-BE49-F238E27FC236}">
                <a16:creationId xmlns:a16="http://schemas.microsoft.com/office/drawing/2014/main" id="{49A52297-68ED-44C8-ADBA-67016B36E54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4025"/>
          <a:stretch/>
        </p:blipFill>
        <p:spPr>
          <a:xfrm>
            <a:off x="3903840" y="3574457"/>
            <a:ext cx="2482419" cy="201168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Line scan inspection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4049" y="894397"/>
            <a:ext cx="8261302" cy="62457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1900" b="1" u="sng" dirty="0">
                <a:sym typeface="Symbol Tiger Expert" panose="05050102010706020507" pitchFamily="18" charset="2"/>
              </a:rPr>
              <a:t>Line scan </a:t>
            </a:r>
            <a:r>
              <a:rPr lang="en-US" sz="1900" dirty="0">
                <a:sym typeface="Symbol Tiger Expert" panose="05050102010706020507" pitchFamily="18" charset="2"/>
              </a:rPr>
              <a:t>along the </a:t>
            </a:r>
            <a:r>
              <a:rPr lang="en-US" sz="1900" i="1" dirty="0">
                <a:sym typeface="Symbol Tiger Expert" panose="05050102010706020507" pitchFamily="18" charset="2"/>
              </a:rPr>
              <a:t>x</a:t>
            </a:r>
            <a:r>
              <a:rPr lang="en-US" sz="1900" dirty="0">
                <a:sym typeface="Symbol Tiger Expert" panose="05050102010706020507" pitchFamily="18" charset="2"/>
              </a:rPr>
              <a:t>-axis direction is conducted w</a:t>
            </a:r>
            <a:r>
              <a:rPr lang="en-US" sz="1900" dirty="0"/>
              <a:t>ith optimized setups for ACT and SLDV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D899AE5D-BAEE-4E2C-892B-ED504983AB21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6430213" y="3531105"/>
            <a:ext cx="2586355" cy="2011045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4DCC6F8E-21BF-4432-A5D9-55DCB29BC0C9}"/>
              </a:ext>
            </a:extLst>
          </p:cNvPr>
          <p:cNvSpPr/>
          <p:nvPr/>
        </p:nvSpPr>
        <p:spPr>
          <a:xfrm>
            <a:off x="5040904" y="2402258"/>
            <a:ext cx="779627" cy="700420"/>
          </a:xfrm>
          <a:prstGeom prst="rect">
            <a:avLst/>
          </a:prstGeom>
          <a:noFill/>
          <a:ln w="19050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0108C7F9-7BFA-4A05-B27A-18A852814774}"/>
              </a:ext>
            </a:extLst>
          </p:cNvPr>
          <p:cNvSpPr/>
          <p:nvPr/>
        </p:nvSpPr>
        <p:spPr>
          <a:xfrm>
            <a:off x="7342073" y="4662040"/>
            <a:ext cx="262255" cy="290195"/>
          </a:xfrm>
          <a:prstGeom prst="ellipse">
            <a:avLst/>
          </a:prstGeom>
          <a:noFill/>
          <a:ln w="12700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814DFABD-E5A5-4FDE-AA69-7D002C6B5393}"/>
              </a:ext>
            </a:extLst>
          </p:cNvPr>
          <p:cNvPicPr/>
          <p:nvPr/>
        </p:nvPicPr>
        <p:blipFill>
          <a:blip r:embed="rId5"/>
          <a:stretch>
            <a:fillRect/>
          </a:stretch>
        </p:blipFill>
        <p:spPr>
          <a:xfrm>
            <a:off x="6371973" y="1441891"/>
            <a:ext cx="2586355" cy="2011045"/>
          </a:xfrm>
          <a:prstGeom prst="rect">
            <a:avLst/>
          </a:prstGeom>
        </p:spPr>
      </p:pic>
      <p:sp>
        <p:nvSpPr>
          <p:cNvPr id="30" name="Rectangle 29">
            <a:extLst>
              <a:ext uri="{FF2B5EF4-FFF2-40B4-BE49-F238E27FC236}">
                <a16:creationId xmlns:a16="http://schemas.microsoft.com/office/drawing/2014/main" id="{017F3A52-8D74-45C9-88D8-E55EF5D10357}"/>
              </a:ext>
            </a:extLst>
          </p:cNvPr>
          <p:cNvSpPr/>
          <p:nvPr/>
        </p:nvSpPr>
        <p:spPr>
          <a:xfrm>
            <a:off x="7572758" y="2406322"/>
            <a:ext cx="777240" cy="707390"/>
          </a:xfrm>
          <a:prstGeom prst="rect">
            <a:avLst/>
          </a:prstGeom>
          <a:noFill/>
          <a:ln w="19050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31" name="Text Box 94126">
            <a:extLst>
              <a:ext uri="{FF2B5EF4-FFF2-40B4-BE49-F238E27FC236}">
                <a16:creationId xmlns:a16="http://schemas.microsoft.com/office/drawing/2014/main" id="{FC131D1B-406F-46B5-93F8-01CA430DBAC4}"/>
              </a:ext>
            </a:extLst>
          </p:cNvPr>
          <p:cNvSpPr txBox="1"/>
          <p:nvPr/>
        </p:nvSpPr>
        <p:spPr>
          <a:xfrm>
            <a:off x="7298438" y="2216224"/>
            <a:ext cx="1059815" cy="234950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1000" kern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Wrinkle reflections</a:t>
            </a:r>
            <a:endParaRPr lang="en-US" sz="1100" kern="0">
              <a:effectLst/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32" name="Text Box 31">
            <a:extLst>
              <a:ext uri="{FF2B5EF4-FFF2-40B4-BE49-F238E27FC236}">
                <a16:creationId xmlns:a16="http://schemas.microsoft.com/office/drawing/2014/main" id="{9DEFCD27-7EBD-414A-8FF0-FEB5DDA02AB1}"/>
              </a:ext>
            </a:extLst>
          </p:cNvPr>
          <p:cNvSpPr txBox="1"/>
          <p:nvPr/>
        </p:nvSpPr>
        <p:spPr>
          <a:xfrm>
            <a:off x="4133001" y="1216648"/>
            <a:ext cx="1652800" cy="291520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1400" u="sng" dirty="0">
                <a:solidFill>
                  <a:srgbClr val="7030A0"/>
                </a:solidFill>
                <a:latin typeface="Times New Roman" panose="02020603050405020304" pitchFamily="18" charset="0"/>
                <a:ea typeface="DengXian"/>
              </a:rPr>
              <a:t>R3 wavefield</a:t>
            </a:r>
            <a:endParaRPr lang="en-US" sz="2000" u="sng" dirty="0">
              <a:solidFill>
                <a:srgbClr val="7030A0"/>
              </a:solidFill>
              <a:latin typeface="Times New Roman" panose="02020603050405020304" pitchFamily="18" charset="0"/>
              <a:ea typeface="DengXian"/>
            </a:endParaRPr>
          </a:p>
        </p:txBody>
      </p:sp>
      <p:sp>
        <p:nvSpPr>
          <p:cNvPr id="33" name="Text Box 31">
            <a:extLst>
              <a:ext uri="{FF2B5EF4-FFF2-40B4-BE49-F238E27FC236}">
                <a16:creationId xmlns:a16="http://schemas.microsoft.com/office/drawing/2014/main" id="{BAB16545-A03D-4E89-A56F-264006367F13}"/>
              </a:ext>
            </a:extLst>
          </p:cNvPr>
          <p:cNvSpPr txBox="1"/>
          <p:nvPr/>
        </p:nvSpPr>
        <p:spPr>
          <a:xfrm>
            <a:off x="6819389" y="1245350"/>
            <a:ext cx="1652800" cy="291520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1400" u="sng" dirty="0">
                <a:solidFill>
                  <a:srgbClr val="7030A0"/>
                </a:solidFill>
                <a:latin typeface="Times New Roman" panose="02020603050405020304" pitchFamily="18" charset="0"/>
                <a:ea typeface="DengXian"/>
              </a:rPr>
              <a:t>W3 wavefield</a:t>
            </a:r>
            <a:endParaRPr lang="en-US" sz="2000" u="sng" dirty="0">
              <a:solidFill>
                <a:srgbClr val="7030A0"/>
              </a:solidFill>
              <a:latin typeface="Times New Roman" panose="02020603050405020304" pitchFamily="18" charset="0"/>
              <a:ea typeface="DengXian"/>
            </a:endParaRPr>
          </a:p>
        </p:txBody>
      </p:sp>
      <p:sp>
        <p:nvSpPr>
          <p:cNvPr id="34" name="Text Box 31">
            <a:extLst>
              <a:ext uri="{FF2B5EF4-FFF2-40B4-BE49-F238E27FC236}">
                <a16:creationId xmlns:a16="http://schemas.microsoft.com/office/drawing/2014/main" id="{B936F48D-2FDA-4263-8F59-83831AE7EF74}"/>
              </a:ext>
            </a:extLst>
          </p:cNvPr>
          <p:cNvSpPr txBox="1"/>
          <p:nvPr/>
        </p:nvSpPr>
        <p:spPr>
          <a:xfrm>
            <a:off x="4214504" y="3385345"/>
            <a:ext cx="1652800" cy="291520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1400" u="sng" dirty="0">
                <a:solidFill>
                  <a:srgbClr val="7030A0"/>
                </a:solidFill>
                <a:latin typeface="Times New Roman" panose="02020603050405020304" pitchFamily="18" charset="0"/>
                <a:ea typeface="DengXian"/>
              </a:rPr>
              <a:t>R3 f-k spectrum</a:t>
            </a:r>
            <a:endParaRPr lang="en-US" sz="2000" u="sng" dirty="0">
              <a:solidFill>
                <a:srgbClr val="7030A0"/>
              </a:solidFill>
              <a:latin typeface="Times New Roman" panose="02020603050405020304" pitchFamily="18" charset="0"/>
              <a:ea typeface="DengXian"/>
            </a:endParaRPr>
          </a:p>
        </p:txBody>
      </p:sp>
      <p:sp>
        <p:nvSpPr>
          <p:cNvPr id="35" name="Text Box 31">
            <a:extLst>
              <a:ext uri="{FF2B5EF4-FFF2-40B4-BE49-F238E27FC236}">
                <a16:creationId xmlns:a16="http://schemas.microsoft.com/office/drawing/2014/main" id="{CE567AE1-CAED-4C69-8A81-ED61340F5247}"/>
              </a:ext>
            </a:extLst>
          </p:cNvPr>
          <p:cNvSpPr txBox="1"/>
          <p:nvPr/>
        </p:nvSpPr>
        <p:spPr>
          <a:xfrm>
            <a:off x="6777928" y="3393459"/>
            <a:ext cx="1652800" cy="291520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1400" u="sng" dirty="0">
                <a:solidFill>
                  <a:srgbClr val="7030A0"/>
                </a:solidFill>
                <a:latin typeface="Times New Roman" panose="02020603050405020304" pitchFamily="18" charset="0"/>
                <a:ea typeface="DengXian"/>
              </a:rPr>
              <a:t>W3 f-k spectrum</a:t>
            </a:r>
            <a:endParaRPr lang="en-US" sz="2000" u="sng" dirty="0">
              <a:solidFill>
                <a:srgbClr val="7030A0"/>
              </a:solidFill>
              <a:latin typeface="Times New Roman" panose="02020603050405020304" pitchFamily="18" charset="0"/>
              <a:ea typeface="DengXian"/>
            </a:endParaRPr>
          </a:p>
        </p:txBody>
      </p: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F64C8A7F-5F4B-40B9-844D-2A821DDD4C92}"/>
              </a:ext>
            </a:extLst>
          </p:cNvPr>
          <p:cNvCxnSpPr>
            <a:cxnSpLocks/>
          </p:cNvCxnSpPr>
          <p:nvPr/>
        </p:nvCxnSpPr>
        <p:spPr>
          <a:xfrm>
            <a:off x="642988" y="5322733"/>
            <a:ext cx="2482880" cy="8382"/>
          </a:xfrm>
          <a:prstGeom prst="straightConnector1">
            <a:avLst/>
          </a:prstGeom>
          <a:ln w="19050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TextBox 63">
            <a:extLst>
              <a:ext uri="{FF2B5EF4-FFF2-40B4-BE49-F238E27FC236}">
                <a16:creationId xmlns:a16="http://schemas.microsoft.com/office/drawing/2014/main" id="{CFAD9AFA-D7D1-4D6D-8DC5-CA0DE3AFF9E3}"/>
              </a:ext>
            </a:extLst>
          </p:cNvPr>
          <p:cNvSpPr txBox="1"/>
          <p:nvPr/>
        </p:nvSpPr>
        <p:spPr bwMode="auto">
          <a:xfrm>
            <a:off x="1817533" y="3134444"/>
            <a:ext cx="1153517" cy="184666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2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Reference region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258BFE23-1C7A-4839-A1B3-A796D885F961}"/>
              </a:ext>
            </a:extLst>
          </p:cNvPr>
          <p:cNvSpPr txBox="1"/>
          <p:nvPr/>
        </p:nvSpPr>
        <p:spPr bwMode="auto">
          <a:xfrm>
            <a:off x="779529" y="3124577"/>
            <a:ext cx="1015179" cy="184666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Wrinkle region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7598B2F-1A2B-42CF-95E6-A64ADC34F821}"/>
              </a:ext>
            </a:extLst>
          </p:cNvPr>
          <p:cNvSpPr txBox="1"/>
          <p:nvPr/>
        </p:nvSpPr>
        <p:spPr>
          <a:xfrm>
            <a:off x="2249085" y="3332298"/>
            <a:ext cx="236894" cy="116189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normAutofit fontScale="85000" lnSpcReduction="20000"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  <a:tabLst>
                <a:tab pos="274320" algn="l"/>
                <a:tab pos="320040" algn="l"/>
              </a:tabLst>
            </a:pPr>
            <a:r>
              <a:rPr lang="en-US" sz="1100" kern="120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ACT</a:t>
            </a:r>
          </a:p>
        </p:txBody>
      </p:sp>
      <p:pic>
        <p:nvPicPr>
          <p:cNvPr id="36" name="Picture 35">
            <a:extLst>
              <a:ext uri="{FF2B5EF4-FFF2-40B4-BE49-F238E27FC236}">
                <a16:creationId xmlns:a16="http://schemas.microsoft.com/office/drawing/2014/main" id="{B80B46A0-94C2-4606-81A8-ECAF1965304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068" y="3340680"/>
            <a:ext cx="2289168" cy="1982053"/>
          </a:xfrm>
          <a:prstGeom prst="rect">
            <a:avLst/>
          </a:prstGeom>
        </p:spPr>
      </p:pic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1B133E49-1DC2-4F63-9ABE-D2C752DEE6DC}"/>
              </a:ext>
            </a:extLst>
          </p:cNvPr>
          <p:cNvCxnSpPr>
            <a:cxnSpLocks/>
          </p:cNvCxnSpPr>
          <p:nvPr/>
        </p:nvCxnSpPr>
        <p:spPr>
          <a:xfrm>
            <a:off x="636948" y="5356589"/>
            <a:ext cx="0" cy="279204"/>
          </a:xfrm>
          <a:prstGeom prst="line">
            <a:avLst/>
          </a:prstGeom>
          <a:ln w="12700">
            <a:solidFill>
              <a:schemeClr val="tx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75158032-DF49-4FDF-BC44-AD5FAF232C9E}"/>
              </a:ext>
            </a:extLst>
          </p:cNvPr>
          <p:cNvCxnSpPr>
            <a:cxnSpLocks/>
          </p:cNvCxnSpPr>
          <p:nvPr/>
        </p:nvCxnSpPr>
        <p:spPr>
          <a:xfrm>
            <a:off x="2920174" y="5330321"/>
            <a:ext cx="0" cy="279204"/>
          </a:xfrm>
          <a:prstGeom prst="line">
            <a:avLst/>
          </a:prstGeom>
          <a:ln w="12700">
            <a:solidFill>
              <a:schemeClr val="tx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F22E22BA-FE39-4F2E-B1D3-D032601916BC}"/>
              </a:ext>
            </a:extLst>
          </p:cNvPr>
          <p:cNvCxnSpPr>
            <a:cxnSpLocks/>
          </p:cNvCxnSpPr>
          <p:nvPr/>
        </p:nvCxnSpPr>
        <p:spPr>
          <a:xfrm>
            <a:off x="2926109" y="5328305"/>
            <a:ext cx="96519" cy="5938"/>
          </a:xfrm>
          <a:prstGeom prst="line">
            <a:avLst/>
          </a:prstGeom>
          <a:ln w="12700">
            <a:solidFill>
              <a:schemeClr val="tx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38C303C9-0008-4B4C-ADE5-663FF3F224A7}"/>
              </a:ext>
            </a:extLst>
          </p:cNvPr>
          <p:cNvCxnSpPr>
            <a:cxnSpLocks/>
          </p:cNvCxnSpPr>
          <p:nvPr/>
        </p:nvCxnSpPr>
        <p:spPr>
          <a:xfrm>
            <a:off x="313957" y="3353671"/>
            <a:ext cx="248203" cy="0"/>
          </a:xfrm>
          <a:prstGeom prst="line">
            <a:avLst/>
          </a:prstGeom>
          <a:ln w="12700">
            <a:solidFill>
              <a:schemeClr val="tx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917AF309-24FD-4E07-A2EF-0B065EE1E298}"/>
              </a:ext>
            </a:extLst>
          </p:cNvPr>
          <p:cNvCxnSpPr>
            <a:cxnSpLocks/>
          </p:cNvCxnSpPr>
          <p:nvPr/>
        </p:nvCxnSpPr>
        <p:spPr>
          <a:xfrm>
            <a:off x="636948" y="5496191"/>
            <a:ext cx="2283226" cy="0"/>
          </a:xfrm>
          <a:prstGeom prst="straightConnector1">
            <a:avLst/>
          </a:prstGeom>
          <a:ln w="19050"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55A77BCF-C651-4BB6-9ECE-D847200CEA05}"/>
              </a:ext>
            </a:extLst>
          </p:cNvPr>
          <p:cNvCxnSpPr>
            <a:cxnSpLocks/>
          </p:cNvCxnSpPr>
          <p:nvPr/>
        </p:nvCxnSpPr>
        <p:spPr>
          <a:xfrm flipV="1">
            <a:off x="439357" y="3353672"/>
            <a:ext cx="0" cy="1976504"/>
          </a:xfrm>
          <a:prstGeom prst="straightConnector1">
            <a:avLst/>
          </a:prstGeom>
          <a:ln w="19050"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>
            <a:extLst>
              <a:ext uri="{FF2B5EF4-FFF2-40B4-BE49-F238E27FC236}">
                <a16:creationId xmlns:a16="http://schemas.microsoft.com/office/drawing/2014/main" id="{8AEB87B6-3418-40C1-9464-1C4FCC31F679}"/>
              </a:ext>
            </a:extLst>
          </p:cNvPr>
          <p:cNvSpPr txBox="1"/>
          <p:nvPr/>
        </p:nvSpPr>
        <p:spPr>
          <a:xfrm>
            <a:off x="1435907" y="5515140"/>
            <a:ext cx="694520" cy="12587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306 mm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5ADEAB6E-EA45-4C19-9A2E-B261AC1FB482}"/>
              </a:ext>
            </a:extLst>
          </p:cNvPr>
          <p:cNvSpPr txBox="1"/>
          <p:nvPr/>
        </p:nvSpPr>
        <p:spPr>
          <a:xfrm rot="16200000">
            <a:off x="-69935" y="4255717"/>
            <a:ext cx="723458" cy="1258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265 mm</a:t>
            </a:r>
          </a:p>
        </p:txBody>
      </p: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21808AF0-7324-45FC-96F8-A72C00CCD09C}"/>
              </a:ext>
            </a:extLst>
          </p:cNvPr>
          <p:cNvCxnSpPr>
            <a:cxnSpLocks/>
          </p:cNvCxnSpPr>
          <p:nvPr/>
        </p:nvCxnSpPr>
        <p:spPr>
          <a:xfrm flipH="1" flipV="1">
            <a:off x="642988" y="3221591"/>
            <a:ext cx="8803" cy="2112652"/>
          </a:xfrm>
          <a:prstGeom prst="straightConnector1">
            <a:avLst/>
          </a:prstGeom>
          <a:ln w="19050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Oval 48">
            <a:extLst>
              <a:ext uri="{FF2B5EF4-FFF2-40B4-BE49-F238E27FC236}">
                <a16:creationId xmlns:a16="http://schemas.microsoft.com/office/drawing/2014/main" id="{CEE091D3-F6C7-4F19-9961-14C9F5C92530}"/>
              </a:ext>
            </a:extLst>
          </p:cNvPr>
          <p:cNvSpPr/>
          <p:nvPr/>
        </p:nvSpPr>
        <p:spPr>
          <a:xfrm>
            <a:off x="634721" y="5296228"/>
            <a:ext cx="48444" cy="48444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68A55480-51A5-42B7-B3DF-429A4622A17D}"/>
              </a:ext>
            </a:extLst>
          </p:cNvPr>
          <p:cNvSpPr txBox="1"/>
          <p:nvPr/>
        </p:nvSpPr>
        <p:spPr>
          <a:xfrm>
            <a:off x="3215063" y="5280990"/>
            <a:ext cx="62282" cy="16783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16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E937B562-5BF5-41DB-96E7-D92D5AF8D768}"/>
              </a:ext>
            </a:extLst>
          </p:cNvPr>
          <p:cNvSpPr txBox="1"/>
          <p:nvPr/>
        </p:nvSpPr>
        <p:spPr>
          <a:xfrm>
            <a:off x="507184" y="5286399"/>
            <a:ext cx="88506" cy="14685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14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</a:p>
        </p:txBody>
      </p: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C69CDD17-6C85-4F27-9EA8-D14CD665EA29}"/>
              </a:ext>
            </a:extLst>
          </p:cNvPr>
          <p:cNvCxnSpPr>
            <a:cxnSpLocks/>
          </p:cNvCxnSpPr>
          <p:nvPr/>
        </p:nvCxnSpPr>
        <p:spPr bwMode="auto">
          <a:xfrm>
            <a:off x="2005934" y="4431307"/>
            <a:ext cx="810273" cy="0"/>
          </a:xfrm>
          <a:prstGeom prst="line">
            <a:avLst/>
          </a:prstGeom>
          <a:solidFill>
            <a:srgbClr val="CC0000">
              <a:alpha val="49001"/>
            </a:srgbClr>
          </a:solidFill>
          <a:ln w="28575" cap="flat" cmpd="sng" algn="ctr">
            <a:solidFill>
              <a:srgbClr val="FFFF00"/>
            </a:solidFill>
            <a:prstDash val="sysDot"/>
            <a:round/>
            <a:headEnd type="none" w="med" len="med"/>
            <a:tailEnd type="none"/>
          </a:ln>
          <a:effectLst/>
        </p:spPr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DB8A336F-A8ED-4F0C-AAFE-816498DEDE48}"/>
              </a:ext>
            </a:extLst>
          </p:cNvPr>
          <p:cNvCxnSpPr>
            <a:cxnSpLocks/>
          </p:cNvCxnSpPr>
          <p:nvPr/>
        </p:nvCxnSpPr>
        <p:spPr bwMode="auto">
          <a:xfrm>
            <a:off x="2005934" y="4630090"/>
            <a:ext cx="810273" cy="0"/>
          </a:xfrm>
          <a:prstGeom prst="line">
            <a:avLst/>
          </a:prstGeom>
          <a:solidFill>
            <a:srgbClr val="CC0000">
              <a:alpha val="49001"/>
            </a:srgbClr>
          </a:solidFill>
          <a:ln w="28575" cap="flat" cmpd="sng" algn="ctr">
            <a:solidFill>
              <a:srgbClr val="FFFF00"/>
            </a:solidFill>
            <a:prstDash val="sysDot"/>
            <a:round/>
            <a:headEnd type="none" w="med" len="med"/>
            <a:tailEnd type="none"/>
          </a:ln>
          <a:effectLst/>
        </p:spPr>
      </p:cxn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9289806C-4E3C-48A6-B7A5-78A2E6FC993A}"/>
              </a:ext>
            </a:extLst>
          </p:cNvPr>
          <p:cNvCxnSpPr>
            <a:cxnSpLocks/>
          </p:cNvCxnSpPr>
          <p:nvPr/>
        </p:nvCxnSpPr>
        <p:spPr bwMode="auto">
          <a:xfrm>
            <a:off x="2005934" y="4206409"/>
            <a:ext cx="810273" cy="0"/>
          </a:xfrm>
          <a:prstGeom prst="line">
            <a:avLst/>
          </a:prstGeom>
          <a:solidFill>
            <a:srgbClr val="CC0000">
              <a:alpha val="49001"/>
            </a:srgbClr>
          </a:solidFill>
          <a:ln w="28575" cap="flat" cmpd="sng" algn="ctr">
            <a:solidFill>
              <a:srgbClr val="FFFF00"/>
            </a:solidFill>
            <a:prstDash val="sysDot"/>
            <a:round/>
            <a:headEnd type="none" w="med" len="med"/>
            <a:tailEnd type="none"/>
          </a:ln>
          <a:effectLst/>
        </p:spPr>
      </p:cxnSp>
      <p:sp>
        <p:nvSpPr>
          <p:cNvPr id="60" name="TextBox 59">
            <a:extLst>
              <a:ext uri="{FF2B5EF4-FFF2-40B4-BE49-F238E27FC236}">
                <a16:creationId xmlns:a16="http://schemas.microsoft.com/office/drawing/2014/main" id="{FB38EE15-BC39-49EB-9967-F6BD903FAB98}"/>
              </a:ext>
            </a:extLst>
          </p:cNvPr>
          <p:cNvSpPr txBox="1"/>
          <p:nvPr/>
        </p:nvSpPr>
        <p:spPr bwMode="auto">
          <a:xfrm>
            <a:off x="1628523" y="3898070"/>
            <a:ext cx="425719" cy="16158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05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ACT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C3E2E4FA-1864-44BC-B7BD-22DD0B9BD0D3}"/>
              </a:ext>
            </a:extLst>
          </p:cNvPr>
          <p:cNvSpPr txBox="1"/>
          <p:nvPr/>
        </p:nvSpPr>
        <p:spPr bwMode="auto">
          <a:xfrm>
            <a:off x="2470663" y="4279989"/>
            <a:ext cx="255556" cy="110141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R2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DC93B3F4-B614-4AEF-8838-0363806549EF}"/>
              </a:ext>
            </a:extLst>
          </p:cNvPr>
          <p:cNvSpPr txBox="1"/>
          <p:nvPr/>
        </p:nvSpPr>
        <p:spPr bwMode="auto">
          <a:xfrm>
            <a:off x="2483694" y="4082743"/>
            <a:ext cx="199333" cy="110141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R1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70FD7BAC-2592-4F8F-9955-7610A9FFCEC3}"/>
              </a:ext>
            </a:extLst>
          </p:cNvPr>
          <p:cNvSpPr txBox="1"/>
          <p:nvPr/>
        </p:nvSpPr>
        <p:spPr bwMode="auto">
          <a:xfrm>
            <a:off x="2421142" y="4496844"/>
            <a:ext cx="365888" cy="110141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R3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29BBAC9F-8393-4B45-8E9F-8F1C7C14B56B}"/>
              </a:ext>
            </a:extLst>
          </p:cNvPr>
          <p:cNvSpPr txBox="1"/>
          <p:nvPr/>
        </p:nvSpPr>
        <p:spPr>
          <a:xfrm>
            <a:off x="1913235" y="4014588"/>
            <a:ext cx="231390" cy="11538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1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en-US" sz="11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4EBF2899-BE9B-406C-AE8C-505C6DF34E05}"/>
              </a:ext>
            </a:extLst>
          </p:cNvPr>
          <p:cNvSpPr txBox="1"/>
          <p:nvPr/>
        </p:nvSpPr>
        <p:spPr>
          <a:xfrm>
            <a:off x="1919472" y="4260963"/>
            <a:ext cx="231390" cy="11538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1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O2</a:t>
            </a:r>
            <a:endParaRPr lang="en-US" sz="11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4E68D05B-E674-4C55-8F58-38A177E11CC7}"/>
              </a:ext>
            </a:extLst>
          </p:cNvPr>
          <p:cNvSpPr txBox="1"/>
          <p:nvPr/>
        </p:nvSpPr>
        <p:spPr>
          <a:xfrm>
            <a:off x="1930008" y="4477617"/>
            <a:ext cx="231390" cy="11538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1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O3</a:t>
            </a:r>
            <a:endParaRPr lang="en-US" sz="11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id="{0E9515B9-D193-4BCA-8E24-F08D389D853C}"/>
              </a:ext>
            </a:extLst>
          </p:cNvPr>
          <p:cNvCxnSpPr>
            <a:cxnSpLocks/>
          </p:cNvCxnSpPr>
          <p:nvPr/>
        </p:nvCxnSpPr>
        <p:spPr bwMode="auto">
          <a:xfrm>
            <a:off x="879003" y="4428515"/>
            <a:ext cx="810273" cy="0"/>
          </a:xfrm>
          <a:prstGeom prst="line">
            <a:avLst/>
          </a:prstGeom>
          <a:solidFill>
            <a:srgbClr val="CC0000">
              <a:alpha val="49001"/>
            </a:srgbClr>
          </a:solidFill>
          <a:ln w="28575" cap="flat" cmpd="sng" algn="ctr">
            <a:solidFill>
              <a:srgbClr val="FFFF00"/>
            </a:solidFill>
            <a:prstDash val="sysDot"/>
            <a:round/>
            <a:headEnd type="none" w="med" len="med"/>
            <a:tailEnd type="none"/>
          </a:ln>
          <a:effectLst/>
        </p:spPr>
      </p:cxn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7D1C6091-8CF5-4984-B738-EC7ADB78AFCC}"/>
              </a:ext>
            </a:extLst>
          </p:cNvPr>
          <p:cNvCxnSpPr>
            <a:cxnSpLocks/>
          </p:cNvCxnSpPr>
          <p:nvPr/>
        </p:nvCxnSpPr>
        <p:spPr bwMode="auto">
          <a:xfrm>
            <a:off x="879003" y="4627299"/>
            <a:ext cx="810273" cy="0"/>
          </a:xfrm>
          <a:prstGeom prst="line">
            <a:avLst/>
          </a:prstGeom>
          <a:solidFill>
            <a:srgbClr val="CC0000">
              <a:alpha val="49001"/>
            </a:srgbClr>
          </a:solidFill>
          <a:ln w="28575" cap="flat" cmpd="sng" algn="ctr">
            <a:solidFill>
              <a:srgbClr val="FFFF00"/>
            </a:solidFill>
            <a:prstDash val="sysDot"/>
            <a:round/>
            <a:headEnd type="none" w="med" len="med"/>
            <a:tailEnd type="none"/>
          </a:ln>
          <a:effectLst/>
        </p:spPr>
      </p:cxn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FC6040A7-9036-4E98-B820-B16ECE151C9A}"/>
              </a:ext>
            </a:extLst>
          </p:cNvPr>
          <p:cNvCxnSpPr>
            <a:cxnSpLocks/>
          </p:cNvCxnSpPr>
          <p:nvPr/>
        </p:nvCxnSpPr>
        <p:spPr bwMode="auto">
          <a:xfrm>
            <a:off x="879003" y="4203618"/>
            <a:ext cx="810273" cy="0"/>
          </a:xfrm>
          <a:prstGeom prst="line">
            <a:avLst/>
          </a:prstGeom>
          <a:solidFill>
            <a:srgbClr val="CC0000">
              <a:alpha val="49001"/>
            </a:srgbClr>
          </a:solidFill>
          <a:ln w="28575" cap="flat" cmpd="sng" algn="ctr">
            <a:solidFill>
              <a:srgbClr val="FFFF00"/>
            </a:solidFill>
            <a:prstDash val="sysDot"/>
            <a:round/>
            <a:headEnd type="none" w="med" len="med"/>
            <a:tailEnd type="none"/>
          </a:ln>
          <a:effectLst/>
        </p:spPr>
      </p:cxnSp>
      <p:sp>
        <p:nvSpPr>
          <p:cNvPr id="74" name="TextBox 73">
            <a:extLst>
              <a:ext uri="{FF2B5EF4-FFF2-40B4-BE49-F238E27FC236}">
                <a16:creationId xmlns:a16="http://schemas.microsoft.com/office/drawing/2014/main" id="{2693132B-4388-40D9-BCF1-37A80768CC70}"/>
              </a:ext>
            </a:extLst>
          </p:cNvPr>
          <p:cNvSpPr txBox="1"/>
          <p:nvPr/>
        </p:nvSpPr>
        <p:spPr bwMode="auto">
          <a:xfrm>
            <a:off x="1063939" y="4307132"/>
            <a:ext cx="213051" cy="110141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W2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6A34DA6B-C0FA-435F-8F9D-43919F6FEED4}"/>
              </a:ext>
            </a:extLst>
          </p:cNvPr>
          <p:cNvSpPr txBox="1"/>
          <p:nvPr/>
        </p:nvSpPr>
        <p:spPr bwMode="auto">
          <a:xfrm>
            <a:off x="1031572" y="4064204"/>
            <a:ext cx="281975" cy="110141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W1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3E92C7D1-5FE3-4E8C-A46F-DB18C7503C55}"/>
              </a:ext>
            </a:extLst>
          </p:cNvPr>
          <p:cNvSpPr txBox="1"/>
          <p:nvPr/>
        </p:nvSpPr>
        <p:spPr bwMode="auto">
          <a:xfrm>
            <a:off x="1044935" y="4505592"/>
            <a:ext cx="247245" cy="110141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W3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4FE3E6DF-9627-4A0F-A8F5-4D68435F420D}"/>
              </a:ext>
            </a:extLst>
          </p:cNvPr>
          <p:cNvSpPr txBox="1"/>
          <p:nvPr/>
        </p:nvSpPr>
        <p:spPr>
          <a:xfrm>
            <a:off x="619734" y="2963403"/>
            <a:ext cx="91372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16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DC9AC81D-39D7-4607-B264-695ECD7AE1A7}"/>
              </a:ext>
            </a:extLst>
          </p:cNvPr>
          <p:cNvSpPr/>
          <p:nvPr/>
        </p:nvSpPr>
        <p:spPr>
          <a:xfrm>
            <a:off x="681954" y="3390455"/>
            <a:ext cx="1169186" cy="1911266"/>
          </a:xfrm>
          <a:prstGeom prst="rect">
            <a:avLst/>
          </a:prstGeom>
          <a:noFill/>
          <a:ln w="1905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BDCFD14C-0B69-4E1F-BB9D-5381AC082E11}"/>
              </a:ext>
            </a:extLst>
          </p:cNvPr>
          <p:cNvSpPr/>
          <p:nvPr/>
        </p:nvSpPr>
        <p:spPr>
          <a:xfrm>
            <a:off x="1873699" y="3380826"/>
            <a:ext cx="1025252" cy="1936747"/>
          </a:xfrm>
          <a:prstGeom prst="rect">
            <a:avLst/>
          </a:prstGeom>
          <a:noFill/>
          <a:ln w="19050">
            <a:solidFill>
              <a:srgbClr val="00B05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57" name="Flowchart: Connector 56">
            <a:extLst>
              <a:ext uri="{FF2B5EF4-FFF2-40B4-BE49-F238E27FC236}">
                <a16:creationId xmlns:a16="http://schemas.microsoft.com/office/drawing/2014/main" id="{DEDCF2D3-1E16-4664-BF4F-EB40DB025BC4}"/>
              </a:ext>
            </a:extLst>
          </p:cNvPr>
          <p:cNvSpPr/>
          <p:nvPr/>
        </p:nvSpPr>
        <p:spPr bwMode="auto">
          <a:xfrm>
            <a:off x="1800245" y="4144081"/>
            <a:ext cx="124657" cy="124657"/>
          </a:xfrm>
          <a:prstGeom prst="flowChartConnector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8" name="Flowchart: Connector 57">
            <a:extLst>
              <a:ext uri="{FF2B5EF4-FFF2-40B4-BE49-F238E27FC236}">
                <a16:creationId xmlns:a16="http://schemas.microsoft.com/office/drawing/2014/main" id="{AEFA5BD4-63EC-49ED-B833-6E6643030880}"/>
              </a:ext>
            </a:extLst>
          </p:cNvPr>
          <p:cNvSpPr/>
          <p:nvPr/>
        </p:nvSpPr>
        <p:spPr bwMode="auto">
          <a:xfrm>
            <a:off x="1803034" y="4366793"/>
            <a:ext cx="124657" cy="124657"/>
          </a:xfrm>
          <a:prstGeom prst="flowChartConnector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9" name="Flowchart: Connector 58">
            <a:extLst>
              <a:ext uri="{FF2B5EF4-FFF2-40B4-BE49-F238E27FC236}">
                <a16:creationId xmlns:a16="http://schemas.microsoft.com/office/drawing/2014/main" id="{B36FEFFB-A6D2-4FB2-954F-8BF88A170515}"/>
              </a:ext>
            </a:extLst>
          </p:cNvPr>
          <p:cNvSpPr/>
          <p:nvPr/>
        </p:nvSpPr>
        <p:spPr bwMode="auto">
          <a:xfrm>
            <a:off x="1809492" y="4573997"/>
            <a:ext cx="124657" cy="124657"/>
          </a:xfrm>
          <a:prstGeom prst="flowChartConnector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84" name="Content Placeholder 2">
            <a:extLst>
              <a:ext uri="{FF2B5EF4-FFF2-40B4-BE49-F238E27FC236}">
                <a16:creationId xmlns:a16="http://schemas.microsoft.com/office/drawing/2014/main" id="{2E18B5CA-1D60-452A-A34A-6A65FCBD915E}"/>
              </a:ext>
            </a:extLst>
          </p:cNvPr>
          <p:cNvSpPr txBox="1">
            <a:spLocks/>
          </p:cNvSpPr>
          <p:nvPr/>
        </p:nvSpPr>
        <p:spPr>
          <a:xfrm>
            <a:off x="187684" y="1495430"/>
            <a:ext cx="3276475" cy="590858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003399"/>
              </a:buClr>
              <a:buFont typeface="Wingdings" panose="05000000000000000000" pitchFamily="2" charset="2"/>
              <a:buChar char="§"/>
              <a:defRPr sz="32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33CC"/>
              </a:buClr>
              <a:buFont typeface="Wingdings" panose="05000000000000000000" pitchFamily="2" charset="2"/>
              <a:buChar char="Ø"/>
              <a:defRPr sz="28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500"/>
              </a:spcBef>
            </a:pPr>
            <a:r>
              <a:rPr lang="en-US" sz="1600" dirty="0"/>
              <a:t>Reference region: R1, R2, and R3</a:t>
            </a:r>
          </a:p>
          <a:p>
            <a:pPr>
              <a:spcBef>
                <a:spcPts val="500"/>
              </a:spcBef>
            </a:pPr>
            <a:r>
              <a:rPr lang="en-US" sz="1600" dirty="0"/>
              <a:t>Wrinkle region: W1, W2, and W3</a:t>
            </a:r>
          </a:p>
        </p:txBody>
      </p:sp>
      <p:sp>
        <p:nvSpPr>
          <p:cNvPr id="85" name="Text Box 31">
            <a:extLst>
              <a:ext uri="{FF2B5EF4-FFF2-40B4-BE49-F238E27FC236}">
                <a16:creationId xmlns:a16="http://schemas.microsoft.com/office/drawing/2014/main" id="{66D7BDEF-6B00-49C6-94EE-F63572735E63}"/>
              </a:ext>
            </a:extLst>
          </p:cNvPr>
          <p:cNvSpPr txBox="1"/>
          <p:nvPr/>
        </p:nvSpPr>
        <p:spPr>
          <a:xfrm>
            <a:off x="448499" y="5706333"/>
            <a:ext cx="2546494" cy="291520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1600" dirty="0">
                <a:solidFill>
                  <a:srgbClr val="7030A0"/>
                </a:solidFill>
                <a:latin typeface="Times New Roman" panose="02020603050405020304" pitchFamily="18" charset="0"/>
                <a:ea typeface="DengXian"/>
              </a:rPr>
              <a:t>Schematic of the line scans </a:t>
            </a:r>
            <a:endParaRPr lang="en-US" sz="2400" dirty="0">
              <a:solidFill>
                <a:srgbClr val="7030A0"/>
              </a:solidFill>
              <a:latin typeface="Times New Roman" panose="02020603050405020304" pitchFamily="18" charset="0"/>
              <a:ea typeface="DengXian"/>
            </a:endParaRPr>
          </a:p>
        </p:txBody>
      </p:sp>
      <p:sp>
        <p:nvSpPr>
          <p:cNvPr id="88" name="Content Placeholder 2">
            <a:extLst>
              <a:ext uri="{FF2B5EF4-FFF2-40B4-BE49-F238E27FC236}">
                <a16:creationId xmlns:a16="http://schemas.microsoft.com/office/drawing/2014/main" id="{0301A9D9-5270-4CF5-B7BA-EC60221E8B6F}"/>
              </a:ext>
            </a:extLst>
          </p:cNvPr>
          <p:cNvSpPr txBox="1">
            <a:spLocks/>
          </p:cNvSpPr>
          <p:nvPr/>
        </p:nvSpPr>
        <p:spPr>
          <a:xfrm>
            <a:off x="228856" y="2169207"/>
            <a:ext cx="2607210" cy="78413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003399"/>
              </a:buClr>
              <a:buFont typeface="Wingdings" panose="05000000000000000000" pitchFamily="2" charset="2"/>
              <a:buChar char="§"/>
              <a:defRPr sz="32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33CC"/>
              </a:buClr>
              <a:buFont typeface="Wingdings" panose="05000000000000000000" pitchFamily="2" charset="2"/>
              <a:buChar char="Ø"/>
              <a:defRPr sz="28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60000"/>
              </a:lnSpc>
              <a:spcBef>
                <a:spcPts val="500"/>
              </a:spcBef>
              <a:buNone/>
            </a:pPr>
            <a:r>
              <a:rPr lang="en-US" sz="1600" b="1" u="sng" dirty="0">
                <a:sym typeface="Symbol Tiger Expert" panose="05050102010706020507" pitchFamily="18" charset="2"/>
              </a:rPr>
              <a:t>Inspection r</a:t>
            </a:r>
            <a:r>
              <a:rPr lang="en-US" sz="1600" b="1" dirty="0"/>
              <a:t>esults:</a:t>
            </a:r>
          </a:p>
          <a:p>
            <a:pPr>
              <a:lnSpc>
                <a:spcPct val="60000"/>
              </a:lnSpc>
            </a:pPr>
            <a:r>
              <a:rPr lang="en-US" sz="1600" dirty="0"/>
              <a:t>Time-space wavefield </a:t>
            </a:r>
          </a:p>
          <a:p>
            <a:pPr>
              <a:lnSpc>
                <a:spcPct val="60000"/>
              </a:lnSpc>
            </a:pPr>
            <a:r>
              <a:rPr lang="en-US" sz="1600" dirty="0"/>
              <a:t>f-k spectrum</a:t>
            </a:r>
          </a:p>
        </p:txBody>
      </p:sp>
      <p:sp>
        <p:nvSpPr>
          <p:cNvPr id="90" name="Content Placeholder 2">
            <a:extLst>
              <a:ext uri="{FF2B5EF4-FFF2-40B4-BE49-F238E27FC236}">
                <a16:creationId xmlns:a16="http://schemas.microsoft.com/office/drawing/2014/main" id="{0126336D-C06C-41D0-B64D-062775686231}"/>
              </a:ext>
            </a:extLst>
          </p:cNvPr>
          <p:cNvSpPr txBox="1">
            <a:spLocks/>
          </p:cNvSpPr>
          <p:nvPr/>
        </p:nvSpPr>
        <p:spPr>
          <a:xfrm>
            <a:off x="6587611" y="5584063"/>
            <a:ext cx="2338670" cy="482868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003399"/>
              </a:buClr>
              <a:buFont typeface="Wingdings" panose="05000000000000000000" pitchFamily="2" charset="2"/>
              <a:buChar char="§"/>
              <a:defRPr sz="32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33CC"/>
              </a:buClr>
              <a:buFont typeface="Wingdings" panose="05000000000000000000" pitchFamily="2" charset="2"/>
              <a:buChar char="Ø"/>
              <a:defRPr sz="28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1600" dirty="0">
                <a:solidFill>
                  <a:srgbClr val="FF0000"/>
                </a:solidFill>
              </a:rPr>
              <a:t>Wrinkle reflections 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1600" dirty="0">
                <a:solidFill>
                  <a:srgbClr val="FF0000"/>
                </a:solidFill>
              </a:rPr>
              <a:t>Negative wavenumbers </a:t>
            </a:r>
          </a:p>
        </p:txBody>
      </p:sp>
      <p:sp>
        <p:nvSpPr>
          <p:cNvPr id="91" name="Text Box 94120">
            <a:extLst>
              <a:ext uri="{FF2B5EF4-FFF2-40B4-BE49-F238E27FC236}">
                <a16:creationId xmlns:a16="http://schemas.microsoft.com/office/drawing/2014/main" id="{A1E1256F-A5B4-4373-9016-F9DD40E88B25}"/>
              </a:ext>
            </a:extLst>
          </p:cNvPr>
          <p:cNvSpPr txBox="1"/>
          <p:nvPr/>
        </p:nvSpPr>
        <p:spPr>
          <a:xfrm>
            <a:off x="7485437" y="4894297"/>
            <a:ext cx="889594" cy="314129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spcBef>
                <a:spcPts val="0"/>
              </a:spcBef>
              <a:spcAft>
                <a:spcPts val="1000"/>
              </a:spcAft>
            </a:pPr>
            <a:r>
              <a:rPr lang="en-US" sz="1000" kern="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Negative wavenumbers</a:t>
            </a:r>
            <a:endParaRPr lang="en-US" sz="1100" kern="0" dirty="0">
              <a:effectLst/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65" name="Content Placeholder 2">
            <a:extLst>
              <a:ext uri="{FF2B5EF4-FFF2-40B4-BE49-F238E27FC236}">
                <a16:creationId xmlns:a16="http://schemas.microsoft.com/office/drawing/2014/main" id="{F84B274E-9660-4624-8A54-B22E264C8489}"/>
              </a:ext>
            </a:extLst>
          </p:cNvPr>
          <p:cNvSpPr txBox="1">
            <a:spLocks/>
          </p:cNvSpPr>
          <p:nvPr/>
        </p:nvSpPr>
        <p:spPr>
          <a:xfrm>
            <a:off x="3726699" y="5584064"/>
            <a:ext cx="2547883" cy="48286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003399"/>
              </a:buClr>
              <a:buFont typeface="Wingdings" panose="05000000000000000000" pitchFamily="2" charset="2"/>
              <a:buChar char="§"/>
              <a:defRPr sz="32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33CC"/>
              </a:buClr>
              <a:buFont typeface="Wingdings" panose="05000000000000000000" pitchFamily="2" charset="2"/>
              <a:buChar char="Ø"/>
              <a:defRPr sz="28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400" dirty="0">
                <a:solidFill>
                  <a:srgbClr val="FF0000"/>
                </a:solidFill>
              </a:rPr>
              <a:t>Little</a:t>
            </a:r>
            <a:r>
              <a:rPr lang="en-US" sz="1400" dirty="0">
                <a:solidFill>
                  <a:srgbClr val="0000FF"/>
                </a:solidFill>
              </a:rPr>
              <a:t> wrinkle reflections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400" dirty="0">
                <a:solidFill>
                  <a:srgbClr val="FF0000"/>
                </a:solidFill>
              </a:rPr>
              <a:t>Weak</a:t>
            </a:r>
            <a:r>
              <a:rPr lang="en-US" sz="1400" dirty="0">
                <a:solidFill>
                  <a:srgbClr val="0000FF"/>
                </a:solidFill>
              </a:rPr>
              <a:t> negative wavenumbers </a:t>
            </a:r>
          </a:p>
        </p:txBody>
      </p:sp>
      <p:sp>
        <p:nvSpPr>
          <p:cNvPr id="77" name="Text Box 94120">
            <a:extLst>
              <a:ext uri="{FF2B5EF4-FFF2-40B4-BE49-F238E27FC236}">
                <a16:creationId xmlns:a16="http://schemas.microsoft.com/office/drawing/2014/main" id="{0F7C42C4-1E36-4C56-A519-FECEDF54CF7A}"/>
              </a:ext>
            </a:extLst>
          </p:cNvPr>
          <p:cNvSpPr txBox="1"/>
          <p:nvPr/>
        </p:nvSpPr>
        <p:spPr>
          <a:xfrm>
            <a:off x="4966572" y="4924126"/>
            <a:ext cx="889594" cy="314129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spcBef>
                <a:spcPts val="0"/>
              </a:spcBef>
              <a:spcAft>
                <a:spcPts val="1000"/>
              </a:spcAft>
            </a:pPr>
            <a:r>
              <a:rPr lang="en-US" sz="1000" kern="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Weak negative wavenumbers</a:t>
            </a:r>
            <a:endParaRPr lang="en-US" sz="1100" kern="0" dirty="0">
              <a:effectLst/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82" name="Text Box 94150">
            <a:extLst>
              <a:ext uri="{FF2B5EF4-FFF2-40B4-BE49-F238E27FC236}">
                <a16:creationId xmlns:a16="http://schemas.microsoft.com/office/drawing/2014/main" id="{C8B22B91-2635-4320-9F2A-A59A076605AE}"/>
              </a:ext>
            </a:extLst>
          </p:cNvPr>
          <p:cNvSpPr txBox="1"/>
          <p:nvPr/>
        </p:nvSpPr>
        <p:spPr>
          <a:xfrm>
            <a:off x="4976179" y="2213395"/>
            <a:ext cx="945515" cy="172085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1000" kern="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Little reflections</a:t>
            </a:r>
            <a:endParaRPr lang="en-US" sz="1100" kern="0" dirty="0">
              <a:effectLst/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86" name="Oval 85">
            <a:extLst>
              <a:ext uri="{FF2B5EF4-FFF2-40B4-BE49-F238E27FC236}">
                <a16:creationId xmlns:a16="http://schemas.microsoft.com/office/drawing/2014/main" id="{05D22EC8-6DA3-49C3-836F-819E247355B0}"/>
              </a:ext>
            </a:extLst>
          </p:cNvPr>
          <p:cNvSpPr/>
          <p:nvPr/>
        </p:nvSpPr>
        <p:spPr>
          <a:xfrm>
            <a:off x="4823695" y="4638890"/>
            <a:ext cx="262255" cy="290195"/>
          </a:xfrm>
          <a:prstGeom prst="ellipse">
            <a:avLst/>
          </a:prstGeom>
          <a:noFill/>
          <a:ln w="12700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92" name="Content Placeholder 2">
            <a:extLst>
              <a:ext uri="{FF2B5EF4-FFF2-40B4-BE49-F238E27FC236}">
                <a16:creationId xmlns:a16="http://schemas.microsoft.com/office/drawing/2014/main" id="{1791F28F-13F5-45E4-A7E3-4DF366193124}"/>
              </a:ext>
            </a:extLst>
          </p:cNvPr>
          <p:cNvSpPr txBox="1">
            <a:spLocks/>
          </p:cNvSpPr>
          <p:nvPr/>
        </p:nvSpPr>
        <p:spPr>
          <a:xfrm>
            <a:off x="3816428" y="6053774"/>
            <a:ext cx="5117780" cy="27432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vert="horz" lIns="0" tIns="0" rIns="0" bIns="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003399"/>
              </a:buClr>
              <a:buFont typeface="Wingdings" panose="05000000000000000000" pitchFamily="2" charset="2"/>
              <a:buChar char="§"/>
              <a:defRPr sz="32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33CC"/>
              </a:buClr>
              <a:buFont typeface="Wingdings" panose="05000000000000000000" pitchFamily="2" charset="2"/>
              <a:buChar char="Ø"/>
              <a:defRPr sz="28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600" b="1" dirty="0">
                <a:solidFill>
                  <a:srgbClr val="02781E"/>
                </a:solidFill>
              </a:rPr>
              <a:t>The wrinkle defects’ signatures are successfully achieved!</a:t>
            </a:r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69EB1053-4BF3-4724-946C-AB863C98FB2E}"/>
              </a:ext>
            </a:extLst>
          </p:cNvPr>
          <p:cNvSpPr/>
          <p:nvPr/>
        </p:nvSpPr>
        <p:spPr>
          <a:xfrm>
            <a:off x="97573" y="5943939"/>
            <a:ext cx="380626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u="sng" dirty="0"/>
              <a:t>Courtesy of NASA Langley Research Center and Boeing</a:t>
            </a:r>
          </a:p>
        </p:txBody>
      </p:sp>
    </p:spTree>
    <p:extLst>
      <p:ext uri="{BB962C8B-B14F-4D97-AF65-F5344CB8AC3E}">
        <p14:creationId xmlns:p14="http://schemas.microsoft.com/office/powerpoint/2010/main" val="1147192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8E1E99-0A07-4BC6-AC32-E5D1BBA09E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Wrinkle imaging inspection</a:t>
            </a:r>
          </a:p>
        </p:txBody>
      </p:sp>
      <p:pic>
        <p:nvPicPr>
          <p:cNvPr id="55" name="Picture 54">
            <a:extLst>
              <a:ext uri="{FF2B5EF4-FFF2-40B4-BE49-F238E27FC236}">
                <a16:creationId xmlns:a16="http://schemas.microsoft.com/office/drawing/2014/main" id="{2AF39EF7-E280-4D62-B2D1-8FA5A9E18740}"/>
              </a:ext>
            </a:extLst>
          </p:cNvPr>
          <p:cNvPicPr/>
          <p:nvPr/>
        </p:nvPicPr>
        <p:blipFill rotWithShape="1">
          <a:blip r:embed="rId3"/>
          <a:srcRect r="4976"/>
          <a:stretch/>
        </p:blipFill>
        <p:spPr>
          <a:xfrm>
            <a:off x="2968334" y="1374243"/>
            <a:ext cx="3132868" cy="1808600"/>
          </a:xfrm>
          <a:prstGeom prst="rect">
            <a:avLst/>
          </a:prstGeom>
        </p:spPr>
      </p:pic>
      <p:sp>
        <p:nvSpPr>
          <p:cNvPr id="56" name="TextBox 33">
            <a:extLst>
              <a:ext uri="{FF2B5EF4-FFF2-40B4-BE49-F238E27FC236}">
                <a16:creationId xmlns:a16="http://schemas.microsoft.com/office/drawing/2014/main" id="{443445EF-0410-49A4-9362-9AAC1F3180F4}"/>
              </a:ext>
            </a:extLst>
          </p:cNvPr>
          <p:cNvSpPr txBox="1"/>
          <p:nvPr/>
        </p:nvSpPr>
        <p:spPr bwMode="auto">
          <a:xfrm>
            <a:off x="3593071" y="3767811"/>
            <a:ext cx="158750" cy="17907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none" lIns="0" tIns="0" rIns="0" bIns="0" rtlCol="0">
            <a:spAutoFit/>
          </a:bodyPr>
          <a:lstStyle/>
          <a:p>
            <a:pPr marL="0" marR="0" algn="ctr" fontAlgn="base">
              <a:spcBef>
                <a:spcPts val="0"/>
              </a:spcBef>
              <a:spcAft>
                <a:spcPts val="0"/>
              </a:spcAft>
            </a:pPr>
            <a:r>
              <a:rPr lang="en-US" sz="1100" kern="120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60</a:t>
            </a:r>
            <a:endParaRPr lang="en-US" sz="1200" kern="10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57" name="TextBox 33">
            <a:extLst>
              <a:ext uri="{FF2B5EF4-FFF2-40B4-BE49-F238E27FC236}">
                <a16:creationId xmlns:a16="http://schemas.microsoft.com/office/drawing/2014/main" id="{7EAD948A-0530-4453-A7A3-039056CFF2D3}"/>
              </a:ext>
            </a:extLst>
          </p:cNvPr>
          <p:cNvSpPr txBox="1"/>
          <p:nvPr/>
        </p:nvSpPr>
        <p:spPr bwMode="auto">
          <a:xfrm>
            <a:off x="4638281" y="3767811"/>
            <a:ext cx="229235" cy="17907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none" lIns="0" tIns="0" rIns="0" bIns="0" rtlCol="0">
            <a:spAutoFit/>
          </a:bodyPr>
          <a:lstStyle/>
          <a:p>
            <a:pPr marL="0" marR="0" algn="ctr" fontAlgn="base">
              <a:spcBef>
                <a:spcPts val="0"/>
              </a:spcBef>
              <a:spcAft>
                <a:spcPts val="0"/>
              </a:spcAft>
            </a:pPr>
            <a:r>
              <a:rPr lang="en-US" sz="1100" kern="120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125</a:t>
            </a:r>
            <a:endParaRPr lang="en-US" sz="1200" kern="10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58" name="Text Box 94198">
            <a:extLst>
              <a:ext uri="{FF2B5EF4-FFF2-40B4-BE49-F238E27FC236}">
                <a16:creationId xmlns:a16="http://schemas.microsoft.com/office/drawing/2014/main" id="{69EEDCF8-4957-49BB-B272-A76D451B3084}"/>
              </a:ext>
            </a:extLst>
          </p:cNvPr>
          <p:cNvSpPr txBox="1"/>
          <p:nvPr/>
        </p:nvSpPr>
        <p:spPr>
          <a:xfrm>
            <a:off x="3873106" y="1954752"/>
            <a:ext cx="887095" cy="196215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non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1100" kern="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Wrinkle pattern</a:t>
            </a:r>
            <a:endParaRPr lang="en-US" sz="1100" kern="0" dirty="0">
              <a:effectLst/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59" name="Picture 58">
            <a:extLst>
              <a:ext uri="{FF2B5EF4-FFF2-40B4-BE49-F238E27FC236}">
                <a16:creationId xmlns:a16="http://schemas.microsoft.com/office/drawing/2014/main" id="{9F580CAB-5EDF-49B8-ACA0-3C6961CD702D}"/>
              </a:ext>
            </a:extLst>
          </p:cNvPr>
          <p:cNvPicPr/>
          <p:nvPr/>
        </p:nvPicPr>
        <p:blipFill rotWithShape="1">
          <a:blip r:embed="rId4"/>
          <a:srcRect t="-55" r="49667" b="68"/>
          <a:stretch/>
        </p:blipFill>
        <p:spPr>
          <a:xfrm>
            <a:off x="3480041" y="3324383"/>
            <a:ext cx="2204085" cy="330835"/>
          </a:xfrm>
          <a:prstGeom prst="rect">
            <a:avLst/>
          </a:prstGeom>
        </p:spPr>
      </p:pic>
      <p:sp>
        <p:nvSpPr>
          <p:cNvPr id="60" name="Rectangle: Rounded Corners 59">
            <a:extLst>
              <a:ext uri="{FF2B5EF4-FFF2-40B4-BE49-F238E27FC236}">
                <a16:creationId xmlns:a16="http://schemas.microsoft.com/office/drawing/2014/main" id="{9100223B-4629-4D4E-ACA5-96EFAEC38478}"/>
              </a:ext>
            </a:extLst>
          </p:cNvPr>
          <p:cNvSpPr/>
          <p:nvPr/>
        </p:nvSpPr>
        <p:spPr bwMode="auto">
          <a:xfrm>
            <a:off x="3667366" y="3324383"/>
            <a:ext cx="1114425" cy="333375"/>
          </a:xfrm>
          <a:prstGeom prst="roundRect">
            <a:avLst/>
          </a:prstGeom>
          <a:solidFill>
            <a:srgbClr val="FFFF00">
              <a:alpha val="20000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4DDC0464-BE91-4623-AF61-9DD1366E76D4}"/>
              </a:ext>
            </a:extLst>
          </p:cNvPr>
          <p:cNvCxnSpPr>
            <a:cxnSpLocks/>
          </p:cNvCxnSpPr>
          <p:nvPr/>
        </p:nvCxnSpPr>
        <p:spPr bwMode="auto">
          <a:xfrm flipV="1">
            <a:off x="3218022" y="3476724"/>
            <a:ext cx="2768172" cy="0"/>
          </a:xfrm>
          <a:prstGeom prst="straightConnector1">
            <a:avLst/>
          </a:prstGeom>
          <a:solidFill>
            <a:srgbClr val="CC0000">
              <a:alpha val="49001"/>
            </a:srgb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</p:cxnSp>
      <p:cxnSp>
        <p:nvCxnSpPr>
          <p:cNvPr id="63" name="Straight Arrow Connector 62">
            <a:extLst>
              <a:ext uri="{FF2B5EF4-FFF2-40B4-BE49-F238E27FC236}">
                <a16:creationId xmlns:a16="http://schemas.microsoft.com/office/drawing/2014/main" id="{48526D27-0DD7-47B5-B70E-0E66C1179E8A}"/>
              </a:ext>
            </a:extLst>
          </p:cNvPr>
          <p:cNvCxnSpPr/>
          <p:nvPr/>
        </p:nvCxnSpPr>
        <p:spPr>
          <a:xfrm>
            <a:off x="4153776" y="2221452"/>
            <a:ext cx="606425" cy="0"/>
          </a:xfrm>
          <a:prstGeom prst="straightConnector1">
            <a:avLst/>
          </a:prstGeom>
          <a:ln w="9525">
            <a:solidFill>
              <a:schemeClr val="tx1"/>
            </a:solidFill>
            <a:headEnd type="arrow" w="sm" len="sm"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TextBox 33">
            <a:extLst>
              <a:ext uri="{FF2B5EF4-FFF2-40B4-BE49-F238E27FC236}">
                <a16:creationId xmlns:a16="http://schemas.microsoft.com/office/drawing/2014/main" id="{B23729A4-CC3A-4CB7-885F-C144CA09F2EF}"/>
              </a:ext>
            </a:extLst>
          </p:cNvPr>
          <p:cNvSpPr txBox="1"/>
          <p:nvPr/>
        </p:nvSpPr>
        <p:spPr bwMode="auto">
          <a:xfrm>
            <a:off x="4109961" y="2255107"/>
            <a:ext cx="172085" cy="19367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none" lIns="0" tIns="0" rIns="0" bIns="0" rtlCol="0">
            <a:spAutoFit/>
          </a:bodyPr>
          <a:lstStyle/>
          <a:p>
            <a:pPr marL="0" marR="0" algn="ctr" fontAlgn="base">
              <a:spcBef>
                <a:spcPts val="0"/>
              </a:spcBef>
              <a:spcAft>
                <a:spcPts val="0"/>
              </a:spcAft>
            </a:pPr>
            <a:r>
              <a:rPr lang="en-US" sz="1200" kern="120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90</a:t>
            </a:r>
            <a:endParaRPr lang="en-US" sz="1200" kern="10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65" name="TextBox 33">
            <a:extLst>
              <a:ext uri="{FF2B5EF4-FFF2-40B4-BE49-F238E27FC236}">
                <a16:creationId xmlns:a16="http://schemas.microsoft.com/office/drawing/2014/main" id="{42DFD2D5-564F-4686-8B5C-653907E49C8A}"/>
              </a:ext>
            </a:extLst>
          </p:cNvPr>
          <p:cNvSpPr txBox="1"/>
          <p:nvPr/>
        </p:nvSpPr>
        <p:spPr bwMode="auto">
          <a:xfrm>
            <a:off x="4533506" y="2240502"/>
            <a:ext cx="248285" cy="19367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none" lIns="0" tIns="0" rIns="0" bIns="0" rtlCol="0">
            <a:spAutoFit/>
          </a:bodyPr>
          <a:lstStyle/>
          <a:p>
            <a:pPr marL="0" marR="0" algn="ctr" fontAlgn="base">
              <a:spcBef>
                <a:spcPts val="0"/>
              </a:spcBef>
              <a:spcAft>
                <a:spcPts val="0"/>
              </a:spcAft>
            </a:pPr>
            <a:r>
              <a:rPr lang="en-US" sz="1200" kern="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120</a:t>
            </a:r>
          </a:p>
        </p:txBody>
      </p:sp>
      <p:pic>
        <p:nvPicPr>
          <p:cNvPr id="66" name="Picture 65">
            <a:extLst>
              <a:ext uri="{FF2B5EF4-FFF2-40B4-BE49-F238E27FC236}">
                <a16:creationId xmlns:a16="http://schemas.microsoft.com/office/drawing/2014/main" id="{7146EF37-2216-4779-B26A-F545190CCED0}"/>
              </a:ext>
            </a:extLst>
          </p:cNvPr>
          <p:cNvPicPr/>
          <p:nvPr/>
        </p:nvPicPr>
        <p:blipFill>
          <a:blip r:embed="rId5"/>
          <a:stretch>
            <a:fillRect/>
          </a:stretch>
        </p:blipFill>
        <p:spPr>
          <a:xfrm>
            <a:off x="2471661" y="3781210"/>
            <a:ext cx="3212465" cy="1736725"/>
          </a:xfrm>
          <a:prstGeom prst="rect">
            <a:avLst/>
          </a:prstGeom>
        </p:spPr>
      </p:pic>
      <p:sp>
        <p:nvSpPr>
          <p:cNvPr id="67" name="Text Box 93907">
            <a:extLst>
              <a:ext uri="{FF2B5EF4-FFF2-40B4-BE49-F238E27FC236}">
                <a16:creationId xmlns:a16="http://schemas.microsoft.com/office/drawing/2014/main" id="{37385D01-0A2F-4BD1-9BB6-547485E0BF16}"/>
              </a:ext>
            </a:extLst>
          </p:cNvPr>
          <p:cNvSpPr txBox="1"/>
          <p:nvPr/>
        </p:nvSpPr>
        <p:spPr>
          <a:xfrm>
            <a:off x="3635616" y="4337068"/>
            <a:ext cx="887095" cy="195580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non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1100" kern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Wrinkle pattern</a:t>
            </a:r>
            <a:endParaRPr lang="en-US" sz="1100" kern="0">
              <a:effectLst/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cxnSp>
        <p:nvCxnSpPr>
          <p:cNvPr id="68" name="Straight Arrow Connector 67">
            <a:extLst>
              <a:ext uri="{FF2B5EF4-FFF2-40B4-BE49-F238E27FC236}">
                <a16:creationId xmlns:a16="http://schemas.microsoft.com/office/drawing/2014/main" id="{07B2039A-9A68-46BB-9B06-72EFA52B7BD6}"/>
              </a:ext>
            </a:extLst>
          </p:cNvPr>
          <p:cNvCxnSpPr/>
          <p:nvPr/>
        </p:nvCxnSpPr>
        <p:spPr>
          <a:xfrm>
            <a:off x="3654666" y="4582178"/>
            <a:ext cx="586740" cy="0"/>
          </a:xfrm>
          <a:prstGeom prst="straightConnector1">
            <a:avLst/>
          </a:prstGeom>
          <a:ln w="9525">
            <a:solidFill>
              <a:schemeClr val="tx1"/>
            </a:solidFill>
            <a:headEnd type="arrow" w="sm" len="sm"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TextBox 33">
            <a:extLst>
              <a:ext uri="{FF2B5EF4-FFF2-40B4-BE49-F238E27FC236}">
                <a16:creationId xmlns:a16="http://schemas.microsoft.com/office/drawing/2014/main" id="{D9CF6837-4527-4A08-A85E-FE3F26778F7A}"/>
              </a:ext>
            </a:extLst>
          </p:cNvPr>
          <p:cNvSpPr txBox="1"/>
          <p:nvPr/>
        </p:nvSpPr>
        <p:spPr bwMode="auto">
          <a:xfrm>
            <a:off x="3654031" y="4620278"/>
            <a:ext cx="172085" cy="34671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none" lIns="0" tIns="0" rIns="0" bIns="0" rtlCol="0">
            <a:spAutoFit/>
          </a:bodyPr>
          <a:lstStyle/>
          <a:p>
            <a:pPr marL="228600" marR="0" indent="-228600" algn="ctr" fontAlgn="base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1200" kern="120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60</a:t>
            </a:r>
            <a:endParaRPr lang="en-US" sz="1100" kern="0">
              <a:effectLst/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70" name="TextBox 33">
            <a:extLst>
              <a:ext uri="{FF2B5EF4-FFF2-40B4-BE49-F238E27FC236}">
                <a16:creationId xmlns:a16="http://schemas.microsoft.com/office/drawing/2014/main" id="{D1AFC69D-D341-43A2-914E-446750760185}"/>
              </a:ext>
            </a:extLst>
          </p:cNvPr>
          <p:cNvSpPr txBox="1"/>
          <p:nvPr/>
        </p:nvSpPr>
        <p:spPr bwMode="auto">
          <a:xfrm>
            <a:off x="4167746" y="4619008"/>
            <a:ext cx="172085" cy="34671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none" lIns="0" tIns="0" rIns="0" bIns="0" rtlCol="0">
            <a:spAutoFit/>
          </a:bodyPr>
          <a:lstStyle/>
          <a:p>
            <a:pPr marL="228600" marR="0" indent="-228600" algn="ctr" fontAlgn="base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1200" ker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90</a:t>
            </a:r>
            <a:endParaRPr lang="en-US" sz="1100" kern="0">
              <a:effectLst/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id="{1671D151-AF42-4A04-9D45-6F34380801DD}"/>
              </a:ext>
            </a:extLst>
          </p:cNvPr>
          <p:cNvCxnSpPr>
            <a:cxnSpLocks/>
          </p:cNvCxnSpPr>
          <p:nvPr/>
        </p:nvCxnSpPr>
        <p:spPr bwMode="auto">
          <a:xfrm>
            <a:off x="3655936" y="2094988"/>
            <a:ext cx="0" cy="3018155"/>
          </a:xfrm>
          <a:prstGeom prst="line">
            <a:avLst/>
          </a:prstGeom>
          <a:solidFill>
            <a:srgbClr val="CC0000">
              <a:alpha val="49001"/>
            </a:srgbClr>
          </a:solidFill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/>
          </a:ln>
          <a:effectLst/>
        </p:spPr>
      </p:cxn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9B5412AE-9B02-4645-B67A-C169359506D9}"/>
              </a:ext>
            </a:extLst>
          </p:cNvPr>
          <p:cNvCxnSpPr>
            <a:cxnSpLocks/>
          </p:cNvCxnSpPr>
          <p:nvPr/>
        </p:nvCxnSpPr>
        <p:spPr bwMode="auto">
          <a:xfrm>
            <a:off x="4781791" y="2094988"/>
            <a:ext cx="0" cy="3018155"/>
          </a:xfrm>
          <a:prstGeom prst="line">
            <a:avLst/>
          </a:prstGeom>
          <a:solidFill>
            <a:srgbClr val="CC0000">
              <a:alpha val="49001"/>
            </a:srgbClr>
          </a:solidFill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/>
          </a:ln>
          <a:effectLst/>
        </p:spPr>
      </p:cxnSp>
      <p:pic>
        <p:nvPicPr>
          <p:cNvPr id="73" name="Picture 72">
            <a:extLst>
              <a:ext uri="{FF2B5EF4-FFF2-40B4-BE49-F238E27FC236}">
                <a16:creationId xmlns:a16="http://schemas.microsoft.com/office/drawing/2014/main" id="{CD3D157C-62EE-4CED-B281-62AEFDC11526}"/>
              </a:ext>
            </a:extLst>
          </p:cNvPr>
          <p:cNvPicPr/>
          <p:nvPr/>
        </p:nvPicPr>
        <p:blipFill rotWithShape="1">
          <a:blip r:embed="rId4"/>
          <a:srcRect l="54512" t="-68" r="-1" b="164"/>
          <a:stretch/>
        </p:blipFill>
        <p:spPr>
          <a:xfrm>
            <a:off x="6516552" y="3279883"/>
            <a:ext cx="1941830" cy="330835"/>
          </a:xfrm>
          <a:prstGeom prst="rect">
            <a:avLst/>
          </a:prstGeom>
        </p:spPr>
      </p:pic>
      <p:pic>
        <p:nvPicPr>
          <p:cNvPr id="74" name="Picture 73">
            <a:extLst>
              <a:ext uri="{FF2B5EF4-FFF2-40B4-BE49-F238E27FC236}">
                <a16:creationId xmlns:a16="http://schemas.microsoft.com/office/drawing/2014/main" id="{E0600B23-4374-488E-B3CA-693F3B92EB0F}"/>
              </a:ext>
            </a:extLst>
          </p:cNvPr>
          <p:cNvPicPr/>
          <p:nvPr/>
        </p:nvPicPr>
        <p:blipFill rotWithShape="1">
          <a:blip r:embed="rId6"/>
          <a:srcRect r="5854"/>
          <a:stretch/>
        </p:blipFill>
        <p:spPr>
          <a:xfrm>
            <a:off x="6119482" y="1414785"/>
            <a:ext cx="2928423" cy="1747320"/>
          </a:xfrm>
          <a:prstGeom prst="rect">
            <a:avLst/>
          </a:prstGeom>
        </p:spPr>
      </p:pic>
      <p:sp>
        <p:nvSpPr>
          <p:cNvPr id="75" name="TextBox 33">
            <a:extLst>
              <a:ext uri="{FF2B5EF4-FFF2-40B4-BE49-F238E27FC236}">
                <a16:creationId xmlns:a16="http://schemas.microsoft.com/office/drawing/2014/main" id="{04B7AC62-B505-434D-AA7F-B71A58A72494}"/>
              </a:ext>
            </a:extLst>
          </p:cNvPr>
          <p:cNvSpPr txBox="1"/>
          <p:nvPr/>
        </p:nvSpPr>
        <p:spPr bwMode="auto">
          <a:xfrm>
            <a:off x="7257597" y="3688188"/>
            <a:ext cx="229235" cy="17907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none" lIns="0" tIns="0" rIns="0" bIns="0" rtlCol="0">
            <a:spAutoFit/>
          </a:bodyPr>
          <a:lstStyle/>
          <a:p>
            <a:pPr marL="0" marR="0" algn="ctr" fontAlgn="base">
              <a:spcBef>
                <a:spcPts val="0"/>
              </a:spcBef>
              <a:spcAft>
                <a:spcPts val="0"/>
              </a:spcAft>
            </a:pPr>
            <a:r>
              <a:rPr lang="en-US" sz="1100" kern="120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220</a:t>
            </a:r>
            <a:endParaRPr lang="en-US" sz="1200" kern="10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cxnSp>
        <p:nvCxnSpPr>
          <p:cNvPr id="76" name="Straight Arrow Connector 75">
            <a:extLst>
              <a:ext uri="{FF2B5EF4-FFF2-40B4-BE49-F238E27FC236}">
                <a16:creationId xmlns:a16="http://schemas.microsoft.com/office/drawing/2014/main" id="{81464069-8A96-42A8-8958-7121E778526F}"/>
              </a:ext>
            </a:extLst>
          </p:cNvPr>
          <p:cNvCxnSpPr/>
          <p:nvPr/>
        </p:nvCxnSpPr>
        <p:spPr>
          <a:xfrm>
            <a:off x="6894511" y="2177220"/>
            <a:ext cx="491490" cy="0"/>
          </a:xfrm>
          <a:prstGeom prst="straightConnector1">
            <a:avLst/>
          </a:prstGeom>
          <a:ln w="9525">
            <a:solidFill>
              <a:schemeClr val="tx1"/>
            </a:solidFill>
            <a:headEnd type="arrow" w="sm" len="sm"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Rectangle: Rounded Corners 76">
            <a:extLst>
              <a:ext uri="{FF2B5EF4-FFF2-40B4-BE49-F238E27FC236}">
                <a16:creationId xmlns:a16="http://schemas.microsoft.com/office/drawing/2014/main" id="{3E17C847-0C5A-4259-A975-C8C83679F684}"/>
              </a:ext>
            </a:extLst>
          </p:cNvPr>
          <p:cNvSpPr/>
          <p:nvPr/>
        </p:nvSpPr>
        <p:spPr bwMode="auto">
          <a:xfrm>
            <a:off x="6863897" y="3291948"/>
            <a:ext cx="516255" cy="302895"/>
          </a:xfrm>
          <a:prstGeom prst="roundRect">
            <a:avLst/>
          </a:prstGeom>
          <a:solidFill>
            <a:srgbClr val="FFFF00">
              <a:alpha val="20000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cxnSp>
        <p:nvCxnSpPr>
          <p:cNvPr id="78" name="Straight Arrow Connector 77">
            <a:extLst>
              <a:ext uri="{FF2B5EF4-FFF2-40B4-BE49-F238E27FC236}">
                <a16:creationId xmlns:a16="http://schemas.microsoft.com/office/drawing/2014/main" id="{04E7B44F-34A2-42D2-B829-25605104949D}"/>
              </a:ext>
            </a:extLst>
          </p:cNvPr>
          <p:cNvCxnSpPr>
            <a:cxnSpLocks/>
          </p:cNvCxnSpPr>
          <p:nvPr/>
        </p:nvCxnSpPr>
        <p:spPr bwMode="auto">
          <a:xfrm>
            <a:off x="6351155" y="3459087"/>
            <a:ext cx="2353267" cy="0"/>
          </a:xfrm>
          <a:prstGeom prst="straightConnector1">
            <a:avLst/>
          </a:prstGeom>
          <a:solidFill>
            <a:srgbClr val="CC0000">
              <a:alpha val="49001"/>
            </a:srgb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</p:cxnSp>
      <p:sp>
        <p:nvSpPr>
          <p:cNvPr id="79" name="TextBox 33">
            <a:extLst>
              <a:ext uri="{FF2B5EF4-FFF2-40B4-BE49-F238E27FC236}">
                <a16:creationId xmlns:a16="http://schemas.microsoft.com/office/drawing/2014/main" id="{176F05F8-6A76-45C5-A640-4B9A7C3E1D5D}"/>
              </a:ext>
            </a:extLst>
          </p:cNvPr>
          <p:cNvSpPr txBox="1"/>
          <p:nvPr/>
        </p:nvSpPr>
        <p:spPr bwMode="auto">
          <a:xfrm>
            <a:off x="6778172" y="3688188"/>
            <a:ext cx="229235" cy="17907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none" lIns="0" tIns="0" rIns="0" bIns="0" rtlCol="0">
            <a:spAutoFit/>
          </a:bodyPr>
          <a:lstStyle/>
          <a:p>
            <a:pPr marL="0" marR="0" algn="ctr" fontAlgn="base">
              <a:spcBef>
                <a:spcPts val="0"/>
              </a:spcBef>
              <a:spcAft>
                <a:spcPts val="0"/>
              </a:spcAft>
            </a:pPr>
            <a:r>
              <a:rPr lang="en-US" sz="1100" kern="120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190</a:t>
            </a:r>
            <a:endParaRPr lang="en-US" sz="1200" kern="10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cxnSp>
        <p:nvCxnSpPr>
          <p:cNvPr id="80" name="Straight Connector 79">
            <a:extLst>
              <a:ext uri="{FF2B5EF4-FFF2-40B4-BE49-F238E27FC236}">
                <a16:creationId xmlns:a16="http://schemas.microsoft.com/office/drawing/2014/main" id="{9ADF06A5-8ACF-475A-8A28-1BF024307F6F}"/>
              </a:ext>
            </a:extLst>
          </p:cNvPr>
          <p:cNvCxnSpPr>
            <a:cxnSpLocks/>
          </p:cNvCxnSpPr>
          <p:nvPr/>
        </p:nvCxnSpPr>
        <p:spPr bwMode="auto">
          <a:xfrm>
            <a:off x="7386001" y="2037520"/>
            <a:ext cx="0" cy="1660525"/>
          </a:xfrm>
          <a:prstGeom prst="line">
            <a:avLst/>
          </a:prstGeom>
          <a:solidFill>
            <a:srgbClr val="CC0000">
              <a:alpha val="49001"/>
            </a:srgbClr>
          </a:solidFill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/>
          </a:ln>
          <a:effectLst/>
        </p:spPr>
      </p:cxnSp>
      <p:cxnSp>
        <p:nvCxnSpPr>
          <p:cNvPr id="81" name="Straight Connector 80">
            <a:extLst>
              <a:ext uri="{FF2B5EF4-FFF2-40B4-BE49-F238E27FC236}">
                <a16:creationId xmlns:a16="http://schemas.microsoft.com/office/drawing/2014/main" id="{2E93E637-9299-4478-AA42-C3251B9160A6}"/>
              </a:ext>
            </a:extLst>
          </p:cNvPr>
          <p:cNvCxnSpPr>
            <a:cxnSpLocks/>
          </p:cNvCxnSpPr>
          <p:nvPr/>
        </p:nvCxnSpPr>
        <p:spPr bwMode="auto">
          <a:xfrm>
            <a:off x="6864031" y="1987990"/>
            <a:ext cx="0" cy="1761490"/>
          </a:xfrm>
          <a:prstGeom prst="line">
            <a:avLst/>
          </a:prstGeom>
          <a:solidFill>
            <a:srgbClr val="CC0000">
              <a:alpha val="49001"/>
            </a:srgbClr>
          </a:solidFill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/>
          </a:ln>
          <a:effectLst/>
        </p:spPr>
      </p:cxnSp>
      <p:sp>
        <p:nvSpPr>
          <p:cNvPr id="82" name="Text Box 94221">
            <a:extLst>
              <a:ext uri="{FF2B5EF4-FFF2-40B4-BE49-F238E27FC236}">
                <a16:creationId xmlns:a16="http://schemas.microsoft.com/office/drawing/2014/main" id="{5C72F099-3788-4836-86A6-8267CCFE018E}"/>
              </a:ext>
            </a:extLst>
          </p:cNvPr>
          <p:cNvSpPr txBox="1"/>
          <p:nvPr/>
        </p:nvSpPr>
        <p:spPr>
          <a:xfrm>
            <a:off x="6740841" y="1822890"/>
            <a:ext cx="887095" cy="196215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non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1100" kern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Wrinkle pattern</a:t>
            </a:r>
            <a:endParaRPr lang="en-US" sz="1100" kern="0">
              <a:effectLst/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83" name="TextBox 33">
            <a:extLst>
              <a:ext uri="{FF2B5EF4-FFF2-40B4-BE49-F238E27FC236}">
                <a16:creationId xmlns:a16="http://schemas.microsoft.com/office/drawing/2014/main" id="{D92A00A3-2F94-4A99-9F4C-F0A1EFA7F91F}"/>
              </a:ext>
            </a:extLst>
          </p:cNvPr>
          <p:cNvSpPr txBox="1"/>
          <p:nvPr/>
        </p:nvSpPr>
        <p:spPr bwMode="auto">
          <a:xfrm>
            <a:off x="3587624" y="3696359"/>
            <a:ext cx="159385" cy="21844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none" lIns="0" tIns="0" rIns="0" bIns="0" rtlCol="0">
            <a:noAutofit/>
          </a:bodyPr>
          <a:lstStyle/>
          <a:p>
            <a:pPr marL="0" marR="0" algn="ctr" fontAlgn="base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100" kern="12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60</a:t>
            </a:r>
            <a:endParaRPr lang="en-US" sz="1100" kern="0" dirty="0">
              <a:effectLst/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85" name="TextBox 33">
            <a:extLst>
              <a:ext uri="{FF2B5EF4-FFF2-40B4-BE49-F238E27FC236}">
                <a16:creationId xmlns:a16="http://schemas.microsoft.com/office/drawing/2014/main" id="{59B90CBC-E587-49B6-90B7-C7761123DAD3}"/>
              </a:ext>
            </a:extLst>
          </p:cNvPr>
          <p:cNvSpPr txBox="1"/>
          <p:nvPr/>
        </p:nvSpPr>
        <p:spPr bwMode="auto">
          <a:xfrm>
            <a:off x="4653520" y="3696261"/>
            <a:ext cx="229235" cy="21844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none" lIns="0" tIns="0" rIns="0" bIns="0" rtlCol="0">
            <a:noAutofit/>
          </a:bodyPr>
          <a:lstStyle/>
          <a:p>
            <a:pPr marL="0" marR="0" algn="ctr" fontAlgn="base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100" kern="12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125</a:t>
            </a:r>
            <a:endParaRPr lang="en-US" sz="1100" kern="0" dirty="0">
              <a:effectLst/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9E8BF47-8CB3-4B0B-A3CA-28CE83601F6A}"/>
              </a:ext>
            </a:extLst>
          </p:cNvPr>
          <p:cNvSpPr/>
          <p:nvPr/>
        </p:nvSpPr>
        <p:spPr>
          <a:xfrm>
            <a:off x="2501305" y="1582483"/>
            <a:ext cx="3550887" cy="4263686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42146D5E-9854-45F4-BAD2-73E7B67A4C73}"/>
              </a:ext>
            </a:extLst>
          </p:cNvPr>
          <p:cNvSpPr/>
          <p:nvPr/>
        </p:nvSpPr>
        <p:spPr>
          <a:xfrm>
            <a:off x="6148486" y="1534860"/>
            <a:ext cx="2899420" cy="2460684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Text Box 31">
            <a:extLst>
              <a:ext uri="{FF2B5EF4-FFF2-40B4-BE49-F238E27FC236}">
                <a16:creationId xmlns:a16="http://schemas.microsoft.com/office/drawing/2014/main" id="{6D0005DD-92F9-41D5-94E8-DDD2F87308A5}"/>
              </a:ext>
            </a:extLst>
          </p:cNvPr>
          <p:cNvSpPr txBox="1"/>
          <p:nvPr/>
        </p:nvSpPr>
        <p:spPr>
          <a:xfrm>
            <a:off x="3480041" y="1223940"/>
            <a:ext cx="1969602" cy="291520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1400" u="sng" dirty="0">
                <a:solidFill>
                  <a:srgbClr val="7030A0"/>
                </a:solidFill>
                <a:latin typeface="Times New Roman" panose="02020603050405020304" pitchFamily="18" charset="0"/>
                <a:ea typeface="DengXian"/>
              </a:rPr>
              <a:t>Wrinkle region imaging</a:t>
            </a:r>
            <a:endParaRPr lang="en-US" sz="2000" u="sng" dirty="0">
              <a:solidFill>
                <a:srgbClr val="7030A0"/>
              </a:solidFill>
              <a:latin typeface="Times New Roman" panose="02020603050405020304" pitchFamily="18" charset="0"/>
              <a:ea typeface="DengXian"/>
            </a:endParaRPr>
          </a:p>
        </p:txBody>
      </p:sp>
      <p:sp>
        <p:nvSpPr>
          <p:cNvPr id="37" name="Text Box 31">
            <a:extLst>
              <a:ext uri="{FF2B5EF4-FFF2-40B4-BE49-F238E27FC236}">
                <a16:creationId xmlns:a16="http://schemas.microsoft.com/office/drawing/2014/main" id="{FCDEBF3F-CC10-4F53-83E7-D5D65117447D}"/>
              </a:ext>
            </a:extLst>
          </p:cNvPr>
          <p:cNvSpPr txBox="1"/>
          <p:nvPr/>
        </p:nvSpPr>
        <p:spPr>
          <a:xfrm>
            <a:off x="6502030" y="1266951"/>
            <a:ext cx="2202391" cy="291520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1400" u="sng" dirty="0">
                <a:solidFill>
                  <a:srgbClr val="7030A0"/>
                </a:solidFill>
                <a:latin typeface="Times New Roman" panose="02020603050405020304" pitchFamily="18" charset="0"/>
                <a:ea typeface="DengXian"/>
              </a:rPr>
              <a:t>Reference region imaging</a:t>
            </a:r>
            <a:endParaRPr lang="en-US" sz="2000" u="sng" dirty="0">
              <a:solidFill>
                <a:srgbClr val="7030A0"/>
              </a:solidFill>
              <a:latin typeface="Times New Roman" panose="02020603050405020304" pitchFamily="18" charset="0"/>
              <a:ea typeface="DengXian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43EBE279-5462-40FA-B0BB-16C46C0653E6}"/>
              </a:ext>
            </a:extLst>
          </p:cNvPr>
          <p:cNvGrpSpPr/>
          <p:nvPr/>
        </p:nvGrpSpPr>
        <p:grpSpPr>
          <a:xfrm>
            <a:off x="57202" y="1962748"/>
            <a:ext cx="2292272" cy="2138159"/>
            <a:chOff x="-39021" y="3789441"/>
            <a:chExt cx="2428706" cy="2265420"/>
          </a:xfrm>
        </p:grpSpPr>
        <p:cxnSp>
          <p:nvCxnSpPr>
            <p:cNvPr id="39" name="Straight Arrow Connector 38">
              <a:extLst>
                <a:ext uri="{FF2B5EF4-FFF2-40B4-BE49-F238E27FC236}">
                  <a16:creationId xmlns:a16="http://schemas.microsoft.com/office/drawing/2014/main" id="{9CEADB58-9D14-4640-B37E-D3B116F50589}"/>
                </a:ext>
              </a:extLst>
            </p:cNvPr>
            <p:cNvCxnSpPr>
              <a:cxnSpLocks/>
            </p:cNvCxnSpPr>
            <p:nvPr/>
          </p:nvCxnSpPr>
          <p:spPr>
            <a:xfrm>
              <a:off x="314507" y="5784534"/>
              <a:ext cx="2075178" cy="7119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96B22F81-8035-46C1-8DDA-85B51559189B}"/>
                </a:ext>
              </a:extLst>
            </p:cNvPr>
            <p:cNvSpPr txBox="1"/>
            <p:nvPr/>
          </p:nvSpPr>
          <p:spPr bwMode="auto">
            <a:xfrm>
              <a:off x="1296186" y="3925951"/>
              <a:ext cx="964104" cy="156843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1200" dirty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Reference region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62234361-50CA-4CCA-A806-E9DE99A6CFDE}"/>
                </a:ext>
              </a:extLst>
            </p:cNvPr>
            <p:cNvSpPr txBox="1"/>
            <p:nvPr/>
          </p:nvSpPr>
          <p:spPr bwMode="auto">
            <a:xfrm>
              <a:off x="428627" y="3917571"/>
              <a:ext cx="848481" cy="156843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12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Wrinkle region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689A9B6A-B531-4B6D-858C-95373BDC0BB6}"/>
                </a:ext>
              </a:extLst>
            </p:cNvPr>
            <p:cNvSpPr txBox="1"/>
            <p:nvPr/>
          </p:nvSpPr>
          <p:spPr>
            <a:xfrm>
              <a:off x="1656875" y="4093995"/>
              <a:ext cx="197995" cy="98683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normAutofit fontScale="62500" lnSpcReduction="20000"/>
            </a:bodyPr>
            <a:lstStyle/>
            <a:p>
              <a:pPr marL="0" marR="0" algn="ctr">
                <a:spcBef>
                  <a:spcPts val="0"/>
                </a:spcBef>
                <a:spcAft>
                  <a:spcPts val="0"/>
                </a:spcAft>
                <a:tabLst>
                  <a:tab pos="274320" algn="l"/>
                  <a:tab pos="320040" algn="l"/>
                </a:tabLst>
              </a:pPr>
              <a:r>
                <a:rPr lang="en-US" sz="1100" kern="1200" dirty="0">
                  <a:solidFill>
                    <a:srgbClr val="0000FF"/>
                  </a:solidFill>
                  <a:effectLst/>
                  <a:latin typeface="Times New Roman" panose="02020603050405020304" pitchFamily="18" charset="0"/>
                  <a:ea typeface="宋体" panose="02010600030101010101" pitchFamily="2" charset="-122"/>
                </a:rPr>
                <a:t>ACT</a:t>
              </a:r>
            </a:p>
          </p:txBody>
        </p:sp>
        <p:pic>
          <p:nvPicPr>
            <p:cNvPr id="43" name="Picture 42">
              <a:extLst>
                <a:ext uri="{FF2B5EF4-FFF2-40B4-BE49-F238E27FC236}">
                  <a16:creationId xmlns:a16="http://schemas.microsoft.com/office/drawing/2014/main" id="{0DBD699D-9763-49C5-B22B-5C3C24859C7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1231" y="4101114"/>
              <a:ext cx="1913275" cy="1683420"/>
            </a:xfrm>
            <a:prstGeom prst="rect">
              <a:avLst/>
            </a:prstGeom>
          </p:spPr>
        </p:pic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0AAC378B-8E36-44E9-9ACF-63F10E9B62F1}"/>
                </a:ext>
              </a:extLst>
            </p:cNvPr>
            <p:cNvSpPr/>
            <p:nvPr/>
          </p:nvSpPr>
          <p:spPr bwMode="auto">
            <a:xfrm>
              <a:off x="342863" y="4149078"/>
              <a:ext cx="1000390" cy="1619364"/>
            </a:xfrm>
            <a:prstGeom prst="rect">
              <a:avLst/>
            </a:prstGeom>
            <a:noFill/>
            <a:ln w="19050" cap="flat" cmpd="sng" algn="ctr">
              <a:solidFill>
                <a:srgbClr val="FF0000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3EA74426-2920-4DAE-8481-74E54A4F26E9}"/>
                </a:ext>
              </a:extLst>
            </p:cNvPr>
            <p:cNvSpPr/>
            <p:nvPr/>
          </p:nvSpPr>
          <p:spPr bwMode="auto">
            <a:xfrm>
              <a:off x="1355658" y="4150773"/>
              <a:ext cx="831247" cy="1619364"/>
            </a:xfrm>
            <a:prstGeom prst="rect">
              <a:avLst/>
            </a:prstGeom>
            <a:noFill/>
            <a:ln w="19050" cap="flat" cmpd="sng" algn="ctr">
              <a:solidFill>
                <a:srgbClr val="00B050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92D4E542-13CA-4A5B-A1EE-83E34C342A9A}"/>
                </a:ext>
              </a:extLst>
            </p:cNvPr>
            <p:cNvCxnSpPr>
              <a:cxnSpLocks/>
            </p:cNvCxnSpPr>
            <p:nvPr/>
          </p:nvCxnSpPr>
          <p:spPr>
            <a:xfrm>
              <a:off x="309459" y="5813289"/>
              <a:ext cx="0" cy="237137"/>
            </a:xfrm>
            <a:prstGeom prst="line">
              <a:avLst/>
            </a:prstGeom>
            <a:ln w="12700">
              <a:solidFill>
                <a:schemeClr val="tx1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8D64FC79-293A-4540-A058-82ADD6FCE4E8}"/>
                </a:ext>
              </a:extLst>
            </p:cNvPr>
            <p:cNvCxnSpPr>
              <a:cxnSpLocks/>
            </p:cNvCxnSpPr>
            <p:nvPr/>
          </p:nvCxnSpPr>
          <p:spPr>
            <a:xfrm>
              <a:off x="2217767" y="5790979"/>
              <a:ext cx="0" cy="237137"/>
            </a:xfrm>
            <a:prstGeom prst="line">
              <a:avLst/>
            </a:prstGeom>
            <a:ln w="12700">
              <a:solidFill>
                <a:schemeClr val="tx1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506C3E29-3088-4EE3-94E1-EAE33DB9CD95}"/>
                </a:ext>
              </a:extLst>
            </p:cNvPr>
            <p:cNvCxnSpPr>
              <a:cxnSpLocks/>
            </p:cNvCxnSpPr>
            <p:nvPr/>
          </p:nvCxnSpPr>
          <p:spPr>
            <a:xfrm>
              <a:off x="2222728" y="5789267"/>
              <a:ext cx="80670" cy="5043"/>
            </a:xfrm>
            <a:prstGeom prst="line">
              <a:avLst/>
            </a:prstGeom>
            <a:ln w="12700">
              <a:solidFill>
                <a:schemeClr val="tx1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7A2F0FB8-1828-4F41-B839-B9944E201A51}"/>
                </a:ext>
              </a:extLst>
            </p:cNvPr>
            <p:cNvCxnSpPr>
              <a:cxnSpLocks/>
            </p:cNvCxnSpPr>
            <p:nvPr/>
          </p:nvCxnSpPr>
          <p:spPr>
            <a:xfrm>
              <a:off x="39504" y="4112148"/>
              <a:ext cx="207447" cy="0"/>
            </a:xfrm>
            <a:prstGeom prst="line">
              <a:avLst/>
            </a:prstGeom>
            <a:ln w="12700">
              <a:solidFill>
                <a:schemeClr val="tx1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Arrow Connector 49">
              <a:extLst>
                <a:ext uri="{FF2B5EF4-FFF2-40B4-BE49-F238E27FC236}">
                  <a16:creationId xmlns:a16="http://schemas.microsoft.com/office/drawing/2014/main" id="{741974A0-C72A-49D2-8961-0A90FD1A197F}"/>
                </a:ext>
              </a:extLst>
            </p:cNvPr>
            <p:cNvCxnSpPr>
              <a:cxnSpLocks/>
            </p:cNvCxnSpPr>
            <p:nvPr/>
          </p:nvCxnSpPr>
          <p:spPr>
            <a:xfrm>
              <a:off x="309459" y="5931857"/>
              <a:ext cx="1908309" cy="0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arrow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Arrow Connector 50">
              <a:extLst>
                <a:ext uri="{FF2B5EF4-FFF2-40B4-BE49-F238E27FC236}">
                  <a16:creationId xmlns:a16="http://schemas.microsoft.com/office/drawing/2014/main" id="{DE5E8E72-DB2D-4A93-9930-89554830CF8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44313" y="4112149"/>
              <a:ext cx="0" cy="1678707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arrow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987E5360-EA44-4C59-A53F-4DD1A8E26191}"/>
                </a:ext>
              </a:extLst>
            </p:cNvPr>
            <p:cNvSpPr txBox="1"/>
            <p:nvPr/>
          </p:nvSpPr>
          <p:spPr>
            <a:xfrm>
              <a:off x="977225" y="5947951"/>
              <a:ext cx="580476" cy="10691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306 mm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5DA4CBB4-4761-4CD9-8E18-62C41322DD5E}"/>
                </a:ext>
              </a:extLst>
            </p:cNvPr>
            <p:cNvSpPr txBox="1"/>
            <p:nvPr/>
          </p:nvSpPr>
          <p:spPr>
            <a:xfrm rot="16200000">
              <a:off x="-293646" y="4832497"/>
              <a:ext cx="614456" cy="10520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265 mm</a:t>
              </a:r>
            </a:p>
          </p:txBody>
        </p:sp>
        <p:cxnSp>
          <p:nvCxnSpPr>
            <p:cNvPr id="62" name="Straight Arrow Connector 61">
              <a:extLst>
                <a:ext uri="{FF2B5EF4-FFF2-40B4-BE49-F238E27FC236}">
                  <a16:creationId xmlns:a16="http://schemas.microsoft.com/office/drawing/2014/main" id="{DB0280AA-807C-4426-9172-64978B55F434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314507" y="3999968"/>
              <a:ext cx="7358" cy="1794342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4" name="Oval 83">
              <a:extLst>
                <a:ext uri="{FF2B5EF4-FFF2-40B4-BE49-F238E27FC236}">
                  <a16:creationId xmlns:a16="http://schemas.microsoft.com/office/drawing/2014/main" id="{F2A722F9-2CDF-476A-95E4-492C745CDD88}"/>
                </a:ext>
              </a:extLst>
            </p:cNvPr>
            <p:cNvSpPr/>
            <p:nvPr/>
          </p:nvSpPr>
          <p:spPr>
            <a:xfrm>
              <a:off x="307597" y="5762023"/>
              <a:ext cx="40489" cy="41145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06099DEC-E6C4-4769-9494-B0B022F00174}"/>
                </a:ext>
              </a:extLst>
            </p:cNvPr>
            <p:cNvSpPr txBox="1"/>
            <p:nvPr/>
          </p:nvSpPr>
          <p:spPr>
            <a:xfrm>
              <a:off x="2308574" y="5510774"/>
              <a:ext cx="52055" cy="14254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1600" i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E32EFCCC-9A60-4AD9-97B5-D3D851D116C6}"/>
                </a:ext>
              </a:extLst>
            </p:cNvPr>
            <p:cNvSpPr txBox="1"/>
            <p:nvPr/>
          </p:nvSpPr>
          <p:spPr>
            <a:xfrm>
              <a:off x="201003" y="5753674"/>
              <a:ext cx="73973" cy="12472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1400" i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O</a:t>
              </a:r>
            </a:p>
          </p:txBody>
        </p:sp>
        <p:cxnSp>
          <p:nvCxnSpPr>
            <p:cNvPr id="90" name="Straight Arrow Connector 89">
              <a:extLst>
                <a:ext uri="{FF2B5EF4-FFF2-40B4-BE49-F238E27FC236}">
                  <a16:creationId xmlns:a16="http://schemas.microsoft.com/office/drawing/2014/main" id="{86D62B07-DEB7-46A9-9AA1-224B0D8EE5D3}"/>
                </a:ext>
              </a:extLst>
            </p:cNvPr>
            <p:cNvCxnSpPr>
              <a:cxnSpLocks/>
            </p:cNvCxnSpPr>
            <p:nvPr/>
          </p:nvCxnSpPr>
          <p:spPr>
            <a:xfrm>
              <a:off x="656951" y="5671364"/>
              <a:ext cx="1230213" cy="0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309A2D25-0EE3-4D9D-9E8D-77BD51517245}"/>
                </a:ext>
              </a:extLst>
            </p:cNvPr>
            <p:cNvSpPr txBox="1"/>
            <p:nvPr/>
          </p:nvSpPr>
          <p:spPr>
            <a:xfrm>
              <a:off x="915980" y="5484926"/>
              <a:ext cx="732074" cy="16158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105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0˚ direction</a:t>
              </a:r>
            </a:p>
          </p:txBody>
        </p:sp>
        <p:sp>
          <p:nvSpPr>
            <p:cNvPr id="111" name="TextBox 110">
              <a:extLst>
                <a:ext uri="{FF2B5EF4-FFF2-40B4-BE49-F238E27FC236}">
                  <a16:creationId xmlns:a16="http://schemas.microsoft.com/office/drawing/2014/main" id="{03A7EDAF-A27E-4406-93F0-E326D6EFE612}"/>
                </a:ext>
              </a:extLst>
            </p:cNvPr>
            <p:cNvSpPr txBox="1"/>
            <p:nvPr/>
          </p:nvSpPr>
          <p:spPr>
            <a:xfrm>
              <a:off x="257475" y="3789441"/>
              <a:ext cx="76368" cy="20912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1600" i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y</a:t>
              </a:r>
            </a:p>
          </p:txBody>
        </p:sp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FC1B386D-EC54-4B1F-8F06-E6F2113B891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/>
            <a:srcRect t="1" r="1547" b="4286"/>
            <a:stretch/>
          </p:blipFill>
          <p:spPr>
            <a:xfrm>
              <a:off x="611431" y="4721079"/>
              <a:ext cx="1444743" cy="499652"/>
            </a:xfrm>
            <a:prstGeom prst="rect">
              <a:avLst/>
            </a:prstGeom>
          </p:spPr>
        </p:pic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7104A606-4F2E-4674-9232-DF64F913D8BE}"/>
                </a:ext>
              </a:extLst>
            </p:cNvPr>
            <p:cNvSpPr txBox="1"/>
            <p:nvPr/>
          </p:nvSpPr>
          <p:spPr bwMode="auto">
            <a:xfrm>
              <a:off x="1160809" y="5016204"/>
              <a:ext cx="355814" cy="138499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9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ACT</a:t>
              </a:r>
            </a:p>
          </p:txBody>
        </p:sp>
        <p:cxnSp>
          <p:nvCxnSpPr>
            <p:cNvPr id="112" name="Straight Arrow Connector 111">
              <a:extLst>
                <a:ext uri="{FF2B5EF4-FFF2-40B4-BE49-F238E27FC236}">
                  <a16:creationId xmlns:a16="http://schemas.microsoft.com/office/drawing/2014/main" id="{79662357-2544-4BB8-A26A-FC690DEF369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46928" y="4724969"/>
              <a:ext cx="0" cy="489298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arrow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383EAB38-5691-4296-B7C2-B54A1068434B}"/>
                </a:ext>
              </a:extLst>
            </p:cNvPr>
            <p:cNvSpPr txBox="1"/>
            <p:nvPr/>
          </p:nvSpPr>
          <p:spPr>
            <a:xfrm rot="16200000">
              <a:off x="294601" y="4870710"/>
              <a:ext cx="309541" cy="16158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105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60</a:t>
              </a:r>
            </a:p>
          </p:txBody>
        </p:sp>
        <p:sp>
          <p:nvSpPr>
            <p:cNvPr id="115" name="TextBox 114">
              <a:extLst>
                <a:ext uri="{FF2B5EF4-FFF2-40B4-BE49-F238E27FC236}">
                  <a16:creationId xmlns:a16="http://schemas.microsoft.com/office/drawing/2014/main" id="{42E626BE-6F39-47CD-885D-23F813666BDB}"/>
                </a:ext>
              </a:extLst>
            </p:cNvPr>
            <p:cNvSpPr txBox="1"/>
            <p:nvPr/>
          </p:nvSpPr>
          <p:spPr>
            <a:xfrm>
              <a:off x="869944" y="5203710"/>
              <a:ext cx="304607" cy="16158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105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100</a:t>
              </a:r>
            </a:p>
          </p:txBody>
        </p:sp>
        <p:cxnSp>
          <p:nvCxnSpPr>
            <p:cNvPr id="116" name="Straight Arrow Connector 115">
              <a:extLst>
                <a:ext uri="{FF2B5EF4-FFF2-40B4-BE49-F238E27FC236}">
                  <a16:creationId xmlns:a16="http://schemas.microsoft.com/office/drawing/2014/main" id="{7924AFEF-BF1B-4CB1-8167-8CAA95FB31C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44214" y="5348764"/>
              <a:ext cx="718712" cy="0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arrow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Arrow Connector 117">
              <a:extLst>
                <a:ext uri="{FF2B5EF4-FFF2-40B4-BE49-F238E27FC236}">
                  <a16:creationId xmlns:a16="http://schemas.microsoft.com/office/drawing/2014/main" id="{4556080F-0A78-48FB-B02F-598669A81E2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356999" y="5354081"/>
              <a:ext cx="718712" cy="0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arrow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9" name="TextBox 118">
              <a:extLst>
                <a:ext uri="{FF2B5EF4-FFF2-40B4-BE49-F238E27FC236}">
                  <a16:creationId xmlns:a16="http://schemas.microsoft.com/office/drawing/2014/main" id="{CE06BF7C-CA12-4D41-8EB5-6F26F06D7219}"/>
                </a:ext>
              </a:extLst>
            </p:cNvPr>
            <p:cNvSpPr txBox="1"/>
            <p:nvPr/>
          </p:nvSpPr>
          <p:spPr>
            <a:xfrm>
              <a:off x="1516072" y="5202687"/>
              <a:ext cx="304607" cy="16158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105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100</a:t>
              </a:r>
            </a:p>
          </p:txBody>
        </p:sp>
      </p:grpSp>
      <p:sp>
        <p:nvSpPr>
          <p:cNvPr id="92" name="Content Placeholder 2">
            <a:extLst>
              <a:ext uri="{FF2B5EF4-FFF2-40B4-BE49-F238E27FC236}">
                <a16:creationId xmlns:a16="http://schemas.microsoft.com/office/drawing/2014/main" id="{E8722C00-3490-4288-AF87-FD1BD35B7E3C}"/>
              </a:ext>
            </a:extLst>
          </p:cNvPr>
          <p:cNvSpPr txBox="1">
            <a:spLocks/>
          </p:cNvSpPr>
          <p:nvPr/>
        </p:nvSpPr>
        <p:spPr>
          <a:xfrm>
            <a:off x="123259" y="940248"/>
            <a:ext cx="8798904" cy="3872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003399"/>
              </a:buClr>
              <a:buFont typeface="Wingdings" panose="05000000000000000000" pitchFamily="2" charset="2"/>
              <a:buChar char="§"/>
              <a:defRPr sz="32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33CC"/>
              </a:buClr>
              <a:buFont typeface="Wingdings" panose="05000000000000000000" pitchFamily="2" charset="2"/>
              <a:buChar char="Ø"/>
              <a:defRPr sz="28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 panose="05000000000000000000" pitchFamily="2" charset="2"/>
              <a:buNone/>
            </a:pPr>
            <a:r>
              <a:rPr lang="en-US" sz="1800" b="1" u="sng" dirty="0">
                <a:sym typeface="Symbol Tiger Expert" panose="05050102010706020507" pitchFamily="18" charset="2"/>
              </a:rPr>
              <a:t>Area scans </a:t>
            </a:r>
            <a:r>
              <a:rPr lang="en-US" sz="1800" dirty="0">
                <a:sym typeface="Symbol Tiger Expert" panose="05050102010706020507" pitchFamily="18" charset="2"/>
              </a:rPr>
              <a:t>are conducted in both wrinkle regions and reference region for wrinkle inspection</a:t>
            </a:r>
            <a:endParaRPr lang="en-US" sz="1800" dirty="0"/>
          </a:p>
        </p:txBody>
      </p:sp>
      <p:sp>
        <p:nvSpPr>
          <p:cNvPr id="97" name="Content Placeholder 2">
            <a:extLst>
              <a:ext uri="{FF2B5EF4-FFF2-40B4-BE49-F238E27FC236}">
                <a16:creationId xmlns:a16="http://schemas.microsoft.com/office/drawing/2014/main" id="{1A2E15B0-0637-442A-8004-ED031ADCDBC0}"/>
              </a:ext>
            </a:extLst>
          </p:cNvPr>
          <p:cNvSpPr txBox="1">
            <a:spLocks/>
          </p:cNvSpPr>
          <p:nvPr/>
        </p:nvSpPr>
        <p:spPr>
          <a:xfrm>
            <a:off x="2621847" y="5510207"/>
            <a:ext cx="2825225" cy="304645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003399"/>
              </a:buClr>
              <a:buFont typeface="Wingdings" panose="05000000000000000000" pitchFamily="2" charset="2"/>
              <a:buChar char="§"/>
              <a:defRPr sz="32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33CC"/>
              </a:buClr>
              <a:buFont typeface="Wingdings" panose="05000000000000000000" pitchFamily="2" charset="2"/>
              <a:buChar char="Ø"/>
              <a:defRPr sz="28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500"/>
              </a:spcBef>
              <a:buNone/>
            </a:pPr>
            <a:r>
              <a:rPr lang="en-US" sz="1400" dirty="0">
                <a:solidFill>
                  <a:srgbClr val="0000FF"/>
                </a:solidFill>
                <a:sym typeface="Symbol Tiger Expert" panose="05050102010706020507" pitchFamily="18" charset="2"/>
              </a:rPr>
              <a:t>The excitation moved to </a:t>
            </a:r>
            <a:r>
              <a:rPr lang="en-US" sz="1400" i="1" dirty="0">
                <a:solidFill>
                  <a:srgbClr val="0000FF"/>
                </a:solidFill>
                <a:sym typeface="Symbol Tiger Expert" panose="05050102010706020507" pitchFamily="18" charset="2"/>
              </a:rPr>
              <a:t>x</a:t>
            </a:r>
            <a:r>
              <a:rPr lang="en-US" sz="1400" dirty="0">
                <a:solidFill>
                  <a:srgbClr val="0000FF"/>
                </a:solidFill>
                <a:sym typeface="Symbol Tiger Expert" panose="05050102010706020507" pitchFamily="18" charset="2"/>
              </a:rPr>
              <a:t> = 110 mm</a:t>
            </a:r>
            <a:endParaRPr lang="en-US" sz="1400" dirty="0">
              <a:solidFill>
                <a:srgbClr val="0000FF"/>
              </a:solidFill>
            </a:endParaRPr>
          </a:p>
        </p:txBody>
      </p:sp>
      <p:sp>
        <p:nvSpPr>
          <p:cNvPr id="99" name="Content Placeholder 2">
            <a:extLst>
              <a:ext uri="{FF2B5EF4-FFF2-40B4-BE49-F238E27FC236}">
                <a16:creationId xmlns:a16="http://schemas.microsoft.com/office/drawing/2014/main" id="{8780427B-7174-4123-9C49-831653B9E4EF}"/>
              </a:ext>
            </a:extLst>
          </p:cNvPr>
          <p:cNvSpPr txBox="1">
            <a:spLocks/>
          </p:cNvSpPr>
          <p:nvPr/>
        </p:nvSpPr>
        <p:spPr>
          <a:xfrm>
            <a:off x="2505431" y="3039130"/>
            <a:ext cx="3503162" cy="27253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003399"/>
              </a:buClr>
              <a:buFont typeface="Wingdings" panose="05000000000000000000" pitchFamily="2" charset="2"/>
              <a:buChar char="§"/>
              <a:defRPr sz="32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33CC"/>
              </a:buClr>
              <a:buFont typeface="Wingdings" panose="05000000000000000000" pitchFamily="2" charset="2"/>
              <a:buChar char="Ø"/>
              <a:defRPr sz="28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500"/>
              </a:spcBef>
              <a:buNone/>
            </a:pPr>
            <a:r>
              <a:rPr lang="en-US" sz="1400" b="1" dirty="0">
                <a:solidFill>
                  <a:srgbClr val="02781E"/>
                </a:solidFill>
                <a:sym typeface="Symbol Tiger Expert" panose="05050102010706020507" pitchFamily="18" charset="2"/>
              </a:rPr>
              <a:t>Wrinkle pattern from 90 to120 mm are imaged</a:t>
            </a:r>
            <a:endParaRPr lang="en-US" sz="1400" b="1" dirty="0">
              <a:solidFill>
                <a:srgbClr val="02781E"/>
              </a:solidFill>
            </a:endParaRPr>
          </a:p>
        </p:txBody>
      </p:sp>
      <p:sp>
        <p:nvSpPr>
          <p:cNvPr id="100" name="Content Placeholder 2">
            <a:extLst>
              <a:ext uri="{FF2B5EF4-FFF2-40B4-BE49-F238E27FC236}">
                <a16:creationId xmlns:a16="http://schemas.microsoft.com/office/drawing/2014/main" id="{04937932-1EEC-4467-B43B-C69290822288}"/>
              </a:ext>
            </a:extLst>
          </p:cNvPr>
          <p:cNvSpPr txBox="1">
            <a:spLocks/>
          </p:cNvSpPr>
          <p:nvPr/>
        </p:nvSpPr>
        <p:spPr>
          <a:xfrm>
            <a:off x="2498961" y="5890624"/>
            <a:ext cx="3484889" cy="272538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003399"/>
              </a:buClr>
              <a:buFont typeface="Wingdings" panose="05000000000000000000" pitchFamily="2" charset="2"/>
              <a:buChar char="§"/>
              <a:defRPr sz="32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33CC"/>
              </a:buClr>
              <a:buFont typeface="Wingdings" panose="05000000000000000000" pitchFamily="2" charset="2"/>
              <a:buChar char="Ø"/>
              <a:defRPr sz="28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500"/>
              </a:spcBef>
              <a:buNone/>
            </a:pPr>
            <a:r>
              <a:rPr lang="en-US" sz="1400" b="1" dirty="0">
                <a:solidFill>
                  <a:srgbClr val="02781E"/>
                </a:solidFill>
                <a:sym typeface="Symbol Tiger Expert" panose="05050102010706020507" pitchFamily="18" charset="2"/>
              </a:rPr>
              <a:t>Wrinkle pattern from 60 to 90 mm are imaged</a:t>
            </a:r>
            <a:endParaRPr lang="en-US" sz="1400" b="1" dirty="0">
              <a:solidFill>
                <a:srgbClr val="02781E"/>
              </a:solidFill>
            </a:endParaRPr>
          </a:p>
        </p:txBody>
      </p:sp>
      <p:sp>
        <p:nvSpPr>
          <p:cNvPr id="102" name="Content Placeholder 2">
            <a:extLst>
              <a:ext uri="{FF2B5EF4-FFF2-40B4-BE49-F238E27FC236}">
                <a16:creationId xmlns:a16="http://schemas.microsoft.com/office/drawing/2014/main" id="{6E8A4E1C-7CAC-4E8C-B42E-08EF2E2610C4}"/>
              </a:ext>
            </a:extLst>
          </p:cNvPr>
          <p:cNvSpPr txBox="1">
            <a:spLocks/>
          </p:cNvSpPr>
          <p:nvPr/>
        </p:nvSpPr>
        <p:spPr>
          <a:xfrm>
            <a:off x="37876" y="5292434"/>
            <a:ext cx="2448382" cy="663288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003399"/>
              </a:buClr>
              <a:buFont typeface="Wingdings" panose="05000000000000000000" pitchFamily="2" charset="2"/>
              <a:buChar char="§"/>
              <a:defRPr sz="32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33CC"/>
              </a:buClr>
              <a:buFont typeface="Wingdings" panose="05000000000000000000" pitchFamily="2" charset="2"/>
              <a:buChar char="Ø"/>
              <a:defRPr sz="28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1440" indent="-91440">
              <a:lnSpc>
                <a:spcPct val="110000"/>
              </a:lnSpc>
              <a:spcBef>
                <a:spcPts val="500"/>
              </a:spcBef>
            </a:pPr>
            <a:r>
              <a:rPr lang="en-US" sz="1400" dirty="0">
                <a:sym typeface="Symbol Tiger Expert" panose="05050102010706020507" pitchFamily="18" charset="2"/>
              </a:rPr>
              <a:t>ACT excitation at 160 mm</a:t>
            </a:r>
          </a:p>
          <a:p>
            <a:pPr marL="91440" indent="-91440">
              <a:lnSpc>
                <a:spcPct val="110000"/>
              </a:lnSpc>
              <a:spcBef>
                <a:spcPts val="500"/>
              </a:spcBef>
            </a:pPr>
            <a:r>
              <a:rPr lang="en-US" sz="1400" dirty="0"/>
              <a:t>SLDV scans with 1 mm resolution</a:t>
            </a:r>
          </a:p>
        </p:txBody>
      </p:sp>
      <p:sp>
        <p:nvSpPr>
          <p:cNvPr id="104" name="Content Placeholder 2">
            <a:extLst>
              <a:ext uri="{FF2B5EF4-FFF2-40B4-BE49-F238E27FC236}">
                <a16:creationId xmlns:a16="http://schemas.microsoft.com/office/drawing/2014/main" id="{7160C08D-DFC8-475C-A7E2-78B81C445B2F}"/>
              </a:ext>
            </a:extLst>
          </p:cNvPr>
          <p:cNvSpPr txBox="1">
            <a:spLocks/>
          </p:cNvSpPr>
          <p:nvPr/>
        </p:nvSpPr>
        <p:spPr>
          <a:xfrm>
            <a:off x="156161" y="1340187"/>
            <a:ext cx="2293886" cy="702542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003399"/>
              </a:buClr>
              <a:buFont typeface="Wingdings" panose="05000000000000000000" pitchFamily="2" charset="2"/>
              <a:buChar char="§"/>
              <a:defRPr sz="32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33CC"/>
              </a:buClr>
              <a:buFont typeface="Wingdings" panose="05000000000000000000" pitchFamily="2" charset="2"/>
              <a:buChar char="Ø"/>
              <a:defRPr sz="28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500"/>
              </a:spcBef>
              <a:buNone/>
            </a:pPr>
            <a:r>
              <a:rPr lang="en-US" sz="1600" b="1" u="sng" dirty="0">
                <a:sym typeface="Symbol Tiger Expert" panose="05050102010706020507" pitchFamily="18" charset="2"/>
              </a:rPr>
              <a:t>Imaging method:</a:t>
            </a:r>
            <a:r>
              <a:rPr lang="en-US" sz="1600" dirty="0">
                <a:sym typeface="Symbol Tiger Expert" panose="05050102010706020507" pitchFamily="18" charset="2"/>
              </a:rPr>
              <a:t> </a:t>
            </a:r>
          </a:p>
          <a:p>
            <a:pPr marL="0" indent="0">
              <a:lnSpc>
                <a:spcPct val="100000"/>
              </a:lnSpc>
              <a:spcBef>
                <a:spcPts val="500"/>
              </a:spcBef>
              <a:buNone/>
            </a:pPr>
            <a:r>
              <a:rPr lang="en-US" sz="1600" dirty="0"/>
              <a:t>Wave energy imaging method for quick inspection </a:t>
            </a:r>
          </a:p>
        </p:txBody>
      </p:sp>
      <p:sp>
        <p:nvSpPr>
          <p:cNvPr id="105" name="Text Box 31">
            <a:extLst>
              <a:ext uri="{FF2B5EF4-FFF2-40B4-BE49-F238E27FC236}">
                <a16:creationId xmlns:a16="http://schemas.microsoft.com/office/drawing/2014/main" id="{D581E730-1258-4616-B0A3-315146B85F8A}"/>
              </a:ext>
            </a:extLst>
          </p:cNvPr>
          <p:cNvSpPr txBox="1"/>
          <p:nvPr/>
        </p:nvSpPr>
        <p:spPr>
          <a:xfrm>
            <a:off x="106819" y="4916866"/>
            <a:ext cx="2210832" cy="291520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1400" dirty="0">
                <a:solidFill>
                  <a:srgbClr val="7030A0"/>
                </a:solidFill>
                <a:latin typeface="Times New Roman" panose="02020603050405020304" pitchFamily="18" charset="0"/>
                <a:ea typeface="DengXian"/>
              </a:rPr>
              <a:t>Schematic of the area scans </a:t>
            </a:r>
            <a:endParaRPr lang="en-US" sz="2000" dirty="0">
              <a:solidFill>
                <a:srgbClr val="7030A0"/>
              </a:solidFill>
              <a:latin typeface="Times New Roman" panose="02020603050405020304" pitchFamily="18" charset="0"/>
              <a:ea typeface="DengXian"/>
            </a:endParaRPr>
          </a:p>
        </p:txBody>
      </p:sp>
      <p:sp>
        <p:nvSpPr>
          <p:cNvPr id="106" name="Content Placeholder 2">
            <a:extLst>
              <a:ext uri="{FF2B5EF4-FFF2-40B4-BE49-F238E27FC236}">
                <a16:creationId xmlns:a16="http://schemas.microsoft.com/office/drawing/2014/main" id="{6A015DA5-1F2F-4A59-8D90-90F781CDFC1B}"/>
              </a:ext>
            </a:extLst>
          </p:cNvPr>
          <p:cNvSpPr txBox="1">
            <a:spLocks/>
          </p:cNvSpPr>
          <p:nvPr/>
        </p:nvSpPr>
        <p:spPr>
          <a:xfrm>
            <a:off x="6092530" y="4085843"/>
            <a:ext cx="3017914" cy="465016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003399"/>
              </a:buClr>
              <a:buFont typeface="Wingdings" panose="05000000000000000000" pitchFamily="2" charset="2"/>
              <a:buChar char="§"/>
              <a:defRPr sz="32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33CC"/>
              </a:buClr>
              <a:buFont typeface="Wingdings" panose="05000000000000000000" pitchFamily="2" charset="2"/>
              <a:buChar char="Ø"/>
              <a:defRPr sz="28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500"/>
              </a:spcBef>
              <a:buNone/>
            </a:pPr>
            <a:r>
              <a:rPr lang="en-US" sz="1400" b="1" dirty="0">
                <a:solidFill>
                  <a:srgbClr val="02781E"/>
                </a:solidFill>
                <a:sym typeface="Symbol Tiger Expert" panose="05050102010706020507" pitchFamily="18" charset="2"/>
              </a:rPr>
              <a:t>Less wrinkles from 190 to 220 mm are imaged as well. </a:t>
            </a:r>
            <a:endParaRPr lang="en-US" sz="1400" b="1" dirty="0">
              <a:solidFill>
                <a:srgbClr val="02781E"/>
              </a:solidFill>
            </a:endParaRPr>
          </a:p>
        </p:txBody>
      </p:sp>
      <p:sp>
        <p:nvSpPr>
          <p:cNvPr id="107" name="Content Placeholder 2">
            <a:extLst>
              <a:ext uri="{FF2B5EF4-FFF2-40B4-BE49-F238E27FC236}">
                <a16:creationId xmlns:a16="http://schemas.microsoft.com/office/drawing/2014/main" id="{65CBA3BB-927A-443E-9846-DAB91936B087}"/>
              </a:ext>
            </a:extLst>
          </p:cNvPr>
          <p:cNvSpPr txBox="1">
            <a:spLocks/>
          </p:cNvSpPr>
          <p:nvPr/>
        </p:nvSpPr>
        <p:spPr>
          <a:xfrm>
            <a:off x="6050868" y="4593533"/>
            <a:ext cx="3042798" cy="1620692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003399"/>
              </a:buClr>
              <a:buFont typeface="Wingdings" panose="05000000000000000000" pitchFamily="2" charset="2"/>
              <a:buChar char="§"/>
              <a:defRPr sz="32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33CC"/>
              </a:buClr>
              <a:buFont typeface="Wingdings" panose="05000000000000000000" pitchFamily="2" charset="2"/>
              <a:buChar char="Ø"/>
              <a:defRPr sz="28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500"/>
              </a:spcBef>
            </a:pPr>
            <a:r>
              <a:rPr lang="en-US" sz="1400" dirty="0">
                <a:solidFill>
                  <a:srgbClr val="0000FF"/>
                </a:solidFill>
                <a:sym typeface="Symbol Tiger Expert" panose="05050102010706020507" pitchFamily="18" charset="2"/>
              </a:rPr>
              <a:t>The entire wrinkles in the wrinkle region are successfully imaged </a:t>
            </a:r>
          </a:p>
          <a:p>
            <a:pPr>
              <a:lnSpc>
                <a:spcPct val="100000"/>
              </a:lnSpc>
              <a:spcBef>
                <a:spcPts val="500"/>
              </a:spcBef>
            </a:pPr>
            <a:r>
              <a:rPr lang="en-US" sz="1400" dirty="0">
                <a:solidFill>
                  <a:srgbClr val="0000FF"/>
                </a:solidFill>
              </a:rPr>
              <a:t>The less wrinkle in the reference region are imaged as well</a:t>
            </a:r>
          </a:p>
          <a:p>
            <a:pPr>
              <a:lnSpc>
                <a:spcPct val="100000"/>
              </a:lnSpc>
              <a:spcBef>
                <a:spcPts val="500"/>
              </a:spcBef>
            </a:pPr>
            <a:r>
              <a:rPr lang="en-US" sz="1400" dirty="0">
                <a:solidFill>
                  <a:srgbClr val="0000FF"/>
                </a:solidFill>
              </a:rPr>
              <a:t>The noncontact Lamb wave system has successfully inspected the wrinkle defects </a:t>
            </a:r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D73D7F1B-D17B-41DD-8831-A3E646A27D6E}"/>
              </a:ext>
            </a:extLst>
          </p:cNvPr>
          <p:cNvSpPr/>
          <p:nvPr/>
        </p:nvSpPr>
        <p:spPr>
          <a:xfrm>
            <a:off x="267106" y="4162568"/>
            <a:ext cx="2157401" cy="4670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u="sng" dirty="0"/>
              <a:t>Courtesy of NASA Langley Research Center and Boeing</a:t>
            </a:r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C425D1E6-4A67-43CB-9323-4A8688EBEA10}"/>
              </a:ext>
            </a:extLst>
          </p:cNvPr>
          <p:cNvSpPr/>
          <p:nvPr/>
        </p:nvSpPr>
        <p:spPr>
          <a:xfrm>
            <a:off x="4242671" y="3780271"/>
            <a:ext cx="398612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u="sng" dirty="0"/>
              <a:t>Courtesy of NASA Langley Research Center and Boeing</a:t>
            </a:r>
          </a:p>
        </p:txBody>
      </p:sp>
    </p:spTree>
    <p:extLst>
      <p:ext uri="{BB962C8B-B14F-4D97-AF65-F5344CB8AC3E}">
        <p14:creationId xmlns:p14="http://schemas.microsoft.com/office/powerpoint/2010/main" val="41236810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none" lIns="0" tIns="0" rIns="0" bIns="0" rtlCol="0">
        <a:normAutofit fontScale="77500" lnSpcReduction="20000"/>
      </a:bodyPr>
      <a:lstStyle>
        <a:defPPr marL="0" marR="0" algn="ctr">
          <a:spcBef>
            <a:spcPts val="0"/>
          </a:spcBef>
          <a:spcAft>
            <a:spcPts val="0"/>
          </a:spcAft>
          <a:tabLst>
            <a:tab pos="274320" algn="l"/>
            <a:tab pos="320040" algn="l"/>
          </a:tabLst>
          <a:defRPr sz="1600" kern="1200" dirty="0">
            <a:solidFill>
              <a:srgbClr val="0000FF"/>
            </a:solidFill>
            <a:effectLst/>
            <a:latin typeface="Times New Roman" panose="02020603050405020304" pitchFamily="18" charset="0"/>
            <a:ea typeface="宋体" panose="02010600030101010101" pitchFamily="2" charset="-122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17519</TotalTime>
  <Words>561</Words>
  <Application>Microsoft Office PowerPoint</Application>
  <PresentationFormat>On-screen Show (4:3)</PresentationFormat>
  <Paragraphs>140</Paragraphs>
  <Slides>5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Times New Roman</vt:lpstr>
      <vt:lpstr>Wingdings</vt:lpstr>
      <vt:lpstr>Office Theme</vt:lpstr>
      <vt:lpstr>Ultrasonic nondestructive evaluation using non-contact air-coupled Lamb waves</vt:lpstr>
      <vt:lpstr>Acknowledgements</vt:lpstr>
      <vt:lpstr>Wrinkle inspection setup</vt:lpstr>
      <vt:lpstr>Line scan inspection</vt:lpstr>
      <vt:lpstr>Wrinkle imaging inspection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XIAO, WENFENG</dc:creator>
  <cp:lastModifiedBy>Baize, Wanda M Hickson (LARC-B702)[LAMPS 2]</cp:lastModifiedBy>
  <cp:revision>1304</cp:revision>
  <cp:lastPrinted>2019-04-22T21:21:10Z</cp:lastPrinted>
  <dcterms:created xsi:type="dcterms:W3CDTF">2017-03-29T18:33:28Z</dcterms:created>
  <dcterms:modified xsi:type="dcterms:W3CDTF">2020-10-28T18:47:20Z</dcterms:modified>
</cp:coreProperties>
</file>