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tiff" ContentType="image/tiff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0"/>
  </p:notesMasterIdLst>
  <p:sldIdLst>
    <p:sldId id="256" r:id="rId2"/>
    <p:sldId id="286" r:id="rId3"/>
    <p:sldId id="257" r:id="rId4"/>
    <p:sldId id="285" r:id="rId5"/>
    <p:sldId id="258" r:id="rId6"/>
    <p:sldId id="270" r:id="rId7"/>
    <p:sldId id="260" r:id="rId8"/>
    <p:sldId id="261" r:id="rId9"/>
    <p:sldId id="274" r:id="rId10"/>
    <p:sldId id="275" r:id="rId11"/>
    <p:sldId id="276" r:id="rId12"/>
    <p:sldId id="283" r:id="rId13"/>
    <p:sldId id="267" r:id="rId14"/>
    <p:sldId id="268" r:id="rId15"/>
    <p:sldId id="287" r:id="rId16"/>
    <p:sldId id="289" r:id="rId17"/>
    <p:sldId id="266" r:id="rId18"/>
    <p:sldId id="259" r:id="rId1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6233" autoAdjust="0"/>
    <p:restoredTop sz="94530"/>
  </p:normalViewPr>
  <p:slideViewPr>
    <p:cSldViewPr snapToGrid="0" snapToObjects="1">
      <p:cViewPr varScale="1">
        <p:scale>
          <a:sx n="115" d="100"/>
          <a:sy n="115" d="100"/>
        </p:scale>
        <p:origin x="1368" y="2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napToObjects="1">
      <p:cViewPr varScale="1">
        <p:scale>
          <a:sx n="87" d="100"/>
          <a:sy n="87" d="100"/>
        </p:scale>
        <p:origin x="3904" y="20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6332A61-A5FD-304E-8FAC-2F2767754D0D}" type="datetimeFigureOut">
              <a:rPr lang="en-US" smtClean="0"/>
              <a:t>10/26/20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209E1C2-5F86-EE48-9AD5-5C3FE40BAB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00538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209E1C2-5F86-EE48-9AD5-5C3FE40BAB7A}" type="slidenum">
              <a:rPr lang="en-US" smtClean="0"/>
              <a:t>1</a:t>
            </a:fld>
            <a:endParaRPr lang="en-US"/>
          </a:p>
        </p:txBody>
      </p:sp>
      <p:sp>
        <p:nvSpPr>
          <p:cNvPr id="6" name="Notes Placeholder 5">
            <a:extLst>
              <a:ext uri="{FF2B5EF4-FFF2-40B4-BE49-F238E27FC236}">
                <a16:creationId xmlns:a16="http://schemas.microsoft.com/office/drawing/2014/main" id="{E16C0CE1-01CE-4A4A-A299-DA2959E07A4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887307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209E1C2-5F86-EE48-9AD5-5C3FE40BAB7A}" type="slidenum">
              <a:rPr lang="en-US" smtClean="0"/>
              <a:t>10</a:t>
            </a:fld>
            <a:endParaRPr lang="en-US" dirty="0"/>
          </a:p>
        </p:txBody>
      </p:sp>
      <p:sp>
        <p:nvSpPr>
          <p:cNvPr id="6" name="Notes Placeholder 5">
            <a:extLst>
              <a:ext uri="{FF2B5EF4-FFF2-40B4-BE49-F238E27FC236}">
                <a16:creationId xmlns:a16="http://schemas.microsoft.com/office/drawing/2014/main" id="{821FF698-B76A-914F-81AD-D4BFE834EE8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069529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209E1C2-5F86-EE48-9AD5-5C3FE40BAB7A}" type="slidenum">
              <a:rPr lang="en-US" smtClean="0"/>
              <a:t>11</a:t>
            </a:fld>
            <a:endParaRPr lang="en-US" dirty="0"/>
          </a:p>
        </p:txBody>
      </p:sp>
      <p:sp>
        <p:nvSpPr>
          <p:cNvPr id="6" name="Notes Placeholder 5">
            <a:extLst>
              <a:ext uri="{FF2B5EF4-FFF2-40B4-BE49-F238E27FC236}">
                <a16:creationId xmlns:a16="http://schemas.microsoft.com/office/drawing/2014/main" id="{F585DE79-4E0E-804D-854F-3B8539EC5F9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380515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209E1C2-5F86-EE48-9AD5-5C3FE40BAB7A}" type="slidenum">
              <a:rPr lang="en-US" smtClean="0"/>
              <a:t>12</a:t>
            </a:fld>
            <a:endParaRPr lang="en-US"/>
          </a:p>
        </p:txBody>
      </p:sp>
      <p:sp>
        <p:nvSpPr>
          <p:cNvPr id="6" name="Notes Placeholder 5">
            <a:extLst>
              <a:ext uri="{FF2B5EF4-FFF2-40B4-BE49-F238E27FC236}">
                <a16:creationId xmlns:a16="http://schemas.microsoft.com/office/drawing/2014/main" id="{59257BF3-479C-1D47-8BE4-568BDD13ABF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160299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209E1C2-5F86-EE48-9AD5-5C3FE40BAB7A}" type="slidenum">
              <a:rPr lang="en-US" smtClean="0"/>
              <a:t>13</a:t>
            </a:fld>
            <a:endParaRPr lang="en-US"/>
          </a:p>
        </p:txBody>
      </p:sp>
      <p:sp>
        <p:nvSpPr>
          <p:cNvPr id="6" name="Notes Placeholder 5">
            <a:extLst>
              <a:ext uri="{FF2B5EF4-FFF2-40B4-BE49-F238E27FC236}">
                <a16:creationId xmlns:a16="http://schemas.microsoft.com/office/drawing/2014/main" id="{508665DB-0C9C-5E4D-A910-B00B7380E64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756593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209E1C2-5F86-EE48-9AD5-5C3FE40BAB7A}" type="slidenum">
              <a:rPr lang="en-US" smtClean="0"/>
              <a:t>14</a:t>
            </a:fld>
            <a:endParaRPr lang="en-US"/>
          </a:p>
        </p:txBody>
      </p:sp>
      <p:sp>
        <p:nvSpPr>
          <p:cNvPr id="6" name="Notes Placeholder 5">
            <a:extLst>
              <a:ext uri="{FF2B5EF4-FFF2-40B4-BE49-F238E27FC236}">
                <a16:creationId xmlns:a16="http://schemas.microsoft.com/office/drawing/2014/main" id="{C94D355C-1682-FB4A-91EC-812ABE2AAAA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5764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209E1C2-5F86-EE48-9AD5-5C3FE40BAB7A}" type="slidenum">
              <a:rPr lang="en-US" smtClean="0"/>
              <a:t>15</a:t>
            </a:fld>
            <a:endParaRPr lang="en-US"/>
          </a:p>
        </p:txBody>
      </p:sp>
      <p:sp>
        <p:nvSpPr>
          <p:cNvPr id="6" name="Notes Placeholder 5">
            <a:extLst>
              <a:ext uri="{FF2B5EF4-FFF2-40B4-BE49-F238E27FC236}">
                <a16:creationId xmlns:a16="http://schemas.microsoft.com/office/drawing/2014/main" id="{3C116013-FD32-E748-815A-3AEE528FA1D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64271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209E1C2-5F86-EE48-9AD5-5C3FE40BAB7A}" type="slidenum">
              <a:rPr lang="en-US" smtClean="0"/>
              <a:t>16</a:t>
            </a:fld>
            <a:endParaRPr lang="en-US"/>
          </a:p>
        </p:txBody>
      </p:sp>
      <p:sp>
        <p:nvSpPr>
          <p:cNvPr id="6" name="Notes Placeholder 5">
            <a:extLst>
              <a:ext uri="{FF2B5EF4-FFF2-40B4-BE49-F238E27FC236}">
                <a16:creationId xmlns:a16="http://schemas.microsoft.com/office/drawing/2014/main" id="{14226C29-8D8E-7843-BFF0-8C369A2DB29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8141282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209E1C2-5F86-EE48-9AD5-5C3FE40BAB7A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806785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209E1C2-5F86-EE48-9AD5-5C3FE40BAB7A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545512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209E1C2-5F86-EE48-9AD5-5C3FE40BAB7A}" type="slidenum">
              <a:rPr lang="en-US" smtClean="0"/>
              <a:t>2</a:t>
            </a:fld>
            <a:endParaRPr lang="en-US"/>
          </a:p>
        </p:txBody>
      </p:sp>
      <p:sp>
        <p:nvSpPr>
          <p:cNvPr id="6" name="Notes Placeholder 5">
            <a:extLst>
              <a:ext uri="{FF2B5EF4-FFF2-40B4-BE49-F238E27FC236}">
                <a16:creationId xmlns:a16="http://schemas.microsoft.com/office/drawing/2014/main" id="{1C27469E-20E9-8A49-AC09-22CE201D363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339951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209E1C2-5F86-EE48-9AD5-5C3FE40BAB7A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242905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209E1C2-5F86-EE48-9AD5-5C3FE40BAB7A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288185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209E1C2-5F86-EE48-9AD5-5C3FE40BAB7A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450309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209E1C2-5F86-EE48-9AD5-5C3FE40BAB7A}" type="slidenum">
              <a:rPr lang="en-US" smtClean="0"/>
              <a:t>6</a:t>
            </a:fld>
            <a:endParaRPr lang="en-US" dirty="0"/>
          </a:p>
        </p:txBody>
      </p:sp>
      <p:sp>
        <p:nvSpPr>
          <p:cNvPr id="6" name="Notes Placeholder 5">
            <a:extLst>
              <a:ext uri="{FF2B5EF4-FFF2-40B4-BE49-F238E27FC236}">
                <a16:creationId xmlns:a16="http://schemas.microsoft.com/office/drawing/2014/main" id="{0CAA30AE-88F0-9B44-9DCC-6404CA1549D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181761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209E1C2-5F86-EE48-9AD5-5C3FE40BAB7A}" type="slidenum">
              <a:rPr lang="en-US" smtClean="0"/>
              <a:t>7</a:t>
            </a:fld>
            <a:endParaRPr lang="en-US" dirty="0"/>
          </a:p>
        </p:txBody>
      </p:sp>
      <p:sp>
        <p:nvSpPr>
          <p:cNvPr id="6" name="Notes Placeholder 5">
            <a:extLst>
              <a:ext uri="{FF2B5EF4-FFF2-40B4-BE49-F238E27FC236}">
                <a16:creationId xmlns:a16="http://schemas.microsoft.com/office/drawing/2014/main" id="{B096A883-09BB-9A41-BAA7-BDC2123B7FA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653857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209E1C2-5F86-EE48-9AD5-5C3FE40BAB7A}" type="slidenum">
              <a:rPr lang="en-US" smtClean="0"/>
              <a:t>8</a:t>
            </a:fld>
            <a:endParaRPr lang="en-US" dirty="0"/>
          </a:p>
        </p:txBody>
      </p:sp>
      <p:sp>
        <p:nvSpPr>
          <p:cNvPr id="6" name="Notes Placeholder 5">
            <a:extLst>
              <a:ext uri="{FF2B5EF4-FFF2-40B4-BE49-F238E27FC236}">
                <a16:creationId xmlns:a16="http://schemas.microsoft.com/office/drawing/2014/main" id="{B50F5288-4817-D54B-9C51-BEB36AEE496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706167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209E1C2-5F86-EE48-9AD5-5C3FE40BAB7A}" type="slidenum">
              <a:rPr lang="en-US" smtClean="0"/>
              <a:t>9</a:t>
            </a:fld>
            <a:endParaRPr lang="en-US" dirty="0"/>
          </a:p>
        </p:txBody>
      </p:sp>
      <p:sp>
        <p:nvSpPr>
          <p:cNvPr id="6" name="Notes Placeholder 5">
            <a:extLst>
              <a:ext uri="{FF2B5EF4-FFF2-40B4-BE49-F238E27FC236}">
                <a16:creationId xmlns:a16="http://schemas.microsoft.com/office/drawing/2014/main" id="{A2F2DCED-8233-C140-B87E-226B8EEB904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0961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1AB3F4-706E-554C-B115-1A9F6BEEA60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57B8E3A-9FC6-E646-A784-6621F13E8D3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5C1A54-4D1A-F748-B4B8-2A72C1AD30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9F47A6-2612-574A-985B-0F26A911D692}" type="datetimeFigureOut">
              <a:rPr lang="en-US" smtClean="0"/>
              <a:t>10/26/20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CA218A-5587-AC4C-8F78-70481C0F17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1B93774-0FA9-8342-923A-DB47780F78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B7602C-101A-FF47-96AC-33C3526B0F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65900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C824EF-AAA0-B142-B799-CB0B7871DE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95B643A-63E5-3943-A7EC-9EF6A97DB15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0474BBE-3BBA-004E-9B63-3B87B95DDC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9F47A6-2612-574A-985B-0F26A911D692}" type="datetimeFigureOut">
              <a:rPr lang="en-US" smtClean="0"/>
              <a:t>10/26/20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CC9501-FDE2-E94C-B415-01102D786C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D3CC25-CA85-E147-9F59-744D52D631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B7602C-101A-FF47-96AC-33C3526B0F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63444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E0CB5D3-1E22-1A43-8053-B53C6E1969B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1EC4312-1956-314B-90C5-819DD250F87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FA980B-535B-1F44-B53A-FDA8804824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9F47A6-2612-574A-985B-0F26A911D692}" type="datetimeFigureOut">
              <a:rPr lang="en-US" smtClean="0"/>
              <a:t>10/26/20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C7103CA-2269-4642-AFB7-5B3F542C20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1409587-CE6F-194D-9B1C-D7BDF955C0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B7602C-101A-FF47-96AC-33C3526B0F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55805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CFA4C1-0C01-B044-AA8C-5EDAC080C8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D0FA57-48B0-C449-98DF-AAC3F67D31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24EBF2D-8788-B04D-81E4-9DA364C0C6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9F47A6-2612-574A-985B-0F26A911D692}" type="datetimeFigureOut">
              <a:rPr lang="en-US" smtClean="0"/>
              <a:t>10/26/20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D20E59B-FDB8-9E47-AFB8-2638977C31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A381E2B-D2F8-134D-A6E1-85E973DD7A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B7602C-101A-FF47-96AC-33C3526B0F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66971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4E6109-9735-9842-87A1-A6099DD4D5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3B295B8-CAFF-B34E-B62D-BD8151A666D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0BE7A96-2541-3D44-ACCB-9BD017639F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9F47A6-2612-574A-985B-0F26A911D692}" type="datetimeFigureOut">
              <a:rPr lang="en-US" smtClean="0"/>
              <a:t>10/26/20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56EEE56-1894-0C43-BDC4-A564581FC0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EAA0F23-BBCF-6946-8420-79843EBC5C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B7602C-101A-FF47-96AC-33C3526B0F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13019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E60F09-5570-944E-B30A-C0A9202331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08AE1B-2AC6-6543-859C-89D50FE0CD1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C24EB4E-3B5A-E644-8E23-43A059DAFAE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B94D5AC-9D55-1748-BDBB-37B95F2F3E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9F47A6-2612-574A-985B-0F26A911D692}" type="datetimeFigureOut">
              <a:rPr lang="en-US" smtClean="0"/>
              <a:t>10/26/20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B748D7A-4E9D-914D-9EA8-8C27A6FD04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247C591-0007-7C4D-8203-2326042443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B7602C-101A-FF47-96AC-33C3526B0F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60139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95B040-9DC5-8D4D-8AC7-C24796BB66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88C5853-03E5-014E-BE24-2F857910407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2866788-3075-5A42-9050-642C28BBD7F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DD36250-B7CA-6642-AE45-AE8C8BC9DAD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D959364-4E4D-8A44-B237-22C157746E3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AEA7A84-2B2B-6B46-8B2F-9905055FCD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9F47A6-2612-574A-985B-0F26A911D692}" type="datetimeFigureOut">
              <a:rPr lang="en-US" smtClean="0"/>
              <a:t>10/26/20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AF47729-537B-6C4A-B824-E32E8D26B9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73D466E-FE2D-C145-AD7D-608E5417A6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B7602C-101A-FF47-96AC-33C3526B0F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85389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35A69A-4A4C-8F47-BAB4-92E4A8A678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6C9B565-99B7-AC4C-8671-AA35B0C147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9F47A6-2612-574A-985B-0F26A911D692}" type="datetimeFigureOut">
              <a:rPr lang="en-US" smtClean="0"/>
              <a:t>10/26/20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22938A6-85C0-3D47-90D2-14115810C6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0FFB25A-F185-C244-9EBD-9E5E35EB9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B7602C-101A-FF47-96AC-33C3526B0F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2021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A65BC7B-27F5-0345-ADA4-B2EBE5F10E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9F47A6-2612-574A-985B-0F26A911D692}" type="datetimeFigureOut">
              <a:rPr lang="en-US" smtClean="0"/>
              <a:t>10/26/20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24F0F10-3077-B946-8F80-3346F3384C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26BABAE-525A-5045-82A7-A49E6D4F9A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B7602C-101A-FF47-96AC-33C3526B0F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28418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9FA1AA-1C35-7648-9FEA-E78BC2DAE0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7D6B81-620E-5B4E-BCFC-F1C65E9FC3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DA46F10-1CD0-D941-BDD6-4D6D64D88A6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17704B3-E1E4-F84C-B8D8-CA01EC7B3A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9F47A6-2612-574A-985B-0F26A911D692}" type="datetimeFigureOut">
              <a:rPr lang="en-US" smtClean="0"/>
              <a:t>10/26/20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C46D388-0F1E-D14D-B129-DE7A588DE8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A3E12C5-8065-B548-80AC-CCA05E5BF8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B7602C-101A-FF47-96AC-33C3526B0F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61404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5BBB7E-75F9-A54E-97A0-71EC4EF096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5B36ACF-03C7-5C47-A6C6-636C3F5FF1D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8795D6E-5F95-024E-A49D-D70322C7FA1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AC0D762-2E9B-A64C-AE36-CB0B1B7695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9F47A6-2612-574A-985B-0F26A911D692}" type="datetimeFigureOut">
              <a:rPr lang="en-US" smtClean="0"/>
              <a:t>10/26/20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C13150F-9FCF-5544-9DDF-1E5D7AAC9F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2E5C85A-2161-3644-9A75-56B2DE8708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B7602C-101A-FF47-96AC-33C3526B0F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86200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9753EE2-3CF0-7A49-86C9-DC14305BBB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4376582-5D69-EA43-A9DA-1FA8F37B9D1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041FA7B-3EE1-2F4B-B23E-A44D0660F20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9F47A6-2612-574A-985B-0F26A911D692}" type="datetimeFigureOut">
              <a:rPr lang="en-US" smtClean="0"/>
              <a:t>10/26/20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00A7170-8144-514F-97A6-7F3600F5F5F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97DB10C-B61D-0E47-A9D2-C851ECD2F4B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B7602C-101A-FF47-96AC-33C3526B0F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86227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tiff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tiff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8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5.emf"/><Relationship Id="rId4" Type="http://schemas.openxmlformats.org/officeDocument/2006/relationships/package" Target="../embeddings/Microsoft_Excel_Worksheet.xlsx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tif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if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hyperlink" Target="https://eneken.ieej.or.jp/en/whatsnew/15energyseminar1.pdf" TargetMode="External"/><Relationship Id="rId3" Type="http://schemas.openxmlformats.org/officeDocument/2006/relationships/hyperlink" Target="https://www.boeing.com/resources/boeingdotcom/commercial/market/commercial-market-outlook/assets/downloads/cmo-sept-2019-report-final.pdf" TargetMode="External"/><Relationship Id="rId7" Type="http://schemas.openxmlformats.org/officeDocument/2006/relationships/hyperlink" Target="https://ntrs.nasa.gov/archive/nasa/casi.ntrs.nasa.gov/20100042399.pdf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nap.edu/catalog/5546/maintaining-us-leadership-in-aeronautics-scenario-based-strategic-planning-for" TargetMode="External"/><Relationship Id="rId5" Type="http://schemas.openxmlformats.org/officeDocument/2006/relationships/hyperlink" Target="http://www.blue-way.net/assets/globalscenariossummary.pdf" TargetMode="External"/><Relationship Id="rId4" Type="http://schemas.openxmlformats.org/officeDocument/2006/relationships/hyperlink" Target="https://www.eia.gov/outlooks/ieo/pdf/ieo2019.pdf" TargetMode="External"/><Relationship Id="rId9" Type="http://schemas.openxmlformats.org/officeDocument/2006/relationships/hyperlink" Target="https://rjohnwilliams.files.wordpress.com/2016/02/shell-energy-scenarios2050.pdf" TargetMode="Externa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3BEAE69A-AC63-7D48-B8DB-8722C1B53FC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80420"/>
            <a:ext cx="9144000" cy="2387600"/>
          </a:xfrm>
        </p:spPr>
        <p:txBody>
          <a:bodyPr/>
          <a:lstStyle/>
          <a:p>
            <a:r>
              <a:rPr lang="en-US" b="1" dirty="0"/>
              <a:t>Analytical Scenarios</a:t>
            </a:r>
            <a:br>
              <a:rPr lang="en-US" b="1" dirty="0"/>
            </a:br>
            <a:r>
              <a:rPr lang="en-US" sz="4400" b="1" dirty="0"/>
              <a:t>2020 Updates</a:t>
            </a:r>
          </a:p>
        </p:txBody>
      </p:sp>
      <p:sp>
        <p:nvSpPr>
          <p:cNvPr id="11" name="Subtitle 4">
            <a:extLst>
              <a:ext uri="{FF2B5EF4-FFF2-40B4-BE49-F238E27FC236}">
                <a16:creationId xmlns:a16="http://schemas.microsoft.com/office/drawing/2014/main" id="{D453C3AD-43E1-904F-ACA9-B402BB3987A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60095"/>
            <a:ext cx="9144000" cy="1655762"/>
          </a:xfrm>
        </p:spPr>
        <p:txBody>
          <a:bodyPr/>
          <a:lstStyle/>
          <a:p>
            <a:r>
              <a:rPr lang="en-US" b="1" dirty="0"/>
              <a:t>Dell Ricks</a:t>
            </a:r>
          </a:p>
          <a:p>
            <a:r>
              <a:rPr lang="en-US" b="1" dirty="0"/>
              <a:t>Analytical Mechanics Associates (AMA)</a:t>
            </a:r>
          </a:p>
          <a:p>
            <a:r>
              <a:rPr lang="en-US" b="1" dirty="0"/>
              <a:t>National Aeronautics and Space Administration (NASA)</a:t>
            </a:r>
          </a:p>
        </p:txBody>
      </p:sp>
    </p:spTree>
    <p:extLst>
      <p:ext uri="{BB962C8B-B14F-4D97-AF65-F5344CB8AC3E}">
        <p14:creationId xmlns:p14="http://schemas.microsoft.com/office/powerpoint/2010/main" val="13787726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2B34CA-6A84-0145-90B8-33EF91FAAB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000125"/>
          </a:xfrm>
        </p:spPr>
        <p:txBody>
          <a:bodyPr/>
          <a:lstStyle/>
          <a:p>
            <a:pPr algn="ctr"/>
            <a:r>
              <a:rPr lang="en-US" b="1" dirty="0">
                <a:solidFill>
                  <a:srgbClr val="7030A0"/>
                </a:solidFill>
              </a:rPr>
              <a:t>Level Playing Field (LPF)</a:t>
            </a:r>
          </a:p>
        </p:txBody>
      </p:sp>
      <p:sp>
        <p:nvSpPr>
          <p:cNvPr id="7" name="Content Placeholder 5">
            <a:extLst>
              <a:ext uri="{FF2B5EF4-FFF2-40B4-BE49-F238E27FC236}">
                <a16:creationId xmlns:a16="http://schemas.microsoft.com/office/drawing/2014/main" id="{1F683693-0D6E-3E47-9920-7AD9A326B9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7561" y="742798"/>
            <a:ext cx="11050859" cy="4351338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400"/>
              </a:spcBef>
              <a:buNone/>
            </a:pPr>
            <a:r>
              <a:rPr lang="en-US" sz="2000" b="1" dirty="0">
                <a:solidFill>
                  <a:srgbClr val="7030A0"/>
                </a:solidFill>
              </a:rPr>
              <a:t>International economic and military emphasis undermine US global market share</a:t>
            </a:r>
          </a:p>
          <a:p>
            <a:pPr marL="0" indent="0">
              <a:lnSpc>
                <a:spcPct val="100000"/>
              </a:lnSpc>
              <a:spcBef>
                <a:spcPts val="400"/>
              </a:spcBef>
              <a:buNone/>
            </a:pPr>
            <a:r>
              <a:rPr lang="en-US" sz="2000" b="1" u="sng" dirty="0">
                <a:solidFill>
                  <a:srgbClr val="7030A0"/>
                </a:solidFill>
              </a:rPr>
              <a:t>Demand</a:t>
            </a:r>
            <a:endParaRPr lang="en-US" sz="2000" b="1" dirty="0">
              <a:solidFill>
                <a:srgbClr val="7030A0"/>
              </a:solidFill>
            </a:endParaRPr>
          </a:p>
          <a:p>
            <a:pPr>
              <a:lnSpc>
                <a:spcPct val="100000"/>
              </a:lnSpc>
              <a:spcBef>
                <a:spcPts val="400"/>
              </a:spcBef>
            </a:pPr>
            <a:r>
              <a:rPr lang="en-US" sz="2000" dirty="0">
                <a:solidFill>
                  <a:srgbClr val="7030A0"/>
                </a:solidFill>
              </a:rPr>
              <a:t>Global travel markets all see growth and competition heightens due to market share and global war preparations/unrest</a:t>
            </a:r>
          </a:p>
          <a:p>
            <a:pPr>
              <a:lnSpc>
                <a:spcPct val="100000"/>
              </a:lnSpc>
              <a:spcBef>
                <a:spcPts val="400"/>
              </a:spcBef>
            </a:pPr>
            <a:r>
              <a:rPr lang="en-US" sz="2000" dirty="0">
                <a:solidFill>
                  <a:srgbClr val="7030A0"/>
                </a:solidFill>
              </a:rPr>
              <a:t>Long-range international travel is substantially reduced which hurts supersonic air travel</a:t>
            </a:r>
          </a:p>
          <a:p>
            <a:pPr>
              <a:lnSpc>
                <a:spcPct val="100000"/>
              </a:lnSpc>
              <a:spcBef>
                <a:spcPts val="400"/>
              </a:spcBef>
            </a:pPr>
            <a:r>
              <a:rPr lang="en-US" sz="2000" dirty="0">
                <a:solidFill>
                  <a:srgbClr val="7030A0"/>
                </a:solidFill>
              </a:rPr>
              <a:t>New, savvy, agile domestic companies arise that produce highly-profitable technological innovations and services (new AAM markets).</a:t>
            </a:r>
          </a:p>
          <a:p>
            <a:pPr marL="0" indent="0">
              <a:lnSpc>
                <a:spcPct val="100000"/>
              </a:lnSpc>
              <a:spcBef>
                <a:spcPts val="400"/>
              </a:spcBef>
              <a:buNone/>
            </a:pPr>
            <a:r>
              <a:rPr lang="en-US" sz="2000" b="1" u="sng" dirty="0">
                <a:solidFill>
                  <a:srgbClr val="7030A0"/>
                </a:solidFill>
              </a:rPr>
              <a:t>Trends</a:t>
            </a:r>
            <a:endParaRPr lang="en-US" sz="2000" b="1" dirty="0">
              <a:solidFill>
                <a:srgbClr val="7030A0"/>
              </a:solidFill>
            </a:endParaRPr>
          </a:p>
          <a:p>
            <a:pPr>
              <a:lnSpc>
                <a:spcPct val="100000"/>
              </a:lnSpc>
              <a:spcBef>
                <a:spcPts val="400"/>
              </a:spcBef>
            </a:pPr>
            <a:r>
              <a:rPr lang="en-US" sz="2000" dirty="0">
                <a:solidFill>
                  <a:srgbClr val="7030A0"/>
                </a:solidFill>
              </a:rPr>
              <a:t>International trade wars dominate global investments</a:t>
            </a:r>
          </a:p>
          <a:p>
            <a:pPr>
              <a:lnSpc>
                <a:spcPct val="100000"/>
              </a:lnSpc>
              <a:spcBef>
                <a:spcPts val="400"/>
              </a:spcBef>
            </a:pPr>
            <a:r>
              <a:rPr lang="en-US" sz="2000" dirty="0">
                <a:solidFill>
                  <a:srgbClr val="7030A0"/>
                </a:solidFill>
              </a:rPr>
              <a:t>U.S. is forced to balance its aerospace-related resources on military and civilian aeronautics</a:t>
            </a:r>
          </a:p>
          <a:p>
            <a:pPr>
              <a:lnSpc>
                <a:spcPct val="100000"/>
              </a:lnSpc>
              <a:spcBef>
                <a:spcPts val="400"/>
              </a:spcBef>
            </a:pPr>
            <a:r>
              <a:rPr lang="en-US" sz="2000" dirty="0">
                <a:solidFill>
                  <a:srgbClr val="7030A0"/>
                </a:solidFill>
              </a:rPr>
              <a:t>Shifting multinational investment patterns reduce available capital in the US for new aircraft. </a:t>
            </a:r>
          </a:p>
          <a:p>
            <a:pPr>
              <a:lnSpc>
                <a:spcPct val="100000"/>
              </a:lnSpc>
              <a:spcBef>
                <a:spcPts val="400"/>
              </a:spcBef>
            </a:pPr>
            <a:r>
              <a:rPr lang="en-US" sz="2000" dirty="0">
                <a:solidFill>
                  <a:srgbClr val="7030A0"/>
                </a:solidFill>
              </a:rPr>
              <a:t>Affordable air travel becomes more imperative, especially long-range, Pacific rim travel. </a:t>
            </a:r>
          </a:p>
          <a:p>
            <a:pPr>
              <a:lnSpc>
                <a:spcPct val="100000"/>
              </a:lnSpc>
              <a:spcBef>
                <a:spcPts val="400"/>
              </a:spcBef>
            </a:pPr>
            <a:r>
              <a:rPr lang="en-US" sz="2000" dirty="0">
                <a:solidFill>
                  <a:srgbClr val="7030A0"/>
                </a:solidFill>
              </a:rPr>
              <a:t>Business travelers in the very competitive future marketplace expect better service (time)</a:t>
            </a:r>
          </a:p>
          <a:p>
            <a:pPr>
              <a:lnSpc>
                <a:spcPct val="100000"/>
              </a:lnSpc>
              <a:spcBef>
                <a:spcPts val="400"/>
              </a:spcBef>
            </a:pPr>
            <a:r>
              <a:rPr lang="en-US" sz="2000" dirty="0">
                <a:solidFill>
                  <a:srgbClr val="7030A0"/>
                </a:solidFill>
              </a:rPr>
              <a:t>Noise and emission regulations in the U.S. and Europe do not become anymore restrictive due to the need to economically compete internationally</a:t>
            </a:r>
          </a:p>
          <a:p>
            <a:pPr>
              <a:lnSpc>
                <a:spcPct val="100000"/>
              </a:lnSpc>
              <a:spcBef>
                <a:spcPts val="400"/>
              </a:spcBef>
            </a:pPr>
            <a:r>
              <a:rPr lang="en-US" sz="2000" dirty="0">
                <a:solidFill>
                  <a:srgbClr val="7030A0"/>
                </a:solidFill>
              </a:rPr>
              <a:t>Nighttime noise restrictions are removed from large and small airports to increase mobility</a:t>
            </a:r>
          </a:p>
          <a:p>
            <a:pPr>
              <a:lnSpc>
                <a:spcPct val="100000"/>
              </a:lnSpc>
              <a:spcBef>
                <a:spcPts val="400"/>
              </a:spcBef>
            </a:pPr>
            <a:r>
              <a:rPr lang="en-US" sz="2000" dirty="0">
                <a:solidFill>
                  <a:srgbClr val="7030A0"/>
                </a:solidFill>
              </a:rPr>
              <a:t>Market shares shift to favor Asian producers</a:t>
            </a:r>
          </a:p>
        </p:txBody>
      </p:sp>
    </p:spTree>
    <p:extLst>
      <p:ext uri="{BB962C8B-B14F-4D97-AF65-F5344CB8AC3E}">
        <p14:creationId xmlns:p14="http://schemas.microsoft.com/office/powerpoint/2010/main" val="413365446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2B34CA-6A84-0145-90B8-33EF91FAAB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/>
          <a:lstStyle/>
          <a:p>
            <a:pPr algn="ctr"/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Protect The Environment</a:t>
            </a:r>
          </a:p>
        </p:txBody>
      </p:sp>
      <p:sp>
        <p:nvSpPr>
          <p:cNvPr id="7" name="Content Placeholder 5">
            <a:extLst>
              <a:ext uri="{FF2B5EF4-FFF2-40B4-BE49-F238E27FC236}">
                <a16:creationId xmlns:a16="http://schemas.microsoft.com/office/drawing/2014/main" id="{1F683693-0D6E-3E47-9920-7AD9A326B9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933525"/>
            <a:ext cx="10515600" cy="4351338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400"/>
              </a:spcBef>
              <a:buNone/>
            </a:pPr>
            <a:r>
              <a:rPr lang="en-US" sz="2000" b="1" dirty="0">
                <a:solidFill>
                  <a:schemeClr val="accent6">
                    <a:lumMod val="75000"/>
                  </a:schemeClr>
                </a:solidFill>
              </a:rPr>
              <a:t>Concerns over climate change and quality of life prompt new sweeping environmental legislation </a:t>
            </a:r>
            <a:r>
              <a:rPr lang="en-US" sz="2000" b="1" u="sng" dirty="0">
                <a:solidFill>
                  <a:schemeClr val="accent6">
                    <a:lumMod val="75000"/>
                  </a:schemeClr>
                </a:solidFill>
              </a:rPr>
              <a:t>Demand</a:t>
            </a:r>
          </a:p>
          <a:p>
            <a:pPr>
              <a:lnSpc>
                <a:spcPct val="100000"/>
              </a:lnSpc>
              <a:spcBef>
                <a:spcPts val="400"/>
              </a:spcBef>
            </a:pPr>
            <a:r>
              <a:rPr lang="en-US" sz="2000" dirty="0">
                <a:solidFill>
                  <a:schemeClr val="accent6">
                    <a:lumMod val="75000"/>
                  </a:schemeClr>
                </a:solidFill>
              </a:rPr>
              <a:t>Demand for air transportation markets is on par with BAU </a:t>
            </a:r>
            <a:r>
              <a:rPr lang="en-US" sz="2000" dirty="0" err="1">
                <a:solidFill>
                  <a:schemeClr val="accent6">
                    <a:lumMod val="75000"/>
                  </a:schemeClr>
                </a:solidFill>
              </a:rPr>
              <a:t>whith</a:t>
            </a:r>
            <a:r>
              <a:rPr lang="en-US" sz="2000" dirty="0">
                <a:solidFill>
                  <a:schemeClr val="accent6">
                    <a:lumMod val="75000"/>
                  </a:schemeClr>
                </a:solidFill>
              </a:rPr>
              <a:t> technology investments mitigating environmental impacts</a:t>
            </a:r>
          </a:p>
          <a:p>
            <a:pPr>
              <a:lnSpc>
                <a:spcPct val="100000"/>
              </a:lnSpc>
              <a:spcBef>
                <a:spcPts val="400"/>
              </a:spcBef>
            </a:pPr>
            <a:r>
              <a:rPr lang="en-US" sz="2000" dirty="0">
                <a:solidFill>
                  <a:schemeClr val="accent6">
                    <a:lumMod val="75000"/>
                  </a:schemeClr>
                </a:solidFill>
              </a:rPr>
              <a:t>Heavier emphasis is placed on the electrification of aircraft and increased thin-haul markets </a:t>
            </a:r>
          </a:p>
          <a:p>
            <a:pPr>
              <a:lnSpc>
                <a:spcPct val="100000"/>
              </a:lnSpc>
              <a:spcBef>
                <a:spcPts val="400"/>
              </a:spcBef>
            </a:pPr>
            <a:r>
              <a:rPr lang="en-US" sz="2000" dirty="0">
                <a:solidFill>
                  <a:schemeClr val="accent6">
                    <a:lumMod val="75000"/>
                  </a:schemeClr>
                </a:solidFill>
              </a:rPr>
              <a:t>AAM markets see increased demand relative to BAU</a:t>
            </a:r>
          </a:p>
          <a:p>
            <a:pPr>
              <a:lnSpc>
                <a:spcPct val="100000"/>
              </a:lnSpc>
              <a:spcBef>
                <a:spcPts val="400"/>
              </a:spcBef>
            </a:pPr>
            <a:r>
              <a:rPr lang="en-US" sz="2000" dirty="0">
                <a:solidFill>
                  <a:schemeClr val="accent6">
                    <a:lumMod val="75000"/>
                  </a:schemeClr>
                </a:solidFill>
              </a:rPr>
              <a:t>Supersonic flight becomes unacceptable due environmental and noise impacts</a:t>
            </a:r>
            <a:endParaRPr lang="en-US" sz="2000" u="sng" dirty="0">
              <a:solidFill>
                <a:schemeClr val="accent6">
                  <a:lumMod val="75000"/>
                </a:schemeClr>
              </a:solidFill>
            </a:endParaRPr>
          </a:p>
          <a:p>
            <a:pPr marL="0" indent="0">
              <a:lnSpc>
                <a:spcPct val="100000"/>
              </a:lnSpc>
              <a:spcBef>
                <a:spcPts val="400"/>
              </a:spcBef>
              <a:buNone/>
            </a:pPr>
            <a:r>
              <a:rPr lang="en-US" sz="2000" b="1" u="sng" dirty="0">
                <a:solidFill>
                  <a:schemeClr val="accent6">
                    <a:lumMod val="75000"/>
                  </a:schemeClr>
                </a:solidFill>
              </a:rPr>
              <a:t>Trends</a:t>
            </a:r>
          </a:p>
          <a:p>
            <a:pPr>
              <a:lnSpc>
                <a:spcPct val="100000"/>
              </a:lnSpc>
              <a:spcBef>
                <a:spcPts val="400"/>
              </a:spcBef>
            </a:pPr>
            <a:r>
              <a:rPr lang="en-US" sz="2000" dirty="0">
                <a:solidFill>
                  <a:schemeClr val="accent6">
                    <a:lumMod val="75000"/>
                  </a:schemeClr>
                </a:solidFill>
              </a:rPr>
              <a:t>A heavy emphasis is placed on carbon emissions to combat climate change</a:t>
            </a:r>
          </a:p>
          <a:p>
            <a:pPr>
              <a:lnSpc>
                <a:spcPct val="100000"/>
              </a:lnSpc>
              <a:spcBef>
                <a:spcPts val="400"/>
              </a:spcBef>
            </a:pPr>
            <a:r>
              <a:rPr lang="en-US" sz="2000" dirty="0">
                <a:solidFill>
                  <a:schemeClr val="accent6">
                    <a:lumMod val="75000"/>
                  </a:schemeClr>
                </a:solidFill>
              </a:rPr>
              <a:t>Alternative methods of producing jet fuel (bio, synthetic, Fischer-Trope) emphasized</a:t>
            </a:r>
          </a:p>
          <a:p>
            <a:pPr>
              <a:lnSpc>
                <a:spcPct val="100000"/>
              </a:lnSpc>
              <a:spcBef>
                <a:spcPts val="400"/>
              </a:spcBef>
            </a:pPr>
            <a:r>
              <a:rPr lang="en-US" sz="2000" dirty="0">
                <a:solidFill>
                  <a:schemeClr val="accent6">
                    <a:lumMod val="75000"/>
                  </a:schemeClr>
                </a:solidFill>
              </a:rPr>
              <a:t>Noise and NOX restrictions follow general environmental trends and become more strict.  </a:t>
            </a:r>
          </a:p>
          <a:p>
            <a:pPr>
              <a:lnSpc>
                <a:spcPct val="100000"/>
              </a:lnSpc>
              <a:spcBef>
                <a:spcPts val="400"/>
              </a:spcBef>
            </a:pPr>
            <a:r>
              <a:rPr lang="en-US" sz="2000" dirty="0">
                <a:solidFill>
                  <a:schemeClr val="accent6">
                    <a:lumMod val="75000"/>
                  </a:schemeClr>
                </a:solidFill>
              </a:rPr>
              <a:t>Operational restrictions are put into effect to limit carbon dioxide</a:t>
            </a:r>
          </a:p>
          <a:p>
            <a:pPr>
              <a:lnSpc>
                <a:spcPct val="100000"/>
              </a:lnSpc>
              <a:spcBef>
                <a:spcPts val="400"/>
              </a:spcBef>
            </a:pPr>
            <a:r>
              <a:rPr lang="en-US" sz="2000" dirty="0">
                <a:solidFill>
                  <a:schemeClr val="accent6">
                    <a:lumMod val="75000"/>
                  </a:schemeClr>
                </a:solidFill>
              </a:rPr>
              <a:t>Noise restrictions present new barriers for UAS and AAM markets.</a:t>
            </a:r>
          </a:p>
          <a:p>
            <a:pPr>
              <a:lnSpc>
                <a:spcPct val="100000"/>
              </a:lnSpc>
              <a:spcBef>
                <a:spcPts val="400"/>
              </a:spcBef>
            </a:pPr>
            <a:r>
              <a:rPr lang="en-US" sz="2000" dirty="0">
                <a:solidFill>
                  <a:schemeClr val="accent6">
                    <a:lumMod val="75000"/>
                  </a:schemeClr>
                </a:solidFill>
              </a:rPr>
              <a:t>Air travel shaming leads to reduction in demand for leisure travel</a:t>
            </a:r>
          </a:p>
          <a:p>
            <a:pPr>
              <a:lnSpc>
                <a:spcPct val="100000"/>
              </a:lnSpc>
              <a:spcBef>
                <a:spcPts val="400"/>
              </a:spcBef>
            </a:pPr>
            <a:r>
              <a:rPr lang="en-US" sz="2000" dirty="0">
                <a:solidFill>
                  <a:schemeClr val="accent6">
                    <a:lumMod val="75000"/>
                  </a:schemeClr>
                </a:solidFill>
              </a:rPr>
              <a:t>Batteries become very expensive because of the environmental implications of rare metal mining </a:t>
            </a:r>
          </a:p>
          <a:p>
            <a:pPr>
              <a:lnSpc>
                <a:spcPct val="100000"/>
              </a:lnSpc>
              <a:spcBef>
                <a:spcPts val="400"/>
              </a:spcBef>
            </a:pPr>
            <a:r>
              <a:rPr lang="en-US" sz="2000" dirty="0">
                <a:solidFill>
                  <a:schemeClr val="accent6">
                    <a:lumMod val="75000"/>
                  </a:schemeClr>
                </a:solidFill>
              </a:rPr>
              <a:t>Lifecycle and recycling issues associated with carbon composite construction become a major barrier</a:t>
            </a:r>
          </a:p>
        </p:txBody>
      </p:sp>
    </p:spTree>
    <p:extLst>
      <p:ext uri="{BB962C8B-B14F-4D97-AF65-F5344CB8AC3E}">
        <p14:creationId xmlns:p14="http://schemas.microsoft.com/office/powerpoint/2010/main" val="242308234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7" name="Group 26">
            <a:extLst>
              <a:ext uri="{FF2B5EF4-FFF2-40B4-BE49-F238E27FC236}">
                <a16:creationId xmlns:a16="http://schemas.microsoft.com/office/drawing/2014/main" id="{A39202EF-1746-F342-934A-69D4D98E6CEF}"/>
              </a:ext>
            </a:extLst>
          </p:cNvPr>
          <p:cNvGrpSpPr/>
          <p:nvPr/>
        </p:nvGrpSpPr>
        <p:grpSpPr>
          <a:xfrm>
            <a:off x="1389222" y="189295"/>
            <a:ext cx="9270150" cy="5960244"/>
            <a:chOff x="1389222" y="217870"/>
            <a:chExt cx="9270150" cy="5960244"/>
          </a:xfrm>
        </p:grpSpPr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162C29F5-E05B-104E-898A-6F11D329E1D2}"/>
                </a:ext>
              </a:extLst>
            </p:cNvPr>
            <p:cNvSpPr txBox="1"/>
            <p:nvPr/>
          </p:nvSpPr>
          <p:spPr>
            <a:xfrm>
              <a:off x="3015559" y="217870"/>
              <a:ext cx="6107313" cy="76944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4400" b="1" dirty="0">
                  <a:latin typeface="+mj-lt"/>
                </a:rPr>
                <a:t>Market Life Cycle S-Curve</a:t>
              </a:r>
              <a:endParaRPr lang="en-US" b="1" dirty="0">
                <a:latin typeface="+mj-lt"/>
              </a:endParaRPr>
            </a:p>
          </p:txBody>
        </p:sp>
        <p:grpSp>
          <p:nvGrpSpPr>
            <p:cNvPr id="26" name="Group 25">
              <a:extLst>
                <a:ext uri="{FF2B5EF4-FFF2-40B4-BE49-F238E27FC236}">
                  <a16:creationId xmlns:a16="http://schemas.microsoft.com/office/drawing/2014/main" id="{9AE0BC0B-C5BB-9C48-87BA-A51438E94397}"/>
                </a:ext>
              </a:extLst>
            </p:cNvPr>
            <p:cNvGrpSpPr/>
            <p:nvPr/>
          </p:nvGrpSpPr>
          <p:grpSpPr>
            <a:xfrm>
              <a:off x="1389222" y="1606283"/>
              <a:ext cx="9270150" cy="4571831"/>
              <a:chOff x="1305247" y="1596951"/>
              <a:chExt cx="9270150" cy="4571831"/>
            </a:xfrm>
          </p:grpSpPr>
          <p:sp>
            <p:nvSpPr>
              <p:cNvPr id="5" name="Freeform 4">
                <a:extLst>
                  <a:ext uri="{FF2B5EF4-FFF2-40B4-BE49-F238E27FC236}">
                    <a16:creationId xmlns:a16="http://schemas.microsoft.com/office/drawing/2014/main" id="{1DB633EA-5A9C-9D4E-A9D2-53F681758BA4}"/>
                  </a:ext>
                </a:extLst>
              </p:cNvPr>
              <p:cNvSpPr/>
              <p:nvPr/>
            </p:nvSpPr>
            <p:spPr>
              <a:xfrm>
                <a:off x="2769543" y="2047426"/>
                <a:ext cx="7474387" cy="3515198"/>
              </a:xfrm>
              <a:custGeom>
                <a:avLst/>
                <a:gdLst>
                  <a:gd name="connsiteX0" fmla="*/ 0 w 7069873"/>
                  <a:gd name="connsiteY0" fmla="*/ 3378820 h 3421590"/>
                  <a:gd name="connsiteX1" fmla="*/ 2720898 w 7069873"/>
                  <a:gd name="connsiteY1" fmla="*/ 3133493 h 3421590"/>
                  <a:gd name="connsiteX2" fmla="*/ 4538547 w 7069873"/>
                  <a:gd name="connsiteY2" fmla="*/ 1215483 h 3421590"/>
                  <a:gd name="connsiteX3" fmla="*/ 5285678 w 7069873"/>
                  <a:gd name="connsiteY3" fmla="*/ 390293 h 3421590"/>
                  <a:gd name="connsiteX4" fmla="*/ 6032810 w 7069873"/>
                  <a:gd name="connsiteY4" fmla="*/ 111512 h 3421590"/>
                  <a:gd name="connsiteX5" fmla="*/ 7069873 w 7069873"/>
                  <a:gd name="connsiteY5" fmla="*/ 0 h 3421590"/>
                  <a:gd name="connsiteX6" fmla="*/ 7069873 w 7069873"/>
                  <a:gd name="connsiteY6" fmla="*/ 0 h 3421590"/>
                  <a:gd name="connsiteX7" fmla="*/ 7058722 w 7069873"/>
                  <a:gd name="connsiteY7" fmla="*/ 11151 h 34215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7069873" h="3421590">
                    <a:moveTo>
                      <a:pt x="0" y="3378820"/>
                    </a:moveTo>
                    <a:cubicBezTo>
                      <a:pt x="982237" y="3436434"/>
                      <a:pt x="1964474" y="3494049"/>
                      <a:pt x="2720898" y="3133493"/>
                    </a:cubicBezTo>
                    <a:cubicBezTo>
                      <a:pt x="3477323" y="2772937"/>
                      <a:pt x="4111084" y="1672683"/>
                      <a:pt x="4538547" y="1215483"/>
                    </a:cubicBezTo>
                    <a:cubicBezTo>
                      <a:pt x="4966010" y="758283"/>
                      <a:pt x="5036634" y="574288"/>
                      <a:pt x="5285678" y="390293"/>
                    </a:cubicBezTo>
                    <a:cubicBezTo>
                      <a:pt x="5534722" y="206298"/>
                      <a:pt x="5735444" y="176561"/>
                      <a:pt x="6032810" y="111512"/>
                    </a:cubicBezTo>
                    <a:cubicBezTo>
                      <a:pt x="6330176" y="46463"/>
                      <a:pt x="7069873" y="0"/>
                      <a:pt x="7069873" y="0"/>
                    </a:cubicBezTo>
                    <a:lnTo>
                      <a:pt x="7069873" y="0"/>
                    </a:lnTo>
                    <a:lnTo>
                      <a:pt x="7058722" y="11151"/>
                    </a:lnTo>
                  </a:path>
                </a:pathLst>
              </a:custGeom>
              <a:noFill/>
              <a:ln w="57150"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cxnSp>
            <p:nvCxnSpPr>
              <p:cNvPr id="7" name="Straight Arrow Connector 6">
                <a:extLst>
                  <a:ext uri="{FF2B5EF4-FFF2-40B4-BE49-F238E27FC236}">
                    <a16:creationId xmlns:a16="http://schemas.microsoft.com/office/drawing/2014/main" id="{EB3F27E0-9D05-5A49-8472-60CD8B8CD515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769543" y="5557214"/>
                <a:ext cx="7805854" cy="0"/>
              </a:xfrm>
              <a:prstGeom prst="straightConnector1">
                <a:avLst/>
              </a:prstGeom>
              <a:ln w="38100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" name="Straight Arrow Connector 9">
                <a:extLst>
                  <a:ext uri="{FF2B5EF4-FFF2-40B4-BE49-F238E27FC236}">
                    <a16:creationId xmlns:a16="http://schemas.microsoft.com/office/drawing/2014/main" id="{06FFAB5C-A18D-5D4D-AF88-D544F2F87160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2769543" y="1796885"/>
                <a:ext cx="0" cy="3770567"/>
              </a:xfrm>
              <a:prstGeom prst="straightConnector1">
                <a:avLst/>
              </a:prstGeom>
              <a:ln w="38100">
                <a:solidFill>
                  <a:schemeClr val="tx1">
                    <a:lumMod val="95000"/>
                    <a:lumOff val="5000"/>
                  </a:schemeClr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682257CA-A8E0-194F-BB0F-B0EECD09DB07}"/>
                  </a:ext>
                </a:extLst>
              </p:cNvPr>
              <p:cNvSpPr txBox="1"/>
              <p:nvPr/>
            </p:nvSpPr>
            <p:spPr>
              <a:xfrm>
                <a:off x="9232115" y="5584007"/>
                <a:ext cx="1011815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/>
                  <a:t>Time</a:t>
                </a:r>
              </a:p>
            </p:txBody>
          </p:sp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4F4A9C11-98E1-E649-B744-D95F5B263BDA}"/>
                  </a:ext>
                </a:extLst>
              </p:cNvPr>
              <p:cNvSpPr txBox="1"/>
              <p:nvPr/>
            </p:nvSpPr>
            <p:spPr>
              <a:xfrm>
                <a:off x="1305247" y="2086444"/>
                <a:ext cx="1443665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/>
                  <a:t>Growth</a:t>
                </a:r>
              </a:p>
            </p:txBody>
          </p:sp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F9525398-9FCA-9643-BF15-6B28FAA13EC4}"/>
                  </a:ext>
                </a:extLst>
              </p:cNvPr>
              <p:cNvSpPr txBox="1"/>
              <p:nvPr/>
            </p:nvSpPr>
            <p:spPr>
              <a:xfrm>
                <a:off x="3709682" y="1596951"/>
                <a:ext cx="961482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b="1" dirty="0"/>
                  <a:t>Infancy</a:t>
                </a:r>
              </a:p>
            </p:txBody>
          </p:sp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3DE31D3C-C1EC-A34F-AADF-8EF2ABF560DE}"/>
                  </a:ext>
                </a:extLst>
              </p:cNvPr>
              <p:cNvSpPr txBox="1"/>
              <p:nvPr/>
            </p:nvSpPr>
            <p:spPr>
              <a:xfrm>
                <a:off x="6252594" y="1596951"/>
                <a:ext cx="1286162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b="1" dirty="0"/>
                  <a:t>Expansion</a:t>
                </a:r>
              </a:p>
            </p:txBody>
          </p:sp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D056F879-DFF2-564A-BABD-1CA6B09614CA}"/>
                  </a:ext>
                </a:extLst>
              </p:cNvPr>
              <p:cNvSpPr txBox="1"/>
              <p:nvPr/>
            </p:nvSpPr>
            <p:spPr>
              <a:xfrm>
                <a:off x="8825598" y="1596951"/>
                <a:ext cx="1113532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b="1" dirty="0"/>
                  <a:t>Maturity</a:t>
                </a:r>
              </a:p>
            </p:txBody>
          </p:sp>
          <p:cxnSp>
            <p:nvCxnSpPr>
              <p:cNvPr id="24" name="Straight Connector 23">
                <a:extLst>
                  <a:ext uri="{FF2B5EF4-FFF2-40B4-BE49-F238E27FC236}">
                    <a16:creationId xmlns:a16="http://schemas.microsoft.com/office/drawing/2014/main" id="{539D3A1D-7A43-E245-ADC9-0270D75E1958}"/>
                  </a:ext>
                </a:extLst>
              </p:cNvPr>
              <p:cNvCxnSpPr/>
              <p:nvPr/>
            </p:nvCxnSpPr>
            <p:spPr>
              <a:xfrm>
                <a:off x="5691674" y="1718803"/>
                <a:ext cx="0" cy="3950653"/>
              </a:xfrm>
              <a:prstGeom prst="line">
                <a:avLst/>
              </a:prstGeom>
              <a:ln w="38100">
                <a:solidFill>
                  <a:schemeClr val="tx1"/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" name="Straight Connector 24">
                <a:extLst>
                  <a:ext uri="{FF2B5EF4-FFF2-40B4-BE49-F238E27FC236}">
                    <a16:creationId xmlns:a16="http://schemas.microsoft.com/office/drawing/2014/main" id="{A0ACA2B5-CB35-0C40-97AB-1859A1E218BE}"/>
                  </a:ext>
                </a:extLst>
              </p:cNvPr>
              <p:cNvCxnSpPr/>
              <p:nvPr/>
            </p:nvCxnSpPr>
            <p:spPr>
              <a:xfrm>
                <a:off x="8167396" y="1718803"/>
                <a:ext cx="0" cy="3950653"/>
              </a:xfrm>
              <a:prstGeom prst="line">
                <a:avLst/>
              </a:prstGeom>
              <a:ln w="38100">
                <a:solidFill>
                  <a:schemeClr val="tx1"/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29" name="TextBox 28">
            <a:extLst>
              <a:ext uri="{FF2B5EF4-FFF2-40B4-BE49-F238E27FC236}">
                <a16:creationId xmlns:a16="http://schemas.microsoft.com/office/drawing/2014/main" id="{C46C6660-32AD-9F4F-8B40-CD702A618CF9}"/>
              </a:ext>
            </a:extLst>
          </p:cNvPr>
          <p:cNvSpPr txBox="1"/>
          <p:nvPr/>
        </p:nvSpPr>
        <p:spPr>
          <a:xfrm>
            <a:off x="9780831" y="3676920"/>
            <a:ext cx="12008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C00000"/>
                </a:solidFill>
              </a:rPr>
              <a:t>Very Slight</a:t>
            </a:r>
          </a:p>
        </p:txBody>
      </p:sp>
      <p:cxnSp>
        <p:nvCxnSpPr>
          <p:cNvPr id="31" name="Straight Arrow Connector 30">
            <a:extLst>
              <a:ext uri="{FF2B5EF4-FFF2-40B4-BE49-F238E27FC236}">
                <a16:creationId xmlns:a16="http://schemas.microsoft.com/office/drawing/2014/main" id="{052C069A-1BA3-A641-898D-2F04FFD5C52A}"/>
              </a:ext>
            </a:extLst>
          </p:cNvPr>
          <p:cNvCxnSpPr>
            <a:cxnSpLocks/>
          </p:cNvCxnSpPr>
          <p:nvPr/>
        </p:nvCxnSpPr>
        <p:spPr>
          <a:xfrm flipH="1">
            <a:off x="3212731" y="3795808"/>
            <a:ext cx="6488246" cy="1665619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id="{2FDA18FA-2395-2A45-9AC7-3C1DCCE4DE36}"/>
              </a:ext>
            </a:extLst>
          </p:cNvPr>
          <p:cNvCxnSpPr>
            <a:cxnSpLocks/>
          </p:cNvCxnSpPr>
          <p:nvPr/>
        </p:nvCxnSpPr>
        <p:spPr>
          <a:xfrm flipV="1">
            <a:off x="9700978" y="2171701"/>
            <a:ext cx="50580" cy="1644681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Box 36">
            <a:extLst>
              <a:ext uri="{FF2B5EF4-FFF2-40B4-BE49-F238E27FC236}">
                <a16:creationId xmlns:a16="http://schemas.microsoft.com/office/drawing/2014/main" id="{981C60DD-53E5-F841-8A45-8135A74950B9}"/>
              </a:ext>
            </a:extLst>
          </p:cNvPr>
          <p:cNvSpPr txBox="1"/>
          <p:nvPr/>
        </p:nvSpPr>
        <p:spPr>
          <a:xfrm>
            <a:off x="3343275" y="2286000"/>
            <a:ext cx="7163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Slight</a:t>
            </a:r>
          </a:p>
        </p:txBody>
      </p:sp>
      <p:cxnSp>
        <p:nvCxnSpPr>
          <p:cNvPr id="39" name="Straight Arrow Connector 38">
            <a:extLst>
              <a:ext uri="{FF2B5EF4-FFF2-40B4-BE49-F238E27FC236}">
                <a16:creationId xmlns:a16="http://schemas.microsoft.com/office/drawing/2014/main" id="{FDF52B34-F999-3145-940F-7CE37328FD2F}"/>
              </a:ext>
            </a:extLst>
          </p:cNvPr>
          <p:cNvCxnSpPr>
            <a:cxnSpLocks/>
            <a:stCxn id="37" idx="3"/>
          </p:cNvCxnSpPr>
          <p:nvPr/>
        </p:nvCxnSpPr>
        <p:spPr>
          <a:xfrm flipV="1">
            <a:off x="4059625" y="2280592"/>
            <a:ext cx="4471746" cy="190074"/>
          </a:xfrm>
          <a:prstGeom prst="straightConnector1">
            <a:avLst/>
          </a:prstGeom>
          <a:ln w="38100"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Arrow Connector 40">
            <a:extLst>
              <a:ext uri="{FF2B5EF4-FFF2-40B4-BE49-F238E27FC236}">
                <a16:creationId xmlns:a16="http://schemas.microsoft.com/office/drawing/2014/main" id="{E646E04E-22CA-604B-A5BA-B749420425DB}"/>
              </a:ext>
            </a:extLst>
          </p:cNvPr>
          <p:cNvCxnSpPr>
            <a:stCxn id="37" idx="3"/>
          </p:cNvCxnSpPr>
          <p:nvPr/>
        </p:nvCxnSpPr>
        <p:spPr>
          <a:xfrm>
            <a:off x="4059625" y="2470666"/>
            <a:ext cx="1522025" cy="2781840"/>
          </a:xfrm>
          <a:prstGeom prst="straightConnector1">
            <a:avLst/>
          </a:prstGeom>
          <a:ln w="38100"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TextBox 41">
            <a:extLst>
              <a:ext uri="{FF2B5EF4-FFF2-40B4-BE49-F238E27FC236}">
                <a16:creationId xmlns:a16="http://schemas.microsoft.com/office/drawing/2014/main" id="{E1005BB6-1E11-2042-90E2-5F1A0122E975}"/>
              </a:ext>
            </a:extLst>
          </p:cNvPr>
          <p:cNvSpPr txBox="1"/>
          <p:nvPr/>
        </p:nvSpPr>
        <p:spPr>
          <a:xfrm>
            <a:off x="5954843" y="5819051"/>
            <a:ext cx="11300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7030A0"/>
                </a:solidFill>
              </a:rPr>
              <a:t>Moderate</a:t>
            </a:r>
          </a:p>
        </p:txBody>
      </p:sp>
      <p:cxnSp>
        <p:nvCxnSpPr>
          <p:cNvPr id="44" name="Straight Arrow Connector 43">
            <a:extLst>
              <a:ext uri="{FF2B5EF4-FFF2-40B4-BE49-F238E27FC236}">
                <a16:creationId xmlns:a16="http://schemas.microsoft.com/office/drawing/2014/main" id="{58F1176E-3835-2245-B5E2-C3C514C3A303}"/>
              </a:ext>
            </a:extLst>
          </p:cNvPr>
          <p:cNvCxnSpPr>
            <a:cxnSpLocks/>
            <a:stCxn id="42" idx="0"/>
          </p:cNvCxnSpPr>
          <p:nvPr/>
        </p:nvCxnSpPr>
        <p:spPr>
          <a:xfrm flipH="1" flipV="1">
            <a:off x="6227307" y="5058997"/>
            <a:ext cx="292563" cy="760054"/>
          </a:xfrm>
          <a:prstGeom prst="straightConnector1">
            <a:avLst/>
          </a:prstGeom>
          <a:ln w="38100">
            <a:solidFill>
              <a:srgbClr val="70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Arrow Connector 45">
            <a:extLst>
              <a:ext uri="{FF2B5EF4-FFF2-40B4-BE49-F238E27FC236}">
                <a16:creationId xmlns:a16="http://schemas.microsoft.com/office/drawing/2014/main" id="{F2ED8300-3075-D542-8520-CFE0C37586EF}"/>
              </a:ext>
            </a:extLst>
          </p:cNvPr>
          <p:cNvCxnSpPr>
            <a:cxnSpLocks/>
          </p:cNvCxnSpPr>
          <p:nvPr/>
        </p:nvCxnSpPr>
        <p:spPr>
          <a:xfrm flipV="1">
            <a:off x="6519869" y="3241239"/>
            <a:ext cx="1292975" cy="2615913"/>
          </a:xfrm>
          <a:prstGeom prst="straightConnector1">
            <a:avLst/>
          </a:prstGeom>
          <a:ln w="38100">
            <a:solidFill>
              <a:srgbClr val="70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Box 52">
            <a:extLst>
              <a:ext uri="{FF2B5EF4-FFF2-40B4-BE49-F238E27FC236}">
                <a16:creationId xmlns:a16="http://schemas.microsoft.com/office/drawing/2014/main" id="{CF870339-52F9-9149-A2A7-4FB182C211E6}"/>
              </a:ext>
            </a:extLst>
          </p:cNvPr>
          <p:cNvSpPr txBox="1"/>
          <p:nvPr/>
        </p:nvSpPr>
        <p:spPr>
          <a:xfrm>
            <a:off x="5806830" y="2706111"/>
            <a:ext cx="11638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chemeClr val="accent2">
                    <a:lumMod val="75000"/>
                  </a:schemeClr>
                </a:solidFill>
              </a:rPr>
              <a:t>Optimistic</a:t>
            </a:r>
          </a:p>
        </p:txBody>
      </p:sp>
      <p:cxnSp>
        <p:nvCxnSpPr>
          <p:cNvPr id="55" name="Straight Arrow Connector 54">
            <a:extLst>
              <a:ext uri="{FF2B5EF4-FFF2-40B4-BE49-F238E27FC236}">
                <a16:creationId xmlns:a16="http://schemas.microsoft.com/office/drawing/2014/main" id="{01E2A743-44A4-2544-9C2C-B438EB9B1CC4}"/>
              </a:ext>
            </a:extLst>
          </p:cNvPr>
          <p:cNvCxnSpPr>
            <a:stCxn id="53" idx="2"/>
          </p:cNvCxnSpPr>
          <p:nvPr/>
        </p:nvCxnSpPr>
        <p:spPr>
          <a:xfrm>
            <a:off x="6388753" y="3075443"/>
            <a:ext cx="590897" cy="892300"/>
          </a:xfrm>
          <a:prstGeom prst="straightConnector1">
            <a:avLst/>
          </a:prstGeom>
          <a:ln w="38100">
            <a:solidFill>
              <a:schemeClr val="accent2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TextBox 57">
            <a:extLst>
              <a:ext uri="{FF2B5EF4-FFF2-40B4-BE49-F238E27FC236}">
                <a16:creationId xmlns:a16="http://schemas.microsoft.com/office/drawing/2014/main" id="{85690F3F-544C-6743-9809-5896177464C1}"/>
              </a:ext>
            </a:extLst>
          </p:cNvPr>
          <p:cNvSpPr txBox="1"/>
          <p:nvPr/>
        </p:nvSpPr>
        <p:spPr>
          <a:xfrm>
            <a:off x="844236" y="4900765"/>
            <a:ext cx="169681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>
                <a:solidFill>
                  <a:schemeClr val="accent1"/>
                </a:solidFill>
              </a:rPr>
              <a:t>MARKET</a:t>
            </a:r>
            <a:br>
              <a:rPr lang="en-US" b="1" dirty="0">
                <a:solidFill>
                  <a:schemeClr val="accent1"/>
                </a:solidFill>
              </a:rPr>
            </a:br>
            <a:r>
              <a:rPr lang="en-US" b="1" dirty="0">
                <a:solidFill>
                  <a:schemeClr val="accent1"/>
                </a:solidFill>
              </a:rPr>
              <a:t>INTRODUCTION</a:t>
            </a:r>
          </a:p>
        </p:txBody>
      </p:sp>
      <p:cxnSp>
        <p:nvCxnSpPr>
          <p:cNvPr id="60" name="Straight Arrow Connector 59">
            <a:extLst>
              <a:ext uri="{FF2B5EF4-FFF2-40B4-BE49-F238E27FC236}">
                <a16:creationId xmlns:a16="http://schemas.microsoft.com/office/drawing/2014/main" id="{B111CB1A-2964-C440-9481-C25D5DA569DC}"/>
              </a:ext>
            </a:extLst>
          </p:cNvPr>
          <p:cNvCxnSpPr>
            <a:cxnSpLocks/>
          </p:cNvCxnSpPr>
          <p:nvPr/>
        </p:nvCxnSpPr>
        <p:spPr>
          <a:xfrm>
            <a:off x="2531875" y="5226428"/>
            <a:ext cx="515643" cy="0"/>
          </a:xfrm>
          <a:prstGeom prst="straightConnector1">
            <a:avLst/>
          </a:prstGeom>
          <a:ln w="38100"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29">
            <a:extLst>
              <a:ext uri="{FF2B5EF4-FFF2-40B4-BE49-F238E27FC236}">
                <a16:creationId xmlns:a16="http://schemas.microsoft.com/office/drawing/2014/main" id="{73FB3FA2-EA3F-4141-9FE0-2AD1C7B3F6FA}"/>
              </a:ext>
            </a:extLst>
          </p:cNvPr>
          <p:cNvSpPr txBox="1"/>
          <p:nvPr/>
        </p:nvSpPr>
        <p:spPr>
          <a:xfrm>
            <a:off x="10590937" y="1763477"/>
            <a:ext cx="143802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>
                <a:solidFill>
                  <a:schemeClr val="accent1"/>
                </a:solidFill>
              </a:rPr>
              <a:t>ESTABLISHED</a:t>
            </a:r>
            <a:br>
              <a:rPr lang="en-US" b="1" dirty="0">
                <a:solidFill>
                  <a:schemeClr val="accent1"/>
                </a:solidFill>
              </a:rPr>
            </a:br>
            <a:r>
              <a:rPr lang="en-US" b="1" dirty="0">
                <a:solidFill>
                  <a:schemeClr val="accent1"/>
                </a:solidFill>
              </a:rPr>
              <a:t>MARKET</a:t>
            </a:r>
          </a:p>
        </p:txBody>
      </p:sp>
      <p:cxnSp>
        <p:nvCxnSpPr>
          <p:cNvPr id="32" name="Straight Arrow Connector 31">
            <a:extLst>
              <a:ext uri="{FF2B5EF4-FFF2-40B4-BE49-F238E27FC236}">
                <a16:creationId xmlns:a16="http://schemas.microsoft.com/office/drawing/2014/main" id="{71DB8D41-40EC-EB4F-8819-E375227D451F}"/>
              </a:ext>
            </a:extLst>
          </p:cNvPr>
          <p:cNvCxnSpPr>
            <a:cxnSpLocks/>
          </p:cNvCxnSpPr>
          <p:nvPr/>
        </p:nvCxnSpPr>
        <p:spPr>
          <a:xfrm flipH="1">
            <a:off x="10236961" y="2171701"/>
            <a:ext cx="515643" cy="0"/>
          </a:xfrm>
          <a:prstGeom prst="straightConnector1">
            <a:avLst/>
          </a:prstGeom>
          <a:ln w="38100"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2257012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B0FA30-C508-1343-A0DF-140CBB5F7A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Market Growth by Scenario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59FF49DC-0B03-584E-BEAF-85E15839798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200" y="2284937"/>
            <a:ext cx="11991975" cy="23269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055633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26365C-7091-224B-A5F2-572820EE91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02"/>
            <a:ext cx="10515600" cy="1325563"/>
          </a:xfrm>
        </p:spPr>
        <p:txBody>
          <a:bodyPr/>
          <a:lstStyle/>
          <a:p>
            <a:pPr algn="ctr"/>
            <a:r>
              <a:rPr lang="en-US" b="1" dirty="0"/>
              <a:t>Vehicles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DA2435E8-2E14-2D47-9DE7-3BCA11EFB63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8200" y="1362065"/>
            <a:ext cx="10299052" cy="46612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229715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0E7A47-6728-614B-A660-FF02A79B96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Airspace Management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C0154F-F8B7-3843-A88B-483AF38781F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Airspace management concepts need to be defined and modeled for analysis</a:t>
            </a:r>
          </a:p>
          <a:p>
            <a:r>
              <a:rPr lang="en-US" dirty="0"/>
              <a:t>Baseline is ATM as it is today extrapolated into BAU</a:t>
            </a:r>
          </a:p>
          <a:p>
            <a:pPr lvl="1"/>
            <a:r>
              <a:rPr lang="en-US" dirty="0"/>
              <a:t>Benefits of potential airspace management concepts should compare to baseline ATM</a:t>
            </a:r>
          </a:p>
          <a:p>
            <a:pPr lvl="1"/>
            <a:r>
              <a:rPr lang="en-US" dirty="0"/>
              <a:t>To identify robust technology directions, model the operational concepts in each of the scenarios to generate your trade space</a:t>
            </a:r>
          </a:p>
          <a:p>
            <a:r>
              <a:rPr lang="en-US" dirty="0"/>
              <a:t>Tweaks to ATM should be included in the baseline</a:t>
            </a:r>
          </a:p>
          <a:p>
            <a:r>
              <a:rPr lang="en-US" dirty="0"/>
              <a:t>Try to limit the number of airspace management concepts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114462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338F9C-01F1-B94C-A907-4B51B02DA3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Next Steps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8006CF-036F-5546-89B0-1D01AD37A6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Continue socializing and vetting analytical scenarios</a:t>
            </a:r>
          </a:p>
          <a:p>
            <a:r>
              <a:rPr lang="en-US" sz="3200" dirty="0"/>
              <a:t>Create a scenarios Terms of Reference (</a:t>
            </a:r>
            <a:r>
              <a:rPr lang="en-US" sz="3200" dirty="0" err="1"/>
              <a:t>ToR</a:t>
            </a:r>
            <a:r>
              <a:rPr lang="en-US" sz="3200" dirty="0"/>
              <a:t>) for use in FY2021 studies</a:t>
            </a:r>
          </a:p>
          <a:p>
            <a:pPr marL="0" indent="0">
              <a:buNone/>
            </a:pP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82901569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3AC893-ABA7-5343-9A60-0355FEBE1D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065462"/>
            <a:ext cx="10515600" cy="1325563"/>
          </a:xfrm>
        </p:spPr>
        <p:txBody>
          <a:bodyPr/>
          <a:lstStyle/>
          <a:p>
            <a:pPr algn="ctr"/>
            <a:r>
              <a:rPr lang="en-US" b="1"/>
              <a:t>Backup</a:t>
            </a:r>
          </a:p>
        </p:txBody>
      </p:sp>
    </p:spTree>
    <p:extLst>
      <p:ext uri="{BB962C8B-B14F-4D97-AF65-F5344CB8AC3E}">
        <p14:creationId xmlns:p14="http://schemas.microsoft.com/office/powerpoint/2010/main" val="375704112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F2644F54-E926-6D49-8825-D60FC05E0A5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90100533"/>
              </p:ext>
            </p:extLst>
          </p:nvPr>
        </p:nvGraphicFramePr>
        <p:xfrm>
          <a:off x="127767" y="246185"/>
          <a:ext cx="11939439" cy="636562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40" name="Worksheet" r:id="rId4" imgW="12433300" imgH="6629400" progId="Excel.Sheet.12">
                  <p:embed/>
                </p:oleObj>
              </mc:Choice>
              <mc:Fallback>
                <p:oleObj name="Worksheet" r:id="rId4" imgW="12433300" imgH="6629400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27767" y="246185"/>
                        <a:ext cx="11939439" cy="636562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8714388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70D7F4-0416-9F4F-BC43-7A7D618B1C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Outline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A4DC47-0182-8247-87CC-CF98B035BC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Task Objective</a:t>
            </a:r>
          </a:p>
          <a:p>
            <a:r>
              <a:rPr lang="en-US" dirty="0"/>
              <a:t>Task Process</a:t>
            </a:r>
          </a:p>
          <a:p>
            <a:r>
              <a:rPr lang="en-US" dirty="0"/>
              <a:t>Results</a:t>
            </a:r>
          </a:p>
          <a:p>
            <a:pPr lvl="1"/>
            <a:r>
              <a:rPr lang="en-US" dirty="0"/>
              <a:t>Updated Scenarios</a:t>
            </a:r>
          </a:p>
          <a:p>
            <a:pPr lvl="1"/>
            <a:r>
              <a:rPr lang="en-US" dirty="0"/>
              <a:t>Community Assumptions</a:t>
            </a:r>
          </a:p>
          <a:p>
            <a:pPr lvl="1"/>
            <a:r>
              <a:rPr lang="en-US" dirty="0"/>
              <a:t>2021 Study Designs </a:t>
            </a:r>
          </a:p>
          <a:p>
            <a:r>
              <a:rPr lang="en-US"/>
              <a:t>Next </a:t>
            </a:r>
            <a:r>
              <a:rPr lang="en-US" dirty="0"/>
              <a:t>Steps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59457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3BBAC2-4148-B340-8BB9-BAD5DB8DEA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9150" y="79375"/>
            <a:ext cx="10515600" cy="663575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/>
              <a:t>Task Objective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E7A68A-9772-C145-BC88-7B88A13EA3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742950"/>
            <a:ext cx="10515600" cy="4351338"/>
          </a:xfrm>
        </p:spPr>
        <p:txBody>
          <a:bodyPr/>
          <a:lstStyle/>
          <a:p>
            <a:r>
              <a:rPr lang="en-US" dirty="0"/>
              <a:t>Update future world scenarios and prepare materials for use in 2021 portfolio, trend and mega driver analyses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60FC5AF-CD49-3C43-B9C8-379480A97194}"/>
              </a:ext>
            </a:extLst>
          </p:cNvPr>
          <p:cNvSpPr txBox="1"/>
          <p:nvPr/>
        </p:nvSpPr>
        <p:spPr>
          <a:xfrm>
            <a:off x="838200" y="5760270"/>
            <a:ext cx="72798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Combined Terrorism with new Pandemic scenario under </a:t>
            </a:r>
            <a:r>
              <a:rPr lang="en-US" b="1" dirty="0">
                <a:solidFill>
                  <a:srgbClr val="C00000"/>
                </a:solidFill>
              </a:rPr>
              <a:t>TMN</a:t>
            </a:r>
            <a:r>
              <a:rPr lang="en-US" dirty="0"/>
              <a:t> 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Combined Power Bloc with Asia Rules under </a:t>
            </a:r>
            <a:r>
              <a:rPr lang="en-US" b="1" dirty="0">
                <a:solidFill>
                  <a:srgbClr val="7030A0"/>
                </a:solidFill>
              </a:rPr>
              <a:t>LPF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Combined Carbon Crisis with 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PTE</a:t>
            </a:r>
            <a:r>
              <a:rPr lang="en-US" dirty="0"/>
              <a:t> 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564D7980-BDB6-6D4B-85AE-058E659C557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3550" y="1641475"/>
            <a:ext cx="11264900" cy="4089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02083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A96FB79F-98CC-044C-ACD6-8649E56A660A}"/>
              </a:ext>
            </a:extLst>
          </p:cNvPr>
          <p:cNvSpPr>
            <a:spLocks noGrp="1"/>
          </p:cNvSpPr>
          <p:nvPr/>
        </p:nvSpPr>
        <p:spPr>
          <a:xfrm>
            <a:off x="605673" y="261487"/>
            <a:ext cx="10515600" cy="1325563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ajor"/>
        </p:style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>
              <a:defRPr>
                <a:latin typeface="+mj-lt"/>
                <a:ea typeface="+mj-ea"/>
                <a:cs typeface="+mj-cs"/>
              </a:defRPr>
            </a:lvl2pPr>
            <a:lvl3pPr>
              <a:defRPr>
                <a:latin typeface="+mj-lt"/>
                <a:ea typeface="+mj-ea"/>
                <a:cs typeface="+mj-cs"/>
              </a:defRPr>
            </a:lvl3pPr>
            <a:lvl4pPr>
              <a:defRPr>
                <a:latin typeface="+mj-lt"/>
                <a:ea typeface="+mj-ea"/>
                <a:cs typeface="+mj-cs"/>
              </a:defRPr>
            </a:lvl4pPr>
            <a:lvl5pPr>
              <a:defRPr>
                <a:latin typeface="+mj-lt"/>
                <a:ea typeface="+mj-ea"/>
                <a:cs typeface="+mj-cs"/>
              </a:defRPr>
            </a:lvl5pPr>
            <a:lvl6pPr>
              <a:defRPr>
                <a:latin typeface="+mj-lt"/>
                <a:ea typeface="+mj-ea"/>
                <a:cs typeface="+mj-cs"/>
              </a:defRPr>
            </a:lvl6pPr>
            <a:lvl7pPr>
              <a:defRPr>
                <a:latin typeface="+mj-lt"/>
                <a:ea typeface="+mj-ea"/>
                <a:cs typeface="+mj-cs"/>
              </a:defRPr>
            </a:lvl7pPr>
            <a:lvl8pPr>
              <a:defRPr>
                <a:latin typeface="+mj-lt"/>
                <a:ea typeface="+mj-ea"/>
                <a:cs typeface="+mj-cs"/>
              </a:defRPr>
            </a:lvl8pPr>
            <a:lvl9pPr>
              <a:defRPr>
                <a:latin typeface="+mj-lt"/>
                <a:ea typeface="+mj-ea"/>
                <a:cs typeface="+mj-cs"/>
              </a:defRPr>
            </a:lvl9pPr>
          </a:lstStyle>
          <a:p>
            <a:pPr algn="ctr"/>
            <a:r>
              <a:rPr lang="en-US" b="1" dirty="0"/>
              <a:t>Task Process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C75206FB-9C2A-A64C-9199-B5A447299A13}"/>
              </a:ext>
            </a:extLst>
          </p:cNvPr>
          <p:cNvSpPr>
            <a:spLocks noGrp="1"/>
          </p:cNvSpPr>
          <p:nvPr/>
        </p:nvSpPr>
        <p:spPr>
          <a:xfrm>
            <a:off x="605673" y="1721987"/>
            <a:ext cx="10515600" cy="4351338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ajor"/>
        </p:style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9pPr>
          </a:lstStyle>
          <a:p>
            <a:r>
              <a:rPr lang="en-US" dirty="0"/>
              <a:t>Literature Search</a:t>
            </a:r>
          </a:p>
          <a:p>
            <a:pPr lvl="1"/>
            <a:r>
              <a:rPr lang="en-US" dirty="0"/>
              <a:t>Source material and past scenario-based efforts</a:t>
            </a:r>
          </a:p>
          <a:p>
            <a:r>
              <a:rPr lang="en-US" dirty="0"/>
              <a:t>Presented draft scenarios to Inter-center Systems Analysis Team (ISAT)</a:t>
            </a:r>
          </a:p>
          <a:p>
            <a:r>
              <a:rPr lang="en-US" dirty="0"/>
              <a:t>Reconciled ISAT feedback and new issues surfaced and their impact on scenarios assessed</a:t>
            </a:r>
          </a:p>
          <a:p>
            <a:r>
              <a:rPr lang="en-US" dirty="0"/>
              <a:t>Scenarios reviewed again by ISAT on 05/14/2020</a:t>
            </a:r>
          </a:p>
          <a:p>
            <a:r>
              <a:rPr lang="en-US" dirty="0"/>
              <a:t>Incorporated feedback on scenarios, source data, demand assumptions, and vehicles/markets by scenarios</a:t>
            </a:r>
          </a:p>
          <a:p>
            <a:r>
              <a:rPr lang="en-US" dirty="0"/>
              <a:t>Continuous monitoring of modeling and analysis efforts </a:t>
            </a:r>
          </a:p>
        </p:txBody>
      </p:sp>
    </p:spTree>
    <p:extLst>
      <p:ext uri="{BB962C8B-B14F-4D97-AF65-F5344CB8AC3E}">
        <p14:creationId xmlns:p14="http://schemas.microsoft.com/office/powerpoint/2010/main" val="18801328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F53A8B-EDB9-8741-9137-F2A71EE9A9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4746" y="68340"/>
            <a:ext cx="10515600" cy="760336"/>
          </a:xfrm>
        </p:spPr>
        <p:txBody>
          <a:bodyPr/>
          <a:lstStyle/>
          <a:p>
            <a:pPr algn="ctr"/>
            <a:r>
              <a:rPr lang="en-US" b="1" dirty="0"/>
              <a:t>Scenario Source Data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BF782C41-26B7-E54E-AACB-79142F10F56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62025" y="895350"/>
            <a:ext cx="10219177" cy="59245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42944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113208-45C8-3744-9C8F-FE0BEA4444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Source Data</a:t>
            </a:r>
            <a:br>
              <a:rPr lang="en-US" dirty="0"/>
            </a:br>
            <a:r>
              <a:rPr lang="en-US" sz="3600" dirty="0"/>
              <a:t>New (N), Updated (U), or Same (S)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B91CA938-3B1D-4942-9CFE-B3FC7D05EB7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16394494"/>
              </p:ext>
            </p:extLst>
          </p:nvPr>
        </p:nvGraphicFramePr>
        <p:xfrm>
          <a:off x="838201" y="1875692"/>
          <a:ext cx="10515600" cy="460798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507128">
                  <a:extLst>
                    <a:ext uri="{9D8B030D-6E8A-4147-A177-3AD203B41FA5}">
                      <a16:colId xmlns:a16="http://schemas.microsoft.com/office/drawing/2014/main" val="1464592704"/>
                    </a:ext>
                  </a:extLst>
                </a:gridCol>
                <a:gridCol w="3008472">
                  <a:extLst>
                    <a:ext uri="{9D8B030D-6E8A-4147-A177-3AD203B41FA5}">
                      <a16:colId xmlns:a16="http://schemas.microsoft.com/office/drawing/2014/main" val="535906764"/>
                    </a:ext>
                  </a:extLst>
                </a:gridCol>
              </a:tblGrid>
              <a:tr h="487478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u="none" strike="noStrike" dirty="0">
                          <a:effectLst/>
                        </a:rPr>
                        <a:t>Name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u="none" strike="noStrike" dirty="0">
                          <a:effectLst/>
                        </a:rPr>
                        <a:t>New/Updated/Same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705468266"/>
                  </a:ext>
                </a:extLst>
              </a:tr>
              <a:tr h="243739">
                <a:tc>
                  <a:txBody>
                    <a:bodyPr/>
                    <a:lstStyle/>
                    <a:p>
                      <a:pPr algn="l" fontAlgn="ctr"/>
                      <a:r>
                        <a:rPr lang="en-US" sz="2000" u="sng" strike="noStrike" dirty="0">
                          <a:effectLst/>
                          <a:hlinkClick r:id="rId3"/>
                        </a:rPr>
                        <a:t>Boeing Commercial Market Outlook</a:t>
                      </a:r>
                      <a:endParaRPr lang="en-US" sz="2000" b="0" i="0" u="sng" strike="noStrike" dirty="0">
                        <a:solidFill>
                          <a:srgbClr val="0563C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u="none" strike="noStrike" dirty="0">
                          <a:effectLst/>
                        </a:rPr>
                        <a:t>U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334222117"/>
                  </a:ext>
                </a:extLst>
              </a:tr>
              <a:tr h="243739">
                <a:tc>
                  <a:txBody>
                    <a:bodyPr/>
                    <a:lstStyle/>
                    <a:p>
                      <a:pPr algn="l" fontAlgn="ctr"/>
                      <a:r>
                        <a:rPr lang="en-US" sz="2000" u="sng" strike="noStrike" dirty="0">
                          <a:effectLst/>
                          <a:hlinkClick r:id="rId4"/>
                        </a:rPr>
                        <a:t>International Energy Outlook</a:t>
                      </a:r>
                      <a:endParaRPr lang="en-US" sz="2000" b="0" i="0" u="sng" strike="noStrike" dirty="0">
                        <a:solidFill>
                          <a:srgbClr val="0563C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u="none" strike="noStrike" dirty="0">
                          <a:effectLst/>
                        </a:rPr>
                        <a:t>U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882045587"/>
                  </a:ext>
                </a:extLst>
              </a:tr>
              <a:tr h="458803">
                <a:tc>
                  <a:txBody>
                    <a:bodyPr/>
                    <a:lstStyle/>
                    <a:p>
                      <a:pPr algn="l" fontAlgn="ctr"/>
                      <a:r>
                        <a:rPr lang="en-US" sz="2000" u="sng" strike="noStrike" dirty="0">
                          <a:effectLst/>
                          <a:hlinkClick r:id="rId5"/>
                        </a:rPr>
                        <a:t>World Business Council for Sustainable Development-Global Scenarios 00-50</a:t>
                      </a:r>
                      <a:endParaRPr lang="en-US" sz="2000" b="0" i="0" u="sng" strike="noStrike" dirty="0">
                        <a:solidFill>
                          <a:srgbClr val="0563C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u="none" strike="noStrike" dirty="0">
                          <a:effectLst/>
                        </a:rPr>
                        <a:t>S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866975322"/>
                  </a:ext>
                </a:extLst>
              </a:tr>
              <a:tr h="458803">
                <a:tc>
                  <a:txBody>
                    <a:bodyPr/>
                    <a:lstStyle/>
                    <a:p>
                      <a:pPr algn="l" fontAlgn="ctr"/>
                      <a:r>
                        <a:rPr lang="en-US" sz="2000" u="sng" strike="noStrike" dirty="0">
                          <a:effectLst/>
                          <a:hlinkClick r:id="rId6"/>
                        </a:rPr>
                        <a:t>Scenario-Based Strategic Planning for NASA's Aeronautics Enterprise (1997)</a:t>
                      </a:r>
                      <a:endParaRPr lang="en-US" sz="2000" b="0" i="0" u="sng" strike="noStrike" dirty="0">
                        <a:solidFill>
                          <a:srgbClr val="0563C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u="none" strike="noStrike" dirty="0">
                          <a:effectLst/>
                        </a:rPr>
                        <a:t>S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10958283"/>
                  </a:ext>
                </a:extLst>
              </a:tr>
              <a:tr h="487478">
                <a:tc>
                  <a:txBody>
                    <a:bodyPr/>
                    <a:lstStyle/>
                    <a:p>
                      <a:pPr algn="l" fontAlgn="ctr"/>
                      <a:r>
                        <a:rPr lang="en-US" sz="2000" u="none" strike="noStrike" dirty="0">
                          <a:effectLst/>
                        </a:rPr>
                        <a:t>JPDO Futures Working Group Final Report 2004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u="none" strike="noStrike" dirty="0">
                          <a:effectLst/>
                        </a:rPr>
                        <a:t>S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862221995"/>
                  </a:ext>
                </a:extLst>
              </a:tr>
              <a:tr h="688203">
                <a:tc>
                  <a:txBody>
                    <a:bodyPr/>
                    <a:lstStyle/>
                    <a:p>
                      <a:pPr algn="l" fontAlgn="ctr"/>
                      <a:r>
                        <a:rPr lang="en-US" sz="2000" u="sng" strike="noStrike" dirty="0">
                          <a:effectLst/>
                          <a:hlinkClick r:id="rId7"/>
                        </a:rPr>
                        <a:t>NASA N+3 Subsonic Fixed Wing Silent Effi cient Low-Emissions Commercial Transport (SELECT) Vehicle Study</a:t>
                      </a:r>
                      <a:endParaRPr lang="en-US" sz="2000" b="0" i="0" u="sng" strike="noStrike" dirty="0">
                        <a:solidFill>
                          <a:srgbClr val="0563C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u="none" strike="noStrike" dirty="0">
                          <a:effectLst/>
                        </a:rPr>
                        <a:t>N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774608553"/>
                  </a:ext>
                </a:extLst>
              </a:tr>
              <a:tr h="458803">
                <a:tc>
                  <a:txBody>
                    <a:bodyPr/>
                    <a:lstStyle/>
                    <a:p>
                      <a:pPr algn="l" fontAlgn="ctr"/>
                      <a:r>
                        <a:rPr lang="en-US" sz="2000" u="sng" strike="noStrike" dirty="0">
                          <a:effectLst/>
                          <a:hlinkClick r:id="rId8"/>
                        </a:rPr>
                        <a:t>Energy Technology Perspectives 2008</a:t>
                      </a:r>
                      <a:br>
                        <a:rPr lang="en-US" sz="2000" u="sng" strike="noStrike" dirty="0">
                          <a:effectLst/>
                          <a:hlinkClick r:id="rId8"/>
                        </a:rPr>
                      </a:br>
                      <a:r>
                        <a:rPr lang="en-US" sz="2000" u="sng" strike="noStrike" dirty="0">
                          <a:effectLst/>
                          <a:hlinkClick r:id="rId8"/>
                        </a:rPr>
                        <a:t>Scenarios and Strategies to 2050</a:t>
                      </a:r>
                      <a:endParaRPr lang="en-US" sz="2000" b="0" i="0" u="sng" strike="noStrike" dirty="0">
                        <a:solidFill>
                          <a:srgbClr val="0563C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u="none" strike="noStrike" dirty="0">
                          <a:effectLst/>
                        </a:rPr>
                        <a:t>N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677077144"/>
                  </a:ext>
                </a:extLst>
              </a:tr>
              <a:tr h="458803">
                <a:tc>
                  <a:txBody>
                    <a:bodyPr/>
                    <a:lstStyle/>
                    <a:p>
                      <a:pPr algn="l" fontAlgn="ctr"/>
                      <a:r>
                        <a:rPr lang="en-US" sz="2000" u="sng" strike="noStrike" dirty="0">
                          <a:effectLst/>
                          <a:hlinkClick r:id="rId9"/>
                        </a:rPr>
                        <a:t>Shell energy scenarios</a:t>
                      </a:r>
                      <a:r>
                        <a:rPr lang="en-US" sz="2000" u="sng" strike="noStrike" baseline="0" dirty="0">
                          <a:effectLst/>
                          <a:hlinkClick r:id="rId9"/>
                        </a:rPr>
                        <a:t> </a:t>
                      </a:r>
                      <a:r>
                        <a:rPr lang="en-US" sz="2000" u="sng" strike="noStrike" dirty="0">
                          <a:effectLst/>
                          <a:hlinkClick r:id="rId9"/>
                        </a:rPr>
                        <a:t>to 2050</a:t>
                      </a:r>
                      <a:endParaRPr lang="en-US" sz="2000" b="0" i="0" u="sng" strike="noStrike" dirty="0">
                        <a:solidFill>
                          <a:srgbClr val="0563C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u="none" strike="noStrike" dirty="0">
                          <a:effectLst/>
                        </a:rPr>
                        <a:t>N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83534422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39956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2B34CA-6A84-0145-90B8-33EF91FAAB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981075"/>
          </a:xfrm>
        </p:spPr>
        <p:txBody>
          <a:bodyPr/>
          <a:lstStyle/>
          <a:p>
            <a:pPr algn="ctr"/>
            <a:r>
              <a:rPr lang="en-US" b="1" dirty="0"/>
              <a:t>Business As Usual (BAU)</a:t>
            </a:r>
          </a:p>
        </p:txBody>
      </p:sp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CE79CC04-1C83-BC45-B461-F958C2C3F76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93203275"/>
              </p:ext>
            </p:extLst>
          </p:nvPr>
        </p:nvGraphicFramePr>
        <p:xfrm>
          <a:off x="495300" y="810055"/>
          <a:ext cx="11172825" cy="550302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1172825">
                  <a:extLst>
                    <a:ext uri="{9D8B030D-6E8A-4147-A177-3AD203B41FA5}">
                      <a16:colId xmlns:a16="http://schemas.microsoft.com/office/drawing/2014/main" val="1951608855"/>
                    </a:ext>
                  </a:extLst>
                </a:gridCol>
              </a:tblGrid>
              <a:tr h="254877">
                <a:tc>
                  <a:txBody>
                    <a:bodyPr/>
                    <a:lstStyle/>
                    <a:p>
                      <a:pPr algn="l" fontAlgn="ctr"/>
                      <a:r>
                        <a:rPr lang="en-US" sz="2000" b="1" u="none" strike="noStrike" dirty="0">
                          <a:effectLst/>
                        </a:rPr>
                        <a:t>The world as it existed (trends) in 2019 projected into the future. </a:t>
                      </a:r>
                      <a:r>
                        <a:rPr lang="en-US" sz="20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*</a:t>
                      </a:r>
                      <a:r>
                        <a:rPr lang="en-US" sz="2000" b="1" u="none" strike="noStrike" dirty="0">
                          <a:effectLst/>
                        </a:rPr>
                        <a:t> 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11" marR="8311" marT="8311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37672203"/>
                  </a:ext>
                </a:extLst>
              </a:tr>
              <a:tr h="2593098">
                <a:tc>
                  <a:txBody>
                    <a:bodyPr/>
                    <a:lstStyle/>
                    <a:p>
                      <a:pPr marL="285750" indent="-285750" algn="l" fontAlgn="ctr">
                        <a:buFont typeface="Arial" panose="020B0604020202020204" pitchFamily="34" charset="0"/>
                        <a:buChar char="•"/>
                      </a:pPr>
                      <a:endParaRPr lang="en-US" sz="2000" u="none" strike="noStrike" dirty="0">
                        <a:effectLst/>
                      </a:endParaRPr>
                    </a:p>
                    <a:p>
                      <a:pPr marL="0" indent="0" algn="l" fontAlgn="ctr">
                        <a:buFont typeface="Arial" panose="020B0604020202020204" pitchFamily="34" charset="0"/>
                        <a:buNone/>
                      </a:pPr>
                      <a:r>
                        <a:rPr lang="en-US" sz="2000" b="1" u="sng" strike="noStrike" dirty="0">
                          <a:effectLst/>
                        </a:rPr>
                        <a:t>Drivers</a:t>
                      </a:r>
                      <a:endParaRPr lang="en-US" sz="2000" b="1" u="none" strike="noStrike" dirty="0">
                        <a:effectLst/>
                      </a:endParaRPr>
                    </a:p>
                    <a:p>
                      <a:pPr marL="285750" indent="-285750" algn="l" fontAlgn="ctr">
                        <a:buFont typeface="Arial" panose="020B0604020202020204" pitchFamily="34" charset="0"/>
                        <a:buChar char="•"/>
                      </a:pPr>
                      <a:r>
                        <a:rPr lang="en-US" sz="2000" u="none" strike="noStrike" dirty="0">
                          <a:effectLst/>
                        </a:rPr>
                        <a:t>Crude oil production continues to innovate by expanding into higher-yield extraction mechanisms that are responsive to periodic price shocks</a:t>
                      </a:r>
                    </a:p>
                    <a:p>
                      <a:pPr marL="285750" indent="-285750" algn="l" fontAlgn="ctr">
                        <a:buFont typeface="Arial" panose="020B0604020202020204" pitchFamily="34" charset="0"/>
                        <a:buChar char="•"/>
                      </a:pPr>
                      <a:r>
                        <a:rPr lang="en-US" sz="2000" u="none" strike="noStrike" dirty="0">
                          <a:effectLst/>
                        </a:rPr>
                        <a:t>Jet fuel becomes increasingly expensive, but yet remains affordable and does not seem to restrict air transportation</a:t>
                      </a:r>
                    </a:p>
                    <a:p>
                      <a:pPr marL="285750" indent="-285750" algn="l" fontAlgn="ctr">
                        <a:buFont typeface="Arial" panose="020B0604020202020204" pitchFamily="34" charset="0"/>
                        <a:buChar char="•"/>
                      </a:pPr>
                      <a:r>
                        <a:rPr lang="en-US" sz="2000" u="none" strike="noStrike" dirty="0">
                          <a:effectLst/>
                        </a:rPr>
                        <a:t>Air transport addresses its CO2 contributions through global implementation of carbon reporting and offset schemes like ICAO CORSIA and CO2 emission standards for new aircraft change</a:t>
                      </a:r>
                    </a:p>
                    <a:p>
                      <a:pPr marL="285750" indent="-285750" algn="l" fontAlgn="ctr">
                        <a:buFont typeface="Arial" panose="020B0604020202020204" pitchFamily="34" charset="0"/>
                        <a:buChar char="•"/>
                      </a:pPr>
                      <a:r>
                        <a:rPr lang="en-US" sz="2000" u="none" strike="noStrike" dirty="0">
                          <a:effectLst/>
                        </a:rPr>
                        <a:t>Noise and Emissions certification regulations become increasingly restrictive, but only at the pace of the natural technology development</a:t>
                      </a:r>
                    </a:p>
                    <a:p>
                      <a:pPr marL="285750" indent="-285750" algn="l" fontAlgn="ctr">
                        <a:buFont typeface="Arial" panose="020B0604020202020204" pitchFamily="34" charset="0"/>
                        <a:buChar char="•"/>
                      </a:pPr>
                      <a:r>
                        <a:rPr lang="en-US" sz="2000" u="none" strike="noStrike" dirty="0">
                          <a:effectLst/>
                        </a:rPr>
                        <a:t>Automation trends continue at a historical pace.  No fully-autonomous applications.</a:t>
                      </a:r>
                    </a:p>
                    <a:p>
                      <a:pPr marL="285750" indent="-285750" algn="l" fontAlgn="ctr">
                        <a:buFont typeface="Arial" panose="020B0604020202020204" pitchFamily="34" charset="0"/>
                        <a:buChar char="•"/>
                      </a:pPr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l" fontAlgn="ctr"/>
                      <a:r>
                        <a:rPr lang="en-US" sz="2000" b="1" u="sng" strike="noStrike" dirty="0">
                          <a:effectLst/>
                        </a:rPr>
                        <a:t>Market Trends</a:t>
                      </a:r>
                    </a:p>
                    <a:p>
                      <a:pPr marL="285750" indent="-285750" algn="l" fontAlgn="ctr">
                        <a:buFont typeface="Arial" panose="020B0604020202020204" pitchFamily="34" charset="0"/>
                        <a:buChar char="•"/>
                      </a:pPr>
                      <a:r>
                        <a:rPr lang="en-US" sz="2000" u="none" strike="noStrike" dirty="0">
                          <a:effectLst/>
                        </a:rPr>
                        <a:t>Growth in most markets derived from Boeing’s 2019 20-year Current Market Outlook Report</a:t>
                      </a:r>
                    </a:p>
                    <a:p>
                      <a:pPr marL="285750" indent="-285750" algn="l" fontAlgn="ctr">
                        <a:buFont typeface="Arial" panose="020B0604020202020204" pitchFamily="34" charset="0"/>
                        <a:buChar char="•"/>
                      </a:pPr>
                      <a:r>
                        <a:rPr lang="en-US" sz="2000" u="none" strike="noStrike" dirty="0">
                          <a:effectLst/>
                        </a:rPr>
                        <a:t>AAM markets become an extension to Part 135 markets (Air Taxi to be modeled in BAU)</a:t>
                      </a:r>
                    </a:p>
                    <a:p>
                      <a:pPr marL="285750" indent="-285750" algn="l" fontAlgn="ctr">
                        <a:buFont typeface="Arial" panose="020B0604020202020204" pitchFamily="34" charset="0"/>
                        <a:buChar char="•"/>
                      </a:pPr>
                      <a:r>
                        <a:rPr lang="en-US" sz="2000" u="none" strike="noStrike" dirty="0">
                          <a:effectLst/>
                        </a:rPr>
                        <a:t>UAS operations extrapolated from current forecasts</a:t>
                      </a:r>
                    </a:p>
                    <a:p>
                      <a:pPr marL="285750" indent="-285750" algn="l" fontAlgn="ctr">
                        <a:buFont typeface="Arial" panose="020B0604020202020204" pitchFamily="34" charset="0"/>
                        <a:buChar char="•"/>
                      </a:pPr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The reintroduction and slight growth of supersonic transportation markets</a:t>
                      </a:r>
                    </a:p>
                  </a:txBody>
                  <a:tcPr marL="8311" marR="8311" marT="8311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88917997"/>
                  </a:ext>
                </a:extLst>
              </a:tr>
            </a:tbl>
          </a:graphicData>
        </a:graphic>
      </p:graphicFrame>
      <p:sp>
        <p:nvSpPr>
          <p:cNvPr id="10" name="TextBox 9">
            <a:extLst>
              <a:ext uri="{FF2B5EF4-FFF2-40B4-BE49-F238E27FC236}">
                <a16:creationId xmlns:a16="http://schemas.microsoft.com/office/drawing/2014/main" id="{E908DA67-9B3B-C64E-801D-A16C88FA3E71}"/>
              </a:ext>
            </a:extLst>
          </p:cNvPr>
          <p:cNvSpPr txBox="1"/>
          <p:nvPr/>
        </p:nvSpPr>
        <p:spPr>
          <a:xfrm>
            <a:off x="495300" y="6402584"/>
            <a:ext cx="7779181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*</a:t>
            </a:r>
            <a:r>
              <a:rPr lang="en-US" dirty="0"/>
              <a:t> Alternative is to model the recovery from 2020 and then project into the future.</a:t>
            </a:r>
          </a:p>
        </p:txBody>
      </p:sp>
    </p:spTree>
    <p:extLst>
      <p:ext uri="{BB962C8B-B14F-4D97-AF65-F5344CB8AC3E}">
        <p14:creationId xmlns:p14="http://schemas.microsoft.com/office/powerpoint/2010/main" val="1738225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2B34CA-6A84-0145-90B8-33EF91FAAB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7725" y="1"/>
            <a:ext cx="10515600" cy="962024"/>
          </a:xfrm>
        </p:spPr>
        <p:txBody>
          <a:bodyPr/>
          <a:lstStyle/>
          <a:p>
            <a:pPr algn="ctr"/>
            <a:r>
              <a:rPr lang="en-US" b="1" dirty="0">
                <a:solidFill>
                  <a:srgbClr val="0070C0"/>
                </a:solidFill>
              </a:rPr>
              <a:t>Market Expansion &amp; Growth (MEG)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70E5C9C1-74CB-3B48-96D2-2D038BA564A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81871374"/>
              </p:ext>
            </p:extLst>
          </p:nvPr>
        </p:nvGraphicFramePr>
        <p:xfrm>
          <a:off x="571500" y="938151"/>
          <a:ext cx="11163300" cy="556246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1163300">
                  <a:extLst>
                    <a:ext uri="{9D8B030D-6E8A-4147-A177-3AD203B41FA5}">
                      <a16:colId xmlns:a16="http://schemas.microsoft.com/office/drawing/2014/main" val="2410564085"/>
                    </a:ext>
                  </a:extLst>
                </a:gridCol>
              </a:tblGrid>
              <a:tr h="231666">
                <a:tc>
                  <a:txBody>
                    <a:bodyPr/>
                    <a:lstStyle/>
                    <a:p>
                      <a:pPr algn="l" fontAlgn="ctr"/>
                      <a:r>
                        <a:rPr lang="en-US" sz="2000" b="1" u="none" strike="noStrike" dirty="0">
                          <a:solidFill>
                            <a:srgbClr val="0070C0"/>
                          </a:solidFill>
                          <a:effectLst/>
                        </a:rPr>
                        <a:t>Wide economic growth and increasing investments in all technology areas.</a:t>
                      </a:r>
                      <a:endParaRPr lang="en-US" sz="2000" b="1" i="0" u="none" strike="noStrike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54" marR="7554" marT="7554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3564634"/>
                  </a:ext>
                </a:extLst>
              </a:tr>
              <a:tr h="3474983">
                <a:tc>
                  <a:txBody>
                    <a:bodyPr/>
                    <a:lstStyle/>
                    <a:p>
                      <a:pPr algn="l" fontAlgn="ctr"/>
                      <a:endParaRPr lang="en-US" sz="800" u="sng" strike="noStrike" dirty="0">
                        <a:solidFill>
                          <a:srgbClr val="0070C0"/>
                        </a:solidFill>
                        <a:effectLst/>
                      </a:endParaRPr>
                    </a:p>
                    <a:p>
                      <a:pPr marL="0" indent="0" algn="l" fontAlgn="ctr">
                        <a:buFont typeface="Arial" panose="020B0604020202020204" pitchFamily="34" charset="0"/>
                        <a:buNone/>
                      </a:pPr>
                      <a:r>
                        <a:rPr lang="en-US" sz="2000" b="1" u="sng" strike="noStrike" dirty="0">
                          <a:solidFill>
                            <a:srgbClr val="0070C0"/>
                          </a:solidFill>
                          <a:effectLst/>
                        </a:rPr>
                        <a:t>Drivers</a:t>
                      </a:r>
                    </a:p>
                    <a:p>
                      <a:pPr marL="285750" indent="-285750" algn="l" fontAlgn="ctr">
                        <a:buFont typeface="Arial" panose="020B0604020202020204" pitchFamily="34" charset="0"/>
                        <a:buChar char="•"/>
                      </a:pPr>
                      <a:r>
                        <a:rPr lang="en-US" sz="1800" u="none" strike="noStrike" dirty="0">
                          <a:solidFill>
                            <a:srgbClr val="0070C0"/>
                          </a:solidFill>
                          <a:effectLst/>
                        </a:rPr>
                        <a:t>No scarcity of, or self-imposed limitations on, energy; however, fuel burn remains important</a:t>
                      </a:r>
                    </a:p>
                    <a:p>
                      <a:pPr marL="285750" indent="-285750" algn="l" fontAlgn="ctr">
                        <a:buFont typeface="Arial" panose="020B0604020202020204" pitchFamily="34" charset="0"/>
                        <a:buChar char="•"/>
                      </a:pPr>
                      <a:r>
                        <a:rPr lang="en-US" sz="1800" u="none" strike="noStrike" dirty="0">
                          <a:solidFill>
                            <a:srgbClr val="0070C0"/>
                          </a:solidFill>
                          <a:effectLst/>
                        </a:rPr>
                        <a:t>Technology thrives, manufacturing rates soar, life cycles shortened, and broad technological advances</a:t>
                      </a:r>
                    </a:p>
                    <a:p>
                      <a:pPr marL="285750" indent="-285750" algn="l" fontAlgn="ctr">
                        <a:buFont typeface="Arial" panose="020B0604020202020204" pitchFamily="34" charset="0"/>
                        <a:buChar char="•"/>
                      </a:pPr>
                      <a:r>
                        <a:rPr lang="en-US" sz="1800" u="none" strike="noStrike" dirty="0">
                          <a:solidFill>
                            <a:srgbClr val="0070C0"/>
                          </a:solidFill>
                          <a:effectLst/>
                        </a:rPr>
                        <a:t>Regional airports step up to accommodate increased traffic and more point-to-point routes becoming viable </a:t>
                      </a:r>
                    </a:p>
                    <a:p>
                      <a:pPr marL="285750" indent="-285750" algn="l" fontAlgn="ctr">
                        <a:buFont typeface="Arial" panose="020B0604020202020204" pitchFamily="34" charset="0"/>
                        <a:buChar char="•"/>
                      </a:pPr>
                      <a:r>
                        <a:rPr lang="en-US" sz="1800" u="none" strike="noStrike" dirty="0">
                          <a:solidFill>
                            <a:srgbClr val="0070C0"/>
                          </a:solidFill>
                          <a:effectLst/>
                        </a:rPr>
                        <a:t>Extensive demand for aircraft leads to innovative manufacturing approaches and a need for older/refurbished aircraft</a:t>
                      </a:r>
                    </a:p>
                    <a:p>
                      <a:pPr marL="285750" indent="-285750" algn="l" fontAlgn="ctr">
                        <a:buFont typeface="Arial" panose="020B0604020202020204" pitchFamily="34" charset="0"/>
                        <a:buChar char="•"/>
                      </a:pPr>
                      <a:r>
                        <a:rPr lang="en-US" sz="1800" u="none" strike="noStrike" dirty="0">
                          <a:solidFill>
                            <a:srgbClr val="0070C0"/>
                          </a:solidFill>
                          <a:effectLst/>
                        </a:rPr>
                        <a:t>With so many older airplanes still in service, Stage 3 and 4 aircraft are not required to be phased out.  </a:t>
                      </a:r>
                    </a:p>
                    <a:p>
                      <a:pPr marL="285750" indent="-285750" algn="l" fontAlgn="ctr">
                        <a:buFont typeface="Arial" panose="020B0604020202020204" pitchFamily="34" charset="0"/>
                        <a:buChar char="•"/>
                      </a:pPr>
                      <a:r>
                        <a:rPr lang="en-US" sz="1800" u="none" strike="noStrike" dirty="0">
                          <a:solidFill>
                            <a:srgbClr val="0070C0"/>
                          </a:solidFill>
                          <a:effectLst/>
                        </a:rPr>
                        <a:t>Number and severity of local noise and emission ordinances continue to increase, especially around smaller airports where operations have increased</a:t>
                      </a:r>
                    </a:p>
                    <a:p>
                      <a:pPr marL="285750" indent="-285750" algn="l" fontAlgn="ctr">
                        <a:buFont typeface="Arial" panose="020B0604020202020204" pitchFamily="34" charset="0"/>
                        <a:buChar char="•"/>
                      </a:pPr>
                      <a:r>
                        <a:rPr lang="en-US" sz="1800" u="none" strike="noStrike" dirty="0">
                          <a:solidFill>
                            <a:srgbClr val="0070C0"/>
                          </a:solidFill>
                          <a:effectLst/>
                        </a:rPr>
                        <a:t>Strong economy leads to consumers willing to pay for increased convenience</a:t>
                      </a:r>
                    </a:p>
                    <a:p>
                      <a:pPr marL="285750" indent="-285750" algn="l" fontAlgn="ctr">
                        <a:buFont typeface="Arial" panose="020B0604020202020204" pitchFamily="34" charset="0"/>
                        <a:buChar char="•"/>
                      </a:pPr>
                      <a:r>
                        <a:rPr lang="en-US" sz="1800" u="none" strike="noStrike" dirty="0">
                          <a:solidFill>
                            <a:srgbClr val="0070C0"/>
                          </a:solidFill>
                          <a:effectLst/>
                        </a:rPr>
                        <a:t>Rapid growth in aircraft requires new approaches to aircraft certification, safety, and reliability</a:t>
                      </a:r>
                    </a:p>
                    <a:p>
                      <a:pPr marL="285750" indent="-285750" algn="l" fontAlgn="ctr">
                        <a:buFont typeface="Arial" panose="020B0604020202020204" pitchFamily="34" charset="0"/>
                        <a:buChar char="•"/>
                      </a:pPr>
                      <a:r>
                        <a:rPr lang="en-US" sz="1800" u="none" strike="noStrike" dirty="0">
                          <a:solidFill>
                            <a:srgbClr val="0070C0"/>
                          </a:solidFill>
                          <a:effectLst/>
                        </a:rPr>
                        <a:t>Aviation capacity constraints drive increased infrastructure investments to explore surface-based alternatives</a:t>
                      </a:r>
                    </a:p>
                    <a:p>
                      <a:pPr marL="285750" indent="-285750" algn="l" fontAlgn="ctr">
                        <a:buFont typeface="Arial" panose="020B0604020202020204" pitchFamily="34" charset="0"/>
                        <a:buChar char="•"/>
                      </a:pPr>
                      <a:r>
                        <a:rPr lang="en-US" sz="1800" u="none" strike="noStrike" dirty="0">
                          <a:solidFill>
                            <a:srgbClr val="0070C0"/>
                          </a:solidFill>
                          <a:effectLst/>
                        </a:rPr>
                        <a:t>Increased investments in hypersonic and exploration of hypersonic aviation applications</a:t>
                      </a:r>
                    </a:p>
                    <a:p>
                      <a:pPr marL="285750" indent="-285750" algn="l" fontAlgn="ctr">
                        <a:buFont typeface="Arial" panose="020B0604020202020204" pitchFamily="34" charset="0"/>
                        <a:buChar char="•"/>
                      </a:pPr>
                      <a:endParaRPr lang="en-US" sz="800" b="1" i="0" u="none" strike="noStrike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l" fontAlgn="ctr"/>
                      <a:r>
                        <a:rPr lang="en-US" sz="2000" b="1" u="sng" strike="noStrike" dirty="0">
                          <a:solidFill>
                            <a:srgbClr val="0070C0"/>
                          </a:solidFill>
                          <a:effectLst/>
                        </a:rPr>
                        <a:t>Market Trends</a:t>
                      </a:r>
                      <a:endParaRPr lang="en-US" sz="2000" b="1" u="none" strike="noStrike" dirty="0">
                        <a:solidFill>
                          <a:srgbClr val="0070C0"/>
                        </a:solidFill>
                        <a:effectLst/>
                      </a:endParaRPr>
                    </a:p>
                    <a:p>
                      <a:pPr marL="285750" indent="-285750" algn="l" fontAlgn="ctr">
                        <a:buFont typeface="Arial" panose="020B0604020202020204" pitchFamily="34" charset="0"/>
                        <a:buChar char="•"/>
                      </a:pPr>
                      <a:r>
                        <a:rPr lang="en-US" sz="1800" u="none" strike="noStrike" dirty="0">
                          <a:solidFill>
                            <a:srgbClr val="0070C0"/>
                          </a:solidFill>
                          <a:effectLst/>
                        </a:rPr>
                        <a:t>Growing, strong global economy produces a higher demand for air transportation across all markets</a:t>
                      </a:r>
                    </a:p>
                    <a:p>
                      <a:pPr marL="285750" indent="-285750" algn="l" fontAlgn="ctr">
                        <a:buFont typeface="Arial" panose="020B0604020202020204" pitchFamily="34" charset="0"/>
                        <a:buChar char="•"/>
                      </a:pPr>
                      <a:r>
                        <a:rPr lang="en-US" sz="1800" u="none" strike="noStrike" dirty="0">
                          <a:solidFill>
                            <a:srgbClr val="0070C0"/>
                          </a:solidFill>
                          <a:effectLst/>
                        </a:rPr>
                        <a:t>AAM markets are fueled by increased demand and large technology investments</a:t>
                      </a:r>
                    </a:p>
                    <a:p>
                      <a:pPr marL="285750" indent="-285750" algn="l" fontAlgn="ctr">
                        <a:buFont typeface="Arial" panose="020B0604020202020204" pitchFamily="34" charset="0"/>
                        <a:buChar char="•"/>
                      </a:pPr>
                      <a:r>
                        <a:rPr lang="en-US" sz="1800" u="none" strike="noStrike" dirty="0">
                          <a:solidFill>
                            <a:srgbClr val="0070C0"/>
                          </a:solidFill>
                          <a:effectLst/>
                        </a:rPr>
                        <a:t>UAS package delivery becomes common place to satisfy the desire for instant delivery of goods</a:t>
                      </a:r>
                    </a:p>
                    <a:p>
                      <a:pPr marL="285750" indent="-285750" algn="l" fontAlgn="ctr">
                        <a:buFont typeface="Arial" panose="020B0604020202020204" pitchFamily="34" charset="0"/>
                        <a:buChar char="•"/>
                      </a:pPr>
                      <a:r>
                        <a:rPr lang="en-US" sz="1800" u="none" strike="noStrike" dirty="0">
                          <a:solidFill>
                            <a:srgbClr val="0070C0"/>
                          </a:solidFill>
                          <a:effectLst/>
                        </a:rPr>
                        <a:t>Supersonic business jet market grows faster than BAU projections</a:t>
                      </a:r>
                      <a:endParaRPr lang="en-US" sz="1800" b="1" i="0" u="none" strike="noStrike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54" marR="7554" marT="7554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84185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91811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2B34CA-6A84-0145-90B8-33EF91FAAB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895350"/>
          </a:xfrm>
        </p:spPr>
        <p:txBody>
          <a:bodyPr/>
          <a:lstStyle/>
          <a:p>
            <a:pPr algn="ctr"/>
            <a:r>
              <a:rPr lang="en-US" b="1" dirty="0">
                <a:solidFill>
                  <a:srgbClr val="C00000"/>
                </a:solidFill>
              </a:rPr>
              <a:t>Threat Mitigation the Norm (TMN)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6A5F5F90-BBFA-D34D-992E-C4E25E1EFEA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44689256"/>
              </p:ext>
            </p:extLst>
          </p:nvPr>
        </p:nvGraphicFramePr>
        <p:xfrm>
          <a:off x="657225" y="895351"/>
          <a:ext cx="11201400" cy="575290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1201400">
                  <a:extLst>
                    <a:ext uri="{9D8B030D-6E8A-4147-A177-3AD203B41FA5}">
                      <a16:colId xmlns:a16="http://schemas.microsoft.com/office/drawing/2014/main" val="1074792107"/>
                    </a:ext>
                  </a:extLst>
                </a:gridCol>
              </a:tblGrid>
              <a:tr h="563751">
                <a:tc>
                  <a:txBody>
                    <a:bodyPr/>
                    <a:lstStyle/>
                    <a:p>
                      <a:pPr algn="l" fontAlgn="ctr"/>
                      <a:r>
                        <a:rPr lang="en-US" sz="2000" b="1" u="none" strike="noStrike" dirty="0">
                          <a:solidFill>
                            <a:srgbClr val="C00000"/>
                          </a:solidFill>
                          <a:effectLst/>
                        </a:rPr>
                        <a:t>Terrorism, severe weather, and pandemic threats dictate business strategies</a:t>
                      </a:r>
                      <a:r>
                        <a:rPr lang="en-US" sz="2000" u="none" strike="noStrike" dirty="0">
                          <a:solidFill>
                            <a:srgbClr val="C00000"/>
                          </a:solidFill>
                          <a:effectLst/>
                        </a:rPr>
                        <a:t>.</a:t>
                      </a:r>
                      <a:endParaRPr lang="en-US" sz="2000" b="1" i="0" u="none" strike="noStrike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54" marR="7554" marT="7554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60905655"/>
                  </a:ext>
                </a:extLst>
              </a:tr>
              <a:tr h="3131949">
                <a:tc>
                  <a:txBody>
                    <a:bodyPr/>
                    <a:lstStyle/>
                    <a:p>
                      <a:pPr algn="l" fontAlgn="ctr"/>
                      <a:r>
                        <a:rPr lang="en-US" sz="2000" b="1" u="sng" strike="noStrike" dirty="0">
                          <a:solidFill>
                            <a:srgbClr val="C00000"/>
                          </a:solidFill>
                          <a:effectLst/>
                        </a:rPr>
                        <a:t>Demand</a:t>
                      </a:r>
                      <a:endParaRPr lang="en-US" sz="2000" b="1" u="none" strike="noStrike" dirty="0">
                        <a:solidFill>
                          <a:srgbClr val="C00000"/>
                        </a:solidFill>
                        <a:effectLst/>
                      </a:endParaRPr>
                    </a:p>
                    <a:p>
                      <a:pPr marL="285750" indent="-285750" algn="l" fontAlgn="ctr">
                        <a:buFont typeface="Arial" panose="020B0604020202020204" pitchFamily="34" charset="0"/>
                        <a:buChar char="•"/>
                      </a:pPr>
                      <a:r>
                        <a:rPr lang="en-US" sz="2000" u="none" strike="noStrike" dirty="0">
                          <a:solidFill>
                            <a:srgbClr val="C00000"/>
                          </a:solidFill>
                          <a:effectLst/>
                        </a:rPr>
                        <a:t>Dramatic reduction in air travel due to the combined effects of terror, pandemics, and stoppage of crude oil imports</a:t>
                      </a:r>
                    </a:p>
                    <a:p>
                      <a:pPr marL="285750" indent="-285750" algn="l" fontAlgn="ctr">
                        <a:buFont typeface="Arial" panose="020B0604020202020204" pitchFamily="34" charset="0"/>
                        <a:buChar char="•"/>
                      </a:pPr>
                      <a:r>
                        <a:rPr lang="en-US" sz="2000" u="none" strike="noStrike" dirty="0">
                          <a:solidFill>
                            <a:srgbClr val="C00000"/>
                          </a:solidFill>
                          <a:effectLst/>
                        </a:rPr>
                        <a:t>Point-to-point, short-haul domestic air travel using smaller aircraft and regional airports actually increases due to exposure mitigations</a:t>
                      </a:r>
                    </a:p>
                    <a:p>
                      <a:pPr marL="285750" indent="-285750" algn="l" fontAlgn="ctr">
                        <a:buFont typeface="Arial" panose="020B0604020202020204" pitchFamily="34" charset="0"/>
                        <a:buChar char="•"/>
                      </a:pPr>
                      <a:r>
                        <a:rPr lang="en-US" sz="2000" u="none" strike="noStrike" dirty="0">
                          <a:solidFill>
                            <a:srgbClr val="C00000"/>
                          </a:solidFill>
                          <a:effectLst/>
                        </a:rPr>
                        <a:t>Limited creation/growth of new AAM markets (e.g., air taxi)</a:t>
                      </a:r>
                      <a:br>
                        <a:rPr lang="en-US" sz="2000" u="none" strike="noStrike" dirty="0">
                          <a:solidFill>
                            <a:srgbClr val="C00000"/>
                          </a:solidFill>
                          <a:effectLst/>
                        </a:rPr>
                      </a:br>
                      <a:endParaRPr lang="en-US" sz="2000" u="none" strike="noStrike" dirty="0">
                        <a:solidFill>
                          <a:srgbClr val="C00000"/>
                        </a:solidFill>
                        <a:effectLst/>
                      </a:endParaRPr>
                    </a:p>
                    <a:p>
                      <a:pPr marL="0" indent="0" algn="l" fontAlgn="ctr">
                        <a:buFont typeface="Arial" panose="020B0604020202020204" pitchFamily="34" charset="0"/>
                        <a:buNone/>
                      </a:pPr>
                      <a:r>
                        <a:rPr lang="en-US" sz="2000" b="1" u="sng" strike="noStrike" dirty="0">
                          <a:solidFill>
                            <a:srgbClr val="C00000"/>
                          </a:solidFill>
                          <a:effectLst/>
                        </a:rPr>
                        <a:t>Trends</a:t>
                      </a:r>
                    </a:p>
                    <a:p>
                      <a:pPr marL="285750" indent="-285750" algn="l" fontAlgn="ctr">
                        <a:buFont typeface="Arial" panose="020B0604020202020204" pitchFamily="34" charset="0"/>
                        <a:buChar char="•"/>
                      </a:pPr>
                      <a:r>
                        <a:rPr lang="en-US" sz="2000" u="none" strike="noStrike" dirty="0">
                          <a:solidFill>
                            <a:srgbClr val="C00000"/>
                          </a:solidFill>
                          <a:effectLst/>
                        </a:rPr>
                        <a:t>Larger airports experience less community noise due to decreased operations whereas regional airports experience community noise increases</a:t>
                      </a:r>
                    </a:p>
                    <a:p>
                      <a:pPr marL="285750" indent="-285750" algn="l" fontAlgn="ctr">
                        <a:buFont typeface="Arial" panose="020B0604020202020204" pitchFamily="34" charset="0"/>
                        <a:buChar char="•"/>
                      </a:pPr>
                      <a:r>
                        <a:rPr lang="en-US" sz="2000" u="none" strike="noStrike" dirty="0">
                          <a:solidFill>
                            <a:srgbClr val="C00000"/>
                          </a:solidFill>
                          <a:effectLst/>
                        </a:rPr>
                        <a:t>Cyberterrorist are continually seeking to disrupt air travel (from simple inconveniences to in-air incidents leading to loss of life)</a:t>
                      </a:r>
                    </a:p>
                    <a:p>
                      <a:pPr marL="285750" indent="-285750" algn="l" fontAlgn="ctr">
                        <a:buFont typeface="Arial" panose="020B0604020202020204" pitchFamily="34" charset="0"/>
                        <a:buChar char="•"/>
                      </a:pPr>
                      <a:r>
                        <a:rPr lang="en-US" sz="2000" u="none" strike="noStrike" dirty="0">
                          <a:solidFill>
                            <a:srgbClr val="C00000"/>
                          </a:solidFill>
                          <a:effectLst/>
                        </a:rPr>
                        <a:t>Proliferation of inexpensive and highly capable drones provides avenues for terrorism that current counter-drone technologies will not address</a:t>
                      </a:r>
                    </a:p>
                    <a:p>
                      <a:pPr marL="285750" indent="-285750" algn="l" fontAlgn="ctr">
                        <a:buFont typeface="Arial" panose="020B0604020202020204" pitchFamily="34" charset="0"/>
                        <a:buChar char="•"/>
                      </a:pPr>
                      <a:r>
                        <a:rPr lang="en-US" sz="2000" u="none" strike="noStrike" dirty="0">
                          <a:solidFill>
                            <a:srgbClr val="C00000"/>
                          </a:solidFill>
                          <a:effectLst/>
                        </a:rPr>
                        <a:t>New aircraft/systems are increasingly vulnerable to attacks, requiring a much larger focus on aircraft operational security as a part of the design</a:t>
                      </a:r>
                    </a:p>
                    <a:p>
                      <a:pPr marL="285750" indent="-285750" algn="l" fontAlgn="ctr">
                        <a:buFont typeface="Arial" panose="020B0604020202020204" pitchFamily="34" charset="0"/>
                        <a:buChar char="•"/>
                      </a:pPr>
                      <a:r>
                        <a:rPr lang="en-US" sz="2000" u="none" strike="noStrike" dirty="0">
                          <a:solidFill>
                            <a:srgbClr val="C00000"/>
                          </a:solidFill>
                          <a:effectLst/>
                        </a:rPr>
                        <a:t>Technology investments focus on approaches that mitigate the threats</a:t>
                      </a:r>
                      <a:endParaRPr lang="en-US" sz="2000" b="1" i="0" u="none" strike="noStrike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54" marR="7554" marT="7554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13482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239070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72976</TotalTime>
  <Words>1288</Words>
  <Application>Microsoft Macintosh PowerPoint</Application>
  <PresentationFormat>Widescreen</PresentationFormat>
  <Paragraphs>166</Paragraphs>
  <Slides>18</Slides>
  <Notes>18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3" baseType="lpstr">
      <vt:lpstr>Arial</vt:lpstr>
      <vt:lpstr>Calibri</vt:lpstr>
      <vt:lpstr>Calibri Light</vt:lpstr>
      <vt:lpstr>Office Theme</vt:lpstr>
      <vt:lpstr>Worksheet</vt:lpstr>
      <vt:lpstr>Analytical Scenarios 2020 Updates</vt:lpstr>
      <vt:lpstr>Outline</vt:lpstr>
      <vt:lpstr>Task Objective</vt:lpstr>
      <vt:lpstr>PowerPoint Presentation</vt:lpstr>
      <vt:lpstr>Scenario Source Data</vt:lpstr>
      <vt:lpstr>Source Data New (N), Updated (U), or Same (S)</vt:lpstr>
      <vt:lpstr>Business As Usual (BAU)</vt:lpstr>
      <vt:lpstr>Market Expansion &amp; Growth (MEG)</vt:lpstr>
      <vt:lpstr>Threat Mitigation the Norm (TMN)</vt:lpstr>
      <vt:lpstr>Level Playing Field (LPF)</vt:lpstr>
      <vt:lpstr>Protect The Environment</vt:lpstr>
      <vt:lpstr>PowerPoint Presentation</vt:lpstr>
      <vt:lpstr>Market Growth by Scenario</vt:lpstr>
      <vt:lpstr>Vehicles</vt:lpstr>
      <vt:lpstr>Airspace Management</vt:lpstr>
      <vt:lpstr>Next Steps</vt:lpstr>
      <vt:lpstr>Backup</vt:lpstr>
      <vt:lpstr>PowerPoint Presentation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Scenario Updates</dc:title>
  <dc:creator>Microsoft Office User</dc:creator>
  <cp:lastModifiedBy>Dell Ricks</cp:lastModifiedBy>
  <cp:revision>184</cp:revision>
  <dcterms:created xsi:type="dcterms:W3CDTF">2020-04-21T17:32:34Z</dcterms:created>
  <dcterms:modified xsi:type="dcterms:W3CDTF">2020-10-26T21:31:40Z</dcterms:modified>
</cp:coreProperties>
</file>