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81" r:id="rId1"/>
    <p:sldMasterId id="2147483693" r:id="rId2"/>
  </p:sldMasterIdLst>
  <p:notesMasterIdLst>
    <p:notesMasterId r:id="rId19"/>
  </p:notesMasterIdLst>
  <p:handoutMasterIdLst>
    <p:handoutMasterId r:id="rId20"/>
  </p:handoutMasterIdLst>
  <p:sldIdLst>
    <p:sldId id="264" r:id="rId3"/>
    <p:sldId id="312" r:id="rId4"/>
    <p:sldId id="306" r:id="rId5"/>
    <p:sldId id="311" r:id="rId6"/>
    <p:sldId id="333" r:id="rId7"/>
    <p:sldId id="314" r:id="rId8"/>
    <p:sldId id="327" r:id="rId9"/>
    <p:sldId id="328" r:id="rId10"/>
    <p:sldId id="326" r:id="rId11"/>
    <p:sldId id="329" r:id="rId12"/>
    <p:sldId id="322" r:id="rId13"/>
    <p:sldId id="334" r:id="rId14"/>
    <p:sldId id="335" r:id="rId15"/>
    <p:sldId id="336" r:id="rId16"/>
    <p:sldId id="324" r:id="rId17"/>
    <p:sldId id="448" r:id="rId18"/>
  </p:sldIdLst>
  <p:sldSz cx="9144000" cy="5143500" type="screen16x9"/>
  <p:notesSz cx="6935788"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87" autoAdjust="0"/>
    <p:restoredTop sz="92791" autoAdjust="0"/>
  </p:normalViewPr>
  <p:slideViewPr>
    <p:cSldViewPr showGuides="1">
      <p:cViewPr varScale="1">
        <p:scale>
          <a:sx n="144" d="100"/>
          <a:sy n="144" d="100"/>
        </p:scale>
        <p:origin x="126" y="378"/>
      </p:cViewPr>
      <p:guideLst>
        <p:guide orient="horz" pos="1620"/>
        <p:guide pos="2880"/>
      </p:guideLst>
    </p:cSldViewPr>
  </p:slideViewPr>
  <p:outlineViewPr>
    <p:cViewPr>
      <p:scale>
        <a:sx n="33" d="100"/>
        <a:sy n="33" d="100"/>
      </p:scale>
      <p:origin x="0" y="-8244"/>
    </p:cViewPr>
  </p:outlin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panose="02020603050405020304" pitchFamily="18" charset="0"/>
              </a:defRPr>
            </a:lvl1pPr>
          </a:lstStyle>
          <a:p>
            <a:pPr>
              <a:defRPr/>
            </a:pPr>
            <a:endParaRPr lang="en-US" altLang="en-US"/>
          </a:p>
        </p:txBody>
      </p:sp>
      <p:sp>
        <p:nvSpPr>
          <p:cNvPr id="34819" name="Rectangle 3"/>
          <p:cNvSpPr>
            <a:spLocks noGrp="1" noChangeArrowheads="1"/>
          </p:cNvSpPr>
          <p:nvPr>
            <p:ph type="dt" sz="quarter" idx="1"/>
          </p:nvPr>
        </p:nvSpPr>
        <p:spPr bwMode="auto">
          <a:xfrm>
            <a:off x="3929063" y="0"/>
            <a:ext cx="300513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panose="02020603050405020304" pitchFamily="18" charset="0"/>
              </a:defRPr>
            </a:lvl1pPr>
          </a:lstStyle>
          <a:p>
            <a:pPr>
              <a:defRPr/>
            </a:pPr>
            <a:endParaRPr lang="en-US" altLang="en-US"/>
          </a:p>
        </p:txBody>
      </p:sp>
      <p:sp>
        <p:nvSpPr>
          <p:cNvPr id="34820" name="Rectangle 4"/>
          <p:cNvSpPr>
            <a:spLocks noGrp="1" noChangeArrowheads="1"/>
          </p:cNvSpPr>
          <p:nvPr>
            <p:ph type="ftr" sz="quarter" idx="2"/>
          </p:nvPr>
        </p:nvSpPr>
        <p:spPr bwMode="auto">
          <a:xfrm>
            <a:off x="0" y="8758238"/>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panose="02020603050405020304" pitchFamily="18" charset="0"/>
              </a:defRPr>
            </a:lvl1pPr>
          </a:lstStyle>
          <a:p>
            <a:pPr>
              <a:defRPr/>
            </a:pPr>
            <a:endParaRPr lang="en-US" altLang="en-US"/>
          </a:p>
        </p:txBody>
      </p:sp>
      <p:sp>
        <p:nvSpPr>
          <p:cNvPr id="34821" name="Rectangle 5"/>
          <p:cNvSpPr>
            <a:spLocks noGrp="1" noChangeArrowheads="1"/>
          </p:cNvSpPr>
          <p:nvPr>
            <p:ph type="sldNum" sz="quarter" idx="3"/>
          </p:nvPr>
        </p:nvSpPr>
        <p:spPr bwMode="auto">
          <a:xfrm>
            <a:off x="3929063" y="8758238"/>
            <a:ext cx="300513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panose="02020603050405020304" pitchFamily="18" charset="0"/>
              </a:defRPr>
            </a:lvl1pPr>
          </a:lstStyle>
          <a:p>
            <a:pPr>
              <a:defRPr/>
            </a:pPr>
            <a:fld id="{2AE6B12D-FE11-4F2A-B07D-84270FA8AA7A}"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panose="02020603050405020304" pitchFamily="18" charset="0"/>
              </a:defRPr>
            </a:lvl1pPr>
          </a:lstStyle>
          <a:p>
            <a:pPr>
              <a:defRPr/>
            </a:pPr>
            <a:endParaRPr lang="en-US" altLang="en-US"/>
          </a:p>
        </p:txBody>
      </p:sp>
      <p:sp>
        <p:nvSpPr>
          <p:cNvPr id="51203" name="Rectangle 3"/>
          <p:cNvSpPr>
            <a:spLocks noGrp="1" noChangeArrowheads="1"/>
          </p:cNvSpPr>
          <p:nvPr>
            <p:ph type="dt" idx="1"/>
          </p:nvPr>
        </p:nvSpPr>
        <p:spPr bwMode="auto">
          <a:xfrm>
            <a:off x="3929063" y="0"/>
            <a:ext cx="300513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panose="02020603050405020304" pitchFamily="18" charset="0"/>
              </a:defRPr>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395288" y="692150"/>
            <a:ext cx="6145212" cy="3457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05" name="Rectangle 5"/>
          <p:cNvSpPr>
            <a:spLocks noGrp="1" noChangeArrowheads="1"/>
          </p:cNvSpPr>
          <p:nvPr>
            <p:ph type="body" sz="quarter" idx="3"/>
          </p:nvPr>
        </p:nvSpPr>
        <p:spPr bwMode="auto">
          <a:xfrm>
            <a:off x="693738" y="4379913"/>
            <a:ext cx="5548312" cy="414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1206" name="Rectangle 6"/>
          <p:cNvSpPr>
            <a:spLocks noGrp="1" noChangeArrowheads="1"/>
          </p:cNvSpPr>
          <p:nvPr>
            <p:ph type="ftr" sz="quarter" idx="4"/>
          </p:nvPr>
        </p:nvSpPr>
        <p:spPr bwMode="auto">
          <a:xfrm>
            <a:off x="0" y="8758238"/>
            <a:ext cx="3005138"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panose="02020603050405020304" pitchFamily="18" charset="0"/>
              </a:defRPr>
            </a:lvl1pPr>
          </a:lstStyle>
          <a:p>
            <a:pPr>
              <a:defRPr/>
            </a:pPr>
            <a:endParaRPr lang="en-US" altLang="en-US"/>
          </a:p>
        </p:txBody>
      </p:sp>
      <p:sp>
        <p:nvSpPr>
          <p:cNvPr id="51207" name="Rectangle 7"/>
          <p:cNvSpPr>
            <a:spLocks noGrp="1" noChangeArrowheads="1"/>
          </p:cNvSpPr>
          <p:nvPr>
            <p:ph type="sldNum" sz="quarter" idx="5"/>
          </p:nvPr>
        </p:nvSpPr>
        <p:spPr bwMode="auto">
          <a:xfrm>
            <a:off x="3929063" y="8758238"/>
            <a:ext cx="3005137"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panose="02020603050405020304" pitchFamily="18" charset="0"/>
              </a:defRPr>
            </a:lvl1pPr>
          </a:lstStyle>
          <a:p>
            <a:pPr>
              <a:defRPr/>
            </a:pPr>
            <a:fld id="{8FA36399-8FDE-448D-A6B2-548EFFEEFCD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PID/PBE/etc.</a:t>
            </a:r>
          </a:p>
        </p:txBody>
      </p:sp>
      <p:sp>
        <p:nvSpPr>
          <p:cNvPr id="4" name="Slide Number Placeholder 3"/>
          <p:cNvSpPr>
            <a:spLocks noGrp="1"/>
          </p:cNvSpPr>
          <p:nvPr>
            <p:ph type="sldNum" sz="quarter" idx="5"/>
          </p:nvPr>
        </p:nvSpPr>
        <p:spPr/>
        <p:txBody>
          <a:bodyPr/>
          <a:lstStyle/>
          <a:p>
            <a:pPr>
              <a:defRPr/>
            </a:pPr>
            <a:fld id="{8FA36399-8FDE-448D-A6B2-548EFFEEFCDE}" type="slidenum">
              <a:rPr lang="en-US" altLang="en-US" smtClean="0"/>
              <a:pPr>
                <a:defRPr/>
              </a:pPr>
              <a:t>2</a:t>
            </a:fld>
            <a:endParaRPr lang="en-US" altLang="en-US"/>
          </a:p>
        </p:txBody>
      </p:sp>
    </p:spTree>
    <p:extLst>
      <p:ext uri="{BB962C8B-B14F-4D97-AF65-F5344CB8AC3E}">
        <p14:creationId xmlns:p14="http://schemas.microsoft.com/office/powerpoint/2010/main" val="139204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two talks also deal with this, more or less</a:t>
            </a:r>
          </a:p>
        </p:txBody>
      </p:sp>
      <p:sp>
        <p:nvSpPr>
          <p:cNvPr id="4" name="Slide Number Placeholder 3"/>
          <p:cNvSpPr>
            <a:spLocks noGrp="1"/>
          </p:cNvSpPr>
          <p:nvPr>
            <p:ph type="sldNum" sz="quarter" idx="5"/>
          </p:nvPr>
        </p:nvSpPr>
        <p:spPr/>
        <p:txBody>
          <a:bodyPr/>
          <a:lstStyle/>
          <a:p>
            <a:pPr>
              <a:defRPr/>
            </a:pPr>
            <a:fld id="{8FA36399-8FDE-448D-A6B2-548EFFEEFCDE}" type="slidenum">
              <a:rPr lang="en-US" altLang="en-US" smtClean="0"/>
              <a:pPr>
                <a:defRPr/>
              </a:pPr>
              <a:t>3</a:t>
            </a:fld>
            <a:endParaRPr lang="en-US" altLang="en-US"/>
          </a:p>
        </p:txBody>
      </p:sp>
    </p:spTree>
    <p:extLst>
      <p:ext uri="{BB962C8B-B14F-4D97-AF65-F5344CB8AC3E}">
        <p14:creationId xmlns:p14="http://schemas.microsoft.com/office/powerpoint/2010/main" val="375389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facets are the means to the end.</a:t>
            </a:r>
          </a:p>
          <a:p>
            <a:r>
              <a:rPr lang="en-US" dirty="0"/>
              <a:t>Looking at the </a:t>
            </a:r>
            <a:r>
              <a:rPr lang="en-US" dirty="0" err="1"/>
              <a:t>swimlane</a:t>
            </a:r>
            <a:r>
              <a:rPr lang="en-US" dirty="0"/>
              <a:t>, different language is used, but this is conceptually what is planned.</a:t>
            </a:r>
          </a:p>
        </p:txBody>
      </p:sp>
      <p:sp>
        <p:nvSpPr>
          <p:cNvPr id="4" name="Slide Number Placeholder 3"/>
          <p:cNvSpPr>
            <a:spLocks noGrp="1"/>
          </p:cNvSpPr>
          <p:nvPr>
            <p:ph type="sldNum" sz="quarter" idx="5"/>
          </p:nvPr>
        </p:nvSpPr>
        <p:spPr/>
        <p:txBody>
          <a:bodyPr/>
          <a:lstStyle/>
          <a:p>
            <a:pPr>
              <a:defRPr/>
            </a:pPr>
            <a:fld id="{8FA36399-8FDE-448D-A6B2-548EFFEEFCDE}" type="slidenum">
              <a:rPr lang="en-US" altLang="en-US" smtClean="0"/>
              <a:pPr>
                <a:defRPr/>
              </a:pPr>
              <a:t>6</a:t>
            </a:fld>
            <a:endParaRPr lang="en-US" altLang="en-US"/>
          </a:p>
        </p:txBody>
      </p:sp>
    </p:spTree>
    <p:extLst>
      <p:ext uri="{BB962C8B-B14F-4D97-AF65-F5344CB8AC3E}">
        <p14:creationId xmlns:p14="http://schemas.microsoft.com/office/powerpoint/2010/main" val="1027566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FA36399-8FDE-448D-A6B2-548EFFEEFCDE}" type="slidenum">
              <a:rPr lang="en-US" altLang="en-US" smtClean="0"/>
              <a:pPr>
                <a:defRPr/>
              </a:pPr>
              <a:t>9</a:t>
            </a:fld>
            <a:endParaRPr lang="en-US" altLang="en-US"/>
          </a:p>
        </p:txBody>
      </p:sp>
    </p:spTree>
    <p:extLst>
      <p:ext uri="{BB962C8B-B14F-4D97-AF65-F5344CB8AC3E}">
        <p14:creationId xmlns:p14="http://schemas.microsoft.com/office/powerpoint/2010/main" val="324521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201CBC7-926A-47E9-9A1B-82CEAB59E64A}" type="datetime1">
              <a:rPr lang="en-US" altLang="en-US" smtClean="0"/>
              <a:t>10/28/2020</a:t>
            </a:fld>
            <a:endParaRPr lang="en-US" altLang="en-US"/>
          </a:p>
        </p:txBody>
      </p:sp>
      <p:sp>
        <p:nvSpPr>
          <p:cNvPr id="5" name="Footer Placeholder 4"/>
          <p:cNvSpPr>
            <a:spLocks noGrp="1"/>
          </p:cNvSpPr>
          <p:nvPr>
            <p:ph type="ftr" sz="quarter" idx="11"/>
          </p:nvPr>
        </p:nvSpPr>
        <p:spPr/>
        <p:txBody>
          <a:bodyPr/>
          <a:lstStyle/>
          <a:p>
            <a:pPr>
              <a:defRPr/>
            </a:pPr>
            <a:r>
              <a:rPr lang="en-US" altLang="en-US"/>
              <a:t>Christian et al., Fall 2020 UnWG</a:t>
            </a:r>
          </a:p>
        </p:txBody>
      </p:sp>
      <p:sp>
        <p:nvSpPr>
          <p:cNvPr id="6" name="Slide Number Placeholder 5"/>
          <p:cNvSpPr>
            <a:spLocks noGrp="1"/>
          </p:cNvSpPr>
          <p:nvPr>
            <p:ph type="sldNum" sz="quarter" idx="12"/>
          </p:nvPr>
        </p:nvSpPr>
        <p:spPr/>
        <p:txBody>
          <a:bodyPr/>
          <a:lstStyle/>
          <a:p>
            <a:pPr>
              <a:defRPr/>
            </a:pPr>
            <a:fld id="{B8D9C65B-49AE-45CE-A99D-97D203F1D358}" type="slidenum">
              <a:rPr lang="en-US" altLang="en-US" smtClean="0"/>
              <a:pPr>
                <a:defRPr/>
              </a:pPr>
              <a:t>‹#›</a:t>
            </a:fld>
            <a:endParaRPr lang="en-US" altLang="en-US"/>
          </a:p>
        </p:txBody>
      </p:sp>
    </p:spTree>
    <p:extLst>
      <p:ext uri="{BB962C8B-B14F-4D97-AF65-F5344CB8AC3E}">
        <p14:creationId xmlns:p14="http://schemas.microsoft.com/office/powerpoint/2010/main" val="165973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C1E042F7-A3A9-49D5-B099-9D5E946E5B20}" type="datetime1">
              <a:rPr lang="en-US" altLang="en-US" smtClean="0"/>
              <a:t>10/28/2020</a:t>
            </a:fld>
            <a:endParaRPr lang="en-US" altLang="en-US"/>
          </a:p>
        </p:txBody>
      </p:sp>
      <p:sp>
        <p:nvSpPr>
          <p:cNvPr id="5" name="Footer Placeholder 4"/>
          <p:cNvSpPr>
            <a:spLocks noGrp="1"/>
          </p:cNvSpPr>
          <p:nvPr>
            <p:ph type="ftr" sz="quarter" idx="11"/>
          </p:nvPr>
        </p:nvSpPr>
        <p:spPr/>
        <p:txBody>
          <a:bodyPr/>
          <a:lstStyle/>
          <a:p>
            <a:pPr>
              <a:defRPr/>
            </a:pPr>
            <a:r>
              <a:rPr lang="en-US" altLang="en-US"/>
              <a:t>Christian et al., Fall 2020 UnWG</a:t>
            </a:r>
          </a:p>
        </p:txBody>
      </p:sp>
      <p:sp>
        <p:nvSpPr>
          <p:cNvPr id="6" name="Slide Number Placeholder 5"/>
          <p:cNvSpPr>
            <a:spLocks noGrp="1"/>
          </p:cNvSpPr>
          <p:nvPr>
            <p:ph type="sldNum" sz="quarter" idx="12"/>
          </p:nvPr>
        </p:nvSpPr>
        <p:spPr/>
        <p:txBody>
          <a:bodyPr/>
          <a:lstStyle/>
          <a:p>
            <a:pPr>
              <a:defRPr/>
            </a:pPr>
            <a:fld id="{F78B4806-B4BB-4E9A-A0A2-EC9C07A19529}" type="slidenum">
              <a:rPr lang="en-US" altLang="en-US" smtClean="0"/>
              <a:pPr>
                <a:defRPr/>
              </a:pPr>
              <a:t>‹#›</a:t>
            </a:fld>
            <a:endParaRPr lang="en-US" altLang="en-US"/>
          </a:p>
        </p:txBody>
      </p:sp>
    </p:spTree>
    <p:extLst>
      <p:ext uri="{BB962C8B-B14F-4D97-AF65-F5344CB8AC3E}">
        <p14:creationId xmlns:p14="http://schemas.microsoft.com/office/powerpoint/2010/main" val="317401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4B39B3F-05C2-451B-BD86-799E94185C39}" type="datetime1">
              <a:rPr lang="en-US" altLang="en-US" smtClean="0"/>
              <a:t>10/28/2020</a:t>
            </a:fld>
            <a:endParaRPr lang="en-US" altLang="en-US"/>
          </a:p>
        </p:txBody>
      </p:sp>
      <p:sp>
        <p:nvSpPr>
          <p:cNvPr id="5" name="Footer Placeholder 4"/>
          <p:cNvSpPr>
            <a:spLocks noGrp="1"/>
          </p:cNvSpPr>
          <p:nvPr>
            <p:ph type="ftr" sz="quarter" idx="11"/>
          </p:nvPr>
        </p:nvSpPr>
        <p:spPr/>
        <p:txBody>
          <a:bodyPr/>
          <a:lstStyle/>
          <a:p>
            <a:pPr>
              <a:defRPr/>
            </a:pPr>
            <a:r>
              <a:rPr lang="en-US" altLang="en-US"/>
              <a:t>Christian et al., Fall 2020 UnWG</a:t>
            </a:r>
          </a:p>
        </p:txBody>
      </p:sp>
      <p:sp>
        <p:nvSpPr>
          <p:cNvPr id="6" name="Slide Number Placeholder 5"/>
          <p:cNvSpPr>
            <a:spLocks noGrp="1"/>
          </p:cNvSpPr>
          <p:nvPr>
            <p:ph type="sldNum" sz="quarter" idx="12"/>
          </p:nvPr>
        </p:nvSpPr>
        <p:spPr/>
        <p:txBody>
          <a:bodyPr/>
          <a:lstStyle/>
          <a:p>
            <a:pPr>
              <a:defRPr/>
            </a:pPr>
            <a:fld id="{0CDA58E8-A95A-484A-85B0-4CE599EA3224}" type="slidenum">
              <a:rPr lang="en-US" altLang="en-US" smtClean="0"/>
              <a:pPr>
                <a:defRPr/>
              </a:pPr>
              <a:t>‹#›</a:t>
            </a:fld>
            <a:endParaRPr lang="en-US" altLang="en-US"/>
          </a:p>
        </p:txBody>
      </p:sp>
    </p:spTree>
    <p:extLst>
      <p:ext uri="{BB962C8B-B14F-4D97-AF65-F5344CB8AC3E}">
        <p14:creationId xmlns:p14="http://schemas.microsoft.com/office/powerpoint/2010/main" val="3025646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386595" y="5012441"/>
            <a:ext cx="2057400" cy="369332"/>
          </a:xfrm>
          <a:prstGeom prst="rect">
            <a:avLst/>
          </a:prstGeom>
        </p:spPr>
        <p:txBody>
          <a:bodyPr>
            <a:spAutoFit/>
          </a:bodyPr>
          <a:lstStyle/>
          <a:p>
            <a:fld id="{C9C25D0A-AA25-4D9F-B387-396FFA576857}" type="datetime1">
              <a:rPr lang="en-US" smtClean="0"/>
              <a:t>10/28/2020</a:t>
            </a:fld>
            <a:endParaRPr lang="en-US"/>
          </a:p>
        </p:txBody>
      </p:sp>
      <p:sp>
        <p:nvSpPr>
          <p:cNvPr id="5" name="Footer Placeholder 4"/>
          <p:cNvSpPr>
            <a:spLocks noGrp="1"/>
          </p:cNvSpPr>
          <p:nvPr>
            <p:ph type="ftr" sz="quarter" idx="11"/>
          </p:nvPr>
        </p:nvSpPr>
        <p:spPr>
          <a:xfrm>
            <a:off x="3028950" y="5012441"/>
            <a:ext cx="3086100" cy="138500"/>
          </a:xfrm>
        </p:spPr>
        <p:txBody>
          <a:bodyPr>
            <a:spAutoFit/>
          </a:bodyPr>
          <a:lstStyle/>
          <a:p>
            <a:r>
              <a:rPr lang="en-US"/>
              <a:t>Christian et al., Fall 2020 UnWG</a:t>
            </a:r>
          </a:p>
        </p:txBody>
      </p:sp>
      <p:sp>
        <p:nvSpPr>
          <p:cNvPr id="6" name="Slide Number Placeholder 5"/>
          <p:cNvSpPr>
            <a:spLocks noGrp="1"/>
          </p:cNvSpPr>
          <p:nvPr>
            <p:ph type="sldNum" sz="quarter" idx="12"/>
          </p:nvPr>
        </p:nvSpPr>
        <p:spPr>
          <a:xfrm>
            <a:off x="6708074" y="5012441"/>
            <a:ext cx="2057400" cy="138500"/>
          </a:xfrm>
        </p:spPr>
        <p:txBody>
          <a:bodyPr>
            <a:spAutoFit/>
          </a:bodyPr>
          <a:lstStyle/>
          <a:p>
            <a:fld id="{B065C79E-C57D-4E7A-85E6-0D12B9F73A0A}" type="slidenum">
              <a:rPr lang="en-US" smtClean="0"/>
              <a:t>‹#›</a:t>
            </a:fld>
            <a:endParaRPr lang="en-US"/>
          </a:p>
        </p:txBody>
      </p:sp>
    </p:spTree>
    <p:extLst>
      <p:ext uri="{BB962C8B-B14F-4D97-AF65-F5344CB8AC3E}">
        <p14:creationId xmlns:p14="http://schemas.microsoft.com/office/powerpoint/2010/main" val="2109249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86595" y="5012441"/>
            <a:ext cx="2057400" cy="138500"/>
          </a:xfrm>
          <a:prstGeom prst="rect">
            <a:avLst/>
          </a:prstGeom>
        </p:spPr>
        <p:txBody>
          <a:bodyPr/>
          <a:lstStyle/>
          <a:p>
            <a:fld id="{F09EDB36-7A1F-42F1-B407-BE5EA09257E2}" type="datetime1">
              <a:rPr lang="en-US" smtClean="0"/>
              <a:t>10/28/2020</a:t>
            </a:fld>
            <a:endParaRPr lang="en-US"/>
          </a:p>
        </p:txBody>
      </p:sp>
      <p:sp>
        <p:nvSpPr>
          <p:cNvPr id="5" name="Footer Placeholder 4"/>
          <p:cNvSpPr>
            <a:spLocks noGrp="1"/>
          </p:cNvSpPr>
          <p:nvPr>
            <p:ph type="ftr" sz="quarter" idx="11"/>
          </p:nvPr>
        </p:nvSpPr>
        <p:spPr/>
        <p:txBody>
          <a:bodyPr/>
          <a:lstStyle/>
          <a:p>
            <a:r>
              <a:rPr lang="en-US"/>
              <a:t>Christian et al., Fall 2020 UnWG</a:t>
            </a:r>
          </a:p>
        </p:txBody>
      </p:sp>
      <p:sp>
        <p:nvSpPr>
          <p:cNvPr id="6" name="Slide Number Placeholder 5"/>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3892438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86595" y="5012441"/>
            <a:ext cx="2057400" cy="138500"/>
          </a:xfrm>
          <a:prstGeom prst="rect">
            <a:avLst/>
          </a:prstGeom>
        </p:spPr>
        <p:txBody>
          <a:bodyPr/>
          <a:lstStyle/>
          <a:p>
            <a:fld id="{9C33A238-DDC2-414D-A5C4-269BE4643F11}" type="datetime1">
              <a:rPr lang="en-US" smtClean="0"/>
              <a:t>10/28/2020</a:t>
            </a:fld>
            <a:endParaRPr lang="en-US"/>
          </a:p>
        </p:txBody>
      </p:sp>
      <p:sp>
        <p:nvSpPr>
          <p:cNvPr id="5" name="Footer Placeholder 4"/>
          <p:cNvSpPr>
            <a:spLocks noGrp="1"/>
          </p:cNvSpPr>
          <p:nvPr>
            <p:ph type="ftr" sz="quarter" idx="11"/>
          </p:nvPr>
        </p:nvSpPr>
        <p:spPr/>
        <p:txBody>
          <a:bodyPr/>
          <a:lstStyle/>
          <a:p>
            <a:r>
              <a:rPr lang="en-US"/>
              <a:t>Christian et al., Fall 2020 UnWG</a:t>
            </a:r>
          </a:p>
        </p:txBody>
      </p:sp>
      <p:sp>
        <p:nvSpPr>
          <p:cNvPr id="6" name="Slide Number Placeholder 5"/>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95753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86595" y="5012441"/>
            <a:ext cx="2057400" cy="138500"/>
          </a:xfrm>
          <a:prstGeom prst="rect">
            <a:avLst/>
          </a:prstGeom>
        </p:spPr>
        <p:txBody>
          <a:bodyPr/>
          <a:lstStyle/>
          <a:p>
            <a:fld id="{92F1B8BD-9FCE-4F6F-81B7-366CA4B6684A}" type="datetime1">
              <a:rPr lang="en-US" smtClean="0"/>
              <a:t>10/28/2020</a:t>
            </a:fld>
            <a:endParaRPr lang="en-US"/>
          </a:p>
        </p:txBody>
      </p:sp>
      <p:sp>
        <p:nvSpPr>
          <p:cNvPr id="6" name="Footer Placeholder 5"/>
          <p:cNvSpPr>
            <a:spLocks noGrp="1"/>
          </p:cNvSpPr>
          <p:nvPr>
            <p:ph type="ftr" sz="quarter" idx="11"/>
          </p:nvPr>
        </p:nvSpPr>
        <p:spPr/>
        <p:txBody>
          <a:bodyPr/>
          <a:lstStyle/>
          <a:p>
            <a:r>
              <a:rPr lang="en-US"/>
              <a:t>Christian et al., Fall 2020 UnWG</a:t>
            </a:r>
          </a:p>
        </p:txBody>
      </p:sp>
      <p:sp>
        <p:nvSpPr>
          <p:cNvPr id="7" name="Slide Number Placeholder 6"/>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2140877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386595" y="5012441"/>
            <a:ext cx="2057400" cy="138500"/>
          </a:xfrm>
          <a:prstGeom prst="rect">
            <a:avLst/>
          </a:prstGeom>
        </p:spPr>
        <p:txBody>
          <a:bodyPr/>
          <a:lstStyle/>
          <a:p>
            <a:fld id="{86591F97-AC0B-4185-ACB7-8F23DD021539}" type="datetime1">
              <a:rPr lang="en-US" smtClean="0"/>
              <a:t>10/28/2020</a:t>
            </a:fld>
            <a:endParaRPr lang="en-US"/>
          </a:p>
        </p:txBody>
      </p:sp>
      <p:sp>
        <p:nvSpPr>
          <p:cNvPr id="8" name="Footer Placeholder 7"/>
          <p:cNvSpPr>
            <a:spLocks noGrp="1"/>
          </p:cNvSpPr>
          <p:nvPr>
            <p:ph type="ftr" sz="quarter" idx="11"/>
          </p:nvPr>
        </p:nvSpPr>
        <p:spPr/>
        <p:txBody>
          <a:bodyPr/>
          <a:lstStyle/>
          <a:p>
            <a:r>
              <a:rPr lang="en-US"/>
              <a:t>Christian et al., Fall 2020 UnWG</a:t>
            </a:r>
            <a:endParaRPr lang="en-US" dirty="0"/>
          </a:p>
        </p:txBody>
      </p:sp>
      <p:sp>
        <p:nvSpPr>
          <p:cNvPr id="9" name="Slide Number Placeholder 8"/>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8301649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86595" y="5012441"/>
            <a:ext cx="2057400" cy="138500"/>
          </a:xfrm>
          <a:prstGeom prst="rect">
            <a:avLst/>
          </a:prstGeom>
        </p:spPr>
        <p:txBody>
          <a:bodyPr/>
          <a:lstStyle/>
          <a:p>
            <a:fld id="{104AEBE9-786E-4A6A-A312-E17A6B1B68E9}" type="datetime1">
              <a:rPr lang="en-US" smtClean="0"/>
              <a:t>10/28/2020</a:t>
            </a:fld>
            <a:endParaRPr lang="en-US"/>
          </a:p>
        </p:txBody>
      </p:sp>
      <p:sp>
        <p:nvSpPr>
          <p:cNvPr id="4" name="Footer Placeholder 3"/>
          <p:cNvSpPr>
            <a:spLocks noGrp="1"/>
          </p:cNvSpPr>
          <p:nvPr>
            <p:ph type="ftr" sz="quarter" idx="11"/>
          </p:nvPr>
        </p:nvSpPr>
        <p:spPr>
          <a:xfrm>
            <a:off x="3028950" y="5012441"/>
            <a:ext cx="3086100" cy="138500"/>
          </a:xfrm>
        </p:spPr>
        <p:txBody>
          <a:bodyPr bIns="0">
            <a:spAutoFit/>
          </a:bodyPr>
          <a:lstStyle/>
          <a:p>
            <a:r>
              <a:rPr lang="en-US"/>
              <a:t>Christian et al., Fall 2020 UnWG</a:t>
            </a:r>
            <a:endParaRPr lang="en-US" dirty="0"/>
          </a:p>
        </p:txBody>
      </p:sp>
      <p:sp>
        <p:nvSpPr>
          <p:cNvPr id="5" name="Slide Number Placeholder 4"/>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24500143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86595" y="5012441"/>
            <a:ext cx="2057400" cy="138500"/>
          </a:xfrm>
          <a:prstGeom prst="rect">
            <a:avLst/>
          </a:prstGeom>
        </p:spPr>
        <p:txBody>
          <a:bodyPr/>
          <a:lstStyle/>
          <a:p>
            <a:fld id="{6A35149C-69D8-4B47-9F32-B8A967FAC757}" type="datetime1">
              <a:rPr lang="en-US" smtClean="0"/>
              <a:t>10/28/2020</a:t>
            </a:fld>
            <a:endParaRPr lang="en-US"/>
          </a:p>
        </p:txBody>
      </p:sp>
      <p:sp>
        <p:nvSpPr>
          <p:cNvPr id="3" name="Footer Placeholder 2"/>
          <p:cNvSpPr>
            <a:spLocks noGrp="1"/>
          </p:cNvSpPr>
          <p:nvPr>
            <p:ph type="ftr" sz="quarter" idx="11"/>
          </p:nvPr>
        </p:nvSpPr>
        <p:spPr/>
        <p:txBody>
          <a:bodyPr/>
          <a:lstStyle/>
          <a:p>
            <a:r>
              <a:rPr lang="en-US"/>
              <a:t>Christian et al., Fall 2020 UnWG</a:t>
            </a:r>
          </a:p>
        </p:txBody>
      </p:sp>
      <p:sp>
        <p:nvSpPr>
          <p:cNvPr id="4" name="Slide Number Placeholder 3"/>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32293116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386595" y="5012441"/>
            <a:ext cx="2057400" cy="138500"/>
          </a:xfrm>
          <a:prstGeom prst="rect">
            <a:avLst/>
          </a:prstGeom>
        </p:spPr>
        <p:txBody>
          <a:bodyPr/>
          <a:lstStyle/>
          <a:p>
            <a:fld id="{F3ECC02C-9005-419F-A9FD-BB9CE8631B61}" type="datetime1">
              <a:rPr lang="en-US" smtClean="0"/>
              <a:t>10/28/2020</a:t>
            </a:fld>
            <a:endParaRPr lang="en-US"/>
          </a:p>
        </p:txBody>
      </p:sp>
      <p:sp>
        <p:nvSpPr>
          <p:cNvPr id="6" name="Footer Placeholder 5"/>
          <p:cNvSpPr>
            <a:spLocks noGrp="1"/>
          </p:cNvSpPr>
          <p:nvPr>
            <p:ph type="ftr" sz="quarter" idx="11"/>
          </p:nvPr>
        </p:nvSpPr>
        <p:spPr/>
        <p:txBody>
          <a:bodyPr/>
          <a:lstStyle/>
          <a:p>
            <a:r>
              <a:rPr lang="en-US"/>
              <a:t>Christian et al., Fall 2020 UnWG</a:t>
            </a:r>
          </a:p>
        </p:txBody>
      </p:sp>
      <p:sp>
        <p:nvSpPr>
          <p:cNvPr id="7" name="Slide Number Placeholder 6"/>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1471058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7BAD13A-6518-462C-BC57-0754C068FEF7}" type="datetime1">
              <a:rPr lang="en-US" altLang="en-US" smtClean="0"/>
              <a:t>10/28/2020</a:t>
            </a:fld>
            <a:endParaRPr lang="en-US" altLang="en-US" dirty="0"/>
          </a:p>
        </p:txBody>
      </p:sp>
      <p:sp>
        <p:nvSpPr>
          <p:cNvPr id="5" name="Footer Placeholder 4"/>
          <p:cNvSpPr>
            <a:spLocks noGrp="1"/>
          </p:cNvSpPr>
          <p:nvPr>
            <p:ph type="ftr" sz="quarter" idx="11"/>
          </p:nvPr>
        </p:nvSpPr>
        <p:spPr/>
        <p:txBody>
          <a:bodyPr/>
          <a:lstStyle/>
          <a:p>
            <a:pPr>
              <a:defRPr/>
            </a:pPr>
            <a:r>
              <a:rPr lang="en-US" altLang="en-US"/>
              <a:t>Christian et al., Fall 2020 UnWG</a:t>
            </a:r>
            <a:endParaRPr lang="en-US" altLang="en-US" dirty="0"/>
          </a:p>
        </p:txBody>
      </p:sp>
      <p:sp>
        <p:nvSpPr>
          <p:cNvPr id="6" name="Slide Number Placeholder 5"/>
          <p:cNvSpPr>
            <a:spLocks noGrp="1"/>
          </p:cNvSpPr>
          <p:nvPr>
            <p:ph type="sldNum" sz="quarter" idx="12"/>
          </p:nvPr>
        </p:nvSpPr>
        <p:spPr/>
        <p:txBody>
          <a:bodyPr/>
          <a:lstStyle/>
          <a:p>
            <a:pPr>
              <a:defRPr/>
            </a:pPr>
            <a:fld id="{FB22F414-32B8-434D-83FD-3C0DE9E655EA}" type="slidenum">
              <a:rPr lang="en-US" altLang="en-US" smtClean="0"/>
              <a:pPr>
                <a:defRPr/>
              </a:pPr>
              <a:t>‹#›</a:t>
            </a:fld>
            <a:endParaRPr lang="en-US" altLang="en-US"/>
          </a:p>
        </p:txBody>
      </p:sp>
      <p:pic>
        <p:nvPicPr>
          <p:cNvPr id="7" name="Picture 24">
            <a:extLst>
              <a:ext uri="{FF2B5EF4-FFF2-40B4-BE49-F238E27FC236}">
                <a16:creationId xmlns:a16="http://schemas.microsoft.com/office/drawing/2014/main" id="{3F3248EF-627C-D543-9217-8896C28CCC6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72500" y="35379"/>
            <a:ext cx="571500" cy="473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7530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386595" y="5012441"/>
            <a:ext cx="2057400" cy="138500"/>
          </a:xfrm>
          <a:prstGeom prst="rect">
            <a:avLst/>
          </a:prstGeom>
        </p:spPr>
        <p:txBody>
          <a:bodyPr/>
          <a:lstStyle/>
          <a:p>
            <a:fld id="{341F1DDF-87E6-4A42-957A-CC0088FEFB4F}" type="datetime1">
              <a:rPr lang="en-US" smtClean="0"/>
              <a:t>10/28/2020</a:t>
            </a:fld>
            <a:endParaRPr lang="en-US"/>
          </a:p>
        </p:txBody>
      </p:sp>
      <p:sp>
        <p:nvSpPr>
          <p:cNvPr id="6" name="Footer Placeholder 5"/>
          <p:cNvSpPr>
            <a:spLocks noGrp="1"/>
          </p:cNvSpPr>
          <p:nvPr>
            <p:ph type="ftr" sz="quarter" idx="11"/>
          </p:nvPr>
        </p:nvSpPr>
        <p:spPr/>
        <p:txBody>
          <a:bodyPr/>
          <a:lstStyle/>
          <a:p>
            <a:r>
              <a:rPr lang="en-US"/>
              <a:t>Christian et al., Fall 2020 UnWG</a:t>
            </a:r>
          </a:p>
        </p:txBody>
      </p:sp>
      <p:sp>
        <p:nvSpPr>
          <p:cNvPr id="7" name="Slide Number Placeholder 6"/>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3023596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86595" y="5012441"/>
            <a:ext cx="2057400" cy="138500"/>
          </a:xfrm>
          <a:prstGeom prst="rect">
            <a:avLst/>
          </a:prstGeom>
        </p:spPr>
        <p:txBody>
          <a:bodyPr/>
          <a:lstStyle/>
          <a:p>
            <a:fld id="{D7A8C18A-B8D1-4E00-B009-449FE2A6F951}" type="datetime1">
              <a:rPr lang="en-US" smtClean="0"/>
              <a:t>10/28/2020</a:t>
            </a:fld>
            <a:endParaRPr lang="en-US"/>
          </a:p>
        </p:txBody>
      </p:sp>
      <p:sp>
        <p:nvSpPr>
          <p:cNvPr id="5" name="Footer Placeholder 4"/>
          <p:cNvSpPr>
            <a:spLocks noGrp="1"/>
          </p:cNvSpPr>
          <p:nvPr>
            <p:ph type="ftr" sz="quarter" idx="11"/>
          </p:nvPr>
        </p:nvSpPr>
        <p:spPr/>
        <p:txBody>
          <a:bodyPr/>
          <a:lstStyle/>
          <a:p>
            <a:r>
              <a:rPr lang="en-US"/>
              <a:t>Christian et al., Fall 2020 UnWG</a:t>
            </a:r>
          </a:p>
        </p:txBody>
      </p:sp>
      <p:sp>
        <p:nvSpPr>
          <p:cNvPr id="6" name="Slide Number Placeholder 5"/>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1836647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386595" y="5012441"/>
            <a:ext cx="2057400" cy="138500"/>
          </a:xfrm>
          <a:prstGeom prst="rect">
            <a:avLst/>
          </a:prstGeom>
        </p:spPr>
        <p:txBody>
          <a:bodyPr/>
          <a:lstStyle/>
          <a:p>
            <a:fld id="{02363C87-378B-4938-AB5A-CF3F16D99926}" type="datetime1">
              <a:rPr lang="en-US" smtClean="0"/>
              <a:t>10/28/2020</a:t>
            </a:fld>
            <a:endParaRPr lang="en-US"/>
          </a:p>
        </p:txBody>
      </p:sp>
      <p:sp>
        <p:nvSpPr>
          <p:cNvPr id="5" name="Footer Placeholder 4"/>
          <p:cNvSpPr>
            <a:spLocks noGrp="1"/>
          </p:cNvSpPr>
          <p:nvPr>
            <p:ph type="ftr" sz="quarter" idx="11"/>
          </p:nvPr>
        </p:nvSpPr>
        <p:spPr/>
        <p:txBody>
          <a:bodyPr/>
          <a:lstStyle/>
          <a:p>
            <a:r>
              <a:rPr lang="en-US"/>
              <a:t>Christian et al., Fall 2020 UnWG</a:t>
            </a:r>
          </a:p>
        </p:txBody>
      </p:sp>
      <p:sp>
        <p:nvSpPr>
          <p:cNvPr id="6" name="Slide Number Placeholder 5"/>
          <p:cNvSpPr>
            <a:spLocks noGrp="1"/>
          </p:cNvSpPr>
          <p:nvPr>
            <p:ph type="sldNum" sz="quarter" idx="12"/>
          </p:nvPr>
        </p:nvSpPr>
        <p:spPr/>
        <p:txBody>
          <a:bodyPr/>
          <a:lstStyle/>
          <a:p>
            <a:fld id="{B065C79E-C57D-4E7A-85E6-0D12B9F73A0A}" type="slidenum">
              <a:rPr lang="en-US" smtClean="0"/>
              <a:t>‹#›</a:t>
            </a:fld>
            <a:endParaRPr lang="en-US"/>
          </a:p>
        </p:txBody>
      </p:sp>
    </p:spTree>
    <p:extLst>
      <p:ext uri="{BB962C8B-B14F-4D97-AF65-F5344CB8AC3E}">
        <p14:creationId xmlns:p14="http://schemas.microsoft.com/office/powerpoint/2010/main" val="665774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340196F-49C4-4C50-B073-0E959EE81B09}" type="datetime1">
              <a:rPr lang="en-US" altLang="en-US" smtClean="0"/>
              <a:t>10/28/2020</a:t>
            </a:fld>
            <a:endParaRPr lang="en-US" altLang="en-US"/>
          </a:p>
        </p:txBody>
      </p:sp>
      <p:sp>
        <p:nvSpPr>
          <p:cNvPr id="5" name="Footer Placeholder 4"/>
          <p:cNvSpPr>
            <a:spLocks noGrp="1"/>
          </p:cNvSpPr>
          <p:nvPr>
            <p:ph type="ftr" sz="quarter" idx="11"/>
          </p:nvPr>
        </p:nvSpPr>
        <p:spPr/>
        <p:txBody>
          <a:bodyPr/>
          <a:lstStyle/>
          <a:p>
            <a:pPr>
              <a:defRPr/>
            </a:pPr>
            <a:r>
              <a:rPr lang="en-US" altLang="en-US"/>
              <a:t>Christian et al., Fall 2020 UnWG</a:t>
            </a:r>
          </a:p>
        </p:txBody>
      </p:sp>
      <p:sp>
        <p:nvSpPr>
          <p:cNvPr id="6" name="Slide Number Placeholder 5"/>
          <p:cNvSpPr>
            <a:spLocks noGrp="1"/>
          </p:cNvSpPr>
          <p:nvPr>
            <p:ph type="sldNum" sz="quarter" idx="12"/>
          </p:nvPr>
        </p:nvSpPr>
        <p:spPr/>
        <p:txBody>
          <a:bodyPr/>
          <a:lstStyle/>
          <a:p>
            <a:pPr>
              <a:defRPr/>
            </a:pPr>
            <a:fld id="{70B50529-0DFC-48A5-8BC1-C2184D6D23D5}" type="slidenum">
              <a:rPr lang="en-US" altLang="en-US" smtClean="0"/>
              <a:pPr>
                <a:defRPr/>
              </a:pPr>
              <a:t>‹#›</a:t>
            </a:fld>
            <a:endParaRPr lang="en-US" altLang="en-US"/>
          </a:p>
        </p:txBody>
      </p:sp>
    </p:spTree>
    <p:extLst>
      <p:ext uri="{BB962C8B-B14F-4D97-AF65-F5344CB8AC3E}">
        <p14:creationId xmlns:p14="http://schemas.microsoft.com/office/powerpoint/2010/main" val="47371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2751BB4-F0E1-4031-9D43-82B825E6F006}" type="datetime1">
              <a:rPr lang="en-US" altLang="en-US" smtClean="0"/>
              <a:t>10/28/2020</a:t>
            </a:fld>
            <a:endParaRPr lang="en-US" altLang="en-US"/>
          </a:p>
        </p:txBody>
      </p:sp>
      <p:sp>
        <p:nvSpPr>
          <p:cNvPr id="6" name="Footer Placeholder 5"/>
          <p:cNvSpPr>
            <a:spLocks noGrp="1"/>
          </p:cNvSpPr>
          <p:nvPr>
            <p:ph type="ftr" sz="quarter" idx="11"/>
          </p:nvPr>
        </p:nvSpPr>
        <p:spPr/>
        <p:txBody>
          <a:bodyPr/>
          <a:lstStyle/>
          <a:p>
            <a:pPr>
              <a:defRPr/>
            </a:pPr>
            <a:r>
              <a:rPr lang="en-US" altLang="en-US"/>
              <a:t>Christian et al., Fall 2020 UnWG</a:t>
            </a:r>
          </a:p>
        </p:txBody>
      </p:sp>
      <p:sp>
        <p:nvSpPr>
          <p:cNvPr id="7" name="Slide Number Placeholder 6"/>
          <p:cNvSpPr>
            <a:spLocks noGrp="1"/>
          </p:cNvSpPr>
          <p:nvPr>
            <p:ph type="sldNum" sz="quarter" idx="12"/>
          </p:nvPr>
        </p:nvSpPr>
        <p:spPr/>
        <p:txBody>
          <a:bodyPr/>
          <a:lstStyle/>
          <a:p>
            <a:pPr>
              <a:defRPr/>
            </a:pPr>
            <a:fld id="{6F1B35A6-33A6-40DD-AB49-C6650853D3F9}" type="slidenum">
              <a:rPr lang="en-US" altLang="en-US" smtClean="0"/>
              <a:pPr>
                <a:defRPr/>
              </a:pPr>
              <a:t>‹#›</a:t>
            </a:fld>
            <a:endParaRPr lang="en-US" altLang="en-US"/>
          </a:p>
        </p:txBody>
      </p:sp>
    </p:spTree>
    <p:extLst>
      <p:ext uri="{BB962C8B-B14F-4D97-AF65-F5344CB8AC3E}">
        <p14:creationId xmlns:p14="http://schemas.microsoft.com/office/powerpoint/2010/main" val="369978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EF31788-9551-46A0-AC7D-94E506C91832}" type="datetime1">
              <a:rPr lang="en-US" altLang="en-US" smtClean="0"/>
              <a:t>10/28/2020</a:t>
            </a:fld>
            <a:endParaRPr lang="en-US" altLang="en-US"/>
          </a:p>
        </p:txBody>
      </p:sp>
      <p:sp>
        <p:nvSpPr>
          <p:cNvPr id="8" name="Footer Placeholder 7"/>
          <p:cNvSpPr>
            <a:spLocks noGrp="1"/>
          </p:cNvSpPr>
          <p:nvPr>
            <p:ph type="ftr" sz="quarter" idx="11"/>
          </p:nvPr>
        </p:nvSpPr>
        <p:spPr/>
        <p:txBody>
          <a:bodyPr/>
          <a:lstStyle/>
          <a:p>
            <a:pPr>
              <a:defRPr/>
            </a:pPr>
            <a:r>
              <a:rPr lang="en-US" altLang="en-US"/>
              <a:t>Christian et al., Fall 2020 UnWG</a:t>
            </a:r>
          </a:p>
        </p:txBody>
      </p:sp>
      <p:sp>
        <p:nvSpPr>
          <p:cNvPr id="9" name="Slide Number Placeholder 8"/>
          <p:cNvSpPr>
            <a:spLocks noGrp="1"/>
          </p:cNvSpPr>
          <p:nvPr>
            <p:ph type="sldNum" sz="quarter" idx="12"/>
          </p:nvPr>
        </p:nvSpPr>
        <p:spPr/>
        <p:txBody>
          <a:bodyPr/>
          <a:lstStyle/>
          <a:p>
            <a:pPr>
              <a:defRPr/>
            </a:pPr>
            <a:fld id="{6257248A-AE86-465E-8E58-E28DDF84E08A}" type="slidenum">
              <a:rPr lang="en-US" altLang="en-US" smtClean="0"/>
              <a:pPr>
                <a:defRPr/>
              </a:pPr>
              <a:t>‹#›</a:t>
            </a:fld>
            <a:endParaRPr lang="en-US" altLang="en-US"/>
          </a:p>
        </p:txBody>
      </p:sp>
    </p:spTree>
    <p:extLst>
      <p:ext uri="{BB962C8B-B14F-4D97-AF65-F5344CB8AC3E}">
        <p14:creationId xmlns:p14="http://schemas.microsoft.com/office/powerpoint/2010/main" val="2044703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A28580FA-2876-4DCD-B729-8D08E6764421}" type="datetime1">
              <a:rPr lang="en-US" altLang="en-US" smtClean="0"/>
              <a:t>10/28/2020</a:t>
            </a:fld>
            <a:endParaRPr lang="en-US" altLang="en-US"/>
          </a:p>
        </p:txBody>
      </p:sp>
      <p:sp>
        <p:nvSpPr>
          <p:cNvPr id="4" name="Footer Placeholder 3"/>
          <p:cNvSpPr>
            <a:spLocks noGrp="1"/>
          </p:cNvSpPr>
          <p:nvPr>
            <p:ph type="ftr" sz="quarter" idx="11"/>
          </p:nvPr>
        </p:nvSpPr>
        <p:spPr/>
        <p:txBody>
          <a:bodyPr/>
          <a:lstStyle/>
          <a:p>
            <a:pPr>
              <a:defRPr/>
            </a:pPr>
            <a:r>
              <a:rPr lang="en-US" altLang="en-US"/>
              <a:t>Christian et al., Fall 2020 UnWG</a:t>
            </a:r>
          </a:p>
        </p:txBody>
      </p:sp>
      <p:sp>
        <p:nvSpPr>
          <p:cNvPr id="5" name="Slide Number Placeholder 4"/>
          <p:cNvSpPr>
            <a:spLocks noGrp="1"/>
          </p:cNvSpPr>
          <p:nvPr>
            <p:ph type="sldNum" sz="quarter" idx="12"/>
          </p:nvPr>
        </p:nvSpPr>
        <p:spPr/>
        <p:txBody>
          <a:bodyPr/>
          <a:lstStyle/>
          <a:p>
            <a:pPr>
              <a:defRPr/>
            </a:pPr>
            <a:fld id="{90950513-491C-4942-A7A7-4526AA6E5C90}" type="slidenum">
              <a:rPr lang="en-US" altLang="en-US" smtClean="0"/>
              <a:pPr>
                <a:defRPr/>
              </a:pPr>
              <a:t>‹#›</a:t>
            </a:fld>
            <a:endParaRPr lang="en-US" altLang="en-US"/>
          </a:p>
        </p:txBody>
      </p:sp>
    </p:spTree>
    <p:extLst>
      <p:ext uri="{BB962C8B-B14F-4D97-AF65-F5344CB8AC3E}">
        <p14:creationId xmlns:p14="http://schemas.microsoft.com/office/powerpoint/2010/main" val="2106234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E22156E-DACF-4577-9A1B-273499298310}" type="datetime1">
              <a:rPr lang="en-US" altLang="en-US" smtClean="0"/>
              <a:t>10/28/2020</a:t>
            </a:fld>
            <a:endParaRPr lang="en-US" altLang="en-US"/>
          </a:p>
        </p:txBody>
      </p:sp>
      <p:sp>
        <p:nvSpPr>
          <p:cNvPr id="3" name="Footer Placeholder 2"/>
          <p:cNvSpPr>
            <a:spLocks noGrp="1"/>
          </p:cNvSpPr>
          <p:nvPr>
            <p:ph type="ftr" sz="quarter" idx="11"/>
          </p:nvPr>
        </p:nvSpPr>
        <p:spPr/>
        <p:txBody>
          <a:bodyPr/>
          <a:lstStyle/>
          <a:p>
            <a:pPr>
              <a:defRPr/>
            </a:pPr>
            <a:r>
              <a:rPr lang="en-US" altLang="en-US"/>
              <a:t>Christian et al., Fall 2020 UnWG</a:t>
            </a:r>
          </a:p>
        </p:txBody>
      </p:sp>
      <p:sp>
        <p:nvSpPr>
          <p:cNvPr id="4" name="Slide Number Placeholder 3"/>
          <p:cNvSpPr>
            <a:spLocks noGrp="1"/>
          </p:cNvSpPr>
          <p:nvPr>
            <p:ph type="sldNum" sz="quarter" idx="12"/>
          </p:nvPr>
        </p:nvSpPr>
        <p:spPr/>
        <p:txBody>
          <a:bodyPr/>
          <a:lstStyle/>
          <a:p>
            <a:pPr>
              <a:defRPr/>
            </a:pPr>
            <a:fld id="{86D02291-3B07-4DC2-8A01-12C050166A0A}" type="slidenum">
              <a:rPr lang="en-US" altLang="en-US" smtClean="0"/>
              <a:pPr>
                <a:defRPr/>
              </a:pPr>
              <a:t>‹#›</a:t>
            </a:fld>
            <a:endParaRPr lang="en-US" altLang="en-US"/>
          </a:p>
        </p:txBody>
      </p:sp>
    </p:spTree>
    <p:extLst>
      <p:ext uri="{BB962C8B-B14F-4D97-AF65-F5344CB8AC3E}">
        <p14:creationId xmlns:p14="http://schemas.microsoft.com/office/powerpoint/2010/main" val="2898447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54EB7A42-A360-4364-98F4-DA17BAEA9454}" type="datetime1">
              <a:rPr lang="en-US" altLang="en-US" smtClean="0"/>
              <a:t>10/28/2020</a:t>
            </a:fld>
            <a:endParaRPr lang="en-US" altLang="en-US"/>
          </a:p>
        </p:txBody>
      </p:sp>
      <p:sp>
        <p:nvSpPr>
          <p:cNvPr id="6" name="Footer Placeholder 5"/>
          <p:cNvSpPr>
            <a:spLocks noGrp="1"/>
          </p:cNvSpPr>
          <p:nvPr>
            <p:ph type="ftr" sz="quarter" idx="11"/>
          </p:nvPr>
        </p:nvSpPr>
        <p:spPr/>
        <p:txBody>
          <a:bodyPr/>
          <a:lstStyle/>
          <a:p>
            <a:pPr>
              <a:defRPr/>
            </a:pPr>
            <a:r>
              <a:rPr lang="en-US" altLang="en-US"/>
              <a:t>Christian et al., Fall 2020 UnWG</a:t>
            </a:r>
          </a:p>
        </p:txBody>
      </p:sp>
      <p:sp>
        <p:nvSpPr>
          <p:cNvPr id="7" name="Slide Number Placeholder 6"/>
          <p:cNvSpPr>
            <a:spLocks noGrp="1"/>
          </p:cNvSpPr>
          <p:nvPr>
            <p:ph type="sldNum" sz="quarter" idx="12"/>
          </p:nvPr>
        </p:nvSpPr>
        <p:spPr/>
        <p:txBody>
          <a:bodyPr/>
          <a:lstStyle/>
          <a:p>
            <a:pPr>
              <a:defRPr/>
            </a:pPr>
            <a:fld id="{DE1EB46E-E49E-45D4-881A-DC6DFD33370C}" type="slidenum">
              <a:rPr lang="en-US" altLang="en-US" smtClean="0"/>
              <a:pPr>
                <a:defRPr/>
              </a:pPr>
              <a:t>‹#›</a:t>
            </a:fld>
            <a:endParaRPr lang="en-US" altLang="en-US"/>
          </a:p>
        </p:txBody>
      </p:sp>
    </p:spTree>
    <p:extLst>
      <p:ext uri="{BB962C8B-B14F-4D97-AF65-F5344CB8AC3E}">
        <p14:creationId xmlns:p14="http://schemas.microsoft.com/office/powerpoint/2010/main" val="2641613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53C0299-8D96-45A1-8BAD-42633F49157B}" type="datetime1">
              <a:rPr lang="en-US" altLang="en-US" smtClean="0"/>
              <a:t>10/28/2020</a:t>
            </a:fld>
            <a:endParaRPr lang="en-US" altLang="en-US"/>
          </a:p>
        </p:txBody>
      </p:sp>
      <p:sp>
        <p:nvSpPr>
          <p:cNvPr id="6" name="Footer Placeholder 5"/>
          <p:cNvSpPr>
            <a:spLocks noGrp="1"/>
          </p:cNvSpPr>
          <p:nvPr>
            <p:ph type="ftr" sz="quarter" idx="11"/>
          </p:nvPr>
        </p:nvSpPr>
        <p:spPr/>
        <p:txBody>
          <a:bodyPr/>
          <a:lstStyle/>
          <a:p>
            <a:pPr>
              <a:defRPr/>
            </a:pPr>
            <a:r>
              <a:rPr lang="en-US" altLang="en-US"/>
              <a:t>Christian et al., Fall 2020 UnWG</a:t>
            </a:r>
          </a:p>
        </p:txBody>
      </p:sp>
      <p:sp>
        <p:nvSpPr>
          <p:cNvPr id="7" name="Slide Number Placeholder 6"/>
          <p:cNvSpPr>
            <a:spLocks noGrp="1"/>
          </p:cNvSpPr>
          <p:nvPr>
            <p:ph type="sldNum" sz="quarter" idx="12"/>
          </p:nvPr>
        </p:nvSpPr>
        <p:spPr/>
        <p:txBody>
          <a:bodyPr/>
          <a:lstStyle/>
          <a:p>
            <a:pPr>
              <a:defRPr/>
            </a:pPr>
            <a:fld id="{A9AB008F-7B4B-46F8-B293-5B31669B648C}" type="slidenum">
              <a:rPr lang="en-US" altLang="en-US" smtClean="0"/>
              <a:pPr>
                <a:defRPr/>
              </a:pPr>
              <a:t>‹#›</a:t>
            </a:fld>
            <a:endParaRPr lang="en-US" altLang="en-US"/>
          </a:p>
        </p:txBody>
      </p:sp>
    </p:spTree>
    <p:extLst>
      <p:ext uri="{BB962C8B-B14F-4D97-AF65-F5344CB8AC3E}">
        <p14:creationId xmlns:p14="http://schemas.microsoft.com/office/powerpoint/2010/main" val="544339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18F4E921-8B0F-435F-AA95-02DFE7EE0284}" type="datetime1">
              <a:rPr lang="en-US" altLang="en-US" smtClean="0"/>
              <a:t>10/28/2020</a:t>
            </a:fld>
            <a:endParaRPr lang="en-US"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ltLang="en-US"/>
              <a:t>Christian et al., Fall 2020 UnWG</a:t>
            </a: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241AF4D-94A2-466E-893D-CC39BB20773E}" type="slidenum">
              <a:rPr lang="en-US" altLang="en-US" smtClean="0"/>
              <a:pPr>
                <a:defRPr/>
              </a:pPr>
              <a:t>‹#›</a:t>
            </a:fld>
            <a:endParaRPr lang="en-US" altLang="en-US"/>
          </a:p>
        </p:txBody>
      </p:sp>
    </p:spTree>
    <p:extLst>
      <p:ext uri="{BB962C8B-B14F-4D97-AF65-F5344CB8AC3E}">
        <p14:creationId xmlns:p14="http://schemas.microsoft.com/office/powerpoint/2010/main" val="2326295181"/>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8241" y="-4672"/>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28950" y="5012441"/>
            <a:ext cx="3086100" cy="138500"/>
          </a:xfrm>
          <a:prstGeom prst="rect">
            <a:avLst/>
          </a:prstGeom>
        </p:spPr>
        <p:txBody>
          <a:bodyPr vert="horz" lIns="91440" tIns="0" rIns="91440" bIns="0" rtlCol="0" anchor="ctr">
            <a:spAutoFit/>
          </a:bodyPr>
          <a:lstStyle>
            <a:lvl1pPr algn="ctr">
              <a:defRPr sz="900">
                <a:solidFill>
                  <a:schemeClr val="tx1">
                    <a:tint val="75000"/>
                  </a:schemeClr>
                </a:solidFill>
              </a:defRPr>
            </a:lvl1pPr>
          </a:lstStyle>
          <a:p>
            <a:r>
              <a:rPr lang="en-US"/>
              <a:t>Christian et al., Fall 2020 UnWG</a:t>
            </a:r>
          </a:p>
        </p:txBody>
      </p:sp>
      <p:sp>
        <p:nvSpPr>
          <p:cNvPr id="6" name="Slide Number Placeholder 5"/>
          <p:cNvSpPr>
            <a:spLocks noGrp="1"/>
          </p:cNvSpPr>
          <p:nvPr>
            <p:ph type="sldNum" sz="quarter" idx="4"/>
          </p:nvPr>
        </p:nvSpPr>
        <p:spPr>
          <a:xfrm>
            <a:off x="6708074" y="5012441"/>
            <a:ext cx="2057400" cy="138500"/>
          </a:xfrm>
          <a:prstGeom prst="rect">
            <a:avLst/>
          </a:prstGeom>
        </p:spPr>
        <p:txBody>
          <a:bodyPr vert="horz" lIns="91440" tIns="0" rIns="91440" bIns="0" rtlCol="0" anchor="ctr">
            <a:spAutoFit/>
          </a:bodyPr>
          <a:lstStyle>
            <a:lvl1pPr algn="r">
              <a:defRPr sz="900">
                <a:solidFill>
                  <a:schemeClr val="tx1">
                    <a:tint val="75000"/>
                  </a:schemeClr>
                </a:solidFill>
              </a:defRPr>
            </a:lvl1pPr>
          </a:lstStyle>
          <a:p>
            <a:fld id="{B065C79E-C57D-4E7A-85E6-0D12B9F73A0A}" type="slidenum">
              <a:rPr lang="en-US" smtClean="0"/>
              <a:t>‹#›</a:t>
            </a:fld>
            <a:endParaRPr lang="en-US"/>
          </a:p>
        </p:txBody>
      </p:sp>
      <p:cxnSp>
        <p:nvCxnSpPr>
          <p:cNvPr id="7" name="Straight Connector 6"/>
          <p:cNvCxnSpPr>
            <a:cxnSpLocks/>
          </p:cNvCxnSpPr>
          <p:nvPr userDrawn="1"/>
        </p:nvCxnSpPr>
        <p:spPr bwMode="auto">
          <a:xfrm>
            <a:off x="118241" y="667941"/>
            <a:ext cx="8011347" cy="0"/>
          </a:xfrm>
          <a:prstGeom prst="line">
            <a:avLst/>
          </a:prstGeom>
          <a:solidFill>
            <a:schemeClr val="accent1"/>
          </a:solidFill>
          <a:ln w="38100" cap="flat" cmpd="sng" algn="ctr">
            <a:gradFill flip="none" rotWithShape="1">
              <a:gsLst>
                <a:gs pos="0">
                  <a:srgbClr val="800000"/>
                </a:gs>
                <a:gs pos="100000">
                  <a:prstClr val="white"/>
                </a:gs>
              </a:gsLst>
              <a:lin ang="0" scaled="1"/>
              <a:tileRect/>
            </a:gradFill>
            <a:prstDash val="solid"/>
            <a:round/>
            <a:headEnd type="none" w="med" len="med"/>
            <a:tailEnd type="none" w="med" len="med"/>
          </a:ln>
          <a:effectLst/>
        </p:spPr>
      </p:cxnSp>
      <p:pic>
        <p:nvPicPr>
          <p:cNvPr id="8" name="Picture 13" descr="NASA insigniaCMYK">
            <a:extLst>
              <a:ext uri="{FF2B5EF4-FFF2-40B4-BE49-F238E27FC236}">
                <a16:creationId xmlns:a16="http://schemas.microsoft.com/office/drawing/2014/main" id="{6998EFE4-61CC-954A-8629-71472262CB3F}"/>
              </a:ext>
            </a:extLst>
          </p:cNvPr>
          <p:cNvPicPr preferRelativeResize="0">
            <a:picLocks noChangeAspect="1" noChangeArrowheads="1"/>
          </p:cNvPicPr>
          <p:nvPr userDrawn="1"/>
        </p:nvPicPr>
        <p:blipFill>
          <a:blip r:embed="rId13" cstate="screen">
            <a:extLst>
              <a:ext uri="{28A0092B-C50C-407E-A947-70E740481C1C}">
                <a14:useLocalDpi xmlns:a14="http://schemas.microsoft.com/office/drawing/2010/main"/>
              </a:ext>
            </a:extLst>
          </a:blip>
          <a:srcRect/>
          <a:stretch>
            <a:fillRect/>
          </a:stretch>
        </p:blipFill>
        <p:spPr bwMode="auto">
          <a:xfrm>
            <a:off x="8315323" y="136920"/>
            <a:ext cx="661093" cy="528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21347367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dt="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228600" y="841772"/>
            <a:ext cx="8305800" cy="1790700"/>
          </a:xfrm>
        </p:spPr>
        <p:txBody>
          <a:bodyPr anchor="ctr">
            <a:normAutofit/>
          </a:bodyPr>
          <a:lstStyle/>
          <a:p>
            <a:r>
              <a:rPr lang="en-US" sz="3600" dirty="0"/>
              <a:t>Overview of NASA Psychoacoustic Activities for UAM</a:t>
            </a:r>
            <a:endParaRPr lang="en-US" altLang="en-US" sz="3600" dirty="0"/>
          </a:p>
        </p:txBody>
      </p:sp>
      <p:sp>
        <p:nvSpPr>
          <p:cNvPr id="4100" name="Rectangle 3"/>
          <p:cNvSpPr>
            <a:spLocks noGrp="1" noChangeArrowheads="1"/>
          </p:cNvSpPr>
          <p:nvPr>
            <p:ph type="subTitle" idx="1"/>
          </p:nvPr>
        </p:nvSpPr>
        <p:spPr>
          <a:xfrm>
            <a:off x="1143000" y="4476750"/>
            <a:ext cx="6858000" cy="609600"/>
          </a:xfrm>
        </p:spPr>
        <p:txBody>
          <a:bodyPr>
            <a:normAutofit/>
          </a:bodyPr>
          <a:lstStyle/>
          <a:p>
            <a:pPr eaLnBrk="1" hangingPunct="1">
              <a:lnSpc>
                <a:spcPct val="80000"/>
              </a:lnSpc>
            </a:pPr>
            <a:r>
              <a:rPr lang="en-US" altLang="en-US" dirty="0"/>
              <a:t>UAM Noise Working Group Meeting </a:t>
            </a:r>
            <a:br>
              <a:rPr lang="en-US" altLang="en-US" dirty="0"/>
            </a:br>
            <a:r>
              <a:rPr lang="en-US" altLang="en-US" dirty="0"/>
              <a:t>5 November 2020, Virtual Meeting</a:t>
            </a:r>
          </a:p>
          <a:p>
            <a:pPr eaLnBrk="1" hangingPunct="1">
              <a:lnSpc>
                <a:spcPct val="80000"/>
              </a:lnSpc>
            </a:pPr>
            <a:endParaRPr lang="en-US" altLang="en-US" sz="1200" dirty="0"/>
          </a:p>
        </p:txBody>
      </p:sp>
      <p:sp>
        <p:nvSpPr>
          <p:cNvPr id="2" name="Slide Number Placeholder 1">
            <a:extLst>
              <a:ext uri="{FF2B5EF4-FFF2-40B4-BE49-F238E27FC236}">
                <a16:creationId xmlns:a16="http://schemas.microsoft.com/office/drawing/2014/main" id="{AE1AF1C7-C89F-4CB8-A50E-C0B68C9FFF41}"/>
              </a:ext>
            </a:extLst>
          </p:cNvPr>
          <p:cNvSpPr>
            <a:spLocks noGrp="1"/>
          </p:cNvSpPr>
          <p:nvPr>
            <p:ph type="sldNum" sz="quarter" idx="12"/>
          </p:nvPr>
        </p:nvSpPr>
        <p:spPr/>
        <p:txBody>
          <a:bodyPr/>
          <a:lstStyle/>
          <a:p>
            <a:fld id="{B065C79E-C57D-4E7A-85E6-0D12B9F73A0A}" type="slidenum">
              <a:rPr lang="en-US" smtClean="0"/>
              <a:t>1</a:t>
            </a:fld>
            <a:endParaRPr lang="en-US" dirty="0"/>
          </a:p>
        </p:txBody>
      </p:sp>
      <p:sp>
        <p:nvSpPr>
          <p:cNvPr id="6" name="Rectangle 3">
            <a:extLst>
              <a:ext uri="{FF2B5EF4-FFF2-40B4-BE49-F238E27FC236}">
                <a16:creationId xmlns:a16="http://schemas.microsoft.com/office/drawing/2014/main" id="{EA339A3D-8CC8-4837-918D-26FD23116E3A}"/>
              </a:ext>
            </a:extLst>
          </p:cNvPr>
          <p:cNvSpPr txBox="1">
            <a:spLocks noChangeArrowheads="1"/>
          </p:cNvSpPr>
          <p:nvPr/>
        </p:nvSpPr>
        <p:spPr>
          <a:xfrm>
            <a:off x="1143000" y="2701527"/>
            <a:ext cx="6858000" cy="1710631"/>
          </a:xfrm>
          <a:prstGeom prst="rect">
            <a:avLst/>
          </a:prstGeom>
        </p:spPr>
        <p:txBody>
          <a:bodyPr vert="horz" lIns="91440" tIns="45720" rIns="91440" bIns="45720" numCol="2"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lnSpc>
                <a:spcPct val="80000"/>
              </a:lnSpc>
            </a:pPr>
            <a:endParaRPr lang="en-US" altLang="en-US" sz="1600" dirty="0"/>
          </a:p>
          <a:p>
            <a:pPr algn="l">
              <a:lnSpc>
                <a:spcPct val="80000"/>
              </a:lnSpc>
            </a:pPr>
            <a:r>
              <a:rPr lang="en-US" altLang="en-US" sz="1600" dirty="0"/>
              <a:t>Presented by:</a:t>
            </a:r>
          </a:p>
          <a:p>
            <a:pPr algn="l">
              <a:lnSpc>
                <a:spcPct val="80000"/>
              </a:lnSpc>
            </a:pPr>
            <a:r>
              <a:rPr lang="en-US" altLang="en-US" sz="1600" dirty="0"/>
              <a:t>Andrew Christian</a:t>
            </a:r>
            <a:br>
              <a:rPr lang="en-US" altLang="en-US" sz="1600" dirty="0"/>
            </a:br>
            <a:r>
              <a:rPr lang="en-US" altLang="en-US" sz="1600" dirty="0"/>
              <a:t>Structural Acoustics Branch</a:t>
            </a:r>
            <a:br>
              <a:rPr lang="en-US" altLang="en-US" sz="1600" dirty="0"/>
            </a:br>
            <a:r>
              <a:rPr lang="en-US" altLang="en-US" sz="1600" dirty="0"/>
              <a:t>NASA Langley Research Center</a:t>
            </a:r>
            <a:br>
              <a:rPr lang="en-US" altLang="en-US" sz="1600" dirty="0"/>
            </a:br>
            <a:endParaRPr lang="en-US" altLang="en-US" sz="1600" dirty="0"/>
          </a:p>
          <a:p>
            <a:pPr algn="r">
              <a:lnSpc>
                <a:spcPct val="80000"/>
              </a:lnSpc>
            </a:pPr>
            <a:r>
              <a:rPr lang="en-US" altLang="en-US" sz="1600" dirty="0"/>
              <a:t>Matthew Boucher</a:t>
            </a:r>
            <a:br>
              <a:rPr lang="en-US" altLang="en-US" sz="1600" dirty="0"/>
            </a:br>
            <a:r>
              <a:rPr lang="en-US" altLang="en-US" sz="1600" dirty="0"/>
              <a:t>Structural Acoustics Branch</a:t>
            </a:r>
          </a:p>
          <a:p>
            <a:pPr algn="r">
              <a:lnSpc>
                <a:spcPct val="80000"/>
              </a:lnSpc>
            </a:pPr>
            <a:r>
              <a:rPr lang="en-US" altLang="en-US" sz="1600" dirty="0"/>
              <a:t>Menachem Rafaelof</a:t>
            </a:r>
            <a:br>
              <a:rPr lang="en-US" altLang="en-US" sz="1600" dirty="0"/>
            </a:br>
            <a:r>
              <a:rPr lang="en-US" altLang="en-US" sz="1600" dirty="0"/>
              <a:t>National Institute of Aerospace</a:t>
            </a:r>
          </a:p>
          <a:p>
            <a:pPr algn="r">
              <a:lnSpc>
                <a:spcPct val="80000"/>
              </a:lnSpc>
            </a:pPr>
            <a:r>
              <a:rPr lang="en-US" altLang="en-US" sz="1600" dirty="0"/>
              <a:t>Durand Begault</a:t>
            </a:r>
            <a:br>
              <a:rPr lang="en-US" altLang="en-US" sz="1600" dirty="0"/>
            </a:br>
            <a:r>
              <a:rPr lang="en-US" altLang="en-US" sz="1600" dirty="0"/>
              <a:t>Human Systems Integration Division</a:t>
            </a:r>
            <a:br>
              <a:rPr lang="en-US" altLang="en-US" sz="1600" dirty="0"/>
            </a:br>
            <a:r>
              <a:rPr lang="en-US" altLang="en-US" sz="1600" dirty="0"/>
              <a:t>NASA Ames Research Center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97B11-00B2-4B20-87D6-E6EF3B2886A7}"/>
              </a:ext>
            </a:extLst>
          </p:cNvPr>
          <p:cNvSpPr>
            <a:spLocks noGrp="1"/>
          </p:cNvSpPr>
          <p:nvPr>
            <p:ph type="title"/>
          </p:nvPr>
        </p:nvSpPr>
        <p:spPr/>
        <p:txBody>
          <a:bodyPr/>
          <a:lstStyle/>
          <a:p>
            <a:r>
              <a:rPr lang="en-US" dirty="0"/>
              <a:t>1: Audibility</a:t>
            </a:r>
          </a:p>
        </p:txBody>
      </p:sp>
      <p:sp>
        <p:nvSpPr>
          <p:cNvPr id="4" name="Footer Placeholder 3">
            <a:extLst>
              <a:ext uri="{FF2B5EF4-FFF2-40B4-BE49-F238E27FC236}">
                <a16:creationId xmlns:a16="http://schemas.microsoft.com/office/drawing/2014/main" id="{3D2BE1E2-47FC-418E-8CA0-C1C7C71EB830}"/>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A8A791F6-017C-4A10-92D7-FEBF276ABC92}"/>
              </a:ext>
            </a:extLst>
          </p:cNvPr>
          <p:cNvSpPr>
            <a:spLocks noGrp="1"/>
          </p:cNvSpPr>
          <p:nvPr>
            <p:ph type="sldNum" sz="quarter" idx="12"/>
          </p:nvPr>
        </p:nvSpPr>
        <p:spPr/>
        <p:txBody>
          <a:bodyPr/>
          <a:lstStyle/>
          <a:p>
            <a:fld id="{B065C79E-C57D-4E7A-85E6-0D12B9F73A0A}" type="slidenum">
              <a:rPr lang="en-US" smtClean="0"/>
              <a:t>10</a:t>
            </a:fld>
            <a:endParaRPr lang="en-US"/>
          </a:p>
        </p:txBody>
      </p:sp>
      <p:sp>
        <p:nvSpPr>
          <p:cNvPr id="6" name="Content Placeholder 5">
            <a:extLst>
              <a:ext uri="{FF2B5EF4-FFF2-40B4-BE49-F238E27FC236}">
                <a16:creationId xmlns:a16="http://schemas.microsoft.com/office/drawing/2014/main" id="{B770C331-43B1-40E3-AD14-5EB48F81BEF2}"/>
              </a:ext>
            </a:extLst>
          </p:cNvPr>
          <p:cNvSpPr>
            <a:spLocks noGrp="1"/>
          </p:cNvSpPr>
          <p:nvPr>
            <p:ph idx="1"/>
          </p:nvPr>
        </p:nvSpPr>
        <p:spPr/>
        <p:txBody>
          <a:bodyPr/>
          <a:lstStyle/>
          <a:p>
            <a:r>
              <a:rPr lang="en-US" dirty="0"/>
              <a:t>It’s well-known that background sounds can “mask” the perception of individual noise sources, and that this can lead to a reduction of annoyance.</a:t>
            </a:r>
          </a:p>
          <a:p>
            <a:pPr marL="342900" lvl="1" indent="0">
              <a:buNone/>
            </a:pPr>
            <a:r>
              <a:rPr lang="en-US" dirty="0">
                <a:sym typeface="Wingdings" panose="05000000000000000000" pitchFamily="2" charset="2"/>
              </a:rPr>
              <a:t> Higher background levels lead to lower annoyance when all other things are kept equal, but what does this mean for a </a:t>
            </a:r>
            <a:r>
              <a:rPr lang="en-US" i="1" dirty="0">
                <a:sym typeface="Wingdings" panose="05000000000000000000" pitchFamily="2" charset="2"/>
              </a:rPr>
              <a:t>novel </a:t>
            </a:r>
            <a:r>
              <a:rPr lang="en-US" dirty="0">
                <a:sym typeface="Wingdings" panose="05000000000000000000" pitchFamily="2" charset="2"/>
              </a:rPr>
              <a:t>noise source?</a:t>
            </a:r>
            <a:endParaRPr lang="en-US" dirty="0"/>
          </a:p>
          <a:p>
            <a:endParaRPr lang="en-US" dirty="0"/>
          </a:p>
          <a:p>
            <a:r>
              <a:rPr lang="en-US" dirty="0"/>
              <a:t>Can we formulate a </a:t>
            </a:r>
            <a:r>
              <a:rPr lang="en-US" i="1" dirty="0"/>
              <a:t>predictive </a:t>
            </a:r>
            <a:r>
              <a:rPr lang="en-US" dirty="0"/>
              <a:t>method to assess the impact of</a:t>
            </a:r>
            <a:br>
              <a:rPr lang="en-US" dirty="0"/>
            </a:br>
            <a:r>
              <a:rPr lang="en-US" dirty="0"/>
              <a:t>background sounds on UAM operations?</a:t>
            </a:r>
          </a:p>
        </p:txBody>
      </p:sp>
    </p:spTree>
    <p:extLst>
      <p:ext uri="{BB962C8B-B14F-4D97-AF65-F5344CB8AC3E}">
        <p14:creationId xmlns:p14="http://schemas.microsoft.com/office/powerpoint/2010/main" val="141231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2D2EC-9B0D-49C4-9A7B-4A5FA0480013}"/>
              </a:ext>
            </a:extLst>
          </p:cNvPr>
          <p:cNvSpPr>
            <a:spLocks noGrp="1"/>
          </p:cNvSpPr>
          <p:nvPr>
            <p:ph type="title"/>
          </p:nvPr>
        </p:nvSpPr>
        <p:spPr/>
        <p:txBody>
          <a:bodyPr/>
          <a:lstStyle/>
          <a:p>
            <a:r>
              <a:rPr lang="en-US" dirty="0"/>
              <a:t>Characterizing the Background</a:t>
            </a:r>
          </a:p>
        </p:txBody>
      </p:sp>
      <p:sp>
        <p:nvSpPr>
          <p:cNvPr id="3" name="Content Placeholder 2">
            <a:extLst>
              <a:ext uri="{FF2B5EF4-FFF2-40B4-BE49-F238E27FC236}">
                <a16:creationId xmlns:a16="http://schemas.microsoft.com/office/drawing/2014/main" id="{082116CF-BFD0-4CA4-BD45-21BABF0BE4B2}"/>
              </a:ext>
            </a:extLst>
          </p:cNvPr>
          <p:cNvSpPr>
            <a:spLocks noGrp="1"/>
          </p:cNvSpPr>
          <p:nvPr>
            <p:ph idx="1"/>
          </p:nvPr>
        </p:nvSpPr>
        <p:spPr>
          <a:xfrm>
            <a:off x="628650" y="1276350"/>
            <a:ext cx="3943350" cy="3356373"/>
          </a:xfrm>
        </p:spPr>
        <p:txBody>
          <a:bodyPr>
            <a:normAutofit/>
          </a:bodyPr>
          <a:lstStyle/>
          <a:p>
            <a:r>
              <a:rPr lang="en-US" dirty="0"/>
              <a:t>The first job is to have confidence in a recording of the existing noise.</a:t>
            </a:r>
          </a:p>
          <a:p>
            <a:endParaRPr lang="en-US" dirty="0"/>
          </a:p>
          <a:p>
            <a:r>
              <a:rPr lang="en-US" dirty="0"/>
              <a:t>Durand is preparing a NASA TM along these lines.</a:t>
            </a:r>
          </a:p>
          <a:p>
            <a:pPr lvl="1"/>
            <a:r>
              <a:rPr lang="en-US" dirty="0"/>
              <a:t>It will bring together best practices from various sources for how to record and document backgrounds.</a:t>
            </a:r>
          </a:p>
        </p:txBody>
      </p:sp>
      <p:sp>
        <p:nvSpPr>
          <p:cNvPr id="4" name="Footer Placeholder 3">
            <a:extLst>
              <a:ext uri="{FF2B5EF4-FFF2-40B4-BE49-F238E27FC236}">
                <a16:creationId xmlns:a16="http://schemas.microsoft.com/office/drawing/2014/main" id="{BA3DE008-80BC-499B-8434-ED07037BCD98}"/>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56D8900E-C36D-4B02-8C29-3FB63BFF7DCD}"/>
              </a:ext>
            </a:extLst>
          </p:cNvPr>
          <p:cNvSpPr>
            <a:spLocks noGrp="1"/>
          </p:cNvSpPr>
          <p:nvPr>
            <p:ph type="sldNum" sz="quarter" idx="12"/>
          </p:nvPr>
        </p:nvSpPr>
        <p:spPr/>
        <p:txBody>
          <a:bodyPr/>
          <a:lstStyle/>
          <a:p>
            <a:fld id="{B065C79E-C57D-4E7A-85E6-0D12B9F73A0A}" type="slidenum">
              <a:rPr lang="en-US" smtClean="0"/>
              <a:t>11</a:t>
            </a:fld>
            <a:endParaRPr lang="en-US"/>
          </a:p>
        </p:txBody>
      </p:sp>
      <p:pic>
        <p:nvPicPr>
          <p:cNvPr id="7" name="Picture 6" descr="A picture containing table, person, holding, snow&#10;&#10;Description automatically generated">
            <a:extLst>
              <a:ext uri="{FF2B5EF4-FFF2-40B4-BE49-F238E27FC236}">
                <a16:creationId xmlns:a16="http://schemas.microsoft.com/office/drawing/2014/main" id="{3DF7627B-8AD0-438B-B579-B38D4ADEE5E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931" r="8518"/>
          <a:stretch/>
        </p:blipFill>
        <p:spPr>
          <a:xfrm rot="5400000">
            <a:off x="4947899" y="1058714"/>
            <a:ext cx="3921369" cy="360636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30133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2D2EC-9B0D-49C4-9A7B-4A5FA0480013}"/>
              </a:ext>
            </a:extLst>
          </p:cNvPr>
          <p:cNvSpPr>
            <a:spLocks noGrp="1"/>
          </p:cNvSpPr>
          <p:nvPr>
            <p:ph type="title"/>
          </p:nvPr>
        </p:nvSpPr>
        <p:spPr/>
        <p:txBody>
          <a:bodyPr/>
          <a:lstStyle/>
          <a:p>
            <a:r>
              <a:rPr lang="en-US" dirty="0"/>
              <a:t>Formulating a New Audibility Algorithm</a:t>
            </a:r>
          </a:p>
        </p:txBody>
      </p:sp>
      <p:sp>
        <p:nvSpPr>
          <p:cNvPr id="3" name="Content Placeholder 2">
            <a:extLst>
              <a:ext uri="{FF2B5EF4-FFF2-40B4-BE49-F238E27FC236}">
                <a16:creationId xmlns:a16="http://schemas.microsoft.com/office/drawing/2014/main" id="{082116CF-BFD0-4CA4-BD45-21BABF0BE4B2}"/>
              </a:ext>
            </a:extLst>
          </p:cNvPr>
          <p:cNvSpPr>
            <a:spLocks noGrp="1"/>
          </p:cNvSpPr>
          <p:nvPr>
            <p:ph idx="1"/>
          </p:nvPr>
        </p:nvSpPr>
        <p:spPr>
          <a:xfrm>
            <a:off x="628650" y="1352550"/>
            <a:ext cx="3943350" cy="3280173"/>
          </a:xfrm>
        </p:spPr>
        <p:txBody>
          <a:bodyPr>
            <a:normAutofit/>
          </a:bodyPr>
          <a:lstStyle/>
          <a:p>
            <a:r>
              <a:rPr lang="en-US" dirty="0"/>
              <a:t>A new audibility algorithm is under development based on models of loudness (SAP).</a:t>
            </a:r>
          </a:p>
          <a:p>
            <a:endParaRPr lang="en-US" dirty="0"/>
          </a:p>
          <a:p>
            <a:r>
              <a:rPr lang="en-US" dirty="0"/>
              <a:t>This work started with Kyle Wendling (NIFS) 2018, and has been carried forward by Menachem Rafaelof.</a:t>
            </a:r>
          </a:p>
        </p:txBody>
      </p:sp>
      <p:sp>
        <p:nvSpPr>
          <p:cNvPr id="4" name="Footer Placeholder 3">
            <a:extLst>
              <a:ext uri="{FF2B5EF4-FFF2-40B4-BE49-F238E27FC236}">
                <a16:creationId xmlns:a16="http://schemas.microsoft.com/office/drawing/2014/main" id="{BA3DE008-80BC-499B-8434-ED07037BCD98}"/>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56D8900E-C36D-4B02-8C29-3FB63BFF7DCD}"/>
              </a:ext>
            </a:extLst>
          </p:cNvPr>
          <p:cNvSpPr>
            <a:spLocks noGrp="1"/>
          </p:cNvSpPr>
          <p:nvPr>
            <p:ph type="sldNum" sz="quarter" idx="12"/>
          </p:nvPr>
        </p:nvSpPr>
        <p:spPr/>
        <p:txBody>
          <a:bodyPr/>
          <a:lstStyle/>
          <a:p>
            <a:fld id="{B065C79E-C57D-4E7A-85E6-0D12B9F73A0A}" type="slidenum">
              <a:rPr lang="en-US" smtClean="0"/>
              <a:t>12</a:t>
            </a:fld>
            <a:endParaRPr lang="en-US"/>
          </a:p>
        </p:txBody>
      </p:sp>
      <p:pic>
        <p:nvPicPr>
          <p:cNvPr id="6" name="Picture 5">
            <a:extLst>
              <a:ext uri="{FF2B5EF4-FFF2-40B4-BE49-F238E27FC236}">
                <a16:creationId xmlns:a16="http://schemas.microsoft.com/office/drawing/2014/main" id="{C0440983-64D1-4445-B8C6-D86CA1DB90EC}"/>
              </a:ext>
            </a:extLst>
          </p:cNvPr>
          <p:cNvPicPr>
            <a:picLocks noChangeAspect="1"/>
          </p:cNvPicPr>
          <p:nvPr/>
        </p:nvPicPr>
        <p:blipFill>
          <a:blip r:embed="rId2"/>
          <a:stretch>
            <a:fillRect/>
          </a:stretch>
        </p:blipFill>
        <p:spPr>
          <a:xfrm>
            <a:off x="4565705" y="1200150"/>
            <a:ext cx="4186469" cy="3200400"/>
          </a:xfrm>
          <a:prstGeom prst="rect">
            <a:avLst/>
          </a:prstGeom>
        </p:spPr>
      </p:pic>
      <p:sp>
        <p:nvSpPr>
          <p:cNvPr id="7" name="Rectangle 6">
            <a:extLst>
              <a:ext uri="{FF2B5EF4-FFF2-40B4-BE49-F238E27FC236}">
                <a16:creationId xmlns:a16="http://schemas.microsoft.com/office/drawing/2014/main" id="{10C29257-EE9D-4020-8310-4F11DF086D27}"/>
              </a:ext>
            </a:extLst>
          </p:cNvPr>
          <p:cNvSpPr/>
          <p:nvPr/>
        </p:nvSpPr>
        <p:spPr>
          <a:xfrm>
            <a:off x="6324600" y="1123950"/>
            <a:ext cx="9144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8294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2D2EC-9B0D-49C4-9A7B-4A5FA0480013}"/>
              </a:ext>
            </a:extLst>
          </p:cNvPr>
          <p:cNvSpPr>
            <a:spLocks noGrp="1"/>
          </p:cNvSpPr>
          <p:nvPr>
            <p:ph type="title"/>
          </p:nvPr>
        </p:nvSpPr>
        <p:spPr/>
        <p:txBody>
          <a:bodyPr/>
          <a:lstStyle/>
          <a:p>
            <a:r>
              <a:rPr lang="en-US" dirty="0"/>
              <a:t>Comparing Models of Audibility</a:t>
            </a:r>
          </a:p>
        </p:txBody>
      </p:sp>
      <p:sp>
        <p:nvSpPr>
          <p:cNvPr id="3" name="Content Placeholder 2">
            <a:extLst>
              <a:ext uri="{FF2B5EF4-FFF2-40B4-BE49-F238E27FC236}">
                <a16:creationId xmlns:a16="http://schemas.microsoft.com/office/drawing/2014/main" id="{082116CF-BFD0-4CA4-BD45-21BABF0BE4B2}"/>
              </a:ext>
            </a:extLst>
          </p:cNvPr>
          <p:cNvSpPr>
            <a:spLocks noGrp="1"/>
          </p:cNvSpPr>
          <p:nvPr>
            <p:ph idx="1"/>
          </p:nvPr>
        </p:nvSpPr>
        <p:spPr>
          <a:xfrm>
            <a:off x="628650" y="1200150"/>
            <a:ext cx="3943350" cy="3432573"/>
          </a:xfrm>
        </p:spPr>
        <p:txBody>
          <a:bodyPr>
            <a:normAutofit fontScale="92500" lnSpcReduction="20000"/>
          </a:bodyPr>
          <a:lstStyle/>
          <a:p>
            <a:r>
              <a:rPr lang="en-US" dirty="0"/>
              <a:t>There are a number of existing audibility algorithms with various properties:</a:t>
            </a:r>
          </a:p>
          <a:p>
            <a:pPr lvl="1"/>
            <a:r>
              <a:rPr lang="en-US" dirty="0"/>
              <a:t>How much information do they need?</a:t>
            </a:r>
          </a:p>
          <a:p>
            <a:pPr lvl="1"/>
            <a:r>
              <a:rPr lang="en-US" dirty="0"/>
              <a:t>How hard are they to compute/how complex are they?</a:t>
            </a:r>
          </a:p>
          <a:p>
            <a:pPr lvl="1"/>
            <a:r>
              <a:rPr lang="en-US" dirty="0"/>
              <a:t>What data are they based on/where have they been used previously?</a:t>
            </a:r>
          </a:p>
          <a:p>
            <a:endParaRPr lang="en-US" dirty="0"/>
          </a:p>
          <a:p>
            <a:r>
              <a:rPr lang="en-US" dirty="0"/>
              <a:t>Which audibility algorithm is best suited for use with UAM?</a:t>
            </a:r>
          </a:p>
          <a:p>
            <a:endParaRPr lang="en-US" dirty="0"/>
          </a:p>
          <a:p>
            <a:r>
              <a:rPr lang="en-US" dirty="0"/>
              <a:t>This effort is being led by Matt.</a:t>
            </a:r>
          </a:p>
        </p:txBody>
      </p:sp>
      <p:sp>
        <p:nvSpPr>
          <p:cNvPr id="4" name="Footer Placeholder 3">
            <a:extLst>
              <a:ext uri="{FF2B5EF4-FFF2-40B4-BE49-F238E27FC236}">
                <a16:creationId xmlns:a16="http://schemas.microsoft.com/office/drawing/2014/main" id="{BA3DE008-80BC-499B-8434-ED07037BCD98}"/>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56D8900E-C36D-4B02-8C29-3FB63BFF7DCD}"/>
              </a:ext>
            </a:extLst>
          </p:cNvPr>
          <p:cNvSpPr>
            <a:spLocks noGrp="1"/>
          </p:cNvSpPr>
          <p:nvPr>
            <p:ph type="sldNum" sz="quarter" idx="12"/>
          </p:nvPr>
        </p:nvSpPr>
        <p:spPr/>
        <p:txBody>
          <a:bodyPr/>
          <a:lstStyle/>
          <a:p>
            <a:fld id="{B065C79E-C57D-4E7A-85E6-0D12B9F73A0A}" type="slidenum">
              <a:rPr lang="en-US" smtClean="0"/>
              <a:t>13</a:t>
            </a:fld>
            <a:endParaRPr lang="en-US"/>
          </a:p>
        </p:txBody>
      </p:sp>
      <p:pic>
        <p:nvPicPr>
          <p:cNvPr id="7" name="Picture 6" descr="Chart&#10;&#10;Description automatically generated">
            <a:extLst>
              <a:ext uri="{FF2B5EF4-FFF2-40B4-BE49-F238E27FC236}">
                <a16:creationId xmlns:a16="http://schemas.microsoft.com/office/drawing/2014/main" id="{06C10F44-D0BC-4561-9B55-A6E74B67F2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1123950"/>
            <a:ext cx="4445000" cy="3333750"/>
          </a:xfrm>
          <a:prstGeom prst="rect">
            <a:avLst/>
          </a:prstGeom>
        </p:spPr>
      </p:pic>
    </p:spTree>
    <p:extLst>
      <p:ext uri="{BB962C8B-B14F-4D97-AF65-F5344CB8AC3E}">
        <p14:creationId xmlns:p14="http://schemas.microsoft.com/office/powerpoint/2010/main" val="683756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2D2EC-9B0D-49C4-9A7B-4A5FA0480013}"/>
              </a:ext>
            </a:extLst>
          </p:cNvPr>
          <p:cNvSpPr>
            <a:spLocks noGrp="1"/>
          </p:cNvSpPr>
          <p:nvPr>
            <p:ph type="title"/>
          </p:nvPr>
        </p:nvSpPr>
        <p:spPr/>
        <p:txBody>
          <a:bodyPr/>
          <a:lstStyle/>
          <a:p>
            <a:r>
              <a:rPr lang="en-US" dirty="0"/>
              <a:t>“Discounting” the Predicted Annoyance</a:t>
            </a:r>
          </a:p>
        </p:txBody>
      </p:sp>
      <p:sp>
        <p:nvSpPr>
          <p:cNvPr id="3" name="Content Placeholder 2">
            <a:extLst>
              <a:ext uri="{FF2B5EF4-FFF2-40B4-BE49-F238E27FC236}">
                <a16:creationId xmlns:a16="http://schemas.microsoft.com/office/drawing/2014/main" id="{082116CF-BFD0-4CA4-BD45-21BABF0BE4B2}"/>
              </a:ext>
            </a:extLst>
          </p:cNvPr>
          <p:cNvSpPr>
            <a:spLocks noGrp="1"/>
          </p:cNvSpPr>
          <p:nvPr>
            <p:ph idx="1"/>
          </p:nvPr>
        </p:nvSpPr>
        <p:spPr>
          <a:xfrm>
            <a:off x="628650" y="2571750"/>
            <a:ext cx="7886700" cy="2060972"/>
          </a:xfrm>
        </p:spPr>
        <p:txBody>
          <a:bodyPr>
            <a:normAutofit/>
          </a:bodyPr>
          <a:lstStyle/>
          <a:p>
            <a:r>
              <a:rPr lang="en-US" dirty="0"/>
              <a:t>Whatever audibility algorithm is used, the output will likely be a “detectability index” value, usually denoted as d’.</a:t>
            </a:r>
          </a:p>
          <a:p>
            <a:r>
              <a:rPr lang="en-US" dirty="0"/>
              <a:t>How does this measure relate to the predicted annoyance?</a:t>
            </a:r>
          </a:p>
          <a:p>
            <a:pPr lvl="1"/>
            <a:r>
              <a:rPr lang="en-US" dirty="0"/>
              <a:t>Can we figure out, or at least constrain this relationship with information available in the literature?</a:t>
            </a:r>
          </a:p>
          <a:p>
            <a:r>
              <a:rPr lang="en-US" dirty="0"/>
              <a:t>This is what has been keeping me up at night recently.</a:t>
            </a:r>
          </a:p>
        </p:txBody>
      </p:sp>
      <p:sp>
        <p:nvSpPr>
          <p:cNvPr id="4" name="Footer Placeholder 3">
            <a:extLst>
              <a:ext uri="{FF2B5EF4-FFF2-40B4-BE49-F238E27FC236}">
                <a16:creationId xmlns:a16="http://schemas.microsoft.com/office/drawing/2014/main" id="{BA3DE008-80BC-499B-8434-ED07037BCD98}"/>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56D8900E-C36D-4B02-8C29-3FB63BFF7DCD}"/>
              </a:ext>
            </a:extLst>
          </p:cNvPr>
          <p:cNvSpPr>
            <a:spLocks noGrp="1"/>
          </p:cNvSpPr>
          <p:nvPr>
            <p:ph type="sldNum" sz="quarter" idx="12"/>
          </p:nvPr>
        </p:nvSpPr>
        <p:spPr/>
        <p:txBody>
          <a:bodyPr/>
          <a:lstStyle/>
          <a:p>
            <a:fld id="{B065C79E-C57D-4E7A-85E6-0D12B9F73A0A}" type="slidenum">
              <a:rPr lang="en-US" smtClean="0"/>
              <a:t>14</a:t>
            </a:fld>
            <a:endParaRPr lang="en-US"/>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E2738117-4C0E-43E3-9C9D-9E839DE091FF}"/>
                  </a:ext>
                </a:extLst>
              </p:cNvPr>
              <p:cNvSpPr txBox="1"/>
              <p:nvPr/>
            </p:nvSpPr>
            <p:spPr>
              <a:xfrm>
                <a:off x="2133600" y="989500"/>
                <a:ext cx="5524974" cy="9681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𝑃𝐴</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𝑁</m:t>
                          </m:r>
                        </m:e>
                        <m:sub>
                          <m:r>
                            <a:rPr lang="en-US" sz="2800" b="0" i="1" smtClean="0">
                              <a:latin typeface="Cambria Math" panose="02040503050406030204" pitchFamily="18" charset="0"/>
                            </a:rPr>
                            <m:t>5</m:t>
                          </m:r>
                        </m:sub>
                      </m:sSub>
                      <m:d>
                        <m:dPr>
                          <m:ctrlPr>
                            <a:rPr lang="en-US" sz="2800" b="0" i="1" smtClean="0">
                              <a:latin typeface="Cambria Math" panose="02040503050406030204" pitchFamily="18" charset="0"/>
                            </a:rPr>
                          </m:ctrlPr>
                        </m:dPr>
                        <m:e>
                          <m:r>
                            <a:rPr lang="en-US" sz="2800" b="0" i="1" smtClean="0">
                              <a:latin typeface="Cambria Math" panose="02040503050406030204" pitchFamily="18" charset="0"/>
                            </a:rPr>
                            <m:t>1+</m:t>
                          </m:r>
                          <m:rad>
                            <m:radPr>
                              <m:degHide m:val="on"/>
                              <m:ctrlPr>
                                <a:rPr lang="en-US" sz="2800" b="0" i="1" smtClean="0">
                                  <a:latin typeface="Cambria Math" panose="02040503050406030204" pitchFamily="18" charset="0"/>
                                </a:rPr>
                              </m:ctrlPr>
                            </m:radPr>
                            <m:deg/>
                            <m:e>
                              <m:sSubSup>
                                <m:sSubSupPr>
                                  <m:ctrlPr>
                                    <a:rPr lang="en-US" sz="2800" b="0" i="1" smtClean="0">
                                      <a:latin typeface="Cambria Math" panose="02040503050406030204" pitchFamily="18" charset="0"/>
                                    </a:rPr>
                                  </m:ctrlPr>
                                </m:sSubSupPr>
                                <m:e>
                                  <m:r>
                                    <a:rPr lang="en-US" sz="2800" b="0" i="1" smtClean="0">
                                      <a:latin typeface="Cambria Math" panose="02040503050406030204" pitchFamily="18" charset="0"/>
                                    </a:rPr>
                                    <m:t>𝑤</m:t>
                                  </m:r>
                                </m:e>
                                <m:sub>
                                  <m:r>
                                    <a:rPr lang="en-US" sz="2800" b="0" i="1" smtClean="0">
                                      <a:latin typeface="Cambria Math" panose="02040503050406030204" pitchFamily="18" charset="0"/>
                                    </a:rPr>
                                    <m:t>𝑆</m:t>
                                  </m:r>
                                </m:sub>
                                <m:sup>
                                  <m:r>
                                    <a:rPr lang="en-US" sz="2800" b="0" i="1" smtClean="0">
                                      <a:latin typeface="Cambria Math" panose="02040503050406030204" pitchFamily="18" charset="0"/>
                                    </a:rPr>
                                    <m:t>2</m:t>
                                  </m:r>
                                </m:sup>
                              </m:sSubSup>
                              <m:r>
                                <a:rPr lang="en-US" sz="2800" b="0" i="1" smtClean="0">
                                  <a:latin typeface="Cambria Math" panose="02040503050406030204" pitchFamily="18" charset="0"/>
                                </a:rPr>
                                <m:t>+</m:t>
                              </m:r>
                              <m:sSubSup>
                                <m:sSubSupPr>
                                  <m:ctrlPr>
                                    <a:rPr lang="en-US" sz="2800" i="1">
                                      <a:latin typeface="Cambria Math" panose="02040503050406030204" pitchFamily="18" charset="0"/>
                                    </a:rPr>
                                  </m:ctrlPr>
                                </m:sSubSupPr>
                                <m:e>
                                  <m:r>
                                    <a:rPr lang="en-US" sz="2800" i="1">
                                      <a:latin typeface="Cambria Math" panose="02040503050406030204" pitchFamily="18" charset="0"/>
                                    </a:rPr>
                                    <m:t>𝑤</m:t>
                                  </m:r>
                                </m:e>
                                <m:sub>
                                  <m:r>
                                    <a:rPr lang="en-US" sz="2800" b="0" i="1" smtClean="0">
                                      <a:latin typeface="Cambria Math" panose="02040503050406030204" pitchFamily="18" charset="0"/>
                                    </a:rPr>
                                    <m:t>𝐹𝑅</m:t>
                                  </m:r>
                                </m:sub>
                                <m:sup>
                                  <m:r>
                                    <a:rPr lang="en-US" sz="2800" i="1">
                                      <a:latin typeface="Cambria Math" panose="02040503050406030204" pitchFamily="18" charset="0"/>
                                    </a:rPr>
                                    <m:t>2</m:t>
                                  </m:r>
                                </m:sup>
                              </m:sSubSup>
                            </m:e>
                          </m:rad>
                        </m:e>
                      </m:d>
                      <m:r>
                        <a:rPr lang="en-US" sz="2800" b="0" i="1" smtClean="0">
                          <a:solidFill>
                            <a:srgbClr val="FF0000"/>
                          </a:solidFill>
                          <a:latin typeface="Cambria Math" panose="02040503050406030204" pitchFamily="18" charset="0"/>
                        </a:rPr>
                        <m:t>−</m:t>
                      </m:r>
                      <m:r>
                        <a:rPr lang="en-US" sz="2800" b="0" i="1" smtClean="0">
                          <a:solidFill>
                            <a:srgbClr val="FF0000"/>
                          </a:solidFill>
                          <a:latin typeface="Cambria Math" panose="02040503050406030204" pitchFamily="18" charset="0"/>
                        </a:rPr>
                        <m:t>𝑓</m:t>
                      </m:r>
                      <m:d>
                        <m:dPr>
                          <m:ctrlPr>
                            <a:rPr lang="en-US" sz="2800" b="0" i="1" smtClean="0">
                              <a:solidFill>
                                <a:srgbClr val="FF0000"/>
                              </a:solidFill>
                              <a:latin typeface="Cambria Math" panose="02040503050406030204" pitchFamily="18" charset="0"/>
                            </a:rPr>
                          </m:ctrlPr>
                        </m:dPr>
                        <m:e>
                          <m:r>
                            <a:rPr lang="en-US" sz="2800" b="0" i="1" smtClean="0">
                              <a:solidFill>
                                <a:srgbClr val="FF0000"/>
                              </a:solidFill>
                              <a:latin typeface="Cambria Math" panose="02040503050406030204" pitchFamily="18" charset="0"/>
                            </a:rPr>
                            <m:t>𝑑</m:t>
                          </m:r>
                          <m:r>
                            <a:rPr lang="en-US" sz="2800" b="0" i="1" smtClean="0">
                              <a:solidFill>
                                <a:srgbClr val="FF0000"/>
                              </a:solidFill>
                              <a:latin typeface="Cambria Math" panose="02040503050406030204" pitchFamily="18" charset="0"/>
                            </a:rPr>
                            <m:t>′</m:t>
                          </m:r>
                        </m:e>
                      </m:d>
                    </m:oMath>
                  </m:oMathPara>
                </a14:m>
                <a:endParaRPr lang="en-US" sz="2800" dirty="0"/>
              </a:p>
            </p:txBody>
          </p:sp>
        </mc:Choice>
        <mc:Fallback xmlns="">
          <p:sp>
            <p:nvSpPr>
              <p:cNvPr id="6" name="TextBox 5">
                <a:extLst>
                  <a:ext uri="{FF2B5EF4-FFF2-40B4-BE49-F238E27FC236}">
                    <a16:creationId xmlns:a16="http://schemas.microsoft.com/office/drawing/2014/main" id="{E2738117-4C0E-43E3-9C9D-9E839DE091FF}"/>
                  </a:ext>
                </a:extLst>
              </p:cNvPr>
              <p:cNvSpPr txBox="1">
                <a:spLocks noRot="1" noChangeAspect="1" noMove="1" noResize="1" noEditPoints="1" noAdjustHandles="1" noChangeArrowheads="1" noChangeShapeType="1" noTextEdit="1"/>
              </p:cNvSpPr>
              <p:nvPr/>
            </p:nvSpPr>
            <p:spPr>
              <a:xfrm>
                <a:off x="2133600" y="989500"/>
                <a:ext cx="5524974" cy="968150"/>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91898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EA974-C644-4623-B493-189F8EA0E309}"/>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4141564B-7C52-4667-A995-18555D70B1AF}"/>
              </a:ext>
            </a:extLst>
          </p:cNvPr>
          <p:cNvSpPr>
            <a:spLocks noGrp="1"/>
          </p:cNvSpPr>
          <p:nvPr>
            <p:ph idx="1"/>
          </p:nvPr>
        </p:nvSpPr>
        <p:spPr>
          <a:xfrm>
            <a:off x="628650" y="989500"/>
            <a:ext cx="7886700" cy="3792050"/>
          </a:xfrm>
        </p:spPr>
        <p:txBody>
          <a:bodyPr>
            <a:normAutofit fontScale="92500" lnSpcReduction="10000"/>
          </a:bodyPr>
          <a:lstStyle/>
          <a:p>
            <a:r>
              <a:rPr lang="en-US" dirty="0"/>
              <a:t>The Human Response </a:t>
            </a:r>
            <a:r>
              <a:rPr lang="en-US" dirty="0" err="1"/>
              <a:t>swimlane</a:t>
            </a:r>
            <a:r>
              <a:rPr lang="en-US" dirty="0"/>
              <a:t> of the RVLT UAM TC is working to further the understanding of psychoacoustics in ways that will hopefully prove fruitful within the emerging UAM space.</a:t>
            </a:r>
          </a:p>
          <a:p>
            <a:endParaRPr lang="en-US" dirty="0"/>
          </a:p>
          <a:p>
            <a:r>
              <a:rPr lang="en-US" dirty="0"/>
              <a:t>Although COVID-19 has significantly altered the particular things that were likely to get done, work is still pushing forward.</a:t>
            </a:r>
          </a:p>
          <a:p>
            <a:pPr lvl="1"/>
            <a:r>
              <a:rPr lang="en-US" dirty="0"/>
              <a:t>This </a:t>
            </a:r>
            <a:r>
              <a:rPr lang="en-US"/>
              <a:t>may be a </a:t>
            </a:r>
            <a:r>
              <a:rPr lang="en-US" dirty="0"/>
              <a:t>blessing in disguise: We should not expect to overturn anything found in decades of literature and lifetimes of experience of other researchers with data from 5 (or so) psychoacoustic tests. While we might not wind up with something that is explicitly based on UAM data, it’s likely worth our time to build from a more firm foundation on what has already been done.</a:t>
            </a:r>
          </a:p>
          <a:p>
            <a:endParaRPr lang="en-US" dirty="0"/>
          </a:p>
          <a:p>
            <a:r>
              <a:rPr lang="en-US" dirty="0"/>
              <a:t>We still don’t have any (good) recordings of UAM vehicles…</a:t>
            </a:r>
          </a:p>
        </p:txBody>
      </p:sp>
      <p:sp>
        <p:nvSpPr>
          <p:cNvPr id="4" name="Footer Placeholder 3">
            <a:extLst>
              <a:ext uri="{FF2B5EF4-FFF2-40B4-BE49-F238E27FC236}">
                <a16:creationId xmlns:a16="http://schemas.microsoft.com/office/drawing/2014/main" id="{EA8322C8-36E4-4856-8E43-BC46ED47F145}"/>
              </a:ext>
            </a:extLst>
          </p:cNvPr>
          <p:cNvSpPr>
            <a:spLocks noGrp="1"/>
          </p:cNvSpPr>
          <p:nvPr>
            <p:ph type="ftr" sz="quarter" idx="11"/>
          </p:nvPr>
        </p:nvSpPr>
        <p:spPr/>
        <p:txBody>
          <a:bodyPr/>
          <a:lstStyle/>
          <a:p>
            <a:r>
              <a:rPr lang="en-US" dirty="0"/>
              <a:t>Christian et al., Fall 2020 </a:t>
            </a:r>
            <a:r>
              <a:rPr lang="en-US" dirty="0" err="1"/>
              <a:t>UnWG</a:t>
            </a:r>
            <a:endParaRPr lang="en-US" dirty="0"/>
          </a:p>
        </p:txBody>
      </p:sp>
      <p:sp>
        <p:nvSpPr>
          <p:cNvPr id="5" name="Slide Number Placeholder 4">
            <a:extLst>
              <a:ext uri="{FF2B5EF4-FFF2-40B4-BE49-F238E27FC236}">
                <a16:creationId xmlns:a16="http://schemas.microsoft.com/office/drawing/2014/main" id="{068A5C00-1291-48D5-A494-40E752B561E2}"/>
              </a:ext>
            </a:extLst>
          </p:cNvPr>
          <p:cNvSpPr>
            <a:spLocks noGrp="1"/>
          </p:cNvSpPr>
          <p:nvPr>
            <p:ph type="sldNum" sz="quarter" idx="12"/>
          </p:nvPr>
        </p:nvSpPr>
        <p:spPr/>
        <p:txBody>
          <a:bodyPr/>
          <a:lstStyle/>
          <a:p>
            <a:fld id="{B065C79E-C57D-4E7A-85E6-0D12B9F73A0A}" type="slidenum">
              <a:rPr lang="en-US" smtClean="0"/>
              <a:t>15</a:t>
            </a:fld>
            <a:endParaRPr lang="en-US"/>
          </a:p>
        </p:txBody>
      </p:sp>
    </p:spTree>
    <p:extLst>
      <p:ext uri="{BB962C8B-B14F-4D97-AF65-F5344CB8AC3E}">
        <p14:creationId xmlns:p14="http://schemas.microsoft.com/office/powerpoint/2010/main" val="1095033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1738" y="3543300"/>
            <a:ext cx="4143375" cy="742950"/>
          </a:xfrm>
        </p:spPr>
        <p:txBody>
          <a:bodyPr/>
          <a:lstStyle/>
          <a:p>
            <a:pPr marL="0" indent="0" algn="ctr">
              <a:buNone/>
            </a:pPr>
            <a:r>
              <a:rPr lang="en-US" sz="2400" dirty="0"/>
              <a:t>andrew.christian@nasa.gov</a:t>
            </a:r>
          </a:p>
        </p:txBody>
      </p:sp>
      <p:sp>
        <p:nvSpPr>
          <p:cNvPr id="4" name="Slide Number Placeholder 3"/>
          <p:cNvSpPr>
            <a:spLocks noGrp="1"/>
          </p:cNvSpPr>
          <p:nvPr>
            <p:ph type="sldNum" sz="quarter" idx="12"/>
          </p:nvPr>
        </p:nvSpPr>
        <p:spPr/>
        <p:txBody>
          <a:bodyPr/>
          <a:lstStyle/>
          <a:p>
            <a:fld id="{B7BDA93C-157F-4692-8C3D-264612CA3210}" type="slidenum">
              <a:rPr lang="en-US" smtClean="0"/>
              <a:pPr/>
              <a:t>16</a:t>
            </a:fld>
            <a:endParaRPr lang="en-US"/>
          </a:p>
        </p:txBody>
      </p:sp>
      <p:pic>
        <p:nvPicPr>
          <p:cNvPr id="5" name="Picture 1"/>
          <p:cNvPicPr>
            <a:picLocks noChangeAspect="1" noChangeArrowheads="1"/>
          </p:cNvPicPr>
          <p:nvPr/>
        </p:nvPicPr>
        <p:blipFill>
          <a:blip r:embed="rId2" cstate="print"/>
          <a:srcRect/>
          <a:stretch>
            <a:fillRect/>
          </a:stretch>
        </p:blipFill>
        <p:spPr bwMode="auto">
          <a:xfrm>
            <a:off x="2828925" y="857250"/>
            <a:ext cx="3429000" cy="2393512"/>
          </a:xfrm>
          <a:prstGeom prst="rect">
            <a:avLst/>
          </a:prstGeom>
          <a:noFill/>
          <a:ln w="9525">
            <a:noFill/>
            <a:miter lim="800000"/>
            <a:headEnd/>
            <a:tailEnd/>
          </a:ln>
        </p:spPr>
      </p:pic>
    </p:spTree>
    <p:extLst>
      <p:ext uri="{BB962C8B-B14F-4D97-AF65-F5344CB8AC3E}">
        <p14:creationId xmlns:p14="http://schemas.microsoft.com/office/powerpoint/2010/main" val="948083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43B8-339A-834C-A10B-24A7FA5A7E46}"/>
              </a:ext>
            </a:extLst>
          </p:cNvPr>
          <p:cNvSpPr>
            <a:spLocks noGrp="1"/>
          </p:cNvSpPr>
          <p:nvPr>
            <p:ph type="title"/>
          </p:nvPr>
        </p:nvSpPr>
        <p:spPr/>
        <p:txBody>
          <a:bodyPr/>
          <a:lstStyle/>
          <a:p>
            <a:r>
              <a:rPr lang="en-US" dirty="0"/>
              <a:t>Introduction</a:t>
            </a:r>
          </a:p>
        </p:txBody>
      </p:sp>
      <p:sp>
        <p:nvSpPr>
          <p:cNvPr id="5" name="Footer Placeholder 2">
            <a:extLst>
              <a:ext uri="{FF2B5EF4-FFF2-40B4-BE49-F238E27FC236}">
                <a16:creationId xmlns:a16="http://schemas.microsoft.com/office/drawing/2014/main" id="{7A15C975-B484-B447-8B96-1039657B2749}"/>
              </a:ext>
            </a:extLst>
          </p:cNvPr>
          <p:cNvSpPr>
            <a:spLocks noGrp="1"/>
          </p:cNvSpPr>
          <p:nvPr>
            <p:ph type="ftr" sz="quarter" idx="11"/>
          </p:nvPr>
        </p:nvSpPr>
        <p:spPr>
          <a:xfrm>
            <a:off x="3028950" y="4933950"/>
            <a:ext cx="3086100" cy="138500"/>
          </a:xfrm>
        </p:spPr>
        <p:txBody>
          <a:bodyPr/>
          <a:lstStyle/>
          <a:p>
            <a:pPr>
              <a:defRPr/>
            </a:pPr>
            <a:r>
              <a:rPr lang="en-US" altLang="en-US"/>
              <a:t>Christian et al., Fall 2020 UnWG</a:t>
            </a:r>
            <a:endParaRPr lang="en-US" altLang="en-US" dirty="0"/>
          </a:p>
        </p:txBody>
      </p:sp>
      <p:sp>
        <p:nvSpPr>
          <p:cNvPr id="6" name="Slide Number Placeholder 5">
            <a:extLst>
              <a:ext uri="{FF2B5EF4-FFF2-40B4-BE49-F238E27FC236}">
                <a16:creationId xmlns:a16="http://schemas.microsoft.com/office/drawing/2014/main" id="{0A6A357D-5BC0-094C-BD43-8455F2320EE0}"/>
              </a:ext>
            </a:extLst>
          </p:cNvPr>
          <p:cNvSpPr>
            <a:spLocks noGrp="1"/>
          </p:cNvSpPr>
          <p:nvPr>
            <p:ph type="sldNum" sz="quarter" idx="12"/>
          </p:nvPr>
        </p:nvSpPr>
        <p:spPr>
          <a:xfrm>
            <a:off x="6708074" y="4933950"/>
            <a:ext cx="2057400" cy="138500"/>
          </a:xfrm>
        </p:spPr>
        <p:txBody>
          <a:bodyPr/>
          <a:lstStyle/>
          <a:p>
            <a:pPr>
              <a:defRPr/>
            </a:pPr>
            <a:fld id="{FB22F414-32B8-434D-83FD-3C0DE9E655EA}" type="slidenum">
              <a:rPr lang="en-US" altLang="en-US" smtClean="0"/>
              <a:pPr>
                <a:defRPr/>
              </a:pPr>
              <a:t>2</a:t>
            </a:fld>
            <a:endParaRPr lang="en-US" altLang="en-US"/>
          </a:p>
        </p:txBody>
      </p:sp>
      <p:sp>
        <p:nvSpPr>
          <p:cNvPr id="9" name="Content Placeholder 8">
            <a:extLst>
              <a:ext uri="{FF2B5EF4-FFF2-40B4-BE49-F238E27FC236}">
                <a16:creationId xmlns:a16="http://schemas.microsoft.com/office/drawing/2014/main" id="{F30577ED-568D-4A82-9D53-74E4F02656AD}"/>
              </a:ext>
            </a:extLst>
          </p:cNvPr>
          <p:cNvSpPr>
            <a:spLocks noGrp="1"/>
          </p:cNvSpPr>
          <p:nvPr>
            <p:ph idx="1"/>
          </p:nvPr>
        </p:nvSpPr>
        <p:spPr/>
        <p:txBody>
          <a:bodyPr>
            <a:normAutofit fontScale="92500" lnSpcReduction="10000"/>
          </a:bodyPr>
          <a:lstStyle/>
          <a:p>
            <a:r>
              <a:rPr lang="en-US" dirty="0"/>
              <a:t>Why are we concerned with human response?</a:t>
            </a:r>
          </a:p>
          <a:p>
            <a:pPr lvl="1"/>
            <a:r>
              <a:rPr lang="en-US" dirty="0"/>
              <a:t>Although the starting point for UAM noise assessment will be rooted in results from other vehicle types, there is decent indication that the UAM space might be very wide in terms of types of noise, where/when the noise is heard, and the context in which it is heard.</a:t>
            </a:r>
          </a:p>
          <a:p>
            <a:pPr lvl="1"/>
            <a:r>
              <a:rPr lang="en-US" dirty="0"/>
              <a:t>Researchers, regulators, OEMs, and operators may benefit from having a large slate of psychoacoustic knowledge to draw from when wrestling with this breadth.</a:t>
            </a:r>
          </a:p>
          <a:p>
            <a:endParaRPr lang="en-US" dirty="0"/>
          </a:p>
          <a:p>
            <a:r>
              <a:rPr lang="en-US" dirty="0"/>
              <a:t>We’re working on the cutting edge.</a:t>
            </a:r>
          </a:p>
          <a:p>
            <a:pPr lvl="1"/>
            <a:r>
              <a:rPr lang="en-US" dirty="0"/>
              <a:t>Our research is not meant to directly suggest that regulations or industry should work a certain way, but to generate knowledge that may be used by anyone when the time comes.</a:t>
            </a:r>
          </a:p>
        </p:txBody>
      </p:sp>
    </p:spTree>
    <p:extLst>
      <p:ext uri="{BB962C8B-B14F-4D97-AF65-F5344CB8AC3E}">
        <p14:creationId xmlns:p14="http://schemas.microsoft.com/office/powerpoint/2010/main" val="1825726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9D94C61-91FF-AE4F-BB2B-9350082225D8}"/>
              </a:ext>
            </a:extLst>
          </p:cNvPr>
          <p:cNvSpPr>
            <a:spLocks noGrp="1"/>
          </p:cNvSpPr>
          <p:nvPr>
            <p:ph type="sldNum" sz="quarter" idx="12"/>
          </p:nvPr>
        </p:nvSpPr>
        <p:spPr/>
        <p:txBody>
          <a:bodyPr/>
          <a:lstStyle/>
          <a:p>
            <a:pPr>
              <a:defRPr/>
            </a:pPr>
            <a:fld id="{FB22F414-32B8-434D-83FD-3C0DE9E655EA}" type="slidenum">
              <a:rPr lang="en-US" altLang="en-US" smtClean="0"/>
              <a:pPr>
                <a:defRPr/>
              </a:pPr>
              <a:t>3</a:t>
            </a:fld>
            <a:endParaRPr lang="en-US" altLang="en-US"/>
          </a:p>
        </p:txBody>
      </p:sp>
      <p:pic>
        <p:nvPicPr>
          <p:cNvPr id="160" name="Picture 159"/>
          <p:cNvPicPr>
            <a:picLocks noChangeAspect="1"/>
          </p:cNvPicPr>
          <p:nvPr/>
        </p:nvPicPr>
        <p:blipFill>
          <a:blip r:embed="rId3"/>
          <a:stretch>
            <a:fillRect/>
          </a:stretch>
        </p:blipFill>
        <p:spPr>
          <a:xfrm>
            <a:off x="381000" y="103347"/>
            <a:ext cx="7944888" cy="4937760"/>
          </a:xfrm>
          <a:prstGeom prst="rect">
            <a:avLst/>
          </a:prstGeom>
        </p:spPr>
      </p:pic>
      <p:sp>
        <p:nvSpPr>
          <p:cNvPr id="2" name="Footer Placeholder 1">
            <a:extLst>
              <a:ext uri="{FF2B5EF4-FFF2-40B4-BE49-F238E27FC236}">
                <a16:creationId xmlns:a16="http://schemas.microsoft.com/office/drawing/2014/main" id="{8201D715-A4D9-4D7A-A038-51371FF9DB2C}"/>
              </a:ext>
            </a:extLst>
          </p:cNvPr>
          <p:cNvSpPr>
            <a:spLocks noGrp="1"/>
          </p:cNvSpPr>
          <p:nvPr>
            <p:ph type="ftr" sz="quarter" idx="11"/>
          </p:nvPr>
        </p:nvSpPr>
        <p:spPr/>
        <p:txBody>
          <a:bodyPr/>
          <a:lstStyle/>
          <a:p>
            <a:pPr>
              <a:defRPr/>
            </a:pPr>
            <a:r>
              <a:rPr lang="en-US" altLang="en-US"/>
              <a:t>Christian et al., Fall 2020 UnWG</a:t>
            </a:r>
            <a:endParaRPr lang="en-US" altLang="en-US" dirty="0"/>
          </a:p>
        </p:txBody>
      </p:sp>
      <p:sp>
        <p:nvSpPr>
          <p:cNvPr id="3" name="Rectangle: Rounded Corners 2">
            <a:extLst>
              <a:ext uri="{FF2B5EF4-FFF2-40B4-BE49-F238E27FC236}">
                <a16:creationId xmlns:a16="http://schemas.microsoft.com/office/drawing/2014/main" id="{CF14FD04-EDBF-4E94-B763-E417BADEDD1A}"/>
              </a:ext>
            </a:extLst>
          </p:cNvPr>
          <p:cNvSpPr/>
          <p:nvPr/>
        </p:nvSpPr>
        <p:spPr>
          <a:xfrm>
            <a:off x="990600" y="2647950"/>
            <a:ext cx="6705600" cy="762000"/>
          </a:xfrm>
          <a:prstGeom prst="roundRect">
            <a:avLst/>
          </a:prstGeom>
          <a:noFill/>
          <a:ln w="381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Left 3">
            <a:extLst>
              <a:ext uri="{FF2B5EF4-FFF2-40B4-BE49-F238E27FC236}">
                <a16:creationId xmlns:a16="http://schemas.microsoft.com/office/drawing/2014/main" id="{ADD6B3AE-D356-4870-89F6-9CD9DFF9DD40}"/>
              </a:ext>
            </a:extLst>
          </p:cNvPr>
          <p:cNvSpPr/>
          <p:nvPr/>
        </p:nvSpPr>
        <p:spPr>
          <a:xfrm rot="10800000">
            <a:off x="146395" y="2786634"/>
            <a:ext cx="826008" cy="484632"/>
          </a:xfrm>
          <a:prstGeom prst="leftArrow">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082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43B8-339A-834C-A10B-24A7FA5A7E46}"/>
              </a:ext>
            </a:extLst>
          </p:cNvPr>
          <p:cNvSpPr>
            <a:spLocks noGrp="1"/>
          </p:cNvSpPr>
          <p:nvPr>
            <p:ph type="title"/>
          </p:nvPr>
        </p:nvSpPr>
        <p:spPr/>
        <p:txBody>
          <a:bodyPr/>
          <a:lstStyle/>
          <a:p>
            <a:r>
              <a:rPr lang="en-US" dirty="0"/>
              <a:t>An equation for “Psychoacoustic Annoyance”</a:t>
            </a:r>
          </a:p>
        </p:txBody>
      </p:sp>
      <p:sp>
        <p:nvSpPr>
          <p:cNvPr id="5" name="Footer Placeholder 2">
            <a:extLst>
              <a:ext uri="{FF2B5EF4-FFF2-40B4-BE49-F238E27FC236}">
                <a16:creationId xmlns:a16="http://schemas.microsoft.com/office/drawing/2014/main" id="{7A15C975-B484-B447-8B96-1039657B2749}"/>
              </a:ext>
            </a:extLst>
          </p:cNvPr>
          <p:cNvSpPr>
            <a:spLocks noGrp="1"/>
          </p:cNvSpPr>
          <p:nvPr>
            <p:ph type="ftr" sz="quarter" idx="11"/>
          </p:nvPr>
        </p:nvSpPr>
        <p:spPr>
          <a:xfrm>
            <a:off x="3028950" y="4933950"/>
            <a:ext cx="3086100" cy="138500"/>
          </a:xfrm>
        </p:spPr>
        <p:txBody>
          <a:bodyPr/>
          <a:lstStyle/>
          <a:p>
            <a:pPr>
              <a:defRPr/>
            </a:pPr>
            <a:r>
              <a:rPr lang="en-US" altLang="en-US"/>
              <a:t>Christian et al., Fall 2020 UnWG</a:t>
            </a:r>
            <a:endParaRPr lang="en-US" altLang="en-US" dirty="0"/>
          </a:p>
        </p:txBody>
      </p:sp>
      <p:sp>
        <p:nvSpPr>
          <p:cNvPr id="6" name="Slide Number Placeholder 5">
            <a:extLst>
              <a:ext uri="{FF2B5EF4-FFF2-40B4-BE49-F238E27FC236}">
                <a16:creationId xmlns:a16="http://schemas.microsoft.com/office/drawing/2014/main" id="{0A6A357D-5BC0-094C-BD43-8455F2320EE0}"/>
              </a:ext>
            </a:extLst>
          </p:cNvPr>
          <p:cNvSpPr>
            <a:spLocks noGrp="1"/>
          </p:cNvSpPr>
          <p:nvPr>
            <p:ph type="sldNum" sz="quarter" idx="12"/>
          </p:nvPr>
        </p:nvSpPr>
        <p:spPr>
          <a:xfrm>
            <a:off x="6708074" y="4933950"/>
            <a:ext cx="2057400" cy="138500"/>
          </a:xfrm>
        </p:spPr>
        <p:txBody>
          <a:bodyPr/>
          <a:lstStyle/>
          <a:p>
            <a:pPr>
              <a:defRPr/>
            </a:pPr>
            <a:fld id="{FB22F414-32B8-434D-83FD-3C0DE9E655EA}" type="slidenum">
              <a:rPr lang="en-US" altLang="en-US" smtClean="0"/>
              <a:pPr>
                <a:defRPr/>
              </a:pPr>
              <a:t>4</a:t>
            </a:fld>
            <a:endParaRPr lang="en-US" alt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2D376EF-9AFC-4CDC-9D67-5A67CD7EEBCE}"/>
                  </a:ext>
                </a:extLst>
              </p:cNvPr>
              <p:cNvSpPr txBox="1"/>
              <p:nvPr/>
            </p:nvSpPr>
            <p:spPr>
              <a:xfrm>
                <a:off x="1371600" y="1123950"/>
                <a:ext cx="4261808" cy="9681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𝑃𝐴</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𝑁</m:t>
                          </m:r>
                        </m:e>
                        <m:sub>
                          <m:r>
                            <a:rPr lang="en-US" sz="2800" b="0" i="1" smtClean="0">
                              <a:latin typeface="Cambria Math" panose="02040503050406030204" pitchFamily="18" charset="0"/>
                            </a:rPr>
                            <m:t>5</m:t>
                          </m:r>
                        </m:sub>
                      </m:sSub>
                      <m:d>
                        <m:dPr>
                          <m:ctrlPr>
                            <a:rPr lang="en-US" sz="2800" b="0" i="1" smtClean="0">
                              <a:latin typeface="Cambria Math" panose="02040503050406030204" pitchFamily="18" charset="0"/>
                            </a:rPr>
                          </m:ctrlPr>
                        </m:dPr>
                        <m:e>
                          <m:r>
                            <a:rPr lang="en-US" sz="2800" b="0" i="1" smtClean="0">
                              <a:latin typeface="Cambria Math" panose="02040503050406030204" pitchFamily="18" charset="0"/>
                            </a:rPr>
                            <m:t>1+</m:t>
                          </m:r>
                          <m:rad>
                            <m:radPr>
                              <m:degHide m:val="on"/>
                              <m:ctrlPr>
                                <a:rPr lang="en-US" sz="2800" b="0" i="1" smtClean="0">
                                  <a:latin typeface="Cambria Math" panose="02040503050406030204" pitchFamily="18" charset="0"/>
                                </a:rPr>
                              </m:ctrlPr>
                            </m:radPr>
                            <m:deg/>
                            <m:e>
                              <m:sSubSup>
                                <m:sSubSupPr>
                                  <m:ctrlPr>
                                    <a:rPr lang="en-US" sz="2800" b="0" i="1" smtClean="0">
                                      <a:latin typeface="Cambria Math" panose="02040503050406030204" pitchFamily="18" charset="0"/>
                                    </a:rPr>
                                  </m:ctrlPr>
                                </m:sSubSupPr>
                                <m:e>
                                  <m:r>
                                    <a:rPr lang="en-US" sz="2800" b="0" i="1" smtClean="0">
                                      <a:latin typeface="Cambria Math" panose="02040503050406030204" pitchFamily="18" charset="0"/>
                                    </a:rPr>
                                    <m:t>𝑤</m:t>
                                  </m:r>
                                </m:e>
                                <m:sub>
                                  <m:r>
                                    <a:rPr lang="en-US" sz="2800" b="0" i="1" smtClean="0">
                                      <a:latin typeface="Cambria Math" panose="02040503050406030204" pitchFamily="18" charset="0"/>
                                    </a:rPr>
                                    <m:t>𝑆</m:t>
                                  </m:r>
                                </m:sub>
                                <m:sup>
                                  <m:r>
                                    <a:rPr lang="en-US" sz="2800" b="0" i="1" smtClean="0">
                                      <a:latin typeface="Cambria Math" panose="02040503050406030204" pitchFamily="18" charset="0"/>
                                    </a:rPr>
                                    <m:t>2</m:t>
                                  </m:r>
                                </m:sup>
                              </m:sSubSup>
                              <m:r>
                                <a:rPr lang="en-US" sz="2800" b="0" i="1" smtClean="0">
                                  <a:latin typeface="Cambria Math" panose="02040503050406030204" pitchFamily="18" charset="0"/>
                                </a:rPr>
                                <m:t>+</m:t>
                              </m:r>
                              <m:sSubSup>
                                <m:sSubSupPr>
                                  <m:ctrlPr>
                                    <a:rPr lang="en-US" sz="2800" i="1">
                                      <a:latin typeface="Cambria Math" panose="02040503050406030204" pitchFamily="18" charset="0"/>
                                    </a:rPr>
                                  </m:ctrlPr>
                                </m:sSubSupPr>
                                <m:e>
                                  <m:r>
                                    <a:rPr lang="en-US" sz="2800" i="1">
                                      <a:latin typeface="Cambria Math" panose="02040503050406030204" pitchFamily="18" charset="0"/>
                                    </a:rPr>
                                    <m:t>𝑤</m:t>
                                  </m:r>
                                </m:e>
                                <m:sub>
                                  <m:r>
                                    <a:rPr lang="en-US" sz="2800" b="0" i="1" smtClean="0">
                                      <a:latin typeface="Cambria Math" panose="02040503050406030204" pitchFamily="18" charset="0"/>
                                    </a:rPr>
                                    <m:t>𝐹𝑅</m:t>
                                  </m:r>
                                </m:sub>
                                <m:sup>
                                  <m:r>
                                    <a:rPr lang="en-US" sz="2800" i="1">
                                      <a:latin typeface="Cambria Math" panose="02040503050406030204" pitchFamily="18" charset="0"/>
                                    </a:rPr>
                                    <m:t>2</m:t>
                                  </m:r>
                                </m:sup>
                              </m:sSubSup>
                            </m:e>
                          </m:rad>
                        </m:e>
                      </m:d>
                    </m:oMath>
                  </m:oMathPara>
                </a14:m>
                <a:endParaRPr lang="en-US" sz="2800" dirty="0"/>
              </a:p>
            </p:txBody>
          </p:sp>
        </mc:Choice>
        <mc:Fallback xmlns="">
          <p:sp>
            <p:nvSpPr>
              <p:cNvPr id="8" name="TextBox 7">
                <a:extLst>
                  <a:ext uri="{FF2B5EF4-FFF2-40B4-BE49-F238E27FC236}">
                    <a16:creationId xmlns:a16="http://schemas.microsoft.com/office/drawing/2014/main" id="{62D376EF-9AFC-4CDC-9D67-5A67CD7EEBCE}"/>
                  </a:ext>
                </a:extLst>
              </p:cNvPr>
              <p:cNvSpPr txBox="1">
                <a:spLocks noRot="1" noChangeAspect="1" noMove="1" noResize="1" noEditPoints="1" noAdjustHandles="1" noChangeArrowheads="1" noChangeShapeType="1" noTextEdit="1"/>
              </p:cNvSpPr>
              <p:nvPr/>
            </p:nvSpPr>
            <p:spPr>
              <a:xfrm>
                <a:off x="1371600" y="1123950"/>
                <a:ext cx="4261808" cy="968150"/>
              </a:xfrm>
              <a:prstGeom prst="rect">
                <a:avLst/>
              </a:prstGeom>
              <a:blipFill>
                <a:blip r:embed="rId2"/>
                <a:stretch>
                  <a:fillRect/>
                </a:stretch>
              </a:blipFill>
            </p:spPr>
            <p:txBody>
              <a:bodyPr/>
              <a:lstStyle/>
              <a:p>
                <a:r>
                  <a:rPr lang="en-US">
                    <a:noFill/>
                  </a:rPr>
                  <a:t> </a:t>
                </a:r>
              </a:p>
            </p:txBody>
          </p:sp>
        </mc:Fallback>
      </mc:AlternateContent>
      <p:sp>
        <p:nvSpPr>
          <p:cNvPr id="17" name="Oval 16">
            <a:extLst>
              <a:ext uri="{FF2B5EF4-FFF2-40B4-BE49-F238E27FC236}">
                <a16:creationId xmlns:a16="http://schemas.microsoft.com/office/drawing/2014/main" id="{CB34D543-1530-496A-9E5E-E7CF1026F682}"/>
              </a:ext>
            </a:extLst>
          </p:cNvPr>
          <p:cNvSpPr/>
          <p:nvPr/>
        </p:nvSpPr>
        <p:spPr>
          <a:xfrm>
            <a:off x="1356360" y="1301510"/>
            <a:ext cx="609600" cy="618730"/>
          </a:xfrm>
          <a:prstGeom prst="ellipse">
            <a:avLst/>
          </a:prstGeom>
          <a:noFill/>
          <a:ln w="381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FB5F7AE2-BA0E-4212-A380-760C267471B6}"/>
              </a:ext>
            </a:extLst>
          </p:cNvPr>
          <p:cNvSpPr>
            <a:spLocks noGrp="1"/>
          </p:cNvSpPr>
          <p:nvPr>
            <p:ph idx="1"/>
          </p:nvPr>
        </p:nvSpPr>
        <p:spPr>
          <a:xfrm>
            <a:off x="914400" y="2419351"/>
            <a:ext cx="4343400" cy="2209800"/>
          </a:xfrm>
          <a:ln w="38100">
            <a:solidFill>
              <a:srgbClr val="FFC000"/>
            </a:solidFill>
            <a:prstDash val="sysDash"/>
          </a:ln>
        </p:spPr>
        <p:txBody>
          <a:bodyPr>
            <a:normAutofit lnSpcReduction="10000"/>
          </a:bodyPr>
          <a:lstStyle/>
          <a:p>
            <a:pPr marL="0" indent="0">
              <a:buNone/>
            </a:pPr>
            <a:r>
              <a:rPr lang="en-US" sz="2000" dirty="0"/>
              <a:t>	Here’s a textbook example equation for predicting annoyance due to noise.</a:t>
            </a:r>
          </a:p>
          <a:p>
            <a:pPr marL="0" indent="0">
              <a:buNone/>
            </a:pPr>
            <a:r>
              <a:rPr lang="en-US" sz="2000" dirty="0"/>
              <a:t>	This equation suggests a process by which one can take a recording of a sound, compute various “sound quality metrics,” and combine them into a prediction of annoyance.</a:t>
            </a:r>
          </a:p>
        </p:txBody>
      </p:sp>
      <p:sp>
        <p:nvSpPr>
          <p:cNvPr id="9" name="Oval 8">
            <a:extLst>
              <a:ext uri="{FF2B5EF4-FFF2-40B4-BE49-F238E27FC236}">
                <a16:creationId xmlns:a16="http://schemas.microsoft.com/office/drawing/2014/main" id="{4D5F94F1-BCCD-48E9-8C65-54D3D2B235DB}"/>
              </a:ext>
            </a:extLst>
          </p:cNvPr>
          <p:cNvSpPr/>
          <p:nvPr/>
        </p:nvSpPr>
        <p:spPr>
          <a:xfrm>
            <a:off x="2263140" y="1368200"/>
            <a:ext cx="533400" cy="533400"/>
          </a:xfrm>
          <a:prstGeom prst="ellipse">
            <a:avLst/>
          </a:prstGeom>
          <a:noFill/>
          <a:ln w="381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96159EA-4D96-433A-A4E9-959EDEAE3BB4}"/>
              </a:ext>
            </a:extLst>
          </p:cNvPr>
          <p:cNvSpPr/>
          <p:nvPr/>
        </p:nvSpPr>
        <p:spPr>
          <a:xfrm>
            <a:off x="3794890" y="1341530"/>
            <a:ext cx="624710" cy="609600"/>
          </a:xfrm>
          <a:prstGeom prst="ellipse">
            <a:avLst/>
          </a:prstGeom>
          <a:noFill/>
          <a:ln w="381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D596D80-ABA4-4FF3-A641-5BA4628215B1}"/>
              </a:ext>
            </a:extLst>
          </p:cNvPr>
          <p:cNvSpPr/>
          <p:nvPr/>
        </p:nvSpPr>
        <p:spPr>
          <a:xfrm>
            <a:off x="4724402" y="1337720"/>
            <a:ext cx="678308" cy="636270"/>
          </a:xfrm>
          <a:prstGeom prst="ellipse">
            <a:avLst/>
          </a:prstGeom>
          <a:noFill/>
          <a:ln w="3810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ntent Placeholder 2">
            <a:extLst>
              <a:ext uri="{FF2B5EF4-FFF2-40B4-BE49-F238E27FC236}">
                <a16:creationId xmlns:a16="http://schemas.microsoft.com/office/drawing/2014/main" id="{3A8DAACB-DF38-47C5-8A2E-548E0A556C7A}"/>
              </a:ext>
            </a:extLst>
          </p:cNvPr>
          <p:cNvSpPr txBox="1">
            <a:spLocks/>
          </p:cNvSpPr>
          <p:nvPr/>
        </p:nvSpPr>
        <p:spPr>
          <a:xfrm>
            <a:off x="5943600" y="1123950"/>
            <a:ext cx="2743200" cy="2286000"/>
          </a:xfrm>
          <a:prstGeom prst="rect">
            <a:avLst/>
          </a:prstGeom>
          <a:ln w="38100">
            <a:solidFill>
              <a:schemeClr val="accent1"/>
            </a:solidFill>
            <a:prstDash val="sysDash"/>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2000" dirty="0"/>
              <a:t>	The terms on the RHS come from metrics that capture various auditory sensations such as the “sharpness,” “fluctuation strength,” and “roughness” of a sound.</a:t>
            </a:r>
          </a:p>
        </p:txBody>
      </p:sp>
    </p:spTree>
    <p:extLst>
      <p:ext uri="{BB962C8B-B14F-4D97-AF65-F5344CB8AC3E}">
        <p14:creationId xmlns:p14="http://schemas.microsoft.com/office/powerpoint/2010/main" val="76649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43B8-339A-834C-A10B-24A7FA5A7E46}"/>
              </a:ext>
            </a:extLst>
          </p:cNvPr>
          <p:cNvSpPr>
            <a:spLocks noGrp="1"/>
          </p:cNvSpPr>
          <p:nvPr>
            <p:ph type="title"/>
          </p:nvPr>
        </p:nvSpPr>
        <p:spPr/>
        <p:txBody>
          <a:bodyPr/>
          <a:lstStyle/>
          <a:p>
            <a:r>
              <a:rPr lang="en-US" dirty="0"/>
              <a:t>An equation for “Psychoacoustic Annoyance”</a:t>
            </a:r>
          </a:p>
        </p:txBody>
      </p:sp>
      <p:sp>
        <p:nvSpPr>
          <p:cNvPr id="5" name="Footer Placeholder 2">
            <a:extLst>
              <a:ext uri="{FF2B5EF4-FFF2-40B4-BE49-F238E27FC236}">
                <a16:creationId xmlns:a16="http://schemas.microsoft.com/office/drawing/2014/main" id="{7A15C975-B484-B447-8B96-1039657B2749}"/>
              </a:ext>
            </a:extLst>
          </p:cNvPr>
          <p:cNvSpPr>
            <a:spLocks noGrp="1"/>
          </p:cNvSpPr>
          <p:nvPr>
            <p:ph type="ftr" sz="quarter" idx="11"/>
          </p:nvPr>
        </p:nvSpPr>
        <p:spPr>
          <a:xfrm>
            <a:off x="3028950" y="4933950"/>
            <a:ext cx="3086100" cy="138500"/>
          </a:xfrm>
        </p:spPr>
        <p:txBody>
          <a:bodyPr/>
          <a:lstStyle/>
          <a:p>
            <a:pPr>
              <a:defRPr/>
            </a:pPr>
            <a:r>
              <a:rPr lang="en-US" altLang="en-US" dirty="0"/>
              <a:t>Christian et al., Fall 2020 </a:t>
            </a:r>
            <a:r>
              <a:rPr lang="en-US" altLang="en-US" dirty="0" err="1"/>
              <a:t>UnWG</a:t>
            </a:r>
            <a:endParaRPr lang="en-US" altLang="en-US" dirty="0"/>
          </a:p>
        </p:txBody>
      </p:sp>
      <p:sp>
        <p:nvSpPr>
          <p:cNvPr id="6" name="Slide Number Placeholder 5">
            <a:extLst>
              <a:ext uri="{FF2B5EF4-FFF2-40B4-BE49-F238E27FC236}">
                <a16:creationId xmlns:a16="http://schemas.microsoft.com/office/drawing/2014/main" id="{0A6A357D-5BC0-094C-BD43-8455F2320EE0}"/>
              </a:ext>
            </a:extLst>
          </p:cNvPr>
          <p:cNvSpPr>
            <a:spLocks noGrp="1"/>
          </p:cNvSpPr>
          <p:nvPr>
            <p:ph type="sldNum" sz="quarter" idx="12"/>
          </p:nvPr>
        </p:nvSpPr>
        <p:spPr>
          <a:xfrm>
            <a:off x="6708074" y="4933950"/>
            <a:ext cx="2057400" cy="138500"/>
          </a:xfrm>
        </p:spPr>
        <p:txBody>
          <a:bodyPr/>
          <a:lstStyle/>
          <a:p>
            <a:pPr>
              <a:defRPr/>
            </a:pPr>
            <a:fld id="{FB22F414-32B8-434D-83FD-3C0DE9E655EA}" type="slidenum">
              <a:rPr lang="en-US" altLang="en-US" smtClean="0"/>
              <a:pPr>
                <a:defRPr/>
              </a:pPr>
              <a:t>5</a:t>
            </a:fld>
            <a:endParaRPr lang="en-US" altLang="en-US"/>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62D376EF-9AFC-4CDC-9D67-5A67CD7EEBCE}"/>
                  </a:ext>
                </a:extLst>
              </p:cNvPr>
              <p:cNvSpPr txBox="1"/>
              <p:nvPr/>
            </p:nvSpPr>
            <p:spPr>
              <a:xfrm>
                <a:off x="1371600" y="1123950"/>
                <a:ext cx="4261808" cy="9681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𝑃𝐴</m:t>
                      </m:r>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𝑁</m:t>
                          </m:r>
                        </m:e>
                        <m:sub>
                          <m:r>
                            <a:rPr lang="en-US" sz="2800" b="0" i="1" smtClean="0">
                              <a:latin typeface="Cambria Math" panose="02040503050406030204" pitchFamily="18" charset="0"/>
                            </a:rPr>
                            <m:t>5</m:t>
                          </m:r>
                        </m:sub>
                      </m:sSub>
                      <m:d>
                        <m:dPr>
                          <m:ctrlPr>
                            <a:rPr lang="en-US" sz="2800" b="0" i="1" smtClean="0">
                              <a:latin typeface="Cambria Math" panose="02040503050406030204" pitchFamily="18" charset="0"/>
                            </a:rPr>
                          </m:ctrlPr>
                        </m:dPr>
                        <m:e>
                          <m:r>
                            <a:rPr lang="en-US" sz="2800" b="0" i="1" smtClean="0">
                              <a:latin typeface="Cambria Math" panose="02040503050406030204" pitchFamily="18" charset="0"/>
                            </a:rPr>
                            <m:t>1+</m:t>
                          </m:r>
                          <m:rad>
                            <m:radPr>
                              <m:degHide m:val="on"/>
                              <m:ctrlPr>
                                <a:rPr lang="en-US" sz="2800" b="0" i="1" smtClean="0">
                                  <a:latin typeface="Cambria Math" panose="02040503050406030204" pitchFamily="18" charset="0"/>
                                </a:rPr>
                              </m:ctrlPr>
                            </m:radPr>
                            <m:deg/>
                            <m:e>
                              <m:sSubSup>
                                <m:sSubSupPr>
                                  <m:ctrlPr>
                                    <a:rPr lang="en-US" sz="2800" b="0" i="1" smtClean="0">
                                      <a:latin typeface="Cambria Math" panose="02040503050406030204" pitchFamily="18" charset="0"/>
                                    </a:rPr>
                                  </m:ctrlPr>
                                </m:sSubSupPr>
                                <m:e>
                                  <m:r>
                                    <a:rPr lang="en-US" sz="2800" b="0" i="1" smtClean="0">
                                      <a:latin typeface="Cambria Math" panose="02040503050406030204" pitchFamily="18" charset="0"/>
                                    </a:rPr>
                                    <m:t>𝑤</m:t>
                                  </m:r>
                                </m:e>
                                <m:sub>
                                  <m:r>
                                    <a:rPr lang="en-US" sz="2800" b="0" i="1" smtClean="0">
                                      <a:latin typeface="Cambria Math" panose="02040503050406030204" pitchFamily="18" charset="0"/>
                                    </a:rPr>
                                    <m:t>𝑆</m:t>
                                  </m:r>
                                </m:sub>
                                <m:sup>
                                  <m:r>
                                    <a:rPr lang="en-US" sz="2800" b="0" i="1" smtClean="0">
                                      <a:latin typeface="Cambria Math" panose="02040503050406030204" pitchFamily="18" charset="0"/>
                                    </a:rPr>
                                    <m:t>2</m:t>
                                  </m:r>
                                </m:sup>
                              </m:sSubSup>
                              <m:r>
                                <a:rPr lang="en-US" sz="2800" b="0" i="1" smtClean="0">
                                  <a:latin typeface="Cambria Math" panose="02040503050406030204" pitchFamily="18" charset="0"/>
                                </a:rPr>
                                <m:t>+</m:t>
                              </m:r>
                              <m:sSubSup>
                                <m:sSubSupPr>
                                  <m:ctrlPr>
                                    <a:rPr lang="en-US" sz="2800" i="1">
                                      <a:latin typeface="Cambria Math" panose="02040503050406030204" pitchFamily="18" charset="0"/>
                                    </a:rPr>
                                  </m:ctrlPr>
                                </m:sSubSupPr>
                                <m:e>
                                  <m:r>
                                    <a:rPr lang="en-US" sz="2800" i="1">
                                      <a:latin typeface="Cambria Math" panose="02040503050406030204" pitchFamily="18" charset="0"/>
                                    </a:rPr>
                                    <m:t>𝑤</m:t>
                                  </m:r>
                                </m:e>
                                <m:sub>
                                  <m:r>
                                    <a:rPr lang="en-US" sz="2800" b="0" i="1" smtClean="0">
                                      <a:latin typeface="Cambria Math" panose="02040503050406030204" pitchFamily="18" charset="0"/>
                                    </a:rPr>
                                    <m:t>𝐹𝑅</m:t>
                                  </m:r>
                                </m:sub>
                                <m:sup>
                                  <m:r>
                                    <a:rPr lang="en-US" sz="2800" i="1">
                                      <a:latin typeface="Cambria Math" panose="02040503050406030204" pitchFamily="18" charset="0"/>
                                    </a:rPr>
                                    <m:t>2</m:t>
                                  </m:r>
                                </m:sup>
                              </m:sSubSup>
                            </m:e>
                          </m:rad>
                        </m:e>
                      </m:d>
                    </m:oMath>
                  </m:oMathPara>
                </a14:m>
                <a:endParaRPr lang="en-US" sz="2800" dirty="0"/>
              </a:p>
            </p:txBody>
          </p:sp>
        </mc:Choice>
        <mc:Fallback xmlns="">
          <p:sp>
            <p:nvSpPr>
              <p:cNvPr id="8" name="TextBox 7">
                <a:extLst>
                  <a:ext uri="{FF2B5EF4-FFF2-40B4-BE49-F238E27FC236}">
                    <a16:creationId xmlns:a16="http://schemas.microsoft.com/office/drawing/2014/main" id="{62D376EF-9AFC-4CDC-9D67-5A67CD7EEBCE}"/>
                  </a:ext>
                </a:extLst>
              </p:cNvPr>
              <p:cNvSpPr txBox="1">
                <a:spLocks noRot="1" noChangeAspect="1" noMove="1" noResize="1" noEditPoints="1" noAdjustHandles="1" noChangeArrowheads="1" noChangeShapeType="1" noTextEdit="1"/>
              </p:cNvSpPr>
              <p:nvPr/>
            </p:nvSpPr>
            <p:spPr>
              <a:xfrm>
                <a:off x="1371600" y="1123950"/>
                <a:ext cx="4261808" cy="968150"/>
              </a:xfrm>
              <a:prstGeom prst="rect">
                <a:avLst/>
              </a:prstGeom>
              <a:blipFill>
                <a:blip r:embed="rId2"/>
                <a:stretch>
                  <a:fillRect/>
                </a:stretch>
              </a:blipFill>
            </p:spPr>
            <p:txBody>
              <a:bodyPr/>
              <a:lstStyle/>
              <a:p>
                <a:r>
                  <a:rPr lang="en-US">
                    <a:noFill/>
                  </a:rPr>
                  <a:t> </a:t>
                </a:r>
              </a:p>
            </p:txBody>
          </p:sp>
        </mc:Fallback>
      </mc:AlternateContent>
      <p:sp>
        <p:nvSpPr>
          <p:cNvPr id="18" name="Content Placeholder 2">
            <a:extLst>
              <a:ext uri="{FF2B5EF4-FFF2-40B4-BE49-F238E27FC236}">
                <a16:creationId xmlns:a16="http://schemas.microsoft.com/office/drawing/2014/main" id="{FB5F7AE2-BA0E-4212-A380-760C267471B6}"/>
              </a:ext>
            </a:extLst>
          </p:cNvPr>
          <p:cNvSpPr>
            <a:spLocks noGrp="1"/>
          </p:cNvSpPr>
          <p:nvPr>
            <p:ph idx="1"/>
          </p:nvPr>
        </p:nvSpPr>
        <p:spPr>
          <a:xfrm>
            <a:off x="609600" y="2724151"/>
            <a:ext cx="8001000" cy="1904999"/>
          </a:xfrm>
          <a:ln w="38100">
            <a:solidFill>
              <a:srgbClr val="FFC000"/>
            </a:solidFill>
            <a:prstDash val="sysDash"/>
          </a:ln>
        </p:spPr>
        <p:txBody>
          <a:bodyPr>
            <a:normAutofit fontScale="92500"/>
          </a:bodyPr>
          <a:lstStyle/>
          <a:p>
            <a:pPr marL="0" indent="0">
              <a:buNone/>
            </a:pPr>
            <a:r>
              <a:rPr lang="en-US" dirty="0"/>
              <a:t>	This kind of distillation could be used as a factor in an MDAO approach to the design and evaluation of UAM vehicles.</a:t>
            </a:r>
          </a:p>
          <a:p>
            <a:pPr marL="0" indent="0">
              <a:buNone/>
            </a:pPr>
            <a:r>
              <a:rPr lang="en-US" dirty="0"/>
              <a:t>	Other methods might predict things like distraction or sleep disturbance.</a:t>
            </a:r>
          </a:p>
          <a:p>
            <a:pPr marL="0" indent="0">
              <a:buNone/>
            </a:pPr>
            <a:endParaRPr lang="en-US" dirty="0"/>
          </a:p>
          <a:p>
            <a:pPr marL="0" indent="0">
              <a:buNone/>
            </a:pPr>
            <a:r>
              <a:rPr lang="en-US" b="1" i="1" dirty="0"/>
              <a:t>		But how does this actually apply to UAM noise?</a:t>
            </a:r>
          </a:p>
        </p:txBody>
      </p:sp>
      <p:sp>
        <p:nvSpPr>
          <p:cNvPr id="9" name="Oval 8">
            <a:extLst>
              <a:ext uri="{FF2B5EF4-FFF2-40B4-BE49-F238E27FC236}">
                <a16:creationId xmlns:a16="http://schemas.microsoft.com/office/drawing/2014/main" id="{38633C57-6EEF-42DF-B329-38486F6B0018}"/>
              </a:ext>
            </a:extLst>
          </p:cNvPr>
          <p:cNvSpPr/>
          <p:nvPr/>
        </p:nvSpPr>
        <p:spPr>
          <a:xfrm>
            <a:off x="1356360" y="1301510"/>
            <a:ext cx="609600" cy="618730"/>
          </a:xfrm>
          <a:prstGeom prst="ellipse">
            <a:avLst/>
          </a:prstGeom>
          <a:noFill/>
          <a:ln w="381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0230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F0791-B751-4AD6-B720-CDC5BD461998}"/>
              </a:ext>
            </a:extLst>
          </p:cNvPr>
          <p:cNvSpPr>
            <a:spLocks noGrp="1"/>
          </p:cNvSpPr>
          <p:nvPr>
            <p:ph type="title"/>
          </p:nvPr>
        </p:nvSpPr>
        <p:spPr/>
        <p:txBody>
          <a:bodyPr/>
          <a:lstStyle/>
          <a:p>
            <a:r>
              <a:rPr lang="en-US" baseline="0" dirty="0"/>
              <a:t>3 Facets of this Question</a:t>
            </a:r>
            <a:endParaRPr lang="en-US" dirty="0"/>
          </a:p>
        </p:txBody>
      </p:sp>
      <p:sp>
        <p:nvSpPr>
          <p:cNvPr id="3" name="Content Placeholder 2">
            <a:extLst>
              <a:ext uri="{FF2B5EF4-FFF2-40B4-BE49-F238E27FC236}">
                <a16:creationId xmlns:a16="http://schemas.microsoft.com/office/drawing/2014/main" id="{F26FC5E3-8C41-4E7F-BE00-0CAB6BCD1BE4}"/>
              </a:ext>
            </a:extLst>
          </p:cNvPr>
          <p:cNvSpPr>
            <a:spLocks noGrp="1"/>
          </p:cNvSpPr>
          <p:nvPr>
            <p:ph idx="1"/>
          </p:nvPr>
        </p:nvSpPr>
        <p:spPr>
          <a:xfrm>
            <a:off x="628650" y="989500"/>
            <a:ext cx="7886700" cy="3792050"/>
          </a:xfrm>
        </p:spPr>
        <p:txBody>
          <a:bodyPr>
            <a:normAutofit fontScale="92500" lnSpcReduction="10000"/>
          </a:bodyPr>
          <a:lstStyle/>
          <a:p>
            <a:r>
              <a:rPr lang="en-US" dirty="0"/>
              <a:t>Checking</a:t>
            </a:r>
            <a:r>
              <a:rPr lang="en-US" baseline="0" dirty="0"/>
              <a:t> the applicability of this kind of an approach to UAM vehicles can be roughly broken into 3 parts, corresponding to the 3 years of the TC</a:t>
            </a:r>
            <a:r>
              <a:rPr lang="en-US" dirty="0"/>
              <a:t>. In reverse order:</a:t>
            </a:r>
          </a:p>
          <a:p>
            <a:endParaRPr lang="en-US" dirty="0"/>
          </a:p>
          <a:p>
            <a:pPr marL="0" indent="0">
              <a:buNone/>
            </a:pPr>
            <a:r>
              <a:rPr lang="en-US" dirty="0"/>
              <a:t>	3. Sound Quality</a:t>
            </a:r>
          </a:p>
          <a:p>
            <a:pPr marL="0" indent="0">
              <a:buNone/>
            </a:pPr>
            <a:r>
              <a:rPr lang="en-US" dirty="0"/>
              <a:t>		A good UAM [might] not sound like a good lawnmower.</a:t>
            </a:r>
          </a:p>
          <a:p>
            <a:pPr marL="0" indent="0">
              <a:buNone/>
            </a:pPr>
            <a:endParaRPr lang="en-US" dirty="0"/>
          </a:p>
          <a:p>
            <a:pPr marL="0" indent="0">
              <a:buNone/>
            </a:pPr>
            <a:r>
              <a:rPr lang="en-US" dirty="0"/>
              <a:t>	2. Time Integration</a:t>
            </a:r>
          </a:p>
          <a:p>
            <a:pPr marL="0" indent="0">
              <a:buNone/>
            </a:pPr>
            <a:r>
              <a:rPr lang="en-US" dirty="0"/>
              <a:t>		UAMs (multiple) will not be a stationary noise source.</a:t>
            </a:r>
          </a:p>
          <a:p>
            <a:pPr marL="0" indent="0">
              <a:buNone/>
            </a:pPr>
            <a:endParaRPr lang="en-US" dirty="0"/>
          </a:p>
          <a:p>
            <a:pPr marL="0" indent="0">
              <a:buNone/>
            </a:pPr>
            <a:r>
              <a:rPr lang="en-US" dirty="0"/>
              <a:t>	1. Audibility</a:t>
            </a:r>
          </a:p>
          <a:p>
            <a:pPr marL="0" indent="0">
              <a:buNone/>
            </a:pPr>
            <a:r>
              <a:rPr lang="en-US" dirty="0"/>
              <a:t>		UAMs will operate within an existing urban-sound environment.</a:t>
            </a:r>
          </a:p>
        </p:txBody>
      </p:sp>
      <p:sp>
        <p:nvSpPr>
          <p:cNvPr id="4" name="Footer Placeholder 3">
            <a:extLst>
              <a:ext uri="{FF2B5EF4-FFF2-40B4-BE49-F238E27FC236}">
                <a16:creationId xmlns:a16="http://schemas.microsoft.com/office/drawing/2014/main" id="{5984A2F3-5DB0-4BDE-A0AE-6153C4889AD7}"/>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5B978FA0-7791-4F3C-8140-F2ED2ED11393}"/>
              </a:ext>
            </a:extLst>
          </p:cNvPr>
          <p:cNvSpPr>
            <a:spLocks noGrp="1"/>
          </p:cNvSpPr>
          <p:nvPr>
            <p:ph type="sldNum" sz="quarter" idx="12"/>
          </p:nvPr>
        </p:nvSpPr>
        <p:spPr/>
        <p:txBody>
          <a:bodyPr/>
          <a:lstStyle/>
          <a:p>
            <a:fld id="{B065C79E-C57D-4E7A-85E6-0D12B9F73A0A}" type="slidenum">
              <a:rPr lang="en-US" smtClean="0"/>
              <a:t>6</a:t>
            </a:fld>
            <a:endParaRPr lang="en-US"/>
          </a:p>
        </p:txBody>
      </p:sp>
    </p:spTree>
    <p:extLst>
      <p:ext uri="{BB962C8B-B14F-4D97-AF65-F5344CB8AC3E}">
        <p14:creationId xmlns:p14="http://schemas.microsoft.com/office/powerpoint/2010/main" val="258311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7220A-B386-4E50-A8BA-D37B8D4115AA}"/>
              </a:ext>
            </a:extLst>
          </p:cNvPr>
          <p:cNvSpPr>
            <a:spLocks noGrp="1"/>
          </p:cNvSpPr>
          <p:nvPr>
            <p:ph type="title"/>
          </p:nvPr>
        </p:nvSpPr>
        <p:spPr/>
        <p:txBody>
          <a:bodyPr/>
          <a:lstStyle/>
          <a:p>
            <a:r>
              <a:rPr lang="en-US" dirty="0"/>
              <a:t>3: Sound Quality</a:t>
            </a:r>
          </a:p>
        </p:txBody>
      </p:sp>
      <p:sp>
        <p:nvSpPr>
          <p:cNvPr id="3" name="Content Placeholder 2">
            <a:extLst>
              <a:ext uri="{FF2B5EF4-FFF2-40B4-BE49-F238E27FC236}">
                <a16:creationId xmlns:a16="http://schemas.microsoft.com/office/drawing/2014/main" id="{8B42E69B-B6F5-427B-962E-A8C80C1F6E72}"/>
              </a:ext>
            </a:extLst>
          </p:cNvPr>
          <p:cNvSpPr>
            <a:spLocks noGrp="1"/>
          </p:cNvSpPr>
          <p:nvPr>
            <p:ph idx="1"/>
          </p:nvPr>
        </p:nvSpPr>
        <p:spPr>
          <a:xfrm>
            <a:off x="628650" y="1369219"/>
            <a:ext cx="7886700" cy="2497931"/>
          </a:xfrm>
        </p:spPr>
        <p:txBody>
          <a:bodyPr/>
          <a:lstStyle/>
          <a:p>
            <a:r>
              <a:rPr lang="en-US" dirty="0"/>
              <a:t>What is the appropriate formula for PA for UAM given a set of sound quality metrics?</a:t>
            </a:r>
          </a:p>
          <a:p>
            <a:endParaRPr lang="en-US" dirty="0"/>
          </a:p>
          <a:p>
            <a:r>
              <a:rPr lang="en-US" dirty="0"/>
              <a:t>What metrics are </a:t>
            </a:r>
            <a:r>
              <a:rPr lang="en-US" i="1" dirty="0"/>
              <a:t>useful</a:t>
            </a:r>
            <a:r>
              <a:rPr lang="en-US" dirty="0"/>
              <a:t> for the evaluation of UAM noise?</a:t>
            </a:r>
          </a:p>
          <a:p>
            <a:pPr lvl="1">
              <a:buFont typeface="Wingdings" panose="05000000000000000000" pitchFamily="2" charset="2"/>
              <a:buChar char="Ø"/>
            </a:pPr>
            <a:r>
              <a:rPr lang="en-US" dirty="0"/>
              <a:t>For instance, a measure of “tonality” is likely to be important.</a:t>
            </a:r>
          </a:p>
          <a:p>
            <a:pPr lvl="1">
              <a:buFont typeface="Wingdings" panose="05000000000000000000" pitchFamily="2" charset="2"/>
              <a:buChar char="Ø"/>
            </a:pPr>
            <a:r>
              <a:rPr lang="en-US" dirty="0"/>
              <a:t>What metrics seem to be the keys to annoyance for UAM-like sounds?</a:t>
            </a:r>
          </a:p>
          <a:p>
            <a:pPr lvl="1">
              <a:buFont typeface="Wingdings" panose="05000000000000000000" pitchFamily="2" charset="2"/>
              <a:buChar char="Ø"/>
            </a:pPr>
            <a:r>
              <a:rPr lang="en-US" dirty="0"/>
              <a:t>Does the metric help to discriminate between UAM vehicles?</a:t>
            </a:r>
          </a:p>
        </p:txBody>
      </p:sp>
      <p:sp>
        <p:nvSpPr>
          <p:cNvPr id="4" name="Footer Placeholder 3">
            <a:extLst>
              <a:ext uri="{FF2B5EF4-FFF2-40B4-BE49-F238E27FC236}">
                <a16:creationId xmlns:a16="http://schemas.microsoft.com/office/drawing/2014/main" id="{05100FB1-5380-4497-B0A2-9CBE03A2DC81}"/>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13BF7620-E86F-4782-93D0-ADF6F56AE16D}"/>
              </a:ext>
            </a:extLst>
          </p:cNvPr>
          <p:cNvSpPr>
            <a:spLocks noGrp="1"/>
          </p:cNvSpPr>
          <p:nvPr>
            <p:ph type="sldNum" sz="quarter" idx="12"/>
          </p:nvPr>
        </p:nvSpPr>
        <p:spPr/>
        <p:txBody>
          <a:bodyPr/>
          <a:lstStyle/>
          <a:p>
            <a:fld id="{B065C79E-C57D-4E7A-85E6-0D12B9F73A0A}" type="slidenum">
              <a:rPr lang="en-US" smtClean="0"/>
              <a:t>7</a:t>
            </a:fld>
            <a:endParaRPr lang="en-US"/>
          </a:p>
        </p:txBody>
      </p:sp>
    </p:spTree>
    <p:extLst>
      <p:ext uri="{BB962C8B-B14F-4D97-AF65-F5344CB8AC3E}">
        <p14:creationId xmlns:p14="http://schemas.microsoft.com/office/powerpoint/2010/main" val="579010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12A72-821A-46B4-B721-34624C8A0D7A}"/>
              </a:ext>
            </a:extLst>
          </p:cNvPr>
          <p:cNvSpPr>
            <a:spLocks noGrp="1"/>
          </p:cNvSpPr>
          <p:nvPr>
            <p:ph type="title"/>
          </p:nvPr>
        </p:nvSpPr>
        <p:spPr/>
        <p:txBody>
          <a:bodyPr/>
          <a:lstStyle/>
          <a:p>
            <a:r>
              <a:rPr lang="en-US" dirty="0"/>
              <a:t>2: Time Integration</a:t>
            </a:r>
          </a:p>
        </p:txBody>
      </p:sp>
      <p:sp>
        <p:nvSpPr>
          <p:cNvPr id="3" name="Content Placeholder 2">
            <a:extLst>
              <a:ext uri="{FF2B5EF4-FFF2-40B4-BE49-F238E27FC236}">
                <a16:creationId xmlns:a16="http://schemas.microsoft.com/office/drawing/2014/main" id="{0962F4F0-CC67-4CE7-8B6C-292B3595FCEE}"/>
              </a:ext>
            </a:extLst>
          </p:cNvPr>
          <p:cNvSpPr>
            <a:spLocks noGrp="1"/>
          </p:cNvSpPr>
          <p:nvPr>
            <p:ph idx="1"/>
          </p:nvPr>
        </p:nvSpPr>
        <p:spPr/>
        <p:txBody>
          <a:bodyPr>
            <a:normAutofit fontScale="92500" lnSpcReduction="10000"/>
          </a:bodyPr>
          <a:lstStyle/>
          <a:p>
            <a:r>
              <a:rPr lang="en-US" dirty="0"/>
              <a:t>How should one adapt a PA-like equation for a situation in which time-variation is a significant aspect of the noise?</a:t>
            </a:r>
          </a:p>
          <a:p>
            <a:pPr lvl="1">
              <a:buFont typeface="Wingdings" panose="05000000000000000000" pitchFamily="2" charset="2"/>
              <a:buChar char="Ø"/>
            </a:pPr>
            <a:r>
              <a:rPr lang="en-US" dirty="0"/>
              <a:t>Sounds will come and go as the vehicles fly by. How do we “cook down” the exposure of a flyover into a single number?</a:t>
            </a:r>
          </a:p>
          <a:p>
            <a:pPr lvl="1">
              <a:buFont typeface="Wingdings" panose="05000000000000000000" pitchFamily="2" charset="2"/>
              <a:buChar char="Ø"/>
            </a:pPr>
            <a:r>
              <a:rPr lang="en-US" dirty="0"/>
              <a:t>What’s the best way to take into account integration across multiple exposures?</a:t>
            </a:r>
          </a:p>
          <a:p>
            <a:pPr lvl="1">
              <a:buFont typeface="Wingdings" panose="05000000000000000000" pitchFamily="2" charset="2"/>
              <a:buChar char="Ø"/>
            </a:pPr>
            <a:r>
              <a:rPr lang="en-US" dirty="0"/>
              <a:t>What about situations where there are so many vehicles that there is a relatively constant sound perceived?</a:t>
            </a:r>
          </a:p>
          <a:p>
            <a:pPr lvl="1">
              <a:buFont typeface="Wingdings" panose="05000000000000000000" pitchFamily="2" charset="2"/>
              <a:buChar char="Ø"/>
            </a:pPr>
            <a:endParaRPr lang="en-US" dirty="0"/>
          </a:p>
          <a:p>
            <a:r>
              <a:rPr lang="en-US" dirty="0"/>
              <a:t>The hurdle is that there is no “default” way of doing this – there is no equal-energy principle as there is for simpler metrics.</a:t>
            </a:r>
          </a:p>
          <a:p>
            <a:pPr lvl="1">
              <a:buFont typeface="Wingdings" panose="05000000000000000000" pitchFamily="2" charset="2"/>
              <a:buChar char="Ø"/>
            </a:pPr>
            <a:r>
              <a:rPr lang="en-US" dirty="0"/>
              <a:t>Percentile values have been used in the past, but how does that apply to the above situations?</a:t>
            </a:r>
          </a:p>
        </p:txBody>
      </p:sp>
      <p:sp>
        <p:nvSpPr>
          <p:cNvPr id="4" name="Footer Placeholder 3">
            <a:extLst>
              <a:ext uri="{FF2B5EF4-FFF2-40B4-BE49-F238E27FC236}">
                <a16:creationId xmlns:a16="http://schemas.microsoft.com/office/drawing/2014/main" id="{1FDF567A-E294-4EE4-8BC6-8E3A5AD8F206}"/>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1032B2AF-06A1-425A-8A58-8B3C01C12751}"/>
              </a:ext>
            </a:extLst>
          </p:cNvPr>
          <p:cNvSpPr>
            <a:spLocks noGrp="1"/>
          </p:cNvSpPr>
          <p:nvPr>
            <p:ph type="sldNum" sz="quarter" idx="12"/>
          </p:nvPr>
        </p:nvSpPr>
        <p:spPr/>
        <p:txBody>
          <a:bodyPr/>
          <a:lstStyle/>
          <a:p>
            <a:fld id="{B065C79E-C57D-4E7A-85E6-0D12B9F73A0A}" type="slidenum">
              <a:rPr lang="en-US" smtClean="0"/>
              <a:t>8</a:t>
            </a:fld>
            <a:endParaRPr lang="en-US"/>
          </a:p>
        </p:txBody>
      </p:sp>
    </p:spTree>
    <p:extLst>
      <p:ext uri="{BB962C8B-B14F-4D97-AF65-F5344CB8AC3E}">
        <p14:creationId xmlns:p14="http://schemas.microsoft.com/office/powerpoint/2010/main" val="286097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DD99-4128-41A9-8AB0-4648D1B088A8}"/>
              </a:ext>
            </a:extLst>
          </p:cNvPr>
          <p:cNvSpPr>
            <a:spLocks noGrp="1"/>
          </p:cNvSpPr>
          <p:nvPr>
            <p:ph type="title"/>
          </p:nvPr>
        </p:nvSpPr>
        <p:spPr/>
        <p:txBody>
          <a:bodyPr/>
          <a:lstStyle/>
          <a:p>
            <a:r>
              <a:rPr lang="en-US" dirty="0"/>
              <a:t>And then</a:t>
            </a:r>
            <a:r>
              <a:rPr lang="en-US" baseline="0" dirty="0"/>
              <a:t>, it was 2020…</a:t>
            </a:r>
            <a:endParaRPr lang="en-US" dirty="0"/>
          </a:p>
        </p:txBody>
      </p:sp>
      <p:sp>
        <p:nvSpPr>
          <p:cNvPr id="3" name="Content Placeholder 2">
            <a:extLst>
              <a:ext uri="{FF2B5EF4-FFF2-40B4-BE49-F238E27FC236}">
                <a16:creationId xmlns:a16="http://schemas.microsoft.com/office/drawing/2014/main" id="{A41E4438-2814-495B-9173-CC3AB610723B}"/>
              </a:ext>
            </a:extLst>
          </p:cNvPr>
          <p:cNvSpPr>
            <a:spLocks noGrp="1"/>
          </p:cNvSpPr>
          <p:nvPr>
            <p:ph idx="1"/>
          </p:nvPr>
        </p:nvSpPr>
        <p:spPr/>
        <p:txBody>
          <a:bodyPr>
            <a:normAutofit/>
          </a:bodyPr>
          <a:lstStyle/>
          <a:p>
            <a:r>
              <a:rPr lang="en-US" dirty="0"/>
              <a:t>This was already an ambitious schedule.</a:t>
            </a:r>
          </a:p>
          <a:p>
            <a:pPr lvl="1">
              <a:buFont typeface="Wingdings" panose="05000000000000000000" pitchFamily="2" charset="2"/>
              <a:buChar char="Ø"/>
            </a:pPr>
            <a:r>
              <a:rPr lang="en-US" dirty="0"/>
              <a:t>None of these questions are necessarily new, and many researchers have spent entire careers trying to push the state-of-the-art forward.</a:t>
            </a:r>
          </a:p>
          <a:p>
            <a:endParaRPr lang="en-US" dirty="0"/>
          </a:p>
          <a:p>
            <a:r>
              <a:rPr lang="en-US" dirty="0"/>
              <a:t>Much of the answers to these questions (notionally) depended upon an ability to perform human-subject tests – a capability which is sidelined for the moment.</a:t>
            </a:r>
          </a:p>
          <a:p>
            <a:pPr lvl="1">
              <a:buFont typeface="Wingdings" panose="05000000000000000000" pitchFamily="2" charset="2"/>
              <a:buChar char="Ø"/>
            </a:pPr>
            <a:r>
              <a:rPr lang="en-US" dirty="0"/>
              <a:t>Tests at both LaRC and ARC were shelved.</a:t>
            </a:r>
          </a:p>
          <a:p>
            <a:pPr lvl="1">
              <a:buFont typeface="Wingdings" panose="05000000000000000000" pitchFamily="2" charset="2"/>
              <a:buChar char="Ø"/>
            </a:pPr>
            <a:r>
              <a:rPr lang="en-US" dirty="0"/>
              <a:t>Work is continuing based on available data/literature.</a:t>
            </a:r>
          </a:p>
          <a:p>
            <a:pPr lvl="1">
              <a:buFont typeface="Wingdings" panose="05000000000000000000" pitchFamily="2" charset="2"/>
              <a:buChar char="Ø"/>
            </a:pPr>
            <a:r>
              <a:rPr lang="en-US" dirty="0"/>
              <a:t>This is distinct from the </a:t>
            </a:r>
            <a:r>
              <a:rPr lang="en-US" dirty="0" err="1"/>
              <a:t>UnWG</a:t>
            </a:r>
            <a:r>
              <a:rPr lang="en-US" dirty="0"/>
              <a:t> human response study.</a:t>
            </a:r>
          </a:p>
        </p:txBody>
      </p:sp>
      <p:sp>
        <p:nvSpPr>
          <p:cNvPr id="4" name="Footer Placeholder 3">
            <a:extLst>
              <a:ext uri="{FF2B5EF4-FFF2-40B4-BE49-F238E27FC236}">
                <a16:creationId xmlns:a16="http://schemas.microsoft.com/office/drawing/2014/main" id="{D29BCA1D-7A6A-49E5-B435-0968F0D122D5}"/>
              </a:ext>
            </a:extLst>
          </p:cNvPr>
          <p:cNvSpPr>
            <a:spLocks noGrp="1"/>
          </p:cNvSpPr>
          <p:nvPr>
            <p:ph type="ftr" sz="quarter" idx="11"/>
          </p:nvPr>
        </p:nvSpPr>
        <p:spPr/>
        <p:txBody>
          <a:bodyPr/>
          <a:lstStyle/>
          <a:p>
            <a:r>
              <a:rPr lang="en-US"/>
              <a:t>Christian et al., Fall 2020 UnWG</a:t>
            </a:r>
          </a:p>
        </p:txBody>
      </p:sp>
      <p:sp>
        <p:nvSpPr>
          <p:cNvPr id="5" name="Slide Number Placeholder 4">
            <a:extLst>
              <a:ext uri="{FF2B5EF4-FFF2-40B4-BE49-F238E27FC236}">
                <a16:creationId xmlns:a16="http://schemas.microsoft.com/office/drawing/2014/main" id="{7D1A1775-BE0C-4B8E-BD93-25468650890C}"/>
              </a:ext>
            </a:extLst>
          </p:cNvPr>
          <p:cNvSpPr>
            <a:spLocks noGrp="1"/>
          </p:cNvSpPr>
          <p:nvPr>
            <p:ph type="sldNum" sz="quarter" idx="12"/>
          </p:nvPr>
        </p:nvSpPr>
        <p:spPr/>
        <p:txBody>
          <a:bodyPr/>
          <a:lstStyle/>
          <a:p>
            <a:fld id="{B065C79E-C57D-4E7A-85E6-0D12B9F73A0A}" type="slidenum">
              <a:rPr lang="en-US" smtClean="0"/>
              <a:t>9</a:t>
            </a:fld>
            <a:endParaRPr lang="en-US"/>
          </a:p>
        </p:txBody>
      </p:sp>
    </p:spTree>
    <p:extLst>
      <p:ext uri="{BB962C8B-B14F-4D97-AF65-F5344CB8AC3E}">
        <p14:creationId xmlns:p14="http://schemas.microsoft.com/office/powerpoint/2010/main" val="4109234080"/>
      </p:ext>
    </p:extLst>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9537</TotalTime>
  <Words>1105</Words>
  <Application>Microsoft Office PowerPoint</Application>
  <PresentationFormat>On-screen Show (16:9)</PresentationFormat>
  <Paragraphs>135</Paragraphs>
  <Slides>16</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Cambria Math</vt:lpstr>
      <vt:lpstr>Times</vt:lpstr>
      <vt:lpstr>Wingdings</vt:lpstr>
      <vt:lpstr>Default Design</vt:lpstr>
      <vt:lpstr>2_Office Theme</vt:lpstr>
      <vt:lpstr>Overview of NASA Psychoacoustic Activities for UAM</vt:lpstr>
      <vt:lpstr>Introduction</vt:lpstr>
      <vt:lpstr>PowerPoint Presentation</vt:lpstr>
      <vt:lpstr>An equation for “Psychoacoustic Annoyance”</vt:lpstr>
      <vt:lpstr>An equation for “Psychoacoustic Annoyance”</vt:lpstr>
      <vt:lpstr>3 Facets of this Question</vt:lpstr>
      <vt:lpstr>3: Sound Quality</vt:lpstr>
      <vt:lpstr>2: Time Integration</vt:lpstr>
      <vt:lpstr>And then, it was 2020…</vt:lpstr>
      <vt:lpstr>1: Audibility</vt:lpstr>
      <vt:lpstr>Characterizing the Background</vt:lpstr>
      <vt:lpstr>Formulating a New Audibility Algorithm</vt:lpstr>
      <vt:lpstr>Comparing Models of Audibility</vt:lpstr>
      <vt:lpstr>“Discounting” the Predicted Annoyance</vt:lpstr>
      <vt:lpstr>Final Thoughts</vt:lpstr>
      <vt:lpstr>PowerPoint Presentation</vt:lpstr>
    </vt:vector>
  </TitlesOfParts>
  <Company>NASA AAAC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RVLT UAM Fleet Noise TC Overview</dc:title>
  <dc:creator>stephen.a.rizzi@nasa.gov</dc:creator>
  <cp:lastModifiedBy>Christian, Andrew W. (LARC-D321)</cp:lastModifiedBy>
  <cp:revision>311</cp:revision>
  <cp:lastPrinted>2004-04-15T21:02:15Z</cp:lastPrinted>
  <dcterms:created xsi:type="dcterms:W3CDTF">2004-04-15T20:55:16Z</dcterms:created>
  <dcterms:modified xsi:type="dcterms:W3CDTF">2020-10-28T14:23:13Z</dcterms:modified>
</cp:coreProperties>
</file>