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9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44" autoAdjust="0"/>
  </p:normalViewPr>
  <p:slideViewPr>
    <p:cSldViewPr snapToGrid="0" snapToObjects="1">
      <p:cViewPr>
        <p:scale>
          <a:sx n="150" d="100"/>
          <a:sy n="150" d="100"/>
        </p:scale>
        <p:origin x="47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4E60B2-9A9D-1241-9193-1FFEC598D55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FB0D67-E7BE-904A-83AD-332137E93A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kkaiser@comcas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sei.cmu.edu/asset_files/TechnicalNote/2014_004_001_427329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vherald.com/h?article=463508bb&amp;opt=0" TargetMode="External"/><Relationship Id="rId4" Type="http://schemas.openxmlformats.org/officeDocument/2006/relationships/hyperlink" Target="http://www.spacesafetymagazine.com/space-debris/falling-satellite/chinese-plane-hit-unknown-object-high-altitude/#:~:text=The%20damage%20caused%20by%20the,Credits%3A%20The%20Aviation%20Herald).&amp;text=The%20collision%20resulted%20in%20evident,to%20Chengdu%20for%20safety%20reasons.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itstimes.com/world/united-states/from-her-waist-above-she-was-outside-of-the-plane-passengers-describe-southwe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en.wikipedia.org/Wiki/US_Airways_Flight_1549#/Media/File:US_Airways_Flight_1549_(N106US)_after_crashing_into_the_Hudson_River_(Crop_2)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viation-safety.net/photos/displayphoto.php?id=19880428-0&amp;vnr=2&amp;kind=C" TargetMode="External"/><Relationship Id="rId4" Type="http://schemas.openxmlformats.org/officeDocument/2006/relationships/hyperlink" Target="https://en.wikipedia.org/wiki/Aloha_Airlines_Flight_243#/media/File:Aloha_Airlines_Flight_243_fuselage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legalcode" TargetMode="External"/><Relationship Id="rId4" Type="http://schemas.openxmlformats.org/officeDocument/2006/relationships/hyperlink" Target="https://commons.wikimedia.org/wiki/File:Altitude_Chart_for_Flight_4U9525_register_D-AIPX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46100" y="4330702"/>
            <a:ext cx="8229600" cy="113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Helvetica"/>
                <a:cs typeface="Helvetica"/>
              </a:rPr>
              <a:t>Mary K. Kaiser, Ph.D.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2338" y="4940302"/>
            <a:ext cx="2853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"/>
                <a:cs typeface="Helvetica"/>
                <a:hlinkClick r:id="rId2"/>
              </a:rPr>
              <a:t>mkkaiser@comcast.net</a:t>
            </a:r>
            <a:endParaRPr lang="en-US" sz="2000" dirty="0">
              <a:latin typeface="Helvetica"/>
              <a:cs typeface="Helvetica"/>
            </a:endParaRPr>
          </a:p>
          <a:p>
            <a:pPr algn="ctr"/>
            <a:r>
              <a:rPr lang="en-US" sz="2000" dirty="0">
                <a:latin typeface="Helvetica"/>
                <a:cs typeface="Helvetica"/>
              </a:rPr>
              <a:t>626-319-6055</a:t>
            </a:r>
          </a:p>
          <a:p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1442" y="1829592"/>
            <a:ext cx="57077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Miserable Risk Estimation: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037" y="2414368"/>
            <a:ext cx="43853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“Managing” Low-Probability, </a:t>
            </a:r>
          </a:p>
          <a:p>
            <a:pPr algn="ctr"/>
            <a:r>
              <a:rPr lang="en-US" sz="2400" b="1" dirty="0" smtClean="0">
                <a:latin typeface="Helvetica"/>
                <a:cs typeface="Helvetica"/>
              </a:rPr>
              <a:t>High-Consequence Risks</a:t>
            </a:r>
          </a:p>
          <a:p>
            <a:pPr algn="ctr"/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051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915" y="277090"/>
            <a:ext cx="859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A “Management Science” Approach to Risk Management:</a:t>
            </a:r>
          </a:p>
          <a:p>
            <a:pPr algn="ctr"/>
            <a:r>
              <a:rPr lang="en-US" sz="2400" b="1" dirty="0" smtClean="0">
                <a:latin typeface="Helvetica"/>
                <a:cs typeface="Helvetica"/>
              </a:rPr>
              <a:t>The L x C Table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545" y="1209549"/>
            <a:ext cx="849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Risk Severity is defined as a function of the Likelihood of the event and the Consequence of its occurrence.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Many hours were billed in determining the correct number of squares, their proper color, and which axis is which.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6x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22" y="2481212"/>
            <a:ext cx="5256353" cy="4309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103" y="3696911"/>
            <a:ext cx="267598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Helvetica"/>
                <a:cs typeface="Helvetica"/>
              </a:rPr>
              <a:t>The Granddaddy:</a:t>
            </a:r>
          </a:p>
          <a:p>
            <a:r>
              <a:rPr lang="en-US" sz="2000" i="1" dirty="0" smtClean="0">
                <a:latin typeface="Helvetica"/>
                <a:cs typeface="Helvetica"/>
              </a:rPr>
              <a:t>5 x 5; Five Color</a:t>
            </a:r>
          </a:p>
          <a:p>
            <a:endParaRPr lang="en-US" sz="1200" i="1" dirty="0">
              <a:latin typeface="Helvetica"/>
              <a:cs typeface="Helvetica"/>
            </a:endParaRPr>
          </a:p>
          <a:p>
            <a:endParaRPr lang="en-US" sz="1200" i="1" dirty="0" smtClean="0">
              <a:latin typeface="Helvetica"/>
              <a:cs typeface="Helvetica"/>
            </a:endParaRPr>
          </a:p>
          <a:p>
            <a:endParaRPr lang="en-US" sz="1200" i="1" dirty="0">
              <a:latin typeface="Helvetica"/>
              <a:cs typeface="Helvetica"/>
            </a:endParaRPr>
          </a:p>
          <a:p>
            <a:r>
              <a:rPr lang="en-US" sz="1200" i="1" dirty="0">
                <a:latin typeface="Helvetica"/>
                <a:cs typeface="Helvetica"/>
              </a:rPr>
              <a:t>From Alberts, Woody, &amp; </a:t>
            </a:r>
            <a:r>
              <a:rPr lang="en-US" sz="1200" i="1" dirty="0" err="1">
                <a:latin typeface="Helvetica"/>
                <a:cs typeface="Helvetica"/>
              </a:rPr>
              <a:t>Dorofee</a:t>
            </a:r>
            <a:endParaRPr lang="en-US" sz="1200" i="1" dirty="0">
              <a:latin typeface="Helvetica"/>
              <a:cs typeface="Helvetica"/>
            </a:endParaRPr>
          </a:p>
          <a:p>
            <a:r>
              <a:rPr lang="en-US" sz="1200" i="1" dirty="0">
                <a:latin typeface="Helvetica"/>
                <a:cs typeface="Helvetica"/>
              </a:rPr>
              <a:t>(2014).  </a:t>
            </a:r>
            <a:r>
              <a:rPr lang="en-US" sz="1200" i="1" dirty="0">
                <a:latin typeface="Helvetica"/>
                <a:cs typeface="Helvetica"/>
                <a:hlinkClick r:id="rId3"/>
              </a:rPr>
              <a:t>Introduction to the Security</a:t>
            </a:r>
          </a:p>
          <a:p>
            <a:r>
              <a:rPr lang="en-US" sz="1200" i="1" dirty="0">
                <a:latin typeface="Helvetica"/>
                <a:cs typeface="Helvetica"/>
                <a:hlinkClick r:id="rId3"/>
              </a:rPr>
              <a:t>Engineering Risk Analysis (SERA)</a:t>
            </a:r>
          </a:p>
          <a:p>
            <a:r>
              <a:rPr lang="en-US" sz="1200" i="1" dirty="0">
                <a:latin typeface="Helvetica"/>
                <a:cs typeface="Helvetica"/>
                <a:hlinkClick r:id="rId3"/>
              </a:rPr>
              <a:t>Framework</a:t>
            </a:r>
            <a:r>
              <a:rPr lang="en-US" sz="1200" i="1" dirty="0">
                <a:latin typeface="Helvetica"/>
                <a:cs typeface="Helvetica"/>
              </a:rPr>
              <a:t>. Technical Note, CMU/</a:t>
            </a:r>
          </a:p>
          <a:p>
            <a:r>
              <a:rPr lang="en-US" sz="1200" i="1" dirty="0">
                <a:latin typeface="Helvetica"/>
                <a:cs typeface="Helvetica"/>
              </a:rPr>
              <a:t>SEI-20140TN-024, Carnegie Mellon </a:t>
            </a:r>
          </a:p>
          <a:p>
            <a:r>
              <a:rPr lang="en-US" sz="1200" i="1" dirty="0">
                <a:latin typeface="Helvetica"/>
                <a:cs typeface="Helvetica"/>
              </a:rPr>
              <a:t>University</a:t>
            </a:r>
            <a:endParaRPr lang="en-US" sz="12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798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545" y="184730"/>
            <a:ext cx="834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Visualize* Many Pretty Matrices!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545" y="1190812"/>
            <a:ext cx="82766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3 X 3, 4 X 4, 5 X 5!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L X C, C X L, P X I, I X P!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No consistency in transitions from Green to Yellow to Red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Maybe throw in Oranges and Blues</a:t>
            </a:r>
          </a:p>
          <a:p>
            <a:pPr lvl="1"/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Few definitions of levels of Probability/Likelihood!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Little definition of resource allocation for Red vs. Yellow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381" y="5769972"/>
            <a:ext cx="52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*or Google “L x C Matrices” and click on “Images” 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108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45" y="184730"/>
            <a:ext cx="834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NASA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b="1" dirty="0" smtClean="0">
                <a:latin typeface="Helvetica"/>
                <a:cs typeface="Helvetica"/>
              </a:rPr>
              <a:t>Has Its Own Favorite(s)</a:t>
            </a:r>
            <a:endParaRPr lang="en-US" sz="2400" b="1" dirty="0"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77733"/>
              </p:ext>
            </p:extLst>
          </p:nvPr>
        </p:nvGraphicFramePr>
        <p:xfrm>
          <a:off x="6276661" y="969338"/>
          <a:ext cx="2087568" cy="207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14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712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57150" marR="571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896999" y="911454"/>
            <a:ext cx="2528539" cy="2477077"/>
            <a:chOff x="5478637" y="850821"/>
            <a:chExt cx="2265144" cy="2506105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4497117" y="1832341"/>
              <a:ext cx="2218077" cy="25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50" b="1" dirty="0">
                  <a:latin typeface="Helvetica" pitchFamily="34" charset="0"/>
                </a:rPr>
                <a:t>Likelihood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2147" y="3068897"/>
              <a:ext cx="1861634" cy="28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50" b="1" dirty="0">
                  <a:latin typeface="Helvetica" pitchFamily="34" charset="0"/>
                </a:rPr>
                <a:t>Consequence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96999" y="3399480"/>
            <a:ext cx="296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Commercial Crew Program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3" name="Picture 12" descr="Screen Shot 2020-11-12 at 1.2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4" y="864948"/>
            <a:ext cx="3565573" cy="26617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1896" y="1788563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ISS </a:t>
            </a:r>
          </a:p>
          <a:p>
            <a:r>
              <a:rPr lang="en-US" dirty="0" smtClean="0">
                <a:latin typeface="Helvetica"/>
                <a:cs typeface="Helvetica"/>
              </a:rPr>
              <a:t>Program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5" name="Group 914"/>
          <p:cNvGrpSpPr>
            <a:grpSpLocks/>
          </p:cNvGrpSpPr>
          <p:nvPr/>
        </p:nvGrpSpPr>
        <p:grpSpPr bwMode="auto">
          <a:xfrm>
            <a:off x="2913864" y="4142553"/>
            <a:ext cx="2351925" cy="2043470"/>
            <a:chOff x="2741" y="811"/>
            <a:chExt cx="1141" cy="1008"/>
          </a:xfrm>
        </p:grpSpPr>
        <p:sp>
          <p:nvSpPr>
            <p:cNvPr id="16" name="Rectangle 562"/>
            <p:cNvSpPr>
              <a:spLocks noChangeArrowheads="1"/>
            </p:cNvSpPr>
            <p:nvPr/>
          </p:nvSpPr>
          <p:spPr bwMode="auto">
            <a:xfrm>
              <a:off x="3718" y="1529"/>
              <a:ext cx="16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17" name="Rectangle 563"/>
            <p:cNvSpPr>
              <a:spLocks noChangeArrowheads="1"/>
            </p:cNvSpPr>
            <p:nvPr/>
          </p:nvSpPr>
          <p:spPr bwMode="auto">
            <a:xfrm>
              <a:off x="3556" y="1529"/>
              <a:ext cx="16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4</a:t>
              </a:r>
            </a:p>
          </p:txBody>
        </p:sp>
        <p:sp>
          <p:nvSpPr>
            <p:cNvPr id="18" name="Rectangle 564"/>
            <p:cNvSpPr>
              <a:spLocks noChangeArrowheads="1"/>
            </p:cNvSpPr>
            <p:nvPr/>
          </p:nvSpPr>
          <p:spPr bwMode="auto">
            <a:xfrm>
              <a:off x="3393" y="1529"/>
              <a:ext cx="16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19" name="Rectangle 565"/>
            <p:cNvSpPr>
              <a:spLocks noChangeArrowheads="1"/>
            </p:cNvSpPr>
            <p:nvPr/>
          </p:nvSpPr>
          <p:spPr bwMode="auto">
            <a:xfrm>
              <a:off x="3231" y="1529"/>
              <a:ext cx="16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20" name="Rectangle 566"/>
            <p:cNvSpPr>
              <a:spLocks noChangeArrowheads="1"/>
            </p:cNvSpPr>
            <p:nvPr/>
          </p:nvSpPr>
          <p:spPr bwMode="auto">
            <a:xfrm>
              <a:off x="3070" y="1529"/>
              <a:ext cx="16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21" name="Rectangle 568"/>
            <p:cNvSpPr>
              <a:spLocks noChangeArrowheads="1"/>
            </p:cNvSpPr>
            <p:nvPr/>
          </p:nvSpPr>
          <p:spPr bwMode="auto">
            <a:xfrm>
              <a:off x="3718" y="1386"/>
              <a:ext cx="163" cy="1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</a:t>
              </a:r>
            </a:p>
          </p:txBody>
        </p:sp>
        <p:sp>
          <p:nvSpPr>
            <p:cNvPr id="22" name="Rectangle 569"/>
            <p:cNvSpPr>
              <a:spLocks noChangeArrowheads="1"/>
            </p:cNvSpPr>
            <p:nvPr/>
          </p:nvSpPr>
          <p:spPr bwMode="auto">
            <a:xfrm>
              <a:off x="3556" y="1386"/>
              <a:ext cx="162" cy="143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8</a:t>
              </a:r>
            </a:p>
          </p:txBody>
        </p:sp>
        <p:sp>
          <p:nvSpPr>
            <p:cNvPr id="23" name="Rectangle 570"/>
            <p:cNvSpPr>
              <a:spLocks noChangeArrowheads="1"/>
            </p:cNvSpPr>
            <p:nvPr/>
          </p:nvSpPr>
          <p:spPr bwMode="auto">
            <a:xfrm>
              <a:off x="3393" y="1386"/>
              <a:ext cx="163" cy="143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24" name="Rectangle 571"/>
            <p:cNvSpPr>
              <a:spLocks noChangeArrowheads="1"/>
            </p:cNvSpPr>
            <p:nvPr/>
          </p:nvSpPr>
          <p:spPr bwMode="auto">
            <a:xfrm>
              <a:off x="3231" y="1386"/>
              <a:ext cx="162" cy="143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25" name="Rectangle 572"/>
            <p:cNvSpPr>
              <a:spLocks noChangeArrowheads="1"/>
            </p:cNvSpPr>
            <p:nvPr/>
          </p:nvSpPr>
          <p:spPr bwMode="auto">
            <a:xfrm>
              <a:off x="3070" y="1386"/>
              <a:ext cx="161" cy="143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26" name="Rectangle 573"/>
            <p:cNvSpPr>
              <a:spLocks noChangeArrowheads="1"/>
            </p:cNvSpPr>
            <p:nvPr/>
          </p:nvSpPr>
          <p:spPr bwMode="auto">
            <a:xfrm>
              <a:off x="2909" y="1386"/>
              <a:ext cx="16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27" name="Rectangle 574"/>
            <p:cNvSpPr>
              <a:spLocks noChangeArrowheads="1"/>
            </p:cNvSpPr>
            <p:nvPr/>
          </p:nvSpPr>
          <p:spPr bwMode="auto">
            <a:xfrm>
              <a:off x="3718" y="1245"/>
              <a:ext cx="163" cy="14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17</a:t>
              </a:r>
            </a:p>
          </p:txBody>
        </p:sp>
        <p:sp>
          <p:nvSpPr>
            <p:cNvPr id="28" name="Rectangle 575"/>
            <p:cNvSpPr>
              <a:spLocks noChangeArrowheads="1"/>
            </p:cNvSpPr>
            <p:nvPr/>
          </p:nvSpPr>
          <p:spPr bwMode="auto">
            <a:xfrm>
              <a:off x="3556" y="1245"/>
              <a:ext cx="162" cy="14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</a:t>
              </a:r>
            </a:p>
          </p:txBody>
        </p:sp>
        <p:sp>
          <p:nvSpPr>
            <p:cNvPr id="29" name="Rectangle 576"/>
            <p:cNvSpPr>
              <a:spLocks noChangeArrowheads="1"/>
            </p:cNvSpPr>
            <p:nvPr/>
          </p:nvSpPr>
          <p:spPr bwMode="auto">
            <a:xfrm>
              <a:off x="3393" y="1245"/>
              <a:ext cx="163" cy="14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11</a:t>
              </a:r>
            </a:p>
          </p:txBody>
        </p:sp>
        <p:sp>
          <p:nvSpPr>
            <p:cNvPr id="30" name="Rectangle 577"/>
            <p:cNvSpPr>
              <a:spLocks noChangeArrowheads="1"/>
            </p:cNvSpPr>
            <p:nvPr/>
          </p:nvSpPr>
          <p:spPr bwMode="auto">
            <a:xfrm>
              <a:off x="3231" y="1245"/>
              <a:ext cx="162" cy="141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6</a:t>
              </a:r>
            </a:p>
          </p:txBody>
        </p:sp>
        <p:sp>
          <p:nvSpPr>
            <p:cNvPr id="31" name="Rectangle 578"/>
            <p:cNvSpPr>
              <a:spLocks noChangeArrowheads="1"/>
            </p:cNvSpPr>
            <p:nvPr/>
          </p:nvSpPr>
          <p:spPr bwMode="auto">
            <a:xfrm>
              <a:off x="3070" y="1245"/>
              <a:ext cx="161" cy="141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32" name="Rectangle 579"/>
            <p:cNvSpPr>
              <a:spLocks noChangeArrowheads="1"/>
            </p:cNvSpPr>
            <p:nvPr/>
          </p:nvSpPr>
          <p:spPr bwMode="auto">
            <a:xfrm>
              <a:off x="2909" y="1245"/>
              <a:ext cx="16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33" name="Rectangle 580"/>
            <p:cNvSpPr>
              <a:spLocks noChangeArrowheads="1"/>
            </p:cNvSpPr>
            <p:nvPr/>
          </p:nvSpPr>
          <p:spPr bwMode="auto">
            <a:xfrm>
              <a:off x="3718" y="1102"/>
              <a:ext cx="163" cy="14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21</a:t>
              </a:r>
            </a:p>
          </p:txBody>
        </p:sp>
        <p:sp>
          <p:nvSpPr>
            <p:cNvPr id="34" name="Rectangle 581"/>
            <p:cNvSpPr>
              <a:spLocks noChangeArrowheads="1"/>
            </p:cNvSpPr>
            <p:nvPr/>
          </p:nvSpPr>
          <p:spPr bwMode="auto">
            <a:xfrm>
              <a:off x="3556" y="1102"/>
              <a:ext cx="162" cy="1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19</a:t>
              </a:r>
            </a:p>
          </p:txBody>
        </p:sp>
        <p:sp>
          <p:nvSpPr>
            <p:cNvPr id="35" name="Rectangle 582"/>
            <p:cNvSpPr>
              <a:spLocks noChangeArrowheads="1"/>
            </p:cNvSpPr>
            <p:nvPr/>
          </p:nvSpPr>
          <p:spPr bwMode="auto">
            <a:xfrm>
              <a:off x="3393" y="1102"/>
              <a:ext cx="163" cy="1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</a:t>
              </a:r>
            </a:p>
          </p:txBody>
        </p:sp>
        <p:sp>
          <p:nvSpPr>
            <p:cNvPr id="36" name="Rectangle 583"/>
            <p:cNvSpPr>
              <a:spLocks noChangeArrowheads="1"/>
            </p:cNvSpPr>
            <p:nvPr/>
          </p:nvSpPr>
          <p:spPr bwMode="auto">
            <a:xfrm>
              <a:off x="3231" y="1102"/>
              <a:ext cx="162" cy="143"/>
            </a:xfrm>
            <a:prstGeom prst="rect">
              <a:avLst/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9</a:t>
              </a:r>
            </a:p>
          </p:txBody>
        </p:sp>
        <p:sp>
          <p:nvSpPr>
            <p:cNvPr id="37" name="Rectangle 584"/>
            <p:cNvSpPr>
              <a:spLocks noChangeArrowheads="1"/>
            </p:cNvSpPr>
            <p:nvPr/>
          </p:nvSpPr>
          <p:spPr bwMode="auto">
            <a:xfrm>
              <a:off x="3070" y="1102"/>
              <a:ext cx="161" cy="143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4</a:t>
              </a:r>
            </a:p>
          </p:txBody>
        </p:sp>
        <p:sp>
          <p:nvSpPr>
            <p:cNvPr id="38" name="Rectangle 585"/>
            <p:cNvSpPr>
              <a:spLocks noChangeArrowheads="1"/>
            </p:cNvSpPr>
            <p:nvPr/>
          </p:nvSpPr>
          <p:spPr bwMode="auto">
            <a:xfrm>
              <a:off x="2909" y="1102"/>
              <a:ext cx="16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39" name="Rectangle 586"/>
            <p:cNvSpPr>
              <a:spLocks noChangeArrowheads="1"/>
            </p:cNvSpPr>
            <p:nvPr/>
          </p:nvSpPr>
          <p:spPr bwMode="auto">
            <a:xfrm>
              <a:off x="3718" y="959"/>
              <a:ext cx="163" cy="14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24</a:t>
              </a:r>
            </a:p>
          </p:txBody>
        </p:sp>
        <p:sp>
          <p:nvSpPr>
            <p:cNvPr id="40" name="Rectangle 587"/>
            <p:cNvSpPr>
              <a:spLocks noChangeArrowheads="1"/>
            </p:cNvSpPr>
            <p:nvPr/>
          </p:nvSpPr>
          <p:spPr bwMode="auto">
            <a:xfrm>
              <a:off x="3556" y="959"/>
              <a:ext cx="162" cy="14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22</a:t>
              </a:r>
            </a:p>
          </p:txBody>
        </p:sp>
        <p:sp>
          <p:nvSpPr>
            <p:cNvPr id="41" name="Rectangle 588"/>
            <p:cNvSpPr>
              <a:spLocks noChangeArrowheads="1"/>
            </p:cNvSpPr>
            <p:nvPr/>
          </p:nvSpPr>
          <p:spPr bwMode="auto">
            <a:xfrm>
              <a:off x="3393" y="959"/>
              <a:ext cx="163" cy="1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</a:t>
              </a:r>
            </a:p>
          </p:txBody>
        </p:sp>
        <p:sp>
          <p:nvSpPr>
            <p:cNvPr id="42" name="Rectangle 589"/>
            <p:cNvSpPr>
              <a:spLocks noChangeArrowheads="1"/>
            </p:cNvSpPr>
            <p:nvPr/>
          </p:nvSpPr>
          <p:spPr bwMode="auto">
            <a:xfrm>
              <a:off x="3231" y="959"/>
              <a:ext cx="162" cy="1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</a:t>
              </a:r>
            </a:p>
          </p:txBody>
        </p:sp>
        <p:sp>
          <p:nvSpPr>
            <p:cNvPr id="43" name="Rectangle 590"/>
            <p:cNvSpPr>
              <a:spLocks noChangeArrowheads="1"/>
            </p:cNvSpPr>
            <p:nvPr/>
          </p:nvSpPr>
          <p:spPr bwMode="auto">
            <a:xfrm>
              <a:off x="3070" y="959"/>
              <a:ext cx="161" cy="143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7</a:t>
              </a:r>
            </a:p>
          </p:txBody>
        </p:sp>
        <p:sp>
          <p:nvSpPr>
            <p:cNvPr id="44" name="Rectangle 591"/>
            <p:cNvSpPr>
              <a:spLocks noChangeArrowheads="1"/>
            </p:cNvSpPr>
            <p:nvPr/>
          </p:nvSpPr>
          <p:spPr bwMode="auto">
            <a:xfrm>
              <a:off x="2909" y="959"/>
              <a:ext cx="16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4</a:t>
              </a:r>
            </a:p>
          </p:txBody>
        </p:sp>
        <p:sp>
          <p:nvSpPr>
            <p:cNvPr id="45" name="Rectangle 592"/>
            <p:cNvSpPr>
              <a:spLocks noChangeArrowheads="1"/>
            </p:cNvSpPr>
            <p:nvPr/>
          </p:nvSpPr>
          <p:spPr bwMode="auto">
            <a:xfrm>
              <a:off x="3718" y="815"/>
              <a:ext cx="163" cy="14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25</a:t>
              </a:r>
            </a:p>
          </p:txBody>
        </p:sp>
        <p:sp>
          <p:nvSpPr>
            <p:cNvPr id="46" name="Rectangle 593"/>
            <p:cNvSpPr>
              <a:spLocks noChangeArrowheads="1"/>
            </p:cNvSpPr>
            <p:nvPr/>
          </p:nvSpPr>
          <p:spPr bwMode="auto">
            <a:xfrm>
              <a:off x="3556" y="815"/>
              <a:ext cx="162" cy="14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23</a:t>
              </a:r>
            </a:p>
          </p:txBody>
        </p:sp>
        <p:sp>
          <p:nvSpPr>
            <p:cNvPr id="47" name="Rectangle 594"/>
            <p:cNvSpPr>
              <a:spLocks noChangeArrowheads="1"/>
            </p:cNvSpPr>
            <p:nvPr/>
          </p:nvSpPr>
          <p:spPr bwMode="auto">
            <a:xfrm>
              <a:off x="3393" y="815"/>
              <a:ext cx="163" cy="14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20</a:t>
              </a:r>
            </a:p>
          </p:txBody>
        </p:sp>
        <p:sp>
          <p:nvSpPr>
            <p:cNvPr id="48" name="Rectangle 595"/>
            <p:cNvSpPr>
              <a:spLocks noChangeArrowheads="1"/>
            </p:cNvSpPr>
            <p:nvPr/>
          </p:nvSpPr>
          <p:spPr bwMode="auto">
            <a:xfrm>
              <a:off x="3231" y="815"/>
              <a:ext cx="162" cy="1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16</a:t>
              </a:r>
            </a:p>
          </p:txBody>
        </p:sp>
        <p:sp>
          <p:nvSpPr>
            <p:cNvPr id="49" name="Rectangle 596"/>
            <p:cNvSpPr>
              <a:spLocks noChangeArrowheads="1"/>
            </p:cNvSpPr>
            <p:nvPr/>
          </p:nvSpPr>
          <p:spPr bwMode="auto">
            <a:xfrm>
              <a:off x="3070" y="815"/>
              <a:ext cx="161" cy="14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10</a:t>
              </a:r>
            </a:p>
          </p:txBody>
        </p:sp>
        <p:sp>
          <p:nvSpPr>
            <p:cNvPr id="50" name="Rectangle 597"/>
            <p:cNvSpPr>
              <a:spLocks noChangeArrowheads="1"/>
            </p:cNvSpPr>
            <p:nvPr/>
          </p:nvSpPr>
          <p:spPr bwMode="auto">
            <a:xfrm>
              <a:off x="2909" y="815"/>
              <a:ext cx="1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51" name="Rectangle 560"/>
            <p:cNvSpPr>
              <a:spLocks noChangeArrowheads="1"/>
            </p:cNvSpPr>
            <p:nvPr/>
          </p:nvSpPr>
          <p:spPr bwMode="auto">
            <a:xfrm>
              <a:off x="2909" y="1671"/>
              <a:ext cx="972" cy="148"/>
            </a:xfrm>
            <a:prstGeom prst="rect">
              <a:avLst/>
            </a:prstGeom>
            <a:solidFill>
              <a:srgbClr val="CC3802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5000"/>
                </a:spcBef>
              </a:pPr>
              <a:r>
                <a:rPr lang="en-US" sz="105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CONSEQUENCE</a:t>
              </a:r>
              <a:endParaRPr lang="en-US" sz="1200" dirty="0" smtClean="0">
                <a:solidFill>
                  <a:srgbClr val="FFFFFF"/>
                </a:solidFill>
                <a:latin typeface="Arial Black" pitchFamily="34" charset="0"/>
                <a:ea typeface="+mn-ea"/>
              </a:endParaRPr>
            </a:p>
          </p:txBody>
        </p:sp>
        <p:sp>
          <p:nvSpPr>
            <p:cNvPr id="52" name="Rectangle 561"/>
            <p:cNvSpPr>
              <a:spLocks noChangeArrowheads="1"/>
            </p:cNvSpPr>
            <p:nvPr/>
          </p:nvSpPr>
          <p:spPr bwMode="auto">
            <a:xfrm>
              <a:off x="2741" y="1646"/>
              <a:ext cx="168" cy="173"/>
            </a:xfrm>
            <a:prstGeom prst="rect">
              <a:avLst/>
            </a:prstGeom>
            <a:solidFill>
              <a:srgbClr val="CC3802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>
                <a:spcBef>
                  <a:spcPct val="20000"/>
                </a:spcBef>
              </a:pPr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53" name="Rectangle 567"/>
            <p:cNvSpPr>
              <a:spLocks noChangeArrowheads="1"/>
            </p:cNvSpPr>
            <p:nvPr/>
          </p:nvSpPr>
          <p:spPr bwMode="auto">
            <a:xfrm>
              <a:off x="2909" y="1525"/>
              <a:ext cx="161" cy="150"/>
            </a:xfrm>
            <a:prstGeom prst="rect">
              <a:avLst/>
            </a:prstGeom>
            <a:solidFill>
              <a:srgbClr val="CC3802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spcBef>
                  <a:spcPct val="20000"/>
                </a:spcBef>
              </a:pPr>
              <a:endParaRPr lang="en-US" sz="110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54" name="Rectangle 598"/>
            <p:cNvSpPr>
              <a:spLocks noChangeArrowheads="1"/>
            </p:cNvSpPr>
            <p:nvPr/>
          </p:nvSpPr>
          <p:spPr bwMode="auto">
            <a:xfrm>
              <a:off x="2741" y="811"/>
              <a:ext cx="168" cy="854"/>
            </a:xfrm>
            <a:prstGeom prst="rect">
              <a:avLst/>
            </a:prstGeom>
            <a:solidFill>
              <a:srgbClr val="CC3802"/>
            </a:solidFill>
            <a:ln w="9525">
              <a:noFill/>
              <a:miter lim="800000"/>
              <a:headEnd/>
              <a:tailEnd/>
            </a:ln>
          </p:spPr>
          <p:txBody>
            <a:bodyPr lIns="0" tIns="45595" rIns="0" bIns="45595" anchor="ctr" anchorCtr="1"/>
            <a:lstStyle/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L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I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K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E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L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I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H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O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O</a:t>
              </a:r>
            </a:p>
            <a:p>
              <a:pPr algn="ctr" defTabSz="9144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rial Black" pitchFamily="34" charset="0"/>
                  <a:ea typeface="+mn-ea"/>
                </a:rPr>
                <a:t>D</a:t>
              </a:r>
            </a:p>
          </p:txBody>
        </p:sp>
        <p:sp>
          <p:nvSpPr>
            <p:cNvPr id="55" name="Line 599"/>
            <p:cNvSpPr>
              <a:spLocks noChangeShapeType="1"/>
            </p:cNvSpPr>
            <p:nvPr/>
          </p:nvSpPr>
          <p:spPr bwMode="auto">
            <a:xfrm>
              <a:off x="2741" y="815"/>
              <a:ext cx="1140" cy="1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56" name="Line 600"/>
            <p:cNvSpPr>
              <a:spLocks noChangeShapeType="1"/>
            </p:cNvSpPr>
            <p:nvPr/>
          </p:nvSpPr>
          <p:spPr bwMode="auto">
            <a:xfrm>
              <a:off x="3070" y="815"/>
              <a:ext cx="1" cy="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57" name="Line 601"/>
            <p:cNvSpPr>
              <a:spLocks noChangeShapeType="1"/>
            </p:cNvSpPr>
            <p:nvPr/>
          </p:nvSpPr>
          <p:spPr bwMode="auto">
            <a:xfrm>
              <a:off x="3231" y="815"/>
              <a:ext cx="2" cy="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58" name="Line 602"/>
            <p:cNvSpPr>
              <a:spLocks noChangeShapeType="1"/>
            </p:cNvSpPr>
            <p:nvPr/>
          </p:nvSpPr>
          <p:spPr bwMode="auto">
            <a:xfrm>
              <a:off x="3393" y="815"/>
              <a:ext cx="1" cy="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Line 603"/>
            <p:cNvSpPr>
              <a:spLocks noChangeShapeType="1"/>
            </p:cNvSpPr>
            <p:nvPr/>
          </p:nvSpPr>
          <p:spPr bwMode="auto">
            <a:xfrm>
              <a:off x="3556" y="815"/>
              <a:ext cx="1" cy="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Line 604"/>
            <p:cNvSpPr>
              <a:spLocks noChangeShapeType="1"/>
            </p:cNvSpPr>
            <p:nvPr/>
          </p:nvSpPr>
          <p:spPr bwMode="auto">
            <a:xfrm>
              <a:off x="3718" y="815"/>
              <a:ext cx="2" cy="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Line 605"/>
            <p:cNvSpPr>
              <a:spLocks noChangeShapeType="1"/>
            </p:cNvSpPr>
            <p:nvPr/>
          </p:nvSpPr>
          <p:spPr bwMode="auto">
            <a:xfrm>
              <a:off x="2909" y="1529"/>
              <a:ext cx="9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Line 606"/>
            <p:cNvSpPr>
              <a:spLocks noChangeShapeType="1"/>
            </p:cNvSpPr>
            <p:nvPr/>
          </p:nvSpPr>
          <p:spPr bwMode="auto">
            <a:xfrm>
              <a:off x="2909" y="959"/>
              <a:ext cx="9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3" name="Line 607"/>
            <p:cNvSpPr>
              <a:spLocks noChangeShapeType="1"/>
            </p:cNvSpPr>
            <p:nvPr/>
          </p:nvSpPr>
          <p:spPr bwMode="auto">
            <a:xfrm>
              <a:off x="2909" y="1102"/>
              <a:ext cx="9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4" name="Line 608"/>
            <p:cNvSpPr>
              <a:spLocks noChangeShapeType="1"/>
            </p:cNvSpPr>
            <p:nvPr/>
          </p:nvSpPr>
          <p:spPr bwMode="auto">
            <a:xfrm>
              <a:off x="2909" y="1245"/>
              <a:ext cx="97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5" name="Line 609"/>
            <p:cNvSpPr>
              <a:spLocks noChangeShapeType="1"/>
            </p:cNvSpPr>
            <p:nvPr/>
          </p:nvSpPr>
          <p:spPr bwMode="auto">
            <a:xfrm>
              <a:off x="2909" y="1386"/>
              <a:ext cx="9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6" name="Line 610"/>
            <p:cNvSpPr>
              <a:spLocks noChangeShapeType="1"/>
            </p:cNvSpPr>
            <p:nvPr/>
          </p:nvSpPr>
          <p:spPr bwMode="auto">
            <a:xfrm>
              <a:off x="3881" y="815"/>
              <a:ext cx="1" cy="1003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7" name="Line 611"/>
            <p:cNvSpPr>
              <a:spLocks noChangeShapeType="1"/>
            </p:cNvSpPr>
            <p:nvPr/>
          </p:nvSpPr>
          <p:spPr bwMode="auto">
            <a:xfrm>
              <a:off x="2741" y="1818"/>
              <a:ext cx="1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8" name="Line 612"/>
            <p:cNvSpPr>
              <a:spLocks noChangeShapeType="1"/>
            </p:cNvSpPr>
            <p:nvPr/>
          </p:nvSpPr>
          <p:spPr bwMode="auto">
            <a:xfrm flipV="1">
              <a:off x="2741" y="1671"/>
              <a:ext cx="168" cy="14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Line 613"/>
            <p:cNvSpPr>
              <a:spLocks noChangeShapeType="1"/>
            </p:cNvSpPr>
            <p:nvPr/>
          </p:nvSpPr>
          <p:spPr bwMode="auto">
            <a:xfrm>
              <a:off x="2909" y="815"/>
              <a:ext cx="2" cy="714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0" name="Line 614"/>
            <p:cNvSpPr>
              <a:spLocks noChangeShapeType="1"/>
            </p:cNvSpPr>
            <p:nvPr/>
          </p:nvSpPr>
          <p:spPr bwMode="auto">
            <a:xfrm>
              <a:off x="2909" y="1818"/>
              <a:ext cx="972" cy="1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Line 615"/>
            <p:cNvSpPr>
              <a:spLocks noChangeShapeType="1"/>
            </p:cNvSpPr>
            <p:nvPr/>
          </p:nvSpPr>
          <p:spPr bwMode="auto">
            <a:xfrm>
              <a:off x="2741" y="1670"/>
              <a:ext cx="1" cy="1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Line 616"/>
            <p:cNvSpPr>
              <a:spLocks noChangeShapeType="1"/>
            </p:cNvSpPr>
            <p:nvPr/>
          </p:nvSpPr>
          <p:spPr bwMode="auto">
            <a:xfrm>
              <a:off x="2741" y="815"/>
              <a:ext cx="1" cy="855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3" name="Line 617"/>
            <p:cNvSpPr>
              <a:spLocks noChangeShapeType="1"/>
            </p:cNvSpPr>
            <p:nvPr/>
          </p:nvSpPr>
          <p:spPr bwMode="auto">
            <a:xfrm flipV="1">
              <a:off x="2909" y="1529"/>
              <a:ext cx="161" cy="14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4" name="Line 618"/>
            <p:cNvSpPr>
              <a:spLocks noChangeShapeType="1"/>
            </p:cNvSpPr>
            <p:nvPr/>
          </p:nvSpPr>
          <p:spPr bwMode="auto">
            <a:xfrm>
              <a:off x="3070" y="1670"/>
              <a:ext cx="811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</p:spPr>
          <p:txBody>
            <a:bodyPr lIns="0" tIns="45595" rIns="0" bIns="45595" anchor="ctr" anchorCtr="1"/>
            <a:lstStyle/>
            <a:p>
              <a:pPr defTabSz="914400"/>
              <a:endParaRPr lang="en-US" sz="1050" dirty="0" smtClean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513388" y="4938891"/>
            <a:ext cx="123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Helvetica"/>
                <a:cs typeface="Helvetica"/>
              </a:rPr>
              <a:t>ESD</a:t>
            </a:r>
          </a:p>
          <a:p>
            <a:pPr algn="r"/>
            <a:r>
              <a:rPr lang="en-US" dirty="0" smtClean="0">
                <a:latin typeface="Helvetica"/>
                <a:cs typeface="Helvetica"/>
              </a:rPr>
              <a:t>Scorecard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756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4537" y="641028"/>
            <a:ext cx="8309245" cy="4614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277" y="5634288"/>
            <a:ext cx="721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But ALL the matrices imply that at a sufficiently low Likelihood, one can worry less</a:t>
            </a:r>
            <a:r>
              <a:rPr lang="mr-IN" dirty="0" smtClean="0">
                <a:latin typeface="Helvetica"/>
                <a:cs typeface="Helvetica"/>
              </a:rPr>
              <a:t>…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even for catastrophic consequences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193" y="180558"/>
            <a:ext cx="314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Human Safety Review Board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8977" y="1911350"/>
            <a:ext cx="115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Helvetica"/>
                <a:cs typeface="Helvetica"/>
              </a:rPr>
              <a:t>Consequence</a:t>
            </a:r>
          </a:p>
          <a:p>
            <a:r>
              <a:rPr lang="en-US" sz="1000" i="1" dirty="0" smtClean="0">
                <a:latin typeface="Helvetica"/>
                <a:cs typeface="Helvetica"/>
              </a:rPr>
              <a:t>Over Likelihood*</a:t>
            </a:r>
            <a:endParaRPr lang="en-US" sz="1000" i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750" y="5003800"/>
            <a:ext cx="2363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"/>
                <a:cs typeface="Helvetica"/>
              </a:rPr>
              <a:t>*not fully consistent with CCP ordering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5048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65" y="244080"/>
            <a:ext cx="8609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So</a:t>
            </a:r>
            <a:r>
              <a:rPr lang="mr-IN" sz="2400" b="1" dirty="0" smtClean="0">
                <a:latin typeface="Helvetica"/>
                <a:cs typeface="Helvetica"/>
              </a:rPr>
              <a:t>…</a:t>
            </a:r>
            <a:r>
              <a:rPr lang="en-US" sz="2400" b="1" dirty="0" smtClean="0">
                <a:latin typeface="Helvetica"/>
                <a:cs typeface="Helvetica"/>
              </a:rPr>
              <a:t> How Good is NASA at Judging What Goes in That Lower, Right-Hand Cell*</a:t>
            </a:r>
            <a:r>
              <a:rPr lang="mr-IN" sz="2400" b="1" dirty="0" smtClean="0">
                <a:latin typeface="Helvetica"/>
                <a:cs typeface="Helvetica"/>
              </a:rPr>
              <a:t>…</a:t>
            </a:r>
            <a:r>
              <a:rPr lang="en-US" sz="2400" b="1" dirty="0" smtClean="0">
                <a:latin typeface="Helvetica"/>
                <a:cs typeface="Helvetica"/>
              </a:rPr>
              <a:t>and How Comfortable are We Coding </a:t>
            </a:r>
            <a:r>
              <a:rPr lang="en-US" sz="2400" b="1" dirty="0">
                <a:latin typeface="Helvetica"/>
                <a:cs typeface="Helvetica"/>
              </a:rPr>
              <a:t>I</a:t>
            </a:r>
            <a:r>
              <a:rPr lang="en-US" sz="2400" b="1" dirty="0" smtClean="0">
                <a:latin typeface="Helvetica"/>
                <a:cs typeface="Helvetica"/>
              </a:rPr>
              <a:t>t Yellow?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47" y="1759145"/>
            <a:ext cx="7940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How to make yourself miserable thinking about this: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Worry that we don’t have good data (curse of small N)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Worry that we fall prey to reasoning fallacies: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“It hasn’t happened so far</a:t>
            </a:r>
            <a:r>
              <a:rPr lang="mr-IN" sz="2400" dirty="0" smtClean="0">
                <a:latin typeface="Helvetica"/>
                <a:cs typeface="Helvetica"/>
              </a:rPr>
              <a:t>…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“It happened, but it was due to such weird circumstances that it won’t happen again</a:t>
            </a:r>
            <a:r>
              <a:rPr lang="mr-IN" sz="2400" dirty="0" smtClean="0">
                <a:latin typeface="Helvetica"/>
                <a:cs typeface="Helvetica"/>
              </a:rPr>
              <a:t>…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Our analyses/models give a </a:t>
            </a:r>
            <a:r>
              <a:rPr lang="en-US" sz="2400" i="1" dirty="0" smtClean="0">
                <a:latin typeface="Helvetica"/>
                <a:cs typeface="Helvetica"/>
              </a:rPr>
              <a:t>p</a:t>
            </a:r>
            <a:r>
              <a:rPr lang="en-US" sz="2400" dirty="0" smtClean="0">
                <a:latin typeface="Helvetica"/>
                <a:cs typeface="Helvetica"/>
              </a:rPr>
              <a:t> of 10 to the -6th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“It’s so incredibly costly to prevent, we just have to accept the risk</a:t>
            </a:r>
            <a:r>
              <a:rPr lang="mr-IN" sz="2400" dirty="0" smtClean="0">
                <a:latin typeface="Helvetica"/>
                <a:cs typeface="Helvetica"/>
              </a:rPr>
              <a:t>…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“If it happens, it happens</a:t>
            </a:r>
            <a:r>
              <a:rPr lang="mr-IN" sz="2400" dirty="0" smtClean="0">
                <a:latin typeface="Helvetica"/>
                <a:cs typeface="Helvetica"/>
              </a:rPr>
              <a:t>…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Worry that we’re not very good at learning from past events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38" y="6459735"/>
            <a:ext cx="165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*or equivalent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208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05" y="244080"/>
            <a:ext cx="834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Three Risk Examples to Worry About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440" y="949617"/>
            <a:ext cx="844316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NASA: In-Space Fires (Issue for Gateway Systems Design)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Fallacy #2 leads to lack of redundant systems, sufficient training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Everyone please keep an eye on this (so that I can worry less)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NASA: Space Debris (NORAD Tracks &gt;26,000 Objects* &gt;10 cm)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Interesting article (“The Trash Nebula”) in The New Yorker (9/28/20)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Describes ISS’s near-miss with Object #36912 on 7/16/15, S. Kelly’s logs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Fallacy #1 leads to our inconsistent efforts (or even acknowledging the issue)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Fallacy #3 leads to insufficient resources being allocated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Fallacy #4 leads Russians to ignore closing hatches in favor of eating a good lunch before sheltering in the Soyuz (which holds a 3-day food supply)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Pacific NW: Earthquakes (Cascadia </a:t>
            </a:r>
            <a:r>
              <a:rPr lang="en-US" dirty="0" err="1" smtClean="0">
                <a:latin typeface="Helvetica"/>
                <a:cs typeface="Helvetica"/>
              </a:rPr>
              <a:t>Subduction</a:t>
            </a:r>
            <a:r>
              <a:rPr lang="en-US" dirty="0" smtClean="0">
                <a:latin typeface="Helvetica"/>
                <a:cs typeface="Helvetica"/>
              </a:rPr>
              <a:t> Zone)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Interesting article (The Really Big One”) in The New Yorker (7/13/15)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Many people resorted to Fallacy #1 (even though it </a:t>
            </a:r>
            <a:r>
              <a:rPr lang="en-US" i="1" dirty="0" smtClean="0">
                <a:latin typeface="Helvetica"/>
                <a:cs typeface="Helvetica"/>
              </a:rPr>
              <a:t>has</a:t>
            </a:r>
            <a:r>
              <a:rPr lang="en-US" dirty="0" smtClean="0">
                <a:latin typeface="Helvetica"/>
                <a:cs typeface="Helvetica"/>
              </a:rPr>
              <a:t> happened before)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Some retrofitting underway, but many local governments are resorting to Fallacy #3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Confronted with a possible 9+ quake, Fallacy #4 leads some people to choose wine, craft beer, and cannabis for their emergency supplies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4" y="6442116"/>
            <a:ext cx="222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"/>
                <a:cs typeface="Helvetica"/>
              </a:rPr>
              <a:t>*estimated 100M &gt; 1 mm</a:t>
            </a:r>
            <a:endParaRPr lang="en-US" sz="14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127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05" y="291560"/>
            <a:ext cx="834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Conclusions (Such as They Are)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738" y="1234501"/>
            <a:ext cx="817017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Every Great Enterprise Needs People who Worry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It’s fine</a:t>
            </a:r>
            <a:r>
              <a:rPr lang="mr-IN" dirty="0" smtClean="0">
                <a:latin typeface="Helvetica"/>
                <a:cs typeface="Helvetica"/>
              </a:rPr>
              <a:t>…</a:t>
            </a:r>
            <a:r>
              <a:rPr lang="en-US" dirty="0" smtClean="0">
                <a:latin typeface="Helvetica"/>
                <a:cs typeface="Helvetica"/>
              </a:rPr>
              <a:t> Most of us worriers are miserable anyway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Need to exploit worries to develop mitigations, contingencies, fail-safes, redundancies, and other ass-saving designs and procedures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Don’t Be Seduced by Pretty Matrices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Question cell assignments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Question cell colorings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Question resource allocations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Point Out Bad Human Tendencies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Illuminate fallacies in reasoning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Illuminate diffusion of responsibility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Illuminate failures to learn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Rogers Report (Challenger) ----</a:t>
            </a:r>
            <a:r>
              <a:rPr lang="en-US" sz="1400" i="1" dirty="0" smtClean="0">
                <a:latin typeface="Helvetica"/>
                <a:cs typeface="Helvetica"/>
              </a:rPr>
              <a:t>(new cover)</a:t>
            </a:r>
            <a:r>
              <a:rPr lang="en-US" dirty="0" smtClean="0">
                <a:latin typeface="Helvetica"/>
                <a:cs typeface="Helvetica"/>
              </a:rPr>
              <a:t>----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 CAIB Report (Columbia)</a:t>
            </a:r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887" y="6023441"/>
            <a:ext cx="71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Helvetica"/>
                <a:cs typeface="Helvetica"/>
              </a:rPr>
              <a:t>Thank You for Your Attention (and Your Worries)!!</a:t>
            </a:r>
            <a:endParaRPr lang="en-US" sz="24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634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907" y="4480353"/>
            <a:ext cx="721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Defining the Low-Probability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(Especially Very-Low-Probability) Part of Risks is More Fraught: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Tongue-in-Check Methodology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NASA (“Management Science”) Methodology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907" y="2057524"/>
            <a:ext cx="7210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Defining the High-Consequence Part of Risks is Comparatively Straightforward: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NASA Mishap Investigations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Military Incident Levels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“Everybody dies.” </a:t>
            </a:r>
            <a:r>
              <a:rPr lang="mr-IN" sz="2400" dirty="0" smtClean="0">
                <a:latin typeface="Helvetica"/>
                <a:cs typeface="Helvetica"/>
              </a:rPr>
              <a:t>–</a:t>
            </a:r>
            <a:r>
              <a:rPr lang="en-US" sz="2400" dirty="0" smtClean="0">
                <a:latin typeface="Helvetica"/>
                <a:cs typeface="Helvetica"/>
              </a:rPr>
              <a:t> C. Null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50" y="530128"/>
            <a:ext cx="84047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All Grand Enterprises Must Define Their Risks </a:t>
            </a:r>
            <a:r>
              <a:rPr lang="en-US" sz="2400" b="1" dirty="0" smtClean="0">
                <a:latin typeface="Helvetica"/>
                <a:cs typeface="Helvetica"/>
              </a:rPr>
              <a:t>(Including High-Consequences, Low-Probability Risks)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07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erable Aircraft Acci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8444" y="75817"/>
            <a:ext cx="5293279" cy="675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8735" y="2352279"/>
            <a:ext cx="3419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Seven risks to worry about from: “How to Make Yourself Miserable (for the Rest of the Century): A Vital Training Manual” by Dan Greenburg with Marcia Jacobs, Vintage Books, 1966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6198" y="168219"/>
            <a:ext cx="391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Defining Low-Probability, 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High-Consequence Airline Risks</a:t>
            </a:r>
            <a:r>
              <a:rPr lang="mr-IN" sz="2400" b="1" dirty="0" smtClean="0">
                <a:latin typeface="Helvetica"/>
                <a:cs typeface="Helvetica"/>
              </a:rPr>
              <a:t>…</a:t>
            </a:r>
            <a:r>
              <a:rPr lang="en-US" sz="2400" b="1" dirty="0" smtClean="0">
                <a:latin typeface="Helvetica"/>
                <a:cs typeface="Helvetica"/>
              </a:rPr>
              <a:t> A Tongue-In-Cheek Approach: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726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erable Aircraft Acci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65482" y="75817"/>
            <a:ext cx="5293279" cy="6753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1026" y="562114"/>
            <a:ext cx="311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A or D.  Maybe</a:t>
            </a:r>
            <a:r>
              <a:rPr lang="mr-IN" b="1" dirty="0" smtClean="0">
                <a:latin typeface="Helvetica"/>
                <a:cs typeface="Helvetica"/>
              </a:rPr>
              <a:t>…</a:t>
            </a:r>
            <a:r>
              <a:rPr lang="en-US" b="1" dirty="0" smtClean="0">
                <a:latin typeface="Helvetica"/>
                <a:cs typeface="Helvetica"/>
              </a:rPr>
              <a:t>  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6" name="Picture 5" descr="air_china_b752_b-2856_chengdu_130604_1-245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982634"/>
            <a:ext cx="31115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2300" y="4978422"/>
            <a:ext cx="3287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June 4, 2013: An Air China Boeing 757-200 collided with an unknown object while climbing through FL260 (26,000’), resulting in evident damage to its </a:t>
            </a:r>
            <a:r>
              <a:rPr lang="en-US" sz="1400" dirty="0" err="1" smtClean="0">
                <a:latin typeface="Helvetica"/>
                <a:cs typeface="Helvetica"/>
              </a:rPr>
              <a:t>radome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</a:p>
          <a:p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>
                <a:latin typeface="Helvetica"/>
                <a:cs typeface="Helvetica"/>
              </a:rPr>
              <a:t>-- </a:t>
            </a:r>
            <a:r>
              <a:rPr lang="en-US" sz="1400" dirty="0">
                <a:latin typeface="Helvetica"/>
                <a:cs typeface="Helvetica"/>
                <a:hlinkClick r:id="rId4"/>
              </a:rPr>
              <a:t>Space Safety Magazine Press Clip</a:t>
            </a:r>
            <a:r>
              <a:rPr lang="en-US" sz="1400" dirty="0">
                <a:latin typeface="Helvetica"/>
                <a:cs typeface="Helvetica"/>
              </a:rPr>
              <a:t>, June 20, 2103 (Credits: </a:t>
            </a:r>
            <a:r>
              <a:rPr lang="en-US" sz="1400" dirty="0">
                <a:latin typeface="Helvetica"/>
                <a:cs typeface="Helvetica"/>
                <a:hlinkClick r:id="rId5"/>
              </a:rPr>
              <a:t>The Aviation Herald</a:t>
            </a:r>
            <a:r>
              <a:rPr lang="en-US" sz="1400" dirty="0">
                <a:latin typeface="Helvetica"/>
                <a:cs typeface="Helvetica"/>
              </a:rPr>
              <a:t>)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4136" y="165100"/>
            <a:ext cx="3510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Actual Miserable Accidents</a:t>
            </a:r>
            <a:endParaRPr lang="en-US" sz="2000" b="1" dirty="0">
              <a:latin typeface="Helvetica"/>
              <a:cs typeface="Helvetic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48880" y="5693029"/>
            <a:ext cx="3680739" cy="3228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0917" y="6017619"/>
            <a:ext cx="2046580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880" y="6213067"/>
            <a:ext cx="1605327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02301" y="982634"/>
            <a:ext cx="3111500" cy="381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2306" y="2116484"/>
            <a:ext cx="246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/>
                <a:cs typeface="Helvetica"/>
              </a:rPr>
              <a:t>(</a:t>
            </a:r>
            <a:r>
              <a:rPr lang="en-US" i="1" dirty="0" smtClean="0">
                <a:latin typeface="Helvetica"/>
                <a:cs typeface="Helvetica"/>
              </a:rPr>
              <a:t>Visualize a B-757 with its </a:t>
            </a:r>
            <a:r>
              <a:rPr lang="en-US" i="1" dirty="0" err="1" smtClean="0">
                <a:latin typeface="Helvetica"/>
                <a:cs typeface="Helvetica"/>
              </a:rPr>
              <a:t>Radome</a:t>
            </a:r>
            <a:r>
              <a:rPr lang="en-US" i="1" dirty="0" smtClean="0">
                <a:latin typeface="Helvetica"/>
                <a:cs typeface="Helvetica"/>
              </a:rPr>
              <a:t> [nose] punched in.)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832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erable Aircraft Acci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65482" y="75817"/>
            <a:ext cx="5293279" cy="675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7286" y="203200"/>
            <a:ext cx="311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/>
                <a:cs typeface="Helvetica"/>
              </a:rPr>
              <a:t>B</a:t>
            </a:r>
            <a:r>
              <a:rPr lang="en-US" b="1" dirty="0" smtClean="0">
                <a:latin typeface="Helvetica"/>
                <a:cs typeface="Helvetica"/>
              </a:rPr>
              <a:t>.  Technically, not all the way out, and it wasn’t a sealant failure</a:t>
            </a:r>
            <a:r>
              <a:rPr lang="mr-IN" b="1" dirty="0" smtClean="0">
                <a:latin typeface="Helvetica"/>
                <a:cs typeface="Helvetica"/>
              </a:rPr>
              <a:t>…</a:t>
            </a:r>
            <a:r>
              <a:rPr lang="en-US" b="1" dirty="0" smtClean="0">
                <a:latin typeface="Helvetica"/>
                <a:cs typeface="Helvetica"/>
              </a:rPr>
              <a:t> 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300" y="3818466"/>
            <a:ext cx="3325396" cy="3000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April 17, 2018: Shrapnel resulting from an engine’s fractured fan blade of a Southwest Boeing 737-700 damaged the fuselage and window near passenger Jennifer Riordan.  Despite wearing her seat belt, she was partially blown out of the plane and died from blunt impact trauma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</a:p>
          <a:p>
            <a:endParaRPr lang="en-US" sz="1050" dirty="0">
              <a:latin typeface="Helvetica"/>
              <a:cs typeface="Helvetica"/>
            </a:endParaRPr>
          </a:p>
          <a:p>
            <a:r>
              <a:rPr lang="en-US" sz="1050" dirty="0" smtClean="0">
                <a:latin typeface="Helvetica"/>
                <a:cs typeface="Helvetica"/>
              </a:rPr>
              <a:t> </a:t>
            </a:r>
            <a:r>
              <a:rPr lang="en-US" sz="1050" dirty="0" smtClean="0">
                <a:latin typeface="Helvetica"/>
                <a:cs typeface="Helvetica"/>
              </a:rPr>
              <a:t>-- The Straits Times, April 19, 2018 (</a:t>
            </a:r>
            <a:r>
              <a:rPr lang="en-US" sz="1050" dirty="0" smtClean="0">
                <a:latin typeface="Helvetica"/>
                <a:cs typeface="Helvetica"/>
                <a:hlinkClick r:id="rId3"/>
              </a:rPr>
              <a:t>https://www.straitstimes.com/world/united-states/from-her-waist-above-she-was-outside-of-the-plane-passengers-describe-southwest</a:t>
            </a:r>
            <a:r>
              <a:rPr lang="en-US" sz="1050" dirty="0" smtClean="0">
                <a:latin typeface="Helvetica"/>
                <a:cs typeface="Helvetica"/>
              </a:rPr>
              <a:t> ; Credits: The United Way of Central New Mexico, Facebook/Marty Martinez</a:t>
            </a:r>
            <a:r>
              <a:rPr lang="en-US" sz="1400" dirty="0" smtClean="0">
                <a:latin typeface="Helvetica"/>
                <a:cs typeface="Helvetica"/>
              </a:rPr>
              <a:t>) 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4" name="Picture 3" descr="Woman Victi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346213"/>
            <a:ext cx="3107266" cy="207151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94196" y="5696498"/>
            <a:ext cx="1185563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6040" y="5849791"/>
            <a:ext cx="3660510" cy="4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02301" y="1347131"/>
            <a:ext cx="3111500" cy="20705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5777" y="1789858"/>
            <a:ext cx="299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/>
                <a:cs typeface="Helvetica"/>
              </a:rPr>
              <a:t>(</a:t>
            </a:r>
            <a:r>
              <a:rPr lang="en-US" i="1" dirty="0" smtClean="0">
                <a:latin typeface="Helvetica"/>
                <a:cs typeface="Helvetica"/>
              </a:rPr>
              <a:t>Visualize side-by-side pictures of Ms. Riordan and the broken-out window.)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071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erable Aircraft Acci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65482" y="75817"/>
            <a:ext cx="5293279" cy="675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7286" y="203200"/>
            <a:ext cx="330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C. The exact number of geese is unknown, but they only had to take out TWO engines</a:t>
            </a:r>
            <a:r>
              <a:rPr lang="mr-IN" b="1" dirty="0" smtClean="0">
                <a:latin typeface="Helvetica"/>
                <a:cs typeface="Helvetica"/>
              </a:rPr>
              <a:t>…</a:t>
            </a:r>
            <a:r>
              <a:rPr lang="en-US" b="1" dirty="0" smtClean="0">
                <a:latin typeface="Helvetica"/>
                <a:cs typeface="Helvetica"/>
              </a:rPr>
              <a:t> 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300" y="3818466"/>
            <a:ext cx="3221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January 15, 2009: US Airways Flight 1549 (an Airbus A320-214) struck a flock of geese while climbing through an altitude of 2800’.  Both engines shut down, forcing an emergency landing in the Hudson River performed by Captain </a:t>
            </a:r>
            <a:r>
              <a:rPr lang="en-US" sz="1400" dirty="0" err="1" smtClean="0">
                <a:latin typeface="Helvetica"/>
                <a:cs typeface="Helvetica"/>
              </a:rPr>
              <a:t>Chesley</a:t>
            </a:r>
            <a:r>
              <a:rPr lang="en-US" sz="1400" dirty="0" smtClean="0">
                <a:latin typeface="Helvetica"/>
                <a:cs typeface="Helvetica"/>
              </a:rPr>
              <a:t> “Sully” </a:t>
            </a:r>
            <a:r>
              <a:rPr lang="en-US" sz="1400" dirty="0" err="1" smtClean="0">
                <a:latin typeface="Helvetica"/>
                <a:cs typeface="Helvetica"/>
              </a:rPr>
              <a:t>Sullenberger</a:t>
            </a:r>
            <a:r>
              <a:rPr lang="en-US" sz="1400" dirty="0" smtClean="0">
                <a:latin typeface="Helvetica"/>
                <a:cs typeface="Helvetica"/>
              </a:rPr>
              <a:t> (Tom Hanks) and First Officer Jeffrey B. </a:t>
            </a:r>
            <a:r>
              <a:rPr lang="en-US" sz="1400" dirty="0" err="1" smtClean="0">
                <a:latin typeface="Helvetica"/>
                <a:cs typeface="Helvetica"/>
              </a:rPr>
              <a:t>Skiles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</a:p>
        </p:txBody>
      </p:sp>
      <p:pic>
        <p:nvPicPr>
          <p:cNvPr id="2" name="Picture 1" descr="Miracle on the Hud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65" y="1439319"/>
            <a:ext cx="3578067" cy="19219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22750" y="5862491"/>
            <a:ext cx="12319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6990" y="6014891"/>
            <a:ext cx="2955660" cy="4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02300" y="5922795"/>
            <a:ext cx="29428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Ng, G. L. (</a:t>
            </a:r>
            <a:r>
              <a:rPr lang="en-US" sz="1050" dirty="0" err="1">
                <a:latin typeface="Helvetica" panose="020B0604020202020204" pitchFamily="34" charset="0"/>
                <a:cs typeface="Helvetica" panose="020B0604020202020204" pitchFamily="34" charset="0"/>
              </a:rPr>
              <a:t>n.d.</a:t>
            </a: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Plane crash into Hudson River </a:t>
            </a: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[Photograph]. </a:t>
            </a: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CC BY 2.0</a:t>
            </a: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erable Aircraft Acci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65482" y="75817"/>
            <a:ext cx="5293279" cy="675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7286" y="203200"/>
            <a:ext cx="33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/>
                <a:cs typeface="Helvetica"/>
              </a:rPr>
              <a:t>E</a:t>
            </a:r>
            <a:r>
              <a:rPr lang="en-US" b="1" dirty="0" smtClean="0">
                <a:latin typeface="Helvetica"/>
                <a:cs typeface="Helvetica"/>
              </a:rPr>
              <a:t>. Does the fuselage peeling apart count?</a:t>
            </a:r>
            <a:r>
              <a:rPr lang="mr-IN" b="1" dirty="0" smtClean="0">
                <a:latin typeface="Helvetica"/>
                <a:cs typeface="Helvetica"/>
              </a:rPr>
              <a:t>…</a:t>
            </a:r>
            <a:r>
              <a:rPr lang="en-US" b="1" dirty="0" smtClean="0">
                <a:latin typeface="Helvetica"/>
                <a:cs typeface="Helvetica"/>
              </a:rPr>
              <a:t> 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300" y="3395116"/>
            <a:ext cx="3221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April 28, 1988: Aloha Airlines Flight 243 (a Boeing 737-297) suffered an explosive decompression resulting from metal fatigue exacerbated by crevice corrosion.  The aircraft had operated for 19 years in a coastal environment, and had logged nearly 90,000 flight cycles (takeoffs and landings).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54250" y="6160941"/>
            <a:ext cx="3175000" cy="4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7200" y="6341533"/>
            <a:ext cx="3003550" cy="321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loha_Airlines_Flight_243_fusel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81" y="1072674"/>
            <a:ext cx="3315639" cy="2148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9044" y="5514061"/>
            <a:ext cx="3043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Helvetica"/>
                <a:cs typeface="Helvetica"/>
              </a:rPr>
              <a:t>-- Wikipedia, Accessed 4/18/20 (</a:t>
            </a:r>
            <a:r>
              <a:rPr lang="en-US" sz="900" dirty="0">
                <a:latin typeface="Helvetica"/>
                <a:cs typeface="Helvetica"/>
                <a:hlinkClick r:id="rId4"/>
              </a:rPr>
              <a:t>https://en.wikipedia.org/wiki/Aloha_Airlines_Flight_243#/media/File:Aloha_Airlines_Flight_243_fuselage.png</a:t>
            </a:r>
            <a:r>
              <a:rPr lang="en-US" sz="900" dirty="0">
                <a:latin typeface="Helvetica"/>
                <a:cs typeface="Helvetica"/>
              </a:rPr>
              <a:t> )</a:t>
            </a:r>
          </a:p>
          <a:p>
            <a:r>
              <a:rPr lang="en-US" sz="900" dirty="0" smtClean="0">
                <a:latin typeface="Helvetica"/>
                <a:cs typeface="Helvetica"/>
              </a:rPr>
              <a:t>-- </a:t>
            </a:r>
            <a:r>
              <a:rPr lang="en-US" sz="900" dirty="0">
                <a:latin typeface="Helvetica"/>
                <a:cs typeface="Helvetica"/>
              </a:rPr>
              <a:t>Image Source (public domain): (</a:t>
            </a:r>
            <a:r>
              <a:rPr lang="en-US" sz="900" dirty="0">
                <a:latin typeface="Helvetica"/>
                <a:cs typeface="Helvetica"/>
                <a:hlinkClick r:id="rId5"/>
              </a:rPr>
              <a:t>http://aviation-safety.net/photos/displayphoto.php?id=19880428-0&amp;vnr=2&amp;kind=C</a:t>
            </a:r>
            <a:r>
              <a:rPr lang="en-US" sz="900" dirty="0">
                <a:latin typeface="Helvetica"/>
                <a:cs typeface="Helvetica"/>
              </a:rPr>
              <a:t> ) </a:t>
            </a:r>
            <a:endParaRPr lang="en-US" sz="9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061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erable Aircraft Acci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65482" y="75817"/>
            <a:ext cx="5293279" cy="675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7286" y="203200"/>
            <a:ext cx="311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F. Not a die-hard WWII Kamikaze pilot, but</a:t>
            </a:r>
            <a:r>
              <a:rPr lang="mr-IN" b="1" dirty="0" smtClean="0">
                <a:latin typeface="Helvetica"/>
                <a:cs typeface="Helvetica"/>
              </a:rPr>
              <a:t>…</a:t>
            </a:r>
            <a:r>
              <a:rPr lang="en-US" b="1" dirty="0" smtClean="0">
                <a:latin typeface="Helvetica"/>
                <a:cs typeface="Helvetica"/>
              </a:rPr>
              <a:t> 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300" y="1193783"/>
            <a:ext cx="3221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400" dirty="0" smtClean="0">
                <a:latin typeface="Helvetica"/>
                <a:cs typeface="Helvetica"/>
              </a:rPr>
              <a:t>…</a:t>
            </a:r>
            <a:r>
              <a:rPr lang="en-US" sz="1400" dirty="0" smtClean="0">
                <a:latin typeface="Helvetica"/>
                <a:cs typeface="Helvetica"/>
              </a:rPr>
              <a:t>Well, this is too depressing.  Starting with a failed assassination attempt in 1938 during the Second Sino-Japanese War (which WAS by performed by a Japanese aircraft), Wikipedia lists 38(!) “airliner </a:t>
            </a:r>
            <a:r>
              <a:rPr lang="en-US" sz="1400" dirty="0" err="1" smtClean="0">
                <a:latin typeface="Helvetica"/>
                <a:cs typeface="Helvetica"/>
              </a:rPr>
              <a:t>shootdown</a:t>
            </a:r>
            <a:r>
              <a:rPr lang="en-US" sz="1400" dirty="0" smtClean="0">
                <a:latin typeface="Helvetica"/>
                <a:cs typeface="Helvetica"/>
              </a:rPr>
              <a:t> incidents” </a:t>
            </a:r>
            <a:r>
              <a:rPr lang="mr-IN" sz="1400" dirty="0" smtClean="0">
                <a:latin typeface="Helvetica"/>
                <a:cs typeface="Helvetica"/>
              </a:rPr>
              <a:t>–</a:t>
            </a:r>
            <a:r>
              <a:rPr lang="en-US" sz="1400" dirty="0" smtClean="0">
                <a:latin typeface="Helvetica"/>
                <a:cs typeface="Helvetica"/>
              </a:rPr>
              <a:t> these include wartime incidents, but not terrorist bombings or sabotage.</a:t>
            </a:r>
          </a:p>
          <a:p>
            <a:r>
              <a:rPr lang="en-US" sz="1400" dirty="0" smtClean="0">
                <a:latin typeface="Helvetica"/>
                <a:cs typeface="Helvetica"/>
              </a:rPr>
              <a:t>So</a:t>
            </a:r>
            <a:r>
              <a:rPr lang="mr-IN" sz="1400" dirty="0" smtClean="0">
                <a:latin typeface="Helvetica"/>
                <a:cs typeface="Helvetica"/>
              </a:rPr>
              <a:t>…</a:t>
            </a:r>
            <a:r>
              <a:rPr lang="en-US" sz="1400" dirty="0" smtClean="0">
                <a:latin typeface="Helvetica"/>
                <a:cs typeface="Helvetica"/>
              </a:rPr>
              <a:t> REALLY not funny.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11550" y="6341534"/>
            <a:ext cx="1936750" cy="321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2600" y="6506634"/>
            <a:ext cx="2501900" cy="321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0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erable Aircraft Acci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65482" y="75817"/>
            <a:ext cx="5293279" cy="675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7286" y="203200"/>
            <a:ext cx="33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G. Pilot didn’t actually leap from the airplane</a:t>
            </a:r>
            <a:r>
              <a:rPr lang="mr-IN" b="1" dirty="0" smtClean="0">
                <a:latin typeface="Helvetica"/>
                <a:cs typeface="Helvetica"/>
              </a:rPr>
              <a:t>…</a:t>
            </a:r>
            <a:r>
              <a:rPr lang="en-US" b="1" dirty="0" smtClean="0">
                <a:latin typeface="Helvetica"/>
                <a:cs typeface="Helvetica"/>
              </a:rPr>
              <a:t> 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300" y="3395116"/>
            <a:ext cx="3221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March 24, 2015: </a:t>
            </a:r>
            <a:r>
              <a:rPr lang="en-US" sz="1400" dirty="0" err="1" smtClean="0">
                <a:latin typeface="Helvetica"/>
                <a:cs typeface="Helvetica"/>
              </a:rPr>
              <a:t>Germanwings</a:t>
            </a:r>
            <a:r>
              <a:rPr lang="en-US" sz="1400" dirty="0" smtClean="0">
                <a:latin typeface="Helvetica"/>
                <a:cs typeface="Helvetica"/>
              </a:rPr>
              <a:t> Flight 9525 (an Airbus 1320-311) was intentionally crashed into the French Alps by Co-pilot Andreas </a:t>
            </a:r>
            <a:r>
              <a:rPr lang="en-US" sz="1400" dirty="0" err="1" smtClean="0">
                <a:latin typeface="Helvetica"/>
                <a:cs typeface="Helvetica"/>
              </a:rPr>
              <a:t>Lubitz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</a:p>
          <a:p>
            <a:r>
              <a:rPr lang="en-US" sz="1400" dirty="0" smtClean="0">
                <a:latin typeface="Helvetica"/>
                <a:cs typeface="Helvetica"/>
              </a:rPr>
              <a:t>If you wish to make yourself more miserable, read the “Suicide by Pilot” wiki page, which lists a slew of declared or suspected pilot suicides.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48000" y="6506634"/>
            <a:ext cx="2387600" cy="321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4500" y="6716972"/>
            <a:ext cx="14859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280px-Altitude_Chart_for_Flight_4U9525_register_D-AI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82" y="1152309"/>
            <a:ext cx="3400724" cy="2081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8782" y="5105574"/>
            <a:ext cx="31777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-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Lampel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. (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n.d.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Altitude for flight 4U 9525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[Graph].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https://commons.wikimedia.org/wiki/File:Altitude_Chart_for_Flight_4U9525_register_D-AIPX.png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CC BY 3.0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7671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739</TotalTime>
  <Words>1421</Words>
  <Application>Microsoft Office PowerPoint</Application>
  <PresentationFormat>On-screen Show (4:3)</PresentationFormat>
  <Paragraphs>209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Helvetica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Kaiser</dc:creator>
  <cp:lastModifiedBy>Walker, Alexandra D. (LARC-C102)[LAMPS 2]</cp:lastModifiedBy>
  <cp:revision>51</cp:revision>
  <dcterms:created xsi:type="dcterms:W3CDTF">2020-10-04T23:02:53Z</dcterms:created>
  <dcterms:modified xsi:type="dcterms:W3CDTF">2020-12-17T22:22:11Z</dcterms:modified>
</cp:coreProperties>
</file>