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65" r:id="rId3"/>
    <p:sldId id="267" r:id="rId4"/>
    <p:sldId id="268" r:id="rId5"/>
    <p:sldId id="266" r:id="rId6"/>
    <p:sldId id="269" r:id="rId7"/>
    <p:sldId id="27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Book Antiqua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Book Antiqua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Book Antiqua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Book Antiqua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Book Antiqua" charset="0"/>
        <a:ea typeface="MS PGothic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Book Antiqua" charset="0"/>
        <a:ea typeface="MS PGothic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Book Antiqua" charset="0"/>
        <a:ea typeface="MS PGothic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Book Antiqua" charset="0"/>
        <a:ea typeface="MS PGothic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Book Antiqua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A3FF"/>
    <a:srgbClr val="89AAC7"/>
    <a:srgbClr val="B3DCFF"/>
    <a:srgbClr val="CBE8FF"/>
    <a:srgbClr val="E7E5FF"/>
    <a:srgbClr val="BABAE7"/>
    <a:srgbClr val="CECECE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4"/>
    <p:restoredTop sz="94691"/>
  </p:normalViewPr>
  <p:slideViewPr>
    <p:cSldViewPr snapToGrid="0">
      <p:cViewPr varScale="1">
        <p:scale>
          <a:sx n="103" d="100"/>
          <a:sy n="103" d="100"/>
        </p:scale>
        <p:origin x="93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Book Antiqu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Book Antiqu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2D324F-6756-3E4A-8011-4CEB0D08B4F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11849D4B-E586-894A-A2D8-9A45F4CEF9FF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MS PGothic" panose="020B0600070205080204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1D524C-D644-FC4D-B2DE-7BECF1062E15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5611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4F77B-C878-3546-9C53-DA9D98B0978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2827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5300" y="304800"/>
            <a:ext cx="2052638" cy="6080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07100" cy="6080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B9799-F0BD-B247-ACEF-A4E45CA302D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6509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4A044C-9319-AB46-9DC7-11A73EC37470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5398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730B3-AF14-C24F-8C62-CB6EA692055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3592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68463"/>
            <a:ext cx="3810000" cy="471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68463"/>
            <a:ext cx="3810000" cy="471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AF02D9-0077-2C42-B8F2-C314DEA491F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9637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97A2B-FFB1-7C4D-A3FB-F2A3FE0B855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9356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98B8C5-7D82-2144-B240-A096609E959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450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1CED4-9AE5-7345-9FAE-E336163C8B2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5081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AB1CBD-D206-FE44-B346-5DF300BCF0A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3363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375FE-2780-0541-A483-3D44AECF933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9180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BE8FF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ChangeArrowheads="1"/>
          </p:cNvSpPr>
          <p:nvPr userDrawn="1"/>
        </p:nvSpPr>
        <p:spPr bwMode="auto">
          <a:xfrm>
            <a:off x="373063" y="1520825"/>
            <a:ext cx="8770937" cy="4867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BE8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Rectangle 12"/>
          <p:cNvSpPr>
            <a:spLocks noChangeArrowheads="1"/>
          </p:cNvSpPr>
          <p:nvPr userDrawn="1"/>
        </p:nvSpPr>
        <p:spPr bwMode="auto">
          <a:xfrm>
            <a:off x="728663" y="395288"/>
            <a:ext cx="8415337" cy="8794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BE8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Oval 9"/>
          <p:cNvSpPr>
            <a:spLocks noChangeArrowheads="1"/>
          </p:cNvSpPr>
          <p:nvPr userDrawn="1"/>
        </p:nvSpPr>
        <p:spPr bwMode="auto">
          <a:xfrm>
            <a:off x="312738" y="390525"/>
            <a:ext cx="889000" cy="8890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67A3F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222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2075" y="304800"/>
            <a:ext cx="7535863" cy="114300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B3DC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68463"/>
            <a:ext cx="7772400" cy="471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5275" y="6494463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F2B2CA1-C558-4748-9227-28FE52EC664C}" type="slidenum">
              <a:rPr lang="en-US" altLang="x-none"/>
              <a:pPr/>
              <a:t>‹#›</a:t>
            </a:fld>
            <a:endParaRPr lang="en-US" altLang="x-none"/>
          </a:p>
        </p:txBody>
      </p:sp>
      <p:pic>
        <p:nvPicPr>
          <p:cNvPr id="1032" name="Picture 1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160338"/>
            <a:ext cx="709613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6253163"/>
            <a:ext cx="58102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1" name="Text Box 17"/>
          <p:cNvSpPr txBox="1">
            <a:spLocks noChangeArrowheads="1"/>
          </p:cNvSpPr>
          <p:nvPr userDrawn="1"/>
        </p:nvSpPr>
        <p:spPr bwMode="auto">
          <a:xfrm>
            <a:off x="865188" y="6394450"/>
            <a:ext cx="2876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/>
              <a:t>G O D D A R D   S P A C E   F L I G H T   C E N T E 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400" b="1">
          <a:solidFill>
            <a:srgbClr val="3F73DA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400" b="1">
          <a:solidFill>
            <a:srgbClr val="3F73DA"/>
          </a:solidFill>
          <a:latin typeface="Book Antiqua" pitchFamily="-106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400" b="1">
          <a:solidFill>
            <a:srgbClr val="3F73DA"/>
          </a:solidFill>
          <a:latin typeface="Book Antiqua" pitchFamily="-106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400" b="1">
          <a:solidFill>
            <a:srgbClr val="3F73DA"/>
          </a:solidFill>
          <a:latin typeface="Book Antiqua" pitchFamily="-106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400" b="1">
          <a:solidFill>
            <a:srgbClr val="3F73DA"/>
          </a:solidFill>
          <a:latin typeface="Book Antiqua" pitchFamily="-106" charset="0"/>
          <a:ea typeface="MS PGothic" panose="020B0600070205080204" pitchFamily="34" charset="-128"/>
          <a:cs typeface="MS PGothic" charset="0"/>
        </a:defRPr>
      </a:lvl5pPr>
      <a:lvl6pPr marL="457200"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400" b="1">
          <a:solidFill>
            <a:srgbClr val="3F73DA"/>
          </a:solidFill>
          <a:latin typeface="Book Antiqua" pitchFamily="-106" charset="0"/>
        </a:defRPr>
      </a:lvl6pPr>
      <a:lvl7pPr marL="914400"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400" b="1">
          <a:solidFill>
            <a:srgbClr val="3F73DA"/>
          </a:solidFill>
          <a:latin typeface="Book Antiqua" pitchFamily="-106" charset="0"/>
        </a:defRPr>
      </a:lvl7pPr>
      <a:lvl8pPr marL="1371600"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400" b="1">
          <a:solidFill>
            <a:srgbClr val="3F73DA"/>
          </a:solidFill>
          <a:latin typeface="Book Antiqua" pitchFamily="-106" charset="0"/>
        </a:defRPr>
      </a:lvl8pPr>
      <a:lvl9pPr marL="1828800"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400" b="1">
          <a:solidFill>
            <a:srgbClr val="3F73DA"/>
          </a:solidFill>
          <a:latin typeface="Book Antiqua" pitchFamily="-106" charset="0"/>
        </a:defRPr>
      </a:lvl9pPr>
    </p:titleStyle>
    <p:bodyStyle>
      <a:lvl1pPr marL="22860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DA0202"/>
        </a:buClr>
        <a:buChar char="•"/>
        <a:tabLst>
          <a:tab pos="914400" algn="l"/>
        </a:tabLst>
        <a:defRPr sz="2200" b="1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576263" indent="-2333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DA0202"/>
        </a:buClr>
        <a:buChar char="–"/>
        <a:tabLst>
          <a:tab pos="914400" algn="l"/>
        </a:tabLst>
        <a:defRPr sz="2200" b="1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914400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DA0202"/>
        </a:buClr>
        <a:buChar char="•"/>
        <a:tabLst>
          <a:tab pos="914400" algn="l"/>
        </a:tabLst>
        <a:defRPr sz="2200" b="1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262063" indent="-2333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DA0202"/>
        </a:buClr>
        <a:buChar char="–"/>
        <a:tabLst>
          <a:tab pos="914400" algn="l"/>
        </a:tabLst>
        <a:defRPr sz="2200" b="1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600200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DA0202"/>
        </a:buClr>
        <a:buChar char="»"/>
        <a:tabLst>
          <a:tab pos="914400" algn="l"/>
        </a:tabLst>
        <a:defRPr sz="2200" b="1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057400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DA0202"/>
        </a:buClr>
        <a:buChar char="»"/>
        <a:tabLst>
          <a:tab pos="914400" algn="l"/>
        </a:tabLst>
        <a:defRPr sz="2200" b="1">
          <a:solidFill>
            <a:schemeClr val="tx1"/>
          </a:solidFill>
          <a:latin typeface="+mn-lt"/>
          <a:ea typeface="ＭＳ Ｐゴシック" pitchFamily="-106" charset="-128"/>
        </a:defRPr>
      </a:lvl6pPr>
      <a:lvl7pPr marL="2514600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DA0202"/>
        </a:buClr>
        <a:buChar char="»"/>
        <a:tabLst>
          <a:tab pos="914400" algn="l"/>
        </a:tabLst>
        <a:defRPr sz="2200" b="1">
          <a:solidFill>
            <a:schemeClr val="tx1"/>
          </a:solidFill>
          <a:latin typeface="+mn-lt"/>
          <a:ea typeface="ＭＳ Ｐゴシック" pitchFamily="-106" charset="-128"/>
        </a:defRPr>
      </a:lvl7pPr>
      <a:lvl8pPr marL="2971800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DA0202"/>
        </a:buClr>
        <a:buChar char="»"/>
        <a:tabLst>
          <a:tab pos="914400" algn="l"/>
        </a:tabLst>
        <a:defRPr sz="2200" b="1">
          <a:solidFill>
            <a:schemeClr val="tx1"/>
          </a:solidFill>
          <a:latin typeface="+mn-lt"/>
          <a:ea typeface="ＭＳ Ｐゴシック" pitchFamily="-106" charset="-128"/>
        </a:defRPr>
      </a:lvl8pPr>
      <a:lvl9pPr marL="3429000" indent="-22383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DA0202"/>
        </a:buClr>
        <a:buChar char="»"/>
        <a:tabLst>
          <a:tab pos="914400" algn="l"/>
        </a:tabLst>
        <a:defRPr sz="2200" b="1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vention.nasa.gov/prog/title/1585931943" TargetMode="External"/><Relationship Id="rId2" Type="http://schemas.openxmlformats.org/officeDocument/2006/relationships/hyperlink" Target="https://invention.nasa.gov/prog/title/158585149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76413"/>
            <a:ext cx="7772400" cy="1849656"/>
          </a:xfrm>
        </p:spPr>
        <p:txBody>
          <a:bodyPr/>
          <a:lstStyle/>
          <a:p>
            <a:pPr algn="ctr"/>
            <a:r>
              <a:rPr lang="en-US" dirty="0"/>
              <a:t> </a:t>
            </a:r>
            <a:r>
              <a:rPr lang="en-US" sz="2800" dirty="0"/>
              <a:t>Coherent Digital Signal Processing Algorithms for 10Gbps and Above Optical Communications Modems</a:t>
            </a:r>
            <a:br>
              <a:rPr lang="en-US" sz="2800" dirty="0"/>
            </a:br>
            <a:r>
              <a:rPr lang="en-US" sz="2800" dirty="0"/>
              <a:t> 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IRAD End of Year Status Report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x-none" dirty="0">
                <a:ea typeface="MS PGothic" charset="-128"/>
              </a:rPr>
              <a:t>Rick Butler</a:t>
            </a:r>
          </a:p>
          <a:p>
            <a:r>
              <a:rPr lang="en-US" altLang="x-none" dirty="0">
                <a:ea typeface="MS PGothic" charset="-128"/>
              </a:rPr>
              <a:t>Electronics Engineer / Code 566</a:t>
            </a:r>
          </a:p>
          <a:p>
            <a:r>
              <a:rPr lang="en-US" altLang="x-none" dirty="0">
                <a:ea typeface="MS PGothic" charset="-128"/>
              </a:rPr>
              <a:t>October, 2020</a:t>
            </a: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7378441" y="5662613"/>
            <a:ext cx="163538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Book Antiqua" charset="0"/>
                <a:ea typeface="MS PGothic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Book Antiqua" charset="0"/>
                <a:ea typeface="MS PGothic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Book Antiqua" charset="0"/>
                <a:ea typeface="MS PGothic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Book Antiqua" charset="0"/>
                <a:ea typeface="MS PGothic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Book Antiqu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charset="0"/>
                <a:ea typeface="MS PGothic" charset="-128"/>
              </a:defRPr>
            </a:lvl9pPr>
          </a:lstStyle>
          <a:p>
            <a:pPr algn="r"/>
            <a:r>
              <a:rPr lang="en-US" altLang="x-none" sz="1400" dirty="0"/>
              <a:t>Starting TRL: 2</a:t>
            </a:r>
          </a:p>
          <a:p>
            <a:pPr algn="r"/>
            <a:r>
              <a:rPr lang="en-US" altLang="x-none" sz="1400" dirty="0"/>
              <a:t>Current TRL: 3</a:t>
            </a:r>
          </a:p>
          <a:p>
            <a:pPr algn="r"/>
            <a:r>
              <a:rPr lang="en-US" altLang="x-none" sz="1400" dirty="0"/>
              <a:t>Ending TRL: N/A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248025" y="6657975"/>
            <a:ext cx="2562225" cy="1809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pitchFamily="-10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&amp; Project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x-none" sz="2400" u="sng" dirty="0">
                <a:latin typeface="Arial" panose="020B0604020202020204" pitchFamily="34" charset="0"/>
                <a:cs typeface="Arial" panose="020B0604020202020204" pitchFamily="34" charset="0"/>
              </a:rPr>
              <a:t>Motivation/Problem Statement:</a:t>
            </a:r>
          </a:p>
          <a:p>
            <a:pPr lvl="1"/>
            <a:r>
              <a:rPr lang="en-US" altLang="x-none" sz="1600" b="0" dirty="0">
                <a:latin typeface="Arial" panose="020B0604020202020204" pitchFamily="34" charset="0"/>
                <a:cs typeface="Arial" panose="020B0604020202020204" pitchFamily="34" charset="0"/>
              </a:rPr>
              <a:t>Develop optical communications modems that increase performance while reducing size, weight and power (</a:t>
            </a:r>
            <a:r>
              <a:rPr lang="en-US" altLang="x-none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SWaP</a:t>
            </a:r>
            <a:r>
              <a:rPr lang="en-US" altLang="x-none" sz="1600" b="0" dirty="0">
                <a:latin typeface="Arial" panose="020B0604020202020204" pitchFamily="34" charset="0"/>
                <a:cs typeface="Arial" panose="020B0604020202020204" pitchFamily="34" charset="0"/>
              </a:rPr>
              <a:t>) and build complexity </a:t>
            </a:r>
          </a:p>
          <a:p>
            <a:pPr lvl="1"/>
            <a:r>
              <a:rPr lang="en-US" altLang="x-none" sz="1600" b="0" dirty="0">
                <a:latin typeface="Arial" panose="020B0604020202020204" pitchFamily="34" charset="0"/>
                <a:cs typeface="Arial" panose="020B0604020202020204" pitchFamily="34" charset="0"/>
              </a:rPr>
              <a:t>Leverage industry investment in Photonic Integrated Circuits (PICs)</a:t>
            </a:r>
          </a:p>
          <a:p>
            <a:pPr lvl="1"/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Targets innovations two IRAD topics prioritized for FY20: </a:t>
            </a:r>
          </a:p>
          <a:p>
            <a:pPr lvl="2"/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Optical Communications Systems for all space regimes (Near Earth, GEO, Deep Space)</a:t>
            </a:r>
          </a:p>
          <a:p>
            <a:pPr lvl="2"/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Processes for integrating leading edge COTS products into space communications systems</a:t>
            </a:r>
            <a:endParaRPr lang="en-US" altLang="x-none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x-none" sz="2400" u="sng" dirty="0">
                <a:latin typeface="Arial" panose="020B0604020202020204" pitchFamily="34" charset="0"/>
                <a:cs typeface="Arial" panose="020B0604020202020204" pitchFamily="34" charset="0"/>
              </a:rPr>
              <a:t>Project Summary:</a:t>
            </a:r>
          </a:p>
          <a:p>
            <a:pPr lvl="1"/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Develop digital signal processing (DSP) algorithms for 10 Gbps and above optical communications modems using coherent detection</a:t>
            </a:r>
          </a:p>
          <a:p>
            <a:pPr lvl="1"/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Targeting near-Earth/near-Lunar satellite networks</a:t>
            </a:r>
          </a:p>
          <a:p>
            <a:pPr lvl="1"/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Port algorithms to VHDL code</a:t>
            </a:r>
          </a:p>
          <a:p>
            <a:pPr lvl="2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Targeting Rad-hard Field Programmable Gate Arrays (FPGAs)</a:t>
            </a:r>
          </a:p>
          <a:p>
            <a:pPr lvl="1"/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Assess performance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A044C-9319-AB46-9DC7-11A73EC37470}" type="slidenum">
              <a:rPr lang="en-US" altLang="x-none" smtClean="0"/>
              <a:pPr/>
              <a:t>2</a:t>
            </a:fld>
            <a:endParaRPr lang="en-US" altLang="x-none"/>
          </a:p>
        </p:txBody>
      </p:sp>
      <p:sp>
        <p:nvSpPr>
          <p:cNvPr id="6" name="Rectangle 5"/>
          <p:cNvSpPr/>
          <p:nvPr/>
        </p:nvSpPr>
        <p:spPr bwMode="auto">
          <a:xfrm>
            <a:off x="3248025" y="6657975"/>
            <a:ext cx="2562225" cy="1809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863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alt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Goals for FY20</a:t>
            </a:r>
          </a:p>
          <a:p>
            <a:pPr lvl="1"/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Develop digital signal processing (DSP) algorithms for 10 Gbps and above optical communications modems using coherent detection for near-Earth/near-Lunar satellite networks</a:t>
            </a:r>
          </a:p>
          <a:p>
            <a:pPr lvl="1"/>
            <a:r>
              <a:rPr lang="en-US" altLang="x-none" sz="1600" b="0" dirty="0">
                <a:latin typeface="Arial" panose="020B0604020202020204" pitchFamily="34" charset="0"/>
                <a:ea typeface="MS PGothic" charset="-128"/>
                <a:cs typeface="Arial" panose="020B0604020202020204" pitchFamily="34" charset="0"/>
              </a:rPr>
              <a:t>Port </a:t>
            </a:r>
            <a:r>
              <a:rPr lang="en-US" altLang="x-none" sz="1600" b="0" dirty="0" err="1">
                <a:latin typeface="Arial" panose="020B0604020202020204" pitchFamily="34" charset="0"/>
                <a:ea typeface="MS PGothic" charset="-128"/>
                <a:cs typeface="Arial" panose="020B0604020202020204" pitchFamily="34" charset="0"/>
              </a:rPr>
              <a:t>Matlab</a:t>
            </a:r>
            <a:r>
              <a:rPr lang="en-US" altLang="x-none" sz="1600" b="0" dirty="0">
                <a:latin typeface="Arial" panose="020B0604020202020204" pitchFamily="34" charset="0"/>
                <a:ea typeface="MS PGothic" charset="-128"/>
                <a:cs typeface="Arial" panose="020B0604020202020204" pitchFamily="34" charset="0"/>
              </a:rPr>
              <a:t> algorithms to hardware (VHDL) optimized for rad-hard FPGAs</a:t>
            </a:r>
          </a:p>
          <a:p>
            <a:pPr lvl="1"/>
            <a:r>
              <a:rPr lang="en-US" altLang="x-none" sz="1600" b="0" dirty="0">
                <a:latin typeface="Arial" panose="020B0604020202020204" pitchFamily="34" charset="0"/>
                <a:cs typeface="Arial" panose="020B0604020202020204" pitchFamily="34" charset="0"/>
              </a:rPr>
              <a:t>Create a hardware breadboard based on commercial evaluation boards, with parts that have flight equivalents</a:t>
            </a:r>
          </a:p>
          <a:p>
            <a:pPr lvl="2"/>
            <a:r>
              <a:rPr lang="en-US" altLang="x-none" sz="1600" b="0" dirty="0">
                <a:latin typeface="Arial" panose="020B0604020202020204" pitchFamily="34" charset="0"/>
                <a:cs typeface="Arial" panose="020B0604020202020204" pitchFamily="34" charset="0"/>
              </a:rPr>
              <a:t>Include a clock network disciplined by common receiver—useful for ranging applications</a:t>
            </a:r>
            <a:endParaRPr lang="en-US" altLang="x-none" sz="1600" b="0" dirty="0">
              <a:latin typeface="Arial" panose="020B0604020202020204" pitchFamily="34" charset="0"/>
              <a:ea typeface="MS PGothic" charset="-128"/>
              <a:cs typeface="Arial" panose="020B0604020202020204" pitchFamily="34" charset="0"/>
            </a:endParaRPr>
          </a:p>
          <a:p>
            <a:pPr lvl="1"/>
            <a:r>
              <a:rPr lang="en-US" altLang="x-none" sz="1600" b="0" dirty="0">
                <a:latin typeface="Arial" panose="020B0604020202020204" pitchFamily="34" charset="0"/>
                <a:ea typeface="MS PGothic" charset="-128"/>
                <a:cs typeface="Arial" panose="020B0604020202020204" pitchFamily="34" charset="0"/>
              </a:rPr>
              <a:t>Assess performance on hardware breadboard</a:t>
            </a:r>
          </a:p>
          <a:p>
            <a:pPr lvl="2"/>
            <a:r>
              <a:rPr lang="en-US" altLang="x-none" sz="1600" b="0" dirty="0">
                <a:latin typeface="Arial" panose="020B0604020202020204" pitchFamily="34" charset="0"/>
                <a:ea typeface="MS PGothic" charset="-128"/>
                <a:cs typeface="Arial" panose="020B0604020202020204" pitchFamily="34" charset="0"/>
              </a:rPr>
              <a:t>Quantization noise is important parameter</a:t>
            </a:r>
          </a:p>
          <a:p>
            <a:r>
              <a:rPr lang="en-US" alt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pPr lvl="1"/>
            <a:r>
              <a:rPr lang="en-US" altLang="x-none" sz="1600" b="0" dirty="0">
                <a:latin typeface="Arial" panose="020B0604020202020204" pitchFamily="34" charset="0"/>
                <a:cs typeface="Arial" panose="020B0604020202020204" pitchFamily="34" charset="0"/>
              </a:rPr>
              <a:t>Modified Decision Directed – Least Mean Square (MDD-LMS) Algorithm Development: Complete</a:t>
            </a:r>
          </a:p>
          <a:p>
            <a:pPr lvl="1"/>
            <a:r>
              <a:rPr lang="en-US" altLang="x-none" sz="1600" b="0" dirty="0">
                <a:latin typeface="Arial" panose="020B0604020202020204" pitchFamily="34" charset="0"/>
                <a:cs typeface="Arial" panose="020B0604020202020204" pitchFamily="34" charset="0"/>
              </a:rPr>
              <a:t>Porting of </a:t>
            </a:r>
            <a:r>
              <a:rPr lang="en-US" altLang="x-none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Matlab</a:t>
            </a:r>
            <a:r>
              <a:rPr lang="en-US" altLang="x-none" sz="1600" b="0" dirty="0">
                <a:latin typeface="Arial" panose="020B0604020202020204" pitchFamily="34" charset="0"/>
                <a:cs typeface="Arial" panose="020B0604020202020204" pitchFamily="34" charset="0"/>
              </a:rPr>
              <a:t> code to VHDL: Complete</a:t>
            </a:r>
          </a:p>
          <a:p>
            <a:pPr lvl="1"/>
            <a:r>
              <a:rPr lang="en-US" altLang="x-none" sz="1600" b="0" dirty="0">
                <a:latin typeface="Arial" panose="020B0604020202020204" pitchFamily="34" charset="0"/>
                <a:cs typeface="Arial" panose="020B0604020202020204" pitchFamily="34" charset="0"/>
              </a:rPr>
              <a:t>Optimization of VHDL for Rad-hard FPGAs: Ongoing</a:t>
            </a:r>
          </a:p>
          <a:p>
            <a:pPr lvl="1"/>
            <a:r>
              <a:rPr lang="en-US" altLang="x-none" sz="1600" b="0" dirty="0">
                <a:latin typeface="Arial" panose="020B0604020202020204" pitchFamily="34" charset="0"/>
                <a:cs typeface="Arial" panose="020B0604020202020204" pitchFamily="34" charset="0"/>
              </a:rPr>
              <a:t>Create hardware breadboard: Complete</a:t>
            </a:r>
          </a:p>
          <a:p>
            <a:pPr lvl="1"/>
            <a:r>
              <a:rPr lang="en-US" altLang="x-none" sz="1600" b="0" dirty="0">
                <a:latin typeface="Arial" panose="020B0604020202020204" pitchFamily="34" charset="0"/>
                <a:cs typeface="Arial" panose="020B0604020202020204" pitchFamily="34" charset="0"/>
              </a:rPr>
              <a:t>Sample data run through breadboard in loopback and processed offline to show recovery of original signal</a:t>
            </a:r>
            <a:endParaRPr lang="en-US" altLang="x-none" sz="1800" b="0" dirty="0">
              <a:ea typeface="MS PGothic" charset="-128"/>
            </a:endParaRPr>
          </a:p>
          <a:p>
            <a:pPr lvl="1"/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A044C-9319-AB46-9DC7-11A73EC37470}" type="slidenum">
              <a:rPr lang="en-US" altLang="x-none" smtClean="0"/>
              <a:pPr/>
              <a:t>3</a:t>
            </a:fld>
            <a:endParaRPr lang="en-US" altLang="x-none"/>
          </a:p>
        </p:txBody>
      </p:sp>
      <p:sp>
        <p:nvSpPr>
          <p:cNvPr id="5" name="Rectangle 4"/>
          <p:cNvSpPr/>
          <p:nvPr/>
        </p:nvSpPr>
        <p:spPr bwMode="auto">
          <a:xfrm>
            <a:off x="3248025" y="6657975"/>
            <a:ext cx="2562225" cy="1809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884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Process/Materials/Methodology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31145"/>
            <a:ext cx="7772400" cy="4963318"/>
          </a:xfrm>
        </p:spPr>
        <p:txBody>
          <a:bodyPr/>
          <a:lstStyle/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Development process</a:t>
            </a:r>
          </a:p>
          <a:p>
            <a:pPr marL="573088" lvl="1" indent="-225425">
              <a:buFont typeface="Arial" panose="020B0604020202020204" pitchFamily="34" charset="0"/>
              <a:buChar char="•"/>
            </a:pPr>
            <a:r>
              <a:rPr lang="en-US" altLang="x-none" sz="1800" b="0" dirty="0">
                <a:latin typeface="Arial" panose="020B0604020202020204" pitchFamily="34" charset="0"/>
                <a:cs typeface="Arial" panose="020B0604020202020204" pitchFamily="34" charset="0"/>
              </a:rPr>
              <a:t>MDD-LMS Algorithm was developed and validated in </a:t>
            </a:r>
            <a:r>
              <a:rPr lang="en-US" altLang="x-none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Matlab</a:t>
            </a:r>
            <a:r>
              <a:rPr lang="en-US" altLang="x-none" sz="1800" b="0" dirty="0">
                <a:latin typeface="Arial" panose="020B0604020202020204" pitchFamily="34" charset="0"/>
                <a:cs typeface="Arial" panose="020B0604020202020204" pitchFamily="34" charset="0"/>
              </a:rPr>
              <a:t> using floating point operations</a:t>
            </a:r>
          </a:p>
          <a:p>
            <a:pPr marL="573088" lvl="1" indent="-225425">
              <a:buFont typeface="Arial" panose="020B0604020202020204" pitchFamily="34" charset="0"/>
              <a:buChar char="•"/>
            </a:pPr>
            <a:r>
              <a:rPr lang="en-US" altLang="x-none" sz="1800" b="0" dirty="0">
                <a:latin typeface="Arial" panose="020B0604020202020204" pitchFamily="34" charset="0"/>
                <a:cs typeface="Arial" panose="020B0604020202020204" pitchFamily="34" charset="0"/>
              </a:rPr>
              <a:t>Hardware breadboard was assembled using commercially available evaluation boards</a:t>
            </a:r>
          </a:p>
          <a:p>
            <a:pPr marL="911225" lvl="2" indent="-225425">
              <a:buFont typeface="Arial" panose="020B0604020202020204" pitchFamily="34" charset="0"/>
              <a:buChar char="•"/>
            </a:pPr>
            <a:r>
              <a:rPr lang="en-US" altLang="x-none" sz="1800" b="0" dirty="0">
                <a:latin typeface="Arial" panose="020B0604020202020204" pitchFamily="34" charset="0"/>
                <a:cs typeface="Arial" panose="020B0604020202020204" pitchFamily="34" charset="0"/>
              </a:rPr>
              <a:t>Run in loopback</a:t>
            </a:r>
          </a:p>
          <a:p>
            <a:pPr marL="911225" lvl="2" indent="-225425">
              <a:buFont typeface="Arial" panose="020B0604020202020204" pitchFamily="34" charset="0"/>
              <a:buChar char="•"/>
            </a:pPr>
            <a:r>
              <a:rPr lang="en-US" altLang="x-none" sz="1800" b="0" dirty="0">
                <a:latin typeface="Arial" panose="020B0604020202020204" pitchFamily="34" charset="0"/>
                <a:cs typeface="Arial" panose="020B0604020202020204" pitchFamily="34" charset="0"/>
              </a:rPr>
              <a:t>Based on path to flight FPGAs, ADCs and clock synthesis hardware </a:t>
            </a:r>
          </a:p>
          <a:p>
            <a:pPr marL="573088" lvl="1" indent="-225425">
              <a:buFont typeface="Arial" panose="020B0604020202020204" pitchFamily="34" charset="0"/>
              <a:buChar char="•"/>
            </a:pPr>
            <a:r>
              <a:rPr lang="en-US" altLang="x-none" sz="1800" b="0" dirty="0">
                <a:latin typeface="Arial" panose="020B0604020202020204" pitchFamily="34" charset="0"/>
                <a:cs typeface="Arial" panose="020B0604020202020204" pitchFamily="34" charset="0"/>
              </a:rPr>
              <a:t>PRBS dataset was developed using </a:t>
            </a:r>
            <a:r>
              <a:rPr lang="en-US" altLang="x-none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Matlab</a:t>
            </a:r>
            <a:r>
              <a:rPr lang="en-US" altLang="x-none" sz="1800" b="0" dirty="0">
                <a:latin typeface="Arial" panose="020B0604020202020204" pitchFamily="34" charset="0"/>
                <a:cs typeface="Arial" panose="020B0604020202020204" pitchFamily="34" charset="0"/>
              </a:rPr>
              <a:t> model and run on breadboard in loopback mode</a:t>
            </a:r>
          </a:p>
          <a:p>
            <a:pPr marL="911225" lvl="2" indent="-225425">
              <a:buFont typeface="Arial" panose="020B0604020202020204" pitchFamily="34" charset="0"/>
              <a:buChar char="•"/>
            </a:pPr>
            <a:r>
              <a:rPr lang="en-US" altLang="x-none" sz="1800" b="0" dirty="0">
                <a:latin typeface="Arial" panose="020B0604020202020204" pitchFamily="34" charset="0"/>
                <a:cs typeface="Arial" panose="020B0604020202020204" pitchFamily="34" charset="0"/>
              </a:rPr>
              <a:t>Captured data was post-processed and original signal was recovered</a:t>
            </a:r>
          </a:p>
          <a:p>
            <a:pPr marL="573088" lvl="1" indent="-225425">
              <a:buFont typeface="Arial" panose="020B0604020202020204" pitchFamily="34" charset="0"/>
              <a:buChar char="•"/>
            </a:pPr>
            <a:r>
              <a:rPr lang="en-US" altLang="x-none" sz="1800" b="0" dirty="0">
                <a:latin typeface="Arial" panose="020B0604020202020204" pitchFamily="34" charset="0"/>
                <a:cs typeface="Arial" panose="020B0604020202020204" pitchFamily="34" charset="0"/>
              </a:rPr>
              <a:t>Floating point </a:t>
            </a:r>
            <a:r>
              <a:rPr lang="en-US" altLang="x-none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Matlab</a:t>
            </a:r>
            <a:r>
              <a:rPr lang="en-US" altLang="x-none" sz="1800" b="0" dirty="0">
                <a:latin typeface="Arial" panose="020B0604020202020204" pitchFamily="34" charset="0"/>
                <a:cs typeface="Arial" panose="020B0604020202020204" pitchFamily="34" charset="0"/>
              </a:rPr>
              <a:t> algorithm was ported to fixed-point VHDL code </a:t>
            </a:r>
          </a:p>
          <a:p>
            <a:pPr marL="573088" lvl="1" indent="-225425">
              <a:buFont typeface="Arial" panose="020B0604020202020204" pitchFamily="34" charset="0"/>
              <a:buChar char="•"/>
            </a:pPr>
            <a:r>
              <a:rPr lang="en-US" altLang="x-none" sz="1800" b="0" dirty="0">
                <a:latin typeface="Arial" panose="020B0604020202020204" pitchFamily="34" charset="0"/>
                <a:cs typeface="Arial" panose="020B0604020202020204" pitchFamily="34" charset="0"/>
              </a:rPr>
              <a:t>VHDL was then synthesized targeting breadboard FPGAs and simulated</a:t>
            </a:r>
          </a:p>
          <a:p>
            <a:pPr marL="573088" lvl="1" indent="-225425">
              <a:buFont typeface="Arial" panose="020B0604020202020204" pitchFamily="34" charset="0"/>
              <a:buChar char="•"/>
            </a:pPr>
            <a:r>
              <a:rPr lang="en-US" altLang="x-none" sz="1800" b="0" dirty="0">
                <a:latin typeface="Arial" panose="020B0604020202020204" pitchFamily="34" charset="0"/>
                <a:cs typeface="Arial" panose="020B0604020202020204" pitchFamily="34" charset="0"/>
              </a:rPr>
              <a:t>VHDL code was then iterated with optimization as the primary parameter</a:t>
            </a:r>
          </a:p>
          <a:p>
            <a:pPr marL="911225" lvl="2" indent="-225425">
              <a:buFont typeface="Arial" panose="020B0604020202020204" pitchFamily="34" charset="0"/>
              <a:buChar char="•"/>
            </a:pPr>
            <a:r>
              <a:rPr lang="en-US" altLang="x-none" sz="1800" b="0" dirty="0">
                <a:latin typeface="Arial" panose="020B0604020202020204" pitchFamily="34" charset="0"/>
                <a:cs typeface="Arial" panose="020B0604020202020204" pitchFamily="34" charset="0"/>
              </a:rPr>
              <a:t>Goal is to fit inside realistic number of FPGAs for a flight system</a:t>
            </a:r>
            <a:endParaRPr lang="en-US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3088" lvl="1" indent="-225425">
              <a:buFont typeface="Arial" panose="020B0604020202020204" pitchFamily="34" charset="0"/>
              <a:buChar char="•"/>
            </a:pPr>
            <a:endParaRPr lang="en-US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indent="-225425">
              <a:buFont typeface="Arial" panose="020B0604020202020204" pitchFamily="34" charset="0"/>
              <a:buChar char="•"/>
            </a:pPr>
            <a:endParaRPr lang="en-US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A044C-9319-AB46-9DC7-11A73EC37470}" type="slidenum">
              <a:rPr lang="en-US" altLang="x-none" smtClean="0"/>
              <a:pPr/>
              <a:t>4</a:t>
            </a:fld>
            <a:endParaRPr lang="en-US" altLang="x-none"/>
          </a:p>
        </p:txBody>
      </p:sp>
      <p:sp>
        <p:nvSpPr>
          <p:cNvPr id="5" name="Rectangle 4"/>
          <p:cNvSpPr/>
          <p:nvPr/>
        </p:nvSpPr>
        <p:spPr bwMode="auto">
          <a:xfrm>
            <a:off x="3248025" y="6657975"/>
            <a:ext cx="2562225" cy="1809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552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 &amp;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x-none" sz="2400" u="sng" dirty="0">
                <a:latin typeface="Arial" panose="020B0604020202020204" pitchFamily="34" charset="0"/>
                <a:cs typeface="Arial" panose="020B0604020202020204" pitchFamily="34" charset="0"/>
              </a:rPr>
              <a:t>Results:</a:t>
            </a:r>
          </a:p>
          <a:p>
            <a:pPr lvl="1"/>
            <a:r>
              <a:rPr lang="en-US" altLang="x-none" sz="2000" b="0" dirty="0">
                <a:latin typeface="Arial" panose="020B0604020202020204" pitchFamily="34" charset="0"/>
                <a:cs typeface="Arial" panose="020B0604020202020204" pitchFamily="34" charset="0"/>
              </a:rPr>
              <a:t>Completed MDD-LMS algorithm</a:t>
            </a:r>
          </a:p>
          <a:p>
            <a:pPr lvl="1"/>
            <a:r>
              <a:rPr lang="en-US" altLang="x-none" sz="2000" b="0" dirty="0">
                <a:latin typeface="Arial" panose="020B0604020202020204" pitchFamily="34" charset="0"/>
                <a:cs typeface="Arial" panose="020B0604020202020204" pitchFamily="34" charset="0"/>
              </a:rPr>
              <a:t>Ported algorithm VHDL </a:t>
            </a:r>
          </a:p>
          <a:p>
            <a:pPr lvl="1"/>
            <a:r>
              <a:rPr lang="en-US" altLang="x-none" sz="2000" b="0" dirty="0">
                <a:latin typeface="Arial" panose="020B0604020202020204" pitchFamily="34" charset="0"/>
                <a:cs typeface="Arial" panose="020B0604020202020204" pitchFamily="34" charset="0"/>
              </a:rPr>
              <a:t>Optimizing of algorithm is ongoing</a:t>
            </a:r>
          </a:p>
          <a:p>
            <a:pPr lvl="1"/>
            <a:r>
              <a:rPr lang="en-US" altLang="x-none" sz="2000" b="0" dirty="0">
                <a:latin typeface="Arial" panose="020B0604020202020204" pitchFamily="34" charset="0"/>
                <a:cs typeface="Arial" panose="020B0604020202020204" pitchFamily="34" charset="0"/>
              </a:rPr>
              <a:t>Data run through breadboard and post-processed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x-none" sz="2400" u="sng" dirty="0">
                <a:latin typeface="Arial" panose="020B0604020202020204" pitchFamily="34" charset="0"/>
                <a:cs typeface="Arial" panose="020B0604020202020204" pitchFamily="34" charset="0"/>
              </a:rPr>
              <a:t>Conclusions:</a:t>
            </a:r>
          </a:p>
          <a:p>
            <a:pPr lvl="1"/>
            <a:r>
              <a:rPr lang="en-US" altLang="x-none" sz="2000" b="0" dirty="0">
                <a:latin typeface="Arial" panose="020B0604020202020204" pitchFamily="34" charset="0"/>
                <a:cs typeface="Arial" panose="020B0604020202020204" pitchFamily="34" charset="0"/>
              </a:rPr>
              <a:t>Developed optical modem architecture using path to flight hardware that can communicate at 10Gbps</a:t>
            </a:r>
          </a:p>
          <a:p>
            <a:pPr lvl="1"/>
            <a:r>
              <a:rPr lang="en-US" altLang="x-none" sz="2000" b="0" dirty="0">
                <a:latin typeface="Arial" panose="020B0604020202020204" pitchFamily="34" charset="0"/>
                <a:cs typeface="Arial" panose="020B0604020202020204" pitchFamily="34" charset="0"/>
              </a:rPr>
              <a:t>Algorithm &amp; architecture is extensible, so as faster hardware becomes available, performance can increase</a:t>
            </a:r>
          </a:p>
          <a:p>
            <a:pPr marL="342900" lvl="1" indent="0">
              <a:buNone/>
            </a:pPr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A044C-9319-AB46-9DC7-11A73EC37470}" type="slidenum">
              <a:rPr lang="en-US" altLang="x-none" smtClean="0"/>
              <a:pPr/>
              <a:t>5</a:t>
            </a:fld>
            <a:endParaRPr lang="en-US" altLang="x-none"/>
          </a:p>
        </p:txBody>
      </p:sp>
      <p:sp>
        <p:nvSpPr>
          <p:cNvPr id="6" name="Rectangle 5"/>
          <p:cNvSpPr/>
          <p:nvPr/>
        </p:nvSpPr>
        <p:spPr bwMode="auto">
          <a:xfrm>
            <a:off x="3248025" y="6657975"/>
            <a:ext cx="2562225" cy="1809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983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Encountered / </a:t>
            </a:r>
            <a:br>
              <a:rPr lang="en-US" dirty="0"/>
            </a:br>
            <a:r>
              <a:rPr lang="en-US" dirty="0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</a:p>
          <a:p>
            <a:pPr marL="573088" lvl="1" indent="-225425">
              <a:buFont typeface="Arial" panose="020B0604020202020204" pitchFamily="34" charset="0"/>
              <a:buChar char="•"/>
            </a:pPr>
            <a:r>
              <a:rPr lang="en-US" altLang="x-none" sz="1800" b="0" dirty="0">
                <a:latin typeface="Arial" panose="020B0604020202020204" pitchFamily="34" charset="0"/>
                <a:cs typeface="Arial" panose="020B0604020202020204" pitchFamily="34" charset="0"/>
              </a:rPr>
              <a:t>Remote work due to </a:t>
            </a:r>
            <a:r>
              <a:rPr lang="en-US" altLang="x-none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US" altLang="x-none" sz="1800" b="0" dirty="0">
                <a:latin typeface="Arial" panose="020B0604020202020204" pitchFamily="34" charset="0"/>
                <a:cs typeface="Arial" panose="020B0604020202020204" pitchFamily="34" charset="0"/>
              </a:rPr>
              <a:t> did decrease pace of work, but we were able to continue making meaningful progress</a:t>
            </a:r>
          </a:p>
          <a:p>
            <a:pPr marL="573088" lvl="1" indent="-225425">
              <a:buFont typeface="Arial" panose="020B0604020202020204" pitchFamily="34" charset="0"/>
              <a:buChar char="•"/>
            </a:pPr>
            <a:r>
              <a:rPr lang="en-US" altLang="x-none" sz="1800" b="0" dirty="0">
                <a:latin typeface="Arial" panose="020B0604020202020204" pitchFamily="34" charset="0"/>
                <a:cs typeface="Arial" panose="020B0604020202020204" pitchFamily="34" charset="0"/>
              </a:rPr>
              <a:t>The optimization of the VHDL to fit into reasonable number of FPGAs is a larger challenge than anticipated</a:t>
            </a:r>
          </a:p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alt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Lessons Learned</a:t>
            </a:r>
          </a:p>
          <a:p>
            <a:pPr marL="573088" lvl="1" indent="-225425">
              <a:buFont typeface="Arial" panose="020B0604020202020204" pitchFamily="34" charset="0"/>
              <a:buChar char="•"/>
            </a:pPr>
            <a:r>
              <a:rPr lang="en-US" altLang="x-none" sz="1800" b="0" dirty="0">
                <a:latin typeface="Arial" panose="020B0604020202020204" pitchFamily="34" charset="0"/>
                <a:cs typeface="Arial" panose="020B0604020202020204" pitchFamily="34" charset="0"/>
              </a:rPr>
              <a:t>When developing hardware breadboards, ensure that they are remote controllable</a:t>
            </a:r>
          </a:p>
          <a:p>
            <a:pPr marL="911225" lvl="2" indent="-225425">
              <a:buFont typeface="Arial" panose="020B0604020202020204" pitchFamily="34" charset="0"/>
              <a:buChar char="•"/>
            </a:pPr>
            <a:r>
              <a:rPr lang="en-US" altLang="x-none" sz="1800" b="0" dirty="0">
                <a:latin typeface="Arial" panose="020B0604020202020204" pitchFamily="34" charset="0"/>
                <a:cs typeface="Arial" panose="020B0604020202020204" pitchFamily="34" charset="0"/>
              </a:rPr>
              <a:t>Can significantly increase productivity</a:t>
            </a:r>
          </a:p>
          <a:p>
            <a:pPr marL="573088" lvl="1" indent="-225425">
              <a:buFont typeface="Arial" panose="020B0604020202020204" pitchFamily="34" charset="0"/>
              <a:buChar char="•"/>
            </a:pPr>
            <a:r>
              <a:rPr lang="en-US" altLang="x-none" sz="1800" b="0" dirty="0">
                <a:latin typeface="Arial" panose="020B0604020202020204" pitchFamily="34" charset="0"/>
                <a:cs typeface="Arial" panose="020B0604020202020204" pitchFamily="34" charset="0"/>
              </a:rPr>
              <a:t>Engaging with toolset developer </a:t>
            </a:r>
            <a:r>
              <a:rPr lang="en-US" altLang="x-none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Mathworks</a:t>
            </a:r>
            <a:r>
              <a:rPr lang="en-US" altLang="x-none" sz="1800" b="0" dirty="0">
                <a:latin typeface="Arial" panose="020B0604020202020204" pitchFamily="34" charset="0"/>
                <a:cs typeface="Arial" panose="020B0604020202020204" pitchFamily="34" charset="0"/>
              </a:rPr>
              <a:t> on optimization issues helped the team make progress</a:t>
            </a:r>
          </a:p>
          <a:p>
            <a:pPr marL="911225" lvl="2" indent="-225425">
              <a:buFont typeface="Arial" panose="020B0604020202020204" pitchFamily="34" charset="0"/>
              <a:buChar char="•"/>
            </a:pPr>
            <a:r>
              <a:rPr lang="en-US" altLang="x-none" sz="1800" b="0" dirty="0">
                <a:latin typeface="Arial" panose="020B0604020202020204" pitchFamily="34" charset="0"/>
                <a:cs typeface="Arial" panose="020B0604020202020204" pitchFamily="34" charset="0"/>
              </a:rPr>
              <a:t>The earlier in the design cycle, the better</a:t>
            </a:r>
          </a:p>
          <a:p>
            <a:pPr marL="573088" lvl="1" indent="-225425">
              <a:buFont typeface="Arial" panose="020B0604020202020204" pitchFamily="34" charset="0"/>
              <a:buChar char="•"/>
            </a:pPr>
            <a:endParaRPr lang="en-US" alt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A044C-9319-AB46-9DC7-11A73EC37470}" type="slidenum">
              <a:rPr lang="en-US" altLang="x-none" smtClean="0"/>
              <a:pPr/>
              <a:t>6</a:t>
            </a:fld>
            <a:endParaRPr lang="en-US" altLang="x-none"/>
          </a:p>
        </p:txBody>
      </p:sp>
      <p:sp>
        <p:nvSpPr>
          <p:cNvPr id="5" name="Rectangle 4"/>
          <p:cNvSpPr/>
          <p:nvPr/>
        </p:nvSpPr>
        <p:spPr bwMode="auto">
          <a:xfrm>
            <a:off x="3248025" y="6657975"/>
            <a:ext cx="2562225" cy="1809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074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1249C-2776-214C-9A09-77674E1D4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Plans/Next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7FB12-A1C1-7C4F-BD1D-840D7C93F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This technology is targeted for science and communications missions with large data requirements, but limited available size, weight and power (</a:t>
            </a:r>
            <a:r>
              <a:rPr lang="en-US" sz="1800" dirty="0" err="1"/>
              <a:t>SWaP</a:t>
            </a:r>
            <a:r>
              <a:rPr lang="en-US" sz="1800" dirty="0"/>
              <a:t>)</a:t>
            </a:r>
          </a:p>
          <a:p>
            <a:r>
              <a:rPr lang="en-US" sz="1800" dirty="0"/>
              <a:t>Path Forward</a:t>
            </a:r>
          </a:p>
          <a:p>
            <a:pPr lvl="1"/>
            <a:r>
              <a:rPr lang="en-US" sz="1400" b="0" dirty="0"/>
              <a:t>Complete porting of algorithm to VHDL and complete synthesis and optimization of VHDL code targeting rad-hard FPGAs</a:t>
            </a:r>
          </a:p>
          <a:p>
            <a:pPr lvl="1"/>
            <a:r>
              <a:rPr lang="en-US" sz="1400" b="0" dirty="0"/>
              <a:t>Partner with industry to create software defined radio (SDR) utilizing rad-hard microelectronics, FPGAs and photonic-integrated circuits (PICs)</a:t>
            </a:r>
          </a:p>
          <a:p>
            <a:pPr lvl="1"/>
            <a:r>
              <a:rPr lang="en-US" sz="1400" b="0" dirty="0"/>
              <a:t>Complete waveform design, including framing, command/telemetry definition and runtime software</a:t>
            </a:r>
          </a:p>
          <a:p>
            <a:pPr lvl="1"/>
            <a:r>
              <a:rPr lang="en-US" sz="1400" b="0" dirty="0"/>
              <a:t>Integrate SDR into TRL6 protype modem; Complete performance tests in optical communications test bed</a:t>
            </a:r>
            <a:endParaRPr lang="en-US" altLang="ja-JP" sz="1400" b="0" dirty="0">
              <a:latin typeface="Arial" panose="020B0604020202020204" pitchFamily="34" charset="0"/>
              <a:ea typeface="MS PGothic" charset="-128"/>
              <a:cs typeface="Arial" panose="020B0604020202020204" pitchFamily="34" charset="0"/>
            </a:endParaRPr>
          </a:p>
          <a:p>
            <a:r>
              <a:rPr lang="en-US" sz="1800" dirty="0"/>
              <a:t>NTRs Filed</a:t>
            </a:r>
          </a:p>
          <a:p>
            <a:pPr lvl="1"/>
            <a:r>
              <a:rPr lang="en-US" sz="1400" b="0" dirty="0"/>
              <a:t>Channel </a:t>
            </a:r>
            <a:r>
              <a:rPr lang="en-US" sz="1400" b="0" dirty="0" err="1"/>
              <a:t>Deskew</a:t>
            </a:r>
            <a:r>
              <a:rPr lang="en-US" sz="1400" b="0" dirty="0"/>
              <a:t> Algorithm, e-NTR Number: </a:t>
            </a:r>
            <a:r>
              <a:rPr lang="en-US" sz="1400" b="0" u="sng" dirty="0"/>
              <a:t>1585841383</a:t>
            </a:r>
          </a:p>
          <a:p>
            <a:pPr lvl="1"/>
            <a:r>
              <a:rPr lang="en-US" sz="1400" b="0" dirty="0"/>
              <a:t>Digital signal processing algorithm for coherent laser communication modems tolerant to self-phase modulation induced by high-power optical amplifier used for boosting transmitter power, e-NTR Number </a:t>
            </a:r>
            <a:r>
              <a:rPr lang="en-US" sz="1400" b="0" dirty="0">
                <a:hlinkClick r:id="rId2" tooltip="https://invention.nasa.gov/prog/title/158585149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1585851491</a:t>
            </a:r>
            <a:endParaRPr lang="en-US" sz="1400" b="0" dirty="0"/>
          </a:p>
          <a:p>
            <a:pPr lvl="1"/>
            <a:r>
              <a:rPr lang="en-US" sz="1400" b="0" dirty="0"/>
              <a:t>Computationally efficient feedback iteration algorithm for tap weights calculation in adaptive digital FIR filtering using decision-directed least-mean-square technique, e-NTR Number </a:t>
            </a:r>
            <a:r>
              <a:rPr lang="en-US" sz="1400" b="0" dirty="0">
                <a:hlinkClick r:id="rId3" tooltip="https://invention.nasa.gov/prog/title/158593194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1585931943</a:t>
            </a:r>
            <a:endParaRPr lang="en-US" sz="1400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EDE2A5-BF03-6E4D-A1FF-DC3E08B7EF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A044C-9319-AB46-9DC7-11A73EC37470}" type="slidenum">
              <a:rPr lang="en-US" altLang="x-none" smtClean="0"/>
              <a:pPr/>
              <a:t>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88565293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Book Antiqua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Book Antiqua" pitchFamily="-10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 (Mac OS 9):ODIN:Microsoft Office 98:Templates:Blank Presentation</Template>
  <TotalTime>5762</TotalTime>
  <Words>710</Words>
  <Application>Microsoft Macintosh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Book Antiqua</vt:lpstr>
      <vt:lpstr>Times</vt:lpstr>
      <vt:lpstr>Blank Presentation</vt:lpstr>
      <vt:lpstr> Coherent Digital Signal Processing Algorithms for 10Gbps and Above Optical Communications Modems   IRAD End of Year Status Report</vt:lpstr>
      <vt:lpstr>Motivation &amp; Project Summary</vt:lpstr>
      <vt:lpstr>Project Objectives</vt:lpstr>
      <vt:lpstr>Process/Materials/Methodology</vt:lpstr>
      <vt:lpstr>Results &amp; Conclusions</vt:lpstr>
      <vt:lpstr>Challenges Encountered /  Lessons Learned</vt:lpstr>
      <vt:lpstr>Future Plans/Next Steps</vt:lpstr>
    </vt:vector>
  </TitlesOfParts>
  <Company>Intellisource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GSFC Automated Move Request</dc:title>
  <dc:creator>ODIN</dc:creator>
  <cp:lastModifiedBy>Butler, Richard L. (GSFC-5660)</cp:lastModifiedBy>
  <cp:revision>86</cp:revision>
  <cp:lastPrinted>2002-10-25T11:30:21Z</cp:lastPrinted>
  <dcterms:created xsi:type="dcterms:W3CDTF">2002-10-24T15:57:24Z</dcterms:created>
  <dcterms:modified xsi:type="dcterms:W3CDTF">2020-11-16T20:43:38Z</dcterms:modified>
</cp:coreProperties>
</file>