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6" r:id="rId5"/>
    <p:sldMasterId id="2147483689" r:id="rId6"/>
    <p:sldMasterId id="2147483730" r:id="rId7"/>
    <p:sldMasterId id="2147483744" r:id="rId8"/>
    <p:sldMasterId id="2147483756" r:id="rId9"/>
    <p:sldMasterId id="2147483762" r:id="rId10"/>
    <p:sldMasterId id="2147483774" r:id="rId11"/>
  </p:sldMasterIdLst>
  <p:notesMasterIdLst>
    <p:notesMasterId r:id="rId31"/>
  </p:notesMasterIdLst>
  <p:sldIdLst>
    <p:sldId id="1892" r:id="rId12"/>
    <p:sldId id="260" r:id="rId13"/>
    <p:sldId id="15622" r:id="rId14"/>
    <p:sldId id="1945" r:id="rId15"/>
    <p:sldId id="15636" r:id="rId16"/>
    <p:sldId id="15494" r:id="rId17"/>
    <p:sldId id="15645" r:id="rId18"/>
    <p:sldId id="284" r:id="rId19"/>
    <p:sldId id="285" r:id="rId20"/>
    <p:sldId id="286" r:id="rId21"/>
    <p:sldId id="282" r:id="rId22"/>
    <p:sldId id="15784" r:id="rId23"/>
    <p:sldId id="15786" r:id="rId24"/>
    <p:sldId id="1926" r:id="rId25"/>
    <p:sldId id="15633" r:id="rId26"/>
    <p:sldId id="1910" r:id="rId27"/>
    <p:sldId id="15787" r:id="rId28"/>
    <p:sldId id="15610" r:id="rId29"/>
    <p:sldId id="1572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1445"/>
    <a:srgbClr val="0C13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p:restoredTop sz="82857"/>
  </p:normalViewPr>
  <p:slideViewPr>
    <p:cSldViewPr snapToGrid="0" snapToObjects="1">
      <p:cViewPr>
        <p:scale>
          <a:sx n="70" d="100"/>
          <a:sy n="70" d="100"/>
        </p:scale>
        <p:origin x="476" y="-316"/>
      </p:cViewPr>
      <p:guideLst>
        <p:guide orient="horz" pos="2160"/>
        <p:guide pos="3840"/>
        <p:guide pos="26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ableStyles" Target="tableStyles.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EBD56-728E-9A45-8711-53321B762F23}" type="datetimeFigureOut">
              <a:rPr lang="en-US" smtClean="0"/>
              <a:t>10/27/2020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49D48-0F3E-ED4D-9442-0895F9CB8928}" type="slidenum">
              <a:rPr lang="en-US" smtClean="0"/>
              <a:t>‹#›</a:t>
            </a:fld>
            <a:endParaRPr lang="en-US" dirty="0"/>
          </a:p>
        </p:txBody>
      </p:sp>
    </p:spTree>
    <p:extLst>
      <p:ext uri="{BB962C8B-B14F-4D97-AF65-F5344CB8AC3E}">
        <p14:creationId xmlns:p14="http://schemas.microsoft.com/office/powerpoint/2010/main" val="358639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751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NASA will get to the Moon using the Space Launch System (SLS) rocket and Orion spacecraft, serving as the transportation system to bring astronauts to and from Earth,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63B8AB-21EE-4E40-8B0C-28E2ADE2F1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3051844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457146" rtl="0" eaLnBrk="1" fontAlgn="base" latinLnBrk="0" hangingPunct="1">
              <a:lnSpc>
                <a:spcPct val="100000"/>
              </a:lnSpc>
              <a:spcBef>
                <a:spcPct val="0"/>
              </a:spcBef>
              <a:spcAft>
                <a:spcPct val="0"/>
              </a:spcAft>
              <a:buClrTx/>
              <a:buSzTx/>
              <a:buFontTx/>
              <a:buNone/>
              <a:tabLst/>
              <a:defRPr/>
            </a:pPr>
            <a:fld id="{E78F2AB6-56C0-4EB4-B82A-C8395288546D}" type="slidenum">
              <a:rPr kumimoji="0" lang="en-US" sz="1200" b="0" i="0" u="none" strike="noStrike" kern="1200" cap="none" spc="0" normalizeH="0" baseline="0" noProof="0" smtClean="0">
                <a:ln>
                  <a:noFill/>
                </a:ln>
                <a:solidFill>
                  <a:prstClr val="black"/>
                </a:solidFill>
                <a:effectLst/>
                <a:uLnTx/>
                <a:uFillTx/>
                <a:latin typeface="Arial" charset="0"/>
                <a:ea typeface="ヒラギノ角ゴ Pro W3" charset="-128"/>
                <a:cs typeface="+mn-cs"/>
              </a:rPr>
              <a:pPr marL="0" marR="0" lvl="0" indent="0" algn="r" defTabSz="457146"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128"/>
              <a:cs typeface="+mn-cs"/>
            </a:endParaRPr>
          </a:p>
        </p:txBody>
      </p:sp>
    </p:spTree>
    <p:extLst>
      <p:ext uri="{BB962C8B-B14F-4D97-AF65-F5344CB8AC3E}">
        <p14:creationId xmlns:p14="http://schemas.microsoft.com/office/powerpoint/2010/main" val="4014581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51191D-D90B-644D-8F1A-AE17EE6623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56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dirty="0"/>
              <a:t>HLS timeline – where we’ve been and where we’re going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4179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51191D-D90B-644D-8F1A-AE17EE6623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560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51191D-D90B-644D-8F1A-AE17EE6623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584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Mission drives</a:t>
            </a:r>
            <a:r>
              <a:rPr lang="en-US" baseline="0" dirty="0"/>
              <a:t> design.  </a:t>
            </a:r>
            <a:r>
              <a:rPr lang="en-US" baseline="0"/>
              <a:t>NASA is building the exploration systems needed to go beyond low earth orbit to the Moon and Mars.  </a:t>
            </a:r>
            <a:endParaRPr lang="en-US"/>
          </a:p>
          <a:p>
            <a:endParaRPr lang="en-US"/>
          </a:p>
        </p:txBody>
      </p:sp>
      <p:sp>
        <p:nvSpPr>
          <p:cNvPr id="4" name="Slide Number Placeholder 3"/>
          <p:cNvSpPr>
            <a:spLocks noGrp="1"/>
          </p:cNvSpPr>
          <p:nvPr>
            <p:ph type="sldNum" sz="quarter" idx="10"/>
          </p:nvPr>
        </p:nvSpPr>
        <p:spPr/>
        <p:txBody>
          <a:bodyPr/>
          <a:lstStyle/>
          <a:p>
            <a:fld id="{5535F463-9D74-554B-B02D-D31151ED229E}" type="slidenum">
              <a:rPr lang="en-US" smtClean="0"/>
              <a:t>15</a:t>
            </a:fld>
            <a:endParaRPr lang="en-US"/>
          </a:p>
        </p:txBody>
      </p:sp>
    </p:spTree>
    <p:extLst>
      <p:ext uri="{BB962C8B-B14F-4D97-AF65-F5344CB8AC3E}">
        <p14:creationId xmlns:p14="http://schemas.microsoft.com/office/powerpoint/2010/main" val="1776498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344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bg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09F9DE-89FD-4248-88BC-1CE9CFB89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ヒラギノ角ゴ Pro W3" charset="-128"/>
              <a:cs typeface="+mn-cs"/>
            </a:endParaRPr>
          </a:p>
        </p:txBody>
      </p:sp>
    </p:spTree>
    <p:extLst>
      <p:ext uri="{BB962C8B-B14F-4D97-AF65-F5344CB8AC3E}">
        <p14:creationId xmlns:p14="http://schemas.microsoft.com/office/powerpoint/2010/main" val="22244171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0" y="651204"/>
            <a:ext cx="528874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10/27/2020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11131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2622320-F8E5-074C-AAE1-03B7E1F200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525851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9F9297F5-C30D-294B-80FE-3CC63B165F97}" type="datetimeFigureOut">
              <a:rPr lang="en-US" smtClean="0"/>
              <a:pPr/>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8335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797185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5096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970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9123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538595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1369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6355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35154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23013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EA3232-F00F-6244-9D71-1CA132E6710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37857CF-46DA-2341-A7E7-92BF7DE463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57005" y="202186"/>
            <a:ext cx="685044" cy="629798"/>
          </a:xfrm>
          <a:prstGeom prst="rect">
            <a:avLst/>
          </a:prstGeom>
        </p:spPr>
      </p:pic>
      <p:sp>
        <p:nvSpPr>
          <p:cNvPr id="5" name="Rectangle 4">
            <a:extLst>
              <a:ext uri="{FF2B5EF4-FFF2-40B4-BE49-F238E27FC236}">
                <a16:creationId xmlns:a16="http://schemas.microsoft.com/office/drawing/2014/main" id="{BF99991E-DE53-A941-B361-35AB5CD32B3E}"/>
              </a:ext>
            </a:extLst>
          </p:cNvPr>
          <p:cNvSpPr/>
          <p:nvPr userDrawn="1"/>
        </p:nvSpPr>
        <p:spPr>
          <a:xfrm>
            <a:off x="0" y="967331"/>
            <a:ext cx="12192000" cy="140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1438060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DCE4E6-A2CA-B142-92DD-CABE3EB4D85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rgbClr val="252525"/>
                </a:solidFill>
                <a:latin typeface="Arial" panose="020B0604020202020204" pitchFamily="34" charset="0"/>
                <a:cs typeface="Arial" panose="020B0604020202020204" pitchFamily="34" charset="0"/>
              </a:rPr>
              <a:t>National Aeronautics and</a:t>
            </a:r>
            <a:br>
              <a:rPr lang="en-US" sz="800" dirty="0">
                <a:solidFill>
                  <a:srgbClr val="252525"/>
                </a:solidFill>
                <a:latin typeface="Arial" panose="020B0604020202020204" pitchFamily="34" charset="0"/>
                <a:cs typeface="Arial" panose="020B0604020202020204" pitchFamily="34" charset="0"/>
              </a:rPr>
            </a:br>
            <a:r>
              <a:rPr lang="en-US" sz="800" dirty="0">
                <a:solidFill>
                  <a:srgbClr val="252525"/>
                </a:solidFill>
                <a:latin typeface="Arial" panose="020B0604020202020204" pitchFamily="34" charset="0"/>
                <a:cs typeface="Arial" panose="020B0604020202020204" pitchFamily="34" charset="0"/>
              </a:rPr>
              <a:t>Space Administration</a:t>
            </a: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1634566"/>
            <a:ext cx="7676340" cy="1274762"/>
          </a:xfrm>
        </p:spPr>
        <p:txBody>
          <a:bodyPr anchor="t">
            <a:noAutofit/>
          </a:bodyPr>
          <a:lstStyle>
            <a:lvl1pPr algn="l">
              <a:defRPr sz="4700" b="1" i="0">
                <a:solidFill>
                  <a:srgbClr val="252525"/>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056966"/>
            <a:ext cx="7676340" cy="1488440"/>
          </a:xfrm>
        </p:spPr>
        <p:txBody>
          <a:bodyPr>
            <a:normAutofit/>
          </a:bodyPr>
          <a:lstStyle>
            <a:lvl1pPr marL="0" indent="0" algn="l">
              <a:buNone/>
              <a:defRPr sz="2000" b="0" i="0">
                <a:solidFill>
                  <a:srgbClr val="25252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rgbClr val="252525"/>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rgbClr val="252525"/>
                </a:solidFill>
              </a:defRPr>
            </a:lvl1pPr>
          </a:lstStyle>
          <a:p>
            <a:fld id="{CBC85A14-9CEB-5743-A859-0AA7B3B71D9E}" type="datetime1">
              <a:rPr lang="en-US" smtClean="0"/>
              <a:t>10/27/2020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rgbClr val="252525"/>
                </a:solidFill>
              </a:defRPr>
            </a:lvl1pPr>
          </a:lstStyle>
          <a:p>
            <a:r>
              <a:rPr lang="en-US"/>
              <a:t>SENSITIVE BUT UNCLASSIFIED • NASA INTERNAL USE ONLY • DO NOT DISTRIBUTE </a:t>
            </a:r>
            <a:endParaRPr lang="en-US" dirty="0"/>
          </a:p>
        </p:txBody>
      </p:sp>
    </p:spTree>
    <p:extLst>
      <p:ext uri="{BB962C8B-B14F-4D97-AF65-F5344CB8AC3E}">
        <p14:creationId xmlns:p14="http://schemas.microsoft.com/office/powerpoint/2010/main" val="2924717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53A9DB-5D20-F24A-A735-0BA7C69E354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0994673D-B49A-F544-814B-B09DED7E42F4}" type="datetime1">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a:xfrm>
            <a:off x="3581400" y="6356350"/>
            <a:ext cx="5029200" cy="365125"/>
          </a:xfrm>
        </p:spPr>
        <p:txBody>
          <a:bodyPr/>
          <a:lstStyle/>
          <a:p>
            <a:r>
              <a:rPr lang="en-US" b="1" dirty="0">
                <a:solidFill>
                  <a:srgbClr val="FF0000"/>
                </a:solidFill>
                <a:latin typeface="Arial"/>
                <a:cs typeface="Arial"/>
              </a:rPr>
              <a:t>SENSITIVE BUT UNCLASSIFIED • NASA INTERNAL USE ONLY • DO NOT DISTRIBUTE</a:t>
            </a:r>
          </a:p>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48726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D0ADFE-1337-3B4F-AE7A-608767B328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CA168496-A640-DA45-9A2E-D03FE29F62B8}" type="datetime1">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038754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AB9336F8-0E7A-2C44-9580-1A109C7021E2}" type="datetime1">
              <a:rPr lang="en-US" smtClean="0"/>
              <a:t>10/27/2020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62289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79CAE62B-AFC8-1148-BA62-7498D1E1D371}" type="datetime1">
              <a:rPr lang="en-US" smtClean="0"/>
              <a:t>10/27/2020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70477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C07A0AF1-8B28-F34F-9C00-CEB13BE87284}" type="datetime1">
              <a:rPr lang="en-US" smtClean="0"/>
              <a:t>10/27/2020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712915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65E2EE50-BB38-CB4B-A9AB-1C0B675C887B}" type="datetime1">
              <a:rPr lang="en-US" smtClean="0"/>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11882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A7340B3C-0356-BE4C-8437-1A539D484B5A}" type="datetime1">
              <a:rPr lang="en-US" smtClean="0"/>
              <a:t>10/27/2020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468608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06C23B72-7C72-9B45-AE84-D66CDE128375}" type="datetime1">
              <a:rPr lang="en-US" smtClean="0"/>
              <a:t>10/27/2020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6199744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51DBFB58-285A-0147-9588-74AA38948D15}" type="datetime1">
              <a:rPr lang="en-US" smtClean="0"/>
              <a:t>10/27/2020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97593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C0F31A22-6CDF-7D4A-B529-57B689779B58}" type="datetime1">
              <a:rPr lang="en-US" smtClean="0"/>
              <a:t>10/27/2020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r>
              <a:rPr lang="en-US"/>
              <a:t>SENSITIVE BUT UNCLASSIFIED • NASA INTERNAL USE ONLY • DO NOT DISTRIBUTE </a:t>
            </a:r>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230521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Main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196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8A369EC-2723-054D-8354-995D27A127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10/27/2020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751858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875824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9009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99854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198778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575365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012976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1374271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61206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1795734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122880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568273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4987124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10/27/2020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007447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2471588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5095173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368892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504841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8439825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669215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704509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73354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339178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449481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17730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687631"/>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0787-E154-A448-8770-86833317EC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38F16F-5EFA-E641-AF7F-C062282FD0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18CF4D-860F-0641-B9E0-3D4191056CC3}"/>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5" name="Footer Placeholder 4">
            <a:extLst>
              <a:ext uri="{FF2B5EF4-FFF2-40B4-BE49-F238E27FC236}">
                <a16:creationId xmlns:a16="http://schemas.microsoft.com/office/drawing/2014/main" id="{F64B91C2-C937-7042-AECE-833C6C13F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55158-F5EE-0D40-AE12-897D1EAA6E20}"/>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4468255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50153-F035-F149-BE12-59B73FECFC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3ECE97-1059-E448-80C4-909188C770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29FC35-B2E7-294F-8EEF-D012F36C913E}"/>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5" name="Footer Placeholder 4">
            <a:extLst>
              <a:ext uri="{FF2B5EF4-FFF2-40B4-BE49-F238E27FC236}">
                <a16:creationId xmlns:a16="http://schemas.microsoft.com/office/drawing/2014/main" id="{98F1A63D-4D92-C744-8825-40A49B23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57F9E-EAEF-DB45-AE4B-67BF399B325E}"/>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2318622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A864-3BFA-1E4E-97C7-6AE51A85D8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0F6CEC-EE37-E94C-8A97-C7BBBD411A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0187E-1A5B-6A4F-94B2-6FC670780602}"/>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5" name="Footer Placeholder 4">
            <a:extLst>
              <a:ext uri="{FF2B5EF4-FFF2-40B4-BE49-F238E27FC236}">
                <a16:creationId xmlns:a16="http://schemas.microsoft.com/office/drawing/2014/main" id="{128C8047-5C03-1D43-BF9C-80C899E1C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49F9B2-05C6-EB41-B6DE-85F31139C944}"/>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5948713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1119-1258-3E49-B5B9-FDAFFA4BFD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D4C5BF-8773-CF4A-8E16-957142171D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4204D5-A1B3-7142-BA3E-496084877B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169B64-7B80-9D4B-85DE-9F1BDBEE3811}"/>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6" name="Footer Placeholder 5">
            <a:extLst>
              <a:ext uri="{FF2B5EF4-FFF2-40B4-BE49-F238E27FC236}">
                <a16:creationId xmlns:a16="http://schemas.microsoft.com/office/drawing/2014/main" id="{E418F0D1-71CB-014D-A107-DA0E5E4A02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8780E5-193E-AC48-BFFA-EFC44B1D48CF}"/>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41717692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FCC1-7C27-2B45-BDF0-21E03F0F45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62E3A8-121C-0340-9831-17FCA6551D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CD7DAA-C72C-2B4F-AE29-E7AD09642A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88B95D-9660-E14A-AC2D-E894490F1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2A1D5E-A6EB-3846-85C4-73F05119AD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D55B00-D246-DD4D-887C-7D1ED033410E}"/>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8" name="Footer Placeholder 7">
            <a:extLst>
              <a:ext uri="{FF2B5EF4-FFF2-40B4-BE49-F238E27FC236}">
                <a16:creationId xmlns:a16="http://schemas.microsoft.com/office/drawing/2014/main" id="{CD3BAA7C-9516-1144-B49D-28C68BD065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EC1CD6-727A-B244-B225-F54A26693CA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8146434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B2E3-658A-9A43-AFA1-1AD6ACCB49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E7DA1F-8FA3-B646-A807-62307985C9FF}"/>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4" name="Footer Placeholder 3">
            <a:extLst>
              <a:ext uri="{FF2B5EF4-FFF2-40B4-BE49-F238E27FC236}">
                <a16:creationId xmlns:a16="http://schemas.microsoft.com/office/drawing/2014/main" id="{922E3E26-68F2-EC48-BFE5-17E7D6DA06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997C28-DC35-6749-9764-F2964F0A3BD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364801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B8153-344D-CA49-988F-767FC853A329}"/>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3" name="Footer Placeholder 2">
            <a:extLst>
              <a:ext uri="{FF2B5EF4-FFF2-40B4-BE49-F238E27FC236}">
                <a16:creationId xmlns:a16="http://schemas.microsoft.com/office/drawing/2014/main" id="{7BBC39D6-74E6-A440-BD3B-2F3E2DE8B7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F2A23B-F798-234F-9561-99F880A63B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9888374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C239-B2F1-D143-8834-9087DA8150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32F0F9-D5B8-F34C-8A42-F47BBFE095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3446EC-FD12-C94F-998F-BDAB67043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2D175-6175-6A46-9C2B-102F7EA50087}"/>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6" name="Footer Placeholder 5">
            <a:extLst>
              <a:ext uri="{FF2B5EF4-FFF2-40B4-BE49-F238E27FC236}">
                <a16:creationId xmlns:a16="http://schemas.microsoft.com/office/drawing/2014/main" id="{AFFA089F-44E1-834D-ABE9-310F4F8D9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A058E3-A30B-7645-B8FC-64D175B00E93}"/>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6317573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CB5B-5FB9-AE44-B569-24A26FD25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69F8B-04BC-AC48-8E7D-85780640C2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F004B-637B-0644-9CBB-893234B6C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A612B-29C5-B44E-B63C-9ED9282193A3}"/>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6" name="Footer Placeholder 5">
            <a:extLst>
              <a:ext uri="{FF2B5EF4-FFF2-40B4-BE49-F238E27FC236}">
                <a16:creationId xmlns:a16="http://schemas.microsoft.com/office/drawing/2014/main" id="{B0291695-F173-314C-8793-E4641D3D9A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C0971E-F5C3-3C42-A62D-E134C3AEA41D}"/>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8635873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BD28C-797E-3542-B5C1-09CA13EC8F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EA0487-2116-034B-8760-DB45DC14B8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A91A08-B86D-AF43-BA20-4D8F0475CF43}"/>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5" name="Footer Placeholder 4">
            <a:extLst>
              <a:ext uri="{FF2B5EF4-FFF2-40B4-BE49-F238E27FC236}">
                <a16:creationId xmlns:a16="http://schemas.microsoft.com/office/drawing/2014/main" id="{9193C790-0DD0-B749-BACB-419A762DBD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5F8F5-80A4-2D46-B95B-80826919FEC5}"/>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1273938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0A8859-BD84-CA40-8DE9-CE3523ACB3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1B6E6C-EC1C-834C-97B0-504703194B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0B309-4743-F840-A629-D2524393B9BD}"/>
              </a:ext>
            </a:extLst>
          </p:cNvPr>
          <p:cNvSpPr>
            <a:spLocks noGrp="1"/>
          </p:cNvSpPr>
          <p:nvPr>
            <p:ph type="dt" sz="half" idx="10"/>
          </p:nvPr>
        </p:nvSpPr>
        <p:spPr/>
        <p:txBody>
          <a:bodyPr/>
          <a:lstStyle/>
          <a:p>
            <a:fld id="{646F6683-2A65-3945-B80D-302E1526E9CD}" type="datetimeFigureOut">
              <a:rPr lang="en-US" smtClean="0"/>
              <a:t>10/27/2020</a:t>
            </a:fld>
            <a:endParaRPr lang="en-US"/>
          </a:p>
        </p:txBody>
      </p:sp>
      <p:sp>
        <p:nvSpPr>
          <p:cNvPr id="5" name="Footer Placeholder 4">
            <a:extLst>
              <a:ext uri="{FF2B5EF4-FFF2-40B4-BE49-F238E27FC236}">
                <a16:creationId xmlns:a16="http://schemas.microsoft.com/office/drawing/2014/main" id="{03E33BD7-6504-0242-850F-95C473BA9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98EC66-CAE0-FE49-B70E-B466DB7B1D1B}"/>
              </a:ext>
            </a:extLst>
          </p:cNvPr>
          <p:cNvSpPr>
            <a:spLocks noGrp="1"/>
          </p:cNvSpPr>
          <p:nvPr>
            <p:ph type="sldNum" sz="quarter" idx="12"/>
          </p:nvPr>
        </p:nvSpPr>
        <p:spPr/>
        <p:txBody>
          <a:bodyPr/>
          <a:lstStyle/>
          <a:p>
            <a:fld id="{5C09A5EF-02C4-C54C-B5BE-1103498463E3}" type="slidenum">
              <a:rPr lang="en-US" smtClean="0"/>
              <a:t>‹#›</a:t>
            </a:fld>
            <a:endParaRPr lang="en-US"/>
          </a:p>
        </p:txBody>
      </p:sp>
    </p:spTree>
    <p:extLst>
      <p:ext uri="{BB962C8B-B14F-4D97-AF65-F5344CB8AC3E}">
        <p14:creationId xmlns:p14="http://schemas.microsoft.com/office/powerpoint/2010/main" val="20319783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txBox="1">
            <a:spLocks/>
          </p:cNvSpPr>
          <p:nvPr userDrawn="1"/>
        </p:nvSpPr>
        <p:spPr>
          <a:xfrm>
            <a:off x="-1" y="1"/>
            <a:ext cx="10916529" cy="9105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3200" dirty="0"/>
              <a:t>Click to edit Master title style</a:t>
            </a:r>
          </a:p>
        </p:txBody>
      </p:sp>
    </p:spTree>
    <p:extLst>
      <p:ext uri="{BB962C8B-B14F-4D97-AF65-F5344CB8AC3E}">
        <p14:creationId xmlns:p14="http://schemas.microsoft.com/office/powerpoint/2010/main" val="35160720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268357" y="1"/>
            <a:ext cx="10648171"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41106107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38250538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2124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0486872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70868-4769-E248-9C2D-3B1E41B878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2F2745-2949-484B-9449-D745E205B2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36BBF4-2BE2-D640-9D52-48C692608AB5}"/>
              </a:ext>
            </a:extLst>
          </p:cNvPr>
          <p:cNvSpPr>
            <a:spLocks noGrp="1"/>
          </p:cNvSpPr>
          <p:nvPr>
            <p:ph type="dt" sz="half" idx="10"/>
          </p:nvPr>
        </p:nvSpPr>
        <p:spPr/>
        <p:txBody>
          <a:bodyPr/>
          <a:lstStyle/>
          <a:p>
            <a:fld id="{B470BD0E-0844-A94D-AD04-7A830A7A4476}" type="datetime1">
              <a:rPr lang="en-US" smtClean="0"/>
              <a:t>10/27/2020</a:t>
            </a:fld>
            <a:endParaRPr lang="en-US"/>
          </a:p>
        </p:txBody>
      </p:sp>
      <p:sp>
        <p:nvSpPr>
          <p:cNvPr id="5" name="Footer Placeholder 4">
            <a:extLst>
              <a:ext uri="{FF2B5EF4-FFF2-40B4-BE49-F238E27FC236}">
                <a16:creationId xmlns:a16="http://schemas.microsoft.com/office/drawing/2014/main" id="{CFE23CF5-ED2F-3944-8015-4A264523DF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A8AE9-6A2B-1B42-9E15-6B6877563AE1}"/>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8468328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8FB30-3B57-FF4F-A5B9-D403267F1E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ADB792-5CA6-EB4D-9BEB-F4E66AE8AD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D25663-CFED-DC4F-A018-68B0D5E7F652}"/>
              </a:ext>
            </a:extLst>
          </p:cNvPr>
          <p:cNvSpPr>
            <a:spLocks noGrp="1"/>
          </p:cNvSpPr>
          <p:nvPr>
            <p:ph type="dt" sz="half" idx="10"/>
          </p:nvPr>
        </p:nvSpPr>
        <p:spPr/>
        <p:txBody>
          <a:bodyPr/>
          <a:lstStyle/>
          <a:p>
            <a:fld id="{4A4E789F-436C-FE4A-9EAF-898C0D90F306}" type="datetime1">
              <a:rPr lang="en-US" smtClean="0"/>
              <a:t>10/27/2020</a:t>
            </a:fld>
            <a:endParaRPr lang="en-US"/>
          </a:p>
        </p:txBody>
      </p:sp>
      <p:sp>
        <p:nvSpPr>
          <p:cNvPr id="5" name="Footer Placeholder 4">
            <a:extLst>
              <a:ext uri="{FF2B5EF4-FFF2-40B4-BE49-F238E27FC236}">
                <a16:creationId xmlns:a16="http://schemas.microsoft.com/office/drawing/2014/main" id="{BCFECC2C-4EF2-4B48-A335-BAADCDD617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5FCE91-0DA2-8B42-8EE7-E8B744918633}"/>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20308150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01F13-BD1C-9340-B5FC-BD7DCF41ED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1FBA79-E173-2C45-B12F-52EE032D9F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D69F45-617C-D048-A7DC-D203258AFCB9}"/>
              </a:ext>
            </a:extLst>
          </p:cNvPr>
          <p:cNvSpPr>
            <a:spLocks noGrp="1"/>
          </p:cNvSpPr>
          <p:nvPr>
            <p:ph type="dt" sz="half" idx="10"/>
          </p:nvPr>
        </p:nvSpPr>
        <p:spPr/>
        <p:txBody>
          <a:bodyPr/>
          <a:lstStyle/>
          <a:p>
            <a:fld id="{E8586C43-F241-8E42-8641-435F2AB43B4D}" type="datetime1">
              <a:rPr lang="en-US" smtClean="0"/>
              <a:t>10/27/2020</a:t>
            </a:fld>
            <a:endParaRPr lang="en-US"/>
          </a:p>
        </p:txBody>
      </p:sp>
      <p:sp>
        <p:nvSpPr>
          <p:cNvPr id="5" name="Footer Placeholder 4">
            <a:extLst>
              <a:ext uri="{FF2B5EF4-FFF2-40B4-BE49-F238E27FC236}">
                <a16:creationId xmlns:a16="http://schemas.microsoft.com/office/drawing/2014/main" id="{B2A81377-18E2-2940-9F41-DD2E288E6E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85CC4-76AC-904D-BBFC-EE064744A927}"/>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34291202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1F3E1-260A-E942-A6D5-686B7AF9BE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27BB6C-685B-AA41-803C-009DA7B2A6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7ED960-551E-B04F-B539-BCF4A7E94F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6CE108-A31F-1B44-A546-65010A8137ED}"/>
              </a:ext>
            </a:extLst>
          </p:cNvPr>
          <p:cNvSpPr>
            <a:spLocks noGrp="1"/>
          </p:cNvSpPr>
          <p:nvPr>
            <p:ph type="dt" sz="half" idx="10"/>
          </p:nvPr>
        </p:nvSpPr>
        <p:spPr/>
        <p:txBody>
          <a:bodyPr/>
          <a:lstStyle/>
          <a:p>
            <a:fld id="{E9C1F2A1-91E7-1D46-BDF6-D118F8546D3F}" type="datetime1">
              <a:rPr lang="en-US" smtClean="0"/>
              <a:t>10/27/2020</a:t>
            </a:fld>
            <a:endParaRPr lang="en-US"/>
          </a:p>
        </p:txBody>
      </p:sp>
      <p:sp>
        <p:nvSpPr>
          <p:cNvPr id="6" name="Footer Placeholder 5">
            <a:extLst>
              <a:ext uri="{FF2B5EF4-FFF2-40B4-BE49-F238E27FC236}">
                <a16:creationId xmlns:a16="http://schemas.microsoft.com/office/drawing/2014/main" id="{52FA0B46-2E3C-9E45-8A06-7997D2237F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00E6E-5213-6949-8A68-4FA74C5B65CD}"/>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36338219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C07A4-BCAA-674A-A2C3-E2C29FF25E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7C82F-72C3-0742-943A-80593C319C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3E4CE6-726F-B445-9A12-42ABD3D7F0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370194-A979-C343-9F53-8E273C48BC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6B1A40-7856-D244-8252-BD4C1F5A3C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6A7932-62AE-2A42-AD7F-2511A2D7F00A}"/>
              </a:ext>
            </a:extLst>
          </p:cNvPr>
          <p:cNvSpPr>
            <a:spLocks noGrp="1"/>
          </p:cNvSpPr>
          <p:nvPr>
            <p:ph type="dt" sz="half" idx="10"/>
          </p:nvPr>
        </p:nvSpPr>
        <p:spPr/>
        <p:txBody>
          <a:bodyPr/>
          <a:lstStyle/>
          <a:p>
            <a:fld id="{5E63E3C8-8AEF-DD41-BE6C-D964EAB754A0}" type="datetime1">
              <a:rPr lang="en-US" smtClean="0"/>
              <a:t>10/27/2020</a:t>
            </a:fld>
            <a:endParaRPr lang="en-US"/>
          </a:p>
        </p:txBody>
      </p:sp>
      <p:sp>
        <p:nvSpPr>
          <p:cNvPr id="8" name="Footer Placeholder 7">
            <a:extLst>
              <a:ext uri="{FF2B5EF4-FFF2-40B4-BE49-F238E27FC236}">
                <a16:creationId xmlns:a16="http://schemas.microsoft.com/office/drawing/2014/main" id="{1DB3F735-69E0-364D-BB9A-E848E95397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15F546-D9CC-E94D-A01B-1AC03EC33F1D}"/>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42532397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750B7-03B5-324F-BF62-7AC79E510B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E76BD1-B54C-0E40-8FB4-2C00F19808A4}"/>
              </a:ext>
            </a:extLst>
          </p:cNvPr>
          <p:cNvSpPr>
            <a:spLocks noGrp="1"/>
          </p:cNvSpPr>
          <p:nvPr>
            <p:ph type="dt" sz="half" idx="10"/>
          </p:nvPr>
        </p:nvSpPr>
        <p:spPr/>
        <p:txBody>
          <a:bodyPr/>
          <a:lstStyle/>
          <a:p>
            <a:fld id="{F95DCEDF-D3D5-A048-AA5A-00E90AFFBBD2}" type="datetime1">
              <a:rPr lang="en-US" smtClean="0"/>
              <a:t>10/27/2020</a:t>
            </a:fld>
            <a:endParaRPr lang="en-US"/>
          </a:p>
        </p:txBody>
      </p:sp>
      <p:sp>
        <p:nvSpPr>
          <p:cNvPr id="4" name="Footer Placeholder 3">
            <a:extLst>
              <a:ext uri="{FF2B5EF4-FFF2-40B4-BE49-F238E27FC236}">
                <a16:creationId xmlns:a16="http://schemas.microsoft.com/office/drawing/2014/main" id="{6962E52A-3B16-4C44-AD3C-15D558DB93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50C38A-3458-5A45-8D17-BAD8A614726A}"/>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37325709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D75694-9B3B-F743-801F-58EDBA200C0C}"/>
              </a:ext>
            </a:extLst>
          </p:cNvPr>
          <p:cNvSpPr>
            <a:spLocks noGrp="1"/>
          </p:cNvSpPr>
          <p:nvPr>
            <p:ph type="dt" sz="half" idx="10"/>
          </p:nvPr>
        </p:nvSpPr>
        <p:spPr/>
        <p:txBody>
          <a:bodyPr/>
          <a:lstStyle/>
          <a:p>
            <a:fld id="{03157BB9-75BA-8540-BABB-936F4866BEE0}" type="datetime1">
              <a:rPr lang="en-US" smtClean="0"/>
              <a:t>10/27/2020</a:t>
            </a:fld>
            <a:endParaRPr lang="en-US"/>
          </a:p>
        </p:txBody>
      </p:sp>
      <p:sp>
        <p:nvSpPr>
          <p:cNvPr id="3" name="Footer Placeholder 2">
            <a:extLst>
              <a:ext uri="{FF2B5EF4-FFF2-40B4-BE49-F238E27FC236}">
                <a16:creationId xmlns:a16="http://schemas.microsoft.com/office/drawing/2014/main" id="{761A15C4-5393-F74F-8722-31BC69D93E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EAEC02-F6F4-304E-BB2F-C2285B20463D}"/>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4293041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0F61B-C25D-264F-A141-9E4213FA82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997D63-D996-1340-ACA3-6E174AD292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8121799-CBED-7B4C-8526-86DE44B449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509134-D28F-BB48-B345-4A22BAE9CB48}"/>
              </a:ext>
            </a:extLst>
          </p:cNvPr>
          <p:cNvSpPr>
            <a:spLocks noGrp="1"/>
          </p:cNvSpPr>
          <p:nvPr>
            <p:ph type="dt" sz="half" idx="10"/>
          </p:nvPr>
        </p:nvSpPr>
        <p:spPr/>
        <p:txBody>
          <a:bodyPr/>
          <a:lstStyle/>
          <a:p>
            <a:fld id="{75047CC4-645D-094C-9E14-CA937BF0716D}" type="datetime1">
              <a:rPr lang="en-US" smtClean="0"/>
              <a:t>10/27/2020</a:t>
            </a:fld>
            <a:endParaRPr lang="en-US"/>
          </a:p>
        </p:txBody>
      </p:sp>
      <p:sp>
        <p:nvSpPr>
          <p:cNvPr id="6" name="Footer Placeholder 5">
            <a:extLst>
              <a:ext uri="{FF2B5EF4-FFF2-40B4-BE49-F238E27FC236}">
                <a16:creationId xmlns:a16="http://schemas.microsoft.com/office/drawing/2014/main" id="{E921D110-E846-5943-A5C1-EA6D78E1C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800073-F71D-9F49-A033-89A5C0DE3440}"/>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1149135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DB672-4A70-DB43-B658-639DFD470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6EA5DE-1AAA-794D-ABDE-2E8CAABDF1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EDD419-54C1-164B-88E7-D6C6FBE28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6BCCD7-0E79-5849-B638-BFB274041428}"/>
              </a:ext>
            </a:extLst>
          </p:cNvPr>
          <p:cNvSpPr>
            <a:spLocks noGrp="1"/>
          </p:cNvSpPr>
          <p:nvPr>
            <p:ph type="dt" sz="half" idx="10"/>
          </p:nvPr>
        </p:nvSpPr>
        <p:spPr/>
        <p:txBody>
          <a:bodyPr/>
          <a:lstStyle/>
          <a:p>
            <a:fld id="{617A77D9-2715-0344-824F-5D7A400DA615}" type="datetime1">
              <a:rPr lang="en-US" smtClean="0"/>
              <a:t>10/27/2020</a:t>
            </a:fld>
            <a:endParaRPr lang="en-US"/>
          </a:p>
        </p:txBody>
      </p:sp>
      <p:sp>
        <p:nvSpPr>
          <p:cNvPr id="6" name="Footer Placeholder 5">
            <a:extLst>
              <a:ext uri="{FF2B5EF4-FFF2-40B4-BE49-F238E27FC236}">
                <a16:creationId xmlns:a16="http://schemas.microsoft.com/office/drawing/2014/main" id="{3E3779E9-3799-3744-B595-5786BBCE4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0DACC1-49E7-834C-9A9E-7D6EC061E83A}"/>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31402992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CFF37-7CDB-CE4F-A849-52C2614201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241B76-FCFC-C444-A884-115B0A4342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C82EB1-4970-8048-A814-C72FE58A6974}"/>
              </a:ext>
            </a:extLst>
          </p:cNvPr>
          <p:cNvSpPr>
            <a:spLocks noGrp="1"/>
          </p:cNvSpPr>
          <p:nvPr>
            <p:ph type="dt" sz="half" idx="10"/>
          </p:nvPr>
        </p:nvSpPr>
        <p:spPr/>
        <p:txBody>
          <a:bodyPr/>
          <a:lstStyle/>
          <a:p>
            <a:fld id="{CDDECBC3-E4BA-9B40-A014-671C8B3CEDC8}" type="datetime1">
              <a:rPr lang="en-US" smtClean="0"/>
              <a:t>10/27/2020</a:t>
            </a:fld>
            <a:endParaRPr lang="en-US"/>
          </a:p>
        </p:txBody>
      </p:sp>
      <p:sp>
        <p:nvSpPr>
          <p:cNvPr id="5" name="Footer Placeholder 4">
            <a:extLst>
              <a:ext uri="{FF2B5EF4-FFF2-40B4-BE49-F238E27FC236}">
                <a16:creationId xmlns:a16="http://schemas.microsoft.com/office/drawing/2014/main" id="{9632D3B8-8CE7-AB4F-B91D-39398B9F8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595799-4177-2345-B4AD-7577B26C166B}"/>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10907568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72A9A9-2E4F-904F-B460-6D96D8F5A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A72A2A-C9A7-CB4C-A5D4-D9691418F1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B893DD-48EC-4D4D-B8AB-BC9221BFAFE0}"/>
              </a:ext>
            </a:extLst>
          </p:cNvPr>
          <p:cNvSpPr>
            <a:spLocks noGrp="1"/>
          </p:cNvSpPr>
          <p:nvPr>
            <p:ph type="dt" sz="half" idx="10"/>
          </p:nvPr>
        </p:nvSpPr>
        <p:spPr/>
        <p:txBody>
          <a:bodyPr/>
          <a:lstStyle/>
          <a:p>
            <a:fld id="{51555617-152E-BB4C-B9A5-C807238E0C15}" type="datetime1">
              <a:rPr lang="en-US" smtClean="0"/>
              <a:t>10/27/2020</a:t>
            </a:fld>
            <a:endParaRPr lang="en-US"/>
          </a:p>
        </p:txBody>
      </p:sp>
      <p:sp>
        <p:nvSpPr>
          <p:cNvPr id="5" name="Footer Placeholder 4">
            <a:extLst>
              <a:ext uri="{FF2B5EF4-FFF2-40B4-BE49-F238E27FC236}">
                <a16:creationId xmlns:a16="http://schemas.microsoft.com/office/drawing/2014/main" id="{8B5FFC83-C669-AD42-8279-61BEB9B832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4D4650-DD96-2041-A53D-D30580344106}"/>
              </a:ext>
            </a:extLst>
          </p:cNvPr>
          <p:cNvSpPr>
            <a:spLocks noGrp="1"/>
          </p:cNvSpPr>
          <p:nvPr>
            <p:ph type="sldNum" sz="quarter" idx="12"/>
          </p:nvPr>
        </p:nvSpPr>
        <p:spPr/>
        <p:txBody>
          <a:bodyPr/>
          <a:lstStyle/>
          <a:p>
            <a:fld id="{A8B77EFC-0405-AC4B-B164-F2BB4E66E3E1}" type="slidenum">
              <a:rPr lang="en-US" smtClean="0"/>
              <a:t>‹#›</a:t>
            </a:fld>
            <a:endParaRPr lang="en-US"/>
          </a:p>
        </p:txBody>
      </p:sp>
    </p:spTree>
    <p:extLst>
      <p:ext uri="{BB962C8B-B14F-4D97-AF65-F5344CB8AC3E}">
        <p14:creationId xmlns:p14="http://schemas.microsoft.com/office/powerpoint/2010/main" val="1832771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10/27/2020</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468136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1749106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82118070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1541541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10/27/2020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643757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6571165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30575374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570256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280114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10/27/2020</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r>
              <a:rPr lang="en-US" dirty="0"/>
              <a:t>Embargoed until 10am EDT June 7, 2019</a:t>
            </a:r>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402687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stretch>
            <a:fillRect/>
          </a:stretch>
        </p:blipFill>
        <p:spPr>
          <a:xfrm>
            <a:off x="-1016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fld id="{FD1EBD71-4233-C14F-980D-3CAEF44976C6}" type="datetime1">
              <a:rPr lang="en-US" smtClean="0"/>
              <a:pPr/>
              <a:t>10/27/2020</a:t>
            </a:fld>
            <a:endParaRPr lang="en-US" dirty="0"/>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3923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4" name="Slide Number Placeholder 2"/>
          <p:cNvSpPr>
            <a:spLocks noGrp="1"/>
          </p:cNvSpPr>
          <p:nvPr>
            <p:ph type="sldNum" sz="quarter" idx="10"/>
          </p:nvPr>
        </p:nvSpPr>
        <p:spPr>
          <a:xfrm>
            <a:off x="10502969" y="6649848"/>
            <a:ext cx="1689033" cy="190185"/>
          </a:xfrm>
          <a:prstGeom prst="rect">
            <a:avLst/>
          </a:prstGeom>
        </p:spPr>
        <p:txBody>
          <a:bodyPr/>
          <a:lstStyle>
            <a:lvl1pPr>
              <a:defRPr>
                <a:solidFill>
                  <a:srgbClr val="FFFFFF"/>
                </a:solidFill>
              </a:defRPr>
            </a:lvl1pPr>
          </a:lstStyle>
          <a:p>
            <a:pPr marL="0" marR="0" lvl="0" indent="0" algn="r" defTabSz="685783" rtl="0" eaLnBrk="1" fontAlgn="base" latinLnBrk="0" hangingPunct="1">
              <a:lnSpc>
                <a:spcPct val="100000"/>
              </a:lnSpc>
              <a:spcBef>
                <a:spcPct val="0"/>
              </a:spcBef>
              <a:spcAft>
                <a:spcPct val="0"/>
              </a:spcAft>
              <a:buClrTx/>
              <a:buSzTx/>
              <a:buFontTx/>
              <a:buNone/>
              <a:tabLst/>
              <a:defRPr/>
            </a:pPr>
            <a:r>
              <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rPr>
              <a:t>Page </a:t>
            </a:r>
            <a:fld id="{ECB00B25-817B-49D3-800D-ED5A8EAE58EC}" type="slidenum">
              <a:rPr kumimoji="0" lang="en-US" sz="1333" b="0" i="0" u="none" strike="noStrike" kern="1200" cap="none" spc="0" normalizeH="0" baseline="0" noProof="0" smtClean="0">
                <a:ln>
                  <a:noFill/>
                </a:ln>
                <a:solidFill>
                  <a:srgbClr val="FFFFFF"/>
                </a:solidFill>
                <a:effectLst/>
                <a:uLnTx/>
                <a:uFillTx/>
                <a:latin typeface="Arial"/>
                <a:ea typeface="MS PGothic" panose="020B0600070205080204" pitchFamily="34" charset="-128"/>
                <a:cs typeface="+mn-cs"/>
              </a:rPr>
              <a:pPr marL="0" marR="0" lvl="0" indent="0" algn="r" defTabSz="685783" rtl="0" eaLnBrk="1" fontAlgn="base" latinLnBrk="0" hangingPunct="1">
                <a:lnSpc>
                  <a:spcPct val="100000"/>
                </a:lnSpc>
                <a:spcBef>
                  <a:spcPct val="0"/>
                </a:spcBef>
                <a:spcAft>
                  <a:spcPct val="0"/>
                </a:spcAft>
                <a:buClrTx/>
                <a:buSzTx/>
                <a:buFontTx/>
                <a:buNone/>
                <a:tabLst/>
                <a:defRPr/>
              </a:pPr>
              <a:t>‹#›</a:t>
            </a:fld>
            <a:endParaRPr kumimoji="0" lang="en-US" sz="1333" b="0" i="0" u="none" strike="noStrike" kern="1200" cap="none" spc="0" normalizeH="0" baseline="0" noProof="0" dirty="0">
              <a:ln>
                <a:noFill/>
              </a:ln>
              <a:solidFill>
                <a:srgbClr val="FFFFFF"/>
              </a:solidFill>
              <a:effectLst/>
              <a:uLnTx/>
              <a:uFillTx/>
              <a:latin typeface="Arial"/>
              <a:ea typeface="MS PGothic" panose="020B0600070205080204" pitchFamily="34" charset="-128"/>
              <a:cs typeface="+mn-cs"/>
            </a:endParaRPr>
          </a:p>
        </p:txBody>
      </p:sp>
    </p:spTree>
    <p:extLst>
      <p:ext uri="{BB962C8B-B14F-4D97-AF65-F5344CB8AC3E}">
        <p14:creationId xmlns:p14="http://schemas.microsoft.com/office/powerpoint/2010/main" val="14583870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AC261B-AD45-8449-8F56-8D724A353803}" type="datetime1">
              <a:rPr lang="en-US" smtClean="0"/>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6FC3-8F56-4157-ABDC-B4F43D71E4B2}" type="slidenum">
              <a:rPr lang="en-US" smtClean="0"/>
              <a:pPr/>
              <a:t>‹#›</a:t>
            </a:fld>
            <a:endParaRPr lang="en-US"/>
          </a:p>
        </p:txBody>
      </p:sp>
    </p:spTree>
    <p:extLst>
      <p:ext uri="{BB962C8B-B14F-4D97-AF65-F5344CB8AC3E}">
        <p14:creationId xmlns:p14="http://schemas.microsoft.com/office/powerpoint/2010/main" val="172430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8.png"/><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6.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5.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65.xml"/><Relationship Id="rId7" Type="http://schemas.openxmlformats.org/officeDocument/2006/relationships/image" Target="../media/image21.tiff"/><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theme" Target="../theme/theme6.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image" Target="../media/image16.png"/><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FBB0A5-FF53-6744-993C-E53B9B47C527}"/>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9F9297F5-C30D-294B-80FE-3CC63B165F97}" type="datetimeFigureOut">
              <a:rPr lang="en-US" smtClean="0"/>
              <a:pPr/>
              <a:t>10/27/2020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116453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788"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252525"/>
                </a:solidFill>
                <a:latin typeface="Arial" panose="020B0604020202020204" pitchFamily="34" charset="0"/>
                <a:cs typeface="Arial" panose="020B0604020202020204" pitchFamily="34" charset="0"/>
              </a:defRPr>
            </a:lvl1pPr>
          </a:lstStyle>
          <a:p>
            <a:fld id="{B7CA9705-3A54-984A-9A79-398A142BFA36}" type="datetime1">
              <a:rPr lang="en-US" smtClean="0"/>
              <a:t>10/27/2020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3581400" y="6356350"/>
            <a:ext cx="5029199" cy="365125"/>
          </a:xfrm>
          <a:prstGeom prst="rect">
            <a:avLst/>
          </a:prstGeom>
        </p:spPr>
        <p:txBody>
          <a:bodyPr vert="horz" lIns="91440" tIns="45720" rIns="91440" bIns="45720" rtlCol="0" anchor="ctr"/>
          <a:lstStyle>
            <a:lvl1pPr algn="ctr">
              <a:defRPr sz="1200">
                <a:solidFill>
                  <a:srgbClr val="252525"/>
                </a:solidFill>
                <a:latin typeface="Arial" panose="020B0604020202020204" pitchFamily="34" charset="0"/>
                <a:cs typeface="Arial" panose="020B0604020202020204" pitchFamily="34" charset="0"/>
              </a:defRPr>
            </a:lvl1pPr>
          </a:lstStyle>
          <a:p>
            <a:r>
              <a:rPr lang="en-US" sz="1200" b="1">
                <a:solidFill>
                  <a:srgbClr val="FF0000"/>
                </a:solidFill>
                <a:latin typeface="Arial"/>
                <a:cs typeface="Arial"/>
              </a:rPr>
              <a:t>SENSITIVE BUT UNCLASSIFIED • NASA INTERNAL USE ONLY • DO NOT DISTRIBUTE </a:t>
            </a:r>
            <a:endParaRPr lang="en-US" sz="1200" b="1" dirty="0">
              <a:solidFill>
                <a:srgbClr val="FF0000"/>
              </a:solidFill>
              <a:latin typeface="Arial"/>
              <a:cs typeface="Arial"/>
            </a:endParaRPr>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252525"/>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81577770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l" defTabSz="914400" rtl="0" eaLnBrk="1" latinLnBrk="0" hangingPunct="1">
        <a:lnSpc>
          <a:spcPct val="90000"/>
        </a:lnSpc>
        <a:spcBef>
          <a:spcPct val="0"/>
        </a:spcBef>
        <a:buNone/>
        <a:defRPr sz="3200" b="1" i="0" kern="1200">
          <a:solidFill>
            <a:srgbClr val="25252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5252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5252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5252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5252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10/27/2020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85701437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10/27/2020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36086453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BD6C0-DA1F-A446-AD31-238A009DAB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B44084-EC13-8C41-8D8A-063D13DB94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48CDF0-9CD8-6548-81AD-F5EB30644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6F6683-2A65-3945-B80D-302E1526E9CD}" type="datetimeFigureOut">
              <a:rPr lang="en-US" smtClean="0"/>
              <a:t>10/27/2020</a:t>
            </a:fld>
            <a:endParaRPr lang="en-US"/>
          </a:p>
        </p:txBody>
      </p:sp>
      <p:sp>
        <p:nvSpPr>
          <p:cNvPr id="5" name="Footer Placeholder 4">
            <a:extLst>
              <a:ext uri="{FF2B5EF4-FFF2-40B4-BE49-F238E27FC236}">
                <a16:creationId xmlns:a16="http://schemas.microsoft.com/office/drawing/2014/main" id="{3249D238-5EEF-CF46-B223-B2DC32BC79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1405C6-C24A-BE4A-A7B4-B8857CDD5A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9A5EF-02C4-C54C-B5BE-1103498463E3}" type="slidenum">
              <a:rPr lang="en-US" smtClean="0"/>
              <a:t>‹#›</a:t>
            </a:fld>
            <a:endParaRPr lang="en-US"/>
          </a:p>
        </p:txBody>
      </p:sp>
    </p:spTree>
    <p:extLst>
      <p:ext uri="{BB962C8B-B14F-4D97-AF65-F5344CB8AC3E}">
        <p14:creationId xmlns:p14="http://schemas.microsoft.com/office/powerpoint/2010/main" val="10082427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CE027-AC88-4748-A701-5DA65FB95D78}" type="datetimeFigureOut">
              <a:rPr lang="en-US" smtClean="0"/>
              <a:t>10/27/2020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19AD93-5331-4681-81C3-51905F4FEEBE}" type="slidenum">
              <a:rPr lang="en-US" smtClean="0"/>
              <a:t>‹#›</a:t>
            </a:fld>
            <a:endParaRPr lang="en-US"/>
          </a:p>
        </p:txBody>
      </p:sp>
      <p:sp>
        <p:nvSpPr>
          <p:cNvPr id="8" name="Rectangle 7"/>
          <p:cNvSpPr/>
          <p:nvPr userDrawn="1"/>
        </p:nvSpPr>
        <p:spPr>
          <a:xfrm>
            <a:off x="-2" y="957290"/>
            <a:ext cx="12192001" cy="177559"/>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Date Placeholder 2"/>
          <p:cNvSpPr txBox="1">
            <a:spLocks/>
          </p:cNvSpPr>
          <p:nvPr userDrawn="1"/>
        </p:nvSpPr>
        <p:spPr>
          <a:xfrm>
            <a:off x="202406" y="870876"/>
            <a:ext cx="4897495" cy="350386"/>
          </a:xfrm>
          <a:prstGeom prst="rect">
            <a:avLst/>
          </a:prstGeom>
        </p:spPr>
        <p:txBody>
          <a:bodyPr vert="horz" lIns="91440" tIns="45720" rIns="91440" bIns="45720" rtlCol="0" anchor="ctr"/>
          <a:lstStyle>
            <a:defPPr>
              <a:defRPr lang="en-US"/>
            </a:defPPr>
            <a:lvl1pPr algn="l"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r>
              <a:rPr lang="en-US" sz="1000" dirty="0">
                <a:latin typeface="Arial" panose="020B0604020202020204" pitchFamily="34" charset="0"/>
                <a:cs typeface="Arial" panose="020B0604020202020204" pitchFamily="34" charset="0"/>
              </a:rPr>
              <a:t>NASA [Meeting name]– [month XX, year]</a:t>
            </a:r>
          </a:p>
        </p:txBody>
      </p:sp>
      <p:sp>
        <p:nvSpPr>
          <p:cNvPr id="10" name="Slide Number Placeholder 4"/>
          <p:cNvSpPr txBox="1">
            <a:spLocks/>
          </p:cNvSpPr>
          <p:nvPr userDrawn="1"/>
        </p:nvSpPr>
        <p:spPr>
          <a:xfrm>
            <a:off x="10914495" y="874028"/>
            <a:ext cx="1207008" cy="338798"/>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750" b="1" kern="1200">
                <a:solidFill>
                  <a:schemeClr val="bg1"/>
                </a:solidFill>
                <a:latin typeface="Helvetica" charset="0"/>
                <a:ea typeface="Helvetica" charset="0"/>
                <a:cs typeface="Helvetica"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a:lstStyle>
          <a:p>
            <a:fld id="{E08146AE-D219-524C-9522-562B071B0D7E}" type="slidenum">
              <a:rPr lang="en-US" sz="1000" smtClean="0">
                <a:latin typeface="Arial" panose="020B0604020202020204" pitchFamily="34" charset="0"/>
                <a:cs typeface="Arial" panose="020B0604020202020204" pitchFamily="34" charset="0"/>
              </a:rPr>
              <a:pPr/>
              <a:t>‹#›</a:t>
            </a:fld>
            <a:endParaRPr lang="en-US" sz="1000" dirty="0">
              <a:latin typeface="Arial" panose="020B0604020202020204" pitchFamily="34" charset="0"/>
              <a:cs typeface="Arial" panose="020B0604020202020204" pitchFamily="34" charset="0"/>
            </a:endParaRPr>
          </a:p>
        </p:txBody>
      </p:sp>
      <p:sp>
        <p:nvSpPr>
          <p:cNvPr id="11"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p>
            <a:r>
              <a:rPr lang="en-US" dirty="0"/>
              <a:t>Click to edit Master title style</a:t>
            </a:r>
          </a:p>
        </p:txBody>
      </p:sp>
      <p:pic>
        <p:nvPicPr>
          <p:cNvPr id="12" name="Picture 11">
            <a:extLst>
              <a:ext uri="{FF2B5EF4-FFF2-40B4-BE49-F238E27FC236}">
                <a16:creationId xmlns:a16="http://schemas.microsoft.com/office/drawing/2014/main" id="{BD21EBA3-B8E6-4241-8D52-2BAC7025237A}"/>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207920" y="163328"/>
            <a:ext cx="722717" cy="662781"/>
          </a:xfrm>
          <a:prstGeom prst="rect">
            <a:avLst/>
          </a:prstGeom>
        </p:spPr>
      </p:pic>
    </p:spTree>
    <p:extLst>
      <p:ext uri="{BB962C8B-B14F-4D97-AF65-F5344CB8AC3E}">
        <p14:creationId xmlns:p14="http://schemas.microsoft.com/office/powerpoint/2010/main" val="3500810175"/>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Lst>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6CBDD3-2580-ED4A-9A19-183489C58A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D56EDE-0142-F646-98A4-2F73629038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DFAAF2-D7CE-E644-9430-40B312AF7E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FC71A3-E890-F449-8AB0-7F9D7FB9B373}" type="datetime1">
              <a:rPr lang="en-US" smtClean="0"/>
              <a:t>10/27/2020</a:t>
            </a:fld>
            <a:endParaRPr lang="en-US"/>
          </a:p>
        </p:txBody>
      </p:sp>
      <p:sp>
        <p:nvSpPr>
          <p:cNvPr id="5" name="Footer Placeholder 4">
            <a:extLst>
              <a:ext uri="{FF2B5EF4-FFF2-40B4-BE49-F238E27FC236}">
                <a16:creationId xmlns:a16="http://schemas.microsoft.com/office/drawing/2014/main" id="{E4CD2B54-29CD-4741-A9A0-BCC8A8C623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673A83-A5F1-3B4E-AF10-2D6A976513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B77EFC-0405-AC4B-B164-F2BB4E66E3E1}" type="slidenum">
              <a:rPr lang="en-US" smtClean="0"/>
              <a:t>‹#›</a:t>
            </a:fld>
            <a:endParaRPr lang="en-US"/>
          </a:p>
        </p:txBody>
      </p:sp>
    </p:spTree>
    <p:extLst>
      <p:ext uri="{BB962C8B-B14F-4D97-AF65-F5344CB8AC3E}">
        <p14:creationId xmlns:p14="http://schemas.microsoft.com/office/powerpoint/2010/main" val="11982531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10/27/2020</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39403802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57.xml"/><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45.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7.tiff"/><Relationship Id="rId2" Type="http://schemas.openxmlformats.org/officeDocument/2006/relationships/notesSlide" Target="../notesSlides/notesSlide7.xml"/><Relationship Id="rId1" Type="http://schemas.openxmlformats.org/officeDocument/2006/relationships/slideLayout" Target="../slideLayouts/slideLayout46.xml"/><Relationship Id="rId6" Type="http://schemas.openxmlformats.org/officeDocument/2006/relationships/image" Target="../media/image46.png"/><Relationship Id="rId5" Type="http://schemas.microsoft.com/office/2007/relationships/hdphoto" Target="../media/hdphoto1.wdp"/><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 Id="rId9" Type="http://schemas.openxmlformats.org/officeDocument/2006/relationships/image" Target="../media/image57.jpeg"/></Relationships>
</file>

<file path=ppt/slides/_rels/slide1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0.xml"/><Relationship Id="rId1" Type="http://schemas.openxmlformats.org/officeDocument/2006/relationships/slideLayout" Target="../slideLayouts/slideLayout85.xm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hyperlink" Target="https://www.instagram.com/explorenasa/?hl=en" TargetMode="External"/><Relationship Id="rId13" Type="http://schemas.openxmlformats.org/officeDocument/2006/relationships/hyperlink" Target="https://lp.constantcontactpages.com/su/hHN32CZ/nasagov" TargetMode="External"/><Relationship Id="rId3" Type="http://schemas.openxmlformats.org/officeDocument/2006/relationships/hyperlink" Target="https://www.nasa.gov/specials/artemis/" TargetMode="External"/><Relationship Id="rId7" Type="http://schemas.openxmlformats.org/officeDocument/2006/relationships/hyperlink" Target="https://twitter.com/NASAexplores?ref_src=twsrc%5Egoogle%7Ctwcamp%5Eserp%7Ctwgr%5Eauthor" TargetMode="External"/><Relationship Id="rId12" Type="http://schemas.openxmlformats.org/officeDocument/2006/relationships/image" Target="../media/image65.svg"/><Relationship Id="rId2" Type="http://schemas.openxmlformats.org/officeDocument/2006/relationships/image" Target="../media/image60.jpeg"/><Relationship Id="rId1" Type="http://schemas.openxmlformats.org/officeDocument/2006/relationships/slideLayout" Target="../slideLayouts/slideLayout13.xml"/><Relationship Id="rId6" Type="http://schemas.openxmlformats.org/officeDocument/2006/relationships/image" Target="../media/image63.png"/><Relationship Id="rId11" Type="http://schemas.openxmlformats.org/officeDocument/2006/relationships/image" Target="../media/image64.png"/><Relationship Id="rId5" Type="http://schemas.openxmlformats.org/officeDocument/2006/relationships/image" Target="../media/image62.png"/><Relationship Id="rId10" Type="http://schemas.openxmlformats.org/officeDocument/2006/relationships/hyperlink" Target="https://blogs.nasa.gov/artemis/" TargetMode="External"/><Relationship Id="rId4" Type="http://schemas.openxmlformats.org/officeDocument/2006/relationships/image" Target="../media/image61.png"/><Relationship Id="rId9" Type="http://schemas.openxmlformats.org/officeDocument/2006/relationships/hyperlink" Target="https://www.facebook.com/NASAExplor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347" y="5846058"/>
            <a:ext cx="840143" cy="772390"/>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p:txBody>
          <a:bodyPr/>
          <a:lstStyle/>
          <a:p>
            <a:r>
              <a:rPr lang="en-US" dirty="0"/>
              <a:t>Human Landing </a:t>
            </a:r>
            <a:r>
              <a:rPr lang="en-US"/>
              <a:t>System Program Overview</a:t>
            </a:r>
            <a:endParaRPr lang="en-US" dirty="0"/>
          </a:p>
        </p:txBody>
      </p:sp>
      <p:sp>
        <p:nvSpPr>
          <p:cNvPr id="2" name="Subtitle 1">
            <a:extLst>
              <a:ext uri="{FF2B5EF4-FFF2-40B4-BE49-F238E27FC236}">
                <a16:creationId xmlns:a16="http://schemas.microsoft.com/office/drawing/2014/main" id="{F6C929F0-09E1-764B-8351-BE44997C37AC}"/>
              </a:ext>
            </a:extLst>
          </p:cNvPr>
          <p:cNvSpPr>
            <a:spLocks noGrp="1"/>
          </p:cNvSpPr>
          <p:nvPr>
            <p:ph type="subTitle" idx="1"/>
          </p:nvPr>
        </p:nvSpPr>
        <p:spPr>
          <a:xfrm>
            <a:off x="807260" y="4191482"/>
            <a:ext cx="7676340" cy="1488440"/>
          </a:xfrm>
        </p:spPr>
        <p:txBody>
          <a:bodyPr>
            <a:normAutofit/>
          </a:bodyPr>
          <a:lstStyle/>
          <a:p>
            <a:br>
              <a:rPr lang="en-US" sz="2400" dirty="0"/>
            </a:br>
            <a:r>
              <a:rPr lang="en-US" sz="2400" dirty="0"/>
              <a:t>Greg Chavers, Ph.D.</a:t>
            </a:r>
          </a:p>
          <a:p>
            <a:r>
              <a:rPr lang="en-US" sz="2400" dirty="0"/>
              <a:t>HLS Deputy Program Manager</a:t>
            </a:r>
          </a:p>
        </p:txBody>
      </p:sp>
    </p:spTree>
    <p:extLst>
      <p:ext uri="{BB962C8B-B14F-4D97-AF65-F5344CB8AC3E}">
        <p14:creationId xmlns:p14="http://schemas.microsoft.com/office/powerpoint/2010/main" val="109733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5DFCB-E859-7942-A0EC-41AABCF4E0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BD7EBC-6E16-0246-8CF4-2B4814C622D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FF4BE20-C0AC-374B-B269-1A1E8F220D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7"/>
            <a:ext cx="12191548" cy="6857745"/>
          </a:xfrm>
          <a:prstGeom prst="rect">
            <a:avLst/>
          </a:prstGeom>
        </p:spPr>
      </p:pic>
    </p:spTree>
    <p:extLst>
      <p:ext uri="{BB962C8B-B14F-4D97-AF65-F5344CB8AC3E}">
        <p14:creationId xmlns:p14="http://schemas.microsoft.com/office/powerpoint/2010/main" val="709643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lack, photo, sitting, player&#10;&#10;Description automatically generated">
            <a:extLst>
              <a:ext uri="{FF2B5EF4-FFF2-40B4-BE49-F238E27FC236}">
                <a16:creationId xmlns:a16="http://schemas.microsoft.com/office/drawing/2014/main" id="{BCE6B084-D2F3-8641-8122-43924F2E74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350"/>
            <a:ext cx="12192000" cy="6845300"/>
          </a:xfrm>
          <a:prstGeom prst="rect">
            <a:avLst/>
          </a:prstGeom>
        </p:spPr>
      </p:pic>
      <p:sp>
        <p:nvSpPr>
          <p:cNvPr id="6" name="Title 5">
            <a:extLst>
              <a:ext uri="{FF2B5EF4-FFF2-40B4-BE49-F238E27FC236}">
                <a16:creationId xmlns:a16="http://schemas.microsoft.com/office/drawing/2014/main" id="{157629E0-D589-E648-82F2-3BA4F92D163F}"/>
              </a:ext>
            </a:extLst>
          </p:cNvPr>
          <p:cNvSpPr>
            <a:spLocks noGrp="1"/>
          </p:cNvSpPr>
          <p:nvPr>
            <p:ph type="title"/>
          </p:nvPr>
        </p:nvSpPr>
        <p:spPr>
          <a:xfrm>
            <a:off x="653265" y="32855"/>
            <a:ext cx="10515600" cy="1065213"/>
          </a:xfrm>
        </p:spPr>
        <p:txBody>
          <a:bodyPr>
            <a:normAutofit/>
          </a:bodyPr>
          <a:lstStyle/>
          <a:p>
            <a:r>
              <a:rPr lang="en-US" sz="3200" b="1" dirty="0">
                <a:solidFill>
                  <a:schemeClr val="bg1"/>
                </a:solidFill>
                <a:latin typeface="Arial" panose="020B0604020202020204" pitchFamily="34" charset="0"/>
                <a:cs typeface="Arial" panose="020B0604020202020204" pitchFamily="34" charset="0"/>
              </a:rPr>
              <a:t>              : Landing Humans on the Moon in 2024</a:t>
            </a:r>
          </a:p>
        </p:txBody>
      </p:sp>
      <p:pic>
        <p:nvPicPr>
          <p:cNvPr id="3" name="Picture 2" descr="A picture containing drawing&#10;&#10;Description automatically generated">
            <a:extLst>
              <a:ext uri="{FF2B5EF4-FFF2-40B4-BE49-F238E27FC236}">
                <a16:creationId xmlns:a16="http://schemas.microsoft.com/office/drawing/2014/main" id="{5C80C7B6-39E2-AC42-BA88-8A21F77E67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265" y="396975"/>
            <a:ext cx="1594001" cy="298875"/>
          </a:xfrm>
          <a:prstGeom prst="rect">
            <a:avLst/>
          </a:prstGeom>
        </p:spPr>
      </p:pic>
    </p:spTree>
    <p:extLst>
      <p:ext uri="{BB962C8B-B14F-4D97-AF65-F5344CB8AC3E}">
        <p14:creationId xmlns:p14="http://schemas.microsoft.com/office/powerpoint/2010/main" val="1100014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65987"/>
            <a:ext cx="12402671" cy="6976502"/>
          </a:xfrm>
          <a:prstGeom prst="rect">
            <a:avLst/>
          </a:prstGeom>
        </p:spPr>
      </p:pic>
      <p:sp>
        <p:nvSpPr>
          <p:cNvPr id="8" name="Content Placeholder 2"/>
          <p:cNvSpPr txBox="1">
            <a:spLocks/>
          </p:cNvSpPr>
          <p:nvPr/>
        </p:nvSpPr>
        <p:spPr>
          <a:xfrm>
            <a:off x="6014100" y="2773295"/>
            <a:ext cx="6261299" cy="1791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mn-ea"/>
                <a:cs typeface="Arial" panose="020B0604020202020204" pitchFamily="34" charset="0"/>
              </a:rPr>
              <a:t>SLS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only rocket with the power and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capability required to carry astronauts to deep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 onboard the Orion spacecraft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sp>
        <p:nvSpPr>
          <p:cNvPr id="2" name="TextBox 1">
            <a:extLst>
              <a:ext uri="{FF2B5EF4-FFF2-40B4-BE49-F238E27FC236}">
                <a16:creationId xmlns:a16="http://schemas.microsoft.com/office/drawing/2014/main" id="{B589333D-31CC-3E47-B2AF-52F44157BB71}"/>
              </a:ext>
            </a:extLst>
          </p:cNvPr>
          <p:cNvSpPr txBox="1"/>
          <p:nvPr/>
        </p:nvSpPr>
        <p:spPr>
          <a:xfrm>
            <a:off x="10439400" y="-304800"/>
            <a:ext cx="1847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ヒラギノ角ゴ Pro W3" charset="-128"/>
              <a:cs typeface="Arial"/>
            </a:endParaRPr>
          </a:p>
        </p:txBody>
      </p:sp>
      <p:sp>
        <p:nvSpPr>
          <p:cNvPr id="9" name="Title 1">
            <a:extLst>
              <a:ext uri="{FF2B5EF4-FFF2-40B4-BE49-F238E27FC236}">
                <a16:creationId xmlns:a16="http://schemas.microsoft.com/office/drawing/2014/main" id="{AB3F9990-AB49-7A47-90F9-FDE0F6D209FC}"/>
              </a:ext>
            </a:extLst>
          </p:cNvPr>
          <p:cNvSpPr txBox="1">
            <a:spLocks/>
          </p:cNvSpPr>
          <p:nvPr/>
        </p:nvSpPr>
        <p:spPr>
          <a:xfrm>
            <a:off x="-1" y="388781"/>
            <a:ext cx="12357295" cy="7429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Times New Roman"/>
                <a:cs typeface="Arial" panose="020B0604020202020204" pitchFamily="34" charset="0"/>
              </a:rPr>
              <a:t>THE POWER OF NASA’S </a:t>
            </a:r>
            <a:b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Times New Roman"/>
                <a:cs typeface="Arial" panose="020B0604020202020204" pitchFamily="34" charset="0"/>
              </a:rPr>
            </a:b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Times New Roman"/>
                <a:cs typeface="Arial" panose="020B0604020202020204" pitchFamily="34" charset="0"/>
              </a:rPr>
              <a:t>DEEP SPACE EXPLORATION SYSTEMS</a:t>
            </a:r>
          </a:p>
        </p:txBody>
      </p:sp>
      <p:sp>
        <p:nvSpPr>
          <p:cNvPr id="6" name="Content Placeholder 2">
            <a:extLst>
              <a:ext uri="{FF2B5EF4-FFF2-40B4-BE49-F238E27FC236}">
                <a16:creationId xmlns:a16="http://schemas.microsoft.com/office/drawing/2014/main" id="{BB74A895-7CC0-7742-9724-C1A3FECB2031}"/>
              </a:ext>
            </a:extLst>
          </p:cNvPr>
          <p:cNvSpPr txBox="1">
            <a:spLocks/>
          </p:cNvSpPr>
          <p:nvPr/>
        </p:nvSpPr>
        <p:spPr>
          <a:xfrm>
            <a:off x="6012627" y="5056935"/>
            <a:ext cx="6096003" cy="22656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mn-ea"/>
                <a:cs typeface="Arial" panose="020B0604020202020204" pitchFamily="34" charset="0"/>
              </a:rPr>
              <a:t>NATIONAL CAPABILITY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SLS and Orion programs, along with Exploration Ground Systems support at Kennedy Space Center, leverages nearly 4,000 suppliers and over 60,000 workers who have represented all 50 states</a:t>
            </a:r>
          </a:p>
        </p:txBody>
      </p:sp>
      <p:sp>
        <p:nvSpPr>
          <p:cNvPr id="7" name="Content Placeholder 2">
            <a:extLst>
              <a:ext uri="{FF2B5EF4-FFF2-40B4-BE49-F238E27FC236}">
                <a16:creationId xmlns:a16="http://schemas.microsoft.com/office/drawing/2014/main" id="{F78FB957-EEBD-8247-8244-5A223548A6BC}"/>
              </a:ext>
            </a:extLst>
          </p:cNvPr>
          <p:cNvSpPr txBox="1">
            <a:spLocks/>
          </p:cNvSpPr>
          <p:nvPr/>
        </p:nvSpPr>
        <p:spPr>
          <a:xfrm>
            <a:off x="6012625" y="1370544"/>
            <a:ext cx="5909380" cy="18979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mn-ea"/>
                <a:cs typeface="Arial" panose="020B0604020202020204" pitchFamily="34" charset="0"/>
              </a:rPr>
              <a:t>ORION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only spacecraft capable of carrying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sustaining crew on missions to deep space, providing emergency abort capability, and safe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re-entry from lunar return velocities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sp>
        <p:nvSpPr>
          <p:cNvPr id="10" name="Content Placeholder 2">
            <a:extLst>
              <a:ext uri="{FF2B5EF4-FFF2-40B4-BE49-F238E27FC236}">
                <a16:creationId xmlns:a16="http://schemas.microsoft.com/office/drawing/2014/main" id="{9C7E9513-98D2-C34C-92E6-9B0DCA330B3F}"/>
              </a:ext>
            </a:extLst>
          </p:cNvPr>
          <p:cNvSpPr txBox="1">
            <a:spLocks/>
          </p:cNvSpPr>
          <p:nvPr/>
        </p:nvSpPr>
        <p:spPr>
          <a:xfrm>
            <a:off x="6012625" y="3902049"/>
            <a:ext cx="6261299" cy="1791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mn-ea"/>
                <a:cs typeface="Arial" panose="020B0604020202020204" pitchFamily="34" charset="0"/>
              </a:rPr>
              <a:t>EXPLORATION GROUND SYSTEMS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only ground systems team that can integrate, launch,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recover the Orion spacecraft and the SLS rocket  </a:t>
            </a:r>
            <a:endParaRPr kumimoji="0" lang="en-US" sz="2000" b="0" i="0" u="none" strike="noStrike" kern="1200" cap="none" spc="0" normalizeH="0" baseline="0" noProof="0" dirty="0">
              <a:ln>
                <a:noFill/>
              </a:ln>
              <a:solidFill>
                <a:prstClr val="white"/>
              </a:solidFill>
              <a:effectLst/>
              <a:uLnTx/>
              <a:uFillTx/>
              <a:latin typeface="Arial" charset="0"/>
              <a:ea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403167075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3B8345-9D2F-AF4D-BB7B-AF0EE1C86AC8}"/>
              </a:ext>
            </a:extLst>
          </p:cNvPr>
          <p:cNvPicPr>
            <a:picLocks noChangeAspect="1"/>
          </p:cNvPicPr>
          <p:nvPr/>
        </p:nvPicPr>
        <p:blipFill>
          <a:blip r:embed="rId3"/>
          <a:srcRect/>
          <a:stretch/>
        </p:blipFill>
        <p:spPr>
          <a:xfrm>
            <a:off x="0" y="0"/>
            <a:ext cx="12192000" cy="6858000"/>
          </a:xfrm>
          <a:prstGeom prst="rect">
            <a:avLst/>
          </a:prstGeom>
        </p:spPr>
      </p:pic>
      <p:sp>
        <p:nvSpPr>
          <p:cNvPr id="2" name="Title 1"/>
          <p:cNvSpPr>
            <a:spLocks noGrp="1"/>
          </p:cNvSpPr>
          <p:nvPr>
            <p:ph type="title"/>
          </p:nvPr>
        </p:nvSpPr>
        <p:spPr>
          <a:xfrm>
            <a:off x="5536096" y="352266"/>
            <a:ext cx="5993295" cy="742950"/>
          </a:xfrm>
        </p:spPr>
        <p:txBody>
          <a:bodyPr>
            <a:noAutofit/>
          </a:bodyPr>
          <a:lstStyle/>
          <a:p>
            <a:pPr algn="ctr"/>
            <a:r>
              <a:rPr lang="en-US" sz="3200" b="1" dirty="0">
                <a:solidFill>
                  <a:schemeClr val="bg1"/>
                </a:solidFill>
                <a:latin typeface="Arial" panose="020B0604020202020204" pitchFamily="34" charset="0"/>
                <a:cs typeface="Arial" panose="020B0604020202020204" pitchFamily="34" charset="0"/>
              </a:rPr>
              <a:t>HUMANS ON THE MOON:</a:t>
            </a:r>
          </a:p>
        </p:txBody>
      </p:sp>
      <p:sp>
        <p:nvSpPr>
          <p:cNvPr id="8" name="TextBox 7">
            <a:extLst>
              <a:ext uri="{FF2B5EF4-FFF2-40B4-BE49-F238E27FC236}">
                <a16:creationId xmlns:a16="http://schemas.microsoft.com/office/drawing/2014/main" id="{3F6DA908-13F5-FC41-8E57-4A6FBFF21AD2}"/>
              </a:ext>
            </a:extLst>
          </p:cNvPr>
          <p:cNvSpPr txBox="1"/>
          <p:nvPr/>
        </p:nvSpPr>
        <p:spPr>
          <a:xfrm>
            <a:off x="5254381" y="2033704"/>
            <a:ext cx="6556723" cy="5632311"/>
          </a:xfrm>
          <a:prstGeom prst="rect">
            <a:avLst/>
          </a:prstGeom>
          <a:noFill/>
        </p:spPr>
        <p:txBody>
          <a:bodyPr wrap="square" rtlCol="0">
            <a:spAutoFit/>
          </a:bodyPr>
          <a:lstStyle/>
          <a:p>
            <a:pPr marL="0" marR="0" lvl="0" indent="0" algn="ctr" defTabSz="457146" rtl="0" eaLnBrk="1" fontAlgn="base" latinLnBrk="0" hangingPunct="1">
              <a:lnSpc>
                <a:spcPct val="100000"/>
              </a:lnSpc>
              <a:spcBef>
                <a:spcPct val="0"/>
              </a:spcBef>
              <a:spcAft>
                <a:spcPts val="24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Artemis III will land the first woman and</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the next man on the Moon in 2024. </a:t>
            </a:r>
          </a:p>
          <a:p>
            <a:pPr marL="0" marR="0" lvl="0" indent="0" algn="ctr" defTabSz="457146" rtl="0" eaLnBrk="1" fontAlgn="base" latinLnBrk="0" hangingPunct="1">
              <a:lnSpc>
                <a:spcPct val="100000"/>
              </a:lnSpc>
              <a:spcBef>
                <a:spcPct val="0"/>
              </a:spcBef>
              <a:spcAft>
                <a:spcPts val="24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Orion and its crew will travel to the Moon, making</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history with the first woman and next man to walk on the surface. Two astronauts will board the human landing system, which will carry them to the lunar South Pole with science tools and equipment.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The exact landing site depends on several factors, including the specific science objectives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and the launch date. </a:t>
            </a:r>
          </a:p>
          <a:p>
            <a:pPr marL="0" marR="0" lvl="0" indent="0" algn="ctr" defTabSz="457146" rtl="0" eaLnBrk="1" fontAlgn="base" latinLnBrk="0" hangingPunct="1">
              <a:lnSpc>
                <a:spcPct val="100000"/>
              </a:lnSpc>
              <a:spcBef>
                <a:spcPct val="0"/>
              </a:spcBef>
              <a:spcAft>
                <a:spcPts val="24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a:p>
            <a:pPr marL="0" marR="0" lvl="0" indent="0" algn="ctr" defTabSz="457146" rtl="0" eaLnBrk="1" fontAlgn="base" latinLnBrk="0" hangingPunct="1">
              <a:lnSpc>
                <a:spcPct val="100000"/>
              </a:lnSpc>
              <a:spcBef>
                <a:spcPct val="0"/>
              </a:spcBef>
              <a:spcAft>
                <a:spcPts val="24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a:p>
            <a:pPr marL="0" marR="0" lvl="0" indent="0" algn="ctr" defTabSz="457146" rtl="0" eaLnBrk="1" fontAlgn="base" latinLnBrk="0" hangingPunct="1">
              <a:lnSpc>
                <a:spcPct val="100000"/>
              </a:lnSpc>
              <a:spcBef>
                <a:spcPct val="0"/>
              </a:spcBef>
              <a:spcAft>
                <a:spcPts val="240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endParaRPr>
          </a:p>
        </p:txBody>
      </p:sp>
      <p:pic>
        <p:nvPicPr>
          <p:cNvPr id="7" name="Picture 6">
            <a:extLst>
              <a:ext uri="{FF2B5EF4-FFF2-40B4-BE49-F238E27FC236}">
                <a16:creationId xmlns:a16="http://schemas.microsoft.com/office/drawing/2014/main" id="{6E7446A1-D9E1-0844-B2E0-DCDDB553722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17607" y="821510"/>
            <a:ext cx="2557872" cy="742950"/>
          </a:xfrm>
          <a:prstGeom prst="rect">
            <a:avLst/>
          </a:prstGeom>
        </p:spPr>
      </p:pic>
    </p:spTree>
    <p:extLst>
      <p:ext uri="{BB962C8B-B14F-4D97-AF65-F5344CB8AC3E}">
        <p14:creationId xmlns:p14="http://schemas.microsoft.com/office/powerpoint/2010/main" val="279603685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5D088B-F099-B047-9BD0-BEF940C035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 y="0"/>
            <a:ext cx="12186553" cy="6858000"/>
          </a:xfrm>
          <a:prstGeom prst="rect">
            <a:avLst/>
          </a:prstGeom>
        </p:spPr>
      </p:pic>
      <p:sp>
        <p:nvSpPr>
          <p:cNvPr id="5" name="Title 1"/>
          <p:cNvSpPr>
            <a:spLocks noGrp="1"/>
          </p:cNvSpPr>
          <p:nvPr>
            <p:ph type="title"/>
          </p:nvPr>
        </p:nvSpPr>
        <p:spPr/>
        <p:txBody>
          <a:bodyPr>
            <a:normAutofit/>
          </a:bodyPr>
          <a:lstStyle/>
          <a:p>
            <a:pPr algn="r"/>
            <a:r>
              <a:rPr lang="en-US" dirty="0">
                <a:solidFill>
                  <a:schemeClr val="bg2"/>
                </a:solidFill>
              </a:rPr>
              <a:t>Human Landing System</a:t>
            </a:r>
          </a:p>
        </p:txBody>
      </p:sp>
      <p:sp>
        <p:nvSpPr>
          <p:cNvPr id="6" name="Content Placeholder 2"/>
          <p:cNvSpPr>
            <a:spLocks noGrp="1"/>
          </p:cNvSpPr>
          <p:nvPr>
            <p:ph idx="1"/>
          </p:nvPr>
        </p:nvSpPr>
        <p:spPr>
          <a:xfrm>
            <a:off x="6093276" y="1366685"/>
            <a:ext cx="5599176" cy="4982008"/>
          </a:xfrm>
        </p:spPr>
        <p:txBody>
          <a:bodyPr>
            <a:normAutofit/>
          </a:bodyPr>
          <a:lstStyle/>
          <a:p>
            <a:pPr>
              <a:lnSpc>
                <a:spcPct val="100000"/>
              </a:lnSpc>
            </a:pPr>
            <a:r>
              <a:rPr lang="en-US" sz="1800" dirty="0">
                <a:solidFill>
                  <a:schemeClr val="bg1"/>
                </a:solidFill>
                <a:latin typeface="Arial" panose="020B0604020202020204" pitchFamily="34" charset="0"/>
                <a:cs typeface="Arial" panose="020B0604020202020204" pitchFamily="34" charset="0"/>
              </a:rPr>
              <a:t>Firm Fixed Price Broad Agency </a:t>
            </a:r>
            <a:r>
              <a:rPr lang="en-US" sz="1800" dirty="0">
                <a:solidFill>
                  <a:schemeClr val="bg1"/>
                </a:solidFill>
              </a:rPr>
              <a:t>Announcement for rapid development and crewed demonstration to return humans to the lunar surface by 2024 </a:t>
            </a:r>
            <a:endParaRPr lang="en-US" sz="1800" b="1" dirty="0">
              <a:solidFill>
                <a:schemeClr val="bg1"/>
              </a:solidFill>
              <a:latin typeface="Arial" panose="020B0604020202020204" pitchFamily="34" charset="0"/>
              <a:cs typeface="Arial" panose="020B0604020202020204" pitchFamily="34" charset="0"/>
            </a:endParaRPr>
          </a:p>
          <a:p>
            <a:pPr>
              <a:lnSpc>
                <a:spcPct val="100000"/>
              </a:lnSpc>
            </a:pPr>
            <a:r>
              <a:rPr lang="en-US" sz="1800" dirty="0">
                <a:solidFill>
                  <a:schemeClr val="bg1"/>
                </a:solidFill>
                <a:latin typeface="Arial" panose="020B0604020202020204" pitchFamily="34" charset="0"/>
                <a:cs typeface="Arial" panose="020B0604020202020204" pitchFamily="34" charset="0"/>
              </a:rPr>
              <a:t>Leveraging commercial capabilities to the maximum extent possible; may tailor the traditional NASA program management and systems engineering processes to expedite the schedule</a:t>
            </a:r>
          </a:p>
          <a:p>
            <a:pPr>
              <a:lnSpc>
                <a:spcPct val="100000"/>
              </a:lnSpc>
            </a:pPr>
            <a:r>
              <a:rPr lang="en-US" sz="1800" dirty="0">
                <a:solidFill>
                  <a:schemeClr val="bg1"/>
                </a:solidFill>
                <a:latin typeface="Arial" panose="020B0604020202020204" pitchFamily="34" charset="0"/>
                <a:cs typeface="Arial" panose="020B0604020202020204" pitchFamily="34" charset="0"/>
              </a:rPr>
              <a:t>NASA will not take ownership of the HLS hardware/software</a:t>
            </a:r>
          </a:p>
          <a:p>
            <a:pPr>
              <a:lnSpc>
                <a:spcPct val="100000"/>
              </a:lnSpc>
            </a:pPr>
            <a:r>
              <a:rPr lang="en-US" sz="1800" dirty="0">
                <a:solidFill>
                  <a:schemeClr val="bg1"/>
                </a:solidFill>
                <a:latin typeface="Arial" panose="020B0604020202020204" pitchFamily="34" charset="0"/>
                <a:cs typeface="Arial" panose="020B0604020202020204" pitchFamily="34" charset="0"/>
              </a:rPr>
              <a:t>HLS will launch as commercial cargo; checkout and testing will occur on orbit prior to any crew launch and egress</a:t>
            </a:r>
          </a:p>
          <a:p>
            <a:pPr>
              <a:lnSpc>
                <a:spcPct val="100000"/>
              </a:lnSpc>
            </a:pPr>
            <a:r>
              <a:rPr lang="en-US" sz="1800" dirty="0">
                <a:solidFill>
                  <a:schemeClr val="bg1"/>
                </a:solidFill>
                <a:latin typeface="Arial" panose="020B0604020202020204" pitchFamily="34" charset="0"/>
                <a:cs typeface="Arial" panose="020B0604020202020204" pitchFamily="34" charset="0"/>
              </a:rPr>
              <a:t>NASA provides certification and technical expertise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3D4D34-D402-45D4-8A15-64881E6F4D44}" type="slidenum">
              <a:rPr kumimoji="0" lang="en-US" sz="10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1" name="TextBox 10"/>
          <p:cNvSpPr txBox="1"/>
          <p:nvPr/>
        </p:nvSpPr>
        <p:spPr>
          <a:xfrm>
            <a:off x="0" y="6021246"/>
            <a:ext cx="12186553" cy="707886"/>
          </a:xfrm>
          <a:prstGeom prst="rect">
            <a:avLst/>
          </a:prstGeom>
          <a:gradFill flip="none" rotWithShape="1">
            <a:gsLst>
              <a:gs pos="0">
                <a:schemeClr val="tx1">
                  <a:alpha val="53000"/>
                </a:schemeClr>
              </a:gs>
              <a:gs pos="50000">
                <a:schemeClr val="accent4">
                  <a:alpha val="64000"/>
                </a:schemeClr>
              </a:gs>
              <a:gs pos="100000">
                <a:schemeClr val="tx1">
                  <a:alpha val="52000"/>
                </a:schemeClr>
              </a:gs>
            </a:gsLst>
            <a:lin ang="0" scaled="1"/>
            <a:tileRect/>
          </a:gradFill>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The HLS plan is to leverage the speed and operating models of the commercial space industry while applying NASA expertise to ensure safety and mission success</a:t>
            </a:r>
          </a:p>
        </p:txBody>
      </p:sp>
    </p:spTree>
    <p:extLst>
      <p:ext uri="{BB962C8B-B14F-4D97-AF65-F5344CB8AC3E}">
        <p14:creationId xmlns:p14="http://schemas.microsoft.com/office/powerpoint/2010/main" val="2143652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335387" y="-116114"/>
            <a:ext cx="2949846" cy="7112000"/>
          </a:xfrm>
          <a:solidFill>
            <a:schemeClr val="tx1"/>
          </a:solidFill>
          <a:ln w="50800">
            <a:solidFill>
              <a:schemeClr val="bg1"/>
            </a:solidFill>
          </a:ln>
        </p:spPr>
        <p:txBody>
          <a:bodyPr anchor="ctr" anchorCtr="0">
            <a:noAutofit/>
          </a:bodyPr>
          <a:lstStyle/>
          <a:p>
            <a:pPr marL="231775" indent="0">
              <a:buNone/>
            </a:pPr>
            <a:r>
              <a:rPr lang="en-US" sz="2400" dirty="0">
                <a:solidFill>
                  <a:schemeClr val="bg1"/>
                </a:solidFill>
                <a:latin typeface="Arial" panose="020B0604020202020204" pitchFamily="34" charset="0"/>
                <a:cs typeface="Arial" panose="020B0604020202020204" pitchFamily="34" charset="0"/>
              </a:rPr>
              <a:t>Three contracts awarded April 30, 2020</a:t>
            </a:r>
          </a:p>
          <a:p>
            <a:pPr marL="231775" indent="0">
              <a:buNone/>
            </a:pPr>
            <a:endParaRPr lang="en-US" sz="2400" dirty="0">
              <a:solidFill>
                <a:schemeClr val="bg1"/>
              </a:solidFill>
              <a:latin typeface="Arial" panose="020B0604020202020204" pitchFamily="34" charset="0"/>
              <a:cs typeface="Arial" panose="020B0604020202020204" pitchFamily="34" charset="0"/>
            </a:endParaRPr>
          </a:p>
          <a:p>
            <a:pPr marL="231775" indent="0">
              <a:buNone/>
            </a:pPr>
            <a:r>
              <a:rPr lang="en-US" sz="2400" dirty="0">
                <a:solidFill>
                  <a:schemeClr val="bg1"/>
                </a:solidFill>
                <a:latin typeface="Arial" panose="020B0604020202020204" pitchFamily="34" charset="0"/>
                <a:cs typeface="Arial" panose="020B0604020202020204" pitchFamily="34" charset="0"/>
              </a:rPr>
              <a:t>Complete lander systems were proposed including launch vehicles for an end to end solution for 2024 and sustaining</a:t>
            </a:r>
          </a:p>
          <a:p>
            <a:pPr marL="231775" indent="0">
              <a:buNone/>
            </a:pPr>
            <a:endParaRPr lang="en-US" sz="2400" dirty="0">
              <a:solidFill>
                <a:schemeClr val="bg1"/>
              </a:solidFill>
              <a:latin typeface="Arial" panose="020B0604020202020204" pitchFamily="34" charset="0"/>
              <a:cs typeface="Arial" panose="020B0604020202020204" pitchFamily="34" charset="0"/>
            </a:endParaRPr>
          </a:p>
          <a:p>
            <a:pPr marL="231775" indent="0">
              <a:buNone/>
            </a:pPr>
            <a:r>
              <a:rPr lang="en-US" sz="2400" dirty="0">
                <a:solidFill>
                  <a:schemeClr val="bg1"/>
                </a:solidFill>
                <a:latin typeface="Arial" panose="020B0604020202020204" pitchFamily="34" charset="0"/>
                <a:cs typeface="Arial" panose="020B0604020202020204" pitchFamily="34" charset="0"/>
              </a:rPr>
              <a:t>Base Period:  </a:t>
            </a:r>
            <a:br>
              <a:rPr lang="en-US" sz="2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May 2020 – February 2021</a:t>
            </a:r>
          </a:p>
        </p:txBody>
      </p:sp>
      <p:sp>
        <p:nvSpPr>
          <p:cNvPr id="4" name="Rectangle 3"/>
          <p:cNvSpPr/>
          <p:nvPr/>
        </p:nvSpPr>
        <p:spPr>
          <a:xfrm>
            <a:off x="-81023" y="5251156"/>
            <a:ext cx="9416409" cy="1744730"/>
          </a:xfrm>
          <a:prstGeom prst="rect">
            <a:avLst/>
          </a:prstGeom>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Broad Agency Announcement catalyzed the innovation in U.S. Industry it was designed to do. </a:t>
            </a:r>
          </a:p>
        </p:txBody>
      </p:sp>
      <p:pic>
        <p:nvPicPr>
          <p:cNvPr id="6" name="Picture 5">
            <a:extLst>
              <a:ext uri="{FF2B5EF4-FFF2-40B4-BE49-F238E27FC236}">
                <a16:creationId xmlns:a16="http://schemas.microsoft.com/office/drawing/2014/main" id="{D7D7A6ED-B475-404E-ADF3-1BEA0D037F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335388" cy="5251156"/>
          </a:xfrm>
          <a:prstGeom prst="rect">
            <a:avLst/>
          </a:prstGeom>
        </p:spPr>
      </p:pic>
    </p:spTree>
    <p:extLst>
      <p:ext uri="{BB962C8B-B14F-4D97-AF65-F5344CB8AC3E}">
        <p14:creationId xmlns:p14="http://schemas.microsoft.com/office/powerpoint/2010/main" val="3203117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93D765-BCB7-464C-A2F8-9AD7F7FC4F92}"/>
              </a:ext>
            </a:extLst>
          </p:cNvPr>
          <p:cNvSpPr txBox="1"/>
          <p:nvPr/>
        </p:nvSpPr>
        <p:spPr>
          <a:xfrm>
            <a:off x="6463429" y="2791074"/>
            <a:ext cx="5728569"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 VEHICLE”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Three-stage landing system</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Ascent – Lockheed Martin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Descent – Blue Origin</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Transfer – Northrop Grumman (future refueler)</a:t>
            </a:r>
          </a:p>
          <a:p>
            <a:pPr marL="635000" marR="0" lvl="1" indent="-287338"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GN&amp;C, Avionics, Software – Draper</a:t>
            </a:r>
          </a:p>
          <a:p>
            <a:pPr marL="236538"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New Glenn &amp; ULA Vulcan</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Significant proven spaceflight heritage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cxnSp>
        <p:nvCxnSpPr>
          <p:cNvPr id="13" name="Straight Connector 12">
            <a:extLst>
              <a:ext uri="{FF2B5EF4-FFF2-40B4-BE49-F238E27FC236}">
                <a16:creationId xmlns:a16="http://schemas.microsoft.com/office/drawing/2014/main" id="{344C890A-F2F7-104E-AE25-9AE839077C96}"/>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drawing&#10;&#10;Description automatically generated">
            <a:extLst>
              <a:ext uri="{FF2B5EF4-FFF2-40B4-BE49-F238E27FC236}">
                <a16:creationId xmlns:a16="http://schemas.microsoft.com/office/drawing/2014/main" id="{C6DD55C4-201A-4543-8345-3EE7BAFA4F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162078"/>
            <a:ext cx="6003667" cy="1975184"/>
          </a:xfrm>
          <a:prstGeom prst="rect">
            <a:avLst/>
          </a:prstGeom>
        </p:spPr>
      </p:pic>
      <p:pic>
        <p:nvPicPr>
          <p:cNvPr id="9" name="Picture 8">
            <a:extLst>
              <a:ext uri="{FF2B5EF4-FFF2-40B4-BE49-F238E27FC236}">
                <a16:creationId xmlns:a16="http://schemas.microsoft.com/office/drawing/2014/main" id="{751FA658-23A6-5C44-8DD1-10078B63CE9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095999" cy="6858000"/>
          </a:xfrm>
          <a:prstGeom prst="rect">
            <a:avLst/>
          </a:prstGeom>
          <a:ln>
            <a:solidFill>
              <a:schemeClr val="bg1"/>
            </a:solidFill>
          </a:ln>
        </p:spPr>
      </p:pic>
    </p:spTree>
    <p:extLst>
      <p:ext uri="{BB962C8B-B14F-4D97-AF65-F5344CB8AC3E}">
        <p14:creationId xmlns:p14="http://schemas.microsoft.com/office/powerpoint/2010/main" val="181356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4A764B-E02D-514C-96AE-16BC0FC0FB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8691" y="436101"/>
            <a:ext cx="4896112" cy="1639524"/>
          </a:xfrm>
          <a:prstGeom prst="rect">
            <a:avLst/>
          </a:prstGeom>
        </p:spPr>
      </p:pic>
      <p:sp>
        <p:nvSpPr>
          <p:cNvPr id="8" name="TextBox 7">
            <a:extLst>
              <a:ext uri="{FF2B5EF4-FFF2-40B4-BE49-F238E27FC236}">
                <a16:creationId xmlns:a16="http://schemas.microsoft.com/office/drawing/2014/main" id="{F285395C-661B-4D41-B48B-C82C75EC175C}"/>
              </a:ext>
            </a:extLst>
          </p:cNvPr>
          <p:cNvSpPr txBox="1"/>
          <p:nvPr/>
        </p:nvSpPr>
        <p:spPr>
          <a:xfrm>
            <a:off x="6463430" y="2725448"/>
            <a:ext cx="5423770"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“DYNETICS HUMAN LANDING SYSTEM”</a:t>
            </a:r>
          </a:p>
          <a:p>
            <a:pPr marL="236538" marR="0" lvl="0" indent="-2365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Single element providing the ascent and descent capabilities</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Large subcontractor team </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Rockets: ULA Vulcan Centaur</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Crew cabin sits low to the surface</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Refueling capability</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Double-androgynous docking system</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a:t>
            </a:r>
          </a:p>
        </p:txBody>
      </p:sp>
      <p:cxnSp>
        <p:nvCxnSpPr>
          <p:cNvPr id="12" name="Straight Connector 11">
            <a:extLst>
              <a:ext uri="{FF2B5EF4-FFF2-40B4-BE49-F238E27FC236}">
                <a16:creationId xmlns:a16="http://schemas.microsoft.com/office/drawing/2014/main" id="{73F05CC7-2F1A-A84E-B6F8-B7D2B94734F3}"/>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3C60171-61F0-EC4C-9971-5958855ADDE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a:ln>
            <a:solidFill>
              <a:schemeClr val="bg1"/>
            </a:solidFill>
          </a:ln>
        </p:spPr>
      </p:pic>
    </p:spTree>
    <p:extLst>
      <p:ext uri="{BB962C8B-B14F-4D97-AF65-F5344CB8AC3E}">
        <p14:creationId xmlns:p14="http://schemas.microsoft.com/office/powerpoint/2010/main" val="2385596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EFE37F1-494E-B74F-9762-3D71E8991DE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6096000" cy="6858000"/>
          </a:xfrm>
          <a:prstGeom prst="rect">
            <a:avLst/>
          </a:prstGeom>
          <a:ln w="12700">
            <a:solidFill>
              <a:schemeClr val="bg1"/>
            </a:solidFill>
          </a:ln>
        </p:spPr>
      </p:pic>
      <p:pic>
        <p:nvPicPr>
          <p:cNvPr id="5" name="Picture 4">
            <a:extLst>
              <a:ext uri="{FF2B5EF4-FFF2-40B4-BE49-F238E27FC236}">
                <a16:creationId xmlns:a16="http://schemas.microsoft.com/office/drawing/2014/main" id="{812A0DFC-A50E-A941-ADFC-32C6E985B9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76789" y="1043477"/>
            <a:ext cx="5172291" cy="698577"/>
          </a:xfrm>
          <a:prstGeom prst="rect">
            <a:avLst/>
          </a:prstGeom>
        </p:spPr>
      </p:pic>
      <p:sp>
        <p:nvSpPr>
          <p:cNvPr id="6" name="TextBox 5">
            <a:extLst>
              <a:ext uri="{FF2B5EF4-FFF2-40B4-BE49-F238E27FC236}">
                <a16:creationId xmlns:a16="http://schemas.microsoft.com/office/drawing/2014/main" id="{313B9534-2BDC-6F4C-B3B6-A60DD64F6BCB}"/>
              </a:ext>
            </a:extLst>
          </p:cNvPr>
          <p:cNvSpPr txBox="1"/>
          <p:nvPr/>
        </p:nvSpPr>
        <p:spPr>
          <a:xfrm>
            <a:off x="6463430" y="2717213"/>
            <a:ext cx="5423770"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“STARSHIP”</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Integrated lander</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Fully reusable launch and landing system </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Fueling in low-Earth orbit with Starship storage and Starship Tanker variants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Rocket: SpaceX Super Heavy</a:t>
            </a:r>
          </a:p>
          <a:p>
            <a:pPr marL="236538"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endParaRPr>
          </a:p>
          <a:p>
            <a:pPr marL="7461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KEY ATTRIBUTES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Spacious cabin</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Two airlocks</a:t>
            </a:r>
          </a:p>
          <a:p>
            <a:pPr marL="285750" marR="0" lvl="0" indent="-161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472C4">
                    <a:lumMod val="60000"/>
                    <a:lumOff val="40000"/>
                  </a:srgbClr>
                </a:solidFill>
                <a:effectLst/>
                <a:uLnTx/>
                <a:uFillTx/>
                <a:latin typeface="Arial" panose="020B0604020202020204" pitchFamily="34" charset="0"/>
                <a:ea typeface="+mn-ea"/>
                <a:cs typeface="Arial" panose="020B0604020202020204" pitchFamily="34" charset="0"/>
              </a:rPr>
              <a:t>Orion and Gateway compatible; Orion for first demo</a:t>
            </a:r>
          </a:p>
        </p:txBody>
      </p:sp>
      <p:cxnSp>
        <p:nvCxnSpPr>
          <p:cNvPr id="7" name="Straight Connector 6">
            <a:extLst>
              <a:ext uri="{FF2B5EF4-FFF2-40B4-BE49-F238E27FC236}">
                <a16:creationId xmlns:a16="http://schemas.microsoft.com/office/drawing/2014/main" id="{B18A2028-0C55-2448-969C-BB0A8E9A45D5}"/>
              </a:ext>
            </a:extLst>
          </p:cNvPr>
          <p:cNvCxnSpPr/>
          <p:nvPr/>
        </p:nvCxnSpPr>
        <p:spPr>
          <a:xfrm>
            <a:off x="6657583" y="2229633"/>
            <a:ext cx="478494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362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pic>
        <p:nvPicPr>
          <p:cNvPr id="8" name="Picture 7">
            <a:extLst>
              <a:ext uri="{FF2B5EF4-FFF2-40B4-BE49-F238E27FC236}">
                <a16:creationId xmlns:a16="http://schemas.microsoft.com/office/drawing/2014/main" id="{5C481F79-4953-9841-8BB7-627794AD0B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3" name="Content Placeholder 2">
            <a:extLst>
              <a:ext uri="{FF2B5EF4-FFF2-40B4-BE49-F238E27FC236}">
                <a16:creationId xmlns:a16="http://schemas.microsoft.com/office/drawing/2014/main" id="{AEC6321C-5118-6F4A-909F-C3A0BB1B61BB}"/>
              </a:ext>
            </a:extLst>
          </p:cNvPr>
          <p:cNvSpPr txBox="1">
            <a:spLocks/>
          </p:cNvSpPr>
          <p:nvPr/>
        </p:nvSpPr>
        <p:spPr>
          <a:xfrm>
            <a:off x="5816443" y="1329202"/>
            <a:ext cx="6655475" cy="52895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Sept 2019	Final BAA solicitation issued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Nov 2019	Proposals submitted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Apr 2020	Selections announced for Base Period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May 2020	Base Period contracts signed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Aug 2020	Certification Baseline Reviews</a:t>
            </a:r>
          </a:p>
          <a:p>
            <a:pPr marL="2116138" marR="0" lvl="5"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Requirements and Design/Construction, Safety </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&amp; Human System Standards finalized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Oct 2020	Final Option A Solicitation</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Dec 2020 	Continuation Reviews</a:t>
            </a:r>
          </a:p>
          <a:p>
            <a:pPr marL="2116138" marR="0" lvl="5"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Option A proposals due</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Feb 2021	Base Period contracts end</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Spring 2021	Option A contracts awarded for</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2024 Crewed Demo Mission</a:t>
            </a:r>
          </a:p>
          <a:p>
            <a:pPr marL="287338" marR="0" lvl="1" indent="-228600" algn="l" defTabSz="914400" rtl="0" eaLnBrk="1" fontAlgn="auto" latinLnBrk="0" hangingPunct="1">
              <a:lnSpc>
                <a:spcPct val="9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2024		Crewed Demo Mission</a:t>
            </a:r>
          </a:p>
        </p:txBody>
      </p:sp>
      <p:sp>
        <p:nvSpPr>
          <p:cNvPr id="16" name="Title 3">
            <a:extLst>
              <a:ext uri="{FF2B5EF4-FFF2-40B4-BE49-F238E27FC236}">
                <a16:creationId xmlns:a16="http://schemas.microsoft.com/office/drawing/2014/main" id="{FF17716B-EB18-774E-9025-7400FF9B11E0}"/>
              </a:ext>
            </a:extLst>
          </p:cNvPr>
          <p:cNvSpPr txBox="1">
            <a:spLocks/>
          </p:cNvSpPr>
          <p:nvPr/>
        </p:nvSpPr>
        <p:spPr>
          <a:xfrm>
            <a:off x="1018592" y="-55824"/>
            <a:ext cx="10515600" cy="8921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ysClr val="window" lastClr="FFFFFF"/>
                </a:solidFill>
                <a:effectLst/>
                <a:uLnTx/>
                <a:uFillTx/>
                <a:latin typeface="Arial" panose="020B0604020202020204" pitchFamily="34" charset="0"/>
                <a:ea typeface="+mj-ea"/>
                <a:cs typeface="Arial" panose="020B0604020202020204" pitchFamily="34" charset="0"/>
              </a:rPr>
              <a:t>Human Landing System – NextSTEP-2 Appendix H</a:t>
            </a:r>
          </a:p>
        </p:txBody>
      </p:sp>
      <p:pic>
        <p:nvPicPr>
          <p:cNvPr id="18" name="Picture 17">
            <a:extLst>
              <a:ext uri="{FF2B5EF4-FFF2-40B4-BE49-F238E27FC236}">
                <a16:creationId xmlns:a16="http://schemas.microsoft.com/office/drawing/2014/main" id="{43A78DA8-47DF-DB4F-82A9-189F92838B8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56593" y="3688982"/>
            <a:ext cx="2488164" cy="2799184"/>
          </a:xfrm>
          <a:prstGeom prst="rect">
            <a:avLst/>
          </a:prstGeom>
          <a:ln w="12700">
            <a:solidFill>
              <a:sysClr val="window" lastClr="FFFFFF"/>
            </a:solidFill>
          </a:ln>
        </p:spPr>
      </p:pic>
      <p:pic>
        <p:nvPicPr>
          <p:cNvPr id="19" name="Picture 18">
            <a:extLst>
              <a:ext uri="{FF2B5EF4-FFF2-40B4-BE49-F238E27FC236}">
                <a16:creationId xmlns:a16="http://schemas.microsoft.com/office/drawing/2014/main" id="{9A97E9FB-67F6-7B4D-8655-85153272280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27047" y="725070"/>
            <a:ext cx="2488163" cy="2799185"/>
          </a:xfrm>
          <a:prstGeom prst="rect">
            <a:avLst/>
          </a:prstGeom>
          <a:ln w="12700">
            <a:solidFill>
              <a:sysClr val="window" lastClr="FFFFFF"/>
            </a:solidFill>
          </a:ln>
        </p:spPr>
      </p:pic>
      <p:pic>
        <p:nvPicPr>
          <p:cNvPr id="20" name="Picture 19">
            <a:extLst>
              <a:ext uri="{FF2B5EF4-FFF2-40B4-BE49-F238E27FC236}">
                <a16:creationId xmlns:a16="http://schemas.microsoft.com/office/drawing/2014/main" id="{63BE4C40-DBFB-344B-B5C7-8E2D5246F4C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774303" y="2395915"/>
            <a:ext cx="2488163" cy="2799184"/>
          </a:xfrm>
          <a:prstGeom prst="rect">
            <a:avLst/>
          </a:prstGeom>
          <a:ln w="12700">
            <a:solidFill>
              <a:sysClr val="window" lastClr="FFFFFF"/>
            </a:solidFill>
          </a:ln>
        </p:spPr>
      </p:pic>
    </p:spTree>
    <p:extLst>
      <p:ext uri="{BB962C8B-B14F-4D97-AF65-F5344CB8AC3E}">
        <p14:creationId xmlns:p14="http://schemas.microsoft.com/office/powerpoint/2010/main" val="3068598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outdoor, person, person, riding&#10;&#10;Description automatically generated">
            <a:extLst>
              <a:ext uri="{FF2B5EF4-FFF2-40B4-BE49-F238E27FC236}">
                <a16:creationId xmlns:a16="http://schemas.microsoft.com/office/drawing/2014/main" id="{ABB97B48-3F92-6C4F-A03D-1E683FD76E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4B1AC5EE-34AB-C846-90F8-F57944BBDB6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292358" y="222221"/>
            <a:ext cx="2557872" cy="742950"/>
          </a:xfrm>
          <a:prstGeom prst="rect">
            <a:avLst/>
          </a:prstGeom>
        </p:spPr>
      </p:pic>
      <p:sp>
        <p:nvSpPr>
          <p:cNvPr id="12" name="TextBox 11">
            <a:extLst>
              <a:ext uri="{FF2B5EF4-FFF2-40B4-BE49-F238E27FC236}">
                <a16:creationId xmlns:a16="http://schemas.microsoft.com/office/drawing/2014/main" id="{8C866D0B-A459-AD40-BF12-99BA5166F231}"/>
              </a:ext>
            </a:extLst>
          </p:cNvPr>
          <p:cNvSpPr txBox="1"/>
          <p:nvPr/>
        </p:nvSpPr>
        <p:spPr>
          <a:xfrm>
            <a:off x="556216" y="1522118"/>
            <a:ext cx="436756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Two crew live in the landing system cabin for 6.5 days on the lunar surface</a:t>
            </a:r>
          </a:p>
        </p:txBody>
      </p:sp>
      <p:sp>
        <p:nvSpPr>
          <p:cNvPr id="13" name="TextBox 12">
            <a:extLst>
              <a:ext uri="{FF2B5EF4-FFF2-40B4-BE49-F238E27FC236}">
                <a16:creationId xmlns:a16="http://schemas.microsoft.com/office/drawing/2014/main" id="{56B756DE-DF9F-3440-B2B2-8D2E522507A7}"/>
              </a:ext>
            </a:extLst>
          </p:cNvPr>
          <p:cNvSpPr txBox="1"/>
          <p:nvPr/>
        </p:nvSpPr>
        <p:spPr>
          <a:xfrm>
            <a:off x="737003" y="791716"/>
            <a:ext cx="3701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CREW SURFACE OPERATIONS</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A70DE7BA-F1DA-FC40-8DCB-6FB3FAEA8EDA}"/>
              </a:ext>
            </a:extLst>
          </p:cNvPr>
          <p:cNvSpPr txBox="1"/>
          <p:nvPr/>
        </p:nvSpPr>
        <p:spPr>
          <a:xfrm>
            <a:off x="292100" y="2469933"/>
            <a:ext cx="452869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Goal of up to four moonwalks, with reserves for a fifth contingency moonwalk</a:t>
            </a:r>
          </a:p>
        </p:txBody>
      </p:sp>
      <p:sp>
        <p:nvSpPr>
          <p:cNvPr id="17" name="TextBox 16">
            <a:extLst>
              <a:ext uri="{FF2B5EF4-FFF2-40B4-BE49-F238E27FC236}">
                <a16:creationId xmlns:a16="http://schemas.microsoft.com/office/drawing/2014/main" id="{A8230FDF-7966-6D4D-B021-E2852E498F9B}"/>
              </a:ext>
            </a:extLst>
          </p:cNvPr>
          <p:cNvSpPr txBox="1"/>
          <p:nvPr/>
        </p:nvSpPr>
        <p:spPr>
          <a:xfrm>
            <a:off x="725614" y="3368425"/>
            <a:ext cx="402876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Collect a variety of samples to return to Earth for later research: </a:t>
            </a:r>
          </a:p>
        </p:txBody>
      </p:sp>
      <p:sp>
        <p:nvSpPr>
          <p:cNvPr id="20" name="TextBox 19">
            <a:extLst>
              <a:ext uri="{FF2B5EF4-FFF2-40B4-BE49-F238E27FC236}">
                <a16:creationId xmlns:a16="http://schemas.microsoft.com/office/drawing/2014/main" id="{61064A42-23CF-604B-B2A8-537E385E3AA4}"/>
              </a:ext>
            </a:extLst>
          </p:cNvPr>
          <p:cNvSpPr txBox="1"/>
          <p:nvPr/>
        </p:nvSpPr>
        <p:spPr>
          <a:xfrm>
            <a:off x="556216" y="4281180"/>
            <a:ext cx="4264582" cy="1877437"/>
          </a:xfrm>
          <a:prstGeom prst="rect">
            <a:avLst/>
          </a:prstGeom>
          <a:noFill/>
        </p:spPr>
        <p:txBody>
          <a:bodyPr wrap="square" rtlCol="0">
            <a:spAutoFit/>
          </a:bodyPr>
          <a:lstStyle/>
          <a:p>
            <a:pPr marL="400050" marR="0" lvl="1" indent="-146050" algn="l" defTabSz="914400"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Rock samples to help date the sequence of impact events on the Moon</a:t>
            </a:r>
          </a:p>
          <a:p>
            <a:pPr marL="400050" marR="0" lvl="1" indent="-146050" algn="l" defTabSz="914400"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Core tube samples to capture ancient solar wind trapped in regolith layers </a:t>
            </a:r>
          </a:p>
          <a:p>
            <a:pPr marL="400050" marR="0" lvl="1" indent="-146050" algn="l" defTabSz="914400" rtl="0" eaLnBrk="1" fontAlgn="auto" latinLnBrk="0" hangingPunct="1">
              <a:lnSpc>
                <a:spcPct val="100000"/>
              </a:lnSpc>
              <a:spcBef>
                <a:spcPts val="0"/>
              </a:spcBef>
              <a:spcAft>
                <a:spcPts val="1200"/>
              </a:spcAft>
              <a:buClrTx/>
              <a:buSzPct val="100000"/>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Paired samples of material within and outside a permanently shadowed region</a:t>
            </a:r>
          </a:p>
        </p:txBody>
      </p:sp>
      <p:cxnSp>
        <p:nvCxnSpPr>
          <p:cNvPr id="19" name="Straight Connector 18">
            <a:extLst>
              <a:ext uri="{FF2B5EF4-FFF2-40B4-BE49-F238E27FC236}">
                <a16:creationId xmlns:a16="http://schemas.microsoft.com/office/drawing/2014/main" id="{7293422F-5351-1D42-B085-251EA9FFA8C1}"/>
              </a:ext>
            </a:extLst>
          </p:cNvPr>
          <p:cNvCxnSpPr>
            <a:cxnSpLocks/>
          </p:cNvCxnSpPr>
          <p:nvPr/>
        </p:nvCxnSpPr>
        <p:spPr>
          <a:xfrm>
            <a:off x="1096882" y="1410933"/>
            <a:ext cx="3287643" cy="0"/>
          </a:xfrm>
          <a:prstGeom prst="line">
            <a:avLst/>
          </a:prstGeom>
          <a:ln w="12700">
            <a:gradFill flip="none" rotWithShape="1">
              <a:gsLst>
                <a:gs pos="0">
                  <a:schemeClr val="tx1"/>
                </a:gs>
                <a:gs pos="59000">
                  <a:srgbClr val="21ACE1"/>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9157E66-B38B-484C-B8AE-DEE76D35F3C9}"/>
              </a:ext>
            </a:extLst>
          </p:cNvPr>
          <p:cNvCxnSpPr>
            <a:cxnSpLocks/>
          </p:cNvCxnSpPr>
          <p:nvPr/>
        </p:nvCxnSpPr>
        <p:spPr>
          <a:xfrm>
            <a:off x="1141332" y="2338033"/>
            <a:ext cx="3287643" cy="0"/>
          </a:xfrm>
          <a:prstGeom prst="line">
            <a:avLst/>
          </a:prstGeom>
          <a:ln w="12700">
            <a:gradFill flip="none" rotWithShape="1">
              <a:gsLst>
                <a:gs pos="0">
                  <a:schemeClr val="tx1"/>
                </a:gs>
                <a:gs pos="59000">
                  <a:srgbClr val="21ACE1"/>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19D167-5359-F843-8C18-D9B2EAF911FF}"/>
              </a:ext>
            </a:extLst>
          </p:cNvPr>
          <p:cNvCxnSpPr>
            <a:cxnSpLocks/>
          </p:cNvCxnSpPr>
          <p:nvPr/>
        </p:nvCxnSpPr>
        <p:spPr>
          <a:xfrm>
            <a:off x="1141332" y="3258783"/>
            <a:ext cx="3287643" cy="0"/>
          </a:xfrm>
          <a:prstGeom prst="line">
            <a:avLst/>
          </a:prstGeom>
          <a:ln w="12700">
            <a:gradFill flip="none" rotWithShape="1">
              <a:gsLst>
                <a:gs pos="0">
                  <a:schemeClr val="tx1"/>
                </a:gs>
                <a:gs pos="59000">
                  <a:srgbClr val="21ACE1"/>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9CD8C603-3379-554F-90DD-9541D879C27B}"/>
              </a:ext>
            </a:extLst>
          </p:cNvPr>
          <p:cNvSpPr>
            <a:spLocks noGrp="1"/>
          </p:cNvSpPr>
          <p:nvPr>
            <p:ph type="sldNum" sz="quarter" idx="12"/>
          </p:nvPr>
        </p:nvSpPr>
        <p:spPr>
          <a:xfrm>
            <a:off x="8610600" y="64038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77EFC-0405-AC4B-B164-F2BB4E66E3E1}"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968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E54454-48B1-A749-B595-86F85188AB3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663195"/>
            <a:ext cx="12232211" cy="6217955"/>
          </a:xfrm>
          <a:prstGeom prst="rect">
            <a:avLst/>
          </a:prstGeom>
        </p:spPr>
      </p:pic>
      <p:sp>
        <p:nvSpPr>
          <p:cNvPr id="8" name="Title 1">
            <a:extLst>
              <a:ext uri="{FF2B5EF4-FFF2-40B4-BE49-F238E27FC236}">
                <a16:creationId xmlns:a16="http://schemas.microsoft.com/office/drawing/2014/main" id="{6C792A55-3029-4574-AA89-C5EA8931A576}"/>
              </a:ext>
            </a:extLst>
          </p:cNvPr>
          <p:cNvSpPr>
            <a:spLocks noGrp="1"/>
          </p:cNvSpPr>
          <p:nvPr>
            <p:ph type="title" idx="4294967295"/>
          </p:nvPr>
        </p:nvSpPr>
        <p:spPr>
          <a:xfrm>
            <a:off x="-15070" y="74917"/>
            <a:ext cx="12170664" cy="731520"/>
          </a:xfrm>
        </p:spPr>
        <p:txBody>
          <a:bodyPr>
            <a:normAutofit/>
          </a:bodyPr>
          <a:lstStyle/>
          <a:p>
            <a:pPr marL="914400" algn="ctr"/>
            <a:r>
              <a:rPr lang="en-US" sz="2800" b="1" dirty="0">
                <a:solidFill>
                  <a:schemeClr val="bg1"/>
                </a:solidFill>
                <a:latin typeface="Arial" panose="020B0604020202020204" pitchFamily="34" charset="0"/>
                <a:cs typeface="Arial" panose="020B0604020202020204" pitchFamily="34" charset="0"/>
              </a:rPr>
              <a:t>Technology Objectives</a:t>
            </a:r>
            <a:endParaRPr lang="en-US" sz="2000" b="1" dirty="0">
              <a:solidFill>
                <a:srgbClr val="FF0000"/>
              </a:solidFill>
              <a:latin typeface="Arial" panose="020B0604020202020204" pitchFamily="34" charset="0"/>
              <a:cs typeface="Arial" panose="020B0604020202020204" pitchFamily="34" charset="0"/>
            </a:endParaRPr>
          </a:p>
        </p:txBody>
      </p:sp>
      <p:sp>
        <p:nvSpPr>
          <p:cNvPr id="16" name="Content Placeholder 2">
            <a:extLst>
              <a:ext uri="{FF2B5EF4-FFF2-40B4-BE49-F238E27FC236}">
                <a16:creationId xmlns:a16="http://schemas.microsoft.com/office/drawing/2014/main" id="{19FE3230-5285-DC4C-99F4-97CC49074413}"/>
              </a:ext>
            </a:extLst>
          </p:cNvPr>
          <p:cNvSpPr txBox="1">
            <a:spLocks/>
          </p:cNvSpPr>
          <p:nvPr/>
        </p:nvSpPr>
        <p:spPr bwMode="auto">
          <a:xfrm>
            <a:off x="-1" y="766197"/>
            <a:ext cx="12232211" cy="776795"/>
          </a:xfrm>
          <a:prstGeom prst="rect">
            <a:avLst/>
          </a:prstGeom>
          <a:solidFill>
            <a:schemeClr val="accent1">
              <a:lumMod val="40000"/>
              <a:lumOff val="60000"/>
            </a:schemeClr>
          </a:solidFill>
          <a:ln w="9525">
            <a:noFill/>
            <a:miter lim="800000"/>
            <a:headEnd/>
            <a:tailEnd/>
          </a:ln>
          <a:extLst>
            <a:ext uri="{FAA26D3D-D897-4be2-8F04-BA451C77F1D7}">
              <ma14:placeholderFlag xmlns="" xmlns:ma14="http://schemas.microsoft.com/office/mac/drawingml/2011/main" val="1"/>
            </a:ext>
          </a:extLst>
        </p:spPr>
        <p:style>
          <a:lnRef idx="1">
            <a:schemeClr val="accent5"/>
          </a:lnRef>
          <a:fillRef idx="2">
            <a:schemeClr val="accent5"/>
          </a:fillRef>
          <a:effectRef idx="1">
            <a:schemeClr val="accent5"/>
          </a:effectRef>
          <a:fontRef idx="minor">
            <a:schemeClr val="dk1"/>
          </a:fontRef>
        </p:style>
        <p:txBody>
          <a:bodyPr vert="horz" wrap="square" lIns="68580" tIns="34290" rIns="68580" bIns="34290" numCol="1" anchor="ctr" anchorCtr="0" compatLnSpc="1">
            <a:prstTxWarp prst="textNoShape">
              <a:avLst/>
            </a:prstTxWarp>
          </a:bodyPr>
          <a:lstStyle>
            <a:lvl1pPr marL="177800" indent="-177800" algn="l" defTabSz="457200" rtl="0" eaLnBrk="1" fontAlgn="base" hangingPunct="1">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65100" marR="0" lvl="0" indent="0" algn="ctr" defTabSz="342900" rtl="0" eaLnBrk="1" fontAlgn="base" latinLnBrk="0" hangingPunct="1">
              <a:lnSpc>
                <a:spcPts val="2460"/>
              </a:lnSpc>
              <a:spcBef>
                <a:spcPts val="0"/>
              </a:spcBef>
              <a:spcAft>
                <a:spcPts val="600"/>
              </a:spcAft>
              <a:buClrTx/>
              <a:buSzTx/>
              <a:buFont typeface="Arial" charset="0"/>
              <a:buNone/>
              <a:tabLst/>
              <a:defRPr/>
            </a:pPr>
            <a:r>
              <a:rPr kumimoji="0" lang="en-US" sz="1800" b="1" i="0" u="none" strike="noStrike" kern="1200" cap="none" spc="0" normalizeH="0" baseline="0" noProof="0" dirty="0">
                <a:ln>
                  <a:noFill/>
                </a:ln>
                <a:solidFill>
                  <a:prstClr val="black"/>
                </a:solidFill>
                <a:effectLst/>
                <a:uLnTx/>
                <a:uFillTx/>
                <a:latin typeface="Arial"/>
                <a:ea typeface="ヒラギノ角ゴ Pro W3" charset="-128"/>
                <a:cs typeface="Arial"/>
              </a:rPr>
              <a:t>The Lunar Surface Innovative Initiative works across industry, academia and government through in-house efforts and public-private partnerships to develop transformative capabilities for lunar surface exploration. </a:t>
            </a:r>
          </a:p>
        </p:txBody>
      </p:sp>
      <p:pic>
        <p:nvPicPr>
          <p:cNvPr id="15" name="Picture 14">
            <a:extLst>
              <a:ext uri="{FF2B5EF4-FFF2-40B4-BE49-F238E27FC236}">
                <a16:creationId xmlns:a16="http://schemas.microsoft.com/office/drawing/2014/main" id="{FED4F865-C50D-144F-9639-0B9D23530A11}"/>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31000"/>
                    </a14:imgEffect>
                  </a14:imgLayer>
                </a14:imgProps>
              </a:ext>
              <a:ext uri="{28A0092B-C50C-407E-A947-70E740481C1C}">
                <a14:useLocalDpi xmlns:a14="http://schemas.microsoft.com/office/drawing/2010/main"/>
              </a:ext>
            </a:extLst>
          </a:blip>
          <a:stretch>
            <a:fillRect/>
          </a:stretch>
        </p:blipFill>
        <p:spPr>
          <a:xfrm>
            <a:off x="10352213" y="3787880"/>
            <a:ext cx="1570631" cy="781558"/>
          </a:xfrm>
          <a:prstGeom prst="rect">
            <a:avLst/>
          </a:prstGeom>
        </p:spPr>
      </p:pic>
      <p:pic>
        <p:nvPicPr>
          <p:cNvPr id="19" name="Picture 18" descr="ISRU Power Plant">
            <a:extLst>
              <a:ext uri="{FF2B5EF4-FFF2-40B4-BE49-F238E27FC236}">
                <a16:creationId xmlns:a16="http://schemas.microsoft.com/office/drawing/2014/main" id="{1EE6D393-EFAE-3049-ADF9-4D3938673D2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167706" y="5077865"/>
            <a:ext cx="1387181" cy="780289"/>
          </a:xfrm>
          <a:prstGeom prst="rect">
            <a:avLst/>
          </a:prstGeom>
        </p:spPr>
      </p:pic>
      <p:sp>
        <p:nvSpPr>
          <p:cNvPr id="22" name="TextBox 21">
            <a:extLst>
              <a:ext uri="{FF2B5EF4-FFF2-40B4-BE49-F238E27FC236}">
                <a16:creationId xmlns:a16="http://schemas.microsoft.com/office/drawing/2014/main" id="{8AB7C295-FD53-1247-8FEF-3FB10BF0BD8C}"/>
              </a:ext>
            </a:extLst>
          </p:cNvPr>
          <p:cNvSpPr txBox="1"/>
          <p:nvPr/>
        </p:nvSpPr>
        <p:spPr>
          <a:xfrm>
            <a:off x="9132651" y="5751497"/>
            <a:ext cx="302294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In-Situ Resource Utilization</a:t>
            </a:r>
          </a:p>
        </p:txBody>
      </p:sp>
      <p:sp>
        <p:nvSpPr>
          <p:cNvPr id="23" name="TextBox 22">
            <a:extLst>
              <a:ext uri="{FF2B5EF4-FFF2-40B4-BE49-F238E27FC236}">
                <a16:creationId xmlns:a16="http://schemas.microsoft.com/office/drawing/2014/main" id="{0C8674FB-063A-F14D-8C30-22B29FDB78FC}"/>
              </a:ext>
            </a:extLst>
          </p:cNvPr>
          <p:cNvSpPr txBox="1"/>
          <p:nvPr/>
        </p:nvSpPr>
        <p:spPr>
          <a:xfrm>
            <a:off x="8476951" y="3635126"/>
            <a:ext cx="18439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Sustainable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Power</a:t>
            </a:r>
          </a:p>
        </p:txBody>
      </p:sp>
      <p:sp>
        <p:nvSpPr>
          <p:cNvPr id="24" name="TextBox 23">
            <a:extLst>
              <a:ext uri="{FF2B5EF4-FFF2-40B4-BE49-F238E27FC236}">
                <a16:creationId xmlns:a16="http://schemas.microsoft.com/office/drawing/2014/main" id="{4A352CFB-0356-2048-B94D-A131D7621481}"/>
              </a:ext>
            </a:extLst>
          </p:cNvPr>
          <p:cNvSpPr txBox="1"/>
          <p:nvPr/>
        </p:nvSpPr>
        <p:spPr>
          <a:xfrm>
            <a:off x="1076776" y="5215030"/>
            <a:ext cx="184396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Extreme Access</a:t>
            </a:r>
          </a:p>
        </p:txBody>
      </p:sp>
      <p:sp>
        <p:nvSpPr>
          <p:cNvPr id="25" name="TextBox 19">
            <a:extLst>
              <a:ext uri="{FF2B5EF4-FFF2-40B4-BE49-F238E27FC236}">
                <a16:creationId xmlns:a16="http://schemas.microsoft.com/office/drawing/2014/main" id="{6451999E-E780-E54A-B675-C9714B062AFC}"/>
              </a:ext>
            </a:extLst>
          </p:cNvPr>
          <p:cNvSpPr txBox="1"/>
          <p:nvPr/>
        </p:nvSpPr>
        <p:spPr>
          <a:xfrm>
            <a:off x="5817067" y="5606025"/>
            <a:ext cx="242970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Extreme Environments</a:t>
            </a:r>
          </a:p>
        </p:txBody>
      </p:sp>
      <p:sp>
        <p:nvSpPr>
          <p:cNvPr id="26" name="TextBox 25">
            <a:extLst>
              <a:ext uri="{FF2B5EF4-FFF2-40B4-BE49-F238E27FC236}">
                <a16:creationId xmlns:a16="http://schemas.microsoft.com/office/drawing/2014/main" id="{530922D7-47E7-8042-A330-6BF9D1247DE1}"/>
              </a:ext>
            </a:extLst>
          </p:cNvPr>
          <p:cNvSpPr txBox="1"/>
          <p:nvPr/>
        </p:nvSpPr>
        <p:spPr>
          <a:xfrm>
            <a:off x="9528075" y="4562808"/>
            <a:ext cx="270413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0"/>
                <a:ea typeface="Helvetica Neue" panose="02000503000000020004" pitchFamily="2" charset="0"/>
                <a:cs typeface="Helvetica Neue" panose="02000503000000020004" pitchFamily="2" charset="0"/>
              </a:rPr>
              <a:t>Surface Excavation/Construction</a:t>
            </a:r>
          </a:p>
        </p:txBody>
      </p:sp>
      <p:sp>
        <p:nvSpPr>
          <p:cNvPr id="27" name="TextBox 26">
            <a:extLst>
              <a:ext uri="{FF2B5EF4-FFF2-40B4-BE49-F238E27FC236}">
                <a16:creationId xmlns:a16="http://schemas.microsoft.com/office/drawing/2014/main" id="{ABDEBC8A-3A89-8940-B24F-255EE11CB8EF}"/>
              </a:ext>
            </a:extLst>
          </p:cNvPr>
          <p:cNvSpPr txBox="1"/>
          <p:nvPr/>
        </p:nvSpPr>
        <p:spPr>
          <a:xfrm>
            <a:off x="2641127" y="4646837"/>
            <a:ext cx="259666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77 Bold C" panose="020B0604020202020204" pitchFamily="34" charset="77"/>
                <a:ea typeface="+mn-ea"/>
                <a:cs typeface="+mn-cs"/>
              </a:rPr>
              <a:t>Lunar Dust Mitigation</a:t>
            </a:r>
          </a:p>
        </p:txBody>
      </p:sp>
      <p:pic>
        <p:nvPicPr>
          <p:cNvPr id="17" name="Picture 16">
            <a:extLst>
              <a:ext uri="{FF2B5EF4-FFF2-40B4-BE49-F238E27FC236}">
                <a16:creationId xmlns:a16="http://schemas.microsoft.com/office/drawing/2014/main" id="{F0E01847-9CAC-2F46-9CA3-65C2EF5F01E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930854" y="195666"/>
            <a:ext cx="1604415" cy="449783"/>
          </a:xfrm>
          <a:prstGeom prst="rect">
            <a:avLst/>
          </a:prstGeom>
        </p:spPr>
      </p:pic>
      <p:sp>
        <p:nvSpPr>
          <p:cNvPr id="2" name="Slide Number Placeholder 1">
            <a:extLst>
              <a:ext uri="{FF2B5EF4-FFF2-40B4-BE49-F238E27FC236}">
                <a16:creationId xmlns:a16="http://schemas.microsoft.com/office/drawing/2014/main" id="{D3558DA7-2A7A-F047-B305-EBBA4AB3E5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77EFC-0405-AC4B-B164-F2BB4E66E3E1}"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8" name="Rectangle 3">
            <a:extLst>
              <a:ext uri="{FF2B5EF4-FFF2-40B4-BE49-F238E27FC236}">
                <a16:creationId xmlns:a16="http://schemas.microsoft.com/office/drawing/2014/main" id="{61A80018-F102-9B4C-BB51-B0ACFBC705CF}"/>
              </a:ext>
            </a:extLst>
          </p:cNvPr>
          <p:cNvSpPr>
            <a:spLocks noChangeArrowheads="1"/>
          </p:cNvSpPr>
          <p:nvPr/>
        </p:nvSpPr>
        <p:spPr bwMode="auto">
          <a:xfrm>
            <a:off x="402356" y="1661194"/>
            <a:ext cx="11427496" cy="214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2" spcCol="182880" anchor="ctr" anchorCtr="0" compatLnSpc="1">
            <a:prstTxWarp prst="textNoShape">
              <a:avLst/>
            </a:prstTxWarp>
            <a:noAutofit/>
          </a:bodyPr>
          <a:lstStyle/>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In-situ resource utilization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technologies for collecting, processing, storing, and using material found or manufactured on the Moon or other planetary bodies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Surface power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provide the capability for sustainable, continuous power throughout the lunar day and night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Dust mitigation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diminish dust hazards on lunar surface systems such as cameras, solar panels, space suits, and instrumentation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Extreme environment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enable systems to operate throughout the range of lunar surface temperatures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Extreme access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enable humans or robots to efficiently access, navigate, and explore previously inaccessible lunar surface or subsurface areas </a:t>
            </a:r>
            <a:endPar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mn-cs"/>
            </a:endParaRPr>
          </a:p>
          <a:p>
            <a:pPr marL="119063" marR="0" lvl="0" indent="-119063" algn="l" defTabSz="914400" rtl="0" eaLnBrk="0" fontAlgn="base" latinLnBrk="0" hangingPunct="0">
              <a:lnSpc>
                <a:spcPct val="100000"/>
              </a:lnSpc>
              <a:spcBef>
                <a:spcPct val="0"/>
              </a:spcBef>
              <a:spcAft>
                <a:spcPts val="600"/>
              </a:spcAft>
              <a:buClrTx/>
              <a:buSzTx/>
              <a:buFontTx/>
              <a:buChar char="•"/>
              <a:tabLst/>
              <a:defRPr/>
            </a:pPr>
            <a:r>
              <a:rPr kumimoji="0" lang="en-US" altLang="en-US" sz="1400" b="1" i="0" u="none" strike="noStrike" kern="1200" cap="none" spc="0" normalizeH="0" baseline="0" noProof="0" dirty="0">
                <a:ln>
                  <a:noFill/>
                </a:ln>
                <a:solidFill>
                  <a:srgbClr val="4472C4">
                    <a:lumMod val="40000"/>
                    <a:lumOff val="60000"/>
                  </a:srgbClr>
                </a:solidFill>
                <a:effectLst/>
                <a:uLnTx/>
                <a:uFillTx/>
                <a:latin typeface="Arial" panose="020B0604020202020204" pitchFamily="34" charset="0"/>
                <a:ea typeface="Times New Roman" panose="02020603050405020304" pitchFamily="18" charset="0"/>
                <a:cs typeface="+mn-cs"/>
              </a:rPr>
              <a:t>Excavation and construction technologies </a:t>
            </a:r>
            <a:r>
              <a:rPr kumimoji="0" lang="en-US" altLang="en-US" sz="1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mn-cs"/>
              </a:rPr>
              <a:t>that enable affordable, autonomous manufacturing or construction </a:t>
            </a:r>
            <a:endParaRPr kumimoji="0" lang="en-US" alt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4707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7400-389F-F548-991C-A8B59833AE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F75F12-D93E-264D-842B-1A6F1EB178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9E2F0C3-C64D-8B46-BACE-62A0FC188A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28773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903425-A100-4640-A0E7-59560D0B2D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2" y="1027906"/>
            <a:ext cx="12191548" cy="5361659"/>
          </a:xfrm>
          <a:prstGeom prst="rect">
            <a:avLst/>
          </a:prstGeom>
        </p:spPr>
      </p:pic>
      <p:sp>
        <p:nvSpPr>
          <p:cNvPr id="5" name="Rectangle 4">
            <a:extLst>
              <a:ext uri="{FF2B5EF4-FFF2-40B4-BE49-F238E27FC236}">
                <a16:creationId xmlns:a16="http://schemas.microsoft.com/office/drawing/2014/main" id="{17CD9C62-B26C-4545-B336-A4A36B7FAB70}"/>
              </a:ext>
            </a:extLst>
          </p:cNvPr>
          <p:cNvSpPr/>
          <p:nvPr/>
        </p:nvSpPr>
        <p:spPr>
          <a:xfrm>
            <a:off x="-791" y="242020"/>
            <a:ext cx="1219200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ＭＳ Ｐゴシック"/>
                <a:cs typeface="Arial" panose="020B0604020202020204" pitchFamily="34" charset="0"/>
              </a:rPr>
              <a:t>Mission Needs Drive Design</a:t>
            </a:r>
          </a:p>
        </p:txBody>
      </p:sp>
    </p:spTree>
    <p:extLst>
      <p:ext uri="{BB962C8B-B14F-4D97-AF65-F5344CB8AC3E}">
        <p14:creationId xmlns:p14="http://schemas.microsoft.com/office/powerpoint/2010/main" val="3829446114"/>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C41E69-EE29-974F-8A9A-76A59658852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50" y="0"/>
            <a:ext cx="12179300" cy="6858000"/>
          </a:xfrm>
          <a:prstGeom prst="rect">
            <a:avLst/>
          </a:prstGeom>
        </p:spPr>
      </p:pic>
      <p:sp>
        <p:nvSpPr>
          <p:cNvPr id="14" name="Rounded Rectangle 13">
            <a:extLst>
              <a:ext uri="{FF2B5EF4-FFF2-40B4-BE49-F238E27FC236}">
                <a16:creationId xmlns:a16="http://schemas.microsoft.com/office/drawing/2014/main" id="{10EB18C3-5324-EC49-9CB3-41C41122A972}"/>
              </a:ext>
            </a:extLst>
          </p:cNvPr>
          <p:cNvSpPr/>
          <p:nvPr/>
        </p:nvSpPr>
        <p:spPr>
          <a:xfrm>
            <a:off x="334434" y="1048646"/>
            <a:ext cx="4454134" cy="5606846"/>
          </a:xfrm>
          <a:prstGeom prst="roundRect">
            <a:avLst>
              <a:gd name="adj" fmla="val 2225"/>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176213" marR="0" lvl="0" indent="-176213"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Strategic presence around </a:t>
            </a:r>
            <a:b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Moon </a:t>
            </a:r>
          </a:p>
          <a:p>
            <a:pPr marL="176213" marR="0" lvl="0" indent="-176213"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Resilience, sustainability and robustness in the lunar architecture</a:t>
            </a:r>
          </a:p>
          <a:p>
            <a:pPr marL="176213" marR="0" lvl="0" indent="-176213"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Open architecture and interoperability standards are building blocks for partnerships and future expansion</a:t>
            </a:r>
          </a:p>
        </p:txBody>
      </p:sp>
      <p:sp>
        <p:nvSpPr>
          <p:cNvPr id="20" name="Title 19">
            <a:extLst>
              <a:ext uri="{FF2B5EF4-FFF2-40B4-BE49-F238E27FC236}">
                <a16:creationId xmlns:a16="http://schemas.microsoft.com/office/drawing/2014/main" id="{FAF6A7A4-5E19-784A-B84D-20C4D9EA65FB}"/>
              </a:ext>
            </a:extLst>
          </p:cNvPr>
          <p:cNvSpPr>
            <a:spLocks noGrp="1"/>
          </p:cNvSpPr>
          <p:nvPr>
            <p:ph type="title"/>
          </p:nvPr>
        </p:nvSpPr>
        <p:spPr>
          <a:xfrm>
            <a:off x="334434" y="156471"/>
            <a:ext cx="10515600" cy="892175"/>
          </a:xfrm>
        </p:spPr>
        <p:txBody>
          <a:bodyPr>
            <a:normAutofit/>
          </a:bodyPr>
          <a:lstStyle/>
          <a:p>
            <a:r>
              <a:rPr lang="en-US" sz="2800" dirty="0"/>
              <a:t>Gateway Enables Lunar and Mars Exploration</a:t>
            </a:r>
          </a:p>
        </p:txBody>
      </p:sp>
    </p:spTree>
    <p:extLst>
      <p:ext uri="{BB962C8B-B14F-4D97-AF65-F5344CB8AC3E}">
        <p14:creationId xmlns:p14="http://schemas.microsoft.com/office/powerpoint/2010/main" val="2978556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011ECC-204E-B645-A101-A0ADC007E6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66396" y="3343021"/>
            <a:ext cx="3494476" cy="1861886"/>
          </a:xfrm>
          <a:prstGeom prst="rect">
            <a:avLst/>
          </a:prstGeom>
          <a:ln>
            <a:solidFill>
              <a:schemeClr val="bg1"/>
            </a:solidFill>
          </a:ln>
        </p:spPr>
      </p:pic>
      <p:pic>
        <p:nvPicPr>
          <p:cNvPr id="18" name="Picture 17">
            <a:extLst>
              <a:ext uri="{FF2B5EF4-FFF2-40B4-BE49-F238E27FC236}">
                <a16:creationId xmlns:a16="http://schemas.microsoft.com/office/drawing/2014/main" id="{750BB82C-FECC-A949-AA29-2BB5DD929C5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43444" y="1152781"/>
            <a:ext cx="2026239" cy="2066544"/>
          </a:xfrm>
          <a:prstGeom prst="rect">
            <a:avLst/>
          </a:prstGeom>
          <a:ln>
            <a:solidFill>
              <a:schemeClr val="bg1"/>
            </a:solidFill>
          </a:ln>
        </p:spPr>
      </p:pic>
      <p:pic>
        <p:nvPicPr>
          <p:cNvPr id="8" name="Picture 7">
            <a:extLst>
              <a:ext uri="{FF2B5EF4-FFF2-40B4-BE49-F238E27FC236}">
                <a16:creationId xmlns:a16="http://schemas.microsoft.com/office/drawing/2014/main" id="{C9738630-B477-9049-885A-7F31C52D711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
          <a:stretch/>
        </p:blipFill>
        <p:spPr>
          <a:xfrm>
            <a:off x="833150" y="1152927"/>
            <a:ext cx="4110466" cy="2066544"/>
          </a:xfrm>
          <a:prstGeom prst="rect">
            <a:avLst/>
          </a:prstGeom>
          <a:ln w="12700">
            <a:solidFill>
              <a:schemeClr val="bg1"/>
            </a:solidFill>
          </a:ln>
        </p:spPr>
      </p:pic>
      <p:pic>
        <p:nvPicPr>
          <p:cNvPr id="5" name="Picture 4">
            <a:extLst>
              <a:ext uri="{FF2B5EF4-FFF2-40B4-BE49-F238E27FC236}">
                <a16:creationId xmlns:a16="http://schemas.microsoft.com/office/drawing/2014/main" id="{E2942D07-39E6-0747-9240-2BD9082F176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51991" y="1155807"/>
            <a:ext cx="2945395" cy="2066544"/>
          </a:xfrm>
          <a:prstGeom prst="rect">
            <a:avLst/>
          </a:prstGeom>
          <a:ln>
            <a:solidFill>
              <a:schemeClr val="bg1"/>
            </a:solidFill>
          </a:ln>
        </p:spPr>
      </p:pic>
      <p:pic>
        <p:nvPicPr>
          <p:cNvPr id="34" name="Picture 33">
            <a:extLst>
              <a:ext uri="{FF2B5EF4-FFF2-40B4-BE49-F238E27FC236}">
                <a16:creationId xmlns:a16="http://schemas.microsoft.com/office/drawing/2014/main" id="{4F9DA227-70EE-F145-8D6B-7D1BF4F8703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65866" y="3343021"/>
            <a:ext cx="3303817" cy="1858397"/>
          </a:xfrm>
          <a:prstGeom prst="rect">
            <a:avLst/>
          </a:prstGeom>
          <a:ln w="12700">
            <a:solidFill>
              <a:schemeClr val="bg1"/>
            </a:solidFill>
          </a:ln>
        </p:spPr>
      </p:pic>
      <p:sp>
        <p:nvSpPr>
          <p:cNvPr id="2" name="Title 1">
            <a:extLst>
              <a:ext uri="{FF2B5EF4-FFF2-40B4-BE49-F238E27FC236}">
                <a16:creationId xmlns:a16="http://schemas.microsoft.com/office/drawing/2014/main" id="{1DA05273-6FFB-284C-A4C7-EAEB327CF5FD}"/>
              </a:ext>
            </a:extLst>
          </p:cNvPr>
          <p:cNvSpPr>
            <a:spLocks noGrp="1"/>
          </p:cNvSpPr>
          <p:nvPr>
            <p:ph type="title"/>
          </p:nvPr>
        </p:nvSpPr>
        <p:spPr>
          <a:xfrm>
            <a:off x="7094" y="192887"/>
            <a:ext cx="12192000" cy="892175"/>
          </a:xfrm>
        </p:spPr>
        <p:txBody>
          <a:bodyPr>
            <a:normAutofit/>
          </a:bodyPr>
          <a:lstStyle/>
          <a:p>
            <a:pPr algn="ctr"/>
            <a:r>
              <a:rPr lang="en-US" sz="4000" dirty="0"/>
              <a:t>Commonality and Interoperability</a:t>
            </a:r>
          </a:p>
        </p:txBody>
      </p:sp>
      <p:pic>
        <p:nvPicPr>
          <p:cNvPr id="10" name="Picture 9">
            <a:extLst>
              <a:ext uri="{FF2B5EF4-FFF2-40B4-BE49-F238E27FC236}">
                <a16:creationId xmlns:a16="http://schemas.microsoft.com/office/drawing/2014/main" id="{CF8463EA-93D2-0B44-A08A-99A7E3ABC78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28963" y="1152927"/>
            <a:ext cx="2754523" cy="2066398"/>
          </a:xfrm>
          <a:prstGeom prst="rect">
            <a:avLst/>
          </a:prstGeom>
          <a:ln w="12700">
            <a:solidFill>
              <a:schemeClr val="bg1"/>
            </a:solidFill>
          </a:ln>
        </p:spPr>
      </p:pic>
      <p:pic>
        <p:nvPicPr>
          <p:cNvPr id="17" name="Picture 16">
            <a:extLst>
              <a:ext uri="{FF2B5EF4-FFF2-40B4-BE49-F238E27FC236}">
                <a16:creationId xmlns:a16="http://schemas.microsoft.com/office/drawing/2014/main" id="{277BF448-E7FF-134B-B914-C782BAA79BF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8200" y="3346836"/>
            <a:ext cx="3303816" cy="1858397"/>
          </a:xfrm>
          <a:prstGeom prst="rect">
            <a:avLst/>
          </a:prstGeom>
          <a:ln w="12700">
            <a:solidFill>
              <a:schemeClr val="bg1"/>
            </a:solidFill>
          </a:ln>
        </p:spPr>
      </p:pic>
      <p:sp>
        <p:nvSpPr>
          <p:cNvPr id="21" name="TextBox 20">
            <a:extLst>
              <a:ext uri="{FF2B5EF4-FFF2-40B4-BE49-F238E27FC236}">
                <a16:creationId xmlns:a16="http://schemas.microsoft.com/office/drawing/2014/main" id="{81C54088-8F65-734E-99F0-F575E390E8FA}"/>
              </a:ext>
            </a:extLst>
          </p:cNvPr>
          <p:cNvSpPr txBox="1"/>
          <p:nvPr/>
        </p:nvSpPr>
        <p:spPr>
          <a:xfrm>
            <a:off x="822608" y="5048472"/>
            <a:ext cx="11689428" cy="1513652"/>
          </a:xfrm>
          <a:prstGeom prst="rect">
            <a:avLst/>
          </a:prstGeom>
          <a:noFill/>
        </p:spPr>
        <p:txBody>
          <a:bodyPr wrap="square" numCol="2" rtlCol="0">
            <a:noAutofit/>
          </a:bodyPr>
          <a:lstStyle/>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Orbiting outpost with landing system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Scientific exploration of a planetary surface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Automation and robotics to assist/maximize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human-led science</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End-to-end dust mitigation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Physical and behavioral health operations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Communications and navigation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Power systems</a:t>
            </a:r>
          </a:p>
        </p:txBody>
      </p:sp>
      <p:sp>
        <p:nvSpPr>
          <p:cNvPr id="22" name="TextBox 21">
            <a:extLst>
              <a:ext uri="{FF2B5EF4-FFF2-40B4-BE49-F238E27FC236}">
                <a16:creationId xmlns:a16="http://schemas.microsoft.com/office/drawing/2014/main" id="{5B20479C-78E2-FB42-98AC-8C4CC088A0A0}"/>
              </a:ext>
            </a:extLst>
          </p:cNvPr>
          <p:cNvSpPr txBox="1"/>
          <p:nvPr/>
        </p:nvSpPr>
        <p:spPr>
          <a:xfrm>
            <a:off x="822608" y="2901459"/>
            <a:ext cx="5280486" cy="334168"/>
          </a:xfrm>
          <a:prstGeom prst="rect">
            <a:avLst/>
          </a:prstGeom>
          <a:solidFill>
            <a:schemeClr val="tx1"/>
          </a:solidFill>
          <a:ln w="12700">
            <a:solidFill>
              <a:schemeClr val="bg1"/>
            </a:solidFill>
          </a:ln>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MOBILITY</a:t>
            </a:r>
          </a:p>
        </p:txBody>
      </p:sp>
      <p:sp>
        <p:nvSpPr>
          <p:cNvPr id="25" name="TextBox 24">
            <a:extLst>
              <a:ext uri="{FF2B5EF4-FFF2-40B4-BE49-F238E27FC236}">
                <a16:creationId xmlns:a16="http://schemas.microsoft.com/office/drawing/2014/main" id="{4F8D537C-3864-2149-9830-8E6B777B5553}"/>
              </a:ext>
            </a:extLst>
          </p:cNvPr>
          <p:cNvSpPr txBox="1"/>
          <p:nvPr/>
        </p:nvSpPr>
        <p:spPr>
          <a:xfrm>
            <a:off x="6220084" y="2885157"/>
            <a:ext cx="2763402" cy="334168"/>
          </a:xfrm>
          <a:prstGeom prst="rect">
            <a:avLst/>
          </a:prstGeom>
          <a:solidFill>
            <a:schemeClr val="tx1"/>
          </a:solidFill>
          <a:ln w="12700">
            <a:solidFill>
              <a:schemeClr val="bg1"/>
            </a:solidFill>
          </a:ln>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SUITS</a:t>
            </a:r>
          </a:p>
        </p:txBody>
      </p:sp>
      <p:sp>
        <p:nvSpPr>
          <p:cNvPr id="26" name="TextBox 25">
            <a:extLst>
              <a:ext uri="{FF2B5EF4-FFF2-40B4-BE49-F238E27FC236}">
                <a16:creationId xmlns:a16="http://schemas.microsoft.com/office/drawing/2014/main" id="{355C86AD-7B25-AF48-94FC-A443D640665F}"/>
              </a:ext>
            </a:extLst>
          </p:cNvPr>
          <p:cNvSpPr txBox="1"/>
          <p:nvPr/>
        </p:nvSpPr>
        <p:spPr>
          <a:xfrm>
            <a:off x="9141104" y="2896073"/>
            <a:ext cx="2033211" cy="334168"/>
          </a:xfrm>
          <a:prstGeom prst="rect">
            <a:avLst/>
          </a:prstGeom>
          <a:solidFill>
            <a:schemeClr val="tx1"/>
          </a:solidFill>
          <a:ln w="12700">
            <a:solidFill>
              <a:schemeClr val="bg1"/>
            </a:solidFill>
          </a:ln>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795338" algn="l"/>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ASCENT SYSTEMS</a:t>
            </a:r>
          </a:p>
        </p:txBody>
      </p:sp>
      <p:sp>
        <p:nvSpPr>
          <p:cNvPr id="28" name="TextBox 27">
            <a:extLst>
              <a:ext uri="{FF2B5EF4-FFF2-40B4-BE49-F238E27FC236}">
                <a16:creationId xmlns:a16="http://schemas.microsoft.com/office/drawing/2014/main" id="{010C64C2-239A-F94D-BB5B-368E47373F1C}"/>
              </a:ext>
            </a:extLst>
          </p:cNvPr>
          <p:cNvSpPr txBox="1"/>
          <p:nvPr/>
        </p:nvSpPr>
        <p:spPr>
          <a:xfrm>
            <a:off x="838200" y="4881388"/>
            <a:ext cx="3303816" cy="334168"/>
          </a:xfrm>
          <a:prstGeom prst="rect">
            <a:avLst/>
          </a:prstGeom>
          <a:solidFill>
            <a:schemeClr val="tx1"/>
          </a:solidFill>
          <a:ln w="12700">
            <a:solidFill>
              <a:schemeClr val="bg1"/>
            </a:solidFill>
          </a:ln>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795338" algn="l"/>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PROPULSION</a:t>
            </a:r>
          </a:p>
        </p:txBody>
      </p:sp>
      <p:sp>
        <p:nvSpPr>
          <p:cNvPr id="27" name="TextBox 26">
            <a:extLst>
              <a:ext uri="{FF2B5EF4-FFF2-40B4-BE49-F238E27FC236}">
                <a16:creationId xmlns:a16="http://schemas.microsoft.com/office/drawing/2014/main" id="{E4C43DCA-891F-7841-ADE4-779C4147FFCA}"/>
              </a:ext>
            </a:extLst>
          </p:cNvPr>
          <p:cNvSpPr txBox="1"/>
          <p:nvPr/>
        </p:nvSpPr>
        <p:spPr>
          <a:xfrm>
            <a:off x="4266396" y="4881388"/>
            <a:ext cx="3494476" cy="334168"/>
          </a:xfrm>
          <a:prstGeom prst="rect">
            <a:avLst/>
          </a:prstGeom>
          <a:solidFill>
            <a:schemeClr val="tx1"/>
          </a:solidFill>
          <a:ln w="12700">
            <a:solidFill>
              <a:schemeClr val="bg1"/>
            </a:solidFill>
          </a:ln>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795338" algn="l"/>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HABITATION SYSTEMS</a:t>
            </a:r>
          </a:p>
        </p:txBody>
      </p:sp>
      <p:sp>
        <p:nvSpPr>
          <p:cNvPr id="32" name="TextBox 31">
            <a:extLst>
              <a:ext uri="{FF2B5EF4-FFF2-40B4-BE49-F238E27FC236}">
                <a16:creationId xmlns:a16="http://schemas.microsoft.com/office/drawing/2014/main" id="{BA055589-8BBC-D44A-BED0-3342C7DC19BF}"/>
              </a:ext>
            </a:extLst>
          </p:cNvPr>
          <p:cNvSpPr txBox="1"/>
          <p:nvPr/>
        </p:nvSpPr>
        <p:spPr>
          <a:xfrm>
            <a:off x="7865866" y="4881388"/>
            <a:ext cx="3303817" cy="334168"/>
          </a:xfrm>
          <a:prstGeom prst="rect">
            <a:avLst/>
          </a:prstGeom>
          <a:solidFill>
            <a:schemeClr val="tx1"/>
          </a:solidFill>
          <a:ln w="12700">
            <a:solidFill>
              <a:schemeClr val="bg1"/>
            </a:solidFill>
          </a:ln>
        </p:spPr>
        <p:txBody>
          <a:bodyPr wrap="non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795338" algn="l"/>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DEEP SPACE AGGREGATION</a:t>
            </a:r>
          </a:p>
        </p:txBody>
      </p:sp>
    </p:spTree>
    <p:extLst>
      <p:ext uri="{BB962C8B-B14F-4D97-AF65-F5344CB8AC3E}">
        <p14:creationId xmlns:p14="http://schemas.microsoft.com/office/powerpoint/2010/main" val="68298992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01A6B5-91D0-6340-9C52-2943BD5920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67072979-8D69-5A4D-AEF8-D324629A55CB}"/>
              </a:ext>
            </a:extLst>
          </p:cNvPr>
          <p:cNvSpPr txBox="1"/>
          <p:nvPr/>
        </p:nvSpPr>
        <p:spPr>
          <a:xfrm>
            <a:off x="1547710" y="5709103"/>
            <a:ext cx="9096580" cy="830997"/>
          </a:xfrm>
          <a:prstGeom prst="rect">
            <a:avLst/>
          </a:prstGeom>
          <a:noFill/>
          <a:effectLst>
            <a:outerShdw blurRad="50800" dist="38100" dir="16200000"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Let’s go. </a:t>
            </a:r>
            <a:r>
              <a:rPr kumimoji="0" lang="en-US" sz="4800" b="1" i="1"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The time is now.</a:t>
            </a:r>
            <a:r>
              <a:rPr kumimoji="0" lang="en-US" sz="48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 </a:t>
            </a:r>
          </a:p>
        </p:txBody>
      </p:sp>
      <p:pic>
        <p:nvPicPr>
          <p:cNvPr id="13" name="Picture 12">
            <a:extLst>
              <a:ext uri="{FF2B5EF4-FFF2-40B4-BE49-F238E27FC236}">
                <a16:creationId xmlns:a16="http://schemas.microsoft.com/office/drawing/2014/main" id="{6B98DD6A-B4CD-7940-A564-834DC48698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5876" y="316570"/>
            <a:ext cx="1066933" cy="980890"/>
          </a:xfrm>
          <a:prstGeom prst="rect">
            <a:avLst/>
          </a:prstGeom>
        </p:spPr>
      </p:pic>
    </p:spTree>
    <p:extLst>
      <p:ext uri="{BB962C8B-B14F-4D97-AF65-F5344CB8AC3E}">
        <p14:creationId xmlns:p14="http://schemas.microsoft.com/office/powerpoint/2010/main" val="121270638"/>
      </p:ext>
    </p:extLst>
  </p:cSld>
  <p:clrMapOvr>
    <a:masterClrMapping/>
  </p:clrMapOvr>
  <p:transition spd="slow" advClick="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A096A4-F10D-9542-89D9-B1277FC6D8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
          <a:stretch/>
        </p:blipFill>
        <p:spPr>
          <a:xfrm>
            <a:off x="609600" y="1371599"/>
            <a:ext cx="5222789" cy="4060311"/>
          </a:xfrm>
          <a:prstGeom prst="rect">
            <a:avLst/>
          </a:prstGeom>
          <a:ln>
            <a:solidFill>
              <a:schemeClr val="tx1"/>
            </a:solidFill>
          </a:ln>
          <a:effectLst>
            <a:outerShdw blurRad="50800" dist="38100" dir="2700000" algn="tl" rotWithShape="0">
              <a:prstClr val="black">
                <a:alpha val="40000"/>
              </a:prstClr>
            </a:outerShdw>
          </a:effectLst>
        </p:spPr>
      </p:pic>
      <p:sp>
        <p:nvSpPr>
          <p:cNvPr id="4" name="Rectangle 3">
            <a:extLst>
              <a:ext uri="{FF2B5EF4-FFF2-40B4-BE49-F238E27FC236}">
                <a16:creationId xmlns:a16="http://schemas.microsoft.com/office/drawing/2014/main" id="{E6DB8756-F642-5E4F-A02C-E79B4B4A6F31}"/>
              </a:ext>
            </a:extLst>
          </p:cNvPr>
          <p:cNvSpPr/>
          <p:nvPr/>
        </p:nvSpPr>
        <p:spPr>
          <a:xfrm>
            <a:off x="2138470" y="5602463"/>
            <a:ext cx="2206053" cy="400110"/>
          </a:xfrm>
          <a:prstGeom prst="rect">
            <a:avLst/>
          </a:prstGeom>
        </p:spPr>
        <p:txBody>
          <a:bodyPr wrap="none">
            <a:spAutoFit/>
          </a:bodyPr>
          <a:lstStyle/>
          <a:p>
            <a:pPr algn="ctr"/>
            <a:r>
              <a:rPr lang="en-US" sz="20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nasa.gov/artemis </a:t>
            </a:r>
            <a:endParaRPr lang="en-US" sz="20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EA14F85-D080-FB43-80D3-6BA7C35F81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16949" y="1626912"/>
            <a:ext cx="507893" cy="507893"/>
          </a:xfrm>
          <a:prstGeom prst="rect">
            <a:avLst/>
          </a:prstGeom>
        </p:spPr>
      </p:pic>
      <p:pic>
        <p:nvPicPr>
          <p:cNvPr id="7" name="Picture 6">
            <a:extLst>
              <a:ext uri="{FF2B5EF4-FFF2-40B4-BE49-F238E27FC236}">
                <a16:creationId xmlns:a16="http://schemas.microsoft.com/office/drawing/2014/main" id="{FE08B0A2-E853-C94C-A8FD-83CB33956396}"/>
              </a:ext>
            </a:extLst>
          </p:cNvPr>
          <p:cNvPicPr>
            <a:picLocks noChangeAspect="1"/>
          </p:cNvPicPr>
          <p:nvPr/>
        </p:nvPicPr>
        <p:blipFill>
          <a:blip r:embed="rId5"/>
          <a:stretch>
            <a:fillRect/>
          </a:stretch>
        </p:blipFill>
        <p:spPr>
          <a:xfrm>
            <a:off x="6516949" y="2398987"/>
            <a:ext cx="507893" cy="507893"/>
          </a:xfrm>
          <a:prstGeom prst="rect">
            <a:avLst/>
          </a:prstGeom>
        </p:spPr>
      </p:pic>
      <p:pic>
        <p:nvPicPr>
          <p:cNvPr id="8" name="Picture 7">
            <a:extLst>
              <a:ext uri="{FF2B5EF4-FFF2-40B4-BE49-F238E27FC236}">
                <a16:creationId xmlns:a16="http://schemas.microsoft.com/office/drawing/2014/main" id="{FD83F6FB-5F99-C846-844A-408171F964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5119" y="3171062"/>
            <a:ext cx="511553" cy="511553"/>
          </a:xfrm>
          <a:prstGeom prst="rect">
            <a:avLst/>
          </a:prstGeom>
        </p:spPr>
      </p:pic>
      <p:sp>
        <p:nvSpPr>
          <p:cNvPr id="9" name="TextBox 8">
            <a:extLst>
              <a:ext uri="{FF2B5EF4-FFF2-40B4-BE49-F238E27FC236}">
                <a16:creationId xmlns:a16="http://schemas.microsoft.com/office/drawing/2014/main" id="{7A636B8B-4507-1645-8005-8095CE67A1C2}"/>
              </a:ext>
            </a:extLst>
          </p:cNvPr>
          <p:cNvSpPr txBox="1"/>
          <p:nvPr/>
        </p:nvSpPr>
        <p:spPr>
          <a:xfrm>
            <a:off x="7032971" y="1696192"/>
            <a:ext cx="2393219" cy="400110"/>
          </a:xfrm>
          <a:prstGeom prst="rect">
            <a:avLst/>
          </a:prstGeom>
          <a:noFill/>
        </p:spPr>
        <p:txBody>
          <a:bodyPr wrap="square" rtlCol="0">
            <a:spAutoFit/>
          </a:bodyPr>
          <a:lstStyle/>
          <a:p>
            <a:pPr>
              <a:spcAft>
                <a:spcPts val="3000"/>
              </a:spcAft>
            </a:pPr>
            <a:r>
              <a:rPr lang="en-US" sz="2000" dirty="0">
                <a:solidFill>
                  <a:schemeClr val="bg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@NASAExplores</a:t>
            </a:r>
            <a:endParaRPr lang="en-US" sz="200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30B65640-8220-2145-8225-E4FA204E3F1B}"/>
              </a:ext>
            </a:extLst>
          </p:cNvPr>
          <p:cNvSpPr/>
          <p:nvPr/>
        </p:nvSpPr>
        <p:spPr>
          <a:xfrm>
            <a:off x="7032971" y="2460672"/>
            <a:ext cx="2015295" cy="400110"/>
          </a:xfrm>
          <a:prstGeom prst="rect">
            <a:avLst/>
          </a:prstGeom>
        </p:spPr>
        <p:txBody>
          <a:bodyPr wrap="none">
            <a:spAutoFit/>
          </a:bodyPr>
          <a:lstStyle/>
          <a:p>
            <a:pPr>
              <a:spcAft>
                <a:spcPts val="3000"/>
              </a:spcAft>
            </a:pPr>
            <a:r>
              <a:rPr lang="en-US" sz="2000" dirty="0">
                <a:solidFill>
                  <a:schemeClr val="bg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@ExploreNASA</a:t>
            </a:r>
            <a:endParaRPr lang="en-US" sz="20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9361DB3-554D-964F-BBB3-B80BC81805CE}"/>
              </a:ext>
            </a:extLst>
          </p:cNvPr>
          <p:cNvSpPr/>
          <p:nvPr/>
        </p:nvSpPr>
        <p:spPr>
          <a:xfrm>
            <a:off x="7032971" y="3212954"/>
            <a:ext cx="2143536" cy="400110"/>
          </a:xfrm>
          <a:prstGeom prst="rect">
            <a:avLst/>
          </a:prstGeom>
        </p:spPr>
        <p:txBody>
          <a:bodyPr wrap="none">
            <a:spAutoFit/>
          </a:bodyPr>
          <a:lstStyle/>
          <a:p>
            <a:pPr>
              <a:spcAft>
                <a:spcPts val="3000"/>
              </a:spcAft>
            </a:pPr>
            <a:r>
              <a:rPr lang="en-US" sz="2000" dirty="0">
                <a:solidFill>
                  <a:schemeClr val="bg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@NASAExplores</a:t>
            </a:r>
            <a:endParaRPr lang="en-US" sz="2000" dirty="0">
              <a:solidFill>
                <a:schemeClr val="bg1"/>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B86B1ECA-DC70-734E-A092-4AD734514935}"/>
              </a:ext>
            </a:extLst>
          </p:cNvPr>
          <p:cNvSpPr txBox="1"/>
          <p:nvPr/>
        </p:nvSpPr>
        <p:spPr>
          <a:xfrm>
            <a:off x="7032971" y="4078794"/>
            <a:ext cx="2884128" cy="400110"/>
          </a:xfrm>
          <a:prstGeom prst="rect">
            <a:avLst/>
          </a:prstGeom>
          <a:noFill/>
        </p:spPr>
        <p:txBody>
          <a:bodyPr wrap="square" rtlCol="0">
            <a:spAutoFit/>
          </a:bodyPr>
          <a:lstStyle/>
          <a:p>
            <a:r>
              <a:rPr lang="en-US" sz="2000" dirty="0">
                <a:solidFill>
                  <a:schemeClr val="bg1"/>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blogs.nasa.gov/artemis</a:t>
            </a:r>
            <a:endParaRPr lang="en-US" sz="2000" dirty="0">
              <a:solidFill>
                <a:schemeClr val="bg1"/>
              </a:solidFill>
              <a:latin typeface="Arial" panose="020B0604020202020204" pitchFamily="34" charset="0"/>
              <a:cs typeface="Arial" panose="020B0604020202020204" pitchFamily="34" charset="0"/>
            </a:endParaRPr>
          </a:p>
        </p:txBody>
      </p:sp>
      <p:pic>
        <p:nvPicPr>
          <p:cNvPr id="13" name="Graphic 12" descr="Document">
            <a:extLst>
              <a:ext uri="{FF2B5EF4-FFF2-40B4-BE49-F238E27FC236}">
                <a16:creationId xmlns:a16="http://schemas.microsoft.com/office/drawing/2014/main" id="{48139D6B-9EE7-8441-B021-454B49AEBDA5}"/>
              </a:ext>
            </a:extLst>
          </p:cNvPr>
          <p:cNvPicPr>
            <a:picLocks noChangeAspect="1"/>
          </p:cNvPicPr>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450855" y="3946797"/>
            <a:ext cx="640080" cy="640080"/>
          </a:xfrm>
          <a:prstGeom prst="rect">
            <a:avLst/>
          </a:prstGeom>
        </p:spPr>
      </p:pic>
      <p:sp>
        <p:nvSpPr>
          <p:cNvPr id="17" name="Rectangle 16">
            <a:extLst>
              <a:ext uri="{FF2B5EF4-FFF2-40B4-BE49-F238E27FC236}">
                <a16:creationId xmlns:a16="http://schemas.microsoft.com/office/drawing/2014/main" id="{BCB39FB1-DABF-9D42-B9D5-62CA9151D784}"/>
              </a:ext>
            </a:extLst>
          </p:cNvPr>
          <p:cNvSpPr/>
          <p:nvPr/>
        </p:nvSpPr>
        <p:spPr>
          <a:xfrm>
            <a:off x="6515119" y="4851058"/>
            <a:ext cx="5676881" cy="400110"/>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Sign up for updates at </a:t>
            </a:r>
            <a:r>
              <a:rPr lang="en-US" sz="2000" dirty="0">
                <a:solidFill>
                  <a:schemeClr val="bg1"/>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nasa.gov/subscribe </a:t>
            </a:r>
            <a:endParaRPr lang="en-US" sz="2000" dirty="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47E5D1D-1EC2-7549-AE8E-68BA5C21A8DC}"/>
              </a:ext>
            </a:extLst>
          </p:cNvPr>
          <p:cNvSpPr txBox="1">
            <a:spLocks/>
          </p:cNvSpPr>
          <p:nvPr/>
        </p:nvSpPr>
        <p:spPr>
          <a:xfrm>
            <a:off x="609600" y="90452"/>
            <a:ext cx="10306928" cy="910539"/>
          </a:xfrm>
          <a:prstGeom prst="rect">
            <a:avLst/>
          </a:prstGeom>
        </p:spPr>
        <p:txBody>
          <a:bodyPr anchor="ct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b="1" dirty="0">
                <a:solidFill>
                  <a:schemeClr val="bg1"/>
                </a:solidFill>
              </a:rPr>
              <a:t>Connect with us</a:t>
            </a:r>
          </a:p>
        </p:txBody>
      </p:sp>
      <p:sp>
        <p:nvSpPr>
          <p:cNvPr id="16" name="TextBox 15">
            <a:extLst>
              <a:ext uri="{FF2B5EF4-FFF2-40B4-BE49-F238E27FC236}">
                <a16:creationId xmlns:a16="http://schemas.microsoft.com/office/drawing/2014/main" id="{3610CC2B-ACED-7E44-B827-6A850076BEA9}"/>
              </a:ext>
            </a:extLst>
          </p:cNvPr>
          <p:cNvSpPr txBox="1"/>
          <p:nvPr/>
        </p:nvSpPr>
        <p:spPr>
          <a:xfrm>
            <a:off x="605608" y="-820061"/>
            <a:ext cx="7883611" cy="646331"/>
          </a:xfrm>
          <a:prstGeom prst="rect">
            <a:avLst/>
          </a:prstGeom>
          <a:noFill/>
        </p:spPr>
        <p:txBody>
          <a:bodyPr wrap="square" rtlCol="0">
            <a:spAutoFit/>
          </a:bodyPr>
          <a:lstStyle/>
          <a:p>
            <a:r>
              <a:rPr lang="en-US" dirty="0">
                <a:solidFill>
                  <a:srgbClr val="FF0000"/>
                </a:solidFill>
                <a:latin typeface="Arial" panose="020B0604020202020204" pitchFamily="34" charset="0"/>
                <a:cs typeface="Arial" panose="020B0604020202020204" pitchFamily="34" charset="0"/>
              </a:rPr>
              <a:t>Version suggested for wide public audiences and general topics </a:t>
            </a:r>
          </a:p>
          <a:p>
            <a:r>
              <a:rPr lang="en-US" dirty="0">
                <a:solidFill>
                  <a:srgbClr val="FF0000"/>
                </a:solidFill>
                <a:latin typeface="Arial" panose="020B0604020202020204" pitchFamily="34" charset="0"/>
                <a:cs typeface="Arial" panose="020B0604020202020204" pitchFamily="34" charset="0"/>
              </a:rPr>
              <a:t>Update handles and web links to match your topic</a:t>
            </a:r>
          </a:p>
        </p:txBody>
      </p:sp>
    </p:spTree>
    <p:extLst>
      <p:ext uri="{BB962C8B-B14F-4D97-AF65-F5344CB8AC3E}">
        <p14:creationId xmlns:p14="http://schemas.microsoft.com/office/powerpoint/2010/main" val="1960169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C August 2018" id="{96586C82-BC2D-4309-96D7-2D484F390E7B}" vid="{0C382F51-4195-4A27-99F4-AB9960A794E0}"/>
    </a:ext>
  </a:ext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ument_x0020_Classification xmlns="7bbe20fa-b52d-4795-b146-ecd21e40f3fa" xsi:nil="true"/>
    <SharedWithUsers xmlns="202326d1-d923-4201-bf66-67ecf0607ab8">
      <UserInfo>
        <DisplayName>Vermette, Joseph P. (MSFC-CS30)</DisplayName>
        <AccountId>3487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9A075E68C7EF48B0B651FD6FF17AD3" ma:contentTypeVersion="2" ma:contentTypeDescription="Create a new document." ma:contentTypeScope="" ma:versionID="458eeeff537a2a2d67f19b1dee6de0ab">
  <xsd:schema xmlns:xsd="http://www.w3.org/2001/XMLSchema" xmlns:xs="http://www.w3.org/2001/XMLSchema" xmlns:p="http://schemas.microsoft.com/office/2006/metadata/properties" xmlns:ns2="7bbe20fa-b52d-4795-b146-ecd21e40f3fa" xmlns:ns3="202326d1-d923-4201-bf66-67ecf0607ab8" targetNamespace="http://schemas.microsoft.com/office/2006/metadata/properties" ma:root="true" ma:fieldsID="f820c58944a72cee4c21c74f12dd524e" ns2:_="" ns3:_="">
    <xsd:import namespace="7bbe20fa-b52d-4795-b146-ecd21e40f3fa"/>
    <xsd:import namespace="202326d1-d923-4201-bf66-67ecf0607ab8"/>
    <xsd:element name="properties">
      <xsd:complexType>
        <xsd:sequence>
          <xsd:element name="documentManagement">
            <xsd:complexType>
              <xsd:all>
                <xsd:element ref="ns2:Document_x0020_Classifica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e20fa-b52d-4795-b146-ecd21e40f3fa" elementFormDefault="qualified">
    <xsd:import namespace="http://schemas.microsoft.com/office/2006/documentManagement/types"/>
    <xsd:import namespace="http://schemas.microsoft.com/office/infopath/2007/PartnerControls"/>
    <xsd:element name="Document_x0020_Classification" ma:index="8" nillable="true" ma:displayName="Document Classification" ma:format="Dropdown" ma:internalName="Document_x0020_Classification">
      <xsd:simpleType>
        <xsd:restriction base="dms:Choice">
          <xsd:enumeration value="NASA Internal"/>
          <xsd:enumeration value="SBU"/>
          <xsd:enumeration value="ITAR"/>
          <xsd:enumeration value="Company Proprietar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202326d1-d923-4201-bf66-67ecf0607ab8"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E5A81B-EB3D-48ED-8792-6EFAB86C13D6}">
  <ds:schemaRefs>
    <ds:schemaRef ds:uri="http://schemas.microsoft.com/sharepoint/v3/contenttype/forms"/>
  </ds:schemaRefs>
</ds:datastoreItem>
</file>

<file path=customXml/itemProps2.xml><?xml version="1.0" encoding="utf-8"?>
<ds:datastoreItem xmlns:ds="http://schemas.openxmlformats.org/officeDocument/2006/customXml" ds:itemID="{A495A4A9-AEC3-4074-B2EA-2AE490D7D92E}">
  <ds:schemaRefs>
    <ds:schemaRef ds:uri="http://purl.org/dc/terms/"/>
    <ds:schemaRef ds:uri="http://www.w3.org/XML/1998/namespace"/>
    <ds:schemaRef ds:uri="7bbe20fa-b52d-4795-b146-ecd21e40f3fa"/>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202326d1-d923-4201-bf66-67ecf0607ab8"/>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E6EFE989-60EB-45E0-9B5E-3418F1AD46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be20fa-b52d-4795-b146-ecd21e40f3fa"/>
    <ds:schemaRef ds:uri="202326d1-d923-4201-bf66-67ecf0607a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7241</TotalTime>
  <Words>730</Words>
  <Application>Microsoft Office PowerPoint</Application>
  <PresentationFormat>Widescreen</PresentationFormat>
  <Paragraphs>138</Paragraphs>
  <Slides>19</Slides>
  <Notes>10</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19</vt:i4>
      </vt:variant>
    </vt:vector>
  </HeadingPairs>
  <TitlesOfParts>
    <vt:vector size="35" baseType="lpstr">
      <vt:lpstr>Arial</vt:lpstr>
      <vt:lpstr>Calibri</vt:lpstr>
      <vt:lpstr>Calibri Light</vt:lpstr>
      <vt:lpstr>Century Gothic</vt:lpstr>
      <vt:lpstr>Helvetica</vt:lpstr>
      <vt:lpstr>Helvetica Neue LT Std 77 Bold C</vt:lpstr>
      <vt:lpstr>Monaco</vt:lpstr>
      <vt:lpstr>System Font Regular</vt:lpstr>
      <vt:lpstr>Office Theme</vt:lpstr>
      <vt:lpstr>2_Office Theme</vt:lpstr>
      <vt:lpstr>3_Office Theme</vt:lpstr>
      <vt:lpstr>6_Office Theme</vt:lpstr>
      <vt:lpstr>7_Office Theme</vt:lpstr>
      <vt:lpstr>Custom Design</vt:lpstr>
      <vt:lpstr>8_Office Theme</vt:lpstr>
      <vt:lpstr>5_Office Theme</vt:lpstr>
      <vt:lpstr>Human Landing System Program Overview</vt:lpstr>
      <vt:lpstr>PowerPoint Presentation</vt:lpstr>
      <vt:lpstr>              : Landing Humans on the Moon in 2024</vt:lpstr>
      <vt:lpstr>PowerPoint Presentation</vt:lpstr>
      <vt:lpstr>HUMANS ON THE MOON:</vt:lpstr>
      <vt:lpstr>Human Landing System</vt:lpstr>
      <vt:lpstr>PowerPoint Presentation</vt:lpstr>
      <vt:lpstr>PowerPoint Presentation</vt:lpstr>
      <vt:lpstr>PowerPoint Presentation</vt:lpstr>
      <vt:lpstr>PowerPoint Presentation</vt:lpstr>
      <vt:lpstr>PowerPoint Presentation</vt:lpstr>
      <vt:lpstr>PowerPoint Presentation</vt:lpstr>
      <vt:lpstr>Technology Objectives</vt:lpstr>
      <vt:lpstr>PowerPoint Presentation</vt:lpstr>
      <vt:lpstr>PowerPoint Presentation</vt:lpstr>
      <vt:lpstr>Gateway Enables Lunar and Mars Exploration</vt:lpstr>
      <vt:lpstr>Commonality and Interoperability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Payne, Stefanie (JSC-CM000)[BOOZ ALLEN HAMILTON]</dc:creator>
  <cp:lastModifiedBy>Vermette, Joseph P. (MSFC-CS30)</cp:lastModifiedBy>
  <cp:revision>101</cp:revision>
  <dcterms:created xsi:type="dcterms:W3CDTF">2019-09-19T15:32:31Z</dcterms:created>
  <dcterms:modified xsi:type="dcterms:W3CDTF">2020-10-27T18:44:32Z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0x0101002F9A075E68C7EF48B0B651FD6FF17AD3</vt:lpwstr>
  </property>
</Properties>
</file>