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43891200" cy="329184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1pPr>
    <a:lvl2pPr marL="219456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2pPr>
    <a:lvl3pPr marL="438912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3pPr>
    <a:lvl4pPr marL="658368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4pPr>
    <a:lvl5pPr marL="8778240" algn="l" rtl="0" eaLnBrk="0" fontAlgn="base" hangingPunct="0">
      <a:spcBef>
        <a:spcPct val="0"/>
      </a:spcBef>
      <a:spcAft>
        <a:spcPct val="0"/>
      </a:spcAft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5pPr>
    <a:lvl6pPr marL="1097280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6pPr>
    <a:lvl7pPr marL="1316736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7pPr>
    <a:lvl8pPr marL="1536192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8pPr>
    <a:lvl9pPr marL="17556480" algn="l" defTabSz="4389120" rtl="0" eaLnBrk="1" latinLnBrk="0" hangingPunct="1">
      <a:defRPr sz="7680" kern="1200">
        <a:solidFill>
          <a:schemeClr val="tx1"/>
        </a:solidFill>
        <a:latin typeface="Book Antiqua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CFF"/>
    <a:srgbClr val="67A3FF"/>
    <a:srgbClr val="89AAC7"/>
    <a:srgbClr val="CBE8FF"/>
    <a:srgbClr val="E7E5FF"/>
    <a:srgbClr val="BABAE7"/>
    <a:srgbClr val="CECECE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9"/>
    <p:restoredTop sz="94663"/>
  </p:normalViewPr>
  <p:slideViewPr>
    <p:cSldViewPr snapToGrid="0">
      <p:cViewPr>
        <p:scale>
          <a:sx n="30" d="100"/>
          <a:sy n="30" d="100"/>
        </p:scale>
        <p:origin x="720" y="-416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Book Antiqu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52D324F-6756-3E4A-8011-4CEB0D08B4F2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charset="0"/>
              </a:defRPr>
            </a:lvl1pPr>
          </a:lstStyle>
          <a:p>
            <a:fld id="{11849D4B-E586-894A-A2D8-9A45F4CEF9FF}" type="slidenum">
              <a:rPr lang="en-US" altLang="x-none"/>
              <a:pPr/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1pPr>
    <a:lvl2pPr marL="219456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2pPr>
    <a:lvl3pPr marL="438912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3pPr>
    <a:lvl4pPr marL="658368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4pPr>
    <a:lvl5pPr marL="8778240" algn="l" rtl="0" eaLnBrk="0" fontAlgn="base" hangingPunct="0">
      <a:spcBef>
        <a:spcPct val="30000"/>
      </a:spcBef>
      <a:spcAft>
        <a:spcPct val="0"/>
      </a:spcAft>
      <a:defRPr sz="5760" kern="1200">
        <a:solidFill>
          <a:schemeClr val="tx1"/>
        </a:solidFill>
        <a:latin typeface="Times" pitchFamily="-106" charset="0"/>
        <a:ea typeface="MS PGothic" panose="020B0600070205080204" pitchFamily="34" charset="-128"/>
        <a:cs typeface="MS PGothic" charset="0"/>
      </a:defRPr>
    </a:lvl5pPr>
    <a:lvl6pPr marL="1097280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849D4B-E586-894A-A2D8-9A45F4CEF9FF}" type="slidenum">
              <a:rPr lang="en-US" altLang="x-none" smtClean="0"/>
              <a:pPr/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4376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/>
            </a:lvl1pPr>
            <a:lvl2pPr marL="2194560" indent="0" algn="ctr">
              <a:buNone/>
              <a:defRPr/>
            </a:lvl2pPr>
            <a:lvl3pPr marL="4389120" indent="0" algn="ctr">
              <a:buNone/>
              <a:defRPr/>
            </a:lvl3pPr>
            <a:lvl4pPr marL="6583680" indent="0" algn="ctr">
              <a:buNone/>
              <a:defRPr/>
            </a:lvl4pPr>
            <a:lvl5pPr marL="8778240" indent="0" algn="ctr">
              <a:buNone/>
              <a:defRPr/>
            </a:lvl5pPr>
            <a:lvl6pPr marL="10972800" indent="0" algn="ctr">
              <a:buNone/>
              <a:defRPr/>
            </a:lvl6pPr>
            <a:lvl7pPr marL="13167360" indent="0" algn="ctr">
              <a:buNone/>
              <a:defRPr/>
            </a:lvl7pPr>
            <a:lvl8pPr marL="15361920" indent="0" algn="ctr">
              <a:buNone/>
              <a:defRPr/>
            </a:lvl8pPr>
            <a:lvl9pPr marL="1755648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1D524C-D644-FC4D-B2DE-7BECF1062E15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61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4A044C-9319-AB46-9DC7-11A73EC37470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53986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/>
            </a:lvl1pPr>
            <a:lvl2pPr marL="2194560" indent="0">
              <a:buNone/>
              <a:defRPr sz="8640"/>
            </a:lvl2pPr>
            <a:lvl3pPr marL="4389120" indent="0">
              <a:buNone/>
              <a:defRPr sz="7680"/>
            </a:lvl3pPr>
            <a:lvl4pPr marL="6583680" indent="0">
              <a:buNone/>
              <a:defRPr sz="6720"/>
            </a:lvl4pPr>
            <a:lvl5pPr marL="8778240" indent="0">
              <a:buNone/>
              <a:defRPr sz="6720"/>
            </a:lvl5pPr>
            <a:lvl6pPr marL="10972800" indent="0">
              <a:buNone/>
              <a:defRPr sz="6720"/>
            </a:lvl6pPr>
            <a:lvl7pPr marL="13167360" indent="0">
              <a:buNone/>
              <a:defRPr sz="6720"/>
            </a:lvl7pPr>
            <a:lvl8pPr marL="15361920" indent="0">
              <a:buNone/>
              <a:defRPr sz="6720"/>
            </a:lvl8pPr>
            <a:lvl9pPr marL="17556480" indent="0">
              <a:buNone/>
              <a:defRPr sz="67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730B3-AF14-C24F-8C62-CB6EA692055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5928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1840" y="8008622"/>
            <a:ext cx="18288000" cy="22639018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8008622"/>
            <a:ext cx="18288000" cy="22639018"/>
          </a:xfrm>
        </p:spPr>
        <p:txBody>
          <a:bodyPr/>
          <a:lstStyle>
            <a:lvl1pPr>
              <a:defRPr sz="13440"/>
            </a:lvl1pPr>
            <a:lvl2pPr>
              <a:defRPr sz="11520"/>
            </a:lvl2pPr>
            <a:lvl3pPr>
              <a:defRPr sz="9600"/>
            </a:lvl3pPr>
            <a:lvl4pPr>
              <a:defRPr sz="8640"/>
            </a:lvl4pPr>
            <a:lvl5pPr>
              <a:defRPr sz="8640"/>
            </a:lvl5pPr>
            <a:lvl6pPr>
              <a:defRPr sz="8640"/>
            </a:lvl6pPr>
            <a:lvl7pPr>
              <a:defRPr sz="8640"/>
            </a:lvl7pPr>
            <a:lvl8pPr>
              <a:defRPr sz="8640"/>
            </a:lvl8pPr>
            <a:lvl9pPr>
              <a:defRPr sz="86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F02D9-0077-2C42-B8F2-C314DEA491FA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79637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20"/>
            </a:lvl1pPr>
            <a:lvl2pPr>
              <a:defRPr sz="9600"/>
            </a:lvl2pPr>
            <a:lvl3pPr>
              <a:defRPr sz="8640"/>
            </a:lvl3pPr>
            <a:lvl4pPr>
              <a:defRPr sz="7680"/>
            </a:lvl4pPr>
            <a:lvl5pPr>
              <a:defRPr sz="7680"/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C97A2B-FFB1-7C4D-A3FB-F2A3FE0B855D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3561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8B8C5-7D82-2144-B240-A096609E959C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44503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41CED4-9AE5-7345-9FAE-E336163C8B23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5081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AB1CBD-D206-FE44-B346-5DF300BCF0A9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3363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2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1375FE-2780-0541-A483-3D44AECF933E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9180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54F77B-C878-3546-9C53-DA9D98B09786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28278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857440" y="1463042"/>
            <a:ext cx="9852662" cy="2918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1840" y="1463042"/>
            <a:ext cx="28834080" cy="2918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8B9799-F0BD-B247-ACEF-A4E45CA302DF}" type="slidenum">
              <a:rPr lang="en-US" altLang="x-none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650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BE8FF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5"/>
          <p:cNvSpPr>
            <a:spLocks noChangeArrowheads="1"/>
          </p:cNvSpPr>
          <p:nvPr userDrawn="1"/>
        </p:nvSpPr>
        <p:spPr bwMode="auto">
          <a:xfrm>
            <a:off x="1790705" y="7299962"/>
            <a:ext cx="42100498" cy="2336292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BE8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1027" name="Rectangle 12"/>
          <p:cNvSpPr>
            <a:spLocks noChangeArrowheads="1"/>
          </p:cNvSpPr>
          <p:nvPr userDrawn="1"/>
        </p:nvSpPr>
        <p:spPr bwMode="auto">
          <a:xfrm>
            <a:off x="3497585" y="1897385"/>
            <a:ext cx="40393618" cy="422148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BE8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1028" name="Oval 9"/>
          <p:cNvSpPr>
            <a:spLocks noChangeArrowheads="1"/>
          </p:cNvSpPr>
          <p:nvPr userDrawn="1"/>
        </p:nvSpPr>
        <p:spPr bwMode="auto">
          <a:xfrm>
            <a:off x="1501142" y="1874520"/>
            <a:ext cx="4267200" cy="4267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67A3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22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en-US" altLang="en-US" sz="7680"/>
          </a:p>
        </p:txBody>
      </p:sp>
      <p:sp>
        <p:nvSpPr>
          <p:cNvPr id="3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6537963" y="1463040"/>
            <a:ext cx="36172142" cy="5486400"/>
          </a:xfrm>
          <a:prstGeom prst="rect">
            <a:avLst/>
          </a:prstGeom>
          <a:noFill/>
          <a:ln>
            <a:noFill/>
          </a:ln>
          <a:effectLst>
            <a:outerShdw blurRad="63500" dist="38099" dir="2700000" algn="ctr" rotWithShape="0">
              <a:srgbClr val="B3DC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91840" y="8008622"/>
            <a:ext cx="37307520" cy="22639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/>
              <a:t>Click to edit Master text styles</a:t>
            </a:r>
          </a:p>
          <a:p>
            <a:pPr lvl="1"/>
            <a:r>
              <a:rPr lang="en-US" altLang="x-none"/>
              <a:t>Second level</a:t>
            </a:r>
          </a:p>
          <a:p>
            <a:pPr lvl="2"/>
            <a:r>
              <a:rPr lang="en-US" altLang="x-none"/>
              <a:t>Third level</a:t>
            </a:r>
          </a:p>
          <a:p>
            <a:pPr lvl="3"/>
            <a:r>
              <a:rPr lang="en-US" altLang="x-none"/>
              <a:t>Fourth level</a:t>
            </a:r>
          </a:p>
          <a:p>
            <a:pPr lvl="4"/>
            <a:r>
              <a:rPr lang="en-US" altLang="x-none"/>
              <a:t>Fifth level</a:t>
            </a: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897320" y="31173422"/>
            <a:ext cx="91440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4800"/>
            </a:lvl1pPr>
          </a:lstStyle>
          <a:p>
            <a:fld id="{9F2B2CA1-C558-4748-9227-28FE52EC664C}" type="slidenum">
              <a:rPr lang="en-US" altLang="x-none"/>
              <a:pPr/>
              <a:t>‹#›</a:t>
            </a:fld>
            <a:endParaRPr lang="en-US" altLang="x-none"/>
          </a:p>
        </p:txBody>
      </p:sp>
      <p:pic>
        <p:nvPicPr>
          <p:cNvPr id="1032" name="Picture 1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163" y="769625"/>
            <a:ext cx="3406142" cy="5128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16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242" y="30015182"/>
            <a:ext cx="2788920" cy="233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1" name="Text Box 17"/>
          <p:cNvSpPr txBox="1">
            <a:spLocks noChangeArrowheads="1"/>
          </p:cNvSpPr>
          <p:nvPr userDrawn="1"/>
        </p:nvSpPr>
        <p:spPr bwMode="auto">
          <a:xfrm>
            <a:off x="4152903" y="30693360"/>
            <a:ext cx="13210668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2pPr>
            <a:lvl3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3pPr>
            <a:lvl4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4pPr>
            <a:lvl5pPr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4320"/>
              <a:t>G O D D A R D   S P A C E   F L I G H T   C E N T E R</a:t>
            </a:r>
          </a:p>
        </p:txBody>
      </p:sp>
      <p:sp>
        <p:nvSpPr>
          <p:cNvPr id="1035" name="Rectangle 3"/>
          <p:cNvSpPr>
            <a:spLocks noChangeArrowheads="1"/>
          </p:cNvSpPr>
          <p:nvPr userDrawn="1"/>
        </p:nvSpPr>
        <p:spPr bwMode="auto">
          <a:xfrm>
            <a:off x="15735305" y="31904942"/>
            <a:ext cx="1161087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Book Antiqua" panose="02040602050305030304" pitchFamily="18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4320" i="1">
                <a:latin typeface="Arial" panose="020B0604020202020204" pitchFamily="34" charset="0"/>
              </a:rPr>
              <a:t>GSFC Competition Sensitive Do Not Distribute</a:t>
            </a:r>
            <a:endParaRPr lang="en-US" altLang="en-US" sz="4320" i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2pPr>
      <a:lvl3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3pPr>
      <a:lvl4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4pPr>
      <a:lvl5pPr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  <a:ea typeface="MS PGothic" panose="020B0600070205080204" pitchFamily="34" charset="-128"/>
          <a:cs typeface="MS PGothic" charset="0"/>
        </a:defRPr>
      </a:lvl5pPr>
      <a:lvl6pPr marL="219456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6pPr>
      <a:lvl7pPr marL="438912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7pPr>
      <a:lvl8pPr marL="658368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8pPr>
      <a:lvl9pPr marL="8778240" algn="l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16320" b="1">
          <a:solidFill>
            <a:srgbClr val="3F73DA"/>
          </a:solidFill>
          <a:latin typeface="Book Antiqua" pitchFamily="-106" charset="0"/>
        </a:defRPr>
      </a:lvl9pPr>
    </p:titleStyle>
    <p:bodyStyle>
      <a:lvl1pPr marL="1097280" indent="-109728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•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2766062" indent="-112014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–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438912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•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6057902" indent="-112014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–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768096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987552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6pPr>
      <a:lvl7pPr marL="1207008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7pPr>
      <a:lvl8pPr marL="1426464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8pPr>
      <a:lvl9pPr marL="16459200" indent="-1074422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DA0202"/>
        </a:buClr>
        <a:buChar char="»"/>
        <a:tabLst>
          <a:tab pos="4389120" algn="l"/>
        </a:tabLst>
        <a:defRPr sz="10560" b="1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99535" y="1960474"/>
            <a:ext cx="37531243" cy="4125773"/>
          </a:xfrm>
        </p:spPr>
        <p:txBody>
          <a:bodyPr/>
          <a:lstStyle/>
          <a:p>
            <a:pPr>
              <a:defRPr/>
            </a:pPr>
            <a:r>
              <a:rPr lang="en-US" sz="11300" dirty="0"/>
              <a:t>Dual-purpose (Laser Communications and Earth / Planetary Imaging) Terminal: Optimization Study </a:t>
            </a:r>
            <a:endParaRPr lang="en-US" sz="11300" dirty="0"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35114" y="0"/>
            <a:ext cx="18606053" cy="1960474"/>
          </a:xfrm>
        </p:spPr>
        <p:txBody>
          <a:bodyPr anchor="ctr"/>
          <a:lstStyle/>
          <a:p>
            <a:pPr algn="l"/>
            <a:r>
              <a:rPr lang="en-US" altLang="x-none" sz="768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PI: Nickolay Krotkov, 614</a:t>
            </a:r>
          </a:p>
        </p:txBody>
      </p:sp>
      <p:sp>
        <p:nvSpPr>
          <p:cNvPr id="15363" name="TextBox 1"/>
          <p:cNvSpPr txBox="1">
            <a:spLocks noChangeArrowheads="1"/>
          </p:cNvSpPr>
          <p:nvPr/>
        </p:nvSpPr>
        <p:spPr bwMode="auto">
          <a:xfrm>
            <a:off x="25420323" y="3"/>
            <a:ext cx="18348955" cy="245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 marL="0" indent="0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b="1">
                <a:latin typeface="+mn-lt"/>
                <a:cs typeface="MS PGothic" charset="0"/>
              </a:defRPr>
            </a:lvl1pPr>
            <a:lvl2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indent="0" algn="ctr">
              <a:lnSpc>
                <a:spcPct val="85000"/>
              </a:lnSpc>
              <a:spcBef>
                <a:spcPct val="20000"/>
              </a:spcBef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6pPr>
            <a:lvl7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7pPr>
            <a:lvl8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8pPr>
            <a:lvl9pPr indent="0"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latin typeface="+mn-lt"/>
                <a:ea typeface="ＭＳ Ｐゴシック" pitchFamily="-106" charset="-128"/>
              </a:defRPr>
            </a:lvl9pPr>
          </a:lstStyle>
          <a:p>
            <a:pPr algn="r"/>
            <a:r>
              <a:rPr lang="en-US" altLang="x-none" sz="6720" b="0" dirty="0">
                <a:latin typeface="Arial" panose="020B0604020202020204" pitchFamily="34" charset="0"/>
                <a:cs typeface="Arial" panose="020B0604020202020204" pitchFamily="34" charset="0"/>
              </a:rPr>
              <a:t>Starting TRL: 2, Ending TRL: 3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-304798" y="6068366"/>
            <a:ext cx="45475807" cy="120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438912" tIns="219456" rIns="438912" bIns="219456" numCol="1" anchor="ctr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4572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9144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3716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18288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2860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6pPr>
            <a:lvl7pPr marL="27432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7pPr>
            <a:lvl8pPr marL="32004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8pPr>
            <a:lvl9pPr marL="3657600" indent="0" algn="ctr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DA0202"/>
              </a:buClr>
              <a:buNone/>
              <a:tabLst>
                <a:tab pos="914400" algn="l"/>
              </a:tabLst>
              <a:defRPr sz="2200" b="1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9pPr>
          </a:lstStyle>
          <a:p>
            <a:pPr algn="l"/>
            <a:r>
              <a:rPr lang="en-US" altLang="x-none" sz="4600" b="0" kern="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Additional Team Members:  A. Marshak, M. Kowalewski, S. Janz, L. Ramos-</a:t>
            </a:r>
            <a:r>
              <a:rPr lang="en-US" altLang="x-none" sz="4600" b="0" kern="0" dirty="0" err="1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Izquierdo</a:t>
            </a:r>
            <a:r>
              <a:rPr lang="en-US" altLang="x-none" sz="4600" b="0" kern="0" dirty="0">
                <a:latin typeface="Arial" panose="020B0604020202020204" pitchFamily="34" charset="0"/>
                <a:ea typeface="MS PGothic" charset="-128"/>
                <a:cs typeface="Arial" panose="020B0604020202020204" pitchFamily="34" charset="0"/>
              </a:rPr>
              <a:t>, G. Bowers, R. Roder, T. Shih, B. Robinson, S. Marchenko, N. Gorkavyi, K. Young </a:t>
            </a:r>
          </a:p>
        </p:txBody>
      </p:sp>
      <p:sp>
        <p:nvSpPr>
          <p:cNvPr id="3" name="Rounded Rectangle 2"/>
          <p:cNvSpPr/>
          <p:nvPr/>
        </p:nvSpPr>
        <p:spPr bwMode="auto">
          <a:xfrm>
            <a:off x="0" y="7649160"/>
            <a:ext cx="16764000" cy="6957794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Motivation/Problem Statement:</a:t>
            </a:r>
          </a:p>
          <a:p>
            <a:pPr marL="411163" indent="-411163">
              <a:buFont typeface="Arial" panose="020B0604020202020204" pitchFamily="34" charset="0"/>
              <a:buChar char="•"/>
            </a:pPr>
            <a:endParaRPr lang="en-US" altLang="x-none" sz="4800" i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1163" indent="-411163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Our study addresses the strategic need to develop a “Multi-functional Science /Communications /Navigation instrument”, that can be scaled and upgraded for the future missions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7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-106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17047030" y="7649159"/>
            <a:ext cx="15679780" cy="6957795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Project Summary:</a:t>
            </a:r>
            <a:endParaRPr lang="en-US" altLang="x-none" sz="4800" i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This is a design study to combine both laser communication and science imaging functionalities into a single optical communication terminal. </a:t>
            </a:r>
          </a:p>
        </p:txBody>
      </p:sp>
      <p:sp>
        <p:nvSpPr>
          <p:cNvPr id="14" name="Rounded Rectangle 13"/>
          <p:cNvSpPr/>
          <p:nvPr/>
        </p:nvSpPr>
        <p:spPr bwMode="auto">
          <a:xfrm>
            <a:off x="0" y="14813281"/>
            <a:ext cx="16764000" cy="7202657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Results:</a:t>
            </a:r>
            <a:endParaRPr lang="en-US" altLang="x-none" sz="4000" b="1" u="sng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A complete review of the imager optical and mechanical design was conducted by MITLL with respect to the impacts on the terminal’s primary laser communications objectives.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 The review identified no “show-stoppers” in the imager design that would prevent its integration to the optical terminal.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The terminal’s optical reflectivities accommodate the broad spectral range needed for both laser communications and science. </a:t>
            </a:r>
          </a:p>
          <a:p>
            <a:endParaRPr lang="en-US" altLang="x-none" sz="4000" b="1" u="sng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0" y="22217676"/>
            <a:ext cx="16764000" cy="7683204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Conclusions: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We demonstrated feasibility of cross-cutting use of MAScOT without incurring significant redesign.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The overall Technology Readiness Level (TRL) of the imager increased from 2 to 3.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The impact of this IRAD is increased potential value of laser comm terminals by demonstrating applicability to science.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17047030" y="14808692"/>
            <a:ext cx="15679780" cy="7207246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6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Project Objectives:</a:t>
            </a:r>
          </a:p>
          <a:p>
            <a:endParaRPr lang="en-US" altLang="x-none" sz="4800" i="1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Our objective was to optimize a high-level ultraviolet and visible (UV/VIS) scientific imager design that mechanically, optically, and electrically integrates to an existing MIT/LL MAScOT optical communication telescope with minimal alterations. 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17047030" y="22217675"/>
            <a:ext cx="15679780" cy="7683205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0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Process/Materials/Methodology: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We developed an optimized system concept by augmenting the MAScOT telescope with an imaging channel that acquires multi-wavelength images of Earth and moon from the cislunar orbit.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We focused on reducing the size and mass of the mechanical packaging, ensuring spectral range and signal to noise meet science requirements.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Optimized imager optical design using refractive optics. 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Defined filter wheel design capabilities.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Refined Earth science objectives. </a:t>
            </a:r>
          </a:p>
          <a:p>
            <a:pPr marL="365125" indent="-365125">
              <a:buFont typeface="Arial" panose="020B0604020202020204" pitchFamily="34" charset="0"/>
              <a:buChar char="•"/>
            </a:pPr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Defined Earth and Moon viewing geometry.</a:t>
            </a:r>
          </a:p>
        </p:txBody>
      </p:sp>
      <p:sp>
        <p:nvSpPr>
          <p:cNvPr id="18" name="Rounded Rectangle 17"/>
          <p:cNvSpPr/>
          <p:nvPr/>
        </p:nvSpPr>
        <p:spPr bwMode="auto">
          <a:xfrm>
            <a:off x="33009840" y="7523083"/>
            <a:ext cx="10759438" cy="12547997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54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Challenges Encountered / Lessons Learned:</a:t>
            </a:r>
          </a:p>
          <a:p>
            <a:r>
              <a:rPr lang="en-US" altLang="x-none" sz="4000" i="1" kern="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) Solar rejection filter (SRF) location modification to accommodate broad spectral range needed for science.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Collaborated with MITT/LL to ascertain impacts of SRF relocation on laser comm requirements.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Lessons learned: Early and frequent discussions helped in design trades.</a:t>
            </a:r>
          </a:p>
          <a:p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2) Obtain mission requirements that define environment and operations.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Studied potential conops.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400" i="1" kern="0" dirty="0">
                <a:latin typeface="Arial" panose="020B0604020202020204" pitchFamily="34" charset="0"/>
                <a:cs typeface="Arial" panose="020B0604020202020204" pitchFamily="34" charset="0"/>
              </a:rPr>
              <a:t>Lessons learned: Difficult to make complete design decisions without mission profile, so documenting assumptions and rationale are key for future work.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33009840" y="20324683"/>
            <a:ext cx="10759438" cy="9576198"/>
          </a:xfrm>
          <a:prstGeom prst="roundRect">
            <a:avLst>
              <a:gd name="adj" fmla="val 8787"/>
            </a:avLst>
          </a:prstGeom>
          <a:solidFill>
            <a:srgbClr val="B3DC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altLang="x-none" sz="6000" b="1" u="sng" kern="0" dirty="0">
                <a:latin typeface="Arial" panose="020B0604020202020204" pitchFamily="34" charset="0"/>
                <a:cs typeface="Arial" panose="020B0604020202020204" pitchFamily="34" charset="0"/>
              </a:rPr>
              <a:t>Future Plans / Next Steps: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Demonstrate this concept using the MAScOT terminal at MITLL.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 We are proposing full Earth disk imaging from Lunar surface during Artemis deployments and local lunar surface imaging. The unique vantage point would offer wide range of  Earth viewing geometries.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altLang="x-none" sz="4800" i="1" kern="0" dirty="0">
                <a:latin typeface="Arial" panose="020B0604020202020204" pitchFamily="34" charset="0"/>
                <a:cs typeface="Arial" panose="020B0604020202020204" pitchFamily="34" charset="0"/>
              </a:rPr>
              <a:t>Additional applications include dual-use laser comm at GEO and other orbital planes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1051560" y="30102617"/>
            <a:ext cx="42717718" cy="28157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ook Antiqua" pitchFamily="-106" charset="0"/>
            </a:endParaRPr>
          </a:p>
        </p:txBody>
      </p:sp>
      <p:pic>
        <p:nvPicPr>
          <p:cNvPr id="20" name="Google Shape;131;p3">
            <a:extLst>
              <a:ext uri="{FF2B5EF4-FFF2-40B4-BE49-F238E27FC236}">
                <a16:creationId xmlns:a16="http://schemas.microsoft.com/office/drawing/2014/main" id="{25E02B51-BF62-D648-AAA0-AD4B9329064A}"/>
              </a:ext>
            </a:extLst>
          </p:cNvPr>
          <p:cNvPicPr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50553" y="11368134"/>
            <a:ext cx="2286000" cy="309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1196752-023E-3940-A7E7-DFA683EE6376}"/>
              </a:ext>
            </a:extLst>
          </p:cNvPr>
          <p:cNvPicPr/>
          <p:nvPr/>
        </p:nvPicPr>
        <p:blipFill rotWithShape="1">
          <a:blip r:embed="rId4"/>
          <a:srcRect t="20103" r="4139" b="2322"/>
          <a:stretch/>
        </p:blipFill>
        <p:spPr>
          <a:xfrm>
            <a:off x="19861386" y="11332076"/>
            <a:ext cx="6039394" cy="32295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940EA2A-9E76-C547-BE50-805815243D95}"/>
              </a:ext>
            </a:extLst>
          </p:cNvPr>
          <p:cNvSpPr txBox="1"/>
          <p:nvPr/>
        </p:nvSpPr>
        <p:spPr>
          <a:xfrm>
            <a:off x="26025613" y="11299579"/>
            <a:ext cx="68260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Optimized imager to replace star tracker on outrigger arm of MAScOT Elevation yoke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Existing mechanical accommodations can be leveraged for broadband/comm optical splitter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Book Antiqua" pitchFamily="-106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9):ODIN:Microsoft Office 98:Templates:Blank Presentation</Template>
  <TotalTime>2414</TotalTime>
  <Words>558</Words>
  <Application>Microsoft Macintosh PowerPoint</Application>
  <PresentationFormat>Custom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Book Antiqua</vt:lpstr>
      <vt:lpstr>Times</vt:lpstr>
      <vt:lpstr>Blank Presentation</vt:lpstr>
      <vt:lpstr>Dual-purpose (Laser Communications and Earth / Planetary Imaging) Terminal: Optimization Study </vt:lpstr>
    </vt:vector>
  </TitlesOfParts>
  <Company>Intellisource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GSFC Automated Move Request</dc:title>
  <dc:creator>ODIN</dc:creator>
  <cp:lastModifiedBy>Krotkov, Nickolay A. (GSFC-6140)</cp:lastModifiedBy>
  <cp:revision>85</cp:revision>
  <cp:lastPrinted>2002-10-25T11:30:21Z</cp:lastPrinted>
  <dcterms:created xsi:type="dcterms:W3CDTF">2002-10-24T15:57:24Z</dcterms:created>
  <dcterms:modified xsi:type="dcterms:W3CDTF">2020-10-29T18:42:41Z</dcterms:modified>
</cp:coreProperties>
</file>