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65" r:id="rId2"/>
    <p:sldId id="269" r:id="rId3"/>
    <p:sldId id="267" r:id="rId4"/>
    <p:sldId id="275" r:id="rId5"/>
    <p:sldId id="276" r:id="rId6"/>
    <p:sldId id="273" r:id="rId7"/>
    <p:sldId id="274" r:id="rId8"/>
    <p:sldId id="270" r:id="rId9"/>
    <p:sldId id="27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4" autoAdjust="0"/>
    <p:restoredTop sz="93963" autoAdjust="0"/>
  </p:normalViewPr>
  <p:slideViewPr>
    <p:cSldViewPr snapToGrid="0">
      <p:cViewPr varScale="1">
        <p:scale>
          <a:sx n="53" d="100"/>
          <a:sy n="53" d="100"/>
        </p:scale>
        <p:origin x="10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800DCC-4120-4B2D-8AF9-3F8DBDE96733}" type="doc">
      <dgm:prSet loTypeId="urn:microsoft.com/office/officeart/2005/8/layout/chevron2" loCatId="list" qsTypeId="urn:microsoft.com/office/officeart/2005/8/quickstyle/simple5" qsCatId="simple" csTypeId="urn:microsoft.com/office/officeart/2005/8/colors/accent5_3" csCatId="accent5" phldr="1"/>
      <dgm:spPr/>
    </dgm:pt>
    <dgm:pt modelId="{BD070213-FFA3-4BF0-9D74-F34A06C73DEA}">
      <dgm:prSet phldrT="[Text]"/>
      <dgm:spPr>
        <a:xfrm rot="5400000">
          <a:off x="-222429" y="222429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Mega Drivers</a:t>
          </a:r>
          <a:endParaRPr lang="en-U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0889E13-8B17-4F39-A8FA-AA56267D15C3}" type="parTrans" cxnId="{6165E195-97B6-4F02-8E28-276318584C6C}">
      <dgm:prSet/>
      <dgm:spPr/>
      <dgm:t>
        <a:bodyPr/>
        <a:lstStyle/>
        <a:p>
          <a:endParaRPr lang="en-US"/>
        </a:p>
      </dgm:t>
    </dgm:pt>
    <dgm:pt modelId="{528B8CBF-3DBC-49BE-8CFC-2D161F21565F}" type="sibTrans" cxnId="{6165E195-97B6-4F02-8E28-276318584C6C}">
      <dgm:prSet/>
      <dgm:spPr/>
      <dgm:t>
        <a:bodyPr/>
        <a:lstStyle/>
        <a:p>
          <a:endParaRPr lang="en-US"/>
        </a:p>
      </dgm:t>
    </dgm:pt>
    <dgm:pt modelId="{EFF7983C-BA5F-423C-B354-D345B6EC67F6}">
      <dgm:prSet phldrT="[Text]"/>
      <dgm:spPr>
        <a:xfrm rot="5400000">
          <a:off x="-222429" y="1512997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174641"/>
              <a:satOff val="-3128"/>
              <a:lumOff val="13293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What’s Next</a:t>
          </a:r>
          <a:endParaRPr lang="en-U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946FAF7-C2CA-45C4-9A50-99D7D96A8204}" type="parTrans" cxnId="{0BEECF9C-8A66-447E-BDFC-A611278452C5}">
      <dgm:prSet/>
      <dgm:spPr/>
      <dgm:t>
        <a:bodyPr/>
        <a:lstStyle/>
        <a:p>
          <a:endParaRPr lang="en-US"/>
        </a:p>
      </dgm:t>
    </dgm:pt>
    <dgm:pt modelId="{E2025F0C-A760-4973-B567-BCED1EB3C14A}" type="sibTrans" cxnId="{0BEECF9C-8A66-447E-BDFC-A611278452C5}">
      <dgm:prSet/>
      <dgm:spPr/>
      <dgm:t>
        <a:bodyPr/>
        <a:lstStyle/>
        <a:p>
          <a:endParaRPr lang="en-US"/>
        </a:p>
      </dgm:t>
    </dgm:pt>
    <dgm:pt modelId="{B441A4DF-EE52-42A7-83CF-E5F727034CA1}">
      <dgm:prSet phldrT="[Text]"/>
      <dgm:spPr>
        <a:xfrm rot="5400000">
          <a:off x="-222429" y="2800403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349283"/>
              <a:satOff val="-6256"/>
              <a:lumOff val="26585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Just In Time </a:t>
          </a:r>
          <a:endParaRPr lang="en-U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268000F-0320-465A-A3D4-B794A691B89F}" type="parTrans" cxnId="{FB76D4E1-73AF-4D72-B052-E3B088B3869B}">
      <dgm:prSet/>
      <dgm:spPr/>
      <dgm:t>
        <a:bodyPr/>
        <a:lstStyle/>
        <a:p>
          <a:endParaRPr lang="en-US"/>
        </a:p>
      </dgm:t>
    </dgm:pt>
    <dgm:pt modelId="{0CC1EB0D-41BB-4D0A-9B51-F416E8EDD1D2}" type="sibTrans" cxnId="{FB76D4E1-73AF-4D72-B052-E3B088B3869B}">
      <dgm:prSet/>
      <dgm:spPr/>
      <dgm:t>
        <a:bodyPr/>
        <a:lstStyle/>
        <a:p>
          <a:endParaRPr lang="en-US"/>
        </a:p>
      </dgm:t>
    </dgm:pt>
    <dgm:pt modelId="{C1330971-21D1-4BA5-BD07-4968AB682368}">
      <dgm:prSet custT="1"/>
      <dgm:spPr>
        <a:xfrm rot="5400000">
          <a:off x="3847071" y="-2701460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systems analyses to support the two-year ARMD Strategic Implementation Plan (SIP) update cycle </a:t>
          </a:r>
          <a:endParaRPr lang="en-US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80E27EC7-6ECC-439C-96D0-E25C020310FA}" type="parTrans" cxnId="{C06BF118-6818-426E-A4B3-85990C3033AA}">
      <dgm:prSet/>
      <dgm:spPr/>
      <dgm:t>
        <a:bodyPr/>
        <a:lstStyle/>
        <a:p>
          <a:endParaRPr lang="en-US"/>
        </a:p>
      </dgm:t>
    </dgm:pt>
    <dgm:pt modelId="{D88EF413-1C2C-48D3-BA85-6A1216F7FAD3}" type="sibTrans" cxnId="{C06BF118-6818-426E-A4B3-85990C3033AA}">
      <dgm:prSet/>
      <dgm:spPr/>
      <dgm:t>
        <a:bodyPr/>
        <a:lstStyle/>
        <a:p>
          <a:endParaRPr lang="en-US"/>
        </a:p>
      </dgm:t>
    </dgm:pt>
    <dgm:pt modelId="{11F70D59-30E4-43CC-8804-7E161153C964}">
      <dgm:prSet/>
      <dgm:spPr>
        <a:xfrm rot="5400000">
          <a:off x="3847071" y="-196288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349283"/>
              <a:satOff val="-6256"/>
              <a:lumOff val="26585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Internal capability to answer strategic questions that are necessary for SPMR and other ARMD strategy tasks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BE76CC74-4A81-4E5A-A30B-71841AAAB7C5}" type="parTrans" cxnId="{996D7BC9-A1F8-4575-A2A8-D38E03AD96BE}">
      <dgm:prSet/>
      <dgm:spPr/>
      <dgm:t>
        <a:bodyPr/>
        <a:lstStyle/>
        <a:p>
          <a:endParaRPr lang="en-US"/>
        </a:p>
      </dgm:t>
    </dgm:pt>
    <dgm:pt modelId="{67FA6A35-FDB3-4C31-8318-39BF7105F8F2}" type="sibTrans" cxnId="{996D7BC9-A1F8-4575-A2A8-D38E03AD96BE}">
      <dgm:prSet/>
      <dgm:spPr/>
      <dgm:t>
        <a:bodyPr/>
        <a:lstStyle/>
        <a:p>
          <a:endParaRPr lang="en-US"/>
        </a:p>
      </dgm:t>
    </dgm:pt>
    <dgm:pt modelId="{B13E9C0B-2B59-4466-9ACA-E725A1A7F396}">
      <dgm:prSet/>
      <dgm:spPr>
        <a:xfrm rot="5400000">
          <a:off x="3847071" y="-196288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349283"/>
              <a:satOff val="-6256"/>
              <a:lumOff val="26585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Includes all types of strategic systems analyses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086325AA-9CE1-4965-866F-CA5B5EE1C53D}" type="parTrans" cxnId="{9E50BA9A-B3F1-4842-A441-B03C32DA7A8E}">
      <dgm:prSet/>
      <dgm:spPr/>
      <dgm:t>
        <a:bodyPr/>
        <a:lstStyle/>
        <a:p>
          <a:endParaRPr lang="en-US"/>
        </a:p>
      </dgm:t>
    </dgm:pt>
    <dgm:pt modelId="{87864766-84E0-4A77-B365-35605FE3C26A}" type="sibTrans" cxnId="{9E50BA9A-B3F1-4842-A441-B03C32DA7A8E}">
      <dgm:prSet/>
      <dgm:spPr/>
      <dgm:t>
        <a:bodyPr/>
        <a:lstStyle/>
        <a:p>
          <a:endParaRPr lang="en-US"/>
        </a:p>
      </dgm:t>
    </dgm:pt>
    <dgm:pt modelId="{5327C3E6-2841-4FD5-8611-4B7C073EF92E}">
      <dgm:prSet custT="1"/>
      <dgm:spPr>
        <a:xfrm rot="5400000">
          <a:off x="3847071" y="-1396695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174641"/>
              <a:satOff val="-3128"/>
              <a:lumOff val="13293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Investigates new concepts that yield compelling benefits in a particular focus area</a:t>
          </a:r>
          <a:endParaRPr lang="en-US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1B4DFCC9-E6C4-429F-87DD-35CA6DC192C1}" type="parTrans" cxnId="{0CF375F2-E92A-4DC9-9FA6-3EBDB5A63F52}">
      <dgm:prSet/>
      <dgm:spPr/>
      <dgm:t>
        <a:bodyPr/>
        <a:lstStyle/>
        <a:p>
          <a:endParaRPr lang="en-US"/>
        </a:p>
      </dgm:t>
    </dgm:pt>
    <dgm:pt modelId="{C2889821-AE7C-4BBA-96B0-AF1990986BA4}" type="sibTrans" cxnId="{0CF375F2-E92A-4DC9-9FA6-3EBDB5A63F52}">
      <dgm:prSet/>
      <dgm:spPr/>
      <dgm:t>
        <a:bodyPr/>
        <a:lstStyle/>
        <a:p>
          <a:endParaRPr lang="en-US"/>
        </a:p>
      </dgm:t>
    </dgm:pt>
    <dgm:pt modelId="{FA8FB619-A6BC-47CD-B55C-2086818FAD6A}">
      <dgm:prSet custT="1"/>
      <dgm:spPr>
        <a:xfrm rot="5400000">
          <a:off x="3847071" y="-1396695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174641"/>
              <a:satOff val="-3128"/>
              <a:lumOff val="13293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Goal is to provide some benefit over state-of-the-art to motivate technical challenges and spur new approaches</a:t>
          </a:r>
          <a:endParaRPr lang="en-US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BF509A5-E8C1-410F-A2AD-76DA8E9614DD}" type="parTrans" cxnId="{8D25723C-08E7-4F0E-96CA-135A393AE90F}">
      <dgm:prSet/>
      <dgm:spPr/>
      <dgm:t>
        <a:bodyPr/>
        <a:lstStyle/>
        <a:p>
          <a:endParaRPr lang="en-US"/>
        </a:p>
      </dgm:t>
    </dgm:pt>
    <dgm:pt modelId="{3CC73FC0-A960-48B9-BD8A-48043DB932B3}" type="sibTrans" cxnId="{8D25723C-08E7-4F0E-96CA-135A393AE90F}">
      <dgm:prSet/>
      <dgm:spPr/>
      <dgm:t>
        <a:bodyPr/>
        <a:lstStyle/>
        <a:p>
          <a:endParaRPr lang="en-US"/>
        </a:p>
      </dgm:t>
    </dgm:pt>
    <dgm:pt modelId="{02EA94EC-DF6C-4338-A96A-73EBD8A29643}">
      <dgm:prSet custT="1"/>
      <dgm:spPr>
        <a:xfrm rot="5400000">
          <a:off x="3847071" y="-2701460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en-US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Outputs include trends, scenarios, ideal characteristics and assumptions</a:t>
          </a:r>
          <a:endParaRPr lang="en-US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CBE8280-D3E6-4666-845E-C4AD336A1CD7}" type="parTrans" cxnId="{4EA25360-1E1F-455F-931B-F9A5037532F2}">
      <dgm:prSet/>
      <dgm:spPr/>
      <dgm:t>
        <a:bodyPr/>
        <a:lstStyle/>
        <a:p>
          <a:endParaRPr lang="en-US"/>
        </a:p>
      </dgm:t>
    </dgm:pt>
    <dgm:pt modelId="{677157B7-5544-4486-B6D2-A6937E3D01D3}" type="sibTrans" cxnId="{4EA25360-1E1F-455F-931B-F9A5037532F2}">
      <dgm:prSet/>
      <dgm:spPr/>
      <dgm:t>
        <a:bodyPr/>
        <a:lstStyle/>
        <a:p>
          <a:endParaRPr lang="en-US"/>
        </a:p>
      </dgm:t>
    </dgm:pt>
    <dgm:pt modelId="{A3044C78-46AA-470C-9CB8-176FF1737FDD}" type="pres">
      <dgm:prSet presAssocID="{7E800DCC-4120-4B2D-8AF9-3F8DBDE96733}" presName="linearFlow" presStyleCnt="0">
        <dgm:presLayoutVars>
          <dgm:dir/>
          <dgm:animLvl val="lvl"/>
          <dgm:resizeHandles val="exact"/>
        </dgm:presLayoutVars>
      </dgm:prSet>
      <dgm:spPr/>
    </dgm:pt>
    <dgm:pt modelId="{BC8259BC-56B4-415F-990F-4F254439C5CB}" type="pres">
      <dgm:prSet presAssocID="{BD070213-FFA3-4BF0-9D74-F34A06C73DEA}" presName="composite" presStyleCnt="0"/>
      <dgm:spPr/>
    </dgm:pt>
    <dgm:pt modelId="{159FFFC8-734E-4AF8-B294-6DB627587B7C}" type="pres">
      <dgm:prSet presAssocID="{BD070213-FFA3-4BF0-9D74-F34A06C73DEA}" presName="parentText" presStyleLbl="alignNode1" presStyleIdx="0" presStyleCnt="3" custLinFactNeighborX="-4191" custLinFactNeighborY="-821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2AA51D-A87C-4C61-AAD6-E30ADC359AF2}" type="pres">
      <dgm:prSet presAssocID="{BD070213-FFA3-4BF0-9D74-F34A06C73DEA}" presName="descendantText" presStyleLbl="alignAcc1" presStyleIdx="0" presStyleCnt="3" custLinFactNeighborX="689" custLinFactNeighborY="108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5B988B-9FE5-4069-B34D-0AEAD0E3A8E1}" type="pres">
      <dgm:prSet presAssocID="{528B8CBF-3DBC-49BE-8CFC-2D161F21565F}" presName="sp" presStyleCnt="0"/>
      <dgm:spPr/>
    </dgm:pt>
    <dgm:pt modelId="{542EC222-02AC-4642-95EA-FDCB5741D011}" type="pres">
      <dgm:prSet presAssocID="{EFF7983C-BA5F-423C-B354-D345B6EC67F6}" presName="composite" presStyleCnt="0"/>
      <dgm:spPr/>
    </dgm:pt>
    <dgm:pt modelId="{20211BC1-3A4B-465B-A307-79FC3DF55CC7}" type="pres">
      <dgm:prSet presAssocID="{EFF7983C-BA5F-423C-B354-D345B6EC67F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79C9EE-9A7A-44E5-912F-AD60D415EF12}" type="pres">
      <dgm:prSet presAssocID="{EFF7983C-BA5F-423C-B354-D345B6EC67F6}" presName="descendantText" presStyleLbl="alignAcc1" presStyleIdx="1" presStyleCnt="3" custLinFactNeighborY="126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94FE4A-ECF8-479D-8CC0-21EA1C55541B}" type="pres">
      <dgm:prSet presAssocID="{E2025F0C-A760-4973-B567-BCED1EB3C14A}" presName="sp" presStyleCnt="0"/>
      <dgm:spPr/>
    </dgm:pt>
    <dgm:pt modelId="{14C13604-E4F9-4786-AAE8-30EEE775F506}" type="pres">
      <dgm:prSet presAssocID="{B441A4DF-EE52-42A7-83CF-E5F727034CA1}" presName="composite" presStyleCnt="0"/>
      <dgm:spPr/>
    </dgm:pt>
    <dgm:pt modelId="{F18E4703-8485-4A74-80D1-3CCC57005D9B}" type="pres">
      <dgm:prSet presAssocID="{B441A4DF-EE52-42A7-83CF-E5F727034CA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572ED3-99CC-403A-811D-E7A4FDD15337}" type="pres">
      <dgm:prSet presAssocID="{B441A4DF-EE52-42A7-83CF-E5F727034CA1}" presName="descendantText" presStyleLbl="alignAcc1" presStyleIdx="2" presStyleCnt="3" custLinFactNeighborX="1033" custLinFactNeighborY="36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AE5B15-9027-433D-8AC3-842B1EA57654}" type="presOf" srcId="{11F70D59-30E4-43CC-8804-7E161153C964}" destId="{AE572ED3-99CC-403A-811D-E7A4FDD15337}" srcOrd="0" destOrd="0" presId="urn:microsoft.com/office/officeart/2005/8/layout/chevron2"/>
    <dgm:cxn modelId="{32FE5471-8FEB-489A-8F7F-1BE753418000}" type="presOf" srcId="{02EA94EC-DF6C-4338-A96A-73EBD8A29643}" destId="{4D2AA51D-A87C-4C61-AAD6-E30ADC359AF2}" srcOrd="0" destOrd="1" presId="urn:microsoft.com/office/officeart/2005/8/layout/chevron2"/>
    <dgm:cxn modelId="{C096B002-BDF6-4D25-AC2C-E491CF003D10}" type="presOf" srcId="{C1330971-21D1-4BA5-BD07-4968AB682368}" destId="{4D2AA51D-A87C-4C61-AAD6-E30ADC359AF2}" srcOrd="0" destOrd="0" presId="urn:microsoft.com/office/officeart/2005/8/layout/chevron2"/>
    <dgm:cxn modelId="{0BEECF9C-8A66-447E-BDFC-A611278452C5}" srcId="{7E800DCC-4120-4B2D-8AF9-3F8DBDE96733}" destId="{EFF7983C-BA5F-423C-B354-D345B6EC67F6}" srcOrd="1" destOrd="0" parTransId="{3946FAF7-C2CA-45C4-9A50-99D7D96A8204}" sibTransId="{E2025F0C-A760-4973-B567-BCED1EB3C14A}"/>
    <dgm:cxn modelId="{CD2EBA78-BE56-4928-8742-833838CE5192}" type="presOf" srcId="{7E800DCC-4120-4B2D-8AF9-3F8DBDE96733}" destId="{A3044C78-46AA-470C-9CB8-176FF1737FDD}" srcOrd="0" destOrd="0" presId="urn:microsoft.com/office/officeart/2005/8/layout/chevron2"/>
    <dgm:cxn modelId="{8D25723C-08E7-4F0E-96CA-135A393AE90F}" srcId="{EFF7983C-BA5F-423C-B354-D345B6EC67F6}" destId="{FA8FB619-A6BC-47CD-B55C-2086818FAD6A}" srcOrd="1" destOrd="0" parTransId="{9BF509A5-E8C1-410F-A2AD-76DA8E9614DD}" sibTransId="{3CC73FC0-A960-48B9-BD8A-48043DB932B3}"/>
    <dgm:cxn modelId="{6165E195-97B6-4F02-8E28-276318584C6C}" srcId="{7E800DCC-4120-4B2D-8AF9-3F8DBDE96733}" destId="{BD070213-FFA3-4BF0-9D74-F34A06C73DEA}" srcOrd="0" destOrd="0" parTransId="{70889E13-8B17-4F39-A8FA-AA56267D15C3}" sibTransId="{528B8CBF-3DBC-49BE-8CFC-2D161F21565F}"/>
    <dgm:cxn modelId="{9D0F2835-E1F8-43BE-BF8E-4787F8576A8B}" type="presOf" srcId="{B441A4DF-EE52-42A7-83CF-E5F727034CA1}" destId="{F18E4703-8485-4A74-80D1-3CCC57005D9B}" srcOrd="0" destOrd="0" presId="urn:microsoft.com/office/officeart/2005/8/layout/chevron2"/>
    <dgm:cxn modelId="{0CF375F2-E92A-4DC9-9FA6-3EBDB5A63F52}" srcId="{EFF7983C-BA5F-423C-B354-D345B6EC67F6}" destId="{5327C3E6-2841-4FD5-8611-4B7C073EF92E}" srcOrd="0" destOrd="0" parTransId="{1B4DFCC9-E6C4-429F-87DD-35CA6DC192C1}" sibTransId="{C2889821-AE7C-4BBA-96B0-AF1990986BA4}"/>
    <dgm:cxn modelId="{C06BF118-6818-426E-A4B3-85990C3033AA}" srcId="{BD070213-FFA3-4BF0-9D74-F34A06C73DEA}" destId="{C1330971-21D1-4BA5-BD07-4968AB682368}" srcOrd="0" destOrd="0" parTransId="{80E27EC7-6ECC-439C-96D0-E25C020310FA}" sibTransId="{D88EF413-1C2C-48D3-BA85-6A1216F7FAD3}"/>
    <dgm:cxn modelId="{1D71FF0E-D5C7-4C7D-A3C7-1E02344923F6}" type="presOf" srcId="{5327C3E6-2841-4FD5-8611-4B7C073EF92E}" destId="{E179C9EE-9A7A-44E5-912F-AD60D415EF12}" srcOrd="0" destOrd="0" presId="urn:microsoft.com/office/officeart/2005/8/layout/chevron2"/>
    <dgm:cxn modelId="{996D7BC9-A1F8-4575-A2A8-D38E03AD96BE}" srcId="{B441A4DF-EE52-42A7-83CF-E5F727034CA1}" destId="{11F70D59-30E4-43CC-8804-7E161153C964}" srcOrd="0" destOrd="0" parTransId="{BE76CC74-4A81-4E5A-A30B-71841AAAB7C5}" sibTransId="{67FA6A35-FDB3-4C31-8318-39BF7105F8F2}"/>
    <dgm:cxn modelId="{FB76D4E1-73AF-4D72-B052-E3B088B3869B}" srcId="{7E800DCC-4120-4B2D-8AF9-3F8DBDE96733}" destId="{B441A4DF-EE52-42A7-83CF-E5F727034CA1}" srcOrd="2" destOrd="0" parTransId="{5268000F-0320-465A-A3D4-B794A691B89F}" sibTransId="{0CC1EB0D-41BB-4D0A-9B51-F416E8EDD1D2}"/>
    <dgm:cxn modelId="{F8C1DCDD-00B2-4A75-9CDB-F8021BDD0AAA}" type="presOf" srcId="{FA8FB619-A6BC-47CD-B55C-2086818FAD6A}" destId="{E179C9EE-9A7A-44E5-912F-AD60D415EF12}" srcOrd="0" destOrd="1" presId="urn:microsoft.com/office/officeart/2005/8/layout/chevron2"/>
    <dgm:cxn modelId="{0182D0F0-1812-44B9-A77A-3DDBF3B43E8F}" type="presOf" srcId="{B13E9C0B-2B59-4466-9ACA-E725A1A7F396}" destId="{AE572ED3-99CC-403A-811D-E7A4FDD15337}" srcOrd="0" destOrd="1" presId="urn:microsoft.com/office/officeart/2005/8/layout/chevron2"/>
    <dgm:cxn modelId="{EC7D2E61-31FE-4C3A-9132-13F2535A6EB8}" type="presOf" srcId="{EFF7983C-BA5F-423C-B354-D345B6EC67F6}" destId="{20211BC1-3A4B-465B-A307-79FC3DF55CC7}" srcOrd="0" destOrd="0" presId="urn:microsoft.com/office/officeart/2005/8/layout/chevron2"/>
    <dgm:cxn modelId="{4EA25360-1E1F-455F-931B-F9A5037532F2}" srcId="{BD070213-FFA3-4BF0-9D74-F34A06C73DEA}" destId="{02EA94EC-DF6C-4338-A96A-73EBD8A29643}" srcOrd="1" destOrd="0" parTransId="{9CBE8280-D3E6-4666-845E-C4AD336A1CD7}" sibTransId="{677157B7-5544-4486-B6D2-A6937E3D01D3}"/>
    <dgm:cxn modelId="{03E9A139-630A-424D-9059-AE13762653EE}" type="presOf" srcId="{BD070213-FFA3-4BF0-9D74-F34A06C73DEA}" destId="{159FFFC8-734E-4AF8-B294-6DB627587B7C}" srcOrd="0" destOrd="0" presId="urn:microsoft.com/office/officeart/2005/8/layout/chevron2"/>
    <dgm:cxn modelId="{9E50BA9A-B3F1-4842-A441-B03C32DA7A8E}" srcId="{B441A4DF-EE52-42A7-83CF-E5F727034CA1}" destId="{B13E9C0B-2B59-4466-9ACA-E725A1A7F396}" srcOrd="1" destOrd="0" parTransId="{086325AA-9CE1-4965-866F-CA5B5EE1C53D}" sibTransId="{87864766-84E0-4A77-B365-35605FE3C26A}"/>
    <dgm:cxn modelId="{E7481BCC-1B72-44C2-BC3E-F3D62CE58046}" type="presParOf" srcId="{A3044C78-46AA-470C-9CB8-176FF1737FDD}" destId="{BC8259BC-56B4-415F-990F-4F254439C5CB}" srcOrd="0" destOrd="0" presId="urn:microsoft.com/office/officeart/2005/8/layout/chevron2"/>
    <dgm:cxn modelId="{7385C5F5-069C-4BFD-9018-5416EFC4269E}" type="presParOf" srcId="{BC8259BC-56B4-415F-990F-4F254439C5CB}" destId="{159FFFC8-734E-4AF8-B294-6DB627587B7C}" srcOrd="0" destOrd="0" presId="urn:microsoft.com/office/officeart/2005/8/layout/chevron2"/>
    <dgm:cxn modelId="{EC9AB7F1-BE2A-4F81-B60E-189C8A2E72BE}" type="presParOf" srcId="{BC8259BC-56B4-415F-990F-4F254439C5CB}" destId="{4D2AA51D-A87C-4C61-AAD6-E30ADC359AF2}" srcOrd="1" destOrd="0" presId="urn:microsoft.com/office/officeart/2005/8/layout/chevron2"/>
    <dgm:cxn modelId="{014E9F70-6EDB-4956-BA6D-78E65E9A7DF4}" type="presParOf" srcId="{A3044C78-46AA-470C-9CB8-176FF1737FDD}" destId="{7C5B988B-9FE5-4069-B34D-0AEAD0E3A8E1}" srcOrd="1" destOrd="0" presId="urn:microsoft.com/office/officeart/2005/8/layout/chevron2"/>
    <dgm:cxn modelId="{C94658D7-7D6C-4293-A6BB-1024D88215DC}" type="presParOf" srcId="{A3044C78-46AA-470C-9CB8-176FF1737FDD}" destId="{542EC222-02AC-4642-95EA-FDCB5741D011}" srcOrd="2" destOrd="0" presId="urn:microsoft.com/office/officeart/2005/8/layout/chevron2"/>
    <dgm:cxn modelId="{ACB00D70-A113-4DE7-A425-143C0A670E1B}" type="presParOf" srcId="{542EC222-02AC-4642-95EA-FDCB5741D011}" destId="{20211BC1-3A4B-465B-A307-79FC3DF55CC7}" srcOrd="0" destOrd="0" presId="urn:microsoft.com/office/officeart/2005/8/layout/chevron2"/>
    <dgm:cxn modelId="{EC4B40C9-EADF-49F5-BDE2-6C952D24D2D6}" type="presParOf" srcId="{542EC222-02AC-4642-95EA-FDCB5741D011}" destId="{E179C9EE-9A7A-44E5-912F-AD60D415EF12}" srcOrd="1" destOrd="0" presId="urn:microsoft.com/office/officeart/2005/8/layout/chevron2"/>
    <dgm:cxn modelId="{7754FAB7-80CC-492D-9A93-F254AD593F38}" type="presParOf" srcId="{A3044C78-46AA-470C-9CB8-176FF1737FDD}" destId="{A394FE4A-ECF8-479D-8CC0-21EA1C55541B}" srcOrd="3" destOrd="0" presId="urn:microsoft.com/office/officeart/2005/8/layout/chevron2"/>
    <dgm:cxn modelId="{946692EB-B0B5-4C1D-B478-BFCD35326ADE}" type="presParOf" srcId="{A3044C78-46AA-470C-9CB8-176FF1737FDD}" destId="{14C13604-E4F9-4786-AAE8-30EEE775F506}" srcOrd="4" destOrd="0" presId="urn:microsoft.com/office/officeart/2005/8/layout/chevron2"/>
    <dgm:cxn modelId="{08C836C7-B819-4540-9B52-934294C87399}" type="presParOf" srcId="{14C13604-E4F9-4786-AAE8-30EEE775F506}" destId="{F18E4703-8485-4A74-80D1-3CCC57005D9B}" srcOrd="0" destOrd="0" presId="urn:microsoft.com/office/officeart/2005/8/layout/chevron2"/>
    <dgm:cxn modelId="{645CA3DE-F917-4E95-BBDD-B3FE03215E57}" type="presParOf" srcId="{14C13604-E4F9-4786-AAE8-30EEE775F506}" destId="{AE572ED3-99CC-403A-811D-E7A4FDD1533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FFFC8-734E-4AF8-B294-6DB627587B7C}">
      <dsp:nvSpPr>
        <dsp:cNvPr id="0" name=""/>
        <dsp:cNvSpPr/>
      </dsp:nvSpPr>
      <dsp:spPr>
        <a:xfrm rot="5400000">
          <a:off x="-222429" y="222429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Mega Drivers</a:t>
          </a:r>
          <a:endParaRPr lang="en-US" sz="15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0" y="519002"/>
        <a:ext cx="1038004" cy="444858"/>
      </dsp:txXfrm>
    </dsp:sp>
    <dsp:sp modelId="{4D2AA51D-A87C-4C61-AAD6-E30ADC359AF2}">
      <dsp:nvSpPr>
        <dsp:cNvPr id="0" name=""/>
        <dsp:cNvSpPr/>
      </dsp:nvSpPr>
      <dsp:spPr>
        <a:xfrm rot="5400000">
          <a:off x="3847071" y="-2701460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systems analyses to support the two-year ARMD Strategic Implementation Plan (SIP) update cycle </a:t>
          </a:r>
          <a:endParaRPr lang="en-US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Outputs include trends, scenarios, ideal characteristics and assumptions</a:t>
          </a:r>
          <a:endParaRPr lang="en-US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038004" y="154659"/>
        <a:ext cx="6534943" cy="869756"/>
      </dsp:txXfrm>
    </dsp:sp>
    <dsp:sp modelId="{20211BC1-3A4B-465B-A307-79FC3DF55CC7}">
      <dsp:nvSpPr>
        <dsp:cNvPr id="0" name=""/>
        <dsp:cNvSpPr/>
      </dsp:nvSpPr>
      <dsp:spPr>
        <a:xfrm rot="5400000">
          <a:off x="-222429" y="1512997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174641"/>
              <a:satOff val="-3128"/>
              <a:lumOff val="13293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What’s Next</a:t>
          </a:r>
          <a:endParaRPr lang="en-US" sz="15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0" y="1809570"/>
        <a:ext cx="1038004" cy="444858"/>
      </dsp:txXfrm>
    </dsp:sp>
    <dsp:sp modelId="{E179C9EE-9A7A-44E5-912F-AD60D415EF12}">
      <dsp:nvSpPr>
        <dsp:cNvPr id="0" name=""/>
        <dsp:cNvSpPr/>
      </dsp:nvSpPr>
      <dsp:spPr>
        <a:xfrm rot="5400000">
          <a:off x="3847071" y="-1396695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174641"/>
              <a:satOff val="-3128"/>
              <a:lumOff val="13293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Investigates new concepts that yield compelling benefits in a particular focus area</a:t>
          </a:r>
          <a:endParaRPr lang="en-US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Goal is to provide some benefit over state-of-the-art to motivate technical challenges and spur new approaches</a:t>
          </a:r>
          <a:endParaRPr lang="en-US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038004" y="1459424"/>
        <a:ext cx="6534943" cy="869756"/>
      </dsp:txXfrm>
    </dsp:sp>
    <dsp:sp modelId="{F18E4703-8485-4A74-80D1-3CCC57005D9B}">
      <dsp:nvSpPr>
        <dsp:cNvPr id="0" name=""/>
        <dsp:cNvSpPr/>
      </dsp:nvSpPr>
      <dsp:spPr>
        <a:xfrm rot="5400000">
          <a:off x="-222429" y="2800403"/>
          <a:ext cx="1482862" cy="1038004"/>
        </a:xfrm>
        <a:prstGeom prst="chevron">
          <a:avLst/>
        </a:prstGeom>
        <a:gradFill rotWithShape="0">
          <a:gsLst>
            <a:gs pos="0">
              <a:srgbClr val="4472C4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6350" cap="flat" cmpd="sng" algn="ctr">
          <a:solidFill>
            <a:srgbClr val="4472C4">
              <a:shade val="80000"/>
              <a:hueOff val="349283"/>
              <a:satOff val="-6256"/>
              <a:lumOff val="26585"/>
              <a:alphaOff val="0"/>
            </a:srgb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Just In Time </a:t>
          </a:r>
          <a:endParaRPr lang="en-US" sz="15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0" y="3096976"/>
        <a:ext cx="1038004" cy="444858"/>
      </dsp:txXfrm>
    </dsp:sp>
    <dsp:sp modelId="{AE572ED3-99CC-403A-811D-E7A4FDD15337}">
      <dsp:nvSpPr>
        <dsp:cNvPr id="0" name=""/>
        <dsp:cNvSpPr/>
      </dsp:nvSpPr>
      <dsp:spPr>
        <a:xfrm rot="5400000">
          <a:off x="3847071" y="-196288"/>
          <a:ext cx="963860" cy="6581995"/>
        </a:xfrm>
        <a:prstGeom prst="round2Same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rgbClr val="4472C4">
              <a:shade val="80000"/>
              <a:hueOff val="349283"/>
              <a:satOff val="-6256"/>
              <a:lumOff val="26585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Internal capability to answer strategic questions that are necessary for SPMR and other ARMD strategy tasks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Includes all types of strategic systems analyses</a:t>
          </a:r>
          <a:endParaRPr lang="en-US" sz="1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038004" y="2659831"/>
        <a:ext cx="6534943" cy="86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F1947-FEB4-4CA6-A0CE-407A5AD8FD0D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35FEB-724C-40BA-97AF-B181959A1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7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defRPr sz="900">
                <a:solidFill>
                  <a:srgbClr val="666666"/>
                </a:solidFill>
                <a:latin typeface="55 Helvetica Roman"/>
              </a:defRPr>
            </a:lvl1pPr>
            <a:lvl2pPr marL="742950" indent="-285750" defTabSz="939800">
              <a:defRPr sz="900">
                <a:solidFill>
                  <a:srgbClr val="666666"/>
                </a:solidFill>
                <a:latin typeface="55 Helvetica Roman"/>
              </a:defRPr>
            </a:lvl2pPr>
            <a:lvl3pPr marL="1143000" indent="-228600" defTabSz="939800">
              <a:defRPr sz="900">
                <a:solidFill>
                  <a:srgbClr val="666666"/>
                </a:solidFill>
                <a:latin typeface="55 Helvetica Roman"/>
              </a:defRPr>
            </a:lvl3pPr>
            <a:lvl4pPr marL="1600200" indent="-228600" defTabSz="939800">
              <a:defRPr sz="900">
                <a:solidFill>
                  <a:srgbClr val="666666"/>
                </a:solidFill>
                <a:latin typeface="55 Helvetica Roman"/>
              </a:defRPr>
            </a:lvl4pPr>
            <a:lvl5pPr marL="2057400" indent="-228600" defTabSz="939800">
              <a:defRPr sz="900">
                <a:solidFill>
                  <a:srgbClr val="666666"/>
                </a:solidFill>
                <a:latin typeface="55 Helvetica Roman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9pPr>
          </a:lstStyle>
          <a:p>
            <a:fld id="{9C28E7CD-2E2F-4623-BC98-3F06C2AD4567}" type="slidenum">
              <a:rPr lang="en-US" altLang="en-US" sz="1200" smtClean="0">
                <a:solidFill>
                  <a:schemeClr val="tx1"/>
                </a:solidFill>
              </a:rPr>
              <a:pPr/>
              <a:t>9</a:t>
            </a:fld>
            <a:endParaRPr lang="en-US" altLang="en-US" sz="1200" smtClean="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NASA Presentation Sign-Off Page</a:t>
            </a:r>
          </a:p>
        </p:txBody>
      </p:sp>
    </p:spTree>
    <p:extLst>
      <p:ext uri="{BB962C8B-B14F-4D97-AF65-F5344CB8AC3E}">
        <p14:creationId xmlns:p14="http://schemas.microsoft.com/office/powerpoint/2010/main" val="831642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102242"/>
          </a:xfrm>
        </p:spPr>
        <p:txBody>
          <a:bodyPr/>
          <a:lstStyle>
            <a:lvl1pPr algn="l"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0776"/>
            <a:ext cx="8686800" cy="506818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08342" y="6431362"/>
            <a:ext cx="5792683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83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5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2019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8349" y="6562571"/>
            <a:ext cx="5792683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685800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2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2019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5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6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r>
              <a:rPr lang="en-US" smtClean="0"/>
              <a:t>October 1,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50872" y="6562571"/>
            <a:ext cx="5792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1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cs typeface="+mn-cs"/>
              </a:defRPr>
            </a:lvl1pPr>
          </a:lstStyle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fld id="{5459586A-3D9F-4080-B414-70B1C2D4EAD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1006" y="85181"/>
            <a:ext cx="654256" cy="5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4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5090"/>
            <a:ext cx="8046720" cy="1593272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Systems </a:t>
            </a:r>
            <a:r>
              <a:rPr lang="en-US" alt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</a:t>
            </a:r>
            <a:r>
              <a:rPr lang="en-US" alt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  <a:br>
              <a:rPr lang="en-US" alt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611612"/>
            <a:ext cx="7228114" cy="1655762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Dr. Sharon Monica Jones</a:t>
            </a:r>
          </a:p>
          <a:p>
            <a:pPr algn="l">
              <a:spcBef>
                <a:spcPts val="0"/>
              </a:spcBef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NASA Aeronautics</a:t>
            </a:r>
          </a:p>
          <a:p>
            <a:pPr algn="l">
              <a:spcBef>
                <a:spcPts val="0"/>
              </a:spcBef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5, 2020</a:t>
            </a: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3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28650" y="176068"/>
            <a:ext cx="7980363" cy="1468438"/>
          </a:xfrm>
        </p:spPr>
        <p:txBody>
          <a:bodyPr/>
          <a:lstStyle/>
          <a:p>
            <a:r>
              <a:rPr lang="en-US" altLang="en-US" sz="3600" b="1" dirty="0" smtClean="0"/>
              <a:t>Systems Analysis Symposium</a:t>
            </a:r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0" dirty="0"/>
              <a:t>M</a:t>
            </a:r>
            <a:r>
              <a:rPr lang="en-US" altLang="en-US" sz="2800" b="0" dirty="0" smtClean="0"/>
              <a:t>eeting Objectives</a:t>
            </a:r>
            <a:endParaRPr lang="en-US" altLang="en-US" sz="3600" b="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481" y="1824759"/>
            <a:ext cx="7830566" cy="4351338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333333"/>
                </a:solidFill>
              </a:rPr>
              <a:t>Distribute results </a:t>
            </a:r>
            <a:r>
              <a:rPr lang="en-US" sz="2400" dirty="0">
                <a:solidFill>
                  <a:srgbClr val="333333"/>
                </a:solidFill>
              </a:rPr>
              <a:t>of strategic systems analysis studies to the NASA Aeronautics Research Mission Directorate (ARMD)</a:t>
            </a:r>
          </a:p>
          <a:p>
            <a:r>
              <a:rPr lang="en-US" sz="2400" dirty="0">
                <a:solidFill>
                  <a:srgbClr val="333333"/>
                </a:solidFill>
              </a:rPr>
              <a:t>Obtain peer </a:t>
            </a:r>
            <a:r>
              <a:rPr lang="en-US" sz="2400" b="1" dirty="0">
                <a:solidFill>
                  <a:srgbClr val="333333"/>
                </a:solidFill>
              </a:rPr>
              <a:t>review</a:t>
            </a:r>
            <a:r>
              <a:rPr lang="en-US" sz="2400" dirty="0">
                <a:solidFill>
                  <a:srgbClr val="333333"/>
                </a:solidFill>
              </a:rPr>
              <a:t> about study </a:t>
            </a:r>
            <a:r>
              <a:rPr lang="en-US" sz="2400" b="1" dirty="0">
                <a:solidFill>
                  <a:srgbClr val="333333"/>
                </a:solidFill>
              </a:rPr>
              <a:t>assumptions and conclusions</a:t>
            </a:r>
          </a:p>
          <a:p>
            <a:r>
              <a:rPr lang="en-US" sz="2400" dirty="0">
                <a:solidFill>
                  <a:srgbClr val="333333"/>
                </a:solidFill>
              </a:rPr>
              <a:t>Get </a:t>
            </a:r>
            <a:r>
              <a:rPr lang="en-US" sz="2400" b="1" dirty="0">
                <a:solidFill>
                  <a:srgbClr val="333333"/>
                </a:solidFill>
              </a:rPr>
              <a:t>feedback</a:t>
            </a:r>
            <a:r>
              <a:rPr lang="en-US" sz="2400" dirty="0">
                <a:solidFill>
                  <a:srgbClr val="333333"/>
                </a:solidFill>
              </a:rPr>
              <a:t> from the ARMD community prior </a:t>
            </a:r>
            <a:r>
              <a:rPr lang="en-US" sz="2400" dirty="0" smtClean="0">
                <a:solidFill>
                  <a:srgbClr val="333333"/>
                </a:solidFill>
              </a:rPr>
              <a:t>to: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333333"/>
                </a:solidFill>
              </a:rPr>
              <a:t>Strategic </a:t>
            </a:r>
            <a:r>
              <a:rPr lang="en-US" sz="2000" dirty="0">
                <a:solidFill>
                  <a:srgbClr val="333333"/>
                </a:solidFill>
              </a:rPr>
              <a:t>Portfolio Management Review (</a:t>
            </a:r>
            <a:r>
              <a:rPr lang="en-US" sz="2000" dirty="0" smtClean="0">
                <a:solidFill>
                  <a:srgbClr val="333333"/>
                </a:solidFill>
              </a:rPr>
              <a:t>SPMR)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333333"/>
                </a:solidFill>
              </a:rPr>
              <a:t>2021 </a:t>
            </a:r>
            <a:r>
              <a:rPr lang="en-US" sz="2000" dirty="0">
                <a:solidFill>
                  <a:srgbClr val="333333"/>
                </a:solidFill>
              </a:rPr>
              <a:t>Strategic Implementation Plan (SIP) update</a:t>
            </a:r>
          </a:p>
          <a:p>
            <a:r>
              <a:rPr lang="en-US" sz="2400" dirty="0">
                <a:solidFill>
                  <a:srgbClr val="333333"/>
                </a:solidFill>
              </a:rPr>
              <a:t>Generate </a:t>
            </a:r>
            <a:r>
              <a:rPr lang="en-US" sz="2400" b="1" dirty="0">
                <a:solidFill>
                  <a:srgbClr val="333333"/>
                </a:solidFill>
              </a:rPr>
              <a:t>ideas</a:t>
            </a:r>
            <a:r>
              <a:rPr lang="en-US" sz="2400" dirty="0">
                <a:solidFill>
                  <a:srgbClr val="333333"/>
                </a:solidFill>
              </a:rPr>
              <a:t> for possible future strategic studies needed by </a:t>
            </a:r>
            <a:r>
              <a:rPr lang="en-US" sz="2400" dirty="0" smtClean="0">
                <a:solidFill>
                  <a:srgbClr val="333333"/>
                </a:solidFill>
              </a:rPr>
              <a:t>ARMD</a:t>
            </a:r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237B99-45DC-49F4-8982-DD3EC76CF9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1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74" y="94600"/>
            <a:ext cx="8366529" cy="1169551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Aeronautics Research Mission Directorate</a:t>
            </a:r>
            <a:br>
              <a:rPr lang="en-US" altLang="en-US" dirty="0" smtClean="0"/>
            </a:br>
            <a:r>
              <a:rPr lang="en-US" altLang="en-US" sz="2700" b="0" dirty="0" smtClean="0"/>
              <a:t>Portfolio Analysis and Management Office (PAMO)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92240" y="6356351"/>
            <a:ext cx="2057400" cy="365125"/>
          </a:xfrm>
        </p:spPr>
        <p:txBody>
          <a:bodyPr/>
          <a:lstStyle/>
          <a:p>
            <a:fld id="{5459586A-3D9F-4080-B414-70B1C2D4EAD5}" type="slidenum">
              <a:rPr lang="en-US" smtClean="0"/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69072" y="4609860"/>
            <a:ext cx="373501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600" b="1" dirty="0" err="1" smtClean="0"/>
              <a:t>Intercenter</a:t>
            </a:r>
            <a:r>
              <a:rPr lang="en-US" altLang="en-US" sz="1600" b="1" dirty="0" smtClean="0"/>
              <a:t> Systems Analysis Team (ISAT)</a:t>
            </a:r>
            <a:endParaRPr lang="en-US" sz="1600" b="1" dirty="0" smtClean="0"/>
          </a:p>
          <a:p>
            <a:pPr algn="ctr"/>
            <a:r>
              <a:rPr lang="en-US" sz="1600" b="1" dirty="0" smtClean="0">
                <a:solidFill>
                  <a:srgbClr val="000099"/>
                </a:solidFill>
              </a:rPr>
              <a:t>Team Lead</a:t>
            </a:r>
          </a:p>
          <a:p>
            <a:pPr algn="ctr"/>
            <a:r>
              <a:rPr lang="en-US" sz="1600" dirty="0" smtClean="0"/>
              <a:t>Willia</a:t>
            </a:r>
            <a:r>
              <a:rPr lang="en-US" sz="1600" dirty="0"/>
              <a:t>m</a:t>
            </a:r>
            <a:r>
              <a:rPr lang="en-US" sz="1600" dirty="0" smtClean="0"/>
              <a:t> Haller (GRC)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2244016" y="1228657"/>
            <a:ext cx="449507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en-US" sz="1600" b="1" dirty="0" smtClean="0"/>
              <a:t>Portfolio Analysis and Management Office (PAMO)</a:t>
            </a:r>
            <a:endParaRPr lang="en-US" sz="1600" b="1" dirty="0" smtClean="0"/>
          </a:p>
          <a:p>
            <a:pPr algn="ctr"/>
            <a:r>
              <a:rPr lang="en-US" sz="1600" b="1" dirty="0" smtClean="0">
                <a:solidFill>
                  <a:srgbClr val="000099"/>
                </a:solidFill>
              </a:rPr>
              <a:t>Director </a:t>
            </a:r>
          </a:p>
          <a:p>
            <a:pPr algn="ctr"/>
            <a:r>
              <a:rPr lang="en-US" sz="1600" dirty="0" smtClean="0"/>
              <a:t>William Harrison</a:t>
            </a:r>
          </a:p>
          <a:p>
            <a:pPr algn="ctr"/>
            <a:r>
              <a:rPr lang="en-US" sz="1600" b="1" dirty="0" smtClean="0">
                <a:solidFill>
                  <a:srgbClr val="000099"/>
                </a:solidFill>
              </a:rPr>
              <a:t>Program Coordinator</a:t>
            </a:r>
            <a:endParaRPr lang="en-US" sz="1600" b="1" dirty="0">
              <a:solidFill>
                <a:srgbClr val="000099"/>
              </a:solidFill>
            </a:endParaRPr>
          </a:p>
          <a:p>
            <a:pPr algn="ctr"/>
            <a:r>
              <a:rPr lang="en-US" sz="1600" dirty="0" smtClean="0"/>
              <a:t>Cierra Bean</a:t>
            </a:r>
            <a:endParaRPr lang="en-US" sz="1600" dirty="0"/>
          </a:p>
        </p:txBody>
      </p:sp>
      <p:grpSp>
        <p:nvGrpSpPr>
          <p:cNvPr id="7" name="Group 6"/>
          <p:cNvGrpSpPr/>
          <p:nvPr/>
        </p:nvGrpSpPr>
        <p:grpSpPr>
          <a:xfrm>
            <a:off x="1145216" y="2512241"/>
            <a:ext cx="3346338" cy="1130868"/>
            <a:chOff x="1145218" y="2732956"/>
            <a:chExt cx="3346338" cy="1130868"/>
          </a:xfrm>
        </p:grpSpPr>
        <p:sp>
          <p:nvSpPr>
            <p:cNvPr id="58" name="Rectangle 57"/>
            <p:cNvSpPr/>
            <p:nvPr/>
          </p:nvSpPr>
          <p:spPr bwMode="auto">
            <a:xfrm>
              <a:off x="1145218" y="2974183"/>
              <a:ext cx="3346337" cy="889641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673807" y="2975942"/>
              <a:ext cx="208768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Resources (PAMO-R)</a:t>
              </a:r>
            </a:p>
            <a:p>
              <a:pPr algn="ctr"/>
              <a:r>
                <a:rPr lang="en-US" sz="1600" b="1" dirty="0">
                  <a:solidFill>
                    <a:srgbClr val="000099"/>
                  </a:solidFill>
                </a:rPr>
                <a:t>Team Lead</a:t>
              </a:r>
            </a:p>
            <a:p>
              <a:pPr algn="ctr"/>
              <a:r>
                <a:rPr lang="en-US" sz="1600" dirty="0" smtClean="0"/>
                <a:t>Cathy Delaney</a:t>
              </a:r>
            </a:p>
          </p:txBody>
        </p:sp>
        <p:cxnSp>
          <p:nvCxnSpPr>
            <p:cNvPr id="6174" name="Elbow Connector 6173"/>
            <p:cNvCxnSpPr/>
            <p:nvPr/>
          </p:nvCxnSpPr>
          <p:spPr bwMode="auto">
            <a:xfrm rot="5400000">
              <a:off x="3349475" y="1832102"/>
              <a:ext cx="241228" cy="2042935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4491553" y="2542262"/>
            <a:ext cx="4196461" cy="2067598"/>
            <a:chOff x="4491556" y="2750803"/>
            <a:chExt cx="4196461" cy="2067598"/>
          </a:xfrm>
        </p:grpSpPr>
        <p:sp>
          <p:nvSpPr>
            <p:cNvPr id="50" name="TextBox 49"/>
            <p:cNvSpPr txBox="1"/>
            <p:nvPr/>
          </p:nvSpPr>
          <p:spPr>
            <a:xfrm>
              <a:off x="5238261" y="3855747"/>
              <a:ext cx="3196645" cy="58477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99"/>
                  </a:solidFill>
                </a:rPr>
                <a:t>Systems Analysis/Decision Support</a:t>
              </a:r>
            </a:p>
            <a:p>
              <a:pPr algn="ctr"/>
              <a:r>
                <a:rPr lang="en-US" sz="1600" dirty="0" smtClean="0">
                  <a:solidFill>
                    <a:schemeClr val="bg2">
                      <a:lumMod val="50000"/>
                    </a:schemeClr>
                  </a:solidFill>
                </a:rPr>
                <a:t>*Dr. Sharon Monica Jones</a:t>
              </a:r>
              <a:endParaRPr lang="en-US" sz="16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164" name="Rectangle 6163"/>
            <p:cNvSpPr/>
            <p:nvPr/>
          </p:nvSpPr>
          <p:spPr bwMode="auto">
            <a:xfrm>
              <a:off x="4953000" y="2954611"/>
              <a:ext cx="3735017" cy="1692891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</a:endParaRPr>
            </a:p>
          </p:txBody>
        </p:sp>
        <p:sp>
          <p:nvSpPr>
            <p:cNvPr id="6165" name="TextBox 6164"/>
            <p:cNvSpPr txBox="1"/>
            <p:nvPr/>
          </p:nvSpPr>
          <p:spPr>
            <a:xfrm>
              <a:off x="5932852" y="2974183"/>
              <a:ext cx="19102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Strategy (PAMO-S)</a:t>
              </a:r>
            </a:p>
            <a:p>
              <a:pPr algn="ctr"/>
              <a:r>
                <a:rPr lang="en-US" sz="1600" b="1" dirty="0">
                  <a:solidFill>
                    <a:srgbClr val="000099"/>
                  </a:solidFill>
                </a:rPr>
                <a:t>Team Lead</a:t>
              </a:r>
            </a:p>
            <a:p>
              <a:pPr algn="ctr"/>
              <a:r>
                <a:rPr lang="en-US" sz="1600" dirty="0"/>
                <a:t>Naseem </a:t>
              </a:r>
              <a:r>
                <a:rPr lang="en-US" sz="1600" dirty="0" smtClean="0"/>
                <a:t>Saiyed</a:t>
              </a:r>
              <a:endParaRPr lang="en-US" sz="1600" b="1" dirty="0" smtClean="0"/>
            </a:p>
          </p:txBody>
        </p:sp>
        <p:cxnSp>
          <p:nvCxnSpPr>
            <p:cNvPr id="6171" name="Straight Connector 6170"/>
            <p:cNvCxnSpPr>
              <a:stCxn id="50" idx="2"/>
              <a:endCxn id="14" idx="0"/>
            </p:cNvCxnSpPr>
            <p:nvPr/>
          </p:nvCxnSpPr>
          <p:spPr bwMode="auto">
            <a:xfrm flipH="1">
              <a:off x="6836583" y="4440522"/>
              <a:ext cx="1" cy="377879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Elbow Connector 31"/>
            <p:cNvCxnSpPr/>
            <p:nvPr/>
          </p:nvCxnSpPr>
          <p:spPr bwMode="auto">
            <a:xfrm rot="16200000" flipH="1">
              <a:off x="5516833" y="1725526"/>
              <a:ext cx="205534" cy="2256088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" name="TextBox 5"/>
          <p:cNvSpPr txBox="1"/>
          <p:nvPr/>
        </p:nvSpPr>
        <p:spPr>
          <a:xfrm>
            <a:off x="6946285" y="5433090"/>
            <a:ext cx="1796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</a:rPr>
              <a:t>* on detail to TACP</a:t>
            </a:r>
            <a:endParaRPr lang="en-US" sz="16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1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268881" y="290051"/>
            <a:ext cx="8020050" cy="1169551"/>
          </a:xfrm>
        </p:spPr>
        <p:txBody>
          <a:bodyPr>
            <a:noAutofit/>
          </a:bodyPr>
          <a:lstStyle/>
          <a:p>
            <a:r>
              <a:rPr lang="en-US" altLang="en-US" sz="3200" b="1" dirty="0" smtClean="0"/>
              <a:t>Systems Analysis and Decision Support</a:t>
            </a:r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r>
              <a:rPr lang="en-US" altLang="en-US" sz="2000" b="0" dirty="0" smtClean="0"/>
              <a:t>Strategic Systems Analysis Overview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586A-3D9F-4080-B414-70B1C2D4EAD5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5759" y="3202754"/>
            <a:ext cx="266619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33CC"/>
                </a:solidFill>
              </a:rPr>
              <a:t>Strategic Systems Modeling and Analysis</a:t>
            </a:r>
          </a:p>
          <a:p>
            <a:pPr algn="ctr"/>
            <a:r>
              <a:rPr lang="en-US" sz="1600" dirty="0"/>
              <a:t>To identify trends that may impact ARMD strategy</a:t>
            </a:r>
          </a:p>
          <a:p>
            <a:pPr algn="ctr"/>
            <a:r>
              <a:rPr lang="en-US" sz="1600" dirty="0"/>
              <a:t>t</a:t>
            </a:r>
            <a:r>
              <a:rPr lang="en-US" sz="1600" dirty="0" smtClean="0"/>
              <a:t>hrough the use of systems analysis models and methods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319436" y="3202754"/>
            <a:ext cx="264769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33CC"/>
                </a:solidFill>
              </a:rPr>
              <a:t>Strategic Portfolio Analysis</a:t>
            </a:r>
          </a:p>
          <a:p>
            <a:pPr algn="ctr"/>
            <a:r>
              <a:rPr lang="en-US" sz="1600" dirty="0" smtClean="0"/>
              <a:t>To use systems and portfolio analysis methods to identify strengths, alternatives and gaps in ARMD’s portfolio for strategic decisions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104798" y="3202754"/>
            <a:ext cx="286832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33CC"/>
                </a:solidFill>
              </a:rPr>
              <a:t>Strategic Data Analysis</a:t>
            </a:r>
          </a:p>
          <a:p>
            <a:pPr algn="ctr"/>
            <a:r>
              <a:rPr lang="en-US" sz="1600" dirty="0" smtClean="0"/>
              <a:t>To </a:t>
            </a:r>
            <a:r>
              <a:rPr lang="en-US" sz="1600" dirty="0"/>
              <a:t>identify </a:t>
            </a:r>
            <a:r>
              <a:rPr lang="en-US" sz="1600" dirty="0" smtClean="0"/>
              <a:t>trends that </a:t>
            </a:r>
            <a:r>
              <a:rPr lang="en-US" sz="1600" dirty="0"/>
              <a:t>may impact ARMD strategy</a:t>
            </a:r>
          </a:p>
          <a:p>
            <a:pPr algn="ctr"/>
            <a:r>
              <a:rPr lang="en-US" sz="1600" dirty="0" smtClean="0"/>
              <a:t>by analyzing aeronautics </a:t>
            </a:r>
            <a:r>
              <a:rPr lang="en-US" sz="1600" dirty="0"/>
              <a:t>technology, business intelligence and/or aviation </a:t>
            </a:r>
            <a:r>
              <a:rPr lang="en-US" sz="1600" dirty="0" smtClean="0"/>
              <a:t>data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16129" y="2802644"/>
            <a:ext cx="8617619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dirty="0" smtClean="0"/>
              <a:t>OPERATIONS RESEARCH                + POLICY ANALYSIS                     + DATA ANALYTICS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06882" y="2280540"/>
            <a:ext cx="2908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SYSTEMS ANALYSIS =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3796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234047" y="163807"/>
            <a:ext cx="8020050" cy="1169551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Strategic Systems Analysis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b="0" dirty="0" smtClean="0"/>
              <a:t>Categories of Activities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586A-3D9F-4080-B414-70B1C2D4EAD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/>
          </p:nvPr>
        </p:nvGraphicFramePr>
        <p:xfrm>
          <a:off x="628650" y="1672992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939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4" name="TextBox 3"/>
          <p:cNvSpPr txBox="1">
            <a:spLocks noChangeArrowheads="1"/>
          </p:cNvSpPr>
          <p:nvPr/>
        </p:nvSpPr>
        <p:spPr bwMode="auto">
          <a:xfrm>
            <a:off x="676275" y="350838"/>
            <a:ext cx="32966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5, 2020</a:t>
            </a:r>
            <a:endParaRPr lang="en-US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00D38-2BFB-4DF8-BA66-F574CE1867B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56600" y="350838"/>
            <a:ext cx="245875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 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6914"/>
              </p:ext>
            </p:extLst>
          </p:nvPr>
        </p:nvGraphicFramePr>
        <p:xfrm>
          <a:off x="454025" y="1291085"/>
          <a:ext cx="8061325" cy="4754395"/>
        </p:xfrm>
        <a:graphic>
          <a:graphicData uri="http://schemas.openxmlformats.org/drawingml/2006/table">
            <a:tbl>
              <a:tblPr firstRow="1" bandRow="1"/>
              <a:tblGrid>
                <a:gridCol w="173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6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4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9:00 AM – 9:30 AM</a:t>
                      </a:r>
                      <a:endParaRPr lang="en-US" sz="12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7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9:00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9:10 AM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</a:t>
                      </a:r>
                    </a:p>
                  </a:txBody>
                  <a:tcPr marL="91427" marR="91427" marT="45692" marB="4569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Steve Clarke, ARMD 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Deputy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Associate Administrator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7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9:10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– 9:20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Objectives/Agenda</a:t>
                      </a:r>
                    </a:p>
                  </a:txBody>
                  <a:tcPr marL="91427" marR="91427" marT="45692" marB="4569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Sharon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Monica Jones, TACP Acting Deputy Program Director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731835"/>
                  </a:ext>
                </a:extLst>
              </a:tr>
              <a:tr h="274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9:20 AM – 11:30 AM</a:t>
                      </a:r>
                      <a:endParaRPr lang="en-US" sz="12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ISAT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9:20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– 9:30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Intercenter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Systems Analysis Team (ISAT)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Overview</a:t>
                      </a:r>
                    </a:p>
                  </a:txBody>
                  <a:tcPr marL="91427" marR="91427" marT="45692" marB="4569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 Haller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ISAT Lead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4" marB="45684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65602"/>
                  </a:ext>
                </a:extLst>
              </a:tr>
              <a:tr h="457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10:30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"What's Next" for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Airworthiness Certification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Mobility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75" marB="456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Nick Borer (LaRC)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07" marB="45707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11:30 AM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Hypersonics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/Supersonics Studies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Hypersonics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Market Analysis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 for Low-Boom Supersonic Transport Aircraft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Commercial Supersonic Barriers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Jon Seidel (GRC)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 Marien (LaRC)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12:15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AAM Systems Analysis</a:t>
                      </a: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Christopher Silva (ARC)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Kevin Antcliff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Siena Whiteside (LaRC)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100028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12:15 PM – 1:00</a:t>
                      </a:r>
                      <a:r>
                        <a:rPr lang="en-US" sz="1200" b="1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  <a:endParaRPr lang="en-US" sz="1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3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00D38-2BFB-4DF8-BA66-F574CE1867B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56600" y="350838"/>
            <a:ext cx="245875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 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52421" y="350838"/>
            <a:ext cx="4207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5, 2020 (cont’d)</a:t>
            </a:r>
            <a:endParaRPr lang="en-US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479717"/>
              </p:ext>
            </p:extLst>
          </p:nvPr>
        </p:nvGraphicFramePr>
        <p:xfrm>
          <a:off x="541337" y="1271712"/>
          <a:ext cx="8061325" cy="4608107"/>
        </p:xfrm>
        <a:graphic>
          <a:graphicData uri="http://schemas.openxmlformats.org/drawingml/2006/table">
            <a:tbl>
              <a:tblPr firstRow="1" bandRow="1"/>
              <a:tblGrid>
                <a:gridCol w="1718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1:00 PM – 3:30 PM</a:t>
                      </a:r>
                      <a:endParaRPr lang="en-US" sz="12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MEGA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DRIVERS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1:00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 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1:45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 Advanced Manufacturing Scenarios </a:t>
                      </a:r>
                    </a:p>
                  </a:txBody>
                  <a:tcPr marL="91427" marR="91427" marT="45675" marB="4567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Seamus McGovern (Volpe)</a:t>
                      </a:r>
                    </a:p>
                  </a:txBody>
                  <a:tcPr marL="91427" marR="91427" marT="45707" marB="45707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1:45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2:30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Mega Driver Scenarios </a:t>
                      </a: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Dell Ricks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(AMA)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5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 – 3:15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 Aviation Safety Risk Tall Poles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Larry Barr (Volpe)</a:t>
                      </a: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809584"/>
                  </a:ext>
                </a:extLst>
              </a:tr>
              <a:tr h="5115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3:15 PM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3:30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742944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3:30 PM – 5:00</a:t>
                      </a:r>
                      <a:r>
                        <a:rPr lang="en-US" sz="1200" b="1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SYSTEMS ANALYSIS</a:t>
                      </a:r>
                      <a:endParaRPr lang="en-US" sz="1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95" marB="45695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3:30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4:15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Aeronautics and Air Transportation System Related Life Cycle Costs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Jacob Wishart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Volpe)</a:t>
                      </a: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56099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4:15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 – 5:00 PM</a:t>
                      </a:r>
                      <a:endParaRPr lang="en-US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Certification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By Analysis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Shahab Hasan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(Crown Consulting Inc.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067809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5:00 – 5:15 PM</a:t>
                      </a:r>
                      <a:endParaRPr lang="en-US" sz="12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WRAP UP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327"/>
                  </a:ext>
                </a:extLst>
              </a:tr>
              <a:tr h="2742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2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5:00 – 5:15 PM</a:t>
                      </a: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Closing Remarks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45680" marB="4568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 Haller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ISAT Lead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Sharon Monica Jones, TACP Acting Deputy Program Director </a:t>
                      </a:r>
                    </a:p>
                  </a:txBody>
                  <a:tcPr marL="91427" marR="91427" marT="45712" marB="4571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159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56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b="1" dirty="0" smtClean="0">
                <a:solidFill>
                  <a:prstClr val="black"/>
                </a:solidFill>
              </a:rPr>
              <a:t>Systems Analysis Symposium</a:t>
            </a:r>
            <a:br>
              <a:rPr lang="en-US" altLang="en-US" sz="3600" b="1" dirty="0" smtClean="0">
                <a:solidFill>
                  <a:prstClr val="black"/>
                </a:solidFill>
              </a:rPr>
            </a:br>
            <a:r>
              <a:rPr lang="en-US" altLang="en-US" sz="2800" b="0" dirty="0" smtClean="0">
                <a:solidFill>
                  <a:prstClr val="black"/>
                </a:solidFill>
              </a:rPr>
              <a:t>Meeting Logistics</a:t>
            </a:r>
            <a:endParaRPr lang="en-US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47851"/>
            <a:ext cx="78867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Question and answer sessions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L</a:t>
            </a:r>
            <a:r>
              <a:rPr lang="en-US" dirty="0" smtClean="0"/>
              <a:t>ast ten minutes of each presentation time slot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Questions can be submitted via conference i/o tool: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Presenters (MS </a:t>
            </a:r>
            <a:r>
              <a:rPr lang="en-US" dirty="0"/>
              <a:t>Teams </a:t>
            </a:r>
            <a:r>
              <a:rPr lang="en-US" dirty="0" smtClean="0"/>
              <a:t>attendees)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Please keep microphones muted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Turn off camera when not speaking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Use the “raise your hand” feature and wait to be acknowledged by Moderator (Eric Hendricks) </a:t>
            </a:r>
          </a:p>
          <a:p>
            <a:r>
              <a:rPr lang="en-US" dirty="0" smtClean="0"/>
              <a:t>After NASA approval, slides will be posted on internal ARMD SharePoint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NASA Systems Analysis Symposium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586A-3D9F-4080-B414-70B1C2D4EAD5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53518" y="2911106"/>
            <a:ext cx="543696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https://arc.cnf.io/ </a:t>
            </a:r>
            <a:endParaRPr lang="en-US" b="1" dirty="0" smtClean="0"/>
          </a:p>
          <a:p>
            <a:pPr algn="ctr"/>
            <a:r>
              <a:rPr lang="en-US" dirty="0" smtClean="0"/>
              <a:t>(select </a:t>
            </a:r>
            <a:r>
              <a:rPr lang="en-US" dirty="0"/>
              <a:t>the ARMD System Analysis Symposium </a:t>
            </a:r>
            <a:r>
              <a:rPr lang="en-US" dirty="0" smtClean="0"/>
              <a:t>session)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5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-2767853" y="6858000"/>
            <a:ext cx="1700493" cy="914681"/>
          </a:xfrm>
        </p:spPr>
        <p:txBody>
          <a:bodyPr/>
          <a:lstStyle/>
          <a:p>
            <a:pPr eaLnBrk="1" hangingPunct="1"/>
            <a:r>
              <a:rPr lang="en-US" altLang="en-US" sz="971"/>
              <a:t>SignOffPage</a:t>
            </a:r>
            <a:endParaRPr lang="en-US" altLang="en-US" smtClean="0"/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30861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9320">
              <a:lnSpc>
                <a:spcPts val="2360"/>
              </a:lnSpc>
              <a:spcBef>
                <a:spcPts val="397"/>
              </a:spcBef>
              <a:spcAft>
                <a:spcPts val="585"/>
              </a:spcAft>
              <a:buClr>
                <a:srgbClr val="A0A0A0"/>
              </a:buClr>
              <a:buSzPct val="80000"/>
              <a:buFont typeface="AGaramond RegularSC"/>
              <a:buChar char="•"/>
              <a:defRPr sz="1412">
                <a:solidFill>
                  <a:srgbClr val="666666"/>
                </a:solidFill>
                <a:latin typeface="Arial" panose="020B0604020202020204" pitchFamily="34" charset="0"/>
              </a:defRPr>
            </a:lvl1pPr>
            <a:lvl2pPr marL="655579" indent="-252146" defTabSz="899320">
              <a:lnSpc>
                <a:spcPts val="2360"/>
              </a:lnSpc>
              <a:spcBef>
                <a:spcPts val="397"/>
              </a:spcBef>
              <a:spcAft>
                <a:spcPts val="585"/>
              </a:spcAft>
              <a:defRPr sz="1412">
                <a:solidFill>
                  <a:srgbClr val="666666"/>
                </a:solidFill>
                <a:latin typeface="Arial" panose="020B0604020202020204" pitchFamily="34" charset="0"/>
              </a:defRPr>
            </a:lvl2pPr>
            <a:lvl3pPr marL="1008583" indent="-201717" defTabSz="899320">
              <a:lnSpc>
                <a:spcPts val="2360"/>
              </a:lnSpc>
              <a:spcBef>
                <a:spcPts val="397"/>
              </a:spcBef>
              <a:spcAft>
                <a:spcPts val="585"/>
              </a:spcAft>
              <a:buSzPct val="90000"/>
              <a:buChar char="»"/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3pPr>
            <a:lvl4pPr marL="1412016" indent="-201717" defTabSz="899320">
              <a:lnSpc>
                <a:spcPts val="2360"/>
              </a:lnSpc>
              <a:spcBef>
                <a:spcPts val="397"/>
              </a:spcBef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4pPr>
            <a:lvl5pPr marL="1815450" indent="-201717" defTabSz="899320">
              <a:lnSpc>
                <a:spcPts val="2559"/>
              </a:lnSpc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5pPr>
            <a:lvl6pPr marL="2218883" indent="-201717" defTabSz="899320" eaLnBrk="0" fontAlgn="base" hangingPunct="0">
              <a:lnSpc>
                <a:spcPts val="2559"/>
              </a:lnSpc>
              <a:spcBef>
                <a:spcPct val="0"/>
              </a:spcBef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6pPr>
            <a:lvl7pPr marL="2622316" indent="-201717" defTabSz="899320" eaLnBrk="0" fontAlgn="base" hangingPunct="0">
              <a:lnSpc>
                <a:spcPts val="2559"/>
              </a:lnSpc>
              <a:spcBef>
                <a:spcPct val="0"/>
              </a:spcBef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7pPr>
            <a:lvl8pPr marL="3025750" indent="-201717" defTabSz="899320" eaLnBrk="0" fontAlgn="base" hangingPunct="0">
              <a:lnSpc>
                <a:spcPts val="2559"/>
              </a:lnSpc>
              <a:spcBef>
                <a:spcPct val="0"/>
              </a:spcBef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8pPr>
            <a:lvl9pPr marL="3429183" indent="-201717" defTabSz="899320" eaLnBrk="0" fontAlgn="base" hangingPunct="0">
              <a:lnSpc>
                <a:spcPts val="2559"/>
              </a:lnSpc>
              <a:spcBef>
                <a:spcPct val="0"/>
              </a:spcBef>
              <a:spcAft>
                <a:spcPts val="585"/>
              </a:spcAft>
              <a:defRPr sz="1235">
                <a:solidFill>
                  <a:srgbClr val="666666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4F2F1EF-4F9B-475B-AB56-437205851EDD}" type="slidenum">
              <a:rPr lang="en-US" altLang="en-US" sz="706">
                <a:solidFill>
                  <a:srgbClr val="677085"/>
                </a:solidFill>
                <a:latin typeface="75 Helvetica Bold"/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en-US" sz="706">
              <a:solidFill>
                <a:srgbClr val="677085"/>
              </a:solidFill>
              <a:latin typeface="75 Helvetica Bold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057400" cy="365125"/>
          </a:xfrm>
        </p:spPr>
        <p:txBody>
          <a:bodyPr/>
          <a:lstStyle/>
          <a:p>
            <a:pPr defTabSz="899320">
              <a:defRPr/>
            </a:pPr>
            <a:r>
              <a:rPr lang="en-US" smtClean="0">
                <a:latin typeface="+mn-lt"/>
              </a:rPr>
              <a:t>NASA Systems Analysis Symposium 2020</a:t>
            </a:r>
            <a:endParaRPr lang="en-US">
              <a:latin typeface="+mn-lt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73144" y="6266890"/>
            <a:ext cx="8736386" cy="591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900">
                <a:solidFill>
                  <a:srgbClr val="666666"/>
                </a:solidFill>
                <a:latin typeface="55 Helvetica Roman"/>
              </a:defRPr>
            </a:lvl1pPr>
            <a:lvl2pPr marL="742950" indent="-285750">
              <a:defRPr sz="900">
                <a:solidFill>
                  <a:srgbClr val="666666"/>
                </a:solidFill>
                <a:latin typeface="55 Helvetica Roman"/>
              </a:defRPr>
            </a:lvl2pPr>
            <a:lvl3pPr marL="1143000" indent="-228600">
              <a:defRPr sz="900">
                <a:solidFill>
                  <a:srgbClr val="666666"/>
                </a:solidFill>
                <a:latin typeface="55 Helvetica Roman"/>
              </a:defRPr>
            </a:lvl3pPr>
            <a:lvl4pPr marL="1600200" indent="-228600">
              <a:defRPr sz="900">
                <a:solidFill>
                  <a:srgbClr val="666666"/>
                </a:solidFill>
                <a:latin typeface="55 Helvetica Roman"/>
              </a:defRPr>
            </a:lvl4pPr>
            <a:lvl5pPr marL="2057400" indent="-228600">
              <a:defRPr sz="900">
                <a:solidFill>
                  <a:srgbClr val="666666"/>
                </a:solidFill>
                <a:latin typeface="55 Helvetica Roman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rgbClr val="666666"/>
                </a:solidFill>
                <a:latin typeface="55 Helvetica Roman"/>
              </a:defRPr>
            </a:lvl9pPr>
          </a:lstStyle>
          <a:p>
            <a:endParaRPr lang="en-US" altLang="en-US" sz="794"/>
          </a:p>
        </p:txBody>
      </p:sp>
      <p:pic>
        <p:nvPicPr>
          <p:cNvPr id="9" name="Picture 8" descr="Related imag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698" y="1215190"/>
            <a:ext cx="6343985" cy="4510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4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egicIntegr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rategicIntegration" id="{2A12DACA-E3C4-4A95-9CB6-CF8E9553148A}" vid="{0DE5B600-44E3-4EC9-AE25-B1DA05A1C0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StrategicIntegration</Template>
  <TotalTime>1069</TotalTime>
  <Words>756</Words>
  <Application>Microsoft Office PowerPoint</Application>
  <PresentationFormat>On-screen Show (4:3)</PresentationFormat>
  <Paragraphs>153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55 Helvetica Roman</vt:lpstr>
      <vt:lpstr>75 Helvetica Bold</vt:lpstr>
      <vt:lpstr>Arial</vt:lpstr>
      <vt:lpstr>Calibri</vt:lpstr>
      <vt:lpstr>Times</vt:lpstr>
      <vt:lpstr>Wingdings</vt:lpstr>
      <vt:lpstr>StrategicIntegration</vt:lpstr>
      <vt:lpstr>2020 Systems Analysis Symposium Introduction</vt:lpstr>
      <vt:lpstr>Systems Analysis Symposium Meeting Objectives</vt:lpstr>
      <vt:lpstr>Aeronautics Research Mission Directorate Portfolio Analysis and Management Office (PAMO)</vt:lpstr>
      <vt:lpstr>Systems Analysis and Decision Support Strategic Systems Analysis Overview</vt:lpstr>
      <vt:lpstr>Strategic Systems Analysis Categories of Activities</vt:lpstr>
      <vt:lpstr>PowerPoint Presentation</vt:lpstr>
      <vt:lpstr>PowerPoint Presentation</vt:lpstr>
      <vt:lpstr>Systems Analysis Symposium Meeting Logistics</vt:lpstr>
      <vt:lpstr>SignOffPage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Systems Analysis  Mini- Symposium  Presentation Guidelines</dc:title>
  <dc:creator>Jones, Sharon M. (LARC-E4)</dc:creator>
  <cp:lastModifiedBy>Jones, Sharon M. (LARC-E4)</cp:lastModifiedBy>
  <cp:revision>59</cp:revision>
  <dcterms:created xsi:type="dcterms:W3CDTF">2019-09-19T17:45:39Z</dcterms:created>
  <dcterms:modified xsi:type="dcterms:W3CDTF">2020-10-29T22:47:15Z</dcterms:modified>
</cp:coreProperties>
</file>