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Lst>
  <p:notesMasterIdLst>
    <p:notesMasterId r:id="rId44"/>
  </p:notesMasterIdLst>
  <p:handoutMasterIdLst>
    <p:handoutMasterId r:id="rId45"/>
  </p:handoutMasterIdLst>
  <p:sldIdLst>
    <p:sldId id="256" r:id="rId6"/>
    <p:sldId id="273" r:id="rId7"/>
    <p:sldId id="266" r:id="rId8"/>
    <p:sldId id="267" r:id="rId9"/>
    <p:sldId id="268" r:id="rId10"/>
    <p:sldId id="276" r:id="rId11"/>
    <p:sldId id="278" r:id="rId12"/>
    <p:sldId id="269" r:id="rId13"/>
    <p:sldId id="282" r:id="rId14"/>
    <p:sldId id="281" r:id="rId15"/>
    <p:sldId id="284" r:id="rId16"/>
    <p:sldId id="271" r:id="rId17"/>
    <p:sldId id="287" r:id="rId18"/>
    <p:sldId id="286" r:id="rId19"/>
    <p:sldId id="306" r:id="rId20"/>
    <p:sldId id="272" r:id="rId21"/>
    <p:sldId id="289" r:id="rId22"/>
    <p:sldId id="290" r:id="rId23"/>
    <p:sldId id="291" r:id="rId24"/>
    <p:sldId id="292" r:id="rId25"/>
    <p:sldId id="307" r:id="rId26"/>
    <p:sldId id="295" r:id="rId27"/>
    <p:sldId id="308" r:id="rId28"/>
    <p:sldId id="294" r:id="rId29"/>
    <p:sldId id="296" r:id="rId30"/>
    <p:sldId id="288" r:id="rId31"/>
    <p:sldId id="301" r:id="rId32"/>
    <p:sldId id="297" r:id="rId33"/>
    <p:sldId id="302" r:id="rId34"/>
    <p:sldId id="309" r:id="rId35"/>
    <p:sldId id="299" r:id="rId36"/>
    <p:sldId id="310" r:id="rId37"/>
    <p:sldId id="303" r:id="rId38"/>
    <p:sldId id="311" r:id="rId39"/>
    <p:sldId id="312" r:id="rId40"/>
    <p:sldId id="317" r:id="rId41"/>
    <p:sldId id="280"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C"/>
    <a:srgbClr val="B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72" y="356"/>
      </p:cViewPr>
      <p:guideLst/>
    </p:cSldViewPr>
  </p:slideViewPr>
  <p:notesTextViewPr>
    <p:cViewPr>
      <p:scale>
        <a:sx n="1" d="1"/>
        <a:sy n="1" d="1"/>
      </p:scale>
      <p:origin x="0" y="0"/>
    </p:cViewPr>
  </p:notesTextViewPr>
  <p:sorterViewPr>
    <p:cViewPr>
      <p:scale>
        <a:sx n="100" d="100"/>
        <a:sy n="100" d="100"/>
      </p:scale>
      <p:origin x="0" y="-13796"/>
    </p:cViewPr>
  </p:sorterViewPr>
  <p:notesViewPr>
    <p:cSldViewPr snapToGrid="0">
      <p:cViewPr varScale="1">
        <p:scale>
          <a:sx n="68" d="100"/>
          <a:sy n="68" d="100"/>
        </p:scale>
        <p:origin x="184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3FE04-9BC1-460E-8F98-CB2630CF39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6DD8E3-5403-4DB2-9133-20AFDB4910F6}">
      <dgm:prSet phldrT="[Text]"/>
      <dgm:spPr/>
      <dgm: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Decreased Social, Economic, and Political Considerations</a:t>
          </a:r>
        </a:p>
        <a:p>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Increased Aviation and Manufacturing Technologies </a:t>
          </a:r>
          <a:endParaRPr lang="en-US" dirty="0"/>
        </a:p>
      </dgm:t>
    </dgm:pt>
    <dgm:pt modelId="{051549C8-0601-4ADB-BC0F-5C4D34F80A0C}" type="parTrans" cxnId="{A0D8AA1A-242F-4A67-90B7-3A14559E92AF}">
      <dgm:prSet/>
      <dgm:spPr/>
      <dgm:t>
        <a:bodyPr/>
        <a:lstStyle/>
        <a:p>
          <a:endParaRPr lang="en-US"/>
        </a:p>
      </dgm:t>
    </dgm:pt>
    <dgm:pt modelId="{B9705336-15A9-4E26-93CF-392E1EFD3519}" type="sibTrans" cxnId="{A0D8AA1A-242F-4A67-90B7-3A14559E92AF}">
      <dgm:prSet/>
      <dgm:spPr/>
      <dgm:t>
        <a:bodyPr/>
        <a:lstStyle/>
        <a:p>
          <a:endParaRPr lang="en-US"/>
        </a:p>
      </dgm:t>
    </dgm:pt>
    <dgm:pt modelId="{424D52AC-7683-4AAA-93AF-49A6FC7C4803}">
      <dgm:prSet phldrT="[Text]"/>
      <dgm:spPr/>
      <dgm: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Increased Social, Economic, and Political Considerations</a:t>
          </a:r>
        </a:p>
        <a:p>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Increased Aviation and Manufacturing Technologies </a:t>
          </a:r>
          <a:endParaRPr lang="en-US" dirty="0"/>
        </a:p>
      </dgm:t>
    </dgm:pt>
    <dgm:pt modelId="{4766A3E4-45FA-4B41-98D7-7E65D9CC1149}" type="parTrans" cxnId="{7DE44009-983A-4444-9663-96E8C1353F96}">
      <dgm:prSet/>
      <dgm:spPr/>
      <dgm:t>
        <a:bodyPr/>
        <a:lstStyle/>
        <a:p>
          <a:endParaRPr lang="en-US"/>
        </a:p>
      </dgm:t>
    </dgm:pt>
    <dgm:pt modelId="{A33972C2-BA5B-4C18-93BE-C6EAA7B4545C}" type="sibTrans" cxnId="{7DE44009-983A-4444-9663-96E8C1353F96}">
      <dgm:prSet/>
      <dgm:spPr/>
      <dgm:t>
        <a:bodyPr/>
        <a:lstStyle/>
        <a:p>
          <a:endParaRPr lang="en-US"/>
        </a:p>
      </dgm:t>
    </dgm:pt>
    <dgm:pt modelId="{7CAD5DA7-3AB2-46DD-B34E-555533DF9CD7}">
      <dgm:prSet phldrT="[Text]"/>
      <dgm:spPr/>
      <dgm: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Decreased Social, Economic, and Political Considerations</a:t>
          </a:r>
        </a:p>
        <a:p>
          <a:endParaRPr lang="en-US" dirty="0" smtClean="0">
            <a:effectLst/>
            <a:latin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Decreased Aviation and Manufacturing Technologies </a:t>
          </a:r>
          <a:endParaRPr lang="en-US" dirty="0"/>
        </a:p>
      </dgm:t>
    </dgm:pt>
    <dgm:pt modelId="{51CDE20C-D98A-4471-85D7-7CCD94D89E21}" type="parTrans" cxnId="{7177566F-DF45-42B0-86BD-D274DE97E4A5}">
      <dgm:prSet/>
      <dgm:spPr/>
      <dgm:t>
        <a:bodyPr/>
        <a:lstStyle/>
        <a:p>
          <a:endParaRPr lang="en-US"/>
        </a:p>
      </dgm:t>
    </dgm:pt>
    <dgm:pt modelId="{83393F34-16CD-4FBA-8915-38AF03A78DF5}" type="sibTrans" cxnId="{7177566F-DF45-42B0-86BD-D274DE97E4A5}">
      <dgm:prSet/>
      <dgm:spPr/>
      <dgm:t>
        <a:bodyPr/>
        <a:lstStyle/>
        <a:p>
          <a:endParaRPr lang="en-US"/>
        </a:p>
      </dgm:t>
    </dgm:pt>
    <dgm:pt modelId="{CFBFA4FF-45C0-430C-9696-D66B77B5ABBF}">
      <dgm:prSet phldrT="[Text]"/>
      <dgm:spPr/>
      <dgm: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Increased Social, Economic, and Political Considerations</a:t>
          </a:r>
        </a:p>
        <a:p>
          <a:endParaRPr lang="en-US" dirty="0" smtClean="0">
            <a:effectLst/>
            <a:latin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Decreased Aviation and Manufacturing Technologies </a:t>
          </a:r>
          <a:endParaRPr lang="en-US" dirty="0"/>
        </a:p>
      </dgm:t>
    </dgm:pt>
    <dgm:pt modelId="{4892C777-AF0B-4BF5-A1C7-67CC4B9E38D7}" type="parTrans" cxnId="{AA9388E0-BCEA-4995-9B3B-C8DC7D209067}">
      <dgm:prSet/>
      <dgm:spPr/>
      <dgm:t>
        <a:bodyPr/>
        <a:lstStyle/>
        <a:p>
          <a:endParaRPr lang="en-US"/>
        </a:p>
      </dgm:t>
    </dgm:pt>
    <dgm:pt modelId="{91518CD5-5E15-4EB8-B4CA-55CBEE588B26}" type="sibTrans" cxnId="{AA9388E0-BCEA-4995-9B3B-C8DC7D209067}">
      <dgm:prSet/>
      <dgm:spPr/>
      <dgm:t>
        <a:bodyPr/>
        <a:lstStyle/>
        <a:p>
          <a:endParaRPr lang="en-US"/>
        </a:p>
      </dgm:t>
    </dgm:pt>
    <dgm:pt modelId="{3337A7C0-D309-4CC9-B21E-23FFC401173E}" type="pres">
      <dgm:prSet presAssocID="{D783FE04-9BC1-460E-8F98-CB2630CF3998}" presName="diagram" presStyleCnt="0">
        <dgm:presLayoutVars>
          <dgm:dir/>
          <dgm:resizeHandles val="exact"/>
        </dgm:presLayoutVars>
      </dgm:prSet>
      <dgm:spPr/>
      <dgm:t>
        <a:bodyPr/>
        <a:lstStyle/>
        <a:p>
          <a:endParaRPr lang="en-US"/>
        </a:p>
      </dgm:t>
    </dgm:pt>
    <dgm:pt modelId="{954A9E5B-7C77-4EE5-99C3-955C65C70160}" type="pres">
      <dgm:prSet presAssocID="{896DD8E3-5403-4DB2-9133-20AFDB4910F6}" presName="node" presStyleLbl="node1" presStyleIdx="0" presStyleCnt="4">
        <dgm:presLayoutVars>
          <dgm:bulletEnabled val="1"/>
        </dgm:presLayoutVars>
      </dgm:prSet>
      <dgm:spPr/>
      <dgm:t>
        <a:bodyPr/>
        <a:lstStyle/>
        <a:p>
          <a:endParaRPr lang="en-US"/>
        </a:p>
      </dgm:t>
    </dgm:pt>
    <dgm:pt modelId="{1C5CAFF1-7FD8-4E42-96D6-475812E517E5}" type="pres">
      <dgm:prSet presAssocID="{B9705336-15A9-4E26-93CF-392E1EFD3519}" presName="sibTrans" presStyleCnt="0"/>
      <dgm:spPr/>
    </dgm:pt>
    <dgm:pt modelId="{021991E1-F37A-47C4-A570-CFE44B0013A1}" type="pres">
      <dgm:prSet presAssocID="{424D52AC-7683-4AAA-93AF-49A6FC7C4803}" presName="node" presStyleLbl="node1" presStyleIdx="1" presStyleCnt="4">
        <dgm:presLayoutVars>
          <dgm:bulletEnabled val="1"/>
        </dgm:presLayoutVars>
      </dgm:prSet>
      <dgm:spPr/>
      <dgm:t>
        <a:bodyPr/>
        <a:lstStyle/>
        <a:p>
          <a:endParaRPr lang="en-US"/>
        </a:p>
      </dgm:t>
    </dgm:pt>
    <dgm:pt modelId="{2D9AC3FE-D213-4CF4-AF7E-D9E57E0BE8DC}" type="pres">
      <dgm:prSet presAssocID="{A33972C2-BA5B-4C18-93BE-C6EAA7B4545C}" presName="sibTrans" presStyleCnt="0"/>
      <dgm:spPr/>
    </dgm:pt>
    <dgm:pt modelId="{FB2415B5-A947-4AF8-820B-D86350F81A18}" type="pres">
      <dgm:prSet presAssocID="{7CAD5DA7-3AB2-46DD-B34E-555533DF9CD7}" presName="node" presStyleLbl="node1" presStyleIdx="2" presStyleCnt="4">
        <dgm:presLayoutVars>
          <dgm:bulletEnabled val="1"/>
        </dgm:presLayoutVars>
      </dgm:prSet>
      <dgm:spPr/>
      <dgm:t>
        <a:bodyPr/>
        <a:lstStyle/>
        <a:p>
          <a:endParaRPr lang="en-US"/>
        </a:p>
      </dgm:t>
    </dgm:pt>
    <dgm:pt modelId="{17F71F2E-D5FE-4A90-B4AD-5C38163E7C75}" type="pres">
      <dgm:prSet presAssocID="{83393F34-16CD-4FBA-8915-38AF03A78DF5}" presName="sibTrans" presStyleCnt="0"/>
      <dgm:spPr/>
    </dgm:pt>
    <dgm:pt modelId="{CD6AA036-52F3-42B9-A1FD-20DD9D49DE9E}" type="pres">
      <dgm:prSet presAssocID="{CFBFA4FF-45C0-430C-9696-D66B77B5ABBF}" presName="node" presStyleLbl="node1" presStyleIdx="3" presStyleCnt="4">
        <dgm:presLayoutVars>
          <dgm:bulletEnabled val="1"/>
        </dgm:presLayoutVars>
      </dgm:prSet>
      <dgm:spPr/>
      <dgm:t>
        <a:bodyPr/>
        <a:lstStyle/>
        <a:p>
          <a:endParaRPr lang="en-US"/>
        </a:p>
      </dgm:t>
    </dgm:pt>
  </dgm:ptLst>
  <dgm:cxnLst>
    <dgm:cxn modelId="{A0D8AA1A-242F-4A67-90B7-3A14559E92AF}" srcId="{D783FE04-9BC1-460E-8F98-CB2630CF3998}" destId="{896DD8E3-5403-4DB2-9133-20AFDB4910F6}" srcOrd="0" destOrd="0" parTransId="{051549C8-0601-4ADB-BC0F-5C4D34F80A0C}" sibTransId="{B9705336-15A9-4E26-93CF-392E1EFD3519}"/>
    <dgm:cxn modelId="{8F835AC7-1682-4F19-9C82-9BD42756B387}" type="presOf" srcId="{896DD8E3-5403-4DB2-9133-20AFDB4910F6}" destId="{954A9E5B-7C77-4EE5-99C3-955C65C70160}" srcOrd="0" destOrd="0" presId="urn:microsoft.com/office/officeart/2005/8/layout/default"/>
    <dgm:cxn modelId="{BD6DC8E7-52C1-4862-AD4F-7F20DA18BDA2}" type="presOf" srcId="{7CAD5DA7-3AB2-46DD-B34E-555533DF9CD7}" destId="{FB2415B5-A947-4AF8-820B-D86350F81A18}" srcOrd="0" destOrd="0" presId="urn:microsoft.com/office/officeart/2005/8/layout/default"/>
    <dgm:cxn modelId="{7DE44009-983A-4444-9663-96E8C1353F96}" srcId="{D783FE04-9BC1-460E-8F98-CB2630CF3998}" destId="{424D52AC-7683-4AAA-93AF-49A6FC7C4803}" srcOrd="1" destOrd="0" parTransId="{4766A3E4-45FA-4B41-98D7-7E65D9CC1149}" sibTransId="{A33972C2-BA5B-4C18-93BE-C6EAA7B4545C}"/>
    <dgm:cxn modelId="{432A57FA-369D-4200-8557-86C3E171493F}" type="presOf" srcId="{CFBFA4FF-45C0-430C-9696-D66B77B5ABBF}" destId="{CD6AA036-52F3-42B9-A1FD-20DD9D49DE9E}" srcOrd="0" destOrd="0" presId="urn:microsoft.com/office/officeart/2005/8/layout/default"/>
    <dgm:cxn modelId="{7177566F-DF45-42B0-86BD-D274DE97E4A5}" srcId="{D783FE04-9BC1-460E-8F98-CB2630CF3998}" destId="{7CAD5DA7-3AB2-46DD-B34E-555533DF9CD7}" srcOrd="2" destOrd="0" parTransId="{51CDE20C-D98A-4471-85D7-7CCD94D89E21}" sibTransId="{83393F34-16CD-4FBA-8915-38AF03A78DF5}"/>
    <dgm:cxn modelId="{DD7068BD-6CED-499E-AED4-9284FC89DBB5}" type="presOf" srcId="{D783FE04-9BC1-460E-8F98-CB2630CF3998}" destId="{3337A7C0-D309-4CC9-B21E-23FFC401173E}" srcOrd="0" destOrd="0" presId="urn:microsoft.com/office/officeart/2005/8/layout/default"/>
    <dgm:cxn modelId="{AA9388E0-BCEA-4995-9B3B-C8DC7D209067}" srcId="{D783FE04-9BC1-460E-8F98-CB2630CF3998}" destId="{CFBFA4FF-45C0-430C-9696-D66B77B5ABBF}" srcOrd="3" destOrd="0" parTransId="{4892C777-AF0B-4BF5-A1C7-67CC4B9E38D7}" sibTransId="{91518CD5-5E15-4EB8-B4CA-55CBEE588B26}"/>
    <dgm:cxn modelId="{A8815B95-CE49-4F75-BF6B-9D7192FB1AF7}" type="presOf" srcId="{424D52AC-7683-4AAA-93AF-49A6FC7C4803}" destId="{021991E1-F37A-47C4-A570-CFE44B0013A1}" srcOrd="0" destOrd="0" presId="urn:microsoft.com/office/officeart/2005/8/layout/default"/>
    <dgm:cxn modelId="{14DEFF34-1EE2-447D-BFBD-FAFAC3575DAF}" type="presParOf" srcId="{3337A7C0-D309-4CC9-B21E-23FFC401173E}" destId="{954A9E5B-7C77-4EE5-99C3-955C65C70160}" srcOrd="0" destOrd="0" presId="urn:microsoft.com/office/officeart/2005/8/layout/default"/>
    <dgm:cxn modelId="{0A2E1275-2519-414E-9C4C-20E80541D00B}" type="presParOf" srcId="{3337A7C0-D309-4CC9-B21E-23FFC401173E}" destId="{1C5CAFF1-7FD8-4E42-96D6-475812E517E5}" srcOrd="1" destOrd="0" presId="urn:microsoft.com/office/officeart/2005/8/layout/default"/>
    <dgm:cxn modelId="{F907D254-65ED-4773-96EE-DAC7C2D69BAB}" type="presParOf" srcId="{3337A7C0-D309-4CC9-B21E-23FFC401173E}" destId="{021991E1-F37A-47C4-A570-CFE44B0013A1}" srcOrd="2" destOrd="0" presId="urn:microsoft.com/office/officeart/2005/8/layout/default"/>
    <dgm:cxn modelId="{29B82EFC-96A7-40BD-87EF-A04FFB762F43}" type="presParOf" srcId="{3337A7C0-D309-4CC9-B21E-23FFC401173E}" destId="{2D9AC3FE-D213-4CF4-AF7E-D9E57E0BE8DC}" srcOrd="3" destOrd="0" presId="urn:microsoft.com/office/officeart/2005/8/layout/default"/>
    <dgm:cxn modelId="{14AE4652-1110-4516-A6CF-7FB026C19D1E}" type="presParOf" srcId="{3337A7C0-D309-4CC9-B21E-23FFC401173E}" destId="{FB2415B5-A947-4AF8-820B-D86350F81A18}" srcOrd="4" destOrd="0" presId="urn:microsoft.com/office/officeart/2005/8/layout/default"/>
    <dgm:cxn modelId="{43144D6B-BB5C-48BA-9D5D-BE06A3095B51}" type="presParOf" srcId="{3337A7C0-D309-4CC9-B21E-23FFC401173E}" destId="{17F71F2E-D5FE-4A90-B4AD-5C38163E7C75}" srcOrd="5" destOrd="0" presId="urn:microsoft.com/office/officeart/2005/8/layout/default"/>
    <dgm:cxn modelId="{37E8D61C-D809-42E3-8A4E-D4CB22749863}" type="presParOf" srcId="{3337A7C0-D309-4CC9-B21E-23FFC401173E}" destId="{CD6AA036-52F3-42B9-A1FD-20DD9D49DE9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9E5B-7C77-4EE5-99C3-955C65C70160}">
      <dsp:nvSpPr>
        <dsp:cNvPr id="0" name=""/>
        <dsp:cNvSpPr/>
      </dsp:nvSpPr>
      <dsp:spPr>
        <a:xfrm>
          <a:off x="1650884" y="116"/>
          <a:ext cx="3586348" cy="2151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Decreased Social, Economic, and Political Considerations</a:t>
          </a:r>
        </a:p>
        <a:p>
          <a:pPr lvl="0" algn="ctr" defTabSz="1022350">
            <a:lnSpc>
              <a:spcPct val="90000"/>
            </a:lnSpc>
            <a:spcBef>
              <a:spcPct val="0"/>
            </a:spcBef>
            <a:spcAft>
              <a:spcPct val="35000"/>
            </a:spcAft>
          </a:pPr>
          <a:endPar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Increased Aviation and Manufacturing Technologies </a:t>
          </a:r>
          <a:endParaRPr lang="en-US" sz="2300" kern="1200" dirty="0"/>
        </a:p>
      </dsp:txBody>
      <dsp:txXfrm>
        <a:off x="1650884" y="116"/>
        <a:ext cx="3586348" cy="2151809"/>
      </dsp:txXfrm>
    </dsp:sp>
    <dsp:sp modelId="{021991E1-F37A-47C4-A570-CFE44B0013A1}">
      <dsp:nvSpPr>
        <dsp:cNvPr id="0" name=""/>
        <dsp:cNvSpPr/>
      </dsp:nvSpPr>
      <dsp:spPr>
        <a:xfrm>
          <a:off x="5595867" y="116"/>
          <a:ext cx="3586348" cy="2151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Increased Social, Economic, and Political Considerations</a:t>
          </a:r>
        </a:p>
        <a:p>
          <a:pPr lvl="0" algn="ctr" defTabSz="1022350">
            <a:lnSpc>
              <a:spcPct val="90000"/>
            </a:lnSpc>
            <a:spcBef>
              <a:spcPct val="0"/>
            </a:spcBef>
            <a:spcAft>
              <a:spcPct val="35000"/>
            </a:spcAft>
          </a:pPr>
          <a:endPar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Increased Aviation and Manufacturing Technologies </a:t>
          </a:r>
          <a:endParaRPr lang="en-US" sz="2300" kern="1200" dirty="0"/>
        </a:p>
      </dsp:txBody>
      <dsp:txXfrm>
        <a:off x="5595867" y="116"/>
        <a:ext cx="3586348" cy="2151809"/>
      </dsp:txXfrm>
    </dsp:sp>
    <dsp:sp modelId="{FB2415B5-A947-4AF8-820B-D86350F81A18}">
      <dsp:nvSpPr>
        <dsp:cNvPr id="0" name=""/>
        <dsp:cNvSpPr/>
      </dsp:nvSpPr>
      <dsp:spPr>
        <a:xfrm>
          <a:off x="1650884" y="2510560"/>
          <a:ext cx="3586348" cy="2151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Decreased Social, Economic, and Political Considerations</a:t>
          </a:r>
        </a:p>
        <a:p>
          <a:pPr lvl="0" algn="ctr" defTabSz="1022350">
            <a:lnSpc>
              <a:spcPct val="90000"/>
            </a:lnSpc>
            <a:spcBef>
              <a:spcPct val="0"/>
            </a:spcBef>
            <a:spcAft>
              <a:spcPct val="35000"/>
            </a:spcAft>
          </a:pPr>
          <a:endParaRPr lang="en-US" sz="2300" kern="1200" dirty="0" smtClean="0">
            <a:effectLst/>
            <a:latin typeface="Calibri" panose="020F0502020204030204" pitchFamily="34" charset="0"/>
            <a:cs typeface="Times New Roman" panose="02020603050405020304" pitchFamily="18" charset="0"/>
          </a:endParaRPr>
        </a:p>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Decreased Aviation and Manufacturing Technologies </a:t>
          </a:r>
          <a:endParaRPr lang="en-US" sz="2300" kern="1200" dirty="0"/>
        </a:p>
      </dsp:txBody>
      <dsp:txXfrm>
        <a:off x="1650884" y="2510560"/>
        <a:ext cx="3586348" cy="2151809"/>
      </dsp:txXfrm>
    </dsp:sp>
    <dsp:sp modelId="{CD6AA036-52F3-42B9-A1FD-20DD9D49DE9E}">
      <dsp:nvSpPr>
        <dsp:cNvPr id="0" name=""/>
        <dsp:cNvSpPr/>
      </dsp:nvSpPr>
      <dsp:spPr>
        <a:xfrm>
          <a:off x="5595867" y="2510560"/>
          <a:ext cx="3586348" cy="2151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Increased Social, Economic, and Political Considerations</a:t>
          </a:r>
        </a:p>
        <a:p>
          <a:pPr lvl="0" algn="ctr" defTabSz="1022350">
            <a:lnSpc>
              <a:spcPct val="90000"/>
            </a:lnSpc>
            <a:spcBef>
              <a:spcPct val="0"/>
            </a:spcBef>
            <a:spcAft>
              <a:spcPct val="35000"/>
            </a:spcAft>
          </a:pPr>
          <a:endParaRPr lang="en-US" sz="2300" kern="1200" dirty="0" smtClean="0">
            <a:effectLst/>
            <a:latin typeface="Calibri" panose="020F0502020204030204" pitchFamily="34" charset="0"/>
            <a:cs typeface="Times New Roman" panose="02020603050405020304" pitchFamily="18" charset="0"/>
          </a:endParaRPr>
        </a:p>
        <a:p>
          <a:pPr lvl="0" algn="ctr" defTabSz="1022350">
            <a:lnSpc>
              <a:spcPct val="90000"/>
            </a:lnSpc>
            <a:spcBef>
              <a:spcPct val="0"/>
            </a:spcBef>
            <a:spcAft>
              <a:spcPct val="35000"/>
            </a:spcAft>
          </a:pPr>
          <a:r>
            <a:rPr lang="en-US" sz="2300" kern="1200" dirty="0" smtClean="0">
              <a:effectLst/>
              <a:latin typeface="Calibri" panose="020F0502020204030204" pitchFamily="34" charset="0"/>
              <a:ea typeface="Calibri" panose="020F0502020204030204" pitchFamily="34" charset="0"/>
              <a:cs typeface="Times New Roman" panose="02020603050405020304" pitchFamily="18" charset="0"/>
            </a:rPr>
            <a:t>Decreased Aviation and Manufacturing Technologies </a:t>
          </a:r>
          <a:endParaRPr lang="en-US" sz="2300" kern="1200" dirty="0"/>
        </a:p>
      </dsp:txBody>
      <dsp:txXfrm>
        <a:off x="5595867" y="2510560"/>
        <a:ext cx="3586348" cy="21518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78A1C7-85EE-4973-8FD0-6930410A38FD}"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81903-BF89-4522-9020-27ED7A58AB21}" type="slidenum">
              <a:rPr lang="en-US" smtClean="0"/>
              <a:t>‹#›</a:t>
            </a:fld>
            <a:endParaRPr lang="en-US"/>
          </a:p>
        </p:txBody>
      </p:sp>
    </p:spTree>
    <p:extLst>
      <p:ext uri="{BB962C8B-B14F-4D97-AF65-F5344CB8AC3E}">
        <p14:creationId xmlns:p14="http://schemas.microsoft.com/office/powerpoint/2010/main" val="135433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02575-EAFD-48B6-A9F7-2FFF2179805D}"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C1D33-C715-4584-B083-7FBAEA1975C3}" type="slidenum">
              <a:rPr lang="en-US" smtClean="0"/>
              <a:t>‹#›</a:t>
            </a:fld>
            <a:endParaRPr lang="en-US"/>
          </a:p>
        </p:txBody>
      </p:sp>
    </p:spTree>
    <p:extLst>
      <p:ext uri="{BB962C8B-B14F-4D97-AF65-F5344CB8AC3E}">
        <p14:creationId xmlns:p14="http://schemas.microsoft.com/office/powerpoint/2010/main" val="203001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VOLPE IMAGE">
    <p:spTree>
      <p:nvGrpSpPr>
        <p:cNvPr id="1" name=""/>
        <p:cNvGrpSpPr/>
        <p:nvPr/>
      </p:nvGrpSpPr>
      <p:grpSpPr>
        <a:xfrm>
          <a:off x="0" y="0"/>
          <a:ext cx="0" cy="0"/>
          <a:chOff x="0" y="0"/>
          <a:chExt cx="0" cy="0"/>
        </a:xfrm>
      </p:grpSpPr>
      <p:sp>
        <p:nvSpPr>
          <p:cNvPr id="8" name="Rectangle 7"/>
          <p:cNvSpPr/>
          <p:nvPr userDrawn="1"/>
        </p:nvSpPr>
        <p:spPr>
          <a:xfrm>
            <a:off x="-13139" y="1066802"/>
            <a:ext cx="12205139" cy="3905267"/>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4" name="Title 23"/>
          <p:cNvSpPr>
            <a:spLocks noGrp="1"/>
          </p:cNvSpPr>
          <p:nvPr>
            <p:ph type="title" hasCustomPrompt="1"/>
          </p:nvPr>
        </p:nvSpPr>
        <p:spPr>
          <a:xfrm>
            <a:off x="226810" y="1334605"/>
            <a:ext cx="7587154" cy="2302213"/>
          </a:xfrm>
        </p:spPr>
        <p:txBody>
          <a:bodyPr lIns="0" tIns="0" rIns="0" bIns="0" anchor="t" anchorCtr="0">
            <a:noAutofit/>
          </a:bodyPr>
          <a:lstStyle>
            <a:lvl1pPr>
              <a:lnSpc>
                <a:spcPts val="4200"/>
              </a:lnSpc>
              <a:defRPr sz="4400" b="1" baseline="0">
                <a:solidFill>
                  <a:schemeClr val="bg1"/>
                </a:solidFill>
                <a:latin typeface="Gill Sans MT" panose="020B0502020104020203" pitchFamily="34" charset="0"/>
              </a:defRPr>
            </a:lvl1pPr>
          </a:lstStyle>
          <a:p>
            <a:r>
              <a:rPr lang="en-US" dirty="0" smtClean="0"/>
              <a:t>Title Slide. Keep Size + Line Spacing</a:t>
            </a:r>
            <a:endParaRPr lang="en-US" dirty="0"/>
          </a:p>
        </p:txBody>
      </p:sp>
      <p:sp>
        <p:nvSpPr>
          <p:cNvPr id="29" name="Content Placeholder 28"/>
          <p:cNvSpPr>
            <a:spLocks noGrp="1"/>
          </p:cNvSpPr>
          <p:nvPr>
            <p:ph sz="quarter" idx="10" hasCustomPrompt="1"/>
          </p:nvPr>
        </p:nvSpPr>
        <p:spPr>
          <a:xfrm>
            <a:off x="226809" y="3789633"/>
            <a:ext cx="7397750" cy="1169668"/>
          </a:xfrm>
        </p:spPr>
        <p:txBody>
          <a:bodyPr lIns="0" tIns="0" rIns="0" bIns="0" anchor="b" anchorCtr="0"/>
          <a:lstStyle>
            <a:lvl1pPr marL="0" indent="0">
              <a:lnSpc>
                <a:spcPts val="2400"/>
              </a:lnSpc>
              <a:buNone/>
              <a:defRPr b="1" cap="none" baseline="0">
                <a:solidFill>
                  <a:schemeClr val="bg1"/>
                </a:solidFill>
                <a:latin typeface="Gill Sans MT" panose="020B0502020104020203" pitchFamily="34" charset="0"/>
              </a:defRPr>
            </a:lvl1pPr>
          </a:lstStyle>
          <a:p>
            <a:pPr lvl="0"/>
            <a:r>
              <a:rPr lang="en-US" dirty="0" smtClean="0"/>
              <a:t>Click To Edit SUBTITLE | MOVE DOWN IF NEEDED</a:t>
            </a:r>
          </a:p>
        </p:txBody>
      </p:sp>
      <p:sp>
        <p:nvSpPr>
          <p:cNvPr id="12" name="Flowchart: Manual Input 3"/>
          <p:cNvSpPr/>
          <p:nvPr userDrawn="1"/>
        </p:nvSpPr>
        <p:spPr>
          <a:xfrm>
            <a:off x="-9524" y="5124884"/>
            <a:ext cx="12202744" cy="17331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93423" y="6575995"/>
            <a:ext cx="3931920" cy="95236"/>
          </a:xfrm>
          <a:prstGeom prst="rect">
            <a:avLst/>
          </a:prstGeom>
        </p:spPr>
      </p:pic>
      <p:pic>
        <p:nvPicPr>
          <p:cNvPr id="2" name="Picture 1"/>
          <p:cNvPicPr>
            <a:picLocks noChangeAspect="1"/>
          </p:cNvPicPr>
          <p:nvPr userDrawn="1"/>
        </p:nvPicPr>
        <p:blipFill>
          <a:blip r:embed="rId3"/>
          <a:stretch>
            <a:fillRect/>
          </a:stretch>
        </p:blipFill>
        <p:spPr>
          <a:xfrm>
            <a:off x="7504050" y="841488"/>
            <a:ext cx="4608975" cy="4608975"/>
          </a:xfrm>
          <a:prstGeom prst="rect">
            <a:avLst/>
          </a:prstGeom>
        </p:spPr>
      </p:pic>
      <p:pic>
        <p:nvPicPr>
          <p:cNvPr id="5" name="Picture 4"/>
          <p:cNvPicPr>
            <a:picLocks noChangeAspect="1"/>
          </p:cNvPicPr>
          <p:nvPr userDrawn="1"/>
        </p:nvPicPr>
        <p:blipFill>
          <a:blip r:embed="rId4"/>
          <a:stretch>
            <a:fillRect/>
          </a:stretch>
        </p:blipFill>
        <p:spPr>
          <a:xfrm>
            <a:off x="6995707" y="5774640"/>
            <a:ext cx="5029636" cy="743776"/>
          </a:xfrm>
          <a:prstGeom prst="rect">
            <a:avLst/>
          </a:prstGeom>
        </p:spPr>
      </p:pic>
    </p:spTree>
    <p:extLst>
      <p:ext uri="{BB962C8B-B14F-4D97-AF65-F5344CB8AC3E}">
        <p14:creationId xmlns:p14="http://schemas.microsoft.com/office/powerpoint/2010/main" val="36834148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YOUR IMAGE">
    <p:spTree>
      <p:nvGrpSpPr>
        <p:cNvPr id="1" name=""/>
        <p:cNvGrpSpPr/>
        <p:nvPr/>
      </p:nvGrpSpPr>
      <p:grpSpPr>
        <a:xfrm>
          <a:off x="0" y="0"/>
          <a:ext cx="0" cy="0"/>
          <a:chOff x="0" y="0"/>
          <a:chExt cx="0" cy="0"/>
        </a:xfrm>
      </p:grpSpPr>
      <p:sp>
        <p:nvSpPr>
          <p:cNvPr id="8" name="Rectangle 7"/>
          <p:cNvSpPr/>
          <p:nvPr userDrawn="1"/>
        </p:nvSpPr>
        <p:spPr>
          <a:xfrm>
            <a:off x="-13139" y="1066802"/>
            <a:ext cx="12205139" cy="3905267"/>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Oval 1"/>
          <p:cNvSpPr/>
          <p:nvPr userDrawn="1"/>
        </p:nvSpPr>
        <p:spPr>
          <a:xfrm>
            <a:off x="8001000" y="1115568"/>
            <a:ext cx="3840480" cy="3840480"/>
          </a:xfrm>
          <a:prstGeom prst="ellipse">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3"/>
          <p:cNvSpPr>
            <a:spLocks noGrp="1"/>
          </p:cNvSpPr>
          <p:nvPr>
            <p:ph type="title" hasCustomPrompt="1"/>
          </p:nvPr>
        </p:nvSpPr>
        <p:spPr>
          <a:xfrm>
            <a:off x="226810" y="1334605"/>
            <a:ext cx="7833233" cy="2302213"/>
          </a:xfrm>
        </p:spPr>
        <p:txBody>
          <a:bodyPr lIns="0" tIns="0" rIns="0" bIns="0" anchor="t" anchorCtr="0">
            <a:noAutofit/>
          </a:bodyPr>
          <a:lstStyle>
            <a:lvl1pPr>
              <a:lnSpc>
                <a:spcPts val="4200"/>
              </a:lnSpc>
              <a:defRPr sz="4400" b="1" baseline="0">
                <a:solidFill>
                  <a:schemeClr val="bg1"/>
                </a:solidFill>
                <a:latin typeface="Gill Sans MT" panose="020B0502020104020203" pitchFamily="34" charset="0"/>
              </a:defRPr>
            </a:lvl1pPr>
          </a:lstStyle>
          <a:p>
            <a:r>
              <a:rPr lang="en-US" dirty="0" smtClean="0"/>
              <a:t>Title Slide. Keep Size + Line Spacing</a:t>
            </a:r>
            <a:endParaRPr lang="en-US" dirty="0"/>
          </a:p>
        </p:txBody>
      </p:sp>
      <p:sp>
        <p:nvSpPr>
          <p:cNvPr id="16" name="Content Placeholder 28"/>
          <p:cNvSpPr>
            <a:spLocks noGrp="1"/>
          </p:cNvSpPr>
          <p:nvPr>
            <p:ph sz="quarter" idx="10" hasCustomPrompt="1"/>
          </p:nvPr>
        </p:nvSpPr>
        <p:spPr>
          <a:xfrm>
            <a:off x="226809" y="3789633"/>
            <a:ext cx="7397750" cy="1169668"/>
          </a:xfrm>
        </p:spPr>
        <p:txBody>
          <a:bodyPr lIns="0" tIns="0" rIns="0" bIns="0" anchor="b" anchorCtr="0"/>
          <a:lstStyle>
            <a:lvl1pPr marL="0" indent="0">
              <a:lnSpc>
                <a:spcPts val="2400"/>
              </a:lnSpc>
              <a:buNone/>
              <a:defRPr b="1" cap="none" baseline="0">
                <a:solidFill>
                  <a:schemeClr val="bg1"/>
                </a:solidFill>
                <a:latin typeface="Gill Sans MT" panose="020B0502020104020203" pitchFamily="34" charset="0"/>
              </a:defRPr>
            </a:lvl1pPr>
          </a:lstStyle>
          <a:p>
            <a:pPr lvl="0"/>
            <a:r>
              <a:rPr lang="en-US" dirty="0" smtClean="0"/>
              <a:t>Click To Edit SUBTITLE | MOVE DOWN IF NEEDED</a:t>
            </a:r>
          </a:p>
        </p:txBody>
      </p:sp>
      <p:sp>
        <p:nvSpPr>
          <p:cNvPr id="4" name="Content Placeholder 3"/>
          <p:cNvSpPr>
            <a:spLocks noGrp="1"/>
          </p:cNvSpPr>
          <p:nvPr>
            <p:ph sz="quarter" idx="11" hasCustomPrompt="1"/>
          </p:nvPr>
        </p:nvSpPr>
        <p:spPr>
          <a:xfrm>
            <a:off x="8820182" y="2129081"/>
            <a:ext cx="2203450" cy="1393825"/>
          </a:xfrm>
        </p:spPr>
        <p:txBody>
          <a:bodyPr/>
          <a:lstStyle>
            <a:lvl1pPr marL="0" indent="0">
              <a:buNone/>
              <a:defRPr baseline="0"/>
            </a:lvl1pPr>
          </a:lstStyle>
          <a:p>
            <a:pPr lvl="0"/>
            <a:r>
              <a:rPr lang="en-US" dirty="0" smtClean="0"/>
              <a:t>Crop image to circle 4.5” diam.</a:t>
            </a:r>
          </a:p>
        </p:txBody>
      </p:sp>
      <p:sp>
        <p:nvSpPr>
          <p:cNvPr id="9" name="Flowchart: Manual Input 3"/>
          <p:cNvSpPr/>
          <p:nvPr userDrawn="1"/>
        </p:nvSpPr>
        <p:spPr>
          <a:xfrm>
            <a:off x="-9524" y="5124884"/>
            <a:ext cx="12202744" cy="17331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4885" y="5772174"/>
            <a:ext cx="5029200" cy="74384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81105" y="6681606"/>
            <a:ext cx="3931920" cy="95236"/>
          </a:xfrm>
          <a:prstGeom prst="rect">
            <a:avLst/>
          </a:prstGeom>
        </p:spPr>
      </p:pic>
    </p:spTree>
    <p:extLst>
      <p:ext uri="{BB962C8B-B14F-4D97-AF65-F5344CB8AC3E}">
        <p14:creationId xmlns:p14="http://schemas.microsoft.com/office/powerpoint/2010/main" val="12000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7" name="Rectangle 6"/>
          <p:cNvSpPr/>
          <p:nvPr userDrawn="1"/>
        </p:nvSpPr>
        <p:spPr>
          <a:xfrm>
            <a:off x="0" y="3"/>
            <a:ext cx="12192000" cy="1602726"/>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Title 1"/>
          <p:cNvSpPr>
            <a:spLocks noGrp="1"/>
          </p:cNvSpPr>
          <p:nvPr>
            <p:ph type="title" hasCustomPrompt="1"/>
          </p:nvPr>
        </p:nvSpPr>
        <p:spPr>
          <a:xfrm>
            <a:off x="342901" y="365126"/>
            <a:ext cx="11010900" cy="1139825"/>
          </a:xfrm>
        </p:spPr>
        <p:txBody>
          <a:bodyPr lIns="0" tIns="0" rIns="0" bIns="0" anchor="ctr" anchorCtr="0">
            <a:noAutofit/>
          </a:bodyPr>
          <a:lstStyle>
            <a:lvl1pPr>
              <a:lnSpc>
                <a:spcPts val="4000"/>
              </a:lnSpc>
              <a:defRPr sz="4000" b="1" cap="none" baseline="0">
                <a:solidFill>
                  <a:schemeClr val="bg1"/>
                </a:solidFill>
                <a:latin typeface="Gill Sans MT" panose="020B0502020104020203" pitchFamily="34" charset="0"/>
              </a:defRPr>
            </a:lvl1pPr>
          </a:lstStyle>
          <a:p>
            <a:r>
              <a:rPr lang="en-US" dirty="0" smtClean="0"/>
              <a:t>Click To Edit Slide TITLE</a:t>
            </a:r>
            <a:endParaRPr lang="en-US" dirty="0"/>
          </a:p>
        </p:txBody>
      </p:sp>
      <p:sp>
        <p:nvSpPr>
          <p:cNvPr id="8" name="Content Placeholder 2"/>
          <p:cNvSpPr>
            <a:spLocks noGrp="1"/>
          </p:cNvSpPr>
          <p:nvPr>
            <p:ph idx="10" hasCustomPrompt="1"/>
          </p:nvPr>
        </p:nvSpPr>
        <p:spPr>
          <a:xfrm>
            <a:off x="342901" y="1730638"/>
            <a:ext cx="11010900" cy="4955914"/>
          </a:xfrm>
        </p:spPr>
        <p:txBody>
          <a:bodyPr/>
          <a:lstStyle>
            <a:lvl1pPr>
              <a:lnSpc>
                <a:spcPct val="120000"/>
              </a:lnSpc>
              <a:spcBef>
                <a:spcPts val="0"/>
              </a:spcBef>
              <a:spcAft>
                <a:spcPts val="600"/>
              </a:spcAft>
              <a:defRPr>
                <a:solidFill>
                  <a:schemeClr val="tx1">
                    <a:lumMod val="85000"/>
                    <a:lumOff val="15000"/>
                  </a:schemeClr>
                </a:solidFill>
                <a:latin typeface="Gill Sans MT" panose="020B0502020104020203" pitchFamily="34" charset="0"/>
              </a:defRPr>
            </a:lvl1pPr>
            <a:lvl2pPr>
              <a:lnSpc>
                <a:spcPct val="120000"/>
              </a:lnSpc>
              <a:spcBef>
                <a:spcPts val="0"/>
              </a:spcBef>
              <a:spcAft>
                <a:spcPts val="600"/>
              </a:spcAft>
              <a:defRPr>
                <a:solidFill>
                  <a:schemeClr val="tx1">
                    <a:lumMod val="85000"/>
                    <a:lumOff val="15000"/>
                  </a:schemeClr>
                </a:solidFill>
                <a:latin typeface="Gill Sans MT" panose="020B0502020104020203" pitchFamily="34" charset="0"/>
              </a:defRPr>
            </a:lvl2pPr>
            <a:lvl3pPr>
              <a:lnSpc>
                <a:spcPct val="120000"/>
              </a:lnSpc>
              <a:spcBef>
                <a:spcPts val="0"/>
              </a:spcBef>
              <a:spcAft>
                <a:spcPts val="600"/>
              </a:spcAft>
              <a:defRPr>
                <a:solidFill>
                  <a:schemeClr val="tx1">
                    <a:lumMod val="85000"/>
                    <a:lumOff val="15000"/>
                  </a:schemeClr>
                </a:solidFill>
                <a:latin typeface="Gill Sans MT" panose="020B0502020104020203" pitchFamily="34" charset="0"/>
              </a:defRPr>
            </a:lvl3pPr>
            <a:lvl4pPr>
              <a:lnSpc>
                <a:spcPct val="120000"/>
              </a:lnSpc>
              <a:spcBef>
                <a:spcPts val="0"/>
              </a:spcBef>
              <a:spcAft>
                <a:spcPts val="600"/>
              </a:spcAft>
              <a:defRPr>
                <a:solidFill>
                  <a:schemeClr val="tx1">
                    <a:lumMod val="85000"/>
                    <a:lumOff val="15000"/>
                  </a:schemeClr>
                </a:solidFill>
                <a:latin typeface="Gill Sans MT" panose="020B0502020104020203" pitchFamily="34" charset="0"/>
              </a:defRPr>
            </a:lvl4pPr>
            <a:lvl5pPr>
              <a:lnSpc>
                <a:spcPct val="120000"/>
              </a:lnSpc>
              <a:spcBef>
                <a:spcPts val="0"/>
              </a:spcBef>
              <a:spcAft>
                <a:spcPts val="600"/>
              </a:spcAft>
              <a:defRPr>
                <a:solidFill>
                  <a:schemeClr val="tx1">
                    <a:lumMod val="85000"/>
                    <a:lumOff val="15000"/>
                  </a:schemeClr>
                </a:solidFill>
                <a:latin typeface="Gill Sans MT" panose="020B0502020104020203" pitchFamily="34" charset="0"/>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
        <p:nvSpPr>
          <p:cNvPr id="10"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1289367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 SLIDE#">
    <p:spTree>
      <p:nvGrpSpPr>
        <p:cNvPr id="1" name=""/>
        <p:cNvGrpSpPr/>
        <p:nvPr/>
      </p:nvGrpSpPr>
      <p:grpSpPr>
        <a:xfrm>
          <a:off x="0" y="0"/>
          <a:ext cx="0" cy="0"/>
          <a:chOff x="0" y="0"/>
          <a:chExt cx="0" cy="0"/>
        </a:xfrm>
      </p:grpSpPr>
      <p:sp>
        <p:nvSpPr>
          <p:cNvPr id="11"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3"/>
            <a:ext cx="12192000" cy="1610372"/>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8" name="Title 1"/>
          <p:cNvSpPr>
            <a:spLocks noGrp="1"/>
          </p:cNvSpPr>
          <p:nvPr>
            <p:ph type="title" hasCustomPrompt="1"/>
          </p:nvPr>
        </p:nvSpPr>
        <p:spPr>
          <a:xfrm>
            <a:off x="342901" y="365126"/>
            <a:ext cx="11010900" cy="1139825"/>
          </a:xfrm>
        </p:spPr>
        <p:txBody>
          <a:bodyPr lIns="0" tIns="0" rIns="0" bIns="0" anchor="ctr" anchorCtr="0">
            <a:noAutofit/>
          </a:bodyPr>
          <a:lstStyle>
            <a:lvl1pPr>
              <a:lnSpc>
                <a:spcPts val="4000"/>
              </a:lnSpc>
              <a:defRPr lang="en-US" sz="4000" b="1" kern="1200" cap="none" baseline="0" dirty="0" smtClean="0">
                <a:solidFill>
                  <a:schemeClr val="bg1"/>
                </a:solidFill>
                <a:latin typeface="Gill Sans MT" panose="020B0502020104020203" pitchFamily="34" charset="0"/>
                <a:ea typeface="+mj-ea"/>
                <a:cs typeface="+mj-cs"/>
              </a:defRPr>
            </a:lvl1pPr>
          </a:lstStyle>
          <a:p>
            <a:r>
              <a:rPr lang="en-US" dirty="0" smtClean="0"/>
              <a:t>This Master Has Slide #S</a:t>
            </a:r>
            <a:endParaRPr lang="en-US" dirty="0"/>
          </a:p>
        </p:txBody>
      </p:sp>
      <p:sp>
        <p:nvSpPr>
          <p:cNvPr id="10" name="Content Placeholder 2"/>
          <p:cNvSpPr>
            <a:spLocks noGrp="1"/>
          </p:cNvSpPr>
          <p:nvPr>
            <p:ph idx="10" hasCustomPrompt="1"/>
          </p:nvPr>
        </p:nvSpPr>
        <p:spPr>
          <a:xfrm>
            <a:off x="342901" y="1738284"/>
            <a:ext cx="11010900" cy="4948268"/>
          </a:xfrm>
        </p:spPr>
        <p:txBody>
          <a:bodyPr/>
          <a:lstStyle>
            <a:lvl1pPr>
              <a:lnSpc>
                <a:spcPct val="120000"/>
              </a:lnSpc>
              <a:spcBef>
                <a:spcPts val="0"/>
              </a:spcBef>
              <a:spcAft>
                <a:spcPts val="600"/>
              </a:spcAft>
              <a:defRPr>
                <a:solidFill>
                  <a:schemeClr val="tx1">
                    <a:lumMod val="85000"/>
                    <a:lumOff val="15000"/>
                  </a:schemeClr>
                </a:solidFill>
                <a:latin typeface="Gill Sans MT" panose="020B0502020104020203" pitchFamily="34" charset="0"/>
              </a:defRPr>
            </a:lvl1pPr>
            <a:lvl2pPr>
              <a:lnSpc>
                <a:spcPct val="120000"/>
              </a:lnSpc>
              <a:spcBef>
                <a:spcPts val="0"/>
              </a:spcBef>
              <a:spcAft>
                <a:spcPts val="600"/>
              </a:spcAft>
              <a:defRPr>
                <a:solidFill>
                  <a:schemeClr val="tx1">
                    <a:lumMod val="85000"/>
                    <a:lumOff val="15000"/>
                  </a:schemeClr>
                </a:solidFill>
                <a:latin typeface="Gill Sans MT" panose="020B0502020104020203" pitchFamily="34" charset="0"/>
              </a:defRPr>
            </a:lvl2pPr>
            <a:lvl3pPr>
              <a:lnSpc>
                <a:spcPct val="120000"/>
              </a:lnSpc>
              <a:spcBef>
                <a:spcPts val="0"/>
              </a:spcBef>
              <a:spcAft>
                <a:spcPts val="600"/>
              </a:spcAft>
              <a:defRPr>
                <a:solidFill>
                  <a:schemeClr val="tx1">
                    <a:lumMod val="85000"/>
                    <a:lumOff val="15000"/>
                  </a:schemeClr>
                </a:solidFill>
                <a:latin typeface="Gill Sans MT" panose="020B0502020104020203" pitchFamily="34" charset="0"/>
              </a:defRPr>
            </a:lvl3pPr>
            <a:lvl4pPr>
              <a:lnSpc>
                <a:spcPct val="120000"/>
              </a:lnSpc>
              <a:spcBef>
                <a:spcPts val="0"/>
              </a:spcBef>
              <a:spcAft>
                <a:spcPts val="600"/>
              </a:spcAft>
              <a:defRPr>
                <a:solidFill>
                  <a:schemeClr val="tx1">
                    <a:lumMod val="85000"/>
                    <a:lumOff val="15000"/>
                  </a:schemeClr>
                </a:solidFill>
                <a:latin typeface="Gill Sans MT" panose="020B0502020104020203" pitchFamily="34" charset="0"/>
              </a:defRPr>
            </a:lvl4pPr>
            <a:lvl5pPr>
              <a:lnSpc>
                <a:spcPct val="120000"/>
              </a:lnSpc>
              <a:spcBef>
                <a:spcPts val="0"/>
              </a:spcBef>
              <a:spcAft>
                <a:spcPts val="600"/>
              </a:spcAft>
              <a:defRPr>
                <a:solidFill>
                  <a:schemeClr val="tx1">
                    <a:lumMod val="85000"/>
                    <a:lumOff val="15000"/>
                  </a:schemeClr>
                </a:solidFill>
                <a:latin typeface="Gill Sans MT" panose="020B0502020104020203" pitchFamily="34" charset="0"/>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Tree>
    <p:extLst>
      <p:ext uri="{BB962C8B-B14F-4D97-AF65-F5344CB8AC3E}">
        <p14:creationId xmlns:p14="http://schemas.microsoft.com/office/powerpoint/2010/main" val="1029419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PAC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6" name="Title 1"/>
          <p:cNvSpPr>
            <a:spLocks noGrp="1"/>
          </p:cNvSpPr>
          <p:nvPr>
            <p:ph type="title" hasCustomPrompt="1"/>
          </p:nvPr>
        </p:nvSpPr>
        <p:spPr>
          <a:xfrm>
            <a:off x="347472" y="2289175"/>
            <a:ext cx="11049871" cy="3082925"/>
          </a:xfrm>
        </p:spPr>
        <p:txBody>
          <a:bodyPr lIns="0" tIns="0" rIns="0" bIns="0" anchor="ctr" anchorCtr="0">
            <a:noAutofit/>
          </a:bodyPr>
          <a:lstStyle>
            <a:lvl1pPr>
              <a:lnSpc>
                <a:spcPts val="4800"/>
              </a:lnSpc>
              <a:defRPr sz="4800" b="1" cap="none" baseline="0">
                <a:solidFill>
                  <a:schemeClr val="bg1"/>
                </a:solidFill>
                <a:latin typeface="Gill Sans MT" panose="020B0502020104020203" pitchFamily="34" charset="0"/>
              </a:defRPr>
            </a:lvl1pPr>
          </a:lstStyle>
          <a:p>
            <a:r>
              <a:rPr lang="en-US" dirty="0" smtClean="0"/>
              <a:t>Spacer Slide For A New Section Of Your Presentation</a:t>
            </a:r>
            <a:endParaRPr lang="en-US" dirty="0"/>
          </a:p>
        </p:txBody>
      </p:sp>
      <p:sp>
        <p:nvSpPr>
          <p:cNvPr id="7"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Tree>
    <p:extLst>
      <p:ext uri="{BB962C8B-B14F-4D97-AF65-F5344CB8AC3E}">
        <p14:creationId xmlns:p14="http://schemas.microsoft.com/office/powerpoint/2010/main" val="3053408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CONTENT +3IMAGES">
    <p:spTree>
      <p:nvGrpSpPr>
        <p:cNvPr id="1" name=""/>
        <p:cNvGrpSpPr/>
        <p:nvPr/>
      </p:nvGrpSpPr>
      <p:grpSpPr>
        <a:xfrm>
          <a:off x="0" y="0"/>
          <a:ext cx="0" cy="0"/>
          <a:chOff x="0" y="0"/>
          <a:chExt cx="0" cy="0"/>
        </a:xfrm>
      </p:grpSpPr>
      <p:sp>
        <p:nvSpPr>
          <p:cNvPr id="7" name="Rectangle 6"/>
          <p:cNvSpPr/>
          <p:nvPr userDrawn="1"/>
        </p:nvSpPr>
        <p:spPr>
          <a:xfrm>
            <a:off x="0" y="3"/>
            <a:ext cx="12192000" cy="1602726"/>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Title 1"/>
          <p:cNvSpPr>
            <a:spLocks noGrp="1"/>
          </p:cNvSpPr>
          <p:nvPr>
            <p:ph type="title" hasCustomPrompt="1"/>
          </p:nvPr>
        </p:nvSpPr>
        <p:spPr>
          <a:xfrm>
            <a:off x="342901" y="365126"/>
            <a:ext cx="11010900" cy="1139825"/>
          </a:xfrm>
        </p:spPr>
        <p:txBody>
          <a:bodyPr lIns="0" tIns="0" rIns="0" bIns="0" anchor="ctr" anchorCtr="0">
            <a:noAutofit/>
          </a:bodyPr>
          <a:lstStyle>
            <a:lvl1pPr>
              <a:lnSpc>
                <a:spcPts val="4000"/>
              </a:lnSpc>
              <a:defRPr sz="4000" b="1" cap="none" baseline="0">
                <a:solidFill>
                  <a:schemeClr val="bg1"/>
                </a:solidFill>
                <a:latin typeface="Gill Sans MT" panose="020B0502020104020203" pitchFamily="34" charset="0"/>
              </a:defRPr>
            </a:lvl1pPr>
          </a:lstStyle>
          <a:p>
            <a:r>
              <a:rPr lang="en-US" dirty="0" smtClean="0"/>
              <a:t>Click To Edit Slide TITLE</a:t>
            </a:r>
            <a:endParaRPr lang="en-US" dirty="0"/>
          </a:p>
        </p:txBody>
      </p:sp>
      <p:sp>
        <p:nvSpPr>
          <p:cNvPr id="8" name="Content Placeholder 2"/>
          <p:cNvSpPr>
            <a:spLocks noGrp="1"/>
          </p:cNvSpPr>
          <p:nvPr>
            <p:ph idx="10" hasCustomPrompt="1"/>
          </p:nvPr>
        </p:nvSpPr>
        <p:spPr>
          <a:xfrm>
            <a:off x="342901" y="1730638"/>
            <a:ext cx="9514690" cy="4955914"/>
          </a:xfrm>
        </p:spPr>
        <p:txBody>
          <a:bodyPr/>
          <a:lstStyle>
            <a:lvl1pPr>
              <a:lnSpc>
                <a:spcPct val="120000"/>
              </a:lnSpc>
              <a:spcBef>
                <a:spcPts val="0"/>
              </a:spcBef>
              <a:spcAft>
                <a:spcPts val="600"/>
              </a:spcAft>
              <a:defRPr>
                <a:solidFill>
                  <a:schemeClr val="tx1">
                    <a:lumMod val="85000"/>
                    <a:lumOff val="15000"/>
                  </a:schemeClr>
                </a:solidFill>
                <a:latin typeface="Gill Sans MT" panose="020B0502020104020203" pitchFamily="34" charset="0"/>
              </a:defRPr>
            </a:lvl1pPr>
            <a:lvl2pPr>
              <a:lnSpc>
                <a:spcPct val="120000"/>
              </a:lnSpc>
              <a:spcBef>
                <a:spcPts val="0"/>
              </a:spcBef>
              <a:spcAft>
                <a:spcPts val="600"/>
              </a:spcAft>
              <a:defRPr>
                <a:solidFill>
                  <a:schemeClr val="tx1">
                    <a:lumMod val="85000"/>
                    <a:lumOff val="15000"/>
                  </a:schemeClr>
                </a:solidFill>
                <a:latin typeface="Gill Sans MT" panose="020B0502020104020203" pitchFamily="34" charset="0"/>
              </a:defRPr>
            </a:lvl2pPr>
            <a:lvl3pPr>
              <a:lnSpc>
                <a:spcPct val="120000"/>
              </a:lnSpc>
              <a:spcBef>
                <a:spcPts val="0"/>
              </a:spcBef>
              <a:spcAft>
                <a:spcPts val="600"/>
              </a:spcAft>
              <a:defRPr>
                <a:solidFill>
                  <a:schemeClr val="tx1">
                    <a:lumMod val="85000"/>
                    <a:lumOff val="15000"/>
                  </a:schemeClr>
                </a:solidFill>
                <a:latin typeface="Gill Sans MT" panose="020B0502020104020203" pitchFamily="34" charset="0"/>
              </a:defRPr>
            </a:lvl3pPr>
            <a:lvl4pPr>
              <a:lnSpc>
                <a:spcPct val="120000"/>
              </a:lnSpc>
              <a:spcBef>
                <a:spcPts val="0"/>
              </a:spcBef>
              <a:spcAft>
                <a:spcPts val="600"/>
              </a:spcAft>
              <a:defRPr>
                <a:solidFill>
                  <a:schemeClr val="tx1">
                    <a:lumMod val="85000"/>
                    <a:lumOff val="15000"/>
                  </a:schemeClr>
                </a:solidFill>
                <a:latin typeface="Gill Sans MT" panose="020B0502020104020203" pitchFamily="34" charset="0"/>
              </a:defRPr>
            </a:lvl4pPr>
            <a:lvl5pPr>
              <a:lnSpc>
                <a:spcPct val="120000"/>
              </a:lnSpc>
              <a:spcBef>
                <a:spcPts val="0"/>
              </a:spcBef>
              <a:spcAft>
                <a:spcPts val="600"/>
              </a:spcAft>
              <a:defRPr>
                <a:solidFill>
                  <a:schemeClr val="tx1">
                    <a:lumMod val="85000"/>
                    <a:lumOff val="15000"/>
                  </a:schemeClr>
                </a:solidFill>
                <a:latin typeface="Gill Sans MT" panose="020B0502020104020203" pitchFamily="34" charset="0"/>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0058401" y="839162"/>
            <a:ext cx="1737360" cy="1737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a:spLocks noGrp="1"/>
          </p:cNvSpPr>
          <p:nvPr>
            <p:ph sz="quarter" idx="11" hasCustomPrompt="1"/>
          </p:nvPr>
        </p:nvSpPr>
        <p:spPr>
          <a:xfrm>
            <a:off x="9857591" y="1071302"/>
            <a:ext cx="2138979" cy="1318668"/>
          </a:xfrm>
        </p:spPr>
        <p:txBody>
          <a:bodyPr/>
          <a:lstStyle>
            <a:lvl1pPr marL="0" indent="0">
              <a:buNone/>
              <a:defRPr baseline="0"/>
            </a:lvl1pPr>
          </a:lstStyle>
          <a:p>
            <a:pPr lvl="0"/>
            <a:r>
              <a:rPr lang="en-US" dirty="0" smtClean="0"/>
              <a:t>Crop image to circle 1.9” diam.</a:t>
            </a:r>
          </a:p>
        </p:txBody>
      </p:sp>
      <p:sp>
        <p:nvSpPr>
          <p:cNvPr id="13" name="Oval 12"/>
          <p:cNvSpPr/>
          <p:nvPr userDrawn="1"/>
        </p:nvSpPr>
        <p:spPr>
          <a:xfrm>
            <a:off x="10058401" y="2673992"/>
            <a:ext cx="1737360" cy="1737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10058401" y="4511043"/>
            <a:ext cx="1737360" cy="1737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
        <p:nvSpPr>
          <p:cNvPr id="15"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17322993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1HUGE IMAGES">
    <p:spTree>
      <p:nvGrpSpPr>
        <p:cNvPr id="1" name=""/>
        <p:cNvGrpSpPr/>
        <p:nvPr/>
      </p:nvGrpSpPr>
      <p:grpSpPr>
        <a:xfrm>
          <a:off x="0" y="0"/>
          <a:ext cx="0" cy="0"/>
          <a:chOff x="0" y="0"/>
          <a:chExt cx="0" cy="0"/>
        </a:xfrm>
      </p:grpSpPr>
      <p:sp>
        <p:nvSpPr>
          <p:cNvPr id="7" name="Rectangle 6"/>
          <p:cNvSpPr/>
          <p:nvPr userDrawn="1"/>
        </p:nvSpPr>
        <p:spPr>
          <a:xfrm>
            <a:off x="0" y="3"/>
            <a:ext cx="12192000" cy="1602726"/>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Title 1"/>
          <p:cNvSpPr>
            <a:spLocks noGrp="1"/>
          </p:cNvSpPr>
          <p:nvPr>
            <p:ph type="title" hasCustomPrompt="1"/>
          </p:nvPr>
        </p:nvSpPr>
        <p:spPr>
          <a:xfrm>
            <a:off x="342901" y="365126"/>
            <a:ext cx="10186307" cy="1139825"/>
          </a:xfrm>
        </p:spPr>
        <p:txBody>
          <a:bodyPr lIns="0" tIns="0" rIns="0" bIns="0" anchor="ctr" anchorCtr="0">
            <a:noAutofit/>
          </a:bodyPr>
          <a:lstStyle>
            <a:lvl1pPr>
              <a:lnSpc>
                <a:spcPts val="4400"/>
              </a:lnSpc>
              <a:defRPr sz="4000" b="1" cap="none" baseline="0">
                <a:solidFill>
                  <a:schemeClr val="bg1"/>
                </a:solidFill>
                <a:latin typeface="Gill Sans MT" panose="020B0502020104020203" pitchFamily="34" charset="0"/>
              </a:defRPr>
            </a:lvl1pPr>
          </a:lstStyle>
          <a:p>
            <a:r>
              <a:rPr lang="en-US" dirty="0" smtClean="0"/>
              <a:t>Click To Edit Slide TITLE | CONTENT + BIG IMAGE</a:t>
            </a:r>
            <a:endParaRPr lang="en-US" dirty="0"/>
          </a:p>
        </p:txBody>
      </p:sp>
      <p:sp>
        <p:nvSpPr>
          <p:cNvPr id="8" name="Content Placeholder 2"/>
          <p:cNvSpPr>
            <a:spLocks noGrp="1"/>
          </p:cNvSpPr>
          <p:nvPr>
            <p:ph idx="10" hasCustomPrompt="1"/>
          </p:nvPr>
        </p:nvSpPr>
        <p:spPr>
          <a:xfrm>
            <a:off x="342901" y="1730638"/>
            <a:ext cx="4952999" cy="4955914"/>
          </a:xfrm>
        </p:spPr>
        <p:txBody>
          <a:bodyPr/>
          <a:lstStyle>
            <a:lvl1pPr>
              <a:lnSpc>
                <a:spcPct val="120000"/>
              </a:lnSpc>
              <a:spcBef>
                <a:spcPts val="0"/>
              </a:spcBef>
              <a:spcAft>
                <a:spcPts val="600"/>
              </a:spcAft>
              <a:defRPr>
                <a:solidFill>
                  <a:schemeClr val="tx1">
                    <a:lumMod val="85000"/>
                    <a:lumOff val="15000"/>
                  </a:schemeClr>
                </a:solidFill>
                <a:latin typeface="Gill Sans MT" panose="020B0502020104020203" pitchFamily="34" charset="0"/>
              </a:defRPr>
            </a:lvl1pPr>
            <a:lvl2pPr>
              <a:lnSpc>
                <a:spcPct val="120000"/>
              </a:lnSpc>
              <a:spcBef>
                <a:spcPts val="0"/>
              </a:spcBef>
              <a:spcAft>
                <a:spcPts val="600"/>
              </a:spcAft>
              <a:defRPr>
                <a:solidFill>
                  <a:schemeClr val="tx1">
                    <a:lumMod val="85000"/>
                    <a:lumOff val="15000"/>
                  </a:schemeClr>
                </a:solidFill>
                <a:latin typeface="Gill Sans MT" panose="020B0502020104020203" pitchFamily="34" charset="0"/>
              </a:defRPr>
            </a:lvl2pPr>
            <a:lvl3pPr>
              <a:lnSpc>
                <a:spcPct val="120000"/>
              </a:lnSpc>
              <a:spcBef>
                <a:spcPts val="0"/>
              </a:spcBef>
              <a:spcAft>
                <a:spcPts val="600"/>
              </a:spcAft>
              <a:defRPr>
                <a:solidFill>
                  <a:schemeClr val="tx1">
                    <a:lumMod val="85000"/>
                    <a:lumOff val="15000"/>
                  </a:schemeClr>
                </a:solidFill>
                <a:latin typeface="Gill Sans MT" panose="020B0502020104020203" pitchFamily="34" charset="0"/>
              </a:defRPr>
            </a:lvl3pPr>
            <a:lvl4pPr>
              <a:lnSpc>
                <a:spcPct val="120000"/>
              </a:lnSpc>
              <a:spcBef>
                <a:spcPts val="0"/>
              </a:spcBef>
              <a:spcAft>
                <a:spcPts val="600"/>
              </a:spcAft>
              <a:defRPr>
                <a:solidFill>
                  <a:schemeClr val="tx1">
                    <a:lumMod val="85000"/>
                    <a:lumOff val="15000"/>
                  </a:schemeClr>
                </a:solidFill>
                <a:latin typeface="Gill Sans MT" panose="020B0502020104020203" pitchFamily="34" charset="0"/>
              </a:defRPr>
            </a:lvl4pPr>
            <a:lvl5pPr>
              <a:lnSpc>
                <a:spcPct val="120000"/>
              </a:lnSpc>
              <a:spcBef>
                <a:spcPts val="0"/>
              </a:spcBef>
              <a:spcAft>
                <a:spcPts val="600"/>
              </a:spcAft>
              <a:defRPr>
                <a:solidFill>
                  <a:schemeClr val="tx1">
                    <a:lumMod val="85000"/>
                    <a:lumOff val="15000"/>
                  </a:schemeClr>
                </a:solidFill>
                <a:latin typeface="Gill Sans MT" panose="020B0502020104020203" pitchFamily="34" charset="0"/>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6248399" y="953462"/>
            <a:ext cx="5760720" cy="57607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a:spLocks noGrp="1"/>
          </p:cNvSpPr>
          <p:nvPr>
            <p:ph sz="quarter" idx="11" hasCustomPrompt="1"/>
          </p:nvPr>
        </p:nvSpPr>
        <p:spPr>
          <a:xfrm>
            <a:off x="7775988" y="2461543"/>
            <a:ext cx="2978298" cy="2206753"/>
          </a:xfrm>
        </p:spPr>
        <p:txBody>
          <a:bodyPr/>
          <a:lstStyle>
            <a:lvl1pPr marL="0" indent="0">
              <a:buNone/>
              <a:defRPr baseline="0"/>
            </a:lvl1pPr>
          </a:lstStyle>
          <a:p>
            <a:pPr lvl="0"/>
            <a:r>
              <a:rPr lang="en-US" dirty="0" smtClean="0"/>
              <a:t>Crop image to circle 6.3” diam.</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
        <p:nvSpPr>
          <p:cNvPr id="11"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3101876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HUGE IMAGE">
    <p:spTree>
      <p:nvGrpSpPr>
        <p:cNvPr id="1" name=""/>
        <p:cNvGrpSpPr/>
        <p:nvPr/>
      </p:nvGrpSpPr>
      <p:grpSpPr>
        <a:xfrm>
          <a:off x="0" y="0"/>
          <a:ext cx="0" cy="0"/>
          <a:chOff x="0" y="0"/>
          <a:chExt cx="0" cy="0"/>
        </a:xfrm>
      </p:grpSpPr>
      <p:sp>
        <p:nvSpPr>
          <p:cNvPr id="7" name="Rectangle 6"/>
          <p:cNvSpPr/>
          <p:nvPr userDrawn="1"/>
        </p:nvSpPr>
        <p:spPr>
          <a:xfrm>
            <a:off x="0" y="3"/>
            <a:ext cx="12192000" cy="1602726"/>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Title 1"/>
          <p:cNvSpPr>
            <a:spLocks noGrp="1"/>
          </p:cNvSpPr>
          <p:nvPr>
            <p:ph type="title" hasCustomPrompt="1"/>
          </p:nvPr>
        </p:nvSpPr>
        <p:spPr>
          <a:xfrm>
            <a:off x="342901" y="365126"/>
            <a:ext cx="6438899" cy="1139825"/>
          </a:xfrm>
        </p:spPr>
        <p:txBody>
          <a:bodyPr lIns="0" tIns="0" rIns="0" bIns="0" anchor="ctr" anchorCtr="0">
            <a:noAutofit/>
          </a:bodyPr>
          <a:lstStyle>
            <a:lvl1pPr>
              <a:lnSpc>
                <a:spcPts val="4400"/>
              </a:lnSpc>
              <a:defRPr sz="4000" b="1" cap="all" baseline="0">
                <a:solidFill>
                  <a:schemeClr val="bg1"/>
                </a:solidFill>
                <a:latin typeface="Gill Sans MT" panose="020B0502020104020203" pitchFamily="34" charset="0"/>
              </a:defRPr>
            </a:lvl1pPr>
          </a:lstStyle>
          <a:p>
            <a:r>
              <a:rPr lang="en-US" dirty="0" smtClean="0"/>
              <a:t>DON’T USE A TITLE W/GIANT IMAGE</a:t>
            </a:r>
            <a:endParaRPr lang="en-US" dirty="0"/>
          </a:p>
        </p:txBody>
      </p:sp>
      <p:sp>
        <p:nvSpPr>
          <p:cNvPr id="9"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5238749" y="3"/>
            <a:ext cx="6858000" cy="685799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a:spLocks noGrp="1"/>
          </p:cNvSpPr>
          <p:nvPr>
            <p:ph sz="quarter" idx="11" hasCustomPrompt="1"/>
          </p:nvPr>
        </p:nvSpPr>
        <p:spPr>
          <a:xfrm>
            <a:off x="7775988" y="2461543"/>
            <a:ext cx="2978298" cy="2206753"/>
          </a:xfrm>
        </p:spPr>
        <p:txBody>
          <a:bodyPr/>
          <a:lstStyle>
            <a:lvl1pPr marL="0" indent="0">
              <a:buNone/>
              <a:defRPr baseline="0"/>
            </a:lvl1pPr>
          </a:lstStyle>
          <a:p>
            <a:pPr lvl="0"/>
            <a:r>
              <a:rPr lang="en-US" dirty="0" smtClean="0"/>
              <a:t>Crop image to circle 7.5” diam.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
        <p:nvSpPr>
          <p:cNvPr id="8"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883195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HUGE IMAGE">
    <p:spTree>
      <p:nvGrpSpPr>
        <p:cNvPr id="1" name=""/>
        <p:cNvGrpSpPr/>
        <p:nvPr/>
      </p:nvGrpSpPr>
      <p:grpSpPr>
        <a:xfrm>
          <a:off x="0" y="0"/>
          <a:ext cx="0" cy="0"/>
          <a:chOff x="0" y="0"/>
          <a:chExt cx="0" cy="0"/>
        </a:xfrm>
      </p:grpSpPr>
      <p:sp>
        <p:nvSpPr>
          <p:cNvPr id="7" name="Rectangle 6"/>
          <p:cNvSpPr/>
          <p:nvPr userDrawn="1"/>
        </p:nvSpPr>
        <p:spPr>
          <a:xfrm>
            <a:off x="0" y="3"/>
            <a:ext cx="12192000" cy="1602726"/>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2" name="Title 1"/>
          <p:cNvSpPr>
            <a:spLocks noGrp="1"/>
          </p:cNvSpPr>
          <p:nvPr>
            <p:ph type="title" hasCustomPrompt="1"/>
          </p:nvPr>
        </p:nvSpPr>
        <p:spPr>
          <a:xfrm>
            <a:off x="342901" y="365126"/>
            <a:ext cx="11277599" cy="1139825"/>
          </a:xfrm>
        </p:spPr>
        <p:txBody>
          <a:bodyPr lIns="0" tIns="0" rIns="0" bIns="0" anchor="ctr" anchorCtr="0">
            <a:noAutofit/>
          </a:bodyPr>
          <a:lstStyle>
            <a:lvl1pPr>
              <a:lnSpc>
                <a:spcPts val="4400"/>
              </a:lnSpc>
              <a:defRPr sz="4000" b="1" cap="none" baseline="0">
                <a:solidFill>
                  <a:schemeClr val="bg1"/>
                </a:solidFill>
                <a:latin typeface="Gill Sans MT" panose="020B0502020104020203" pitchFamily="34" charset="0"/>
              </a:defRPr>
            </a:lvl1pPr>
          </a:lstStyle>
          <a:p>
            <a:r>
              <a:rPr lang="en-US" dirty="0" smtClean="0"/>
              <a:t>Blank | Add Your Own Content</a:t>
            </a:r>
            <a:endParaRPr lang="en-US" dirty="0"/>
          </a:p>
        </p:txBody>
      </p:sp>
      <p:sp>
        <p:nvSpPr>
          <p:cNvPr id="9"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30627" y="6405821"/>
            <a:ext cx="2651760" cy="392213"/>
          </a:xfrm>
          <a:prstGeom prst="rect">
            <a:avLst/>
          </a:prstGeom>
        </p:spPr>
      </p:pic>
      <p:sp>
        <p:nvSpPr>
          <p:cNvPr id="6"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smtClean="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23350854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45473" y="6311898"/>
            <a:ext cx="2743200" cy="365125"/>
          </a:xfrm>
          <a:prstGeom prst="rect">
            <a:avLst/>
          </a:prstGeom>
        </p:spPr>
        <p:txBody>
          <a:bodyPr vert="horz" lIns="91440" tIns="45720" rIns="91440" bIns="45720" rtlCol="0" anchor="ctr"/>
          <a:lstStyle>
            <a:lvl1pPr algn="l">
              <a:defRPr sz="1400">
                <a:solidFill>
                  <a:schemeClr val="tx1">
                    <a:lumMod val="75000"/>
                    <a:lumOff val="25000"/>
                  </a:schemeClr>
                </a:solidFill>
                <a:latin typeface="Gill Sans MT" panose="020B0502020104020203" pitchFamily="34" charset="0"/>
              </a:defRPr>
            </a:lvl1p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28187662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5" r:id="rId5"/>
    <p:sldLayoutId id="2147483661" r:id="rId6"/>
    <p:sldLayoutId id="2147483662" r:id="rId7"/>
    <p:sldLayoutId id="2147483663" r:id="rId8"/>
    <p:sldLayoutId id="2147483664" r:id="rId9"/>
  </p:sldLayoutIdLst>
  <p:timing>
    <p:tnLst>
      <p:par>
        <p:cTn id="1" dur="indefinite" restart="never" nodeType="tmRoot"/>
      </p:par>
    </p:tnLst>
  </p:timing>
  <p:hf hdr="0" ftr="0" dt="0"/>
  <p:txStyles>
    <p:titleStyle>
      <a:lvl1pPr algn="l" defTabSz="914377" rtl="0" eaLnBrk="1" latinLnBrk="0" hangingPunct="1">
        <a:lnSpc>
          <a:spcPts val="4400"/>
        </a:lnSpc>
        <a:spcBef>
          <a:spcPct val="0"/>
        </a:spcBef>
        <a:buNone/>
        <a:defRPr sz="4800" b="1" kern="1200">
          <a:solidFill>
            <a:schemeClr val="bg1">
              <a:lumMod val="95000"/>
            </a:schemeClr>
          </a:solidFill>
          <a:latin typeface="Gill Sans MT" panose="020B05020201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NASA ARMD Future </a:t>
            </a:r>
            <a:r>
              <a:rPr lang="en-US" b="0" dirty="0"/>
              <a:t>Advanced Aircraft Manufacturing </a:t>
            </a:r>
            <a:r>
              <a:rPr lang="en-US" b="0" dirty="0" smtClean="0"/>
              <a:t>Scenarios</a:t>
            </a:r>
            <a:endParaRPr lang="en-US" dirty="0"/>
          </a:p>
        </p:txBody>
      </p:sp>
      <p:sp>
        <p:nvSpPr>
          <p:cNvPr id="3" name="Content Placeholder 2"/>
          <p:cNvSpPr>
            <a:spLocks noGrp="1"/>
          </p:cNvSpPr>
          <p:nvPr>
            <p:ph sz="quarter" idx="10"/>
          </p:nvPr>
        </p:nvSpPr>
        <p:spPr/>
        <p:txBody>
          <a:bodyPr>
            <a:normAutofit/>
          </a:bodyPr>
          <a:lstStyle/>
          <a:p>
            <a:r>
              <a:rPr lang="en-US" dirty="0" smtClean="0"/>
              <a:t>Seamus M. McGovern, Ph.D. </a:t>
            </a:r>
          </a:p>
          <a:p>
            <a:r>
              <a:rPr lang="en-US" dirty="0" smtClean="0"/>
              <a:t>NASA ARMD Systems </a:t>
            </a:r>
            <a:r>
              <a:rPr lang="en-US" dirty="0"/>
              <a:t>Analysis </a:t>
            </a:r>
            <a:r>
              <a:rPr lang="en-US" dirty="0" smtClean="0"/>
              <a:t>Symposium</a:t>
            </a:r>
          </a:p>
          <a:p>
            <a:r>
              <a:rPr lang="en-US" dirty="0" smtClean="0"/>
              <a:t>5 November 2020</a:t>
            </a:r>
            <a:endParaRPr lang="en-US" dirty="0"/>
          </a:p>
        </p:txBody>
      </p:sp>
    </p:spTree>
    <p:extLst>
      <p:ext uri="{BB962C8B-B14F-4D97-AF65-F5344CB8AC3E}">
        <p14:creationId xmlns:p14="http://schemas.microsoft.com/office/powerpoint/2010/main" val="256967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Development </a:t>
            </a:r>
            <a:r>
              <a:rPr lang="en-US" dirty="0" smtClean="0"/>
              <a:t>Concepts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r>
              <a:rPr lang="en-US" sz="2600" dirty="0" smtClean="0"/>
              <a:t>A </a:t>
            </a:r>
            <a:r>
              <a:rPr lang="en-US" sz="2600" u="sng" dirty="0" smtClean="0"/>
              <a:t>second</a:t>
            </a:r>
            <a:r>
              <a:rPr lang="en-US" sz="2600" dirty="0" smtClean="0"/>
              <a:t> format identifies the </a:t>
            </a:r>
            <a:r>
              <a:rPr lang="en-US" sz="2600" dirty="0"/>
              <a:t>two items having </a:t>
            </a:r>
            <a:r>
              <a:rPr lang="en-US" sz="2600" dirty="0" smtClean="0"/>
              <a:t>greatest </a:t>
            </a:r>
            <a:r>
              <a:rPr lang="en-US" sz="2600" dirty="0"/>
              <a:t>effect on outcomes </a:t>
            </a:r>
            <a:r>
              <a:rPr lang="en-US" sz="2600" dirty="0" smtClean="0"/>
              <a:t>and extremes </a:t>
            </a:r>
            <a:r>
              <a:rPr lang="en-US" sz="2600" dirty="0"/>
              <a:t>of each are used to define two perpendicular </a:t>
            </a:r>
            <a:r>
              <a:rPr lang="en-US" sz="2600" dirty="0" smtClean="0"/>
              <a:t>axes</a:t>
            </a:r>
          </a:p>
          <a:p>
            <a:endParaRPr lang="en-US" sz="2600" dirty="0" smtClean="0"/>
          </a:p>
          <a:p>
            <a:r>
              <a:rPr lang="en-US" sz="2600" dirty="0" smtClean="0"/>
              <a:t>2-D </a:t>
            </a:r>
            <a:r>
              <a:rPr lang="en-US" sz="2600" dirty="0"/>
              <a:t>configuration forces </a:t>
            </a:r>
            <a:r>
              <a:rPr lang="en-US" sz="2600" dirty="0" smtClean="0"/>
              <a:t>identification </a:t>
            </a:r>
            <a:r>
              <a:rPr lang="en-US" sz="2600" dirty="0"/>
              <a:t>of </a:t>
            </a:r>
            <a:r>
              <a:rPr lang="en-US" sz="2600" dirty="0" smtClean="0"/>
              <a:t>the two </a:t>
            </a:r>
            <a:r>
              <a:rPr lang="en-US" sz="2600" dirty="0"/>
              <a:t>main drivers in any given </a:t>
            </a:r>
            <a:r>
              <a:rPr lang="en-US" sz="2600" dirty="0" smtClean="0"/>
              <a:t>situation </a:t>
            </a:r>
            <a:r>
              <a:rPr lang="en-US" sz="2600" dirty="0"/>
              <a:t>and, like the previous process, allows for </a:t>
            </a:r>
            <a:r>
              <a:rPr lang="en-US" sz="2600" dirty="0" smtClean="0"/>
              <a:t>consideration </a:t>
            </a:r>
            <a:r>
              <a:rPr lang="en-US" sz="2600" dirty="0"/>
              <a:t>of </a:t>
            </a:r>
            <a:r>
              <a:rPr lang="en-US" sz="2600" dirty="0" smtClean="0"/>
              <a:t>all possibilities</a:t>
            </a:r>
          </a:p>
          <a:p>
            <a:endParaRPr lang="en-US" sz="2600" dirty="0" smtClean="0"/>
          </a:p>
          <a:p>
            <a:r>
              <a:rPr lang="en-US" sz="2600" dirty="0" smtClean="0"/>
              <a:t>Due </a:t>
            </a:r>
            <a:r>
              <a:rPr lang="en-US" sz="2600" dirty="0"/>
              <a:t>to its requirement to identify the major drivers and with its range of outcome considerations, this format was also selected </a:t>
            </a:r>
            <a:r>
              <a:rPr lang="en-US" sz="2600" dirty="0" smtClean="0"/>
              <a:t>(i.e., </a:t>
            </a:r>
            <a:r>
              <a:rPr lang="en-US" sz="2600" i="1" dirty="0" smtClean="0"/>
              <a:t>2-axis</a:t>
            </a:r>
            <a:r>
              <a:rPr lang="en-US" sz="2600" dirty="0" smtClean="0"/>
              <a:t> scenarios)</a:t>
            </a:r>
            <a:endParaRPr lang="en-US" sz="2600" dirty="0"/>
          </a:p>
          <a:p>
            <a:endParaRPr lang="en-US" dirty="0"/>
          </a:p>
          <a:p>
            <a:endParaRPr lang="en-US" dirty="0"/>
          </a:p>
          <a:p>
            <a:endParaRPr lang="en-US" dirty="0"/>
          </a:p>
        </p:txBody>
      </p:sp>
    </p:spTree>
    <p:extLst>
      <p:ext uri="{BB962C8B-B14F-4D97-AF65-F5344CB8AC3E}">
        <p14:creationId xmlns:p14="http://schemas.microsoft.com/office/powerpoint/2010/main" val="947412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Development </a:t>
            </a:r>
            <a:r>
              <a:rPr lang="en-US" dirty="0" smtClean="0"/>
              <a:t>Concepts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Autofit/>
          </a:bodyPr>
          <a:lstStyle/>
          <a:p>
            <a:r>
              <a:rPr lang="en-US" sz="2400" u="sng" dirty="0" smtClean="0"/>
              <a:t>Third</a:t>
            </a:r>
            <a:r>
              <a:rPr lang="en-US" sz="2400" dirty="0" smtClean="0"/>
              <a:t> scenario </a:t>
            </a:r>
            <a:r>
              <a:rPr lang="en-US" sz="2400" dirty="0"/>
              <a:t>process consists of </a:t>
            </a:r>
            <a:r>
              <a:rPr lang="en-US" sz="2400" dirty="0" smtClean="0"/>
              <a:t>a listing of all scenarios deemed appropriate</a:t>
            </a:r>
          </a:p>
          <a:p>
            <a:endParaRPr lang="en-US" sz="1600" dirty="0"/>
          </a:p>
          <a:p>
            <a:r>
              <a:rPr lang="en-US" sz="2400" dirty="0" smtClean="0"/>
              <a:t>Much more open ended </a:t>
            </a:r>
            <a:r>
              <a:rPr lang="en-US" sz="2400" dirty="0"/>
              <a:t>when compared to </a:t>
            </a:r>
            <a:r>
              <a:rPr lang="en-US" sz="2400" dirty="0" smtClean="0"/>
              <a:t>first two processes, </a:t>
            </a:r>
            <a:r>
              <a:rPr lang="en-US" sz="2400" dirty="0"/>
              <a:t>so </a:t>
            </a:r>
            <a:r>
              <a:rPr lang="en-US" sz="2400" dirty="0" smtClean="0"/>
              <a:t>it can </a:t>
            </a:r>
            <a:r>
              <a:rPr lang="en-US" sz="2400" dirty="0"/>
              <a:t>result in more than </a:t>
            </a:r>
            <a:r>
              <a:rPr lang="en-US" sz="2400" dirty="0" smtClean="0"/>
              <a:t>just </a:t>
            </a:r>
            <a:r>
              <a:rPr lang="en-US" sz="2400" dirty="0"/>
              <a:t>three or four </a:t>
            </a:r>
            <a:r>
              <a:rPr lang="en-US" sz="2400" dirty="0" smtClean="0"/>
              <a:t>scenarios</a:t>
            </a:r>
          </a:p>
          <a:p>
            <a:endParaRPr lang="en-US" sz="1600" dirty="0" smtClean="0"/>
          </a:p>
          <a:p>
            <a:r>
              <a:rPr lang="en-US" sz="2400" dirty="0" smtClean="0"/>
              <a:t>Drawbacks: no </a:t>
            </a:r>
            <a:r>
              <a:rPr lang="en-US" sz="2400" dirty="0"/>
              <a:t>way to know if an outcome has not been </a:t>
            </a:r>
            <a:r>
              <a:rPr lang="en-US" sz="2400" dirty="0" smtClean="0"/>
              <a:t>considered, and scenario alternatives opposite </a:t>
            </a:r>
            <a:r>
              <a:rPr lang="en-US" sz="2400" dirty="0"/>
              <a:t>to each </a:t>
            </a:r>
            <a:r>
              <a:rPr lang="en-US" sz="2400" dirty="0" smtClean="0"/>
              <a:t>other are </a:t>
            </a:r>
            <a:r>
              <a:rPr lang="en-US" sz="2400" dirty="0"/>
              <a:t>not necessarily included or even </a:t>
            </a:r>
            <a:r>
              <a:rPr lang="en-US" sz="2400" dirty="0" smtClean="0"/>
              <a:t>considered</a:t>
            </a:r>
            <a:endParaRPr lang="en-US" sz="2400" dirty="0"/>
          </a:p>
          <a:p>
            <a:endParaRPr lang="en-US" sz="1600" dirty="0" smtClean="0"/>
          </a:p>
          <a:p>
            <a:r>
              <a:rPr lang="en-US" sz="2400" dirty="0" smtClean="0"/>
              <a:t>As the process </a:t>
            </a:r>
            <a:r>
              <a:rPr lang="en-US" sz="2400" dirty="0"/>
              <a:t>is more aligned with previous </a:t>
            </a:r>
            <a:r>
              <a:rPr lang="en-US" sz="2400" dirty="0" smtClean="0"/>
              <a:t>NASA and aviation </a:t>
            </a:r>
            <a:r>
              <a:rPr lang="en-US" sz="2400" dirty="0"/>
              <a:t>and manufacturing </a:t>
            </a:r>
            <a:r>
              <a:rPr lang="en-US" sz="2400" dirty="0" smtClean="0"/>
              <a:t>scenarios, </a:t>
            </a:r>
            <a:r>
              <a:rPr lang="en-US" sz="2400" dirty="0"/>
              <a:t>this </a:t>
            </a:r>
            <a:r>
              <a:rPr lang="en-US" sz="2400" dirty="0" smtClean="0"/>
              <a:t>format was </a:t>
            </a:r>
            <a:r>
              <a:rPr lang="en-US" sz="2400" dirty="0"/>
              <a:t>also selected (i.e., </a:t>
            </a:r>
            <a:r>
              <a:rPr lang="en-US" sz="2400" i="1" dirty="0"/>
              <a:t>multiple</a:t>
            </a:r>
            <a:r>
              <a:rPr lang="en-US" sz="2400" dirty="0"/>
              <a:t> scenarios</a:t>
            </a:r>
            <a:r>
              <a:rPr lang="en-US" sz="2400" dirty="0" smtClean="0"/>
              <a:t>)</a:t>
            </a:r>
            <a:endParaRPr lang="en-US" sz="2400" dirty="0"/>
          </a:p>
        </p:txBody>
      </p:sp>
    </p:spTree>
    <p:extLst>
      <p:ext uri="{BB962C8B-B14F-4D97-AF65-F5344CB8AC3E}">
        <p14:creationId xmlns:p14="http://schemas.microsoft.com/office/powerpoint/2010/main" val="2502399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 </a:t>
            </a:r>
            <a:r>
              <a:rPr lang="en-US" dirty="0"/>
              <a:t>Factors and Associated </a:t>
            </a:r>
            <a:r>
              <a:rPr lang="en-US" dirty="0" smtClean="0"/>
              <a:t>Drivers</a:t>
            </a:r>
            <a:endParaRPr lang="en-US" dirty="0"/>
          </a:p>
        </p:txBody>
      </p:sp>
      <p:sp>
        <p:nvSpPr>
          <p:cNvPr id="4" name="Content Placeholder 3"/>
          <p:cNvSpPr>
            <a:spLocks noGrp="1"/>
          </p:cNvSpPr>
          <p:nvPr>
            <p:ph idx="10"/>
          </p:nvPr>
        </p:nvSpPr>
        <p:spPr>
          <a:xfrm>
            <a:off x="342901" y="1738283"/>
            <a:ext cx="11010900" cy="2455026"/>
          </a:xfrm>
        </p:spPr>
        <p:txBody>
          <a:bodyPr>
            <a:normAutofit fontScale="40000" lnSpcReduction="20000"/>
          </a:bodyPr>
          <a:lstStyle/>
          <a:p>
            <a:r>
              <a:rPr lang="en-US" sz="6000" dirty="0"/>
              <a:t>B</a:t>
            </a:r>
            <a:r>
              <a:rPr lang="en-US" sz="6000" dirty="0" smtClean="0"/>
              <a:t>ased </a:t>
            </a:r>
            <a:r>
              <a:rPr lang="en-US" sz="6000" dirty="0"/>
              <a:t>on tasking </a:t>
            </a:r>
            <a:r>
              <a:rPr lang="en-US" sz="6000" dirty="0" smtClean="0"/>
              <a:t>input; allowed </a:t>
            </a:r>
            <a:r>
              <a:rPr lang="en-US" sz="6000" dirty="0"/>
              <a:t>for a </a:t>
            </a:r>
            <a:r>
              <a:rPr lang="en-US" sz="6000" dirty="0" smtClean="0"/>
              <a:t>reference list, </a:t>
            </a:r>
            <a:r>
              <a:rPr lang="en-US" sz="6000" dirty="0"/>
              <a:t>consisting of </a:t>
            </a:r>
            <a:r>
              <a:rPr lang="en-US" sz="6000" dirty="0" smtClean="0"/>
              <a:t>factors </a:t>
            </a:r>
            <a:r>
              <a:rPr lang="en-US" sz="6000" dirty="0"/>
              <a:t>and their associated drivers, which could be later used </a:t>
            </a:r>
            <a:r>
              <a:rPr lang="en-US" sz="6000" dirty="0" smtClean="0"/>
              <a:t>in the </a:t>
            </a:r>
            <a:r>
              <a:rPr lang="en-US" sz="6000" dirty="0"/>
              <a:t>developed scenarios </a:t>
            </a:r>
            <a:r>
              <a:rPr lang="en-US" sz="6000" dirty="0" smtClean="0"/>
              <a:t>in addition to the </a:t>
            </a:r>
            <a:r>
              <a:rPr lang="en-US" sz="6000" dirty="0"/>
              <a:t>scenario development </a:t>
            </a:r>
            <a:r>
              <a:rPr lang="en-US" sz="6000" dirty="0" smtClean="0"/>
              <a:t>itself</a:t>
            </a:r>
          </a:p>
          <a:p>
            <a:endParaRPr lang="en-US" sz="6000" dirty="0" smtClean="0"/>
          </a:p>
          <a:p>
            <a:r>
              <a:rPr lang="en-US" sz="6000" b="1" dirty="0" smtClean="0">
                <a:solidFill>
                  <a:srgbClr val="0070C0"/>
                </a:solidFill>
              </a:rPr>
              <a:t>58 </a:t>
            </a:r>
            <a:r>
              <a:rPr lang="en-US" sz="6000" b="1" dirty="0">
                <a:solidFill>
                  <a:srgbClr val="0070C0"/>
                </a:solidFill>
              </a:rPr>
              <a:t>future advanced manufacturing factors </a:t>
            </a:r>
            <a:r>
              <a:rPr lang="en-US" sz="6000" dirty="0" smtClean="0"/>
              <a:t>identified, including</a:t>
            </a:r>
            <a:endParaRPr lang="en-US" sz="6000" dirty="0"/>
          </a:p>
          <a:p>
            <a:endParaRPr lang="en-US" dirty="0"/>
          </a:p>
        </p:txBody>
      </p:sp>
      <p:sp>
        <p:nvSpPr>
          <p:cNvPr id="5" name="Content Placeholder 3"/>
          <p:cNvSpPr txBox="1">
            <a:spLocks/>
          </p:cNvSpPr>
          <p:nvPr/>
        </p:nvSpPr>
        <p:spPr>
          <a:xfrm>
            <a:off x="555337" y="3749964"/>
            <a:ext cx="11010900" cy="2715491"/>
          </a:xfrm>
          <a:prstGeom prst="rect">
            <a:avLst/>
          </a:prstGeom>
        </p:spPr>
        <p:txBody>
          <a:bodyPr vert="horz" lIns="91440" tIns="45720" rIns="91440" bIns="45720" numCol="2" rtlCol="0">
            <a:normAutofit fontScale="25000" lnSpcReduction="20000"/>
          </a:bodyPr>
          <a:lstStyle>
            <a:lvl1pPr marL="228594" indent="-228594" algn="l" defTabSz="914377" rtl="0" eaLnBrk="1" latinLnBrk="0" hangingPunct="1">
              <a:lnSpc>
                <a:spcPct val="120000"/>
              </a:lnSpc>
              <a:spcBef>
                <a:spcPts val="0"/>
              </a:spcBef>
              <a:spcAft>
                <a:spcPts val="600"/>
              </a:spcAft>
              <a:buFont typeface="Arial" panose="020B0604020202020204" pitchFamily="34" charset="0"/>
              <a:buChar char="•"/>
              <a:defRPr sz="2800" kern="1200">
                <a:solidFill>
                  <a:schemeClr val="tx1">
                    <a:lumMod val="85000"/>
                    <a:lumOff val="15000"/>
                  </a:schemeClr>
                </a:solidFill>
                <a:latin typeface="Gill Sans MT" panose="020B0502020104020203" pitchFamily="34" charset="0"/>
                <a:ea typeface="+mn-ea"/>
                <a:cs typeface="+mn-cs"/>
              </a:defRPr>
            </a:lvl1pPr>
            <a:lvl2pPr marL="685783" indent="-228594" algn="l" defTabSz="914377" rtl="0" eaLnBrk="1" latinLnBrk="0" hangingPunct="1">
              <a:lnSpc>
                <a:spcPct val="120000"/>
              </a:lnSpc>
              <a:spcBef>
                <a:spcPts val="0"/>
              </a:spcBef>
              <a:spcAft>
                <a:spcPts val="600"/>
              </a:spcAft>
              <a:buFont typeface="Arial" panose="020B0604020202020204" pitchFamily="34" charset="0"/>
              <a:buChar char="•"/>
              <a:defRPr sz="2400" kern="1200">
                <a:solidFill>
                  <a:schemeClr val="tx1">
                    <a:lumMod val="85000"/>
                    <a:lumOff val="15000"/>
                  </a:schemeClr>
                </a:solidFill>
                <a:latin typeface="Gill Sans MT" panose="020B0502020104020203" pitchFamily="34" charset="0"/>
                <a:ea typeface="+mn-ea"/>
                <a:cs typeface="+mn-cs"/>
              </a:defRPr>
            </a:lvl2pPr>
            <a:lvl3pPr marL="1142971" indent="-228594" algn="l" defTabSz="914377" rtl="0" eaLnBrk="1" latinLnBrk="0" hangingPunct="1">
              <a:lnSpc>
                <a:spcPct val="120000"/>
              </a:lnSpc>
              <a:spcBef>
                <a:spcPts val="0"/>
              </a:spcBef>
              <a:spcAft>
                <a:spcPts val="600"/>
              </a:spcAft>
              <a:buFont typeface="Arial" panose="020B0604020202020204" pitchFamily="34" charset="0"/>
              <a:buChar char="•"/>
              <a:defRPr sz="2000" kern="1200">
                <a:solidFill>
                  <a:schemeClr val="tx1">
                    <a:lumMod val="85000"/>
                    <a:lumOff val="15000"/>
                  </a:schemeClr>
                </a:solidFill>
                <a:latin typeface="Gill Sans MT" panose="020B0502020104020203" pitchFamily="34" charset="0"/>
                <a:ea typeface="+mn-ea"/>
                <a:cs typeface="+mn-cs"/>
              </a:defRPr>
            </a:lvl3pPr>
            <a:lvl4pPr marL="1600160" indent="-228594" algn="l" defTabSz="914377" rtl="0" eaLnBrk="1" latinLnBrk="0" hangingPunct="1">
              <a:lnSpc>
                <a:spcPct val="120000"/>
              </a:lnSpc>
              <a:spcBef>
                <a:spcPts val="0"/>
              </a:spcBef>
              <a:spcAft>
                <a:spcPts val="600"/>
              </a:spcAft>
              <a:buFont typeface="Arial" panose="020B0604020202020204" pitchFamily="34" charset="0"/>
              <a:buChar char="•"/>
              <a:defRPr sz="1800" kern="1200">
                <a:solidFill>
                  <a:schemeClr val="tx1">
                    <a:lumMod val="85000"/>
                    <a:lumOff val="15000"/>
                  </a:schemeClr>
                </a:solidFill>
                <a:latin typeface="Gill Sans MT" panose="020B0502020104020203" pitchFamily="34" charset="0"/>
                <a:ea typeface="+mn-ea"/>
                <a:cs typeface="+mn-cs"/>
              </a:defRPr>
            </a:lvl4pPr>
            <a:lvl5pPr marL="2057349" indent="-228594" algn="l" defTabSz="914377" rtl="0" eaLnBrk="1" latinLnBrk="0" hangingPunct="1">
              <a:lnSpc>
                <a:spcPct val="120000"/>
              </a:lnSpc>
              <a:spcBef>
                <a:spcPts val="0"/>
              </a:spcBef>
              <a:spcAft>
                <a:spcPts val="600"/>
              </a:spcAft>
              <a:buFont typeface="Arial" panose="020B0604020202020204" pitchFamily="34" charset="0"/>
              <a:buChar char="•"/>
              <a:defRPr sz="1800" kern="1200">
                <a:solidFill>
                  <a:schemeClr val="tx1">
                    <a:lumMod val="85000"/>
                    <a:lumOff val="15000"/>
                  </a:schemeClr>
                </a:solidFill>
                <a:latin typeface="Gill Sans MT" panose="020B050202010402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400" dirty="0" smtClean="0"/>
              <a:t>manufacturing cost, speed</a:t>
            </a:r>
            <a:r>
              <a:rPr lang="en-US" sz="8400" dirty="0"/>
              <a:t>, </a:t>
            </a:r>
            <a:r>
              <a:rPr lang="en-US" sz="8400" dirty="0" smtClean="0"/>
              <a:t>flexibility, variety</a:t>
            </a:r>
          </a:p>
          <a:p>
            <a:r>
              <a:rPr lang="en-US" sz="8400" dirty="0"/>
              <a:t>aircraft type (</a:t>
            </a:r>
            <a:r>
              <a:rPr lang="en-US" sz="8400" dirty="0" smtClean="0"/>
              <a:t>conventional, </a:t>
            </a:r>
            <a:r>
              <a:rPr lang="en-US" sz="8400" dirty="0"/>
              <a:t>high-speed aircraft, vertical lift, hypersonic point to point)</a:t>
            </a:r>
          </a:p>
          <a:p>
            <a:r>
              <a:rPr lang="en-US" sz="8400" dirty="0" smtClean="0"/>
              <a:t>global </a:t>
            </a:r>
            <a:r>
              <a:rPr lang="en-US" sz="8400" dirty="0"/>
              <a:t>economy (no change, </a:t>
            </a:r>
            <a:r>
              <a:rPr lang="en-US" sz="8400" dirty="0" smtClean="0"/>
              <a:t>other)</a:t>
            </a:r>
            <a:endParaRPr lang="en-US" sz="8400" dirty="0"/>
          </a:p>
          <a:p>
            <a:r>
              <a:rPr lang="en-US" sz="8400" dirty="0" smtClean="0"/>
              <a:t>aircraft automation (safety, cost, </a:t>
            </a:r>
            <a:r>
              <a:rPr lang="en-US" sz="8400" dirty="0"/>
              <a:t>etc.) </a:t>
            </a:r>
            <a:endParaRPr lang="en-US" sz="8400" dirty="0" smtClean="0"/>
          </a:p>
          <a:p>
            <a:r>
              <a:rPr lang="en-US" sz="8400" dirty="0" smtClean="0"/>
              <a:t>aerodynamic designs (hull volume, efficiency, speed, altitude, noise) </a:t>
            </a:r>
          </a:p>
          <a:p>
            <a:endParaRPr lang="en-US" sz="8400" dirty="0"/>
          </a:p>
          <a:p>
            <a:endParaRPr lang="en-US" sz="8400" dirty="0" smtClean="0"/>
          </a:p>
          <a:p>
            <a:r>
              <a:rPr lang="en-US" sz="8400" dirty="0" smtClean="0"/>
              <a:t>propulsion (electric, hybrid, fuel cell, hydrogen)</a:t>
            </a:r>
          </a:p>
          <a:p>
            <a:r>
              <a:rPr lang="en-US" sz="8400" dirty="0" smtClean="0"/>
              <a:t>fuels (cost, availability, batteries/capacitors, etc.)</a:t>
            </a:r>
          </a:p>
          <a:p>
            <a:r>
              <a:rPr lang="en-US" sz="8400" dirty="0"/>
              <a:t>government regulations; country/border access</a:t>
            </a:r>
          </a:p>
          <a:p>
            <a:r>
              <a:rPr lang="en-US" sz="8400" dirty="0"/>
              <a:t>pandemic bailout/funding requirements (e.g., more efficient aircraft)</a:t>
            </a:r>
          </a:p>
          <a:p>
            <a:r>
              <a:rPr lang="en-US" sz="8400" dirty="0" smtClean="0"/>
              <a:t>post-pandemic manufacturing and operational considerations</a:t>
            </a:r>
          </a:p>
          <a:p>
            <a:endParaRPr lang="en-US" sz="6400" dirty="0" smtClean="0"/>
          </a:p>
          <a:p>
            <a:endParaRPr lang="en-US" dirty="0" smtClean="0"/>
          </a:p>
          <a:p>
            <a:endParaRPr lang="en-US" dirty="0"/>
          </a:p>
        </p:txBody>
      </p:sp>
    </p:spTree>
    <p:extLst>
      <p:ext uri="{BB962C8B-B14F-4D97-AF65-F5344CB8AC3E}">
        <p14:creationId xmlns:p14="http://schemas.microsoft.com/office/powerpoint/2010/main" val="2919231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Developed Factors and Associated </a:t>
            </a:r>
            <a:r>
              <a:rPr lang="en-US" dirty="0" smtClean="0"/>
              <a:t>Drivers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r>
              <a:rPr lang="en-US" sz="2600" dirty="0" smtClean="0"/>
              <a:t>Additionally, </a:t>
            </a:r>
            <a:r>
              <a:rPr lang="en-US" sz="2600" dirty="0"/>
              <a:t>a set of </a:t>
            </a:r>
            <a:r>
              <a:rPr lang="en-US" sz="2600" b="1" dirty="0">
                <a:solidFill>
                  <a:srgbClr val="0070C0"/>
                </a:solidFill>
              </a:rPr>
              <a:t>drivers</a:t>
            </a:r>
            <a:r>
              <a:rPr lang="en-US" sz="2600" dirty="0"/>
              <a:t> of aerospace manufacturing change was </a:t>
            </a:r>
            <a:r>
              <a:rPr lang="en-US" sz="2600" dirty="0" smtClean="0"/>
              <a:t>designed</a:t>
            </a:r>
          </a:p>
          <a:p>
            <a:endParaRPr lang="en-US" sz="2600" dirty="0"/>
          </a:p>
          <a:p>
            <a:r>
              <a:rPr lang="en-US" sz="2600" dirty="0" smtClean="0"/>
              <a:t>Established </a:t>
            </a:r>
            <a:r>
              <a:rPr lang="en-US" sz="2600" dirty="0"/>
              <a:t>as </a:t>
            </a:r>
            <a:r>
              <a:rPr lang="en-US" sz="2600" dirty="0" smtClean="0"/>
              <a:t>being condition </a:t>
            </a:r>
            <a:r>
              <a:rPr lang="en-US" sz="2600" dirty="0"/>
              <a:t>where advances are driven by one of two </a:t>
            </a:r>
            <a:r>
              <a:rPr lang="en-US" sz="2600" dirty="0" smtClean="0"/>
              <a:t>situations</a:t>
            </a:r>
          </a:p>
          <a:p>
            <a:pPr marL="914389" lvl="1" indent="-457200">
              <a:buFont typeface="+mj-lt"/>
              <a:buAutoNum type="arabicPeriod"/>
            </a:pPr>
            <a:r>
              <a:rPr lang="en-US" dirty="0" smtClean="0"/>
              <a:t>Advances required </a:t>
            </a:r>
            <a:r>
              <a:rPr lang="en-US" dirty="0"/>
              <a:t>in order to enable a certain manufacturing process or aircraft design or aircraft </a:t>
            </a:r>
            <a:r>
              <a:rPr lang="en-US" dirty="0" smtClean="0"/>
              <a:t>operation: </a:t>
            </a:r>
            <a:r>
              <a:rPr lang="en-US" b="1" i="1" dirty="0" smtClean="0">
                <a:solidFill>
                  <a:srgbClr val="0070C0"/>
                </a:solidFill>
              </a:rPr>
              <a:t>Pull</a:t>
            </a:r>
            <a:r>
              <a:rPr lang="en-US" dirty="0" smtClean="0"/>
              <a:t>  </a:t>
            </a:r>
          </a:p>
          <a:p>
            <a:pPr marL="914389" lvl="1" indent="-457200">
              <a:buFont typeface="+mj-lt"/>
              <a:buAutoNum type="arabicPeriod"/>
            </a:pPr>
            <a:r>
              <a:rPr lang="en-US" dirty="0" smtClean="0"/>
              <a:t>Advances driven </a:t>
            </a:r>
            <a:r>
              <a:rPr lang="en-US" dirty="0"/>
              <a:t>by basic research where their discovery enables the subsequent development of a manufacturing process or aircraft design or aircraft </a:t>
            </a:r>
            <a:r>
              <a:rPr lang="en-US" dirty="0" smtClean="0"/>
              <a:t>operation: </a:t>
            </a:r>
            <a:r>
              <a:rPr lang="en-US" b="1" i="1" dirty="0" smtClean="0">
                <a:solidFill>
                  <a:srgbClr val="0070C0"/>
                </a:solidFill>
              </a:rPr>
              <a:t>Push</a:t>
            </a:r>
            <a:endParaRPr lang="en-US" b="1" dirty="0" smtClean="0">
              <a:solidFill>
                <a:srgbClr val="0070C0"/>
              </a:solidFill>
            </a:endParaRPr>
          </a:p>
          <a:p>
            <a:endParaRPr lang="en-US" dirty="0"/>
          </a:p>
          <a:p>
            <a:endParaRPr lang="en-US" dirty="0"/>
          </a:p>
          <a:p>
            <a:endParaRPr lang="en-US" dirty="0"/>
          </a:p>
        </p:txBody>
      </p:sp>
    </p:spTree>
    <p:extLst>
      <p:ext uri="{BB962C8B-B14F-4D97-AF65-F5344CB8AC3E}">
        <p14:creationId xmlns:p14="http://schemas.microsoft.com/office/powerpoint/2010/main" val="111630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Developed Factors and Associated </a:t>
            </a:r>
            <a:r>
              <a:rPr lang="en-US" dirty="0" smtClean="0"/>
              <a:t>Drivers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55000" lnSpcReduction="20000"/>
          </a:bodyPr>
          <a:lstStyle/>
          <a:p>
            <a:pPr marL="457200" indent="-457200">
              <a:buFont typeface="+mj-lt"/>
              <a:buAutoNum type="arabicPeriod"/>
            </a:pPr>
            <a:r>
              <a:rPr lang="en-US" sz="4400" b="1" dirty="0" smtClean="0">
                <a:solidFill>
                  <a:srgbClr val="0070C0"/>
                </a:solidFill>
              </a:rPr>
              <a:t>Pull</a:t>
            </a:r>
            <a:r>
              <a:rPr lang="en-US" sz="4400" dirty="0" smtClean="0"/>
              <a:t> (item requires </a:t>
            </a:r>
            <a:r>
              <a:rPr lang="en-US" sz="4400" dirty="0"/>
              <a:t>advances in order to exist so </a:t>
            </a:r>
            <a:r>
              <a:rPr lang="en-US" sz="4400" dirty="0" smtClean="0"/>
              <a:t>it pulls R&amp;D </a:t>
            </a:r>
            <a:r>
              <a:rPr lang="en-US" sz="4400" dirty="0"/>
              <a:t>advances</a:t>
            </a:r>
            <a:r>
              <a:rPr lang="en-US" sz="4400" dirty="0" smtClean="0"/>
              <a:t>) examples</a:t>
            </a:r>
            <a:endParaRPr lang="en-US" sz="4400" dirty="0"/>
          </a:p>
          <a:p>
            <a:pPr lvl="1"/>
            <a:r>
              <a:rPr lang="en-US" sz="4400" dirty="0" smtClean="0"/>
              <a:t>Weak </a:t>
            </a:r>
            <a:r>
              <a:rPr lang="en-US" sz="4400" dirty="0"/>
              <a:t>economy (drives need for efficiencies)</a:t>
            </a:r>
          </a:p>
          <a:p>
            <a:pPr lvl="1"/>
            <a:r>
              <a:rPr lang="en-US" sz="4400" dirty="0" smtClean="0"/>
              <a:t>Government </a:t>
            </a:r>
            <a:r>
              <a:rPr lang="en-US" sz="4400" dirty="0"/>
              <a:t>regulations</a:t>
            </a:r>
          </a:p>
          <a:p>
            <a:pPr lvl="1"/>
            <a:r>
              <a:rPr lang="en-US" sz="4400" dirty="0"/>
              <a:t>Consumer preference </a:t>
            </a:r>
          </a:p>
          <a:p>
            <a:pPr lvl="1"/>
            <a:r>
              <a:rPr lang="en-US" sz="4400" dirty="0"/>
              <a:t>Company </a:t>
            </a:r>
            <a:r>
              <a:rPr lang="en-US" sz="4400" dirty="0" smtClean="0"/>
              <a:t>decisions / new </a:t>
            </a:r>
            <a:r>
              <a:rPr lang="en-US" sz="4400" dirty="0"/>
              <a:t>or incremental advances in aircraft </a:t>
            </a:r>
            <a:r>
              <a:rPr lang="en-US" sz="4400" dirty="0" smtClean="0"/>
              <a:t>design</a:t>
            </a:r>
          </a:p>
          <a:p>
            <a:pPr lvl="1"/>
            <a:endParaRPr lang="en-US" sz="3400" dirty="0"/>
          </a:p>
          <a:p>
            <a:pPr marL="457200" indent="-457200">
              <a:buFont typeface="+mj-lt"/>
              <a:buAutoNum type="arabicPeriod"/>
            </a:pPr>
            <a:r>
              <a:rPr lang="en-US" sz="4400" b="1" dirty="0" smtClean="0">
                <a:solidFill>
                  <a:srgbClr val="0070C0"/>
                </a:solidFill>
              </a:rPr>
              <a:t>Push</a:t>
            </a:r>
            <a:r>
              <a:rPr lang="en-US" sz="4400" dirty="0" smtClean="0"/>
              <a:t> (not </a:t>
            </a:r>
            <a:r>
              <a:rPr lang="en-US" sz="4400" dirty="0"/>
              <a:t>required, so </a:t>
            </a:r>
            <a:r>
              <a:rPr lang="en-US" sz="4400" dirty="0" smtClean="0"/>
              <a:t>advent </a:t>
            </a:r>
            <a:r>
              <a:rPr lang="en-US" sz="4400" dirty="0"/>
              <a:t>pushes advances </a:t>
            </a:r>
            <a:r>
              <a:rPr lang="en-US" sz="4400" dirty="0" smtClean="0"/>
              <a:t>then seen downstream) examples</a:t>
            </a:r>
            <a:endParaRPr lang="en-US" sz="4400" dirty="0"/>
          </a:p>
          <a:p>
            <a:pPr lvl="1"/>
            <a:r>
              <a:rPr lang="en-US" sz="4400" dirty="0" smtClean="0"/>
              <a:t>New or incremental advances </a:t>
            </a:r>
            <a:r>
              <a:rPr lang="en-US" sz="4400" dirty="0"/>
              <a:t>in manufacturing techniques/technologies</a:t>
            </a:r>
          </a:p>
          <a:p>
            <a:pPr lvl="1"/>
            <a:r>
              <a:rPr lang="en-US" sz="4400" dirty="0"/>
              <a:t>Strong economy (available funding for research)</a:t>
            </a:r>
          </a:p>
          <a:p>
            <a:pPr lvl="1"/>
            <a:r>
              <a:rPr lang="en-US" sz="4400" dirty="0" smtClean="0"/>
              <a:t>Advances </a:t>
            </a:r>
            <a:r>
              <a:rPr lang="en-US" sz="4400" dirty="0"/>
              <a:t>in non-aerospace manufacturing industries (e.g., automotive)</a:t>
            </a:r>
          </a:p>
          <a:p>
            <a:pPr lvl="1"/>
            <a:r>
              <a:rPr lang="en-US" sz="4400" dirty="0" smtClean="0"/>
              <a:t>Advances </a:t>
            </a:r>
            <a:r>
              <a:rPr lang="en-US" sz="4400" dirty="0"/>
              <a:t>in materials</a:t>
            </a:r>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5925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a:t>
            </a:r>
            <a:endParaRPr lang="en-US" dirty="0"/>
          </a:p>
        </p:txBody>
      </p:sp>
      <p:sp>
        <p:nvSpPr>
          <p:cNvPr id="4" name="Content Placeholder 3"/>
          <p:cNvSpPr>
            <a:spLocks noGrp="1"/>
          </p:cNvSpPr>
          <p:nvPr>
            <p:ph idx="10"/>
          </p:nvPr>
        </p:nvSpPr>
        <p:spPr/>
        <p:txBody>
          <a:bodyPr>
            <a:normAutofit/>
          </a:bodyPr>
          <a:lstStyle/>
          <a:p>
            <a:pPr lvl="0"/>
            <a:r>
              <a:rPr lang="en-US" b="1" dirty="0" smtClean="0"/>
              <a:t>Three sets of scenarios</a:t>
            </a:r>
          </a:p>
          <a:p>
            <a:pPr lvl="1"/>
            <a:r>
              <a:rPr lang="en-US" b="1" dirty="0" smtClean="0">
                <a:solidFill>
                  <a:srgbClr val="0070C0"/>
                </a:solidFill>
              </a:rPr>
              <a:t>Pessimistic, Average, and Optimistic</a:t>
            </a:r>
          </a:p>
          <a:p>
            <a:pPr lvl="1"/>
            <a:r>
              <a:rPr lang="en-US" b="1" dirty="0" smtClean="0">
                <a:solidFill>
                  <a:srgbClr val="0070C0"/>
                </a:solidFill>
              </a:rPr>
              <a:t>2-Axis</a:t>
            </a:r>
          </a:p>
          <a:p>
            <a:pPr lvl="1"/>
            <a:r>
              <a:rPr lang="en-US" b="1" dirty="0" smtClean="0">
                <a:solidFill>
                  <a:srgbClr val="0070C0"/>
                </a:solidFill>
              </a:rPr>
              <a:t>Multiple</a:t>
            </a:r>
            <a:endParaRPr lang="en-US" dirty="0" smtClean="0">
              <a:solidFill>
                <a:srgbClr val="0070C0"/>
              </a:solidFill>
            </a:endParaRPr>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75878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a:t>
            </a:r>
            <a:endParaRPr lang="en-US" dirty="0"/>
          </a:p>
        </p:txBody>
      </p:sp>
      <p:sp>
        <p:nvSpPr>
          <p:cNvPr id="4" name="Content Placeholder 3"/>
          <p:cNvSpPr>
            <a:spLocks noGrp="1"/>
          </p:cNvSpPr>
          <p:nvPr>
            <p:ph idx="10"/>
          </p:nvPr>
        </p:nvSpPr>
        <p:spPr/>
        <p:txBody>
          <a:bodyPr>
            <a:normAutofit fontScale="70000" lnSpcReduction="20000"/>
          </a:bodyPr>
          <a:lstStyle/>
          <a:p>
            <a:pPr lvl="0"/>
            <a:r>
              <a:rPr lang="en-US" sz="3400" b="1" dirty="0" smtClean="0"/>
              <a:t>Pessimistic</a:t>
            </a:r>
            <a:r>
              <a:rPr lang="en-US" sz="3400" b="1" dirty="0"/>
              <a:t>, Average, and </a:t>
            </a:r>
            <a:r>
              <a:rPr lang="en-US" sz="3400" b="1" dirty="0" smtClean="0"/>
              <a:t>Optimistic</a:t>
            </a:r>
            <a:endParaRPr lang="en-US" sz="3400" b="1" dirty="0"/>
          </a:p>
          <a:p>
            <a:pPr lvl="0"/>
            <a:endParaRPr lang="en-US" sz="2300" dirty="0"/>
          </a:p>
          <a:p>
            <a:pPr lvl="0"/>
            <a:r>
              <a:rPr lang="en-US" sz="3400" dirty="0" smtClean="0"/>
              <a:t>Based </a:t>
            </a:r>
            <a:r>
              <a:rPr lang="en-US" sz="3400" dirty="0"/>
              <a:t>on </a:t>
            </a:r>
            <a:r>
              <a:rPr lang="en-US" sz="3400" dirty="0" smtClean="0"/>
              <a:t>next </a:t>
            </a:r>
            <a:r>
              <a:rPr lang="en-US" sz="3400" dirty="0"/>
              <a:t>20 years being reflective of and </a:t>
            </a:r>
            <a:r>
              <a:rPr lang="en-US" sz="3400" dirty="0" smtClean="0"/>
              <a:t>influenced </a:t>
            </a:r>
            <a:r>
              <a:rPr lang="en-US" sz="3400" dirty="0"/>
              <a:t>by </a:t>
            </a:r>
            <a:r>
              <a:rPr lang="en-US" sz="3400" dirty="0" smtClean="0"/>
              <a:t>pandemic</a:t>
            </a:r>
          </a:p>
          <a:p>
            <a:pPr lvl="0"/>
            <a:endParaRPr lang="en-US" sz="2300" dirty="0" smtClean="0"/>
          </a:p>
          <a:p>
            <a:pPr lvl="0"/>
            <a:r>
              <a:rPr lang="en-US" sz="3400" dirty="0" smtClean="0"/>
              <a:t>As </a:t>
            </a:r>
            <a:r>
              <a:rPr lang="en-US" sz="3400" dirty="0"/>
              <a:t>such, there are some commonalities</a:t>
            </a:r>
            <a:r>
              <a:rPr lang="en-US" sz="3400" dirty="0" smtClean="0"/>
              <a:t>; e.g., both </a:t>
            </a:r>
            <a:r>
              <a:rPr lang="en-US" sz="3400" dirty="0"/>
              <a:t>scenario 1 and 3 </a:t>
            </a:r>
            <a:r>
              <a:rPr lang="en-US" sz="3400" dirty="0" smtClean="0"/>
              <a:t>see pandemic-influenced </a:t>
            </a:r>
            <a:r>
              <a:rPr lang="en-US" sz="3400" dirty="0" smtClean="0">
                <a:solidFill>
                  <a:srgbClr val="0070C0"/>
                </a:solidFill>
              </a:rPr>
              <a:t>consolidation </a:t>
            </a:r>
            <a:r>
              <a:rPr lang="en-US" sz="3400" dirty="0">
                <a:solidFill>
                  <a:srgbClr val="0070C0"/>
                </a:solidFill>
              </a:rPr>
              <a:t>of </a:t>
            </a:r>
            <a:r>
              <a:rPr lang="en-US" sz="3400" dirty="0" smtClean="0">
                <a:solidFill>
                  <a:srgbClr val="0070C0"/>
                </a:solidFill>
              </a:rPr>
              <a:t>supply chains</a:t>
            </a:r>
            <a:r>
              <a:rPr lang="en-US" sz="3400" dirty="0" smtClean="0"/>
              <a:t>, however</a:t>
            </a:r>
          </a:p>
          <a:p>
            <a:pPr lvl="1"/>
            <a:r>
              <a:rPr lang="en-US" sz="3100" dirty="0"/>
              <a:t>S</a:t>
            </a:r>
            <a:r>
              <a:rPr lang="en-US" sz="3100" dirty="0" smtClean="0"/>
              <a:t>cenario 1: consolidation </a:t>
            </a:r>
            <a:r>
              <a:rPr lang="en-US" sz="3100" dirty="0"/>
              <a:t>is a hindrance to </a:t>
            </a:r>
            <a:r>
              <a:rPr lang="en-US" sz="3100" dirty="0" smtClean="0"/>
              <a:t>advances, </a:t>
            </a:r>
            <a:r>
              <a:rPr lang="en-US" sz="3100" dirty="0"/>
              <a:t>as it </a:t>
            </a:r>
            <a:r>
              <a:rPr lang="en-US" sz="3100" dirty="0" smtClean="0"/>
              <a:t>former </a:t>
            </a:r>
            <a:r>
              <a:rPr lang="en-US" sz="3100" dirty="0"/>
              <a:t>Tier </a:t>
            </a:r>
            <a:r>
              <a:rPr lang="en-US" sz="3100" dirty="0" smtClean="0"/>
              <a:t>3s/4s now </a:t>
            </a:r>
            <a:r>
              <a:rPr lang="en-US" sz="3100" dirty="0"/>
              <a:t>viewed </a:t>
            </a:r>
            <a:r>
              <a:rPr lang="en-US" sz="3100" dirty="0" smtClean="0"/>
              <a:t>as </a:t>
            </a:r>
            <a:r>
              <a:rPr lang="en-US" sz="3100" dirty="0"/>
              <a:t>cost centers during </a:t>
            </a:r>
            <a:r>
              <a:rPr lang="en-US" sz="3100" dirty="0" smtClean="0"/>
              <a:t>a downturn so goals </a:t>
            </a:r>
            <a:r>
              <a:rPr lang="en-US" sz="3100" dirty="0"/>
              <a:t>no longer </a:t>
            </a:r>
            <a:r>
              <a:rPr lang="en-US" sz="3100" dirty="0" smtClean="0"/>
              <a:t>consist </a:t>
            </a:r>
            <a:r>
              <a:rPr lang="en-US" sz="3100" dirty="0"/>
              <a:t>of innovating </a:t>
            </a:r>
            <a:r>
              <a:rPr lang="en-US" sz="3100" dirty="0" smtClean="0"/>
              <a:t>products </a:t>
            </a:r>
            <a:r>
              <a:rPr lang="en-US" sz="3100" dirty="0"/>
              <a:t>and processes, but </a:t>
            </a:r>
            <a:r>
              <a:rPr lang="en-US" sz="3100" dirty="0" smtClean="0"/>
              <a:t>of </a:t>
            </a:r>
            <a:r>
              <a:rPr lang="en-US" sz="3100" dirty="0"/>
              <a:t>controlling costs and performing tasks only as directed </a:t>
            </a:r>
            <a:r>
              <a:rPr lang="en-US" sz="3100" dirty="0" smtClean="0"/>
              <a:t>by OEM</a:t>
            </a:r>
          </a:p>
          <a:p>
            <a:pPr lvl="1"/>
            <a:r>
              <a:rPr lang="en-US" sz="3100" dirty="0"/>
              <a:t>S</a:t>
            </a:r>
            <a:r>
              <a:rPr lang="en-US" sz="3100" dirty="0" smtClean="0"/>
              <a:t>cenario 3: consolidation </a:t>
            </a:r>
            <a:r>
              <a:rPr lang="en-US" sz="3100" dirty="0"/>
              <a:t>is </a:t>
            </a:r>
            <a:r>
              <a:rPr lang="en-US" sz="3100" dirty="0" smtClean="0"/>
              <a:t>an </a:t>
            </a:r>
            <a:r>
              <a:rPr lang="en-US" sz="3100" dirty="0"/>
              <a:t>asset to </a:t>
            </a:r>
            <a:r>
              <a:rPr lang="en-US" sz="3100" dirty="0" smtClean="0"/>
              <a:t>advances, </a:t>
            </a:r>
            <a:r>
              <a:rPr lang="en-US" sz="3100" dirty="0"/>
              <a:t>as </a:t>
            </a:r>
            <a:r>
              <a:rPr lang="en-US" sz="3100" dirty="0" smtClean="0"/>
              <a:t>economic </a:t>
            </a:r>
            <a:r>
              <a:rPr lang="en-US" sz="3100" dirty="0"/>
              <a:t>growth </a:t>
            </a:r>
            <a:r>
              <a:rPr lang="en-US" sz="3100" dirty="0" smtClean="0"/>
              <a:t>sees former </a:t>
            </a:r>
            <a:r>
              <a:rPr lang="en-US" sz="3100" dirty="0"/>
              <a:t>Tier </a:t>
            </a:r>
            <a:r>
              <a:rPr lang="en-US" sz="3100" dirty="0" smtClean="0"/>
              <a:t>3s/4s </a:t>
            </a:r>
            <a:r>
              <a:rPr lang="en-US" sz="3100" dirty="0"/>
              <a:t>that </a:t>
            </a:r>
            <a:r>
              <a:rPr lang="en-US" sz="3100" dirty="0" smtClean="0"/>
              <a:t>are now in on all </a:t>
            </a:r>
            <a:r>
              <a:rPr lang="en-US" sz="3100" dirty="0"/>
              <a:t>aspects of </a:t>
            </a:r>
            <a:r>
              <a:rPr lang="en-US" sz="3100" dirty="0" smtClean="0"/>
              <a:t>their OEM’s vision </a:t>
            </a:r>
            <a:r>
              <a:rPr lang="en-US" sz="3100" dirty="0"/>
              <a:t>and </a:t>
            </a:r>
            <a:r>
              <a:rPr lang="en-US" sz="3100" dirty="0" smtClean="0"/>
              <a:t>plans, and are </a:t>
            </a:r>
            <a:r>
              <a:rPr lang="en-US" sz="3100" dirty="0"/>
              <a:t>expected to contribute by using this early insight to accelerate advances in their </a:t>
            </a:r>
            <a:r>
              <a:rPr lang="en-US" sz="3100" dirty="0" smtClean="0"/>
              <a:t>specialty</a:t>
            </a:r>
            <a:endParaRPr lang="en-US" sz="3100"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915554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32500" lnSpcReduction="20000"/>
          </a:bodyPr>
          <a:lstStyle/>
          <a:p>
            <a:pPr lvl="0"/>
            <a:r>
              <a:rPr lang="en-US" sz="7400" b="1" dirty="0" smtClean="0"/>
              <a:t>Scenario </a:t>
            </a:r>
            <a:r>
              <a:rPr lang="en-US" sz="7400" b="1" dirty="0"/>
              <a:t>1: “Backwards”</a:t>
            </a:r>
          </a:p>
          <a:p>
            <a:pPr lvl="0"/>
            <a:endParaRPr lang="en-US" sz="4900" dirty="0" smtClean="0"/>
          </a:p>
          <a:p>
            <a:pPr lvl="0"/>
            <a:r>
              <a:rPr lang="en-US" sz="7400" dirty="0" smtClean="0"/>
              <a:t>Pessimistic </a:t>
            </a:r>
            <a:r>
              <a:rPr lang="en-US" sz="7400" dirty="0"/>
              <a:t>of the </a:t>
            </a:r>
            <a:r>
              <a:rPr lang="en-US" sz="7400" dirty="0" smtClean="0"/>
              <a:t>three: </a:t>
            </a:r>
            <a:r>
              <a:rPr lang="en-US" sz="7400" dirty="0" smtClean="0">
                <a:solidFill>
                  <a:srgbClr val="0070C0"/>
                </a:solidFill>
              </a:rPr>
              <a:t>reversionary </a:t>
            </a:r>
            <a:r>
              <a:rPr lang="en-US" sz="7400" dirty="0">
                <a:solidFill>
                  <a:srgbClr val="0070C0"/>
                </a:solidFill>
              </a:rPr>
              <a:t>scenario </a:t>
            </a:r>
            <a:r>
              <a:rPr lang="en-US" sz="7400" dirty="0" smtClean="0"/>
              <a:t>where technology </a:t>
            </a:r>
            <a:r>
              <a:rPr lang="en-US" sz="7400" dirty="0"/>
              <a:t>advances are less important than </a:t>
            </a:r>
            <a:r>
              <a:rPr lang="en-US" sz="7400" dirty="0" smtClean="0"/>
              <a:t>cost</a:t>
            </a:r>
            <a:endParaRPr lang="en-US" sz="7400" dirty="0"/>
          </a:p>
          <a:p>
            <a:pPr lvl="1"/>
            <a:r>
              <a:rPr lang="en-US" sz="6800" dirty="0" smtClean="0"/>
              <a:t>Restrained willingness to travel by air if trips can </a:t>
            </a:r>
            <a:r>
              <a:rPr lang="en-US" sz="6800" dirty="0"/>
              <a:t>be </a:t>
            </a:r>
            <a:r>
              <a:rPr lang="en-US" sz="6800" dirty="0" smtClean="0"/>
              <a:t>avoided </a:t>
            </a:r>
            <a:r>
              <a:rPr lang="en-US" sz="6800" dirty="0"/>
              <a:t>or </a:t>
            </a:r>
            <a:r>
              <a:rPr lang="en-US" sz="6800" dirty="0" smtClean="0"/>
              <a:t>completed </a:t>
            </a:r>
            <a:r>
              <a:rPr lang="en-US" sz="6800" dirty="0"/>
              <a:t>by car due to </a:t>
            </a:r>
            <a:r>
              <a:rPr lang="en-US" sz="6800" dirty="0" smtClean="0"/>
              <a:t>pandemic concerns </a:t>
            </a:r>
            <a:r>
              <a:rPr lang="en-US" sz="6800" dirty="0"/>
              <a:t>and decreasing disposable </a:t>
            </a:r>
            <a:r>
              <a:rPr lang="en-US" sz="6800" dirty="0" smtClean="0"/>
              <a:t>income; increased acceptance </a:t>
            </a:r>
            <a:r>
              <a:rPr lang="en-US" sz="6800" dirty="0"/>
              <a:t>of Web-based interactions for </a:t>
            </a:r>
            <a:r>
              <a:rPr lang="en-US" sz="6800" dirty="0" smtClean="0"/>
              <a:t>business, education, etc.</a:t>
            </a:r>
          </a:p>
          <a:p>
            <a:pPr lvl="1"/>
            <a:r>
              <a:rPr lang="en-US" sz="6800" dirty="0" smtClean="0"/>
              <a:t>Manufacturing </a:t>
            </a:r>
            <a:r>
              <a:rPr lang="en-US" sz="6800" dirty="0"/>
              <a:t>innovation </a:t>
            </a:r>
            <a:r>
              <a:rPr lang="en-US" sz="6800" dirty="0" smtClean="0"/>
              <a:t>stagnant </a:t>
            </a:r>
            <a:r>
              <a:rPr lang="en-US" sz="6800" dirty="0"/>
              <a:t>due to newer aircraft not needed or </a:t>
            </a:r>
            <a:r>
              <a:rPr lang="en-US" sz="6800" dirty="0" smtClean="0"/>
              <a:t>desired</a:t>
            </a:r>
          </a:p>
          <a:p>
            <a:pPr lvl="1"/>
            <a:r>
              <a:rPr lang="en-US" sz="6800" dirty="0" smtClean="0"/>
              <a:t>Decreased </a:t>
            </a:r>
            <a:r>
              <a:rPr lang="en-US" sz="6800" dirty="0"/>
              <a:t>need for innovation and reduced profits </a:t>
            </a:r>
            <a:r>
              <a:rPr lang="en-US" sz="6800" dirty="0" smtClean="0"/>
              <a:t>sees consolidation, </a:t>
            </a:r>
            <a:r>
              <a:rPr lang="en-US" sz="6800" dirty="0"/>
              <a:t>with </a:t>
            </a:r>
            <a:r>
              <a:rPr lang="en-US" sz="6800" dirty="0" smtClean="0"/>
              <a:t>Tier </a:t>
            </a:r>
            <a:r>
              <a:rPr lang="en-US" sz="6800" dirty="0"/>
              <a:t>3 and 4 suppliers </a:t>
            </a:r>
            <a:r>
              <a:rPr lang="en-US" sz="6800" dirty="0" smtClean="0"/>
              <a:t>absorbed </a:t>
            </a:r>
            <a:r>
              <a:rPr lang="en-US" sz="6800" dirty="0"/>
              <a:t>into </a:t>
            </a:r>
            <a:r>
              <a:rPr lang="en-US" sz="6800" dirty="0" smtClean="0"/>
              <a:t>Tier </a:t>
            </a:r>
            <a:r>
              <a:rPr lang="en-US" sz="6800" dirty="0"/>
              <a:t>2s and OEMs; those </a:t>
            </a:r>
            <a:r>
              <a:rPr lang="en-US" sz="6800" dirty="0" smtClean="0"/>
              <a:t>not acquired disappear</a:t>
            </a:r>
          </a:p>
          <a:p>
            <a:pPr lvl="1"/>
            <a:r>
              <a:rPr lang="en-US" sz="6800" dirty="0" smtClean="0"/>
              <a:t>Few </a:t>
            </a:r>
            <a:r>
              <a:rPr lang="en-US" sz="6800" dirty="0"/>
              <a:t>innovations </a:t>
            </a:r>
            <a:r>
              <a:rPr lang="en-US" sz="6800" dirty="0" smtClean="0"/>
              <a:t>include </a:t>
            </a:r>
            <a:r>
              <a:rPr lang="en-US" sz="6800" dirty="0"/>
              <a:t>items that don’t advance aviation as much as they preserve what little is </a:t>
            </a:r>
            <a:r>
              <a:rPr lang="en-US" sz="6800" dirty="0" smtClean="0"/>
              <a:t>left: cleaning, air filtration, storage </a:t>
            </a:r>
            <a:r>
              <a:rPr lang="en-US" sz="6800" dirty="0"/>
              <a:t>of cargo </a:t>
            </a:r>
            <a:r>
              <a:rPr lang="en-US" sz="6800" dirty="0" smtClean="0"/>
              <a:t>in between passengers, etc.</a:t>
            </a:r>
            <a:endParaRPr lang="en-US" sz="6800" dirty="0"/>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15867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77500" lnSpcReduction="20000"/>
          </a:bodyPr>
          <a:lstStyle/>
          <a:p>
            <a:pPr lvl="0"/>
            <a:r>
              <a:rPr lang="en-US" sz="3100" b="1" dirty="0" smtClean="0"/>
              <a:t>Scenario </a:t>
            </a:r>
            <a:r>
              <a:rPr lang="en-US" sz="3100" b="1" dirty="0"/>
              <a:t>2: “Status Quo</a:t>
            </a:r>
            <a:r>
              <a:rPr lang="en-US" sz="3100" b="1" dirty="0" smtClean="0"/>
              <a:t>”</a:t>
            </a:r>
          </a:p>
          <a:p>
            <a:pPr lvl="0"/>
            <a:endParaRPr lang="en-US" sz="3100" b="1" dirty="0"/>
          </a:p>
          <a:p>
            <a:pPr lvl="0"/>
            <a:r>
              <a:rPr lang="en-US" sz="3100" dirty="0" smtClean="0"/>
              <a:t>Unchanging </a:t>
            </a:r>
            <a:r>
              <a:rPr lang="en-US" sz="3100" dirty="0"/>
              <a:t>of the </a:t>
            </a:r>
            <a:r>
              <a:rPr lang="en-US" sz="3100" dirty="0" smtClean="0"/>
              <a:t>three: </a:t>
            </a:r>
            <a:r>
              <a:rPr lang="en-US" sz="3100" dirty="0">
                <a:solidFill>
                  <a:srgbClr val="0070C0"/>
                </a:solidFill>
              </a:rPr>
              <a:t>continuation scenario </a:t>
            </a:r>
            <a:r>
              <a:rPr lang="en-US" sz="3100" dirty="0" smtClean="0"/>
              <a:t>where air </a:t>
            </a:r>
            <a:r>
              <a:rPr lang="en-US" sz="3100" dirty="0"/>
              <a:t>travel returns to normal due to </a:t>
            </a:r>
            <a:r>
              <a:rPr lang="en-US" sz="3100" dirty="0" smtClean="0"/>
              <a:t>vaccine</a:t>
            </a:r>
            <a:r>
              <a:rPr lang="en-US" sz="3100" dirty="0"/>
              <a:t>, historical </a:t>
            </a:r>
            <a:r>
              <a:rPr lang="en-US" sz="3100" dirty="0" smtClean="0"/>
              <a:t>conventions/experience, </a:t>
            </a:r>
            <a:r>
              <a:rPr lang="en-US" sz="3100" dirty="0"/>
              <a:t>or </a:t>
            </a:r>
            <a:r>
              <a:rPr lang="en-US" sz="3100" dirty="0" smtClean="0"/>
              <a:t>other, </a:t>
            </a:r>
            <a:r>
              <a:rPr lang="en-US" sz="3100" dirty="0"/>
              <a:t>and technological advances progress in a similar fashion to </a:t>
            </a:r>
            <a:r>
              <a:rPr lang="en-US" sz="3100" dirty="0" smtClean="0"/>
              <a:t>recent past</a:t>
            </a:r>
            <a:endParaRPr lang="en-US" sz="3100" dirty="0"/>
          </a:p>
          <a:p>
            <a:pPr lvl="1"/>
            <a:r>
              <a:rPr lang="en-US" sz="2800" dirty="0"/>
              <a:t>Recovery takes several </a:t>
            </a:r>
            <a:r>
              <a:rPr lang="en-US" sz="2800" dirty="0" smtClean="0"/>
              <a:t>years; </a:t>
            </a:r>
            <a:r>
              <a:rPr lang="en-US" sz="2800" dirty="0"/>
              <a:t>sluggish new-aircraft sales hamper most OEM product </a:t>
            </a:r>
            <a:r>
              <a:rPr lang="en-US" sz="2800" dirty="0" smtClean="0"/>
              <a:t>lines</a:t>
            </a:r>
          </a:p>
          <a:p>
            <a:pPr lvl="1"/>
            <a:r>
              <a:rPr lang="en-US" sz="2800" dirty="0" smtClean="0"/>
              <a:t>Based </a:t>
            </a:r>
            <a:r>
              <a:rPr lang="en-US" sz="2800" dirty="0"/>
              <a:t>on </a:t>
            </a:r>
            <a:r>
              <a:rPr lang="en-US" sz="2800" dirty="0" smtClean="0"/>
              <a:t>air </a:t>
            </a:r>
            <a:r>
              <a:rPr lang="en-US" sz="2800" dirty="0"/>
              <a:t>travel </a:t>
            </a:r>
            <a:r>
              <a:rPr lang="en-US" sz="2800" dirty="0" smtClean="0"/>
              <a:t>being </a:t>
            </a:r>
            <a:r>
              <a:rPr lang="en-US" sz="2800" dirty="0"/>
              <a:t>resilient </a:t>
            </a:r>
            <a:r>
              <a:rPr lang="en-US" sz="2800" dirty="0" smtClean="0"/>
              <a:t>: </a:t>
            </a:r>
            <a:r>
              <a:rPr lang="en-US" sz="2800" dirty="0"/>
              <a:t>overcome decelerations include 1st oil shock recession, 2nd oil shock recession, Gulf War I recession, Asian financial crisis, 9/11 recession/Gulf War II/SARS, and 2008 global financial crisis</a:t>
            </a:r>
          </a:p>
          <a:p>
            <a:endParaRPr lang="en-US" dirty="0" smtClean="0"/>
          </a:p>
          <a:p>
            <a:r>
              <a:rPr lang="en-US" sz="3100" dirty="0" smtClean="0"/>
              <a:t>In </a:t>
            </a:r>
            <a:r>
              <a:rPr lang="en-US" sz="3100" dirty="0"/>
              <a:t>this scenario, any multiple scenario could </a:t>
            </a:r>
            <a:r>
              <a:rPr lang="en-US" sz="3100" dirty="0" smtClean="0"/>
              <a:t>subsequently </a:t>
            </a:r>
            <a:r>
              <a:rPr lang="en-US" sz="3100" dirty="0"/>
              <a:t>be applied</a:t>
            </a:r>
          </a:p>
          <a:p>
            <a:pPr lvl="0"/>
            <a:endParaRPr lang="en-US" dirty="0"/>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21184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47500" lnSpcReduction="20000"/>
          </a:bodyPr>
          <a:lstStyle/>
          <a:p>
            <a:pPr lvl="0"/>
            <a:r>
              <a:rPr lang="en-US" sz="5100" b="1" dirty="0" smtClean="0"/>
              <a:t>Scenario </a:t>
            </a:r>
            <a:r>
              <a:rPr lang="en-US" sz="5100" b="1" dirty="0"/>
              <a:t>3: “Technology Acceleration”</a:t>
            </a:r>
          </a:p>
          <a:p>
            <a:pPr lvl="0"/>
            <a:endParaRPr lang="en-US" sz="3400" dirty="0" smtClean="0"/>
          </a:p>
          <a:p>
            <a:pPr lvl="0"/>
            <a:r>
              <a:rPr lang="en-US" sz="5100" dirty="0" smtClean="0"/>
              <a:t>Advancing of </a:t>
            </a:r>
            <a:r>
              <a:rPr lang="en-US" sz="5100" dirty="0"/>
              <a:t>the </a:t>
            </a:r>
            <a:r>
              <a:rPr lang="en-US" sz="5100" dirty="0" smtClean="0"/>
              <a:t>three: technologies </a:t>
            </a:r>
            <a:r>
              <a:rPr lang="en-US" sz="5100" dirty="0"/>
              <a:t>and their acceptance speed up in </a:t>
            </a:r>
            <a:r>
              <a:rPr lang="en-US" sz="5100" dirty="0" smtClean="0"/>
              <a:t>the slowdown; </a:t>
            </a:r>
            <a:r>
              <a:rPr lang="en-US" sz="5100" dirty="0">
                <a:solidFill>
                  <a:srgbClr val="0070C0"/>
                </a:solidFill>
              </a:rPr>
              <a:t>rapid advancement scenario </a:t>
            </a:r>
            <a:r>
              <a:rPr lang="en-US" sz="5100" dirty="0" smtClean="0"/>
              <a:t>where pandemic dramatically </a:t>
            </a:r>
            <a:r>
              <a:rPr lang="en-US" sz="5100" dirty="0"/>
              <a:t>accelerates </a:t>
            </a:r>
            <a:r>
              <a:rPr lang="en-US" sz="5100" dirty="0" smtClean="0"/>
              <a:t>advances </a:t>
            </a:r>
            <a:r>
              <a:rPr lang="en-US" sz="5100" dirty="0"/>
              <a:t>at </a:t>
            </a:r>
            <a:r>
              <a:rPr lang="en-US" sz="5100" dirty="0" smtClean="0"/>
              <a:t>rate </a:t>
            </a:r>
            <a:r>
              <a:rPr lang="en-US" sz="5100" dirty="0"/>
              <a:t>not seen in </a:t>
            </a:r>
            <a:r>
              <a:rPr lang="en-US" sz="5100" dirty="0" smtClean="0"/>
              <a:t>50 years</a:t>
            </a:r>
            <a:endParaRPr lang="en-US" sz="5100" dirty="0"/>
          </a:p>
          <a:p>
            <a:pPr lvl="1"/>
            <a:r>
              <a:rPr lang="en-US" sz="4600" dirty="0" smtClean="0"/>
              <a:t>OEMs </a:t>
            </a:r>
            <a:r>
              <a:rPr lang="en-US" sz="4600" dirty="0"/>
              <a:t>mimic </a:t>
            </a:r>
            <a:r>
              <a:rPr lang="en-US" sz="4600" dirty="0" smtClean="0"/>
              <a:t>some auto companies and forego </a:t>
            </a:r>
            <a:r>
              <a:rPr lang="en-US" sz="4600" dirty="0"/>
              <a:t>evolutionary </a:t>
            </a:r>
            <a:r>
              <a:rPr lang="en-US" sz="4600" dirty="0" smtClean="0"/>
              <a:t>improvements, </a:t>
            </a:r>
            <a:r>
              <a:rPr lang="en-US" sz="4600" dirty="0"/>
              <a:t>instead extending </a:t>
            </a:r>
            <a:r>
              <a:rPr lang="en-US" sz="4600" dirty="0" smtClean="0"/>
              <a:t>production longer while </a:t>
            </a:r>
            <a:r>
              <a:rPr lang="en-US" sz="4600" dirty="0"/>
              <a:t>investing for revolutionary technology improvements to ensure competitiveness and first-to-market when </a:t>
            </a:r>
            <a:r>
              <a:rPr lang="en-US" sz="4600" dirty="0" smtClean="0"/>
              <a:t>aviation recovers</a:t>
            </a:r>
          </a:p>
          <a:p>
            <a:pPr lvl="1"/>
            <a:r>
              <a:rPr lang="en-US" sz="4600" dirty="0" smtClean="0"/>
              <a:t>Automation advances enabling single-, remote-, </a:t>
            </a:r>
            <a:r>
              <a:rPr lang="en-US" sz="4600" dirty="0"/>
              <a:t>or no-pilot </a:t>
            </a:r>
            <a:r>
              <a:rPr lang="en-US" sz="4600" dirty="0" smtClean="0"/>
              <a:t>commercial flights </a:t>
            </a:r>
            <a:r>
              <a:rPr lang="en-US" sz="4600" dirty="0"/>
              <a:t>mitigates </a:t>
            </a:r>
            <a:r>
              <a:rPr lang="en-US" sz="4600" dirty="0" smtClean="0"/>
              <a:t>the narrowly </a:t>
            </a:r>
            <a:r>
              <a:rPr lang="en-US" sz="4600" dirty="0"/>
              <a:t>missed pilot </a:t>
            </a:r>
            <a:r>
              <a:rPr lang="en-US" sz="4600" dirty="0" smtClean="0"/>
              <a:t>shortage</a:t>
            </a:r>
          </a:p>
          <a:p>
            <a:pPr lvl="1"/>
            <a:r>
              <a:rPr lang="en-US" sz="4600" dirty="0" smtClean="0"/>
              <a:t>Short-term </a:t>
            </a:r>
            <a:r>
              <a:rPr lang="en-US" sz="4600" dirty="0"/>
              <a:t>economic slowdown fuels </a:t>
            </a:r>
            <a:r>
              <a:rPr lang="en-US" sz="4600" dirty="0" smtClean="0"/>
              <a:t>buying; </a:t>
            </a:r>
            <a:r>
              <a:rPr lang="en-US" sz="4600" dirty="0"/>
              <a:t>consolidation </a:t>
            </a:r>
            <a:r>
              <a:rPr lang="en-US" sz="4600" dirty="0" smtClean="0"/>
              <a:t>allows for increase </a:t>
            </a:r>
            <a:r>
              <a:rPr lang="en-US" sz="4600" dirty="0"/>
              <a:t>in </a:t>
            </a:r>
            <a:r>
              <a:rPr lang="en-US" sz="4600" dirty="0" smtClean="0"/>
              <a:t>innovation with a wider, more open, sharing </a:t>
            </a:r>
            <a:r>
              <a:rPr lang="en-US" sz="4600" dirty="0"/>
              <a:t>of technologies and processes within </a:t>
            </a:r>
            <a:r>
              <a:rPr lang="en-US" sz="4600" dirty="0" smtClean="0"/>
              <a:t>individual OEMs</a:t>
            </a:r>
            <a:endParaRPr lang="en-US" sz="4600" dirty="0"/>
          </a:p>
          <a:p>
            <a:endParaRPr lang="en-US" dirty="0"/>
          </a:p>
        </p:txBody>
      </p:sp>
    </p:spTree>
    <p:extLst>
      <p:ext uri="{BB962C8B-B14F-4D97-AF65-F5344CB8AC3E}">
        <p14:creationId xmlns:p14="http://schemas.microsoft.com/office/powerpoint/2010/main" val="213487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0"/>
          </p:nvPr>
        </p:nvSpPr>
        <p:spPr/>
        <p:txBody>
          <a:bodyPr>
            <a:normAutofit/>
          </a:bodyPr>
          <a:lstStyle/>
          <a:p>
            <a:r>
              <a:rPr lang="en-US" dirty="0" smtClean="0"/>
              <a:t>Tasking</a:t>
            </a:r>
            <a:endParaRPr lang="en-US" dirty="0"/>
          </a:p>
          <a:p>
            <a:r>
              <a:rPr lang="en-US" dirty="0" smtClean="0"/>
              <a:t>Overall Description</a:t>
            </a:r>
            <a:endParaRPr lang="en-US" dirty="0">
              <a:solidFill>
                <a:srgbClr val="FF0000"/>
              </a:solidFill>
            </a:endParaRPr>
          </a:p>
          <a:p>
            <a:r>
              <a:rPr lang="en-US" dirty="0"/>
              <a:t>Methodology, Assumptions, Constraints, and Limitations</a:t>
            </a:r>
          </a:p>
          <a:p>
            <a:r>
              <a:rPr lang="en-US" dirty="0"/>
              <a:t>Scenario Development Concepts</a:t>
            </a:r>
          </a:p>
          <a:p>
            <a:r>
              <a:rPr lang="en-US" dirty="0" smtClean="0"/>
              <a:t>Developed </a:t>
            </a:r>
            <a:r>
              <a:rPr lang="en-US" dirty="0"/>
              <a:t>Factors and Associated </a:t>
            </a:r>
            <a:r>
              <a:rPr lang="en-US" dirty="0" smtClean="0"/>
              <a:t>Drivers</a:t>
            </a:r>
            <a:endParaRPr lang="en-US" dirty="0"/>
          </a:p>
          <a:p>
            <a:r>
              <a:rPr lang="en-US" dirty="0" smtClean="0"/>
              <a:t>Key Findings from the Study: Aviation </a:t>
            </a:r>
            <a:r>
              <a:rPr lang="en-US" dirty="0"/>
              <a:t>Manufacturing Scenarios </a:t>
            </a:r>
            <a:r>
              <a:rPr lang="en-US" dirty="0" smtClean="0"/>
              <a:t>2020-2040</a:t>
            </a:r>
          </a:p>
          <a:p>
            <a:r>
              <a:rPr lang="en-US" dirty="0" smtClean="0"/>
              <a:t>Summary</a:t>
            </a:r>
          </a:p>
          <a:p>
            <a:r>
              <a:rPr lang="en-US" dirty="0"/>
              <a:t>Key Findings’ Impacts and Recommendations</a:t>
            </a:r>
          </a:p>
          <a:p>
            <a:endParaRPr lang="en-US" dirty="0"/>
          </a:p>
          <a:p>
            <a:endParaRPr lang="en-US" dirty="0"/>
          </a:p>
        </p:txBody>
      </p:sp>
    </p:spTree>
    <p:extLst>
      <p:ext uri="{BB962C8B-B14F-4D97-AF65-F5344CB8AC3E}">
        <p14:creationId xmlns:p14="http://schemas.microsoft.com/office/powerpoint/2010/main" val="2200981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92500"/>
          </a:bodyPr>
          <a:lstStyle/>
          <a:p>
            <a:pPr lvl="0"/>
            <a:r>
              <a:rPr lang="en-US" sz="2600" b="1" dirty="0" smtClean="0"/>
              <a:t>2-Axis</a:t>
            </a:r>
            <a:endParaRPr lang="en-US" sz="2600" b="1" dirty="0"/>
          </a:p>
          <a:p>
            <a:pPr lvl="0"/>
            <a:endParaRPr lang="en-US" sz="2600" dirty="0"/>
          </a:p>
          <a:p>
            <a:r>
              <a:rPr lang="en-US" sz="2600" dirty="0"/>
              <a:t>Influenced by previous research as well as overlap with strategic management framework of political, economic, socio-cultural and technological (PEST) </a:t>
            </a:r>
            <a:r>
              <a:rPr lang="en-US" sz="2600" dirty="0" smtClean="0"/>
              <a:t>analysis</a:t>
            </a:r>
          </a:p>
          <a:p>
            <a:endParaRPr lang="en-US" sz="2600" dirty="0"/>
          </a:p>
          <a:p>
            <a:pPr lvl="0"/>
            <a:r>
              <a:rPr lang="en-US" sz="2600" dirty="0" smtClean="0"/>
              <a:t>While still considering pandemic</a:t>
            </a:r>
            <a:r>
              <a:rPr lang="en-US" sz="2600" dirty="0"/>
              <a:t>, </a:t>
            </a:r>
            <a:r>
              <a:rPr lang="en-US" sz="2600" dirty="0" smtClean="0"/>
              <a:t>scenarios are based </a:t>
            </a:r>
            <a:r>
              <a:rPr lang="en-US" sz="2600" dirty="0"/>
              <a:t>on </a:t>
            </a:r>
            <a:r>
              <a:rPr lang="en-US" sz="2600" dirty="0" smtClean="0"/>
              <a:t>next </a:t>
            </a:r>
            <a:r>
              <a:rPr lang="en-US" sz="2600" dirty="0"/>
              <a:t>20 years of </a:t>
            </a:r>
            <a:r>
              <a:rPr lang="en-US" sz="2600" dirty="0" smtClean="0"/>
              <a:t>aviation </a:t>
            </a:r>
            <a:r>
              <a:rPr lang="en-US" sz="2600" dirty="0"/>
              <a:t>and </a:t>
            </a:r>
            <a:r>
              <a:rPr lang="en-US" sz="2600" dirty="0" smtClean="0"/>
              <a:t>manufacturing </a:t>
            </a:r>
            <a:r>
              <a:rPr lang="en-US" sz="2600" dirty="0"/>
              <a:t>being primarily </a:t>
            </a:r>
            <a:r>
              <a:rPr lang="en-US" sz="2600" dirty="0" smtClean="0"/>
              <a:t>driven by</a:t>
            </a:r>
          </a:p>
          <a:p>
            <a:pPr lvl="1"/>
            <a:r>
              <a:rPr lang="en-US" sz="2600" b="1" dirty="0" smtClean="0">
                <a:solidFill>
                  <a:srgbClr val="0070C0"/>
                </a:solidFill>
              </a:rPr>
              <a:t>Socio-economic considerations</a:t>
            </a:r>
          </a:p>
          <a:p>
            <a:pPr lvl="1"/>
            <a:r>
              <a:rPr lang="en-US" sz="2600" b="1" dirty="0" smtClean="0">
                <a:solidFill>
                  <a:srgbClr val="0070C0"/>
                </a:solidFill>
              </a:rPr>
              <a:t>Advances </a:t>
            </a:r>
            <a:r>
              <a:rPr lang="en-US" sz="2600" b="1" dirty="0">
                <a:solidFill>
                  <a:srgbClr val="0070C0"/>
                </a:solidFill>
              </a:rPr>
              <a:t>in aviation and manufacturing </a:t>
            </a:r>
            <a:r>
              <a:rPr lang="en-US" sz="2600" b="1" dirty="0" smtClean="0">
                <a:solidFill>
                  <a:srgbClr val="0070C0"/>
                </a:solidFill>
              </a:rPr>
              <a:t>technologies</a:t>
            </a:r>
          </a:p>
          <a:p>
            <a:pPr lvl="0"/>
            <a:endParaRPr lang="en-US" dirty="0" smtClean="0"/>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614217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Autofit/>
          </a:bodyPr>
          <a:lstStyle/>
          <a:p>
            <a:r>
              <a:rPr lang="en-US" sz="2400" b="1" dirty="0" smtClean="0"/>
              <a:t>x axis—Social</a:t>
            </a:r>
            <a:r>
              <a:rPr lang="en-US" sz="2400" b="1" dirty="0"/>
              <a:t>, Economic, and Political </a:t>
            </a:r>
            <a:r>
              <a:rPr lang="en-US" sz="2400" b="1" dirty="0" smtClean="0"/>
              <a:t>Considerations</a:t>
            </a:r>
          </a:p>
          <a:p>
            <a:pPr lvl="1"/>
            <a:r>
              <a:rPr lang="en-US" b="1" u="sng" dirty="0" smtClean="0">
                <a:solidFill>
                  <a:srgbClr val="0070C0"/>
                </a:solidFill>
              </a:rPr>
              <a:t>Low extreme of socio-economic</a:t>
            </a:r>
            <a:r>
              <a:rPr lang="en-US" dirty="0" smtClean="0"/>
              <a:t>: </a:t>
            </a:r>
            <a:r>
              <a:rPr lang="en-US" dirty="0"/>
              <a:t>wealth inequality; nationalism; government restrictions on trade, immigration, and travel; restricted access to and expensive resources (when they are external to a given country’s borders); global mistrust, tensions, and military buildups; and receding environmental </a:t>
            </a:r>
            <a:r>
              <a:rPr lang="en-US" dirty="0" smtClean="0"/>
              <a:t>policy</a:t>
            </a:r>
          </a:p>
          <a:p>
            <a:pPr lvl="1"/>
            <a:endParaRPr lang="en-US" dirty="0" smtClean="0"/>
          </a:p>
          <a:p>
            <a:pPr lvl="1"/>
            <a:r>
              <a:rPr lang="en-US" b="1" u="sng" dirty="0" smtClean="0">
                <a:solidFill>
                  <a:srgbClr val="0070C0"/>
                </a:solidFill>
              </a:rPr>
              <a:t>High </a:t>
            </a:r>
            <a:r>
              <a:rPr lang="en-US" b="1" u="sng" dirty="0">
                <a:solidFill>
                  <a:srgbClr val="0070C0"/>
                </a:solidFill>
              </a:rPr>
              <a:t>extreme of </a:t>
            </a:r>
            <a:r>
              <a:rPr lang="en-US" b="1" u="sng" dirty="0" smtClean="0">
                <a:solidFill>
                  <a:srgbClr val="0070C0"/>
                </a:solidFill>
              </a:rPr>
              <a:t>socio-economic</a:t>
            </a:r>
            <a:r>
              <a:rPr lang="en-US" dirty="0" smtClean="0"/>
              <a:t>: </a:t>
            </a:r>
            <a:r>
              <a:rPr lang="en-US" dirty="0"/>
              <a:t>wealth and wealth equity; free global markets; less restrictive and/or open borders; peace and perceptions of stability, as well as personal, cultural, religious, and other freedoms; and environmental </a:t>
            </a:r>
            <a:r>
              <a:rPr lang="en-US" dirty="0" smtClean="0"/>
              <a:t>regulation</a:t>
            </a:r>
          </a:p>
        </p:txBody>
      </p:sp>
    </p:spTree>
    <p:extLst>
      <p:ext uri="{BB962C8B-B14F-4D97-AF65-F5344CB8AC3E}">
        <p14:creationId xmlns:p14="http://schemas.microsoft.com/office/powerpoint/2010/main" val="267169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Autofit/>
          </a:bodyPr>
          <a:lstStyle/>
          <a:p>
            <a:r>
              <a:rPr lang="en-US" sz="2400" b="1" dirty="0" smtClean="0"/>
              <a:t>y axis—Aviation and Manufacturing Advances</a:t>
            </a:r>
            <a:endParaRPr lang="en-US" sz="2400" b="1" dirty="0"/>
          </a:p>
          <a:p>
            <a:pPr lvl="1"/>
            <a:r>
              <a:rPr lang="en-US" b="1" u="sng" dirty="0" smtClean="0">
                <a:solidFill>
                  <a:srgbClr val="0070C0"/>
                </a:solidFill>
              </a:rPr>
              <a:t>Low </a:t>
            </a:r>
            <a:r>
              <a:rPr lang="en-US" b="1" u="sng" dirty="0">
                <a:solidFill>
                  <a:srgbClr val="0070C0"/>
                </a:solidFill>
              </a:rPr>
              <a:t>extreme of technology advances</a:t>
            </a:r>
            <a:r>
              <a:rPr lang="en-US" dirty="0" smtClean="0"/>
              <a:t>: no </a:t>
            </a:r>
            <a:r>
              <a:rPr lang="en-US" dirty="0"/>
              <a:t>significant innovations in </a:t>
            </a:r>
            <a:r>
              <a:rPr lang="en-US" dirty="0" smtClean="0"/>
              <a:t>cost </a:t>
            </a:r>
            <a:r>
              <a:rPr lang="en-US" dirty="0"/>
              <a:t>of aircraft </a:t>
            </a:r>
            <a:r>
              <a:rPr lang="en-US" dirty="0" smtClean="0"/>
              <a:t>manufacturing or operation</a:t>
            </a:r>
            <a:r>
              <a:rPr lang="en-US" dirty="0"/>
              <a:t>, aircraft </a:t>
            </a:r>
            <a:r>
              <a:rPr lang="en-US" dirty="0" smtClean="0"/>
              <a:t>type, </a:t>
            </a:r>
            <a:r>
              <a:rPr lang="en-US" dirty="0"/>
              <a:t>aircraft automation, aerodynamic </a:t>
            </a:r>
            <a:r>
              <a:rPr lang="en-US" dirty="0" smtClean="0"/>
              <a:t>designs, </a:t>
            </a:r>
            <a:r>
              <a:rPr lang="en-US" dirty="0"/>
              <a:t>manufacturing processes and automation, materials, and </a:t>
            </a:r>
            <a:r>
              <a:rPr lang="en-US" dirty="0" smtClean="0"/>
              <a:t>fuels/propulsion</a:t>
            </a:r>
          </a:p>
          <a:p>
            <a:pPr lvl="1"/>
            <a:endParaRPr lang="en-US" dirty="0" smtClean="0"/>
          </a:p>
          <a:p>
            <a:pPr lvl="1"/>
            <a:r>
              <a:rPr lang="en-US" b="1" u="sng" dirty="0" smtClean="0">
                <a:solidFill>
                  <a:srgbClr val="0070C0"/>
                </a:solidFill>
              </a:rPr>
              <a:t>High </a:t>
            </a:r>
            <a:r>
              <a:rPr lang="en-US" b="1" u="sng" dirty="0">
                <a:solidFill>
                  <a:srgbClr val="0070C0"/>
                </a:solidFill>
              </a:rPr>
              <a:t>extreme of </a:t>
            </a:r>
            <a:r>
              <a:rPr lang="en-US" b="1" u="sng" dirty="0" smtClean="0">
                <a:solidFill>
                  <a:srgbClr val="0070C0"/>
                </a:solidFill>
              </a:rPr>
              <a:t>technology advances</a:t>
            </a:r>
            <a:r>
              <a:rPr lang="en-US" dirty="0" smtClean="0"/>
              <a:t>: </a:t>
            </a:r>
            <a:r>
              <a:rPr lang="en-US" dirty="0"/>
              <a:t>significant innovations in </a:t>
            </a:r>
            <a:r>
              <a:rPr lang="en-US" dirty="0" smtClean="0"/>
              <a:t>cost </a:t>
            </a:r>
            <a:r>
              <a:rPr lang="en-US" dirty="0"/>
              <a:t>of aircraft manufacturing, cost of aircraft operation, aircraft type (e.g., commercial supersonic transports, urban air mobility, etc.), aircraft automation, aerodynamic designs (e.g., for size/hull volume, efficiency, speed altitude, noise), manufacturing processes and automation, materials, and/or </a:t>
            </a:r>
            <a:r>
              <a:rPr lang="en-US" dirty="0" smtClean="0"/>
              <a:t>fuels/propulsion</a:t>
            </a:r>
            <a:endParaRPr lang="en-US" dirty="0"/>
          </a:p>
        </p:txBody>
      </p:sp>
    </p:spTree>
    <p:extLst>
      <p:ext uri="{BB962C8B-B14F-4D97-AF65-F5344CB8AC3E}">
        <p14:creationId xmlns:p14="http://schemas.microsoft.com/office/powerpoint/2010/main" val="301541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graphicFrame>
        <p:nvGraphicFramePr>
          <p:cNvPr id="3" name="Content Placeholder 2"/>
          <p:cNvGraphicFramePr>
            <a:graphicFrameLocks noGrp="1"/>
          </p:cNvGraphicFramePr>
          <p:nvPr>
            <p:ph idx="10"/>
            <p:extLst>
              <p:ext uri="{D42A27DB-BD31-4B8C-83A1-F6EECF244321}">
                <p14:modId xmlns:p14="http://schemas.microsoft.com/office/powerpoint/2010/main" val="4195185959"/>
              </p:ext>
            </p:extLst>
          </p:nvPr>
        </p:nvGraphicFramePr>
        <p:xfrm>
          <a:off x="342901" y="1636713"/>
          <a:ext cx="10833100" cy="466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10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85000" lnSpcReduction="20000"/>
          </a:bodyPr>
          <a:lstStyle/>
          <a:p>
            <a:pPr lvl="0"/>
            <a:r>
              <a:rPr lang="en-US" b="1" dirty="0" smtClean="0"/>
              <a:t>Multiple</a:t>
            </a:r>
          </a:p>
          <a:p>
            <a:endParaRPr lang="en-US" sz="2100" dirty="0" smtClean="0"/>
          </a:p>
          <a:p>
            <a:r>
              <a:rPr lang="en-US" dirty="0" smtClean="0"/>
              <a:t>Final </a:t>
            </a:r>
            <a:r>
              <a:rPr lang="en-US" dirty="0"/>
              <a:t>set of scenarios constructed encompasses an all-inclusive </a:t>
            </a:r>
            <a:r>
              <a:rPr lang="en-US" dirty="0" smtClean="0"/>
              <a:t>format</a:t>
            </a:r>
          </a:p>
          <a:p>
            <a:endParaRPr lang="en-US" sz="1900" dirty="0" smtClean="0"/>
          </a:p>
          <a:p>
            <a:r>
              <a:rPr lang="en-US" dirty="0" smtClean="0"/>
              <a:t>Format </a:t>
            </a:r>
            <a:r>
              <a:rPr lang="en-US" dirty="0"/>
              <a:t>has some </a:t>
            </a:r>
            <a:r>
              <a:rPr lang="en-US" dirty="0" smtClean="0"/>
              <a:t>limitations</a:t>
            </a:r>
          </a:p>
          <a:p>
            <a:pPr lvl="1"/>
            <a:r>
              <a:rPr lang="en-US" sz="2800" dirty="0" smtClean="0"/>
              <a:t>Structure </a:t>
            </a:r>
            <a:r>
              <a:rPr lang="en-US" sz="2800" dirty="0"/>
              <a:t>can only consider what the scenario developers are able to conceive </a:t>
            </a:r>
            <a:r>
              <a:rPr lang="en-US" sz="2800" dirty="0" smtClean="0"/>
              <a:t>of</a:t>
            </a:r>
          </a:p>
          <a:p>
            <a:pPr lvl="1"/>
            <a:r>
              <a:rPr lang="en-US" sz="2800" dirty="0" smtClean="0"/>
              <a:t>By </a:t>
            </a:r>
            <a:r>
              <a:rPr lang="en-US" sz="2800" dirty="0"/>
              <a:t>its nature, it is not required to consider every possible outcome or </a:t>
            </a:r>
            <a:r>
              <a:rPr lang="en-US" sz="2800" dirty="0" smtClean="0"/>
              <a:t>alternative</a:t>
            </a:r>
          </a:p>
          <a:p>
            <a:pPr lvl="1"/>
            <a:endParaRPr lang="en-US" sz="1900" dirty="0" smtClean="0"/>
          </a:p>
          <a:p>
            <a:r>
              <a:rPr lang="en-US" dirty="0"/>
              <a:t>Included since</a:t>
            </a:r>
          </a:p>
          <a:p>
            <a:pPr lvl="1"/>
            <a:r>
              <a:rPr lang="en-US" sz="2800" dirty="0" smtClean="0"/>
              <a:t>It </a:t>
            </a:r>
            <a:r>
              <a:rPr lang="en-US" sz="2800" dirty="0"/>
              <a:t>is the typical result of most scenario development processes</a:t>
            </a:r>
          </a:p>
          <a:p>
            <a:pPr lvl="1"/>
            <a:r>
              <a:rPr lang="en-US" sz="2800" dirty="0" smtClean="0"/>
              <a:t>It </a:t>
            </a:r>
            <a:r>
              <a:rPr lang="en-US" sz="2800" dirty="0"/>
              <a:t>is reflective of the bulk of the aviation and manufacturing scenarios researched</a:t>
            </a:r>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844545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lnSpcReduction="10000"/>
          </a:bodyPr>
          <a:lstStyle/>
          <a:p>
            <a:r>
              <a:rPr lang="en-US" sz="2400" dirty="0" smtClean="0"/>
              <a:t>Additional differences </a:t>
            </a:r>
            <a:r>
              <a:rPr lang="en-US" sz="2400" dirty="0"/>
              <a:t>from the </a:t>
            </a:r>
            <a:r>
              <a:rPr lang="en-US" sz="2400" dirty="0" smtClean="0"/>
              <a:t>other techniques</a:t>
            </a:r>
          </a:p>
          <a:p>
            <a:pPr lvl="1"/>
            <a:r>
              <a:rPr lang="en-US" dirty="0" smtClean="0"/>
              <a:t>Scenarios </a:t>
            </a:r>
            <a:r>
              <a:rPr lang="en-US" dirty="0"/>
              <a:t>have </a:t>
            </a:r>
            <a:r>
              <a:rPr lang="en-US" dirty="0" smtClean="0"/>
              <a:t>global component, </a:t>
            </a:r>
            <a:r>
              <a:rPr lang="en-US" dirty="0"/>
              <a:t>where one country’s or region’s situation may be affected by that of another country or </a:t>
            </a:r>
            <a:r>
              <a:rPr lang="en-US" dirty="0" smtClean="0"/>
              <a:t>region</a:t>
            </a:r>
          </a:p>
          <a:p>
            <a:pPr lvl="1"/>
            <a:r>
              <a:rPr lang="en-US" dirty="0" smtClean="0"/>
              <a:t>Process can </a:t>
            </a:r>
            <a:r>
              <a:rPr lang="en-US" dirty="0"/>
              <a:t>make for more realistic </a:t>
            </a:r>
            <a:r>
              <a:rPr lang="en-US" dirty="0" smtClean="0"/>
              <a:t>and detailed scenarios</a:t>
            </a:r>
          </a:p>
          <a:p>
            <a:pPr lvl="1"/>
            <a:r>
              <a:rPr lang="en-US" dirty="0" smtClean="0"/>
              <a:t>Makes </a:t>
            </a:r>
            <a:r>
              <a:rPr lang="en-US" dirty="0"/>
              <a:t>their application and analysis more challenging to some </a:t>
            </a:r>
            <a:r>
              <a:rPr lang="en-US" dirty="0" smtClean="0"/>
              <a:t>degree</a:t>
            </a:r>
          </a:p>
          <a:p>
            <a:pPr lvl="1"/>
            <a:r>
              <a:rPr lang="en-US" dirty="0" smtClean="0"/>
              <a:t>Allows for seeing that </a:t>
            </a:r>
            <a:r>
              <a:rPr lang="en-US" dirty="0"/>
              <a:t>progress is taking place or that there are interesting situations outside </a:t>
            </a:r>
            <a:r>
              <a:rPr lang="en-US" dirty="0" smtClean="0"/>
              <a:t>of U.S.</a:t>
            </a:r>
          </a:p>
          <a:p>
            <a:endParaRPr lang="en-US" sz="2400" dirty="0" smtClean="0"/>
          </a:p>
          <a:p>
            <a:r>
              <a:rPr lang="en-US" sz="2400" dirty="0" smtClean="0"/>
              <a:t>Can </a:t>
            </a:r>
            <a:r>
              <a:rPr lang="en-US" sz="2400" dirty="0"/>
              <a:t>make </a:t>
            </a:r>
            <a:r>
              <a:rPr lang="en-US" sz="2400" dirty="0" smtClean="0"/>
              <a:t>some </a:t>
            </a:r>
            <a:r>
              <a:rPr lang="en-US" sz="2400" dirty="0"/>
              <a:t>of the resulting scenarios </a:t>
            </a:r>
            <a:r>
              <a:rPr lang="en-US" sz="2400" dirty="0" smtClean="0"/>
              <a:t>similar </a:t>
            </a:r>
            <a:r>
              <a:rPr lang="en-US" sz="2400" dirty="0"/>
              <a:t>to each other when viewed </a:t>
            </a:r>
            <a:r>
              <a:rPr lang="en-US" sz="2400" dirty="0" smtClean="0"/>
              <a:t>from U.S</a:t>
            </a:r>
            <a:r>
              <a:rPr lang="en-US" sz="2400" dirty="0"/>
              <a:t>. perspective (e.g., U.S. military focus, U.S. stagnant, U.S. isolated, etc</a:t>
            </a:r>
            <a:r>
              <a:rPr lang="en-US" sz="2400" dirty="0" smtClean="0"/>
              <a:t>.)</a:t>
            </a:r>
            <a:endParaRPr lang="en-US" sz="2400"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29201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77500" lnSpcReduction="20000"/>
          </a:bodyPr>
          <a:lstStyle/>
          <a:p>
            <a:pPr lvl="0"/>
            <a:r>
              <a:rPr lang="en-US" sz="3100" dirty="0" smtClean="0"/>
              <a:t>To leverage the significant work </a:t>
            </a:r>
            <a:r>
              <a:rPr lang="en-US" sz="3100" dirty="0"/>
              <a:t>in this </a:t>
            </a:r>
            <a:r>
              <a:rPr lang="en-US" sz="3100" dirty="0" smtClean="0"/>
              <a:t>area, </a:t>
            </a:r>
            <a:r>
              <a:rPr lang="en-US" sz="3100" dirty="0"/>
              <a:t>characteristics of </a:t>
            </a:r>
            <a:r>
              <a:rPr lang="en-US" sz="3100" dirty="0" smtClean="0"/>
              <a:t>32 </a:t>
            </a:r>
            <a:r>
              <a:rPr lang="en-US" sz="3100" dirty="0"/>
              <a:t>individual scenarios from </a:t>
            </a:r>
            <a:r>
              <a:rPr lang="en-US" sz="3100" dirty="0" smtClean="0"/>
              <a:t>7 </a:t>
            </a:r>
            <a:r>
              <a:rPr lang="en-US" sz="3100" dirty="0"/>
              <a:t>selected studies </a:t>
            </a:r>
            <a:r>
              <a:rPr lang="en-US" sz="3100" dirty="0" smtClean="0"/>
              <a:t>were used </a:t>
            </a:r>
            <a:r>
              <a:rPr lang="en-US" sz="3100" dirty="0"/>
              <a:t>as the basis for </a:t>
            </a:r>
            <a:r>
              <a:rPr lang="en-US" sz="3100" dirty="0" smtClean="0"/>
              <a:t>these scenarios</a:t>
            </a:r>
          </a:p>
          <a:p>
            <a:pPr lvl="0"/>
            <a:endParaRPr lang="en-US" sz="3100" dirty="0" smtClean="0"/>
          </a:p>
          <a:p>
            <a:pPr lvl="0"/>
            <a:r>
              <a:rPr lang="en-US" sz="3100" dirty="0" smtClean="0"/>
              <a:t>Process</a:t>
            </a:r>
          </a:p>
          <a:p>
            <a:pPr lvl="1"/>
            <a:r>
              <a:rPr lang="en-US" sz="3100" dirty="0"/>
              <a:t>All 32 </a:t>
            </a:r>
            <a:r>
              <a:rPr lang="en-US" sz="3100" dirty="0" smtClean="0"/>
              <a:t>structured </a:t>
            </a:r>
            <a:r>
              <a:rPr lang="en-US" sz="3100" dirty="0"/>
              <a:t>in </a:t>
            </a:r>
            <a:r>
              <a:rPr lang="en-US" sz="3100" dirty="0" smtClean="0"/>
              <a:t>matrix; corresponding/complementary </a:t>
            </a:r>
            <a:r>
              <a:rPr lang="en-US" sz="3100" dirty="0"/>
              <a:t>components </a:t>
            </a:r>
            <a:r>
              <a:rPr lang="en-US" sz="3100" dirty="0" smtClean="0"/>
              <a:t>identified</a:t>
            </a:r>
          </a:p>
          <a:p>
            <a:pPr lvl="1"/>
            <a:r>
              <a:rPr lang="en-US" sz="3100" dirty="0" smtClean="0"/>
              <a:t>Down select </a:t>
            </a:r>
            <a:r>
              <a:rPr lang="en-US" sz="3100" dirty="0"/>
              <a:t>and initial design of the </a:t>
            </a:r>
            <a:r>
              <a:rPr lang="en-US" sz="3100" dirty="0" smtClean="0"/>
              <a:t>resulting 6 scenarios</a:t>
            </a:r>
          </a:p>
          <a:p>
            <a:pPr lvl="1"/>
            <a:r>
              <a:rPr lang="en-US" sz="3100" dirty="0" smtClean="0"/>
              <a:t>Updated if needed and </a:t>
            </a:r>
            <a:r>
              <a:rPr lang="en-US" sz="3100" dirty="0"/>
              <a:t>revised for manufacturing </a:t>
            </a:r>
            <a:r>
              <a:rPr lang="en-US" sz="3100" dirty="0" smtClean="0"/>
              <a:t>and/or </a:t>
            </a:r>
            <a:r>
              <a:rPr lang="en-US" sz="3100" dirty="0"/>
              <a:t>aviation </a:t>
            </a:r>
            <a:r>
              <a:rPr lang="en-US" sz="3100" dirty="0" smtClean="0"/>
              <a:t>relevance</a:t>
            </a:r>
          </a:p>
          <a:p>
            <a:pPr lvl="1"/>
            <a:r>
              <a:rPr lang="en-US" sz="3100" dirty="0" smtClean="0"/>
              <a:t>Refined </a:t>
            </a:r>
            <a:r>
              <a:rPr lang="en-US" sz="3100" dirty="0"/>
              <a:t>using </a:t>
            </a:r>
            <a:r>
              <a:rPr lang="en-US" sz="3100" dirty="0" smtClean="0"/>
              <a:t>additional </a:t>
            </a:r>
            <a:r>
              <a:rPr lang="en-US" sz="3100" dirty="0"/>
              <a:t>12 </a:t>
            </a:r>
            <a:r>
              <a:rPr lang="en-US" sz="3100" dirty="0" smtClean="0"/>
              <a:t>forecasts consisting </a:t>
            </a:r>
            <a:r>
              <a:rPr lang="en-US" sz="3100" dirty="0"/>
              <a:t>of </a:t>
            </a:r>
            <a:r>
              <a:rPr lang="en-US" sz="3100" dirty="0" smtClean="0"/>
              <a:t>4 </a:t>
            </a:r>
            <a:r>
              <a:rPr lang="en-US" sz="3100" dirty="0"/>
              <a:t>and 20 </a:t>
            </a:r>
            <a:r>
              <a:rPr lang="en-US" sz="3100" dirty="0" smtClean="0"/>
              <a:t>components each</a:t>
            </a:r>
          </a:p>
          <a:p>
            <a:pPr lvl="1"/>
            <a:r>
              <a:rPr lang="en-US" sz="3100" dirty="0" smtClean="0"/>
              <a:t>Augmented </a:t>
            </a:r>
            <a:r>
              <a:rPr lang="en-US" sz="3100" dirty="0"/>
              <a:t>with current </a:t>
            </a:r>
            <a:r>
              <a:rPr lang="en-US" sz="3100" dirty="0" smtClean="0"/>
              <a:t>technology </a:t>
            </a:r>
            <a:r>
              <a:rPr lang="en-US" sz="3100" dirty="0"/>
              <a:t>information </a:t>
            </a:r>
            <a:r>
              <a:rPr lang="en-US" sz="3100" dirty="0" smtClean="0"/>
              <a:t>and socio-economic</a:t>
            </a:r>
            <a:r>
              <a:rPr lang="en-US" sz="3100" dirty="0"/>
              <a:t>, environmental, ATC, airline, airport, Tier 1 manufacturer, cultural, and political factors and </a:t>
            </a:r>
            <a:r>
              <a:rPr lang="en-US" sz="3100" dirty="0" smtClean="0"/>
              <a:t>characteristics</a:t>
            </a:r>
            <a:endParaRPr lang="en-US" sz="3100" dirty="0"/>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075548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lnSpcReduction="10000"/>
          </a:bodyPr>
          <a:lstStyle/>
          <a:p>
            <a:pPr lvl="0"/>
            <a:r>
              <a:rPr lang="en-US" dirty="0" smtClean="0"/>
              <a:t>Reports that provided primary contributions</a:t>
            </a:r>
          </a:p>
          <a:p>
            <a:pPr lvl="1"/>
            <a:r>
              <a:rPr lang="en-US" dirty="0" smtClean="0"/>
              <a:t>NASA mega-drivers</a:t>
            </a:r>
          </a:p>
          <a:p>
            <a:pPr lvl="1"/>
            <a:r>
              <a:rPr lang="en-US" dirty="0" smtClean="0"/>
              <a:t>NASA </a:t>
            </a:r>
            <a:r>
              <a:rPr lang="en-US" dirty="0"/>
              <a:t>SFW Strategic Planning Activity </a:t>
            </a:r>
            <a:r>
              <a:rPr lang="en-US" dirty="0" smtClean="0"/>
              <a:t>scenarios </a:t>
            </a:r>
          </a:p>
          <a:p>
            <a:pPr lvl="1"/>
            <a:r>
              <a:rPr lang="en-US" dirty="0" smtClean="0"/>
              <a:t>NRC </a:t>
            </a:r>
            <a:r>
              <a:rPr lang="en-US" dirty="0"/>
              <a:t>Maintaining U.S. Leadership in Aeronautics </a:t>
            </a:r>
            <a:r>
              <a:rPr lang="en-US" dirty="0" smtClean="0"/>
              <a:t>scenarios </a:t>
            </a:r>
          </a:p>
          <a:p>
            <a:pPr lvl="1"/>
            <a:r>
              <a:rPr lang="en-US" dirty="0" smtClean="0"/>
              <a:t>UCD An </a:t>
            </a:r>
            <a:r>
              <a:rPr lang="en-US" dirty="0"/>
              <a:t>Analysis of the Airline </a:t>
            </a:r>
            <a:r>
              <a:rPr lang="en-US" dirty="0" smtClean="0"/>
              <a:t>Industry: </a:t>
            </a:r>
            <a:r>
              <a:rPr lang="en-US" dirty="0"/>
              <a:t>Strategic Management and Information Technology </a:t>
            </a:r>
            <a:r>
              <a:rPr lang="en-US" dirty="0" smtClean="0"/>
              <a:t>scenarios </a:t>
            </a:r>
          </a:p>
          <a:p>
            <a:pPr lvl="1"/>
            <a:r>
              <a:rPr lang="en-US" dirty="0" smtClean="0"/>
              <a:t>IATA </a:t>
            </a:r>
            <a:r>
              <a:rPr lang="en-US" dirty="0"/>
              <a:t>Future of the Airline Industry </a:t>
            </a:r>
            <a:r>
              <a:rPr lang="en-US" dirty="0" smtClean="0"/>
              <a:t>2035</a:t>
            </a:r>
            <a:r>
              <a:rPr lang="en-US" dirty="0"/>
              <a:t> scenarios</a:t>
            </a:r>
            <a:endParaRPr lang="en-US" dirty="0" smtClean="0"/>
          </a:p>
          <a:p>
            <a:pPr lvl="1"/>
            <a:r>
              <a:rPr lang="en-US" dirty="0" err="1" smtClean="0"/>
              <a:t>AmadeusIT</a:t>
            </a:r>
            <a:r>
              <a:rPr lang="en-US" dirty="0" smtClean="0"/>
              <a:t> </a:t>
            </a:r>
            <a:r>
              <a:rPr lang="en-US" dirty="0"/>
              <a:t>Imagining the Future Travel Industry </a:t>
            </a:r>
            <a:r>
              <a:rPr lang="en-US" dirty="0" smtClean="0"/>
              <a:t>scenarios </a:t>
            </a:r>
          </a:p>
          <a:p>
            <a:pPr lvl="1"/>
            <a:r>
              <a:rPr lang="en-US" dirty="0" smtClean="0"/>
              <a:t>Arthur </a:t>
            </a:r>
            <a:r>
              <a:rPr lang="en-US" dirty="0"/>
              <a:t>D. Little Aviation 2035: Scenarios </a:t>
            </a:r>
            <a:r>
              <a:rPr lang="en-US" dirty="0" smtClean="0"/>
              <a:t>for Value Chain </a:t>
            </a:r>
            <a:r>
              <a:rPr lang="en-US" dirty="0" err="1" smtClean="0"/>
              <a:t>Recomposition</a:t>
            </a:r>
            <a:r>
              <a:rPr lang="en-US" dirty="0" smtClean="0"/>
              <a:t> and Value Sharing in Aviation Post the Era of Hyper-Competition scenarios</a:t>
            </a:r>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84712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92500" lnSpcReduction="10000"/>
          </a:bodyPr>
          <a:lstStyle/>
          <a:p>
            <a:pPr lvl="0"/>
            <a:r>
              <a:rPr lang="en-US" sz="2600" dirty="0" smtClean="0"/>
              <a:t>Final version of each </a:t>
            </a:r>
            <a:r>
              <a:rPr lang="en-US" sz="2600" dirty="0"/>
              <a:t>of the six scenarios </a:t>
            </a:r>
            <a:r>
              <a:rPr lang="en-US" sz="2600" dirty="0" smtClean="0"/>
              <a:t>consists </a:t>
            </a:r>
            <a:r>
              <a:rPr lang="en-US" sz="2600" dirty="0"/>
              <a:t>of </a:t>
            </a:r>
            <a:r>
              <a:rPr lang="en-US" sz="2600" dirty="0" smtClean="0"/>
              <a:t>multiple components</a:t>
            </a:r>
          </a:p>
          <a:p>
            <a:pPr marL="914389" lvl="1" indent="-457200">
              <a:buFont typeface="+mj-lt"/>
              <a:buAutoNum type="arabicPeriod"/>
            </a:pPr>
            <a:r>
              <a:rPr lang="en-US" sz="2500" dirty="0" smtClean="0"/>
              <a:t>high-level </a:t>
            </a:r>
            <a:r>
              <a:rPr lang="en-US" sz="2500" dirty="0"/>
              <a:t>description </a:t>
            </a:r>
            <a:r>
              <a:rPr lang="en-US" sz="2500" dirty="0">
                <a:solidFill>
                  <a:schemeClr val="tx2">
                    <a:lumMod val="60000"/>
                    <a:lumOff val="40000"/>
                  </a:schemeClr>
                </a:solidFill>
              </a:rPr>
              <a:t>and overview of the individual </a:t>
            </a:r>
            <a:r>
              <a:rPr lang="en-US" sz="2500" dirty="0" smtClean="0">
                <a:solidFill>
                  <a:schemeClr val="tx2">
                    <a:lumMod val="60000"/>
                    <a:lumOff val="40000"/>
                  </a:schemeClr>
                </a:solidFill>
              </a:rPr>
              <a:t>scenario</a:t>
            </a:r>
          </a:p>
          <a:p>
            <a:pPr marL="914389" lvl="1" indent="-457200">
              <a:buFont typeface="+mj-lt"/>
              <a:buAutoNum type="arabicPeriod"/>
            </a:pPr>
            <a:r>
              <a:rPr lang="en-US" sz="2500" dirty="0" smtClean="0">
                <a:solidFill>
                  <a:schemeClr val="tx2">
                    <a:lumMod val="60000"/>
                    <a:lumOff val="40000"/>
                  </a:schemeClr>
                </a:solidFill>
              </a:rPr>
              <a:t>amplifying </a:t>
            </a:r>
            <a:r>
              <a:rPr lang="en-US" sz="2500" dirty="0">
                <a:solidFill>
                  <a:schemeClr val="tx2">
                    <a:lumMod val="60000"/>
                    <a:lumOff val="40000"/>
                  </a:schemeClr>
                </a:solidFill>
              </a:rPr>
              <a:t>notes </a:t>
            </a:r>
            <a:r>
              <a:rPr lang="en-US" sz="2500" dirty="0" smtClean="0">
                <a:solidFill>
                  <a:schemeClr val="tx2">
                    <a:lumMod val="60000"/>
                    <a:lumOff val="40000"/>
                  </a:schemeClr>
                </a:solidFill>
              </a:rPr>
              <a:t>(i.e., factors) </a:t>
            </a:r>
            <a:r>
              <a:rPr lang="en-US" sz="2500" dirty="0">
                <a:solidFill>
                  <a:schemeClr val="tx2">
                    <a:lumMod val="60000"/>
                    <a:lumOff val="40000"/>
                  </a:schemeClr>
                </a:solidFill>
              </a:rPr>
              <a:t>covering six areas: economic, political, societal/travel, energy, environmental, and </a:t>
            </a:r>
            <a:r>
              <a:rPr lang="en-US" sz="2500" dirty="0" smtClean="0">
                <a:solidFill>
                  <a:schemeClr val="tx2">
                    <a:lumMod val="60000"/>
                    <a:lumOff val="40000"/>
                  </a:schemeClr>
                </a:solidFill>
              </a:rPr>
              <a:t>OEMs/airlines</a:t>
            </a:r>
          </a:p>
          <a:p>
            <a:pPr marL="914389" lvl="1" indent="-457200">
              <a:buFont typeface="+mj-lt"/>
              <a:buAutoNum type="arabicPeriod"/>
            </a:pPr>
            <a:r>
              <a:rPr lang="en-US" sz="2500" dirty="0">
                <a:solidFill>
                  <a:schemeClr val="tx2">
                    <a:lumMod val="60000"/>
                    <a:lumOff val="40000"/>
                  </a:schemeClr>
                </a:solidFill>
              </a:rPr>
              <a:t>t</a:t>
            </a:r>
            <a:r>
              <a:rPr lang="en-US" sz="2500" dirty="0" smtClean="0">
                <a:solidFill>
                  <a:schemeClr val="tx2">
                    <a:lumMod val="60000"/>
                    <a:lumOff val="40000"/>
                  </a:schemeClr>
                </a:solidFill>
              </a:rPr>
              <a:t>echnology </a:t>
            </a:r>
            <a:r>
              <a:rPr lang="en-US" sz="2500" dirty="0">
                <a:solidFill>
                  <a:schemeClr val="tx2">
                    <a:lumMod val="60000"/>
                    <a:lumOff val="40000"/>
                  </a:schemeClr>
                </a:solidFill>
              </a:rPr>
              <a:t>section giving specifics related to technology </a:t>
            </a:r>
            <a:r>
              <a:rPr lang="en-US" sz="2500" b="1" dirty="0">
                <a:solidFill>
                  <a:schemeClr val="tx2">
                    <a:lumMod val="60000"/>
                    <a:lumOff val="40000"/>
                  </a:schemeClr>
                </a:solidFill>
              </a:rPr>
              <a:t>push</a:t>
            </a:r>
            <a:r>
              <a:rPr lang="en-US" sz="2500" dirty="0">
                <a:solidFill>
                  <a:schemeClr val="tx2">
                    <a:lumMod val="60000"/>
                    <a:lumOff val="40000"/>
                  </a:schemeClr>
                </a:solidFill>
              </a:rPr>
              <a:t> (i.e., technologies that are not required, but enables advances downstream</a:t>
            </a:r>
            <a:r>
              <a:rPr lang="en-US" sz="2500" dirty="0" smtClean="0">
                <a:solidFill>
                  <a:schemeClr val="tx2">
                    <a:lumMod val="60000"/>
                    <a:lumOff val="40000"/>
                  </a:schemeClr>
                </a:solidFill>
              </a:rPr>
              <a:t>)</a:t>
            </a:r>
          </a:p>
          <a:p>
            <a:pPr marL="914389" lvl="1" indent="-457200">
              <a:buFont typeface="+mj-lt"/>
              <a:buAutoNum type="arabicPeriod"/>
            </a:pPr>
            <a:r>
              <a:rPr lang="en-US" sz="2500" dirty="0">
                <a:solidFill>
                  <a:schemeClr val="tx2">
                    <a:lumMod val="60000"/>
                    <a:lumOff val="40000"/>
                  </a:schemeClr>
                </a:solidFill>
              </a:rPr>
              <a:t>technology section giving specifics related </a:t>
            </a:r>
            <a:r>
              <a:rPr lang="en-US" sz="2500" dirty="0" smtClean="0">
                <a:solidFill>
                  <a:schemeClr val="tx2">
                    <a:lumMod val="60000"/>
                    <a:lumOff val="40000"/>
                  </a:schemeClr>
                </a:solidFill>
              </a:rPr>
              <a:t>to </a:t>
            </a:r>
            <a:r>
              <a:rPr lang="en-US" sz="2500" dirty="0">
                <a:solidFill>
                  <a:schemeClr val="tx2">
                    <a:lumMod val="60000"/>
                    <a:lumOff val="40000"/>
                  </a:schemeClr>
                </a:solidFill>
              </a:rPr>
              <a:t>technology </a:t>
            </a:r>
            <a:r>
              <a:rPr lang="en-US" sz="2500" b="1" dirty="0">
                <a:solidFill>
                  <a:schemeClr val="tx2">
                    <a:lumMod val="60000"/>
                    <a:lumOff val="40000"/>
                  </a:schemeClr>
                </a:solidFill>
              </a:rPr>
              <a:t>pull</a:t>
            </a:r>
            <a:r>
              <a:rPr lang="en-US" sz="2500" dirty="0">
                <a:solidFill>
                  <a:schemeClr val="tx2">
                    <a:lumMod val="60000"/>
                    <a:lumOff val="40000"/>
                  </a:schemeClr>
                </a:solidFill>
              </a:rPr>
              <a:t> (technology that requires R&amp;D advances in order to be possible</a:t>
            </a:r>
            <a:r>
              <a:rPr lang="en-US" sz="2500" dirty="0" smtClean="0">
                <a:solidFill>
                  <a:schemeClr val="tx2">
                    <a:lumMod val="60000"/>
                    <a:lumOff val="40000"/>
                  </a:schemeClr>
                </a:solidFill>
              </a:rPr>
              <a:t>)</a:t>
            </a:r>
          </a:p>
          <a:p>
            <a:pPr marL="914389" lvl="1" indent="-457200">
              <a:buFont typeface="+mj-lt"/>
              <a:buAutoNum type="arabicPeriod"/>
            </a:pPr>
            <a:r>
              <a:rPr lang="en-US" sz="2500" dirty="0" smtClean="0">
                <a:solidFill>
                  <a:schemeClr val="tx2">
                    <a:lumMod val="60000"/>
                    <a:lumOff val="40000"/>
                  </a:schemeClr>
                </a:solidFill>
              </a:rPr>
              <a:t>optional </a:t>
            </a:r>
            <a:r>
              <a:rPr lang="en-US" sz="2500" dirty="0">
                <a:solidFill>
                  <a:schemeClr val="tx2">
                    <a:lumMod val="60000"/>
                    <a:lumOff val="40000"/>
                  </a:schemeClr>
                </a:solidFill>
              </a:rPr>
              <a:t>technology specifics </a:t>
            </a:r>
            <a:r>
              <a:rPr lang="en-US" sz="2500" dirty="0" smtClean="0">
                <a:solidFill>
                  <a:schemeClr val="tx2">
                    <a:lumMod val="60000"/>
                    <a:lumOff val="40000"/>
                  </a:schemeClr>
                </a:solidFill>
              </a:rPr>
              <a:t>portion (</a:t>
            </a:r>
            <a:r>
              <a:rPr lang="en-US" sz="2500" i="1" dirty="0" smtClean="0">
                <a:solidFill>
                  <a:schemeClr val="tx2">
                    <a:lumMod val="60000"/>
                    <a:lumOff val="40000"/>
                  </a:schemeClr>
                </a:solidFill>
              </a:rPr>
              <a:t>optional</a:t>
            </a:r>
            <a:r>
              <a:rPr lang="en-US" sz="2500" dirty="0" smtClean="0">
                <a:solidFill>
                  <a:schemeClr val="tx2">
                    <a:lumMod val="60000"/>
                    <a:lumOff val="40000"/>
                  </a:schemeClr>
                </a:solidFill>
              </a:rPr>
              <a:t> </a:t>
            </a:r>
            <a:r>
              <a:rPr lang="en-US" sz="2500" dirty="0">
                <a:solidFill>
                  <a:schemeClr val="tx2">
                    <a:lumMod val="60000"/>
                    <a:lumOff val="40000"/>
                  </a:schemeClr>
                </a:solidFill>
              </a:rPr>
              <a:t>since the intent of the scenarios is to inspire discussion of the technologies, not to specify the </a:t>
            </a:r>
            <a:r>
              <a:rPr lang="en-US" sz="2500" dirty="0" smtClean="0">
                <a:solidFill>
                  <a:schemeClr val="tx2">
                    <a:lumMod val="60000"/>
                    <a:lumOff val="40000"/>
                  </a:schemeClr>
                </a:solidFill>
              </a:rPr>
              <a:t>technologies; included </a:t>
            </a:r>
            <a:r>
              <a:rPr lang="en-US" sz="2500" dirty="0">
                <a:solidFill>
                  <a:schemeClr val="tx2">
                    <a:lumMod val="60000"/>
                    <a:lumOff val="40000"/>
                  </a:schemeClr>
                </a:solidFill>
              </a:rPr>
              <a:t>in order to provide some examples and in the interest of </a:t>
            </a:r>
            <a:r>
              <a:rPr lang="en-US" sz="2500" dirty="0" smtClean="0">
                <a:solidFill>
                  <a:schemeClr val="tx2">
                    <a:lumMod val="60000"/>
                    <a:lumOff val="40000"/>
                  </a:schemeClr>
                </a:solidFill>
              </a:rPr>
              <a:t>completeness)</a:t>
            </a:r>
            <a:endParaRPr lang="en-US" sz="2500" dirty="0">
              <a:solidFill>
                <a:schemeClr val="tx2">
                  <a:lumMod val="60000"/>
                  <a:lumOff val="40000"/>
                </a:schemeClr>
              </a:solidFill>
            </a:endParaRPr>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171376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a:t>Scenario 1: </a:t>
            </a:r>
            <a:r>
              <a:rPr lang="en-US" sz="2400" b="1" dirty="0" smtClean="0"/>
              <a:t>“Status Quo”</a:t>
            </a:r>
            <a:endParaRPr lang="en-US" sz="2400" b="1" dirty="0"/>
          </a:p>
          <a:p>
            <a:pPr lvl="0"/>
            <a:endParaRPr lang="en-US" sz="2400" dirty="0" smtClean="0">
              <a:solidFill>
                <a:srgbClr val="0070C0"/>
              </a:solidFill>
            </a:endParaRPr>
          </a:p>
          <a:p>
            <a:pPr lvl="0"/>
            <a:r>
              <a:rPr lang="en-US" sz="2400" dirty="0" smtClean="0">
                <a:solidFill>
                  <a:srgbClr val="0070C0"/>
                </a:solidFill>
              </a:rPr>
              <a:t>Unchanging</a:t>
            </a:r>
            <a:r>
              <a:rPr lang="en-US" sz="2400" dirty="0" smtClean="0"/>
              <a:t> </a:t>
            </a:r>
            <a:r>
              <a:rPr lang="en-US" sz="2400" dirty="0"/>
              <a:t>of the six scenarios with post-pandemic aviation demand recovery taking place over </a:t>
            </a:r>
            <a:r>
              <a:rPr lang="en-US" sz="2400" dirty="0" smtClean="0"/>
              <a:t>just a few years</a:t>
            </a:r>
            <a:endParaRPr lang="en-US" sz="2400" dirty="0"/>
          </a:p>
          <a:p>
            <a:pPr lvl="1"/>
            <a:r>
              <a:rPr lang="en-US" dirty="0"/>
              <a:t>Continuation scenario in which technological advances progress in </a:t>
            </a:r>
            <a:r>
              <a:rPr lang="en-US" dirty="0" smtClean="0"/>
              <a:t>similar </a:t>
            </a:r>
            <a:r>
              <a:rPr lang="en-US" dirty="0"/>
              <a:t>fashion to </a:t>
            </a:r>
            <a:r>
              <a:rPr lang="en-US" dirty="0" smtClean="0"/>
              <a:t>recent </a:t>
            </a:r>
            <a:r>
              <a:rPr lang="en-US" dirty="0"/>
              <a:t>past and </a:t>
            </a:r>
            <a:r>
              <a:rPr lang="en-US" dirty="0" smtClean="0"/>
              <a:t>reflective of forecasts </a:t>
            </a:r>
            <a:r>
              <a:rPr lang="en-US" dirty="0"/>
              <a:t>and research by Boeing, Airbus, and FAA</a:t>
            </a:r>
          </a:p>
          <a:p>
            <a:pPr lvl="1"/>
            <a:r>
              <a:rPr lang="en-US" dirty="0" smtClean="0"/>
              <a:t>Based </a:t>
            </a:r>
            <a:r>
              <a:rPr lang="en-US" dirty="0"/>
              <a:t>primarily on </a:t>
            </a:r>
            <a:r>
              <a:rPr lang="en-US" dirty="0" smtClean="0"/>
              <a:t>NASA </a:t>
            </a:r>
            <a:r>
              <a:rPr lang="en-US" dirty="0"/>
              <a:t>SFW </a:t>
            </a:r>
            <a:r>
              <a:rPr lang="en-US" dirty="0" smtClean="0"/>
              <a:t>Business </a:t>
            </a:r>
            <a:r>
              <a:rPr lang="en-US" dirty="0"/>
              <a:t>as Usual scenario and this </a:t>
            </a:r>
            <a:r>
              <a:rPr lang="en-US" dirty="0" smtClean="0"/>
              <a:t>study’s </a:t>
            </a:r>
            <a:r>
              <a:rPr lang="en-US" dirty="0"/>
              <a:t>average-case </a:t>
            </a:r>
            <a:r>
              <a:rPr lang="en-US" dirty="0" smtClean="0"/>
              <a:t>scenario</a:t>
            </a:r>
          </a:p>
          <a:p>
            <a:pPr lvl="1"/>
            <a:endParaRPr lang="en-US" dirty="0" smtClean="0"/>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285878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Tasking</a:t>
            </a:r>
            <a:endParaRPr lang="en-US" dirty="0"/>
          </a:p>
        </p:txBody>
      </p:sp>
      <p:sp>
        <p:nvSpPr>
          <p:cNvPr id="4" name="Content Placeholder 3"/>
          <p:cNvSpPr>
            <a:spLocks noGrp="1"/>
          </p:cNvSpPr>
          <p:nvPr>
            <p:ph idx="10"/>
          </p:nvPr>
        </p:nvSpPr>
        <p:spPr/>
        <p:txBody>
          <a:bodyPr>
            <a:normAutofit/>
          </a:bodyPr>
          <a:lstStyle/>
          <a:p>
            <a:r>
              <a:rPr lang="en-US" sz="2600" dirty="0"/>
              <a:t>In support of NASA’s Portfolio Analysis Management </a:t>
            </a:r>
            <a:r>
              <a:rPr lang="en-US" sz="2600" dirty="0" smtClean="0"/>
              <a:t>Office, </a:t>
            </a:r>
            <a:r>
              <a:rPr lang="en-US" sz="2600" dirty="0"/>
              <a:t>the U.S. DOT Volpe National Transportation Systems Center was tasked with </a:t>
            </a:r>
            <a:r>
              <a:rPr lang="en-US" sz="2600" dirty="0" smtClean="0"/>
              <a:t>the </a:t>
            </a:r>
            <a:r>
              <a:rPr lang="en-US" sz="2600" b="1" dirty="0">
                <a:solidFill>
                  <a:srgbClr val="0070C0"/>
                </a:solidFill>
              </a:rPr>
              <a:t>development of a set of future advanced manufacturing scenarios. </a:t>
            </a:r>
            <a:r>
              <a:rPr lang="en-US" sz="2600" b="1" dirty="0" smtClean="0">
                <a:solidFill>
                  <a:srgbClr val="0070C0"/>
                </a:solidFill>
              </a:rPr>
              <a:t> These </a:t>
            </a:r>
            <a:r>
              <a:rPr lang="en-US" sz="2600" b="1" dirty="0">
                <a:solidFill>
                  <a:srgbClr val="0070C0"/>
                </a:solidFill>
              </a:rPr>
              <a:t>scenarios would encompass a variety of factors</a:t>
            </a:r>
            <a:r>
              <a:rPr lang="en-US" sz="2600" dirty="0">
                <a:solidFill>
                  <a:srgbClr val="0070C0"/>
                </a:solidFill>
              </a:rPr>
              <a:t> </a:t>
            </a:r>
            <a:r>
              <a:rPr lang="en-US" sz="2600" dirty="0"/>
              <a:t>including cost, aircraft type, materials, global economy, etc.  </a:t>
            </a:r>
            <a:endParaRPr lang="en-US" sz="2600" dirty="0" smtClean="0"/>
          </a:p>
          <a:p>
            <a:endParaRPr lang="en-US" sz="2600" dirty="0" smtClean="0"/>
          </a:p>
          <a:p>
            <a:r>
              <a:rPr lang="en-US" sz="2600" dirty="0" smtClean="0"/>
              <a:t>Effort was an extension </a:t>
            </a:r>
            <a:r>
              <a:rPr lang="en-US" sz="2600" dirty="0"/>
              <a:t>of previous advanced aircraft manufacturing </a:t>
            </a:r>
            <a:r>
              <a:rPr lang="en-US" sz="2600" dirty="0" smtClean="0"/>
              <a:t>study </a:t>
            </a:r>
            <a:r>
              <a:rPr lang="en-US" sz="2600" i="1" dirty="0" smtClean="0"/>
              <a:t>Future </a:t>
            </a:r>
            <a:r>
              <a:rPr lang="en-US" sz="2600" i="1" dirty="0"/>
              <a:t>Advanced Aircraft Manufacturing Scenarios for Consideration by the NASA Aeronautics Research Mission </a:t>
            </a:r>
            <a:r>
              <a:rPr lang="en-US" sz="2600" i="1" dirty="0" smtClean="0"/>
              <a:t>Directorate</a:t>
            </a:r>
            <a:r>
              <a:rPr lang="en-US" sz="2600" dirty="0" smtClean="0"/>
              <a:t>, September </a:t>
            </a:r>
            <a:r>
              <a:rPr lang="en-US" sz="2600" dirty="0"/>
              <a:t>30, 2020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55445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smtClean="0"/>
              <a:t>Scenario </a:t>
            </a:r>
            <a:r>
              <a:rPr lang="en-US" sz="2400" b="1" dirty="0"/>
              <a:t>2: “Heavy Demand”</a:t>
            </a:r>
          </a:p>
          <a:p>
            <a:pPr lvl="0"/>
            <a:endParaRPr lang="en-US" sz="2400" dirty="0" smtClean="0"/>
          </a:p>
          <a:p>
            <a:pPr lvl="0"/>
            <a:r>
              <a:rPr lang="en-US" sz="2400" dirty="0" smtClean="0"/>
              <a:t>Heavy </a:t>
            </a:r>
            <a:r>
              <a:rPr lang="en-US" sz="2400" dirty="0"/>
              <a:t>consumer </a:t>
            </a:r>
            <a:r>
              <a:rPr lang="en-US" sz="2400" dirty="0">
                <a:solidFill>
                  <a:srgbClr val="0070C0"/>
                </a:solidFill>
              </a:rPr>
              <a:t>demand for commercial air travel </a:t>
            </a:r>
            <a:r>
              <a:rPr lang="en-US" sz="2400" dirty="0"/>
              <a:t>following a relatively </a:t>
            </a:r>
            <a:r>
              <a:rPr lang="en-US" sz="2400" dirty="0">
                <a:solidFill>
                  <a:srgbClr val="0070C0"/>
                </a:solidFill>
              </a:rPr>
              <a:t>rapid recovery </a:t>
            </a:r>
            <a:r>
              <a:rPr lang="en-US" sz="2400" dirty="0"/>
              <a:t>with air travel rallying quickly and evenly around the </a:t>
            </a:r>
            <a:r>
              <a:rPr lang="en-US" sz="2400" dirty="0" smtClean="0"/>
              <a:t>world</a:t>
            </a:r>
            <a:endParaRPr lang="en-US" sz="2400" dirty="0"/>
          </a:p>
          <a:p>
            <a:pPr lvl="1"/>
            <a:r>
              <a:rPr lang="en-US" dirty="0"/>
              <a:t>Based on the NRC Pushing the Envelope scenario, the NASA SFW Growth scenario, and the </a:t>
            </a:r>
            <a:r>
              <a:rPr lang="en-US" dirty="0" err="1"/>
              <a:t>AmadeusIT</a:t>
            </a:r>
            <a:r>
              <a:rPr lang="en-US" dirty="0"/>
              <a:t> Imagining the Future Travel Industry Dali scenario</a:t>
            </a:r>
          </a:p>
          <a:p>
            <a:pPr lvl="1"/>
            <a:r>
              <a:rPr lang="en-US" dirty="0"/>
              <a:t>Contributing scenarios include NASA Mega-Drivers 1 and 2, the IATA Future of the Airline Industry 2035 Sustainable Future scenario, and the </a:t>
            </a:r>
            <a:r>
              <a:rPr lang="en-US" dirty="0" err="1"/>
              <a:t>AmadeusIT</a:t>
            </a:r>
            <a:r>
              <a:rPr lang="en-US" dirty="0"/>
              <a:t> Imagining the Future Travel Industry Picasso scenario</a:t>
            </a:r>
          </a:p>
          <a:p>
            <a:pPr lvl="0"/>
            <a:endParaRPr lang="en-US" dirty="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9744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smtClean="0"/>
              <a:t>Scenario </a:t>
            </a:r>
            <a:r>
              <a:rPr lang="en-US" sz="2400" b="1" dirty="0"/>
              <a:t>3: </a:t>
            </a:r>
            <a:r>
              <a:rPr lang="en-US" sz="2400" b="1" dirty="0" smtClean="0"/>
              <a:t>“High Cost Due To Terrorism”</a:t>
            </a:r>
            <a:endParaRPr lang="en-US" sz="2400" b="1" dirty="0"/>
          </a:p>
          <a:p>
            <a:pPr lvl="0"/>
            <a:endParaRPr lang="en-US" sz="2400" dirty="0" smtClean="0">
              <a:solidFill>
                <a:srgbClr val="0070C0"/>
              </a:solidFill>
            </a:endParaRPr>
          </a:p>
          <a:p>
            <a:pPr lvl="0"/>
            <a:r>
              <a:rPr lang="en-US" sz="2400" dirty="0" smtClean="0">
                <a:solidFill>
                  <a:srgbClr val="0070C0"/>
                </a:solidFill>
              </a:rPr>
              <a:t>High </a:t>
            </a:r>
            <a:r>
              <a:rPr lang="en-US" sz="2400" dirty="0">
                <a:solidFill>
                  <a:srgbClr val="0070C0"/>
                </a:solidFill>
              </a:rPr>
              <a:t>commercial air travel costs </a:t>
            </a:r>
            <a:r>
              <a:rPr lang="en-US" sz="2400" dirty="0"/>
              <a:t>due to </a:t>
            </a:r>
            <a:r>
              <a:rPr lang="en-US" sz="2400" dirty="0">
                <a:solidFill>
                  <a:srgbClr val="0070C0"/>
                </a:solidFill>
              </a:rPr>
              <a:t>terrorism and similar </a:t>
            </a:r>
            <a:r>
              <a:rPr lang="en-US" sz="2400" dirty="0" smtClean="0">
                <a:solidFill>
                  <a:srgbClr val="0070C0"/>
                </a:solidFill>
              </a:rPr>
              <a:t>instabilities</a:t>
            </a:r>
          </a:p>
          <a:p>
            <a:pPr lvl="1"/>
            <a:r>
              <a:rPr lang="en-US" dirty="0"/>
              <a:t>B</a:t>
            </a:r>
            <a:r>
              <a:rPr lang="en-US" dirty="0" smtClean="0"/>
              <a:t>ased on </a:t>
            </a:r>
            <a:r>
              <a:rPr lang="en-US" dirty="0"/>
              <a:t>the NRC Grounded scenario, the NASA SFW Terrorism scenario, the IATA Future of the Airline Industry 2035 Resource Wars scenario, and the </a:t>
            </a:r>
            <a:r>
              <a:rPr lang="en-US" dirty="0" err="1"/>
              <a:t>AmadeusIT</a:t>
            </a:r>
            <a:r>
              <a:rPr lang="en-US" dirty="0"/>
              <a:t> Imagining the Future Travel Industry Bosch </a:t>
            </a:r>
            <a:r>
              <a:rPr lang="en-US" dirty="0" smtClean="0"/>
              <a:t>scenario</a:t>
            </a:r>
          </a:p>
          <a:p>
            <a:pPr lvl="1"/>
            <a:r>
              <a:rPr lang="en-US" dirty="0" smtClean="0"/>
              <a:t>Contributing </a:t>
            </a:r>
            <a:r>
              <a:rPr lang="en-US" dirty="0"/>
              <a:t>scenarios include NASA Mega-Driver </a:t>
            </a:r>
            <a:r>
              <a:rPr lang="en-US" dirty="0" smtClean="0"/>
              <a:t>2</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13409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smtClean="0"/>
              <a:t>Scenario </a:t>
            </a:r>
            <a:r>
              <a:rPr lang="en-US" sz="2400" b="1" dirty="0"/>
              <a:t>4: “Isolated”</a:t>
            </a:r>
          </a:p>
          <a:p>
            <a:pPr lvl="0"/>
            <a:endParaRPr lang="en-US" sz="2400" dirty="0" smtClean="0">
              <a:solidFill>
                <a:srgbClr val="0070C0"/>
              </a:solidFill>
            </a:endParaRPr>
          </a:p>
          <a:p>
            <a:pPr lvl="0"/>
            <a:r>
              <a:rPr lang="en-US" sz="2400" dirty="0" smtClean="0">
                <a:solidFill>
                  <a:srgbClr val="0070C0"/>
                </a:solidFill>
              </a:rPr>
              <a:t>Global </a:t>
            </a:r>
            <a:r>
              <a:rPr lang="en-US" sz="2400" dirty="0">
                <a:solidFill>
                  <a:srgbClr val="0070C0"/>
                </a:solidFill>
              </a:rPr>
              <a:t>nationalism, military build ups</a:t>
            </a:r>
            <a:r>
              <a:rPr lang="en-US" sz="2400" dirty="0"/>
              <a:t>, and </a:t>
            </a:r>
            <a:r>
              <a:rPr lang="en-US" sz="2400" dirty="0">
                <a:solidFill>
                  <a:srgbClr val="0070C0"/>
                </a:solidFill>
              </a:rPr>
              <a:t>isolationism</a:t>
            </a:r>
          </a:p>
          <a:p>
            <a:pPr lvl="1"/>
            <a:r>
              <a:rPr lang="en-US" dirty="0"/>
              <a:t>Based on the NRC Regional Tensions scenario, the NASA SFW Power Blocs scenario, the IATA Future of the Airline Industry 2035 Resource Wars scenario, and </a:t>
            </a:r>
            <a:r>
              <a:rPr lang="en-US" dirty="0" err="1"/>
              <a:t>AmadeusIT</a:t>
            </a:r>
            <a:r>
              <a:rPr lang="en-US" dirty="0"/>
              <a:t> Imagining the Future Travel Industry Bosch scenario</a:t>
            </a:r>
          </a:p>
          <a:p>
            <a:pPr lvl="1"/>
            <a:r>
              <a:rPr lang="en-US" dirty="0"/>
              <a:t>Contributing scenarios include the IATA Future of the Airline Industry 2035 New Frontiers scenario, and the </a:t>
            </a:r>
            <a:r>
              <a:rPr lang="en-US" dirty="0" err="1"/>
              <a:t>AmadeusIT</a:t>
            </a:r>
            <a:r>
              <a:rPr lang="en-US" dirty="0"/>
              <a:t> Imagining the Future Travel Industry Picasso scenario</a:t>
            </a:r>
          </a:p>
          <a:p>
            <a:endParaRPr lang="en-US" dirty="0"/>
          </a:p>
          <a:p>
            <a:endParaRPr lang="en-US" dirty="0"/>
          </a:p>
          <a:p>
            <a:endParaRPr lang="en-US" dirty="0"/>
          </a:p>
        </p:txBody>
      </p:sp>
    </p:spTree>
    <p:extLst>
      <p:ext uri="{BB962C8B-B14F-4D97-AF65-F5344CB8AC3E}">
        <p14:creationId xmlns:p14="http://schemas.microsoft.com/office/powerpoint/2010/main" val="3930890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smtClean="0"/>
              <a:t>Scenario </a:t>
            </a:r>
            <a:r>
              <a:rPr lang="en-US" sz="2400" b="1" dirty="0"/>
              <a:t>5: </a:t>
            </a:r>
            <a:r>
              <a:rPr lang="en-US" sz="2400" b="1" dirty="0" smtClean="0"/>
              <a:t>“China Growth”</a:t>
            </a:r>
            <a:endParaRPr lang="en-US" sz="2400" b="1" dirty="0"/>
          </a:p>
          <a:p>
            <a:pPr lvl="0"/>
            <a:endParaRPr lang="en-US" sz="2400" dirty="0" smtClean="0"/>
          </a:p>
          <a:p>
            <a:pPr lvl="0"/>
            <a:r>
              <a:rPr lang="en-US" sz="2400" dirty="0" smtClean="0"/>
              <a:t>Faster </a:t>
            </a:r>
            <a:r>
              <a:rPr lang="en-US" sz="2400" dirty="0"/>
              <a:t>and greater than expected </a:t>
            </a:r>
            <a:r>
              <a:rPr lang="en-US" sz="2400" dirty="0">
                <a:solidFill>
                  <a:srgbClr val="0070C0"/>
                </a:solidFill>
              </a:rPr>
              <a:t>growth in the Far </a:t>
            </a:r>
            <a:r>
              <a:rPr lang="en-US" sz="2400" dirty="0" smtClean="0">
                <a:solidFill>
                  <a:srgbClr val="0070C0"/>
                </a:solidFill>
              </a:rPr>
              <a:t>East</a:t>
            </a:r>
          </a:p>
          <a:p>
            <a:pPr lvl="1"/>
            <a:r>
              <a:rPr lang="en-US" dirty="0"/>
              <a:t>B</a:t>
            </a:r>
            <a:r>
              <a:rPr lang="en-US" dirty="0" smtClean="0"/>
              <a:t>ased on </a:t>
            </a:r>
            <a:r>
              <a:rPr lang="en-US" dirty="0"/>
              <a:t>the NRC Trading Places scenario, the NASA SFW Growth and Asia’s Turn scenarios, </a:t>
            </a:r>
            <a:r>
              <a:rPr lang="en-US" dirty="0" smtClean="0"/>
              <a:t>IATA </a:t>
            </a:r>
            <a:r>
              <a:rPr lang="en-US" dirty="0"/>
              <a:t>Future of the Airline Industry 2035 New Frontiers scenario, and </a:t>
            </a:r>
            <a:r>
              <a:rPr lang="en-US" dirty="0" err="1" smtClean="0"/>
              <a:t>AmadeusIT</a:t>
            </a:r>
            <a:r>
              <a:rPr lang="en-US" dirty="0" smtClean="0"/>
              <a:t> </a:t>
            </a:r>
            <a:r>
              <a:rPr lang="en-US" dirty="0"/>
              <a:t>Imagining the Future Travel Industry Warhol </a:t>
            </a:r>
            <a:r>
              <a:rPr lang="en-US" dirty="0" smtClean="0"/>
              <a:t>scenario</a:t>
            </a:r>
          </a:p>
          <a:p>
            <a:pPr lvl="1"/>
            <a:r>
              <a:rPr lang="en-US" dirty="0" smtClean="0"/>
              <a:t>Contributing </a:t>
            </a:r>
            <a:r>
              <a:rPr lang="en-US" dirty="0"/>
              <a:t>scenarios include NASA Mega-Drivers 1 and 2, the IATA Future of the Airline Industry 2035 Sustainable Future scenario, and the </a:t>
            </a:r>
            <a:r>
              <a:rPr lang="en-US" dirty="0" err="1"/>
              <a:t>AmadeusIT</a:t>
            </a:r>
            <a:r>
              <a:rPr lang="en-US" dirty="0"/>
              <a:t> Imagining the Future Travel Industry Picasso and Dali </a:t>
            </a:r>
            <a:r>
              <a:rPr lang="en-US" dirty="0" smtClean="0"/>
              <a:t>scenarios</a:t>
            </a:r>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73461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from the Study:  Aviation Manufacturing Scenarios </a:t>
            </a:r>
            <a:r>
              <a:rPr lang="en-US" dirty="0" smtClean="0"/>
              <a:t>2020-2040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pPr lvl="0"/>
            <a:r>
              <a:rPr lang="en-US" sz="2400" b="1" dirty="0" smtClean="0"/>
              <a:t>Scenario </a:t>
            </a:r>
            <a:r>
              <a:rPr lang="en-US" sz="2400" b="1" dirty="0"/>
              <a:t>6: “Low Demand, Need For Efficiency”</a:t>
            </a:r>
          </a:p>
          <a:p>
            <a:pPr lvl="0"/>
            <a:endParaRPr lang="en-US" sz="2400" dirty="0" smtClean="0">
              <a:solidFill>
                <a:srgbClr val="0070C0"/>
              </a:solidFill>
            </a:endParaRPr>
          </a:p>
          <a:p>
            <a:pPr lvl="0"/>
            <a:r>
              <a:rPr lang="en-US" sz="2400" dirty="0" smtClean="0">
                <a:solidFill>
                  <a:srgbClr val="0070C0"/>
                </a:solidFill>
              </a:rPr>
              <a:t>Waning </a:t>
            </a:r>
            <a:r>
              <a:rPr lang="en-US" sz="2400" dirty="0">
                <a:solidFill>
                  <a:srgbClr val="0070C0"/>
                </a:solidFill>
              </a:rPr>
              <a:t>consumer demand </a:t>
            </a:r>
            <a:r>
              <a:rPr lang="en-US" sz="2400" dirty="0"/>
              <a:t>for commercial air travel and a </a:t>
            </a:r>
            <a:r>
              <a:rPr lang="en-US" sz="2400" dirty="0">
                <a:solidFill>
                  <a:srgbClr val="0070C0"/>
                </a:solidFill>
              </a:rPr>
              <a:t>need for increased efficiencies</a:t>
            </a:r>
          </a:p>
          <a:p>
            <a:pPr lvl="1"/>
            <a:r>
              <a:rPr lang="en-US" dirty="0"/>
              <a:t>Based on the NRC Environmentally Challenged scenario, NASA Mega-Driver 2, and the </a:t>
            </a:r>
            <a:r>
              <a:rPr lang="en-US" dirty="0" err="1"/>
              <a:t>AmadeusIT</a:t>
            </a:r>
            <a:r>
              <a:rPr lang="en-US" dirty="0"/>
              <a:t> Imagining the Future Travel Industry Warhol scenario</a:t>
            </a:r>
          </a:p>
          <a:p>
            <a:pPr lvl="1"/>
            <a:r>
              <a:rPr lang="en-US" dirty="0"/>
              <a:t>Contributing scenarios include the NASA SFW Terrorism, Power Blocs, and Carbon Crisis scenarios, the IATA Future of the Airline Industry 2035 Resource Wars scenario, and the </a:t>
            </a:r>
            <a:r>
              <a:rPr lang="en-US" dirty="0" err="1"/>
              <a:t>AmadeusIT</a:t>
            </a:r>
            <a:r>
              <a:rPr lang="en-US" dirty="0"/>
              <a:t> Imagining the Future Travel Industry Bosch scenario</a:t>
            </a:r>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202336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r>
              <a:rPr lang="en-US" dirty="0" smtClean="0"/>
              <a:t>Aviation </a:t>
            </a:r>
            <a:r>
              <a:rPr lang="en-US" dirty="0"/>
              <a:t>Manufacturing Scenarios </a:t>
            </a:r>
            <a:r>
              <a:rPr lang="en-US" dirty="0" smtClean="0"/>
              <a:t>2020-2040</a:t>
            </a:r>
            <a:endParaRPr lang="en-US" dirty="0"/>
          </a:p>
        </p:txBody>
      </p:sp>
      <p:sp>
        <p:nvSpPr>
          <p:cNvPr id="4" name="Content Placeholder 3"/>
          <p:cNvSpPr>
            <a:spLocks noGrp="1"/>
          </p:cNvSpPr>
          <p:nvPr>
            <p:ph idx="10"/>
          </p:nvPr>
        </p:nvSpPr>
        <p:spPr/>
        <p:txBody>
          <a:bodyPr>
            <a:normAutofit fontScale="92500"/>
          </a:bodyPr>
          <a:lstStyle/>
          <a:p>
            <a:r>
              <a:rPr lang="en-US" sz="2600" dirty="0" smtClean="0"/>
              <a:t>58 future advanced aviation manufacturing </a:t>
            </a:r>
            <a:r>
              <a:rPr lang="en-US" sz="2600" dirty="0" smtClean="0">
                <a:solidFill>
                  <a:srgbClr val="0070C0"/>
                </a:solidFill>
              </a:rPr>
              <a:t>factors</a:t>
            </a:r>
            <a:r>
              <a:rPr lang="en-US" sz="2600" dirty="0" smtClean="0"/>
              <a:t> identified</a:t>
            </a:r>
          </a:p>
          <a:p>
            <a:r>
              <a:rPr lang="en-US" sz="2600" dirty="0" smtClean="0"/>
              <a:t>Set of </a:t>
            </a:r>
            <a:r>
              <a:rPr lang="en-US" sz="2600" dirty="0" smtClean="0">
                <a:solidFill>
                  <a:srgbClr val="0070C0"/>
                </a:solidFill>
              </a:rPr>
              <a:t>drivers</a:t>
            </a:r>
            <a:r>
              <a:rPr lang="en-US" sz="2600" dirty="0" smtClean="0"/>
              <a:t> of aerospace manufacturing change was designed where advances are driven by one of two situations: </a:t>
            </a:r>
            <a:r>
              <a:rPr lang="en-US" sz="2600" b="1" i="1" dirty="0" smtClean="0"/>
              <a:t>push</a:t>
            </a:r>
            <a:r>
              <a:rPr lang="en-US" sz="2600" dirty="0" smtClean="0"/>
              <a:t> and </a:t>
            </a:r>
            <a:r>
              <a:rPr lang="en-US" sz="2600" b="1" i="1" dirty="0" smtClean="0"/>
              <a:t>pull</a:t>
            </a:r>
          </a:p>
          <a:p>
            <a:r>
              <a:rPr lang="en-US" sz="2600" dirty="0" smtClean="0"/>
              <a:t>Reference list of factors and drivers were used in developing the initial set of scenarios and are then intended for later use in applying the developed scenarios</a:t>
            </a:r>
          </a:p>
          <a:p>
            <a:endParaRPr lang="en-US" sz="900" dirty="0" smtClean="0"/>
          </a:p>
          <a:p>
            <a:r>
              <a:rPr lang="en-US" sz="2600" b="1" dirty="0" smtClean="0"/>
              <a:t>Pessimistic, Average, Optimistic Scenarios</a:t>
            </a:r>
          </a:p>
          <a:p>
            <a:pPr marL="971539" lvl="1" indent="-514350">
              <a:buFont typeface="+mj-lt"/>
              <a:buAutoNum type="arabicPeriod"/>
            </a:pPr>
            <a:r>
              <a:rPr lang="en-US" sz="2500" b="1" dirty="0" smtClean="0">
                <a:solidFill>
                  <a:srgbClr val="0070C0"/>
                </a:solidFill>
              </a:rPr>
              <a:t>Backwards</a:t>
            </a:r>
            <a:r>
              <a:rPr lang="en-US" sz="2500" dirty="0" smtClean="0"/>
              <a:t> reversionary </a:t>
            </a:r>
            <a:r>
              <a:rPr lang="en-US" sz="2500" dirty="0"/>
              <a:t>scenario </a:t>
            </a:r>
            <a:r>
              <a:rPr lang="en-US" sz="2500" dirty="0" smtClean="0"/>
              <a:t>where advances are less </a:t>
            </a:r>
            <a:r>
              <a:rPr lang="en-US" sz="2500" dirty="0"/>
              <a:t>important than </a:t>
            </a:r>
            <a:r>
              <a:rPr lang="en-US" sz="2500" dirty="0" smtClean="0"/>
              <a:t>cost</a:t>
            </a:r>
            <a:endParaRPr lang="en-US" sz="2500" dirty="0"/>
          </a:p>
          <a:p>
            <a:pPr marL="971539" lvl="1" indent="-514350">
              <a:buFont typeface="+mj-lt"/>
              <a:buAutoNum type="arabicPeriod"/>
            </a:pPr>
            <a:r>
              <a:rPr lang="en-US" sz="2500" b="1" dirty="0" smtClean="0">
                <a:solidFill>
                  <a:srgbClr val="0070C0"/>
                </a:solidFill>
              </a:rPr>
              <a:t>Status Quo </a:t>
            </a:r>
            <a:r>
              <a:rPr lang="en-US" sz="2500" dirty="0" smtClean="0"/>
              <a:t>continuation </a:t>
            </a:r>
            <a:r>
              <a:rPr lang="en-US" sz="2500" dirty="0"/>
              <a:t>scenario in which air travel returns to </a:t>
            </a:r>
            <a:r>
              <a:rPr lang="en-US" sz="2500" dirty="0" smtClean="0"/>
              <a:t>normal </a:t>
            </a:r>
            <a:endParaRPr lang="en-US" sz="2500" dirty="0"/>
          </a:p>
          <a:p>
            <a:pPr marL="971539" lvl="1" indent="-514350">
              <a:buFont typeface="+mj-lt"/>
              <a:buAutoNum type="arabicPeriod"/>
            </a:pPr>
            <a:r>
              <a:rPr lang="en-US" sz="2500" b="1" dirty="0" smtClean="0">
                <a:solidFill>
                  <a:srgbClr val="0070C0"/>
                </a:solidFill>
              </a:rPr>
              <a:t>Technology Acceleration </a:t>
            </a:r>
            <a:r>
              <a:rPr lang="en-US" sz="2500" dirty="0" smtClean="0"/>
              <a:t>technologies speed </a:t>
            </a:r>
            <a:r>
              <a:rPr lang="en-US" sz="2500" dirty="0"/>
              <a:t>up in a travel </a:t>
            </a:r>
            <a:r>
              <a:rPr lang="en-US" sz="2500" dirty="0" smtClean="0"/>
              <a:t>slowdown</a:t>
            </a:r>
            <a:endParaRPr lang="en-US" sz="2500" dirty="0"/>
          </a:p>
          <a:p>
            <a:pPr lvl="0"/>
            <a:endParaRPr lang="en-US" dirty="0"/>
          </a:p>
          <a:p>
            <a:pPr lvl="0"/>
            <a:endParaRPr lang="en-US" dirty="0" smtClean="0"/>
          </a:p>
          <a:p>
            <a:pPr lvl="0"/>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515933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err="1" smtClean="0"/>
              <a:t>con’t</a:t>
            </a:r>
            <a:r>
              <a:rPr lang="en-US" dirty="0" smtClean="0"/>
              <a:t>)</a:t>
            </a:r>
            <a:br>
              <a:rPr lang="en-US" dirty="0" smtClean="0"/>
            </a:br>
            <a:r>
              <a:rPr lang="en-US" dirty="0" smtClean="0"/>
              <a:t>Aviation </a:t>
            </a:r>
            <a:r>
              <a:rPr lang="en-US" dirty="0"/>
              <a:t>Manufacturing Scenarios </a:t>
            </a:r>
            <a:r>
              <a:rPr lang="en-US" dirty="0" smtClean="0"/>
              <a:t>2020-2040</a:t>
            </a:r>
            <a:endParaRPr lang="en-US" dirty="0"/>
          </a:p>
        </p:txBody>
      </p:sp>
      <p:sp>
        <p:nvSpPr>
          <p:cNvPr id="4" name="Content Placeholder 3"/>
          <p:cNvSpPr>
            <a:spLocks noGrp="1"/>
          </p:cNvSpPr>
          <p:nvPr>
            <p:ph idx="10"/>
          </p:nvPr>
        </p:nvSpPr>
        <p:spPr/>
        <p:txBody>
          <a:bodyPr>
            <a:normAutofit fontScale="32500" lnSpcReduction="20000"/>
          </a:bodyPr>
          <a:lstStyle/>
          <a:p>
            <a:r>
              <a:rPr lang="en-US" sz="7400" b="1" dirty="0"/>
              <a:t>2-axis scenarios</a:t>
            </a:r>
          </a:p>
          <a:p>
            <a:pPr lvl="1"/>
            <a:r>
              <a:rPr lang="en-US" sz="7100" b="1" dirty="0" smtClean="0">
                <a:solidFill>
                  <a:srgbClr val="0070C0"/>
                </a:solidFill>
              </a:rPr>
              <a:t>Socio-economic </a:t>
            </a:r>
            <a:r>
              <a:rPr lang="en-US" sz="7100" b="1" dirty="0">
                <a:solidFill>
                  <a:srgbClr val="0070C0"/>
                </a:solidFill>
              </a:rPr>
              <a:t>considerations</a:t>
            </a:r>
          </a:p>
          <a:p>
            <a:pPr lvl="1"/>
            <a:r>
              <a:rPr lang="en-US" sz="7100" b="1" dirty="0" smtClean="0">
                <a:solidFill>
                  <a:srgbClr val="0070C0"/>
                </a:solidFill>
              </a:rPr>
              <a:t>Advances </a:t>
            </a:r>
            <a:r>
              <a:rPr lang="en-US" sz="7100" b="1" dirty="0">
                <a:solidFill>
                  <a:srgbClr val="0070C0"/>
                </a:solidFill>
              </a:rPr>
              <a:t>in aviation and manufacturing technologies</a:t>
            </a:r>
          </a:p>
          <a:p>
            <a:pPr lvl="0"/>
            <a:endParaRPr lang="en-US" sz="4900" b="1" dirty="0"/>
          </a:p>
          <a:p>
            <a:pPr lvl="0"/>
            <a:r>
              <a:rPr lang="en-US" sz="7400" b="1" dirty="0" smtClean="0"/>
              <a:t>Multiple scenarios</a:t>
            </a:r>
            <a:endParaRPr lang="en-US" sz="7400" b="1" dirty="0"/>
          </a:p>
          <a:p>
            <a:pPr marL="971539" lvl="1" indent="-514350">
              <a:buFont typeface="+mj-lt"/>
              <a:buAutoNum type="arabicPeriod"/>
            </a:pPr>
            <a:r>
              <a:rPr lang="en-US" sz="7100" b="1" dirty="0" smtClean="0">
                <a:solidFill>
                  <a:srgbClr val="0070C0"/>
                </a:solidFill>
              </a:rPr>
              <a:t>Status Quo </a:t>
            </a:r>
            <a:r>
              <a:rPr lang="en-US" sz="7100" dirty="0" smtClean="0"/>
              <a:t>unchanging from pre-pandemic demand and progress levels</a:t>
            </a:r>
            <a:endParaRPr lang="en-US" sz="7100" dirty="0"/>
          </a:p>
          <a:p>
            <a:pPr marL="971539" lvl="1" indent="-514350">
              <a:buFont typeface="+mj-lt"/>
              <a:buAutoNum type="arabicPeriod"/>
            </a:pPr>
            <a:r>
              <a:rPr lang="en-US" sz="7100" b="1" dirty="0" smtClean="0">
                <a:solidFill>
                  <a:srgbClr val="0070C0"/>
                </a:solidFill>
              </a:rPr>
              <a:t>Heavy demand </a:t>
            </a:r>
            <a:r>
              <a:rPr lang="en-US" sz="7100" dirty="0" smtClean="0"/>
              <a:t>significant demand </a:t>
            </a:r>
            <a:r>
              <a:rPr lang="en-US" sz="7100" dirty="0"/>
              <a:t>for </a:t>
            </a:r>
            <a:r>
              <a:rPr lang="en-US" sz="7100" dirty="0" smtClean="0"/>
              <a:t>air </a:t>
            </a:r>
            <a:r>
              <a:rPr lang="en-US" sz="7100" dirty="0"/>
              <a:t>travel following a </a:t>
            </a:r>
            <a:r>
              <a:rPr lang="en-US" sz="7100" dirty="0" smtClean="0"/>
              <a:t>rapid recovery</a:t>
            </a:r>
          </a:p>
          <a:p>
            <a:pPr marL="971539" lvl="1" indent="-514350">
              <a:buFont typeface="+mj-lt"/>
              <a:buAutoNum type="arabicPeriod"/>
            </a:pPr>
            <a:r>
              <a:rPr lang="en-US" sz="7100" b="1" dirty="0" smtClean="0">
                <a:solidFill>
                  <a:srgbClr val="0070C0"/>
                </a:solidFill>
              </a:rPr>
              <a:t>High </a:t>
            </a:r>
            <a:r>
              <a:rPr lang="en-US" sz="7100" b="1" dirty="0">
                <a:solidFill>
                  <a:srgbClr val="0070C0"/>
                </a:solidFill>
              </a:rPr>
              <a:t>cost due to </a:t>
            </a:r>
            <a:r>
              <a:rPr lang="en-US" sz="7100" b="1" dirty="0" smtClean="0">
                <a:solidFill>
                  <a:srgbClr val="0070C0"/>
                </a:solidFill>
              </a:rPr>
              <a:t>terrorism </a:t>
            </a:r>
            <a:r>
              <a:rPr lang="en-US" sz="7100" dirty="0" smtClean="0"/>
              <a:t>high air </a:t>
            </a:r>
            <a:r>
              <a:rPr lang="en-US" sz="7100" dirty="0"/>
              <a:t>travel costs due to </a:t>
            </a:r>
            <a:r>
              <a:rPr lang="en-US" sz="7100" dirty="0" smtClean="0"/>
              <a:t>global instability</a:t>
            </a:r>
          </a:p>
          <a:p>
            <a:pPr marL="971539" lvl="1" indent="-514350">
              <a:buFont typeface="+mj-lt"/>
              <a:buAutoNum type="arabicPeriod"/>
            </a:pPr>
            <a:r>
              <a:rPr lang="en-US" sz="7100" b="1" dirty="0" smtClean="0">
                <a:solidFill>
                  <a:srgbClr val="0070C0"/>
                </a:solidFill>
              </a:rPr>
              <a:t>Isolated</a:t>
            </a:r>
            <a:r>
              <a:rPr lang="en-US" sz="7100" b="1" dirty="0" smtClean="0"/>
              <a:t> </a:t>
            </a:r>
            <a:r>
              <a:rPr lang="en-US" sz="7100" dirty="0" smtClean="0"/>
              <a:t>global </a:t>
            </a:r>
            <a:r>
              <a:rPr lang="en-US" sz="7100" dirty="0"/>
              <a:t>nationalism, military build ups, and </a:t>
            </a:r>
            <a:r>
              <a:rPr lang="en-US" sz="7100" dirty="0" smtClean="0"/>
              <a:t>isolationism</a:t>
            </a:r>
          </a:p>
          <a:p>
            <a:pPr marL="971539" lvl="1" indent="-514350">
              <a:buFont typeface="+mj-lt"/>
              <a:buAutoNum type="arabicPeriod"/>
            </a:pPr>
            <a:r>
              <a:rPr lang="en-US" sz="7100" b="1" dirty="0" smtClean="0">
                <a:solidFill>
                  <a:srgbClr val="0070C0"/>
                </a:solidFill>
              </a:rPr>
              <a:t>China growth </a:t>
            </a:r>
            <a:r>
              <a:rPr lang="en-US" sz="7100" dirty="0" smtClean="0"/>
              <a:t>faster </a:t>
            </a:r>
            <a:r>
              <a:rPr lang="en-US" sz="7100" dirty="0"/>
              <a:t>and greater than expected growth in the Far </a:t>
            </a:r>
            <a:r>
              <a:rPr lang="en-US" sz="7100" dirty="0" smtClean="0"/>
              <a:t>East</a:t>
            </a:r>
          </a:p>
          <a:p>
            <a:pPr marL="971539" lvl="1" indent="-514350">
              <a:buFont typeface="+mj-lt"/>
              <a:buAutoNum type="arabicPeriod"/>
            </a:pPr>
            <a:r>
              <a:rPr lang="en-US" sz="7100" b="1" dirty="0" smtClean="0">
                <a:solidFill>
                  <a:srgbClr val="0070C0"/>
                </a:solidFill>
              </a:rPr>
              <a:t>Low </a:t>
            </a:r>
            <a:r>
              <a:rPr lang="en-US" sz="7100" b="1" dirty="0">
                <a:solidFill>
                  <a:srgbClr val="0070C0"/>
                </a:solidFill>
              </a:rPr>
              <a:t>demand, need for </a:t>
            </a:r>
            <a:r>
              <a:rPr lang="en-US" sz="7100" b="1" dirty="0" smtClean="0">
                <a:solidFill>
                  <a:srgbClr val="0070C0"/>
                </a:solidFill>
              </a:rPr>
              <a:t>efficiency</a:t>
            </a:r>
            <a:r>
              <a:rPr lang="en-US" sz="7100" b="1" dirty="0" smtClean="0"/>
              <a:t> </a:t>
            </a:r>
            <a:r>
              <a:rPr lang="en-US" sz="7100" dirty="0" smtClean="0"/>
              <a:t>waning </a:t>
            </a:r>
            <a:r>
              <a:rPr lang="en-US" sz="7100" dirty="0"/>
              <a:t>consumer demand for </a:t>
            </a:r>
            <a:r>
              <a:rPr lang="en-US" sz="7100" dirty="0" smtClean="0"/>
              <a:t>air travel</a:t>
            </a:r>
            <a:endParaRPr lang="en-US" sz="7100" dirty="0"/>
          </a:p>
          <a:p>
            <a:endParaRPr lang="en-US" dirty="0"/>
          </a:p>
          <a:p>
            <a:endParaRPr lang="en-US" dirty="0"/>
          </a:p>
        </p:txBody>
      </p:sp>
    </p:spTree>
    <p:extLst>
      <p:ext uri="{BB962C8B-B14F-4D97-AF65-F5344CB8AC3E}">
        <p14:creationId xmlns:p14="http://schemas.microsoft.com/office/powerpoint/2010/main" val="1107057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Findings’ Impacts and </a:t>
            </a:r>
            <a:r>
              <a:rPr lang="en-US" dirty="0" smtClean="0"/>
              <a:t>Recommendations</a:t>
            </a:r>
            <a:endParaRPr lang="en-US" dirty="0"/>
          </a:p>
        </p:txBody>
      </p:sp>
      <p:sp>
        <p:nvSpPr>
          <p:cNvPr id="4" name="Content Placeholder 3"/>
          <p:cNvSpPr>
            <a:spLocks noGrp="1"/>
          </p:cNvSpPr>
          <p:nvPr>
            <p:ph idx="10"/>
          </p:nvPr>
        </p:nvSpPr>
        <p:spPr/>
        <p:txBody>
          <a:bodyPr>
            <a:normAutofit fontScale="85000" lnSpcReduction="10000"/>
          </a:bodyPr>
          <a:lstStyle/>
          <a:p>
            <a:r>
              <a:rPr lang="en-US" sz="3000" dirty="0" smtClean="0"/>
              <a:t>Scenarios may be of use in assisting in or augmenting the planning of ARMD </a:t>
            </a:r>
            <a:r>
              <a:rPr lang="en-US" sz="3000" dirty="0"/>
              <a:t>future strategy and/or </a:t>
            </a:r>
            <a:r>
              <a:rPr lang="en-US" sz="3000" dirty="0" smtClean="0"/>
              <a:t>SIP</a:t>
            </a:r>
          </a:p>
          <a:p>
            <a:endParaRPr lang="en-US" sz="3000" dirty="0"/>
          </a:p>
          <a:p>
            <a:r>
              <a:rPr lang="en-US" sz="3000" dirty="0" smtClean="0"/>
              <a:t>Future </a:t>
            </a:r>
            <a:r>
              <a:rPr lang="en-US" sz="3000" dirty="0"/>
              <a:t>strategic </a:t>
            </a:r>
            <a:r>
              <a:rPr lang="en-US" sz="3000" dirty="0" smtClean="0"/>
              <a:t>studies, NASA </a:t>
            </a:r>
            <a:r>
              <a:rPr lang="en-US" sz="3000" dirty="0"/>
              <a:t>technical </a:t>
            </a:r>
            <a:r>
              <a:rPr lang="en-US" sz="3000" dirty="0" smtClean="0"/>
              <a:t>challenges, </a:t>
            </a:r>
            <a:r>
              <a:rPr lang="en-US" sz="3000" dirty="0"/>
              <a:t>or research </a:t>
            </a:r>
            <a:r>
              <a:rPr lang="en-US" sz="3000" dirty="0" smtClean="0"/>
              <a:t>problems may include further, specific studies into or analysis of </a:t>
            </a:r>
          </a:p>
          <a:p>
            <a:pPr lvl="1"/>
            <a:r>
              <a:rPr lang="en-US" sz="2800" dirty="0" smtClean="0"/>
              <a:t>Items listed in the collection of factors (e.g., AI and automation, certification of UAM, etc.)</a:t>
            </a:r>
          </a:p>
          <a:p>
            <a:pPr lvl="1"/>
            <a:r>
              <a:rPr lang="en-US" sz="2800" dirty="0" smtClean="0"/>
              <a:t>Combinations of those factors (e.g., techniques for certification of AI/automation)</a:t>
            </a:r>
          </a:p>
          <a:p>
            <a:pPr lvl="1"/>
            <a:r>
              <a:rPr lang="en-US" sz="2800" dirty="0" smtClean="0"/>
              <a:t>Those that are not listed but peripherally related (e.g., impact of quantum computing on aerospace and manufacturing)</a:t>
            </a:r>
          </a:p>
          <a:p>
            <a:endParaRPr lang="en-US" sz="3200" dirty="0"/>
          </a:p>
          <a:p>
            <a:endParaRPr lang="en-US" dirty="0"/>
          </a:p>
          <a:p>
            <a:endParaRPr lang="en-US" dirty="0"/>
          </a:p>
          <a:p>
            <a:endParaRPr lang="en-US" dirty="0"/>
          </a:p>
        </p:txBody>
      </p:sp>
      <p:sp>
        <p:nvSpPr>
          <p:cNvPr id="5" name="Content Placeholder 3"/>
          <p:cNvSpPr txBox="1">
            <a:spLocks/>
          </p:cNvSpPr>
          <p:nvPr/>
        </p:nvSpPr>
        <p:spPr>
          <a:xfrm>
            <a:off x="-359063" y="3168073"/>
            <a:ext cx="5088081" cy="3315855"/>
          </a:xfrm>
          <a:prstGeom prst="rect">
            <a:avLst/>
          </a:prstGeom>
        </p:spPr>
        <p:txBody>
          <a:bodyPr vert="horz" lIns="91440" tIns="45720" rIns="91440" bIns="45720" numCol="2" rtlCol="0">
            <a:normAutofit/>
          </a:bodyPr>
          <a:lstStyle>
            <a:lvl1pPr marL="228594" indent="-228594" algn="l" defTabSz="914377" rtl="0" eaLnBrk="1" latinLnBrk="0" hangingPunct="1">
              <a:lnSpc>
                <a:spcPct val="120000"/>
              </a:lnSpc>
              <a:spcBef>
                <a:spcPts val="0"/>
              </a:spcBef>
              <a:spcAft>
                <a:spcPts val="600"/>
              </a:spcAft>
              <a:buFont typeface="Arial" panose="020B0604020202020204" pitchFamily="34" charset="0"/>
              <a:buChar char="•"/>
              <a:defRPr sz="2800" kern="1200">
                <a:solidFill>
                  <a:schemeClr val="tx1">
                    <a:lumMod val="85000"/>
                    <a:lumOff val="15000"/>
                  </a:schemeClr>
                </a:solidFill>
                <a:latin typeface="Gill Sans MT" panose="020B0502020104020203" pitchFamily="34" charset="0"/>
                <a:ea typeface="+mn-ea"/>
                <a:cs typeface="+mn-cs"/>
              </a:defRPr>
            </a:lvl1pPr>
            <a:lvl2pPr marL="685783" indent="-228594" algn="l" defTabSz="914377" rtl="0" eaLnBrk="1" latinLnBrk="0" hangingPunct="1">
              <a:lnSpc>
                <a:spcPct val="120000"/>
              </a:lnSpc>
              <a:spcBef>
                <a:spcPts val="0"/>
              </a:spcBef>
              <a:spcAft>
                <a:spcPts val="600"/>
              </a:spcAft>
              <a:buFont typeface="Arial" panose="020B0604020202020204" pitchFamily="34" charset="0"/>
              <a:buChar char="•"/>
              <a:defRPr sz="2400" kern="1200">
                <a:solidFill>
                  <a:schemeClr val="tx1">
                    <a:lumMod val="85000"/>
                    <a:lumOff val="15000"/>
                  </a:schemeClr>
                </a:solidFill>
                <a:latin typeface="Gill Sans MT" panose="020B0502020104020203" pitchFamily="34" charset="0"/>
                <a:ea typeface="+mn-ea"/>
                <a:cs typeface="+mn-cs"/>
              </a:defRPr>
            </a:lvl2pPr>
            <a:lvl3pPr marL="1142971" indent="-228594" algn="l" defTabSz="914377" rtl="0" eaLnBrk="1" latinLnBrk="0" hangingPunct="1">
              <a:lnSpc>
                <a:spcPct val="120000"/>
              </a:lnSpc>
              <a:spcBef>
                <a:spcPts val="0"/>
              </a:spcBef>
              <a:spcAft>
                <a:spcPts val="600"/>
              </a:spcAft>
              <a:buFont typeface="Arial" panose="020B0604020202020204" pitchFamily="34" charset="0"/>
              <a:buChar char="•"/>
              <a:defRPr sz="2000" kern="1200">
                <a:solidFill>
                  <a:schemeClr val="tx1">
                    <a:lumMod val="85000"/>
                    <a:lumOff val="15000"/>
                  </a:schemeClr>
                </a:solidFill>
                <a:latin typeface="Gill Sans MT" panose="020B0502020104020203" pitchFamily="34" charset="0"/>
                <a:ea typeface="+mn-ea"/>
                <a:cs typeface="+mn-cs"/>
              </a:defRPr>
            </a:lvl3pPr>
            <a:lvl4pPr marL="1600160" indent="-228594" algn="l" defTabSz="914377" rtl="0" eaLnBrk="1" latinLnBrk="0" hangingPunct="1">
              <a:lnSpc>
                <a:spcPct val="120000"/>
              </a:lnSpc>
              <a:spcBef>
                <a:spcPts val="0"/>
              </a:spcBef>
              <a:spcAft>
                <a:spcPts val="600"/>
              </a:spcAft>
              <a:buFont typeface="Arial" panose="020B0604020202020204" pitchFamily="34" charset="0"/>
              <a:buChar char="•"/>
              <a:defRPr sz="1800" kern="1200">
                <a:solidFill>
                  <a:schemeClr val="tx1">
                    <a:lumMod val="85000"/>
                    <a:lumOff val="15000"/>
                  </a:schemeClr>
                </a:solidFill>
                <a:latin typeface="Gill Sans MT" panose="020B0502020104020203" pitchFamily="34" charset="0"/>
                <a:ea typeface="+mn-ea"/>
                <a:cs typeface="+mn-cs"/>
              </a:defRPr>
            </a:lvl4pPr>
            <a:lvl5pPr marL="2057349" indent="-228594" algn="l" defTabSz="914377" rtl="0" eaLnBrk="1" latinLnBrk="0" hangingPunct="1">
              <a:lnSpc>
                <a:spcPct val="120000"/>
              </a:lnSpc>
              <a:spcBef>
                <a:spcPts val="0"/>
              </a:spcBef>
              <a:spcAft>
                <a:spcPts val="600"/>
              </a:spcAft>
              <a:buFont typeface="Arial" panose="020B0604020202020204" pitchFamily="34" charset="0"/>
              <a:buChar char="•"/>
              <a:defRPr sz="1800" kern="1200">
                <a:solidFill>
                  <a:schemeClr val="tx1">
                    <a:lumMod val="85000"/>
                    <a:lumOff val="15000"/>
                  </a:schemeClr>
                </a:solidFill>
                <a:latin typeface="Gill Sans MT" panose="020B050202010402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30106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870" y="2988405"/>
            <a:ext cx="7872051" cy="1139825"/>
          </a:xfrm>
        </p:spPr>
        <p:txBody>
          <a:bodyPr/>
          <a:lstStyle/>
          <a:p>
            <a:r>
              <a:rPr lang="en-US" dirty="0" smtClean="0">
                <a:solidFill>
                  <a:srgbClr val="345C9C"/>
                </a:solidFill>
              </a:rPr>
              <a:t>Questions?</a:t>
            </a:r>
            <a:endParaRPr lang="en-US" dirty="0">
              <a:solidFill>
                <a:srgbClr val="345C9C"/>
              </a:solidFill>
            </a:endParaRPr>
          </a:p>
        </p:txBody>
      </p:sp>
      <p:sp>
        <p:nvSpPr>
          <p:cNvPr id="6" name="TextBox 5"/>
          <p:cNvSpPr txBox="1"/>
          <p:nvPr/>
        </p:nvSpPr>
        <p:spPr>
          <a:xfrm>
            <a:off x="9550400" y="6003637"/>
            <a:ext cx="2447636" cy="246221"/>
          </a:xfrm>
          <a:prstGeom prst="rect">
            <a:avLst/>
          </a:prstGeom>
          <a:noFill/>
        </p:spPr>
        <p:txBody>
          <a:bodyPr wrap="square" rtlCol="0">
            <a:spAutoFit/>
          </a:bodyPr>
          <a:lstStyle/>
          <a:p>
            <a:r>
              <a:rPr lang="en-US" sz="1000" dirty="0"/>
              <a:t>Image: Lockheed Martin</a:t>
            </a:r>
          </a:p>
        </p:txBody>
      </p:sp>
    </p:spTree>
    <p:extLst>
      <p:ext uri="{BB962C8B-B14F-4D97-AF65-F5344CB8AC3E}">
        <p14:creationId xmlns:p14="http://schemas.microsoft.com/office/powerpoint/2010/main" val="156860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t>
            </a:r>
            <a:r>
              <a:rPr lang="en-US" dirty="0" smtClean="0"/>
              <a:t>Description—Report Sections</a:t>
            </a:r>
            <a:endParaRPr lang="en-US" dirty="0"/>
          </a:p>
        </p:txBody>
      </p:sp>
      <p:sp>
        <p:nvSpPr>
          <p:cNvPr id="4" name="Content Placeholder 3"/>
          <p:cNvSpPr>
            <a:spLocks noGrp="1"/>
          </p:cNvSpPr>
          <p:nvPr>
            <p:ph idx="10"/>
          </p:nvPr>
        </p:nvSpPr>
        <p:spPr>
          <a:xfrm>
            <a:off x="342901" y="1625600"/>
            <a:ext cx="11010900" cy="5006110"/>
          </a:xfrm>
        </p:spPr>
        <p:txBody>
          <a:bodyPr numCol="2">
            <a:normAutofit/>
          </a:bodyPr>
          <a:lstStyle/>
          <a:p>
            <a:pPr marL="457200" indent="-457200">
              <a:buFont typeface="+mj-lt"/>
              <a:buAutoNum type="arabicPeriod"/>
            </a:pPr>
            <a:r>
              <a:rPr lang="en-US" sz="2400" dirty="0"/>
              <a:t>Tasking and Report </a:t>
            </a:r>
            <a:r>
              <a:rPr lang="en-US" sz="2400" dirty="0" smtClean="0"/>
              <a:t>Summary</a:t>
            </a:r>
            <a:endParaRPr lang="en-US" sz="2400" dirty="0"/>
          </a:p>
          <a:p>
            <a:pPr marL="457200" indent="-457200">
              <a:buFont typeface="+mj-lt"/>
              <a:buAutoNum type="arabicPeriod"/>
            </a:pPr>
            <a:r>
              <a:rPr lang="en-US" sz="2400" dirty="0"/>
              <a:t>Overview of the Report </a:t>
            </a:r>
            <a:r>
              <a:rPr lang="en-US" sz="2400" dirty="0" smtClean="0"/>
              <a:t>Structure</a:t>
            </a:r>
            <a:endParaRPr lang="en-US" sz="2400" dirty="0"/>
          </a:p>
          <a:p>
            <a:pPr marL="457200" indent="-457200">
              <a:buFont typeface="+mj-lt"/>
              <a:buAutoNum type="arabicPeriod"/>
            </a:pPr>
            <a:r>
              <a:rPr lang="en-US" sz="2400" dirty="0"/>
              <a:t>Process Used in This Study</a:t>
            </a:r>
          </a:p>
          <a:p>
            <a:pPr marL="457200" indent="-457200">
              <a:buFont typeface="+mj-lt"/>
              <a:buAutoNum type="arabicPeriod"/>
            </a:pPr>
            <a:r>
              <a:rPr lang="en-US" sz="2400" dirty="0"/>
              <a:t>General Concepts for Developing Scenarios</a:t>
            </a:r>
          </a:p>
          <a:p>
            <a:pPr marL="457200" indent="-457200">
              <a:buFont typeface="+mj-lt"/>
              <a:buAutoNum type="arabicPeriod"/>
            </a:pPr>
            <a:r>
              <a:rPr lang="en-US" sz="2400" dirty="0">
                <a:solidFill>
                  <a:schemeClr val="tx2">
                    <a:lumMod val="60000"/>
                    <a:lumOff val="40000"/>
                  </a:schemeClr>
                </a:solidFill>
              </a:rPr>
              <a:t>Analysis of Aviation New Entrants and Their Operational </a:t>
            </a:r>
            <a:r>
              <a:rPr lang="en-US" sz="2400" dirty="0" smtClean="0">
                <a:solidFill>
                  <a:schemeClr val="tx2">
                    <a:lumMod val="60000"/>
                    <a:lumOff val="40000"/>
                  </a:schemeClr>
                </a:solidFill>
              </a:rPr>
              <a:t>Considerations</a:t>
            </a:r>
            <a:endParaRPr lang="en-US" sz="2400" dirty="0">
              <a:solidFill>
                <a:schemeClr val="tx2">
                  <a:lumMod val="60000"/>
                  <a:lumOff val="40000"/>
                </a:schemeClr>
              </a:solidFill>
            </a:endParaRPr>
          </a:p>
          <a:p>
            <a:pPr marL="457200" indent="-457200">
              <a:buFont typeface="+mj-lt"/>
              <a:buAutoNum type="arabicPeriod"/>
            </a:pPr>
            <a:r>
              <a:rPr lang="en-US" sz="2400" dirty="0">
                <a:solidFill>
                  <a:schemeClr val="tx2">
                    <a:lumMod val="60000"/>
                    <a:lumOff val="40000"/>
                  </a:schemeClr>
                </a:solidFill>
              </a:rPr>
              <a:t>State of Advanced Aircraft </a:t>
            </a:r>
            <a:r>
              <a:rPr lang="en-US" sz="2400" dirty="0" smtClean="0">
                <a:solidFill>
                  <a:schemeClr val="tx2">
                    <a:lumMod val="60000"/>
                    <a:lumOff val="40000"/>
                  </a:schemeClr>
                </a:solidFill>
              </a:rPr>
              <a:t>Manufacturing</a:t>
            </a:r>
          </a:p>
          <a:p>
            <a:pPr marL="457200" indent="-457200">
              <a:buFont typeface="+mj-lt"/>
              <a:buAutoNum type="arabicPeriod"/>
            </a:pPr>
            <a:endParaRPr lang="en-US" sz="2400" dirty="0">
              <a:solidFill>
                <a:schemeClr val="tx2">
                  <a:lumMod val="60000"/>
                  <a:lumOff val="40000"/>
                </a:schemeClr>
              </a:solidFill>
            </a:endParaRPr>
          </a:p>
          <a:p>
            <a:pPr marL="457200" indent="-457200">
              <a:buFont typeface="+mj-lt"/>
              <a:buAutoNum type="arabicPeriod"/>
            </a:pPr>
            <a:r>
              <a:rPr lang="en-US" sz="2400" dirty="0">
                <a:solidFill>
                  <a:schemeClr val="tx2">
                    <a:lumMod val="60000"/>
                    <a:lumOff val="40000"/>
                  </a:schemeClr>
                </a:solidFill>
              </a:rPr>
              <a:t>Review of Manufacturing and Aviation Forecasts and </a:t>
            </a:r>
            <a:r>
              <a:rPr lang="en-US" sz="2400" dirty="0" smtClean="0">
                <a:solidFill>
                  <a:schemeClr val="tx2">
                    <a:lumMod val="60000"/>
                    <a:lumOff val="40000"/>
                  </a:schemeClr>
                </a:solidFill>
              </a:rPr>
              <a:t>Roadmaps</a:t>
            </a:r>
            <a:endParaRPr lang="en-US" sz="2400" dirty="0">
              <a:solidFill>
                <a:schemeClr val="tx2">
                  <a:lumMod val="60000"/>
                  <a:lumOff val="40000"/>
                </a:schemeClr>
              </a:solidFill>
            </a:endParaRPr>
          </a:p>
          <a:p>
            <a:pPr marL="457200" indent="-457200">
              <a:buFont typeface="+mj-lt"/>
              <a:buAutoNum type="arabicPeriod"/>
            </a:pPr>
            <a:r>
              <a:rPr lang="en-US" sz="2400" dirty="0">
                <a:solidFill>
                  <a:schemeClr val="tx2">
                    <a:lumMod val="60000"/>
                    <a:lumOff val="40000"/>
                  </a:schemeClr>
                </a:solidFill>
              </a:rPr>
              <a:t>Review of Manufacturing and Aviation </a:t>
            </a:r>
            <a:r>
              <a:rPr lang="en-US" sz="2400" dirty="0" smtClean="0">
                <a:solidFill>
                  <a:schemeClr val="tx2">
                    <a:lumMod val="60000"/>
                    <a:lumOff val="40000"/>
                  </a:schemeClr>
                </a:solidFill>
              </a:rPr>
              <a:t>Scenarios</a:t>
            </a:r>
            <a:endParaRPr lang="en-US" sz="2400" dirty="0">
              <a:solidFill>
                <a:schemeClr val="tx2">
                  <a:lumMod val="60000"/>
                  <a:lumOff val="40000"/>
                </a:schemeClr>
              </a:solidFill>
            </a:endParaRPr>
          </a:p>
          <a:p>
            <a:pPr marL="457200" indent="-457200">
              <a:buFont typeface="+mj-lt"/>
              <a:buAutoNum type="arabicPeriod"/>
            </a:pPr>
            <a:r>
              <a:rPr lang="en-US" sz="2400" dirty="0"/>
              <a:t>Listing of Developed Factors and Associated </a:t>
            </a:r>
            <a:r>
              <a:rPr lang="en-US" sz="2400" dirty="0" smtClean="0"/>
              <a:t>Drivers</a:t>
            </a:r>
            <a:endParaRPr lang="en-US" sz="2400" dirty="0"/>
          </a:p>
          <a:p>
            <a:pPr marL="457200" indent="-457200">
              <a:buFont typeface="+mj-lt"/>
              <a:buAutoNum type="arabicPeriod"/>
            </a:pPr>
            <a:r>
              <a:rPr lang="en-US" sz="2400" dirty="0"/>
              <a:t>Aviation Manufacturing Scenarios </a:t>
            </a:r>
            <a:r>
              <a:rPr lang="en-US" sz="2400" dirty="0" smtClean="0"/>
              <a:t>2020-2040</a:t>
            </a:r>
          </a:p>
          <a:p>
            <a:pPr marL="457200" indent="-457200">
              <a:buFont typeface="+mj-lt"/>
              <a:buAutoNum type="arabicPeriod"/>
            </a:pPr>
            <a:r>
              <a:rPr lang="en-US" sz="2400" dirty="0" smtClean="0">
                <a:solidFill>
                  <a:schemeClr val="tx2">
                    <a:lumMod val="60000"/>
                    <a:lumOff val="40000"/>
                  </a:schemeClr>
                </a:solidFill>
              </a:rPr>
              <a:t>Summary</a:t>
            </a:r>
            <a:endParaRPr lang="en-US" sz="2400" dirty="0">
              <a:solidFill>
                <a:schemeClr val="tx2">
                  <a:lumMod val="60000"/>
                  <a:lumOff val="40000"/>
                </a:schemeClr>
              </a:solidFill>
            </a:endParaRPr>
          </a:p>
          <a:p>
            <a:pPr marL="457200" indent="-457200">
              <a:buFont typeface="+mj-lt"/>
              <a:buAutoNum type="arabicPeriod"/>
            </a:pPr>
            <a:r>
              <a:rPr lang="en-US" sz="2400" dirty="0" smtClean="0">
                <a:solidFill>
                  <a:schemeClr val="tx2">
                    <a:lumMod val="60000"/>
                    <a:lumOff val="40000"/>
                  </a:schemeClr>
                </a:solidFill>
              </a:rPr>
              <a:t>References</a:t>
            </a:r>
            <a:endParaRPr lang="en-US" sz="2400" dirty="0"/>
          </a:p>
        </p:txBody>
      </p:sp>
    </p:spTree>
    <p:extLst>
      <p:ext uri="{BB962C8B-B14F-4D97-AF65-F5344CB8AC3E}">
        <p14:creationId xmlns:p14="http://schemas.microsoft.com/office/powerpoint/2010/main" val="381769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r>
              <a:rPr lang="en-US" dirty="0"/>
              <a:t>Assumptions, Constraints, and </a:t>
            </a:r>
            <a:r>
              <a:rPr lang="en-US" dirty="0" smtClean="0"/>
              <a:t>Limitations</a:t>
            </a:r>
            <a:endParaRPr lang="en-US" dirty="0"/>
          </a:p>
        </p:txBody>
      </p:sp>
      <p:sp>
        <p:nvSpPr>
          <p:cNvPr id="4" name="Content Placeholder 3"/>
          <p:cNvSpPr>
            <a:spLocks noGrp="1"/>
          </p:cNvSpPr>
          <p:nvPr>
            <p:ph idx="10"/>
          </p:nvPr>
        </p:nvSpPr>
        <p:spPr/>
        <p:txBody>
          <a:bodyPr>
            <a:normAutofit/>
          </a:bodyPr>
          <a:lstStyle/>
          <a:p>
            <a:r>
              <a:rPr lang="en-US" sz="2400" dirty="0"/>
              <a:t>Review of aviation new </a:t>
            </a:r>
            <a:r>
              <a:rPr lang="en-US" sz="2400" dirty="0" smtClean="0"/>
              <a:t>entrants</a:t>
            </a:r>
          </a:p>
          <a:p>
            <a:endParaRPr lang="en-US" sz="2400" dirty="0"/>
          </a:p>
          <a:p>
            <a:r>
              <a:rPr lang="en-US" sz="2400" dirty="0"/>
              <a:t>Manufacturing trends and forecasts </a:t>
            </a:r>
            <a:r>
              <a:rPr lang="en-US" sz="2400" dirty="0" smtClean="0"/>
              <a:t>reviewed</a:t>
            </a:r>
          </a:p>
          <a:p>
            <a:endParaRPr lang="en-US" sz="2400" dirty="0"/>
          </a:p>
          <a:p>
            <a:r>
              <a:rPr lang="en-US" sz="2400" dirty="0" smtClean="0"/>
              <a:t>Initial </a:t>
            </a:r>
            <a:r>
              <a:rPr lang="en-US" sz="2400" dirty="0"/>
              <a:t>research into current aviation trends and </a:t>
            </a:r>
            <a:r>
              <a:rPr lang="en-US" sz="2400" dirty="0" smtClean="0"/>
              <a:t>forecasts</a:t>
            </a:r>
          </a:p>
          <a:p>
            <a:endParaRPr lang="en-US" sz="2400" dirty="0" smtClean="0"/>
          </a:p>
          <a:p>
            <a:r>
              <a:rPr lang="en-US" sz="2400" dirty="0" smtClean="0">
                <a:solidFill>
                  <a:srgbClr val="0070C0"/>
                </a:solidFill>
              </a:rPr>
              <a:t>An </a:t>
            </a:r>
            <a:r>
              <a:rPr lang="en-US" sz="2400" dirty="0">
                <a:solidFill>
                  <a:srgbClr val="0070C0"/>
                </a:solidFill>
              </a:rPr>
              <a:t>unexpected addition to the analysis was the insertion of research into possible post-pandemic effects to the </a:t>
            </a:r>
            <a:r>
              <a:rPr lang="en-US" sz="2400" dirty="0" smtClean="0">
                <a:solidFill>
                  <a:srgbClr val="0070C0"/>
                </a:solidFill>
              </a:rPr>
              <a:t>trends </a:t>
            </a:r>
            <a:r>
              <a:rPr lang="en-US" sz="2400" dirty="0">
                <a:solidFill>
                  <a:srgbClr val="0070C0"/>
                </a:solidFill>
              </a:rPr>
              <a:t>and forecasts; the </a:t>
            </a:r>
            <a:r>
              <a:rPr lang="en-US" sz="2400" b="1" i="1" dirty="0">
                <a:solidFill>
                  <a:srgbClr val="0070C0"/>
                </a:solidFill>
              </a:rPr>
              <a:t>post-pandemic situation </a:t>
            </a:r>
            <a:r>
              <a:rPr lang="en-US" sz="2400" dirty="0">
                <a:solidFill>
                  <a:srgbClr val="0070C0"/>
                </a:solidFill>
              </a:rPr>
              <a:t>was then considered throughout the development </a:t>
            </a:r>
            <a:r>
              <a:rPr lang="en-US" sz="2400" dirty="0" smtClean="0">
                <a:solidFill>
                  <a:srgbClr val="0070C0"/>
                </a:solidFill>
              </a:rPr>
              <a:t>process</a:t>
            </a:r>
          </a:p>
          <a:p>
            <a:endParaRPr lang="en-US" dirty="0" smtClean="0">
              <a:solidFill>
                <a:srgbClr val="0070C0"/>
              </a:solidFill>
            </a:endParaRPr>
          </a:p>
          <a:p>
            <a:endParaRPr lang="en-US" dirty="0"/>
          </a:p>
          <a:p>
            <a:endParaRPr lang="en-US" dirty="0"/>
          </a:p>
          <a:p>
            <a:endParaRPr lang="en-US" dirty="0"/>
          </a:p>
        </p:txBody>
      </p:sp>
    </p:spTree>
    <p:extLst>
      <p:ext uri="{BB962C8B-B14F-4D97-AF65-F5344CB8AC3E}">
        <p14:creationId xmlns:p14="http://schemas.microsoft.com/office/powerpoint/2010/main" val="237289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r>
              <a:rPr lang="en-US" dirty="0"/>
              <a:t>Assumptions, Constraints, and </a:t>
            </a:r>
            <a:r>
              <a:rPr lang="en-US" dirty="0" smtClean="0"/>
              <a:t>Limitations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Autofit/>
          </a:bodyPr>
          <a:lstStyle/>
          <a:p>
            <a:r>
              <a:rPr lang="en-US" sz="2400" dirty="0" smtClean="0"/>
              <a:t>Research into scenario-development processes and best practices: </a:t>
            </a:r>
            <a:r>
              <a:rPr lang="en-US" sz="2400" i="1" dirty="0" smtClean="0">
                <a:solidFill>
                  <a:srgbClr val="0070C0"/>
                </a:solidFill>
              </a:rPr>
              <a:t>three identified</a:t>
            </a:r>
          </a:p>
          <a:p>
            <a:endParaRPr lang="en-US" sz="1600" dirty="0" smtClean="0"/>
          </a:p>
          <a:p>
            <a:r>
              <a:rPr lang="en-US" sz="2400" dirty="0" smtClean="0"/>
              <a:t>Scenarios and forecasts having aviation focus researched; same for manufacturing</a:t>
            </a:r>
          </a:p>
          <a:p>
            <a:endParaRPr lang="en-US" sz="1600" dirty="0" smtClean="0"/>
          </a:p>
          <a:p>
            <a:r>
              <a:rPr lang="en-US" sz="2400" dirty="0" smtClean="0"/>
              <a:t>Scenarios and forecasts not directly aviation or manufacturing related, general business-related post-pandemic scenarios, and the limited post-pandemic aviation and manufacturing forecasts and expert opinions were researched</a:t>
            </a:r>
          </a:p>
          <a:p>
            <a:endParaRPr lang="en-US" sz="1600" dirty="0" smtClean="0"/>
          </a:p>
          <a:p>
            <a:r>
              <a:rPr lang="en-US" sz="2400" dirty="0" smtClean="0"/>
              <a:t>Developed </a:t>
            </a:r>
            <a:r>
              <a:rPr lang="en-US" sz="2400" dirty="0"/>
              <a:t>factors and associated drivers </a:t>
            </a:r>
            <a:r>
              <a:rPr lang="en-US" sz="2400" dirty="0" smtClean="0"/>
              <a:t>reference based on tasking and research, enabling use in </a:t>
            </a:r>
            <a:r>
              <a:rPr lang="en-US" sz="2400" u="sng" dirty="0" smtClean="0"/>
              <a:t>scenario development</a:t>
            </a:r>
            <a:r>
              <a:rPr lang="en-US" sz="2400" dirty="0" smtClean="0"/>
              <a:t> and for </a:t>
            </a:r>
            <a:r>
              <a:rPr lang="en-US" sz="2400" u="sng" dirty="0" smtClean="0"/>
              <a:t>use with the developed scenarios</a:t>
            </a:r>
            <a:endParaRPr lang="en-US" sz="2400" u="sng" dirty="0"/>
          </a:p>
        </p:txBody>
      </p:sp>
    </p:spTree>
    <p:extLst>
      <p:ext uri="{BB962C8B-B14F-4D97-AF65-F5344CB8AC3E}">
        <p14:creationId xmlns:p14="http://schemas.microsoft.com/office/powerpoint/2010/main" val="228759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r>
              <a:rPr lang="en-US" dirty="0"/>
              <a:t>Assumptions, Constraints, and </a:t>
            </a:r>
            <a:r>
              <a:rPr lang="en-US" dirty="0" smtClean="0"/>
              <a:t>Limitations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fontScale="85000" lnSpcReduction="20000"/>
          </a:bodyPr>
          <a:lstStyle/>
          <a:p>
            <a:r>
              <a:rPr lang="en-US" dirty="0" smtClean="0">
                <a:solidFill>
                  <a:srgbClr val="0070C0"/>
                </a:solidFill>
              </a:rPr>
              <a:t>Due </a:t>
            </a:r>
            <a:r>
              <a:rPr lang="en-US" dirty="0">
                <a:solidFill>
                  <a:srgbClr val="0070C0"/>
                </a:solidFill>
              </a:rPr>
              <a:t>to pandemic and all-outcome considerations, it was decided that the scenarios would consist of </a:t>
            </a:r>
            <a:r>
              <a:rPr lang="en-US" b="1" dirty="0">
                <a:solidFill>
                  <a:srgbClr val="0070C0"/>
                </a:solidFill>
              </a:rPr>
              <a:t>all three possible scenario </a:t>
            </a:r>
            <a:r>
              <a:rPr lang="en-US" b="1" dirty="0" smtClean="0">
                <a:solidFill>
                  <a:srgbClr val="0070C0"/>
                </a:solidFill>
              </a:rPr>
              <a:t>formats</a:t>
            </a:r>
          </a:p>
          <a:p>
            <a:endParaRPr lang="en-US" dirty="0">
              <a:solidFill>
                <a:srgbClr val="0070C0"/>
              </a:solidFill>
            </a:endParaRPr>
          </a:p>
          <a:p>
            <a:r>
              <a:rPr lang="en-US" dirty="0" smtClean="0">
                <a:solidFill>
                  <a:srgbClr val="0070C0"/>
                </a:solidFill>
              </a:rPr>
              <a:t>All </a:t>
            </a:r>
            <a:r>
              <a:rPr lang="en-US" dirty="0">
                <a:solidFill>
                  <a:srgbClr val="0070C0"/>
                </a:solidFill>
              </a:rPr>
              <a:t>are unique/independent</a:t>
            </a:r>
          </a:p>
          <a:p>
            <a:endParaRPr lang="en-US" dirty="0" smtClean="0"/>
          </a:p>
          <a:p>
            <a:r>
              <a:rPr lang="en-US" dirty="0" smtClean="0"/>
              <a:t>These three sets of scenarios then went through an iterative refinement process, reviewing content while revising with any newly found information and in consideration of the developed factors listing and their associated drivers</a:t>
            </a:r>
          </a:p>
          <a:p>
            <a:endParaRPr lang="en-US" dirty="0" smtClean="0"/>
          </a:p>
          <a:p>
            <a:r>
              <a:rPr lang="en-US" dirty="0" smtClean="0"/>
              <a:t>Once the final versions of the three sets of scenarios were complete, they were then documented for distribution and use</a:t>
            </a:r>
          </a:p>
          <a:p>
            <a:endParaRPr lang="en-US" dirty="0"/>
          </a:p>
          <a:p>
            <a:endParaRPr lang="en-US" dirty="0"/>
          </a:p>
          <a:p>
            <a:endParaRPr lang="en-US" dirty="0"/>
          </a:p>
        </p:txBody>
      </p:sp>
    </p:spTree>
    <p:extLst>
      <p:ext uri="{BB962C8B-B14F-4D97-AF65-F5344CB8AC3E}">
        <p14:creationId xmlns:p14="http://schemas.microsoft.com/office/powerpoint/2010/main" val="2032702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Development </a:t>
            </a:r>
            <a:r>
              <a:rPr lang="en-US" dirty="0" smtClean="0"/>
              <a:t>Concepts</a:t>
            </a:r>
            <a:endParaRPr lang="en-US" dirty="0"/>
          </a:p>
        </p:txBody>
      </p:sp>
      <p:sp>
        <p:nvSpPr>
          <p:cNvPr id="4" name="Content Placeholder 3"/>
          <p:cNvSpPr>
            <a:spLocks noGrp="1"/>
          </p:cNvSpPr>
          <p:nvPr>
            <p:ph idx="10"/>
          </p:nvPr>
        </p:nvSpPr>
        <p:spPr/>
        <p:txBody>
          <a:bodyPr>
            <a:normAutofit/>
          </a:bodyPr>
          <a:lstStyle/>
          <a:p>
            <a:r>
              <a:rPr lang="en-US" dirty="0"/>
              <a:t>Initial research </a:t>
            </a:r>
            <a:r>
              <a:rPr lang="en-US" dirty="0" smtClean="0"/>
              <a:t>included </a:t>
            </a:r>
            <a:r>
              <a:rPr lang="en-US" dirty="0"/>
              <a:t>a review of best practices for developing </a:t>
            </a:r>
            <a:r>
              <a:rPr lang="en-US" dirty="0" smtClean="0"/>
              <a:t>scenarios </a:t>
            </a:r>
            <a:r>
              <a:rPr lang="en-US" dirty="0" smtClean="0">
                <a:solidFill>
                  <a:schemeClr val="tx2">
                    <a:lumMod val="60000"/>
                    <a:lumOff val="40000"/>
                  </a:schemeClr>
                </a:solidFill>
              </a:rPr>
              <a:t>(those processes are not reviewed here)</a:t>
            </a:r>
          </a:p>
          <a:p>
            <a:endParaRPr lang="en-US" dirty="0"/>
          </a:p>
          <a:p>
            <a:r>
              <a:rPr lang="en-US" dirty="0"/>
              <a:t>Three types of scenario structures were identified</a:t>
            </a:r>
          </a:p>
          <a:p>
            <a:pPr lvl="1"/>
            <a:r>
              <a:rPr lang="en-US" dirty="0" smtClean="0"/>
              <a:t>Worst-case/expected-case/best-case or pessimistic/average/optimistic</a:t>
            </a:r>
            <a:endParaRPr lang="en-US" dirty="0"/>
          </a:p>
          <a:p>
            <a:pPr lvl="1"/>
            <a:r>
              <a:rPr lang="en-US" dirty="0" smtClean="0"/>
              <a:t>Grid or 2-axis</a:t>
            </a:r>
            <a:endParaRPr lang="en-US" dirty="0"/>
          </a:p>
          <a:p>
            <a:pPr lvl="1"/>
            <a:r>
              <a:rPr lang="en-US" dirty="0" smtClean="0"/>
              <a:t>All-considered or multiple</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160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Development </a:t>
            </a:r>
            <a:r>
              <a:rPr lang="en-US" dirty="0" smtClean="0"/>
              <a:t>Concepts (</a:t>
            </a:r>
            <a:r>
              <a:rPr lang="en-US" dirty="0" err="1" smtClean="0"/>
              <a:t>con’t</a:t>
            </a:r>
            <a:r>
              <a:rPr lang="en-US" dirty="0" smtClean="0"/>
              <a:t>)</a:t>
            </a:r>
            <a:endParaRPr lang="en-US" dirty="0"/>
          </a:p>
        </p:txBody>
      </p:sp>
      <p:sp>
        <p:nvSpPr>
          <p:cNvPr id="4" name="Content Placeholder 3"/>
          <p:cNvSpPr>
            <a:spLocks noGrp="1"/>
          </p:cNvSpPr>
          <p:nvPr>
            <p:ph idx="10"/>
          </p:nvPr>
        </p:nvSpPr>
        <p:spPr/>
        <p:txBody>
          <a:bodyPr>
            <a:normAutofit/>
          </a:bodyPr>
          <a:lstStyle/>
          <a:p>
            <a:r>
              <a:rPr lang="en-US" dirty="0" smtClean="0"/>
              <a:t>The </a:t>
            </a:r>
            <a:r>
              <a:rPr lang="en-US" u="sng" dirty="0"/>
              <a:t>first</a:t>
            </a:r>
            <a:r>
              <a:rPr lang="en-US" dirty="0"/>
              <a:t> </a:t>
            </a:r>
            <a:r>
              <a:rPr lang="en-US" dirty="0" smtClean="0"/>
              <a:t>considers </a:t>
            </a:r>
            <a:r>
              <a:rPr lang="en-US" dirty="0"/>
              <a:t>worst case, average/expected case, and best </a:t>
            </a:r>
            <a:r>
              <a:rPr lang="en-US" dirty="0" smtClean="0"/>
              <a:t>case</a:t>
            </a:r>
          </a:p>
          <a:p>
            <a:endParaRPr lang="en-US" dirty="0"/>
          </a:p>
          <a:p>
            <a:r>
              <a:rPr lang="en-US" dirty="0" smtClean="0"/>
              <a:t>Used both </a:t>
            </a:r>
            <a:r>
              <a:rPr lang="en-US" dirty="0"/>
              <a:t>in forecasts </a:t>
            </a:r>
            <a:r>
              <a:rPr lang="en-US" dirty="0" smtClean="0"/>
              <a:t>(e.g., FAA, Boeing, </a:t>
            </a:r>
            <a:r>
              <a:rPr lang="en-US" dirty="0"/>
              <a:t>and </a:t>
            </a:r>
            <a:r>
              <a:rPr lang="en-US" dirty="0" smtClean="0"/>
              <a:t>Airbus) </a:t>
            </a:r>
            <a:r>
              <a:rPr lang="en-US" dirty="0"/>
              <a:t>and scenarios </a:t>
            </a:r>
            <a:endParaRPr lang="en-US" dirty="0" smtClean="0"/>
          </a:p>
          <a:p>
            <a:endParaRPr lang="en-US" dirty="0" smtClean="0"/>
          </a:p>
          <a:p>
            <a:r>
              <a:rPr lang="en-US" dirty="0" smtClean="0"/>
              <a:t>For scenario use, has benefit </a:t>
            </a:r>
            <a:r>
              <a:rPr lang="en-US" dirty="0"/>
              <a:t>of considering </a:t>
            </a:r>
            <a:r>
              <a:rPr lang="en-US" dirty="0" smtClean="0"/>
              <a:t>full </a:t>
            </a:r>
            <a:r>
              <a:rPr lang="en-US" dirty="0"/>
              <a:t>range of </a:t>
            </a:r>
            <a:r>
              <a:rPr lang="en-US" dirty="0" smtClean="0"/>
              <a:t>outcomes; for </a:t>
            </a:r>
            <a:r>
              <a:rPr lang="en-US" dirty="0"/>
              <a:t>this </a:t>
            </a:r>
            <a:r>
              <a:rPr lang="en-US" dirty="0" smtClean="0"/>
              <a:t>reason </a:t>
            </a:r>
            <a:r>
              <a:rPr lang="en-US" dirty="0"/>
              <a:t>it was selected </a:t>
            </a:r>
            <a:r>
              <a:rPr lang="en-US" dirty="0" smtClean="0"/>
              <a:t>as </a:t>
            </a:r>
            <a:r>
              <a:rPr lang="en-US" dirty="0"/>
              <a:t>a scenario format </a:t>
            </a:r>
            <a:r>
              <a:rPr lang="en-US" dirty="0" smtClean="0"/>
              <a:t>(i.e., </a:t>
            </a:r>
            <a:r>
              <a:rPr lang="en-US" i="1" dirty="0" smtClean="0"/>
              <a:t>pessimistic, average, optimistic</a:t>
            </a:r>
            <a:r>
              <a:rPr lang="en-US" dirty="0" smtClean="0"/>
              <a:t> scenarios)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7990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51F12E0-7676-42C0-824F-65171FEF140B}" vid="{7BCC210F-1FD6-4CAD-8D9F-5A84EFF17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humbnail_x0020_Image xmlns="06aae0be-d389-4f48-9606-fc9cb0e35bd7">
      <Url>http://spmain.volpe.dot.gov/sites/Tools/Communications/PublishingImages/Branded-Slides-Thumb.jpg</Url>
      <Description xsi:nil="true"/>
    </Thumbnail_x0020_Image>
    <Description0 xmlns="06aae0be-d389-4f48-9606-fc9cb0e35bd7" xsi:nil="true"/>
    <Content_x0020_Type xmlns="06aae0be-d389-4f48-9606-fc9cb0e35bd7">PowerPoint Presentations</Content_x0020_Type>
    <_dlc_DocId xmlns="041971dc-af97-4d23-b92c-502170f25562">CQUDCC6DPA5S-70-230</_dlc_DocId>
    <Order_x0020_Number xmlns="06aae0be-d389-4f48-9606-fc9cb0e35bd7">2</Order_x0020_Number>
    <_dlc_DocIdUrl xmlns="041971dc-af97-4d23-b92c-502170f25562">
      <Url>http://spmain.volpe.dot.gov/sites/Tools/Communications/_layouts/DocIdRedir.aspx?ID=CQUDCC6DPA5S-70-230</Url>
      <Description>CQUDCC6DPA5S-70-230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0CE8E52D997498F4D664B4C35548C" ma:contentTypeVersion="5" ma:contentTypeDescription="Create a new document." ma:contentTypeScope="" ma:versionID="3edb90869c21470d71e9ac2841aa4a08">
  <xsd:schema xmlns:xsd="http://www.w3.org/2001/XMLSchema" xmlns:xs="http://www.w3.org/2001/XMLSchema" xmlns:p="http://schemas.microsoft.com/office/2006/metadata/properties" xmlns:ns2="06aae0be-d389-4f48-9606-fc9cb0e35bd7" xmlns:ns3="041971dc-af97-4d23-b92c-502170f25562" targetNamespace="http://schemas.microsoft.com/office/2006/metadata/properties" ma:root="true" ma:fieldsID="6f014b31e7e7ebc87e6438cd93b4ca66" ns2:_="" ns3:_="">
    <xsd:import namespace="06aae0be-d389-4f48-9606-fc9cb0e35bd7"/>
    <xsd:import namespace="041971dc-af97-4d23-b92c-502170f25562"/>
    <xsd:element name="properties">
      <xsd:complexType>
        <xsd:sequence>
          <xsd:element name="documentManagement">
            <xsd:complexType>
              <xsd:all>
                <xsd:element ref="ns2:Content_x0020_Type" minOccurs="0"/>
                <xsd:element ref="ns2:Order_x0020_Number" minOccurs="0"/>
                <xsd:element ref="ns2:Thumbnail_x0020_Image" minOccurs="0"/>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aae0be-d389-4f48-9606-fc9cb0e35bd7" elementFormDefault="qualified">
    <xsd:import namespace="http://schemas.microsoft.com/office/2006/documentManagement/types"/>
    <xsd:import namespace="http://schemas.microsoft.com/office/infopath/2007/PartnerControls"/>
    <xsd:element name="Content_x0020_Type" ma:index="8" nillable="true" ma:displayName="Document Type" ma:description="What type of content is this? Is it a part of the Communications Toolkit or is this a powerpoint template?" ma:internalName="Content_x0020_Type">
      <xsd:simpleType>
        <xsd:restriction base="dms:Text">
          <xsd:maxLength value="255"/>
        </xsd:restriction>
      </xsd:simpleType>
    </xsd:element>
    <xsd:element name="Order_x0020_Number" ma:index="9" nillable="true" ma:displayName="Order Number" ma:internalName="Order_x0020_Number">
      <xsd:simpleType>
        <xsd:restriction base="dms:Number"/>
      </xsd:simpleType>
    </xsd:element>
    <xsd:element name="Thumbnail_x0020_Image" ma:index="10" nillable="true" ma:displayName="Thumbnail Image" ma:format="Image" ma:internalName="Thumbnail_x0020_Image">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11"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971dc-af97-4d23-b92c-502170f25562"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13262-F5D3-4F66-86CF-AA67A67D59CB}">
  <ds:schemaRefs>
    <ds:schemaRef ds:uri="http://schemas.microsoft.com/sharepoint/events"/>
  </ds:schemaRefs>
</ds:datastoreItem>
</file>

<file path=customXml/itemProps2.xml><?xml version="1.0" encoding="utf-8"?>
<ds:datastoreItem xmlns:ds="http://schemas.openxmlformats.org/officeDocument/2006/customXml" ds:itemID="{52338AEB-1CDB-4718-830C-C74F9D07703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41971dc-af97-4d23-b92c-502170f25562"/>
    <ds:schemaRef ds:uri="http://purl.org/dc/dcmitype/"/>
    <ds:schemaRef ds:uri="http://schemas.openxmlformats.org/package/2006/metadata/core-properties"/>
    <ds:schemaRef ds:uri="06aae0be-d389-4f48-9606-fc9cb0e35bd7"/>
    <ds:schemaRef ds:uri="http://www.w3.org/XML/1998/namespace"/>
  </ds:schemaRefs>
</ds:datastoreItem>
</file>

<file path=customXml/itemProps3.xml><?xml version="1.0" encoding="utf-8"?>
<ds:datastoreItem xmlns:ds="http://schemas.openxmlformats.org/officeDocument/2006/customXml" ds:itemID="{80CA4C89-9A82-4EBB-A74D-EA6768E6D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aae0be-d389-4f48-9606-fc9cb0e35bd7"/>
    <ds:schemaRef ds:uri="041971dc-af97-4d23-b92c-502170f25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6CF4B3A-12CE-4762-A0DA-F4850FEBC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WIDESCREEN_VOLPE</Template>
  <TotalTime>942</TotalTime>
  <Words>3280</Words>
  <Application>Microsoft Office PowerPoint</Application>
  <PresentationFormat>Widescreen</PresentationFormat>
  <Paragraphs>354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Times New Roman</vt:lpstr>
      <vt:lpstr>Office Theme</vt:lpstr>
      <vt:lpstr>NASA ARMD Future Advanced Aircraft Manufacturing Scenarios</vt:lpstr>
      <vt:lpstr>Overview</vt:lpstr>
      <vt:lpstr>Tasking</vt:lpstr>
      <vt:lpstr>Overall Description—Report Sections</vt:lpstr>
      <vt:lpstr>Methodology, Assumptions, Constraints, and Limitations</vt:lpstr>
      <vt:lpstr>Methodology, Assumptions, Constraints, and Limitations (con’t)</vt:lpstr>
      <vt:lpstr>Methodology, Assumptions, Constraints, and Limitations (con’t)</vt:lpstr>
      <vt:lpstr>Scenario Development Concepts</vt:lpstr>
      <vt:lpstr>Scenario Development Concepts (con’t)</vt:lpstr>
      <vt:lpstr>Scenario Development Concepts (con’t)</vt:lpstr>
      <vt:lpstr>Scenario Development Concepts (con’t)</vt:lpstr>
      <vt:lpstr>Developed Factors and Associated Drivers</vt:lpstr>
      <vt:lpstr>Developed Factors and Associated Drivers (con’t)</vt:lpstr>
      <vt:lpstr>Developed Factors and Associated Drivers (con’t)</vt:lpstr>
      <vt:lpstr>Key Findings from the Study:  Aviation Manufacturing Scenarios 2020-2040</vt:lpstr>
      <vt:lpstr>Key Findings from the Study:  Aviation Manufacturing Scenarios 2020-2040</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Key Findings from the Study:  Aviation Manufacturing Scenarios 2020-2040 (con’t)</vt:lpstr>
      <vt:lpstr>Summary Aviation Manufacturing Scenarios 2020-2040</vt:lpstr>
      <vt:lpstr>Summary (con’t) Aviation Manufacturing Scenarios 2020-2040</vt:lpstr>
      <vt:lpstr>Key Findings’ Impacts and Recommendations</vt:lpstr>
      <vt:lpstr>Questions?</vt:lpstr>
    </vt:vector>
  </TitlesOfParts>
  <Company>USDOT-Volpe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Branded Slide Deck Example</dc:title>
  <dc:creator>Perrone, Tess (VOLPE)</dc:creator>
  <cp:lastModifiedBy>Jones, Sharon M. (LARC-E4)</cp:lastModifiedBy>
  <cp:revision>144</cp:revision>
  <dcterms:created xsi:type="dcterms:W3CDTF">2018-04-02T18:01:51Z</dcterms:created>
  <dcterms:modified xsi:type="dcterms:W3CDTF">2020-11-05T16:27:22Z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e727c4f3-996b-41e3-a914-56a13dccb653</vt:lpwstr>
  </property>
  <property fmtid="{D5CDD505-2E9C-101B-9397-08002B2CF9AE}" pid="3" name="ContentTypeId">
    <vt:lpwstr>0x010100E4C0CE8E52D997498F4D664B4C35548C</vt:lpwstr>
  </property>
</Properties>
</file>