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256" r:id="rId2"/>
    <p:sldId id="2496" r:id="rId3"/>
    <p:sldId id="2492" r:id="rId4"/>
    <p:sldId id="400" r:id="rId5"/>
    <p:sldId id="397" r:id="rId6"/>
    <p:sldId id="2469" r:id="rId7"/>
    <p:sldId id="2493" r:id="rId8"/>
    <p:sldId id="2494" r:id="rId9"/>
    <p:sldId id="2490" r:id="rId10"/>
    <p:sldId id="2497" r:id="rId11"/>
    <p:sldId id="2498" r:id="rId12"/>
    <p:sldId id="2489" r:id="rId13"/>
    <p:sldId id="402" r:id="rId14"/>
    <p:sldId id="383" r:id="rId15"/>
    <p:sldId id="2495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42FFD"/>
    <a:srgbClr val="FF46FB"/>
    <a:srgbClr val="421CC0"/>
    <a:srgbClr val="2BFDFF"/>
    <a:srgbClr val="4255FA"/>
    <a:srgbClr val="AA77FF"/>
    <a:srgbClr val="0D59EA"/>
    <a:srgbClr val="22F6FF"/>
    <a:srgbClr val="615B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469"/>
    <p:restoredTop sz="93138"/>
  </p:normalViewPr>
  <p:slideViewPr>
    <p:cSldViewPr snapToGrid="0" snapToObjects="1">
      <p:cViewPr varScale="1">
        <p:scale>
          <a:sx n="128" d="100"/>
          <a:sy n="128" d="100"/>
        </p:scale>
        <p:origin x="592" y="16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 snapToObjects="1">
      <p:cViewPr varScale="1">
        <p:scale>
          <a:sx n="86" d="100"/>
          <a:sy n="86" d="100"/>
        </p:scale>
        <p:origin x="3744" y="20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B9F6DD5D-8261-E140-A9D0-8CEDE252E61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9E0C4B0-AB44-3B49-A3D2-F2033E198B0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D8A950-9F61-4E41-BC17-EA46A882F4C7}" type="datetimeFigureOut">
              <a:rPr lang="en-US" smtClean="0"/>
              <a:t>11/2/20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FCC5B0A-DA9C-8743-B20C-DEDDF607F44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51BBABA-433F-2940-BCA2-162D42C22DF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24B5AFE-D2DC-384A-BFEF-D253F991EC0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38561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6A61B0-AB16-7D45-A21F-28A0CA021B68}" type="datetimeFigureOut">
              <a:rPr lang="en-US" smtClean="0"/>
              <a:t>11/2/20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55C8AC1-844F-6C41-B464-229773861BC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39775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5C8AC1-844F-6C41-B464-229773861BC1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38053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5C8AC1-844F-6C41-B464-229773861BC1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76159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5C8AC1-844F-6C41-B464-229773861BC1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14509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5C8AC1-844F-6C41-B464-229773861BC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33442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6BAA99-24F9-48EB-B4D7-E7D4D9C0CEE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542298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5C8AC1-844F-6C41-B464-229773861BC1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623874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5C8AC1-844F-6C41-B464-229773861BC1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564688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5C8AC1-844F-6C41-B464-229773861BC1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377111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5C8AC1-844F-6C41-B464-229773861BC1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07066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5C8AC1-844F-6C41-B464-229773861BC1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533001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5C8AC1-844F-6C41-B464-229773861BC1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656087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5C8AC1-844F-6C41-B464-229773861BC1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310415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5C8AC1-844F-6C41-B464-229773861BC1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776907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6BAA99-24F9-48EB-B4D7-E7D4D9C0CEE1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699929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5C8AC1-844F-6C41-B464-229773861BC1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62206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90E825-3FD5-2A4B-BB12-7694884548A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2BD8101-1CCC-0245-81A2-778E6565877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6DBD4F-7884-AC43-B994-B893A13803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2A3FD8-01AE-0942-84E7-7FEE0A649746}" type="datetime1">
              <a:rPr lang="en-US" smtClean="0"/>
              <a:t>11/2/20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579A0E-8080-DF47-966A-1AE2163127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11A085-C9F0-F840-9E5C-EA75B14303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16F9F-1E61-2440-98D1-ECAFF9113A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72849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3F0DDF-12FF-CB43-A8E0-D57E17740E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1EE52A-0D3E-CA45-937D-D298179D82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9237F5-D6A2-3146-8338-A7BC5C1645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27618A-AAB3-0845-8521-24F7AE99432A}" type="datetime1">
              <a:rPr lang="en-US" smtClean="0"/>
              <a:t>11/2/20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E92AD9-D94A-D843-85EB-29BA9C649F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E0F0EC-DC9F-2346-8A76-18E42B85CD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16F9F-1E61-2440-98D1-ECAFF9113A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32845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995FFC-835A-5447-B323-F86DCE1089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BC10080-FF18-1740-8B22-FA5E8E703E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2DE2A5-E3A3-CF41-88E9-A76F1588CA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830489-85F2-C843-BB30-73B03E51AFE6}" type="datetime1">
              <a:rPr lang="en-US" smtClean="0"/>
              <a:t>11/2/20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6BA134-559D-A044-B17E-0A270CAF94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B47D0D-2C91-4C43-B414-BD97198E56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16F9F-1E61-2440-98D1-ECAFF9113A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4685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FF4E48-2640-F440-8FDA-8262499079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C1281F-12A3-4E41-9CE0-93D372A8E26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68B7F08-A7FF-E34F-B1E2-17194C9C21E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6D6B9C7-F139-1343-8946-9A250401C4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2722FC-D931-7445-A153-84766892AD2B}" type="datetime1">
              <a:rPr lang="en-US" smtClean="0"/>
              <a:t>11/2/20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750D96-86C5-D941-A788-2F9936E5FE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16E742-A89F-F04B-A352-B8A493D8F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16F9F-1E61-2440-98D1-ECAFF9113A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75243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5D7A2D-8BCE-A34A-ABDE-21B34937DC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C3BEE8F-5BFB-BB4E-BAF2-8908CD13ED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1B09876-2679-534F-AC08-CBE93447F4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8A2B89F-F911-C14A-B2FC-2988ACC3028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5BC87D4-C3A1-D442-A299-16DC2A8F38F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9524407-DEFE-3A43-BD40-545109A1EF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F453AD-1B48-4247-81FC-4E71A38150EF}" type="datetime1">
              <a:rPr lang="en-US" smtClean="0"/>
              <a:t>11/2/20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926850C-02FB-544A-A9FF-E98D1F19BE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512A12D-7E8C-0E44-9F2C-2D6EAE4F77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16F9F-1E61-2440-98D1-ECAFF9113A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5318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4CE049-F478-F04E-B428-2B0CEE0CD2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63C1E2B-D879-EF49-926B-34F270290C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8A89F-1540-0A4B-B807-3136EBFDEE17}" type="datetime1">
              <a:rPr lang="en-US" smtClean="0"/>
              <a:t>11/2/20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DF8934C-91BC-C44C-936E-945659D9E6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C679072-E459-C04E-A14C-34E70D0163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16F9F-1E61-2440-98D1-ECAFF9113A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94775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EF2C82A-634F-484B-A59B-F25C48E3F7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F4CD2B-150B-B742-9A9A-53EB0D0D6114}" type="datetime1">
              <a:rPr lang="en-US" smtClean="0"/>
              <a:t>11/2/20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8CF12D0-EB82-3C4F-8F6B-53E23EA513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97BFB19-1757-7142-A2A6-77C0F1ABB5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16F9F-1E61-2440-98D1-ECAFF9113A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48704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2C08CC-CE7D-5541-AAB4-CF6EE06CC8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57D1A5-B6EF-8B4E-B37C-EDC1E1EEB5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2F6978-7D5B-1842-9D78-AF98B8D7762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0708F89-ABD7-5142-B62E-60BABA85AE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888D43-F6B1-AB4A-842F-F10EB188346D}" type="datetime1">
              <a:rPr lang="en-US" smtClean="0"/>
              <a:t>11/2/20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EA4CE6-7A92-9446-8B68-FEF32B90A6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F40383B-2B87-AE49-A209-6324258EC1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16F9F-1E61-2440-98D1-ECAFF9113A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57464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BAF48E-C9C6-7445-BBC4-DB4F27BE4C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03A66D4-DB30-5B44-8456-61DF39DCB6C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2EFD7D-F4EC-F645-94FC-1DD62EC825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813BC8-4D69-2041-9751-7F035635F7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358C9D-5A43-4041-8C34-A944C438C8E3}" type="datetime1">
              <a:rPr lang="en-US" smtClean="0"/>
              <a:t>11/2/20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DF0BD02-9BAC-1D41-ACCA-D19FC100A8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8F1C7BB-06EE-E64F-BE30-F7193084FC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16F9F-1E61-2440-98D1-ECAFF9113A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3673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8CA639-76A6-6F47-BF07-D2AA2DCB0D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62F6130-C36E-C444-AD5A-B5D932019D1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84CA24-2B3E-D340-AFD0-946A97CA07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C50EDB-EEAC-3546-9D85-97D3990D0B06}" type="datetime1">
              <a:rPr lang="en-US" smtClean="0"/>
              <a:t>11/2/20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8212B4-0EAA-C54D-8920-3BA9526D3B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0D32FB-694C-7F4A-A2AD-0F29BBBE56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16F9F-1E61-2440-98D1-ECAFF9113A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30918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D3D4966-1A28-194B-A47A-CB2AB64B742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5950DEF-9BF3-D242-B790-79384E82BAE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822384-FC74-E84D-ADA6-6128695B79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DDE3DD-4A6B-1647-9AD6-E681D1970753}" type="datetime1">
              <a:rPr lang="en-US" smtClean="0"/>
              <a:t>11/2/20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4DD024-7414-4048-86FD-4C8CBD12E9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13139E-2C3C-D244-8383-A8F5563A61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16F9F-1E61-2440-98D1-ECAFF9113A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78015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8CD2381-DAFF-1845-BF09-70DAC2DFE9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4359F5-4B85-9945-B39C-059F1F266C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7FA257-E103-0445-B187-E9EBF344171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23FD1C-C85E-8148-8643-97347857935C}" type="datetime1">
              <a:rPr lang="en-US" smtClean="0"/>
              <a:t>11/2/20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322A65-8B8B-0343-88DD-1D51D6AA5E8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842373-77C2-F24B-9303-96398BF73CC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E16F9F-1E61-2440-98D1-ECAFF9113A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14612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8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jpeg"/><Relationship Id="rId4" Type="http://schemas.openxmlformats.org/officeDocument/2006/relationships/image" Target="../media/image8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emf"/><Relationship Id="rId5" Type="http://schemas.openxmlformats.org/officeDocument/2006/relationships/image" Target="../media/image18.emf"/><Relationship Id="rId4" Type="http://schemas.openxmlformats.org/officeDocument/2006/relationships/image" Target="../media/image17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emf"/><Relationship Id="rId5" Type="http://schemas.openxmlformats.org/officeDocument/2006/relationships/image" Target="../media/image22.emf"/><Relationship Id="rId4" Type="http://schemas.openxmlformats.org/officeDocument/2006/relationships/image" Target="../media/image21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3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5BA5131-C85C-FF4D-88AA-2B32491A82E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/>
          <a:stretch/>
        </p:blipFill>
        <p:spPr>
          <a:xfrm>
            <a:off x="20" y="10"/>
            <a:ext cx="12191998" cy="68580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F651D4F-1FB7-5D42-9CED-987E3FA7CB49}"/>
              </a:ext>
            </a:extLst>
          </p:cNvPr>
          <p:cNvSpPr txBox="1"/>
          <p:nvPr/>
        </p:nvSpPr>
        <p:spPr>
          <a:xfrm>
            <a:off x="0" y="-59564"/>
            <a:ext cx="11311672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421CC0"/>
                </a:solidFill>
              </a:rPr>
              <a:t>Sonic Boom Propagation Model Based on a Single-Ray Jacobian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F6F6682-58DE-3A4A-AEFB-2B5F8F4BF5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56256" y="-59563"/>
            <a:ext cx="1235743" cy="107721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343CC148-E0FD-3B41-925D-4900E05EF509}"/>
              </a:ext>
            </a:extLst>
          </p:cNvPr>
          <p:cNvSpPr txBox="1"/>
          <p:nvPr/>
        </p:nvSpPr>
        <p:spPr>
          <a:xfrm>
            <a:off x="5727700" y="3674487"/>
            <a:ext cx="6363383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b="1" dirty="0">
                <a:solidFill>
                  <a:schemeClr val="bg1"/>
                </a:solidFill>
              </a:rPr>
              <a:t>Joel B. Lonzaga </a:t>
            </a:r>
          </a:p>
          <a:p>
            <a:pPr algn="r"/>
            <a:r>
              <a:rPr lang="en-US" sz="2400" dirty="0">
                <a:solidFill>
                  <a:schemeClr val="bg1"/>
                </a:solidFill>
              </a:rPr>
              <a:t>NASA Langley Research Center</a:t>
            </a:r>
          </a:p>
          <a:p>
            <a:pPr algn="r"/>
            <a:r>
              <a:rPr lang="en-US" sz="2400" dirty="0">
                <a:solidFill>
                  <a:schemeClr val="bg1"/>
                </a:solidFill>
              </a:rPr>
              <a:t>Hampton, Virginia</a:t>
            </a:r>
          </a:p>
          <a:p>
            <a:pPr algn="r"/>
            <a:endParaRPr lang="en-US" sz="2400" b="1" dirty="0">
              <a:solidFill>
                <a:schemeClr val="bg1"/>
              </a:solidFill>
            </a:endParaRPr>
          </a:p>
          <a:p>
            <a:pPr algn="r"/>
            <a:r>
              <a:rPr lang="en-US" sz="2400" b="1" dirty="0">
                <a:solidFill>
                  <a:schemeClr val="bg1"/>
                </a:solidFill>
              </a:rPr>
              <a:t>Acoustical Society of America  (179</a:t>
            </a:r>
            <a:r>
              <a:rPr lang="en-US" sz="2400" b="1" baseline="30000" dirty="0">
                <a:solidFill>
                  <a:schemeClr val="bg1"/>
                </a:solidFill>
              </a:rPr>
              <a:t>th</a:t>
            </a:r>
            <a:r>
              <a:rPr lang="en-US" sz="2400" b="1" dirty="0">
                <a:solidFill>
                  <a:schemeClr val="bg1"/>
                </a:solidFill>
              </a:rPr>
              <a:t> Meeting)</a:t>
            </a:r>
          </a:p>
          <a:p>
            <a:pPr algn="r"/>
            <a:r>
              <a:rPr lang="en-US" sz="2400" b="1" dirty="0">
                <a:solidFill>
                  <a:schemeClr val="bg1"/>
                </a:solidFill>
              </a:rPr>
              <a:t>Acoustics Virtually Everywhere</a:t>
            </a:r>
          </a:p>
          <a:p>
            <a:pPr algn="r"/>
            <a:r>
              <a:rPr lang="en-US" sz="2400" b="1" dirty="0">
                <a:solidFill>
                  <a:schemeClr val="bg1"/>
                </a:solidFill>
              </a:rPr>
              <a:t>Dec 8, 2020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160F570-A896-C945-A454-1998915BC7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16F9F-1E61-2440-98D1-ECAFF9113A4D}" type="slidenum">
              <a:rPr lang="en-US" smtClean="0"/>
              <a:t>1</a:t>
            </a:fld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F4CF893-9237-E14A-BE17-C2D08D44FE01}"/>
              </a:ext>
            </a:extLst>
          </p:cNvPr>
          <p:cNvSpPr txBox="1"/>
          <p:nvPr/>
        </p:nvSpPr>
        <p:spPr>
          <a:xfrm>
            <a:off x="4611757" y="6396106"/>
            <a:ext cx="25857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2"/>
                </a:solidFill>
              </a:rPr>
              <a:t>joel.b.lonzaga@nasa.gov</a:t>
            </a:r>
          </a:p>
        </p:txBody>
      </p:sp>
    </p:spTree>
    <p:extLst>
      <p:ext uri="{BB962C8B-B14F-4D97-AF65-F5344CB8AC3E}">
        <p14:creationId xmlns:p14="http://schemas.microsoft.com/office/powerpoint/2010/main" val="5475308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D5C6C45-E5A9-1249-9551-0CFA4B9BD7AE}"/>
              </a:ext>
            </a:extLst>
          </p:cNvPr>
          <p:cNvSpPr txBox="1"/>
          <p:nvPr/>
        </p:nvSpPr>
        <p:spPr>
          <a:xfrm>
            <a:off x="268356" y="99394"/>
            <a:ext cx="1084359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421CC0"/>
                </a:solidFill>
              </a:rPr>
              <a:t>Motivation: (Why are we interested in sonic boom?)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69318A-94EB-8C4A-BFD3-34ED4417E1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16F9F-1E61-2440-98D1-ECAFF9113A4D}" type="slidenum">
              <a:rPr lang="en-US" smtClean="0"/>
              <a:t>2</a:t>
            </a:fld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0B10446-BEF4-BE4D-AC56-347E241EBC38}"/>
              </a:ext>
            </a:extLst>
          </p:cNvPr>
          <p:cNvSpPr txBox="1"/>
          <p:nvPr/>
        </p:nvSpPr>
        <p:spPr>
          <a:xfrm>
            <a:off x="648586" y="1158949"/>
            <a:ext cx="8079776" cy="37856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Wingdings" pitchFamily="2" charset="2"/>
              <a:buChar char="Ø"/>
            </a:pPr>
            <a:r>
              <a:rPr lang="en-US" sz="2400" b="1" dirty="0"/>
              <a:t>Support of NASA’s projects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Enable overland commercial supersonic travel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Support the development of space launch and reentry vehicles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342900" indent="-342900">
              <a:buFont typeface="Wingdings" pitchFamily="2" charset="2"/>
              <a:buChar char="Ø"/>
            </a:pPr>
            <a:r>
              <a:rPr lang="en-US" sz="2400" b="1" dirty="0"/>
              <a:t>Generation of sonic boom at air speeds higher than Mach 1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Need to accurately predict sonic boom propagation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Mitigate sonic boom impacts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2400" b="1" dirty="0"/>
          </a:p>
          <a:p>
            <a:pPr marL="342900" indent="-342900">
              <a:buFont typeface="Wingdings" pitchFamily="2" charset="2"/>
              <a:buChar char="Ø"/>
            </a:pPr>
            <a:r>
              <a:rPr lang="en-US" sz="2400" b="1" dirty="0"/>
              <a:t>Needs have increased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Greater accuracy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More efficient prediction</a:t>
            </a:r>
          </a:p>
        </p:txBody>
      </p:sp>
    </p:spTree>
    <p:extLst>
      <p:ext uri="{BB962C8B-B14F-4D97-AF65-F5344CB8AC3E}">
        <p14:creationId xmlns:p14="http://schemas.microsoft.com/office/powerpoint/2010/main" val="14788149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D5C6C45-E5A9-1249-9551-0CFA4B9BD7AE}"/>
              </a:ext>
            </a:extLst>
          </p:cNvPr>
          <p:cNvSpPr txBox="1"/>
          <p:nvPr/>
        </p:nvSpPr>
        <p:spPr>
          <a:xfrm>
            <a:off x="268356" y="99394"/>
            <a:ext cx="1084359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421CC0"/>
                </a:solidFill>
              </a:rPr>
              <a:t>Outline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69318A-94EB-8C4A-BFD3-34ED4417E1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16F9F-1E61-2440-98D1-ECAFF9113A4D}" type="slidenum">
              <a:rPr lang="en-US" smtClean="0"/>
              <a:t>3</a:t>
            </a:fld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09C5D03-501E-ED46-B2C9-BE53A88BCCC9}"/>
              </a:ext>
            </a:extLst>
          </p:cNvPr>
          <p:cNvSpPr txBox="1"/>
          <p:nvPr/>
        </p:nvSpPr>
        <p:spPr>
          <a:xfrm>
            <a:off x="669851" y="1127051"/>
            <a:ext cx="9472530" cy="44012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Wingdings" pitchFamily="2" charset="2"/>
              <a:buChar char="Ø"/>
            </a:pPr>
            <a:r>
              <a:rPr lang="en-US" sz="2000" dirty="0"/>
              <a:t>Governing equations of sonic boom propagation and numerical solutions</a:t>
            </a:r>
          </a:p>
          <a:p>
            <a:pPr marL="342900" indent="-342900">
              <a:buFont typeface="Wingdings" pitchFamily="2" charset="2"/>
              <a:buChar char="Ø"/>
            </a:pPr>
            <a:endParaRPr lang="en-US" sz="2000" dirty="0"/>
          </a:p>
          <a:p>
            <a:pPr marL="342900" indent="-342900">
              <a:buFont typeface="Wingdings" pitchFamily="2" charset="2"/>
              <a:buChar char="Ø"/>
            </a:pPr>
            <a:r>
              <a:rPr lang="en-US" sz="2000" dirty="0"/>
              <a:t>Exact solution in a windless stratified atmosphere with constant temperature gradient</a:t>
            </a:r>
          </a:p>
          <a:p>
            <a:pPr marL="342900" indent="-342900">
              <a:buFont typeface="Wingdings" pitchFamily="2" charset="2"/>
              <a:buChar char="Ø"/>
            </a:pPr>
            <a:endParaRPr lang="en-US" sz="2000" dirty="0"/>
          </a:p>
          <a:p>
            <a:pPr marL="342900" indent="-342900">
              <a:buFont typeface="Wingdings" pitchFamily="2" charset="2"/>
              <a:buChar char="Ø"/>
            </a:pPr>
            <a:r>
              <a:rPr lang="en-US" sz="2000" dirty="0"/>
              <a:t>Comparison between the exact and numerical solutions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Ray paths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Geometrical spreading (Jacobian) between 1-ray and 4-ray approaches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342900" indent="-342900">
              <a:buFont typeface="Wingdings" pitchFamily="2" charset="2"/>
              <a:buChar char="Ø"/>
            </a:pPr>
            <a:r>
              <a:rPr lang="en-US" sz="2000" dirty="0"/>
              <a:t>Comparison between these 2 approaches using a real atmosphere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Jacobians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Ground waveform</a:t>
            </a:r>
          </a:p>
          <a:p>
            <a:endParaRPr lang="en-US" sz="2000" dirty="0"/>
          </a:p>
          <a:p>
            <a:pPr marL="342900" indent="-342900">
              <a:buFont typeface="Wingdings" pitchFamily="2" charset="2"/>
              <a:buChar char="Ø"/>
            </a:pPr>
            <a:r>
              <a:rPr lang="en-US" sz="2000" dirty="0"/>
              <a:t>Summary</a:t>
            </a:r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9244066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2D46187-5111-234B-9D07-CA26BA26B68B}"/>
              </a:ext>
            </a:extLst>
          </p:cNvPr>
          <p:cNvSpPr txBox="1"/>
          <p:nvPr/>
        </p:nvSpPr>
        <p:spPr>
          <a:xfrm>
            <a:off x="269506" y="105878"/>
            <a:ext cx="566873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rgbClr val="421CC0"/>
                </a:solidFill>
              </a:rPr>
              <a:t>Kinematic Ray Tracing Equations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640EC056-AE76-F54F-BB03-72AE1D16098B}"/>
                  </a:ext>
                </a:extLst>
              </p:cNvPr>
              <p:cNvSpPr txBox="1"/>
              <p:nvPr/>
            </p:nvSpPr>
            <p:spPr>
              <a:xfrm>
                <a:off x="692468" y="747563"/>
                <a:ext cx="10491537" cy="566834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Wingdings" pitchFamily="2" charset="2"/>
                  <a:buChar char="Ø"/>
                </a:pPr>
                <a:r>
                  <a:rPr lang="en-US" sz="1600" b="1" dirty="0"/>
                  <a:t>Ray Path (3 ODEs) </a:t>
                </a:r>
                <a:r>
                  <a:rPr lang="en-US" sz="1600" dirty="0"/>
                  <a:t>(</a:t>
                </a:r>
                <a:r>
                  <a:rPr lang="en-US" sz="1200" dirty="0"/>
                  <a:t>e.g., Lonzaga, </a:t>
                </a:r>
                <a:r>
                  <a:rPr lang="en-US" sz="1200" i="1" dirty="0"/>
                  <a:t>AIAA Aviation 2019 Forum</a:t>
                </a:r>
                <a:r>
                  <a:rPr lang="en-US" sz="1200" dirty="0"/>
                  <a:t>, p. 3386. 2019</a:t>
                </a:r>
                <a:r>
                  <a:rPr lang="en-US" dirty="0"/>
                  <a:t>)</a:t>
                </a:r>
                <a:endParaRPr lang="en-US" sz="1600" b="1" baseline="300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𝛼</m:t>
                              </m:r>
                            </m:sub>
                          </m:sSub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𝑑𝑠</m:t>
                          </m:r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b>
                            <m:sSub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sSub>
                                <m:sSub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sub>
                              </m:sSub>
                            </m:e>
                            <m:sub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sub>
                          </m:sSub>
                        </m:den>
                      </m:f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𝑜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𝛼</m:t>
                              </m:r>
                            </m:sub>
                          </m:s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Sup>
                                <m:sSubSup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sSub>
                                    <m:sSubPr>
                                      <m:ctrlPr>
                                        <a:rPr lang="en-US" sz="1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400" b="0" i="1" smtClean="0">
                                          <a:latin typeface="Cambria Math" panose="02040503050406030204" pitchFamily="18" charset="0"/>
                                        </a:rPr>
                                        <m:t>𝑐</m:t>
                                      </m:r>
                                    </m:e>
                                    <m:sub>
                                      <m:r>
                                        <a:rPr lang="en-US" sz="1400" b="0" i="1" smtClean="0">
                                          <a:latin typeface="Cambria Math" panose="02040503050406030204" pitchFamily="18" charset="0"/>
                                        </a:rPr>
                                        <m:t>𝑜</m:t>
                                      </m:r>
                                    </m:sub>
                                  </m:sSub>
                                </m:e>
                                <m:sub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  </m:t>
                                  </m:r>
                                </m:sub>
                                <m:sup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  <m:sSub>
                                <m:sSub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𝛼</m:t>
                                  </m:r>
                                </m:sub>
                              </m:sSub>
                            </m:num>
                            <m:den>
                              <m:r>
                                <m:rPr>
                                  <m:sty m:val="p"/>
                                </m:rPr>
                                <a:rPr lang="en-US" sz="1400" b="0" i="0" smtClean="0">
                                  <a:latin typeface="Cambria Math" panose="02040503050406030204" pitchFamily="18" charset="0"/>
                                </a:rPr>
                                <m:t>Ω</m:t>
                              </m:r>
                            </m:den>
                          </m:f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,  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𝛼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=1,2,3</m:t>
                      </m:r>
                    </m:oMath>
                  </m:oMathPara>
                </a14:m>
                <a:endParaRPr lang="en-US" sz="1400" dirty="0"/>
              </a:p>
              <a:p>
                <a:pPr marL="285750" indent="-285750">
                  <a:buFont typeface="Wingdings" pitchFamily="2" charset="2"/>
                  <a:buChar char="Ø"/>
                </a:pPr>
                <a:r>
                  <a:rPr lang="en-US" sz="1600" b="1" dirty="0"/>
                  <a:t>Doppler Shift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1400" b="0" i="0" smtClean="0">
                          <a:latin typeface="Cambria Math" panose="02040503050406030204" pitchFamily="18" charset="0"/>
                        </a:rPr>
                        <m:t>Ω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=1−</m:t>
                      </m:r>
                      <m:sSub>
                        <m:sSub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𝑜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𝛼</m:t>
                          </m:r>
                        </m:sub>
                      </m:sSub>
                      <m:sSub>
                        <m:sSub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𝛼</m:t>
                          </m:r>
                        </m:sub>
                      </m:sSub>
                    </m:oMath>
                  </m:oMathPara>
                </a14:m>
                <a:endParaRPr lang="en-US" sz="1400" i="1" dirty="0"/>
              </a:p>
              <a:p>
                <a:pPr marL="285750" indent="-285750">
                  <a:buFont typeface="Wingdings" pitchFamily="2" charset="2"/>
                  <a:buChar char="Ø"/>
                </a:pPr>
                <a:r>
                  <a:rPr lang="en-US" sz="1600" b="1" dirty="0"/>
                  <a:t>Magnitude of Ray Velocity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sub>
                      </m:sSub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𝛼</m:t>
                              </m:r>
                            </m:sub>
                            <m:sup/>
                            <m:e>
                              <m:sSup>
                                <m:sSupPr>
                                  <m:ctrlPr>
                                    <a:rPr lang="en-US" sz="1400" b="0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en-US" sz="1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US" sz="14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1400" i="1">
                                              <a:latin typeface="Cambria Math" panose="02040503050406030204" pitchFamily="18" charset="0"/>
                                            </a:rPr>
                                            <m:t>𝑣</m:t>
                                          </m:r>
                                        </m:e>
                                        <m:sub>
                                          <m:r>
                                            <a:rPr lang="en-US" sz="1400" i="1">
                                              <a:latin typeface="Cambria Math" panose="02040503050406030204" pitchFamily="18" charset="0"/>
                                            </a:rPr>
                                            <m:t>𝑜</m:t>
                                          </m:r>
                                          <m:r>
                                            <a:rPr lang="en-US" sz="1400" i="1">
                                              <a:latin typeface="Cambria Math" panose="02040503050406030204" pitchFamily="18" charset="0"/>
                                            </a:rPr>
                                            <m:t>,</m:t>
                                          </m:r>
                                          <m:r>
                                            <a:rPr lang="en-US" sz="1400" i="1">
                                              <a:latin typeface="Cambria Math" panose="02040503050406030204" pitchFamily="18" charset="0"/>
                                            </a:rPr>
                                            <m:t>𝛼</m:t>
                                          </m:r>
                                        </m:sub>
                                      </m:sSub>
                                      <m:r>
                                        <a:rPr lang="en-US" sz="1400" i="1">
                                          <a:latin typeface="Cambria Math" panose="02040503050406030204" pitchFamily="18" charset="0"/>
                                        </a:rPr>
                                        <m:t>+</m:t>
                                      </m:r>
                                      <m:f>
                                        <m:fPr>
                                          <m:ctrlPr>
                                            <a:rPr lang="en-US" sz="140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sSubSup>
                                            <m:sSubSupPr>
                                              <m:ctrlPr>
                                                <a:rPr lang="en-US" sz="1400" i="1" smtClean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SupPr>
                                            <m:e>
                                              <m:sSub>
                                                <m:sSubPr>
                                                  <m:ctrlPr>
                                                    <a:rPr lang="en-US" sz="1400" b="0" i="1" smtClean="0">
                                                      <a:latin typeface="Cambria Math" panose="02040503050406030204" pitchFamily="18" charset="0"/>
                                                    </a:rPr>
                                                  </m:ctrlPr>
                                                </m:sSubPr>
                                                <m:e>
                                                  <m:r>
                                                    <a:rPr lang="en-US" sz="1400" i="1">
                                                      <a:latin typeface="Cambria Math" panose="02040503050406030204" pitchFamily="18" charset="0"/>
                                                    </a:rPr>
                                                    <m:t>𝑐</m:t>
                                                  </m:r>
                                                </m:e>
                                                <m:sub>
                                                  <m:r>
                                                    <a:rPr lang="en-US" sz="1400" b="0" i="1" smtClean="0">
                                                      <a:latin typeface="Cambria Math" panose="02040503050406030204" pitchFamily="18" charset="0"/>
                                                    </a:rPr>
                                                    <m:t>𝑜</m:t>
                                                  </m:r>
                                                </m:sub>
                                              </m:sSub>
                                            </m:e>
                                            <m:sub>
                                              <m:r>
                                                <a:rPr lang="en-US" sz="14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 </m:t>
                                              </m:r>
                                            </m:sub>
                                            <m:sup>
                                              <m:r>
                                                <a:rPr lang="en-US" sz="1400" i="1">
                                                  <a:latin typeface="Cambria Math" panose="02040503050406030204" pitchFamily="18" charset="0"/>
                                                </a:rPr>
                                                <m:t>2</m:t>
                                              </m:r>
                                            </m:sup>
                                          </m:sSubSup>
                                          <m:sSub>
                                            <m:sSubPr>
                                              <m:ctrlPr>
                                                <a:rPr lang="en-US" sz="1400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sz="1400" i="1">
                                                  <a:latin typeface="Cambria Math" panose="02040503050406030204" pitchFamily="18" charset="0"/>
                                                </a:rPr>
                                                <m:t>𝑞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sz="1400" i="1">
                                                  <a:latin typeface="Cambria Math" panose="02040503050406030204" pitchFamily="18" charset="0"/>
                                                </a:rPr>
                                                <m:t>𝛼</m:t>
                                              </m:r>
                                            </m:sub>
                                          </m:sSub>
                                        </m:num>
                                        <m:den>
                                          <m:r>
                                            <m:rPr>
                                              <m:sty m:val="p"/>
                                            </m:rPr>
                                            <a:rPr lang="en-US" sz="1400" smtClean="0">
                                              <a:latin typeface="Cambria Math" panose="02040503050406030204" pitchFamily="18" charset="0"/>
                                            </a:rPr>
                                            <m:t>Ω</m:t>
                                          </m:r>
                                        </m:den>
                                      </m:f>
                                      <m:r>
                                        <m:rPr>
                                          <m:nor/>
                                        </m:rPr>
                                        <a:rPr lang="en-US" sz="1400" i="1" dirty="0" smtClean="0"/>
                                        <m:t> 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en-US" sz="1400" b="0" i="1" dirty="0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nary>
                        </m:e>
                      </m:rad>
                    </m:oMath>
                  </m:oMathPara>
                </a14:m>
                <a:endParaRPr lang="en-US" sz="1400" dirty="0"/>
              </a:p>
              <a:p>
                <a:pPr marL="285750" indent="-285750">
                  <a:buFont typeface="Wingdings" pitchFamily="2" charset="2"/>
                  <a:buChar char="Ø"/>
                </a:pPr>
                <a:r>
                  <a:rPr lang="en-US" sz="1600" b="1" dirty="0"/>
                  <a:t>Ray Slowness and</a:t>
                </a:r>
                <a:r>
                  <a:rPr lang="en-US" sz="1600" dirty="0"/>
                  <a:t> </a:t>
                </a:r>
                <a:r>
                  <a:rPr lang="en-US" sz="1600" b="1" dirty="0"/>
                  <a:t>Wavefront	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𝛼</m:t>
                              </m:r>
                            </m:sub>
                          </m:sSub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𝑑𝑠</m:t>
                          </m:r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b>
                            <m:sSub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sSub>
                                <m:sSub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sub>
                              </m:sSub>
                            </m:e>
                            <m:sub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sub>
                          </m:sSub>
                        </m:den>
                      </m:f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m:rPr>
                                  <m:sty m:val="p"/>
                                </m:rPr>
                                <a:rPr lang="en-US" sz="1400" b="0" i="0" smtClean="0">
                                  <a:latin typeface="Cambria Math" panose="02040503050406030204" pitchFamily="18" charset="0"/>
                                </a:rPr>
                                <m:t>Ω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sSub>
                                    <m:sSubPr>
                                      <m:ctrlPr>
                                        <a:rPr lang="en-US" sz="1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400" b="0" i="1" smtClean="0">
                                          <a:latin typeface="Cambria Math" panose="02040503050406030204" pitchFamily="18" charset="0"/>
                                        </a:rPr>
                                        <m:t>𝑐</m:t>
                                      </m:r>
                                    </m:e>
                                    <m:sub>
                                      <m:r>
                                        <a:rPr lang="en-US" sz="1400" b="0" i="1" smtClean="0">
                                          <a:latin typeface="Cambria Math" panose="02040503050406030204" pitchFamily="18" charset="0"/>
                                        </a:rPr>
                                        <m:t>𝑜</m:t>
                                      </m:r>
                                    </m:sub>
                                  </m:sSub>
                                </m:e>
                                <m:sub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</m:sub>
                              </m:sSub>
                            </m:den>
                          </m:f>
                          <m:f>
                            <m:f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sSub>
                                    <m:sSubPr>
                                      <m:ctrlPr>
                                        <a:rPr lang="en-US" sz="1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400" b="0" i="1" smtClean="0">
                                          <a:latin typeface="Cambria Math" panose="02040503050406030204" pitchFamily="18" charset="0"/>
                                        </a:rPr>
                                        <m:t>𝑐</m:t>
                                      </m:r>
                                    </m:e>
                                    <m:sub>
                                      <m:r>
                                        <a:rPr lang="en-US" sz="1400" b="0" i="1" smtClean="0">
                                          <a:latin typeface="Cambria Math" panose="02040503050406030204" pitchFamily="18" charset="0"/>
                                        </a:rPr>
                                        <m:t>𝑜</m:t>
                                      </m:r>
                                    </m:sub>
                                  </m:sSub>
                                </m:e>
                                <m:sub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𝛼</m:t>
                                  </m:r>
                                </m:sub>
                              </m:sSub>
                            </m:den>
                          </m:f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𝛽</m:t>
                              </m:r>
                            </m:sub>
                          </m:sSub>
                          <m:f>
                            <m:f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𝑜</m:t>
                                  </m:r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𝛽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𝛼</m:t>
                                  </m:r>
                                </m:sub>
                              </m:sSub>
                            </m:den>
                          </m:f>
                        </m:e>
                      </m:d>
                    </m:oMath>
                  </m:oMathPara>
                </a14:m>
                <a:endParaRPr lang="en-US" sz="1400" dirty="0"/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:r>
                  <a:rPr lang="en-US" sz="1600" dirty="0">
                    <a:solidFill>
                      <a:srgbClr val="00B050"/>
                    </a:solidFill>
                  </a:rPr>
                  <a:t>For Stratified Atmospheres,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1600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𝛼</m:t>
                        </m:r>
                      </m:sub>
                    </m:sSub>
                    <m:r>
                      <a:rPr lang="en-US" sz="1600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1600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1600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𝛼</m:t>
                        </m:r>
                      </m:sub>
                    </m:sSub>
                    <m:r>
                      <a:rPr lang="en-US" sz="1600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sz="1600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1600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𝛽</m:t>
                        </m:r>
                      </m:sub>
                    </m:sSub>
                    <m:r>
                      <a:rPr lang="en-US" sz="1600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600" dirty="0">
                    <a:solidFill>
                      <a:srgbClr val="00B050"/>
                    </a:solidFill>
                  </a:rPr>
                  <a:t> are known. </a:t>
                </a:r>
                <a:r>
                  <a:rPr lang="en-US" sz="1600" b="1" dirty="0">
                    <a:solidFill>
                      <a:srgbClr val="00B050"/>
                    </a:solidFill>
                  </a:rPr>
                  <a:t>No need to numerically solve this ODE!</a:t>
                </a:r>
              </a:p>
              <a:p>
                <a:pPr lvl="2"/>
                <a:r>
                  <a:rPr lang="en-US" sz="1600" dirty="0"/>
                  <a:t> </a:t>
                </a:r>
              </a:p>
              <a:p>
                <a:pPr marL="285750" indent="-285750">
                  <a:buFont typeface="Wingdings" pitchFamily="2" charset="2"/>
                  <a:buChar char="Ø"/>
                </a:pPr>
                <a:r>
                  <a:rPr lang="en-US" sz="1600" b="1" dirty="0"/>
                  <a:t>2</a:t>
                </a:r>
                <a:r>
                  <a:rPr lang="en-US" sz="1600" b="1" baseline="30000" dirty="0"/>
                  <a:t>nd</a:t>
                </a:r>
                <a:r>
                  <a:rPr lang="en-US" sz="1600" b="1" dirty="0"/>
                  <a:t> -Order Finite Difference (For range-dependent atmospheres)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𝑑𝑓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𝑑𝑠</m:t>
                          </m:r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≡</m:t>
                      </m:r>
                      <m:r>
                        <a:rPr lang="en-US" sz="1400" b="0" i="1" smtClean="0">
                          <a:solidFill>
                            <a:srgbClr val="421CC0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  <m:d>
                        <m:dPr>
                          <m:ctrlPr>
                            <a:rPr lang="en-US" sz="1400" b="0" i="1" smtClean="0">
                              <a:solidFill>
                                <a:srgbClr val="421CC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solidFill>
                                <a:srgbClr val="421CC0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r>
                        <a:rPr lang="en-US" sz="1400" b="0" i="1" smtClean="0">
                          <a:solidFill>
                            <a:srgbClr val="421CC0"/>
                          </a:solidFill>
                          <a:latin typeface="Cambria Math" panose="02040503050406030204" pitchFamily="18" charset="0"/>
                        </a:rPr>
                        <m:t>,   </m:t>
                      </m:r>
                    </m:oMath>
                  </m:oMathPara>
                </a14:m>
                <a:endParaRPr lang="en-US" sz="1400" b="0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sub>
                          </m:sSub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≈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𝛿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𝑠</m:t>
                      </m:r>
                      <m:d>
                        <m:dPr>
                          <m:ctrlPr>
                            <a:rPr lang="en-US" sz="1400" b="0" i="1" smtClean="0">
                              <a:solidFill>
                                <a:srgbClr val="421CC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>
                              <a:solidFill>
                                <a:srgbClr val="421CC0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  <m:d>
                            <m:dPr>
                              <m:ctrlPr>
                                <a:rPr lang="en-US" sz="1400" i="1">
                                  <a:solidFill>
                                    <a:srgbClr val="421C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1400" i="1">
                                      <a:solidFill>
                                        <a:srgbClr val="421CC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400" i="1">
                                      <a:solidFill>
                                        <a:srgbClr val="421CC0"/>
                                      </a:solidFill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  <m:sub>
                                  <m:r>
                                    <a:rPr lang="en-US" sz="1400" i="1">
                                      <a:solidFill>
                                        <a:srgbClr val="421CC0"/>
                                      </a:solidFill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b>
                              </m:sSub>
                            </m:e>
                          </m:d>
                          <m:r>
                            <a:rPr lang="en-US" sz="1400" i="1">
                              <a:solidFill>
                                <a:srgbClr val="421CC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400" i="1">
                              <a:solidFill>
                                <a:srgbClr val="421CC0"/>
                              </a:solidFill>
                              <a:latin typeface="Cambria Math" panose="02040503050406030204" pitchFamily="18" charset="0"/>
                            </a:rPr>
                            <m:t>𝛿</m:t>
                          </m:r>
                          <m:sSup>
                            <m:sSupPr>
                              <m:ctrlPr>
                                <a:rPr lang="en-US" sz="1400" i="1">
                                  <a:solidFill>
                                    <a:srgbClr val="421C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solidFill>
                                    <a:srgbClr val="421CC0"/>
                                  </a:solidFill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p>
                              <m:r>
                                <a:rPr lang="en-US" sz="1400" b="0" i="1" smtClean="0">
                                  <a:solidFill>
                                    <a:srgbClr val="421CC0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sup>
                          </m:sSup>
                          <m:f>
                            <m:fPr>
                              <m:ctrlPr>
                                <a:rPr lang="en-US" sz="1400" i="1" smtClean="0">
                                  <a:solidFill>
                                    <a:srgbClr val="421C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b="0" i="1" smtClean="0">
                                  <a:solidFill>
                                    <a:srgbClr val="421CC0"/>
                                  </a:solidFill>
                                  <a:latin typeface="Cambria Math" panose="02040503050406030204" pitchFamily="18" charset="0"/>
                                </a:rPr>
                                <m:t>𝑑𝑔</m:t>
                              </m:r>
                            </m:num>
                            <m:den>
                              <m:r>
                                <a:rPr lang="en-US" sz="1400" b="0" i="1" smtClean="0">
                                  <a:solidFill>
                                    <a:srgbClr val="421CC0"/>
                                  </a:solidFill>
                                  <a:latin typeface="Cambria Math" panose="02040503050406030204" pitchFamily="18" charset="0"/>
                                </a:rPr>
                                <m:t>𝑑𝑠</m:t>
                              </m:r>
                            </m:den>
                          </m:f>
                          <m:d>
                            <m:dPr>
                              <m:ctrlPr>
                                <a:rPr lang="en-US" sz="1400" i="1">
                                  <a:solidFill>
                                    <a:srgbClr val="421C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1400" i="1">
                                      <a:solidFill>
                                        <a:srgbClr val="421CC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400" i="1">
                                      <a:solidFill>
                                        <a:srgbClr val="421CC0"/>
                                      </a:solidFill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  <m:sub>
                                  <m:r>
                                    <a:rPr lang="en-US" sz="1400" i="1">
                                      <a:solidFill>
                                        <a:srgbClr val="421CC0"/>
                                      </a:solidFill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b>
                              </m:sSub>
                            </m:e>
                          </m:d>
                          <m:r>
                            <a:rPr lang="en-US" sz="1400" i="1">
                              <a:solidFill>
                                <a:srgbClr val="421CC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US" sz="1400" i="1">
                                  <a:solidFill>
                                    <a:srgbClr val="421C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i="1">
                                  <a:solidFill>
                                    <a:srgbClr val="421CC0"/>
                                  </a:solidFill>
                                  <a:latin typeface="Cambria Math" panose="02040503050406030204" pitchFamily="18" charset="0"/>
                                </a:rPr>
                                <m:t>𝛿</m:t>
                              </m:r>
                              <m:sSup>
                                <m:sSupPr>
                                  <m:ctrlPr>
                                    <a:rPr lang="en-US" sz="1400" i="1">
                                      <a:solidFill>
                                        <a:srgbClr val="421CC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i="1">
                                      <a:solidFill>
                                        <a:srgbClr val="421CC0"/>
                                      </a:solidFill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US" sz="1400" b="0" i="1" smtClean="0">
                                      <a:solidFill>
                                        <a:srgbClr val="421CC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US" sz="1400" i="1">
                                  <a:solidFill>
                                    <a:srgbClr val="421CC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f>
                            <m:fPr>
                              <m:ctrlPr>
                                <a:rPr lang="en-US" sz="1400" i="1">
                                  <a:solidFill>
                                    <a:srgbClr val="421C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sz="1400" b="0" i="1" smtClean="0">
                                      <a:solidFill>
                                        <a:srgbClr val="421CC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i="1">
                                      <a:solidFill>
                                        <a:srgbClr val="421CC0"/>
                                      </a:solidFill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</m:e>
                                <m:sup>
                                  <m:r>
                                    <a:rPr lang="en-US" sz="1400" b="0" i="1" smtClean="0">
                                      <a:solidFill>
                                        <a:srgbClr val="421CC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400" i="1">
                                  <a:solidFill>
                                    <a:srgbClr val="421CC0"/>
                                  </a:solidFill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num>
                            <m:den>
                              <m:r>
                                <a:rPr lang="en-US" sz="1400" i="1">
                                  <a:solidFill>
                                    <a:srgbClr val="421CC0"/>
                                  </a:solidFill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  <m:sSup>
                                <m:sSupPr>
                                  <m:ctrlPr>
                                    <a:rPr lang="en-US" sz="1400" b="0" i="1" smtClean="0">
                                      <a:solidFill>
                                        <a:srgbClr val="421CC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400" i="1">
                                      <a:solidFill>
                                        <a:srgbClr val="421CC0"/>
                                      </a:solidFill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US" sz="1400" b="0" i="1" smtClean="0">
                                      <a:solidFill>
                                        <a:srgbClr val="421CC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d>
                            <m:dPr>
                              <m:ctrlPr>
                                <a:rPr lang="en-US" sz="1400" i="1">
                                  <a:solidFill>
                                    <a:srgbClr val="421C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1400" i="1">
                                      <a:solidFill>
                                        <a:srgbClr val="421CC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400" i="1">
                                      <a:solidFill>
                                        <a:srgbClr val="421CC0"/>
                                      </a:solidFill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  <m:sub>
                                  <m:r>
                                    <a:rPr lang="en-US" sz="1400" i="1">
                                      <a:solidFill>
                                        <a:srgbClr val="421CC0"/>
                                      </a:solidFill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b>
                              </m:sSub>
                            </m:e>
                          </m:d>
                        </m:e>
                      </m:d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,  </m:t>
                      </m:r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→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𝑡h</m:t>
                          </m:r>
                        </m:sup>
                      </m:sSup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1400" b="0" i="0" smtClean="0">
                          <a:latin typeface="Cambria Math" panose="02040503050406030204" pitchFamily="18" charset="0"/>
                        </a:rPr>
                        <m:t>step</m:t>
                      </m:r>
                    </m:oMath>
                  </m:oMathPara>
                </a14:m>
                <a:endParaRPr lang="en-US" sz="1400" b="0" dirty="0"/>
              </a:p>
              <a:p>
                <a:endParaRPr lang="en-US" sz="1400" b="0" dirty="0"/>
              </a:p>
              <a:p>
                <a:pPr marL="285750" indent="-285750">
                  <a:buFont typeface="Wingdings" pitchFamily="2" charset="2"/>
                  <a:buChar char="Ø"/>
                </a:pPr>
                <a:r>
                  <a:rPr lang="en-US" sz="1600" b="1" dirty="0">
                    <a:solidFill>
                      <a:srgbClr val="00B050"/>
                    </a:solidFill>
                  </a:rPr>
                  <a:t>Stratified Atmospheres (No need for finite difference numerical solution!)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40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14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𝛼</m:t>
                          </m:r>
                        </m:sub>
                      </m:sSub>
                      <m:r>
                        <a:rPr lang="en-US" sz="14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14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en-US" sz="14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)=</m:t>
                      </m:r>
                      <m:sSubSup>
                        <m:sSubSupPr>
                          <m:ctrlPr>
                            <a:rPr lang="en-US" sz="140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14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1400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𝛼</m:t>
                          </m:r>
                        </m:sub>
                        <m:sup>
                          <m:r>
                            <a:rPr lang="en-US" sz="14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</m:sup>
                      </m:sSubSup>
                      <m:r>
                        <a:rPr lang="en-US" sz="14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sz="140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en-US" sz="14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sz="14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)+</m:t>
                      </m:r>
                      <m:nary>
                        <m:naryPr>
                          <m:ctrlPr>
                            <a:rPr lang="en-US" sz="140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US" sz="140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brk m:alnAt="23"/>
                                </m:rPr>
                                <a:rPr lang="en-US" sz="1400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en-US" sz="1400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sub>
                        <m:sup>
                          <m:r>
                            <a:rPr lang="en-US" sz="14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sup>
                        <m:e>
                          <m:f>
                            <m:fPr>
                              <m:ctrlPr>
                                <a:rPr lang="en-US" sz="1400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b="0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lang="en-US" sz="1400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sSub>
                                    <m:sSubPr>
                                      <m:ctrlPr>
                                        <a:rPr lang="en-US" sz="1400" b="0" i="1" smtClean="0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400" b="0" i="1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𝑣</m:t>
                                      </m:r>
                                    </m:e>
                                    <m:sub>
                                      <m:r>
                                        <a:rPr lang="en-US" sz="1400" b="0" i="1" smtClean="0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𝑟</m:t>
                                      </m:r>
                                    </m:sub>
                                  </m:sSub>
                                </m:e>
                                <m:sub>
                                  <m:r>
                                    <a:rPr lang="en-US" sz="1400" b="0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</m:sub>
                              </m:sSub>
                            </m:den>
                          </m:f>
                          <m:d>
                            <m:dPr>
                              <m:ctrlPr>
                                <a:rPr lang="en-US" sz="1400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1400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400" b="0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en-US" sz="1400" b="0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  <m:t>𝑜</m:t>
                                  </m:r>
                                  <m:r>
                                    <a:rPr lang="en-US" sz="1400" b="0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sz="1400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  <m:t>𝛼</m:t>
                                  </m:r>
                                </m:sub>
                              </m:sSub>
                              <m:r>
                                <a:rPr lang="en-US" sz="1400" b="0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en-US" sz="1400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Sup>
                                    <m:sSubSupPr>
                                      <m:ctrlPr>
                                        <a:rPr lang="en-US" sz="1400" i="1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sSub>
                                        <m:sSubPr>
                                          <m:ctrlPr>
                                            <a:rPr lang="en-US" sz="1400" i="1">
                                              <a:solidFill>
                                                <a:srgbClr val="00B05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1400" b="0" i="1">
                                              <a:solidFill>
                                                <a:srgbClr val="00B05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𝑐</m:t>
                                          </m:r>
                                        </m:e>
                                        <m:sub>
                                          <m:r>
                                            <a:rPr lang="en-US" sz="1400" b="0" i="1">
                                              <a:solidFill>
                                                <a:srgbClr val="00B05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𝑜</m:t>
                                          </m:r>
                                        </m:sub>
                                      </m:sSub>
                                    </m:e>
                                    <m:sub>
                                      <m:r>
                                        <a:rPr lang="en-US" sz="1400" b="0" i="1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  </m:t>
                                      </m:r>
                                    </m:sub>
                                    <m:sup>
                                      <m:r>
                                        <a:rPr lang="en-US" sz="1400" b="0" i="1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  <m:sSub>
                                    <m:sSubPr>
                                      <m:ctrlPr>
                                        <a:rPr lang="en-US" sz="1400" i="1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400" b="0" i="1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𝑞</m:t>
                                      </m:r>
                                    </m:e>
                                    <m:sub>
                                      <m:r>
                                        <a:rPr lang="en-US" sz="1400" i="1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𝛼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m:rPr>
                                      <m:sty m:val="p"/>
                                    </m:rPr>
                                    <a:rPr lang="en-US" sz="1400" b="0" i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  <m:t>Ω</m:t>
                                  </m:r>
                                </m:den>
                              </m:f>
                            </m:e>
                          </m:d>
                          <m:r>
                            <a:rPr lang="en-US" sz="14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𝑑𝑠</m:t>
                          </m:r>
                          <m:r>
                            <a:rPr lang="en-US" sz="14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e>
                      </m:nary>
                    </m:oMath>
                  </m:oMathPara>
                </a14:m>
                <a:endParaRPr lang="en-US" sz="1400" i="1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640EC056-AE76-F54F-BB03-72AE1D16098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2468" y="747563"/>
                <a:ext cx="10491537" cy="5668347"/>
              </a:xfrm>
              <a:prstGeom prst="rect">
                <a:avLst/>
              </a:prstGeom>
              <a:blipFill>
                <a:blip r:embed="rId3"/>
                <a:stretch>
                  <a:fillRect l="-242" t="-673" b="-210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0C197CE4-C32A-AE4F-8131-827A0A1B8929}"/>
                  </a:ext>
                </a:extLst>
              </p:cNvPr>
              <p:cNvSpPr txBox="1"/>
              <p:nvPr/>
            </p:nvSpPr>
            <p:spPr>
              <a:xfrm>
                <a:off x="8686800" y="1232991"/>
                <a:ext cx="2938905" cy="14773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0" dirty="0"/>
                  <a:t>Where: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𝛼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→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ray</m:t>
                      </m:r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position</m:t>
                      </m:r>
                    </m:oMath>
                  </m:oMathPara>
                </a14:m>
                <a:endParaRPr lang="en-US" b="0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𝑜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𝛼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→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wind</m:t>
                      </m:r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velocity</m:t>
                      </m:r>
                    </m:oMath>
                  </m:oMathPara>
                </a14:m>
                <a:endParaRPr lang="en-US" b="0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    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→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ray</m:t>
                      </m:r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path</m:t>
                      </m:r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length</m:t>
                      </m:r>
                    </m:oMath>
                  </m:oMathPara>
                </a14:m>
                <a:endParaRPr lang="en-US" b="0" dirty="0">
                  <a:latin typeface="Cambria Math" panose="02040503050406030204" pitchFamily="18" charset="0"/>
                </a:endParaRPr>
              </a:p>
              <a:p>
                <a:r>
                  <a:rPr lang="en-US" b="0" dirty="0"/>
                  <a:t>       </a:t>
                </a:r>
                <a14:m>
                  <m:oMath xmlns:m="http://schemas.openxmlformats.org/officeDocument/2006/math">
                    <m:r>
                      <a:rPr lang="en-US" b="0" i="0" smtClean="0">
                        <a:latin typeface="Cambria Math" panose="02040503050406030204" pitchFamily="18" charset="0"/>
                      </a:rPr>
                      <m:t>   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𝑜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→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sound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speed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0C197CE4-C32A-AE4F-8131-827A0A1B892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86800" y="1232991"/>
                <a:ext cx="2938905" cy="1477328"/>
              </a:xfrm>
              <a:prstGeom prst="rect">
                <a:avLst/>
              </a:prstGeom>
              <a:blipFill>
                <a:blip r:embed="rId4"/>
                <a:stretch>
                  <a:fillRect l="-1732" t="-855" b="-34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F5D12A1-E689-054D-B4B8-686243A760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16F9F-1E61-2440-98D1-ECAFF9113A4D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11256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/>
              <p:cNvSpPr>
                <a:spLocks noGrp="1"/>
              </p:cNvSpPr>
              <p:nvPr>
                <p:ph idx="1"/>
              </p:nvPr>
            </p:nvSpPr>
            <p:spPr>
              <a:xfrm>
                <a:off x="410817" y="807720"/>
                <a:ext cx="9814560" cy="5565725"/>
              </a:xfrm>
            </p:spPr>
            <p:txBody>
              <a:bodyPr>
                <a:normAutofit lnSpcReduction="10000"/>
              </a:bodyPr>
              <a:lstStyle/>
              <a:p>
                <a:pPr>
                  <a:buFont typeface="Wingdings" pitchFamily="2" charset="2"/>
                  <a:buChar char="Ø"/>
                </a:pPr>
                <a:r>
                  <a:rPr lang="en-US" sz="2000" b="1" dirty="0"/>
                  <a:t>Burgers’ Equation </a:t>
                </a:r>
                <a:r>
                  <a:rPr lang="en-US" sz="1600" b="1" dirty="0"/>
                  <a:t>(Using a spectral representation)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𝑑𝑈</m:t>
                          </m:r>
                        </m:num>
                        <m:den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𝑑𝑠</m:t>
                          </m:r>
                        </m:den>
                      </m:f>
                      <m:r>
                        <a:rPr lang="en-US" sz="18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𝜔</m:t>
                          </m:r>
                          <m:acc>
                            <m:accPr>
                              <m:chr m:val="̃"/>
                              <m:ctrlPr>
                                <a:rPr lang="en-US" sz="18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1800" i="1">
                                  <a:latin typeface="Cambria Math" panose="02040503050406030204" pitchFamily="18" charset="0"/>
                                </a:rPr>
                                <m:t>𝛽</m:t>
                              </m:r>
                            </m:e>
                          </m:acc>
                        </m:num>
                        <m:den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𝜋</m:t>
                          </m:r>
                        </m:den>
                      </m:f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sz="1800" i="1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𝑈</m:t>
                          </m:r>
                          <m:d>
                            <m:dPr>
                              <m:ctrlPr>
                                <a:rPr lang="en-US" sz="18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18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800" i="1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  <m:r>
                                    <a:rPr lang="en-US" sz="1800" i="1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sz="1800" i="1">
                                      <a:latin typeface="Cambria Math" panose="02040503050406030204" pitchFamily="18" charset="0"/>
                                    </a:rPr>
                                    <m:t>𝜔</m:t>
                                  </m:r>
                                </m:e>
                                <m:sup>
                                  <m:r>
                                    <a:rPr lang="en-US" sz="1800" i="1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</m:d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𝑈</m:t>
                          </m:r>
                          <m:d>
                            <m:dPr>
                              <m:ctrlPr>
                                <a:rPr lang="en-US" sz="18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800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  <m:r>
                                <a:rPr lang="en-US" sz="1800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sz="1800" i="1">
                                  <a:latin typeface="Cambria Math" panose="02040503050406030204" pitchFamily="18" charset="0"/>
                                </a:rPr>
                                <m:t>𝜔</m:t>
                              </m:r>
                              <m:r>
                                <a:rPr lang="en-US" sz="18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p>
                                <m:sSupPr>
                                  <m:ctrlPr>
                                    <a:rPr lang="en-US" sz="18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800" i="1">
                                      <a:latin typeface="Cambria Math" panose="02040503050406030204" pitchFamily="18" charset="0"/>
                                    </a:rPr>
                                    <m:t>𝜔</m:t>
                                  </m:r>
                                </m:e>
                                <m:sup>
                                  <m:r>
                                    <a:rPr lang="en-US" sz="1800" i="1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</m:d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𝜔</m:t>
                          </m:r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′−</m:t>
                          </m:r>
                          <m:sSub>
                            <m:sSubPr>
                              <m:ctrlPr>
                                <a:rPr lang="en-US" sz="1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i="1">
                                  <a:latin typeface="Cambria Math" panose="02040503050406030204" pitchFamily="18" charset="0"/>
                                </a:rPr>
                                <m:t>𝛼</m:t>
                              </m:r>
                            </m:e>
                            <m:sub>
                              <m:r>
                                <a:rPr lang="en-US" sz="180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𝜔</m:t>
                          </m:r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)</m:t>
                          </m:r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𝑈</m:t>
                          </m:r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𝜔</m:t>
                          </m:r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nary>
                    </m:oMath>
                  </m:oMathPara>
                </a14:m>
                <a:endParaRPr lang="en-US" sz="1800" dirty="0"/>
              </a:p>
              <a:p>
                <a:pPr marL="3200320" lvl="7" indent="0">
                  <a:buNone/>
                </a:pPr>
                <a:r>
                  <a:rPr lang="en-US" sz="1600" dirty="0">
                    <a:solidFill>
                      <a:srgbClr val="3448FB"/>
                    </a:solidFill>
                  </a:rPr>
                  <a:t>         Nonlinearity   		</a:t>
                </a:r>
                <a:r>
                  <a:rPr lang="en-US" sz="1600" dirty="0">
                    <a:solidFill>
                      <a:srgbClr val="FF0000"/>
                    </a:solidFill>
                  </a:rPr>
                  <a:t>absorption</a:t>
                </a:r>
              </a:p>
              <a:p>
                <a:pPr>
                  <a:buFont typeface="Wingdings" pitchFamily="2" charset="2"/>
                  <a:buChar char="Ø"/>
                </a:pPr>
                <a:r>
                  <a:rPr lang="en-US" sz="2000" b="1" dirty="0"/>
                  <a:t>Spectral representation </a:t>
                </a:r>
                <a:r>
                  <a:rPr lang="en-US" sz="2000" b="1" i="1" dirty="0"/>
                  <a:t>U </a:t>
                </a:r>
                <a:r>
                  <a:rPr lang="en-US" sz="2000" b="1" dirty="0"/>
                  <a:t>and the acoustic pressure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𝜏</m:t>
                          </m:r>
                        </m:e>
                      </m:d>
                      <m:r>
                        <a:rPr lang="en-US" sz="1600" i="1">
                          <a:latin typeface="Cambria Math" panose="02040503050406030204" pitchFamily="18" charset="0"/>
                        </a:rPr>
                        <m:t>=</m:t>
                      </m:r>
                      <m:sSubSup>
                        <m:sSubSup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>
                          <m:d>
                            <m:dPr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</m:d>
                        </m:sup>
                      </m:sSubSup>
                      <m:r>
                        <a:rPr lang="en-US" sz="1600" i="1">
                          <a:latin typeface="Cambria Math" panose="02040503050406030204" pitchFamily="18" charset="0"/>
                        </a:rPr>
                        <m:t>𝐵</m:t>
                      </m:r>
                      <m:d>
                        <m:d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r>
                        <a:rPr lang="en-US" sz="1600" i="1"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𝜏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1600" dirty="0"/>
              </a:p>
              <a:p>
                <a:pPr>
                  <a:spcBef>
                    <a:spcPts val="1200"/>
                  </a:spcBef>
                  <a:spcAft>
                    <a:spcPts val="1200"/>
                  </a:spcAft>
                  <a:buFont typeface="Wingdings" pitchFamily="2" charset="2"/>
                  <a:buChar char="Ø"/>
                </a:pPr>
                <a:r>
                  <a:rPr lang="en-US" sz="2000" b="1" dirty="0"/>
                  <a:t>Effective coefficient of nonlinearity and convection effect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̃"/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𝛽</m:t>
                          </m:r>
                        </m:e>
                      </m:acc>
                      <m:r>
                        <a:rPr lang="en-US" sz="1600" b="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600" b="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>
                              <a:latin typeface="Cambria Math" panose="02040503050406030204" pitchFamily="18" charset="0"/>
                            </a:rPr>
                            <m:t>𝛽</m:t>
                          </m:r>
                          <m:sSubSup>
                            <m:sSubSupPr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  <m:sup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sup>
                          </m:sSubSup>
                          <m:r>
                            <a:rPr lang="en-US" sz="1600" b="0" i="1">
                              <a:latin typeface="Cambria Math" panose="02040503050406030204" pitchFamily="18" charset="0"/>
                            </a:rPr>
                            <m:t>𝐵</m:t>
                          </m:r>
                          <m:r>
                            <m:rPr>
                              <m:sty m:val="p"/>
                            </m:rPr>
                            <a:rPr lang="en-US" sz="1600" b="0">
                              <a:latin typeface="Cambria Math" panose="02040503050406030204" pitchFamily="18" charset="0"/>
                            </a:rPr>
                            <m:t>Ω</m:t>
                          </m:r>
                          <m:r>
                            <a:rPr lang="en-US" sz="1600" b="0" i="1">
                              <a:latin typeface="Cambria Math" panose="02040503050406030204" pitchFamily="18" charset="0"/>
                            </a:rPr>
                            <m:t>𝜒</m:t>
                          </m:r>
                        </m:num>
                        <m:den>
                          <m:sSub>
                            <m:sSubPr>
                              <m:ctrlPr>
                                <a:rPr lang="en-US" sz="1600" b="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b="0" i="1"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</m:e>
                            <m:sub>
                              <m:r>
                                <a:rPr lang="en-US" sz="1600" b="0" i="1">
                                  <a:latin typeface="Cambria Math" panose="02040503050406030204" pitchFamily="18" charset="0"/>
                                </a:rPr>
                                <m:t>𝑜</m:t>
                              </m:r>
                            </m:sub>
                          </m:sSub>
                          <m:sSubSup>
                            <m:sSubSupPr>
                              <m:ctrlPr>
                                <a:rPr lang="en-US" sz="1600" b="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1600" b="0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US" sz="1600" b="0" i="1">
                                  <a:latin typeface="Cambria Math" panose="02040503050406030204" pitchFamily="18" charset="0"/>
                                </a:rPr>
                                <m:t>𝑜</m:t>
                              </m:r>
                            </m:sub>
                            <m:sup>
                              <m:r>
                                <a:rPr lang="en-US" sz="1600" b="0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bSup>
                        </m:den>
                      </m:f>
                      <m:r>
                        <a:rPr lang="en-US" sz="1600" b="0" i="1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  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𝜌</m:t>
                                  </m:r>
                                </m:e>
                                <m:sub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𝑜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𝑜</m:t>
                                  </m:r>
                                </m:sub>
                              </m:sSub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𝜒</m:t>
                              </m:r>
                              <m:r>
                                <m:rPr>
                                  <m:sty m:val="p"/>
                                </m:rPr>
                                <a:rPr lang="en-US" sz="1600" b="0" i="0" smtClean="0">
                                  <a:latin typeface="Cambria Math" panose="02040503050406030204" pitchFamily="18" charset="0"/>
                                </a:rPr>
                                <m:t>Ω</m:t>
                              </m:r>
                              <m:sSub>
                                <m:sSubPr>
                                  <m:ctrlP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𝐽</m:t>
                                  </m:r>
                                </m:e>
                                <m:sub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num>
                            <m:den>
                              <m:sSub>
                                <m:sSubPr>
                                  <m:ctrlP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𝜌</m:t>
                                  </m:r>
                                </m:e>
                                <m:sub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𝑜</m:t>
                                  </m:r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𝑜</m:t>
                                  </m:r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𝜒</m:t>
                                  </m:r>
                                </m:e>
                                <m:sub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sz="1600" b="0" i="0" smtClean="0">
                                      <a:latin typeface="Cambria Math" panose="02040503050406030204" pitchFamily="18" charset="0"/>
                                    </a:rPr>
                                    <m:t>Ω</m:t>
                                  </m:r>
                                </m:e>
                                <m:sub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𝐽</m:t>
                              </m:r>
                            </m:den>
                          </m:f>
                        </m:e>
                      </m:rad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,  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𝜒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𝑜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sz="1600" b="0" i="1" dirty="0">
                  <a:latin typeface="Cambria Math" panose="02040503050406030204" pitchFamily="18" charset="0"/>
                </a:endParaRPr>
              </a:p>
              <a:p>
                <a:pPr>
                  <a:buFont typeface="Wingdings" pitchFamily="2" charset="2"/>
                  <a:buChar char="Ø"/>
                </a:pPr>
                <a:r>
                  <a:rPr lang="en-US" sz="2000" b="1" dirty="0">
                    <a:latin typeface="Cambria Math" panose="02040503050406030204" pitchFamily="18" charset="0"/>
                  </a:rPr>
                  <a:t> </a:t>
                </a:r>
                <a:r>
                  <a:rPr lang="en-US" sz="2000" b="1" dirty="0"/>
                  <a:t>Parameters to be determined : </a:t>
                </a:r>
                <a14:m>
                  <m:oMath xmlns:m="http://schemas.openxmlformats.org/officeDocument/2006/math">
                    <m:acc>
                      <m:accPr>
                        <m:chr m:val="̃"/>
                        <m:ctrlPr>
                          <a:rPr lang="en-US" sz="2000" b="1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000" b="1" i="1">
                            <a:latin typeface="Cambria Math" panose="02040503050406030204" pitchFamily="18" charset="0"/>
                          </a:rPr>
                          <m:t>𝜷</m:t>
                        </m:r>
                      </m:e>
                    </m:acc>
                    <m:r>
                      <a:rPr lang="en-US" sz="2000" b="1" i="1" smtClean="0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sz="2000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1" i="1" smtClean="0">
                            <a:latin typeface="Cambria Math" panose="02040503050406030204" pitchFamily="18" charset="0"/>
                          </a:rPr>
                          <m:t>𝜶</m:t>
                        </m:r>
                      </m:e>
                      <m:sub>
                        <m:r>
                          <a:rPr lang="en-US" sz="2000" b="1" i="1" smtClean="0">
                            <a:latin typeface="Cambria Math" panose="02040503050406030204" pitchFamily="18" charset="0"/>
                          </a:rPr>
                          <m:t>𝒕</m:t>
                        </m:r>
                      </m:sub>
                    </m:sSub>
                    <m:r>
                      <a:rPr lang="en-US" sz="2000" b="1" i="1" smtClean="0">
                        <a:latin typeface="Cambria Math" panose="02040503050406030204" pitchFamily="18" charset="0"/>
                      </a:rPr>
                      <m:t>,  </m:t>
                    </m:r>
                    <m:r>
                      <a:rPr lang="en-US" sz="2000" b="1" i="0" smtClean="0">
                        <a:latin typeface="Cambria Math" panose="02040503050406030204" pitchFamily="18" charset="0"/>
                      </a:rPr>
                      <m:t>𝐚𝐧𝐝</m:t>
                    </m:r>
                    <m:r>
                      <a:rPr lang="en-US" sz="2000" b="1" i="1" smtClean="0">
                        <a:latin typeface="Cambria Math" panose="02040503050406030204" pitchFamily="18" charset="0"/>
                      </a:rPr>
                      <m:t>  </m:t>
                    </m:r>
                    <m:r>
                      <a:rPr lang="en-US" sz="2000" b="1" i="1" smtClean="0">
                        <a:latin typeface="Cambria Math" panose="02040503050406030204" pitchFamily="18" charset="0"/>
                      </a:rPr>
                      <m:t>𝑱</m:t>
                    </m:r>
                  </m:oMath>
                </a14:m>
                <a:endParaRPr lang="en-US" sz="2000" b="1" dirty="0"/>
              </a:p>
              <a:p>
                <a:pPr>
                  <a:buFont typeface="Wingdings" pitchFamily="2" charset="2"/>
                  <a:buChar char="Ø"/>
                </a:pPr>
                <a14:m>
                  <m:oMath xmlns:m="http://schemas.openxmlformats.org/officeDocument/2006/math">
                    <m:r>
                      <a:rPr lang="en-US" sz="1800" b="1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000" b="1" dirty="0"/>
                  <a:t>Numerical solution using a </a:t>
                </a:r>
                <a:r>
                  <a:rPr lang="en-US" sz="2000" b="1" dirty="0" err="1"/>
                  <a:t>pseudospectral</a:t>
                </a:r>
                <a:r>
                  <a:rPr lang="en-US" sz="2000" b="1" dirty="0"/>
                  <a:t>, split-step method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800" b="0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1800" b="0" i="1">
                              <a:latin typeface="Cambria Math" panose="02040503050406030204" pitchFamily="18" charset="0"/>
                            </a:rPr>
                            <m:t>𝑢</m:t>
                          </m:r>
                        </m:num>
                        <m:den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1800" b="0" i="1">
                              <a:latin typeface="Cambria Math" panose="02040503050406030204" pitchFamily="18" charset="0"/>
                            </a:rPr>
                            <m:t>𝑠</m:t>
                          </m:r>
                        </m:den>
                      </m:f>
                      <m:r>
                        <a:rPr lang="en-US" sz="1800" b="0" i="1"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̃"/>
                          <m:ctrlPr>
                            <a:rPr lang="en-US" sz="1800" b="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1800" b="0" i="1">
                              <a:latin typeface="Cambria Math" panose="02040503050406030204" pitchFamily="18" charset="0"/>
                            </a:rPr>
                            <m:t>𝛽</m:t>
                          </m:r>
                        </m:e>
                      </m:acc>
                      <m:r>
                        <a:rPr lang="en-US" sz="1800" b="0" i="1" dirty="0">
                          <a:latin typeface="Cambria Math" panose="02040503050406030204" pitchFamily="18" charset="0"/>
                        </a:rPr>
                        <m:t>𝑢</m:t>
                      </m:r>
                      <m:f>
                        <m:fPr>
                          <m:ctrlPr>
                            <a:rPr lang="en-US" sz="1800" i="1" dirty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800" b="0" i="1" dirty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1800" b="0" i="1" dirty="0">
                              <a:latin typeface="Cambria Math" panose="02040503050406030204" pitchFamily="18" charset="0"/>
                            </a:rPr>
                            <m:t>𝑢</m:t>
                          </m:r>
                        </m:num>
                        <m:den>
                          <m:r>
                            <a:rPr lang="en-US" sz="1800" b="0" i="1" dirty="0">
                              <a:latin typeface="Cambria Math" panose="02040503050406030204" pitchFamily="18" charset="0"/>
                            </a:rPr>
                            <m:t>𝜕𝜏</m:t>
                          </m:r>
                        </m:den>
                      </m:f>
                      <m:r>
                        <a:rPr lang="en-US" sz="1800" b="0" i="1" dirty="0">
                          <a:latin typeface="Cambria Math" panose="02040503050406030204" pitchFamily="18" charset="0"/>
                        </a:rPr>
                        <m:t>,  </m:t>
                      </m:r>
                    </m:oMath>
                  </m:oMathPara>
                </a14:m>
                <a:endParaRPr lang="en-US" sz="1800" b="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800" b="0" i="1" dirty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800" b="0" i="1" dirty="0">
                              <a:latin typeface="Cambria Math" panose="02040503050406030204" pitchFamily="18" charset="0"/>
                            </a:rPr>
                            <m:t>𝑑𝑈</m:t>
                          </m:r>
                        </m:num>
                        <m:den>
                          <m:r>
                            <a:rPr lang="en-US" sz="1800" b="0" i="1" dirty="0">
                              <a:latin typeface="Cambria Math" panose="02040503050406030204" pitchFamily="18" charset="0"/>
                            </a:rPr>
                            <m:t>𝑑𝑠</m:t>
                          </m:r>
                        </m:den>
                      </m:f>
                      <m:r>
                        <a:rPr lang="en-US" sz="1800" b="0" i="1" dirty="0">
                          <a:latin typeface="Cambria Math" panose="02040503050406030204" pitchFamily="18" charset="0"/>
                        </a:rPr>
                        <m:t>=−</m:t>
                      </m:r>
                      <m:sSub>
                        <m:sSubPr>
                          <m:ctrlPr>
                            <a:rPr lang="en-US" sz="1800" b="0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b="0" i="1" dirty="0"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  <m:sub>
                          <m:r>
                            <a:rPr lang="en-US" sz="1800" b="0" i="1" dirty="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d>
                        <m:dPr>
                          <m:ctrlPr>
                            <a:rPr lang="en-US" sz="1800" b="0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800" b="0" i="1" dirty="0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en-US" sz="1800" b="0" i="1" dirty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1800" b="0" i="1" dirty="0">
                              <a:latin typeface="Cambria Math" panose="02040503050406030204" pitchFamily="18" charset="0"/>
                            </a:rPr>
                            <m:t>𝜔</m:t>
                          </m:r>
                        </m:e>
                      </m:d>
                      <m:r>
                        <a:rPr lang="en-US" sz="1800" b="0" i="1" dirty="0">
                          <a:latin typeface="Cambria Math" panose="02040503050406030204" pitchFamily="18" charset="0"/>
                        </a:rPr>
                        <m:t>𝑈</m:t>
                      </m:r>
                      <m:r>
                        <a:rPr lang="en-US" sz="1800" b="0" i="1" dirty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1800" b="0" i="1" dirty="0"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en-US" sz="1800" b="0" i="1" dirty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1800" b="0" i="1" dirty="0">
                          <a:latin typeface="Cambria Math" panose="02040503050406030204" pitchFamily="18" charset="0"/>
                        </a:rPr>
                        <m:t>𝜔</m:t>
                      </m:r>
                      <m:r>
                        <a:rPr lang="en-US" sz="1800" b="0" i="1" dirty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1800" dirty="0"/>
              </a:p>
              <a:p>
                <a:pPr lvl="1"/>
                <a:r>
                  <a:rPr lang="en-US" sz="1800" dirty="0"/>
                  <a:t>Very efficient</a:t>
                </a:r>
              </a:p>
              <a:p>
                <a:pPr lvl="1"/>
                <a:r>
                  <a:rPr lang="en-US" sz="1800" dirty="0"/>
                  <a:t>Step size based on absorption consideration</a:t>
                </a:r>
              </a:p>
            </p:txBody>
          </p:sp>
        </mc:Choice>
        <mc:Fallback xmlns="">
          <p:sp>
            <p:nvSpPr>
              <p:cNvPr id="2" name="Content Placeholder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10817" y="807720"/>
                <a:ext cx="9814560" cy="5565725"/>
              </a:xfrm>
              <a:blipFill>
                <a:blip r:embed="rId3"/>
                <a:stretch>
                  <a:fillRect l="-517" t="-161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68357" y="1"/>
            <a:ext cx="10658060" cy="665922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rgbClr val="421CC0"/>
                </a:solidFill>
                <a:latin typeface="+mn-lt"/>
              </a:rPr>
              <a:t>Burgers Equation: Sonic Boom Governing Equation</a:t>
            </a:r>
          </a:p>
        </p:txBody>
      </p:sp>
      <p:sp>
        <p:nvSpPr>
          <p:cNvPr id="4" name="Left Brace 3">
            <a:extLst>
              <a:ext uri="{FF2B5EF4-FFF2-40B4-BE49-F238E27FC236}">
                <a16:creationId xmlns:a16="http://schemas.microsoft.com/office/drawing/2014/main" id="{97E3A2A2-42DB-BE47-9A92-E6F6822403AE}"/>
              </a:ext>
            </a:extLst>
          </p:cNvPr>
          <p:cNvSpPr/>
          <p:nvPr/>
        </p:nvSpPr>
        <p:spPr>
          <a:xfrm rot="16200000">
            <a:off x="4600298" y="213459"/>
            <a:ext cx="217760" cy="2928390"/>
          </a:xfrm>
          <a:prstGeom prst="leftBrace">
            <a:avLst/>
          </a:prstGeom>
          <a:ln>
            <a:solidFill>
              <a:srgbClr val="0000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5" name="Left Brace 4">
            <a:extLst>
              <a:ext uri="{FF2B5EF4-FFF2-40B4-BE49-F238E27FC236}">
                <a16:creationId xmlns:a16="http://schemas.microsoft.com/office/drawing/2014/main" id="{9FEB26FE-68FD-484B-8B46-BCDEE489CEAB}"/>
              </a:ext>
            </a:extLst>
          </p:cNvPr>
          <p:cNvSpPr/>
          <p:nvPr/>
        </p:nvSpPr>
        <p:spPr>
          <a:xfrm rot="16200000">
            <a:off x="7173420" y="932203"/>
            <a:ext cx="217760" cy="1490901"/>
          </a:xfrm>
          <a:prstGeom prst="leftBrac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CE5D75-E317-ED4E-AF55-CDCBDFCF45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16F9F-1E61-2440-98D1-ECAFF9113A4D}" type="slidenum">
              <a:rPr lang="en-US" smtClean="0"/>
              <a:t>5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2DB4B508-5BDE-6B41-A024-F4EE428B4251}"/>
                  </a:ext>
                </a:extLst>
              </p:cNvPr>
              <p:cNvSpPr txBox="1"/>
              <p:nvPr/>
            </p:nvSpPr>
            <p:spPr>
              <a:xfrm>
                <a:off x="7658296" y="3871681"/>
                <a:ext cx="4437248" cy="1937775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1600" b="0" i="1" smtClean="0">
                          <a:solidFill>
                            <a:srgbClr val="342FFD"/>
                          </a:solidFill>
                          <a:latin typeface="Cambria Math" panose="02040503050406030204" pitchFamily="18" charset="0"/>
                        </a:rPr>
                        <m:t>𝐽</m:t>
                      </m:r>
                      <m:r>
                        <a:rPr lang="en-US" sz="1600" b="0" i="1" smtClean="0">
                          <a:solidFill>
                            <a:srgbClr val="342FFD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600" b="0" i="1" smtClean="0">
                              <a:solidFill>
                                <a:srgbClr val="342FFD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solidFill>
                                <a:srgbClr val="342FFD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1600" b="0" i="1" smtClean="0">
                              <a:solidFill>
                                <a:srgbClr val="342FFD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sz="1600" b="0" i="1" smtClean="0">
                                  <a:solidFill>
                                    <a:srgbClr val="342FFD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b="0" i="1" smtClean="0">
                                  <a:solidFill>
                                    <a:srgbClr val="342FFD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1600" b="0" i="1" smtClean="0">
                                  <a:solidFill>
                                    <a:srgbClr val="342FFD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1600" b="0" i="1" smtClean="0">
                              <a:solidFill>
                                <a:srgbClr val="342FFD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1600" b="0" i="1" smtClean="0">
                                  <a:solidFill>
                                    <a:srgbClr val="342FFD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b="0" i="1" smtClean="0">
                                  <a:solidFill>
                                    <a:srgbClr val="342FFD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1600" b="0" i="1" smtClean="0">
                                  <a:solidFill>
                                    <a:srgbClr val="342FFD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1600" b="0" i="1" smtClean="0">
                              <a:solidFill>
                                <a:srgbClr val="342FFD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1600" b="0" i="1" smtClean="0">
                                  <a:solidFill>
                                    <a:srgbClr val="342FFD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b="0" i="1" smtClean="0">
                                  <a:solidFill>
                                    <a:srgbClr val="342FFD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1600" b="0" i="1" smtClean="0">
                                  <a:solidFill>
                                    <a:srgbClr val="342FFD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  <m:r>
                            <a:rPr lang="en-US" sz="1600" b="0" i="1" smtClean="0">
                              <a:solidFill>
                                <a:srgbClr val="342FFD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US" sz="1600" i="1">
                              <a:solidFill>
                                <a:srgbClr val="342FFD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1600" b="0" i="1" smtClean="0">
                              <a:solidFill>
                                <a:srgbClr val="342FFD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1600" b="0" i="1" smtClean="0">
                              <a:solidFill>
                                <a:srgbClr val="342FFD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en-US" sz="1600" b="0" i="1" smtClean="0">
                              <a:solidFill>
                                <a:srgbClr val="342FFD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1600" b="0" i="1" smtClean="0">
                              <a:solidFill>
                                <a:srgbClr val="342FFD"/>
                              </a:solidFill>
                              <a:latin typeface="Cambria Math" panose="02040503050406030204" pitchFamily="18" charset="0"/>
                            </a:rPr>
                            <m:t>𝜙</m:t>
                          </m:r>
                          <m:r>
                            <a:rPr lang="en-US" sz="1600" b="0" i="1" smtClean="0">
                              <a:solidFill>
                                <a:srgbClr val="342FFD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1600" b="0" i="1" smtClean="0">
                                  <a:solidFill>
                                    <a:srgbClr val="342FFD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b="0" i="1" smtClean="0">
                                  <a:solidFill>
                                    <a:srgbClr val="342FFD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1600" b="0" i="1" smtClean="0">
                                  <a:solidFill>
                                    <a:srgbClr val="342FFD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sub>
                          </m:sSub>
                          <m:r>
                            <a:rPr lang="en-US" sz="1600" b="0" i="1" smtClean="0">
                              <a:solidFill>
                                <a:srgbClr val="342FFD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lang="en-US" sz="1600" i="1" dirty="0">
                  <a:solidFill>
                    <a:srgbClr val="342FFD"/>
                  </a:solidFill>
                  <a:latin typeface="Cambria Math" panose="02040503050406030204" pitchFamily="18" charset="0"/>
                </a:endParaRPr>
              </a:p>
              <a:p>
                <a:endParaRPr lang="en-US" sz="1600" i="1" dirty="0">
                  <a:solidFill>
                    <a:srgbClr val="342FFD"/>
                  </a:solidFill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600" i="1" smtClean="0">
                              <a:solidFill>
                                <a:srgbClr val="342FFD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i="1">
                              <a:solidFill>
                                <a:srgbClr val="342FFD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1600" i="1">
                                  <a:solidFill>
                                    <a:srgbClr val="342FFD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i="1">
                                  <a:solidFill>
                                    <a:srgbClr val="342FFD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1600" i="1">
                                  <a:solidFill>
                                    <a:srgbClr val="342FFD"/>
                                  </a:solidFill>
                                  <a:latin typeface="Cambria Math" panose="02040503050406030204" pitchFamily="18" charset="0"/>
                                </a:rPr>
                                <m:t>𝛼</m:t>
                              </m:r>
                            </m:sub>
                          </m:sSub>
                        </m:num>
                        <m:den>
                          <m:r>
                            <a:rPr lang="en-US" sz="1600" i="1">
                              <a:solidFill>
                                <a:srgbClr val="342FFD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1600" b="0" i="1" smtClean="0">
                                  <a:solidFill>
                                    <a:srgbClr val="342FFD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b="0" i="1" smtClean="0">
                                  <a:solidFill>
                                    <a:srgbClr val="342FFD"/>
                                  </a:solidFill>
                                  <a:latin typeface="Cambria Math" panose="02040503050406030204" pitchFamily="18" charset="0"/>
                                </a:rPr>
                                <m:t>𝛾</m:t>
                              </m:r>
                            </m:e>
                            <m:sub>
                              <m:r>
                                <a:rPr lang="en-US" sz="1600" i="1">
                                  <a:solidFill>
                                    <a:srgbClr val="342FFD"/>
                                  </a:solidFill>
                                  <a:latin typeface="Cambria Math" panose="02040503050406030204" pitchFamily="18" charset="0"/>
                                </a:rPr>
                                <m:t>𝛽</m:t>
                              </m:r>
                            </m:sub>
                          </m:sSub>
                        </m:den>
                      </m:f>
                      <m:r>
                        <a:rPr lang="en-US" sz="1600" i="1" smtClean="0">
                          <a:solidFill>
                            <a:srgbClr val="342FFD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600" i="1">
                          <a:solidFill>
                            <a:srgbClr val="342FFD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600" i="1">
                              <a:solidFill>
                                <a:srgbClr val="342FFD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i="1">
                              <a:solidFill>
                                <a:srgbClr val="342FFD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1600" i="1">
                                  <a:solidFill>
                                    <a:srgbClr val="342FFD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i="1">
                                  <a:solidFill>
                                    <a:srgbClr val="342FFD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1600" i="1">
                                  <a:solidFill>
                                    <a:srgbClr val="342FFD"/>
                                  </a:solidFill>
                                  <a:latin typeface="Cambria Math" panose="02040503050406030204" pitchFamily="18" charset="0"/>
                                </a:rPr>
                                <m:t>𝛼</m:t>
                              </m:r>
                            </m:sub>
                          </m:sSub>
                          <m:r>
                            <a:rPr lang="en-US" sz="1600" i="1">
                              <a:solidFill>
                                <a:srgbClr val="342FFD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sz="1600" i="1">
                                  <a:solidFill>
                                    <a:srgbClr val="342FFD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i="1">
                                  <a:solidFill>
                                    <a:srgbClr val="342FFD"/>
                                  </a:solidFill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en-US" sz="1600" i="1">
                                  <a:solidFill>
                                    <a:srgbClr val="342FFD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1600" i="1">
                              <a:solidFill>
                                <a:srgbClr val="342FFD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US" sz="1600" i="1">
                              <a:solidFill>
                                <a:srgbClr val="342FFD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1600" i="1">
                                  <a:solidFill>
                                    <a:srgbClr val="342FFD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i="1">
                                  <a:solidFill>
                                    <a:srgbClr val="342FFD"/>
                                  </a:solidFill>
                                  <a:latin typeface="Cambria Math" panose="02040503050406030204" pitchFamily="18" charset="0"/>
                                </a:rPr>
                                <m:t>𝛾</m:t>
                              </m:r>
                            </m:e>
                            <m:sub>
                              <m:r>
                                <a:rPr lang="en-US" sz="1600" i="1">
                                  <a:solidFill>
                                    <a:srgbClr val="342FFD"/>
                                  </a:solidFill>
                                  <a:latin typeface="Cambria Math" panose="02040503050406030204" pitchFamily="18" charset="0"/>
                                </a:rPr>
                                <m:t>𝛽</m:t>
                              </m:r>
                            </m:sub>
                          </m:sSub>
                        </m:den>
                      </m:f>
                      <m:r>
                        <a:rPr lang="en-US" sz="1600" i="1" smtClean="0">
                          <a:solidFill>
                            <a:srgbClr val="342FFD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600" i="1">
                          <a:solidFill>
                            <a:srgbClr val="342FFD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1600" i="1">
                              <a:solidFill>
                                <a:srgbClr val="342FFD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i="1">
                              <a:solidFill>
                                <a:srgbClr val="342FFD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</m:num>
                        <m:den>
                          <m:r>
                            <a:rPr lang="en-US" sz="1600" i="1">
                              <a:solidFill>
                                <a:srgbClr val="342FFD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1600" i="1">
                                  <a:solidFill>
                                    <a:srgbClr val="342FFD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i="1">
                                  <a:solidFill>
                                    <a:srgbClr val="342FFD"/>
                                  </a:solidFill>
                                  <a:latin typeface="Cambria Math" panose="02040503050406030204" pitchFamily="18" charset="0"/>
                                </a:rPr>
                                <m:t>𝛾</m:t>
                              </m:r>
                            </m:e>
                            <m:sub>
                              <m:r>
                                <a:rPr lang="en-US" sz="1600" i="1">
                                  <a:solidFill>
                                    <a:srgbClr val="342FFD"/>
                                  </a:solidFill>
                                  <a:latin typeface="Cambria Math" panose="02040503050406030204" pitchFamily="18" charset="0"/>
                                </a:rPr>
                                <m:t>𝛽</m:t>
                              </m:r>
                            </m:sub>
                          </m:sSub>
                        </m:den>
                      </m:f>
                      <m:nary>
                        <m:naryPr>
                          <m:ctrlPr>
                            <a:rPr lang="en-US" sz="1600" i="1">
                              <a:solidFill>
                                <a:srgbClr val="342FFD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US" sz="1600" i="1">
                                  <a:solidFill>
                                    <a:srgbClr val="342FFD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brk m:alnAt="23"/>
                                </m:rPr>
                                <a:rPr lang="en-US" sz="1600" i="1">
                                  <a:solidFill>
                                    <a:srgbClr val="342FFD"/>
                                  </a:solidFill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en-US" sz="1600" i="1">
                                  <a:solidFill>
                                    <a:srgbClr val="342FFD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sub>
                        <m:sup>
                          <m:r>
                            <a:rPr lang="en-US" sz="1600" i="1">
                              <a:solidFill>
                                <a:srgbClr val="342FFD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sup>
                        <m:e>
                          <m:f>
                            <m:fPr>
                              <m:ctrlPr>
                                <a:rPr lang="en-US" sz="1600" i="1">
                                  <a:solidFill>
                                    <a:srgbClr val="342FFD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600" i="1">
                                  <a:solidFill>
                                    <a:srgbClr val="342FFD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lang="en-US" sz="1600" i="1">
                                      <a:solidFill>
                                        <a:srgbClr val="342FFD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sSub>
                                    <m:sSubPr>
                                      <m:ctrlPr>
                                        <a:rPr lang="en-US" sz="1600" i="1">
                                          <a:solidFill>
                                            <a:srgbClr val="342FFD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600" i="1">
                                          <a:solidFill>
                                            <a:srgbClr val="342FFD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𝑣</m:t>
                                      </m:r>
                                    </m:e>
                                    <m:sub>
                                      <m:r>
                                        <a:rPr lang="en-US" sz="1600" i="1">
                                          <a:solidFill>
                                            <a:srgbClr val="342FFD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𝑟</m:t>
                                      </m:r>
                                    </m:sub>
                                  </m:sSub>
                                </m:e>
                                <m:sub>
                                  <m:r>
                                    <a:rPr lang="en-US" sz="1600" i="1">
                                      <a:solidFill>
                                        <a:srgbClr val="342FFD"/>
                                      </a:solidFill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</m:sub>
                              </m:sSub>
                            </m:den>
                          </m:f>
                          <m:d>
                            <m:dPr>
                              <m:ctrlPr>
                                <a:rPr lang="en-US" sz="1600" i="1">
                                  <a:solidFill>
                                    <a:srgbClr val="342FFD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1600" i="1">
                                      <a:solidFill>
                                        <a:srgbClr val="342FFD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600" i="1">
                                      <a:solidFill>
                                        <a:srgbClr val="342FFD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en-US" sz="1600" i="1">
                                      <a:solidFill>
                                        <a:srgbClr val="342FFD"/>
                                      </a:solidFill>
                                      <a:latin typeface="Cambria Math" panose="02040503050406030204" pitchFamily="18" charset="0"/>
                                    </a:rPr>
                                    <m:t>𝑜</m:t>
                                  </m:r>
                                  <m:r>
                                    <a:rPr lang="en-US" sz="1600" i="1">
                                      <a:solidFill>
                                        <a:srgbClr val="342FFD"/>
                                      </a:solidFill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sz="1600" i="1">
                                      <a:solidFill>
                                        <a:srgbClr val="342FFD"/>
                                      </a:solidFill>
                                      <a:latin typeface="Cambria Math" panose="02040503050406030204" pitchFamily="18" charset="0"/>
                                    </a:rPr>
                                    <m:t>𝛼</m:t>
                                  </m:r>
                                </m:sub>
                              </m:sSub>
                              <m:r>
                                <a:rPr lang="en-US" sz="1600" i="1">
                                  <a:solidFill>
                                    <a:srgbClr val="342FFD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en-US" sz="1600" i="1">
                                      <a:solidFill>
                                        <a:srgbClr val="342FFD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Sup>
                                    <m:sSubSupPr>
                                      <m:ctrlPr>
                                        <a:rPr lang="en-US" sz="1600" i="1">
                                          <a:solidFill>
                                            <a:srgbClr val="342FFD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sSub>
                                        <m:sSubPr>
                                          <m:ctrlPr>
                                            <a:rPr lang="en-US" sz="1600" i="1">
                                              <a:solidFill>
                                                <a:srgbClr val="342FFD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1600" i="1">
                                              <a:solidFill>
                                                <a:srgbClr val="342FFD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𝑐</m:t>
                                          </m:r>
                                        </m:e>
                                        <m:sub>
                                          <m:r>
                                            <a:rPr lang="en-US" sz="1600" i="1">
                                              <a:solidFill>
                                                <a:srgbClr val="342FFD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𝑜</m:t>
                                          </m:r>
                                        </m:sub>
                                      </m:sSub>
                                    </m:e>
                                    <m:sub>
                                      <m:r>
                                        <a:rPr lang="en-US" sz="1600" i="1">
                                          <a:solidFill>
                                            <a:srgbClr val="342FFD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  </m:t>
                                      </m:r>
                                    </m:sub>
                                    <m:sup>
                                      <m:r>
                                        <a:rPr lang="en-US" sz="1600" i="1">
                                          <a:solidFill>
                                            <a:srgbClr val="342FFD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  <m:sSub>
                                    <m:sSubPr>
                                      <m:ctrlPr>
                                        <a:rPr lang="en-US" sz="1600" i="1">
                                          <a:solidFill>
                                            <a:srgbClr val="342FFD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600" i="1">
                                          <a:solidFill>
                                            <a:srgbClr val="342FFD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𝑞</m:t>
                                      </m:r>
                                    </m:e>
                                    <m:sub>
                                      <m:r>
                                        <a:rPr lang="en-US" sz="1600" i="1">
                                          <a:solidFill>
                                            <a:srgbClr val="342FFD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𝛼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m:rPr>
                                      <m:sty m:val="p"/>
                                    </m:rPr>
                                    <a:rPr lang="en-US" sz="1600">
                                      <a:solidFill>
                                        <a:srgbClr val="342FFD"/>
                                      </a:solidFill>
                                      <a:latin typeface="Cambria Math" panose="02040503050406030204" pitchFamily="18" charset="0"/>
                                    </a:rPr>
                                    <m:t>Ω</m:t>
                                  </m:r>
                                </m:den>
                              </m:f>
                            </m:e>
                          </m:d>
                          <m:r>
                            <a:rPr lang="en-US" sz="1600" i="1">
                              <a:solidFill>
                                <a:srgbClr val="342FFD"/>
                              </a:solidFill>
                              <a:latin typeface="Cambria Math" panose="02040503050406030204" pitchFamily="18" charset="0"/>
                            </a:rPr>
                            <m:t>𝑑𝑠</m:t>
                          </m:r>
                          <m:r>
                            <a:rPr lang="en-US" sz="1600" i="1">
                              <a:solidFill>
                                <a:srgbClr val="342FFD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e>
                      </m:nary>
                    </m:oMath>
                  </m:oMathPara>
                </a14:m>
                <a:endParaRPr lang="en-US" sz="1600" i="1" dirty="0">
                  <a:solidFill>
                    <a:srgbClr val="342FFD"/>
                  </a:solidFill>
                </a:endParaRPr>
              </a:p>
              <a:p>
                <a:endParaRPr lang="en-US" sz="1600" i="1" dirty="0">
                  <a:solidFill>
                    <a:srgbClr val="342FFD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1600" b="0" i="1" smtClean="0">
                          <a:solidFill>
                            <a:srgbClr val="342FFD"/>
                          </a:solidFill>
                          <a:latin typeface="Cambria Math" panose="02040503050406030204" pitchFamily="18" charset="0"/>
                        </a:rPr>
                        <m:t>𝛼</m:t>
                      </m:r>
                      <m:r>
                        <a:rPr lang="en-US" sz="1600" b="0" i="1" smtClean="0">
                          <a:solidFill>
                            <a:srgbClr val="342FFD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1600" b="0" i="1" smtClean="0">
                          <a:solidFill>
                            <a:srgbClr val="342FFD"/>
                          </a:solidFill>
                          <a:latin typeface="Cambria Math" panose="02040503050406030204" pitchFamily="18" charset="0"/>
                        </a:rPr>
                        <m:t>𝛽</m:t>
                      </m:r>
                      <m:r>
                        <a:rPr lang="en-US" sz="1600" b="0" i="1" smtClean="0">
                          <a:solidFill>
                            <a:srgbClr val="342FFD"/>
                          </a:solidFill>
                          <a:latin typeface="Cambria Math" panose="02040503050406030204" pitchFamily="18" charset="0"/>
                        </a:rPr>
                        <m:t> =1,2,3</m:t>
                      </m:r>
                    </m:oMath>
                  </m:oMathPara>
                </a14:m>
                <a:endParaRPr lang="en-US" sz="1600" i="1" dirty="0">
                  <a:solidFill>
                    <a:srgbClr val="342FFD"/>
                  </a:solidFill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2DB4B508-5BDE-6B41-A024-F4EE428B425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58296" y="3871681"/>
                <a:ext cx="4437248" cy="1937775"/>
              </a:xfrm>
              <a:prstGeom prst="rect">
                <a:avLst/>
              </a:prstGeom>
              <a:blipFill>
                <a:blip r:embed="rId4"/>
                <a:stretch>
                  <a:fillRect t="-10390" b="-45455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3C4F35B1-6377-5643-B77D-953D77FAE85B}"/>
              </a:ext>
            </a:extLst>
          </p:cNvPr>
          <p:cNvCxnSpPr>
            <a:cxnSpLocks/>
          </p:cNvCxnSpPr>
          <p:nvPr/>
        </p:nvCxnSpPr>
        <p:spPr>
          <a:xfrm>
            <a:off x="5521124" y="4132162"/>
            <a:ext cx="2137172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520956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Picture 96">
            <a:extLst>
              <a:ext uri="{FF2B5EF4-FFF2-40B4-BE49-F238E27FC236}">
                <a16:creationId xmlns:a16="http://schemas.microsoft.com/office/drawing/2014/main" id="{62A2985A-E409-664F-BFF7-9401CAE856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39304" y="2352567"/>
            <a:ext cx="1065319" cy="440401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D5C6C45-E5A9-1249-9551-0CFA4B9BD7AE}"/>
              </a:ext>
            </a:extLst>
          </p:cNvPr>
          <p:cNvSpPr txBox="1"/>
          <p:nvPr/>
        </p:nvSpPr>
        <p:spPr>
          <a:xfrm>
            <a:off x="268356" y="99394"/>
            <a:ext cx="1084359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421CC0"/>
                </a:solidFill>
              </a:rPr>
              <a:t>Mach Angle and Ray Coordinates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69318A-94EB-8C4A-BFD3-34ED4417E1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16F9F-1E61-2440-98D1-ECAFF9113A4D}" type="slidenum">
              <a:rPr lang="en-US" smtClean="0"/>
              <a:t>6</a:t>
            </a:fld>
            <a:endParaRPr lang="en-US" dirty="0"/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378F8ECB-07D5-484B-BCFB-079EE617A22B}"/>
              </a:ext>
            </a:extLst>
          </p:cNvPr>
          <p:cNvCxnSpPr>
            <a:cxnSpLocks/>
          </p:cNvCxnSpPr>
          <p:nvPr/>
        </p:nvCxnSpPr>
        <p:spPr>
          <a:xfrm>
            <a:off x="1706880" y="1104360"/>
            <a:ext cx="3934068" cy="1535809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00028288-6621-3D4A-92A9-C6B2080E0518}"/>
              </a:ext>
            </a:extLst>
          </p:cNvPr>
          <p:cNvCxnSpPr>
            <a:cxnSpLocks/>
          </p:cNvCxnSpPr>
          <p:nvPr/>
        </p:nvCxnSpPr>
        <p:spPr>
          <a:xfrm flipV="1">
            <a:off x="1800556" y="2638022"/>
            <a:ext cx="3825365" cy="1455379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6044FC04-6691-E64C-AEE5-9540CA5D5A4E}"/>
              </a:ext>
            </a:extLst>
          </p:cNvPr>
          <p:cNvCxnSpPr>
            <a:cxnSpLocks/>
          </p:cNvCxnSpPr>
          <p:nvPr/>
        </p:nvCxnSpPr>
        <p:spPr>
          <a:xfrm flipV="1">
            <a:off x="1706880" y="2627649"/>
            <a:ext cx="2905691" cy="567"/>
          </a:xfrm>
          <a:prstGeom prst="line">
            <a:avLst/>
          </a:prstGeom>
          <a:ln w="2540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8F0D3691-EB1D-C847-AB80-29AC8B9B9BD8}"/>
              </a:ext>
            </a:extLst>
          </p:cNvPr>
          <p:cNvSpPr txBox="1"/>
          <p:nvPr/>
        </p:nvSpPr>
        <p:spPr>
          <a:xfrm>
            <a:off x="3617153" y="2717074"/>
            <a:ext cx="3590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i="1" dirty="0"/>
              <a:t>µ</a:t>
            </a:r>
          </a:p>
        </p:txBody>
      </p: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FD869A57-6BD0-3C4D-8A31-ED14F0147826}"/>
              </a:ext>
            </a:extLst>
          </p:cNvPr>
          <p:cNvCxnSpPr>
            <a:cxnSpLocks/>
          </p:cNvCxnSpPr>
          <p:nvPr/>
        </p:nvCxnSpPr>
        <p:spPr>
          <a:xfrm>
            <a:off x="2640171" y="2653048"/>
            <a:ext cx="746144" cy="1744140"/>
          </a:xfrm>
          <a:prstGeom prst="straightConnector1">
            <a:avLst/>
          </a:prstGeom>
          <a:ln w="25400">
            <a:solidFill>
              <a:schemeClr val="tx1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990352FE-C08D-6B45-80F5-79413FFB643C}"/>
                  </a:ext>
                </a:extLst>
              </p:cNvPr>
              <p:cNvSpPr txBox="1"/>
              <p:nvPr/>
            </p:nvSpPr>
            <p:spPr>
              <a:xfrm>
                <a:off x="3328822" y="4103774"/>
                <a:ext cx="44435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1" i="0" smtClean="0">
                              <a:latin typeface="Cambria Math" panose="02040503050406030204" pitchFamily="18" charset="0"/>
                            </a:rPr>
                            <m:t>𝐧</m:t>
                          </m:r>
                        </m:e>
                      </m:acc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990352FE-C08D-6B45-80F5-79413FFB643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28822" y="4103774"/>
                <a:ext cx="444352" cy="461665"/>
              </a:xfrm>
              <a:prstGeom prst="rect">
                <a:avLst/>
              </a:prstGeom>
              <a:blipFill>
                <a:blip r:embed="rId4"/>
                <a:stretch>
                  <a:fillRect t="-270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4" name="Rectangle 43">
            <a:extLst>
              <a:ext uri="{FF2B5EF4-FFF2-40B4-BE49-F238E27FC236}">
                <a16:creationId xmlns:a16="http://schemas.microsoft.com/office/drawing/2014/main" id="{8C7A17FC-D65D-FA47-9218-3D119E020352}"/>
              </a:ext>
            </a:extLst>
          </p:cNvPr>
          <p:cNvSpPr/>
          <p:nvPr/>
        </p:nvSpPr>
        <p:spPr>
          <a:xfrm rot="20275717">
            <a:off x="3108910" y="3541690"/>
            <a:ext cx="358950" cy="334851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32" name="Picture 8">
            <a:extLst>
              <a:ext uri="{FF2B5EF4-FFF2-40B4-BE49-F238E27FC236}">
                <a16:creationId xmlns:a16="http://schemas.microsoft.com/office/drawing/2014/main" id="{0C694CCC-18BA-1D4F-ACB8-1C7FE15110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5071" y="1686174"/>
            <a:ext cx="2130552" cy="2130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8" name="Oval 97">
            <a:extLst>
              <a:ext uri="{FF2B5EF4-FFF2-40B4-BE49-F238E27FC236}">
                <a16:creationId xmlns:a16="http://schemas.microsoft.com/office/drawing/2014/main" id="{9456E6CB-2E24-1746-B512-50EEBEE481D4}"/>
              </a:ext>
            </a:extLst>
          </p:cNvPr>
          <p:cNvSpPr/>
          <p:nvPr/>
        </p:nvSpPr>
        <p:spPr>
          <a:xfrm>
            <a:off x="6556190" y="1746922"/>
            <a:ext cx="2233222" cy="2130552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00" name="Straight Connector 99">
            <a:extLst>
              <a:ext uri="{FF2B5EF4-FFF2-40B4-BE49-F238E27FC236}">
                <a16:creationId xmlns:a16="http://schemas.microsoft.com/office/drawing/2014/main" id="{B34D60F3-965D-4144-9293-2E6DE2C6EC85}"/>
              </a:ext>
            </a:extLst>
          </p:cNvPr>
          <p:cNvCxnSpPr>
            <a:cxnSpLocks/>
          </p:cNvCxnSpPr>
          <p:nvPr/>
        </p:nvCxnSpPr>
        <p:spPr>
          <a:xfrm>
            <a:off x="7670347" y="1340657"/>
            <a:ext cx="0" cy="3056531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7" name="TextBox 106">
            <a:extLst>
              <a:ext uri="{FF2B5EF4-FFF2-40B4-BE49-F238E27FC236}">
                <a16:creationId xmlns:a16="http://schemas.microsoft.com/office/drawing/2014/main" id="{01FD7253-FD7E-3447-BBA2-BA7CDFD9A61D}"/>
              </a:ext>
            </a:extLst>
          </p:cNvPr>
          <p:cNvSpPr txBox="1"/>
          <p:nvPr/>
        </p:nvSpPr>
        <p:spPr>
          <a:xfrm>
            <a:off x="7451619" y="4363666"/>
            <a:ext cx="39626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0˚</a:t>
            </a:r>
            <a:endParaRPr lang="en-US" sz="2000" b="1" i="1" dirty="0"/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07DD8F5B-1A9B-0647-BFEA-EB139AABD9D3}"/>
              </a:ext>
            </a:extLst>
          </p:cNvPr>
          <p:cNvSpPr txBox="1"/>
          <p:nvPr/>
        </p:nvSpPr>
        <p:spPr>
          <a:xfrm>
            <a:off x="7370339" y="982966"/>
            <a:ext cx="6559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180˚</a:t>
            </a:r>
          </a:p>
        </p:txBody>
      </p:sp>
      <p:cxnSp>
        <p:nvCxnSpPr>
          <p:cNvPr id="115" name="Straight Arrow Connector 114">
            <a:extLst>
              <a:ext uri="{FF2B5EF4-FFF2-40B4-BE49-F238E27FC236}">
                <a16:creationId xmlns:a16="http://schemas.microsoft.com/office/drawing/2014/main" id="{D771A94C-99C1-E744-B6FE-4E391691C9CD}"/>
              </a:ext>
            </a:extLst>
          </p:cNvPr>
          <p:cNvCxnSpPr>
            <a:cxnSpLocks/>
          </p:cNvCxnSpPr>
          <p:nvPr/>
        </p:nvCxnSpPr>
        <p:spPr>
          <a:xfrm>
            <a:off x="7719229" y="2905392"/>
            <a:ext cx="1450171" cy="1075386"/>
          </a:xfrm>
          <a:prstGeom prst="straightConnector1">
            <a:avLst/>
          </a:prstGeom>
          <a:ln w="25400">
            <a:solidFill>
              <a:schemeClr val="tx1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17" name="TextBox 116">
                <a:extLst>
                  <a:ext uri="{FF2B5EF4-FFF2-40B4-BE49-F238E27FC236}">
                    <a16:creationId xmlns:a16="http://schemas.microsoft.com/office/drawing/2014/main" id="{7A49697C-2EEF-C147-AA41-25ED2038B6E6}"/>
                  </a:ext>
                </a:extLst>
              </p:cNvPr>
              <p:cNvSpPr txBox="1"/>
              <p:nvPr/>
            </p:nvSpPr>
            <p:spPr>
              <a:xfrm>
                <a:off x="9099873" y="3862569"/>
                <a:ext cx="44435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1" i="0" smtClean="0">
                              <a:latin typeface="Cambria Math" panose="02040503050406030204" pitchFamily="18" charset="0"/>
                            </a:rPr>
                            <m:t>𝐧</m:t>
                          </m:r>
                        </m:e>
                      </m:acc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17" name="TextBox 116">
                <a:extLst>
                  <a:ext uri="{FF2B5EF4-FFF2-40B4-BE49-F238E27FC236}">
                    <a16:creationId xmlns:a16="http://schemas.microsoft.com/office/drawing/2014/main" id="{7A49697C-2EEF-C147-AA41-25ED2038B6E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99873" y="3862569"/>
                <a:ext cx="444352" cy="461665"/>
              </a:xfrm>
              <a:prstGeom prst="rect">
                <a:avLst/>
              </a:prstGeom>
              <a:blipFill>
                <a:blip r:embed="rId6"/>
                <a:stretch>
                  <a:fillRect t="-270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8" name="Arc 117">
            <a:extLst>
              <a:ext uri="{FF2B5EF4-FFF2-40B4-BE49-F238E27FC236}">
                <a16:creationId xmlns:a16="http://schemas.microsoft.com/office/drawing/2014/main" id="{28F803E5-B18A-3E4B-A7B6-1B591DD6951A}"/>
              </a:ext>
            </a:extLst>
          </p:cNvPr>
          <p:cNvSpPr/>
          <p:nvPr/>
        </p:nvSpPr>
        <p:spPr>
          <a:xfrm rot="7180842">
            <a:off x="7248896" y="2532632"/>
            <a:ext cx="1106937" cy="1084736"/>
          </a:xfrm>
          <a:prstGeom prst="arc">
            <a:avLst>
              <a:gd name="adj1" fmla="val 16200000"/>
              <a:gd name="adj2" fmla="val 20676469"/>
            </a:avLst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3" name="TextBox 112">
                <a:extLst>
                  <a:ext uri="{FF2B5EF4-FFF2-40B4-BE49-F238E27FC236}">
                    <a16:creationId xmlns:a16="http://schemas.microsoft.com/office/drawing/2014/main" id="{C45F0D58-0777-6D41-BD36-FFB048981A84}"/>
                  </a:ext>
                </a:extLst>
              </p:cNvPr>
              <p:cNvSpPr txBox="1"/>
              <p:nvPr/>
            </p:nvSpPr>
            <p:spPr>
              <a:xfrm>
                <a:off x="7713749" y="3183570"/>
                <a:ext cx="48923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𝝓</m:t>
                      </m:r>
                    </m:oMath>
                  </m:oMathPara>
                </a14:m>
                <a:endParaRPr lang="en-US" sz="2400" b="1" dirty="0"/>
              </a:p>
            </p:txBody>
          </p:sp>
        </mc:Choice>
        <mc:Fallback xmlns="">
          <p:sp>
            <p:nvSpPr>
              <p:cNvPr id="113" name="TextBox 112">
                <a:extLst>
                  <a:ext uri="{FF2B5EF4-FFF2-40B4-BE49-F238E27FC236}">
                    <a16:creationId xmlns:a16="http://schemas.microsoft.com/office/drawing/2014/main" id="{C45F0D58-0777-6D41-BD36-FFB048981A8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13749" y="3183570"/>
                <a:ext cx="489236" cy="461665"/>
              </a:xfrm>
              <a:prstGeom prst="rect">
                <a:avLst/>
              </a:prstGeom>
              <a:blipFill>
                <a:blip r:embed="rId7"/>
                <a:stretch>
                  <a:fillRect l="-2500" r="-2500" b="-157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4" name="TextBox 113">
            <a:extLst>
              <a:ext uri="{FF2B5EF4-FFF2-40B4-BE49-F238E27FC236}">
                <a16:creationId xmlns:a16="http://schemas.microsoft.com/office/drawing/2014/main" id="{998FF6B3-7F3F-FB42-97B8-B76E17447A0E}"/>
              </a:ext>
            </a:extLst>
          </p:cNvPr>
          <p:cNvSpPr txBox="1"/>
          <p:nvPr/>
        </p:nvSpPr>
        <p:spPr>
          <a:xfrm>
            <a:off x="8747760" y="2600960"/>
            <a:ext cx="52610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90˚</a:t>
            </a:r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id="{01DF0A27-FB20-A143-AB1D-E6AC2C5D4D63}"/>
              </a:ext>
            </a:extLst>
          </p:cNvPr>
          <p:cNvSpPr txBox="1"/>
          <p:nvPr/>
        </p:nvSpPr>
        <p:spPr>
          <a:xfrm>
            <a:off x="6042096" y="2607212"/>
            <a:ext cx="60465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-90˚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3" name="TextBox 122">
                <a:extLst>
                  <a:ext uri="{FF2B5EF4-FFF2-40B4-BE49-F238E27FC236}">
                    <a16:creationId xmlns:a16="http://schemas.microsoft.com/office/drawing/2014/main" id="{2DDFA717-02AC-EB48-8D7F-A16E6B5F3010}"/>
                  </a:ext>
                </a:extLst>
              </p:cNvPr>
              <p:cNvSpPr txBox="1"/>
              <p:nvPr/>
            </p:nvSpPr>
            <p:spPr>
              <a:xfrm>
                <a:off x="2372139" y="5128591"/>
                <a:ext cx="4698722" cy="92333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lvl="1"/>
                <a:r>
                  <a:rPr lang="en-US" b="1" i="1" dirty="0"/>
                  <a:t>µ</a:t>
                </a:r>
                <a:r>
                  <a:rPr lang="en-US" dirty="0"/>
                  <a:t> is Mach angle</a:t>
                </a:r>
              </a:p>
              <a:p>
                <a:pPr lvl="1"/>
                <a:r>
                  <a:rPr lang="en-US" b="1" dirty="0" err="1"/>
                  <a:t>Ø</a:t>
                </a:r>
                <a:r>
                  <a:rPr lang="en-US" dirty="0"/>
                  <a:t> is emission azimuthal angle</a:t>
                </a:r>
              </a:p>
              <a:p>
                <a:pPr lv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1" i="0" smtClean="0">
                              <a:latin typeface="Cambria Math" panose="02040503050406030204" pitchFamily="18" charset="0"/>
                            </a:rPr>
                            <m:t>𝐧</m:t>
                          </m:r>
                        </m:e>
                      </m:acc>
                      <m:r>
                        <a:rPr lang="en-US" b="0" i="0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b="0" i="0" dirty="0" smtClean="0">
                          <a:latin typeface="Cambria Math" panose="02040503050406030204" pitchFamily="18" charset="0"/>
                        </a:rPr>
                        <m:t>is</m:t>
                      </m:r>
                      <m:r>
                        <a:rPr lang="en-US" b="0" i="0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b="0" i="0" dirty="0" smtClean="0">
                          <a:latin typeface="Cambria Math" panose="02040503050406030204" pitchFamily="18" charset="0"/>
                        </a:rPr>
                        <m:t>unit</m:t>
                      </m:r>
                      <m:r>
                        <a:rPr lang="en-US" b="0" i="0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b="0" i="0" dirty="0" smtClean="0">
                          <a:latin typeface="Cambria Math" panose="02040503050406030204" pitchFamily="18" charset="0"/>
                        </a:rPr>
                        <m:t>vector</m:t>
                      </m:r>
                      <m:r>
                        <a:rPr lang="en-US" b="0" i="0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b="0" i="0" dirty="0" smtClean="0">
                          <a:latin typeface="Cambria Math" panose="02040503050406030204" pitchFamily="18" charset="0"/>
                        </a:rPr>
                        <m:t>normal</m:t>
                      </m:r>
                      <m:r>
                        <a:rPr lang="en-US" b="0" i="0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b="0" i="0" dirty="0" smtClean="0">
                          <a:latin typeface="Cambria Math" panose="02040503050406030204" pitchFamily="18" charset="0"/>
                        </a:rPr>
                        <m:t>to</m:t>
                      </m:r>
                      <m:r>
                        <a:rPr lang="en-US" b="0" i="0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b="0" i="0" dirty="0" smtClean="0">
                          <a:latin typeface="Cambria Math" panose="02040503050406030204" pitchFamily="18" charset="0"/>
                        </a:rPr>
                        <m:t>the</m:t>
                      </m:r>
                      <m:r>
                        <a:rPr lang="en-US" b="0" i="0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b="0" i="0" dirty="0" smtClean="0">
                          <a:latin typeface="Cambria Math" panose="02040503050406030204" pitchFamily="18" charset="0"/>
                        </a:rPr>
                        <m:t>Mach</m:t>
                      </m:r>
                      <m:r>
                        <a:rPr lang="en-US" b="0" i="0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b="0" i="0" dirty="0" smtClean="0">
                          <a:latin typeface="Cambria Math" panose="02040503050406030204" pitchFamily="18" charset="0"/>
                        </a:rPr>
                        <m:t>wave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23" name="TextBox 122">
                <a:extLst>
                  <a:ext uri="{FF2B5EF4-FFF2-40B4-BE49-F238E27FC236}">
                    <a16:creationId xmlns:a16="http://schemas.microsoft.com/office/drawing/2014/main" id="{2DDFA717-02AC-EB48-8D7F-A16E6B5F301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72139" y="5128591"/>
                <a:ext cx="4698722" cy="923330"/>
              </a:xfrm>
              <a:prstGeom prst="rect">
                <a:avLst/>
              </a:prstGeom>
              <a:blipFill>
                <a:blip r:embed="rId8"/>
                <a:stretch>
                  <a:fillRect t="-2703" b="-54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4" name="TextBox 123">
            <a:extLst>
              <a:ext uri="{FF2B5EF4-FFF2-40B4-BE49-F238E27FC236}">
                <a16:creationId xmlns:a16="http://schemas.microsoft.com/office/drawing/2014/main" id="{24D5C46B-CEA3-AC45-ADE5-A3C9FAAFCFC0}"/>
              </a:ext>
            </a:extLst>
          </p:cNvPr>
          <p:cNvSpPr txBox="1"/>
          <p:nvPr/>
        </p:nvSpPr>
        <p:spPr>
          <a:xfrm>
            <a:off x="3366052" y="1497497"/>
            <a:ext cx="12516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Mach wave</a:t>
            </a:r>
          </a:p>
        </p:txBody>
      </p:sp>
      <p:sp>
        <p:nvSpPr>
          <p:cNvPr id="4" name="Arc 3">
            <a:extLst>
              <a:ext uri="{FF2B5EF4-FFF2-40B4-BE49-F238E27FC236}">
                <a16:creationId xmlns:a16="http://schemas.microsoft.com/office/drawing/2014/main" id="{8EDE7AD3-7D63-D04F-8156-99F2F75FE985}"/>
              </a:ext>
            </a:extLst>
          </p:cNvPr>
          <p:cNvSpPr/>
          <p:nvPr/>
        </p:nvSpPr>
        <p:spPr>
          <a:xfrm rot="11639659">
            <a:off x="3944157" y="2192764"/>
            <a:ext cx="690844" cy="1027828"/>
          </a:xfrm>
          <a:prstGeom prst="arc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12609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D5C6C45-E5A9-1249-9551-0CFA4B9BD7AE}"/>
              </a:ext>
            </a:extLst>
          </p:cNvPr>
          <p:cNvSpPr txBox="1"/>
          <p:nvPr/>
        </p:nvSpPr>
        <p:spPr>
          <a:xfrm>
            <a:off x="268356" y="99394"/>
            <a:ext cx="1084359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421CC0"/>
                </a:solidFill>
              </a:rPr>
              <a:t>Isothermal, Windless Atmosphere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69318A-94EB-8C4A-BFD3-34ED4417E1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16F9F-1E61-2440-98D1-ECAFF9113A4D}" type="slidenum">
              <a:rPr lang="en-US" smtClean="0"/>
              <a:t>7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DFD24C4F-48DE-014E-89C8-F12CCEDA252A}"/>
                  </a:ext>
                </a:extLst>
              </p:cNvPr>
              <p:cNvSpPr txBox="1"/>
              <p:nvPr/>
            </p:nvSpPr>
            <p:spPr>
              <a:xfrm>
                <a:off x="416689" y="833378"/>
                <a:ext cx="4780344" cy="579344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b="1" dirty="0"/>
                  <a:t>Propagation Paths</a:t>
                </a:r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:r>
                  <a:rPr lang="en-US" dirty="0"/>
                  <a:t>Unit vector normal to wavefronts</a:t>
                </a:r>
              </a:p>
              <a:p>
                <a:pPr lvl="3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US" b="0" i="1" smtClean="0">
                          <a:latin typeface="Cambria Math" panose="02040503050406030204" pitchFamily="18" charset="0"/>
                        </a:rPr>
                        <m:t>sin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𝜇</m:t>
                      </m:r>
                    </m:oMath>
                  </m:oMathPara>
                </a14:m>
                <a:endParaRPr lang="en-US" dirty="0"/>
              </a:p>
              <a:p>
                <a:pPr lvl="3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 </m:t>
                      </m:r>
                      <m:r>
                        <m:rPr>
                          <m:sty m:val="p"/>
                        </m:rPr>
                        <a:rPr lang="en-US" b="0" i="1" smtClean="0">
                          <a:latin typeface="Cambria Math" panose="02040503050406030204" pitchFamily="18" charset="0"/>
                        </a:rPr>
                        <m:t>cos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𝜇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b="0" i="1" smtClean="0">
                          <a:latin typeface="Cambria Math" panose="02040503050406030204" pitchFamily="18" charset="0"/>
                        </a:rPr>
                        <m:t>sin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𝜙</m:t>
                      </m:r>
                    </m:oMath>
                  </m:oMathPara>
                </a14:m>
                <a:endParaRPr lang="en-US" b="0" i="1" dirty="0">
                  <a:latin typeface="Cambria Math" panose="02040503050406030204" pitchFamily="18" charset="0"/>
                </a:endParaRPr>
              </a:p>
              <a:p>
                <a:pPr lvl="3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=−</m:t>
                      </m:r>
                      <m:r>
                        <m:rPr>
                          <m:sty m:val="p"/>
                        </m:rPr>
                        <a:rPr lang="en-US" b="0" i="1" smtClean="0">
                          <a:latin typeface="Cambria Math" panose="02040503050406030204" pitchFamily="18" charset="0"/>
                        </a:rPr>
                        <m:t>cos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𝜇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b="0" i="1" smtClean="0">
                          <a:latin typeface="Cambria Math" panose="02040503050406030204" pitchFamily="18" charset="0"/>
                        </a:rPr>
                        <m:t>cos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𝜙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b="0" dirty="0"/>
              </a:p>
              <a:p>
                <a:pPr marL="1657350" lvl="3" indent="-285750"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:r>
                  <a:rPr lang="en-US" dirty="0">
                    <a:latin typeface="Cambria Math" panose="02040503050406030204" pitchFamily="18" charset="0"/>
                  </a:rPr>
                  <a:t>Propagation paths</a:t>
                </a:r>
              </a:p>
              <a:p>
                <a:pPr lvl="3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𝛼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sSubSup>
                        <m:sSub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𝛼</m:t>
                          </m:r>
                        </m:sub>
                        <m:sup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</m:d>
                        </m:sup>
                      </m:sSubSup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𝜇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𝜓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𝛼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  <a:p>
                <a:pPr lvl="3"/>
                <a:endParaRPr lang="en-US" dirty="0"/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:r>
                  <a:rPr lang="en-US" dirty="0">
                    <a:latin typeface="Cambria Math" panose="02040503050406030204" pitchFamily="18" charset="0"/>
                  </a:rPr>
                  <a:t>Partial derivatives (steady level flight)</a:t>
                </a:r>
              </a:p>
              <a:p>
                <a:pPr lvl="3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𝛼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𝛼</m:t>
                          </m:r>
                        </m:sub>
                      </m:sSub>
                    </m:oMath>
                  </m:oMathPara>
                </a14:m>
                <a:endParaRPr lang="en-US" b="0" dirty="0"/>
              </a:p>
              <a:p>
                <a:pPr lvl="3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𝛼</m:t>
                              </m:r>
                            </m:sub>
                          </m:sSub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𝜙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𝑠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𝛼</m:t>
                              </m:r>
                            </m:sub>
                          </m:sSub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𝜙</m:t>
                          </m:r>
                        </m:den>
                      </m:f>
                    </m:oMath>
                  </m:oMathPara>
                </a14:m>
                <a:endParaRPr lang="en-US" b="0" dirty="0"/>
              </a:p>
              <a:p>
                <a:pPr lvl="3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𝛼</m:t>
                              </m:r>
                            </m:sub>
                          </m:sSub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sub>
                          </m:sSub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Sup>
                        <m:sSub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𝛼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sup>
                      </m:sSub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dirty="0"/>
              </a:p>
              <a:p>
                <a:pPr lvl="3"/>
                <a:endParaRPr lang="en-US" dirty="0"/>
              </a:p>
              <a:p>
                <a:pPr lvl="1"/>
                <a:r>
                  <a:rPr lang="en-US" dirty="0"/>
                  <a:t>	Where:</a:t>
                </a:r>
              </a:p>
              <a:p>
                <a:pPr lvl="3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is</m:t>
                      </m:r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path</m:t>
                      </m:r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length</m:t>
                      </m:r>
                    </m:oMath>
                  </m:oMathPara>
                </a14:m>
                <a:endParaRPr lang="en-US" b="0" dirty="0"/>
              </a:p>
              <a:p>
                <a:pPr lvl="3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𝛼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sup>
                      </m:sSubSup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is</m:t>
                      </m:r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 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vehicle</m:t>
                          </m:r>
                        </m:e>
                        <m:sup>
                          <m:r>
                            <a:rPr lang="en-US" b="0" i="0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s</m:t>
                      </m:r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velocity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DFD24C4F-48DE-014E-89C8-F12CCEDA252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6689" y="833378"/>
                <a:ext cx="4780344" cy="5793445"/>
              </a:xfrm>
              <a:prstGeom prst="rect">
                <a:avLst/>
              </a:prstGeom>
              <a:blipFill>
                <a:blip r:embed="rId3"/>
                <a:stretch>
                  <a:fillRect l="-1323" t="-656" b="-2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614D9E7D-2FA8-2643-9A1B-F4EFD1CC2A91}"/>
                  </a:ext>
                </a:extLst>
              </p:cNvPr>
              <p:cNvSpPr txBox="1"/>
              <p:nvPr/>
            </p:nvSpPr>
            <p:spPr>
              <a:xfrm>
                <a:off x="5544276" y="901148"/>
                <a:ext cx="6551272" cy="58787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b="1" dirty="0"/>
                  <a:t>Geometrical Spreading: aircraft flying to the east</a:t>
                </a:r>
                <a:endParaRPr lang="en-US" dirty="0"/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2000" dirty="0"/>
                  <a:t>Jacobian</a:t>
                </a:r>
              </a:p>
              <a:p>
                <a:pPr lvl="3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𝐽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𝜙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lang="en-US" dirty="0"/>
              </a:p>
              <a:p>
                <a:pPr lv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𝐽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|"/>
                          <m:endChr m:val="|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f>
                                  <m:f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sSub>
                                      <m:sSubPr>
                                        <m:ctrlP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</m:num>
                                  <m:den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𝑠</m:t>
                                    </m:r>
                                  </m:den>
                                </m:f>
                              </m:e>
                              <m:e>
                                <m:f>
                                  <m:f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sSub>
                                      <m:sSub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</m:num>
                                  <m:den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𝑠</m:t>
                                    </m:r>
                                  </m:den>
                                </m:f>
                              </m:e>
                              <m:e>
                                <m:f>
                                  <m:f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sSub>
                                      <m:sSub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3</m:t>
                                        </m:r>
                                      </m:sub>
                                    </m:sSub>
                                  </m:num>
                                  <m:den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𝑠</m:t>
                                    </m:r>
                                  </m:den>
                                </m:f>
                              </m:e>
                            </m:mr>
                            <m:mr>
                              <m:e>
                                <m:f>
                                  <m:f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sSub>
                                      <m:sSub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</m:num>
                                  <m:den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𝜙</m:t>
                                    </m:r>
                                  </m:den>
                                </m:f>
                              </m:e>
                              <m:e>
                                <m:f>
                                  <m:f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sSub>
                                      <m:sSub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</m:num>
                                  <m:den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𝜕𝜙</m:t>
                                    </m:r>
                                  </m:den>
                                </m:f>
                              </m:e>
                              <m:e>
                                <m:f>
                                  <m:f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sSub>
                                      <m:sSub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3 </m:t>
                                        </m:r>
                                      </m:sub>
                                    </m:sSub>
                                  </m:num>
                                  <m:den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𝜕𝜙</m:t>
                                    </m:r>
                                  </m:den>
                                </m:f>
                              </m:e>
                            </m:mr>
                            <m:mr>
                              <m:e>
                                <m:f>
                                  <m:f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sSub>
                                      <m:sSub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</m:num>
                                  <m:den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sSub>
                                      <m:sSubPr>
                                        <m:ctrlP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𝑡</m:t>
                                        </m:r>
                                      </m:e>
                                      <m:sub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𝑎</m:t>
                                        </m:r>
                                      </m:sub>
                                    </m:sSub>
                                  </m:den>
                                </m:f>
                              </m:e>
                              <m:e>
                                <m:f>
                                  <m:f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sSub>
                                      <m:sSub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</m:num>
                                  <m:den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sSub>
                                      <m:sSub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𝑡</m:t>
                                        </m:r>
                                      </m:e>
                                      <m:sub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𝑎</m:t>
                                        </m:r>
                                      </m:sub>
                                    </m:sSub>
                                  </m:den>
                                </m:f>
                              </m:e>
                              <m:e>
                                <m:f>
                                  <m:f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sSub>
                                      <m:sSub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3</m:t>
                                        </m:r>
                                      </m:sub>
                                    </m:sSub>
                                  </m:num>
                                  <m:den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sSub>
                                      <m:sSub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𝑡</m:t>
                                        </m:r>
                                      </m:e>
                                      <m:sub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𝑎</m:t>
                                        </m:r>
                                      </m:sub>
                                    </m:sSub>
                                  </m:den>
                                </m:f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/>
              </a:p>
              <a:p>
                <a:pPr lvl="1"/>
                <a:endParaRPr lang="en-US" b="0" i="1" dirty="0">
                  <a:latin typeface="Cambria Math" panose="02040503050406030204" pitchFamily="18" charset="0"/>
                </a:endParaRPr>
              </a:p>
              <a:p>
                <a:pPr lvl="3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𝐽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Sup>
                        <m:sSub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</m:d>
                        </m:sup>
                      </m:sSub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cos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𝜇</m:t>
                      </m:r>
                    </m:oMath>
                  </m:oMathPara>
                </a14:m>
                <a:endParaRPr lang="en-US" dirty="0"/>
              </a:p>
              <a:p>
                <a:pPr lvl="3"/>
                <a:endParaRPr lang="en-US" dirty="0"/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2000" dirty="0"/>
                  <a:t>Amplitude (along </a:t>
                </a:r>
                <a:r>
                  <a:rPr lang="en-US" sz="2000" i="1" dirty="0"/>
                  <a:t>s</a:t>
                </a:r>
                <a:r>
                  <a:rPr lang="en-US" sz="2000" dirty="0"/>
                  <a:t>, scaled at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𝑜</m:t>
                        </m:r>
                      </m:sub>
                    </m:sSub>
                  </m:oMath>
                </a14:m>
                <a:r>
                  <a:rPr lang="en-US" sz="2000" dirty="0"/>
                  <a:t> away from the vehicle)</a:t>
                </a:r>
              </a:p>
              <a:p>
                <a:pPr lvl="3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~</m:t>
                      </m:r>
                      <m:rad>
                        <m:radPr>
                          <m:degHide m:val="on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𝐽</m:t>
                                  </m:r>
                                </m:e>
                                <m:sub>
                                  <m:sSub>
                                    <m:sSub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𝑟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𝑜</m:t>
                                      </m:r>
                                    </m:sub>
                                  </m:sSub>
                                </m:sub>
                              </m:sSub>
                            </m:num>
                            <m:den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𝐽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den>
                          </m:f>
                        </m:e>
                      </m:rad>
                    </m:oMath>
                  </m:oMathPara>
                </a14:m>
                <a:endParaRPr lang="en-US" b="0" i="1" dirty="0">
                  <a:latin typeface="Cambria Math" panose="02040503050406030204" pitchFamily="18" charset="0"/>
                </a:endParaRPr>
              </a:p>
              <a:p>
                <a:pPr lvl="2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~</m:t>
                      </m:r>
                      <m:rad>
                        <m:radPr>
                          <m:degHide m:val="on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𝑜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m:rPr>
                                  <m:sty m:val="p"/>
                                </m:r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den>
                          </m:f>
                        </m:e>
                      </m:ra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614D9E7D-2FA8-2643-9A1B-F4EFD1CC2A9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44276" y="901148"/>
                <a:ext cx="6551272" cy="5878725"/>
              </a:xfrm>
              <a:prstGeom prst="rect">
                <a:avLst/>
              </a:prstGeom>
              <a:blipFill>
                <a:blip r:embed="rId4"/>
                <a:stretch>
                  <a:fillRect l="-967" t="-6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146519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D5C6C45-E5A9-1249-9551-0CFA4B9BD7AE}"/>
              </a:ext>
            </a:extLst>
          </p:cNvPr>
          <p:cNvSpPr txBox="1"/>
          <p:nvPr/>
        </p:nvSpPr>
        <p:spPr>
          <a:xfrm>
            <a:off x="268356" y="99394"/>
            <a:ext cx="1084359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421CC0"/>
                </a:solidFill>
              </a:rPr>
              <a:t>U.S Standard Atmosphere: Exact Solution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69318A-94EB-8C4A-BFD3-34ED4417E1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16F9F-1E61-2440-98D1-ECAFF9113A4D}" type="slidenum">
              <a:rPr lang="en-US" smtClean="0"/>
              <a:t>8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614D9E7D-2FA8-2643-9A1B-F4EFD1CC2A91}"/>
                  </a:ext>
                </a:extLst>
              </p:cNvPr>
              <p:cNvSpPr txBox="1"/>
              <p:nvPr/>
            </p:nvSpPr>
            <p:spPr>
              <a:xfrm>
                <a:off x="6096000" y="834888"/>
                <a:ext cx="5393635" cy="510011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 dirty="0"/>
                  <a:t>Ray paths: Exact solution</a:t>
                </a:r>
              </a:p>
              <a:p>
                <a:pPr lvl="2"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sSubSup>
                        <m:sSub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)</m:t>
                          </m:r>
                        </m:sup>
                      </m:sSubSup>
                      <m:r>
                        <a:rPr lang="en-US" i="1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sub>
                          </m:sSub>
                        </m:num>
                        <m:den>
                          <m:sSubSup>
                            <m:sSub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sub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𝜆</m:t>
                          </m:r>
                        </m:den>
                      </m:f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𝑜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</a:rPr>
                        <m:t>,    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𝑗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=1,2</m:t>
                      </m:r>
                    </m:oMath>
                  </m:oMathPara>
                </a14:m>
                <a:endParaRPr lang="en-US" dirty="0"/>
              </a:p>
              <a:p>
                <a:pPr lvl="2"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sub>
                          </m:sSub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𝜆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sub>
                          </m:sSub>
                        </m:den>
                      </m:f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p>
                          </m:sSup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h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𝑐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𝑜</m:t>
                                      </m:r>
                                    </m:sub>
                                  </m:sSub>
                                </m:num>
                                <m:den>
                                  <m:sSub>
                                    <m:sSub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𝑐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𝑎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p>
                          </m:s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⁡(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d>
                    </m:oMath>
                  </m:oMathPara>
                </a14:m>
                <a:endParaRPr lang="en-US" b="0" dirty="0"/>
              </a:p>
              <a:p>
                <a:pPr lvl="2" algn="just"/>
                <a:endParaRPr lang="en-US" dirty="0"/>
              </a:p>
              <a:p>
                <a:pPr marL="742950" lvl="1" indent="-285750" algn="just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b="0" dirty="0"/>
                  <a:t>is sound speed at cruising altitude and </a:t>
                </a:r>
              </a:p>
              <a:p>
                <a:pPr marL="742950" lvl="1" indent="-285750" algn="just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𝜆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b="0" dirty="0"/>
                  <a:t>is the absolute value of the sound speed gradient</a:t>
                </a:r>
              </a:p>
              <a:p>
                <a:pPr marL="742950" lvl="1" indent="-285750" algn="just">
                  <a:buFont typeface="Arial" panose="020B0604020202020204" pitchFamily="34" charset="0"/>
                  <a:buChar char="•"/>
                </a:pPr>
                <a:endParaRPr lang="en-US" b="0" dirty="0"/>
              </a:p>
              <a:p>
                <a:pPr marL="742950" lvl="1" indent="-285750" algn="just">
                  <a:buFont typeface="Arial" panose="020B0604020202020204" pitchFamily="34" charset="0"/>
                  <a:buChar char="•"/>
                </a:pPr>
                <a:r>
                  <a:rPr lang="en-US" b="0" dirty="0"/>
                  <a:t>Horizontal component of initial unit vector</a:t>
                </a:r>
              </a:p>
              <a:p>
                <a:pPr lvl="2" algn="just"/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sSubSup>
                          <m:sSub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sSubSup>
                          <m:sSub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</m:e>
                    </m:rad>
                  </m:oMath>
                </a14:m>
                <a:r>
                  <a:rPr lang="en-US" b="0" dirty="0"/>
                  <a:t> </a:t>
                </a:r>
              </a:p>
              <a:p>
                <a:pPr marL="285750" indent="-285750" algn="just"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 marL="742950" lvl="1" indent="-285750" algn="just">
                  <a:buFont typeface="Arial" panose="020B0604020202020204" pitchFamily="34" charset="0"/>
                  <a:buChar char="•"/>
                </a:pPr>
                <a:r>
                  <a:rPr lang="en-US" dirty="0"/>
                  <a:t>Vertical Slowness</a:t>
                </a:r>
              </a:p>
              <a:p>
                <a:pPr lvl="2"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=−</m:t>
                      </m:r>
                      <m:rad>
                        <m:radPr>
                          <m:degHide m:val="on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sSubSup>
                                <m:sSub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𝑜</m:t>
                                  </m:r>
                                </m:sub>
                                <m:sup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</m:den>
                          </m:f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Sup>
                                <m:sSub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h</m:t>
                                  </m:r>
                                </m:sub>
                                <m:sup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</m:num>
                            <m:den>
                              <m:sSubSup>
                                <m:sSub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sub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</m:den>
                          </m:f>
                        </m:e>
                      </m:rad>
                    </m:oMath>
                  </m:oMathPara>
                </a14:m>
                <a:endParaRPr lang="en-US" dirty="0"/>
              </a:p>
              <a:p>
                <a:pPr lvl="2" algn="just"/>
                <a:endParaRPr lang="en-US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614D9E7D-2FA8-2643-9A1B-F4EFD1CC2A9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0" y="834888"/>
                <a:ext cx="5393635" cy="5100114"/>
              </a:xfrm>
              <a:prstGeom prst="rect">
                <a:avLst/>
              </a:prstGeom>
              <a:blipFill>
                <a:blip r:embed="rId3"/>
                <a:stretch>
                  <a:fillRect l="-941" t="-496" r="-9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6">
            <a:extLst>
              <a:ext uri="{FF2B5EF4-FFF2-40B4-BE49-F238E27FC236}">
                <a16:creationId xmlns:a16="http://schemas.microsoft.com/office/drawing/2014/main" id="{019938CF-D38A-7A45-BB28-A9F6A8A80B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1251" y="1073879"/>
            <a:ext cx="4476012" cy="357203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7CCFCC5-FDA4-5E49-A39A-45FFB61AC649}"/>
              </a:ext>
            </a:extLst>
          </p:cNvPr>
          <p:cNvSpPr txBox="1"/>
          <p:nvPr/>
        </p:nvSpPr>
        <p:spPr>
          <a:xfrm>
            <a:off x="1672534" y="741386"/>
            <a:ext cx="299428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C00000"/>
                </a:solidFill>
              </a:rPr>
              <a:t>U.S. Standard Atmosphere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02598C42-2394-8145-BF09-9B90079E6026}"/>
              </a:ext>
            </a:extLst>
          </p:cNvPr>
          <p:cNvCxnSpPr/>
          <p:nvPr/>
        </p:nvCxnSpPr>
        <p:spPr>
          <a:xfrm>
            <a:off x="1414042" y="2364327"/>
            <a:ext cx="3179135" cy="0"/>
          </a:xfrm>
          <a:prstGeom prst="line">
            <a:avLst/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A0355248-1FE7-9042-B6BE-573F3EE33066}"/>
              </a:ext>
            </a:extLst>
          </p:cNvPr>
          <p:cNvSpPr txBox="1"/>
          <p:nvPr/>
        </p:nvSpPr>
        <p:spPr>
          <a:xfrm>
            <a:off x="2062716" y="1979378"/>
            <a:ext cx="17187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Cruising altitude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1DF500F-266E-024B-936A-AF413FB2CA2C}"/>
              </a:ext>
            </a:extLst>
          </p:cNvPr>
          <p:cNvSpPr txBox="1"/>
          <p:nvPr/>
        </p:nvSpPr>
        <p:spPr>
          <a:xfrm>
            <a:off x="1145894" y="5092861"/>
            <a:ext cx="495327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342FFD"/>
                </a:solidFill>
              </a:rPr>
              <a:t>Exact solution is valid for:</a:t>
            </a:r>
          </a:p>
          <a:p>
            <a:pPr marL="342900" indent="-342900">
              <a:buFontTx/>
              <a:buAutoNum type="alphaLcPeriod"/>
            </a:pPr>
            <a:r>
              <a:rPr lang="en-US" dirty="0">
                <a:solidFill>
                  <a:srgbClr val="342FFD"/>
                </a:solidFill>
              </a:rPr>
              <a:t>cruising altitude below the tropopause </a:t>
            </a:r>
          </a:p>
          <a:p>
            <a:pPr marL="342900" indent="-342900">
              <a:buAutoNum type="alphaLcPeriod"/>
            </a:pPr>
            <a:r>
              <a:rPr lang="en-US" dirty="0">
                <a:solidFill>
                  <a:srgbClr val="342FFD"/>
                </a:solidFill>
              </a:rPr>
              <a:t>sonic boom propagation below the tropopause</a:t>
            </a:r>
          </a:p>
        </p:txBody>
      </p:sp>
    </p:spTree>
    <p:extLst>
      <p:ext uri="{BB962C8B-B14F-4D97-AF65-F5344CB8AC3E}">
        <p14:creationId xmlns:p14="http://schemas.microsoft.com/office/powerpoint/2010/main" val="8839372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D5C6C45-E5A9-1249-9551-0CFA4B9BD7AE}"/>
              </a:ext>
            </a:extLst>
          </p:cNvPr>
          <p:cNvSpPr txBox="1"/>
          <p:nvPr/>
        </p:nvSpPr>
        <p:spPr>
          <a:xfrm>
            <a:off x="281608" y="99394"/>
            <a:ext cx="1084359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421CC0"/>
                </a:solidFill>
              </a:rPr>
              <a:t>Standard Atmosphere: Exact Solution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69318A-94EB-8C4A-BFD3-34ED4417E1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16F9F-1E61-2440-98D1-ECAFF9113A4D}" type="slidenum">
              <a:rPr lang="en-US" smtClean="0"/>
              <a:t>9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06B2718A-8F47-DB43-B936-EF0FF5889356}"/>
                  </a:ext>
                </a:extLst>
              </p:cNvPr>
              <p:cNvSpPr/>
              <p:nvPr/>
            </p:nvSpPr>
            <p:spPr>
              <a:xfrm>
                <a:off x="5703403" y="887359"/>
                <a:ext cx="6374296" cy="526580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b="1" dirty="0"/>
                  <a:t>Where:</a:t>
                </a:r>
              </a:p>
              <a:p>
                <a:pPr marL="742950" lvl="1" indent="-285750" algn="just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f>
                      <m:f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num>
                      <m:den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𝜙</m:t>
                        </m:r>
                      </m:den>
                    </m:f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sSub>
                          <m:sSub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num>
                      <m:den>
                        <m:sSubSup>
                          <m:sSubSup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h</m:t>
                            </m:r>
                          </m:sub>
                          <m:sup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𝜆</m:t>
                        </m:r>
                      </m:den>
                    </m:f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𝑐</m:t>
                            </m:r>
                          </m:e>
                          <m:sub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𝑜</m:t>
                            </m:r>
                          </m:sub>
                        </m:sSub>
                        <m:d>
                          <m:dPr>
                            <m:begChr m:val="["/>
                            <m:endChr m:val="]"/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1−</m:t>
                            </m:r>
                            <m:f>
                              <m:fPr>
                                <m:ctrlP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𝜆</m:t>
                                </m:r>
                                <m:sSub>
                                  <m:sSubPr>
                                    <m:ctrlPr>
                                      <a:rPr lang="en-US" sz="20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e>
                                  <m:sub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</m:num>
                              <m:den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sub>
                                </m:sSub>
                              </m:den>
                            </m:f>
                          </m:e>
                        </m:d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𝑐</m:t>
                            </m:r>
                          </m:e>
                          <m:sub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sub>
                        </m:sSub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2</m:t>
                        </m:r>
                        <m:sSub>
                          <m:sSub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sSub>
                          <m:sSub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num>
                      <m:den>
                        <m:sSubSup>
                          <m:sSubSup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h</m:t>
                            </m:r>
                          </m:sub>
                          <m:sup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</m:den>
                    </m:f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endParaRPr lang="en-US" sz="2000" dirty="0"/>
              </a:p>
              <a:p>
                <a:pPr marL="742950" lvl="1" indent="-285750" algn="just">
                  <a:buFont typeface="Arial" panose="020B0604020202020204" pitchFamily="34" charset="0"/>
                  <a:buChar char="•"/>
                </a:pPr>
                <a:endParaRPr lang="en-US" sz="2000" dirty="0"/>
              </a:p>
              <a:p>
                <a:pPr marL="742950" lvl="1" indent="-285750" algn="just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num>
                      <m:den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𝜕𝜙</m:t>
                        </m:r>
                      </m:den>
                    </m:f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sSub>
                          <m:sSub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num>
                      <m:den>
                        <m:sSubSup>
                          <m:sSubSup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h</m:t>
                            </m:r>
                          </m:sub>
                          <m:sup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𝜆</m:t>
                        </m:r>
                      </m:den>
                    </m:f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𝑐</m:t>
                            </m:r>
                          </m:e>
                          <m:sub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𝑜</m:t>
                            </m:r>
                          </m:sub>
                        </m:sSub>
                        <m:d>
                          <m:dPr>
                            <m:begChr m:val="["/>
                            <m:endChr m:val="]"/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1−</m:t>
                            </m:r>
                            <m:f>
                              <m:fPr>
                                <m:ctrlPr>
                                  <a:rPr lang="en-US" sz="2000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𝜆</m:t>
                                </m:r>
                                <m:sSub>
                                  <m:sSubPr>
                                    <m:ctrlPr>
                                      <a:rPr lang="en-US" sz="20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e>
                                  <m:sub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</m:num>
                              <m:den>
                                <m:sSub>
                                  <m:sSubPr>
                                    <m:ctrlPr>
                                      <a:rPr lang="en-US" sz="20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sub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sub>
                                </m:sSub>
                              </m:den>
                            </m:f>
                          </m:e>
                        </m:d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𝑐</m:t>
                            </m:r>
                          </m:e>
                          <m:sub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sub>
                        </m:sSub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+</m:t>
                    </m:r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  <m:sSub>
                              <m:sSubPr>
                                <m:ctrlPr>
                                  <a:rPr lang="en-US" sz="20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  <m:sub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lang="en-US" sz="20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  <m:sub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sub>
                            </m:sSub>
                          </m:num>
                          <m:den>
                            <m:sSubSup>
                              <m:sSubSupPr>
                                <m:ctrlPr>
                                  <a:rPr lang="en-US" sz="2000" i="1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  <m:sub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h</m:t>
                                </m:r>
                              </m:sub>
                              <m:sup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bSup>
                          </m:den>
                        </m:f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−</m:t>
                        </m:r>
                        <m:f>
                          <m:f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en-US" sz="20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  <m:sub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sub>
                            </m:sSub>
                          </m:num>
                          <m:den>
                            <m:sSub>
                              <m:sSubPr>
                                <m:ctrlPr>
                                  <a:rPr lang="en-US" sz="20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  <m:sub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den>
                        </m:f>
                      </m:e>
                    </m:d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endParaRPr lang="en-US" sz="2000" dirty="0"/>
              </a:p>
              <a:p>
                <a:pPr marL="742950" lvl="1" indent="-285750" algn="just">
                  <a:buFont typeface="Arial" panose="020B0604020202020204" pitchFamily="34" charset="0"/>
                  <a:buChar char="•"/>
                </a:pPr>
                <a:endParaRPr lang="en-US" sz="2000" dirty="0"/>
              </a:p>
              <a:p>
                <a:pPr marL="742950" lvl="1" indent="-285750" algn="just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f>
                      <m:f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num>
                      <m:den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𝜙</m:t>
                        </m:r>
                      </m:den>
                    </m:f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sSub>
                          <m:sSub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𝑐</m:t>
                            </m:r>
                          </m:e>
                          <m:sub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𝑜</m:t>
                            </m:r>
                          </m:sub>
                        </m:sSub>
                      </m:num>
                      <m:den>
                        <m:sSubSup>
                          <m:sSubSup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h</m:t>
                            </m:r>
                          </m:sub>
                          <m:sup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𝜆</m:t>
                        </m:r>
                      </m:den>
                    </m:f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𝑐</m:t>
                            </m:r>
                          </m:e>
                          <m:sub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sub>
                        </m:sSub>
                        <m:sSub>
                          <m:sSub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𝜆</m:t>
                        </m:r>
                        <m:sSub>
                          <m:sSub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e>
                    </m:d>
                  </m:oMath>
                </a14:m>
                <a:endParaRPr lang="en-US" sz="2000" b="0" dirty="0"/>
              </a:p>
              <a:p>
                <a:pPr marL="742950" lvl="1" indent="-285750" algn="just">
                  <a:buFont typeface="Arial" panose="020B0604020202020204" pitchFamily="34" charset="0"/>
                  <a:buChar char="•"/>
                </a:pPr>
                <a:endParaRPr lang="en-US" sz="2000" b="0" dirty="0"/>
              </a:p>
              <a:p>
                <a:pPr marL="742950" lvl="1" indent="-285750" algn="just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f>
                      <m:f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num>
                      <m:den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sub>
                        </m:sSub>
                      </m:den>
                    </m:f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sSubSup>
                      <m:sSubSup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d>
                          <m:d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</m:d>
                      </m:sup>
                    </m:sSubSup>
                  </m:oMath>
                </a14:m>
                <a:endParaRPr lang="en-US" sz="2000" b="0" dirty="0"/>
              </a:p>
              <a:p>
                <a:pPr marL="742950" lvl="1" indent="-285750" algn="just">
                  <a:buFont typeface="Arial" panose="020B0604020202020204" pitchFamily="34" charset="0"/>
                  <a:buChar char="•"/>
                </a:pPr>
                <a:endParaRPr lang="en-US" sz="2000" b="0" dirty="0"/>
              </a:p>
              <a:p>
                <a:pPr marL="742950" lvl="1" indent="-285750" algn="just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num>
                      <m:den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sub>
                        </m:sSub>
                      </m:den>
                    </m:f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endParaRPr lang="en-US" sz="2000" dirty="0"/>
              </a:p>
              <a:p>
                <a:pPr marL="742950" lvl="1" indent="-285750" algn="just">
                  <a:buFont typeface="Arial" panose="020B0604020202020204" pitchFamily="34" charset="0"/>
                  <a:buChar char="•"/>
                </a:pPr>
                <a:endParaRPr lang="en-US" sz="2000" dirty="0"/>
              </a:p>
              <a:p>
                <a:pPr marL="742950" lvl="1" indent="-285750" algn="just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num>
                      <m:den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sub>
                        </m:sSub>
                      </m:den>
                    </m:f>
                    <m:r>
                      <a:rPr lang="en-US" sz="2000" i="1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endParaRPr lang="en-US" sz="2000" dirty="0"/>
              </a:p>
              <a:p>
                <a:pPr algn="just"/>
                <a:endParaRPr lang="en-US" sz="2000" dirty="0"/>
              </a:p>
            </p:txBody>
          </p:sp>
        </mc:Choice>
        <mc:Fallback xmlns="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06B2718A-8F47-DB43-B936-EF0FF588935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03403" y="887359"/>
                <a:ext cx="6374296" cy="5265801"/>
              </a:xfrm>
              <a:prstGeom prst="rect">
                <a:avLst/>
              </a:prstGeom>
              <a:blipFill>
                <a:blip r:embed="rId3"/>
                <a:stretch>
                  <a:fillRect l="-996" t="-72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F4AB4C91-ED9F-B143-B1C0-E12D10DDAB71}"/>
                  </a:ext>
                </a:extLst>
              </p:cNvPr>
              <p:cNvSpPr/>
              <p:nvPr/>
            </p:nvSpPr>
            <p:spPr>
              <a:xfrm>
                <a:off x="557551" y="1583430"/>
                <a:ext cx="2834045" cy="184557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𝐽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|"/>
                          <m:endChr m:val="|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f>
                                  <m:f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sSub>
                                      <m:sSub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</m:num>
                                  <m:den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𝑠</m:t>
                                    </m:r>
                                  </m:den>
                                </m:f>
                              </m:e>
                              <m:e>
                                <m:f>
                                  <m:f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sSub>
                                      <m:sSub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</m:num>
                                  <m:den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𝑠</m:t>
                                    </m:r>
                                  </m:den>
                                </m:f>
                              </m:e>
                              <m:e>
                                <m:f>
                                  <m:f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sSub>
                                      <m:sSub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3</m:t>
                                        </m:r>
                                      </m:sub>
                                    </m:sSub>
                                  </m:num>
                                  <m:den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𝑠</m:t>
                                    </m:r>
                                  </m:den>
                                </m:f>
                              </m:e>
                            </m:mr>
                            <m:mr>
                              <m:e>
                                <m:f>
                                  <m:f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sSub>
                                      <m:sSub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</m:num>
                                  <m:den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𝜕𝜙</m:t>
                                    </m:r>
                                  </m:den>
                                </m:f>
                              </m:e>
                              <m:e>
                                <m:f>
                                  <m:f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sSub>
                                      <m:sSub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</m:num>
                                  <m:den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𝜕𝜙</m:t>
                                    </m:r>
                                  </m:den>
                                </m:f>
                              </m:e>
                              <m:e>
                                <m:f>
                                  <m:f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sSub>
                                      <m:sSub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3 </m:t>
                                        </m:r>
                                      </m:sub>
                                    </m:sSub>
                                  </m:num>
                                  <m:den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𝜕𝜙</m:t>
                                    </m:r>
                                  </m:den>
                                </m:f>
                              </m:e>
                            </m:mr>
                            <m:mr>
                              <m:e>
                                <m:f>
                                  <m:f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sSub>
                                      <m:sSub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</m:num>
                                  <m:den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sSub>
                                      <m:sSub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𝑡</m:t>
                                        </m:r>
                                      </m:e>
                                      <m:sub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𝑎</m:t>
                                        </m:r>
                                      </m:sub>
                                    </m:sSub>
                                  </m:den>
                                </m:f>
                              </m:e>
                              <m:e>
                                <m:f>
                                  <m:f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sSub>
                                      <m:sSub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</m:num>
                                  <m:den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sSub>
                                      <m:sSub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𝑡</m:t>
                                        </m:r>
                                      </m:e>
                                      <m:sub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𝑎</m:t>
                                        </m:r>
                                      </m:sub>
                                    </m:sSub>
                                  </m:den>
                                </m:f>
                              </m:e>
                              <m:e>
                                <m:f>
                                  <m:f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sSub>
                                      <m:sSub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3</m:t>
                                        </m:r>
                                      </m:sub>
                                    </m:sSub>
                                  </m:num>
                                  <m:den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sSub>
                                      <m:sSub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𝑡</m:t>
                                        </m:r>
                                      </m:e>
                                      <m:sub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𝑎</m:t>
                                        </m:r>
                                      </m:sub>
                                    </m:sSub>
                                  </m:den>
                                </m:f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F4AB4C91-ED9F-B143-B1C0-E12D10DDAB7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7551" y="1583430"/>
                <a:ext cx="2834045" cy="184557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AA4A6DE7-EC7D-BE4E-89A5-CDF12BF723A0}"/>
              </a:ext>
            </a:extLst>
          </p:cNvPr>
          <p:cNvSpPr txBox="1"/>
          <p:nvPr/>
        </p:nvSpPr>
        <p:spPr>
          <a:xfrm>
            <a:off x="557551" y="910595"/>
            <a:ext cx="24802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Jacobian: Exact Solution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62908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D5C6C45-E5A9-1249-9551-0CFA4B9BD7AE}"/>
              </a:ext>
            </a:extLst>
          </p:cNvPr>
          <p:cNvSpPr txBox="1"/>
          <p:nvPr/>
        </p:nvSpPr>
        <p:spPr>
          <a:xfrm>
            <a:off x="268356" y="99394"/>
            <a:ext cx="1084359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421CC0"/>
                </a:solidFill>
              </a:rPr>
              <a:t>Exact vs. Single-Ray Jacobian: Undertrack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69318A-94EB-8C4A-BFD3-34ED4417E1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16F9F-1E61-2440-98D1-ECAFF9113A4D}" type="slidenum">
              <a:rPr lang="en-US" smtClean="0"/>
              <a:t>10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10E585E-66F1-BC4E-99E4-DC03754497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9126" y="1142461"/>
            <a:ext cx="2997414" cy="243232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7255994-ECF8-6F45-B2F9-16B3F1BC21B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59687" y="1081433"/>
            <a:ext cx="3143188" cy="244956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054A1DC-6CC6-DC4E-B66B-D9D3ADD765D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29208" y="3913693"/>
            <a:ext cx="3095691" cy="2554099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CED4D9DC-B686-AD4E-A085-6BD34760A95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9125" y="4074273"/>
            <a:ext cx="3095691" cy="243232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30C67AE-37A4-D149-AD90-402208AB6EF9}"/>
              </a:ext>
            </a:extLst>
          </p:cNvPr>
          <p:cNvSpPr txBox="1"/>
          <p:nvPr/>
        </p:nvSpPr>
        <p:spPr>
          <a:xfrm>
            <a:off x="1298713" y="861391"/>
            <a:ext cx="10021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Ray path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C21BA3D-7E4F-9B47-ACC5-3F4F8991BCA3}"/>
              </a:ext>
            </a:extLst>
          </p:cNvPr>
          <p:cNvSpPr txBox="1"/>
          <p:nvPr/>
        </p:nvSpPr>
        <p:spPr>
          <a:xfrm>
            <a:off x="1325217" y="3803375"/>
            <a:ext cx="12529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Path length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C63C21A-56E1-DF47-B803-00548D62F9CE}"/>
              </a:ext>
            </a:extLst>
          </p:cNvPr>
          <p:cNvSpPr txBox="1"/>
          <p:nvPr/>
        </p:nvSpPr>
        <p:spPr>
          <a:xfrm>
            <a:off x="9634330" y="768628"/>
            <a:ext cx="16491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Scaled Jacobian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2A3A43B-F840-B249-A85C-772AAA8B2692}"/>
              </a:ext>
            </a:extLst>
          </p:cNvPr>
          <p:cNvSpPr txBox="1"/>
          <p:nvPr/>
        </p:nvSpPr>
        <p:spPr>
          <a:xfrm>
            <a:off x="9435546" y="3750365"/>
            <a:ext cx="23882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Numerical convergence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E8E7656-700A-FA4E-90C4-6A4A089BF1D5}"/>
              </a:ext>
            </a:extLst>
          </p:cNvPr>
          <p:cNvSpPr txBox="1"/>
          <p:nvPr/>
        </p:nvSpPr>
        <p:spPr>
          <a:xfrm>
            <a:off x="3896139" y="1298713"/>
            <a:ext cx="4613326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Left:</a:t>
            </a:r>
          </a:p>
          <a:p>
            <a:r>
              <a:rPr lang="en-US" dirty="0"/>
              <a:t>Comparison of the x-component (easting) and the path length of the ray path obtained using the exact solution and numerically using the single-ray Jacobian (Enhanced </a:t>
            </a:r>
            <a:r>
              <a:rPr lang="en-US" dirty="0" err="1"/>
              <a:t>PCBoom</a:t>
            </a:r>
            <a:r>
              <a:rPr lang="en-US" dirty="0"/>
              <a:t>).</a:t>
            </a:r>
          </a:p>
          <a:p>
            <a:endParaRPr lang="en-US" dirty="0"/>
          </a:p>
          <a:p>
            <a:r>
              <a:rPr lang="en-US" dirty="0"/>
              <a:t>Right:</a:t>
            </a:r>
          </a:p>
          <a:p>
            <a:r>
              <a:rPr lang="en-US" dirty="0"/>
              <a:t>Comparison of the Jacobians, scaled by their values at 3 body lengths away from the aircraft, between the exact solution and single-ray method. The error of the numerical solution is also shown as a function of the step size.</a:t>
            </a:r>
          </a:p>
          <a:p>
            <a:endParaRPr lang="en-US" dirty="0"/>
          </a:p>
          <a:p>
            <a:r>
              <a:rPr lang="en-US" dirty="0">
                <a:solidFill>
                  <a:srgbClr val="C00000"/>
                </a:solidFill>
              </a:rPr>
              <a:t>This excellent agreement gives confidence in the accuracy of the single-ray Jacobian method used in Enhanced </a:t>
            </a:r>
            <a:r>
              <a:rPr lang="en-US" dirty="0" err="1">
                <a:solidFill>
                  <a:srgbClr val="C00000"/>
                </a:solidFill>
              </a:rPr>
              <a:t>PCBoom</a:t>
            </a:r>
            <a:r>
              <a:rPr lang="en-US" dirty="0">
                <a:solidFill>
                  <a:srgbClr val="C00000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811791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D5C6C45-E5A9-1249-9551-0CFA4B9BD7AE}"/>
              </a:ext>
            </a:extLst>
          </p:cNvPr>
          <p:cNvSpPr txBox="1"/>
          <p:nvPr/>
        </p:nvSpPr>
        <p:spPr>
          <a:xfrm>
            <a:off x="268356" y="99394"/>
            <a:ext cx="1084359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421CC0"/>
                </a:solidFill>
              </a:rPr>
              <a:t>Exact vs. Single-Ray Jacobian: Carpet Edge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69318A-94EB-8C4A-BFD3-34ED4417E1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16F9F-1E61-2440-98D1-ECAFF9113A4D}" type="slidenum">
              <a:rPr lang="en-US" smtClean="0"/>
              <a:t>11</a:t>
            </a:fld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0853B17-27BD-E941-8FB4-D6685390F2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7893" y="1075619"/>
            <a:ext cx="3173893" cy="249873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7555CCA-5BA1-9648-97E1-B0F964E1C54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88819" y="1128281"/>
            <a:ext cx="2987959" cy="232858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7AA5A79-D9D0-384B-9378-A969CA40442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59573" y="3901028"/>
            <a:ext cx="3285763" cy="258027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D33DAC74-7228-0D40-9A39-8676B70D657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6024" y="4080219"/>
            <a:ext cx="3285762" cy="2551298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CFA62C66-92CD-1845-8BDA-ACF35C40127B}"/>
              </a:ext>
            </a:extLst>
          </p:cNvPr>
          <p:cNvSpPr txBox="1"/>
          <p:nvPr/>
        </p:nvSpPr>
        <p:spPr>
          <a:xfrm>
            <a:off x="1201479" y="808072"/>
            <a:ext cx="10021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Ray path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FB30D11-2AF9-9845-8435-DC71F1F41E94}"/>
              </a:ext>
            </a:extLst>
          </p:cNvPr>
          <p:cNvSpPr txBox="1"/>
          <p:nvPr/>
        </p:nvSpPr>
        <p:spPr>
          <a:xfrm>
            <a:off x="1265274" y="3827719"/>
            <a:ext cx="12529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Path length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0CA1CC2-573C-3343-A726-FF4384817436}"/>
              </a:ext>
            </a:extLst>
          </p:cNvPr>
          <p:cNvSpPr txBox="1"/>
          <p:nvPr/>
        </p:nvSpPr>
        <p:spPr>
          <a:xfrm>
            <a:off x="9675628" y="861236"/>
            <a:ext cx="16491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Scaled Jacobian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8C8C17D-1B9A-084F-BB13-E5870BF1BABF}"/>
              </a:ext>
            </a:extLst>
          </p:cNvPr>
          <p:cNvSpPr txBox="1"/>
          <p:nvPr/>
        </p:nvSpPr>
        <p:spPr>
          <a:xfrm>
            <a:off x="9488560" y="3643053"/>
            <a:ext cx="23882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Numerical convergence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8F0B12D-224F-1141-8CEA-6D8EC85EBAEC}"/>
              </a:ext>
            </a:extLst>
          </p:cNvPr>
          <p:cNvSpPr txBox="1"/>
          <p:nvPr/>
        </p:nvSpPr>
        <p:spPr>
          <a:xfrm>
            <a:off x="3896139" y="1298713"/>
            <a:ext cx="4613326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Left:</a:t>
            </a:r>
          </a:p>
          <a:p>
            <a:r>
              <a:rPr lang="en-US" dirty="0"/>
              <a:t>Comparison of the x-component (easting) and the path length of the ray path obtained using the exact solution and numerically using the single-ray Jacobian (Enhanced </a:t>
            </a:r>
            <a:r>
              <a:rPr lang="en-US" dirty="0" err="1"/>
              <a:t>PCBoom</a:t>
            </a:r>
            <a:r>
              <a:rPr lang="en-US" dirty="0"/>
              <a:t>).</a:t>
            </a:r>
          </a:p>
          <a:p>
            <a:endParaRPr lang="en-US" dirty="0"/>
          </a:p>
          <a:p>
            <a:r>
              <a:rPr lang="en-US" dirty="0"/>
              <a:t>Right:</a:t>
            </a:r>
          </a:p>
          <a:p>
            <a:r>
              <a:rPr lang="en-US" dirty="0"/>
              <a:t>Comparison of the Jacobians, scaled by their values at 3 body lengths away from the aircraft, between the exact solution and single-ray method. The error of the numerical solution is also shown as a function of the step size.</a:t>
            </a:r>
          </a:p>
          <a:p>
            <a:endParaRPr lang="en-US" dirty="0"/>
          </a:p>
          <a:p>
            <a:r>
              <a:rPr lang="en-US" dirty="0">
                <a:solidFill>
                  <a:srgbClr val="C00000"/>
                </a:solidFill>
              </a:rPr>
              <a:t>This excellent agreement gives confidence in the accuracy of the single-ray Jacobian method used in Enhanced </a:t>
            </a:r>
            <a:r>
              <a:rPr lang="en-US" dirty="0" err="1">
                <a:solidFill>
                  <a:srgbClr val="C00000"/>
                </a:solidFill>
              </a:rPr>
              <a:t>PCBoom</a:t>
            </a:r>
            <a:r>
              <a:rPr lang="en-US" dirty="0">
                <a:solidFill>
                  <a:srgbClr val="C00000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0353213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D5C6C45-E5A9-1249-9551-0CFA4B9BD7AE}"/>
              </a:ext>
            </a:extLst>
          </p:cNvPr>
          <p:cNvSpPr txBox="1"/>
          <p:nvPr/>
        </p:nvSpPr>
        <p:spPr>
          <a:xfrm>
            <a:off x="268356" y="99394"/>
            <a:ext cx="1084359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421CC0"/>
                </a:solidFill>
              </a:rPr>
              <a:t>Exact vs. Four-ray Method: Standard Atmosphere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69318A-94EB-8C4A-BFD3-34ED4417E1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16F9F-1E61-2440-98D1-ECAFF9113A4D}" type="slidenum">
              <a:rPr lang="en-US" smtClean="0"/>
              <a:t>12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C8CA581-897D-4349-A05F-3D50C39C02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1629" y="872479"/>
            <a:ext cx="6747244" cy="548387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9D59B263-3A7B-944C-A4B9-871D4135D0C8}"/>
                  </a:ext>
                </a:extLst>
              </p:cNvPr>
              <p:cNvSpPr txBox="1"/>
              <p:nvPr/>
            </p:nvSpPr>
            <p:spPr>
              <a:xfrm>
                <a:off x="7612912" y="1233377"/>
                <a:ext cx="3990853" cy="454624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Jacobian percent error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=100%</m:t>
                      </m:r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x</m:t>
                      </m:r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𝐽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4−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𝑟𝑎𝑦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𝐽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𝑒𝑥𝑎𝑐𝑡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)/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𝐽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𝑒𝑥𝑎𝑐𝑡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The four-ray method to calculate the Jacobian is employed by the Legacy PCBoom</a:t>
                </a:r>
              </a:p>
              <a:p>
                <a:endParaRPr lang="en-US" dirty="0"/>
              </a:p>
              <a:p>
                <a:r>
                  <a:rPr lang="en-US" dirty="0"/>
                  <a:t>The four-ray method consistently overestimates the exact solution </a:t>
                </a:r>
              </a:p>
              <a:p>
                <a:endParaRPr lang="en-US" dirty="0"/>
              </a:p>
              <a:p>
                <a:r>
                  <a:rPr lang="en-US" dirty="0"/>
                  <a:t>Error increases with increasing lateral distance (azimuthal angle) from undertrack</a:t>
                </a:r>
              </a:p>
              <a:p>
                <a:endParaRPr lang="en-US" dirty="0"/>
              </a:p>
              <a:p>
                <a:r>
                  <a:rPr lang="en-US" dirty="0"/>
                  <a:t>Error appears to be systematic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9D59B263-3A7B-944C-A4B9-871D4135D0C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12912" y="1233377"/>
                <a:ext cx="3990853" cy="4546245"/>
              </a:xfrm>
              <a:prstGeom prst="rect">
                <a:avLst/>
              </a:prstGeom>
              <a:blipFill>
                <a:blip r:embed="rId4"/>
                <a:stretch>
                  <a:fillRect l="-1270" t="-2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>
            <a:extLst>
              <a:ext uri="{FF2B5EF4-FFF2-40B4-BE49-F238E27FC236}">
                <a16:creationId xmlns:a16="http://schemas.microsoft.com/office/drawing/2014/main" id="{0365DB07-35A9-1848-B279-6E8DEC30E8FB}"/>
              </a:ext>
            </a:extLst>
          </p:cNvPr>
          <p:cNvSpPr txBox="1"/>
          <p:nvPr/>
        </p:nvSpPr>
        <p:spPr>
          <a:xfrm>
            <a:off x="1591123" y="1552354"/>
            <a:ext cx="46282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Four-ray method is used by the Legacy PCBoom</a:t>
            </a:r>
          </a:p>
        </p:txBody>
      </p:sp>
    </p:spTree>
    <p:extLst>
      <p:ext uri="{BB962C8B-B14F-4D97-AF65-F5344CB8AC3E}">
        <p14:creationId xmlns:p14="http://schemas.microsoft.com/office/powerpoint/2010/main" val="36998080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F77D3F62-1FA3-AD4E-86D8-57741B4BFC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96426" y="3736622"/>
            <a:ext cx="3802733" cy="285204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C3EC5FA-17AC-F84A-9E45-22708F09E092}"/>
              </a:ext>
            </a:extLst>
          </p:cNvPr>
          <p:cNvSpPr txBox="1"/>
          <p:nvPr/>
        </p:nvSpPr>
        <p:spPr>
          <a:xfrm>
            <a:off x="269507" y="77002"/>
            <a:ext cx="874239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rgbClr val="421CC0"/>
                </a:solidFill>
              </a:rPr>
              <a:t>Single-Ray vs Four-Ray Methods: Real Atmosphere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3E62FAA-3586-BB4B-9776-C5920424BF87}"/>
              </a:ext>
            </a:extLst>
          </p:cNvPr>
          <p:cNvSpPr txBox="1"/>
          <p:nvPr/>
        </p:nvSpPr>
        <p:spPr>
          <a:xfrm>
            <a:off x="1318498" y="3866374"/>
            <a:ext cx="157838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C00000"/>
                </a:solidFill>
              </a:rPr>
              <a:t>Wind Profiles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6667BC2-ED54-FB4D-9F41-3360A6F3C37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0242" y="1085075"/>
            <a:ext cx="3615071" cy="271130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28E57D8-8A89-EA48-9EDC-FB428817839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201" y="4157414"/>
            <a:ext cx="3498112" cy="2623584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6416DB3-11E4-E147-9CC9-18DB24344F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16F9F-1E61-2440-98D1-ECAFF9113A4D}" type="slidenum">
              <a:rPr lang="en-US" smtClean="0"/>
              <a:t>13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2DDF893-DCB4-2541-A6DE-2F2793DDA5CC}"/>
              </a:ext>
            </a:extLst>
          </p:cNvPr>
          <p:cNvSpPr txBox="1"/>
          <p:nvPr/>
        </p:nvSpPr>
        <p:spPr>
          <a:xfrm>
            <a:off x="1084517" y="744273"/>
            <a:ext cx="226113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C00000"/>
                </a:solidFill>
              </a:rPr>
              <a:t>Temperature Profile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BCC15427-1A53-8E49-B22D-ECF8B9FD4A6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49024" y="912430"/>
            <a:ext cx="3802734" cy="285205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CECCE80-3FC4-1B40-8DAB-5D3978798A71}"/>
              </a:ext>
            </a:extLst>
          </p:cNvPr>
          <p:cNvSpPr txBox="1"/>
          <p:nvPr/>
        </p:nvSpPr>
        <p:spPr>
          <a:xfrm>
            <a:off x="9165265" y="723009"/>
            <a:ext cx="21752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Jacobian Comparison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2900A1DA-2E8C-684C-8FF0-88777D6C2442}"/>
                  </a:ext>
                </a:extLst>
              </p:cNvPr>
              <p:cNvSpPr txBox="1"/>
              <p:nvPr/>
            </p:nvSpPr>
            <p:spPr>
              <a:xfrm>
                <a:off x="9669034" y="4266484"/>
                <a:ext cx="1617879" cy="6962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ratio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𝐽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𝑟𝑎𝑦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𝐽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4−</m:t>
                              </m:r>
                              <m:r>
                                <a:rPr lang="en-US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𝑟𝑎𝑦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2900A1DA-2E8C-684C-8FF0-88777D6C244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69034" y="4266484"/>
                <a:ext cx="1617879" cy="696216"/>
              </a:xfrm>
              <a:prstGeom prst="rect">
                <a:avLst/>
              </a:prstGeom>
              <a:blipFill>
                <a:blip r:embed="rId7"/>
                <a:stretch>
                  <a:fillRect b="-36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10">
            <a:extLst>
              <a:ext uri="{FF2B5EF4-FFF2-40B4-BE49-F238E27FC236}">
                <a16:creationId xmlns:a16="http://schemas.microsoft.com/office/drawing/2014/main" id="{9F739B3F-F63B-1847-BD53-0B67847DE5E7}"/>
              </a:ext>
            </a:extLst>
          </p:cNvPr>
          <p:cNvSpPr txBox="1"/>
          <p:nvPr/>
        </p:nvSpPr>
        <p:spPr>
          <a:xfrm>
            <a:off x="9048307" y="1563567"/>
            <a:ext cx="235160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PCBoom 6.7.2 uses 1 ray</a:t>
            </a:r>
          </a:p>
          <a:p>
            <a:r>
              <a:rPr lang="en-US" sz="1600" dirty="0"/>
              <a:t>Older PCBoom uses 4 rays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5360853-2608-EC44-9F01-C060B9A1D7BD}"/>
              </a:ext>
            </a:extLst>
          </p:cNvPr>
          <p:cNvSpPr txBox="1"/>
          <p:nvPr/>
        </p:nvSpPr>
        <p:spPr>
          <a:xfrm>
            <a:off x="4142977" y="1201479"/>
            <a:ext cx="3906047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342FFD"/>
                </a:solidFill>
              </a:rPr>
              <a:t>Left: </a:t>
            </a:r>
          </a:p>
          <a:p>
            <a:r>
              <a:rPr lang="en-US" dirty="0"/>
              <a:t>Temperature and Wind Profiles</a:t>
            </a:r>
          </a:p>
          <a:p>
            <a:endParaRPr lang="en-US" dirty="0"/>
          </a:p>
          <a:p>
            <a:r>
              <a:rPr lang="en-US" dirty="0"/>
              <a:t>Strong tropospheric jet stream blowing from west to east with maximum speed of ~48 m/s at an altitude of 15 km</a:t>
            </a:r>
          </a:p>
          <a:p>
            <a:endParaRPr lang="en-US" dirty="0"/>
          </a:p>
          <a:p>
            <a:r>
              <a:rPr lang="en-US" dirty="0">
                <a:solidFill>
                  <a:srgbClr val="342FFD"/>
                </a:solidFill>
              </a:rPr>
              <a:t>Right:</a:t>
            </a:r>
          </a:p>
          <a:p>
            <a:r>
              <a:rPr lang="en-US" dirty="0"/>
              <a:t>Comparison of the Jacobians (ray tube area) obtained numerically  using: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Enhanced PCBoom that employs 1 ray to calculate the Jacobian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Older PCBoom that employs 4 rays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r>
              <a:rPr lang="en-US" dirty="0"/>
              <a:t>Significant differences in the Jacobians using the two approaches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48605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247421" y="4504710"/>
            <a:ext cx="9427205" cy="1870745"/>
          </a:xfrm>
        </p:spPr>
        <p:txBody>
          <a:bodyPr>
            <a:noAutofit/>
          </a:bodyPr>
          <a:lstStyle/>
          <a:p>
            <a:r>
              <a:rPr lang="en-US" sz="1800" dirty="0"/>
              <a:t>Left figure: Comparison of the geometrical spreading (ray tube area or Jacobian)</a:t>
            </a:r>
          </a:p>
          <a:p>
            <a:pPr lvl="1"/>
            <a:r>
              <a:rPr lang="en-US" sz="1800" dirty="0"/>
              <a:t>Near the ground, the ray tube areas are significantly different</a:t>
            </a:r>
          </a:p>
          <a:p>
            <a:r>
              <a:rPr lang="en-US" sz="1800" dirty="0"/>
              <a:t>Right figure: The waveform using the </a:t>
            </a:r>
            <a:r>
              <a:rPr lang="en-US" sz="1800" dirty="0">
                <a:solidFill>
                  <a:srgbClr val="342FFD"/>
                </a:solidFill>
              </a:rPr>
              <a:t>single-ray Jacobian (Enhanced PCBoom) </a:t>
            </a:r>
            <a:r>
              <a:rPr lang="en-US" sz="1800" dirty="0"/>
              <a:t>has much larger peak overpressure than the waveform using the </a:t>
            </a:r>
            <a:r>
              <a:rPr lang="en-US" sz="1800" dirty="0">
                <a:solidFill>
                  <a:srgbClr val="FF0000"/>
                </a:solidFill>
              </a:rPr>
              <a:t>four-ray Jacobian (Legacy PCBoom)</a:t>
            </a:r>
          </a:p>
          <a:p>
            <a:r>
              <a:rPr lang="en-US" sz="1800" dirty="0"/>
              <a:t>Geometrical spreading affects the waveform amplitude and nonlinear evolution</a:t>
            </a:r>
          </a:p>
          <a:p>
            <a:pPr lvl="1"/>
            <a:r>
              <a:rPr lang="en-US" sz="1800" dirty="0"/>
              <a:t>Need for accurate calculation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68357" y="1"/>
            <a:ext cx="11085443" cy="628118"/>
          </a:xfrm>
        </p:spPr>
        <p:txBody>
          <a:bodyPr>
            <a:noAutofit/>
          </a:bodyPr>
          <a:lstStyle/>
          <a:p>
            <a:r>
              <a:rPr lang="en-US" sz="2400" b="1" dirty="0">
                <a:solidFill>
                  <a:srgbClr val="421CC0"/>
                </a:solidFill>
                <a:latin typeface="+mn-lt"/>
              </a:rPr>
              <a:t>A Case Study From a Flight Test : Geometrical Spreading and Waveform Comparison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D036733-5025-F749-9EAF-D57AB516E9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802" y="1269791"/>
            <a:ext cx="4193598" cy="3145199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66EE9FF7-CCD7-4148-8009-939C9EF6B80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62910" y="1191986"/>
            <a:ext cx="4235626" cy="3176719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4C4E150D-5BBD-AE41-A582-FC843A5A84BF}"/>
              </a:ext>
            </a:extLst>
          </p:cNvPr>
          <p:cNvSpPr txBox="1"/>
          <p:nvPr/>
        </p:nvSpPr>
        <p:spPr>
          <a:xfrm>
            <a:off x="2990334" y="867809"/>
            <a:ext cx="29038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131CFF"/>
                </a:solidFill>
              </a:rPr>
              <a:t>Spreading, </a:t>
            </a:r>
            <a:r>
              <a:rPr lang="en-US" i="1" dirty="0">
                <a:solidFill>
                  <a:srgbClr val="131CFF"/>
                </a:solidFill>
              </a:rPr>
              <a:t>A (or J)</a:t>
            </a:r>
            <a:endParaRPr lang="en-US" dirty="0">
              <a:solidFill>
                <a:srgbClr val="131CFF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0E3201B-5A4C-1344-8A71-0FDBBB8AB427}"/>
              </a:ext>
            </a:extLst>
          </p:cNvPr>
          <p:cNvSpPr txBox="1"/>
          <p:nvPr/>
        </p:nvSpPr>
        <p:spPr>
          <a:xfrm>
            <a:off x="8059675" y="822653"/>
            <a:ext cx="12456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131CFF"/>
                </a:solidFill>
              </a:rPr>
              <a:t>Waveforms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8D70839-5781-E840-8C3F-67EEF88A29FE}"/>
              </a:ext>
            </a:extLst>
          </p:cNvPr>
          <p:cNvSpPr txBox="1"/>
          <p:nvPr/>
        </p:nvSpPr>
        <p:spPr>
          <a:xfrm>
            <a:off x="4506361" y="4078306"/>
            <a:ext cx="4283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tx2"/>
                </a:solidFill>
              </a:rPr>
              <a:t>,</a:t>
            </a:r>
            <a:r>
              <a:rPr lang="en-US" i="1" dirty="0">
                <a:solidFill>
                  <a:schemeClr val="tx2"/>
                </a:solidFill>
              </a:rPr>
              <a:t> A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5D8B163-84CF-564B-9496-570B6F8652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16F9F-1E61-2440-98D1-ECAFF9113A4D}" type="slidenum">
              <a:rPr lang="en-US" smtClean="0"/>
              <a:t>14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045DBA1-CC94-034F-8BD2-4957C159CA2B}"/>
              </a:ext>
            </a:extLst>
          </p:cNvPr>
          <p:cNvSpPr txBox="1"/>
          <p:nvPr/>
        </p:nvSpPr>
        <p:spPr>
          <a:xfrm>
            <a:off x="4298868" y="1293541"/>
            <a:ext cx="1583430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400" dirty="0"/>
              <a:t>Single-ray Jacobian</a:t>
            </a:r>
          </a:p>
          <a:p>
            <a:r>
              <a:rPr lang="en-US" sz="1400" dirty="0"/>
              <a:t>Four-ray Jacobian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DB6AE20-C170-7A4D-8105-7EB27BFBEFB1}"/>
              </a:ext>
            </a:extLst>
          </p:cNvPr>
          <p:cNvCxnSpPr/>
          <p:nvPr/>
        </p:nvCxnSpPr>
        <p:spPr>
          <a:xfrm>
            <a:off x="3966358" y="1475381"/>
            <a:ext cx="332510" cy="0"/>
          </a:xfrm>
          <a:prstGeom prst="line">
            <a:avLst/>
          </a:prstGeom>
          <a:ln w="25400">
            <a:solidFill>
              <a:srgbClr val="342FF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0B319EEC-6E88-BD4E-ACB1-70C1FA25FB95}"/>
              </a:ext>
            </a:extLst>
          </p:cNvPr>
          <p:cNvCxnSpPr/>
          <p:nvPr/>
        </p:nvCxnSpPr>
        <p:spPr>
          <a:xfrm>
            <a:off x="3964382" y="1639656"/>
            <a:ext cx="332510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AFF1313E-6E57-7749-AA67-A038722FADD0}"/>
              </a:ext>
            </a:extLst>
          </p:cNvPr>
          <p:cNvSpPr txBox="1"/>
          <p:nvPr/>
        </p:nvSpPr>
        <p:spPr>
          <a:xfrm>
            <a:off x="8667000" y="1339066"/>
            <a:ext cx="1583430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400" dirty="0"/>
              <a:t>Single-ray Jacobian</a:t>
            </a:r>
          </a:p>
          <a:p>
            <a:r>
              <a:rPr lang="en-US" sz="1400" dirty="0"/>
              <a:t>Four-ray Jacobian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4CE7B934-64DF-AD44-863E-AD0CA498F593}"/>
              </a:ext>
            </a:extLst>
          </p:cNvPr>
          <p:cNvCxnSpPr/>
          <p:nvPr/>
        </p:nvCxnSpPr>
        <p:spPr>
          <a:xfrm>
            <a:off x="8334490" y="1520906"/>
            <a:ext cx="332510" cy="0"/>
          </a:xfrm>
          <a:prstGeom prst="line">
            <a:avLst/>
          </a:prstGeom>
          <a:ln w="25400">
            <a:solidFill>
              <a:srgbClr val="342FF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A71CB4E4-B12A-9E4A-9103-F45A85EE096E}"/>
              </a:ext>
            </a:extLst>
          </p:cNvPr>
          <p:cNvCxnSpPr/>
          <p:nvPr/>
        </p:nvCxnSpPr>
        <p:spPr>
          <a:xfrm>
            <a:off x="8332514" y="1685181"/>
            <a:ext cx="332510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031150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D5C6C45-E5A9-1249-9551-0CFA4B9BD7AE}"/>
              </a:ext>
            </a:extLst>
          </p:cNvPr>
          <p:cNvSpPr txBox="1"/>
          <p:nvPr/>
        </p:nvSpPr>
        <p:spPr>
          <a:xfrm>
            <a:off x="268356" y="99394"/>
            <a:ext cx="1084359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421CC0"/>
                </a:solidFill>
              </a:rPr>
              <a:t>Summary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69318A-94EB-8C4A-BFD3-34ED4417E1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16F9F-1E61-2440-98D1-ECAFF9113A4D}" type="slidenum">
              <a:rPr lang="en-US" smtClean="0"/>
              <a:t>15</a:t>
            </a:fld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61B4A14-0C47-3943-A5EE-5AA104BEF976}"/>
              </a:ext>
            </a:extLst>
          </p:cNvPr>
          <p:cNvSpPr txBox="1"/>
          <p:nvPr/>
        </p:nvSpPr>
        <p:spPr>
          <a:xfrm>
            <a:off x="469557" y="1062681"/>
            <a:ext cx="10768782" cy="37856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Wingdings" pitchFamily="2" charset="2"/>
              <a:buChar char="Ø"/>
            </a:pPr>
            <a:r>
              <a:rPr lang="en-US" sz="2000" dirty="0"/>
              <a:t>Use of a ray theory for sonic boom propagation</a:t>
            </a:r>
          </a:p>
          <a:p>
            <a:pPr marL="342900" indent="-342900">
              <a:buFont typeface="Wingdings" pitchFamily="2" charset="2"/>
              <a:buChar char="Ø"/>
            </a:pPr>
            <a:endParaRPr lang="en-US" sz="2000" dirty="0"/>
          </a:p>
          <a:p>
            <a:pPr marL="342900" indent="-342900">
              <a:buFont typeface="Wingdings" pitchFamily="2" charset="2"/>
              <a:buChar char="Ø"/>
            </a:pPr>
            <a:r>
              <a:rPr lang="en-US" sz="2000" dirty="0"/>
              <a:t>Discussion of kinematic ray tracing and geometrical spreading under general conditions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using a single-ray method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342900" indent="-342900">
              <a:buFont typeface="Wingdings" pitchFamily="2" charset="2"/>
              <a:buChar char="Ø"/>
            </a:pPr>
            <a:r>
              <a:rPr lang="en-US" sz="2000" dirty="0"/>
              <a:t>Derivation of exact solutions using a standard atmosphere</a:t>
            </a:r>
          </a:p>
          <a:p>
            <a:pPr marL="342900" indent="-342900">
              <a:buFont typeface="Wingdings" pitchFamily="2" charset="2"/>
              <a:buChar char="Ø"/>
            </a:pPr>
            <a:endParaRPr lang="en-US" sz="2000" dirty="0"/>
          </a:p>
          <a:p>
            <a:pPr marL="342900" indent="-342900">
              <a:buFont typeface="Wingdings" pitchFamily="2" charset="2"/>
              <a:buChar char="Ø"/>
            </a:pPr>
            <a:r>
              <a:rPr lang="en-US" sz="2000" dirty="0"/>
              <a:t>Validation of the single-ray Jacobian (employed by the Enhanced PCBoom) by the exact solutions</a:t>
            </a:r>
          </a:p>
          <a:p>
            <a:pPr marL="342900" indent="-342900">
              <a:buFont typeface="Wingdings" pitchFamily="2" charset="2"/>
              <a:buChar char="Ø"/>
            </a:pPr>
            <a:endParaRPr lang="en-US" sz="2000" dirty="0"/>
          </a:p>
          <a:p>
            <a:pPr marL="342900" indent="-342900">
              <a:buFont typeface="Wingdings" pitchFamily="2" charset="2"/>
              <a:buChar char="Ø"/>
            </a:pPr>
            <a:r>
              <a:rPr lang="en-US" sz="2000" dirty="0"/>
              <a:t>Discrepancy between the exact solutions and the 4-ray method (employed by the Legacy PCBoom)</a:t>
            </a:r>
          </a:p>
          <a:p>
            <a:pPr marL="342900" indent="-342900">
              <a:buFont typeface="Wingdings" pitchFamily="2" charset="2"/>
              <a:buChar char="Ø"/>
            </a:pPr>
            <a:endParaRPr lang="en-US" sz="2000" dirty="0"/>
          </a:p>
          <a:p>
            <a:pPr marL="342900" indent="-342900">
              <a:buFont typeface="Wingdings" pitchFamily="2" charset="2"/>
              <a:buChar char="Ø"/>
            </a:pPr>
            <a:r>
              <a:rPr lang="en-US" sz="2000" dirty="0"/>
              <a:t>Discrepancy between the Legacy and Enhanced PCBoom versions using a realistic atmosphere</a:t>
            </a:r>
          </a:p>
        </p:txBody>
      </p:sp>
    </p:spTree>
    <p:extLst>
      <p:ext uri="{BB962C8B-B14F-4D97-AF65-F5344CB8AC3E}">
        <p14:creationId xmlns:p14="http://schemas.microsoft.com/office/powerpoint/2010/main" val="6263444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7454</TotalTime>
  <Words>1289</Words>
  <Application>Microsoft Macintosh PowerPoint</Application>
  <PresentationFormat>Widescreen</PresentationFormat>
  <Paragraphs>260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1" baseType="lpstr">
      <vt:lpstr>Arial</vt:lpstr>
      <vt:lpstr>Calibri</vt:lpstr>
      <vt:lpstr>Calibri Light</vt:lpstr>
      <vt:lpstr>Cambria Math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Burgers Equation: Sonic Boom Governing Equation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 Case Study From a Flight Test : Geometrical Spreading and Waveform Comparison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Lonzaga, Joel B. (LARC-D321)</dc:creator>
  <cp:lastModifiedBy>Lonzaga, Joel B. (LARC-D321)</cp:lastModifiedBy>
  <cp:revision>924</cp:revision>
  <cp:lastPrinted>2020-10-22T11:45:45Z</cp:lastPrinted>
  <dcterms:created xsi:type="dcterms:W3CDTF">2019-12-19T18:36:40Z</dcterms:created>
  <dcterms:modified xsi:type="dcterms:W3CDTF">2020-11-02T22:49:31Z</dcterms:modified>
</cp:coreProperties>
</file>