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740" r:id="rId3"/>
    <p:sldId id="766" r:id="rId4"/>
    <p:sldId id="765" r:id="rId5"/>
    <p:sldId id="738" r:id="rId6"/>
    <p:sldId id="744" r:id="rId7"/>
    <p:sldId id="767" r:id="rId8"/>
    <p:sldId id="764" r:id="rId9"/>
    <p:sldId id="756" r:id="rId10"/>
    <p:sldId id="768" r:id="rId11"/>
    <p:sldId id="757" r:id="rId12"/>
    <p:sldId id="754" r:id="rId1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00"/>
    <a:srgbClr val="0724FB"/>
    <a:srgbClr val="FF5700"/>
    <a:srgbClr val="FF0000"/>
    <a:srgbClr val="990099"/>
    <a:srgbClr val="009973"/>
    <a:srgbClr val="009900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087" autoAdjust="0"/>
  </p:normalViewPr>
  <p:slideViewPr>
    <p:cSldViewPr>
      <p:cViewPr varScale="1">
        <p:scale>
          <a:sx n="134" d="100"/>
          <a:sy n="134" d="100"/>
        </p:scale>
        <p:origin x="1448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A3878A-16EA-6F44-A297-FF665FA3E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82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343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94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066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90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310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50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779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8B5E4EC5-D4A9-6F44-A2C5-4FE04BAA0949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FE657-95B5-6D4B-8F3C-0754EF97E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3328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A69E6-E290-6A40-8B95-2B6013635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951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BA980-DF80-2845-9913-3C7FAB0FB0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14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FE65C-AD85-CE4D-9EF7-75A55DE34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618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F39CD-05D9-A646-98AF-5088C3EF4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4677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6D7885-33CB-6948-9B17-BC8538536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5527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69256-F669-1749-B6C5-1F989CF85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3039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B0AE1-57EC-4A48-87BD-7C60F2E7F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97208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887BA-CD8D-CA42-A2EC-DDF0169B9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8193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847EA-8BE0-244C-B7A9-1763EBFFC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5943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F7C66-8FCE-4941-BEAA-1765DD991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689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bg1"/>
            </a:gs>
            <a:gs pos="100000">
              <a:schemeClr val="accent6">
                <a:lumMod val="40000"/>
                <a:lumOff val="60000"/>
              </a:schemeClr>
            </a:gs>
          </a:gsLst>
          <a:lin ang="28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</a:defRPr>
            </a:lvl1pPr>
          </a:lstStyle>
          <a:p>
            <a:pPr>
              <a:defRPr/>
            </a:pPr>
            <a:fld id="{1A02A3AF-FD0B-D440-8459-B84C75E63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eorge.j.huffman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28600"/>
            <a:ext cx="9144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b="1" dirty="0"/>
              <a:t>GPM Products </a:t>
            </a:r>
          </a:p>
          <a:p>
            <a:pPr algn="ctr"/>
            <a:endParaRPr lang="en-US" sz="1200" dirty="0"/>
          </a:p>
          <a:p>
            <a:pPr algn="ctr">
              <a:spcBef>
                <a:spcPts val="0"/>
              </a:spcBef>
              <a:tabLst>
                <a:tab pos="1435100" algn="l"/>
                <a:tab pos="3606800" algn="l"/>
              </a:tabLst>
            </a:pPr>
            <a:r>
              <a:rPr lang="en-US" sz="1400" b="1" dirty="0">
                <a:solidFill>
                  <a:srgbClr val="0000FF"/>
                </a:solidFill>
              </a:rPr>
              <a:t>George J. Huffman</a:t>
            </a:r>
          </a:p>
          <a:p>
            <a:pPr algn="ctr">
              <a:spcBef>
                <a:spcPts val="600"/>
              </a:spcBef>
              <a:tabLst>
                <a:tab pos="2165350" algn="l"/>
                <a:tab pos="3606800" algn="l"/>
              </a:tabLst>
            </a:pPr>
            <a:r>
              <a:rPr lang="en-US" sz="1400" dirty="0">
                <a:solidFill>
                  <a:srgbClr val="006600"/>
                </a:solidFill>
              </a:rPr>
              <a:t>NASA/GSFC Earth Sciences Division – Atmospheres</a:t>
            </a:r>
          </a:p>
          <a:p>
            <a:pPr algn="ctr">
              <a:spcBef>
                <a:spcPts val="0"/>
              </a:spcBef>
              <a:tabLst>
                <a:tab pos="2165350" algn="l"/>
                <a:tab pos="3606800" algn="l"/>
              </a:tabLst>
            </a:pPr>
            <a:r>
              <a:rPr lang="en-US" sz="1400" dirty="0">
                <a:solidFill>
                  <a:srgbClr val="006600"/>
                </a:solidFill>
              </a:rPr>
              <a:t>GPM Deputy Project Scientist, Multi-Satellite Team Lead</a:t>
            </a:r>
          </a:p>
          <a:p>
            <a:pPr algn="ctr">
              <a:spcBef>
                <a:spcPts val="600"/>
              </a:spcBef>
            </a:pPr>
            <a:r>
              <a:rPr lang="en-US" sz="1400" dirty="0">
                <a:solidFill>
                  <a:srgbClr val="0724F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george.j.huffman@nasa.gov</a:t>
            </a:r>
            <a:endParaRPr lang="en-US" sz="1400" dirty="0">
              <a:solidFill>
                <a:srgbClr val="0724FB"/>
              </a:solidFill>
            </a:endParaRPr>
          </a:p>
          <a:p>
            <a:pPr algn="ctr"/>
            <a:endParaRPr lang="en-US" sz="1400" dirty="0">
              <a:solidFill>
                <a:srgbClr val="0000FF"/>
              </a:solidFill>
            </a:endParaRPr>
          </a:p>
          <a:p>
            <a:pPr algn="ctr"/>
            <a:endParaRPr lang="en-US" sz="1400" dirty="0">
              <a:solidFill>
                <a:srgbClr val="0000FF"/>
              </a:solidFill>
            </a:endParaRPr>
          </a:p>
          <a:p>
            <a:pPr algn="ctr"/>
            <a:endParaRPr lang="en-US" sz="1400" dirty="0">
              <a:solidFill>
                <a:srgbClr val="0000FF"/>
              </a:solidFill>
            </a:endParaRPr>
          </a:p>
          <a:p>
            <a:pPr algn="ctr"/>
            <a:endParaRPr lang="en-US" sz="1800" dirty="0">
              <a:solidFill>
                <a:srgbClr val="FF0000"/>
              </a:solidFill>
            </a:endParaRPr>
          </a:p>
          <a:p>
            <a:pPr marL="576263"/>
            <a:r>
              <a:rPr lang="en-US" sz="1800" dirty="0"/>
              <a:t>Introduction</a:t>
            </a:r>
          </a:p>
          <a:p>
            <a:pPr marL="576263"/>
            <a:r>
              <a:rPr lang="en-US" sz="1800" dirty="0"/>
              <a:t>IMERG</a:t>
            </a:r>
          </a:p>
          <a:p>
            <a:pPr marL="576263"/>
            <a:r>
              <a:rPr lang="en-US" sz="1800" dirty="0">
                <a:latin typeface="Helvetica"/>
                <a:cs typeface="Helvetica"/>
              </a:rPr>
              <a:t>GPM Product Levels and Postings</a:t>
            </a:r>
          </a:p>
          <a:p>
            <a:pPr marL="576263"/>
            <a:r>
              <a:rPr lang="en-US" sz="1800" dirty="0">
                <a:latin typeface="Helvetica"/>
                <a:cs typeface="Helvetica"/>
              </a:rPr>
              <a:t>Example Analyses</a:t>
            </a:r>
          </a:p>
          <a:p>
            <a:pPr marL="576263"/>
            <a:r>
              <a:rPr lang="en-US" sz="1800" dirty="0">
                <a:latin typeface="Helvetica"/>
                <a:cs typeface="Helvetica"/>
              </a:rPr>
              <a:t>Schedule and Final Remarks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0CD05-48A6-CF4C-9FE3-21D584FCE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1885950"/>
            <a:ext cx="4191000" cy="30988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152400" y="342900"/>
            <a:ext cx="2057400" cy="34163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Launched in 2014</a:t>
            </a: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Covers 65</a:t>
            </a:r>
            <a:r>
              <a:rPr lang="en-US" sz="1400" baseline="40000" dirty="0">
                <a:cs typeface="Helvetica" charset="0"/>
              </a:rPr>
              <a:t>o</a:t>
            </a:r>
            <a:r>
              <a:rPr lang="en-US" sz="1400" dirty="0">
                <a:cs typeface="Helvetica" charset="0"/>
              </a:rPr>
              <a:t>N-S</a:t>
            </a: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Carries 2 sensors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Dual-frequency Precipitation Radar (DPR)</a:t>
            </a:r>
          </a:p>
          <a:p>
            <a:pPr marL="346075" indent="-16986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3-D</a:t>
            </a:r>
          </a:p>
          <a:p>
            <a:pPr marL="346075" indent="-16986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narrow swath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GPM Microwave Imager (GMI)</a:t>
            </a:r>
          </a:p>
          <a:p>
            <a:pPr marL="400050" indent="-161925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2-D</a:t>
            </a:r>
          </a:p>
          <a:p>
            <a:pPr marL="400050" indent="-161925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wider swath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1. Introduction – The GPM Core Observatory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  <p:pic>
        <p:nvPicPr>
          <p:cNvPr id="7" name="GPM_instruments_svs04016_720p" descr="GPM_instruments_svs04016_720p">
            <a:hlinkClick r:id="" action="ppaction://media"/>
            <a:extLst>
              <a:ext uri="{FF2B5EF4-FFF2-40B4-BE49-F238E27FC236}">
                <a16:creationId xmlns:a16="http://schemas.microsoft.com/office/drawing/2014/main" id="{61DDA35A-AC34-134D-A4F6-9FC7208C7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42900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3362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152400" y="342900"/>
            <a:ext cx="2057400" cy="36420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The Core Observatory by itself gives really sparse coverage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</a:t>
            </a: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DPR gives 1 snapshot every 3 days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GMI gives 1 snapshot per day</a:t>
            </a:r>
          </a:p>
          <a:p>
            <a:pPr marL="7938" indent="-7938"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marL="7938" indent="-7938"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So, we asked to use data from other agencies’ satellites</a:t>
            </a:r>
          </a:p>
          <a:p>
            <a:pPr marL="7938" indent="-7938"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marL="7938" indent="-7938"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And then we do interpolation to fill in the gaps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1. Introduction – The GPM Constellation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  <p:pic>
        <p:nvPicPr>
          <p:cNvPr id="6" name="GPM_Fleet_IMERG_globe_svs04283_720p" descr="GPM_Fleet_IMERG_globe_svs04283_720p">
            <a:hlinkClick r:id="" action="ppaction://media"/>
            <a:extLst>
              <a:ext uri="{FF2B5EF4-FFF2-40B4-BE49-F238E27FC236}">
                <a16:creationId xmlns:a16="http://schemas.microsoft.com/office/drawing/2014/main" id="{6818F38A-858F-3641-AAC5-BE9005ECC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676" y="345618"/>
            <a:ext cx="6781798" cy="381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555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152400" y="342900"/>
            <a:ext cx="4114800" cy="354558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The current GPM constellation includes: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</a:t>
            </a:r>
            <a:r>
              <a:rPr lang="en-US" sz="1400" u="sng" dirty="0">
                <a:solidFill>
                  <a:srgbClr val="0000FF"/>
                </a:solidFill>
                <a:cs typeface="Helvetica" charset="0"/>
              </a:rPr>
              <a:t>5</a:t>
            </a: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 polar-orbit passive </a:t>
            </a:r>
            <a:r>
              <a:rPr lang="en-US" sz="1400" u="sng" dirty="0">
                <a:solidFill>
                  <a:srgbClr val="0000FF"/>
                </a:solidFill>
                <a:cs typeface="Helvetica" charset="0"/>
              </a:rPr>
              <a:t>microwave imagers</a:t>
            </a:r>
          </a:p>
          <a:p>
            <a:pPr marL="346075" lvl="1" indent="-177800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   3 SSMIS, AMSR-2, GMI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</a:t>
            </a:r>
            <a:r>
              <a:rPr lang="en-US" sz="1400" u="sng" dirty="0">
                <a:solidFill>
                  <a:srgbClr val="0000FF"/>
                </a:solidFill>
                <a:cs typeface="Helvetica" charset="0"/>
              </a:rPr>
              <a:t>6</a:t>
            </a: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 polar-orbit passive </a:t>
            </a:r>
            <a:r>
              <a:rPr lang="en-US" sz="1400" u="sng" dirty="0">
                <a:solidFill>
                  <a:srgbClr val="0000FF"/>
                </a:solidFill>
                <a:cs typeface="Helvetica" charset="0"/>
              </a:rPr>
              <a:t>microwave sounders</a:t>
            </a:r>
          </a:p>
          <a:p>
            <a:pPr marL="346075" lvl="2" indent="-177800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   3 MHS, 2 ATMS, SAPHIR*</a:t>
            </a:r>
          </a:p>
          <a:p>
            <a:pPr marL="176213" lvl="2" indent="-16986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which provides </a:t>
            </a:r>
            <a:r>
              <a:rPr lang="en-US" sz="1400" u="sng" dirty="0">
                <a:solidFill>
                  <a:srgbClr val="006600"/>
                </a:solidFill>
                <a:cs typeface="Helvetica" charset="0"/>
              </a:rPr>
              <a:t>~3-hourly observations</a:t>
            </a:r>
          </a:p>
          <a:p>
            <a:pPr marL="176213" lvl="2" indent="-16986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we also use geosynchronous </a:t>
            </a:r>
            <a:r>
              <a:rPr lang="en-US" sz="1400" u="sng" dirty="0">
                <a:solidFill>
                  <a:srgbClr val="006600"/>
                </a:solidFill>
                <a:cs typeface="Helvetica" charset="0"/>
              </a:rPr>
              <a:t>infrared</a:t>
            </a: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 observations as a last-ditch fill-in</a:t>
            </a:r>
          </a:p>
          <a:p>
            <a:pPr marL="282575" indent="-282575" eaLnBrk="1" hangingPunct="1">
              <a:buFont typeface="Times" charset="0"/>
              <a:buNone/>
              <a:tabLst/>
              <a:defRPr/>
            </a:pPr>
            <a:endParaRPr lang="en-US" sz="1400" dirty="0">
              <a:solidFill>
                <a:srgbClr val="0000FF"/>
              </a:solidFill>
              <a:cs typeface="Helvetica" charset="0"/>
            </a:endParaRPr>
          </a:p>
          <a:p>
            <a:pPr eaLnBrk="1" hangingPunct="1">
              <a:spcBef>
                <a:spcPct val="2000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The constellation is evolving</a:t>
            </a:r>
          </a:p>
          <a:p>
            <a:pPr eaLnBrk="1" hangingPunct="1">
              <a:spcBef>
                <a:spcPct val="2000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eaLnBrk="1" hangingPunct="1">
              <a:spcBef>
                <a:spcPct val="2000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Before GPM in 2014, the Tropical Rainfall Measuring Mission (TRMM) provided similar radar and radiometer data starting in </a:t>
            </a:r>
            <a:r>
              <a:rPr lang="en-US" sz="1400" u="sng" dirty="0">
                <a:cs typeface="Helvetica" charset="0"/>
              </a:rPr>
              <a:t>1998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1. Introduction – The Constellation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EA652B-6857-A04C-8D49-B2402AE6C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615" y="342900"/>
            <a:ext cx="4750092" cy="45148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0BCA314-6BF9-6B40-A5C1-B79329D8F331}"/>
              </a:ext>
            </a:extLst>
          </p:cNvPr>
          <p:cNvGrpSpPr/>
          <p:nvPr/>
        </p:nvGrpSpPr>
        <p:grpSpPr>
          <a:xfrm>
            <a:off x="5943600" y="806691"/>
            <a:ext cx="2209800" cy="276999"/>
            <a:chOff x="5943600" y="806691"/>
            <a:chExt cx="2209800" cy="276999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C1507EC-EEAC-2846-98ED-D3974DBD5B43}"/>
                </a:ext>
              </a:extLst>
            </p:cNvPr>
            <p:cNvCxnSpPr/>
            <p:nvPr/>
          </p:nvCxnSpPr>
          <p:spPr bwMode="auto">
            <a:xfrm>
              <a:off x="6019800" y="1047750"/>
              <a:ext cx="2133600" cy="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C00000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9C7E54-38F0-5D4A-976A-0EC737DE648F}"/>
                </a:ext>
              </a:extLst>
            </p:cNvPr>
            <p:cNvSpPr txBox="1"/>
            <p:nvPr/>
          </p:nvSpPr>
          <p:spPr>
            <a:xfrm>
              <a:off x="5943600" y="806691"/>
              <a:ext cx="914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C00000"/>
                  </a:solidFill>
                </a:rPr>
                <a:t>TRMM era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043045-E811-844A-97CA-7DDA17102461}"/>
              </a:ext>
            </a:extLst>
          </p:cNvPr>
          <p:cNvGrpSpPr/>
          <p:nvPr/>
        </p:nvGrpSpPr>
        <p:grpSpPr>
          <a:xfrm>
            <a:off x="8048643" y="806691"/>
            <a:ext cx="942957" cy="276999"/>
            <a:chOff x="8048643" y="806691"/>
            <a:chExt cx="942957" cy="276999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D9ECAD7-0FED-694D-98CE-6EDBDA660B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53400" y="1047750"/>
              <a:ext cx="838200" cy="2946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FF5700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C85555-C5BA-9A4A-8DCF-453F08313E17}"/>
                </a:ext>
              </a:extLst>
            </p:cNvPr>
            <p:cNvSpPr txBox="1"/>
            <p:nvPr/>
          </p:nvSpPr>
          <p:spPr>
            <a:xfrm>
              <a:off x="8048643" y="806691"/>
              <a:ext cx="914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5700"/>
                  </a:solidFill>
                </a:rPr>
                <a:t>GPM era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70887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152400" y="342901"/>
            <a:ext cx="4724400" cy="287258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00"/>
                </a:solidFill>
              </a:rPr>
              <a:t>Integrated Multi-</a:t>
            </a:r>
            <a:r>
              <a:rPr lang="en-US" sz="1400" dirty="0" err="1">
                <a:solidFill>
                  <a:srgbClr val="000000"/>
                </a:solidFill>
              </a:rPr>
              <a:t>satellitE</a:t>
            </a:r>
            <a:r>
              <a:rPr lang="en-US" sz="1400" dirty="0">
                <a:solidFill>
                  <a:srgbClr val="000000"/>
                </a:solidFill>
              </a:rPr>
              <a:t> Retrievals for GPM (</a:t>
            </a:r>
            <a:r>
              <a:rPr lang="en-US" sz="1400" dirty="0"/>
              <a:t>IMERG) provides</a:t>
            </a:r>
            <a:endParaRPr lang="en-US" sz="1400" u="sng" dirty="0"/>
          </a:p>
          <a:p>
            <a:pPr marL="176213" indent="-176213">
              <a:spcBef>
                <a:spcPts val="400"/>
              </a:spcBef>
              <a:tabLst>
                <a:tab pos="6121400" algn="l"/>
              </a:tabLst>
            </a:pPr>
            <a:r>
              <a:rPr lang="en-US" sz="1400" dirty="0">
                <a:solidFill>
                  <a:srgbClr val="0000FF"/>
                </a:solidFill>
              </a:rPr>
              <a:t>•	</a:t>
            </a:r>
            <a:r>
              <a:rPr lang="en-US" sz="1400" u="sng" dirty="0">
                <a:solidFill>
                  <a:srgbClr val="0000FF"/>
                </a:solidFill>
              </a:rPr>
              <a:t>multiple runs</a:t>
            </a:r>
            <a:r>
              <a:rPr lang="en-US" sz="1400" dirty="0">
                <a:solidFill>
                  <a:srgbClr val="0000FF"/>
                </a:solidFill>
              </a:rPr>
              <a:t> for different user requirements for latency and accuracy</a:t>
            </a:r>
          </a:p>
          <a:p>
            <a:pPr marL="346075" indent="-169863">
              <a:spcBef>
                <a:spcPts val="400"/>
              </a:spcBef>
              <a:tabLst>
                <a:tab pos="6121400" algn="l"/>
              </a:tabLst>
            </a:pPr>
            <a:r>
              <a:rPr lang="en-US" sz="1400" dirty="0">
                <a:solidFill>
                  <a:srgbClr val="006600"/>
                </a:solidFill>
              </a:rPr>
              <a:t>•	“Early” – 4 </a:t>
            </a:r>
            <a:r>
              <a:rPr lang="en-US" sz="1400" dirty="0" err="1">
                <a:solidFill>
                  <a:srgbClr val="006600"/>
                </a:solidFill>
              </a:rPr>
              <a:t>hr</a:t>
            </a:r>
            <a:r>
              <a:rPr lang="en-US" sz="1400" dirty="0">
                <a:solidFill>
                  <a:srgbClr val="006600"/>
                </a:solidFill>
              </a:rPr>
              <a:t> (flash flooding)</a:t>
            </a:r>
          </a:p>
          <a:p>
            <a:pPr marL="346075" indent="-169863">
              <a:spcBef>
                <a:spcPts val="400"/>
              </a:spcBef>
              <a:tabLst>
                <a:tab pos="6121400" algn="l"/>
              </a:tabLst>
            </a:pPr>
            <a:r>
              <a:rPr lang="en-US" sz="1400" dirty="0">
                <a:solidFill>
                  <a:srgbClr val="006600"/>
                </a:solidFill>
              </a:rPr>
              <a:t>•	“Late” – 14 </a:t>
            </a:r>
            <a:r>
              <a:rPr lang="en-US" sz="1400" dirty="0" err="1">
                <a:solidFill>
                  <a:srgbClr val="006600"/>
                </a:solidFill>
              </a:rPr>
              <a:t>hr</a:t>
            </a:r>
            <a:r>
              <a:rPr lang="en-US" sz="1400" dirty="0">
                <a:solidFill>
                  <a:srgbClr val="006600"/>
                </a:solidFill>
              </a:rPr>
              <a:t> (crop forecasting)</a:t>
            </a:r>
          </a:p>
          <a:p>
            <a:pPr marL="346075" indent="-169863">
              <a:spcBef>
                <a:spcPts val="400"/>
              </a:spcBef>
              <a:tabLst>
                <a:tab pos="6121400" algn="l"/>
              </a:tabLst>
            </a:pPr>
            <a:r>
              <a:rPr lang="en-US" sz="1400" dirty="0">
                <a:solidFill>
                  <a:srgbClr val="006600"/>
                </a:solidFill>
              </a:rPr>
              <a:t>•	“Final” – 3 months (research)</a:t>
            </a:r>
          </a:p>
          <a:p>
            <a:pPr marL="176213" indent="-176213">
              <a:spcBef>
                <a:spcPts val="400"/>
              </a:spcBef>
              <a:buFont typeface="Times" charset="0"/>
              <a:buNone/>
              <a:tabLst>
                <a:tab pos="6121400" algn="l"/>
              </a:tabLst>
            </a:pPr>
            <a:r>
              <a:rPr lang="en-US" sz="1400" dirty="0">
                <a:solidFill>
                  <a:srgbClr val="0000FF"/>
                </a:solidFill>
              </a:rPr>
              <a:t>•	</a:t>
            </a:r>
            <a:r>
              <a:rPr lang="en-US" sz="1400" u="sng" dirty="0">
                <a:solidFill>
                  <a:srgbClr val="0000FF"/>
                </a:solidFill>
              </a:rPr>
              <a:t>half-hourly</a:t>
            </a:r>
            <a:r>
              <a:rPr lang="en-US" sz="1400" dirty="0">
                <a:solidFill>
                  <a:srgbClr val="0000FF"/>
                </a:solidFill>
              </a:rPr>
              <a:t> time interval</a:t>
            </a:r>
          </a:p>
          <a:p>
            <a:pPr marL="176213" indent="-176213">
              <a:spcBef>
                <a:spcPts val="400"/>
              </a:spcBef>
              <a:buFont typeface="Times" charset="0"/>
              <a:buNone/>
              <a:tabLst>
                <a:tab pos="6121400" algn="l"/>
              </a:tabLst>
            </a:pPr>
            <a:r>
              <a:rPr lang="en-US" sz="1400" dirty="0">
                <a:solidFill>
                  <a:srgbClr val="0000FF"/>
                </a:solidFill>
              </a:rPr>
              <a:t>•	</a:t>
            </a:r>
            <a:r>
              <a:rPr lang="en-US" sz="1400" u="sng" dirty="0">
                <a:solidFill>
                  <a:srgbClr val="0000FF"/>
                </a:solidFill>
              </a:rPr>
              <a:t>0.1º</a:t>
            </a:r>
            <a:r>
              <a:rPr lang="en-US" sz="1400" dirty="0">
                <a:solidFill>
                  <a:srgbClr val="0000FF"/>
                </a:solidFill>
              </a:rPr>
              <a:t> global lat./long. (CED) grid</a:t>
            </a:r>
          </a:p>
          <a:p>
            <a:pPr marL="176213" indent="-176213">
              <a:spcBef>
                <a:spcPts val="0"/>
              </a:spcBef>
              <a:buFont typeface="Times" charset="0"/>
              <a:buNone/>
              <a:tabLst>
                <a:tab pos="6121400" algn="l"/>
              </a:tabLst>
            </a:pPr>
            <a:endParaRPr lang="en-US" sz="1400" dirty="0">
              <a:solidFill>
                <a:srgbClr val="0000FF"/>
              </a:solidFill>
            </a:endParaRPr>
          </a:p>
          <a:p>
            <a:pPr marL="176213" indent="-176213">
              <a:spcBef>
                <a:spcPts val="0"/>
              </a:spcBef>
              <a:buFont typeface="Times" charset="0"/>
              <a:buNone/>
              <a:tabLst>
                <a:tab pos="6121400" algn="l"/>
              </a:tabLst>
            </a:pPr>
            <a:r>
              <a:rPr lang="en-US" sz="1400" dirty="0"/>
              <a:t>Currently at Version 06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2. IMERG – Quick Description</a:t>
            </a:r>
          </a:p>
        </p:txBody>
      </p:sp>
      <p:graphicFrame>
        <p:nvGraphicFramePr>
          <p:cNvPr id="6" name="Table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89726397"/>
              </p:ext>
            </p:extLst>
          </p:nvPr>
        </p:nvGraphicFramePr>
        <p:xfrm>
          <a:off x="4953000" y="491741"/>
          <a:ext cx="4188178" cy="4442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7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Half-hourly data file (Early, Late, Final)</a:t>
                      </a:r>
                    </a:p>
                  </a:txBody>
                  <a:tcPr marT="34286" marB="34286" anchor="ctr" horzOverflow="overflow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1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[multi-sat.] </a:t>
                      </a: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precipitationCal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2</a:t>
                      </a: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[multi-sat.]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precipitationUncal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3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[multi-sat. precip] </a:t>
                      </a: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randomError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5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4</a:t>
                      </a: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[PMW]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HQprecipitation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5</a:t>
                      </a: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[PMW]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HQprecipSource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 [identifier]</a:t>
                      </a: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6</a:t>
                      </a: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[PMW]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HQobservationTime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02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7</a:t>
                      </a: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IRprecipitation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5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8</a:t>
                      </a: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IRkalmanFilterWeight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9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[phase] </a:t>
                      </a: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probabilityLiquidPrecipitation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5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10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precipitationQualityIndex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Monthly data file (Final)</a:t>
                      </a:r>
                    </a:p>
                  </a:txBody>
                  <a:tcPr marT="34286" marB="34286" anchor="ctr" horzOverflow="overflow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1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[sat.-gauge] precipitation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2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[sat.-gauge precip] </a:t>
                      </a: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randomError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3</a:t>
                      </a: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GaugeRelativeWeighting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E4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4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probabilityLiquidPrecipitation</a:t>
                      </a: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 [phase]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21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5</a:t>
                      </a: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-111" charset="0"/>
                          <a:ea typeface="Helvetica" pitchFamily="-111" charset="0"/>
                          <a:cs typeface="Helvetica" pitchFamily="-111" charset="0"/>
                        </a:rPr>
                        <a:t>precipitationQualityIndex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-111" charset="0"/>
                        <a:ea typeface="Helvetica" pitchFamily="-111" charset="0"/>
                        <a:cs typeface="Helvetica" pitchFamily="-111" charset="0"/>
                      </a:endParaRPr>
                    </a:p>
                  </a:txBody>
                  <a:tcPr marT="34286" marB="34286" horzOverflow="overflow">
                    <a:solidFill>
                      <a:srgbClr val="FFC5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Text Box 408">
            <a:extLst>
              <a:ext uri="{FF2B5EF4-FFF2-40B4-BE49-F238E27FC236}">
                <a16:creationId xmlns:a16="http://schemas.microsoft.com/office/drawing/2014/main" id="{C997763E-F9FA-864D-8BAA-CC70F6C43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9124" y="282191"/>
            <a:ext cx="4188178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1200" dirty="0">
                <a:solidFill>
                  <a:srgbClr val="000000"/>
                </a:solidFill>
              </a:rPr>
              <a:t>Original product data fields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04612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2946872" y="2017488"/>
            <a:ext cx="751114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HQprecipSource</a:t>
            </a:r>
            <a:endParaRPr lang="en-US" sz="1000" dirty="0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2. IMERG – Examples of Data Fields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782525-E2A1-8943-A85D-8CDC14FE2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428"/>
            <a:ext cx="2892627" cy="15668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D560E3-09CE-0644-AE9E-5C88D8329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11218"/>
            <a:ext cx="2892627" cy="15668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2CB2E2-CBE8-C14B-A2BB-8B8B11D9E4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173" y="3560463"/>
            <a:ext cx="2892627" cy="15668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23A8C1-2905-8346-8B05-09BE338AA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1373" y="2020513"/>
            <a:ext cx="2892627" cy="15647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7DFF38-1575-F547-9612-8F9DE9B746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173" y="451551"/>
            <a:ext cx="2892627" cy="15668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E62342-4A8E-7646-B51A-B7377F85BF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595711"/>
            <a:ext cx="2892627" cy="1566839"/>
          </a:xfrm>
          <a:prstGeom prst="rect">
            <a:avLst/>
          </a:prstGeom>
        </p:spPr>
      </p:pic>
      <p:sp>
        <p:nvSpPr>
          <p:cNvPr id="20" name="Text Box 408">
            <a:extLst>
              <a:ext uri="{FF2B5EF4-FFF2-40B4-BE49-F238E27FC236}">
                <a16:creationId xmlns:a16="http://schemas.microsoft.com/office/drawing/2014/main" id="{6C5FD8E1-415A-0F49-B440-1D682A0C4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362" y="2557239"/>
            <a:ext cx="1095631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HQobservationTime</a:t>
            </a:r>
            <a:r>
              <a:rPr lang="en-US" sz="1000" dirty="0"/>
              <a:t> </a:t>
            </a:r>
          </a:p>
        </p:txBody>
      </p:sp>
      <p:sp>
        <p:nvSpPr>
          <p:cNvPr id="21" name="Text Box 408">
            <a:extLst>
              <a:ext uri="{FF2B5EF4-FFF2-40B4-BE49-F238E27FC236}">
                <a16:creationId xmlns:a16="http://schemas.microsoft.com/office/drawing/2014/main" id="{D7BC6451-AA13-574A-BC75-3309F1669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5209" y="3356557"/>
            <a:ext cx="1139510" cy="24622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HQprecipitation</a:t>
            </a:r>
            <a:endParaRPr lang="en-US" sz="1000" dirty="0"/>
          </a:p>
        </p:txBody>
      </p:sp>
      <p:sp>
        <p:nvSpPr>
          <p:cNvPr id="22" name="Text Box 408">
            <a:extLst>
              <a:ext uri="{FF2B5EF4-FFF2-40B4-BE49-F238E27FC236}">
                <a16:creationId xmlns:a16="http://schemas.microsoft.com/office/drawing/2014/main" id="{2347E481-A5B1-7B4C-859D-5D48141F1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171" y="2027136"/>
            <a:ext cx="1014829" cy="24622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IRprecipitation</a:t>
            </a:r>
            <a:endParaRPr lang="en-US" sz="1000" dirty="0"/>
          </a:p>
        </p:txBody>
      </p:sp>
      <p:sp>
        <p:nvSpPr>
          <p:cNvPr id="24" name="Text Box 408">
            <a:extLst>
              <a:ext uri="{FF2B5EF4-FFF2-40B4-BE49-F238E27FC236}">
                <a16:creationId xmlns:a16="http://schemas.microsoft.com/office/drawing/2014/main" id="{A4415582-EA95-2340-AC26-5336E82E5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2143" y="3203901"/>
            <a:ext cx="863237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IRkalman</a:t>
            </a:r>
            <a:endParaRPr lang="en-US" sz="1000" dirty="0"/>
          </a:p>
          <a:p>
            <a:pPr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FilterWeight</a:t>
            </a:r>
            <a:endParaRPr lang="en-US" sz="1000" dirty="0"/>
          </a:p>
        </p:txBody>
      </p:sp>
      <p:sp>
        <p:nvSpPr>
          <p:cNvPr id="25" name="Text Box 408">
            <a:extLst>
              <a:ext uri="{FF2B5EF4-FFF2-40B4-BE49-F238E27FC236}">
                <a16:creationId xmlns:a16="http://schemas.microsoft.com/office/drawing/2014/main" id="{9928278E-9C60-F14C-A71E-24CF292B0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2283" y="2015856"/>
            <a:ext cx="1219201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precipitationCal</a:t>
            </a:r>
            <a:endParaRPr lang="en-US" sz="1000" dirty="0"/>
          </a:p>
          <a:p>
            <a:pPr algn="r"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precipitationUncal</a:t>
            </a:r>
            <a:endParaRPr lang="en-US" sz="1000" dirty="0"/>
          </a:p>
        </p:txBody>
      </p:sp>
      <p:sp>
        <p:nvSpPr>
          <p:cNvPr id="26" name="Text Box 408">
            <a:extLst>
              <a:ext uri="{FF2B5EF4-FFF2-40B4-BE49-F238E27FC236}">
                <a16:creationId xmlns:a16="http://schemas.microsoft.com/office/drawing/2014/main" id="{DEB74631-4852-DE4D-8533-CCF81C183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798" y="2571402"/>
            <a:ext cx="1128625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probabilityLiquidPrecipitation</a:t>
            </a:r>
            <a:endParaRPr lang="en-US" sz="1000" dirty="0"/>
          </a:p>
        </p:txBody>
      </p:sp>
      <p:sp>
        <p:nvSpPr>
          <p:cNvPr id="27" name="Text Box 408">
            <a:extLst>
              <a:ext uri="{FF2B5EF4-FFF2-40B4-BE49-F238E27FC236}">
                <a16:creationId xmlns:a16="http://schemas.microsoft.com/office/drawing/2014/main" id="{727F4FFC-01B8-8341-9427-D7839CCC8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7197" y="3178268"/>
            <a:ext cx="1025185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>
              <a:spcBef>
                <a:spcPts val="0"/>
              </a:spcBef>
              <a:buFont typeface="Times" charset="0"/>
              <a:buNone/>
            </a:pPr>
            <a:r>
              <a:rPr lang="en-US" sz="1000" dirty="0" err="1"/>
              <a:t>precipiotation</a:t>
            </a:r>
            <a:r>
              <a:rPr lang="en-US" sz="1000" dirty="0"/>
              <a:t> </a:t>
            </a:r>
            <a:r>
              <a:rPr lang="en-US" sz="1000" dirty="0" err="1"/>
              <a:t>QualityIndex</a:t>
            </a:r>
            <a:endParaRPr lang="en-US" sz="1000" dirty="0"/>
          </a:p>
        </p:txBody>
      </p:sp>
      <p:sp>
        <p:nvSpPr>
          <p:cNvPr id="28" name="Text Box 408">
            <a:extLst>
              <a:ext uri="{FF2B5EF4-FFF2-40B4-BE49-F238E27FC236}">
                <a16:creationId xmlns:a16="http://schemas.microsoft.com/office/drawing/2014/main" id="{DE516B02-FA65-9B49-9862-1853815D9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3076" y="2646567"/>
            <a:ext cx="1003301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  <a:buFont typeface="Times" charset="0"/>
              <a:buNone/>
            </a:pPr>
            <a:r>
              <a:rPr lang="en-US" sz="1000" b="1" dirty="0">
                <a:solidFill>
                  <a:srgbClr val="0724FB"/>
                </a:solidFill>
              </a:rPr>
              <a:t>2 July 2015 0030 UTC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D1252E-0BB0-9A4C-935F-72008DBC52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1373" y="3494091"/>
            <a:ext cx="2892627" cy="16279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A86645-8651-184C-A9E6-1E94E4C87D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1372" y="460297"/>
            <a:ext cx="2892627" cy="156683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0A0C93D-9E59-924A-B35D-1DC0BBD16D73}"/>
              </a:ext>
            </a:extLst>
          </p:cNvPr>
          <p:cNvGrpSpPr/>
          <p:nvPr/>
        </p:nvGrpSpPr>
        <p:grpSpPr>
          <a:xfrm>
            <a:off x="5029200" y="430269"/>
            <a:ext cx="4103801" cy="1985697"/>
            <a:chOff x="5040198" y="449428"/>
            <a:chExt cx="4103801" cy="198569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A2EE7E7-0CF3-1742-AFCF-D5DC1115DAC3}"/>
                </a:ext>
              </a:extLst>
            </p:cNvPr>
            <p:cNvSpPr/>
            <p:nvPr/>
          </p:nvSpPr>
          <p:spPr bwMode="auto">
            <a:xfrm>
              <a:off x="6251372" y="449428"/>
              <a:ext cx="2892627" cy="1577708"/>
            </a:xfrm>
            <a:prstGeom prst="rect">
              <a:avLst/>
            </a:prstGeom>
            <a:noFill/>
            <a:ln w="5715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9F502FF-21E2-854B-B46D-93AFB2728F67}"/>
                </a:ext>
              </a:extLst>
            </p:cNvPr>
            <p:cNvSpPr/>
            <p:nvPr/>
          </p:nvSpPr>
          <p:spPr bwMode="auto">
            <a:xfrm>
              <a:off x="5040198" y="2027136"/>
              <a:ext cx="1132002" cy="407989"/>
            </a:xfrm>
            <a:prstGeom prst="rect">
              <a:avLst/>
            </a:prstGeom>
            <a:noFill/>
            <a:ln w="5715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317474A-D8D8-9745-8A4C-74A274DABA11}"/>
              </a:ext>
            </a:extLst>
          </p:cNvPr>
          <p:cNvGrpSpPr/>
          <p:nvPr/>
        </p:nvGrpSpPr>
        <p:grpSpPr>
          <a:xfrm>
            <a:off x="5059325" y="1985389"/>
            <a:ext cx="4073676" cy="1577708"/>
            <a:chOff x="5070323" y="449428"/>
            <a:chExt cx="4073676" cy="1577708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0BE71A3-1ADC-3346-ABD5-79D3D353BF70}"/>
                </a:ext>
              </a:extLst>
            </p:cNvPr>
            <p:cNvSpPr/>
            <p:nvPr/>
          </p:nvSpPr>
          <p:spPr bwMode="auto">
            <a:xfrm>
              <a:off x="6251372" y="449428"/>
              <a:ext cx="2892627" cy="1577708"/>
            </a:xfrm>
            <a:prstGeom prst="rect">
              <a:avLst/>
            </a:prstGeom>
            <a:noFill/>
            <a:ln w="5715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1E3F72A-03EA-9844-AAA3-AA5D7CE5F66C}"/>
                </a:ext>
              </a:extLst>
            </p:cNvPr>
            <p:cNvSpPr/>
            <p:nvPr/>
          </p:nvSpPr>
          <p:spPr bwMode="auto">
            <a:xfrm>
              <a:off x="5070323" y="1039629"/>
              <a:ext cx="1095631" cy="411736"/>
            </a:xfrm>
            <a:prstGeom prst="rect">
              <a:avLst/>
            </a:prstGeom>
            <a:noFill/>
            <a:ln w="5715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F822CA-45EB-D947-A30E-7423310AD3F8}"/>
              </a:ext>
            </a:extLst>
          </p:cNvPr>
          <p:cNvGrpSpPr/>
          <p:nvPr/>
        </p:nvGrpSpPr>
        <p:grpSpPr>
          <a:xfrm>
            <a:off x="5246907" y="3156570"/>
            <a:ext cx="3897093" cy="1956843"/>
            <a:chOff x="5246906" y="70293"/>
            <a:chExt cx="3897093" cy="195684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07EC578-D185-554C-8485-1460A6B957F8}"/>
                </a:ext>
              </a:extLst>
            </p:cNvPr>
            <p:cNvSpPr/>
            <p:nvPr/>
          </p:nvSpPr>
          <p:spPr bwMode="auto">
            <a:xfrm>
              <a:off x="6251372" y="449428"/>
              <a:ext cx="2892627" cy="1577708"/>
            </a:xfrm>
            <a:prstGeom prst="rect">
              <a:avLst/>
            </a:prstGeom>
            <a:noFill/>
            <a:ln w="5715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7C88C32-4FC9-D947-8B56-AACE44C98FD0}"/>
                </a:ext>
              </a:extLst>
            </p:cNvPr>
            <p:cNvSpPr/>
            <p:nvPr/>
          </p:nvSpPr>
          <p:spPr bwMode="auto">
            <a:xfrm>
              <a:off x="5246906" y="70293"/>
              <a:ext cx="908049" cy="411736"/>
            </a:xfrm>
            <a:prstGeom prst="rect">
              <a:avLst/>
            </a:prstGeom>
            <a:noFill/>
            <a:ln w="57150" cap="flat" cmpd="sng" algn="ctr">
              <a:solidFill>
                <a:srgbClr val="C0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0389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2. IMERG – Example Animation</a:t>
            </a: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08439C1E-A449-734A-A9C7-5DD875B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772178"/>
            <a:ext cx="6858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200" dirty="0">
                <a:solidFill>
                  <a:srgbClr val="0000FF"/>
                </a:solidFill>
                <a:latin typeface="Helvetica" charset="0"/>
              </a:rPr>
              <a:t>http://</a:t>
            </a:r>
            <a:r>
              <a:rPr lang="en-US" sz="1200" dirty="0" err="1">
                <a:solidFill>
                  <a:srgbClr val="0000FF"/>
                </a:solidFill>
                <a:latin typeface="Helvetica" charset="0"/>
              </a:rPr>
              <a:t>svs.gsfc.nasa.gov</a:t>
            </a:r>
            <a:r>
              <a:rPr lang="en-US" sz="1200" dirty="0">
                <a:solidFill>
                  <a:srgbClr val="0000FF"/>
                </a:solidFill>
                <a:latin typeface="Helvetica" charset="0"/>
              </a:rPr>
              <a:t>/</a:t>
            </a:r>
            <a:r>
              <a:rPr lang="en-US" sz="1200" dirty="0" err="1">
                <a:solidFill>
                  <a:srgbClr val="0000FF"/>
                </a:solidFill>
                <a:latin typeface="Helvetica" charset="0"/>
              </a:rPr>
              <a:t>cgi</a:t>
            </a:r>
            <a:r>
              <a:rPr lang="en-US" sz="1200" dirty="0">
                <a:solidFill>
                  <a:srgbClr val="0000FF"/>
                </a:solidFill>
                <a:latin typeface="Helvetica" charset="0"/>
              </a:rPr>
              <a:t>-bin/</a:t>
            </a:r>
            <a:r>
              <a:rPr lang="en-US" sz="1200" dirty="0" err="1">
                <a:solidFill>
                  <a:srgbClr val="0000FF"/>
                </a:solidFill>
                <a:latin typeface="Helvetica" charset="0"/>
              </a:rPr>
              <a:t>details.cgi?aid</a:t>
            </a:r>
            <a:r>
              <a:rPr lang="en-US" sz="1200" dirty="0">
                <a:solidFill>
                  <a:srgbClr val="0000FF"/>
                </a:solidFill>
                <a:latin typeface="Helvetica" charset="0"/>
              </a:rPr>
              <a:t>=4285</a:t>
            </a:r>
          </a:p>
        </p:txBody>
      </p:sp>
      <p:pic>
        <p:nvPicPr>
          <p:cNvPr id="6" name="imergert202009301830svs04285720p" descr="imergert202009301830svs04285720p">
            <a:hlinkClick r:id="" action="ppaction://media"/>
            <a:extLst>
              <a:ext uri="{FF2B5EF4-FFF2-40B4-BE49-F238E27FC236}">
                <a16:creationId xmlns:a16="http://schemas.microsoft.com/office/drawing/2014/main" id="{8737D66E-F013-8840-9A6B-0F0BF5FA9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36" y="454914"/>
            <a:ext cx="7526528" cy="423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241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152400" y="342900"/>
            <a:ext cx="8839200" cy="322549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Data are provided at different processing levels, </a:t>
            </a:r>
            <a:r>
              <a:rPr lang="en-US" sz="1400" u="sng" dirty="0">
                <a:cs typeface="Helvetica" charset="0"/>
              </a:rPr>
              <a:t>defined as</a:t>
            </a:r>
            <a:r>
              <a:rPr lang="en-US" sz="1400" dirty="0">
                <a:cs typeface="Helvetica" charset="0"/>
              </a:rPr>
              <a:t>: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</a:t>
            </a:r>
            <a:r>
              <a:rPr lang="en-US" sz="1400" dirty="0">
                <a:solidFill>
                  <a:srgbClr val="0724FB"/>
                </a:solidFill>
              </a:rPr>
              <a:t>Level 1: </a:t>
            </a:r>
            <a:r>
              <a:rPr lang="en-US" sz="1400" u="sng" dirty="0">
                <a:solidFill>
                  <a:srgbClr val="006600"/>
                </a:solidFill>
              </a:rPr>
              <a:t>science data</a:t>
            </a:r>
            <a:r>
              <a:rPr lang="en-US" sz="1400" dirty="0">
                <a:solidFill>
                  <a:srgbClr val="006600"/>
                </a:solidFill>
              </a:rPr>
              <a:t> close to what the instrument measures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Level 2: </a:t>
            </a:r>
            <a:r>
              <a:rPr lang="en-US" sz="1400" dirty="0">
                <a:solidFill>
                  <a:srgbClr val="006600"/>
                </a:solidFill>
              </a:rPr>
              <a:t>Derived </a:t>
            </a:r>
            <a:r>
              <a:rPr lang="en-US" sz="1400" u="sng" dirty="0">
                <a:solidFill>
                  <a:srgbClr val="006600"/>
                </a:solidFill>
              </a:rPr>
              <a:t>geophysical parameters</a:t>
            </a:r>
            <a:r>
              <a:rPr lang="en-US" sz="1400" dirty="0">
                <a:solidFill>
                  <a:srgbClr val="006600"/>
                </a:solidFill>
              </a:rPr>
              <a:t> at the same resolution/location as those of the Level 1 data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Level 3: </a:t>
            </a:r>
            <a:r>
              <a:rPr lang="en-US" sz="1400" dirty="0">
                <a:solidFill>
                  <a:srgbClr val="006600"/>
                </a:solidFill>
              </a:rPr>
              <a:t>Geophysical parameters </a:t>
            </a:r>
            <a:r>
              <a:rPr lang="en-US" sz="1400" u="sng" dirty="0">
                <a:solidFill>
                  <a:srgbClr val="006600"/>
                </a:solidFill>
              </a:rPr>
              <a:t>spatially and/or temporally resampled</a:t>
            </a:r>
            <a:r>
              <a:rPr lang="en-US" sz="1400" dirty="0">
                <a:solidFill>
                  <a:srgbClr val="006600"/>
                </a:solidFill>
              </a:rPr>
              <a:t> from Level 1 or Level 2 data</a:t>
            </a:r>
            <a:endParaRPr lang="en-US" sz="1400" dirty="0">
              <a:solidFill>
                <a:srgbClr val="006600"/>
              </a:solidFill>
              <a:cs typeface="Helvetica" charset="0"/>
            </a:endParaRP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The </a:t>
            </a:r>
            <a:r>
              <a:rPr lang="en-US" sz="1400" u="sng" dirty="0">
                <a:cs typeface="Helvetica" charset="0"/>
              </a:rPr>
              <a:t>data postings</a:t>
            </a:r>
            <a:r>
              <a:rPr lang="en-US" sz="1400" dirty="0">
                <a:cs typeface="Helvetica" charset="0"/>
              </a:rPr>
              <a:t> at Goddard cover: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Level 1: </a:t>
            </a: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TMI, GMI, partner PMW instruments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Level 2: </a:t>
            </a:r>
            <a:r>
              <a:rPr lang="en-US" sz="1400" u="sng" dirty="0">
                <a:solidFill>
                  <a:srgbClr val="006600"/>
                </a:solidFill>
                <a:cs typeface="Helvetica" charset="0"/>
              </a:rPr>
              <a:t>precipitation</a:t>
            </a: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 from radiometers, radar products, radar-radiometer combination </a:t>
            </a:r>
          </a:p>
          <a:p>
            <a:pPr marL="176213" indent="-17621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Level 3: </a:t>
            </a:r>
            <a:r>
              <a:rPr lang="en-US" sz="1400" u="sng" dirty="0">
                <a:solidFill>
                  <a:srgbClr val="006600"/>
                </a:solidFill>
                <a:cs typeface="Helvetica" charset="0"/>
              </a:rPr>
              <a:t>precipitation</a:t>
            </a: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 from radiometers, radar products, radar-radiometer combination, </a:t>
            </a:r>
            <a:r>
              <a:rPr lang="en-US" sz="1400" u="sng" dirty="0">
                <a:solidFill>
                  <a:srgbClr val="006600"/>
                </a:solidFill>
                <a:cs typeface="Helvetica" charset="0"/>
              </a:rPr>
              <a:t>IMERG</a:t>
            </a:r>
          </a:p>
          <a:p>
            <a:pPr marL="176213" indent="-17621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related datasets: </a:t>
            </a: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TRMM LIS, land/sea mask, …</a:t>
            </a:r>
          </a:p>
          <a:p>
            <a:pPr marL="176213" indent="-17621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•	plus, multiple </a:t>
            </a:r>
            <a:r>
              <a:rPr lang="en-US" sz="1400" u="sng" dirty="0">
                <a:solidFill>
                  <a:srgbClr val="0000FF"/>
                </a:solidFill>
                <a:cs typeface="Helvetica" charset="0"/>
              </a:rPr>
              <a:t>“value-added” products</a:t>
            </a:r>
            <a:r>
              <a:rPr lang="en-US" sz="1400" dirty="0">
                <a:solidFill>
                  <a:srgbClr val="0000FF"/>
                </a:solidFill>
                <a:cs typeface="Helvetica" charset="0"/>
              </a:rPr>
              <a:t>: </a:t>
            </a: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various formats, various time resolutions</a:t>
            </a:r>
          </a:p>
          <a:p>
            <a:pPr marL="176213" indent="-17621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FF0000"/>
                </a:solidFill>
                <a:cs typeface="Helvetica" charset="0"/>
              </a:rPr>
              <a:t>•	https://</a:t>
            </a:r>
            <a:r>
              <a:rPr lang="en-US" sz="1400" dirty="0" err="1">
                <a:solidFill>
                  <a:srgbClr val="FF0000"/>
                </a:solidFill>
                <a:cs typeface="Helvetica" charset="0"/>
              </a:rPr>
              <a:t>gpm.nasa.gov</a:t>
            </a:r>
            <a:r>
              <a:rPr lang="en-US" sz="1400" dirty="0">
                <a:solidFill>
                  <a:srgbClr val="FF0000"/>
                </a:solidFill>
                <a:cs typeface="Helvetica" charset="0"/>
              </a:rPr>
              <a:t>/data/directory </a:t>
            </a: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catalogues all of these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3. GPM Product Levels and Postings</a:t>
            </a:r>
          </a:p>
        </p:txBody>
      </p:sp>
    </p:spTree>
    <p:extLst>
      <p:ext uri="{BB962C8B-B14F-4D97-AF65-F5344CB8AC3E}">
        <p14:creationId xmlns:p14="http://schemas.microsoft.com/office/powerpoint/2010/main" val="264965331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152400" y="342900"/>
            <a:ext cx="3886200" cy="389850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buFont typeface="Times" charset="0"/>
              <a:buNone/>
              <a:tabLst/>
            </a:pPr>
            <a:r>
              <a:rPr lang="en-US" sz="1400" dirty="0"/>
              <a:t>11-17 September 2020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000FF"/>
                </a:solidFill>
              </a:rPr>
              <a:t>•	rainfall rate in blues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000FF"/>
                </a:solidFill>
              </a:rPr>
              <a:t>•	accumulation in greens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000FF"/>
                </a:solidFill>
              </a:rPr>
              <a:t>•	preliminary track from NHC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000FF"/>
                </a:solidFill>
              </a:rPr>
              <a:t>•	amounts on-shore are low compared to gauges</a:t>
            </a:r>
          </a:p>
          <a:p>
            <a:pPr marL="344488" indent="-168275">
              <a:spcBef>
                <a:spcPts val="400"/>
              </a:spcBef>
              <a:tabLst/>
            </a:pPr>
            <a:r>
              <a:rPr lang="en-US" sz="1400" dirty="0">
                <a:solidFill>
                  <a:srgbClr val="006600"/>
                </a:solidFill>
              </a:rPr>
              <a:t>•	seems typical of IMERG in landfalling tropical storms</a:t>
            </a:r>
          </a:p>
          <a:p>
            <a:pPr>
              <a:buFont typeface="Times" charset="0"/>
              <a:buNone/>
            </a:pPr>
            <a:endParaRPr lang="en-US" sz="1400" dirty="0">
              <a:solidFill>
                <a:srgbClr val="000000"/>
              </a:solidFill>
            </a:endParaRPr>
          </a:p>
          <a:p>
            <a:pPr>
              <a:buFont typeface="Times" charset="0"/>
              <a:buNone/>
            </a:pPr>
            <a:r>
              <a:rPr lang="en-US" sz="1400" dirty="0">
                <a:solidFill>
                  <a:srgbClr val="000000"/>
                </a:solidFill>
              </a:rPr>
              <a:t>IMERG provides critical continuity of data as you move off-shore</a:t>
            </a:r>
          </a:p>
          <a:p>
            <a:pPr marL="176213" indent="-176213">
              <a:spcBef>
                <a:spcPts val="400"/>
              </a:spcBef>
              <a:buFont typeface="Times" charset="0"/>
              <a:buNone/>
              <a:tabLst/>
            </a:pPr>
            <a:r>
              <a:rPr lang="en-US" sz="1400" dirty="0">
                <a:solidFill>
                  <a:srgbClr val="0000FF"/>
                </a:solidFill>
              </a:rPr>
              <a:t>•	high coastal values are lower than amounts off-shore</a:t>
            </a:r>
          </a:p>
          <a:p>
            <a:pPr marL="176213" indent="-176213">
              <a:spcBef>
                <a:spcPts val="400"/>
              </a:spcBef>
              <a:buFont typeface="Times" charset="0"/>
              <a:buNone/>
              <a:tabLst/>
            </a:pPr>
            <a:r>
              <a:rPr lang="en-US" sz="1400" dirty="0">
                <a:solidFill>
                  <a:srgbClr val="0000FF"/>
                </a:solidFill>
              </a:rPr>
              <a:t>•	“lumpy” accumulation up to landfall seems to reflect diurnal cycle in tropical storm dynamics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4. Example Analyses – Hurricane Sally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D6225D-C06D-4140-A884-F187B7C28D0E}"/>
              </a:ext>
            </a:extLst>
          </p:cNvPr>
          <p:cNvSpPr txBox="1"/>
          <p:nvPr/>
        </p:nvSpPr>
        <p:spPr>
          <a:xfrm>
            <a:off x="260473" y="462468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gpm.nasa.gov</a:t>
            </a:r>
            <a:r>
              <a:rPr lang="en-US" sz="1200" dirty="0"/>
              <a:t>/applications/weather/hurricane-sally-extremely-heavy-rain-northern-gulf-coast</a:t>
            </a:r>
          </a:p>
        </p:txBody>
      </p:sp>
      <p:pic>
        <p:nvPicPr>
          <p:cNvPr id="6" name="Sally_Sep17_v2_720p" descr="Sally_Sep17_v2_720p">
            <a:hlinkClick r:id="" action="ppaction://media"/>
            <a:extLst>
              <a:ext uri="{FF2B5EF4-FFF2-40B4-BE49-F238E27FC236}">
                <a16:creationId xmlns:a16="http://schemas.microsoft.com/office/drawing/2014/main" id="{AA15BDCD-CEC6-0C48-91C7-30B2296EC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312" y="-1"/>
            <a:ext cx="48656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9991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01516precipaccumulationanomalysvs13347720p" descr="201516precipaccumulationanomalysvs13347720p">
            <a:hlinkClick r:id="" action="ppaction://media"/>
            <a:extLst>
              <a:ext uri="{FF2B5EF4-FFF2-40B4-BE49-F238E27FC236}">
                <a16:creationId xmlns:a16="http://schemas.microsoft.com/office/drawing/2014/main" id="{CD17429A-E09B-2F4C-A57C-5AF7EEAE1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794" y="333210"/>
            <a:ext cx="7191206" cy="4045053"/>
          </a:xfrm>
          <a:prstGeom prst="rect">
            <a:avLst/>
          </a:prstGeom>
        </p:spPr>
      </p:pic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152400" y="342900"/>
            <a:ext cx="2438400" cy="406265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ts val="0"/>
              </a:spcBef>
              <a:buFont typeface="Times" charset="0"/>
              <a:buNone/>
              <a:tabLst/>
            </a:pPr>
            <a:r>
              <a:rPr lang="en-US" sz="1400" dirty="0"/>
              <a:t>2015-2016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000FF"/>
                </a:solidFill>
              </a:rPr>
              <a:t>•	“fading” accumulation (top)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000FF"/>
                </a:solidFill>
              </a:rPr>
              <a:t>•	anomaly (variation) from seasonal climatology (bottom)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000FF"/>
                </a:solidFill>
              </a:rPr>
              <a:t>•	20 year IMERG record allows us to compute a reasonably accurate </a:t>
            </a:r>
            <a:r>
              <a:rPr lang="en-US" sz="1400" u="sng" dirty="0">
                <a:solidFill>
                  <a:srgbClr val="0000FF"/>
                </a:solidFill>
              </a:rPr>
              <a:t>climatology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000FF"/>
                </a:solidFill>
              </a:rPr>
              <a:t>•	</a:t>
            </a:r>
            <a:r>
              <a:rPr lang="en-US" sz="1400" u="sng" dirty="0">
                <a:solidFill>
                  <a:srgbClr val="0000FF"/>
                </a:solidFill>
              </a:rPr>
              <a:t>all 3 runs</a:t>
            </a:r>
            <a:r>
              <a:rPr lang="en-US" sz="1400" dirty="0">
                <a:solidFill>
                  <a:srgbClr val="0000FF"/>
                </a:solidFill>
              </a:rPr>
              <a:t> have a complete 20 years</a:t>
            </a:r>
          </a:p>
          <a:p>
            <a:pPr marL="344488" indent="-168275">
              <a:spcBef>
                <a:spcPts val="400"/>
              </a:spcBef>
              <a:tabLst/>
            </a:pPr>
            <a:r>
              <a:rPr lang="en-US" sz="1400" dirty="0">
                <a:solidFill>
                  <a:srgbClr val="006600"/>
                </a:solidFill>
              </a:rPr>
              <a:t>•	each Run has slightly different statistics</a:t>
            </a:r>
          </a:p>
          <a:p>
            <a:pPr marL="344488" indent="-168275">
              <a:spcBef>
                <a:spcPts val="400"/>
              </a:spcBef>
              <a:tabLst/>
            </a:pPr>
            <a:r>
              <a:rPr lang="en-US" sz="1400" dirty="0">
                <a:solidFill>
                  <a:srgbClr val="006600"/>
                </a:solidFill>
              </a:rPr>
              <a:t>•	allows calibration of your model to the Run you want to use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4. Example Analyses – Anomaly Analysis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D6225D-C06D-4140-A884-F187B7C28D0E}"/>
              </a:ext>
            </a:extLst>
          </p:cNvPr>
          <p:cNvSpPr txBox="1"/>
          <p:nvPr/>
        </p:nvSpPr>
        <p:spPr>
          <a:xfrm>
            <a:off x="4614330" y="4559537"/>
            <a:ext cx="373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https://</a:t>
            </a:r>
            <a:r>
              <a:rPr lang="en-US" sz="1200" dirty="0" err="1"/>
              <a:t>svs.gsfc.nasa.gov</a:t>
            </a:r>
            <a:r>
              <a:rPr lang="en-US" sz="1200" dirty="0"/>
              <a:t>/13347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8F1E2A-975D-B04F-B8AD-24E65FE50B96}"/>
              </a:ext>
            </a:extLst>
          </p:cNvPr>
          <p:cNvCxnSpPr>
            <a:cxnSpLocks/>
          </p:cNvCxnSpPr>
          <p:nvPr/>
        </p:nvCxnSpPr>
        <p:spPr bwMode="auto">
          <a:xfrm flipH="1">
            <a:off x="3934600" y="2355737"/>
            <a:ext cx="467600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2CE0A3D-3D07-DA43-967C-12EC89BE0C08}"/>
              </a:ext>
            </a:extLst>
          </p:cNvPr>
          <p:cNvSpPr txBox="1"/>
          <p:nvPr/>
        </p:nvSpPr>
        <p:spPr>
          <a:xfrm rot="16200000">
            <a:off x="2996001" y="1417138"/>
            <a:ext cx="1600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Fading accumulation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661AA-9DA8-8643-B410-4E5060E978CC}"/>
              </a:ext>
            </a:extLst>
          </p:cNvPr>
          <p:cNvSpPr txBox="1"/>
          <p:nvPr/>
        </p:nvSpPr>
        <p:spPr>
          <a:xfrm rot="16200000">
            <a:off x="3165146" y="3309551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Fading anomaly</a:t>
            </a:r>
          </a:p>
        </p:txBody>
      </p:sp>
    </p:spTree>
    <p:extLst>
      <p:ext uri="{BB962C8B-B14F-4D97-AF65-F5344CB8AC3E}">
        <p14:creationId xmlns:p14="http://schemas.microsoft.com/office/powerpoint/2010/main" val="2441685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3CC8B0E2-34A5-E049-8D59-0C5D6A40FDB4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4. Example Analyses – GPM GV Office MRMS-Late IMERG Validation</a:t>
            </a:r>
          </a:p>
        </p:txBody>
      </p:sp>
      <p:sp>
        <p:nvSpPr>
          <p:cNvPr id="14" name="Text Box 408">
            <a:extLst>
              <a:ext uri="{FF2B5EF4-FFF2-40B4-BE49-F238E27FC236}">
                <a16:creationId xmlns:a16="http://schemas.microsoft.com/office/drawing/2014/main" id="{B845D298-F9E0-644D-B078-BE8384D86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2900"/>
            <a:ext cx="3433762" cy="44935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ts val="400"/>
              </a:spcBef>
              <a:tabLst>
                <a:tab pos="228600" algn="l"/>
              </a:tabLst>
            </a:pPr>
            <a:r>
              <a:rPr lang="en-US" sz="1400" dirty="0"/>
              <a:t>GPM Ground Validation (GV) Office computes key statistical measures with the NOAA Multi-Radar Multi-Sensor (MRMS) for </a:t>
            </a:r>
            <a:r>
              <a:rPr lang="en-US" sz="1400" u="sng" dirty="0"/>
              <a:t>CONUS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</a:t>
            </a:r>
            <a:r>
              <a:rPr lang="en-US" sz="1400" u="sng" dirty="0">
                <a:solidFill>
                  <a:srgbClr val="0724FB"/>
                </a:solidFill>
              </a:rPr>
              <a:t>GPM era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FF0000"/>
                </a:solidFill>
              </a:rPr>
              <a:t>•	https://wallops-</a:t>
            </a:r>
            <a:r>
              <a:rPr lang="en-US" sz="1400" dirty="0" err="1">
                <a:solidFill>
                  <a:srgbClr val="FF0000"/>
                </a:solidFill>
              </a:rPr>
              <a:t>prf.gsfc.nasa.gov</a:t>
            </a:r>
            <a:r>
              <a:rPr lang="en-US" sz="1400" dirty="0">
                <a:solidFill>
                  <a:srgbClr val="FF0000"/>
                </a:solidFill>
              </a:rPr>
              <a:t>/NMQ/IMERG_MRMS_30m/</a:t>
            </a:r>
          </a:p>
          <a:p>
            <a:pPr>
              <a:spcBef>
                <a:spcPts val="0"/>
              </a:spcBef>
              <a:tabLst>
                <a:tab pos="228600" algn="l"/>
              </a:tabLst>
            </a:pPr>
            <a:endParaRPr lang="en-US" sz="1400" dirty="0"/>
          </a:p>
          <a:p>
            <a:pPr>
              <a:spcBef>
                <a:spcPts val="0"/>
              </a:spcBef>
              <a:tabLst>
                <a:tab pos="228600" algn="l"/>
              </a:tabLst>
            </a:pPr>
            <a:r>
              <a:rPr lang="en-US" sz="1400" dirty="0"/>
              <a:t>Probability Density Function (PDF) for half-hourly 0.1</a:t>
            </a:r>
            <a:r>
              <a:rPr lang="en-US" sz="1400" baseline="40000" dirty="0"/>
              <a:t>o</a:t>
            </a:r>
            <a:r>
              <a:rPr lang="en-US" sz="1400" dirty="0"/>
              <a:t> boxes in </a:t>
            </a:r>
            <a:r>
              <a:rPr lang="en-US" sz="1400" u="sng" dirty="0"/>
              <a:t>April 2019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high at low and high ends, low in the middle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this particularly affects applications that depend on extremes, like flooding</a:t>
            </a:r>
          </a:p>
          <a:p>
            <a:pPr marL="346075" indent="-169863">
              <a:spcBef>
                <a:spcPts val="400"/>
              </a:spcBef>
              <a:tabLst/>
            </a:pPr>
            <a:r>
              <a:rPr lang="en-US" sz="1400" dirty="0">
                <a:solidFill>
                  <a:srgbClr val="006600"/>
                </a:solidFill>
              </a:rPr>
              <a:t>•	but recall low bias in landfalling hurricanes</a:t>
            </a:r>
          </a:p>
          <a:p>
            <a:pPr marL="176213" indent="-176213">
              <a:spcBef>
                <a:spcPts val="4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emphasizes the need for users to calibrate their applications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711432-76D6-864C-8DF1-F1A1B99DF6A5}"/>
              </a:ext>
            </a:extLst>
          </p:cNvPr>
          <p:cNvSpPr txBox="1"/>
          <p:nvPr/>
        </p:nvSpPr>
        <p:spPr>
          <a:xfrm>
            <a:off x="7364278" y="3975846"/>
            <a:ext cx="175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Arial"/>
                <a:cs typeface="Arial"/>
              </a:rPr>
              <a:t>GPM GV Office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8562A41-52E5-7749-8016-868B2FC62B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021" r="2593"/>
          <a:stretch/>
        </p:blipFill>
        <p:spPr>
          <a:xfrm>
            <a:off x="3733800" y="3562350"/>
            <a:ext cx="5317518" cy="381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F800C3-4D59-DC43-96C5-781A16B87D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36" t="29271" r="95199" b="20889"/>
          <a:stretch/>
        </p:blipFill>
        <p:spPr>
          <a:xfrm>
            <a:off x="3724940" y="1222551"/>
            <a:ext cx="275016" cy="2720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CE7985-E0F8-2842-83ED-0774FE873D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7" t="3975" r="2593" b="53164"/>
          <a:stretch/>
        </p:blipFill>
        <p:spPr>
          <a:xfrm>
            <a:off x="3999956" y="1222551"/>
            <a:ext cx="5042500" cy="233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1370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8"/>
          <p:cNvSpPr txBox="1">
            <a:spLocks noChangeArrowheads="1"/>
          </p:cNvSpPr>
          <p:nvPr/>
        </p:nvSpPr>
        <p:spPr bwMode="auto">
          <a:xfrm>
            <a:off x="152400" y="342900"/>
            <a:ext cx="8610600" cy="472437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288925" indent="-288925">
              <a:spcBef>
                <a:spcPts val="0"/>
              </a:spcBef>
              <a:tabLst/>
            </a:pPr>
            <a:r>
              <a:rPr lang="en-US" sz="1400" dirty="0"/>
              <a:t>Development Work for V07</a:t>
            </a:r>
          </a:p>
          <a:p>
            <a:pPr marL="176213" indent="-168275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improve </a:t>
            </a:r>
            <a:r>
              <a:rPr lang="en-US" sz="1400" u="sng" dirty="0">
                <a:solidFill>
                  <a:srgbClr val="0724FB"/>
                </a:solidFill>
              </a:rPr>
              <a:t>error estimation</a:t>
            </a:r>
          </a:p>
          <a:p>
            <a:pPr marL="176213" indent="-168275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address apparent </a:t>
            </a:r>
            <a:r>
              <a:rPr lang="en-US" sz="1400" u="sng" dirty="0">
                <a:solidFill>
                  <a:srgbClr val="0724FB"/>
                </a:solidFill>
              </a:rPr>
              <a:t>bias</a:t>
            </a:r>
            <a:r>
              <a:rPr lang="en-US" sz="1400" dirty="0">
                <a:solidFill>
                  <a:srgbClr val="0724FB"/>
                </a:solidFill>
              </a:rPr>
              <a:t> issues</a:t>
            </a:r>
          </a:p>
          <a:p>
            <a:pPr marL="176213" indent="-168275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address extra </a:t>
            </a:r>
            <a:r>
              <a:rPr lang="en-US" sz="1400" u="sng" dirty="0">
                <a:solidFill>
                  <a:srgbClr val="0724FB"/>
                </a:solidFill>
              </a:rPr>
              <a:t>smoothing</a:t>
            </a:r>
            <a:r>
              <a:rPr lang="en-US" sz="1400" dirty="0">
                <a:solidFill>
                  <a:srgbClr val="0724FB"/>
                </a:solidFill>
              </a:rPr>
              <a:t> in morphed data (higher occurrence, lower extremes)</a:t>
            </a:r>
          </a:p>
          <a:p>
            <a:pPr marL="176213" indent="-168275">
              <a:spcBef>
                <a:spcPts val="300"/>
              </a:spcBef>
              <a:buFont typeface="Times" charset="0"/>
              <a:buNone/>
              <a:tabLst/>
            </a:pPr>
            <a:r>
              <a:rPr lang="en-US" sz="1400" dirty="0">
                <a:solidFill>
                  <a:srgbClr val="0724FB"/>
                </a:solidFill>
              </a:rPr>
              <a:t>•	improve performance over </a:t>
            </a:r>
            <a:r>
              <a:rPr lang="en-US" sz="1400" u="sng" dirty="0">
                <a:solidFill>
                  <a:srgbClr val="0724FB"/>
                </a:solidFill>
              </a:rPr>
              <a:t>mountains, polar regions</a:t>
            </a:r>
          </a:p>
          <a:p>
            <a:pPr marL="288925" indent="-288925">
              <a:spcBef>
                <a:spcPts val="0"/>
              </a:spcBef>
              <a:tabLst/>
            </a:pPr>
            <a:endParaRPr lang="en-US" sz="1400" dirty="0"/>
          </a:p>
          <a:p>
            <a:pPr marL="288925" indent="-288925">
              <a:spcBef>
                <a:spcPts val="0"/>
              </a:spcBef>
              <a:tabLst/>
            </a:pPr>
            <a:r>
              <a:rPr lang="en-US" sz="1400" dirty="0"/>
              <a:t>Version 07 release should be in “early 2022”</a:t>
            </a:r>
          </a:p>
          <a:p>
            <a:pPr marL="288925" indent="-288925">
              <a:spcBef>
                <a:spcPts val="0"/>
              </a:spcBef>
              <a:tabLst/>
            </a:pPr>
            <a:endParaRPr lang="en-US" sz="1400" dirty="0"/>
          </a:p>
          <a:p>
            <a:pPr marL="288925" indent="-288925">
              <a:spcBef>
                <a:spcPts val="0"/>
              </a:spcBef>
              <a:tabLst/>
            </a:pPr>
            <a:r>
              <a:rPr lang="en-US" sz="1400" dirty="0"/>
              <a:t>“Fitness for use” can be a difficult judgment</a:t>
            </a:r>
          </a:p>
          <a:p>
            <a:pPr marL="176213" indent="-176213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estimates tend to be </a:t>
            </a:r>
            <a:r>
              <a:rPr lang="en-US" sz="1400" u="sng" dirty="0">
                <a:solidFill>
                  <a:srgbClr val="0724FB"/>
                </a:solidFill>
              </a:rPr>
              <a:t>better over ocean</a:t>
            </a:r>
            <a:r>
              <a:rPr lang="en-US" sz="1400" dirty="0">
                <a:solidFill>
                  <a:srgbClr val="0724FB"/>
                </a:solidFill>
              </a:rPr>
              <a:t> than land</a:t>
            </a:r>
          </a:p>
          <a:p>
            <a:pPr marL="346075" indent="-169863">
              <a:spcBef>
                <a:spcPts val="300"/>
              </a:spcBef>
              <a:tabLst/>
            </a:pPr>
            <a:r>
              <a:rPr lang="en-US" sz="1400" dirty="0">
                <a:solidFill>
                  <a:srgbClr val="006600"/>
                </a:solidFill>
              </a:rPr>
              <a:t>•	estimates tend to be worse over mountains, snowpack, and sea ice</a:t>
            </a:r>
          </a:p>
          <a:p>
            <a:pPr marL="176213" indent="-176213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time/space averaging tends to </a:t>
            </a:r>
            <a:r>
              <a:rPr lang="en-US" sz="1400" u="sng" dirty="0">
                <a:solidFill>
                  <a:srgbClr val="0724FB"/>
                </a:solidFill>
              </a:rPr>
              <a:t>improve statistics</a:t>
            </a:r>
          </a:p>
          <a:p>
            <a:pPr marL="176213" indent="-176213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bias at high rates tends to be high, but </a:t>
            </a:r>
            <a:r>
              <a:rPr lang="en-US" sz="1400" u="sng" dirty="0">
                <a:solidFill>
                  <a:srgbClr val="0724FB"/>
                </a:solidFill>
              </a:rPr>
              <a:t>regime-dependent</a:t>
            </a:r>
          </a:p>
          <a:p>
            <a:pPr marL="176213" indent="-176213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is your application quantitative or more qualitative?</a:t>
            </a:r>
          </a:p>
          <a:p>
            <a:pPr marL="176213" indent="-176213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can your application be </a:t>
            </a:r>
            <a:r>
              <a:rPr lang="en-US" sz="1400" u="sng" dirty="0">
                <a:solidFill>
                  <a:srgbClr val="0724FB"/>
                </a:solidFill>
              </a:rPr>
              <a:t>calibrated</a:t>
            </a:r>
            <a:r>
              <a:rPr lang="en-US" sz="1400" dirty="0">
                <a:solidFill>
                  <a:srgbClr val="0724FB"/>
                </a:solidFill>
              </a:rPr>
              <a:t> with 20 years of the chosen Run to give more consistent results?</a:t>
            </a:r>
          </a:p>
          <a:p>
            <a:pPr marL="176213" indent="-176213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what is the </a:t>
            </a:r>
            <a:r>
              <a:rPr lang="en-US" sz="1400" u="sng" dirty="0">
                <a:solidFill>
                  <a:srgbClr val="0724FB"/>
                </a:solidFill>
              </a:rPr>
              <a:t>quality of the alternative(s)</a:t>
            </a:r>
            <a:r>
              <a:rPr lang="en-US" sz="1400" dirty="0">
                <a:solidFill>
                  <a:srgbClr val="0724FB"/>
                </a:solidFill>
              </a:rPr>
              <a:t>?</a:t>
            </a:r>
          </a:p>
          <a:p>
            <a:pPr marL="346075" indent="-169863">
              <a:spcBef>
                <a:spcPts val="300"/>
              </a:spcBef>
              <a:tabLst/>
            </a:pPr>
            <a:r>
              <a:rPr lang="en-US" sz="1400" dirty="0">
                <a:solidFill>
                  <a:srgbClr val="006600"/>
                </a:solidFill>
              </a:rPr>
              <a:t>•	gauges tend to be sparse, so the analysis scheme is critical</a:t>
            </a:r>
          </a:p>
          <a:p>
            <a:pPr marL="346075" indent="-169863">
              <a:spcBef>
                <a:spcPts val="300"/>
              </a:spcBef>
              <a:tabLst/>
            </a:pPr>
            <a:r>
              <a:rPr lang="en-US" sz="1400" dirty="0">
                <a:solidFill>
                  <a:srgbClr val="006600"/>
                </a:solidFill>
              </a:rPr>
              <a:t>•	radars have known issues</a:t>
            </a:r>
          </a:p>
          <a:p>
            <a:pPr marL="346075" indent="-169863">
              <a:spcBef>
                <a:spcPts val="300"/>
              </a:spcBef>
              <a:tabLst/>
            </a:pPr>
            <a:r>
              <a:rPr lang="en-US" sz="1400" dirty="0">
                <a:solidFill>
                  <a:srgbClr val="006600"/>
                </a:solidFill>
              </a:rPr>
              <a:t>•	models tend to have trouble with convection (tropics and summertime mid-latitudes)</a:t>
            </a: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4. Schedule and Final Remarks</a:t>
            </a:r>
          </a:p>
        </p:txBody>
      </p:sp>
    </p:spTree>
    <p:extLst>
      <p:ext uri="{BB962C8B-B14F-4D97-AF65-F5344CB8AC3E}">
        <p14:creationId xmlns:p14="http://schemas.microsoft.com/office/powerpoint/2010/main" val="44193961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100006</TotalTime>
  <Words>1134</Words>
  <Application>Microsoft Macintosh PowerPoint</Application>
  <PresentationFormat>On-screen Show (16:9)</PresentationFormat>
  <Paragraphs>185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Helvetica</vt:lpstr>
      <vt:lpstr>Times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Nalborczyk, Lisa Ann. (GSFC-612.0)[SCIENCE SYSTEMS AND APPLICATIONS INC]</cp:lastModifiedBy>
  <cp:revision>747</cp:revision>
  <cp:lastPrinted>2020-10-28T19:42:29Z</cp:lastPrinted>
  <dcterms:created xsi:type="dcterms:W3CDTF">2009-12-10T15:14:56Z</dcterms:created>
  <dcterms:modified xsi:type="dcterms:W3CDTF">2020-11-02T20:15:57Z</dcterms:modified>
</cp:coreProperties>
</file>