
<file path=[Content_Types].xml><?xml version="1.0" encoding="utf-8"?>
<Types xmlns="http://schemas.openxmlformats.org/package/2006/content-types">
  <Default ContentType="image/png" Extension="png"/>
  <Default ContentType="application/vnd.openxmlformats-package.relationships+xml" Extension="rels"/>
  <Default ContentType="application/xml" Extension="xml"/>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package.core-properties+xml" PartName="/docProps/core.xml"/>
  <Override ContentType="application/vnd.openxmlformats-officedocument.extended-properties+xml" PartName="/docProps/app.xml"/>
  <Override ContentType="application/binary" PartName="/ppt/metadata"/>
  <Default ContentType="image/jpeg" Extension="jpeg"/>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79" r:id="rId2"/>
    <p:sldId id="256" r:id="rId3"/>
    <p:sldId id="261" r:id="rId4"/>
    <p:sldId id="265" r:id="rId5"/>
    <p:sldId id="266" r:id="rId6"/>
    <p:sldId id="268" r:id="rId7"/>
    <p:sldId id="269" r:id="rId8"/>
    <p:sldId id="270" r:id="rId9"/>
    <p:sldId id="273" r:id="rId10"/>
    <p:sldId id="274" r:id="rId11"/>
    <p:sldId id="272" r:id="rId12"/>
    <p:sldId id="276" r:id="rId13"/>
    <p:sldId id="275" r:id="rId14"/>
    <p:sldId id="264" r:id="rId15"/>
    <p:sldId id="278" r:id="rId16"/>
    <p:sldId id="280" r:id="rId17"/>
    <p:sldId id="277" r:id="rId18"/>
    <p:sldId id="263"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jVRuv5OT5Rlj6j71NKzlzn4TI5v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99CC00"/>
    <a:srgbClr val="009900"/>
    <a:srgbClr val="00CC66"/>
    <a:srgbClr val="339933"/>
    <a:srgbClr val="FFCC00"/>
    <a:srgbClr val="0000CC"/>
    <a:srgbClr val="CC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p:scale>
          <a:sx n="99" d="100"/>
          <a:sy n="99" d="100"/>
        </p:scale>
        <p:origin x="1848" y="1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313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1520001" y="-1"/>
            <a:ext cx="9158159" cy="95634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6A2"/>
              </a:buClr>
              <a:buSzPts val="3599"/>
              <a:buFont typeface="Arial"/>
              <a:buNone/>
              <a:defRPr>
                <a:solidFill>
                  <a:srgbClr val="0036A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1009434" y="1347924"/>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36A2"/>
              </a:buClr>
              <a:buSzPts val="2800"/>
              <a:buChar char="•"/>
              <a:defRPr>
                <a:solidFill>
                  <a:srgbClr val="0036A2"/>
                </a:solidFill>
              </a:defRPr>
            </a:lvl1pPr>
            <a:lvl2pPr marL="914400" lvl="1" indent="-380936" algn="l">
              <a:lnSpc>
                <a:spcPct val="90000"/>
              </a:lnSpc>
              <a:spcBef>
                <a:spcPts val="499"/>
              </a:spcBef>
              <a:spcAft>
                <a:spcPts val="0"/>
              </a:spcAft>
              <a:buClr>
                <a:srgbClr val="0036A2"/>
              </a:buClr>
              <a:buSzPts val="2399"/>
              <a:buChar char="•"/>
              <a:defRPr>
                <a:solidFill>
                  <a:srgbClr val="0036A2"/>
                </a:solidFill>
              </a:defRPr>
            </a:lvl2pPr>
            <a:lvl3pPr marL="1371600" lvl="2" indent="-355600" algn="l">
              <a:lnSpc>
                <a:spcPct val="90000"/>
              </a:lnSpc>
              <a:spcBef>
                <a:spcPts val="499"/>
              </a:spcBef>
              <a:spcAft>
                <a:spcPts val="0"/>
              </a:spcAft>
              <a:buClr>
                <a:srgbClr val="0036A2"/>
              </a:buClr>
              <a:buSzPts val="2000"/>
              <a:buChar char="•"/>
              <a:defRPr>
                <a:solidFill>
                  <a:srgbClr val="0036A2"/>
                </a:solidFill>
              </a:defRPr>
            </a:lvl3pPr>
            <a:lvl4pPr marL="1828800" lvl="3" indent="-342900" algn="l">
              <a:lnSpc>
                <a:spcPct val="90000"/>
              </a:lnSpc>
              <a:spcBef>
                <a:spcPts val="499"/>
              </a:spcBef>
              <a:spcAft>
                <a:spcPts val="0"/>
              </a:spcAft>
              <a:buClr>
                <a:srgbClr val="0036A2"/>
              </a:buClr>
              <a:buSzPts val="1800"/>
              <a:buChar char="•"/>
              <a:defRPr>
                <a:solidFill>
                  <a:srgbClr val="0036A2"/>
                </a:solidFill>
              </a:defRPr>
            </a:lvl4pPr>
            <a:lvl5pPr marL="2286000" lvl="4" indent="-342900" algn="l">
              <a:lnSpc>
                <a:spcPct val="90000"/>
              </a:lnSpc>
              <a:spcBef>
                <a:spcPts val="499"/>
              </a:spcBef>
              <a:spcAft>
                <a:spcPts val="0"/>
              </a:spcAft>
              <a:buClr>
                <a:srgbClr val="0036A2"/>
              </a:buClr>
              <a:buSzPts val="1800"/>
              <a:buChar char="•"/>
              <a:defRPr>
                <a:solidFill>
                  <a:srgbClr val="0036A2"/>
                </a:solidFill>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dirty="0"/>
          </a:p>
        </p:txBody>
      </p:sp>
      <p:sp>
        <p:nvSpPr>
          <p:cNvPr id="23" name="Google Shape;23;p3"/>
          <p:cNvSpPr txBox="1">
            <a:spLocks noGrp="1"/>
          </p:cNvSpPr>
          <p:nvPr>
            <p:ph type="dt" idx="10"/>
          </p:nvPr>
        </p:nvSpPr>
        <p:spPr>
          <a:xfrm>
            <a:off x="8153401" y="6356350"/>
            <a:ext cx="10617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4038601"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5" name="Google Shape;25;p3"/>
          <p:cNvSpPr txBox="1">
            <a:spLocks noGrp="1"/>
          </p:cNvSpPr>
          <p:nvPr>
            <p:ph type="sldNum" idx="12"/>
          </p:nvPr>
        </p:nvSpPr>
        <p:spPr>
          <a:xfrm>
            <a:off x="9215120" y="6356350"/>
            <a:ext cx="213868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6" name="Google Shape;26;p3"/>
          <p:cNvCxnSpPr/>
          <p:nvPr/>
        </p:nvCxnSpPr>
        <p:spPr>
          <a:xfrm>
            <a:off x="1" y="956346"/>
            <a:ext cx="12192000" cy="16778"/>
          </a:xfrm>
          <a:prstGeom prst="straightConnector1">
            <a:avLst/>
          </a:prstGeom>
          <a:noFill/>
          <a:ln w="38100" cap="flat" cmpd="sng">
            <a:solidFill>
              <a:srgbClr val="002FC6"/>
            </a:solidFill>
            <a:prstDash val="solid"/>
            <a:miter lim="800000"/>
            <a:headEnd type="none" w="sm" len="sm"/>
            <a:tailEnd type="none" w="sm" len="sm"/>
          </a:ln>
        </p:spPr>
      </p:cxnSp>
      <p:cxnSp>
        <p:nvCxnSpPr>
          <p:cNvPr id="27" name="Google Shape;27;p3"/>
          <p:cNvCxnSpPr/>
          <p:nvPr/>
        </p:nvCxnSpPr>
        <p:spPr>
          <a:xfrm>
            <a:off x="1" y="993994"/>
            <a:ext cx="12192000" cy="16778"/>
          </a:xfrm>
          <a:prstGeom prst="straightConnector1">
            <a:avLst/>
          </a:prstGeom>
          <a:noFill/>
          <a:ln w="38100" cap="flat" cmpd="sng">
            <a:solidFill>
              <a:srgbClr val="FFFF00"/>
            </a:solidFill>
            <a:prstDash val="solid"/>
            <a:miter lim="800000"/>
            <a:headEnd type="none" w="sm" len="sm"/>
            <a:tailEnd type="none" w="sm" len="sm"/>
          </a:ln>
        </p:spPr>
      </p:cxnSp>
      <p:cxnSp>
        <p:nvCxnSpPr>
          <p:cNvPr id="28" name="Google Shape;28;p3"/>
          <p:cNvCxnSpPr/>
          <p:nvPr/>
        </p:nvCxnSpPr>
        <p:spPr>
          <a:xfrm>
            <a:off x="1" y="1031351"/>
            <a:ext cx="12192000" cy="16778"/>
          </a:xfrm>
          <a:prstGeom prst="straightConnector1">
            <a:avLst/>
          </a:prstGeom>
          <a:noFill/>
          <a:ln w="38100" cap="flat" cmpd="sng">
            <a:solidFill>
              <a:srgbClr val="FF0000"/>
            </a:solidFill>
            <a:prstDash val="solid"/>
            <a:miter lim="800000"/>
            <a:headEnd type="none" w="sm" len="sm"/>
            <a:tailEnd type="none" w="sm" len="sm"/>
          </a:ln>
        </p:spPr>
      </p:cxnSp>
      <p:sp>
        <p:nvSpPr>
          <p:cNvPr id="11" name="Google Shape;19;p2">
            <a:extLst>
              <a:ext uri="{FF2B5EF4-FFF2-40B4-BE49-F238E27FC236}">
                <a16:creationId xmlns:a16="http://schemas.microsoft.com/office/drawing/2014/main" id="{5CD67985-22A2-314A-ADB3-85FF5DC8FC2A}"/>
              </a:ext>
            </a:extLst>
          </p:cNvPr>
          <p:cNvSpPr txBox="1"/>
          <p:nvPr userDrawn="1"/>
        </p:nvSpPr>
        <p:spPr>
          <a:xfrm>
            <a:off x="2446775" y="6577950"/>
            <a:ext cx="8199300" cy="281700"/>
          </a:xfrm>
          <a:prstGeom prst="rect">
            <a:avLst/>
          </a:prstGeom>
          <a:noFill/>
          <a:ln>
            <a:noFill/>
          </a:ln>
        </p:spPr>
        <p:txBody>
          <a:bodyPr spcFirstLastPara="1" wrap="square" lIns="91425" tIns="91425" rIns="91425" bIns="91425" anchor="ctr" anchorCtr="0">
            <a:noAutofit/>
          </a:bodyPr>
          <a:lstStyle/>
          <a:p>
            <a:pPr marL="457200" lvl="0" indent="0" algn="l" rtl="0">
              <a:spcBef>
                <a:spcPts val="0"/>
              </a:spcBef>
              <a:spcAft>
                <a:spcPts val="0"/>
              </a:spcAft>
              <a:buNone/>
            </a:pPr>
            <a:r>
              <a:rPr lang="en-US" sz="1200" dirty="0">
                <a:solidFill>
                  <a:schemeClr val="dk1"/>
                </a:solidFill>
                <a:latin typeface="Calibri"/>
                <a:ea typeface="Calibri"/>
                <a:cs typeface="Calibri"/>
                <a:sym typeface="Calibri"/>
              </a:rPr>
              <a:t>Recording may be in progress - By joining this telecon, you automatically consent to such recording.</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1394432" y="19657"/>
            <a:ext cx="9312052" cy="9354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2"/>
          <p:cNvSpPr txBox="1">
            <a:spLocks noGrp="1"/>
          </p:cNvSpPr>
          <p:nvPr>
            <p:ph type="body" idx="1"/>
          </p:nvPr>
        </p:nvSpPr>
        <p:spPr>
          <a:xfrm rot="5400000">
            <a:off x="4091565" y="-1734207"/>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499"/>
              </a:spcBef>
              <a:spcAft>
                <a:spcPts val="0"/>
              </a:spcAft>
              <a:buClr>
                <a:schemeClr val="dk1"/>
              </a:buClr>
              <a:buSzPts val="1800"/>
              <a:buChar char="•"/>
              <a:defRPr/>
            </a:lvl2pPr>
            <a:lvl3pPr marL="1371600" lvl="2" indent="-342900" algn="l">
              <a:lnSpc>
                <a:spcPct val="90000"/>
              </a:lnSpc>
              <a:spcBef>
                <a:spcPts val="499"/>
              </a:spcBef>
              <a:spcAft>
                <a:spcPts val="0"/>
              </a:spcAft>
              <a:buClr>
                <a:schemeClr val="dk1"/>
              </a:buClr>
              <a:buSzPts val="1800"/>
              <a:buChar char="•"/>
              <a:defRPr/>
            </a:lvl3pPr>
            <a:lvl4pPr marL="1828800" lvl="3" indent="-342900" algn="l">
              <a:lnSpc>
                <a:spcPct val="90000"/>
              </a:lnSpc>
              <a:spcBef>
                <a:spcPts val="499"/>
              </a:spcBef>
              <a:spcAft>
                <a:spcPts val="0"/>
              </a:spcAft>
              <a:buClr>
                <a:schemeClr val="dk1"/>
              </a:buClr>
              <a:buSzPts val="1800"/>
              <a:buChar char="•"/>
              <a:defRPr/>
            </a:lvl4pPr>
            <a:lvl5pPr marL="2286000" lvl="4" indent="-342900" algn="l">
              <a:lnSpc>
                <a:spcPct val="90000"/>
              </a:lnSpc>
              <a:spcBef>
                <a:spcPts val="499"/>
              </a:spcBef>
              <a:spcAft>
                <a:spcPts val="0"/>
              </a:spcAft>
              <a:buClr>
                <a:schemeClr val="dk1"/>
              </a:buClr>
              <a:buSzPts val="1800"/>
              <a:buChar char="•"/>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84" name="Google Shape;84;p12"/>
          <p:cNvSpPr txBox="1">
            <a:spLocks noGrp="1"/>
          </p:cNvSpPr>
          <p:nvPr>
            <p:ph type="dt" idx="10"/>
          </p:nvPr>
        </p:nvSpPr>
        <p:spPr>
          <a:xfrm>
            <a:off x="8153401" y="6356350"/>
            <a:ext cx="10617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2"/>
          <p:cNvSpPr txBox="1">
            <a:spLocks noGrp="1"/>
          </p:cNvSpPr>
          <p:nvPr>
            <p:ph type="ftr" idx="11"/>
          </p:nvPr>
        </p:nvSpPr>
        <p:spPr>
          <a:xfrm>
            <a:off x="4038601"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sldNum" idx="12"/>
          </p:nvPr>
        </p:nvSpPr>
        <p:spPr>
          <a:xfrm>
            <a:off x="9215120" y="6356350"/>
            <a:ext cx="213868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3"/>
          <p:cNvSpPr txBox="1">
            <a:spLocks noGrp="1"/>
          </p:cNvSpPr>
          <p:nvPr>
            <p:ph type="body" idx="1"/>
          </p:nvPr>
        </p:nvSpPr>
        <p:spPr>
          <a:xfrm rot="5400000">
            <a:off x="1799431" y="-596106"/>
            <a:ext cx="5811838" cy="77342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499"/>
              </a:spcBef>
              <a:spcAft>
                <a:spcPts val="0"/>
              </a:spcAft>
              <a:buClr>
                <a:schemeClr val="dk1"/>
              </a:buClr>
              <a:buSzPts val="1800"/>
              <a:buChar char="•"/>
              <a:defRPr/>
            </a:lvl2pPr>
            <a:lvl3pPr marL="1371600" lvl="2" indent="-342900" algn="l">
              <a:lnSpc>
                <a:spcPct val="90000"/>
              </a:lnSpc>
              <a:spcBef>
                <a:spcPts val="499"/>
              </a:spcBef>
              <a:spcAft>
                <a:spcPts val="0"/>
              </a:spcAft>
              <a:buClr>
                <a:schemeClr val="dk1"/>
              </a:buClr>
              <a:buSzPts val="1800"/>
              <a:buChar char="•"/>
              <a:defRPr/>
            </a:lvl3pPr>
            <a:lvl4pPr marL="1828800" lvl="3" indent="-342900" algn="l">
              <a:lnSpc>
                <a:spcPct val="90000"/>
              </a:lnSpc>
              <a:spcBef>
                <a:spcPts val="499"/>
              </a:spcBef>
              <a:spcAft>
                <a:spcPts val="0"/>
              </a:spcAft>
              <a:buClr>
                <a:schemeClr val="dk1"/>
              </a:buClr>
              <a:buSzPts val="1800"/>
              <a:buChar char="•"/>
              <a:defRPr/>
            </a:lvl4pPr>
            <a:lvl5pPr marL="2286000" lvl="4" indent="-342900" algn="l">
              <a:lnSpc>
                <a:spcPct val="90000"/>
              </a:lnSpc>
              <a:spcBef>
                <a:spcPts val="499"/>
              </a:spcBef>
              <a:spcAft>
                <a:spcPts val="0"/>
              </a:spcAft>
              <a:buClr>
                <a:schemeClr val="dk1"/>
              </a:buClr>
              <a:buSzPts val="1800"/>
              <a:buChar char="•"/>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90" name="Google Shape;90;p13"/>
          <p:cNvSpPr txBox="1">
            <a:spLocks noGrp="1"/>
          </p:cNvSpPr>
          <p:nvPr>
            <p:ph type="dt" idx="10"/>
          </p:nvPr>
        </p:nvSpPr>
        <p:spPr>
          <a:xfrm>
            <a:off x="8153401" y="6356350"/>
            <a:ext cx="10617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3"/>
          <p:cNvSpPr txBox="1">
            <a:spLocks noGrp="1"/>
          </p:cNvSpPr>
          <p:nvPr>
            <p:ph type="ftr" idx="11"/>
          </p:nvPr>
        </p:nvSpPr>
        <p:spPr>
          <a:xfrm>
            <a:off x="4038601"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3"/>
          <p:cNvSpPr txBox="1">
            <a:spLocks noGrp="1"/>
          </p:cNvSpPr>
          <p:nvPr>
            <p:ph type="sldNum" idx="12"/>
          </p:nvPr>
        </p:nvSpPr>
        <p:spPr>
          <a:xfrm>
            <a:off x="9215120" y="6356350"/>
            <a:ext cx="213868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p4"/>
          <p:cNvSpPr txBox="1">
            <a:spLocks noGrp="1"/>
          </p:cNvSpPr>
          <p:nvPr>
            <p:ph type="ctrTitle"/>
          </p:nvPr>
        </p:nvSpPr>
        <p:spPr>
          <a:xfrm>
            <a:off x="1524001" y="1122364"/>
            <a:ext cx="9144000" cy="238759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36A2"/>
              </a:buClr>
              <a:buSzPts val="6000"/>
              <a:buFont typeface="Arial"/>
              <a:buNone/>
              <a:defRPr sz="6000">
                <a:solidFill>
                  <a:srgbClr val="0036A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subTitle" idx="1"/>
          </p:nvPr>
        </p:nvSpPr>
        <p:spPr>
          <a:xfrm>
            <a:off x="1524001"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0036A2"/>
              </a:buClr>
              <a:buSzPts val="2399"/>
              <a:buNone/>
              <a:defRPr sz="2399">
                <a:solidFill>
                  <a:srgbClr val="0036A2"/>
                </a:solidFill>
              </a:defRPr>
            </a:lvl1pPr>
            <a:lvl2pPr lvl="1" algn="ctr">
              <a:lnSpc>
                <a:spcPct val="90000"/>
              </a:lnSpc>
              <a:spcBef>
                <a:spcPts val="499"/>
              </a:spcBef>
              <a:spcAft>
                <a:spcPts val="0"/>
              </a:spcAft>
              <a:buClr>
                <a:schemeClr val="dk1"/>
              </a:buClr>
              <a:buSzPts val="2000"/>
              <a:buNone/>
              <a:defRPr sz="2000"/>
            </a:lvl2pPr>
            <a:lvl3pPr lvl="2" algn="ctr">
              <a:lnSpc>
                <a:spcPct val="90000"/>
              </a:lnSpc>
              <a:spcBef>
                <a:spcPts val="499"/>
              </a:spcBef>
              <a:spcAft>
                <a:spcPts val="0"/>
              </a:spcAft>
              <a:buClr>
                <a:schemeClr val="dk1"/>
              </a:buClr>
              <a:buSzPts val="1800"/>
              <a:buNone/>
              <a:defRPr sz="1800"/>
            </a:lvl3pPr>
            <a:lvl4pPr lvl="3" algn="ctr">
              <a:lnSpc>
                <a:spcPct val="90000"/>
              </a:lnSpc>
              <a:spcBef>
                <a:spcPts val="499"/>
              </a:spcBef>
              <a:spcAft>
                <a:spcPts val="0"/>
              </a:spcAft>
              <a:buClr>
                <a:schemeClr val="dk1"/>
              </a:buClr>
              <a:buSzPts val="1600"/>
              <a:buNone/>
              <a:defRPr sz="1600"/>
            </a:lvl4pPr>
            <a:lvl5pPr lvl="4" algn="ctr">
              <a:lnSpc>
                <a:spcPct val="90000"/>
              </a:lnSpc>
              <a:spcBef>
                <a:spcPts val="499"/>
              </a:spcBef>
              <a:spcAft>
                <a:spcPts val="0"/>
              </a:spcAft>
              <a:buClr>
                <a:schemeClr val="dk1"/>
              </a:buClr>
              <a:buSzPts val="1600"/>
              <a:buNone/>
              <a:defRPr sz="1600"/>
            </a:lvl5pPr>
            <a:lvl6pPr lvl="5" algn="ctr">
              <a:lnSpc>
                <a:spcPct val="90000"/>
              </a:lnSpc>
              <a:spcBef>
                <a:spcPts val="499"/>
              </a:spcBef>
              <a:spcAft>
                <a:spcPts val="0"/>
              </a:spcAft>
              <a:buClr>
                <a:schemeClr val="dk1"/>
              </a:buClr>
              <a:buSzPts val="1600"/>
              <a:buNone/>
              <a:defRPr sz="1600"/>
            </a:lvl6pPr>
            <a:lvl7pPr lvl="6" algn="ctr">
              <a:lnSpc>
                <a:spcPct val="90000"/>
              </a:lnSpc>
              <a:spcBef>
                <a:spcPts val="499"/>
              </a:spcBef>
              <a:spcAft>
                <a:spcPts val="0"/>
              </a:spcAft>
              <a:buClr>
                <a:schemeClr val="dk1"/>
              </a:buClr>
              <a:buSzPts val="1600"/>
              <a:buNone/>
              <a:defRPr sz="1600"/>
            </a:lvl7pPr>
            <a:lvl8pPr lvl="7" algn="ctr">
              <a:lnSpc>
                <a:spcPct val="90000"/>
              </a:lnSpc>
              <a:spcBef>
                <a:spcPts val="499"/>
              </a:spcBef>
              <a:spcAft>
                <a:spcPts val="0"/>
              </a:spcAft>
              <a:buClr>
                <a:schemeClr val="dk1"/>
              </a:buClr>
              <a:buSzPts val="1600"/>
              <a:buNone/>
              <a:defRPr sz="1600"/>
            </a:lvl8pPr>
            <a:lvl9pPr lvl="8" algn="ctr">
              <a:lnSpc>
                <a:spcPct val="90000"/>
              </a:lnSpc>
              <a:spcBef>
                <a:spcPts val="499"/>
              </a:spcBef>
              <a:spcAft>
                <a:spcPts val="0"/>
              </a:spcAft>
              <a:buClr>
                <a:schemeClr val="dk1"/>
              </a:buClr>
              <a:buSzPts val="1600"/>
              <a:buNone/>
              <a:defRPr sz="1600"/>
            </a:lvl9pPr>
          </a:lstStyle>
          <a:p>
            <a:endParaRPr/>
          </a:p>
        </p:txBody>
      </p:sp>
      <p:sp>
        <p:nvSpPr>
          <p:cNvPr id="32" name="Google Shape;32;p4"/>
          <p:cNvSpPr txBox="1">
            <a:spLocks noGrp="1"/>
          </p:cNvSpPr>
          <p:nvPr>
            <p:ph type="sldNum" idx="12"/>
          </p:nvPr>
        </p:nvSpPr>
        <p:spPr>
          <a:xfrm>
            <a:off x="9215120" y="6356350"/>
            <a:ext cx="213868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33" name="Google Shape;33;p4"/>
          <p:cNvCxnSpPr/>
          <p:nvPr/>
        </p:nvCxnSpPr>
        <p:spPr>
          <a:xfrm>
            <a:off x="1" y="956346"/>
            <a:ext cx="12192000" cy="16778"/>
          </a:xfrm>
          <a:prstGeom prst="straightConnector1">
            <a:avLst/>
          </a:prstGeom>
          <a:noFill/>
          <a:ln w="38100" cap="flat" cmpd="sng">
            <a:solidFill>
              <a:srgbClr val="002FC6"/>
            </a:solidFill>
            <a:prstDash val="solid"/>
            <a:miter lim="800000"/>
            <a:headEnd type="none" w="sm" len="sm"/>
            <a:tailEnd type="none" w="sm" len="sm"/>
          </a:ln>
        </p:spPr>
      </p:cxnSp>
      <p:cxnSp>
        <p:nvCxnSpPr>
          <p:cNvPr id="34" name="Google Shape;34;p4"/>
          <p:cNvCxnSpPr/>
          <p:nvPr/>
        </p:nvCxnSpPr>
        <p:spPr>
          <a:xfrm>
            <a:off x="1" y="993994"/>
            <a:ext cx="12192000" cy="16778"/>
          </a:xfrm>
          <a:prstGeom prst="straightConnector1">
            <a:avLst/>
          </a:prstGeom>
          <a:noFill/>
          <a:ln w="38100" cap="flat" cmpd="sng">
            <a:solidFill>
              <a:srgbClr val="FFFF00"/>
            </a:solidFill>
            <a:prstDash val="solid"/>
            <a:miter lim="800000"/>
            <a:headEnd type="none" w="sm" len="sm"/>
            <a:tailEnd type="none" w="sm" len="sm"/>
          </a:ln>
        </p:spPr>
      </p:cxnSp>
      <p:cxnSp>
        <p:nvCxnSpPr>
          <p:cNvPr id="35" name="Google Shape;35;p4"/>
          <p:cNvCxnSpPr/>
          <p:nvPr/>
        </p:nvCxnSpPr>
        <p:spPr>
          <a:xfrm>
            <a:off x="1" y="1031351"/>
            <a:ext cx="12192000" cy="16778"/>
          </a:xfrm>
          <a:prstGeom prst="straightConnector1">
            <a:avLst/>
          </a:prstGeom>
          <a:noFill/>
          <a:ln w="38100" cap="flat" cmpd="sng">
            <a:solidFill>
              <a:srgbClr val="FF0000"/>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831851" y="1709739"/>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838201" y="2874014"/>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399"/>
              <a:buNone/>
              <a:defRPr sz="2399">
                <a:solidFill>
                  <a:srgbClr val="888888"/>
                </a:solidFill>
              </a:defRPr>
            </a:lvl1pPr>
            <a:lvl2pPr marL="914400" lvl="1" indent="-228600" algn="l">
              <a:lnSpc>
                <a:spcPct val="90000"/>
              </a:lnSpc>
              <a:spcBef>
                <a:spcPts val="499"/>
              </a:spcBef>
              <a:spcAft>
                <a:spcPts val="0"/>
              </a:spcAft>
              <a:buClr>
                <a:srgbClr val="888888"/>
              </a:buClr>
              <a:buSzPts val="2000"/>
              <a:buNone/>
              <a:defRPr sz="2000">
                <a:solidFill>
                  <a:srgbClr val="888888"/>
                </a:solidFill>
              </a:defRPr>
            </a:lvl2pPr>
            <a:lvl3pPr marL="1371600" lvl="2" indent="-228600" algn="l">
              <a:lnSpc>
                <a:spcPct val="90000"/>
              </a:lnSpc>
              <a:spcBef>
                <a:spcPts val="499"/>
              </a:spcBef>
              <a:spcAft>
                <a:spcPts val="0"/>
              </a:spcAft>
              <a:buClr>
                <a:srgbClr val="888888"/>
              </a:buClr>
              <a:buSzPts val="1800"/>
              <a:buNone/>
              <a:defRPr sz="1800">
                <a:solidFill>
                  <a:srgbClr val="888888"/>
                </a:solidFill>
              </a:defRPr>
            </a:lvl3pPr>
            <a:lvl4pPr marL="1828800" lvl="3" indent="-228600" algn="l">
              <a:lnSpc>
                <a:spcPct val="90000"/>
              </a:lnSpc>
              <a:spcBef>
                <a:spcPts val="499"/>
              </a:spcBef>
              <a:spcAft>
                <a:spcPts val="0"/>
              </a:spcAft>
              <a:buClr>
                <a:srgbClr val="888888"/>
              </a:buClr>
              <a:buSzPts val="1600"/>
              <a:buNone/>
              <a:defRPr sz="1600">
                <a:solidFill>
                  <a:srgbClr val="888888"/>
                </a:solidFill>
              </a:defRPr>
            </a:lvl4pPr>
            <a:lvl5pPr marL="2286000" lvl="4" indent="-228600" algn="l">
              <a:lnSpc>
                <a:spcPct val="90000"/>
              </a:lnSpc>
              <a:spcBef>
                <a:spcPts val="499"/>
              </a:spcBef>
              <a:spcAft>
                <a:spcPts val="0"/>
              </a:spcAft>
              <a:buClr>
                <a:srgbClr val="888888"/>
              </a:buClr>
              <a:buSzPts val="1600"/>
              <a:buNone/>
              <a:defRPr sz="1600">
                <a:solidFill>
                  <a:srgbClr val="888888"/>
                </a:solidFill>
              </a:defRPr>
            </a:lvl5pPr>
            <a:lvl6pPr marL="2743200" lvl="5" indent="-228600" algn="l">
              <a:lnSpc>
                <a:spcPct val="90000"/>
              </a:lnSpc>
              <a:spcBef>
                <a:spcPts val="499"/>
              </a:spcBef>
              <a:spcAft>
                <a:spcPts val="0"/>
              </a:spcAft>
              <a:buClr>
                <a:srgbClr val="888888"/>
              </a:buClr>
              <a:buSzPts val="1600"/>
              <a:buNone/>
              <a:defRPr sz="1600">
                <a:solidFill>
                  <a:srgbClr val="888888"/>
                </a:solidFill>
              </a:defRPr>
            </a:lvl6pPr>
            <a:lvl7pPr marL="3200400" lvl="6" indent="-228600" algn="l">
              <a:lnSpc>
                <a:spcPct val="90000"/>
              </a:lnSpc>
              <a:spcBef>
                <a:spcPts val="499"/>
              </a:spcBef>
              <a:spcAft>
                <a:spcPts val="0"/>
              </a:spcAft>
              <a:buClr>
                <a:srgbClr val="888888"/>
              </a:buClr>
              <a:buSzPts val="1600"/>
              <a:buNone/>
              <a:defRPr sz="1600">
                <a:solidFill>
                  <a:srgbClr val="888888"/>
                </a:solidFill>
              </a:defRPr>
            </a:lvl7pPr>
            <a:lvl8pPr marL="3657600" lvl="7" indent="-228600" algn="l">
              <a:lnSpc>
                <a:spcPct val="90000"/>
              </a:lnSpc>
              <a:spcBef>
                <a:spcPts val="499"/>
              </a:spcBef>
              <a:spcAft>
                <a:spcPts val="0"/>
              </a:spcAft>
              <a:buClr>
                <a:srgbClr val="888888"/>
              </a:buClr>
              <a:buSzPts val="1600"/>
              <a:buNone/>
              <a:defRPr sz="1600">
                <a:solidFill>
                  <a:srgbClr val="888888"/>
                </a:solidFill>
              </a:defRPr>
            </a:lvl8pPr>
            <a:lvl9pPr marL="4114800" lvl="8" indent="-228600" algn="l">
              <a:lnSpc>
                <a:spcPct val="90000"/>
              </a:lnSpc>
              <a:spcBef>
                <a:spcPts val="499"/>
              </a:spcBef>
              <a:spcAft>
                <a:spcPts val="0"/>
              </a:spcAft>
              <a:buClr>
                <a:srgbClr val="888888"/>
              </a:buClr>
              <a:buSzPts val="1600"/>
              <a:buNone/>
              <a:defRPr sz="1600">
                <a:solidFill>
                  <a:srgbClr val="888888"/>
                </a:solidFill>
              </a:defRPr>
            </a:lvl9pPr>
          </a:lstStyle>
          <a:p>
            <a:endParaRPr/>
          </a:p>
        </p:txBody>
      </p:sp>
      <p:sp>
        <p:nvSpPr>
          <p:cNvPr id="39" name="Google Shape;39;p5"/>
          <p:cNvSpPr txBox="1">
            <a:spLocks noGrp="1"/>
          </p:cNvSpPr>
          <p:nvPr>
            <p:ph type="dt" idx="10"/>
          </p:nvPr>
        </p:nvSpPr>
        <p:spPr>
          <a:xfrm>
            <a:off x="8153401" y="6356350"/>
            <a:ext cx="10617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4038601"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9215120" y="6356350"/>
            <a:ext cx="213868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1394432" y="19657"/>
            <a:ext cx="9312052" cy="9354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499"/>
              </a:spcBef>
              <a:spcAft>
                <a:spcPts val="0"/>
              </a:spcAft>
              <a:buClr>
                <a:schemeClr val="dk1"/>
              </a:buClr>
              <a:buSzPts val="1800"/>
              <a:buChar char="•"/>
              <a:defRPr/>
            </a:lvl2pPr>
            <a:lvl3pPr marL="1371600" lvl="2" indent="-342900" algn="l">
              <a:lnSpc>
                <a:spcPct val="90000"/>
              </a:lnSpc>
              <a:spcBef>
                <a:spcPts val="499"/>
              </a:spcBef>
              <a:spcAft>
                <a:spcPts val="0"/>
              </a:spcAft>
              <a:buClr>
                <a:schemeClr val="dk1"/>
              </a:buClr>
              <a:buSzPts val="1800"/>
              <a:buChar char="•"/>
              <a:defRPr/>
            </a:lvl3pPr>
            <a:lvl4pPr marL="1828800" lvl="3" indent="-342900" algn="l">
              <a:lnSpc>
                <a:spcPct val="90000"/>
              </a:lnSpc>
              <a:spcBef>
                <a:spcPts val="499"/>
              </a:spcBef>
              <a:spcAft>
                <a:spcPts val="0"/>
              </a:spcAft>
              <a:buClr>
                <a:schemeClr val="dk1"/>
              </a:buClr>
              <a:buSzPts val="1800"/>
              <a:buChar char="•"/>
              <a:defRPr/>
            </a:lvl4pPr>
            <a:lvl5pPr marL="2286000" lvl="4" indent="-342900" algn="l">
              <a:lnSpc>
                <a:spcPct val="90000"/>
              </a:lnSpc>
              <a:spcBef>
                <a:spcPts val="499"/>
              </a:spcBef>
              <a:spcAft>
                <a:spcPts val="0"/>
              </a:spcAft>
              <a:buClr>
                <a:schemeClr val="dk1"/>
              </a:buClr>
              <a:buSzPts val="1800"/>
              <a:buChar char="•"/>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45" name="Google Shape;45;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499"/>
              </a:spcBef>
              <a:spcAft>
                <a:spcPts val="0"/>
              </a:spcAft>
              <a:buClr>
                <a:schemeClr val="dk1"/>
              </a:buClr>
              <a:buSzPts val="1800"/>
              <a:buChar char="•"/>
              <a:defRPr/>
            </a:lvl2pPr>
            <a:lvl3pPr marL="1371600" lvl="2" indent="-342900" algn="l">
              <a:lnSpc>
                <a:spcPct val="90000"/>
              </a:lnSpc>
              <a:spcBef>
                <a:spcPts val="499"/>
              </a:spcBef>
              <a:spcAft>
                <a:spcPts val="0"/>
              </a:spcAft>
              <a:buClr>
                <a:schemeClr val="dk1"/>
              </a:buClr>
              <a:buSzPts val="1800"/>
              <a:buChar char="•"/>
              <a:defRPr/>
            </a:lvl3pPr>
            <a:lvl4pPr marL="1828800" lvl="3" indent="-342900" algn="l">
              <a:lnSpc>
                <a:spcPct val="90000"/>
              </a:lnSpc>
              <a:spcBef>
                <a:spcPts val="499"/>
              </a:spcBef>
              <a:spcAft>
                <a:spcPts val="0"/>
              </a:spcAft>
              <a:buClr>
                <a:schemeClr val="dk1"/>
              </a:buClr>
              <a:buSzPts val="1800"/>
              <a:buChar char="•"/>
              <a:defRPr/>
            </a:lvl4pPr>
            <a:lvl5pPr marL="2286000" lvl="4" indent="-342900" algn="l">
              <a:lnSpc>
                <a:spcPct val="90000"/>
              </a:lnSpc>
              <a:spcBef>
                <a:spcPts val="499"/>
              </a:spcBef>
              <a:spcAft>
                <a:spcPts val="0"/>
              </a:spcAft>
              <a:buClr>
                <a:schemeClr val="dk1"/>
              </a:buClr>
              <a:buSzPts val="1800"/>
              <a:buChar char="•"/>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153401" y="6356350"/>
            <a:ext cx="10617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1"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9215120" y="6356350"/>
            <a:ext cx="213868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1388429" y="19052"/>
            <a:ext cx="9299891" cy="95567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body" idx="1"/>
          </p:nvPr>
        </p:nvSpPr>
        <p:spPr>
          <a:xfrm>
            <a:off x="839789" y="1681164"/>
            <a:ext cx="5157786"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399"/>
              <a:buNone/>
              <a:defRPr sz="2399" b="1"/>
            </a:lvl1pPr>
            <a:lvl2pPr marL="914400" lvl="1" indent="-228600" algn="l">
              <a:lnSpc>
                <a:spcPct val="90000"/>
              </a:lnSpc>
              <a:spcBef>
                <a:spcPts val="499"/>
              </a:spcBef>
              <a:spcAft>
                <a:spcPts val="0"/>
              </a:spcAft>
              <a:buClr>
                <a:schemeClr val="dk1"/>
              </a:buClr>
              <a:buSzPts val="2000"/>
              <a:buNone/>
              <a:defRPr sz="2000" b="1"/>
            </a:lvl2pPr>
            <a:lvl3pPr marL="1371600" lvl="2" indent="-228600" algn="l">
              <a:lnSpc>
                <a:spcPct val="90000"/>
              </a:lnSpc>
              <a:spcBef>
                <a:spcPts val="499"/>
              </a:spcBef>
              <a:spcAft>
                <a:spcPts val="0"/>
              </a:spcAft>
              <a:buClr>
                <a:schemeClr val="dk1"/>
              </a:buClr>
              <a:buSzPts val="1800"/>
              <a:buNone/>
              <a:defRPr sz="1800" b="1"/>
            </a:lvl3pPr>
            <a:lvl4pPr marL="1828800" lvl="3" indent="-228600" algn="l">
              <a:lnSpc>
                <a:spcPct val="90000"/>
              </a:lnSpc>
              <a:spcBef>
                <a:spcPts val="499"/>
              </a:spcBef>
              <a:spcAft>
                <a:spcPts val="0"/>
              </a:spcAft>
              <a:buClr>
                <a:schemeClr val="dk1"/>
              </a:buClr>
              <a:buSzPts val="1600"/>
              <a:buNone/>
              <a:defRPr sz="1600" b="1"/>
            </a:lvl4pPr>
            <a:lvl5pPr marL="2286000" lvl="4" indent="-228600" algn="l">
              <a:lnSpc>
                <a:spcPct val="90000"/>
              </a:lnSpc>
              <a:spcBef>
                <a:spcPts val="499"/>
              </a:spcBef>
              <a:spcAft>
                <a:spcPts val="0"/>
              </a:spcAft>
              <a:buClr>
                <a:schemeClr val="dk1"/>
              </a:buClr>
              <a:buSzPts val="1600"/>
              <a:buNone/>
              <a:defRPr sz="1600" b="1"/>
            </a:lvl5pPr>
            <a:lvl6pPr marL="2743200" lvl="5" indent="-228600" algn="l">
              <a:lnSpc>
                <a:spcPct val="90000"/>
              </a:lnSpc>
              <a:spcBef>
                <a:spcPts val="499"/>
              </a:spcBef>
              <a:spcAft>
                <a:spcPts val="0"/>
              </a:spcAft>
              <a:buClr>
                <a:schemeClr val="dk1"/>
              </a:buClr>
              <a:buSzPts val="1600"/>
              <a:buNone/>
              <a:defRPr sz="1600" b="1"/>
            </a:lvl6pPr>
            <a:lvl7pPr marL="3200400" lvl="6" indent="-228600" algn="l">
              <a:lnSpc>
                <a:spcPct val="90000"/>
              </a:lnSpc>
              <a:spcBef>
                <a:spcPts val="499"/>
              </a:spcBef>
              <a:spcAft>
                <a:spcPts val="0"/>
              </a:spcAft>
              <a:buClr>
                <a:schemeClr val="dk1"/>
              </a:buClr>
              <a:buSzPts val="1600"/>
              <a:buNone/>
              <a:defRPr sz="1600" b="1"/>
            </a:lvl7pPr>
            <a:lvl8pPr marL="3657600" lvl="7" indent="-228600" algn="l">
              <a:lnSpc>
                <a:spcPct val="90000"/>
              </a:lnSpc>
              <a:spcBef>
                <a:spcPts val="499"/>
              </a:spcBef>
              <a:spcAft>
                <a:spcPts val="0"/>
              </a:spcAft>
              <a:buClr>
                <a:schemeClr val="dk1"/>
              </a:buClr>
              <a:buSzPts val="1600"/>
              <a:buNone/>
              <a:defRPr sz="1600" b="1"/>
            </a:lvl8pPr>
            <a:lvl9pPr marL="4114800" lvl="8" indent="-228600" algn="l">
              <a:lnSpc>
                <a:spcPct val="90000"/>
              </a:lnSpc>
              <a:spcBef>
                <a:spcPts val="499"/>
              </a:spcBef>
              <a:spcAft>
                <a:spcPts val="0"/>
              </a:spcAft>
              <a:buClr>
                <a:schemeClr val="dk1"/>
              </a:buClr>
              <a:buSzPts val="1600"/>
              <a:buNone/>
              <a:defRPr sz="1600" b="1"/>
            </a:lvl9pPr>
          </a:lstStyle>
          <a:p>
            <a:endParaRPr/>
          </a:p>
        </p:txBody>
      </p:sp>
      <p:sp>
        <p:nvSpPr>
          <p:cNvPr id="52" name="Google Shape;52;p7"/>
          <p:cNvSpPr txBox="1">
            <a:spLocks noGrp="1"/>
          </p:cNvSpPr>
          <p:nvPr>
            <p:ph type="body" idx="2"/>
          </p:nvPr>
        </p:nvSpPr>
        <p:spPr>
          <a:xfrm>
            <a:off x="839789" y="2505075"/>
            <a:ext cx="5157786"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499"/>
              </a:spcBef>
              <a:spcAft>
                <a:spcPts val="0"/>
              </a:spcAft>
              <a:buClr>
                <a:schemeClr val="dk1"/>
              </a:buClr>
              <a:buSzPts val="1800"/>
              <a:buChar char="•"/>
              <a:defRPr/>
            </a:lvl2pPr>
            <a:lvl3pPr marL="1371600" lvl="2" indent="-342900" algn="l">
              <a:lnSpc>
                <a:spcPct val="90000"/>
              </a:lnSpc>
              <a:spcBef>
                <a:spcPts val="499"/>
              </a:spcBef>
              <a:spcAft>
                <a:spcPts val="0"/>
              </a:spcAft>
              <a:buClr>
                <a:schemeClr val="dk1"/>
              </a:buClr>
              <a:buSzPts val="1800"/>
              <a:buChar char="•"/>
              <a:defRPr/>
            </a:lvl3pPr>
            <a:lvl4pPr marL="1828800" lvl="3" indent="-342900" algn="l">
              <a:lnSpc>
                <a:spcPct val="90000"/>
              </a:lnSpc>
              <a:spcBef>
                <a:spcPts val="499"/>
              </a:spcBef>
              <a:spcAft>
                <a:spcPts val="0"/>
              </a:spcAft>
              <a:buClr>
                <a:schemeClr val="dk1"/>
              </a:buClr>
              <a:buSzPts val="1800"/>
              <a:buChar char="•"/>
              <a:defRPr/>
            </a:lvl4pPr>
            <a:lvl5pPr marL="2286000" lvl="4" indent="-342900" algn="l">
              <a:lnSpc>
                <a:spcPct val="90000"/>
              </a:lnSpc>
              <a:spcBef>
                <a:spcPts val="499"/>
              </a:spcBef>
              <a:spcAft>
                <a:spcPts val="0"/>
              </a:spcAft>
              <a:buClr>
                <a:schemeClr val="dk1"/>
              </a:buClr>
              <a:buSzPts val="1800"/>
              <a:buChar char="•"/>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53" name="Google Shape;53;p7"/>
          <p:cNvSpPr txBox="1">
            <a:spLocks noGrp="1"/>
          </p:cNvSpPr>
          <p:nvPr>
            <p:ph type="body" idx="3"/>
          </p:nvPr>
        </p:nvSpPr>
        <p:spPr>
          <a:xfrm>
            <a:off x="6172200" y="1681164"/>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399"/>
              <a:buNone/>
              <a:defRPr sz="2399" b="1"/>
            </a:lvl1pPr>
            <a:lvl2pPr marL="914400" lvl="1" indent="-228600" algn="l">
              <a:lnSpc>
                <a:spcPct val="90000"/>
              </a:lnSpc>
              <a:spcBef>
                <a:spcPts val="499"/>
              </a:spcBef>
              <a:spcAft>
                <a:spcPts val="0"/>
              </a:spcAft>
              <a:buClr>
                <a:schemeClr val="dk1"/>
              </a:buClr>
              <a:buSzPts val="2000"/>
              <a:buNone/>
              <a:defRPr sz="2000" b="1"/>
            </a:lvl2pPr>
            <a:lvl3pPr marL="1371600" lvl="2" indent="-228600" algn="l">
              <a:lnSpc>
                <a:spcPct val="90000"/>
              </a:lnSpc>
              <a:spcBef>
                <a:spcPts val="499"/>
              </a:spcBef>
              <a:spcAft>
                <a:spcPts val="0"/>
              </a:spcAft>
              <a:buClr>
                <a:schemeClr val="dk1"/>
              </a:buClr>
              <a:buSzPts val="1800"/>
              <a:buNone/>
              <a:defRPr sz="1800" b="1"/>
            </a:lvl3pPr>
            <a:lvl4pPr marL="1828800" lvl="3" indent="-228600" algn="l">
              <a:lnSpc>
                <a:spcPct val="90000"/>
              </a:lnSpc>
              <a:spcBef>
                <a:spcPts val="499"/>
              </a:spcBef>
              <a:spcAft>
                <a:spcPts val="0"/>
              </a:spcAft>
              <a:buClr>
                <a:schemeClr val="dk1"/>
              </a:buClr>
              <a:buSzPts val="1600"/>
              <a:buNone/>
              <a:defRPr sz="1600" b="1"/>
            </a:lvl4pPr>
            <a:lvl5pPr marL="2286000" lvl="4" indent="-228600" algn="l">
              <a:lnSpc>
                <a:spcPct val="90000"/>
              </a:lnSpc>
              <a:spcBef>
                <a:spcPts val="499"/>
              </a:spcBef>
              <a:spcAft>
                <a:spcPts val="0"/>
              </a:spcAft>
              <a:buClr>
                <a:schemeClr val="dk1"/>
              </a:buClr>
              <a:buSzPts val="1600"/>
              <a:buNone/>
              <a:defRPr sz="1600" b="1"/>
            </a:lvl5pPr>
            <a:lvl6pPr marL="2743200" lvl="5" indent="-228600" algn="l">
              <a:lnSpc>
                <a:spcPct val="90000"/>
              </a:lnSpc>
              <a:spcBef>
                <a:spcPts val="499"/>
              </a:spcBef>
              <a:spcAft>
                <a:spcPts val="0"/>
              </a:spcAft>
              <a:buClr>
                <a:schemeClr val="dk1"/>
              </a:buClr>
              <a:buSzPts val="1600"/>
              <a:buNone/>
              <a:defRPr sz="1600" b="1"/>
            </a:lvl6pPr>
            <a:lvl7pPr marL="3200400" lvl="6" indent="-228600" algn="l">
              <a:lnSpc>
                <a:spcPct val="90000"/>
              </a:lnSpc>
              <a:spcBef>
                <a:spcPts val="499"/>
              </a:spcBef>
              <a:spcAft>
                <a:spcPts val="0"/>
              </a:spcAft>
              <a:buClr>
                <a:schemeClr val="dk1"/>
              </a:buClr>
              <a:buSzPts val="1600"/>
              <a:buNone/>
              <a:defRPr sz="1600" b="1"/>
            </a:lvl7pPr>
            <a:lvl8pPr marL="3657600" lvl="7" indent="-228600" algn="l">
              <a:lnSpc>
                <a:spcPct val="90000"/>
              </a:lnSpc>
              <a:spcBef>
                <a:spcPts val="499"/>
              </a:spcBef>
              <a:spcAft>
                <a:spcPts val="0"/>
              </a:spcAft>
              <a:buClr>
                <a:schemeClr val="dk1"/>
              </a:buClr>
              <a:buSzPts val="1600"/>
              <a:buNone/>
              <a:defRPr sz="1600" b="1"/>
            </a:lvl8pPr>
            <a:lvl9pPr marL="4114800" lvl="8" indent="-228600" algn="l">
              <a:lnSpc>
                <a:spcPct val="90000"/>
              </a:lnSpc>
              <a:spcBef>
                <a:spcPts val="499"/>
              </a:spcBef>
              <a:spcAft>
                <a:spcPts val="0"/>
              </a:spcAft>
              <a:buClr>
                <a:schemeClr val="dk1"/>
              </a:buClr>
              <a:buSzPts val="1600"/>
              <a:buNone/>
              <a:defRPr sz="1600" b="1"/>
            </a:lvl9pPr>
          </a:lstStyle>
          <a:p>
            <a:endParaRPr/>
          </a:p>
        </p:txBody>
      </p:sp>
      <p:sp>
        <p:nvSpPr>
          <p:cNvPr id="54" name="Google Shape;54;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499"/>
              </a:spcBef>
              <a:spcAft>
                <a:spcPts val="0"/>
              </a:spcAft>
              <a:buClr>
                <a:schemeClr val="dk1"/>
              </a:buClr>
              <a:buSzPts val="1800"/>
              <a:buChar char="•"/>
              <a:defRPr/>
            </a:lvl2pPr>
            <a:lvl3pPr marL="1371600" lvl="2" indent="-342900" algn="l">
              <a:lnSpc>
                <a:spcPct val="90000"/>
              </a:lnSpc>
              <a:spcBef>
                <a:spcPts val="499"/>
              </a:spcBef>
              <a:spcAft>
                <a:spcPts val="0"/>
              </a:spcAft>
              <a:buClr>
                <a:schemeClr val="dk1"/>
              </a:buClr>
              <a:buSzPts val="1800"/>
              <a:buChar char="•"/>
              <a:defRPr/>
            </a:lvl3pPr>
            <a:lvl4pPr marL="1828800" lvl="3" indent="-342900" algn="l">
              <a:lnSpc>
                <a:spcPct val="90000"/>
              </a:lnSpc>
              <a:spcBef>
                <a:spcPts val="499"/>
              </a:spcBef>
              <a:spcAft>
                <a:spcPts val="0"/>
              </a:spcAft>
              <a:buClr>
                <a:schemeClr val="dk1"/>
              </a:buClr>
              <a:buSzPts val="1800"/>
              <a:buChar char="•"/>
              <a:defRPr/>
            </a:lvl4pPr>
            <a:lvl5pPr marL="2286000" lvl="4" indent="-342900" algn="l">
              <a:lnSpc>
                <a:spcPct val="90000"/>
              </a:lnSpc>
              <a:spcBef>
                <a:spcPts val="499"/>
              </a:spcBef>
              <a:spcAft>
                <a:spcPts val="0"/>
              </a:spcAft>
              <a:buClr>
                <a:schemeClr val="dk1"/>
              </a:buClr>
              <a:buSzPts val="1800"/>
              <a:buChar char="•"/>
              <a:defRPr/>
            </a:lvl5pPr>
            <a:lvl6pPr marL="2743200" lvl="5" indent="-342900" algn="l">
              <a:lnSpc>
                <a:spcPct val="90000"/>
              </a:lnSpc>
              <a:spcBef>
                <a:spcPts val="499"/>
              </a:spcBef>
              <a:spcAft>
                <a:spcPts val="0"/>
              </a:spcAft>
              <a:buClr>
                <a:schemeClr val="dk1"/>
              </a:buClr>
              <a:buSzPts val="1800"/>
              <a:buChar char="•"/>
              <a:defRPr/>
            </a:lvl6pPr>
            <a:lvl7pPr marL="3200400" lvl="6" indent="-342900" algn="l">
              <a:lnSpc>
                <a:spcPct val="90000"/>
              </a:lnSpc>
              <a:spcBef>
                <a:spcPts val="499"/>
              </a:spcBef>
              <a:spcAft>
                <a:spcPts val="0"/>
              </a:spcAft>
              <a:buClr>
                <a:schemeClr val="dk1"/>
              </a:buClr>
              <a:buSzPts val="1800"/>
              <a:buChar char="•"/>
              <a:defRPr/>
            </a:lvl7pPr>
            <a:lvl8pPr marL="3657600" lvl="7" indent="-342900" algn="l">
              <a:lnSpc>
                <a:spcPct val="90000"/>
              </a:lnSpc>
              <a:spcBef>
                <a:spcPts val="499"/>
              </a:spcBef>
              <a:spcAft>
                <a:spcPts val="0"/>
              </a:spcAft>
              <a:buClr>
                <a:schemeClr val="dk1"/>
              </a:buClr>
              <a:buSzPts val="1800"/>
              <a:buChar char="•"/>
              <a:defRPr/>
            </a:lvl8pPr>
            <a:lvl9pPr marL="4114800" lvl="8" indent="-342900" algn="l">
              <a:lnSpc>
                <a:spcPct val="90000"/>
              </a:lnSpc>
              <a:spcBef>
                <a:spcPts val="499"/>
              </a:spcBef>
              <a:spcAft>
                <a:spcPts val="0"/>
              </a:spcAft>
              <a:buClr>
                <a:schemeClr val="dk1"/>
              </a:buClr>
              <a:buSzPts val="1800"/>
              <a:buChar char="•"/>
              <a:defRPr/>
            </a:lvl9pPr>
          </a:lstStyle>
          <a:p>
            <a:endParaRPr/>
          </a:p>
        </p:txBody>
      </p:sp>
      <p:sp>
        <p:nvSpPr>
          <p:cNvPr id="55" name="Google Shape;55;p7"/>
          <p:cNvSpPr txBox="1">
            <a:spLocks noGrp="1"/>
          </p:cNvSpPr>
          <p:nvPr>
            <p:ph type="dt" idx="10"/>
          </p:nvPr>
        </p:nvSpPr>
        <p:spPr>
          <a:xfrm>
            <a:off x="8153401" y="6356350"/>
            <a:ext cx="10617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ftr" idx="11"/>
          </p:nvPr>
        </p:nvSpPr>
        <p:spPr>
          <a:xfrm>
            <a:off x="4038601"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
          <p:cNvSpPr txBox="1">
            <a:spLocks noGrp="1"/>
          </p:cNvSpPr>
          <p:nvPr>
            <p:ph type="sldNum" idx="12"/>
          </p:nvPr>
        </p:nvSpPr>
        <p:spPr>
          <a:xfrm>
            <a:off x="9215120" y="6356350"/>
            <a:ext cx="213868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1394432" y="19657"/>
            <a:ext cx="9312052" cy="9354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8"/>
          <p:cNvSpPr txBox="1">
            <a:spLocks noGrp="1"/>
          </p:cNvSpPr>
          <p:nvPr>
            <p:ph type="dt" idx="10"/>
          </p:nvPr>
        </p:nvSpPr>
        <p:spPr>
          <a:xfrm>
            <a:off x="8153401" y="6356350"/>
            <a:ext cx="10617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
          <p:cNvSpPr txBox="1">
            <a:spLocks noGrp="1"/>
          </p:cNvSpPr>
          <p:nvPr>
            <p:ph type="ftr" idx="11"/>
          </p:nvPr>
        </p:nvSpPr>
        <p:spPr>
          <a:xfrm>
            <a:off x="4038601"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sldNum" idx="12"/>
          </p:nvPr>
        </p:nvSpPr>
        <p:spPr>
          <a:xfrm>
            <a:off x="9215120" y="6356350"/>
            <a:ext cx="213868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9"/>
          <p:cNvSpPr txBox="1">
            <a:spLocks noGrp="1"/>
          </p:cNvSpPr>
          <p:nvPr>
            <p:ph type="dt" idx="10"/>
          </p:nvPr>
        </p:nvSpPr>
        <p:spPr>
          <a:xfrm>
            <a:off x="8153401" y="6356350"/>
            <a:ext cx="10617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4038601"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9215120" y="6356350"/>
            <a:ext cx="213868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0"/>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499"/>
              </a:spcBef>
              <a:spcAft>
                <a:spcPts val="0"/>
              </a:spcAft>
              <a:buClr>
                <a:schemeClr val="dk1"/>
              </a:buClr>
              <a:buSzPts val="2800"/>
              <a:buChar char="•"/>
              <a:defRPr sz="2800"/>
            </a:lvl2pPr>
            <a:lvl3pPr marL="1371600" lvl="2" indent="-380936" algn="l">
              <a:lnSpc>
                <a:spcPct val="90000"/>
              </a:lnSpc>
              <a:spcBef>
                <a:spcPts val="499"/>
              </a:spcBef>
              <a:spcAft>
                <a:spcPts val="0"/>
              </a:spcAft>
              <a:buClr>
                <a:schemeClr val="dk1"/>
              </a:buClr>
              <a:buSzPts val="2399"/>
              <a:buChar char="•"/>
              <a:defRPr sz="2399"/>
            </a:lvl3pPr>
            <a:lvl4pPr marL="1828800" lvl="3" indent="-355600" algn="l">
              <a:lnSpc>
                <a:spcPct val="90000"/>
              </a:lnSpc>
              <a:spcBef>
                <a:spcPts val="499"/>
              </a:spcBef>
              <a:spcAft>
                <a:spcPts val="0"/>
              </a:spcAft>
              <a:buClr>
                <a:schemeClr val="dk1"/>
              </a:buClr>
              <a:buSzPts val="2000"/>
              <a:buChar char="•"/>
              <a:defRPr sz="2000"/>
            </a:lvl4pPr>
            <a:lvl5pPr marL="2286000" lvl="4" indent="-355600" algn="l">
              <a:lnSpc>
                <a:spcPct val="90000"/>
              </a:lnSpc>
              <a:spcBef>
                <a:spcPts val="499"/>
              </a:spcBef>
              <a:spcAft>
                <a:spcPts val="0"/>
              </a:spcAft>
              <a:buClr>
                <a:schemeClr val="dk1"/>
              </a:buClr>
              <a:buSzPts val="2000"/>
              <a:buChar char="•"/>
              <a:defRPr sz="2000"/>
            </a:lvl5pPr>
            <a:lvl6pPr marL="2743200" lvl="5" indent="-355600" algn="l">
              <a:lnSpc>
                <a:spcPct val="90000"/>
              </a:lnSpc>
              <a:spcBef>
                <a:spcPts val="499"/>
              </a:spcBef>
              <a:spcAft>
                <a:spcPts val="0"/>
              </a:spcAft>
              <a:buClr>
                <a:schemeClr val="dk1"/>
              </a:buClr>
              <a:buSzPts val="2000"/>
              <a:buChar char="•"/>
              <a:defRPr sz="2000"/>
            </a:lvl6pPr>
            <a:lvl7pPr marL="3200400" lvl="6" indent="-355600" algn="l">
              <a:lnSpc>
                <a:spcPct val="90000"/>
              </a:lnSpc>
              <a:spcBef>
                <a:spcPts val="499"/>
              </a:spcBef>
              <a:spcAft>
                <a:spcPts val="0"/>
              </a:spcAft>
              <a:buClr>
                <a:schemeClr val="dk1"/>
              </a:buClr>
              <a:buSzPts val="2000"/>
              <a:buChar char="•"/>
              <a:defRPr sz="2000"/>
            </a:lvl7pPr>
            <a:lvl8pPr marL="3657600" lvl="7" indent="-355600" algn="l">
              <a:lnSpc>
                <a:spcPct val="90000"/>
              </a:lnSpc>
              <a:spcBef>
                <a:spcPts val="499"/>
              </a:spcBef>
              <a:spcAft>
                <a:spcPts val="0"/>
              </a:spcAft>
              <a:buClr>
                <a:schemeClr val="dk1"/>
              </a:buClr>
              <a:buSzPts val="2000"/>
              <a:buChar char="•"/>
              <a:defRPr sz="2000"/>
            </a:lvl8pPr>
            <a:lvl9pPr marL="4114800" lvl="8" indent="-355600" algn="l">
              <a:lnSpc>
                <a:spcPct val="90000"/>
              </a:lnSpc>
              <a:spcBef>
                <a:spcPts val="499"/>
              </a:spcBef>
              <a:spcAft>
                <a:spcPts val="0"/>
              </a:spcAft>
              <a:buClr>
                <a:schemeClr val="dk1"/>
              </a:buClr>
              <a:buSzPts val="2000"/>
              <a:buChar char="•"/>
              <a:defRPr sz="2000"/>
            </a:lvl9pPr>
          </a:lstStyle>
          <a:p>
            <a:endParaRPr/>
          </a:p>
        </p:txBody>
      </p:sp>
      <p:sp>
        <p:nvSpPr>
          <p:cNvPr id="70" name="Google Shape;70;p10"/>
          <p:cNvSpPr txBox="1">
            <a:spLocks noGrp="1"/>
          </p:cNvSpPr>
          <p:nvPr>
            <p:ph type="body" idx="2"/>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499"/>
              </a:spcBef>
              <a:spcAft>
                <a:spcPts val="0"/>
              </a:spcAft>
              <a:buClr>
                <a:schemeClr val="dk1"/>
              </a:buClr>
              <a:buSzPts val="1400"/>
              <a:buNone/>
              <a:defRPr sz="1400"/>
            </a:lvl2pPr>
            <a:lvl3pPr marL="1371600" lvl="2" indent="-228600" algn="l">
              <a:lnSpc>
                <a:spcPct val="90000"/>
              </a:lnSpc>
              <a:spcBef>
                <a:spcPts val="499"/>
              </a:spcBef>
              <a:spcAft>
                <a:spcPts val="0"/>
              </a:spcAft>
              <a:buClr>
                <a:schemeClr val="dk1"/>
              </a:buClr>
              <a:buSzPts val="1200"/>
              <a:buNone/>
              <a:defRPr sz="1200"/>
            </a:lvl3pPr>
            <a:lvl4pPr marL="1828800" lvl="3" indent="-228600" algn="l">
              <a:lnSpc>
                <a:spcPct val="90000"/>
              </a:lnSpc>
              <a:spcBef>
                <a:spcPts val="499"/>
              </a:spcBef>
              <a:spcAft>
                <a:spcPts val="0"/>
              </a:spcAft>
              <a:buClr>
                <a:schemeClr val="dk1"/>
              </a:buClr>
              <a:buSzPts val="1000"/>
              <a:buNone/>
              <a:defRPr sz="1000"/>
            </a:lvl4pPr>
            <a:lvl5pPr marL="2286000" lvl="4" indent="-228600" algn="l">
              <a:lnSpc>
                <a:spcPct val="90000"/>
              </a:lnSpc>
              <a:spcBef>
                <a:spcPts val="499"/>
              </a:spcBef>
              <a:spcAft>
                <a:spcPts val="0"/>
              </a:spcAft>
              <a:buClr>
                <a:schemeClr val="dk1"/>
              </a:buClr>
              <a:buSzPts val="1000"/>
              <a:buNone/>
              <a:defRPr sz="1000"/>
            </a:lvl5pPr>
            <a:lvl6pPr marL="2743200" lvl="5" indent="-228600" algn="l">
              <a:lnSpc>
                <a:spcPct val="90000"/>
              </a:lnSpc>
              <a:spcBef>
                <a:spcPts val="499"/>
              </a:spcBef>
              <a:spcAft>
                <a:spcPts val="0"/>
              </a:spcAft>
              <a:buClr>
                <a:schemeClr val="dk1"/>
              </a:buClr>
              <a:buSzPts val="1000"/>
              <a:buNone/>
              <a:defRPr sz="1000"/>
            </a:lvl6pPr>
            <a:lvl7pPr marL="3200400" lvl="6" indent="-228600" algn="l">
              <a:lnSpc>
                <a:spcPct val="90000"/>
              </a:lnSpc>
              <a:spcBef>
                <a:spcPts val="499"/>
              </a:spcBef>
              <a:spcAft>
                <a:spcPts val="0"/>
              </a:spcAft>
              <a:buClr>
                <a:schemeClr val="dk1"/>
              </a:buClr>
              <a:buSzPts val="1000"/>
              <a:buNone/>
              <a:defRPr sz="1000"/>
            </a:lvl7pPr>
            <a:lvl8pPr marL="3657600" lvl="7" indent="-228600" algn="l">
              <a:lnSpc>
                <a:spcPct val="90000"/>
              </a:lnSpc>
              <a:spcBef>
                <a:spcPts val="499"/>
              </a:spcBef>
              <a:spcAft>
                <a:spcPts val="0"/>
              </a:spcAft>
              <a:buClr>
                <a:schemeClr val="dk1"/>
              </a:buClr>
              <a:buSzPts val="1000"/>
              <a:buNone/>
              <a:defRPr sz="1000"/>
            </a:lvl8pPr>
            <a:lvl9pPr marL="4114800" lvl="8" indent="-228600" algn="l">
              <a:lnSpc>
                <a:spcPct val="90000"/>
              </a:lnSpc>
              <a:spcBef>
                <a:spcPts val="499"/>
              </a:spcBef>
              <a:spcAft>
                <a:spcPts val="0"/>
              </a:spcAft>
              <a:buClr>
                <a:schemeClr val="dk1"/>
              </a:buClr>
              <a:buSzPts val="1000"/>
              <a:buNone/>
              <a:defRPr sz="1000"/>
            </a:lvl9pPr>
          </a:lstStyle>
          <a:p>
            <a:endParaRPr/>
          </a:p>
        </p:txBody>
      </p:sp>
      <p:sp>
        <p:nvSpPr>
          <p:cNvPr id="71" name="Google Shape;71;p10"/>
          <p:cNvSpPr txBox="1">
            <a:spLocks noGrp="1"/>
          </p:cNvSpPr>
          <p:nvPr>
            <p:ph type="dt" idx="10"/>
          </p:nvPr>
        </p:nvSpPr>
        <p:spPr>
          <a:xfrm>
            <a:off x="8153401" y="6356350"/>
            <a:ext cx="10617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ftr" idx="11"/>
          </p:nvPr>
        </p:nvSpPr>
        <p:spPr>
          <a:xfrm>
            <a:off x="4038601"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sldNum" idx="12"/>
          </p:nvPr>
        </p:nvSpPr>
        <p:spPr>
          <a:xfrm>
            <a:off x="9215120" y="6356350"/>
            <a:ext cx="213868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1"/>
          <p:cNvSpPr>
            <a:spLocks noGrp="1"/>
          </p:cNvSpPr>
          <p:nvPr>
            <p:ph type="pic" idx="2"/>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499"/>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499"/>
              </a:spcBef>
              <a:spcAft>
                <a:spcPts val="0"/>
              </a:spcAft>
              <a:buClr>
                <a:schemeClr val="dk1"/>
              </a:buClr>
              <a:buSzPts val="2399"/>
              <a:buFont typeface="Arial"/>
              <a:buNone/>
              <a:defRPr sz="2399" b="0" i="0" u="none" strike="noStrike" cap="none">
                <a:solidFill>
                  <a:schemeClr val="dk1"/>
                </a:solidFill>
                <a:latin typeface="Arial"/>
                <a:ea typeface="Arial"/>
                <a:cs typeface="Arial"/>
                <a:sym typeface="Arial"/>
              </a:defRPr>
            </a:lvl3pPr>
            <a:lvl4pPr marR="0" lvl="3" algn="l" rtl="0">
              <a:lnSpc>
                <a:spcPct val="90000"/>
              </a:lnSpc>
              <a:spcBef>
                <a:spcPts val="499"/>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499"/>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499"/>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499"/>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499"/>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499"/>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body" idx="1"/>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499"/>
              </a:spcBef>
              <a:spcAft>
                <a:spcPts val="0"/>
              </a:spcAft>
              <a:buClr>
                <a:schemeClr val="dk1"/>
              </a:buClr>
              <a:buSzPts val="1400"/>
              <a:buNone/>
              <a:defRPr sz="1400"/>
            </a:lvl2pPr>
            <a:lvl3pPr marL="1371600" lvl="2" indent="-228600" algn="l">
              <a:lnSpc>
                <a:spcPct val="90000"/>
              </a:lnSpc>
              <a:spcBef>
                <a:spcPts val="499"/>
              </a:spcBef>
              <a:spcAft>
                <a:spcPts val="0"/>
              </a:spcAft>
              <a:buClr>
                <a:schemeClr val="dk1"/>
              </a:buClr>
              <a:buSzPts val="1200"/>
              <a:buNone/>
              <a:defRPr sz="1200"/>
            </a:lvl3pPr>
            <a:lvl4pPr marL="1828800" lvl="3" indent="-228600" algn="l">
              <a:lnSpc>
                <a:spcPct val="90000"/>
              </a:lnSpc>
              <a:spcBef>
                <a:spcPts val="499"/>
              </a:spcBef>
              <a:spcAft>
                <a:spcPts val="0"/>
              </a:spcAft>
              <a:buClr>
                <a:schemeClr val="dk1"/>
              </a:buClr>
              <a:buSzPts val="1000"/>
              <a:buNone/>
              <a:defRPr sz="1000"/>
            </a:lvl4pPr>
            <a:lvl5pPr marL="2286000" lvl="4" indent="-228600" algn="l">
              <a:lnSpc>
                <a:spcPct val="90000"/>
              </a:lnSpc>
              <a:spcBef>
                <a:spcPts val="499"/>
              </a:spcBef>
              <a:spcAft>
                <a:spcPts val="0"/>
              </a:spcAft>
              <a:buClr>
                <a:schemeClr val="dk1"/>
              </a:buClr>
              <a:buSzPts val="1000"/>
              <a:buNone/>
              <a:defRPr sz="1000"/>
            </a:lvl5pPr>
            <a:lvl6pPr marL="2743200" lvl="5" indent="-228600" algn="l">
              <a:lnSpc>
                <a:spcPct val="90000"/>
              </a:lnSpc>
              <a:spcBef>
                <a:spcPts val="499"/>
              </a:spcBef>
              <a:spcAft>
                <a:spcPts val="0"/>
              </a:spcAft>
              <a:buClr>
                <a:schemeClr val="dk1"/>
              </a:buClr>
              <a:buSzPts val="1000"/>
              <a:buNone/>
              <a:defRPr sz="1000"/>
            </a:lvl6pPr>
            <a:lvl7pPr marL="3200400" lvl="6" indent="-228600" algn="l">
              <a:lnSpc>
                <a:spcPct val="90000"/>
              </a:lnSpc>
              <a:spcBef>
                <a:spcPts val="499"/>
              </a:spcBef>
              <a:spcAft>
                <a:spcPts val="0"/>
              </a:spcAft>
              <a:buClr>
                <a:schemeClr val="dk1"/>
              </a:buClr>
              <a:buSzPts val="1000"/>
              <a:buNone/>
              <a:defRPr sz="1000"/>
            </a:lvl7pPr>
            <a:lvl8pPr marL="3657600" lvl="7" indent="-228600" algn="l">
              <a:lnSpc>
                <a:spcPct val="90000"/>
              </a:lnSpc>
              <a:spcBef>
                <a:spcPts val="499"/>
              </a:spcBef>
              <a:spcAft>
                <a:spcPts val="0"/>
              </a:spcAft>
              <a:buClr>
                <a:schemeClr val="dk1"/>
              </a:buClr>
              <a:buSzPts val="1000"/>
              <a:buNone/>
              <a:defRPr sz="1000"/>
            </a:lvl8pPr>
            <a:lvl9pPr marL="4114800" lvl="8" indent="-228600" algn="l">
              <a:lnSpc>
                <a:spcPct val="90000"/>
              </a:lnSpc>
              <a:spcBef>
                <a:spcPts val="499"/>
              </a:spcBef>
              <a:spcAft>
                <a:spcPts val="0"/>
              </a:spcAft>
              <a:buClr>
                <a:schemeClr val="dk1"/>
              </a:buClr>
              <a:buSzPts val="1000"/>
              <a:buNone/>
              <a:defRPr sz="1000"/>
            </a:lvl9pPr>
          </a:lstStyle>
          <a:p>
            <a:endParaRPr/>
          </a:p>
        </p:txBody>
      </p:sp>
      <p:sp>
        <p:nvSpPr>
          <p:cNvPr id="78" name="Google Shape;78;p11"/>
          <p:cNvSpPr txBox="1">
            <a:spLocks noGrp="1"/>
          </p:cNvSpPr>
          <p:nvPr>
            <p:ph type="dt" idx="10"/>
          </p:nvPr>
        </p:nvSpPr>
        <p:spPr>
          <a:xfrm>
            <a:off x="8153401" y="6356350"/>
            <a:ext cx="10617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4038601"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9215120" y="6356350"/>
            <a:ext cx="213868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1394432" y="19657"/>
            <a:ext cx="9312052" cy="93547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599"/>
              <a:buFont typeface="Arial"/>
              <a:buNone/>
              <a:defRPr sz="3599"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1009434" y="1347924"/>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0936" algn="l" rtl="0">
              <a:lnSpc>
                <a:spcPct val="90000"/>
              </a:lnSpc>
              <a:spcBef>
                <a:spcPts val="499"/>
              </a:spcBef>
              <a:spcAft>
                <a:spcPts val="0"/>
              </a:spcAft>
              <a:buClr>
                <a:schemeClr val="dk1"/>
              </a:buClr>
              <a:buSzPts val="2399"/>
              <a:buFont typeface="Arial"/>
              <a:buChar char="•"/>
              <a:defRPr sz="2399" b="0" i="0" u="none" strike="noStrike" cap="none">
                <a:solidFill>
                  <a:schemeClr val="dk1"/>
                </a:solidFill>
                <a:latin typeface="Arial"/>
                <a:ea typeface="Arial"/>
                <a:cs typeface="Arial"/>
                <a:sym typeface="Arial"/>
              </a:defRPr>
            </a:lvl2pPr>
            <a:lvl3pPr marL="1371600" marR="0" lvl="2" indent="-355600" algn="l" rtl="0">
              <a:lnSpc>
                <a:spcPct val="90000"/>
              </a:lnSpc>
              <a:spcBef>
                <a:spcPts val="499"/>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499"/>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8153401" y="6356350"/>
            <a:ext cx="1061719"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4038601"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9215120" y="6356350"/>
            <a:ext cx="213868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 name="Google Shape;11;p2"/>
          <p:cNvCxnSpPr/>
          <p:nvPr/>
        </p:nvCxnSpPr>
        <p:spPr>
          <a:xfrm>
            <a:off x="1" y="956346"/>
            <a:ext cx="12192000" cy="16778"/>
          </a:xfrm>
          <a:prstGeom prst="straightConnector1">
            <a:avLst/>
          </a:prstGeom>
          <a:noFill/>
          <a:ln w="38100" cap="flat" cmpd="sng">
            <a:solidFill>
              <a:srgbClr val="002FC6"/>
            </a:solidFill>
            <a:prstDash val="solid"/>
            <a:miter lim="800000"/>
            <a:headEnd type="none" w="sm" len="sm"/>
            <a:tailEnd type="none" w="sm" len="sm"/>
          </a:ln>
        </p:spPr>
      </p:cxnSp>
      <p:cxnSp>
        <p:nvCxnSpPr>
          <p:cNvPr id="12" name="Google Shape;12;p2"/>
          <p:cNvCxnSpPr/>
          <p:nvPr/>
        </p:nvCxnSpPr>
        <p:spPr>
          <a:xfrm>
            <a:off x="1" y="993994"/>
            <a:ext cx="12192000" cy="16778"/>
          </a:xfrm>
          <a:prstGeom prst="straightConnector1">
            <a:avLst/>
          </a:prstGeom>
          <a:noFill/>
          <a:ln w="38100" cap="flat" cmpd="sng">
            <a:solidFill>
              <a:srgbClr val="FFFF00"/>
            </a:solidFill>
            <a:prstDash val="solid"/>
            <a:miter lim="800000"/>
            <a:headEnd type="none" w="sm" len="sm"/>
            <a:tailEnd type="none" w="sm" len="sm"/>
          </a:ln>
        </p:spPr>
      </p:cxnSp>
      <p:cxnSp>
        <p:nvCxnSpPr>
          <p:cNvPr id="13" name="Google Shape;13;p2"/>
          <p:cNvCxnSpPr/>
          <p:nvPr/>
        </p:nvCxnSpPr>
        <p:spPr>
          <a:xfrm>
            <a:off x="1" y="1031351"/>
            <a:ext cx="12192000" cy="16778"/>
          </a:xfrm>
          <a:prstGeom prst="straightConnector1">
            <a:avLst/>
          </a:prstGeom>
          <a:noFill/>
          <a:ln w="38100" cap="flat" cmpd="sng">
            <a:solidFill>
              <a:srgbClr val="FF0000"/>
            </a:solidFill>
            <a:prstDash val="solid"/>
            <a:miter lim="800000"/>
            <a:headEnd type="none" w="sm" len="sm"/>
            <a:tailEnd type="none" w="sm" len="sm"/>
          </a:ln>
        </p:spPr>
      </p:cxnSp>
      <p:pic>
        <p:nvPicPr>
          <p:cNvPr id="14" name="Google Shape;14;p2"/>
          <p:cNvPicPr preferRelativeResize="0"/>
          <p:nvPr/>
        </p:nvPicPr>
        <p:blipFill rotWithShape="1">
          <a:blip r:embed="rId13">
            <a:alphaModFix/>
          </a:blip>
          <a:srcRect/>
          <a:stretch/>
        </p:blipFill>
        <p:spPr>
          <a:xfrm>
            <a:off x="10747123" y="171507"/>
            <a:ext cx="737272" cy="614103"/>
          </a:xfrm>
          <a:prstGeom prst="rect">
            <a:avLst/>
          </a:prstGeom>
          <a:noFill/>
          <a:ln>
            <a:noFill/>
          </a:ln>
        </p:spPr>
      </p:pic>
      <p:pic>
        <p:nvPicPr>
          <p:cNvPr id="15" name="Google Shape;15;p2"/>
          <p:cNvPicPr preferRelativeResize="0"/>
          <p:nvPr/>
        </p:nvPicPr>
        <p:blipFill rotWithShape="1">
          <a:blip r:embed="rId14">
            <a:alphaModFix/>
          </a:blip>
          <a:srcRect/>
          <a:stretch/>
        </p:blipFill>
        <p:spPr>
          <a:xfrm>
            <a:off x="11525034" y="63232"/>
            <a:ext cx="569574" cy="380451"/>
          </a:xfrm>
          <a:prstGeom prst="rect">
            <a:avLst/>
          </a:prstGeom>
          <a:noFill/>
          <a:ln>
            <a:noFill/>
          </a:ln>
        </p:spPr>
      </p:pic>
      <p:pic>
        <p:nvPicPr>
          <p:cNvPr id="16" name="Google Shape;16;p2"/>
          <p:cNvPicPr preferRelativeResize="0"/>
          <p:nvPr/>
        </p:nvPicPr>
        <p:blipFill rotWithShape="1">
          <a:blip r:embed="rId15">
            <a:alphaModFix/>
          </a:blip>
          <a:srcRect/>
          <a:stretch/>
        </p:blipFill>
        <p:spPr>
          <a:xfrm>
            <a:off x="11588692" y="464264"/>
            <a:ext cx="470483" cy="471300"/>
          </a:xfrm>
          <a:prstGeom prst="rect">
            <a:avLst/>
          </a:prstGeom>
          <a:noFill/>
          <a:ln>
            <a:noFill/>
          </a:ln>
        </p:spPr>
      </p:pic>
      <p:pic>
        <p:nvPicPr>
          <p:cNvPr id="17" name="Google Shape;17;p2"/>
          <p:cNvPicPr preferRelativeResize="0"/>
          <p:nvPr/>
        </p:nvPicPr>
        <p:blipFill rotWithShape="1">
          <a:blip r:embed="rId16">
            <a:alphaModFix/>
          </a:blip>
          <a:srcRect/>
          <a:stretch/>
        </p:blipFill>
        <p:spPr>
          <a:xfrm>
            <a:off x="97392" y="41071"/>
            <a:ext cx="1258348" cy="857318"/>
          </a:xfrm>
          <a:prstGeom prst="rect">
            <a:avLst/>
          </a:prstGeom>
          <a:noFill/>
          <a:ln>
            <a:noFill/>
          </a:ln>
        </p:spPr>
      </p:pic>
      <p:pic>
        <p:nvPicPr>
          <p:cNvPr id="18" name="Google Shape;18;p2"/>
          <p:cNvPicPr preferRelativeResize="0"/>
          <p:nvPr/>
        </p:nvPicPr>
        <p:blipFill rotWithShape="1">
          <a:blip r:embed="rId17">
            <a:alphaModFix/>
          </a:blip>
          <a:srcRect/>
          <a:stretch/>
        </p:blipFill>
        <p:spPr>
          <a:xfrm>
            <a:off x="76202" y="6468272"/>
            <a:ext cx="1442720" cy="348657"/>
          </a:xfrm>
          <a:prstGeom prst="rect">
            <a:avLst/>
          </a:prstGeom>
          <a:noFill/>
          <a:ln>
            <a:noFill/>
          </a:ln>
        </p:spPr>
      </p:pic>
      <p:sp>
        <p:nvSpPr>
          <p:cNvPr id="20" name="Google Shape;19;p2">
            <a:extLst>
              <a:ext uri="{FF2B5EF4-FFF2-40B4-BE49-F238E27FC236}">
                <a16:creationId xmlns:a16="http://schemas.microsoft.com/office/drawing/2014/main" id="{D645FC58-8B52-854B-A251-03256F2BBC1C}"/>
              </a:ext>
            </a:extLst>
          </p:cNvPr>
          <p:cNvSpPr txBox="1"/>
          <p:nvPr userDrawn="1"/>
        </p:nvSpPr>
        <p:spPr>
          <a:xfrm>
            <a:off x="2446775" y="6577950"/>
            <a:ext cx="8199300" cy="281700"/>
          </a:xfrm>
          <a:prstGeom prst="rect">
            <a:avLst/>
          </a:prstGeom>
          <a:noFill/>
          <a:ln>
            <a:noFill/>
          </a:ln>
        </p:spPr>
        <p:txBody>
          <a:bodyPr spcFirstLastPara="1" wrap="square" lIns="91425" tIns="91425" rIns="91425" bIns="91425" anchor="ctr" anchorCtr="0">
            <a:noAutofit/>
          </a:bodyPr>
          <a:lstStyle/>
          <a:p>
            <a:pPr marL="457200" lvl="0" indent="0" algn="l" rtl="0">
              <a:spcBef>
                <a:spcPts val="0"/>
              </a:spcBef>
              <a:spcAft>
                <a:spcPts val="0"/>
              </a:spcAft>
              <a:buNone/>
            </a:pPr>
            <a:r>
              <a:rPr lang="en-US" sz="1200" dirty="0">
                <a:solidFill>
                  <a:schemeClr val="dk1"/>
                </a:solidFill>
                <a:latin typeface="Calibri"/>
                <a:ea typeface="Calibri"/>
                <a:cs typeface="Calibri"/>
                <a:sym typeface="Calibri"/>
              </a:rPr>
              <a:t>Recording may be in progress - By joining this telecon, you automatically consent to such recording.</a:t>
            </a:r>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arget="../media/image53.png" Type="http://schemas.openxmlformats.org/officeDocument/2006/relationships/image"/><Relationship Id="rId2" Target="../media/image52.png" Type="http://schemas.openxmlformats.org/officeDocument/2006/relationships/image"/><Relationship Id="rId1" Target="../slideLayouts/slideLayout2.xml" Type="http://schemas.openxmlformats.org/officeDocument/2006/relationships/slideLayout"/><Relationship Id="rId6" Target="../media/image56.jpeg" Type="http://schemas.openxmlformats.org/officeDocument/2006/relationships/image"/><Relationship Id="rId5" Target="../media/image55.jpeg" Type="http://schemas.openxmlformats.org/officeDocument/2006/relationships/image"/><Relationship Id="rId4" Target="../media/image54.jpeg" Type="http://schemas.openxmlformats.org/officeDocument/2006/relationships/image"/></Relationships>
</file>

<file path=ppt/slides/_rels/slide13.xml.rels><?xml version="1.0" encoding="UTF-8" standalone="yes" ?><Relationships xmlns="http://schemas.openxmlformats.org/package/2006/relationships"><Relationship Id="rId3" Target="../media/image53.png" Type="http://schemas.openxmlformats.org/officeDocument/2006/relationships/image"/><Relationship Id="rId7" Target="../media/image58.png" Type="http://schemas.openxmlformats.org/officeDocument/2006/relationships/image"/><Relationship Id="rId2" Target="../media/image52.png" Type="http://schemas.openxmlformats.org/officeDocument/2006/relationships/image"/><Relationship Id="rId1" Target="../slideLayouts/slideLayout2.xml" Type="http://schemas.openxmlformats.org/officeDocument/2006/relationships/slideLayout"/><Relationship Id="rId6" Target="../media/image57.png" Type="http://schemas.openxmlformats.org/officeDocument/2006/relationships/image"/><Relationship Id="rId5" Target="../media/image55.jpeg" Type="http://schemas.openxmlformats.org/officeDocument/2006/relationships/image"/><Relationship Id="rId4" Target="../media/image54.jpeg" Type="http://schemas.openxmlformats.org/officeDocument/2006/relationships/image"/></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arget="../media/image66.png" Type="http://schemas.openxmlformats.org/officeDocument/2006/relationships/image"/><Relationship Id="rId2" Target="../media/image65.jpeg" Type="http://schemas.openxmlformats.org/officeDocument/2006/relationships/image"/><Relationship Id="rId1" Target="../slideLayouts/slideLayout2.xml" Type="http://schemas.openxmlformats.org/officeDocument/2006/relationships/slideLayout"/><Relationship Id="rId6" Target="../media/image69.png" Type="http://schemas.openxmlformats.org/officeDocument/2006/relationships/image"/><Relationship Id="rId5" Target="../media/image68.png" Type="http://schemas.openxmlformats.org/officeDocument/2006/relationships/image"/><Relationship Id="rId4" Target="../media/image67.png" Type="http://schemas.openxmlformats.org/officeDocument/2006/relationships/image"/></Relationships>
</file>

<file path=ppt/slides/_rels/slide18.xml.rels><?xml version="1.0" encoding="UTF-8" standalone="yes" ?><Relationships xmlns="http://schemas.openxmlformats.org/package/2006/relationships"><Relationship Id="rId3" Target="../media/image70.jpeg" Type="http://schemas.openxmlformats.org/officeDocument/2006/relationships/image"/><Relationship Id="rId2" Target="../notesSlides/notesSlide2.xml" Type="http://schemas.openxmlformats.org/officeDocument/2006/relationships/notesSlide"/><Relationship Id="rId1" Target="../slideLayouts/slideLayout1.xml" Type="http://schemas.openxmlformats.org/officeDocument/2006/relationships/slideLayout"/><Relationship Id="rId6" Target="../media/image73.jpeg" Type="http://schemas.openxmlformats.org/officeDocument/2006/relationships/image"/><Relationship Id="rId5" Target="../media/image72.png" Type="http://schemas.openxmlformats.org/officeDocument/2006/relationships/image"/><Relationship Id="rId4" Target="../media/image71.png" Type="http://schemas.openxmlformats.org/officeDocument/2006/relationships/image"/></Relationships>
</file>

<file path=ppt/slides/_rels/slide2.xml.rels><?xml version="1.0" encoding="UTF-8" standalone="yes" ?><Relationships xmlns="http://schemas.openxmlformats.org/package/2006/relationships"><Relationship Id="rId3" Target="../media/image6.jpeg" Type="http://schemas.openxmlformats.org/officeDocument/2006/relationships/image"/><Relationship Id="rId2" Target="../notesSlides/notesSlide1.xml" Type="http://schemas.openxmlformats.org/officeDocument/2006/relationships/notesSlide"/><Relationship Id="rId1" Target="../slideLayouts/slideLayout1.xml" Type="http://schemas.openxmlformats.org/officeDocument/2006/relationships/slideLayout"/><Relationship Id="rId6" Target="../media/image9.jpeg" Type="http://schemas.openxmlformats.org/officeDocument/2006/relationships/image"/><Relationship Id="rId5" Target="../media/image8.jpeg" Type="http://schemas.openxmlformats.org/officeDocument/2006/relationships/image"/><Relationship Id="rId4" Target="../media/image7.jpeg" Type="http://schemas.openxmlformats.org/officeDocument/2006/relationships/image"/></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arget="../media/image19.png" Type="http://schemas.openxmlformats.org/officeDocument/2006/relationships/image"/><Relationship Id="rId2" Target="../media/image18.png" Type="http://schemas.openxmlformats.org/officeDocument/2006/relationships/image"/><Relationship Id="rId1" Target="../slideLayouts/slideLayout2.xml" Type="http://schemas.openxmlformats.org/officeDocument/2006/relationships/slideLayout"/><Relationship Id="rId6" Target="../media/image22.jpeg" Type="http://schemas.openxmlformats.org/officeDocument/2006/relationships/image"/><Relationship Id="rId5" Target="../media/image21.png" Type="http://schemas.openxmlformats.org/officeDocument/2006/relationships/image"/><Relationship Id="rId4" Target="../media/image20.png" Type="http://schemas.openxmlformats.org/officeDocument/2006/relationships/image"/></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arget="../media/image37.jpeg" Type="http://schemas.openxmlformats.org/officeDocument/2006/relationships/image"/><Relationship Id="rId2" Target="../media/image36.png" Type="http://schemas.openxmlformats.org/officeDocument/2006/relationships/image"/><Relationship Id="rId1" Target="../slideLayouts/slideLayout2.xml" Type="http://schemas.openxmlformats.org/officeDocument/2006/relationships/slideLayout"/><Relationship Id="rId6" Target="../media/image40.png" Type="http://schemas.openxmlformats.org/officeDocument/2006/relationships/image"/><Relationship Id="rId5" Target="../media/image39.png" Type="http://schemas.openxmlformats.org/officeDocument/2006/relationships/image"/><Relationship Id="rId4" Target="../media/image38.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HSRL-2 Status Update </a:t>
            </a:r>
            <a:br>
              <a:rPr lang="en-US" smtClean="0"/>
            </a:br>
            <a:r>
              <a:rPr lang="en-US" smtClean="0"/>
              <a:t>November 5, 2020</a:t>
            </a:r>
            <a:endParaRPr lang="en-US"/>
          </a:p>
        </p:txBody>
      </p:sp>
      <p:sp>
        <p:nvSpPr>
          <p:cNvPr id="3" name="Subtitle 2"/>
          <p:cNvSpPr>
            <a:spLocks noGrp="1"/>
          </p:cNvSpPr>
          <p:nvPr>
            <p:ph type="subTitle" idx="1"/>
          </p:nvPr>
        </p:nvSpPr>
        <p:spPr>
          <a:xfrm>
            <a:off x="916982" y="3687279"/>
            <a:ext cx="10102311" cy="2031596"/>
          </a:xfrm>
        </p:spPr>
        <p:txBody>
          <a:bodyPr>
            <a:normAutofit fontScale="85000" lnSpcReduction="10000"/>
          </a:bodyPr>
          <a:lstStyle/>
          <a:p>
            <a:r>
              <a:rPr lang="en-US" smtClean="0"/>
              <a:t>NASA LaRC HSRL-2 Team - Rich Ferrare, Chris Hostetler, Sharon Burton, Marta Fenn, Dave Harper, Tony Cook, Amy Jo Scarino, John Hair, Marian Clayton, Joe Lee</a:t>
            </a:r>
          </a:p>
          <a:p>
            <a:endParaRPr lang="en-US"/>
          </a:p>
          <a:p>
            <a:r>
              <a:rPr lang="en-US" smtClean="0"/>
              <a:t>Contributions from: </a:t>
            </a:r>
          </a:p>
          <a:p>
            <a:r>
              <a:rPr lang="en-US" smtClean="0"/>
              <a:t>Sue van den Heever (CSU); Arlindo da Silva (GSFC); Ed Eloranta, Bob Holz (UW) </a:t>
            </a:r>
            <a:endParaRPr lang="en-US"/>
          </a:p>
        </p:txBody>
      </p:sp>
    </p:spTree>
    <p:extLst>
      <p:ext uri="{BB962C8B-B14F-4D97-AF65-F5344CB8AC3E}">
        <p14:creationId xmlns:p14="http://schemas.microsoft.com/office/powerpoint/2010/main" val="358313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00781"/>
            <a:ext cx="4184542" cy="314778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5360" r="5025"/>
          <a:stretch/>
        </p:blipFill>
        <p:spPr>
          <a:xfrm>
            <a:off x="4060555" y="1100781"/>
            <a:ext cx="3928335" cy="312516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3729" y="1100781"/>
            <a:ext cx="4198271" cy="3125163"/>
          </a:xfrm>
          <a:prstGeom prst="rect">
            <a:avLst/>
          </a:prstGeom>
        </p:spPr>
      </p:pic>
      <p:sp>
        <p:nvSpPr>
          <p:cNvPr id="12" name="TextBox 11"/>
          <p:cNvSpPr txBox="1"/>
          <p:nvPr/>
        </p:nvSpPr>
        <p:spPr>
          <a:xfrm>
            <a:off x="1599943" y="2370736"/>
            <a:ext cx="800849" cy="307777"/>
          </a:xfrm>
          <a:prstGeom prst="rect">
            <a:avLst/>
          </a:prstGeom>
          <a:noFill/>
        </p:spPr>
        <p:txBody>
          <a:bodyPr wrap="square" rtlCol="0">
            <a:spAutoFit/>
          </a:bodyPr>
          <a:lstStyle/>
          <a:p>
            <a:r>
              <a:rPr lang="en-US" b="1" smtClean="0">
                <a:solidFill>
                  <a:schemeClr val="bg1"/>
                </a:solidFill>
              </a:rPr>
              <a:t>HSRL2</a:t>
            </a:r>
            <a:endParaRPr lang="en-US" b="1">
              <a:solidFill>
                <a:schemeClr val="bg1"/>
              </a:solidFill>
            </a:endParaRPr>
          </a:p>
        </p:txBody>
      </p:sp>
      <p:sp>
        <p:nvSpPr>
          <p:cNvPr id="14" name="TextBox 13"/>
          <p:cNvSpPr txBox="1"/>
          <p:nvPr/>
        </p:nvSpPr>
        <p:spPr>
          <a:xfrm>
            <a:off x="5443881" y="2319277"/>
            <a:ext cx="800849" cy="307777"/>
          </a:xfrm>
          <a:prstGeom prst="rect">
            <a:avLst/>
          </a:prstGeom>
          <a:noFill/>
        </p:spPr>
        <p:txBody>
          <a:bodyPr wrap="square" rtlCol="0">
            <a:spAutoFit/>
          </a:bodyPr>
          <a:lstStyle/>
          <a:p>
            <a:r>
              <a:rPr lang="en-US" b="1" smtClean="0">
                <a:solidFill>
                  <a:schemeClr val="bg1"/>
                </a:solidFill>
              </a:rPr>
              <a:t>HSRL2</a:t>
            </a:r>
            <a:endParaRPr lang="en-US" b="1">
              <a:solidFill>
                <a:schemeClr val="bg1"/>
              </a:solidFill>
            </a:endParaRPr>
          </a:p>
        </p:txBody>
      </p:sp>
      <p:sp>
        <p:nvSpPr>
          <p:cNvPr id="15" name="TextBox 14"/>
          <p:cNvSpPr txBox="1"/>
          <p:nvPr/>
        </p:nvSpPr>
        <p:spPr>
          <a:xfrm>
            <a:off x="5460559" y="5043051"/>
            <a:ext cx="800849" cy="307777"/>
          </a:xfrm>
          <a:prstGeom prst="rect">
            <a:avLst/>
          </a:prstGeom>
          <a:noFill/>
        </p:spPr>
        <p:txBody>
          <a:bodyPr wrap="square" rtlCol="0">
            <a:spAutoFit/>
          </a:bodyPr>
          <a:lstStyle/>
          <a:p>
            <a:r>
              <a:rPr lang="en-US" b="1" smtClean="0">
                <a:solidFill>
                  <a:schemeClr val="bg1"/>
                </a:solidFill>
              </a:rPr>
              <a:t>GEOS5</a:t>
            </a:r>
            <a:endParaRPr lang="en-US" b="1">
              <a:solidFill>
                <a:schemeClr val="bg1"/>
              </a:solidFill>
            </a:endParaRPr>
          </a:p>
        </p:txBody>
      </p:sp>
      <p:sp>
        <p:nvSpPr>
          <p:cNvPr id="16" name="TextBox 15"/>
          <p:cNvSpPr txBox="1"/>
          <p:nvPr/>
        </p:nvSpPr>
        <p:spPr>
          <a:xfrm>
            <a:off x="9518002" y="2271797"/>
            <a:ext cx="800849" cy="307777"/>
          </a:xfrm>
          <a:prstGeom prst="rect">
            <a:avLst/>
          </a:prstGeom>
          <a:noFill/>
        </p:spPr>
        <p:txBody>
          <a:bodyPr wrap="square" rtlCol="0">
            <a:spAutoFit/>
          </a:bodyPr>
          <a:lstStyle/>
          <a:p>
            <a:r>
              <a:rPr lang="en-US" b="1" smtClean="0">
                <a:solidFill>
                  <a:schemeClr val="bg1"/>
                </a:solidFill>
              </a:rPr>
              <a:t>HSRL2</a:t>
            </a:r>
            <a:endParaRPr lang="en-US" b="1">
              <a:solidFill>
                <a:schemeClr val="bg1"/>
              </a:solidFill>
            </a:endParaRPr>
          </a:p>
        </p:txBody>
      </p:sp>
      <p:sp>
        <p:nvSpPr>
          <p:cNvPr id="18" name="Google Shape;97;p1"/>
          <p:cNvSpPr txBox="1">
            <a:spLocks/>
          </p:cNvSpPr>
          <p:nvPr/>
        </p:nvSpPr>
        <p:spPr>
          <a:xfrm>
            <a:off x="1636157" y="63955"/>
            <a:ext cx="9158159" cy="956347"/>
          </a:xfrm>
          <a:prstGeom prst="rect">
            <a:avLst/>
          </a:prstGeom>
          <a:noFill/>
          <a:ln>
            <a:noFill/>
          </a:ln>
        </p:spPr>
        <p:txBody>
          <a:bodyPr spcFirstLastPara="1" wrap="square" lIns="91425" tIns="45700" rIns="91425" bIns="45700" anchor="ctr" anchorCtr="0">
            <a:normAutofit fontScale="55000" lnSpcReduction="200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36A2"/>
              </a:buClr>
              <a:buSzPts val="6000"/>
              <a:buFont typeface="Arial"/>
              <a:buNone/>
              <a:defRPr sz="6000" b="0" i="0" u="none" strike="noStrike" cap="none">
                <a:solidFill>
                  <a:srgbClr val="0036A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3599"/>
            </a:pPr>
            <a:r>
              <a:rPr lang="nn-NO" smtClean="0"/>
              <a:t>Example: HSRL-2/GEOS-5 Comparison of Aerosol Intensive Parameters for Sept. 15</a:t>
            </a:r>
            <a:endParaRPr lang="nn-NO"/>
          </a:p>
        </p:txBody>
      </p:sp>
      <p:sp>
        <p:nvSpPr>
          <p:cNvPr id="19" name="TextBox 18"/>
          <p:cNvSpPr txBox="1"/>
          <p:nvPr/>
        </p:nvSpPr>
        <p:spPr>
          <a:xfrm>
            <a:off x="3556860" y="6344281"/>
            <a:ext cx="4775666" cy="307777"/>
          </a:xfrm>
          <a:prstGeom prst="rect">
            <a:avLst/>
          </a:prstGeom>
          <a:noFill/>
        </p:spPr>
        <p:txBody>
          <a:bodyPr wrap="none" rtlCol="0">
            <a:spAutoFit/>
          </a:bodyPr>
          <a:lstStyle/>
          <a:p>
            <a:r>
              <a:rPr lang="en-US" smtClean="0"/>
              <a:t>GEOS-5 Simulations provided by Arlindo da Silva (GSFC)</a:t>
            </a:r>
            <a:endParaRPr lang="en-US"/>
          </a:p>
        </p:txBody>
      </p:sp>
      <p:pic>
        <p:nvPicPr>
          <p:cNvPr id="29" name="Picture 28"/>
          <p:cNvPicPr>
            <a:picLocks noChangeAspect="1"/>
          </p:cNvPicPr>
          <p:nvPr/>
        </p:nvPicPr>
        <p:blipFill rotWithShape="1">
          <a:blip r:embed="rId5">
            <a:extLst>
              <a:ext uri="{28A0092B-C50C-407E-A947-70E740481C1C}">
                <a14:useLocalDpi xmlns:a14="http://schemas.microsoft.com/office/drawing/2010/main" val="0"/>
              </a:ext>
            </a:extLst>
          </a:blip>
          <a:srcRect t="15715"/>
          <a:stretch/>
        </p:blipFill>
        <p:spPr>
          <a:xfrm>
            <a:off x="0" y="3735092"/>
            <a:ext cx="4184543" cy="2609189"/>
          </a:xfrm>
          <a:prstGeom prst="rect">
            <a:avLst/>
          </a:prstGeom>
        </p:spPr>
      </p:pic>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5975" t="16141" r="4962"/>
          <a:stretch/>
        </p:blipFill>
        <p:spPr>
          <a:xfrm>
            <a:off x="4060555" y="3735092"/>
            <a:ext cx="3928335" cy="2609188"/>
          </a:xfrm>
          <a:prstGeom prst="rect">
            <a:avLst/>
          </a:prstGeom>
        </p:spPr>
      </p:pic>
      <p:pic>
        <p:nvPicPr>
          <p:cNvPr id="31" name="Picture 30"/>
          <p:cNvPicPr>
            <a:picLocks noChangeAspect="1"/>
          </p:cNvPicPr>
          <p:nvPr/>
        </p:nvPicPr>
        <p:blipFill rotWithShape="1">
          <a:blip r:embed="rId7">
            <a:extLst>
              <a:ext uri="{28A0092B-C50C-407E-A947-70E740481C1C}">
                <a14:useLocalDpi xmlns:a14="http://schemas.microsoft.com/office/drawing/2010/main" val="0"/>
              </a:ext>
            </a:extLst>
          </a:blip>
          <a:srcRect l="5935" t="16381" r="5638"/>
          <a:stretch/>
        </p:blipFill>
        <p:spPr>
          <a:xfrm>
            <a:off x="8229113" y="3750589"/>
            <a:ext cx="3764950" cy="2571067"/>
          </a:xfrm>
          <a:prstGeom prst="rect">
            <a:avLst/>
          </a:prstGeom>
        </p:spPr>
      </p:pic>
      <p:sp>
        <p:nvSpPr>
          <p:cNvPr id="33" name="TextBox 32"/>
          <p:cNvSpPr txBox="1"/>
          <p:nvPr/>
        </p:nvSpPr>
        <p:spPr>
          <a:xfrm>
            <a:off x="9518002" y="4493771"/>
            <a:ext cx="800849" cy="307777"/>
          </a:xfrm>
          <a:prstGeom prst="rect">
            <a:avLst/>
          </a:prstGeom>
          <a:noFill/>
        </p:spPr>
        <p:txBody>
          <a:bodyPr wrap="square" rtlCol="0">
            <a:spAutoFit/>
          </a:bodyPr>
          <a:lstStyle/>
          <a:p>
            <a:r>
              <a:rPr lang="en-US" b="1" smtClean="0">
                <a:solidFill>
                  <a:schemeClr val="bg1"/>
                </a:solidFill>
              </a:rPr>
              <a:t>GEOS5</a:t>
            </a:r>
            <a:endParaRPr lang="en-US" b="1">
              <a:solidFill>
                <a:schemeClr val="bg1"/>
              </a:solidFill>
            </a:endParaRPr>
          </a:p>
        </p:txBody>
      </p:sp>
      <p:sp>
        <p:nvSpPr>
          <p:cNvPr id="34" name="TextBox 33"/>
          <p:cNvSpPr txBox="1"/>
          <p:nvPr/>
        </p:nvSpPr>
        <p:spPr>
          <a:xfrm>
            <a:off x="537929" y="1639380"/>
            <a:ext cx="3018931" cy="461665"/>
          </a:xfrm>
          <a:prstGeom prst="rect">
            <a:avLst/>
          </a:prstGeom>
          <a:solidFill>
            <a:schemeClr val="tx1"/>
          </a:solidFill>
        </p:spPr>
        <p:txBody>
          <a:bodyPr wrap="square" rtlCol="0">
            <a:spAutoFit/>
          </a:bodyPr>
          <a:lstStyle/>
          <a:p>
            <a:r>
              <a:rPr lang="en-US" sz="1200" b="1" smtClean="0">
                <a:solidFill>
                  <a:schemeClr val="bg1"/>
                </a:solidFill>
              </a:rPr>
              <a:t>Backscatter Wavelength Dependence (532/1064 nm)</a:t>
            </a:r>
            <a:endParaRPr lang="en-US" sz="1200" b="1">
              <a:solidFill>
                <a:schemeClr val="bg1"/>
              </a:solidFill>
            </a:endParaRPr>
          </a:p>
        </p:txBody>
      </p:sp>
      <p:sp>
        <p:nvSpPr>
          <p:cNvPr id="35" name="TextBox 34"/>
          <p:cNvSpPr txBox="1"/>
          <p:nvPr/>
        </p:nvSpPr>
        <p:spPr>
          <a:xfrm>
            <a:off x="4508663" y="1698908"/>
            <a:ext cx="2642461" cy="276999"/>
          </a:xfrm>
          <a:prstGeom prst="rect">
            <a:avLst/>
          </a:prstGeom>
          <a:solidFill>
            <a:schemeClr val="tx1"/>
          </a:solidFill>
        </p:spPr>
        <p:txBody>
          <a:bodyPr wrap="square" rtlCol="0">
            <a:spAutoFit/>
          </a:bodyPr>
          <a:lstStyle/>
          <a:p>
            <a:r>
              <a:rPr lang="en-US" sz="1200" b="1" smtClean="0">
                <a:solidFill>
                  <a:schemeClr val="bg1"/>
                </a:solidFill>
              </a:rPr>
              <a:t>Aerosol Depolarization </a:t>
            </a:r>
            <a:r>
              <a:rPr lang="en-US" sz="1200" b="1">
                <a:solidFill>
                  <a:schemeClr val="bg1"/>
                </a:solidFill>
              </a:rPr>
              <a:t>(532 nm) </a:t>
            </a:r>
            <a:endParaRPr lang="en-US" sz="1200" b="1">
              <a:solidFill>
                <a:schemeClr val="bg1"/>
              </a:solidFill>
            </a:endParaRPr>
          </a:p>
        </p:txBody>
      </p:sp>
      <p:sp>
        <p:nvSpPr>
          <p:cNvPr id="36" name="TextBox 35"/>
          <p:cNvSpPr txBox="1"/>
          <p:nvPr/>
        </p:nvSpPr>
        <p:spPr>
          <a:xfrm>
            <a:off x="537929" y="3809528"/>
            <a:ext cx="3034430" cy="461665"/>
          </a:xfrm>
          <a:prstGeom prst="rect">
            <a:avLst/>
          </a:prstGeom>
          <a:solidFill>
            <a:schemeClr val="tx1"/>
          </a:solidFill>
        </p:spPr>
        <p:txBody>
          <a:bodyPr wrap="square" rtlCol="0">
            <a:spAutoFit/>
          </a:bodyPr>
          <a:lstStyle/>
          <a:p>
            <a:r>
              <a:rPr lang="en-US" sz="1200" b="1" smtClean="0">
                <a:solidFill>
                  <a:schemeClr val="bg1"/>
                </a:solidFill>
              </a:rPr>
              <a:t>Backscatter Wavelength Dependence (532/1064 nm)</a:t>
            </a:r>
            <a:endParaRPr lang="en-US" sz="1200" b="1">
              <a:solidFill>
                <a:schemeClr val="bg1"/>
              </a:solidFill>
            </a:endParaRPr>
          </a:p>
        </p:txBody>
      </p:sp>
      <p:sp>
        <p:nvSpPr>
          <p:cNvPr id="37" name="TextBox 36"/>
          <p:cNvSpPr txBox="1"/>
          <p:nvPr/>
        </p:nvSpPr>
        <p:spPr>
          <a:xfrm>
            <a:off x="4419927" y="3832761"/>
            <a:ext cx="2642461" cy="276999"/>
          </a:xfrm>
          <a:prstGeom prst="rect">
            <a:avLst/>
          </a:prstGeom>
          <a:solidFill>
            <a:schemeClr val="tx1"/>
          </a:solidFill>
        </p:spPr>
        <p:txBody>
          <a:bodyPr wrap="square" rtlCol="0">
            <a:spAutoFit/>
          </a:bodyPr>
          <a:lstStyle/>
          <a:p>
            <a:r>
              <a:rPr lang="en-US" sz="1200" b="1" smtClean="0">
                <a:solidFill>
                  <a:schemeClr val="bg1"/>
                </a:solidFill>
              </a:rPr>
              <a:t>Aerosol Depolarization </a:t>
            </a:r>
            <a:r>
              <a:rPr lang="en-US" sz="1200" b="1">
                <a:solidFill>
                  <a:schemeClr val="bg1"/>
                </a:solidFill>
              </a:rPr>
              <a:t>(532 nm) </a:t>
            </a:r>
            <a:endParaRPr lang="en-US" sz="1200" b="1">
              <a:solidFill>
                <a:schemeClr val="bg1"/>
              </a:solidFill>
            </a:endParaRPr>
          </a:p>
        </p:txBody>
      </p:sp>
      <p:sp>
        <p:nvSpPr>
          <p:cNvPr id="38" name="TextBox 37"/>
          <p:cNvSpPr txBox="1"/>
          <p:nvPr/>
        </p:nvSpPr>
        <p:spPr>
          <a:xfrm>
            <a:off x="8552482" y="1701092"/>
            <a:ext cx="1653153" cy="276999"/>
          </a:xfrm>
          <a:prstGeom prst="rect">
            <a:avLst/>
          </a:prstGeom>
          <a:solidFill>
            <a:schemeClr val="tx1"/>
          </a:solidFill>
        </p:spPr>
        <p:txBody>
          <a:bodyPr wrap="square" rtlCol="0">
            <a:spAutoFit/>
          </a:bodyPr>
          <a:lstStyle/>
          <a:p>
            <a:r>
              <a:rPr lang="en-US" sz="1200" b="1" smtClean="0">
                <a:solidFill>
                  <a:schemeClr val="bg1"/>
                </a:solidFill>
              </a:rPr>
              <a:t>Lidar Ratio (532 </a:t>
            </a:r>
            <a:r>
              <a:rPr lang="en-US" sz="1200" b="1">
                <a:solidFill>
                  <a:schemeClr val="bg1"/>
                </a:solidFill>
              </a:rPr>
              <a:t>nm) </a:t>
            </a:r>
            <a:endParaRPr lang="en-US" sz="1200" b="1">
              <a:solidFill>
                <a:schemeClr val="bg1"/>
              </a:solidFill>
            </a:endParaRPr>
          </a:p>
        </p:txBody>
      </p:sp>
      <p:sp>
        <p:nvSpPr>
          <p:cNvPr id="39" name="TextBox 38"/>
          <p:cNvSpPr txBox="1"/>
          <p:nvPr/>
        </p:nvSpPr>
        <p:spPr>
          <a:xfrm>
            <a:off x="8552481" y="3828668"/>
            <a:ext cx="1653153" cy="276999"/>
          </a:xfrm>
          <a:prstGeom prst="rect">
            <a:avLst/>
          </a:prstGeom>
          <a:solidFill>
            <a:schemeClr val="tx1"/>
          </a:solidFill>
        </p:spPr>
        <p:txBody>
          <a:bodyPr wrap="square" rtlCol="0">
            <a:spAutoFit/>
          </a:bodyPr>
          <a:lstStyle/>
          <a:p>
            <a:r>
              <a:rPr lang="en-US" sz="1200" b="1" smtClean="0">
                <a:solidFill>
                  <a:schemeClr val="bg1"/>
                </a:solidFill>
              </a:rPr>
              <a:t>Lidar Ratio (532 </a:t>
            </a:r>
            <a:r>
              <a:rPr lang="en-US" sz="1200" b="1">
                <a:solidFill>
                  <a:schemeClr val="bg1"/>
                </a:solidFill>
              </a:rPr>
              <a:t>nm) </a:t>
            </a:r>
            <a:endParaRPr lang="en-US" sz="1200" b="1">
              <a:solidFill>
                <a:schemeClr val="bg1"/>
              </a:solidFill>
            </a:endParaRPr>
          </a:p>
        </p:txBody>
      </p:sp>
      <p:sp>
        <p:nvSpPr>
          <p:cNvPr id="40" name="TextBox 39"/>
          <p:cNvSpPr txBox="1"/>
          <p:nvPr/>
        </p:nvSpPr>
        <p:spPr>
          <a:xfrm>
            <a:off x="1502721" y="4493771"/>
            <a:ext cx="800849" cy="307777"/>
          </a:xfrm>
          <a:prstGeom prst="rect">
            <a:avLst/>
          </a:prstGeom>
          <a:noFill/>
        </p:spPr>
        <p:txBody>
          <a:bodyPr wrap="square" rtlCol="0">
            <a:spAutoFit/>
          </a:bodyPr>
          <a:lstStyle/>
          <a:p>
            <a:r>
              <a:rPr lang="en-US" b="1" smtClean="0">
                <a:solidFill>
                  <a:schemeClr val="bg1"/>
                </a:solidFill>
              </a:rPr>
              <a:t>GEOS5</a:t>
            </a:r>
            <a:endParaRPr lang="en-US" b="1">
              <a:solidFill>
                <a:schemeClr val="bg1"/>
              </a:solidFill>
            </a:endParaRPr>
          </a:p>
        </p:txBody>
      </p:sp>
      <p:sp>
        <p:nvSpPr>
          <p:cNvPr id="41" name="TextBox 40"/>
          <p:cNvSpPr txBox="1"/>
          <p:nvPr/>
        </p:nvSpPr>
        <p:spPr>
          <a:xfrm>
            <a:off x="5429468" y="4546253"/>
            <a:ext cx="800849" cy="307777"/>
          </a:xfrm>
          <a:prstGeom prst="rect">
            <a:avLst/>
          </a:prstGeom>
          <a:noFill/>
        </p:spPr>
        <p:txBody>
          <a:bodyPr wrap="square" rtlCol="0">
            <a:spAutoFit/>
          </a:bodyPr>
          <a:lstStyle/>
          <a:p>
            <a:r>
              <a:rPr lang="en-US" b="1" smtClean="0">
                <a:solidFill>
                  <a:schemeClr val="bg1"/>
                </a:solidFill>
              </a:rPr>
              <a:t>GEOS5</a:t>
            </a:r>
            <a:endParaRPr lang="en-US" b="1">
              <a:solidFill>
                <a:schemeClr val="bg1"/>
              </a:solidFill>
            </a:endParaRPr>
          </a:p>
        </p:txBody>
      </p:sp>
    </p:spTree>
    <p:extLst>
      <p:ext uri="{BB962C8B-B14F-4D97-AF65-F5344CB8AC3E}">
        <p14:creationId xmlns:p14="http://schemas.microsoft.com/office/powerpoint/2010/main" val="3082461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1694" y="1120362"/>
            <a:ext cx="3552441" cy="266357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205" y="3891537"/>
            <a:ext cx="3424812" cy="25678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4598" y="3872486"/>
            <a:ext cx="3553341" cy="266424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5786" y="1120362"/>
            <a:ext cx="3582485" cy="268609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54001" y="3891537"/>
            <a:ext cx="3553342" cy="2664245"/>
          </a:xfrm>
          <a:prstGeom prst="rect">
            <a:avLst/>
          </a:prstGeom>
        </p:spPr>
      </p:pic>
      <p:sp>
        <p:nvSpPr>
          <p:cNvPr id="9" name="TextBox 8"/>
          <p:cNvSpPr txBox="1"/>
          <p:nvPr/>
        </p:nvSpPr>
        <p:spPr>
          <a:xfrm>
            <a:off x="2106542" y="5083444"/>
            <a:ext cx="1346844" cy="954107"/>
          </a:xfrm>
          <a:prstGeom prst="rect">
            <a:avLst/>
          </a:prstGeom>
          <a:noFill/>
        </p:spPr>
        <p:txBody>
          <a:bodyPr wrap="none" rtlCol="0">
            <a:spAutoFit/>
          </a:bodyPr>
          <a:lstStyle/>
          <a:p>
            <a:r>
              <a:rPr lang="en-US" smtClean="0"/>
              <a:t>Backscatter</a:t>
            </a:r>
          </a:p>
          <a:p>
            <a:r>
              <a:rPr lang="en-US" smtClean="0"/>
              <a:t>Wavelength</a:t>
            </a:r>
          </a:p>
          <a:p>
            <a:r>
              <a:rPr lang="en-US" smtClean="0"/>
              <a:t>Dependence</a:t>
            </a:r>
          </a:p>
          <a:p>
            <a:r>
              <a:rPr lang="en-US" smtClean="0"/>
              <a:t>(532/1064 nm)</a:t>
            </a:r>
            <a:endParaRPr lang="en-US"/>
          </a:p>
        </p:txBody>
      </p:sp>
      <p:sp>
        <p:nvSpPr>
          <p:cNvPr id="10" name="TextBox 9"/>
          <p:cNvSpPr txBox="1"/>
          <p:nvPr/>
        </p:nvSpPr>
        <p:spPr>
          <a:xfrm>
            <a:off x="5459343" y="5560497"/>
            <a:ext cx="2093843" cy="523220"/>
          </a:xfrm>
          <a:prstGeom prst="rect">
            <a:avLst/>
          </a:prstGeom>
          <a:noFill/>
        </p:spPr>
        <p:txBody>
          <a:bodyPr wrap="none" rtlCol="0">
            <a:spAutoFit/>
          </a:bodyPr>
          <a:lstStyle/>
          <a:p>
            <a:r>
              <a:rPr lang="en-US" smtClean="0"/>
              <a:t>Aerosol</a:t>
            </a:r>
          </a:p>
          <a:p>
            <a:r>
              <a:rPr lang="en-US" smtClean="0"/>
              <a:t>Depolarization (532 nm)</a:t>
            </a:r>
            <a:endParaRPr lang="en-US"/>
          </a:p>
        </p:txBody>
      </p:sp>
      <p:sp>
        <p:nvSpPr>
          <p:cNvPr id="11" name="TextBox 10"/>
          <p:cNvSpPr txBox="1"/>
          <p:nvPr/>
        </p:nvSpPr>
        <p:spPr>
          <a:xfrm>
            <a:off x="8931062" y="5204609"/>
            <a:ext cx="899605" cy="738664"/>
          </a:xfrm>
          <a:prstGeom prst="rect">
            <a:avLst/>
          </a:prstGeom>
          <a:noFill/>
        </p:spPr>
        <p:txBody>
          <a:bodyPr wrap="none" rtlCol="0">
            <a:spAutoFit/>
          </a:bodyPr>
          <a:lstStyle/>
          <a:p>
            <a:r>
              <a:rPr lang="en-US" smtClean="0"/>
              <a:t>Lidar</a:t>
            </a:r>
          </a:p>
          <a:p>
            <a:r>
              <a:rPr lang="en-US" smtClean="0"/>
              <a:t>Ratio</a:t>
            </a:r>
          </a:p>
          <a:p>
            <a:r>
              <a:rPr lang="en-US" smtClean="0"/>
              <a:t>(532 nm)</a:t>
            </a:r>
            <a:endParaRPr lang="en-US"/>
          </a:p>
        </p:txBody>
      </p:sp>
      <p:sp>
        <p:nvSpPr>
          <p:cNvPr id="12" name="TextBox 11"/>
          <p:cNvSpPr txBox="1"/>
          <p:nvPr/>
        </p:nvSpPr>
        <p:spPr>
          <a:xfrm>
            <a:off x="9380864" y="1733207"/>
            <a:ext cx="1726755" cy="523220"/>
          </a:xfrm>
          <a:prstGeom prst="rect">
            <a:avLst/>
          </a:prstGeom>
          <a:noFill/>
        </p:spPr>
        <p:txBody>
          <a:bodyPr wrap="none" rtlCol="0">
            <a:spAutoFit/>
          </a:bodyPr>
          <a:lstStyle/>
          <a:p>
            <a:r>
              <a:rPr lang="en-US" smtClean="0"/>
              <a:t>Aerosol </a:t>
            </a:r>
          </a:p>
          <a:p>
            <a:r>
              <a:rPr lang="en-US" smtClean="0"/>
              <a:t>Extinction (532 nm)</a:t>
            </a:r>
            <a:endParaRPr lang="en-US"/>
          </a:p>
        </p:txBody>
      </p:sp>
      <p:sp>
        <p:nvSpPr>
          <p:cNvPr id="13" name="TextBox 12"/>
          <p:cNvSpPr txBox="1"/>
          <p:nvPr/>
        </p:nvSpPr>
        <p:spPr>
          <a:xfrm>
            <a:off x="5233255" y="1716549"/>
            <a:ext cx="1935145" cy="523220"/>
          </a:xfrm>
          <a:prstGeom prst="rect">
            <a:avLst/>
          </a:prstGeom>
          <a:noFill/>
        </p:spPr>
        <p:txBody>
          <a:bodyPr wrap="none" rtlCol="0">
            <a:spAutoFit/>
          </a:bodyPr>
          <a:lstStyle/>
          <a:p>
            <a:r>
              <a:rPr lang="en-US" smtClean="0"/>
              <a:t>Aerosol </a:t>
            </a:r>
          </a:p>
          <a:p>
            <a:r>
              <a:rPr lang="en-US" smtClean="0"/>
              <a:t>Backscatter  (532 nm)</a:t>
            </a:r>
            <a:endParaRPr lang="en-US"/>
          </a:p>
        </p:txBody>
      </p:sp>
      <p:sp>
        <p:nvSpPr>
          <p:cNvPr id="14" name="Google Shape;97;p1"/>
          <p:cNvSpPr txBox="1">
            <a:spLocks/>
          </p:cNvSpPr>
          <p:nvPr/>
        </p:nvSpPr>
        <p:spPr>
          <a:xfrm>
            <a:off x="1636157" y="63955"/>
            <a:ext cx="9158159" cy="956347"/>
          </a:xfrm>
          <a:prstGeom prst="rect">
            <a:avLst/>
          </a:prstGeom>
          <a:noFill/>
          <a:ln>
            <a:noFill/>
          </a:ln>
        </p:spPr>
        <p:txBody>
          <a:bodyPr spcFirstLastPara="1" wrap="square" lIns="91425" tIns="45700" rIns="91425" bIns="45700" anchor="ctr" anchorCtr="0">
            <a:normAutofit fontScale="62500" lnSpcReduction="200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36A2"/>
              </a:buClr>
              <a:buSzPts val="6000"/>
              <a:buFont typeface="Arial"/>
              <a:buNone/>
              <a:defRPr sz="6000" b="0" i="0" u="none" strike="noStrike" cap="none">
                <a:solidFill>
                  <a:srgbClr val="0036A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3599"/>
            </a:pPr>
            <a:r>
              <a:rPr lang="nn-NO" smtClean="0"/>
              <a:t>HSRL- 2/GEOS-5 Comparison of Median Aerosol Profiles for all of CAMP2Ex</a:t>
            </a:r>
            <a:endParaRPr lang="nn-NO"/>
          </a:p>
        </p:txBody>
      </p:sp>
      <p:sp>
        <p:nvSpPr>
          <p:cNvPr id="15" name="TextBox 14"/>
          <p:cNvSpPr txBox="1"/>
          <p:nvPr/>
        </p:nvSpPr>
        <p:spPr>
          <a:xfrm>
            <a:off x="1010847" y="1495090"/>
            <a:ext cx="2619912" cy="1200329"/>
          </a:xfrm>
          <a:prstGeom prst="rect">
            <a:avLst/>
          </a:prstGeom>
          <a:noFill/>
        </p:spPr>
        <p:txBody>
          <a:bodyPr wrap="square" rtlCol="0">
            <a:spAutoFit/>
          </a:bodyPr>
          <a:lstStyle/>
          <a:p>
            <a:r>
              <a:rPr lang="en-US" sz="1800" b="1" smtClean="0"/>
              <a:t>Median Profiles for all of CAMP2Ex flights</a:t>
            </a:r>
          </a:p>
          <a:p>
            <a:pPr algn="ctr"/>
            <a:r>
              <a:rPr lang="en-US" sz="1800" b="1" smtClean="0">
                <a:solidFill>
                  <a:srgbClr val="0000CC"/>
                </a:solidFill>
              </a:rPr>
              <a:t>HSRL-2 </a:t>
            </a:r>
          </a:p>
          <a:p>
            <a:pPr algn="ctr"/>
            <a:r>
              <a:rPr lang="en-US" sz="1800" b="1" smtClean="0">
                <a:solidFill>
                  <a:srgbClr val="FF0000"/>
                </a:solidFill>
              </a:rPr>
              <a:t>GEOS-5</a:t>
            </a:r>
            <a:r>
              <a:rPr lang="en-US" sz="1800" b="1" smtClean="0">
                <a:solidFill>
                  <a:srgbClr val="0000CC"/>
                </a:solidFill>
              </a:rPr>
              <a:t> </a:t>
            </a:r>
            <a:endParaRPr lang="en-US" sz="1800" b="1">
              <a:solidFill>
                <a:srgbClr val="0000CC"/>
              </a:solidFill>
            </a:endParaRPr>
          </a:p>
        </p:txBody>
      </p:sp>
      <p:sp>
        <p:nvSpPr>
          <p:cNvPr id="16" name="TextBox 15"/>
          <p:cNvSpPr txBox="1"/>
          <p:nvPr/>
        </p:nvSpPr>
        <p:spPr>
          <a:xfrm>
            <a:off x="18840" y="3296736"/>
            <a:ext cx="4775666" cy="307777"/>
          </a:xfrm>
          <a:prstGeom prst="rect">
            <a:avLst/>
          </a:prstGeom>
          <a:noFill/>
        </p:spPr>
        <p:txBody>
          <a:bodyPr wrap="none" rtlCol="0">
            <a:spAutoFit/>
          </a:bodyPr>
          <a:lstStyle/>
          <a:p>
            <a:r>
              <a:rPr lang="en-US" smtClean="0"/>
              <a:t>GEOS-5 Simulations provided by Arlindo da Silva (GSFC)</a:t>
            </a:r>
            <a:endParaRPr lang="en-US"/>
          </a:p>
        </p:txBody>
      </p:sp>
    </p:spTree>
    <p:extLst>
      <p:ext uri="{BB962C8B-B14F-4D97-AF65-F5344CB8AC3E}">
        <p14:creationId xmlns:p14="http://schemas.microsoft.com/office/powerpoint/2010/main" val="3100647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326" y="3983064"/>
            <a:ext cx="3366785" cy="252412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3975" y="3983064"/>
            <a:ext cx="3426487" cy="256888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750" y="1304754"/>
            <a:ext cx="2922704" cy="280963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0170" y="1173430"/>
            <a:ext cx="3113112" cy="294095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52340" y="1162268"/>
            <a:ext cx="3860650" cy="3094605"/>
          </a:xfrm>
          <a:prstGeom prst="rect">
            <a:avLst/>
          </a:prstGeom>
        </p:spPr>
      </p:pic>
      <p:sp>
        <p:nvSpPr>
          <p:cNvPr id="9" name="Rectangle 8"/>
          <p:cNvSpPr/>
          <p:nvPr/>
        </p:nvSpPr>
        <p:spPr>
          <a:xfrm>
            <a:off x="3549111" y="4256873"/>
            <a:ext cx="4381635" cy="1938992"/>
          </a:xfrm>
          <a:prstGeom prst="rect">
            <a:avLst/>
          </a:prstGeom>
        </p:spPr>
        <p:txBody>
          <a:bodyPr wrap="square">
            <a:spAutoFit/>
          </a:bodyPr>
          <a:lstStyle/>
          <a:p>
            <a:r>
              <a:rPr lang="en-US" sz="1200" smtClean="0"/>
              <a:t>“Sounding </a:t>
            </a:r>
            <a:r>
              <a:rPr lang="en-US" sz="1200"/>
              <a:t>20190904_013129 (SF05) shows an unusually dry boundary layer with a minimum </a:t>
            </a:r>
            <a:r>
              <a:rPr lang="en-US" sz="1200"/>
              <a:t>relative </a:t>
            </a:r>
            <a:r>
              <a:rPr lang="en-US" sz="1200" smtClean="0"/>
              <a:t>humidity </a:t>
            </a:r>
            <a:r>
              <a:rPr lang="en-US" sz="1200"/>
              <a:t>of 42 % at about 500 m altitude. This is about 50% drier than the median at that altitude and 20</a:t>
            </a:r>
            <a:r>
              <a:rPr lang="en-US" sz="1200"/>
              <a:t>% </a:t>
            </a:r>
            <a:r>
              <a:rPr lang="en-US" sz="1200" smtClean="0"/>
              <a:t>drier </a:t>
            </a:r>
            <a:r>
              <a:rPr lang="en-US" sz="1200"/>
              <a:t>than the next driest profile. At the same time, the profile is nearly isothermal in the boundary layer</a:t>
            </a:r>
            <a:r>
              <a:rPr lang="en-US" sz="1200"/>
              <a:t>, </a:t>
            </a:r>
            <a:r>
              <a:rPr lang="en-US" sz="1200" smtClean="0"/>
              <a:t>showing </a:t>
            </a:r>
            <a:r>
              <a:rPr lang="en-US" sz="1200"/>
              <a:t>the warmest temperatures of the entire data set</a:t>
            </a:r>
            <a:r>
              <a:rPr lang="en-US" sz="1200"/>
              <a:t>. </a:t>
            </a:r>
            <a:r>
              <a:rPr lang="en-US" sz="1200" smtClean="0"/>
              <a:t>All </a:t>
            </a:r>
            <a:r>
              <a:rPr lang="en-US" sz="1200"/>
              <a:t>engineering data of the sonde indicate proper functioning </a:t>
            </a:r>
            <a:r>
              <a:rPr lang="en-US" sz="1200"/>
              <a:t>of </a:t>
            </a:r>
            <a:r>
              <a:rPr lang="en-US" sz="1200" smtClean="0"/>
              <a:t>the instrument. </a:t>
            </a:r>
            <a:r>
              <a:rPr lang="en-US" sz="1200" i="1" smtClean="0"/>
              <a:t>This </a:t>
            </a:r>
            <a:r>
              <a:rPr lang="en-US" sz="1200" i="1"/>
              <a:t>profile may require </a:t>
            </a:r>
            <a:r>
              <a:rPr lang="en-US" sz="1200" i="1"/>
              <a:t>more </a:t>
            </a:r>
            <a:r>
              <a:rPr lang="en-US" sz="1200" i="1" smtClean="0"/>
              <a:t>scientific </a:t>
            </a:r>
            <a:r>
              <a:rPr lang="en-US" sz="1200" i="1"/>
              <a:t>attention </a:t>
            </a:r>
            <a:r>
              <a:rPr lang="en-US" sz="1200" i="1"/>
              <a:t>and </a:t>
            </a:r>
            <a:r>
              <a:rPr lang="en-US" sz="1200" i="1" smtClean="0"/>
              <a:t>validation</a:t>
            </a:r>
            <a:r>
              <a:rPr lang="en-US" sz="1200" smtClean="0"/>
              <a:t>.” (Dropsonde Data Quality Report-CAMP2Ex) (italics added)</a:t>
            </a:r>
            <a:endParaRPr lang="en-US"/>
          </a:p>
        </p:txBody>
      </p:sp>
      <p:sp>
        <p:nvSpPr>
          <p:cNvPr id="10" name="TextBox 9"/>
          <p:cNvSpPr txBox="1"/>
          <p:nvPr/>
        </p:nvSpPr>
        <p:spPr>
          <a:xfrm>
            <a:off x="997532" y="4870454"/>
            <a:ext cx="1859805" cy="307777"/>
          </a:xfrm>
          <a:prstGeom prst="rect">
            <a:avLst/>
          </a:prstGeom>
          <a:noFill/>
        </p:spPr>
        <p:txBody>
          <a:bodyPr wrap="none" rtlCol="0">
            <a:spAutoFit/>
          </a:bodyPr>
          <a:lstStyle/>
          <a:p>
            <a:r>
              <a:rPr lang="en-US" smtClean="0"/>
              <a:t>“</a:t>
            </a:r>
            <a:r>
              <a:rPr lang="en-US" smtClean="0">
                <a:solidFill>
                  <a:srgbClr val="FF0000"/>
                </a:solidFill>
              </a:rPr>
              <a:t>Unusual dropsonde</a:t>
            </a:r>
            <a:r>
              <a:rPr lang="en-US" smtClean="0"/>
              <a:t>”</a:t>
            </a:r>
          </a:p>
        </p:txBody>
      </p:sp>
      <p:sp>
        <p:nvSpPr>
          <p:cNvPr id="11" name="TextBox 10"/>
          <p:cNvSpPr txBox="1"/>
          <p:nvPr/>
        </p:nvSpPr>
        <p:spPr>
          <a:xfrm>
            <a:off x="8622520" y="5267507"/>
            <a:ext cx="1656223" cy="307777"/>
          </a:xfrm>
          <a:prstGeom prst="rect">
            <a:avLst/>
          </a:prstGeom>
          <a:noFill/>
        </p:spPr>
        <p:txBody>
          <a:bodyPr wrap="none" rtlCol="0">
            <a:spAutoFit/>
          </a:bodyPr>
          <a:lstStyle/>
          <a:p>
            <a:r>
              <a:rPr lang="en-US" smtClean="0"/>
              <a:t>“</a:t>
            </a:r>
            <a:r>
              <a:rPr lang="en-US" smtClean="0">
                <a:solidFill>
                  <a:srgbClr val="7030A0"/>
                </a:solidFill>
              </a:rPr>
              <a:t>Usual dropsonde</a:t>
            </a:r>
            <a:r>
              <a:rPr lang="en-US" smtClean="0"/>
              <a:t>”</a:t>
            </a:r>
          </a:p>
        </p:txBody>
      </p:sp>
      <p:sp>
        <p:nvSpPr>
          <p:cNvPr id="12" name="TextBox 11"/>
          <p:cNvSpPr txBox="1"/>
          <p:nvPr/>
        </p:nvSpPr>
        <p:spPr>
          <a:xfrm>
            <a:off x="623337" y="1544882"/>
            <a:ext cx="1859805" cy="307777"/>
          </a:xfrm>
          <a:prstGeom prst="rect">
            <a:avLst/>
          </a:prstGeom>
          <a:noFill/>
        </p:spPr>
        <p:txBody>
          <a:bodyPr wrap="none" rtlCol="0">
            <a:spAutoFit/>
          </a:bodyPr>
          <a:lstStyle/>
          <a:p>
            <a:r>
              <a:rPr lang="en-US" smtClean="0"/>
              <a:t>“</a:t>
            </a:r>
            <a:r>
              <a:rPr lang="en-US" smtClean="0">
                <a:solidFill>
                  <a:srgbClr val="FF0000"/>
                </a:solidFill>
              </a:rPr>
              <a:t>Unusual dropsonde</a:t>
            </a:r>
            <a:r>
              <a:rPr lang="en-US" smtClean="0"/>
              <a:t>”</a:t>
            </a:r>
          </a:p>
        </p:txBody>
      </p:sp>
      <p:sp>
        <p:nvSpPr>
          <p:cNvPr id="13" name="TextBox 12"/>
          <p:cNvSpPr txBox="1"/>
          <p:nvPr/>
        </p:nvSpPr>
        <p:spPr>
          <a:xfrm>
            <a:off x="8441706" y="1544883"/>
            <a:ext cx="1656223" cy="307777"/>
          </a:xfrm>
          <a:prstGeom prst="rect">
            <a:avLst/>
          </a:prstGeom>
          <a:noFill/>
        </p:spPr>
        <p:txBody>
          <a:bodyPr wrap="none" rtlCol="0">
            <a:spAutoFit/>
          </a:bodyPr>
          <a:lstStyle/>
          <a:p>
            <a:r>
              <a:rPr lang="en-US" smtClean="0"/>
              <a:t>“</a:t>
            </a:r>
            <a:r>
              <a:rPr lang="en-US" smtClean="0">
                <a:solidFill>
                  <a:srgbClr val="7030A0"/>
                </a:solidFill>
              </a:rPr>
              <a:t>Usual dropsonde</a:t>
            </a:r>
            <a:r>
              <a:rPr lang="en-US" smtClean="0"/>
              <a:t>”</a:t>
            </a:r>
          </a:p>
        </p:txBody>
      </p:sp>
      <p:cxnSp>
        <p:nvCxnSpPr>
          <p:cNvPr id="15" name="Straight Arrow Connector 14"/>
          <p:cNvCxnSpPr/>
          <p:nvPr/>
        </p:nvCxnSpPr>
        <p:spPr>
          <a:xfrm flipH="1" flipV="1">
            <a:off x="2483143" y="3254644"/>
            <a:ext cx="1337189" cy="9376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743102" y="4823682"/>
            <a:ext cx="1736267" cy="75887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3998563" y="2975675"/>
            <a:ext cx="1193369" cy="1232115"/>
          </a:xfrm>
          <a:custGeom>
            <a:avLst/>
            <a:gdLst>
              <a:gd name="connsiteX0" fmla="*/ 0 w 1193369"/>
              <a:gd name="connsiteY0" fmla="*/ 1232115 h 1232115"/>
              <a:gd name="connsiteX1" fmla="*/ 263471 w 1193369"/>
              <a:gd name="connsiteY1" fmla="*/ 604433 h 1232115"/>
              <a:gd name="connsiteX2" fmla="*/ 712922 w 1193369"/>
              <a:gd name="connsiteY2" fmla="*/ 185979 h 1232115"/>
              <a:gd name="connsiteX3" fmla="*/ 1193369 w 1193369"/>
              <a:gd name="connsiteY3" fmla="*/ 0 h 1232115"/>
            </a:gdLst>
            <a:ahLst/>
            <a:cxnLst>
              <a:cxn ang="0">
                <a:pos x="connsiteX0" y="connsiteY0"/>
              </a:cxn>
              <a:cxn ang="0">
                <a:pos x="connsiteX1" y="connsiteY1"/>
              </a:cxn>
              <a:cxn ang="0">
                <a:pos x="connsiteX2" y="connsiteY2"/>
              </a:cxn>
              <a:cxn ang="0">
                <a:pos x="connsiteX3" y="connsiteY3"/>
              </a:cxn>
            </a:cxnLst>
            <a:rect l="l" t="t" r="r" b="b"/>
            <a:pathLst>
              <a:path w="1193369" h="1232115">
                <a:moveTo>
                  <a:pt x="0" y="1232115"/>
                </a:moveTo>
                <a:cubicBezTo>
                  <a:pt x="72325" y="1005452"/>
                  <a:pt x="144651" y="778789"/>
                  <a:pt x="263471" y="604433"/>
                </a:cubicBezTo>
                <a:cubicBezTo>
                  <a:pt x="382291" y="430077"/>
                  <a:pt x="557939" y="286718"/>
                  <a:pt x="712922" y="185979"/>
                </a:cubicBezTo>
                <a:cubicBezTo>
                  <a:pt x="867905" y="85240"/>
                  <a:pt x="1030637" y="42620"/>
                  <a:pt x="1193369" y="0"/>
                </a:cubicBezTo>
              </a:path>
            </a:pathLst>
          </a:custGeom>
          <a:noFill/>
          <a:ln>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H="1">
            <a:off x="5470902" y="2913681"/>
            <a:ext cx="2774196" cy="3409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5540644" y="3316637"/>
            <a:ext cx="2856854" cy="110812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Google Shape;97;p1"/>
          <p:cNvSpPr txBox="1">
            <a:spLocks/>
          </p:cNvSpPr>
          <p:nvPr/>
        </p:nvSpPr>
        <p:spPr>
          <a:xfrm>
            <a:off x="1636157" y="63955"/>
            <a:ext cx="9158159" cy="956347"/>
          </a:xfrm>
          <a:prstGeom prst="rect">
            <a:avLst/>
          </a:prstGeom>
          <a:noFill/>
          <a:ln>
            <a:noFill/>
          </a:ln>
        </p:spPr>
        <p:txBody>
          <a:bodyPr spcFirstLastPara="1" wrap="square" lIns="91425" tIns="45700" rIns="91425" bIns="45700" anchor="ctr" anchorCtr="0">
            <a:normAutofit fontScale="85000" lnSpcReduction="100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36A2"/>
              </a:buClr>
              <a:buSzPts val="6000"/>
              <a:buFont typeface="Arial"/>
              <a:buNone/>
              <a:defRPr sz="6000" b="0" i="0" u="none" strike="noStrike" cap="none">
                <a:solidFill>
                  <a:srgbClr val="0036A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3599"/>
            </a:pPr>
            <a:r>
              <a:rPr lang="nn-NO" smtClean="0"/>
              <a:t>Unusual Dropsonde – Sept. 4</a:t>
            </a:r>
            <a:endParaRPr lang="nn-NO"/>
          </a:p>
        </p:txBody>
      </p:sp>
      <p:sp>
        <p:nvSpPr>
          <p:cNvPr id="20" name="TextBox 19"/>
          <p:cNvSpPr txBox="1"/>
          <p:nvPr/>
        </p:nvSpPr>
        <p:spPr>
          <a:xfrm>
            <a:off x="3752340" y="6206763"/>
            <a:ext cx="4094391" cy="307777"/>
          </a:xfrm>
          <a:prstGeom prst="rect">
            <a:avLst/>
          </a:prstGeom>
          <a:noFill/>
        </p:spPr>
        <p:txBody>
          <a:bodyPr wrap="none" rtlCol="0">
            <a:spAutoFit/>
          </a:bodyPr>
          <a:lstStyle/>
          <a:p>
            <a:r>
              <a:rPr lang="en-US" smtClean="0"/>
              <a:t>Dropsonde data from Sue van den Heever (CSU)</a:t>
            </a:r>
            <a:endParaRPr lang="en-US"/>
          </a:p>
        </p:txBody>
      </p:sp>
      <p:sp>
        <p:nvSpPr>
          <p:cNvPr id="25" name="TextBox 24"/>
          <p:cNvSpPr txBox="1"/>
          <p:nvPr/>
        </p:nvSpPr>
        <p:spPr>
          <a:xfrm>
            <a:off x="4316094" y="1418640"/>
            <a:ext cx="1751676" cy="954107"/>
          </a:xfrm>
          <a:prstGeom prst="rect">
            <a:avLst/>
          </a:prstGeom>
          <a:noFill/>
        </p:spPr>
        <p:txBody>
          <a:bodyPr wrap="square" rtlCol="0">
            <a:spAutoFit/>
          </a:bodyPr>
          <a:lstStyle/>
          <a:p>
            <a:r>
              <a:rPr lang="en-US" b="1" smtClean="0">
                <a:solidFill>
                  <a:schemeClr val="tx1"/>
                </a:solidFill>
              </a:rPr>
              <a:t>RF5</a:t>
            </a:r>
          </a:p>
          <a:p>
            <a:r>
              <a:rPr lang="en-US" b="1" smtClean="0">
                <a:solidFill>
                  <a:schemeClr val="tx1"/>
                </a:solidFill>
              </a:rPr>
              <a:t>September 4</a:t>
            </a:r>
          </a:p>
          <a:p>
            <a:endParaRPr lang="en-US" b="1" smtClean="0">
              <a:solidFill>
                <a:schemeClr val="tx1"/>
              </a:solidFill>
            </a:endParaRPr>
          </a:p>
          <a:p>
            <a:r>
              <a:rPr lang="en-US" b="1" smtClean="0">
                <a:solidFill>
                  <a:schemeClr val="tx1"/>
                </a:solidFill>
              </a:rPr>
              <a:t>AOT (532 nm)</a:t>
            </a:r>
            <a:endParaRPr lang="en-US" b="1">
              <a:solidFill>
                <a:schemeClr val="tx1"/>
              </a:solidFill>
            </a:endParaRPr>
          </a:p>
        </p:txBody>
      </p:sp>
    </p:spTree>
    <p:extLst>
      <p:ext uri="{BB962C8B-B14F-4D97-AF65-F5344CB8AC3E}">
        <p14:creationId xmlns:p14="http://schemas.microsoft.com/office/powerpoint/2010/main" val="1970179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326" y="3983064"/>
            <a:ext cx="3366785" cy="252412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5513" y="3983064"/>
            <a:ext cx="3426487" cy="256888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750" y="1304754"/>
            <a:ext cx="2922704" cy="280963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51580" y="1173430"/>
            <a:ext cx="3113112" cy="2940958"/>
          </a:xfrm>
          <a:prstGeom prst="rect">
            <a:avLst/>
          </a:prstGeom>
        </p:spPr>
      </p:pic>
      <p:sp>
        <p:nvSpPr>
          <p:cNvPr id="10" name="TextBox 9"/>
          <p:cNvSpPr txBox="1"/>
          <p:nvPr/>
        </p:nvSpPr>
        <p:spPr>
          <a:xfrm>
            <a:off x="997532" y="4870454"/>
            <a:ext cx="1859805" cy="307777"/>
          </a:xfrm>
          <a:prstGeom prst="rect">
            <a:avLst/>
          </a:prstGeom>
          <a:noFill/>
        </p:spPr>
        <p:txBody>
          <a:bodyPr wrap="none" rtlCol="0">
            <a:spAutoFit/>
          </a:bodyPr>
          <a:lstStyle/>
          <a:p>
            <a:r>
              <a:rPr lang="en-US" smtClean="0"/>
              <a:t>“</a:t>
            </a:r>
            <a:r>
              <a:rPr lang="en-US" smtClean="0">
                <a:solidFill>
                  <a:srgbClr val="FF0000"/>
                </a:solidFill>
              </a:rPr>
              <a:t>Unusual dropsonde</a:t>
            </a:r>
            <a:r>
              <a:rPr lang="en-US" smtClean="0"/>
              <a:t>”</a:t>
            </a:r>
          </a:p>
        </p:txBody>
      </p:sp>
      <p:sp>
        <p:nvSpPr>
          <p:cNvPr id="11" name="TextBox 10"/>
          <p:cNvSpPr txBox="1"/>
          <p:nvPr/>
        </p:nvSpPr>
        <p:spPr>
          <a:xfrm>
            <a:off x="9254058" y="5267507"/>
            <a:ext cx="1656223" cy="307777"/>
          </a:xfrm>
          <a:prstGeom prst="rect">
            <a:avLst/>
          </a:prstGeom>
          <a:noFill/>
        </p:spPr>
        <p:txBody>
          <a:bodyPr wrap="none" rtlCol="0">
            <a:spAutoFit/>
          </a:bodyPr>
          <a:lstStyle/>
          <a:p>
            <a:r>
              <a:rPr lang="en-US" smtClean="0"/>
              <a:t>“</a:t>
            </a:r>
            <a:r>
              <a:rPr lang="en-US" smtClean="0">
                <a:solidFill>
                  <a:srgbClr val="7030A0"/>
                </a:solidFill>
              </a:rPr>
              <a:t>Usual dropsonde</a:t>
            </a:r>
            <a:r>
              <a:rPr lang="en-US" smtClean="0"/>
              <a:t>”</a:t>
            </a:r>
          </a:p>
        </p:txBody>
      </p:sp>
      <p:sp>
        <p:nvSpPr>
          <p:cNvPr id="12" name="TextBox 11"/>
          <p:cNvSpPr txBox="1"/>
          <p:nvPr/>
        </p:nvSpPr>
        <p:spPr>
          <a:xfrm>
            <a:off x="623337" y="1544882"/>
            <a:ext cx="1859805" cy="307777"/>
          </a:xfrm>
          <a:prstGeom prst="rect">
            <a:avLst/>
          </a:prstGeom>
          <a:noFill/>
        </p:spPr>
        <p:txBody>
          <a:bodyPr wrap="none" rtlCol="0">
            <a:spAutoFit/>
          </a:bodyPr>
          <a:lstStyle/>
          <a:p>
            <a:r>
              <a:rPr lang="en-US" smtClean="0"/>
              <a:t>“</a:t>
            </a:r>
            <a:r>
              <a:rPr lang="en-US" smtClean="0">
                <a:solidFill>
                  <a:srgbClr val="FF0000"/>
                </a:solidFill>
              </a:rPr>
              <a:t>Unusual dropsonde</a:t>
            </a:r>
            <a:r>
              <a:rPr lang="en-US" smtClean="0"/>
              <a:t>”</a:t>
            </a:r>
          </a:p>
        </p:txBody>
      </p:sp>
      <p:sp>
        <p:nvSpPr>
          <p:cNvPr id="13" name="TextBox 12"/>
          <p:cNvSpPr txBox="1"/>
          <p:nvPr/>
        </p:nvSpPr>
        <p:spPr>
          <a:xfrm>
            <a:off x="9269817" y="1371942"/>
            <a:ext cx="1656223" cy="307777"/>
          </a:xfrm>
          <a:prstGeom prst="rect">
            <a:avLst/>
          </a:prstGeom>
          <a:noFill/>
        </p:spPr>
        <p:txBody>
          <a:bodyPr wrap="none" rtlCol="0">
            <a:spAutoFit/>
          </a:bodyPr>
          <a:lstStyle/>
          <a:p>
            <a:r>
              <a:rPr lang="en-US" smtClean="0"/>
              <a:t>“</a:t>
            </a:r>
            <a:r>
              <a:rPr lang="en-US" smtClean="0">
                <a:solidFill>
                  <a:srgbClr val="7030A0"/>
                </a:solidFill>
              </a:rPr>
              <a:t>Usual dropsonde</a:t>
            </a:r>
            <a:r>
              <a:rPr lang="en-US" smtClean="0"/>
              <a:t>”</a:t>
            </a:r>
          </a:p>
        </p:txBody>
      </p:sp>
      <p:pic>
        <p:nvPicPr>
          <p:cNvPr id="25" name="Picture 24"/>
          <p:cNvPicPr>
            <a:picLocks noChangeAspect="1"/>
          </p:cNvPicPr>
          <p:nvPr/>
        </p:nvPicPr>
        <p:blipFill rotWithShape="1">
          <a:blip r:embed="rId6">
            <a:extLst>
              <a:ext uri="{28A0092B-C50C-407E-A947-70E740481C1C}">
                <a14:useLocalDpi xmlns:a14="http://schemas.microsoft.com/office/drawing/2010/main" val="0"/>
              </a:ext>
            </a:extLst>
          </a:blip>
          <a:srcRect l="7072" r="6338"/>
          <a:stretch/>
        </p:blipFill>
        <p:spPr>
          <a:xfrm>
            <a:off x="3440700" y="1777346"/>
            <a:ext cx="5098741" cy="2742567"/>
          </a:xfrm>
          <a:prstGeom prst="rect">
            <a:avLst/>
          </a:prstGeom>
        </p:spPr>
      </p:pic>
      <p:pic>
        <p:nvPicPr>
          <p:cNvPr id="26" name="Picture 25"/>
          <p:cNvPicPr>
            <a:picLocks noChangeAspect="1"/>
          </p:cNvPicPr>
          <p:nvPr/>
        </p:nvPicPr>
        <p:blipFill rotWithShape="1">
          <a:blip r:embed="rId7">
            <a:extLst>
              <a:ext uri="{28A0092B-C50C-407E-A947-70E740481C1C}">
                <a14:useLocalDpi xmlns:a14="http://schemas.microsoft.com/office/drawing/2010/main" val="0"/>
              </a:ext>
            </a:extLst>
          </a:blip>
          <a:srcRect l="7310" t="13900" r="5869"/>
          <a:stretch/>
        </p:blipFill>
        <p:spPr>
          <a:xfrm>
            <a:off x="3440700" y="4095538"/>
            <a:ext cx="5122114" cy="2400141"/>
          </a:xfrm>
          <a:prstGeom prst="rect">
            <a:avLst/>
          </a:prstGeom>
        </p:spPr>
      </p:pic>
      <p:cxnSp>
        <p:nvCxnSpPr>
          <p:cNvPr id="28" name="Straight Connector 27"/>
          <p:cNvCxnSpPr/>
          <p:nvPr/>
        </p:nvCxnSpPr>
        <p:spPr>
          <a:xfrm>
            <a:off x="5796366" y="2301498"/>
            <a:ext cx="0" cy="3510366"/>
          </a:xfrm>
          <a:prstGeom prst="line">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808563" y="2340355"/>
            <a:ext cx="0" cy="3510366"/>
          </a:xfrm>
          <a:prstGeom prst="line">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3" name="Freeform 32"/>
          <p:cNvSpPr/>
          <p:nvPr/>
        </p:nvSpPr>
        <p:spPr>
          <a:xfrm>
            <a:off x="3177870" y="1957439"/>
            <a:ext cx="2602998" cy="282066"/>
          </a:xfrm>
          <a:custGeom>
            <a:avLst/>
            <a:gdLst>
              <a:gd name="connsiteX0" fmla="*/ 2602998 w 2602998"/>
              <a:gd name="connsiteY0" fmla="*/ 282066 h 282066"/>
              <a:gd name="connsiteX1" fmla="*/ 2331777 w 2602998"/>
              <a:gd name="connsiteY1" fmla="*/ 119334 h 282066"/>
              <a:gd name="connsiteX2" fmla="*/ 1711845 w 2602998"/>
              <a:gd name="connsiteY2" fmla="*/ 10846 h 282066"/>
              <a:gd name="connsiteX3" fmla="*/ 1215899 w 2602998"/>
              <a:gd name="connsiteY3" fmla="*/ 10846 h 282066"/>
              <a:gd name="connsiteX4" fmla="*/ 433235 w 2602998"/>
              <a:gd name="connsiteY4" fmla="*/ 72839 h 282066"/>
              <a:gd name="connsiteX5" fmla="*/ 38028 w 2602998"/>
              <a:gd name="connsiteY5" fmla="*/ 134832 h 282066"/>
              <a:gd name="connsiteX6" fmla="*/ 38028 w 2602998"/>
              <a:gd name="connsiteY6" fmla="*/ 150330 h 282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2998" h="282066">
                <a:moveTo>
                  <a:pt x="2602998" y="282066"/>
                </a:moveTo>
                <a:cubicBezTo>
                  <a:pt x="2541650" y="223301"/>
                  <a:pt x="2480302" y="164537"/>
                  <a:pt x="2331777" y="119334"/>
                </a:cubicBezTo>
                <a:cubicBezTo>
                  <a:pt x="2183252" y="74131"/>
                  <a:pt x="1897825" y="28927"/>
                  <a:pt x="1711845" y="10846"/>
                </a:cubicBezTo>
                <a:cubicBezTo>
                  <a:pt x="1525865" y="-7235"/>
                  <a:pt x="1429001" y="514"/>
                  <a:pt x="1215899" y="10846"/>
                </a:cubicBezTo>
                <a:cubicBezTo>
                  <a:pt x="1002797" y="21178"/>
                  <a:pt x="629547" y="52175"/>
                  <a:pt x="433235" y="72839"/>
                </a:cubicBezTo>
                <a:cubicBezTo>
                  <a:pt x="236923" y="93503"/>
                  <a:pt x="38028" y="134832"/>
                  <a:pt x="38028" y="134832"/>
                </a:cubicBezTo>
                <a:cubicBezTo>
                  <a:pt x="-27840" y="147747"/>
                  <a:pt x="5094" y="149038"/>
                  <a:pt x="38028" y="150330"/>
                </a:cubicBezTo>
              </a:path>
            </a:pathLst>
          </a:custGeom>
          <a:noFill/>
          <a:ln>
            <a:solidFill>
              <a:srgbClr val="FF000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7842142" y="2001566"/>
            <a:ext cx="1387099" cy="253437"/>
          </a:xfrm>
          <a:custGeom>
            <a:avLst/>
            <a:gdLst>
              <a:gd name="connsiteX0" fmla="*/ 0 w 1387099"/>
              <a:gd name="connsiteY0" fmla="*/ 253437 h 253437"/>
              <a:gd name="connsiteX1" fmla="*/ 263472 w 1387099"/>
              <a:gd name="connsiteY1" fmla="*/ 75207 h 253437"/>
              <a:gd name="connsiteX2" fmla="*/ 627682 w 1387099"/>
              <a:gd name="connsiteY2" fmla="*/ 5465 h 253437"/>
              <a:gd name="connsiteX3" fmla="*/ 1193370 w 1387099"/>
              <a:gd name="connsiteY3" fmla="*/ 5465 h 253437"/>
              <a:gd name="connsiteX4" fmla="*/ 1387099 w 1387099"/>
              <a:gd name="connsiteY4" fmla="*/ 13214 h 253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7099" h="253437">
                <a:moveTo>
                  <a:pt x="0" y="253437"/>
                </a:moveTo>
                <a:cubicBezTo>
                  <a:pt x="79429" y="184986"/>
                  <a:pt x="158858" y="116536"/>
                  <a:pt x="263472" y="75207"/>
                </a:cubicBezTo>
                <a:cubicBezTo>
                  <a:pt x="368086" y="33878"/>
                  <a:pt x="472699" y="17089"/>
                  <a:pt x="627682" y="5465"/>
                </a:cubicBezTo>
                <a:cubicBezTo>
                  <a:pt x="782665" y="-6159"/>
                  <a:pt x="1066801" y="4174"/>
                  <a:pt x="1193370" y="5465"/>
                </a:cubicBezTo>
                <a:cubicBezTo>
                  <a:pt x="1319939" y="6756"/>
                  <a:pt x="1353519" y="9985"/>
                  <a:pt x="1387099" y="13214"/>
                </a:cubicBezTo>
              </a:path>
            </a:pathLst>
          </a:custGeom>
          <a:noFill/>
          <a:ln>
            <a:solidFill>
              <a:srgbClr val="7030A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ontent Placeholder 2"/>
          <p:cNvSpPr txBox="1">
            <a:spLocks/>
          </p:cNvSpPr>
          <p:nvPr/>
        </p:nvSpPr>
        <p:spPr>
          <a:xfrm>
            <a:off x="3516593" y="1101119"/>
            <a:ext cx="5493202" cy="60671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4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18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16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smtClean="0">
                <a:latin typeface="+mn-lt"/>
              </a:rPr>
              <a:t>HSRL2 data also show significant differences between dropsondes released west and southeast of Palawan</a:t>
            </a:r>
            <a:endParaRPr lang="en-US" sz="1600">
              <a:latin typeface="+mn-lt"/>
            </a:endParaRPr>
          </a:p>
          <a:p>
            <a:pPr defTabSz="5971194">
              <a:buFont typeface="Wingdings" charset="2"/>
              <a:buChar char="§"/>
              <a:defRPr/>
            </a:pPr>
            <a:endParaRPr lang="en-US" sz="1800" b="1" dirty="0" smtClean="0"/>
          </a:p>
        </p:txBody>
      </p:sp>
      <p:sp>
        <p:nvSpPr>
          <p:cNvPr id="36" name="Google Shape;97;p1"/>
          <p:cNvSpPr txBox="1">
            <a:spLocks/>
          </p:cNvSpPr>
          <p:nvPr/>
        </p:nvSpPr>
        <p:spPr>
          <a:xfrm>
            <a:off x="1636157" y="63955"/>
            <a:ext cx="9158159" cy="956347"/>
          </a:xfrm>
          <a:prstGeom prst="rect">
            <a:avLst/>
          </a:prstGeom>
          <a:noFill/>
          <a:ln>
            <a:noFill/>
          </a:ln>
        </p:spPr>
        <p:txBody>
          <a:bodyPr spcFirstLastPara="1" wrap="square" lIns="91425" tIns="45700" rIns="91425" bIns="45700" anchor="ctr" anchorCtr="0">
            <a:normAutofit fontScale="85000" lnSpcReduction="100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36A2"/>
              </a:buClr>
              <a:buSzPts val="6000"/>
              <a:buFont typeface="Arial"/>
              <a:buNone/>
              <a:defRPr sz="6000" b="0" i="0" u="none" strike="noStrike" cap="none">
                <a:solidFill>
                  <a:srgbClr val="0036A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3599"/>
            </a:pPr>
            <a:r>
              <a:rPr lang="nn-NO" smtClean="0"/>
              <a:t>Unusual Dropsonde – Sept. 4</a:t>
            </a:r>
            <a:endParaRPr lang="nn-NO"/>
          </a:p>
        </p:txBody>
      </p:sp>
      <p:sp>
        <p:nvSpPr>
          <p:cNvPr id="38" name="TextBox 37"/>
          <p:cNvSpPr txBox="1"/>
          <p:nvPr/>
        </p:nvSpPr>
        <p:spPr>
          <a:xfrm>
            <a:off x="3785357" y="6347547"/>
            <a:ext cx="4094391" cy="307777"/>
          </a:xfrm>
          <a:prstGeom prst="rect">
            <a:avLst/>
          </a:prstGeom>
          <a:solidFill>
            <a:schemeClr val="lt1"/>
          </a:solidFill>
        </p:spPr>
        <p:txBody>
          <a:bodyPr wrap="none" rtlCol="0">
            <a:spAutoFit/>
          </a:bodyPr>
          <a:lstStyle/>
          <a:p>
            <a:r>
              <a:rPr lang="en-US" smtClean="0"/>
              <a:t>Dropsonde data from Sue van den Heever (CSU)</a:t>
            </a:r>
            <a:endParaRPr lang="en-US"/>
          </a:p>
        </p:txBody>
      </p:sp>
      <p:sp>
        <p:nvSpPr>
          <p:cNvPr id="39" name="TextBox 38"/>
          <p:cNvSpPr txBox="1"/>
          <p:nvPr/>
        </p:nvSpPr>
        <p:spPr>
          <a:xfrm>
            <a:off x="3785357" y="2309013"/>
            <a:ext cx="2088509" cy="523220"/>
          </a:xfrm>
          <a:prstGeom prst="rect">
            <a:avLst/>
          </a:prstGeom>
          <a:noFill/>
        </p:spPr>
        <p:txBody>
          <a:bodyPr wrap="square" rtlCol="0">
            <a:spAutoFit/>
          </a:bodyPr>
          <a:lstStyle/>
          <a:p>
            <a:r>
              <a:rPr lang="en-US" b="1" smtClean="0">
                <a:solidFill>
                  <a:schemeClr val="tx1"/>
                </a:solidFill>
              </a:rPr>
              <a:t>Aerosol</a:t>
            </a:r>
          </a:p>
          <a:p>
            <a:r>
              <a:rPr lang="en-US" b="1" smtClean="0">
                <a:solidFill>
                  <a:schemeClr val="tx1"/>
                </a:solidFill>
              </a:rPr>
              <a:t>Backscatter (532 nm)</a:t>
            </a:r>
            <a:endParaRPr lang="en-US" b="1">
              <a:solidFill>
                <a:schemeClr val="tx1"/>
              </a:solidFill>
            </a:endParaRPr>
          </a:p>
        </p:txBody>
      </p:sp>
      <p:sp>
        <p:nvSpPr>
          <p:cNvPr id="40" name="TextBox 39"/>
          <p:cNvSpPr txBox="1"/>
          <p:nvPr/>
        </p:nvSpPr>
        <p:spPr>
          <a:xfrm>
            <a:off x="3715434" y="4265818"/>
            <a:ext cx="2340528" cy="523220"/>
          </a:xfrm>
          <a:prstGeom prst="rect">
            <a:avLst/>
          </a:prstGeom>
          <a:noFill/>
        </p:spPr>
        <p:txBody>
          <a:bodyPr wrap="square" rtlCol="0">
            <a:spAutoFit/>
          </a:bodyPr>
          <a:lstStyle/>
          <a:p>
            <a:r>
              <a:rPr lang="en-US" b="1" smtClean="0">
                <a:solidFill>
                  <a:schemeClr val="tx1"/>
                </a:solidFill>
              </a:rPr>
              <a:t>Aerosol</a:t>
            </a:r>
          </a:p>
          <a:p>
            <a:r>
              <a:rPr lang="en-US" b="1" smtClean="0">
                <a:solidFill>
                  <a:schemeClr val="tx1"/>
                </a:solidFill>
              </a:rPr>
              <a:t>Depolarization (532 nm)</a:t>
            </a:r>
            <a:endParaRPr lang="en-US" b="1">
              <a:solidFill>
                <a:schemeClr val="tx1"/>
              </a:solidFill>
            </a:endParaRPr>
          </a:p>
        </p:txBody>
      </p:sp>
    </p:spTree>
    <p:extLst>
      <p:ext uri="{BB962C8B-B14F-4D97-AF65-F5344CB8AC3E}">
        <p14:creationId xmlns:p14="http://schemas.microsoft.com/office/powerpoint/2010/main" val="3856688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0205" y="3986919"/>
            <a:ext cx="3881795" cy="263887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0671" y="1144674"/>
            <a:ext cx="3791104" cy="284224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3177" y="1144674"/>
            <a:ext cx="3908823" cy="284224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3671" y="4088517"/>
            <a:ext cx="3738104" cy="2537280"/>
          </a:xfrm>
          <a:prstGeom prst="rect">
            <a:avLst/>
          </a:prstGeom>
        </p:spPr>
      </p:pic>
      <p:pic>
        <p:nvPicPr>
          <p:cNvPr id="15" name="Picture 14"/>
          <p:cNvPicPr>
            <a:picLocks noChangeAspect="1"/>
          </p:cNvPicPr>
          <p:nvPr/>
        </p:nvPicPr>
        <p:blipFill>
          <a:blip r:embed="rId6"/>
          <a:stretch>
            <a:fillRect/>
          </a:stretch>
        </p:blipFill>
        <p:spPr>
          <a:xfrm>
            <a:off x="1" y="1072124"/>
            <a:ext cx="4690670" cy="2787723"/>
          </a:xfrm>
          <a:prstGeom prst="rect">
            <a:avLst/>
          </a:prstGeom>
        </p:spPr>
      </p:pic>
      <p:pic>
        <p:nvPicPr>
          <p:cNvPr id="16" name="Picture 15"/>
          <p:cNvPicPr>
            <a:picLocks noChangeAspect="1"/>
          </p:cNvPicPr>
          <p:nvPr/>
        </p:nvPicPr>
        <p:blipFill>
          <a:blip r:embed="rId7"/>
          <a:stretch>
            <a:fillRect/>
          </a:stretch>
        </p:blipFill>
        <p:spPr>
          <a:xfrm>
            <a:off x="1" y="3859848"/>
            <a:ext cx="4597399" cy="2493025"/>
          </a:xfrm>
          <a:prstGeom prst="rect">
            <a:avLst/>
          </a:prstGeom>
        </p:spPr>
      </p:pic>
      <p:cxnSp>
        <p:nvCxnSpPr>
          <p:cNvPr id="17" name="Straight Arrow Connector 16"/>
          <p:cNvCxnSpPr/>
          <p:nvPr/>
        </p:nvCxnSpPr>
        <p:spPr>
          <a:xfrm>
            <a:off x="1876425" y="1518883"/>
            <a:ext cx="0" cy="1903767"/>
          </a:xfrm>
          <a:prstGeom prst="straightConnector1">
            <a:avLst/>
          </a:prstGeom>
          <a:ln w="19050">
            <a:solidFill>
              <a:schemeClr val="accent4">
                <a:lumMod val="40000"/>
                <a:lumOff val="60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490831" y="1489273"/>
            <a:ext cx="652743" cy="307777"/>
          </a:xfrm>
          <a:prstGeom prst="rect">
            <a:avLst/>
          </a:prstGeom>
          <a:noFill/>
        </p:spPr>
        <p:txBody>
          <a:bodyPr wrap="none" rtlCol="0">
            <a:spAutoFit/>
          </a:bodyPr>
          <a:lstStyle/>
          <a:p>
            <a:r>
              <a:rPr lang="en-US" b="1" smtClean="0">
                <a:solidFill>
                  <a:schemeClr val="bg1"/>
                </a:solidFill>
              </a:rPr>
              <a:t>Time </a:t>
            </a:r>
            <a:endParaRPr lang="en-US" b="1">
              <a:solidFill>
                <a:schemeClr val="bg1"/>
              </a:solidFill>
            </a:endParaRPr>
          </a:p>
        </p:txBody>
      </p:sp>
      <p:cxnSp>
        <p:nvCxnSpPr>
          <p:cNvPr id="20" name="Straight Arrow Connector 19"/>
          <p:cNvCxnSpPr/>
          <p:nvPr/>
        </p:nvCxnSpPr>
        <p:spPr>
          <a:xfrm flipH="1">
            <a:off x="2447381" y="1739900"/>
            <a:ext cx="688192"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507554" y="4123107"/>
            <a:ext cx="652743" cy="307777"/>
          </a:xfrm>
          <a:prstGeom prst="rect">
            <a:avLst/>
          </a:prstGeom>
          <a:noFill/>
        </p:spPr>
        <p:txBody>
          <a:bodyPr wrap="none" rtlCol="0">
            <a:spAutoFit/>
          </a:bodyPr>
          <a:lstStyle/>
          <a:p>
            <a:r>
              <a:rPr lang="en-US" b="1" smtClean="0">
                <a:solidFill>
                  <a:schemeClr val="bg1"/>
                </a:solidFill>
              </a:rPr>
              <a:t>Time </a:t>
            </a:r>
            <a:endParaRPr lang="en-US" b="1">
              <a:solidFill>
                <a:schemeClr val="bg1"/>
              </a:solidFill>
            </a:endParaRPr>
          </a:p>
        </p:txBody>
      </p:sp>
      <p:cxnSp>
        <p:nvCxnSpPr>
          <p:cNvPr id="23" name="Straight Arrow Connector 22"/>
          <p:cNvCxnSpPr/>
          <p:nvPr/>
        </p:nvCxnSpPr>
        <p:spPr>
          <a:xfrm flipH="1">
            <a:off x="2464104" y="4373734"/>
            <a:ext cx="688192"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582750" y="1489273"/>
            <a:ext cx="612668" cy="307777"/>
          </a:xfrm>
          <a:prstGeom prst="rect">
            <a:avLst/>
          </a:prstGeom>
          <a:noFill/>
        </p:spPr>
        <p:txBody>
          <a:bodyPr wrap="none" rtlCol="0">
            <a:spAutoFit/>
          </a:bodyPr>
          <a:lstStyle/>
          <a:p>
            <a:r>
              <a:rPr lang="en-US" b="1" smtClean="0">
                <a:solidFill>
                  <a:schemeClr val="bg1"/>
                </a:solidFill>
              </a:rPr>
              <a:t>East </a:t>
            </a:r>
            <a:endParaRPr lang="en-US" b="1">
              <a:solidFill>
                <a:schemeClr val="bg1"/>
              </a:solidFill>
            </a:endParaRPr>
          </a:p>
        </p:txBody>
      </p:sp>
      <p:sp>
        <p:nvSpPr>
          <p:cNvPr id="26" name="TextBox 25"/>
          <p:cNvSpPr txBox="1"/>
          <p:nvPr/>
        </p:nvSpPr>
        <p:spPr>
          <a:xfrm>
            <a:off x="277051" y="1489273"/>
            <a:ext cx="662361" cy="307777"/>
          </a:xfrm>
          <a:prstGeom prst="rect">
            <a:avLst/>
          </a:prstGeom>
          <a:noFill/>
        </p:spPr>
        <p:txBody>
          <a:bodyPr wrap="none" rtlCol="0">
            <a:spAutoFit/>
          </a:bodyPr>
          <a:lstStyle/>
          <a:p>
            <a:r>
              <a:rPr lang="en-US" b="1" smtClean="0">
                <a:solidFill>
                  <a:schemeClr val="bg1"/>
                </a:solidFill>
              </a:rPr>
              <a:t>West </a:t>
            </a:r>
            <a:endParaRPr lang="en-US" b="1">
              <a:solidFill>
                <a:schemeClr val="bg1"/>
              </a:solidFill>
            </a:endParaRPr>
          </a:p>
        </p:txBody>
      </p:sp>
      <p:sp>
        <p:nvSpPr>
          <p:cNvPr id="27" name="TextBox 26"/>
          <p:cNvSpPr txBox="1"/>
          <p:nvPr/>
        </p:nvSpPr>
        <p:spPr>
          <a:xfrm>
            <a:off x="2434840" y="1836192"/>
            <a:ext cx="1454244" cy="523220"/>
          </a:xfrm>
          <a:prstGeom prst="rect">
            <a:avLst/>
          </a:prstGeom>
          <a:noFill/>
        </p:spPr>
        <p:txBody>
          <a:bodyPr wrap="none" rtlCol="0">
            <a:spAutoFit/>
          </a:bodyPr>
          <a:lstStyle/>
          <a:p>
            <a:r>
              <a:rPr lang="en-US" b="1" smtClean="0">
                <a:solidFill>
                  <a:schemeClr val="bg1"/>
                </a:solidFill>
              </a:rPr>
              <a:t>LaRC HSRL2</a:t>
            </a:r>
          </a:p>
          <a:p>
            <a:r>
              <a:rPr lang="en-US" b="1" smtClean="0">
                <a:solidFill>
                  <a:schemeClr val="bg1"/>
                </a:solidFill>
              </a:rPr>
              <a:t>(looking down)</a:t>
            </a:r>
            <a:endParaRPr lang="en-US" b="1">
              <a:solidFill>
                <a:schemeClr val="bg1"/>
              </a:solidFill>
            </a:endParaRPr>
          </a:p>
        </p:txBody>
      </p:sp>
      <p:sp>
        <p:nvSpPr>
          <p:cNvPr id="28" name="TextBox 27"/>
          <p:cNvSpPr txBox="1"/>
          <p:nvPr/>
        </p:nvSpPr>
        <p:spPr>
          <a:xfrm>
            <a:off x="2298700" y="4637506"/>
            <a:ext cx="1747594" cy="523220"/>
          </a:xfrm>
          <a:prstGeom prst="rect">
            <a:avLst/>
          </a:prstGeom>
          <a:noFill/>
        </p:spPr>
        <p:txBody>
          <a:bodyPr wrap="none" rtlCol="0">
            <a:spAutoFit/>
          </a:bodyPr>
          <a:lstStyle/>
          <a:p>
            <a:r>
              <a:rPr lang="en-US" b="1" smtClean="0">
                <a:solidFill>
                  <a:schemeClr val="bg1"/>
                </a:solidFill>
              </a:rPr>
              <a:t>UW HSRL (Manila)</a:t>
            </a:r>
          </a:p>
          <a:p>
            <a:r>
              <a:rPr lang="en-US" b="1" smtClean="0">
                <a:solidFill>
                  <a:schemeClr val="bg1"/>
                </a:solidFill>
              </a:rPr>
              <a:t>(looking up)</a:t>
            </a:r>
            <a:endParaRPr lang="en-US" b="1">
              <a:solidFill>
                <a:schemeClr val="bg1"/>
              </a:solidFill>
            </a:endParaRPr>
          </a:p>
        </p:txBody>
      </p:sp>
      <p:cxnSp>
        <p:nvCxnSpPr>
          <p:cNvPr id="30" name="Straight Arrow Connector 29"/>
          <p:cNvCxnSpPr/>
          <p:nvPr/>
        </p:nvCxnSpPr>
        <p:spPr>
          <a:xfrm flipV="1">
            <a:off x="1876425" y="4123107"/>
            <a:ext cx="0" cy="2150693"/>
          </a:xfrm>
          <a:prstGeom prst="straightConnector1">
            <a:avLst/>
          </a:prstGeom>
          <a:ln w="19050">
            <a:solidFill>
              <a:schemeClr val="accent4">
                <a:lumMod val="40000"/>
                <a:lumOff val="60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98700" y="5738837"/>
            <a:ext cx="1770036" cy="461665"/>
          </a:xfrm>
          <a:prstGeom prst="rect">
            <a:avLst/>
          </a:prstGeom>
          <a:noFill/>
        </p:spPr>
        <p:txBody>
          <a:bodyPr wrap="none" rtlCol="0">
            <a:spAutoFit/>
          </a:bodyPr>
          <a:lstStyle/>
          <a:p>
            <a:r>
              <a:rPr lang="en-US" sz="1200" b="1" smtClean="0">
                <a:solidFill>
                  <a:schemeClr val="bg1"/>
                </a:solidFill>
              </a:rPr>
              <a:t>Aerosol</a:t>
            </a:r>
          </a:p>
          <a:p>
            <a:r>
              <a:rPr lang="en-US" sz="1200" b="1" smtClean="0">
                <a:solidFill>
                  <a:schemeClr val="bg1"/>
                </a:solidFill>
              </a:rPr>
              <a:t>Backscatter (532 nm) </a:t>
            </a:r>
            <a:endParaRPr lang="en-US" sz="1200" b="1">
              <a:solidFill>
                <a:schemeClr val="bg1"/>
              </a:solidFill>
            </a:endParaRPr>
          </a:p>
        </p:txBody>
      </p:sp>
      <p:sp>
        <p:nvSpPr>
          <p:cNvPr id="34" name="TextBox 33"/>
          <p:cNvSpPr txBox="1"/>
          <p:nvPr/>
        </p:nvSpPr>
        <p:spPr>
          <a:xfrm>
            <a:off x="2347056" y="2952366"/>
            <a:ext cx="1770036" cy="461665"/>
          </a:xfrm>
          <a:prstGeom prst="rect">
            <a:avLst/>
          </a:prstGeom>
          <a:noFill/>
        </p:spPr>
        <p:txBody>
          <a:bodyPr wrap="none" rtlCol="0">
            <a:spAutoFit/>
          </a:bodyPr>
          <a:lstStyle/>
          <a:p>
            <a:r>
              <a:rPr lang="en-US" sz="1200" b="1" smtClean="0">
                <a:solidFill>
                  <a:schemeClr val="bg1"/>
                </a:solidFill>
              </a:rPr>
              <a:t>Aerosol</a:t>
            </a:r>
          </a:p>
          <a:p>
            <a:r>
              <a:rPr lang="en-US" sz="1200" b="1" smtClean="0">
                <a:solidFill>
                  <a:schemeClr val="bg1"/>
                </a:solidFill>
              </a:rPr>
              <a:t>Backscatter (532 nm) </a:t>
            </a:r>
            <a:endParaRPr lang="en-US" sz="1200" b="1">
              <a:solidFill>
                <a:schemeClr val="bg1"/>
              </a:solidFill>
            </a:endParaRPr>
          </a:p>
        </p:txBody>
      </p:sp>
      <p:sp>
        <p:nvSpPr>
          <p:cNvPr id="35" name="Google Shape;97;p1"/>
          <p:cNvSpPr txBox="1">
            <a:spLocks/>
          </p:cNvSpPr>
          <p:nvPr/>
        </p:nvSpPr>
        <p:spPr>
          <a:xfrm>
            <a:off x="2196404" y="35182"/>
            <a:ext cx="8369996" cy="956347"/>
          </a:xfrm>
          <a:prstGeom prst="rect">
            <a:avLst/>
          </a:prstGeom>
          <a:noFill/>
          <a:ln>
            <a:noFill/>
          </a:ln>
        </p:spPr>
        <p:txBody>
          <a:bodyPr spcFirstLastPara="1" wrap="square" lIns="91425" tIns="45700" rIns="91425" bIns="45700" anchor="ctr" anchorCtr="0">
            <a:normAutofit fontScale="62500" lnSpcReduction="200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36A2"/>
              </a:buClr>
              <a:buSzPts val="6000"/>
              <a:buFont typeface="Arial"/>
              <a:buNone/>
              <a:defRPr sz="6000" b="0" i="0" u="none" strike="noStrike" cap="none">
                <a:solidFill>
                  <a:srgbClr val="0036A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3599"/>
            </a:pPr>
            <a:r>
              <a:rPr lang="en-US" smtClean="0"/>
              <a:t>Comparison of HSRL2 and UW HSRL During Flight over Manila (Oct. 4)</a:t>
            </a:r>
            <a:endParaRPr lang="en-US"/>
          </a:p>
        </p:txBody>
      </p:sp>
      <p:sp>
        <p:nvSpPr>
          <p:cNvPr id="36" name="TextBox 35"/>
          <p:cNvSpPr txBox="1"/>
          <p:nvPr/>
        </p:nvSpPr>
        <p:spPr>
          <a:xfrm>
            <a:off x="277051" y="6240317"/>
            <a:ext cx="4964821" cy="307777"/>
          </a:xfrm>
          <a:prstGeom prst="rect">
            <a:avLst/>
          </a:prstGeom>
          <a:noFill/>
        </p:spPr>
        <p:txBody>
          <a:bodyPr wrap="none" rtlCol="0">
            <a:spAutoFit/>
          </a:bodyPr>
          <a:lstStyle/>
          <a:p>
            <a:r>
              <a:rPr lang="en-US" smtClean="0"/>
              <a:t>UW HSRL data provided by Ed Eloranta and Bob Holz (UW)</a:t>
            </a:r>
            <a:endParaRPr lang="en-US"/>
          </a:p>
        </p:txBody>
      </p:sp>
    </p:spTree>
    <p:extLst>
      <p:ext uri="{BB962C8B-B14F-4D97-AF65-F5344CB8AC3E}">
        <p14:creationId xmlns:p14="http://schemas.microsoft.com/office/powerpoint/2010/main" val="2906717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7;p1"/>
          <p:cNvSpPr txBox="1">
            <a:spLocks/>
          </p:cNvSpPr>
          <p:nvPr/>
        </p:nvSpPr>
        <p:spPr>
          <a:xfrm>
            <a:off x="2603716" y="73942"/>
            <a:ext cx="6974238" cy="956347"/>
          </a:xfrm>
          <a:prstGeom prst="rect">
            <a:avLst/>
          </a:prstGeom>
          <a:noFill/>
          <a:ln>
            <a:noFill/>
          </a:ln>
        </p:spPr>
        <p:txBody>
          <a:bodyPr spcFirstLastPara="1" wrap="square" lIns="91425" tIns="45700" rIns="91425" bIns="45700" anchor="ctr" anchorCtr="0">
            <a:normAutofit fontScale="62500" lnSpcReduction="200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36A2"/>
              </a:buClr>
              <a:buSzPts val="6000"/>
              <a:buFont typeface="Arial"/>
              <a:buNone/>
              <a:defRPr sz="6000" b="0" i="0" u="none" strike="noStrike" cap="none">
                <a:solidFill>
                  <a:srgbClr val="0036A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3599"/>
            </a:pPr>
            <a:r>
              <a:rPr lang="nn-NO" smtClean="0"/>
              <a:t>HSRL-2 Related Ongoing Work</a:t>
            </a:r>
            <a:endParaRPr lang="nn-NO"/>
          </a:p>
        </p:txBody>
      </p:sp>
      <p:sp>
        <p:nvSpPr>
          <p:cNvPr id="6" name="Content Placeholder 2"/>
          <p:cNvSpPr txBox="1">
            <a:spLocks/>
          </p:cNvSpPr>
          <p:nvPr/>
        </p:nvSpPr>
        <p:spPr>
          <a:xfrm>
            <a:off x="255723" y="1689316"/>
            <a:ext cx="11437748" cy="332438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4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18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16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
            </a:pPr>
            <a:r>
              <a:rPr lang="en-US" sz="2000" smtClean="0">
                <a:latin typeface="+mn-lt"/>
              </a:rPr>
              <a:t>Characterize aerosol distributions and aerosol loading</a:t>
            </a:r>
          </a:p>
          <a:p>
            <a:pPr>
              <a:buFont typeface="Wingdings" charset="2"/>
              <a:buChar char="§"/>
            </a:pPr>
            <a:r>
              <a:rPr lang="en-US" sz="2000" smtClean="0">
                <a:latin typeface="+mn-lt"/>
              </a:rPr>
              <a:t>Analyze Mixed Layer Heights (MLH) and distributions of aerosols relative to MLH</a:t>
            </a:r>
          </a:p>
          <a:p>
            <a:pPr>
              <a:buFont typeface="Wingdings" charset="2"/>
              <a:buChar char="§"/>
            </a:pPr>
            <a:r>
              <a:rPr lang="en-US" sz="2000" smtClean="0">
                <a:latin typeface="+mn-lt"/>
              </a:rPr>
              <a:t>Study behavior of aerosol extensive and intensive parameters within ML and variability with RH</a:t>
            </a:r>
          </a:p>
          <a:p>
            <a:pPr>
              <a:buFont typeface="Wingdings" charset="2"/>
              <a:buChar char="§"/>
            </a:pPr>
            <a:r>
              <a:rPr lang="en-US" sz="2000" smtClean="0">
                <a:latin typeface="+mn-lt"/>
              </a:rPr>
              <a:t>Locate and identify aerosol types and apportion extinction and AOT to type</a:t>
            </a:r>
          </a:p>
          <a:p>
            <a:pPr>
              <a:buFont typeface="Wingdings" charset="2"/>
              <a:buChar char="§"/>
            </a:pPr>
            <a:r>
              <a:rPr lang="en-US" sz="2000" smtClean="0">
                <a:latin typeface="+mn-lt"/>
              </a:rPr>
              <a:t>Assess model simulations of aerosol distributions and properties</a:t>
            </a:r>
          </a:p>
          <a:p>
            <a:pPr>
              <a:buFont typeface="Wingdings" charset="2"/>
              <a:buChar char="§"/>
            </a:pPr>
            <a:r>
              <a:rPr lang="en-US" sz="2000" smtClean="0">
                <a:latin typeface="+mn-lt"/>
              </a:rPr>
              <a:t>Pursue lidar-only and combined lidar+polarimeter retrievals of aerosol physical and optical properties</a:t>
            </a:r>
          </a:p>
          <a:p>
            <a:pPr>
              <a:buFont typeface="Wingdings" charset="2"/>
              <a:buChar char="§"/>
            </a:pPr>
            <a:r>
              <a:rPr lang="en-US" sz="2000" smtClean="0">
                <a:latin typeface="+mn-lt"/>
              </a:rPr>
              <a:t>Support satellite aerosol and cloud retrievals</a:t>
            </a:r>
          </a:p>
          <a:p>
            <a:pPr>
              <a:buFont typeface="Wingdings" charset="2"/>
              <a:buChar char="§"/>
            </a:pPr>
            <a:r>
              <a:rPr lang="en-US" sz="2000" smtClean="0">
                <a:latin typeface="+mn-lt"/>
              </a:rPr>
              <a:t>Support use of lidar data for retrievals of cloud properties</a:t>
            </a:r>
          </a:p>
          <a:p>
            <a:pPr>
              <a:buFont typeface="Wingdings" charset="2"/>
              <a:buChar char="§"/>
            </a:pPr>
            <a:r>
              <a:rPr lang="en-US" sz="2000" smtClean="0">
                <a:latin typeface="+mn-lt"/>
              </a:rPr>
              <a:t>Provide support and collaborate on your studies? </a:t>
            </a:r>
            <a:endParaRPr lang="en-US" sz="2000" dirty="0" smtClean="0">
              <a:latin typeface="+mn-lt"/>
            </a:endParaRPr>
          </a:p>
          <a:p>
            <a:pPr defTabSz="5971194">
              <a:buFont typeface="Wingdings" charset="2"/>
              <a:buChar char="§"/>
              <a:defRPr/>
            </a:pPr>
            <a:endParaRPr lang="en-US" sz="1800" b="1" dirty="0" smtClean="0"/>
          </a:p>
        </p:txBody>
      </p:sp>
    </p:spTree>
    <p:extLst>
      <p:ext uri="{BB962C8B-B14F-4D97-AF65-F5344CB8AC3E}">
        <p14:creationId xmlns:p14="http://schemas.microsoft.com/office/powerpoint/2010/main" val="1098638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Extra Slides</a:t>
            </a:r>
            <a:endParaRPr lang="en-US"/>
          </a:p>
        </p:txBody>
      </p:sp>
    </p:spTree>
    <p:extLst>
      <p:ext uri="{BB962C8B-B14F-4D97-AF65-F5344CB8AC3E}">
        <p14:creationId xmlns:p14="http://schemas.microsoft.com/office/powerpoint/2010/main" val="3543999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7">
            <a:extLst>
              <a:ext uri="{FF2B5EF4-FFF2-40B4-BE49-F238E27FC236}">
                <a16:creationId xmlns:a16="http://schemas.microsoft.com/office/drawing/2014/main" id="{10576D35-3B08-D648-AEBC-6D622B3C756B}"/>
              </a:ext>
            </a:extLst>
          </p:cNvPr>
          <p:cNvPicPr>
            <a:picLocks noChangeAspect="1"/>
          </p:cNvPicPr>
          <p:nvPr/>
        </p:nvPicPr>
        <p:blipFill>
          <a:blip r:embed="rId2"/>
          <a:stretch>
            <a:fillRect/>
          </a:stretch>
        </p:blipFill>
        <p:spPr>
          <a:xfrm>
            <a:off x="291174" y="3053166"/>
            <a:ext cx="3582550" cy="3010546"/>
          </a:xfrm>
          <a:prstGeom prst="rect">
            <a:avLst/>
          </a:prstGeom>
        </p:spPr>
      </p:pic>
      <p:pic>
        <p:nvPicPr>
          <p:cNvPr id="6" name="Picture 5">
            <a:extLst>
              <a:ext uri="{FF2B5EF4-FFF2-40B4-BE49-F238E27FC236}">
                <a16:creationId xmlns:a16="http://schemas.microsoft.com/office/drawing/2014/main" id="{DB51F0AE-ABA8-4744-B853-B0EA674D785F}"/>
              </a:ext>
            </a:extLst>
          </p:cNvPr>
          <p:cNvPicPr>
            <a:picLocks noChangeAspect="1"/>
          </p:cNvPicPr>
          <p:nvPr/>
        </p:nvPicPr>
        <p:blipFill>
          <a:blip r:embed="rId3"/>
          <a:stretch>
            <a:fillRect/>
          </a:stretch>
        </p:blipFill>
        <p:spPr>
          <a:xfrm>
            <a:off x="3781586" y="1218306"/>
            <a:ext cx="4568717" cy="3097088"/>
          </a:xfrm>
          <a:prstGeom prst="rect">
            <a:avLst/>
          </a:prstGeom>
        </p:spPr>
      </p:pic>
      <p:pic>
        <p:nvPicPr>
          <p:cNvPr id="8" name="Picture 7">
            <a:extLst>
              <a:ext uri="{FF2B5EF4-FFF2-40B4-BE49-F238E27FC236}">
                <a16:creationId xmlns:a16="http://schemas.microsoft.com/office/drawing/2014/main" id="{D767FC5D-2652-1241-B766-1B3D0E1730C6}"/>
              </a:ext>
            </a:extLst>
          </p:cNvPr>
          <p:cNvPicPr>
            <a:picLocks noChangeAspect="1"/>
          </p:cNvPicPr>
          <p:nvPr/>
        </p:nvPicPr>
        <p:blipFill rotWithShape="1">
          <a:blip r:embed="rId4"/>
          <a:srcRect t="13324"/>
          <a:stretch/>
        </p:blipFill>
        <p:spPr>
          <a:xfrm>
            <a:off x="7656162" y="3835831"/>
            <a:ext cx="4535837" cy="2772513"/>
          </a:xfrm>
          <a:prstGeom prst="rect">
            <a:avLst/>
          </a:prstGeom>
        </p:spPr>
      </p:pic>
      <p:pic>
        <p:nvPicPr>
          <p:cNvPr id="9" name="Picture 8">
            <a:extLst>
              <a:ext uri="{FF2B5EF4-FFF2-40B4-BE49-F238E27FC236}">
                <a16:creationId xmlns:a16="http://schemas.microsoft.com/office/drawing/2014/main" id="{A2C4BCAD-2AA2-C140-BAD4-5738FA0B4C58}"/>
              </a:ext>
            </a:extLst>
          </p:cNvPr>
          <p:cNvPicPr>
            <a:picLocks noChangeAspect="1"/>
          </p:cNvPicPr>
          <p:nvPr/>
        </p:nvPicPr>
        <p:blipFill rotWithShape="1">
          <a:blip r:embed="rId5"/>
          <a:srcRect b="14329"/>
          <a:stretch/>
        </p:blipFill>
        <p:spPr>
          <a:xfrm>
            <a:off x="7656163" y="1218307"/>
            <a:ext cx="4535837" cy="2640772"/>
          </a:xfrm>
          <a:prstGeom prst="rect">
            <a:avLst/>
          </a:prstGeom>
        </p:spPr>
      </p:pic>
      <p:pic>
        <p:nvPicPr>
          <p:cNvPr id="10" name="Picture 9">
            <a:extLst>
              <a:ext uri="{FF2B5EF4-FFF2-40B4-BE49-F238E27FC236}">
                <a16:creationId xmlns:a16="http://schemas.microsoft.com/office/drawing/2014/main" id="{258F40FB-6B1F-334C-983B-2CD17609FD97}"/>
              </a:ext>
            </a:extLst>
          </p:cNvPr>
          <p:cNvPicPr>
            <a:picLocks noChangeAspect="1"/>
          </p:cNvPicPr>
          <p:nvPr/>
        </p:nvPicPr>
        <p:blipFill rotWithShape="1">
          <a:blip r:embed="rId6"/>
          <a:srcRect t="13324"/>
          <a:stretch/>
        </p:blipFill>
        <p:spPr>
          <a:xfrm>
            <a:off x="3781586" y="3835831"/>
            <a:ext cx="4568717" cy="2772513"/>
          </a:xfrm>
          <a:prstGeom prst="rect">
            <a:avLst/>
          </a:prstGeom>
        </p:spPr>
      </p:pic>
      <p:sp>
        <p:nvSpPr>
          <p:cNvPr id="11" name="Content Placeholder 7"/>
          <p:cNvSpPr txBox="1">
            <a:spLocks/>
          </p:cNvSpPr>
          <p:nvPr/>
        </p:nvSpPr>
        <p:spPr bwMode="auto">
          <a:xfrm>
            <a:off x="291174" y="1449098"/>
            <a:ext cx="3316912" cy="12259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Font typeface="Wingdings" pitchFamily="2" charset="2"/>
              <a:buNone/>
              <a:defRPr sz="1800">
                <a:solidFill>
                  <a:schemeClr val="tx1"/>
                </a:solidFill>
                <a:latin typeface="+mn-lt"/>
                <a:ea typeface="+mn-ea"/>
                <a:cs typeface="+mn-cs"/>
              </a:defRPr>
            </a:lvl1pPr>
            <a:lvl2pPr marL="557213" indent="-214313" algn="l" rtl="0" eaLnBrk="0" fontAlgn="base" hangingPunct="0">
              <a:spcBef>
                <a:spcPct val="20000"/>
              </a:spcBef>
              <a:spcAft>
                <a:spcPct val="0"/>
              </a:spcAft>
              <a:buChar char="–"/>
              <a:defRPr sz="1800">
                <a:solidFill>
                  <a:schemeClr val="tx1"/>
                </a:solidFill>
                <a:latin typeface="+mn-lt"/>
              </a:defRPr>
            </a:lvl2pPr>
            <a:lvl3pPr marL="857250" indent="-171450" algn="l" rtl="0" eaLnBrk="0" fontAlgn="base" hangingPunct="0">
              <a:spcBef>
                <a:spcPct val="20000"/>
              </a:spcBef>
              <a:spcAft>
                <a:spcPct val="0"/>
              </a:spcAft>
              <a:buChar char="•"/>
              <a:defRPr sz="1500">
                <a:solidFill>
                  <a:schemeClr val="tx1"/>
                </a:solidFill>
                <a:latin typeface="+mn-lt"/>
              </a:defRPr>
            </a:lvl3pPr>
            <a:lvl4pPr marL="1200150" indent="-171450" algn="l" rtl="0" eaLnBrk="0" fontAlgn="base" hangingPunct="0">
              <a:spcBef>
                <a:spcPct val="20000"/>
              </a:spcBef>
              <a:spcAft>
                <a:spcPct val="0"/>
              </a:spcAft>
              <a:buFont typeface="Wingdings" pitchFamily="2" charset="2"/>
              <a:buChar char="Ø"/>
              <a:defRPr sz="1500">
                <a:solidFill>
                  <a:schemeClr val="tx1"/>
                </a:solidFill>
                <a:latin typeface="+mn-lt"/>
              </a:defRPr>
            </a:lvl4pPr>
            <a:lvl5pPr marL="1543050" indent="-171450" algn="l" rtl="0" eaLnBrk="0" fontAlgn="base" hangingPunct="0">
              <a:spcBef>
                <a:spcPct val="20000"/>
              </a:spcBef>
              <a:spcAft>
                <a:spcPct val="0"/>
              </a:spcAft>
              <a:buChar char="o"/>
              <a:defRPr sz="1500">
                <a:solidFill>
                  <a:schemeClr val="tx1"/>
                </a:solidFill>
                <a:latin typeface="+mn-lt"/>
              </a:defRPr>
            </a:lvl5pPr>
            <a:lvl6pPr marL="1885950" indent="-171450" algn="l" rtl="0" eaLnBrk="0" fontAlgn="base" hangingPunct="0">
              <a:spcBef>
                <a:spcPct val="20000"/>
              </a:spcBef>
              <a:spcAft>
                <a:spcPct val="0"/>
              </a:spcAft>
              <a:buChar char="o"/>
              <a:defRPr>
                <a:solidFill>
                  <a:schemeClr val="tx1"/>
                </a:solidFill>
                <a:latin typeface="+mn-lt"/>
              </a:defRPr>
            </a:lvl6pPr>
            <a:lvl7pPr marL="2228850" indent="-171450" algn="l" rtl="0" eaLnBrk="0" fontAlgn="base" hangingPunct="0">
              <a:spcBef>
                <a:spcPct val="20000"/>
              </a:spcBef>
              <a:spcAft>
                <a:spcPct val="0"/>
              </a:spcAft>
              <a:buChar char="o"/>
              <a:defRPr>
                <a:solidFill>
                  <a:schemeClr val="tx1"/>
                </a:solidFill>
                <a:latin typeface="+mn-lt"/>
              </a:defRPr>
            </a:lvl7pPr>
            <a:lvl8pPr marL="2571750" indent="-171450" algn="l" rtl="0" eaLnBrk="0" fontAlgn="base" hangingPunct="0">
              <a:spcBef>
                <a:spcPct val="20000"/>
              </a:spcBef>
              <a:spcAft>
                <a:spcPct val="0"/>
              </a:spcAft>
              <a:buChar char="o"/>
              <a:defRPr>
                <a:solidFill>
                  <a:schemeClr val="tx1"/>
                </a:solidFill>
                <a:latin typeface="+mn-lt"/>
              </a:defRPr>
            </a:lvl8pPr>
            <a:lvl9pPr marL="2914650" indent="-171450" algn="l" rtl="0" eaLnBrk="0" fontAlgn="base" hangingPunct="0">
              <a:spcBef>
                <a:spcPct val="20000"/>
              </a:spcBef>
              <a:spcAft>
                <a:spcPct val="0"/>
              </a:spcAft>
              <a:buChar char="o"/>
              <a:defRPr>
                <a:solidFill>
                  <a:schemeClr val="tx1"/>
                </a:solidFill>
                <a:latin typeface="+mn-lt"/>
              </a:defRPr>
            </a:lvl9pPr>
          </a:lstStyle>
          <a:p>
            <a:pPr marL="285750" indent="-285750" algn="l">
              <a:buFont typeface="Arial" panose="020B0604020202020204" pitchFamily="34" charset="0"/>
              <a:buChar char="•"/>
            </a:pPr>
            <a:r>
              <a:rPr lang="en-US" sz="1600"/>
              <a:t>Cold air appears to force up aerosol layer and generate clouds at leading edge</a:t>
            </a:r>
          </a:p>
          <a:p>
            <a:pPr marL="285750" indent="-285750" algn="l">
              <a:buFont typeface="Arial" panose="020B0604020202020204" pitchFamily="34" charset="0"/>
              <a:buChar char="•"/>
            </a:pPr>
            <a:r>
              <a:rPr lang="en-US" sz="1600"/>
              <a:t>Very clean air in cold pool </a:t>
            </a:r>
          </a:p>
          <a:p>
            <a:pPr lvl="1"/>
            <a:endParaRPr lang="en-US" sz="1200"/>
          </a:p>
          <a:p>
            <a:endParaRPr lang="en-US" dirty="0"/>
          </a:p>
        </p:txBody>
      </p:sp>
      <p:cxnSp>
        <p:nvCxnSpPr>
          <p:cNvPr id="14" name="Straight Arrow Connector 13"/>
          <p:cNvCxnSpPr/>
          <p:nvPr/>
        </p:nvCxnSpPr>
        <p:spPr>
          <a:xfrm>
            <a:off x="2936929" y="2087513"/>
            <a:ext cx="2657959" cy="120587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2092271" y="2154264"/>
            <a:ext cx="1165192" cy="2177512"/>
          </a:xfrm>
          <a:custGeom>
            <a:avLst/>
            <a:gdLst>
              <a:gd name="connsiteX0" fmla="*/ 829160 w 1165192"/>
              <a:gd name="connsiteY0" fmla="*/ 0 h 2177512"/>
              <a:gd name="connsiteX1" fmla="*/ 1154624 w 1165192"/>
              <a:gd name="connsiteY1" fmla="*/ 364211 h 2177512"/>
              <a:gd name="connsiteX2" fmla="*/ 480448 w 1165192"/>
              <a:gd name="connsiteY2" fmla="*/ 1836550 h 2177512"/>
              <a:gd name="connsiteX3" fmla="*/ 0 w 1165192"/>
              <a:gd name="connsiteY3" fmla="*/ 2177512 h 2177512"/>
            </a:gdLst>
            <a:ahLst/>
            <a:cxnLst>
              <a:cxn ang="0">
                <a:pos x="connsiteX0" y="connsiteY0"/>
              </a:cxn>
              <a:cxn ang="0">
                <a:pos x="connsiteX1" y="connsiteY1"/>
              </a:cxn>
              <a:cxn ang="0">
                <a:pos x="connsiteX2" y="connsiteY2"/>
              </a:cxn>
              <a:cxn ang="0">
                <a:pos x="connsiteX3" y="connsiteY3"/>
              </a:cxn>
            </a:cxnLst>
            <a:rect l="l" t="t" r="r" b="b"/>
            <a:pathLst>
              <a:path w="1165192" h="2177512">
                <a:moveTo>
                  <a:pt x="829160" y="0"/>
                </a:moveTo>
                <a:cubicBezTo>
                  <a:pt x="1020951" y="29059"/>
                  <a:pt x="1212743" y="58119"/>
                  <a:pt x="1154624" y="364211"/>
                </a:cubicBezTo>
                <a:cubicBezTo>
                  <a:pt x="1096505" y="670303"/>
                  <a:pt x="672885" y="1534333"/>
                  <a:pt x="480448" y="1836550"/>
                </a:cubicBezTo>
                <a:cubicBezTo>
                  <a:pt x="288011" y="2138767"/>
                  <a:pt x="144005" y="2158139"/>
                  <a:pt x="0" y="2177512"/>
                </a:cubicBezTo>
              </a:path>
            </a:pathLst>
          </a:cu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a:off x="3014420" y="2538693"/>
            <a:ext cx="1844299" cy="901931"/>
          </a:xfrm>
          <a:prstGeom prst="straightConnector1">
            <a:avLst/>
          </a:prstGeom>
          <a:ln w="28575">
            <a:solidFill>
              <a:srgbClr val="7030A0">
                <a:alpha val="95000"/>
              </a:srgbClr>
            </a:solidFill>
            <a:tailEnd type="triangle"/>
          </a:ln>
        </p:spPr>
        <p:style>
          <a:lnRef idx="1">
            <a:schemeClr val="accent1"/>
          </a:lnRef>
          <a:fillRef idx="0">
            <a:schemeClr val="accent1"/>
          </a:fillRef>
          <a:effectRef idx="0">
            <a:schemeClr val="accent1"/>
          </a:effectRef>
          <a:fontRef idx="minor">
            <a:schemeClr val="tx1"/>
          </a:fontRef>
        </p:style>
      </p:cxnSp>
      <p:sp>
        <p:nvSpPr>
          <p:cNvPr id="22" name="Google Shape;97;p1"/>
          <p:cNvSpPr txBox="1">
            <a:spLocks/>
          </p:cNvSpPr>
          <p:nvPr/>
        </p:nvSpPr>
        <p:spPr>
          <a:xfrm>
            <a:off x="1486864" y="36369"/>
            <a:ext cx="9158159" cy="956347"/>
          </a:xfrm>
          <a:prstGeom prst="rect">
            <a:avLst/>
          </a:prstGeom>
          <a:noFill/>
          <a:ln>
            <a:noFill/>
          </a:ln>
        </p:spPr>
        <p:txBody>
          <a:bodyPr spcFirstLastPara="1" wrap="square" lIns="91425" tIns="45700" rIns="91425" bIns="45700" anchor="ctr" anchorCtr="0">
            <a:normAutofit fontScale="77500" lnSpcReduction="200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36A2"/>
              </a:buClr>
              <a:buSzPts val="6000"/>
              <a:buFont typeface="Arial"/>
              <a:buNone/>
              <a:defRPr sz="6000" b="0" i="0" u="none" strike="noStrike" cap="none">
                <a:solidFill>
                  <a:srgbClr val="0036A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3599"/>
            </a:pPr>
            <a:r>
              <a:rPr lang="en-US" smtClean="0"/>
              <a:t>Cold Pool Example RF7-Sept. 8</a:t>
            </a:r>
            <a:endParaRPr lang="en-US"/>
          </a:p>
        </p:txBody>
      </p:sp>
      <p:sp>
        <p:nvSpPr>
          <p:cNvPr id="23" name="TextBox 22"/>
          <p:cNvSpPr txBox="1"/>
          <p:nvPr/>
        </p:nvSpPr>
        <p:spPr>
          <a:xfrm>
            <a:off x="4664223" y="1708035"/>
            <a:ext cx="2601994" cy="307777"/>
          </a:xfrm>
          <a:prstGeom prst="rect">
            <a:avLst/>
          </a:prstGeom>
          <a:solidFill>
            <a:schemeClr val="tx1"/>
          </a:solidFill>
        </p:spPr>
        <p:txBody>
          <a:bodyPr wrap="none" rtlCol="0">
            <a:spAutoFit/>
          </a:bodyPr>
          <a:lstStyle/>
          <a:p>
            <a:r>
              <a:rPr lang="en-US" b="1" smtClean="0">
                <a:solidFill>
                  <a:schemeClr val="bg1"/>
                </a:solidFill>
              </a:rPr>
              <a:t>Aerosol Backcatter (532 nm)</a:t>
            </a:r>
            <a:endParaRPr lang="en-US" b="1">
              <a:solidFill>
                <a:schemeClr val="bg1"/>
              </a:solidFill>
            </a:endParaRPr>
          </a:p>
        </p:txBody>
      </p:sp>
      <p:sp>
        <p:nvSpPr>
          <p:cNvPr id="24" name="TextBox 23"/>
          <p:cNvSpPr txBox="1"/>
          <p:nvPr/>
        </p:nvSpPr>
        <p:spPr>
          <a:xfrm>
            <a:off x="8395161" y="1706546"/>
            <a:ext cx="2550698" cy="307777"/>
          </a:xfrm>
          <a:prstGeom prst="rect">
            <a:avLst/>
          </a:prstGeom>
          <a:solidFill>
            <a:schemeClr val="tx1"/>
          </a:solidFill>
        </p:spPr>
        <p:txBody>
          <a:bodyPr wrap="none" rtlCol="0">
            <a:spAutoFit/>
          </a:bodyPr>
          <a:lstStyle/>
          <a:p>
            <a:r>
              <a:rPr lang="en-US" b="1" smtClean="0">
                <a:solidFill>
                  <a:schemeClr val="bg1"/>
                </a:solidFill>
              </a:rPr>
              <a:t>Aerosol Extinction (532 nm)</a:t>
            </a:r>
            <a:endParaRPr lang="en-US" b="1">
              <a:solidFill>
                <a:schemeClr val="bg1"/>
              </a:solidFill>
            </a:endParaRPr>
          </a:p>
        </p:txBody>
      </p:sp>
      <p:sp>
        <p:nvSpPr>
          <p:cNvPr id="25" name="TextBox 24"/>
          <p:cNvSpPr txBox="1"/>
          <p:nvPr/>
        </p:nvSpPr>
        <p:spPr>
          <a:xfrm>
            <a:off x="4610234" y="3983065"/>
            <a:ext cx="2919389" cy="307777"/>
          </a:xfrm>
          <a:prstGeom prst="rect">
            <a:avLst/>
          </a:prstGeom>
          <a:solidFill>
            <a:schemeClr val="tx1"/>
          </a:solidFill>
        </p:spPr>
        <p:txBody>
          <a:bodyPr wrap="none" rtlCol="0">
            <a:spAutoFit/>
          </a:bodyPr>
          <a:lstStyle/>
          <a:p>
            <a:r>
              <a:rPr lang="en-US" b="1" smtClean="0">
                <a:solidFill>
                  <a:schemeClr val="bg1"/>
                </a:solidFill>
              </a:rPr>
              <a:t>Aerosol Depolarization (532 nm)</a:t>
            </a:r>
            <a:endParaRPr lang="en-US" b="1">
              <a:solidFill>
                <a:schemeClr val="bg1"/>
              </a:solidFill>
            </a:endParaRPr>
          </a:p>
        </p:txBody>
      </p:sp>
      <p:sp>
        <p:nvSpPr>
          <p:cNvPr id="26" name="TextBox 25"/>
          <p:cNvSpPr txBox="1"/>
          <p:nvPr/>
        </p:nvSpPr>
        <p:spPr>
          <a:xfrm>
            <a:off x="8369513" y="3930781"/>
            <a:ext cx="3215945" cy="307777"/>
          </a:xfrm>
          <a:prstGeom prst="rect">
            <a:avLst/>
          </a:prstGeom>
          <a:solidFill>
            <a:schemeClr val="tx1"/>
          </a:solidFill>
        </p:spPr>
        <p:txBody>
          <a:bodyPr wrap="none" rtlCol="0">
            <a:spAutoFit/>
          </a:bodyPr>
          <a:lstStyle/>
          <a:p>
            <a:r>
              <a:rPr lang="en-US" b="1" smtClean="0">
                <a:solidFill>
                  <a:schemeClr val="bg1"/>
                </a:solidFill>
              </a:rPr>
              <a:t>Aerosol Optical Thickness (532 nm)</a:t>
            </a:r>
            <a:endParaRPr lang="en-US" b="1">
              <a:solidFill>
                <a:schemeClr val="bg1"/>
              </a:solidFill>
            </a:endParaRPr>
          </a:p>
        </p:txBody>
      </p:sp>
      <p:sp>
        <p:nvSpPr>
          <p:cNvPr id="27" name="TextBox 26"/>
          <p:cNvSpPr txBox="1"/>
          <p:nvPr/>
        </p:nvSpPr>
        <p:spPr>
          <a:xfrm>
            <a:off x="68925" y="6064703"/>
            <a:ext cx="4196983" cy="307777"/>
          </a:xfrm>
          <a:prstGeom prst="rect">
            <a:avLst/>
          </a:prstGeom>
          <a:solidFill>
            <a:schemeClr val="lt1"/>
          </a:solidFill>
        </p:spPr>
        <p:txBody>
          <a:bodyPr wrap="none" rtlCol="0">
            <a:spAutoFit/>
          </a:bodyPr>
          <a:lstStyle/>
          <a:p>
            <a:r>
              <a:rPr lang="en-US" smtClean="0"/>
              <a:t>Cold Pool study led by Sue van den Heever (CSU)</a:t>
            </a:r>
            <a:endParaRPr lang="en-US"/>
          </a:p>
        </p:txBody>
      </p:sp>
    </p:spTree>
    <p:extLst>
      <p:ext uri="{BB962C8B-B14F-4D97-AF65-F5344CB8AC3E}">
        <p14:creationId xmlns:p14="http://schemas.microsoft.com/office/powerpoint/2010/main" val="1403363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title"/>
          </p:nvPr>
        </p:nvSpPr>
        <p:spPr>
          <a:xfrm>
            <a:off x="2518807" y="0"/>
            <a:ext cx="9158159" cy="95634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36A2"/>
              </a:buClr>
              <a:buSzPts val="3599"/>
              <a:buFont typeface="Arial"/>
              <a:buNone/>
            </a:pPr>
            <a:r>
              <a:rPr lang="en-US" smtClean="0"/>
              <a:t>CALIPSO Underpass Aug. 31 2019</a:t>
            </a:r>
            <a:endParaRPr/>
          </a:p>
        </p:txBody>
      </p:sp>
      <p:sp>
        <p:nvSpPr>
          <p:cNvPr id="3" name="TextBox 2"/>
          <p:cNvSpPr txBox="1"/>
          <p:nvPr/>
        </p:nvSpPr>
        <p:spPr>
          <a:xfrm flipH="1">
            <a:off x="7749041" y="1702753"/>
            <a:ext cx="3097990" cy="523220"/>
          </a:xfrm>
          <a:prstGeom prst="rect">
            <a:avLst/>
          </a:prstGeom>
          <a:noFill/>
        </p:spPr>
        <p:txBody>
          <a:bodyPr wrap="square" rtlCol="0">
            <a:spAutoFit/>
          </a:bodyPr>
          <a:lstStyle/>
          <a:p>
            <a:r>
              <a:rPr lang="en-US" b="1" smtClean="0">
                <a:solidFill>
                  <a:schemeClr val="bg1"/>
                </a:solidFill>
              </a:rPr>
              <a:t>CALIOP Total Attenuated Backscatter (532 nm) (km-sr)^-1 </a:t>
            </a:r>
            <a:endParaRPr lang="en-US" b="1">
              <a:solidFill>
                <a:schemeClr val="bg1"/>
              </a:solidFill>
            </a:endParaRPr>
          </a:p>
        </p:txBody>
      </p:sp>
      <p:sp>
        <p:nvSpPr>
          <p:cNvPr id="6" name="TextBox 5"/>
          <p:cNvSpPr txBox="1"/>
          <p:nvPr/>
        </p:nvSpPr>
        <p:spPr>
          <a:xfrm>
            <a:off x="6657405" y="6094894"/>
            <a:ext cx="2451312" cy="307777"/>
          </a:xfrm>
          <a:prstGeom prst="rect">
            <a:avLst/>
          </a:prstGeom>
          <a:solidFill>
            <a:schemeClr val="tx1"/>
          </a:solidFill>
        </p:spPr>
        <p:txBody>
          <a:bodyPr wrap="none" rtlCol="0">
            <a:spAutoFit/>
          </a:bodyPr>
          <a:lstStyle/>
          <a:p>
            <a:r>
              <a:rPr lang="en-US" b="1" smtClean="0">
                <a:solidFill>
                  <a:srgbClr val="FFCC00"/>
                </a:solidFill>
              </a:rPr>
              <a:t>Underpass Flight Segment</a:t>
            </a:r>
            <a:endParaRPr lang="en-US" b="1">
              <a:solidFill>
                <a:srgbClr val="FFCC00"/>
              </a:solidFill>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67327"/>
          <a:stretch/>
        </p:blipFill>
        <p:spPr>
          <a:xfrm>
            <a:off x="8006936" y="1184223"/>
            <a:ext cx="4222554" cy="4429593"/>
          </a:xfrm>
          <a:prstGeom prst="rect">
            <a:avLst/>
          </a:prstGeom>
        </p:spPr>
      </p:pic>
      <p:sp>
        <p:nvSpPr>
          <p:cNvPr id="11" name="Rectangle 10"/>
          <p:cNvSpPr/>
          <p:nvPr/>
        </p:nvSpPr>
        <p:spPr>
          <a:xfrm>
            <a:off x="8982930" y="1618383"/>
            <a:ext cx="1155883" cy="3516446"/>
          </a:xfrm>
          <a:prstGeom prst="rect">
            <a:avLst/>
          </a:prstGeom>
          <a:noFill/>
          <a:ln w="44450">
            <a:solidFill>
              <a:srgbClr val="FFCC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a:stretch>
            <a:fillRect/>
          </a:stretch>
        </p:blipFill>
        <p:spPr>
          <a:xfrm>
            <a:off x="7480092" y="1553739"/>
            <a:ext cx="526844" cy="3627434"/>
          </a:xfrm>
          <a:prstGeom prst="rect">
            <a:avLst/>
          </a:prstGeom>
        </p:spPr>
      </p:pic>
      <p:grpSp>
        <p:nvGrpSpPr>
          <p:cNvPr id="17" name="Group 16"/>
          <p:cNvGrpSpPr/>
          <p:nvPr/>
        </p:nvGrpSpPr>
        <p:grpSpPr>
          <a:xfrm>
            <a:off x="2308486" y="1184223"/>
            <a:ext cx="5239061" cy="4780681"/>
            <a:chOff x="2308487" y="1184223"/>
            <a:chExt cx="5104150" cy="4780681"/>
          </a:xfrm>
        </p:grpSpPr>
        <p:pic>
          <p:nvPicPr>
            <p:cNvPr id="19" name="Picture 18"/>
            <p:cNvPicPr>
              <a:picLocks noChangeAspect="1"/>
            </p:cNvPicPr>
            <p:nvPr/>
          </p:nvPicPr>
          <p:blipFill rotWithShape="1">
            <a:blip r:embed="rId5">
              <a:extLst>
                <a:ext uri="{28A0092B-C50C-407E-A947-70E740481C1C}">
                  <a14:useLocalDpi xmlns:a14="http://schemas.microsoft.com/office/drawing/2010/main" val="0"/>
                </a:ext>
              </a:extLst>
            </a:blip>
            <a:srcRect t="8638" r="6183"/>
            <a:stretch/>
          </p:blipFill>
          <p:spPr>
            <a:xfrm>
              <a:off x="2308487" y="1184223"/>
              <a:ext cx="5104150" cy="4780681"/>
            </a:xfrm>
            <a:prstGeom prst="rect">
              <a:avLst/>
            </a:prstGeom>
          </p:spPr>
        </p:pic>
        <p:sp>
          <p:nvSpPr>
            <p:cNvPr id="20" name="Rectangle 19"/>
            <p:cNvSpPr/>
            <p:nvPr/>
          </p:nvSpPr>
          <p:spPr>
            <a:xfrm>
              <a:off x="4444584" y="1567859"/>
              <a:ext cx="2563318" cy="3532730"/>
            </a:xfrm>
            <a:prstGeom prst="rect">
              <a:avLst/>
            </a:prstGeom>
            <a:noFill/>
            <a:ln w="412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flipH="1">
              <a:off x="2941822" y="1598710"/>
              <a:ext cx="3652976" cy="568691"/>
            </a:xfrm>
            <a:prstGeom prst="rect">
              <a:avLst/>
            </a:prstGeom>
            <a:noFill/>
          </p:spPr>
          <p:txBody>
            <a:bodyPr wrap="square" rtlCol="0">
              <a:spAutoFit/>
            </a:bodyPr>
            <a:lstStyle/>
            <a:p>
              <a:r>
                <a:rPr lang="en-US" b="1" smtClean="0">
                  <a:solidFill>
                    <a:schemeClr val="bg1"/>
                  </a:solidFill>
                </a:rPr>
                <a:t>HSRL2 Particulate Backscatter (532 nm) (km-sr)^-1 </a:t>
              </a:r>
              <a:endParaRPr lang="en-US" b="1">
                <a:solidFill>
                  <a:schemeClr val="bg1"/>
                </a:solidFill>
              </a:endParaRPr>
            </a:p>
          </p:txBody>
        </p:sp>
      </p:grpSp>
      <p:pic>
        <p:nvPicPr>
          <p:cNvPr id="27" name="Picture 26"/>
          <p:cNvPicPr>
            <a:picLocks noChangeAspect="1"/>
          </p:cNvPicPr>
          <p:nvPr/>
        </p:nvPicPr>
        <p:blipFill rotWithShape="1">
          <a:blip r:embed="rId6">
            <a:extLst>
              <a:ext uri="{28A0092B-C50C-407E-A947-70E740481C1C}">
                <a14:useLocalDpi xmlns:a14="http://schemas.microsoft.com/office/drawing/2010/main" val="0"/>
              </a:ext>
            </a:extLst>
          </a:blip>
          <a:srcRect l="3693" r="2629"/>
          <a:stretch/>
        </p:blipFill>
        <p:spPr>
          <a:xfrm>
            <a:off x="52466" y="2121930"/>
            <a:ext cx="2630773" cy="2896592"/>
          </a:xfrm>
          <a:prstGeom prst="rect">
            <a:avLst/>
          </a:prstGeom>
        </p:spPr>
      </p:pic>
      <p:cxnSp>
        <p:nvCxnSpPr>
          <p:cNvPr id="28" name="Straight Arrow Connector 27"/>
          <p:cNvCxnSpPr/>
          <p:nvPr/>
        </p:nvCxnSpPr>
        <p:spPr>
          <a:xfrm flipV="1">
            <a:off x="8454452" y="5181173"/>
            <a:ext cx="528478" cy="783731"/>
          </a:xfrm>
          <a:prstGeom prst="straightConnector1">
            <a:avLst/>
          </a:prstGeom>
          <a:ln w="44450">
            <a:solidFill>
              <a:srgbClr val="FFCC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7180819" y="5168108"/>
            <a:ext cx="555941" cy="796796"/>
          </a:xfrm>
          <a:prstGeom prst="straightConnector1">
            <a:avLst/>
          </a:prstGeom>
          <a:ln w="44450">
            <a:solidFill>
              <a:srgbClr val="FFCC00"/>
            </a:solidFill>
            <a:tailEnd type="triangle"/>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1600268" y="3215390"/>
            <a:ext cx="345214" cy="1115679"/>
          </a:xfrm>
          <a:prstGeom prst="ellipse">
            <a:avLst/>
          </a:prstGeom>
          <a:noFill/>
          <a:ln>
            <a:solidFill>
              <a:srgbClr val="FFCC00"/>
            </a:solidFill>
          </a:ln>
          <a:scene3d>
            <a:camera prst="orthographicFront">
              <a:rot lat="0" lon="0" rev="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flipH="1">
            <a:off x="7935563" y="1598710"/>
            <a:ext cx="2911468" cy="523220"/>
          </a:xfrm>
          <a:prstGeom prst="rect">
            <a:avLst/>
          </a:prstGeom>
          <a:noFill/>
        </p:spPr>
        <p:txBody>
          <a:bodyPr wrap="square" rtlCol="0">
            <a:spAutoFit/>
          </a:bodyPr>
          <a:lstStyle/>
          <a:p>
            <a:r>
              <a:rPr lang="en-US" b="1" smtClean="0">
                <a:solidFill>
                  <a:schemeClr val="bg1"/>
                </a:solidFill>
              </a:rPr>
              <a:t>CALIOP Total Attenuated Backscatter (532 nm) (km-sr)^-1 </a:t>
            </a:r>
            <a:endParaRPr lang="en-US" b="1">
              <a:solidFill>
                <a:schemeClr val="bg1"/>
              </a:solidFill>
            </a:endParaRPr>
          </a:p>
        </p:txBody>
      </p:sp>
      <p:cxnSp>
        <p:nvCxnSpPr>
          <p:cNvPr id="37" name="Straight Arrow Connector 36"/>
          <p:cNvCxnSpPr/>
          <p:nvPr/>
        </p:nvCxnSpPr>
        <p:spPr>
          <a:xfrm>
            <a:off x="7162632" y="1598710"/>
            <a:ext cx="2906576" cy="2327339"/>
          </a:xfrm>
          <a:prstGeom prst="straightConnector1">
            <a:avLst/>
          </a:prstGeom>
          <a:ln w="31750">
            <a:solidFill>
              <a:srgbClr val="FFCC00"/>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8982930" y="3972393"/>
            <a:ext cx="1155883" cy="1162436"/>
          </a:xfrm>
          <a:prstGeom prst="rect">
            <a:avLst/>
          </a:prstGeom>
          <a:no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p:cNvCxnSpPr/>
          <p:nvPr/>
        </p:nvCxnSpPr>
        <p:spPr>
          <a:xfrm>
            <a:off x="4573516" y="1602993"/>
            <a:ext cx="4339809" cy="2369400"/>
          </a:xfrm>
          <a:prstGeom prst="straightConnector1">
            <a:avLst/>
          </a:prstGeom>
          <a:ln w="31750">
            <a:solidFill>
              <a:srgbClr val="FFCC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7653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a:spLocks noGrp="1"/>
          </p:cNvSpPr>
          <p:nvPr>
            <p:ph type="title"/>
          </p:nvPr>
        </p:nvSpPr>
        <p:spPr>
          <a:xfrm>
            <a:off x="2258457" y="6350"/>
            <a:ext cx="7590393" cy="95634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36A2"/>
              </a:buClr>
              <a:buSzPts val="3599"/>
              <a:buFont typeface="Arial"/>
              <a:buNone/>
            </a:pPr>
            <a:r>
              <a:rPr lang="en-US" smtClean="0"/>
              <a:t>Summary of HSRL2 CAMP2Ex Products</a:t>
            </a:r>
            <a:endParaRPr/>
          </a:p>
        </p:txBody>
      </p:sp>
      <p:sp>
        <p:nvSpPr>
          <p:cNvPr id="3" name="Content Placeholder 7"/>
          <p:cNvSpPr txBox="1">
            <a:spLocks/>
          </p:cNvSpPr>
          <p:nvPr/>
        </p:nvSpPr>
        <p:spPr bwMode="auto">
          <a:xfrm>
            <a:off x="0" y="1067813"/>
            <a:ext cx="5327844" cy="4809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Font typeface="Wingdings" pitchFamily="2" charset="2"/>
              <a:buNone/>
              <a:defRPr sz="1800">
                <a:solidFill>
                  <a:schemeClr val="tx1"/>
                </a:solidFill>
                <a:latin typeface="+mn-lt"/>
                <a:ea typeface="+mn-ea"/>
                <a:cs typeface="+mn-cs"/>
              </a:defRPr>
            </a:lvl1pPr>
            <a:lvl2pPr marL="557213" indent="-214313" algn="l" rtl="0" eaLnBrk="0" fontAlgn="base" hangingPunct="0">
              <a:spcBef>
                <a:spcPct val="20000"/>
              </a:spcBef>
              <a:spcAft>
                <a:spcPct val="0"/>
              </a:spcAft>
              <a:buChar char="–"/>
              <a:defRPr sz="1800">
                <a:solidFill>
                  <a:schemeClr val="tx1"/>
                </a:solidFill>
                <a:latin typeface="+mn-lt"/>
              </a:defRPr>
            </a:lvl2pPr>
            <a:lvl3pPr marL="857250" indent="-171450" algn="l" rtl="0" eaLnBrk="0" fontAlgn="base" hangingPunct="0">
              <a:spcBef>
                <a:spcPct val="20000"/>
              </a:spcBef>
              <a:spcAft>
                <a:spcPct val="0"/>
              </a:spcAft>
              <a:buChar char="•"/>
              <a:defRPr sz="1500">
                <a:solidFill>
                  <a:schemeClr val="tx1"/>
                </a:solidFill>
                <a:latin typeface="+mn-lt"/>
              </a:defRPr>
            </a:lvl3pPr>
            <a:lvl4pPr marL="1200150" indent="-171450" algn="l" rtl="0" eaLnBrk="0" fontAlgn="base" hangingPunct="0">
              <a:spcBef>
                <a:spcPct val="20000"/>
              </a:spcBef>
              <a:spcAft>
                <a:spcPct val="0"/>
              </a:spcAft>
              <a:buFont typeface="Wingdings" pitchFamily="2" charset="2"/>
              <a:buChar char="Ø"/>
              <a:defRPr sz="1500">
                <a:solidFill>
                  <a:schemeClr val="tx1"/>
                </a:solidFill>
                <a:latin typeface="+mn-lt"/>
              </a:defRPr>
            </a:lvl4pPr>
            <a:lvl5pPr marL="1543050" indent="-171450" algn="l" rtl="0" eaLnBrk="0" fontAlgn="base" hangingPunct="0">
              <a:spcBef>
                <a:spcPct val="20000"/>
              </a:spcBef>
              <a:spcAft>
                <a:spcPct val="0"/>
              </a:spcAft>
              <a:buChar char="o"/>
              <a:defRPr sz="1500">
                <a:solidFill>
                  <a:schemeClr val="tx1"/>
                </a:solidFill>
                <a:latin typeface="+mn-lt"/>
              </a:defRPr>
            </a:lvl5pPr>
            <a:lvl6pPr marL="1885950" indent="-171450" algn="l" rtl="0" eaLnBrk="0" fontAlgn="base" hangingPunct="0">
              <a:spcBef>
                <a:spcPct val="20000"/>
              </a:spcBef>
              <a:spcAft>
                <a:spcPct val="0"/>
              </a:spcAft>
              <a:buChar char="o"/>
              <a:defRPr>
                <a:solidFill>
                  <a:schemeClr val="tx1"/>
                </a:solidFill>
                <a:latin typeface="+mn-lt"/>
              </a:defRPr>
            </a:lvl6pPr>
            <a:lvl7pPr marL="2228850" indent="-171450" algn="l" rtl="0" eaLnBrk="0" fontAlgn="base" hangingPunct="0">
              <a:spcBef>
                <a:spcPct val="20000"/>
              </a:spcBef>
              <a:spcAft>
                <a:spcPct val="0"/>
              </a:spcAft>
              <a:buChar char="o"/>
              <a:defRPr>
                <a:solidFill>
                  <a:schemeClr val="tx1"/>
                </a:solidFill>
                <a:latin typeface="+mn-lt"/>
              </a:defRPr>
            </a:lvl7pPr>
            <a:lvl8pPr marL="2571750" indent="-171450" algn="l" rtl="0" eaLnBrk="0" fontAlgn="base" hangingPunct="0">
              <a:spcBef>
                <a:spcPct val="20000"/>
              </a:spcBef>
              <a:spcAft>
                <a:spcPct val="0"/>
              </a:spcAft>
              <a:buChar char="o"/>
              <a:defRPr>
                <a:solidFill>
                  <a:schemeClr val="tx1"/>
                </a:solidFill>
                <a:latin typeface="+mn-lt"/>
              </a:defRPr>
            </a:lvl8pPr>
            <a:lvl9pPr marL="2914650" indent="-171450" algn="l" rtl="0" eaLnBrk="0" fontAlgn="base" hangingPunct="0">
              <a:spcBef>
                <a:spcPct val="20000"/>
              </a:spcBef>
              <a:spcAft>
                <a:spcPct val="0"/>
              </a:spcAft>
              <a:buChar char="o"/>
              <a:defRPr>
                <a:solidFill>
                  <a:schemeClr val="tx1"/>
                </a:solidFill>
                <a:latin typeface="+mn-lt"/>
              </a:defRPr>
            </a:lvl9pPr>
          </a:lstStyle>
          <a:p>
            <a:pPr>
              <a:spcBef>
                <a:spcPts val="0"/>
              </a:spcBef>
            </a:pPr>
            <a:r>
              <a:rPr lang="en-US" sz="1600" b="1" smtClean="0"/>
              <a:t>Available Data Products</a:t>
            </a:r>
          </a:p>
          <a:p>
            <a:pPr marL="285750" indent="-285750" algn="l">
              <a:spcBef>
                <a:spcPts val="0"/>
              </a:spcBef>
              <a:buFont typeface="Arial" panose="020B0604020202020204" pitchFamily="34" charset="0"/>
              <a:buChar char="•"/>
            </a:pPr>
            <a:r>
              <a:rPr lang="en-US" sz="1600" smtClean="0"/>
              <a:t>Aerosol Extensive Measurements </a:t>
            </a:r>
            <a:r>
              <a:rPr lang="en-US" sz="1600" smtClean="0">
                <a:solidFill>
                  <a:srgbClr val="0000CC"/>
                </a:solidFill>
              </a:rPr>
              <a:t>(data(hdf5) and imagery(png) archived)</a:t>
            </a:r>
            <a:endParaRPr lang="en-US" sz="1600">
              <a:solidFill>
                <a:srgbClr val="0000CC"/>
              </a:solidFill>
            </a:endParaRPr>
          </a:p>
          <a:p>
            <a:pPr lvl="1">
              <a:spcBef>
                <a:spcPts val="0"/>
              </a:spcBef>
            </a:pPr>
            <a:r>
              <a:rPr lang="en-US" sz="1600"/>
              <a:t>Particulate backscatter profiles (355, 532, 1064 nm)</a:t>
            </a:r>
          </a:p>
          <a:p>
            <a:pPr lvl="1">
              <a:spcBef>
                <a:spcPts val="0"/>
              </a:spcBef>
            </a:pPr>
            <a:r>
              <a:rPr lang="en-US" sz="1600"/>
              <a:t>Aerosol extinction profiles and AOT (355 and 532 nm)</a:t>
            </a:r>
          </a:p>
          <a:p>
            <a:pPr marL="285750" indent="-285750" algn="l">
              <a:spcBef>
                <a:spcPts val="0"/>
              </a:spcBef>
              <a:buFont typeface="Arial" panose="020B0604020202020204" pitchFamily="34" charset="0"/>
              <a:buChar char="•"/>
            </a:pPr>
            <a:r>
              <a:rPr lang="en-US" sz="1600" smtClean="0"/>
              <a:t>Aerosol Intensive measurements </a:t>
            </a:r>
            <a:r>
              <a:rPr lang="en-US" sz="1600" smtClean="0">
                <a:solidFill>
                  <a:srgbClr val="0000CC"/>
                </a:solidFill>
              </a:rPr>
              <a:t>(data(hdf5) and imagery(png) archived)</a:t>
            </a:r>
            <a:endParaRPr lang="en-US" sz="1600">
              <a:solidFill>
                <a:srgbClr val="0000CC"/>
              </a:solidFill>
            </a:endParaRPr>
          </a:p>
          <a:p>
            <a:pPr lvl="1">
              <a:spcBef>
                <a:spcPts val="0"/>
              </a:spcBef>
            </a:pPr>
            <a:r>
              <a:rPr lang="en-US" sz="1600"/>
              <a:t>Particle depolarization profiles (355, 532, 1064 nm)</a:t>
            </a:r>
          </a:p>
          <a:p>
            <a:pPr lvl="1">
              <a:spcBef>
                <a:spcPts val="0"/>
              </a:spcBef>
            </a:pPr>
            <a:r>
              <a:rPr lang="en-US" sz="1600"/>
              <a:t>Extinction-to-backscatter ratio profiles (355 and 532 nm)</a:t>
            </a:r>
          </a:p>
          <a:p>
            <a:pPr lvl="1">
              <a:spcBef>
                <a:spcPts val="0"/>
              </a:spcBef>
            </a:pPr>
            <a:r>
              <a:rPr lang="en-US" sz="1600"/>
              <a:t>Angstrom exponent profiles</a:t>
            </a:r>
          </a:p>
          <a:p>
            <a:pPr lvl="2">
              <a:spcBef>
                <a:spcPts val="0"/>
              </a:spcBef>
            </a:pPr>
            <a:r>
              <a:rPr lang="en-US" sz="1600"/>
              <a:t>Extinction: 355-532</a:t>
            </a:r>
          </a:p>
          <a:p>
            <a:pPr lvl="2">
              <a:spcBef>
                <a:spcPts val="0"/>
              </a:spcBef>
            </a:pPr>
            <a:r>
              <a:rPr lang="en-US" sz="1600"/>
              <a:t>Backscatter 355-532</a:t>
            </a:r>
            <a:r>
              <a:rPr lang="en-US" sz="1600"/>
              <a:t>, </a:t>
            </a:r>
            <a:r>
              <a:rPr lang="en-US" sz="1600" smtClean="0"/>
              <a:t>532-1064</a:t>
            </a:r>
          </a:p>
          <a:p>
            <a:pPr marL="285750" indent="-285750" algn="l">
              <a:spcBef>
                <a:spcPts val="0"/>
              </a:spcBef>
              <a:buFont typeface="Arial" panose="020B0604020202020204" pitchFamily="34" charset="0"/>
              <a:buChar char="•"/>
            </a:pPr>
            <a:r>
              <a:rPr lang="en-US" sz="1600" smtClean="0"/>
              <a:t>Aerosol Type </a:t>
            </a:r>
            <a:r>
              <a:rPr lang="en-US" sz="1600" smtClean="0">
                <a:solidFill>
                  <a:srgbClr val="0000CC"/>
                </a:solidFill>
              </a:rPr>
              <a:t>(data(hdf5) and imagery(png) archived)</a:t>
            </a:r>
          </a:p>
          <a:p>
            <a:pPr marL="285750" indent="-285750" algn="l">
              <a:spcBef>
                <a:spcPts val="0"/>
              </a:spcBef>
              <a:buFont typeface="Arial" panose="020B0604020202020204" pitchFamily="34" charset="0"/>
              <a:buChar char="•"/>
            </a:pPr>
            <a:r>
              <a:rPr lang="en-US" sz="1600" smtClean="0"/>
              <a:t>Aerosol Optical Thickness </a:t>
            </a:r>
            <a:r>
              <a:rPr lang="en-US" sz="1600" smtClean="0">
                <a:solidFill>
                  <a:srgbClr val="0000CC"/>
                </a:solidFill>
              </a:rPr>
              <a:t>(data(ICARTT) archived)  </a:t>
            </a:r>
            <a:endParaRPr lang="en-US" sz="1600" smtClean="0"/>
          </a:p>
          <a:p>
            <a:pPr marL="285750" indent="-285750" algn="l">
              <a:spcBef>
                <a:spcPts val="0"/>
              </a:spcBef>
              <a:buFont typeface="Arial" panose="020B0604020202020204" pitchFamily="34" charset="0"/>
              <a:buChar char="•"/>
            </a:pPr>
            <a:r>
              <a:rPr lang="en-US" sz="1600" smtClean="0"/>
              <a:t>Mixed Layer Heights </a:t>
            </a:r>
            <a:r>
              <a:rPr lang="en-US" sz="1600" smtClean="0">
                <a:solidFill>
                  <a:srgbClr val="0000CC"/>
                </a:solidFill>
              </a:rPr>
              <a:t>(data(ICARTT) archived)</a:t>
            </a:r>
          </a:p>
          <a:p>
            <a:pPr marL="285750" indent="-285750" algn="l">
              <a:spcBef>
                <a:spcPts val="0"/>
              </a:spcBef>
              <a:buFont typeface="Arial" panose="020B0604020202020204" pitchFamily="34" charset="0"/>
              <a:buChar char="•"/>
            </a:pPr>
            <a:r>
              <a:rPr lang="en-US" sz="1600" smtClean="0"/>
              <a:t>Mean aerosol extinction and backscatter values within and above the Mixed Layer </a:t>
            </a:r>
            <a:r>
              <a:rPr lang="en-US" sz="1600" smtClean="0">
                <a:solidFill>
                  <a:srgbClr val="0000CC"/>
                </a:solidFill>
              </a:rPr>
              <a:t>(data(ICARTT) archived)</a:t>
            </a:r>
          </a:p>
          <a:p>
            <a:endParaRPr lang="en-US" dirty="0"/>
          </a:p>
        </p:txBody>
      </p:sp>
      <p:pic>
        <p:nvPicPr>
          <p:cNvPr id="5" name="Picture 4"/>
          <p:cNvPicPr>
            <a:picLocks noChangeAspect="1"/>
          </p:cNvPicPr>
          <p:nvPr/>
        </p:nvPicPr>
        <p:blipFill>
          <a:blip r:embed="rId3"/>
          <a:stretch>
            <a:fillRect/>
          </a:stretch>
        </p:blipFill>
        <p:spPr>
          <a:xfrm>
            <a:off x="5327844" y="1067813"/>
            <a:ext cx="3413102" cy="3199921"/>
          </a:xfrm>
          <a:prstGeom prst="rect">
            <a:avLst/>
          </a:prstGeom>
        </p:spPr>
      </p:pic>
      <p:pic>
        <p:nvPicPr>
          <p:cNvPr id="6" name="Picture 5"/>
          <p:cNvPicPr>
            <a:picLocks noChangeAspect="1"/>
          </p:cNvPicPr>
          <p:nvPr/>
        </p:nvPicPr>
        <p:blipFill>
          <a:blip r:embed="rId4"/>
          <a:stretch>
            <a:fillRect/>
          </a:stretch>
        </p:blipFill>
        <p:spPr>
          <a:xfrm>
            <a:off x="8753475" y="1067814"/>
            <a:ext cx="3442034" cy="3199922"/>
          </a:xfrm>
          <a:prstGeom prst="rect">
            <a:avLst/>
          </a:prstGeom>
        </p:spPr>
      </p:pic>
      <p:pic>
        <p:nvPicPr>
          <p:cNvPr id="7" name="Picture 6"/>
          <p:cNvPicPr>
            <a:picLocks noChangeAspect="1"/>
          </p:cNvPicPr>
          <p:nvPr/>
        </p:nvPicPr>
        <p:blipFill>
          <a:blip r:embed="rId5"/>
          <a:stretch>
            <a:fillRect/>
          </a:stretch>
        </p:blipFill>
        <p:spPr>
          <a:xfrm>
            <a:off x="5694665" y="4267734"/>
            <a:ext cx="3046281" cy="2352466"/>
          </a:xfrm>
          <a:prstGeom prst="rect">
            <a:avLst/>
          </a:prstGeom>
        </p:spPr>
      </p:pic>
      <p:pic>
        <p:nvPicPr>
          <p:cNvPr id="9" name="Picture 8"/>
          <p:cNvPicPr>
            <a:picLocks noChangeAspect="1"/>
          </p:cNvPicPr>
          <p:nvPr/>
        </p:nvPicPr>
        <p:blipFill>
          <a:blip r:embed="rId6"/>
          <a:stretch>
            <a:fillRect/>
          </a:stretch>
        </p:blipFill>
        <p:spPr>
          <a:xfrm>
            <a:off x="8964986" y="4267734"/>
            <a:ext cx="3019012" cy="230831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7;p1"/>
          <p:cNvSpPr txBox="1">
            <a:spLocks/>
          </p:cNvSpPr>
          <p:nvPr/>
        </p:nvSpPr>
        <p:spPr>
          <a:xfrm>
            <a:off x="1496457" y="37853"/>
            <a:ext cx="9158159" cy="956347"/>
          </a:xfrm>
          <a:prstGeom prst="rect">
            <a:avLst/>
          </a:prstGeom>
          <a:noFill/>
          <a:ln>
            <a:noFill/>
          </a:ln>
        </p:spPr>
        <p:txBody>
          <a:bodyPr spcFirstLastPara="1" wrap="square" lIns="91425" tIns="45700" rIns="91425" bIns="45700" anchor="ctr" anchorCtr="0">
            <a:normAutofit fontScale="62500" lnSpcReduction="200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36A2"/>
              </a:buClr>
              <a:buSzPts val="6000"/>
              <a:buFont typeface="Arial"/>
              <a:buNone/>
              <a:defRPr sz="6000" b="0" i="0" u="none" strike="noStrike" cap="none">
                <a:solidFill>
                  <a:srgbClr val="0036A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3599"/>
            </a:pPr>
            <a:r>
              <a:rPr lang="nn-NO" smtClean="0"/>
              <a:t>Mixed Layer Heights derived from HSRL2</a:t>
            </a:r>
            <a:endParaRPr lang="nn-NO"/>
          </a:p>
        </p:txBody>
      </p:sp>
      <p:sp>
        <p:nvSpPr>
          <p:cNvPr id="8" name="TextBox 7"/>
          <p:cNvSpPr txBox="1"/>
          <p:nvPr/>
        </p:nvSpPr>
        <p:spPr>
          <a:xfrm>
            <a:off x="2741323" y="2120188"/>
            <a:ext cx="1980029" cy="246221"/>
          </a:xfrm>
          <a:prstGeom prst="rect">
            <a:avLst/>
          </a:prstGeom>
          <a:noFill/>
        </p:spPr>
        <p:txBody>
          <a:bodyPr wrap="none" rtlCol="0">
            <a:spAutoFit/>
          </a:bodyPr>
          <a:lstStyle/>
          <a:p>
            <a:r>
              <a:rPr lang="en-US" sz="1000" b="1" smtClean="0">
                <a:solidFill>
                  <a:schemeClr val="bg1"/>
                </a:solidFill>
              </a:rPr>
              <a:t>Aerosol Backscatter (532 nm)</a:t>
            </a:r>
            <a:endParaRPr lang="en-US" sz="1000" b="1">
              <a:solidFill>
                <a:schemeClr val="bg1"/>
              </a:solidFill>
            </a:endParaRPr>
          </a:p>
        </p:txBody>
      </p:sp>
      <p:sp>
        <p:nvSpPr>
          <p:cNvPr id="10" name="Content Placeholder 2"/>
          <p:cNvSpPr txBox="1">
            <a:spLocks/>
          </p:cNvSpPr>
          <p:nvPr/>
        </p:nvSpPr>
        <p:spPr>
          <a:xfrm>
            <a:off x="-39544" y="1413225"/>
            <a:ext cx="4829390" cy="39702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4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18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16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
            </a:pPr>
            <a:r>
              <a:rPr lang="en-US" sz="1800" dirty="0" smtClean="0">
                <a:latin typeface="+mn-lt"/>
              </a:rPr>
              <a:t>Mixed Layer (ML) heights derived </a:t>
            </a:r>
            <a:r>
              <a:rPr lang="en-US" sz="1800" smtClean="0">
                <a:latin typeface="+mn-lt"/>
              </a:rPr>
              <a:t>from </a:t>
            </a:r>
            <a:r>
              <a:rPr lang="en-US" sz="1800" smtClean="0">
                <a:latin typeface="+mn-lt"/>
              </a:rPr>
              <a:t>cloud-screened </a:t>
            </a:r>
            <a:r>
              <a:rPr lang="en-US" sz="1800" dirty="0" smtClean="0">
                <a:latin typeface="+mn-lt"/>
              </a:rPr>
              <a:t>aerosol backscatter profiles </a:t>
            </a:r>
          </a:p>
          <a:p>
            <a:pPr>
              <a:buFont typeface="Wingdings" charset="2"/>
              <a:buChar char="§"/>
            </a:pPr>
            <a:r>
              <a:rPr lang="en-US" sz="1800" dirty="0" smtClean="0">
                <a:latin typeface="+mn-lt"/>
              </a:rPr>
              <a:t>ML </a:t>
            </a:r>
            <a:r>
              <a:rPr lang="en-US" sz="1800" smtClean="0">
                <a:latin typeface="+mn-lt"/>
              </a:rPr>
              <a:t>heights </a:t>
            </a:r>
            <a:r>
              <a:rPr lang="en-US" sz="1800" smtClean="0">
                <a:latin typeface="+mn-lt"/>
              </a:rPr>
              <a:t>can be a </a:t>
            </a:r>
            <a:r>
              <a:rPr lang="en-US" sz="1800" smtClean="0">
                <a:latin typeface="+mn-lt"/>
              </a:rPr>
              <a:t>good </a:t>
            </a:r>
            <a:r>
              <a:rPr lang="en-US" sz="1800" dirty="0" smtClean="0">
                <a:latin typeface="+mn-lt"/>
              </a:rPr>
              <a:t>proxy for daytime PBL heights</a:t>
            </a:r>
          </a:p>
          <a:p>
            <a:pPr defTabSz="5971194">
              <a:buFont typeface="Wingdings" charset="2"/>
              <a:buChar char="§"/>
              <a:defRPr/>
            </a:pPr>
            <a:r>
              <a:rPr lang="en-US" sz="1800" dirty="0" smtClean="0">
                <a:latin typeface="+mn-lt"/>
                <a:cs typeface="Abadi MT Condensed Light"/>
              </a:rPr>
              <a:t>Technique uses a </a:t>
            </a:r>
            <a:r>
              <a:rPr lang="en-US" sz="1800" dirty="0" err="1" smtClean="0">
                <a:latin typeface="+mn-lt"/>
                <a:cs typeface="Abadi MT Condensed Light"/>
              </a:rPr>
              <a:t>Haar</a:t>
            </a:r>
            <a:r>
              <a:rPr lang="en-US" sz="1800" dirty="0" smtClean="0">
                <a:latin typeface="+mn-lt"/>
                <a:cs typeface="Abadi MT Condensed Light"/>
              </a:rPr>
              <a:t> wavelet covariance transform with multiple wavelet dilations to identify sharp gradients in aerosol backscatter (adapted from Brooks, JAOT, 2003)</a:t>
            </a:r>
          </a:p>
          <a:p>
            <a:pPr defTabSz="5971194">
              <a:buFont typeface="Wingdings" charset="2"/>
              <a:buChar char="§"/>
              <a:defRPr/>
            </a:pPr>
            <a:r>
              <a:rPr lang="en-US" sz="1800" dirty="0" smtClean="0">
                <a:latin typeface="+mn-lt"/>
                <a:cs typeface="Abadi MT Condensed Light"/>
              </a:rPr>
              <a:t>Automated HSRL algorithm chooses ML from among aerosol gradients with input from manual inspection </a:t>
            </a:r>
            <a:r>
              <a:rPr lang="en-US" sz="1800" smtClean="0">
                <a:latin typeface="+mn-lt"/>
                <a:cs typeface="Abadi MT Condensed Light"/>
              </a:rPr>
              <a:t>where </a:t>
            </a:r>
            <a:r>
              <a:rPr lang="en-US" sz="1800" smtClean="0">
                <a:latin typeface="+mn-lt"/>
                <a:cs typeface="Abadi MT Condensed Light"/>
              </a:rPr>
              <a:t>necessary (</a:t>
            </a:r>
            <a:r>
              <a:rPr lang="en-US" sz="1800">
                <a:latin typeface="+mn-lt"/>
              </a:rPr>
              <a:t>Scarino et al</a:t>
            </a:r>
            <a:r>
              <a:rPr lang="en-US" sz="1800">
                <a:latin typeface="+mn-lt"/>
              </a:rPr>
              <a:t>., </a:t>
            </a:r>
            <a:r>
              <a:rPr lang="en-US" sz="1800" smtClean="0">
                <a:latin typeface="+mn-lt"/>
              </a:rPr>
              <a:t>2014, ACP)</a:t>
            </a:r>
          </a:p>
          <a:p>
            <a:pPr defTabSz="5971194">
              <a:buFont typeface="Wingdings" charset="2"/>
              <a:buChar char="§"/>
              <a:defRPr/>
            </a:pPr>
            <a:r>
              <a:rPr lang="en-US" sz="1800" smtClean="0">
                <a:latin typeface="+mn-lt"/>
              </a:rPr>
              <a:t>During CAMP2Ex, median MLH = 557 m </a:t>
            </a:r>
            <a:endParaRPr lang="en-US" sz="1800">
              <a:latin typeface="+mn-lt"/>
            </a:endParaRPr>
          </a:p>
          <a:p>
            <a:pPr defTabSz="5971194">
              <a:buFont typeface="Wingdings" charset="2"/>
              <a:buChar char="§"/>
              <a:defRPr/>
            </a:pPr>
            <a:endParaRPr lang="en-US" sz="1800" b="1" dirty="0" smtClean="0"/>
          </a:p>
        </p:txBody>
      </p:sp>
      <p:sp>
        <p:nvSpPr>
          <p:cNvPr id="11" name="Rectangle 10"/>
          <p:cNvSpPr/>
          <p:nvPr/>
        </p:nvSpPr>
        <p:spPr>
          <a:xfrm>
            <a:off x="454643" y="5788828"/>
            <a:ext cx="3130742" cy="646241"/>
          </a:xfrm>
          <a:prstGeom prst="rect">
            <a:avLst/>
          </a:prstGeom>
          <a:no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dirty="0" smtClean="0">
              <a:solidFill>
                <a:schemeClr val="tx1"/>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4532" y="3775302"/>
            <a:ext cx="3722219" cy="279060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5300" y="3735185"/>
            <a:ext cx="3711653" cy="2782679"/>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1492" y="1343739"/>
            <a:ext cx="4284489" cy="234768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8340" y="1145514"/>
            <a:ext cx="3256960" cy="2441789"/>
          </a:xfrm>
          <a:prstGeom prst="rect">
            <a:avLst/>
          </a:prstGeom>
        </p:spPr>
      </p:pic>
      <p:sp>
        <p:nvSpPr>
          <p:cNvPr id="16" name="TextBox 15"/>
          <p:cNvSpPr txBox="1"/>
          <p:nvPr/>
        </p:nvSpPr>
        <p:spPr>
          <a:xfrm>
            <a:off x="8502650" y="2609850"/>
            <a:ext cx="1923925" cy="307777"/>
          </a:xfrm>
          <a:prstGeom prst="rect">
            <a:avLst/>
          </a:prstGeom>
          <a:noFill/>
        </p:spPr>
        <p:txBody>
          <a:bodyPr wrap="none" rtlCol="0">
            <a:spAutoFit/>
          </a:bodyPr>
          <a:lstStyle/>
          <a:p>
            <a:r>
              <a:rPr lang="en-US" b="1" smtClean="0">
                <a:solidFill>
                  <a:srgbClr val="CC3399"/>
                </a:solidFill>
              </a:rPr>
              <a:t>Mixed Layer Heights</a:t>
            </a:r>
            <a:endParaRPr lang="en-US" b="1">
              <a:solidFill>
                <a:srgbClr val="CC3399"/>
              </a:solidFill>
            </a:endParaRPr>
          </a:p>
        </p:txBody>
      </p:sp>
      <p:cxnSp>
        <p:nvCxnSpPr>
          <p:cNvPr id="18" name="Straight Arrow Connector 17"/>
          <p:cNvCxnSpPr/>
          <p:nvPr/>
        </p:nvCxnSpPr>
        <p:spPr>
          <a:xfrm flipV="1">
            <a:off x="8788400" y="2366408"/>
            <a:ext cx="107950" cy="243442"/>
          </a:xfrm>
          <a:prstGeom prst="straightConnector1">
            <a:avLst/>
          </a:prstGeom>
          <a:ln>
            <a:solidFill>
              <a:srgbClr val="CC3399"/>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369300" y="1711047"/>
            <a:ext cx="1770036" cy="461665"/>
          </a:xfrm>
          <a:prstGeom prst="rect">
            <a:avLst/>
          </a:prstGeom>
          <a:noFill/>
        </p:spPr>
        <p:txBody>
          <a:bodyPr wrap="none" rtlCol="0">
            <a:spAutoFit/>
          </a:bodyPr>
          <a:lstStyle/>
          <a:p>
            <a:r>
              <a:rPr lang="en-US" sz="1200" b="1" smtClean="0">
                <a:solidFill>
                  <a:schemeClr val="bg1"/>
                </a:solidFill>
              </a:rPr>
              <a:t>Aerosol</a:t>
            </a:r>
          </a:p>
          <a:p>
            <a:r>
              <a:rPr lang="en-US" sz="1200" b="1" smtClean="0">
                <a:solidFill>
                  <a:schemeClr val="bg1"/>
                </a:solidFill>
              </a:rPr>
              <a:t>Backscatter (532 nm) </a:t>
            </a:r>
            <a:endParaRPr lang="en-US" sz="1200" b="1">
              <a:solidFill>
                <a:schemeClr val="bg1"/>
              </a:solidFill>
            </a:endParaRPr>
          </a:p>
        </p:txBody>
      </p:sp>
      <p:sp>
        <p:nvSpPr>
          <p:cNvPr id="20" name="TextBox 19"/>
          <p:cNvSpPr txBox="1"/>
          <p:nvPr/>
        </p:nvSpPr>
        <p:spPr>
          <a:xfrm>
            <a:off x="225299" y="5958059"/>
            <a:ext cx="4094391" cy="307777"/>
          </a:xfrm>
          <a:prstGeom prst="rect">
            <a:avLst/>
          </a:prstGeom>
          <a:noFill/>
        </p:spPr>
        <p:txBody>
          <a:bodyPr wrap="none" rtlCol="0">
            <a:spAutoFit/>
          </a:bodyPr>
          <a:lstStyle/>
          <a:p>
            <a:r>
              <a:rPr lang="en-US" smtClean="0"/>
              <a:t>Dropsonde data from Sue van den Heever (CSU)</a:t>
            </a:r>
            <a:endParaRPr lang="en-US"/>
          </a:p>
        </p:txBody>
      </p:sp>
      <p:sp>
        <p:nvSpPr>
          <p:cNvPr id="21" name="TextBox 20"/>
          <p:cNvSpPr txBox="1"/>
          <p:nvPr/>
        </p:nvSpPr>
        <p:spPr>
          <a:xfrm>
            <a:off x="5701099" y="2503628"/>
            <a:ext cx="881973" cy="523220"/>
          </a:xfrm>
          <a:prstGeom prst="rect">
            <a:avLst/>
          </a:prstGeom>
          <a:noFill/>
        </p:spPr>
        <p:txBody>
          <a:bodyPr wrap="none" rtlCol="0">
            <a:spAutoFit/>
          </a:bodyPr>
          <a:lstStyle/>
          <a:p>
            <a:r>
              <a:rPr lang="en-US" smtClean="0">
                <a:solidFill>
                  <a:srgbClr val="FF0000"/>
                </a:solidFill>
              </a:rPr>
              <a:t>Relative</a:t>
            </a:r>
          </a:p>
          <a:p>
            <a:r>
              <a:rPr lang="en-US" smtClean="0">
                <a:solidFill>
                  <a:srgbClr val="FF0000"/>
                </a:solidFill>
              </a:rPr>
              <a:t>Humidity</a:t>
            </a:r>
            <a:endParaRPr lang="en-US">
              <a:solidFill>
                <a:srgbClr val="FF0000"/>
              </a:solidFill>
            </a:endParaRPr>
          </a:p>
        </p:txBody>
      </p:sp>
      <p:sp>
        <p:nvSpPr>
          <p:cNvPr id="22" name="TextBox 21"/>
          <p:cNvSpPr txBox="1"/>
          <p:nvPr/>
        </p:nvSpPr>
        <p:spPr>
          <a:xfrm>
            <a:off x="6330309" y="1809434"/>
            <a:ext cx="1189749" cy="523220"/>
          </a:xfrm>
          <a:prstGeom prst="rect">
            <a:avLst/>
          </a:prstGeom>
          <a:noFill/>
        </p:spPr>
        <p:txBody>
          <a:bodyPr wrap="none" rtlCol="0">
            <a:spAutoFit/>
          </a:bodyPr>
          <a:lstStyle/>
          <a:p>
            <a:r>
              <a:rPr lang="en-US" smtClean="0">
                <a:solidFill>
                  <a:srgbClr val="0000CC"/>
                </a:solidFill>
              </a:rPr>
              <a:t>Water Vapor</a:t>
            </a:r>
          </a:p>
          <a:p>
            <a:r>
              <a:rPr lang="en-US" smtClean="0">
                <a:solidFill>
                  <a:srgbClr val="0000CC"/>
                </a:solidFill>
              </a:rPr>
              <a:t>Mixing Ratio</a:t>
            </a:r>
            <a:endParaRPr lang="en-US">
              <a:solidFill>
                <a:srgbClr val="0000CC"/>
              </a:solidFill>
            </a:endParaRPr>
          </a:p>
        </p:txBody>
      </p:sp>
      <p:sp>
        <p:nvSpPr>
          <p:cNvPr id="23" name="TextBox 22"/>
          <p:cNvSpPr txBox="1"/>
          <p:nvPr/>
        </p:nvSpPr>
        <p:spPr>
          <a:xfrm>
            <a:off x="7036231" y="4587498"/>
            <a:ext cx="792205" cy="738664"/>
          </a:xfrm>
          <a:prstGeom prst="rect">
            <a:avLst/>
          </a:prstGeom>
          <a:noFill/>
        </p:spPr>
        <p:txBody>
          <a:bodyPr wrap="none" rtlCol="0">
            <a:spAutoFit/>
          </a:bodyPr>
          <a:lstStyle/>
          <a:p>
            <a:r>
              <a:rPr lang="en-US" smtClean="0"/>
              <a:t>Mixed </a:t>
            </a:r>
          </a:p>
          <a:p>
            <a:r>
              <a:rPr lang="en-US" smtClean="0"/>
              <a:t>Layer</a:t>
            </a:r>
          </a:p>
          <a:p>
            <a:r>
              <a:rPr lang="en-US" smtClean="0"/>
              <a:t>Heights</a:t>
            </a:r>
            <a:endParaRPr lang="en-US"/>
          </a:p>
        </p:txBody>
      </p:sp>
      <p:sp>
        <p:nvSpPr>
          <p:cNvPr id="24" name="TextBox 23"/>
          <p:cNvSpPr txBox="1"/>
          <p:nvPr/>
        </p:nvSpPr>
        <p:spPr>
          <a:xfrm>
            <a:off x="9941025" y="5326162"/>
            <a:ext cx="792205" cy="738664"/>
          </a:xfrm>
          <a:prstGeom prst="rect">
            <a:avLst/>
          </a:prstGeom>
          <a:noFill/>
        </p:spPr>
        <p:txBody>
          <a:bodyPr wrap="none" rtlCol="0">
            <a:spAutoFit/>
          </a:bodyPr>
          <a:lstStyle/>
          <a:p>
            <a:r>
              <a:rPr lang="en-US" smtClean="0"/>
              <a:t>Mixed </a:t>
            </a:r>
          </a:p>
          <a:p>
            <a:r>
              <a:rPr lang="en-US" smtClean="0"/>
              <a:t>Layer</a:t>
            </a:r>
          </a:p>
          <a:p>
            <a:r>
              <a:rPr lang="en-US" smtClean="0"/>
              <a:t>Heights</a:t>
            </a:r>
            <a:endParaRPr lang="en-US"/>
          </a:p>
        </p:txBody>
      </p:sp>
      <p:sp>
        <p:nvSpPr>
          <p:cNvPr id="26" name="Freeform 25"/>
          <p:cNvSpPr/>
          <p:nvPr/>
        </p:nvSpPr>
        <p:spPr>
          <a:xfrm>
            <a:off x="7640664" y="1430121"/>
            <a:ext cx="806050" cy="344435"/>
          </a:xfrm>
          <a:custGeom>
            <a:avLst/>
            <a:gdLst>
              <a:gd name="connsiteX0" fmla="*/ 0 w 806050"/>
              <a:gd name="connsiteY0" fmla="*/ 135208 h 344435"/>
              <a:gd name="connsiteX1" fmla="*/ 472699 w 806050"/>
              <a:gd name="connsiteY1" fmla="*/ 3472 h 344435"/>
              <a:gd name="connsiteX2" fmla="*/ 751668 w 806050"/>
              <a:gd name="connsiteY2" fmla="*/ 65465 h 344435"/>
              <a:gd name="connsiteX3" fmla="*/ 805912 w 806050"/>
              <a:gd name="connsiteY3" fmla="*/ 344435 h 344435"/>
            </a:gdLst>
            <a:ahLst/>
            <a:cxnLst>
              <a:cxn ang="0">
                <a:pos x="connsiteX0" y="connsiteY0"/>
              </a:cxn>
              <a:cxn ang="0">
                <a:pos x="connsiteX1" y="connsiteY1"/>
              </a:cxn>
              <a:cxn ang="0">
                <a:pos x="connsiteX2" y="connsiteY2"/>
              </a:cxn>
              <a:cxn ang="0">
                <a:pos x="connsiteX3" y="connsiteY3"/>
              </a:cxn>
            </a:cxnLst>
            <a:rect l="l" t="t" r="r" b="b"/>
            <a:pathLst>
              <a:path w="806050" h="344435">
                <a:moveTo>
                  <a:pt x="0" y="135208"/>
                </a:moveTo>
                <a:cubicBezTo>
                  <a:pt x="173710" y="75152"/>
                  <a:pt x="347421" y="15096"/>
                  <a:pt x="472699" y="3472"/>
                </a:cubicBezTo>
                <a:cubicBezTo>
                  <a:pt x="597977" y="-8152"/>
                  <a:pt x="696133" y="8638"/>
                  <a:pt x="751668" y="65465"/>
                </a:cubicBezTo>
                <a:cubicBezTo>
                  <a:pt x="807203" y="122292"/>
                  <a:pt x="806557" y="233363"/>
                  <a:pt x="805912" y="344435"/>
                </a:cubicBezTo>
              </a:path>
            </a:pathLst>
          </a:cu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687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8062" y="1090182"/>
            <a:ext cx="4482532" cy="318269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2842" y="1090182"/>
            <a:ext cx="4114757" cy="3182696"/>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14948" b="-1"/>
          <a:stretch/>
        </p:blipFill>
        <p:spPr>
          <a:xfrm>
            <a:off x="3812859" y="3803650"/>
            <a:ext cx="4146588" cy="27305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t="12376"/>
          <a:stretch/>
        </p:blipFill>
        <p:spPr>
          <a:xfrm>
            <a:off x="7788062" y="3708400"/>
            <a:ext cx="4486396" cy="2825750"/>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14259"/>
          <a:stretch/>
        </p:blipFill>
        <p:spPr>
          <a:xfrm>
            <a:off x="168314" y="1314450"/>
            <a:ext cx="3971144" cy="2730500"/>
          </a:xfrm>
          <a:prstGeom prst="rect">
            <a:avLst/>
          </a:prstGeom>
        </p:spPr>
      </p:pic>
      <p:sp>
        <p:nvSpPr>
          <p:cNvPr id="10" name="TextBox 9"/>
          <p:cNvSpPr txBox="1"/>
          <p:nvPr/>
        </p:nvSpPr>
        <p:spPr>
          <a:xfrm>
            <a:off x="4338129" y="1643087"/>
            <a:ext cx="2034531" cy="523220"/>
          </a:xfrm>
          <a:prstGeom prst="rect">
            <a:avLst/>
          </a:prstGeom>
          <a:noFill/>
        </p:spPr>
        <p:txBody>
          <a:bodyPr wrap="none" rtlCol="0">
            <a:spAutoFit/>
          </a:bodyPr>
          <a:lstStyle/>
          <a:p>
            <a:r>
              <a:rPr lang="en-US" b="1">
                <a:solidFill>
                  <a:schemeClr val="bg1"/>
                </a:solidFill>
              </a:rPr>
              <a:t>Aerosol</a:t>
            </a:r>
          </a:p>
          <a:p>
            <a:r>
              <a:rPr lang="en-US" b="1">
                <a:solidFill>
                  <a:schemeClr val="bg1"/>
                </a:solidFill>
              </a:rPr>
              <a:t>Backscatter (532 nm) </a:t>
            </a:r>
            <a:endParaRPr lang="en-US" b="1">
              <a:solidFill>
                <a:schemeClr val="bg1"/>
              </a:solidFill>
            </a:endParaRPr>
          </a:p>
        </p:txBody>
      </p:sp>
      <p:sp>
        <p:nvSpPr>
          <p:cNvPr id="11" name="TextBox 10"/>
          <p:cNvSpPr txBox="1"/>
          <p:nvPr/>
        </p:nvSpPr>
        <p:spPr>
          <a:xfrm>
            <a:off x="4648200" y="2763738"/>
            <a:ext cx="1923925" cy="307777"/>
          </a:xfrm>
          <a:prstGeom prst="rect">
            <a:avLst/>
          </a:prstGeom>
          <a:noFill/>
        </p:spPr>
        <p:txBody>
          <a:bodyPr wrap="none" rtlCol="0">
            <a:spAutoFit/>
          </a:bodyPr>
          <a:lstStyle/>
          <a:p>
            <a:r>
              <a:rPr lang="en-US" b="1" smtClean="0">
                <a:solidFill>
                  <a:srgbClr val="CC3399"/>
                </a:solidFill>
              </a:rPr>
              <a:t>Mixed Layer Heights</a:t>
            </a:r>
            <a:endParaRPr lang="en-US" b="1">
              <a:solidFill>
                <a:srgbClr val="CC3399"/>
              </a:solidFill>
            </a:endParaRPr>
          </a:p>
        </p:txBody>
      </p:sp>
      <p:cxnSp>
        <p:nvCxnSpPr>
          <p:cNvPr id="12" name="Straight Arrow Connector 11"/>
          <p:cNvCxnSpPr/>
          <p:nvPr/>
        </p:nvCxnSpPr>
        <p:spPr>
          <a:xfrm flipV="1">
            <a:off x="4933950" y="2520296"/>
            <a:ext cx="107950" cy="243442"/>
          </a:xfrm>
          <a:prstGeom prst="straightConnector1">
            <a:avLst/>
          </a:prstGeom>
          <a:ln>
            <a:solidFill>
              <a:srgbClr val="CC3399"/>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525568" y="1592236"/>
            <a:ext cx="1883849" cy="523220"/>
          </a:xfrm>
          <a:prstGeom prst="rect">
            <a:avLst/>
          </a:prstGeom>
          <a:noFill/>
        </p:spPr>
        <p:txBody>
          <a:bodyPr wrap="none" rtlCol="0">
            <a:spAutoFit/>
          </a:bodyPr>
          <a:lstStyle/>
          <a:p>
            <a:r>
              <a:rPr lang="en-US" b="1">
                <a:solidFill>
                  <a:schemeClr val="bg1"/>
                </a:solidFill>
              </a:rPr>
              <a:t>Aerosol</a:t>
            </a:r>
          </a:p>
          <a:p>
            <a:r>
              <a:rPr lang="en-US" b="1" smtClean="0">
                <a:solidFill>
                  <a:schemeClr val="bg1"/>
                </a:solidFill>
              </a:rPr>
              <a:t>Extinction </a:t>
            </a:r>
            <a:r>
              <a:rPr lang="en-US" b="1">
                <a:solidFill>
                  <a:schemeClr val="bg1"/>
                </a:solidFill>
              </a:rPr>
              <a:t>(532 nm) </a:t>
            </a:r>
            <a:endParaRPr lang="en-US" b="1">
              <a:solidFill>
                <a:schemeClr val="bg1"/>
              </a:solidFill>
            </a:endParaRPr>
          </a:p>
        </p:txBody>
      </p:sp>
      <p:sp>
        <p:nvSpPr>
          <p:cNvPr id="14" name="TextBox 13"/>
          <p:cNvSpPr txBox="1"/>
          <p:nvPr/>
        </p:nvSpPr>
        <p:spPr>
          <a:xfrm>
            <a:off x="4537594" y="5299105"/>
            <a:ext cx="2252540" cy="523220"/>
          </a:xfrm>
          <a:prstGeom prst="rect">
            <a:avLst/>
          </a:prstGeom>
          <a:noFill/>
        </p:spPr>
        <p:txBody>
          <a:bodyPr wrap="none" rtlCol="0">
            <a:spAutoFit/>
          </a:bodyPr>
          <a:lstStyle/>
          <a:p>
            <a:r>
              <a:rPr lang="en-US" b="1">
                <a:solidFill>
                  <a:schemeClr val="bg1"/>
                </a:solidFill>
              </a:rPr>
              <a:t>Aerosol</a:t>
            </a:r>
          </a:p>
          <a:p>
            <a:r>
              <a:rPr lang="en-US" b="1" smtClean="0">
                <a:solidFill>
                  <a:schemeClr val="bg1"/>
                </a:solidFill>
              </a:rPr>
              <a:t>Depolarization </a:t>
            </a:r>
            <a:r>
              <a:rPr lang="en-US" b="1">
                <a:solidFill>
                  <a:schemeClr val="bg1"/>
                </a:solidFill>
              </a:rPr>
              <a:t>(532 nm) </a:t>
            </a:r>
            <a:endParaRPr lang="en-US" b="1">
              <a:solidFill>
                <a:schemeClr val="bg1"/>
              </a:solidFill>
            </a:endParaRPr>
          </a:p>
        </p:txBody>
      </p:sp>
      <p:sp>
        <p:nvSpPr>
          <p:cNvPr id="15" name="TextBox 14"/>
          <p:cNvSpPr txBox="1"/>
          <p:nvPr/>
        </p:nvSpPr>
        <p:spPr>
          <a:xfrm>
            <a:off x="8368536" y="5249887"/>
            <a:ext cx="2481770" cy="523220"/>
          </a:xfrm>
          <a:prstGeom prst="rect">
            <a:avLst/>
          </a:prstGeom>
          <a:noFill/>
        </p:spPr>
        <p:txBody>
          <a:bodyPr wrap="none" rtlCol="0">
            <a:spAutoFit/>
          </a:bodyPr>
          <a:lstStyle/>
          <a:p>
            <a:r>
              <a:rPr lang="en-US" b="1" smtClean="0">
                <a:solidFill>
                  <a:schemeClr val="bg1"/>
                </a:solidFill>
              </a:rPr>
              <a:t>Backscatter</a:t>
            </a:r>
          </a:p>
          <a:p>
            <a:r>
              <a:rPr lang="en-US" b="1" smtClean="0">
                <a:solidFill>
                  <a:schemeClr val="bg1"/>
                </a:solidFill>
              </a:rPr>
              <a:t>Color Ratio </a:t>
            </a:r>
            <a:r>
              <a:rPr lang="en-US" b="1">
                <a:solidFill>
                  <a:schemeClr val="bg1"/>
                </a:solidFill>
              </a:rPr>
              <a:t>(</a:t>
            </a:r>
            <a:r>
              <a:rPr lang="en-US" b="1" smtClean="0">
                <a:solidFill>
                  <a:schemeClr val="bg1"/>
                </a:solidFill>
              </a:rPr>
              <a:t>532 /1064 nm) </a:t>
            </a:r>
            <a:endParaRPr lang="en-US" b="1">
              <a:solidFill>
                <a:schemeClr val="bg1"/>
              </a:solidFill>
            </a:endParaRPr>
          </a:p>
        </p:txBody>
      </p:sp>
      <p:sp>
        <p:nvSpPr>
          <p:cNvPr id="16" name="Google Shape;97;p1"/>
          <p:cNvSpPr txBox="1">
            <a:spLocks/>
          </p:cNvSpPr>
          <p:nvPr/>
        </p:nvSpPr>
        <p:spPr>
          <a:xfrm>
            <a:off x="1636157" y="63955"/>
            <a:ext cx="9158159" cy="956347"/>
          </a:xfrm>
          <a:prstGeom prst="rect">
            <a:avLst/>
          </a:prstGeom>
          <a:noFill/>
          <a:ln>
            <a:noFill/>
          </a:ln>
        </p:spPr>
        <p:txBody>
          <a:bodyPr spcFirstLastPara="1" wrap="square" lIns="91425" tIns="45700" rIns="91425" bIns="45700" anchor="ctr" anchorCtr="0">
            <a:normAutofit fontScale="47500" lnSpcReduction="200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36A2"/>
              </a:buClr>
              <a:buSzPts val="6000"/>
              <a:buFont typeface="Arial"/>
              <a:buNone/>
              <a:defRPr sz="6000" b="0" i="0" u="none" strike="noStrike" cap="none">
                <a:solidFill>
                  <a:srgbClr val="0036A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3599"/>
            </a:pPr>
            <a:r>
              <a:rPr lang="nn-NO" smtClean="0"/>
              <a:t>Vertical Variability of Aerosol Properties within the Mixed Layer Associated with Relative Humidity (RH)</a:t>
            </a:r>
            <a:endParaRPr lang="nn-NO"/>
          </a:p>
        </p:txBody>
      </p:sp>
      <p:sp>
        <p:nvSpPr>
          <p:cNvPr id="19" name="Content Placeholder 2"/>
          <p:cNvSpPr txBox="1">
            <a:spLocks/>
          </p:cNvSpPr>
          <p:nvPr/>
        </p:nvSpPr>
        <p:spPr>
          <a:xfrm>
            <a:off x="9396" y="4307348"/>
            <a:ext cx="4037207" cy="181590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4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18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16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smtClean="0">
                <a:latin typeface="+mn-lt"/>
              </a:rPr>
              <a:t>As RH increases near top of Mixed Layer, fine mode hygroscopic particles take on water</a:t>
            </a:r>
          </a:p>
          <a:p>
            <a:pPr marL="285750" lvl="1" indent="-228600">
              <a:buFont typeface="Wingdings" charset="2"/>
              <a:buChar char="§"/>
            </a:pPr>
            <a:r>
              <a:rPr lang="en-US" sz="1400" smtClean="0">
                <a:latin typeface="+mn-lt"/>
              </a:rPr>
              <a:t>Aerosol backscatter and extinction increase</a:t>
            </a:r>
          </a:p>
          <a:p>
            <a:pPr marL="285750" lvl="1" indent="-228600">
              <a:buFont typeface="Wingdings" charset="2"/>
              <a:buChar char="§"/>
            </a:pPr>
            <a:r>
              <a:rPr lang="en-US" sz="1400" smtClean="0">
                <a:latin typeface="+mn-lt"/>
              </a:rPr>
              <a:t>Particles become more spherical so particulate depolarization decreases</a:t>
            </a:r>
          </a:p>
          <a:p>
            <a:pPr marL="285750" lvl="1" indent="-228600">
              <a:buFont typeface="Wingdings" charset="2"/>
              <a:buChar char="§"/>
            </a:pPr>
            <a:r>
              <a:rPr lang="en-US" sz="1400" smtClean="0">
                <a:latin typeface="+mn-lt"/>
              </a:rPr>
              <a:t>Increase in fine mode particle scattering so backscatter color ratio increases</a:t>
            </a:r>
            <a:endParaRPr lang="en-US" sz="1400" b="1" dirty="0" smtClean="0"/>
          </a:p>
        </p:txBody>
      </p:sp>
      <p:sp>
        <p:nvSpPr>
          <p:cNvPr id="20" name="TextBox 19"/>
          <p:cNvSpPr txBox="1"/>
          <p:nvPr/>
        </p:nvSpPr>
        <p:spPr>
          <a:xfrm>
            <a:off x="197707" y="6111947"/>
            <a:ext cx="4094391" cy="307777"/>
          </a:xfrm>
          <a:prstGeom prst="rect">
            <a:avLst/>
          </a:prstGeom>
          <a:noFill/>
        </p:spPr>
        <p:txBody>
          <a:bodyPr wrap="none" rtlCol="0">
            <a:spAutoFit/>
          </a:bodyPr>
          <a:lstStyle/>
          <a:p>
            <a:r>
              <a:rPr lang="en-US" smtClean="0"/>
              <a:t>Dropsonde data from Sue van den Heever (CSU)</a:t>
            </a:r>
            <a:endParaRPr lang="en-US"/>
          </a:p>
        </p:txBody>
      </p:sp>
      <p:sp>
        <p:nvSpPr>
          <p:cNvPr id="21" name="TextBox 20"/>
          <p:cNvSpPr txBox="1"/>
          <p:nvPr/>
        </p:nvSpPr>
        <p:spPr>
          <a:xfrm>
            <a:off x="777278" y="2865180"/>
            <a:ext cx="881973" cy="523220"/>
          </a:xfrm>
          <a:prstGeom prst="rect">
            <a:avLst/>
          </a:prstGeom>
          <a:noFill/>
        </p:spPr>
        <p:txBody>
          <a:bodyPr wrap="none" rtlCol="0">
            <a:spAutoFit/>
          </a:bodyPr>
          <a:lstStyle/>
          <a:p>
            <a:r>
              <a:rPr lang="en-US" smtClean="0">
                <a:solidFill>
                  <a:srgbClr val="FF0000"/>
                </a:solidFill>
              </a:rPr>
              <a:t>Relative</a:t>
            </a:r>
          </a:p>
          <a:p>
            <a:r>
              <a:rPr lang="en-US" smtClean="0">
                <a:solidFill>
                  <a:srgbClr val="FF0000"/>
                </a:solidFill>
              </a:rPr>
              <a:t>Humidity</a:t>
            </a:r>
            <a:endParaRPr lang="en-US">
              <a:solidFill>
                <a:srgbClr val="FF0000"/>
              </a:solidFill>
            </a:endParaRPr>
          </a:p>
        </p:txBody>
      </p:sp>
      <p:sp>
        <p:nvSpPr>
          <p:cNvPr id="22" name="TextBox 21"/>
          <p:cNvSpPr txBox="1"/>
          <p:nvPr/>
        </p:nvSpPr>
        <p:spPr>
          <a:xfrm>
            <a:off x="1406488" y="2170986"/>
            <a:ext cx="1189749" cy="523220"/>
          </a:xfrm>
          <a:prstGeom prst="rect">
            <a:avLst/>
          </a:prstGeom>
          <a:noFill/>
        </p:spPr>
        <p:txBody>
          <a:bodyPr wrap="none" rtlCol="0">
            <a:spAutoFit/>
          </a:bodyPr>
          <a:lstStyle/>
          <a:p>
            <a:r>
              <a:rPr lang="en-US" smtClean="0">
                <a:solidFill>
                  <a:srgbClr val="0000CC"/>
                </a:solidFill>
              </a:rPr>
              <a:t>Water Vapor</a:t>
            </a:r>
          </a:p>
          <a:p>
            <a:r>
              <a:rPr lang="en-US" smtClean="0">
                <a:solidFill>
                  <a:srgbClr val="0000CC"/>
                </a:solidFill>
              </a:rPr>
              <a:t>Mixing Ratio</a:t>
            </a:r>
            <a:endParaRPr lang="en-US">
              <a:solidFill>
                <a:srgbClr val="0000CC"/>
              </a:solidFill>
            </a:endParaRPr>
          </a:p>
        </p:txBody>
      </p:sp>
      <p:sp>
        <p:nvSpPr>
          <p:cNvPr id="24" name="Freeform 23"/>
          <p:cNvSpPr/>
          <p:nvPr/>
        </p:nvSpPr>
        <p:spPr>
          <a:xfrm>
            <a:off x="3533614" y="1386570"/>
            <a:ext cx="3327890" cy="767694"/>
          </a:xfrm>
          <a:custGeom>
            <a:avLst/>
            <a:gdLst>
              <a:gd name="connsiteX0" fmla="*/ 0 w 3327890"/>
              <a:gd name="connsiteY0" fmla="*/ 140013 h 767694"/>
              <a:gd name="connsiteX1" fmla="*/ 472698 w 3327890"/>
              <a:gd name="connsiteY1" fmla="*/ 16027 h 767694"/>
              <a:gd name="connsiteX2" fmla="*/ 1937288 w 3327890"/>
              <a:gd name="connsiteY2" fmla="*/ 8277 h 767694"/>
              <a:gd name="connsiteX3" fmla="*/ 2595966 w 3327890"/>
              <a:gd name="connsiteY3" fmla="*/ 78020 h 767694"/>
              <a:gd name="connsiteX4" fmla="*/ 2975674 w 3327890"/>
              <a:gd name="connsiteY4" fmla="*/ 310494 h 767694"/>
              <a:gd name="connsiteX5" fmla="*/ 3277891 w 3327890"/>
              <a:gd name="connsiteY5" fmla="*/ 504223 h 767694"/>
              <a:gd name="connsiteX6" fmla="*/ 3324386 w 3327890"/>
              <a:gd name="connsiteY6" fmla="*/ 767694 h 76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7890" h="767694">
                <a:moveTo>
                  <a:pt x="0" y="140013"/>
                </a:moveTo>
                <a:cubicBezTo>
                  <a:pt x="74908" y="88998"/>
                  <a:pt x="149817" y="37983"/>
                  <a:pt x="472698" y="16027"/>
                </a:cubicBezTo>
                <a:cubicBezTo>
                  <a:pt x="795579" y="-5929"/>
                  <a:pt x="1583410" y="-2055"/>
                  <a:pt x="1937288" y="8277"/>
                </a:cubicBezTo>
                <a:cubicBezTo>
                  <a:pt x="2291166" y="18609"/>
                  <a:pt x="2422902" y="27651"/>
                  <a:pt x="2595966" y="78020"/>
                </a:cubicBezTo>
                <a:cubicBezTo>
                  <a:pt x="2769030" y="128389"/>
                  <a:pt x="2862020" y="239460"/>
                  <a:pt x="2975674" y="310494"/>
                </a:cubicBezTo>
                <a:cubicBezTo>
                  <a:pt x="3089328" y="381528"/>
                  <a:pt x="3219772" y="428023"/>
                  <a:pt x="3277891" y="504223"/>
                </a:cubicBezTo>
                <a:cubicBezTo>
                  <a:pt x="3336010" y="580423"/>
                  <a:pt x="3330198" y="674058"/>
                  <a:pt x="3324386" y="767694"/>
                </a:cubicBezTo>
              </a:path>
            </a:pathLst>
          </a:cu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1853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7921" y="1347126"/>
            <a:ext cx="3784379" cy="283720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620" y="1347126"/>
            <a:ext cx="3797301" cy="284689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7921" y="4270217"/>
            <a:ext cx="3866929" cy="237408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0620" y="4184329"/>
            <a:ext cx="3870216" cy="2459969"/>
          </a:xfrm>
          <a:prstGeom prst="rect">
            <a:avLst/>
          </a:prstGeom>
        </p:spPr>
      </p:pic>
      <p:sp>
        <p:nvSpPr>
          <p:cNvPr id="8" name="Google Shape;97;p1"/>
          <p:cNvSpPr txBox="1">
            <a:spLocks/>
          </p:cNvSpPr>
          <p:nvPr/>
        </p:nvSpPr>
        <p:spPr>
          <a:xfrm>
            <a:off x="1636157" y="63955"/>
            <a:ext cx="9158159" cy="956347"/>
          </a:xfrm>
          <a:prstGeom prst="rect">
            <a:avLst/>
          </a:prstGeom>
          <a:noFill/>
          <a:ln>
            <a:noFill/>
          </a:ln>
        </p:spPr>
        <p:txBody>
          <a:bodyPr spcFirstLastPara="1" wrap="square" lIns="91425" tIns="45700" rIns="91425" bIns="45700" anchor="ctr" anchorCtr="0">
            <a:normAutofit fontScale="47500" lnSpcReduction="200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36A2"/>
              </a:buClr>
              <a:buSzPts val="6000"/>
              <a:buFont typeface="Arial"/>
              <a:buNone/>
              <a:defRPr sz="6000" b="0" i="0" u="none" strike="noStrike" cap="none">
                <a:solidFill>
                  <a:srgbClr val="0036A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3599"/>
            </a:pPr>
            <a:r>
              <a:rPr lang="nn-NO" smtClean="0"/>
              <a:t>Systematic Vertical Variability of Aerosol Backscatter and Extinction within the Mixed Layer Due to RH</a:t>
            </a:r>
            <a:endParaRPr lang="nn-NO"/>
          </a:p>
        </p:txBody>
      </p:sp>
      <p:sp>
        <p:nvSpPr>
          <p:cNvPr id="9" name="Content Placeholder 2"/>
          <p:cNvSpPr txBox="1">
            <a:spLocks/>
          </p:cNvSpPr>
          <p:nvPr/>
        </p:nvSpPr>
        <p:spPr>
          <a:xfrm>
            <a:off x="112856" y="4504808"/>
            <a:ext cx="4490894" cy="146332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4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18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16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smtClean="0">
                <a:latin typeface="+mn-lt"/>
              </a:rPr>
              <a:t>Aerosol backscatter and extinction are systemtically larger during all of CAMP2Ex near the top of the Mixed Layer due to the increase in fine mode scattering and fine mode particle size associated with increased RH </a:t>
            </a:r>
            <a:endParaRPr lang="en-US" sz="1800">
              <a:latin typeface="+mn-lt"/>
            </a:endParaRPr>
          </a:p>
          <a:p>
            <a:pPr defTabSz="5971194">
              <a:buFont typeface="Wingdings" charset="2"/>
              <a:buChar char="§"/>
              <a:defRPr/>
            </a:pPr>
            <a:endParaRPr lang="en-US" sz="1800" b="1" dirty="0" smtClean="0"/>
          </a:p>
        </p:txBody>
      </p:sp>
      <p:pic>
        <p:nvPicPr>
          <p:cNvPr id="10" name="Picture 9"/>
          <p:cNvPicPr>
            <a:picLocks noChangeAspect="1"/>
          </p:cNvPicPr>
          <p:nvPr/>
        </p:nvPicPr>
        <p:blipFill>
          <a:blip r:embed="rId6"/>
          <a:stretch>
            <a:fillRect/>
          </a:stretch>
        </p:blipFill>
        <p:spPr>
          <a:xfrm>
            <a:off x="-76337" y="1331166"/>
            <a:ext cx="4616807" cy="2526339"/>
          </a:xfrm>
          <a:prstGeom prst="rect">
            <a:avLst/>
          </a:prstGeom>
        </p:spPr>
      </p:pic>
      <p:sp>
        <p:nvSpPr>
          <p:cNvPr id="11" name="TextBox 10"/>
          <p:cNvSpPr txBox="1"/>
          <p:nvPr/>
        </p:nvSpPr>
        <p:spPr>
          <a:xfrm>
            <a:off x="351075" y="2339461"/>
            <a:ext cx="683200" cy="400110"/>
          </a:xfrm>
          <a:prstGeom prst="rect">
            <a:avLst/>
          </a:prstGeom>
          <a:noFill/>
        </p:spPr>
        <p:txBody>
          <a:bodyPr wrap="none" rtlCol="0">
            <a:spAutoFit/>
          </a:bodyPr>
          <a:lstStyle/>
          <a:p>
            <a:r>
              <a:rPr lang="en-US" sz="1000" smtClean="0">
                <a:solidFill>
                  <a:srgbClr val="FF0000"/>
                </a:solidFill>
              </a:rPr>
              <a:t>Relative</a:t>
            </a:r>
          </a:p>
          <a:p>
            <a:r>
              <a:rPr lang="en-US" sz="1000" smtClean="0">
                <a:solidFill>
                  <a:srgbClr val="FF0000"/>
                </a:solidFill>
              </a:rPr>
              <a:t>Humidity</a:t>
            </a:r>
            <a:endParaRPr lang="en-US" sz="1000">
              <a:solidFill>
                <a:srgbClr val="FF0000"/>
              </a:solidFill>
            </a:endParaRPr>
          </a:p>
        </p:txBody>
      </p:sp>
      <p:sp>
        <p:nvSpPr>
          <p:cNvPr id="12" name="TextBox 11"/>
          <p:cNvSpPr txBox="1"/>
          <p:nvPr/>
        </p:nvSpPr>
        <p:spPr>
          <a:xfrm>
            <a:off x="980285" y="1645267"/>
            <a:ext cx="901209" cy="400110"/>
          </a:xfrm>
          <a:prstGeom prst="rect">
            <a:avLst/>
          </a:prstGeom>
          <a:noFill/>
        </p:spPr>
        <p:txBody>
          <a:bodyPr wrap="none" rtlCol="0">
            <a:spAutoFit/>
          </a:bodyPr>
          <a:lstStyle/>
          <a:p>
            <a:r>
              <a:rPr lang="en-US" sz="1000" smtClean="0">
                <a:solidFill>
                  <a:srgbClr val="0000CC"/>
                </a:solidFill>
              </a:rPr>
              <a:t>Water Vapor</a:t>
            </a:r>
          </a:p>
          <a:p>
            <a:r>
              <a:rPr lang="en-US" sz="1000" smtClean="0">
                <a:solidFill>
                  <a:srgbClr val="0000CC"/>
                </a:solidFill>
              </a:rPr>
              <a:t>Mixing Ratio</a:t>
            </a:r>
            <a:endParaRPr lang="en-US" sz="1000">
              <a:solidFill>
                <a:srgbClr val="0000CC"/>
              </a:solidFill>
            </a:endParaRPr>
          </a:p>
        </p:txBody>
      </p:sp>
      <p:sp>
        <p:nvSpPr>
          <p:cNvPr id="13" name="TextBox 12"/>
          <p:cNvSpPr txBox="1"/>
          <p:nvPr/>
        </p:nvSpPr>
        <p:spPr>
          <a:xfrm>
            <a:off x="7054667" y="3032426"/>
            <a:ext cx="756480" cy="400110"/>
          </a:xfrm>
          <a:prstGeom prst="rect">
            <a:avLst/>
          </a:prstGeom>
          <a:noFill/>
        </p:spPr>
        <p:txBody>
          <a:bodyPr wrap="square" rtlCol="0">
            <a:spAutoFit/>
          </a:bodyPr>
          <a:lstStyle/>
          <a:p>
            <a:r>
              <a:rPr lang="en-US" sz="1000" smtClean="0">
                <a:solidFill>
                  <a:srgbClr val="669900"/>
                </a:solidFill>
              </a:rPr>
              <a:t>Near top of ML</a:t>
            </a:r>
            <a:endParaRPr lang="en-US" sz="1000">
              <a:solidFill>
                <a:srgbClr val="669900"/>
              </a:solidFill>
            </a:endParaRPr>
          </a:p>
        </p:txBody>
      </p:sp>
      <p:sp>
        <p:nvSpPr>
          <p:cNvPr id="14" name="TextBox 13"/>
          <p:cNvSpPr txBox="1"/>
          <p:nvPr/>
        </p:nvSpPr>
        <p:spPr>
          <a:xfrm>
            <a:off x="5257610" y="3236087"/>
            <a:ext cx="623997" cy="400110"/>
          </a:xfrm>
          <a:prstGeom prst="rect">
            <a:avLst/>
          </a:prstGeom>
          <a:noFill/>
        </p:spPr>
        <p:txBody>
          <a:bodyPr wrap="square" rtlCol="0">
            <a:spAutoFit/>
          </a:bodyPr>
          <a:lstStyle/>
          <a:p>
            <a:r>
              <a:rPr lang="en-US" sz="1000" smtClean="0">
                <a:solidFill>
                  <a:schemeClr val="bg1"/>
                </a:solidFill>
              </a:rPr>
              <a:t>Near</a:t>
            </a:r>
          </a:p>
          <a:p>
            <a:r>
              <a:rPr lang="en-US" sz="1000" smtClean="0">
                <a:solidFill>
                  <a:schemeClr val="bg1"/>
                </a:solidFill>
              </a:rPr>
              <a:t>Surface</a:t>
            </a:r>
            <a:endParaRPr lang="en-US" sz="1000">
              <a:solidFill>
                <a:schemeClr val="bg1"/>
              </a:solidFill>
            </a:endParaRPr>
          </a:p>
        </p:txBody>
      </p:sp>
      <p:sp>
        <p:nvSpPr>
          <p:cNvPr id="15" name="TextBox 14"/>
          <p:cNvSpPr txBox="1"/>
          <p:nvPr/>
        </p:nvSpPr>
        <p:spPr>
          <a:xfrm>
            <a:off x="10851968" y="3181220"/>
            <a:ext cx="756480" cy="400110"/>
          </a:xfrm>
          <a:prstGeom prst="rect">
            <a:avLst/>
          </a:prstGeom>
          <a:noFill/>
        </p:spPr>
        <p:txBody>
          <a:bodyPr wrap="square" rtlCol="0">
            <a:spAutoFit/>
          </a:bodyPr>
          <a:lstStyle/>
          <a:p>
            <a:r>
              <a:rPr lang="en-US" sz="1000" smtClean="0">
                <a:solidFill>
                  <a:srgbClr val="669900"/>
                </a:solidFill>
              </a:rPr>
              <a:t>Near top of ML</a:t>
            </a:r>
            <a:endParaRPr lang="en-US" sz="1000">
              <a:solidFill>
                <a:srgbClr val="669900"/>
              </a:solidFill>
            </a:endParaRPr>
          </a:p>
        </p:txBody>
      </p:sp>
      <p:sp>
        <p:nvSpPr>
          <p:cNvPr id="16" name="TextBox 15"/>
          <p:cNvSpPr txBox="1"/>
          <p:nvPr/>
        </p:nvSpPr>
        <p:spPr>
          <a:xfrm>
            <a:off x="9054911" y="3384881"/>
            <a:ext cx="623997" cy="400110"/>
          </a:xfrm>
          <a:prstGeom prst="rect">
            <a:avLst/>
          </a:prstGeom>
          <a:noFill/>
        </p:spPr>
        <p:txBody>
          <a:bodyPr wrap="square" rtlCol="0">
            <a:spAutoFit/>
          </a:bodyPr>
          <a:lstStyle/>
          <a:p>
            <a:r>
              <a:rPr lang="en-US" sz="1000" smtClean="0">
                <a:solidFill>
                  <a:schemeClr val="bg1"/>
                </a:solidFill>
              </a:rPr>
              <a:t>Near</a:t>
            </a:r>
          </a:p>
          <a:p>
            <a:r>
              <a:rPr lang="en-US" sz="1000" smtClean="0">
                <a:solidFill>
                  <a:schemeClr val="bg1"/>
                </a:solidFill>
              </a:rPr>
              <a:t>Surface</a:t>
            </a:r>
            <a:endParaRPr lang="en-US" sz="1000">
              <a:solidFill>
                <a:schemeClr val="bg1"/>
              </a:solidFill>
            </a:endParaRPr>
          </a:p>
        </p:txBody>
      </p:sp>
      <p:sp>
        <p:nvSpPr>
          <p:cNvPr id="17" name="TextBox 16"/>
          <p:cNvSpPr txBox="1"/>
          <p:nvPr/>
        </p:nvSpPr>
        <p:spPr>
          <a:xfrm>
            <a:off x="5153541" y="4774032"/>
            <a:ext cx="756480" cy="400110"/>
          </a:xfrm>
          <a:prstGeom prst="rect">
            <a:avLst/>
          </a:prstGeom>
          <a:noFill/>
        </p:spPr>
        <p:txBody>
          <a:bodyPr wrap="square" rtlCol="0">
            <a:spAutoFit/>
          </a:bodyPr>
          <a:lstStyle/>
          <a:p>
            <a:r>
              <a:rPr lang="en-US" sz="1000" smtClean="0">
                <a:solidFill>
                  <a:srgbClr val="669900"/>
                </a:solidFill>
              </a:rPr>
              <a:t>Near top of ML</a:t>
            </a:r>
            <a:endParaRPr lang="en-US" sz="1000">
              <a:solidFill>
                <a:srgbClr val="669900"/>
              </a:solidFill>
            </a:endParaRPr>
          </a:p>
        </p:txBody>
      </p:sp>
      <p:sp>
        <p:nvSpPr>
          <p:cNvPr id="18" name="TextBox 17"/>
          <p:cNvSpPr txBox="1"/>
          <p:nvPr/>
        </p:nvSpPr>
        <p:spPr>
          <a:xfrm>
            <a:off x="5219782" y="5768078"/>
            <a:ext cx="623997" cy="400110"/>
          </a:xfrm>
          <a:prstGeom prst="rect">
            <a:avLst/>
          </a:prstGeom>
          <a:noFill/>
        </p:spPr>
        <p:txBody>
          <a:bodyPr wrap="square" rtlCol="0">
            <a:spAutoFit/>
          </a:bodyPr>
          <a:lstStyle/>
          <a:p>
            <a:r>
              <a:rPr lang="en-US" sz="1000" smtClean="0">
                <a:solidFill>
                  <a:schemeClr val="tx1"/>
                </a:solidFill>
              </a:rPr>
              <a:t>Near</a:t>
            </a:r>
          </a:p>
          <a:p>
            <a:r>
              <a:rPr lang="en-US" sz="1000" smtClean="0">
                <a:solidFill>
                  <a:schemeClr val="tx1"/>
                </a:solidFill>
              </a:rPr>
              <a:t>Surface</a:t>
            </a:r>
            <a:endParaRPr lang="en-US" sz="1000">
              <a:solidFill>
                <a:schemeClr val="tx1"/>
              </a:solidFill>
            </a:endParaRPr>
          </a:p>
        </p:txBody>
      </p:sp>
      <p:sp>
        <p:nvSpPr>
          <p:cNvPr id="19" name="TextBox 18"/>
          <p:cNvSpPr txBox="1"/>
          <p:nvPr/>
        </p:nvSpPr>
        <p:spPr>
          <a:xfrm>
            <a:off x="8922428" y="4726377"/>
            <a:ext cx="756480" cy="400110"/>
          </a:xfrm>
          <a:prstGeom prst="rect">
            <a:avLst/>
          </a:prstGeom>
          <a:noFill/>
        </p:spPr>
        <p:txBody>
          <a:bodyPr wrap="square" rtlCol="0">
            <a:spAutoFit/>
          </a:bodyPr>
          <a:lstStyle/>
          <a:p>
            <a:r>
              <a:rPr lang="en-US" sz="1000" smtClean="0">
                <a:solidFill>
                  <a:srgbClr val="669900"/>
                </a:solidFill>
              </a:rPr>
              <a:t>Near top of ML</a:t>
            </a:r>
            <a:endParaRPr lang="en-US" sz="1000">
              <a:solidFill>
                <a:srgbClr val="669900"/>
              </a:solidFill>
            </a:endParaRPr>
          </a:p>
        </p:txBody>
      </p:sp>
      <p:sp>
        <p:nvSpPr>
          <p:cNvPr id="20" name="TextBox 19"/>
          <p:cNvSpPr txBox="1"/>
          <p:nvPr/>
        </p:nvSpPr>
        <p:spPr>
          <a:xfrm>
            <a:off x="8988669" y="5720423"/>
            <a:ext cx="623997" cy="400110"/>
          </a:xfrm>
          <a:prstGeom prst="rect">
            <a:avLst/>
          </a:prstGeom>
          <a:noFill/>
        </p:spPr>
        <p:txBody>
          <a:bodyPr wrap="square" rtlCol="0">
            <a:spAutoFit/>
          </a:bodyPr>
          <a:lstStyle/>
          <a:p>
            <a:r>
              <a:rPr lang="en-US" sz="1000" smtClean="0">
                <a:solidFill>
                  <a:schemeClr val="tx1"/>
                </a:solidFill>
              </a:rPr>
              <a:t>Near</a:t>
            </a:r>
          </a:p>
          <a:p>
            <a:r>
              <a:rPr lang="en-US" sz="1000" smtClean="0">
                <a:solidFill>
                  <a:schemeClr val="tx1"/>
                </a:solidFill>
              </a:rPr>
              <a:t>Surface</a:t>
            </a:r>
            <a:endParaRPr lang="en-US" sz="1000">
              <a:solidFill>
                <a:schemeClr val="tx1"/>
              </a:solidFill>
            </a:endParaRPr>
          </a:p>
        </p:txBody>
      </p:sp>
    </p:spTree>
    <p:extLst>
      <p:ext uri="{BB962C8B-B14F-4D97-AF65-F5344CB8AC3E}">
        <p14:creationId xmlns:p14="http://schemas.microsoft.com/office/powerpoint/2010/main" val="3982541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5385" y="3975100"/>
            <a:ext cx="4061684" cy="262254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88654"/>
            <a:ext cx="4616229" cy="346085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5385" y="1095278"/>
            <a:ext cx="4038372" cy="2804846"/>
          </a:xfrm>
          <a:prstGeom prst="rect">
            <a:avLst/>
          </a:prstGeom>
        </p:spPr>
      </p:pic>
      <p:sp>
        <p:nvSpPr>
          <p:cNvPr id="12" name="Google Shape;97;p1"/>
          <p:cNvSpPr txBox="1">
            <a:spLocks/>
          </p:cNvSpPr>
          <p:nvPr/>
        </p:nvSpPr>
        <p:spPr>
          <a:xfrm>
            <a:off x="1636157" y="63955"/>
            <a:ext cx="9158159" cy="956347"/>
          </a:xfrm>
          <a:prstGeom prst="rect">
            <a:avLst/>
          </a:prstGeom>
          <a:noFill/>
          <a:ln>
            <a:noFill/>
          </a:ln>
        </p:spPr>
        <p:txBody>
          <a:bodyPr spcFirstLastPara="1" wrap="square" lIns="91425" tIns="45700" rIns="91425" bIns="45700" anchor="ctr" anchorCtr="0">
            <a:normAutofit fontScale="62500" lnSpcReduction="200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36A2"/>
              </a:buClr>
              <a:buSzPts val="6000"/>
              <a:buFont typeface="Arial"/>
              <a:buNone/>
              <a:defRPr sz="6000" b="0" i="0" u="none" strike="noStrike" cap="none">
                <a:solidFill>
                  <a:srgbClr val="0036A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3599"/>
            </a:pPr>
            <a:r>
              <a:rPr lang="nn-NO" smtClean="0"/>
              <a:t>HSRL2 Measurements of Aerosol Optical Thickness (AOT) During CAMP2Ex</a:t>
            </a:r>
            <a:endParaRPr lang="nn-NO"/>
          </a:p>
        </p:txBody>
      </p:sp>
      <p:sp>
        <p:nvSpPr>
          <p:cNvPr id="13" name="Content Placeholder 2"/>
          <p:cNvSpPr txBox="1">
            <a:spLocks/>
          </p:cNvSpPr>
          <p:nvPr/>
        </p:nvSpPr>
        <p:spPr>
          <a:xfrm>
            <a:off x="158969" y="1095278"/>
            <a:ext cx="4901228" cy="113909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4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18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16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
            </a:pPr>
            <a:r>
              <a:rPr lang="en-US" sz="1800" smtClean="0">
                <a:latin typeface="+mn-lt"/>
              </a:rPr>
              <a:t>Median AOT (532 nm) within the 0-3 km layer ~ 0.15</a:t>
            </a:r>
          </a:p>
          <a:p>
            <a:pPr>
              <a:buFont typeface="Wingdings" panose="05000000000000000000" pitchFamily="2" charset="2"/>
              <a:buChar char="§"/>
            </a:pPr>
            <a:r>
              <a:rPr lang="en-US" sz="1800" smtClean="0">
                <a:latin typeface="+mn-lt"/>
              </a:rPr>
              <a:t>About 40% of AOT within Mixed Layer</a:t>
            </a:r>
          </a:p>
          <a:p>
            <a:pPr>
              <a:buFont typeface="Wingdings" panose="05000000000000000000" pitchFamily="2" charset="2"/>
              <a:buChar char="§"/>
            </a:pPr>
            <a:r>
              <a:rPr lang="en-US" sz="1800" smtClean="0">
                <a:latin typeface="+mn-lt"/>
              </a:rPr>
              <a:t>About 60% of AOT above Mixed Layer</a:t>
            </a:r>
            <a:endParaRPr lang="en-US" sz="1800" dirty="0" smtClean="0"/>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4952" y="1095278"/>
            <a:ext cx="3527048" cy="280484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33297" y="3975100"/>
            <a:ext cx="3458704" cy="2581713"/>
          </a:xfrm>
          <a:prstGeom prst="rect">
            <a:avLst/>
          </a:prstGeom>
        </p:spPr>
      </p:pic>
      <p:sp>
        <p:nvSpPr>
          <p:cNvPr id="16" name="TextBox 15"/>
          <p:cNvSpPr txBox="1"/>
          <p:nvPr/>
        </p:nvSpPr>
        <p:spPr>
          <a:xfrm>
            <a:off x="9382931" y="1924973"/>
            <a:ext cx="2271794" cy="523220"/>
          </a:xfrm>
          <a:prstGeom prst="rect">
            <a:avLst/>
          </a:prstGeom>
          <a:noFill/>
        </p:spPr>
        <p:txBody>
          <a:bodyPr wrap="square" rtlCol="0">
            <a:spAutoFit/>
          </a:bodyPr>
          <a:lstStyle/>
          <a:p>
            <a:r>
              <a:rPr lang="en-US" smtClean="0"/>
              <a:t>Median Aerosol Extinction Profile (532 nm) </a:t>
            </a:r>
            <a:endParaRPr lang="en-US"/>
          </a:p>
        </p:txBody>
      </p:sp>
      <p:sp>
        <p:nvSpPr>
          <p:cNvPr id="17" name="TextBox 16"/>
          <p:cNvSpPr txBox="1"/>
          <p:nvPr/>
        </p:nvSpPr>
        <p:spPr>
          <a:xfrm>
            <a:off x="9578389" y="4673339"/>
            <a:ext cx="2271794" cy="523220"/>
          </a:xfrm>
          <a:prstGeom prst="rect">
            <a:avLst/>
          </a:prstGeom>
          <a:noFill/>
        </p:spPr>
        <p:txBody>
          <a:bodyPr wrap="square" rtlCol="0">
            <a:spAutoFit/>
          </a:bodyPr>
          <a:lstStyle/>
          <a:p>
            <a:r>
              <a:rPr lang="en-US" smtClean="0"/>
              <a:t>Median AOT </a:t>
            </a:r>
          </a:p>
          <a:p>
            <a:r>
              <a:rPr lang="en-US" smtClean="0"/>
              <a:t>Profile (532 nm) </a:t>
            </a:r>
            <a:endParaRPr lang="en-US"/>
          </a:p>
        </p:txBody>
      </p:sp>
    </p:spTree>
    <p:extLst>
      <p:ext uri="{BB962C8B-B14F-4D97-AF65-F5344CB8AC3E}">
        <p14:creationId xmlns:p14="http://schemas.microsoft.com/office/powerpoint/2010/main" val="3188720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549" y="1091289"/>
            <a:ext cx="5962801" cy="233325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330699"/>
            <a:ext cx="6320214" cy="212989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091289"/>
            <a:ext cx="6036027" cy="2333258"/>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t="15195"/>
          <a:stretch/>
        </p:blipFill>
        <p:spPr>
          <a:xfrm>
            <a:off x="6178549" y="3060700"/>
            <a:ext cx="5962801" cy="1911350"/>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t="13065"/>
          <a:stretch/>
        </p:blipFill>
        <p:spPr>
          <a:xfrm>
            <a:off x="6178550" y="4603750"/>
            <a:ext cx="6013450" cy="1935670"/>
          </a:xfrm>
          <a:prstGeom prst="rect">
            <a:avLst/>
          </a:prstGeom>
        </p:spPr>
      </p:pic>
      <p:sp>
        <p:nvSpPr>
          <p:cNvPr id="12" name="TextBox 11"/>
          <p:cNvSpPr txBox="1"/>
          <p:nvPr/>
        </p:nvSpPr>
        <p:spPr>
          <a:xfrm>
            <a:off x="1803401" y="1420837"/>
            <a:ext cx="4023160" cy="307777"/>
          </a:xfrm>
          <a:prstGeom prst="rect">
            <a:avLst/>
          </a:prstGeom>
          <a:noFill/>
        </p:spPr>
        <p:txBody>
          <a:bodyPr wrap="square" rtlCol="0">
            <a:spAutoFit/>
          </a:bodyPr>
          <a:lstStyle/>
          <a:p>
            <a:r>
              <a:rPr lang="en-US" b="1" smtClean="0">
                <a:solidFill>
                  <a:schemeClr val="bg1"/>
                </a:solidFill>
              </a:rPr>
              <a:t>Aerosol Backscatter </a:t>
            </a:r>
            <a:r>
              <a:rPr lang="en-US" b="1">
                <a:solidFill>
                  <a:schemeClr val="bg1"/>
                </a:solidFill>
              </a:rPr>
              <a:t>(532 nm) </a:t>
            </a:r>
            <a:endParaRPr lang="en-US" b="1">
              <a:solidFill>
                <a:schemeClr val="bg1"/>
              </a:solidFill>
            </a:endParaRPr>
          </a:p>
        </p:txBody>
      </p:sp>
      <p:sp>
        <p:nvSpPr>
          <p:cNvPr id="13" name="TextBox 12"/>
          <p:cNvSpPr txBox="1"/>
          <p:nvPr/>
        </p:nvSpPr>
        <p:spPr>
          <a:xfrm>
            <a:off x="8408479" y="1429085"/>
            <a:ext cx="2969083" cy="307777"/>
          </a:xfrm>
          <a:prstGeom prst="rect">
            <a:avLst/>
          </a:prstGeom>
          <a:noFill/>
        </p:spPr>
        <p:txBody>
          <a:bodyPr wrap="none" rtlCol="0">
            <a:spAutoFit/>
          </a:bodyPr>
          <a:lstStyle/>
          <a:p>
            <a:r>
              <a:rPr lang="en-US" b="1" smtClean="0">
                <a:solidFill>
                  <a:schemeClr val="bg1"/>
                </a:solidFill>
              </a:rPr>
              <a:t>Aerosol Depolarization (</a:t>
            </a:r>
            <a:r>
              <a:rPr lang="en-US" b="1">
                <a:solidFill>
                  <a:schemeClr val="bg1"/>
                </a:solidFill>
              </a:rPr>
              <a:t>532 nm) </a:t>
            </a:r>
            <a:endParaRPr lang="en-US" b="1">
              <a:solidFill>
                <a:schemeClr val="bg1"/>
              </a:solidFill>
            </a:endParaRPr>
          </a:p>
        </p:txBody>
      </p:sp>
      <p:sp>
        <p:nvSpPr>
          <p:cNvPr id="14" name="TextBox 13"/>
          <p:cNvSpPr txBox="1"/>
          <p:nvPr/>
        </p:nvSpPr>
        <p:spPr>
          <a:xfrm>
            <a:off x="8846629" y="3212351"/>
            <a:ext cx="1895071" cy="307777"/>
          </a:xfrm>
          <a:prstGeom prst="rect">
            <a:avLst/>
          </a:prstGeom>
          <a:noFill/>
        </p:spPr>
        <p:txBody>
          <a:bodyPr wrap="none" rtlCol="0">
            <a:spAutoFit/>
          </a:bodyPr>
          <a:lstStyle/>
          <a:p>
            <a:r>
              <a:rPr lang="en-US" b="1" smtClean="0">
                <a:solidFill>
                  <a:schemeClr val="bg1"/>
                </a:solidFill>
              </a:rPr>
              <a:t>Lidar ratio (532 </a:t>
            </a:r>
            <a:r>
              <a:rPr lang="en-US" b="1">
                <a:solidFill>
                  <a:schemeClr val="bg1"/>
                </a:solidFill>
              </a:rPr>
              <a:t>nm) </a:t>
            </a:r>
            <a:endParaRPr lang="en-US" b="1">
              <a:solidFill>
                <a:schemeClr val="bg1"/>
              </a:solidFill>
            </a:endParaRPr>
          </a:p>
        </p:txBody>
      </p:sp>
      <p:sp>
        <p:nvSpPr>
          <p:cNvPr id="15" name="TextBox 14"/>
          <p:cNvSpPr txBox="1"/>
          <p:nvPr/>
        </p:nvSpPr>
        <p:spPr>
          <a:xfrm>
            <a:off x="7754429" y="4699331"/>
            <a:ext cx="3496470" cy="307777"/>
          </a:xfrm>
          <a:prstGeom prst="rect">
            <a:avLst/>
          </a:prstGeom>
          <a:solidFill>
            <a:schemeClr val="tx1"/>
          </a:solidFill>
        </p:spPr>
        <p:txBody>
          <a:bodyPr wrap="none" rtlCol="0">
            <a:spAutoFit/>
          </a:bodyPr>
          <a:lstStyle/>
          <a:p>
            <a:r>
              <a:rPr lang="en-US" b="1" smtClean="0">
                <a:solidFill>
                  <a:schemeClr val="bg1"/>
                </a:solidFill>
              </a:rPr>
              <a:t>Backscatter Color Ratio (532/1064 </a:t>
            </a:r>
            <a:r>
              <a:rPr lang="en-US" b="1">
                <a:solidFill>
                  <a:schemeClr val="bg1"/>
                </a:solidFill>
              </a:rPr>
              <a:t>nm) </a:t>
            </a:r>
            <a:endParaRPr lang="en-US" b="1">
              <a:solidFill>
                <a:schemeClr val="bg1"/>
              </a:solidFill>
            </a:endParaRPr>
          </a:p>
        </p:txBody>
      </p:sp>
      <p:sp>
        <p:nvSpPr>
          <p:cNvPr id="16" name="Google Shape;97;p1"/>
          <p:cNvSpPr txBox="1">
            <a:spLocks/>
          </p:cNvSpPr>
          <p:nvPr/>
        </p:nvSpPr>
        <p:spPr>
          <a:xfrm>
            <a:off x="1636157" y="63955"/>
            <a:ext cx="9158159" cy="956347"/>
          </a:xfrm>
          <a:prstGeom prst="rect">
            <a:avLst/>
          </a:prstGeom>
          <a:noFill/>
          <a:ln>
            <a:noFill/>
          </a:ln>
        </p:spPr>
        <p:txBody>
          <a:bodyPr spcFirstLastPara="1" wrap="square" lIns="91425" tIns="45700" rIns="91425" bIns="45700" anchor="ctr" anchorCtr="0">
            <a:normAutofit fontScale="62500" lnSpcReduction="200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36A2"/>
              </a:buClr>
              <a:buSzPts val="6000"/>
              <a:buFont typeface="Arial"/>
              <a:buNone/>
              <a:defRPr sz="6000" b="0" i="0" u="none" strike="noStrike" cap="none">
                <a:solidFill>
                  <a:srgbClr val="0036A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3599"/>
            </a:pPr>
            <a:r>
              <a:rPr lang="nn-NO" smtClean="0"/>
              <a:t>HSRL2 Measurements used to Infer Aerosol Type</a:t>
            </a:r>
            <a:endParaRPr lang="nn-NO"/>
          </a:p>
        </p:txBody>
      </p:sp>
      <p:sp>
        <p:nvSpPr>
          <p:cNvPr id="17" name="Content Placeholder 2"/>
          <p:cNvSpPr txBox="1">
            <a:spLocks/>
          </p:cNvSpPr>
          <p:nvPr/>
        </p:nvSpPr>
        <p:spPr>
          <a:xfrm>
            <a:off x="773256" y="3599036"/>
            <a:ext cx="5673958" cy="146332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4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18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16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smtClean="0">
                <a:latin typeface="+mn-lt"/>
              </a:rPr>
              <a:t>Aerosol type inferred from measurements of aerosol intensive parameters (Burton et al., 2012, AMT)</a:t>
            </a:r>
            <a:endParaRPr lang="en-US" sz="1800">
              <a:latin typeface="+mn-lt"/>
            </a:endParaRPr>
          </a:p>
          <a:p>
            <a:pPr defTabSz="5971194">
              <a:buFont typeface="Wingdings" charset="2"/>
              <a:buChar char="§"/>
              <a:defRPr/>
            </a:pPr>
            <a:endParaRPr lang="en-US" sz="1800" b="1" dirty="0" smtClean="0"/>
          </a:p>
        </p:txBody>
      </p:sp>
      <p:sp>
        <p:nvSpPr>
          <p:cNvPr id="18" name="TextBox 17"/>
          <p:cNvSpPr txBox="1"/>
          <p:nvPr/>
        </p:nvSpPr>
        <p:spPr>
          <a:xfrm>
            <a:off x="2576454" y="4680284"/>
            <a:ext cx="4023160" cy="307777"/>
          </a:xfrm>
          <a:prstGeom prst="rect">
            <a:avLst/>
          </a:prstGeom>
          <a:noFill/>
        </p:spPr>
        <p:txBody>
          <a:bodyPr wrap="square" rtlCol="0">
            <a:spAutoFit/>
          </a:bodyPr>
          <a:lstStyle/>
          <a:p>
            <a:r>
              <a:rPr lang="en-US" b="1" smtClean="0">
                <a:solidFill>
                  <a:schemeClr val="tx1"/>
                </a:solidFill>
              </a:rPr>
              <a:t>Aerosol Type</a:t>
            </a:r>
            <a:endParaRPr lang="en-US" b="1">
              <a:solidFill>
                <a:schemeClr val="tx1"/>
              </a:solidFill>
            </a:endParaRPr>
          </a:p>
        </p:txBody>
      </p:sp>
      <p:sp>
        <p:nvSpPr>
          <p:cNvPr id="19" name="Left Brace 18"/>
          <p:cNvSpPr/>
          <p:nvPr/>
        </p:nvSpPr>
        <p:spPr>
          <a:xfrm>
            <a:off x="6215236" y="1582973"/>
            <a:ext cx="280814" cy="4690827"/>
          </a:xfrm>
          <a:prstGeom prst="lef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 name="Picture 19"/>
          <p:cNvPicPr>
            <a:picLocks noChangeAspect="1"/>
          </p:cNvPicPr>
          <p:nvPr/>
        </p:nvPicPr>
        <p:blipFill>
          <a:blip r:embed="rId7"/>
          <a:stretch>
            <a:fillRect/>
          </a:stretch>
        </p:blipFill>
        <p:spPr>
          <a:xfrm>
            <a:off x="5715374" y="4638260"/>
            <a:ext cx="605772" cy="1494173"/>
          </a:xfrm>
          <a:prstGeom prst="rect">
            <a:avLst/>
          </a:prstGeom>
        </p:spPr>
      </p:pic>
    </p:spTree>
    <p:extLst>
      <p:ext uri="{BB962C8B-B14F-4D97-AF65-F5344CB8AC3E}">
        <p14:creationId xmlns:p14="http://schemas.microsoft.com/office/powerpoint/2010/main" val="1710918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1967" y="2006600"/>
            <a:ext cx="5242883" cy="4439909"/>
          </a:xfrm>
          <a:prstGeom prst="rect">
            <a:avLst/>
          </a:prstGeom>
        </p:spPr>
      </p:pic>
      <p:pic>
        <p:nvPicPr>
          <p:cNvPr id="5" name="Picture 4"/>
          <p:cNvPicPr>
            <a:picLocks noChangeAspect="1"/>
          </p:cNvPicPr>
          <p:nvPr/>
        </p:nvPicPr>
        <p:blipFill>
          <a:blip r:embed="rId3"/>
          <a:stretch>
            <a:fillRect/>
          </a:stretch>
        </p:blipFill>
        <p:spPr>
          <a:xfrm>
            <a:off x="6196973" y="2082800"/>
            <a:ext cx="5639607" cy="3676650"/>
          </a:xfrm>
          <a:prstGeom prst="rect">
            <a:avLst/>
          </a:prstGeom>
        </p:spPr>
      </p:pic>
      <p:sp>
        <p:nvSpPr>
          <p:cNvPr id="6" name="Google Shape;97;p1"/>
          <p:cNvSpPr txBox="1">
            <a:spLocks/>
          </p:cNvSpPr>
          <p:nvPr/>
        </p:nvSpPr>
        <p:spPr>
          <a:xfrm>
            <a:off x="1636157" y="63955"/>
            <a:ext cx="9158159" cy="956347"/>
          </a:xfrm>
          <a:prstGeom prst="rect">
            <a:avLst/>
          </a:prstGeom>
          <a:noFill/>
          <a:ln>
            <a:noFill/>
          </a:ln>
        </p:spPr>
        <p:txBody>
          <a:bodyPr spcFirstLastPara="1" wrap="square" lIns="91425" tIns="45700" rIns="91425" bIns="45700" anchor="ctr" anchorCtr="0">
            <a:normAutofit fontScale="62500" lnSpcReduction="200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36A2"/>
              </a:buClr>
              <a:buSzPts val="6000"/>
              <a:buFont typeface="Arial"/>
              <a:buNone/>
              <a:defRPr sz="6000" b="0" i="0" u="none" strike="noStrike" cap="none">
                <a:solidFill>
                  <a:srgbClr val="0036A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3599"/>
            </a:pPr>
            <a:r>
              <a:rPr lang="nn-NO" smtClean="0"/>
              <a:t>AOT and Aerosol Extinction Apportioned to Aerosol Type</a:t>
            </a:r>
            <a:endParaRPr lang="nn-NO"/>
          </a:p>
        </p:txBody>
      </p:sp>
      <p:sp>
        <p:nvSpPr>
          <p:cNvPr id="7" name="Content Placeholder 2"/>
          <p:cNvSpPr txBox="1">
            <a:spLocks/>
          </p:cNvSpPr>
          <p:nvPr/>
        </p:nvSpPr>
        <p:spPr>
          <a:xfrm>
            <a:off x="2716523" y="1158525"/>
            <a:ext cx="8477572" cy="49139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4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18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16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smtClean="0">
                <a:latin typeface="+mn-lt"/>
              </a:rPr>
              <a:t>Majority of AOT and aerosol extinction classified using HSRL2 data during CAMP2Ex attributed to smoke</a:t>
            </a:r>
            <a:endParaRPr lang="en-US" sz="2400" dirty="0" smtClean="0"/>
          </a:p>
        </p:txBody>
      </p:sp>
      <p:sp>
        <p:nvSpPr>
          <p:cNvPr id="8" name="TextBox 7"/>
          <p:cNvSpPr txBox="1"/>
          <p:nvPr/>
        </p:nvSpPr>
        <p:spPr>
          <a:xfrm>
            <a:off x="1385805" y="2719952"/>
            <a:ext cx="3070071" cy="307777"/>
          </a:xfrm>
          <a:prstGeom prst="rect">
            <a:avLst/>
          </a:prstGeom>
          <a:noFill/>
        </p:spPr>
        <p:txBody>
          <a:bodyPr wrap="none" rtlCol="0">
            <a:spAutoFit/>
          </a:bodyPr>
          <a:lstStyle/>
          <a:p>
            <a:r>
              <a:rPr lang="en-US" smtClean="0"/>
              <a:t>Aerosol Optical Thickness (532 nm) </a:t>
            </a:r>
            <a:endParaRPr lang="en-US"/>
          </a:p>
        </p:txBody>
      </p:sp>
      <p:sp>
        <p:nvSpPr>
          <p:cNvPr id="9" name="TextBox 8"/>
          <p:cNvSpPr txBox="1"/>
          <p:nvPr/>
        </p:nvSpPr>
        <p:spPr>
          <a:xfrm>
            <a:off x="8760415" y="3848745"/>
            <a:ext cx="2433680" cy="307777"/>
          </a:xfrm>
          <a:prstGeom prst="rect">
            <a:avLst/>
          </a:prstGeom>
          <a:noFill/>
        </p:spPr>
        <p:txBody>
          <a:bodyPr wrap="none" rtlCol="0">
            <a:spAutoFit/>
          </a:bodyPr>
          <a:lstStyle/>
          <a:p>
            <a:r>
              <a:rPr lang="en-US" smtClean="0"/>
              <a:t>Aerosol Extinction (532 nm) </a:t>
            </a:r>
            <a:endParaRPr lang="en-US"/>
          </a:p>
        </p:txBody>
      </p:sp>
    </p:spTree>
    <p:extLst>
      <p:ext uri="{BB962C8B-B14F-4D97-AF65-F5344CB8AC3E}">
        <p14:creationId xmlns:p14="http://schemas.microsoft.com/office/powerpoint/2010/main" val="193428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1320" y="1205099"/>
            <a:ext cx="4629118" cy="283158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18" y="2248146"/>
            <a:ext cx="3430679" cy="344837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4866" y="1205099"/>
            <a:ext cx="4518830" cy="2831587"/>
          </a:xfrm>
          <a:prstGeom prst="rect">
            <a:avLst/>
          </a:prstGeom>
        </p:spPr>
      </p:pic>
      <p:sp>
        <p:nvSpPr>
          <p:cNvPr id="11" name="TextBox 10"/>
          <p:cNvSpPr txBox="1"/>
          <p:nvPr/>
        </p:nvSpPr>
        <p:spPr>
          <a:xfrm>
            <a:off x="3699787" y="1667103"/>
            <a:ext cx="2789942" cy="307777"/>
          </a:xfrm>
          <a:prstGeom prst="rect">
            <a:avLst/>
          </a:prstGeom>
          <a:noFill/>
        </p:spPr>
        <p:txBody>
          <a:bodyPr wrap="square" rtlCol="0">
            <a:spAutoFit/>
          </a:bodyPr>
          <a:lstStyle/>
          <a:p>
            <a:r>
              <a:rPr lang="en-US" b="1" smtClean="0">
                <a:solidFill>
                  <a:schemeClr val="bg1"/>
                </a:solidFill>
              </a:rPr>
              <a:t>Aerosol Backscatter </a:t>
            </a:r>
            <a:r>
              <a:rPr lang="en-US" b="1">
                <a:solidFill>
                  <a:schemeClr val="bg1"/>
                </a:solidFill>
              </a:rPr>
              <a:t>(532 nm) </a:t>
            </a:r>
            <a:endParaRPr lang="en-US" b="1">
              <a:solidFill>
                <a:schemeClr val="bg1"/>
              </a:solidFill>
            </a:endParaRPr>
          </a:p>
        </p:txBody>
      </p:sp>
      <p:sp>
        <p:nvSpPr>
          <p:cNvPr id="13" name="TextBox 12"/>
          <p:cNvSpPr txBox="1"/>
          <p:nvPr/>
        </p:nvSpPr>
        <p:spPr>
          <a:xfrm>
            <a:off x="8218617" y="1657256"/>
            <a:ext cx="2789942" cy="307777"/>
          </a:xfrm>
          <a:prstGeom prst="rect">
            <a:avLst/>
          </a:prstGeom>
          <a:noFill/>
        </p:spPr>
        <p:txBody>
          <a:bodyPr wrap="square" rtlCol="0">
            <a:spAutoFit/>
          </a:bodyPr>
          <a:lstStyle/>
          <a:p>
            <a:r>
              <a:rPr lang="en-US" b="1" smtClean="0">
                <a:solidFill>
                  <a:schemeClr val="bg1"/>
                </a:solidFill>
              </a:rPr>
              <a:t>Aerosol Extinction </a:t>
            </a:r>
            <a:r>
              <a:rPr lang="en-US" b="1">
                <a:solidFill>
                  <a:schemeClr val="bg1"/>
                </a:solidFill>
              </a:rPr>
              <a:t>(532 nm) </a:t>
            </a:r>
            <a:endParaRPr lang="en-US" b="1">
              <a:solidFill>
                <a:schemeClr val="bg1"/>
              </a:solidFill>
            </a:endParaRPr>
          </a:p>
        </p:txBody>
      </p:sp>
      <p:sp>
        <p:nvSpPr>
          <p:cNvPr id="15" name="TextBox 14"/>
          <p:cNvSpPr txBox="1"/>
          <p:nvPr/>
        </p:nvSpPr>
        <p:spPr>
          <a:xfrm>
            <a:off x="4871531" y="2443579"/>
            <a:ext cx="800849" cy="307777"/>
          </a:xfrm>
          <a:prstGeom prst="rect">
            <a:avLst/>
          </a:prstGeom>
          <a:noFill/>
        </p:spPr>
        <p:txBody>
          <a:bodyPr wrap="square" rtlCol="0">
            <a:spAutoFit/>
          </a:bodyPr>
          <a:lstStyle/>
          <a:p>
            <a:r>
              <a:rPr lang="en-US" b="1" smtClean="0">
                <a:solidFill>
                  <a:schemeClr val="bg1"/>
                </a:solidFill>
              </a:rPr>
              <a:t>HSRL2</a:t>
            </a:r>
            <a:endParaRPr lang="en-US" b="1">
              <a:solidFill>
                <a:schemeClr val="bg1"/>
              </a:solidFill>
            </a:endParaRPr>
          </a:p>
        </p:txBody>
      </p:sp>
      <p:sp>
        <p:nvSpPr>
          <p:cNvPr id="16" name="TextBox 15"/>
          <p:cNvSpPr txBox="1"/>
          <p:nvPr/>
        </p:nvSpPr>
        <p:spPr>
          <a:xfrm>
            <a:off x="4902620" y="4438801"/>
            <a:ext cx="800849" cy="307777"/>
          </a:xfrm>
          <a:prstGeom prst="rect">
            <a:avLst/>
          </a:prstGeom>
          <a:noFill/>
        </p:spPr>
        <p:txBody>
          <a:bodyPr wrap="square" rtlCol="0">
            <a:spAutoFit/>
          </a:bodyPr>
          <a:lstStyle/>
          <a:p>
            <a:r>
              <a:rPr lang="en-US" b="1" smtClean="0">
                <a:solidFill>
                  <a:schemeClr val="bg1"/>
                </a:solidFill>
              </a:rPr>
              <a:t>GEOS5</a:t>
            </a:r>
            <a:endParaRPr lang="en-US" b="1">
              <a:solidFill>
                <a:schemeClr val="bg1"/>
              </a:solidFill>
            </a:endParaRPr>
          </a:p>
        </p:txBody>
      </p:sp>
      <p:sp>
        <p:nvSpPr>
          <p:cNvPr id="17" name="TextBox 16"/>
          <p:cNvSpPr txBox="1"/>
          <p:nvPr/>
        </p:nvSpPr>
        <p:spPr>
          <a:xfrm>
            <a:off x="9304282" y="2451713"/>
            <a:ext cx="800849" cy="307777"/>
          </a:xfrm>
          <a:prstGeom prst="rect">
            <a:avLst/>
          </a:prstGeom>
          <a:noFill/>
        </p:spPr>
        <p:txBody>
          <a:bodyPr wrap="square" rtlCol="0">
            <a:spAutoFit/>
          </a:bodyPr>
          <a:lstStyle/>
          <a:p>
            <a:r>
              <a:rPr lang="en-US" b="1" smtClean="0">
                <a:solidFill>
                  <a:schemeClr val="bg1"/>
                </a:solidFill>
              </a:rPr>
              <a:t>HSRL2</a:t>
            </a:r>
            <a:endParaRPr lang="en-US" b="1">
              <a:solidFill>
                <a:schemeClr val="bg1"/>
              </a:solidFill>
            </a:endParaRPr>
          </a:p>
        </p:txBody>
      </p:sp>
      <p:sp>
        <p:nvSpPr>
          <p:cNvPr id="18" name="TextBox 17"/>
          <p:cNvSpPr txBox="1"/>
          <p:nvPr/>
        </p:nvSpPr>
        <p:spPr>
          <a:xfrm>
            <a:off x="9335371" y="4583824"/>
            <a:ext cx="800849" cy="307777"/>
          </a:xfrm>
          <a:prstGeom prst="rect">
            <a:avLst/>
          </a:prstGeom>
          <a:noFill/>
        </p:spPr>
        <p:txBody>
          <a:bodyPr wrap="square" rtlCol="0">
            <a:spAutoFit/>
          </a:bodyPr>
          <a:lstStyle/>
          <a:p>
            <a:r>
              <a:rPr lang="en-US" b="1" smtClean="0">
                <a:solidFill>
                  <a:schemeClr val="bg1"/>
                </a:solidFill>
              </a:rPr>
              <a:t>GEOS5</a:t>
            </a:r>
            <a:endParaRPr lang="en-US" b="1">
              <a:solidFill>
                <a:schemeClr val="bg1"/>
              </a:solidFill>
            </a:endParaRPr>
          </a:p>
        </p:txBody>
      </p:sp>
      <p:sp>
        <p:nvSpPr>
          <p:cNvPr id="19" name="Google Shape;97;p1"/>
          <p:cNvSpPr txBox="1">
            <a:spLocks/>
          </p:cNvSpPr>
          <p:nvPr/>
        </p:nvSpPr>
        <p:spPr>
          <a:xfrm>
            <a:off x="1636157" y="63955"/>
            <a:ext cx="9158159" cy="956347"/>
          </a:xfrm>
          <a:prstGeom prst="rect">
            <a:avLst/>
          </a:prstGeom>
          <a:noFill/>
          <a:ln>
            <a:noFill/>
          </a:ln>
        </p:spPr>
        <p:txBody>
          <a:bodyPr spcFirstLastPara="1" wrap="square" lIns="91425" tIns="45700" rIns="91425" bIns="45700" anchor="ctr" anchorCtr="0">
            <a:normAutofit fontScale="55000" lnSpcReduction="200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0036A2"/>
              </a:buClr>
              <a:buSzPts val="6000"/>
              <a:buFont typeface="Arial"/>
              <a:buNone/>
              <a:defRPr sz="6000" b="0" i="0" u="none" strike="noStrike" cap="none">
                <a:solidFill>
                  <a:srgbClr val="0036A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3599"/>
            </a:pPr>
            <a:r>
              <a:rPr lang="nn-NO" smtClean="0"/>
              <a:t>Example: HSRL-2/GEOS-5 Comparison of Aerosol Extensive Parameters for Sept. 15</a:t>
            </a:r>
            <a:endParaRPr lang="nn-NO"/>
          </a:p>
        </p:txBody>
      </p:sp>
      <p:sp>
        <p:nvSpPr>
          <p:cNvPr id="20" name="TextBox 19"/>
          <p:cNvSpPr txBox="1"/>
          <p:nvPr/>
        </p:nvSpPr>
        <p:spPr>
          <a:xfrm>
            <a:off x="5036949" y="6086472"/>
            <a:ext cx="4775666" cy="307777"/>
          </a:xfrm>
          <a:prstGeom prst="rect">
            <a:avLst/>
          </a:prstGeom>
          <a:noFill/>
        </p:spPr>
        <p:txBody>
          <a:bodyPr wrap="none" rtlCol="0">
            <a:spAutoFit/>
          </a:bodyPr>
          <a:lstStyle/>
          <a:p>
            <a:r>
              <a:rPr lang="en-US" smtClean="0"/>
              <a:t>GEOS-5 Simulations provided by Arlindo da Silva (GSFC)</a:t>
            </a:r>
            <a:endParaRPr lang="en-US"/>
          </a:p>
        </p:txBody>
      </p:sp>
      <p:sp>
        <p:nvSpPr>
          <p:cNvPr id="21" name="TextBox 20"/>
          <p:cNvSpPr txBox="1"/>
          <p:nvPr/>
        </p:nvSpPr>
        <p:spPr>
          <a:xfrm>
            <a:off x="433585" y="2803585"/>
            <a:ext cx="1751676" cy="954107"/>
          </a:xfrm>
          <a:prstGeom prst="rect">
            <a:avLst/>
          </a:prstGeom>
          <a:noFill/>
        </p:spPr>
        <p:txBody>
          <a:bodyPr wrap="square" rtlCol="0">
            <a:spAutoFit/>
          </a:bodyPr>
          <a:lstStyle/>
          <a:p>
            <a:r>
              <a:rPr lang="en-US" b="1" smtClean="0">
                <a:solidFill>
                  <a:schemeClr val="tx1"/>
                </a:solidFill>
              </a:rPr>
              <a:t>RF9</a:t>
            </a:r>
          </a:p>
          <a:p>
            <a:r>
              <a:rPr lang="en-US" b="1" smtClean="0">
                <a:solidFill>
                  <a:schemeClr val="tx1"/>
                </a:solidFill>
              </a:rPr>
              <a:t>September 15</a:t>
            </a:r>
          </a:p>
          <a:p>
            <a:endParaRPr lang="en-US" b="1" smtClean="0">
              <a:solidFill>
                <a:schemeClr val="tx1"/>
              </a:solidFill>
            </a:endParaRPr>
          </a:p>
          <a:p>
            <a:r>
              <a:rPr lang="en-US" b="1" smtClean="0">
                <a:solidFill>
                  <a:schemeClr val="tx1"/>
                </a:solidFill>
              </a:rPr>
              <a:t>AOT (532 nm)</a:t>
            </a:r>
            <a:endParaRPr lang="en-US" b="1">
              <a:solidFill>
                <a:schemeClr val="tx1"/>
              </a:solidFill>
            </a:endParaRPr>
          </a:p>
        </p:txBody>
      </p:sp>
      <p:pic>
        <p:nvPicPr>
          <p:cNvPr id="23" name="Picture 22"/>
          <p:cNvPicPr>
            <a:picLocks noChangeAspect="1"/>
          </p:cNvPicPr>
          <p:nvPr/>
        </p:nvPicPr>
        <p:blipFill rotWithShape="1">
          <a:blip r:embed="rId5">
            <a:extLst>
              <a:ext uri="{28A0092B-C50C-407E-A947-70E740481C1C}">
                <a14:useLocalDpi xmlns:a14="http://schemas.microsoft.com/office/drawing/2010/main" val="0"/>
              </a:ext>
            </a:extLst>
          </a:blip>
          <a:srcRect t="15517"/>
          <a:stretch/>
        </p:blipFill>
        <p:spPr>
          <a:xfrm>
            <a:off x="3115159" y="3612333"/>
            <a:ext cx="4688238" cy="2289343"/>
          </a:xfrm>
          <a:prstGeom prst="rect">
            <a:avLst/>
          </a:prstGeom>
        </p:spPr>
      </p:pic>
      <p:sp>
        <p:nvSpPr>
          <p:cNvPr id="24" name="TextBox 23"/>
          <p:cNvSpPr txBox="1"/>
          <p:nvPr/>
        </p:nvSpPr>
        <p:spPr>
          <a:xfrm>
            <a:off x="3732970" y="3634711"/>
            <a:ext cx="2789942" cy="307777"/>
          </a:xfrm>
          <a:prstGeom prst="rect">
            <a:avLst/>
          </a:prstGeom>
          <a:noFill/>
        </p:spPr>
        <p:txBody>
          <a:bodyPr wrap="square" rtlCol="0">
            <a:spAutoFit/>
          </a:bodyPr>
          <a:lstStyle/>
          <a:p>
            <a:r>
              <a:rPr lang="en-US" b="1" smtClean="0">
                <a:solidFill>
                  <a:schemeClr val="bg1"/>
                </a:solidFill>
              </a:rPr>
              <a:t>Aerosol Backscatter </a:t>
            </a:r>
            <a:r>
              <a:rPr lang="en-US" b="1">
                <a:solidFill>
                  <a:schemeClr val="bg1"/>
                </a:solidFill>
              </a:rPr>
              <a:t>(532 nm) </a:t>
            </a:r>
            <a:endParaRPr lang="en-US" b="1">
              <a:solidFill>
                <a:schemeClr val="bg1"/>
              </a:solidFill>
            </a:endParaRPr>
          </a:p>
        </p:txBody>
      </p:sp>
      <p:pic>
        <p:nvPicPr>
          <p:cNvPr id="25" name="Picture 24"/>
          <p:cNvPicPr>
            <a:picLocks noChangeAspect="1"/>
          </p:cNvPicPr>
          <p:nvPr/>
        </p:nvPicPr>
        <p:blipFill rotWithShape="1">
          <a:blip r:embed="rId6">
            <a:extLst>
              <a:ext uri="{28A0092B-C50C-407E-A947-70E740481C1C}">
                <a14:useLocalDpi xmlns:a14="http://schemas.microsoft.com/office/drawing/2010/main" val="0"/>
              </a:ext>
            </a:extLst>
          </a:blip>
          <a:srcRect t="15688"/>
          <a:stretch/>
        </p:blipFill>
        <p:spPr>
          <a:xfrm>
            <a:off x="7673169" y="3612333"/>
            <a:ext cx="4530527" cy="2328892"/>
          </a:xfrm>
          <a:prstGeom prst="rect">
            <a:avLst/>
          </a:prstGeom>
        </p:spPr>
      </p:pic>
      <p:sp>
        <p:nvSpPr>
          <p:cNvPr id="26" name="TextBox 25"/>
          <p:cNvSpPr txBox="1"/>
          <p:nvPr/>
        </p:nvSpPr>
        <p:spPr>
          <a:xfrm>
            <a:off x="8378126" y="3603803"/>
            <a:ext cx="2789942" cy="307777"/>
          </a:xfrm>
          <a:prstGeom prst="rect">
            <a:avLst/>
          </a:prstGeom>
          <a:noFill/>
        </p:spPr>
        <p:txBody>
          <a:bodyPr wrap="square" rtlCol="0">
            <a:spAutoFit/>
          </a:bodyPr>
          <a:lstStyle/>
          <a:p>
            <a:r>
              <a:rPr lang="en-US" b="1" smtClean="0">
                <a:solidFill>
                  <a:schemeClr val="bg1"/>
                </a:solidFill>
              </a:rPr>
              <a:t>Aerosol Extinction </a:t>
            </a:r>
            <a:r>
              <a:rPr lang="en-US" b="1">
                <a:solidFill>
                  <a:schemeClr val="bg1"/>
                </a:solidFill>
              </a:rPr>
              <a:t>(532 nm) </a:t>
            </a:r>
            <a:endParaRPr lang="en-US" b="1">
              <a:solidFill>
                <a:schemeClr val="bg1"/>
              </a:solidFill>
            </a:endParaRPr>
          </a:p>
        </p:txBody>
      </p:sp>
      <p:sp>
        <p:nvSpPr>
          <p:cNvPr id="27" name="TextBox 26"/>
          <p:cNvSpPr txBox="1"/>
          <p:nvPr/>
        </p:nvSpPr>
        <p:spPr>
          <a:xfrm>
            <a:off x="4902620" y="4081032"/>
            <a:ext cx="800849" cy="307777"/>
          </a:xfrm>
          <a:prstGeom prst="rect">
            <a:avLst/>
          </a:prstGeom>
          <a:noFill/>
        </p:spPr>
        <p:txBody>
          <a:bodyPr wrap="square" rtlCol="0">
            <a:spAutoFit/>
          </a:bodyPr>
          <a:lstStyle/>
          <a:p>
            <a:r>
              <a:rPr lang="en-US" b="1" smtClean="0">
                <a:solidFill>
                  <a:schemeClr val="bg1"/>
                </a:solidFill>
              </a:rPr>
              <a:t>GEOS5</a:t>
            </a:r>
            <a:endParaRPr lang="en-US" b="1">
              <a:solidFill>
                <a:schemeClr val="bg1"/>
              </a:solidFill>
            </a:endParaRPr>
          </a:p>
        </p:txBody>
      </p:sp>
      <p:sp>
        <p:nvSpPr>
          <p:cNvPr id="28" name="TextBox 27"/>
          <p:cNvSpPr txBox="1"/>
          <p:nvPr/>
        </p:nvSpPr>
        <p:spPr>
          <a:xfrm>
            <a:off x="9304281" y="3997177"/>
            <a:ext cx="800849" cy="307777"/>
          </a:xfrm>
          <a:prstGeom prst="rect">
            <a:avLst/>
          </a:prstGeom>
          <a:noFill/>
        </p:spPr>
        <p:txBody>
          <a:bodyPr wrap="square" rtlCol="0">
            <a:spAutoFit/>
          </a:bodyPr>
          <a:lstStyle/>
          <a:p>
            <a:r>
              <a:rPr lang="en-US" b="1" smtClean="0">
                <a:solidFill>
                  <a:schemeClr val="bg1"/>
                </a:solidFill>
              </a:rPr>
              <a:t>GEOS5</a:t>
            </a:r>
            <a:endParaRPr lang="en-US" b="1">
              <a:solidFill>
                <a:schemeClr val="bg1"/>
              </a:solidFill>
            </a:endParaRPr>
          </a:p>
        </p:txBody>
      </p:sp>
    </p:spTree>
    <p:extLst>
      <p:ext uri="{BB962C8B-B14F-4D97-AF65-F5344CB8AC3E}">
        <p14:creationId xmlns:p14="http://schemas.microsoft.com/office/powerpoint/2010/main" val="1139740301"/>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10508</TotalTime>
  <Words>1297</Words>
  <Application>Microsoft Office PowerPoint</Application>
  <PresentationFormat>Widescreen</PresentationFormat>
  <Paragraphs>205</Paragraphs>
  <Slides>18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Abadi MT Condensed Light</vt:lpstr>
      <vt:lpstr>Arial</vt:lpstr>
      <vt:lpstr>Avenir Light</vt:lpstr>
      <vt:lpstr>Calibri</vt:lpstr>
      <vt:lpstr>Wingdings</vt:lpstr>
      <vt:lpstr>1_Office Theme</vt:lpstr>
      <vt:lpstr>HSRL-2 Status Update  November 5, 2020</vt:lpstr>
      <vt:lpstr>Summary of HSRL2 CAMP2Ex Products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Extra Slides</vt:lpstr>
      <vt:lpstr>PowerPoint Presentation</vt:lpstr>
      <vt:lpstr>CALIPSO Underpass Aug. 31 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Reid, Dr. Jeff</dc:creator>
  <cp:lastModifiedBy>Ferrare, Richard A. (LARC-E304)</cp:lastModifiedBy>
  <cp:revision>78</cp:revision>
  <dcterms:created xsi:type="dcterms:W3CDTF">2020-06-24T15:45:59Z</dcterms:created>
  <dcterms:modified xsi:type="dcterms:W3CDTF">2020-11-02T20:15:01Z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2997603</vt:lpwstr>
  </property>
  <property fmtid="{D5CDD505-2E9C-101B-9397-08002B2CF9AE}" name="NXPowerLiteSettings" pid="3">
    <vt:lpwstr>C7000400038000</vt:lpwstr>
  </property>
  <property fmtid="{D5CDD505-2E9C-101B-9397-08002B2CF9AE}" name="NXPowerLiteVersion" pid="4">
    <vt:lpwstr>D7.1.5</vt:lpwstr>
  </property>
</Properties>
</file>