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7"/>
  </p:notesMasterIdLst>
  <p:handoutMasterIdLst>
    <p:handoutMasterId r:id="rId8"/>
  </p:handoutMasterIdLst>
  <p:sldIdLst>
    <p:sldId id="320" r:id="rId2"/>
    <p:sldId id="304" r:id="rId3"/>
    <p:sldId id="324" r:id="rId4"/>
    <p:sldId id="325" r:id="rId5"/>
    <p:sldId id="32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95AC"/>
    <a:srgbClr val="69A478"/>
    <a:srgbClr val="D6B105"/>
    <a:srgbClr val="53585D"/>
    <a:srgbClr val="6A7278"/>
    <a:srgbClr val="244D60"/>
    <a:srgbClr val="205061"/>
    <a:srgbClr val="5295AD"/>
    <a:srgbClr val="F8F8F8"/>
    <a:srgbClr val="0305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43" autoAdjust="0"/>
    <p:restoredTop sz="95904" autoAdjust="0"/>
  </p:normalViewPr>
  <p:slideViewPr>
    <p:cSldViewPr snapToGrid="0">
      <p:cViewPr varScale="1">
        <p:scale>
          <a:sx n="101" d="100"/>
          <a:sy n="101" d="100"/>
        </p:scale>
        <p:origin x="52" y="92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4424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90C4FE7-1012-9242-BD37-850A8FA790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8ADC06-85FD-0E46-8BC9-71D54B0DB83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FF8075-15A9-9142-858E-40AD3F9FDF81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550DBA-7553-1848-81D8-BC40AE61DB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6CD59C-EFA0-A74D-90F2-33D0DD3CB3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0E874A-46F9-6C4B-B2EE-6F499D6A89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366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1B9C7-83AA-4953-9AA2-D5817B86C500}" type="datetimeFigureOut">
              <a:rPr lang="en-US" smtClean="0"/>
              <a:t>11/3/2020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8CC44A-F6C6-4EE8-BA41-5D57D00742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741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CC44A-F6C6-4EE8-BA41-5D57D00742E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838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8CC44A-F6C6-4EE8-BA41-5D57D00742E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043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8CC44A-F6C6-4EE8-BA41-5D57D00742E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713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4.emf"/><Relationship Id="rId4" Type="http://schemas.openxmlformats.org/officeDocument/2006/relationships/image" Target="../media/image8.jpeg"/><Relationship Id="rId9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3.emf"/><Relationship Id="rId4" Type="http://schemas.openxmlformats.org/officeDocument/2006/relationships/image" Target="../media/image12.jpeg"/><Relationship Id="rId9" Type="http://schemas.openxmlformats.org/officeDocument/2006/relationships/image" Target="../media/image1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jpe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539039-BD63-F543-A4C7-70D910A21C60}"/>
              </a:ext>
            </a:extLst>
          </p:cNvPr>
          <p:cNvSpPr/>
          <p:nvPr userDrawn="1"/>
        </p:nvSpPr>
        <p:spPr>
          <a:xfrm rot="10800000">
            <a:off x="6276691" y="136"/>
            <a:ext cx="5915309" cy="6857864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D9C3BB4-0211-4C4B-B527-8E4D6EF1F9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7607" y="4145660"/>
            <a:ext cx="5337703" cy="1372283"/>
          </a:xfrm>
        </p:spPr>
        <p:txBody>
          <a:bodyPr>
            <a:normAutofit/>
          </a:bodyPr>
          <a:lstStyle>
            <a:lvl1pPr marL="0" indent="0">
              <a:buNone/>
              <a:defRPr sz="4400" b="1">
                <a:solidFill>
                  <a:srgbClr val="244D60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21650E7-F972-C745-9B24-6C5DDDFC00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7607" y="5517944"/>
            <a:ext cx="5337703" cy="7175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241286F-935A-8C40-BDC1-F6B64E52F14A}"/>
              </a:ext>
            </a:extLst>
          </p:cNvPr>
          <p:cNvSpPr/>
          <p:nvPr userDrawn="1"/>
        </p:nvSpPr>
        <p:spPr>
          <a:xfrm>
            <a:off x="6276691" y="3004481"/>
            <a:ext cx="1916848" cy="1916848"/>
          </a:xfrm>
          <a:prstGeom prst="rect">
            <a:avLst/>
          </a:pr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AF68C05-CBB5-A644-8674-428DBCD6F5D3}"/>
              </a:ext>
            </a:extLst>
          </p:cNvPr>
          <p:cNvSpPr/>
          <p:nvPr userDrawn="1"/>
        </p:nvSpPr>
        <p:spPr>
          <a:xfrm>
            <a:off x="3272210" y="0"/>
            <a:ext cx="3004481" cy="3004481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D7CFC5B-C61C-5942-AF6B-83A5D56FD9D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6145" y="6012842"/>
            <a:ext cx="2138505" cy="55695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481E4EE-FF31-3145-985B-BC1CBC958A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2210" y="-1"/>
            <a:ext cx="3004481" cy="300448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8B6692A-5B96-1643-B754-738C0997CF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276691" y="12879"/>
            <a:ext cx="5915309" cy="685786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97CD5B4-2382-7844-8DD4-7653F7F445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6691" y="3004346"/>
            <a:ext cx="1916848" cy="191684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2E7EBE4-A7DF-DD4E-9D11-3B1EBC12252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5848" y="6028936"/>
            <a:ext cx="2138505" cy="556958"/>
          </a:xfrm>
          <a:prstGeom prst="rect">
            <a:avLst/>
          </a:prstGeom>
        </p:spPr>
      </p:pic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5E6E6BC0-6251-8141-8355-7317B932D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71838" y="0"/>
            <a:ext cx="3005137" cy="30051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5296C605-DE95-1842-AFC1-E27C820E72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6975" y="0"/>
            <a:ext cx="5915025" cy="68707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DE29209B-5B61-F143-B399-F149188DC0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76975" y="3005138"/>
            <a:ext cx="1916113" cy="19161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20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B04740F-8080-3740-BF9F-91E83144CD5F}"/>
              </a:ext>
            </a:extLst>
          </p:cNvPr>
          <p:cNvSpPr/>
          <p:nvPr userDrawn="1"/>
        </p:nvSpPr>
        <p:spPr>
          <a:xfrm rot="10800000">
            <a:off x="6276691" y="136"/>
            <a:ext cx="5915309" cy="6857864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D9C3BB4-0211-4C4B-B527-8E4D6EF1F9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7607" y="4235187"/>
            <a:ext cx="5337703" cy="1372283"/>
          </a:xfrm>
        </p:spPr>
        <p:txBody>
          <a:bodyPr>
            <a:normAutofit/>
          </a:bodyPr>
          <a:lstStyle>
            <a:lvl1pPr marL="0" indent="0">
              <a:buNone/>
              <a:defRPr sz="4400" b="1">
                <a:solidFill>
                  <a:srgbClr val="244D60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241286F-935A-8C40-BDC1-F6B64E52F14A}"/>
              </a:ext>
            </a:extLst>
          </p:cNvPr>
          <p:cNvSpPr/>
          <p:nvPr userDrawn="1"/>
        </p:nvSpPr>
        <p:spPr>
          <a:xfrm>
            <a:off x="6276691" y="3004481"/>
            <a:ext cx="1916848" cy="1916848"/>
          </a:xfrm>
          <a:prstGeom prst="rect">
            <a:avLst/>
          </a:pr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AF68C05-CBB5-A644-8674-428DBCD6F5D3}"/>
              </a:ext>
            </a:extLst>
          </p:cNvPr>
          <p:cNvSpPr/>
          <p:nvPr userDrawn="1"/>
        </p:nvSpPr>
        <p:spPr>
          <a:xfrm>
            <a:off x="3272210" y="0"/>
            <a:ext cx="3004481" cy="3004481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B4AA5F-F7EE-8C4E-98B0-C7C75921FA6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6145" y="6012842"/>
            <a:ext cx="2138505" cy="556958"/>
          </a:xfrm>
          <a:prstGeom prst="rect">
            <a:avLst/>
          </a:prstGeom>
        </p:spPr>
      </p:pic>
      <p:pic>
        <p:nvPicPr>
          <p:cNvPr id="8" name="Picture 7" descr="A picture containing man, black, photo, player&#10;&#10;Description automatically generated">
            <a:extLst>
              <a:ext uri="{FF2B5EF4-FFF2-40B4-BE49-F238E27FC236}">
                <a16:creationId xmlns:a16="http://schemas.microsoft.com/office/drawing/2014/main" id="{EB6A4905-E47A-6E44-BC98-5044A29301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161" r="9198"/>
          <a:stretch/>
        </p:blipFill>
        <p:spPr>
          <a:xfrm>
            <a:off x="106218" y="-184222"/>
            <a:ext cx="6625078" cy="41471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81AAA4-80F2-2E42-A956-56981C27C9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2210" y="-1"/>
            <a:ext cx="3004481" cy="30044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B59DBAC-49F3-AA4D-A11A-D16FA3ABF3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276691" y="12879"/>
            <a:ext cx="5915309" cy="68578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6D8A9CD-BFCA-FF47-B169-3D2BDF6EE2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6691" y="3004346"/>
            <a:ext cx="1916848" cy="19168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485C7F3-325B-0B45-91CE-8F176AD7A16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5848" y="6028936"/>
            <a:ext cx="2138505" cy="556958"/>
          </a:xfrm>
          <a:prstGeom prst="rect">
            <a:avLst/>
          </a:prstGeom>
        </p:spPr>
      </p:pic>
      <p:sp>
        <p:nvSpPr>
          <p:cNvPr id="24" name="Picture Placeholder 33">
            <a:extLst>
              <a:ext uri="{FF2B5EF4-FFF2-40B4-BE49-F238E27FC236}">
                <a16:creationId xmlns:a16="http://schemas.microsoft.com/office/drawing/2014/main" id="{5C3C042C-6AE2-C14A-B902-D2F6A5AB0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71838" y="0"/>
            <a:ext cx="3005137" cy="30051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Picture Placeholder 35">
            <a:extLst>
              <a:ext uri="{FF2B5EF4-FFF2-40B4-BE49-F238E27FC236}">
                <a16:creationId xmlns:a16="http://schemas.microsoft.com/office/drawing/2014/main" id="{BE0208B1-265D-3F4E-B18E-33538948FD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6975" y="0"/>
            <a:ext cx="5915025" cy="68707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6" name="Picture Placeholder 37">
            <a:extLst>
              <a:ext uri="{FF2B5EF4-FFF2-40B4-BE49-F238E27FC236}">
                <a16:creationId xmlns:a16="http://schemas.microsoft.com/office/drawing/2014/main" id="{FD9A1EF5-E5D1-4646-9575-4E97313BF9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76975" y="3005138"/>
            <a:ext cx="1916113" cy="19161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Long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539039-BD63-F543-A4C7-70D910A21C60}"/>
              </a:ext>
            </a:extLst>
          </p:cNvPr>
          <p:cNvSpPr/>
          <p:nvPr userDrawn="1"/>
        </p:nvSpPr>
        <p:spPr>
          <a:xfrm rot="10800000">
            <a:off x="-1" y="-2"/>
            <a:ext cx="8526484" cy="3666495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EBB1C8-78B7-9D44-8D37-99B53A9C13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-4"/>
            <a:ext cx="8526480" cy="3666495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D9C3BB4-0211-4C4B-B527-8E4D6EF1F9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7606" y="4229931"/>
            <a:ext cx="9373915" cy="1372283"/>
          </a:xfrm>
        </p:spPr>
        <p:txBody>
          <a:bodyPr>
            <a:normAutofit/>
          </a:bodyPr>
          <a:lstStyle>
            <a:lvl1pPr marL="0" indent="0">
              <a:buNone/>
              <a:defRPr sz="4400" b="1">
                <a:solidFill>
                  <a:srgbClr val="244D60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21650E7-F972-C745-9B24-6C5DDDFC00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7607" y="5602215"/>
            <a:ext cx="7473863" cy="7175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22A5EE-004D-0D40-A36E-C564367CA31D}"/>
              </a:ext>
            </a:extLst>
          </p:cNvPr>
          <p:cNvSpPr/>
          <p:nvPr userDrawn="1"/>
        </p:nvSpPr>
        <p:spPr>
          <a:xfrm>
            <a:off x="6392476" y="0"/>
            <a:ext cx="2134006" cy="2134577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BF13CA-D323-884F-9BC9-4213352EF1C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6142" y="5993792"/>
            <a:ext cx="2138508" cy="556958"/>
          </a:xfrm>
          <a:prstGeom prst="rect">
            <a:avLst/>
          </a:prstGeom>
        </p:spPr>
      </p:pic>
      <p:pic>
        <p:nvPicPr>
          <p:cNvPr id="9" name="Picture 8" descr="A picture containing man, black, photo, player&#10;&#10;Description automatically generated">
            <a:extLst>
              <a:ext uri="{FF2B5EF4-FFF2-40B4-BE49-F238E27FC236}">
                <a16:creationId xmlns:a16="http://schemas.microsoft.com/office/drawing/2014/main" id="{D0D2D26E-D690-904C-BC7A-616CB29EE7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161" r="17381"/>
          <a:stretch/>
        </p:blipFill>
        <p:spPr>
          <a:xfrm>
            <a:off x="6319804" y="1874649"/>
            <a:ext cx="6028030" cy="41471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CB34B7-B877-BB4A-AAFF-D4C76268C6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4419" y="-5037"/>
            <a:ext cx="2132060" cy="213206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DBACF4D-98FB-114B-9BC7-B00EC8950840}"/>
              </a:ext>
            </a:extLst>
          </p:cNvPr>
          <p:cNvSpPr/>
          <p:nvPr userDrawn="1"/>
        </p:nvSpPr>
        <p:spPr>
          <a:xfrm>
            <a:off x="8526483" y="-3"/>
            <a:ext cx="3665517" cy="3666497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close up of a leather chair&#10;&#10;Description automatically generated">
            <a:extLst>
              <a:ext uri="{FF2B5EF4-FFF2-40B4-BE49-F238E27FC236}">
                <a16:creationId xmlns:a16="http://schemas.microsoft.com/office/drawing/2014/main" id="{E3151BB4-53EF-234C-9431-E77FC5CC4E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26482" y="-2519"/>
            <a:ext cx="3665518" cy="3666495"/>
          </a:xfrm>
          <a:prstGeom prst="rect">
            <a:avLst/>
          </a:prstGeom>
        </p:spPr>
      </p:pic>
      <p:sp>
        <p:nvSpPr>
          <p:cNvPr id="22" name="Picture Placeholder 33">
            <a:extLst>
              <a:ext uri="{FF2B5EF4-FFF2-40B4-BE49-F238E27FC236}">
                <a16:creationId xmlns:a16="http://schemas.microsoft.com/office/drawing/2014/main" id="{D0AA9D2D-0937-5446-B7E0-5DD7EF976C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45947" y="-6025"/>
            <a:ext cx="3646053" cy="366649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Picture Placeholder 35">
            <a:extLst>
              <a:ext uri="{FF2B5EF4-FFF2-40B4-BE49-F238E27FC236}">
                <a16:creationId xmlns:a16="http://schemas.microsoft.com/office/drawing/2014/main" id="{3570B908-F541-C84F-A99D-59139DCAA47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1410" y="0"/>
            <a:ext cx="8545942" cy="367152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4" name="Picture Placeholder 37">
            <a:extLst>
              <a:ext uri="{FF2B5EF4-FFF2-40B4-BE49-F238E27FC236}">
                <a16:creationId xmlns:a16="http://schemas.microsoft.com/office/drawing/2014/main" id="{3F8E4811-4F69-7447-8059-022C10FF30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92472" y="-5036"/>
            <a:ext cx="2132060" cy="213205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37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Longer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539039-BD63-F543-A4C7-70D910A21C60}"/>
              </a:ext>
            </a:extLst>
          </p:cNvPr>
          <p:cNvSpPr/>
          <p:nvPr userDrawn="1"/>
        </p:nvSpPr>
        <p:spPr>
          <a:xfrm rot="10800000">
            <a:off x="-1" y="-13817"/>
            <a:ext cx="8536212" cy="36576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35">
            <a:extLst>
              <a:ext uri="{FF2B5EF4-FFF2-40B4-BE49-F238E27FC236}">
                <a16:creationId xmlns:a16="http://schemas.microsoft.com/office/drawing/2014/main" id="{2F0A51C1-2B46-0444-AA96-76842476B7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13818"/>
            <a:ext cx="8542740" cy="3657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Picture 7" descr="A close up of a leather chair&#10;&#10;Description automatically generated">
            <a:extLst>
              <a:ext uri="{FF2B5EF4-FFF2-40B4-BE49-F238E27FC236}">
                <a16:creationId xmlns:a16="http://schemas.microsoft.com/office/drawing/2014/main" id="{B08305D2-A438-0441-A02E-5EF8CBD467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36211" y="-13818"/>
            <a:ext cx="3656625" cy="3657600"/>
          </a:xfrm>
          <a:prstGeom prst="rect">
            <a:avLst/>
          </a:prstGeom>
        </p:spPr>
      </p:pic>
      <p:sp>
        <p:nvSpPr>
          <p:cNvPr id="19" name="Picture Placeholder 33">
            <a:extLst>
              <a:ext uri="{FF2B5EF4-FFF2-40B4-BE49-F238E27FC236}">
                <a16:creationId xmlns:a16="http://schemas.microsoft.com/office/drawing/2014/main" id="{833EC08D-E905-FB48-8268-5844E52EC0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39126" y="-13818"/>
            <a:ext cx="3652875" cy="3657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3" name="Picture 12" descr="A picture containing man, black, photo, player&#10;&#10;Description automatically generated">
            <a:extLst>
              <a:ext uri="{FF2B5EF4-FFF2-40B4-BE49-F238E27FC236}">
                <a16:creationId xmlns:a16="http://schemas.microsoft.com/office/drawing/2014/main" id="{7B3D399F-C95F-1146-B19D-03091C67E4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161" r="17381"/>
          <a:stretch/>
        </p:blipFill>
        <p:spPr>
          <a:xfrm>
            <a:off x="6319804" y="1874649"/>
            <a:ext cx="6028030" cy="4147127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D9C3BB4-0211-4C4B-B527-8E4D6EF1F9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1132" y="4471909"/>
            <a:ext cx="9373915" cy="1372283"/>
          </a:xfrm>
        </p:spPr>
        <p:txBody>
          <a:bodyPr>
            <a:normAutofit/>
          </a:bodyPr>
          <a:lstStyle>
            <a:lvl1pPr marL="0" indent="0">
              <a:buNone/>
              <a:defRPr sz="4400" b="1">
                <a:solidFill>
                  <a:srgbClr val="244D60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22A5EE-004D-0D40-A36E-C564367CA31D}"/>
              </a:ext>
            </a:extLst>
          </p:cNvPr>
          <p:cNvSpPr/>
          <p:nvPr userDrawn="1"/>
        </p:nvSpPr>
        <p:spPr>
          <a:xfrm>
            <a:off x="6401371" y="-13818"/>
            <a:ext cx="2134006" cy="2134577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icture Placeholder 37">
            <a:extLst>
              <a:ext uri="{FF2B5EF4-FFF2-40B4-BE49-F238E27FC236}">
                <a16:creationId xmlns:a16="http://schemas.microsoft.com/office/drawing/2014/main" id="{E7DD8B04-5DBB-5544-81BA-93310E3E51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97622" y="-13818"/>
            <a:ext cx="2132060" cy="213205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21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A75B708-B6E6-D84F-B80D-64C2EBC50B01}"/>
              </a:ext>
            </a:extLst>
          </p:cNvPr>
          <p:cNvSpPr/>
          <p:nvPr userDrawn="1"/>
        </p:nvSpPr>
        <p:spPr>
          <a:xfrm>
            <a:off x="0" y="0"/>
            <a:ext cx="9029700" cy="6858000"/>
          </a:xfrm>
          <a:prstGeom prst="rect">
            <a:avLst/>
          </a:prstGeom>
          <a:solidFill>
            <a:srgbClr val="53585D"/>
          </a:solid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man, black, photo, player&#10;&#10;Description automatically generated">
            <a:extLst>
              <a:ext uri="{FF2B5EF4-FFF2-40B4-BE49-F238E27FC236}">
                <a16:creationId xmlns:a16="http://schemas.microsoft.com/office/drawing/2014/main" id="{66C45073-E5F9-FD49-834C-5AB98672CB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161" r="9198"/>
          <a:stretch/>
        </p:blipFill>
        <p:spPr>
          <a:xfrm>
            <a:off x="2413000" y="0"/>
            <a:ext cx="9779000" cy="6121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5655B2F-D905-674A-864A-05066740707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6142" y="5993792"/>
            <a:ext cx="2138508" cy="556958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7F51F50F-2536-724B-8DB7-CB0E696E42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7607" y="4145660"/>
            <a:ext cx="5337703" cy="1372283"/>
          </a:xfrm>
        </p:spPr>
        <p:txBody>
          <a:bodyPr>
            <a:norm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0E5C2E71-44AF-094E-B24B-6F88BE3C4B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7607" y="5517944"/>
            <a:ext cx="5337703" cy="717550"/>
          </a:xfrm>
        </p:spPr>
        <p:txBody>
          <a:bodyPr/>
          <a:lstStyle>
            <a:lvl1pPr marL="0" indent="0">
              <a:buNone/>
              <a:defRPr>
                <a:solidFill>
                  <a:srgbClr val="5595AC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95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38EEC9-4E56-AD43-9ABD-0EF7C06118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864187F-0EF2-F04A-B5CB-FB635B873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0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spc="200" baseline="0"/>
            </a:lvl1pPr>
          </a:lstStyle>
          <a:p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42F5FE6-3095-084A-83B6-986F6A3E47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24846" y="1147023"/>
            <a:ext cx="4346378" cy="47266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22C73DE-2B98-1E43-9745-F92A04E47B3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728136" y="1147023"/>
            <a:ext cx="5625663" cy="4726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600">
                <a:solidFill>
                  <a:srgbClr val="6A7278"/>
                </a:solidFill>
              </a:defRPr>
            </a:lvl1pPr>
            <a:lvl2pPr>
              <a:defRPr sz="1800">
                <a:solidFill>
                  <a:srgbClr val="6A7278"/>
                </a:solidFill>
              </a:defRPr>
            </a:lvl2pPr>
            <a:lvl3pPr>
              <a:defRPr sz="1800">
                <a:solidFill>
                  <a:srgbClr val="6A7278"/>
                </a:solidFill>
              </a:defRPr>
            </a:lvl3pPr>
            <a:lvl4pPr>
              <a:defRPr sz="1800">
                <a:solidFill>
                  <a:srgbClr val="6A7278"/>
                </a:solidFill>
              </a:defRPr>
            </a:lvl4pPr>
            <a:lvl5pPr>
              <a:defRPr sz="1800">
                <a:solidFill>
                  <a:srgbClr val="6A7278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66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82256-558B-D947-AACE-DEF18FE727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0862A5-B9BF-49AD-B48A-0A94CACC0B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10539CC7-9E28-BF49-94BA-958B534D5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41275" cy="570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spc="200" baseline="0"/>
            </a:lvl1pPr>
          </a:lstStyle>
          <a:p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44644FA-7648-0A43-A345-7A5EA5DA2C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57522"/>
            <a:ext cx="5741275" cy="173317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5595AC"/>
                </a:solidFill>
              </a:defRPr>
            </a:lvl1pPr>
            <a:lvl2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2pPr>
            <a:lvl3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3pPr>
            <a:lvl4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4pPr>
            <a:lvl5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3FB4D0CD-B341-D548-9B4D-961A92CD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0" y="2913042"/>
            <a:ext cx="5741275" cy="307212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1pPr>
            <a:lvl2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2pPr>
            <a:lvl3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3pPr>
            <a:lvl4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4pPr>
            <a:lvl5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B8D763E-D6E0-774D-AF19-B140909726E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010400" y="1057522"/>
            <a:ext cx="4800600" cy="2371478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40D73DB1-CCC9-CC44-99C6-DEA8015D80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010400" y="3613688"/>
            <a:ext cx="4800600" cy="237147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60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10539CC7-9E28-BF49-94BA-958B534D5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41275" cy="570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spc="200" baseline="0"/>
            </a:lvl1pPr>
          </a:lstStyle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E7DED79-22D7-D84F-90B3-9DFB203CEF1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181100"/>
            <a:ext cx="12192000" cy="56769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82256-558B-D947-AACE-DEF18FE727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0862A5-B9BF-49AD-B48A-0A94CACC0B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00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46E0496-166A-A840-A52D-EADC6C0B6BEB}"/>
              </a:ext>
            </a:extLst>
          </p:cNvPr>
          <p:cNvSpPr/>
          <p:nvPr userDrawn="1"/>
        </p:nvSpPr>
        <p:spPr>
          <a:xfrm>
            <a:off x="7010400" y="0"/>
            <a:ext cx="5181600" cy="6858000"/>
          </a:xfrm>
          <a:prstGeom prst="rect">
            <a:avLst/>
          </a:prstGeom>
          <a:solidFill>
            <a:srgbClr val="5595AC"/>
          </a:solid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5B4E5AE-096A-064B-870D-E50A40B49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41275" cy="570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spc="200" baseline="0"/>
            </a:lvl1pPr>
          </a:lstStyle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82256-558B-D947-AACE-DEF18FE727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0862A5-B9BF-49AD-B48A-0A94CACC0B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91B24EB-CE46-A340-BA32-23749E8CCB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1057522"/>
            <a:ext cx="5741275" cy="484842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1pPr>
            <a:lvl2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2pPr>
            <a:lvl3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3pPr>
            <a:lvl4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4pPr>
            <a:lvl5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762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AAF1D2-79BC-294B-BCF7-80E46F303888}"/>
              </a:ext>
            </a:extLst>
          </p:cNvPr>
          <p:cNvSpPr/>
          <p:nvPr userDrawn="1"/>
        </p:nvSpPr>
        <p:spPr>
          <a:xfrm>
            <a:off x="7010400" y="0"/>
            <a:ext cx="5181600" cy="6858000"/>
          </a:xfrm>
          <a:prstGeom prst="rect">
            <a:avLst/>
          </a:prstGeom>
          <a:solidFill>
            <a:srgbClr val="5595AC"/>
          </a:solid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1972B05-1D0F-F74E-BD9A-4731354560E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445408" y="935182"/>
            <a:ext cx="4123672" cy="497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10000"/>
              </a:lnSpc>
              <a:buNone/>
              <a:defRPr sz="24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CF3811-6341-0840-8BB2-76F02D9FE3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0862A5-B9BF-49AD-B48A-0A94CACC0B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3589BC40-3C89-364B-815C-9DCBAA3B8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41275" cy="570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all" spc="200" baseline="0"/>
            </a:lvl1pPr>
          </a:lstStyle>
          <a:p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97144B4-FDBF-344C-B88E-9BAB1FDCC4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1057522"/>
            <a:ext cx="5741275" cy="484842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1pPr>
            <a:lvl2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2pPr>
            <a:lvl3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3pPr>
            <a:lvl4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4pPr>
            <a:lvl5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024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33">
            <a:extLst>
              <a:ext uri="{FF2B5EF4-FFF2-40B4-BE49-F238E27FC236}">
                <a16:creationId xmlns:a16="http://schemas.microsoft.com/office/drawing/2014/main" id="{A0FCFC10-9D9A-AE4B-8815-525F14896C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6689" y="0"/>
            <a:ext cx="5915311" cy="685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Picture 7" descr="A picture containing man, black, photo, player&#10;&#10;Description automatically generated">
            <a:extLst>
              <a:ext uri="{FF2B5EF4-FFF2-40B4-BE49-F238E27FC236}">
                <a16:creationId xmlns:a16="http://schemas.microsoft.com/office/drawing/2014/main" id="{43DF6B86-5239-2340-ABE1-8DB7A96BE0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968" t="56994" b="8336"/>
          <a:stretch/>
        </p:blipFill>
        <p:spPr>
          <a:xfrm>
            <a:off x="246194" y="88900"/>
            <a:ext cx="5707216" cy="2222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38"/>
          <a:stretch/>
        </p:blipFill>
        <p:spPr>
          <a:xfrm>
            <a:off x="6276974" y="0"/>
            <a:ext cx="5915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176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A72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70862A5-B9BF-49AD-B48A-0A94CACC0B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CD91EEC-B729-894E-9069-D1575E1B3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0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865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97" r:id="rId2"/>
    <p:sldLayoutId id="2147483694" r:id="rId3"/>
    <p:sldLayoutId id="2147483698" r:id="rId4"/>
    <p:sldLayoutId id="2147483699" r:id="rId5"/>
    <p:sldLayoutId id="2147483673" r:id="rId6"/>
    <p:sldLayoutId id="2147483680" r:id="rId7"/>
    <p:sldLayoutId id="2147483696" r:id="rId8"/>
    <p:sldLayoutId id="2147483678" r:id="rId9"/>
    <p:sldLayoutId id="214748367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200" b="1" i="0" kern="1200">
          <a:solidFill>
            <a:srgbClr val="6A7278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400" kern="1200">
          <a:solidFill>
            <a:srgbClr val="5595AC"/>
          </a:solidFill>
          <a:latin typeface="Georgia" panose="02040502050405020303" pitchFamily="18" charset="0"/>
          <a:ea typeface="Georgia" panose="02040502050405020303" pitchFamily="18" charset="0"/>
          <a:cs typeface="Arial Narrow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rgbClr val="6A7278"/>
          </a:solidFill>
          <a:latin typeface="Georgia" panose="02040502050405020303" pitchFamily="18" charset="0"/>
          <a:ea typeface="Georgia" panose="02040502050405020303" pitchFamily="18" charset="0"/>
          <a:cs typeface="Arial Narrow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6A7278"/>
          </a:solidFill>
          <a:latin typeface="Georgia" panose="02040502050405020303" pitchFamily="18" charset="0"/>
          <a:ea typeface="Georgia" panose="02040502050405020303" pitchFamily="18" charset="0"/>
          <a:cs typeface="Arial Narrow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rgbClr val="6A7278"/>
          </a:solidFill>
          <a:latin typeface="Georgia" panose="02040502050405020303" pitchFamily="18" charset="0"/>
          <a:ea typeface="Georgia" panose="02040502050405020303" pitchFamily="18" charset="0"/>
          <a:cs typeface="Arial Narrow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rgbClr val="6A7278"/>
          </a:solidFill>
          <a:latin typeface="Georgia" panose="02040502050405020303" pitchFamily="18" charset="0"/>
          <a:ea typeface="Georgia" panose="02040502050405020303" pitchFamily="18" charset="0"/>
          <a:cs typeface="Arial Narrow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Speaker@EmailAddress.gov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Relationship Id="rId4" Type="http://schemas.openxmlformats.org/officeDocument/2006/relationships/hyperlink" Target="mailto:africa.flores@nas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close up of a sign&#10;&#10;Description automatically generated">
            <a:extLst>
              <a:ext uri="{FF2B5EF4-FFF2-40B4-BE49-F238E27FC236}">
                <a16:creationId xmlns:a16="http://schemas.microsoft.com/office/drawing/2014/main" id="{05DBE4D8-782B-AC49-B0B9-54D25E4CD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4809" y="5850403"/>
            <a:ext cx="2606878" cy="81118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95962C-AB24-CE46-B987-943D7523AD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7608" y="4057713"/>
            <a:ext cx="10862120" cy="1184577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SERVIR</a:t>
            </a:r>
          </a:p>
          <a:p>
            <a:r>
              <a:rPr lang="en-US" sz="3600" dirty="0" smtClean="0"/>
              <a:t>LAND COVER ACTIVITIES</a:t>
            </a:r>
            <a:endParaRPr lang="en-US" sz="360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416A32A-C243-3B4A-8C02-980805CBC28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7A21842-F596-6343-BC81-458DE35F8B0E}"/>
              </a:ext>
            </a:extLst>
          </p:cNvPr>
          <p:cNvSpPr txBox="1">
            <a:spLocks/>
          </p:cNvSpPr>
          <p:nvPr/>
        </p:nvSpPr>
        <p:spPr>
          <a:xfrm>
            <a:off x="577607" y="5242290"/>
            <a:ext cx="7473863" cy="4230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5595AC"/>
                </a:solidFill>
                <a:latin typeface="Georgia" panose="02040502050405020303" pitchFamily="18" charset="0"/>
                <a:ea typeface="Georgia" panose="02040502050405020303" pitchFamily="18" charset="0"/>
                <a:cs typeface="Arial Narrow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6A7278"/>
                </a:solidFill>
                <a:latin typeface="Georgia" panose="02040502050405020303" pitchFamily="18" charset="0"/>
                <a:ea typeface="Georgia" panose="02040502050405020303" pitchFamily="18" charset="0"/>
                <a:cs typeface="Arial Narrow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6A7278"/>
                </a:solidFill>
                <a:latin typeface="Georgia" panose="02040502050405020303" pitchFamily="18" charset="0"/>
                <a:ea typeface="Georgia" panose="02040502050405020303" pitchFamily="18" charset="0"/>
                <a:cs typeface="Arial Narrow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kern="1200">
                <a:solidFill>
                  <a:srgbClr val="6A7278"/>
                </a:solidFill>
                <a:latin typeface="Georgia" panose="02040502050405020303" pitchFamily="18" charset="0"/>
                <a:ea typeface="Georgia" panose="02040502050405020303" pitchFamily="18" charset="0"/>
                <a:cs typeface="Arial Narrow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kern="1200">
                <a:solidFill>
                  <a:srgbClr val="6A7278"/>
                </a:solidFill>
                <a:latin typeface="Georgia" panose="02040502050405020303" pitchFamily="18" charset="0"/>
                <a:ea typeface="Georgia" panose="02040502050405020303" pitchFamily="18" charset="0"/>
                <a:cs typeface="Arial Narrow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Andrea Nicolau</a:t>
            </a:r>
          </a:p>
          <a:p>
            <a:pPr marL="0" indent="0">
              <a:buNone/>
            </a:pPr>
            <a:r>
              <a:rPr lang="en-US" dirty="0" smtClean="0"/>
              <a:t>NASA-SERVIR Regional Science Associate</a:t>
            </a:r>
          </a:p>
          <a:p>
            <a:pPr marL="0" indent="0">
              <a:buNone/>
            </a:pPr>
            <a:r>
              <a:rPr lang="en-US" dirty="0" smtClean="0"/>
              <a:t>Mekong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76" b="12176"/>
          <a:stretch>
            <a:fillRect/>
          </a:stretch>
        </p:blipFill>
        <p:spPr>
          <a:xfrm>
            <a:off x="0" y="-13818"/>
            <a:ext cx="12252960" cy="3657600"/>
          </a:xfrm>
        </p:spPr>
      </p:pic>
      <p:sp>
        <p:nvSpPr>
          <p:cNvPr id="23" name="Google Shape;194;p1"/>
          <p:cNvSpPr/>
          <p:nvPr/>
        </p:nvSpPr>
        <p:spPr>
          <a:xfrm>
            <a:off x="91455" y="78613"/>
            <a:ext cx="4316583" cy="5157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" name="Google Shape;195;p1"/>
          <p:cNvGrpSpPr/>
          <p:nvPr/>
        </p:nvGrpSpPr>
        <p:grpSpPr>
          <a:xfrm>
            <a:off x="282400" y="160858"/>
            <a:ext cx="3875377" cy="351209"/>
            <a:chOff x="2801603" y="4710045"/>
            <a:chExt cx="3875377" cy="351209"/>
          </a:xfrm>
        </p:grpSpPr>
        <p:pic>
          <p:nvPicPr>
            <p:cNvPr id="13" name="Google Shape;196;p1" descr="Google Shape;70;p1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801603" y="4765769"/>
              <a:ext cx="930826" cy="23976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4" name="Google Shape;197;p1"/>
            <p:cNvCxnSpPr/>
            <p:nvPr/>
          </p:nvCxnSpPr>
          <p:spPr>
            <a:xfrm>
              <a:off x="3890725" y="4710045"/>
              <a:ext cx="1" cy="351209"/>
            </a:xfrm>
            <a:prstGeom prst="straightConnector1">
              <a:avLst/>
            </a:prstGeom>
            <a:noFill/>
            <a:ln w="9525" cap="flat" cmpd="sng">
              <a:solidFill>
                <a:srgbClr val="595959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15" name="Google Shape;198;p1"/>
            <p:cNvGrpSpPr/>
            <p:nvPr/>
          </p:nvGrpSpPr>
          <p:grpSpPr>
            <a:xfrm>
              <a:off x="4049022" y="4770833"/>
              <a:ext cx="2627958" cy="229632"/>
              <a:chOff x="4049022" y="4775397"/>
              <a:chExt cx="2627958" cy="229632"/>
            </a:xfrm>
          </p:grpSpPr>
          <p:grpSp>
            <p:nvGrpSpPr>
              <p:cNvPr id="16" name="Google Shape;199;p1"/>
              <p:cNvGrpSpPr/>
              <p:nvPr/>
            </p:nvGrpSpPr>
            <p:grpSpPr>
              <a:xfrm>
                <a:off x="4049022" y="4775397"/>
                <a:ext cx="1959201" cy="229632"/>
                <a:chOff x="-1" y="0"/>
                <a:chExt cx="2612265" cy="306173"/>
              </a:xfrm>
            </p:grpSpPr>
            <p:pic>
              <p:nvPicPr>
                <p:cNvPr id="18" name="Google Shape;200;p1" descr="Picture 20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-1" y="0"/>
                  <a:ext cx="314024" cy="30617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9" name="Google Shape;201;p1" descr="Picture 21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483484" y="30995"/>
                  <a:ext cx="761047" cy="25158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0" name="Google Shape;202;p1" descr="Picture 22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1327297" y="70744"/>
                  <a:ext cx="649721" cy="1813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203;p1" descr="Picture 23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2108667" y="26463"/>
                  <a:ext cx="503597" cy="24753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17" name="Google Shape;204;p1" descr="Google Shape;431;p69"/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6106960" y="4813934"/>
                <a:ext cx="570020" cy="15810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4" name="Google Shape;206;p1"/>
          <p:cNvGrpSpPr/>
          <p:nvPr/>
        </p:nvGrpSpPr>
        <p:grpSpPr>
          <a:xfrm>
            <a:off x="10429674" y="69587"/>
            <a:ext cx="1652013" cy="546226"/>
            <a:chOff x="7303684" y="179706"/>
            <a:chExt cx="1652013" cy="546226"/>
          </a:xfrm>
        </p:grpSpPr>
        <p:grpSp>
          <p:nvGrpSpPr>
            <p:cNvPr id="25" name="Google Shape;207;p1"/>
            <p:cNvGrpSpPr/>
            <p:nvPr/>
          </p:nvGrpSpPr>
          <p:grpSpPr>
            <a:xfrm>
              <a:off x="7303684" y="179706"/>
              <a:ext cx="1652013" cy="546226"/>
              <a:chOff x="0" y="0"/>
              <a:chExt cx="1764884" cy="583546"/>
            </a:xfrm>
          </p:grpSpPr>
          <p:sp>
            <p:nvSpPr>
              <p:cNvPr id="27" name="Google Shape;208;p1"/>
              <p:cNvSpPr/>
              <p:nvPr/>
            </p:nvSpPr>
            <p:spPr>
              <a:xfrm>
                <a:off x="0" y="0"/>
                <a:ext cx="1764884" cy="583546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228600" dist="23000" dir="5400000" rotWithShape="0">
                  <a:srgbClr val="000000"/>
                </a:outerShdw>
              </a:effectLst>
            </p:spPr>
            <p:txBody>
              <a:bodyPr spcFirstLastPara="1" wrap="square" lIns="34275" tIns="34275" rIns="342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8" name="Google Shape;209;p1" descr="Google Shape;424;p69"/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119111" y="138428"/>
                <a:ext cx="1037779" cy="31661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6" name="Google Shape;210;p1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8481873" y="295029"/>
              <a:ext cx="381364" cy="31558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25601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8D1FA945-2236-FC46-ADCB-CC7499730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all" spc="200" dirty="0" smtClean="0"/>
              <a:t>SERVIR SERVICES MEET NEEDS IN ASIA, Africa, and the Americas</a:t>
            </a:r>
            <a:endParaRPr lang="en-US" cap="all" spc="200" dirty="0"/>
          </a:p>
        </p:txBody>
      </p:sp>
      <p:pic>
        <p:nvPicPr>
          <p:cNvPr id="9" name="Google Shape;270;p7"/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l="14790" t="25626" r="20268" b="26088"/>
          <a:stretch/>
        </p:blipFill>
        <p:spPr>
          <a:xfrm>
            <a:off x="-20434" y="1197608"/>
            <a:ext cx="12212434" cy="587552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71;p7"/>
          <p:cNvSpPr/>
          <p:nvPr/>
        </p:nvSpPr>
        <p:spPr>
          <a:xfrm>
            <a:off x="409982" y="6035040"/>
            <a:ext cx="378294" cy="236321"/>
          </a:xfrm>
          <a:prstGeom prst="rect">
            <a:avLst/>
          </a:prstGeom>
          <a:solidFill>
            <a:srgbClr val="2780B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272;p7"/>
          <p:cNvSpPr/>
          <p:nvPr/>
        </p:nvSpPr>
        <p:spPr>
          <a:xfrm>
            <a:off x="409982" y="6317763"/>
            <a:ext cx="378294" cy="236321"/>
          </a:xfrm>
          <a:prstGeom prst="rect">
            <a:avLst/>
          </a:prstGeom>
          <a:solidFill>
            <a:srgbClr val="A9C0D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273;p7"/>
          <p:cNvSpPr txBox="1"/>
          <p:nvPr/>
        </p:nvSpPr>
        <p:spPr>
          <a:xfrm>
            <a:off x="788276" y="5991835"/>
            <a:ext cx="231006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Focus Countries</a:t>
            </a:r>
            <a:endParaRPr sz="2000" b="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" name="Google Shape;274;p7"/>
          <p:cNvSpPr txBox="1"/>
          <p:nvPr/>
        </p:nvSpPr>
        <p:spPr>
          <a:xfrm>
            <a:off x="788276" y="6281261"/>
            <a:ext cx="231006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Additional Reach</a:t>
            </a:r>
            <a:endParaRPr sz="2000" b="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" name="Google Shape;275;p7"/>
          <p:cNvSpPr/>
          <p:nvPr/>
        </p:nvSpPr>
        <p:spPr>
          <a:xfrm>
            <a:off x="770755" y="3727109"/>
            <a:ext cx="1436634" cy="31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1050" b="0" i="0" u="none" strike="noStrike" cap="none" dirty="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SERVIR Amazonia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1050" b="0" i="0" u="none" strike="noStrike" cap="none" dirty="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CIAT</a:t>
            </a:r>
            <a:endParaRPr sz="1050" b="0" i="0" u="none" strike="noStrike" cap="none" dirty="0">
              <a:solidFill>
                <a:srgbClr val="26262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" name="Google Shape;276;p7"/>
          <p:cNvSpPr/>
          <p:nvPr/>
        </p:nvSpPr>
        <p:spPr>
          <a:xfrm>
            <a:off x="717563" y="1820188"/>
            <a:ext cx="1373653" cy="42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SERVIR Science Coordination Office</a:t>
            </a:r>
            <a:endParaRPr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NASA MSFC</a:t>
            </a:r>
            <a:endParaRPr sz="1000" b="0" i="0" u="none" strike="noStrike" cap="none" dirty="0">
              <a:solidFill>
                <a:srgbClr val="26262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" name="Google Shape;277;p7"/>
          <p:cNvSpPr/>
          <p:nvPr/>
        </p:nvSpPr>
        <p:spPr>
          <a:xfrm>
            <a:off x="2425066" y="2230039"/>
            <a:ext cx="1346548" cy="42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USAID Washington</a:t>
            </a:r>
            <a:endParaRPr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NASA Headquarters</a:t>
            </a:r>
            <a:endParaRPr sz="1000" b="0" i="0" u="none" strike="noStrike" cap="none" dirty="0">
              <a:solidFill>
                <a:srgbClr val="26262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Google Shape;278;p7"/>
          <p:cNvSpPr/>
          <p:nvPr/>
        </p:nvSpPr>
        <p:spPr>
          <a:xfrm>
            <a:off x="5540299" y="4247399"/>
            <a:ext cx="1245794" cy="42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SERVIR West Africa</a:t>
            </a:r>
            <a:endParaRPr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AGRHYMET</a:t>
            </a:r>
            <a:endParaRPr sz="1000" b="0" i="0" u="none" strike="noStrike" cap="none" dirty="0">
              <a:solidFill>
                <a:srgbClr val="26262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" name="Google Shape;279;p7"/>
          <p:cNvSpPr/>
          <p:nvPr/>
        </p:nvSpPr>
        <p:spPr>
          <a:xfrm>
            <a:off x="9122687" y="1965194"/>
            <a:ext cx="2032627" cy="42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SERVIR Hindu Kush Himalaya</a:t>
            </a:r>
            <a:endParaRPr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ICIMOD</a:t>
            </a:r>
            <a:endParaRPr sz="1000" b="0" i="0" u="none" strike="noStrike" cap="none" dirty="0">
              <a:solidFill>
                <a:srgbClr val="26262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" name="Google Shape;280;p7"/>
          <p:cNvSpPr/>
          <p:nvPr/>
        </p:nvSpPr>
        <p:spPr>
          <a:xfrm>
            <a:off x="10400353" y="4051467"/>
            <a:ext cx="1245794" cy="42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SERVIR Mekong</a:t>
            </a:r>
            <a:endParaRPr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ADPC</a:t>
            </a:r>
            <a:endParaRPr sz="1000" b="0" i="0" u="none" strike="noStrike" cap="none" dirty="0">
              <a:solidFill>
                <a:srgbClr val="26262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" name="Google Shape;281;p7"/>
          <p:cNvSpPr/>
          <p:nvPr/>
        </p:nvSpPr>
        <p:spPr>
          <a:xfrm>
            <a:off x="8313990" y="4051467"/>
            <a:ext cx="1245794" cy="42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SERVIR Eastern &amp; Southern Africa</a:t>
            </a:r>
            <a:endParaRPr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RCMRD</a:t>
            </a:r>
            <a:endParaRPr sz="1000" b="0" i="0" u="none" strike="noStrike" cap="none" dirty="0">
              <a:solidFill>
                <a:srgbClr val="26262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4" name="Google Shape;282;p7"/>
          <p:cNvCxnSpPr/>
          <p:nvPr/>
        </p:nvCxnSpPr>
        <p:spPr>
          <a:xfrm>
            <a:off x="2162928" y="2443009"/>
            <a:ext cx="318392" cy="0"/>
          </a:xfrm>
          <a:prstGeom prst="straightConnector1">
            <a:avLst/>
          </a:prstGeom>
          <a:noFill/>
          <a:ln w="9525" cap="rnd" cmpd="sng">
            <a:solidFill>
              <a:srgbClr val="262626"/>
            </a:solidFill>
            <a:prstDash val="solid"/>
            <a:round/>
            <a:headEnd type="oval" w="sm" len="sm"/>
            <a:tailEnd type="none" w="sm" len="sm"/>
          </a:ln>
        </p:spPr>
      </p:cxnSp>
      <p:cxnSp>
        <p:nvCxnSpPr>
          <p:cNvPr id="25" name="Google Shape;283;p7"/>
          <p:cNvCxnSpPr/>
          <p:nvPr/>
        </p:nvCxnSpPr>
        <p:spPr>
          <a:xfrm>
            <a:off x="7954186" y="4245382"/>
            <a:ext cx="397602" cy="0"/>
          </a:xfrm>
          <a:prstGeom prst="straightConnector1">
            <a:avLst/>
          </a:prstGeom>
          <a:noFill/>
          <a:ln w="9525" cap="rnd" cmpd="sng">
            <a:solidFill>
              <a:srgbClr val="262626"/>
            </a:solidFill>
            <a:prstDash val="solid"/>
            <a:round/>
            <a:headEnd type="oval" w="sm" len="sm"/>
            <a:tailEnd type="none" w="sm" len="sm"/>
          </a:ln>
        </p:spPr>
      </p:cxnSp>
      <p:cxnSp>
        <p:nvCxnSpPr>
          <p:cNvPr id="26" name="Google Shape;284;p7"/>
          <p:cNvCxnSpPr/>
          <p:nvPr/>
        </p:nvCxnSpPr>
        <p:spPr>
          <a:xfrm flipH="1" flipV="1">
            <a:off x="1847719" y="3978200"/>
            <a:ext cx="487528" cy="2983"/>
          </a:xfrm>
          <a:prstGeom prst="straightConnector1">
            <a:avLst/>
          </a:prstGeom>
          <a:noFill/>
          <a:ln w="9525" cap="rnd" cmpd="sng">
            <a:solidFill>
              <a:srgbClr val="262626"/>
            </a:solidFill>
            <a:prstDash val="solid"/>
            <a:round/>
            <a:headEnd type="oval" w="sm" len="sm"/>
            <a:tailEnd type="none" w="sm" len="sm"/>
          </a:ln>
        </p:spPr>
      </p:cxnSp>
      <p:cxnSp>
        <p:nvCxnSpPr>
          <p:cNvPr id="27" name="Google Shape;285;p7"/>
          <p:cNvCxnSpPr/>
          <p:nvPr/>
        </p:nvCxnSpPr>
        <p:spPr>
          <a:xfrm rot="10800000">
            <a:off x="1451642" y="2532331"/>
            <a:ext cx="396077" cy="0"/>
          </a:xfrm>
          <a:prstGeom prst="straightConnector1">
            <a:avLst/>
          </a:prstGeom>
          <a:noFill/>
          <a:ln w="9525" cap="rnd" cmpd="sng">
            <a:solidFill>
              <a:srgbClr val="262626"/>
            </a:solidFill>
            <a:prstDash val="solid"/>
            <a:round/>
            <a:headEnd type="oval" w="sm" len="sm"/>
            <a:tailEnd type="none" w="sm" len="sm"/>
          </a:ln>
        </p:spPr>
      </p:cxnSp>
      <p:cxnSp>
        <p:nvCxnSpPr>
          <p:cNvPr id="28" name="Google Shape;286;p7"/>
          <p:cNvCxnSpPr/>
          <p:nvPr/>
        </p:nvCxnSpPr>
        <p:spPr>
          <a:xfrm>
            <a:off x="1451642" y="2353687"/>
            <a:ext cx="0" cy="178644"/>
          </a:xfrm>
          <a:prstGeom prst="straightConnector1">
            <a:avLst/>
          </a:prstGeom>
          <a:noFill/>
          <a:ln w="9525" cap="flat" cmpd="sng">
            <a:solidFill>
              <a:srgbClr val="262626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9" name="Google Shape;287;p7"/>
          <p:cNvCxnSpPr/>
          <p:nvPr/>
        </p:nvCxnSpPr>
        <p:spPr>
          <a:xfrm>
            <a:off x="6163196" y="3479631"/>
            <a:ext cx="0" cy="767768"/>
          </a:xfrm>
          <a:prstGeom prst="straightConnector1">
            <a:avLst/>
          </a:prstGeom>
          <a:noFill/>
          <a:ln w="9525" cap="rnd" cmpd="sng">
            <a:solidFill>
              <a:srgbClr val="262626"/>
            </a:solidFill>
            <a:prstDash val="solid"/>
            <a:round/>
            <a:headEnd type="oval" w="sm" len="sm"/>
            <a:tailEnd type="none" w="sm" len="sm"/>
          </a:ln>
        </p:spPr>
      </p:cxnSp>
      <p:cxnSp>
        <p:nvCxnSpPr>
          <p:cNvPr id="30" name="Google Shape;288;p7"/>
          <p:cNvCxnSpPr/>
          <p:nvPr/>
        </p:nvCxnSpPr>
        <p:spPr>
          <a:xfrm rot="10800000">
            <a:off x="10139001" y="2391135"/>
            <a:ext cx="0" cy="362133"/>
          </a:xfrm>
          <a:prstGeom prst="straightConnector1">
            <a:avLst/>
          </a:prstGeom>
          <a:noFill/>
          <a:ln w="9525" cap="rnd" cmpd="sng">
            <a:solidFill>
              <a:srgbClr val="262626"/>
            </a:solidFill>
            <a:prstDash val="solid"/>
            <a:round/>
            <a:headEnd type="oval" w="sm" len="sm"/>
            <a:tailEnd type="none" w="sm" len="sm"/>
          </a:ln>
        </p:spPr>
      </p:cxnSp>
      <p:cxnSp>
        <p:nvCxnSpPr>
          <p:cNvPr id="31" name="Google Shape;289;p7"/>
          <p:cNvCxnSpPr/>
          <p:nvPr/>
        </p:nvCxnSpPr>
        <p:spPr>
          <a:xfrm>
            <a:off x="11014466" y="3443323"/>
            <a:ext cx="8784" cy="603381"/>
          </a:xfrm>
          <a:prstGeom prst="straightConnector1">
            <a:avLst/>
          </a:prstGeom>
          <a:noFill/>
          <a:ln w="9525" cap="rnd" cmpd="sng">
            <a:solidFill>
              <a:srgbClr val="262626"/>
            </a:solidFill>
            <a:prstDash val="solid"/>
            <a:round/>
            <a:headEnd type="oval" w="sm" len="sm"/>
            <a:tailEnd type="none" w="sm" len="sm"/>
          </a:ln>
        </p:spPr>
      </p:cxnSp>
      <p:pic>
        <p:nvPicPr>
          <p:cNvPr id="32" name="Picture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987" y="6153200"/>
            <a:ext cx="3585441" cy="59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55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8D1FA945-2236-FC46-ADCB-CC7499730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SERVIR SERVICES MEET NEEDS IN ASIA, Africa, and the Americas</a:t>
            </a:r>
            <a:endParaRPr lang="en-US" cap="all" spc="200" dirty="0"/>
          </a:p>
        </p:txBody>
      </p:sp>
      <p:sp>
        <p:nvSpPr>
          <p:cNvPr id="8" name="Content Placeholder 18">
            <a:extLst>
              <a:ext uri="{FF2B5EF4-FFF2-40B4-BE49-F238E27FC236}">
                <a16:creationId xmlns:a16="http://schemas.microsoft.com/office/drawing/2014/main" id="{0DA1991F-49D9-BF45-9E4A-2271FF763C7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38200" y="1057522"/>
            <a:ext cx="5625663" cy="539882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altLang="en-US" dirty="0" smtClean="0">
                <a:solidFill>
                  <a:srgbClr val="5595AC"/>
                </a:solidFill>
              </a:rPr>
              <a:t>Hindu-Kush Himalaya &amp; Mekong</a:t>
            </a:r>
            <a:endParaRPr lang="en-US" altLang="en-US" dirty="0">
              <a:solidFill>
                <a:srgbClr val="5595AC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/>
              <a:t>Crop area estimation and crop yield security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/>
              <a:t>Regional land cover monitoring system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/>
              <a:t>Regional drought monitoring and enhancing drought resilience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/>
              <a:t>Forest monitoring, biomass estimation, development of protected areas alerts system</a:t>
            </a:r>
          </a:p>
          <a:p>
            <a:pPr>
              <a:spcBef>
                <a:spcPts val="600"/>
              </a:spcBef>
            </a:pPr>
            <a:endParaRPr lang="en-US" altLang="en-US" dirty="0" smtClean="0"/>
          </a:p>
          <a:p>
            <a:pPr>
              <a:spcBef>
                <a:spcPts val="600"/>
              </a:spcBef>
            </a:pPr>
            <a:r>
              <a:rPr lang="en-US" altLang="en-US" dirty="0" smtClean="0">
                <a:solidFill>
                  <a:srgbClr val="5595AC"/>
                </a:solidFill>
              </a:rPr>
              <a:t>Eastern and Southern Africa &amp; West Africa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/>
              <a:t>Drought monitoring and assessment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/>
              <a:t>Frost monitoring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/>
              <a:t>Land cover mapping and crop area estimation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/>
              <a:t>Charcoal production monitoring and artisanal mining monitoring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/>
              <a:t>Locust infestation monitoring</a:t>
            </a:r>
            <a:endParaRPr lang="en-US" altLang="en-US" dirty="0"/>
          </a:p>
          <a:p>
            <a:pPr>
              <a:spcBef>
                <a:spcPts val="600"/>
              </a:spcBef>
            </a:pPr>
            <a:endParaRPr lang="en-US" dirty="0"/>
          </a:p>
        </p:txBody>
      </p:sp>
      <p:sp>
        <p:nvSpPr>
          <p:cNvPr id="9" name="Content Placeholder 18">
            <a:extLst>
              <a:ext uri="{FF2B5EF4-FFF2-40B4-BE49-F238E27FC236}">
                <a16:creationId xmlns:a16="http://schemas.microsoft.com/office/drawing/2014/main" id="{0DA1991F-49D9-BF45-9E4A-2271FF763C7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63863" y="1857803"/>
            <a:ext cx="5625663" cy="3798257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altLang="en-US" dirty="0" smtClean="0">
                <a:solidFill>
                  <a:srgbClr val="5595AC"/>
                </a:solidFill>
              </a:rPr>
              <a:t>Amazonia</a:t>
            </a:r>
            <a:endParaRPr lang="en-US" altLang="en-US" dirty="0">
              <a:solidFill>
                <a:srgbClr val="5595AC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/>
              <a:t>Detection of illegal gold mining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/>
              <a:t>Fire forecasting and mapping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/>
              <a:t>Monitoring of mangroves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/>
              <a:t>Monitoring of zero deforestation value chains using active remote sensing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/>
              <a:t>Monitoring of ecosystem services &amp; biodiversity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/>
              <a:t>Deforestation monitoring and reporting in Ecuador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 smtClean="0"/>
              <a:t>Use of Synthetic Aperture Radar (SAR) to monitor forest degradation</a:t>
            </a:r>
            <a:endParaRPr lang="en-US" altLang="en-US" dirty="0"/>
          </a:p>
          <a:p>
            <a:pPr>
              <a:spcBef>
                <a:spcPts val="6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965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588ED-A460-E049-89AF-E0B302606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SPACE TO </a:t>
            </a:r>
            <a:r>
              <a:rPr lang="en-US" dirty="0" smtClean="0"/>
              <a:t>forest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DC3599-84F2-2B47-917E-DDA0E58FBB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57522"/>
            <a:ext cx="10954407" cy="1733179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When conditions are more favorable to fire spread, it’s critical to have information in advance that enhances and informs decision-making. The Amazon Fire Season Forecast does </a:t>
            </a:r>
            <a:br>
              <a:rPr lang="en-US" altLang="en-US" sz="2400" dirty="0"/>
            </a:br>
            <a:r>
              <a:rPr lang="en-US" altLang="en-US" sz="2400" dirty="0"/>
              <a:t>just that. 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18FDA-F1D2-8A44-ABD3-6B6B4646ACD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0" y="2913041"/>
            <a:ext cx="10954407" cy="3481453"/>
          </a:xfrm>
        </p:spPr>
        <p:txBody>
          <a:bodyPr>
            <a:normAutofit/>
          </a:bodyPr>
          <a:lstStyle/>
          <a:p>
            <a:r>
              <a:rPr lang="en-US" altLang="en-US" sz="2000" dirty="0" smtClean="0"/>
              <a:t>The seasonal fire forecast provides an early indication of fire risk to guide prevention planning across the Amazon region—supporting </a:t>
            </a:r>
            <a:r>
              <a:rPr lang="en-US" altLang="en-US" sz="2000" dirty="0"/>
              <a:t>lives and </a:t>
            </a:r>
            <a:r>
              <a:rPr lang="en-US" altLang="en-US" sz="2000" dirty="0" smtClean="0"/>
              <a:t>livelihoods</a:t>
            </a:r>
            <a:endParaRPr lang="en-US" altLang="en-US" sz="2000" dirty="0"/>
          </a:p>
          <a:p>
            <a:r>
              <a:rPr lang="en-US" sz="2000" dirty="0"/>
              <a:t>SERVIR-Amazonia is working at various fronts to improve the robustness of seasonal fire forecasting and monitoring, including a research effort by </a:t>
            </a:r>
            <a:r>
              <a:rPr lang="en-US" sz="2000" dirty="0" smtClean="0"/>
              <a:t>Doug Morton, SERVIR Applied Science Team PI</a:t>
            </a:r>
            <a:endParaRPr lang="en-US" altLang="en-US" sz="2000" dirty="0"/>
          </a:p>
          <a:p>
            <a:r>
              <a:rPr lang="en-US" altLang="en-US" sz="2000" dirty="0"/>
              <a:t>The </a:t>
            </a:r>
            <a:r>
              <a:rPr lang="en-US" altLang="en-US" sz="2000" dirty="0" smtClean="0"/>
              <a:t>platform shows prediction of fire risk in high biomass burning regions of South America – 6 states in Brazil, 3 departments in Bolivia, and in Peru</a:t>
            </a:r>
            <a:endParaRPr lang="en-US" altLang="en-US" sz="2000" dirty="0"/>
          </a:p>
          <a:p>
            <a:r>
              <a:rPr lang="en-US" altLang="en-US" sz="2000" dirty="0" smtClean="0"/>
              <a:t>The tool also provides observed and modeled fire season severity from past years for comparison. An upcoming monitoring tool will be released to identify fire typology</a:t>
            </a:r>
            <a:endParaRPr lang="en-US" alt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8573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05DBE4D8-782B-AC49-B0B9-54D25E4CD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732" y="5774203"/>
            <a:ext cx="2606878" cy="8111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0676A5-AA79-2F40-ADF3-2F033A99CBB3}"/>
              </a:ext>
            </a:extLst>
          </p:cNvPr>
          <p:cNvSpPr txBox="1"/>
          <p:nvPr/>
        </p:nvSpPr>
        <p:spPr>
          <a:xfrm>
            <a:off x="671248" y="2403120"/>
            <a:ext cx="53377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244D60"/>
                </a:solidFill>
                <a:latin typeface="Georgia" panose="02040502050405020303" pitchFamily="18" charset="0"/>
              </a:rPr>
              <a:t>Thank You.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549BFC-7EC3-214E-A900-80804E80CD03}"/>
              </a:ext>
            </a:extLst>
          </p:cNvPr>
          <p:cNvSpPr txBox="1"/>
          <p:nvPr/>
        </p:nvSpPr>
        <p:spPr>
          <a:xfrm>
            <a:off x="671248" y="3223361"/>
            <a:ext cx="53377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>
                <a:solidFill>
                  <a:srgbClr val="5595AC"/>
                </a:solidFill>
                <a:latin typeface="Georgia" panose="02040502050405020303" pitchFamily="18" charset="0"/>
              </a:rPr>
              <a:t>For further questions, please </a:t>
            </a:r>
            <a:r>
              <a:rPr lang="en-US" sz="2000" b="0" dirty="0" smtClean="0">
                <a:solidFill>
                  <a:srgbClr val="5595AC"/>
                </a:solidFill>
                <a:latin typeface="Georgia" panose="02040502050405020303" pitchFamily="18" charset="0"/>
              </a:rPr>
              <a:t>contact:</a:t>
            </a:r>
          </a:p>
          <a:p>
            <a:r>
              <a:rPr lang="en-US" sz="2000" dirty="0" smtClean="0">
                <a:solidFill>
                  <a:srgbClr val="5595AC"/>
                </a:solidFill>
                <a:latin typeface="Georgia" panose="02040502050405020303" pitchFamily="18" charset="0"/>
                <a:hlinkClick r:id="rId3"/>
              </a:rPr>
              <a:t>andrea.puzzinicolau@nasa.gov</a:t>
            </a:r>
            <a:r>
              <a:rPr lang="en-US" sz="2000" dirty="0" smtClean="0">
                <a:solidFill>
                  <a:srgbClr val="5595AC"/>
                </a:solidFill>
                <a:latin typeface="Georgia" panose="02040502050405020303" pitchFamily="18" charset="0"/>
              </a:rPr>
              <a:t> </a:t>
            </a:r>
          </a:p>
          <a:p>
            <a:r>
              <a:rPr lang="en-US" sz="2000" dirty="0" smtClean="0">
                <a:solidFill>
                  <a:srgbClr val="5595AC"/>
                </a:solidFill>
                <a:latin typeface="Georgia" panose="02040502050405020303" pitchFamily="18" charset="0"/>
                <a:hlinkClick r:id="rId4"/>
              </a:rPr>
              <a:t>a</a:t>
            </a:r>
            <a:r>
              <a:rPr lang="en-US" sz="2000" b="0" dirty="0" smtClean="0">
                <a:solidFill>
                  <a:srgbClr val="5595AC"/>
                </a:solidFill>
                <a:latin typeface="Georgia" panose="02040502050405020303" pitchFamily="18" charset="0"/>
                <a:hlinkClick r:id="rId4"/>
              </a:rPr>
              <a:t>frica.flores@nasa.gov</a:t>
            </a:r>
            <a:r>
              <a:rPr lang="en-US" sz="2000" b="0" dirty="0" smtClean="0">
                <a:solidFill>
                  <a:srgbClr val="5595AC"/>
                </a:solidFill>
                <a:latin typeface="Georgia" panose="02040502050405020303" pitchFamily="18" charset="0"/>
              </a:rPr>
              <a:t> – SERVIR Land Cover and Land </a:t>
            </a:r>
            <a:r>
              <a:rPr lang="en-US" sz="2000" dirty="0" smtClean="0">
                <a:solidFill>
                  <a:srgbClr val="5595AC"/>
                </a:solidFill>
                <a:latin typeface="Georgia" panose="02040502050405020303" pitchFamily="18" charset="0"/>
              </a:rPr>
              <a:t>Use Change </a:t>
            </a:r>
            <a:r>
              <a:rPr lang="en-US" sz="2000" b="0" dirty="0" smtClean="0">
                <a:solidFill>
                  <a:srgbClr val="5595AC"/>
                </a:solidFill>
                <a:latin typeface="Georgia" panose="02040502050405020303" pitchFamily="18" charset="0"/>
              </a:rPr>
              <a:t>Theme lead</a:t>
            </a:r>
          </a:p>
          <a:p>
            <a:endParaRPr lang="en-US" sz="2000" b="0" dirty="0">
              <a:solidFill>
                <a:srgbClr val="5595AC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75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heme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718E9C"/>
        </a:solidFill>
        <a:ln w="92075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ervir Highlights_20191028" id="{A7FD4D31-B20B-B74B-82AF-C8AC2278C00A}" vid="{03EC6B61-F944-B646-B827-3DC62659C5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1_Theme2</Template>
  <TotalTime>7818</TotalTime>
  <Words>351</Words>
  <Application>Microsoft Office PowerPoint</Application>
  <PresentationFormat>Widescreen</PresentationFormat>
  <Paragraphs>56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Arial Narrow</vt:lpstr>
      <vt:lpstr>Calibri</vt:lpstr>
      <vt:lpstr>Georgia</vt:lpstr>
      <vt:lpstr>Open Sans</vt:lpstr>
      <vt:lpstr>1_Theme2</vt:lpstr>
      <vt:lpstr>PowerPoint Presentation</vt:lpstr>
      <vt:lpstr>SERVIR SERVICES MEET NEEDS IN ASIA, Africa, and the Americas</vt:lpstr>
      <vt:lpstr>SERVIR SERVICES MEET NEEDS IN ASIA, Africa, and the Americas</vt:lpstr>
      <vt:lpstr>FROM SPACE TO forest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Dina Rosenblatt</dc:creator>
  <cp:lastModifiedBy>Puzzi Nicolau, Andrea (MSFC-ST11)[UAH]</cp:lastModifiedBy>
  <cp:revision>108</cp:revision>
  <dcterms:created xsi:type="dcterms:W3CDTF">2019-10-30T16:09:36Z</dcterms:created>
  <dcterms:modified xsi:type="dcterms:W3CDTF">2020-11-03T16:16:16Z</dcterms:modified>
</cp:coreProperties>
</file>