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279" r:id="rId3"/>
    <p:sldId id="317" r:id="rId4"/>
    <p:sldId id="316" r:id="rId5"/>
    <p:sldId id="318" r:id="rId6"/>
    <p:sldId id="259" r:id="rId7"/>
    <p:sldId id="273" r:id="rId8"/>
    <p:sldId id="282" r:id="rId9"/>
    <p:sldId id="274" r:id="rId10"/>
    <p:sldId id="275" r:id="rId11"/>
    <p:sldId id="284" r:id="rId12"/>
    <p:sldId id="270" r:id="rId13"/>
    <p:sldId id="276" r:id="rId14"/>
    <p:sldId id="269" r:id="rId15"/>
    <p:sldId id="285" r:id="rId16"/>
    <p:sldId id="257" r:id="rId17"/>
    <p:sldId id="277" r:id="rId18"/>
    <p:sldId id="286" r:id="rId19"/>
    <p:sldId id="271" r:id="rId20"/>
    <p:sldId id="266" r:id="rId21"/>
    <p:sldId id="296" r:id="rId22"/>
    <p:sldId id="297" r:id="rId23"/>
    <p:sldId id="303" r:id="rId24"/>
    <p:sldId id="265" r:id="rId25"/>
    <p:sldId id="287" r:id="rId26"/>
    <p:sldId id="298" r:id="rId27"/>
    <p:sldId id="294" r:id="rId28"/>
    <p:sldId id="288" r:id="rId29"/>
    <p:sldId id="299" r:id="rId30"/>
    <p:sldId id="305" r:id="rId31"/>
    <p:sldId id="293" r:id="rId32"/>
    <p:sldId id="306" r:id="rId33"/>
    <p:sldId id="289" r:id="rId34"/>
    <p:sldId id="300" r:id="rId35"/>
    <p:sldId id="314" r:id="rId36"/>
    <p:sldId id="261" r:id="rId37"/>
    <p:sldId id="260" r:id="rId38"/>
    <p:sldId id="307" r:id="rId39"/>
    <p:sldId id="304" r:id="rId40"/>
    <p:sldId id="262" r:id="rId41"/>
    <p:sldId id="308" r:id="rId42"/>
    <p:sldId id="312" r:id="rId43"/>
    <p:sldId id="309" r:id="rId44"/>
    <p:sldId id="310" r:id="rId45"/>
    <p:sldId id="311" r:id="rId46"/>
    <p:sldId id="278" r:id="rId47"/>
    <p:sldId id="313"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65" d="100"/>
          <a:sy n="65" d="100"/>
        </p:scale>
        <p:origin x="648" y="4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944BE6-DBC9-4776-8EAC-60B567CCBA9B}" type="datetimeFigureOut">
              <a:rPr lang="en-US" smtClean="0"/>
              <a:t>11/3/2020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0A74D-E08E-42F0-A758-79928FEB6DC0}" type="slidenum">
              <a:rPr lang="en-US" smtClean="0"/>
              <a:t>‹#›</a:t>
            </a:fld>
            <a:endParaRPr lang="en-US"/>
          </a:p>
        </p:txBody>
      </p:sp>
    </p:spTree>
    <p:extLst>
      <p:ext uri="{BB962C8B-B14F-4D97-AF65-F5344CB8AC3E}">
        <p14:creationId xmlns:p14="http://schemas.microsoft.com/office/powerpoint/2010/main" val="3825796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Only 1-2 month crop production cycles (initiation to harvest) have been evaluated so far in a flight hardware system under environmental conditions similar ISS, followed by hardware cleanout and a crop-free period. This intermittent growth cycle does not indicate the feasibility of a realistic continuous crop production cycle, where plants are replaced once concluded and there is ideally always something ready to harvest.</a:t>
            </a:r>
            <a:endParaRPr lang="en-US" dirty="0" smtClean="0"/>
          </a:p>
        </p:txBody>
      </p:sp>
      <p:sp>
        <p:nvSpPr>
          <p:cNvPr id="4" name="Slide Number Placeholder 3"/>
          <p:cNvSpPr>
            <a:spLocks noGrp="1"/>
          </p:cNvSpPr>
          <p:nvPr>
            <p:ph type="sldNum" sz="quarter" idx="10"/>
          </p:nvPr>
        </p:nvSpPr>
        <p:spPr/>
        <p:txBody>
          <a:bodyPr/>
          <a:lstStyle/>
          <a:p>
            <a:fld id="{5410A74D-E08E-42F0-A758-79928FEB6DC0}" type="slidenum">
              <a:rPr lang="en-US" smtClean="0"/>
              <a:t>6</a:t>
            </a:fld>
            <a:endParaRPr lang="en-US"/>
          </a:p>
        </p:txBody>
      </p:sp>
    </p:spTree>
    <p:extLst>
      <p:ext uri="{BB962C8B-B14F-4D97-AF65-F5344CB8AC3E}">
        <p14:creationId xmlns:p14="http://schemas.microsoft.com/office/powerpoint/2010/main" val="3088735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Only 1-2 month crop production cycles (initiation to harvest) have been evaluated so far in a flight hardware system under environmental conditions similar ISS, followed by hardware cleanout and a crop-free period. This intermittent growth cycle does not indicate the feasibility of a realistic continuous crop production cycle, where plants are replaced once concluded and there is ideally always something ready to harvest.</a:t>
            </a:r>
            <a:endParaRPr lang="en-US" dirty="0"/>
          </a:p>
        </p:txBody>
      </p:sp>
      <p:sp>
        <p:nvSpPr>
          <p:cNvPr id="4" name="Slide Number Placeholder 3"/>
          <p:cNvSpPr>
            <a:spLocks noGrp="1"/>
          </p:cNvSpPr>
          <p:nvPr>
            <p:ph type="sldNum" sz="quarter" idx="10"/>
          </p:nvPr>
        </p:nvSpPr>
        <p:spPr/>
        <p:txBody>
          <a:bodyPr/>
          <a:lstStyle/>
          <a:p>
            <a:fld id="{5410A74D-E08E-42F0-A758-79928FEB6DC0}" type="slidenum">
              <a:rPr lang="en-US" smtClean="0"/>
              <a:t>7</a:t>
            </a:fld>
            <a:endParaRPr lang="en-US"/>
          </a:p>
        </p:txBody>
      </p:sp>
    </p:spTree>
    <p:extLst>
      <p:ext uri="{BB962C8B-B14F-4D97-AF65-F5344CB8AC3E}">
        <p14:creationId xmlns:p14="http://schemas.microsoft.com/office/powerpoint/2010/main" val="1845825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Long-duration missions beyond low Earth orbit will encounter challenges in maintaining adequate nutrition and acceptability in the food system (Cooper et al., 2017). In situ production of fresh vegetable and fruit crops can supplement the crew diet with nutrients deficient in the stored diet (Massa et al., 2015). Steady-state, continuous crop production during long-term, deep space missions will be critical for consistent nutrient supplementation and potential psychological benefits – together ideally improving crew health and performance (</a:t>
            </a:r>
            <a:r>
              <a:rPr lang="en-US" sz="1200" kern="1200" dirty="0" err="1" smtClean="0">
                <a:solidFill>
                  <a:schemeClr val="tx1"/>
                </a:solidFill>
                <a:effectLst/>
                <a:latin typeface="+mn-lt"/>
                <a:ea typeface="+mn-ea"/>
                <a:cs typeface="+mn-cs"/>
              </a:rPr>
              <a:t>Perchonok</a:t>
            </a:r>
            <a:r>
              <a:rPr lang="en-US" sz="1200" kern="1200" dirty="0" smtClean="0">
                <a:solidFill>
                  <a:schemeClr val="tx1"/>
                </a:solidFill>
                <a:effectLst/>
                <a:latin typeface="+mn-lt"/>
                <a:ea typeface="+mn-ea"/>
                <a:cs typeface="+mn-cs"/>
              </a:rPr>
              <a:t> et al., 2012). </a:t>
            </a:r>
            <a:endParaRPr lang="en-US" dirty="0"/>
          </a:p>
        </p:txBody>
      </p:sp>
      <p:sp>
        <p:nvSpPr>
          <p:cNvPr id="4" name="Slide Number Placeholder 3"/>
          <p:cNvSpPr>
            <a:spLocks noGrp="1"/>
          </p:cNvSpPr>
          <p:nvPr>
            <p:ph type="sldNum" sz="quarter" idx="10"/>
          </p:nvPr>
        </p:nvSpPr>
        <p:spPr/>
        <p:txBody>
          <a:bodyPr/>
          <a:lstStyle/>
          <a:p>
            <a:fld id="{5410A74D-E08E-42F0-A758-79928FEB6DC0}" type="slidenum">
              <a:rPr lang="en-US" smtClean="0"/>
              <a:t>9</a:t>
            </a:fld>
            <a:endParaRPr lang="en-US"/>
          </a:p>
        </p:txBody>
      </p:sp>
    </p:spTree>
    <p:extLst>
      <p:ext uri="{BB962C8B-B14F-4D97-AF65-F5344CB8AC3E}">
        <p14:creationId xmlns:p14="http://schemas.microsoft.com/office/powerpoint/2010/main" val="4160345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continuous crop production cycle has the potential to introduce challenges from plant competition due to multiple plant ages within the cycle, increased crew time, and microbiological growth. </a:t>
            </a:r>
            <a:endParaRPr lang="en-US" dirty="0" smtClean="0"/>
          </a:p>
        </p:txBody>
      </p:sp>
      <p:sp>
        <p:nvSpPr>
          <p:cNvPr id="4" name="Slide Number Placeholder 3"/>
          <p:cNvSpPr>
            <a:spLocks noGrp="1"/>
          </p:cNvSpPr>
          <p:nvPr>
            <p:ph type="sldNum" sz="quarter" idx="10"/>
          </p:nvPr>
        </p:nvSpPr>
        <p:spPr/>
        <p:txBody>
          <a:bodyPr/>
          <a:lstStyle/>
          <a:p>
            <a:fld id="{5410A74D-E08E-42F0-A758-79928FEB6DC0}" type="slidenum">
              <a:rPr lang="en-US" smtClean="0"/>
              <a:t>10</a:t>
            </a:fld>
            <a:endParaRPr lang="en-US"/>
          </a:p>
        </p:txBody>
      </p:sp>
    </p:spTree>
    <p:extLst>
      <p:ext uri="{BB962C8B-B14F-4D97-AF65-F5344CB8AC3E}">
        <p14:creationId xmlns:p14="http://schemas.microsoft.com/office/powerpoint/2010/main" val="2772122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looked at 4-5 pillow scheme designs, and this design optimized yield and minimized the number of weeks without a harvest.</a:t>
            </a:r>
            <a:endParaRPr lang="en-US" dirty="0"/>
          </a:p>
        </p:txBody>
      </p:sp>
      <p:sp>
        <p:nvSpPr>
          <p:cNvPr id="4" name="Slide Number Placeholder 3"/>
          <p:cNvSpPr>
            <a:spLocks noGrp="1"/>
          </p:cNvSpPr>
          <p:nvPr>
            <p:ph type="sldNum" sz="quarter" idx="10"/>
          </p:nvPr>
        </p:nvSpPr>
        <p:spPr/>
        <p:txBody>
          <a:bodyPr/>
          <a:lstStyle/>
          <a:p>
            <a:fld id="{5410A74D-E08E-42F0-A758-79928FEB6DC0}" type="slidenum">
              <a:rPr lang="en-US" smtClean="0"/>
              <a:t>19</a:t>
            </a:fld>
            <a:endParaRPr lang="en-US"/>
          </a:p>
        </p:txBody>
      </p:sp>
    </p:spTree>
    <p:extLst>
      <p:ext uri="{BB962C8B-B14F-4D97-AF65-F5344CB8AC3E}">
        <p14:creationId xmlns:p14="http://schemas.microsoft.com/office/powerpoint/2010/main" val="3153786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average per plant fresh edible biomass was higher in the multiple harvest approach than the single harvest for all crops (P &lt; 0.005; Figure 2). ‘Shungiku’ did not perform as well as expected in Veggie hardware. While many ‘Shungiku’ plants did appear healthy (Figure 3), others suffered from tip burn, a symptom of deficient calcium accumulation in the leaves caused by suboptimal airflow in the VGU. Further ground testing with ‘Shungiku’ also showed inconsistent growth; however, determining the exact cause or causes would require further investigation.</a:t>
            </a:r>
          </a:p>
        </p:txBody>
      </p:sp>
      <p:sp>
        <p:nvSpPr>
          <p:cNvPr id="4" name="Slide Number Placeholder 3"/>
          <p:cNvSpPr>
            <a:spLocks noGrp="1"/>
          </p:cNvSpPr>
          <p:nvPr>
            <p:ph type="sldNum" sz="quarter" idx="10"/>
          </p:nvPr>
        </p:nvSpPr>
        <p:spPr/>
        <p:txBody>
          <a:bodyPr/>
          <a:lstStyle/>
          <a:p>
            <a:fld id="{5410A74D-E08E-42F0-A758-79928FEB6DC0}" type="slidenum">
              <a:rPr lang="en-US" smtClean="0"/>
              <a:t>22</a:t>
            </a:fld>
            <a:endParaRPr lang="en-US"/>
          </a:p>
        </p:txBody>
      </p:sp>
    </p:spTree>
    <p:extLst>
      <p:ext uri="{BB962C8B-B14F-4D97-AF65-F5344CB8AC3E}">
        <p14:creationId xmlns:p14="http://schemas.microsoft.com/office/powerpoint/2010/main" val="2812142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average per plant fresh edible biomass was higher in the multiple harvest approach than the single harvest for all crops (P &lt; 0.005; Figure 2). ‘Shungiku’ did not perform as well as expected in Veggie hardware. While many ‘Shungiku’ plants did appear healthy (Figure 3), others suffered from tip burn, a symptom of deficient calcium accumulation in the leaves caused by suboptimal airflow in the VGU. Further ground testing with ‘Shungiku’ also showed inconsistent growth; however, determining the exact cause or causes would require further investigation.</a:t>
            </a:r>
          </a:p>
        </p:txBody>
      </p:sp>
      <p:sp>
        <p:nvSpPr>
          <p:cNvPr id="4" name="Slide Number Placeholder 3"/>
          <p:cNvSpPr>
            <a:spLocks noGrp="1"/>
          </p:cNvSpPr>
          <p:nvPr>
            <p:ph type="sldNum" sz="quarter" idx="10"/>
          </p:nvPr>
        </p:nvSpPr>
        <p:spPr/>
        <p:txBody>
          <a:bodyPr/>
          <a:lstStyle/>
          <a:p>
            <a:fld id="{5410A74D-E08E-42F0-A758-79928FEB6DC0}" type="slidenum">
              <a:rPr lang="en-US" smtClean="0"/>
              <a:t>23</a:t>
            </a:fld>
            <a:endParaRPr lang="en-US"/>
          </a:p>
        </p:txBody>
      </p:sp>
    </p:spTree>
    <p:extLst>
      <p:ext uri="{BB962C8B-B14F-4D97-AF65-F5344CB8AC3E}">
        <p14:creationId xmlns:p14="http://schemas.microsoft.com/office/powerpoint/2010/main" val="2553097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However, comparing fresh edible biomass production across the same amount of time (56 days) showed that 2 successive rotations of the single harvest treatment grew as much or more than a single rotation of the multiple harvest treatment (Figure 2). ‘Shungiku’ greens were an exception, likely due to morphological inconsistencies. Multiple harvest treatment crops continued to produce biomass after the first harvest at 28 days old, but the growth rate slowed. Depending on the crop, using the single harvest treatment may be more effective at providing continuous fresh produce to crew members.</a:t>
            </a:r>
          </a:p>
        </p:txBody>
      </p:sp>
      <p:sp>
        <p:nvSpPr>
          <p:cNvPr id="4" name="Slide Number Placeholder 3"/>
          <p:cNvSpPr>
            <a:spLocks noGrp="1"/>
          </p:cNvSpPr>
          <p:nvPr>
            <p:ph type="sldNum" sz="quarter" idx="10"/>
          </p:nvPr>
        </p:nvSpPr>
        <p:spPr/>
        <p:txBody>
          <a:bodyPr/>
          <a:lstStyle/>
          <a:p>
            <a:fld id="{5410A74D-E08E-42F0-A758-79928FEB6DC0}" type="slidenum">
              <a:rPr lang="en-US" smtClean="0"/>
              <a:t>24</a:t>
            </a:fld>
            <a:endParaRPr lang="en-US"/>
          </a:p>
        </p:txBody>
      </p:sp>
    </p:spTree>
    <p:extLst>
      <p:ext uri="{BB962C8B-B14F-4D97-AF65-F5344CB8AC3E}">
        <p14:creationId xmlns:p14="http://schemas.microsoft.com/office/powerpoint/2010/main" val="4188737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All plant samples and environmental swabs were negative for </a:t>
            </a:r>
            <a:r>
              <a:rPr lang="en-US" sz="1200" i="1" kern="1200" dirty="0" smtClean="0">
                <a:solidFill>
                  <a:schemeClr val="tx1"/>
                </a:solidFill>
                <a:effectLst/>
                <a:latin typeface="+mn-lt"/>
                <a:ea typeface="+mn-ea"/>
                <a:cs typeface="+mn-cs"/>
              </a:rPr>
              <a:t>E. coli</a:t>
            </a:r>
            <a:r>
              <a:rPr lang="en-US" sz="1200" kern="1200" dirty="0" smtClean="0">
                <a:solidFill>
                  <a:schemeClr val="tx1"/>
                </a:solidFill>
                <a:effectLst/>
                <a:latin typeface="+mn-lt"/>
                <a:ea typeface="+mn-ea"/>
                <a:cs typeface="+mn-cs"/>
              </a:rPr>
              <a:t> and </a:t>
            </a:r>
            <a:r>
              <a:rPr lang="en-US" sz="1200" i="1" kern="1200" dirty="0" smtClean="0">
                <a:solidFill>
                  <a:schemeClr val="tx1"/>
                </a:solidFill>
                <a:effectLst/>
                <a:latin typeface="+mn-lt"/>
                <a:ea typeface="+mn-ea"/>
                <a:cs typeface="+mn-cs"/>
              </a:rPr>
              <a:t>S. aureus.</a:t>
            </a:r>
            <a:r>
              <a:rPr lang="en-US" sz="1200" kern="1200" dirty="0" smtClean="0">
                <a:solidFill>
                  <a:schemeClr val="tx1"/>
                </a:solidFill>
                <a:effectLst/>
                <a:latin typeface="+mn-lt"/>
                <a:ea typeface="+mn-ea"/>
                <a:cs typeface="+mn-cs"/>
              </a:rPr>
              <a:t> Some samples had positive coliform </a:t>
            </a:r>
            <a:r>
              <a:rPr lang="en-US" sz="1200" kern="1200" dirty="0" err="1" smtClean="0">
                <a:solidFill>
                  <a:schemeClr val="tx1"/>
                </a:solidFill>
                <a:effectLst/>
                <a:latin typeface="+mn-lt"/>
                <a:ea typeface="+mn-ea"/>
                <a:cs typeface="+mn-cs"/>
              </a:rPr>
              <a:t>petrifilms</a:t>
            </a:r>
            <a:r>
              <a:rPr lang="en-US" sz="1200" kern="1200" dirty="0" smtClean="0">
                <a:solidFill>
                  <a:schemeClr val="tx1"/>
                </a:solidFill>
                <a:effectLst/>
                <a:latin typeface="+mn-lt"/>
                <a:ea typeface="+mn-ea"/>
                <a:cs typeface="+mn-cs"/>
              </a:rPr>
              <a:t>; these colonies were isolated and identified as native plant species such as </a:t>
            </a:r>
            <a:r>
              <a:rPr lang="en-US" sz="1200" i="1" kern="1200" dirty="0" err="1" smtClean="0">
                <a:solidFill>
                  <a:schemeClr val="tx1"/>
                </a:solidFill>
                <a:effectLst/>
                <a:latin typeface="+mn-lt"/>
                <a:ea typeface="+mn-ea"/>
                <a:cs typeface="+mn-cs"/>
              </a:rPr>
              <a:t>Enterobacter</a:t>
            </a:r>
            <a:r>
              <a:rPr lang="en-US" sz="1200" i="1" kern="1200" dirty="0" smtClean="0">
                <a:solidFill>
                  <a:schemeClr val="tx1"/>
                </a:solidFill>
                <a:effectLst/>
                <a:latin typeface="+mn-lt"/>
                <a:ea typeface="+mn-ea"/>
                <a:cs typeface="+mn-cs"/>
              </a:rPr>
              <a:t> cloacae</a:t>
            </a:r>
            <a:r>
              <a:rPr lang="en-US" sz="1200" kern="1200" dirty="0" smtClean="0">
                <a:solidFill>
                  <a:schemeClr val="tx1"/>
                </a:solidFill>
                <a:effectLst/>
                <a:latin typeface="+mn-lt"/>
                <a:ea typeface="+mn-ea"/>
                <a:cs typeface="+mn-cs"/>
              </a:rPr>
              <a:t>. APC for ‘Shungiku’ greens and ‘Extra Dwarf’ pak choi were higher than average for both the single (µ = 4.3 Log</a:t>
            </a:r>
            <a:r>
              <a:rPr lang="en-US" sz="1200" kern="1200" baseline="-25000" dirty="0" smtClean="0">
                <a:solidFill>
                  <a:schemeClr val="tx1"/>
                </a:solidFill>
                <a:effectLst/>
                <a:latin typeface="+mn-lt"/>
                <a:ea typeface="+mn-ea"/>
                <a:cs typeface="+mn-cs"/>
              </a:rPr>
              <a:t>10 </a:t>
            </a:r>
            <a:r>
              <a:rPr lang="en-US" sz="1200" kern="1200" dirty="0" smtClean="0">
                <a:solidFill>
                  <a:schemeClr val="tx1"/>
                </a:solidFill>
                <a:effectLst/>
                <a:latin typeface="+mn-lt"/>
                <a:ea typeface="+mn-ea"/>
                <a:cs typeface="+mn-cs"/>
              </a:rPr>
              <a:t>cell g</a:t>
            </a:r>
            <a:r>
              <a:rPr lang="en-US" sz="1200" kern="1200" baseline="30000" dirty="0" smtClean="0">
                <a:solidFill>
                  <a:schemeClr val="tx1"/>
                </a:solidFill>
                <a:effectLst/>
                <a:latin typeface="+mn-lt"/>
                <a:ea typeface="+mn-ea"/>
                <a:cs typeface="+mn-cs"/>
              </a:rPr>
              <a:t>-1</a:t>
            </a:r>
            <a:r>
              <a:rPr lang="en-US" sz="1200" kern="1200" dirty="0" smtClean="0">
                <a:solidFill>
                  <a:schemeClr val="tx1"/>
                </a:solidFill>
                <a:effectLst/>
                <a:latin typeface="+mn-lt"/>
                <a:ea typeface="+mn-ea"/>
                <a:cs typeface="+mn-cs"/>
              </a:rPr>
              <a:t>) and multiple harvest (3.9 Log</a:t>
            </a:r>
            <a:r>
              <a:rPr lang="en-US" sz="1200" kern="1200" baseline="-25000" dirty="0" smtClean="0">
                <a:solidFill>
                  <a:schemeClr val="tx1"/>
                </a:solidFill>
                <a:effectLst/>
                <a:latin typeface="+mn-lt"/>
                <a:ea typeface="+mn-ea"/>
                <a:cs typeface="+mn-cs"/>
              </a:rPr>
              <a:t>10</a:t>
            </a:r>
            <a:r>
              <a:rPr lang="en-US" sz="1200" kern="1200" dirty="0" smtClean="0">
                <a:solidFill>
                  <a:schemeClr val="tx1"/>
                </a:solidFill>
                <a:effectLst/>
                <a:latin typeface="+mn-lt"/>
                <a:ea typeface="+mn-ea"/>
                <a:cs typeface="+mn-cs"/>
              </a:rPr>
              <a:t> cell g</a:t>
            </a:r>
            <a:r>
              <a:rPr lang="en-US" sz="1200" kern="1200" baseline="30000" dirty="0" smtClean="0">
                <a:solidFill>
                  <a:schemeClr val="tx1"/>
                </a:solidFill>
                <a:effectLst/>
                <a:latin typeface="+mn-lt"/>
                <a:ea typeface="+mn-ea"/>
                <a:cs typeface="+mn-cs"/>
              </a:rPr>
              <a:t>-1</a:t>
            </a:r>
            <a:r>
              <a:rPr lang="en-US" sz="1200" kern="1200" dirty="0" smtClean="0">
                <a:solidFill>
                  <a:schemeClr val="tx1"/>
                </a:solidFill>
                <a:effectLst/>
                <a:latin typeface="+mn-lt"/>
                <a:ea typeface="+mn-ea"/>
                <a:cs typeface="+mn-cs"/>
              </a:rPr>
              <a:t>) treatments (P &lt; 0.005; Figure 4). Conversely, the ‘Amara’ mustard and ‘Red Russian’ kale were below average for both harvest treatments. We preliminarily attribute this more to an increase in counts throughout the study than the crops themselves.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 both harvest treatments, Y&amp;M were also higher than average (µ</a:t>
            </a:r>
            <a:r>
              <a:rPr lang="en-US" sz="1200" kern="1200" baseline="-25000" dirty="0" smtClean="0">
                <a:solidFill>
                  <a:schemeClr val="tx1"/>
                </a:solidFill>
                <a:effectLst/>
                <a:latin typeface="+mn-lt"/>
                <a:ea typeface="+mn-ea"/>
                <a:cs typeface="+mn-cs"/>
              </a:rPr>
              <a:t>single harvest</a:t>
            </a:r>
            <a:r>
              <a:rPr lang="en-US" sz="1200" kern="1200" dirty="0" smtClean="0">
                <a:solidFill>
                  <a:schemeClr val="tx1"/>
                </a:solidFill>
                <a:effectLst/>
                <a:latin typeface="+mn-lt"/>
                <a:ea typeface="+mn-ea"/>
                <a:cs typeface="+mn-cs"/>
              </a:rPr>
              <a:t> = 2.6 Log</a:t>
            </a:r>
            <a:r>
              <a:rPr lang="en-US" sz="1200" kern="1200" baseline="-25000" dirty="0" smtClean="0">
                <a:solidFill>
                  <a:schemeClr val="tx1"/>
                </a:solidFill>
                <a:effectLst/>
                <a:latin typeface="+mn-lt"/>
                <a:ea typeface="+mn-ea"/>
                <a:cs typeface="+mn-cs"/>
              </a:rPr>
              <a:t>10</a:t>
            </a:r>
            <a:r>
              <a:rPr lang="en-US" sz="1200" kern="1200" dirty="0" smtClean="0">
                <a:solidFill>
                  <a:schemeClr val="tx1"/>
                </a:solidFill>
                <a:effectLst/>
                <a:latin typeface="+mn-lt"/>
                <a:ea typeface="+mn-ea"/>
                <a:cs typeface="+mn-cs"/>
              </a:rPr>
              <a:t> cell g</a:t>
            </a:r>
            <a:r>
              <a:rPr lang="en-US" sz="1200" kern="1200" baseline="30000" dirty="0" smtClean="0">
                <a:solidFill>
                  <a:schemeClr val="tx1"/>
                </a:solidFill>
                <a:effectLst/>
                <a:latin typeface="+mn-lt"/>
                <a:ea typeface="+mn-ea"/>
                <a:cs typeface="+mn-cs"/>
              </a:rPr>
              <a:t>-1</a:t>
            </a:r>
            <a:r>
              <a:rPr lang="en-US" sz="1200" kern="1200" dirty="0" smtClean="0">
                <a:solidFill>
                  <a:schemeClr val="tx1"/>
                </a:solidFill>
                <a:effectLst/>
                <a:latin typeface="+mn-lt"/>
                <a:ea typeface="+mn-ea"/>
                <a:cs typeface="+mn-cs"/>
              </a:rPr>
              <a:t>; µ</a:t>
            </a:r>
            <a:r>
              <a:rPr lang="en-US" sz="1200" kern="1200" baseline="-25000" dirty="0" smtClean="0">
                <a:solidFill>
                  <a:schemeClr val="tx1"/>
                </a:solidFill>
                <a:effectLst/>
                <a:latin typeface="+mn-lt"/>
                <a:ea typeface="+mn-ea"/>
                <a:cs typeface="+mn-cs"/>
              </a:rPr>
              <a:t>multiple harvest</a:t>
            </a:r>
            <a:r>
              <a:rPr lang="en-US" sz="1200" kern="1200" dirty="0" smtClean="0">
                <a:solidFill>
                  <a:schemeClr val="tx1"/>
                </a:solidFill>
                <a:effectLst/>
                <a:latin typeface="+mn-lt"/>
                <a:ea typeface="+mn-ea"/>
                <a:cs typeface="+mn-cs"/>
              </a:rPr>
              <a:t> = 3.4 Log</a:t>
            </a:r>
            <a:r>
              <a:rPr lang="en-US" sz="1200" kern="1200" baseline="-25000" dirty="0" smtClean="0">
                <a:solidFill>
                  <a:schemeClr val="tx1"/>
                </a:solidFill>
                <a:effectLst/>
                <a:latin typeface="+mn-lt"/>
                <a:ea typeface="+mn-ea"/>
                <a:cs typeface="+mn-cs"/>
              </a:rPr>
              <a:t>10 </a:t>
            </a:r>
            <a:r>
              <a:rPr lang="en-US" sz="1200" kern="1200" dirty="0" smtClean="0">
                <a:solidFill>
                  <a:schemeClr val="tx1"/>
                </a:solidFill>
                <a:effectLst/>
                <a:latin typeface="+mn-lt"/>
                <a:ea typeface="+mn-ea"/>
                <a:cs typeface="+mn-cs"/>
              </a:rPr>
              <a:t>cell g</a:t>
            </a:r>
            <a:r>
              <a:rPr lang="en-US" sz="1200" kern="1200" baseline="30000" dirty="0" smtClean="0">
                <a:solidFill>
                  <a:schemeClr val="tx1"/>
                </a:solidFill>
                <a:effectLst/>
                <a:latin typeface="+mn-lt"/>
                <a:ea typeface="+mn-ea"/>
                <a:cs typeface="+mn-cs"/>
              </a:rPr>
              <a:t>-1</a:t>
            </a:r>
            <a:r>
              <a:rPr lang="en-US" sz="1200" kern="1200" dirty="0" smtClean="0">
                <a:solidFill>
                  <a:schemeClr val="tx1"/>
                </a:solidFill>
                <a:effectLst/>
                <a:latin typeface="+mn-lt"/>
                <a:ea typeface="+mn-ea"/>
                <a:cs typeface="+mn-cs"/>
              </a:rPr>
              <a:t>) for ‘Shungiku’ greens and ‘Extra Dwarf’ pak choi than ‘Amara’ mustard and ‘Red Russian’ kale (P &lt; 0.05; Figure 5). We again preliminarily attribute to microbial growth over time. Y&amp;M was also higher in the multiple harvest treatment for the latter pair of crops (P = 0.02).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Currently, VGUs and plants are not cleaned during use. As we look to produce crops consistently, regular cleaning procedures will need to be developed to avoid a potential food safety concern. Facilities are susceptible to microbial growth over time, and older plants are even more susceptible.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410A74D-E08E-42F0-A758-79928FEB6DC0}" type="slidenum">
              <a:rPr lang="en-US" smtClean="0"/>
              <a:t>27</a:t>
            </a:fld>
            <a:endParaRPr lang="en-US"/>
          </a:p>
        </p:txBody>
      </p:sp>
    </p:spTree>
    <p:extLst>
      <p:ext uri="{BB962C8B-B14F-4D97-AF65-F5344CB8AC3E}">
        <p14:creationId xmlns:p14="http://schemas.microsoft.com/office/powerpoint/2010/main" val="1095968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Fresh edible biomass from ‘Amara’ mustard, ‘Red Russian’ kale, and ‘Extra Dwarf’ pak choi ranged from 90-91% and 78-85% in the single and multiple harvest treatments, respectively (Figure 6). ‘Shungiku’ greens averaged 72% and 47%, respectively. The lower ratio of edible: inedible in the multiple harvest treatment may indicate how leafy green crops allocate resources for growth as the plants 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 orbit, concluded plant pillows are either returned to Earth for science sampling or trashed with root mats. Single-use components require payload space and contribute to launch mass without the ability to be reused. One way to quantify the extent of this system inefficiency is an input-output analysis across harvest treatments. In this study, the single harvest treatment used 24 pillows, including 2 pillows with failed plant establishment; the multiple harvest treatment used 13 pillows, including 1 pillow with failed plant establishment. Failed pillows are a current reality in Veggie hardware, so having spare pillows available would be vital for maintaining regularly available fresh produce. At initiation, each pillow weighs approximately 198 g. For this 120-day grow-out, the single harvest treatment used 4.8 kg, while the multiple harvest treatment used 2.6 kg in consumable hardware – 46% less than the single harvest treatment.</a:t>
            </a:r>
          </a:p>
        </p:txBody>
      </p:sp>
      <p:sp>
        <p:nvSpPr>
          <p:cNvPr id="4" name="Slide Number Placeholder 3"/>
          <p:cNvSpPr>
            <a:spLocks noGrp="1"/>
          </p:cNvSpPr>
          <p:nvPr>
            <p:ph type="sldNum" sz="quarter" idx="10"/>
          </p:nvPr>
        </p:nvSpPr>
        <p:spPr/>
        <p:txBody>
          <a:bodyPr/>
          <a:lstStyle/>
          <a:p>
            <a:fld id="{5410A74D-E08E-42F0-A758-79928FEB6DC0}" type="slidenum">
              <a:rPr lang="en-US" smtClean="0"/>
              <a:t>30</a:t>
            </a:fld>
            <a:endParaRPr lang="en-US"/>
          </a:p>
        </p:txBody>
      </p:sp>
    </p:spTree>
    <p:extLst>
      <p:ext uri="{BB962C8B-B14F-4D97-AF65-F5344CB8AC3E}">
        <p14:creationId xmlns:p14="http://schemas.microsoft.com/office/powerpoint/2010/main" val="2782601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a closed system like the ISS, water use is also an area of potential inefficiency. Water use across harvest treatments differed by crop. Both harvest treatments were watered 1,800 mL to the root mat throughout the study (600 mL each on 0, 28, and 71 DAI). In the multiple harvest treatment, ‘Extra Dwarf’ pak choi pillows were watered with 2.3 times the amount of water than the single harvest treatment to produce 1 g of edible fresh biomass (Table 4). Conversely, ‘Red Russian’ kale and ‘Shungiku’ greens used 80% and 70%, respectfully, of the water used in the single harvest treatment to produce 1 g of fresh edible biomass. ‘Amara’ mustard used water consistently across treatments.</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Whereas water use is more dependent upon the individual crop species than the harvest treatment, there is a trade-off with consumable hardware. Growth time being equal, leafy crops grown under a single harvest technique can potentially yield more edible fresh biomass but may require more plant pillow hardware to achieve this.</a:t>
            </a:r>
          </a:p>
        </p:txBody>
      </p:sp>
      <p:sp>
        <p:nvSpPr>
          <p:cNvPr id="4" name="Slide Number Placeholder 3"/>
          <p:cNvSpPr>
            <a:spLocks noGrp="1"/>
          </p:cNvSpPr>
          <p:nvPr>
            <p:ph type="sldNum" sz="quarter" idx="10"/>
          </p:nvPr>
        </p:nvSpPr>
        <p:spPr/>
        <p:txBody>
          <a:bodyPr/>
          <a:lstStyle/>
          <a:p>
            <a:fld id="{5410A74D-E08E-42F0-A758-79928FEB6DC0}" type="slidenum">
              <a:rPr lang="en-US" smtClean="0"/>
              <a:t>31</a:t>
            </a:fld>
            <a:endParaRPr lang="en-US"/>
          </a:p>
        </p:txBody>
      </p:sp>
    </p:spTree>
    <p:extLst>
      <p:ext uri="{BB962C8B-B14F-4D97-AF65-F5344CB8AC3E}">
        <p14:creationId xmlns:p14="http://schemas.microsoft.com/office/powerpoint/2010/main" val="2017664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a closed system like the ISS, water use is also an area of potential inefficiency. Water use across harvest treatments differed by crop. Both harvest treatments were watered 1,800 mL to the root mat throughout the study (600 mL each on 0, 28, and 71 DAI). In the multiple harvest treatment, ‘Extra Dwarf’ pak choi pillows were watered with 2.3 times the amount of water than the single harvest treatment to produce 1 g of edible fresh biomass (Table 4). Conversely, ‘Red Russian’ kale and ‘Shungiku’ greens used 80% and 70%, respectfully, of the water used in the single harvest treatment to produce 1 g of fresh edible biomass. ‘Amara’ mustard used water consistently across treatments.</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Whereas water use is more dependent upon the individual crop species than the harvest treatment, there is a trade-off with consumable hardware. Growth time being equal, leafy crops grown under a single harvest technique can potentially yield more edible fresh biomass but may require more plant pillow hardware to achieve this.</a:t>
            </a:r>
          </a:p>
        </p:txBody>
      </p:sp>
      <p:sp>
        <p:nvSpPr>
          <p:cNvPr id="4" name="Slide Number Placeholder 3"/>
          <p:cNvSpPr>
            <a:spLocks noGrp="1"/>
          </p:cNvSpPr>
          <p:nvPr>
            <p:ph type="sldNum" sz="quarter" idx="10"/>
          </p:nvPr>
        </p:nvSpPr>
        <p:spPr/>
        <p:txBody>
          <a:bodyPr/>
          <a:lstStyle/>
          <a:p>
            <a:fld id="{5410A74D-E08E-42F0-A758-79928FEB6DC0}" type="slidenum">
              <a:rPr lang="en-US" smtClean="0"/>
              <a:t>32</a:t>
            </a:fld>
            <a:endParaRPr lang="en-US"/>
          </a:p>
        </p:txBody>
      </p:sp>
    </p:spTree>
    <p:extLst>
      <p:ext uri="{BB962C8B-B14F-4D97-AF65-F5344CB8AC3E}">
        <p14:creationId xmlns:p14="http://schemas.microsoft.com/office/powerpoint/2010/main" val="13908596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Roots typically grow through the bottom of the plant pillows in search of either water or oxygen, and these roots often venture underneath adjacent pillows. Removing and replacing pillows less frequently contributed to a greater buildup of material, so the multiple harvest treatment required more hardware maintenance time to routinely remove roots from the root mats. Plant initiation, wick opening, and plant thinning required twice the amount of time in the single harvest treatment due to the higher turnover rate of plants. Harvest and plant sanitization estimates were more time-intensive activities in the multiple harvest treatment due to the intermediate harvests. Finally, plant checks and watering time estimates were similar across treatments. Overall, continuously producing crops under a single harvest technique required approximately 200 fewer hours than crops grown under a multiple harvest technique for 4 months.</a:t>
            </a:r>
          </a:p>
          <a:p>
            <a:endParaRPr lang="en-US" dirty="0"/>
          </a:p>
        </p:txBody>
      </p:sp>
      <p:sp>
        <p:nvSpPr>
          <p:cNvPr id="4" name="Slide Number Placeholder 3"/>
          <p:cNvSpPr>
            <a:spLocks noGrp="1"/>
          </p:cNvSpPr>
          <p:nvPr>
            <p:ph type="sldNum" sz="quarter" idx="10"/>
          </p:nvPr>
        </p:nvSpPr>
        <p:spPr/>
        <p:txBody>
          <a:bodyPr/>
          <a:lstStyle/>
          <a:p>
            <a:fld id="{5410A74D-E08E-42F0-A758-79928FEB6DC0}" type="slidenum">
              <a:rPr lang="en-US" smtClean="0"/>
              <a:t>36</a:t>
            </a:fld>
            <a:endParaRPr lang="en-US"/>
          </a:p>
        </p:txBody>
      </p:sp>
    </p:spTree>
    <p:extLst>
      <p:ext uri="{BB962C8B-B14F-4D97-AF65-F5344CB8AC3E}">
        <p14:creationId xmlns:p14="http://schemas.microsoft.com/office/powerpoint/2010/main" val="3019069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w Cen MT" panose="020B0602020104020603" pitchFamily="34" charset="0"/>
              </a:rPr>
              <a:t>Continuous leafy green production is achievable in Veggie hardware. This Sustained Veggie study identified areas of concern, such as potential hardware incompatibility of ‘Shungiku’ greens, and challenges for implementing this in spaceflight. New procedures for routine hardware cleaning would be vital for maintaining the low risk for food safety contaminants and odors, especially if production exceeded the tested 120-day duration.</a:t>
            </a:r>
          </a:p>
          <a:p>
            <a:r>
              <a:rPr lang="en-US" sz="1200" dirty="0" smtClean="0">
                <a:latin typeface="Tw Cen MT" panose="020B0602020104020603" pitchFamily="34" charset="0"/>
              </a:rPr>
              <a:t> This study also successfully established baseline performance metrics and identified numerous areas for future research. In addition to verifying ‘Amara’ mustard as a potential new crop for spaceflight, the data showed that current leafy green production in VGUs, which uses a single harvest technique, continues to be a viable option. The main tradeoff associated with the single harvest technique is the greater requirement of consumable hardware, whereas the multiple harvest technique requires more crew time, potentially increases overall microbial load over time, and is less effective at producing fresh edible biomass given the same amount of resources.</a:t>
            </a:r>
          </a:p>
          <a:p>
            <a:r>
              <a:rPr lang="en-US" sz="1200" dirty="0" smtClean="0">
                <a:latin typeface="Tw Cen MT" panose="020B0602020104020603" pitchFamily="34" charset="0"/>
              </a:rPr>
              <a:t> However, repeating this study would be valuable for achieving the following: eliminate confounding factors, verify the source of microbial growth over time, conduct plant nutrition analyses, retest this cropping system design or an alternative design that could further minimize plant competition, determine routine hardware cleaning procedures, complete waste stream calculations, and look for areas of improved crew time.</a:t>
            </a:r>
          </a:p>
        </p:txBody>
      </p:sp>
      <p:sp>
        <p:nvSpPr>
          <p:cNvPr id="4" name="Slide Number Placeholder 3"/>
          <p:cNvSpPr>
            <a:spLocks noGrp="1"/>
          </p:cNvSpPr>
          <p:nvPr>
            <p:ph type="sldNum" sz="quarter" idx="10"/>
          </p:nvPr>
        </p:nvSpPr>
        <p:spPr/>
        <p:txBody>
          <a:bodyPr/>
          <a:lstStyle/>
          <a:p>
            <a:fld id="{5410A74D-E08E-42F0-A758-79928FEB6DC0}" type="slidenum">
              <a:rPr lang="en-US" smtClean="0"/>
              <a:t>47</a:t>
            </a:fld>
            <a:endParaRPr lang="en-US"/>
          </a:p>
        </p:txBody>
      </p:sp>
    </p:spTree>
    <p:extLst>
      <p:ext uri="{BB962C8B-B14F-4D97-AF65-F5344CB8AC3E}">
        <p14:creationId xmlns:p14="http://schemas.microsoft.com/office/powerpoint/2010/main" val="3269405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28AC6E-040A-4F47-B64C-1642E145D42C}"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CCCF1-B6EB-48C0-A6FE-CB8A55F9D407}" type="slidenum">
              <a:rPr lang="en-US" smtClean="0"/>
              <a:t>‹#›</a:t>
            </a:fld>
            <a:endParaRPr lang="en-US"/>
          </a:p>
        </p:txBody>
      </p:sp>
    </p:spTree>
    <p:extLst>
      <p:ext uri="{BB962C8B-B14F-4D97-AF65-F5344CB8AC3E}">
        <p14:creationId xmlns:p14="http://schemas.microsoft.com/office/powerpoint/2010/main" val="475049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28AC6E-040A-4F47-B64C-1642E145D42C}"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CCCF1-B6EB-48C0-A6FE-CB8A55F9D407}" type="slidenum">
              <a:rPr lang="en-US" smtClean="0"/>
              <a:t>‹#›</a:t>
            </a:fld>
            <a:endParaRPr lang="en-US"/>
          </a:p>
        </p:txBody>
      </p:sp>
    </p:spTree>
    <p:extLst>
      <p:ext uri="{BB962C8B-B14F-4D97-AF65-F5344CB8AC3E}">
        <p14:creationId xmlns:p14="http://schemas.microsoft.com/office/powerpoint/2010/main" val="615098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028AC6E-040A-4F47-B64C-1642E145D42C}"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CCCF1-B6EB-48C0-A6FE-CB8A55F9D407}" type="slidenum">
              <a:rPr lang="en-US" smtClean="0"/>
              <a:t>‹#›</a:t>
            </a:fld>
            <a:endParaRPr lang="en-US"/>
          </a:p>
        </p:txBody>
      </p:sp>
    </p:spTree>
    <p:extLst>
      <p:ext uri="{BB962C8B-B14F-4D97-AF65-F5344CB8AC3E}">
        <p14:creationId xmlns:p14="http://schemas.microsoft.com/office/powerpoint/2010/main" val="3223043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28AC6E-040A-4F47-B64C-1642E145D42C}" type="datetimeFigureOut">
              <a:rPr lang="en-US" smtClean="0"/>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7CCCF1-B6EB-48C0-A6FE-CB8A55F9D407}" type="slidenum">
              <a:rPr lang="en-US" smtClean="0"/>
              <a:t>‹#›</a:t>
            </a:fld>
            <a:endParaRPr lang="en-US"/>
          </a:p>
        </p:txBody>
      </p:sp>
    </p:spTree>
    <p:extLst>
      <p:ext uri="{BB962C8B-B14F-4D97-AF65-F5344CB8AC3E}">
        <p14:creationId xmlns:p14="http://schemas.microsoft.com/office/powerpoint/2010/main" val="3473571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28AC6E-040A-4F47-B64C-1642E145D42C}" type="datetimeFigureOut">
              <a:rPr lang="en-US" smtClean="0"/>
              <a:t>11/3/2020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7CCCF1-B6EB-48C0-A6FE-CB8A55F9D407}" type="slidenum">
              <a:rPr lang="en-US" smtClean="0"/>
              <a:t>‹#›</a:t>
            </a:fld>
            <a:endParaRPr lang="en-US"/>
          </a:p>
        </p:txBody>
      </p:sp>
    </p:spTree>
    <p:extLst>
      <p:ext uri="{BB962C8B-B14F-4D97-AF65-F5344CB8AC3E}">
        <p14:creationId xmlns:p14="http://schemas.microsoft.com/office/powerpoint/2010/main" val="153152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28AC6E-040A-4F47-B64C-1642E145D42C}" type="datetimeFigureOut">
              <a:rPr lang="en-US" smtClean="0"/>
              <a:t>11/3/2020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7CCCF1-B6EB-48C0-A6FE-CB8A55F9D407}" type="slidenum">
              <a:rPr lang="en-US" smtClean="0"/>
              <a:t>‹#›</a:t>
            </a:fld>
            <a:endParaRPr lang="en-US"/>
          </a:p>
        </p:txBody>
      </p:sp>
    </p:spTree>
    <p:extLst>
      <p:ext uri="{BB962C8B-B14F-4D97-AF65-F5344CB8AC3E}">
        <p14:creationId xmlns:p14="http://schemas.microsoft.com/office/powerpoint/2010/main" val="2978341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28AC6E-040A-4F47-B64C-1642E145D42C}" type="datetimeFigureOut">
              <a:rPr lang="en-US" smtClean="0"/>
              <a:t>11/3/2020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7CCCF1-B6EB-48C0-A6FE-CB8A55F9D407}" type="slidenum">
              <a:rPr lang="en-US" smtClean="0"/>
              <a:t>‹#›</a:t>
            </a:fld>
            <a:endParaRPr lang="en-US"/>
          </a:p>
        </p:txBody>
      </p:sp>
    </p:spTree>
    <p:extLst>
      <p:ext uri="{BB962C8B-B14F-4D97-AF65-F5344CB8AC3E}">
        <p14:creationId xmlns:p14="http://schemas.microsoft.com/office/powerpoint/2010/main" val="2385388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028AC6E-040A-4F47-B64C-1642E145D42C}" type="datetimeFigureOut">
              <a:rPr lang="en-US" smtClean="0"/>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7CCCF1-B6EB-48C0-A6FE-CB8A55F9D407}" type="slidenum">
              <a:rPr lang="en-US" smtClean="0"/>
              <a:t>‹#›</a:t>
            </a:fld>
            <a:endParaRPr lang="en-US"/>
          </a:p>
        </p:txBody>
      </p:sp>
    </p:spTree>
    <p:extLst>
      <p:ext uri="{BB962C8B-B14F-4D97-AF65-F5344CB8AC3E}">
        <p14:creationId xmlns:p14="http://schemas.microsoft.com/office/powerpoint/2010/main" val="2300629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028AC6E-040A-4F47-B64C-1642E145D42C}" type="datetimeFigureOut">
              <a:rPr lang="en-US" smtClean="0"/>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7CCCF1-B6EB-48C0-A6FE-CB8A55F9D407}" type="slidenum">
              <a:rPr lang="en-US" smtClean="0"/>
              <a:t>‹#›</a:t>
            </a:fld>
            <a:endParaRPr lang="en-US"/>
          </a:p>
        </p:txBody>
      </p:sp>
    </p:spTree>
    <p:extLst>
      <p:ext uri="{BB962C8B-B14F-4D97-AF65-F5344CB8AC3E}">
        <p14:creationId xmlns:p14="http://schemas.microsoft.com/office/powerpoint/2010/main" val="2494159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28AC6E-040A-4F47-B64C-1642E145D42C}"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CCCF1-B6EB-48C0-A6FE-CB8A55F9D407}" type="slidenum">
              <a:rPr lang="en-US" smtClean="0"/>
              <a:t>‹#›</a:t>
            </a:fld>
            <a:endParaRPr lang="en-US"/>
          </a:p>
        </p:txBody>
      </p:sp>
    </p:spTree>
    <p:extLst>
      <p:ext uri="{BB962C8B-B14F-4D97-AF65-F5344CB8AC3E}">
        <p14:creationId xmlns:p14="http://schemas.microsoft.com/office/powerpoint/2010/main" val="4096035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28AC6E-040A-4F47-B64C-1642E145D42C}"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CCCF1-B6EB-48C0-A6FE-CB8A55F9D407}" type="slidenum">
              <a:rPr lang="en-US" smtClean="0"/>
              <a:t>‹#›</a:t>
            </a:fld>
            <a:endParaRPr lang="en-US"/>
          </a:p>
        </p:txBody>
      </p:sp>
    </p:spTree>
    <p:extLst>
      <p:ext uri="{BB962C8B-B14F-4D97-AF65-F5344CB8AC3E}">
        <p14:creationId xmlns:p14="http://schemas.microsoft.com/office/powerpoint/2010/main" val="4216312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28AC6E-040A-4F47-B64C-1642E145D42C}" type="datetimeFigureOut">
              <a:rPr lang="en-US" smtClean="0"/>
              <a:t>11/3/2020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CCCF1-B6EB-48C0-A6FE-CB8A55F9D407}" type="slidenum">
              <a:rPr lang="en-US" smtClean="0"/>
              <a:t>‹#›</a:t>
            </a:fld>
            <a:endParaRPr lang="en-US"/>
          </a:p>
        </p:txBody>
      </p:sp>
    </p:spTree>
    <p:extLst>
      <p:ext uri="{BB962C8B-B14F-4D97-AF65-F5344CB8AC3E}">
        <p14:creationId xmlns:p14="http://schemas.microsoft.com/office/powerpoint/2010/main" val="3698351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4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43306"/>
            <a:ext cx="9144000" cy="920025"/>
          </a:xfrm>
        </p:spPr>
        <p:txBody>
          <a:bodyPr/>
          <a:lstStyle/>
          <a:p>
            <a:r>
              <a:rPr lang="en-US" dirty="0" smtClean="0">
                <a:latin typeface="Tw Cen MT" panose="020B0602020104020603" pitchFamily="34" charset="0"/>
              </a:rPr>
              <a:t>Sustained Veggie</a:t>
            </a:r>
            <a:endParaRPr lang="en-US" dirty="0">
              <a:latin typeface="Tw Cen MT" panose="020B0602020104020603" pitchFamily="34" charset="0"/>
            </a:endParaRPr>
          </a:p>
        </p:txBody>
      </p:sp>
      <p:sp>
        <p:nvSpPr>
          <p:cNvPr id="3" name="Subtitle 2"/>
          <p:cNvSpPr>
            <a:spLocks noGrp="1"/>
          </p:cNvSpPr>
          <p:nvPr>
            <p:ph type="subTitle" idx="1"/>
          </p:nvPr>
        </p:nvSpPr>
        <p:spPr>
          <a:xfrm>
            <a:off x="3121992" y="1491929"/>
            <a:ext cx="5948015" cy="496996"/>
          </a:xfrm>
        </p:spPr>
        <p:txBody>
          <a:bodyPr/>
          <a:lstStyle/>
          <a:p>
            <a:r>
              <a:rPr lang="en-US" dirty="0" smtClean="0">
                <a:latin typeface="Tw Cen MT" panose="020B0602020104020603" pitchFamily="34" charset="0"/>
              </a:rPr>
              <a:t>Jess Bunchek, Aaron Curry, &amp; Matt Romeyn</a:t>
            </a:r>
            <a:endParaRPr lang="en-US" dirty="0">
              <a:latin typeface="Tw Cen MT" panose="020B0602020104020603"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517" y="2531902"/>
            <a:ext cx="4552950" cy="3409950"/>
          </a:xfrm>
          <a:prstGeom prst="rect">
            <a:avLst/>
          </a:prstGeom>
          <a:ln w="12700">
            <a:solidFill>
              <a:schemeClr val="tx1"/>
            </a:solidFill>
          </a:ln>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4007" y="2531902"/>
            <a:ext cx="4572000" cy="3429000"/>
          </a:xfrm>
          <a:prstGeom prst="rect">
            <a:avLst/>
          </a:prstGeom>
          <a:noFill/>
          <a:ln w="12700">
            <a:solidFill>
              <a:schemeClr val="tx1"/>
            </a:solidFill>
          </a:ln>
        </p:spPr>
      </p:pic>
      <p:cxnSp>
        <p:nvCxnSpPr>
          <p:cNvPr id="7" name="Straight Connector 6"/>
          <p:cNvCxnSpPr/>
          <p:nvPr/>
        </p:nvCxnSpPr>
        <p:spPr>
          <a:xfrm flipV="1">
            <a:off x="1524000" y="126333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15925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603658"/>
            <a:ext cx="10515600" cy="1325563"/>
          </a:xfrm>
        </p:spPr>
        <p:txBody>
          <a:bodyPr/>
          <a:lstStyle/>
          <a:p>
            <a:pPr algn="ctr"/>
            <a:r>
              <a:rPr lang="en-US" dirty="0" smtClean="0">
                <a:latin typeface="Tw Cen MT" panose="020B0602020104020603" pitchFamily="34" charset="0"/>
              </a:rPr>
              <a:t>Introduction</a:t>
            </a:r>
            <a:endParaRPr lang="en-US" dirty="0">
              <a:latin typeface="Tw Cen MT" panose="020B0602020104020603" pitchFamily="34" charset="0"/>
            </a:endParaRPr>
          </a:p>
        </p:txBody>
      </p:sp>
      <p:cxnSp>
        <p:nvCxnSpPr>
          <p:cNvPr id="5" name="Straight Connector 4"/>
          <p:cNvCxnSpPr/>
          <p:nvPr/>
        </p:nvCxnSpPr>
        <p:spPr>
          <a:xfrm flipV="1">
            <a:off x="1524000" y="36306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389671" y="3744555"/>
            <a:ext cx="5412658" cy="369332"/>
          </a:xfrm>
          <a:prstGeom prst="rect">
            <a:avLst/>
          </a:prstGeom>
        </p:spPr>
        <p:txBody>
          <a:bodyPr wrap="square">
            <a:spAutoFit/>
          </a:bodyPr>
          <a:lstStyle/>
          <a:p>
            <a:r>
              <a:rPr lang="en-US" dirty="0" smtClean="0">
                <a:latin typeface="Tw Cen MT" panose="020B0602020104020603" pitchFamily="34" charset="0"/>
              </a:rPr>
              <a:t>Research Gap	</a:t>
            </a:r>
            <a:r>
              <a:rPr lang="en-US" dirty="0" smtClean="0">
                <a:solidFill>
                  <a:schemeClr val="bg1">
                    <a:lumMod val="65000"/>
                  </a:schemeClr>
                </a:solidFill>
                <a:latin typeface="Tw Cen MT" panose="020B0602020104020603" pitchFamily="34" charset="0"/>
              </a:rPr>
              <a:t>Study Goals	Study Objective</a:t>
            </a:r>
          </a:p>
        </p:txBody>
      </p:sp>
    </p:spTree>
    <p:extLst>
      <p:ext uri="{BB962C8B-B14F-4D97-AF65-F5344CB8AC3E}">
        <p14:creationId xmlns:p14="http://schemas.microsoft.com/office/powerpoint/2010/main" val="12323004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2" name="Rectangle 11"/>
          <p:cNvSpPr/>
          <p:nvPr/>
        </p:nvSpPr>
        <p:spPr>
          <a:xfrm>
            <a:off x="6237277" y="1333811"/>
            <a:ext cx="5886729" cy="5262979"/>
          </a:xfrm>
          <a:prstGeom prst="rect">
            <a:avLst/>
          </a:prstGeom>
        </p:spPr>
        <p:txBody>
          <a:bodyPr wrap="square">
            <a:spAutoFit/>
          </a:bodyPr>
          <a:lstStyle/>
          <a:p>
            <a:pPr marL="182880" indent="-182880">
              <a:buFont typeface="Arial" panose="020B0604020202020204" pitchFamily="34" charset="0"/>
              <a:buChar char="•"/>
            </a:pPr>
            <a:r>
              <a:rPr lang="en-US" sz="2400" dirty="0" smtClean="0">
                <a:latin typeface="Tw Cen MT" panose="020B0602020104020603" pitchFamily="34" charset="0"/>
              </a:rPr>
              <a:t>The </a:t>
            </a:r>
            <a:r>
              <a:rPr lang="en-US" sz="2400" dirty="0">
                <a:latin typeface="Tw Cen MT" panose="020B0602020104020603" pitchFamily="34" charset="0"/>
              </a:rPr>
              <a:t>Veggie concept is a simple, low-power system to grow fresh, nutritious food for </a:t>
            </a:r>
            <a:r>
              <a:rPr lang="en-US" sz="2400" dirty="0" smtClean="0">
                <a:latin typeface="Tw Cen MT" panose="020B0602020104020603" pitchFamily="34" charset="0"/>
              </a:rPr>
              <a:t>astronauts to </a:t>
            </a:r>
            <a:r>
              <a:rPr lang="en-US" sz="2400" dirty="0">
                <a:latin typeface="Tw Cen MT" panose="020B0602020104020603" pitchFamily="34" charset="0"/>
              </a:rPr>
              <a:t>supplement their diet and use as a tool </a:t>
            </a:r>
            <a:r>
              <a:rPr lang="en-US" sz="2400" dirty="0" smtClean="0">
                <a:latin typeface="Tw Cen MT" panose="020B0602020104020603" pitchFamily="34" charset="0"/>
              </a:rPr>
              <a:t>to support </a:t>
            </a:r>
            <a:r>
              <a:rPr lang="en-US" sz="2400" dirty="0">
                <a:latin typeface="Tw Cen MT" panose="020B0602020104020603" pitchFamily="34" charset="0"/>
              </a:rPr>
              <a:t>relaxation and recreation</a:t>
            </a:r>
            <a:r>
              <a:rPr lang="en-US" sz="2400" dirty="0" smtClean="0">
                <a:latin typeface="Tw Cen MT" panose="020B0602020104020603" pitchFamily="34" charset="0"/>
              </a:rPr>
              <a:t>.</a:t>
            </a:r>
          </a:p>
          <a:p>
            <a:endParaRPr lang="en-US" sz="2400" dirty="0" smtClean="0">
              <a:latin typeface="Tw Cen MT" panose="020B0602020104020603" pitchFamily="34" charset="0"/>
            </a:endParaRPr>
          </a:p>
          <a:p>
            <a:pPr marL="182880" indent="-182880">
              <a:buFont typeface="Arial" panose="020B0604020202020204" pitchFamily="34" charset="0"/>
              <a:buChar char="•"/>
            </a:pPr>
            <a:r>
              <a:rPr lang="en-US" sz="2400" dirty="0" smtClean="0">
                <a:latin typeface="Tw Cen MT" panose="020B0602020104020603" pitchFamily="34" charset="0"/>
              </a:rPr>
              <a:t>Requires ~70 </a:t>
            </a:r>
            <a:r>
              <a:rPr lang="en-US" sz="2400" dirty="0">
                <a:latin typeface="Tw Cen MT" panose="020B0602020104020603" pitchFamily="34" charset="0"/>
              </a:rPr>
              <a:t>watts for </a:t>
            </a:r>
            <a:r>
              <a:rPr lang="en-US" sz="2400" dirty="0" smtClean="0">
                <a:latin typeface="Tw Cen MT" panose="020B0602020104020603" pitchFamily="34" charset="0"/>
              </a:rPr>
              <a:t>lights</a:t>
            </a:r>
            <a:r>
              <a:rPr lang="en-US" sz="2400" dirty="0">
                <a:latin typeface="Tw Cen MT" panose="020B0602020104020603" pitchFamily="34" charset="0"/>
              </a:rPr>
              <a:t>, </a:t>
            </a:r>
            <a:r>
              <a:rPr lang="en-US" sz="2400" dirty="0" smtClean="0">
                <a:latin typeface="Tw Cen MT" panose="020B0602020104020603" pitchFamily="34" charset="0"/>
              </a:rPr>
              <a:t>fans, and </a:t>
            </a:r>
            <a:r>
              <a:rPr lang="en-US" sz="2400" dirty="0">
                <a:latin typeface="Tw Cen MT" panose="020B0602020104020603" pitchFamily="34" charset="0"/>
              </a:rPr>
              <a:t>control </a:t>
            </a:r>
            <a:r>
              <a:rPr lang="en-US" sz="2400" dirty="0" smtClean="0">
                <a:latin typeface="Tw Cen MT" panose="020B0602020104020603" pitchFamily="34" charset="0"/>
              </a:rPr>
              <a:t>electronics</a:t>
            </a:r>
          </a:p>
          <a:p>
            <a:pPr marL="182880" indent="-182880">
              <a:buFont typeface="Arial" panose="020B0604020202020204" pitchFamily="34" charset="0"/>
              <a:buChar char="•"/>
            </a:pPr>
            <a:endParaRPr lang="en-US" sz="2400" dirty="0" smtClean="0">
              <a:latin typeface="Tw Cen MT" panose="020B0602020104020603" pitchFamily="34" charset="0"/>
            </a:endParaRPr>
          </a:p>
          <a:p>
            <a:pPr marL="182880" indent="-182880">
              <a:buFont typeface="Arial" panose="020B0604020202020204" pitchFamily="34" charset="0"/>
              <a:buChar char="•"/>
            </a:pPr>
            <a:r>
              <a:rPr lang="en-US" sz="2400" dirty="0" smtClean="0">
                <a:latin typeface="Tw Cen MT" panose="020B0602020104020603" pitchFamily="34" charset="0"/>
              </a:rPr>
              <a:t>Uses plant pillows filled with arcillite clay media, as well as a root mat water reservoir.</a:t>
            </a:r>
          </a:p>
          <a:p>
            <a:pPr marL="182880" indent="-182880">
              <a:buFont typeface="Arial" panose="020B0604020202020204" pitchFamily="34" charset="0"/>
              <a:buChar char="•"/>
            </a:pPr>
            <a:endParaRPr lang="en-US" sz="2400" dirty="0" smtClean="0">
              <a:latin typeface="Tw Cen MT" panose="020B0602020104020603" pitchFamily="34" charset="0"/>
            </a:endParaRPr>
          </a:p>
          <a:p>
            <a:pPr marL="182880" indent="-182880">
              <a:buFont typeface="Arial" panose="020B0604020202020204" pitchFamily="34" charset="0"/>
              <a:buChar char="•"/>
            </a:pPr>
            <a:r>
              <a:rPr lang="en-US" sz="2400" dirty="0" smtClean="0">
                <a:latin typeface="Tw Cen MT" panose="020B0602020104020603" pitchFamily="34" charset="0"/>
              </a:rPr>
              <a:t>Clear plastic bellows minimize debris risk while, with fans, help create air flow.</a:t>
            </a:r>
          </a:p>
        </p:txBody>
      </p:sp>
      <p:sp>
        <p:nvSpPr>
          <p:cNvPr id="2" name="Title 1"/>
          <p:cNvSpPr>
            <a:spLocks noGrp="1"/>
          </p:cNvSpPr>
          <p:nvPr>
            <p:ph type="title"/>
          </p:nvPr>
        </p:nvSpPr>
        <p:spPr>
          <a:xfrm>
            <a:off x="838200" y="8248"/>
            <a:ext cx="10515600" cy="1325563"/>
          </a:xfrm>
        </p:spPr>
        <p:txBody>
          <a:bodyPr/>
          <a:lstStyle/>
          <a:p>
            <a:pPr algn="ctr"/>
            <a:r>
              <a:rPr lang="en-US" dirty="0" smtClean="0">
                <a:latin typeface="Tw Cen MT" panose="020B0602020104020603" pitchFamily="34" charset="0"/>
              </a:rPr>
              <a:t>Veggie Vegetable Production System</a:t>
            </a:r>
            <a:endParaRPr lang="en-US" dirty="0">
              <a:latin typeface="Tw Cen MT" panose="020B0602020104020603" pitchFamily="34" charset="0"/>
            </a:endParaRPr>
          </a:p>
        </p:txBody>
      </p:sp>
      <p:cxnSp>
        <p:nvCxnSpPr>
          <p:cNvPr id="5" name="Straight Connector 4"/>
          <p:cNvCxnSpPr/>
          <p:nvPr/>
        </p:nvCxnSpPr>
        <p:spPr>
          <a:xfrm flipV="1">
            <a:off x="1524000" y="103520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255129" y="5425060"/>
            <a:ext cx="5412658" cy="646331"/>
          </a:xfrm>
          <a:prstGeom prst="rect">
            <a:avLst/>
          </a:prstGeom>
        </p:spPr>
        <p:txBody>
          <a:bodyPr wrap="square">
            <a:spAutoFit/>
          </a:bodyPr>
          <a:lstStyle/>
          <a:p>
            <a:r>
              <a:rPr lang="en-US" dirty="0">
                <a:latin typeface="Tw Cen MT" panose="020B0602020104020603" pitchFamily="34" charset="0"/>
              </a:rPr>
              <a:t>First Veggie study, “Veg-01A,” with ‘Outredgeous’ red romaine lettuce </a:t>
            </a:r>
            <a:r>
              <a:rPr lang="en-US" dirty="0" smtClean="0">
                <a:latin typeface="Tw Cen MT" panose="020B0602020104020603" pitchFamily="34" charset="0"/>
              </a:rPr>
              <a:t>(May 2014</a:t>
            </a:r>
            <a:r>
              <a:rPr lang="en-US" dirty="0">
                <a:latin typeface="Tw Cen MT" panose="020B0602020104020603" pitchFamily="34" charset="0"/>
              </a:rPr>
              <a:t>).</a:t>
            </a:r>
            <a:endParaRPr lang="en-US" dirty="0">
              <a:solidFill>
                <a:schemeClr val="bg1">
                  <a:lumMod val="65000"/>
                </a:schemeClr>
              </a:solidFill>
              <a:latin typeface="Tw Cen MT" panose="020B0602020104020603" pitchFamily="34" charset="0"/>
            </a:endParaRPr>
          </a:p>
        </p:txBody>
      </p:sp>
      <p:pic>
        <p:nvPicPr>
          <p:cNvPr id="11" name="Picture 3" descr="C:\Users\tmsmith1\Documents\CASIS\VEGGIE\iss039e019414 Rick working in Columbus.jp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255129" y="1612702"/>
            <a:ext cx="5713550" cy="3812358"/>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93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4194" y="8142"/>
            <a:ext cx="9103612" cy="6841715"/>
          </a:xfrm>
          <a:prstGeom prst="rect">
            <a:avLst/>
          </a:prstGeom>
        </p:spPr>
      </p:pic>
    </p:spTree>
    <p:extLst>
      <p:ext uri="{BB962C8B-B14F-4D97-AF65-F5344CB8AC3E}">
        <p14:creationId xmlns:p14="http://schemas.microsoft.com/office/powerpoint/2010/main" val="3053953426"/>
      </p:ext>
    </p:extLst>
  </p:cSld>
  <p:clrMapOvr>
    <a:masterClrMapping/>
  </p:clrMapOvr>
  <mc:AlternateContent xmlns:mc="http://schemas.openxmlformats.org/markup-compatibility/2006" xmlns:p14="http://schemas.microsoft.com/office/powerpoint/2010/main">
    <mc:Choice Requires="p14">
      <p:transition spd="slow" p14:dur="2000" advClick="0" advTm="19000"/>
    </mc:Choice>
    <mc:Fallback xmlns="">
      <p:transition spd="slow" advClick="0" advTm="19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p:cNvSpPr/>
          <p:nvPr/>
        </p:nvSpPr>
        <p:spPr>
          <a:xfrm>
            <a:off x="264517" y="1523640"/>
            <a:ext cx="5713550" cy="4893647"/>
          </a:xfrm>
          <a:prstGeom prst="rect">
            <a:avLst/>
          </a:prstGeom>
        </p:spPr>
        <p:txBody>
          <a:bodyPr wrap="square">
            <a:spAutoFit/>
          </a:bodyPr>
          <a:lstStyle/>
          <a:p>
            <a:pPr marL="182880" indent="-182880">
              <a:buFont typeface="Arial" panose="020B0604020202020204" pitchFamily="34" charset="0"/>
              <a:buChar char="•"/>
            </a:pPr>
            <a:r>
              <a:rPr lang="en-US" sz="2400" dirty="0" smtClean="0">
                <a:latin typeface="Tw Cen MT" panose="020B0602020104020603" pitchFamily="34" charset="0"/>
              </a:rPr>
              <a:t>Second Veggie unit installed in 2018</a:t>
            </a:r>
          </a:p>
          <a:p>
            <a:pPr marL="182880" indent="-182880">
              <a:buFont typeface="Arial" panose="020B0604020202020204" pitchFamily="34" charset="0"/>
              <a:buChar char="•"/>
            </a:pPr>
            <a:endParaRPr lang="en-US" sz="2400" dirty="0" smtClean="0">
              <a:latin typeface="Tw Cen MT" panose="020B0602020104020603" pitchFamily="34" charset="0"/>
            </a:endParaRPr>
          </a:p>
          <a:p>
            <a:pPr marL="182880" indent="-182880">
              <a:buFont typeface="Arial" panose="020B0604020202020204" pitchFamily="34" charset="0"/>
              <a:buChar char="•"/>
            </a:pPr>
            <a:r>
              <a:rPr lang="en-US" sz="2400" dirty="0" smtClean="0">
                <a:latin typeface="Tw Cen MT" panose="020B0602020104020603" pitchFamily="34" charset="0"/>
              </a:rPr>
              <a:t>13 Veggie studies to date</a:t>
            </a:r>
          </a:p>
          <a:p>
            <a:pPr marL="640080" lvl="1" indent="-182880">
              <a:buFont typeface="Arial" panose="020B0604020202020204" pitchFamily="34" charset="0"/>
              <a:buChar char="•"/>
            </a:pPr>
            <a:r>
              <a:rPr lang="en-US" sz="2400" dirty="0" smtClean="0">
                <a:latin typeface="Tw Cen MT" panose="020B0602020104020603" pitchFamily="34" charset="0"/>
              </a:rPr>
              <a:t>6 one-month studies</a:t>
            </a:r>
          </a:p>
          <a:p>
            <a:pPr marL="640080" lvl="1" indent="-182880">
              <a:buFont typeface="Arial" panose="020B0604020202020204" pitchFamily="34" charset="0"/>
              <a:buChar char="•"/>
            </a:pPr>
            <a:r>
              <a:rPr lang="en-US" sz="2400" dirty="0" smtClean="0">
                <a:latin typeface="Tw Cen MT" panose="020B0602020104020603" pitchFamily="34" charset="0"/>
              </a:rPr>
              <a:t>6 two-month studies with multiple harvests from the same plants (“cut-and-come-again” technique)</a:t>
            </a:r>
          </a:p>
          <a:p>
            <a:pPr marL="640080" lvl="1" indent="-182880">
              <a:buFont typeface="Arial" panose="020B0604020202020204" pitchFamily="34" charset="0"/>
              <a:buChar char="•"/>
            </a:pPr>
            <a:r>
              <a:rPr lang="en-US" sz="2400" dirty="0" smtClean="0">
                <a:latin typeface="Tw Cen MT" panose="020B0602020104020603" pitchFamily="34" charset="0"/>
              </a:rPr>
              <a:t>1 three-month study with zinnias to test flowering in space; precursor to fruit production</a:t>
            </a:r>
          </a:p>
          <a:p>
            <a:pPr marL="640080" lvl="1" indent="-182880">
              <a:buFont typeface="Arial" panose="020B0604020202020204" pitchFamily="34" charset="0"/>
              <a:buChar char="•"/>
            </a:pPr>
            <a:endParaRPr lang="en-US" sz="2400" dirty="0">
              <a:latin typeface="Tw Cen MT" panose="020B0602020104020603" pitchFamily="34" charset="0"/>
            </a:endParaRPr>
          </a:p>
          <a:p>
            <a:pPr marL="182880" indent="-182880">
              <a:buFont typeface="Arial" panose="020B0604020202020204" pitchFamily="34" charset="0"/>
              <a:buChar char="•"/>
            </a:pPr>
            <a:r>
              <a:rPr lang="en-US" sz="2400" dirty="0" smtClean="0">
                <a:latin typeface="Tw Cen MT" panose="020B0602020104020603" pitchFamily="34" charset="0"/>
              </a:rPr>
              <a:t>Ability to weigh produce in microgravity as of 2019 with the Mass Measurement Device</a:t>
            </a:r>
          </a:p>
        </p:txBody>
      </p:sp>
      <p:sp>
        <p:nvSpPr>
          <p:cNvPr id="2" name="Title 1"/>
          <p:cNvSpPr>
            <a:spLocks noGrp="1"/>
          </p:cNvSpPr>
          <p:nvPr>
            <p:ph type="title"/>
          </p:nvPr>
        </p:nvSpPr>
        <p:spPr>
          <a:xfrm>
            <a:off x="838200" y="8248"/>
            <a:ext cx="10515600" cy="1325563"/>
          </a:xfrm>
        </p:spPr>
        <p:txBody>
          <a:bodyPr/>
          <a:lstStyle/>
          <a:p>
            <a:pPr algn="ctr"/>
            <a:r>
              <a:rPr lang="en-US" dirty="0" smtClean="0">
                <a:latin typeface="Tw Cen MT" panose="020B0602020104020603" pitchFamily="34" charset="0"/>
              </a:rPr>
              <a:t>Veggie Vegetable Production System</a:t>
            </a:r>
            <a:endParaRPr lang="en-US" dirty="0">
              <a:latin typeface="Tw Cen MT" panose="020B0602020104020603" pitchFamily="34" charset="0"/>
            </a:endParaRPr>
          </a:p>
        </p:txBody>
      </p:sp>
      <p:cxnSp>
        <p:nvCxnSpPr>
          <p:cNvPr id="5" name="Straight Connector 4"/>
          <p:cNvCxnSpPr/>
          <p:nvPr/>
        </p:nvCxnSpPr>
        <p:spPr>
          <a:xfrm flipV="1">
            <a:off x="1524000" y="103520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237277" y="1612702"/>
            <a:ext cx="5718537" cy="3812358"/>
          </a:xfrm>
          <a:prstGeom prst="rect">
            <a:avLst/>
          </a:prstGeom>
          <a:ln w="12700">
            <a:solidFill>
              <a:schemeClr val="tx1"/>
            </a:solidFill>
          </a:ln>
        </p:spPr>
      </p:pic>
      <p:sp>
        <p:nvSpPr>
          <p:cNvPr id="9" name="Rectangle 8"/>
          <p:cNvSpPr/>
          <p:nvPr/>
        </p:nvSpPr>
        <p:spPr>
          <a:xfrm>
            <a:off x="6171020" y="5420069"/>
            <a:ext cx="5412658" cy="923330"/>
          </a:xfrm>
          <a:prstGeom prst="rect">
            <a:avLst/>
          </a:prstGeom>
        </p:spPr>
        <p:txBody>
          <a:bodyPr wrap="square">
            <a:spAutoFit/>
          </a:bodyPr>
          <a:lstStyle/>
          <a:p>
            <a:r>
              <a:rPr lang="en-US" dirty="0" smtClean="0">
                <a:latin typeface="Tw Cen MT" panose="020B0602020104020603" pitchFamily="34" charset="0"/>
              </a:rPr>
              <a:t>Most recent Veggie study, “Veg-04B,” with ‘Mizuna’ mustard (November 2019). NASA astronauts Christina Koch (left) and Jessica Meir (right) pictured.</a:t>
            </a:r>
            <a:endParaRPr lang="en-US" dirty="0" smtClean="0">
              <a:solidFill>
                <a:schemeClr val="bg1">
                  <a:lumMod val="65000"/>
                </a:schemeClr>
              </a:solidFill>
              <a:latin typeface="Tw Cen MT" panose="020B0602020104020603" pitchFamily="34" charset="0"/>
            </a:endParaRPr>
          </a:p>
        </p:txBody>
      </p:sp>
      <p:sp>
        <p:nvSpPr>
          <p:cNvPr id="4" name="Oval 3"/>
          <p:cNvSpPr/>
          <p:nvPr/>
        </p:nvSpPr>
        <p:spPr>
          <a:xfrm>
            <a:off x="10372437" y="2133600"/>
            <a:ext cx="1776330" cy="192116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96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28" name="Picture 4" descr="https://io.jsc.nasa.gov/photos/12727/hires/iss061e06159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
          <a:stretch/>
        </p:blipFill>
        <p:spPr bwMode="auto">
          <a:xfrm>
            <a:off x="6226977" y="1607123"/>
            <a:ext cx="2743200" cy="4221638"/>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rot="16200000">
            <a:off x="2459113" y="2346342"/>
            <a:ext cx="4221637" cy="2743200"/>
          </a:xfrm>
          <a:prstGeom prst="rect">
            <a:avLst/>
          </a:prstGeom>
          <a:ln w="12700">
            <a:solidFill>
              <a:schemeClr val="tx1"/>
            </a:solidFill>
          </a:ln>
        </p:spPr>
      </p:pic>
      <p:pic>
        <p:nvPicPr>
          <p:cNvPr id="1026" name="Picture 2" descr="https://io.jsc.nasa.gov/photos/12727/hires/iss061e061772.jpg"/>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9255621" y="1607124"/>
            <a:ext cx="2743200" cy="4225697"/>
          </a:xfrm>
          <a:prstGeom prst="rect">
            <a:avLst/>
          </a:prstGeom>
          <a:noFill/>
          <a:ln w="12700">
            <a:solidFill>
              <a:schemeClr val="tx1"/>
            </a:solidFill>
          </a:ln>
        </p:spPr>
      </p:pic>
      <p:pic>
        <p:nvPicPr>
          <p:cNvPr id="1030" name="Picture 6" descr="https://io.jsc.nasa.gov/photos/12637/hires/iss059e090695.jpg"/>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a:stretch/>
        </p:blipFill>
        <p:spPr bwMode="auto">
          <a:xfrm>
            <a:off x="169688" y="1608293"/>
            <a:ext cx="2743200" cy="4224528"/>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34391" y="1145459"/>
            <a:ext cx="1213794" cy="461665"/>
          </a:xfrm>
          <a:prstGeom prst="rect">
            <a:avLst/>
          </a:prstGeom>
          <a:noFill/>
        </p:spPr>
        <p:txBody>
          <a:bodyPr wrap="none" rtlCol="0">
            <a:spAutoFit/>
          </a:bodyPr>
          <a:lstStyle/>
          <a:p>
            <a:r>
              <a:rPr lang="en-US" sz="2400" dirty="0" smtClean="0">
                <a:latin typeface="Tw Cen MT" panose="020B0602020104020603" pitchFamily="34" charset="0"/>
              </a:rPr>
              <a:t>Initiation</a:t>
            </a:r>
            <a:endParaRPr lang="en-US" sz="2400" dirty="0">
              <a:latin typeface="Tw Cen MT" panose="020B0602020104020603" pitchFamily="34" charset="0"/>
            </a:endParaRPr>
          </a:p>
        </p:txBody>
      </p:sp>
      <p:sp>
        <p:nvSpPr>
          <p:cNvPr id="10" name="TextBox 9"/>
          <p:cNvSpPr txBox="1"/>
          <p:nvPr/>
        </p:nvSpPr>
        <p:spPr>
          <a:xfrm>
            <a:off x="7036692" y="1145459"/>
            <a:ext cx="1123769" cy="461665"/>
          </a:xfrm>
          <a:prstGeom prst="rect">
            <a:avLst/>
          </a:prstGeom>
          <a:noFill/>
        </p:spPr>
        <p:txBody>
          <a:bodyPr wrap="none" rtlCol="0">
            <a:spAutoFit/>
          </a:bodyPr>
          <a:lstStyle/>
          <a:p>
            <a:r>
              <a:rPr lang="en-US" sz="2400" dirty="0" smtClean="0">
                <a:latin typeface="Tw Cen MT" panose="020B0602020104020603" pitchFamily="34" charset="0"/>
              </a:rPr>
              <a:t>Harvest</a:t>
            </a:r>
            <a:endParaRPr lang="en-US" sz="2400" dirty="0">
              <a:latin typeface="Tw Cen MT" panose="020B0602020104020603" pitchFamily="34" charset="0"/>
            </a:endParaRPr>
          </a:p>
        </p:txBody>
      </p:sp>
      <p:sp>
        <p:nvSpPr>
          <p:cNvPr id="13" name="TextBox 12"/>
          <p:cNvSpPr txBox="1"/>
          <p:nvPr/>
        </p:nvSpPr>
        <p:spPr>
          <a:xfrm>
            <a:off x="4049309" y="1145458"/>
            <a:ext cx="1086259" cy="461665"/>
          </a:xfrm>
          <a:prstGeom prst="rect">
            <a:avLst/>
          </a:prstGeom>
          <a:noFill/>
        </p:spPr>
        <p:txBody>
          <a:bodyPr wrap="none" rtlCol="0">
            <a:spAutoFit/>
          </a:bodyPr>
          <a:lstStyle/>
          <a:p>
            <a:r>
              <a:rPr lang="en-US" sz="2400" dirty="0" smtClean="0">
                <a:latin typeface="Tw Cen MT" panose="020B0602020104020603" pitchFamily="34" charset="0"/>
              </a:rPr>
              <a:t>Growth</a:t>
            </a:r>
            <a:endParaRPr lang="en-US" sz="2400" dirty="0">
              <a:latin typeface="Tw Cen MT" panose="020B0602020104020603" pitchFamily="34" charset="0"/>
            </a:endParaRPr>
          </a:p>
        </p:txBody>
      </p:sp>
      <p:sp>
        <p:nvSpPr>
          <p:cNvPr id="14" name="TextBox 13"/>
          <p:cNvSpPr txBox="1"/>
          <p:nvPr/>
        </p:nvSpPr>
        <p:spPr>
          <a:xfrm>
            <a:off x="9917956" y="1145457"/>
            <a:ext cx="1418530" cy="461665"/>
          </a:xfrm>
          <a:prstGeom prst="rect">
            <a:avLst/>
          </a:prstGeom>
          <a:noFill/>
        </p:spPr>
        <p:txBody>
          <a:bodyPr wrap="none" rtlCol="0">
            <a:spAutoFit/>
          </a:bodyPr>
          <a:lstStyle/>
          <a:p>
            <a:r>
              <a:rPr lang="en-US" sz="2400" dirty="0" smtClean="0">
                <a:latin typeface="Tw Cen MT" panose="020B0602020104020603" pitchFamily="34" charset="0"/>
              </a:rPr>
              <a:t>Dormancy</a:t>
            </a:r>
            <a:endParaRPr lang="en-US" sz="2400" dirty="0">
              <a:latin typeface="Tw Cen MT" panose="020B0602020104020603" pitchFamily="34" charset="0"/>
            </a:endParaRPr>
          </a:p>
        </p:txBody>
      </p:sp>
      <p:sp>
        <p:nvSpPr>
          <p:cNvPr id="20" name="U-Turn Arrow 19"/>
          <p:cNvSpPr/>
          <p:nvPr/>
        </p:nvSpPr>
        <p:spPr>
          <a:xfrm>
            <a:off x="-1833225" y="485058"/>
            <a:ext cx="496423" cy="380385"/>
          </a:xfrm>
          <a:prstGeom prst="uturnArrow">
            <a:avLst>
              <a:gd name="adj1" fmla="val 3254"/>
              <a:gd name="adj2" fmla="val 25000"/>
              <a:gd name="adj3" fmla="val 23188"/>
              <a:gd name="adj4" fmla="val 36267"/>
              <a:gd name="adj5" fmla="val 75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TextBox 25"/>
          <p:cNvSpPr txBox="1"/>
          <p:nvPr/>
        </p:nvSpPr>
        <p:spPr>
          <a:xfrm>
            <a:off x="2912888" y="485058"/>
            <a:ext cx="1272208" cy="338554"/>
          </a:xfrm>
          <a:prstGeom prst="rect">
            <a:avLst/>
          </a:prstGeom>
          <a:noFill/>
        </p:spPr>
        <p:txBody>
          <a:bodyPr wrap="none" rtlCol="0">
            <a:spAutoFit/>
          </a:bodyPr>
          <a:lstStyle/>
          <a:p>
            <a:r>
              <a:rPr lang="en-US" sz="1600" dirty="0" smtClean="0">
                <a:latin typeface="Tw Cen MT" panose="020B0602020104020603" pitchFamily="34" charset="0"/>
              </a:rPr>
              <a:t>(28-56 days)</a:t>
            </a:r>
            <a:endParaRPr lang="en-US" sz="1600" dirty="0">
              <a:latin typeface="Tw Cen MT" panose="020B0602020104020603" pitchFamily="34" charset="0"/>
            </a:endParaRPr>
          </a:p>
        </p:txBody>
      </p:sp>
      <p:cxnSp>
        <p:nvCxnSpPr>
          <p:cNvPr id="28" name="Straight Arrow Connector 27"/>
          <p:cNvCxnSpPr/>
          <p:nvPr/>
        </p:nvCxnSpPr>
        <p:spPr>
          <a:xfrm>
            <a:off x="3731530" y="823612"/>
            <a:ext cx="317779" cy="3218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36220" y="6304643"/>
            <a:ext cx="3268980" cy="553357"/>
          </a:xfrm>
          <a:prstGeom prst="rect">
            <a:avLst/>
          </a:prstGeom>
        </p:spPr>
        <p:txBody>
          <a:bodyPr wrap="square">
            <a:spAutoFit/>
          </a:bodyPr>
          <a:lstStyle/>
          <a:p>
            <a:pPr marL="685800" marR="0" indent="-457200">
              <a:lnSpc>
                <a:spcPct val="107000"/>
              </a:lnSpc>
              <a:spcBef>
                <a:spcPts val="0"/>
              </a:spcBef>
              <a:spcAft>
                <a:spcPts val="0"/>
              </a:spcAft>
            </a:pPr>
            <a:r>
              <a:rPr lang="en-US" sz="1400" dirty="0">
                <a:latin typeface="Tw Cen MT" panose="020B0602020104020603" pitchFamily="34" charset="0"/>
                <a:ea typeface="Calibri" panose="020F0502020204030204" pitchFamily="34" charset="0"/>
                <a:cs typeface="Times New Roman" panose="02020603050405020304" pitchFamily="18" charset="0"/>
              </a:rPr>
              <a:t>Cooper </a:t>
            </a:r>
            <a:r>
              <a:rPr lang="en-US" sz="1400" dirty="0" smtClean="0">
                <a:latin typeface="Tw Cen MT" panose="020B0602020104020603" pitchFamily="34" charset="0"/>
                <a:ea typeface="Calibri" panose="020F0502020204030204" pitchFamily="34" charset="0"/>
                <a:cs typeface="Times New Roman" panose="02020603050405020304" pitchFamily="18" charset="0"/>
              </a:rPr>
              <a:t>et al. 2017</a:t>
            </a:r>
            <a:r>
              <a:rPr lang="en-US" sz="1400" dirty="0">
                <a:latin typeface="Tw Cen MT" panose="020B0602020104020603" pitchFamily="34" charset="0"/>
                <a:ea typeface="Calibri" panose="020F0502020204030204" pitchFamily="34" charset="0"/>
                <a:cs typeface="Times New Roman" panose="02020603050405020304" pitchFamily="18" charset="0"/>
              </a:rPr>
              <a:t>. </a:t>
            </a:r>
            <a:r>
              <a:rPr lang="en-US" sz="1400" dirty="0" smtClean="0">
                <a:latin typeface="Tw Cen MT" panose="020B0602020104020603" pitchFamily="34" charset="0"/>
                <a:ea typeface="Calibri" panose="020F0502020204030204" pitchFamily="34" charset="0"/>
                <a:cs typeface="Times New Roman" panose="02020603050405020304" pitchFamily="18" charset="0"/>
              </a:rPr>
              <a:t>Microgravity</a:t>
            </a:r>
            <a:r>
              <a:rPr lang="en-US" sz="1400" dirty="0">
                <a:latin typeface="Tw Cen MT" panose="020B0602020104020603" pitchFamily="34" charset="0"/>
                <a:ea typeface="Calibri" panose="020F0502020204030204" pitchFamily="34" charset="0"/>
                <a:cs typeface="Times New Roman" panose="02020603050405020304" pitchFamily="18" charset="0"/>
              </a:rPr>
              <a:t>. 3:17</a:t>
            </a:r>
            <a:r>
              <a:rPr lang="en-US" sz="1400" dirty="0" smtClean="0">
                <a:latin typeface="Tw Cen MT" panose="020B0602020104020603" pitchFamily="34" charset="0"/>
                <a:ea typeface="Calibri" panose="020F0502020204030204" pitchFamily="34" charset="0"/>
                <a:cs typeface="Times New Roman" panose="02020603050405020304" pitchFamily="18" charset="0"/>
              </a:rPr>
              <a:t>.</a:t>
            </a:r>
          </a:p>
          <a:p>
            <a:pPr marL="685800" marR="0" indent="-457200">
              <a:lnSpc>
                <a:spcPct val="107000"/>
              </a:lnSpc>
              <a:spcBef>
                <a:spcPts val="0"/>
              </a:spcBef>
              <a:spcAft>
                <a:spcPts val="0"/>
              </a:spcAft>
            </a:pPr>
            <a:r>
              <a:rPr lang="en-US" sz="1400" dirty="0" smtClean="0">
                <a:effectLst/>
                <a:latin typeface="Tw Cen MT" panose="020B0602020104020603" pitchFamily="34" charset="0"/>
                <a:ea typeface="Calibri" panose="020F0502020204030204" pitchFamily="34" charset="0"/>
                <a:cs typeface="Times New Roman" panose="02020603050405020304" pitchFamily="18" charset="0"/>
              </a:rPr>
              <a:t>Massa et al. 2015. ICES-2015-252.</a:t>
            </a:r>
            <a:endParaRPr lang="en-US" sz="1200" dirty="0">
              <a:effectLst/>
              <a:latin typeface="Tw Cen MT" panose="020B06020201040206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686759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28" name="Picture 4" descr="https://io.jsc.nasa.gov/photos/12727/hires/iss061e06159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
          <a:stretch/>
        </p:blipFill>
        <p:spPr bwMode="auto">
          <a:xfrm>
            <a:off x="6226977" y="1607123"/>
            <a:ext cx="2743200" cy="4221638"/>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rot="16200000">
            <a:off x="2459113" y="2346342"/>
            <a:ext cx="4221637" cy="2743200"/>
          </a:xfrm>
          <a:prstGeom prst="rect">
            <a:avLst/>
          </a:prstGeom>
          <a:ln w="12700">
            <a:solidFill>
              <a:schemeClr val="tx1"/>
            </a:solidFill>
          </a:ln>
        </p:spPr>
      </p:pic>
      <p:pic>
        <p:nvPicPr>
          <p:cNvPr id="1026" name="Picture 2" descr="https://io.jsc.nasa.gov/photos/12727/hires/iss061e061772.jpg"/>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9255621" y="1607124"/>
            <a:ext cx="2743200" cy="4225697"/>
          </a:xfrm>
          <a:prstGeom prst="rect">
            <a:avLst/>
          </a:prstGeom>
          <a:noFill/>
          <a:ln w="12700">
            <a:solidFill>
              <a:schemeClr val="tx1"/>
            </a:solidFill>
          </a:ln>
        </p:spPr>
      </p:pic>
      <p:pic>
        <p:nvPicPr>
          <p:cNvPr id="1030" name="Picture 6" descr="https://io.jsc.nasa.gov/photos/12637/hires/iss059e090695.jpg"/>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a:stretch/>
        </p:blipFill>
        <p:spPr bwMode="auto">
          <a:xfrm>
            <a:off x="169688" y="1608293"/>
            <a:ext cx="2743200" cy="4224528"/>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34391" y="1145459"/>
            <a:ext cx="1213794" cy="461665"/>
          </a:xfrm>
          <a:prstGeom prst="rect">
            <a:avLst/>
          </a:prstGeom>
          <a:noFill/>
        </p:spPr>
        <p:txBody>
          <a:bodyPr wrap="none" rtlCol="0">
            <a:spAutoFit/>
          </a:bodyPr>
          <a:lstStyle/>
          <a:p>
            <a:r>
              <a:rPr lang="en-US" sz="2400" dirty="0" smtClean="0">
                <a:latin typeface="Tw Cen MT" panose="020B0602020104020603" pitchFamily="34" charset="0"/>
              </a:rPr>
              <a:t>Initiation</a:t>
            </a:r>
            <a:endParaRPr lang="en-US" sz="2400" dirty="0">
              <a:latin typeface="Tw Cen MT" panose="020B0602020104020603" pitchFamily="34" charset="0"/>
            </a:endParaRPr>
          </a:p>
        </p:txBody>
      </p:sp>
      <p:sp>
        <p:nvSpPr>
          <p:cNvPr id="10" name="TextBox 9"/>
          <p:cNvSpPr txBox="1"/>
          <p:nvPr/>
        </p:nvSpPr>
        <p:spPr>
          <a:xfrm>
            <a:off x="7036692" y="1145459"/>
            <a:ext cx="1123769" cy="461665"/>
          </a:xfrm>
          <a:prstGeom prst="rect">
            <a:avLst/>
          </a:prstGeom>
          <a:noFill/>
        </p:spPr>
        <p:txBody>
          <a:bodyPr wrap="none" rtlCol="0">
            <a:spAutoFit/>
          </a:bodyPr>
          <a:lstStyle/>
          <a:p>
            <a:r>
              <a:rPr lang="en-US" sz="2400" dirty="0" smtClean="0">
                <a:latin typeface="Tw Cen MT" panose="020B0602020104020603" pitchFamily="34" charset="0"/>
              </a:rPr>
              <a:t>Harvest</a:t>
            </a:r>
            <a:endParaRPr lang="en-US" sz="2400" dirty="0">
              <a:latin typeface="Tw Cen MT" panose="020B0602020104020603" pitchFamily="34" charset="0"/>
            </a:endParaRPr>
          </a:p>
        </p:txBody>
      </p:sp>
      <p:sp>
        <p:nvSpPr>
          <p:cNvPr id="13" name="TextBox 12"/>
          <p:cNvSpPr txBox="1"/>
          <p:nvPr/>
        </p:nvSpPr>
        <p:spPr>
          <a:xfrm>
            <a:off x="4049309" y="1145458"/>
            <a:ext cx="1086259" cy="461665"/>
          </a:xfrm>
          <a:prstGeom prst="rect">
            <a:avLst/>
          </a:prstGeom>
          <a:noFill/>
        </p:spPr>
        <p:txBody>
          <a:bodyPr wrap="none" rtlCol="0">
            <a:spAutoFit/>
          </a:bodyPr>
          <a:lstStyle/>
          <a:p>
            <a:r>
              <a:rPr lang="en-US" sz="2400" dirty="0" smtClean="0">
                <a:latin typeface="Tw Cen MT" panose="020B0602020104020603" pitchFamily="34" charset="0"/>
              </a:rPr>
              <a:t>Growth</a:t>
            </a:r>
            <a:endParaRPr lang="en-US" sz="2400" dirty="0">
              <a:latin typeface="Tw Cen MT" panose="020B0602020104020603" pitchFamily="34" charset="0"/>
            </a:endParaRPr>
          </a:p>
        </p:txBody>
      </p:sp>
      <p:sp>
        <p:nvSpPr>
          <p:cNvPr id="14" name="TextBox 13"/>
          <p:cNvSpPr txBox="1"/>
          <p:nvPr/>
        </p:nvSpPr>
        <p:spPr>
          <a:xfrm>
            <a:off x="9917956" y="1145457"/>
            <a:ext cx="1418530" cy="461665"/>
          </a:xfrm>
          <a:prstGeom prst="rect">
            <a:avLst/>
          </a:prstGeom>
          <a:noFill/>
        </p:spPr>
        <p:txBody>
          <a:bodyPr wrap="none" rtlCol="0">
            <a:spAutoFit/>
          </a:bodyPr>
          <a:lstStyle/>
          <a:p>
            <a:r>
              <a:rPr lang="en-US" sz="2400" strike="sngStrike" dirty="0" smtClean="0">
                <a:latin typeface="Tw Cen MT" panose="020B0602020104020603" pitchFamily="34" charset="0"/>
              </a:rPr>
              <a:t>Dormancy</a:t>
            </a:r>
            <a:endParaRPr lang="en-US" sz="2400" strike="sngStrike" dirty="0">
              <a:latin typeface="Tw Cen MT" panose="020B0602020104020603" pitchFamily="34" charset="0"/>
            </a:endParaRPr>
          </a:p>
        </p:txBody>
      </p:sp>
      <p:sp>
        <p:nvSpPr>
          <p:cNvPr id="26" name="TextBox 25"/>
          <p:cNvSpPr txBox="1"/>
          <p:nvPr/>
        </p:nvSpPr>
        <p:spPr>
          <a:xfrm>
            <a:off x="2912888" y="485058"/>
            <a:ext cx="1272208" cy="338554"/>
          </a:xfrm>
          <a:prstGeom prst="rect">
            <a:avLst/>
          </a:prstGeom>
          <a:noFill/>
        </p:spPr>
        <p:txBody>
          <a:bodyPr wrap="none" rtlCol="0">
            <a:spAutoFit/>
          </a:bodyPr>
          <a:lstStyle/>
          <a:p>
            <a:r>
              <a:rPr lang="en-US" sz="1600" dirty="0" smtClean="0">
                <a:latin typeface="Tw Cen MT" panose="020B0602020104020603" pitchFamily="34" charset="0"/>
              </a:rPr>
              <a:t>(28-56 days)</a:t>
            </a:r>
            <a:endParaRPr lang="en-US" sz="1600" dirty="0">
              <a:latin typeface="Tw Cen MT" panose="020B0602020104020603" pitchFamily="34" charset="0"/>
            </a:endParaRPr>
          </a:p>
        </p:txBody>
      </p:sp>
      <p:cxnSp>
        <p:nvCxnSpPr>
          <p:cNvPr id="28" name="Straight Arrow Connector 27"/>
          <p:cNvCxnSpPr/>
          <p:nvPr/>
        </p:nvCxnSpPr>
        <p:spPr>
          <a:xfrm>
            <a:off x="3731530" y="823612"/>
            <a:ext cx="317779" cy="3218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Multiply 1"/>
          <p:cNvSpPr/>
          <p:nvPr/>
        </p:nvSpPr>
        <p:spPr>
          <a:xfrm>
            <a:off x="9565665" y="675250"/>
            <a:ext cx="2123111" cy="6136640"/>
          </a:xfrm>
          <a:prstGeom prst="mathMultipl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36220" y="6304643"/>
            <a:ext cx="3268980" cy="553357"/>
          </a:xfrm>
          <a:prstGeom prst="rect">
            <a:avLst/>
          </a:prstGeom>
        </p:spPr>
        <p:txBody>
          <a:bodyPr wrap="square">
            <a:spAutoFit/>
          </a:bodyPr>
          <a:lstStyle/>
          <a:p>
            <a:pPr marL="685800" marR="0" indent="-457200">
              <a:lnSpc>
                <a:spcPct val="107000"/>
              </a:lnSpc>
              <a:spcBef>
                <a:spcPts val="0"/>
              </a:spcBef>
              <a:spcAft>
                <a:spcPts val="0"/>
              </a:spcAft>
            </a:pPr>
            <a:r>
              <a:rPr lang="en-US" sz="1400" dirty="0">
                <a:latin typeface="Tw Cen MT" panose="020B0602020104020603" pitchFamily="34" charset="0"/>
                <a:ea typeface="Calibri" panose="020F0502020204030204" pitchFamily="34" charset="0"/>
                <a:cs typeface="Times New Roman" panose="02020603050405020304" pitchFamily="18" charset="0"/>
              </a:rPr>
              <a:t>Cooper </a:t>
            </a:r>
            <a:r>
              <a:rPr lang="en-US" sz="1400" dirty="0" smtClean="0">
                <a:latin typeface="Tw Cen MT" panose="020B0602020104020603" pitchFamily="34" charset="0"/>
                <a:ea typeface="Calibri" panose="020F0502020204030204" pitchFamily="34" charset="0"/>
                <a:cs typeface="Times New Roman" panose="02020603050405020304" pitchFamily="18" charset="0"/>
              </a:rPr>
              <a:t>et al. 2017</a:t>
            </a:r>
            <a:r>
              <a:rPr lang="en-US" sz="1400" dirty="0">
                <a:latin typeface="Tw Cen MT" panose="020B0602020104020603" pitchFamily="34" charset="0"/>
                <a:ea typeface="Calibri" panose="020F0502020204030204" pitchFamily="34" charset="0"/>
                <a:cs typeface="Times New Roman" panose="02020603050405020304" pitchFamily="18" charset="0"/>
              </a:rPr>
              <a:t>. </a:t>
            </a:r>
            <a:r>
              <a:rPr lang="en-US" sz="1400" dirty="0" smtClean="0">
                <a:latin typeface="Tw Cen MT" panose="020B0602020104020603" pitchFamily="34" charset="0"/>
                <a:ea typeface="Calibri" panose="020F0502020204030204" pitchFamily="34" charset="0"/>
                <a:cs typeface="Times New Roman" panose="02020603050405020304" pitchFamily="18" charset="0"/>
              </a:rPr>
              <a:t>Microgravity</a:t>
            </a:r>
            <a:r>
              <a:rPr lang="en-US" sz="1400" dirty="0">
                <a:latin typeface="Tw Cen MT" panose="020B0602020104020603" pitchFamily="34" charset="0"/>
                <a:ea typeface="Calibri" panose="020F0502020204030204" pitchFamily="34" charset="0"/>
                <a:cs typeface="Times New Roman" panose="02020603050405020304" pitchFamily="18" charset="0"/>
              </a:rPr>
              <a:t>. 3:17</a:t>
            </a:r>
            <a:r>
              <a:rPr lang="en-US" sz="1400" dirty="0" smtClean="0">
                <a:latin typeface="Tw Cen MT" panose="020B0602020104020603" pitchFamily="34" charset="0"/>
                <a:ea typeface="Calibri" panose="020F0502020204030204" pitchFamily="34" charset="0"/>
                <a:cs typeface="Times New Roman" panose="02020603050405020304" pitchFamily="18" charset="0"/>
              </a:rPr>
              <a:t>.</a:t>
            </a:r>
          </a:p>
          <a:p>
            <a:pPr marL="685800" marR="0" indent="-457200">
              <a:lnSpc>
                <a:spcPct val="107000"/>
              </a:lnSpc>
              <a:spcBef>
                <a:spcPts val="0"/>
              </a:spcBef>
              <a:spcAft>
                <a:spcPts val="0"/>
              </a:spcAft>
            </a:pPr>
            <a:r>
              <a:rPr lang="en-US" sz="1400" dirty="0" smtClean="0">
                <a:effectLst/>
                <a:latin typeface="Tw Cen MT" panose="020B0602020104020603" pitchFamily="34" charset="0"/>
                <a:ea typeface="Calibri" panose="020F0502020204030204" pitchFamily="34" charset="0"/>
                <a:cs typeface="Times New Roman" panose="02020603050405020304" pitchFamily="18" charset="0"/>
              </a:rPr>
              <a:t>Massa et al. 2015. ICES-2015-252.</a:t>
            </a:r>
            <a:endParaRPr lang="en-US" sz="1200" dirty="0">
              <a:effectLst/>
              <a:latin typeface="Tw Cen MT" panose="020B06020201040206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99953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603658"/>
            <a:ext cx="10515600" cy="1325563"/>
          </a:xfrm>
        </p:spPr>
        <p:txBody>
          <a:bodyPr/>
          <a:lstStyle/>
          <a:p>
            <a:pPr algn="ctr"/>
            <a:r>
              <a:rPr lang="en-US" dirty="0" smtClean="0">
                <a:latin typeface="Tw Cen MT" panose="020B0602020104020603" pitchFamily="34" charset="0"/>
              </a:rPr>
              <a:t>Introduction</a:t>
            </a:r>
            <a:endParaRPr lang="en-US" dirty="0">
              <a:latin typeface="Tw Cen MT" panose="020B0602020104020603" pitchFamily="34" charset="0"/>
            </a:endParaRPr>
          </a:p>
        </p:txBody>
      </p:sp>
      <p:cxnSp>
        <p:nvCxnSpPr>
          <p:cNvPr id="5" name="Straight Connector 4"/>
          <p:cNvCxnSpPr/>
          <p:nvPr/>
        </p:nvCxnSpPr>
        <p:spPr>
          <a:xfrm flipV="1">
            <a:off x="1524000" y="36306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389671" y="3744555"/>
            <a:ext cx="5412658" cy="369332"/>
          </a:xfrm>
          <a:prstGeom prst="rect">
            <a:avLst/>
          </a:prstGeom>
        </p:spPr>
        <p:txBody>
          <a:bodyPr wrap="square">
            <a:spAutoFit/>
          </a:bodyPr>
          <a:lstStyle/>
          <a:p>
            <a:r>
              <a:rPr lang="en-US" dirty="0" smtClean="0">
                <a:solidFill>
                  <a:schemeClr val="bg1">
                    <a:lumMod val="65000"/>
                  </a:schemeClr>
                </a:solidFill>
                <a:latin typeface="Tw Cen MT" panose="020B0602020104020603" pitchFamily="34" charset="0"/>
              </a:rPr>
              <a:t>Research Gap</a:t>
            </a:r>
            <a:r>
              <a:rPr lang="en-US" dirty="0" smtClean="0">
                <a:latin typeface="Tw Cen MT" panose="020B0602020104020603" pitchFamily="34" charset="0"/>
              </a:rPr>
              <a:t>	Study Goals</a:t>
            </a:r>
            <a:r>
              <a:rPr lang="en-US" dirty="0" smtClean="0">
                <a:solidFill>
                  <a:schemeClr val="bg1">
                    <a:lumMod val="65000"/>
                  </a:schemeClr>
                </a:solidFill>
                <a:latin typeface="Tw Cen MT" panose="020B0602020104020603" pitchFamily="34" charset="0"/>
              </a:rPr>
              <a:t>	Study Objective</a:t>
            </a:r>
          </a:p>
        </p:txBody>
      </p:sp>
    </p:spTree>
    <p:extLst>
      <p:ext uri="{BB962C8B-B14F-4D97-AF65-F5344CB8AC3E}">
        <p14:creationId xmlns:p14="http://schemas.microsoft.com/office/powerpoint/2010/main" val="32318905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28" name="Picture 4" descr="https://io.jsc.nasa.gov/photos/12727/hires/iss061e06159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
          <a:stretch/>
        </p:blipFill>
        <p:spPr bwMode="auto">
          <a:xfrm>
            <a:off x="9020976" y="3726203"/>
            <a:ext cx="1828800" cy="2814425"/>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rot="16200000">
            <a:off x="7025588" y="1201391"/>
            <a:ext cx="2814425" cy="1828800"/>
          </a:xfrm>
          <a:prstGeom prst="rect">
            <a:avLst/>
          </a:prstGeom>
          <a:ln w="12700">
            <a:solidFill>
              <a:schemeClr val="tx1"/>
            </a:solidFill>
          </a:ln>
        </p:spPr>
      </p:pic>
      <p:pic>
        <p:nvPicPr>
          <p:cNvPr id="1030" name="Picture 6" descr="https://io.jsc.nasa.gov/photos/12637/hires/iss059e090695.jpg"/>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6081309" y="3726203"/>
            <a:ext cx="1828800" cy="2816352"/>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867515" y="6078963"/>
            <a:ext cx="1213794" cy="461665"/>
          </a:xfrm>
          <a:prstGeom prst="rect">
            <a:avLst/>
          </a:prstGeom>
          <a:noFill/>
        </p:spPr>
        <p:txBody>
          <a:bodyPr wrap="none" rtlCol="0">
            <a:spAutoFit/>
          </a:bodyPr>
          <a:lstStyle/>
          <a:p>
            <a:r>
              <a:rPr lang="en-US" sz="2400" dirty="0" smtClean="0">
                <a:latin typeface="Tw Cen MT" panose="020B0602020104020603" pitchFamily="34" charset="0"/>
              </a:rPr>
              <a:t>Initiation</a:t>
            </a:r>
            <a:endParaRPr lang="en-US" sz="2400" dirty="0">
              <a:latin typeface="Tw Cen MT" panose="020B0602020104020603" pitchFamily="34" charset="0"/>
            </a:endParaRPr>
          </a:p>
        </p:txBody>
      </p:sp>
      <p:sp>
        <p:nvSpPr>
          <p:cNvPr id="10" name="TextBox 9"/>
          <p:cNvSpPr txBox="1"/>
          <p:nvPr/>
        </p:nvSpPr>
        <p:spPr>
          <a:xfrm>
            <a:off x="10849776" y="6078962"/>
            <a:ext cx="1123769" cy="461665"/>
          </a:xfrm>
          <a:prstGeom prst="rect">
            <a:avLst/>
          </a:prstGeom>
          <a:noFill/>
        </p:spPr>
        <p:txBody>
          <a:bodyPr wrap="none" rtlCol="0">
            <a:spAutoFit/>
          </a:bodyPr>
          <a:lstStyle/>
          <a:p>
            <a:r>
              <a:rPr lang="en-US" sz="2400" dirty="0" smtClean="0">
                <a:latin typeface="Tw Cen MT" panose="020B0602020104020603" pitchFamily="34" charset="0"/>
              </a:rPr>
              <a:t>Harvest</a:t>
            </a:r>
            <a:endParaRPr lang="en-US" sz="2400" dirty="0">
              <a:latin typeface="Tw Cen MT" panose="020B0602020104020603" pitchFamily="34" charset="0"/>
            </a:endParaRPr>
          </a:p>
        </p:txBody>
      </p:sp>
      <p:sp>
        <p:nvSpPr>
          <p:cNvPr id="13" name="TextBox 12"/>
          <p:cNvSpPr txBox="1"/>
          <p:nvPr/>
        </p:nvSpPr>
        <p:spPr>
          <a:xfrm>
            <a:off x="7889670" y="246913"/>
            <a:ext cx="1086259" cy="461665"/>
          </a:xfrm>
          <a:prstGeom prst="rect">
            <a:avLst/>
          </a:prstGeom>
          <a:noFill/>
        </p:spPr>
        <p:txBody>
          <a:bodyPr wrap="none" rtlCol="0">
            <a:spAutoFit/>
          </a:bodyPr>
          <a:lstStyle/>
          <a:p>
            <a:r>
              <a:rPr lang="en-US" sz="2400" dirty="0" smtClean="0">
                <a:latin typeface="Tw Cen MT" panose="020B0602020104020603" pitchFamily="34" charset="0"/>
              </a:rPr>
              <a:t>Growth</a:t>
            </a:r>
            <a:endParaRPr lang="en-US" sz="2400" dirty="0">
              <a:latin typeface="Tw Cen MT" panose="020B0602020104020603" pitchFamily="34" charset="0"/>
            </a:endParaRPr>
          </a:p>
        </p:txBody>
      </p:sp>
      <p:cxnSp>
        <p:nvCxnSpPr>
          <p:cNvPr id="5" name="Straight Arrow Connector 4"/>
          <p:cNvCxnSpPr/>
          <p:nvPr/>
        </p:nvCxnSpPr>
        <p:spPr>
          <a:xfrm>
            <a:off x="9539136" y="2908324"/>
            <a:ext cx="396240" cy="61468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8051800" y="5209565"/>
            <a:ext cx="7620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6797589" y="2908324"/>
            <a:ext cx="396240" cy="58414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65069" y="351529"/>
            <a:ext cx="5916240" cy="3416320"/>
          </a:xfrm>
          <a:prstGeom prst="rect">
            <a:avLst/>
          </a:prstGeom>
          <a:noFill/>
        </p:spPr>
        <p:txBody>
          <a:bodyPr wrap="square" rtlCol="0">
            <a:spAutoFit/>
          </a:bodyPr>
          <a:lstStyle/>
          <a:p>
            <a:r>
              <a:rPr lang="en-US" sz="2400" dirty="0" smtClean="0">
                <a:latin typeface="Tw Cen MT" panose="020B0602020104020603" pitchFamily="34" charset="0"/>
              </a:rPr>
              <a:t>Predicted direction for future long-duration spaceflight missions</a:t>
            </a:r>
          </a:p>
          <a:p>
            <a:pPr marL="457200" indent="-182880">
              <a:buFont typeface="Arial" panose="020B0604020202020204" pitchFamily="34" charset="0"/>
              <a:buChar char="•"/>
            </a:pPr>
            <a:r>
              <a:rPr lang="en-US" sz="2400" dirty="0" smtClean="0">
                <a:latin typeface="Tw Cen MT" panose="020B0602020104020603" pitchFamily="34" charset="0"/>
              </a:rPr>
              <a:t>ISS</a:t>
            </a:r>
          </a:p>
          <a:p>
            <a:pPr marL="457200" indent="-182880">
              <a:buFont typeface="Arial" panose="020B0604020202020204" pitchFamily="34" charset="0"/>
              <a:buChar char="•"/>
            </a:pPr>
            <a:r>
              <a:rPr lang="en-US" sz="2400" dirty="0" smtClean="0">
                <a:latin typeface="Tw Cen MT" panose="020B0602020104020603" pitchFamily="34" charset="0"/>
              </a:rPr>
              <a:t>Moon</a:t>
            </a:r>
          </a:p>
          <a:p>
            <a:pPr marL="457200" indent="-182880">
              <a:buFont typeface="Arial" panose="020B0604020202020204" pitchFamily="34" charset="0"/>
              <a:buChar char="•"/>
            </a:pPr>
            <a:r>
              <a:rPr lang="en-US" sz="2400" dirty="0" smtClean="0">
                <a:latin typeface="Tw Cen MT" panose="020B0602020104020603" pitchFamily="34" charset="0"/>
              </a:rPr>
              <a:t>Mars</a:t>
            </a:r>
          </a:p>
          <a:p>
            <a:pPr marL="457200" indent="-182880">
              <a:buFont typeface="Arial" panose="020B0604020202020204" pitchFamily="34" charset="0"/>
              <a:buChar char="•"/>
            </a:pPr>
            <a:r>
              <a:rPr lang="en-US" sz="2400" dirty="0" smtClean="0">
                <a:latin typeface="Tw Cen MT" panose="020B0602020104020603" pitchFamily="34" charset="0"/>
              </a:rPr>
              <a:t>Transit vehicle</a:t>
            </a:r>
          </a:p>
          <a:p>
            <a:endParaRPr lang="en-US" sz="2400" dirty="0">
              <a:latin typeface="Tw Cen MT" panose="020B0602020104020603" pitchFamily="34" charset="0"/>
            </a:endParaRPr>
          </a:p>
          <a:p>
            <a:r>
              <a:rPr lang="en-US" sz="2400" dirty="0" smtClean="0">
                <a:latin typeface="Tw Cen MT" panose="020B0602020104020603" pitchFamily="34" charset="0"/>
              </a:rPr>
              <a:t>What do we need to consider in order to move from periodic to continuous plant production?</a:t>
            </a:r>
            <a:endParaRPr lang="en-US" sz="2400" dirty="0">
              <a:latin typeface="Tw Cen MT" panose="020B0602020104020603" pitchFamily="34" charset="0"/>
            </a:endParaRPr>
          </a:p>
        </p:txBody>
      </p:sp>
      <p:sp>
        <p:nvSpPr>
          <p:cNvPr id="27" name="Rectangle 26"/>
          <p:cNvSpPr/>
          <p:nvPr/>
        </p:nvSpPr>
        <p:spPr>
          <a:xfrm>
            <a:off x="-230266" y="6540627"/>
            <a:ext cx="4840365" cy="322845"/>
          </a:xfrm>
          <a:prstGeom prst="rect">
            <a:avLst/>
          </a:prstGeom>
        </p:spPr>
        <p:txBody>
          <a:bodyPr wrap="square">
            <a:spAutoFit/>
          </a:bodyPr>
          <a:lstStyle/>
          <a:p>
            <a:pPr marL="685800" marR="0" indent="-457200">
              <a:lnSpc>
                <a:spcPct val="107000"/>
              </a:lnSpc>
              <a:spcBef>
                <a:spcPts val="0"/>
              </a:spcBef>
              <a:spcAft>
                <a:spcPts val="0"/>
              </a:spcAft>
            </a:pPr>
            <a:r>
              <a:rPr lang="en-US" sz="1400" dirty="0" err="1" smtClean="0">
                <a:effectLst/>
                <a:latin typeface="Tw Cen MT" panose="020B0602020104020603" pitchFamily="34" charset="0"/>
                <a:ea typeface="Calibri" panose="020F0502020204030204" pitchFamily="34" charset="0"/>
                <a:cs typeface="Times New Roman" panose="02020603050405020304" pitchFamily="18" charset="0"/>
              </a:rPr>
              <a:t>Perchonok</a:t>
            </a:r>
            <a:r>
              <a:rPr lang="en-US" sz="1400" dirty="0" smtClean="0">
                <a:effectLst/>
                <a:latin typeface="Tw Cen MT" panose="020B0602020104020603" pitchFamily="34" charset="0"/>
                <a:ea typeface="Calibri" panose="020F0502020204030204" pitchFamily="34" charset="0"/>
                <a:cs typeface="Times New Roman" panose="02020603050405020304" pitchFamily="18" charset="0"/>
              </a:rPr>
              <a:t> et al. 2012. Ann. Rev. Food Sci. Techno 3:311-330.</a:t>
            </a:r>
            <a:endParaRPr lang="en-US" sz="1200" dirty="0">
              <a:effectLst/>
              <a:latin typeface="Tw Cen MT" panose="020B06020201040206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57237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28" name="Picture 4" descr="https://io.jsc.nasa.gov/photos/12727/hires/iss061e06159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
          <a:stretch/>
        </p:blipFill>
        <p:spPr bwMode="auto">
          <a:xfrm>
            <a:off x="9020976" y="3726203"/>
            <a:ext cx="1828800" cy="2814425"/>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rot="16200000">
            <a:off x="7025588" y="1201391"/>
            <a:ext cx="2814425" cy="1828800"/>
          </a:xfrm>
          <a:prstGeom prst="rect">
            <a:avLst/>
          </a:prstGeom>
          <a:ln w="12700">
            <a:solidFill>
              <a:schemeClr val="tx1"/>
            </a:solidFill>
          </a:ln>
        </p:spPr>
      </p:pic>
      <p:pic>
        <p:nvPicPr>
          <p:cNvPr id="1030" name="Picture 6" descr="https://io.jsc.nasa.gov/photos/12637/hires/iss059e090695.jpg"/>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6081309" y="3726203"/>
            <a:ext cx="1828800" cy="2816352"/>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867515" y="6078963"/>
            <a:ext cx="1213794" cy="461665"/>
          </a:xfrm>
          <a:prstGeom prst="rect">
            <a:avLst/>
          </a:prstGeom>
          <a:noFill/>
        </p:spPr>
        <p:txBody>
          <a:bodyPr wrap="none" rtlCol="0">
            <a:spAutoFit/>
          </a:bodyPr>
          <a:lstStyle/>
          <a:p>
            <a:r>
              <a:rPr lang="en-US" sz="2400" dirty="0" smtClean="0">
                <a:latin typeface="Tw Cen MT" panose="020B0602020104020603" pitchFamily="34" charset="0"/>
              </a:rPr>
              <a:t>Initiation</a:t>
            </a:r>
            <a:endParaRPr lang="en-US" sz="2400" dirty="0">
              <a:latin typeface="Tw Cen MT" panose="020B0602020104020603" pitchFamily="34" charset="0"/>
            </a:endParaRPr>
          </a:p>
        </p:txBody>
      </p:sp>
      <p:sp>
        <p:nvSpPr>
          <p:cNvPr id="10" name="TextBox 9"/>
          <p:cNvSpPr txBox="1"/>
          <p:nvPr/>
        </p:nvSpPr>
        <p:spPr>
          <a:xfrm>
            <a:off x="10849776" y="6078962"/>
            <a:ext cx="1123769" cy="461665"/>
          </a:xfrm>
          <a:prstGeom prst="rect">
            <a:avLst/>
          </a:prstGeom>
          <a:noFill/>
        </p:spPr>
        <p:txBody>
          <a:bodyPr wrap="none" rtlCol="0">
            <a:spAutoFit/>
          </a:bodyPr>
          <a:lstStyle/>
          <a:p>
            <a:r>
              <a:rPr lang="en-US" sz="2400" dirty="0" smtClean="0">
                <a:latin typeface="Tw Cen MT" panose="020B0602020104020603" pitchFamily="34" charset="0"/>
              </a:rPr>
              <a:t>Harvest</a:t>
            </a:r>
            <a:endParaRPr lang="en-US" sz="2400" dirty="0">
              <a:latin typeface="Tw Cen MT" panose="020B0602020104020603" pitchFamily="34" charset="0"/>
            </a:endParaRPr>
          </a:p>
        </p:txBody>
      </p:sp>
      <p:sp>
        <p:nvSpPr>
          <p:cNvPr id="13" name="TextBox 12"/>
          <p:cNvSpPr txBox="1"/>
          <p:nvPr/>
        </p:nvSpPr>
        <p:spPr>
          <a:xfrm>
            <a:off x="7889670" y="246913"/>
            <a:ext cx="1086259" cy="461665"/>
          </a:xfrm>
          <a:prstGeom prst="rect">
            <a:avLst/>
          </a:prstGeom>
          <a:noFill/>
        </p:spPr>
        <p:txBody>
          <a:bodyPr wrap="none" rtlCol="0">
            <a:spAutoFit/>
          </a:bodyPr>
          <a:lstStyle/>
          <a:p>
            <a:r>
              <a:rPr lang="en-US" sz="2400" dirty="0" smtClean="0">
                <a:latin typeface="Tw Cen MT" panose="020B0602020104020603" pitchFamily="34" charset="0"/>
              </a:rPr>
              <a:t>Growth</a:t>
            </a:r>
            <a:endParaRPr lang="en-US" sz="2400" dirty="0">
              <a:latin typeface="Tw Cen MT" panose="020B0602020104020603" pitchFamily="34" charset="0"/>
            </a:endParaRPr>
          </a:p>
        </p:txBody>
      </p:sp>
      <p:cxnSp>
        <p:nvCxnSpPr>
          <p:cNvPr id="5" name="Straight Arrow Connector 4"/>
          <p:cNvCxnSpPr/>
          <p:nvPr/>
        </p:nvCxnSpPr>
        <p:spPr>
          <a:xfrm>
            <a:off x="9539136" y="2908324"/>
            <a:ext cx="396240" cy="61468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8051800" y="5209565"/>
            <a:ext cx="7620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6797589" y="2908324"/>
            <a:ext cx="396240" cy="58414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65069" y="351529"/>
            <a:ext cx="5916240" cy="4893647"/>
          </a:xfrm>
          <a:prstGeom prst="rect">
            <a:avLst/>
          </a:prstGeom>
          <a:noFill/>
        </p:spPr>
        <p:txBody>
          <a:bodyPr wrap="square" rtlCol="0">
            <a:spAutoFit/>
          </a:bodyPr>
          <a:lstStyle/>
          <a:p>
            <a:r>
              <a:rPr lang="en-US" sz="2400" dirty="0" smtClean="0">
                <a:latin typeface="Tw Cen MT" panose="020B0602020104020603" pitchFamily="34" charset="0"/>
              </a:rPr>
              <a:t>The goals of this study were to:</a:t>
            </a:r>
          </a:p>
          <a:p>
            <a:endParaRPr lang="en-US" sz="2400" dirty="0" smtClean="0">
              <a:latin typeface="Tw Cen MT" panose="020B0602020104020603" pitchFamily="34" charset="0"/>
            </a:endParaRPr>
          </a:p>
          <a:p>
            <a:pPr marL="457200" indent="-457200">
              <a:buAutoNum type="arabicParenBoth"/>
            </a:pPr>
            <a:r>
              <a:rPr lang="en-US" sz="2400" dirty="0" smtClean="0">
                <a:latin typeface="Tw Cen MT" panose="020B0602020104020603" pitchFamily="34" charset="0"/>
              </a:rPr>
              <a:t>Establish baseline performance metrics of the Veggie hardware in a sustained crop production capacity to determine its effectiveness and serve as a reference for future space crop production systems.</a:t>
            </a:r>
          </a:p>
          <a:p>
            <a:pPr marL="1188720" lvl="1" indent="-182880">
              <a:buFont typeface="Arial" panose="020B0604020202020204" pitchFamily="34" charset="0"/>
              <a:buChar char="•"/>
            </a:pPr>
            <a:r>
              <a:rPr lang="en-US" sz="2400" dirty="0" smtClean="0"/>
              <a:t>Plant Harvest Metrics</a:t>
            </a:r>
          </a:p>
          <a:p>
            <a:pPr marL="1188720" lvl="1" indent="-182880">
              <a:buFont typeface="Arial" panose="020B0604020202020204" pitchFamily="34" charset="0"/>
              <a:buChar char="•"/>
            </a:pPr>
            <a:r>
              <a:rPr lang="en-US" sz="2400" dirty="0" smtClean="0"/>
              <a:t>Microbiology</a:t>
            </a:r>
          </a:p>
          <a:p>
            <a:pPr marL="1188720" lvl="1" indent="-182880">
              <a:buFont typeface="Arial" panose="020B0604020202020204" pitchFamily="34" charset="0"/>
              <a:buChar char="•"/>
            </a:pPr>
            <a:r>
              <a:rPr lang="en-US" sz="2400" dirty="0" smtClean="0"/>
              <a:t>Waste Stream</a:t>
            </a:r>
          </a:p>
          <a:p>
            <a:pPr marL="1188720" lvl="1" indent="-182880">
              <a:buFont typeface="Arial" panose="020B0604020202020204" pitchFamily="34" charset="0"/>
              <a:buChar char="•"/>
            </a:pPr>
            <a:r>
              <a:rPr lang="en-US" sz="2400" dirty="0" smtClean="0"/>
              <a:t>Crew Time</a:t>
            </a:r>
          </a:p>
          <a:p>
            <a:pPr lvl="1" indent="-457200">
              <a:buFont typeface="+mj-lt"/>
              <a:buAutoNum type="arabicPeriod"/>
            </a:pPr>
            <a:endParaRPr lang="en-US" sz="2400" dirty="0" smtClean="0"/>
          </a:p>
          <a:p>
            <a:pPr marL="457200" indent="-457200">
              <a:buFontTx/>
              <a:buAutoNum type="arabicParenBoth"/>
            </a:pPr>
            <a:r>
              <a:rPr lang="en-US" sz="2400" dirty="0" smtClean="0">
                <a:latin typeface="Tw Cen MT" panose="020B0602020104020603" pitchFamily="34" charset="0"/>
              </a:rPr>
              <a:t>Quantify potential challenges. </a:t>
            </a:r>
          </a:p>
        </p:txBody>
      </p:sp>
    </p:spTree>
    <p:extLst>
      <p:ext uri="{BB962C8B-B14F-4D97-AF65-F5344CB8AC3E}">
        <p14:creationId xmlns:p14="http://schemas.microsoft.com/office/powerpoint/2010/main" val="27551640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603658"/>
            <a:ext cx="10515600" cy="1325563"/>
          </a:xfrm>
        </p:spPr>
        <p:txBody>
          <a:bodyPr/>
          <a:lstStyle/>
          <a:p>
            <a:pPr algn="ctr"/>
            <a:r>
              <a:rPr lang="en-US" dirty="0" smtClean="0">
                <a:latin typeface="Tw Cen MT" panose="020B0602020104020603" pitchFamily="34" charset="0"/>
              </a:rPr>
              <a:t>Introduction</a:t>
            </a:r>
            <a:endParaRPr lang="en-US" dirty="0">
              <a:latin typeface="Tw Cen MT" panose="020B0602020104020603" pitchFamily="34" charset="0"/>
            </a:endParaRPr>
          </a:p>
        </p:txBody>
      </p:sp>
      <p:cxnSp>
        <p:nvCxnSpPr>
          <p:cNvPr id="5" name="Straight Connector 4"/>
          <p:cNvCxnSpPr/>
          <p:nvPr/>
        </p:nvCxnSpPr>
        <p:spPr>
          <a:xfrm flipV="1">
            <a:off x="1524000" y="36306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389671" y="3744555"/>
            <a:ext cx="5412658" cy="369332"/>
          </a:xfrm>
          <a:prstGeom prst="rect">
            <a:avLst/>
          </a:prstGeom>
        </p:spPr>
        <p:txBody>
          <a:bodyPr wrap="square">
            <a:spAutoFit/>
          </a:bodyPr>
          <a:lstStyle/>
          <a:p>
            <a:r>
              <a:rPr lang="en-US" dirty="0" smtClean="0">
                <a:solidFill>
                  <a:schemeClr val="bg1">
                    <a:lumMod val="65000"/>
                  </a:schemeClr>
                </a:solidFill>
                <a:latin typeface="Tw Cen MT" panose="020B0602020104020603" pitchFamily="34" charset="0"/>
              </a:rPr>
              <a:t>Research Gap	Study Goals	</a:t>
            </a:r>
            <a:r>
              <a:rPr lang="en-US" dirty="0" smtClean="0">
                <a:latin typeface="Tw Cen MT" panose="020B0602020104020603" pitchFamily="34" charset="0"/>
              </a:rPr>
              <a:t>Study Objective</a:t>
            </a:r>
          </a:p>
        </p:txBody>
      </p:sp>
    </p:spTree>
    <p:extLst>
      <p:ext uri="{BB962C8B-B14F-4D97-AF65-F5344CB8AC3E}">
        <p14:creationId xmlns:p14="http://schemas.microsoft.com/office/powerpoint/2010/main" val="3327264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422365"/>
            <a:ext cx="10515600" cy="3754598"/>
          </a:xfrm>
        </p:spPr>
        <p:txBody>
          <a:bodyPr/>
          <a:lstStyle/>
          <a:p>
            <a:pPr marL="0" indent="0">
              <a:buNone/>
            </a:pPr>
            <a:r>
              <a:rPr lang="en-US" dirty="0" smtClean="0"/>
              <a:t>To demonstrate sustained crop production with two different harvest treatments:</a:t>
            </a:r>
          </a:p>
          <a:p>
            <a:pPr marL="514350" indent="-514350">
              <a:buAutoNum type="arabicParenBoth"/>
            </a:pPr>
            <a:r>
              <a:rPr lang="en-US" dirty="0"/>
              <a:t>A</a:t>
            </a:r>
            <a:r>
              <a:rPr lang="en-US" dirty="0" smtClean="0"/>
              <a:t> traditional 28-day, single harvest approach</a:t>
            </a:r>
          </a:p>
          <a:p>
            <a:pPr marL="514350" indent="-514350">
              <a:buAutoNum type="arabicParenBoth"/>
            </a:pPr>
            <a:r>
              <a:rPr lang="en-US" dirty="0" smtClean="0"/>
              <a:t>A 56-day, multiple harvest “cut-and-come-again” approach with two intermediate harvests and a third, final harvest</a:t>
            </a:r>
            <a:endParaRPr lang="en-US" dirty="0"/>
          </a:p>
        </p:txBody>
      </p:sp>
      <p:sp>
        <p:nvSpPr>
          <p:cNvPr id="4"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Study Objective</a:t>
            </a:r>
            <a:endParaRPr lang="en-US" dirty="0">
              <a:latin typeface="Tw Cen MT" panose="020B0602020104020603" pitchFamily="34" charset="0"/>
            </a:endParaRPr>
          </a:p>
        </p:txBody>
      </p:sp>
      <p:cxnSp>
        <p:nvCxnSpPr>
          <p:cNvPr id="5" name="Straight Connector 4"/>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1029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603658"/>
            <a:ext cx="10515600" cy="1325563"/>
          </a:xfrm>
        </p:spPr>
        <p:txBody>
          <a:bodyPr/>
          <a:lstStyle/>
          <a:p>
            <a:pPr algn="ctr"/>
            <a:r>
              <a:rPr lang="en-US" dirty="0" smtClean="0">
                <a:latin typeface="Tw Cen MT" panose="020B0602020104020603" pitchFamily="34" charset="0"/>
              </a:rPr>
              <a:t>Experimental Design</a:t>
            </a:r>
            <a:endParaRPr lang="en-US" dirty="0">
              <a:latin typeface="Tw Cen MT" panose="020B0602020104020603" pitchFamily="34" charset="0"/>
            </a:endParaRPr>
          </a:p>
        </p:txBody>
      </p:sp>
      <p:cxnSp>
        <p:nvCxnSpPr>
          <p:cNvPr id="3" name="Straight Connector 2"/>
          <p:cNvCxnSpPr/>
          <p:nvPr/>
        </p:nvCxnSpPr>
        <p:spPr>
          <a:xfrm flipV="1">
            <a:off x="1524000" y="36306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394155" y="3709194"/>
            <a:ext cx="7403690" cy="369332"/>
          </a:xfrm>
          <a:prstGeom prst="rect">
            <a:avLst/>
          </a:prstGeom>
        </p:spPr>
        <p:txBody>
          <a:bodyPr wrap="square">
            <a:spAutoFit/>
          </a:bodyPr>
          <a:lstStyle/>
          <a:p>
            <a:r>
              <a:rPr lang="en-US" dirty="0" smtClean="0">
                <a:latin typeface="Tw Cen MT" panose="020B0602020104020603" pitchFamily="34" charset="0"/>
              </a:rPr>
              <a:t>Study Parameters	</a:t>
            </a:r>
            <a:r>
              <a:rPr lang="en-US" dirty="0">
                <a:latin typeface="Tw Cen MT" panose="020B0602020104020603" pitchFamily="34" charset="0"/>
              </a:rPr>
              <a:t>	</a:t>
            </a:r>
            <a:r>
              <a:rPr lang="en-US" dirty="0" smtClean="0">
                <a:solidFill>
                  <a:schemeClr val="bg1">
                    <a:lumMod val="65000"/>
                  </a:schemeClr>
                </a:solidFill>
                <a:latin typeface="Tw Cen MT" panose="020B0602020104020603" pitchFamily="34" charset="0"/>
              </a:rPr>
              <a:t>Harvest Treatments		Pillow Scheme</a:t>
            </a:r>
          </a:p>
        </p:txBody>
      </p:sp>
    </p:spTree>
    <p:extLst>
      <p:ext uri="{BB962C8B-B14F-4D97-AF65-F5344CB8AC3E}">
        <p14:creationId xmlns:p14="http://schemas.microsoft.com/office/powerpoint/2010/main" val="19591569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82880" indent="-182880"/>
            <a:r>
              <a:rPr lang="en-US" dirty="0" smtClean="0"/>
              <a:t>120-day study, April-August 2019</a:t>
            </a:r>
          </a:p>
          <a:p>
            <a:pPr marL="182880" indent="-182880"/>
            <a:r>
              <a:rPr lang="en-US" dirty="0" smtClean="0"/>
              <a:t>Predating Veg-04, this study was the first detailed comparison of these harvest treatments.</a:t>
            </a:r>
          </a:p>
          <a:p>
            <a:pPr marL="182880" indent="-182880"/>
            <a:r>
              <a:rPr lang="en-US" dirty="0" smtClean="0"/>
              <a:t>The harvest treatments were grown concurrently using ground-based Veggie plant growth units in Chambers G &amp; H at ISS-like environmental conditions:</a:t>
            </a:r>
          </a:p>
          <a:p>
            <a:pPr lvl="1" indent="-182880">
              <a:buFont typeface="Wingdings" panose="05000000000000000000" pitchFamily="2" charset="2"/>
              <a:buChar char="§"/>
            </a:pPr>
            <a:r>
              <a:rPr lang="en-US" dirty="0" smtClean="0"/>
              <a:t>23°C</a:t>
            </a:r>
          </a:p>
          <a:p>
            <a:pPr lvl="1" indent="-182880">
              <a:buFont typeface="Wingdings" panose="05000000000000000000" pitchFamily="2" charset="2"/>
              <a:buChar char="§"/>
            </a:pPr>
            <a:r>
              <a:rPr lang="en-US" dirty="0" smtClean="0"/>
              <a:t>50% RH</a:t>
            </a:r>
          </a:p>
          <a:p>
            <a:pPr lvl="1" indent="-182880">
              <a:buFont typeface="Wingdings" panose="05000000000000000000" pitchFamily="2" charset="2"/>
              <a:buChar char="§"/>
            </a:pPr>
            <a:r>
              <a:rPr lang="en-US" dirty="0" smtClean="0"/>
              <a:t>3000 ppm CO</a:t>
            </a:r>
            <a:r>
              <a:rPr lang="en-US" baseline="-25000" dirty="0" smtClean="0"/>
              <a:t>2</a:t>
            </a:r>
          </a:p>
          <a:p>
            <a:pPr lvl="1" indent="-182880">
              <a:buFont typeface="Wingdings" panose="05000000000000000000" pitchFamily="2" charset="2"/>
              <a:buChar char="§"/>
            </a:pPr>
            <a:r>
              <a:rPr lang="en-US" dirty="0" smtClean="0"/>
              <a:t>16 h light, 8 h darkness</a:t>
            </a:r>
          </a:p>
          <a:p>
            <a:endParaRPr lang="en-US" dirty="0"/>
          </a:p>
        </p:txBody>
      </p:sp>
      <p:sp>
        <p:nvSpPr>
          <p:cNvPr id="4"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Study Parameters</a:t>
            </a:r>
            <a:endParaRPr lang="en-US" dirty="0">
              <a:latin typeface="Tw Cen MT" panose="020B0602020104020603" pitchFamily="34" charset="0"/>
            </a:endParaRPr>
          </a:p>
        </p:txBody>
      </p:sp>
      <p:cxnSp>
        <p:nvCxnSpPr>
          <p:cNvPr id="5" name="Straight Connector 4"/>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0563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603658"/>
            <a:ext cx="10515600" cy="1325563"/>
          </a:xfrm>
        </p:spPr>
        <p:txBody>
          <a:bodyPr/>
          <a:lstStyle/>
          <a:p>
            <a:pPr algn="ctr"/>
            <a:r>
              <a:rPr lang="en-US" dirty="0" smtClean="0">
                <a:latin typeface="Tw Cen MT" panose="020B0602020104020603" pitchFamily="34" charset="0"/>
              </a:rPr>
              <a:t>Experimental Design</a:t>
            </a:r>
            <a:endParaRPr lang="en-US" dirty="0">
              <a:latin typeface="Tw Cen MT" panose="020B0602020104020603" pitchFamily="34" charset="0"/>
            </a:endParaRPr>
          </a:p>
        </p:txBody>
      </p:sp>
      <p:cxnSp>
        <p:nvCxnSpPr>
          <p:cNvPr id="3" name="Straight Connector 2"/>
          <p:cNvCxnSpPr/>
          <p:nvPr/>
        </p:nvCxnSpPr>
        <p:spPr>
          <a:xfrm flipV="1">
            <a:off x="1524000" y="36306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394155" y="3709194"/>
            <a:ext cx="7403690" cy="369332"/>
          </a:xfrm>
          <a:prstGeom prst="rect">
            <a:avLst/>
          </a:prstGeom>
        </p:spPr>
        <p:txBody>
          <a:bodyPr wrap="square">
            <a:spAutoFit/>
          </a:bodyPr>
          <a:lstStyle/>
          <a:p>
            <a:r>
              <a:rPr lang="en-US" dirty="0" smtClean="0">
                <a:solidFill>
                  <a:schemeClr val="bg1">
                    <a:lumMod val="65000"/>
                  </a:schemeClr>
                </a:solidFill>
                <a:latin typeface="Tw Cen MT" panose="020B0602020104020603" pitchFamily="34" charset="0"/>
              </a:rPr>
              <a:t>Study Parameters</a:t>
            </a:r>
            <a:r>
              <a:rPr lang="en-US" dirty="0" smtClean="0">
                <a:latin typeface="Tw Cen MT" panose="020B0602020104020603" pitchFamily="34" charset="0"/>
              </a:rPr>
              <a:t>	</a:t>
            </a:r>
            <a:r>
              <a:rPr lang="en-US" dirty="0">
                <a:latin typeface="Tw Cen MT" panose="020B0602020104020603" pitchFamily="34" charset="0"/>
              </a:rPr>
              <a:t>	</a:t>
            </a:r>
            <a:r>
              <a:rPr lang="en-US" dirty="0" smtClean="0">
                <a:latin typeface="Tw Cen MT" panose="020B0602020104020603" pitchFamily="34" charset="0"/>
              </a:rPr>
              <a:t>Harvest Treatments		</a:t>
            </a:r>
            <a:r>
              <a:rPr lang="en-US" dirty="0" smtClean="0">
                <a:solidFill>
                  <a:schemeClr val="bg1">
                    <a:lumMod val="65000"/>
                  </a:schemeClr>
                </a:solidFill>
                <a:latin typeface="Tw Cen MT" panose="020B0602020104020603" pitchFamily="34" charset="0"/>
              </a:rPr>
              <a:t>Pillow Scheme</a:t>
            </a:r>
          </a:p>
        </p:txBody>
      </p:sp>
    </p:spTree>
    <p:extLst>
      <p:ext uri="{BB962C8B-B14F-4D97-AF65-F5344CB8AC3E}">
        <p14:creationId xmlns:p14="http://schemas.microsoft.com/office/powerpoint/2010/main" val="23351824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cxnSp>
        <p:nvCxnSpPr>
          <p:cNvPr id="9" name="Straight Arrow Connector 8"/>
          <p:cNvCxnSpPr/>
          <p:nvPr/>
        </p:nvCxnSpPr>
        <p:spPr>
          <a:xfrm>
            <a:off x="3477561" y="5233259"/>
            <a:ext cx="91440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2219960" y="4987869"/>
            <a:ext cx="1051560" cy="548640"/>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w Cen MT" panose="020B0602020104020603" pitchFamily="34" charset="0"/>
              </a:rPr>
              <a:t>Initiation</a:t>
            </a:r>
            <a:endParaRPr lang="en-US" sz="2000" dirty="0">
              <a:solidFill>
                <a:schemeClr val="tx1"/>
              </a:solidFill>
              <a:latin typeface="Tw Cen MT" panose="020B0602020104020603" pitchFamily="34" charset="0"/>
            </a:endParaRPr>
          </a:p>
        </p:txBody>
      </p:sp>
      <p:sp>
        <p:nvSpPr>
          <p:cNvPr id="15" name="Oval 14"/>
          <p:cNvSpPr/>
          <p:nvPr/>
        </p:nvSpPr>
        <p:spPr>
          <a:xfrm>
            <a:off x="4581860" y="4958939"/>
            <a:ext cx="1371600" cy="548640"/>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w Cen MT" panose="020B0602020104020603" pitchFamily="34" charset="0"/>
              </a:rPr>
              <a:t>Harvest</a:t>
            </a:r>
            <a:endParaRPr lang="en-US" sz="2000" dirty="0">
              <a:solidFill>
                <a:schemeClr val="tx1"/>
              </a:solidFill>
              <a:latin typeface="Tw Cen MT" panose="020B0602020104020603" pitchFamily="34" charset="0"/>
            </a:endParaRPr>
          </a:p>
        </p:txBody>
      </p:sp>
      <p:cxnSp>
        <p:nvCxnSpPr>
          <p:cNvPr id="16" name="Straight Arrow Connector 15"/>
          <p:cNvCxnSpPr/>
          <p:nvPr/>
        </p:nvCxnSpPr>
        <p:spPr>
          <a:xfrm>
            <a:off x="6096600" y="5262189"/>
            <a:ext cx="32004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821031" y="2428067"/>
            <a:ext cx="893258" cy="400110"/>
          </a:xfrm>
          <a:prstGeom prst="rect">
            <a:avLst/>
          </a:prstGeom>
          <a:noFill/>
        </p:spPr>
        <p:txBody>
          <a:bodyPr wrap="none" rtlCol="0">
            <a:spAutoFit/>
          </a:bodyPr>
          <a:lstStyle/>
          <a:p>
            <a:r>
              <a:rPr lang="en-US" sz="2000" dirty="0" smtClean="0"/>
              <a:t>Day 28</a:t>
            </a:r>
            <a:endParaRPr lang="en-US" sz="2000" dirty="0"/>
          </a:p>
        </p:txBody>
      </p:sp>
      <p:sp>
        <p:nvSpPr>
          <p:cNvPr id="19" name="TextBox 18"/>
          <p:cNvSpPr txBox="1"/>
          <p:nvPr/>
        </p:nvSpPr>
        <p:spPr>
          <a:xfrm>
            <a:off x="4825811" y="5507579"/>
            <a:ext cx="893258" cy="400110"/>
          </a:xfrm>
          <a:prstGeom prst="rect">
            <a:avLst/>
          </a:prstGeom>
          <a:noFill/>
        </p:spPr>
        <p:txBody>
          <a:bodyPr wrap="none" rtlCol="0">
            <a:spAutoFit/>
          </a:bodyPr>
          <a:lstStyle/>
          <a:p>
            <a:r>
              <a:rPr lang="en-US" sz="2000" dirty="0" smtClean="0"/>
              <a:t>Day 28</a:t>
            </a:r>
            <a:endParaRPr lang="en-US" sz="2000" dirty="0"/>
          </a:p>
        </p:txBody>
      </p:sp>
      <p:sp>
        <p:nvSpPr>
          <p:cNvPr id="22" name="Oval 21"/>
          <p:cNvSpPr/>
          <p:nvPr/>
        </p:nvSpPr>
        <p:spPr>
          <a:xfrm>
            <a:off x="6596680" y="4987869"/>
            <a:ext cx="1371600" cy="548640"/>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w Cen MT" panose="020B0602020104020603" pitchFamily="34" charset="0"/>
              </a:rPr>
              <a:t>Harvest</a:t>
            </a:r>
            <a:endParaRPr lang="en-US" sz="2000" dirty="0">
              <a:solidFill>
                <a:schemeClr val="tx1"/>
              </a:solidFill>
              <a:latin typeface="Tw Cen MT" panose="020B0602020104020603" pitchFamily="34" charset="0"/>
            </a:endParaRPr>
          </a:p>
        </p:txBody>
      </p:sp>
      <p:cxnSp>
        <p:nvCxnSpPr>
          <p:cNvPr id="23" name="Straight Arrow Connector 22"/>
          <p:cNvCxnSpPr/>
          <p:nvPr/>
        </p:nvCxnSpPr>
        <p:spPr>
          <a:xfrm>
            <a:off x="8086240" y="5262189"/>
            <a:ext cx="32004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8524240" y="4987869"/>
            <a:ext cx="1371600" cy="548640"/>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w Cen MT" panose="020B0602020104020603" pitchFamily="34" charset="0"/>
              </a:rPr>
              <a:t>Harvest</a:t>
            </a:r>
            <a:endParaRPr lang="en-US" sz="2000" dirty="0">
              <a:solidFill>
                <a:schemeClr val="tx1"/>
              </a:solidFill>
              <a:latin typeface="Tw Cen MT" panose="020B0602020104020603" pitchFamily="34" charset="0"/>
            </a:endParaRPr>
          </a:p>
        </p:txBody>
      </p:sp>
      <p:sp>
        <p:nvSpPr>
          <p:cNvPr id="26" name="TextBox 25"/>
          <p:cNvSpPr txBox="1"/>
          <p:nvPr/>
        </p:nvSpPr>
        <p:spPr>
          <a:xfrm>
            <a:off x="6835851" y="5536509"/>
            <a:ext cx="893258" cy="400110"/>
          </a:xfrm>
          <a:prstGeom prst="rect">
            <a:avLst/>
          </a:prstGeom>
          <a:noFill/>
        </p:spPr>
        <p:txBody>
          <a:bodyPr wrap="none" rtlCol="0">
            <a:spAutoFit/>
          </a:bodyPr>
          <a:lstStyle/>
          <a:p>
            <a:r>
              <a:rPr lang="en-US" sz="2000" dirty="0" smtClean="0"/>
              <a:t>Day 42</a:t>
            </a:r>
            <a:endParaRPr lang="en-US" sz="2000" dirty="0"/>
          </a:p>
        </p:txBody>
      </p:sp>
      <p:sp>
        <p:nvSpPr>
          <p:cNvPr id="27" name="TextBox 26"/>
          <p:cNvSpPr txBox="1"/>
          <p:nvPr/>
        </p:nvSpPr>
        <p:spPr>
          <a:xfrm>
            <a:off x="8763411" y="5507579"/>
            <a:ext cx="893258" cy="400110"/>
          </a:xfrm>
          <a:prstGeom prst="rect">
            <a:avLst/>
          </a:prstGeom>
          <a:noFill/>
        </p:spPr>
        <p:txBody>
          <a:bodyPr wrap="none" rtlCol="0">
            <a:spAutoFit/>
          </a:bodyPr>
          <a:lstStyle/>
          <a:p>
            <a:r>
              <a:rPr lang="en-US" sz="2000" dirty="0" smtClean="0"/>
              <a:t>Day 56</a:t>
            </a:r>
            <a:endParaRPr lang="en-US" sz="2000" dirty="0"/>
          </a:p>
        </p:txBody>
      </p:sp>
      <p:sp>
        <p:nvSpPr>
          <p:cNvPr id="29" name="Rectangle 28"/>
          <p:cNvSpPr/>
          <p:nvPr/>
        </p:nvSpPr>
        <p:spPr>
          <a:xfrm>
            <a:off x="2219960" y="1883215"/>
            <a:ext cx="1051560" cy="548640"/>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w Cen MT" panose="020B0602020104020603" pitchFamily="34" charset="0"/>
              </a:rPr>
              <a:t>Initiation</a:t>
            </a:r>
            <a:endParaRPr lang="en-US" sz="2000" dirty="0">
              <a:solidFill>
                <a:schemeClr val="tx1"/>
              </a:solidFill>
              <a:latin typeface="Tw Cen MT" panose="020B0602020104020603" pitchFamily="34" charset="0"/>
            </a:endParaRPr>
          </a:p>
        </p:txBody>
      </p:sp>
      <p:cxnSp>
        <p:nvCxnSpPr>
          <p:cNvPr id="30" name="Straight Arrow Connector 29"/>
          <p:cNvCxnSpPr/>
          <p:nvPr/>
        </p:nvCxnSpPr>
        <p:spPr>
          <a:xfrm>
            <a:off x="3481780" y="2166664"/>
            <a:ext cx="91440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4581860" y="1879427"/>
            <a:ext cx="1371600" cy="548640"/>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w Cen MT" panose="020B0602020104020603" pitchFamily="34" charset="0"/>
              </a:rPr>
              <a:t>Harvest</a:t>
            </a:r>
            <a:endParaRPr lang="en-US" sz="2000" dirty="0">
              <a:solidFill>
                <a:schemeClr val="tx1"/>
              </a:solidFill>
              <a:latin typeface="Tw Cen MT" panose="020B0602020104020603" pitchFamily="34" charset="0"/>
            </a:endParaRPr>
          </a:p>
        </p:txBody>
      </p:sp>
      <p:sp>
        <p:nvSpPr>
          <p:cNvPr id="32" name="Title 1"/>
          <p:cNvSpPr>
            <a:spLocks noGrp="1"/>
          </p:cNvSpPr>
          <p:nvPr>
            <p:ph type="title"/>
          </p:nvPr>
        </p:nvSpPr>
        <p:spPr>
          <a:xfrm>
            <a:off x="838200" y="3879342"/>
            <a:ext cx="10515600" cy="1325563"/>
          </a:xfrm>
        </p:spPr>
        <p:txBody>
          <a:bodyPr>
            <a:normAutofit/>
          </a:bodyPr>
          <a:lstStyle/>
          <a:p>
            <a:pPr algn="ctr"/>
            <a:r>
              <a:rPr lang="en-US" sz="4000" dirty="0" smtClean="0">
                <a:latin typeface="Tw Cen MT" panose="020B0602020104020603" pitchFamily="34" charset="0"/>
              </a:rPr>
              <a:t>Multiple Harvest</a:t>
            </a:r>
            <a:endParaRPr lang="en-US" sz="4000" dirty="0">
              <a:latin typeface="Tw Cen MT" panose="020B0602020104020603" pitchFamily="34" charset="0"/>
            </a:endParaRPr>
          </a:p>
        </p:txBody>
      </p:sp>
      <p:sp>
        <p:nvSpPr>
          <p:cNvPr id="33" name="Title 1"/>
          <p:cNvSpPr txBox="1">
            <a:spLocks/>
          </p:cNvSpPr>
          <p:nvPr/>
        </p:nvSpPr>
        <p:spPr>
          <a:xfrm>
            <a:off x="838200" y="70230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latin typeface="Tw Cen MT" panose="020B0602020104020603" pitchFamily="34" charset="0"/>
              </a:rPr>
              <a:t>Single Harvest</a:t>
            </a:r>
            <a:endParaRPr lang="en-US" sz="4000" dirty="0">
              <a:latin typeface="Tw Cen MT" panose="020B0602020104020603" pitchFamily="34" charset="0"/>
            </a:endParaRPr>
          </a:p>
        </p:txBody>
      </p:sp>
    </p:spTree>
    <p:extLst>
      <p:ext uri="{BB962C8B-B14F-4D97-AF65-F5344CB8AC3E}">
        <p14:creationId xmlns:p14="http://schemas.microsoft.com/office/powerpoint/2010/main" val="40548126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cxnSp>
        <p:nvCxnSpPr>
          <p:cNvPr id="9" name="Straight Arrow Connector 8"/>
          <p:cNvCxnSpPr/>
          <p:nvPr/>
        </p:nvCxnSpPr>
        <p:spPr>
          <a:xfrm>
            <a:off x="3477561" y="5233259"/>
            <a:ext cx="91440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2219960" y="4987869"/>
            <a:ext cx="1051560" cy="548640"/>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w Cen MT" panose="020B0602020104020603" pitchFamily="34" charset="0"/>
              </a:rPr>
              <a:t>Initiation</a:t>
            </a:r>
            <a:endParaRPr lang="en-US" sz="2000" dirty="0">
              <a:solidFill>
                <a:schemeClr val="tx1"/>
              </a:solidFill>
              <a:latin typeface="Tw Cen MT" panose="020B0602020104020603" pitchFamily="34" charset="0"/>
            </a:endParaRPr>
          </a:p>
        </p:txBody>
      </p:sp>
      <p:sp>
        <p:nvSpPr>
          <p:cNvPr id="15" name="Oval 14"/>
          <p:cNvSpPr/>
          <p:nvPr/>
        </p:nvSpPr>
        <p:spPr>
          <a:xfrm>
            <a:off x="4581860" y="4958939"/>
            <a:ext cx="1371600" cy="548640"/>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w Cen MT" panose="020B0602020104020603" pitchFamily="34" charset="0"/>
              </a:rPr>
              <a:t>Harvest</a:t>
            </a:r>
            <a:endParaRPr lang="en-US" sz="2000" dirty="0">
              <a:solidFill>
                <a:schemeClr val="tx1"/>
              </a:solidFill>
              <a:latin typeface="Tw Cen MT" panose="020B0602020104020603" pitchFamily="34" charset="0"/>
            </a:endParaRPr>
          </a:p>
        </p:txBody>
      </p:sp>
      <p:cxnSp>
        <p:nvCxnSpPr>
          <p:cNvPr id="16" name="Straight Arrow Connector 15"/>
          <p:cNvCxnSpPr/>
          <p:nvPr/>
        </p:nvCxnSpPr>
        <p:spPr>
          <a:xfrm>
            <a:off x="6096600" y="5262189"/>
            <a:ext cx="32004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7410600" y="2161323"/>
            <a:ext cx="91440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629651" y="2444772"/>
            <a:ext cx="893258" cy="400110"/>
          </a:xfrm>
          <a:prstGeom prst="rect">
            <a:avLst/>
          </a:prstGeom>
          <a:noFill/>
        </p:spPr>
        <p:txBody>
          <a:bodyPr wrap="none" rtlCol="0">
            <a:spAutoFit/>
          </a:bodyPr>
          <a:lstStyle/>
          <a:p>
            <a:r>
              <a:rPr lang="en-US" sz="2000" dirty="0" smtClean="0"/>
              <a:t>Day 28</a:t>
            </a:r>
            <a:endParaRPr lang="en-US" sz="2000" dirty="0"/>
          </a:p>
        </p:txBody>
      </p:sp>
      <p:sp>
        <p:nvSpPr>
          <p:cNvPr id="19" name="TextBox 18"/>
          <p:cNvSpPr txBox="1"/>
          <p:nvPr/>
        </p:nvSpPr>
        <p:spPr>
          <a:xfrm>
            <a:off x="4825811" y="5507579"/>
            <a:ext cx="893258" cy="400110"/>
          </a:xfrm>
          <a:prstGeom prst="rect">
            <a:avLst/>
          </a:prstGeom>
          <a:noFill/>
        </p:spPr>
        <p:txBody>
          <a:bodyPr wrap="none" rtlCol="0">
            <a:spAutoFit/>
          </a:bodyPr>
          <a:lstStyle/>
          <a:p>
            <a:r>
              <a:rPr lang="en-US" sz="2000" dirty="0" smtClean="0"/>
              <a:t>Day 28</a:t>
            </a:r>
            <a:endParaRPr lang="en-US" sz="2000" dirty="0"/>
          </a:p>
        </p:txBody>
      </p:sp>
      <p:sp>
        <p:nvSpPr>
          <p:cNvPr id="20" name="Rectangle 19"/>
          <p:cNvSpPr/>
          <p:nvPr/>
        </p:nvSpPr>
        <p:spPr>
          <a:xfrm>
            <a:off x="6162340" y="1883215"/>
            <a:ext cx="1051560" cy="548640"/>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w Cen MT" panose="020B0602020104020603" pitchFamily="34" charset="0"/>
              </a:rPr>
              <a:t>Initiation</a:t>
            </a:r>
            <a:endParaRPr lang="en-US" sz="2000" dirty="0">
              <a:solidFill>
                <a:schemeClr val="tx1"/>
              </a:solidFill>
              <a:latin typeface="Tw Cen MT" panose="020B0602020104020603" pitchFamily="34" charset="0"/>
            </a:endParaRPr>
          </a:p>
        </p:txBody>
      </p:sp>
      <p:sp>
        <p:nvSpPr>
          <p:cNvPr id="22" name="Oval 21"/>
          <p:cNvSpPr/>
          <p:nvPr/>
        </p:nvSpPr>
        <p:spPr>
          <a:xfrm>
            <a:off x="6596680" y="4987869"/>
            <a:ext cx="1371600" cy="548640"/>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w Cen MT" panose="020B0602020104020603" pitchFamily="34" charset="0"/>
              </a:rPr>
              <a:t>Harvest</a:t>
            </a:r>
            <a:endParaRPr lang="en-US" sz="2000" dirty="0">
              <a:solidFill>
                <a:schemeClr val="tx1"/>
              </a:solidFill>
              <a:latin typeface="Tw Cen MT" panose="020B0602020104020603" pitchFamily="34" charset="0"/>
            </a:endParaRPr>
          </a:p>
        </p:txBody>
      </p:sp>
      <p:cxnSp>
        <p:nvCxnSpPr>
          <p:cNvPr id="23" name="Straight Arrow Connector 22"/>
          <p:cNvCxnSpPr/>
          <p:nvPr/>
        </p:nvCxnSpPr>
        <p:spPr>
          <a:xfrm>
            <a:off x="8086240" y="5262189"/>
            <a:ext cx="32004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8524240" y="4987869"/>
            <a:ext cx="1371600" cy="548640"/>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w Cen MT" panose="020B0602020104020603" pitchFamily="34" charset="0"/>
              </a:rPr>
              <a:t>Harvest</a:t>
            </a:r>
            <a:endParaRPr lang="en-US" sz="2000" dirty="0">
              <a:solidFill>
                <a:schemeClr val="tx1"/>
              </a:solidFill>
              <a:latin typeface="Tw Cen MT" panose="020B0602020104020603" pitchFamily="34" charset="0"/>
            </a:endParaRPr>
          </a:p>
        </p:txBody>
      </p:sp>
      <p:sp>
        <p:nvSpPr>
          <p:cNvPr id="25" name="Oval 24"/>
          <p:cNvSpPr/>
          <p:nvPr/>
        </p:nvSpPr>
        <p:spPr>
          <a:xfrm>
            <a:off x="8524240" y="1887003"/>
            <a:ext cx="1371600" cy="548640"/>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w Cen MT" panose="020B0602020104020603" pitchFamily="34" charset="0"/>
              </a:rPr>
              <a:t>Harvest</a:t>
            </a:r>
            <a:endParaRPr lang="en-US" sz="2000" dirty="0">
              <a:solidFill>
                <a:schemeClr val="tx1"/>
              </a:solidFill>
              <a:latin typeface="Tw Cen MT" panose="020B0602020104020603" pitchFamily="34" charset="0"/>
            </a:endParaRPr>
          </a:p>
        </p:txBody>
      </p:sp>
      <p:sp>
        <p:nvSpPr>
          <p:cNvPr id="26" name="TextBox 25"/>
          <p:cNvSpPr txBox="1"/>
          <p:nvPr/>
        </p:nvSpPr>
        <p:spPr>
          <a:xfrm>
            <a:off x="6835851" y="5536509"/>
            <a:ext cx="893258" cy="400110"/>
          </a:xfrm>
          <a:prstGeom prst="rect">
            <a:avLst/>
          </a:prstGeom>
          <a:noFill/>
        </p:spPr>
        <p:txBody>
          <a:bodyPr wrap="none" rtlCol="0">
            <a:spAutoFit/>
          </a:bodyPr>
          <a:lstStyle/>
          <a:p>
            <a:r>
              <a:rPr lang="en-US" sz="2000" dirty="0" smtClean="0"/>
              <a:t>Day 42</a:t>
            </a:r>
            <a:endParaRPr lang="en-US" sz="2000" dirty="0"/>
          </a:p>
        </p:txBody>
      </p:sp>
      <p:sp>
        <p:nvSpPr>
          <p:cNvPr id="27" name="TextBox 26"/>
          <p:cNvSpPr txBox="1"/>
          <p:nvPr/>
        </p:nvSpPr>
        <p:spPr>
          <a:xfrm>
            <a:off x="8763411" y="5507579"/>
            <a:ext cx="893258" cy="400110"/>
          </a:xfrm>
          <a:prstGeom prst="rect">
            <a:avLst/>
          </a:prstGeom>
          <a:noFill/>
        </p:spPr>
        <p:txBody>
          <a:bodyPr wrap="none" rtlCol="0">
            <a:spAutoFit/>
          </a:bodyPr>
          <a:lstStyle/>
          <a:p>
            <a:r>
              <a:rPr lang="en-US" sz="2000" dirty="0" smtClean="0"/>
              <a:t>Day 56</a:t>
            </a:r>
            <a:endParaRPr lang="en-US" sz="2000" dirty="0"/>
          </a:p>
        </p:txBody>
      </p:sp>
      <p:sp>
        <p:nvSpPr>
          <p:cNvPr id="28" name="TextBox 27"/>
          <p:cNvSpPr txBox="1"/>
          <p:nvPr/>
        </p:nvSpPr>
        <p:spPr>
          <a:xfrm>
            <a:off x="8763411" y="2444772"/>
            <a:ext cx="893258" cy="400110"/>
          </a:xfrm>
          <a:prstGeom prst="rect">
            <a:avLst/>
          </a:prstGeom>
          <a:noFill/>
        </p:spPr>
        <p:txBody>
          <a:bodyPr wrap="none" rtlCol="0">
            <a:spAutoFit/>
          </a:bodyPr>
          <a:lstStyle/>
          <a:p>
            <a:r>
              <a:rPr lang="en-US" sz="2000" dirty="0" smtClean="0"/>
              <a:t>Day 56</a:t>
            </a:r>
            <a:endParaRPr lang="en-US" sz="2000" dirty="0"/>
          </a:p>
        </p:txBody>
      </p:sp>
      <p:sp>
        <p:nvSpPr>
          <p:cNvPr id="29" name="Rectangle 28"/>
          <p:cNvSpPr/>
          <p:nvPr/>
        </p:nvSpPr>
        <p:spPr>
          <a:xfrm>
            <a:off x="2219960" y="1883215"/>
            <a:ext cx="1051560" cy="548640"/>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w Cen MT" panose="020B0602020104020603" pitchFamily="34" charset="0"/>
              </a:rPr>
              <a:t>Initiation</a:t>
            </a:r>
            <a:endParaRPr lang="en-US" sz="2000" dirty="0">
              <a:solidFill>
                <a:schemeClr val="tx1"/>
              </a:solidFill>
              <a:latin typeface="Tw Cen MT" panose="020B0602020104020603" pitchFamily="34" charset="0"/>
            </a:endParaRPr>
          </a:p>
        </p:txBody>
      </p:sp>
      <p:cxnSp>
        <p:nvCxnSpPr>
          <p:cNvPr id="30" name="Straight Arrow Connector 29"/>
          <p:cNvCxnSpPr/>
          <p:nvPr/>
        </p:nvCxnSpPr>
        <p:spPr>
          <a:xfrm>
            <a:off x="3481780" y="2166664"/>
            <a:ext cx="91440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4581860" y="1879427"/>
            <a:ext cx="1371600" cy="548640"/>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w Cen MT" panose="020B0602020104020603" pitchFamily="34" charset="0"/>
              </a:rPr>
              <a:t>Harvest</a:t>
            </a:r>
            <a:endParaRPr lang="en-US" sz="2000" dirty="0">
              <a:solidFill>
                <a:schemeClr val="tx1"/>
              </a:solidFill>
              <a:latin typeface="Tw Cen MT" panose="020B0602020104020603" pitchFamily="34" charset="0"/>
            </a:endParaRPr>
          </a:p>
        </p:txBody>
      </p:sp>
      <p:sp>
        <p:nvSpPr>
          <p:cNvPr id="32" name="Title 1"/>
          <p:cNvSpPr>
            <a:spLocks noGrp="1"/>
          </p:cNvSpPr>
          <p:nvPr>
            <p:ph type="title"/>
          </p:nvPr>
        </p:nvSpPr>
        <p:spPr>
          <a:xfrm>
            <a:off x="838200" y="3879342"/>
            <a:ext cx="10515600" cy="1325563"/>
          </a:xfrm>
        </p:spPr>
        <p:txBody>
          <a:bodyPr>
            <a:normAutofit/>
          </a:bodyPr>
          <a:lstStyle/>
          <a:p>
            <a:pPr algn="ctr"/>
            <a:r>
              <a:rPr lang="en-US" sz="4000" dirty="0" smtClean="0">
                <a:latin typeface="Tw Cen MT" panose="020B0602020104020603" pitchFamily="34" charset="0"/>
              </a:rPr>
              <a:t>Multiple Harvest</a:t>
            </a:r>
            <a:endParaRPr lang="en-US" sz="4000" dirty="0">
              <a:latin typeface="Tw Cen MT" panose="020B0602020104020603" pitchFamily="34" charset="0"/>
            </a:endParaRPr>
          </a:p>
        </p:txBody>
      </p:sp>
      <p:sp>
        <p:nvSpPr>
          <p:cNvPr id="33" name="Title 1"/>
          <p:cNvSpPr txBox="1">
            <a:spLocks/>
          </p:cNvSpPr>
          <p:nvPr/>
        </p:nvSpPr>
        <p:spPr>
          <a:xfrm>
            <a:off x="838200" y="70230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smtClean="0">
                <a:latin typeface="Tw Cen MT" panose="020B0602020104020603" pitchFamily="34" charset="0"/>
              </a:rPr>
              <a:t>Single Harvest</a:t>
            </a:r>
            <a:endParaRPr lang="en-US" sz="4000" dirty="0">
              <a:latin typeface="Tw Cen MT" panose="020B0602020104020603" pitchFamily="34" charset="0"/>
            </a:endParaRPr>
          </a:p>
        </p:txBody>
      </p:sp>
      <p:sp>
        <p:nvSpPr>
          <p:cNvPr id="2" name="U-Turn Arrow 1"/>
          <p:cNvSpPr/>
          <p:nvPr/>
        </p:nvSpPr>
        <p:spPr>
          <a:xfrm flipH="1" flipV="1">
            <a:off x="2682239" y="2822621"/>
            <a:ext cx="6576337" cy="239705"/>
          </a:xfrm>
          <a:prstGeom prst="uturnArrow">
            <a:avLst>
              <a:gd name="adj1" fmla="val 7199"/>
              <a:gd name="adj2" fmla="val 25000"/>
              <a:gd name="adj3" fmla="val 19659"/>
              <a:gd name="adj4" fmla="val 43750"/>
              <a:gd name="adj5" fmla="val 10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U-Turn Arrow 33"/>
          <p:cNvSpPr/>
          <p:nvPr/>
        </p:nvSpPr>
        <p:spPr>
          <a:xfrm flipH="1" flipV="1">
            <a:off x="2682239" y="5976202"/>
            <a:ext cx="6576337" cy="239705"/>
          </a:xfrm>
          <a:prstGeom prst="uturnArrow">
            <a:avLst>
              <a:gd name="adj1" fmla="val 7199"/>
              <a:gd name="adj2" fmla="val 25000"/>
              <a:gd name="adj3" fmla="val 19659"/>
              <a:gd name="adj4" fmla="val 43750"/>
              <a:gd name="adj5" fmla="val 10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66238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603658"/>
            <a:ext cx="10515600" cy="1325563"/>
          </a:xfrm>
        </p:spPr>
        <p:txBody>
          <a:bodyPr/>
          <a:lstStyle/>
          <a:p>
            <a:pPr algn="ctr"/>
            <a:r>
              <a:rPr lang="en-US" dirty="0" smtClean="0">
                <a:latin typeface="Tw Cen MT" panose="020B0602020104020603" pitchFamily="34" charset="0"/>
              </a:rPr>
              <a:t>Experimental Design</a:t>
            </a:r>
            <a:endParaRPr lang="en-US" dirty="0">
              <a:latin typeface="Tw Cen MT" panose="020B0602020104020603" pitchFamily="34" charset="0"/>
            </a:endParaRPr>
          </a:p>
        </p:txBody>
      </p:sp>
      <p:cxnSp>
        <p:nvCxnSpPr>
          <p:cNvPr id="3" name="Straight Connector 2"/>
          <p:cNvCxnSpPr/>
          <p:nvPr/>
        </p:nvCxnSpPr>
        <p:spPr>
          <a:xfrm flipV="1">
            <a:off x="1524000" y="36306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394155" y="3709194"/>
            <a:ext cx="7403690" cy="369332"/>
          </a:xfrm>
          <a:prstGeom prst="rect">
            <a:avLst/>
          </a:prstGeom>
        </p:spPr>
        <p:txBody>
          <a:bodyPr wrap="square">
            <a:spAutoFit/>
          </a:bodyPr>
          <a:lstStyle/>
          <a:p>
            <a:r>
              <a:rPr lang="en-US" dirty="0" smtClean="0">
                <a:solidFill>
                  <a:schemeClr val="bg1">
                    <a:lumMod val="65000"/>
                  </a:schemeClr>
                </a:solidFill>
                <a:latin typeface="Tw Cen MT" panose="020B0602020104020603" pitchFamily="34" charset="0"/>
              </a:rPr>
              <a:t>Study Parameters	</a:t>
            </a:r>
            <a:r>
              <a:rPr lang="en-US" dirty="0">
                <a:solidFill>
                  <a:schemeClr val="bg1">
                    <a:lumMod val="65000"/>
                  </a:schemeClr>
                </a:solidFill>
                <a:latin typeface="Tw Cen MT" panose="020B0602020104020603" pitchFamily="34" charset="0"/>
              </a:rPr>
              <a:t>	</a:t>
            </a:r>
            <a:r>
              <a:rPr lang="en-US" dirty="0" smtClean="0">
                <a:solidFill>
                  <a:schemeClr val="bg1">
                    <a:lumMod val="65000"/>
                  </a:schemeClr>
                </a:solidFill>
                <a:latin typeface="Tw Cen MT" panose="020B0602020104020603" pitchFamily="34" charset="0"/>
              </a:rPr>
              <a:t>Harvest Treatments</a:t>
            </a:r>
            <a:r>
              <a:rPr lang="en-US" dirty="0" smtClean="0">
                <a:latin typeface="Tw Cen MT" panose="020B0602020104020603" pitchFamily="34" charset="0"/>
              </a:rPr>
              <a:t>		Pillow Scheme</a:t>
            </a:r>
          </a:p>
        </p:txBody>
      </p:sp>
    </p:spTree>
    <p:extLst>
      <p:ext uri="{BB962C8B-B14F-4D97-AF65-F5344CB8AC3E}">
        <p14:creationId xmlns:p14="http://schemas.microsoft.com/office/powerpoint/2010/main" val="3970504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157" y="2438849"/>
            <a:ext cx="2238375" cy="3343275"/>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6390" y="2454680"/>
            <a:ext cx="2228850" cy="3333750"/>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32696" y="2432543"/>
            <a:ext cx="2190750" cy="333375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13646" y="2423018"/>
            <a:ext cx="2228850" cy="3352800"/>
          </a:xfrm>
          <a:prstGeom prst="rect">
            <a:avLst/>
          </a:prstGeom>
          <a:ln w="12700">
            <a:noFill/>
          </a:ln>
        </p:spPr>
      </p:pic>
      <p:sp>
        <p:nvSpPr>
          <p:cNvPr id="15"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Pillow Scheme</a:t>
            </a:r>
            <a:endParaRPr lang="en-US" dirty="0">
              <a:latin typeface="Tw Cen MT" panose="020B0602020104020603" pitchFamily="34" charset="0"/>
            </a:endParaRPr>
          </a:p>
        </p:txBody>
      </p:sp>
      <p:cxnSp>
        <p:nvCxnSpPr>
          <p:cNvPr id="16" name="Straight Connector 15"/>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7" name="Table 16"/>
          <p:cNvGraphicFramePr>
            <a:graphicFrameLocks noGrp="1"/>
          </p:cNvGraphicFramePr>
          <p:nvPr>
            <p:extLst>
              <p:ext uri="{D42A27DB-BD31-4B8C-83A1-F6EECF244321}">
                <p14:modId xmlns:p14="http://schemas.microsoft.com/office/powerpoint/2010/main" val="675423652"/>
              </p:ext>
            </p:extLst>
          </p:nvPr>
        </p:nvGraphicFramePr>
        <p:xfrm>
          <a:off x="1019108" y="2467226"/>
          <a:ext cx="7400925" cy="978408"/>
        </p:xfrm>
        <a:graphic>
          <a:graphicData uri="http://schemas.openxmlformats.org/drawingml/2006/table">
            <a:tbl>
              <a:tblPr firstRow="1" firstCol="1" bandRow="1">
                <a:tableStyleId>{5C22544A-7EE6-4342-B048-85BDC9FD1C3A}</a:tableStyleId>
              </a:tblPr>
              <a:tblGrid>
                <a:gridCol w="1027747">
                  <a:extLst>
                    <a:ext uri="{9D8B030D-6E8A-4147-A177-3AD203B41FA5}">
                      <a16:colId xmlns:a16="http://schemas.microsoft.com/office/drawing/2014/main" val="3064740603"/>
                    </a:ext>
                  </a:extLst>
                </a:gridCol>
                <a:gridCol w="3374073">
                  <a:extLst>
                    <a:ext uri="{9D8B030D-6E8A-4147-A177-3AD203B41FA5}">
                      <a16:colId xmlns:a16="http://schemas.microsoft.com/office/drawing/2014/main" val="2399109142"/>
                    </a:ext>
                  </a:extLst>
                </a:gridCol>
                <a:gridCol w="2999105">
                  <a:extLst>
                    <a:ext uri="{9D8B030D-6E8A-4147-A177-3AD203B41FA5}">
                      <a16:colId xmlns:a16="http://schemas.microsoft.com/office/drawing/2014/main" val="651055643"/>
                    </a:ext>
                  </a:extLst>
                </a:gridCol>
              </a:tblGrid>
              <a:tr h="0">
                <a:tc>
                  <a:txBody>
                    <a:bodyPr/>
                    <a:lstStyle/>
                    <a:p>
                      <a:pPr marL="0" marR="0" algn="ctr">
                        <a:lnSpc>
                          <a:spcPct val="107000"/>
                        </a:lnSpc>
                        <a:spcBef>
                          <a:spcPts val="0"/>
                        </a:spcBef>
                        <a:spcAft>
                          <a:spcPts val="0"/>
                        </a:spcAft>
                      </a:pPr>
                      <a:r>
                        <a:rPr lang="en-US" sz="2000" dirty="0">
                          <a:solidFill>
                            <a:sysClr val="windowText" lastClr="000000"/>
                          </a:solidFill>
                          <a:effectLst/>
                          <a:latin typeface="Tw Cen MT" panose="020B0602020104020603" pitchFamily="34" charset="0"/>
                        </a:rPr>
                        <a:t> </a:t>
                      </a:r>
                      <a:endParaRPr lang="en-US" sz="1800" dirty="0">
                        <a:solidFill>
                          <a:sysClr val="windowText" lastClr="000000"/>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2000" dirty="0">
                          <a:solidFill>
                            <a:sysClr val="windowText" lastClr="000000"/>
                          </a:solidFill>
                          <a:effectLst/>
                          <a:latin typeface="Tw Cen MT" panose="020B0602020104020603" pitchFamily="34" charset="0"/>
                        </a:rPr>
                        <a:t>KSC Screening </a:t>
                      </a:r>
                      <a:r>
                        <a:rPr lang="en-US" sz="2000" dirty="0" smtClean="0">
                          <a:solidFill>
                            <a:sysClr val="windowText" lastClr="000000"/>
                          </a:solidFill>
                          <a:effectLst/>
                          <a:latin typeface="Tw Cen MT" panose="020B0602020104020603" pitchFamily="34" charset="0"/>
                        </a:rPr>
                        <a:t>Trials (Plant A)</a:t>
                      </a:r>
                      <a:endParaRPr lang="en-US" sz="1800" dirty="0">
                        <a:solidFill>
                          <a:sysClr val="windowText" lastClr="000000"/>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2000" dirty="0">
                          <a:solidFill>
                            <a:sysClr val="windowText" lastClr="000000"/>
                          </a:solidFill>
                          <a:effectLst/>
                          <a:latin typeface="Tw Cen MT" panose="020B0602020104020603" pitchFamily="34" charset="0"/>
                        </a:rPr>
                        <a:t>Grown on the </a:t>
                      </a:r>
                      <a:r>
                        <a:rPr lang="en-US" sz="2000" dirty="0" smtClean="0">
                          <a:solidFill>
                            <a:sysClr val="windowText" lastClr="000000"/>
                          </a:solidFill>
                          <a:effectLst/>
                          <a:latin typeface="Tw Cen MT" panose="020B0602020104020603" pitchFamily="34" charset="0"/>
                        </a:rPr>
                        <a:t>ISS (Plant</a:t>
                      </a:r>
                      <a:r>
                        <a:rPr lang="en-US" sz="2000" baseline="0" dirty="0" smtClean="0">
                          <a:solidFill>
                            <a:sysClr val="windowText" lastClr="000000"/>
                          </a:solidFill>
                          <a:effectLst/>
                          <a:latin typeface="Tw Cen MT" panose="020B0602020104020603" pitchFamily="34" charset="0"/>
                        </a:rPr>
                        <a:t> B)</a:t>
                      </a:r>
                      <a:endParaRPr lang="en-US" sz="1800" dirty="0">
                        <a:solidFill>
                          <a:sysClr val="windowText" lastClr="000000"/>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240792692"/>
                  </a:ext>
                </a:extLst>
              </a:tr>
              <a:tr h="0">
                <a:tc>
                  <a:txBody>
                    <a:bodyPr/>
                    <a:lstStyle/>
                    <a:p>
                      <a:pPr marL="0" marR="0" algn="ctr">
                        <a:lnSpc>
                          <a:spcPct val="107000"/>
                        </a:lnSpc>
                        <a:spcBef>
                          <a:spcPts val="0"/>
                        </a:spcBef>
                        <a:spcAft>
                          <a:spcPts val="0"/>
                        </a:spcAft>
                      </a:pPr>
                      <a:r>
                        <a:rPr lang="en-US" sz="2000" dirty="0" smtClean="0">
                          <a:solidFill>
                            <a:sysClr val="windowText" lastClr="000000"/>
                          </a:solidFill>
                          <a:effectLst/>
                          <a:latin typeface="Tw Cen MT" panose="020B0602020104020603" pitchFamily="34" charset="0"/>
                        </a:rPr>
                        <a:t>Series </a:t>
                      </a:r>
                      <a:r>
                        <a:rPr lang="en-US" sz="2000" dirty="0">
                          <a:solidFill>
                            <a:sysClr val="windowText" lastClr="000000"/>
                          </a:solidFill>
                          <a:effectLst/>
                          <a:latin typeface="Tw Cen MT" panose="020B0602020104020603" pitchFamily="34" charset="0"/>
                        </a:rPr>
                        <a:t>1</a:t>
                      </a:r>
                      <a:endParaRPr lang="en-US" sz="1800" dirty="0">
                        <a:solidFill>
                          <a:sysClr val="windowText" lastClr="000000"/>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2000" dirty="0">
                          <a:solidFill>
                            <a:sysClr val="windowText" lastClr="000000"/>
                          </a:solidFill>
                          <a:effectLst/>
                          <a:latin typeface="Tw Cen MT" panose="020B0602020104020603" pitchFamily="34" charset="0"/>
                        </a:rPr>
                        <a:t>‘Amara’ Mustard</a:t>
                      </a:r>
                      <a:endParaRPr lang="en-US" sz="1800" dirty="0">
                        <a:solidFill>
                          <a:sysClr val="windowText" lastClr="000000"/>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2000" dirty="0">
                          <a:solidFill>
                            <a:sysClr val="windowText" lastClr="000000"/>
                          </a:solidFill>
                          <a:effectLst/>
                          <a:latin typeface="Tw Cen MT" panose="020B0602020104020603" pitchFamily="34" charset="0"/>
                        </a:rPr>
                        <a:t>‘Red Russian’ Kale</a:t>
                      </a:r>
                      <a:endParaRPr lang="en-US" sz="1800" dirty="0">
                        <a:solidFill>
                          <a:sysClr val="windowText" lastClr="000000"/>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6399109"/>
                  </a:ext>
                </a:extLst>
              </a:tr>
              <a:tr h="0">
                <a:tc>
                  <a:txBody>
                    <a:bodyPr/>
                    <a:lstStyle/>
                    <a:p>
                      <a:pPr marL="0" marR="0" algn="ctr">
                        <a:lnSpc>
                          <a:spcPct val="107000"/>
                        </a:lnSpc>
                        <a:spcBef>
                          <a:spcPts val="0"/>
                        </a:spcBef>
                        <a:spcAft>
                          <a:spcPts val="0"/>
                        </a:spcAft>
                      </a:pPr>
                      <a:r>
                        <a:rPr lang="en-US" sz="2000" dirty="0" smtClean="0">
                          <a:solidFill>
                            <a:sysClr val="windowText" lastClr="000000"/>
                          </a:solidFill>
                          <a:effectLst/>
                          <a:latin typeface="Tw Cen MT" panose="020B0602020104020603" pitchFamily="34" charset="0"/>
                        </a:rPr>
                        <a:t>Series </a:t>
                      </a:r>
                      <a:r>
                        <a:rPr lang="en-US" sz="2000" dirty="0">
                          <a:solidFill>
                            <a:sysClr val="windowText" lastClr="000000"/>
                          </a:solidFill>
                          <a:effectLst/>
                          <a:latin typeface="Tw Cen MT" panose="020B0602020104020603" pitchFamily="34" charset="0"/>
                        </a:rPr>
                        <a:t>2</a:t>
                      </a:r>
                      <a:endParaRPr lang="en-US" sz="1800" dirty="0">
                        <a:solidFill>
                          <a:sysClr val="windowText" lastClr="000000"/>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2000" dirty="0">
                          <a:solidFill>
                            <a:sysClr val="windowText" lastClr="000000"/>
                          </a:solidFill>
                          <a:effectLst/>
                          <a:latin typeface="Tw Cen MT" panose="020B0602020104020603" pitchFamily="34" charset="0"/>
                        </a:rPr>
                        <a:t>‘Shungiku’ Greens</a:t>
                      </a:r>
                      <a:endParaRPr lang="en-US" sz="1800" dirty="0">
                        <a:solidFill>
                          <a:sysClr val="windowText" lastClr="000000"/>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2000" dirty="0">
                          <a:solidFill>
                            <a:sysClr val="windowText" lastClr="000000"/>
                          </a:solidFill>
                          <a:effectLst/>
                          <a:latin typeface="Tw Cen MT" panose="020B0602020104020603" pitchFamily="34" charset="0"/>
                        </a:rPr>
                        <a:t>‘Extra Dwarf’ Pak Choi</a:t>
                      </a:r>
                      <a:endParaRPr lang="en-US" sz="1800" dirty="0">
                        <a:solidFill>
                          <a:sysClr val="windowText" lastClr="000000"/>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16087919"/>
                  </a:ext>
                </a:extLst>
              </a:tr>
            </a:tbl>
          </a:graphicData>
        </a:graphic>
      </p:graphicFrame>
      <p:sp>
        <p:nvSpPr>
          <p:cNvPr id="18" name="Rectangle 17"/>
          <p:cNvSpPr/>
          <p:nvPr/>
        </p:nvSpPr>
        <p:spPr>
          <a:xfrm>
            <a:off x="1085688" y="3142014"/>
            <a:ext cx="7050339" cy="3657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 name="Table 20"/>
          <p:cNvGraphicFramePr>
            <a:graphicFrameLocks noGrp="1"/>
          </p:cNvGraphicFramePr>
          <p:nvPr>
            <p:extLst>
              <p:ext uri="{D42A27DB-BD31-4B8C-83A1-F6EECF244321}">
                <p14:modId xmlns:p14="http://schemas.microsoft.com/office/powerpoint/2010/main" val="3957124964"/>
              </p:ext>
            </p:extLst>
          </p:nvPr>
        </p:nvGraphicFramePr>
        <p:xfrm>
          <a:off x="3378259" y="5114021"/>
          <a:ext cx="3291840" cy="652272"/>
        </p:xfrm>
        <a:graphic>
          <a:graphicData uri="http://schemas.openxmlformats.org/drawingml/2006/table">
            <a:tbl>
              <a:tblPr firstRow="1" firstCol="1" bandRow="1">
                <a:tableStyleId>{5C22544A-7EE6-4342-B048-85BDC9FD1C3A}</a:tableStyleId>
              </a:tblPr>
              <a:tblGrid>
                <a:gridCol w="1097280">
                  <a:extLst>
                    <a:ext uri="{9D8B030D-6E8A-4147-A177-3AD203B41FA5}">
                      <a16:colId xmlns:a16="http://schemas.microsoft.com/office/drawing/2014/main" val="3064740603"/>
                    </a:ext>
                  </a:extLst>
                </a:gridCol>
                <a:gridCol w="1097280">
                  <a:extLst>
                    <a:ext uri="{9D8B030D-6E8A-4147-A177-3AD203B41FA5}">
                      <a16:colId xmlns:a16="http://schemas.microsoft.com/office/drawing/2014/main" val="2399109142"/>
                    </a:ext>
                  </a:extLst>
                </a:gridCol>
                <a:gridCol w="1097280">
                  <a:extLst>
                    <a:ext uri="{9D8B030D-6E8A-4147-A177-3AD203B41FA5}">
                      <a16:colId xmlns:a16="http://schemas.microsoft.com/office/drawing/2014/main" val="651055643"/>
                    </a:ext>
                  </a:extLst>
                </a:gridCol>
              </a:tblGrid>
              <a:tr h="0">
                <a:tc>
                  <a:txBody>
                    <a:bodyPr/>
                    <a:lstStyle/>
                    <a:p>
                      <a:pPr marL="0" marR="0" algn="ctr">
                        <a:lnSpc>
                          <a:spcPct val="107000"/>
                        </a:lnSpc>
                        <a:spcBef>
                          <a:spcPts val="0"/>
                        </a:spcBef>
                        <a:spcAft>
                          <a:spcPts val="0"/>
                        </a:spcAft>
                      </a:pPr>
                      <a:r>
                        <a:rPr lang="en-US" sz="2000" dirty="0">
                          <a:solidFill>
                            <a:sysClr val="windowText" lastClr="000000"/>
                          </a:solidFill>
                          <a:effectLst/>
                          <a:latin typeface="Tw Cen MT" panose="020B0602020104020603" pitchFamily="34" charset="0"/>
                        </a:rPr>
                        <a:t> </a:t>
                      </a:r>
                      <a:r>
                        <a:rPr lang="en-US" sz="2000" dirty="0" smtClean="0">
                          <a:solidFill>
                            <a:sysClr val="windowText" lastClr="000000"/>
                          </a:solidFill>
                          <a:effectLst/>
                          <a:latin typeface="Tw Cen MT" panose="020B0602020104020603" pitchFamily="34" charset="0"/>
                        </a:rPr>
                        <a:t>Pair 1</a:t>
                      </a:r>
                      <a:endParaRPr lang="en-US" sz="1800" dirty="0">
                        <a:solidFill>
                          <a:sysClr val="windowText" lastClr="000000"/>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2000" dirty="0" smtClean="0">
                          <a:solidFill>
                            <a:sysClr val="windowText" lastClr="000000"/>
                          </a:solidFill>
                          <a:effectLst/>
                          <a:latin typeface="Tw Cen MT" panose="020B0602020104020603" pitchFamily="34" charset="0"/>
                        </a:rPr>
                        <a:t>Pair 2</a:t>
                      </a:r>
                      <a:endParaRPr lang="en-US" sz="1800" dirty="0">
                        <a:solidFill>
                          <a:sysClr val="windowText" lastClr="000000"/>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2000" dirty="0" smtClean="0">
                          <a:solidFill>
                            <a:sysClr val="windowText" lastClr="000000"/>
                          </a:solidFill>
                          <a:effectLst/>
                          <a:latin typeface="Tw Cen MT" panose="020B0602020104020603" pitchFamily="34" charset="0"/>
                        </a:rPr>
                        <a:t>Pair 3</a:t>
                      </a:r>
                      <a:endParaRPr lang="en-US" sz="1800" dirty="0">
                        <a:solidFill>
                          <a:sysClr val="windowText" lastClr="000000"/>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240792692"/>
                  </a:ext>
                </a:extLst>
              </a:tr>
              <a:tr h="0">
                <a:tc>
                  <a:txBody>
                    <a:bodyPr/>
                    <a:lstStyle/>
                    <a:p>
                      <a:pPr marL="0" marR="0" algn="ctr">
                        <a:lnSpc>
                          <a:spcPct val="107000"/>
                        </a:lnSpc>
                        <a:spcBef>
                          <a:spcPts val="0"/>
                        </a:spcBef>
                        <a:spcAft>
                          <a:spcPts val="0"/>
                        </a:spcAft>
                      </a:pPr>
                      <a:r>
                        <a:rPr lang="en-US" sz="2000" b="0" dirty="0" smtClean="0">
                          <a:solidFill>
                            <a:sysClr val="windowText" lastClr="000000"/>
                          </a:solidFill>
                          <a:effectLst/>
                          <a:latin typeface="Tw Cen MT" panose="020B0602020104020603" pitchFamily="34" charset="0"/>
                        </a:rPr>
                        <a:t>Day 0</a:t>
                      </a:r>
                      <a:endParaRPr lang="en-US" sz="1800" b="0" dirty="0">
                        <a:solidFill>
                          <a:sysClr val="windowText" lastClr="000000"/>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2000" dirty="0" smtClean="0">
                          <a:solidFill>
                            <a:sysClr val="windowText" lastClr="000000"/>
                          </a:solidFill>
                          <a:effectLst/>
                          <a:latin typeface="Tw Cen MT" panose="020B0602020104020603" pitchFamily="34" charset="0"/>
                        </a:rPr>
                        <a:t>Day 7</a:t>
                      </a:r>
                      <a:endParaRPr lang="en-US" sz="1800" dirty="0">
                        <a:solidFill>
                          <a:sysClr val="windowText" lastClr="000000"/>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2000" dirty="0" smtClean="0">
                          <a:solidFill>
                            <a:sysClr val="windowText" lastClr="000000"/>
                          </a:solidFill>
                          <a:effectLst/>
                          <a:latin typeface="Tw Cen MT" panose="020B0602020104020603" pitchFamily="34" charset="0"/>
                        </a:rPr>
                        <a:t>Day 14</a:t>
                      </a:r>
                      <a:endParaRPr lang="en-US" sz="1800" dirty="0">
                        <a:solidFill>
                          <a:sysClr val="windowText" lastClr="000000"/>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16087919"/>
                  </a:ext>
                </a:extLst>
              </a:tr>
            </a:tbl>
          </a:graphicData>
        </a:graphic>
      </p:graphicFrame>
      <p:sp>
        <p:nvSpPr>
          <p:cNvPr id="22" name="Rectangle 21"/>
          <p:cNvSpPr/>
          <p:nvPr/>
        </p:nvSpPr>
        <p:spPr>
          <a:xfrm>
            <a:off x="4555922" y="5114021"/>
            <a:ext cx="1061884" cy="6522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5620959" y="5136158"/>
            <a:ext cx="1061884" cy="6522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3378258" y="5125243"/>
            <a:ext cx="1177663" cy="6522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2315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2" grpId="0" animBg="1"/>
      <p:bldP spid="23" grpId="0" animBg="1"/>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2603658"/>
            <a:ext cx="10515600" cy="1325563"/>
          </a:xfrm>
        </p:spPr>
        <p:txBody>
          <a:bodyPr/>
          <a:lstStyle/>
          <a:p>
            <a:pPr algn="ctr"/>
            <a:r>
              <a:rPr lang="en-US" dirty="0" smtClean="0">
                <a:latin typeface="Tw Cen MT" panose="020B0602020104020603" pitchFamily="34" charset="0"/>
              </a:rPr>
              <a:t>Results</a:t>
            </a:r>
            <a:endParaRPr lang="en-US" dirty="0">
              <a:latin typeface="Tw Cen MT" panose="020B0602020104020603" pitchFamily="34" charset="0"/>
            </a:endParaRPr>
          </a:p>
        </p:txBody>
      </p:sp>
      <p:cxnSp>
        <p:nvCxnSpPr>
          <p:cNvPr id="5" name="Straight Connector 4"/>
          <p:cNvCxnSpPr/>
          <p:nvPr/>
        </p:nvCxnSpPr>
        <p:spPr>
          <a:xfrm flipV="1">
            <a:off x="1524000" y="36306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77397" y="3744555"/>
            <a:ext cx="7637206" cy="369332"/>
          </a:xfrm>
          <a:prstGeom prst="rect">
            <a:avLst/>
          </a:prstGeom>
        </p:spPr>
        <p:txBody>
          <a:bodyPr wrap="square">
            <a:spAutoFit/>
          </a:bodyPr>
          <a:lstStyle/>
          <a:p>
            <a:r>
              <a:rPr lang="en-US" dirty="0" smtClean="0">
                <a:latin typeface="Tw Cen MT" panose="020B0602020104020603" pitchFamily="34" charset="0"/>
              </a:rPr>
              <a:t>Plant Harvest Metrics	</a:t>
            </a:r>
            <a:r>
              <a:rPr lang="en-US" dirty="0" smtClean="0">
                <a:solidFill>
                  <a:schemeClr val="bg1">
                    <a:lumMod val="65000"/>
                  </a:schemeClr>
                </a:solidFill>
                <a:latin typeface="Tw Cen MT" panose="020B0602020104020603" pitchFamily="34" charset="0"/>
              </a:rPr>
              <a:t>Microbiology	Waste Stream	Crew Time</a:t>
            </a:r>
          </a:p>
        </p:txBody>
      </p:sp>
    </p:spTree>
    <p:extLst>
      <p:ext uri="{BB962C8B-B14F-4D97-AF65-F5344CB8AC3E}">
        <p14:creationId xmlns:p14="http://schemas.microsoft.com/office/powerpoint/2010/main" val="8027405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265473" y="1847748"/>
            <a:ext cx="5501148" cy="4825898"/>
          </a:xfrm>
        </p:spPr>
        <p:txBody>
          <a:bodyPr>
            <a:normAutofit/>
          </a:bodyPr>
          <a:lstStyle/>
          <a:p>
            <a:pPr marL="182880" indent="-182880"/>
            <a:r>
              <a:rPr lang="en-US" dirty="0" smtClean="0">
                <a:latin typeface="Tw Cen MT" panose="020B0602020104020603" pitchFamily="34" charset="0"/>
              </a:rPr>
              <a:t>Fresh Edible Biomass</a:t>
            </a:r>
          </a:p>
          <a:p>
            <a:pPr lvl="1" indent="-182880">
              <a:buFont typeface="Wingdings" panose="05000000000000000000" pitchFamily="2" charset="2"/>
              <a:buChar char="§"/>
            </a:pPr>
            <a:r>
              <a:rPr lang="en-US" dirty="0" smtClean="0">
                <a:latin typeface="Tw Cen MT" panose="020B0602020104020603" pitchFamily="34" charset="0"/>
              </a:rPr>
              <a:t>Single harvest treatment:</a:t>
            </a:r>
          </a:p>
          <a:p>
            <a:pPr lvl="2" indent="-182880"/>
            <a:r>
              <a:rPr lang="en-US" dirty="0" smtClean="0">
                <a:latin typeface="Tw Cen MT" panose="020B0602020104020603" pitchFamily="34" charset="0"/>
              </a:rPr>
              <a:t>All stem and leaf tissue removed at 28 days after pillow initiation (DAI)</a:t>
            </a:r>
          </a:p>
          <a:p>
            <a:pPr lvl="1" indent="-182880">
              <a:buFont typeface="Wingdings" panose="05000000000000000000" pitchFamily="2" charset="2"/>
              <a:buChar char="§"/>
            </a:pPr>
            <a:r>
              <a:rPr lang="en-US" dirty="0" smtClean="0">
                <a:latin typeface="Tw Cen MT" panose="020B0602020104020603" pitchFamily="34" charset="0"/>
              </a:rPr>
              <a:t>Multiple harvest treatment:</a:t>
            </a:r>
          </a:p>
          <a:p>
            <a:pPr lvl="2" indent="-182880"/>
            <a:r>
              <a:rPr lang="en-US" dirty="0" smtClean="0">
                <a:latin typeface="Tw Cen MT" panose="020B0602020104020603" pitchFamily="34" charset="0"/>
              </a:rPr>
              <a:t>All older leaves removed at 28 DAI</a:t>
            </a:r>
          </a:p>
          <a:p>
            <a:pPr lvl="2" indent="-182880"/>
            <a:r>
              <a:rPr lang="en-US" dirty="0" smtClean="0">
                <a:latin typeface="Tw Cen MT" panose="020B0602020104020603" pitchFamily="34" charset="0"/>
              </a:rPr>
              <a:t>Repeated at 42 DAI</a:t>
            </a:r>
          </a:p>
          <a:p>
            <a:pPr lvl="2" indent="-182880"/>
            <a:r>
              <a:rPr lang="en-US" dirty="0" smtClean="0">
                <a:latin typeface="Tw Cen MT" panose="020B0602020104020603" pitchFamily="34" charset="0"/>
              </a:rPr>
              <a:t>All stem and leaf tissue removed at final harvest (56 DAI)</a:t>
            </a:r>
          </a:p>
        </p:txBody>
      </p:sp>
      <p:sp>
        <p:nvSpPr>
          <p:cNvPr id="5"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Plant Harvest Metrics</a:t>
            </a:r>
            <a:endParaRPr lang="en-US" dirty="0">
              <a:latin typeface="Tw Cen MT" panose="020B0602020104020603" pitchFamily="34" charset="0"/>
            </a:endParaRPr>
          </a:p>
        </p:txBody>
      </p:sp>
      <p:cxnSp>
        <p:nvCxnSpPr>
          <p:cNvPr id="6" name="Straight Connector 5"/>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6754760" y="1847748"/>
            <a:ext cx="5228303" cy="3816429"/>
          </a:xfrm>
          <a:prstGeom prst="rect">
            <a:avLst/>
          </a:prstGeom>
        </p:spPr>
        <p:txBody>
          <a:bodyPr wrap="square">
            <a:spAutoFit/>
          </a:bodyPr>
          <a:lstStyle/>
          <a:p>
            <a:pPr marL="182880" indent="-182880">
              <a:buFont typeface="Arial" panose="020B0604020202020204" pitchFamily="34" charset="0"/>
              <a:buChar char="•"/>
            </a:pPr>
            <a:r>
              <a:rPr lang="en-US" sz="2800" dirty="0" smtClean="0">
                <a:latin typeface="Tw Cen MT" panose="020B0602020104020603" pitchFamily="34" charset="0"/>
              </a:rPr>
              <a:t>Morphological Measurements</a:t>
            </a:r>
          </a:p>
          <a:p>
            <a:pPr marL="685800" lvl="1" indent="-182880">
              <a:buFont typeface="Wingdings" panose="05000000000000000000" pitchFamily="2" charset="2"/>
              <a:buChar char="§"/>
            </a:pPr>
            <a:r>
              <a:rPr lang="en-US" sz="2400" dirty="0" smtClean="0">
                <a:latin typeface="Tw Cen MT" panose="020B0602020104020603" pitchFamily="34" charset="0"/>
              </a:rPr>
              <a:t>Captured at each plant’s harvest</a:t>
            </a:r>
          </a:p>
          <a:p>
            <a:pPr marL="685800" lvl="1" indent="-182880">
              <a:buFont typeface="Wingdings" panose="05000000000000000000" pitchFamily="2" charset="2"/>
              <a:buChar char="§"/>
            </a:pPr>
            <a:r>
              <a:rPr lang="en-US" sz="2400" dirty="0">
                <a:latin typeface="Tw Cen MT" panose="020B0602020104020603" pitchFamily="34" charset="0"/>
              </a:rPr>
              <a:t>P</a:t>
            </a:r>
            <a:r>
              <a:rPr lang="en-US" sz="2400" dirty="0" smtClean="0">
                <a:latin typeface="Tw Cen MT" panose="020B0602020104020603" pitchFamily="34" charset="0"/>
              </a:rPr>
              <a:t>lant dimensions</a:t>
            </a:r>
          </a:p>
          <a:p>
            <a:pPr marL="685800" lvl="1" indent="-182880">
              <a:buFont typeface="Wingdings" panose="05000000000000000000" pitchFamily="2" charset="2"/>
              <a:buChar char="§"/>
            </a:pPr>
            <a:r>
              <a:rPr lang="en-US" sz="2400" dirty="0" smtClean="0">
                <a:latin typeface="Tw Cen MT" panose="020B0602020104020603" pitchFamily="34" charset="0"/>
              </a:rPr>
              <a:t>Edible biomass fresh weight</a:t>
            </a:r>
          </a:p>
          <a:p>
            <a:pPr marL="685800" lvl="1" indent="-182880">
              <a:buFont typeface="Wingdings" panose="05000000000000000000" pitchFamily="2" charset="2"/>
              <a:buChar char="§"/>
            </a:pPr>
            <a:r>
              <a:rPr lang="en-US" sz="2400" dirty="0" smtClean="0">
                <a:latin typeface="Tw Cen MT" panose="020B0602020104020603" pitchFamily="34" charset="0"/>
              </a:rPr>
              <a:t>Leaf number</a:t>
            </a:r>
          </a:p>
          <a:p>
            <a:pPr marL="685800" lvl="1" indent="-182880">
              <a:buFont typeface="Wingdings" panose="05000000000000000000" pitchFamily="2" charset="2"/>
              <a:buChar char="§"/>
            </a:pPr>
            <a:r>
              <a:rPr lang="en-US" sz="2400" dirty="0" smtClean="0">
                <a:latin typeface="Tw Cen MT" panose="020B0602020104020603" pitchFamily="34" charset="0"/>
              </a:rPr>
              <a:t>Leaf surface area</a:t>
            </a:r>
          </a:p>
          <a:p>
            <a:pPr lvl="1"/>
            <a:endParaRPr lang="en-US" dirty="0" smtClean="0">
              <a:latin typeface="Tw Cen MT" panose="020B0602020104020603" pitchFamily="34" charset="0"/>
            </a:endParaRPr>
          </a:p>
          <a:p>
            <a:pPr marL="182880" indent="-182880">
              <a:buFont typeface="Arial" panose="020B0604020202020204" pitchFamily="34" charset="0"/>
              <a:buChar char="•"/>
            </a:pPr>
            <a:r>
              <a:rPr lang="en-US" sz="2800" dirty="0" smtClean="0">
                <a:latin typeface="Tw Cen MT" panose="020B0602020104020603" pitchFamily="34" charset="0"/>
              </a:rPr>
              <a:t>Plant health</a:t>
            </a:r>
          </a:p>
          <a:p>
            <a:pPr marL="685800" lvl="1" indent="-182880">
              <a:buFont typeface="Wingdings" panose="05000000000000000000" pitchFamily="2" charset="2"/>
              <a:buChar char="§"/>
            </a:pPr>
            <a:r>
              <a:rPr lang="en-US" sz="2400" dirty="0" smtClean="0">
                <a:latin typeface="Tw Cen MT" panose="020B0602020104020603" pitchFamily="34" charset="0"/>
              </a:rPr>
              <a:t>Chlorophyll content (SPAD)</a:t>
            </a:r>
          </a:p>
          <a:p>
            <a:pPr marL="685800" lvl="1" indent="-182880">
              <a:buFont typeface="Wingdings" panose="05000000000000000000" pitchFamily="2" charset="2"/>
              <a:buChar char="§"/>
            </a:pPr>
            <a:r>
              <a:rPr lang="en-US" sz="2400" dirty="0" smtClean="0">
                <a:latin typeface="Tw Cen MT" panose="020B0602020104020603" pitchFamily="34" charset="0"/>
              </a:rPr>
              <a:t>Anthocyanin content</a:t>
            </a:r>
            <a:endParaRPr lang="en-US" sz="2400" dirty="0">
              <a:latin typeface="Tw Cen MT" panose="020B0602020104020603" pitchFamily="34" charset="0"/>
            </a:endParaRPr>
          </a:p>
        </p:txBody>
      </p:sp>
    </p:spTree>
    <p:extLst>
      <p:ext uri="{BB962C8B-B14F-4D97-AF65-F5344CB8AC3E}">
        <p14:creationId xmlns:p14="http://schemas.microsoft.com/office/powerpoint/2010/main" val="1737534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Plant Harvest Metrics</a:t>
            </a:r>
            <a:endParaRPr lang="en-US" dirty="0">
              <a:latin typeface="Tw Cen MT" panose="020B0602020104020603" pitchFamily="34" charset="0"/>
            </a:endParaRPr>
          </a:p>
        </p:txBody>
      </p:sp>
      <p:cxnSp>
        <p:nvCxnSpPr>
          <p:cNvPr id="6" name="Straight Connector 5"/>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40510" y="2059336"/>
            <a:ext cx="4367783" cy="3231654"/>
          </a:xfrm>
          <a:prstGeom prst="rect">
            <a:avLst/>
          </a:prstGeom>
        </p:spPr>
        <p:txBody>
          <a:bodyPr wrap="square">
            <a:spAutoFit/>
          </a:bodyPr>
          <a:lstStyle/>
          <a:p>
            <a:pPr marL="182880" indent="-182880">
              <a:buFont typeface="Arial" panose="020B0604020202020204" pitchFamily="34" charset="0"/>
              <a:buChar char="•"/>
            </a:pPr>
            <a:r>
              <a:rPr lang="en-US" sz="2400" dirty="0" smtClean="0">
                <a:latin typeface="Tw Cen MT" panose="020B0602020104020603" pitchFamily="34" charset="0"/>
              </a:rPr>
              <a:t>Fresh </a:t>
            </a:r>
            <a:r>
              <a:rPr lang="en-US" sz="2400" dirty="0">
                <a:latin typeface="Tw Cen MT" panose="020B0602020104020603" pitchFamily="34" charset="0"/>
              </a:rPr>
              <a:t>E</a:t>
            </a:r>
            <a:r>
              <a:rPr lang="en-US" sz="2400" dirty="0" smtClean="0">
                <a:latin typeface="Tw Cen MT" panose="020B0602020104020603" pitchFamily="34" charset="0"/>
              </a:rPr>
              <a:t>dible Biomass</a:t>
            </a:r>
          </a:p>
          <a:p>
            <a:pPr marL="685800" indent="-182880">
              <a:buFont typeface="Wingdings" panose="05000000000000000000" pitchFamily="2" charset="2"/>
              <a:buChar char="§"/>
            </a:pPr>
            <a:r>
              <a:rPr lang="en-US" sz="2000" dirty="0" smtClean="0">
                <a:latin typeface="Tw Cen MT" panose="020B0602020104020603" pitchFamily="34" charset="0"/>
              </a:rPr>
              <a:t>Multiple harvest:</a:t>
            </a:r>
          </a:p>
          <a:p>
            <a:pPr marL="1143000" lvl="1" indent="-182880">
              <a:buFont typeface="Arial" panose="020B0604020202020204" pitchFamily="34" charset="0"/>
              <a:buChar char="•"/>
            </a:pPr>
            <a:r>
              <a:rPr lang="en-US" sz="2000" dirty="0" smtClean="0">
                <a:latin typeface="Tw Cen MT" panose="020B0602020104020603" pitchFamily="34" charset="0"/>
              </a:rPr>
              <a:t>Biomass shown for each harvest and overall plant (above standard error bars)</a:t>
            </a:r>
          </a:p>
          <a:p>
            <a:pPr marL="685800" indent="-182880">
              <a:buFont typeface="Wingdings" panose="05000000000000000000" pitchFamily="2" charset="2"/>
              <a:buChar char="§"/>
            </a:pPr>
            <a:r>
              <a:rPr lang="en-US" sz="2000" dirty="0" smtClean="0">
                <a:latin typeface="Tw Cen MT" panose="020B0602020104020603" pitchFamily="34" charset="0"/>
              </a:rPr>
              <a:t>Per-plant biomass higher in multiple harvest treatment, except pak choi (P &lt; 0.005)</a:t>
            </a:r>
          </a:p>
          <a:p>
            <a:pPr marL="685800" indent="-182880">
              <a:buFont typeface="Wingdings" panose="05000000000000000000" pitchFamily="2" charset="2"/>
              <a:buChar char="§"/>
            </a:pPr>
            <a:r>
              <a:rPr lang="en-US" sz="2000" dirty="0" smtClean="0">
                <a:latin typeface="Tw Cen MT" panose="020B0602020104020603" pitchFamily="34" charset="0"/>
              </a:rPr>
              <a:t>Shungiku poorest crop</a:t>
            </a:r>
          </a:p>
          <a:p>
            <a:pPr marL="685800" indent="-182880">
              <a:buFont typeface="Wingdings" panose="05000000000000000000" pitchFamily="2" charset="2"/>
              <a:buChar char="§"/>
            </a:pPr>
            <a:r>
              <a:rPr lang="en-US" sz="2000" dirty="0" smtClean="0">
                <a:latin typeface="Tw Cen MT" panose="020B0602020104020603" pitchFamily="34" charset="0"/>
              </a:rPr>
              <a:t>No interaction effect</a:t>
            </a:r>
          </a:p>
        </p:txBody>
      </p:sp>
      <p:pic>
        <p:nvPicPr>
          <p:cNvPr id="12" name="Picture 1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608293" y="2059336"/>
            <a:ext cx="7266293" cy="3829149"/>
          </a:xfrm>
          <a:prstGeom prst="rect">
            <a:avLst/>
          </a:prstGeom>
        </p:spPr>
      </p:pic>
      <p:sp>
        <p:nvSpPr>
          <p:cNvPr id="13" name="TextBox 12"/>
          <p:cNvSpPr txBox="1"/>
          <p:nvPr/>
        </p:nvSpPr>
        <p:spPr>
          <a:xfrm>
            <a:off x="10326875" y="2594016"/>
            <a:ext cx="1675459" cy="253916"/>
          </a:xfrm>
          <a:prstGeom prst="rect">
            <a:avLst/>
          </a:prstGeom>
          <a:noFill/>
        </p:spPr>
        <p:txBody>
          <a:bodyPr wrap="none" rtlCol="0">
            <a:spAutoFit/>
          </a:bodyPr>
          <a:lstStyle/>
          <a:p>
            <a:r>
              <a:rPr lang="en-US" sz="1050" dirty="0" smtClean="0"/>
              <a:t>Standard error bars shown.</a:t>
            </a:r>
            <a:endParaRPr lang="en-US" sz="1050" dirty="0"/>
          </a:p>
        </p:txBody>
      </p:sp>
    </p:spTree>
    <p:extLst>
      <p:ext uri="{BB962C8B-B14F-4D97-AF65-F5344CB8AC3E}">
        <p14:creationId xmlns:p14="http://schemas.microsoft.com/office/powerpoint/2010/main" val="38647059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Plant Harvest Metrics</a:t>
            </a:r>
            <a:endParaRPr lang="en-US" dirty="0">
              <a:latin typeface="Tw Cen MT" panose="020B0602020104020603" pitchFamily="34" charset="0"/>
            </a:endParaRPr>
          </a:p>
        </p:txBody>
      </p:sp>
      <p:cxnSp>
        <p:nvCxnSpPr>
          <p:cNvPr id="6" name="Straight Connector 5"/>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608293" y="2059336"/>
            <a:ext cx="7266293" cy="3829149"/>
          </a:xfrm>
          <a:prstGeom prst="rect">
            <a:avLst/>
          </a:prstGeom>
        </p:spPr>
      </p:pic>
      <p:pic>
        <p:nvPicPr>
          <p:cNvPr id="7" name="Picture 6" descr="C:\Users\jbunchek\Documents\Sustained Veggie\Photos\92 DAI, 7-26-19\IMG_4964.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38200" y="2907110"/>
            <a:ext cx="3200400" cy="2133600"/>
          </a:xfrm>
          <a:prstGeom prst="rect">
            <a:avLst/>
          </a:prstGeom>
          <a:noFill/>
          <a:ln>
            <a:solidFill>
              <a:schemeClr val="tx1"/>
            </a:solidFill>
          </a:ln>
        </p:spPr>
      </p:pic>
      <p:sp>
        <p:nvSpPr>
          <p:cNvPr id="8" name="Rectangle 7"/>
          <p:cNvSpPr/>
          <p:nvPr/>
        </p:nvSpPr>
        <p:spPr>
          <a:xfrm>
            <a:off x="767166" y="5040710"/>
            <a:ext cx="3271434" cy="954107"/>
          </a:xfrm>
          <a:prstGeom prst="rect">
            <a:avLst/>
          </a:prstGeom>
        </p:spPr>
        <p:txBody>
          <a:bodyPr wrap="square">
            <a:spAutoFit/>
          </a:bodyPr>
          <a:lstStyle/>
          <a:p>
            <a:r>
              <a:rPr lang="en-US" sz="1400" dirty="0" smtClean="0">
                <a:latin typeface="Tw Cen MT" panose="020B0602020104020603" pitchFamily="34" charset="0"/>
              </a:rPr>
              <a:t>‘Shungiku’ greens exhibited tip burns at the ends of leaves. This loss of plant vascular tissue caused plant deformities and stunting.</a:t>
            </a:r>
            <a:endParaRPr lang="en-US" sz="1400" dirty="0">
              <a:latin typeface="Tw Cen MT" panose="020B0602020104020603" pitchFamily="34" charset="0"/>
            </a:endParaRPr>
          </a:p>
        </p:txBody>
      </p:sp>
      <p:sp>
        <p:nvSpPr>
          <p:cNvPr id="9" name="TextBox 8"/>
          <p:cNvSpPr txBox="1"/>
          <p:nvPr/>
        </p:nvSpPr>
        <p:spPr>
          <a:xfrm>
            <a:off x="10326875" y="2594016"/>
            <a:ext cx="1675459" cy="253916"/>
          </a:xfrm>
          <a:prstGeom prst="rect">
            <a:avLst/>
          </a:prstGeom>
          <a:noFill/>
        </p:spPr>
        <p:txBody>
          <a:bodyPr wrap="none" rtlCol="0">
            <a:spAutoFit/>
          </a:bodyPr>
          <a:lstStyle/>
          <a:p>
            <a:r>
              <a:rPr lang="en-US" sz="1050" dirty="0" smtClean="0"/>
              <a:t>Standard error bars shown.</a:t>
            </a:r>
            <a:endParaRPr lang="en-US" sz="1050" dirty="0"/>
          </a:p>
        </p:txBody>
      </p:sp>
    </p:spTree>
    <p:extLst>
      <p:ext uri="{BB962C8B-B14F-4D97-AF65-F5344CB8AC3E}">
        <p14:creationId xmlns:p14="http://schemas.microsoft.com/office/powerpoint/2010/main" val="7221989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345081984"/>
              </p:ext>
            </p:extLst>
          </p:nvPr>
        </p:nvGraphicFramePr>
        <p:xfrm>
          <a:off x="2655575" y="4416748"/>
          <a:ext cx="6880849" cy="2348298"/>
        </p:xfrm>
        <a:graphic>
          <a:graphicData uri="http://schemas.openxmlformats.org/drawingml/2006/table">
            <a:tbl>
              <a:tblPr firstRow="1" firstCol="1" bandRow="1">
                <a:tableStyleId>{616DA210-FB5B-4158-B5E0-FEB733F419BA}</a:tableStyleId>
              </a:tblPr>
              <a:tblGrid>
                <a:gridCol w="2092769">
                  <a:extLst>
                    <a:ext uri="{9D8B030D-6E8A-4147-A177-3AD203B41FA5}">
                      <a16:colId xmlns:a16="http://schemas.microsoft.com/office/drawing/2014/main" val="2709370586"/>
                    </a:ext>
                  </a:extLst>
                </a:gridCol>
                <a:gridCol w="1921119">
                  <a:extLst>
                    <a:ext uri="{9D8B030D-6E8A-4147-A177-3AD203B41FA5}">
                      <a16:colId xmlns:a16="http://schemas.microsoft.com/office/drawing/2014/main" val="1009360223"/>
                    </a:ext>
                  </a:extLst>
                </a:gridCol>
                <a:gridCol w="2866961">
                  <a:extLst>
                    <a:ext uri="{9D8B030D-6E8A-4147-A177-3AD203B41FA5}">
                      <a16:colId xmlns:a16="http://schemas.microsoft.com/office/drawing/2014/main" val="2918018788"/>
                    </a:ext>
                  </a:extLst>
                </a:gridCol>
              </a:tblGrid>
              <a:tr h="0">
                <a:tc>
                  <a:txBody>
                    <a:bodyPr/>
                    <a:lstStyle/>
                    <a:p>
                      <a:pPr>
                        <a:lnSpc>
                          <a:spcPct val="107000"/>
                        </a:lnSpc>
                      </a:pPr>
                      <a:endParaRPr lang="en-US" sz="1400" dirty="0">
                        <a:solidFill>
                          <a:schemeClr val="tx1"/>
                        </a:solidFill>
                        <a:effectLst/>
                        <a:latin typeface="Tw Cen MT" panose="020B0602020104020603"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tc>
                  <a:txBody>
                    <a:bodyPr/>
                    <a:lstStyle/>
                    <a:p>
                      <a:pPr marL="0" marR="0" algn="ctr">
                        <a:lnSpc>
                          <a:spcPct val="107000"/>
                        </a:lnSpc>
                        <a:spcBef>
                          <a:spcPts val="0"/>
                        </a:spcBef>
                        <a:spcAft>
                          <a:spcPts val="0"/>
                        </a:spcAft>
                      </a:pPr>
                      <a:r>
                        <a:rPr lang="en-US" sz="1600" dirty="0">
                          <a:effectLst/>
                          <a:latin typeface="Tw Cen MT" panose="020B0602020104020603" pitchFamily="34" charset="0"/>
                        </a:rPr>
                        <a:t>Harvest Treatment</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tc>
                  <a:txBody>
                    <a:bodyPr/>
                    <a:lstStyle/>
                    <a:p>
                      <a:pPr marL="0" marR="0" algn="ctr">
                        <a:lnSpc>
                          <a:spcPct val="107000"/>
                        </a:lnSpc>
                        <a:spcBef>
                          <a:spcPts val="0"/>
                        </a:spcBef>
                        <a:spcAft>
                          <a:spcPts val="0"/>
                        </a:spcAft>
                      </a:pPr>
                      <a:r>
                        <a:rPr lang="en-US" sz="1600" dirty="0">
                          <a:effectLst/>
                          <a:latin typeface="Tw Cen MT" panose="020B0602020104020603" pitchFamily="34" charset="0"/>
                        </a:rPr>
                        <a:t>Fresh Edible Biomass (g plant</a:t>
                      </a:r>
                      <a:r>
                        <a:rPr lang="en-US" sz="1600" baseline="30000" dirty="0">
                          <a:effectLst/>
                          <a:latin typeface="Tw Cen MT" panose="020B0602020104020603" pitchFamily="34" charset="0"/>
                        </a:rPr>
                        <a:t>-1</a:t>
                      </a:r>
                      <a:r>
                        <a:rPr lang="en-US" sz="1600" dirty="0">
                          <a:effectLst/>
                          <a:latin typeface="Tw Cen MT" panose="020B0602020104020603" pitchFamily="34" charset="0"/>
                        </a:rPr>
                        <a:t>)</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1954553838"/>
                  </a:ext>
                </a:extLst>
              </a:tr>
              <a:tr h="182880">
                <a:tc rowSpan="2">
                  <a:txBody>
                    <a:bodyPr/>
                    <a:lstStyle/>
                    <a:p>
                      <a:pPr marL="0" marR="0" algn="ctr">
                        <a:lnSpc>
                          <a:spcPct val="107000"/>
                        </a:lnSpc>
                        <a:spcBef>
                          <a:spcPts val="0"/>
                        </a:spcBef>
                        <a:spcAft>
                          <a:spcPts val="0"/>
                        </a:spcAft>
                      </a:pPr>
                      <a:r>
                        <a:rPr lang="en-US" sz="1600" dirty="0">
                          <a:effectLst/>
                          <a:latin typeface="Tw Cen MT" panose="020B0602020104020603" pitchFamily="34" charset="0"/>
                        </a:rPr>
                        <a:t>'Amara' Mustard</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pPr marL="0" marR="0" algn="ctr">
                        <a:lnSpc>
                          <a:spcPct val="107000"/>
                        </a:lnSpc>
                        <a:spcBef>
                          <a:spcPts val="0"/>
                        </a:spcBef>
                        <a:spcAft>
                          <a:spcPts val="0"/>
                        </a:spcAft>
                      </a:pPr>
                      <a:r>
                        <a:rPr lang="en-US" sz="1600" dirty="0">
                          <a:effectLst/>
                          <a:latin typeface="Tw Cen MT" panose="020B0602020104020603" pitchFamily="34" charset="0"/>
                        </a:rPr>
                        <a:t>Single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1600" dirty="0">
                          <a:effectLst/>
                          <a:latin typeface="Tw Cen MT" panose="020B0602020104020603" pitchFamily="34" charset="0"/>
                        </a:rPr>
                        <a:t>61.4</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15245924"/>
                  </a:ext>
                </a:extLst>
              </a:tr>
              <a:tr h="182880">
                <a:tc vMerge="1">
                  <a:txBody>
                    <a:bodyPr/>
                    <a:lstStyle/>
                    <a:p>
                      <a:endParaRPr lang="en-US"/>
                    </a:p>
                  </a:txBody>
                  <a:tcPr/>
                </a:tc>
                <a:tc>
                  <a:txBody>
                    <a:bodyPr/>
                    <a:lstStyle/>
                    <a:p>
                      <a:pPr marL="0" marR="0" algn="ctr">
                        <a:lnSpc>
                          <a:spcPct val="107000"/>
                        </a:lnSpc>
                        <a:spcBef>
                          <a:spcPts val="0"/>
                        </a:spcBef>
                        <a:spcAft>
                          <a:spcPts val="0"/>
                        </a:spcAft>
                      </a:pPr>
                      <a:r>
                        <a:rPr lang="en-US" sz="1600" dirty="0">
                          <a:effectLst/>
                          <a:latin typeface="Tw Cen MT" panose="020B0602020104020603" pitchFamily="34" charset="0"/>
                        </a:rPr>
                        <a:t>Multiple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tc>
                  <a:txBody>
                    <a:bodyPr/>
                    <a:lstStyle/>
                    <a:p>
                      <a:pPr marL="0" marR="0" algn="ctr">
                        <a:lnSpc>
                          <a:spcPct val="107000"/>
                        </a:lnSpc>
                        <a:spcBef>
                          <a:spcPts val="0"/>
                        </a:spcBef>
                        <a:spcAft>
                          <a:spcPts val="0"/>
                        </a:spcAft>
                      </a:pPr>
                      <a:r>
                        <a:rPr lang="en-US" sz="1600" dirty="0">
                          <a:effectLst/>
                          <a:latin typeface="Tw Cen MT" panose="020B0602020104020603" pitchFamily="34" charset="0"/>
                        </a:rPr>
                        <a:t>62.8</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1586734314"/>
                  </a:ext>
                </a:extLst>
              </a:tr>
              <a:tr h="182880">
                <a:tc rowSpan="2">
                  <a:txBody>
                    <a:bodyPr/>
                    <a:lstStyle/>
                    <a:p>
                      <a:pPr marL="0" marR="0" algn="ctr">
                        <a:lnSpc>
                          <a:spcPct val="107000"/>
                        </a:lnSpc>
                        <a:spcBef>
                          <a:spcPts val="0"/>
                        </a:spcBef>
                        <a:spcAft>
                          <a:spcPts val="0"/>
                        </a:spcAft>
                      </a:pPr>
                      <a:r>
                        <a:rPr lang="en-US" sz="1600" dirty="0">
                          <a:effectLst/>
                          <a:latin typeface="Tw Cen MT" panose="020B0602020104020603" pitchFamily="34" charset="0"/>
                        </a:rPr>
                        <a:t>'Red Russian' Kale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pPr marL="0" marR="0" algn="ctr">
                        <a:lnSpc>
                          <a:spcPct val="107000"/>
                        </a:lnSpc>
                        <a:spcBef>
                          <a:spcPts val="0"/>
                        </a:spcBef>
                        <a:spcAft>
                          <a:spcPts val="0"/>
                        </a:spcAft>
                      </a:pPr>
                      <a:r>
                        <a:rPr lang="en-US" sz="1600" dirty="0">
                          <a:effectLst/>
                          <a:latin typeface="Tw Cen MT" panose="020B0602020104020603" pitchFamily="34" charset="0"/>
                        </a:rPr>
                        <a:t>Single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1600" dirty="0">
                          <a:effectLst/>
                          <a:latin typeface="Tw Cen MT" panose="020B0602020104020603" pitchFamily="34" charset="0"/>
                        </a:rPr>
                        <a:t>69.8</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44598948"/>
                  </a:ext>
                </a:extLst>
              </a:tr>
              <a:tr h="182880">
                <a:tc vMerge="1">
                  <a:txBody>
                    <a:bodyPr/>
                    <a:lstStyle/>
                    <a:p>
                      <a:endParaRPr lang="en-US"/>
                    </a:p>
                  </a:txBody>
                  <a:tcPr/>
                </a:tc>
                <a:tc>
                  <a:txBody>
                    <a:bodyPr/>
                    <a:lstStyle/>
                    <a:p>
                      <a:pPr marL="0" marR="0" algn="ctr">
                        <a:lnSpc>
                          <a:spcPct val="107000"/>
                        </a:lnSpc>
                        <a:spcBef>
                          <a:spcPts val="0"/>
                        </a:spcBef>
                        <a:spcAft>
                          <a:spcPts val="0"/>
                        </a:spcAft>
                      </a:pPr>
                      <a:r>
                        <a:rPr lang="en-US" sz="1600" dirty="0">
                          <a:effectLst/>
                          <a:latin typeface="Tw Cen MT" panose="020B0602020104020603" pitchFamily="34" charset="0"/>
                        </a:rPr>
                        <a:t>Multiple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tc>
                  <a:txBody>
                    <a:bodyPr/>
                    <a:lstStyle/>
                    <a:p>
                      <a:pPr marL="0" marR="0" algn="ctr">
                        <a:lnSpc>
                          <a:spcPct val="107000"/>
                        </a:lnSpc>
                        <a:spcBef>
                          <a:spcPts val="0"/>
                        </a:spcBef>
                        <a:spcAft>
                          <a:spcPts val="0"/>
                        </a:spcAft>
                      </a:pPr>
                      <a:r>
                        <a:rPr lang="en-US" sz="1600" dirty="0">
                          <a:effectLst/>
                          <a:latin typeface="Tw Cen MT" panose="020B0602020104020603" pitchFamily="34" charset="0"/>
                        </a:rPr>
                        <a:t>69.0</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1881303059"/>
                  </a:ext>
                </a:extLst>
              </a:tr>
              <a:tr h="182880">
                <a:tc rowSpan="2">
                  <a:txBody>
                    <a:bodyPr/>
                    <a:lstStyle/>
                    <a:p>
                      <a:pPr marL="0" marR="0" algn="ctr">
                        <a:lnSpc>
                          <a:spcPct val="107000"/>
                        </a:lnSpc>
                        <a:spcBef>
                          <a:spcPts val="0"/>
                        </a:spcBef>
                        <a:spcAft>
                          <a:spcPts val="0"/>
                        </a:spcAft>
                      </a:pPr>
                      <a:r>
                        <a:rPr lang="en-US" sz="1600">
                          <a:effectLst/>
                          <a:latin typeface="Tw Cen MT" panose="020B0602020104020603" pitchFamily="34" charset="0"/>
                        </a:rPr>
                        <a:t>'Shungiku' Greens</a:t>
                      </a:r>
                      <a:endParaRPr lang="en-US" sz="140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pPr marL="0" marR="0" algn="ctr">
                        <a:lnSpc>
                          <a:spcPct val="107000"/>
                        </a:lnSpc>
                        <a:spcBef>
                          <a:spcPts val="0"/>
                        </a:spcBef>
                        <a:spcAft>
                          <a:spcPts val="0"/>
                        </a:spcAft>
                      </a:pPr>
                      <a:r>
                        <a:rPr lang="en-US" sz="1600" dirty="0">
                          <a:effectLst/>
                          <a:latin typeface="Tw Cen MT" panose="020B0602020104020603" pitchFamily="34" charset="0"/>
                        </a:rPr>
                        <a:t>Single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1600" dirty="0">
                          <a:effectLst/>
                          <a:latin typeface="Tw Cen MT" panose="020B0602020104020603" pitchFamily="34" charset="0"/>
                        </a:rPr>
                        <a:t>21.8</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27337495"/>
                  </a:ext>
                </a:extLst>
              </a:tr>
              <a:tr h="182880">
                <a:tc vMerge="1">
                  <a:txBody>
                    <a:bodyPr/>
                    <a:lstStyle/>
                    <a:p>
                      <a:endParaRPr lang="en-US"/>
                    </a:p>
                  </a:txBody>
                  <a:tcPr/>
                </a:tc>
                <a:tc>
                  <a:txBody>
                    <a:bodyPr/>
                    <a:lstStyle/>
                    <a:p>
                      <a:pPr marL="0" marR="0" algn="ctr">
                        <a:lnSpc>
                          <a:spcPct val="107000"/>
                        </a:lnSpc>
                        <a:spcBef>
                          <a:spcPts val="0"/>
                        </a:spcBef>
                        <a:spcAft>
                          <a:spcPts val="0"/>
                        </a:spcAft>
                      </a:pPr>
                      <a:r>
                        <a:rPr lang="en-US" sz="1600" dirty="0">
                          <a:effectLst/>
                          <a:latin typeface="Tw Cen MT" panose="020B0602020104020603" pitchFamily="34" charset="0"/>
                        </a:rPr>
                        <a:t>Multiple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tc>
                  <a:txBody>
                    <a:bodyPr/>
                    <a:lstStyle/>
                    <a:p>
                      <a:pPr marL="0" marR="0" algn="ctr">
                        <a:lnSpc>
                          <a:spcPct val="107000"/>
                        </a:lnSpc>
                        <a:spcBef>
                          <a:spcPts val="0"/>
                        </a:spcBef>
                        <a:spcAft>
                          <a:spcPts val="0"/>
                        </a:spcAft>
                      </a:pPr>
                      <a:r>
                        <a:rPr lang="en-US" sz="1600" dirty="0">
                          <a:effectLst/>
                          <a:latin typeface="Tw Cen MT" panose="020B0602020104020603" pitchFamily="34" charset="0"/>
                        </a:rPr>
                        <a:t>30.9</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2264521290"/>
                  </a:ext>
                </a:extLst>
              </a:tr>
              <a:tr h="182880">
                <a:tc rowSpan="2">
                  <a:txBody>
                    <a:bodyPr/>
                    <a:lstStyle/>
                    <a:p>
                      <a:pPr marL="0" marR="0" algn="ctr">
                        <a:lnSpc>
                          <a:spcPct val="107000"/>
                        </a:lnSpc>
                        <a:spcBef>
                          <a:spcPts val="0"/>
                        </a:spcBef>
                        <a:spcAft>
                          <a:spcPts val="0"/>
                        </a:spcAft>
                      </a:pPr>
                      <a:r>
                        <a:rPr lang="en-US" sz="1600" dirty="0">
                          <a:effectLst/>
                          <a:latin typeface="Tw Cen MT" panose="020B0602020104020603" pitchFamily="34" charset="0"/>
                        </a:rPr>
                        <a:t>'Extra Dwarf' Pak Choi</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1600" dirty="0">
                          <a:effectLst/>
                          <a:latin typeface="Tw Cen MT" panose="020B0602020104020603" pitchFamily="34" charset="0"/>
                        </a:rPr>
                        <a:t>Single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1600" dirty="0">
                          <a:effectLst/>
                          <a:latin typeface="Tw Cen MT" panose="020B0602020104020603" pitchFamily="34" charset="0"/>
                        </a:rPr>
                        <a:t>97.6</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06333640"/>
                  </a:ext>
                </a:extLst>
              </a:tr>
              <a:tr h="182880">
                <a:tc vMerge="1">
                  <a:txBody>
                    <a:bodyPr/>
                    <a:lstStyle/>
                    <a:p>
                      <a:endParaRPr lang="en-US"/>
                    </a:p>
                  </a:txBody>
                  <a:tcPr/>
                </a:tc>
                <a:tc>
                  <a:txBody>
                    <a:bodyPr/>
                    <a:lstStyle/>
                    <a:p>
                      <a:pPr marL="0" marR="0" algn="ctr">
                        <a:lnSpc>
                          <a:spcPct val="107000"/>
                        </a:lnSpc>
                        <a:spcBef>
                          <a:spcPts val="0"/>
                        </a:spcBef>
                        <a:spcAft>
                          <a:spcPts val="0"/>
                        </a:spcAft>
                      </a:pPr>
                      <a:r>
                        <a:rPr lang="en-US" sz="1600" dirty="0">
                          <a:effectLst/>
                          <a:latin typeface="Tw Cen MT" panose="020B0602020104020603" pitchFamily="34" charset="0"/>
                        </a:rPr>
                        <a:t>Multiple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1600" dirty="0">
                          <a:effectLst/>
                          <a:latin typeface="Tw Cen MT" panose="020B0602020104020603" pitchFamily="34" charset="0"/>
                        </a:rPr>
                        <a:t>46.3</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71215201"/>
                  </a:ext>
                </a:extLst>
              </a:tr>
            </a:tbl>
          </a:graphicData>
        </a:graphic>
      </p:graphicFrame>
      <p:sp>
        <p:nvSpPr>
          <p:cNvPr id="5"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Plant Harvest Metrics</a:t>
            </a:r>
            <a:endParaRPr lang="en-US" dirty="0">
              <a:latin typeface="Tw Cen MT" panose="020B0602020104020603" pitchFamily="34" charset="0"/>
            </a:endParaRPr>
          </a:p>
        </p:txBody>
      </p:sp>
      <p:cxnSp>
        <p:nvCxnSpPr>
          <p:cNvPr id="6" name="Straight Connector 5"/>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97070" y="1751739"/>
            <a:ext cx="5898930" cy="2554545"/>
          </a:xfrm>
          <a:prstGeom prst="rect">
            <a:avLst/>
          </a:prstGeom>
        </p:spPr>
        <p:txBody>
          <a:bodyPr wrap="square">
            <a:spAutoFit/>
          </a:bodyPr>
          <a:lstStyle/>
          <a:p>
            <a:pPr marL="182880" indent="-182880">
              <a:buFont typeface="Arial" panose="020B0604020202020204" pitchFamily="34" charset="0"/>
              <a:buChar char="•"/>
            </a:pPr>
            <a:r>
              <a:rPr lang="en-US" sz="2000" dirty="0" smtClean="0">
                <a:latin typeface="Tw Cen MT" panose="020B0602020104020603" pitchFamily="34" charset="0"/>
              </a:rPr>
              <a:t>Average fresh edible biomass (g plant-1) adjusted to a 56-day growth period for both harvest treatments</a:t>
            </a:r>
          </a:p>
          <a:p>
            <a:pPr marL="182880" indent="-182880">
              <a:buFont typeface="Arial" panose="020B0604020202020204" pitchFamily="34" charset="0"/>
              <a:buChar char="•"/>
            </a:pPr>
            <a:r>
              <a:rPr lang="en-US" sz="2000" dirty="0" smtClean="0">
                <a:latin typeface="Tw Cen MT" panose="020B0602020104020603" pitchFamily="34" charset="0"/>
              </a:rPr>
              <a:t>‘Extra Dwarf’ pak choi biomass higher in the single harvest treatment</a:t>
            </a:r>
          </a:p>
          <a:p>
            <a:pPr marL="182880" indent="-182880">
              <a:buFont typeface="Arial" panose="020B0604020202020204" pitchFamily="34" charset="0"/>
              <a:buChar char="•"/>
            </a:pPr>
            <a:r>
              <a:rPr lang="en-US" sz="2000" dirty="0" smtClean="0">
                <a:latin typeface="Tw Cen MT" panose="020B0602020104020603" pitchFamily="34" charset="0"/>
              </a:rPr>
              <a:t>‘Amara’ mustard and ‘Red Russian’ kale consistent across treatments</a:t>
            </a:r>
          </a:p>
          <a:p>
            <a:pPr marL="182880" indent="-182880">
              <a:buFont typeface="Arial" panose="020B0604020202020204" pitchFamily="34" charset="0"/>
              <a:buChar char="•"/>
            </a:pPr>
            <a:r>
              <a:rPr lang="en-US" sz="2000" dirty="0" smtClean="0">
                <a:latin typeface="Tw Cen MT" panose="020B0602020104020603" pitchFamily="34" charset="0"/>
              </a:rPr>
              <a:t>‘Shungiku’ green biomass unexpectedly low in both harvest treatments, likely due to morphological issues</a:t>
            </a:r>
            <a:endParaRPr lang="en-US" sz="2000" dirty="0">
              <a:latin typeface="Tw Cen MT" panose="020B0602020104020603" pitchFamily="34" charset="0"/>
            </a:endParaRPr>
          </a:p>
        </p:txBody>
      </p:sp>
      <p:pic>
        <p:nvPicPr>
          <p:cNvPr id="11" name="Picture 10"/>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951872" y="1597300"/>
            <a:ext cx="3986048" cy="2458926"/>
          </a:xfrm>
          <a:prstGeom prst="rect">
            <a:avLst/>
          </a:prstGeom>
        </p:spPr>
      </p:pic>
      <p:pic>
        <p:nvPicPr>
          <p:cNvPr id="12" name="Picture 11"/>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469199" y="1570494"/>
            <a:ext cx="4951394" cy="2609257"/>
          </a:xfrm>
          <a:prstGeom prst="rect">
            <a:avLst/>
          </a:prstGeom>
        </p:spPr>
      </p:pic>
    </p:spTree>
    <p:extLst>
      <p:ext uri="{BB962C8B-B14F-4D97-AF65-F5344CB8AC3E}">
        <p14:creationId xmlns:p14="http://schemas.microsoft.com/office/powerpoint/2010/main" val="2792169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2603658"/>
            <a:ext cx="10515600" cy="1325563"/>
          </a:xfrm>
        </p:spPr>
        <p:txBody>
          <a:bodyPr/>
          <a:lstStyle/>
          <a:p>
            <a:pPr algn="ctr"/>
            <a:r>
              <a:rPr lang="en-US" dirty="0" smtClean="0">
                <a:latin typeface="Tw Cen MT" panose="020B0602020104020603" pitchFamily="34" charset="0"/>
              </a:rPr>
              <a:t>Results</a:t>
            </a:r>
            <a:endParaRPr lang="en-US" dirty="0">
              <a:latin typeface="Tw Cen MT" panose="020B0602020104020603" pitchFamily="34" charset="0"/>
            </a:endParaRPr>
          </a:p>
        </p:txBody>
      </p:sp>
      <p:cxnSp>
        <p:nvCxnSpPr>
          <p:cNvPr id="5" name="Straight Connector 4"/>
          <p:cNvCxnSpPr/>
          <p:nvPr/>
        </p:nvCxnSpPr>
        <p:spPr>
          <a:xfrm flipV="1">
            <a:off x="1524000" y="36306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77397" y="3744555"/>
            <a:ext cx="7637206" cy="369332"/>
          </a:xfrm>
          <a:prstGeom prst="rect">
            <a:avLst/>
          </a:prstGeom>
        </p:spPr>
        <p:txBody>
          <a:bodyPr wrap="square">
            <a:spAutoFit/>
          </a:bodyPr>
          <a:lstStyle/>
          <a:p>
            <a:r>
              <a:rPr lang="en-US" dirty="0" smtClean="0">
                <a:solidFill>
                  <a:schemeClr val="bg1">
                    <a:lumMod val="65000"/>
                  </a:schemeClr>
                </a:solidFill>
                <a:latin typeface="Tw Cen MT" panose="020B0602020104020603" pitchFamily="34" charset="0"/>
              </a:rPr>
              <a:t>Plant Harvest Metrics</a:t>
            </a:r>
            <a:r>
              <a:rPr lang="en-US" dirty="0" smtClean="0">
                <a:latin typeface="Tw Cen MT" panose="020B0602020104020603" pitchFamily="34" charset="0"/>
              </a:rPr>
              <a:t>	Microbiology	</a:t>
            </a:r>
            <a:r>
              <a:rPr lang="en-US" dirty="0" smtClean="0">
                <a:solidFill>
                  <a:schemeClr val="bg1">
                    <a:lumMod val="65000"/>
                  </a:schemeClr>
                </a:solidFill>
                <a:latin typeface="Tw Cen MT" panose="020B0602020104020603" pitchFamily="34" charset="0"/>
              </a:rPr>
              <a:t>Waste Stream	Crew Time</a:t>
            </a:r>
          </a:p>
        </p:txBody>
      </p:sp>
    </p:spTree>
    <p:extLst>
      <p:ext uri="{BB962C8B-B14F-4D97-AF65-F5344CB8AC3E}">
        <p14:creationId xmlns:p14="http://schemas.microsoft.com/office/powerpoint/2010/main" val="32880230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latin typeface="Tw Cen MT" panose="020B0602020104020603" pitchFamily="34" charset="0"/>
              </a:rPr>
              <a:t>For </a:t>
            </a:r>
            <a:r>
              <a:rPr lang="en-US" dirty="0">
                <a:latin typeface="Tw Cen MT" panose="020B0602020104020603" pitchFamily="34" charset="0"/>
              </a:rPr>
              <a:t>this study, we were interested in testing microbial growth in the </a:t>
            </a:r>
            <a:r>
              <a:rPr lang="en-US" dirty="0" smtClean="0">
                <a:latin typeface="Tw Cen MT" panose="020B0602020104020603" pitchFamily="34" charset="0"/>
              </a:rPr>
              <a:t>Veggie units </a:t>
            </a:r>
            <a:r>
              <a:rPr lang="en-US" dirty="0">
                <a:latin typeface="Tw Cen MT" panose="020B0602020104020603" pitchFamily="34" charset="0"/>
              </a:rPr>
              <a:t>over time and across harvest treatments.</a:t>
            </a:r>
          </a:p>
          <a:p>
            <a:r>
              <a:rPr lang="en-US" dirty="0" smtClean="0">
                <a:latin typeface="Tw Cen MT" panose="020B0602020104020603" pitchFamily="34" charset="0"/>
              </a:rPr>
              <a:t>Plant Samples</a:t>
            </a:r>
          </a:p>
          <a:p>
            <a:pPr lvl="1"/>
            <a:r>
              <a:rPr lang="en-US" dirty="0">
                <a:latin typeface="Tw Cen MT" panose="020B0602020104020603" pitchFamily="34" charset="0"/>
              </a:rPr>
              <a:t>C</a:t>
            </a:r>
            <a:r>
              <a:rPr lang="en-US" dirty="0" smtClean="0">
                <a:latin typeface="Tw Cen MT" panose="020B0602020104020603" pitchFamily="34" charset="0"/>
              </a:rPr>
              <a:t>ollected </a:t>
            </a:r>
            <a:r>
              <a:rPr lang="en-US" dirty="0">
                <a:latin typeface="Tw Cen MT" panose="020B0602020104020603" pitchFamily="34" charset="0"/>
              </a:rPr>
              <a:t>at each harvest event for both harvest </a:t>
            </a:r>
            <a:r>
              <a:rPr lang="en-US" dirty="0" smtClean="0">
                <a:latin typeface="Tw Cen MT" panose="020B0602020104020603" pitchFamily="34" charset="0"/>
              </a:rPr>
              <a:t>treatments</a:t>
            </a:r>
          </a:p>
          <a:p>
            <a:pPr lvl="1"/>
            <a:r>
              <a:rPr lang="en-US" dirty="0">
                <a:latin typeface="Tw Cen MT" panose="020B0602020104020603" pitchFamily="34" charset="0"/>
              </a:rPr>
              <a:t>H</a:t>
            </a:r>
            <a:r>
              <a:rPr lang="en-US" dirty="0" smtClean="0">
                <a:latin typeface="Tw Cen MT" panose="020B0602020104020603" pitchFamily="34" charset="0"/>
              </a:rPr>
              <a:t>alf </a:t>
            </a:r>
            <a:r>
              <a:rPr lang="en-US" dirty="0">
                <a:latin typeface="Tw Cen MT" panose="020B0602020104020603" pitchFamily="34" charset="0"/>
              </a:rPr>
              <a:t>of the edible biomass </a:t>
            </a:r>
            <a:r>
              <a:rPr lang="en-US" dirty="0" smtClean="0">
                <a:latin typeface="Tw Cen MT" panose="020B0602020104020603" pitchFamily="34" charset="0"/>
              </a:rPr>
              <a:t>used for collecting Aerobic Plate Counts and Yeast &amp; Mold Counts and yeast &amp; mold counts </a:t>
            </a:r>
          </a:p>
          <a:p>
            <a:pPr lvl="1"/>
            <a:r>
              <a:rPr lang="en-US" dirty="0" smtClean="0">
                <a:latin typeface="Tw Cen MT" panose="020B0602020104020603" pitchFamily="34" charset="0"/>
              </a:rPr>
              <a:t>Mix </a:t>
            </a:r>
            <a:r>
              <a:rPr lang="en-US" dirty="0">
                <a:latin typeface="Tw Cen MT" panose="020B0602020104020603" pitchFamily="34" charset="0"/>
              </a:rPr>
              <a:t>sample effluent was </a:t>
            </a:r>
            <a:r>
              <a:rPr lang="en-US" dirty="0" smtClean="0">
                <a:latin typeface="Tw Cen MT" panose="020B0602020104020603" pitchFamily="34" charset="0"/>
              </a:rPr>
              <a:t>also plated to </a:t>
            </a:r>
            <a:r>
              <a:rPr lang="en-US" dirty="0">
                <a:latin typeface="Tw Cen MT" panose="020B0602020104020603" pitchFamily="34" charset="0"/>
              </a:rPr>
              <a:t>screen for </a:t>
            </a:r>
            <a:r>
              <a:rPr lang="en-US" i="1" dirty="0">
                <a:latin typeface="Tw Cen MT" panose="020B0602020104020603" pitchFamily="34" charset="0"/>
              </a:rPr>
              <a:t>Escherichia coli</a:t>
            </a:r>
            <a:r>
              <a:rPr lang="en-US" dirty="0">
                <a:latin typeface="Tw Cen MT" panose="020B0602020104020603" pitchFamily="34" charset="0"/>
              </a:rPr>
              <a:t> and </a:t>
            </a:r>
            <a:r>
              <a:rPr lang="en-US" i="1" dirty="0">
                <a:latin typeface="Tw Cen MT" panose="020B0602020104020603" pitchFamily="34" charset="0"/>
              </a:rPr>
              <a:t>Staphylococcus aureus</a:t>
            </a:r>
            <a:r>
              <a:rPr lang="en-US" dirty="0">
                <a:latin typeface="Tw Cen MT" panose="020B0602020104020603" pitchFamily="34" charset="0"/>
              </a:rPr>
              <a:t>.</a:t>
            </a:r>
          </a:p>
          <a:p>
            <a:r>
              <a:rPr lang="en-US" dirty="0" smtClean="0">
                <a:latin typeface="Tw Cen MT" panose="020B0602020104020603" pitchFamily="34" charset="0"/>
              </a:rPr>
              <a:t>Environmental Swabs</a:t>
            </a:r>
          </a:p>
          <a:p>
            <a:pPr lvl="1"/>
            <a:r>
              <a:rPr lang="en-US" dirty="0">
                <a:latin typeface="Tw Cen MT" panose="020B0602020104020603" pitchFamily="34" charset="0"/>
              </a:rPr>
              <a:t>C</a:t>
            </a:r>
            <a:r>
              <a:rPr lang="en-US" dirty="0" smtClean="0">
                <a:latin typeface="Tw Cen MT" panose="020B0602020104020603" pitchFamily="34" charset="0"/>
              </a:rPr>
              <a:t>ollected </a:t>
            </a:r>
            <a:r>
              <a:rPr lang="en-US" dirty="0">
                <a:latin typeface="Tw Cen MT" panose="020B0602020104020603" pitchFamily="34" charset="0"/>
              </a:rPr>
              <a:t>at 8, 42, 78, and 120 </a:t>
            </a:r>
            <a:r>
              <a:rPr lang="en-US" dirty="0" smtClean="0">
                <a:latin typeface="Tw Cen MT" panose="020B0602020104020603" pitchFamily="34" charset="0"/>
              </a:rPr>
              <a:t>DAI</a:t>
            </a:r>
          </a:p>
          <a:p>
            <a:pPr lvl="1"/>
            <a:r>
              <a:rPr lang="en-US" dirty="0" smtClean="0">
                <a:latin typeface="Tw Cen MT" panose="020B0602020104020603" pitchFamily="34" charset="0"/>
              </a:rPr>
              <a:t>Designated </a:t>
            </a:r>
            <a:r>
              <a:rPr lang="en-US" dirty="0">
                <a:latin typeface="Tw Cen MT" panose="020B0602020104020603" pitchFamily="34" charset="0"/>
              </a:rPr>
              <a:t>positions on the bellows, cabin fan screen, and outlet </a:t>
            </a:r>
            <a:r>
              <a:rPr lang="en-US" dirty="0" smtClean="0">
                <a:latin typeface="Tw Cen MT" panose="020B0602020104020603" pitchFamily="34" charset="0"/>
              </a:rPr>
              <a:t>duct</a:t>
            </a:r>
          </a:p>
        </p:txBody>
      </p:sp>
      <p:sp>
        <p:nvSpPr>
          <p:cNvPr id="5"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Microbiology</a:t>
            </a:r>
            <a:endParaRPr lang="en-US" dirty="0">
              <a:latin typeface="Tw Cen MT" panose="020B0602020104020603" pitchFamily="34" charset="0"/>
            </a:endParaRPr>
          </a:p>
        </p:txBody>
      </p:sp>
      <p:cxnSp>
        <p:nvCxnSpPr>
          <p:cNvPr id="6" name="Straight Connector 5"/>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43840" y="6074131"/>
            <a:ext cx="5052060" cy="783869"/>
          </a:xfrm>
          <a:prstGeom prst="rect">
            <a:avLst/>
          </a:prstGeom>
        </p:spPr>
        <p:txBody>
          <a:bodyPr wrap="square">
            <a:spAutoFit/>
          </a:bodyPr>
          <a:lstStyle/>
          <a:p>
            <a:pPr marL="685800" marR="0" indent="-457200">
              <a:lnSpc>
                <a:spcPct val="107000"/>
              </a:lnSpc>
              <a:spcBef>
                <a:spcPts val="0"/>
              </a:spcBef>
              <a:spcAft>
                <a:spcPts val="0"/>
              </a:spcAft>
            </a:pPr>
            <a:r>
              <a:rPr lang="en-US" sz="1400" dirty="0" smtClean="0">
                <a:latin typeface="Tw Cen MT" panose="020B0602020104020603" pitchFamily="34" charset="0"/>
                <a:ea typeface="Calibri" panose="020F0502020204030204" pitchFamily="34" charset="0"/>
                <a:cs typeface="Times New Roman" panose="02020603050405020304" pitchFamily="18" charset="0"/>
              </a:rPr>
              <a:t>Khodadad et al. 2020. Frontiers </a:t>
            </a:r>
            <a:r>
              <a:rPr lang="en-US" sz="1400" dirty="0">
                <a:latin typeface="Tw Cen MT" panose="020B0602020104020603" pitchFamily="34" charset="0"/>
                <a:ea typeface="Calibri" panose="020F0502020204030204" pitchFamily="34" charset="0"/>
                <a:cs typeface="Times New Roman" panose="02020603050405020304" pitchFamily="18" charset="0"/>
              </a:rPr>
              <a:t>in Plant Science. 11:199.</a:t>
            </a:r>
            <a:endParaRPr lang="en-US" sz="1400" dirty="0" smtClean="0">
              <a:effectLst/>
              <a:latin typeface="Tw Cen MT" panose="020B0602020104020603" pitchFamily="34" charset="0"/>
              <a:ea typeface="Calibri" panose="020F0502020204030204" pitchFamily="34" charset="0"/>
              <a:cs typeface="Times New Roman" panose="02020603050405020304" pitchFamily="18" charset="0"/>
            </a:endParaRPr>
          </a:p>
          <a:p>
            <a:pPr marL="685800" marR="0" indent="-457200">
              <a:lnSpc>
                <a:spcPct val="107000"/>
              </a:lnSpc>
              <a:spcBef>
                <a:spcPts val="0"/>
              </a:spcBef>
              <a:spcAft>
                <a:spcPts val="0"/>
              </a:spcAft>
            </a:pPr>
            <a:r>
              <a:rPr lang="en-US" sz="1400" dirty="0" err="1" smtClean="0">
                <a:latin typeface="Tw Cen MT" panose="020B0602020104020603" pitchFamily="34" charset="0"/>
                <a:ea typeface="Calibri" panose="020F0502020204030204" pitchFamily="34" charset="0"/>
                <a:cs typeface="Times New Roman" panose="02020603050405020304" pitchFamily="18" charset="0"/>
              </a:rPr>
              <a:t>Lindow</a:t>
            </a:r>
            <a:r>
              <a:rPr lang="en-US" sz="1400" dirty="0" smtClean="0">
                <a:latin typeface="Tw Cen MT" panose="020B0602020104020603" pitchFamily="34" charset="0"/>
                <a:ea typeface="Calibri" panose="020F0502020204030204" pitchFamily="34" charset="0"/>
                <a:cs typeface="Times New Roman" panose="02020603050405020304" pitchFamily="18" charset="0"/>
              </a:rPr>
              <a:t> &amp; </a:t>
            </a:r>
            <a:r>
              <a:rPr lang="en-US" sz="1400" dirty="0" err="1" smtClean="0">
                <a:latin typeface="Tw Cen MT" panose="020B0602020104020603" pitchFamily="34" charset="0"/>
                <a:ea typeface="Calibri" panose="020F0502020204030204" pitchFamily="34" charset="0"/>
                <a:cs typeface="Times New Roman" panose="02020603050405020304" pitchFamily="18" charset="0"/>
              </a:rPr>
              <a:t>Brandl</a:t>
            </a:r>
            <a:r>
              <a:rPr lang="en-US" sz="1400" dirty="0" smtClean="0">
                <a:latin typeface="Tw Cen MT" panose="020B0602020104020603" pitchFamily="34" charset="0"/>
                <a:ea typeface="Calibri" panose="020F0502020204030204" pitchFamily="34" charset="0"/>
                <a:cs typeface="Times New Roman" panose="02020603050405020304" pitchFamily="18" charset="0"/>
              </a:rPr>
              <a:t>. 2003. Appl</a:t>
            </a:r>
            <a:r>
              <a:rPr lang="en-US" sz="1400" dirty="0">
                <a:latin typeface="Tw Cen MT" panose="020B0602020104020603" pitchFamily="34" charset="0"/>
                <a:ea typeface="Calibri" panose="020F0502020204030204" pitchFamily="34" charset="0"/>
                <a:cs typeface="Times New Roman" panose="02020603050405020304" pitchFamily="18" charset="0"/>
              </a:rPr>
              <a:t>. Environ. </a:t>
            </a:r>
            <a:r>
              <a:rPr lang="en-US" sz="1400" dirty="0" err="1">
                <a:latin typeface="Tw Cen MT" panose="020B0602020104020603" pitchFamily="34" charset="0"/>
                <a:ea typeface="Calibri" panose="020F0502020204030204" pitchFamily="34" charset="0"/>
                <a:cs typeface="Times New Roman" panose="02020603050405020304" pitchFamily="18" charset="0"/>
              </a:rPr>
              <a:t>Microbiol</a:t>
            </a:r>
            <a:r>
              <a:rPr lang="en-US" sz="1400" dirty="0">
                <a:latin typeface="Tw Cen MT" panose="020B0602020104020603" pitchFamily="34" charset="0"/>
                <a:ea typeface="Calibri" panose="020F0502020204030204" pitchFamily="34" charset="0"/>
                <a:cs typeface="Times New Roman" panose="02020603050405020304" pitchFamily="18" charset="0"/>
              </a:rPr>
              <a:t>. </a:t>
            </a:r>
            <a:r>
              <a:rPr lang="en-US" sz="1400" dirty="0" smtClean="0">
                <a:latin typeface="Tw Cen MT" panose="020B0602020104020603" pitchFamily="34" charset="0"/>
                <a:ea typeface="Calibri" panose="020F0502020204030204" pitchFamily="34" charset="0"/>
                <a:cs typeface="Times New Roman" panose="02020603050405020304" pitchFamily="18" charset="0"/>
              </a:rPr>
              <a:t>69.</a:t>
            </a:r>
          </a:p>
          <a:p>
            <a:pPr marL="685800" marR="0" indent="-457200">
              <a:lnSpc>
                <a:spcPct val="107000"/>
              </a:lnSpc>
              <a:spcBef>
                <a:spcPts val="0"/>
              </a:spcBef>
              <a:spcAft>
                <a:spcPts val="0"/>
              </a:spcAft>
            </a:pPr>
            <a:r>
              <a:rPr lang="en-US" sz="1400" dirty="0" smtClean="0">
                <a:effectLst/>
                <a:latin typeface="Tw Cen MT" panose="020B0602020104020603" pitchFamily="34" charset="0"/>
                <a:ea typeface="Calibri" panose="020F0502020204030204" pitchFamily="34" charset="0"/>
                <a:cs typeface="Times New Roman" panose="02020603050405020304" pitchFamily="18" charset="0"/>
              </a:rPr>
              <a:t>United Fresh Produce</a:t>
            </a:r>
            <a:r>
              <a:rPr lang="en-US" sz="1400" dirty="0" smtClean="0">
                <a:latin typeface="Tw Cen MT" panose="020B0602020104020603" pitchFamily="34" charset="0"/>
                <a:ea typeface="Calibri" panose="020F0502020204030204" pitchFamily="34" charset="0"/>
                <a:cs typeface="Times New Roman" panose="02020603050405020304" pitchFamily="18" charset="0"/>
              </a:rPr>
              <a:t>. 2010. </a:t>
            </a:r>
            <a:endParaRPr lang="en-US" sz="1400" dirty="0">
              <a:effectLst/>
              <a:latin typeface="Tw Cen MT" panose="020B06020201040206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424027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Microbiology</a:t>
            </a:r>
            <a:endParaRPr lang="en-US" dirty="0">
              <a:latin typeface="Tw Cen MT" panose="020B0602020104020603" pitchFamily="34" charset="0"/>
            </a:endParaRPr>
          </a:p>
        </p:txBody>
      </p:sp>
      <p:cxnSp>
        <p:nvCxnSpPr>
          <p:cNvPr id="9" name="Straight Connector 8"/>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449635" y="4952134"/>
            <a:ext cx="5646365" cy="1384995"/>
          </a:xfrm>
          <a:prstGeom prst="rect">
            <a:avLst/>
          </a:prstGeom>
        </p:spPr>
        <p:txBody>
          <a:bodyPr wrap="square">
            <a:spAutoFit/>
          </a:bodyPr>
          <a:lstStyle/>
          <a:p>
            <a:pPr marL="182880" indent="-182880">
              <a:buFont typeface="Arial" panose="020B0604020202020204" pitchFamily="34" charset="0"/>
              <a:buChar char="•"/>
            </a:pPr>
            <a:r>
              <a:rPr lang="en-US" sz="2200" dirty="0" smtClean="0">
                <a:latin typeface="Tw Cen MT" panose="020B0602020104020603" pitchFamily="34" charset="0"/>
              </a:rPr>
              <a:t>Negative for </a:t>
            </a:r>
            <a:r>
              <a:rPr lang="it-IT" sz="2200" i="1" dirty="0" smtClean="0">
                <a:latin typeface="Tw Cen MT" panose="020B0602020104020603" pitchFamily="34" charset="0"/>
              </a:rPr>
              <a:t>E. coli</a:t>
            </a:r>
            <a:r>
              <a:rPr lang="it-IT" sz="2200" dirty="0" smtClean="0">
                <a:latin typeface="Tw Cen MT" panose="020B0602020104020603" pitchFamily="34" charset="0"/>
              </a:rPr>
              <a:t> and </a:t>
            </a:r>
            <a:r>
              <a:rPr lang="it-IT" sz="2200" i="1" dirty="0" smtClean="0">
                <a:latin typeface="Tw Cen MT" panose="020B0602020104020603" pitchFamily="34" charset="0"/>
              </a:rPr>
              <a:t>S. aureus</a:t>
            </a:r>
            <a:endParaRPr lang="en-US" sz="2200" dirty="0" smtClean="0">
              <a:latin typeface="Tw Cen MT" panose="020B0602020104020603" pitchFamily="34" charset="0"/>
            </a:endParaRPr>
          </a:p>
          <a:p>
            <a:pPr marL="182880" indent="-182880">
              <a:buFont typeface="Arial" panose="020B0604020202020204" pitchFamily="34" charset="0"/>
              <a:buChar char="•"/>
            </a:pPr>
            <a:r>
              <a:rPr lang="en-US" sz="2200" dirty="0" smtClean="0">
                <a:latin typeface="Tw Cen MT" panose="020B0602020104020603" pitchFamily="34" charset="0"/>
              </a:rPr>
              <a:t>Aerobic </a:t>
            </a:r>
            <a:r>
              <a:rPr lang="en-US" sz="2200" dirty="0">
                <a:latin typeface="Tw Cen MT" panose="020B0602020104020603" pitchFamily="34" charset="0"/>
              </a:rPr>
              <a:t>P</a:t>
            </a:r>
            <a:r>
              <a:rPr lang="en-US" sz="2200" dirty="0" smtClean="0">
                <a:latin typeface="Tw Cen MT" panose="020B0602020104020603" pitchFamily="34" charset="0"/>
              </a:rPr>
              <a:t>late </a:t>
            </a:r>
            <a:r>
              <a:rPr lang="en-US" sz="2200" dirty="0">
                <a:latin typeface="Tw Cen MT" panose="020B0602020104020603" pitchFamily="34" charset="0"/>
              </a:rPr>
              <a:t>C</a:t>
            </a:r>
            <a:r>
              <a:rPr lang="en-US" sz="2200" dirty="0" smtClean="0">
                <a:latin typeface="Tw Cen MT" panose="020B0602020104020603" pitchFamily="34" charset="0"/>
              </a:rPr>
              <a:t>ount </a:t>
            </a:r>
          </a:p>
          <a:p>
            <a:pPr marL="685800" lvl="1" indent="-182880">
              <a:buFont typeface="Wingdings" panose="05000000000000000000" pitchFamily="2" charset="2"/>
              <a:buChar char="§"/>
            </a:pPr>
            <a:r>
              <a:rPr lang="en-US" sz="2000" dirty="0" smtClean="0">
                <a:latin typeface="Tw Cen MT" panose="020B0602020104020603" pitchFamily="34" charset="0"/>
              </a:rPr>
              <a:t>Increased across cropping pairs (P &lt; 0.005)</a:t>
            </a:r>
          </a:p>
          <a:p>
            <a:pPr marL="685800" lvl="1" indent="-182880">
              <a:buFont typeface="Wingdings" panose="05000000000000000000" pitchFamily="2" charset="2"/>
              <a:buChar char="§"/>
            </a:pPr>
            <a:r>
              <a:rPr lang="en-US" sz="2000" dirty="0" smtClean="0">
                <a:latin typeface="Tw Cen MT" panose="020B0602020104020603" pitchFamily="34" charset="0"/>
              </a:rPr>
              <a:t>No harvest treatment effect</a:t>
            </a:r>
            <a:endParaRPr lang="en-US" sz="2000" dirty="0">
              <a:latin typeface="Tw Cen MT" panose="020B0602020104020603" pitchFamily="34" charset="0"/>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340" y="1588180"/>
            <a:ext cx="5816839" cy="3171186"/>
          </a:xfrm>
          <a:prstGeom prst="rect">
            <a:avLst/>
          </a:prstGeom>
          <a:ln>
            <a:solidFill>
              <a:schemeClr val="bg1">
                <a:lumMod val="95000"/>
              </a:schemeClr>
            </a:solidFill>
          </a:ln>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15885" y="1588180"/>
            <a:ext cx="5695775" cy="3105185"/>
          </a:xfrm>
          <a:prstGeom prst="rect">
            <a:avLst/>
          </a:prstGeom>
        </p:spPr>
      </p:pic>
      <p:sp>
        <p:nvSpPr>
          <p:cNvPr id="16" name="Rectangle 15"/>
          <p:cNvSpPr/>
          <p:nvPr/>
        </p:nvSpPr>
        <p:spPr>
          <a:xfrm>
            <a:off x="6210300" y="4954915"/>
            <a:ext cx="5981700" cy="1692771"/>
          </a:xfrm>
          <a:prstGeom prst="rect">
            <a:avLst/>
          </a:prstGeom>
        </p:spPr>
        <p:txBody>
          <a:bodyPr wrap="square">
            <a:spAutoFit/>
          </a:bodyPr>
          <a:lstStyle/>
          <a:p>
            <a:pPr marL="342900" indent="-342900">
              <a:buFont typeface="Arial" panose="020B0604020202020204" pitchFamily="34" charset="0"/>
              <a:buChar char="•"/>
            </a:pPr>
            <a:r>
              <a:rPr lang="en-US" sz="2200" dirty="0" smtClean="0">
                <a:latin typeface="Tw Cen MT" panose="020B0602020104020603" pitchFamily="34" charset="0"/>
              </a:rPr>
              <a:t>Yeast and Mold Count</a:t>
            </a:r>
          </a:p>
          <a:p>
            <a:pPr marL="800100" lvl="1" indent="-342900">
              <a:buFont typeface="Arial" panose="020B0604020202020204" pitchFamily="34" charset="0"/>
              <a:buChar char="•"/>
            </a:pPr>
            <a:r>
              <a:rPr lang="en-US" sz="2000" dirty="0" smtClean="0">
                <a:latin typeface="Tw Cen MT" panose="020B0602020104020603" pitchFamily="34" charset="0"/>
              </a:rPr>
              <a:t>Increased across pairs (P &lt; 0.005)</a:t>
            </a:r>
          </a:p>
          <a:p>
            <a:pPr marL="800100" lvl="1" indent="-342900">
              <a:buFont typeface="Arial" panose="020B0604020202020204" pitchFamily="34" charset="0"/>
              <a:buChar char="•"/>
            </a:pPr>
            <a:r>
              <a:rPr lang="en-US" sz="2000" dirty="0" smtClean="0">
                <a:latin typeface="Tw Cen MT" panose="020B0602020104020603" pitchFamily="34" charset="0"/>
              </a:rPr>
              <a:t>Higher for multiple harvest treatment (P = 0.02)</a:t>
            </a:r>
          </a:p>
          <a:p>
            <a:pPr marL="800100" lvl="1" indent="-342900">
              <a:buFont typeface="Arial" panose="020B0604020202020204" pitchFamily="34" charset="0"/>
              <a:buChar char="•"/>
            </a:pPr>
            <a:r>
              <a:rPr lang="en-US" sz="2000" dirty="0" smtClean="0">
                <a:latin typeface="Tw Cen MT" panose="020B0602020104020603" pitchFamily="34" charset="0"/>
              </a:rPr>
              <a:t>No interaction effect</a:t>
            </a:r>
            <a:endParaRPr lang="en-US" sz="2400" dirty="0">
              <a:latin typeface="Tw Cen MT" panose="020B0602020104020603" pitchFamily="34" charset="0"/>
            </a:endParaRPr>
          </a:p>
          <a:p>
            <a:pPr marL="342900" indent="-342900">
              <a:buFont typeface="Arial" panose="020B0604020202020204" pitchFamily="34" charset="0"/>
              <a:buChar char="•"/>
            </a:pPr>
            <a:r>
              <a:rPr lang="en-US" sz="2200" dirty="0" smtClean="0">
                <a:latin typeface="Tw Cen MT" panose="020B0602020104020603" pitchFamily="34" charset="0"/>
              </a:rPr>
              <a:t>Environmental swabs showed no treatment effect.</a:t>
            </a:r>
          </a:p>
        </p:txBody>
      </p:sp>
      <p:sp>
        <p:nvSpPr>
          <p:cNvPr id="17" name="TextBox 16"/>
          <p:cNvSpPr txBox="1"/>
          <p:nvPr/>
        </p:nvSpPr>
        <p:spPr>
          <a:xfrm>
            <a:off x="757206" y="1886789"/>
            <a:ext cx="1675459" cy="253916"/>
          </a:xfrm>
          <a:prstGeom prst="rect">
            <a:avLst/>
          </a:prstGeom>
          <a:noFill/>
        </p:spPr>
        <p:txBody>
          <a:bodyPr wrap="none" rtlCol="0">
            <a:spAutoFit/>
          </a:bodyPr>
          <a:lstStyle/>
          <a:p>
            <a:r>
              <a:rPr lang="en-US" sz="1050" dirty="0" smtClean="0"/>
              <a:t>Standard error bars shown.</a:t>
            </a:r>
            <a:endParaRPr lang="en-US" sz="1050" dirty="0"/>
          </a:p>
        </p:txBody>
      </p:sp>
      <p:sp>
        <p:nvSpPr>
          <p:cNvPr id="18" name="TextBox 17"/>
          <p:cNvSpPr txBox="1"/>
          <p:nvPr/>
        </p:nvSpPr>
        <p:spPr>
          <a:xfrm>
            <a:off x="6813793" y="1886789"/>
            <a:ext cx="1675459" cy="253916"/>
          </a:xfrm>
          <a:prstGeom prst="rect">
            <a:avLst/>
          </a:prstGeom>
          <a:noFill/>
        </p:spPr>
        <p:txBody>
          <a:bodyPr wrap="none" rtlCol="0">
            <a:spAutoFit/>
          </a:bodyPr>
          <a:lstStyle/>
          <a:p>
            <a:r>
              <a:rPr lang="en-US" sz="1050" dirty="0" smtClean="0"/>
              <a:t>Standard error bars shown.</a:t>
            </a:r>
            <a:endParaRPr lang="en-US" sz="1050" dirty="0"/>
          </a:p>
        </p:txBody>
      </p:sp>
    </p:spTree>
    <p:extLst>
      <p:ext uri="{BB962C8B-B14F-4D97-AF65-F5344CB8AC3E}">
        <p14:creationId xmlns:p14="http://schemas.microsoft.com/office/powerpoint/2010/main" val="553063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2603658"/>
            <a:ext cx="10515600" cy="1325563"/>
          </a:xfrm>
        </p:spPr>
        <p:txBody>
          <a:bodyPr/>
          <a:lstStyle/>
          <a:p>
            <a:pPr algn="ctr"/>
            <a:r>
              <a:rPr lang="en-US" dirty="0" smtClean="0">
                <a:latin typeface="Tw Cen MT" panose="020B0602020104020603" pitchFamily="34" charset="0"/>
              </a:rPr>
              <a:t>Results</a:t>
            </a:r>
            <a:endParaRPr lang="en-US" dirty="0">
              <a:latin typeface="Tw Cen MT" panose="020B0602020104020603" pitchFamily="34" charset="0"/>
            </a:endParaRPr>
          </a:p>
        </p:txBody>
      </p:sp>
      <p:cxnSp>
        <p:nvCxnSpPr>
          <p:cNvPr id="5" name="Straight Connector 4"/>
          <p:cNvCxnSpPr/>
          <p:nvPr/>
        </p:nvCxnSpPr>
        <p:spPr>
          <a:xfrm flipV="1">
            <a:off x="1524000" y="36306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77397" y="3744555"/>
            <a:ext cx="7637206" cy="369332"/>
          </a:xfrm>
          <a:prstGeom prst="rect">
            <a:avLst/>
          </a:prstGeom>
        </p:spPr>
        <p:txBody>
          <a:bodyPr wrap="square">
            <a:spAutoFit/>
          </a:bodyPr>
          <a:lstStyle/>
          <a:p>
            <a:r>
              <a:rPr lang="en-US" dirty="0" smtClean="0">
                <a:solidFill>
                  <a:schemeClr val="bg1">
                    <a:lumMod val="65000"/>
                  </a:schemeClr>
                </a:solidFill>
                <a:latin typeface="Tw Cen MT" panose="020B0602020104020603" pitchFamily="34" charset="0"/>
              </a:rPr>
              <a:t>Plant Harvest Metrics	Microbiology	</a:t>
            </a:r>
            <a:r>
              <a:rPr lang="en-US" dirty="0" smtClean="0">
                <a:latin typeface="Tw Cen MT" panose="020B0602020104020603" pitchFamily="34" charset="0"/>
              </a:rPr>
              <a:t>Waste Stream	</a:t>
            </a:r>
            <a:r>
              <a:rPr lang="en-US" dirty="0" smtClean="0">
                <a:solidFill>
                  <a:schemeClr val="bg1">
                    <a:lumMod val="65000"/>
                  </a:schemeClr>
                </a:solidFill>
                <a:latin typeface="Tw Cen MT" panose="020B0602020104020603" pitchFamily="34" charset="0"/>
              </a:rPr>
              <a:t>Crew Time</a:t>
            </a:r>
          </a:p>
        </p:txBody>
      </p:sp>
    </p:spTree>
    <p:extLst>
      <p:ext uri="{BB962C8B-B14F-4D97-AF65-F5344CB8AC3E}">
        <p14:creationId xmlns:p14="http://schemas.microsoft.com/office/powerpoint/2010/main" val="2315764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893380" y="2093639"/>
            <a:ext cx="10515600" cy="4351338"/>
          </a:xfrm>
        </p:spPr>
        <p:txBody>
          <a:bodyPr>
            <a:normAutofit/>
          </a:bodyPr>
          <a:lstStyle/>
          <a:p>
            <a:pPr marL="182880" indent="-182880"/>
            <a:r>
              <a:rPr lang="en-US" sz="2400" dirty="0">
                <a:latin typeface="Tw Cen MT" panose="020B0602020104020603" pitchFamily="34" charset="0"/>
              </a:rPr>
              <a:t>Plant harvest index and water consumption </a:t>
            </a:r>
            <a:r>
              <a:rPr lang="en-US" sz="2400" dirty="0" smtClean="0">
                <a:latin typeface="Tw Cen MT" panose="020B0602020104020603" pitchFamily="34" charset="0"/>
              </a:rPr>
              <a:t>assessed </a:t>
            </a:r>
            <a:r>
              <a:rPr lang="en-US" sz="2400" dirty="0">
                <a:latin typeface="Tw Cen MT" panose="020B0602020104020603" pitchFamily="34" charset="0"/>
              </a:rPr>
              <a:t>to better understand the amount of waste generated in both harvest </a:t>
            </a:r>
            <a:r>
              <a:rPr lang="en-US" sz="2400" dirty="0" smtClean="0">
                <a:latin typeface="Tw Cen MT" panose="020B0602020104020603" pitchFamily="34" charset="0"/>
              </a:rPr>
              <a:t>treatments.</a:t>
            </a:r>
          </a:p>
          <a:p>
            <a:pPr marL="182880" indent="-182880"/>
            <a:r>
              <a:rPr lang="en-US" sz="2400" dirty="0" smtClean="0">
                <a:latin typeface="Tw Cen MT" panose="020B0602020104020603" pitchFamily="34" charset="0"/>
              </a:rPr>
              <a:t>The </a:t>
            </a:r>
            <a:r>
              <a:rPr lang="en-US" sz="2400" dirty="0">
                <a:latin typeface="Tw Cen MT" panose="020B0602020104020603" pitchFamily="34" charset="0"/>
              </a:rPr>
              <a:t>remaining half of harvested edible biomass was dried for 72 hours at </a:t>
            </a:r>
            <a:r>
              <a:rPr lang="en-US" sz="2400" dirty="0" smtClean="0">
                <a:latin typeface="Tw Cen MT" panose="020B0602020104020603" pitchFamily="34" charset="0"/>
              </a:rPr>
              <a:t>70°C.</a:t>
            </a:r>
          </a:p>
          <a:p>
            <a:pPr marL="182880" indent="-182880"/>
            <a:r>
              <a:rPr lang="en-US" sz="2400" dirty="0" smtClean="0">
                <a:latin typeface="Tw Cen MT" panose="020B0602020104020603" pitchFamily="34" charset="0"/>
              </a:rPr>
              <a:t>Completed </a:t>
            </a:r>
            <a:r>
              <a:rPr lang="en-US" sz="2400" dirty="0">
                <a:latin typeface="Tw Cen MT" panose="020B0602020104020603" pitchFamily="34" charset="0"/>
              </a:rPr>
              <a:t>pillows were carefully opened and poured into a large beaker, with care taken to ensure roots did not </a:t>
            </a:r>
            <a:r>
              <a:rPr lang="en-US" sz="2400" dirty="0" smtClean="0">
                <a:latin typeface="Tw Cen MT" panose="020B0602020104020603" pitchFamily="34" charset="0"/>
              </a:rPr>
              <a:t>desiccate.</a:t>
            </a:r>
          </a:p>
          <a:p>
            <a:pPr marL="182880" indent="-182880"/>
            <a:r>
              <a:rPr lang="en-US" sz="2400" dirty="0" smtClean="0">
                <a:latin typeface="Tw Cen MT" panose="020B0602020104020603" pitchFamily="34" charset="0"/>
              </a:rPr>
              <a:t>Root </a:t>
            </a:r>
            <a:r>
              <a:rPr lang="en-US" sz="2400" dirty="0">
                <a:latin typeface="Tw Cen MT" panose="020B0602020104020603" pitchFamily="34" charset="0"/>
              </a:rPr>
              <a:t>biomass was separated from the arcillite using a root washing treatment, weighed as fresh inedible biomass, and </a:t>
            </a:r>
            <a:r>
              <a:rPr lang="en-US" sz="2400" dirty="0" smtClean="0">
                <a:latin typeface="Tw Cen MT" panose="020B0602020104020603" pitchFamily="34" charset="0"/>
              </a:rPr>
              <a:t>dried.</a:t>
            </a:r>
          </a:p>
          <a:p>
            <a:pPr marL="182880" indent="-182880"/>
            <a:r>
              <a:rPr lang="en-US" sz="2400" dirty="0" smtClean="0">
                <a:latin typeface="Tw Cen MT" panose="020B0602020104020603" pitchFamily="34" charset="0"/>
              </a:rPr>
              <a:t>Edible </a:t>
            </a:r>
            <a:r>
              <a:rPr lang="en-US" sz="2400" dirty="0">
                <a:latin typeface="Tw Cen MT" panose="020B0602020104020603" pitchFamily="34" charset="0"/>
              </a:rPr>
              <a:t>and inedible biomass was weighed when dry to determine the plant water content.</a:t>
            </a:r>
          </a:p>
        </p:txBody>
      </p:sp>
      <p:sp>
        <p:nvSpPr>
          <p:cNvPr id="5"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Waste Stream</a:t>
            </a:r>
            <a:endParaRPr lang="en-US" dirty="0">
              <a:latin typeface="Tw Cen MT" panose="020B0602020104020603" pitchFamily="34" charset="0"/>
            </a:endParaRPr>
          </a:p>
        </p:txBody>
      </p:sp>
      <p:cxnSp>
        <p:nvCxnSpPr>
          <p:cNvPr id="6" name="Straight Connector 5"/>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10386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Waste Stream</a:t>
            </a:r>
            <a:endParaRPr lang="en-US" dirty="0">
              <a:latin typeface="Tw Cen MT" panose="020B0602020104020603" pitchFamily="34" charset="0"/>
            </a:endParaRPr>
          </a:p>
        </p:txBody>
      </p:sp>
      <p:cxnSp>
        <p:nvCxnSpPr>
          <p:cNvPr id="7" name="Straight Connector 6"/>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226894" y="2272893"/>
            <a:ext cx="5628289" cy="1384995"/>
          </a:xfrm>
          <a:prstGeom prst="rect">
            <a:avLst/>
          </a:prstGeom>
        </p:spPr>
        <p:txBody>
          <a:bodyPr wrap="square">
            <a:spAutoFit/>
          </a:bodyPr>
          <a:lstStyle/>
          <a:p>
            <a:pPr marL="182880" indent="-182880">
              <a:buFont typeface="Arial" panose="020B0604020202020204" pitchFamily="34" charset="0"/>
              <a:buChar char="•"/>
            </a:pPr>
            <a:r>
              <a:rPr lang="en-US" sz="2400" dirty="0" smtClean="0">
                <a:latin typeface="Tw Cen MT" panose="020B0602020104020603" pitchFamily="34" charset="0"/>
              </a:rPr>
              <a:t>Plant Harvest Index</a:t>
            </a:r>
          </a:p>
          <a:p>
            <a:pPr marL="685800" lvl="1" indent="-182880">
              <a:buFont typeface="Wingdings" panose="05000000000000000000" pitchFamily="2" charset="2"/>
              <a:buChar char="§"/>
            </a:pPr>
            <a:r>
              <a:rPr lang="en-US" sz="2000" dirty="0" smtClean="0">
                <a:latin typeface="Tw Cen MT" panose="020B0602020104020603" pitchFamily="34" charset="0"/>
              </a:rPr>
              <a:t>Average fresh edible and inedible biomass (%). Edible biomass was slightly higher in the single harvest treatment.</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33733" y="2272893"/>
            <a:ext cx="6181706" cy="3344341"/>
          </a:xfrm>
          <a:prstGeom prst="rect">
            <a:avLst/>
          </a:prstGeom>
        </p:spPr>
      </p:pic>
    </p:spTree>
    <p:extLst>
      <p:ext uri="{BB962C8B-B14F-4D97-AF65-F5344CB8AC3E}">
        <p14:creationId xmlns:p14="http://schemas.microsoft.com/office/powerpoint/2010/main" val="18383285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Waste Stream</a:t>
            </a:r>
            <a:endParaRPr lang="en-US" dirty="0">
              <a:latin typeface="Tw Cen MT" panose="020B0602020104020603" pitchFamily="34" charset="0"/>
            </a:endParaRPr>
          </a:p>
        </p:txBody>
      </p:sp>
      <p:cxnSp>
        <p:nvCxnSpPr>
          <p:cNvPr id="7" name="Straight Connector 6"/>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3" name="Content Placeholder 3"/>
          <p:cNvGraphicFramePr>
            <a:graphicFrameLocks noGrp="1"/>
          </p:cNvGraphicFramePr>
          <p:nvPr>
            <p:ph idx="1"/>
            <p:extLst>
              <p:ext uri="{D42A27DB-BD31-4B8C-83A1-F6EECF244321}">
                <p14:modId xmlns:p14="http://schemas.microsoft.com/office/powerpoint/2010/main" val="1195567289"/>
              </p:ext>
            </p:extLst>
          </p:nvPr>
        </p:nvGraphicFramePr>
        <p:xfrm>
          <a:off x="6191953" y="2646322"/>
          <a:ext cx="5933090" cy="2282829"/>
        </p:xfrm>
        <a:graphic>
          <a:graphicData uri="http://schemas.openxmlformats.org/drawingml/2006/table">
            <a:tbl>
              <a:tblPr firstRow="1" firstCol="1" bandRow="1">
                <a:tableStyleId>{5C22544A-7EE6-4342-B048-85BDC9FD1C3A}</a:tableStyleId>
              </a:tblPr>
              <a:tblGrid>
                <a:gridCol w="1375866">
                  <a:extLst>
                    <a:ext uri="{9D8B030D-6E8A-4147-A177-3AD203B41FA5}">
                      <a16:colId xmlns:a16="http://schemas.microsoft.com/office/drawing/2014/main" val="4130821592"/>
                    </a:ext>
                  </a:extLst>
                </a:gridCol>
                <a:gridCol w="902390">
                  <a:extLst>
                    <a:ext uri="{9D8B030D-6E8A-4147-A177-3AD203B41FA5}">
                      <a16:colId xmlns:a16="http://schemas.microsoft.com/office/drawing/2014/main" val="1350664288"/>
                    </a:ext>
                  </a:extLst>
                </a:gridCol>
                <a:gridCol w="1100820">
                  <a:extLst>
                    <a:ext uri="{9D8B030D-6E8A-4147-A177-3AD203B41FA5}">
                      <a16:colId xmlns:a16="http://schemas.microsoft.com/office/drawing/2014/main" val="1268249366"/>
                    </a:ext>
                  </a:extLst>
                </a:gridCol>
                <a:gridCol w="1742090">
                  <a:extLst>
                    <a:ext uri="{9D8B030D-6E8A-4147-A177-3AD203B41FA5}">
                      <a16:colId xmlns:a16="http://schemas.microsoft.com/office/drawing/2014/main" val="3982811113"/>
                    </a:ext>
                  </a:extLst>
                </a:gridCol>
                <a:gridCol w="811924">
                  <a:extLst>
                    <a:ext uri="{9D8B030D-6E8A-4147-A177-3AD203B41FA5}">
                      <a16:colId xmlns:a16="http://schemas.microsoft.com/office/drawing/2014/main" val="97689878"/>
                    </a:ext>
                  </a:extLst>
                </a:gridCol>
              </a:tblGrid>
              <a:tr h="182880">
                <a:tc>
                  <a:txBody>
                    <a:bodyPr/>
                    <a:lstStyle/>
                    <a:p>
                      <a:pPr>
                        <a:lnSpc>
                          <a:spcPct val="107000"/>
                        </a:lnSpc>
                      </a:pPr>
                      <a:endParaRPr lang="en-US" sz="1200" dirty="0">
                        <a:solidFill>
                          <a:schemeClr val="tx1"/>
                        </a:solidFill>
                        <a:effectLst/>
                        <a:latin typeface="Tw Cen MT" panose="020B0602020104020603" pitchFamily="34" charset="0"/>
                        <a:cs typeface="Times New Roman" panose="02020603050405020304" pitchFamily="18" charset="0"/>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Harvest Treatment</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Water Use (L 56 days</a:t>
                      </a:r>
                      <a:r>
                        <a:rPr lang="en-US" sz="1400" baseline="30000" dirty="0">
                          <a:solidFill>
                            <a:schemeClr val="tx1"/>
                          </a:solidFill>
                          <a:effectLst/>
                          <a:latin typeface="Tw Cen MT" panose="020B0602020104020603" pitchFamily="34" charset="0"/>
                        </a:rPr>
                        <a:t>-1</a:t>
                      </a:r>
                      <a:r>
                        <a:rPr lang="en-US" sz="1400" dirty="0">
                          <a:solidFill>
                            <a:schemeClr val="tx1"/>
                          </a:solidFill>
                          <a:effectLst/>
                          <a:latin typeface="Tw Cen MT" panose="020B0602020104020603" pitchFamily="34" charset="0"/>
                        </a:rPr>
                        <a:t>)</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Water per Fresh Edible Biomass (L g</a:t>
                      </a:r>
                      <a:r>
                        <a:rPr lang="en-US" sz="1400" baseline="30000" dirty="0">
                          <a:solidFill>
                            <a:schemeClr val="tx1"/>
                          </a:solidFill>
                          <a:effectLst/>
                          <a:latin typeface="Tw Cen MT" panose="020B0602020104020603" pitchFamily="34" charset="0"/>
                        </a:rPr>
                        <a:t>-1</a:t>
                      </a:r>
                      <a:r>
                        <a:rPr lang="en-US" sz="1400" dirty="0">
                          <a:solidFill>
                            <a:schemeClr val="tx1"/>
                          </a:solidFill>
                          <a:effectLst/>
                          <a:latin typeface="Tw Cen MT" panose="020B0602020104020603" pitchFamily="34" charset="0"/>
                        </a:rPr>
                        <a:t>)</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Biomass Index</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159639488"/>
                  </a:ext>
                </a:extLst>
              </a:tr>
              <a:tr h="182880">
                <a:tc rowSpan="2">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'Amara' Mustard</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Single</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2.1</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35</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nSpc>
                          <a:spcPct val="107000"/>
                        </a:lnSpc>
                      </a:pPr>
                      <a:endParaRPr lang="en-US" sz="1200">
                        <a:solidFill>
                          <a:schemeClr val="tx1"/>
                        </a:solidFill>
                        <a:effectLst/>
                        <a:latin typeface="Tw Cen MT" panose="020B0602020104020603" pitchFamily="34" charset="0"/>
                        <a:cs typeface="Times New Roman" panose="02020603050405020304" pitchFamily="18" charset="0"/>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745696719"/>
                  </a:ext>
                </a:extLst>
              </a:tr>
              <a:tr h="182880">
                <a:tc vMerge="1">
                  <a:txBody>
                    <a:bodyPr/>
                    <a:lstStyle/>
                    <a:p>
                      <a:endParaRPr lang="en-US"/>
                    </a:p>
                  </a:txBody>
                  <a:tcPr/>
                </a:tc>
                <a:tc>
                  <a:txBody>
                    <a:bodyPr/>
                    <a:lstStyle/>
                    <a:p>
                      <a:pPr marL="0" marR="0" algn="ctr">
                        <a:lnSpc>
                          <a:spcPct val="107000"/>
                        </a:lnSpc>
                        <a:spcBef>
                          <a:spcPts val="0"/>
                        </a:spcBef>
                        <a:spcAft>
                          <a:spcPts val="0"/>
                        </a:spcAft>
                      </a:pPr>
                      <a:r>
                        <a:rPr lang="en-US" sz="1400">
                          <a:solidFill>
                            <a:schemeClr val="tx1"/>
                          </a:solidFill>
                          <a:effectLst/>
                          <a:latin typeface="Tw Cen MT" panose="020B0602020104020603" pitchFamily="34" charset="0"/>
                        </a:rPr>
                        <a:t>Multiple</a:t>
                      </a:r>
                      <a:endParaRPr lang="en-US" sz="120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2.2</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35</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1.0</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18560411"/>
                  </a:ext>
                </a:extLst>
              </a:tr>
              <a:tr h="182880">
                <a:tc rowSpan="2">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'Red Russian' Kale</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Single</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1.9</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28</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nSpc>
                          <a:spcPct val="107000"/>
                        </a:lnSpc>
                      </a:pPr>
                      <a:endParaRPr lang="en-US" sz="1200" dirty="0">
                        <a:solidFill>
                          <a:schemeClr val="tx1"/>
                        </a:solidFill>
                        <a:effectLst/>
                        <a:latin typeface="Tw Cen MT" panose="020B0602020104020603"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91208475"/>
                  </a:ext>
                </a:extLst>
              </a:tr>
              <a:tr h="182880">
                <a:tc vMerge="1">
                  <a:txBody>
                    <a:bodyPr/>
                    <a:lstStyle/>
                    <a:p>
                      <a:endParaRPr lang="en-US"/>
                    </a:p>
                  </a:txBody>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Multiple</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1.6</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23</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0.8</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986845105"/>
                  </a:ext>
                </a:extLst>
              </a:tr>
              <a:tr h="182880">
                <a:tc rowSpan="2">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'Shungiku' Greens</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a:solidFill>
                            <a:schemeClr val="tx1"/>
                          </a:solidFill>
                          <a:effectLst/>
                          <a:latin typeface="Tw Cen MT" panose="020B0602020104020603" pitchFamily="34" charset="0"/>
                        </a:rPr>
                        <a:t>Single</a:t>
                      </a:r>
                      <a:endParaRPr lang="en-US" sz="120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a:solidFill>
                            <a:schemeClr val="tx1"/>
                          </a:solidFill>
                          <a:effectLst/>
                          <a:latin typeface="Tw Cen MT" panose="020B0602020104020603" pitchFamily="34" charset="0"/>
                        </a:rPr>
                        <a:t>1.3</a:t>
                      </a:r>
                      <a:endParaRPr lang="en-US" sz="120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62</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nSpc>
                          <a:spcPct val="107000"/>
                        </a:lnSpc>
                      </a:pPr>
                      <a:endParaRPr lang="en-US" sz="1200" dirty="0">
                        <a:solidFill>
                          <a:schemeClr val="tx1"/>
                        </a:solidFill>
                        <a:effectLst/>
                        <a:latin typeface="Tw Cen MT" panose="020B0602020104020603"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54163452"/>
                  </a:ext>
                </a:extLst>
              </a:tr>
              <a:tr h="182880">
                <a:tc vMerge="1">
                  <a:txBody>
                    <a:bodyPr/>
                    <a:lstStyle/>
                    <a:p>
                      <a:endParaRPr lang="en-US"/>
                    </a:p>
                  </a:txBody>
                  <a:tcPr/>
                </a:tc>
                <a:tc>
                  <a:txBody>
                    <a:bodyPr/>
                    <a:lstStyle/>
                    <a:p>
                      <a:pPr marL="0" marR="0" algn="ctr">
                        <a:lnSpc>
                          <a:spcPct val="107000"/>
                        </a:lnSpc>
                        <a:spcBef>
                          <a:spcPts val="0"/>
                        </a:spcBef>
                        <a:spcAft>
                          <a:spcPts val="0"/>
                        </a:spcAft>
                      </a:pPr>
                      <a:r>
                        <a:rPr lang="en-US" sz="1400">
                          <a:solidFill>
                            <a:schemeClr val="tx1"/>
                          </a:solidFill>
                          <a:effectLst/>
                          <a:latin typeface="Tw Cen MT" panose="020B0602020104020603" pitchFamily="34" charset="0"/>
                        </a:rPr>
                        <a:t>Multiple</a:t>
                      </a:r>
                      <a:endParaRPr lang="en-US" sz="120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a:solidFill>
                            <a:schemeClr val="tx1"/>
                          </a:solidFill>
                          <a:effectLst/>
                          <a:latin typeface="Tw Cen MT" panose="020B0602020104020603" pitchFamily="34" charset="0"/>
                        </a:rPr>
                        <a:t>1.4</a:t>
                      </a:r>
                      <a:endParaRPr lang="en-US" sz="120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45</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0.7</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40145581"/>
                  </a:ext>
                </a:extLst>
              </a:tr>
              <a:tr h="182880">
                <a:tc rowSpan="2">
                  <a:txBody>
                    <a:bodyPr/>
                    <a:lstStyle/>
                    <a:p>
                      <a:pPr marL="0" marR="0" algn="ctr">
                        <a:lnSpc>
                          <a:spcPct val="107000"/>
                        </a:lnSpc>
                        <a:spcBef>
                          <a:spcPts val="0"/>
                        </a:spcBef>
                        <a:spcAft>
                          <a:spcPts val="0"/>
                        </a:spcAft>
                      </a:pPr>
                      <a:r>
                        <a:rPr lang="en-US" sz="1400">
                          <a:solidFill>
                            <a:schemeClr val="tx1"/>
                          </a:solidFill>
                          <a:effectLst/>
                          <a:latin typeface="Tw Cen MT" panose="020B0602020104020603" pitchFamily="34" charset="0"/>
                        </a:rPr>
                        <a:t>'Extra Dwarf' Pak Choi</a:t>
                      </a:r>
                      <a:endParaRPr lang="en-US" sz="120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Single</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1.7</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17</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nSpc>
                          <a:spcPct val="107000"/>
                        </a:lnSpc>
                      </a:pPr>
                      <a:endParaRPr lang="en-US" sz="1200" dirty="0">
                        <a:solidFill>
                          <a:schemeClr val="tx1"/>
                        </a:solidFill>
                        <a:effectLst/>
                        <a:latin typeface="Tw Cen MT" panose="020B0602020104020603"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876054525"/>
                  </a:ext>
                </a:extLst>
              </a:tr>
              <a:tr h="182880">
                <a:tc vMerge="1">
                  <a:txBody>
                    <a:bodyPr/>
                    <a:lstStyle/>
                    <a:p>
                      <a:endParaRPr lang="en-US"/>
                    </a:p>
                  </a:txBody>
                  <a:tcPr/>
                </a:tc>
                <a:tc>
                  <a:txBody>
                    <a:bodyPr/>
                    <a:lstStyle/>
                    <a:p>
                      <a:pPr marL="0" marR="0" algn="ctr">
                        <a:lnSpc>
                          <a:spcPct val="107000"/>
                        </a:lnSpc>
                        <a:spcBef>
                          <a:spcPts val="0"/>
                        </a:spcBef>
                        <a:spcAft>
                          <a:spcPts val="0"/>
                        </a:spcAft>
                      </a:pPr>
                      <a:r>
                        <a:rPr lang="en-US" sz="1400">
                          <a:solidFill>
                            <a:schemeClr val="tx1"/>
                          </a:solidFill>
                          <a:effectLst/>
                          <a:latin typeface="Tw Cen MT" panose="020B0602020104020603" pitchFamily="34" charset="0"/>
                        </a:rPr>
                        <a:t>Multiple</a:t>
                      </a:r>
                      <a:endParaRPr lang="en-US" sz="120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1.8</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38</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2.3</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504779048"/>
                  </a:ext>
                </a:extLst>
              </a:tr>
            </a:tbl>
          </a:graphicData>
        </a:graphic>
      </p:graphicFrame>
      <p:sp>
        <p:nvSpPr>
          <p:cNvPr id="14" name="Rectangle 13"/>
          <p:cNvSpPr/>
          <p:nvPr/>
        </p:nvSpPr>
        <p:spPr>
          <a:xfrm>
            <a:off x="0" y="2479685"/>
            <a:ext cx="5789007" cy="2616101"/>
          </a:xfrm>
          <a:prstGeom prst="rect">
            <a:avLst/>
          </a:prstGeom>
        </p:spPr>
        <p:txBody>
          <a:bodyPr wrap="square">
            <a:spAutoFit/>
          </a:bodyPr>
          <a:lstStyle/>
          <a:p>
            <a:pPr marL="182880" indent="-182880">
              <a:buFont typeface="Arial" panose="020B0604020202020204" pitchFamily="34" charset="0"/>
              <a:buChar char="•"/>
            </a:pPr>
            <a:r>
              <a:rPr lang="en-US" sz="2400" dirty="0">
                <a:latin typeface="Tw Cen MT" panose="020B0602020104020603" pitchFamily="34" charset="0"/>
              </a:rPr>
              <a:t>Water </a:t>
            </a:r>
            <a:r>
              <a:rPr lang="en-US" sz="2400" dirty="0" smtClean="0">
                <a:latin typeface="Tw Cen MT" panose="020B0602020104020603" pitchFamily="34" charset="0"/>
              </a:rPr>
              <a:t>Use Efficiency</a:t>
            </a:r>
          </a:p>
          <a:p>
            <a:pPr marL="685800" indent="-182880">
              <a:buFont typeface="Wingdings" panose="05000000000000000000" pitchFamily="2" charset="2"/>
              <a:buChar char="§"/>
            </a:pPr>
            <a:r>
              <a:rPr lang="en-US" sz="2000" dirty="0" smtClean="0">
                <a:latin typeface="Tw Cen MT" panose="020B0602020104020603" pitchFamily="34" charset="0"/>
              </a:rPr>
              <a:t>Scaled </a:t>
            </a:r>
            <a:r>
              <a:rPr lang="en-US" sz="2000" dirty="0">
                <a:latin typeface="Tw Cen MT" panose="020B0602020104020603" pitchFamily="34" charset="0"/>
              </a:rPr>
              <a:t>to 56 growing </a:t>
            </a:r>
            <a:r>
              <a:rPr lang="en-US" sz="2000" dirty="0" smtClean="0">
                <a:latin typeface="Tw Cen MT" panose="020B0602020104020603" pitchFamily="34" charset="0"/>
              </a:rPr>
              <a:t>days</a:t>
            </a:r>
          </a:p>
          <a:p>
            <a:pPr marL="685800" indent="-182880">
              <a:buFont typeface="Wingdings" panose="05000000000000000000" pitchFamily="2" charset="2"/>
              <a:buChar char="§"/>
            </a:pPr>
            <a:r>
              <a:rPr lang="en-US" sz="2000" dirty="0" smtClean="0">
                <a:latin typeface="Tw Cen MT" panose="020B0602020104020603" pitchFamily="34" charset="0"/>
              </a:rPr>
              <a:t>Includes </a:t>
            </a:r>
            <a:r>
              <a:rPr lang="en-US" sz="2000" dirty="0">
                <a:latin typeface="Tw Cen MT" panose="020B0602020104020603" pitchFamily="34" charset="0"/>
              </a:rPr>
              <a:t>amounts added to plant pillows </a:t>
            </a:r>
            <a:r>
              <a:rPr lang="en-US" sz="2000" dirty="0" smtClean="0">
                <a:latin typeface="Tw Cen MT" panose="020B0602020104020603" pitchFamily="34" charset="0"/>
              </a:rPr>
              <a:t>only</a:t>
            </a:r>
          </a:p>
          <a:p>
            <a:pPr marL="685800" indent="-182880">
              <a:buFont typeface="Wingdings" panose="05000000000000000000" pitchFamily="2" charset="2"/>
              <a:buChar char="§"/>
            </a:pPr>
            <a:r>
              <a:rPr lang="en-US" sz="2000" dirty="0" smtClean="0">
                <a:latin typeface="Tw Cen MT" panose="020B0602020104020603" pitchFamily="34" charset="0"/>
              </a:rPr>
              <a:t>Water </a:t>
            </a:r>
            <a:r>
              <a:rPr lang="en-US" sz="2000" dirty="0">
                <a:latin typeface="Tw Cen MT" panose="020B0602020104020603" pitchFamily="34" charset="0"/>
              </a:rPr>
              <a:t>added to root mats </a:t>
            </a:r>
            <a:r>
              <a:rPr lang="en-US" sz="2000" dirty="0" smtClean="0">
                <a:latin typeface="Tw Cen MT" panose="020B0602020104020603" pitchFamily="34" charset="0"/>
              </a:rPr>
              <a:t>excluded</a:t>
            </a:r>
          </a:p>
          <a:p>
            <a:pPr marL="685800" indent="-182880">
              <a:buFont typeface="Wingdings" panose="05000000000000000000" pitchFamily="2" charset="2"/>
              <a:buChar char="§"/>
            </a:pPr>
            <a:r>
              <a:rPr lang="en-US" sz="2000" dirty="0" smtClean="0">
                <a:latin typeface="Tw Cen MT" panose="020B0602020104020603" pitchFamily="34" charset="0"/>
              </a:rPr>
              <a:t>Biomass </a:t>
            </a:r>
            <a:r>
              <a:rPr lang="en-US" sz="2000" dirty="0">
                <a:latin typeface="Tw Cen MT" panose="020B0602020104020603" pitchFamily="34" charset="0"/>
              </a:rPr>
              <a:t>index compares how much more water was required to produce 1 g fresh edible biomass in the multiple harvest treatment versus the single harvest treatment.</a:t>
            </a:r>
          </a:p>
        </p:txBody>
      </p:sp>
    </p:spTree>
    <p:extLst>
      <p:ext uri="{BB962C8B-B14F-4D97-AF65-F5344CB8AC3E}">
        <p14:creationId xmlns:p14="http://schemas.microsoft.com/office/powerpoint/2010/main" val="13420327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Waste Stream</a:t>
            </a:r>
            <a:endParaRPr lang="en-US" dirty="0">
              <a:latin typeface="Tw Cen MT" panose="020B0602020104020603" pitchFamily="34" charset="0"/>
            </a:endParaRPr>
          </a:p>
        </p:txBody>
      </p:sp>
      <p:cxnSp>
        <p:nvCxnSpPr>
          <p:cNvPr id="7" name="Straight Connector 6"/>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3" name="Content Placeholder 3"/>
          <p:cNvGraphicFramePr>
            <a:graphicFrameLocks noGrp="1"/>
          </p:cNvGraphicFramePr>
          <p:nvPr>
            <p:ph idx="1"/>
            <p:extLst>
              <p:ext uri="{D42A27DB-BD31-4B8C-83A1-F6EECF244321}">
                <p14:modId xmlns:p14="http://schemas.microsoft.com/office/powerpoint/2010/main" val="186079390"/>
              </p:ext>
            </p:extLst>
          </p:nvPr>
        </p:nvGraphicFramePr>
        <p:xfrm>
          <a:off x="6191953" y="2646322"/>
          <a:ext cx="5933090" cy="2282829"/>
        </p:xfrm>
        <a:graphic>
          <a:graphicData uri="http://schemas.openxmlformats.org/drawingml/2006/table">
            <a:tbl>
              <a:tblPr firstRow="1" firstCol="1" bandRow="1">
                <a:tableStyleId>{5C22544A-7EE6-4342-B048-85BDC9FD1C3A}</a:tableStyleId>
              </a:tblPr>
              <a:tblGrid>
                <a:gridCol w="1375866">
                  <a:extLst>
                    <a:ext uri="{9D8B030D-6E8A-4147-A177-3AD203B41FA5}">
                      <a16:colId xmlns:a16="http://schemas.microsoft.com/office/drawing/2014/main" val="4130821592"/>
                    </a:ext>
                  </a:extLst>
                </a:gridCol>
                <a:gridCol w="902390">
                  <a:extLst>
                    <a:ext uri="{9D8B030D-6E8A-4147-A177-3AD203B41FA5}">
                      <a16:colId xmlns:a16="http://schemas.microsoft.com/office/drawing/2014/main" val="1350664288"/>
                    </a:ext>
                  </a:extLst>
                </a:gridCol>
                <a:gridCol w="1100820">
                  <a:extLst>
                    <a:ext uri="{9D8B030D-6E8A-4147-A177-3AD203B41FA5}">
                      <a16:colId xmlns:a16="http://schemas.microsoft.com/office/drawing/2014/main" val="1268249366"/>
                    </a:ext>
                  </a:extLst>
                </a:gridCol>
                <a:gridCol w="1742090">
                  <a:extLst>
                    <a:ext uri="{9D8B030D-6E8A-4147-A177-3AD203B41FA5}">
                      <a16:colId xmlns:a16="http://schemas.microsoft.com/office/drawing/2014/main" val="3982811113"/>
                    </a:ext>
                  </a:extLst>
                </a:gridCol>
                <a:gridCol w="811924">
                  <a:extLst>
                    <a:ext uri="{9D8B030D-6E8A-4147-A177-3AD203B41FA5}">
                      <a16:colId xmlns:a16="http://schemas.microsoft.com/office/drawing/2014/main" val="97689878"/>
                    </a:ext>
                  </a:extLst>
                </a:gridCol>
              </a:tblGrid>
              <a:tr h="182880">
                <a:tc>
                  <a:txBody>
                    <a:bodyPr/>
                    <a:lstStyle/>
                    <a:p>
                      <a:pPr>
                        <a:lnSpc>
                          <a:spcPct val="107000"/>
                        </a:lnSpc>
                      </a:pPr>
                      <a:endParaRPr lang="en-US" sz="1200" dirty="0">
                        <a:solidFill>
                          <a:schemeClr val="tx1"/>
                        </a:solidFill>
                        <a:effectLst/>
                        <a:latin typeface="Tw Cen MT" panose="020B0602020104020603" pitchFamily="34" charset="0"/>
                        <a:cs typeface="Times New Roman" panose="02020603050405020304" pitchFamily="18" charset="0"/>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Harvest Treatment</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Water Use (L 56 days</a:t>
                      </a:r>
                      <a:r>
                        <a:rPr lang="en-US" sz="1400" baseline="30000" dirty="0">
                          <a:solidFill>
                            <a:schemeClr val="tx1"/>
                          </a:solidFill>
                          <a:effectLst/>
                          <a:latin typeface="Tw Cen MT" panose="020B0602020104020603" pitchFamily="34" charset="0"/>
                        </a:rPr>
                        <a:t>-1</a:t>
                      </a:r>
                      <a:r>
                        <a:rPr lang="en-US" sz="1400" dirty="0">
                          <a:solidFill>
                            <a:schemeClr val="tx1"/>
                          </a:solidFill>
                          <a:effectLst/>
                          <a:latin typeface="Tw Cen MT" panose="020B0602020104020603" pitchFamily="34" charset="0"/>
                        </a:rPr>
                        <a:t>)</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Water per Fresh Edible Biomass (L g</a:t>
                      </a:r>
                      <a:r>
                        <a:rPr lang="en-US" sz="1400" baseline="30000" dirty="0">
                          <a:solidFill>
                            <a:schemeClr val="tx1"/>
                          </a:solidFill>
                          <a:effectLst/>
                          <a:latin typeface="Tw Cen MT" panose="020B0602020104020603" pitchFamily="34" charset="0"/>
                        </a:rPr>
                        <a:t>-1</a:t>
                      </a:r>
                      <a:r>
                        <a:rPr lang="en-US" sz="1400" dirty="0">
                          <a:solidFill>
                            <a:schemeClr val="tx1"/>
                          </a:solidFill>
                          <a:effectLst/>
                          <a:latin typeface="Tw Cen MT" panose="020B0602020104020603" pitchFamily="34" charset="0"/>
                        </a:rPr>
                        <a:t>)</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Biomass Index</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159639488"/>
                  </a:ext>
                </a:extLst>
              </a:tr>
              <a:tr h="182880">
                <a:tc rowSpan="2">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'Amara' Mustard</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Single</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2.1</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35</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nSpc>
                          <a:spcPct val="107000"/>
                        </a:lnSpc>
                      </a:pPr>
                      <a:endParaRPr lang="en-US" sz="1200">
                        <a:solidFill>
                          <a:schemeClr val="tx1"/>
                        </a:solidFill>
                        <a:effectLst/>
                        <a:latin typeface="Tw Cen MT" panose="020B0602020104020603" pitchFamily="34" charset="0"/>
                        <a:cs typeface="Times New Roman" panose="02020603050405020304" pitchFamily="18" charset="0"/>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745696719"/>
                  </a:ext>
                </a:extLst>
              </a:tr>
              <a:tr h="182880">
                <a:tc vMerge="1">
                  <a:txBody>
                    <a:bodyPr/>
                    <a:lstStyle/>
                    <a:p>
                      <a:endParaRPr lang="en-US"/>
                    </a:p>
                  </a:txBody>
                  <a:tcPr/>
                </a:tc>
                <a:tc>
                  <a:txBody>
                    <a:bodyPr/>
                    <a:lstStyle/>
                    <a:p>
                      <a:pPr marL="0" marR="0" algn="ctr">
                        <a:lnSpc>
                          <a:spcPct val="107000"/>
                        </a:lnSpc>
                        <a:spcBef>
                          <a:spcPts val="0"/>
                        </a:spcBef>
                        <a:spcAft>
                          <a:spcPts val="0"/>
                        </a:spcAft>
                      </a:pPr>
                      <a:r>
                        <a:rPr lang="en-US" sz="1400">
                          <a:solidFill>
                            <a:schemeClr val="tx1"/>
                          </a:solidFill>
                          <a:effectLst/>
                          <a:latin typeface="Tw Cen MT" panose="020B0602020104020603" pitchFamily="34" charset="0"/>
                        </a:rPr>
                        <a:t>Multiple</a:t>
                      </a:r>
                      <a:endParaRPr lang="en-US" sz="120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2.2</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35</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1.0</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18560411"/>
                  </a:ext>
                </a:extLst>
              </a:tr>
              <a:tr h="182880">
                <a:tc rowSpan="2">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'Red Russian' Kale</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Single</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1.9</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28</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nSpc>
                          <a:spcPct val="107000"/>
                        </a:lnSpc>
                      </a:pPr>
                      <a:endParaRPr lang="en-US" sz="1200" dirty="0">
                        <a:solidFill>
                          <a:schemeClr val="tx1"/>
                        </a:solidFill>
                        <a:effectLst/>
                        <a:latin typeface="Tw Cen MT" panose="020B0602020104020603"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91208475"/>
                  </a:ext>
                </a:extLst>
              </a:tr>
              <a:tr h="182880">
                <a:tc vMerge="1">
                  <a:txBody>
                    <a:bodyPr/>
                    <a:lstStyle/>
                    <a:p>
                      <a:endParaRPr lang="en-US"/>
                    </a:p>
                  </a:txBody>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Multiple</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1.6</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23</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0.8</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986845105"/>
                  </a:ext>
                </a:extLst>
              </a:tr>
              <a:tr h="182880">
                <a:tc rowSpan="2">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'Shungiku' Greens</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a:solidFill>
                            <a:schemeClr val="tx1"/>
                          </a:solidFill>
                          <a:effectLst/>
                          <a:latin typeface="Tw Cen MT" panose="020B0602020104020603" pitchFamily="34" charset="0"/>
                        </a:rPr>
                        <a:t>Single</a:t>
                      </a:r>
                      <a:endParaRPr lang="en-US" sz="120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a:solidFill>
                            <a:schemeClr val="tx1"/>
                          </a:solidFill>
                          <a:effectLst/>
                          <a:latin typeface="Tw Cen MT" panose="020B0602020104020603" pitchFamily="34" charset="0"/>
                        </a:rPr>
                        <a:t>1.3</a:t>
                      </a:r>
                      <a:endParaRPr lang="en-US" sz="120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62</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nSpc>
                          <a:spcPct val="107000"/>
                        </a:lnSpc>
                      </a:pPr>
                      <a:endParaRPr lang="en-US" sz="1200" dirty="0">
                        <a:solidFill>
                          <a:schemeClr val="tx1"/>
                        </a:solidFill>
                        <a:effectLst/>
                        <a:latin typeface="Tw Cen MT" panose="020B0602020104020603"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54163452"/>
                  </a:ext>
                </a:extLst>
              </a:tr>
              <a:tr h="182880">
                <a:tc vMerge="1">
                  <a:txBody>
                    <a:bodyPr/>
                    <a:lstStyle/>
                    <a:p>
                      <a:endParaRPr lang="en-US"/>
                    </a:p>
                  </a:txBody>
                  <a:tcPr/>
                </a:tc>
                <a:tc>
                  <a:txBody>
                    <a:bodyPr/>
                    <a:lstStyle/>
                    <a:p>
                      <a:pPr marL="0" marR="0" algn="ctr">
                        <a:lnSpc>
                          <a:spcPct val="107000"/>
                        </a:lnSpc>
                        <a:spcBef>
                          <a:spcPts val="0"/>
                        </a:spcBef>
                        <a:spcAft>
                          <a:spcPts val="0"/>
                        </a:spcAft>
                      </a:pPr>
                      <a:r>
                        <a:rPr lang="en-US" sz="1400">
                          <a:solidFill>
                            <a:schemeClr val="tx1"/>
                          </a:solidFill>
                          <a:effectLst/>
                          <a:latin typeface="Tw Cen MT" panose="020B0602020104020603" pitchFamily="34" charset="0"/>
                        </a:rPr>
                        <a:t>Multiple</a:t>
                      </a:r>
                      <a:endParaRPr lang="en-US" sz="120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a:solidFill>
                            <a:schemeClr val="tx1"/>
                          </a:solidFill>
                          <a:effectLst/>
                          <a:latin typeface="Tw Cen MT" panose="020B0602020104020603" pitchFamily="34" charset="0"/>
                        </a:rPr>
                        <a:t>1.4</a:t>
                      </a:r>
                      <a:endParaRPr lang="en-US" sz="120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45</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0.7</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40145581"/>
                  </a:ext>
                </a:extLst>
              </a:tr>
              <a:tr h="182880">
                <a:tc rowSpan="2">
                  <a:txBody>
                    <a:bodyPr/>
                    <a:lstStyle/>
                    <a:p>
                      <a:pPr marL="0" marR="0" algn="ctr">
                        <a:lnSpc>
                          <a:spcPct val="107000"/>
                        </a:lnSpc>
                        <a:spcBef>
                          <a:spcPts val="0"/>
                        </a:spcBef>
                        <a:spcAft>
                          <a:spcPts val="0"/>
                        </a:spcAft>
                      </a:pPr>
                      <a:r>
                        <a:rPr lang="en-US" sz="1400">
                          <a:solidFill>
                            <a:schemeClr val="tx1"/>
                          </a:solidFill>
                          <a:effectLst/>
                          <a:latin typeface="Tw Cen MT" panose="020B0602020104020603" pitchFamily="34" charset="0"/>
                        </a:rPr>
                        <a:t>'Extra Dwarf' Pak Choi</a:t>
                      </a:r>
                      <a:endParaRPr lang="en-US" sz="120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Single</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1.7</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17</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nSpc>
                          <a:spcPct val="107000"/>
                        </a:lnSpc>
                      </a:pPr>
                      <a:endParaRPr lang="en-US" sz="1200" dirty="0">
                        <a:solidFill>
                          <a:schemeClr val="tx1"/>
                        </a:solidFill>
                        <a:effectLst/>
                        <a:latin typeface="Tw Cen MT" panose="020B0602020104020603"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876054525"/>
                  </a:ext>
                </a:extLst>
              </a:tr>
              <a:tr h="182880">
                <a:tc vMerge="1">
                  <a:txBody>
                    <a:bodyPr/>
                    <a:lstStyle/>
                    <a:p>
                      <a:endParaRPr lang="en-US"/>
                    </a:p>
                  </a:txBody>
                  <a:tcPr/>
                </a:tc>
                <a:tc>
                  <a:txBody>
                    <a:bodyPr/>
                    <a:lstStyle/>
                    <a:p>
                      <a:pPr marL="0" marR="0" algn="ctr">
                        <a:lnSpc>
                          <a:spcPct val="107000"/>
                        </a:lnSpc>
                        <a:spcBef>
                          <a:spcPts val="0"/>
                        </a:spcBef>
                        <a:spcAft>
                          <a:spcPts val="0"/>
                        </a:spcAft>
                      </a:pPr>
                      <a:r>
                        <a:rPr lang="en-US" sz="1400">
                          <a:solidFill>
                            <a:schemeClr val="tx1"/>
                          </a:solidFill>
                          <a:effectLst/>
                          <a:latin typeface="Tw Cen MT" panose="020B0602020104020603" pitchFamily="34" charset="0"/>
                        </a:rPr>
                        <a:t>Multiple</a:t>
                      </a:r>
                      <a:endParaRPr lang="en-US" sz="120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1.8</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38</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7000"/>
                        </a:lnSpc>
                        <a:spcBef>
                          <a:spcPts val="0"/>
                        </a:spcBef>
                        <a:spcAft>
                          <a:spcPts val="0"/>
                        </a:spcAft>
                      </a:pPr>
                      <a:r>
                        <a:rPr lang="en-US" sz="1400" dirty="0">
                          <a:solidFill>
                            <a:schemeClr val="tx1"/>
                          </a:solidFill>
                          <a:effectLst/>
                          <a:latin typeface="Tw Cen MT" panose="020B0602020104020603" pitchFamily="34" charset="0"/>
                        </a:rPr>
                        <a:t>2.3</a:t>
                      </a:r>
                      <a:endParaRPr lang="en-US" sz="12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504779048"/>
                  </a:ext>
                </a:extLst>
              </a:tr>
            </a:tbl>
          </a:graphicData>
        </a:graphic>
      </p:graphicFrame>
      <p:graphicFrame>
        <p:nvGraphicFramePr>
          <p:cNvPr id="8" name="Content Placeholder 3"/>
          <p:cNvGraphicFramePr>
            <a:graphicFrameLocks/>
          </p:cNvGraphicFramePr>
          <p:nvPr>
            <p:extLst>
              <p:ext uri="{D42A27DB-BD31-4B8C-83A1-F6EECF244321}">
                <p14:modId xmlns:p14="http://schemas.microsoft.com/office/powerpoint/2010/main" val="1483231904"/>
              </p:ext>
            </p:extLst>
          </p:nvPr>
        </p:nvGraphicFramePr>
        <p:xfrm>
          <a:off x="269057" y="2679687"/>
          <a:ext cx="5191403" cy="2282829"/>
        </p:xfrm>
        <a:graphic>
          <a:graphicData uri="http://schemas.openxmlformats.org/drawingml/2006/table">
            <a:tbl>
              <a:tblPr firstRow="1" firstCol="1" bandRow="1">
                <a:tableStyleId>{616DA210-FB5B-4158-B5E0-FEB733F419BA}</a:tableStyleId>
              </a:tblPr>
              <a:tblGrid>
                <a:gridCol w="1681500">
                  <a:extLst>
                    <a:ext uri="{9D8B030D-6E8A-4147-A177-3AD203B41FA5}">
                      <a16:colId xmlns:a16="http://schemas.microsoft.com/office/drawing/2014/main" val="2709370586"/>
                    </a:ext>
                  </a:extLst>
                </a:gridCol>
                <a:gridCol w="1543582">
                  <a:extLst>
                    <a:ext uri="{9D8B030D-6E8A-4147-A177-3AD203B41FA5}">
                      <a16:colId xmlns:a16="http://schemas.microsoft.com/office/drawing/2014/main" val="1009360223"/>
                    </a:ext>
                  </a:extLst>
                </a:gridCol>
                <a:gridCol w="1966321">
                  <a:extLst>
                    <a:ext uri="{9D8B030D-6E8A-4147-A177-3AD203B41FA5}">
                      <a16:colId xmlns:a16="http://schemas.microsoft.com/office/drawing/2014/main" val="2918018788"/>
                    </a:ext>
                  </a:extLst>
                </a:gridCol>
              </a:tblGrid>
              <a:tr h="220950">
                <a:tc>
                  <a:txBody>
                    <a:bodyPr/>
                    <a:lstStyle/>
                    <a:p>
                      <a:pPr>
                        <a:lnSpc>
                          <a:spcPct val="107000"/>
                        </a:lnSpc>
                      </a:pPr>
                      <a:endParaRPr lang="en-US" sz="1400" dirty="0">
                        <a:solidFill>
                          <a:schemeClr val="tx1"/>
                        </a:solidFill>
                        <a:effectLst/>
                        <a:latin typeface="Tw Cen MT" panose="020B0602020104020603"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tc>
                  <a:txBody>
                    <a:bodyPr/>
                    <a:lstStyle/>
                    <a:p>
                      <a:pPr marL="0" marR="0" algn="ctr">
                        <a:lnSpc>
                          <a:spcPct val="107000"/>
                        </a:lnSpc>
                        <a:spcBef>
                          <a:spcPts val="0"/>
                        </a:spcBef>
                        <a:spcAft>
                          <a:spcPts val="0"/>
                        </a:spcAft>
                      </a:pPr>
                      <a:r>
                        <a:rPr lang="en-US" sz="1400" dirty="0">
                          <a:effectLst/>
                          <a:latin typeface="Tw Cen MT" panose="020B0602020104020603" pitchFamily="34" charset="0"/>
                        </a:rPr>
                        <a:t>Harvest Treatment</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tc>
                  <a:txBody>
                    <a:bodyPr/>
                    <a:lstStyle/>
                    <a:p>
                      <a:pPr marL="0" marR="0" algn="ctr">
                        <a:lnSpc>
                          <a:spcPct val="107000"/>
                        </a:lnSpc>
                        <a:spcBef>
                          <a:spcPts val="0"/>
                        </a:spcBef>
                        <a:spcAft>
                          <a:spcPts val="0"/>
                        </a:spcAft>
                      </a:pPr>
                      <a:r>
                        <a:rPr lang="en-US" sz="1400" dirty="0">
                          <a:effectLst/>
                          <a:latin typeface="Tw Cen MT" panose="020B0602020104020603" pitchFamily="34" charset="0"/>
                        </a:rPr>
                        <a:t>Fresh Edible Biomass (g plant</a:t>
                      </a:r>
                      <a:r>
                        <a:rPr lang="en-US" sz="1400" baseline="30000" dirty="0">
                          <a:effectLst/>
                          <a:latin typeface="Tw Cen MT" panose="020B0602020104020603" pitchFamily="34" charset="0"/>
                        </a:rPr>
                        <a:t>-1</a:t>
                      </a:r>
                      <a:r>
                        <a:rPr lang="en-US" sz="1400" dirty="0">
                          <a:effectLst/>
                          <a:latin typeface="Tw Cen MT" panose="020B0602020104020603" pitchFamily="34" charset="0"/>
                        </a:rPr>
                        <a:t>)</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1954553838"/>
                  </a:ext>
                </a:extLst>
              </a:tr>
              <a:tr h="220950">
                <a:tc rowSpan="2">
                  <a:txBody>
                    <a:bodyPr/>
                    <a:lstStyle/>
                    <a:p>
                      <a:pPr marL="0" marR="0" algn="ctr">
                        <a:lnSpc>
                          <a:spcPct val="107000"/>
                        </a:lnSpc>
                        <a:spcBef>
                          <a:spcPts val="0"/>
                        </a:spcBef>
                        <a:spcAft>
                          <a:spcPts val="0"/>
                        </a:spcAft>
                      </a:pPr>
                      <a:r>
                        <a:rPr lang="en-US" sz="1400" dirty="0">
                          <a:effectLst/>
                          <a:latin typeface="Tw Cen MT" panose="020B0602020104020603" pitchFamily="34" charset="0"/>
                        </a:rPr>
                        <a:t>'Amara' Mustard</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pPr marL="0" marR="0" algn="ctr">
                        <a:lnSpc>
                          <a:spcPct val="107000"/>
                        </a:lnSpc>
                        <a:spcBef>
                          <a:spcPts val="0"/>
                        </a:spcBef>
                        <a:spcAft>
                          <a:spcPts val="0"/>
                        </a:spcAft>
                      </a:pPr>
                      <a:r>
                        <a:rPr lang="en-US" sz="1400" dirty="0">
                          <a:effectLst/>
                          <a:latin typeface="Tw Cen MT" panose="020B0602020104020603" pitchFamily="34" charset="0"/>
                        </a:rPr>
                        <a:t>Single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1400" dirty="0">
                          <a:effectLst/>
                          <a:latin typeface="Tw Cen MT" panose="020B0602020104020603" pitchFamily="34" charset="0"/>
                        </a:rPr>
                        <a:t>61.4</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15245924"/>
                  </a:ext>
                </a:extLst>
              </a:tr>
              <a:tr h="220950">
                <a:tc vMerge="1">
                  <a:txBody>
                    <a:bodyPr/>
                    <a:lstStyle/>
                    <a:p>
                      <a:endParaRPr lang="en-US"/>
                    </a:p>
                  </a:txBody>
                  <a:tcPr/>
                </a:tc>
                <a:tc>
                  <a:txBody>
                    <a:bodyPr/>
                    <a:lstStyle/>
                    <a:p>
                      <a:pPr marL="0" marR="0" algn="ctr">
                        <a:lnSpc>
                          <a:spcPct val="107000"/>
                        </a:lnSpc>
                        <a:spcBef>
                          <a:spcPts val="0"/>
                        </a:spcBef>
                        <a:spcAft>
                          <a:spcPts val="0"/>
                        </a:spcAft>
                      </a:pPr>
                      <a:r>
                        <a:rPr lang="en-US" sz="1400" dirty="0">
                          <a:effectLst/>
                          <a:latin typeface="Tw Cen MT" panose="020B0602020104020603" pitchFamily="34" charset="0"/>
                        </a:rPr>
                        <a:t>Multiple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tc>
                  <a:txBody>
                    <a:bodyPr/>
                    <a:lstStyle/>
                    <a:p>
                      <a:pPr marL="0" marR="0" algn="ctr">
                        <a:lnSpc>
                          <a:spcPct val="107000"/>
                        </a:lnSpc>
                        <a:spcBef>
                          <a:spcPts val="0"/>
                        </a:spcBef>
                        <a:spcAft>
                          <a:spcPts val="0"/>
                        </a:spcAft>
                      </a:pPr>
                      <a:r>
                        <a:rPr lang="en-US" sz="1400" dirty="0">
                          <a:effectLst/>
                          <a:latin typeface="Tw Cen MT" panose="020B0602020104020603" pitchFamily="34" charset="0"/>
                        </a:rPr>
                        <a:t>62.8</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1586734314"/>
                  </a:ext>
                </a:extLst>
              </a:tr>
              <a:tr h="220950">
                <a:tc rowSpan="2">
                  <a:txBody>
                    <a:bodyPr/>
                    <a:lstStyle/>
                    <a:p>
                      <a:pPr marL="0" marR="0" algn="ctr">
                        <a:lnSpc>
                          <a:spcPct val="107000"/>
                        </a:lnSpc>
                        <a:spcBef>
                          <a:spcPts val="0"/>
                        </a:spcBef>
                        <a:spcAft>
                          <a:spcPts val="0"/>
                        </a:spcAft>
                      </a:pPr>
                      <a:r>
                        <a:rPr lang="en-US" sz="1400" dirty="0">
                          <a:effectLst/>
                          <a:latin typeface="Tw Cen MT" panose="020B0602020104020603" pitchFamily="34" charset="0"/>
                        </a:rPr>
                        <a:t>'Red Russian' Kale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pPr marL="0" marR="0" algn="ctr">
                        <a:lnSpc>
                          <a:spcPct val="107000"/>
                        </a:lnSpc>
                        <a:spcBef>
                          <a:spcPts val="0"/>
                        </a:spcBef>
                        <a:spcAft>
                          <a:spcPts val="0"/>
                        </a:spcAft>
                      </a:pPr>
                      <a:r>
                        <a:rPr lang="en-US" sz="1400" dirty="0">
                          <a:effectLst/>
                          <a:latin typeface="Tw Cen MT" panose="020B0602020104020603" pitchFamily="34" charset="0"/>
                        </a:rPr>
                        <a:t>Single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1400" dirty="0">
                          <a:effectLst/>
                          <a:latin typeface="Tw Cen MT" panose="020B0602020104020603" pitchFamily="34" charset="0"/>
                        </a:rPr>
                        <a:t>69.8</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44598948"/>
                  </a:ext>
                </a:extLst>
              </a:tr>
              <a:tr h="220950">
                <a:tc vMerge="1">
                  <a:txBody>
                    <a:bodyPr/>
                    <a:lstStyle/>
                    <a:p>
                      <a:endParaRPr lang="en-US"/>
                    </a:p>
                  </a:txBody>
                  <a:tcPr/>
                </a:tc>
                <a:tc>
                  <a:txBody>
                    <a:bodyPr/>
                    <a:lstStyle/>
                    <a:p>
                      <a:pPr marL="0" marR="0" algn="ctr">
                        <a:lnSpc>
                          <a:spcPct val="107000"/>
                        </a:lnSpc>
                        <a:spcBef>
                          <a:spcPts val="0"/>
                        </a:spcBef>
                        <a:spcAft>
                          <a:spcPts val="0"/>
                        </a:spcAft>
                      </a:pPr>
                      <a:r>
                        <a:rPr lang="en-US" sz="1400" dirty="0">
                          <a:effectLst/>
                          <a:latin typeface="Tw Cen MT" panose="020B0602020104020603" pitchFamily="34" charset="0"/>
                        </a:rPr>
                        <a:t>Multiple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tc>
                  <a:txBody>
                    <a:bodyPr/>
                    <a:lstStyle/>
                    <a:p>
                      <a:pPr marL="0" marR="0" algn="ctr">
                        <a:lnSpc>
                          <a:spcPct val="107000"/>
                        </a:lnSpc>
                        <a:spcBef>
                          <a:spcPts val="0"/>
                        </a:spcBef>
                        <a:spcAft>
                          <a:spcPts val="0"/>
                        </a:spcAft>
                      </a:pPr>
                      <a:r>
                        <a:rPr lang="en-US" sz="1400" dirty="0">
                          <a:effectLst/>
                          <a:latin typeface="Tw Cen MT" panose="020B0602020104020603" pitchFamily="34" charset="0"/>
                        </a:rPr>
                        <a:t>69.0</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1881303059"/>
                  </a:ext>
                </a:extLst>
              </a:tr>
              <a:tr h="220950">
                <a:tc rowSpan="2">
                  <a:txBody>
                    <a:bodyPr/>
                    <a:lstStyle/>
                    <a:p>
                      <a:pPr marL="0" marR="0" algn="ctr">
                        <a:lnSpc>
                          <a:spcPct val="107000"/>
                        </a:lnSpc>
                        <a:spcBef>
                          <a:spcPts val="0"/>
                        </a:spcBef>
                        <a:spcAft>
                          <a:spcPts val="0"/>
                        </a:spcAft>
                      </a:pPr>
                      <a:r>
                        <a:rPr lang="en-US" sz="1400">
                          <a:effectLst/>
                          <a:latin typeface="Tw Cen MT" panose="020B0602020104020603" pitchFamily="34" charset="0"/>
                        </a:rPr>
                        <a:t>'Shungiku' Greens</a:t>
                      </a:r>
                      <a:endParaRPr lang="en-US" sz="140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pPr marL="0" marR="0" algn="ctr">
                        <a:lnSpc>
                          <a:spcPct val="107000"/>
                        </a:lnSpc>
                        <a:spcBef>
                          <a:spcPts val="0"/>
                        </a:spcBef>
                        <a:spcAft>
                          <a:spcPts val="0"/>
                        </a:spcAft>
                      </a:pPr>
                      <a:r>
                        <a:rPr lang="en-US" sz="1400" dirty="0">
                          <a:effectLst/>
                          <a:latin typeface="Tw Cen MT" panose="020B0602020104020603" pitchFamily="34" charset="0"/>
                        </a:rPr>
                        <a:t>Single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1400" dirty="0">
                          <a:effectLst/>
                          <a:latin typeface="Tw Cen MT" panose="020B0602020104020603" pitchFamily="34" charset="0"/>
                        </a:rPr>
                        <a:t>21.8</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27337495"/>
                  </a:ext>
                </a:extLst>
              </a:tr>
              <a:tr h="220950">
                <a:tc vMerge="1">
                  <a:txBody>
                    <a:bodyPr/>
                    <a:lstStyle/>
                    <a:p>
                      <a:endParaRPr lang="en-US"/>
                    </a:p>
                  </a:txBody>
                  <a:tcPr/>
                </a:tc>
                <a:tc>
                  <a:txBody>
                    <a:bodyPr/>
                    <a:lstStyle/>
                    <a:p>
                      <a:pPr marL="0" marR="0" algn="ctr">
                        <a:lnSpc>
                          <a:spcPct val="107000"/>
                        </a:lnSpc>
                        <a:spcBef>
                          <a:spcPts val="0"/>
                        </a:spcBef>
                        <a:spcAft>
                          <a:spcPts val="0"/>
                        </a:spcAft>
                      </a:pPr>
                      <a:r>
                        <a:rPr lang="en-US" sz="1400" dirty="0">
                          <a:effectLst/>
                          <a:latin typeface="Tw Cen MT" panose="020B0602020104020603" pitchFamily="34" charset="0"/>
                        </a:rPr>
                        <a:t>Multiple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tc>
                  <a:txBody>
                    <a:bodyPr/>
                    <a:lstStyle/>
                    <a:p>
                      <a:pPr marL="0" marR="0" algn="ctr">
                        <a:lnSpc>
                          <a:spcPct val="107000"/>
                        </a:lnSpc>
                        <a:spcBef>
                          <a:spcPts val="0"/>
                        </a:spcBef>
                        <a:spcAft>
                          <a:spcPts val="0"/>
                        </a:spcAft>
                      </a:pPr>
                      <a:r>
                        <a:rPr lang="en-US" sz="1400" dirty="0">
                          <a:effectLst/>
                          <a:latin typeface="Tw Cen MT" panose="020B0602020104020603" pitchFamily="34" charset="0"/>
                        </a:rPr>
                        <a:t>30.9</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2264521290"/>
                  </a:ext>
                </a:extLst>
              </a:tr>
              <a:tr h="220950">
                <a:tc rowSpan="2">
                  <a:txBody>
                    <a:bodyPr/>
                    <a:lstStyle/>
                    <a:p>
                      <a:pPr marL="0" marR="0" algn="ctr">
                        <a:lnSpc>
                          <a:spcPct val="107000"/>
                        </a:lnSpc>
                        <a:spcBef>
                          <a:spcPts val="0"/>
                        </a:spcBef>
                        <a:spcAft>
                          <a:spcPts val="0"/>
                        </a:spcAft>
                      </a:pPr>
                      <a:r>
                        <a:rPr lang="en-US" sz="1400" dirty="0">
                          <a:effectLst/>
                          <a:latin typeface="Tw Cen MT" panose="020B0602020104020603" pitchFamily="34" charset="0"/>
                        </a:rPr>
                        <a:t>'Extra Dwarf' Pak Choi</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1400" dirty="0">
                          <a:effectLst/>
                          <a:latin typeface="Tw Cen MT" panose="020B0602020104020603" pitchFamily="34" charset="0"/>
                        </a:rPr>
                        <a:t>Single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1400" dirty="0">
                          <a:effectLst/>
                          <a:latin typeface="Tw Cen MT" panose="020B0602020104020603" pitchFamily="34" charset="0"/>
                        </a:rPr>
                        <a:t>97.6</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06333640"/>
                  </a:ext>
                </a:extLst>
              </a:tr>
              <a:tr h="220950">
                <a:tc vMerge="1">
                  <a:txBody>
                    <a:bodyPr/>
                    <a:lstStyle/>
                    <a:p>
                      <a:endParaRPr lang="en-US"/>
                    </a:p>
                  </a:txBody>
                  <a:tcPr/>
                </a:tc>
                <a:tc>
                  <a:txBody>
                    <a:bodyPr/>
                    <a:lstStyle/>
                    <a:p>
                      <a:pPr marL="0" marR="0" algn="ctr">
                        <a:lnSpc>
                          <a:spcPct val="107000"/>
                        </a:lnSpc>
                        <a:spcBef>
                          <a:spcPts val="0"/>
                        </a:spcBef>
                        <a:spcAft>
                          <a:spcPts val="0"/>
                        </a:spcAft>
                      </a:pPr>
                      <a:r>
                        <a:rPr lang="en-US" sz="1400" dirty="0">
                          <a:effectLst/>
                          <a:latin typeface="Tw Cen MT" panose="020B0602020104020603" pitchFamily="34" charset="0"/>
                        </a:rPr>
                        <a:t>Multiple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marL="0" marR="0" algn="ctr">
                        <a:lnSpc>
                          <a:spcPct val="107000"/>
                        </a:lnSpc>
                        <a:spcBef>
                          <a:spcPts val="0"/>
                        </a:spcBef>
                        <a:spcAft>
                          <a:spcPts val="0"/>
                        </a:spcAft>
                      </a:pPr>
                      <a:r>
                        <a:rPr lang="en-US" sz="1400" dirty="0">
                          <a:effectLst/>
                          <a:latin typeface="Tw Cen MT" panose="020B0602020104020603" pitchFamily="34" charset="0"/>
                        </a:rPr>
                        <a:t>46.3</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71215201"/>
                  </a:ext>
                </a:extLst>
              </a:tr>
            </a:tbl>
          </a:graphicData>
        </a:graphic>
      </p:graphicFrame>
      <p:sp>
        <p:nvSpPr>
          <p:cNvPr id="2" name="Rectangle 1"/>
          <p:cNvSpPr/>
          <p:nvPr/>
        </p:nvSpPr>
        <p:spPr>
          <a:xfrm>
            <a:off x="4202349" y="4520119"/>
            <a:ext cx="551234" cy="44239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9728" y="4636851"/>
            <a:ext cx="570689" cy="2923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5413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2603658"/>
            <a:ext cx="10515600" cy="1325563"/>
          </a:xfrm>
        </p:spPr>
        <p:txBody>
          <a:bodyPr/>
          <a:lstStyle/>
          <a:p>
            <a:pPr algn="ctr"/>
            <a:r>
              <a:rPr lang="en-US" dirty="0" smtClean="0">
                <a:latin typeface="Tw Cen MT" panose="020B0602020104020603" pitchFamily="34" charset="0"/>
              </a:rPr>
              <a:t>Results</a:t>
            </a:r>
            <a:endParaRPr lang="en-US" dirty="0">
              <a:latin typeface="Tw Cen MT" panose="020B0602020104020603" pitchFamily="34" charset="0"/>
            </a:endParaRPr>
          </a:p>
        </p:txBody>
      </p:sp>
      <p:cxnSp>
        <p:nvCxnSpPr>
          <p:cNvPr id="5" name="Straight Connector 4"/>
          <p:cNvCxnSpPr/>
          <p:nvPr/>
        </p:nvCxnSpPr>
        <p:spPr>
          <a:xfrm flipV="1">
            <a:off x="1524000" y="36306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77397" y="3744555"/>
            <a:ext cx="7637206" cy="369332"/>
          </a:xfrm>
          <a:prstGeom prst="rect">
            <a:avLst/>
          </a:prstGeom>
        </p:spPr>
        <p:txBody>
          <a:bodyPr wrap="square">
            <a:spAutoFit/>
          </a:bodyPr>
          <a:lstStyle/>
          <a:p>
            <a:r>
              <a:rPr lang="en-US" dirty="0" smtClean="0">
                <a:solidFill>
                  <a:schemeClr val="bg1">
                    <a:lumMod val="65000"/>
                  </a:schemeClr>
                </a:solidFill>
                <a:latin typeface="Tw Cen MT" panose="020B0602020104020603" pitchFamily="34" charset="0"/>
              </a:rPr>
              <a:t>Plant Harvest Metrics	Microbiology	Waste Stream</a:t>
            </a:r>
            <a:r>
              <a:rPr lang="en-US" dirty="0" smtClean="0">
                <a:latin typeface="Tw Cen MT" panose="020B0602020104020603" pitchFamily="34" charset="0"/>
              </a:rPr>
              <a:t>	Crew Time</a:t>
            </a:r>
          </a:p>
        </p:txBody>
      </p:sp>
    </p:spTree>
    <p:extLst>
      <p:ext uri="{BB962C8B-B14F-4D97-AF65-F5344CB8AC3E}">
        <p14:creationId xmlns:p14="http://schemas.microsoft.com/office/powerpoint/2010/main" val="16647191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182880" indent="-182880"/>
            <a:r>
              <a:rPr lang="en-US" dirty="0">
                <a:latin typeface="Tw Cen MT" panose="020B0602020104020603" pitchFamily="34" charset="0"/>
              </a:rPr>
              <a:t>Crew time required for continuous plant growth operation </a:t>
            </a:r>
            <a:r>
              <a:rPr lang="en-US" dirty="0" smtClean="0">
                <a:latin typeface="Tw Cen MT" panose="020B0602020104020603" pitchFamily="34" charset="0"/>
              </a:rPr>
              <a:t>included</a:t>
            </a:r>
          </a:p>
          <a:p>
            <a:pPr lvl="1" indent="-182880">
              <a:buFont typeface="Wingdings" panose="05000000000000000000" pitchFamily="2" charset="2"/>
              <a:buChar char="§"/>
            </a:pPr>
            <a:r>
              <a:rPr lang="en-US" dirty="0" smtClean="0">
                <a:latin typeface="Tw Cen MT" panose="020B0602020104020603" pitchFamily="34" charset="0"/>
              </a:rPr>
              <a:t>Hardware setup, maintenance, cleanup</a:t>
            </a:r>
          </a:p>
          <a:p>
            <a:pPr lvl="1" indent="-182880">
              <a:buFont typeface="Wingdings" panose="05000000000000000000" pitchFamily="2" charset="2"/>
              <a:buChar char="§"/>
            </a:pPr>
            <a:r>
              <a:rPr lang="en-US" dirty="0" smtClean="0">
                <a:latin typeface="Tw Cen MT" panose="020B0602020104020603" pitchFamily="34" charset="0"/>
              </a:rPr>
              <a:t>Pillow initiation</a:t>
            </a:r>
          </a:p>
          <a:p>
            <a:pPr lvl="1" indent="-182880">
              <a:buFont typeface="Wingdings" panose="05000000000000000000" pitchFamily="2" charset="2"/>
              <a:buChar char="§"/>
            </a:pPr>
            <a:r>
              <a:rPr lang="en-US" dirty="0">
                <a:latin typeface="Tw Cen MT" panose="020B0602020104020603" pitchFamily="34" charset="0"/>
              </a:rPr>
              <a:t>D</a:t>
            </a:r>
            <a:r>
              <a:rPr lang="en-US" dirty="0" smtClean="0">
                <a:latin typeface="Tw Cen MT" panose="020B0602020104020603" pitchFamily="34" charset="0"/>
              </a:rPr>
              <a:t>aily </a:t>
            </a:r>
            <a:r>
              <a:rPr lang="en-US" dirty="0">
                <a:latin typeface="Tw Cen MT" panose="020B0602020104020603" pitchFamily="34" charset="0"/>
              </a:rPr>
              <a:t>plant checks and watering </a:t>
            </a:r>
            <a:r>
              <a:rPr lang="en-US" dirty="0" smtClean="0">
                <a:latin typeface="Tw Cen MT" panose="020B0602020104020603" pitchFamily="34" charset="0"/>
              </a:rPr>
              <a:t>events</a:t>
            </a:r>
          </a:p>
          <a:p>
            <a:pPr lvl="1" indent="-182880">
              <a:buFont typeface="Wingdings" panose="05000000000000000000" pitchFamily="2" charset="2"/>
              <a:buChar char="§"/>
            </a:pPr>
            <a:r>
              <a:rPr lang="en-US" dirty="0">
                <a:latin typeface="Tw Cen MT" panose="020B0602020104020603" pitchFamily="34" charset="0"/>
              </a:rPr>
              <a:t>O</a:t>
            </a:r>
            <a:r>
              <a:rPr lang="en-US" dirty="0" smtClean="0">
                <a:latin typeface="Tw Cen MT" panose="020B0602020104020603" pitchFamily="34" charset="0"/>
              </a:rPr>
              <a:t>pening wicks</a:t>
            </a:r>
          </a:p>
          <a:p>
            <a:pPr lvl="1" indent="-182880">
              <a:buFont typeface="Wingdings" panose="05000000000000000000" pitchFamily="2" charset="2"/>
              <a:buChar char="§"/>
            </a:pPr>
            <a:r>
              <a:rPr lang="en-US" dirty="0" smtClean="0">
                <a:latin typeface="Tw Cen MT" panose="020B0602020104020603" pitchFamily="34" charset="0"/>
              </a:rPr>
              <a:t>Plant thinning</a:t>
            </a:r>
          </a:p>
          <a:p>
            <a:pPr lvl="1" indent="-182880">
              <a:buFont typeface="Wingdings" panose="05000000000000000000" pitchFamily="2" charset="2"/>
              <a:buChar char="§"/>
            </a:pPr>
            <a:r>
              <a:rPr lang="en-US" dirty="0" smtClean="0">
                <a:latin typeface="Tw Cen MT" panose="020B0602020104020603" pitchFamily="34" charset="0"/>
              </a:rPr>
              <a:t>Harvest</a:t>
            </a:r>
          </a:p>
          <a:p>
            <a:pPr lvl="1" indent="-182880">
              <a:buFont typeface="Wingdings" panose="05000000000000000000" pitchFamily="2" charset="2"/>
              <a:buChar char="§"/>
            </a:pPr>
            <a:r>
              <a:rPr lang="en-US" dirty="0" smtClean="0">
                <a:latin typeface="Tw Cen MT" panose="020B0602020104020603" pitchFamily="34" charset="0"/>
              </a:rPr>
              <a:t>Plant sanitization (estimated)</a:t>
            </a:r>
          </a:p>
          <a:p>
            <a:pPr marL="182880" indent="-182880"/>
            <a:r>
              <a:rPr lang="en-US" dirty="0" smtClean="0">
                <a:latin typeface="Tw Cen MT" panose="020B0602020104020603" pitchFamily="34" charset="0"/>
              </a:rPr>
              <a:t>Harvest </a:t>
            </a:r>
            <a:r>
              <a:rPr lang="en-US" dirty="0">
                <a:latin typeface="Tw Cen MT" panose="020B0602020104020603" pitchFamily="34" charset="0"/>
              </a:rPr>
              <a:t>time estimates exclude data collection activities that would not occur on-orbit</a:t>
            </a:r>
            <a:r>
              <a:rPr lang="en-US" dirty="0" smtClean="0">
                <a:latin typeface="Tw Cen MT" panose="020B0602020104020603" pitchFamily="34" charset="0"/>
              </a:rPr>
              <a:t>.</a:t>
            </a:r>
          </a:p>
          <a:p>
            <a:pPr marL="182880" indent="-182880"/>
            <a:r>
              <a:rPr lang="en-US" dirty="0" smtClean="0">
                <a:latin typeface="Tw Cen MT" panose="020B0602020104020603" pitchFamily="34" charset="0"/>
              </a:rPr>
              <a:t>Current </a:t>
            </a:r>
            <a:r>
              <a:rPr lang="en-US" dirty="0">
                <a:latin typeface="Tw Cen MT" panose="020B0602020104020603" pitchFamily="34" charset="0"/>
              </a:rPr>
              <a:t>flight activities </a:t>
            </a:r>
            <a:r>
              <a:rPr lang="en-US" dirty="0" smtClean="0">
                <a:latin typeface="Tw Cen MT" panose="020B0602020104020603" pitchFamily="34" charset="0"/>
              </a:rPr>
              <a:t>excluded</a:t>
            </a:r>
          </a:p>
          <a:p>
            <a:pPr lvl="1" indent="-182880">
              <a:buFont typeface="Wingdings" panose="05000000000000000000" pitchFamily="2" charset="2"/>
              <a:buChar char="§"/>
            </a:pPr>
            <a:r>
              <a:rPr lang="en-US" dirty="0" smtClean="0">
                <a:latin typeface="Tw Cen MT" panose="020B0602020104020603" pitchFamily="34" charset="0"/>
              </a:rPr>
              <a:t>Crew </a:t>
            </a:r>
            <a:r>
              <a:rPr lang="en-US" dirty="0">
                <a:latin typeface="Tw Cen MT" panose="020B0602020104020603" pitchFamily="34" charset="0"/>
              </a:rPr>
              <a:t>questionnaires </a:t>
            </a:r>
            <a:endParaRPr lang="en-US" dirty="0" smtClean="0">
              <a:latin typeface="Tw Cen MT" panose="020B0602020104020603" pitchFamily="34" charset="0"/>
            </a:endParaRPr>
          </a:p>
          <a:p>
            <a:pPr lvl="1" indent="-182880">
              <a:buFont typeface="Wingdings" panose="05000000000000000000" pitchFamily="2" charset="2"/>
              <a:buChar char="§"/>
            </a:pPr>
            <a:r>
              <a:rPr lang="en-US" dirty="0">
                <a:latin typeface="Tw Cen MT" panose="020B0602020104020603" pitchFamily="34" charset="0"/>
              </a:rPr>
              <a:t>T</a:t>
            </a:r>
            <a:r>
              <a:rPr lang="en-US" dirty="0" smtClean="0">
                <a:latin typeface="Tw Cen MT" panose="020B0602020104020603" pitchFamily="34" charset="0"/>
              </a:rPr>
              <a:t>aste </a:t>
            </a:r>
            <a:r>
              <a:rPr lang="en-US" dirty="0">
                <a:latin typeface="Tw Cen MT" panose="020B0602020104020603" pitchFamily="34" charset="0"/>
              </a:rPr>
              <a:t>test </a:t>
            </a:r>
            <a:r>
              <a:rPr lang="en-US" dirty="0" smtClean="0">
                <a:latin typeface="Tw Cen MT" panose="020B0602020104020603" pitchFamily="34" charset="0"/>
              </a:rPr>
              <a:t>surveys</a:t>
            </a:r>
            <a:endParaRPr lang="en-US" dirty="0">
              <a:latin typeface="Tw Cen MT" panose="020B0602020104020603" pitchFamily="34" charset="0"/>
            </a:endParaRPr>
          </a:p>
        </p:txBody>
      </p:sp>
      <p:sp>
        <p:nvSpPr>
          <p:cNvPr id="5"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Crew Time</a:t>
            </a:r>
            <a:endParaRPr lang="en-US" dirty="0">
              <a:latin typeface="Tw Cen MT" panose="020B0602020104020603" pitchFamily="34" charset="0"/>
            </a:endParaRPr>
          </a:p>
        </p:txBody>
      </p:sp>
      <p:cxnSp>
        <p:nvCxnSpPr>
          <p:cNvPr id="6" name="Straight Connector 5"/>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6062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182880" indent="-182880"/>
            <a:r>
              <a:rPr lang="en-US" dirty="0">
                <a:latin typeface="Tw Cen MT" panose="020B0602020104020603" pitchFamily="34" charset="0"/>
              </a:rPr>
              <a:t>Crew time required for continuous plant growth operation </a:t>
            </a:r>
            <a:r>
              <a:rPr lang="en-US" dirty="0" smtClean="0">
                <a:latin typeface="Tw Cen MT" panose="020B0602020104020603" pitchFamily="34" charset="0"/>
              </a:rPr>
              <a:t>included</a:t>
            </a:r>
          </a:p>
          <a:p>
            <a:pPr lvl="1" indent="-182880">
              <a:buFont typeface="Wingdings" panose="05000000000000000000" pitchFamily="2" charset="2"/>
              <a:buChar char="§"/>
            </a:pPr>
            <a:r>
              <a:rPr lang="en-US" dirty="0" smtClean="0">
                <a:latin typeface="Tw Cen MT" panose="020B0602020104020603" pitchFamily="34" charset="0"/>
              </a:rPr>
              <a:t>Hardware setup, maintenance, cleanup</a:t>
            </a:r>
          </a:p>
          <a:p>
            <a:pPr lvl="1" indent="-182880">
              <a:buFont typeface="Wingdings" panose="05000000000000000000" pitchFamily="2" charset="2"/>
              <a:buChar char="§"/>
            </a:pPr>
            <a:r>
              <a:rPr lang="en-US" dirty="0" smtClean="0">
                <a:latin typeface="Tw Cen MT" panose="020B0602020104020603" pitchFamily="34" charset="0"/>
              </a:rPr>
              <a:t>Pillow initiation</a:t>
            </a:r>
          </a:p>
          <a:p>
            <a:pPr lvl="1" indent="-182880">
              <a:buFont typeface="Wingdings" panose="05000000000000000000" pitchFamily="2" charset="2"/>
              <a:buChar char="§"/>
            </a:pPr>
            <a:r>
              <a:rPr lang="en-US" dirty="0">
                <a:latin typeface="Tw Cen MT" panose="020B0602020104020603" pitchFamily="34" charset="0"/>
              </a:rPr>
              <a:t>D</a:t>
            </a:r>
            <a:r>
              <a:rPr lang="en-US" dirty="0" smtClean="0">
                <a:latin typeface="Tw Cen MT" panose="020B0602020104020603" pitchFamily="34" charset="0"/>
              </a:rPr>
              <a:t>aily </a:t>
            </a:r>
            <a:r>
              <a:rPr lang="en-US" dirty="0">
                <a:latin typeface="Tw Cen MT" panose="020B0602020104020603" pitchFamily="34" charset="0"/>
              </a:rPr>
              <a:t>plant checks and watering </a:t>
            </a:r>
            <a:r>
              <a:rPr lang="en-US" dirty="0" smtClean="0">
                <a:latin typeface="Tw Cen MT" panose="020B0602020104020603" pitchFamily="34" charset="0"/>
              </a:rPr>
              <a:t>events</a:t>
            </a:r>
          </a:p>
          <a:p>
            <a:pPr lvl="1" indent="-182880">
              <a:buFont typeface="Wingdings" panose="05000000000000000000" pitchFamily="2" charset="2"/>
              <a:buChar char="§"/>
            </a:pPr>
            <a:r>
              <a:rPr lang="en-US" dirty="0">
                <a:latin typeface="Tw Cen MT" panose="020B0602020104020603" pitchFamily="34" charset="0"/>
              </a:rPr>
              <a:t>O</a:t>
            </a:r>
            <a:r>
              <a:rPr lang="en-US" dirty="0" smtClean="0">
                <a:latin typeface="Tw Cen MT" panose="020B0602020104020603" pitchFamily="34" charset="0"/>
              </a:rPr>
              <a:t>pening wicks</a:t>
            </a:r>
          </a:p>
          <a:p>
            <a:pPr lvl="1" indent="-182880">
              <a:buFont typeface="Wingdings" panose="05000000000000000000" pitchFamily="2" charset="2"/>
              <a:buChar char="§"/>
            </a:pPr>
            <a:r>
              <a:rPr lang="en-US" dirty="0" smtClean="0">
                <a:latin typeface="Tw Cen MT" panose="020B0602020104020603" pitchFamily="34" charset="0"/>
              </a:rPr>
              <a:t>Plant thinning</a:t>
            </a:r>
          </a:p>
          <a:p>
            <a:pPr lvl="1" indent="-182880">
              <a:buFont typeface="Wingdings" panose="05000000000000000000" pitchFamily="2" charset="2"/>
              <a:buChar char="§"/>
            </a:pPr>
            <a:r>
              <a:rPr lang="en-US" dirty="0" smtClean="0">
                <a:latin typeface="Tw Cen MT" panose="020B0602020104020603" pitchFamily="34" charset="0"/>
              </a:rPr>
              <a:t>Harvest</a:t>
            </a:r>
          </a:p>
          <a:p>
            <a:pPr lvl="1" indent="-182880">
              <a:buFont typeface="Wingdings" panose="05000000000000000000" pitchFamily="2" charset="2"/>
              <a:buChar char="§"/>
            </a:pPr>
            <a:r>
              <a:rPr lang="en-US" dirty="0" smtClean="0">
                <a:latin typeface="Tw Cen MT" panose="020B0602020104020603" pitchFamily="34" charset="0"/>
              </a:rPr>
              <a:t>Plant sanitization (estimated)</a:t>
            </a:r>
          </a:p>
          <a:p>
            <a:pPr marL="182880" indent="-182880"/>
            <a:r>
              <a:rPr lang="en-US" dirty="0" smtClean="0">
                <a:latin typeface="Tw Cen MT" panose="020B0602020104020603" pitchFamily="34" charset="0"/>
              </a:rPr>
              <a:t>Cross-referenced estimates with Veg-04 on-orbit crew activity time; similar</a:t>
            </a:r>
          </a:p>
          <a:p>
            <a:pPr marL="182880" indent="-182880"/>
            <a:r>
              <a:rPr lang="en-US" dirty="0" smtClean="0">
                <a:latin typeface="Tw Cen MT" panose="020B0602020104020603" pitchFamily="34" charset="0"/>
              </a:rPr>
              <a:t>Harvest </a:t>
            </a:r>
            <a:r>
              <a:rPr lang="en-US" dirty="0">
                <a:latin typeface="Tw Cen MT" panose="020B0602020104020603" pitchFamily="34" charset="0"/>
              </a:rPr>
              <a:t>time estimates exclude data collection activities that would not occur on-orbit</a:t>
            </a:r>
            <a:r>
              <a:rPr lang="en-US" dirty="0" smtClean="0">
                <a:latin typeface="Tw Cen MT" panose="020B0602020104020603" pitchFamily="34" charset="0"/>
              </a:rPr>
              <a:t>.</a:t>
            </a:r>
          </a:p>
          <a:p>
            <a:pPr marL="182880" indent="-182880"/>
            <a:r>
              <a:rPr lang="en-US" dirty="0" smtClean="0">
                <a:latin typeface="Tw Cen MT" panose="020B0602020104020603" pitchFamily="34" charset="0"/>
              </a:rPr>
              <a:t>Current </a:t>
            </a:r>
            <a:r>
              <a:rPr lang="en-US" dirty="0">
                <a:latin typeface="Tw Cen MT" panose="020B0602020104020603" pitchFamily="34" charset="0"/>
              </a:rPr>
              <a:t>flight activities </a:t>
            </a:r>
            <a:r>
              <a:rPr lang="en-US" dirty="0" smtClean="0">
                <a:latin typeface="Tw Cen MT" panose="020B0602020104020603" pitchFamily="34" charset="0"/>
              </a:rPr>
              <a:t>excluded</a:t>
            </a:r>
          </a:p>
          <a:p>
            <a:pPr lvl="1" indent="-182880">
              <a:buFont typeface="Wingdings" panose="05000000000000000000" pitchFamily="2" charset="2"/>
              <a:buChar char="§"/>
            </a:pPr>
            <a:r>
              <a:rPr lang="en-US" dirty="0" smtClean="0">
                <a:latin typeface="Tw Cen MT" panose="020B0602020104020603" pitchFamily="34" charset="0"/>
              </a:rPr>
              <a:t>Crew </a:t>
            </a:r>
            <a:r>
              <a:rPr lang="en-US" dirty="0">
                <a:latin typeface="Tw Cen MT" panose="020B0602020104020603" pitchFamily="34" charset="0"/>
              </a:rPr>
              <a:t>questionnaires </a:t>
            </a:r>
            <a:endParaRPr lang="en-US" dirty="0" smtClean="0">
              <a:latin typeface="Tw Cen MT" panose="020B0602020104020603" pitchFamily="34" charset="0"/>
            </a:endParaRPr>
          </a:p>
          <a:p>
            <a:pPr lvl="1" indent="-182880">
              <a:buFont typeface="Wingdings" panose="05000000000000000000" pitchFamily="2" charset="2"/>
              <a:buChar char="§"/>
            </a:pPr>
            <a:r>
              <a:rPr lang="en-US" dirty="0">
                <a:latin typeface="Tw Cen MT" panose="020B0602020104020603" pitchFamily="34" charset="0"/>
              </a:rPr>
              <a:t>T</a:t>
            </a:r>
            <a:r>
              <a:rPr lang="en-US" dirty="0" smtClean="0">
                <a:latin typeface="Tw Cen MT" panose="020B0602020104020603" pitchFamily="34" charset="0"/>
              </a:rPr>
              <a:t>aste </a:t>
            </a:r>
            <a:r>
              <a:rPr lang="en-US" dirty="0">
                <a:latin typeface="Tw Cen MT" panose="020B0602020104020603" pitchFamily="34" charset="0"/>
              </a:rPr>
              <a:t>test </a:t>
            </a:r>
            <a:r>
              <a:rPr lang="en-US" dirty="0" smtClean="0">
                <a:latin typeface="Tw Cen MT" panose="020B0602020104020603" pitchFamily="34" charset="0"/>
              </a:rPr>
              <a:t>surveys</a:t>
            </a:r>
            <a:endParaRPr lang="en-US" dirty="0">
              <a:latin typeface="Tw Cen MT" panose="020B0602020104020603" pitchFamily="34" charset="0"/>
            </a:endParaRPr>
          </a:p>
        </p:txBody>
      </p:sp>
      <p:sp>
        <p:nvSpPr>
          <p:cNvPr id="5"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Crew Time</a:t>
            </a:r>
            <a:endParaRPr lang="en-US" dirty="0">
              <a:latin typeface="Tw Cen MT" panose="020B0602020104020603" pitchFamily="34" charset="0"/>
            </a:endParaRPr>
          </a:p>
        </p:txBody>
      </p:sp>
      <p:cxnSp>
        <p:nvCxnSpPr>
          <p:cNvPr id="6" name="Straight Connector 5"/>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6984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232817934"/>
              </p:ext>
            </p:extLst>
          </p:nvPr>
        </p:nvGraphicFramePr>
        <p:xfrm>
          <a:off x="7014243" y="2720974"/>
          <a:ext cx="4058301" cy="2348298"/>
        </p:xfrm>
        <a:graphic>
          <a:graphicData uri="http://schemas.openxmlformats.org/drawingml/2006/table">
            <a:tbl>
              <a:tblPr firstRow="1" firstCol="1" bandRow="1">
                <a:tableStyleId>{5C22544A-7EE6-4342-B048-85BDC9FD1C3A}</a:tableStyleId>
              </a:tblPr>
              <a:tblGrid>
                <a:gridCol w="2222563">
                  <a:extLst>
                    <a:ext uri="{9D8B030D-6E8A-4147-A177-3AD203B41FA5}">
                      <a16:colId xmlns:a16="http://schemas.microsoft.com/office/drawing/2014/main" val="1992657234"/>
                    </a:ext>
                  </a:extLst>
                </a:gridCol>
                <a:gridCol w="971550">
                  <a:extLst>
                    <a:ext uri="{9D8B030D-6E8A-4147-A177-3AD203B41FA5}">
                      <a16:colId xmlns:a16="http://schemas.microsoft.com/office/drawing/2014/main" val="3212035759"/>
                    </a:ext>
                  </a:extLst>
                </a:gridCol>
                <a:gridCol w="864188">
                  <a:extLst>
                    <a:ext uri="{9D8B030D-6E8A-4147-A177-3AD203B41FA5}">
                      <a16:colId xmlns:a16="http://schemas.microsoft.com/office/drawing/2014/main" val="694334456"/>
                    </a:ext>
                  </a:extLst>
                </a:gridCol>
              </a:tblGrid>
              <a:tr h="198120">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Task</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Single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Multiple</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070184"/>
                  </a:ext>
                </a:extLst>
              </a:tr>
              <a:tr h="198120">
                <a:tc>
                  <a:txBody>
                    <a:bodyPr/>
                    <a:lstStyle/>
                    <a:p>
                      <a:pPr marL="0" marR="0" algn="ctr">
                        <a:lnSpc>
                          <a:spcPct val="107000"/>
                        </a:lnSpc>
                        <a:spcBef>
                          <a:spcPts val="0"/>
                        </a:spcBef>
                        <a:spcAft>
                          <a:spcPts val="0"/>
                        </a:spcAft>
                      </a:pPr>
                      <a:r>
                        <a:rPr lang="en-US" sz="1600" b="0" dirty="0">
                          <a:solidFill>
                            <a:schemeClr val="tx1"/>
                          </a:solidFill>
                          <a:effectLst/>
                          <a:latin typeface="Tw Cen MT" panose="020B0602020104020603" pitchFamily="34" charset="0"/>
                        </a:rPr>
                        <a:t>Hardware</a:t>
                      </a:r>
                      <a:endParaRPr lang="en-US" sz="1400" b="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370</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465</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3705121"/>
                  </a:ext>
                </a:extLst>
              </a:tr>
              <a:tr h="198120">
                <a:tc>
                  <a:txBody>
                    <a:bodyPr/>
                    <a:lstStyle/>
                    <a:p>
                      <a:pPr marL="0" marR="0" algn="ctr">
                        <a:lnSpc>
                          <a:spcPct val="107000"/>
                        </a:lnSpc>
                        <a:spcBef>
                          <a:spcPts val="0"/>
                        </a:spcBef>
                        <a:spcAft>
                          <a:spcPts val="0"/>
                        </a:spcAft>
                      </a:pPr>
                      <a:r>
                        <a:rPr lang="en-US" sz="1600" b="0" dirty="0">
                          <a:solidFill>
                            <a:schemeClr val="tx1"/>
                          </a:solidFill>
                          <a:effectLst/>
                          <a:latin typeface="Tw Cen MT" panose="020B0602020104020603" pitchFamily="34" charset="0"/>
                        </a:rPr>
                        <a:t>Pillow Initiation</a:t>
                      </a:r>
                      <a:endParaRPr lang="en-US" sz="1400" b="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360</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180</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bg1">
                          <a:lumMod val="95000"/>
                        </a:schemeClr>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1027917"/>
                  </a:ext>
                </a:extLst>
              </a:tr>
              <a:tr h="198120">
                <a:tc>
                  <a:txBody>
                    <a:bodyPr/>
                    <a:lstStyle/>
                    <a:p>
                      <a:pPr marL="0" marR="0" algn="ctr">
                        <a:lnSpc>
                          <a:spcPct val="107000"/>
                        </a:lnSpc>
                        <a:spcBef>
                          <a:spcPts val="0"/>
                        </a:spcBef>
                        <a:spcAft>
                          <a:spcPts val="0"/>
                        </a:spcAft>
                      </a:pPr>
                      <a:r>
                        <a:rPr lang="en-US" sz="1600" b="0" dirty="0">
                          <a:solidFill>
                            <a:schemeClr val="tx1"/>
                          </a:solidFill>
                          <a:effectLst/>
                          <a:latin typeface="Tw Cen MT" panose="020B0602020104020603" pitchFamily="34" charset="0"/>
                        </a:rPr>
                        <a:t>Plant Checks &amp; Watering</a:t>
                      </a:r>
                      <a:endParaRPr lang="en-US" sz="1400" b="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1,470</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1,470</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bg1">
                          <a:lumMod val="95000"/>
                        </a:schemeClr>
                      </a:solidFill>
                      <a:prstDash val="solid"/>
                      <a:round/>
                      <a:headEnd type="none" w="med" len="med"/>
                      <a:tailEnd type="none" w="med" len="med"/>
                    </a:lnL>
                    <a:lnR w="12700" cmpd="sng">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2703665"/>
                  </a:ext>
                </a:extLst>
              </a:tr>
              <a:tr h="198120">
                <a:tc>
                  <a:txBody>
                    <a:bodyPr/>
                    <a:lstStyle/>
                    <a:p>
                      <a:pPr marL="0" marR="0" algn="ctr">
                        <a:lnSpc>
                          <a:spcPct val="107000"/>
                        </a:lnSpc>
                        <a:spcBef>
                          <a:spcPts val="0"/>
                        </a:spcBef>
                        <a:spcAft>
                          <a:spcPts val="0"/>
                        </a:spcAft>
                      </a:pPr>
                      <a:r>
                        <a:rPr lang="en-US" sz="1600" b="0" dirty="0">
                          <a:solidFill>
                            <a:schemeClr val="tx1"/>
                          </a:solidFill>
                          <a:effectLst/>
                          <a:latin typeface="Tw Cen MT" panose="020B0602020104020603" pitchFamily="34" charset="0"/>
                        </a:rPr>
                        <a:t>Wick Opening</a:t>
                      </a:r>
                      <a:endParaRPr lang="en-US" sz="1400" b="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40</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20</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bg1">
                          <a:lumMod val="95000"/>
                        </a:schemeClr>
                      </a:solidFill>
                      <a:prstDash val="solid"/>
                      <a:round/>
                      <a:headEnd type="none" w="med" len="med"/>
                      <a:tailEnd type="none" w="med" len="med"/>
                    </a:lnL>
                    <a:lnR w="12700" cmpd="sng">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11924720"/>
                  </a:ext>
                </a:extLst>
              </a:tr>
              <a:tr h="198120">
                <a:tc>
                  <a:txBody>
                    <a:bodyPr/>
                    <a:lstStyle/>
                    <a:p>
                      <a:pPr marL="0" marR="0" algn="ctr">
                        <a:lnSpc>
                          <a:spcPct val="107000"/>
                        </a:lnSpc>
                        <a:spcBef>
                          <a:spcPts val="0"/>
                        </a:spcBef>
                        <a:spcAft>
                          <a:spcPts val="0"/>
                        </a:spcAft>
                      </a:pPr>
                      <a:r>
                        <a:rPr lang="en-US" sz="1600" b="0" dirty="0">
                          <a:solidFill>
                            <a:schemeClr val="tx1"/>
                          </a:solidFill>
                          <a:effectLst/>
                          <a:latin typeface="Tw Cen MT" panose="020B0602020104020603" pitchFamily="34" charset="0"/>
                        </a:rPr>
                        <a:t>Plant Thinning</a:t>
                      </a:r>
                      <a:endParaRPr lang="en-US" sz="1400" b="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50</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25</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bg1">
                          <a:lumMod val="95000"/>
                        </a:schemeClr>
                      </a:solidFill>
                      <a:prstDash val="solid"/>
                      <a:round/>
                      <a:headEnd type="none" w="med" len="med"/>
                      <a:tailEnd type="none" w="med" len="med"/>
                    </a:lnL>
                    <a:lnR w="12700" cmpd="sng">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46654323"/>
                  </a:ext>
                </a:extLst>
              </a:tr>
              <a:tr h="198120">
                <a:tc>
                  <a:txBody>
                    <a:bodyPr/>
                    <a:lstStyle/>
                    <a:p>
                      <a:pPr marL="0" marR="0" algn="ctr">
                        <a:lnSpc>
                          <a:spcPct val="107000"/>
                        </a:lnSpc>
                        <a:spcBef>
                          <a:spcPts val="0"/>
                        </a:spcBef>
                        <a:spcAft>
                          <a:spcPts val="0"/>
                        </a:spcAft>
                      </a:pPr>
                      <a:r>
                        <a:rPr lang="en-US" sz="1600" b="0" dirty="0">
                          <a:solidFill>
                            <a:schemeClr val="tx1"/>
                          </a:solidFill>
                          <a:effectLst/>
                          <a:latin typeface="Tw Cen MT" panose="020B0602020104020603" pitchFamily="34" charset="0"/>
                        </a:rPr>
                        <a:t>Harvest</a:t>
                      </a:r>
                      <a:endParaRPr lang="en-US" sz="1400" b="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mpd="sng">
                      <a:noFill/>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420</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715</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bg1">
                          <a:lumMod val="95000"/>
                        </a:schemeClr>
                      </a:solidFill>
                      <a:prstDash val="solid"/>
                      <a:round/>
                      <a:headEnd type="none" w="med" len="med"/>
                      <a:tailEnd type="none" w="med" len="med"/>
                    </a:lnL>
                    <a:lnR w="12700" cmpd="sng">
                      <a:noFill/>
                    </a:lnR>
                    <a:lnT w="12700" cap="flat" cmpd="sng" algn="ctr">
                      <a:solidFill>
                        <a:schemeClr val="bg1">
                          <a:lumMod val="9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25340346"/>
                  </a:ext>
                </a:extLst>
              </a:tr>
              <a:tr h="198120">
                <a:tc>
                  <a:txBody>
                    <a:bodyPr/>
                    <a:lstStyle/>
                    <a:p>
                      <a:pPr marL="0" marR="0" algn="ctr">
                        <a:lnSpc>
                          <a:spcPct val="107000"/>
                        </a:lnSpc>
                        <a:spcBef>
                          <a:spcPts val="0"/>
                        </a:spcBef>
                        <a:spcAft>
                          <a:spcPts val="0"/>
                        </a:spcAft>
                      </a:pPr>
                      <a:r>
                        <a:rPr lang="en-US" sz="1600" b="0" dirty="0">
                          <a:solidFill>
                            <a:schemeClr val="tx1"/>
                          </a:solidFill>
                          <a:effectLst/>
                          <a:latin typeface="Tw Cen MT" panose="020B0602020104020603" pitchFamily="34" charset="0"/>
                        </a:rPr>
                        <a:t>Plant Sanitization</a:t>
                      </a:r>
                      <a:endParaRPr lang="en-US" sz="1400" b="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60</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90</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7032950"/>
                  </a:ext>
                </a:extLst>
              </a:tr>
              <a:tr h="242212">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Total</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2,770</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600" dirty="0">
                          <a:solidFill>
                            <a:schemeClr val="tx1"/>
                          </a:solidFill>
                          <a:effectLst/>
                          <a:latin typeface="Tw Cen MT" panose="020B0602020104020603" pitchFamily="34" charset="0"/>
                        </a:rPr>
                        <a:t>2,965</a:t>
                      </a:r>
                      <a:endParaRPr lang="en-US" sz="1400" dirty="0">
                        <a:solidFill>
                          <a:schemeClr val="tx1"/>
                        </a:solidFill>
                        <a:effectLst/>
                        <a:latin typeface="Tw Cen MT" panose="020B0602020104020603"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4263861438"/>
                  </a:ext>
                </a:extLst>
              </a:tr>
            </a:tbl>
          </a:graphicData>
        </a:graphic>
      </p:graphicFrame>
      <p:sp>
        <p:nvSpPr>
          <p:cNvPr id="7"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Crew Time</a:t>
            </a:r>
            <a:endParaRPr lang="en-US" dirty="0">
              <a:latin typeface="Tw Cen MT" panose="020B0602020104020603" pitchFamily="34" charset="0"/>
            </a:endParaRPr>
          </a:p>
        </p:txBody>
      </p:sp>
      <p:cxnSp>
        <p:nvCxnSpPr>
          <p:cNvPr id="8" name="Straight Connector 7"/>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74740" y="1529713"/>
            <a:ext cx="6096000" cy="2585323"/>
          </a:xfrm>
          <a:prstGeom prst="rect">
            <a:avLst/>
          </a:prstGeom>
        </p:spPr>
        <p:txBody>
          <a:bodyPr>
            <a:spAutoFit/>
          </a:bodyPr>
          <a:lstStyle/>
          <a:p>
            <a:pPr marL="182880" indent="-182880">
              <a:buFont typeface="Arial" panose="020B0604020202020204" pitchFamily="34" charset="0"/>
              <a:buChar char="•"/>
            </a:pPr>
            <a:r>
              <a:rPr lang="en-US" dirty="0" smtClean="0">
                <a:latin typeface="Tw Cen MT" panose="020B0602020104020603" pitchFamily="34" charset="0"/>
              </a:rPr>
              <a:t>Crew Time </a:t>
            </a:r>
            <a:r>
              <a:rPr lang="en-US" dirty="0">
                <a:latin typeface="Tw Cen MT" panose="020B0602020104020603" pitchFamily="34" charset="0"/>
              </a:rPr>
              <a:t>E</a:t>
            </a:r>
            <a:r>
              <a:rPr lang="en-US" dirty="0" smtClean="0">
                <a:latin typeface="Tw Cen MT" panose="020B0602020104020603" pitchFamily="34" charset="0"/>
              </a:rPr>
              <a:t>stimates (minutes)</a:t>
            </a:r>
          </a:p>
          <a:p>
            <a:pPr marL="685800" lvl="1" indent="-182880">
              <a:buFont typeface="Wingdings" panose="05000000000000000000" pitchFamily="2" charset="2"/>
              <a:buChar char="§"/>
            </a:pPr>
            <a:r>
              <a:rPr lang="en-US" dirty="0" smtClean="0">
                <a:latin typeface="Tw Cen MT" panose="020B0602020104020603" pitchFamily="34" charset="0"/>
              </a:rPr>
              <a:t>Over whole study (120-day production period)</a:t>
            </a:r>
          </a:p>
          <a:p>
            <a:pPr marL="685800" lvl="1" indent="-182880">
              <a:buFont typeface="Wingdings" panose="05000000000000000000" pitchFamily="2" charset="2"/>
              <a:buChar char="§"/>
            </a:pPr>
            <a:r>
              <a:rPr lang="en-US" dirty="0" smtClean="0">
                <a:latin typeface="Tw Cen MT" panose="020B0602020104020603" pitchFamily="34" charset="0"/>
              </a:rPr>
              <a:t>Single harvest (24 pillows)</a:t>
            </a:r>
          </a:p>
          <a:p>
            <a:pPr marL="1005840" lvl="2" indent="-182880">
              <a:buFont typeface="Arial" panose="020B0604020202020204" pitchFamily="34" charset="0"/>
              <a:buChar char="•"/>
            </a:pPr>
            <a:r>
              <a:rPr lang="en-US" dirty="0" smtClean="0">
                <a:latin typeface="Tw Cen MT" panose="020B0602020104020603" pitchFamily="34" charset="0"/>
              </a:rPr>
              <a:t>More time for plant initiation, wick opening, &amp; thinning due to more pillows</a:t>
            </a:r>
          </a:p>
          <a:p>
            <a:pPr marL="685800" lvl="1" indent="-182880">
              <a:buFont typeface="Wingdings" panose="05000000000000000000" pitchFamily="2" charset="2"/>
              <a:buChar char="§"/>
            </a:pPr>
            <a:r>
              <a:rPr lang="en-US" dirty="0" smtClean="0">
                <a:latin typeface="Tw Cen MT" panose="020B0602020104020603" pitchFamily="34" charset="0"/>
              </a:rPr>
              <a:t>Multiple harvest (13 pillows)</a:t>
            </a:r>
          </a:p>
          <a:p>
            <a:pPr marL="1005840" lvl="2" indent="-182880">
              <a:buFont typeface="Arial" panose="020B0604020202020204" pitchFamily="34" charset="0"/>
              <a:buChar char="•"/>
            </a:pPr>
            <a:r>
              <a:rPr lang="en-US" dirty="0" smtClean="0">
                <a:latin typeface="Tw Cen MT" panose="020B0602020104020603" pitchFamily="34" charset="0"/>
              </a:rPr>
              <a:t>More time for harvest &amp; plant sanitization due to more harvest events</a:t>
            </a:r>
          </a:p>
          <a:p>
            <a:pPr marL="1005840" lvl="2" indent="-182880">
              <a:buFont typeface="Arial" panose="020B0604020202020204" pitchFamily="34" charset="0"/>
              <a:buChar char="•"/>
            </a:pPr>
            <a:r>
              <a:rPr lang="en-US" dirty="0" smtClean="0">
                <a:latin typeface="Tw Cen MT" panose="020B0602020104020603" pitchFamily="34" charset="0"/>
              </a:rPr>
              <a:t>Hardware time higher because of root cleanout</a:t>
            </a:r>
            <a:endParaRPr lang="en-US" dirty="0">
              <a:latin typeface="Tw Cen MT" panose="020B0602020104020603" pitchFamily="34" charset="0"/>
            </a:endParaRPr>
          </a:p>
        </p:txBody>
      </p:sp>
      <p:pic>
        <p:nvPicPr>
          <p:cNvPr id="11" name="Picture 10"/>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798571" y="4115035"/>
            <a:ext cx="3163918" cy="2578891"/>
          </a:xfrm>
          <a:prstGeom prst="rect">
            <a:avLst/>
          </a:prstGeom>
          <a:ln w="9525">
            <a:solidFill>
              <a:schemeClr val="tx1"/>
            </a:solidFill>
          </a:ln>
        </p:spPr>
      </p:pic>
      <p:sp>
        <p:nvSpPr>
          <p:cNvPr id="12" name="TextBox 11"/>
          <p:cNvSpPr txBox="1"/>
          <p:nvPr/>
        </p:nvSpPr>
        <p:spPr>
          <a:xfrm>
            <a:off x="11249409" y="2952194"/>
            <a:ext cx="526106" cy="338554"/>
          </a:xfrm>
          <a:prstGeom prst="rect">
            <a:avLst/>
          </a:prstGeom>
          <a:noFill/>
        </p:spPr>
        <p:txBody>
          <a:bodyPr wrap="none" rtlCol="0">
            <a:spAutoFit/>
          </a:bodyPr>
          <a:lstStyle/>
          <a:p>
            <a:r>
              <a:rPr lang="en-US" sz="1600" dirty="0" smtClean="0">
                <a:solidFill>
                  <a:srgbClr val="FF0000"/>
                </a:solidFill>
                <a:latin typeface="Tw Cen MT" panose="020B0602020104020603" pitchFamily="34" charset="0"/>
              </a:rPr>
              <a:t>370</a:t>
            </a:r>
            <a:endParaRPr lang="en-US" sz="1600" dirty="0">
              <a:solidFill>
                <a:srgbClr val="FF0000"/>
              </a:solidFill>
              <a:latin typeface="Tw Cen MT" panose="020B0602020104020603" pitchFamily="34" charset="0"/>
            </a:endParaRPr>
          </a:p>
        </p:txBody>
      </p:sp>
      <p:sp>
        <p:nvSpPr>
          <p:cNvPr id="13" name="TextBox 12"/>
          <p:cNvSpPr txBox="1"/>
          <p:nvPr/>
        </p:nvSpPr>
        <p:spPr>
          <a:xfrm>
            <a:off x="11314342" y="4769909"/>
            <a:ext cx="684803" cy="338554"/>
          </a:xfrm>
          <a:prstGeom prst="rect">
            <a:avLst/>
          </a:prstGeom>
          <a:noFill/>
        </p:spPr>
        <p:txBody>
          <a:bodyPr wrap="none" rtlCol="0">
            <a:spAutoFit/>
          </a:bodyPr>
          <a:lstStyle/>
          <a:p>
            <a:r>
              <a:rPr lang="en-US" sz="1600" dirty="0" smtClean="0">
                <a:solidFill>
                  <a:srgbClr val="FF0000"/>
                </a:solidFill>
                <a:latin typeface="Tw Cen MT" panose="020B0602020104020603" pitchFamily="34" charset="0"/>
              </a:rPr>
              <a:t>2,870</a:t>
            </a:r>
            <a:endParaRPr lang="en-US" sz="1600" dirty="0">
              <a:solidFill>
                <a:srgbClr val="FF0000"/>
              </a:solidFill>
              <a:latin typeface="Tw Cen MT" panose="020B0602020104020603" pitchFamily="34" charset="0"/>
            </a:endParaRPr>
          </a:p>
        </p:txBody>
      </p:sp>
      <p:cxnSp>
        <p:nvCxnSpPr>
          <p:cNvPr id="15" name="Straight Arrow Connector 14"/>
          <p:cNvCxnSpPr/>
          <p:nvPr/>
        </p:nvCxnSpPr>
        <p:spPr>
          <a:xfrm flipH="1" flipV="1">
            <a:off x="10935384" y="4939186"/>
            <a:ext cx="402336" cy="157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10849583" y="3121471"/>
            <a:ext cx="406311"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057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838200" y="26036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Discussion</a:t>
            </a:r>
            <a:endParaRPr lang="en-US" dirty="0">
              <a:latin typeface="Tw Cen MT" panose="020B0602020104020603" pitchFamily="34" charset="0"/>
            </a:endParaRPr>
          </a:p>
        </p:txBody>
      </p:sp>
      <p:cxnSp>
        <p:nvCxnSpPr>
          <p:cNvPr id="5" name="Straight Connector 4"/>
          <p:cNvCxnSpPr/>
          <p:nvPr/>
        </p:nvCxnSpPr>
        <p:spPr>
          <a:xfrm flipV="1">
            <a:off x="1524000" y="36306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005598" y="3744555"/>
            <a:ext cx="6180803" cy="369332"/>
          </a:xfrm>
          <a:prstGeom prst="rect">
            <a:avLst/>
          </a:prstGeom>
        </p:spPr>
        <p:txBody>
          <a:bodyPr wrap="square">
            <a:spAutoFit/>
          </a:bodyPr>
          <a:lstStyle/>
          <a:p>
            <a:r>
              <a:rPr lang="en-US" dirty="0" smtClean="0">
                <a:latin typeface="Tw Cen MT" panose="020B0602020104020603" pitchFamily="34" charset="0"/>
              </a:rPr>
              <a:t>Considerations &amp; Challenges		Potential Future Research</a:t>
            </a:r>
          </a:p>
        </p:txBody>
      </p:sp>
    </p:spTree>
    <p:extLst>
      <p:ext uri="{BB962C8B-B14F-4D97-AF65-F5344CB8AC3E}">
        <p14:creationId xmlns:p14="http://schemas.microsoft.com/office/powerpoint/2010/main" val="22361661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7824216" y="2720974"/>
            <a:ext cx="3200400" cy="2578114"/>
          </a:xfrm>
          <a:prstGeom prst="rect">
            <a:avLst/>
          </a:prstGeom>
          <a:ln w="9525">
            <a:solidFill>
              <a:schemeClr val="tx1"/>
            </a:solidFill>
          </a:ln>
        </p:spPr>
      </p:pic>
      <p:sp>
        <p:nvSpPr>
          <p:cNvPr id="6"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Discussion</a:t>
            </a:r>
            <a:endParaRPr lang="en-US" dirty="0">
              <a:latin typeface="Tw Cen MT" panose="020B0602020104020603" pitchFamily="34" charset="0"/>
            </a:endParaRPr>
          </a:p>
        </p:txBody>
      </p:sp>
      <p:cxnSp>
        <p:nvCxnSpPr>
          <p:cNvPr id="7" name="Straight Connector 6"/>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7745433" y="5299088"/>
            <a:ext cx="3279183" cy="523220"/>
          </a:xfrm>
          <a:prstGeom prst="rect">
            <a:avLst/>
          </a:prstGeom>
        </p:spPr>
        <p:txBody>
          <a:bodyPr wrap="square">
            <a:spAutoFit/>
          </a:bodyPr>
          <a:lstStyle/>
          <a:p>
            <a:r>
              <a:rPr lang="en-US" sz="1400" dirty="0" smtClean="0">
                <a:latin typeface="Tw Cen MT" panose="020B0602020104020603" pitchFamily="34" charset="0"/>
              </a:rPr>
              <a:t>Plant competition in the multiple harvest treatment.</a:t>
            </a:r>
            <a:endParaRPr lang="en-US" sz="1400" dirty="0">
              <a:latin typeface="Tw Cen MT" panose="020B0602020104020603" pitchFamily="34" charset="0"/>
            </a:endParaRPr>
          </a:p>
        </p:txBody>
      </p:sp>
      <p:cxnSp>
        <p:nvCxnSpPr>
          <p:cNvPr id="12" name="Straight Arrow Connector 11"/>
          <p:cNvCxnSpPr>
            <a:stCxn id="13" idx="2"/>
          </p:cNvCxnSpPr>
          <p:nvPr/>
        </p:nvCxnSpPr>
        <p:spPr>
          <a:xfrm flipH="1">
            <a:off x="9698219" y="2368616"/>
            <a:ext cx="548780" cy="8911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9469382" y="2030062"/>
            <a:ext cx="1555234" cy="338554"/>
          </a:xfrm>
          <a:prstGeom prst="rect">
            <a:avLst/>
          </a:prstGeom>
          <a:noFill/>
        </p:spPr>
        <p:txBody>
          <a:bodyPr wrap="none" rtlCol="0">
            <a:spAutoFit/>
          </a:bodyPr>
          <a:lstStyle/>
          <a:p>
            <a:r>
              <a:rPr lang="en-US" sz="1600" dirty="0" smtClean="0">
                <a:latin typeface="Tw Cen MT" panose="020B0602020104020603" pitchFamily="34" charset="0"/>
              </a:rPr>
              <a:t>Older kale plant</a:t>
            </a:r>
            <a:endParaRPr lang="en-US" sz="1600" dirty="0">
              <a:latin typeface="Tw Cen MT" panose="020B0602020104020603" pitchFamily="34" charset="0"/>
            </a:endParaRPr>
          </a:p>
        </p:txBody>
      </p:sp>
      <p:cxnSp>
        <p:nvCxnSpPr>
          <p:cNvPr id="15" name="Straight Arrow Connector 14"/>
          <p:cNvCxnSpPr/>
          <p:nvPr/>
        </p:nvCxnSpPr>
        <p:spPr>
          <a:xfrm>
            <a:off x="8256877" y="2368616"/>
            <a:ext cx="322869" cy="18464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390582" y="2036117"/>
            <a:ext cx="1920654" cy="338554"/>
          </a:xfrm>
          <a:prstGeom prst="rect">
            <a:avLst/>
          </a:prstGeom>
          <a:noFill/>
        </p:spPr>
        <p:txBody>
          <a:bodyPr wrap="none" rtlCol="0">
            <a:spAutoFit/>
          </a:bodyPr>
          <a:lstStyle/>
          <a:p>
            <a:r>
              <a:rPr lang="en-US" sz="1600" dirty="0" smtClean="0">
                <a:latin typeface="Tw Cen MT" panose="020B0602020104020603" pitchFamily="34" charset="0"/>
              </a:rPr>
              <a:t>Younger amara plant</a:t>
            </a:r>
            <a:endParaRPr lang="en-US" sz="1600" dirty="0">
              <a:latin typeface="Tw Cen MT" panose="020B0602020104020603" pitchFamily="34" charset="0"/>
            </a:endParaRPr>
          </a:p>
        </p:txBody>
      </p:sp>
      <p:sp>
        <p:nvSpPr>
          <p:cNvPr id="11" name="Content Placeholder 1"/>
          <p:cNvSpPr>
            <a:spLocks noGrp="1"/>
          </p:cNvSpPr>
          <p:nvPr>
            <p:ph idx="1"/>
          </p:nvPr>
        </p:nvSpPr>
        <p:spPr>
          <a:xfrm>
            <a:off x="420167" y="1749425"/>
            <a:ext cx="6300204" cy="4351338"/>
          </a:xfrm>
        </p:spPr>
        <p:txBody>
          <a:bodyPr>
            <a:normAutofit/>
          </a:bodyPr>
          <a:lstStyle/>
          <a:p>
            <a:pPr marL="182880" indent="-182880"/>
            <a:r>
              <a:rPr lang="en-US" sz="2400" dirty="0" smtClean="0">
                <a:latin typeface="Tw Cen MT" panose="020B0602020104020603" pitchFamily="34" charset="0"/>
              </a:rPr>
              <a:t>Plant Competition</a:t>
            </a:r>
          </a:p>
          <a:p>
            <a:pPr lvl="1" indent="-182880">
              <a:buFont typeface="Wingdings" panose="05000000000000000000" pitchFamily="2" charset="2"/>
              <a:buChar char="§"/>
            </a:pPr>
            <a:r>
              <a:rPr lang="en-US" sz="2000" dirty="0" smtClean="0">
                <a:latin typeface="Tw Cen MT" panose="020B0602020104020603" pitchFamily="34" charset="0"/>
              </a:rPr>
              <a:t>Older plants shading younger</a:t>
            </a:r>
          </a:p>
          <a:p>
            <a:pPr lvl="1" indent="-182880">
              <a:buFont typeface="Wingdings" panose="05000000000000000000" pitchFamily="2" charset="2"/>
              <a:buChar char="§"/>
            </a:pPr>
            <a:r>
              <a:rPr lang="en-US" sz="2000" dirty="0" smtClean="0">
                <a:latin typeface="Tw Cen MT" panose="020B0602020104020603" pitchFamily="34" charset="0"/>
              </a:rPr>
              <a:t>Still occurred, despite careful pillow scheme design</a:t>
            </a:r>
          </a:p>
        </p:txBody>
      </p:sp>
    </p:spTree>
    <p:extLst>
      <p:ext uri="{BB962C8B-B14F-4D97-AF65-F5344CB8AC3E}">
        <p14:creationId xmlns:p14="http://schemas.microsoft.com/office/powerpoint/2010/main" val="9351167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19515" y="2034906"/>
            <a:ext cx="2004954" cy="496996"/>
          </a:xfrm>
        </p:spPr>
        <p:txBody>
          <a:bodyPr/>
          <a:lstStyle/>
          <a:p>
            <a:r>
              <a:rPr lang="en-US" dirty="0" smtClean="0">
                <a:latin typeface="Tw Cen MT" panose="020B0602020104020603" pitchFamily="34" charset="0"/>
              </a:rPr>
              <a:t>Single Harvest</a:t>
            </a:r>
            <a:endParaRPr lang="en-US" dirty="0">
              <a:latin typeface="Tw Cen MT" panose="020B0602020104020603"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517" y="2531902"/>
            <a:ext cx="4552950" cy="3409950"/>
          </a:xfrm>
          <a:prstGeom prst="rect">
            <a:avLst/>
          </a:prstGeom>
          <a:ln w="12700">
            <a:solidFill>
              <a:schemeClr val="tx1"/>
            </a:solidFill>
          </a:ln>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4007" y="2531902"/>
            <a:ext cx="4572000" cy="3429000"/>
          </a:xfrm>
          <a:prstGeom prst="rect">
            <a:avLst/>
          </a:prstGeom>
          <a:noFill/>
          <a:ln w="12700">
            <a:solidFill>
              <a:schemeClr val="tx1"/>
            </a:solidFill>
          </a:ln>
        </p:spPr>
      </p:pic>
      <p:sp>
        <p:nvSpPr>
          <p:cNvPr id="9"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Plant Competition</a:t>
            </a:r>
            <a:endParaRPr lang="en-US" dirty="0">
              <a:latin typeface="Tw Cen MT" panose="020B0602020104020603" pitchFamily="34" charset="0"/>
            </a:endParaRPr>
          </a:p>
        </p:txBody>
      </p:sp>
      <p:cxnSp>
        <p:nvCxnSpPr>
          <p:cNvPr id="10" name="Straight Connector 9"/>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Subtitle 2"/>
          <p:cNvSpPr txBox="1">
            <a:spLocks/>
          </p:cNvSpPr>
          <p:nvPr/>
        </p:nvSpPr>
        <p:spPr>
          <a:xfrm>
            <a:off x="7932018" y="2034906"/>
            <a:ext cx="2275978" cy="49699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smtClean="0">
                <a:latin typeface="Tw Cen MT" panose="020B0602020104020603" pitchFamily="34" charset="0"/>
              </a:rPr>
              <a:t>Multiple Harvest</a:t>
            </a:r>
            <a:endParaRPr lang="en-US" dirty="0">
              <a:latin typeface="Tw Cen MT" panose="020B0602020104020603" pitchFamily="34" charset="0"/>
            </a:endParaRPr>
          </a:p>
        </p:txBody>
      </p:sp>
      <p:sp>
        <p:nvSpPr>
          <p:cNvPr id="12" name="TextBox 11"/>
          <p:cNvSpPr txBox="1"/>
          <p:nvPr/>
        </p:nvSpPr>
        <p:spPr>
          <a:xfrm>
            <a:off x="3932331" y="1417076"/>
            <a:ext cx="4327338" cy="369332"/>
          </a:xfrm>
          <a:prstGeom prst="rect">
            <a:avLst/>
          </a:prstGeom>
          <a:noFill/>
        </p:spPr>
        <p:txBody>
          <a:bodyPr wrap="none" rtlCol="0">
            <a:spAutoFit/>
          </a:bodyPr>
          <a:lstStyle/>
          <a:p>
            <a:r>
              <a:rPr lang="en-US" dirty="0" smtClean="0"/>
              <a:t>“Time lapse” collected final 28 days of study</a:t>
            </a:r>
            <a:endParaRPr lang="en-US" dirty="0"/>
          </a:p>
        </p:txBody>
      </p:sp>
    </p:spTree>
    <p:extLst>
      <p:ext uri="{BB962C8B-B14F-4D97-AF65-F5344CB8AC3E}">
        <p14:creationId xmlns:p14="http://schemas.microsoft.com/office/powerpoint/2010/main" val="251646709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629443" y="1437463"/>
            <a:ext cx="3364024" cy="4432515"/>
          </a:xfrm>
          <a:prstGeom prst="rect">
            <a:avLst/>
          </a:prstGeom>
          <a:ln w="12700">
            <a:solidFill>
              <a:schemeClr val="tx1"/>
            </a:solidFill>
          </a:ln>
        </p:spPr>
      </p:pic>
      <p:pic>
        <p:nvPicPr>
          <p:cNvPr id="8" name="Picture 7"/>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4492012" y="1437463"/>
            <a:ext cx="3362959" cy="4432515"/>
          </a:xfrm>
          <a:prstGeom prst="rect">
            <a:avLst/>
          </a:prstGeom>
          <a:ln w="12700">
            <a:solidFill>
              <a:schemeClr val="tx1"/>
            </a:solidFill>
          </a:ln>
        </p:spPr>
      </p:pic>
      <p:pic>
        <p:nvPicPr>
          <p:cNvPr id="9" name="Picture 8"/>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8353516" y="1437463"/>
            <a:ext cx="3368040" cy="4432515"/>
          </a:xfrm>
          <a:prstGeom prst="rect">
            <a:avLst/>
          </a:prstGeom>
          <a:ln w="12700">
            <a:solidFill>
              <a:schemeClr val="tx1"/>
            </a:solidFill>
          </a:ln>
        </p:spPr>
      </p:pic>
      <p:sp>
        <p:nvSpPr>
          <p:cNvPr id="11" name="TextBox 10"/>
          <p:cNvSpPr txBox="1"/>
          <p:nvPr/>
        </p:nvSpPr>
        <p:spPr>
          <a:xfrm>
            <a:off x="4755729" y="975798"/>
            <a:ext cx="2680542" cy="461665"/>
          </a:xfrm>
          <a:prstGeom prst="rect">
            <a:avLst/>
          </a:prstGeom>
          <a:noFill/>
        </p:spPr>
        <p:txBody>
          <a:bodyPr wrap="none" rtlCol="0">
            <a:spAutoFit/>
          </a:bodyPr>
          <a:lstStyle/>
          <a:p>
            <a:r>
              <a:rPr lang="en-US" sz="2400" dirty="0" smtClean="0">
                <a:latin typeface="Tw Cen MT" panose="020B0602020104020603" pitchFamily="34" charset="0"/>
              </a:rPr>
              <a:t>1 Day After Harvest</a:t>
            </a:r>
            <a:endParaRPr lang="en-US" sz="2400" dirty="0">
              <a:latin typeface="Tw Cen MT" panose="020B0602020104020603" pitchFamily="34" charset="0"/>
            </a:endParaRPr>
          </a:p>
        </p:txBody>
      </p:sp>
      <p:sp>
        <p:nvSpPr>
          <p:cNvPr id="12" name="TextBox 11"/>
          <p:cNvSpPr txBox="1"/>
          <p:nvPr/>
        </p:nvSpPr>
        <p:spPr>
          <a:xfrm>
            <a:off x="1749570" y="975797"/>
            <a:ext cx="1123769" cy="461665"/>
          </a:xfrm>
          <a:prstGeom prst="rect">
            <a:avLst/>
          </a:prstGeom>
          <a:noFill/>
        </p:spPr>
        <p:txBody>
          <a:bodyPr wrap="none" rtlCol="0">
            <a:spAutoFit/>
          </a:bodyPr>
          <a:lstStyle/>
          <a:p>
            <a:r>
              <a:rPr lang="en-US" sz="2400" dirty="0" smtClean="0">
                <a:latin typeface="Tw Cen MT" panose="020B0602020104020603" pitchFamily="34" charset="0"/>
              </a:rPr>
              <a:t>Harvest</a:t>
            </a:r>
            <a:endParaRPr lang="en-US" sz="2400" dirty="0">
              <a:latin typeface="Tw Cen MT" panose="020B0602020104020603" pitchFamily="34" charset="0"/>
            </a:endParaRPr>
          </a:p>
        </p:txBody>
      </p:sp>
      <p:sp>
        <p:nvSpPr>
          <p:cNvPr id="13" name="TextBox 12"/>
          <p:cNvSpPr txBox="1"/>
          <p:nvPr/>
        </p:nvSpPr>
        <p:spPr>
          <a:xfrm>
            <a:off x="8645969" y="975797"/>
            <a:ext cx="2783134" cy="461665"/>
          </a:xfrm>
          <a:prstGeom prst="rect">
            <a:avLst/>
          </a:prstGeom>
          <a:noFill/>
        </p:spPr>
        <p:txBody>
          <a:bodyPr wrap="none" rtlCol="0">
            <a:spAutoFit/>
          </a:bodyPr>
          <a:lstStyle/>
          <a:p>
            <a:r>
              <a:rPr lang="en-US" sz="2400" dirty="0">
                <a:latin typeface="Tw Cen MT" panose="020B0602020104020603" pitchFamily="34" charset="0"/>
              </a:rPr>
              <a:t>2</a:t>
            </a:r>
            <a:r>
              <a:rPr lang="en-US" sz="2400" dirty="0" smtClean="0">
                <a:latin typeface="Tw Cen MT" panose="020B0602020104020603" pitchFamily="34" charset="0"/>
              </a:rPr>
              <a:t> Days After Harvest</a:t>
            </a:r>
            <a:endParaRPr lang="en-US" sz="2400" dirty="0">
              <a:latin typeface="Tw Cen MT" panose="020B0602020104020603" pitchFamily="34" charset="0"/>
            </a:endParaRPr>
          </a:p>
        </p:txBody>
      </p:sp>
      <p:sp>
        <p:nvSpPr>
          <p:cNvPr id="14" name="Oval 13"/>
          <p:cNvSpPr/>
          <p:nvPr/>
        </p:nvSpPr>
        <p:spPr>
          <a:xfrm>
            <a:off x="1641224" y="3657589"/>
            <a:ext cx="1097280" cy="1445991"/>
          </a:xfrm>
          <a:prstGeom prst="ellipse">
            <a:avLst/>
          </a:prstGeom>
          <a:no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5547360" y="3883611"/>
            <a:ext cx="1097280" cy="1445991"/>
          </a:xfrm>
          <a:prstGeom prst="ellipse">
            <a:avLst/>
          </a:prstGeom>
          <a:no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9488896" y="3883610"/>
            <a:ext cx="1097280" cy="1445991"/>
          </a:xfrm>
          <a:prstGeom prst="ellipse">
            <a:avLst/>
          </a:prstGeom>
          <a:no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62619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1" name="Content Placeholder 1"/>
          <p:cNvSpPr>
            <a:spLocks noGrp="1"/>
          </p:cNvSpPr>
          <p:nvPr>
            <p:ph idx="1"/>
          </p:nvPr>
        </p:nvSpPr>
        <p:spPr>
          <a:xfrm>
            <a:off x="578313" y="1834362"/>
            <a:ext cx="6812269" cy="4351338"/>
          </a:xfrm>
        </p:spPr>
        <p:txBody>
          <a:bodyPr>
            <a:normAutofit/>
          </a:bodyPr>
          <a:lstStyle/>
          <a:p>
            <a:pPr marL="182880" indent="-182880"/>
            <a:r>
              <a:rPr lang="en-US" sz="2400" dirty="0" smtClean="0">
                <a:latin typeface="Tw Cen MT" panose="020B0602020104020603" pitchFamily="34" charset="0"/>
              </a:rPr>
              <a:t>Plant Competition</a:t>
            </a:r>
          </a:p>
          <a:p>
            <a:pPr lvl="1" indent="-182880">
              <a:buFont typeface="Wingdings" panose="05000000000000000000" pitchFamily="2" charset="2"/>
              <a:buChar char="§"/>
            </a:pPr>
            <a:r>
              <a:rPr lang="en-US" sz="2000" dirty="0" smtClean="0">
                <a:latin typeface="Tw Cen MT" panose="020B0602020104020603" pitchFamily="34" charset="0"/>
              </a:rPr>
              <a:t>Older plants shading younger</a:t>
            </a:r>
          </a:p>
          <a:p>
            <a:pPr lvl="1" indent="-182880">
              <a:buFont typeface="Wingdings" panose="05000000000000000000" pitchFamily="2" charset="2"/>
              <a:buChar char="§"/>
            </a:pPr>
            <a:r>
              <a:rPr lang="en-US" sz="2000" dirty="0" smtClean="0">
                <a:latin typeface="Tw Cen MT" panose="020B0602020104020603" pitchFamily="34" charset="0"/>
              </a:rPr>
              <a:t>Still occurred, despite careful pillow scheme design</a:t>
            </a:r>
          </a:p>
          <a:p>
            <a:pPr lvl="1" indent="-182880">
              <a:buFont typeface="Wingdings" panose="05000000000000000000" pitchFamily="2" charset="2"/>
              <a:buChar char="§"/>
            </a:pPr>
            <a:r>
              <a:rPr lang="en-US" sz="2000" dirty="0" smtClean="0">
                <a:solidFill>
                  <a:srgbClr val="FF0000"/>
                </a:solidFill>
                <a:latin typeface="Tw Cen MT" panose="020B0602020104020603" pitchFamily="34" charset="0"/>
              </a:rPr>
              <a:t>To what extent did plant competition affect performance?</a:t>
            </a:r>
          </a:p>
          <a:p>
            <a:pPr lvl="1" indent="-182880">
              <a:buFont typeface="Wingdings" panose="05000000000000000000" pitchFamily="2" charset="2"/>
              <a:buChar char="§"/>
            </a:pPr>
            <a:r>
              <a:rPr lang="en-US" sz="2000" dirty="0" smtClean="0">
                <a:solidFill>
                  <a:srgbClr val="FF0000"/>
                </a:solidFill>
                <a:latin typeface="Tw Cen MT" panose="020B0602020104020603" pitchFamily="34" charset="0"/>
              </a:rPr>
              <a:t>Future research:</a:t>
            </a:r>
          </a:p>
          <a:p>
            <a:pPr lvl="2" indent="-182880"/>
            <a:r>
              <a:rPr lang="en-US" sz="1800" dirty="0" smtClean="0">
                <a:solidFill>
                  <a:srgbClr val="FF0000"/>
                </a:solidFill>
                <a:latin typeface="Tw Cen MT" panose="020B0602020104020603" pitchFamily="34" charset="0"/>
              </a:rPr>
              <a:t>Try other scheme designs</a:t>
            </a:r>
          </a:p>
          <a:p>
            <a:pPr lvl="2" indent="-182880"/>
            <a:r>
              <a:rPr lang="en-US" sz="1800" dirty="0" smtClean="0">
                <a:solidFill>
                  <a:srgbClr val="FF0000"/>
                </a:solidFill>
                <a:latin typeface="Tw Cen MT" panose="020B0602020104020603" pitchFamily="34" charset="0"/>
              </a:rPr>
              <a:t>Have enough time to scale up production, eliminate plant staggering</a:t>
            </a:r>
          </a:p>
          <a:p>
            <a:pPr lvl="2" indent="-182880">
              <a:buFont typeface="Wingdings" panose="05000000000000000000" pitchFamily="2" charset="2"/>
              <a:buChar char="§"/>
            </a:pPr>
            <a:endParaRPr lang="en-US" sz="1800" dirty="0" smtClean="0">
              <a:solidFill>
                <a:srgbClr val="FF0000"/>
              </a:solidFill>
              <a:latin typeface="Tw Cen MT" panose="020B0602020104020603" pitchFamily="34" charset="0"/>
            </a:endParaRPr>
          </a:p>
        </p:txBody>
      </p:sp>
      <p:pic>
        <p:nvPicPr>
          <p:cNvPr id="5" name="Picture 4"/>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7824216" y="2720974"/>
            <a:ext cx="3200400" cy="2578114"/>
          </a:xfrm>
          <a:prstGeom prst="rect">
            <a:avLst/>
          </a:prstGeom>
          <a:ln w="9525">
            <a:solidFill>
              <a:schemeClr val="tx1"/>
            </a:solidFill>
          </a:ln>
        </p:spPr>
      </p:pic>
      <p:sp>
        <p:nvSpPr>
          <p:cNvPr id="6"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Discussion</a:t>
            </a:r>
            <a:endParaRPr lang="en-US" dirty="0">
              <a:latin typeface="Tw Cen MT" panose="020B0602020104020603" pitchFamily="34" charset="0"/>
            </a:endParaRPr>
          </a:p>
        </p:txBody>
      </p:sp>
      <p:cxnSp>
        <p:nvCxnSpPr>
          <p:cNvPr id="7" name="Straight Connector 6"/>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7745433" y="5299088"/>
            <a:ext cx="3279183" cy="523220"/>
          </a:xfrm>
          <a:prstGeom prst="rect">
            <a:avLst/>
          </a:prstGeom>
        </p:spPr>
        <p:txBody>
          <a:bodyPr wrap="square">
            <a:spAutoFit/>
          </a:bodyPr>
          <a:lstStyle/>
          <a:p>
            <a:r>
              <a:rPr lang="en-US" sz="1400" dirty="0" smtClean="0">
                <a:latin typeface="Tw Cen MT" panose="020B0602020104020603" pitchFamily="34" charset="0"/>
              </a:rPr>
              <a:t>Plant competition in the multiple harvest treatment.</a:t>
            </a:r>
            <a:endParaRPr lang="en-US" sz="1400" dirty="0">
              <a:latin typeface="Tw Cen MT" panose="020B0602020104020603" pitchFamily="34" charset="0"/>
            </a:endParaRPr>
          </a:p>
        </p:txBody>
      </p:sp>
      <p:cxnSp>
        <p:nvCxnSpPr>
          <p:cNvPr id="12" name="Straight Arrow Connector 11"/>
          <p:cNvCxnSpPr>
            <a:stCxn id="13" idx="2"/>
          </p:cNvCxnSpPr>
          <p:nvPr/>
        </p:nvCxnSpPr>
        <p:spPr>
          <a:xfrm flipH="1">
            <a:off x="9698219" y="2368616"/>
            <a:ext cx="548780" cy="8911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9469382" y="2030062"/>
            <a:ext cx="1555234" cy="338554"/>
          </a:xfrm>
          <a:prstGeom prst="rect">
            <a:avLst/>
          </a:prstGeom>
          <a:noFill/>
        </p:spPr>
        <p:txBody>
          <a:bodyPr wrap="none" rtlCol="0">
            <a:spAutoFit/>
          </a:bodyPr>
          <a:lstStyle/>
          <a:p>
            <a:r>
              <a:rPr lang="en-US" sz="1600" dirty="0" smtClean="0">
                <a:latin typeface="Tw Cen MT" panose="020B0602020104020603" pitchFamily="34" charset="0"/>
              </a:rPr>
              <a:t>Older kale plant</a:t>
            </a:r>
            <a:endParaRPr lang="en-US" sz="1600" dirty="0">
              <a:latin typeface="Tw Cen MT" panose="020B0602020104020603" pitchFamily="34" charset="0"/>
            </a:endParaRPr>
          </a:p>
        </p:txBody>
      </p:sp>
      <p:cxnSp>
        <p:nvCxnSpPr>
          <p:cNvPr id="15" name="Straight Arrow Connector 14"/>
          <p:cNvCxnSpPr/>
          <p:nvPr/>
        </p:nvCxnSpPr>
        <p:spPr>
          <a:xfrm>
            <a:off x="8256877" y="2368616"/>
            <a:ext cx="322869" cy="18464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390582" y="2036117"/>
            <a:ext cx="1920654" cy="338554"/>
          </a:xfrm>
          <a:prstGeom prst="rect">
            <a:avLst/>
          </a:prstGeom>
          <a:noFill/>
        </p:spPr>
        <p:txBody>
          <a:bodyPr wrap="none" rtlCol="0">
            <a:spAutoFit/>
          </a:bodyPr>
          <a:lstStyle/>
          <a:p>
            <a:r>
              <a:rPr lang="en-US" sz="1600" dirty="0" smtClean="0">
                <a:latin typeface="Tw Cen MT" panose="020B0602020104020603" pitchFamily="34" charset="0"/>
              </a:rPr>
              <a:t>Younger amara plant</a:t>
            </a:r>
            <a:endParaRPr lang="en-US" sz="1600" dirty="0">
              <a:latin typeface="Tw Cen MT" panose="020B0602020104020603" pitchFamily="34" charset="0"/>
            </a:endParaRPr>
          </a:p>
        </p:txBody>
      </p:sp>
    </p:spTree>
    <p:extLst>
      <p:ext uri="{BB962C8B-B14F-4D97-AF65-F5344CB8AC3E}">
        <p14:creationId xmlns:p14="http://schemas.microsoft.com/office/powerpoint/2010/main" val="114987217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Discussion</a:t>
            </a:r>
            <a:endParaRPr lang="en-US" dirty="0">
              <a:latin typeface="Tw Cen MT" panose="020B0602020104020603" pitchFamily="34" charset="0"/>
            </a:endParaRPr>
          </a:p>
        </p:txBody>
      </p:sp>
      <p:cxnSp>
        <p:nvCxnSpPr>
          <p:cNvPr id="7" name="Straight Connector 6"/>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1"/>
          <p:cNvSpPr>
            <a:spLocks noGrp="1"/>
          </p:cNvSpPr>
          <p:nvPr>
            <p:ph idx="1"/>
          </p:nvPr>
        </p:nvSpPr>
        <p:spPr>
          <a:xfrm>
            <a:off x="578799" y="1834362"/>
            <a:ext cx="6812269" cy="4351338"/>
          </a:xfrm>
        </p:spPr>
        <p:txBody>
          <a:bodyPr>
            <a:normAutofit/>
          </a:bodyPr>
          <a:lstStyle/>
          <a:p>
            <a:pPr marL="182880" indent="-182880"/>
            <a:r>
              <a:rPr lang="en-US" sz="2400" dirty="0" smtClean="0">
                <a:latin typeface="Tw Cen MT" panose="020B0602020104020603" pitchFamily="34" charset="0"/>
              </a:rPr>
              <a:t>Plant Competition</a:t>
            </a:r>
            <a:endParaRPr lang="en-US" sz="1800" dirty="0">
              <a:solidFill>
                <a:srgbClr val="FF0000"/>
              </a:solidFill>
              <a:latin typeface="Tw Cen MT" panose="020B0602020104020603" pitchFamily="34" charset="0"/>
            </a:endParaRPr>
          </a:p>
          <a:p>
            <a:pPr marL="182880" indent="-182880"/>
            <a:r>
              <a:rPr lang="en-US" sz="2400" dirty="0" smtClean="0">
                <a:latin typeface="Tw Cen MT" panose="020B0602020104020603" pitchFamily="34" charset="0"/>
              </a:rPr>
              <a:t>Plant Health</a:t>
            </a:r>
          </a:p>
          <a:p>
            <a:pPr lvl="1">
              <a:buFont typeface="Wingdings" panose="05000000000000000000" pitchFamily="2" charset="2"/>
              <a:buChar char="§"/>
            </a:pPr>
            <a:r>
              <a:rPr lang="en-US" sz="2000" dirty="0" smtClean="0">
                <a:latin typeface="Tw Cen MT" panose="020B0602020104020603" pitchFamily="34" charset="0"/>
              </a:rPr>
              <a:t>Edible biomass per harvest too low for intended elemental and nutrition analyses</a:t>
            </a:r>
          </a:p>
          <a:p>
            <a:pPr lvl="1">
              <a:buFont typeface="Wingdings" panose="05000000000000000000" pitchFamily="2" charset="2"/>
              <a:buChar char="§"/>
            </a:pPr>
            <a:r>
              <a:rPr lang="en-US" sz="2000" dirty="0" smtClean="0">
                <a:latin typeface="Tw Cen MT" panose="020B0602020104020603" pitchFamily="34" charset="0"/>
              </a:rPr>
              <a:t>Nutrition tapered by end of multiple harvest</a:t>
            </a:r>
          </a:p>
          <a:p>
            <a:pPr lvl="1">
              <a:buFont typeface="Wingdings" panose="05000000000000000000" pitchFamily="2" charset="2"/>
              <a:buChar char="§"/>
            </a:pPr>
            <a:r>
              <a:rPr lang="en-US" sz="2000" dirty="0" smtClean="0">
                <a:latin typeface="Tw Cen MT" panose="020B0602020104020603" pitchFamily="34" charset="0"/>
              </a:rPr>
              <a:t>Using middle light cap height caused leaf burning.</a:t>
            </a:r>
          </a:p>
          <a:p>
            <a:pPr lvl="1">
              <a:buFont typeface="Wingdings" panose="05000000000000000000" pitchFamily="2" charset="2"/>
              <a:buChar char="§"/>
            </a:pPr>
            <a:r>
              <a:rPr lang="en-US" sz="2000" dirty="0" smtClean="0">
                <a:solidFill>
                  <a:srgbClr val="FF0000"/>
                </a:solidFill>
                <a:latin typeface="Tw Cen MT" panose="020B0602020104020603" pitchFamily="34" charset="0"/>
              </a:rPr>
              <a:t>Future research:</a:t>
            </a:r>
          </a:p>
          <a:p>
            <a:pPr lvl="2" indent="-182880"/>
            <a:r>
              <a:rPr lang="en-US" sz="1800" dirty="0" smtClean="0">
                <a:solidFill>
                  <a:srgbClr val="FF0000"/>
                </a:solidFill>
                <a:latin typeface="Tw Cen MT" panose="020B0602020104020603" pitchFamily="34" charset="0"/>
              </a:rPr>
              <a:t>Test different fertilizer scheme for optimized plant health.</a:t>
            </a:r>
          </a:p>
          <a:p>
            <a:pPr lvl="2" indent="-182880"/>
            <a:r>
              <a:rPr lang="en-US" sz="1800" dirty="0" smtClean="0">
                <a:solidFill>
                  <a:srgbClr val="FF0000"/>
                </a:solidFill>
                <a:latin typeface="Tw Cen MT" panose="020B0602020104020603" pitchFamily="34" charset="0"/>
              </a:rPr>
              <a:t>Scale up production: 1 Veggie = 1 crop, grown concurrently</a:t>
            </a:r>
          </a:p>
          <a:p>
            <a:pPr lvl="1">
              <a:buFont typeface="Wingdings" panose="05000000000000000000" pitchFamily="2" charset="2"/>
              <a:buChar char="§"/>
            </a:pPr>
            <a:endParaRPr lang="en-US" sz="2000" dirty="0" smtClean="0">
              <a:latin typeface="Tw Cen MT" panose="020B0602020104020603" pitchFamily="34" charset="0"/>
            </a:endParaRPr>
          </a:p>
        </p:txBody>
      </p:sp>
      <p:pic>
        <p:nvPicPr>
          <p:cNvPr id="2" name="Picture 1"/>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9738360" y="4099325"/>
            <a:ext cx="2261538" cy="2549773"/>
          </a:xfrm>
          <a:prstGeom prst="rect">
            <a:avLst/>
          </a:prstGeom>
          <a:ln w="12700">
            <a:solidFill>
              <a:schemeClr val="tx1"/>
            </a:solidFill>
          </a:ln>
        </p:spPr>
      </p:pic>
      <p:sp>
        <p:nvSpPr>
          <p:cNvPr id="14" name="Rectangle 13"/>
          <p:cNvSpPr/>
          <p:nvPr/>
        </p:nvSpPr>
        <p:spPr>
          <a:xfrm>
            <a:off x="9652938" y="4083477"/>
            <a:ext cx="1546860" cy="307777"/>
          </a:xfrm>
          <a:prstGeom prst="rect">
            <a:avLst/>
          </a:prstGeom>
        </p:spPr>
        <p:txBody>
          <a:bodyPr wrap="square">
            <a:spAutoFit/>
          </a:bodyPr>
          <a:lstStyle/>
          <a:p>
            <a:r>
              <a:rPr lang="en-US" sz="1400" dirty="0" smtClean="0">
                <a:solidFill>
                  <a:schemeClr val="bg1"/>
                </a:solidFill>
                <a:latin typeface="Tw Cen MT" panose="020B0602020104020603" pitchFamily="34" charset="0"/>
              </a:rPr>
              <a:t>‘Red Russian’ kale </a:t>
            </a:r>
            <a:endParaRPr lang="en-US" sz="1400" dirty="0">
              <a:solidFill>
                <a:schemeClr val="bg1"/>
              </a:solidFill>
              <a:latin typeface="Tw Cen MT" panose="020B0602020104020603" pitchFamily="34" charset="0"/>
            </a:endParaRPr>
          </a:p>
        </p:txBody>
      </p:sp>
      <p:pic>
        <p:nvPicPr>
          <p:cNvPr id="3" name="Picture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151798" y="1557026"/>
            <a:ext cx="3679508" cy="2453005"/>
          </a:xfrm>
          <a:prstGeom prst="rect">
            <a:avLst/>
          </a:prstGeom>
          <a:ln w="12700">
            <a:solidFill>
              <a:schemeClr val="tx1"/>
            </a:solidFill>
          </a:ln>
        </p:spPr>
      </p:pic>
      <p:pic>
        <p:nvPicPr>
          <p:cNvPr id="5" name="Picture 4"/>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7885098" y="4083477"/>
            <a:ext cx="1767840" cy="2565621"/>
          </a:xfrm>
          <a:prstGeom prst="rect">
            <a:avLst/>
          </a:prstGeom>
          <a:noFill/>
          <a:ln w="12700">
            <a:solidFill>
              <a:schemeClr val="tx1"/>
            </a:solidFill>
          </a:ln>
        </p:spPr>
      </p:pic>
      <p:sp>
        <p:nvSpPr>
          <p:cNvPr id="15" name="Rectangle 14"/>
          <p:cNvSpPr/>
          <p:nvPr/>
        </p:nvSpPr>
        <p:spPr>
          <a:xfrm>
            <a:off x="7859063" y="4083477"/>
            <a:ext cx="1546860" cy="307777"/>
          </a:xfrm>
          <a:prstGeom prst="rect">
            <a:avLst/>
          </a:prstGeom>
        </p:spPr>
        <p:txBody>
          <a:bodyPr wrap="square">
            <a:spAutoFit/>
          </a:bodyPr>
          <a:lstStyle/>
          <a:p>
            <a:r>
              <a:rPr lang="en-US" sz="1400" dirty="0" smtClean="0">
                <a:solidFill>
                  <a:schemeClr val="bg1"/>
                </a:solidFill>
                <a:latin typeface="Tw Cen MT" panose="020B0602020104020603" pitchFamily="34" charset="0"/>
              </a:rPr>
              <a:t>‘Amara’ mustard</a:t>
            </a:r>
            <a:endParaRPr lang="en-US" sz="1400" dirty="0">
              <a:solidFill>
                <a:schemeClr val="bg1"/>
              </a:solidFill>
              <a:latin typeface="Tw Cen MT" panose="020B0602020104020603" pitchFamily="34" charset="0"/>
            </a:endParaRPr>
          </a:p>
        </p:txBody>
      </p:sp>
    </p:spTree>
    <p:extLst>
      <p:ext uri="{BB962C8B-B14F-4D97-AF65-F5344CB8AC3E}">
        <p14:creationId xmlns:p14="http://schemas.microsoft.com/office/powerpoint/2010/main" val="28100003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Discussion</a:t>
            </a:r>
            <a:endParaRPr lang="en-US" dirty="0">
              <a:latin typeface="Tw Cen MT" panose="020B0602020104020603" pitchFamily="34" charset="0"/>
            </a:endParaRPr>
          </a:p>
        </p:txBody>
      </p:sp>
      <p:cxnSp>
        <p:nvCxnSpPr>
          <p:cNvPr id="7" name="Straight Connector 6"/>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1"/>
          <p:cNvSpPr>
            <a:spLocks noGrp="1"/>
          </p:cNvSpPr>
          <p:nvPr>
            <p:ph idx="1"/>
          </p:nvPr>
        </p:nvSpPr>
        <p:spPr>
          <a:xfrm>
            <a:off x="578799" y="1834362"/>
            <a:ext cx="6812269" cy="4351338"/>
          </a:xfrm>
        </p:spPr>
        <p:txBody>
          <a:bodyPr>
            <a:normAutofit/>
          </a:bodyPr>
          <a:lstStyle/>
          <a:p>
            <a:pPr marL="182880" indent="-182880"/>
            <a:r>
              <a:rPr lang="en-US" sz="2400" dirty="0" smtClean="0">
                <a:latin typeface="Tw Cen MT" panose="020B0602020104020603" pitchFamily="34" charset="0"/>
              </a:rPr>
              <a:t>Plant Competition</a:t>
            </a:r>
          </a:p>
          <a:p>
            <a:pPr marL="182880" indent="-182880"/>
            <a:r>
              <a:rPr lang="en-US" sz="2400" dirty="0" smtClean="0">
                <a:latin typeface="Tw Cen MT" panose="020B0602020104020603" pitchFamily="34" charset="0"/>
              </a:rPr>
              <a:t>Plant Health</a:t>
            </a:r>
            <a:endParaRPr lang="en-US" sz="1800" dirty="0">
              <a:latin typeface="Tw Cen MT" panose="020B0602020104020603" pitchFamily="34" charset="0"/>
            </a:endParaRPr>
          </a:p>
          <a:p>
            <a:pPr marL="182880" indent="-182880"/>
            <a:r>
              <a:rPr lang="en-US" sz="2400" dirty="0" smtClean="0">
                <a:latin typeface="Tw Cen MT" panose="020B0602020104020603" pitchFamily="34" charset="0"/>
              </a:rPr>
              <a:t>Root Accumulation</a:t>
            </a:r>
          </a:p>
          <a:p>
            <a:pPr lvl="1">
              <a:buFont typeface="Wingdings" panose="05000000000000000000" pitchFamily="2" charset="2"/>
              <a:buChar char="§"/>
            </a:pPr>
            <a:r>
              <a:rPr lang="en-US" sz="2000" dirty="0" smtClean="0">
                <a:latin typeface="Tw Cen MT" panose="020B0602020104020603" pitchFamily="34" charset="0"/>
              </a:rPr>
              <a:t>Created thick mats on pillow bottoms, especially multiple harvest treatment</a:t>
            </a:r>
          </a:p>
          <a:p>
            <a:pPr lvl="1">
              <a:buFont typeface="Wingdings" panose="05000000000000000000" pitchFamily="2" charset="2"/>
              <a:buChar char="§"/>
            </a:pPr>
            <a:r>
              <a:rPr lang="en-US" sz="2000" dirty="0" smtClean="0">
                <a:latin typeface="Tw Cen MT" panose="020B0602020104020603" pitchFamily="34" charset="0"/>
              </a:rPr>
              <a:t>Dead roots pose smell and micro risk</a:t>
            </a:r>
          </a:p>
          <a:p>
            <a:pPr lvl="1">
              <a:buFont typeface="Wingdings" panose="05000000000000000000" pitchFamily="2" charset="2"/>
              <a:buChar char="§"/>
            </a:pPr>
            <a:r>
              <a:rPr lang="en-US" sz="2000" dirty="0" smtClean="0">
                <a:latin typeface="Tw Cen MT" panose="020B0602020104020603" pitchFamily="34" charset="0"/>
              </a:rPr>
              <a:t>Unanticipated cleanup time</a:t>
            </a:r>
          </a:p>
          <a:p>
            <a:pPr lvl="1">
              <a:buFont typeface="Wingdings" panose="05000000000000000000" pitchFamily="2" charset="2"/>
              <a:buChar char="§"/>
            </a:pPr>
            <a:r>
              <a:rPr lang="en-US" sz="2000" dirty="0" smtClean="0">
                <a:solidFill>
                  <a:srgbClr val="FF0000"/>
                </a:solidFill>
                <a:latin typeface="Tw Cen MT" panose="020B0602020104020603" pitchFamily="34" charset="0"/>
              </a:rPr>
              <a:t>What kind of procedure would we need?</a:t>
            </a:r>
          </a:p>
          <a:p>
            <a:pPr lvl="1">
              <a:buFont typeface="Wingdings" panose="05000000000000000000" pitchFamily="2" charset="2"/>
              <a:buChar char="§"/>
            </a:pPr>
            <a:r>
              <a:rPr lang="en-US" sz="2000" dirty="0" smtClean="0">
                <a:solidFill>
                  <a:srgbClr val="FF0000"/>
                </a:solidFill>
                <a:latin typeface="Tw Cen MT" panose="020B0602020104020603" pitchFamily="34" charset="0"/>
              </a:rPr>
              <a:t>How often should cleanup be performed?</a:t>
            </a:r>
          </a:p>
        </p:txBody>
      </p:sp>
      <p:pic>
        <p:nvPicPr>
          <p:cNvPr id="14" name="Picture 13"/>
          <p:cNvPicPr/>
          <p:nvPr/>
        </p:nvPicPr>
        <p:blipFill rotWithShape="1">
          <a:blip r:embed="rId2" cstate="email">
            <a:extLst>
              <a:ext uri="{28A0092B-C50C-407E-A947-70E740481C1C}">
                <a14:useLocalDpi xmlns:a14="http://schemas.microsoft.com/office/drawing/2010/main" val="0"/>
              </a:ext>
            </a:extLst>
          </a:blip>
          <a:srcRect/>
          <a:stretch/>
        </p:blipFill>
        <p:spPr>
          <a:xfrm>
            <a:off x="7749208" y="1977713"/>
            <a:ext cx="3702050" cy="3017520"/>
          </a:xfrm>
          <a:prstGeom prst="rect">
            <a:avLst/>
          </a:prstGeom>
          <a:ln w="9525">
            <a:solidFill>
              <a:schemeClr val="tx1"/>
            </a:solidFill>
          </a:ln>
        </p:spPr>
      </p:pic>
      <p:sp>
        <p:nvSpPr>
          <p:cNvPr id="4" name="Rectangle 3"/>
          <p:cNvSpPr/>
          <p:nvPr/>
        </p:nvSpPr>
        <p:spPr>
          <a:xfrm>
            <a:off x="7673340" y="4995233"/>
            <a:ext cx="3777918" cy="738664"/>
          </a:xfrm>
          <a:prstGeom prst="rect">
            <a:avLst/>
          </a:prstGeom>
        </p:spPr>
        <p:txBody>
          <a:bodyPr wrap="square">
            <a:spAutoFit/>
          </a:bodyPr>
          <a:lstStyle/>
          <a:p>
            <a:r>
              <a:rPr lang="en-US" sz="1400" dirty="0" smtClean="0"/>
              <a:t>Root matting on pillow bottom in multiple pillow after being in place for 56 days. Matting not exclusive to this plant.</a:t>
            </a:r>
            <a:endParaRPr lang="en-US" sz="1400" dirty="0"/>
          </a:p>
        </p:txBody>
      </p:sp>
    </p:spTree>
    <p:extLst>
      <p:ext uri="{BB962C8B-B14F-4D97-AF65-F5344CB8AC3E}">
        <p14:creationId xmlns:p14="http://schemas.microsoft.com/office/powerpoint/2010/main" val="415947543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Discussion</a:t>
            </a:r>
            <a:endParaRPr lang="en-US" dirty="0">
              <a:latin typeface="Tw Cen MT" panose="020B0602020104020603" pitchFamily="34" charset="0"/>
            </a:endParaRPr>
          </a:p>
        </p:txBody>
      </p:sp>
      <p:cxnSp>
        <p:nvCxnSpPr>
          <p:cNvPr id="7" name="Straight Connector 6"/>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1"/>
          <p:cNvSpPr>
            <a:spLocks noGrp="1"/>
          </p:cNvSpPr>
          <p:nvPr>
            <p:ph idx="1"/>
          </p:nvPr>
        </p:nvSpPr>
        <p:spPr>
          <a:xfrm>
            <a:off x="578799" y="1834362"/>
            <a:ext cx="6812269" cy="4351338"/>
          </a:xfrm>
        </p:spPr>
        <p:txBody>
          <a:bodyPr>
            <a:normAutofit/>
          </a:bodyPr>
          <a:lstStyle/>
          <a:p>
            <a:pPr marL="182880" indent="-182880"/>
            <a:r>
              <a:rPr lang="en-US" sz="2400" dirty="0" smtClean="0">
                <a:latin typeface="Tw Cen MT" panose="020B0602020104020603" pitchFamily="34" charset="0"/>
              </a:rPr>
              <a:t>Plant Competition</a:t>
            </a:r>
          </a:p>
          <a:p>
            <a:pPr marL="182880" indent="-182880"/>
            <a:r>
              <a:rPr lang="en-US" sz="2400" dirty="0" smtClean="0">
                <a:latin typeface="Tw Cen MT" panose="020B0602020104020603" pitchFamily="34" charset="0"/>
              </a:rPr>
              <a:t>Plant Health</a:t>
            </a:r>
            <a:endParaRPr lang="en-US" sz="1800" dirty="0" smtClean="0">
              <a:latin typeface="Tw Cen MT" panose="020B0602020104020603" pitchFamily="34" charset="0"/>
            </a:endParaRPr>
          </a:p>
          <a:p>
            <a:pPr marL="182880" indent="-182880"/>
            <a:r>
              <a:rPr lang="en-US" sz="2400" dirty="0" smtClean="0">
                <a:latin typeface="Tw Cen MT" panose="020B0602020104020603" pitchFamily="34" charset="0"/>
              </a:rPr>
              <a:t>Root Accumulation</a:t>
            </a:r>
          </a:p>
          <a:p>
            <a:pPr marL="182880" indent="-182880"/>
            <a:r>
              <a:rPr lang="en-US" sz="2400" dirty="0" smtClean="0">
                <a:latin typeface="Tw Cen MT" panose="020B0602020104020603" pitchFamily="34" charset="0"/>
              </a:rPr>
              <a:t>Microbial Analyses</a:t>
            </a:r>
          </a:p>
          <a:p>
            <a:pPr lvl="1">
              <a:buFont typeface="Wingdings" panose="05000000000000000000" pitchFamily="2" charset="2"/>
              <a:buChar char="§"/>
            </a:pPr>
            <a:r>
              <a:rPr lang="en-US" sz="2000" dirty="0" smtClean="0">
                <a:solidFill>
                  <a:srgbClr val="FF0000"/>
                </a:solidFill>
                <a:latin typeface="Tw Cen MT" panose="020B0602020104020603" pitchFamily="34" charset="0"/>
              </a:rPr>
              <a:t>Switch crop pair order to better understand timing effect versus crop effect.</a:t>
            </a:r>
          </a:p>
          <a:p>
            <a:pPr lvl="1">
              <a:buFont typeface="Wingdings" panose="05000000000000000000" pitchFamily="2" charset="2"/>
              <a:buChar char="§"/>
            </a:pPr>
            <a:r>
              <a:rPr lang="en-US" sz="2000" dirty="0" smtClean="0">
                <a:solidFill>
                  <a:srgbClr val="FF0000"/>
                </a:solidFill>
                <a:latin typeface="Tw Cen MT" panose="020B0602020104020603" pitchFamily="34" charset="0"/>
              </a:rPr>
              <a:t>What kind of procedure would we need for regular hardware cleaning?</a:t>
            </a:r>
          </a:p>
          <a:p>
            <a:pPr lvl="1">
              <a:buFont typeface="Wingdings" panose="05000000000000000000" pitchFamily="2" charset="2"/>
              <a:buChar char="§"/>
            </a:pPr>
            <a:r>
              <a:rPr lang="en-US" sz="2000" dirty="0" smtClean="0">
                <a:solidFill>
                  <a:srgbClr val="FF0000"/>
                </a:solidFill>
                <a:latin typeface="Tw Cen MT" panose="020B0602020104020603" pitchFamily="34" charset="0"/>
              </a:rPr>
              <a:t>How often should cleaning be performed?</a:t>
            </a:r>
          </a:p>
          <a:p>
            <a:pPr lvl="1">
              <a:buFont typeface="Wingdings" panose="05000000000000000000" pitchFamily="2" charset="2"/>
              <a:buChar char="§"/>
            </a:pPr>
            <a:r>
              <a:rPr lang="en-US" sz="2000" dirty="0" smtClean="0">
                <a:solidFill>
                  <a:srgbClr val="FF0000"/>
                </a:solidFill>
                <a:latin typeface="Tw Cen MT" panose="020B0602020104020603" pitchFamily="34" charset="0"/>
              </a:rPr>
              <a:t>How do we better quantify microbial risks on inedible biomass?</a:t>
            </a:r>
          </a:p>
        </p:txBody>
      </p:sp>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391068" y="2239485"/>
            <a:ext cx="4114800" cy="2743200"/>
          </a:xfrm>
          <a:prstGeom prst="rect">
            <a:avLst/>
          </a:prstGeom>
          <a:ln w="12700">
            <a:solidFill>
              <a:schemeClr val="tx1"/>
            </a:solidFill>
          </a:ln>
        </p:spPr>
      </p:pic>
      <p:sp>
        <p:nvSpPr>
          <p:cNvPr id="8" name="Rectangle 7"/>
          <p:cNvSpPr/>
          <p:nvPr/>
        </p:nvSpPr>
        <p:spPr>
          <a:xfrm>
            <a:off x="7391068" y="4995233"/>
            <a:ext cx="4060190" cy="523220"/>
          </a:xfrm>
          <a:prstGeom prst="rect">
            <a:avLst/>
          </a:prstGeom>
        </p:spPr>
        <p:txBody>
          <a:bodyPr wrap="square">
            <a:spAutoFit/>
          </a:bodyPr>
          <a:lstStyle/>
          <a:p>
            <a:r>
              <a:rPr lang="en-US" sz="1400" dirty="0" smtClean="0"/>
              <a:t>Microbial growth at the base of ‘Amara’ mustard plant at 49 DAI.</a:t>
            </a:r>
            <a:endParaRPr lang="en-US" sz="1400" dirty="0"/>
          </a:p>
        </p:txBody>
      </p:sp>
    </p:spTree>
    <p:extLst>
      <p:ext uri="{BB962C8B-B14F-4D97-AF65-F5344CB8AC3E}">
        <p14:creationId xmlns:p14="http://schemas.microsoft.com/office/powerpoint/2010/main" val="4958755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Discussion</a:t>
            </a:r>
            <a:endParaRPr lang="en-US" dirty="0">
              <a:latin typeface="Tw Cen MT" panose="020B0602020104020603" pitchFamily="34" charset="0"/>
            </a:endParaRPr>
          </a:p>
        </p:txBody>
      </p:sp>
      <p:cxnSp>
        <p:nvCxnSpPr>
          <p:cNvPr id="7" name="Straight Connector 6"/>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1"/>
          <p:cNvSpPr>
            <a:spLocks noGrp="1"/>
          </p:cNvSpPr>
          <p:nvPr>
            <p:ph idx="1"/>
          </p:nvPr>
        </p:nvSpPr>
        <p:spPr>
          <a:xfrm>
            <a:off x="578799" y="1834362"/>
            <a:ext cx="6812269" cy="4351338"/>
          </a:xfrm>
        </p:spPr>
        <p:txBody>
          <a:bodyPr>
            <a:normAutofit/>
          </a:bodyPr>
          <a:lstStyle/>
          <a:p>
            <a:pPr marL="182880" indent="-182880"/>
            <a:r>
              <a:rPr lang="en-US" sz="2400" dirty="0" smtClean="0">
                <a:latin typeface="Tw Cen MT" panose="020B0602020104020603" pitchFamily="34" charset="0"/>
              </a:rPr>
              <a:t>Plant Competition</a:t>
            </a:r>
          </a:p>
          <a:p>
            <a:pPr marL="182880" indent="-182880"/>
            <a:r>
              <a:rPr lang="en-US" sz="2400" dirty="0" smtClean="0">
                <a:latin typeface="Tw Cen MT" panose="020B0602020104020603" pitchFamily="34" charset="0"/>
              </a:rPr>
              <a:t>Plant Health</a:t>
            </a:r>
            <a:endParaRPr lang="en-US" sz="1800" dirty="0" smtClean="0">
              <a:latin typeface="Tw Cen MT" panose="020B0602020104020603" pitchFamily="34" charset="0"/>
            </a:endParaRPr>
          </a:p>
          <a:p>
            <a:pPr marL="182880" indent="-182880"/>
            <a:r>
              <a:rPr lang="en-US" sz="2400" dirty="0" smtClean="0">
                <a:latin typeface="Tw Cen MT" panose="020B0602020104020603" pitchFamily="34" charset="0"/>
              </a:rPr>
              <a:t>Root Accumulation</a:t>
            </a:r>
          </a:p>
          <a:p>
            <a:pPr marL="182880" indent="-182880"/>
            <a:r>
              <a:rPr lang="en-US" sz="2400" dirty="0" smtClean="0">
                <a:latin typeface="Tw Cen MT" panose="020B0602020104020603" pitchFamily="34" charset="0"/>
              </a:rPr>
              <a:t>Microbial Analyses</a:t>
            </a:r>
          </a:p>
          <a:p>
            <a:pPr marL="182880" indent="-182880"/>
            <a:r>
              <a:rPr lang="en-US" sz="2400" dirty="0" smtClean="0">
                <a:latin typeface="Tw Cen MT" panose="020B0602020104020603" pitchFamily="34" charset="0"/>
              </a:rPr>
              <a:t>Waste Stream</a:t>
            </a:r>
          </a:p>
          <a:p>
            <a:pPr lvl="1">
              <a:buFont typeface="Wingdings" panose="05000000000000000000" pitchFamily="2" charset="2"/>
              <a:buChar char="§"/>
            </a:pPr>
            <a:r>
              <a:rPr lang="en-US" sz="2000" dirty="0" smtClean="0">
                <a:solidFill>
                  <a:srgbClr val="FF0000"/>
                </a:solidFill>
                <a:latin typeface="Tw Cen MT" panose="020B0602020104020603" pitchFamily="34" charset="0"/>
              </a:rPr>
              <a:t>Future research:</a:t>
            </a:r>
          </a:p>
          <a:p>
            <a:pPr lvl="2" indent="-182880"/>
            <a:r>
              <a:rPr lang="en-US" sz="1800" dirty="0" smtClean="0">
                <a:solidFill>
                  <a:srgbClr val="FF0000"/>
                </a:solidFill>
                <a:latin typeface="Tw Cen MT" panose="020B0602020104020603" pitchFamily="34" charset="0"/>
              </a:rPr>
              <a:t>Measure pillows and root mats post-harvest to help close water use loop</a:t>
            </a:r>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8059963" y="2339974"/>
            <a:ext cx="3293837" cy="3246444"/>
          </a:xfrm>
          <a:prstGeom prst="rect">
            <a:avLst/>
          </a:prstGeom>
        </p:spPr>
      </p:pic>
      <p:sp>
        <p:nvSpPr>
          <p:cNvPr id="10" name="TextBox 9"/>
          <p:cNvSpPr txBox="1"/>
          <p:nvPr/>
        </p:nvSpPr>
        <p:spPr>
          <a:xfrm>
            <a:off x="8839199" y="4310383"/>
            <a:ext cx="1248681" cy="830997"/>
          </a:xfrm>
          <a:prstGeom prst="rect">
            <a:avLst/>
          </a:prstGeom>
          <a:noFill/>
        </p:spPr>
        <p:txBody>
          <a:bodyPr wrap="square" rtlCol="0">
            <a:spAutoFit/>
          </a:bodyPr>
          <a:lstStyle/>
          <a:p>
            <a:pPr algn="ctr"/>
            <a:r>
              <a:rPr lang="en-US" sz="1600" dirty="0" smtClean="0">
                <a:latin typeface="Tw Cen MT" panose="020B0602020104020603" pitchFamily="34" charset="0"/>
              </a:rPr>
              <a:t>Edible biomass (reclaimed)</a:t>
            </a:r>
            <a:endParaRPr lang="en-US" sz="1600" dirty="0">
              <a:latin typeface="Tw Cen MT" panose="020B0602020104020603" pitchFamily="34" charset="0"/>
            </a:endParaRPr>
          </a:p>
        </p:txBody>
      </p:sp>
      <p:sp>
        <p:nvSpPr>
          <p:cNvPr id="12" name="TextBox 11"/>
          <p:cNvSpPr txBox="1"/>
          <p:nvPr/>
        </p:nvSpPr>
        <p:spPr>
          <a:xfrm>
            <a:off x="9706881" y="3002711"/>
            <a:ext cx="1248681" cy="1077218"/>
          </a:xfrm>
          <a:prstGeom prst="rect">
            <a:avLst/>
          </a:prstGeom>
          <a:noFill/>
        </p:spPr>
        <p:txBody>
          <a:bodyPr wrap="square" rtlCol="0">
            <a:spAutoFit/>
          </a:bodyPr>
          <a:lstStyle/>
          <a:p>
            <a:pPr algn="ctr"/>
            <a:r>
              <a:rPr lang="en-US" sz="1600" dirty="0" smtClean="0">
                <a:latin typeface="Tw Cen MT" panose="020B0602020104020603" pitchFamily="34" charset="0"/>
              </a:rPr>
              <a:t>Evaporated and collected (reclaimed)</a:t>
            </a:r>
            <a:endParaRPr lang="en-US" sz="1600" dirty="0">
              <a:latin typeface="Tw Cen MT" panose="020B0602020104020603" pitchFamily="34" charset="0"/>
            </a:endParaRPr>
          </a:p>
        </p:txBody>
      </p:sp>
      <p:sp>
        <p:nvSpPr>
          <p:cNvPr id="13" name="TextBox 12"/>
          <p:cNvSpPr txBox="1"/>
          <p:nvPr/>
        </p:nvSpPr>
        <p:spPr>
          <a:xfrm>
            <a:off x="8328328" y="2948661"/>
            <a:ext cx="1248681" cy="830997"/>
          </a:xfrm>
          <a:prstGeom prst="rect">
            <a:avLst/>
          </a:prstGeom>
          <a:noFill/>
        </p:spPr>
        <p:txBody>
          <a:bodyPr wrap="square" rtlCol="0">
            <a:spAutoFit/>
          </a:bodyPr>
          <a:lstStyle/>
          <a:p>
            <a:pPr algn="ctr"/>
            <a:r>
              <a:rPr lang="en-US" sz="1600" dirty="0" smtClean="0">
                <a:solidFill>
                  <a:srgbClr val="FF0000"/>
                </a:solidFill>
                <a:latin typeface="Tw Cen MT" panose="020B0602020104020603" pitchFamily="34" charset="0"/>
              </a:rPr>
              <a:t>Inedible biomass (lost)</a:t>
            </a:r>
            <a:endParaRPr lang="en-US" sz="1600" dirty="0">
              <a:solidFill>
                <a:srgbClr val="FF0000"/>
              </a:solidFill>
              <a:latin typeface="Tw Cen MT" panose="020B0602020104020603" pitchFamily="34" charset="0"/>
            </a:endParaRPr>
          </a:p>
        </p:txBody>
      </p:sp>
    </p:spTree>
    <p:extLst>
      <p:ext uri="{BB962C8B-B14F-4D97-AF65-F5344CB8AC3E}">
        <p14:creationId xmlns:p14="http://schemas.microsoft.com/office/powerpoint/2010/main" val="7545186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838200" y="26036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Conclusion</a:t>
            </a:r>
            <a:endParaRPr lang="en-US" dirty="0">
              <a:latin typeface="Tw Cen MT" panose="020B0602020104020603" pitchFamily="34" charset="0"/>
            </a:endParaRPr>
          </a:p>
        </p:txBody>
      </p:sp>
      <p:cxnSp>
        <p:nvCxnSpPr>
          <p:cNvPr id="5" name="Straight Connector 4"/>
          <p:cNvCxnSpPr/>
          <p:nvPr/>
        </p:nvCxnSpPr>
        <p:spPr>
          <a:xfrm flipV="1">
            <a:off x="1524000" y="36306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253783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838200" y="368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Tw Cen MT" panose="020B0602020104020603" pitchFamily="34" charset="0"/>
              </a:rPr>
              <a:t>Conclusion</a:t>
            </a:r>
            <a:endParaRPr lang="en-US" dirty="0">
              <a:latin typeface="Tw Cen MT" panose="020B0602020104020603" pitchFamily="34" charset="0"/>
            </a:endParaRPr>
          </a:p>
        </p:txBody>
      </p:sp>
      <p:cxnSp>
        <p:nvCxnSpPr>
          <p:cNvPr id="7" name="Straight Connector 6"/>
          <p:cNvCxnSpPr/>
          <p:nvPr/>
        </p:nvCxnSpPr>
        <p:spPr>
          <a:xfrm flipV="1">
            <a:off x="1524000" y="1395411"/>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1"/>
          <p:cNvSpPr>
            <a:spLocks noGrp="1"/>
          </p:cNvSpPr>
          <p:nvPr>
            <p:ph idx="1"/>
          </p:nvPr>
        </p:nvSpPr>
        <p:spPr>
          <a:xfrm>
            <a:off x="224629" y="1427321"/>
            <a:ext cx="11906411" cy="5369719"/>
          </a:xfrm>
        </p:spPr>
        <p:txBody>
          <a:bodyPr>
            <a:noAutofit/>
          </a:bodyPr>
          <a:lstStyle/>
          <a:p>
            <a:pPr marL="182880" indent="-182880"/>
            <a:r>
              <a:rPr lang="en-US" sz="2000" dirty="0">
                <a:latin typeface="Tw Cen MT" panose="020B0602020104020603" pitchFamily="34" charset="0"/>
              </a:rPr>
              <a:t>Continuous leafy green production is achievable in Veggie </a:t>
            </a:r>
            <a:r>
              <a:rPr lang="en-US" sz="2000" dirty="0" smtClean="0">
                <a:latin typeface="Tw Cen MT" panose="020B0602020104020603" pitchFamily="34" charset="0"/>
              </a:rPr>
              <a:t>hardware.</a:t>
            </a:r>
          </a:p>
          <a:p>
            <a:pPr marL="788670" lvl="1" indent="-285750">
              <a:buFont typeface="Wingdings" panose="05000000000000000000" pitchFamily="2" charset="2"/>
              <a:buChar char="§"/>
            </a:pPr>
            <a:r>
              <a:rPr lang="en-US" sz="1600" dirty="0" smtClean="0">
                <a:latin typeface="Tw Cen MT" panose="020B0602020104020603" pitchFamily="34" charset="0"/>
              </a:rPr>
              <a:t>Identified </a:t>
            </a:r>
            <a:r>
              <a:rPr lang="en-US" sz="1600" dirty="0">
                <a:latin typeface="Tw Cen MT" panose="020B0602020104020603" pitchFamily="34" charset="0"/>
              </a:rPr>
              <a:t>areas of concern, such as potential hardware incompatibility of ‘</a:t>
            </a:r>
            <a:r>
              <a:rPr lang="en-US" sz="1600" dirty="0" smtClean="0">
                <a:latin typeface="Tw Cen MT" panose="020B0602020104020603" pitchFamily="34" charset="0"/>
              </a:rPr>
              <a:t>Shungiku’, </a:t>
            </a:r>
            <a:r>
              <a:rPr lang="en-US" sz="1600" dirty="0">
                <a:latin typeface="Tw Cen MT" panose="020B0602020104020603" pitchFamily="34" charset="0"/>
              </a:rPr>
              <a:t>and challenges for implementing this in </a:t>
            </a:r>
            <a:r>
              <a:rPr lang="en-US" sz="1600" dirty="0" smtClean="0">
                <a:latin typeface="Tw Cen MT" panose="020B0602020104020603" pitchFamily="34" charset="0"/>
              </a:rPr>
              <a:t>space.</a:t>
            </a:r>
          </a:p>
          <a:p>
            <a:pPr marL="788670" lvl="1" indent="-285750">
              <a:buFont typeface="Wingdings" panose="05000000000000000000" pitchFamily="2" charset="2"/>
              <a:buChar char="§"/>
            </a:pPr>
            <a:r>
              <a:rPr lang="en-US" sz="1600" dirty="0" smtClean="0">
                <a:latin typeface="Tw Cen MT" panose="020B0602020104020603" pitchFamily="34" charset="0"/>
              </a:rPr>
              <a:t>New </a:t>
            </a:r>
            <a:r>
              <a:rPr lang="en-US" sz="1600" dirty="0">
                <a:latin typeface="Tw Cen MT" panose="020B0602020104020603" pitchFamily="34" charset="0"/>
              </a:rPr>
              <a:t>procedures for routine hardware cleaning would be vital for maintaining the low risk for food safety contaminants and odors, especially if production exceeded the tested 120-day duration.</a:t>
            </a:r>
          </a:p>
          <a:p>
            <a:pPr marL="182880" indent="-182880"/>
            <a:r>
              <a:rPr lang="en-US" sz="2000" dirty="0" smtClean="0">
                <a:latin typeface="Tw Cen MT" panose="020B0602020104020603" pitchFamily="34" charset="0"/>
              </a:rPr>
              <a:t>Successfully </a:t>
            </a:r>
            <a:r>
              <a:rPr lang="en-US" sz="2000" dirty="0">
                <a:latin typeface="Tw Cen MT" panose="020B0602020104020603" pitchFamily="34" charset="0"/>
              </a:rPr>
              <a:t>established baseline performance metrics and identified numerous areas for future </a:t>
            </a:r>
            <a:r>
              <a:rPr lang="en-US" sz="2000" dirty="0" smtClean="0">
                <a:latin typeface="Tw Cen MT" panose="020B0602020104020603" pitchFamily="34" charset="0"/>
              </a:rPr>
              <a:t>research.</a:t>
            </a:r>
          </a:p>
          <a:p>
            <a:pPr marL="788670" lvl="1" indent="-285750">
              <a:buFont typeface="Wingdings" panose="05000000000000000000" pitchFamily="2" charset="2"/>
              <a:buChar char="§"/>
            </a:pPr>
            <a:r>
              <a:rPr lang="en-US" sz="1600" dirty="0" smtClean="0">
                <a:latin typeface="Tw Cen MT" panose="020B0602020104020603" pitchFamily="34" charset="0"/>
              </a:rPr>
              <a:t>Current leafy green production with single harvest continues to be a viable option.</a:t>
            </a:r>
          </a:p>
          <a:p>
            <a:pPr marL="788670" lvl="1" indent="-285750">
              <a:buFont typeface="Wingdings" panose="05000000000000000000" pitchFamily="2" charset="2"/>
              <a:buChar char="§"/>
            </a:pPr>
            <a:r>
              <a:rPr lang="en-US" sz="1600" dirty="0" smtClean="0">
                <a:latin typeface="Tw Cen MT" panose="020B0602020104020603" pitchFamily="34" charset="0"/>
              </a:rPr>
              <a:t>The main tradeoff associated with the single harvest technique is the greater requirement of consumable hardware,</a:t>
            </a:r>
          </a:p>
          <a:p>
            <a:pPr marL="788670" lvl="1" indent="-285750">
              <a:buFont typeface="Wingdings" panose="05000000000000000000" pitchFamily="2" charset="2"/>
              <a:buChar char="§"/>
            </a:pPr>
            <a:r>
              <a:rPr lang="en-US" sz="1600" dirty="0" smtClean="0">
                <a:latin typeface="Tw Cen MT" panose="020B0602020104020603" pitchFamily="34" charset="0"/>
              </a:rPr>
              <a:t>Multiple harvest technique requires more crew time, potentially increases overall microbial load over time, and is less effective at producing fresh edible biomass given the same amount of resources.</a:t>
            </a:r>
            <a:endParaRPr lang="en-US" sz="2000" dirty="0" smtClean="0">
              <a:latin typeface="Tw Cen MT" panose="020B0602020104020603" pitchFamily="34" charset="0"/>
            </a:endParaRPr>
          </a:p>
          <a:p>
            <a:pPr marL="182880" indent="-182880"/>
            <a:r>
              <a:rPr lang="en-US" sz="1800" dirty="0" smtClean="0">
                <a:latin typeface="Tw Cen MT" panose="020B0602020104020603" pitchFamily="34" charset="0"/>
              </a:rPr>
              <a:t>Verified ‘Amara’ mustard as potential new crop candidate for spaceflight</a:t>
            </a:r>
          </a:p>
          <a:p>
            <a:pPr marL="182880" indent="-182880"/>
            <a:r>
              <a:rPr lang="en-US" sz="1800" dirty="0" smtClean="0">
                <a:latin typeface="Tw Cen MT" panose="020B0602020104020603" pitchFamily="34" charset="0"/>
              </a:rPr>
              <a:t>Repeating this study would be valuable for achieving the following:</a:t>
            </a:r>
          </a:p>
          <a:p>
            <a:pPr marL="788670" lvl="1" indent="-285750">
              <a:buFont typeface="Wingdings" panose="05000000000000000000" pitchFamily="2" charset="2"/>
              <a:buChar char="§"/>
            </a:pPr>
            <a:r>
              <a:rPr lang="en-US" sz="1600" dirty="0" smtClean="0">
                <a:latin typeface="Tw Cen MT" panose="020B0602020104020603" pitchFamily="34" charset="0"/>
              </a:rPr>
              <a:t>Eliminate </a:t>
            </a:r>
            <a:r>
              <a:rPr lang="en-US" sz="1600" dirty="0">
                <a:latin typeface="Tw Cen MT" panose="020B0602020104020603" pitchFamily="34" charset="0"/>
              </a:rPr>
              <a:t>confounding </a:t>
            </a:r>
            <a:r>
              <a:rPr lang="en-US" sz="1600" dirty="0" smtClean="0">
                <a:latin typeface="Tw Cen MT" panose="020B0602020104020603" pitchFamily="34" charset="0"/>
              </a:rPr>
              <a:t>factors						</a:t>
            </a:r>
          </a:p>
          <a:p>
            <a:pPr marL="788670" lvl="1" indent="-285750">
              <a:buFont typeface="Wingdings" panose="05000000000000000000" pitchFamily="2" charset="2"/>
              <a:buChar char="§"/>
            </a:pPr>
            <a:r>
              <a:rPr lang="en-US" sz="1600" dirty="0" smtClean="0">
                <a:latin typeface="Tw Cen MT" panose="020B0602020104020603" pitchFamily="34" charset="0"/>
              </a:rPr>
              <a:t>Verify the source of microbial growth over time</a:t>
            </a:r>
          </a:p>
          <a:p>
            <a:pPr marL="788670" lvl="1" indent="-285750">
              <a:buFont typeface="Wingdings" panose="05000000000000000000" pitchFamily="2" charset="2"/>
              <a:buChar char="§"/>
            </a:pPr>
            <a:r>
              <a:rPr lang="en-US" sz="1600" dirty="0" smtClean="0">
                <a:latin typeface="Tw Cen MT" panose="020B0602020104020603" pitchFamily="34" charset="0"/>
              </a:rPr>
              <a:t>Conduct </a:t>
            </a:r>
            <a:r>
              <a:rPr lang="en-US" sz="1600" dirty="0">
                <a:latin typeface="Tw Cen MT" panose="020B0602020104020603" pitchFamily="34" charset="0"/>
              </a:rPr>
              <a:t>plant nutrition </a:t>
            </a:r>
            <a:r>
              <a:rPr lang="en-US" sz="1600" dirty="0" smtClean="0">
                <a:latin typeface="Tw Cen MT" panose="020B0602020104020603" pitchFamily="34" charset="0"/>
              </a:rPr>
              <a:t>analyses</a:t>
            </a:r>
          </a:p>
          <a:p>
            <a:pPr marL="788670" lvl="1" indent="-285750">
              <a:buFont typeface="Wingdings" panose="05000000000000000000" pitchFamily="2" charset="2"/>
              <a:buChar char="§"/>
            </a:pPr>
            <a:r>
              <a:rPr lang="en-US" sz="1600" dirty="0">
                <a:latin typeface="Tw Cen MT" panose="020B0602020104020603" pitchFamily="34" charset="0"/>
              </a:rPr>
              <a:t>R</a:t>
            </a:r>
            <a:r>
              <a:rPr lang="en-US" sz="1600" dirty="0" smtClean="0">
                <a:latin typeface="Tw Cen MT" panose="020B0602020104020603" pitchFamily="34" charset="0"/>
              </a:rPr>
              <a:t>etest </a:t>
            </a:r>
            <a:r>
              <a:rPr lang="en-US" sz="1600" dirty="0">
                <a:latin typeface="Tw Cen MT" panose="020B0602020104020603" pitchFamily="34" charset="0"/>
              </a:rPr>
              <a:t>this cropping system design or an alternative design that could further minimize plant </a:t>
            </a:r>
            <a:r>
              <a:rPr lang="en-US" sz="1600" dirty="0" smtClean="0">
                <a:latin typeface="Tw Cen MT" panose="020B0602020104020603" pitchFamily="34" charset="0"/>
              </a:rPr>
              <a:t>competition</a:t>
            </a:r>
          </a:p>
          <a:p>
            <a:pPr marL="788670" lvl="1" indent="-285750">
              <a:buFont typeface="Wingdings" panose="05000000000000000000" pitchFamily="2" charset="2"/>
              <a:buChar char="§"/>
            </a:pPr>
            <a:r>
              <a:rPr lang="en-US" sz="1600" dirty="0">
                <a:latin typeface="Tw Cen MT" panose="020B0602020104020603" pitchFamily="34" charset="0"/>
              </a:rPr>
              <a:t>D</a:t>
            </a:r>
            <a:r>
              <a:rPr lang="en-US" sz="1600" dirty="0" smtClean="0">
                <a:latin typeface="Tw Cen MT" panose="020B0602020104020603" pitchFamily="34" charset="0"/>
              </a:rPr>
              <a:t>etermine </a:t>
            </a:r>
            <a:r>
              <a:rPr lang="en-US" sz="1600" dirty="0">
                <a:latin typeface="Tw Cen MT" panose="020B0602020104020603" pitchFamily="34" charset="0"/>
              </a:rPr>
              <a:t>routine hardware cleaning </a:t>
            </a:r>
            <a:r>
              <a:rPr lang="en-US" sz="1600" dirty="0" smtClean="0">
                <a:latin typeface="Tw Cen MT" panose="020B0602020104020603" pitchFamily="34" charset="0"/>
              </a:rPr>
              <a:t>procedures</a:t>
            </a:r>
          </a:p>
          <a:p>
            <a:pPr marL="788670" lvl="1" indent="-285750">
              <a:buFont typeface="Wingdings" panose="05000000000000000000" pitchFamily="2" charset="2"/>
              <a:buChar char="§"/>
            </a:pPr>
            <a:r>
              <a:rPr lang="en-US" sz="1600" dirty="0">
                <a:latin typeface="Tw Cen MT" panose="020B0602020104020603" pitchFamily="34" charset="0"/>
              </a:rPr>
              <a:t>C</a:t>
            </a:r>
            <a:r>
              <a:rPr lang="en-US" sz="1600" dirty="0" smtClean="0">
                <a:latin typeface="Tw Cen MT" panose="020B0602020104020603" pitchFamily="34" charset="0"/>
              </a:rPr>
              <a:t>omplete </a:t>
            </a:r>
            <a:r>
              <a:rPr lang="en-US" sz="1600" dirty="0">
                <a:latin typeface="Tw Cen MT" panose="020B0602020104020603" pitchFamily="34" charset="0"/>
              </a:rPr>
              <a:t>waste stream </a:t>
            </a:r>
            <a:r>
              <a:rPr lang="en-US" sz="1600" dirty="0" smtClean="0">
                <a:latin typeface="Tw Cen MT" panose="020B0602020104020603" pitchFamily="34" charset="0"/>
              </a:rPr>
              <a:t>calculations</a:t>
            </a:r>
          </a:p>
          <a:p>
            <a:pPr marL="788670" lvl="1" indent="-285750">
              <a:buFont typeface="Wingdings" panose="05000000000000000000" pitchFamily="2" charset="2"/>
              <a:buChar char="§"/>
            </a:pPr>
            <a:r>
              <a:rPr lang="en-US" sz="1600" dirty="0">
                <a:latin typeface="Tw Cen MT" panose="020B0602020104020603" pitchFamily="34" charset="0"/>
              </a:rPr>
              <a:t>L</a:t>
            </a:r>
            <a:r>
              <a:rPr lang="en-US" sz="1600" dirty="0" smtClean="0">
                <a:latin typeface="Tw Cen MT" panose="020B0602020104020603" pitchFamily="34" charset="0"/>
              </a:rPr>
              <a:t>ook </a:t>
            </a:r>
            <a:r>
              <a:rPr lang="en-US" sz="1600" dirty="0">
                <a:latin typeface="Tw Cen MT" panose="020B0602020104020603" pitchFamily="34" charset="0"/>
              </a:rPr>
              <a:t>for areas of improved crew </a:t>
            </a:r>
            <a:r>
              <a:rPr lang="en-US" sz="1600" dirty="0" smtClean="0">
                <a:latin typeface="Tw Cen MT" panose="020B0602020104020603" pitchFamily="34" charset="0"/>
              </a:rPr>
              <a:t>time</a:t>
            </a:r>
            <a:endParaRPr lang="en-US" sz="1600" dirty="0">
              <a:latin typeface="Tw Cen MT" panose="020B0602020104020603" pitchFamily="34" charset="0"/>
            </a:endParaRPr>
          </a:p>
        </p:txBody>
      </p:sp>
    </p:spTree>
    <p:extLst>
      <p:ext uri="{BB962C8B-B14F-4D97-AF65-F5344CB8AC3E}">
        <p14:creationId xmlns:p14="http://schemas.microsoft.com/office/powerpoint/2010/main" val="3548475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xEl>
                                              <p:pRg st="13" end="1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xEl>
                                              <p:pRg st="14" end="1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8798</TotalTime>
  <Words>4175</Words>
  <Application>Microsoft Office PowerPoint</Application>
  <PresentationFormat>Widescreen</PresentationFormat>
  <Paragraphs>514</Paragraphs>
  <Slides>47</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47</vt:i4>
      </vt:variant>
    </vt:vector>
  </HeadingPairs>
  <TitlesOfParts>
    <vt:vector size="54" baseType="lpstr">
      <vt:lpstr>Arial</vt:lpstr>
      <vt:lpstr>Calibri</vt:lpstr>
      <vt:lpstr>Calibri Light</vt:lpstr>
      <vt:lpstr>Times New Roman</vt:lpstr>
      <vt:lpstr>Tw Cen MT</vt:lpstr>
      <vt:lpstr>Wingdings</vt:lpstr>
      <vt:lpstr>Office Theme</vt:lpstr>
      <vt:lpstr>Sustained Veggie</vt:lpstr>
      <vt:lpstr>Introduction</vt:lpstr>
      <vt:lpstr>Veggie Vegetable Production System</vt:lpstr>
      <vt:lpstr>PowerPoint Presentation</vt:lpstr>
      <vt:lpstr>Veggie Vegetable Production System</vt:lpstr>
      <vt:lpstr>PowerPoint Presentation</vt:lpstr>
      <vt:lpstr>PowerPoint Presentation</vt:lpstr>
      <vt:lpstr>Introduction</vt:lpstr>
      <vt:lpstr>PowerPoint Presentation</vt:lpstr>
      <vt:lpstr>PowerPoint Presentation</vt:lpstr>
      <vt:lpstr>Introduction</vt:lpstr>
      <vt:lpstr>PowerPoint Presentation</vt:lpstr>
      <vt:lpstr>Experimental Design</vt:lpstr>
      <vt:lpstr>PowerPoint Presentation</vt:lpstr>
      <vt:lpstr>Experimental Design</vt:lpstr>
      <vt:lpstr>Multiple Harvest</vt:lpstr>
      <vt:lpstr>Multiple Harvest</vt:lpstr>
      <vt:lpstr>Experimental Design</vt:lpstr>
      <vt:lpstr>PowerPoint Presentation</vt:lpstr>
      <vt:lpstr>Results</vt:lpstr>
      <vt:lpstr>PowerPoint Presentation</vt:lpstr>
      <vt:lpstr>PowerPoint Presentation</vt:lpstr>
      <vt:lpstr>PowerPoint Presentation</vt:lpstr>
      <vt:lpstr>PowerPoint Presentation</vt:lpstr>
      <vt:lpstr>Results</vt:lpstr>
      <vt:lpstr>PowerPoint Presentation</vt:lpstr>
      <vt:lpstr>PowerPoint Presentation</vt:lpstr>
      <vt:lpstr>Results</vt:lpstr>
      <vt:lpstr>PowerPoint Presentation</vt:lpstr>
      <vt:lpstr>PowerPoint Presentation</vt:lpstr>
      <vt:lpstr>PowerPoint Presentation</vt:lpstr>
      <vt:lpstr>PowerPoint Presentation</vt:lpstr>
      <vt:lpstr>Results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Bunchek, Jess M. (KSC-LASSO-6730)[Southeastern Universities Research Association]</dc:creator>
  <cp:lastModifiedBy>Victor, Megan E. (KSC-LASSO-6700)[AECOM Management Services, Inc]</cp:lastModifiedBy>
  <cp:revision>141</cp:revision>
  <dcterms:created xsi:type="dcterms:W3CDTF">2020-04-12T21:00:14Z</dcterms:created>
  <dcterms:modified xsi:type="dcterms:W3CDTF">2020-11-03T20:25:55Z</dcterms:modified>
</cp:coreProperties>
</file>