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56"/>
  </p:notesMasterIdLst>
  <p:sldIdLst>
    <p:sldId id="2185" r:id="rId6"/>
    <p:sldId id="2201" r:id="rId7"/>
    <p:sldId id="2182" r:id="rId8"/>
    <p:sldId id="1898" r:id="rId9"/>
    <p:sldId id="1862" r:id="rId10"/>
    <p:sldId id="1877" r:id="rId11"/>
    <p:sldId id="1871" r:id="rId12"/>
    <p:sldId id="1900" r:id="rId13"/>
    <p:sldId id="2180" r:id="rId14"/>
    <p:sldId id="2060" r:id="rId15"/>
    <p:sldId id="2052" r:id="rId16"/>
    <p:sldId id="913" r:id="rId17"/>
    <p:sldId id="2174" r:id="rId18"/>
    <p:sldId id="1919" r:id="rId19"/>
    <p:sldId id="1924" r:id="rId20"/>
    <p:sldId id="2176" r:id="rId21"/>
    <p:sldId id="261" r:id="rId22"/>
    <p:sldId id="2181" r:id="rId23"/>
    <p:sldId id="1899" r:id="rId24"/>
    <p:sldId id="2027" r:id="rId25"/>
    <p:sldId id="1910" r:id="rId26"/>
    <p:sldId id="2066" r:id="rId27"/>
    <p:sldId id="2179" r:id="rId28"/>
    <p:sldId id="2178" r:id="rId29"/>
    <p:sldId id="2177" r:id="rId30"/>
    <p:sldId id="2186" r:id="rId31"/>
    <p:sldId id="2198" r:id="rId32"/>
    <p:sldId id="2199" r:id="rId33"/>
    <p:sldId id="2183" r:id="rId34"/>
    <p:sldId id="290" r:id="rId35"/>
    <p:sldId id="383" r:id="rId36"/>
    <p:sldId id="2189" r:id="rId37"/>
    <p:sldId id="2203" r:id="rId38"/>
    <p:sldId id="2190" r:id="rId39"/>
    <p:sldId id="337" r:id="rId40"/>
    <p:sldId id="3215" r:id="rId41"/>
    <p:sldId id="3217" r:id="rId42"/>
    <p:sldId id="3218" r:id="rId43"/>
    <p:sldId id="3219" r:id="rId44"/>
    <p:sldId id="257" r:id="rId45"/>
    <p:sldId id="3220" r:id="rId46"/>
    <p:sldId id="2205" r:id="rId47"/>
    <p:sldId id="2206" r:id="rId48"/>
    <p:sldId id="2207" r:id="rId49"/>
    <p:sldId id="2208" r:id="rId50"/>
    <p:sldId id="2209" r:id="rId51"/>
    <p:sldId id="2192" r:id="rId52"/>
    <p:sldId id="2204" r:id="rId53"/>
    <p:sldId id="262" r:id="rId54"/>
    <p:sldId id="221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101"/>
    <a:srgbClr val="89919E"/>
    <a:srgbClr val="000000"/>
    <a:srgbClr val="0B0B0B"/>
    <a:srgbClr val="8D95A2"/>
    <a:srgbClr val="969696"/>
    <a:srgbClr val="2F5597"/>
    <a:srgbClr val="2F3248"/>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186067-8F0B-4CD8-B821-4B7D6E5BF3D9}" v="20" dt="2020-10-29T14:38:12.9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62" autoAdjust="0"/>
    <p:restoredTop sz="94660"/>
  </p:normalViewPr>
  <p:slideViewPr>
    <p:cSldViewPr snapToGrid="0">
      <p:cViewPr varScale="1">
        <p:scale>
          <a:sx n="87" d="100"/>
          <a:sy n="87" d="100"/>
        </p:scale>
        <p:origin x="857" y="46"/>
      </p:cViewPr>
      <p:guideLst/>
    </p:cSldViewPr>
  </p:slideViewPr>
  <p:notesTextViewPr>
    <p:cViewPr>
      <p:scale>
        <a:sx n="3" d="2"/>
        <a:sy n="3" d="2"/>
      </p:scale>
      <p:origin x="0" y="0"/>
    </p:cViewPr>
  </p:notesTextViewPr>
  <p:sorterViewPr>
    <p:cViewPr varScale="1">
      <p:scale>
        <a:sx n="1" d="1"/>
        <a:sy n="1" d="1"/>
      </p:scale>
      <p:origin x="0" y="-1025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teltrium.sharepoint.com/sites/PSC/Shared%20Documents/Networks%20Statistics/SN/SN%20Support%20Minutes%20FY11%20to%20FY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teltrium.sharepoint.com/sites/PSC/Shared%20Documents/Networks%20Statistics/SN/SN%20Support%20Minutes%20FY11%20to%20FY1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50" baseline="0">
                <a:solidFill>
                  <a:schemeClr val="bg1"/>
                </a:solidFill>
                <a:latin typeface="+mn-lt"/>
                <a:ea typeface="+mn-ea"/>
                <a:cs typeface="+mn-cs"/>
              </a:defRPr>
            </a:pPr>
            <a:r>
              <a:rPr lang="en-US" sz="1600" b="0" cap="none" baseline="0">
                <a:solidFill>
                  <a:schemeClr val="bg1"/>
                </a:solidFill>
              </a:rPr>
              <a:t>Service Time (minutes) – Fiscal Year</a:t>
            </a:r>
          </a:p>
        </c:rich>
      </c:tx>
      <c:overlay val="0"/>
      <c:spPr>
        <a:noFill/>
        <a:ln>
          <a:noFill/>
        </a:ln>
        <a:effectLst/>
      </c:spPr>
      <c:txPr>
        <a:bodyPr rot="0" spcFirstLastPara="1" vertOverflow="ellipsis" vert="horz" wrap="square" anchor="ctr" anchorCtr="1"/>
        <a:lstStyle/>
        <a:p>
          <a:pPr>
            <a:defRPr sz="1800" b="1" i="0" u="none" strike="noStrike" kern="1200" cap="all" spc="50" baseline="0">
              <a:solidFill>
                <a:schemeClr val="bg1"/>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1"/>
          <c:tx>
            <c:strRef>
              <c:f>'SN_Metrics (2019)'!$B$23</c:f>
              <c:strCache>
                <c:ptCount val="1"/>
                <c:pt idx="0">
                  <c:v>Minutes</c:v>
                </c:pt>
              </c:strCache>
            </c:strRef>
          </c:tx>
          <c:spPr>
            <a:solidFill>
              <a:schemeClr val="accent5"/>
            </a:solidFill>
            <a:ln>
              <a:noFill/>
            </a:ln>
            <a:effectLst/>
            <a:sp3d/>
          </c:spPr>
          <c:invertIfNegative val="0"/>
          <c:cat>
            <c:numRef>
              <c:f>'SN_Metrics (2019)'!$A$24:$A$32</c:f>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f>'SN_Metrics (2019)'!$B$24:$B$32</c:f>
              <c:numCache>
                <c:formatCode>_(* #,##0.00_);_(* \(#,##0.00\);_(* "-"??_);_(@_)</c:formatCode>
                <c:ptCount val="9"/>
                <c:pt idx="0">
                  <c:v>10464825</c:v>
                </c:pt>
                <c:pt idx="1">
                  <c:v>10603080</c:v>
                </c:pt>
                <c:pt idx="2">
                  <c:v>10626060</c:v>
                </c:pt>
                <c:pt idx="3">
                  <c:v>10594980</c:v>
                </c:pt>
                <c:pt idx="4">
                  <c:v>10725000</c:v>
                </c:pt>
                <c:pt idx="5">
                  <c:v>11869800</c:v>
                </c:pt>
                <c:pt idx="6">
                  <c:v>11809860</c:v>
                </c:pt>
                <c:pt idx="7">
                  <c:v>11583600</c:v>
                </c:pt>
                <c:pt idx="8">
                  <c:v>11420238.783333333</c:v>
                </c:pt>
              </c:numCache>
            </c:numRef>
          </c:val>
          <c:extLst>
            <c:ext xmlns:c16="http://schemas.microsoft.com/office/drawing/2014/chart" uri="{C3380CC4-5D6E-409C-BE32-E72D297353CC}">
              <c16:uniqueId val="{00000000-C633-4DCE-898A-A3DF58843413}"/>
            </c:ext>
          </c:extLst>
        </c:ser>
        <c:dLbls>
          <c:showLegendKey val="0"/>
          <c:showVal val="0"/>
          <c:showCatName val="0"/>
          <c:showSerName val="0"/>
          <c:showPercent val="0"/>
          <c:showBubbleSize val="0"/>
        </c:dLbls>
        <c:gapWidth val="150"/>
        <c:gapDepth val="0"/>
        <c:shape val="box"/>
        <c:axId val="677643104"/>
        <c:axId val="677642448"/>
        <c:axId val="0"/>
        <c:extLst>
          <c:ext xmlns:c15="http://schemas.microsoft.com/office/drawing/2012/chart" uri="{02D57815-91ED-43cb-92C2-25804820EDAC}">
            <c15:filteredBarSeries>
              <c15:ser>
                <c:idx val="0"/>
                <c:order val="0"/>
                <c:tx>
                  <c:strRef>
                    <c:extLst>
                      <c:ext uri="{02D57815-91ED-43cb-92C2-25804820EDAC}">
                        <c15:formulaRef>
                          <c15:sqref>'SN_Metrics (2019)'!$A$23</c15:sqref>
                        </c15:formulaRef>
                      </c:ext>
                    </c:extLst>
                    <c:strCache>
                      <c:ptCount val="1"/>
                      <c:pt idx="0">
                        <c:v>Year</c:v>
                      </c:pt>
                    </c:strCache>
                  </c:strRef>
                </c:tx>
                <c:spPr>
                  <a:gradFill>
                    <a:gsLst>
                      <a:gs pos="100000">
                        <a:schemeClr val="accent1">
                          <a:alpha val="0"/>
                        </a:schemeClr>
                      </a:gs>
                      <a:gs pos="50000">
                        <a:schemeClr val="accent1"/>
                      </a:gs>
                    </a:gsLst>
                    <a:lin ang="5400000" scaled="0"/>
                  </a:gradFill>
                  <a:ln>
                    <a:noFill/>
                  </a:ln>
                  <a:effectLst/>
                  <a:sp3d/>
                </c:spPr>
                <c:invertIfNegative val="0"/>
                <c:cat>
                  <c:numRef>
                    <c:extLst>
                      <c:ext uri="{02D57815-91ED-43cb-92C2-25804820EDAC}">
                        <c15:formulaRef>
                          <c15:sqref>'SN_Metrics (2019)'!$A$24:$A$32</c15:sqref>
                        </c15:formulaRef>
                      </c:ext>
                    </c:extLst>
                    <c:numCache>
                      <c:formatCode>General</c:formatCode>
                      <c:ptCount val="9"/>
                      <c:pt idx="0">
                        <c:v>2011</c:v>
                      </c:pt>
                      <c:pt idx="1">
                        <c:v>2012</c:v>
                      </c:pt>
                      <c:pt idx="2">
                        <c:v>2013</c:v>
                      </c:pt>
                      <c:pt idx="3">
                        <c:v>2014</c:v>
                      </c:pt>
                      <c:pt idx="4">
                        <c:v>2015</c:v>
                      </c:pt>
                      <c:pt idx="5">
                        <c:v>2016</c:v>
                      </c:pt>
                      <c:pt idx="6">
                        <c:v>2017</c:v>
                      </c:pt>
                      <c:pt idx="7">
                        <c:v>2018</c:v>
                      </c:pt>
                      <c:pt idx="8">
                        <c:v>2019</c:v>
                      </c:pt>
                    </c:numCache>
                  </c:numRef>
                </c:cat>
                <c:val>
                  <c:numRef>
                    <c:extLst>
                      <c:ext uri="{02D57815-91ED-43cb-92C2-25804820EDAC}">
                        <c15:formulaRef>
                          <c15:sqref>'SN_Metrics (2019)'!$A$24:$A$32</c15:sqref>
                        </c15:formulaRef>
                      </c:ext>
                    </c:extLst>
                    <c:numCache>
                      <c:formatCode>General</c:formatCode>
                      <c:ptCount val="9"/>
                      <c:pt idx="0">
                        <c:v>2011</c:v>
                      </c:pt>
                      <c:pt idx="1">
                        <c:v>2012</c:v>
                      </c:pt>
                      <c:pt idx="2">
                        <c:v>2013</c:v>
                      </c:pt>
                      <c:pt idx="3">
                        <c:v>2014</c:v>
                      </c:pt>
                      <c:pt idx="4">
                        <c:v>2015</c:v>
                      </c:pt>
                      <c:pt idx="5">
                        <c:v>2016</c:v>
                      </c:pt>
                      <c:pt idx="6">
                        <c:v>2017</c:v>
                      </c:pt>
                      <c:pt idx="7">
                        <c:v>2018</c:v>
                      </c:pt>
                      <c:pt idx="8">
                        <c:v>2019</c:v>
                      </c:pt>
                    </c:numCache>
                  </c:numRef>
                </c:val>
                <c:extLst>
                  <c:ext xmlns:c16="http://schemas.microsoft.com/office/drawing/2014/chart" uri="{C3380CC4-5D6E-409C-BE32-E72D297353CC}">
                    <c16:uniqueId val="{00000001-C633-4DCE-898A-A3DF58843413}"/>
                  </c:ext>
                </c:extLst>
              </c15:ser>
            </c15:filteredBarSeries>
          </c:ext>
        </c:extLst>
      </c:bar3DChart>
      <c:catAx>
        <c:axId val="6776431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n-US"/>
          </a:p>
        </c:txPr>
        <c:crossAx val="677642448"/>
        <c:crosses val="autoZero"/>
        <c:auto val="1"/>
        <c:lblAlgn val="ctr"/>
        <c:lblOffset val="100"/>
        <c:noMultiLvlLbl val="0"/>
      </c:catAx>
      <c:valAx>
        <c:axId val="677642448"/>
        <c:scaling>
          <c:orientation val="minMax"/>
          <c:min val="0"/>
        </c:scaling>
        <c:delete val="0"/>
        <c:axPos val="l"/>
        <c:majorGridlines>
          <c:spPr>
            <a:ln w="9525" cap="flat" cmpd="sng" algn="ctr">
              <a:solidFill>
                <a:schemeClr val="tx1">
                  <a:lumMod val="5000"/>
                  <a:lumOff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n-US"/>
          </a:p>
        </c:txPr>
        <c:crossAx val="677643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300237518603841E-2"/>
          <c:y val="9.3592553939933751E-2"/>
          <c:w val="0.82939952496279234"/>
          <c:h val="0.81281489212013247"/>
        </c:manualLayout>
      </c:layout>
      <c:pie3DChart>
        <c:varyColors val="1"/>
        <c:ser>
          <c:idx val="0"/>
          <c:order val="0"/>
          <c:explosion val="1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C5CE-4353-96D0-5787B5C4614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C5CE-4353-96D0-5787B5C46142}"/>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C5CE-4353-96D0-5787B5C46142}"/>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C5CE-4353-96D0-5787B5C46142}"/>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C5CE-4353-96D0-5787B5C46142}"/>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C5CE-4353-96D0-5787B5C46142}"/>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C5CE-4353-96D0-5787B5C46142}"/>
              </c:ext>
            </c:extLst>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C5CE-4353-96D0-5787B5C46142}"/>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C5CE-4353-96D0-5787B5C46142}"/>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C5CE-4353-96D0-5787B5C46142}"/>
              </c:ext>
            </c:extLst>
          </c:dPt>
          <c:dPt>
            <c:idx val="10"/>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5-C5CE-4353-96D0-5787B5C46142}"/>
              </c:ext>
            </c:extLst>
          </c:dPt>
          <c:dPt>
            <c:idx val="11"/>
            <c:bubble3D val="0"/>
            <c:spPr>
              <a:solidFill>
                <a:schemeClr val="accent6">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7-C5CE-4353-96D0-5787B5C46142}"/>
              </c:ext>
            </c:extLst>
          </c:dPt>
          <c:dPt>
            <c:idx val="12"/>
            <c:bubble3D val="0"/>
            <c:spPr>
              <a:solidFill>
                <a:schemeClr val="accent1">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9-C5CE-4353-96D0-5787B5C46142}"/>
              </c:ext>
            </c:extLst>
          </c:dPt>
          <c:dPt>
            <c:idx val="13"/>
            <c:bubble3D val="0"/>
            <c:spPr>
              <a:solidFill>
                <a:schemeClr val="accent2">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B-C5CE-4353-96D0-5787B5C46142}"/>
              </c:ext>
            </c:extLst>
          </c:dPt>
          <c:dPt>
            <c:idx val="14"/>
            <c:bubble3D val="0"/>
            <c:explosion val="18"/>
            <c:spPr>
              <a:solidFill>
                <a:schemeClr val="accent3">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D-C5CE-4353-96D0-5787B5C46142}"/>
              </c:ext>
            </c:extLst>
          </c:dPt>
          <c:dPt>
            <c:idx val="15"/>
            <c:bubble3D val="0"/>
            <c:spPr>
              <a:solidFill>
                <a:schemeClr val="accent4">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F-C5CE-4353-96D0-5787B5C46142}"/>
              </c:ext>
            </c:extLst>
          </c:dPt>
          <c:dPt>
            <c:idx val="16"/>
            <c:bubble3D val="0"/>
            <c:spPr>
              <a:solidFill>
                <a:schemeClr val="accent5">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21-C5CE-4353-96D0-5787B5C46142}"/>
              </c:ext>
            </c:extLst>
          </c:dPt>
          <c:dPt>
            <c:idx val="17"/>
            <c:bubble3D val="0"/>
            <c:spPr>
              <a:solidFill>
                <a:schemeClr val="accent6">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23-C5CE-4353-96D0-5787B5C46142}"/>
              </c:ext>
            </c:extLst>
          </c:dPt>
          <c:dLbls>
            <c:dLbl>
              <c:idx val="0"/>
              <c:layout>
                <c:manualLayout>
                  <c:x val="0.19510007917286795"/>
                  <c:y val="-2.5260477003485639E-2"/>
                </c:manualLayout>
              </c:layout>
              <c:spPr>
                <a:noFill/>
                <a:ln>
                  <a:noFill/>
                </a:ln>
                <a:effectLst/>
              </c:spPr>
              <c:txPr>
                <a:bodyPr rot="0" spcFirstLastPara="1" vertOverflow="ellipsis" vert="horz" wrap="square" anchor="ctr" anchorCtr="0"/>
                <a:lstStyle/>
                <a:p>
                  <a:pPr algn="l">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46107317671870479"/>
                      <c:h val="0.1307745569949034"/>
                    </c:manualLayout>
                  </c15:layout>
                </c:ext>
                <c:ext xmlns:c16="http://schemas.microsoft.com/office/drawing/2014/chart" uri="{C3380CC4-5D6E-409C-BE32-E72D297353CC}">
                  <c16:uniqueId val="{00000001-C5CE-4353-96D0-5787B5C46142}"/>
                </c:ext>
              </c:extLst>
            </c:dLbl>
            <c:dLbl>
              <c:idx val="1"/>
              <c:layout>
                <c:manualLayout>
                  <c:x val="4.1455181318270744E-3"/>
                  <c:y val="8.4798443447784526E-3"/>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7906294A-15D8-4009-860F-23D07DA64356}" type="CATEGORYNAME">
                      <a:rPr lang="en-US" smtClean="0"/>
                      <a:pPr>
                        <a:defRPr/>
                      </a:pPr>
                      <a:t>[CATEGORY NAME]</a:t>
                    </a:fld>
                    <a:r>
                      <a:rPr lang="en-US" baseline="0"/>
                      <a:t> </a:t>
                    </a:r>
                    <a:fld id="{A42A3167-8C2C-484F-9202-4374A2828344}"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5CE-4353-96D0-5787B5C46142}"/>
                </c:ext>
              </c:extLst>
            </c:dLbl>
            <c:dLbl>
              <c:idx val="2"/>
              <c:layout>
                <c:manualLayout>
                  <c:x val="1.6917788705144755E-2"/>
                  <c:y val="-9.324009324009324E-3"/>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E0D3EFCF-CE8F-4CB3-8FB8-F5D1C02E6D0F}" type="CATEGORYNAME">
                      <a:rPr lang="en-US" smtClean="0"/>
                      <a:pPr>
                        <a:defRPr/>
                      </a:pPr>
                      <a:t>[CATEGORY NAME]</a:t>
                    </a:fld>
                    <a:r>
                      <a:rPr lang="en-US" baseline="0"/>
                      <a:t> </a:t>
                    </a:r>
                    <a:fld id="{527EF781-E25F-42E3-AD6D-3CA4BFE3AA5F}"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5CE-4353-96D0-5787B5C46142}"/>
                </c:ext>
              </c:extLst>
            </c:dLbl>
            <c:dLbl>
              <c:idx val="3"/>
              <c:layout>
                <c:manualLayout>
                  <c:x val="-2.3348366316313037E-2"/>
                  <c:y val="-1.1477764429730211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8BA6ABBC-09FC-48C0-8B56-E7B9C1203BA6}" type="CATEGORYNAME">
                      <a:rPr lang="en-US" smtClean="0"/>
                      <a:pPr>
                        <a:defRPr/>
                      </a:pPr>
                      <a:t>[CATEGORY NAME]</a:t>
                    </a:fld>
                    <a:r>
                      <a:rPr lang="en-US" baseline="0"/>
                      <a:t> </a:t>
                    </a:r>
                    <a:fld id="{B183B641-6FCB-4859-BECC-65BAE992DC0F}"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5CE-4353-96D0-5787B5C46142}"/>
                </c:ext>
              </c:extLst>
            </c:dLbl>
            <c:dLbl>
              <c:idx val="4"/>
              <c:layout>
                <c:manualLayout>
                  <c:x val="4.0328996364540702E-2"/>
                  <c:y val="-4.3041616611488295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5EB3D20E-0C10-4D37-8A3B-9F875C218B1D}" type="CATEGORYNAME">
                      <a:rPr lang="en-US" smtClean="0"/>
                      <a:pPr>
                        <a:defRPr/>
                      </a:pPr>
                      <a:t>[CATEGORY NAME]</a:t>
                    </a:fld>
                    <a:r>
                      <a:rPr lang="en-US" baseline="0"/>
                      <a:t> </a:t>
                    </a:r>
                    <a:fld id="{B17019BF-6716-4C4D-BF88-8EDDDB3CC74D}"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5CE-4353-96D0-5787B5C46142}"/>
                </c:ext>
              </c:extLst>
            </c:dLbl>
            <c:dLbl>
              <c:idx val="5"/>
              <c:layout>
                <c:manualLayout>
                  <c:x val="2.1225787560284579E-2"/>
                  <c:y val="1.7216646644595317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7A76F477-E721-4504-B5EF-0BE73DD6E58E}" type="CATEGORYNAME">
                      <a:rPr lang="en-US" smtClean="0"/>
                      <a:pPr>
                        <a:defRPr/>
                      </a:pPr>
                      <a:t>[CATEGORY NAME]</a:t>
                    </a:fld>
                    <a:r>
                      <a:rPr lang="en-US" baseline="0"/>
                      <a:t> </a:t>
                    </a:r>
                    <a:fld id="{A0BCF448-D9EC-492C-BF71-8D064C5E4649}"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5CE-4353-96D0-5787B5C46142}"/>
                </c:ext>
              </c:extLst>
            </c:dLbl>
            <c:dLbl>
              <c:idx val="6"/>
              <c:layout>
                <c:manualLayout>
                  <c:x val="-0.13872535762846347"/>
                  <c:y val="1.4390140055423906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AD32E327-93B8-49E3-AEE8-FA6E8AF8AA04}" type="CATEGORYNAME">
                      <a:rPr lang="en-US" smtClean="0"/>
                      <a:pPr>
                        <a:defRPr/>
                      </a:pPr>
                      <a:t>[CATEGORY NAME]</a:t>
                    </a:fld>
                    <a:r>
                      <a:rPr lang="en-US" baseline="0"/>
                      <a:t> </a:t>
                    </a:r>
                    <a:fld id="{63A9395F-396E-4C40-8936-FC98D5B5B38A}"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C5CE-4353-96D0-5787B5C46142}"/>
                </c:ext>
              </c:extLst>
            </c:dLbl>
            <c:dLbl>
              <c:idx val="7"/>
              <c:layout>
                <c:manualLayout>
                  <c:x val="-0.12022002582298735"/>
                  <c:y val="-0.10047324653622847"/>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88938E86-9D50-4C9A-9E2F-BBE129D9D14B}" type="CATEGORYNAME">
                      <a:rPr lang="en-US" smtClean="0"/>
                      <a:pPr>
                        <a:defRPr/>
                      </a:pPr>
                      <a:t>[CATEGORY NAME]</a:t>
                    </a:fld>
                    <a:r>
                      <a:rPr lang="en-US" baseline="0"/>
                      <a:t> </a:t>
                    </a:r>
                    <a:fld id="{4F658FE7-92F7-4DE7-BE05-5E790177010C}"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C5CE-4353-96D0-5787B5C46142}"/>
                </c:ext>
              </c:extLst>
            </c:dLbl>
            <c:dLbl>
              <c:idx val="8"/>
              <c:layout>
                <c:manualLayout>
                  <c:x val="-0.10551143371438915"/>
                  <c:y val="-0.12514202626437038"/>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72D35F0F-82FA-4937-968A-D342D80BB0BC}" type="CATEGORYNAME">
                      <a:rPr lang="en-US" smtClean="0"/>
                      <a:pPr>
                        <a:defRPr/>
                      </a:pPr>
                      <a:t>[CATEGORY NAME]</a:t>
                    </a:fld>
                    <a:r>
                      <a:rPr lang="en-US" baseline="0"/>
                      <a:t> </a:t>
                    </a:r>
                    <a:fld id="{C31664C9-1977-4CC7-83B9-7F611C4A12E4}"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C5CE-4353-96D0-5787B5C46142}"/>
                </c:ext>
              </c:extLst>
            </c:dLbl>
            <c:dLbl>
              <c:idx val="9"/>
              <c:layout>
                <c:manualLayout>
                  <c:x val="-0.10156519422976518"/>
                  <c:y val="-0.18090334602194033"/>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4C644805-CCAB-408D-B64B-1E1755033799}" type="CATEGORYNAME">
                      <a:rPr lang="en-US" smtClean="0"/>
                      <a:pPr>
                        <a:defRPr/>
                      </a:pPr>
                      <a:t>[CATEGORY NAME]</a:t>
                    </a:fld>
                    <a:r>
                      <a:rPr lang="en-US" baseline="0"/>
                      <a:t> </a:t>
                    </a:r>
                    <a:fld id="{5B8B9700-FC0F-4A2A-ADE8-3393BD4968F5}"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C5CE-4353-96D0-5787B5C46142}"/>
                </c:ext>
              </c:extLst>
            </c:dLbl>
            <c:dLbl>
              <c:idx val="10"/>
              <c:layout>
                <c:manualLayout>
                  <c:x val="0.11886441033759364"/>
                  <c:y val="2.8694411074325528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1CF3AA46-1457-4C1D-8B5B-2B6C61610C98}" type="CATEGORYNAME">
                      <a:rPr lang="en-US" smtClean="0"/>
                      <a:pPr>
                        <a:defRPr/>
                      </a:pPr>
                      <a:t>[CATEGORY NAME]</a:t>
                    </a:fld>
                    <a:r>
                      <a:rPr lang="en-US" baseline="0"/>
                      <a:t> </a:t>
                    </a:r>
                    <a:fld id="{80AC103A-BCC7-423E-AA45-E421E1A06B5F}"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C5CE-4353-96D0-5787B5C46142}"/>
                </c:ext>
              </c:extLst>
            </c:dLbl>
            <c:dLbl>
              <c:idx val="11"/>
              <c:layout>
                <c:manualLayout>
                  <c:x val="-2.9716102584398451E-2"/>
                  <c:y val="6.886658657838117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0D3272EA-D504-4EEA-B702-2D55D53839F5}" type="CATEGORYNAME">
                      <a:rPr lang="en-US" smtClean="0"/>
                      <a:pPr>
                        <a:defRPr/>
                      </a:pPr>
                      <a:t>[CATEGORY NAME]</a:t>
                    </a:fld>
                    <a:r>
                      <a:rPr lang="en-US" baseline="0"/>
                      <a:t> </a:t>
                    </a:r>
                    <a:fld id="{6E210DDF-3B4A-4F6C-906D-AC235B7DF0E0}"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C5CE-4353-96D0-5787B5C46142}"/>
                </c:ext>
              </c:extLst>
            </c:dLbl>
            <c:dLbl>
              <c:idx val="12"/>
              <c:layout>
                <c:manualLayout>
                  <c:x val="-3.1838681340426868E-2"/>
                  <c:y val="1.1477764429730211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03EC82CC-55C6-4C1D-A0EC-6882373CC522}" type="CATEGORYNAME">
                      <a:rPr lang="en-US" smtClean="0"/>
                      <a:pPr>
                        <a:defRPr/>
                      </a:pPr>
                      <a:t>[CATEGORY NAME]</a:t>
                    </a:fld>
                    <a:r>
                      <a:rPr lang="en-US" baseline="0"/>
                      <a:t> </a:t>
                    </a:r>
                    <a:fld id="{78A52554-6C47-4501-9294-E7D843E0F9A8}" type="VALUE">
                      <a:rPr lang="en-US" baseline="0" smtClean="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C5CE-4353-96D0-5787B5C46142}"/>
                </c:ext>
              </c:extLst>
            </c:dLbl>
            <c:dLbl>
              <c:idx val="13"/>
              <c:layout>
                <c:manualLayout>
                  <c:x val="7.15999529304161E-2"/>
                  <c:y val="-0.18968298958804214"/>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3FDBC320-B332-4763-9BB1-286F54CB03E0}" type="CATEGORYNAME">
                      <a:rPr lang="en-US" smtClean="0"/>
                      <a:pPr>
                        <a:defRPr/>
                      </a:pPr>
                      <a:t>[CATEGORY NAME]</a:t>
                    </a:fld>
                    <a:r>
                      <a:rPr lang="en-US" baseline="0"/>
                      <a:t> </a:t>
                    </a:r>
                  </a:p>
                  <a:p>
                    <a:pPr>
                      <a:defRPr/>
                    </a:pPr>
                    <a:fld id="{9F73F560-9D16-414A-8DF2-4E4BD10C01B9}" type="VALUE">
                      <a:rPr lang="en-US" baseline="0" smtClean="0"/>
                      <a:pPr>
                        <a:defRPr/>
                      </a:pPr>
                      <a:t>[VALUE]</a:t>
                    </a:fld>
                    <a:endParaRPr lang="en-US"/>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B-C5CE-4353-96D0-5787B5C46142}"/>
                </c:ext>
              </c:extLst>
            </c:dLbl>
            <c:dLbl>
              <c:idx val="14"/>
              <c:layout>
                <c:manualLayout>
                  <c:x val="0.14923865274577741"/>
                  <c:y val="-9.0451673010970207E-2"/>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r>
                      <a:rPr lang="en-US" baseline="0" dirty="0"/>
                      <a:t>Other </a:t>
                    </a:r>
                    <a:fld id="{5ABC0300-F3D8-4A3C-84EA-4DDAA93B1543}" type="VALUE">
                      <a:rPr lang="en-US" baseline="0"/>
                      <a:pPr>
                        <a:defRPr/>
                      </a:pPr>
                      <a:t>[VALUE]</a:t>
                    </a:fld>
                    <a:endParaRPr lang="en-US" baseline="0" dirty="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C5CE-4353-96D0-5787B5C46142}"/>
                </c:ext>
              </c:extLst>
            </c:dLbl>
            <c:dLbl>
              <c:idx val="15"/>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18D16090-0A97-4E48-BB54-CF45949B6566}" type="CATEGORYNAME">
                      <a:rPr lang="en-US" smtClean="0"/>
                      <a:pPr>
                        <a:defRPr/>
                      </a:pPr>
                      <a:t>[CATEGORY NAME]</a:t>
                    </a:fld>
                    <a:r>
                      <a:rPr lang="en-US" baseline="0"/>
                      <a:t> </a:t>
                    </a:r>
                    <a:fld id="{99AA812F-ED59-46DE-8280-CC3C8FFF37B4}"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C5CE-4353-96D0-5787B5C46142}"/>
                </c:ext>
              </c:extLst>
            </c:dLbl>
            <c:dLbl>
              <c:idx val="16"/>
              <c:layout>
                <c:manualLayout>
                  <c:x val="1.0363795329567875E-2"/>
                  <c:y val="0"/>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C6CCD548-BB13-48B6-9F14-8E0183278023}" type="CATEGORYNAME">
                      <a:rPr lang="en-US" smtClean="0"/>
                      <a:pPr>
                        <a:defRPr/>
                      </a:pPr>
                      <a:t>[CATEGORY NAME]</a:t>
                    </a:fld>
                    <a:r>
                      <a:rPr lang="en-US" baseline="0"/>
                      <a:t> </a:t>
                    </a:r>
                    <a:fld id="{8117D9A4-99F9-4F00-BF89-56B6DA87C88F}"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1-C5CE-4353-96D0-5787B5C46142}"/>
                </c:ext>
              </c:extLst>
            </c:dLbl>
            <c:dLbl>
              <c:idx val="17"/>
              <c:layout>
                <c:manualLayout>
                  <c:x val="3.7309663186444353E-2"/>
                  <c:y val="0"/>
                </c:manualLayout>
              </c:layout>
              <c:tx>
                <c:rich>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fld id="{10E23002-85F1-4F7E-B98A-7812AA2CAB91}" type="CATEGORYNAME">
                      <a:rPr lang="en-US" smtClean="0"/>
                      <a:pPr>
                        <a:defRPr/>
                      </a:pPr>
                      <a:t>[CATEGORY NAME]</a:t>
                    </a:fld>
                    <a:r>
                      <a:rPr lang="en-US" baseline="0"/>
                      <a:t> </a:t>
                    </a:r>
                    <a:fld id="{C43D6238-6449-4752-8FC5-EADEC4C85223}" type="VALUE">
                      <a:rPr lang="en-US" baseline="0"/>
                      <a:pPr>
                        <a:defRPr/>
                      </a:pPr>
                      <a:t>[VALUE]</a:t>
                    </a:fld>
                    <a:endParaRPr lang="en-US" baseline="0"/>
                  </a:p>
                </c:rich>
              </c:tx>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3-C5CE-4353-96D0-5787B5C46142}"/>
                </c:ext>
              </c:extLst>
            </c:dLbl>
            <c:spPr>
              <a:noFill/>
              <a:ln>
                <a:noFill/>
              </a:ln>
              <a:effectLst/>
            </c:spPr>
            <c:txPr>
              <a:bodyPr rot="0" spcFirstLastPara="1" vertOverflow="ellipsis" vert="horz" wrap="square" anchor="ctr" anchorCtr="1"/>
              <a:lstStyle/>
              <a:p>
                <a:pPr>
                  <a:defRPr sz="1000" b="1" i="0" u="none" strike="noStrike" kern="1200" spc="0" baseline="0">
                    <a:solidFill>
                      <a:schemeClr val="bg1"/>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'Customer Usage Metr - 2019'!$M$2:$M$19</c:f>
              <c:strCache>
                <c:ptCount val="18"/>
                <c:pt idx="0">
                  <c:v>JPSS-1, HTV, ICESAT2, BALLOONS, LSAT-7, LSAT-8, MINATAUR, NPP, NUSTAR, OCO-2, RBSP, STARLINER, THEMIS, TIMED</c:v>
                </c:pt>
                <c:pt idx="1">
                  <c:v>AIM</c:v>
                </c:pt>
                <c:pt idx="2">
                  <c:v>AQUA</c:v>
                </c:pt>
                <c:pt idx="3">
                  <c:v>AURA</c:v>
                </c:pt>
                <c:pt idx="4">
                  <c:v>CYGNUS</c:v>
                </c:pt>
                <c:pt idx="5">
                  <c:v>LAUNCH SUPPORT</c:v>
                </c:pt>
                <c:pt idx="6">
                  <c:v>FGST</c:v>
                </c:pt>
                <c:pt idx="7">
                  <c:v>GPM</c:v>
                </c:pt>
                <c:pt idx="8">
                  <c:v>HST</c:v>
                </c:pt>
                <c:pt idx="9">
                  <c:v> ISS </c:v>
                </c:pt>
                <c:pt idx="10">
                  <c:v>MMS</c:v>
                </c:pt>
                <c:pt idx="11">
                  <c:v>MTRS-2</c:v>
                </c:pt>
                <c:pt idx="12">
                  <c:v>NEOWISE</c:v>
                </c:pt>
                <c:pt idx="13">
                  <c:v>SORCE</c:v>
                </c:pt>
                <c:pt idx="14">
                  <c:v> SP&amp;M </c:v>
                </c:pt>
                <c:pt idx="15">
                  <c:v>SPTR-2</c:v>
                </c:pt>
                <c:pt idx="16">
                  <c:v>SWIFT</c:v>
                </c:pt>
                <c:pt idx="17">
                  <c:v>TERRA</c:v>
                </c:pt>
              </c:strCache>
            </c:strRef>
          </c:cat>
          <c:val>
            <c:numRef>
              <c:f>'Customer Usage Metr - 2019'!$N$2:$N$19</c:f>
              <c:numCache>
                <c:formatCode>0.0%</c:formatCode>
                <c:ptCount val="18"/>
                <c:pt idx="0">
                  <c:v>7.4016536089676491E-3</c:v>
                </c:pt>
                <c:pt idx="1">
                  <c:v>1.9499273661780465E-2</c:v>
                </c:pt>
                <c:pt idx="2">
                  <c:v>5.7331444567097829E-2</c:v>
                </c:pt>
                <c:pt idx="3">
                  <c:v>5.2544152716659381E-2</c:v>
                </c:pt>
                <c:pt idx="4">
                  <c:v>1.2906277936569404E-2</c:v>
                </c:pt>
                <c:pt idx="5">
                  <c:v>3.0694873480569523E-3</c:v>
                </c:pt>
                <c:pt idx="6">
                  <c:v>8.7646865791101314E-2</c:v>
                </c:pt>
                <c:pt idx="7">
                  <c:v>5.662815912198927E-2</c:v>
                </c:pt>
                <c:pt idx="8">
                  <c:v>5.4735100129832986E-2</c:v>
                </c:pt>
                <c:pt idx="9">
                  <c:v>0.1690519612687359</c:v>
                </c:pt>
                <c:pt idx="10">
                  <c:v>3.1725806276658667E-3</c:v>
                </c:pt>
                <c:pt idx="11">
                  <c:v>2.4830489297420805E-3</c:v>
                </c:pt>
                <c:pt idx="12">
                  <c:v>7.8652946736248782E-3</c:v>
                </c:pt>
                <c:pt idx="13">
                  <c:v>5.3158345222095164E-2</c:v>
                </c:pt>
                <c:pt idx="14">
                  <c:v>0.28593545022967287</c:v>
                </c:pt>
                <c:pt idx="15">
                  <c:v>3.0594187763325859E-2</c:v>
                </c:pt>
                <c:pt idx="16">
                  <c:v>4.6354064741966766E-2</c:v>
                </c:pt>
                <c:pt idx="17">
                  <c:v>4.9622651661115458E-2</c:v>
                </c:pt>
              </c:numCache>
            </c:numRef>
          </c:val>
          <c:extLst>
            <c:ext xmlns:c16="http://schemas.microsoft.com/office/drawing/2014/chart" uri="{C3380CC4-5D6E-409C-BE32-E72D297353CC}">
              <c16:uniqueId val="{00000024-C5CE-4353-96D0-5787B5C4614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8E412D-0C1F-4EBF-A52E-B011A0564057}"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A1861-C7B3-4F71-9B18-47ED95BE214C}" type="slidenum">
              <a:rPr lang="en-US" smtClean="0"/>
              <a:t>‹#›</a:t>
            </a:fld>
            <a:endParaRPr lang="en-US"/>
          </a:p>
        </p:txBody>
      </p:sp>
    </p:spTree>
    <p:extLst>
      <p:ext uri="{BB962C8B-B14F-4D97-AF65-F5344CB8AC3E}">
        <p14:creationId xmlns:p14="http://schemas.microsoft.com/office/powerpoint/2010/main" val="648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D1C2255-2620-438C-9FBB-DB8DA12D09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8698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18" rtl="0" eaLnBrk="1" fontAlgn="auto" latinLnBrk="0" hangingPunct="1">
              <a:lnSpc>
                <a:spcPct val="100000"/>
              </a:lnSpc>
              <a:spcBef>
                <a:spcPts val="0"/>
              </a:spcBef>
              <a:spcAft>
                <a:spcPts val="0"/>
              </a:spcAft>
              <a:buClrTx/>
              <a:buSzTx/>
              <a:buFontTx/>
              <a:buNone/>
              <a:tabLst/>
              <a:defRPr/>
            </a:pPr>
            <a:fld id="{6BDF4797-0B49-410C-9B7D-D3173A11352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318"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433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526">
              <a:defRPr/>
            </a:pPr>
            <a:fld id="{CFD1DA8C-9A6C-4E9E-BB6B-EB27D24DDF49}" type="slidenum">
              <a:rPr lang="en-US">
                <a:solidFill>
                  <a:prstClr val="black"/>
                </a:solidFill>
                <a:latin typeface="Calibri" panose="020F0502020204030204"/>
              </a:rPr>
              <a:pPr defTabSz="966526">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070377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C2255-2620-438C-9FBB-DB8DA12D09E4}" type="slidenum">
              <a:rPr lang="en-US" smtClean="0"/>
              <a:t>10</a:t>
            </a:fld>
            <a:endParaRPr lang="en-US" dirty="0"/>
          </a:p>
        </p:txBody>
      </p:sp>
    </p:spTree>
    <p:extLst>
      <p:ext uri="{BB962C8B-B14F-4D97-AF65-F5344CB8AC3E}">
        <p14:creationId xmlns:p14="http://schemas.microsoft.com/office/powerpoint/2010/main" val="2449188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1C2255-2620-438C-9FBB-DB8DA12D09E4}" type="slidenum">
              <a:rPr lang="en-US" smtClean="0"/>
              <a:t>11</a:t>
            </a:fld>
            <a:endParaRPr lang="en-US"/>
          </a:p>
        </p:txBody>
      </p:sp>
    </p:spTree>
    <p:extLst>
      <p:ext uri="{BB962C8B-B14F-4D97-AF65-F5344CB8AC3E}">
        <p14:creationId xmlns:p14="http://schemas.microsoft.com/office/powerpoint/2010/main" val="2201387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A7668-E2A5-4281-B263-566641DF6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752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37FA5A-DB5D-E746-A5A1-AB8E18F3BF34}" type="slidenum">
              <a:rPr lang="en-US" smtClean="0"/>
              <a:t>13</a:t>
            </a:fld>
            <a:endParaRPr lang="en-US"/>
          </a:p>
        </p:txBody>
      </p:sp>
    </p:spTree>
    <p:extLst>
      <p:ext uri="{BB962C8B-B14F-4D97-AF65-F5344CB8AC3E}">
        <p14:creationId xmlns:p14="http://schemas.microsoft.com/office/powerpoint/2010/main" val="2539048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Greg to present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4797-0B49-410C-9B7D-D3173A1135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036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Sue to present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4797-0B49-410C-9B7D-D3173A1135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425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942A7668-E2A5-4281-B263-566641DF647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61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9A1861-C7B3-4F71-9B18-47ED95BE214C}" type="slidenum">
              <a:rPr lang="en-US" smtClean="0"/>
              <a:t>27</a:t>
            </a:fld>
            <a:endParaRPr lang="en-US"/>
          </a:p>
        </p:txBody>
      </p:sp>
    </p:spTree>
    <p:extLst>
      <p:ext uri="{BB962C8B-B14F-4D97-AF65-F5344CB8AC3E}">
        <p14:creationId xmlns:p14="http://schemas.microsoft.com/office/powerpoint/2010/main" val="301497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9A1861-C7B3-4F71-9B18-47ED95BE214C}" type="slidenum">
              <a:rPr lang="en-US" smtClean="0"/>
              <a:t>29</a:t>
            </a:fld>
            <a:endParaRPr lang="en-US"/>
          </a:p>
        </p:txBody>
      </p:sp>
    </p:spTree>
    <p:extLst>
      <p:ext uri="{BB962C8B-B14F-4D97-AF65-F5344CB8AC3E}">
        <p14:creationId xmlns:p14="http://schemas.microsoft.com/office/powerpoint/2010/main" val="360642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9A1861-C7B3-4F71-9B18-47ED95BE214C}" type="slidenum">
              <a:rPr lang="en-US" smtClean="0"/>
              <a:t>30</a:t>
            </a:fld>
            <a:endParaRPr lang="en-US"/>
          </a:p>
        </p:txBody>
      </p:sp>
    </p:spTree>
    <p:extLst>
      <p:ext uri="{BB962C8B-B14F-4D97-AF65-F5344CB8AC3E}">
        <p14:creationId xmlns:p14="http://schemas.microsoft.com/office/powerpoint/2010/main" val="3772470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RFI Capabilities:</a:t>
            </a:r>
          </a:p>
          <a:p>
            <a:endParaRPr lang="en-US" sz="1200" dirty="0"/>
          </a:p>
          <a:p>
            <a:r>
              <a:rPr lang="en-US" sz="1200" dirty="0"/>
              <a:t>Satellite telemetry downlink and uplink services </a:t>
            </a:r>
          </a:p>
          <a:p>
            <a:r>
              <a:rPr lang="en-US" sz="1200" dirty="0"/>
              <a:t>C-band, Ku-band,-band, S-band, L-band, Ka-band, Broadband, UHF/WHF antenna hosting</a:t>
            </a:r>
          </a:p>
          <a:p>
            <a:r>
              <a:rPr lang="en-US" sz="1200" dirty="0"/>
              <a:t>Flexibility to offer optical communications</a:t>
            </a:r>
          </a:p>
          <a:p>
            <a:r>
              <a:rPr lang="en-US" sz="1200" dirty="0"/>
              <a:t>Software centric and cloud-based computing services</a:t>
            </a:r>
          </a:p>
          <a:p>
            <a:r>
              <a:rPr lang="en-US" sz="1200" dirty="0"/>
              <a:t>Terrestrial and space-based radio frequency (satellite to ground and ground to satellite communications</a:t>
            </a:r>
          </a:p>
          <a:p>
            <a:r>
              <a:rPr lang="en-US" sz="1200" dirty="0"/>
              <a:t>Advanced Manufacturing </a:t>
            </a:r>
          </a:p>
          <a:p>
            <a:r>
              <a:rPr lang="en-US" sz="1200" dirty="0"/>
              <a:t>Machine Learning</a:t>
            </a:r>
          </a:p>
          <a:p>
            <a:r>
              <a:rPr lang="en-US" sz="1200" dirty="0"/>
              <a:t>Artificial Intelligence</a:t>
            </a:r>
          </a:p>
          <a:p>
            <a:r>
              <a:rPr lang="en-US" sz="1200" dirty="0"/>
              <a:t>Global fiber network with low latency</a:t>
            </a:r>
          </a:p>
          <a:p>
            <a:r>
              <a:rPr lang="en-US" sz="1200" dirty="0"/>
              <a:t>Power and back up power and internet connections</a:t>
            </a:r>
          </a:p>
          <a:p>
            <a:r>
              <a:rPr lang="en-US" sz="1200" dirty="0"/>
              <a:t>Scheduling </a:t>
            </a:r>
          </a:p>
          <a:p>
            <a:endParaRPr lang="en-US" dirty="0"/>
          </a:p>
        </p:txBody>
      </p:sp>
      <p:sp>
        <p:nvSpPr>
          <p:cNvPr id="4" name="Slide Number Placeholder 3"/>
          <p:cNvSpPr>
            <a:spLocks noGrp="1"/>
          </p:cNvSpPr>
          <p:nvPr>
            <p:ph type="sldNum" sz="quarter" idx="5"/>
          </p:nvPr>
        </p:nvSpPr>
        <p:spPr/>
        <p:txBody>
          <a:bodyPr/>
          <a:lstStyle/>
          <a:p>
            <a:fld id="{46C843E8-9C3D-4DE4-845D-03CD5F0D4F07}" type="slidenum">
              <a:rPr lang="en-US" smtClean="0"/>
              <a:t>31</a:t>
            </a:fld>
            <a:endParaRPr lang="en-US"/>
          </a:p>
        </p:txBody>
      </p:sp>
    </p:spTree>
    <p:extLst>
      <p:ext uri="{BB962C8B-B14F-4D97-AF65-F5344CB8AC3E}">
        <p14:creationId xmlns:p14="http://schemas.microsoft.com/office/powerpoint/2010/main" val="3519920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9A1861-C7B3-4F71-9B18-47ED95BE214C}" type="slidenum">
              <a:rPr lang="en-US" smtClean="0"/>
              <a:t>32</a:t>
            </a:fld>
            <a:endParaRPr lang="en-US"/>
          </a:p>
        </p:txBody>
      </p:sp>
    </p:spTree>
    <p:extLst>
      <p:ext uri="{BB962C8B-B14F-4D97-AF65-F5344CB8AC3E}">
        <p14:creationId xmlns:p14="http://schemas.microsoft.com/office/powerpoint/2010/main" val="3533963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410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Social media – Internet access via handheld devices such as </a:t>
            </a:r>
            <a:r>
              <a:rPr lang="en-US" sz="1200" i="1" dirty="0" err="1">
                <a:solidFill>
                  <a:srgbClr val="002060"/>
                </a:solidFill>
                <a:effectLst>
                  <a:outerShdw blurRad="38100" dist="38100" dir="2700000" algn="tl">
                    <a:srgbClr val="000000">
                      <a:alpha val="43137"/>
                    </a:srgbClr>
                  </a:outerShdw>
                </a:effectLst>
              </a:rPr>
              <a:t>iPADs</a:t>
            </a:r>
            <a:r>
              <a:rPr lang="en-US" sz="1200" i="1" dirty="0">
                <a:solidFill>
                  <a:srgbClr val="002060"/>
                </a:solidFill>
                <a:effectLst>
                  <a:outerShdw blurRad="38100" dist="38100" dir="2700000" algn="tl">
                    <a:srgbClr val="000000">
                      <a:alpha val="43137"/>
                    </a:srgbClr>
                  </a:outerShdw>
                </a:effectLst>
              </a:rPr>
              <a:t> and laptop computers</a:t>
            </a:r>
          </a:p>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Challenges – operating system transitions and security patches</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Robotic operations – MCC, CSA, JAXA</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Real time video downlink from multiple views</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Vehicle performance data downlink</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Commands uplink</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Emergency crew </a:t>
            </a:r>
            <a:r>
              <a:rPr lang="en-US" sz="1400" i="1" dirty="0" err="1">
                <a:solidFill>
                  <a:srgbClr val="002060"/>
                </a:solidFill>
                <a:effectLst>
                  <a:outerShdw blurRad="38100" dist="38100" dir="2700000" algn="tl">
                    <a:srgbClr val="000000">
                      <a:alpha val="43137"/>
                    </a:srgbClr>
                  </a:outerShdw>
                </a:effectLst>
              </a:rPr>
              <a:t>comm</a:t>
            </a:r>
            <a:r>
              <a:rPr lang="en-US" sz="1400" i="1" dirty="0">
                <a:solidFill>
                  <a:srgbClr val="002060"/>
                </a:solidFill>
                <a:effectLst>
                  <a:outerShdw blurRad="38100" dist="38100" dir="2700000" algn="tl">
                    <a:srgbClr val="000000">
                      <a:alpha val="43137"/>
                    </a:srgbClr>
                  </a:outerShdw>
                </a:effectLst>
              </a:rPr>
              <a:t> if needed – audio and caution and warning tones</a:t>
            </a:r>
            <a:endParaRPr lang="en-US" sz="1200" i="1" dirty="0">
              <a:solidFill>
                <a:srgbClr val="002060"/>
              </a:solidFill>
              <a:effectLst>
                <a:outerShdw blurRad="38100" dist="38100" dir="2700000" algn="tl">
                  <a:srgbClr val="000000">
                    <a:alpha val="43137"/>
                  </a:srgbClr>
                </a:outerShdw>
              </a:effectLst>
            </a:endParaRP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Payload operations – ECOSTRESS shown being installed on JEM EF</a:t>
            </a:r>
          </a:p>
          <a:p>
            <a:pPr marL="398463"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Wi-Fi data transfer to onboard laptop running DTN for downlink </a:t>
            </a:r>
          </a:p>
          <a:p>
            <a:pPr marL="398463"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Protocols used on ISS:  SSH, HTTPS, RDP, CFDP, DTN, UDP, SFTP</a:t>
            </a:r>
          </a:p>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Crew wakes up – </a:t>
            </a:r>
            <a:r>
              <a:rPr lang="en-US" sz="1050" i="1" dirty="0">
                <a:solidFill>
                  <a:srgbClr val="002060"/>
                </a:solidFill>
                <a:effectLst>
                  <a:outerShdw blurRad="38100" dist="38100" dir="2700000" algn="tl">
                    <a:srgbClr val="000000">
                      <a:alpha val="43137"/>
                    </a:srgbClr>
                  </a:outerShdw>
                </a:effectLst>
              </a:rPr>
              <a:t>View of Reid Wiseman, using </a:t>
            </a:r>
            <a:r>
              <a:rPr lang="en-US" sz="1050" i="1" dirty="0" err="1">
                <a:solidFill>
                  <a:srgbClr val="002060"/>
                </a:solidFill>
                <a:effectLst>
                  <a:outerShdw blurRad="38100" dist="38100" dir="2700000" algn="tl">
                    <a:srgbClr val="000000">
                      <a:alpha val="43137"/>
                    </a:srgbClr>
                  </a:outerShdw>
                </a:effectLst>
              </a:rPr>
              <a:t>Ipad</a:t>
            </a:r>
            <a:r>
              <a:rPr lang="en-US" sz="1050" i="1" dirty="0">
                <a:solidFill>
                  <a:srgbClr val="002060"/>
                </a:solidFill>
                <a:effectLst>
                  <a:outerShdw blurRad="38100" dist="38100" dir="2700000" algn="tl">
                    <a:srgbClr val="000000">
                      <a:alpha val="43137"/>
                    </a:srgbClr>
                  </a:outerShdw>
                </a:effectLst>
              </a:rPr>
              <a:t>, and European Space Agency (ESA) Alex </a:t>
            </a:r>
            <a:r>
              <a:rPr lang="en-US" sz="1050" i="1" dirty="0" err="1">
                <a:solidFill>
                  <a:srgbClr val="002060"/>
                </a:solidFill>
                <a:effectLst>
                  <a:outerShdw blurRad="38100" dist="38100" dir="2700000" algn="tl">
                    <a:srgbClr val="000000">
                      <a:alpha val="43137"/>
                    </a:srgbClr>
                  </a:outerShdw>
                </a:effectLst>
              </a:rPr>
              <a:t>Gerst</a:t>
            </a:r>
            <a:r>
              <a:rPr lang="en-US" sz="1050" i="1" dirty="0">
                <a:solidFill>
                  <a:srgbClr val="002060"/>
                </a:solidFill>
                <a:effectLst>
                  <a:outerShdw blurRad="38100" dist="38100" dir="2700000" algn="tl">
                    <a:srgbClr val="000000">
                      <a:alpha val="43137"/>
                    </a:srgbClr>
                  </a:outerShdw>
                </a:effectLst>
              </a:rPr>
              <a:t>, in sleep station, in the Node 2. Wiseman and </a:t>
            </a:r>
            <a:r>
              <a:rPr lang="en-US" sz="1050" i="1" dirty="0" err="1">
                <a:solidFill>
                  <a:srgbClr val="002060"/>
                </a:solidFill>
                <a:effectLst>
                  <a:outerShdw blurRad="38100" dist="38100" dir="2700000" algn="tl">
                    <a:srgbClr val="000000">
                      <a:alpha val="43137"/>
                    </a:srgbClr>
                  </a:outerShdw>
                </a:effectLst>
              </a:rPr>
              <a:t>Gerst</a:t>
            </a:r>
            <a:r>
              <a:rPr lang="en-US" sz="1050" i="1" dirty="0">
                <a:solidFill>
                  <a:srgbClr val="002060"/>
                </a:solidFill>
                <a:effectLst>
                  <a:outerShdw blurRad="38100" dist="38100" dir="2700000" algn="tl">
                    <a:srgbClr val="000000">
                      <a:alpha val="43137"/>
                    </a:srgbClr>
                  </a:outerShdw>
                </a:effectLst>
              </a:rPr>
              <a:t> are Expedition 41 Flight Engineers (FEs). </a:t>
            </a:r>
          </a:p>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Through out the night, large files are downlinked and uplinked (e.g., imagery, data, procedures)</a:t>
            </a:r>
          </a:p>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Recent transition to O365 challenges were numerous - example – first time activation maxed out the forward link (21 Mbps) with mail loading for the first time – User Authentication challenges resulted in transition back to ground servers</a:t>
            </a:r>
          </a:p>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Dark view of Nick Hague, Expedition 60 Flight Engineer (FE), watching mapping program on one of the ISS laptop computers during 57S Landing.</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View of Expedition 60 Flight Engineer (FE) Drew Morgan during Spheres-Zero-Robotics Run Test Session (Middle School Competition) using Expedite the Processing of Experiments to the Space Station (EXPRESS) Laptop. Photo was taken by Expedition 60 crew.</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PAO events:  Media, dignitaries, events like super bowl or world series, science with Schools </a:t>
            </a:r>
          </a:p>
          <a:p>
            <a:pPr marL="62865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live two-way audio and sometimes two way video</a:t>
            </a:r>
          </a:p>
          <a:p>
            <a:pPr marL="62865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scheduled and time sensitive (before the bell rings or kick-off or next show)</a:t>
            </a:r>
          </a:p>
          <a:p>
            <a:r>
              <a:rPr lang="en-US" sz="1200" b="0" i="0" kern="1200" dirty="0">
                <a:solidFill>
                  <a:schemeClr val="tx1"/>
                </a:solidFill>
                <a:effectLst/>
                <a:latin typeface="+mn-lt"/>
                <a:ea typeface="+mn-ea"/>
                <a:cs typeface="+mn-cs"/>
              </a:rPr>
              <a:t>Astronaut Ops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PAO events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Medical/family/private two-way conferences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E-mail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Procedures ups </a:t>
            </a:r>
          </a:p>
          <a:p>
            <a:pPr marL="171450" indent="-171450">
              <a:buFont typeface="Arial" panose="020B0604020202020204" pitchFamily="34" charset="0"/>
              <a:buChar char="•"/>
            </a:pPr>
            <a:r>
              <a:rPr lang="en-US" sz="1200" b="0" i="0" kern="1200" dirty="0" err="1">
                <a:solidFill>
                  <a:schemeClr val="tx1"/>
                </a:solidFill>
                <a:effectLst/>
                <a:latin typeface="+mn-lt"/>
                <a:ea typeface="+mn-ea"/>
                <a:cs typeface="+mn-cs"/>
              </a:rPr>
              <a:t>Pysch</a:t>
            </a:r>
            <a:r>
              <a:rPr lang="en-US" sz="1200" b="0" i="0" kern="1200" dirty="0">
                <a:solidFill>
                  <a:schemeClr val="tx1"/>
                </a:solidFill>
                <a:effectLst/>
                <a:latin typeface="+mn-lt"/>
                <a:ea typeface="+mn-ea"/>
                <a:cs typeface="+mn-cs"/>
              </a:rPr>
              <a:t> support (internet, entertainment)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Emergency ops </a:t>
            </a:r>
          </a:p>
        </p:txBody>
      </p:sp>
      <p:sp>
        <p:nvSpPr>
          <p:cNvPr id="4" name="Slide Number Placeholder 3"/>
          <p:cNvSpPr>
            <a:spLocks noGrp="1"/>
          </p:cNvSpPr>
          <p:nvPr>
            <p:ph type="sldNum" sz="quarter" idx="10"/>
          </p:nvPr>
        </p:nvSpPr>
        <p:spPr/>
        <p:txBody>
          <a:bodyPr/>
          <a:lstStyle/>
          <a:p>
            <a:fld id="{5A4BE850-F3A4-4040-A183-8A8F056433AC}" type="slidenum">
              <a:rPr lang="en-US" smtClean="0"/>
              <a:t>38</a:t>
            </a:fld>
            <a:endParaRPr lang="en-US"/>
          </a:p>
        </p:txBody>
      </p:sp>
    </p:spTree>
    <p:extLst>
      <p:ext uri="{BB962C8B-B14F-4D97-AF65-F5344CB8AC3E}">
        <p14:creationId xmlns:p14="http://schemas.microsoft.com/office/powerpoint/2010/main" val="3179117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View of Expedition 63 Commander Chris Cassidy during Advanced Combustion via Microgravity Experiments (ACME) Igniter Change Out Operations from Combustion Integrated Rack (CIR) Combustion Chamber in the U.S. Laboratory. Photo was taken by Expedition 63 crew</a:t>
            </a:r>
          </a:p>
          <a:p>
            <a:pPr marL="171450" indent="-171450">
              <a:buFont typeface="Wingdings" panose="05000000000000000000" pitchFamily="2" charset="2"/>
              <a:buChar char="Ø"/>
            </a:pPr>
            <a:r>
              <a:rPr lang="en-US" sz="1200" i="1" dirty="0">
                <a:solidFill>
                  <a:srgbClr val="002060"/>
                </a:solidFill>
                <a:effectLst>
                  <a:outerShdw blurRad="38100" dist="38100" dir="2700000" algn="tl">
                    <a:srgbClr val="000000">
                      <a:alpha val="43137"/>
                    </a:srgbClr>
                  </a:outerShdw>
                </a:effectLst>
              </a:rPr>
              <a:t>View of Fluids and Combustion Facility (FCF) Combustion Integrated Rack (CIR) Micro lens camera. Photo was taken by Expedition 63 crew. </a:t>
            </a:r>
          </a:p>
          <a:p>
            <a:r>
              <a:rPr lang="en-US" sz="1200" b="0" i="0" kern="1200" dirty="0">
                <a:solidFill>
                  <a:schemeClr val="tx1"/>
                </a:solidFill>
                <a:effectLst/>
                <a:latin typeface="+mn-lt"/>
                <a:ea typeface="+mn-ea"/>
                <a:cs typeface="+mn-cs"/>
              </a:rPr>
              <a:t>Experiment Ops: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Big data down via DTN and nominal file transfer protocols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Astronaut supported real time experiment ops - video, two-way audio, proprietary ops, data down in </a:t>
            </a:r>
            <a:r>
              <a:rPr lang="en-US" sz="1200" b="0" i="0" kern="1200" dirty="0" err="1">
                <a:solidFill>
                  <a:schemeClr val="tx1"/>
                </a:solidFill>
                <a:effectLst/>
                <a:latin typeface="+mn-lt"/>
                <a:ea typeface="+mn-ea"/>
                <a:cs typeface="+mn-cs"/>
              </a:rPr>
              <a:t>realtime</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Secondary</a:t>
            </a:r>
            <a:r>
              <a:rPr lang="en-US" sz="1200" b="0" i="0" kern="1200" baseline="0" dirty="0">
                <a:solidFill>
                  <a:schemeClr val="tx1"/>
                </a:solidFill>
                <a:effectLst/>
                <a:latin typeface="+mn-lt"/>
                <a:ea typeface="+mn-ea"/>
                <a:cs typeface="+mn-cs"/>
              </a:rPr>
              <a:t> payloads ops on VVs</a:t>
            </a:r>
            <a:endParaRPr lang="en-US" sz="1200" b="0" i="0" kern="1200" dirty="0">
              <a:solidFill>
                <a:schemeClr val="tx1"/>
              </a:solidFill>
              <a:effectLst/>
              <a:latin typeface="+mn-lt"/>
              <a:ea typeface="+mn-ea"/>
              <a:cs typeface="+mn-cs"/>
            </a:endParaRPr>
          </a:p>
          <a:p>
            <a:pPr marL="171450" indent="-171450">
              <a:buFont typeface="Wingdings" panose="05000000000000000000" pitchFamily="2" charset="2"/>
              <a:buChar char="Ø"/>
            </a:pPr>
            <a:endParaRPr lang="en-US" sz="1200" i="1" baseline="0" dirty="0">
              <a:solidFill>
                <a:srgbClr val="002060"/>
              </a:solidFill>
              <a:effectLst>
                <a:outerShdw blurRad="38100" dist="38100" dir="2700000" algn="tl">
                  <a:srgbClr val="000000">
                    <a:alpha val="43137"/>
                  </a:srgbClr>
                </a:outerShdw>
              </a:effectLst>
            </a:endParaRPr>
          </a:p>
          <a:p>
            <a:pPr marL="171450" indent="-171450">
              <a:buFont typeface="Wingdings" panose="05000000000000000000" pitchFamily="2" charset="2"/>
              <a:buChar char="Ø"/>
            </a:pPr>
            <a:endParaRPr lang="en-US" sz="1200" i="1" dirty="0">
              <a:solidFill>
                <a:srgbClr val="002060"/>
              </a:solidFill>
              <a:effectLst>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5A4BE850-F3A4-4040-A183-8A8F056433AC}" type="slidenum">
              <a:rPr lang="en-US" smtClean="0"/>
              <a:t>39</a:t>
            </a:fld>
            <a:endParaRPr lang="en-US"/>
          </a:p>
        </p:txBody>
      </p:sp>
    </p:spTree>
    <p:extLst>
      <p:ext uri="{BB962C8B-B14F-4D97-AF65-F5344CB8AC3E}">
        <p14:creationId xmlns:p14="http://schemas.microsoft.com/office/powerpoint/2010/main" val="2660413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A4BE850-F3A4-4040-A183-8A8F056433AC}" type="slidenum">
              <a:rPr lang="en-US" smtClean="0"/>
              <a:t>40</a:t>
            </a:fld>
            <a:endParaRPr lang="en-US"/>
          </a:p>
        </p:txBody>
      </p:sp>
    </p:spTree>
    <p:extLst>
      <p:ext uri="{BB962C8B-B14F-4D97-AF65-F5344CB8AC3E}">
        <p14:creationId xmlns:p14="http://schemas.microsoft.com/office/powerpoint/2010/main" val="3199849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 the </a:t>
            </a:r>
            <a:r>
              <a:rPr lang="en-US" baseline="0" dirty="0"/>
              <a:t>quality and performance of the services provided (high FWD and RTN rates, excellent coverage, upgradable)</a:t>
            </a:r>
          </a:p>
          <a:p>
            <a:r>
              <a:rPr lang="en-US" baseline="0" dirty="0"/>
              <a:t>Simplify scheduling, make flexible, and reduce effort required to  qualify user equipment to work with </a:t>
            </a:r>
            <a:r>
              <a:rPr lang="en-US" baseline="0" dirty="0" err="1"/>
              <a:t>comm</a:t>
            </a:r>
            <a:r>
              <a:rPr lang="en-US" baseline="0"/>
              <a:t> service</a:t>
            </a:r>
            <a:endParaRPr lang="en-US" dirty="0"/>
          </a:p>
        </p:txBody>
      </p:sp>
      <p:sp>
        <p:nvSpPr>
          <p:cNvPr id="4" name="Slide Number Placeholder 3"/>
          <p:cNvSpPr>
            <a:spLocks noGrp="1"/>
          </p:cNvSpPr>
          <p:nvPr>
            <p:ph type="sldNum" sz="quarter" idx="10"/>
          </p:nvPr>
        </p:nvSpPr>
        <p:spPr/>
        <p:txBody>
          <a:bodyPr/>
          <a:lstStyle/>
          <a:p>
            <a:fld id="{5A4BE850-F3A4-4040-A183-8A8F056433AC}" type="slidenum">
              <a:rPr lang="en-US" smtClean="0"/>
              <a:t>41</a:t>
            </a:fld>
            <a:endParaRPr lang="en-US"/>
          </a:p>
        </p:txBody>
      </p:sp>
    </p:spTree>
    <p:extLst>
      <p:ext uri="{BB962C8B-B14F-4D97-AF65-F5344CB8AC3E}">
        <p14:creationId xmlns:p14="http://schemas.microsoft.com/office/powerpoint/2010/main" val="3171553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Meeting</a:t>
            </a:r>
            <a:r>
              <a:rPr lang="en-US" sz="1200" b="0" i="0" u="none" strike="noStrike" kern="1200" dirty="0">
                <a:solidFill>
                  <a:schemeClr val="tx1"/>
                </a:solidFill>
                <a:effectLst/>
                <a:latin typeface="+mn-lt"/>
                <a:ea typeface="+mn-ea"/>
                <a:cs typeface="+mn-cs"/>
              </a:rPr>
              <a:t>:</a:t>
            </a:r>
            <a:br>
              <a:rPr lang="en-US" sz="1400" dirty="0"/>
            </a:br>
            <a:r>
              <a:rPr lang="en-US" sz="1200" b="1" i="0" u="none" strike="noStrike" kern="1200" dirty="0">
                <a:solidFill>
                  <a:schemeClr val="tx1"/>
                </a:solidFill>
                <a:effectLst/>
                <a:latin typeface="+mn-lt"/>
                <a:ea typeface="+mn-ea"/>
                <a:cs typeface="+mn-cs"/>
              </a:rPr>
              <a:t>Meeting Dates</a:t>
            </a:r>
            <a:r>
              <a:rPr lang="en-US" sz="1200" b="0" i="0" u="none" strike="noStrike" kern="1200" dirty="0">
                <a:solidFill>
                  <a:schemeClr val="tx1"/>
                </a:solidFill>
                <a:effectLst/>
                <a:latin typeface="+mn-lt"/>
                <a:ea typeface="+mn-ea"/>
                <a:cs typeface="+mn-cs"/>
              </a:rPr>
              <a:t>:</a:t>
            </a:r>
            <a:br>
              <a:rPr lang="en-US" sz="1400" dirty="0"/>
            </a:br>
            <a:r>
              <a:rPr lang="en-US" sz="1200" b="1" i="0" u="none" strike="noStrike" kern="1200" dirty="0">
                <a:solidFill>
                  <a:schemeClr val="tx1"/>
                </a:solidFill>
                <a:effectLst/>
                <a:latin typeface="+mn-lt"/>
                <a:ea typeface="+mn-ea"/>
                <a:cs typeface="+mn-cs"/>
              </a:rPr>
              <a:t>Meeting Location</a:t>
            </a:r>
            <a:r>
              <a:rPr lang="en-US" sz="1200" b="0" i="0" u="none" strike="noStrike" kern="1200" dirty="0">
                <a:solidFill>
                  <a:schemeClr val="tx1"/>
                </a:solidFill>
                <a:effectLst/>
                <a:latin typeface="+mn-lt"/>
                <a:ea typeface="+mn-ea"/>
                <a:cs typeface="+mn-cs"/>
              </a:rPr>
              <a:t>: NASA HQ (Virtual) </a:t>
            </a:r>
            <a:br>
              <a:rPr lang="en-US" sz="1400" dirty="0"/>
            </a:br>
            <a:r>
              <a:rPr lang="en-US" sz="1200" b="1" i="0" u="none" strike="noStrike" kern="1200" dirty="0">
                <a:solidFill>
                  <a:schemeClr val="tx1"/>
                </a:solidFill>
                <a:effectLst/>
                <a:latin typeface="+mn-lt"/>
                <a:ea typeface="+mn-ea"/>
                <a:cs typeface="+mn-cs"/>
              </a:rPr>
              <a:t>Meeting Website</a:t>
            </a:r>
            <a:r>
              <a:rPr lang="en-US" sz="1200" b="0" i="0" u="none" strike="noStrike" kern="1200" dirty="0">
                <a:solidFill>
                  <a:schemeClr val="tx1"/>
                </a:solidFill>
                <a:effectLst/>
                <a:latin typeface="+mn-lt"/>
                <a:ea typeface="+mn-ea"/>
                <a:cs typeface="+mn-cs"/>
              </a:rPr>
              <a:t>: None</a:t>
            </a:r>
            <a:endParaRPr lang="en-US" sz="1200" b="0" i="0" u="none" kern="1200" dirty="0">
              <a:solidFill>
                <a:schemeClr val="tx1"/>
              </a:solidFill>
              <a:effectLst/>
              <a:latin typeface="+mn-lt"/>
              <a:ea typeface="+mn-ea"/>
              <a:cs typeface="+mn-cs"/>
            </a:endParaRPr>
          </a:p>
          <a:p>
            <a:br>
              <a:rPr lang="en-US" sz="1400" dirty="0"/>
            </a:br>
            <a:r>
              <a:rPr lang="en-US" sz="1200" b="1" i="0" u="none" strike="noStrike" kern="1200" dirty="0">
                <a:solidFill>
                  <a:schemeClr val="tx1"/>
                </a:solidFill>
                <a:effectLst/>
                <a:latin typeface="+mn-lt"/>
                <a:ea typeface="+mn-ea"/>
                <a:cs typeface="+mn-cs"/>
              </a:rPr>
              <a:t>PRESENTATION DETAILS:</a:t>
            </a:r>
            <a:r>
              <a:rPr lang="en-US" sz="1200" b="0" i="0" u="none" strike="noStrike" kern="1200" dirty="0">
                <a:solidFill>
                  <a:schemeClr val="tx1"/>
                </a:solidFill>
                <a:effectLst/>
                <a:latin typeface="+mn-lt"/>
                <a:ea typeface="+mn-ea"/>
                <a:cs typeface="+mn-cs"/>
              </a:rPr>
              <a:t> </a:t>
            </a:r>
            <a:br>
              <a:rPr lang="en-US" sz="1400" dirty="0"/>
            </a:br>
            <a:r>
              <a:rPr lang="en-US" sz="1200" b="1" i="0" u="none" strike="noStrike" kern="1200" dirty="0">
                <a:solidFill>
                  <a:schemeClr val="tx1"/>
                </a:solidFill>
                <a:effectLst/>
                <a:latin typeface="+mn-lt"/>
                <a:ea typeface="+mn-ea"/>
                <a:cs typeface="+mn-cs"/>
              </a:rPr>
              <a:t>Talk</a:t>
            </a:r>
            <a:r>
              <a:rPr lang="en-US" sz="1200" b="0" i="0" u="none" strike="noStrike" kern="1200" dirty="0">
                <a:solidFill>
                  <a:schemeClr val="tx1"/>
                </a:solidFill>
                <a:effectLst/>
                <a:latin typeface="+mn-lt"/>
                <a:ea typeface="+mn-ea"/>
                <a:cs typeface="+mn-cs"/>
              </a:rPr>
              <a:t>:</a:t>
            </a:r>
            <a:endParaRPr lang="en-US" sz="1200" b="0" i="0" u="non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Presentation Title</a:t>
            </a:r>
            <a:r>
              <a:rPr lang="en-US" sz="1200" b="0" i="0" u="none" strike="noStrike" kern="1200" dirty="0">
                <a:solidFill>
                  <a:schemeClr val="tx1"/>
                </a:solidFill>
                <a:effectLst/>
                <a:latin typeface="+mn-lt"/>
                <a:ea typeface="+mn-ea"/>
                <a:cs typeface="+mn-cs"/>
              </a:rPr>
              <a:t>:</a:t>
            </a:r>
          </a:p>
          <a:p>
            <a:r>
              <a:rPr lang="en-US" sz="1200" b="1" i="0" u="none" strike="noStrike" kern="1200" dirty="0">
                <a:solidFill>
                  <a:schemeClr val="tx1"/>
                </a:solidFill>
                <a:effectLst/>
                <a:latin typeface="+mn-lt"/>
                <a:ea typeface="+mn-ea"/>
                <a:cs typeface="+mn-cs"/>
              </a:rPr>
              <a:t>Attendees</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42</a:t>
            </a:fld>
            <a:endParaRPr lang="en-US"/>
          </a:p>
        </p:txBody>
      </p:sp>
    </p:spTree>
    <p:extLst>
      <p:ext uri="{BB962C8B-B14F-4D97-AF65-F5344CB8AC3E}">
        <p14:creationId xmlns:p14="http://schemas.microsoft.com/office/powerpoint/2010/main" val="3962599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is a transformational time in LEO. More and more groups – industry, nations, and NASA are launching small </a:t>
            </a:r>
            <a:r>
              <a:rPr lang="en-US" sz="1200" b="0" i="0" kern="1200" dirty="0" err="1">
                <a:solidFill>
                  <a:schemeClr val="tx1"/>
                </a:solidFill>
                <a:effectLst/>
                <a:latin typeface="+mn-lt"/>
                <a:ea typeface="+mn-ea"/>
                <a:cs typeface="+mn-cs"/>
              </a:rPr>
              <a:t>sats</a:t>
            </a:r>
            <a:r>
              <a:rPr lang="en-US" sz="1200" b="0" i="0" kern="1200" dirty="0">
                <a:solidFill>
                  <a:schemeClr val="tx1"/>
                </a:solidFill>
                <a:effectLst/>
                <a:latin typeface="+mn-lt"/>
                <a:ea typeface="+mn-ea"/>
                <a:cs typeface="+mn-cs"/>
              </a:rPr>
              <a:t> into space. An era of growth in LEO akin to the conquering of the west – and transportation and communication play role. Access to space with more capable LVs providing frequent rides to NASA </a:t>
            </a:r>
            <a:r>
              <a:rPr lang="en-US" sz="1200" b="0" i="0" kern="1200" dirty="0" err="1">
                <a:solidFill>
                  <a:schemeClr val="tx1"/>
                </a:solidFill>
                <a:effectLst/>
                <a:latin typeface="+mn-lt"/>
                <a:ea typeface="+mn-ea"/>
                <a:cs typeface="+mn-cs"/>
              </a:rPr>
              <a:t>smallsats</a:t>
            </a:r>
            <a:r>
              <a:rPr lang="en-US" sz="1200" b="0" i="0" kern="1200" dirty="0">
                <a:solidFill>
                  <a:schemeClr val="tx1"/>
                </a:solidFill>
                <a:effectLst/>
                <a:latin typeface="+mn-lt"/>
                <a:ea typeface="+mn-ea"/>
                <a:cs typeface="+mn-cs"/>
              </a:rPr>
              <a:t> for applications such as </a:t>
            </a:r>
            <a:r>
              <a:rPr lang="en-US" sz="1200" b="0" i="0" kern="1200" dirty="0" err="1">
                <a:solidFill>
                  <a:schemeClr val="tx1"/>
                </a:solidFill>
                <a:effectLst/>
                <a:latin typeface="+mn-lt"/>
                <a:ea typeface="+mn-ea"/>
                <a:cs typeface="+mn-cs"/>
              </a:rPr>
              <a:t>astro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helio</a:t>
            </a:r>
            <a:r>
              <a:rPr lang="en-US" sz="1200" b="0" i="0" kern="1200" dirty="0">
                <a:solidFill>
                  <a:schemeClr val="tx1"/>
                </a:solidFill>
                <a:effectLst/>
                <a:latin typeface="+mn-lt"/>
                <a:ea typeface="+mn-ea"/>
                <a:cs typeface="+mn-cs"/>
              </a:rPr>
              <a:t>, earth applications – applications such as remote sensing, terrestrial and space weather forecast, nowcast. And we will need comm services for these </a:t>
            </a:r>
            <a:r>
              <a:rPr lang="en-US" sz="1200" b="0" i="0" kern="1200" dirty="0" err="1">
                <a:solidFill>
                  <a:schemeClr val="tx1"/>
                </a:solidFill>
                <a:effectLst/>
                <a:latin typeface="+mn-lt"/>
                <a:ea typeface="+mn-ea"/>
                <a:cs typeface="+mn-cs"/>
              </a:rPr>
              <a:t>smallsats</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2AD681FC-9970-4543-BA5F-2BE0618A6494}" type="slidenum">
              <a:rPr lang="en-US" smtClean="0"/>
              <a:t>43</a:t>
            </a:fld>
            <a:endParaRPr lang="en-US"/>
          </a:p>
        </p:txBody>
      </p:sp>
    </p:spTree>
    <p:extLst>
      <p:ext uri="{BB962C8B-B14F-4D97-AF65-F5344CB8AC3E}">
        <p14:creationId xmlns:p14="http://schemas.microsoft.com/office/powerpoint/2010/main" val="2648913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is our Small Sat Fleet Chart. We recognize Small </a:t>
            </a:r>
            <a:r>
              <a:rPr lang="en-US" sz="1200" b="0" i="0" kern="1200" dirty="0" err="1">
                <a:solidFill>
                  <a:schemeClr val="tx1"/>
                </a:solidFill>
                <a:effectLst/>
                <a:latin typeface="+mn-lt"/>
                <a:ea typeface="+mn-ea"/>
                <a:cs typeface="+mn-cs"/>
              </a:rPr>
              <a:t>sats</a:t>
            </a:r>
            <a:r>
              <a:rPr lang="en-US" sz="1200" b="0" i="0" kern="1200" dirty="0">
                <a:solidFill>
                  <a:schemeClr val="tx1"/>
                </a:solidFill>
                <a:effectLst/>
                <a:latin typeface="+mn-lt"/>
                <a:ea typeface="+mn-ea"/>
                <a:cs typeface="+mn-cs"/>
              </a:rPr>
              <a:t> as a new and transformational platform for science, exploration, and technology. We are making measurements that cannot otherwise be done without using small </a:t>
            </a:r>
            <a:r>
              <a:rPr lang="en-US" sz="1200" b="0" i="0" kern="1200" dirty="0" err="1">
                <a:solidFill>
                  <a:schemeClr val="tx1"/>
                </a:solidFill>
                <a:effectLst/>
                <a:latin typeface="+mn-lt"/>
                <a:ea typeface="+mn-ea"/>
                <a:cs typeface="+mn-cs"/>
              </a:rPr>
              <a:t>sats</a:t>
            </a:r>
            <a:r>
              <a:rPr lang="en-US" sz="1200" b="0" i="0" kern="1200" dirty="0">
                <a:solidFill>
                  <a:schemeClr val="tx1"/>
                </a:solidFill>
                <a:effectLst/>
                <a:latin typeface="+mn-lt"/>
                <a:ea typeface="+mn-ea"/>
                <a:cs typeface="+mn-cs"/>
              </a:rPr>
              <a:t>. </a:t>
            </a:r>
            <a:r>
              <a:rPr lang="en-US" sz="1200" dirty="0">
                <a:latin typeface="Arial" panose="020B0604020202020204" pitchFamily="34" charset="0"/>
                <a:cs typeface="Arial" panose="020B0604020202020204" pitchFamily="34" charset="0"/>
              </a:rPr>
              <a:t>Today, ground station availability is the primary limitation to expanded science. Some design reference missions include a new observing strategy or NOS, where we deploy a </a:t>
            </a:r>
            <a:r>
              <a:rPr lang="en-US" sz="1200" dirty="0">
                <a:latin typeface="Calibri" panose="020F0502020204030204" pitchFamily="34" charset="0"/>
                <a:cs typeface="Times New Roman" panose="02020603050405020304" pitchFamily="18" charset="0"/>
              </a:rPr>
              <a:t>s</a:t>
            </a:r>
            <a:r>
              <a:rPr lang="en-US" dirty="0">
                <a:latin typeface="Calibri" panose="020F0502020204030204" pitchFamily="34" charset="0"/>
                <a:ea typeface="Calibri" panose="020F0502020204030204" pitchFamily="34" charset="0"/>
                <a:cs typeface="Times New Roman" panose="02020603050405020304" pitchFamily="18" charset="0"/>
              </a:rPr>
              <a:t>ensor web of sensors in orbit, on the ground, to acquire coordinated observations and track dynamic and spatially distributed phenomena and assimilate various data into models and analytic workflows and feeding observation requests back into the sensor web – acquitting and integrating complementary and coincident data to build a complete and in-depth picture of science phenomena. This sort of data intensive operations would require robust, highly reliable, </a:t>
            </a:r>
            <a:r>
              <a:rPr lang="en-US" sz="1200" b="0" i="0" u="none" strike="noStrike" kern="1200" dirty="0">
                <a:solidFill>
                  <a:schemeClr val="tx1"/>
                </a:solidFill>
                <a:effectLst/>
                <a:latin typeface="+mn-lt"/>
                <a:ea typeface="+mn-ea"/>
                <a:cs typeface="+mn-cs"/>
              </a:rPr>
              <a:t>global, persistent, high availability, high reliability, low cost, and ground data system webservices integrated capabilities in an open and secure means for PIs developing flight missions</a:t>
            </a:r>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44</a:t>
            </a:fld>
            <a:endParaRPr lang="en-US"/>
          </a:p>
        </p:txBody>
      </p:sp>
    </p:spTree>
    <p:extLst>
      <p:ext uri="{BB962C8B-B14F-4D97-AF65-F5344CB8AC3E}">
        <p14:creationId xmlns:p14="http://schemas.microsoft.com/office/powerpoint/2010/main" val="1017616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Lack of such a service directly impacts future science as due to an inability to provide global, persistent, high availability, high reliability, low cost, and ground data system webservices integrated capabilities in an open and secure means for PIs developing flight missions. It’s one of the highest risks to mission success for </a:t>
            </a:r>
            <a:r>
              <a:rPr lang="en-US" sz="1200" b="0" i="0" u="none" strike="noStrike" kern="1200" dirty="0" err="1">
                <a:solidFill>
                  <a:schemeClr val="tx1"/>
                </a:solidFill>
                <a:effectLst/>
                <a:latin typeface="+mn-lt"/>
                <a:ea typeface="+mn-ea"/>
                <a:cs typeface="+mn-cs"/>
              </a:rPr>
              <a:t>SmallSats</a:t>
            </a:r>
            <a:r>
              <a:rPr lang="en-US" sz="1200" b="0" i="0" u="none" strike="noStrike" kern="1200" dirty="0">
                <a:solidFill>
                  <a:schemeClr val="tx1"/>
                </a:solidFill>
                <a:effectLst/>
                <a:latin typeface="+mn-lt"/>
                <a:ea typeface="+mn-ea"/>
                <a:cs typeface="+mn-cs"/>
              </a:rPr>
              <a:t>, but also one that can be mitigated relatively easily with such a service provided to the community. Once the service infrastructure is in place developers can confidently select appropriate radios compatible with the service. Ideally, it would be great if NASA paid for this capability simply leaving the radio selection/integration costs to the PI.</a:t>
            </a: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45</a:t>
            </a:fld>
            <a:endParaRPr lang="en-US"/>
          </a:p>
        </p:txBody>
      </p:sp>
    </p:spTree>
    <p:extLst>
      <p:ext uri="{BB962C8B-B14F-4D97-AF65-F5344CB8AC3E}">
        <p14:creationId xmlns:p14="http://schemas.microsoft.com/office/powerpoint/2010/main" val="309487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46</a:t>
            </a:fld>
            <a:endParaRPr lang="en-US"/>
          </a:p>
        </p:txBody>
      </p:sp>
    </p:spTree>
    <p:extLst>
      <p:ext uri="{BB962C8B-B14F-4D97-AF65-F5344CB8AC3E}">
        <p14:creationId xmlns:p14="http://schemas.microsoft.com/office/powerpoint/2010/main" val="2646567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9.jpeg"/><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CaN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0B6C4E-35A6-4646-89E6-6E89CCD6B2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Прямоугольник 6">
            <a:extLst>
              <a:ext uri="{FF2B5EF4-FFF2-40B4-BE49-F238E27FC236}">
                <a16:creationId xmlns:a16="http://schemas.microsoft.com/office/drawing/2014/main" id="{2C2163F8-CE71-4315-A5AA-1179B7CC29CE}"/>
              </a:ext>
            </a:extLst>
          </p:cNvPr>
          <p:cNvSpPr/>
          <p:nvPr userDrawn="1"/>
        </p:nvSpPr>
        <p:spPr>
          <a:xfrm flipV="1">
            <a:off x="0" y="0"/>
            <a:ext cx="12192000" cy="6858000"/>
          </a:xfrm>
          <a:prstGeom prst="rect">
            <a:avLst/>
          </a:prstGeom>
          <a:gradFill flip="none" rotWithShape="1">
            <a:gsLst>
              <a:gs pos="84000">
                <a:srgbClr val="909CB2">
                  <a:alpha val="42000"/>
                </a:srgbClr>
              </a:gs>
              <a:gs pos="12000">
                <a:schemeClr val="accent5">
                  <a:lumMod val="50000"/>
                  <a:alpha val="49000"/>
                </a:schemeClr>
              </a:gs>
              <a:gs pos="49000">
                <a:schemeClr val="bg1">
                  <a:alpha val="7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46" dirty="0"/>
          </a:p>
        </p:txBody>
      </p:sp>
      <p:sp>
        <p:nvSpPr>
          <p:cNvPr id="2" name="Title 1"/>
          <p:cNvSpPr>
            <a:spLocks noGrp="1"/>
          </p:cNvSpPr>
          <p:nvPr>
            <p:ph type="ctrTitle" hasCustomPrompt="1"/>
          </p:nvPr>
        </p:nvSpPr>
        <p:spPr>
          <a:xfrm>
            <a:off x="1286790" y="3043138"/>
            <a:ext cx="9381211" cy="646020"/>
          </a:xfrm>
        </p:spPr>
        <p:txBody>
          <a:bodyPr anchor="b">
            <a:normAutofit/>
          </a:bodyPr>
          <a:lstStyle>
            <a:lvl1pPr algn="ctr">
              <a:defRPr sz="3692" b="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Space Communications and Navigation</a:t>
            </a:r>
          </a:p>
        </p:txBody>
      </p:sp>
      <p:grpSp>
        <p:nvGrpSpPr>
          <p:cNvPr id="10" name="Group 9">
            <a:extLst>
              <a:ext uri="{FF2B5EF4-FFF2-40B4-BE49-F238E27FC236}">
                <a16:creationId xmlns:a16="http://schemas.microsoft.com/office/drawing/2014/main" id="{CB8B3629-A5C8-41C0-A947-FE7F8F474A53}"/>
              </a:ext>
            </a:extLst>
          </p:cNvPr>
          <p:cNvGrpSpPr/>
          <p:nvPr userDrawn="1"/>
        </p:nvGrpSpPr>
        <p:grpSpPr>
          <a:xfrm>
            <a:off x="439676" y="367551"/>
            <a:ext cx="11420471" cy="6323311"/>
            <a:chOff x="461658" y="392054"/>
            <a:chExt cx="11991495" cy="6744865"/>
          </a:xfrm>
        </p:grpSpPr>
        <p:pic>
          <p:nvPicPr>
            <p:cNvPr id="11" name="Picture 10">
              <a:extLst>
                <a:ext uri="{FF2B5EF4-FFF2-40B4-BE49-F238E27FC236}">
                  <a16:creationId xmlns:a16="http://schemas.microsoft.com/office/drawing/2014/main" id="{9E9EAC5A-750D-4E31-819A-66072F423D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0151" y="392054"/>
              <a:ext cx="1103002" cy="917154"/>
            </a:xfrm>
            <a:prstGeom prst="rect">
              <a:avLst/>
            </a:prstGeom>
            <a:effectLst/>
          </p:spPr>
        </p:pic>
        <p:sp>
          <p:nvSpPr>
            <p:cNvPr id="12" name="TextBox 8">
              <a:extLst>
                <a:ext uri="{FF2B5EF4-FFF2-40B4-BE49-F238E27FC236}">
                  <a16:creationId xmlns:a16="http://schemas.microsoft.com/office/drawing/2014/main" id="{A959609E-D8AA-41CF-93F0-CB914D8882AE}"/>
                </a:ext>
              </a:extLst>
            </p:cNvPr>
            <p:cNvSpPr txBox="1">
              <a:spLocks noChangeArrowheads="1"/>
            </p:cNvSpPr>
            <p:nvPr userDrawn="1"/>
          </p:nvSpPr>
          <p:spPr bwMode="auto">
            <a:xfrm>
              <a:off x="461658" y="612191"/>
              <a:ext cx="3306050" cy="280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US" altLang="en-US" sz="1107" b="0" dirty="0">
                  <a:solidFill>
                    <a:schemeClr val="bg1"/>
                  </a:solidFill>
                  <a:effectLst/>
                  <a:latin typeface="Arial" panose="020B0604020202020204" pitchFamily="34" charset="0"/>
                  <a:cs typeface="Arial" panose="020B0604020202020204" pitchFamily="34" charset="0"/>
                </a:rPr>
                <a:t>National Aeronautics and Space Administration</a:t>
              </a:r>
            </a:p>
          </p:txBody>
        </p:sp>
        <p:sp>
          <p:nvSpPr>
            <p:cNvPr id="14" name="TextBox 13">
              <a:extLst>
                <a:ext uri="{FF2B5EF4-FFF2-40B4-BE49-F238E27FC236}">
                  <a16:creationId xmlns:a16="http://schemas.microsoft.com/office/drawing/2014/main" id="{9CBB96E1-D574-4F11-B8F7-0FAB26DFBC99}"/>
                </a:ext>
              </a:extLst>
            </p:cNvPr>
            <p:cNvSpPr txBox="1"/>
            <p:nvPr userDrawn="1"/>
          </p:nvSpPr>
          <p:spPr bwMode="auto">
            <a:xfrm>
              <a:off x="564645" y="6874420"/>
              <a:ext cx="1065772" cy="262499"/>
            </a:xfrm>
            <a:prstGeom prst="rect">
              <a:avLst/>
            </a:prstGeom>
            <a:noFill/>
            <a:effectLst>
              <a:outerShdw blurRad="50800" dist="38100" dir="2700000" algn="tl" rotWithShape="0">
                <a:prstClr val="black">
                  <a:alpha val="40000"/>
                </a:prstClr>
              </a:outerShdw>
            </a:effectLst>
          </p:spPr>
          <p:txBody>
            <a:bodyPr wrap="none">
              <a:spAutoFit/>
            </a:bodyPr>
            <a:lstStyle/>
            <a:p>
              <a:pPr>
                <a:defRPr/>
              </a:pPr>
              <a:r>
                <a:rPr lang="en-US" sz="999" b="0" dirty="0">
                  <a:solidFill>
                    <a:schemeClr val="bg1"/>
                  </a:solidFill>
                  <a:latin typeface="Arial" charset="0"/>
                  <a:ea typeface="Arial" charset="0"/>
                  <a:cs typeface="Arial" charset="0"/>
                </a:rPr>
                <a:t>www.nasa.gov</a:t>
              </a:r>
            </a:p>
          </p:txBody>
        </p:sp>
      </p:grpSp>
      <p:sp>
        <p:nvSpPr>
          <p:cNvPr id="19" name="Text Placeholder 18">
            <a:extLst>
              <a:ext uri="{FF2B5EF4-FFF2-40B4-BE49-F238E27FC236}">
                <a16:creationId xmlns:a16="http://schemas.microsoft.com/office/drawing/2014/main" id="{02C1F22A-849E-4CE2-B310-5DE91EED182C}"/>
              </a:ext>
            </a:extLst>
          </p:cNvPr>
          <p:cNvSpPr>
            <a:spLocks noGrp="1"/>
          </p:cNvSpPr>
          <p:nvPr userDrawn="1">
            <p:ph type="body" sz="quarter" idx="11" hasCustomPrompt="1"/>
          </p:nvPr>
        </p:nvSpPr>
        <p:spPr>
          <a:xfrm>
            <a:off x="439676" y="4826537"/>
            <a:ext cx="6625904" cy="1041797"/>
          </a:xfrm>
        </p:spPr>
        <p:txBody>
          <a:bodyPr/>
          <a:lstStyle>
            <a:lvl1pPr>
              <a:defRPr>
                <a:solidFill>
                  <a:schemeClr val="bg1"/>
                </a:solidFill>
                <a:effectLst>
                  <a:outerShdw blurRad="38100" dist="38100" dir="2700000" algn="tl">
                    <a:srgbClr val="000000">
                      <a:alpha val="43137"/>
                    </a:srgbClr>
                  </a:outerShdw>
                </a:effectLst>
              </a:defRPr>
            </a:lvl1pPr>
            <a:lvl2pPr>
              <a:defRPr>
                <a:solidFill>
                  <a:schemeClr val="bg1"/>
                </a:solidFill>
                <a:effectLst>
                  <a:outerShdw blurRad="38100" dist="38100" dir="2700000" algn="tl">
                    <a:srgbClr val="000000">
                      <a:alpha val="43137"/>
                    </a:srgbClr>
                  </a:outerShdw>
                </a:effectLst>
              </a:defRPr>
            </a:lvl2pPr>
          </a:lstStyle>
          <a:p>
            <a:pPr lvl="0"/>
            <a:r>
              <a:rPr lang="en-US" dirty="0" err="1"/>
              <a:t>SCaN</a:t>
            </a:r>
            <a:r>
              <a:rPr lang="en-US" dirty="0"/>
              <a:t> Presentation Title Here: Calibri 24pt</a:t>
            </a:r>
          </a:p>
          <a:p>
            <a:pPr lvl="1"/>
            <a:r>
              <a:rPr lang="en-US" dirty="0"/>
              <a:t>Presented by: Your Name Here</a:t>
            </a:r>
          </a:p>
          <a:p>
            <a:pPr lvl="1"/>
            <a:r>
              <a:rPr lang="en-US" dirty="0"/>
              <a:t>Your Title Here</a:t>
            </a:r>
          </a:p>
        </p:txBody>
      </p:sp>
      <p:sp>
        <p:nvSpPr>
          <p:cNvPr id="21" name="Text Placeholder 20">
            <a:extLst>
              <a:ext uri="{FF2B5EF4-FFF2-40B4-BE49-F238E27FC236}">
                <a16:creationId xmlns:a16="http://schemas.microsoft.com/office/drawing/2014/main" id="{0A73ED03-1E80-495E-B8D9-A36A779A19BB}"/>
              </a:ext>
            </a:extLst>
          </p:cNvPr>
          <p:cNvSpPr>
            <a:spLocks noGrp="1"/>
          </p:cNvSpPr>
          <p:nvPr userDrawn="1">
            <p:ph type="body" sz="quarter" idx="12" hasCustomPrompt="1"/>
          </p:nvPr>
        </p:nvSpPr>
        <p:spPr>
          <a:xfrm>
            <a:off x="9156408" y="4994768"/>
            <a:ext cx="2464405" cy="476701"/>
          </a:xfrm>
        </p:spPr>
        <p:txBody>
          <a:bodyPr anchor="b"/>
          <a:lstStyle>
            <a:lvl2pPr marL="0" indent="0" algn="r">
              <a:buFontTx/>
              <a:buNone/>
              <a:defRPr b="0">
                <a:solidFill>
                  <a:schemeClr val="bg1"/>
                </a:solidFill>
              </a:defRPr>
            </a:lvl2pPr>
          </a:lstStyle>
          <a:p>
            <a:pPr lvl="1"/>
            <a:r>
              <a:rPr lang="en-US" dirty="0"/>
              <a:t>Date Here</a:t>
            </a:r>
          </a:p>
        </p:txBody>
      </p:sp>
    </p:spTree>
    <p:extLst>
      <p:ext uri="{BB962C8B-B14F-4D97-AF65-F5344CB8AC3E}">
        <p14:creationId xmlns:p14="http://schemas.microsoft.com/office/powerpoint/2010/main" val="2472206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CaN 6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FBB6E1-81F3-489A-A151-BD7E618791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74368" y="0"/>
            <a:ext cx="8055429" cy="6858000"/>
          </a:xfrm>
          <a:prstGeom prst="rect">
            <a:avLst/>
          </a:prstGeom>
        </p:spPr>
      </p:pic>
      <p:sp>
        <p:nvSpPr>
          <p:cNvPr id="11" name="Rectangle 10">
            <a:extLst>
              <a:ext uri="{FF2B5EF4-FFF2-40B4-BE49-F238E27FC236}">
                <a16:creationId xmlns:a16="http://schemas.microsoft.com/office/drawing/2014/main" id="{51DB5E04-440F-4F3A-8925-3E90514E6BC6}"/>
              </a:ext>
            </a:extLst>
          </p:cNvPr>
          <p:cNvSpPr/>
          <p:nvPr userDrawn="1"/>
        </p:nvSpPr>
        <p:spPr>
          <a:xfrm flipH="1">
            <a:off x="18143" y="2"/>
            <a:ext cx="12192000" cy="6857999"/>
          </a:xfrm>
          <a:prstGeom prst="rect">
            <a:avLst/>
          </a:prstGeom>
          <a:gradFill>
            <a:gsLst>
              <a:gs pos="93500">
                <a:srgbClr val="D6E6F5">
                  <a:alpha val="0"/>
                </a:srgbClr>
              </a:gs>
              <a:gs pos="52000">
                <a:srgbClr val="EBF3FA">
                  <a:alpha val="49000"/>
                </a:srgbClr>
              </a:gs>
              <a:gs pos="29000">
                <a:schemeClr val="bg1"/>
              </a:gs>
            </a:gsLst>
            <a:lin ang="10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61"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3" name="Slide Number Placeholder 79">
            <a:extLst>
              <a:ext uri="{FF2B5EF4-FFF2-40B4-BE49-F238E27FC236}">
                <a16:creationId xmlns:a16="http://schemas.microsoft.com/office/drawing/2014/main" id="{4ACF1167-CB1C-4811-9DB8-B54EF5F0F696}"/>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293" smtClean="0">
                <a:solidFill>
                  <a:schemeClr val="bg1"/>
                </a:solidFill>
              </a:rPr>
              <a:pPr algn="r"/>
              <a:t>‹#›</a:t>
            </a:fld>
            <a:endParaRPr lang="en-US" sz="1293" dirty="0">
              <a:solidFill>
                <a:schemeClr val="bg1"/>
              </a:solidFill>
            </a:endParaRPr>
          </a:p>
        </p:txBody>
      </p:sp>
      <p:sp>
        <p:nvSpPr>
          <p:cNvPr id="7" name="Text Placeholder 2"/>
          <p:cNvSpPr>
            <a:spLocks noGrp="1"/>
          </p:cNvSpPr>
          <p:nvPr>
            <p:ph idx="1"/>
          </p:nvPr>
        </p:nvSpPr>
        <p:spPr>
          <a:xfrm>
            <a:off x="596037" y="1472306"/>
            <a:ext cx="8913537" cy="4572037"/>
          </a:xfrm>
          <a:prstGeom prst="rect">
            <a:avLst/>
          </a:prstGeom>
        </p:spPr>
        <p:txBody>
          <a:bodyPr vert="horz" lIns="91440" tIns="45720" rIns="91440" bIns="45720" rtlCol="0">
            <a:normAutofit/>
          </a:body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Tree>
    <p:extLst>
      <p:ext uri="{BB962C8B-B14F-4D97-AF65-F5344CB8AC3E}">
        <p14:creationId xmlns:p14="http://schemas.microsoft.com/office/powerpoint/2010/main" val="158598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CaN 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F8956-66A0-4DDE-BA4D-5A5AE3304C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144" y="1"/>
            <a:ext cx="6712857" cy="6857999"/>
          </a:xfrm>
          <a:prstGeom prst="rect">
            <a:avLst/>
          </a:prstGeom>
        </p:spPr>
      </p:pic>
      <p:sp>
        <p:nvSpPr>
          <p:cNvPr id="15" name="Rectangle 14">
            <a:extLst>
              <a:ext uri="{FF2B5EF4-FFF2-40B4-BE49-F238E27FC236}">
                <a16:creationId xmlns:a16="http://schemas.microsoft.com/office/drawing/2014/main" id="{5118B8D4-BA6E-4E0F-9155-75E903FDF8F7}"/>
              </a:ext>
            </a:extLst>
          </p:cNvPr>
          <p:cNvSpPr/>
          <p:nvPr userDrawn="1"/>
        </p:nvSpPr>
        <p:spPr>
          <a:xfrm flipH="1">
            <a:off x="0" y="-19351"/>
            <a:ext cx="12192000" cy="687735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42" dirty="0"/>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a:xfrm>
            <a:off x="596037" y="332344"/>
            <a:ext cx="8954217" cy="1037648"/>
          </a:xfrm>
        </p:spPr>
        <p:txBody>
          <a:bodyPr/>
          <a:lstStyle>
            <a:lvl1pPr>
              <a:defRPr/>
            </a:lvl1pPr>
          </a:lstStyle>
          <a:p>
            <a:r>
              <a:rPr lang="en-US" dirty="0"/>
              <a:t>Click to Edit Master Title: Font is Calibri 36pt</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293" smtClean="0">
                <a:solidFill>
                  <a:schemeClr val="bg1"/>
                </a:solidFill>
              </a:rPr>
              <a:pPr algn="r"/>
              <a:t>‹#›</a:t>
            </a:fld>
            <a:endParaRPr lang="en-US" sz="1293" dirty="0">
              <a:solidFill>
                <a:schemeClr val="bg1"/>
              </a:solidFill>
            </a:endParaRPr>
          </a:p>
        </p:txBody>
      </p:sp>
      <p:sp>
        <p:nvSpPr>
          <p:cNvPr id="7" name="Text Placeholder 2"/>
          <p:cNvSpPr>
            <a:spLocks noGrp="1"/>
          </p:cNvSpPr>
          <p:nvPr>
            <p:ph idx="1"/>
          </p:nvPr>
        </p:nvSpPr>
        <p:spPr>
          <a:xfrm>
            <a:off x="596037" y="1472306"/>
            <a:ext cx="8913537" cy="4572037"/>
          </a:xfrm>
          <a:prstGeom prst="rect">
            <a:avLst/>
          </a:prstGeom>
        </p:spPr>
        <p:txBody>
          <a:bodyPr vert="horz" lIns="91440" tIns="45720" rIns="91440" bIns="45720" rtlCol="0">
            <a:normAutofit/>
          </a:body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Tree>
    <p:extLst>
      <p:ext uri="{BB962C8B-B14F-4D97-AF65-F5344CB8AC3E}">
        <p14:creationId xmlns:p14="http://schemas.microsoft.com/office/powerpoint/2010/main" val="217704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E6A355-2E22-40E5-A070-EDF7FD261A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2"/>
            <a:ext cx="12192000" cy="6855527"/>
          </a:xfrm>
          <a:prstGeom prst="rect">
            <a:avLst/>
          </a:prstGeom>
        </p:spPr>
      </p:pic>
      <p:sp>
        <p:nvSpPr>
          <p:cNvPr id="9" name="Rectangle 8">
            <a:extLst>
              <a:ext uri="{FF2B5EF4-FFF2-40B4-BE49-F238E27FC236}">
                <a16:creationId xmlns:a16="http://schemas.microsoft.com/office/drawing/2014/main" id="{535547B4-B389-445D-AA0D-75E6B6634F12}"/>
              </a:ext>
            </a:extLst>
          </p:cNvPr>
          <p:cNvSpPr/>
          <p:nvPr userDrawn="1"/>
        </p:nvSpPr>
        <p:spPr>
          <a:xfrm>
            <a:off x="2" y="42099"/>
            <a:ext cx="12191999" cy="6813428"/>
          </a:xfrm>
          <a:prstGeom prst="rect">
            <a:avLst/>
          </a:prstGeom>
          <a:gradFill flip="none" rotWithShape="1">
            <a:gsLst>
              <a:gs pos="11000">
                <a:schemeClr val="tx2">
                  <a:lumMod val="75000"/>
                  <a:alpha val="68000"/>
                </a:schemeClr>
              </a:gs>
              <a:gs pos="75500">
                <a:schemeClr val="accent1">
                  <a:lumMod val="60000"/>
                  <a:lumOff val="40000"/>
                  <a:alpha val="78000"/>
                </a:schemeClr>
              </a:gs>
              <a:gs pos="65000">
                <a:schemeClr val="accent1">
                  <a:alpha val="92000"/>
                </a:schemeClr>
              </a:gs>
              <a:gs pos="83000">
                <a:schemeClr val="accent1">
                  <a:lumMod val="75000"/>
                  <a:alpha val="71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5"/>
          </a:p>
        </p:txBody>
      </p:sp>
    </p:spTree>
    <p:extLst>
      <p:ext uri="{BB962C8B-B14F-4D97-AF65-F5344CB8AC3E}">
        <p14:creationId xmlns:p14="http://schemas.microsoft.com/office/powerpoint/2010/main" val="3304403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6"/>
            <a:ext cx="5157787" cy="823912"/>
          </a:xfrm>
        </p:spPr>
        <p:txBody>
          <a:bodyPr anchor="b"/>
          <a:lstStyle>
            <a:lvl1pPr marL="0" indent="0">
              <a:buNone/>
              <a:defRPr sz="2289" b="1"/>
            </a:lvl1pPr>
            <a:lvl2pPr marL="436102" indent="0">
              <a:buNone/>
              <a:defRPr sz="1908" b="1"/>
            </a:lvl2pPr>
            <a:lvl3pPr marL="872204" indent="0">
              <a:buNone/>
              <a:defRPr sz="1718" b="1"/>
            </a:lvl3pPr>
            <a:lvl4pPr marL="1308306" indent="0">
              <a:buNone/>
              <a:defRPr sz="1527" b="1"/>
            </a:lvl4pPr>
            <a:lvl5pPr marL="1744407" indent="0">
              <a:buNone/>
              <a:defRPr sz="1527" b="1"/>
            </a:lvl5pPr>
            <a:lvl6pPr marL="2180509" indent="0">
              <a:buNone/>
              <a:defRPr sz="1527" b="1"/>
            </a:lvl6pPr>
            <a:lvl7pPr marL="2616611" indent="0">
              <a:buNone/>
              <a:defRPr sz="1527" b="1"/>
            </a:lvl7pPr>
            <a:lvl8pPr marL="3052713" indent="0">
              <a:buNone/>
              <a:defRPr sz="1527" b="1"/>
            </a:lvl8pPr>
            <a:lvl9pPr marL="3488815" indent="0">
              <a:buNone/>
              <a:defRPr sz="1527"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6"/>
            <a:ext cx="5183188" cy="823912"/>
          </a:xfrm>
        </p:spPr>
        <p:txBody>
          <a:bodyPr anchor="b"/>
          <a:lstStyle>
            <a:lvl1pPr marL="0" indent="0">
              <a:buNone/>
              <a:defRPr sz="2289" b="1"/>
            </a:lvl1pPr>
            <a:lvl2pPr marL="436102" indent="0">
              <a:buNone/>
              <a:defRPr sz="1908" b="1"/>
            </a:lvl2pPr>
            <a:lvl3pPr marL="872204" indent="0">
              <a:buNone/>
              <a:defRPr sz="1718" b="1"/>
            </a:lvl3pPr>
            <a:lvl4pPr marL="1308306" indent="0">
              <a:buNone/>
              <a:defRPr sz="1527" b="1"/>
            </a:lvl4pPr>
            <a:lvl5pPr marL="1744407" indent="0">
              <a:buNone/>
              <a:defRPr sz="1527" b="1"/>
            </a:lvl5pPr>
            <a:lvl6pPr marL="2180509" indent="0">
              <a:buNone/>
              <a:defRPr sz="1527" b="1"/>
            </a:lvl6pPr>
            <a:lvl7pPr marL="2616611" indent="0">
              <a:buNone/>
              <a:defRPr sz="1527" b="1"/>
            </a:lvl7pPr>
            <a:lvl8pPr marL="3052713" indent="0">
              <a:buNone/>
              <a:defRPr sz="1527" b="1"/>
            </a:lvl8pPr>
            <a:lvl9pPr marL="3488815" indent="0">
              <a:buNone/>
              <a:defRPr sz="1527"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6741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SCaN_ Divider Slid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9D7401-C6E6-4BD6-816A-B9C9E539F0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57999"/>
          </a:xfrm>
          <a:prstGeom prst="rect">
            <a:avLst/>
          </a:prstGeom>
        </p:spPr>
      </p:pic>
      <p:sp>
        <p:nvSpPr>
          <p:cNvPr id="5" name="Прямоугольник 6">
            <a:extLst>
              <a:ext uri="{FF2B5EF4-FFF2-40B4-BE49-F238E27FC236}">
                <a16:creationId xmlns:a16="http://schemas.microsoft.com/office/drawing/2014/main" id="{0784140F-B2E4-48B8-A80D-9B2048C36D54}"/>
              </a:ext>
            </a:extLst>
          </p:cNvPr>
          <p:cNvSpPr/>
          <p:nvPr userDrawn="1"/>
        </p:nvSpPr>
        <p:spPr>
          <a:xfrm>
            <a:off x="0" y="-1"/>
            <a:ext cx="12192001" cy="6858000"/>
          </a:xfrm>
          <a:prstGeom prst="rect">
            <a:avLst/>
          </a:prstGeom>
          <a:gradFill flip="none" rotWithShape="1">
            <a:gsLst>
              <a:gs pos="48000">
                <a:srgbClr val="909CB2">
                  <a:alpha val="60000"/>
                </a:srgbClr>
              </a:gs>
              <a:gs pos="76000">
                <a:schemeClr val="accent5">
                  <a:lumMod val="50000"/>
                  <a:alpha val="75000"/>
                </a:schemeClr>
              </a:gs>
              <a:gs pos="27000">
                <a:schemeClr val="tx2">
                  <a:lumMod val="50000"/>
                  <a:alpha val="87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73"/>
          </a:p>
        </p:txBody>
      </p:sp>
      <p:sp>
        <p:nvSpPr>
          <p:cNvPr id="9" name="Slide Number Placeholder 79">
            <a:extLst>
              <a:ext uri="{FF2B5EF4-FFF2-40B4-BE49-F238E27FC236}">
                <a16:creationId xmlns:a16="http://schemas.microsoft.com/office/drawing/2014/main" id="{82FF5A68-03C1-45CD-B230-370A3033B74D}"/>
              </a:ext>
            </a:extLst>
          </p:cNvPr>
          <p:cNvSpPr txBox="1">
            <a:spLocks/>
          </p:cNvSpPr>
          <p:nvPr userDrawn="1"/>
        </p:nvSpPr>
        <p:spPr>
          <a:xfrm>
            <a:off x="9352643"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125" smtClean="0">
                <a:solidFill>
                  <a:schemeClr val="bg1"/>
                </a:solidFill>
              </a:rPr>
              <a:pPr algn="r"/>
              <a:t>‹#›</a:t>
            </a:fld>
            <a:endParaRPr lang="en-US" sz="1125">
              <a:solidFill>
                <a:schemeClr val="bg1"/>
              </a:solidFill>
            </a:endParaRPr>
          </a:p>
        </p:txBody>
      </p:sp>
    </p:spTree>
    <p:extLst>
      <p:ext uri="{BB962C8B-B14F-4D97-AF65-F5344CB8AC3E}">
        <p14:creationId xmlns:p14="http://schemas.microsoft.com/office/powerpoint/2010/main" val="233395004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SCaN 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F8956-66A0-4DDE-BA4D-5A5AE3304C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145" y="2"/>
            <a:ext cx="6712857" cy="6857999"/>
          </a:xfrm>
          <a:prstGeom prst="rect">
            <a:avLst/>
          </a:prstGeom>
        </p:spPr>
      </p:pic>
      <p:sp>
        <p:nvSpPr>
          <p:cNvPr id="15" name="Rectangle 14">
            <a:extLst>
              <a:ext uri="{FF2B5EF4-FFF2-40B4-BE49-F238E27FC236}">
                <a16:creationId xmlns:a16="http://schemas.microsoft.com/office/drawing/2014/main" id="{5118B8D4-BA6E-4E0F-9155-75E903FDF8F7}"/>
              </a:ext>
            </a:extLst>
          </p:cNvPr>
          <p:cNvSpPr/>
          <p:nvPr userDrawn="1"/>
        </p:nvSpPr>
        <p:spPr>
          <a:xfrm flipH="1">
            <a:off x="0" y="-9676"/>
            <a:ext cx="12192000" cy="687735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46"/>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p:txBody>
          <a:bodyPr/>
          <a:lstStyle>
            <a:lvl1pPr>
              <a:defRPr/>
            </a:lvl1pPr>
          </a:lstStyle>
          <a:p>
            <a:r>
              <a:rPr lang="en-US"/>
              <a:t>Click to Edit Master Title: Font is Calibri 36pt</a:t>
            </a:r>
          </a:p>
        </p:txBody>
      </p:sp>
      <p:sp>
        <p:nvSpPr>
          <p:cNvPr id="17" name="Text Placeholder 19">
            <a:extLst>
              <a:ext uri="{FF2B5EF4-FFF2-40B4-BE49-F238E27FC236}">
                <a16:creationId xmlns:a16="http://schemas.microsoft.com/office/drawing/2014/main" id="{481B4132-415C-46D0-B3E1-3A8FB625C32F}"/>
              </a:ext>
            </a:extLst>
          </p:cNvPr>
          <p:cNvSpPr>
            <a:spLocks noGrp="1"/>
          </p:cNvSpPr>
          <p:nvPr userDrawn="1">
            <p:ph type="body" sz="quarter" idx="13" hasCustomPrompt="1"/>
          </p:nvPr>
        </p:nvSpPr>
        <p:spPr>
          <a:xfrm>
            <a:off x="596037" y="1477689"/>
            <a:ext cx="8954217" cy="4522887"/>
          </a:xfrm>
        </p:spPr>
        <p:txBody>
          <a:bodyPr/>
          <a:lstStyle>
            <a:lvl1pPr>
              <a:defRPr>
                <a:solidFill>
                  <a:schemeClr val="tx1"/>
                </a:solidFill>
              </a:defRPr>
            </a:lvl1pPr>
            <a:lvl2pPr marL="206226" indent="-206226">
              <a:buClr>
                <a:schemeClr val="accent1">
                  <a:lumMod val="75000"/>
                </a:schemeClr>
              </a:buClr>
              <a:buFont typeface="Calibri" panose="020F0502020204030204" pitchFamily="34" charset="0"/>
              <a:buChar char="&gt;"/>
              <a:defRPr/>
            </a:lvl2pPr>
            <a:lvl3pPr>
              <a:defRPr/>
            </a:lvl3pPr>
            <a:lvl4pPr>
              <a:defRPr/>
            </a:lvl4pPr>
            <a:lvl5pPr>
              <a:defRPr/>
            </a:lvl5pPr>
          </a:lstStyle>
          <a:p>
            <a:pPr lvl="0"/>
            <a:r>
              <a:rPr lang="en-US"/>
              <a:t>Edit Master Text Styles: Font is Calibri 24pt Bold</a:t>
            </a:r>
          </a:p>
          <a:p>
            <a:pPr lvl="1"/>
            <a:r>
              <a:rPr lang="en-US"/>
              <a:t>Second level text: Font is Calibri 20pt bold</a:t>
            </a:r>
          </a:p>
          <a:p>
            <a:pPr lvl="2"/>
            <a:r>
              <a:rPr lang="en-US"/>
              <a:t>Third level text: Font is Calibri 18pt bold</a:t>
            </a:r>
          </a:p>
          <a:p>
            <a:pPr lvl="3"/>
            <a:r>
              <a:rPr lang="en-US"/>
              <a:t>Fourth level text: Font is Calibri 16pt bold</a:t>
            </a:r>
          </a:p>
          <a:p>
            <a:pPr lvl="4"/>
            <a:r>
              <a:rPr lang="en-US"/>
              <a:t>Fifth level text: Font is Calibri 16pt bold</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5"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107" smtClean="0">
                <a:solidFill>
                  <a:schemeClr val="bg1"/>
                </a:solidFill>
              </a:rPr>
              <a:pPr algn="r"/>
              <a:t>‹#›</a:t>
            </a:fld>
            <a:endParaRPr lang="en-US" sz="1107">
              <a:solidFill>
                <a:schemeClr val="bg1"/>
              </a:solidFill>
            </a:endParaRPr>
          </a:p>
        </p:txBody>
      </p:sp>
    </p:spTree>
    <p:extLst>
      <p:ext uri="{BB962C8B-B14F-4D97-AF65-F5344CB8AC3E}">
        <p14:creationId xmlns:p14="http://schemas.microsoft.com/office/powerpoint/2010/main" val="3444615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_Content-Layout-2018-2024">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D3EC523-D32D-4C45-8D1D-E601C01CF4D5}"/>
              </a:ext>
            </a:extLst>
          </p:cNvPr>
          <p:cNvSpPr>
            <a:spLocks noGrp="1"/>
          </p:cNvSpPr>
          <p:nvPr>
            <p:ph type="title"/>
          </p:nvPr>
        </p:nvSpPr>
        <p:spPr/>
        <p:txBody>
          <a:bodyPr/>
          <a:lstStyle>
            <a:lvl1pPr>
              <a:defRPr>
                <a:latin typeface="Helvetica" pitchFamily="2" charset="0"/>
              </a:defRPr>
            </a:lvl1pPr>
          </a:lstStyle>
          <a:p>
            <a:r>
              <a:rPr lang="en-US" dirty="0"/>
              <a:t>Click to edit Master title style</a:t>
            </a:r>
          </a:p>
        </p:txBody>
      </p:sp>
    </p:spTree>
    <p:extLst>
      <p:ext uri="{BB962C8B-B14F-4D97-AF65-F5344CB8AC3E}">
        <p14:creationId xmlns:p14="http://schemas.microsoft.com/office/powerpoint/2010/main" val="79611893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SCaN 4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2EEA20-B359-4CD3-B653-C94838B8BF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0" y="0"/>
            <a:ext cx="6985000" cy="6858000"/>
          </a:xfrm>
          <a:prstGeom prst="rect">
            <a:avLst/>
          </a:prstGeom>
        </p:spPr>
      </p:pic>
      <p:sp>
        <p:nvSpPr>
          <p:cNvPr id="15" name="Rectangle 14">
            <a:extLst>
              <a:ext uri="{FF2B5EF4-FFF2-40B4-BE49-F238E27FC236}">
                <a16:creationId xmlns:a16="http://schemas.microsoft.com/office/drawing/2014/main" id="{78A90DE5-FFC0-4B2E-BD1D-090A8394B922}"/>
              </a:ext>
            </a:extLst>
          </p:cNvPr>
          <p:cNvSpPr/>
          <p:nvPr userDrawn="1"/>
        </p:nvSpPr>
        <p:spPr>
          <a:xfrm flipH="1">
            <a:off x="5580" y="0"/>
            <a:ext cx="12192000" cy="686899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42" dirty="0"/>
          </a:p>
        </p:txBody>
      </p:sp>
      <p:sp>
        <p:nvSpPr>
          <p:cNvPr id="4" name="Title 3">
            <a:extLst>
              <a:ext uri="{FF2B5EF4-FFF2-40B4-BE49-F238E27FC236}">
                <a16:creationId xmlns:a16="http://schemas.microsoft.com/office/drawing/2014/main" id="{E29975EF-C31F-4DD2-BC6D-6A0BA761C215}"/>
              </a:ext>
            </a:extLst>
          </p:cNvPr>
          <p:cNvSpPr>
            <a:spLocks noGrp="1"/>
          </p:cNvSpPr>
          <p:nvPr userDrawn="1">
            <p:ph type="title" hasCustomPrompt="1"/>
          </p:nvPr>
        </p:nvSpPr>
        <p:spPr/>
        <p:txBody>
          <a:bodyPr/>
          <a:lstStyle>
            <a:lvl1pPr>
              <a:defRPr/>
            </a:lvl1pPr>
          </a:lstStyle>
          <a:p>
            <a:r>
              <a:rPr kumimoji="0" lang="en-US" sz="3323"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rPr>
              <a:t>Click to Edit Master Title: Font is Calibri 36pt</a:t>
            </a:r>
            <a:endParaRPr lang="en-US" dirty="0"/>
          </a:p>
        </p:txBody>
      </p:sp>
      <p:sp>
        <p:nvSpPr>
          <p:cNvPr id="7" name="Text Placeholder 6">
            <a:extLst>
              <a:ext uri="{FF2B5EF4-FFF2-40B4-BE49-F238E27FC236}">
                <a16:creationId xmlns:a16="http://schemas.microsoft.com/office/drawing/2014/main" id="{B94FEA82-2EB2-44F0-B92D-810CDEA70C19}"/>
              </a:ext>
            </a:extLst>
          </p:cNvPr>
          <p:cNvSpPr>
            <a:spLocks noGrp="1"/>
          </p:cNvSpPr>
          <p:nvPr userDrawn="1">
            <p:ph type="body" sz="quarter" idx="13" hasCustomPrompt="1"/>
          </p:nvPr>
        </p:nvSpPr>
        <p:spPr>
          <a:xfrm>
            <a:off x="596039" y="1467648"/>
            <a:ext cx="8039079" cy="4668536"/>
          </a:xfrm>
        </p:spPr>
        <p:txBody>
          <a:bodyPr/>
          <a:lstStyle>
            <a:lvl1pPr>
              <a:defRPr>
                <a:solidFill>
                  <a:schemeClr val="tx1"/>
                </a:solidFill>
              </a:defRPr>
            </a:lvl1pPr>
            <a:lvl2pPr>
              <a:defRPr/>
            </a:lvl2pPr>
            <a:lvl3pPr>
              <a:defRPr/>
            </a:lvl3pPr>
            <a:lvl4pPr>
              <a:defRPr/>
            </a:lvl4pPr>
            <a:lvl5pPr>
              <a:defRPr/>
            </a:lvl5pPr>
          </a:lstStyle>
          <a:p>
            <a:pPr lvl="0"/>
            <a:r>
              <a:rPr lang="en-US" dirty="0"/>
              <a:t>Edit Master Text Styles: Font is Calibri 24pt Bold</a:t>
            </a:r>
          </a:p>
          <a:p>
            <a:pPr lvl="1"/>
            <a:r>
              <a:rPr lang="en-US" dirty="0"/>
              <a:t>Second level text: Font is Calibri 20pt bold</a:t>
            </a:r>
          </a:p>
          <a:p>
            <a:pPr lvl="2"/>
            <a:r>
              <a:rPr lang="en-US" dirty="0"/>
              <a:t>Third level text: Font is Calibri 18pt body</a:t>
            </a:r>
          </a:p>
          <a:p>
            <a:pPr lvl="3"/>
            <a:r>
              <a:rPr lang="en-US" dirty="0"/>
              <a:t>Fourth level text: Font is Calibri 16pt body</a:t>
            </a:r>
          </a:p>
          <a:p>
            <a:pPr lvl="4"/>
            <a:r>
              <a:rPr lang="en-US" dirty="0"/>
              <a:t>Fifth level text: Font is Calibri 16pt body</a:t>
            </a:r>
          </a:p>
        </p:txBody>
      </p:sp>
      <p:sp>
        <p:nvSpPr>
          <p:cNvPr id="8" name="Slide Number Placeholder 79">
            <a:extLst>
              <a:ext uri="{FF2B5EF4-FFF2-40B4-BE49-F238E27FC236}">
                <a16:creationId xmlns:a16="http://schemas.microsoft.com/office/drawing/2014/main" id="{DAC83FFA-EA50-4345-9D3E-5E3AB8B13343}"/>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293" smtClean="0">
                <a:solidFill>
                  <a:schemeClr val="bg1"/>
                </a:solidFill>
              </a:rPr>
              <a:pPr algn="r"/>
              <a:t>‹#›</a:t>
            </a:fld>
            <a:endParaRPr lang="en-US" sz="1293" dirty="0">
              <a:solidFill>
                <a:schemeClr val="bg1"/>
              </a:solidFill>
            </a:endParaRPr>
          </a:p>
        </p:txBody>
      </p:sp>
    </p:spTree>
    <p:extLst>
      <p:ext uri="{BB962C8B-B14F-4D97-AF65-F5344CB8AC3E}">
        <p14:creationId xmlns:p14="http://schemas.microsoft.com/office/powerpoint/2010/main" val="236055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CaN_ Double Column Content">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A816AE51-E235-4CCF-9025-908C97843D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62"/>
            <a:ext cx="12192000" cy="6860062"/>
          </a:xfrm>
          <a:prstGeom prst="rect">
            <a:avLst/>
          </a:prstGeom>
        </p:spPr>
      </p:pic>
      <p:sp>
        <p:nvSpPr>
          <p:cNvPr id="39" name="Прямоугольник 6">
            <a:extLst>
              <a:ext uri="{FF2B5EF4-FFF2-40B4-BE49-F238E27FC236}">
                <a16:creationId xmlns:a16="http://schemas.microsoft.com/office/drawing/2014/main" id="{E7A2C015-B8C9-4908-8C94-158C573D0569}"/>
              </a:ext>
            </a:extLst>
          </p:cNvPr>
          <p:cNvSpPr/>
          <p:nvPr userDrawn="1"/>
        </p:nvSpPr>
        <p:spPr>
          <a:xfrm>
            <a:off x="0" y="-12082"/>
            <a:ext cx="12192000" cy="6855591"/>
          </a:xfrm>
          <a:prstGeom prst="rect">
            <a:avLst/>
          </a:prstGeom>
          <a:gradFill flip="none" rotWithShape="1">
            <a:gsLst>
              <a:gs pos="84000">
                <a:srgbClr val="909CB2"/>
              </a:gs>
              <a:gs pos="12000">
                <a:schemeClr val="accent5">
                  <a:lumMod val="50000"/>
                  <a:alpha val="77000"/>
                </a:schemeClr>
              </a:gs>
              <a:gs pos="49000">
                <a:schemeClr val="bg1">
                  <a:alpha val="7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73"/>
          </a:p>
        </p:txBody>
      </p:sp>
      <p:pic>
        <p:nvPicPr>
          <p:cNvPr id="40" name="Picture 39" descr="Celestia-R1---OverlayTitleHD.png">
            <a:extLst>
              <a:ext uri="{FF2B5EF4-FFF2-40B4-BE49-F238E27FC236}">
                <a16:creationId xmlns:a16="http://schemas.microsoft.com/office/drawing/2014/main" id="{2E949086-B3BA-43AF-8A07-D8EB36CB453A}"/>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3000"/>
                    </a14:imgEffect>
                  </a14:imgLayer>
                </a14:imgProps>
              </a:ext>
              <a:ext uri="{28A0092B-C50C-407E-A947-70E740481C1C}">
                <a14:useLocalDpi xmlns:a14="http://schemas.microsoft.com/office/drawing/2010/main" val="0"/>
              </a:ext>
            </a:extLst>
          </a:blip>
          <a:stretch>
            <a:fillRect/>
          </a:stretch>
        </p:blipFill>
        <p:spPr>
          <a:xfrm flipH="1" flipV="1">
            <a:off x="170534" y="0"/>
            <a:ext cx="12403426" cy="6383006"/>
          </a:xfrm>
          <a:prstGeom prst="rect">
            <a:avLst/>
          </a:prstGeom>
        </p:spPr>
      </p:pic>
      <p:pic>
        <p:nvPicPr>
          <p:cNvPr id="12" name="Picture 11">
            <a:extLst>
              <a:ext uri="{FF2B5EF4-FFF2-40B4-BE49-F238E27FC236}">
                <a16:creationId xmlns:a16="http://schemas.microsoft.com/office/drawing/2014/main" id="{8112D628-2C5F-42D6-B473-35424DA1E4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786437"/>
            <a:ext cx="12192000" cy="1071563"/>
          </a:xfrm>
          <a:prstGeom prst="rect">
            <a:avLst/>
          </a:prstGeom>
        </p:spPr>
      </p:pic>
      <p:sp>
        <p:nvSpPr>
          <p:cNvPr id="2" name="Title 1"/>
          <p:cNvSpPr>
            <a:spLocks noGrp="1"/>
          </p:cNvSpPr>
          <p:nvPr userDrawn="1">
            <p:ph type="title" hasCustomPrompt="1"/>
          </p:nvPr>
        </p:nvSpPr>
        <p:spPr>
          <a:xfrm>
            <a:off x="608293" y="367432"/>
            <a:ext cx="10515600" cy="1325563"/>
          </a:xfrm>
        </p:spPr>
        <p:txBody>
          <a:bodyPr/>
          <a:lstStyle>
            <a:lvl1pPr>
              <a:defRPr>
                <a:solidFill>
                  <a:schemeClr val="bg1"/>
                </a:solidFill>
              </a:defRPr>
            </a:lvl1pPr>
          </a:lstStyle>
          <a:p>
            <a:r>
              <a:rPr lang="en-US"/>
              <a:t>Click to Edit Master Title: Font is Calibri 36pt </a:t>
            </a:r>
          </a:p>
        </p:txBody>
      </p:sp>
      <p:sp>
        <p:nvSpPr>
          <p:cNvPr id="23" name="Text Placeholder 19">
            <a:extLst>
              <a:ext uri="{FF2B5EF4-FFF2-40B4-BE49-F238E27FC236}">
                <a16:creationId xmlns:a16="http://schemas.microsoft.com/office/drawing/2014/main" id="{F18B1C09-282B-406E-8BBC-F6B0EC0EAFFE}"/>
              </a:ext>
            </a:extLst>
          </p:cNvPr>
          <p:cNvSpPr>
            <a:spLocks noGrp="1"/>
          </p:cNvSpPr>
          <p:nvPr userDrawn="1">
            <p:ph type="body" sz="quarter" idx="13" hasCustomPrompt="1"/>
          </p:nvPr>
        </p:nvSpPr>
        <p:spPr>
          <a:xfrm>
            <a:off x="596037" y="1477687"/>
            <a:ext cx="5009417" cy="4522887"/>
          </a:xfrm>
        </p:spPr>
        <p:txBody>
          <a:bodyPr/>
          <a:lstStyle>
            <a:lvl1pPr>
              <a:defRPr>
                <a:solidFill>
                  <a:srgbClr val="32F0FA"/>
                </a:solidFill>
              </a:defRPr>
            </a:lvl1pPr>
            <a:lvl2pPr>
              <a:defRPr>
                <a:solidFill>
                  <a:srgbClr val="FFC000"/>
                </a:solidFill>
                <a:effectLst>
                  <a:outerShdw blurRad="38100" dist="38100" dir="2700000" algn="tl">
                    <a:srgbClr val="000000">
                      <a:alpha val="43137"/>
                    </a:srgbClr>
                  </a:outerShdw>
                </a:effectLst>
              </a:defRPr>
            </a:lvl2pPr>
            <a:lvl3pPr>
              <a:defRPr>
                <a:solidFill>
                  <a:schemeClr val="bg1"/>
                </a:solidFill>
                <a:effectLst>
                  <a:outerShdw blurRad="38100" dist="38100" dir="2700000" algn="tl">
                    <a:srgbClr val="000000">
                      <a:alpha val="43137"/>
                    </a:srgbClr>
                  </a:outerShdw>
                </a:effectLst>
              </a:defRPr>
            </a:lvl3pPr>
            <a:lvl4pPr>
              <a:defRPr>
                <a:solidFill>
                  <a:schemeClr val="bg1"/>
                </a:solidFill>
                <a:effectLst>
                  <a:outerShdw blurRad="38100" dist="38100" dir="2700000" algn="tl">
                    <a:srgbClr val="000000">
                      <a:alpha val="43137"/>
                    </a:srgbClr>
                  </a:outerShdw>
                </a:effectLst>
              </a:defRPr>
            </a:lvl4pPr>
            <a:lvl5pPr>
              <a:defRPr>
                <a:solidFill>
                  <a:schemeClr val="bg1"/>
                </a:solidFill>
                <a:effectLst>
                  <a:outerShdw blurRad="38100" dist="38100" dir="2700000" algn="tl">
                    <a:srgbClr val="000000">
                      <a:alpha val="43137"/>
                    </a:srgbClr>
                  </a:outerShdw>
                </a:effectLst>
              </a:defRPr>
            </a:lvl5pPr>
          </a:lstStyle>
          <a:p>
            <a:pPr lvl="0"/>
            <a:r>
              <a:rPr lang="en-US"/>
              <a:t>Double Column Text Box Layout: Font is 24pt Calibri Bold</a:t>
            </a:r>
          </a:p>
          <a:p>
            <a:pPr lvl="1"/>
            <a:r>
              <a:rPr lang="en-US"/>
              <a:t>Second level text: Font is 20pt Calibri bold</a:t>
            </a:r>
          </a:p>
          <a:p>
            <a:pPr lvl="2"/>
            <a:r>
              <a:rPr lang="en-US"/>
              <a:t>Third level text: Font is 18pt Calibri body</a:t>
            </a:r>
          </a:p>
          <a:p>
            <a:pPr lvl="3"/>
            <a:r>
              <a:rPr lang="en-US"/>
              <a:t>Fourth level text: Font is 16pt Calibri body</a:t>
            </a:r>
          </a:p>
          <a:p>
            <a:pPr lvl="4"/>
            <a:r>
              <a:rPr lang="en-US"/>
              <a:t>Fifth level text: Font is 16pt Body</a:t>
            </a:r>
          </a:p>
        </p:txBody>
      </p:sp>
      <p:sp>
        <p:nvSpPr>
          <p:cNvPr id="24" name="Text Placeholder 19">
            <a:extLst>
              <a:ext uri="{FF2B5EF4-FFF2-40B4-BE49-F238E27FC236}">
                <a16:creationId xmlns:a16="http://schemas.microsoft.com/office/drawing/2014/main" id="{FAE0E250-48EC-4BC2-95AC-2633DDB10F65}"/>
              </a:ext>
            </a:extLst>
          </p:cNvPr>
          <p:cNvSpPr>
            <a:spLocks noGrp="1"/>
          </p:cNvSpPr>
          <p:nvPr userDrawn="1">
            <p:ph type="body" sz="quarter" idx="14" hasCustomPrompt="1"/>
          </p:nvPr>
        </p:nvSpPr>
        <p:spPr>
          <a:xfrm>
            <a:off x="6074718" y="1450559"/>
            <a:ext cx="5009417" cy="4522887"/>
          </a:xfrm>
        </p:spPr>
        <p:txBody>
          <a:bodyPr/>
          <a:lstStyle>
            <a:lvl1pPr>
              <a:defRPr>
                <a:solidFill>
                  <a:srgbClr val="32F0FA"/>
                </a:solidFill>
              </a:defRPr>
            </a:lvl1pPr>
            <a:lvl2pPr>
              <a:defRPr>
                <a:solidFill>
                  <a:srgbClr val="FFC000"/>
                </a:solidFill>
                <a:effectLst>
                  <a:outerShdw blurRad="38100" dist="38100" dir="2700000" algn="tl">
                    <a:srgbClr val="000000">
                      <a:alpha val="43137"/>
                    </a:srgbClr>
                  </a:outerShdw>
                </a:effectLst>
              </a:defRPr>
            </a:lvl2pPr>
            <a:lvl3pPr>
              <a:defRPr>
                <a:solidFill>
                  <a:schemeClr val="bg1"/>
                </a:solidFill>
                <a:effectLst>
                  <a:outerShdw blurRad="38100" dist="38100" dir="2700000" algn="tl">
                    <a:srgbClr val="000000">
                      <a:alpha val="43137"/>
                    </a:srgbClr>
                  </a:outerShdw>
                </a:effectLst>
              </a:defRPr>
            </a:lvl3pPr>
            <a:lvl4pPr>
              <a:defRPr>
                <a:solidFill>
                  <a:schemeClr val="bg1"/>
                </a:solidFill>
                <a:effectLst>
                  <a:outerShdw blurRad="38100" dist="38100" dir="2700000" algn="tl">
                    <a:srgbClr val="000000">
                      <a:alpha val="43137"/>
                    </a:srgbClr>
                  </a:outerShdw>
                </a:effectLst>
              </a:defRPr>
            </a:lvl4pPr>
            <a:lvl5pPr>
              <a:defRPr>
                <a:solidFill>
                  <a:schemeClr val="bg1"/>
                </a:solidFill>
                <a:effectLst>
                  <a:outerShdw blurRad="38100" dist="38100" dir="2700000" algn="tl">
                    <a:srgbClr val="000000">
                      <a:alpha val="43137"/>
                    </a:srgbClr>
                  </a:outerShdw>
                </a:effectLst>
              </a:defRPr>
            </a:lvl5pPr>
          </a:lstStyle>
          <a:p>
            <a:pPr lvl="0"/>
            <a:r>
              <a:rPr lang="en-US"/>
              <a:t>Double Column Text Box Layout</a:t>
            </a:r>
          </a:p>
          <a:p>
            <a:pPr lvl="1"/>
            <a:r>
              <a:rPr lang="en-US"/>
              <a:t>Second level</a:t>
            </a:r>
          </a:p>
          <a:p>
            <a:pPr lvl="2"/>
            <a:r>
              <a:rPr lang="en-US"/>
              <a:t>Third level</a:t>
            </a:r>
          </a:p>
          <a:p>
            <a:pPr lvl="3"/>
            <a:r>
              <a:rPr lang="en-US"/>
              <a:t>Fourth level</a:t>
            </a:r>
          </a:p>
          <a:p>
            <a:pPr lvl="4"/>
            <a:r>
              <a:rPr lang="en-US"/>
              <a:t>Fifth level</a:t>
            </a:r>
          </a:p>
        </p:txBody>
      </p:sp>
      <p:sp>
        <p:nvSpPr>
          <p:cNvPr id="48" name="Slide Number Placeholder 79">
            <a:extLst>
              <a:ext uri="{FF2B5EF4-FFF2-40B4-BE49-F238E27FC236}">
                <a16:creationId xmlns:a16="http://schemas.microsoft.com/office/drawing/2014/main" id="{05821994-1C6D-482F-B08A-98BE1517E5C9}"/>
              </a:ext>
            </a:extLst>
          </p:cNvPr>
          <p:cNvSpPr txBox="1">
            <a:spLocks/>
          </p:cNvSpPr>
          <p:nvPr userDrawn="1"/>
        </p:nvSpPr>
        <p:spPr>
          <a:xfrm>
            <a:off x="9352644" y="6345636"/>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125" smtClean="0">
                <a:solidFill>
                  <a:schemeClr val="bg1"/>
                </a:solidFill>
              </a:rPr>
              <a:pPr algn="r"/>
              <a:t>‹#›</a:t>
            </a:fld>
            <a:endParaRPr lang="en-US" sz="1125">
              <a:solidFill>
                <a:schemeClr val="bg1"/>
              </a:solidFill>
            </a:endParaRPr>
          </a:p>
        </p:txBody>
      </p:sp>
    </p:spTree>
    <p:extLst>
      <p:ext uri="{BB962C8B-B14F-4D97-AF65-F5344CB8AC3E}">
        <p14:creationId xmlns:p14="http://schemas.microsoft.com/office/powerpoint/2010/main" val="31355012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SCaN Closing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BA675-2CE1-4B17-BB04-4AE2E83224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7746" cy="6858000"/>
          </a:xfrm>
          <a:prstGeom prst="rect">
            <a:avLst/>
          </a:prstGeom>
        </p:spPr>
      </p:pic>
      <p:sp>
        <p:nvSpPr>
          <p:cNvPr id="19" name="Прямоугольник 6">
            <a:extLst>
              <a:ext uri="{FF2B5EF4-FFF2-40B4-BE49-F238E27FC236}">
                <a16:creationId xmlns:a16="http://schemas.microsoft.com/office/drawing/2014/main" id="{C6224D10-C035-4DD2-BB41-31582CA557E6}"/>
              </a:ext>
            </a:extLst>
          </p:cNvPr>
          <p:cNvSpPr/>
          <p:nvPr userDrawn="1"/>
        </p:nvSpPr>
        <p:spPr>
          <a:xfrm>
            <a:off x="0" y="0"/>
            <a:ext cx="12192001" cy="6858000"/>
          </a:xfrm>
          <a:prstGeom prst="rect">
            <a:avLst/>
          </a:prstGeom>
          <a:gradFill flip="none" rotWithShape="1">
            <a:gsLst>
              <a:gs pos="48000">
                <a:srgbClr val="909CB2">
                  <a:alpha val="60000"/>
                </a:srgbClr>
              </a:gs>
              <a:gs pos="76000">
                <a:schemeClr val="accent5">
                  <a:lumMod val="50000"/>
                  <a:alpha val="75000"/>
                </a:schemeClr>
              </a:gs>
              <a:gs pos="27000">
                <a:schemeClr val="tx2">
                  <a:lumMod val="50000"/>
                  <a:alpha val="87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773"/>
          </a:p>
        </p:txBody>
      </p:sp>
      <p:sp>
        <p:nvSpPr>
          <p:cNvPr id="34" name="Slide Number Placeholder 79">
            <a:extLst>
              <a:ext uri="{FF2B5EF4-FFF2-40B4-BE49-F238E27FC236}">
                <a16:creationId xmlns:a16="http://schemas.microsoft.com/office/drawing/2014/main" id="{E4610751-E0CE-4375-8A87-82482E4CEC76}"/>
              </a:ext>
            </a:extLst>
          </p:cNvPr>
          <p:cNvSpPr txBox="1">
            <a:spLocks/>
          </p:cNvSpPr>
          <p:nvPr userDrawn="1"/>
        </p:nvSpPr>
        <p:spPr>
          <a:xfrm>
            <a:off x="9352643"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125" smtClean="0">
                <a:solidFill>
                  <a:schemeClr val="bg1"/>
                </a:solidFill>
              </a:rPr>
              <a:pPr algn="r"/>
              <a:t>‹#›</a:t>
            </a:fld>
            <a:endParaRPr lang="en-US" sz="1125">
              <a:solidFill>
                <a:schemeClr val="bg1"/>
              </a:solidFill>
            </a:endParaRPr>
          </a:p>
        </p:txBody>
      </p:sp>
    </p:spTree>
    <p:extLst>
      <p:ext uri="{BB962C8B-B14F-4D97-AF65-F5344CB8AC3E}">
        <p14:creationId xmlns:p14="http://schemas.microsoft.com/office/powerpoint/2010/main" val="28913485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4C28559C-8EFD-284A-AFEC-AB1D1A8FC7D4}" type="datetime1">
              <a:rPr lang="en-US" smtClean="0"/>
              <a:t>10/29/2020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69694" y="40986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9A2B6083-2109-7E40-AD81-BCC8CCBD9B12}"/>
              </a:ext>
            </a:extLst>
          </p:cNvPr>
          <p:cNvGrpSpPr/>
          <p:nvPr userDrawn="1"/>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74830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299D4562-C5B8-CB44-9474-120177024E1C}" type="datetime1">
              <a:rPr lang="en-US" smtClean="0"/>
              <a:pPr/>
              <a:t>10/29/2020</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492024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91D58-9083-1743-A54A-A31960BFE6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E4FBF9-7199-0B46-9C48-A4F7A40F1B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799866-85F0-D941-A2CF-91209C3CF2D8}"/>
              </a:ext>
            </a:extLst>
          </p:cNvPr>
          <p:cNvSpPr>
            <a:spLocks noGrp="1"/>
          </p:cNvSpPr>
          <p:nvPr>
            <p:ph type="dt" sz="half" idx="10"/>
          </p:nvPr>
        </p:nvSpPr>
        <p:spPr/>
        <p:txBody>
          <a:bodyPr/>
          <a:lstStyle/>
          <a:p>
            <a:fld id="{14DB6D07-BA4E-7843-9C9D-10046976C447}" type="datetimeFigureOut">
              <a:rPr lang="en-US" smtClean="0"/>
              <a:t>10/29/2020</a:t>
            </a:fld>
            <a:endParaRPr lang="en-US"/>
          </a:p>
        </p:txBody>
      </p:sp>
      <p:sp>
        <p:nvSpPr>
          <p:cNvPr id="5" name="Footer Placeholder 4">
            <a:extLst>
              <a:ext uri="{FF2B5EF4-FFF2-40B4-BE49-F238E27FC236}">
                <a16:creationId xmlns:a16="http://schemas.microsoft.com/office/drawing/2014/main" id="{BDFE387C-4891-874F-9A70-5E7943710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2B904-F34E-A448-83DE-C5D434C3F5DC}"/>
              </a:ext>
            </a:extLst>
          </p:cNvPr>
          <p:cNvSpPr>
            <a:spLocks noGrp="1"/>
          </p:cNvSpPr>
          <p:nvPr>
            <p:ph type="sldNum" sz="quarter" idx="12"/>
          </p:nvPr>
        </p:nvSpPr>
        <p:spPr/>
        <p:txBody>
          <a:bodyPr/>
          <a:lstStyle/>
          <a:p>
            <a:fld id="{F1F7CF23-7382-2849-A1B5-1FB7CFC49C91}" type="slidenum">
              <a:rPr lang="en-US" smtClean="0"/>
              <a:t>‹#›</a:t>
            </a:fld>
            <a:endParaRPr lang="en-US"/>
          </a:p>
        </p:txBody>
      </p:sp>
    </p:spTree>
    <p:extLst>
      <p:ext uri="{BB962C8B-B14F-4D97-AF65-F5344CB8AC3E}">
        <p14:creationId xmlns:p14="http://schemas.microsoft.com/office/powerpoint/2010/main" val="3041959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10/29/2020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0033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1A46AB-BEA4-439F-A6B7-7B81A14EF736}"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64771-8867-41A8-9DAB-087EF45B5CD6}" type="slidenum">
              <a:rPr lang="en-US" smtClean="0"/>
              <a:t>‹#›</a:t>
            </a:fld>
            <a:endParaRPr lang="en-US"/>
          </a:p>
        </p:txBody>
      </p:sp>
    </p:spTree>
    <p:extLst>
      <p:ext uri="{BB962C8B-B14F-4D97-AF65-F5344CB8AC3E}">
        <p14:creationId xmlns:p14="http://schemas.microsoft.com/office/powerpoint/2010/main" val="3141704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1A46AB-BEA4-439F-A6B7-7B81A14EF736}"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64771-8867-41A8-9DAB-087EF45B5CD6}" type="slidenum">
              <a:rPr lang="en-US" smtClean="0"/>
              <a:t>‹#›</a:t>
            </a:fld>
            <a:endParaRPr lang="en-US"/>
          </a:p>
        </p:txBody>
      </p:sp>
    </p:spTree>
    <p:extLst>
      <p:ext uri="{BB962C8B-B14F-4D97-AF65-F5344CB8AC3E}">
        <p14:creationId xmlns:p14="http://schemas.microsoft.com/office/powerpoint/2010/main" val="184095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59C7A6-D5D7-AB4F-B44F-E7FCF674CF85}"/>
              </a:ext>
            </a:extLst>
          </p:cNvPr>
          <p:cNvPicPr>
            <a:picLocks noChangeAspect="1"/>
          </p:cNvPicPr>
          <p:nvPr userDrawn="1"/>
        </p:nvPicPr>
        <p:blipFill>
          <a:blip r:embed="rId2"/>
          <a:stretch>
            <a:fillRect/>
          </a:stretch>
        </p:blipFill>
        <p:spPr>
          <a:xfrm>
            <a:off x="-1524000" y="0"/>
            <a:ext cx="13716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p:txBody>
          <a:bodyPr/>
          <a:lstStyle/>
          <a:p>
            <a:fld id="{372CC95E-30A4-D744-8BC0-DDA2BE0BB564}" type="datetime1">
              <a:rPr lang="en-US" smtClean="0"/>
              <a:t>10/29/2020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23" name="Picture 22">
            <a:extLst>
              <a:ext uri="{FF2B5EF4-FFF2-40B4-BE49-F238E27FC236}">
                <a16:creationId xmlns:a16="http://schemas.microsoft.com/office/drawing/2014/main" id="{9F6BF381-EC61-6849-8D46-8B15029926BA}"/>
              </a:ext>
            </a:extLst>
          </p:cNvPr>
          <p:cNvPicPr>
            <a:picLocks noChangeAspect="1"/>
          </p:cNvPicPr>
          <p:nvPr userDrawn="1"/>
        </p:nvPicPr>
        <p:blipFill>
          <a:blip r:embed="rId3"/>
          <a:stretch>
            <a:fillRect/>
          </a:stretch>
        </p:blipFill>
        <p:spPr>
          <a:xfrm>
            <a:off x="7842220" y="2930504"/>
            <a:ext cx="4907929" cy="4409468"/>
          </a:xfrm>
          <a:prstGeom prst="rect">
            <a:avLst/>
          </a:prstGeom>
        </p:spPr>
      </p:pic>
      <p:grpSp>
        <p:nvGrpSpPr>
          <p:cNvPr id="32" name="Group 31">
            <a:extLst>
              <a:ext uri="{FF2B5EF4-FFF2-40B4-BE49-F238E27FC236}">
                <a16:creationId xmlns:a16="http://schemas.microsoft.com/office/drawing/2014/main" id="{AF570B87-6A33-6D43-B8E5-2F92176EA5DD}"/>
              </a:ext>
            </a:extLst>
          </p:cNvPr>
          <p:cNvGrpSpPr/>
          <p:nvPr userDrawn="1"/>
        </p:nvGrpSpPr>
        <p:grpSpPr>
          <a:xfrm>
            <a:off x="4150530" y="528603"/>
            <a:ext cx="4932340" cy="2120900"/>
            <a:chOff x="3761206" y="725010"/>
            <a:chExt cx="4932340" cy="2120900"/>
          </a:xfrm>
        </p:grpSpPr>
        <p:pic>
          <p:nvPicPr>
            <p:cNvPr id="15" name="Picture 14">
              <a:extLst>
                <a:ext uri="{FF2B5EF4-FFF2-40B4-BE49-F238E27FC236}">
                  <a16:creationId xmlns:a16="http://schemas.microsoft.com/office/drawing/2014/main" id="{18470524-0B5B-5A46-A813-150DCBD6129F}"/>
                </a:ext>
              </a:extLst>
            </p:cNvPr>
            <p:cNvPicPr>
              <a:picLocks noChangeAspect="1"/>
            </p:cNvPicPr>
            <p:nvPr userDrawn="1"/>
          </p:nvPicPr>
          <p:blipFill>
            <a:blip r:embed="rId4"/>
            <a:stretch>
              <a:fillRect/>
            </a:stretch>
          </p:blipFill>
          <p:spPr>
            <a:xfrm>
              <a:off x="5088255" y="930910"/>
              <a:ext cx="787400" cy="774700"/>
            </a:xfrm>
            <a:prstGeom prst="rect">
              <a:avLst/>
            </a:prstGeom>
          </p:spPr>
        </p:pic>
        <p:pic>
          <p:nvPicPr>
            <p:cNvPr id="17" name="Picture 16">
              <a:extLst>
                <a:ext uri="{FF2B5EF4-FFF2-40B4-BE49-F238E27FC236}">
                  <a16:creationId xmlns:a16="http://schemas.microsoft.com/office/drawing/2014/main" id="{588C8E61-000C-D042-B85F-063A438D112E}"/>
                </a:ext>
              </a:extLst>
            </p:cNvPr>
            <p:cNvPicPr>
              <a:picLocks noChangeAspect="1"/>
            </p:cNvPicPr>
            <p:nvPr userDrawn="1"/>
          </p:nvPicPr>
          <p:blipFill>
            <a:blip r:embed="rId5"/>
            <a:stretch>
              <a:fillRect/>
            </a:stretch>
          </p:blipFill>
          <p:spPr>
            <a:xfrm rot="20357980">
              <a:off x="6559946" y="725010"/>
              <a:ext cx="2133600" cy="2120900"/>
            </a:xfrm>
            <a:prstGeom prst="rect">
              <a:avLst/>
            </a:prstGeom>
          </p:spPr>
        </p:pic>
        <p:pic>
          <p:nvPicPr>
            <p:cNvPr id="19" name="Picture 18">
              <a:extLst>
                <a:ext uri="{FF2B5EF4-FFF2-40B4-BE49-F238E27FC236}">
                  <a16:creationId xmlns:a16="http://schemas.microsoft.com/office/drawing/2014/main" id="{1A39668C-655F-F745-8FBC-0FE3FABD3DAE}"/>
                </a:ext>
              </a:extLst>
            </p:cNvPr>
            <p:cNvPicPr>
              <a:picLocks noChangeAspect="1"/>
            </p:cNvPicPr>
            <p:nvPr userDrawn="1"/>
          </p:nvPicPr>
          <p:blipFill>
            <a:blip r:embed="rId6"/>
            <a:stretch>
              <a:fillRect/>
            </a:stretch>
          </p:blipFill>
          <p:spPr>
            <a:xfrm>
              <a:off x="3761206" y="2026497"/>
              <a:ext cx="1028700" cy="635000"/>
            </a:xfrm>
            <a:prstGeom prst="rect">
              <a:avLst/>
            </a:prstGeom>
          </p:spPr>
        </p:pic>
      </p:grpSp>
      <p:pic>
        <p:nvPicPr>
          <p:cNvPr id="21" name="Picture 20">
            <a:extLst>
              <a:ext uri="{FF2B5EF4-FFF2-40B4-BE49-F238E27FC236}">
                <a16:creationId xmlns:a16="http://schemas.microsoft.com/office/drawing/2014/main" id="{6EB35260-6306-BC40-B650-C58F4BFD897E}"/>
              </a:ext>
            </a:extLst>
          </p:cNvPr>
          <p:cNvPicPr>
            <a:picLocks noChangeAspect="1"/>
          </p:cNvPicPr>
          <p:nvPr userDrawn="1"/>
        </p:nvPicPr>
        <p:blipFill>
          <a:blip r:embed="rId7"/>
          <a:stretch>
            <a:fillRect/>
          </a:stretch>
        </p:blipFill>
        <p:spPr>
          <a:xfrm>
            <a:off x="9142390" y="304799"/>
            <a:ext cx="2769575" cy="840423"/>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81810" y="4098400"/>
            <a:ext cx="4348566"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r>
              <a:rPr lang="en-US" dirty="0"/>
              <a:t> </a:t>
            </a:r>
          </a:p>
        </p:txBody>
      </p:sp>
      <p:pic>
        <p:nvPicPr>
          <p:cNvPr id="30" name="Picture 29">
            <a:extLst>
              <a:ext uri="{FF2B5EF4-FFF2-40B4-BE49-F238E27FC236}">
                <a16:creationId xmlns:a16="http://schemas.microsoft.com/office/drawing/2014/main" id="{F692E3A0-72B3-2244-99BB-9447B75D90C4}"/>
              </a:ext>
            </a:extLst>
          </p:cNvPr>
          <p:cNvPicPr>
            <a:picLocks noChangeAspect="1"/>
          </p:cNvPicPr>
          <p:nvPr userDrawn="1"/>
        </p:nvPicPr>
        <p:blipFill>
          <a:blip r:embed="rId8"/>
          <a:stretch>
            <a:fillRect/>
          </a:stretch>
        </p:blipFill>
        <p:spPr>
          <a:xfrm>
            <a:off x="12207890" y="6075666"/>
            <a:ext cx="2755900" cy="3365500"/>
          </a:xfrm>
          <a:prstGeom prst="rect">
            <a:avLst/>
          </a:prstGeom>
        </p:spPr>
      </p:pic>
      <p:pic>
        <p:nvPicPr>
          <p:cNvPr id="22" name="Picture 21">
            <a:extLst>
              <a:ext uri="{FF2B5EF4-FFF2-40B4-BE49-F238E27FC236}">
                <a16:creationId xmlns:a16="http://schemas.microsoft.com/office/drawing/2014/main" id="{C09D3622-563B-A444-94C9-1DB71C797B96}"/>
              </a:ext>
            </a:extLst>
          </p:cNvPr>
          <p:cNvPicPr>
            <a:picLocks noChangeAspect="1"/>
          </p:cNvPicPr>
          <p:nvPr userDrawn="1"/>
        </p:nvPicPr>
        <p:blipFill>
          <a:blip r:embed="rId9"/>
          <a:stretch>
            <a:fillRect/>
          </a:stretch>
        </p:blipFill>
        <p:spPr>
          <a:xfrm>
            <a:off x="5132957" y="5797540"/>
            <a:ext cx="838200" cy="838200"/>
          </a:xfrm>
          <a:prstGeom prst="rect">
            <a:avLst/>
          </a:prstGeom>
        </p:spPr>
      </p:pic>
      <p:grpSp>
        <p:nvGrpSpPr>
          <p:cNvPr id="20" name="Group 19">
            <a:extLst>
              <a:ext uri="{FF2B5EF4-FFF2-40B4-BE49-F238E27FC236}">
                <a16:creationId xmlns:a16="http://schemas.microsoft.com/office/drawing/2014/main" id="{B807836F-AE3D-4847-80B1-0343B9DAB76F}"/>
              </a:ext>
            </a:extLst>
          </p:cNvPr>
          <p:cNvGrpSpPr/>
          <p:nvPr userDrawn="1"/>
        </p:nvGrpSpPr>
        <p:grpSpPr>
          <a:xfrm>
            <a:off x="-473777" y="-10705"/>
            <a:ext cx="3197522" cy="6876906"/>
            <a:chOff x="-473777" y="-10705"/>
            <a:chExt cx="3197522" cy="6876906"/>
          </a:xfrm>
        </p:grpSpPr>
        <p:sp>
          <p:nvSpPr>
            <p:cNvPr id="24" name="Freeform 5">
              <a:extLst>
                <a:ext uri="{FF2B5EF4-FFF2-40B4-BE49-F238E27FC236}">
                  <a16:creationId xmlns:a16="http://schemas.microsoft.com/office/drawing/2014/main" id="{84CFB6B8-C63B-414F-BD5D-4E036E37DB38}"/>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6">
              <a:extLst>
                <a:ext uri="{FF2B5EF4-FFF2-40B4-BE49-F238E27FC236}">
                  <a16:creationId xmlns:a16="http://schemas.microsoft.com/office/drawing/2014/main" id="{E2067D73-15F5-EB41-9889-53FF5A33A5A6}"/>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22019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352">
          <p15:clr>
            <a:srgbClr val="FBAE40"/>
          </p15:clr>
        </p15:guide>
        <p15:guide id="2" pos="336">
          <p15:clr>
            <a:srgbClr val="FBAE40"/>
          </p15:clr>
        </p15:guide>
        <p15:guide id="3" orient="horz" pos="2040">
          <p15:clr>
            <a:srgbClr val="FBAE40"/>
          </p15:clr>
        </p15:guide>
        <p15:guide id="4" pos="1056">
          <p15:clr>
            <a:srgbClr val="FBAE40"/>
          </p15:clr>
        </p15:guide>
        <p15:guide id="5" orient="horz" pos="26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6_Bullets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29FCEBE-4D33-4B4C-BD53-5B1F5355B5EF}"/>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F1795DF-ED94-264E-A644-0AC4604D9A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42491059-6311-3E47-B496-E66CC31F58F9}"/>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73560FFE-D509-5A48-BDCB-94D175065AF3}"/>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837BAFD4-F852-024A-A328-0D4E4BA09654}"/>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0D062D56-DD5A-EE43-99FA-B117C51F211D}"/>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1186363" y="425692"/>
            <a:ext cx="10393680" cy="646331"/>
          </a:xfrm>
        </p:spPr>
        <p:txBody>
          <a:bodyPr>
            <a:spAutoFit/>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28462" y="1447396"/>
            <a:ext cx="10619923" cy="1570686"/>
          </a:xfrm>
        </p:spPr>
        <p:txBody>
          <a:bodyPr>
            <a:spAutoFit/>
          </a:bodyPr>
          <a:lstStyle>
            <a:lvl1pPr>
              <a:defRPr sz="2000"/>
            </a:lvl1pPr>
            <a:lvl2pPr marL="742950" indent="-285750">
              <a:buFont typeface="Arial" panose="020B0604020202020204" pitchFamily="34" charset="0"/>
              <a:buChar char="•"/>
              <a:defRPr/>
            </a:lvl2pPr>
            <a:lvl3pPr marL="1200150" indent="-285750">
              <a:buFont typeface="Helvetica" pitchFamily="2" charset="0"/>
              <a:buChar char="-"/>
              <a:defRPr sz="1600"/>
            </a:lvl3pPr>
            <a:lvl4pPr marL="1657350" indent="-285750">
              <a:buFont typeface="PingFang SC Regular" panose="020B0400000000000000" pitchFamily="34" charset="-122"/>
              <a:buChar char="・"/>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10/29/2020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11931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CaN 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F8956-66A0-4DDE-BA4D-5A5AE3304C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143" y="0"/>
            <a:ext cx="6712857" cy="6857999"/>
          </a:xfrm>
          <a:prstGeom prst="rect">
            <a:avLst/>
          </a:prstGeom>
        </p:spPr>
      </p:pic>
      <p:sp>
        <p:nvSpPr>
          <p:cNvPr id="15" name="Rectangle 14">
            <a:extLst>
              <a:ext uri="{FF2B5EF4-FFF2-40B4-BE49-F238E27FC236}">
                <a16:creationId xmlns:a16="http://schemas.microsoft.com/office/drawing/2014/main" id="{5118B8D4-BA6E-4E0F-9155-75E903FDF8F7}"/>
              </a:ext>
            </a:extLst>
          </p:cNvPr>
          <p:cNvSpPr/>
          <p:nvPr userDrawn="1"/>
        </p:nvSpPr>
        <p:spPr>
          <a:xfrm flipH="1">
            <a:off x="0" y="-9676"/>
            <a:ext cx="12192000" cy="687735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71"/>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p:txBody>
          <a:bodyPr/>
          <a:lstStyle>
            <a:lvl1pPr>
              <a:defRPr/>
            </a:lvl1pPr>
          </a:lstStyle>
          <a:p>
            <a:r>
              <a:rPr lang="en-US"/>
              <a:t>Click to Edit Master Title: Font is Calibri 36pt</a:t>
            </a:r>
          </a:p>
        </p:txBody>
      </p:sp>
      <p:sp>
        <p:nvSpPr>
          <p:cNvPr id="17" name="Text Placeholder 19">
            <a:extLst>
              <a:ext uri="{FF2B5EF4-FFF2-40B4-BE49-F238E27FC236}">
                <a16:creationId xmlns:a16="http://schemas.microsoft.com/office/drawing/2014/main" id="{481B4132-415C-46D0-B3E1-3A8FB625C32F}"/>
              </a:ext>
            </a:extLst>
          </p:cNvPr>
          <p:cNvSpPr>
            <a:spLocks noGrp="1"/>
          </p:cNvSpPr>
          <p:nvPr userDrawn="1">
            <p:ph type="body" sz="quarter" idx="13" hasCustomPrompt="1"/>
          </p:nvPr>
        </p:nvSpPr>
        <p:spPr>
          <a:xfrm>
            <a:off x="596037" y="1477687"/>
            <a:ext cx="8954217" cy="4522887"/>
          </a:xfrm>
        </p:spPr>
        <p:txBody>
          <a:bodyPr/>
          <a:lstStyle>
            <a:lvl1pPr>
              <a:defRPr>
                <a:solidFill>
                  <a:schemeClr val="tx1"/>
                </a:solidFill>
              </a:defRPr>
            </a:lvl1pPr>
            <a:lvl2pPr marL="212825" indent="-212825">
              <a:buClr>
                <a:schemeClr val="accent1">
                  <a:lumMod val="75000"/>
                </a:schemeClr>
              </a:buClr>
              <a:buFont typeface="Calibri" panose="020F0502020204030204" pitchFamily="34" charset="0"/>
              <a:buChar char="&gt;"/>
              <a:defRPr/>
            </a:lvl2pPr>
            <a:lvl3pPr>
              <a:defRPr/>
            </a:lvl3pPr>
            <a:lvl4pPr>
              <a:defRPr/>
            </a:lvl4pPr>
            <a:lvl5pPr>
              <a:defRPr/>
            </a:lvl5pPr>
          </a:lstStyle>
          <a:p>
            <a:pPr lvl="0"/>
            <a:r>
              <a:rPr lang="en-US"/>
              <a:t>Edit Master Text Styles: Font is Calibri 24pt Bold</a:t>
            </a:r>
          </a:p>
          <a:p>
            <a:pPr lvl="1"/>
            <a:r>
              <a:rPr lang="en-US"/>
              <a:t>Second level text: Font is Calibri 20pt bold</a:t>
            </a:r>
          </a:p>
          <a:p>
            <a:pPr lvl="2"/>
            <a:r>
              <a:rPr lang="en-US"/>
              <a:t>Third level text: Font is Calibri 18pt bold</a:t>
            </a:r>
          </a:p>
          <a:p>
            <a:pPr lvl="3"/>
            <a:r>
              <a:rPr lang="en-US"/>
              <a:t>Fourth level text: Font is Calibri 16pt bold</a:t>
            </a:r>
          </a:p>
          <a:p>
            <a:pPr lvl="4"/>
            <a:r>
              <a:rPr lang="en-US"/>
              <a:t>Fifth level text: Font is Calibri 16pt bold</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3"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125" smtClean="0">
                <a:solidFill>
                  <a:schemeClr val="bg1"/>
                </a:solidFill>
              </a:rPr>
              <a:pPr algn="r"/>
              <a:t>‹#›</a:t>
            </a:fld>
            <a:endParaRPr lang="en-US" sz="1125">
              <a:solidFill>
                <a:schemeClr val="bg1"/>
              </a:solidFill>
            </a:endParaRPr>
          </a:p>
        </p:txBody>
      </p:sp>
    </p:spTree>
    <p:extLst>
      <p:ext uri="{BB962C8B-B14F-4D97-AF65-F5344CB8AC3E}">
        <p14:creationId xmlns:p14="http://schemas.microsoft.com/office/powerpoint/2010/main" val="163276044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813"/>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326"/>
            </a:lvl1pPr>
            <a:lvl2pPr marL="443024" indent="0" algn="ctr">
              <a:buNone/>
              <a:defRPr sz="1938"/>
            </a:lvl2pPr>
            <a:lvl3pPr marL="886049" indent="0" algn="ctr">
              <a:buNone/>
              <a:defRPr sz="1745"/>
            </a:lvl3pPr>
            <a:lvl4pPr marL="1329072" indent="0" algn="ctr">
              <a:buNone/>
              <a:defRPr sz="1551"/>
            </a:lvl4pPr>
            <a:lvl5pPr marL="1772096" indent="0" algn="ctr">
              <a:buNone/>
              <a:defRPr sz="1551"/>
            </a:lvl5pPr>
            <a:lvl6pPr marL="2215120" indent="0" algn="ctr">
              <a:buNone/>
              <a:defRPr sz="1551"/>
            </a:lvl6pPr>
            <a:lvl7pPr marL="2658145" indent="0" algn="ctr">
              <a:buNone/>
              <a:defRPr sz="1551"/>
            </a:lvl7pPr>
            <a:lvl8pPr marL="3101169" indent="0" algn="ctr">
              <a:buNone/>
              <a:defRPr sz="1551"/>
            </a:lvl8pPr>
            <a:lvl9pPr marL="3544193" indent="0" algn="ctr">
              <a:buNone/>
              <a:defRPr sz="1551"/>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B9D5A-769F-4C32-8FD0-F90D63AABD47}" type="slidenum">
              <a:rPr lang="en-US" smtClean="0"/>
              <a:t>‹#›</a:t>
            </a:fld>
            <a:endParaRPr lang="en-US"/>
          </a:p>
        </p:txBody>
      </p:sp>
    </p:spTree>
    <p:extLst>
      <p:ext uri="{BB962C8B-B14F-4D97-AF65-F5344CB8AC3E}">
        <p14:creationId xmlns:p14="http://schemas.microsoft.com/office/powerpoint/2010/main" val="347680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6"/>
            <a:ext cx="5157787" cy="823912"/>
          </a:xfrm>
        </p:spPr>
        <p:txBody>
          <a:bodyPr anchor="b"/>
          <a:lstStyle>
            <a:lvl1pPr marL="0" indent="0">
              <a:buNone/>
              <a:defRPr sz="2289" b="1"/>
            </a:lvl1pPr>
            <a:lvl2pPr marL="436102" indent="0">
              <a:buNone/>
              <a:defRPr sz="1908" b="1"/>
            </a:lvl2pPr>
            <a:lvl3pPr marL="872204" indent="0">
              <a:buNone/>
              <a:defRPr sz="1718" b="1"/>
            </a:lvl3pPr>
            <a:lvl4pPr marL="1308306" indent="0">
              <a:buNone/>
              <a:defRPr sz="1527" b="1"/>
            </a:lvl4pPr>
            <a:lvl5pPr marL="1744407" indent="0">
              <a:buNone/>
              <a:defRPr sz="1527" b="1"/>
            </a:lvl5pPr>
            <a:lvl6pPr marL="2180509" indent="0">
              <a:buNone/>
              <a:defRPr sz="1527" b="1"/>
            </a:lvl6pPr>
            <a:lvl7pPr marL="2616611" indent="0">
              <a:buNone/>
              <a:defRPr sz="1527" b="1"/>
            </a:lvl7pPr>
            <a:lvl8pPr marL="3052713" indent="0">
              <a:buNone/>
              <a:defRPr sz="1527" b="1"/>
            </a:lvl8pPr>
            <a:lvl9pPr marL="3488815" indent="0">
              <a:buNone/>
              <a:defRPr sz="1527"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6"/>
            <a:ext cx="5183188" cy="823912"/>
          </a:xfrm>
        </p:spPr>
        <p:txBody>
          <a:bodyPr anchor="b"/>
          <a:lstStyle>
            <a:lvl1pPr marL="0" indent="0">
              <a:buNone/>
              <a:defRPr sz="2289" b="1"/>
            </a:lvl1pPr>
            <a:lvl2pPr marL="436102" indent="0">
              <a:buNone/>
              <a:defRPr sz="1908" b="1"/>
            </a:lvl2pPr>
            <a:lvl3pPr marL="872204" indent="0">
              <a:buNone/>
              <a:defRPr sz="1718" b="1"/>
            </a:lvl3pPr>
            <a:lvl4pPr marL="1308306" indent="0">
              <a:buNone/>
              <a:defRPr sz="1527" b="1"/>
            </a:lvl4pPr>
            <a:lvl5pPr marL="1744407" indent="0">
              <a:buNone/>
              <a:defRPr sz="1527" b="1"/>
            </a:lvl5pPr>
            <a:lvl6pPr marL="2180509" indent="0">
              <a:buNone/>
              <a:defRPr sz="1527" b="1"/>
            </a:lvl6pPr>
            <a:lvl7pPr marL="2616611" indent="0">
              <a:buNone/>
              <a:defRPr sz="1527" b="1"/>
            </a:lvl7pPr>
            <a:lvl8pPr marL="3052713" indent="0">
              <a:buNone/>
              <a:defRPr sz="1527" b="1"/>
            </a:lvl8pPr>
            <a:lvl9pPr marL="3488815" indent="0">
              <a:buNone/>
              <a:defRPr sz="1527"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1490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037" y="332344"/>
            <a:ext cx="8913537" cy="1037648"/>
          </a:xfrm>
          <a:prstGeom prst="rect">
            <a:avLst/>
          </a:prstGeom>
        </p:spPr>
        <p:txBody>
          <a:bodyPr vert="horz" lIns="91440" tIns="45720" rIns="91440" bIns="45720" rtlCol="0" anchor="t">
            <a:normAutofit/>
          </a:bodyPr>
          <a:lstStyle/>
          <a:p>
            <a:r>
              <a:rPr lang="en-US" dirty="0"/>
              <a:t>Click to Edit Master Title: Font is Calibri 36pt</a:t>
            </a:r>
            <a:br>
              <a:rPr lang="en-US" dirty="0"/>
            </a:br>
            <a:endParaRPr lang="en-US" dirty="0"/>
          </a:p>
        </p:txBody>
      </p:sp>
      <p:sp>
        <p:nvSpPr>
          <p:cNvPr id="3" name="Text Placeholder 2"/>
          <p:cNvSpPr>
            <a:spLocks noGrp="1"/>
          </p:cNvSpPr>
          <p:nvPr>
            <p:ph type="body" idx="1"/>
          </p:nvPr>
        </p:nvSpPr>
        <p:spPr>
          <a:xfrm>
            <a:off x="596037" y="1472306"/>
            <a:ext cx="8913537" cy="4572037"/>
          </a:xfrm>
          <a:prstGeom prst="rect">
            <a:avLst/>
          </a:prstGeom>
        </p:spPr>
        <p:txBody>
          <a:bodyPr vert="horz" lIns="91440" tIns="45720" rIns="91440" bIns="45720" rtlCol="0">
            <a:normAutofit/>
          </a:body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
        <p:nvSpPr>
          <p:cNvPr id="6" name="Slide Number Placeholder 5"/>
          <p:cNvSpPr>
            <a:spLocks noGrp="1"/>
          </p:cNvSpPr>
          <p:nvPr>
            <p:ph type="sldNum" sz="quarter" idx="4"/>
          </p:nvPr>
        </p:nvSpPr>
        <p:spPr>
          <a:xfrm>
            <a:off x="11271942" y="6356351"/>
            <a:ext cx="682110" cy="365125"/>
          </a:xfrm>
          <a:prstGeom prst="rect">
            <a:avLst/>
          </a:prstGeom>
        </p:spPr>
        <p:txBody>
          <a:bodyPr vert="horz" lIns="91440" tIns="45720" rIns="91440" bIns="45720" rtlCol="0" anchor="ctr"/>
          <a:lstStyle>
            <a:lvl1pPr algn="r">
              <a:defRPr sz="1015" b="1">
                <a:solidFill>
                  <a:schemeClr val="bg2">
                    <a:lumMod val="75000"/>
                  </a:schemeClr>
                </a:solidFill>
                <a:effectLst/>
              </a:defRPr>
            </a:lvl1pPr>
          </a:lstStyle>
          <a:p>
            <a:fld id="{1CB18602-48AD-40E0-B100-F26CE29343FA}" type="slidenum">
              <a:rPr lang="en-US" smtClean="0"/>
              <a:pPr/>
              <a:t>‹#›</a:t>
            </a:fld>
            <a:endParaRPr lang="en-US" dirty="0"/>
          </a:p>
        </p:txBody>
      </p:sp>
    </p:spTree>
    <p:extLst>
      <p:ext uri="{BB962C8B-B14F-4D97-AF65-F5344CB8AC3E}">
        <p14:creationId xmlns:p14="http://schemas.microsoft.com/office/powerpoint/2010/main" val="304519026"/>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71" r:id="rId4"/>
    <p:sldLayoutId id="2147483695" r:id="rId5"/>
    <p:sldLayoutId id="2147483696" r:id="rId6"/>
    <p:sldLayoutId id="2147483697" r:id="rId7"/>
    <p:sldLayoutId id="2147483698" r:id="rId8"/>
    <p:sldLayoutId id="2147483699" r:id="rId9"/>
    <p:sldLayoutId id="2147483700" r:id="rId10"/>
    <p:sldLayoutId id="2147483701"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Lst>
  <p:hf hdr="0" ftr="0" dt="0"/>
  <p:txStyles>
    <p:titleStyle>
      <a:lvl1pPr algn="l" defTabSz="886049" rtl="0" eaLnBrk="1" latinLnBrk="0" hangingPunct="1">
        <a:lnSpc>
          <a:spcPct val="90000"/>
        </a:lnSpc>
        <a:spcBef>
          <a:spcPct val="0"/>
        </a:spcBef>
        <a:buNone/>
        <a:defRPr sz="3323" b="1" kern="1200">
          <a:solidFill>
            <a:schemeClr val="accent1">
              <a:lumMod val="75000"/>
            </a:schemeClr>
          </a:solidFill>
          <a:latin typeface="Calibri" panose="020F0502020204030204" pitchFamily="34" charset="0"/>
          <a:ea typeface="+mj-ea"/>
          <a:cs typeface="Calibri" panose="020F0502020204030204" pitchFamily="34" charset="0"/>
        </a:defRPr>
      </a:lvl1pPr>
    </p:titleStyle>
    <p:bodyStyle>
      <a:lvl1pPr marL="316446" indent="-316446" algn="l" defTabSz="886049" rtl="0" eaLnBrk="1" latinLnBrk="0" hangingPunct="1">
        <a:lnSpc>
          <a:spcPct val="90000"/>
        </a:lnSpc>
        <a:spcBef>
          <a:spcPts val="968"/>
        </a:spcBef>
        <a:buFont typeface="Arial" panose="020B0604020202020204" pitchFamily="34" charset="0"/>
        <a:buChar char="•"/>
        <a:defRPr sz="2215" b="0" kern="1200">
          <a:solidFill>
            <a:schemeClr val="tx1"/>
          </a:solidFill>
          <a:latin typeface="+mn-lt"/>
          <a:ea typeface="+mn-ea"/>
          <a:cs typeface="+mn-cs"/>
        </a:defRPr>
      </a:lvl1pPr>
      <a:lvl2pPr marL="316446" indent="-316446" algn="l" defTabSz="886049" rtl="0" eaLnBrk="1" latinLnBrk="0" hangingPunct="1">
        <a:lnSpc>
          <a:spcPct val="90000"/>
        </a:lnSpc>
        <a:spcBef>
          <a:spcPts val="485"/>
        </a:spcBef>
        <a:buSzPct val="110000"/>
        <a:buFont typeface="Arial" panose="020B0604020202020204" pitchFamily="34" charset="0"/>
        <a:buChar char="•"/>
        <a:defRPr sz="1846" b="1" kern="1200">
          <a:solidFill>
            <a:schemeClr val="tx1"/>
          </a:solidFill>
          <a:latin typeface="+mn-lt"/>
          <a:ea typeface="+mn-ea"/>
          <a:cs typeface="+mn-cs"/>
        </a:defRPr>
      </a:lvl2pPr>
      <a:lvl3pPr marL="531805" indent="-268101" algn="l" defTabSz="886049" rtl="0" eaLnBrk="1" latinLnBrk="0" hangingPunct="1">
        <a:lnSpc>
          <a:spcPct val="90000"/>
        </a:lnSpc>
        <a:spcBef>
          <a:spcPts val="485"/>
        </a:spcBef>
        <a:buSzPct val="110000"/>
        <a:buFont typeface="Calibri" panose="020F0502020204030204" pitchFamily="34" charset="0"/>
        <a:buChar char="–"/>
        <a:defRPr sz="1661" kern="1200">
          <a:solidFill>
            <a:schemeClr val="tx1"/>
          </a:solidFill>
          <a:latin typeface="+mn-lt"/>
          <a:ea typeface="+mn-ea"/>
          <a:cs typeface="+mn-cs"/>
        </a:defRPr>
      </a:lvl3pPr>
      <a:lvl4pPr marL="742769" indent="-263706" algn="l" defTabSz="886049" rtl="0" eaLnBrk="1" latinLnBrk="0" hangingPunct="1">
        <a:lnSpc>
          <a:spcPct val="90000"/>
        </a:lnSpc>
        <a:spcBef>
          <a:spcPts val="485"/>
        </a:spcBef>
        <a:buSzPct val="100000"/>
        <a:buFont typeface="Arial" panose="020B0604020202020204" pitchFamily="34" charset="0"/>
        <a:buChar char="•"/>
        <a:defRPr sz="1477" kern="1200">
          <a:solidFill>
            <a:schemeClr val="tx1"/>
          </a:solidFill>
          <a:latin typeface="+mn-lt"/>
          <a:ea typeface="+mn-ea"/>
          <a:cs typeface="+mn-cs"/>
        </a:defRPr>
      </a:lvl4pPr>
      <a:lvl5pPr marL="843856" indent="-209499" algn="l" defTabSz="886049" rtl="0" eaLnBrk="1" latinLnBrk="0" hangingPunct="1">
        <a:lnSpc>
          <a:spcPct val="90000"/>
        </a:lnSpc>
        <a:spcBef>
          <a:spcPts val="485"/>
        </a:spcBef>
        <a:buSzPct val="100000"/>
        <a:buFont typeface="Wingdings" panose="05000000000000000000" pitchFamily="2" charset="2"/>
        <a:buChar char="§"/>
        <a:defRPr sz="1477" kern="1200">
          <a:solidFill>
            <a:schemeClr val="tx1"/>
          </a:solidFill>
          <a:latin typeface="+mn-lt"/>
          <a:ea typeface="+mn-ea"/>
          <a:cs typeface="+mn-cs"/>
        </a:defRPr>
      </a:lvl5pPr>
      <a:lvl6pPr marL="999148" indent="-221220" algn="l" defTabSz="886049" rtl="0" eaLnBrk="1" latinLnBrk="0" hangingPunct="1">
        <a:lnSpc>
          <a:spcPct val="90000"/>
        </a:lnSpc>
        <a:spcBef>
          <a:spcPts val="485"/>
        </a:spcBef>
        <a:buFont typeface="Courier New" panose="02070309020205020404" pitchFamily="49" charset="0"/>
        <a:buChar char="o"/>
        <a:defRPr sz="1293" kern="1200">
          <a:solidFill>
            <a:schemeClr val="tx1"/>
          </a:solidFill>
          <a:latin typeface="+mn-lt"/>
          <a:ea typeface="+mn-ea"/>
          <a:cs typeface="+mn-cs"/>
        </a:defRPr>
      </a:lvl6pPr>
      <a:lvl7pPr marL="2879657"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7pPr>
      <a:lvl8pPr marL="3322681"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8pPr>
      <a:lvl9pPr marL="3765705"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9pPr>
    </p:bodyStyle>
    <p:otherStyle>
      <a:defPPr>
        <a:defRPr lang="en-US"/>
      </a:defPPr>
      <a:lvl1pPr marL="0" algn="l" defTabSz="886049" rtl="0" eaLnBrk="1" latinLnBrk="0" hangingPunct="1">
        <a:defRPr sz="1745" kern="1200">
          <a:solidFill>
            <a:schemeClr val="tx1"/>
          </a:solidFill>
          <a:latin typeface="+mn-lt"/>
          <a:ea typeface="+mn-ea"/>
          <a:cs typeface="+mn-cs"/>
        </a:defRPr>
      </a:lvl1pPr>
      <a:lvl2pPr marL="443024" algn="l" defTabSz="886049" rtl="0" eaLnBrk="1" latinLnBrk="0" hangingPunct="1">
        <a:defRPr sz="1745" kern="1200">
          <a:solidFill>
            <a:schemeClr val="tx1"/>
          </a:solidFill>
          <a:latin typeface="+mn-lt"/>
          <a:ea typeface="+mn-ea"/>
          <a:cs typeface="+mn-cs"/>
        </a:defRPr>
      </a:lvl2pPr>
      <a:lvl3pPr marL="886049" algn="l" defTabSz="886049" rtl="0" eaLnBrk="1" latinLnBrk="0" hangingPunct="1">
        <a:defRPr sz="1745" kern="1200">
          <a:solidFill>
            <a:schemeClr val="tx1"/>
          </a:solidFill>
          <a:latin typeface="+mn-lt"/>
          <a:ea typeface="+mn-ea"/>
          <a:cs typeface="+mn-cs"/>
        </a:defRPr>
      </a:lvl3pPr>
      <a:lvl4pPr marL="1329072" algn="l" defTabSz="886049" rtl="0" eaLnBrk="1" latinLnBrk="0" hangingPunct="1">
        <a:defRPr sz="1745" kern="1200">
          <a:solidFill>
            <a:schemeClr val="tx1"/>
          </a:solidFill>
          <a:latin typeface="+mn-lt"/>
          <a:ea typeface="+mn-ea"/>
          <a:cs typeface="+mn-cs"/>
        </a:defRPr>
      </a:lvl4pPr>
      <a:lvl5pPr marL="1772096" algn="l" defTabSz="886049" rtl="0" eaLnBrk="1" latinLnBrk="0" hangingPunct="1">
        <a:defRPr sz="1745" kern="1200">
          <a:solidFill>
            <a:schemeClr val="tx1"/>
          </a:solidFill>
          <a:latin typeface="+mn-lt"/>
          <a:ea typeface="+mn-ea"/>
          <a:cs typeface="+mn-cs"/>
        </a:defRPr>
      </a:lvl5pPr>
      <a:lvl6pPr marL="2215120" algn="l" defTabSz="886049" rtl="0" eaLnBrk="1" latinLnBrk="0" hangingPunct="1">
        <a:defRPr sz="1745" kern="1200">
          <a:solidFill>
            <a:schemeClr val="tx1"/>
          </a:solidFill>
          <a:latin typeface="+mn-lt"/>
          <a:ea typeface="+mn-ea"/>
          <a:cs typeface="+mn-cs"/>
        </a:defRPr>
      </a:lvl6pPr>
      <a:lvl7pPr marL="2658145" algn="l" defTabSz="886049" rtl="0" eaLnBrk="1" latinLnBrk="0" hangingPunct="1">
        <a:defRPr sz="1745" kern="1200">
          <a:solidFill>
            <a:schemeClr val="tx1"/>
          </a:solidFill>
          <a:latin typeface="+mn-lt"/>
          <a:ea typeface="+mn-ea"/>
          <a:cs typeface="+mn-cs"/>
        </a:defRPr>
      </a:lvl7pPr>
      <a:lvl8pPr marL="3101169" algn="l" defTabSz="886049" rtl="0" eaLnBrk="1" latinLnBrk="0" hangingPunct="1">
        <a:defRPr sz="1745" kern="1200">
          <a:solidFill>
            <a:schemeClr val="tx1"/>
          </a:solidFill>
          <a:latin typeface="+mn-lt"/>
          <a:ea typeface="+mn-ea"/>
          <a:cs typeface="+mn-cs"/>
        </a:defRPr>
      </a:lvl8pPr>
      <a:lvl9pPr marL="3544193" algn="l" defTabSz="886049" rtl="0" eaLnBrk="1" latinLnBrk="0" hangingPunct="1">
        <a:defRPr sz="174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4">
          <p15:clr>
            <a:srgbClr val="F26B43"/>
          </p15:clr>
        </p15:guide>
        <p15:guide id="2" pos="4032">
          <p15:clr>
            <a:srgbClr val="F26B43"/>
          </p15:clr>
        </p15:guide>
        <p15:guide id="3" orient="horz" pos="288">
          <p15:clr>
            <a:srgbClr val="F26B43"/>
          </p15:clr>
        </p15:guide>
        <p15:guide id="4" orient="horz" pos="936">
          <p15:clr>
            <a:srgbClr val="F26B43"/>
          </p15:clr>
        </p15:guide>
        <p15:guide id="5" pos="462">
          <p15:clr>
            <a:srgbClr val="F26B43"/>
          </p15:clr>
        </p15:guide>
        <p15:guide id="6" orient="horz" pos="1045">
          <p15:clr>
            <a:srgbClr val="F26B43"/>
          </p15:clr>
        </p15:guide>
        <p15:guide id="7" orient="horz" pos="412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037" y="332343"/>
            <a:ext cx="8913537" cy="1037648"/>
          </a:xfrm>
          <a:prstGeom prst="rect">
            <a:avLst/>
          </a:prstGeom>
        </p:spPr>
        <p:txBody>
          <a:bodyPr vert="horz" lIns="91440" tIns="45720" rIns="91440" bIns="45720" rtlCol="0" anchor="t">
            <a:normAutofit/>
          </a:bodyPr>
          <a:lstStyle/>
          <a:p>
            <a:r>
              <a:rPr lang="en-US"/>
              <a:t>Click to Edit Master Title: Font is Calibri 36pt</a:t>
            </a:r>
            <a:br>
              <a:rPr lang="en-US"/>
            </a:br>
            <a:endParaRPr lang="en-US"/>
          </a:p>
        </p:txBody>
      </p:sp>
      <p:sp>
        <p:nvSpPr>
          <p:cNvPr id="3" name="Text Placeholder 2"/>
          <p:cNvSpPr>
            <a:spLocks noGrp="1"/>
          </p:cNvSpPr>
          <p:nvPr>
            <p:ph type="body" idx="1"/>
          </p:nvPr>
        </p:nvSpPr>
        <p:spPr>
          <a:xfrm>
            <a:off x="596037" y="1472305"/>
            <a:ext cx="8913537" cy="4572037"/>
          </a:xfrm>
          <a:prstGeom prst="rect">
            <a:avLst/>
          </a:prstGeom>
        </p:spPr>
        <p:txBody>
          <a:bodyPr vert="horz" lIns="91440" tIns="45720" rIns="91440" bIns="45720" rtlCol="0">
            <a:normAutofit/>
          </a:bodyPr>
          <a:lstStyle/>
          <a:p>
            <a:pPr lvl="0"/>
            <a:r>
              <a:rPr lang="en-US"/>
              <a:t>Edit Caption Titles: Font is Calibri 24pt</a:t>
            </a:r>
          </a:p>
          <a:p>
            <a:pPr lvl="1"/>
            <a:r>
              <a:rPr lang="en-US"/>
              <a:t>Second level: Font is Calibri 20pt</a:t>
            </a:r>
          </a:p>
          <a:p>
            <a:pPr lvl="2"/>
            <a:r>
              <a:rPr lang="en-US"/>
              <a:t>Third level: Font is Calibri 18pt</a:t>
            </a:r>
          </a:p>
          <a:p>
            <a:pPr lvl="3"/>
            <a:r>
              <a:rPr lang="en-US"/>
              <a:t>Fourth level: Font is Calibri 16pt</a:t>
            </a:r>
          </a:p>
          <a:p>
            <a:pPr lvl="4"/>
            <a:r>
              <a:rPr lang="en-US"/>
              <a:t>Fifth level: Font is Calibri 16pt</a:t>
            </a:r>
          </a:p>
        </p:txBody>
      </p:sp>
      <p:sp>
        <p:nvSpPr>
          <p:cNvPr id="6" name="Slide Number Placeholder 5"/>
          <p:cNvSpPr>
            <a:spLocks noGrp="1"/>
          </p:cNvSpPr>
          <p:nvPr>
            <p:ph type="sldNum" sz="quarter" idx="4"/>
          </p:nvPr>
        </p:nvSpPr>
        <p:spPr>
          <a:xfrm>
            <a:off x="11271942" y="6356350"/>
            <a:ext cx="682110" cy="365125"/>
          </a:xfrm>
          <a:prstGeom prst="rect">
            <a:avLst/>
          </a:prstGeom>
        </p:spPr>
        <p:txBody>
          <a:bodyPr vert="horz" lIns="91440" tIns="45720" rIns="91440" bIns="45720" rtlCol="0" anchor="ctr"/>
          <a:lstStyle>
            <a:lvl1pPr algn="r">
              <a:defRPr sz="1031">
                <a:solidFill>
                  <a:schemeClr val="bg1"/>
                </a:solidFill>
                <a:effectLst>
                  <a:outerShdw blurRad="38100" dist="38100" dir="2700000" algn="tl">
                    <a:srgbClr val="000000">
                      <a:alpha val="43137"/>
                    </a:srgbClr>
                  </a:outerShdw>
                </a:effectLst>
              </a:defRPr>
            </a:lvl1pPr>
          </a:lstStyle>
          <a:p>
            <a:fld id="{1CB18602-48AD-40E0-B100-F26CE29343FA}" type="slidenum">
              <a:rPr lang="en-US" smtClean="0"/>
              <a:pPr/>
              <a:t>‹#›</a:t>
            </a:fld>
            <a:endParaRPr lang="en-US"/>
          </a:p>
        </p:txBody>
      </p:sp>
    </p:spTree>
    <p:extLst>
      <p:ext uri="{BB962C8B-B14F-4D97-AF65-F5344CB8AC3E}">
        <p14:creationId xmlns:p14="http://schemas.microsoft.com/office/powerpoint/2010/main" val="2350785158"/>
      </p:ext>
    </p:extLst>
  </p:cSld>
  <p:clrMap bg1="lt1" tx1="dk1" bg2="lt2" tx2="dk2" accent1="accent1" accent2="accent2" accent3="accent3" accent4="accent4" accent5="accent5" accent6="accent6" hlink="hlink" folHlink="folHlink"/>
  <p:sldLayoutIdLst>
    <p:sldLayoutId id="2147483681" r:id="rId1"/>
    <p:sldLayoutId id="2147483692" r:id="rId2"/>
    <p:sldLayoutId id="2147483694" r:id="rId3"/>
  </p:sldLayoutIdLst>
  <p:transition>
    <p:fade/>
  </p:transition>
  <p:txStyles>
    <p:titleStyle>
      <a:lvl1pPr algn="l" defTabSz="900113" rtl="0" eaLnBrk="1" latinLnBrk="0" hangingPunct="1">
        <a:lnSpc>
          <a:spcPct val="90000"/>
        </a:lnSpc>
        <a:spcBef>
          <a:spcPct val="0"/>
        </a:spcBef>
        <a:buNone/>
        <a:defRPr sz="3375" b="1" kern="1200">
          <a:solidFill>
            <a:schemeClr val="accent1">
              <a:lumMod val="75000"/>
            </a:schemeClr>
          </a:solidFill>
          <a:latin typeface="Calibri" panose="020F0502020204030204" pitchFamily="34" charset="0"/>
          <a:ea typeface="+mj-ea"/>
          <a:cs typeface="Calibri" panose="020F0502020204030204" pitchFamily="34" charset="0"/>
        </a:defRPr>
      </a:lvl1pPr>
    </p:titleStyle>
    <p:bodyStyle>
      <a:lvl1pPr marL="0" indent="0" algn="l" defTabSz="900113" rtl="0" eaLnBrk="1" latinLnBrk="0" hangingPunct="1">
        <a:lnSpc>
          <a:spcPct val="90000"/>
        </a:lnSpc>
        <a:spcBef>
          <a:spcPts val="984"/>
        </a:spcBef>
        <a:buFontTx/>
        <a:buNone/>
        <a:defRPr sz="2250" b="1" kern="1200">
          <a:solidFill>
            <a:schemeClr val="tx1"/>
          </a:solidFill>
          <a:latin typeface="+mn-lt"/>
          <a:ea typeface="+mn-ea"/>
          <a:cs typeface="+mn-cs"/>
        </a:defRPr>
      </a:lvl1pPr>
      <a:lvl2pPr marL="212825" indent="-212825" algn="l" defTabSz="900113" rtl="0" eaLnBrk="1" latinLnBrk="0" hangingPunct="1">
        <a:lnSpc>
          <a:spcPct val="90000"/>
        </a:lnSpc>
        <a:spcBef>
          <a:spcPts val="492"/>
        </a:spcBef>
        <a:buSzPct val="110000"/>
        <a:buFont typeface="Calibri" panose="020F0502020204030204" pitchFamily="34" charset="0"/>
        <a:buChar char="&gt;"/>
        <a:defRPr sz="1875" b="1" kern="1200">
          <a:solidFill>
            <a:schemeClr val="accent1">
              <a:lumMod val="75000"/>
            </a:schemeClr>
          </a:solidFill>
          <a:latin typeface="+mn-lt"/>
          <a:ea typeface="+mn-ea"/>
          <a:cs typeface="+mn-cs"/>
        </a:defRPr>
      </a:lvl2pPr>
      <a:lvl3pPr marL="431602" indent="-218778" algn="l" defTabSz="900113" rtl="0" eaLnBrk="1" latinLnBrk="0" hangingPunct="1">
        <a:lnSpc>
          <a:spcPct val="90000"/>
        </a:lnSpc>
        <a:spcBef>
          <a:spcPts val="492"/>
        </a:spcBef>
        <a:buSzPct val="110000"/>
        <a:buFont typeface="Calibri" panose="020F0502020204030204" pitchFamily="34" charset="0"/>
        <a:buChar char="&gt;"/>
        <a:defRPr sz="1688" kern="1200">
          <a:solidFill>
            <a:schemeClr val="accent1">
              <a:lumMod val="75000"/>
            </a:schemeClr>
          </a:solidFill>
          <a:latin typeface="+mn-lt"/>
          <a:ea typeface="+mn-ea"/>
          <a:cs typeface="+mn-cs"/>
        </a:defRPr>
      </a:lvl3pPr>
      <a:lvl4pPr marL="644426" indent="-212825" algn="l" defTabSz="900113" rtl="0" eaLnBrk="1" latinLnBrk="0" hangingPunct="1">
        <a:lnSpc>
          <a:spcPct val="90000"/>
        </a:lnSpc>
        <a:spcBef>
          <a:spcPts val="492"/>
        </a:spcBef>
        <a:buSzPct val="100000"/>
        <a:buFont typeface="Wingdings" panose="05000000000000000000" pitchFamily="2" charset="2"/>
        <a:buChar char="§"/>
        <a:defRPr sz="1500" kern="1200">
          <a:solidFill>
            <a:schemeClr val="tx1">
              <a:lumMod val="65000"/>
              <a:lumOff val="35000"/>
            </a:schemeClr>
          </a:solidFill>
          <a:latin typeface="+mn-lt"/>
          <a:ea typeface="+mn-ea"/>
          <a:cs typeface="+mn-cs"/>
        </a:defRPr>
      </a:lvl4pPr>
      <a:lvl5pPr marL="857250" indent="-212825" algn="l" defTabSz="900113" rtl="0" eaLnBrk="1" latinLnBrk="0" hangingPunct="1">
        <a:lnSpc>
          <a:spcPct val="90000"/>
        </a:lnSpc>
        <a:spcBef>
          <a:spcPts val="492"/>
        </a:spcBef>
        <a:buSzPct val="100000"/>
        <a:buFont typeface="Wingdings" panose="05000000000000000000" pitchFamily="2" charset="2"/>
        <a:buChar char="§"/>
        <a:defRPr sz="1500" kern="1200">
          <a:solidFill>
            <a:schemeClr val="tx1">
              <a:lumMod val="65000"/>
              <a:lumOff val="35000"/>
            </a:schemeClr>
          </a:solidFill>
          <a:latin typeface="+mn-lt"/>
          <a:ea typeface="+mn-ea"/>
          <a:cs typeface="+mn-cs"/>
        </a:defRPr>
      </a:lvl5pPr>
      <a:lvl6pPr marL="2475309" indent="-225028" algn="l" defTabSz="900113" rtl="0" eaLnBrk="1" latinLnBrk="0" hangingPunct="1">
        <a:lnSpc>
          <a:spcPct val="90000"/>
        </a:lnSpc>
        <a:spcBef>
          <a:spcPts val="492"/>
        </a:spcBef>
        <a:buFont typeface="Arial" panose="020B0604020202020204" pitchFamily="34" charset="0"/>
        <a:buChar char="•"/>
        <a:defRPr sz="1772" kern="1200">
          <a:solidFill>
            <a:schemeClr val="tx1"/>
          </a:solidFill>
          <a:latin typeface="+mn-lt"/>
          <a:ea typeface="+mn-ea"/>
          <a:cs typeface="+mn-cs"/>
        </a:defRPr>
      </a:lvl6pPr>
      <a:lvl7pPr marL="2925366" indent="-225028" algn="l" defTabSz="900113" rtl="0" eaLnBrk="1" latinLnBrk="0" hangingPunct="1">
        <a:lnSpc>
          <a:spcPct val="90000"/>
        </a:lnSpc>
        <a:spcBef>
          <a:spcPts val="492"/>
        </a:spcBef>
        <a:buFont typeface="Arial" panose="020B0604020202020204" pitchFamily="34" charset="0"/>
        <a:buChar char="•"/>
        <a:defRPr sz="1772" kern="1200">
          <a:solidFill>
            <a:schemeClr val="tx1"/>
          </a:solidFill>
          <a:latin typeface="+mn-lt"/>
          <a:ea typeface="+mn-ea"/>
          <a:cs typeface="+mn-cs"/>
        </a:defRPr>
      </a:lvl7pPr>
      <a:lvl8pPr marL="3375422" indent="-225028" algn="l" defTabSz="900113" rtl="0" eaLnBrk="1" latinLnBrk="0" hangingPunct="1">
        <a:lnSpc>
          <a:spcPct val="90000"/>
        </a:lnSpc>
        <a:spcBef>
          <a:spcPts val="492"/>
        </a:spcBef>
        <a:buFont typeface="Arial" panose="020B0604020202020204" pitchFamily="34" charset="0"/>
        <a:buChar char="•"/>
        <a:defRPr sz="1772" kern="1200">
          <a:solidFill>
            <a:schemeClr val="tx1"/>
          </a:solidFill>
          <a:latin typeface="+mn-lt"/>
          <a:ea typeface="+mn-ea"/>
          <a:cs typeface="+mn-cs"/>
        </a:defRPr>
      </a:lvl8pPr>
      <a:lvl9pPr marL="3825478" indent="-225028" algn="l" defTabSz="900113" rtl="0" eaLnBrk="1" latinLnBrk="0" hangingPunct="1">
        <a:lnSpc>
          <a:spcPct val="90000"/>
        </a:lnSpc>
        <a:spcBef>
          <a:spcPts val="492"/>
        </a:spcBef>
        <a:buFont typeface="Arial" panose="020B0604020202020204" pitchFamily="34" charset="0"/>
        <a:buChar char="•"/>
        <a:defRPr sz="1772" kern="1200">
          <a:solidFill>
            <a:schemeClr val="tx1"/>
          </a:solidFill>
          <a:latin typeface="+mn-lt"/>
          <a:ea typeface="+mn-ea"/>
          <a:cs typeface="+mn-cs"/>
        </a:defRPr>
      </a:lvl9pPr>
    </p:bodyStyle>
    <p:otherStyle>
      <a:defPPr>
        <a:defRPr lang="en-US"/>
      </a:defPPr>
      <a:lvl1pPr marL="0" algn="l" defTabSz="900113" rtl="0" eaLnBrk="1" latinLnBrk="0" hangingPunct="1">
        <a:defRPr sz="1772" kern="1200">
          <a:solidFill>
            <a:schemeClr val="tx1"/>
          </a:solidFill>
          <a:latin typeface="+mn-lt"/>
          <a:ea typeface="+mn-ea"/>
          <a:cs typeface="+mn-cs"/>
        </a:defRPr>
      </a:lvl1pPr>
      <a:lvl2pPr marL="450056" algn="l" defTabSz="900113" rtl="0" eaLnBrk="1" latinLnBrk="0" hangingPunct="1">
        <a:defRPr sz="1772" kern="1200">
          <a:solidFill>
            <a:schemeClr val="tx1"/>
          </a:solidFill>
          <a:latin typeface="+mn-lt"/>
          <a:ea typeface="+mn-ea"/>
          <a:cs typeface="+mn-cs"/>
        </a:defRPr>
      </a:lvl2pPr>
      <a:lvl3pPr marL="900113" algn="l" defTabSz="900113" rtl="0" eaLnBrk="1" latinLnBrk="0" hangingPunct="1">
        <a:defRPr sz="1772" kern="1200">
          <a:solidFill>
            <a:schemeClr val="tx1"/>
          </a:solidFill>
          <a:latin typeface="+mn-lt"/>
          <a:ea typeface="+mn-ea"/>
          <a:cs typeface="+mn-cs"/>
        </a:defRPr>
      </a:lvl3pPr>
      <a:lvl4pPr marL="1350169" algn="l" defTabSz="900113" rtl="0" eaLnBrk="1" latinLnBrk="0" hangingPunct="1">
        <a:defRPr sz="1772" kern="1200">
          <a:solidFill>
            <a:schemeClr val="tx1"/>
          </a:solidFill>
          <a:latin typeface="+mn-lt"/>
          <a:ea typeface="+mn-ea"/>
          <a:cs typeface="+mn-cs"/>
        </a:defRPr>
      </a:lvl4pPr>
      <a:lvl5pPr marL="1800225" algn="l" defTabSz="900113" rtl="0" eaLnBrk="1" latinLnBrk="0" hangingPunct="1">
        <a:defRPr sz="1772" kern="1200">
          <a:solidFill>
            <a:schemeClr val="tx1"/>
          </a:solidFill>
          <a:latin typeface="+mn-lt"/>
          <a:ea typeface="+mn-ea"/>
          <a:cs typeface="+mn-cs"/>
        </a:defRPr>
      </a:lvl5pPr>
      <a:lvl6pPr marL="2250281" algn="l" defTabSz="900113" rtl="0" eaLnBrk="1" latinLnBrk="0" hangingPunct="1">
        <a:defRPr sz="1772" kern="1200">
          <a:solidFill>
            <a:schemeClr val="tx1"/>
          </a:solidFill>
          <a:latin typeface="+mn-lt"/>
          <a:ea typeface="+mn-ea"/>
          <a:cs typeface="+mn-cs"/>
        </a:defRPr>
      </a:lvl6pPr>
      <a:lvl7pPr marL="2700338" algn="l" defTabSz="900113" rtl="0" eaLnBrk="1" latinLnBrk="0" hangingPunct="1">
        <a:defRPr sz="1772" kern="1200">
          <a:solidFill>
            <a:schemeClr val="tx1"/>
          </a:solidFill>
          <a:latin typeface="+mn-lt"/>
          <a:ea typeface="+mn-ea"/>
          <a:cs typeface="+mn-cs"/>
        </a:defRPr>
      </a:lvl7pPr>
      <a:lvl8pPr marL="3150394" algn="l" defTabSz="900113" rtl="0" eaLnBrk="1" latinLnBrk="0" hangingPunct="1">
        <a:defRPr sz="1772" kern="1200">
          <a:solidFill>
            <a:schemeClr val="tx1"/>
          </a:solidFill>
          <a:latin typeface="+mn-lt"/>
          <a:ea typeface="+mn-ea"/>
          <a:cs typeface="+mn-cs"/>
        </a:defRPr>
      </a:lvl8pPr>
      <a:lvl9pPr marL="3600450" algn="l" defTabSz="900113" rtl="0" eaLnBrk="1" latinLnBrk="0" hangingPunct="1">
        <a:defRPr sz="177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4">
          <p15:clr>
            <a:srgbClr val="F26B43"/>
          </p15:clr>
        </p15:guide>
        <p15:guide id="2" pos="4032">
          <p15:clr>
            <a:srgbClr val="F26B43"/>
          </p15:clr>
        </p15:guide>
        <p15:guide id="3" orient="horz" pos="288">
          <p15:clr>
            <a:srgbClr val="F26B43"/>
          </p15:clr>
        </p15:guide>
        <p15:guide id="4" orient="horz" pos="936">
          <p15:clr>
            <a:srgbClr val="F26B43"/>
          </p15:clr>
        </p15:guide>
        <p15:guide id="5" pos="462">
          <p15:clr>
            <a:srgbClr val="F26B43"/>
          </p15:clr>
        </p15:guide>
        <p15:guide id="6" orient="horz" pos="1045">
          <p15:clr>
            <a:srgbClr val="F26B43"/>
          </p15:clr>
        </p15:guide>
        <p15:guide id="7" orient="horz" pos="4123">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5.wdp"/><Relationship Id="rId3" Type="http://schemas.openxmlformats.org/officeDocument/2006/relationships/image" Target="../media/image22.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microsoft.com/office/2007/relationships/hdphoto" Target="../media/hdphoto4.wdp"/><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microsoft.com/office/2007/relationships/hdphoto" Target="../media/hdphoto3.wdp"/><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5.png"/><Relationship Id="rId26" Type="http://schemas.microsoft.com/office/2007/relationships/hdphoto" Target="../media/hdphoto11.wdp"/><Relationship Id="rId39" Type="http://schemas.openxmlformats.org/officeDocument/2006/relationships/image" Target="../media/image64.png"/><Relationship Id="rId3" Type="http://schemas.openxmlformats.org/officeDocument/2006/relationships/image" Target="../media/image35.png"/><Relationship Id="rId21" Type="http://schemas.openxmlformats.org/officeDocument/2006/relationships/image" Target="../media/image48.png"/><Relationship Id="rId34" Type="http://schemas.openxmlformats.org/officeDocument/2006/relationships/image" Target="../media/image59.png"/><Relationship Id="rId42" Type="http://schemas.openxmlformats.org/officeDocument/2006/relationships/image" Target="../media/image66.png"/><Relationship Id="rId47" Type="http://schemas.openxmlformats.org/officeDocument/2006/relationships/image" Target="../media/image71.png"/><Relationship Id="rId50" Type="http://schemas.openxmlformats.org/officeDocument/2006/relationships/image" Target="../media/image74.png"/><Relationship Id="rId7" Type="http://schemas.openxmlformats.org/officeDocument/2006/relationships/image" Target="../media/image38.png"/><Relationship Id="rId12" Type="http://schemas.microsoft.com/office/2007/relationships/hdphoto" Target="../media/hdphoto9.wdp"/><Relationship Id="rId17" Type="http://schemas.openxmlformats.org/officeDocument/2006/relationships/image" Target="../media/image44.png"/><Relationship Id="rId25" Type="http://schemas.openxmlformats.org/officeDocument/2006/relationships/image" Target="../media/image52.png"/><Relationship Id="rId33" Type="http://schemas.microsoft.com/office/2007/relationships/hdphoto" Target="../media/hdphoto12.wdp"/><Relationship Id="rId38" Type="http://schemas.openxmlformats.org/officeDocument/2006/relationships/image" Target="../media/image63.png"/><Relationship Id="rId46" Type="http://schemas.openxmlformats.org/officeDocument/2006/relationships/image" Target="../media/image70.png"/><Relationship Id="rId2" Type="http://schemas.openxmlformats.org/officeDocument/2006/relationships/notesSlide" Target="../notesSlides/notesSlide3.xml"/><Relationship Id="rId16" Type="http://schemas.openxmlformats.org/officeDocument/2006/relationships/image" Target="../media/image43.png"/><Relationship Id="rId20" Type="http://schemas.openxmlformats.org/officeDocument/2006/relationships/image" Target="../media/image47.png"/><Relationship Id="rId29" Type="http://schemas.openxmlformats.org/officeDocument/2006/relationships/image" Target="../media/image55.png"/><Relationship Id="rId41" Type="http://schemas.openxmlformats.org/officeDocument/2006/relationships/image" Target="../media/image65.png"/><Relationship Id="rId1" Type="http://schemas.openxmlformats.org/officeDocument/2006/relationships/slideLayout" Target="../slideLayouts/slideLayout6.xml"/><Relationship Id="rId6" Type="http://schemas.microsoft.com/office/2007/relationships/hdphoto" Target="../media/hdphoto6.wdp"/><Relationship Id="rId11" Type="http://schemas.openxmlformats.org/officeDocument/2006/relationships/image" Target="../media/image40.png"/><Relationship Id="rId24" Type="http://schemas.openxmlformats.org/officeDocument/2006/relationships/image" Target="../media/image51.png"/><Relationship Id="rId32" Type="http://schemas.openxmlformats.org/officeDocument/2006/relationships/image" Target="../media/image58.png"/><Relationship Id="rId37" Type="http://schemas.openxmlformats.org/officeDocument/2006/relationships/image" Target="../media/image62.png"/><Relationship Id="rId40" Type="http://schemas.microsoft.com/office/2007/relationships/hdphoto" Target="../media/hdphoto13.wdp"/><Relationship Id="rId45" Type="http://schemas.openxmlformats.org/officeDocument/2006/relationships/image" Target="../media/image69.png"/><Relationship Id="rId5" Type="http://schemas.openxmlformats.org/officeDocument/2006/relationships/image" Target="../media/image37.png"/><Relationship Id="rId15" Type="http://schemas.microsoft.com/office/2007/relationships/hdphoto" Target="../media/hdphoto10.wdp"/><Relationship Id="rId23" Type="http://schemas.openxmlformats.org/officeDocument/2006/relationships/image" Target="../media/image50.png"/><Relationship Id="rId28" Type="http://schemas.openxmlformats.org/officeDocument/2006/relationships/image" Target="../media/image54.png"/><Relationship Id="rId36" Type="http://schemas.openxmlformats.org/officeDocument/2006/relationships/image" Target="../media/image61.png"/><Relationship Id="rId49" Type="http://schemas.openxmlformats.org/officeDocument/2006/relationships/image" Target="../media/image73.png"/><Relationship Id="rId10" Type="http://schemas.microsoft.com/office/2007/relationships/hdphoto" Target="../media/hdphoto8.wdp"/><Relationship Id="rId19" Type="http://schemas.openxmlformats.org/officeDocument/2006/relationships/image" Target="../media/image46.png"/><Relationship Id="rId31" Type="http://schemas.openxmlformats.org/officeDocument/2006/relationships/image" Target="../media/image57.png"/><Relationship Id="rId44" Type="http://schemas.openxmlformats.org/officeDocument/2006/relationships/image" Target="../media/image68.png"/><Relationship Id="rId4" Type="http://schemas.openxmlformats.org/officeDocument/2006/relationships/image" Target="../media/image36.png"/><Relationship Id="rId9" Type="http://schemas.openxmlformats.org/officeDocument/2006/relationships/image" Target="../media/image39.png"/><Relationship Id="rId14" Type="http://schemas.openxmlformats.org/officeDocument/2006/relationships/image" Target="../media/image42.png"/><Relationship Id="rId22" Type="http://schemas.openxmlformats.org/officeDocument/2006/relationships/image" Target="../media/image49.png"/><Relationship Id="rId27" Type="http://schemas.openxmlformats.org/officeDocument/2006/relationships/image" Target="../media/image53.png"/><Relationship Id="rId30" Type="http://schemas.openxmlformats.org/officeDocument/2006/relationships/image" Target="../media/image56.png"/><Relationship Id="rId35" Type="http://schemas.openxmlformats.org/officeDocument/2006/relationships/image" Target="../media/image60.png"/><Relationship Id="rId43" Type="http://schemas.openxmlformats.org/officeDocument/2006/relationships/image" Target="../media/image67.png"/><Relationship Id="rId48" Type="http://schemas.openxmlformats.org/officeDocument/2006/relationships/image" Target="../media/image72.png"/><Relationship Id="rId8" Type="http://schemas.microsoft.com/office/2007/relationships/hdphoto" Target="../media/hdphoto7.wdp"/><Relationship Id="rId51" Type="http://schemas.openxmlformats.org/officeDocument/2006/relationships/image" Target="../media/image75.png"/></Relationships>
</file>

<file path=ppt/slides/_rels/slide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18" Type="http://schemas.openxmlformats.org/officeDocument/2006/relationships/image" Target="../media/image89.jpeg"/><Relationship Id="rId26" Type="http://schemas.microsoft.com/office/2007/relationships/hdphoto" Target="../media/hdphoto19.wdp"/><Relationship Id="rId3" Type="http://schemas.openxmlformats.org/officeDocument/2006/relationships/image" Target="../media/image77.png"/><Relationship Id="rId21" Type="http://schemas.openxmlformats.org/officeDocument/2006/relationships/image" Target="../media/image91.png"/><Relationship Id="rId7" Type="http://schemas.openxmlformats.org/officeDocument/2006/relationships/image" Target="../media/image80.png"/><Relationship Id="rId12" Type="http://schemas.microsoft.com/office/2007/relationships/hdphoto" Target="../media/hdphoto15.wdp"/><Relationship Id="rId17" Type="http://schemas.microsoft.com/office/2007/relationships/hdphoto" Target="../media/hdphoto16.wdp"/><Relationship Id="rId25" Type="http://schemas.openxmlformats.org/officeDocument/2006/relationships/image" Target="../media/image94.png"/><Relationship Id="rId2" Type="http://schemas.openxmlformats.org/officeDocument/2006/relationships/image" Target="../media/image76.png"/><Relationship Id="rId16" Type="http://schemas.openxmlformats.org/officeDocument/2006/relationships/image" Target="../media/image88.png"/><Relationship Id="rId20" Type="http://schemas.microsoft.com/office/2007/relationships/hdphoto" Target="../media/hdphoto17.wdp"/><Relationship Id="rId29"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84.png"/><Relationship Id="rId24" Type="http://schemas.openxmlformats.org/officeDocument/2006/relationships/image" Target="../media/image93.png"/><Relationship Id="rId5" Type="http://schemas.openxmlformats.org/officeDocument/2006/relationships/image" Target="../media/image78.png"/><Relationship Id="rId15" Type="http://schemas.openxmlformats.org/officeDocument/2006/relationships/image" Target="../media/image87.png"/><Relationship Id="rId23" Type="http://schemas.openxmlformats.org/officeDocument/2006/relationships/image" Target="../media/image92.png"/><Relationship Id="rId28" Type="http://schemas.microsoft.com/office/2007/relationships/hdphoto" Target="../media/hdphoto20.wdp"/><Relationship Id="rId10" Type="http://schemas.openxmlformats.org/officeDocument/2006/relationships/image" Target="../media/image83.png"/><Relationship Id="rId19" Type="http://schemas.openxmlformats.org/officeDocument/2006/relationships/image" Target="../media/image90.png"/><Relationship Id="rId4" Type="http://schemas.microsoft.com/office/2007/relationships/hdphoto" Target="../media/hdphoto14.wdp"/><Relationship Id="rId9" Type="http://schemas.openxmlformats.org/officeDocument/2006/relationships/image" Target="../media/image82.png"/><Relationship Id="rId14" Type="http://schemas.openxmlformats.org/officeDocument/2006/relationships/image" Target="../media/image86.png"/><Relationship Id="rId22" Type="http://schemas.microsoft.com/office/2007/relationships/hdphoto" Target="../media/hdphoto18.wdp"/><Relationship Id="rId27" Type="http://schemas.openxmlformats.org/officeDocument/2006/relationships/image" Target="../media/image95.png"/><Relationship Id="rId30" Type="http://schemas.openxmlformats.org/officeDocument/2006/relationships/image" Target="../media/image96.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02.tiff"/><Relationship Id="rId3" Type="http://schemas.openxmlformats.org/officeDocument/2006/relationships/image" Target="../media/image97.jpeg"/><Relationship Id="rId7" Type="http://schemas.openxmlformats.org/officeDocument/2006/relationships/image" Target="../media/image101.tif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jpeg"/><Relationship Id="rId4" Type="http://schemas.openxmlformats.org/officeDocument/2006/relationships/image" Target="../media/image98.jpeg"/></Relationships>
</file>

<file path=ppt/slides/_rels/slide11.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3.jpeg"/><Relationship Id="rId7" Type="http://schemas.openxmlformats.org/officeDocument/2006/relationships/image" Target="../media/image107.jpeg"/><Relationship Id="rId12" Type="http://schemas.openxmlformats.org/officeDocument/2006/relationships/image" Target="../media/image11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6.jpeg"/><Relationship Id="rId11" Type="http://schemas.openxmlformats.org/officeDocument/2006/relationships/image" Target="../media/image111.jpeg"/><Relationship Id="rId5" Type="http://schemas.openxmlformats.org/officeDocument/2006/relationships/image" Target="../media/image105.png"/><Relationship Id="rId10" Type="http://schemas.openxmlformats.org/officeDocument/2006/relationships/image" Target="../media/image110.jpeg"/><Relationship Id="rId4" Type="http://schemas.openxmlformats.org/officeDocument/2006/relationships/image" Target="../media/image104.jpeg"/><Relationship Id="rId9" Type="http://schemas.openxmlformats.org/officeDocument/2006/relationships/image" Target="../media/image109.png"/></Relationships>
</file>

<file path=ppt/slides/_rels/slide1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21.wdp"/><Relationship Id="rId5" Type="http://schemas.openxmlformats.org/officeDocument/2006/relationships/image" Target="../media/image115.png"/><Relationship Id="rId4" Type="http://schemas.openxmlformats.org/officeDocument/2006/relationships/image" Target="../media/image114.jpg"/></Relationships>
</file>

<file path=ppt/slides/_rels/slide13.xml.rels><?xml version="1.0" encoding="UTF-8" standalone="yes"?>
<Relationships xmlns="http://schemas.openxmlformats.org/package/2006/relationships"><Relationship Id="rId8" Type="http://schemas.openxmlformats.org/officeDocument/2006/relationships/image" Target="../media/image121.tiff"/><Relationship Id="rId13" Type="http://schemas.openxmlformats.org/officeDocument/2006/relationships/image" Target="../media/image126.tiff"/><Relationship Id="rId3" Type="http://schemas.openxmlformats.org/officeDocument/2006/relationships/image" Target="../media/image116.png"/><Relationship Id="rId7" Type="http://schemas.openxmlformats.org/officeDocument/2006/relationships/image" Target="../media/image120.tiff"/><Relationship Id="rId12" Type="http://schemas.openxmlformats.org/officeDocument/2006/relationships/image" Target="../media/image12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9.tiff"/><Relationship Id="rId11" Type="http://schemas.openxmlformats.org/officeDocument/2006/relationships/image" Target="../media/image124.tiff"/><Relationship Id="rId5" Type="http://schemas.openxmlformats.org/officeDocument/2006/relationships/image" Target="../media/image118.tiff"/><Relationship Id="rId15" Type="http://schemas.openxmlformats.org/officeDocument/2006/relationships/image" Target="../media/image57.png"/><Relationship Id="rId10" Type="http://schemas.openxmlformats.org/officeDocument/2006/relationships/image" Target="../media/image123.tiff"/><Relationship Id="rId4" Type="http://schemas.openxmlformats.org/officeDocument/2006/relationships/image" Target="../media/image117.tiff"/><Relationship Id="rId9" Type="http://schemas.openxmlformats.org/officeDocument/2006/relationships/image" Target="../media/image122.png"/><Relationship Id="rId14" Type="http://schemas.openxmlformats.org/officeDocument/2006/relationships/image" Target="../media/image127.tiff"/></Relationships>
</file>

<file path=ppt/slides/_rels/slide14.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18" Type="http://schemas.openxmlformats.org/officeDocument/2006/relationships/image" Target="../media/image144.png"/><Relationship Id="rId26" Type="http://schemas.openxmlformats.org/officeDocument/2006/relationships/image" Target="../media/image152.png"/><Relationship Id="rId3" Type="http://schemas.openxmlformats.org/officeDocument/2006/relationships/image" Target="../media/image129.png"/><Relationship Id="rId21" Type="http://schemas.openxmlformats.org/officeDocument/2006/relationships/image" Target="../media/image147.png"/><Relationship Id="rId7" Type="http://schemas.openxmlformats.org/officeDocument/2006/relationships/image" Target="../media/image133.png"/><Relationship Id="rId12" Type="http://schemas.openxmlformats.org/officeDocument/2006/relationships/image" Target="../media/image138.png"/><Relationship Id="rId17" Type="http://schemas.openxmlformats.org/officeDocument/2006/relationships/image" Target="../media/image143.png"/><Relationship Id="rId25" Type="http://schemas.openxmlformats.org/officeDocument/2006/relationships/image" Target="../media/image151.png"/><Relationship Id="rId2" Type="http://schemas.openxmlformats.org/officeDocument/2006/relationships/image" Target="../media/image128.png"/><Relationship Id="rId16" Type="http://schemas.openxmlformats.org/officeDocument/2006/relationships/image" Target="../media/image142.png"/><Relationship Id="rId20" Type="http://schemas.openxmlformats.org/officeDocument/2006/relationships/image" Target="../media/image146.png"/><Relationship Id="rId1" Type="http://schemas.openxmlformats.org/officeDocument/2006/relationships/slideLayout" Target="../slideLayouts/slideLayout7.xml"/><Relationship Id="rId6" Type="http://schemas.openxmlformats.org/officeDocument/2006/relationships/image" Target="../media/image132.png"/><Relationship Id="rId11" Type="http://schemas.openxmlformats.org/officeDocument/2006/relationships/image" Target="../media/image137.png"/><Relationship Id="rId24" Type="http://schemas.openxmlformats.org/officeDocument/2006/relationships/image" Target="../media/image150.png"/><Relationship Id="rId5" Type="http://schemas.openxmlformats.org/officeDocument/2006/relationships/image" Target="../media/image131.png"/><Relationship Id="rId15" Type="http://schemas.openxmlformats.org/officeDocument/2006/relationships/image" Target="../media/image141.png"/><Relationship Id="rId23" Type="http://schemas.openxmlformats.org/officeDocument/2006/relationships/image" Target="../media/image149.png"/><Relationship Id="rId10" Type="http://schemas.openxmlformats.org/officeDocument/2006/relationships/image" Target="../media/image136.png"/><Relationship Id="rId19" Type="http://schemas.openxmlformats.org/officeDocument/2006/relationships/image" Target="../media/image145.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 Id="rId22" Type="http://schemas.openxmlformats.org/officeDocument/2006/relationships/image" Target="../media/image148.png"/></Relationships>
</file>

<file path=ppt/slides/_rels/slide15.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53.png"/><Relationship Id="rId7" Type="http://schemas.openxmlformats.org/officeDocument/2006/relationships/image" Target="../media/image132.png"/><Relationship Id="rId2"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152.png"/><Relationship Id="rId5" Type="http://schemas.openxmlformats.org/officeDocument/2006/relationships/image" Target="../media/image155.png"/><Relationship Id="rId4" Type="http://schemas.openxmlformats.org/officeDocument/2006/relationships/image" Target="../media/image154.png"/><Relationship Id="rId9" Type="http://schemas.openxmlformats.org/officeDocument/2006/relationships/image" Target="../media/image14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9.xml"/><Relationship Id="rId4" Type="http://schemas.openxmlformats.org/officeDocument/2006/relationships/image" Target="../media/image1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microsoft.com/office/2007/relationships/hdphoto" Target="../media/hdphoto23.wdp"/><Relationship Id="rId13" Type="http://schemas.openxmlformats.org/officeDocument/2006/relationships/image" Target="../media/image166.png"/><Relationship Id="rId18" Type="http://schemas.microsoft.com/office/2007/relationships/hdphoto" Target="../media/hdphoto25.wdp"/><Relationship Id="rId26" Type="http://schemas.openxmlformats.org/officeDocument/2006/relationships/image" Target="../media/image177.png"/><Relationship Id="rId39" Type="http://schemas.microsoft.com/office/2007/relationships/hdphoto" Target="../media/hdphoto29.wdp"/><Relationship Id="rId3" Type="http://schemas.openxmlformats.org/officeDocument/2006/relationships/image" Target="../media/image159.jpeg"/><Relationship Id="rId21" Type="http://schemas.openxmlformats.org/officeDocument/2006/relationships/image" Target="../media/image173.png"/><Relationship Id="rId34" Type="http://schemas.openxmlformats.org/officeDocument/2006/relationships/image" Target="../media/image184.png"/><Relationship Id="rId7" Type="http://schemas.openxmlformats.org/officeDocument/2006/relationships/image" Target="../media/image162.png"/><Relationship Id="rId12" Type="http://schemas.openxmlformats.org/officeDocument/2006/relationships/image" Target="../media/image165.png"/><Relationship Id="rId17" Type="http://schemas.openxmlformats.org/officeDocument/2006/relationships/image" Target="../media/image170.png"/><Relationship Id="rId25" Type="http://schemas.openxmlformats.org/officeDocument/2006/relationships/image" Target="../media/image176.png"/><Relationship Id="rId33" Type="http://schemas.openxmlformats.org/officeDocument/2006/relationships/image" Target="../media/image183.png"/><Relationship Id="rId38" Type="http://schemas.openxmlformats.org/officeDocument/2006/relationships/image" Target="../media/image187.png"/><Relationship Id="rId2" Type="http://schemas.openxmlformats.org/officeDocument/2006/relationships/notesSlide" Target="../notesSlides/notesSlide9.xml"/><Relationship Id="rId16" Type="http://schemas.openxmlformats.org/officeDocument/2006/relationships/image" Target="../media/image169.png"/><Relationship Id="rId20" Type="http://schemas.openxmlformats.org/officeDocument/2006/relationships/image" Target="../media/image172.png"/><Relationship Id="rId29" Type="http://schemas.openxmlformats.org/officeDocument/2006/relationships/image" Target="../media/image180.png"/><Relationship Id="rId1" Type="http://schemas.openxmlformats.org/officeDocument/2006/relationships/slideLayout" Target="../slideLayouts/slideLayout5.xml"/><Relationship Id="rId6" Type="http://schemas.microsoft.com/office/2007/relationships/hdphoto" Target="../media/hdphoto22.wdp"/><Relationship Id="rId11" Type="http://schemas.openxmlformats.org/officeDocument/2006/relationships/image" Target="../media/image164.png"/><Relationship Id="rId24" Type="http://schemas.microsoft.com/office/2007/relationships/hdphoto" Target="../media/hdphoto26.wdp"/><Relationship Id="rId32" Type="http://schemas.openxmlformats.org/officeDocument/2006/relationships/image" Target="../media/image182.png"/><Relationship Id="rId37" Type="http://schemas.openxmlformats.org/officeDocument/2006/relationships/image" Target="../media/image186.png"/><Relationship Id="rId5" Type="http://schemas.openxmlformats.org/officeDocument/2006/relationships/image" Target="../media/image161.png"/><Relationship Id="rId15" Type="http://schemas.openxmlformats.org/officeDocument/2006/relationships/image" Target="../media/image168.png"/><Relationship Id="rId23" Type="http://schemas.openxmlformats.org/officeDocument/2006/relationships/image" Target="../media/image175.png"/><Relationship Id="rId28" Type="http://schemas.openxmlformats.org/officeDocument/2006/relationships/image" Target="../media/image179.png"/><Relationship Id="rId36" Type="http://schemas.microsoft.com/office/2007/relationships/hdphoto" Target="../media/hdphoto28.wdp"/><Relationship Id="rId10" Type="http://schemas.microsoft.com/office/2007/relationships/hdphoto" Target="../media/hdphoto24.wdp"/><Relationship Id="rId19" Type="http://schemas.openxmlformats.org/officeDocument/2006/relationships/image" Target="../media/image171.png"/><Relationship Id="rId31" Type="http://schemas.openxmlformats.org/officeDocument/2006/relationships/image" Target="../media/image181.png"/><Relationship Id="rId4" Type="http://schemas.openxmlformats.org/officeDocument/2006/relationships/image" Target="../media/image160.png"/><Relationship Id="rId9" Type="http://schemas.openxmlformats.org/officeDocument/2006/relationships/image" Target="../media/image163.png"/><Relationship Id="rId14" Type="http://schemas.openxmlformats.org/officeDocument/2006/relationships/image" Target="../media/image167.png"/><Relationship Id="rId22" Type="http://schemas.openxmlformats.org/officeDocument/2006/relationships/image" Target="../media/image174.png"/><Relationship Id="rId27" Type="http://schemas.openxmlformats.org/officeDocument/2006/relationships/image" Target="../media/image178.png"/><Relationship Id="rId30" Type="http://schemas.microsoft.com/office/2007/relationships/hdphoto" Target="../media/hdphoto27.wdp"/><Relationship Id="rId35" Type="http://schemas.openxmlformats.org/officeDocument/2006/relationships/image" Target="../media/image185.png"/></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hyperlink" Target="https://www1.grc.nasa.gov/space/communications-services-program/" TargetMode="Externa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9.png"/></Relationships>
</file>

<file path=ppt/slides/_rels/slide28.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hyperlink" Target="mailto:jeffrey.hayes-1@nasa.gov" TargetMode="External"/><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196.jp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98.jpeg"/><Relationship Id="rId7" Type="http://schemas.openxmlformats.org/officeDocument/2006/relationships/image" Target="../media/image202.jpe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201.png"/><Relationship Id="rId5" Type="http://schemas.openxmlformats.org/officeDocument/2006/relationships/image" Target="../media/image200.jpeg"/><Relationship Id="rId4" Type="http://schemas.openxmlformats.org/officeDocument/2006/relationships/image" Target="../media/image199.jpeg"/></Relationships>
</file>

<file path=ppt/slides/_rels/slide3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204.jpeg"/></Relationships>
</file>

<file path=ppt/slides/_rels/slide40.xml.rels><?xml version="1.0" encoding="UTF-8" standalone="yes"?>
<Relationships xmlns="http://schemas.openxmlformats.org/package/2006/relationships"><Relationship Id="rId3" Type="http://schemas.openxmlformats.org/officeDocument/2006/relationships/image" Target="../media/image205.jpeg"/><Relationship Id="rId7" Type="http://schemas.openxmlformats.org/officeDocument/2006/relationships/image" Target="../media/image209.jpe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208.jpeg"/><Relationship Id="rId5" Type="http://schemas.openxmlformats.org/officeDocument/2006/relationships/image" Target="../media/image207.jpeg"/><Relationship Id="rId4" Type="http://schemas.openxmlformats.org/officeDocument/2006/relationships/image" Target="../media/image206.jpeg"/></Relationships>
</file>

<file path=ppt/slides/_rels/slide41.xml.rels><?xml version="1.0" encoding="UTF-8" standalone="yes"?>
<Relationships xmlns="http://schemas.openxmlformats.org/package/2006/relationships"><Relationship Id="rId8" Type="http://schemas.openxmlformats.org/officeDocument/2006/relationships/image" Target="../media/image215.jpeg"/><Relationship Id="rId13" Type="http://schemas.openxmlformats.org/officeDocument/2006/relationships/image" Target="../media/image220.jpeg"/><Relationship Id="rId18" Type="http://schemas.openxmlformats.org/officeDocument/2006/relationships/image" Target="../media/image225.png"/><Relationship Id="rId3" Type="http://schemas.openxmlformats.org/officeDocument/2006/relationships/image" Target="../media/image210.png"/><Relationship Id="rId7" Type="http://schemas.openxmlformats.org/officeDocument/2006/relationships/image" Target="../media/image214.jpeg"/><Relationship Id="rId12" Type="http://schemas.openxmlformats.org/officeDocument/2006/relationships/image" Target="../media/image219.jpeg"/><Relationship Id="rId17" Type="http://schemas.openxmlformats.org/officeDocument/2006/relationships/image" Target="../media/image224.png"/><Relationship Id="rId2" Type="http://schemas.openxmlformats.org/officeDocument/2006/relationships/notesSlide" Target="../notesSlides/notesSlide20.xml"/><Relationship Id="rId16" Type="http://schemas.openxmlformats.org/officeDocument/2006/relationships/image" Target="../media/image223.png"/><Relationship Id="rId1" Type="http://schemas.openxmlformats.org/officeDocument/2006/relationships/slideLayout" Target="../slideLayouts/slideLayout13.xml"/><Relationship Id="rId6" Type="http://schemas.openxmlformats.org/officeDocument/2006/relationships/image" Target="../media/image213.jpeg"/><Relationship Id="rId11" Type="http://schemas.openxmlformats.org/officeDocument/2006/relationships/image" Target="../media/image218.png"/><Relationship Id="rId5" Type="http://schemas.openxmlformats.org/officeDocument/2006/relationships/image" Target="../media/image212.jpeg"/><Relationship Id="rId15" Type="http://schemas.openxmlformats.org/officeDocument/2006/relationships/image" Target="../media/image222.png"/><Relationship Id="rId10" Type="http://schemas.openxmlformats.org/officeDocument/2006/relationships/image" Target="../media/image217.png"/><Relationship Id="rId4" Type="http://schemas.openxmlformats.org/officeDocument/2006/relationships/image" Target="../media/image211.jpeg"/><Relationship Id="rId9" Type="http://schemas.openxmlformats.org/officeDocument/2006/relationships/image" Target="../media/image216.jpeg"/><Relationship Id="rId14" Type="http://schemas.openxmlformats.org/officeDocument/2006/relationships/image" Target="../media/image22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227.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28.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9.jpe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230.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738FAE-FD32-4BBA-83F5-907874B63D1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4000"/>
                    </a14:imgEffect>
                  </a14:imgLayer>
                </a14:imgProps>
              </a:ext>
            </a:extLst>
          </a:blip>
          <a:srcRect l="9284"/>
          <a:stretch/>
        </p:blipFill>
        <p:spPr>
          <a:xfrm>
            <a:off x="1563995" y="0"/>
            <a:ext cx="8828314" cy="5266884"/>
          </a:xfrm>
          <a:prstGeom prst="rect">
            <a:avLst/>
          </a:prstGeom>
          <a:effectLst>
            <a:outerShdw blurRad="88900" dist="76200" dir="2700000" algn="tl" rotWithShape="0">
              <a:prstClr val="black">
                <a:alpha val="40000"/>
              </a:prstClr>
            </a:outerShdw>
            <a:reflection blurRad="6350" stA="50000" endPos="35000" dir="5400000" sy="-100000" algn="bl" rotWithShape="0"/>
          </a:effectLst>
        </p:spPr>
      </p:pic>
      <p:pic>
        <p:nvPicPr>
          <p:cNvPr id="3" name="Picture 2" descr="A satellite in space&#10;&#10;Description automatically generated">
            <a:extLst>
              <a:ext uri="{FF2B5EF4-FFF2-40B4-BE49-F238E27FC236}">
                <a16:creationId xmlns:a16="http://schemas.microsoft.com/office/drawing/2014/main" id="{D322A142-BEA7-4D0D-9A59-877119AD7F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62169" flipH="1">
            <a:off x="7235693" y="860274"/>
            <a:ext cx="1887238" cy="1461684"/>
          </a:xfrm>
          <a:prstGeom prst="rect">
            <a:avLst/>
          </a:prstGeom>
        </p:spPr>
      </p:pic>
      <p:sp>
        <p:nvSpPr>
          <p:cNvPr id="7" name="TextBox 6">
            <a:extLst>
              <a:ext uri="{FF2B5EF4-FFF2-40B4-BE49-F238E27FC236}">
                <a16:creationId xmlns:a16="http://schemas.microsoft.com/office/drawing/2014/main" id="{13D09FCF-CFE9-486C-A0E6-13863194C404}"/>
              </a:ext>
            </a:extLst>
          </p:cNvPr>
          <p:cNvSpPr txBox="1"/>
          <p:nvPr/>
        </p:nvSpPr>
        <p:spPr>
          <a:xfrm>
            <a:off x="1504260" y="5551557"/>
            <a:ext cx="8947784" cy="461665"/>
          </a:xfrm>
          <a:prstGeom prst="rect">
            <a:avLst/>
          </a:prstGeom>
          <a:solidFill>
            <a:schemeClr val="accent1"/>
          </a:solidFill>
          <a:effectLst>
            <a:outerShdw blurRad="50800" dist="38100" dir="2700000" algn="tl" rotWithShape="0">
              <a:prstClr val="black">
                <a:alpha val="40000"/>
              </a:prstClr>
            </a:outerShdw>
          </a:effectLst>
          <a:scene3d>
            <a:camera prst="orthographicFront"/>
            <a:lightRig rig="threePt" dir="t"/>
          </a:scene3d>
          <a:sp3d>
            <a:bevelT/>
          </a:sp3d>
        </p:spPr>
        <p:txBody>
          <a:bodyPr wrap="square" rtlCol="0">
            <a:spAutoFit/>
          </a:bodyPr>
          <a:lstStyle/>
          <a:p>
            <a:pPr algn="ctr"/>
            <a:r>
              <a:rPr lang="en-US" sz="2400" dirty="0">
                <a:solidFill>
                  <a:schemeClr val="bg1"/>
                </a:solidFill>
                <a:latin typeface="Arial Nova" panose="020B0504020202020204" pitchFamily="34" charset="0"/>
              </a:rPr>
              <a:t>Welcome!</a:t>
            </a:r>
            <a:r>
              <a:rPr lang="en-US" sz="2400" b="1" dirty="0">
                <a:solidFill>
                  <a:schemeClr val="bg1"/>
                </a:solidFill>
                <a:latin typeface="Arial Nova" panose="020B0504020202020204" pitchFamily="34" charset="0"/>
              </a:rPr>
              <a:t> SCaN The Future </a:t>
            </a:r>
            <a:r>
              <a:rPr lang="en-US" sz="2400" dirty="0">
                <a:solidFill>
                  <a:schemeClr val="bg1"/>
                </a:solidFill>
                <a:latin typeface="Arial Nova" panose="020B0504020202020204" pitchFamily="34" charset="0"/>
              </a:rPr>
              <a:t>will begin shortly at 1PM EDT.</a:t>
            </a:r>
          </a:p>
        </p:txBody>
      </p:sp>
      <p:sp>
        <p:nvSpPr>
          <p:cNvPr id="2" name="TextBox 1">
            <a:extLst>
              <a:ext uri="{FF2B5EF4-FFF2-40B4-BE49-F238E27FC236}">
                <a16:creationId xmlns:a16="http://schemas.microsoft.com/office/drawing/2014/main" id="{AABD585B-FAC4-4F38-B1EF-6BB4439E5D54}"/>
              </a:ext>
            </a:extLst>
          </p:cNvPr>
          <p:cNvSpPr txBox="1"/>
          <p:nvPr/>
        </p:nvSpPr>
        <p:spPr>
          <a:xfrm>
            <a:off x="828937" y="6111662"/>
            <a:ext cx="10298430" cy="646331"/>
          </a:xfrm>
          <a:prstGeom prst="rect">
            <a:avLst/>
          </a:prstGeom>
          <a:noFill/>
        </p:spPr>
        <p:txBody>
          <a:bodyPr wrap="square" rtlCol="0">
            <a:spAutoFit/>
          </a:bodyPr>
          <a:lstStyle/>
          <a:p>
            <a:pPr algn="ctr"/>
            <a:r>
              <a:rPr lang="en-US" sz="18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rPr>
              <a:t>Please be advised that </a:t>
            </a:r>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rPr>
              <a:t>this virtual event will be recorded, and all microphones muted.</a:t>
            </a:r>
            <a:r>
              <a:rPr lang="en-US" sz="18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rPr>
              <a:t> We encourage attendees to use the Q&amp;A “chat” feature to submit questions for our speakers and panelists. Thanks!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241088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AD82FA-3F9C-4099-91E5-756725F35A34}"/>
              </a:ext>
            </a:extLst>
          </p:cNvPr>
          <p:cNvSpPr txBox="1"/>
          <p:nvPr/>
        </p:nvSpPr>
        <p:spPr>
          <a:xfrm>
            <a:off x="2494774" y="4477266"/>
            <a:ext cx="7202441" cy="1077218"/>
          </a:xfrm>
          <a:prstGeom prst="rect">
            <a:avLst/>
          </a:prstGeom>
          <a:noFill/>
        </p:spPr>
        <p:txBody>
          <a:bodyPr wrap="square" rtlCol="0">
            <a:spAutoFit/>
          </a:bodyPr>
          <a:lstStyle/>
          <a:p>
            <a:pPr algn="ctr"/>
            <a:r>
              <a:rPr lang="en-US" sz="4000" b="1" dirty="0">
                <a:solidFill>
                  <a:schemeClr val="bg1"/>
                </a:solidFill>
                <a:effectLst>
                  <a:outerShdw blurRad="38100" dist="38100" dir="2700000" algn="tl">
                    <a:srgbClr val="000000">
                      <a:alpha val="43137"/>
                    </a:srgbClr>
                  </a:outerShdw>
                </a:effectLst>
                <a:latin typeface="Arial Nova" panose="020B0504020202020204" pitchFamily="34" charset="0"/>
              </a:rPr>
              <a:t>SCaN</a:t>
            </a:r>
            <a:r>
              <a:rPr lang="en-US" sz="3600" dirty="0">
                <a:solidFill>
                  <a:schemeClr val="bg1"/>
                </a:solidFill>
                <a:effectLst>
                  <a:outerShdw blurRad="38100" dist="38100" dir="2700000" algn="tl">
                    <a:srgbClr val="000000">
                      <a:alpha val="43137"/>
                    </a:srgbClr>
                  </a:outerShdw>
                </a:effectLst>
                <a:latin typeface="Arial Nova" panose="020B0504020202020204" pitchFamily="34" charset="0"/>
              </a:rPr>
              <a:t>. Exploration, enabled.</a:t>
            </a:r>
          </a:p>
          <a:p>
            <a:pPr algn="ctr"/>
            <a:r>
              <a:rPr lang="en-US" sz="2400" dirty="0">
                <a:solidFill>
                  <a:schemeClr val="bg1"/>
                </a:solidFill>
                <a:effectLst>
                  <a:outerShdw blurRad="38100" dist="38100" dir="2700000" algn="tl">
                    <a:srgbClr val="000000">
                      <a:alpha val="43137"/>
                    </a:srgbClr>
                  </a:outerShdw>
                </a:effectLst>
                <a:latin typeface="Arial Nova" panose="020B0504020202020204" pitchFamily="34" charset="0"/>
              </a:rPr>
              <a:t>www.nasa.gov/scan</a:t>
            </a:r>
          </a:p>
        </p:txBody>
      </p:sp>
      <p:pic>
        <p:nvPicPr>
          <p:cNvPr id="2" name="Picture 1">
            <a:extLst>
              <a:ext uri="{FF2B5EF4-FFF2-40B4-BE49-F238E27FC236}">
                <a16:creationId xmlns:a16="http://schemas.microsoft.com/office/drawing/2014/main" id="{E751CC71-F3C5-4DC8-AC02-7104C360FA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662" y="2215808"/>
            <a:ext cx="1996439" cy="1634115"/>
          </a:xfrm>
          <a:prstGeom prst="rect">
            <a:avLst/>
          </a:prstGeom>
          <a:effectLst/>
        </p:spPr>
      </p:pic>
    </p:spTree>
    <p:extLst>
      <p:ext uri="{BB962C8B-B14F-4D97-AF65-F5344CB8AC3E}">
        <p14:creationId xmlns:p14="http://schemas.microsoft.com/office/powerpoint/2010/main" val="19929176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66893-3680-432F-A304-FB495A6EB847}"/>
              </a:ext>
            </a:extLst>
          </p:cNvPr>
          <p:cNvSpPr>
            <a:spLocks noGrp="1"/>
          </p:cNvSpPr>
          <p:nvPr>
            <p:ph type="ctrTitle"/>
          </p:nvPr>
        </p:nvSpPr>
        <p:spPr>
          <a:xfrm>
            <a:off x="1405394" y="2736651"/>
            <a:ext cx="9381211" cy="2617228"/>
          </a:xfrm>
          <a:effectLst>
            <a:outerShdw blurRad="38100" dist="38100" dir="2700000" algn="tl" rotWithShape="0">
              <a:prstClr val="black">
                <a:alpha val="31000"/>
              </a:prstClr>
            </a:outerShdw>
          </a:effectLst>
        </p:spPr>
        <p:txBody>
          <a:bodyPr anchor="t">
            <a:normAutofit/>
          </a:bodyPr>
          <a:lstStyle/>
          <a:p>
            <a:pPr>
              <a:lnSpc>
                <a:spcPts val="3600"/>
              </a:lnSpc>
            </a:pPr>
            <a:r>
              <a:rPr lang="en-US" sz="3600" b="1">
                <a:solidFill>
                  <a:schemeClr val="accent1">
                    <a:lumMod val="75000"/>
                  </a:schemeClr>
                </a:solidFill>
                <a:effectLst/>
              </a:rPr>
              <a:t>Welcome Remarks</a:t>
            </a:r>
            <a:br>
              <a:rPr lang="en-US" sz="3600" b="1">
                <a:solidFill>
                  <a:schemeClr val="accent1">
                    <a:lumMod val="75000"/>
                  </a:schemeClr>
                </a:solidFill>
                <a:effectLst/>
              </a:rPr>
            </a:br>
            <a:r>
              <a:rPr lang="en-US" sz="3600" b="1">
                <a:solidFill>
                  <a:schemeClr val="accent1">
                    <a:lumMod val="75000"/>
                  </a:schemeClr>
                </a:solidFill>
                <a:effectLst/>
              </a:rPr>
              <a:t> </a:t>
            </a:r>
            <a:br>
              <a:rPr lang="en-US" sz="2800" b="1">
                <a:solidFill>
                  <a:schemeClr val="accent1">
                    <a:lumMod val="75000"/>
                  </a:schemeClr>
                </a:solidFill>
                <a:effectLst/>
              </a:rPr>
            </a:br>
            <a:r>
              <a:rPr lang="en-US" sz="2800" b="1">
                <a:solidFill>
                  <a:schemeClr val="accent1">
                    <a:lumMod val="75000"/>
                  </a:schemeClr>
                </a:solidFill>
                <a:effectLst/>
              </a:rPr>
              <a:t>Badri Younes </a:t>
            </a:r>
            <a:br>
              <a:rPr lang="en-US" sz="2800" b="1">
                <a:solidFill>
                  <a:schemeClr val="accent1">
                    <a:lumMod val="75000"/>
                  </a:schemeClr>
                </a:solidFill>
                <a:effectLst/>
              </a:rPr>
            </a:br>
            <a:r>
              <a:rPr lang="en-US" sz="2800">
                <a:solidFill>
                  <a:schemeClr val="tx1"/>
                </a:solidFill>
                <a:effectLst/>
              </a:rPr>
              <a:t>Deputy Associate Administrator and Program Manager </a:t>
            </a:r>
            <a:br>
              <a:rPr lang="en-US" sz="2800">
                <a:solidFill>
                  <a:schemeClr val="tx1"/>
                </a:solidFill>
                <a:effectLst/>
              </a:rPr>
            </a:br>
            <a:r>
              <a:rPr lang="en-US" sz="2800">
                <a:solidFill>
                  <a:schemeClr val="tx1"/>
                </a:solidFill>
                <a:effectLst/>
              </a:rPr>
              <a:t>for Space Communications and Navigation (SCaN)</a:t>
            </a:r>
          </a:p>
        </p:txBody>
      </p:sp>
    </p:spTree>
    <p:extLst>
      <p:ext uri="{BB962C8B-B14F-4D97-AF65-F5344CB8AC3E}">
        <p14:creationId xmlns:p14="http://schemas.microsoft.com/office/powerpoint/2010/main" val="245038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B9F1B5-450F-4A1F-9881-556032920355}"/>
              </a:ext>
            </a:extLst>
          </p:cNvPr>
          <p:cNvGrpSpPr/>
          <p:nvPr/>
        </p:nvGrpSpPr>
        <p:grpSpPr>
          <a:xfrm>
            <a:off x="2782028" y="1933260"/>
            <a:ext cx="2281451" cy="4889128"/>
            <a:chOff x="2809786" y="2036818"/>
            <a:chExt cx="2472176" cy="5297849"/>
          </a:xfrm>
        </p:grpSpPr>
        <p:grpSp>
          <p:nvGrpSpPr>
            <p:cNvPr id="36" name="Group 35"/>
            <p:cNvGrpSpPr/>
            <p:nvPr/>
          </p:nvGrpSpPr>
          <p:grpSpPr>
            <a:xfrm>
              <a:off x="2809786" y="2516688"/>
              <a:ext cx="2472176" cy="4817979"/>
              <a:chOff x="2809786" y="2503988"/>
              <a:chExt cx="2472176" cy="4817979"/>
            </a:xfrm>
          </p:grpSpPr>
          <p:sp>
            <p:nvSpPr>
              <p:cNvPr id="89" name="Rectangle 88"/>
              <p:cNvSpPr/>
              <p:nvPr/>
            </p:nvSpPr>
            <p:spPr bwMode="auto">
              <a:xfrm>
                <a:off x="2809786" y="3546963"/>
                <a:ext cx="2405380" cy="3775004"/>
              </a:xfrm>
              <a:prstGeom prst="rect">
                <a:avLst/>
              </a:prstGeom>
              <a:gradFill flip="none" rotWithShape="1">
                <a:gsLst>
                  <a:gs pos="49000">
                    <a:schemeClr val="accent1">
                      <a:lumMod val="50000"/>
                    </a:schemeClr>
                  </a:gs>
                  <a:gs pos="100000">
                    <a:schemeClr val="accent1">
                      <a:lumMod val="60000"/>
                      <a:lumOff val="40000"/>
                    </a:schemeClr>
                  </a:gs>
                </a:gsLst>
                <a:lin ang="16500000" scaled="0"/>
                <a:tileRect/>
              </a:gradFill>
              <a:ln w="12700">
                <a:no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18811" tIns="59405" rIns="118811" bIns="59405" anchor="ctr"/>
              <a:lstStyle/>
              <a:p>
                <a:pPr algn="ctr" defTabSz="1188148" hangingPunct="0">
                  <a:defRPr/>
                </a:pPr>
                <a:endParaRPr lang="id-ID" sz="2123">
                  <a:solidFill>
                    <a:prstClr val="black"/>
                  </a:solidFill>
                  <a:latin typeface="Arial" panose="020B0604020202020204" pitchFamily="34" charset="0"/>
                  <a:ea typeface="Roboto" pitchFamily="2" charset="0"/>
                </a:endParaRPr>
              </a:p>
            </p:txBody>
          </p:sp>
          <p:sp>
            <p:nvSpPr>
              <p:cNvPr id="19" name="Rectangle 18"/>
              <p:cNvSpPr/>
              <p:nvPr/>
            </p:nvSpPr>
            <p:spPr>
              <a:xfrm>
                <a:off x="3075376" y="4736062"/>
                <a:ext cx="2206586" cy="1853877"/>
              </a:xfrm>
              <a:prstGeom prst="rect">
                <a:avLst/>
              </a:prstGeom>
            </p:spPr>
            <p:txBody>
              <a:bodyPr wrap="square">
                <a:spAutoFit/>
              </a:bodyPr>
              <a:lstStyle/>
              <a:p>
                <a:pPr defTabSz="1188148">
                  <a:spcBef>
                    <a:spcPts val="1107"/>
                  </a:spcBef>
                  <a:spcAft>
                    <a:spcPts val="554"/>
                  </a:spcAft>
                  <a:defRPr/>
                </a:pPr>
                <a:r>
                  <a:rPr lang="en-US" sz="1753">
                    <a:solidFill>
                      <a:prstClr val="white">
                        <a:lumMod val="95000"/>
                      </a:prstClr>
                    </a:solidFill>
                    <a:latin typeface="Arial" charset="0"/>
                    <a:ea typeface="Arial" charset="0"/>
                    <a:cs typeface="Arial" charset="0"/>
                  </a:rPr>
                  <a:t>Develop technologies to enable and enhance future mission experience</a:t>
                </a:r>
              </a:p>
            </p:txBody>
          </p:sp>
          <p:grpSp>
            <p:nvGrpSpPr>
              <p:cNvPr id="10" name="Group 54"/>
              <p:cNvGrpSpPr/>
              <p:nvPr/>
            </p:nvGrpSpPr>
            <p:grpSpPr>
              <a:xfrm>
                <a:off x="2985028" y="2503988"/>
                <a:ext cx="2057285" cy="2089941"/>
                <a:chOff x="1243967" y="886791"/>
                <a:chExt cx="1512531" cy="1512531"/>
              </a:xfrm>
              <a:effectLst>
                <a:outerShdw blurRad="63500" dist="76200" dir="5400000" algn="t" rotWithShape="0">
                  <a:prstClr val="black">
                    <a:alpha val="40000"/>
                  </a:prstClr>
                </a:outerShdw>
              </a:effectLst>
            </p:grpSpPr>
            <p:sp>
              <p:nvSpPr>
                <p:cNvPr id="56" name="Oval 55"/>
                <p:cNvSpPr/>
                <p:nvPr/>
              </p:nvSpPr>
              <p:spPr>
                <a:xfrm>
                  <a:off x="1285852" y="928676"/>
                  <a:ext cx="1428760" cy="1428760"/>
                </a:xfrm>
                <a:prstGeom prst="ellipse">
                  <a:avLst/>
                </a:prstGeom>
                <a:solidFill>
                  <a:schemeClr val="tx2">
                    <a:lumMod val="40000"/>
                    <a:lumOff val="60000"/>
                  </a:schemeClr>
                </a:soli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prstClr val="white"/>
                    </a:solidFill>
                    <a:latin typeface="Arial" panose="020B0604020202020204" pitchFamily="34" charset="0"/>
                  </a:endParaRPr>
                </a:p>
              </p:txBody>
            </p:sp>
            <p:sp>
              <p:nvSpPr>
                <p:cNvPr id="57" name="Oval 56"/>
                <p:cNvSpPr/>
                <p:nvPr/>
              </p:nvSpPr>
              <p:spPr>
                <a:xfrm>
                  <a:off x="1243967" y="886791"/>
                  <a:ext cx="1512531" cy="1512531"/>
                </a:xfrm>
                <a:prstGeom prst="ellipse">
                  <a:avLst/>
                </a:prstGeom>
                <a:noFill/>
                <a:ln w="12700">
                  <a:gradFill>
                    <a:gsLst>
                      <a:gs pos="0">
                        <a:srgbClr val="03D4A8"/>
                      </a:gs>
                      <a:gs pos="25000">
                        <a:srgbClr val="21D6E0"/>
                      </a:gs>
                      <a:gs pos="75000">
                        <a:srgbClr val="0087E6"/>
                      </a:gs>
                      <a:gs pos="100000">
                        <a:srgbClr val="005CB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srgbClr val="EEECE1"/>
                    </a:solidFill>
                    <a:latin typeface="Arial" panose="020B0604020202020204" pitchFamily="34" charset="0"/>
                  </a:endParaRPr>
                </a:p>
              </p:txBody>
            </p:sp>
          </p:grpSp>
          <p:pic>
            <p:nvPicPr>
              <p:cNvPr id="71" name="Picture 70" descr="Earth Networks.png"/>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9000"/>
                        </a14:imgEffect>
                      </a14:imgLayer>
                    </a14:imgProps>
                  </a:ext>
                  <a:ext uri="{28A0092B-C50C-407E-A947-70E740481C1C}">
                    <a14:useLocalDpi xmlns:a14="http://schemas.microsoft.com/office/drawing/2010/main"/>
                  </a:ext>
                </a:extLst>
              </a:blip>
              <a:stretch>
                <a:fillRect/>
              </a:stretch>
            </p:blipFill>
            <p:spPr>
              <a:xfrm>
                <a:off x="3094342" y="2607430"/>
                <a:ext cx="1849028" cy="1878378"/>
              </a:xfrm>
              <a:prstGeom prst="rect">
                <a:avLst/>
              </a:prstGeom>
            </p:spPr>
          </p:pic>
          <p:cxnSp>
            <p:nvCxnSpPr>
              <p:cNvPr id="22" name="Straight Connector 21"/>
              <p:cNvCxnSpPr/>
              <p:nvPr/>
            </p:nvCxnSpPr>
            <p:spPr>
              <a:xfrm rot="5400000">
                <a:off x="3354563" y="5428974"/>
                <a:ext cx="3752451" cy="2342"/>
              </a:xfrm>
              <a:prstGeom prst="line">
                <a:avLst/>
              </a:prstGeom>
              <a:ln w="28575">
                <a:gradFill>
                  <a:gsLst>
                    <a:gs pos="0">
                      <a:srgbClr val="03D4A8"/>
                    </a:gs>
                    <a:gs pos="25000">
                      <a:srgbClr val="21D6E0"/>
                    </a:gs>
                    <a:gs pos="75000">
                      <a:srgbClr val="0087E6"/>
                    </a:gs>
                    <a:gs pos="100000">
                      <a:srgbClr val="005CBF"/>
                    </a:gs>
                  </a:gsLst>
                  <a:lin ang="2700000" scaled="0"/>
                </a:gradFill>
              </a:ln>
            </p:spPr>
            <p:style>
              <a:lnRef idx="1">
                <a:schemeClr val="accent1"/>
              </a:lnRef>
              <a:fillRef idx="0">
                <a:schemeClr val="accent1"/>
              </a:fillRef>
              <a:effectRef idx="0">
                <a:schemeClr val="accent1"/>
              </a:effectRef>
              <a:fontRef idx="minor">
                <a:schemeClr val="tx1"/>
              </a:fontRef>
            </p:style>
          </p:cxnSp>
        </p:grpSp>
        <p:pic>
          <p:nvPicPr>
            <p:cNvPr id="25" name="Picture 24">
              <a:extLst>
                <a:ext uri="{FF2B5EF4-FFF2-40B4-BE49-F238E27FC236}">
                  <a16:creationId xmlns:a16="http://schemas.microsoft.com/office/drawing/2014/main" id="{1C54530B-2CF7-414B-BF19-B9B19E551478}"/>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3000"/>
                      </a14:imgEffect>
                    </a14:imgLayer>
                  </a14:imgProps>
                </a:ext>
                <a:ext uri="{28A0092B-C50C-407E-A947-70E740481C1C}">
                  <a14:useLocalDpi xmlns:a14="http://schemas.microsoft.com/office/drawing/2010/main" val="0"/>
                </a:ext>
              </a:extLst>
            </a:blip>
            <a:srcRect l="1009" t="22468" r="-1009" b="-398"/>
            <a:stretch/>
          </p:blipFill>
          <p:spPr>
            <a:xfrm rot="20327538" flipH="1">
              <a:off x="2985203" y="2036818"/>
              <a:ext cx="1450402" cy="1575693"/>
            </a:xfrm>
            <a:prstGeom prst="rect">
              <a:avLst/>
            </a:prstGeom>
          </p:spPr>
        </p:pic>
      </p:grpSp>
      <p:sp>
        <p:nvSpPr>
          <p:cNvPr id="13" name="Rectangle 12"/>
          <p:cNvSpPr/>
          <p:nvPr/>
        </p:nvSpPr>
        <p:spPr>
          <a:xfrm>
            <a:off x="611787" y="267070"/>
            <a:ext cx="9971769" cy="553998"/>
          </a:xfrm>
          <a:prstGeom prst="rect">
            <a:avLst/>
          </a:prstGeom>
        </p:spPr>
        <p:txBody>
          <a:bodyPr wrap="none">
            <a:spAutoFit/>
          </a:bodyPr>
          <a:lstStyle/>
          <a:p>
            <a:pPr defTabSz="1188148">
              <a:defRPr/>
            </a:pPr>
            <a:r>
              <a:rPr lang="en-US" sz="3000">
                <a:solidFill>
                  <a:srgbClr val="FFFFFF"/>
                </a:solidFill>
                <a:latin typeface="Arial Nova" panose="020B0504020202020204" pitchFamily="34" charset="0"/>
                <a:cs typeface="Calibri" panose="020F0502020204030204" pitchFamily="34" charset="0"/>
              </a:rPr>
              <a:t>Enabling Human Space Exploration and Science Missions</a:t>
            </a:r>
            <a:endParaRPr lang="id-ID" sz="3000">
              <a:solidFill>
                <a:srgbClr val="FFFFFF"/>
              </a:solidFill>
              <a:latin typeface="Arial Nova" panose="020B0504020202020204" pitchFamily="34" charset="0"/>
              <a:cs typeface="Calibri" panose="020F0502020204030204" pitchFamily="34" charset="0"/>
            </a:endParaRPr>
          </a:p>
        </p:txBody>
      </p:sp>
      <p:grpSp>
        <p:nvGrpSpPr>
          <p:cNvPr id="32" name="Group 31"/>
          <p:cNvGrpSpPr/>
          <p:nvPr/>
        </p:nvGrpSpPr>
        <p:grpSpPr>
          <a:xfrm>
            <a:off x="596125" y="1054805"/>
            <a:ext cx="5878679" cy="1001428"/>
            <a:chOff x="441145" y="1084926"/>
            <a:chExt cx="6370124" cy="1085144"/>
          </a:xfrm>
        </p:grpSpPr>
        <p:pic>
          <p:nvPicPr>
            <p:cNvPr id="109" name="Picture 108" descr="Antenna2 White copy.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1145" y="1175707"/>
              <a:ext cx="624321" cy="698619"/>
            </a:xfrm>
            <a:prstGeom prst="rect">
              <a:avLst/>
            </a:prstGeom>
            <a:effectLst>
              <a:outerShdw blurRad="50800" dist="38100" dir="2700000">
                <a:srgbClr val="000000">
                  <a:alpha val="43000"/>
                </a:srgbClr>
              </a:outerShdw>
            </a:effectLst>
          </p:spPr>
        </p:pic>
        <p:sp>
          <p:nvSpPr>
            <p:cNvPr id="98" name="Rectangle 97">
              <a:extLst>
                <a:ext uri="{FF2B5EF4-FFF2-40B4-BE49-F238E27FC236}">
                  <a16:creationId xmlns:a16="http://schemas.microsoft.com/office/drawing/2014/main" id="{0FAE0C8E-7F86-40D3-8923-A4A08D7F5CD2}"/>
                </a:ext>
              </a:extLst>
            </p:cNvPr>
            <p:cNvSpPr/>
            <p:nvPr/>
          </p:nvSpPr>
          <p:spPr>
            <a:xfrm>
              <a:off x="1064062" y="1084926"/>
              <a:ext cx="5747207" cy="1085144"/>
            </a:xfrm>
            <a:prstGeom prst="rect">
              <a:avLst/>
            </a:prstGeom>
          </p:spPr>
          <p:txBody>
            <a:bodyPr wrap="square">
              <a:spAutoFit/>
            </a:bodyPr>
            <a:lstStyle/>
            <a:p>
              <a:pPr defTabSz="1188148">
                <a:defRPr/>
              </a:pPr>
              <a:r>
                <a:rPr lang="en-US" sz="1846" dirty="0">
                  <a:solidFill>
                    <a:prstClr val="white"/>
                  </a:solidFill>
                  <a:latin typeface="Arial" charset="0"/>
                  <a:ea typeface="Arial" charset="0"/>
                  <a:cs typeface="Arial" charset="0"/>
                </a:rPr>
                <a:t>Space Communications and Navigation (SCaN) </a:t>
              </a:r>
              <a:r>
                <a:rPr lang="en-US" sz="2031" b="1" dirty="0">
                  <a:solidFill>
                    <a:srgbClr val="32F0FA"/>
                  </a:solidFill>
                  <a:latin typeface="Arial" charset="0"/>
                  <a:ea typeface="Arial" charset="0"/>
                  <a:cs typeface="Arial" charset="0"/>
                </a:rPr>
                <a:t>Serves as the Program Office for all of NASA’s space communications activities</a:t>
              </a:r>
            </a:p>
          </p:txBody>
        </p:sp>
      </p:grpSp>
      <p:grpSp>
        <p:nvGrpSpPr>
          <p:cNvPr id="33" name="Group 32"/>
          <p:cNvGrpSpPr/>
          <p:nvPr/>
        </p:nvGrpSpPr>
        <p:grpSpPr>
          <a:xfrm>
            <a:off x="699768" y="1028396"/>
            <a:ext cx="10992327" cy="1054820"/>
            <a:chOff x="553453" y="1056309"/>
            <a:chExt cx="11911263" cy="1143001"/>
          </a:xfrm>
        </p:grpSpPr>
        <p:cxnSp>
          <p:nvCxnSpPr>
            <p:cNvPr id="99" name="Straight Connector 98"/>
            <p:cNvCxnSpPr/>
            <p:nvPr/>
          </p:nvCxnSpPr>
          <p:spPr>
            <a:xfrm>
              <a:off x="553453" y="2199310"/>
              <a:ext cx="11911263" cy="0"/>
            </a:xfrm>
            <a:prstGeom prst="line">
              <a:avLst/>
            </a:prstGeom>
            <a:ln w="19050">
              <a:gradFill>
                <a:gsLst>
                  <a:gs pos="22000">
                    <a:schemeClr val="accent4"/>
                  </a:gs>
                  <a:gs pos="53000">
                    <a:schemeClr val="accent2">
                      <a:lumMod val="75000"/>
                    </a:schemeClr>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89547" y="1056309"/>
              <a:ext cx="11839074" cy="0"/>
            </a:xfrm>
            <a:prstGeom prst="line">
              <a:avLst/>
            </a:prstGeom>
            <a:ln w="19050">
              <a:gradFill>
                <a:gsLst>
                  <a:gs pos="22000">
                    <a:schemeClr val="accent4"/>
                  </a:gs>
                  <a:gs pos="53000">
                    <a:schemeClr val="accent2">
                      <a:lumMod val="75000"/>
                    </a:schemeClr>
                  </a:gs>
                </a:gsLst>
                <a:lin ang="2700000" scaled="0"/>
              </a:gradFill>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6902464" y="1106318"/>
            <a:ext cx="5410481" cy="1248294"/>
            <a:chOff x="7225011" y="1152171"/>
            <a:chExt cx="5862786" cy="1352650"/>
          </a:xfrm>
        </p:grpSpPr>
        <p:sp>
          <p:nvSpPr>
            <p:cNvPr id="103" name="Rectangle 102"/>
            <p:cNvSpPr/>
            <p:nvPr/>
          </p:nvSpPr>
          <p:spPr>
            <a:xfrm>
              <a:off x="10552996" y="1315085"/>
              <a:ext cx="2534801" cy="739117"/>
            </a:xfrm>
            <a:prstGeom prst="rect">
              <a:avLst/>
            </a:prstGeom>
            <a:effectLst>
              <a:outerShdw blurRad="50800" dist="38100" dir="2700000" algn="tl" rotWithShape="0">
                <a:prstClr val="black">
                  <a:alpha val="40000"/>
                </a:prstClr>
              </a:outerShdw>
            </a:effectLst>
          </p:spPr>
          <p:txBody>
            <a:bodyPr wrap="square" lIns="84377" tIns="42188" rIns="84377" bIns="42188">
              <a:spAutoFit/>
            </a:bodyPr>
            <a:lstStyle/>
            <a:p>
              <a:pPr defTabSz="1188148">
                <a:defRPr/>
              </a:pPr>
              <a:r>
                <a:rPr lang="en-US" sz="1293" b="1">
                  <a:solidFill>
                    <a:srgbClr val="32F0FA"/>
                  </a:solidFill>
                  <a:latin typeface="Arial"/>
                  <a:cs typeface="Arial"/>
                </a:rPr>
                <a:t>100+</a:t>
              </a:r>
              <a:r>
                <a:rPr lang="en-US" sz="1293">
                  <a:solidFill>
                    <a:srgbClr val="32F0FA"/>
                  </a:solidFill>
                  <a:latin typeface="Arial"/>
                  <a:cs typeface="Arial"/>
                </a:rPr>
                <a:t> </a:t>
              </a:r>
              <a:r>
                <a:rPr lang="en-US" sz="1293">
                  <a:solidFill>
                    <a:prstClr val="white"/>
                  </a:solidFill>
                  <a:latin typeface="Arial" charset="0"/>
                  <a:ea typeface="Arial" charset="0"/>
                  <a:cs typeface="Arial" charset="0"/>
                </a:rPr>
                <a:t>Missions currently</a:t>
              </a:r>
            </a:p>
            <a:p>
              <a:pPr defTabSz="1188148">
                <a:defRPr/>
              </a:pPr>
              <a:r>
                <a:rPr lang="en-US" sz="1293">
                  <a:solidFill>
                    <a:prstClr val="white"/>
                  </a:solidFill>
                  <a:latin typeface="Arial" charset="0"/>
                  <a:ea typeface="Arial" charset="0"/>
                  <a:cs typeface="Arial" charset="0"/>
                </a:rPr>
                <a:t>Supported by SCaN</a:t>
              </a:r>
            </a:p>
            <a:p>
              <a:pPr defTabSz="1188148">
                <a:defRPr/>
              </a:pPr>
              <a:endParaRPr lang="en-US" sz="1293">
                <a:solidFill>
                  <a:prstClr val="white"/>
                </a:solidFill>
                <a:latin typeface="Arial"/>
                <a:cs typeface="Arial"/>
              </a:endParaRPr>
            </a:p>
          </p:txBody>
        </p:sp>
        <p:pic>
          <p:nvPicPr>
            <p:cNvPr id="101" name="Picture 100" descr="TDRSS White copy.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994460">
              <a:off x="10018639" y="1232711"/>
              <a:ext cx="772419" cy="399223"/>
            </a:xfrm>
            <a:prstGeom prst="rect">
              <a:avLst/>
            </a:prstGeom>
            <a:effectLst>
              <a:outerShdw blurRad="50800" dist="38100" dir="2700000">
                <a:srgbClr val="000000">
                  <a:alpha val="43000"/>
                </a:srgbClr>
              </a:outerShdw>
            </a:effectLst>
          </p:spPr>
        </p:pic>
        <p:sp>
          <p:nvSpPr>
            <p:cNvPr id="102" name="Rectangle 101"/>
            <p:cNvSpPr/>
            <p:nvPr/>
          </p:nvSpPr>
          <p:spPr>
            <a:xfrm>
              <a:off x="7587244" y="1181652"/>
              <a:ext cx="4521201" cy="1323169"/>
            </a:xfrm>
            <a:prstGeom prst="rect">
              <a:avLst/>
            </a:prstGeom>
            <a:effectLst>
              <a:outerShdw blurRad="50800" dist="38100" dir="2700000" algn="tl" rotWithShape="0">
                <a:prstClr val="black">
                  <a:alpha val="40000"/>
                </a:prstClr>
              </a:outerShdw>
            </a:effectLst>
          </p:spPr>
          <p:txBody>
            <a:bodyPr wrap="square" lIns="84377" tIns="42188" rIns="84377" bIns="42188">
              <a:spAutoFit/>
            </a:bodyPr>
            <a:lstStyle/>
            <a:p>
              <a:pPr defTabSz="1188148">
                <a:defRPr/>
              </a:pPr>
              <a:r>
                <a:rPr lang="en-US" sz="1293" b="1">
                  <a:solidFill>
                    <a:srgbClr val="32F0FA"/>
                  </a:solidFill>
                  <a:latin typeface="Arial"/>
                  <a:cs typeface="Arial"/>
                </a:rPr>
                <a:t>24/7</a:t>
              </a:r>
              <a:r>
                <a:rPr lang="en-US" sz="1293" b="1">
                  <a:solidFill>
                    <a:srgbClr val="17E7F1">
                      <a:lumMod val="60000"/>
                      <a:lumOff val="40000"/>
                    </a:srgbClr>
                  </a:solidFill>
                  <a:latin typeface="Arial"/>
                  <a:cs typeface="Arial"/>
                </a:rPr>
                <a:t> </a:t>
              </a:r>
              <a:r>
                <a:rPr lang="en-US" sz="1293">
                  <a:solidFill>
                    <a:prstClr val="white"/>
                  </a:solidFill>
                  <a:latin typeface="Arial" charset="0"/>
                  <a:ea typeface="Arial" charset="0"/>
                  <a:cs typeface="Arial" charset="0"/>
                </a:rPr>
                <a:t>Global Near Earth</a:t>
              </a:r>
            </a:p>
            <a:p>
              <a:pPr defTabSz="1188148">
                <a:defRPr/>
              </a:pPr>
              <a:r>
                <a:rPr lang="en-US" sz="1293">
                  <a:solidFill>
                    <a:prstClr val="white"/>
                  </a:solidFill>
                  <a:latin typeface="Arial" charset="0"/>
                  <a:ea typeface="Arial" charset="0"/>
                  <a:cs typeface="Arial" charset="0"/>
                </a:rPr>
                <a:t>and Deep Space</a:t>
              </a:r>
            </a:p>
            <a:p>
              <a:pPr defTabSz="1188148">
                <a:defRPr/>
              </a:pPr>
              <a:r>
                <a:rPr lang="en-US" sz="1293">
                  <a:solidFill>
                    <a:prstClr val="white"/>
                  </a:solidFill>
                  <a:latin typeface="Arial" charset="0"/>
                  <a:ea typeface="Arial" charset="0"/>
                  <a:cs typeface="Arial" charset="0"/>
                </a:rPr>
                <a:t>Communications</a:t>
              </a:r>
            </a:p>
            <a:p>
              <a:pPr defTabSz="1188148">
                <a:spcAft>
                  <a:spcPts val="1107"/>
                </a:spcAft>
                <a:defRPr/>
              </a:pPr>
              <a:r>
                <a:rPr lang="en-US" sz="1293">
                  <a:solidFill>
                    <a:prstClr val="white"/>
                  </a:solidFill>
                  <a:latin typeface="Arial" charset="0"/>
                  <a:ea typeface="Arial" charset="0"/>
                  <a:cs typeface="Arial" charset="0"/>
                </a:rPr>
                <a:t>and Navigation Services</a:t>
              </a:r>
            </a:p>
            <a:p>
              <a:pPr defTabSz="1188148">
                <a:defRPr/>
              </a:pPr>
              <a:endParaRPr lang="en-US" sz="1293">
                <a:solidFill>
                  <a:prstClr val="white"/>
                </a:solidFill>
                <a:latin typeface="Arial"/>
                <a:cs typeface="Arial"/>
              </a:endParaRPr>
            </a:p>
          </p:txBody>
        </p:sp>
        <p:sp>
          <p:nvSpPr>
            <p:cNvPr id="108" name="Freeform 41"/>
            <p:cNvSpPr>
              <a:spLocks noEditPoints="1"/>
            </p:cNvSpPr>
            <p:nvPr/>
          </p:nvSpPr>
          <p:spPr bwMode="auto">
            <a:xfrm>
              <a:off x="7225011" y="1152171"/>
              <a:ext cx="372348" cy="378258"/>
            </a:xfrm>
            <a:custGeom>
              <a:avLst/>
              <a:gdLst>
                <a:gd name="T0" fmla="*/ 4 w 228"/>
                <a:gd name="T1" fmla="*/ 158 h 228"/>
                <a:gd name="T2" fmla="*/ 0 w 228"/>
                <a:gd name="T3" fmla="*/ 224 h 228"/>
                <a:gd name="T4" fmla="*/ 44 w 228"/>
                <a:gd name="T5" fmla="*/ 228 h 228"/>
                <a:gd name="T6" fmla="*/ 49 w 228"/>
                <a:gd name="T7" fmla="*/ 162 h 228"/>
                <a:gd name="T8" fmla="*/ 104 w 228"/>
                <a:gd name="T9" fmla="*/ 121 h 228"/>
                <a:gd name="T10" fmla="*/ 60 w 228"/>
                <a:gd name="T11" fmla="*/ 125 h 228"/>
                <a:gd name="T12" fmla="*/ 64 w 228"/>
                <a:gd name="T13" fmla="*/ 228 h 228"/>
                <a:gd name="T14" fmla="*/ 108 w 228"/>
                <a:gd name="T15" fmla="*/ 224 h 228"/>
                <a:gd name="T16" fmla="*/ 104 w 228"/>
                <a:gd name="T17" fmla="*/ 121 h 228"/>
                <a:gd name="T18" fmla="*/ 184 w 228"/>
                <a:gd name="T19" fmla="*/ 96 h 228"/>
                <a:gd name="T20" fmla="*/ 179 w 228"/>
                <a:gd name="T21" fmla="*/ 223 h 228"/>
                <a:gd name="T22" fmla="*/ 224 w 228"/>
                <a:gd name="T23" fmla="*/ 228 h 228"/>
                <a:gd name="T24" fmla="*/ 228 w 228"/>
                <a:gd name="T25" fmla="*/ 100 h 228"/>
                <a:gd name="T26" fmla="*/ 163 w 228"/>
                <a:gd name="T27" fmla="*/ 141 h 228"/>
                <a:gd name="T28" fmla="*/ 119 w 228"/>
                <a:gd name="T29" fmla="*/ 145 h 228"/>
                <a:gd name="T30" fmla="*/ 123 w 228"/>
                <a:gd name="T31" fmla="*/ 228 h 228"/>
                <a:gd name="T32" fmla="*/ 168 w 228"/>
                <a:gd name="T33" fmla="*/ 224 h 228"/>
                <a:gd name="T34" fmla="*/ 163 w 228"/>
                <a:gd name="T35" fmla="*/ 141 h 228"/>
                <a:gd name="T36" fmla="*/ 154 w 228"/>
                <a:gd name="T37" fmla="*/ 85 h 228"/>
                <a:gd name="T38" fmla="*/ 205 w 228"/>
                <a:gd name="T39" fmla="*/ 45 h 228"/>
                <a:gd name="T40" fmla="*/ 205 w 228"/>
                <a:gd name="T41" fmla="*/ 0 h 228"/>
                <a:gd name="T42" fmla="*/ 184 w 228"/>
                <a:gd name="T43" fmla="*/ 30 h 228"/>
                <a:gd name="T44" fmla="*/ 133 w 228"/>
                <a:gd name="T45" fmla="*/ 70 h 228"/>
                <a:gd name="T46" fmla="*/ 99 w 228"/>
                <a:gd name="T47" fmla="*/ 40 h 228"/>
                <a:gd name="T48" fmla="*/ 79 w 228"/>
                <a:gd name="T49" fmla="*/ 9 h 228"/>
                <a:gd name="T50" fmla="*/ 58 w 228"/>
                <a:gd name="T51" fmla="*/ 40 h 228"/>
                <a:gd name="T52" fmla="*/ 23 w 228"/>
                <a:gd name="T53" fmla="*/ 70 h 228"/>
                <a:gd name="T54" fmla="*/ 23 w 228"/>
                <a:gd name="T55" fmla="*/ 114 h 228"/>
                <a:gd name="T56" fmla="*/ 43 w 228"/>
                <a:gd name="T57" fmla="*/ 83 h 228"/>
                <a:gd name="T58" fmla="*/ 79 w 228"/>
                <a:gd name="T59" fmla="*/ 54 h 228"/>
                <a:gd name="T60" fmla="*/ 112 w 228"/>
                <a:gd name="T61" fmla="*/ 83 h 228"/>
                <a:gd name="T62" fmla="*/ 133 w 228"/>
                <a:gd name="T63" fmla="*/ 114 h 228"/>
                <a:gd name="T64" fmla="*/ 205 w 228"/>
                <a:gd name="T65" fmla="*/ 12 h 228"/>
                <a:gd name="T66" fmla="*/ 205 w 228"/>
                <a:gd name="T67" fmla="*/ 33 h 228"/>
                <a:gd name="T68" fmla="*/ 205 w 228"/>
                <a:gd name="T69" fmla="*/ 12 h 228"/>
                <a:gd name="T70" fmla="*/ 12 w 228"/>
                <a:gd name="T71" fmla="*/ 92 h 228"/>
                <a:gd name="T72" fmla="*/ 33 w 228"/>
                <a:gd name="T73" fmla="*/ 9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28">
                  <a:moveTo>
                    <a:pt x="44" y="158"/>
                  </a:moveTo>
                  <a:cubicBezTo>
                    <a:pt x="4" y="158"/>
                    <a:pt x="4" y="158"/>
                    <a:pt x="4" y="158"/>
                  </a:cubicBezTo>
                  <a:cubicBezTo>
                    <a:pt x="2" y="158"/>
                    <a:pt x="0" y="160"/>
                    <a:pt x="0" y="162"/>
                  </a:cubicBezTo>
                  <a:cubicBezTo>
                    <a:pt x="0" y="224"/>
                    <a:pt x="0" y="224"/>
                    <a:pt x="0" y="224"/>
                  </a:cubicBezTo>
                  <a:cubicBezTo>
                    <a:pt x="0" y="226"/>
                    <a:pt x="2" y="228"/>
                    <a:pt x="4" y="228"/>
                  </a:cubicBezTo>
                  <a:cubicBezTo>
                    <a:pt x="44" y="228"/>
                    <a:pt x="44" y="228"/>
                    <a:pt x="44" y="228"/>
                  </a:cubicBezTo>
                  <a:cubicBezTo>
                    <a:pt x="47" y="228"/>
                    <a:pt x="49" y="226"/>
                    <a:pt x="49" y="224"/>
                  </a:cubicBezTo>
                  <a:cubicBezTo>
                    <a:pt x="49" y="162"/>
                    <a:pt x="49" y="162"/>
                    <a:pt x="49" y="162"/>
                  </a:cubicBezTo>
                  <a:cubicBezTo>
                    <a:pt x="49" y="160"/>
                    <a:pt x="47" y="158"/>
                    <a:pt x="44" y="158"/>
                  </a:cubicBezTo>
                  <a:moveTo>
                    <a:pt x="104" y="121"/>
                  </a:moveTo>
                  <a:cubicBezTo>
                    <a:pt x="64" y="121"/>
                    <a:pt x="64" y="121"/>
                    <a:pt x="64" y="121"/>
                  </a:cubicBezTo>
                  <a:cubicBezTo>
                    <a:pt x="61" y="121"/>
                    <a:pt x="60" y="122"/>
                    <a:pt x="60" y="125"/>
                  </a:cubicBezTo>
                  <a:cubicBezTo>
                    <a:pt x="60" y="224"/>
                    <a:pt x="60" y="224"/>
                    <a:pt x="60" y="224"/>
                  </a:cubicBezTo>
                  <a:cubicBezTo>
                    <a:pt x="60" y="226"/>
                    <a:pt x="61" y="228"/>
                    <a:pt x="64" y="228"/>
                  </a:cubicBezTo>
                  <a:cubicBezTo>
                    <a:pt x="104" y="228"/>
                    <a:pt x="104" y="228"/>
                    <a:pt x="104" y="228"/>
                  </a:cubicBezTo>
                  <a:cubicBezTo>
                    <a:pt x="106" y="228"/>
                    <a:pt x="108" y="226"/>
                    <a:pt x="108" y="224"/>
                  </a:cubicBezTo>
                  <a:cubicBezTo>
                    <a:pt x="108" y="125"/>
                    <a:pt x="108" y="125"/>
                    <a:pt x="108" y="125"/>
                  </a:cubicBezTo>
                  <a:cubicBezTo>
                    <a:pt x="108" y="122"/>
                    <a:pt x="106" y="121"/>
                    <a:pt x="104" y="121"/>
                  </a:cubicBezTo>
                  <a:moveTo>
                    <a:pt x="224" y="96"/>
                  </a:moveTo>
                  <a:cubicBezTo>
                    <a:pt x="184" y="96"/>
                    <a:pt x="184" y="96"/>
                    <a:pt x="184" y="96"/>
                  </a:cubicBezTo>
                  <a:cubicBezTo>
                    <a:pt x="181" y="96"/>
                    <a:pt x="179" y="98"/>
                    <a:pt x="179" y="100"/>
                  </a:cubicBezTo>
                  <a:cubicBezTo>
                    <a:pt x="179" y="223"/>
                    <a:pt x="179" y="223"/>
                    <a:pt x="179" y="223"/>
                  </a:cubicBezTo>
                  <a:cubicBezTo>
                    <a:pt x="179" y="226"/>
                    <a:pt x="181" y="228"/>
                    <a:pt x="184" y="228"/>
                  </a:cubicBezTo>
                  <a:cubicBezTo>
                    <a:pt x="224" y="228"/>
                    <a:pt x="224" y="228"/>
                    <a:pt x="224" y="228"/>
                  </a:cubicBezTo>
                  <a:cubicBezTo>
                    <a:pt x="226" y="228"/>
                    <a:pt x="228" y="226"/>
                    <a:pt x="228" y="223"/>
                  </a:cubicBezTo>
                  <a:cubicBezTo>
                    <a:pt x="228" y="100"/>
                    <a:pt x="228" y="100"/>
                    <a:pt x="228" y="100"/>
                  </a:cubicBezTo>
                  <a:cubicBezTo>
                    <a:pt x="228" y="98"/>
                    <a:pt x="226" y="96"/>
                    <a:pt x="224" y="96"/>
                  </a:cubicBezTo>
                  <a:moveTo>
                    <a:pt x="163" y="141"/>
                  </a:moveTo>
                  <a:cubicBezTo>
                    <a:pt x="123" y="141"/>
                    <a:pt x="123" y="141"/>
                    <a:pt x="123" y="141"/>
                  </a:cubicBezTo>
                  <a:cubicBezTo>
                    <a:pt x="121" y="141"/>
                    <a:pt x="119" y="142"/>
                    <a:pt x="119" y="145"/>
                  </a:cubicBezTo>
                  <a:cubicBezTo>
                    <a:pt x="119" y="224"/>
                    <a:pt x="119" y="224"/>
                    <a:pt x="119" y="224"/>
                  </a:cubicBezTo>
                  <a:cubicBezTo>
                    <a:pt x="119" y="226"/>
                    <a:pt x="121" y="228"/>
                    <a:pt x="123" y="228"/>
                  </a:cubicBezTo>
                  <a:cubicBezTo>
                    <a:pt x="163" y="228"/>
                    <a:pt x="163" y="228"/>
                    <a:pt x="163" y="228"/>
                  </a:cubicBezTo>
                  <a:cubicBezTo>
                    <a:pt x="166" y="228"/>
                    <a:pt x="168" y="226"/>
                    <a:pt x="168" y="224"/>
                  </a:cubicBezTo>
                  <a:cubicBezTo>
                    <a:pt x="168" y="145"/>
                    <a:pt x="168" y="145"/>
                    <a:pt x="168" y="145"/>
                  </a:cubicBezTo>
                  <a:cubicBezTo>
                    <a:pt x="168" y="142"/>
                    <a:pt x="166" y="141"/>
                    <a:pt x="163" y="141"/>
                  </a:cubicBezTo>
                  <a:moveTo>
                    <a:pt x="155" y="92"/>
                  </a:moveTo>
                  <a:cubicBezTo>
                    <a:pt x="155" y="89"/>
                    <a:pt x="155" y="87"/>
                    <a:pt x="154" y="85"/>
                  </a:cubicBezTo>
                  <a:cubicBezTo>
                    <a:pt x="197" y="43"/>
                    <a:pt x="197" y="43"/>
                    <a:pt x="197" y="43"/>
                  </a:cubicBezTo>
                  <a:cubicBezTo>
                    <a:pt x="199" y="44"/>
                    <a:pt x="202" y="45"/>
                    <a:pt x="205" y="45"/>
                  </a:cubicBezTo>
                  <a:cubicBezTo>
                    <a:pt x="217" y="45"/>
                    <a:pt x="227" y="35"/>
                    <a:pt x="227" y="22"/>
                  </a:cubicBezTo>
                  <a:cubicBezTo>
                    <a:pt x="227" y="10"/>
                    <a:pt x="217" y="0"/>
                    <a:pt x="205" y="0"/>
                  </a:cubicBezTo>
                  <a:cubicBezTo>
                    <a:pt x="192" y="0"/>
                    <a:pt x="182" y="10"/>
                    <a:pt x="182" y="22"/>
                  </a:cubicBezTo>
                  <a:cubicBezTo>
                    <a:pt x="182" y="25"/>
                    <a:pt x="183" y="27"/>
                    <a:pt x="184" y="30"/>
                  </a:cubicBezTo>
                  <a:cubicBezTo>
                    <a:pt x="141" y="71"/>
                    <a:pt x="141" y="71"/>
                    <a:pt x="141" y="71"/>
                  </a:cubicBezTo>
                  <a:cubicBezTo>
                    <a:pt x="138" y="70"/>
                    <a:pt x="136" y="70"/>
                    <a:pt x="133" y="70"/>
                  </a:cubicBezTo>
                  <a:cubicBezTo>
                    <a:pt x="131" y="70"/>
                    <a:pt x="129" y="70"/>
                    <a:pt x="127" y="71"/>
                  </a:cubicBezTo>
                  <a:cubicBezTo>
                    <a:pt x="99" y="40"/>
                    <a:pt x="99" y="40"/>
                    <a:pt x="99" y="40"/>
                  </a:cubicBezTo>
                  <a:cubicBezTo>
                    <a:pt x="101" y="37"/>
                    <a:pt x="101" y="34"/>
                    <a:pt x="101" y="31"/>
                  </a:cubicBezTo>
                  <a:cubicBezTo>
                    <a:pt x="101" y="19"/>
                    <a:pt x="91" y="9"/>
                    <a:pt x="79" y="9"/>
                  </a:cubicBezTo>
                  <a:cubicBezTo>
                    <a:pt x="66" y="9"/>
                    <a:pt x="56" y="19"/>
                    <a:pt x="56" y="31"/>
                  </a:cubicBezTo>
                  <a:cubicBezTo>
                    <a:pt x="56" y="34"/>
                    <a:pt x="57" y="37"/>
                    <a:pt x="58" y="40"/>
                  </a:cubicBezTo>
                  <a:cubicBezTo>
                    <a:pt x="29" y="71"/>
                    <a:pt x="29" y="71"/>
                    <a:pt x="29" y="71"/>
                  </a:cubicBezTo>
                  <a:cubicBezTo>
                    <a:pt x="27" y="70"/>
                    <a:pt x="25" y="70"/>
                    <a:pt x="23" y="70"/>
                  </a:cubicBezTo>
                  <a:cubicBezTo>
                    <a:pt x="10" y="70"/>
                    <a:pt x="0" y="80"/>
                    <a:pt x="0" y="92"/>
                  </a:cubicBezTo>
                  <a:cubicBezTo>
                    <a:pt x="0" y="104"/>
                    <a:pt x="10" y="114"/>
                    <a:pt x="23" y="114"/>
                  </a:cubicBezTo>
                  <a:cubicBezTo>
                    <a:pt x="35" y="114"/>
                    <a:pt x="45" y="104"/>
                    <a:pt x="45" y="92"/>
                  </a:cubicBezTo>
                  <a:cubicBezTo>
                    <a:pt x="45" y="89"/>
                    <a:pt x="44" y="86"/>
                    <a:pt x="43" y="83"/>
                  </a:cubicBezTo>
                  <a:cubicBezTo>
                    <a:pt x="72" y="52"/>
                    <a:pt x="72" y="52"/>
                    <a:pt x="72" y="52"/>
                  </a:cubicBezTo>
                  <a:cubicBezTo>
                    <a:pt x="74" y="53"/>
                    <a:pt x="76" y="54"/>
                    <a:pt x="79" y="54"/>
                  </a:cubicBezTo>
                  <a:cubicBezTo>
                    <a:pt x="81" y="54"/>
                    <a:pt x="83" y="53"/>
                    <a:pt x="85" y="53"/>
                  </a:cubicBezTo>
                  <a:cubicBezTo>
                    <a:pt x="112" y="83"/>
                    <a:pt x="112" y="83"/>
                    <a:pt x="112" y="83"/>
                  </a:cubicBezTo>
                  <a:cubicBezTo>
                    <a:pt x="111" y="86"/>
                    <a:pt x="110" y="89"/>
                    <a:pt x="110" y="92"/>
                  </a:cubicBezTo>
                  <a:cubicBezTo>
                    <a:pt x="110" y="104"/>
                    <a:pt x="120" y="114"/>
                    <a:pt x="133" y="114"/>
                  </a:cubicBezTo>
                  <a:cubicBezTo>
                    <a:pt x="145" y="114"/>
                    <a:pt x="155" y="104"/>
                    <a:pt x="155" y="92"/>
                  </a:cubicBezTo>
                  <a:moveTo>
                    <a:pt x="205" y="12"/>
                  </a:moveTo>
                  <a:cubicBezTo>
                    <a:pt x="211" y="12"/>
                    <a:pt x="215" y="17"/>
                    <a:pt x="215" y="22"/>
                  </a:cubicBezTo>
                  <a:cubicBezTo>
                    <a:pt x="215" y="28"/>
                    <a:pt x="211" y="33"/>
                    <a:pt x="205" y="33"/>
                  </a:cubicBezTo>
                  <a:cubicBezTo>
                    <a:pt x="199" y="33"/>
                    <a:pt x="194" y="28"/>
                    <a:pt x="194" y="22"/>
                  </a:cubicBezTo>
                  <a:cubicBezTo>
                    <a:pt x="194" y="17"/>
                    <a:pt x="199" y="12"/>
                    <a:pt x="205" y="12"/>
                  </a:cubicBezTo>
                  <a:moveTo>
                    <a:pt x="23" y="102"/>
                  </a:moveTo>
                  <a:cubicBezTo>
                    <a:pt x="17" y="102"/>
                    <a:pt x="12" y="98"/>
                    <a:pt x="12" y="92"/>
                  </a:cubicBezTo>
                  <a:cubicBezTo>
                    <a:pt x="12" y="86"/>
                    <a:pt x="17" y="82"/>
                    <a:pt x="23" y="82"/>
                  </a:cubicBezTo>
                  <a:cubicBezTo>
                    <a:pt x="28" y="82"/>
                    <a:pt x="33" y="86"/>
                    <a:pt x="33" y="92"/>
                  </a:cubicBezTo>
                  <a:cubicBezTo>
                    <a:pt x="33" y="98"/>
                    <a:pt x="28" y="102"/>
                    <a:pt x="23" y="102"/>
                  </a:cubicBezTo>
                </a:path>
              </a:pathLst>
            </a:custGeom>
            <a:solidFill>
              <a:schemeClr val="bg1"/>
            </a:solidFill>
            <a:ln>
              <a:noFill/>
            </a:ln>
            <a:effectLst>
              <a:outerShdw blurRad="50800" dist="38100" dir="2700000">
                <a:srgbClr val="000000">
                  <a:alpha val="43000"/>
                </a:srgbClr>
              </a:outerShdw>
            </a:effectLst>
          </p:spPr>
          <p:txBody>
            <a:bodyPr vert="horz" wrap="square" lIns="89103" tIns="44551" rIns="89103" bIns="44551" numCol="1" anchor="t" anchorCtr="0" compatLnSpc="1">
              <a:prstTxWarp prst="textNoShape">
                <a:avLst/>
              </a:prstTxWarp>
            </a:bodyPr>
            <a:lstStyle/>
            <a:p>
              <a:pPr defTabSz="1188148">
                <a:defRPr/>
              </a:pPr>
              <a:endParaRPr lang="en-US" sz="2307">
                <a:solidFill>
                  <a:prstClr val="black"/>
                </a:solidFill>
                <a:latin typeface="Arial" panose="020B0604020202020204" pitchFamily="34" charset="0"/>
              </a:endParaRPr>
            </a:p>
          </p:txBody>
        </p:sp>
      </p:grpSp>
      <p:grpSp>
        <p:nvGrpSpPr>
          <p:cNvPr id="9" name="Group 8"/>
          <p:cNvGrpSpPr/>
          <p:nvPr/>
        </p:nvGrpSpPr>
        <p:grpSpPr>
          <a:xfrm>
            <a:off x="7223989" y="2347978"/>
            <a:ext cx="2340051" cy="4474410"/>
            <a:chOff x="7623086" y="2486206"/>
            <a:chExt cx="2535674" cy="4848461"/>
          </a:xfrm>
        </p:grpSpPr>
        <p:sp>
          <p:nvSpPr>
            <p:cNvPr id="91" name="Rectangle 90"/>
            <p:cNvSpPr/>
            <p:nvPr/>
          </p:nvSpPr>
          <p:spPr bwMode="auto">
            <a:xfrm>
              <a:off x="7623086" y="3559663"/>
              <a:ext cx="2405380" cy="3775004"/>
            </a:xfrm>
            <a:prstGeom prst="rect">
              <a:avLst/>
            </a:prstGeom>
            <a:gradFill flip="none" rotWithShape="1">
              <a:gsLst>
                <a:gs pos="54000">
                  <a:schemeClr val="accent1">
                    <a:lumMod val="50000"/>
                  </a:schemeClr>
                </a:gs>
                <a:gs pos="100000">
                  <a:schemeClr val="tx2">
                    <a:lumMod val="60000"/>
                    <a:lumOff val="40000"/>
                  </a:schemeClr>
                </a:gs>
              </a:gsLst>
              <a:lin ang="16500000" scaled="0"/>
              <a:tileRect/>
            </a:gradFill>
            <a:ln w="12700">
              <a:no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18811" tIns="59405" rIns="118811" bIns="59405" anchor="ctr"/>
            <a:lstStyle/>
            <a:p>
              <a:pPr algn="ctr" defTabSz="1188148" hangingPunct="0">
                <a:defRPr/>
              </a:pPr>
              <a:endParaRPr lang="id-ID" sz="2123">
                <a:solidFill>
                  <a:prstClr val="black"/>
                </a:solidFill>
                <a:latin typeface="Arial" panose="020B0604020202020204" pitchFamily="34" charset="0"/>
                <a:ea typeface="Roboto" pitchFamily="2" charset="0"/>
              </a:endParaRPr>
            </a:p>
          </p:txBody>
        </p:sp>
        <p:sp>
          <p:nvSpPr>
            <p:cNvPr id="52" name="Rectangle 51"/>
            <p:cNvSpPr/>
            <p:nvPr/>
          </p:nvSpPr>
          <p:spPr>
            <a:xfrm>
              <a:off x="7823625" y="4736062"/>
              <a:ext cx="2335135" cy="1853877"/>
            </a:xfrm>
            <a:prstGeom prst="rect">
              <a:avLst/>
            </a:prstGeom>
          </p:spPr>
          <p:txBody>
            <a:bodyPr wrap="square">
              <a:spAutoFit/>
            </a:bodyPr>
            <a:lstStyle/>
            <a:p>
              <a:pPr defTabSz="1188148">
                <a:spcBef>
                  <a:spcPts val="1107"/>
                </a:spcBef>
                <a:spcAft>
                  <a:spcPts val="554"/>
                </a:spcAft>
                <a:defRPr/>
              </a:pPr>
              <a:r>
                <a:rPr lang="en-US" sz="1753">
                  <a:solidFill>
                    <a:prstClr val="white">
                      <a:lumMod val="95000"/>
                    </a:prstClr>
                  </a:solidFill>
                  <a:latin typeface="Arial" charset="0"/>
                  <a:ea typeface="Arial" charset="0"/>
                  <a:cs typeface="Arial" charset="0"/>
                </a:rPr>
                <a:t>Develop space communication standards as well as positioning, navigation, and timing policies  </a:t>
              </a:r>
            </a:p>
          </p:txBody>
        </p:sp>
        <p:grpSp>
          <p:nvGrpSpPr>
            <p:cNvPr id="26" name="Group 25"/>
            <p:cNvGrpSpPr/>
            <p:nvPr/>
          </p:nvGrpSpPr>
          <p:grpSpPr>
            <a:xfrm>
              <a:off x="7810666" y="2486206"/>
              <a:ext cx="2097085" cy="2089279"/>
              <a:chOff x="7771756" y="2466739"/>
              <a:chExt cx="2097085" cy="2089279"/>
            </a:xfrm>
          </p:grpSpPr>
          <p:grpSp>
            <p:nvGrpSpPr>
              <p:cNvPr id="12" name="Group 66"/>
              <p:cNvGrpSpPr/>
              <p:nvPr/>
            </p:nvGrpSpPr>
            <p:grpSpPr>
              <a:xfrm>
                <a:off x="7771756" y="2466739"/>
                <a:ext cx="2056635" cy="2089279"/>
                <a:chOff x="1243967" y="886791"/>
                <a:chExt cx="1512531" cy="1512531"/>
              </a:xfrm>
              <a:effectLst>
                <a:outerShdw blurRad="50800" dist="38100" dir="5400000" algn="t" rotWithShape="0">
                  <a:prstClr val="black">
                    <a:alpha val="40000"/>
                  </a:prstClr>
                </a:outerShdw>
              </a:effectLst>
            </p:grpSpPr>
            <p:sp>
              <p:nvSpPr>
                <p:cNvPr id="68" name="Oval 67"/>
                <p:cNvSpPr/>
                <p:nvPr/>
              </p:nvSpPr>
              <p:spPr>
                <a:xfrm>
                  <a:off x="1285852" y="928676"/>
                  <a:ext cx="1428760" cy="1428760"/>
                </a:xfrm>
                <a:prstGeom prst="ellipse">
                  <a:avLst/>
                </a:prstGeom>
                <a:solidFill>
                  <a:schemeClr val="tx2">
                    <a:lumMod val="40000"/>
                    <a:lumOff val="60000"/>
                  </a:schemeClr>
                </a:soli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prstClr val="white"/>
                    </a:solidFill>
                    <a:latin typeface="Arial" panose="020B0604020202020204" pitchFamily="34" charset="0"/>
                  </a:endParaRPr>
                </a:p>
              </p:txBody>
            </p:sp>
            <p:sp>
              <p:nvSpPr>
                <p:cNvPr id="69" name="Oval 68"/>
                <p:cNvSpPr/>
                <p:nvPr/>
              </p:nvSpPr>
              <p:spPr>
                <a:xfrm>
                  <a:off x="1243967" y="886791"/>
                  <a:ext cx="1512531" cy="1512531"/>
                </a:xfrm>
                <a:prstGeom prst="ellipse">
                  <a:avLst/>
                </a:prstGeom>
                <a:noFill/>
                <a:ln w="12700">
                  <a:gradFill>
                    <a:gsLst>
                      <a:gs pos="0">
                        <a:srgbClr val="03D4A8"/>
                      </a:gs>
                      <a:gs pos="25000">
                        <a:srgbClr val="21D6E0"/>
                      </a:gs>
                      <a:gs pos="75000">
                        <a:srgbClr val="0087E6"/>
                      </a:gs>
                      <a:gs pos="100000">
                        <a:srgbClr val="005CB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srgbClr val="EEECE1"/>
                    </a:solidFill>
                    <a:latin typeface="Arial" panose="020B0604020202020204" pitchFamily="34" charset="0"/>
                  </a:endParaRPr>
                </a:p>
              </p:txBody>
            </p:sp>
          </p:grpSp>
          <p:pic>
            <p:nvPicPr>
              <p:cNvPr id="14" name="Picture 13"/>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60793" y="2524595"/>
                <a:ext cx="2008048" cy="1988485"/>
              </a:xfrm>
              <a:prstGeom prst="rect">
                <a:avLst/>
              </a:prstGeom>
            </p:spPr>
          </p:pic>
        </p:grpSp>
        <p:cxnSp>
          <p:nvCxnSpPr>
            <p:cNvPr id="87" name="Straight Connector 86"/>
            <p:cNvCxnSpPr/>
            <p:nvPr/>
          </p:nvCxnSpPr>
          <p:spPr>
            <a:xfrm rot="5400000">
              <a:off x="8134832" y="5445239"/>
              <a:ext cx="3752451" cy="2342"/>
            </a:xfrm>
            <a:prstGeom prst="line">
              <a:avLst/>
            </a:prstGeom>
            <a:ln w="28575">
              <a:gradFill>
                <a:gsLst>
                  <a:gs pos="0">
                    <a:srgbClr val="03D4A8"/>
                  </a:gs>
                  <a:gs pos="25000">
                    <a:srgbClr val="21D6E0"/>
                  </a:gs>
                  <a:gs pos="75000">
                    <a:srgbClr val="0087E6"/>
                  </a:gs>
                  <a:gs pos="100000">
                    <a:srgbClr val="005CBF"/>
                  </a:gs>
                </a:gsLst>
                <a:lin ang="2700000" scaled="0"/>
              </a:gra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9439109" y="2353284"/>
            <a:ext cx="2352491" cy="4469104"/>
            <a:chOff x="10023386" y="2491956"/>
            <a:chExt cx="2549154" cy="4842711"/>
          </a:xfrm>
        </p:grpSpPr>
        <p:sp>
          <p:nvSpPr>
            <p:cNvPr id="92" name="Rectangle 91"/>
            <p:cNvSpPr/>
            <p:nvPr/>
          </p:nvSpPr>
          <p:spPr bwMode="auto">
            <a:xfrm>
              <a:off x="10023386" y="3559663"/>
              <a:ext cx="2480240" cy="3775004"/>
            </a:xfrm>
            <a:prstGeom prst="rect">
              <a:avLst/>
            </a:prstGeom>
            <a:gradFill flip="none" rotWithShape="1">
              <a:gsLst>
                <a:gs pos="43000">
                  <a:schemeClr val="accent1">
                    <a:lumMod val="75000"/>
                  </a:schemeClr>
                </a:gs>
                <a:gs pos="100000">
                  <a:schemeClr val="accent1">
                    <a:lumMod val="40000"/>
                    <a:lumOff val="60000"/>
                  </a:schemeClr>
                </a:gs>
              </a:gsLst>
              <a:lin ang="16500000" scaled="0"/>
              <a:tileRect/>
            </a:gradFill>
            <a:ln w="12700">
              <a:no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18811" tIns="59405" rIns="118811" bIns="59405" anchor="ctr"/>
            <a:lstStyle/>
            <a:p>
              <a:pPr algn="ctr" defTabSz="1188148" hangingPunct="0">
                <a:defRPr/>
              </a:pPr>
              <a:endParaRPr lang="id-ID" sz="2123">
                <a:solidFill>
                  <a:prstClr val="black"/>
                </a:solidFill>
                <a:latin typeface="Arial" panose="020B0604020202020204" pitchFamily="34" charset="0"/>
                <a:ea typeface="Roboto" pitchFamily="2" charset="0"/>
              </a:endParaRPr>
            </a:p>
          </p:txBody>
        </p:sp>
        <p:sp>
          <p:nvSpPr>
            <p:cNvPr id="53" name="Rectangle 52"/>
            <p:cNvSpPr/>
            <p:nvPr/>
          </p:nvSpPr>
          <p:spPr>
            <a:xfrm>
              <a:off x="10134141" y="4736062"/>
              <a:ext cx="2438399" cy="1853876"/>
            </a:xfrm>
            <a:prstGeom prst="rect">
              <a:avLst/>
            </a:prstGeom>
          </p:spPr>
          <p:txBody>
            <a:bodyPr wrap="square">
              <a:spAutoFit/>
            </a:bodyPr>
            <a:lstStyle/>
            <a:p>
              <a:pPr defTabSz="1188148">
                <a:spcBef>
                  <a:spcPts val="1107"/>
                </a:spcBef>
                <a:spcAft>
                  <a:spcPts val="554"/>
                </a:spcAft>
                <a:defRPr/>
              </a:pPr>
              <a:r>
                <a:rPr lang="en-US" sz="1753">
                  <a:solidFill>
                    <a:prstClr val="white">
                      <a:lumMod val="95000"/>
                    </a:prstClr>
                  </a:solidFill>
                  <a:latin typeface="Arial" charset="0"/>
                  <a:ea typeface="Arial" charset="0"/>
                  <a:cs typeface="Arial" charset="0"/>
                </a:rPr>
                <a:t>Represent and negotiate on behalf of NASA on all matters related to space communications </a:t>
              </a:r>
            </a:p>
          </p:txBody>
        </p:sp>
        <p:grpSp>
          <p:nvGrpSpPr>
            <p:cNvPr id="5" name="Group 4"/>
            <p:cNvGrpSpPr/>
            <p:nvPr/>
          </p:nvGrpSpPr>
          <p:grpSpPr>
            <a:xfrm>
              <a:off x="10244746" y="2491956"/>
              <a:ext cx="2057285" cy="2089941"/>
              <a:chOff x="10205836" y="2472489"/>
              <a:chExt cx="2057285" cy="2089941"/>
            </a:xfrm>
          </p:grpSpPr>
          <p:grpSp>
            <p:nvGrpSpPr>
              <p:cNvPr id="67" name="Group 54"/>
              <p:cNvGrpSpPr/>
              <p:nvPr/>
            </p:nvGrpSpPr>
            <p:grpSpPr>
              <a:xfrm>
                <a:off x="10205836" y="2472489"/>
                <a:ext cx="2057285" cy="2089941"/>
                <a:chOff x="1243967" y="886791"/>
                <a:chExt cx="1512531" cy="1512531"/>
              </a:xfrm>
              <a:effectLst>
                <a:outerShdw blurRad="63500" dist="76200" dir="5400000" algn="t" rotWithShape="0">
                  <a:prstClr val="black">
                    <a:alpha val="40000"/>
                  </a:prstClr>
                </a:outerShdw>
              </a:effectLst>
            </p:grpSpPr>
            <p:sp>
              <p:nvSpPr>
                <p:cNvPr id="76" name="Oval 75"/>
                <p:cNvSpPr/>
                <p:nvPr/>
              </p:nvSpPr>
              <p:spPr>
                <a:xfrm>
                  <a:off x="1285852" y="928676"/>
                  <a:ext cx="1428760" cy="1428760"/>
                </a:xfrm>
                <a:prstGeom prst="ellipse">
                  <a:avLst/>
                </a:prstGeom>
                <a:solidFill>
                  <a:schemeClr val="tx2">
                    <a:lumMod val="40000"/>
                    <a:lumOff val="60000"/>
                  </a:schemeClr>
                </a:soli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prstClr val="white"/>
                    </a:solidFill>
                    <a:latin typeface="Arial" panose="020B0604020202020204" pitchFamily="34" charset="0"/>
                  </a:endParaRPr>
                </a:p>
              </p:txBody>
            </p:sp>
            <p:sp>
              <p:nvSpPr>
                <p:cNvPr id="79" name="Oval 78"/>
                <p:cNvSpPr/>
                <p:nvPr/>
              </p:nvSpPr>
              <p:spPr>
                <a:xfrm>
                  <a:off x="1243967" y="886791"/>
                  <a:ext cx="1512531" cy="1512531"/>
                </a:xfrm>
                <a:prstGeom prst="ellipse">
                  <a:avLst/>
                </a:prstGeom>
                <a:noFill/>
                <a:ln w="12700">
                  <a:gradFill>
                    <a:gsLst>
                      <a:gs pos="0">
                        <a:srgbClr val="03D4A8"/>
                      </a:gs>
                      <a:gs pos="25000">
                        <a:srgbClr val="21D6E0"/>
                      </a:gs>
                      <a:gs pos="75000">
                        <a:srgbClr val="0087E6"/>
                      </a:gs>
                      <a:gs pos="100000">
                        <a:srgbClr val="005CB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srgbClr val="EEECE1"/>
                    </a:solidFill>
                    <a:latin typeface="Arial" panose="020B0604020202020204" pitchFamily="34" charset="0"/>
                  </a:endParaRPr>
                </a:p>
              </p:txBody>
            </p:sp>
          </p:grpSp>
          <p:pic>
            <p:nvPicPr>
              <p:cNvPr id="4" name="Picture 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37722" y="2539999"/>
                <a:ext cx="1984999" cy="1947780"/>
              </a:xfrm>
              <a:prstGeom prst="rect">
                <a:avLst/>
              </a:prstGeom>
            </p:spPr>
          </p:pic>
        </p:grpSp>
      </p:grpSp>
      <p:grpSp>
        <p:nvGrpSpPr>
          <p:cNvPr id="3" name="Group 2"/>
          <p:cNvGrpSpPr/>
          <p:nvPr/>
        </p:nvGrpSpPr>
        <p:grpSpPr>
          <a:xfrm>
            <a:off x="5031263" y="2399311"/>
            <a:ext cx="2280142" cy="4428070"/>
            <a:chOff x="371386" y="2516953"/>
            <a:chExt cx="2470756" cy="4798247"/>
          </a:xfrm>
        </p:grpSpPr>
        <p:sp>
          <p:nvSpPr>
            <p:cNvPr id="90" name="Rectangle 89"/>
            <p:cNvSpPr/>
            <p:nvPr/>
          </p:nvSpPr>
          <p:spPr bwMode="auto">
            <a:xfrm>
              <a:off x="371386" y="3540196"/>
              <a:ext cx="2405380" cy="3775004"/>
            </a:xfrm>
            <a:prstGeom prst="rect">
              <a:avLst/>
            </a:prstGeom>
            <a:gradFill flip="none" rotWithShape="1">
              <a:gsLst>
                <a:gs pos="43000">
                  <a:schemeClr val="accent1">
                    <a:lumMod val="75000"/>
                  </a:schemeClr>
                </a:gs>
                <a:gs pos="100000">
                  <a:schemeClr val="accent1">
                    <a:lumMod val="60000"/>
                    <a:lumOff val="40000"/>
                  </a:schemeClr>
                </a:gs>
              </a:gsLst>
              <a:lin ang="16500000" scaled="0"/>
              <a:tileRect/>
            </a:gradFill>
            <a:ln w="12700">
              <a:no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18811" tIns="59405" rIns="118811" bIns="59405" anchor="ctr"/>
            <a:lstStyle/>
            <a:p>
              <a:pPr algn="ctr" defTabSz="1188148" hangingPunct="0">
                <a:defRPr/>
              </a:pPr>
              <a:endParaRPr lang="id-ID" sz="2123">
                <a:solidFill>
                  <a:prstClr val="black"/>
                </a:solidFill>
                <a:latin typeface="Arial" panose="020B0604020202020204" pitchFamily="34" charset="0"/>
                <a:ea typeface="Roboto" pitchFamily="2" charset="0"/>
              </a:endParaRPr>
            </a:p>
          </p:txBody>
        </p:sp>
        <p:sp>
          <p:nvSpPr>
            <p:cNvPr id="48" name="Rectangle 47"/>
            <p:cNvSpPr/>
            <p:nvPr/>
          </p:nvSpPr>
          <p:spPr>
            <a:xfrm>
              <a:off x="407081" y="4722945"/>
              <a:ext cx="2435061" cy="2146181"/>
            </a:xfrm>
            <a:prstGeom prst="rect">
              <a:avLst/>
            </a:prstGeom>
          </p:spPr>
          <p:txBody>
            <a:bodyPr wrap="square">
              <a:spAutoFit/>
            </a:bodyPr>
            <a:lstStyle/>
            <a:p>
              <a:pPr defTabSz="1188148">
                <a:defRPr/>
              </a:pPr>
              <a:r>
                <a:rPr lang="en-US" sz="1753">
                  <a:solidFill>
                    <a:prstClr val="white">
                      <a:lumMod val="95000"/>
                    </a:prstClr>
                  </a:solidFill>
                  <a:latin typeface="Arial" charset="0"/>
                  <a:ea typeface="Arial" charset="0"/>
                  <a:cs typeface="Arial" charset="0"/>
                </a:rPr>
                <a:t>Manage NASA spectrum; represent NASA </a:t>
              </a:r>
            </a:p>
            <a:p>
              <a:pPr defTabSz="1188148">
                <a:defRPr/>
              </a:pPr>
              <a:r>
                <a:rPr lang="en-US" sz="1753">
                  <a:solidFill>
                    <a:prstClr val="white">
                      <a:lumMod val="95000"/>
                    </a:prstClr>
                  </a:solidFill>
                  <a:latin typeface="Arial" charset="0"/>
                  <a:ea typeface="Arial" charset="0"/>
                  <a:cs typeface="Arial" charset="0"/>
                </a:rPr>
                <a:t>on national and international spectrum management forums</a:t>
              </a:r>
            </a:p>
          </p:txBody>
        </p:sp>
        <p:grpSp>
          <p:nvGrpSpPr>
            <p:cNvPr id="8" name="Group 7"/>
            <p:cNvGrpSpPr/>
            <p:nvPr/>
          </p:nvGrpSpPr>
          <p:grpSpPr>
            <a:xfrm>
              <a:off x="542407" y="2516953"/>
              <a:ext cx="2066243" cy="2037777"/>
              <a:chOff x="5354897" y="2510603"/>
              <a:chExt cx="2066243" cy="2037777"/>
            </a:xfrm>
          </p:grpSpPr>
          <p:grpSp>
            <p:nvGrpSpPr>
              <p:cNvPr id="94" name="Group 63"/>
              <p:cNvGrpSpPr/>
              <p:nvPr/>
            </p:nvGrpSpPr>
            <p:grpSpPr>
              <a:xfrm>
                <a:off x="5390149" y="2510603"/>
                <a:ext cx="2005936" cy="2037777"/>
                <a:chOff x="1243967" y="886791"/>
                <a:chExt cx="1512531" cy="1512531"/>
              </a:xfrm>
              <a:effectLst>
                <a:outerShdw blurRad="50800" dist="38100" dir="5400000" algn="t" rotWithShape="0">
                  <a:prstClr val="black">
                    <a:alpha val="40000"/>
                  </a:prstClr>
                </a:outerShdw>
              </a:effectLst>
            </p:grpSpPr>
            <p:sp>
              <p:nvSpPr>
                <p:cNvPr id="96" name="Oval 95"/>
                <p:cNvSpPr/>
                <p:nvPr/>
              </p:nvSpPr>
              <p:spPr>
                <a:xfrm>
                  <a:off x="1285852" y="928676"/>
                  <a:ext cx="1428760" cy="1428760"/>
                </a:xfrm>
                <a:prstGeom prst="ellipse">
                  <a:avLst/>
                </a:prstGeom>
                <a:solidFill>
                  <a:schemeClr val="tx2">
                    <a:lumMod val="40000"/>
                    <a:lumOff val="60000"/>
                  </a:schemeClr>
                </a:soli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prstClr val="white"/>
                    </a:solidFill>
                    <a:latin typeface="Arial" panose="020B0604020202020204" pitchFamily="34" charset="0"/>
                  </a:endParaRPr>
                </a:p>
              </p:txBody>
            </p:sp>
            <p:sp>
              <p:nvSpPr>
                <p:cNvPr id="97" name="Oval 96"/>
                <p:cNvSpPr/>
                <p:nvPr/>
              </p:nvSpPr>
              <p:spPr>
                <a:xfrm>
                  <a:off x="1243967" y="886791"/>
                  <a:ext cx="1512531" cy="1512531"/>
                </a:xfrm>
                <a:prstGeom prst="ellipse">
                  <a:avLst/>
                </a:prstGeom>
                <a:noFill/>
                <a:ln w="12700">
                  <a:gradFill>
                    <a:gsLst>
                      <a:gs pos="0">
                        <a:srgbClr val="03D4A8"/>
                      </a:gs>
                      <a:gs pos="25000">
                        <a:srgbClr val="21D6E0"/>
                      </a:gs>
                      <a:gs pos="75000">
                        <a:srgbClr val="0087E6"/>
                      </a:gs>
                      <a:gs pos="100000">
                        <a:srgbClr val="005CB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srgbClr val="EEECE1"/>
                    </a:solidFill>
                    <a:latin typeface="Arial" panose="020B0604020202020204" pitchFamily="34" charset="0"/>
                  </a:endParaRPr>
                </a:p>
              </p:txBody>
            </p:sp>
          </p:grpSp>
          <p:pic>
            <p:nvPicPr>
              <p:cNvPr id="7" name="Picture 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354897" y="2591278"/>
                <a:ext cx="2066243" cy="1876245"/>
              </a:xfrm>
              <a:prstGeom prst="rect">
                <a:avLst/>
              </a:prstGeom>
            </p:spPr>
          </p:pic>
        </p:grpSp>
        <p:cxnSp>
          <p:nvCxnSpPr>
            <p:cNvPr id="81" name="Straight Connector 80"/>
            <p:cNvCxnSpPr/>
            <p:nvPr/>
          </p:nvCxnSpPr>
          <p:spPr>
            <a:xfrm rot="5400000">
              <a:off x="917555" y="5412403"/>
              <a:ext cx="3752451" cy="2342"/>
            </a:xfrm>
            <a:prstGeom prst="line">
              <a:avLst/>
            </a:prstGeom>
            <a:ln w="28575">
              <a:gradFill>
                <a:gsLst>
                  <a:gs pos="0">
                    <a:srgbClr val="03D4A8"/>
                  </a:gs>
                  <a:gs pos="25000">
                    <a:srgbClr val="21D6E0"/>
                  </a:gs>
                  <a:gs pos="75000">
                    <a:srgbClr val="0087E6"/>
                  </a:gs>
                  <a:gs pos="100000">
                    <a:srgbClr val="005CBF"/>
                  </a:gs>
                </a:gsLst>
                <a:lin ang="2700000" scaled="0"/>
              </a:gra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566906" y="2321876"/>
            <a:ext cx="2207908" cy="4505988"/>
            <a:chOff x="5222786" y="2445221"/>
            <a:chExt cx="2392484" cy="4882679"/>
          </a:xfrm>
        </p:grpSpPr>
        <p:grpSp>
          <p:nvGrpSpPr>
            <p:cNvPr id="21" name="Group 20"/>
            <p:cNvGrpSpPr/>
            <p:nvPr/>
          </p:nvGrpSpPr>
          <p:grpSpPr>
            <a:xfrm>
              <a:off x="5222786" y="2445221"/>
              <a:ext cx="2370619" cy="4882679"/>
              <a:chOff x="5222786" y="2445221"/>
              <a:chExt cx="2370619" cy="4882679"/>
            </a:xfrm>
          </p:grpSpPr>
          <p:sp>
            <p:nvSpPr>
              <p:cNvPr id="70" name="Rectangle 69"/>
              <p:cNvSpPr/>
              <p:nvPr/>
            </p:nvSpPr>
            <p:spPr bwMode="auto">
              <a:xfrm>
                <a:off x="5222786" y="3552896"/>
                <a:ext cx="2370619" cy="3775004"/>
              </a:xfrm>
              <a:prstGeom prst="rect">
                <a:avLst/>
              </a:prstGeom>
              <a:gradFill flip="none" rotWithShape="1">
                <a:gsLst>
                  <a:gs pos="43000">
                    <a:schemeClr val="accent1">
                      <a:lumMod val="75000"/>
                    </a:schemeClr>
                  </a:gs>
                  <a:gs pos="100000">
                    <a:schemeClr val="accent1">
                      <a:lumMod val="60000"/>
                      <a:lumOff val="40000"/>
                    </a:schemeClr>
                  </a:gs>
                </a:gsLst>
                <a:lin ang="16500000" scaled="0"/>
                <a:tileRect/>
              </a:gradFill>
              <a:ln w="12700">
                <a:no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18811" tIns="59405" rIns="118811" bIns="59405" anchor="ctr"/>
              <a:lstStyle/>
              <a:p>
                <a:pPr algn="ctr" defTabSz="1188148" hangingPunct="0">
                  <a:defRPr/>
                </a:pPr>
                <a:endParaRPr lang="id-ID" sz="2123">
                  <a:solidFill>
                    <a:prstClr val="black"/>
                  </a:solidFill>
                  <a:latin typeface="Arial" panose="020B0604020202020204" pitchFamily="34" charset="0"/>
                  <a:ea typeface="Roboto" pitchFamily="2" charset="0"/>
                </a:endParaRPr>
              </a:p>
            </p:txBody>
          </p:sp>
          <p:sp>
            <p:nvSpPr>
              <p:cNvPr id="16" name="Rectangle 15"/>
              <p:cNvSpPr/>
              <p:nvPr/>
            </p:nvSpPr>
            <p:spPr>
              <a:xfrm>
                <a:off x="5439997" y="4734656"/>
                <a:ext cx="2113404" cy="1561573"/>
              </a:xfrm>
              <a:prstGeom prst="rect">
                <a:avLst/>
              </a:prstGeom>
            </p:spPr>
            <p:txBody>
              <a:bodyPr wrap="square">
                <a:spAutoFit/>
              </a:bodyPr>
              <a:lstStyle/>
              <a:p>
                <a:pPr defTabSz="1188148">
                  <a:spcBef>
                    <a:spcPts val="1107"/>
                  </a:spcBef>
                  <a:spcAft>
                    <a:spcPts val="554"/>
                  </a:spcAft>
                  <a:defRPr/>
                </a:pPr>
                <a:r>
                  <a:rPr lang="en-US" sz="1753">
                    <a:solidFill>
                      <a:prstClr val="white">
                        <a:lumMod val="95000"/>
                      </a:prstClr>
                    </a:solidFill>
                    <a:latin typeface="Arial" charset="0"/>
                    <a:ea typeface="Arial" charset="0"/>
                    <a:cs typeface="Arial" charset="0"/>
                  </a:rPr>
                  <a:t>Develop, operate and manage all NASA space communications capabilities </a:t>
                </a:r>
              </a:p>
            </p:txBody>
          </p:sp>
          <p:grpSp>
            <p:nvGrpSpPr>
              <p:cNvPr id="18" name="Group 17"/>
              <p:cNvGrpSpPr/>
              <p:nvPr/>
            </p:nvGrpSpPr>
            <p:grpSpPr>
              <a:xfrm>
                <a:off x="5442427" y="2445221"/>
                <a:ext cx="2005936" cy="2146300"/>
                <a:chOff x="5442427" y="2445221"/>
                <a:chExt cx="2005936" cy="2146300"/>
              </a:xfrm>
            </p:grpSpPr>
            <p:grpSp>
              <p:nvGrpSpPr>
                <p:cNvPr id="11" name="Group 63"/>
                <p:cNvGrpSpPr/>
                <p:nvPr/>
              </p:nvGrpSpPr>
              <p:grpSpPr>
                <a:xfrm>
                  <a:off x="5442427" y="2503265"/>
                  <a:ext cx="2005936" cy="2037777"/>
                  <a:chOff x="1243967" y="886791"/>
                  <a:chExt cx="1512531" cy="1512531"/>
                </a:xfrm>
                <a:effectLst>
                  <a:outerShdw blurRad="50800" dist="38100" dir="5400000" algn="t" rotWithShape="0">
                    <a:prstClr val="black">
                      <a:alpha val="40000"/>
                    </a:prstClr>
                  </a:outerShdw>
                </a:effectLst>
              </p:grpSpPr>
              <p:sp>
                <p:nvSpPr>
                  <p:cNvPr id="65" name="Oval 64"/>
                  <p:cNvSpPr/>
                  <p:nvPr/>
                </p:nvSpPr>
                <p:spPr>
                  <a:xfrm>
                    <a:off x="1285852" y="928676"/>
                    <a:ext cx="1428760" cy="1428760"/>
                  </a:xfrm>
                  <a:prstGeom prst="ellipse">
                    <a:avLst/>
                  </a:prstGeom>
                  <a:solidFill>
                    <a:schemeClr val="tx2">
                      <a:lumMod val="40000"/>
                      <a:lumOff val="60000"/>
                    </a:schemeClr>
                  </a:soli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prstClr val="white"/>
                      </a:solidFill>
                      <a:latin typeface="Arial" panose="020B0604020202020204" pitchFamily="34" charset="0"/>
                    </a:endParaRPr>
                  </a:p>
                </p:txBody>
              </p:sp>
              <p:sp>
                <p:nvSpPr>
                  <p:cNvPr id="66" name="Oval 65"/>
                  <p:cNvSpPr/>
                  <p:nvPr/>
                </p:nvSpPr>
                <p:spPr>
                  <a:xfrm>
                    <a:off x="1243967" y="886791"/>
                    <a:ext cx="1512531" cy="1512531"/>
                  </a:xfrm>
                  <a:prstGeom prst="ellipse">
                    <a:avLst/>
                  </a:prstGeom>
                  <a:noFill/>
                  <a:ln w="12700">
                    <a:gradFill>
                      <a:gsLst>
                        <a:gs pos="0">
                          <a:srgbClr val="03D4A8"/>
                        </a:gs>
                        <a:gs pos="25000">
                          <a:srgbClr val="21D6E0"/>
                        </a:gs>
                        <a:gs pos="75000">
                          <a:srgbClr val="0087E6"/>
                        </a:gs>
                        <a:gs pos="100000">
                          <a:srgbClr val="005CBF"/>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8148">
                      <a:defRPr/>
                    </a:pPr>
                    <a:endParaRPr lang="id-ID" sz="2307">
                      <a:solidFill>
                        <a:srgbClr val="EEECE1"/>
                      </a:solidFill>
                      <a:latin typeface="Arial" panose="020B0604020202020204" pitchFamily="34" charset="0"/>
                    </a:endParaRPr>
                  </a:p>
                </p:txBody>
              </p:sp>
            </p:grpSp>
            <p:pic>
              <p:nvPicPr>
                <p:cNvPr id="15" name="Picture 14"/>
                <p:cNvPicPr>
                  <a:picLocks noChangeAspect="1"/>
                </p:cNvPicPr>
                <p:nvPr/>
              </p:nvPicPr>
              <p:blipFill>
                <a:blip r:embed="rId12" cstate="screen">
                  <a:extLst>
                    <a:ext uri="{BEBA8EAE-BF5A-486C-A8C5-ECC9F3942E4B}">
                      <a14:imgProps xmlns:a14="http://schemas.microsoft.com/office/drawing/2010/main">
                        <a14:imgLayer r:embed="rId13">
                          <a14:imgEffect>
                            <a14:brightnessContrast bright="16000"/>
                          </a14:imgEffect>
                        </a14:imgLayer>
                      </a14:imgProps>
                    </a:ext>
                    <a:ext uri="{28A0092B-C50C-407E-A947-70E740481C1C}">
                      <a14:useLocalDpi xmlns:a14="http://schemas.microsoft.com/office/drawing/2010/main"/>
                    </a:ext>
                  </a:extLst>
                </a:blip>
                <a:stretch>
                  <a:fillRect/>
                </a:stretch>
              </p:blipFill>
              <p:spPr>
                <a:xfrm>
                  <a:off x="5486400" y="2445221"/>
                  <a:ext cx="1917699" cy="2146300"/>
                </a:xfrm>
                <a:prstGeom prst="rect">
                  <a:avLst/>
                </a:prstGeom>
              </p:spPr>
            </p:pic>
          </p:grpSp>
        </p:grpSp>
        <p:cxnSp>
          <p:nvCxnSpPr>
            <p:cNvPr id="84" name="Straight Connector 83"/>
            <p:cNvCxnSpPr/>
            <p:nvPr/>
          </p:nvCxnSpPr>
          <p:spPr>
            <a:xfrm rot="5400000">
              <a:off x="5737873" y="5437552"/>
              <a:ext cx="3752451" cy="2342"/>
            </a:xfrm>
            <a:prstGeom prst="line">
              <a:avLst/>
            </a:prstGeom>
            <a:ln w="28575">
              <a:gradFill>
                <a:gsLst>
                  <a:gs pos="0">
                    <a:srgbClr val="03D4A8"/>
                  </a:gs>
                  <a:gs pos="25000">
                    <a:srgbClr val="21D6E0"/>
                  </a:gs>
                  <a:gs pos="75000">
                    <a:srgbClr val="0087E6"/>
                  </a:gs>
                  <a:gs pos="100000">
                    <a:srgbClr val="005CBF"/>
                  </a:gs>
                </a:gsLst>
                <a:lin ang="2700000" scaled="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097421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308B6C1-0AEA-4E39-9569-7D42F02E24E1}"/>
              </a:ext>
            </a:extLst>
          </p:cNvPr>
          <p:cNvSpPr/>
          <p:nvPr/>
        </p:nvSpPr>
        <p:spPr bwMode="auto">
          <a:xfrm>
            <a:off x="2607894" y="3648843"/>
            <a:ext cx="2222455" cy="3228070"/>
          </a:xfrm>
          <a:prstGeom prst="rect">
            <a:avLst/>
          </a:prstGeom>
          <a:gradFill flip="none" rotWithShape="1">
            <a:gsLst>
              <a:gs pos="43000">
                <a:srgbClr val="1F497D">
                  <a:lumMod val="75000"/>
                  <a:alpha val="71000"/>
                </a:srgbClr>
              </a:gs>
              <a:gs pos="100000">
                <a:srgbClr val="20202E">
                  <a:lumMod val="50000"/>
                  <a:lumOff val="50000"/>
                  <a:alpha val="76000"/>
                </a:srgbClr>
              </a:gs>
            </a:gsLst>
            <a:lin ang="16500000" scaled="0"/>
            <a:tileRect/>
          </a:gradFill>
          <a:ln w="12700" cap="flat" cmpd="sng" algn="ctr">
            <a:noFill/>
            <a:prstDash val="solid"/>
          </a:ln>
          <a:effectLst>
            <a:outerShdw blurRad="50800" dist="38100" dir="5400000" algn="t" rotWithShape="0">
              <a:prstClr val="black">
                <a:alpha val="40000"/>
              </a:prstClr>
            </a:outerShdw>
          </a:effectLst>
        </p:spPr>
        <p:txBody>
          <a:bodyPr lIns="120697" tIns="60348" rIns="120697" bIns="60348" anchor="ctr"/>
          <a:lstStyle/>
          <a:p>
            <a:pPr marL="0" marR="0" lvl="0" indent="0" algn="ctr" defTabSz="1207008" rtl="0" eaLnBrk="1" fontAlgn="auto" latinLnBrk="0" hangingPunct="0">
              <a:lnSpc>
                <a:spcPct val="100000"/>
              </a:lnSpc>
              <a:spcBef>
                <a:spcPts val="0"/>
              </a:spcBef>
              <a:spcAft>
                <a:spcPts val="0"/>
              </a:spcAft>
              <a:buClrTx/>
              <a:buSzTx/>
              <a:buFontTx/>
              <a:buNone/>
              <a:tabLst/>
              <a:defRPr/>
            </a:pPr>
            <a:endParaRPr kumimoji="0" lang="id-ID" sz="2156" b="0" i="0" u="none" strike="noStrike" kern="0" cap="none" spc="0" normalizeH="0" baseline="0" noProof="0">
              <a:ln>
                <a:noFill/>
              </a:ln>
              <a:solidFill>
                <a:prstClr val="black"/>
              </a:solidFill>
              <a:effectLst/>
              <a:uLnTx/>
              <a:uFillTx/>
              <a:latin typeface="Lato"/>
              <a:ea typeface="+mn-ea"/>
              <a:cs typeface="+mn-cs"/>
            </a:endParaRPr>
          </a:p>
        </p:txBody>
      </p:sp>
      <p:sp>
        <p:nvSpPr>
          <p:cNvPr id="33" name="Rectangle 32">
            <a:extLst>
              <a:ext uri="{FF2B5EF4-FFF2-40B4-BE49-F238E27FC236}">
                <a16:creationId xmlns:a16="http://schemas.microsoft.com/office/drawing/2014/main" id="{B7E0A1AD-792D-42BC-B1AA-D2F61E0FDAE4}"/>
              </a:ext>
            </a:extLst>
          </p:cNvPr>
          <p:cNvSpPr/>
          <p:nvPr/>
        </p:nvSpPr>
        <p:spPr bwMode="auto">
          <a:xfrm>
            <a:off x="7321862" y="3648843"/>
            <a:ext cx="2255044" cy="3230294"/>
          </a:xfrm>
          <a:prstGeom prst="rect">
            <a:avLst/>
          </a:prstGeom>
          <a:gradFill flip="none" rotWithShape="1">
            <a:gsLst>
              <a:gs pos="43000">
                <a:srgbClr val="1F497D">
                  <a:lumMod val="75000"/>
                  <a:alpha val="71000"/>
                </a:srgbClr>
              </a:gs>
              <a:gs pos="100000">
                <a:srgbClr val="20202E">
                  <a:lumMod val="50000"/>
                  <a:lumOff val="50000"/>
                  <a:alpha val="76000"/>
                </a:srgbClr>
              </a:gs>
            </a:gsLst>
            <a:lin ang="16500000" scaled="0"/>
            <a:tileRect/>
          </a:gradFill>
          <a:ln w="12700" cap="flat" cmpd="sng" algn="ctr">
            <a:noFill/>
            <a:prstDash val="solid"/>
          </a:ln>
          <a:effectLst>
            <a:outerShdw blurRad="50800" dist="38100" dir="5400000" algn="t" rotWithShape="0">
              <a:prstClr val="black">
                <a:alpha val="40000"/>
              </a:prstClr>
            </a:outerShdw>
          </a:effectLst>
        </p:spPr>
        <p:txBody>
          <a:bodyPr lIns="120697" tIns="60348" rIns="120697" bIns="60348" anchor="ctr"/>
          <a:lstStyle/>
          <a:p>
            <a:pPr marL="0" marR="0" lvl="0" indent="0" algn="ctr" defTabSz="1207008" rtl="0" eaLnBrk="1" fontAlgn="auto" latinLnBrk="0" hangingPunct="0">
              <a:lnSpc>
                <a:spcPct val="100000"/>
              </a:lnSpc>
              <a:spcBef>
                <a:spcPts val="0"/>
              </a:spcBef>
              <a:spcAft>
                <a:spcPts val="0"/>
              </a:spcAft>
              <a:buClrTx/>
              <a:buSzTx/>
              <a:buFontTx/>
              <a:buNone/>
              <a:tabLst/>
              <a:defRPr/>
            </a:pPr>
            <a:endParaRPr kumimoji="0" lang="id-ID" sz="2156" b="0" i="0" u="none" strike="noStrike" kern="0" cap="none" spc="0" normalizeH="0" baseline="0" noProof="0">
              <a:ln>
                <a:noFill/>
              </a:ln>
              <a:solidFill>
                <a:prstClr val="black"/>
              </a:solidFill>
              <a:effectLst/>
              <a:uLnTx/>
              <a:uFillTx/>
              <a:latin typeface="Lato"/>
              <a:ea typeface="Roboto" pitchFamily="2" charset="0"/>
              <a:cs typeface="+mn-cs"/>
            </a:endParaRPr>
          </a:p>
        </p:txBody>
      </p:sp>
      <p:sp>
        <p:nvSpPr>
          <p:cNvPr id="36" name="Rectangle 35">
            <a:extLst>
              <a:ext uri="{FF2B5EF4-FFF2-40B4-BE49-F238E27FC236}">
                <a16:creationId xmlns:a16="http://schemas.microsoft.com/office/drawing/2014/main" id="{70E34A5E-04F6-4E62-A7BC-238FCEB10199}"/>
              </a:ext>
            </a:extLst>
          </p:cNvPr>
          <p:cNvSpPr/>
          <p:nvPr/>
        </p:nvSpPr>
        <p:spPr bwMode="auto">
          <a:xfrm>
            <a:off x="9719805" y="3661622"/>
            <a:ext cx="2222455" cy="3223228"/>
          </a:xfrm>
          <a:prstGeom prst="rect">
            <a:avLst/>
          </a:prstGeom>
          <a:gradFill flip="none" rotWithShape="1">
            <a:gsLst>
              <a:gs pos="43000">
                <a:srgbClr val="20202E">
                  <a:lumMod val="90000"/>
                  <a:lumOff val="10000"/>
                  <a:alpha val="89000"/>
                </a:srgbClr>
              </a:gs>
              <a:gs pos="100000">
                <a:srgbClr val="1F497D">
                  <a:lumMod val="60000"/>
                  <a:lumOff val="40000"/>
                  <a:alpha val="53000"/>
                </a:srgbClr>
              </a:gs>
            </a:gsLst>
            <a:lin ang="16500000" scaled="0"/>
            <a:tileRect/>
          </a:gradFill>
          <a:ln w="12700" cap="flat" cmpd="sng" algn="ctr">
            <a:noFill/>
            <a:prstDash val="solid"/>
          </a:ln>
          <a:effectLst>
            <a:outerShdw blurRad="50800" dist="38100" dir="5400000" algn="t" rotWithShape="0">
              <a:prstClr val="black">
                <a:alpha val="40000"/>
              </a:prstClr>
            </a:outerShdw>
          </a:effectLst>
        </p:spPr>
        <p:txBody>
          <a:bodyPr lIns="120697" tIns="60348" rIns="120697" bIns="60348" anchor="ctr"/>
          <a:lstStyle/>
          <a:p>
            <a:pPr marL="0" marR="0" lvl="0" indent="0" algn="ctr" defTabSz="1207008" rtl="0" eaLnBrk="1" fontAlgn="auto" latinLnBrk="0" hangingPunct="0">
              <a:lnSpc>
                <a:spcPct val="100000"/>
              </a:lnSpc>
              <a:spcBef>
                <a:spcPts val="0"/>
              </a:spcBef>
              <a:spcAft>
                <a:spcPts val="0"/>
              </a:spcAft>
              <a:buClrTx/>
              <a:buSzTx/>
              <a:buFontTx/>
              <a:buNone/>
              <a:tabLst/>
              <a:defRPr/>
            </a:pPr>
            <a:endParaRPr kumimoji="0" lang="id-ID" sz="2156" b="0" i="0" u="none" strike="noStrike" kern="0" cap="none" spc="0" normalizeH="0" baseline="0" noProof="0">
              <a:ln>
                <a:noFill/>
              </a:ln>
              <a:solidFill>
                <a:prstClr val="black"/>
              </a:solidFill>
              <a:effectLst/>
              <a:uLnTx/>
              <a:uFillTx/>
              <a:latin typeface="Lato"/>
              <a:ea typeface="Roboto" pitchFamily="2" charset="0"/>
              <a:cs typeface="+mn-cs"/>
            </a:endParaRPr>
          </a:p>
        </p:txBody>
      </p:sp>
      <p:sp>
        <p:nvSpPr>
          <p:cNvPr id="40" name="Rectangle 39">
            <a:extLst>
              <a:ext uri="{FF2B5EF4-FFF2-40B4-BE49-F238E27FC236}">
                <a16:creationId xmlns:a16="http://schemas.microsoft.com/office/drawing/2014/main" id="{CF1794C3-18ED-4CC1-9607-423237704AD2}"/>
              </a:ext>
            </a:extLst>
          </p:cNvPr>
          <p:cNvSpPr/>
          <p:nvPr/>
        </p:nvSpPr>
        <p:spPr bwMode="auto">
          <a:xfrm>
            <a:off x="4951682" y="3667578"/>
            <a:ext cx="2255044" cy="3228070"/>
          </a:xfrm>
          <a:prstGeom prst="rect">
            <a:avLst/>
          </a:prstGeom>
          <a:gradFill flip="none" rotWithShape="1">
            <a:gsLst>
              <a:gs pos="43000">
                <a:srgbClr val="20202E">
                  <a:lumMod val="90000"/>
                  <a:lumOff val="10000"/>
                  <a:alpha val="89000"/>
                </a:srgbClr>
              </a:gs>
              <a:gs pos="100000">
                <a:srgbClr val="1F497D">
                  <a:lumMod val="60000"/>
                  <a:lumOff val="40000"/>
                  <a:alpha val="53000"/>
                </a:srgbClr>
              </a:gs>
            </a:gsLst>
            <a:lin ang="16500000" scaled="0"/>
            <a:tileRect/>
          </a:gradFill>
          <a:ln w="12700" cap="flat" cmpd="sng" algn="ctr">
            <a:noFill/>
            <a:prstDash val="solid"/>
          </a:ln>
          <a:effectLst>
            <a:outerShdw blurRad="50800" dist="38100" dir="5400000" algn="t" rotWithShape="0">
              <a:prstClr val="black">
                <a:alpha val="40000"/>
              </a:prstClr>
            </a:outerShdw>
          </a:effectLst>
        </p:spPr>
        <p:txBody>
          <a:bodyPr lIns="120697" tIns="60348" rIns="120697" bIns="60348" anchor="ctr"/>
          <a:lstStyle/>
          <a:p>
            <a:pPr marL="0" marR="0" lvl="0" indent="0" algn="ctr" defTabSz="1207008" rtl="0" eaLnBrk="1" fontAlgn="auto" latinLnBrk="0" hangingPunct="0">
              <a:lnSpc>
                <a:spcPct val="100000"/>
              </a:lnSpc>
              <a:spcBef>
                <a:spcPts val="0"/>
              </a:spcBef>
              <a:spcAft>
                <a:spcPts val="0"/>
              </a:spcAft>
              <a:buClrTx/>
              <a:buSzTx/>
              <a:buFontTx/>
              <a:buNone/>
              <a:tabLst/>
              <a:defRPr/>
            </a:pPr>
            <a:endParaRPr kumimoji="0" lang="id-ID" sz="2156" b="0" i="0" u="none" strike="noStrike" kern="0" cap="none" spc="0" normalizeH="0" baseline="0" noProof="0">
              <a:ln>
                <a:noFill/>
              </a:ln>
              <a:solidFill>
                <a:prstClr val="black"/>
              </a:solidFill>
              <a:effectLst/>
              <a:uLnTx/>
              <a:uFillTx/>
              <a:latin typeface="Lato"/>
              <a:ea typeface="+mn-ea"/>
              <a:cs typeface="+mn-cs"/>
            </a:endParaRPr>
          </a:p>
        </p:txBody>
      </p:sp>
      <p:sp>
        <p:nvSpPr>
          <p:cNvPr id="31" name="Rectangle 30">
            <a:extLst>
              <a:ext uri="{FF2B5EF4-FFF2-40B4-BE49-F238E27FC236}">
                <a16:creationId xmlns:a16="http://schemas.microsoft.com/office/drawing/2014/main" id="{2C377EFB-4939-42D5-A321-1902C5181986}"/>
              </a:ext>
            </a:extLst>
          </p:cNvPr>
          <p:cNvSpPr/>
          <p:nvPr/>
        </p:nvSpPr>
        <p:spPr bwMode="auto">
          <a:xfrm>
            <a:off x="257393" y="3667578"/>
            <a:ext cx="2222455" cy="3211317"/>
          </a:xfrm>
          <a:prstGeom prst="rect">
            <a:avLst/>
          </a:prstGeom>
          <a:gradFill flip="none" rotWithShape="1">
            <a:gsLst>
              <a:gs pos="43000">
                <a:srgbClr val="20202E">
                  <a:lumMod val="90000"/>
                  <a:lumOff val="10000"/>
                  <a:alpha val="89000"/>
                </a:srgbClr>
              </a:gs>
              <a:gs pos="100000">
                <a:srgbClr val="1F497D">
                  <a:lumMod val="60000"/>
                  <a:lumOff val="40000"/>
                  <a:alpha val="53000"/>
                </a:srgbClr>
              </a:gs>
            </a:gsLst>
            <a:lin ang="16500000" scaled="0"/>
            <a:tileRect/>
          </a:gradFill>
          <a:ln w="12700" cap="flat" cmpd="sng" algn="ctr">
            <a:noFill/>
            <a:prstDash val="solid"/>
          </a:ln>
          <a:effectLst>
            <a:outerShdw blurRad="50800" dist="38100" dir="5400000" algn="t" rotWithShape="0">
              <a:prstClr val="black">
                <a:alpha val="40000"/>
              </a:prstClr>
            </a:outerShdw>
          </a:effectLst>
        </p:spPr>
        <p:txBody>
          <a:bodyPr lIns="120697" tIns="60348" rIns="120697" bIns="60348" anchor="ctr"/>
          <a:lstStyle/>
          <a:p>
            <a:pPr marL="0" marR="0" lvl="0" indent="0" algn="ctr" defTabSz="1207008" rtl="0" eaLnBrk="1" fontAlgn="auto" latinLnBrk="0" hangingPunct="0">
              <a:lnSpc>
                <a:spcPct val="100000"/>
              </a:lnSpc>
              <a:spcBef>
                <a:spcPts val="0"/>
              </a:spcBef>
              <a:spcAft>
                <a:spcPts val="0"/>
              </a:spcAft>
              <a:buClrTx/>
              <a:buSzTx/>
              <a:buFontTx/>
              <a:buNone/>
              <a:tabLst/>
              <a:defRPr/>
            </a:pPr>
            <a:endParaRPr kumimoji="0" lang="id-ID" sz="2156" b="0" i="0" u="none" strike="noStrike" kern="0" cap="none" spc="0" normalizeH="0" baseline="0" noProof="0">
              <a:ln>
                <a:noFill/>
              </a:ln>
              <a:solidFill>
                <a:prstClr val="black"/>
              </a:solidFill>
              <a:effectLst/>
              <a:uLnTx/>
              <a:uFillTx/>
              <a:latin typeface="Lato"/>
              <a:ea typeface="Roboto" pitchFamily="2" charset="0"/>
              <a:cs typeface="+mn-cs"/>
            </a:endParaRPr>
          </a:p>
        </p:txBody>
      </p:sp>
      <p:sp>
        <p:nvSpPr>
          <p:cNvPr id="34" name="Title 1">
            <a:extLst>
              <a:ext uri="{FF2B5EF4-FFF2-40B4-BE49-F238E27FC236}">
                <a16:creationId xmlns:a16="http://schemas.microsoft.com/office/drawing/2014/main" id="{F46B2D05-9F56-4A1E-BB8D-E1A88C05D8FD}"/>
              </a:ext>
            </a:extLst>
          </p:cNvPr>
          <p:cNvSpPr txBox="1">
            <a:spLocks/>
          </p:cNvSpPr>
          <p:nvPr/>
        </p:nvSpPr>
        <p:spPr>
          <a:xfrm>
            <a:off x="582404" y="300262"/>
            <a:ext cx="7653593" cy="932576"/>
          </a:xfrm>
          <a:prstGeom prst="rect">
            <a:avLst/>
          </a:prstGeom>
        </p:spPr>
        <p:txBody>
          <a:bodyPr>
            <a:normAutofit/>
          </a:bodyPr>
          <a:lstStyle>
            <a:lvl1pPr algn="l" defTabSz="960120" rtl="0" eaLnBrk="1" latinLnBrk="0" hangingPunct="1">
              <a:lnSpc>
                <a:spcPct val="90000"/>
              </a:lnSpc>
              <a:spcBef>
                <a:spcPct val="0"/>
              </a:spcBef>
              <a:buNone/>
              <a:defRPr sz="4620" kern="1200">
                <a:solidFill>
                  <a:schemeClr val="tx1"/>
                </a:solidFill>
                <a:latin typeface="+mj-lt"/>
                <a:ea typeface="+mj-ea"/>
                <a:cs typeface="+mj-cs"/>
              </a:defRPr>
            </a:lvl1pPr>
          </a:lstStyle>
          <a:p>
            <a:pPr marL="0" marR="0" lvl="0" indent="0" algn="l" defTabSz="960120" rtl="0" eaLnBrk="1" fontAlgn="auto" latinLnBrk="0" hangingPunct="1">
              <a:lnSpc>
                <a:spcPct val="90000"/>
              </a:lnSpc>
              <a:spcBef>
                <a:spcPct val="0"/>
              </a:spcBef>
              <a:spcAft>
                <a:spcPts val="281"/>
              </a:spcAft>
              <a:buClrTx/>
              <a:buSzTx/>
              <a:buFontTx/>
              <a:buNone/>
              <a:tabLst/>
              <a:defRPr/>
            </a:pPr>
            <a:r>
              <a:rPr kumimoji="0" lang="en-US" sz="3000" b="0" i="0" u="none" strike="noStrike" kern="1200" cap="none" normalizeH="0" baseline="0" noProof="0" dirty="0">
                <a:ln>
                  <a:noFill/>
                </a:ln>
                <a:solidFill>
                  <a:prstClr val="white"/>
                </a:solidFill>
                <a:effectLst>
                  <a:outerShdw blurRad="38100" dist="38100" dir="2700000" algn="tl">
                    <a:srgbClr val="000000">
                      <a:alpha val="43137"/>
                    </a:srgbClr>
                  </a:outerShdw>
                </a:effectLst>
                <a:uLnTx/>
                <a:uFillTx/>
                <a:latin typeface="Arial Nova" panose="020B0504020202020204" pitchFamily="34" charset="0"/>
                <a:ea typeface="+mj-ea"/>
                <a:cs typeface="+mj-cs"/>
              </a:rPr>
              <a:t>SCaN’s Vision, Goal &amp; Strategy</a:t>
            </a:r>
            <a:endParaRPr kumimoji="0" lang="en-US" sz="3000" b="1" i="0" u="none" strike="noStrike" kern="1200" cap="none" normalizeH="0" baseline="0" noProof="0" dirty="0">
              <a:ln>
                <a:noFill/>
              </a:ln>
              <a:solidFill>
                <a:prstClr val="white"/>
              </a:solidFill>
              <a:effectLst>
                <a:outerShdw blurRad="38100" dist="38100" dir="2700000" algn="tl">
                  <a:srgbClr val="000000">
                    <a:alpha val="43137"/>
                  </a:srgbClr>
                </a:outerShdw>
              </a:effectLst>
              <a:uLnTx/>
              <a:uFillTx/>
              <a:latin typeface="Arial Nova Light" panose="020B0304020202020204" pitchFamily="34" charset="0"/>
              <a:ea typeface="+mj-ea"/>
              <a:cs typeface="+mj-cs"/>
            </a:endParaRPr>
          </a:p>
        </p:txBody>
      </p:sp>
      <p:sp>
        <p:nvSpPr>
          <p:cNvPr id="35" name="Rectangle 34">
            <a:extLst>
              <a:ext uri="{FF2B5EF4-FFF2-40B4-BE49-F238E27FC236}">
                <a16:creationId xmlns:a16="http://schemas.microsoft.com/office/drawing/2014/main" id="{A626993B-6106-4F4E-B479-A592601C8651}"/>
              </a:ext>
            </a:extLst>
          </p:cNvPr>
          <p:cNvSpPr/>
          <p:nvPr/>
        </p:nvSpPr>
        <p:spPr>
          <a:xfrm>
            <a:off x="439694" y="972679"/>
            <a:ext cx="10698421" cy="1723549"/>
          </a:xfrm>
          <a:prstGeom prst="rect">
            <a:avLst/>
          </a:prstGeom>
        </p:spPr>
        <p:txBody>
          <a:bodyPr wrap="square">
            <a:spAutoFit/>
          </a:bodyPr>
          <a:lstStyle/>
          <a:p>
            <a:pPr marL="1141413" marR="0" lvl="0" indent="-1141413" algn="l" defTabSz="571500" rtl="0" eaLnBrk="1" fontAlgn="auto" latinLnBrk="0" hangingPunct="1">
              <a:lnSpc>
                <a:spcPct val="100000"/>
              </a:lnSpc>
              <a:spcBef>
                <a:spcPts val="600"/>
              </a:spcBef>
              <a:spcAft>
                <a:spcPts val="563"/>
              </a:spcAft>
              <a:buClrTx/>
              <a:buSzTx/>
              <a:buFontTx/>
              <a:buNone/>
              <a:tabLst/>
              <a:defRPr/>
            </a:pPr>
            <a:r>
              <a:rPr kumimoji="0" lang="en-US" sz="2400" b="1" i="0" u="none" strike="noStrike" kern="1200" cap="none" spc="0" normalizeH="0" baseline="0" noProof="0" dirty="0">
                <a:ln>
                  <a:noFill/>
                </a:ln>
                <a:solidFill>
                  <a:schemeClr val="accent4"/>
                </a:solidFill>
                <a:effectLst/>
                <a:uLnTx/>
                <a:uFillTx/>
                <a:latin typeface="Calibri" panose="020F0502020204030204" pitchFamily="34" charset="0"/>
                <a:ea typeface="Calibri" panose="020F0502020204030204" pitchFamily="34" charset="0"/>
                <a:cs typeface="Calibri" panose="020F0502020204030204" pitchFamily="34" charset="0"/>
              </a:rPr>
              <a:t>VISION:</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Light" panose="020F0302020204030204" pitchFamily="34" charset="0"/>
                <a:ea typeface="Calibri" panose="020F0502020204030204" pitchFamily="34" charset="0"/>
                <a:cs typeface="Times New Roman" panose="02020603050405020304" pitchFamily="18" charset="0"/>
              </a:rPr>
              <a:t>Interoperable and resilient space and ground communications and navigation infrastructure</a:t>
            </a:r>
            <a:endParaRPr kumimoji="0" lang="en-US" sz="2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1141413" marR="0" lvl="0" indent="-1141413" algn="l" defTabSz="571500" rtl="0" eaLnBrk="1" fontAlgn="auto" latinLnBrk="0" hangingPunct="1">
              <a:lnSpc>
                <a:spcPct val="100000"/>
              </a:lnSpc>
              <a:spcBef>
                <a:spcPts val="600"/>
              </a:spcBef>
              <a:spcAft>
                <a:spcPts val="563"/>
              </a:spcAft>
              <a:buClrTx/>
              <a:buSzTx/>
              <a:buFontTx/>
              <a:buNone/>
              <a:tabLst/>
              <a:defRPr/>
            </a:pPr>
            <a:r>
              <a:rPr kumimoji="0" lang="en-US" sz="2400" b="1" i="0" u="none" strike="noStrike" kern="1200" cap="none" spc="0" normalizeH="0" baseline="0" noProof="0" dirty="0">
                <a:ln>
                  <a:noFill/>
                </a:ln>
                <a:solidFill>
                  <a:schemeClr val="accent4"/>
                </a:solidFill>
                <a:effectLst/>
                <a:uLnTx/>
                <a:uFillTx/>
                <a:latin typeface="Calibri" panose="020F0502020204030204" pitchFamily="34" charset="0"/>
                <a:ea typeface="Calibri" panose="020F0502020204030204" pitchFamily="34" charset="0"/>
                <a:cs typeface="Calibri" panose="020F0502020204030204" pitchFamily="34" charset="0"/>
              </a:rPr>
              <a:t>GOAL:</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400" b="1" i="0" u="none" strike="noStrike" kern="1200" cap="none" spc="0" normalizeH="0" baseline="0" noProof="0" dirty="0">
                <a:ln>
                  <a:noFill/>
                </a:ln>
                <a:solidFill>
                  <a:srgbClr val="002060"/>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US" sz="2400" b="1"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US" sz="2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Light" panose="020F0302020204030204" pitchFamily="34" charset="0"/>
                <a:ea typeface="Calibri" panose="020F0502020204030204" pitchFamily="34" charset="0"/>
                <a:cs typeface="Times New Roman" panose="02020603050405020304" pitchFamily="18" charset="0"/>
              </a:rPr>
              <a:t>Enable high speed, robust, secure, and cost-effective space communications and navigation services to future science and exploration missions</a:t>
            </a:r>
          </a:p>
        </p:txBody>
      </p:sp>
      <p:sp>
        <p:nvSpPr>
          <p:cNvPr id="13" name="Freeform: Shape 12">
            <a:extLst>
              <a:ext uri="{FF2B5EF4-FFF2-40B4-BE49-F238E27FC236}">
                <a16:creationId xmlns:a16="http://schemas.microsoft.com/office/drawing/2014/main" id="{9E522B88-3F3E-40DF-947B-8CEDADDAADF4}"/>
              </a:ext>
            </a:extLst>
          </p:cNvPr>
          <p:cNvSpPr/>
          <p:nvPr/>
        </p:nvSpPr>
        <p:spPr>
          <a:xfrm>
            <a:off x="124741" y="5165332"/>
            <a:ext cx="2363953" cy="1242715"/>
          </a:xfrm>
          <a:custGeom>
            <a:avLst/>
            <a:gdLst>
              <a:gd name="connsiteX0" fmla="*/ 0 w 3671000"/>
              <a:gd name="connsiteY0" fmla="*/ 0 h 1325563"/>
              <a:gd name="connsiteX1" fmla="*/ 3671000 w 3671000"/>
              <a:gd name="connsiteY1" fmla="*/ 0 h 1325563"/>
              <a:gd name="connsiteX2" fmla="*/ 3671000 w 3671000"/>
              <a:gd name="connsiteY2" fmla="*/ 1325563 h 1325563"/>
              <a:gd name="connsiteX3" fmla="*/ 0 w 3671000"/>
              <a:gd name="connsiteY3" fmla="*/ 1325563 h 1325563"/>
              <a:gd name="connsiteX4" fmla="*/ 0 w 3671000"/>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000" h="1325563">
                <a:moveTo>
                  <a:pt x="0" y="0"/>
                </a:moveTo>
                <a:lnTo>
                  <a:pt x="3671000" y="0"/>
                </a:lnTo>
                <a:lnTo>
                  <a:pt x="3671000" y="1325563"/>
                </a:lnTo>
                <a:lnTo>
                  <a:pt x="0" y="13255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6690" tIns="33338" rIns="33338" bIns="33338" numCol="1" spcCol="1270" anchor="ctr" anchorCtr="0">
            <a:noAutofit/>
          </a:bodyPr>
          <a:lstStyle/>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Foster an Affordable and </a:t>
            </a:r>
          </a:p>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Growing U.S. Space Industry</a:t>
            </a:r>
          </a:p>
        </p:txBody>
      </p:sp>
      <p:sp>
        <p:nvSpPr>
          <p:cNvPr id="55" name="Freeform: Shape 54">
            <a:extLst>
              <a:ext uri="{FF2B5EF4-FFF2-40B4-BE49-F238E27FC236}">
                <a16:creationId xmlns:a16="http://schemas.microsoft.com/office/drawing/2014/main" id="{130A0F42-E175-4602-9731-1267EF87B85A}"/>
              </a:ext>
            </a:extLst>
          </p:cNvPr>
          <p:cNvSpPr/>
          <p:nvPr/>
        </p:nvSpPr>
        <p:spPr>
          <a:xfrm>
            <a:off x="2584531" y="5187398"/>
            <a:ext cx="2216568" cy="1242715"/>
          </a:xfrm>
          <a:custGeom>
            <a:avLst/>
            <a:gdLst>
              <a:gd name="connsiteX0" fmla="*/ 0 w 3671000"/>
              <a:gd name="connsiteY0" fmla="*/ 0 h 1325563"/>
              <a:gd name="connsiteX1" fmla="*/ 3671000 w 3671000"/>
              <a:gd name="connsiteY1" fmla="*/ 0 h 1325563"/>
              <a:gd name="connsiteX2" fmla="*/ 3671000 w 3671000"/>
              <a:gd name="connsiteY2" fmla="*/ 1325563 h 1325563"/>
              <a:gd name="connsiteX3" fmla="*/ 0 w 3671000"/>
              <a:gd name="connsiteY3" fmla="*/ 1325563 h 1325563"/>
              <a:gd name="connsiteX4" fmla="*/ 0 w 3671000"/>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000" h="1325563">
                <a:moveTo>
                  <a:pt x="0" y="0"/>
                </a:moveTo>
                <a:lnTo>
                  <a:pt x="3671000" y="0"/>
                </a:lnTo>
                <a:lnTo>
                  <a:pt x="3671000" y="1325563"/>
                </a:lnTo>
                <a:lnTo>
                  <a:pt x="0" y="13255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6690" tIns="33338" rIns="33338" bIns="33338" numCol="1" spcCol="1270" anchor="ctr" anchorCtr="0">
            <a:noAutofit/>
          </a:bodyPr>
          <a:lstStyle/>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Leverage Commercial Capabilities to Increase Efficiency and Robustness of NASA Space Networks</a:t>
            </a:r>
          </a:p>
        </p:txBody>
      </p:sp>
      <p:sp>
        <p:nvSpPr>
          <p:cNvPr id="60" name="Freeform: Shape 59">
            <a:extLst>
              <a:ext uri="{FF2B5EF4-FFF2-40B4-BE49-F238E27FC236}">
                <a16:creationId xmlns:a16="http://schemas.microsoft.com/office/drawing/2014/main" id="{3BD757ED-2632-4994-A957-2B3E4C9BAE5F}"/>
              </a:ext>
            </a:extLst>
          </p:cNvPr>
          <p:cNvSpPr/>
          <p:nvPr/>
        </p:nvSpPr>
        <p:spPr>
          <a:xfrm>
            <a:off x="9737223" y="5165332"/>
            <a:ext cx="2157984" cy="1242715"/>
          </a:xfrm>
          <a:custGeom>
            <a:avLst/>
            <a:gdLst>
              <a:gd name="connsiteX0" fmla="*/ 0 w 3671000"/>
              <a:gd name="connsiteY0" fmla="*/ 0 h 1325563"/>
              <a:gd name="connsiteX1" fmla="*/ 3671000 w 3671000"/>
              <a:gd name="connsiteY1" fmla="*/ 0 h 1325563"/>
              <a:gd name="connsiteX2" fmla="*/ 3671000 w 3671000"/>
              <a:gd name="connsiteY2" fmla="*/ 1325563 h 1325563"/>
              <a:gd name="connsiteX3" fmla="*/ 0 w 3671000"/>
              <a:gd name="connsiteY3" fmla="*/ 1325563 h 1325563"/>
              <a:gd name="connsiteX4" fmla="*/ 0 w 3671000"/>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000" h="1325563">
                <a:moveTo>
                  <a:pt x="0" y="0"/>
                </a:moveTo>
                <a:lnTo>
                  <a:pt x="3671000" y="0"/>
                </a:lnTo>
                <a:lnTo>
                  <a:pt x="3671000" y="1325563"/>
                </a:lnTo>
                <a:lnTo>
                  <a:pt x="0" y="13255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6576" tIns="33338" rIns="33338" bIns="33338" numCol="1" spcCol="1270" anchor="ctr" anchorCtr="0">
            <a:noAutofit/>
          </a:bodyPr>
          <a:lstStyle/>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Provide Technical Leadership in Pursuing and Implementing PNT Policies and Technology</a:t>
            </a:r>
          </a:p>
        </p:txBody>
      </p:sp>
      <p:sp>
        <p:nvSpPr>
          <p:cNvPr id="61" name="Freeform: Shape 60">
            <a:extLst>
              <a:ext uri="{FF2B5EF4-FFF2-40B4-BE49-F238E27FC236}">
                <a16:creationId xmlns:a16="http://schemas.microsoft.com/office/drawing/2014/main" id="{350CA55F-080F-4E5B-8DAF-5411C3C5BA04}"/>
              </a:ext>
            </a:extLst>
          </p:cNvPr>
          <p:cNvSpPr/>
          <p:nvPr/>
        </p:nvSpPr>
        <p:spPr>
          <a:xfrm>
            <a:off x="7355948" y="5165332"/>
            <a:ext cx="2222454" cy="1242715"/>
          </a:xfrm>
          <a:custGeom>
            <a:avLst/>
            <a:gdLst>
              <a:gd name="connsiteX0" fmla="*/ 0 w 3671000"/>
              <a:gd name="connsiteY0" fmla="*/ 0 h 1325563"/>
              <a:gd name="connsiteX1" fmla="*/ 3671000 w 3671000"/>
              <a:gd name="connsiteY1" fmla="*/ 0 h 1325563"/>
              <a:gd name="connsiteX2" fmla="*/ 3671000 w 3671000"/>
              <a:gd name="connsiteY2" fmla="*/ 1325563 h 1325563"/>
              <a:gd name="connsiteX3" fmla="*/ 0 w 3671000"/>
              <a:gd name="connsiteY3" fmla="*/ 1325563 h 1325563"/>
              <a:gd name="connsiteX4" fmla="*/ 0 w 3671000"/>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000" h="1325563">
                <a:moveTo>
                  <a:pt x="0" y="0"/>
                </a:moveTo>
                <a:lnTo>
                  <a:pt x="3671000" y="0"/>
                </a:lnTo>
                <a:lnTo>
                  <a:pt x="3671000" y="1325563"/>
                </a:lnTo>
                <a:lnTo>
                  <a:pt x="0" y="13255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6576" tIns="33338" rIns="33338" bIns="33338" numCol="1" spcCol="1270" anchor="ctr" anchorCtr="0">
            <a:noAutofit/>
          </a:bodyPr>
          <a:lstStyle/>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Ensure Efficient Use of Spectrum through Regulatory Oversight and Streamlined Processes </a:t>
            </a:r>
          </a:p>
        </p:txBody>
      </p:sp>
      <p:cxnSp>
        <p:nvCxnSpPr>
          <p:cNvPr id="29" name="Straight Connector 28">
            <a:extLst>
              <a:ext uri="{FF2B5EF4-FFF2-40B4-BE49-F238E27FC236}">
                <a16:creationId xmlns:a16="http://schemas.microsoft.com/office/drawing/2014/main" id="{345C7BBD-88AF-4354-AC98-60F18AF9050F}"/>
              </a:ext>
            </a:extLst>
          </p:cNvPr>
          <p:cNvCxnSpPr>
            <a:cxnSpLocks/>
          </p:cNvCxnSpPr>
          <p:nvPr/>
        </p:nvCxnSpPr>
        <p:spPr>
          <a:xfrm>
            <a:off x="96335" y="3865093"/>
            <a:ext cx="12001501" cy="0"/>
          </a:xfrm>
          <a:prstGeom prst="line">
            <a:avLst/>
          </a:prstGeom>
          <a:ln w="25400">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9E7E8E55-9A9F-42CC-85EF-163A98B77AD3}"/>
              </a:ext>
            </a:extLst>
          </p:cNvPr>
          <p:cNvSpPr/>
          <p:nvPr/>
        </p:nvSpPr>
        <p:spPr>
          <a:xfrm rot="16200000">
            <a:off x="2766051" y="2918688"/>
            <a:ext cx="1844772" cy="1839555"/>
          </a:xfrm>
          <a:prstGeom prst="rect">
            <a:avLst/>
          </a:prstGeom>
          <a:solidFill>
            <a:schemeClr val="tx2">
              <a:lumMod val="40000"/>
              <a:lumOff val="60000"/>
            </a:schemeClr>
          </a:solidFill>
          <a:ln w="15875">
            <a:solidFill>
              <a:schemeClr val="tx1">
                <a:lumMod val="65000"/>
                <a:lumOff val="35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71458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409BC84E-7C9F-4AAD-A8B9-79CF1426BE2E}"/>
              </a:ext>
            </a:extLst>
          </p:cNvPr>
          <p:cNvSpPr/>
          <p:nvPr/>
        </p:nvSpPr>
        <p:spPr>
          <a:xfrm rot="16200000">
            <a:off x="7559244" y="2929022"/>
            <a:ext cx="1844772" cy="1839555"/>
          </a:xfrm>
          <a:prstGeom prst="rect">
            <a:avLst/>
          </a:prstGeom>
          <a:solidFill>
            <a:schemeClr val="tx2">
              <a:lumMod val="40000"/>
              <a:lumOff val="60000"/>
            </a:schemeClr>
          </a:solidFill>
          <a:ln w="15875">
            <a:solidFill>
              <a:schemeClr val="tx1">
                <a:lumMod val="65000"/>
                <a:lumOff val="35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71458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2B7FC5E9-2FE2-45E9-9D11-862E3BE2CBA1}"/>
              </a:ext>
            </a:extLst>
          </p:cNvPr>
          <p:cNvSpPr/>
          <p:nvPr/>
        </p:nvSpPr>
        <p:spPr>
          <a:xfrm rot="16200000">
            <a:off x="9898462" y="2930202"/>
            <a:ext cx="1844772" cy="1839555"/>
          </a:xfrm>
          <a:prstGeom prst="rect">
            <a:avLst/>
          </a:prstGeom>
          <a:solidFill>
            <a:schemeClr val="tx2">
              <a:lumMod val="40000"/>
              <a:lumOff val="60000"/>
            </a:schemeClr>
          </a:solidFill>
          <a:ln w="15875">
            <a:solidFill>
              <a:schemeClr val="tx1">
                <a:lumMod val="65000"/>
                <a:lumOff val="35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71458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3C68975-0579-43B4-9F30-0ABB9F549E6E}"/>
              </a:ext>
            </a:extLst>
          </p:cNvPr>
          <p:cNvSpPr/>
          <p:nvPr/>
        </p:nvSpPr>
        <p:spPr>
          <a:xfrm rot="16200000">
            <a:off x="457231" y="2946768"/>
            <a:ext cx="1844772" cy="1839555"/>
          </a:xfrm>
          <a:prstGeom prst="rect">
            <a:avLst/>
          </a:prstGeom>
          <a:solidFill>
            <a:schemeClr val="tx2">
              <a:lumMod val="40000"/>
              <a:lumOff val="60000"/>
            </a:schemeClr>
          </a:solidFill>
          <a:ln w="15875">
            <a:solidFill>
              <a:schemeClr val="tx1">
                <a:lumMod val="65000"/>
                <a:lumOff val="35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71458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28E3EA3-0B91-4235-B2FF-C886B8C4E754}"/>
              </a:ext>
            </a:extLst>
          </p:cNvPr>
          <p:cNvPicPr>
            <a:picLocks noChangeAspect="1"/>
          </p:cNvPicPr>
          <p:nvPr/>
        </p:nvPicPr>
        <p:blipFill rotWithShape="1">
          <a:blip r:embed="rId3"/>
          <a:srcRect l="16009" t="26746" r="28639" b="7009"/>
          <a:stretch/>
        </p:blipFill>
        <p:spPr>
          <a:xfrm>
            <a:off x="546545" y="3042645"/>
            <a:ext cx="1670537" cy="1675590"/>
          </a:xfrm>
          <a:prstGeom prst="rect">
            <a:avLst/>
          </a:prstGeom>
        </p:spPr>
      </p:pic>
      <p:pic>
        <p:nvPicPr>
          <p:cNvPr id="6" name="Picture 5">
            <a:extLst>
              <a:ext uri="{FF2B5EF4-FFF2-40B4-BE49-F238E27FC236}">
                <a16:creationId xmlns:a16="http://schemas.microsoft.com/office/drawing/2014/main" id="{31ED1140-2CF1-4FB4-925C-D62D8CA91635}"/>
              </a:ext>
            </a:extLst>
          </p:cNvPr>
          <p:cNvPicPr>
            <a:picLocks noChangeAspect="1"/>
          </p:cNvPicPr>
          <p:nvPr/>
        </p:nvPicPr>
        <p:blipFill rotWithShape="1">
          <a:blip r:embed="rId4"/>
          <a:srcRect t="14607" r="44680" b="23455"/>
          <a:stretch/>
        </p:blipFill>
        <p:spPr>
          <a:xfrm>
            <a:off x="2880083" y="2994724"/>
            <a:ext cx="1663589" cy="1720073"/>
          </a:xfrm>
          <a:prstGeom prst="rect">
            <a:avLst/>
          </a:prstGeom>
        </p:spPr>
      </p:pic>
      <p:pic>
        <p:nvPicPr>
          <p:cNvPr id="8" name="Picture 7">
            <a:extLst>
              <a:ext uri="{FF2B5EF4-FFF2-40B4-BE49-F238E27FC236}">
                <a16:creationId xmlns:a16="http://schemas.microsoft.com/office/drawing/2014/main" id="{9F72D095-FD87-44E7-A6BC-0CDE737462C6}"/>
              </a:ext>
            </a:extLst>
          </p:cNvPr>
          <p:cNvPicPr>
            <a:picLocks noChangeAspect="1"/>
          </p:cNvPicPr>
          <p:nvPr/>
        </p:nvPicPr>
        <p:blipFill rotWithShape="1">
          <a:blip r:embed="rId5"/>
          <a:srcRect r="16562" b="29816"/>
          <a:stretch/>
        </p:blipFill>
        <p:spPr>
          <a:xfrm>
            <a:off x="9878913" y="2998162"/>
            <a:ext cx="1785460" cy="1720073"/>
          </a:xfrm>
          <a:prstGeom prst="rect">
            <a:avLst/>
          </a:prstGeom>
        </p:spPr>
      </p:pic>
      <p:sp>
        <p:nvSpPr>
          <p:cNvPr id="41" name="Freeform: Shape 40">
            <a:extLst>
              <a:ext uri="{FF2B5EF4-FFF2-40B4-BE49-F238E27FC236}">
                <a16:creationId xmlns:a16="http://schemas.microsoft.com/office/drawing/2014/main" id="{9B045D44-F80E-4DAF-85A4-1258C49F94B0}"/>
              </a:ext>
            </a:extLst>
          </p:cNvPr>
          <p:cNvSpPr/>
          <p:nvPr/>
        </p:nvSpPr>
        <p:spPr>
          <a:xfrm>
            <a:off x="4898314" y="5155420"/>
            <a:ext cx="2285467" cy="1242715"/>
          </a:xfrm>
          <a:custGeom>
            <a:avLst/>
            <a:gdLst>
              <a:gd name="connsiteX0" fmla="*/ 0 w 3671000"/>
              <a:gd name="connsiteY0" fmla="*/ 0 h 1325563"/>
              <a:gd name="connsiteX1" fmla="*/ 3671000 w 3671000"/>
              <a:gd name="connsiteY1" fmla="*/ 0 h 1325563"/>
              <a:gd name="connsiteX2" fmla="*/ 3671000 w 3671000"/>
              <a:gd name="connsiteY2" fmla="*/ 1325563 h 1325563"/>
              <a:gd name="connsiteX3" fmla="*/ 0 w 3671000"/>
              <a:gd name="connsiteY3" fmla="*/ 1325563 h 1325563"/>
              <a:gd name="connsiteX4" fmla="*/ 0 w 3671000"/>
              <a:gd name="connsiteY4" fmla="*/ 0 h 132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1000" h="1325563">
                <a:moveTo>
                  <a:pt x="0" y="0"/>
                </a:moveTo>
                <a:lnTo>
                  <a:pt x="3671000" y="0"/>
                </a:lnTo>
                <a:lnTo>
                  <a:pt x="3671000" y="1325563"/>
                </a:lnTo>
                <a:lnTo>
                  <a:pt x="0" y="132556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6690" tIns="33338" rIns="33338" bIns="33338" numCol="1" spcCol="1270" anchor="ctr" anchorCtr="0">
            <a:noAutofit/>
          </a:bodyPr>
          <a:lstStyle/>
          <a:p>
            <a:pPr marL="0" marR="0" lvl="0" indent="0" algn="ctr" defTabSz="1166813" rtl="0" eaLnBrk="1" fontAlgn="auto" latinLnBrk="0" hangingPunct="1">
              <a:lnSpc>
                <a:spcPts val="1875"/>
              </a:lnSpc>
              <a:spcBef>
                <a:spcPct val="0"/>
              </a:spcBef>
              <a:spcAft>
                <a:spcPts val="0"/>
              </a:spcAft>
              <a:buClrTx/>
              <a:buSzTx/>
              <a:buFontTx/>
              <a:buNone/>
              <a:tabLst/>
              <a:defRPr/>
            </a:pPr>
            <a:r>
              <a:rPr kumimoji="0" lang="en-US" sz="1688"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Infuse Transformational Technologies to Enhance Services Near the Moon and Beyond</a:t>
            </a:r>
          </a:p>
        </p:txBody>
      </p:sp>
      <p:sp>
        <p:nvSpPr>
          <p:cNvPr id="47" name="Rectangle 46">
            <a:extLst>
              <a:ext uri="{FF2B5EF4-FFF2-40B4-BE49-F238E27FC236}">
                <a16:creationId xmlns:a16="http://schemas.microsoft.com/office/drawing/2014/main" id="{035B3917-C2D8-4F83-AC11-4555798BFB7F}"/>
              </a:ext>
            </a:extLst>
          </p:cNvPr>
          <p:cNvSpPr/>
          <p:nvPr/>
        </p:nvSpPr>
        <p:spPr>
          <a:xfrm rot="16200000">
            <a:off x="5159707" y="2926764"/>
            <a:ext cx="1844772" cy="1839555"/>
          </a:xfrm>
          <a:prstGeom prst="rect">
            <a:avLst/>
          </a:prstGeom>
          <a:solidFill>
            <a:schemeClr val="tx2">
              <a:lumMod val="40000"/>
              <a:lumOff val="60000"/>
            </a:schemeClr>
          </a:solidFill>
          <a:ln w="15875">
            <a:solidFill>
              <a:schemeClr val="tx1">
                <a:lumMod val="65000"/>
                <a:lumOff val="35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71458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4" name="Picture 63">
            <a:extLst>
              <a:ext uri="{FF2B5EF4-FFF2-40B4-BE49-F238E27FC236}">
                <a16:creationId xmlns:a16="http://schemas.microsoft.com/office/drawing/2014/main" id="{D35B96B4-FAF7-44C5-A550-87DB93A1EB3D}"/>
              </a:ext>
            </a:extLst>
          </p:cNvPr>
          <p:cNvPicPr>
            <a:picLocks noChangeAspect="1"/>
          </p:cNvPicPr>
          <p:nvPr/>
        </p:nvPicPr>
        <p:blipFill rotWithShape="1">
          <a:blip r:embed="rId6"/>
          <a:srcRect t="24302" r="33174" b="7796"/>
          <a:stretch/>
        </p:blipFill>
        <p:spPr>
          <a:xfrm>
            <a:off x="5239923" y="2989572"/>
            <a:ext cx="1678510" cy="1730375"/>
          </a:xfrm>
          <a:prstGeom prst="rect">
            <a:avLst/>
          </a:prstGeom>
        </p:spPr>
      </p:pic>
      <p:pic>
        <p:nvPicPr>
          <p:cNvPr id="2" name="Picture 1">
            <a:extLst>
              <a:ext uri="{FF2B5EF4-FFF2-40B4-BE49-F238E27FC236}">
                <a16:creationId xmlns:a16="http://schemas.microsoft.com/office/drawing/2014/main" id="{AC4A0686-C9AA-4249-9FDE-6FB073819B63}"/>
              </a:ext>
            </a:extLst>
          </p:cNvPr>
          <p:cNvPicPr>
            <a:picLocks noChangeAspect="1"/>
          </p:cNvPicPr>
          <p:nvPr/>
        </p:nvPicPr>
        <p:blipFill rotWithShape="1">
          <a:blip r:embed="rId7"/>
          <a:srcRect r="11140"/>
          <a:stretch/>
        </p:blipFill>
        <p:spPr>
          <a:xfrm>
            <a:off x="7615610" y="2978759"/>
            <a:ext cx="1720449" cy="1753132"/>
          </a:xfrm>
          <a:prstGeom prst="rect">
            <a:avLst/>
          </a:prstGeom>
        </p:spPr>
      </p:pic>
      <p:sp>
        <p:nvSpPr>
          <p:cNvPr id="43" name="Rectangle 42">
            <a:extLst>
              <a:ext uri="{FF2B5EF4-FFF2-40B4-BE49-F238E27FC236}">
                <a16:creationId xmlns:a16="http://schemas.microsoft.com/office/drawing/2014/main" id="{5BFF7973-B7C6-4D40-8FD2-F4539358F58A}"/>
              </a:ext>
            </a:extLst>
          </p:cNvPr>
          <p:cNvSpPr/>
          <p:nvPr/>
        </p:nvSpPr>
        <p:spPr>
          <a:xfrm>
            <a:off x="34925" y="6639007"/>
            <a:ext cx="646331" cy="1846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1" u="none" strike="noStrike" kern="1200" cap="none" spc="0" normalizeH="0" baseline="0" noProof="0">
                <a:ln>
                  <a:noFill/>
                </a:ln>
                <a:solidFill>
                  <a:prstClr val="white"/>
                </a:solidFill>
                <a:effectLst/>
                <a:uLnTx/>
                <a:uFillTx/>
                <a:latin typeface="Calibri" panose="020F0502020204030204"/>
                <a:ea typeface="+mn-ea"/>
                <a:cs typeface="+mn-cs"/>
              </a:rPr>
              <a:t>PSC64_092419</a:t>
            </a:r>
          </a:p>
        </p:txBody>
      </p:sp>
      <p:sp>
        <p:nvSpPr>
          <p:cNvPr id="4" name="Rectangle 3">
            <a:extLst>
              <a:ext uri="{FF2B5EF4-FFF2-40B4-BE49-F238E27FC236}">
                <a16:creationId xmlns:a16="http://schemas.microsoft.com/office/drawing/2014/main" id="{FFD1B591-AB10-43E9-8263-E8896E117C6F}"/>
              </a:ext>
            </a:extLst>
          </p:cNvPr>
          <p:cNvSpPr/>
          <p:nvPr/>
        </p:nvSpPr>
        <p:spPr>
          <a:xfrm>
            <a:off x="2627515" y="2758440"/>
            <a:ext cx="2249757" cy="4059834"/>
          </a:xfrm>
          <a:prstGeom prst="rect">
            <a:avLst/>
          </a:prstGeom>
          <a:noFill/>
          <a:ln w="57150">
            <a:solidFill>
              <a:srgbClr val="FFC000"/>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924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vertical)">
                                      <p:cBhvr>
                                        <p:cTn id="7" dur="1000"/>
                                        <p:tgtEl>
                                          <p:spTgt spid="34"/>
                                        </p:tgtEl>
                                      </p:cBhvr>
                                    </p:animEffect>
                                  </p:childTnLst>
                                </p:cTn>
                              </p:par>
                            </p:childTnLst>
                          </p:cTn>
                        </p:par>
                        <p:par>
                          <p:cTn id="8" fill="hold">
                            <p:stCondLst>
                              <p:cond delay="1000"/>
                            </p:stCondLst>
                            <p:childTnLst>
                              <p:par>
                                <p:cTn id="9" presetID="3" presetClass="entr" presetSubtype="5"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blinds(vertical)">
                                      <p:cBhvr>
                                        <p:cTn id="1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reeform: Shape 143">
            <a:extLst>
              <a:ext uri="{FF2B5EF4-FFF2-40B4-BE49-F238E27FC236}">
                <a16:creationId xmlns:a16="http://schemas.microsoft.com/office/drawing/2014/main" id="{4689E514-129D-4060-9F63-23FECC0C4302}"/>
              </a:ext>
            </a:extLst>
          </p:cNvPr>
          <p:cNvSpPr/>
          <p:nvPr/>
        </p:nvSpPr>
        <p:spPr>
          <a:xfrm rot="18980294">
            <a:off x="6828198" y="3015918"/>
            <a:ext cx="2328358" cy="3294684"/>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858747"/>
              <a:gd name="connsiteX1" fmla="*/ 1638096 w 1638096"/>
              <a:gd name="connsiteY1" fmla="*/ 0 h 2858747"/>
              <a:gd name="connsiteX2" fmla="*/ 690441 w 1638096"/>
              <a:gd name="connsiteY2" fmla="*/ 2858747 h 2858747"/>
              <a:gd name="connsiteX3" fmla="*/ 650348 w 1638096"/>
              <a:gd name="connsiteY3" fmla="*/ 2469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48946 w 1638096"/>
              <a:gd name="connsiteY6" fmla="*/ 2272234 h 2858747"/>
              <a:gd name="connsiteX7" fmla="*/ 24449 w 1638096"/>
              <a:gd name="connsiteY7" fmla="*/ 2092851 h 2858747"/>
              <a:gd name="connsiteX8" fmla="*/ 0 w 1638096"/>
              <a:gd name="connsiteY8" fmla="*/ 1980385 h 2858747"/>
              <a:gd name="connsiteX9" fmla="*/ 29339 w 1638096"/>
              <a:gd name="connsiteY9" fmla="*/ 1916817 h 2858747"/>
              <a:gd name="connsiteX0" fmla="*/ 0 w 1811782"/>
              <a:gd name="connsiteY0" fmla="*/ 1670575 h 2858747"/>
              <a:gd name="connsiteX1" fmla="*/ 1811782 w 1811782"/>
              <a:gd name="connsiteY1" fmla="*/ 0 h 2858747"/>
              <a:gd name="connsiteX2" fmla="*/ 864127 w 1811782"/>
              <a:gd name="connsiteY2" fmla="*/ 2858747 h 2858747"/>
              <a:gd name="connsiteX3" fmla="*/ 644271 w 1811782"/>
              <a:gd name="connsiteY3" fmla="*/ 2737369 h 2858747"/>
              <a:gd name="connsiteX4" fmla="*/ 454586 w 1811782"/>
              <a:gd name="connsiteY4" fmla="*/ 2560487 h 2858747"/>
              <a:gd name="connsiteX5" fmla="*/ 322125 w 1811782"/>
              <a:gd name="connsiteY5" fmla="*/ 2395885 h 2858747"/>
              <a:gd name="connsiteX6" fmla="*/ 222632 w 1811782"/>
              <a:gd name="connsiteY6" fmla="*/ 2272234 h 2858747"/>
              <a:gd name="connsiteX7" fmla="*/ 198135 w 1811782"/>
              <a:gd name="connsiteY7" fmla="*/ 2092851 h 2858747"/>
              <a:gd name="connsiteX8" fmla="*/ 173686 w 1811782"/>
              <a:gd name="connsiteY8" fmla="*/ 1980385 h 2858747"/>
              <a:gd name="connsiteX9" fmla="*/ 0 w 1811782"/>
              <a:gd name="connsiteY9" fmla="*/ 1670575 h 2858747"/>
              <a:gd name="connsiteX0" fmla="*/ 0 w 1811782"/>
              <a:gd name="connsiteY0" fmla="*/ 1670575 h 3173984"/>
              <a:gd name="connsiteX1" fmla="*/ 1811782 w 1811782"/>
              <a:gd name="connsiteY1" fmla="*/ 0 h 3173984"/>
              <a:gd name="connsiteX2" fmla="*/ 1256682 w 1811782"/>
              <a:gd name="connsiteY2" fmla="*/ 3173984 h 3173984"/>
              <a:gd name="connsiteX3" fmla="*/ 644271 w 1811782"/>
              <a:gd name="connsiteY3" fmla="*/ 2737369 h 3173984"/>
              <a:gd name="connsiteX4" fmla="*/ 454586 w 1811782"/>
              <a:gd name="connsiteY4" fmla="*/ 2560487 h 3173984"/>
              <a:gd name="connsiteX5" fmla="*/ 322125 w 1811782"/>
              <a:gd name="connsiteY5" fmla="*/ 2395885 h 3173984"/>
              <a:gd name="connsiteX6" fmla="*/ 222632 w 1811782"/>
              <a:gd name="connsiteY6" fmla="*/ 2272234 h 3173984"/>
              <a:gd name="connsiteX7" fmla="*/ 198135 w 1811782"/>
              <a:gd name="connsiteY7" fmla="*/ 2092851 h 3173984"/>
              <a:gd name="connsiteX8" fmla="*/ 173686 w 1811782"/>
              <a:gd name="connsiteY8" fmla="*/ 1980385 h 3173984"/>
              <a:gd name="connsiteX9" fmla="*/ 0 w 1811782"/>
              <a:gd name="connsiteY9"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98135 w 1811782"/>
              <a:gd name="connsiteY6" fmla="*/ 2092851 h 3173984"/>
              <a:gd name="connsiteX7" fmla="*/ 173686 w 1811782"/>
              <a:gd name="connsiteY7" fmla="*/ 1980385 h 3173984"/>
              <a:gd name="connsiteX8" fmla="*/ 0 w 1811782"/>
              <a:gd name="connsiteY8"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73686 w 1811782"/>
              <a:gd name="connsiteY6" fmla="*/ 1980385 h 3173984"/>
              <a:gd name="connsiteX7" fmla="*/ 0 w 1811782"/>
              <a:gd name="connsiteY7"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322125 w 1811782"/>
              <a:gd name="connsiteY3" fmla="*/ 2395885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1782" h="3173984">
                <a:moveTo>
                  <a:pt x="0" y="1670575"/>
                </a:moveTo>
                <a:lnTo>
                  <a:pt x="1811782" y="0"/>
                </a:lnTo>
                <a:lnTo>
                  <a:pt x="1256682" y="3173984"/>
                </a:lnTo>
                <a:cubicBezTo>
                  <a:pt x="1093863" y="3075323"/>
                  <a:pt x="1052190" y="3135273"/>
                  <a:pt x="768224" y="2878002"/>
                </a:cubicBezTo>
                <a:cubicBezTo>
                  <a:pt x="431007" y="2582860"/>
                  <a:pt x="431337" y="2604779"/>
                  <a:pt x="147151" y="2187401"/>
                </a:cubicBezTo>
                <a:cubicBezTo>
                  <a:pt x="-7198" y="1919237"/>
                  <a:pt x="49050" y="1842850"/>
                  <a:pt x="0" y="1670575"/>
                </a:cubicBezTo>
                <a:close/>
              </a:path>
            </a:pathLst>
          </a:custGeom>
          <a:gradFill flip="none" rotWithShape="1">
            <a:gsLst>
              <a:gs pos="76000">
                <a:schemeClr val="accent5">
                  <a:alpha val="13000"/>
                </a:schemeClr>
              </a:gs>
              <a:gs pos="12000">
                <a:srgbClr val="00B0F0">
                  <a:alpha val="44000"/>
                </a:srgbClr>
              </a:gs>
              <a:gs pos="48000">
                <a:schemeClr val="accent1">
                  <a:lumMod val="20000"/>
                  <a:lumOff val="80000"/>
                  <a:alpha val="57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pic>
        <p:nvPicPr>
          <p:cNvPr id="3" name="Picture 2" descr="A view of the earth from space&#10;&#10;Description automatically generated">
            <a:extLst>
              <a:ext uri="{FF2B5EF4-FFF2-40B4-BE49-F238E27FC236}">
                <a16:creationId xmlns:a16="http://schemas.microsoft.com/office/drawing/2014/main" id="{04088B9D-8362-4317-9215-D6F308586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4177939"/>
            <a:ext cx="12001500" cy="2642738"/>
          </a:xfrm>
          <a:prstGeom prst="rect">
            <a:avLst/>
          </a:prstGeom>
        </p:spPr>
      </p:pic>
      <p:sp>
        <p:nvSpPr>
          <p:cNvPr id="112" name="Freeform: Shape 111">
            <a:extLst>
              <a:ext uri="{FF2B5EF4-FFF2-40B4-BE49-F238E27FC236}">
                <a16:creationId xmlns:a16="http://schemas.microsoft.com/office/drawing/2014/main" id="{472EAE88-60C3-4523-B5C7-0762F9D5D2A9}"/>
              </a:ext>
            </a:extLst>
          </p:cNvPr>
          <p:cNvSpPr/>
          <p:nvPr/>
        </p:nvSpPr>
        <p:spPr>
          <a:xfrm rot="421948">
            <a:off x="9151396" y="1389962"/>
            <a:ext cx="293496" cy="355211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bg1">
                  <a:lumMod val="85000"/>
                  <a:alpha val="66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13" name="Freeform: Shape 112">
            <a:extLst>
              <a:ext uri="{FF2B5EF4-FFF2-40B4-BE49-F238E27FC236}">
                <a16:creationId xmlns:a16="http://schemas.microsoft.com/office/drawing/2014/main" id="{60D47E3C-DE3A-4EFF-84C1-DFBE9A14BD04}"/>
              </a:ext>
            </a:extLst>
          </p:cNvPr>
          <p:cNvSpPr/>
          <p:nvPr/>
        </p:nvSpPr>
        <p:spPr>
          <a:xfrm rot="20642318">
            <a:off x="8381131" y="897156"/>
            <a:ext cx="293496" cy="4165409"/>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60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14" name="Freeform: Shape 113">
            <a:extLst>
              <a:ext uri="{FF2B5EF4-FFF2-40B4-BE49-F238E27FC236}">
                <a16:creationId xmlns:a16="http://schemas.microsoft.com/office/drawing/2014/main" id="{770AB67B-9FD2-4E87-ACE3-044BAA42255F}"/>
              </a:ext>
            </a:extLst>
          </p:cNvPr>
          <p:cNvSpPr/>
          <p:nvPr/>
        </p:nvSpPr>
        <p:spPr>
          <a:xfrm rot="20685659">
            <a:off x="2703613" y="1493902"/>
            <a:ext cx="293496" cy="4192597"/>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bg1">
                  <a:lumMod val="75000"/>
                  <a:alpha val="74000"/>
                </a:schemeClr>
              </a:gs>
              <a:gs pos="25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92" name="Freeform: Shape 91">
            <a:extLst>
              <a:ext uri="{FF2B5EF4-FFF2-40B4-BE49-F238E27FC236}">
                <a16:creationId xmlns:a16="http://schemas.microsoft.com/office/drawing/2014/main" id="{4BC86A04-827C-4255-99A7-A2C30A5B2091}"/>
              </a:ext>
            </a:extLst>
          </p:cNvPr>
          <p:cNvSpPr/>
          <p:nvPr/>
        </p:nvSpPr>
        <p:spPr>
          <a:xfrm rot="4548403">
            <a:off x="5691718" y="2119760"/>
            <a:ext cx="190158" cy="165442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bg1">
                  <a:lumMod val="75000"/>
                  <a:alpha val="53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18" name="Freeform: Shape 117">
            <a:extLst>
              <a:ext uri="{FF2B5EF4-FFF2-40B4-BE49-F238E27FC236}">
                <a16:creationId xmlns:a16="http://schemas.microsoft.com/office/drawing/2014/main" id="{67B936E3-9163-4888-8FAC-A258B0761CE2}"/>
              </a:ext>
            </a:extLst>
          </p:cNvPr>
          <p:cNvSpPr/>
          <p:nvPr/>
        </p:nvSpPr>
        <p:spPr>
          <a:xfrm rot="1660897">
            <a:off x="3908657" y="4509314"/>
            <a:ext cx="232346" cy="76403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75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79" name="Picture 2" descr="Image result for cubesat">
            <a:extLst>
              <a:ext uri="{FF2B5EF4-FFF2-40B4-BE49-F238E27FC236}">
                <a16:creationId xmlns:a16="http://schemas.microsoft.com/office/drawing/2014/main" id="{054F65A3-C0DF-44C9-8A01-BFBCE2C4D4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0162" y="1053773"/>
            <a:ext cx="70293" cy="46862"/>
          </a:xfrm>
          <a:prstGeom prst="rect">
            <a:avLst/>
          </a:prstGeom>
          <a:noFill/>
          <a:extLst>
            <a:ext uri="{909E8E84-426E-40DD-AFC4-6F175D3DCCD1}">
              <a14:hiddenFill xmlns:a14="http://schemas.microsoft.com/office/drawing/2010/main">
                <a:solidFill>
                  <a:srgbClr val="FFFFFF"/>
                </a:solidFill>
              </a14:hiddenFill>
            </a:ext>
          </a:extLst>
        </p:spPr>
      </p:pic>
      <p:grpSp>
        <p:nvGrpSpPr>
          <p:cNvPr id="148" name="Group 147">
            <a:extLst>
              <a:ext uri="{FF2B5EF4-FFF2-40B4-BE49-F238E27FC236}">
                <a16:creationId xmlns:a16="http://schemas.microsoft.com/office/drawing/2014/main" id="{1E0B03FD-0679-4D74-9891-83EF41025518}"/>
              </a:ext>
            </a:extLst>
          </p:cNvPr>
          <p:cNvGrpSpPr/>
          <p:nvPr/>
        </p:nvGrpSpPr>
        <p:grpSpPr>
          <a:xfrm>
            <a:off x="3723626" y="5174483"/>
            <a:ext cx="242389" cy="252683"/>
            <a:chOff x="7100500" y="4111554"/>
            <a:chExt cx="149402" cy="161538"/>
          </a:xfrm>
        </p:grpSpPr>
        <p:sp>
          <p:nvSpPr>
            <p:cNvPr id="149" name="Magnetic Disk 71">
              <a:extLst>
                <a:ext uri="{FF2B5EF4-FFF2-40B4-BE49-F238E27FC236}">
                  <a16:creationId xmlns:a16="http://schemas.microsoft.com/office/drawing/2014/main" id="{C35C4883-C3CE-4883-9D67-A045E32F5A72}"/>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150" name="Group 215">
              <a:extLst>
                <a:ext uri="{FF2B5EF4-FFF2-40B4-BE49-F238E27FC236}">
                  <a16:creationId xmlns:a16="http://schemas.microsoft.com/office/drawing/2014/main" id="{0509BAB0-12A1-4166-A777-6D7B66EBCA63}"/>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152" name="Oval 151">
                <a:extLst>
                  <a:ext uri="{FF2B5EF4-FFF2-40B4-BE49-F238E27FC236}">
                    <a16:creationId xmlns:a16="http://schemas.microsoft.com/office/drawing/2014/main" id="{C5362F7B-856D-4446-B53D-B63AEEFC1D33}"/>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153" name="Oval 152">
                <a:extLst>
                  <a:ext uri="{FF2B5EF4-FFF2-40B4-BE49-F238E27FC236}">
                    <a16:creationId xmlns:a16="http://schemas.microsoft.com/office/drawing/2014/main" id="{8A4EE396-934A-43F3-841A-04472F96DDCB}"/>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151" name="Straight Connector 150">
              <a:extLst>
                <a:ext uri="{FF2B5EF4-FFF2-40B4-BE49-F238E27FC236}">
                  <a16:creationId xmlns:a16="http://schemas.microsoft.com/office/drawing/2014/main" id="{D276A377-0865-4A6A-B1D5-FF8400695029}"/>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pic>
        <p:nvPicPr>
          <p:cNvPr id="46" name="Picture 45" descr="A picture containing sitting&#10;&#10;Description automatically generated">
            <a:extLst>
              <a:ext uri="{FF2B5EF4-FFF2-40B4-BE49-F238E27FC236}">
                <a16:creationId xmlns:a16="http://schemas.microsoft.com/office/drawing/2014/main" id="{BB07ACC9-65D8-4963-A7FB-1B37324B39FE}"/>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150000"/>
                    </a14:imgEffect>
                  </a14:imgLayer>
                </a14:imgProps>
              </a:ext>
              <a:ext uri="{28A0092B-C50C-407E-A947-70E740481C1C}">
                <a14:useLocalDpi xmlns:a14="http://schemas.microsoft.com/office/drawing/2010/main" val="0"/>
              </a:ext>
            </a:extLst>
          </a:blip>
          <a:stretch>
            <a:fillRect/>
          </a:stretch>
        </p:blipFill>
        <p:spPr>
          <a:xfrm>
            <a:off x="9844974" y="-78677"/>
            <a:ext cx="2764102" cy="2416252"/>
          </a:xfrm>
          <a:prstGeom prst="rect">
            <a:avLst/>
          </a:prstGeom>
        </p:spPr>
      </p:pic>
      <p:sp>
        <p:nvSpPr>
          <p:cNvPr id="158" name="Freeform: Shape 157">
            <a:extLst>
              <a:ext uri="{FF2B5EF4-FFF2-40B4-BE49-F238E27FC236}">
                <a16:creationId xmlns:a16="http://schemas.microsoft.com/office/drawing/2014/main" id="{48D294BF-B6B5-4776-AD27-10F0A702F745}"/>
              </a:ext>
            </a:extLst>
          </p:cNvPr>
          <p:cNvSpPr/>
          <p:nvPr/>
        </p:nvSpPr>
        <p:spPr>
          <a:xfrm>
            <a:off x="6503816" y="2645564"/>
            <a:ext cx="206503" cy="3051504"/>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55000">
                <a:schemeClr val="bg1">
                  <a:lumMod val="75000"/>
                  <a:alpha val="72000"/>
                </a:schemeClr>
              </a:gs>
              <a:gs pos="27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grpSp>
        <p:nvGrpSpPr>
          <p:cNvPr id="4" name="Group 3">
            <a:extLst>
              <a:ext uri="{FF2B5EF4-FFF2-40B4-BE49-F238E27FC236}">
                <a16:creationId xmlns:a16="http://schemas.microsoft.com/office/drawing/2014/main" id="{E27A7BE6-9786-4A7D-BBED-4AB4B5969FA5}"/>
              </a:ext>
            </a:extLst>
          </p:cNvPr>
          <p:cNvGrpSpPr/>
          <p:nvPr/>
        </p:nvGrpSpPr>
        <p:grpSpPr>
          <a:xfrm>
            <a:off x="5766602" y="4142414"/>
            <a:ext cx="416347" cy="2577662"/>
            <a:chOff x="7288612" y="4535111"/>
            <a:chExt cx="383599" cy="2374918"/>
          </a:xfrm>
        </p:grpSpPr>
        <p:sp>
          <p:nvSpPr>
            <p:cNvPr id="192" name="Extract 16">
              <a:extLst>
                <a:ext uri="{FF2B5EF4-FFF2-40B4-BE49-F238E27FC236}">
                  <a16:creationId xmlns:a16="http://schemas.microsoft.com/office/drawing/2014/main" id="{6831EB0F-18B0-4E41-B493-61802EED76C3}"/>
                </a:ext>
              </a:extLst>
            </p:cNvPr>
            <p:cNvSpPr/>
            <p:nvPr/>
          </p:nvSpPr>
          <p:spPr>
            <a:xfrm>
              <a:off x="7294180" y="6458266"/>
              <a:ext cx="111331" cy="451763"/>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sp>
          <p:nvSpPr>
            <p:cNvPr id="193" name="Extract 16">
              <a:extLst>
                <a:ext uri="{FF2B5EF4-FFF2-40B4-BE49-F238E27FC236}">
                  <a16:creationId xmlns:a16="http://schemas.microsoft.com/office/drawing/2014/main" id="{C9C6EFBA-4F49-46D6-B72D-615A63049645}"/>
                </a:ext>
              </a:extLst>
            </p:cNvPr>
            <p:cNvSpPr/>
            <p:nvPr/>
          </p:nvSpPr>
          <p:spPr>
            <a:xfrm>
              <a:off x="7560880" y="6448741"/>
              <a:ext cx="111331" cy="451763"/>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pic>
          <p:nvPicPr>
            <p:cNvPr id="15" name="Picture 14" descr="A picture containing indoor, next, sitting&#10;&#10;Description automatically generated">
              <a:extLst>
                <a:ext uri="{FF2B5EF4-FFF2-40B4-BE49-F238E27FC236}">
                  <a16:creationId xmlns:a16="http://schemas.microsoft.com/office/drawing/2014/main" id="{8E42849C-AE63-4195-B8D6-ADFF3638C755}"/>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7000"/>
                      </a14:imgEffect>
                    </a14:imgLayer>
                  </a14:imgProps>
                </a:ext>
                <a:ext uri="{28A0092B-C50C-407E-A947-70E740481C1C}">
                  <a14:useLocalDpi xmlns:a14="http://schemas.microsoft.com/office/drawing/2010/main" val="0"/>
                </a:ext>
              </a:extLst>
            </a:blip>
            <a:stretch>
              <a:fillRect/>
            </a:stretch>
          </p:blipFill>
          <p:spPr>
            <a:xfrm>
              <a:off x="7288612" y="4535111"/>
              <a:ext cx="359383" cy="2067949"/>
            </a:xfrm>
            <a:prstGeom prst="rect">
              <a:avLst/>
            </a:prstGeom>
          </p:spPr>
        </p:pic>
        <p:sp>
          <p:nvSpPr>
            <p:cNvPr id="191" name="Extract 16">
              <a:extLst>
                <a:ext uri="{FF2B5EF4-FFF2-40B4-BE49-F238E27FC236}">
                  <a16:creationId xmlns:a16="http://schemas.microsoft.com/office/drawing/2014/main" id="{BBA2301A-342E-4EAA-AF6A-FF35467EAA53}"/>
                </a:ext>
              </a:extLst>
            </p:cNvPr>
            <p:cNvSpPr/>
            <p:nvPr/>
          </p:nvSpPr>
          <p:spPr>
            <a:xfrm>
              <a:off x="7425104" y="6518239"/>
              <a:ext cx="111331" cy="291353"/>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grpSp>
      <p:sp>
        <p:nvSpPr>
          <p:cNvPr id="198" name="Freeform: Shape 197">
            <a:extLst>
              <a:ext uri="{FF2B5EF4-FFF2-40B4-BE49-F238E27FC236}">
                <a16:creationId xmlns:a16="http://schemas.microsoft.com/office/drawing/2014/main" id="{5126F208-8BBE-47F9-807A-B6706DB96DF1}"/>
              </a:ext>
            </a:extLst>
          </p:cNvPr>
          <p:cNvSpPr/>
          <p:nvPr/>
        </p:nvSpPr>
        <p:spPr>
          <a:xfrm rot="20073757">
            <a:off x="2368250" y="1717222"/>
            <a:ext cx="293496" cy="4192597"/>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65000"/>
                </a:schemeClr>
              </a:gs>
              <a:gs pos="9000">
                <a:schemeClr val="accent1">
                  <a:lumMod val="30000"/>
                  <a:lumOff val="70000"/>
                  <a:alpha val="28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033" name="Picture 1032" descr="A picture containing photo, sky&#10;&#10;Description automatically generated">
            <a:extLst>
              <a:ext uri="{FF2B5EF4-FFF2-40B4-BE49-F238E27FC236}">
                <a16:creationId xmlns:a16="http://schemas.microsoft.com/office/drawing/2014/main" id="{1501CCDD-F1DD-40AF-95F2-62C69B65CDD2}"/>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0000"/>
                    </a14:imgEffect>
                  </a14:imgLayer>
                </a14:imgProps>
              </a:ext>
              <a:ext uri="{28A0092B-C50C-407E-A947-70E740481C1C}">
                <a14:useLocalDpi xmlns:a14="http://schemas.microsoft.com/office/drawing/2010/main" val="0"/>
              </a:ext>
            </a:extLst>
          </a:blip>
          <a:stretch>
            <a:fillRect/>
          </a:stretch>
        </p:blipFill>
        <p:spPr>
          <a:xfrm>
            <a:off x="8955909" y="577606"/>
            <a:ext cx="949542" cy="944296"/>
          </a:xfrm>
          <a:prstGeom prst="rect">
            <a:avLst/>
          </a:prstGeom>
        </p:spPr>
      </p:pic>
      <p:sp>
        <p:nvSpPr>
          <p:cNvPr id="214" name="Freeform: Shape 213">
            <a:extLst>
              <a:ext uri="{FF2B5EF4-FFF2-40B4-BE49-F238E27FC236}">
                <a16:creationId xmlns:a16="http://schemas.microsoft.com/office/drawing/2014/main" id="{D30E7522-DD64-4061-A99C-CCE9F28E6245}"/>
              </a:ext>
            </a:extLst>
          </p:cNvPr>
          <p:cNvSpPr/>
          <p:nvPr/>
        </p:nvSpPr>
        <p:spPr>
          <a:xfrm rot="21437705">
            <a:off x="8879070" y="679511"/>
            <a:ext cx="293496" cy="4281030"/>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bg1">
                  <a:lumMod val="75000"/>
                  <a:alpha val="59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217" name="Freeform: Shape 216">
            <a:extLst>
              <a:ext uri="{FF2B5EF4-FFF2-40B4-BE49-F238E27FC236}">
                <a16:creationId xmlns:a16="http://schemas.microsoft.com/office/drawing/2014/main" id="{E2071A93-D5E0-4F25-B854-B32EE51482F2}"/>
              </a:ext>
            </a:extLst>
          </p:cNvPr>
          <p:cNvSpPr/>
          <p:nvPr/>
        </p:nvSpPr>
        <p:spPr>
          <a:xfrm rot="20253204" flipH="1">
            <a:off x="6702081" y="2580295"/>
            <a:ext cx="214234" cy="1803698"/>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67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225" name="Freeform: Shape 224">
            <a:extLst>
              <a:ext uri="{FF2B5EF4-FFF2-40B4-BE49-F238E27FC236}">
                <a16:creationId xmlns:a16="http://schemas.microsoft.com/office/drawing/2014/main" id="{82E6C712-BDE4-4655-A39E-610B6DFDC61F}"/>
              </a:ext>
            </a:extLst>
          </p:cNvPr>
          <p:cNvSpPr/>
          <p:nvPr/>
        </p:nvSpPr>
        <p:spPr>
          <a:xfrm rot="1952284">
            <a:off x="4317666" y="4467294"/>
            <a:ext cx="231424" cy="90347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74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grpSp>
        <p:nvGrpSpPr>
          <p:cNvPr id="219" name="Group 218">
            <a:extLst>
              <a:ext uri="{FF2B5EF4-FFF2-40B4-BE49-F238E27FC236}">
                <a16:creationId xmlns:a16="http://schemas.microsoft.com/office/drawing/2014/main" id="{D950DF44-FA39-4D27-B202-01588CAACB29}"/>
              </a:ext>
            </a:extLst>
          </p:cNvPr>
          <p:cNvGrpSpPr/>
          <p:nvPr/>
        </p:nvGrpSpPr>
        <p:grpSpPr>
          <a:xfrm>
            <a:off x="4046174" y="5222951"/>
            <a:ext cx="242389" cy="252683"/>
            <a:chOff x="7100500" y="4111554"/>
            <a:chExt cx="149402" cy="161538"/>
          </a:xfrm>
        </p:grpSpPr>
        <p:sp>
          <p:nvSpPr>
            <p:cNvPr id="220" name="Magnetic Disk 71">
              <a:extLst>
                <a:ext uri="{FF2B5EF4-FFF2-40B4-BE49-F238E27FC236}">
                  <a16:creationId xmlns:a16="http://schemas.microsoft.com/office/drawing/2014/main" id="{8341DD33-536E-4E8C-9C82-72097642884B}"/>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221" name="Group 215">
              <a:extLst>
                <a:ext uri="{FF2B5EF4-FFF2-40B4-BE49-F238E27FC236}">
                  <a16:creationId xmlns:a16="http://schemas.microsoft.com/office/drawing/2014/main" id="{AA4E2526-7302-4C6E-870A-7D576766B204}"/>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223" name="Oval 222">
                <a:extLst>
                  <a:ext uri="{FF2B5EF4-FFF2-40B4-BE49-F238E27FC236}">
                    <a16:creationId xmlns:a16="http://schemas.microsoft.com/office/drawing/2014/main" id="{50F82835-36B8-4DFA-8210-9BFFF150B5E0}"/>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224" name="Oval 223">
                <a:extLst>
                  <a:ext uri="{FF2B5EF4-FFF2-40B4-BE49-F238E27FC236}">
                    <a16:creationId xmlns:a16="http://schemas.microsoft.com/office/drawing/2014/main" id="{DBD6F5E9-9338-4C4C-800E-3D0817C41C3C}"/>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222" name="Straight Connector 221">
              <a:extLst>
                <a:ext uri="{FF2B5EF4-FFF2-40B4-BE49-F238E27FC236}">
                  <a16:creationId xmlns:a16="http://schemas.microsoft.com/office/drawing/2014/main" id="{96EC7379-B400-4E8E-962B-4C0B0D43968B}"/>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pic>
        <p:nvPicPr>
          <p:cNvPr id="93" name="Picture 92">
            <a:extLst>
              <a:ext uri="{FF2B5EF4-FFF2-40B4-BE49-F238E27FC236}">
                <a16:creationId xmlns:a16="http://schemas.microsoft.com/office/drawing/2014/main" id="{7B42863C-E7F6-4B81-A9DB-4C5DD2CD5065}"/>
              </a:ext>
            </a:extLst>
          </p:cNvPr>
          <p:cNvPicPr>
            <a:picLocks noChangeAspect="1"/>
          </p:cNvPicPr>
          <p:nvPr/>
        </p:nvPicPr>
        <p:blipFill>
          <a:blip r:embed="rId11" cstate="print">
            <a:extLst>
              <a:ext uri="{BEBA8EAE-BF5A-486C-A8C5-ECC9F3942E4B}">
                <a14:imgProps xmlns:a14="http://schemas.microsoft.com/office/drawing/2010/main">
                  <a14:imgLayer r:embed="rId12">
                    <a14:imgEffect>
                      <a14:saturation sat="37000"/>
                    </a14:imgEffect>
                    <a14:imgEffect>
                      <a14:brightnessContrast bright="19000"/>
                    </a14:imgEffect>
                  </a14:imgLayer>
                </a14:imgProps>
              </a:ext>
              <a:ext uri="{28A0092B-C50C-407E-A947-70E740481C1C}">
                <a14:useLocalDpi xmlns:a14="http://schemas.microsoft.com/office/drawing/2010/main" val="0"/>
              </a:ext>
            </a:extLst>
          </a:blip>
          <a:stretch>
            <a:fillRect/>
          </a:stretch>
        </p:blipFill>
        <p:spPr>
          <a:xfrm rot="9912342" flipV="1">
            <a:off x="853758" y="1149549"/>
            <a:ext cx="537878" cy="320944"/>
          </a:xfrm>
          <a:prstGeom prst="rect">
            <a:avLst/>
          </a:prstGeom>
        </p:spPr>
      </p:pic>
      <p:sp>
        <p:nvSpPr>
          <p:cNvPr id="227" name="Freeform: Shape 226">
            <a:extLst>
              <a:ext uri="{FF2B5EF4-FFF2-40B4-BE49-F238E27FC236}">
                <a16:creationId xmlns:a16="http://schemas.microsoft.com/office/drawing/2014/main" id="{0B5DAFAA-3762-4748-9482-7A112B623132}"/>
              </a:ext>
            </a:extLst>
          </p:cNvPr>
          <p:cNvSpPr/>
          <p:nvPr/>
        </p:nvSpPr>
        <p:spPr>
          <a:xfrm rot="20372123">
            <a:off x="1159707" y="1268766"/>
            <a:ext cx="145152" cy="532242"/>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rgbClr val="00B0F0">
                  <a:alpha val="59000"/>
                  <a:lumMod val="72000"/>
                  <a:lumOff val="28000"/>
                </a:srgbClr>
              </a:gs>
              <a:gs pos="83000">
                <a:srgbClr val="00FFFF">
                  <a:alpha val="37000"/>
                </a:srgb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228" name="Freeform: Shape 227">
            <a:extLst>
              <a:ext uri="{FF2B5EF4-FFF2-40B4-BE49-F238E27FC236}">
                <a16:creationId xmlns:a16="http://schemas.microsoft.com/office/drawing/2014/main" id="{529DDF32-E3D8-44A5-9C68-B4985C992F8E}"/>
              </a:ext>
            </a:extLst>
          </p:cNvPr>
          <p:cNvSpPr/>
          <p:nvPr/>
        </p:nvSpPr>
        <p:spPr>
          <a:xfrm rot="17177469">
            <a:off x="9180344" y="423951"/>
            <a:ext cx="175698" cy="76679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rgbClr val="00B0F0">
                  <a:alpha val="59000"/>
                  <a:lumMod val="72000"/>
                  <a:lumOff val="28000"/>
                </a:srgbClr>
              </a:gs>
              <a:gs pos="83000">
                <a:srgbClr val="00FFFF">
                  <a:alpha val="37000"/>
                </a:srgb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241" name="Freeform: Shape 240">
            <a:extLst>
              <a:ext uri="{FF2B5EF4-FFF2-40B4-BE49-F238E27FC236}">
                <a16:creationId xmlns:a16="http://schemas.microsoft.com/office/drawing/2014/main" id="{BD86CF1E-BB9E-41E1-9061-C47666C462FB}"/>
              </a:ext>
            </a:extLst>
          </p:cNvPr>
          <p:cNvSpPr/>
          <p:nvPr/>
        </p:nvSpPr>
        <p:spPr>
          <a:xfrm rot="1185758">
            <a:off x="7412948" y="4809642"/>
            <a:ext cx="234580" cy="1045492"/>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52000"/>
                </a:schemeClr>
              </a:gs>
              <a:gs pos="28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242" name="Freeform: Shape 241">
            <a:extLst>
              <a:ext uri="{FF2B5EF4-FFF2-40B4-BE49-F238E27FC236}">
                <a16:creationId xmlns:a16="http://schemas.microsoft.com/office/drawing/2014/main" id="{C95E56E6-1D95-46BD-B05E-87BF9354650B}"/>
              </a:ext>
            </a:extLst>
          </p:cNvPr>
          <p:cNvSpPr/>
          <p:nvPr/>
        </p:nvSpPr>
        <p:spPr>
          <a:xfrm rot="1195807">
            <a:off x="7762001" y="4623050"/>
            <a:ext cx="198938" cy="1258203"/>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56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226" name="Picture 225" descr="A satellite in space&#10;&#10;Description automatically generated">
            <a:extLst>
              <a:ext uri="{FF2B5EF4-FFF2-40B4-BE49-F238E27FC236}">
                <a16:creationId xmlns:a16="http://schemas.microsoft.com/office/drawing/2014/main" id="{79956935-9FFB-4B3F-9BA3-D0A74624CFC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779637" y="4628876"/>
            <a:ext cx="482228" cy="282385"/>
          </a:xfrm>
          <a:prstGeom prst="rect">
            <a:avLst/>
          </a:prstGeom>
        </p:spPr>
      </p:pic>
      <p:pic>
        <p:nvPicPr>
          <p:cNvPr id="8" name="Picture 7" descr="A satellite in space&#10;&#10;Description automatically generated">
            <a:extLst>
              <a:ext uri="{FF2B5EF4-FFF2-40B4-BE49-F238E27FC236}">
                <a16:creationId xmlns:a16="http://schemas.microsoft.com/office/drawing/2014/main" id="{BFB44326-E7C8-4D91-B041-8A170C686AE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413050" y="4686133"/>
            <a:ext cx="482228" cy="282385"/>
          </a:xfrm>
          <a:prstGeom prst="rect">
            <a:avLst/>
          </a:prstGeom>
        </p:spPr>
      </p:pic>
      <p:pic>
        <p:nvPicPr>
          <p:cNvPr id="63" name="Picture 62">
            <a:extLst>
              <a:ext uri="{FF2B5EF4-FFF2-40B4-BE49-F238E27FC236}">
                <a16:creationId xmlns:a16="http://schemas.microsoft.com/office/drawing/2014/main" id="{B5032739-DA0B-4FC3-9F52-9426C62E15DF}"/>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4000"/>
                    </a14:imgEffect>
                  </a14:imgLayer>
                </a14:imgProps>
              </a:ext>
              <a:ext uri="{28A0092B-C50C-407E-A947-70E740481C1C}">
                <a14:useLocalDpi xmlns:a14="http://schemas.microsoft.com/office/drawing/2010/main" val="0"/>
              </a:ext>
            </a:extLst>
          </a:blip>
          <a:stretch>
            <a:fillRect/>
          </a:stretch>
        </p:blipFill>
        <p:spPr>
          <a:xfrm rot="21246711" flipH="1">
            <a:off x="5890941" y="2011008"/>
            <a:ext cx="1182952" cy="1037547"/>
          </a:xfrm>
          <a:prstGeom prst="rect">
            <a:avLst/>
          </a:prstGeom>
          <a:effectLst>
            <a:outerShdw blurRad="50800" dist="76200" dir="8100000" algn="tr" rotWithShape="0">
              <a:prstClr val="black">
                <a:alpha val="40000"/>
              </a:prstClr>
            </a:outerShdw>
          </a:effectLst>
        </p:spPr>
      </p:pic>
      <p:sp>
        <p:nvSpPr>
          <p:cNvPr id="160" name="Freeform: Shape 159">
            <a:extLst>
              <a:ext uri="{FF2B5EF4-FFF2-40B4-BE49-F238E27FC236}">
                <a16:creationId xmlns:a16="http://schemas.microsoft.com/office/drawing/2014/main" id="{5B00F83F-E0D1-4308-AFFF-06EDD561D937}"/>
              </a:ext>
            </a:extLst>
          </p:cNvPr>
          <p:cNvSpPr/>
          <p:nvPr/>
        </p:nvSpPr>
        <p:spPr>
          <a:xfrm rot="19465934" flipH="1">
            <a:off x="6845354" y="2545005"/>
            <a:ext cx="241328" cy="1550949"/>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75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84" name="Extract 16">
            <a:extLst>
              <a:ext uri="{FF2B5EF4-FFF2-40B4-BE49-F238E27FC236}">
                <a16:creationId xmlns:a16="http://schemas.microsoft.com/office/drawing/2014/main" id="{7E138E13-7A69-4D55-B4CE-81FE38E6923D}"/>
              </a:ext>
            </a:extLst>
          </p:cNvPr>
          <p:cNvSpPr/>
          <p:nvPr/>
        </p:nvSpPr>
        <p:spPr>
          <a:xfrm>
            <a:off x="4850614" y="6439152"/>
            <a:ext cx="102743" cy="416910"/>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sp>
        <p:nvSpPr>
          <p:cNvPr id="85" name="Extract 16">
            <a:extLst>
              <a:ext uri="{FF2B5EF4-FFF2-40B4-BE49-F238E27FC236}">
                <a16:creationId xmlns:a16="http://schemas.microsoft.com/office/drawing/2014/main" id="{B21E8B09-C34B-4303-90F6-D8E69074908F}"/>
              </a:ext>
            </a:extLst>
          </p:cNvPr>
          <p:cNvSpPr/>
          <p:nvPr/>
        </p:nvSpPr>
        <p:spPr>
          <a:xfrm>
            <a:off x="5077400" y="6419814"/>
            <a:ext cx="102743" cy="416910"/>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sp>
        <p:nvSpPr>
          <p:cNvPr id="87" name="Extract 16">
            <a:extLst>
              <a:ext uri="{FF2B5EF4-FFF2-40B4-BE49-F238E27FC236}">
                <a16:creationId xmlns:a16="http://schemas.microsoft.com/office/drawing/2014/main" id="{36316968-2CB2-40AF-B2C0-C2C32D83D196}"/>
              </a:ext>
            </a:extLst>
          </p:cNvPr>
          <p:cNvSpPr/>
          <p:nvPr/>
        </p:nvSpPr>
        <p:spPr>
          <a:xfrm>
            <a:off x="4966644" y="6433878"/>
            <a:ext cx="102743" cy="416910"/>
          </a:xfrm>
          <a:prstGeom prst="flowChartExtract">
            <a:avLst/>
          </a:prstGeom>
          <a:gradFill flip="none" rotWithShape="1">
            <a:gsLst>
              <a:gs pos="32000">
                <a:srgbClr val="FF9A04">
                  <a:alpha val="62000"/>
                </a:srgbClr>
              </a:gs>
              <a:gs pos="64000">
                <a:schemeClr val="bg1">
                  <a:lumMod val="50000"/>
                  <a:alpha val="19000"/>
                </a:schemeClr>
              </a:gs>
              <a:gs pos="15000">
                <a:srgbClr val="FFC000">
                  <a:alpha val="97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sp>
        <p:nvSpPr>
          <p:cNvPr id="88" name="Freeform: Shape 87">
            <a:extLst>
              <a:ext uri="{FF2B5EF4-FFF2-40B4-BE49-F238E27FC236}">
                <a16:creationId xmlns:a16="http://schemas.microsoft.com/office/drawing/2014/main" id="{16AC2382-E2B4-484F-817C-83FB11B9BC2F}"/>
              </a:ext>
            </a:extLst>
          </p:cNvPr>
          <p:cNvSpPr/>
          <p:nvPr/>
        </p:nvSpPr>
        <p:spPr>
          <a:xfrm rot="19162492">
            <a:off x="1362632" y="4453800"/>
            <a:ext cx="1072031" cy="1414689"/>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96" h="2469369">
                <a:moveTo>
                  <a:pt x="29339" y="1916817"/>
                </a:moveTo>
                <a:lnTo>
                  <a:pt x="1638096" y="0"/>
                </a:lnTo>
                <a:lnTo>
                  <a:pt x="919290" y="2415581"/>
                </a:lnTo>
                <a:lnTo>
                  <a:pt x="806823" y="2469369"/>
                </a:lnTo>
                <a:lnTo>
                  <a:pt x="650348" y="2469369"/>
                </a:lnTo>
                <a:lnTo>
                  <a:pt x="484094" y="2430250"/>
                </a:lnTo>
                <a:lnTo>
                  <a:pt x="278721" y="2337343"/>
                </a:lnTo>
                <a:lnTo>
                  <a:pt x="136915" y="2215097"/>
                </a:lnTo>
                <a:lnTo>
                  <a:pt x="24449" y="2092851"/>
                </a:lnTo>
                <a:lnTo>
                  <a:pt x="0" y="1980385"/>
                </a:lnTo>
                <a:lnTo>
                  <a:pt x="29339" y="1916817"/>
                </a:lnTo>
                <a:close/>
              </a:path>
            </a:pathLst>
          </a:custGeom>
          <a:gradFill flip="none" rotWithShape="1">
            <a:gsLst>
              <a:gs pos="93000">
                <a:schemeClr val="accent5">
                  <a:alpha val="44000"/>
                </a:schemeClr>
              </a:gs>
              <a:gs pos="12000">
                <a:srgbClr val="00B0F0">
                  <a:alpha val="39000"/>
                </a:srgbClr>
              </a:gs>
              <a:gs pos="48000">
                <a:schemeClr val="accent1">
                  <a:lumMod val="20000"/>
                  <a:lumOff val="80000"/>
                  <a:alpha val="75000"/>
                </a:schemeClr>
              </a:gs>
            </a:gsLst>
            <a:lin ang="15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pic>
        <p:nvPicPr>
          <p:cNvPr id="89" name="Picture 88" descr="A picture containing pallette&#10;&#10;Description automatically generated">
            <a:extLst>
              <a:ext uri="{FF2B5EF4-FFF2-40B4-BE49-F238E27FC236}">
                <a16:creationId xmlns:a16="http://schemas.microsoft.com/office/drawing/2014/main" id="{224FE3FA-49E7-4BAC-8144-A2C514D4EC8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1174349" flipV="1">
            <a:off x="1770616" y="5297667"/>
            <a:ext cx="585406" cy="526865"/>
          </a:xfrm>
          <a:prstGeom prst="rect">
            <a:avLst/>
          </a:prstGeom>
          <a:scene3d>
            <a:camera prst="isometricBottomDown">
              <a:rot lat="1800000" lon="18600000" rev="18600000"/>
            </a:camera>
            <a:lightRig rig="threePt" dir="t"/>
          </a:scene3d>
        </p:spPr>
      </p:pic>
      <p:grpSp>
        <p:nvGrpSpPr>
          <p:cNvPr id="90" name="Group 89">
            <a:extLst>
              <a:ext uri="{FF2B5EF4-FFF2-40B4-BE49-F238E27FC236}">
                <a16:creationId xmlns:a16="http://schemas.microsoft.com/office/drawing/2014/main" id="{38C22132-ED49-4C77-AC73-BBA311909A23}"/>
              </a:ext>
            </a:extLst>
          </p:cNvPr>
          <p:cNvGrpSpPr/>
          <p:nvPr/>
        </p:nvGrpSpPr>
        <p:grpSpPr>
          <a:xfrm flipH="1">
            <a:off x="1973733" y="5188692"/>
            <a:ext cx="242389" cy="252683"/>
            <a:chOff x="7100500" y="4111554"/>
            <a:chExt cx="149402" cy="161538"/>
          </a:xfrm>
        </p:grpSpPr>
        <p:sp>
          <p:nvSpPr>
            <p:cNvPr id="91" name="Magnetic Disk 71">
              <a:extLst>
                <a:ext uri="{FF2B5EF4-FFF2-40B4-BE49-F238E27FC236}">
                  <a16:creationId xmlns:a16="http://schemas.microsoft.com/office/drawing/2014/main" id="{10235EF0-3ABF-4FA3-B55B-8CB385319DD3}"/>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94" name="Group 215">
              <a:extLst>
                <a:ext uri="{FF2B5EF4-FFF2-40B4-BE49-F238E27FC236}">
                  <a16:creationId xmlns:a16="http://schemas.microsoft.com/office/drawing/2014/main" id="{9F92C229-6685-4E0E-95D1-C784A81052CC}"/>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96" name="Oval 95">
                <a:extLst>
                  <a:ext uri="{FF2B5EF4-FFF2-40B4-BE49-F238E27FC236}">
                    <a16:creationId xmlns:a16="http://schemas.microsoft.com/office/drawing/2014/main" id="{A584D505-71F0-4B8A-B646-D847AFF2A497}"/>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97" name="Oval 96">
                <a:extLst>
                  <a:ext uri="{FF2B5EF4-FFF2-40B4-BE49-F238E27FC236}">
                    <a16:creationId xmlns:a16="http://schemas.microsoft.com/office/drawing/2014/main" id="{A62646D0-5D09-4E4F-AEC2-EFC9400722C3}"/>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95" name="Straight Connector 94">
              <a:extLst>
                <a:ext uri="{FF2B5EF4-FFF2-40B4-BE49-F238E27FC236}">
                  <a16:creationId xmlns:a16="http://schemas.microsoft.com/office/drawing/2014/main" id="{FD6ABCB5-6ABB-4550-B3FC-63A9B316020F}"/>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sp>
        <p:nvSpPr>
          <p:cNvPr id="98" name="Freeform: Shape 97">
            <a:extLst>
              <a:ext uri="{FF2B5EF4-FFF2-40B4-BE49-F238E27FC236}">
                <a16:creationId xmlns:a16="http://schemas.microsoft.com/office/drawing/2014/main" id="{5E1736BB-61A8-4D5E-AC1B-5D8770A8EFF3}"/>
              </a:ext>
            </a:extLst>
          </p:cNvPr>
          <p:cNvSpPr/>
          <p:nvPr/>
        </p:nvSpPr>
        <p:spPr>
          <a:xfrm rot="19002112">
            <a:off x="-428075" y="3709463"/>
            <a:ext cx="2313345" cy="2422774"/>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8096" h="2469369">
                <a:moveTo>
                  <a:pt x="29339" y="1916817"/>
                </a:moveTo>
                <a:lnTo>
                  <a:pt x="1638096" y="0"/>
                </a:lnTo>
                <a:lnTo>
                  <a:pt x="806823" y="2469369"/>
                </a:lnTo>
                <a:lnTo>
                  <a:pt x="650348" y="2469369"/>
                </a:lnTo>
                <a:lnTo>
                  <a:pt x="484094" y="2430250"/>
                </a:lnTo>
                <a:lnTo>
                  <a:pt x="278721" y="2337343"/>
                </a:lnTo>
                <a:lnTo>
                  <a:pt x="136915" y="2215097"/>
                </a:lnTo>
                <a:lnTo>
                  <a:pt x="24449" y="2092851"/>
                </a:lnTo>
                <a:lnTo>
                  <a:pt x="0" y="1980385"/>
                </a:lnTo>
                <a:lnTo>
                  <a:pt x="29339" y="1916817"/>
                </a:lnTo>
                <a:close/>
              </a:path>
            </a:pathLst>
          </a:custGeom>
          <a:gradFill flip="none" rotWithShape="1">
            <a:gsLst>
              <a:gs pos="76000">
                <a:schemeClr val="accent5">
                  <a:alpha val="13000"/>
                </a:schemeClr>
              </a:gs>
              <a:gs pos="12000">
                <a:srgbClr val="00B0F0">
                  <a:alpha val="44000"/>
                </a:srgbClr>
              </a:gs>
              <a:gs pos="48000">
                <a:schemeClr val="accent1">
                  <a:lumMod val="20000"/>
                  <a:lumOff val="80000"/>
                  <a:alpha val="57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sp>
        <p:nvSpPr>
          <p:cNvPr id="99" name="Freeform: Shape 98">
            <a:extLst>
              <a:ext uri="{FF2B5EF4-FFF2-40B4-BE49-F238E27FC236}">
                <a16:creationId xmlns:a16="http://schemas.microsoft.com/office/drawing/2014/main" id="{71E27A9E-0DCF-4026-9E29-4C826420A004}"/>
              </a:ext>
            </a:extLst>
          </p:cNvPr>
          <p:cNvSpPr/>
          <p:nvPr/>
        </p:nvSpPr>
        <p:spPr>
          <a:xfrm rot="14849806">
            <a:off x="1482079" y="4055501"/>
            <a:ext cx="79300" cy="96674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rgbClr val="00B0F0">
                  <a:alpha val="59000"/>
                  <a:lumMod val="72000"/>
                  <a:lumOff val="28000"/>
                </a:srgbClr>
              </a:gs>
              <a:gs pos="83000">
                <a:srgbClr val="00FFFF">
                  <a:alpha val="37000"/>
                </a:srgb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03" name="Picture 102" descr="A picture containing pallette&#10;&#10;Description automatically generated">
            <a:extLst>
              <a:ext uri="{FF2B5EF4-FFF2-40B4-BE49-F238E27FC236}">
                <a16:creationId xmlns:a16="http://schemas.microsoft.com/office/drawing/2014/main" id="{1385C7FB-84B1-4530-895A-54EF5B21BE7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000315">
            <a:off x="882126" y="5523508"/>
            <a:ext cx="665632" cy="599068"/>
          </a:xfrm>
          <a:prstGeom prst="rect">
            <a:avLst/>
          </a:prstGeom>
          <a:scene3d>
            <a:camera prst="isometricBottomDown">
              <a:rot lat="2400000" lon="19200000" rev="17400000"/>
            </a:camera>
            <a:lightRig rig="threePt" dir="t"/>
          </a:scene3d>
        </p:spPr>
      </p:pic>
      <p:sp>
        <p:nvSpPr>
          <p:cNvPr id="106" name="Freeform: Shape 105">
            <a:extLst>
              <a:ext uri="{FF2B5EF4-FFF2-40B4-BE49-F238E27FC236}">
                <a16:creationId xmlns:a16="http://schemas.microsoft.com/office/drawing/2014/main" id="{34229F90-C2CE-4542-9240-CBF486FF6E19}"/>
              </a:ext>
            </a:extLst>
          </p:cNvPr>
          <p:cNvSpPr/>
          <p:nvPr/>
        </p:nvSpPr>
        <p:spPr>
          <a:xfrm rot="19162492">
            <a:off x="590369" y="4812335"/>
            <a:ext cx="1012957" cy="1240185"/>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96" h="2469369">
                <a:moveTo>
                  <a:pt x="29339" y="1916817"/>
                </a:moveTo>
                <a:lnTo>
                  <a:pt x="1638096" y="0"/>
                </a:lnTo>
                <a:lnTo>
                  <a:pt x="919290" y="2415581"/>
                </a:lnTo>
                <a:lnTo>
                  <a:pt x="806823" y="2469369"/>
                </a:lnTo>
                <a:lnTo>
                  <a:pt x="650348" y="2469369"/>
                </a:lnTo>
                <a:lnTo>
                  <a:pt x="484094" y="2430250"/>
                </a:lnTo>
                <a:lnTo>
                  <a:pt x="278721" y="2337343"/>
                </a:lnTo>
                <a:lnTo>
                  <a:pt x="136915" y="2215097"/>
                </a:lnTo>
                <a:lnTo>
                  <a:pt x="24449" y="2092851"/>
                </a:lnTo>
                <a:lnTo>
                  <a:pt x="0" y="1980385"/>
                </a:lnTo>
                <a:lnTo>
                  <a:pt x="29339" y="1916817"/>
                </a:lnTo>
                <a:close/>
              </a:path>
            </a:pathLst>
          </a:custGeom>
          <a:gradFill flip="none" rotWithShape="1">
            <a:gsLst>
              <a:gs pos="93000">
                <a:schemeClr val="accent5">
                  <a:alpha val="52000"/>
                </a:schemeClr>
              </a:gs>
              <a:gs pos="12000">
                <a:srgbClr val="00B0F0">
                  <a:alpha val="53000"/>
                </a:srgbClr>
              </a:gs>
              <a:gs pos="48000">
                <a:schemeClr val="accent1">
                  <a:lumMod val="20000"/>
                  <a:lumOff val="80000"/>
                  <a:alpha val="75000"/>
                </a:schemeClr>
              </a:gs>
            </a:gsLst>
            <a:lin ang="15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sp>
        <p:nvSpPr>
          <p:cNvPr id="115" name="Rectangle 114">
            <a:extLst>
              <a:ext uri="{FF2B5EF4-FFF2-40B4-BE49-F238E27FC236}">
                <a16:creationId xmlns:a16="http://schemas.microsoft.com/office/drawing/2014/main" id="{C15BD30D-FF41-422B-A005-70F4165BA712}"/>
              </a:ext>
            </a:extLst>
          </p:cNvPr>
          <p:cNvSpPr/>
          <p:nvPr/>
        </p:nvSpPr>
        <p:spPr>
          <a:xfrm>
            <a:off x="2338739" y="1384376"/>
            <a:ext cx="1299727" cy="404726"/>
          </a:xfrm>
          <a:prstGeom prst="rect">
            <a:avLst/>
          </a:prstGeom>
        </p:spPr>
        <p:txBody>
          <a:bodyPr wrap="square">
            <a:spAutoFit/>
          </a:bodyPr>
          <a:lstStyle/>
          <a:p>
            <a:pPr defTabSz="900113">
              <a:defRPr/>
            </a:pPr>
            <a:r>
              <a:rPr lang="en-US" sz="1015" i="1">
                <a:solidFill>
                  <a:prstClr val="white"/>
                </a:solidFill>
                <a:latin typeface="Calibri" panose="020F0502020204030204"/>
              </a:rPr>
              <a:t>Return to </a:t>
            </a:r>
          </a:p>
          <a:p>
            <a:pPr defTabSz="900113">
              <a:defRPr/>
            </a:pPr>
            <a:r>
              <a:rPr lang="en-US" sz="1015" i="1">
                <a:solidFill>
                  <a:prstClr val="white"/>
                </a:solidFill>
                <a:latin typeface="Calibri" panose="020F0502020204030204"/>
              </a:rPr>
              <a:t>the Moon </a:t>
            </a:r>
          </a:p>
        </p:txBody>
      </p:sp>
      <p:sp>
        <p:nvSpPr>
          <p:cNvPr id="116" name="Rectangle 115">
            <a:extLst>
              <a:ext uri="{FF2B5EF4-FFF2-40B4-BE49-F238E27FC236}">
                <a16:creationId xmlns:a16="http://schemas.microsoft.com/office/drawing/2014/main" id="{14ADE535-569C-4D66-8F1A-461E42A7D58A}"/>
              </a:ext>
            </a:extLst>
          </p:cNvPr>
          <p:cNvSpPr/>
          <p:nvPr/>
        </p:nvSpPr>
        <p:spPr>
          <a:xfrm>
            <a:off x="10221855" y="2217531"/>
            <a:ext cx="1413602" cy="248530"/>
          </a:xfrm>
          <a:prstGeom prst="rect">
            <a:avLst/>
          </a:prstGeom>
        </p:spPr>
        <p:txBody>
          <a:bodyPr wrap="square">
            <a:spAutoFit/>
          </a:bodyPr>
          <a:lstStyle/>
          <a:p>
            <a:pPr defTabSz="900113">
              <a:defRPr/>
            </a:pPr>
            <a:r>
              <a:rPr lang="en-US" sz="1015" i="1">
                <a:solidFill>
                  <a:prstClr val="white"/>
                </a:solidFill>
                <a:latin typeface="Calibri" panose="020F0502020204030204"/>
              </a:rPr>
              <a:t>Navigation Satellites </a:t>
            </a:r>
            <a:endParaRPr lang="en-US" sz="1015" i="1">
              <a:solidFill>
                <a:prstClr val="black"/>
              </a:solidFill>
              <a:latin typeface="Calibri" panose="020F0502020204030204"/>
            </a:endParaRPr>
          </a:p>
        </p:txBody>
      </p:sp>
      <p:grpSp>
        <p:nvGrpSpPr>
          <p:cNvPr id="229" name="Group 228">
            <a:extLst>
              <a:ext uri="{FF2B5EF4-FFF2-40B4-BE49-F238E27FC236}">
                <a16:creationId xmlns:a16="http://schemas.microsoft.com/office/drawing/2014/main" id="{501D6A1D-01EF-4CAD-96E7-243810D91EBB}"/>
              </a:ext>
            </a:extLst>
          </p:cNvPr>
          <p:cNvGrpSpPr/>
          <p:nvPr/>
        </p:nvGrpSpPr>
        <p:grpSpPr>
          <a:xfrm>
            <a:off x="7218109" y="5711537"/>
            <a:ext cx="242389" cy="252683"/>
            <a:chOff x="7100500" y="4111554"/>
            <a:chExt cx="149402" cy="161538"/>
          </a:xfrm>
        </p:grpSpPr>
        <p:sp>
          <p:nvSpPr>
            <p:cNvPr id="230" name="Magnetic Disk 71">
              <a:extLst>
                <a:ext uri="{FF2B5EF4-FFF2-40B4-BE49-F238E27FC236}">
                  <a16:creationId xmlns:a16="http://schemas.microsoft.com/office/drawing/2014/main" id="{D3C5412F-EE2A-4F1A-A6B9-85EB5DFC79EC}"/>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231" name="Group 215">
              <a:extLst>
                <a:ext uri="{FF2B5EF4-FFF2-40B4-BE49-F238E27FC236}">
                  <a16:creationId xmlns:a16="http://schemas.microsoft.com/office/drawing/2014/main" id="{505546C7-917F-4E47-879D-B7642EEDAF86}"/>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233" name="Oval 232">
                <a:extLst>
                  <a:ext uri="{FF2B5EF4-FFF2-40B4-BE49-F238E27FC236}">
                    <a16:creationId xmlns:a16="http://schemas.microsoft.com/office/drawing/2014/main" id="{BFEDD258-81A8-489E-8C26-7E126E0EEACE}"/>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234" name="Oval 233">
                <a:extLst>
                  <a:ext uri="{FF2B5EF4-FFF2-40B4-BE49-F238E27FC236}">
                    <a16:creationId xmlns:a16="http://schemas.microsoft.com/office/drawing/2014/main" id="{703FF23F-FE90-4B06-9081-32E3BE124B45}"/>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232" name="Straight Connector 231">
              <a:extLst>
                <a:ext uri="{FF2B5EF4-FFF2-40B4-BE49-F238E27FC236}">
                  <a16:creationId xmlns:a16="http://schemas.microsoft.com/office/drawing/2014/main" id="{4C46A9EA-313B-414F-B36F-D7484853295A}"/>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grpSp>
        <p:nvGrpSpPr>
          <p:cNvPr id="235" name="Group 234">
            <a:extLst>
              <a:ext uri="{FF2B5EF4-FFF2-40B4-BE49-F238E27FC236}">
                <a16:creationId xmlns:a16="http://schemas.microsoft.com/office/drawing/2014/main" id="{A0EB4697-E534-4C33-99F8-F9AC59D67F32}"/>
              </a:ext>
            </a:extLst>
          </p:cNvPr>
          <p:cNvGrpSpPr/>
          <p:nvPr/>
        </p:nvGrpSpPr>
        <p:grpSpPr>
          <a:xfrm>
            <a:off x="7521719" y="5729397"/>
            <a:ext cx="242389" cy="252683"/>
            <a:chOff x="7100500" y="4111554"/>
            <a:chExt cx="149402" cy="161538"/>
          </a:xfrm>
        </p:grpSpPr>
        <p:sp>
          <p:nvSpPr>
            <p:cNvPr id="236" name="Magnetic Disk 71">
              <a:extLst>
                <a:ext uri="{FF2B5EF4-FFF2-40B4-BE49-F238E27FC236}">
                  <a16:creationId xmlns:a16="http://schemas.microsoft.com/office/drawing/2014/main" id="{2FD99C17-9386-403E-859B-E3082C8420C0}"/>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237" name="Group 215">
              <a:extLst>
                <a:ext uri="{FF2B5EF4-FFF2-40B4-BE49-F238E27FC236}">
                  <a16:creationId xmlns:a16="http://schemas.microsoft.com/office/drawing/2014/main" id="{24CD0162-4CDC-4C93-9392-AB581FDFDEE8}"/>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239" name="Oval 238">
                <a:extLst>
                  <a:ext uri="{FF2B5EF4-FFF2-40B4-BE49-F238E27FC236}">
                    <a16:creationId xmlns:a16="http://schemas.microsoft.com/office/drawing/2014/main" id="{0D3ABE7F-2FFD-4368-AC79-072ADE7E06B1}"/>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240" name="Oval 239">
                <a:extLst>
                  <a:ext uri="{FF2B5EF4-FFF2-40B4-BE49-F238E27FC236}">
                    <a16:creationId xmlns:a16="http://schemas.microsoft.com/office/drawing/2014/main" id="{5316BD56-E66E-44EB-A3AC-1344D43903B7}"/>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238" name="Straight Connector 237">
              <a:extLst>
                <a:ext uri="{FF2B5EF4-FFF2-40B4-BE49-F238E27FC236}">
                  <a16:creationId xmlns:a16="http://schemas.microsoft.com/office/drawing/2014/main" id="{7119D8CD-ECB3-4EA7-9044-8AE7FAFBB13F}"/>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sp>
        <p:nvSpPr>
          <p:cNvPr id="119" name="Freeform: Shape 118">
            <a:extLst>
              <a:ext uri="{FF2B5EF4-FFF2-40B4-BE49-F238E27FC236}">
                <a16:creationId xmlns:a16="http://schemas.microsoft.com/office/drawing/2014/main" id="{7EBC4F9B-8423-48E9-9BCC-D6DDC71BC8DB}"/>
              </a:ext>
            </a:extLst>
          </p:cNvPr>
          <p:cNvSpPr/>
          <p:nvPr/>
        </p:nvSpPr>
        <p:spPr>
          <a:xfrm rot="370805">
            <a:off x="7092204" y="4900272"/>
            <a:ext cx="235741" cy="110041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46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grpSp>
        <p:nvGrpSpPr>
          <p:cNvPr id="120" name="Group 119">
            <a:extLst>
              <a:ext uri="{FF2B5EF4-FFF2-40B4-BE49-F238E27FC236}">
                <a16:creationId xmlns:a16="http://schemas.microsoft.com/office/drawing/2014/main" id="{25C9968C-38A9-419E-AFFC-32D6C81EB830}"/>
              </a:ext>
            </a:extLst>
          </p:cNvPr>
          <p:cNvGrpSpPr/>
          <p:nvPr/>
        </p:nvGrpSpPr>
        <p:grpSpPr>
          <a:xfrm>
            <a:off x="7013211" y="5878230"/>
            <a:ext cx="242389" cy="252683"/>
            <a:chOff x="7100500" y="4111554"/>
            <a:chExt cx="149402" cy="161538"/>
          </a:xfrm>
        </p:grpSpPr>
        <p:sp>
          <p:nvSpPr>
            <p:cNvPr id="121" name="Magnetic Disk 71">
              <a:extLst>
                <a:ext uri="{FF2B5EF4-FFF2-40B4-BE49-F238E27FC236}">
                  <a16:creationId xmlns:a16="http://schemas.microsoft.com/office/drawing/2014/main" id="{3B515314-B3A0-4B30-A90E-0065D7C524D1}"/>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122" name="Group 215">
              <a:extLst>
                <a:ext uri="{FF2B5EF4-FFF2-40B4-BE49-F238E27FC236}">
                  <a16:creationId xmlns:a16="http://schemas.microsoft.com/office/drawing/2014/main" id="{E3B37FFD-C152-40FF-B06A-919180C13608}"/>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124" name="Oval 123">
                <a:extLst>
                  <a:ext uri="{FF2B5EF4-FFF2-40B4-BE49-F238E27FC236}">
                    <a16:creationId xmlns:a16="http://schemas.microsoft.com/office/drawing/2014/main" id="{FD184481-5426-4399-88ED-6DB1B72B2497}"/>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126" name="Oval 125">
                <a:extLst>
                  <a:ext uri="{FF2B5EF4-FFF2-40B4-BE49-F238E27FC236}">
                    <a16:creationId xmlns:a16="http://schemas.microsoft.com/office/drawing/2014/main" id="{C7C8F99F-3823-47AF-994A-D664CE678226}"/>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123" name="Straight Connector 122">
              <a:extLst>
                <a:ext uri="{FF2B5EF4-FFF2-40B4-BE49-F238E27FC236}">
                  <a16:creationId xmlns:a16="http://schemas.microsoft.com/office/drawing/2014/main" id="{2A1BA5F4-B53C-4B1D-926C-91481C3AA0AB}"/>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sp>
        <p:nvSpPr>
          <p:cNvPr id="129" name="Rectangle 128">
            <a:extLst>
              <a:ext uri="{FF2B5EF4-FFF2-40B4-BE49-F238E27FC236}">
                <a16:creationId xmlns:a16="http://schemas.microsoft.com/office/drawing/2014/main" id="{FC4CAAD2-25FA-438F-8414-020D9CA4237F}"/>
              </a:ext>
            </a:extLst>
          </p:cNvPr>
          <p:cNvSpPr/>
          <p:nvPr/>
        </p:nvSpPr>
        <p:spPr>
          <a:xfrm>
            <a:off x="7821895" y="5276808"/>
            <a:ext cx="1016927" cy="873316"/>
          </a:xfrm>
          <a:prstGeom prst="rect">
            <a:avLst/>
          </a:prstGeom>
        </p:spPr>
        <p:txBody>
          <a:bodyPr wrap="square" anchor="t">
            <a:spAutoFit/>
          </a:bodyPr>
          <a:lstStyle/>
          <a:p>
            <a:pPr defTabSz="900113">
              <a:defRPr/>
            </a:pPr>
            <a:r>
              <a:rPr lang="en-US" sz="1015" i="1">
                <a:solidFill>
                  <a:prstClr val="white"/>
                </a:solidFill>
                <a:latin typeface="Calibri" panose="020F0502020204030204"/>
              </a:rPr>
              <a:t>Rapid Growth in the Number of Cubesats and Small Satellites</a:t>
            </a:r>
          </a:p>
        </p:txBody>
      </p:sp>
      <p:sp>
        <p:nvSpPr>
          <p:cNvPr id="130" name="Rectangle 129">
            <a:extLst>
              <a:ext uri="{FF2B5EF4-FFF2-40B4-BE49-F238E27FC236}">
                <a16:creationId xmlns:a16="http://schemas.microsoft.com/office/drawing/2014/main" id="{E377DE35-5BB5-48B3-AEDA-2933653B1190}"/>
              </a:ext>
            </a:extLst>
          </p:cNvPr>
          <p:cNvSpPr/>
          <p:nvPr/>
        </p:nvSpPr>
        <p:spPr>
          <a:xfrm>
            <a:off x="10385976" y="1326969"/>
            <a:ext cx="1163638" cy="404726"/>
          </a:xfrm>
          <a:prstGeom prst="rect">
            <a:avLst/>
          </a:prstGeom>
        </p:spPr>
        <p:txBody>
          <a:bodyPr wrap="square">
            <a:spAutoFit/>
          </a:bodyPr>
          <a:lstStyle/>
          <a:p>
            <a:pPr defTabSz="900113">
              <a:defRPr/>
            </a:pPr>
            <a:r>
              <a:rPr lang="en-US" sz="1015" i="1">
                <a:solidFill>
                  <a:prstClr val="white"/>
                </a:solidFill>
                <a:latin typeface="Calibri" panose="020F0502020204030204"/>
              </a:rPr>
              <a:t>Science Missions Communications</a:t>
            </a:r>
          </a:p>
        </p:txBody>
      </p:sp>
      <p:sp>
        <p:nvSpPr>
          <p:cNvPr id="131" name="Freeform: Shape 130">
            <a:extLst>
              <a:ext uri="{FF2B5EF4-FFF2-40B4-BE49-F238E27FC236}">
                <a16:creationId xmlns:a16="http://schemas.microsoft.com/office/drawing/2014/main" id="{6A20191E-E71B-4C2D-92B2-CC161D3D738D}"/>
              </a:ext>
            </a:extLst>
          </p:cNvPr>
          <p:cNvSpPr/>
          <p:nvPr/>
        </p:nvSpPr>
        <p:spPr>
          <a:xfrm rot="397321">
            <a:off x="10624487" y="2760315"/>
            <a:ext cx="206503" cy="3051504"/>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55000">
                <a:schemeClr val="bg1">
                  <a:lumMod val="75000"/>
                  <a:alpha val="61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32" name="Picture 131" descr="A large ship in the background&#10;&#10;Description automatically generated">
            <a:extLst>
              <a:ext uri="{FF2B5EF4-FFF2-40B4-BE49-F238E27FC236}">
                <a16:creationId xmlns:a16="http://schemas.microsoft.com/office/drawing/2014/main" id="{A07EC4D6-67BF-458C-90E7-1A210FE7CC2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29984"/>
          <a:stretch/>
        </p:blipFill>
        <p:spPr>
          <a:xfrm rot="203548">
            <a:off x="10164338" y="5571890"/>
            <a:ext cx="815389" cy="350700"/>
          </a:xfrm>
          <a:prstGeom prst="rect">
            <a:avLst/>
          </a:prstGeom>
        </p:spPr>
      </p:pic>
      <p:sp>
        <p:nvSpPr>
          <p:cNvPr id="133" name="Freeform: Shape 132">
            <a:extLst>
              <a:ext uri="{FF2B5EF4-FFF2-40B4-BE49-F238E27FC236}">
                <a16:creationId xmlns:a16="http://schemas.microsoft.com/office/drawing/2014/main" id="{9E70D470-0BEB-4ADC-A892-456F9565F589}"/>
              </a:ext>
            </a:extLst>
          </p:cNvPr>
          <p:cNvSpPr/>
          <p:nvPr/>
        </p:nvSpPr>
        <p:spPr>
          <a:xfrm rot="898146">
            <a:off x="10281216" y="2749275"/>
            <a:ext cx="189643" cy="3777434"/>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55000">
                <a:schemeClr val="bg1">
                  <a:lumMod val="75000"/>
                  <a:alpha val="68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36" name="Freeform: Shape 135">
            <a:extLst>
              <a:ext uri="{FF2B5EF4-FFF2-40B4-BE49-F238E27FC236}">
                <a16:creationId xmlns:a16="http://schemas.microsoft.com/office/drawing/2014/main" id="{34BAD006-AD9F-4718-9531-BDBC2E2D66E9}"/>
              </a:ext>
            </a:extLst>
          </p:cNvPr>
          <p:cNvSpPr/>
          <p:nvPr/>
        </p:nvSpPr>
        <p:spPr>
          <a:xfrm rot="19698699">
            <a:off x="8902552" y="3911657"/>
            <a:ext cx="1746893" cy="1895290"/>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8096" h="2469369">
                <a:moveTo>
                  <a:pt x="29339" y="1916817"/>
                </a:moveTo>
                <a:lnTo>
                  <a:pt x="1638096" y="0"/>
                </a:lnTo>
                <a:lnTo>
                  <a:pt x="806823" y="2469369"/>
                </a:lnTo>
                <a:lnTo>
                  <a:pt x="650348" y="2469369"/>
                </a:lnTo>
                <a:lnTo>
                  <a:pt x="484094" y="2430250"/>
                </a:lnTo>
                <a:lnTo>
                  <a:pt x="278721" y="2337343"/>
                </a:lnTo>
                <a:lnTo>
                  <a:pt x="136915" y="2215097"/>
                </a:lnTo>
                <a:lnTo>
                  <a:pt x="24449" y="2092851"/>
                </a:lnTo>
                <a:lnTo>
                  <a:pt x="0" y="1980385"/>
                </a:lnTo>
                <a:lnTo>
                  <a:pt x="29339" y="1916817"/>
                </a:lnTo>
                <a:close/>
              </a:path>
            </a:pathLst>
          </a:custGeom>
          <a:gradFill flip="none" rotWithShape="1">
            <a:gsLst>
              <a:gs pos="76000">
                <a:schemeClr val="accent5">
                  <a:alpha val="13000"/>
                </a:schemeClr>
              </a:gs>
              <a:gs pos="12000">
                <a:srgbClr val="00B0F0">
                  <a:alpha val="44000"/>
                </a:srgbClr>
              </a:gs>
              <a:gs pos="48000">
                <a:schemeClr val="accent1">
                  <a:lumMod val="20000"/>
                  <a:lumOff val="80000"/>
                  <a:alpha val="57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sp>
        <p:nvSpPr>
          <p:cNvPr id="141" name="Rectangle 140">
            <a:extLst>
              <a:ext uri="{FF2B5EF4-FFF2-40B4-BE49-F238E27FC236}">
                <a16:creationId xmlns:a16="http://schemas.microsoft.com/office/drawing/2014/main" id="{638BF9A0-681F-498E-BA45-73966F3C6F22}"/>
              </a:ext>
            </a:extLst>
          </p:cNvPr>
          <p:cNvSpPr/>
          <p:nvPr/>
        </p:nvSpPr>
        <p:spPr>
          <a:xfrm>
            <a:off x="5816162" y="371564"/>
            <a:ext cx="2784760" cy="404726"/>
          </a:xfrm>
          <a:prstGeom prst="rect">
            <a:avLst/>
          </a:prstGeom>
        </p:spPr>
        <p:txBody>
          <a:bodyPr wrap="square">
            <a:spAutoFit/>
          </a:bodyPr>
          <a:lstStyle/>
          <a:p>
            <a:pPr algn="r" defTabSz="900113">
              <a:defRPr/>
            </a:pPr>
            <a:r>
              <a:rPr lang="en-US" sz="1015" i="1">
                <a:solidFill>
                  <a:prstClr val="white"/>
                </a:solidFill>
                <a:latin typeface="Calibri" panose="020F0502020204030204"/>
              </a:rPr>
              <a:t>Increased Mars </a:t>
            </a:r>
          </a:p>
          <a:p>
            <a:pPr algn="r" defTabSz="900113">
              <a:defRPr/>
            </a:pPr>
            <a:r>
              <a:rPr lang="en-US" sz="1015" i="1">
                <a:solidFill>
                  <a:prstClr val="white"/>
                </a:solidFill>
                <a:latin typeface="Calibri" panose="020F0502020204030204"/>
              </a:rPr>
              <a:t>Missions</a:t>
            </a:r>
          </a:p>
        </p:txBody>
      </p:sp>
      <p:sp>
        <p:nvSpPr>
          <p:cNvPr id="142" name="Freeform: Shape 141">
            <a:extLst>
              <a:ext uri="{FF2B5EF4-FFF2-40B4-BE49-F238E27FC236}">
                <a16:creationId xmlns:a16="http://schemas.microsoft.com/office/drawing/2014/main" id="{C082A84D-3930-4E94-BA07-2E85B67AF076}"/>
              </a:ext>
            </a:extLst>
          </p:cNvPr>
          <p:cNvSpPr/>
          <p:nvPr/>
        </p:nvSpPr>
        <p:spPr>
          <a:xfrm>
            <a:off x="10813493" y="2756151"/>
            <a:ext cx="220673" cy="2696900"/>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55000">
                <a:schemeClr val="bg1">
                  <a:lumMod val="75000"/>
                  <a:alpha val="53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45" name="Rectangle 144">
            <a:extLst>
              <a:ext uri="{FF2B5EF4-FFF2-40B4-BE49-F238E27FC236}">
                <a16:creationId xmlns:a16="http://schemas.microsoft.com/office/drawing/2014/main" id="{04314957-842F-483E-A287-98AA954EB2D3}"/>
              </a:ext>
            </a:extLst>
          </p:cNvPr>
          <p:cNvSpPr/>
          <p:nvPr/>
        </p:nvSpPr>
        <p:spPr>
          <a:xfrm>
            <a:off x="7196058" y="1782045"/>
            <a:ext cx="1251635" cy="717119"/>
          </a:xfrm>
          <a:prstGeom prst="rect">
            <a:avLst/>
          </a:prstGeom>
        </p:spPr>
        <p:txBody>
          <a:bodyPr wrap="square">
            <a:spAutoFit/>
          </a:bodyPr>
          <a:lstStyle/>
          <a:p>
            <a:pPr defTabSz="900113">
              <a:defRPr/>
            </a:pPr>
            <a:r>
              <a:rPr lang="en-US" sz="1015" i="1">
                <a:solidFill>
                  <a:prstClr val="white"/>
                </a:solidFill>
                <a:latin typeface="Calibri" panose="020F0502020204030204"/>
              </a:rPr>
              <a:t>Larger More Powerful GEO Communication Satellites </a:t>
            </a:r>
            <a:endParaRPr lang="en-US" sz="1015" i="1">
              <a:solidFill>
                <a:prstClr val="black"/>
              </a:solidFill>
              <a:latin typeface="Calibri" panose="020F0502020204030204"/>
            </a:endParaRPr>
          </a:p>
        </p:txBody>
      </p:sp>
      <p:pic>
        <p:nvPicPr>
          <p:cNvPr id="104" name="Picture 2" descr="Image result for iridium next satellite png">
            <a:extLst>
              <a:ext uri="{FF2B5EF4-FFF2-40B4-BE49-F238E27FC236}">
                <a16:creationId xmlns:a16="http://schemas.microsoft.com/office/drawing/2014/main" id="{798450B4-C4C5-4FFE-830B-63015D9537C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720360" y="4201306"/>
            <a:ext cx="704046" cy="735655"/>
          </a:xfrm>
          <a:prstGeom prst="rect">
            <a:avLst/>
          </a:prstGeom>
          <a:noFill/>
          <a:effectLst>
            <a:outerShdw blurRad="38100" dist="50800" dir="5400000" algn="t" rotWithShape="0">
              <a:prstClr val="black">
                <a:alpha val="35000"/>
              </a:prstClr>
            </a:outerShdw>
          </a:effectLst>
          <a:extLst>
            <a:ext uri="{909E8E84-426E-40DD-AFC4-6F175D3DCCD1}">
              <a14:hiddenFill xmlns:a14="http://schemas.microsoft.com/office/drawing/2010/main">
                <a:solidFill>
                  <a:srgbClr val="FFFFFF"/>
                </a:solidFill>
              </a14:hiddenFill>
            </a:ext>
          </a:extLst>
        </p:spPr>
      </p:pic>
      <p:sp>
        <p:nvSpPr>
          <p:cNvPr id="139" name="Freeform: Shape 138">
            <a:extLst>
              <a:ext uri="{FF2B5EF4-FFF2-40B4-BE49-F238E27FC236}">
                <a16:creationId xmlns:a16="http://schemas.microsoft.com/office/drawing/2014/main" id="{DFC86B9A-A088-4ECF-A833-7FA706F94EA8}"/>
              </a:ext>
            </a:extLst>
          </p:cNvPr>
          <p:cNvSpPr/>
          <p:nvPr/>
        </p:nvSpPr>
        <p:spPr>
          <a:xfrm rot="1128438" flipH="1">
            <a:off x="806187" y="1921835"/>
            <a:ext cx="241687" cy="146584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alpha val="65000"/>
                </a:schemeClr>
              </a:gs>
              <a:gs pos="37000">
                <a:schemeClr val="tx2">
                  <a:lumMod val="20000"/>
                  <a:lumOff val="80000"/>
                  <a:alpha val="73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51" name="Picture 50">
            <a:extLst>
              <a:ext uri="{FF2B5EF4-FFF2-40B4-BE49-F238E27FC236}">
                <a16:creationId xmlns:a16="http://schemas.microsoft.com/office/drawing/2014/main" id="{599904C1-20AD-45DB-A8D9-F5D186EC83A9}"/>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081502" y="5344030"/>
            <a:ext cx="526547" cy="715732"/>
          </a:xfrm>
          <a:prstGeom prst="rect">
            <a:avLst/>
          </a:prstGeom>
          <a:effectLst>
            <a:outerShdw blurRad="47625" dist="63500" dir="2700000" algn="tl" rotWithShape="0">
              <a:srgbClr val="000000">
                <a:alpha val="53000"/>
              </a:srgbClr>
            </a:outerShdw>
          </a:effectLst>
        </p:spPr>
      </p:pic>
      <p:sp>
        <p:nvSpPr>
          <p:cNvPr id="146" name="Freeform: Shape 145">
            <a:extLst>
              <a:ext uri="{FF2B5EF4-FFF2-40B4-BE49-F238E27FC236}">
                <a16:creationId xmlns:a16="http://schemas.microsoft.com/office/drawing/2014/main" id="{E5D1C91D-1009-4B01-ABC1-33888CA7A641}"/>
              </a:ext>
            </a:extLst>
          </p:cNvPr>
          <p:cNvSpPr/>
          <p:nvPr/>
        </p:nvSpPr>
        <p:spPr>
          <a:xfrm rot="3966162">
            <a:off x="6398372" y="2079057"/>
            <a:ext cx="321733" cy="2732832"/>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alpha val="44000"/>
                </a:schemeClr>
              </a:gs>
              <a:gs pos="9000">
                <a:schemeClr val="tx2">
                  <a:lumMod val="20000"/>
                  <a:lumOff val="80000"/>
                  <a:alpha val="81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55" name="Freeform: Shape 154">
            <a:extLst>
              <a:ext uri="{FF2B5EF4-FFF2-40B4-BE49-F238E27FC236}">
                <a16:creationId xmlns:a16="http://schemas.microsoft.com/office/drawing/2014/main" id="{BB5F6B7B-699A-48B3-A1A4-2C33A8042352}"/>
              </a:ext>
            </a:extLst>
          </p:cNvPr>
          <p:cNvSpPr/>
          <p:nvPr/>
        </p:nvSpPr>
        <p:spPr>
          <a:xfrm rot="3490326">
            <a:off x="8419219" y="1046611"/>
            <a:ext cx="426113" cy="227699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20908 w 370721"/>
              <a:gd name="connsiteY0" fmla="*/ 2704 h 2533916"/>
              <a:gd name="connsiteX1" fmla="*/ 0 w 370721"/>
              <a:gd name="connsiteY1" fmla="*/ 2470159 h 2533916"/>
              <a:gd name="connsiteX2" fmla="*/ 370721 w 370721"/>
              <a:gd name="connsiteY2" fmla="*/ 2533916 h 2533916"/>
              <a:gd name="connsiteX3" fmla="*/ 99278 w 370721"/>
              <a:gd name="connsiteY3" fmla="*/ 387087 h 2533916"/>
              <a:gd name="connsiteX4" fmla="*/ 57439 w 370721"/>
              <a:gd name="connsiteY4" fmla="*/ 0 h 2533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721" h="2533916">
                <a:moveTo>
                  <a:pt x="20908" y="2704"/>
                </a:moveTo>
                <a:lnTo>
                  <a:pt x="0" y="2470159"/>
                </a:lnTo>
                <a:lnTo>
                  <a:pt x="370721" y="2533916"/>
                </a:lnTo>
                <a:lnTo>
                  <a:pt x="99278" y="387087"/>
                </a:lnTo>
                <a:lnTo>
                  <a:pt x="57439" y="0"/>
                </a:lnTo>
              </a:path>
            </a:pathLst>
          </a:custGeom>
          <a:gradFill>
            <a:gsLst>
              <a:gs pos="83000">
                <a:schemeClr val="accent1">
                  <a:lumMod val="75000"/>
                </a:schemeClr>
              </a:gs>
              <a:gs pos="43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67" name="Freeform: Shape 166">
            <a:extLst>
              <a:ext uri="{FF2B5EF4-FFF2-40B4-BE49-F238E27FC236}">
                <a16:creationId xmlns:a16="http://schemas.microsoft.com/office/drawing/2014/main" id="{7D6D8949-892C-4612-B4BD-58B847A86826}"/>
              </a:ext>
            </a:extLst>
          </p:cNvPr>
          <p:cNvSpPr/>
          <p:nvPr/>
        </p:nvSpPr>
        <p:spPr>
          <a:xfrm rot="424917">
            <a:off x="587745" y="3319212"/>
            <a:ext cx="222587" cy="2821213"/>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83000">
                <a:schemeClr val="accent1">
                  <a:lumMod val="75000"/>
                  <a:alpha val="65000"/>
                </a:schemeClr>
              </a:gs>
              <a:gs pos="41000">
                <a:schemeClr val="tx2">
                  <a:lumMod val="20000"/>
                  <a:lumOff val="80000"/>
                  <a:alpha val="74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grpSp>
        <p:nvGrpSpPr>
          <p:cNvPr id="156" name="Group 155">
            <a:extLst>
              <a:ext uri="{FF2B5EF4-FFF2-40B4-BE49-F238E27FC236}">
                <a16:creationId xmlns:a16="http://schemas.microsoft.com/office/drawing/2014/main" id="{CA871346-1463-4F4B-AF60-4199E0AF9B1E}"/>
              </a:ext>
            </a:extLst>
          </p:cNvPr>
          <p:cNvGrpSpPr/>
          <p:nvPr/>
        </p:nvGrpSpPr>
        <p:grpSpPr>
          <a:xfrm>
            <a:off x="391091" y="6002186"/>
            <a:ext cx="242389" cy="252683"/>
            <a:chOff x="7100500" y="4111554"/>
            <a:chExt cx="149402" cy="161538"/>
          </a:xfrm>
        </p:grpSpPr>
        <p:sp>
          <p:nvSpPr>
            <p:cNvPr id="161" name="Magnetic Disk 71">
              <a:extLst>
                <a:ext uri="{FF2B5EF4-FFF2-40B4-BE49-F238E27FC236}">
                  <a16:creationId xmlns:a16="http://schemas.microsoft.com/office/drawing/2014/main" id="{D4B4CE07-8822-4109-B101-D92ED728F944}"/>
                </a:ext>
              </a:extLst>
            </p:cNvPr>
            <p:cNvSpPr/>
            <p:nvPr/>
          </p:nvSpPr>
          <p:spPr>
            <a:xfrm>
              <a:off x="7144789" y="4187031"/>
              <a:ext cx="38727" cy="86061"/>
            </a:xfrm>
            <a:prstGeom prst="flowChartMagneticDisk">
              <a:avLst/>
            </a:prstGeom>
            <a:gradFill flip="none" rotWithShape="1">
              <a:gsLst>
                <a:gs pos="49000">
                  <a:sysClr val="windowText" lastClr="000000">
                    <a:lumMod val="85000"/>
                    <a:lumOff val="15000"/>
                    <a:alpha val="93000"/>
                  </a:sysClr>
                </a:gs>
                <a:gs pos="96000">
                  <a:srgbClr val="FFFFFF"/>
                </a:gs>
              </a:gsLst>
              <a:lin ang="0" scaled="1"/>
              <a:tileRect/>
            </a:gradFill>
            <a:ln w="25400" cap="flat" cmpd="sng" algn="ctr">
              <a:noFill/>
              <a:prstDash val="solid"/>
            </a:ln>
            <a:effectLst>
              <a:outerShdw blurRad="38100" dist="38100" dir="8940000" algn="tl" rotWithShape="0">
                <a:srgbClr val="000000">
                  <a:alpha val="47000"/>
                </a:srgbClr>
              </a:outerShdw>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nvGrpSpPr>
            <p:cNvPr id="162" name="Group 215">
              <a:extLst>
                <a:ext uri="{FF2B5EF4-FFF2-40B4-BE49-F238E27FC236}">
                  <a16:creationId xmlns:a16="http://schemas.microsoft.com/office/drawing/2014/main" id="{C69325A3-9BA7-4357-B734-FE84A58D0336}"/>
                </a:ext>
              </a:extLst>
            </p:cNvPr>
            <p:cNvGrpSpPr/>
            <p:nvPr/>
          </p:nvGrpSpPr>
          <p:grpSpPr>
            <a:xfrm rot="2112193">
              <a:off x="7100500" y="4116401"/>
              <a:ext cx="149402" cy="94129"/>
              <a:chOff x="11077574" y="3314700"/>
              <a:chExt cx="149242" cy="104775"/>
            </a:xfrm>
            <a:effectLst>
              <a:outerShdw blurRad="50800" dist="63500" dir="2700000" algn="tl" rotWithShape="0">
                <a:srgbClr val="000000">
                  <a:alpha val="67000"/>
                </a:srgbClr>
              </a:outerShdw>
            </a:effectLst>
          </p:grpSpPr>
          <p:sp>
            <p:nvSpPr>
              <p:cNvPr id="164" name="Oval 163">
                <a:extLst>
                  <a:ext uri="{FF2B5EF4-FFF2-40B4-BE49-F238E27FC236}">
                    <a16:creationId xmlns:a16="http://schemas.microsoft.com/office/drawing/2014/main" id="{E1BA187F-7F74-4FBB-B7CD-2EABB223AA73}"/>
                  </a:ext>
                </a:extLst>
              </p:cNvPr>
              <p:cNvSpPr/>
              <p:nvPr/>
            </p:nvSpPr>
            <p:spPr>
              <a:xfrm>
                <a:off x="11077574" y="3314700"/>
                <a:ext cx="149225" cy="104775"/>
              </a:xfrm>
              <a:prstGeom prst="ellipse">
                <a:avLst/>
              </a:prstGeom>
              <a:gradFill flip="none" rotWithShape="1">
                <a:gsLst>
                  <a:gs pos="35000">
                    <a:sysClr val="windowText" lastClr="000000">
                      <a:lumMod val="75000"/>
                      <a:lumOff val="25000"/>
                      <a:alpha val="93000"/>
                    </a:sysClr>
                  </a:gs>
                  <a:gs pos="73000">
                    <a:srgbClr val="FFFFFF"/>
                  </a:gs>
                </a:gsLst>
                <a:lin ang="156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sp>
            <p:nvSpPr>
              <p:cNvPr id="166" name="Oval 165">
                <a:extLst>
                  <a:ext uri="{FF2B5EF4-FFF2-40B4-BE49-F238E27FC236}">
                    <a16:creationId xmlns:a16="http://schemas.microsoft.com/office/drawing/2014/main" id="{55023832-6C2C-4CA5-A1F9-DFFA00DDBC0D}"/>
                  </a:ext>
                </a:extLst>
              </p:cNvPr>
              <p:cNvSpPr/>
              <p:nvPr/>
            </p:nvSpPr>
            <p:spPr>
              <a:xfrm>
                <a:off x="11077591" y="3320561"/>
                <a:ext cx="149225" cy="85725"/>
              </a:xfrm>
              <a:prstGeom prst="ellipse">
                <a:avLst/>
              </a:prstGeom>
              <a:gradFill flip="none" rotWithShape="1">
                <a:gsLst>
                  <a:gs pos="0">
                    <a:sysClr val="windowText" lastClr="000000">
                      <a:lumMod val="65000"/>
                      <a:lumOff val="35000"/>
                      <a:alpha val="93000"/>
                    </a:sysClr>
                  </a:gs>
                  <a:gs pos="58000">
                    <a:srgbClr val="FFFFFF"/>
                  </a:gs>
                </a:gsLst>
                <a:lin ang="18900000" scaled="0"/>
                <a:tileRect/>
              </a:gradFill>
              <a:ln w="25400" cap="flat" cmpd="sng" algn="ctr">
                <a:noFill/>
                <a:prstDash val="solid"/>
              </a:ln>
              <a:effectLst/>
            </p:spPr>
            <p:txBody>
              <a:bodyPr rtlCol="0" anchor="ctr"/>
              <a:lstStyle/>
              <a:p>
                <a:pPr algn="ctr" defTabSz="1267399">
                  <a:defRPr/>
                </a:pPr>
                <a:endParaRPr lang="en-US" sz="2461" kern="0">
                  <a:solidFill>
                    <a:prstClr val="white"/>
                  </a:solidFill>
                  <a:latin typeface="Arial" panose="020B0604020202020204" pitchFamily="34" charset="0"/>
                </a:endParaRPr>
              </a:p>
            </p:txBody>
          </p:sp>
        </p:grpSp>
        <p:cxnSp>
          <p:nvCxnSpPr>
            <p:cNvPr id="163" name="Straight Connector 162">
              <a:extLst>
                <a:ext uri="{FF2B5EF4-FFF2-40B4-BE49-F238E27FC236}">
                  <a16:creationId xmlns:a16="http://schemas.microsoft.com/office/drawing/2014/main" id="{37E6EA56-20E2-4EC8-935E-4AC86002E528}"/>
                </a:ext>
              </a:extLst>
            </p:cNvPr>
            <p:cNvCxnSpPr/>
            <p:nvPr/>
          </p:nvCxnSpPr>
          <p:spPr>
            <a:xfrm rot="7512193" flipH="1" flipV="1">
              <a:off x="7169995" y="4137775"/>
              <a:ext cx="53788" cy="1345"/>
            </a:xfrm>
            <a:prstGeom prst="line">
              <a:avLst/>
            </a:prstGeom>
            <a:noFill/>
            <a:ln w="9525" cap="rnd" cmpd="sng" algn="ctr">
              <a:gradFill flip="none" rotWithShape="1">
                <a:gsLst>
                  <a:gs pos="0">
                    <a:sysClr val="windowText" lastClr="000000">
                      <a:lumMod val="65000"/>
                      <a:lumOff val="35000"/>
                    </a:sysClr>
                  </a:gs>
                  <a:gs pos="100000">
                    <a:srgbClr val="FFFFFF"/>
                  </a:gs>
                </a:gsLst>
                <a:lin ang="0" scaled="1"/>
                <a:tileRect/>
              </a:gradFill>
              <a:prstDash val="solid"/>
            </a:ln>
            <a:effectLst>
              <a:outerShdw blurRad="22225" dist="25400" dir="1140000" algn="tl" rotWithShape="0">
                <a:srgbClr val="000000">
                  <a:alpha val="47000"/>
                </a:srgbClr>
              </a:outerShdw>
              <a:reflection stA="49000" endPos="77000" dir="5400000" sy="-100000" algn="bl" rotWithShape="0"/>
            </a:effectLst>
          </p:spPr>
        </p:cxnSp>
      </p:grpSp>
      <p:sp>
        <p:nvSpPr>
          <p:cNvPr id="168" name="Freeform: Shape 167">
            <a:extLst>
              <a:ext uri="{FF2B5EF4-FFF2-40B4-BE49-F238E27FC236}">
                <a16:creationId xmlns:a16="http://schemas.microsoft.com/office/drawing/2014/main" id="{F21E0F18-B660-4710-AFE9-6A6BCCA9839A}"/>
              </a:ext>
            </a:extLst>
          </p:cNvPr>
          <p:cNvSpPr/>
          <p:nvPr/>
        </p:nvSpPr>
        <p:spPr>
          <a:xfrm rot="3927143">
            <a:off x="5731410" y="-54523"/>
            <a:ext cx="280218" cy="4241288"/>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67000">
                <a:schemeClr val="accent1">
                  <a:lumMod val="75000"/>
                  <a:alpha val="62000"/>
                </a:schemeClr>
              </a:gs>
              <a:gs pos="33000">
                <a:schemeClr val="tx2">
                  <a:lumMod val="20000"/>
                  <a:lumOff val="80000"/>
                  <a:alpha val="52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71" name="Freeform: Shape 170">
            <a:extLst>
              <a:ext uri="{FF2B5EF4-FFF2-40B4-BE49-F238E27FC236}">
                <a16:creationId xmlns:a16="http://schemas.microsoft.com/office/drawing/2014/main" id="{6FA6526E-9870-4F10-85E2-34D03AB64CCB}"/>
              </a:ext>
            </a:extLst>
          </p:cNvPr>
          <p:cNvSpPr/>
          <p:nvPr/>
        </p:nvSpPr>
        <p:spPr>
          <a:xfrm rot="1227774" flipH="1">
            <a:off x="7211056" y="2769290"/>
            <a:ext cx="233724" cy="1599513"/>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24000">
                <a:schemeClr val="tx2">
                  <a:lumMod val="20000"/>
                  <a:lumOff val="80000"/>
                  <a:alpha val="97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73" name="Freeform: Shape 172">
            <a:extLst>
              <a:ext uri="{FF2B5EF4-FFF2-40B4-BE49-F238E27FC236}">
                <a16:creationId xmlns:a16="http://schemas.microsoft.com/office/drawing/2014/main" id="{AC5F57B5-6A47-4194-A229-31A99F5630FB}"/>
              </a:ext>
            </a:extLst>
          </p:cNvPr>
          <p:cNvSpPr/>
          <p:nvPr/>
        </p:nvSpPr>
        <p:spPr>
          <a:xfrm rot="19703931">
            <a:off x="8267226" y="2633771"/>
            <a:ext cx="267886" cy="2528977"/>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23000">
                <a:schemeClr val="tx2">
                  <a:lumMod val="20000"/>
                  <a:lumOff val="80000"/>
                  <a:alpha val="9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75" name="Freeform: Shape 174">
            <a:extLst>
              <a:ext uri="{FF2B5EF4-FFF2-40B4-BE49-F238E27FC236}">
                <a16:creationId xmlns:a16="http://schemas.microsoft.com/office/drawing/2014/main" id="{3E1DE92B-BEA4-43B4-AD81-276288FCD367}"/>
              </a:ext>
            </a:extLst>
          </p:cNvPr>
          <p:cNvSpPr/>
          <p:nvPr/>
        </p:nvSpPr>
        <p:spPr>
          <a:xfrm rot="3347564">
            <a:off x="10291760" y="2623275"/>
            <a:ext cx="160275" cy="1051818"/>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33000">
                <a:schemeClr val="tx2">
                  <a:lumMod val="20000"/>
                  <a:lumOff val="80000"/>
                  <a:alpha val="73000"/>
                </a:schemeClr>
              </a:gs>
            </a:gsLst>
            <a:lin ang="54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grpSp>
        <p:nvGrpSpPr>
          <p:cNvPr id="165" name="Group 164">
            <a:extLst>
              <a:ext uri="{FF2B5EF4-FFF2-40B4-BE49-F238E27FC236}">
                <a16:creationId xmlns:a16="http://schemas.microsoft.com/office/drawing/2014/main" id="{7DC3FBA3-59CE-46E1-8A13-56B5F7E11186}"/>
              </a:ext>
            </a:extLst>
          </p:cNvPr>
          <p:cNvGrpSpPr/>
          <p:nvPr/>
        </p:nvGrpSpPr>
        <p:grpSpPr>
          <a:xfrm rot="20638327">
            <a:off x="5163140" y="3633906"/>
            <a:ext cx="334748" cy="900049"/>
            <a:chOff x="4386925" y="3587090"/>
            <a:chExt cx="808016" cy="2348156"/>
          </a:xfrm>
        </p:grpSpPr>
        <p:sp>
          <p:nvSpPr>
            <p:cNvPr id="169" name="Extract 23">
              <a:extLst>
                <a:ext uri="{FF2B5EF4-FFF2-40B4-BE49-F238E27FC236}">
                  <a16:creationId xmlns:a16="http://schemas.microsoft.com/office/drawing/2014/main" id="{B23AD7FE-51D4-4582-B4A4-7E95E037CDF4}"/>
                </a:ext>
              </a:extLst>
            </p:cNvPr>
            <p:cNvSpPr/>
            <p:nvPr/>
          </p:nvSpPr>
          <p:spPr>
            <a:xfrm rot="177296">
              <a:off x="4695825" y="5585996"/>
              <a:ext cx="123825" cy="349250"/>
            </a:xfrm>
            <a:prstGeom prst="flowChartExtract">
              <a:avLst/>
            </a:prstGeom>
            <a:gradFill flip="none" rotWithShape="1">
              <a:gsLst>
                <a:gs pos="32000">
                  <a:srgbClr val="FF9A04"/>
                </a:gs>
                <a:gs pos="64000">
                  <a:schemeClr val="bg1">
                    <a:lumMod val="50000"/>
                    <a:alpha val="14000"/>
                  </a:schemeClr>
                </a:gs>
                <a:gs pos="15000">
                  <a:srgbClr val="FFC000"/>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pic>
          <p:nvPicPr>
            <p:cNvPr id="170" name="Picture 169">
              <a:extLst>
                <a:ext uri="{FF2B5EF4-FFF2-40B4-BE49-F238E27FC236}">
                  <a16:creationId xmlns:a16="http://schemas.microsoft.com/office/drawing/2014/main" id="{69D5E184-CE96-4E7D-B270-8030017CC00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6399345">
              <a:off x="3654661" y="4319354"/>
              <a:ext cx="2272544" cy="808016"/>
            </a:xfrm>
            <a:prstGeom prst="rect">
              <a:avLst/>
            </a:prstGeom>
            <a:effectLst>
              <a:outerShdw blurRad="50800" dist="38100" dir="5400000" algn="t" rotWithShape="0">
                <a:prstClr val="black">
                  <a:alpha val="63000"/>
                </a:prstClr>
              </a:outerShdw>
            </a:effectLst>
          </p:spPr>
        </p:pic>
      </p:grpSp>
      <p:sp>
        <p:nvSpPr>
          <p:cNvPr id="182" name="Rectangle 181">
            <a:extLst>
              <a:ext uri="{FF2B5EF4-FFF2-40B4-BE49-F238E27FC236}">
                <a16:creationId xmlns:a16="http://schemas.microsoft.com/office/drawing/2014/main" id="{AAFAAD1B-7500-41E1-A313-0DF5FC118586}"/>
              </a:ext>
            </a:extLst>
          </p:cNvPr>
          <p:cNvSpPr/>
          <p:nvPr/>
        </p:nvSpPr>
        <p:spPr>
          <a:xfrm>
            <a:off x="530167" y="748850"/>
            <a:ext cx="6824719" cy="334707"/>
          </a:xfrm>
          <a:prstGeom prst="rect">
            <a:avLst/>
          </a:prstGeom>
        </p:spPr>
        <p:txBody>
          <a:bodyPr wrap="square" anchor="t">
            <a:spAutoFit/>
          </a:bodyPr>
          <a:lstStyle/>
          <a:p>
            <a:pPr defTabSz="900113">
              <a:spcAft>
                <a:spcPts val="554"/>
              </a:spcAft>
              <a:buClr>
                <a:srgbClr val="FFC000"/>
              </a:buClr>
              <a:defRPr/>
            </a:pPr>
            <a:endParaRPr lang="en-US" sz="1575">
              <a:solidFill>
                <a:prstClr val="white"/>
              </a:solidFill>
              <a:latin typeface="Arial Nova" panose="020B0504020202020204" pitchFamily="34" charset="0"/>
              <a:cs typeface="Calibri" panose="020F0502020204030204"/>
            </a:endParaRPr>
          </a:p>
        </p:txBody>
      </p:sp>
      <p:sp>
        <p:nvSpPr>
          <p:cNvPr id="179" name="Freeform: Shape 178">
            <a:extLst>
              <a:ext uri="{FF2B5EF4-FFF2-40B4-BE49-F238E27FC236}">
                <a16:creationId xmlns:a16="http://schemas.microsoft.com/office/drawing/2014/main" id="{1F5AB1BF-A97E-4507-987F-9679BF40102E}"/>
              </a:ext>
            </a:extLst>
          </p:cNvPr>
          <p:cNvSpPr/>
          <p:nvPr/>
        </p:nvSpPr>
        <p:spPr>
          <a:xfrm rot="2054819">
            <a:off x="9477302" y="3504940"/>
            <a:ext cx="251129" cy="1738483"/>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44000">
                <a:schemeClr val="tx2">
                  <a:lumMod val="20000"/>
                  <a:lumOff val="80000"/>
                  <a:alpha val="7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35" name="Picture 134" descr="A satellite in space&#10;&#10;Description automatically generated">
            <a:extLst>
              <a:ext uri="{FF2B5EF4-FFF2-40B4-BE49-F238E27FC236}">
                <a16:creationId xmlns:a16="http://schemas.microsoft.com/office/drawing/2014/main" id="{BE3D32FD-4C43-42A1-AF54-4E71E49D9EE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19088762">
            <a:off x="9568486" y="3159619"/>
            <a:ext cx="835259" cy="668208"/>
          </a:xfrm>
          <a:prstGeom prst="rect">
            <a:avLst/>
          </a:prstGeom>
        </p:spPr>
      </p:pic>
      <p:sp>
        <p:nvSpPr>
          <p:cNvPr id="196" name="Freeform: Shape 195">
            <a:extLst>
              <a:ext uri="{FF2B5EF4-FFF2-40B4-BE49-F238E27FC236}">
                <a16:creationId xmlns:a16="http://schemas.microsoft.com/office/drawing/2014/main" id="{E8B66612-37E1-44B1-93CE-5564AF059992}"/>
              </a:ext>
            </a:extLst>
          </p:cNvPr>
          <p:cNvSpPr/>
          <p:nvPr/>
        </p:nvSpPr>
        <p:spPr>
          <a:xfrm rot="18980294">
            <a:off x="2630377" y="3453360"/>
            <a:ext cx="2690014" cy="3506888"/>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858747"/>
              <a:gd name="connsiteX1" fmla="*/ 1638096 w 1638096"/>
              <a:gd name="connsiteY1" fmla="*/ 0 h 2858747"/>
              <a:gd name="connsiteX2" fmla="*/ 690441 w 1638096"/>
              <a:gd name="connsiteY2" fmla="*/ 2858747 h 2858747"/>
              <a:gd name="connsiteX3" fmla="*/ 650348 w 1638096"/>
              <a:gd name="connsiteY3" fmla="*/ 2469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48946 w 1638096"/>
              <a:gd name="connsiteY6" fmla="*/ 2272234 h 2858747"/>
              <a:gd name="connsiteX7" fmla="*/ 24449 w 1638096"/>
              <a:gd name="connsiteY7" fmla="*/ 2092851 h 2858747"/>
              <a:gd name="connsiteX8" fmla="*/ 0 w 1638096"/>
              <a:gd name="connsiteY8" fmla="*/ 1980385 h 2858747"/>
              <a:gd name="connsiteX9" fmla="*/ 29339 w 1638096"/>
              <a:gd name="connsiteY9" fmla="*/ 1916817 h 2858747"/>
              <a:gd name="connsiteX0" fmla="*/ 0 w 1811782"/>
              <a:gd name="connsiteY0" fmla="*/ 1670575 h 2858747"/>
              <a:gd name="connsiteX1" fmla="*/ 1811782 w 1811782"/>
              <a:gd name="connsiteY1" fmla="*/ 0 h 2858747"/>
              <a:gd name="connsiteX2" fmla="*/ 864127 w 1811782"/>
              <a:gd name="connsiteY2" fmla="*/ 2858747 h 2858747"/>
              <a:gd name="connsiteX3" fmla="*/ 644271 w 1811782"/>
              <a:gd name="connsiteY3" fmla="*/ 2737369 h 2858747"/>
              <a:gd name="connsiteX4" fmla="*/ 454586 w 1811782"/>
              <a:gd name="connsiteY4" fmla="*/ 2560487 h 2858747"/>
              <a:gd name="connsiteX5" fmla="*/ 322125 w 1811782"/>
              <a:gd name="connsiteY5" fmla="*/ 2395885 h 2858747"/>
              <a:gd name="connsiteX6" fmla="*/ 222632 w 1811782"/>
              <a:gd name="connsiteY6" fmla="*/ 2272234 h 2858747"/>
              <a:gd name="connsiteX7" fmla="*/ 198135 w 1811782"/>
              <a:gd name="connsiteY7" fmla="*/ 2092851 h 2858747"/>
              <a:gd name="connsiteX8" fmla="*/ 173686 w 1811782"/>
              <a:gd name="connsiteY8" fmla="*/ 1980385 h 2858747"/>
              <a:gd name="connsiteX9" fmla="*/ 0 w 1811782"/>
              <a:gd name="connsiteY9" fmla="*/ 1670575 h 2858747"/>
              <a:gd name="connsiteX0" fmla="*/ 0 w 1811782"/>
              <a:gd name="connsiteY0" fmla="*/ 1670575 h 3173984"/>
              <a:gd name="connsiteX1" fmla="*/ 1811782 w 1811782"/>
              <a:gd name="connsiteY1" fmla="*/ 0 h 3173984"/>
              <a:gd name="connsiteX2" fmla="*/ 1256682 w 1811782"/>
              <a:gd name="connsiteY2" fmla="*/ 3173984 h 3173984"/>
              <a:gd name="connsiteX3" fmla="*/ 644271 w 1811782"/>
              <a:gd name="connsiteY3" fmla="*/ 2737369 h 3173984"/>
              <a:gd name="connsiteX4" fmla="*/ 454586 w 1811782"/>
              <a:gd name="connsiteY4" fmla="*/ 2560487 h 3173984"/>
              <a:gd name="connsiteX5" fmla="*/ 322125 w 1811782"/>
              <a:gd name="connsiteY5" fmla="*/ 2395885 h 3173984"/>
              <a:gd name="connsiteX6" fmla="*/ 222632 w 1811782"/>
              <a:gd name="connsiteY6" fmla="*/ 2272234 h 3173984"/>
              <a:gd name="connsiteX7" fmla="*/ 198135 w 1811782"/>
              <a:gd name="connsiteY7" fmla="*/ 2092851 h 3173984"/>
              <a:gd name="connsiteX8" fmla="*/ 173686 w 1811782"/>
              <a:gd name="connsiteY8" fmla="*/ 1980385 h 3173984"/>
              <a:gd name="connsiteX9" fmla="*/ 0 w 1811782"/>
              <a:gd name="connsiteY9"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98135 w 1811782"/>
              <a:gd name="connsiteY6" fmla="*/ 2092851 h 3173984"/>
              <a:gd name="connsiteX7" fmla="*/ 173686 w 1811782"/>
              <a:gd name="connsiteY7" fmla="*/ 1980385 h 3173984"/>
              <a:gd name="connsiteX8" fmla="*/ 0 w 1811782"/>
              <a:gd name="connsiteY8"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73686 w 1811782"/>
              <a:gd name="connsiteY6" fmla="*/ 1980385 h 3173984"/>
              <a:gd name="connsiteX7" fmla="*/ 0 w 1811782"/>
              <a:gd name="connsiteY7"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322125 w 1811782"/>
              <a:gd name="connsiteY3" fmla="*/ 2395885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1782" h="3173984">
                <a:moveTo>
                  <a:pt x="0" y="1670575"/>
                </a:moveTo>
                <a:lnTo>
                  <a:pt x="1811782" y="0"/>
                </a:lnTo>
                <a:lnTo>
                  <a:pt x="1256682" y="3173984"/>
                </a:lnTo>
                <a:cubicBezTo>
                  <a:pt x="1093863" y="3075323"/>
                  <a:pt x="1052190" y="3135273"/>
                  <a:pt x="768224" y="2878002"/>
                </a:cubicBezTo>
                <a:cubicBezTo>
                  <a:pt x="431007" y="2582860"/>
                  <a:pt x="431337" y="2604779"/>
                  <a:pt x="147151" y="2187401"/>
                </a:cubicBezTo>
                <a:cubicBezTo>
                  <a:pt x="-7198" y="1919237"/>
                  <a:pt x="49050" y="1842850"/>
                  <a:pt x="0" y="1670575"/>
                </a:cubicBezTo>
                <a:close/>
              </a:path>
            </a:pathLst>
          </a:custGeom>
          <a:gradFill flip="none" rotWithShape="1">
            <a:gsLst>
              <a:gs pos="76000">
                <a:schemeClr val="accent5">
                  <a:alpha val="13000"/>
                </a:schemeClr>
              </a:gs>
              <a:gs pos="12000">
                <a:srgbClr val="00B0F0">
                  <a:alpha val="44000"/>
                </a:srgbClr>
              </a:gs>
              <a:gs pos="48000">
                <a:schemeClr val="accent1">
                  <a:lumMod val="20000"/>
                  <a:lumOff val="80000"/>
                  <a:alpha val="57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sp>
        <p:nvSpPr>
          <p:cNvPr id="143" name="Freeform: Shape 142">
            <a:extLst>
              <a:ext uri="{FF2B5EF4-FFF2-40B4-BE49-F238E27FC236}">
                <a16:creationId xmlns:a16="http://schemas.microsoft.com/office/drawing/2014/main" id="{8974228E-60A5-4CC2-8EA7-BB727FB55F46}"/>
              </a:ext>
            </a:extLst>
          </p:cNvPr>
          <p:cNvSpPr/>
          <p:nvPr/>
        </p:nvSpPr>
        <p:spPr>
          <a:xfrm rot="600439">
            <a:off x="3562973" y="2417019"/>
            <a:ext cx="206503" cy="3051504"/>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83000">
                <a:schemeClr val="accent1">
                  <a:lumMod val="75000"/>
                </a:schemeClr>
              </a:gs>
              <a:gs pos="48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84" name="Freeform: Shape 183">
            <a:extLst>
              <a:ext uri="{FF2B5EF4-FFF2-40B4-BE49-F238E27FC236}">
                <a16:creationId xmlns:a16="http://schemas.microsoft.com/office/drawing/2014/main" id="{B6E5194E-E612-477E-8D8D-94E3E9593E81}"/>
              </a:ext>
            </a:extLst>
          </p:cNvPr>
          <p:cNvSpPr/>
          <p:nvPr/>
        </p:nvSpPr>
        <p:spPr>
          <a:xfrm>
            <a:off x="3773845" y="2709507"/>
            <a:ext cx="280466" cy="1797423"/>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83000">
                <a:schemeClr val="accent1">
                  <a:lumMod val="75000"/>
                  <a:alpha val="59000"/>
                </a:schemeClr>
              </a:gs>
              <a:gs pos="42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28" name="Rectangle 127">
            <a:extLst>
              <a:ext uri="{FF2B5EF4-FFF2-40B4-BE49-F238E27FC236}">
                <a16:creationId xmlns:a16="http://schemas.microsoft.com/office/drawing/2014/main" id="{79A248B9-F5E2-415D-8743-4A67F51B2848}"/>
              </a:ext>
            </a:extLst>
          </p:cNvPr>
          <p:cNvSpPr/>
          <p:nvPr/>
        </p:nvSpPr>
        <p:spPr>
          <a:xfrm>
            <a:off x="6086847" y="1755916"/>
            <a:ext cx="1163638" cy="560923"/>
          </a:xfrm>
          <a:prstGeom prst="rect">
            <a:avLst/>
          </a:prstGeom>
        </p:spPr>
        <p:txBody>
          <a:bodyPr wrap="square">
            <a:spAutoFit/>
          </a:bodyPr>
          <a:lstStyle/>
          <a:p>
            <a:pPr defTabSz="900113">
              <a:defRPr/>
            </a:pPr>
            <a:r>
              <a:rPr lang="en-US" sz="1015" i="1">
                <a:solidFill>
                  <a:prstClr val="white"/>
                </a:solidFill>
                <a:latin typeface="Calibri" panose="020F0502020204030204"/>
              </a:rPr>
              <a:t>Increased Need </a:t>
            </a:r>
          </a:p>
          <a:p>
            <a:pPr defTabSz="900113">
              <a:defRPr/>
            </a:pPr>
            <a:r>
              <a:rPr lang="en-US" sz="1015" i="1">
                <a:solidFill>
                  <a:prstClr val="white"/>
                </a:solidFill>
                <a:latin typeface="Calibri" panose="020F0502020204030204"/>
              </a:rPr>
              <a:t>for Real Time Communications</a:t>
            </a:r>
          </a:p>
        </p:txBody>
      </p:sp>
      <p:sp>
        <p:nvSpPr>
          <p:cNvPr id="183" name="Freeform: Shape 182">
            <a:extLst>
              <a:ext uri="{FF2B5EF4-FFF2-40B4-BE49-F238E27FC236}">
                <a16:creationId xmlns:a16="http://schemas.microsoft.com/office/drawing/2014/main" id="{D6FE9774-4723-4E79-AC5C-3887E48DD535}"/>
              </a:ext>
            </a:extLst>
          </p:cNvPr>
          <p:cNvSpPr/>
          <p:nvPr/>
        </p:nvSpPr>
        <p:spPr>
          <a:xfrm rot="20305549">
            <a:off x="4119569" y="2701844"/>
            <a:ext cx="207072" cy="181179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0 w 212154"/>
              <a:gd name="connsiteY0" fmla="*/ 2704 h 2486311"/>
              <a:gd name="connsiteX1" fmla="*/ 19542 w 212154"/>
              <a:gd name="connsiteY1" fmla="*/ 2468093 h 2486311"/>
              <a:gd name="connsiteX2" fmla="*/ 212154 w 212154"/>
              <a:gd name="connsiteY2" fmla="*/ 2486311 h 2486311"/>
              <a:gd name="connsiteX3" fmla="*/ 78370 w 212154"/>
              <a:gd name="connsiteY3" fmla="*/ 387087 h 2486311"/>
              <a:gd name="connsiteX4" fmla="*/ 36531 w 212154"/>
              <a:gd name="connsiteY4" fmla="*/ 0 h 2486311"/>
              <a:gd name="connsiteX0" fmla="*/ 0 w 163982"/>
              <a:gd name="connsiteY0" fmla="*/ 2704 h 2481224"/>
              <a:gd name="connsiteX1" fmla="*/ 19542 w 163982"/>
              <a:gd name="connsiteY1" fmla="*/ 2468093 h 2481224"/>
              <a:gd name="connsiteX2" fmla="*/ 163982 w 163982"/>
              <a:gd name="connsiteY2" fmla="*/ 2481224 h 2481224"/>
              <a:gd name="connsiteX3" fmla="*/ 78370 w 163982"/>
              <a:gd name="connsiteY3" fmla="*/ 387087 h 2481224"/>
              <a:gd name="connsiteX4" fmla="*/ 36531 w 163982"/>
              <a:gd name="connsiteY4" fmla="*/ 0 h 2481224"/>
              <a:gd name="connsiteX0" fmla="*/ 0 w 163982"/>
              <a:gd name="connsiteY0" fmla="*/ 2704 h 2481224"/>
              <a:gd name="connsiteX1" fmla="*/ 19542 w 163982"/>
              <a:gd name="connsiteY1" fmla="*/ 2468093 h 2481224"/>
              <a:gd name="connsiteX2" fmla="*/ 163982 w 163982"/>
              <a:gd name="connsiteY2" fmla="*/ 2481224 h 2481224"/>
              <a:gd name="connsiteX3" fmla="*/ 36531 w 163982"/>
              <a:gd name="connsiteY3" fmla="*/ 0 h 2481224"/>
            </a:gdLst>
            <a:ahLst/>
            <a:cxnLst>
              <a:cxn ang="0">
                <a:pos x="connsiteX0" y="connsiteY0"/>
              </a:cxn>
              <a:cxn ang="0">
                <a:pos x="connsiteX1" y="connsiteY1"/>
              </a:cxn>
              <a:cxn ang="0">
                <a:pos x="connsiteX2" y="connsiteY2"/>
              </a:cxn>
              <a:cxn ang="0">
                <a:pos x="connsiteX3" y="connsiteY3"/>
              </a:cxn>
            </a:cxnLst>
            <a:rect l="l" t="t" r="r" b="b"/>
            <a:pathLst>
              <a:path w="163982" h="2481224">
                <a:moveTo>
                  <a:pt x="0" y="2704"/>
                </a:moveTo>
                <a:lnTo>
                  <a:pt x="19542" y="2468093"/>
                </a:lnTo>
                <a:lnTo>
                  <a:pt x="163982" y="2481224"/>
                </a:lnTo>
                <a:lnTo>
                  <a:pt x="36531" y="0"/>
                </a:lnTo>
              </a:path>
            </a:pathLst>
          </a:custGeom>
          <a:gradFill>
            <a:gsLst>
              <a:gs pos="83000">
                <a:schemeClr val="accent1">
                  <a:lumMod val="75000"/>
                  <a:alpha val="79000"/>
                </a:schemeClr>
              </a:gs>
              <a:gs pos="30000">
                <a:schemeClr val="tx2">
                  <a:lumMod val="20000"/>
                  <a:lumOff val="80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85" name="Freeform: Shape 184">
            <a:extLst>
              <a:ext uri="{FF2B5EF4-FFF2-40B4-BE49-F238E27FC236}">
                <a16:creationId xmlns:a16="http://schemas.microsoft.com/office/drawing/2014/main" id="{F2CD9BA4-5CA5-4688-A4F9-4ABF2517CA5C}"/>
              </a:ext>
            </a:extLst>
          </p:cNvPr>
          <p:cNvSpPr/>
          <p:nvPr/>
        </p:nvSpPr>
        <p:spPr>
          <a:xfrm rot="4913333">
            <a:off x="6068573" y="-117745"/>
            <a:ext cx="366904" cy="3139968"/>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 name="connsiteX0" fmla="*/ 20908 w 371871"/>
              <a:gd name="connsiteY0" fmla="*/ 2704 h 2580549"/>
              <a:gd name="connsiteX1" fmla="*/ 0 w 371871"/>
              <a:gd name="connsiteY1" fmla="*/ 2470159 h 2580549"/>
              <a:gd name="connsiteX2" fmla="*/ 371871 w 371871"/>
              <a:gd name="connsiteY2" fmla="*/ 2580549 h 2580549"/>
              <a:gd name="connsiteX3" fmla="*/ 99278 w 371871"/>
              <a:gd name="connsiteY3" fmla="*/ 387087 h 2580549"/>
              <a:gd name="connsiteX4" fmla="*/ 57439 w 371871"/>
              <a:gd name="connsiteY4" fmla="*/ 0 h 2580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871" h="2580549">
                <a:moveTo>
                  <a:pt x="20908" y="2704"/>
                </a:moveTo>
                <a:lnTo>
                  <a:pt x="0" y="2470159"/>
                </a:lnTo>
                <a:lnTo>
                  <a:pt x="371871" y="2580549"/>
                </a:lnTo>
                <a:lnTo>
                  <a:pt x="99278" y="387087"/>
                </a:lnTo>
                <a:lnTo>
                  <a:pt x="57439" y="0"/>
                </a:lnTo>
              </a:path>
            </a:pathLst>
          </a:custGeom>
          <a:gradFill>
            <a:gsLst>
              <a:gs pos="83000">
                <a:schemeClr val="accent1">
                  <a:lumMod val="75000"/>
                  <a:alpha val="83000"/>
                </a:schemeClr>
              </a:gs>
              <a:gs pos="31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86" name="Picture 85" descr="A picture containing indoor, front, white&#10;&#10;Description automatically generated">
            <a:extLst>
              <a:ext uri="{FF2B5EF4-FFF2-40B4-BE49-F238E27FC236}">
                <a16:creationId xmlns:a16="http://schemas.microsoft.com/office/drawing/2014/main" id="{417AA208-ECCE-49B4-9FDD-1FBF911DF4C3}"/>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843282" y="4933084"/>
            <a:ext cx="349880" cy="1655115"/>
          </a:xfrm>
          <a:prstGeom prst="rect">
            <a:avLst/>
          </a:prstGeom>
        </p:spPr>
      </p:pic>
      <p:grpSp>
        <p:nvGrpSpPr>
          <p:cNvPr id="172" name="Group 171">
            <a:extLst>
              <a:ext uri="{FF2B5EF4-FFF2-40B4-BE49-F238E27FC236}">
                <a16:creationId xmlns:a16="http://schemas.microsoft.com/office/drawing/2014/main" id="{4EAC1707-D238-48A2-97BB-D66E7FA96D4D}"/>
              </a:ext>
            </a:extLst>
          </p:cNvPr>
          <p:cNvGrpSpPr/>
          <p:nvPr/>
        </p:nvGrpSpPr>
        <p:grpSpPr>
          <a:xfrm>
            <a:off x="5017099" y="4753489"/>
            <a:ext cx="843234" cy="1843703"/>
            <a:chOff x="844600" y="1773825"/>
            <a:chExt cx="1178778" cy="2633075"/>
          </a:xfrm>
        </p:grpSpPr>
        <p:sp>
          <p:nvSpPr>
            <p:cNvPr id="176" name="Extract 15">
              <a:extLst>
                <a:ext uri="{FF2B5EF4-FFF2-40B4-BE49-F238E27FC236}">
                  <a16:creationId xmlns:a16="http://schemas.microsoft.com/office/drawing/2014/main" id="{B1937003-A735-4B2E-8F85-64F76E044C47}"/>
                </a:ext>
              </a:extLst>
            </p:cNvPr>
            <p:cNvSpPr/>
            <p:nvPr/>
          </p:nvSpPr>
          <p:spPr>
            <a:xfrm>
              <a:off x="1299138" y="4035349"/>
              <a:ext cx="148662" cy="333451"/>
            </a:xfrm>
            <a:prstGeom prst="flowChartExtract">
              <a:avLst/>
            </a:prstGeom>
            <a:gradFill flip="none" rotWithShape="1">
              <a:gsLst>
                <a:gs pos="32000">
                  <a:srgbClr val="FF9A04"/>
                </a:gs>
                <a:gs pos="64000">
                  <a:schemeClr val="bg1">
                    <a:lumMod val="50000"/>
                    <a:alpha val="14000"/>
                  </a:schemeClr>
                </a:gs>
                <a:gs pos="15000">
                  <a:srgbClr val="FFC000"/>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sp>
          <p:nvSpPr>
            <p:cNvPr id="177" name="Extract 16">
              <a:extLst>
                <a:ext uri="{FF2B5EF4-FFF2-40B4-BE49-F238E27FC236}">
                  <a16:creationId xmlns:a16="http://schemas.microsoft.com/office/drawing/2014/main" id="{447B5059-E27A-44D6-BDEC-4D5819E3F928}"/>
                </a:ext>
              </a:extLst>
            </p:cNvPr>
            <p:cNvSpPr/>
            <p:nvPr/>
          </p:nvSpPr>
          <p:spPr>
            <a:xfrm>
              <a:off x="1380645" y="4034424"/>
              <a:ext cx="137005" cy="372476"/>
            </a:xfrm>
            <a:prstGeom prst="flowChartExtract">
              <a:avLst/>
            </a:prstGeom>
            <a:gradFill flip="none" rotWithShape="1">
              <a:gsLst>
                <a:gs pos="32000">
                  <a:srgbClr val="FF9A04">
                    <a:alpha val="62000"/>
                  </a:srgbClr>
                </a:gs>
                <a:gs pos="64000">
                  <a:schemeClr val="bg1">
                    <a:lumMod val="50000"/>
                    <a:alpha val="19000"/>
                  </a:schemeClr>
                </a:gs>
                <a:gs pos="15000">
                  <a:srgbClr val="FFC000">
                    <a:alpha val="76000"/>
                  </a:srgbClr>
                </a:gs>
              </a:gsLst>
              <a:path path="circle">
                <a:fillToRect l="50000" t="50000" r="50000" b="50000"/>
              </a:path>
              <a:tileRect/>
            </a:gradFill>
            <a:ln>
              <a:noFill/>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661">
                <a:solidFill>
                  <a:prstClr val="white"/>
                </a:solidFill>
                <a:latin typeface="Calibri" panose="020F0502020204030204"/>
              </a:endParaRPr>
            </a:p>
          </p:txBody>
        </p:sp>
        <p:pic>
          <p:nvPicPr>
            <p:cNvPr id="178" name="Picture 177">
              <a:extLst>
                <a:ext uri="{FF2B5EF4-FFF2-40B4-BE49-F238E27FC236}">
                  <a16:creationId xmlns:a16="http://schemas.microsoft.com/office/drawing/2014/main" id="{FBD63E71-527E-480B-8BC6-97EC404BD34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16200000">
              <a:off x="258786" y="2359639"/>
              <a:ext cx="2350406" cy="1178778"/>
            </a:xfrm>
            <a:prstGeom prst="rect">
              <a:avLst/>
            </a:prstGeom>
            <a:effectLst>
              <a:outerShdw blurRad="50800" dist="38100" dir="5400000" algn="t" rotWithShape="0">
                <a:prstClr val="black">
                  <a:alpha val="48000"/>
                </a:prstClr>
              </a:outerShdw>
            </a:effectLst>
          </p:spPr>
        </p:pic>
      </p:grpSp>
      <p:pic>
        <p:nvPicPr>
          <p:cNvPr id="1039" name="Picture 1038" descr="A picture containing transport&#10;&#10;Description automatically generated">
            <a:extLst>
              <a:ext uri="{FF2B5EF4-FFF2-40B4-BE49-F238E27FC236}">
                <a16:creationId xmlns:a16="http://schemas.microsoft.com/office/drawing/2014/main" id="{9718ED5D-B9EB-4CE7-B965-4DC009CABD4D}"/>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308495" y="3987372"/>
            <a:ext cx="512240" cy="697068"/>
          </a:xfrm>
          <a:prstGeom prst="rect">
            <a:avLst/>
          </a:prstGeom>
        </p:spPr>
      </p:pic>
      <p:sp>
        <p:nvSpPr>
          <p:cNvPr id="186" name="Rectangle 185">
            <a:extLst>
              <a:ext uri="{FF2B5EF4-FFF2-40B4-BE49-F238E27FC236}">
                <a16:creationId xmlns:a16="http://schemas.microsoft.com/office/drawing/2014/main" id="{4A5FAAD0-D114-4EF9-9636-6CDEFBEEF0C8}"/>
              </a:ext>
            </a:extLst>
          </p:cNvPr>
          <p:cNvSpPr/>
          <p:nvPr/>
        </p:nvSpPr>
        <p:spPr>
          <a:xfrm>
            <a:off x="3238348" y="1294584"/>
            <a:ext cx="1375460" cy="560923"/>
          </a:xfrm>
          <a:prstGeom prst="rect">
            <a:avLst/>
          </a:prstGeom>
        </p:spPr>
        <p:txBody>
          <a:bodyPr wrap="square">
            <a:spAutoFit/>
          </a:bodyPr>
          <a:lstStyle/>
          <a:p>
            <a:pPr algn="r" defTabSz="900113">
              <a:defRPr/>
            </a:pPr>
            <a:r>
              <a:rPr lang="en-US" sz="1015" i="1">
                <a:solidFill>
                  <a:prstClr val="white"/>
                </a:solidFill>
                <a:latin typeface="Calibri" panose="020F0502020204030204"/>
              </a:rPr>
              <a:t>Commercial </a:t>
            </a:r>
          </a:p>
          <a:p>
            <a:pPr algn="r" defTabSz="900113">
              <a:defRPr/>
            </a:pPr>
            <a:r>
              <a:rPr lang="en-US" sz="1015" i="1">
                <a:solidFill>
                  <a:prstClr val="white"/>
                </a:solidFill>
                <a:latin typeface="Calibri" panose="020F0502020204030204"/>
              </a:rPr>
              <a:t>Space Vehicles </a:t>
            </a:r>
          </a:p>
          <a:p>
            <a:pPr algn="r" defTabSz="900113">
              <a:defRPr/>
            </a:pPr>
            <a:r>
              <a:rPr lang="en-US" sz="1015" i="1">
                <a:solidFill>
                  <a:prstClr val="white"/>
                </a:solidFill>
                <a:latin typeface="Calibri" panose="020F0502020204030204"/>
              </a:rPr>
              <a:t>above GEO</a:t>
            </a:r>
            <a:endParaRPr lang="en-US" sz="1015" i="1">
              <a:solidFill>
                <a:prstClr val="black"/>
              </a:solidFill>
              <a:latin typeface="Calibri" panose="020F0502020204030204"/>
            </a:endParaRPr>
          </a:p>
        </p:txBody>
      </p:sp>
      <p:sp>
        <p:nvSpPr>
          <p:cNvPr id="81" name="Rectangle 80">
            <a:extLst>
              <a:ext uri="{FF2B5EF4-FFF2-40B4-BE49-F238E27FC236}">
                <a16:creationId xmlns:a16="http://schemas.microsoft.com/office/drawing/2014/main" id="{7C8FFB07-C60C-45DF-9D4D-283603A98931}"/>
              </a:ext>
            </a:extLst>
          </p:cNvPr>
          <p:cNvSpPr/>
          <p:nvPr/>
        </p:nvSpPr>
        <p:spPr>
          <a:xfrm>
            <a:off x="4648316" y="4506928"/>
            <a:ext cx="1199600" cy="404726"/>
          </a:xfrm>
          <a:prstGeom prst="rect">
            <a:avLst/>
          </a:prstGeom>
        </p:spPr>
        <p:txBody>
          <a:bodyPr wrap="square" anchor="t">
            <a:spAutoFit/>
          </a:bodyPr>
          <a:lstStyle/>
          <a:p>
            <a:pPr defTabSz="900113">
              <a:defRPr/>
            </a:pPr>
            <a:r>
              <a:rPr lang="en-US" sz="1015" i="1">
                <a:solidFill>
                  <a:prstClr val="white"/>
                </a:solidFill>
                <a:latin typeface="Calibri" panose="020F0502020204030204"/>
              </a:rPr>
              <a:t>Increase in number of launches</a:t>
            </a:r>
          </a:p>
        </p:txBody>
      </p:sp>
      <p:cxnSp>
        <p:nvCxnSpPr>
          <p:cNvPr id="195" name="Straight Connector 194">
            <a:extLst>
              <a:ext uri="{FF2B5EF4-FFF2-40B4-BE49-F238E27FC236}">
                <a16:creationId xmlns:a16="http://schemas.microsoft.com/office/drawing/2014/main" id="{0447E6AC-6A83-4A9C-AA3A-1A0177766677}"/>
              </a:ext>
            </a:extLst>
          </p:cNvPr>
          <p:cNvCxnSpPr>
            <a:cxnSpLocks/>
          </p:cNvCxnSpPr>
          <p:nvPr/>
        </p:nvCxnSpPr>
        <p:spPr>
          <a:xfrm>
            <a:off x="1417194" y="2200647"/>
            <a:ext cx="1285273" cy="3008813"/>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54F62C9F-511B-4998-92E6-0D3B8EB4882E}"/>
              </a:ext>
            </a:extLst>
          </p:cNvPr>
          <p:cNvCxnSpPr>
            <a:cxnSpLocks/>
          </p:cNvCxnSpPr>
          <p:nvPr/>
        </p:nvCxnSpPr>
        <p:spPr>
          <a:xfrm flipH="1">
            <a:off x="933824" y="2155976"/>
            <a:ext cx="458083" cy="1010045"/>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cxnSp>
        <p:nvCxnSpPr>
          <p:cNvPr id="204" name="Straight Connector 203">
            <a:extLst>
              <a:ext uri="{FF2B5EF4-FFF2-40B4-BE49-F238E27FC236}">
                <a16:creationId xmlns:a16="http://schemas.microsoft.com/office/drawing/2014/main" id="{522E7E97-1F83-4FE1-B3DD-3838CA0F02C7}"/>
              </a:ext>
            </a:extLst>
          </p:cNvPr>
          <p:cNvCxnSpPr>
            <a:cxnSpLocks/>
          </p:cNvCxnSpPr>
          <p:nvPr/>
        </p:nvCxnSpPr>
        <p:spPr>
          <a:xfrm flipH="1">
            <a:off x="7807522" y="1438286"/>
            <a:ext cx="1615800" cy="1239907"/>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07B27C47-1F30-4C68-8635-90CAC5900772}"/>
              </a:ext>
            </a:extLst>
          </p:cNvPr>
          <p:cNvCxnSpPr>
            <a:cxnSpLocks/>
          </p:cNvCxnSpPr>
          <p:nvPr/>
        </p:nvCxnSpPr>
        <p:spPr>
          <a:xfrm flipH="1">
            <a:off x="6781801" y="4948897"/>
            <a:ext cx="406831" cy="1256335"/>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27" name="Picture 2" descr="Image result for cubesat">
            <a:extLst>
              <a:ext uri="{FF2B5EF4-FFF2-40B4-BE49-F238E27FC236}">
                <a16:creationId xmlns:a16="http://schemas.microsoft.com/office/drawing/2014/main" id="{26E55E0E-2AB8-4B86-86A3-E9D0F25888F4}"/>
              </a:ext>
            </a:extLst>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rightnessContrast bright="34000"/>
                    </a14:imgEffect>
                  </a14:imgLayer>
                </a14:imgProps>
              </a:ext>
              <a:ext uri="{28A0092B-C50C-407E-A947-70E740481C1C}">
                <a14:useLocalDpi xmlns:a14="http://schemas.microsoft.com/office/drawing/2010/main" val="0"/>
              </a:ext>
            </a:extLst>
          </a:blip>
          <a:srcRect/>
          <a:stretch>
            <a:fillRect/>
          </a:stretch>
        </p:blipFill>
        <p:spPr bwMode="auto">
          <a:xfrm>
            <a:off x="6887342" y="4578522"/>
            <a:ext cx="616920" cy="411279"/>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205" descr="Med OSG.png">
            <a:extLst>
              <a:ext uri="{FF2B5EF4-FFF2-40B4-BE49-F238E27FC236}">
                <a16:creationId xmlns:a16="http://schemas.microsoft.com/office/drawing/2014/main" id="{ED3DA109-4E5D-455D-8F2C-F40B7BFBFFD9}"/>
              </a:ext>
            </a:extLst>
          </p:cNvPr>
          <p:cNvPicPr>
            <a:picLocks noChangeAspect="1"/>
          </p:cNvPicPr>
          <p:nvPr/>
        </p:nvPicPr>
        <p:blipFill>
          <a:blip r:embed="rId27"/>
          <a:stretch>
            <a:fillRect/>
          </a:stretch>
        </p:blipFill>
        <p:spPr>
          <a:xfrm rot="10800000" flipH="1" flipV="1">
            <a:off x="6636891" y="6077757"/>
            <a:ext cx="298664" cy="301174"/>
          </a:xfrm>
          <a:prstGeom prst="rect">
            <a:avLst/>
          </a:prstGeom>
          <a:effectLst>
            <a:outerShdw blurRad="50800" dist="50800" dir="2700000" algn="tl" rotWithShape="0">
              <a:srgbClr val="000000">
                <a:alpha val="53000"/>
              </a:srgbClr>
            </a:outerShdw>
          </a:effectLst>
        </p:spPr>
      </p:pic>
      <p:sp>
        <p:nvSpPr>
          <p:cNvPr id="208" name="Freeform: Shape 207">
            <a:extLst>
              <a:ext uri="{FF2B5EF4-FFF2-40B4-BE49-F238E27FC236}">
                <a16:creationId xmlns:a16="http://schemas.microsoft.com/office/drawing/2014/main" id="{8DEA9D52-F79F-44DC-A2BD-2A9D6E1D336C}"/>
              </a:ext>
            </a:extLst>
          </p:cNvPr>
          <p:cNvSpPr/>
          <p:nvPr/>
        </p:nvSpPr>
        <p:spPr>
          <a:xfrm rot="12291147">
            <a:off x="6721650" y="3990574"/>
            <a:ext cx="263066" cy="149108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21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1" name="Picture 10">
            <a:extLst>
              <a:ext uri="{FF2B5EF4-FFF2-40B4-BE49-F238E27FC236}">
                <a16:creationId xmlns:a16="http://schemas.microsoft.com/office/drawing/2014/main" id="{69677D20-67E1-4D47-BBEA-D45812493E7D}"/>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flipV="1">
            <a:off x="6942926" y="4147102"/>
            <a:ext cx="358497" cy="267791"/>
          </a:xfrm>
          <a:prstGeom prst="rect">
            <a:avLst/>
          </a:prstGeom>
        </p:spPr>
      </p:pic>
      <p:pic>
        <p:nvPicPr>
          <p:cNvPr id="157" name="Picture 156">
            <a:extLst>
              <a:ext uri="{FF2B5EF4-FFF2-40B4-BE49-F238E27FC236}">
                <a16:creationId xmlns:a16="http://schemas.microsoft.com/office/drawing/2014/main" id="{F53E6C4D-4445-4EBA-8892-DF4E958A737D}"/>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300197" y="5125662"/>
            <a:ext cx="567645" cy="771596"/>
          </a:xfrm>
          <a:prstGeom prst="rect">
            <a:avLst/>
          </a:prstGeom>
          <a:effectLst>
            <a:outerShdw blurRad="47625" dist="63500" dir="2700000" algn="tl" rotWithShape="0">
              <a:srgbClr val="000000">
                <a:alpha val="53000"/>
              </a:srgbClr>
            </a:outerShdw>
          </a:effectLst>
        </p:spPr>
      </p:pic>
      <p:cxnSp>
        <p:nvCxnSpPr>
          <p:cNvPr id="201" name="Straight Connector 200">
            <a:extLst>
              <a:ext uri="{FF2B5EF4-FFF2-40B4-BE49-F238E27FC236}">
                <a16:creationId xmlns:a16="http://schemas.microsoft.com/office/drawing/2014/main" id="{B29ACB5B-976B-4FB9-8BF1-986571ED64D7}"/>
              </a:ext>
            </a:extLst>
          </p:cNvPr>
          <p:cNvCxnSpPr>
            <a:cxnSpLocks/>
          </p:cNvCxnSpPr>
          <p:nvPr/>
        </p:nvCxnSpPr>
        <p:spPr>
          <a:xfrm>
            <a:off x="3791402" y="2805880"/>
            <a:ext cx="151126" cy="1769141"/>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041" name="Picture 1040" descr="A picture containing sky&#10;&#10;Description automatically generated">
            <a:extLst>
              <a:ext uri="{FF2B5EF4-FFF2-40B4-BE49-F238E27FC236}">
                <a16:creationId xmlns:a16="http://schemas.microsoft.com/office/drawing/2014/main" id="{F1C5970B-EE1A-4CC3-8F85-DE66CD77A356}"/>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640874" y="4393013"/>
            <a:ext cx="738513" cy="442082"/>
          </a:xfrm>
          <a:prstGeom prst="rect">
            <a:avLst/>
          </a:prstGeom>
        </p:spPr>
      </p:pic>
      <p:cxnSp>
        <p:nvCxnSpPr>
          <p:cNvPr id="202" name="Straight Connector 201">
            <a:extLst>
              <a:ext uri="{FF2B5EF4-FFF2-40B4-BE49-F238E27FC236}">
                <a16:creationId xmlns:a16="http://schemas.microsoft.com/office/drawing/2014/main" id="{9745F857-82F9-4E79-B4D2-44AFE854B575}"/>
              </a:ext>
            </a:extLst>
          </p:cNvPr>
          <p:cNvCxnSpPr>
            <a:cxnSpLocks/>
          </p:cNvCxnSpPr>
          <p:nvPr/>
        </p:nvCxnSpPr>
        <p:spPr>
          <a:xfrm>
            <a:off x="3821116" y="2818148"/>
            <a:ext cx="1116540" cy="326633"/>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80" name="Picture 179">
            <a:extLst>
              <a:ext uri="{FF2B5EF4-FFF2-40B4-BE49-F238E27FC236}">
                <a16:creationId xmlns:a16="http://schemas.microsoft.com/office/drawing/2014/main" id="{B56C2361-B9E6-4673-9C73-E06373F9A953}"/>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rot="14275032">
            <a:off x="4474412" y="2807902"/>
            <a:ext cx="905161" cy="426431"/>
          </a:xfrm>
          <a:prstGeom prst="rect">
            <a:avLst/>
          </a:prstGeom>
          <a:effectLst>
            <a:outerShdw blurRad="50800" dist="38100" dir="5400000" algn="t" rotWithShape="0">
              <a:prstClr val="black">
                <a:alpha val="40000"/>
              </a:prstClr>
            </a:outerShdw>
          </a:effectLst>
        </p:spPr>
      </p:pic>
      <p:cxnSp>
        <p:nvCxnSpPr>
          <p:cNvPr id="209" name="Straight Connector 208">
            <a:extLst>
              <a:ext uri="{FF2B5EF4-FFF2-40B4-BE49-F238E27FC236}">
                <a16:creationId xmlns:a16="http://schemas.microsoft.com/office/drawing/2014/main" id="{49032562-2CB4-4C11-BDE9-B636CF074778}"/>
              </a:ext>
            </a:extLst>
          </p:cNvPr>
          <p:cNvCxnSpPr>
            <a:cxnSpLocks/>
            <a:endCxn id="194" idx="0"/>
          </p:cNvCxnSpPr>
          <p:nvPr/>
        </p:nvCxnSpPr>
        <p:spPr>
          <a:xfrm flipH="1">
            <a:off x="2738860" y="2806258"/>
            <a:ext cx="1037421" cy="2344280"/>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cxnSp>
        <p:nvCxnSpPr>
          <p:cNvPr id="210" name="Straight Connector 209">
            <a:extLst>
              <a:ext uri="{FF2B5EF4-FFF2-40B4-BE49-F238E27FC236}">
                <a16:creationId xmlns:a16="http://schemas.microsoft.com/office/drawing/2014/main" id="{F74409CB-4C35-40BA-A2BF-21502B9C7C00}"/>
              </a:ext>
            </a:extLst>
          </p:cNvPr>
          <p:cNvCxnSpPr>
            <a:cxnSpLocks/>
            <a:endCxn id="194" idx="0"/>
          </p:cNvCxnSpPr>
          <p:nvPr/>
        </p:nvCxnSpPr>
        <p:spPr>
          <a:xfrm>
            <a:off x="753475" y="3282010"/>
            <a:ext cx="1985385" cy="1868529"/>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02" name="Picture 101" descr="A satellite in space&#10;&#10;Description automatically generated">
            <a:extLst>
              <a:ext uri="{FF2B5EF4-FFF2-40B4-BE49-F238E27FC236}">
                <a16:creationId xmlns:a16="http://schemas.microsoft.com/office/drawing/2014/main" id="{C7378E0E-E241-469C-91AB-E6BBE0063912}"/>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rot="575482">
            <a:off x="-1365" y="2808376"/>
            <a:ext cx="1244955" cy="964231"/>
          </a:xfrm>
          <a:prstGeom prst="rect">
            <a:avLst/>
          </a:prstGeom>
          <a:effectLst>
            <a:outerShdw blurRad="50800" dist="38100" dir="2700000" algn="tl" rotWithShape="0">
              <a:prstClr val="black">
                <a:alpha val="40000"/>
              </a:prstClr>
            </a:outerShdw>
          </a:effectLst>
        </p:spPr>
      </p:pic>
      <p:cxnSp>
        <p:nvCxnSpPr>
          <p:cNvPr id="212" name="Straight Connector 211">
            <a:extLst>
              <a:ext uri="{FF2B5EF4-FFF2-40B4-BE49-F238E27FC236}">
                <a16:creationId xmlns:a16="http://schemas.microsoft.com/office/drawing/2014/main" id="{F16921F4-5662-461E-BA44-FA6EE3C18275}"/>
              </a:ext>
            </a:extLst>
          </p:cNvPr>
          <p:cNvCxnSpPr>
            <a:cxnSpLocks/>
            <a:endCxn id="189" idx="0"/>
          </p:cNvCxnSpPr>
          <p:nvPr/>
        </p:nvCxnSpPr>
        <p:spPr>
          <a:xfrm>
            <a:off x="7896481" y="1021155"/>
            <a:ext cx="1060419" cy="4438108"/>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2" name="Picture 11" descr="A picture containing satellite&#10;&#10;Description automatically generated">
            <a:extLst>
              <a:ext uri="{FF2B5EF4-FFF2-40B4-BE49-F238E27FC236}">
                <a16:creationId xmlns:a16="http://schemas.microsoft.com/office/drawing/2014/main" id="{313F96DB-F120-46A8-95AC-371200C0E381}"/>
              </a:ext>
            </a:extLst>
          </p:cNvPr>
          <p:cNvPicPr>
            <a:picLocks noChangeAspect="1"/>
          </p:cNvPicPr>
          <p:nvPr/>
        </p:nvPicPr>
        <p:blipFill>
          <a:blip r:embed="rId32" cstate="print">
            <a:extLst>
              <a:ext uri="{BEBA8EAE-BF5A-486C-A8C5-ECC9F3942E4B}">
                <a14:imgProps xmlns:a14="http://schemas.microsoft.com/office/drawing/2010/main">
                  <a14:imgLayer r:embed="rId33">
                    <a14:imgEffect>
                      <a14:brightnessContrast bright="25000" contrast="-1000"/>
                    </a14:imgEffect>
                  </a14:imgLayer>
                </a14:imgProps>
              </a:ext>
              <a:ext uri="{28A0092B-C50C-407E-A947-70E740481C1C}">
                <a14:useLocalDpi xmlns:a14="http://schemas.microsoft.com/office/drawing/2010/main" val="0"/>
              </a:ext>
            </a:extLst>
          </a:blip>
          <a:stretch>
            <a:fillRect/>
          </a:stretch>
        </p:blipFill>
        <p:spPr>
          <a:xfrm rot="2581883">
            <a:off x="7271995" y="2296518"/>
            <a:ext cx="1065155" cy="947455"/>
          </a:xfrm>
          <a:prstGeom prst="rect">
            <a:avLst/>
          </a:prstGeom>
        </p:spPr>
      </p:pic>
      <p:pic>
        <p:nvPicPr>
          <p:cNvPr id="7" name="Picture 6" descr="A picture containing object&#10;&#10;Description automatically generated">
            <a:extLst>
              <a:ext uri="{FF2B5EF4-FFF2-40B4-BE49-F238E27FC236}">
                <a16:creationId xmlns:a16="http://schemas.microsoft.com/office/drawing/2014/main" id="{4932B9CE-95AC-4B1D-B9AE-92D4EABBB102}"/>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flipH="1">
            <a:off x="8838822" y="4819413"/>
            <a:ext cx="655312" cy="633190"/>
          </a:xfrm>
          <a:prstGeom prst="rect">
            <a:avLst/>
          </a:prstGeom>
        </p:spPr>
      </p:pic>
      <p:cxnSp>
        <p:nvCxnSpPr>
          <p:cNvPr id="213" name="Straight Connector 212">
            <a:extLst>
              <a:ext uri="{FF2B5EF4-FFF2-40B4-BE49-F238E27FC236}">
                <a16:creationId xmlns:a16="http://schemas.microsoft.com/office/drawing/2014/main" id="{08669456-9183-4809-87AC-E0B69287A81B}"/>
              </a:ext>
            </a:extLst>
          </p:cNvPr>
          <p:cNvCxnSpPr>
            <a:cxnSpLocks/>
          </p:cNvCxnSpPr>
          <p:nvPr/>
        </p:nvCxnSpPr>
        <p:spPr>
          <a:xfrm>
            <a:off x="10777877" y="2775098"/>
            <a:ext cx="48953" cy="2633227"/>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9" name="Picture 8" descr="A large passenger jet sitting on an airplane&#10;&#10;Description automatically generated">
            <a:extLst>
              <a:ext uri="{FF2B5EF4-FFF2-40B4-BE49-F238E27FC236}">
                <a16:creationId xmlns:a16="http://schemas.microsoft.com/office/drawing/2014/main" id="{CDFAC7BF-B284-44A7-8DFA-95A7FC76476E}"/>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rot="1162825">
            <a:off x="10325285" y="5212773"/>
            <a:ext cx="776646" cy="332332"/>
          </a:xfrm>
          <a:prstGeom prst="rect">
            <a:avLst/>
          </a:prstGeom>
        </p:spPr>
      </p:pic>
      <p:cxnSp>
        <p:nvCxnSpPr>
          <p:cNvPr id="215" name="Straight Connector 214">
            <a:extLst>
              <a:ext uri="{FF2B5EF4-FFF2-40B4-BE49-F238E27FC236}">
                <a16:creationId xmlns:a16="http://schemas.microsoft.com/office/drawing/2014/main" id="{48788AAE-E29D-4959-81BD-D4DFEDC9873F}"/>
              </a:ext>
            </a:extLst>
          </p:cNvPr>
          <p:cNvCxnSpPr>
            <a:cxnSpLocks/>
            <a:endCxn id="216" idx="0"/>
          </p:cNvCxnSpPr>
          <p:nvPr/>
        </p:nvCxnSpPr>
        <p:spPr>
          <a:xfrm>
            <a:off x="10869814" y="2787248"/>
            <a:ext cx="303722" cy="3056211"/>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94" name="Picture 193" descr="Med OSG.png">
            <a:extLst>
              <a:ext uri="{FF2B5EF4-FFF2-40B4-BE49-F238E27FC236}">
                <a16:creationId xmlns:a16="http://schemas.microsoft.com/office/drawing/2014/main" id="{943CB5AB-3F34-428E-921C-2BFBAECFB2B6}"/>
              </a:ext>
            </a:extLst>
          </p:cNvPr>
          <p:cNvPicPr>
            <a:picLocks noChangeAspect="1"/>
          </p:cNvPicPr>
          <p:nvPr/>
        </p:nvPicPr>
        <p:blipFill>
          <a:blip r:embed="rId27"/>
          <a:stretch>
            <a:fillRect/>
          </a:stretch>
        </p:blipFill>
        <p:spPr>
          <a:xfrm rot="10800000" flipV="1">
            <a:off x="2589529" y="5150538"/>
            <a:ext cx="298664" cy="301174"/>
          </a:xfrm>
          <a:prstGeom prst="rect">
            <a:avLst/>
          </a:prstGeom>
          <a:effectLst>
            <a:outerShdw blurRad="50800" dist="50800" dir="2700000" algn="tl" rotWithShape="0">
              <a:srgbClr val="000000">
                <a:alpha val="53000"/>
              </a:srgbClr>
            </a:outerShdw>
          </a:effectLst>
        </p:spPr>
      </p:pic>
      <p:pic>
        <p:nvPicPr>
          <p:cNvPr id="117" name="Picture 116" descr="A satellite in space&#10;&#10;Description automatically generated">
            <a:extLst>
              <a:ext uri="{FF2B5EF4-FFF2-40B4-BE49-F238E27FC236}">
                <a16:creationId xmlns:a16="http://schemas.microsoft.com/office/drawing/2014/main" id="{A228FDDE-75B2-4D84-B03E-9BCE4B73153F}"/>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flipH="1">
            <a:off x="10449761" y="2414840"/>
            <a:ext cx="941509" cy="644108"/>
          </a:xfrm>
          <a:prstGeom prst="rect">
            <a:avLst/>
          </a:prstGeom>
        </p:spPr>
      </p:pic>
      <p:sp>
        <p:nvSpPr>
          <p:cNvPr id="207" name="Freeform: Shape 206">
            <a:extLst>
              <a:ext uri="{FF2B5EF4-FFF2-40B4-BE49-F238E27FC236}">
                <a16:creationId xmlns:a16="http://schemas.microsoft.com/office/drawing/2014/main" id="{A9C296DB-9981-4053-8C54-949BB101E112}"/>
              </a:ext>
            </a:extLst>
          </p:cNvPr>
          <p:cNvSpPr/>
          <p:nvPr/>
        </p:nvSpPr>
        <p:spPr>
          <a:xfrm rot="1057821">
            <a:off x="9857122" y="3705960"/>
            <a:ext cx="234594" cy="2425348"/>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alpha val="65000"/>
                </a:schemeClr>
              </a:gs>
              <a:gs pos="27000">
                <a:schemeClr val="tx2">
                  <a:lumMod val="20000"/>
                  <a:lumOff val="80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cxnSp>
        <p:nvCxnSpPr>
          <p:cNvPr id="218" name="Straight Connector 217">
            <a:extLst>
              <a:ext uri="{FF2B5EF4-FFF2-40B4-BE49-F238E27FC236}">
                <a16:creationId xmlns:a16="http://schemas.microsoft.com/office/drawing/2014/main" id="{C17A26AE-B6F5-4C59-98B6-9C8A2075C733}"/>
              </a:ext>
            </a:extLst>
          </p:cNvPr>
          <p:cNvCxnSpPr>
            <a:cxnSpLocks/>
          </p:cNvCxnSpPr>
          <p:nvPr/>
        </p:nvCxnSpPr>
        <p:spPr>
          <a:xfrm flipH="1">
            <a:off x="4828314" y="1106214"/>
            <a:ext cx="2757811" cy="552269"/>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87" name="Picture 186" descr="A picture containing indoor&#10;&#10;Description automatically generated">
            <a:extLst>
              <a:ext uri="{FF2B5EF4-FFF2-40B4-BE49-F238E27FC236}">
                <a16:creationId xmlns:a16="http://schemas.microsoft.com/office/drawing/2014/main" id="{A47BE099-0A4E-4059-95ED-FA8181B88DB6}"/>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rot="1435615">
            <a:off x="4467500" y="1164530"/>
            <a:ext cx="492952" cy="1062651"/>
          </a:xfrm>
          <a:prstGeom prst="rect">
            <a:avLst/>
          </a:prstGeom>
        </p:spPr>
      </p:pic>
      <p:cxnSp>
        <p:nvCxnSpPr>
          <p:cNvPr id="243" name="Straight Connector 242">
            <a:extLst>
              <a:ext uri="{FF2B5EF4-FFF2-40B4-BE49-F238E27FC236}">
                <a16:creationId xmlns:a16="http://schemas.microsoft.com/office/drawing/2014/main" id="{E9F6C857-C5F0-415C-A497-715FDB087453}"/>
              </a:ext>
            </a:extLst>
          </p:cNvPr>
          <p:cNvCxnSpPr>
            <a:cxnSpLocks/>
          </p:cNvCxnSpPr>
          <p:nvPr/>
        </p:nvCxnSpPr>
        <p:spPr>
          <a:xfrm>
            <a:off x="8875677" y="740556"/>
            <a:ext cx="810906" cy="188465"/>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037" name="Picture 1036" descr="A picture containing object, indoor&#10;&#10;Description automatically generated">
            <a:extLst>
              <a:ext uri="{FF2B5EF4-FFF2-40B4-BE49-F238E27FC236}">
                <a16:creationId xmlns:a16="http://schemas.microsoft.com/office/drawing/2014/main" id="{DA0B5CB0-99D9-4E00-BD15-6E6D79BA79AD}"/>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9417290" y="769649"/>
            <a:ext cx="529538" cy="422527"/>
          </a:xfrm>
          <a:prstGeom prst="rect">
            <a:avLst/>
          </a:prstGeom>
        </p:spPr>
      </p:pic>
      <p:pic>
        <p:nvPicPr>
          <p:cNvPr id="75" name="Picture 74">
            <a:extLst>
              <a:ext uri="{FF2B5EF4-FFF2-40B4-BE49-F238E27FC236}">
                <a16:creationId xmlns:a16="http://schemas.microsoft.com/office/drawing/2014/main" id="{AB884861-DEFA-41E4-B49D-4FF8979B7ECB}"/>
              </a:ext>
            </a:extLst>
          </p:cNvPr>
          <p:cNvPicPr>
            <a:picLocks noChangeAspect="1"/>
          </p:cNvPicPr>
          <p:nvPr/>
        </p:nvPicPr>
        <p:blipFill>
          <a:blip r:embed="rId39" cstate="print">
            <a:extLst>
              <a:ext uri="{BEBA8EAE-BF5A-486C-A8C5-ECC9F3942E4B}">
                <a14:imgProps xmlns:a14="http://schemas.microsoft.com/office/drawing/2010/main">
                  <a14:imgLayer r:embed="rId40">
                    <a14:imgEffect>
                      <a14:saturation sat="111000"/>
                    </a14:imgEffect>
                    <a14:imgEffect>
                      <a14:brightnessContrast bright="16000" contrast="4000"/>
                    </a14:imgEffect>
                  </a14:imgLayer>
                </a14:imgProps>
              </a:ext>
              <a:ext uri="{28A0092B-C50C-407E-A947-70E740481C1C}">
                <a14:useLocalDpi xmlns:a14="http://schemas.microsoft.com/office/drawing/2010/main" val="0"/>
              </a:ext>
            </a:extLst>
          </a:blip>
          <a:stretch>
            <a:fillRect/>
          </a:stretch>
        </p:blipFill>
        <p:spPr>
          <a:xfrm rot="676170" flipH="1">
            <a:off x="8595999" y="484155"/>
            <a:ext cx="540635" cy="375259"/>
          </a:xfrm>
          <a:prstGeom prst="rect">
            <a:avLst/>
          </a:prstGeom>
        </p:spPr>
      </p:pic>
      <p:cxnSp>
        <p:nvCxnSpPr>
          <p:cNvPr id="245" name="Straight Connector 244">
            <a:extLst>
              <a:ext uri="{FF2B5EF4-FFF2-40B4-BE49-F238E27FC236}">
                <a16:creationId xmlns:a16="http://schemas.microsoft.com/office/drawing/2014/main" id="{9ED71394-EB59-43A3-BC40-D1C9FD10DE8E}"/>
              </a:ext>
            </a:extLst>
          </p:cNvPr>
          <p:cNvCxnSpPr>
            <a:cxnSpLocks/>
            <a:endCxn id="194" idx="0"/>
          </p:cNvCxnSpPr>
          <p:nvPr/>
        </p:nvCxnSpPr>
        <p:spPr>
          <a:xfrm>
            <a:off x="2214588" y="1677649"/>
            <a:ext cx="524273" cy="3472889"/>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sp>
        <p:nvSpPr>
          <p:cNvPr id="105" name="Rectangle 104">
            <a:extLst>
              <a:ext uri="{FF2B5EF4-FFF2-40B4-BE49-F238E27FC236}">
                <a16:creationId xmlns:a16="http://schemas.microsoft.com/office/drawing/2014/main" id="{6D91B7A7-4D35-498D-9DA9-84F10ED142EF}"/>
              </a:ext>
            </a:extLst>
          </p:cNvPr>
          <p:cNvSpPr/>
          <p:nvPr/>
        </p:nvSpPr>
        <p:spPr>
          <a:xfrm>
            <a:off x="960799" y="3192661"/>
            <a:ext cx="1210268" cy="731290"/>
          </a:xfrm>
          <a:prstGeom prst="rect">
            <a:avLst/>
          </a:prstGeom>
        </p:spPr>
        <p:txBody>
          <a:bodyPr wrap="square" anchor="t">
            <a:spAutoFit/>
          </a:bodyPr>
          <a:lstStyle/>
          <a:p>
            <a:pPr defTabSz="900113">
              <a:defRPr/>
            </a:pPr>
            <a:r>
              <a:rPr lang="en-US" sz="1015" i="1">
                <a:solidFill>
                  <a:prstClr val="white"/>
                </a:solidFill>
                <a:latin typeface="Calibri" panose="020F0502020204030204"/>
              </a:rPr>
              <a:t>Increasing  </a:t>
            </a:r>
          </a:p>
          <a:p>
            <a:pPr defTabSz="900113">
              <a:defRPr/>
            </a:pPr>
            <a:r>
              <a:rPr lang="en-US" sz="1015" i="1">
                <a:solidFill>
                  <a:prstClr val="white"/>
                </a:solidFill>
                <a:latin typeface="Calibri" panose="020F0502020204030204"/>
              </a:rPr>
              <a:t>Number of Commercial Constellations</a:t>
            </a:r>
            <a:r>
              <a:rPr lang="en-US" sz="1107" i="1">
                <a:solidFill>
                  <a:prstClr val="black"/>
                </a:solidFill>
                <a:latin typeface="Calibri" panose="020F0502020204030204"/>
              </a:rPr>
              <a:t> </a:t>
            </a:r>
          </a:p>
        </p:txBody>
      </p:sp>
      <p:sp>
        <p:nvSpPr>
          <p:cNvPr id="249" name="Rectangle 248">
            <a:extLst>
              <a:ext uri="{FF2B5EF4-FFF2-40B4-BE49-F238E27FC236}">
                <a16:creationId xmlns:a16="http://schemas.microsoft.com/office/drawing/2014/main" id="{8F3A6E1A-2FBC-4C27-8AF7-A7769FCD2761}"/>
              </a:ext>
            </a:extLst>
          </p:cNvPr>
          <p:cNvSpPr/>
          <p:nvPr/>
        </p:nvSpPr>
        <p:spPr>
          <a:xfrm>
            <a:off x="9888742" y="83018"/>
            <a:ext cx="1163638" cy="404726"/>
          </a:xfrm>
          <a:prstGeom prst="rect">
            <a:avLst/>
          </a:prstGeom>
        </p:spPr>
        <p:txBody>
          <a:bodyPr wrap="square">
            <a:spAutoFit/>
          </a:bodyPr>
          <a:lstStyle/>
          <a:p>
            <a:pPr defTabSz="900113">
              <a:defRPr/>
            </a:pPr>
            <a:r>
              <a:rPr lang="en-US" sz="1015" i="1">
                <a:solidFill>
                  <a:prstClr val="white"/>
                </a:solidFill>
                <a:latin typeface="Calibri" panose="020F0502020204030204"/>
              </a:rPr>
              <a:t>Interoperability links </a:t>
            </a:r>
          </a:p>
        </p:txBody>
      </p:sp>
      <p:cxnSp>
        <p:nvCxnSpPr>
          <p:cNvPr id="250" name="Straight Connector 249">
            <a:extLst>
              <a:ext uri="{FF2B5EF4-FFF2-40B4-BE49-F238E27FC236}">
                <a16:creationId xmlns:a16="http://schemas.microsoft.com/office/drawing/2014/main" id="{9A476B31-7159-438B-84B7-381147209EBE}"/>
              </a:ext>
            </a:extLst>
          </p:cNvPr>
          <p:cNvCxnSpPr>
            <a:cxnSpLocks/>
          </p:cNvCxnSpPr>
          <p:nvPr/>
        </p:nvCxnSpPr>
        <p:spPr>
          <a:xfrm flipH="1">
            <a:off x="10931689" y="240837"/>
            <a:ext cx="303075" cy="0"/>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sp>
        <p:nvSpPr>
          <p:cNvPr id="251" name="Rectangle 250">
            <a:extLst>
              <a:ext uri="{FF2B5EF4-FFF2-40B4-BE49-F238E27FC236}">
                <a16:creationId xmlns:a16="http://schemas.microsoft.com/office/drawing/2014/main" id="{6EA3C1C0-263E-477A-A881-9FDAE6B2CE0A}"/>
              </a:ext>
            </a:extLst>
          </p:cNvPr>
          <p:cNvSpPr/>
          <p:nvPr/>
        </p:nvSpPr>
        <p:spPr>
          <a:xfrm>
            <a:off x="11268824" y="126359"/>
            <a:ext cx="1163638" cy="248530"/>
          </a:xfrm>
          <a:prstGeom prst="rect">
            <a:avLst/>
          </a:prstGeom>
        </p:spPr>
        <p:txBody>
          <a:bodyPr wrap="square">
            <a:spAutoFit/>
          </a:bodyPr>
          <a:lstStyle/>
          <a:p>
            <a:pPr defTabSz="900113">
              <a:defRPr/>
            </a:pPr>
            <a:r>
              <a:rPr lang="en-US" sz="1015" i="1">
                <a:solidFill>
                  <a:prstClr val="white"/>
                </a:solidFill>
                <a:latin typeface="Calibri" panose="020F0502020204030204"/>
              </a:rPr>
              <a:t>Optical links</a:t>
            </a:r>
          </a:p>
        </p:txBody>
      </p:sp>
      <p:grpSp>
        <p:nvGrpSpPr>
          <p:cNvPr id="197" name="Group 196">
            <a:extLst>
              <a:ext uri="{FF2B5EF4-FFF2-40B4-BE49-F238E27FC236}">
                <a16:creationId xmlns:a16="http://schemas.microsoft.com/office/drawing/2014/main" id="{87E9DB6C-6603-4DA4-B34D-FE907E4BE690}"/>
              </a:ext>
            </a:extLst>
          </p:cNvPr>
          <p:cNvGrpSpPr/>
          <p:nvPr/>
        </p:nvGrpSpPr>
        <p:grpSpPr>
          <a:xfrm flipH="1">
            <a:off x="3136755" y="2351253"/>
            <a:ext cx="1095203" cy="1023516"/>
            <a:chOff x="2946824" y="1280008"/>
            <a:chExt cx="1567123" cy="1393428"/>
          </a:xfrm>
        </p:grpSpPr>
        <p:pic>
          <p:nvPicPr>
            <p:cNvPr id="199" name="Picture 198" descr="A picture containing outdoor&#10;&#10;Description automatically generated">
              <a:extLst>
                <a:ext uri="{FF2B5EF4-FFF2-40B4-BE49-F238E27FC236}">
                  <a16:creationId xmlns:a16="http://schemas.microsoft.com/office/drawing/2014/main" id="{76BD1E33-8748-450A-9DAC-4F2279DEDEAC}"/>
                </a:ext>
              </a:extLst>
            </p:cNvPr>
            <p:cNvPicPr>
              <a:picLocks noChangeAspect="1"/>
            </p:cNvPicPr>
            <p:nvPr/>
          </p:nvPicPr>
          <p:blipFill rotWithShape="1">
            <a:blip r:embed="rId41" cstate="print">
              <a:extLst>
                <a:ext uri="{28A0092B-C50C-407E-A947-70E740481C1C}">
                  <a14:useLocalDpi xmlns:a14="http://schemas.microsoft.com/office/drawing/2010/main" val="0"/>
                </a:ext>
              </a:extLst>
            </a:blip>
            <a:srcRect b="51975"/>
            <a:stretch/>
          </p:blipFill>
          <p:spPr>
            <a:xfrm flipH="1">
              <a:off x="2946824" y="1280008"/>
              <a:ext cx="1396568" cy="839782"/>
            </a:xfrm>
            <a:prstGeom prst="rect">
              <a:avLst/>
            </a:prstGeom>
          </p:spPr>
        </p:pic>
        <p:pic>
          <p:nvPicPr>
            <p:cNvPr id="200" name="Picture 199" descr="A picture containing transport, satellite&#10;&#10;Description automatically generated">
              <a:extLst>
                <a:ext uri="{FF2B5EF4-FFF2-40B4-BE49-F238E27FC236}">
                  <a16:creationId xmlns:a16="http://schemas.microsoft.com/office/drawing/2014/main" id="{C9421AB7-DFAB-4543-B066-50724B25855A}"/>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rot="921760">
              <a:off x="3010097" y="1533017"/>
              <a:ext cx="1503850" cy="1140419"/>
            </a:xfrm>
            <a:prstGeom prst="rect">
              <a:avLst/>
            </a:prstGeom>
          </p:spPr>
        </p:pic>
      </p:grpSp>
      <p:pic>
        <p:nvPicPr>
          <p:cNvPr id="100" name="Picture 2" descr="Image result for iridium next satellite png">
            <a:extLst>
              <a:ext uri="{FF2B5EF4-FFF2-40B4-BE49-F238E27FC236}">
                <a16:creationId xmlns:a16="http://schemas.microsoft.com/office/drawing/2014/main" id="{FC4E586A-5A3C-49A8-AF29-6874DF54F668}"/>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flipH="1">
            <a:off x="1522407" y="3970637"/>
            <a:ext cx="588058" cy="614460"/>
          </a:xfrm>
          <a:prstGeom prst="rect">
            <a:avLst/>
          </a:prstGeom>
          <a:noFill/>
          <a:effectLst>
            <a:outerShdw blurRad="38100" dist="50800" dir="5400000" algn="t" rotWithShape="0">
              <a:prstClr val="black">
                <a:alpha val="35000"/>
              </a:prstClr>
            </a:outerShdw>
          </a:effectLst>
          <a:extLst>
            <a:ext uri="{909E8E84-426E-40DD-AFC4-6F175D3DCCD1}">
              <a14:hiddenFill xmlns:a14="http://schemas.microsoft.com/office/drawing/2010/main">
                <a:solidFill>
                  <a:srgbClr val="FFFFFF"/>
                </a:solidFill>
              </a14:hiddenFill>
            </a:ext>
          </a:extLst>
        </p:spPr>
      </p:pic>
      <p:pic>
        <p:nvPicPr>
          <p:cNvPr id="30" name="Picture 29" descr="A satellite in space&#10;&#10;Description automatically generated">
            <a:extLst>
              <a:ext uri="{FF2B5EF4-FFF2-40B4-BE49-F238E27FC236}">
                <a16:creationId xmlns:a16="http://schemas.microsoft.com/office/drawing/2014/main" id="{82D704AE-76A0-4AAD-AFDE-B0C8E66B2D9B}"/>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rot="20453711">
            <a:off x="10067196" y="3613836"/>
            <a:ext cx="971323" cy="445926"/>
          </a:xfrm>
          <a:prstGeom prst="rect">
            <a:avLst/>
          </a:prstGeom>
        </p:spPr>
      </p:pic>
      <p:pic>
        <p:nvPicPr>
          <p:cNvPr id="34" name="Picture 33" descr="A satellite in space&#10;&#10;Description automatically generated">
            <a:extLst>
              <a:ext uri="{FF2B5EF4-FFF2-40B4-BE49-F238E27FC236}">
                <a16:creationId xmlns:a16="http://schemas.microsoft.com/office/drawing/2014/main" id="{074591FA-1608-42ED-B38D-FCEEA2544FF9}"/>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212926" y="1186138"/>
            <a:ext cx="2605713" cy="1464507"/>
          </a:xfrm>
          <a:prstGeom prst="rect">
            <a:avLst/>
          </a:prstGeom>
        </p:spPr>
      </p:pic>
      <p:grpSp>
        <p:nvGrpSpPr>
          <p:cNvPr id="6" name="Group 5">
            <a:extLst>
              <a:ext uri="{FF2B5EF4-FFF2-40B4-BE49-F238E27FC236}">
                <a16:creationId xmlns:a16="http://schemas.microsoft.com/office/drawing/2014/main" id="{7DCBA010-6813-4F65-AE26-D571E7E40056}"/>
              </a:ext>
            </a:extLst>
          </p:cNvPr>
          <p:cNvGrpSpPr/>
          <p:nvPr/>
        </p:nvGrpSpPr>
        <p:grpSpPr>
          <a:xfrm>
            <a:off x="11024204" y="1093581"/>
            <a:ext cx="1292525" cy="5111650"/>
            <a:chOff x="11102429" y="1056510"/>
            <a:chExt cx="1313041" cy="5192788"/>
          </a:xfrm>
        </p:grpSpPr>
        <p:sp>
          <p:nvSpPr>
            <p:cNvPr id="125" name="Freeform: Shape 124">
              <a:extLst>
                <a:ext uri="{FF2B5EF4-FFF2-40B4-BE49-F238E27FC236}">
                  <a16:creationId xmlns:a16="http://schemas.microsoft.com/office/drawing/2014/main" id="{F8659584-1770-4285-B5DC-4EAB611ED25D}"/>
                </a:ext>
              </a:extLst>
            </p:cNvPr>
            <p:cNvSpPr/>
            <p:nvPr/>
          </p:nvSpPr>
          <p:spPr>
            <a:xfrm>
              <a:off x="11576547" y="1299580"/>
              <a:ext cx="298154" cy="446600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55000">
                  <a:schemeClr val="bg1">
                    <a:lumMod val="75000"/>
                    <a:alpha val="52000"/>
                  </a:schemeClr>
                </a:gs>
                <a:gs pos="9000">
                  <a:schemeClr val="accent1">
                    <a:lumMod val="30000"/>
                    <a:lumOff val="70000"/>
                    <a:alpha val="39000"/>
                  </a:schemeClr>
                </a:gs>
              </a:gsLst>
              <a:lin ang="5400000" scaled="1"/>
            </a:gra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159" name="Picture 158" descr="A picture containing object&#10;&#10;Description automatically generated">
              <a:extLst>
                <a:ext uri="{FF2B5EF4-FFF2-40B4-BE49-F238E27FC236}">
                  <a16:creationId xmlns:a16="http://schemas.microsoft.com/office/drawing/2014/main" id="{256C2B6F-093C-43AE-A261-C8BA0330C8FE}"/>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flipH="1">
              <a:off x="11382608" y="5599264"/>
              <a:ext cx="672743" cy="650034"/>
            </a:xfrm>
            <a:prstGeom prst="rect">
              <a:avLst/>
            </a:prstGeom>
          </p:spPr>
        </p:pic>
        <p:pic>
          <p:nvPicPr>
            <p:cNvPr id="216" name="Picture 215" descr="Med OSG.png">
              <a:extLst>
                <a:ext uri="{FF2B5EF4-FFF2-40B4-BE49-F238E27FC236}">
                  <a16:creationId xmlns:a16="http://schemas.microsoft.com/office/drawing/2014/main" id="{CCB7A380-C2BB-44A8-824A-E0B5BC308C55}"/>
                </a:ext>
              </a:extLst>
            </p:cNvPr>
            <p:cNvPicPr>
              <a:picLocks noChangeAspect="1"/>
            </p:cNvPicPr>
            <p:nvPr/>
          </p:nvPicPr>
          <p:blipFill>
            <a:blip r:embed="rId27"/>
            <a:stretch>
              <a:fillRect/>
            </a:stretch>
          </p:blipFill>
          <p:spPr>
            <a:xfrm rot="10800000" flipV="1">
              <a:off x="11102429" y="5881784"/>
              <a:ext cx="303405" cy="305954"/>
            </a:xfrm>
            <a:prstGeom prst="rect">
              <a:avLst/>
            </a:prstGeom>
            <a:effectLst>
              <a:outerShdw blurRad="50800" dist="50800" dir="2700000" algn="tl" rotWithShape="0">
                <a:srgbClr val="000000">
                  <a:alpha val="53000"/>
                </a:srgbClr>
              </a:outerShdw>
            </a:effectLst>
          </p:spPr>
        </p:pic>
        <p:cxnSp>
          <p:nvCxnSpPr>
            <p:cNvPr id="244" name="Straight Connector 243">
              <a:extLst>
                <a:ext uri="{FF2B5EF4-FFF2-40B4-BE49-F238E27FC236}">
                  <a16:creationId xmlns:a16="http://schemas.microsoft.com/office/drawing/2014/main" id="{3A2E1F10-1F9A-4FAE-9CA0-6363DAB64085}"/>
                </a:ext>
              </a:extLst>
            </p:cNvPr>
            <p:cNvCxnSpPr>
              <a:cxnSpLocks/>
              <a:endCxn id="216" idx="0"/>
            </p:cNvCxnSpPr>
            <p:nvPr/>
          </p:nvCxnSpPr>
          <p:spPr>
            <a:xfrm flipH="1">
              <a:off x="11254131" y="1468756"/>
              <a:ext cx="415130" cy="4413028"/>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5" name="Picture 4" descr="A satellite in space&#10;&#10;Description automatically generated">
              <a:extLst>
                <a:ext uri="{FF2B5EF4-FFF2-40B4-BE49-F238E27FC236}">
                  <a16:creationId xmlns:a16="http://schemas.microsoft.com/office/drawing/2014/main" id="{773B6D62-2EFF-4C82-974E-5579601B69E0}"/>
                </a:ext>
              </a:extLst>
            </p:cNvPr>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11233860" y="1056510"/>
              <a:ext cx="1181610" cy="743871"/>
            </a:xfrm>
            <a:prstGeom prst="rect">
              <a:avLst/>
            </a:prstGeom>
          </p:spPr>
        </p:pic>
      </p:grpSp>
      <p:pic>
        <p:nvPicPr>
          <p:cNvPr id="10" name="Picture 9">
            <a:extLst>
              <a:ext uri="{FF2B5EF4-FFF2-40B4-BE49-F238E27FC236}">
                <a16:creationId xmlns:a16="http://schemas.microsoft.com/office/drawing/2014/main" id="{5EC5F058-BCEA-4167-AEC9-75FBA5125D72}"/>
              </a:ext>
            </a:extLst>
          </p:cNvPr>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rot="972709">
            <a:off x="7216781" y="572583"/>
            <a:ext cx="1096089" cy="1204556"/>
          </a:xfrm>
          <a:prstGeom prst="rect">
            <a:avLst/>
          </a:prstGeom>
        </p:spPr>
      </p:pic>
      <p:sp>
        <p:nvSpPr>
          <p:cNvPr id="140" name="Rectangle 139">
            <a:extLst>
              <a:ext uri="{FF2B5EF4-FFF2-40B4-BE49-F238E27FC236}">
                <a16:creationId xmlns:a16="http://schemas.microsoft.com/office/drawing/2014/main" id="{82B50B88-3395-4C8D-94CE-B22C1D373E7B}"/>
              </a:ext>
            </a:extLst>
          </p:cNvPr>
          <p:cNvSpPr/>
          <p:nvPr/>
        </p:nvSpPr>
        <p:spPr>
          <a:xfrm>
            <a:off x="3498511" y="4041717"/>
            <a:ext cx="1163638" cy="404726"/>
          </a:xfrm>
          <a:prstGeom prst="rect">
            <a:avLst/>
          </a:prstGeom>
        </p:spPr>
        <p:txBody>
          <a:bodyPr wrap="square">
            <a:spAutoFit/>
          </a:bodyPr>
          <a:lstStyle/>
          <a:p>
            <a:pPr defTabSz="900113">
              <a:defRPr/>
            </a:pPr>
            <a:r>
              <a:rPr lang="en-US" sz="1015" i="1">
                <a:solidFill>
                  <a:prstClr val="white"/>
                </a:solidFill>
                <a:latin typeface="Calibri" panose="020F0502020204030204"/>
              </a:rPr>
              <a:t>High Altitude</a:t>
            </a:r>
          </a:p>
          <a:p>
            <a:pPr defTabSz="900113">
              <a:defRPr/>
            </a:pPr>
            <a:r>
              <a:rPr lang="en-US" sz="1015" i="1">
                <a:solidFill>
                  <a:prstClr val="white"/>
                </a:solidFill>
                <a:latin typeface="Calibri" panose="020F0502020204030204"/>
              </a:rPr>
              <a:t>Missions</a:t>
            </a:r>
          </a:p>
        </p:txBody>
      </p:sp>
      <p:sp>
        <p:nvSpPr>
          <p:cNvPr id="246" name="Freeform: Shape 245">
            <a:extLst>
              <a:ext uri="{FF2B5EF4-FFF2-40B4-BE49-F238E27FC236}">
                <a16:creationId xmlns:a16="http://schemas.microsoft.com/office/drawing/2014/main" id="{9C5AED54-9141-4B44-8D84-99F207A229D5}"/>
              </a:ext>
            </a:extLst>
          </p:cNvPr>
          <p:cNvSpPr/>
          <p:nvPr/>
        </p:nvSpPr>
        <p:spPr>
          <a:xfrm rot="5204238" flipH="1">
            <a:off x="9519031" y="-21713"/>
            <a:ext cx="220056" cy="541136"/>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70000">
                <a:schemeClr val="accent1">
                  <a:lumMod val="75000"/>
                </a:schemeClr>
              </a:gs>
              <a:gs pos="43000">
                <a:schemeClr val="tx2">
                  <a:lumMod val="20000"/>
                  <a:lumOff val="80000"/>
                  <a:alpha val="84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174" name="Freeform: Shape 173">
            <a:extLst>
              <a:ext uri="{FF2B5EF4-FFF2-40B4-BE49-F238E27FC236}">
                <a16:creationId xmlns:a16="http://schemas.microsoft.com/office/drawing/2014/main" id="{7654550F-4D4E-4E31-BFE6-0DADEBF8E700}"/>
              </a:ext>
            </a:extLst>
          </p:cNvPr>
          <p:cNvSpPr/>
          <p:nvPr/>
        </p:nvSpPr>
        <p:spPr>
          <a:xfrm rot="4680465">
            <a:off x="8027400" y="481728"/>
            <a:ext cx="252919" cy="5775701"/>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alpha val="56000"/>
                </a:schemeClr>
              </a:gs>
              <a:gs pos="39000">
                <a:schemeClr val="tx2">
                  <a:lumMod val="20000"/>
                  <a:lumOff val="80000"/>
                  <a:alpha val="68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cxnSp>
        <p:nvCxnSpPr>
          <p:cNvPr id="188" name="Straight Connector 187">
            <a:extLst>
              <a:ext uri="{FF2B5EF4-FFF2-40B4-BE49-F238E27FC236}">
                <a16:creationId xmlns:a16="http://schemas.microsoft.com/office/drawing/2014/main" id="{528E2F31-C299-421F-91A6-1D58EC41142F}"/>
              </a:ext>
            </a:extLst>
          </p:cNvPr>
          <p:cNvCxnSpPr>
            <a:cxnSpLocks/>
            <a:stCxn id="173" idx="0"/>
          </p:cNvCxnSpPr>
          <p:nvPr/>
        </p:nvCxnSpPr>
        <p:spPr>
          <a:xfrm flipH="1">
            <a:off x="7618092" y="2881209"/>
            <a:ext cx="28311" cy="926603"/>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23" name="Picture 22" descr="A satellite in space&#10;&#10;Description automatically generated">
            <a:extLst>
              <a:ext uri="{FF2B5EF4-FFF2-40B4-BE49-F238E27FC236}">
                <a16:creationId xmlns:a16="http://schemas.microsoft.com/office/drawing/2014/main" id="{A158C8ED-ECDE-466E-8493-456E5CD84FDC}"/>
              </a:ext>
            </a:extLst>
          </p:cNvPr>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flipH="1">
            <a:off x="6673570" y="3605673"/>
            <a:ext cx="1508232" cy="735263"/>
          </a:xfrm>
          <a:prstGeom prst="rect">
            <a:avLst/>
          </a:prstGeom>
        </p:spPr>
      </p:pic>
      <p:cxnSp>
        <p:nvCxnSpPr>
          <p:cNvPr id="190" name="Straight Connector 189">
            <a:extLst>
              <a:ext uri="{FF2B5EF4-FFF2-40B4-BE49-F238E27FC236}">
                <a16:creationId xmlns:a16="http://schemas.microsoft.com/office/drawing/2014/main" id="{06BA1923-61E7-473E-B676-0980B8951411}"/>
              </a:ext>
            </a:extLst>
          </p:cNvPr>
          <p:cNvCxnSpPr>
            <a:cxnSpLocks/>
            <a:stCxn id="173" idx="0"/>
          </p:cNvCxnSpPr>
          <p:nvPr/>
        </p:nvCxnSpPr>
        <p:spPr>
          <a:xfrm>
            <a:off x="7646403" y="2881209"/>
            <a:ext cx="1257564" cy="2670249"/>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189" name="Picture 188" descr="Med OSG.png">
            <a:extLst>
              <a:ext uri="{FF2B5EF4-FFF2-40B4-BE49-F238E27FC236}">
                <a16:creationId xmlns:a16="http://schemas.microsoft.com/office/drawing/2014/main" id="{612F32EF-2FF4-4CC1-821E-62FD2BDE37DA}"/>
              </a:ext>
            </a:extLst>
          </p:cNvPr>
          <p:cNvPicPr>
            <a:picLocks noChangeAspect="1"/>
          </p:cNvPicPr>
          <p:nvPr/>
        </p:nvPicPr>
        <p:blipFill>
          <a:blip r:embed="rId27"/>
          <a:stretch>
            <a:fillRect/>
          </a:stretch>
        </p:blipFill>
        <p:spPr>
          <a:xfrm rot="10800000" flipV="1">
            <a:off x="8807569" y="5459262"/>
            <a:ext cx="298664" cy="301174"/>
          </a:xfrm>
          <a:prstGeom prst="rect">
            <a:avLst/>
          </a:prstGeom>
          <a:effectLst>
            <a:outerShdw blurRad="50800" dist="50800" dir="2700000" algn="tl" rotWithShape="0">
              <a:srgbClr val="000000">
                <a:alpha val="53000"/>
              </a:srgbClr>
            </a:outerShdw>
          </a:effectLst>
        </p:spPr>
      </p:pic>
      <p:cxnSp>
        <p:nvCxnSpPr>
          <p:cNvPr id="211" name="Straight Connector 210">
            <a:extLst>
              <a:ext uri="{FF2B5EF4-FFF2-40B4-BE49-F238E27FC236}">
                <a16:creationId xmlns:a16="http://schemas.microsoft.com/office/drawing/2014/main" id="{499429F8-90FD-4E8F-AF02-B5358B56C71F}"/>
              </a:ext>
            </a:extLst>
          </p:cNvPr>
          <p:cNvCxnSpPr>
            <a:cxnSpLocks/>
            <a:endCxn id="189" idx="0"/>
          </p:cNvCxnSpPr>
          <p:nvPr/>
        </p:nvCxnSpPr>
        <p:spPr>
          <a:xfrm flipH="1">
            <a:off x="8956901" y="1542292"/>
            <a:ext cx="501740" cy="3916971"/>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28" name="Picture 27" descr="A satellite in space&#10;&#10;Description automatically generated">
            <a:extLst>
              <a:ext uri="{FF2B5EF4-FFF2-40B4-BE49-F238E27FC236}">
                <a16:creationId xmlns:a16="http://schemas.microsoft.com/office/drawing/2014/main" id="{A27BEFB1-1A18-484F-B80D-3DC3D3B7891E}"/>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rot="20102411">
            <a:off x="9254686" y="1205701"/>
            <a:ext cx="406405" cy="508007"/>
          </a:xfrm>
          <a:prstGeom prst="rect">
            <a:avLst/>
          </a:prstGeom>
        </p:spPr>
      </p:pic>
      <p:sp>
        <p:nvSpPr>
          <p:cNvPr id="138" name="Rectangle 137">
            <a:extLst>
              <a:ext uri="{FF2B5EF4-FFF2-40B4-BE49-F238E27FC236}">
                <a16:creationId xmlns:a16="http://schemas.microsoft.com/office/drawing/2014/main" id="{5A1D98EE-D17B-45DB-A67F-940D8B59DF4A}"/>
              </a:ext>
            </a:extLst>
          </p:cNvPr>
          <p:cNvSpPr/>
          <p:nvPr/>
        </p:nvSpPr>
        <p:spPr>
          <a:xfrm>
            <a:off x="9248950" y="3525948"/>
            <a:ext cx="1014369" cy="404726"/>
          </a:xfrm>
          <a:prstGeom prst="rect">
            <a:avLst/>
          </a:prstGeom>
        </p:spPr>
        <p:txBody>
          <a:bodyPr wrap="square">
            <a:spAutoFit/>
          </a:bodyPr>
          <a:lstStyle/>
          <a:p>
            <a:pPr defTabSz="900113">
              <a:defRPr/>
            </a:pPr>
            <a:r>
              <a:rPr lang="en-US" sz="1015" i="1">
                <a:solidFill>
                  <a:prstClr val="white"/>
                </a:solidFill>
                <a:latin typeface="Calibri" panose="020F0502020204030204"/>
              </a:rPr>
              <a:t>Imaging Satellites</a:t>
            </a:r>
            <a:endParaRPr lang="en-US" sz="1015" i="1">
              <a:solidFill>
                <a:prstClr val="black"/>
              </a:solidFill>
              <a:latin typeface="Calibri" panose="020F0502020204030204"/>
            </a:endParaRPr>
          </a:p>
        </p:txBody>
      </p:sp>
      <p:sp>
        <p:nvSpPr>
          <p:cNvPr id="247" name="Slide Number Placeholder 79">
            <a:extLst>
              <a:ext uri="{FF2B5EF4-FFF2-40B4-BE49-F238E27FC236}">
                <a16:creationId xmlns:a16="http://schemas.microsoft.com/office/drawing/2014/main" id="{56A7431F-E65A-4297-9D60-6993943BC8A0}"/>
              </a:ext>
            </a:extLst>
          </p:cNvPr>
          <p:cNvSpPr txBox="1">
            <a:spLocks/>
          </p:cNvSpPr>
          <p:nvPr/>
        </p:nvSpPr>
        <p:spPr>
          <a:xfrm>
            <a:off x="9251669" y="6441175"/>
            <a:ext cx="2657558" cy="358931"/>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defTabSz="891112">
              <a:defRPr/>
            </a:pPr>
            <a:fld id="{EFF71948-E2E2-6041-95DB-4C03EE5F2F12}" type="slidenum">
              <a:rPr lang="en-US" sz="1015">
                <a:solidFill>
                  <a:prstClr val="white"/>
                </a:solidFill>
                <a:latin typeface="Calibri" panose="020F0502020204030204"/>
              </a:rPr>
              <a:pPr algn="r" defTabSz="891112">
                <a:defRPr/>
              </a:pPr>
              <a:t>6</a:t>
            </a:fld>
            <a:endParaRPr lang="en-US" sz="1015">
              <a:solidFill>
                <a:prstClr val="white"/>
              </a:solidFill>
              <a:latin typeface="Calibri" panose="020F0502020204030204"/>
            </a:endParaRPr>
          </a:p>
        </p:txBody>
      </p:sp>
      <p:sp>
        <p:nvSpPr>
          <p:cNvPr id="248" name="Rectangle 247">
            <a:extLst>
              <a:ext uri="{FF2B5EF4-FFF2-40B4-BE49-F238E27FC236}">
                <a16:creationId xmlns:a16="http://schemas.microsoft.com/office/drawing/2014/main" id="{11C66AB4-AA06-4001-98EA-52E49E2D8BF5}"/>
              </a:ext>
            </a:extLst>
          </p:cNvPr>
          <p:cNvSpPr/>
          <p:nvPr/>
        </p:nvSpPr>
        <p:spPr>
          <a:xfrm>
            <a:off x="187312" y="6599430"/>
            <a:ext cx="643125" cy="183255"/>
          </a:xfrm>
          <a:prstGeom prst="rect">
            <a:avLst/>
          </a:prstGeom>
        </p:spPr>
        <p:txBody>
          <a:bodyPr wrap="none">
            <a:spAutoFit/>
          </a:bodyPr>
          <a:lstStyle/>
          <a:p>
            <a:pPr defTabSz="900113">
              <a:defRPr/>
            </a:pPr>
            <a:r>
              <a:rPr lang="en-US" sz="591" i="1">
                <a:solidFill>
                  <a:prstClr val="white"/>
                </a:solidFill>
                <a:latin typeface="Calibri" panose="020F0502020204030204"/>
              </a:rPr>
              <a:t>PSC57_092419</a:t>
            </a:r>
          </a:p>
        </p:txBody>
      </p:sp>
      <p:sp>
        <p:nvSpPr>
          <p:cNvPr id="13" name="Rectangle 12">
            <a:extLst>
              <a:ext uri="{FF2B5EF4-FFF2-40B4-BE49-F238E27FC236}">
                <a16:creationId xmlns:a16="http://schemas.microsoft.com/office/drawing/2014/main" id="{D4011070-E944-42AB-82FD-380005B86D13}"/>
              </a:ext>
            </a:extLst>
          </p:cNvPr>
          <p:cNvSpPr/>
          <p:nvPr/>
        </p:nvSpPr>
        <p:spPr>
          <a:xfrm>
            <a:off x="697548" y="339620"/>
            <a:ext cx="3913892" cy="507831"/>
          </a:xfrm>
          <a:prstGeom prst="rect">
            <a:avLst/>
          </a:prstGeom>
        </p:spPr>
        <p:txBody>
          <a:bodyPr wrap="none">
            <a:spAutoFit/>
          </a:bodyPr>
          <a:lstStyle/>
          <a:p>
            <a:pPr defTabSz="945118">
              <a:lnSpc>
                <a:spcPct val="90000"/>
              </a:lnSpc>
              <a:spcBef>
                <a:spcPct val="0"/>
              </a:spcBef>
              <a:spcAft>
                <a:spcPts val="277"/>
              </a:spcAft>
              <a:defRPr/>
            </a:pPr>
            <a:r>
              <a:rPr lang="en-US" sz="3000">
                <a:solidFill>
                  <a:prstClr val="white"/>
                </a:solidFill>
                <a:latin typeface="Arial Nova" panose="020B0504020202020204" pitchFamily="34" charset="0"/>
                <a:cs typeface="Calibri" panose="020F0502020204030204" pitchFamily="34" charset="0"/>
              </a:rPr>
              <a:t>Space Interoperability</a:t>
            </a:r>
            <a:endParaRPr lang="en-US" sz="3000">
              <a:solidFill>
                <a:srgbClr val="FFFF00"/>
              </a:solidFill>
              <a:latin typeface="Arial Nova" panose="020B050402020202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7DBAB881-B765-4274-9A5E-6B3F533D1799}"/>
              </a:ext>
            </a:extLst>
          </p:cNvPr>
          <p:cNvPicPr>
            <a:picLocks noChangeAspect="1"/>
          </p:cNvPicPr>
          <p:nvPr/>
        </p:nvPicPr>
        <p:blipFill>
          <a:blip r:embed="rId51">
            <a:clrChange>
              <a:clrFrom>
                <a:srgbClr val="000000"/>
              </a:clrFrom>
              <a:clrTo>
                <a:srgbClr val="000000">
                  <a:alpha val="0"/>
                </a:srgbClr>
              </a:clrTo>
            </a:clrChange>
          </a:blip>
          <a:stretch>
            <a:fillRect/>
          </a:stretch>
        </p:blipFill>
        <p:spPr>
          <a:xfrm flipH="1">
            <a:off x="9660840" y="6373401"/>
            <a:ext cx="420926" cy="203893"/>
          </a:xfrm>
          <a:prstGeom prst="rect">
            <a:avLst/>
          </a:prstGeom>
        </p:spPr>
      </p:pic>
    </p:spTree>
    <p:extLst>
      <p:ext uri="{BB962C8B-B14F-4D97-AF65-F5344CB8AC3E}">
        <p14:creationId xmlns:p14="http://schemas.microsoft.com/office/powerpoint/2010/main" val="321470338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descr="A picture containing blue, sitting, pizza, plate&#10;&#10;Description automatically generated">
            <a:extLst>
              <a:ext uri="{FF2B5EF4-FFF2-40B4-BE49-F238E27FC236}">
                <a16:creationId xmlns:a16="http://schemas.microsoft.com/office/drawing/2014/main" id="{B10BF7B0-4162-492E-891F-84EF36B66B4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 r="38635" b="16998"/>
          <a:stretch/>
        </p:blipFill>
        <p:spPr>
          <a:xfrm flipH="1">
            <a:off x="8480390" y="3680161"/>
            <a:ext cx="3665094" cy="3124261"/>
          </a:xfrm>
          <a:prstGeom prst="rect">
            <a:avLst/>
          </a:prstGeom>
        </p:spPr>
      </p:pic>
      <p:sp>
        <p:nvSpPr>
          <p:cNvPr id="54" name="Pentagon 11">
            <a:extLst>
              <a:ext uri="{FF2B5EF4-FFF2-40B4-BE49-F238E27FC236}">
                <a16:creationId xmlns:a16="http://schemas.microsoft.com/office/drawing/2014/main" id="{E3DB0D96-D98C-4A36-B864-C5FC537842B5}"/>
              </a:ext>
            </a:extLst>
          </p:cNvPr>
          <p:cNvSpPr/>
          <p:nvPr/>
        </p:nvSpPr>
        <p:spPr>
          <a:xfrm>
            <a:off x="4518852" y="4720963"/>
            <a:ext cx="5066498" cy="1864595"/>
          </a:xfrm>
          <a:prstGeom prst="homePlate">
            <a:avLst>
              <a:gd name="adj" fmla="val 20388"/>
            </a:avLst>
          </a:prstGeom>
          <a:gradFill>
            <a:gsLst>
              <a:gs pos="60000">
                <a:schemeClr val="accent1">
                  <a:lumMod val="50000"/>
                  <a:alpha val="90000"/>
                </a:schemeClr>
              </a:gs>
              <a:gs pos="10000">
                <a:schemeClr val="accent1">
                  <a:lumMod val="99000"/>
                  <a:satMod val="120000"/>
                  <a:shade val="78000"/>
                </a:schemeClr>
              </a:gs>
            </a:gsLst>
            <a:lin ang="11100000" scaled="0"/>
          </a:gradFill>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91112">
              <a:defRPr/>
            </a:pPr>
            <a:endParaRPr lang="en-US" sz="1753">
              <a:solidFill>
                <a:prstClr val="white"/>
              </a:solidFill>
              <a:latin typeface="Calibri" panose="020F0502020204030204"/>
            </a:endParaRPr>
          </a:p>
        </p:txBody>
      </p:sp>
      <p:sp>
        <p:nvSpPr>
          <p:cNvPr id="56" name="Rectangle 55">
            <a:extLst>
              <a:ext uri="{FF2B5EF4-FFF2-40B4-BE49-F238E27FC236}">
                <a16:creationId xmlns:a16="http://schemas.microsoft.com/office/drawing/2014/main" id="{8B1A0EB6-E2AA-4338-8F24-DC0B06F2A1AE}"/>
              </a:ext>
            </a:extLst>
          </p:cNvPr>
          <p:cNvSpPr/>
          <p:nvPr/>
        </p:nvSpPr>
        <p:spPr>
          <a:xfrm>
            <a:off x="4359704" y="5206208"/>
            <a:ext cx="3328838" cy="365036"/>
          </a:xfrm>
          <a:prstGeom prst="rect">
            <a:avLst/>
          </a:prstGeom>
        </p:spPr>
        <p:txBody>
          <a:bodyPr wrap="square">
            <a:spAutoFit/>
          </a:bodyPr>
          <a:lstStyle/>
          <a:p>
            <a:pPr marL="170334" indent="-170334" defTabSz="900113">
              <a:buFont typeface="Arial" panose="020B0604020202020204" pitchFamily="34" charset="0"/>
              <a:buChar char="•"/>
              <a:defRPr/>
            </a:pPr>
            <a:endParaRPr lang="en-US" sz="1772">
              <a:solidFill>
                <a:prstClr val="white"/>
              </a:solidFill>
              <a:effectLst>
                <a:outerShdw blurRad="38100" dist="38100" dir="2700000" algn="tl">
                  <a:srgbClr val="000000">
                    <a:alpha val="43137"/>
                  </a:srgbClr>
                </a:outerShdw>
              </a:effectLst>
              <a:latin typeface="Calibri" panose="020F0502020204030204"/>
            </a:endParaRPr>
          </a:p>
        </p:txBody>
      </p:sp>
      <p:sp>
        <p:nvSpPr>
          <p:cNvPr id="13" name="Pentagon 11">
            <a:extLst>
              <a:ext uri="{FF2B5EF4-FFF2-40B4-BE49-F238E27FC236}">
                <a16:creationId xmlns:a16="http://schemas.microsoft.com/office/drawing/2014/main" id="{580FD3CE-D049-4F66-B1E7-53E1305E3554}"/>
              </a:ext>
            </a:extLst>
          </p:cNvPr>
          <p:cNvSpPr/>
          <p:nvPr/>
        </p:nvSpPr>
        <p:spPr>
          <a:xfrm>
            <a:off x="2178646" y="1048463"/>
            <a:ext cx="5062396" cy="1514325"/>
          </a:xfrm>
          <a:prstGeom prst="homePlate">
            <a:avLst>
              <a:gd name="adj" fmla="val 20388"/>
            </a:avLst>
          </a:prstGeom>
          <a:gradFill>
            <a:gsLst>
              <a:gs pos="60000">
                <a:schemeClr val="accent1">
                  <a:lumMod val="50000"/>
                  <a:alpha val="90000"/>
                </a:schemeClr>
              </a:gs>
              <a:gs pos="10000">
                <a:schemeClr val="accent1">
                  <a:lumMod val="99000"/>
                  <a:satMod val="120000"/>
                  <a:shade val="78000"/>
                </a:schemeClr>
              </a:gs>
            </a:gsLst>
            <a:lin ang="11100000" scaled="0"/>
          </a:gradFill>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91112">
              <a:defRPr/>
            </a:pPr>
            <a:endParaRPr lang="en-US" sz="1753">
              <a:solidFill>
                <a:prstClr val="white"/>
              </a:solidFill>
              <a:latin typeface="Calibri" panose="020F0502020204030204"/>
            </a:endParaRPr>
          </a:p>
        </p:txBody>
      </p:sp>
      <p:sp>
        <p:nvSpPr>
          <p:cNvPr id="4" name="TextBox 3">
            <a:extLst>
              <a:ext uri="{FF2B5EF4-FFF2-40B4-BE49-F238E27FC236}">
                <a16:creationId xmlns:a16="http://schemas.microsoft.com/office/drawing/2014/main" id="{06E5FD3F-2E0F-4C27-86D7-8E0FCA1E9014}"/>
              </a:ext>
            </a:extLst>
          </p:cNvPr>
          <p:cNvSpPr txBox="1"/>
          <p:nvPr/>
        </p:nvSpPr>
        <p:spPr>
          <a:xfrm>
            <a:off x="249293" y="2858702"/>
            <a:ext cx="1339149" cy="425629"/>
          </a:xfrm>
          <a:prstGeom prst="rect">
            <a:avLst/>
          </a:prstGeom>
          <a:noFill/>
        </p:spPr>
        <p:txBody>
          <a:bodyPr wrap="none" rtlCol="0">
            <a:spAutoFit/>
          </a:bodyPr>
          <a:lstStyle/>
          <a:p>
            <a:pPr defTabSz="900113">
              <a:defRPr/>
            </a:pPr>
            <a:r>
              <a:rPr lang="en-US" sz="2166" b="1">
                <a:solidFill>
                  <a:schemeClr val="bg1"/>
                </a:solidFill>
                <a:effectLst>
                  <a:outerShdw blurRad="38100" dist="38100" dir="2700000" algn="tl">
                    <a:srgbClr val="000000">
                      <a:alpha val="43137"/>
                    </a:srgbClr>
                  </a:outerShdw>
                </a:effectLst>
                <a:latin typeface="Calibri" panose="020F0502020204030204"/>
              </a:rPr>
              <a:t>Standards</a:t>
            </a:r>
          </a:p>
        </p:txBody>
      </p:sp>
      <p:sp>
        <p:nvSpPr>
          <p:cNvPr id="7" name="Rectangle 6">
            <a:extLst>
              <a:ext uri="{FF2B5EF4-FFF2-40B4-BE49-F238E27FC236}">
                <a16:creationId xmlns:a16="http://schemas.microsoft.com/office/drawing/2014/main" id="{983498CB-738B-477F-8040-063BFBB24682}"/>
              </a:ext>
            </a:extLst>
          </p:cNvPr>
          <p:cNvSpPr/>
          <p:nvPr/>
        </p:nvSpPr>
        <p:spPr>
          <a:xfrm>
            <a:off x="2735604" y="957930"/>
            <a:ext cx="3328838" cy="365036"/>
          </a:xfrm>
          <a:prstGeom prst="rect">
            <a:avLst/>
          </a:prstGeom>
        </p:spPr>
        <p:txBody>
          <a:bodyPr wrap="square">
            <a:spAutoFit/>
          </a:bodyPr>
          <a:lstStyle/>
          <a:p>
            <a:pPr marL="170334" indent="-170334" defTabSz="900113">
              <a:buFont typeface="Arial" panose="020B0604020202020204" pitchFamily="34" charset="0"/>
              <a:buChar char="•"/>
              <a:defRPr/>
            </a:pPr>
            <a:endParaRPr lang="en-US" sz="1772">
              <a:solidFill>
                <a:prstClr val="white"/>
              </a:solidFill>
              <a:effectLst>
                <a:outerShdw blurRad="38100" dist="38100" dir="2700000" algn="tl">
                  <a:srgbClr val="000000">
                    <a:alpha val="43137"/>
                  </a:srgbClr>
                </a:outerShdw>
              </a:effectLst>
              <a:latin typeface="Calibri" panose="020F0502020204030204"/>
            </a:endParaRPr>
          </a:p>
        </p:txBody>
      </p:sp>
      <p:sp>
        <p:nvSpPr>
          <p:cNvPr id="5" name="TextBox 4">
            <a:extLst>
              <a:ext uri="{FF2B5EF4-FFF2-40B4-BE49-F238E27FC236}">
                <a16:creationId xmlns:a16="http://schemas.microsoft.com/office/drawing/2014/main" id="{1D8AB903-B123-4AC6-BDC7-8C136D06E532}"/>
              </a:ext>
            </a:extLst>
          </p:cNvPr>
          <p:cNvSpPr txBox="1"/>
          <p:nvPr/>
        </p:nvSpPr>
        <p:spPr>
          <a:xfrm>
            <a:off x="1742780" y="6291549"/>
            <a:ext cx="1483163" cy="425629"/>
          </a:xfrm>
          <a:prstGeom prst="rect">
            <a:avLst/>
          </a:prstGeom>
          <a:noFill/>
        </p:spPr>
        <p:txBody>
          <a:bodyPr wrap="none" rtlCol="0">
            <a:spAutoFit/>
          </a:bodyPr>
          <a:lstStyle/>
          <a:p>
            <a:pPr defTabSz="900113">
              <a:defRPr/>
            </a:pPr>
            <a:r>
              <a:rPr lang="en-US" sz="2166" b="1">
                <a:solidFill>
                  <a:schemeClr val="bg1"/>
                </a:solidFill>
                <a:effectLst>
                  <a:outerShdw blurRad="38100" dist="38100" dir="2700000" algn="tl">
                    <a:srgbClr val="000000">
                      <a:alpha val="43137"/>
                    </a:srgbClr>
                  </a:outerShdw>
                </a:effectLst>
                <a:latin typeface="Calibri" panose="020F0502020204030204"/>
              </a:rPr>
              <a:t>Technology</a:t>
            </a:r>
          </a:p>
        </p:txBody>
      </p:sp>
      <p:sp>
        <p:nvSpPr>
          <p:cNvPr id="53" name="TextBox 7">
            <a:extLst>
              <a:ext uri="{FF2B5EF4-FFF2-40B4-BE49-F238E27FC236}">
                <a16:creationId xmlns:a16="http://schemas.microsoft.com/office/drawing/2014/main" id="{F3F94CE1-B042-4EF0-A6B6-8878CB682DF2}"/>
              </a:ext>
            </a:extLst>
          </p:cNvPr>
          <p:cNvSpPr txBox="1"/>
          <p:nvPr/>
        </p:nvSpPr>
        <p:spPr>
          <a:xfrm>
            <a:off x="2323814" y="1158175"/>
            <a:ext cx="4812083" cy="13042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4745" lvl="1" indent="-176585" defTabSz="900113">
              <a:buFont typeface="Arial" panose="020B0604020202020204" pitchFamily="34" charset="0"/>
              <a:buChar char="•"/>
              <a:defRPr/>
            </a:pPr>
            <a:r>
              <a:rPr lang="en-US" sz="1575" dirty="0">
                <a:solidFill>
                  <a:prstClr val="white"/>
                </a:solidFill>
              </a:rPr>
              <a:t>Adopting commercial standards whenever possible</a:t>
            </a:r>
          </a:p>
          <a:p>
            <a:pPr marL="454745" lvl="1" indent="-176585" defTabSz="900113">
              <a:buFont typeface="Arial" panose="020B0604020202020204" pitchFamily="34" charset="0"/>
              <a:buChar char="•"/>
              <a:defRPr/>
            </a:pPr>
            <a:r>
              <a:rPr lang="en-US" sz="1575" dirty="0">
                <a:solidFill>
                  <a:prstClr val="white"/>
                </a:solidFill>
                <a:latin typeface="Calibri" panose="020F0502020204030204"/>
              </a:rPr>
              <a:t>Supporting standards bodies such as CCSDS</a:t>
            </a:r>
          </a:p>
          <a:p>
            <a:pPr marL="454745" lvl="1" indent="-176585" defTabSz="900113">
              <a:buFont typeface="Arial" panose="020B0604020202020204" pitchFamily="34" charset="0"/>
              <a:buChar char="•"/>
              <a:defRPr/>
            </a:pPr>
            <a:r>
              <a:rPr lang="en-US" sz="1575" dirty="0">
                <a:solidFill>
                  <a:prstClr val="white"/>
                </a:solidFill>
                <a:latin typeface="Calibri" panose="020F0502020204030204"/>
              </a:rPr>
              <a:t>Creating new standards to fill the gaps: optical, network management, bundle protocol</a:t>
            </a:r>
          </a:p>
          <a:p>
            <a:pPr marL="454745" lvl="1" indent="-176585" defTabSz="900113">
              <a:buFont typeface="Arial" panose="020B0604020202020204" pitchFamily="34" charset="0"/>
              <a:buChar char="•"/>
              <a:defRPr/>
            </a:pPr>
            <a:r>
              <a:rPr lang="en-US" sz="1575" dirty="0">
                <a:solidFill>
                  <a:prstClr val="white"/>
                </a:solidFill>
                <a:latin typeface="Calibri" panose="020F0502020204030204"/>
              </a:rPr>
              <a:t>Infusing standards into operations</a:t>
            </a:r>
          </a:p>
        </p:txBody>
      </p:sp>
      <p:sp>
        <p:nvSpPr>
          <p:cNvPr id="55" name="TextBox 7">
            <a:extLst>
              <a:ext uri="{FF2B5EF4-FFF2-40B4-BE49-F238E27FC236}">
                <a16:creationId xmlns:a16="http://schemas.microsoft.com/office/drawing/2014/main" id="{579AA930-A7BC-47AE-9730-71BCE372BAFF}"/>
              </a:ext>
            </a:extLst>
          </p:cNvPr>
          <p:cNvSpPr txBox="1"/>
          <p:nvPr/>
        </p:nvSpPr>
        <p:spPr>
          <a:xfrm>
            <a:off x="5054148" y="4769973"/>
            <a:ext cx="4097034" cy="178895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4745" lvl="1" indent="-176585" defTabSz="900113">
              <a:buFont typeface="Arial" panose="020B0604020202020204" pitchFamily="34" charset="0"/>
              <a:buChar char="•"/>
              <a:defRPr/>
            </a:pPr>
            <a:r>
              <a:rPr lang="en-US" sz="1575">
                <a:solidFill>
                  <a:prstClr val="white"/>
                </a:solidFill>
                <a:latin typeface="Calibri" panose="020F0502020204030204"/>
              </a:rPr>
              <a:t>Investing in low TRL, high impact technologies</a:t>
            </a:r>
          </a:p>
          <a:p>
            <a:pPr marL="454745" lvl="1" indent="-176585" defTabSz="900113">
              <a:buFont typeface="Arial" panose="020B0604020202020204" pitchFamily="34" charset="0"/>
              <a:buChar char="•"/>
              <a:defRPr/>
            </a:pPr>
            <a:r>
              <a:rPr lang="en-US" sz="1575">
                <a:solidFill>
                  <a:prstClr val="white"/>
                </a:solidFill>
                <a:latin typeface="Calibri" panose="020F0502020204030204"/>
              </a:rPr>
              <a:t>Wideband receivers that allow operation across all Ka-band</a:t>
            </a:r>
          </a:p>
          <a:p>
            <a:pPr marL="454745" lvl="1" indent="-176585" defTabSz="900113">
              <a:buFont typeface="Arial" panose="020B0604020202020204" pitchFamily="34" charset="0"/>
              <a:buChar char="•"/>
              <a:defRPr/>
            </a:pPr>
            <a:r>
              <a:rPr lang="en-US" sz="1575">
                <a:solidFill>
                  <a:prstClr val="white"/>
                </a:solidFill>
                <a:latin typeface="Calibri" panose="020F0502020204030204"/>
              </a:rPr>
              <a:t>Cognitive Networks to provide dynamic,  flexible user access, increased security and resiliency</a:t>
            </a:r>
          </a:p>
        </p:txBody>
      </p:sp>
      <p:grpSp>
        <p:nvGrpSpPr>
          <p:cNvPr id="68" name="Group 67">
            <a:extLst>
              <a:ext uri="{FF2B5EF4-FFF2-40B4-BE49-F238E27FC236}">
                <a16:creationId xmlns:a16="http://schemas.microsoft.com/office/drawing/2014/main" id="{B83A6B90-DDEF-4CA5-9E6D-09091FF79B6A}"/>
              </a:ext>
            </a:extLst>
          </p:cNvPr>
          <p:cNvGrpSpPr/>
          <p:nvPr/>
        </p:nvGrpSpPr>
        <p:grpSpPr>
          <a:xfrm>
            <a:off x="75466" y="523076"/>
            <a:ext cx="2825772" cy="2707204"/>
            <a:chOff x="7575520" y="477672"/>
            <a:chExt cx="2870626" cy="2750175"/>
          </a:xfrm>
        </p:grpSpPr>
        <p:sp>
          <p:nvSpPr>
            <p:cNvPr id="69" name="Oval 68">
              <a:extLst>
                <a:ext uri="{FF2B5EF4-FFF2-40B4-BE49-F238E27FC236}">
                  <a16:creationId xmlns:a16="http://schemas.microsoft.com/office/drawing/2014/main" id="{3F9CDF8A-8DAD-474B-A028-9005F8C970D7}"/>
                </a:ext>
              </a:extLst>
            </p:cNvPr>
            <p:cNvSpPr/>
            <p:nvPr/>
          </p:nvSpPr>
          <p:spPr>
            <a:xfrm rot="8610252">
              <a:off x="8106616" y="862741"/>
              <a:ext cx="1971984" cy="1947255"/>
            </a:xfrm>
            <a:prstGeom prst="ellipse">
              <a:avLst/>
            </a:prstGeom>
            <a:gradFill flip="none" rotWithShape="1">
              <a:gsLst>
                <a:gs pos="26000">
                  <a:schemeClr val="tx1">
                    <a:lumMod val="50000"/>
                    <a:lumOff val="50000"/>
                    <a:alpha val="81000"/>
                  </a:schemeClr>
                </a:gs>
                <a:gs pos="99000">
                  <a:schemeClr val="tx2">
                    <a:lumMod val="40000"/>
                    <a:lumOff val="60000"/>
                  </a:schemeClr>
                </a:gs>
              </a:gsLst>
              <a:lin ang="10800000" scaled="0"/>
              <a:tileRect/>
            </a:gra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id-ID" sz="2289">
                <a:solidFill>
                  <a:prstClr val="white"/>
                </a:solidFill>
                <a:latin typeface="Arial" panose="020B0604020202020204" pitchFamily="34" charset="0"/>
              </a:endParaRPr>
            </a:p>
          </p:txBody>
        </p:sp>
        <p:grpSp>
          <p:nvGrpSpPr>
            <p:cNvPr id="70" name="Group 69">
              <a:extLst>
                <a:ext uri="{FF2B5EF4-FFF2-40B4-BE49-F238E27FC236}">
                  <a16:creationId xmlns:a16="http://schemas.microsoft.com/office/drawing/2014/main" id="{DB02B4B9-4EC1-42E3-8633-38FB83186B5D}"/>
                </a:ext>
              </a:extLst>
            </p:cNvPr>
            <p:cNvGrpSpPr/>
            <p:nvPr/>
          </p:nvGrpSpPr>
          <p:grpSpPr>
            <a:xfrm>
              <a:off x="7575520" y="477672"/>
              <a:ext cx="2870626" cy="2750175"/>
              <a:chOff x="8296287" y="194921"/>
              <a:chExt cx="2870626" cy="2750175"/>
            </a:xfrm>
          </p:grpSpPr>
          <p:pic>
            <p:nvPicPr>
              <p:cNvPr id="71" name="Picture 70" descr="A close up of a logo&#10;&#10;Description automatically generated">
                <a:extLst>
                  <a:ext uri="{FF2B5EF4-FFF2-40B4-BE49-F238E27FC236}">
                    <a16:creationId xmlns:a16="http://schemas.microsoft.com/office/drawing/2014/main" id="{A7943ADD-955B-495C-8C95-54CFE04ECF40}"/>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brightnessContrast bright="54000" contrast="-70000"/>
                        </a14:imgEffect>
                      </a14:imgLayer>
                    </a14:imgProps>
                  </a:ext>
                  <a:ext uri="{28A0092B-C50C-407E-A947-70E740481C1C}">
                    <a14:useLocalDpi xmlns:a14="http://schemas.microsoft.com/office/drawing/2010/main" val="0"/>
                  </a:ext>
                </a:extLst>
              </a:blip>
              <a:stretch>
                <a:fillRect/>
              </a:stretch>
            </p:blipFill>
            <p:spPr>
              <a:xfrm rot="21249660">
                <a:off x="8296287" y="194921"/>
                <a:ext cx="2870626" cy="2750175"/>
              </a:xfrm>
              <a:prstGeom prst="rect">
                <a:avLst/>
              </a:prstGeom>
              <a:effectLst>
                <a:outerShdw blurRad="50800" dist="38100" dir="5400000" algn="t" rotWithShape="0">
                  <a:prstClr val="black">
                    <a:alpha val="40000"/>
                  </a:prstClr>
                </a:outerShdw>
              </a:effectLst>
            </p:spPr>
          </p:pic>
          <p:sp>
            <p:nvSpPr>
              <p:cNvPr id="72" name="Block Arc 71">
                <a:extLst>
                  <a:ext uri="{FF2B5EF4-FFF2-40B4-BE49-F238E27FC236}">
                    <a16:creationId xmlns:a16="http://schemas.microsoft.com/office/drawing/2014/main" id="{449B1A5D-9246-4E56-87D4-4EA095C88E58}"/>
                  </a:ext>
                </a:extLst>
              </p:cNvPr>
              <p:cNvSpPr/>
              <p:nvPr/>
            </p:nvSpPr>
            <p:spPr>
              <a:xfrm rot="9304929">
                <a:off x="8734567" y="532527"/>
                <a:ext cx="2006893" cy="2006899"/>
              </a:xfrm>
              <a:prstGeom prst="blockArc">
                <a:avLst>
                  <a:gd name="adj1" fmla="val 16410477"/>
                  <a:gd name="adj2" fmla="val 15387420"/>
                  <a:gd name="adj3" fmla="val 2833"/>
                </a:avLst>
              </a:prstGeom>
              <a:gradFill flip="none" rotWithShape="1">
                <a:gsLst>
                  <a:gs pos="0">
                    <a:srgbClr val="58B0EA"/>
                  </a:gs>
                  <a:gs pos="100000">
                    <a:schemeClr val="accent3">
                      <a:lumMod val="50000"/>
                    </a:schemeClr>
                  </a:gs>
                </a:gsLst>
                <a:lin ang="0" scaled="1"/>
                <a:tileRect/>
              </a:gradFill>
              <a:ln w="12700">
                <a:solidFill>
                  <a:schemeClr val="accent3">
                    <a:lumMod val="40000"/>
                    <a:lumOff val="60000"/>
                  </a:schemeClr>
                </a:solidFill>
              </a:ln>
              <a:effectLst>
                <a:outerShdw blurRad="50800" dist="88900" dir="27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en-GB" sz="2289">
                  <a:solidFill>
                    <a:prstClr val="black"/>
                  </a:solidFill>
                  <a:latin typeface="Arial" panose="020B0604020202020204" pitchFamily="34" charset="0"/>
                </a:endParaRPr>
              </a:p>
            </p:txBody>
          </p:sp>
        </p:grpSp>
      </p:grpSp>
      <p:pic>
        <p:nvPicPr>
          <p:cNvPr id="73" name="Picture 72" descr="A close up of a sign&#10;&#10;Description automatically generated">
            <a:extLst>
              <a:ext uri="{FF2B5EF4-FFF2-40B4-BE49-F238E27FC236}">
                <a16:creationId xmlns:a16="http://schemas.microsoft.com/office/drawing/2014/main" id="{F94D1528-DA37-470A-98A3-28D7B9A6B1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746" y="1047230"/>
            <a:ext cx="1527504" cy="1250869"/>
          </a:xfrm>
          <a:prstGeom prst="rect">
            <a:avLst/>
          </a:prstGeom>
        </p:spPr>
      </p:pic>
      <p:sp>
        <p:nvSpPr>
          <p:cNvPr id="74" name="Freeform: Shape 73">
            <a:extLst>
              <a:ext uri="{FF2B5EF4-FFF2-40B4-BE49-F238E27FC236}">
                <a16:creationId xmlns:a16="http://schemas.microsoft.com/office/drawing/2014/main" id="{0AEE0CE0-3F67-405D-82D7-15F9C5F629E5}"/>
              </a:ext>
            </a:extLst>
          </p:cNvPr>
          <p:cNvSpPr/>
          <p:nvPr/>
        </p:nvSpPr>
        <p:spPr>
          <a:xfrm rot="17903439">
            <a:off x="743152" y="1303500"/>
            <a:ext cx="1161877" cy="1323710"/>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8096" h="2469369">
                <a:moveTo>
                  <a:pt x="29339" y="1916817"/>
                </a:moveTo>
                <a:lnTo>
                  <a:pt x="1638096" y="0"/>
                </a:lnTo>
                <a:lnTo>
                  <a:pt x="806823" y="2469369"/>
                </a:lnTo>
                <a:lnTo>
                  <a:pt x="650348" y="2469369"/>
                </a:lnTo>
                <a:lnTo>
                  <a:pt x="484094" y="2430250"/>
                </a:lnTo>
                <a:lnTo>
                  <a:pt x="278721" y="2337343"/>
                </a:lnTo>
                <a:lnTo>
                  <a:pt x="136915" y="2215097"/>
                </a:lnTo>
                <a:lnTo>
                  <a:pt x="24449" y="2092851"/>
                </a:lnTo>
                <a:lnTo>
                  <a:pt x="0" y="1980385"/>
                </a:lnTo>
                <a:lnTo>
                  <a:pt x="29339" y="1916817"/>
                </a:lnTo>
                <a:close/>
              </a:path>
            </a:pathLst>
          </a:custGeom>
          <a:gradFill flip="none" rotWithShape="1">
            <a:gsLst>
              <a:gs pos="76000">
                <a:schemeClr val="accent5">
                  <a:alpha val="13000"/>
                </a:schemeClr>
              </a:gs>
              <a:gs pos="12000">
                <a:srgbClr val="00B0F0">
                  <a:alpha val="44000"/>
                </a:srgbClr>
              </a:gs>
              <a:gs pos="48000">
                <a:schemeClr val="accent1">
                  <a:lumMod val="20000"/>
                  <a:lumOff val="80000"/>
                  <a:alpha val="57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pic>
        <p:nvPicPr>
          <p:cNvPr id="75" name="Picture 74" descr="A picture containing object&#10;&#10;Description automatically generated">
            <a:extLst>
              <a:ext uri="{FF2B5EF4-FFF2-40B4-BE49-F238E27FC236}">
                <a16:creationId xmlns:a16="http://schemas.microsoft.com/office/drawing/2014/main" id="{9410EF9B-80A7-4AA5-8466-3DA06F38B4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235524" y="2088782"/>
            <a:ext cx="645496" cy="623707"/>
          </a:xfrm>
          <a:prstGeom prst="rect">
            <a:avLst/>
          </a:prstGeom>
        </p:spPr>
      </p:pic>
      <p:pic>
        <p:nvPicPr>
          <p:cNvPr id="76" name="Picture 75" descr="A satellite in space&#10;&#10;Description automatically generated">
            <a:extLst>
              <a:ext uri="{FF2B5EF4-FFF2-40B4-BE49-F238E27FC236}">
                <a16:creationId xmlns:a16="http://schemas.microsoft.com/office/drawing/2014/main" id="{7199E7B7-4515-420F-A072-4464A9F081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75482">
            <a:off x="415756" y="805391"/>
            <a:ext cx="986282" cy="763886"/>
          </a:xfrm>
          <a:prstGeom prst="rect">
            <a:avLst/>
          </a:prstGeom>
          <a:effectLst>
            <a:outerShdw blurRad="50800" dist="38100" dir="2700000" algn="tl" rotWithShape="0">
              <a:prstClr val="black">
                <a:alpha val="40000"/>
              </a:prstClr>
            </a:outerShdw>
          </a:effectLst>
        </p:spPr>
      </p:pic>
      <p:sp>
        <p:nvSpPr>
          <p:cNvPr id="77" name="Freeform: Shape 76">
            <a:extLst>
              <a:ext uri="{FF2B5EF4-FFF2-40B4-BE49-F238E27FC236}">
                <a16:creationId xmlns:a16="http://schemas.microsoft.com/office/drawing/2014/main" id="{C7818C2F-50EF-419B-A637-0EF04271222B}"/>
              </a:ext>
            </a:extLst>
          </p:cNvPr>
          <p:cNvSpPr/>
          <p:nvPr/>
        </p:nvSpPr>
        <p:spPr>
          <a:xfrm rot="17731338" flipH="1">
            <a:off x="1370219" y="831166"/>
            <a:ext cx="214665" cy="138722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44000">
                <a:schemeClr val="tx2">
                  <a:lumMod val="20000"/>
                  <a:lumOff val="80000"/>
                  <a:alpha val="7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78" name="Picture 77" descr="A picture containing sitting, street, black, traffic&#10;&#10;Description automatically generated">
            <a:extLst>
              <a:ext uri="{FF2B5EF4-FFF2-40B4-BE49-F238E27FC236}">
                <a16:creationId xmlns:a16="http://schemas.microsoft.com/office/drawing/2014/main" id="{54370758-A235-4DE3-906E-C038318B79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2134" y="1259830"/>
            <a:ext cx="398183" cy="1307168"/>
          </a:xfrm>
          <a:prstGeom prst="rect">
            <a:avLst/>
          </a:prstGeom>
        </p:spPr>
      </p:pic>
      <p:grpSp>
        <p:nvGrpSpPr>
          <p:cNvPr id="79" name="Group 78">
            <a:extLst>
              <a:ext uri="{FF2B5EF4-FFF2-40B4-BE49-F238E27FC236}">
                <a16:creationId xmlns:a16="http://schemas.microsoft.com/office/drawing/2014/main" id="{BFE23FE3-8DDE-4814-BBD0-AF0D4C50F04A}"/>
              </a:ext>
            </a:extLst>
          </p:cNvPr>
          <p:cNvGrpSpPr/>
          <p:nvPr/>
        </p:nvGrpSpPr>
        <p:grpSpPr>
          <a:xfrm>
            <a:off x="2895786" y="4267141"/>
            <a:ext cx="2707204" cy="2825772"/>
            <a:chOff x="9381599" y="2449914"/>
            <a:chExt cx="2750175" cy="2870626"/>
          </a:xfrm>
        </p:grpSpPr>
        <p:sp>
          <p:nvSpPr>
            <p:cNvPr id="80" name="Oval 79">
              <a:extLst>
                <a:ext uri="{FF2B5EF4-FFF2-40B4-BE49-F238E27FC236}">
                  <a16:creationId xmlns:a16="http://schemas.microsoft.com/office/drawing/2014/main" id="{1855AA18-1006-4825-ADD2-D38A53DF5CB5}"/>
                </a:ext>
              </a:extLst>
            </p:cNvPr>
            <p:cNvSpPr/>
            <p:nvPr/>
          </p:nvSpPr>
          <p:spPr>
            <a:xfrm rot="8610252">
              <a:off x="9701505" y="2858676"/>
              <a:ext cx="2046302" cy="2020639"/>
            </a:xfrm>
            <a:prstGeom prst="ellipse">
              <a:avLst/>
            </a:prstGeom>
            <a:gradFill flip="none" rotWithShape="1">
              <a:gsLst>
                <a:gs pos="26000">
                  <a:schemeClr val="tx1">
                    <a:lumMod val="50000"/>
                    <a:lumOff val="50000"/>
                    <a:alpha val="69000"/>
                  </a:schemeClr>
                </a:gs>
                <a:gs pos="100000">
                  <a:schemeClr val="tx2">
                    <a:lumMod val="40000"/>
                    <a:lumOff val="60000"/>
                  </a:schemeClr>
                </a:gs>
              </a:gsLst>
              <a:lin ang="10800000" scaled="0"/>
              <a:tileRect/>
            </a:gra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id-ID" sz="2289">
                <a:solidFill>
                  <a:prstClr val="white"/>
                </a:solidFill>
                <a:latin typeface="Arial" panose="020B0604020202020204" pitchFamily="34" charset="0"/>
              </a:endParaRPr>
            </a:p>
          </p:txBody>
        </p:sp>
        <p:grpSp>
          <p:nvGrpSpPr>
            <p:cNvPr id="81" name="Group 80">
              <a:extLst>
                <a:ext uri="{FF2B5EF4-FFF2-40B4-BE49-F238E27FC236}">
                  <a16:creationId xmlns:a16="http://schemas.microsoft.com/office/drawing/2014/main" id="{F2A07F06-BAAF-4F8F-810B-E878C9914CFA}"/>
                </a:ext>
              </a:extLst>
            </p:cNvPr>
            <p:cNvGrpSpPr/>
            <p:nvPr/>
          </p:nvGrpSpPr>
          <p:grpSpPr>
            <a:xfrm rot="16900076">
              <a:off x="9321374" y="2510139"/>
              <a:ext cx="2870626" cy="2750175"/>
              <a:chOff x="8296287" y="194921"/>
              <a:chExt cx="2870626" cy="2750175"/>
            </a:xfrm>
          </p:grpSpPr>
          <p:pic>
            <p:nvPicPr>
              <p:cNvPr id="82" name="Picture 81" descr="A close up of a logo&#10;&#10;Description automatically generated">
                <a:extLst>
                  <a:ext uri="{FF2B5EF4-FFF2-40B4-BE49-F238E27FC236}">
                    <a16:creationId xmlns:a16="http://schemas.microsoft.com/office/drawing/2014/main" id="{39802C73-F028-4C26-BE0A-078DADEAFDAF}"/>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brightnessContrast bright="54000" contrast="-70000"/>
                        </a14:imgEffect>
                      </a14:imgLayer>
                    </a14:imgProps>
                  </a:ext>
                  <a:ext uri="{28A0092B-C50C-407E-A947-70E740481C1C}">
                    <a14:useLocalDpi xmlns:a14="http://schemas.microsoft.com/office/drawing/2010/main" val="0"/>
                  </a:ext>
                </a:extLst>
              </a:blip>
              <a:stretch>
                <a:fillRect/>
              </a:stretch>
            </p:blipFill>
            <p:spPr>
              <a:xfrm rot="21249660">
                <a:off x="8296287" y="194921"/>
                <a:ext cx="2870626" cy="2750175"/>
              </a:xfrm>
              <a:prstGeom prst="rect">
                <a:avLst/>
              </a:prstGeom>
              <a:effectLst>
                <a:outerShdw blurRad="50800" dist="38100" dir="5400000" algn="t" rotWithShape="0">
                  <a:prstClr val="black">
                    <a:alpha val="40000"/>
                  </a:prstClr>
                </a:outerShdw>
              </a:effectLst>
            </p:spPr>
          </p:pic>
          <p:sp>
            <p:nvSpPr>
              <p:cNvPr id="83" name="Block Arc 82">
                <a:extLst>
                  <a:ext uri="{FF2B5EF4-FFF2-40B4-BE49-F238E27FC236}">
                    <a16:creationId xmlns:a16="http://schemas.microsoft.com/office/drawing/2014/main" id="{9322976C-3AC1-443E-893B-6DD2B4F7EB0F}"/>
                  </a:ext>
                </a:extLst>
              </p:cNvPr>
              <p:cNvSpPr/>
              <p:nvPr/>
            </p:nvSpPr>
            <p:spPr>
              <a:xfrm rot="9304929">
                <a:off x="8734567" y="532527"/>
                <a:ext cx="2006893" cy="2006899"/>
              </a:xfrm>
              <a:prstGeom prst="blockArc">
                <a:avLst>
                  <a:gd name="adj1" fmla="val 16410477"/>
                  <a:gd name="adj2" fmla="val 15387420"/>
                  <a:gd name="adj3" fmla="val 2833"/>
                </a:avLst>
              </a:prstGeom>
              <a:gradFill flip="none" rotWithShape="1">
                <a:gsLst>
                  <a:gs pos="0">
                    <a:srgbClr val="58B0EA"/>
                  </a:gs>
                  <a:gs pos="100000">
                    <a:schemeClr val="accent3">
                      <a:lumMod val="50000"/>
                    </a:schemeClr>
                  </a:gs>
                </a:gsLst>
                <a:lin ang="0" scaled="1"/>
                <a:tileRect/>
              </a:gradFill>
              <a:ln w="12700">
                <a:solidFill>
                  <a:schemeClr val="accent3">
                    <a:lumMod val="40000"/>
                    <a:lumOff val="60000"/>
                  </a:schemeClr>
                </a:solidFill>
              </a:ln>
              <a:effectLst>
                <a:outerShdw blurRad="50800" dist="88900" dir="27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en-GB" sz="2289">
                  <a:solidFill>
                    <a:prstClr val="black"/>
                  </a:solidFill>
                  <a:latin typeface="Arial" panose="020B0604020202020204" pitchFamily="34" charset="0"/>
                </a:endParaRPr>
              </a:p>
            </p:txBody>
          </p:sp>
        </p:grpSp>
      </p:grpSp>
      <p:sp>
        <p:nvSpPr>
          <p:cNvPr id="84" name="Freeform: Shape 83">
            <a:extLst>
              <a:ext uri="{FF2B5EF4-FFF2-40B4-BE49-F238E27FC236}">
                <a16:creationId xmlns:a16="http://schemas.microsoft.com/office/drawing/2014/main" id="{B43E40D5-E540-40EC-90DF-EA9C6239654E}"/>
              </a:ext>
            </a:extLst>
          </p:cNvPr>
          <p:cNvSpPr/>
          <p:nvPr/>
        </p:nvSpPr>
        <p:spPr>
          <a:xfrm rot="20288735">
            <a:off x="4316100" y="5010555"/>
            <a:ext cx="930787" cy="1339845"/>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858747"/>
              <a:gd name="connsiteX1" fmla="*/ 1638096 w 1638096"/>
              <a:gd name="connsiteY1" fmla="*/ 0 h 2858747"/>
              <a:gd name="connsiteX2" fmla="*/ 690441 w 1638096"/>
              <a:gd name="connsiteY2" fmla="*/ 2858747 h 2858747"/>
              <a:gd name="connsiteX3" fmla="*/ 650348 w 1638096"/>
              <a:gd name="connsiteY3" fmla="*/ 2469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48946 w 1638096"/>
              <a:gd name="connsiteY6" fmla="*/ 2272234 h 2858747"/>
              <a:gd name="connsiteX7" fmla="*/ 24449 w 1638096"/>
              <a:gd name="connsiteY7" fmla="*/ 2092851 h 2858747"/>
              <a:gd name="connsiteX8" fmla="*/ 0 w 1638096"/>
              <a:gd name="connsiteY8" fmla="*/ 1980385 h 2858747"/>
              <a:gd name="connsiteX9" fmla="*/ 29339 w 1638096"/>
              <a:gd name="connsiteY9" fmla="*/ 1916817 h 2858747"/>
              <a:gd name="connsiteX0" fmla="*/ 0 w 1811782"/>
              <a:gd name="connsiteY0" fmla="*/ 1670575 h 2858747"/>
              <a:gd name="connsiteX1" fmla="*/ 1811782 w 1811782"/>
              <a:gd name="connsiteY1" fmla="*/ 0 h 2858747"/>
              <a:gd name="connsiteX2" fmla="*/ 864127 w 1811782"/>
              <a:gd name="connsiteY2" fmla="*/ 2858747 h 2858747"/>
              <a:gd name="connsiteX3" fmla="*/ 644271 w 1811782"/>
              <a:gd name="connsiteY3" fmla="*/ 2737369 h 2858747"/>
              <a:gd name="connsiteX4" fmla="*/ 454586 w 1811782"/>
              <a:gd name="connsiteY4" fmla="*/ 2560487 h 2858747"/>
              <a:gd name="connsiteX5" fmla="*/ 322125 w 1811782"/>
              <a:gd name="connsiteY5" fmla="*/ 2395885 h 2858747"/>
              <a:gd name="connsiteX6" fmla="*/ 222632 w 1811782"/>
              <a:gd name="connsiteY6" fmla="*/ 2272234 h 2858747"/>
              <a:gd name="connsiteX7" fmla="*/ 198135 w 1811782"/>
              <a:gd name="connsiteY7" fmla="*/ 2092851 h 2858747"/>
              <a:gd name="connsiteX8" fmla="*/ 173686 w 1811782"/>
              <a:gd name="connsiteY8" fmla="*/ 1980385 h 2858747"/>
              <a:gd name="connsiteX9" fmla="*/ 0 w 1811782"/>
              <a:gd name="connsiteY9" fmla="*/ 1670575 h 2858747"/>
              <a:gd name="connsiteX0" fmla="*/ 0 w 1811782"/>
              <a:gd name="connsiteY0" fmla="*/ 1670575 h 3173984"/>
              <a:gd name="connsiteX1" fmla="*/ 1811782 w 1811782"/>
              <a:gd name="connsiteY1" fmla="*/ 0 h 3173984"/>
              <a:gd name="connsiteX2" fmla="*/ 1256682 w 1811782"/>
              <a:gd name="connsiteY2" fmla="*/ 3173984 h 3173984"/>
              <a:gd name="connsiteX3" fmla="*/ 644271 w 1811782"/>
              <a:gd name="connsiteY3" fmla="*/ 2737369 h 3173984"/>
              <a:gd name="connsiteX4" fmla="*/ 454586 w 1811782"/>
              <a:gd name="connsiteY4" fmla="*/ 2560487 h 3173984"/>
              <a:gd name="connsiteX5" fmla="*/ 322125 w 1811782"/>
              <a:gd name="connsiteY5" fmla="*/ 2395885 h 3173984"/>
              <a:gd name="connsiteX6" fmla="*/ 222632 w 1811782"/>
              <a:gd name="connsiteY6" fmla="*/ 2272234 h 3173984"/>
              <a:gd name="connsiteX7" fmla="*/ 198135 w 1811782"/>
              <a:gd name="connsiteY7" fmla="*/ 2092851 h 3173984"/>
              <a:gd name="connsiteX8" fmla="*/ 173686 w 1811782"/>
              <a:gd name="connsiteY8" fmla="*/ 1980385 h 3173984"/>
              <a:gd name="connsiteX9" fmla="*/ 0 w 1811782"/>
              <a:gd name="connsiteY9"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98135 w 1811782"/>
              <a:gd name="connsiteY6" fmla="*/ 2092851 h 3173984"/>
              <a:gd name="connsiteX7" fmla="*/ 173686 w 1811782"/>
              <a:gd name="connsiteY7" fmla="*/ 1980385 h 3173984"/>
              <a:gd name="connsiteX8" fmla="*/ 0 w 1811782"/>
              <a:gd name="connsiteY8"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73686 w 1811782"/>
              <a:gd name="connsiteY6" fmla="*/ 1980385 h 3173984"/>
              <a:gd name="connsiteX7" fmla="*/ 0 w 1811782"/>
              <a:gd name="connsiteY7"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322125 w 1811782"/>
              <a:gd name="connsiteY3" fmla="*/ 2395885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1782" h="3173984">
                <a:moveTo>
                  <a:pt x="0" y="1670575"/>
                </a:moveTo>
                <a:lnTo>
                  <a:pt x="1811782" y="0"/>
                </a:lnTo>
                <a:lnTo>
                  <a:pt x="1256682" y="3173984"/>
                </a:lnTo>
                <a:cubicBezTo>
                  <a:pt x="1093863" y="3075323"/>
                  <a:pt x="1052190" y="3135273"/>
                  <a:pt x="768224" y="2878002"/>
                </a:cubicBezTo>
                <a:cubicBezTo>
                  <a:pt x="431007" y="2582860"/>
                  <a:pt x="431337" y="2604779"/>
                  <a:pt x="147151" y="2187401"/>
                </a:cubicBezTo>
                <a:cubicBezTo>
                  <a:pt x="-7198" y="1919237"/>
                  <a:pt x="49050" y="1842850"/>
                  <a:pt x="0" y="1670575"/>
                </a:cubicBezTo>
                <a:close/>
              </a:path>
            </a:pathLst>
          </a:custGeom>
          <a:gradFill flip="none" rotWithShape="1">
            <a:gsLst>
              <a:gs pos="76000">
                <a:schemeClr val="accent5">
                  <a:alpha val="68000"/>
                </a:schemeClr>
              </a:gs>
              <a:gs pos="12000">
                <a:srgbClr val="00B0F0">
                  <a:alpha val="0"/>
                </a:srgbClr>
              </a:gs>
              <a:gs pos="48000">
                <a:schemeClr val="accent1">
                  <a:lumMod val="20000"/>
                  <a:lumOff val="80000"/>
                  <a:alpha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3856">
              <a:defRPr/>
            </a:pPr>
            <a:endParaRPr lang="en-US" sz="1661">
              <a:solidFill>
                <a:prstClr val="white"/>
              </a:solidFill>
              <a:latin typeface="Calibri" panose="020F0502020204030204"/>
            </a:endParaRPr>
          </a:p>
        </p:txBody>
      </p:sp>
      <p:sp>
        <p:nvSpPr>
          <p:cNvPr id="85" name="Freeform: Shape 84">
            <a:extLst>
              <a:ext uri="{FF2B5EF4-FFF2-40B4-BE49-F238E27FC236}">
                <a16:creationId xmlns:a16="http://schemas.microsoft.com/office/drawing/2014/main" id="{E704282C-7B3F-459A-949F-A2829B52466F}"/>
              </a:ext>
            </a:extLst>
          </p:cNvPr>
          <p:cNvSpPr/>
          <p:nvPr/>
        </p:nvSpPr>
        <p:spPr>
          <a:xfrm rot="19881077">
            <a:off x="3993451" y="5399931"/>
            <a:ext cx="508284" cy="809303"/>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858747"/>
              <a:gd name="connsiteX1" fmla="*/ 1638096 w 1638096"/>
              <a:gd name="connsiteY1" fmla="*/ 0 h 2858747"/>
              <a:gd name="connsiteX2" fmla="*/ 690441 w 1638096"/>
              <a:gd name="connsiteY2" fmla="*/ 2858747 h 2858747"/>
              <a:gd name="connsiteX3" fmla="*/ 650348 w 1638096"/>
              <a:gd name="connsiteY3" fmla="*/ 2469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48946 w 1638096"/>
              <a:gd name="connsiteY6" fmla="*/ 2272234 h 2858747"/>
              <a:gd name="connsiteX7" fmla="*/ 24449 w 1638096"/>
              <a:gd name="connsiteY7" fmla="*/ 2092851 h 2858747"/>
              <a:gd name="connsiteX8" fmla="*/ 0 w 1638096"/>
              <a:gd name="connsiteY8" fmla="*/ 1980385 h 2858747"/>
              <a:gd name="connsiteX9" fmla="*/ 29339 w 1638096"/>
              <a:gd name="connsiteY9" fmla="*/ 1916817 h 2858747"/>
              <a:gd name="connsiteX0" fmla="*/ 0 w 1811782"/>
              <a:gd name="connsiteY0" fmla="*/ 1670575 h 2858747"/>
              <a:gd name="connsiteX1" fmla="*/ 1811782 w 1811782"/>
              <a:gd name="connsiteY1" fmla="*/ 0 h 2858747"/>
              <a:gd name="connsiteX2" fmla="*/ 864127 w 1811782"/>
              <a:gd name="connsiteY2" fmla="*/ 2858747 h 2858747"/>
              <a:gd name="connsiteX3" fmla="*/ 644271 w 1811782"/>
              <a:gd name="connsiteY3" fmla="*/ 2737369 h 2858747"/>
              <a:gd name="connsiteX4" fmla="*/ 454586 w 1811782"/>
              <a:gd name="connsiteY4" fmla="*/ 2560487 h 2858747"/>
              <a:gd name="connsiteX5" fmla="*/ 322125 w 1811782"/>
              <a:gd name="connsiteY5" fmla="*/ 2395885 h 2858747"/>
              <a:gd name="connsiteX6" fmla="*/ 222632 w 1811782"/>
              <a:gd name="connsiteY6" fmla="*/ 2272234 h 2858747"/>
              <a:gd name="connsiteX7" fmla="*/ 198135 w 1811782"/>
              <a:gd name="connsiteY7" fmla="*/ 2092851 h 2858747"/>
              <a:gd name="connsiteX8" fmla="*/ 173686 w 1811782"/>
              <a:gd name="connsiteY8" fmla="*/ 1980385 h 2858747"/>
              <a:gd name="connsiteX9" fmla="*/ 0 w 1811782"/>
              <a:gd name="connsiteY9" fmla="*/ 1670575 h 2858747"/>
              <a:gd name="connsiteX0" fmla="*/ 0 w 1811782"/>
              <a:gd name="connsiteY0" fmla="*/ 1670575 h 3173984"/>
              <a:gd name="connsiteX1" fmla="*/ 1811782 w 1811782"/>
              <a:gd name="connsiteY1" fmla="*/ 0 h 3173984"/>
              <a:gd name="connsiteX2" fmla="*/ 1256682 w 1811782"/>
              <a:gd name="connsiteY2" fmla="*/ 3173984 h 3173984"/>
              <a:gd name="connsiteX3" fmla="*/ 644271 w 1811782"/>
              <a:gd name="connsiteY3" fmla="*/ 2737369 h 3173984"/>
              <a:gd name="connsiteX4" fmla="*/ 454586 w 1811782"/>
              <a:gd name="connsiteY4" fmla="*/ 2560487 h 3173984"/>
              <a:gd name="connsiteX5" fmla="*/ 322125 w 1811782"/>
              <a:gd name="connsiteY5" fmla="*/ 2395885 h 3173984"/>
              <a:gd name="connsiteX6" fmla="*/ 222632 w 1811782"/>
              <a:gd name="connsiteY6" fmla="*/ 2272234 h 3173984"/>
              <a:gd name="connsiteX7" fmla="*/ 198135 w 1811782"/>
              <a:gd name="connsiteY7" fmla="*/ 2092851 h 3173984"/>
              <a:gd name="connsiteX8" fmla="*/ 173686 w 1811782"/>
              <a:gd name="connsiteY8" fmla="*/ 1980385 h 3173984"/>
              <a:gd name="connsiteX9" fmla="*/ 0 w 1811782"/>
              <a:gd name="connsiteY9"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98135 w 1811782"/>
              <a:gd name="connsiteY6" fmla="*/ 2092851 h 3173984"/>
              <a:gd name="connsiteX7" fmla="*/ 173686 w 1811782"/>
              <a:gd name="connsiteY7" fmla="*/ 1980385 h 3173984"/>
              <a:gd name="connsiteX8" fmla="*/ 0 w 1811782"/>
              <a:gd name="connsiteY8"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73686 w 1811782"/>
              <a:gd name="connsiteY6" fmla="*/ 1980385 h 3173984"/>
              <a:gd name="connsiteX7" fmla="*/ 0 w 1811782"/>
              <a:gd name="connsiteY7"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322125 w 1811782"/>
              <a:gd name="connsiteY3" fmla="*/ 2395885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26454 w 1838236"/>
              <a:gd name="connsiteY0" fmla="*/ 1670575 h 3173984"/>
              <a:gd name="connsiteX1" fmla="*/ 1838236 w 1838236"/>
              <a:gd name="connsiteY1" fmla="*/ 0 h 3173984"/>
              <a:gd name="connsiteX2" fmla="*/ 1283136 w 1838236"/>
              <a:gd name="connsiteY2" fmla="*/ 3173984 h 3173984"/>
              <a:gd name="connsiteX3" fmla="*/ 794678 w 1838236"/>
              <a:gd name="connsiteY3" fmla="*/ 2878002 h 3173984"/>
              <a:gd name="connsiteX4" fmla="*/ 26454 w 1838236"/>
              <a:gd name="connsiteY4" fmla="*/ 1670575 h 3173984"/>
              <a:gd name="connsiteX0" fmla="*/ 26884 w 1824862"/>
              <a:gd name="connsiteY0" fmla="*/ 2281280 h 3173984"/>
              <a:gd name="connsiteX1" fmla="*/ 1824862 w 1824862"/>
              <a:gd name="connsiteY1" fmla="*/ 0 h 3173984"/>
              <a:gd name="connsiteX2" fmla="*/ 1269762 w 1824862"/>
              <a:gd name="connsiteY2" fmla="*/ 3173984 h 3173984"/>
              <a:gd name="connsiteX3" fmla="*/ 781304 w 1824862"/>
              <a:gd name="connsiteY3" fmla="*/ 2878002 h 3173984"/>
              <a:gd name="connsiteX4" fmla="*/ 26884 w 1824862"/>
              <a:gd name="connsiteY4" fmla="*/ 2281280 h 3173984"/>
              <a:gd name="connsiteX0" fmla="*/ 26884 w 1824862"/>
              <a:gd name="connsiteY0" fmla="*/ 2281280 h 2966358"/>
              <a:gd name="connsiteX1" fmla="*/ 1824862 w 1824862"/>
              <a:gd name="connsiteY1" fmla="*/ 0 h 2966358"/>
              <a:gd name="connsiteX2" fmla="*/ 880740 w 1824862"/>
              <a:gd name="connsiteY2" fmla="*/ 2837575 h 2966358"/>
              <a:gd name="connsiteX3" fmla="*/ 781304 w 1824862"/>
              <a:gd name="connsiteY3" fmla="*/ 2878002 h 2966358"/>
              <a:gd name="connsiteX4" fmla="*/ 26884 w 1824862"/>
              <a:gd name="connsiteY4" fmla="*/ 2281280 h 2966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4862" h="2966358">
                <a:moveTo>
                  <a:pt x="26884" y="2281280"/>
                </a:moveTo>
                <a:lnTo>
                  <a:pt x="1824862" y="0"/>
                </a:lnTo>
                <a:lnTo>
                  <a:pt x="880740" y="2837575"/>
                </a:lnTo>
                <a:cubicBezTo>
                  <a:pt x="717921" y="2738914"/>
                  <a:pt x="1065270" y="3135273"/>
                  <a:pt x="781304" y="2878002"/>
                </a:cubicBezTo>
                <a:cubicBezTo>
                  <a:pt x="571857" y="2627434"/>
                  <a:pt x="-147042" y="2760947"/>
                  <a:pt x="26884" y="2281280"/>
                </a:cubicBezTo>
                <a:close/>
              </a:path>
            </a:pathLst>
          </a:custGeom>
          <a:gradFill flip="none" rotWithShape="1">
            <a:gsLst>
              <a:gs pos="41000">
                <a:schemeClr val="accent5">
                  <a:lumMod val="75000"/>
                  <a:alpha val="59000"/>
                </a:schemeClr>
              </a:gs>
              <a:gs pos="75000">
                <a:schemeClr val="accent1">
                  <a:lumMod val="40000"/>
                  <a:lumOff val="60000"/>
                  <a:alpha val="3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3856">
              <a:defRPr/>
            </a:pPr>
            <a:endParaRPr lang="en-US" sz="1661">
              <a:solidFill>
                <a:prstClr val="white"/>
              </a:solidFill>
              <a:latin typeface="Calibri" panose="020F0502020204030204"/>
            </a:endParaRPr>
          </a:p>
        </p:txBody>
      </p:sp>
      <p:grpSp>
        <p:nvGrpSpPr>
          <p:cNvPr id="86" name="Group 85">
            <a:extLst>
              <a:ext uri="{FF2B5EF4-FFF2-40B4-BE49-F238E27FC236}">
                <a16:creationId xmlns:a16="http://schemas.microsoft.com/office/drawing/2014/main" id="{630B3423-869B-4B49-B44E-0735BD2F0CAE}"/>
              </a:ext>
            </a:extLst>
          </p:cNvPr>
          <p:cNvGrpSpPr/>
          <p:nvPr/>
        </p:nvGrpSpPr>
        <p:grpSpPr>
          <a:xfrm rot="154020">
            <a:off x="3349465" y="4825962"/>
            <a:ext cx="1405297" cy="636733"/>
            <a:chOff x="4085576" y="2139832"/>
            <a:chExt cx="1945007" cy="881274"/>
          </a:xfrm>
        </p:grpSpPr>
        <p:sp>
          <p:nvSpPr>
            <p:cNvPr id="87" name="Oval 86">
              <a:extLst>
                <a:ext uri="{FF2B5EF4-FFF2-40B4-BE49-F238E27FC236}">
                  <a16:creationId xmlns:a16="http://schemas.microsoft.com/office/drawing/2014/main" id="{A69A976F-FB9B-42CF-81A7-6DCE9FD65358}"/>
                </a:ext>
              </a:extLst>
            </p:cNvPr>
            <p:cNvSpPr/>
            <p:nvPr/>
          </p:nvSpPr>
          <p:spPr>
            <a:xfrm rot="19992278">
              <a:off x="4340161" y="2322287"/>
              <a:ext cx="1438894" cy="493597"/>
            </a:xfrm>
            <a:prstGeom prst="ellipse">
              <a:avLst/>
            </a:prstGeom>
            <a:noFill/>
            <a:ln>
              <a:solidFill>
                <a:schemeClr val="accent1">
                  <a:lumMod val="20000"/>
                  <a:lumOff val="80000"/>
                  <a:alpha val="67000"/>
                </a:schemeClr>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sp>
          <p:nvSpPr>
            <p:cNvPr id="88" name="Oval 87">
              <a:extLst>
                <a:ext uri="{FF2B5EF4-FFF2-40B4-BE49-F238E27FC236}">
                  <a16:creationId xmlns:a16="http://schemas.microsoft.com/office/drawing/2014/main" id="{BEBE0535-FF4E-422E-B909-751437A1F706}"/>
                </a:ext>
              </a:extLst>
            </p:cNvPr>
            <p:cNvSpPr/>
            <p:nvPr/>
          </p:nvSpPr>
          <p:spPr>
            <a:xfrm rot="20091958">
              <a:off x="4085576" y="2188711"/>
              <a:ext cx="1945007" cy="832395"/>
            </a:xfrm>
            <a:prstGeom prst="ellipse">
              <a:avLst/>
            </a:prstGeom>
            <a:noFill/>
            <a:ln>
              <a:solidFill>
                <a:schemeClr val="accent1">
                  <a:lumMod val="20000"/>
                  <a:lumOff val="80000"/>
                  <a:alpha val="67000"/>
                </a:schemeClr>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89" name="Picture 88">
              <a:extLst>
                <a:ext uri="{FF2B5EF4-FFF2-40B4-BE49-F238E27FC236}">
                  <a16:creationId xmlns:a16="http://schemas.microsoft.com/office/drawing/2014/main" id="{2180F60A-A7FE-4F21-A860-DDB2AE51EF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72076" y="2139832"/>
              <a:ext cx="380719" cy="299136"/>
            </a:xfrm>
            <a:prstGeom prst="rect">
              <a:avLst/>
            </a:prstGeom>
          </p:spPr>
        </p:pic>
        <p:sp>
          <p:nvSpPr>
            <p:cNvPr id="90" name="Oval 89">
              <a:extLst>
                <a:ext uri="{FF2B5EF4-FFF2-40B4-BE49-F238E27FC236}">
                  <a16:creationId xmlns:a16="http://schemas.microsoft.com/office/drawing/2014/main" id="{FEE8ED0D-4231-4879-82F6-E1F86FF852A6}"/>
                </a:ext>
              </a:extLst>
            </p:cNvPr>
            <p:cNvSpPr/>
            <p:nvPr/>
          </p:nvSpPr>
          <p:spPr>
            <a:xfrm rot="20448679">
              <a:off x="4759666" y="2408725"/>
              <a:ext cx="668409" cy="266360"/>
            </a:xfrm>
            <a:prstGeom prst="ellipse">
              <a:avLst/>
            </a:prstGeom>
            <a:noFill/>
            <a:ln>
              <a:solidFill>
                <a:schemeClr val="accent1">
                  <a:lumMod val="20000"/>
                  <a:lumOff val="80000"/>
                  <a:alpha val="67000"/>
                </a:schemeClr>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91" name="Picture 90">
              <a:extLst>
                <a:ext uri="{FF2B5EF4-FFF2-40B4-BE49-F238E27FC236}">
                  <a16:creationId xmlns:a16="http://schemas.microsoft.com/office/drawing/2014/main" id="{963BE550-38C6-4E4E-B11E-13A82F09146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24960" y="2469485"/>
              <a:ext cx="431798" cy="339269"/>
            </a:xfrm>
            <a:prstGeom prst="rect">
              <a:avLst/>
            </a:prstGeom>
          </p:spPr>
        </p:pic>
        <p:pic>
          <p:nvPicPr>
            <p:cNvPr id="92" name="Picture 91">
              <a:extLst>
                <a:ext uri="{FF2B5EF4-FFF2-40B4-BE49-F238E27FC236}">
                  <a16:creationId xmlns:a16="http://schemas.microsoft.com/office/drawing/2014/main" id="{4FE61C0D-C8E0-469B-97B0-1F236246B1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23859" y="2204643"/>
              <a:ext cx="431798" cy="339269"/>
            </a:xfrm>
            <a:prstGeom prst="rect">
              <a:avLst/>
            </a:prstGeom>
          </p:spPr>
        </p:pic>
      </p:grpSp>
      <p:cxnSp>
        <p:nvCxnSpPr>
          <p:cNvPr id="93" name="Straight Connector 92">
            <a:extLst>
              <a:ext uri="{FF2B5EF4-FFF2-40B4-BE49-F238E27FC236}">
                <a16:creationId xmlns:a16="http://schemas.microsoft.com/office/drawing/2014/main" id="{34F74BF4-2F96-40B5-8231-0D677146F9C4}"/>
              </a:ext>
            </a:extLst>
          </p:cNvPr>
          <p:cNvCxnSpPr>
            <a:cxnSpLocks/>
          </p:cNvCxnSpPr>
          <p:nvPr/>
        </p:nvCxnSpPr>
        <p:spPr>
          <a:xfrm flipH="1">
            <a:off x="4265236" y="5466870"/>
            <a:ext cx="5990" cy="408356"/>
          </a:xfrm>
          <a:prstGeom prst="line">
            <a:avLst/>
          </a:prstGeom>
          <a:ln w="19050" cap="rnd">
            <a:solidFill>
              <a:schemeClr val="bg1">
                <a:alpha val="58000"/>
              </a:schemeClr>
            </a:solidFill>
            <a:prstDash val="solid"/>
          </a:ln>
          <a:effectLst>
            <a:glow rad="76200">
              <a:srgbClr val="FF0000">
                <a:alpha val="37000"/>
              </a:srgbClr>
            </a:glow>
            <a:outerShdw blurRad="40000" dist="20000" dir="5400000" rotWithShape="0">
              <a:srgbClr val="000000">
                <a:alpha val="38000"/>
              </a:srgbClr>
            </a:outerShdw>
            <a:softEdge rad="0"/>
          </a:effectLst>
        </p:spPr>
        <p:style>
          <a:lnRef idx="2">
            <a:schemeClr val="accent1"/>
          </a:lnRef>
          <a:fillRef idx="0">
            <a:schemeClr val="accent1"/>
          </a:fillRef>
          <a:effectRef idx="1">
            <a:schemeClr val="accent1"/>
          </a:effectRef>
          <a:fontRef idx="minor">
            <a:schemeClr val="tx1"/>
          </a:fontRef>
        </p:style>
      </p:cxnSp>
      <p:pic>
        <p:nvPicPr>
          <p:cNvPr id="94" name="Picture 8" descr="See the source image">
            <a:extLst>
              <a:ext uri="{FF2B5EF4-FFF2-40B4-BE49-F238E27FC236}">
                <a16:creationId xmlns:a16="http://schemas.microsoft.com/office/drawing/2014/main" id="{C2C701FC-82B4-426E-A2F0-DCC88368686B}"/>
              </a:ext>
            </a:extLst>
          </p:cNvPr>
          <p:cNvPicPr>
            <a:picLocks noChangeAspect="1" noChangeArrowheads="1"/>
          </p:cNvPicPr>
          <p:nvPr/>
        </p:nvPicPr>
        <p:blipFill>
          <a:blip r:embed="rId11" cstate="print">
            <a:extLst>
              <a:ext uri="{BEBA8EAE-BF5A-486C-A8C5-ECC9F3942E4B}">
                <a14:imgProps xmlns:a14="http://schemas.microsoft.com/office/drawing/2010/main">
                  <a14:imgLayer r:embed="rId12">
                    <a14:imgEffect>
                      <a14:colorTemperature colorTemp="88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21130568" flipH="1">
            <a:off x="3932227" y="5229241"/>
            <a:ext cx="571255" cy="370464"/>
          </a:xfrm>
          <a:prstGeom prst="rect">
            <a:avLst/>
          </a:prstGeom>
          <a:noFill/>
          <a:extLst>
            <a:ext uri="{909E8E84-426E-40DD-AFC4-6F175D3DCCD1}">
              <a14:hiddenFill xmlns:a14="http://schemas.microsoft.com/office/drawing/2010/main">
                <a:solidFill>
                  <a:srgbClr val="FFFFFF"/>
                </a:solidFill>
              </a14:hiddenFill>
            </a:ext>
          </a:extLst>
        </p:spPr>
      </p:pic>
      <p:sp>
        <p:nvSpPr>
          <p:cNvPr id="95" name="Freeform: Shape 94">
            <a:extLst>
              <a:ext uri="{FF2B5EF4-FFF2-40B4-BE49-F238E27FC236}">
                <a16:creationId xmlns:a16="http://schemas.microsoft.com/office/drawing/2014/main" id="{0A795962-3919-468E-A5F8-02941FBA34AF}"/>
              </a:ext>
            </a:extLst>
          </p:cNvPr>
          <p:cNvSpPr/>
          <p:nvPr/>
        </p:nvSpPr>
        <p:spPr>
          <a:xfrm rot="18725029">
            <a:off x="3682214" y="5225319"/>
            <a:ext cx="751583" cy="1060358"/>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858747"/>
              <a:gd name="connsiteX1" fmla="*/ 1638096 w 1638096"/>
              <a:gd name="connsiteY1" fmla="*/ 0 h 2858747"/>
              <a:gd name="connsiteX2" fmla="*/ 690441 w 1638096"/>
              <a:gd name="connsiteY2" fmla="*/ 2858747 h 2858747"/>
              <a:gd name="connsiteX3" fmla="*/ 650348 w 1638096"/>
              <a:gd name="connsiteY3" fmla="*/ 2469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484094 w 1638096"/>
              <a:gd name="connsiteY4" fmla="*/ 2430250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278721 w 1638096"/>
              <a:gd name="connsiteY5" fmla="*/ 2337343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136915 w 1638096"/>
              <a:gd name="connsiteY6" fmla="*/ 2215097 h 2858747"/>
              <a:gd name="connsiteX7" fmla="*/ 24449 w 1638096"/>
              <a:gd name="connsiteY7" fmla="*/ 2092851 h 2858747"/>
              <a:gd name="connsiteX8" fmla="*/ 0 w 1638096"/>
              <a:gd name="connsiteY8" fmla="*/ 1980385 h 2858747"/>
              <a:gd name="connsiteX9" fmla="*/ 29339 w 1638096"/>
              <a:gd name="connsiteY9" fmla="*/ 1916817 h 2858747"/>
              <a:gd name="connsiteX0" fmla="*/ 29339 w 1638096"/>
              <a:gd name="connsiteY0" fmla="*/ 1916817 h 2858747"/>
              <a:gd name="connsiteX1" fmla="*/ 1638096 w 1638096"/>
              <a:gd name="connsiteY1" fmla="*/ 0 h 2858747"/>
              <a:gd name="connsiteX2" fmla="*/ 690441 w 1638096"/>
              <a:gd name="connsiteY2" fmla="*/ 2858747 h 2858747"/>
              <a:gd name="connsiteX3" fmla="*/ 470585 w 1638096"/>
              <a:gd name="connsiteY3" fmla="*/ 2737369 h 2858747"/>
              <a:gd name="connsiteX4" fmla="*/ 280900 w 1638096"/>
              <a:gd name="connsiteY4" fmla="*/ 2560487 h 2858747"/>
              <a:gd name="connsiteX5" fmla="*/ 148439 w 1638096"/>
              <a:gd name="connsiteY5" fmla="*/ 2395885 h 2858747"/>
              <a:gd name="connsiteX6" fmla="*/ 48946 w 1638096"/>
              <a:gd name="connsiteY6" fmla="*/ 2272234 h 2858747"/>
              <a:gd name="connsiteX7" fmla="*/ 24449 w 1638096"/>
              <a:gd name="connsiteY7" fmla="*/ 2092851 h 2858747"/>
              <a:gd name="connsiteX8" fmla="*/ 0 w 1638096"/>
              <a:gd name="connsiteY8" fmla="*/ 1980385 h 2858747"/>
              <a:gd name="connsiteX9" fmla="*/ 29339 w 1638096"/>
              <a:gd name="connsiteY9" fmla="*/ 1916817 h 2858747"/>
              <a:gd name="connsiteX0" fmla="*/ 0 w 1811782"/>
              <a:gd name="connsiteY0" fmla="*/ 1670575 h 2858747"/>
              <a:gd name="connsiteX1" fmla="*/ 1811782 w 1811782"/>
              <a:gd name="connsiteY1" fmla="*/ 0 h 2858747"/>
              <a:gd name="connsiteX2" fmla="*/ 864127 w 1811782"/>
              <a:gd name="connsiteY2" fmla="*/ 2858747 h 2858747"/>
              <a:gd name="connsiteX3" fmla="*/ 644271 w 1811782"/>
              <a:gd name="connsiteY3" fmla="*/ 2737369 h 2858747"/>
              <a:gd name="connsiteX4" fmla="*/ 454586 w 1811782"/>
              <a:gd name="connsiteY4" fmla="*/ 2560487 h 2858747"/>
              <a:gd name="connsiteX5" fmla="*/ 322125 w 1811782"/>
              <a:gd name="connsiteY5" fmla="*/ 2395885 h 2858747"/>
              <a:gd name="connsiteX6" fmla="*/ 222632 w 1811782"/>
              <a:gd name="connsiteY6" fmla="*/ 2272234 h 2858747"/>
              <a:gd name="connsiteX7" fmla="*/ 198135 w 1811782"/>
              <a:gd name="connsiteY7" fmla="*/ 2092851 h 2858747"/>
              <a:gd name="connsiteX8" fmla="*/ 173686 w 1811782"/>
              <a:gd name="connsiteY8" fmla="*/ 1980385 h 2858747"/>
              <a:gd name="connsiteX9" fmla="*/ 0 w 1811782"/>
              <a:gd name="connsiteY9" fmla="*/ 1670575 h 2858747"/>
              <a:gd name="connsiteX0" fmla="*/ 0 w 1811782"/>
              <a:gd name="connsiteY0" fmla="*/ 1670575 h 3173984"/>
              <a:gd name="connsiteX1" fmla="*/ 1811782 w 1811782"/>
              <a:gd name="connsiteY1" fmla="*/ 0 h 3173984"/>
              <a:gd name="connsiteX2" fmla="*/ 1256682 w 1811782"/>
              <a:gd name="connsiteY2" fmla="*/ 3173984 h 3173984"/>
              <a:gd name="connsiteX3" fmla="*/ 644271 w 1811782"/>
              <a:gd name="connsiteY3" fmla="*/ 2737369 h 3173984"/>
              <a:gd name="connsiteX4" fmla="*/ 454586 w 1811782"/>
              <a:gd name="connsiteY4" fmla="*/ 2560487 h 3173984"/>
              <a:gd name="connsiteX5" fmla="*/ 322125 w 1811782"/>
              <a:gd name="connsiteY5" fmla="*/ 2395885 h 3173984"/>
              <a:gd name="connsiteX6" fmla="*/ 222632 w 1811782"/>
              <a:gd name="connsiteY6" fmla="*/ 2272234 h 3173984"/>
              <a:gd name="connsiteX7" fmla="*/ 198135 w 1811782"/>
              <a:gd name="connsiteY7" fmla="*/ 2092851 h 3173984"/>
              <a:gd name="connsiteX8" fmla="*/ 173686 w 1811782"/>
              <a:gd name="connsiteY8" fmla="*/ 1980385 h 3173984"/>
              <a:gd name="connsiteX9" fmla="*/ 0 w 1811782"/>
              <a:gd name="connsiteY9"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98135 w 1811782"/>
              <a:gd name="connsiteY6" fmla="*/ 2092851 h 3173984"/>
              <a:gd name="connsiteX7" fmla="*/ 173686 w 1811782"/>
              <a:gd name="connsiteY7" fmla="*/ 1980385 h 3173984"/>
              <a:gd name="connsiteX8" fmla="*/ 0 w 1811782"/>
              <a:gd name="connsiteY8"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454586 w 1811782"/>
              <a:gd name="connsiteY3" fmla="*/ 2560487 h 3173984"/>
              <a:gd name="connsiteX4" fmla="*/ 322125 w 1811782"/>
              <a:gd name="connsiteY4" fmla="*/ 2395885 h 3173984"/>
              <a:gd name="connsiteX5" fmla="*/ 222632 w 1811782"/>
              <a:gd name="connsiteY5" fmla="*/ 2272234 h 3173984"/>
              <a:gd name="connsiteX6" fmla="*/ 173686 w 1811782"/>
              <a:gd name="connsiteY6" fmla="*/ 1980385 h 3173984"/>
              <a:gd name="connsiteX7" fmla="*/ 0 w 1811782"/>
              <a:gd name="connsiteY7"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322125 w 1811782"/>
              <a:gd name="connsiteY3" fmla="*/ 2395885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173686 w 1811782"/>
              <a:gd name="connsiteY5" fmla="*/ 1980385 h 3173984"/>
              <a:gd name="connsiteX6" fmla="*/ 0 w 1811782"/>
              <a:gd name="connsiteY6"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222632 w 1811782"/>
              <a:gd name="connsiteY4" fmla="*/ 2272234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516588 w 1811782"/>
              <a:gd name="connsiteY3" fmla="*/ 2636388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 name="connsiteX0" fmla="*/ 0 w 1811782"/>
              <a:gd name="connsiteY0" fmla="*/ 1670575 h 3173984"/>
              <a:gd name="connsiteX1" fmla="*/ 1811782 w 1811782"/>
              <a:gd name="connsiteY1" fmla="*/ 0 h 3173984"/>
              <a:gd name="connsiteX2" fmla="*/ 1256682 w 1811782"/>
              <a:gd name="connsiteY2" fmla="*/ 3173984 h 3173984"/>
              <a:gd name="connsiteX3" fmla="*/ 768224 w 1811782"/>
              <a:gd name="connsiteY3" fmla="*/ 2878002 h 3173984"/>
              <a:gd name="connsiteX4" fmla="*/ 147151 w 1811782"/>
              <a:gd name="connsiteY4" fmla="*/ 2187401 h 3173984"/>
              <a:gd name="connsiteX5" fmla="*/ 0 w 1811782"/>
              <a:gd name="connsiteY5" fmla="*/ 1670575 h 317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1782" h="3173984">
                <a:moveTo>
                  <a:pt x="0" y="1670575"/>
                </a:moveTo>
                <a:lnTo>
                  <a:pt x="1811782" y="0"/>
                </a:lnTo>
                <a:lnTo>
                  <a:pt x="1256682" y="3173984"/>
                </a:lnTo>
                <a:cubicBezTo>
                  <a:pt x="1093863" y="3075323"/>
                  <a:pt x="1052190" y="3135273"/>
                  <a:pt x="768224" y="2878002"/>
                </a:cubicBezTo>
                <a:cubicBezTo>
                  <a:pt x="431007" y="2582860"/>
                  <a:pt x="431337" y="2604779"/>
                  <a:pt x="147151" y="2187401"/>
                </a:cubicBezTo>
                <a:cubicBezTo>
                  <a:pt x="-7198" y="1919237"/>
                  <a:pt x="49050" y="1842850"/>
                  <a:pt x="0" y="1670575"/>
                </a:cubicBezTo>
                <a:close/>
              </a:path>
            </a:pathLst>
          </a:custGeom>
          <a:gradFill flip="none" rotWithShape="1">
            <a:gsLst>
              <a:gs pos="76000">
                <a:schemeClr val="accent5">
                  <a:alpha val="60000"/>
                </a:schemeClr>
              </a:gs>
              <a:gs pos="12000">
                <a:srgbClr val="00B0F0">
                  <a:alpha val="0"/>
                </a:srgbClr>
              </a:gs>
              <a:gs pos="48000">
                <a:schemeClr val="accent1">
                  <a:lumMod val="20000"/>
                  <a:lumOff val="80000"/>
                  <a:alpha val="14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3856">
              <a:defRPr/>
            </a:pPr>
            <a:endParaRPr lang="en-US" sz="1661">
              <a:solidFill>
                <a:prstClr val="white"/>
              </a:solidFill>
              <a:latin typeface="Calibri" panose="020F0502020204030204"/>
            </a:endParaRPr>
          </a:p>
        </p:txBody>
      </p:sp>
      <p:pic>
        <p:nvPicPr>
          <p:cNvPr id="96" name="Picture 2" descr="Image result for iridium next satellite png">
            <a:extLst>
              <a:ext uri="{FF2B5EF4-FFF2-40B4-BE49-F238E27FC236}">
                <a16:creationId xmlns:a16="http://schemas.microsoft.com/office/drawing/2014/main" id="{B729AF73-DEA1-45AC-A09A-BD0ECF51E388}"/>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34271" y="4523139"/>
            <a:ext cx="604375" cy="631510"/>
          </a:xfrm>
          <a:prstGeom prst="rect">
            <a:avLst/>
          </a:prstGeom>
          <a:noFill/>
          <a:effectLst>
            <a:outerShdw blurRad="38100" dist="50800" dir="5400000" algn="t" rotWithShape="0">
              <a:prstClr val="black">
                <a:alpha val="35000"/>
              </a:prstClr>
            </a:outerShdw>
          </a:effectLst>
          <a:extLst>
            <a:ext uri="{909E8E84-426E-40DD-AFC4-6F175D3DCCD1}">
              <a14:hiddenFill xmlns:a14="http://schemas.microsoft.com/office/drawing/2010/main">
                <a:solidFill>
                  <a:srgbClr val="FFFFFF"/>
                </a:solidFill>
              </a14:hiddenFill>
            </a:ext>
          </a:extLst>
        </p:spPr>
      </p:pic>
      <p:sp>
        <p:nvSpPr>
          <p:cNvPr id="97" name="Freeform: Shape 96">
            <a:extLst>
              <a:ext uri="{FF2B5EF4-FFF2-40B4-BE49-F238E27FC236}">
                <a16:creationId xmlns:a16="http://schemas.microsoft.com/office/drawing/2014/main" id="{CA4D2B4B-2FD6-43C6-A668-C4BFDF090B43}"/>
              </a:ext>
            </a:extLst>
          </p:cNvPr>
          <p:cNvSpPr/>
          <p:nvPr/>
        </p:nvSpPr>
        <p:spPr>
          <a:xfrm rot="741756">
            <a:off x="4800012" y="4839282"/>
            <a:ext cx="187665" cy="1299145"/>
          </a:xfrm>
          <a:custGeom>
            <a:avLst/>
            <a:gdLst>
              <a:gd name="connsiteX0" fmla="*/ 193431 w 592016"/>
              <a:gd name="connsiteY0" fmla="*/ 11723 h 2069123"/>
              <a:gd name="connsiteX1" fmla="*/ 0 w 592016"/>
              <a:gd name="connsiteY1" fmla="*/ 2069123 h 2069123"/>
              <a:gd name="connsiteX2" fmla="*/ 592016 w 592016"/>
              <a:gd name="connsiteY2" fmla="*/ 2069123 h 2069123"/>
              <a:gd name="connsiteX3" fmla="*/ 269631 w 592016"/>
              <a:gd name="connsiteY3" fmla="*/ 0 h 2069123"/>
              <a:gd name="connsiteX4" fmla="*/ 269631 w 592016"/>
              <a:gd name="connsiteY4" fmla="*/ 0 h 2069123"/>
              <a:gd name="connsiteX0" fmla="*/ 193431 w 522131"/>
              <a:gd name="connsiteY0" fmla="*/ 11723 h 2077316"/>
              <a:gd name="connsiteX1" fmla="*/ 0 w 522131"/>
              <a:gd name="connsiteY1" fmla="*/ 2069123 h 2077316"/>
              <a:gd name="connsiteX2" fmla="*/ 522131 w 522131"/>
              <a:gd name="connsiteY2" fmla="*/ 2077316 h 2077316"/>
              <a:gd name="connsiteX3" fmla="*/ 269631 w 522131"/>
              <a:gd name="connsiteY3" fmla="*/ 0 h 2077316"/>
              <a:gd name="connsiteX4" fmla="*/ 269631 w 522131"/>
              <a:gd name="connsiteY4" fmla="*/ 0 h 2077316"/>
              <a:gd name="connsiteX0" fmla="*/ 23078 w 351778"/>
              <a:gd name="connsiteY0" fmla="*/ 11723 h 2083072"/>
              <a:gd name="connsiteX1" fmla="*/ 0 w 351778"/>
              <a:gd name="connsiteY1" fmla="*/ 2083072 h 2083072"/>
              <a:gd name="connsiteX2" fmla="*/ 351778 w 351778"/>
              <a:gd name="connsiteY2" fmla="*/ 2077316 h 2083072"/>
              <a:gd name="connsiteX3" fmla="*/ 99278 w 351778"/>
              <a:gd name="connsiteY3" fmla="*/ 0 h 2083072"/>
              <a:gd name="connsiteX4" fmla="*/ 99278 w 351778"/>
              <a:gd name="connsiteY4" fmla="*/ 0 h 2083072"/>
              <a:gd name="connsiteX0" fmla="*/ 23078 w 233062"/>
              <a:gd name="connsiteY0" fmla="*/ 11723 h 2099224"/>
              <a:gd name="connsiteX1" fmla="*/ 0 w 233062"/>
              <a:gd name="connsiteY1" fmla="*/ 2083072 h 2099224"/>
              <a:gd name="connsiteX2" fmla="*/ 233062 w 233062"/>
              <a:gd name="connsiteY2" fmla="*/ 2099224 h 2099224"/>
              <a:gd name="connsiteX3" fmla="*/ 99278 w 233062"/>
              <a:gd name="connsiteY3" fmla="*/ 0 h 2099224"/>
              <a:gd name="connsiteX4" fmla="*/ 99278 w 233062"/>
              <a:gd name="connsiteY4" fmla="*/ 0 h 2099224"/>
              <a:gd name="connsiteX0" fmla="*/ 20908 w 233062"/>
              <a:gd name="connsiteY0" fmla="*/ 0 h 2483607"/>
              <a:gd name="connsiteX1" fmla="*/ 0 w 233062"/>
              <a:gd name="connsiteY1" fmla="*/ 2467455 h 2483607"/>
              <a:gd name="connsiteX2" fmla="*/ 233062 w 233062"/>
              <a:gd name="connsiteY2" fmla="*/ 2483607 h 2483607"/>
              <a:gd name="connsiteX3" fmla="*/ 99278 w 233062"/>
              <a:gd name="connsiteY3" fmla="*/ 384383 h 2483607"/>
              <a:gd name="connsiteX4" fmla="*/ 99278 w 233062"/>
              <a:gd name="connsiteY4" fmla="*/ 384383 h 2483607"/>
              <a:gd name="connsiteX0" fmla="*/ 20908 w 233062"/>
              <a:gd name="connsiteY0" fmla="*/ 2704 h 2486311"/>
              <a:gd name="connsiteX1" fmla="*/ 0 w 233062"/>
              <a:gd name="connsiteY1" fmla="*/ 2470159 h 2486311"/>
              <a:gd name="connsiteX2" fmla="*/ 233062 w 233062"/>
              <a:gd name="connsiteY2" fmla="*/ 2486311 h 2486311"/>
              <a:gd name="connsiteX3" fmla="*/ 99278 w 233062"/>
              <a:gd name="connsiteY3" fmla="*/ 387087 h 2486311"/>
              <a:gd name="connsiteX4" fmla="*/ 57439 w 233062"/>
              <a:gd name="connsiteY4" fmla="*/ 0 h 2486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62" h="2486311">
                <a:moveTo>
                  <a:pt x="20908" y="2704"/>
                </a:moveTo>
                <a:lnTo>
                  <a:pt x="0" y="2470159"/>
                </a:lnTo>
                <a:lnTo>
                  <a:pt x="233062" y="2486311"/>
                </a:lnTo>
                <a:lnTo>
                  <a:pt x="99278" y="387087"/>
                </a:lnTo>
                <a:lnTo>
                  <a:pt x="57439" y="0"/>
                </a:lnTo>
              </a:path>
            </a:pathLst>
          </a:custGeom>
          <a:gradFill>
            <a:gsLst>
              <a:gs pos="83000">
                <a:schemeClr val="accent1">
                  <a:lumMod val="75000"/>
                </a:schemeClr>
              </a:gs>
              <a:gs pos="44000">
                <a:schemeClr val="tx2">
                  <a:lumMod val="20000"/>
                  <a:lumOff val="80000"/>
                  <a:alpha val="79000"/>
                </a:schemeClr>
              </a:gs>
            </a:gsLst>
            <a:lin ang="5400000" scaled="1"/>
          </a:gradFill>
          <a:ln>
            <a:noFill/>
          </a:ln>
          <a:effectLst>
            <a:outerShdw blurRad="50800" dist="38100" dir="8100000" algn="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1928">
              <a:defRPr/>
            </a:pPr>
            <a:endParaRPr lang="en-US" sz="1661">
              <a:solidFill>
                <a:prstClr val="white"/>
              </a:solidFill>
              <a:latin typeface="Calibri" panose="020F0502020204030204"/>
            </a:endParaRPr>
          </a:p>
        </p:txBody>
      </p:sp>
      <p:pic>
        <p:nvPicPr>
          <p:cNvPr id="98" name="Picture 97" descr="A large white building&#10;&#10;Description automatically generated">
            <a:extLst>
              <a:ext uri="{FF2B5EF4-FFF2-40B4-BE49-F238E27FC236}">
                <a16:creationId xmlns:a16="http://schemas.microsoft.com/office/drawing/2014/main" id="{9DBE5FEE-04FF-434C-98B6-B5C28EC2FB6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97873" y="5740864"/>
            <a:ext cx="1116100" cy="658808"/>
          </a:xfrm>
          <a:prstGeom prst="rect">
            <a:avLst/>
          </a:prstGeom>
          <a:effectLst>
            <a:outerShdw blurRad="50800" dist="38100" dir="8100000" algn="tr" rotWithShape="0">
              <a:prstClr val="black">
                <a:alpha val="40000"/>
              </a:prstClr>
            </a:outerShdw>
          </a:effectLst>
        </p:spPr>
      </p:pic>
      <p:pic>
        <p:nvPicPr>
          <p:cNvPr id="99" name="Picture 98" descr="A picture containing sitting, street, black, traffic&#10;&#10;Description automatically generated">
            <a:extLst>
              <a:ext uri="{FF2B5EF4-FFF2-40B4-BE49-F238E27FC236}">
                <a16:creationId xmlns:a16="http://schemas.microsoft.com/office/drawing/2014/main" id="{B8FFA744-2685-4EC6-ADF7-BBE11D22AFC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83836" y="5546861"/>
            <a:ext cx="332281" cy="1090820"/>
          </a:xfrm>
          <a:prstGeom prst="rect">
            <a:avLst/>
          </a:prstGeom>
        </p:spPr>
      </p:pic>
      <p:sp>
        <p:nvSpPr>
          <p:cNvPr id="111" name="Rectangle 110">
            <a:extLst>
              <a:ext uri="{FF2B5EF4-FFF2-40B4-BE49-F238E27FC236}">
                <a16:creationId xmlns:a16="http://schemas.microsoft.com/office/drawing/2014/main" id="{C6BF7DD4-ADAC-499D-843D-3D04AE71C84B}"/>
              </a:ext>
            </a:extLst>
          </p:cNvPr>
          <p:cNvSpPr/>
          <p:nvPr/>
        </p:nvSpPr>
        <p:spPr>
          <a:xfrm>
            <a:off x="491817" y="175579"/>
            <a:ext cx="8007567" cy="1031890"/>
          </a:xfrm>
          <a:prstGeom prst="rect">
            <a:avLst/>
          </a:prstGeom>
        </p:spPr>
        <p:txBody>
          <a:bodyPr wrap="square" lIns="115132" tIns="57565" rIns="115132" bIns="57565">
            <a:spAutoFit/>
          </a:bodyPr>
          <a:lstStyle/>
          <a:p>
            <a:pPr defTabSz="945118">
              <a:lnSpc>
                <a:spcPct val="90000"/>
              </a:lnSpc>
              <a:spcBef>
                <a:spcPct val="0"/>
              </a:spcBef>
              <a:spcAft>
                <a:spcPts val="277"/>
              </a:spcAft>
              <a:defRPr/>
            </a:pPr>
            <a:r>
              <a:rPr lang="en-US" sz="3000">
                <a:solidFill>
                  <a:schemeClr val="bg1"/>
                </a:solidFill>
                <a:latin typeface="Arial Nova" panose="020B0504020202020204" pitchFamily="34" charset="0"/>
                <a:cs typeface="Calibri" panose="020F0502020204030204" pitchFamily="34" charset="0"/>
              </a:rPr>
              <a:t>Our Pathway to Interoperability</a:t>
            </a:r>
          </a:p>
          <a:p>
            <a:pPr defTabSz="1151308">
              <a:defRPr/>
            </a:pPr>
            <a:endParaRPr lang="id-ID" sz="3000"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13" name="Freeform: Shape 112">
            <a:extLst>
              <a:ext uri="{FF2B5EF4-FFF2-40B4-BE49-F238E27FC236}">
                <a16:creationId xmlns:a16="http://schemas.microsoft.com/office/drawing/2014/main" id="{EDE37B74-4F9D-432B-B2E5-0282C060D56A}"/>
              </a:ext>
            </a:extLst>
          </p:cNvPr>
          <p:cNvSpPr/>
          <p:nvPr/>
        </p:nvSpPr>
        <p:spPr>
          <a:xfrm rot="20175772">
            <a:off x="10450921" y="1407723"/>
            <a:ext cx="1111867" cy="5270231"/>
          </a:xfrm>
          <a:custGeom>
            <a:avLst/>
            <a:gdLst>
              <a:gd name="connsiteX0" fmla="*/ 29339 w 1638096"/>
              <a:gd name="connsiteY0" fmla="*/ 1916817 h 2469369"/>
              <a:gd name="connsiteX1" fmla="*/ 1638096 w 1638096"/>
              <a:gd name="connsiteY1" fmla="*/ 0 h 2469369"/>
              <a:gd name="connsiteX2" fmla="*/ 919290 w 1638096"/>
              <a:gd name="connsiteY2" fmla="*/ 2415581 h 2469369"/>
              <a:gd name="connsiteX3" fmla="*/ 806823 w 1638096"/>
              <a:gd name="connsiteY3" fmla="*/ 2469369 h 2469369"/>
              <a:gd name="connsiteX4" fmla="*/ 650348 w 1638096"/>
              <a:gd name="connsiteY4" fmla="*/ 2469369 h 2469369"/>
              <a:gd name="connsiteX5" fmla="*/ 484094 w 1638096"/>
              <a:gd name="connsiteY5" fmla="*/ 2430250 h 2469369"/>
              <a:gd name="connsiteX6" fmla="*/ 278721 w 1638096"/>
              <a:gd name="connsiteY6" fmla="*/ 2337343 h 2469369"/>
              <a:gd name="connsiteX7" fmla="*/ 136915 w 1638096"/>
              <a:gd name="connsiteY7" fmla="*/ 2215097 h 2469369"/>
              <a:gd name="connsiteX8" fmla="*/ 24449 w 1638096"/>
              <a:gd name="connsiteY8" fmla="*/ 2092851 h 2469369"/>
              <a:gd name="connsiteX9" fmla="*/ 0 w 1638096"/>
              <a:gd name="connsiteY9" fmla="*/ 1980385 h 2469369"/>
              <a:gd name="connsiteX10" fmla="*/ 29339 w 1638096"/>
              <a:gd name="connsiteY10"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24449 w 1638096"/>
              <a:gd name="connsiteY7" fmla="*/ 2092851 h 2469369"/>
              <a:gd name="connsiteX8" fmla="*/ 0 w 1638096"/>
              <a:gd name="connsiteY8" fmla="*/ 1980385 h 2469369"/>
              <a:gd name="connsiteX9" fmla="*/ 29339 w 1638096"/>
              <a:gd name="connsiteY9"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50985 w 1638096"/>
              <a:gd name="connsiteY7" fmla="*/ 2099871 h 2469369"/>
              <a:gd name="connsiteX8" fmla="*/ 0 w 1638096"/>
              <a:gd name="connsiteY8" fmla="*/ 1980385 h 2469369"/>
              <a:gd name="connsiteX9" fmla="*/ 29339 w 1638096"/>
              <a:gd name="connsiteY9" fmla="*/ 1916817 h 2469369"/>
              <a:gd name="connsiteX0" fmla="*/ 29339 w 1638096"/>
              <a:gd name="connsiteY0" fmla="*/ 1916817 h 2469369"/>
              <a:gd name="connsiteX1" fmla="*/ 1638096 w 1638096"/>
              <a:gd name="connsiteY1" fmla="*/ 0 h 2469369"/>
              <a:gd name="connsiteX2" fmla="*/ 806823 w 1638096"/>
              <a:gd name="connsiteY2" fmla="*/ 2469369 h 2469369"/>
              <a:gd name="connsiteX3" fmla="*/ 650348 w 1638096"/>
              <a:gd name="connsiteY3" fmla="*/ 2469369 h 2469369"/>
              <a:gd name="connsiteX4" fmla="*/ 484094 w 1638096"/>
              <a:gd name="connsiteY4" fmla="*/ 2430250 h 2469369"/>
              <a:gd name="connsiteX5" fmla="*/ 278721 w 1638096"/>
              <a:gd name="connsiteY5" fmla="*/ 2337343 h 2469369"/>
              <a:gd name="connsiteX6" fmla="*/ 136915 w 1638096"/>
              <a:gd name="connsiteY6" fmla="*/ 2215097 h 2469369"/>
              <a:gd name="connsiteX7" fmla="*/ 0 w 1638096"/>
              <a:gd name="connsiteY7" fmla="*/ 1980385 h 2469369"/>
              <a:gd name="connsiteX8" fmla="*/ 29339 w 1638096"/>
              <a:gd name="connsiteY8" fmla="*/ 1916817 h 2469369"/>
              <a:gd name="connsiteX0" fmla="*/ 0 w 1608757"/>
              <a:gd name="connsiteY0" fmla="*/ 1916817 h 2469369"/>
              <a:gd name="connsiteX1" fmla="*/ 1608757 w 1608757"/>
              <a:gd name="connsiteY1" fmla="*/ 0 h 2469369"/>
              <a:gd name="connsiteX2" fmla="*/ 777484 w 1608757"/>
              <a:gd name="connsiteY2" fmla="*/ 2469369 h 2469369"/>
              <a:gd name="connsiteX3" fmla="*/ 621009 w 1608757"/>
              <a:gd name="connsiteY3" fmla="*/ 2469369 h 2469369"/>
              <a:gd name="connsiteX4" fmla="*/ 454755 w 1608757"/>
              <a:gd name="connsiteY4" fmla="*/ 2430250 h 2469369"/>
              <a:gd name="connsiteX5" fmla="*/ 249382 w 1608757"/>
              <a:gd name="connsiteY5" fmla="*/ 2337343 h 2469369"/>
              <a:gd name="connsiteX6" fmla="*/ 107576 w 1608757"/>
              <a:gd name="connsiteY6" fmla="*/ 2215097 h 2469369"/>
              <a:gd name="connsiteX7" fmla="*/ 0 w 1608757"/>
              <a:gd name="connsiteY7" fmla="*/ 1916817 h 2469369"/>
              <a:gd name="connsiteX0" fmla="*/ 0 w 1608757"/>
              <a:gd name="connsiteY0" fmla="*/ 1916817 h 2469369"/>
              <a:gd name="connsiteX1" fmla="*/ 1608757 w 1608757"/>
              <a:gd name="connsiteY1" fmla="*/ 0 h 2469369"/>
              <a:gd name="connsiteX2" fmla="*/ 777484 w 1608757"/>
              <a:gd name="connsiteY2" fmla="*/ 2469369 h 2469369"/>
              <a:gd name="connsiteX3" fmla="*/ 621009 w 1608757"/>
              <a:gd name="connsiteY3" fmla="*/ 2469369 h 2469369"/>
              <a:gd name="connsiteX4" fmla="*/ 454755 w 1608757"/>
              <a:gd name="connsiteY4" fmla="*/ 2430250 h 2469369"/>
              <a:gd name="connsiteX5" fmla="*/ 249382 w 1608757"/>
              <a:gd name="connsiteY5" fmla="*/ 2337343 h 2469369"/>
              <a:gd name="connsiteX6" fmla="*/ 107577 w 1608757"/>
              <a:gd name="connsiteY6" fmla="*/ 2215097 h 2469369"/>
              <a:gd name="connsiteX7" fmla="*/ 0 w 1608757"/>
              <a:gd name="connsiteY7" fmla="*/ 1916817 h 2469369"/>
              <a:gd name="connsiteX0" fmla="*/ 0 w 1608757"/>
              <a:gd name="connsiteY0" fmla="*/ 1916817 h 2469369"/>
              <a:gd name="connsiteX1" fmla="*/ 1608757 w 1608757"/>
              <a:gd name="connsiteY1" fmla="*/ 0 h 2469369"/>
              <a:gd name="connsiteX2" fmla="*/ 777484 w 1608757"/>
              <a:gd name="connsiteY2" fmla="*/ 2469369 h 2469369"/>
              <a:gd name="connsiteX3" fmla="*/ 621009 w 1608757"/>
              <a:gd name="connsiteY3" fmla="*/ 2469369 h 2469369"/>
              <a:gd name="connsiteX4" fmla="*/ 454755 w 1608757"/>
              <a:gd name="connsiteY4" fmla="*/ 2430250 h 2469369"/>
              <a:gd name="connsiteX5" fmla="*/ 249382 w 1608757"/>
              <a:gd name="connsiteY5" fmla="*/ 2337343 h 2469369"/>
              <a:gd name="connsiteX6" fmla="*/ 107578 w 1608757"/>
              <a:gd name="connsiteY6" fmla="*/ 2215097 h 2469369"/>
              <a:gd name="connsiteX7" fmla="*/ 0 w 1608757"/>
              <a:gd name="connsiteY7" fmla="*/ 1916817 h 2469369"/>
              <a:gd name="connsiteX0" fmla="*/ 0 w 1608757"/>
              <a:gd name="connsiteY0" fmla="*/ 1916817 h 2469369"/>
              <a:gd name="connsiteX1" fmla="*/ 1608757 w 1608757"/>
              <a:gd name="connsiteY1" fmla="*/ 0 h 2469369"/>
              <a:gd name="connsiteX2" fmla="*/ 777484 w 1608757"/>
              <a:gd name="connsiteY2" fmla="*/ 2469369 h 2469369"/>
              <a:gd name="connsiteX3" fmla="*/ 621009 w 1608757"/>
              <a:gd name="connsiteY3" fmla="*/ 2469369 h 2469369"/>
              <a:gd name="connsiteX4" fmla="*/ 454755 w 1608757"/>
              <a:gd name="connsiteY4" fmla="*/ 2430250 h 2469369"/>
              <a:gd name="connsiteX5" fmla="*/ 249382 w 1608757"/>
              <a:gd name="connsiteY5" fmla="*/ 2337343 h 2469369"/>
              <a:gd name="connsiteX6" fmla="*/ 0 w 1608757"/>
              <a:gd name="connsiteY6" fmla="*/ 1916817 h 2469369"/>
              <a:gd name="connsiteX0" fmla="*/ 0 w 1608757"/>
              <a:gd name="connsiteY0" fmla="*/ 1916817 h 2469369"/>
              <a:gd name="connsiteX1" fmla="*/ 1608757 w 1608757"/>
              <a:gd name="connsiteY1" fmla="*/ 0 h 2469369"/>
              <a:gd name="connsiteX2" fmla="*/ 777484 w 1608757"/>
              <a:gd name="connsiteY2" fmla="*/ 2469369 h 2469369"/>
              <a:gd name="connsiteX3" fmla="*/ 621009 w 1608757"/>
              <a:gd name="connsiteY3" fmla="*/ 2469369 h 2469369"/>
              <a:gd name="connsiteX4" fmla="*/ 454755 w 1608757"/>
              <a:gd name="connsiteY4" fmla="*/ 2430250 h 2469369"/>
              <a:gd name="connsiteX5" fmla="*/ 30363 w 1608757"/>
              <a:gd name="connsiteY5" fmla="*/ 2290789 h 2469369"/>
              <a:gd name="connsiteX6" fmla="*/ 0 w 1608757"/>
              <a:gd name="connsiteY6" fmla="*/ 1916817 h 2469369"/>
              <a:gd name="connsiteX0" fmla="*/ 0 w 1776232"/>
              <a:gd name="connsiteY0" fmla="*/ 2100137 h 2469369"/>
              <a:gd name="connsiteX1" fmla="*/ 1776232 w 1776232"/>
              <a:gd name="connsiteY1" fmla="*/ 0 h 2469369"/>
              <a:gd name="connsiteX2" fmla="*/ 944959 w 1776232"/>
              <a:gd name="connsiteY2" fmla="*/ 2469369 h 2469369"/>
              <a:gd name="connsiteX3" fmla="*/ 788484 w 1776232"/>
              <a:gd name="connsiteY3" fmla="*/ 2469369 h 2469369"/>
              <a:gd name="connsiteX4" fmla="*/ 622230 w 1776232"/>
              <a:gd name="connsiteY4" fmla="*/ 2430250 h 2469369"/>
              <a:gd name="connsiteX5" fmla="*/ 197838 w 1776232"/>
              <a:gd name="connsiteY5" fmla="*/ 2290789 h 2469369"/>
              <a:gd name="connsiteX6" fmla="*/ 0 w 1776232"/>
              <a:gd name="connsiteY6" fmla="*/ 2100137 h 2469369"/>
              <a:gd name="connsiteX0" fmla="*/ 0 w 1776232"/>
              <a:gd name="connsiteY0" fmla="*/ 2100137 h 2469369"/>
              <a:gd name="connsiteX1" fmla="*/ 1776232 w 1776232"/>
              <a:gd name="connsiteY1" fmla="*/ 0 h 2469369"/>
              <a:gd name="connsiteX2" fmla="*/ 944959 w 1776232"/>
              <a:gd name="connsiteY2" fmla="*/ 2469369 h 2469369"/>
              <a:gd name="connsiteX3" fmla="*/ 788484 w 1776232"/>
              <a:gd name="connsiteY3" fmla="*/ 2469369 h 2469369"/>
              <a:gd name="connsiteX4" fmla="*/ 560415 w 1776232"/>
              <a:gd name="connsiteY4" fmla="*/ 2398724 h 2469369"/>
              <a:gd name="connsiteX5" fmla="*/ 197838 w 1776232"/>
              <a:gd name="connsiteY5" fmla="*/ 2290789 h 2469369"/>
              <a:gd name="connsiteX6" fmla="*/ 0 w 1776232"/>
              <a:gd name="connsiteY6" fmla="*/ 2100137 h 2469369"/>
              <a:gd name="connsiteX0" fmla="*/ 0 w 1776232"/>
              <a:gd name="connsiteY0" fmla="*/ 2100137 h 2469369"/>
              <a:gd name="connsiteX1" fmla="*/ 1776232 w 1776232"/>
              <a:gd name="connsiteY1" fmla="*/ 0 h 2469369"/>
              <a:gd name="connsiteX2" fmla="*/ 944959 w 1776232"/>
              <a:gd name="connsiteY2" fmla="*/ 2469369 h 2469369"/>
              <a:gd name="connsiteX3" fmla="*/ 784355 w 1776232"/>
              <a:gd name="connsiteY3" fmla="*/ 2426547 h 2469369"/>
              <a:gd name="connsiteX4" fmla="*/ 560415 w 1776232"/>
              <a:gd name="connsiteY4" fmla="*/ 2398724 h 2469369"/>
              <a:gd name="connsiteX5" fmla="*/ 197838 w 1776232"/>
              <a:gd name="connsiteY5" fmla="*/ 2290789 h 2469369"/>
              <a:gd name="connsiteX6" fmla="*/ 0 w 1776232"/>
              <a:gd name="connsiteY6" fmla="*/ 2100137 h 246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32" h="2469369">
                <a:moveTo>
                  <a:pt x="0" y="2100137"/>
                </a:moveTo>
                <a:lnTo>
                  <a:pt x="1776232" y="0"/>
                </a:lnTo>
                <a:lnTo>
                  <a:pt x="944959" y="2469369"/>
                </a:lnTo>
                <a:lnTo>
                  <a:pt x="784355" y="2426547"/>
                </a:lnTo>
                <a:lnTo>
                  <a:pt x="560415" y="2398724"/>
                </a:lnTo>
                <a:lnTo>
                  <a:pt x="197838" y="2290789"/>
                </a:lnTo>
                <a:lnTo>
                  <a:pt x="0" y="2100137"/>
                </a:lnTo>
                <a:close/>
              </a:path>
            </a:pathLst>
          </a:custGeom>
          <a:gradFill flip="none" rotWithShape="1">
            <a:gsLst>
              <a:gs pos="76000">
                <a:schemeClr val="accent5">
                  <a:alpha val="2000"/>
                  <a:lumMod val="60000"/>
                </a:schemeClr>
              </a:gs>
              <a:gs pos="12000">
                <a:srgbClr val="00B0F0">
                  <a:alpha val="44000"/>
                </a:srgbClr>
              </a:gs>
              <a:gs pos="48000">
                <a:schemeClr val="accent1">
                  <a:lumMod val="20000"/>
                  <a:lumOff val="80000"/>
                  <a:alpha val="52000"/>
                </a:schemeClr>
              </a:gs>
            </a:gsLst>
            <a:lin ang="132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defRPr/>
            </a:pPr>
            <a:endParaRPr lang="en-US" sz="1772">
              <a:solidFill>
                <a:prstClr val="white"/>
              </a:solidFill>
              <a:latin typeface="Calibri" panose="020F0502020204030204"/>
            </a:endParaRPr>
          </a:p>
        </p:txBody>
      </p:sp>
      <p:pic>
        <p:nvPicPr>
          <p:cNvPr id="63" name="Picture 62" descr="A picture containing table, sitting, computer, white&#10;&#10;Description automatically generated">
            <a:extLst>
              <a:ext uri="{FF2B5EF4-FFF2-40B4-BE49-F238E27FC236}">
                <a16:creationId xmlns:a16="http://schemas.microsoft.com/office/drawing/2014/main" id="{D24C48A6-35C0-488D-8366-4050F5D6F689}"/>
              </a:ext>
            </a:extLst>
          </p:cNvPr>
          <p:cNvPicPr>
            <a:picLocks noChangeAspect="1"/>
          </p:cNvPicPr>
          <p:nvPr/>
        </p:nvPicPr>
        <p:blipFill>
          <a:blip r:embed="rId16">
            <a:alphaModFix amt="61000"/>
            <a:extLst>
              <a:ext uri="{BEBA8EAE-BF5A-486C-A8C5-ECC9F3942E4B}">
                <a14:imgProps xmlns:a14="http://schemas.microsoft.com/office/drawing/2010/main">
                  <a14:imgLayer r:embed="rId17">
                    <a14:imgEffect>
                      <a14:brightnessContrast bright="34000"/>
                    </a14:imgEffect>
                  </a14:imgLayer>
                </a14:imgProps>
              </a:ext>
              <a:ext uri="{28A0092B-C50C-407E-A947-70E740481C1C}">
                <a14:useLocalDpi xmlns:a14="http://schemas.microsoft.com/office/drawing/2010/main" val="0"/>
              </a:ext>
            </a:extLst>
          </a:blip>
          <a:stretch>
            <a:fillRect/>
          </a:stretch>
        </p:blipFill>
        <p:spPr>
          <a:xfrm rot="21404084" flipH="1">
            <a:off x="8841371" y="729158"/>
            <a:ext cx="3779042" cy="6155613"/>
          </a:xfrm>
          <a:prstGeom prst="rect">
            <a:avLst/>
          </a:prstGeom>
          <a:effectLst/>
        </p:spPr>
      </p:pic>
      <p:sp>
        <p:nvSpPr>
          <p:cNvPr id="57" name="Pentagon 11">
            <a:extLst>
              <a:ext uri="{FF2B5EF4-FFF2-40B4-BE49-F238E27FC236}">
                <a16:creationId xmlns:a16="http://schemas.microsoft.com/office/drawing/2014/main" id="{E0B6F842-1DFB-4B37-8AB6-3FCFC964C1C5}"/>
              </a:ext>
            </a:extLst>
          </p:cNvPr>
          <p:cNvSpPr/>
          <p:nvPr/>
        </p:nvSpPr>
        <p:spPr>
          <a:xfrm>
            <a:off x="3575615" y="2913512"/>
            <a:ext cx="4206647" cy="1514325"/>
          </a:xfrm>
          <a:prstGeom prst="homePlate">
            <a:avLst>
              <a:gd name="adj" fmla="val 20388"/>
            </a:avLst>
          </a:prstGeom>
          <a:gradFill>
            <a:gsLst>
              <a:gs pos="60000">
                <a:schemeClr val="accent1">
                  <a:lumMod val="50000"/>
                  <a:alpha val="90000"/>
                </a:schemeClr>
              </a:gs>
              <a:gs pos="10000">
                <a:schemeClr val="accent1">
                  <a:lumMod val="99000"/>
                  <a:satMod val="120000"/>
                  <a:shade val="78000"/>
                </a:schemeClr>
              </a:gs>
            </a:gsLst>
            <a:lin ang="11100000" scaled="0"/>
          </a:gradFill>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91112">
              <a:defRPr/>
            </a:pPr>
            <a:endParaRPr lang="en-US" sz="1753">
              <a:solidFill>
                <a:prstClr val="white"/>
              </a:solidFill>
              <a:latin typeface="Calibri" panose="020F0502020204030204"/>
            </a:endParaRPr>
          </a:p>
        </p:txBody>
      </p:sp>
      <p:sp>
        <p:nvSpPr>
          <p:cNvPr id="6" name="TextBox 5">
            <a:extLst>
              <a:ext uri="{FF2B5EF4-FFF2-40B4-BE49-F238E27FC236}">
                <a16:creationId xmlns:a16="http://schemas.microsoft.com/office/drawing/2014/main" id="{AC6E0003-F8F0-461D-9050-363DC7016D81}"/>
              </a:ext>
            </a:extLst>
          </p:cNvPr>
          <p:cNvSpPr txBox="1"/>
          <p:nvPr/>
        </p:nvSpPr>
        <p:spPr>
          <a:xfrm>
            <a:off x="-672128" y="4441554"/>
            <a:ext cx="3023918" cy="758926"/>
          </a:xfrm>
          <a:prstGeom prst="rect">
            <a:avLst/>
          </a:prstGeom>
          <a:noFill/>
        </p:spPr>
        <p:txBody>
          <a:bodyPr wrap="square" rtlCol="0">
            <a:spAutoFit/>
          </a:bodyPr>
          <a:lstStyle/>
          <a:p>
            <a:pPr algn="r" defTabSz="900113">
              <a:defRPr/>
            </a:pPr>
            <a:r>
              <a:rPr lang="en-US" sz="2166" b="1">
                <a:solidFill>
                  <a:schemeClr val="bg1"/>
                </a:solidFill>
                <a:effectLst>
                  <a:outerShdw blurRad="38100" dist="38100" dir="2700000" algn="tl">
                    <a:srgbClr val="000000">
                      <a:alpha val="43137"/>
                    </a:srgbClr>
                  </a:outerShdw>
                </a:effectLst>
                <a:latin typeface="Calibri" panose="020F0502020204030204"/>
              </a:rPr>
              <a:t>Spectrum</a:t>
            </a:r>
            <a:br>
              <a:rPr lang="en-US" sz="2166" b="1">
                <a:solidFill>
                  <a:schemeClr val="bg1"/>
                </a:solidFill>
                <a:effectLst>
                  <a:outerShdw blurRad="38100" dist="38100" dir="2700000" algn="tl">
                    <a:srgbClr val="000000">
                      <a:alpha val="43137"/>
                    </a:srgbClr>
                  </a:outerShdw>
                </a:effectLst>
                <a:latin typeface="Calibri" panose="020F0502020204030204"/>
              </a:rPr>
            </a:br>
            <a:r>
              <a:rPr lang="en-US" sz="2166" b="1">
                <a:solidFill>
                  <a:schemeClr val="bg1"/>
                </a:solidFill>
                <a:effectLst>
                  <a:outerShdw blurRad="38100" dist="38100" dir="2700000" algn="tl">
                    <a:srgbClr val="000000">
                      <a:alpha val="43137"/>
                    </a:srgbClr>
                  </a:outerShdw>
                </a:effectLst>
                <a:latin typeface="Calibri" panose="020F0502020204030204"/>
              </a:rPr>
              <a:t> Access</a:t>
            </a:r>
          </a:p>
        </p:txBody>
      </p:sp>
      <p:sp>
        <p:nvSpPr>
          <p:cNvPr id="64" name="TextBox 9">
            <a:extLst>
              <a:ext uri="{FF2B5EF4-FFF2-40B4-BE49-F238E27FC236}">
                <a16:creationId xmlns:a16="http://schemas.microsoft.com/office/drawing/2014/main" id="{C6B501DA-4045-4ED9-9917-3B555A6BE545}"/>
              </a:ext>
            </a:extLst>
          </p:cNvPr>
          <p:cNvSpPr txBox="1"/>
          <p:nvPr/>
        </p:nvSpPr>
        <p:spPr>
          <a:xfrm>
            <a:off x="3730329" y="3035832"/>
            <a:ext cx="3697994" cy="15465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4745" lvl="1" indent="-176585" defTabSz="900113">
              <a:buFont typeface="Arial" panose="020B0604020202020204" pitchFamily="34" charset="0"/>
              <a:buChar char="•"/>
              <a:defRPr/>
            </a:pPr>
            <a:r>
              <a:rPr lang="en-US" sz="1575">
                <a:solidFill>
                  <a:prstClr val="white"/>
                </a:solidFill>
                <a:latin typeface="Calibri" panose="020F0502020204030204"/>
              </a:rPr>
              <a:t>Working with the space community to identify the spectrum needs of a growing space market</a:t>
            </a:r>
          </a:p>
          <a:p>
            <a:pPr marL="454745" lvl="1" indent="-176585" defTabSz="900113">
              <a:buFont typeface="Arial" panose="020B0604020202020204" pitchFamily="34" charset="0"/>
              <a:buChar char="•"/>
              <a:defRPr/>
            </a:pPr>
            <a:r>
              <a:rPr lang="en-US" sz="1575">
                <a:solidFill>
                  <a:prstClr val="white"/>
                </a:solidFill>
                <a:latin typeface="Calibri" panose="020F0502020204030204"/>
              </a:rPr>
              <a:t>Working to remove regulatory barriers that impede progress</a:t>
            </a:r>
          </a:p>
          <a:p>
            <a:pPr marL="278160" lvl="1" defTabSz="900113">
              <a:defRPr/>
            </a:pPr>
            <a:endParaRPr lang="en-US" sz="1575">
              <a:solidFill>
                <a:prstClr val="white"/>
              </a:solidFill>
              <a:latin typeface="Calibri" panose="020F0502020204030204"/>
            </a:endParaRPr>
          </a:p>
        </p:txBody>
      </p:sp>
      <p:grpSp>
        <p:nvGrpSpPr>
          <p:cNvPr id="100" name="Group 99">
            <a:extLst>
              <a:ext uri="{FF2B5EF4-FFF2-40B4-BE49-F238E27FC236}">
                <a16:creationId xmlns:a16="http://schemas.microsoft.com/office/drawing/2014/main" id="{06E9DC6F-7249-4C2D-8EF6-59CE0829A26C}"/>
              </a:ext>
            </a:extLst>
          </p:cNvPr>
          <p:cNvGrpSpPr/>
          <p:nvPr/>
        </p:nvGrpSpPr>
        <p:grpSpPr>
          <a:xfrm>
            <a:off x="1524229" y="2267848"/>
            <a:ext cx="2733053" cy="2825772"/>
            <a:chOff x="8929379" y="1180763"/>
            <a:chExt cx="2776434" cy="2870626"/>
          </a:xfrm>
        </p:grpSpPr>
        <p:sp>
          <p:nvSpPr>
            <p:cNvPr id="101" name="Oval 100">
              <a:extLst>
                <a:ext uri="{FF2B5EF4-FFF2-40B4-BE49-F238E27FC236}">
                  <a16:creationId xmlns:a16="http://schemas.microsoft.com/office/drawing/2014/main" id="{F96B6F2E-62B1-4B13-B594-06088E6C6AE6}"/>
                </a:ext>
              </a:extLst>
            </p:cNvPr>
            <p:cNvSpPr/>
            <p:nvPr/>
          </p:nvSpPr>
          <p:spPr>
            <a:xfrm rot="12136303">
              <a:off x="9336081" y="1615164"/>
              <a:ext cx="2046302" cy="2020639"/>
            </a:xfrm>
            <a:prstGeom prst="ellipse">
              <a:avLst/>
            </a:prstGeom>
            <a:gradFill flip="none" rotWithShape="1">
              <a:gsLst>
                <a:gs pos="26000">
                  <a:schemeClr val="tx1">
                    <a:lumMod val="50000"/>
                    <a:lumOff val="50000"/>
                    <a:alpha val="69000"/>
                  </a:schemeClr>
                </a:gs>
                <a:gs pos="100000">
                  <a:schemeClr val="tx2">
                    <a:lumMod val="40000"/>
                    <a:lumOff val="60000"/>
                  </a:schemeClr>
                </a:gs>
              </a:gsLst>
              <a:lin ang="10800000" scaled="0"/>
              <a:tileRect/>
            </a:gradFill>
            <a:ln w="952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id-ID" sz="2289">
                <a:solidFill>
                  <a:prstClr val="white"/>
                </a:solidFill>
                <a:latin typeface="Arial" panose="020B0604020202020204" pitchFamily="34" charset="0"/>
              </a:endParaRPr>
            </a:p>
          </p:txBody>
        </p:sp>
        <p:grpSp>
          <p:nvGrpSpPr>
            <p:cNvPr id="102" name="Group 101">
              <a:extLst>
                <a:ext uri="{FF2B5EF4-FFF2-40B4-BE49-F238E27FC236}">
                  <a16:creationId xmlns:a16="http://schemas.microsoft.com/office/drawing/2014/main" id="{1A6F13D4-0352-455A-A5B9-A6BAC3E33401}"/>
                </a:ext>
              </a:extLst>
            </p:cNvPr>
            <p:cNvGrpSpPr/>
            <p:nvPr/>
          </p:nvGrpSpPr>
          <p:grpSpPr>
            <a:xfrm rot="3906781">
              <a:off x="8882283" y="1227859"/>
              <a:ext cx="2870626" cy="2776434"/>
              <a:chOff x="8272173" y="178027"/>
              <a:chExt cx="2870626" cy="2776434"/>
            </a:xfrm>
          </p:grpSpPr>
          <p:pic>
            <p:nvPicPr>
              <p:cNvPr id="103" name="Picture 102" descr="A close up of a logo&#10;&#10;Description automatically generated">
                <a:extLst>
                  <a:ext uri="{FF2B5EF4-FFF2-40B4-BE49-F238E27FC236}">
                    <a16:creationId xmlns:a16="http://schemas.microsoft.com/office/drawing/2014/main" id="{F5DE2E61-2FCA-4652-89A4-62EFE7E77FD1}"/>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brightnessContrast bright="54000" contrast="-70000"/>
                        </a14:imgEffect>
                      </a14:imgLayer>
                    </a14:imgProps>
                  </a:ext>
                  <a:ext uri="{28A0092B-C50C-407E-A947-70E740481C1C}">
                    <a14:useLocalDpi xmlns:a14="http://schemas.microsoft.com/office/drawing/2010/main" val="0"/>
                  </a:ext>
                </a:extLst>
              </a:blip>
              <a:stretch>
                <a:fillRect/>
              </a:stretch>
            </p:blipFill>
            <p:spPr>
              <a:xfrm rot="66051">
                <a:off x="8272173" y="178027"/>
                <a:ext cx="2870626" cy="2776434"/>
              </a:xfrm>
              <a:prstGeom prst="rect">
                <a:avLst/>
              </a:prstGeom>
              <a:effectLst>
                <a:outerShdw blurRad="50800" dist="38100" dir="5400000" algn="t" rotWithShape="0">
                  <a:prstClr val="black">
                    <a:alpha val="40000"/>
                  </a:prstClr>
                </a:outerShdw>
              </a:effectLst>
            </p:spPr>
          </p:pic>
          <p:sp>
            <p:nvSpPr>
              <p:cNvPr id="104" name="Block Arc 103">
                <a:extLst>
                  <a:ext uri="{FF2B5EF4-FFF2-40B4-BE49-F238E27FC236}">
                    <a16:creationId xmlns:a16="http://schemas.microsoft.com/office/drawing/2014/main" id="{F9B55C6F-32C7-4917-8DF7-A84449F18338}"/>
                  </a:ext>
                </a:extLst>
              </p:cNvPr>
              <p:cNvSpPr/>
              <p:nvPr/>
            </p:nvSpPr>
            <p:spPr>
              <a:xfrm rot="9304929">
                <a:off x="8734567" y="532527"/>
                <a:ext cx="2006893" cy="2006899"/>
              </a:xfrm>
              <a:prstGeom prst="blockArc">
                <a:avLst>
                  <a:gd name="adj1" fmla="val 16410477"/>
                  <a:gd name="adj2" fmla="val 15387420"/>
                  <a:gd name="adj3" fmla="val 2833"/>
                </a:avLst>
              </a:prstGeom>
              <a:gradFill flip="none" rotWithShape="1">
                <a:gsLst>
                  <a:gs pos="0">
                    <a:srgbClr val="58B0EA"/>
                  </a:gs>
                  <a:gs pos="100000">
                    <a:schemeClr val="accent3">
                      <a:lumMod val="50000"/>
                    </a:schemeClr>
                  </a:gs>
                </a:gsLst>
                <a:lin ang="0" scaled="1"/>
                <a:tileRect/>
              </a:gradFill>
              <a:ln w="12700">
                <a:solidFill>
                  <a:schemeClr val="accent3">
                    <a:lumMod val="40000"/>
                    <a:lumOff val="60000"/>
                  </a:schemeClr>
                </a:solidFill>
              </a:ln>
              <a:effectLst>
                <a:outerShdw blurRad="50800" dist="88900" dir="27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2939">
                  <a:defRPr/>
                </a:pPr>
                <a:endParaRPr lang="en-GB" sz="2289">
                  <a:solidFill>
                    <a:prstClr val="black"/>
                  </a:solidFill>
                  <a:latin typeface="Arial" panose="020B0604020202020204" pitchFamily="34" charset="0"/>
                </a:endParaRPr>
              </a:p>
            </p:txBody>
          </p:sp>
        </p:grpSp>
      </p:grpSp>
      <p:pic>
        <p:nvPicPr>
          <p:cNvPr id="105" name="Picture 104" descr="A picture containing library, room, book, bookshelf&#10;&#10;Description automatically generated">
            <a:extLst>
              <a:ext uri="{FF2B5EF4-FFF2-40B4-BE49-F238E27FC236}">
                <a16:creationId xmlns:a16="http://schemas.microsoft.com/office/drawing/2014/main" id="{1B30F69D-4131-4B9C-9CAF-12C32FB3AA5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817833" y="3179969"/>
            <a:ext cx="846720" cy="1217159"/>
          </a:xfrm>
          <a:prstGeom prst="rect">
            <a:avLst/>
          </a:prstGeom>
          <a:effectLst>
            <a:outerShdw blurRad="50800" dist="38100" dir="2700000" algn="tl" rotWithShape="0">
              <a:prstClr val="black">
                <a:alpha val="40000"/>
              </a:prstClr>
            </a:outerShdw>
          </a:effectLst>
          <a:scene3d>
            <a:camera prst="perspectiveLeft"/>
            <a:lightRig rig="threePt" dir="t"/>
          </a:scene3d>
          <a:sp3d>
            <a:bevelT w="50800" h="50800"/>
          </a:sp3d>
        </p:spPr>
      </p:pic>
      <p:pic>
        <p:nvPicPr>
          <p:cNvPr id="106" name="Picture 105" descr="A picture containing white, street&#10;&#10;Description automatically generated">
            <a:extLst>
              <a:ext uri="{FF2B5EF4-FFF2-40B4-BE49-F238E27FC236}">
                <a16:creationId xmlns:a16="http://schemas.microsoft.com/office/drawing/2014/main" id="{F183DEAA-F989-425C-AA7E-37E99AF28AEE}"/>
              </a:ext>
            </a:extLst>
          </p:cNvPr>
          <p:cNvPicPr>
            <a:picLocks noChangeAspect="1"/>
          </p:cNvPicPr>
          <p:nvPr/>
        </p:nvPicPr>
        <p:blipFill>
          <a:blip r:embed="rId19" cstate="print">
            <a:lum bright="70000" contrast="-70000"/>
            <a:alphaModFix amt="72000"/>
            <a:extLst>
              <a:ext uri="{BEBA8EAE-BF5A-486C-A8C5-ECC9F3942E4B}">
                <a14:imgProps xmlns:a14="http://schemas.microsoft.com/office/drawing/2010/main">
                  <a14:imgLayer r:embed="rId20">
                    <a14:imgEffect>
                      <a14:colorTemperature colorTemp="6244"/>
                    </a14:imgEffect>
                    <a14:imgEffect>
                      <a14:brightnessContrast bright="-23000" contrast="-70000"/>
                    </a14:imgEffect>
                  </a14:imgLayer>
                </a14:imgProps>
              </a:ext>
              <a:ext uri="{28A0092B-C50C-407E-A947-70E740481C1C}">
                <a14:useLocalDpi xmlns:a14="http://schemas.microsoft.com/office/drawing/2010/main" val="0"/>
              </a:ext>
            </a:extLst>
          </a:blip>
          <a:stretch>
            <a:fillRect/>
          </a:stretch>
        </p:blipFill>
        <p:spPr>
          <a:xfrm>
            <a:off x="2290572" y="3435470"/>
            <a:ext cx="776076" cy="776076"/>
          </a:xfrm>
          <a:prstGeom prst="rect">
            <a:avLst/>
          </a:prstGeom>
          <a:effectLst>
            <a:outerShdw blurRad="50800" dist="38100" dir="2700000" algn="tl" rotWithShape="0">
              <a:prstClr val="black">
                <a:alpha val="40000"/>
              </a:prstClr>
            </a:outerShdw>
          </a:effectLst>
          <a:scene3d>
            <a:camera prst="orthographicFront"/>
            <a:lightRig rig="threePt" dir="t"/>
          </a:scene3d>
          <a:sp3d>
            <a:bevelT/>
          </a:sp3d>
        </p:spPr>
      </p:pic>
      <p:pic>
        <p:nvPicPr>
          <p:cNvPr id="107" name="Picture 106" descr="A picture containing satellite&#10;&#10;Description automatically generated">
            <a:extLst>
              <a:ext uri="{FF2B5EF4-FFF2-40B4-BE49-F238E27FC236}">
                <a16:creationId xmlns:a16="http://schemas.microsoft.com/office/drawing/2014/main" id="{47DF4C0E-F293-4AC0-A85D-411C32C159BB}"/>
              </a:ext>
            </a:extLst>
          </p:cNvPr>
          <p:cNvPicPr>
            <a:picLocks noChangeAspect="1"/>
          </p:cNvPicPr>
          <p:nvPr/>
        </p:nvPicPr>
        <p:blipFill>
          <a:blip r:embed="rId21" cstate="print">
            <a:extLst>
              <a:ext uri="{BEBA8EAE-BF5A-486C-A8C5-ECC9F3942E4B}">
                <a14:imgProps xmlns:a14="http://schemas.microsoft.com/office/drawing/2010/main">
                  <a14:imgLayer r:embed="rId22">
                    <a14:imgEffect>
                      <a14:brightnessContrast bright="25000" contrast="-1000"/>
                    </a14:imgEffect>
                  </a14:imgLayer>
                </a14:imgProps>
              </a:ext>
              <a:ext uri="{28A0092B-C50C-407E-A947-70E740481C1C}">
                <a14:useLocalDpi xmlns:a14="http://schemas.microsoft.com/office/drawing/2010/main" val="0"/>
              </a:ext>
            </a:extLst>
          </a:blip>
          <a:stretch>
            <a:fillRect/>
          </a:stretch>
        </p:blipFill>
        <p:spPr>
          <a:xfrm rot="18532721" flipH="1">
            <a:off x="2144793" y="2749893"/>
            <a:ext cx="811365" cy="721709"/>
          </a:xfrm>
          <a:prstGeom prst="rect">
            <a:avLst/>
          </a:prstGeom>
          <a:effectLst>
            <a:outerShdw blurRad="50800" dist="38100" dir="5400000" algn="t" rotWithShape="0">
              <a:prstClr val="black">
                <a:alpha val="40000"/>
              </a:prstClr>
            </a:outerShdw>
          </a:effectLst>
        </p:spPr>
      </p:pic>
      <p:pic>
        <p:nvPicPr>
          <p:cNvPr id="122" name="Picture 121" descr="A picture containing black, light, large, holding&#10;&#10;Description automatically generated">
            <a:extLst>
              <a:ext uri="{FF2B5EF4-FFF2-40B4-BE49-F238E27FC236}">
                <a16:creationId xmlns:a16="http://schemas.microsoft.com/office/drawing/2014/main" id="{27A2E0EF-AB1D-4E9A-BD4A-E78F77148E4E}"/>
              </a:ext>
            </a:extLst>
          </p:cNvPr>
          <p:cNvPicPr>
            <a:picLocks noChangeAspect="1"/>
          </p:cNvPicPr>
          <p:nvPr/>
        </p:nvPicPr>
        <p:blipFill>
          <a:blip r:embed="rId23" cstate="print">
            <a:duotone>
              <a:prstClr val="black"/>
              <a:schemeClr val="accent1">
                <a:tint val="45000"/>
                <a:satMod val="400000"/>
              </a:schemeClr>
            </a:duotone>
            <a:alphaModFix amt="91000"/>
            <a:extLst>
              <a:ext uri="{28A0092B-C50C-407E-A947-70E740481C1C}">
                <a14:useLocalDpi xmlns:a14="http://schemas.microsoft.com/office/drawing/2010/main" val="0"/>
              </a:ext>
            </a:extLst>
          </a:blip>
          <a:stretch>
            <a:fillRect/>
          </a:stretch>
        </p:blipFill>
        <p:spPr>
          <a:xfrm rot="364488" flipH="1">
            <a:off x="8724869" y="5357252"/>
            <a:ext cx="4056910" cy="1697035"/>
          </a:xfrm>
          <a:prstGeom prst="rect">
            <a:avLst/>
          </a:prstGeom>
          <a:effectLst/>
        </p:spPr>
      </p:pic>
      <p:pic>
        <p:nvPicPr>
          <p:cNvPr id="120" name="Picture 119" descr="A picture containing sitting, street, black, traffic&#10;&#10;Description automatically generated">
            <a:extLst>
              <a:ext uri="{FF2B5EF4-FFF2-40B4-BE49-F238E27FC236}">
                <a16:creationId xmlns:a16="http://schemas.microsoft.com/office/drawing/2014/main" id="{369A7DAC-BF8A-4CAC-80D2-4229C1C86C1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470746" y="4952511"/>
            <a:ext cx="384071" cy="1260840"/>
          </a:xfrm>
          <a:prstGeom prst="rect">
            <a:avLst/>
          </a:prstGeom>
        </p:spPr>
      </p:pic>
      <p:pic>
        <p:nvPicPr>
          <p:cNvPr id="123" name="Picture 122">
            <a:extLst>
              <a:ext uri="{FF2B5EF4-FFF2-40B4-BE49-F238E27FC236}">
                <a16:creationId xmlns:a16="http://schemas.microsoft.com/office/drawing/2014/main" id="{1709C317-C7FC-4B1D-ABAB-F9076200C95B}"/>
              </a:ext>
            </a:extLst>
          </p:cNvPr>
          <p:cNvPicPr>
            <a:picLocks noChangeAspect="1"/>
          </p:cNvPicPr>
          <p:nvPr/>
        </p:nvPicPr>
        <p:blipFill>
          <a:blip r:embed="rId25" cstate="print">
            <a:lum bright="70000" contrast="-70000"/>
            <a:alphaModFix amt="63000"/>
            <a:extLst>
              <a:ext uri="{BEBA8EAE-BF5A-486C-A8C5-ECC9F3942E4B}">
                <a14:imgProps xmlns:a14="http://schemas.microsoft.com/office/drawing/2010/main">
                  <a14:imgLayer r:embed="rId26">
                    <a14:imgEffect>
                      <a14:sharpenSoften amount="-43000"/>
                    </a14:imgEffect>
                    <a14:imgEffect>
                      <a14:brightnessContrast bright="1000"/>
                    </a14:imgEffect>
                  </a14:imgLayer>
                </a14:imgProps>
              </a:ext>
              <a:ext uri="{28A0092B-C50C-407E-A947-70E740481C1C}">
                <a14:useLocalDpi xmlns:a14="http://schemas.microsoft.com/office/drawing/2010/main" val="0"/>
              </a:ext>
            </a:extLst>
          </a:blip>
          <a:stretch>
            <a:fillRect/>
          </a:stretch>
        </p:blipFill>
        <p:spPr>
          <a:xfrm rot="4529944">
            <a:off x="9801199" y="3803434"/>
            <a:ext cx="3049358" cy="244396"/>
          </a:xfrm>
          <a:prstGeom prst="rect">
            <a:avLst/>
          </a:prstGeom>
          <a:effectLst>
            <a:glow rad="38100">
              <a:srgbClr val="9AEACC">
                <a:alpha val="31000"/>
              </a:srgbClr>
            </a:glow>
          </a:effectLst>
        </p:spPr>
      </p:pic>
      <p:sp>
        <p:nvSpPr>
          <p:cNvPr id="59" name="Title 1">
            <a:extLst>
              <a:ext uri="{FF2B5EF4-FFF2-40B4-BE49-F238E27FC236}">
                <a16:creationId xmlns:a16="http://schemas.microsoft.com/office/drawing/2014/main" id="{7B3318FA-9D95-4310-A99C-9FB632F99F77}"/>
              </a:ext>
            </a:extLst>
          </p:cNvPr>
          <p:cNvSpPr txBox="1">
            <a:spLocks/>
          </p:cNvSpPr>
          <p:nvPr/>
        </p:nvSpPr>
        <p:spPr>
          <a:xfrm>
            <a:off x="7945052" y="643584"/>
            <a:ext cx="2504920" cy="3817804"/>
          </a:xfrm>
          <a:prstGeom prst="rect">
            <a:avLst/>
          </a:prstGeom>
          <a:solidFill>
            <a:schemeClr val="accent1">
              <a:lumMod val="60000"/>
              <a:lumOff val="40000"/>
              <a:alpha val="68000"/>
            </a:schemeClr>
          </a:solidFill>
          <a:effectLst>
            <a:outerShdw blurRad="50800" dist="38100" dir="2700000" algn="tl" rotWithShape="0">
              <a:prstClr val="black">
                <a:alpha val="40000"/>
              </a:prstClr>
            </a:outerShdw>
          </a:effectLst>
        </p:spPr>
        <p:txBody>
          <a:bodyPr>
            <a:noAutofit/>
          </a:bodyPr>
          <a:lstStyle>
            <a:lvl1pPr algn="l" defTabSz="960120" rtl="0" eaLnBrk="1" latinLnBrk="0" hangingPunct="1">
              <a:lnSpc>
                <a:spcPct val="90000"/>
              </a:lnSpc>
              <a:spcBef>
                <a:spcPct val="0"/>
              </a:spcBef>
              <a:buNone/>
              <a:defRPr sz="4620" kern="1200">
                <a:solidFill>
                  <a:schemeClr val="tx1"/>
                </a:solidFill>
                <a:latin typeface="+mj-lt"/>
                <a:ea typeface="+mj-ea"/>
                <a:cs typeface="+mj-cs"/>
              </a:defRPr>
            </a:lvl1pPr>
          </a:lstStyle>
          <a:p>
            <a:pPr defTabSz="886049">
              <a:lnSpc>
                <a:spcPct val="150000"/>
              </a:lnSpc>
              <a:spcBef>
                <a:spcPts val="0"/>
              </a:spcBef>
              <a:spcAft>
                <a:spcPts val="1181"/>
              </a:spcAft>
              <a:defRPr/>
            </a:pPr>
            <a:r>
              <a:rPr lang="en-US" sz="1575" b="1" i="1">
                <a:solidFill>
                  <a:prstClr val="white"/>
                </a:solidFill>
                <a:effectLst>
                  <a:outerShdw blurRad="38100" dist="38100" dir="2700000" algn="tl">
                    <a:srgbClr val="000000">
                      <a:alpha val="43137"/>
                    </a:srgbClr>
                  </a:outerShdw>
                </a:effectLst>
                <a:latin typeface="Arial Nova" panose="020B0504020202020204" pitchFamily="34" charset="0"/>
              </a:rPr>
              <a:t>…create an interoperable space communications and navigation environment that can leverage civil, commercial, domestic, and international  capabilities to enable the seamless transfer of information. </a:t>
            </a:r>
          </a:p>
        </p:txBody>
      </p:sp>
      <p:pic>
        <p:nvPicPr>
          <p:cNvPr id="108" name="Picture 107">
            <a:extLst>
              <a:ext uri="{FF2B5EF4-FFF2-40B4-BE49-F238E27FC236}">
                <a16:creationId xmlns:a16="http://schemas.microsoft.com/office/drawing/2014/main" id="{12B6D2B6-2E16-4A2A-8E0C-46476A066653}"/>
              </a:ext>
            </a:extLst>
          </p:cNvPr>
          <p:cNvPicPr>
            <a:picLocks noChangeAspect="1"/>
          </p:cNvPicPr>
          <p:nvPr/>
        </p:nvPicPr>
        <p:blipFill>
          <a:blip r:embed="rId27" cstate="print">
            <a:lum bright="70000" contrast="-70000"/>
            <a:alphaModFix amt="63000"/>
            <a:extLst>
              <a:ext uri="{BEBA8EAE-BF5A-486C-A8C5-ECC9F3942E4B}">
                <a14:imgProps xmlns:a14="http://schemas.microsoft.com/office/drawing/2010/main">
                  <a14:imgLayer r:embed="rId28">
                    <a14:imgEffect>
                      <a14:sharpenSoften amount="-43000"/>
                    </a14:imgEffect>
                    <a14:imgEffect>
                      <a14:brightnessContrast bright="1000"/>
                    </a14:imgEffect>
                  </a14:imgLayer>
                </a14:imgProps>
              </a:ext>
              <a:ext uri="{28A0092B-C50C-407E-A947-70E740481C1C}">
                <a14:useLocalDpi xmlns:a14="http://schemas.microsoft.com/office/drawing/2010/main" val="0"/>
              </a:ext>
            </a:extLst>
          </a:blip>
          <a:stretch>
            <a:fillRect/>
          </a:stretch>
        </p:blipFill>
        <p:spPr>
          <a:xfrm rot="16406757" flipH="1">
            <a:off x="9308909" y="3726667"/>
            <a:ext cx="2846063" cy="323760"/>
          </a:xfrm>
          <a:prstGeom prst="rect">
            <a:avLst/>
          </a:prstGeom>
          <a:effectLst>
            <a:glow rad="38100">
              <a:srgbClr val="9AEACC">
                <a:alpha val="31000"/>
              </a:srgbClr>
            </a:glow>
          </a:effectLst>
        </p:spPr>
      </p:pic>
      <p:pic>
        <p:nvPicPr>
          <p:cNvPr id="109" name="Picture 108">
            <a:extLst>
              <a:ext uri="{FF2B5EF4-FFF2-40B4-BE49-F238E27FC236}">
                <a16:creationId xmlns:a16="http://schemas.microsoft.com/office/drawing/2014/main" id="{D468968E-75AD-469E-86AC-F32364F9CADF}"/>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11344966" y="5096335"/>
            <a:ext cx="567645" cy="771596"/>
          </a:xfrm>
          <a:prstGeom prst="rect">
            <a:avLst/>
          </a:prstGeom>
          <a:effectLst>
            <a:outerShdw blurRad="50800" dist="38100" dir="8100000" algn="tr" rotWithShape="0">
              <a:prstClr val="black">
                <a:alpha val="40000"/>
              </a:prstClr>
            </a:outerShdw>
          </a:effectLst>
        </p:spPr>
      </p:pic>
      <p:sp>
        <p:nvSpPr>
          <p:cNvPr id="124" name="Slide Number Placeholder 79">
            <a:extLst>
              <a:ext uri="{FF2B5EF4-FFF2-40B4-BE49-F238E27FC236}">
                <a16:creationId xmlns:a16="http://schemas.microsoft.com/office/drawing/2014/main" id="{3A9C38D2-5457-4DAB-97FD-B82A3E521052}"/>
              </a:ext>
            </a:extLst>
          </p:cNvPr>
          <p:cNvSpPr txBox="1">
            <a:spLocks/>
          </p:cNvSpPr>
          <p:nvPr/>
        </p:nvSpPr>
        <p:spPr>
          <a:xfrm>
            <a:off x="9251669" y="6441175"/>
            <a:ext cx="2657558" cy="358931"/>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defTabSz="891112">
              <a:defRPr/>
            </a:pPr>
            <a:fld id="{EFF71948-E2E2-6041-95DB-4C03EE5F2F12}" type="slidenum">
              <a:rPr lang="en-US" sz="1015">
                <a:solidFill>
                  <a:prstClr val="white"/>
                </a:solidFill>
                <a:latin typeface="Calibri" panose="020F0502020204030204"/>
              </a:rPr>
              <a:pPr algn="r" defTabSz="891112">
                <a:defRPr/>
              </a:pPr>
              <a:t>7</a:t>
            </a:fld>
            <a:endParaRPr lang="en-US" sz="1015">
              <a:solidFill>
                <a:prstClr val="white"/>
              </a:solidFill>
              <a:latin typeface="Calibri" panose="020F0502020204030204"/>
            </a:endParaRPr>
          </a:p>
        </p:txBody>
      </p:sp>
      <p:pic>
        <p:nvPicPr>
          <p:cNvPr id="121" name="Picture 120" descr="A satellite in space&#10;&#10;Description automatically generated">
            <a:extLst>
              <a:ext uri="{FF2B5EF4-FFF2-40B4-BE49-F238E27FC236}">
                <a16:creationId xmlns:a16="http://schemas.microsoft.com/office/drawing/2014/main" id="{68D68430-8071-42D5-9CFE-BA892E43920A}"/>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rot="21124202" flipH="1">
            <a:off x="10110705" y="820478"/>
            <a:ext cx="1934692" cy="74163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3183842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8410E1-8862-4DF4-956C-AB2A8A6776E1}"/>
              </a:ext>
            </a:extLst>
          </p:cNvPr>
          <p:cNvSpPr/>
          <p:nvPr/>
        </p:nvSpPr>
        <p:spPr>
          <a:xfrm>
            <a:off x="1375488" y="3177830"/>
            <a:ext cx="9441023" cy="1031890"/>
          </a:xfrm>
          <a:prstGeom prst="rect">
            <a:avLst/>
          </a:prstGeom>
          <a:effectLst>
            <a:outerShdw blurRad="38100" dist="38100" dir="2700000" algn="tl" rotWithShape="0">
              <a:prstClr val="black">
                <a:alpha val="32000"/>
              </a:prstClr>
            </a:outerShdw>
          </a:effectLst>
        </p:spPr>
        <p:txBody>
          <a:bodyPr wrap="square" lIns="115132" tIns="57565" rIns="115132" bIns="57565">
            <a:spAutoFit/>
          </a:bodyPr>
          <a:lstStyle/>
          <a:p>
            <a:pPr algn="ctr" defTabSz="945118">
              <a:lnSpc>
                <a:spcPct val="90000"/>
              </a:lnSpc>
              <a:spcBef>
                <a:spcPct val="0"/>
              </a:spcBef>
              <a:spcAft>
                <a:spcPts val="277"/>
              </a:spcAft>
              <a:defRPr/>
            </a:pPr>
            <a:r>
              <a:rPr lang="en-US" sz="3000" b="1">
                <a:solidFill>
                  <a:schemeClr val="bg1"/>
                </a:solidFill>
                <a:latin typeface="Arial Nova" panose="020B0504020202020204" pitchFamily="34" charset="0"/>
                <a:cs typeface="Calibri" panose="020F0502020204030204" pitchFamily="34" charset="0"/>
              </a:rPr>
              <a:t>Thank You for Your Participation and Engagement</a:t>
            </a:r>
          </a:p>
          <a:p>
            <a:pPr defTabSz="1151308">
              <a:defRPr/>
            </a:pPr>
            <a:endParaRPr lang="id-ID" sz="3000" dirty="0">
              <a:solidFill>
                <a:prstClr val="white"/>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7B1D7F5-36A4-47B0-86DB-1B2D91000C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9669" y="367551"/>
            <a:ext cx="1050478" cy="859832"/>
          </a:xfrm>
          <a:prstGeom prst="rect">
            <a:avLst/>
          </a:prstGeom>
          <a:effectLst/>
        </p:spPr>
      </p:pic>
    </p:spTree>
    <p:extLst>
      <p:ext uri="{BB962C8B-B14F-4D97-AF65-F5344CB8AC3E}">
        <p14:creationId xmlns:p14="http://schemas.microsoft.com/office/powerpoint/2010/main" val="3342902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B92515-E1BC-4AE7-9367-7EB2721B7559}"/>
              </a:ext>
            </a:extLst>
          </p:cNvPr>
          <p:cNvSpPr txBox="1">
            <a:spLocks/>
          </p:cNvSpPr>
          <p:nvPr/>
        </p:nvSpPr>
        <p:spPr>
          <a:xfrm>
            <a:off x="1362910" y="2727816"/>
            <a:ext cx="9381211" cy="2617228"/>
          </a:xfrm>
          <a:prstGeom prst="rect">
            <a:avLst/>
          </a:prstGeom>
          <a:effectLst>
            <a:outerShdw blurRad="38100" dist="38100" dir="2700000" algn="tl" rotWithShape="0">
              <a:prstClr val="black">
                <a:alpha val="38000"/>
              </a:prstClr>
            </a:outerShdw>
          </a:effectLst>
        </p:spPr>
        <p:txBody>
          <a:bodyPr vert="horz" lIns="91440" tIns="45720" rIns="91440" bIns="45720" rtlCol="0" anchor="t">
            <a:normAutofit/>
          </a:bodyPr>
          <a:lstStyle>
            <a:lvl1pPr algn="ctr" defTabSz="886049" rtl="0" eaLnBrk="1" latinLnBrk="0" hangingPunct="1">
              <a:lnSpc>
                <a:spcPct val="90000"/>
              </a:lnSpc>
              <a:spcBef>
                <a:spcPct val="0"/>
              </a:spcBef>
              <a:buNone/>
              <a:defRPr sz="3692" b="0" kern="1200">
                <a:solidFill>
                  <a:srgbClr val="C0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a:lnSpc>
                <a:spcPts val="3600"/>
              </a:lnSpc>
            </a:pPr>
            <a:r>
              <a:rPr lang="en-US" sz="3600" b="1">
                <a:solidFill>
                  <a:schemeClr val="accent1">
                    <a:lumMod val="75000"/>
                  </a:schemeClr>
                </a:solidFill>
                <a:effectLst/>
              </a:rPr>
              <a:t>Commercial Plan Overview</a:t>
            </a:r>
          </a:p>
          <a:p>
            <a:pPr>
              <a:lnSpc>
                <a:spcPts val="3600"/>
              </a:lnSpc>
            </a:pPr>
            <a:br>
              <a:rPr lang="en-US" sz="2800" b="1">
                <a:solidFill>
                  <a:schemeClr val="accent1">
                    <a:lumMod val="75000"/>
                  </a:schemeClr>
                </a:solidFill>
                <a:effectLst/>
              </a:rPr>
            </a:br>
            <a:r>
              <a:rPr lang="en-US" sz="2800" b="1">
                <a:solidFill>
                  <a:schemeClr val="accent1">
                    <a:lumMod val="75000"/>
                  </a:schemeClr>
                </a:solidFill>
                <a:effectLst/>
              </a:rPr>
              <a:t>Gregory Heckler</a:t>
            </a:r>
            <a:br>
              <a:rPr lang="en-US" sz="2800" b="1">
                <a:solidFill>
                  <a:schemeClr val="accent1">
                    <a:lumMod val="75000"/>
                  </a:schemeClr>
                </a:solidFill>
              </a:rPr>
            </a:br>
            <a:r>
              <a:rPr lang="en-US" sz="2800">
                <a:solidFill>
                  <a:schemeClr val="tx1"/>
                </a:solidFill>
                <a:effectLst/>
              </a:rPr>
              <a:t>Acting Director, </a:t>
            </a:r>
            <a:r>
              <a:rPr lang="en-US" sz="2800" err="1">
                <a:solidFill>
                  <a:schemeClr val="tx1"/>
                </a:solidFill>
                <a:effectLst/>
              </a:rPr>
              <a:t>SCaN</a:t>
            </a:r>
            <a:r>
              <a:rPr lang="en-US" sz="2800">
                <a:solidFill>
                  <a:schemeClr val="tx1"/>
                </a:solidFill>
                <a:effectLst/>
              </a:rPr>
              <a:t> Commercial Services Office</a:t>
            </a:r>
          </a:p>
        </p:txBody>
      </p:sp>
    </p:spTree>
    <p:extLst>
      <p:ext uri="{BB962C8B-B14F-4D97-AF65-F5344CB8AC3E}">
        <p14:creationId xmlns:p14="http://schemas.microsoft.com/office/powerpoint/2010/main" val="120448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1F01BE5-C9B4-4515-994D-83E689E0C8DD}"/>
              </a:ext>
            </a:extLst>
          </p:cNvPr>
          <p:cNvSpPr>
            <a:spLocks noGrp="1"/>
          </p:cNvSpPr>
          <p:nvPr>
            <p:ph type="body" sz="quarter" idx="13"/>
          </p:nvPr>
        </p:nvSpPr>
        <p:spPr>
          <a:xfrm>
            <a:off x="381001" y="1003886"/>
            <a:ext cx="6282203" cy="5887954"/>
          </a:xfrm>
        </p:spPr>
        <p:txBody>
          <a:bodyPr>
            <a:normAutofit lnSpcReduction="10000"/>
          </a:bodyPr>
          <a:lstStyle/>
          <a:p>
            <a:pPr>
              <a:lnSpc>
                <a:spcPct val="100000"/>
              </a:lnSpc>
              <a:spcBef>
                <a:spcPts val="563"/>
              </a:spcBef>
              <a:spcAft>
                <a:spcPts val="563"/>
              </a:spcAft>
            </a:pPr>
            <a:r>
              <a:rPr lang="en-US" b="0" dirty="0"/>
              <a:t>Communications and Navigation services are fundamental to NASA’s execution of science and exploration endeavors</a:t>
            </a:r>
          </a:p>
          <a:p>
            <a:pPr>
              <a:lnSpc>
                <a:spcPct val="100000"/>
              </a:lnSpc>
              <a:spcBef>
                <a:spcPts val="563"/>
              </a:spcBef>
              <a:spcAft>
                <a:spcPts val="563"/>
              </a:spcAft>
            </a:pPr>
            <a:r>
              <a:rPr lang="en-US" b="0" dirty="0"/>
              <a:t>The current network architecture includes: </a:t>
            </a:r>
          </a:p>
          <a:p>
            <a:pPr lvl="1">
              <a:lnSpc>
                <a:spcPct val="100000"/>
              </a:lnSpc>
              <a:spcBef>
                <a:spcPts val="563"/>
              </a:spcBef>
              <a:spcAft>
                <a:spcPts val="563"/>
              </a:spcAft>
            </a:pPr>
            <a:r>
              <a:rPr lang="en-US" b="0" dirty="0"/>
              <a:t>Space Network (SN): Ten geosynchronous Tracking and Data Relay Satellites (TDRS) and three ground stations that relay data from missions in Earth orbit and launch vehicles</a:t>
            </a:r>
          </a:p>
          <a:p>
            <a:pPr lvl="1">
              <a:lnSpc>
                <a:spcPct val="100000"/>
              </a:lnSpc>
              <a:spcBef>
                <a:spcPts val="563"/>
              </a:spcBef>
              <a:spcAft>
                <a:spcPts val="563"/>
              </a:spcAft>
            </a:pPr>
            <a:r>
              <a:rPr lang="en-US" b="0" dirty="0"/>
              <a:t>Near Earth Network (NEN): Ground station / antenna assets supporting missions close to the Earth</a:t>
            </a:r>
          </a:p>
          <a:p>
            <a:pPr lvl="1">
              <a:lnSpc>
                <a:spcPct val="100000"/>
              </a:lnSpc>
              <a:spcBef>
                <a:spcPts val="563"/>
              </a:spcBef>
              <a:spcAft>
                <a:spcPts val="563"/>
              </a:spcAft>
            </a:pPr>
            <a:r>
              <a:rPr lang="en-US" b="0" dirty="0"/>
              <a:t>Deep Space Network (DSN): Three ground station complexes with unique (large) antennas designed to communicate with spacecraft within and beyond the solar system</a:t>
            </a:r>
          </a:p>
          <a:p>
            <a:pPr>
              <a:lnSpc>
                <a:spcPct val="100000"/>
              </a:lnSpc>
              <a:spcBef>
                <a:spcPts val="563"/>
              </a:spcBef>
              <a:spcAft>
                <a:spcPts val="563"/>
              </a:spcAft>
            </a:pPr>
            <a:r>
              <a:rPr lang="en-US" b="0" dirty="0"/>
              <a:t>NASA provides communications and navigation services to over 100 NASA missions and systems, other United States (U.S.) Government agencies, international civil space agencies, and commercial missions. </a:t>
            </a:r>
          </a:p>
        </p:txBody>
      </p:sp>
      <p:pic>
        <p:nvPicPr>
          <p:cNvPr id="7" name="Picture 2" descr="http://www.nasa.gov/sites/default/files/space-network_2.jpg">
            <a:extLst>
              <a:ext uri="{FF2B5EF4-FFF2-40B4-BE49-F238E27FC236}">
                <a16:creationId xmlns:a16="http://schemas.microsoft.com/office/drawing/2014/main" id="{8DAA551C-173B-4EFF-B519-31862E2EC33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8572" y="646710"/>
            <a:ext cx="2495198" cy="1633685"/>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A65C2A-BDC3-49BC-ACE2-66522BE705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31446" y="646710"/>
            <a:ext cx="2687444" cy="1630196"/>
          </a:xfrm>
          <a:prstGeom prst="rect">
            <a:avLst/>
          </a:prstGeom>
        </p:spPr>
      </p:pic>
      <p:pic>
        <p:nvPicPr>
          <p:cNvPr id="9" name="Picture 8">
            <a:extLst>
              <a:ext uri="{FF2B5EF4-FFF2-40B4-BE49-F238E27FC236}">
                <a16:creationId xmlns:a16="http://schemas.microsoft.com/office/drawing/2014/main" id="{1ABE625B-67DD-427E-A661-CEDCC86464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75"/>
          <a:stretch/>
        </p:blipFill>
        <p:spPr>
          <a:xfrm>
            <a:off x="6663206" y="4402599"/>
            <a:ext cx="3130784" cy="1897204"/>
          </a:xfrm>
          <a:prstGeom prst="rect">
            <a:avLst/>
          </a:prstGeom>
        </p:spPr>
      </p:pic>
      <p:pic>
        <p:nvPicPr>
          <p:cNvPr id="10" name="Picture 9">
            <a:extLst>
              <a:ext uri="{FF2B5EF4-FFF2-40B4-BE49-F238E27FC236}">
                <a16:creationId xmlns:a16="http://schemas.microsoft.com/office/drawing/2014/main" id="{610665D4-9FDF-4628-8D7E-9ED0DDBA7F71}"/>
              </a:ext>
            </a:extLst>
          </p:cNvPr>
          <p:cNvPicPr>
            <a:picLocks noChangeAspect="1"/>
          </p:cNvPicPr>
          <p:nvPr/>
        </p:nvPicPr>
        <p:blipFill rotWithShape="1">
          <a:blip r:embed="rId6"/>
          <a:srcRect l="4071" t="21381"/>
          <a:stretch/>
        </p:blipFill>
        <p:spPr>
          <a:xfrm>
            <a:off x="9628805" y="4402424"/>
            <a:ext cx="2190083" cy="1897380"/>
          </a:xfrm>
          <a:prstGeom prst="rect">
            <a:avLst/>
          </a:prstGeom>
        </p:spPr>
      </p:pic>
      <p:pic>
        <p:nvPicPr>
          <p:cNvPr id="12" name="Picture 11">
            <a:extLst>
              <a:ext uri="{FF2B5EF4-FFF2-40B4-BE49-F238E27FC236}">
                <a16:creationId xmlns:a16="http://schemas.microsoft.com/office/drawing/2014/main" id="{88F43B44-A2A3-42E0-85FB-DA1799D7647B}"/>
              </a:ext>
            </a:extLst>
          </p:cNvPr>
          <p:cNvPicPr>
            <a:picLocks noChangeAspect="1"/>
          </p:cNvPicPr>
          <p:nvPr/>
        </p:nvPicPr>
        <p:blipFill rotWithShape="1">
          <a:blip r:embed="rId7"/>
          <a:srcRect r="2990"/>
          <a:stretch/>
        </p:blipFill>
        <p:spPr>
          <a:xfrm>
            <a:off x="6663207" y="2394575"/>
            <a:ext cx="2751128" cy="1885950"/>
          </a:xfrm>
          <a:prstGeom prst="rect">
            <a:avLst/>
          </a:prstGeom>
          <a:ln>
            <a:noFill/>
          </a:ln>
        </p:spPr>
      </p:pic>
      <p:pic>
        <p:nvPicPr>
          <p:cNvPr id="13" name="Picture 12">
            <a:extLst>
              <a:ext uri="{FF2B5EF4-FFF2-40B4-BE49-F238E27FC236}">
                <a16:creationId xmlns:a16="http://schemas.microsoft.com/office/drawing/2014/main" id="{727F0A98-3C07-4238-BA75-1424D00515AA}"/>
              </a:ext>
            </a:extLst>
          </p:cNvPr>
          <p:cNvPicPr>
            <a:picLocks noChangeAspect="1"/>
          </p:cNvPicPr>
          <p:nvPr/>
        </p:nvPicPr>
        <p:blipFill rotWithShape="1">
          <a:blip r:embed="rId8"/>
          <a:srcRect l="4234" r="10170"/>
          <a:stretch/>
        </p:blipFill>
        <p:spPr>
          <a:xfrm>
            <a:off x="9375145" y="2394574"/>
            <a:ext cx="2447486" cy="1885950"/>
          </a:xfrm>
          <a:prstGeom prst="rect">
            <a:avLst/>
          </a:prstGeom>
          <a:ln>
            <a:noFill/>
          </a:ln>
        </p:spPr>
      </p:pic>
      <p:sp>
        <p:nvSpPr>
          <p:cNvPr id="14" name="TextBox 13">
            <a:extLst>
              <a:ext uri="{FF2B5EF4-FFF2-40B4-BE49-F238E27FC236}">
                <a16:creationId xmlns:a16="http://schemas.microsoft.com/office/drawing/2014/main" id="{AC4D6DF6-BAD4-4A52-A6A3-2450AA0F387A}"/>
              </a:ext>
            </a:extLst>
          </p:cNvPr>
          <p:cNvSpPr txBox="1"/>
          <p:nvPr/>
        </p:nvSpPr>
        <p:spPr>
          <a:xfrm>
            <a:off x="6663204" y="1958957"/>
            <a:ext cx="5155683" cy="323165"/>
          </a:xfrm>
          <a:prstGeom prst="rect">
            <a:avLst/>
          </a:prstGeom>
          <a:solidFill>
            <a:srgbClr val="4472C4">
              <a:alpha val="64000"/>
            </a:srgbClr>
          </a:solidFill>
          <a:effectLst>
            <a:outerShdw blurRad="50800" dist="38100" dir="2700000" algn="tl" rotWithShape="0">
              <a:prstClr val="black">
                <a:alpha val="40000"/>
              </a:prstClr>
            </a:outerShdw>
          </a:effectLst>
          <a:scene3d>
            <a:camera prst="orthographicFront"/>
            <a:lightRig rig="threePt" dir="t"/>
          </a:scene3d>
          <a:sp3d>
            <a:bevelT w="50800" h="50800"/>
          </a:sp3d>
        </p:spPr>
        <p:txBody>
          <a:bodyPr wrap="square" rtlCol="0">
            <a:spAutoFit/>
          </a:bodyPr>
          <a:lstStyle/>
          <a:p>
            <a:pPr algn="ctr"/>
            <a:r>
              <a:rPr lang="en-US" sz="1500" b="1" dirty="0">
                <a:solidFill>
                  <a:schemeClr val="bg1"/>
                </a:solidFill>
              </a:rPr>
              <a:t>Space Network</a:t>
            </a:r>
          </a:p>
        </p:txBody>
      </p:sp>
      <p:sp>
        <p:nvSpPr>
          <p:cNvPr id="15" name="TextBox 14">
            <a:extLst>
              <a:ext uri="{FF2B5EF4-FFF2-40B4-BE49-F238E27FC236}">
                <a16:creationId xmlns:a16="http://schemas.microsoft.com/office/drawing/2014/main" id="{A42755CD-96DD-4CFC-96C3-EF28F57573E5}"/>
              </a:ext>
            </a:extLst>
          </p:cNvPr>
          <p:cNvSpPr txBox="1"/>
          <p:nvPr/>
        </p:nvSpPr>
        <p:spPr>
          <a:xfrm>
            <a:off x="6663206" y="3990676"/>
            <a:ext cx="5155683" cy="323165"/>
          </a:xfrm>
          <a:prstGeom prst="rect">
            <a:avLst/>
          </a:prstGeom>
          <a:solidFill>
            <a:schemeClr val="bg1">
              <a:alpha val="64000"/>
            </a:schemeClr>
          </a:solidFill>
          <a:effectLst>
            <a:outerShdw blurRad="50800" dist="38100" dir="2700000" algn="tl" rotWithShape="0">
              <a:prstClr val="black">
                <a:alpha val="40000"/>
              </a:prstClr>
            </a:outerShdw>
          </a:effectLst>
          <a:scene3d>
            <a:camera prst="orthographicFront"/>
            <a:lightRig rig="threePt" dir="t"/>
          </a:scene3d>
          <a:sp3d>
            <a:bevelT w="50800" h="50800"/>
          </a:sp3d>
        </p:spPr>
        <p:txBody>
          <a:bodyPr wrap="square" rtlCol="0">
            <a:spAutoFit/>
          </a:bodyPr>
          <a:lstStyle/>
          <a:p>
            <a:pPr algn="ctr"/>
            <a:r>
              <a:rPr lang="en-US" sz="1500" b="1" dirty="0">
                <a:solidFill>
                  <a:schemeClr val="bg1"/>
                </a:solidFill>
                <a:effectLst>
                  <a:outerShdw blurRad="38100" dist="38100" dir="2700000" algn="tl">
                    <a:srgbClr val="000000">
                      <a:alpha val="43137"/>
                    </a:srgbClr>
                  </a:outerShdw>
                </a:effectLst>
              </a:rPr>
              <a:t>Near Earth Network</a:t>
            </a:r>
          </a:p>
        </p:txBody>
      </p:sp>
      <p:sp>
        <p:nvSpPr>
          <p:cNvPr id="16" name="TextBox 15">
            <a:extLst>
              <a:ext uri="{FF2B5EF4-FFF2-40B4-BE49-F238E27FC236}">
                <a16:creationId xmlns:a16="http://schemas.microsoft.com/office/drawing/2014/main" id="{1236FD28-58FE-40D1-A215-D1515C4C03D0}"/>
              </a:ext>
            </a:extLst>
          </p:cNvPr>
          <p:cNvSpPr txBox="1"/>
          <p:nvPr/>
        </p:nvSpPr>
        <p:spPr>
          <a:xfrm>
            <a:off x="6663205" y="6009955"/>
            <a:ext cx="5155683" cy="323165"/>
          </a:xfrm>
          <a:prstGeom prst="rect">
            <a:avLst/>
          </a:prstGeom>
          <a:solidFill>
            <a:schemeClr val="bg1">
              <a:alpha val="64000"/>
            </a:schemeClr>
          </a:solidFill>
          <a:effectLst>
            <a:outerShdw blurRad="50800" dist="38100" dir="2700000" algn="tl" rotWithShape="0">
              <a:prstClr val="black">
                <a:alpha val="40000"/>
              </a:prstClr>
            </a:outerShdw>
          </a:effectLst>
          <a:scene3d>
            <a:camera prst="orthographicFront"/>
            <a:lightRig rig="threePt" dir="t"/>
          </a:scene3d>
          <a:sp3d>
            <a:bevelT w="50800" h="50800"/>
          </a:sp3d>
        </p:spPr>
        <p:txBody>
          <a:bodyPr wrap="square" rtlCol="0">
            <a:spAutoFit/>
          </a:bodyPr>
          <a:lstStyle/>
          <a:p>
            <a:pPr algn="ctr"/>
            <a:r>
              <a:rPr lang="en-US" sz="1500" b="1" dirty="0">
                <a:solidFill>
                  <a:schemeClr val="bg1"/>
                </a:solidFill>
                <a:effectLst>
                  <a:outerShdw blurRad="38100" dist="38100" dir="2700000" algn="tl">
                    <a:srgbClr val="000000">
                      <a:alpha val="43137"/>
                    </a:srgbClr>
                  </a:outerShdw>
                </a:effectLst>
              </a:rPr>
              <a:t>Deep Space Network</a:t>
            </a:r>
          </a:p>
        </p:txBody>
      </p:sp>
      <p:sp>
        <p:nvSpPr>
          <p:cNvPr id="17" name="Title 1"/>
          <p:cNvSpPr txBox="1">
            <a:spLocks/>
          </p:cNvSpPr>
          <p:nvPr/>
        </p:nvSpPr>
        <p:spPr>
          <a:xfrm>
            <a:off x="381000" y="222444"/>
            <a:ext cx="9667875" cy="642938"/>
          </a:xfrm>
          <a:prstGeom prst="rect">
            <a:avLst/>
          </a:prstGeom>
        </p:spPr>
        <p:txBody>
          <a:bodyPr vert="horz" lIns="85725" tIns="42863" rIns="85725" bIns="42863" rtlCol="0" anchor="ctr">
            <a:normAutofit/>
          </a:bodyPr>
          <a:lstStyle>
            <a:lvl1pPr algn="l" defTabSz="960120" rtl="0" eaLnBrk="1" latinLnBrk="0" hangingPunct="1">
              <a:lnSpc>
                <a:spcPct val="90000"/>
              </a:lnSpc>
              <a:spcBef>
                <a:spcPct val="0"/>
              </a:spcBef>
              <a:buNone/>
              <a:defRPr sz="3600" b="1" kern="1200">
                <a:solidFill>
                  <a:schemeClr val="accent1">
                    <a:lumMod val="75000"/>
                  </a:schemeClr>
                </a:solidFill>
                <a:latin typeface="+mj-lt"/>
                <a:ea typeface="+mj-ea"/>
                <a:cs typeface="Calibri" panose="020F0502020204030204" pitchFamily="34" charset="0"/>
              </a:defRPr>
            </a:lvl1pPr>
          </a:lstStyle>
          <a:p>
            <a:r>
              <a:rPr lang="en-US" sz="3000">
                <a:latin typeface="Arial Nova" panose="020B0504020202020204" pitchFamily="34" charset="0"/>
              </a:rPr>
              <a:t>Network Overview</a:t>
            </a:r>
          </a:p>
        </p:txBody>
      </p:sp>
    </p:spTree>
    <p:extLst>
      <p:ext uri="{BB962C8B-B14F-4D97-AF65-F5344CB8AC3E}">
        <p14:creationId xmlns:p14="http://schemas.microsoft.com/office/powerpoint/2010/main" val="3169287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txBox="1">
            <a:spLocks/>
          </p:cNvSpPr>
          <p:nvPr/>
        </p:nvSpPr>
        <p:spPr>
          <a:xfrm>
            <a:off x="495300" y="332343"/>
            <a:ext cx="9667875" cy="642938"/>
          </a:xfrm>
          <a:prstGeom prst="rect">
            <a:avLst/>
          </a:prstGeom>
        </p:spPr>
        <p:txBody>
          <a:bodyPr vert="horz" lIns="85725" tIns="42863" rIns="85725" bIns="42863" rtlCol="0" anchor="ctr">
            <a:normAutofit/>
          </a:bodyPr>
          <a:lstStyle>
            <a:lvl1pPr algn="l" defTabSz="960120" rtl="0" eaLnBrk="1" latinLnBrk="0" hangingPunct="1">
              <a:lnSpc>
                <a:spcPct val="90000"/>
              </a:lnSpc>
              <a:spcBef>
                <a:spcPct val="0"/>
              </a:spcBef>
              <a:buNone/>
              <a:defRPr sz="3600" b="1" kern="1200">
                <a:solidFill>
                  <a:schemeClr val="accent1">
                    <a:lumMod val="75000"/>
                  </a:schemeClr>
                </a:solidFill>
                <a:latin typeface="+mj-lt"/>
                <a:ea typeface="+mj-ea"/>
                <a:cs typeface="Calibri" panose="020F0502020204030204" pitchFamily="34" charset="0"/>
              </a:defRPr>
            </a:lvl1pPr>
          </a:lstStyle>
          <a:p>
            <a:endParaRPr lang="en-US" sz="3375" b="0" dirty="0"/>
          </a:p>
        </p:txBody>
      </p:sp>
      <p:sp>
        <p:nvSpPr>
          <p:cNvPr id="2" name="Title 1">
            <a:extLst>
              <a:ext uri="{FF2B5EF4-FFF2-40B4-BE49-F238E27FC236}">
                <a16:creationId xmlns:a16="http://schemas.microsoft.com/office/drawing/2014/main" id="{CBCF2CEF-148F-4C1A-BA78-5A3A85E00A1F}"/>
              </a:ext>
            </a:extLst>
          </p:cNvPr>
          <p:cNvSpPr>
            <a:spLocks noGrp="1"/>
          </p:cNvSpPr>
          <p:nvPr>
            <p:ph type="title"/>
          </p:nvPr>
        </p:nvSpPr>
        <p:spPr>
          <a:xfrm>
            <a:off x="376822" y="299048"/>
            <a:ext cx="8954217" cy="1037648"/>
          </a:xfrm>
        </p:spPr>
        <p:txBody>
          <a:bodyPr>
            <a:normAutofit/>
          </a:bodyPr>
          <a:lstStyle/>
          <a:p>
            <a:r>
              <a:rPr lang="en-US" sz="3000">
                <a:latin typeface="Arial Nova" panose="020B0504020202020204" pitchFamily="34" charset="0"/>
              </a:rPr>
              <a:t>Near Earth Network</a:t>
            </a:r>
          </a:p>
        </p:txBody>
      </p:sp>
      <p:pic>
        <p:nvPicPr>
          <p:cNvPr id="68" name="Picture 92" descr="100_0002">
            <a:extLst>
              <a:ext uri="{FF2B5EF4-FFF2-40B4-BE49-F238E27FC236}">
                <a16:creationId xmlns:a16="http://schemas.microsoft.com/office/drawing/2014/main" id="{45A64B96-7341-4F21-A8F7-24E013B0077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8201" y="1081579"/>
            <a:ext cx="2106306" cy="1403044"/>
          </a:xfrm>
          <a:prstGeom prst="rect">
            <a:avLst/>
          </a:prstGeom>
          <a:ln w="12700">
            <a:noFill/>
          </a:ln>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70" name="Picture 69">
            <a:extLst>
              <a:ext uri="{FF2B5EF4-FFF2-40B4-BE49-F238E27FC236}">
                <a16:creationId xmlns:a16="http://schemas.microsoft.com/office/drawing/2014/main" id="{5EC1E691-8B78-402E-A27B-EE2890FED5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8201" y="2532780"/>
            <a:ext cx="2258997" cy="1071441"/>
          </a:xfrm>
          <a:prstGeom prst="rect">
            <a:avLst/>
          </a:prstGeom>
        </p:spPr>
      </p:pic>
      <p:pic>
        <p:nvPicPr>
          <p:cNvPr id="72" name="Picture 4" descr="https://media.asf.alaska.edu/uploads/Ground%20Station/screen_shot_2013-10-16_at_6.33.21_pm.png">
            <a:extLst>
              <a:ext uri="{FF2B5EF4-FFF2-40B4-BE49-F238E27FC236}">
                <a16:creationId xmlns:a16="http://schemas.microsoft.com/office/drawing/2014/main" id="{AD5FAE20-610A-445F-8A10-79BB08A70F2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8201" y="3652378"/>
            <a:ext cx="2258998" cy="1449573"/>
          </a:xfrm>
          <a:prstGeom prst="rect">
            <a:avLst/>
          </a:prstGeom>
          <a:noFill/>
          <a:ln w="19050">
            <a:noFill/>
          </a:ln>
          <a:extLst>
            <a:ext uri="{909E8E84-426E-40dd-AFC4-6F175D3DCCD1}">
              <a14:hiddenFill xmlns="" xmlns:a14="http://schemas.microsoft.com/office/drawing/2010/main">
                <a:solidFill>
                  <a:srgbClr val="FFFFFF"/>
                </a:solidFill>
              </a14:hiddenFill>
            </a:ext>
          </a:extLst>
        </p:spPr>
      </p:pic>
      <p:pic>
        <p:nvPicPr>
          <p:cNvPr id="74" name="Picture 6" descr="WS1 Rainbow">
            <a:extLst>
              <a:ext uri="{FF2B5EF4-FFF2-40B4-BE49-F238E27FC236}">
                <a16:creationId xmlns:a16="http://schemas.microsoft.com/office/drawing/2014/main" id="{3E552E13-4410-4476-83AD-7F9620D1F4B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43622" y="2532780"/>
            <a:ext cx="1667356" cy="2569171"/>
          </a:xfrm>
          <a:prstGeom prst="rect">
            <a:avLst/>
          </a:prstGeom>
          <a:noFill/>
          <a:ln>
            <a:noFill/>
          </a:ln>
        </p:spPr>
      </p:pic>
      <p:pic>
        <p:nvPicPr>
          <p:cNvPr id="76" name="Picture 75">
            <a:extLst>
              <a:ext uri="{FF2B5EF4-FFF2-40B4-BE49-F238E27FC236}">
                <a16:creationId xmlns:a16="http://schemas.microsoft.com/office/drawing/2014/main" id="{5F951C41-5793-4DD5-A8E4-12275ED8EED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2410"/>
          <a:stretch/>
        </p:blipFill>
        <p:spPr>
          <a:xfrm rot="5400000">
            <a:off x="2798663" y="872309"/>
            <a:ext cx="1392203" cy="1832425"/>
          </a:xfrm>
          <a:prstGeom prst="rect">
            <a:avLst/>
          </a:prstGeom>
          <a:noFill/>
          <a:ln>
            <a:noFill/>
          </a:ln>
        </p:spPr>
      </p:pic>
      <p:pic>
        <p:nvPicPr>
          <p:cNvPr id="78" name="Picture 77">
            <a:extLst>
              <a:ext uri="{FF2B5EF4-FFF2-40B4-BE49-F238E27FC236}">
                <a16:creationId xmlns:a16="http://schemas.microsoft.com/office/drawing/2014/main" id="{6A0C92AF-75EB-4B00-BB22-7BF258567D9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1991"/>
          <a:stretch/>
        </p:blipFill>
        <p:spPr>
          <a:xfrm>
            <a:off x="9175318" y="5478087"/>
            <a:ext cx="2672242" cy="1068897"/>
          </a:xfrm>
          <a:prstGeom prst="rect">
            <a:avLst/>
          </a:prstGeom>
        </p:spPr>
      </p:pic>
      <p:pic>
        <p:nvPicPr>
          <p:cNvPr id="80" name="Picture 14">
            <a:extLst>
              <a:ext uri="{FF2B5EF4-FFF2-40B4-BE49-F238E27FC236}">
                <a16:creationId xmlns:a16="http://schemas.microsoft.com/office/drawing/2014/main" id="{BAF0DD20-A7C5-4D73-A2AA-43B7EB78F80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l="1990" t="26669" r="2487" b="19469"/>
          <a:stretch>
            <a:fillRect/>
          </a:stretch>
        </p:blipFill>
        <p:spPr bwMode="auto">
          <a:xfrm>
            <a:off x="10688161" y="4309962"/>
            <a:ext cx="1107234" cy="1130024"/>
          </a:xfrm>
          <a:prstGeom prst="rect">
            <a:avLst/>
          </a:prstGeom>
          <a:noFill/>
          <a:ln w="38100">
            <a:miter lim="800000"/>
            <a:headEnd/>
            <a:tailEnd/>
          </a:ln>
        </p:spPr>
      </p:pic>
      <p:pic>
        <p:nvPicPr>
          <p:cNvPr id="82" name="Picture 81">
            <a:extLst>
              <a:ext uri="{FF2B5EF4-FFF2-40B4-BE49-F238E27FC236}">
                <a16:creationId xmlns:a16="http://schemas.microsoft.com/office/drawing/2014/main" id="{3D93102D-F048-47A9-B8F7-4740B69CADB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494588" y="2537453"/>
            <a:ext cx="1300807" cy="1734409"/>
          </a:xfrm>
          <a:prstGeom prst="rect">
            <a:avLst/>
          </a:prstGeom>
        </p:spPr>
      </p:pic>
      <p:pic>
        <p:nvPicPr>
          <p:cNvPr id="84" name="Picture 10" descr="good pic au 13M">
            <a:extLst>
              <a:ext uri="{FF2B5EF4-FFF2-40B4-BE49-F238E27FC236}">
                <a16:creationId xmlns:a16="http://schemas.microsoft.com/office/drawing/2014/main" id="{4BB9C46D-5A7D-471E-AD72-7DB90931F40F}"/>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b="9075"/>
          <a:stretch/>
        </p:blipFill>
        <p:spPr bwMode="auto">
          <a:xfrm>
            <a:off x="9175318" y="2537454"/>
            <a:ext cx="1267516" cy="1815172"/>
          </a:xfrm>
          <a:prstGeom prst="rect">
            <a:avLst/>
          </a:prstGeom>
          <a:noFill/>
        </p:spPr>
      </p:pic>
      <p:pic>
        <p:nvPicPr>
          <p:cNvPr id="86" name="Picture 85">
            <a:extLst>
              <a:ext uri="{FF2B5EF4-FFF2-40B4-BE49-F238E27FC236}">
                <a16:creationId xmlns:a16="http://schemas.microsoft.com/office/drawing/2014/main" id="{30210D47-44F4-4BDD-A671-F4541C21D26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6428"/>
          <a:stretch/>
        </p:blipFill>
        <p:spPr>
          <a:xfrm>
            <a:off x="9175318" y="4406526"/>
            <a:ext cx="1455170" cy="1030726"/>
          </a:xfrm>
          <a:prstGeom prst="rect">
            <a:avLst/>
          </a:prstGeom>
        </p:spPr>
      </p:pic>
      <p:sp>
        <p:nvSpPr>
          <p:cNvPr id="87" name="Parallelogram 86">
            <a:extLst>
              <a:ext uri="{FF2B5EF4-FFF2-40B4-BE49-F238E27FC236}">
                <a16:creationId xmlns:a16="http://schemas.microsoft.com/office/drawing/2014/main" id="{0A7052A9-14E2-4525-8159-819C3E9E3BBC}"/>
              </a:ext>
            </a:extLst>
          </p:cNvPr>
          <p:cNvSpPr/>
          <p:nvPr/>
        </p:nvSpPr>
        <p:spPr>
          <a:xfrm rot="5400000">
            <a:off x="4055009" y="1496905"/>
            <a:ext cx="5465404" cy="4634754"/>
          </a:xfrm>
          <a:prstGeom prst="parallelogram">
            <a:avLst>
              <a:gd name="adj" fmla="val 31456"/>
            </a:avLst>
          </a:prstGeom>
          <a:gradFill flip="none" rotWithShape="1">
            <a:gsLst>
              <a:gs pos="0">
                <a:schemeClr val="accent5">
                  <a:alpha val="69000"/>
                </a:schemeClr>
              </a:gs>
              <a:gs pos="100000">
                <a:schemeClr val="accent6">
                  <a:alpha val="69000"/>
                </a:schemeClr>
              </a:gs>
            </a:gsLst>
            <a:lin ang="16200000" scaled="1"/>
            <a:tileRect/>
          </a:gra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8" name="TextBox 87">
            <a:extLst>
              <a:ext uri="{FF2B5EF4-FFF2-40B4-BE49-F238E27FC236}">
                <a16:creationId xmlns:a16="http://schemas.microsoft.com/office/drawing/2014/main" id="{2CA8878E-4E26-4C6B-BED4-AE76C29CFEEA}"/>
              </a:ext>
            </a:extLst>
          </p:cNvPr>
          <p:cNvSpPr txBox="1"/>
          <p:nvPr/>
        </p:nvSpPr>
        <p:spPr>
          <a:xfrm>
            <a:off x="376822" y="5101951"/>
            <a:ext cx="3992776" cy="376136"/>
          </a:xfrm>
          <a:prstGeom prst="rect">
            <a:avLst/>
          </a:prstGeom>
          <a:noFill/>
        </p:spPr>
        <p:txBody>
          <a:bodyPr wrap="square" rtlCol="0">
            <a:spAutoFit/>
          </a:bodyPr>
          <a:lstStyle/>
          <a:p>
            <a:r>
              <a:rPr lang="en-US" dirty="0"/>
              <a:t>NASA Owned Stations</a:t>
            </a:r>
          </a:p>
        </p:txBody>
      </p:sp>
      <p:sp>
        <p:nvSpPr>
          <p:cNvPr id="90" name="TextBox 89">
            <a:extLst>
              <a:ext uri="{FF2B5EF4-FFF2-40B4-BE49-F238E27FC236}">
                <a16:creationId xmlns:a16="http://schemas.microsoft.com/office/drawing/2014/main" id="{7CA15971-5157-4EF6-A916-03BBC86EB079}"/>
              </a:ext>
            </a:extLst>
          </p:cNvPr>
          <p:cNvSpPr txBox="1"/>
          <p:nvPr/>
        </p:nvSpPr>
        <p:spPr>
          <a:xfrm>
            <a:off x="8839469" y="2168121"/>
            <a:ext cx="3066672" cy="369332"/>
          </a:xfrm>
          <a:prstGeom prst="rect">
            <a:avLst/>
          </a:prstGeom>
          <a:noFill/>
        </p:spPr>
        <p:txBody>
          <a:bodyPr wrap="square" rtlCol="0">
            <a:spAutoFit/>
          </a:bodyPr>
          <a:lstStyle/>
          <a:p>
            <a:pPr algn="r"/>
            <a:r>
              <a:rPr lang="en-US" b="1" dirty="0"/>
              <a:t>Commercial</a:t>
            </a:r>
            <a:r>
              <a:rPr lang="en-US" dirty="0"/>
              <a:t> / Partner Stations</a:t>
            </a:r>
          </a:p>
        </p:txBody>
      </p:sp>
      <p:sp>
        <p:nvSpPr>
          <p:cNvPr id="92" name="TextBox 91">
            <a:extLst>
              <a:ext uri="{FF2B5EF4-FFF2-40B4-BE49-F238E27FC236}">
                <a16:creationId xmlns:a16="http://schemas.microsoft.com/office/drawing/2014/main" id="{11258197-266F-4F92-AE69-7C2ED1031914}"/>
              </a:ext>
            </a:extLst>
          </p:cNvPr>
          <p:cNvSpPr txBox="1"/>
          <p:nvPr/>
        </p:nvSpPr>
        <p:spPr>
          <a:xfrm>
            <a:off x="5276236" y="977796"/>
            <a:ext cx="3828852" cy="830997"/>
          </a:xfrm>
          <a:prstGeom prst="rect">
            <a:avLst/>
          </a:prstGeom>
          <a:noFill/>
        </p:spPr>
        <p:txBody>
          <a:bodyPr wrap="square" rtlCol="0">
            <a:spAutoFit/>
          </a:bodyPr>
          <a:lstStyle/>
          <a:p>
            <a:pPr algn="r"/>
            <a:r>
              <a:rPr lang="en-US" sz="2400" b="1" dirty="0"/>
              <a:t>NEN Today: A Hybrid Network</a:t>
            </a:r>
          </a:p>
        </p:txBody>
      </p:sp>
      <p:sp>
        <p:nvSpPr>
          <p:cNvPr id="93" name="TextBox 92">
            <a:extLst>
              <a:ext uri="{FF2B5EF4-FFF2-40B4-BE49-F238E27FC236}">
                <a16:creationId xmlns:a16="http://schemas.microsoft.com/office/drawing/2014/main" id="{91B99417-0FDD-429B-A89D-8D28A9376AA7}"/>
              </a:ext>
            </a:extLst>
          </p:cNvPr>
          <p:cNvSpPr txBox="1"/>
          <p:nvPr/>
        </p:nvSpPr>
        <p:spPr>
          <a:xfrm>
            <a:off x="4585851" y="2168121"/>
            <a:ext cx="4344140" cy="3139321"/>
          </a:xfrm>
          <a:prstGeom prst="rect">
            <a:avLst/>
          </a:prstGeom>
          <a:noFill/>
        </p:spPr>
        <p:txBody>
          <a:bodyPr wrap="square" rtlCol="0">
            <a:spAutoFit/>
          </a:bodyPr>
          <a:lstStyle/>
          <a:p>
            <a:pPr marL="285750" indent="-285750">
              <a:buFont typeface="Arial" panose="020B0604020202020204" pitchFamily="34" charset="0"/>
              <a:buChar char="•"/>
            </a:pPr>
            <a:r>
              <a:rPr lang="en-US" b="1" dirty="0"/>
              <a:t>Integrates NASA, Commercial, </a:t>
            </a:r>
            <a:br>
              <a:rPr lang="en-US" b="1" dirty="0"/>
            </a:br>
            <a:r>
              <a:rPr lang="en-US" b="1" dirty="0"/>
              <a:t>and Partner ground station resources</a:t>
            </a:r>
          </a:p>
          <a:p>
            <a:pPr marL="285750" indent="-285750">
              <a:buFont typeface="Arial" panose="020B0604020202020204" pitchFamily="34" charset="0"/>
              <a:buChar char="•"/>
            </a:pPr>
            <a:r>
              <a:rPr lang="en-US" b="1" dirty="0"/>
              <a:t>Missions are scheduled on any combination of government and commercial assets that meet needs</a:t>
            </a:r>
          </a:p>
          <a:p>
            <a:pPr marL="285750" indent="-285750">
              <a:buFont typeface="Arial" panose="020B0604020202020204" pitchFamily="34" charset="0"/>
              <a:buChar char="•"/>
            </a:pPr>
            <a:r>
              <a:rPr lang="en-US" b="1" dirty="0"/>
              <a:t>NASA buys services from its commercial partners</a:t>
            </a:r>
          </a:p>
          <a:p>
            <a:pPr marL="285750" indent="-285750">
              <a:buFont typeface="Arial" panose="020B0604020202020204" pitchFamily="34" charset="0"/>
              <a:buChar char="•"/>
            </a:pPr>
            <a:r>
              <a:rPr lang="en-US" b="1" dirty="0"/>
              <a:t>Unique services such as launch support are conducted from NASA-owned stations</a:t>
            </a:r>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200589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E634A9-0360-47F9-AC06-0AF266E6570A}"/>
              </a:ext>
            </a:extLst>
          </p:cNvPr>
          <p:cNvSpPr/>
          <p:nvPr/>
        </p:nvSpPr>
        <p:spPr>
          <a:xfrm>
            <a:off x="4818" y="0"/>
            <a:ext cx="12294364" cy="6858000"/>
          </a:xfrm>
          <a:prstGeom prst="rect">
            <a:avLst/>
          </a:prstGeom>
          <a:gradFill>
            <a:gsLst>
              <a:gs pos="0">
                <a:schemeClr val="tx1"/>
              </a:gs>
              <a:gs pos="100000">
                <a:schemeClr val="accent1">
                  <a:lumMod val="5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7008">
              <a:defRPr/>
            </a:pPr>
            <a:endParaRPr lang="en-US" sz="2344">
              <a:solidFill>
                <a:prstClr val="white"/>
              </a:solidFill>
              <a:latin typeface="Calibri" panose="020F0502020204030204"/>
            </a:endParaRPr>
          </a:p>
        </p:txBody>
      </p:sp>
      <p:pic>
        <p:nvPicPr>
          <p:cNvPr id="11" name="Picture 10" descr="Network Bkgrnd_2.png">
            <a:extLst>
              <a:ext uri="{FF2B5EF4-FFF2-40B4-BE49-F238E27FC236}">
                <a16:creationId xmlns:a16="http://schemas.microsoft.com/office/drawing/2014/main" id="{ADFEC764-9979-4C5C-AFED-AAF9D425CC52}"/>
              </a:ext>
            </a:extLst>
          </p:cNvPr>
          <p:cNvPicPr>
            <a:picLocks noChangeAspect="1"/>
          </p:cNvPicPr>
          <p:nvPr/>
        </p:nvPicPr>
        <p:blipFill>
          <a:blip r:embed="rId3">
            <a:alphaModFix amt="76000"/>
          </a:blip>
          <a:stretch>
            <a:fillRect/>
          </a:stretch>
        </p:blipFill>
        <p:spPr>
          <a:xfrm>
            <a:off x="4818" y="0"/>
            <a:ext cx="12294364" cy="6858000"/>
          </a:xfrm>
          <a:prstGeom prst="rect">
            <a:avLst/>
          </a:prstGeom>
        </p:spPr>
      </p:pic>
      <p:sp>
        <p:nvSpPr>
          <p:cNvPr id="7" name="Arrow: Pentagon 6">
            <a:extLst>
              <a:ext uri="{FF2B5EF4-FFF2-40B4-BE49-F238E27FC236}">
                <a16:creationId xmlns:a16="http://schemas.microsoft.com/office/drawing/2014/main" id="{BF144CF1-1EAD-457B-B1C9-B838CE0B711F}"/>
              </a:ext>
            </a:extLst>
          </p:cNvPr>
          <p:cNvSpPr/>
          <p:nvPr/>
        </p:nvSpPr>
        <p:spPr>
          <a:xfrm>
            <a:off x="513187" y="1842635"/>
            <a:ext cx="3744488" cy="4197426"/>
          </a:xfrm>
          <a:prstGeom prst="homePlate">
            <a:avLst>
              <a:gd name="adj" fmla="val 11538"/>
            </a:avLst>
          </a:prstGeom>
          <a:gradFill flip="none" rotWithShape="1">
            <a:gsLst>
              <a:gs pos="0">
                <a:schemeClr val="tx1"/>
              </a:gs>
              <a:gs pos="100000">
                <a:schemeClr val="accent1">
                  <a:lumMod val="75000"/>
                </a:schemeClr>
              </a:gs>
            </a:gsLst>
            <a:lin ang="27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07008">
              <a:defRPr/>
            </a:pPr>
            <a:endParaRPr lang="en-US" sz="2344">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2A7507A-9F76-4A02-B2A2-BAB8CC1079EB}"/>
              </a:ext>
            </a:extLst>
          </p:cNvPr>
          <p:cNvSpPr>
            <a:spLocks noGrp="1"/>
          </p:cNvSpPr>
          <p:nvPr>
            <p:ph idx="1"/>
          </p:nvPr>
        </p:nvSpPr>
        <p:spPr>
          <a:xfrm>
            <a:off x="529690" y="1891336"/>
            <a:ext cx="3404748" cy="4188597"/>
          </a:xfrm>
        </p:spPr>
        <p:txBody>
          <a:bodyPr>
            <a:normAutofit/>
          </a:bodyPr>
          <a:lstStyle/>
          <a:p>
            <a:pPr marL="182880" indent="-182880">
              <a:lnSpc>
                <a:spcPct val="100000"/>
              </a:lnSpc>
              <a:spcBef>
                <a:spcPts val="0"/>
              </a:spcBef>
              <a:spcAft>
                <a:spcPts val="300"/>
              </a:spcAft>
              <a:buFont typeface="Arial" panose="020B0604020202020204" pitchFamily="34" charset="0"/>
              <a:buChar char="•"/>
            </a:pPr>
            <a:r>
              <a:rPr lang="en-US" sz="2000" b="0" dirty="0">
                <a:solidFill>
                  <a:schemeClr val="bg1"/>
                </a:solidFill>
              </a:rPr>
              <a:t>Global coverage from ground stations in the US and Guam</a:t>
            </a:r>
          </a:p>
          <a:p>
            <a:pPr marL="182880" indent="-182880">
              <a:lnSpc>
                <a:spcPct val="100000"/>
              </a:lnSpc>
              <a:spcBef>
                <a:spcPts val="0"/>
              </a:spcBef>
              <a:spcAft>
                <a:spcPts val="300"/>
              </a:spcAft>
              <a:buFont typeface="Arial" panose="020B0604020202020204" pitchFamily="34" charset="0"/>
              <a:buChar char="•"/>
            </a:pPr>
            <a:r>
              <a:rPr lang="en-US" sz="2000" b="0" dirty="0">
                <a:solidFill>
                  <a:schemeClr val="bg1"/>
                </a:solidFill>
              </a:rPr>
              <a:t>24 x 7 coverage of missions below geosynchronous orbit</a:t>
            </a:r>
          </a:p>
          <a:p>
            <a:pPr marL="182880" indent="-182880">
              <a:lnSpc>
                <a:spcPct val="100000"/>
              </a:lnSpc>
              <a:spcBef>
                <a:spcPts val="0"/>
              </a:spcBef>
              <a:spcAft>
                <a:spcPts val="300"/>
              </a:spcAft>
              <a:buFont typeface="Arial" panose="020B0604020202020204" pitchFamily="34" charset="0"/>
              <a:buChar char="•"/>
            </a:pPr>
            <a:r>
              <a:rPr lang="en-US" sz="2000" b="0" dirty="0">
                <a:solidFill>
                  <a:schemeClr val="bg1"/>
                </a:solidFill>
              </a:rPr>
              <a:t>High power beams that track spacecraft and minimize user burden</a:t>
            </a:r>
          </a:p>
          <a:p>
            <a:pPr marL="182880" indent="-182880">
              <a:lnSpc>
                <a:spcPct val="100000"/>
              </a:lnSpc>
              <a:spcBef>
                <a:spcPts val="0"/>
              </a:spcBef>
              <a:spcAft>
                <a:spcPts val="300"/>
              </a:spcAft>
              <a:buFont typeface="Arial" panose="020B0604020202020204" pitchFamily="34" charset="0"/>
              <a:buChar char="•"/>
            </a:pPr>
            <a:r>
              <a:rPr lang="en-US" sz="2000" b="0" dirty="0">
                <a:solidFill>
                  <a:schemeClr val="bg1"/>
                </a:solidFill>
              </a:rPr>
              <a:t>Radiometric observations for spacecraft navigation</a:t>
            </a:r>
          </a:p>
          <a:p>
            <a:pPr marL="182880" indent="-182880">
              <a:lnSpc>
                <a:spcPct val="100000"/>
              </a:lnSpc>
              <a:spcBef>
                <a:spcPts val="0"/>
              </a:spcBef>
              <a:spcAft>
                <a:spcPts val="300"/>
              </a:spcAft>
              <a:buFont typeface="Arial" panose="020B0604020202020204" pitchFamily="34" charset="0"/>
              <a:buChar char="•"/>
            </a:pPr>
            <a:r>
              <a:rPr lang="en-US" sz="2000" b="0" dirty="0">
                <a:solidFill>
                  <a:schemeClr val="bg1"/>
                </a:solidFill>
              </a:rPr>
              <a:t>NASA managing flyout of existing TDRS fleet; need alternatives in place by 2030</a:t>
            </a:r>
          </a:p>
          <a:p>
            <a:pPr marL="182880" indent="-182880">
              <a:lnSpc>
                <a:spcPct val="100000"/>
              </a:lnSpc>
              <a:spcBef>
                <a:spcPts val="0"/>
              </a:spcBef>
              <a:spcAft>
                <a:spcPts val="300"/>
              </a:spcAft>
            </a:pPr>
            <a:endParaRPr lang="en-US" sz="2000" dirty="0">
              <a:solidFill>
                <a:schemeClr val="bg1"/>
              </a:solidFill>
            </a:endParaRPr>
          </a:p>
          <a:p>
            <a:pPr marL="182880" lvl="1" indent="-182880">
              <a:lnSpc>
                <a:spcPct val="100000"/>
              </a:lnSpc>
              <a:spcBef>
                <a:spcPts val="0"/>
              </a:spcBef>
              <a:spcAft>
                <a:spcPts val="300"/>
              </a:spcAft>
            </a:pPr>
            <a:endParaRPr lang="en-US" sz="1800" dirty="0">
              <a:solidFill>
                <a:schemeClr val="bg1"/>
              </a:solidFill>
            </a:endParaRPr>
          </a:p>
          <a:p>
            <a:pPr marL="182880" indent="-182880">
              <a:lnSpc>
                <a:spcPct val="100000"/>
              </a:lnSpc>
              <a:spcBef>
                <a:spcPts val="0"/>
              </a:spcBef>
              <a:spcAft>
                <a:spcPts val="300"/>
              </a:spcAft>
            </a:pPr>
            <a:endParaRPr lang="en-US" sz="2000" dirty="0">
              <a:solidFill>
                <a:schemeClr val="bg1"/>
              </a:solidFill>
            </a:endParaRPr>
          </a:p>
          <a:p>
            <a:pPr marL="182880" indent="-182880">
              <a:lnSpc>
                <a:spcPct val="100000"/>
              </a:lnSpc>
              <a:spcBef>
                <a:spcPts val="0"/>
              </a:spcBef>
              <a:spcAft>
                <a:spcPts val="300"/>
              </a:spcAft>
            </a:pPr>
            <a:endParaRPr lang="en-US" sz="2000" dirty="0">
              <a:solidFill>
                <a:schemeClr val="bg1"/>
              </a:solidFill>
            </a:endParaRPr>
          </a:p>
          <a:p>
            <a:pPr marL="182880" indent="-182880">
              <a:lnSpc>
                <a:spcPct val="100000"/>
              </a:lnSpc>
              <a:spcBef>
                <a:spcPts val="0"/>
              </a:spcBef>
              <a:spcAft>
                <a:spcPts val="300"/>
              </a:spcAft>
            </a:pPr>
            <a:endParaRPr lang="en-US" sz="2000" dirty="0">
              <a:solidFill>
                <a:schemeClr val="bg1"/>
              </a:solidFill>
            </a:endParaRPr>
          </a:p>
        </p:txBody>
      </p:sp>
      <p:sp>
        <p:nvSpPr>
          <p:cNvPr id="48" name="TextBox 47">
            <a:extLst>
              <a:ext uri="{FF2B5EF4-FFF2-40B4-BE49-F238E27FC236}">
                <a16:creationId xmlns:a16="http://schemas.microsoft.com/office/drawing/2014/main" id="{11DE071D-7CFF-416D-8191-F750E1C7C8F0}"/>
              </a:ext>
            </a:extLst>
          </p:cNvPr>
          <p:cNvSpPr txBox="1"/>
          <p:nvPr/>
        </p:nvSpPr>
        <p:spPr>
          <a:xfrm>
            <a:off x="7515411" y="328318"/>
            <a:ext cx="4327615" cy="957955"/>
          </a:xfrm>
          <a:prstGeom prst="rect">
            <a:avLst/>
          </a:prstGeom>
          <a:noFill/>
        </p:spPr>
        <p:txBody>
          <a:bodyPr wrap="square" rtlCol="0">
            <a:spAutoFit/>
          </a:bodyPr>
          <a:lstStyle/>
          <a:p>
            <a:pPr defTabSz="905256">
              <a:defRPr/>
            </a:pPr>
            <a:r>
              <a:rPr lang="en-US" sz="1875" i="1" dirty="0">
                <a:solidFill>
                  <a:srgbClr val="FFC000"/>
                </a:solidFill>
                <a:effectLst>
                  <a:outerShdw blurRad="50800" dist="38100" dir="2700000">
                    <a:srgbClr val="000000">
                      <a:alpha val="43000"/>
                    </a:srgbClr>
                  </a:outerShdw>
                </a:effectLst>
                <a:latin typeface="+mj-lt"/>
                <a:cs typeface="Calibri" panose="020F0502020204030204" pitchFamily="34" charset="0"/>
              </a:rPr>
              <a:t>Unique network assets designed for the express purpose of supporting NASA orbital missions</a:t>
            </a:r>
          </a:p>
        </p:txBody>
      </p:sp>
      <p:pic>
        <p:nvPicPr>
          <p:cNvPr id="4" name="Picture 3">
            <a:extLst>
              <a:ext uri="{FF2B5EF4-FFF2-40B4-BE49-F238E27FC236}">
                <a16:creationId xmlns:a16="http://schemas.microsoft.com/office/drawing/2014/main" id="{87C67E4E-75A3-406C-B551-E856FCF3247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56044" y="1842636"/>
            <a:ext cx="7844550" cy="4179943"/>
          </a:xfrm>
          <a:prstGeom prst="rect">
            <a:avLst/>
          </a:prstGeom>
          <a:ln w="12700">
            <a:solidFill>
              <a:schemeClr val="accent5"/>
            </a:solidFill>
          </a:ln>
          <a:effectLst/>
        </p:spPr>
      </p:pic>
      <p:sp>
        <p:nvSpPr>
          <p:cNvPr id="46" name="TextBox 45">
            <a:extLst>
              <a:ext uri="{FF2B5EF4-FFF2-40B4-BE49-F238E27FC236}">
                <a16:creationId xmlns:a16="http://schemas.microsoft.com/office/drawing/2014/main" id="{89A40670-0FC9-4922-A887-7C2941FE5D2F}"/>
              </a:ext>
            </a:extLst>
          </p:cNvPr>
          <p:cNvSpPr txBox="1"/>
          <p:nvPr/>
        </p:nvSpPr>
        <p:spPr>
          <a:xfrm>
            <a:off x="4333025" y="2222383"/>
            <a:ext cx="4622003" cy="323165"/>
          </a:xfrm>
          <a:prstGeom prst="rect">
            <a:avLst/>
          </a:prstGeom>
          <a:noFill/>
        </p:spPr>
        <p:txBody>
          <a:bodyPr wrap="square" rtlCol="0">
            <a:spAutoFit/>
          </a:bodyPr>
          <a:lstStyle/>
          <a:p>
            <a:pPr defTabSz="905256">
              <a:defRPr/>
            </a:pPr>
            <a:r>
              <a:rPr lang="en-US" sz="1500" dirty="0">
                <a:solidFill>
                  <a:srgbClr val="2DC8FF"/>
                </a:solidFill>
                <a:effectLst>
                  <a:outerShdw blurRad="50800" dist="38100" dir="2700000">
                    <a:srgbClr val="000000">
                      <a:alpha val="43000"/>
                    </a:srgbClr>
                  </a:outerShdw>
                </a:effectLst>
                <a:latin typeface="+mj-lt"/>
                <a:cs typeface="Calibri" panose="020F0502020204030204" pitchFamily="34" charset="0"/>
              </a:rPr>
              <a:t>TDRS</a:t>
            </a:r>
            <a:r>
              <a:rPr lang="en-US" sz="1500">
                <a:solidFill>
                  <a:srgbClr val="2DC8FF"/>
                </a:solidFill>
                <a:effectLst>
                  <a:outerShdw blurRad="50800" dist="38100" dir="2700000">
                    <a:srgbClr val="000000">
                      <a:alpha val="43000"/>
                    </a:srgbClr>
                  </a:outerShdw>
                </a:effectLst>
                <a:latin typeface="+mj-lt"/>
                <a:cs typeface="Calibri" panose="020F0502020204030204" pitchFamily="34" charset="0"/>
              </a:rPr>
              <a:t> SN</a:t>
            </a:r>
            <a:r>
              <a:rPr lang="en-US" sz="1500" dirty="0">
                <a:solidFill>
                  <a:srgbClr val="2DC8FF"/>
                </a:solidFill>
                <a:effectLst>
                  <a:outerShdw blurRad="50800" dist="38100" dir="2700000">
                    <a:srgbClr val="000000">
                      <a:alpha val="43000"/>
                    </a:srgbClr>
                  </a:outerShdw>
                </a:effectLst>
                <a:latin typeface="+mj-lt"/>
                <a:cs typeface="Calibri" panose="020F0502020204030204" pitchFamily="34" charset="0"/>
              </a:rPr>
              <a:t> Earth Coverage</a:t>
            </a:r>
          </a:p>
        </p:txBody>
      </p:sp>
      <p:pic>
        <p:nvPicPr>
          <p:cNvPr id="37" name="Picture 36">
            <a:extLst>
              <a:ext uri="{FF2B5EF4-FFF2-40B4-BE49-F238E27FC236}">
                <a16:creationId xmlns:a16="http://schemas.microsoft.com/office/drawing/2014/main" id="{D8EFAE77-EEF5-4FFC-AAE2-A19AE3DF88C5}"/>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4000"/>
                    </a14:imgEffect>
                  </a14:imgLayer>
                </a14:imgProps>
              </a:ext>
              <a:ext uri="{28A0092B-C50C-407E-A947-70E740481C1C}">
                <a14:useLocalDpi xmlns:a14="http://schemas.microsoft.com/office/drawing/2010/main"/>
              </a:ext>
            </a:extLst>
          </a:blip>
          <a:stretch>
            <a:fillRect/>
          </a:stretch>
        </p:blipFill>
        <p:spPr>
          <a:xfrm flipH="1">
            <a:off x="4727066" y="97378"/>
            <a:ext cx="2735335" cy="2399117"/>
          </a:xfrm>
          <a:prstGeom prst="rect">
            <a:avLst/>
          </a:prstGeom>
          <a:effectLst>
            <a:outerShdw blurRad="50800" dist="76200" dir="8100000" algn="tr" rotWithShape="0">
              <a:prstClr val="black">
                <a:alpha val="40000"/>
              </a:prstClr>
            </a:outerShdw>
          </a:effectLst>
        </p:spPr>
      </p:pic>
      <p:sp>
        <p:nvSpPr>
          <p:cNvPr id="12" name="TextBox 11">
            <a:extLst>
              <a:ext uri="{FF2B5EF4-FFF2-40B4-BE49-F238E27FC236}">
                <a16:creationId xmlns:a16="http://schemas.microsoft.com/office/drawing/2014/main" id="{19421B06-2F73-4945-9F7A-AF09CB7A6085}"/>
              </a:ext>
            </a:extLst>
          </p:cNvPr>
          <p:cNvSpPr txBox="1"/>
          <p:nvPr/>
        </p:nvSpPr>
        <p:spPr>
          <a:xfrm>
            <a:off x="204843" y="6079933"/>
            <a:ext cx="11695751" cy="611834"/>
          </a:xfrm>
          <a:prstGeom prst="rect">
            <a:avLst/>
          </a:prstGeom>
          <a:noFill/>
        </p:spPr>
        <p:txBody>
          <a:bodyPr wrap="square" rtlCol="0">
            <a:spAutoFit/>
          </a:bodyPr>
          <a:lstStyle/>
          <a:p>
            <a:pPr algn="ctr" defTabSz="905256">
              <a:defRPr/>
            </a:pPr>
            <a:r>
              <a:rPr lang="en-US" sz="1688" i="1" dirty="0">
                <a:solidFill>
                  <a:srgbClr val="FFC000"/>
                </a:solidFill>
                <a:effectLst>
                  <a:outerShdw blurRad="50800" dist="38100" dir="2700000">
                    <a:srgbClr val="000000">
                      <a:alpha val="43000"/>
                    </a:srgbClr>
                  </a:outerShdw>
                </a:effectLst>
                <a:latin typeface="+mj-lt"/>
                <a:cs typeface="Calibri" panose="020F0502020204030204" pitchFamily="34" charset="0"/>
              </a:rPr>
              <a:t>The Space Network provides nearly 12 million minutes of service time to users each year; Launch vehicles during their launch and ascent phase, the International Space Station (ISS), the Hubble Space Telescope, and other NASA missions</a:t>
            </a:r>
          </a:p>
        </p:txBody>
      </p:sp>
      <p:sp>
        <p:nvSpPr>
          <p:cNvPr id="13" name="Title 1"/>
          <p:cNvSpPr txBox="1">
            <a:spLocks/>
          </p:cNvSpPr>
          <p:nvPr/>
        </p:nvSpPr>
        <p:spPr>
          <a:xfrm>
            <a:off x="404868" y="289897"/>
            <a:ext cx="9667875" cy="642938"/>
          </a:xfrm>
          <a:prstGeom prst="rect">
            <a:avLst/>
          </a:prstGeom>
        </p:spPr>
        <p:txBody>
          <a:bodyPr vert="horz" lIns="85725" tIns="42863" rIns="85725" bIns="42863" rtlCol="0" anchor="ctr">
            <a:normAutofit/>
          </a:bodyPr>
          <a:lstStyle>
            <a:lvl1pPr algn="l" defTabSz="960120" rtl="0" eaLnBrk="1" latinLnBrk="0" hangingPunct="1">
              <a:lnSpc>
                <a:spcPct val="90000"/>
              </a:lnSpc>
              <a:spcBef>
                <a:spcPct val="0"/>
              </a:spcBef>
              <a:buNone/>
              <a:defRPr sz="3600" b="1" kern="1200">
                <a:solidFill>
                  <a:schemeClr val="accent1">
                    <a:lumMod val="75000"/>
                  </a:schemeClr>
                </a:solidFill>
                <a:latin typeface="+mj-lt"/>
                <a:ea typeface="+mj-ea"/>
                <a:cs typeface="Calibri" panose="020F0502020204030204" pitchFamily="34" charset="0"/>
              </a:defRPr>
            </a:lvl1pPr>
          </a:lstStyle>
          <a:p>
            <a:r>
              <a:rPr lang="en-US" sz="3000" b="0">
                <a:solidFill>
                  <a:schemeClr val="bg1"/>
                </a:solidFill>
                <a:latin typeface="Arial Nova" panose="020B0504020202020204" pitchFamily="34" charset="0"/>
              </a:rPr>
              <a:t>Space Network</a:t>
            </a:r>
          </a:p>
        </p:txBody>
      </p:sp>
    </p:spTree>
    <p:extLst>
      <p:ext uri="{BB962C8B-B14F-4D97-AF65-F5344CB8AC3E}">
        <p14:creationId xmlns:p14="http://schemas.microsoft.com/office/powerpoint/2010/main" val="63525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Oith_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0" y="3960762"/>
            <a:ext cx="12001500" cy="2857111"/>
          </a:xfrm>
          <a:prstGeom prst="rect">
            <a:avLst/>
          </a:prstGeom>
          <a:noFill/>
          <a:ln w="12700">
            <a:noFill/>
            <a:miter lim="800000"/>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Lst>
        </p:spPr>
      </p:pic>
      <p:sp>
        <p:nvSpPr>
          <p:cNvPr id="129" name="Slide Number Placeholder 1">
            <a:extLst>
              <a:ext uri="{FF2B5EF4-FFF2-40B4-BE49-F238E27FC236}">
                <a16:creationId xmlns:a16="http://schemas.microsoft.com/office/drawing/2014/main" id="{FDC75FAB-64E8-0B47-ACB8-E51D7D30C727}"/>
              </a:ext>
            </a:extLst>
          </p:cNvPr>
          <p:cNvSpPr>
            <a:spLocks noGrp="1"/>
          </p:cNvSpPr>
          <p:nvPr>
            <p:ph type="sldNum" sz="quarter" idx="10"/>
          </p:nvPr>
        </p:nvSpPr>
        <p:spPr>
          <a:xfrm>
            <a:off x="9171384" y="6399685"/>
            <a:ext cx="2700338" cy="359420"/>
          </a:xfrm>
        </p:spPr>
        <p:txBody>
          <a:bodyPr/>
          <a:lstStyle/>
          <a:p>
            <a:pPr>
              <a:defRPr/>
            </a:pPr>
            <a:fld id="{A587C384-89D6-8141-B091-9776852F31EF}" type="slidenum">
              <a:rPr lang="en-US" altLang="x-none" smtClean="0"/>
              <a:pPr>
                <a:defRPr/>
              </a:pPr>
              <a:t>13</a:t>
            </a:fld>
            <a:endParaRPr lang="en-US" altLang="x-none" dirty="0"/>
          </a:p>
        </p:txBody>
      </p:sp>
      <p:pic>
        <p:nvPicPr>
          <p:cNvPr id="135" name="Picture 134">
            <a:extLst>
              <a:ext uri="{FF2B5EF4-FFF2-40B4-BE49-F238E27FC236}">
                <a16:creationId xmlns:a16="http://schemas.microsoft.com/office/drawing/2014/main" id="{576D9DC7-75E7-0B49-AC92-E368325AB5AC}"/>
              </a:ext>
            </a:extLst>
          </p:cNvPr>
          <p:cNvPicPr>
            <a:picLocks noChangeAspect="1"/>
          </p:cNvPicPr>
          <p:nvPr/>
        </p:nvPicPr>
        <p:blipFill>
          <a:blip r:embed="rId4"/>
          <a:stretch>
            <a:fillRect/>
          </a:stretch>
        </p:blipFill>
        <p:spPr>
          <a:xfrm>
            <a:off x="7550871" y="5579727"/>
            <a:ext cx="1275795" cy="757148"/>
          </a:xfrm>
          <a:prstGeom prst="rect">
            <a:avLst/>
          </a:prstGeom>
        </p:spPr>
      </p:pic>
      <p:grpSp>
        <p:nvGrpSpPr>
          <p:cNvPr id="172" name="Group 171"/>
          <p:cNvGrpSpPr/>
          <p:nvPr/>
        </p:nvGrpSpPr>
        <p:grpSpPr>
          <a:xfrm>
            <a:off x="3535447" y="4768796"/>
            <a:ext cx="1798816" cy="1313384"/>
            <a:chOff x="3863476" y="3571629"/>
            <a:chExt cx="1918737" cy="1400943"/>
          </a:xfrm>
        </p:grpSpPr>
        <p:sp>
          <p:nvSpPr>
            <p:cNvPr id="169" name="Rounded Rectangle 168"/>
            <p:cNvSpPr/>
            <p:nvPr/>
          </p:nvSpPr>
          <p:spPr>
            <a:xfrm>
              <a:off x="3863476" y="3571629"/>
              <a:ext cx="1918737" cy="1400943"/>
            </a:xfrm>
            <a:prstGeom prst="roundRect">
              <a:avLst/>
            </a:prstGeom>
            <a:solidFill>
              <a:schemeClr val="tx1"/>
            </a:solidFill>
            <a:ln w="38100">
              <a:solidFill>
                <a:srgbClr val="D0CECE"/>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88" dirty="0"/>
                <a:t>Launch</a:t>
              </a:r>
            </a:p>
          </p:txBody>
        </p:sp>
        <p:pic>
          <p:nvPicPr>
            <p:cNvPr id="137" name="Picture 136">
              <a:extLst>
                <a:ext uri="{FF2B5EF4-FFF2-40B4-BE49-F238E27FC236}">
                  <a16:creationId xmlns:a16="http://schemas.microsoft.com/office/drawing/2014/main" id="{A5221215-934C-B94F-94D9-AD1D3B9D640B}"/>
                </a:ext>
              </a:extLst>
            </p:cNvPr>
            <p:cNvPicPr>
              <a:picLocks noChangeAspect="1"/>
            </p:cNvPicPr>
            <p:nvPr/>
          </p:nvPicPr>
          <p:blipFill>
            <a:blip r:embed="rId5"/>
            <a:stretch>
              <a:fillRect/>
            </a:stretch>
          </p:blipFill>
          <p:spPr>
            <a:xfrm>
              <a:off x="4020562" y="3996392"/>
              <a:ext cx="1604564" cy="834534"/>
            </a:xfrm>
            <a:prstGeom prst="rect">
              <a:avLst/>
            </a:prstGeom>
            <a:ln>
              <a:noFill/>
            </a:ln>
          </p:spPr>
        </p:pic>
      </p:grpSp>
      <p:sp>
        <p:nvSpPr>
          <p:cNvPr id="145" name="TextBox 144">
            <a:extLst>
              <a:ext uri="{FF2B5EF4-FFF2-40B4-BE49-F238E27FC236}">
                <a16:creationId xmlns:a16="http://schemas.microsoft.com/office/drawing/2014/main" id="{EE647E8B-CFBB-CC45-AC16-FFEFB7CD1F32}"/>
              </a:ext>
            </a:extLst>
          </p:cNvPr>
          <p:cNvSpPr txBox="1"/>
          <p:nvPr/>
        </p:nvSpPr>
        <p:spPr>
          <a:xfrm>
            <a:off x="1010454" y="1015815"/>
            <a:ext cx="1974063" cy="784830"/>
          </a:xfrm>
          <a:prstGeom prst="rect">
            <a:avLst/>
          </a:prstGeom>
          <a:noFill/>
          <a:ln w="25400">
            <a:noFill/>
          </a:ln>
        </p:spPr>
        <p:txBody>
          <a:bodyPr wrap="square" rtlCol="0">
            <a:spAutoFit/>
          </a:bodyPr>
          <a:lstStyle/>
          <a:p>
            <a:pPr algn="ctr"/>
            <a:r>
              <a:rPr lang="en-US" sz="2250" dirty="0">
                <a:solidFill>
                  <a:srgbClr val="3333FF"/>
                </a:solidFill>
              </a:rPr>
              <a:t>Commercial </a:t>
            </a:r>
          </a:p>
          <a:p>
            <a:pPr algn="ctr"/>
            <a:r>
              <a:rPr lang="en-US" sz="2250" dirty="0">
                <a:solidFill>
                  <a:srgbClr val="3333FF"/>
                </a:solidFill>
              </a:rPr>
              <a:t>Space Relay</a:t>
            </a:r>
          </a:p>
        </p:txBody>
      </p:sp>
      <p:sp>
        <p:nvSpPr>
          <p:cNvPr id="150" name="TextBox 149">
            <a:extLst>
              <a:ext uri="{FF2B5EF4-FFF2-40B4-BE49-F238E27FC236}">
                <a16:creationId xmlns:a16="http://schemas.microsoft.com/office/drawing/2014/main" id="{DC961D38-CAD1-1646-973F-AF03D040A149}"/>
              </a:ext>
            </a:extLst>
          </p:cNvPr>
          <p:cNvSpPr txBox="1"/>
          <p:nvPr/>
        </p:nvSpPr>
        <p:spPr>
          <a:xfrm>
            <a:off x="6303312" y="6340121"/>
            <a:ext cx="3895767" cy="438582"/>
          </a:xfrm>
          <a:prstGeom prst="rect">
            <a:avLst/>
          </a:prstGeom>
          <a:noFill/>
          <a:ln w="25400">
            <a:noFill/>
          </a:ln>
        </p:spPr>
        <p:txBody>
          <a:bodyPr wrap="square" rtlCol="0">
            <a:spAutoFit/>
          </a:bodyPr>
          <a:lstStyle/>
          <a:p>
            <a:pPr algn="ctr"/>
            <a:r>
              <a:rPr lang="en-US" sz="2250" dirty="0">
                <a:solidFill>
                  <a:srgbClr val="00B050"/>
                </a:solidFill>
              </a:rPr>
              <a:t>Commercial Ground Stations</a:t>
            </a:r>
          </a:p>
        </p:txBody>
      </p:sp>
      <p:cxnSp>
        <p:nvCxnSpPr>
          <p:cNvPr id="153" name="Straight Arrow Connector 152">
            <a:extLst>
              <a:ext uri="{FF2B5EF4-FFF2-40B4-BE49-F238E27FC236}">
                <a16:creationId xmlns:a16="http://schemas.microsoft.com/office/drawing/2014/main" id="{F24F72C7-FDEA-D149-9EB4-732820BFA0E0}"/>
              </a:ext>
            </a:extLst>
          </p:cNvPr>
          <p:cNvCxnSpPr>
            <a:cxnSpLocks/>
            <a:stCxn id="149" idx="1"/>
          </p:cNvCxnSpPr>
          <p:nvPr/>
        </p:nvCxnSpPr>
        <p:spPr>
          <a:xfrm flipH="1">
            <a:off x="3400142" y="1740741"/>
            <a:ext cx="1993590" cy="260336"/>
          </a:xfrm>
          <a:prstGeom prst="straightConnector1">
            <a:avLst/>
          </a:prstGeom>
          <a:ln w="57150">
            <a:solidFill>
              <a:srgbClr val="3333FF"/>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71B6DBE1-845C-0E46-8263-1AB5B7C121D5}"/>
              </a:ext>
            </a:extLst>
          </p:cNvPr>
          <p:cNvCxnSpPr/>
          <p:nvPr/>
        </p:nvCxnSpPr>
        <p:spPr>
          <a:xfrm flipH="1">
            <a:off x="5471409" y="4601061"/>
            <a:ext cx="1123868" cy="0"/>
          </a:xfrm>
          <a:prstGeom prst="straightConnector1">
            <a:avLst/>
          </a:prstGeom>
          <a:ln>
            <a:solidFill>
              <a:schemeClr val="bg2">
                <a:lumMod val="10000"/>
              </a:schemeClr>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64" name="Group 163"/>
          <p:cNvGrpSpPr/>
          <p:nvPr/>
        </p:nvGrpSpPr>
        <p:grpSpPr>
          <a:xfrm>
            <a:off x="4849435" y="3392270"/>
            <a:ext cx="1798816" cy="1147971"/>
            <a:chOff x="4712092" y="3072573"/>
            <a:chExt cx="1918737" cy="1224502"/>
          </a:xfrm>
        </p:grpSpPr>
        <p:sp>
          <p:nvSpPr>
            <p:cNvPr id="53" name="Rounded Rectangle 52"/>
            <p:cNvSpPr/>
            <p:nvPr/>
          </p:nvSpPr>
          <p:spPr>
            <a:xfrm>
              <a:off x="4712092" y="3072573"/>
              <a:ext cx="1918737" cy="1224502"/>
            </a:xfrm>
            <a:prstGeom prst="roundRect">
              <a:avLst/>
            </a:prstGeom>
            <a:solidFill>
              <a:schemeClr val="tx1"/>
            </a:solidFill>
            <a:ln w="38100">
              <a:solidFill>
                <a:srgbClr val="D0CECE"/>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88" dirty="0"/>
                <a:t>Small </a:t>
              </a:r>
              <a:r>
                <a:rPr lang="en-US" sz="1688" dirty="0" err="1"/>
                <a:t>Sats</a:t>
              </a:r>
              <a:endParaRPr lang="en-US" sz="1688" dirty="0"/>
            </a:p>
          </p:txBody>
        </p:sp>
        <p:pic>
          <p:nvPicPr>
            <p:cNvPr id="159" name="Picture 158">
              <a:extLst>
                <a:ext uri="{FF2B5EF4-FFF2-40B4-BE49-F238E27FC236}">
                  <a16:creationId xmlns:a16="http://schemas.microsoft.com/office/drawing/2014/main" id="{6C2B2CDF-0361-B54D-93AB-EA8A1DAB75CD}"/>
                </a:ext>
              </a:extLst>
            </p:cNvPr>
            <p:cNvPicPr>
              <a:picLocks noChangeAspect="1"/>
            </p:cNvPicPr>
            <p:nvPr/>
          </p:nvPicPr>
          <p:blipFill rotWithShape="1">
            <a:blip r:embed="rId6"/>
            <a:srcRect l="14615" b="14248"/>
            <a:stretch/>
          </p:blipFill>
          <p:spPr>
            <a:xfrm flipH="1">
              <a:off x="5758263" y="3603927"/>
              <a:ext cx="580162" cy="442189"/>
            </a:xfrm>
            <a:prstGeom prst="rect">
              <a:avLst/>
            </a:prstGeom>
            <a:ln>
              <a:noFill/>
            </a:ln>
          </p:spPr>
        </p:pic>
        <p:pic>
          <p:nvPicPr>
            <p:cNvPr id="160" name="Picture 159">
              <a:extLst>
                <a:ext uri="{FF2B5EF4-FFF2-40B4-BE49-F238E27FC236}">
                  <a16:creationId xmlns:a16="http://schemas.microsoft.com/office/drawing/2014/main" id="{D31E3E07-BF75-DF49-9F56-475A1A92D053}"/>
                </a:ext>
              </a:extLst>
            </p:cNvPr>
            <p:cNvPicPr>
              <a:picLocks noChangeAspect="1"/>
            </p:cNvPicPr>
            <p:nvPr/>
          </p:nvPicPr>
          <p:blipFill>
            <a:blip r:embed="rId7"/>
            <a:stretch>
              <a:fillRect/>
            </a:stretch>
          </p:blipFill>
          <p:spPr>
            <a:xfrm>
              <a:off x="5007434" y="3580346"/>
              <a:ext cx="805882" cy="536282"/>
            </a:xfrm>
            <a:prstGeom prst="rect">
              <a:avLst/>
            </a:prstGeom>
            <a:ln>
              <a:noFill/>
            </a:ln>
          </p:spPr>
        </p:pic>
      </p:grpSp>
      <p:sp>
        <p:nvSpPr>
          <p:cNvPr id="163" name="Oval 162">
            <a:extLst>
              <a:ext uri="{FF2B5EF4-FFF2-40B4-BE49-F238E27FC236}">
                <a16:creationId xmlns:a16="http://schemas.microsoft.com/office/drawing/2014/main" id="{DAAE7C26-C2E4-7848-841E-43C2077B4CED}"/>
              </a:ext>
            </a:extLst>
          </p:cNvPr>
          <p:cNvSpPr/>
          <p:nvPr/>
        </p:nvSpPr>
        <p:spPr>
          <a:xfrm>
            <a:off x="1099581" y="796872"/>
            <a:ext cx="1834103" cy="1131869"/>
          </a:xfrm>
          <a:prstGeom prst="ellipse">
            <a:avLst/>
          </a:prstGeom>
          <a:noFill/>
          <a:ln w="381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0056">
              <a:defRPr/>
            </a:pPr>
            <a:endParaRPr lang="en-US" sz="1772">
              <a:ln w="38100">
                <a:solidFill>
                  <a:prstClr val="black"/>
                </a:solidFill>
              </a:ln>
              <a:solidFill>
                <a:prstClr val="white"/>
              </a:solidFill>
              <a:latin typeface="Calibri" panose="020F0502020204030204"/>
            </a:endParaRPr>
          </a:p>
        </p:txBody>
      </p:sp>
      <p:grpSp>
        <p:nvGrpSpPr>
          <p:cNvPr id="167" name="Group 166"/>
          <p:cNvGrpSpPr/>
          <p:nvPr/>
        </p:nvGrpSpPr>
        <p:grpSpPr>
          <a:xfrm>
            <a:off x="8892671" y="2839848"/>
            <a:ext cx="2901875" cy="2476289"/>
            <a:chOff x="9341018" y="2720456"/>
            <a:chExt cx="3095333" cy="2641375"/>
          </a:xfrm>
        </p:grpSpPr>
        <p:sp>
          <p:nvSpPr>
            <p:cNvPr id="156" name="Rounded Rectangle 155"/>
            <p:cNvSpPr/>
            <p:nvPr/>
          </p:nvSpPr>
          <p:spPr>
            <a:xfrm>
              <a:off x="9341018" y="2720456"/>
              <a:ext cx="3095333" cy="2641375"/>
            </a:xfrm>
            <a:prstGeom prst="roundRect">
              <a:avLst/>
            </a:prstGeom>
            <a:solidFill>
              <a:schemeClr val="tx1"/>
            </a:solidFill>
            <a:ln w="38100">
              <a:solidFill>
                <a:srgbClr val="D0CECE"/>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88" dirty="0"/>
                <a:t>Human Space Flight</a:t>
              </a:r>
            </a:p>
          </p:txBody>
        </p:sp>
        <p:pic>
          <p:nvPicPr>
            <p:cNvPr id="131" name="Content Placeholder 5">
              <a:extLst>
                <a:ext uri="{FF2B5EF4-FFF2-40B4-BE49-F238E27FC236}">
                  <a16:creationId xmlns:a16="http://schemas.microsoft.com/office/drawing/2014/main" id="{A985B042-5109-8C4F-9E5A-20256F9D338C}"/>
                </a:ext>
              </a:extLst>
            </p:cNvPr>
            <p:cNvPicPr>
              <a:picLocks noChangeAspect="1"/>
            </p:cNvPicPr>
            <p:nvPr/>
          </p:nvPicPr>
          <p:blipFill>
            <a:blip r:embed="rId8"/>
            <a:stretch>
              <a:fillRect/>
            </a:stretch>
          </p:blipFill>
          <p:spPr>
            <a:xfrm flipH="1">
              <a:off x="9958929" y="3556752"/>
              <a:ext cx="2316278" cy="1594019"/>
            </a:xfrm>
            <a:prstGeom prst="rect">
              <a:avLst/>
            </a:prstGeom>
            <a:ln>
              <a:noFill/>
            </a:ln>
          </p:spPr>
        </p:pic>
        <p:pic>
          <p:nvPicPr>
            <p:cNvPr id="234" name="Picture 2" descr="Image result for nasa orion">
              <a:extLst>
                <a:ext uri="{FF2B5EF4-FFF2-40B4-BE49-F238E27FC236}">
                  <a16:creationId xmlns:a16="http://schemas.microsoft.com/office/drawing/2014/main" id="{0F423187-8758-7340-80BF-A4A97DDEE2EB}"/>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9609024" y="3248103"/>
              <a:ext cx="977859" cy="935778"/>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66" name="Group 165"/>
          <p:cNvGrpSpPr/>
          <p:nvPr/>
        </p:nvGrpSpPr>
        <p:grpSpPr>
          <a:xfrm>
            <a:off x="5393732" y="1166755"/>
            <a:ext cx="3338198" cy="1147971"/>
            <a:chOff x="4878406" y="1583780"/>
            <a:chExt cx="3560744" cy="1224502"/>
          </a:xfrm>
        </p:grpSpPr>
        <p:sp>
          <p:nvSpPr>
            <p:cNvPr id="149" name="Rounded Rectangle 148"/>
            <p:cNvSpPr/>
            <p:nvPr/>
          </p:nvSpPr>
          <p:spPr>
            <a:xfrm>
              <a:off x="4878406" y="1583780"/>
              <a:ext cx="3560744" cy="1224502"/>
            </a:xfrm>
            <a:prstGeom prst="roundRect">
              <a:avLst/>
            </a:prstGeom>
            <a:solidFill>
              <a:schemeClr val="tx1"/>
            </a:solidFill>
            <a:ln w="38100">
              <a:solidFill>
                <a:schemeClr val="bg2">
                  <a:lumMod val="90000"/>
                </a:schemeClr>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88" dirty="0"/>
                <a:t>Science Missions</a:t>
              </a:r>
            </a:p>
          </p:txBody>
        </p:sp>
        <p:pic>
          <p:nvPicPr>
            <p:cNvPr id="132" name="Picture 131">
              <a:extLst>
                <a:ext uri="{FF2B5EF4-FFF2-40B4-BE49-F238E27FC236}">
                  <a16:creationId xmlns:a16="http://schemas.microsoft.com/office/drawing/2014/main" id="{FB105CC1-2105-9644-B517-33094A329AFD}"/>
                </a:ext>
              </a:extLst>
            </p:cNvPr>
            <p:cNvPicPr>
              <a:picLocks noChangeAspect="1"/>
            </p:cNvPicPr>
            <p:nvPr/>
          </p:nvPicPr>
          <p:blipFill>
            <a:blip r:embed="rId10"/>
            <a:stretch>
              <a:fillRect/>
            </a:stretch>
          </p:blipFill>
          <p:spPr>
            <a:xfrm>
              <a:off x="6141028" y="2064055"/>
              <a:ext cx="883808" cy="501665"/>
            </a:xfrm>
            <a:prstGeom prst="rect">
              <a:avLst/>
            </a:prstGeom>
            <a:ln>
              <a:noFill/>
            </a:ln>
          </p:spPr>
        </p:pic>
        <p:pic>
          <p:nvPicPr>
            <p:cNvPr id="147" name="Picture 146">
              <a:extLst>
                <a:ext uri="{FF2B5EF4-FFF2-40B4-BE49-F238E27FC236}">
                  <a16:creationId xmlns:a16="http://schemas.microsoft.com/office/drawing/2014/main" id="{30493C17-EC0B-D448-83F5-E95460D1C80D}"/>
                </a:ext>
              </a:extLst>
            </p:cNvPr>
            <p:cNvPicPr>
              <a:picLocks noChangeAspect="1"/>
            </p:cNvPicPr>
            <p:nvPr/>
          </p:nvPicPr>
          <p:blipFill>
            <a:blip r:embed="rId11"/>
            <a:stretch>
              <a:fillRect/>
            </a:stretch>
          </p:blipFill>
          <p:spPr>
            <a:xfrm>
              <a:off x="7234841" y="2041189"/>
              <a:ext cx="1004390" cy="547398"/>
            </a:xfrm>
            <a:prstGeom prst="rect">
              <a:avLst/>
            </a:prstGeom>
            <a:ln>
              <a:noFill/>
            </a:ln>
          </p:spPr>
        </p:pic>
        <p:pic>
          <p:nvPicPr>
            <p:cNvPr id="236" name="Picture 4" descr="Image result for LANDSAT-9">
              <a:extLst>
                <a:ext uri="{FF2B5EF4-FFF2-40B4-BE49-F238E27FC236}">
                  <a16:creationId xmlns:a16="http://schemas.microsoft.com/office/drawing/2014/main" id="{2AE8BF41-4B90-944C-8985-136BD76998B4}"/>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rot="20203278">
              <a:off x="5104824" y="2233747"/>
              <a:ext cx="805051" cy="237490"/>
            </a:xfrm>
            <a:prstGeom prst="rect">
              <a:avLst/>
            </a:prstGeom>
            <a:noFill/>
            <a:ln>
              <a:noFill/>
            </a:ln>
            <a:extLst>
              <a:ext uri="{909E8E84-426E-40DD-AFC4-6F175D3DCCD1}">
                <a14:hiddenFill xmlns:a14="http://schemas.microsoft.com/office/drawing/2010/main">
                  <a:solidFill>
                    <a:srgbClr val="FFFFFF"/>
                  </a:solidFill>
                </a14:hiddenFill>
              </a:ext>
            </a:extLst>
          </p:spPr>
        </p:pic>
      </p:grpSp>
      <p:cxnSp>
        <p:nvCxnSpPr>
          <p:cNvPr id="257" name="Straight Arrow Connector 256">
            <a:extLst>
              <a:ext uri="{FF2B5EF4-FFF2-40B4-BE49-F238E27FC236}">
                <a16:creationId xmlns:a16="http://schemas.microsoft.com/office/drawing/2014/main" id="{0D29894F-1292-DE46-91E1-B82BB5D717DD}"/>
              </a:ext>
            </a:extLst>
          </p:cNvPr>
          <p:cNvCxnSpPr>
            <a:cxnSpLocks/>
            <a:stCxn id="169" idx="0"/>
          </p:cNvCxnSpPr>
          <p:nvPr/>
        </p:nvCxnSpPr>
        <p:spPr>
          <a:xfrm flipH="1" flipV="1">
            <a:off x="3400142" y="2001078"/>
            <a:ext cx="1034713" cy="2767718"/>
          </a:xfrm>
          <a:prstGeom prst="straightConnector1">
            <a:avLst/>
          </a:prstGeom>
          <a:ln w="57150">
            <a:solidFill>
              <a:srgbClr val="3333FF"/>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312" name="Group 311"/>
          <p:cNvGrpSpPr/>
          <p:nvPr/>
        </p:nvGrpSpPr>
        <p:grpSpPr>
          <a:xfrm>
            <a:off x="350881" y="4124620"/>
            <a:ext cx="2895868" cy="2275180"/>
            <a:chOff x="226473" y="3965436"/>
            <a:chExt cx="3088926" cy="2426859"/>
          </a:xfrm>
        </p:grpSpPr>
        <p:sp>
          <p:nvSpPr>
            <p:cNvPr id="217" name="Rounded Rectangle 216"/>
            <p:cNvSpPr/>
            <p:nvPr/>
          </p:nvSpPr>
          <p:spPr>
            <a:xfrm>
              <a:off x="226473" y="3965436"/>
              <a:ext cx="3088926" cy="2426859"/>
            </a:xfrm>
            <a:prstGeom prst="roundRect">
              <a:avLst/>
            </a:prstGeom>
            <a:solidFill>
              <a:schemeClr val="tx1"/>
            </a:solidFill>
            <a:ln w="38100">
              <a:solidFill>
                <a:srgbClr val="3333FF"/>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88" dirty="0">
                  <a:solidFill>
                    <a:schemeClr val="bg1"/>
                  </a:solidFill>
                </a:rPr>
                <a:t>Land, Sea and Air</a:t>
              </a:r>
            </a:p>
            <a:p>
              <a:pPr algn="ctr"/>
              <a:r>
                <a:rPr lang="en-US" sz="1688" dirty="0">
                  <a:solidFill>
                    <a:schemeClr val="bg1"/>
                  </a:solidFill>
                </a:rPr>
                <a:t>User Terminals</a:t>
              </a:r>
            </a:p>
          </p:txBody>
        </p:sp>
        <p:pic>
          <p:nvPicPr>
            <p:cNvPr id="136" name="Picture 135">
              <a:extLst>
                <a:ext uri="{FF2B5EF4-FFF2-40B4-BE49-F238E27FC236}">
                  <a16:creationId xmlns:a16="http://schemas.microsoft.com/office/drawing/2014/main" id="{A6D6A1D9-9D1C-0340-B101-54B004CFE1C9}"/>
                </a:ext>
              </a:extLst>
            </p:cNvPr>
            <p:cNvPicPr>
              <a:picLocks noChangeAspect="1"/>
            </p:cNvPicPr>
            <p:nvPr/>
          </p:nvPicPr>
          <p:blipFill>
            <a:blip r:embed="rId13"/>
            <a:stretch>
              <a:fillRect/>
            </a:stretch>
          </p:blipFill>
          <p:spPr>
            <a:xfrm>
              <a:off x="419641" y="5494008"/>
              <a:ext cx="1183554" cy="739016"/>
            </a:xfrm>
            <a:prstGeom prst="rect">
              <a:avLst/>
            </a:prstGeom>
          </p:spPr>
        </p:pic>
        <p:pic>
          <p:nvPicPr>
            <p:cNvPr id="138" name="Picture 137">
              <a:extLst>
                <a:ext uri="{FF2B5EF4-FFF2-40B4-BE49-F238E27FC236}">
                  <a16:creationId xmlns:a16="http://schemas.microsoft.com/office/drawing/2014/main" id="{B1F33F76-69AB-6344-A48C-8453F3169B31}"/>
                </a:ext>
              </a:extLst>
            </p:cNvPr>
            <p:cNvPicPr>
              <a:picLocks noChangeAspect="1"/>
            </p:cNvPicPr>
            <p:nvPr/>
          </p:nvPicPr>
          <p:blipFill>
            <a:blip r:embed="rId14"/>
            <a:stretch>
              <a:fillRect/>
            </a:stretch>
          </p:blipFill>
          <p:spPr>
            <a:xfrm>
              <a:off x="1755624" y="5455373"/>
              <a:ext cx="1292189" cy="812347"/>
            </a:xfrm>
            <a:prstGeom prst="rect">
              <a:avLst/>
            </a:prstGeom>
          </p:spPr>
        </p:pic>
        <p:pic>
          <p:nvPicPr>
            <p:cNvPr id="260" name="Picture 259">
              <a:extLst>
                <a:ext uri="{FF2B5EF4-FFF2-40B4-BE49-F238E27FC236}">
                  <a16:creationId xmlns:a16="http://schemas.microsoft.com/office/drawing/2014/main" id="{56D06E5D-FB65-8E42-8DDB-6C3728E2B70E}"/>
                </a:ext>
              </a:extLst>
            </p:cNvPr>
            <p:cNvPicPr>
              <a:picLocks noChangeAspect="1"/>
            </p:cNvPicPr>
            <p:nvPr/>
          </p:nvPicPr>
          <p:blipFill>
            <a:blip r:embed="rId4"/>
            <a:stretch>
              <a:fillRect/>
            </a:stretch>
          </p:blipFill>
          <p:spPr>
            <a:xfrm>
              <a:off x="1109580" y="4820036"/>
              <a:ext cx="1377383" cy="817436"/>
            </a:xfrm>
            <a:prstGeom prst="rect">
              <a:avLst/>
            </a:prstGeom>
          </p:spPr>
        </p:pic>
      </p:grpSp>
      <p:cxnSp>
        <p:nvCxnSpPr>
          <p:cNvPr id="262" name="Straight Arrow Connector 261">
            <a:extLst>
              <a:ext uri="{FF2B5EF4-FFF2-40B4-BE49-F238E27FC236}">
                <a16:creationId xmlns:a16="http://schemas.microsoft.com/office/drawing/2014/main" id="{AA4DD55A-EB50-6C4E-A0D3-D821624EDB2C}"/>
              </a:ext>
            </a:extLst>
          </p:cNvPr>
          <p:cNvCxnSpPr>
            <a:cxnSpLocks/>
            <a:stCxn id="169" idx="3"/>
            <a:endCxn id="135" idx="0"/>
          </p:cNvCxnSpPr>
          <p:nvPr/>
        </p:nvCxnSpPr>
        <p:spPr>
          <a:xfrm>
            <a:off x="5334262" y="5425488"/>
            <a:ext cx="2854506" cy="154239"/>
          </a:xfrm>
          <a:prstGeom prst="straightConnector1">
            <a:avLst/>
          </a:prstGeom>
          <a:ln w="57150">
            <a:solidFill>
              <a:srgbClr val="00B050"/>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63" name="Straight Arrow Connector 262">
            <a:extLst>
              <a:ext uri="{FF2B5EF4-FFF2-40B4-BE49-F238E27FC236}">
                <a16:creationId xmlns:a16="http://schemas.microsoft.com/office/drawing/2014/main" id="{61AE2B81-7A97-B648-A85E-5859246BC469}"/>
              </a:ext>
            </a:extLst>
          </p:cNvPr>
          <p:cNvCxnSpPr>
            <a:cxnSpLocks/>
            <a:stCxn id="53" idx="3"/>
            <a:endCxn id="135" idx="0"/>
          </p:cNvCxnSpPr>
          <p:nvPr/>
        </p:nvCxnSpPr>
        <p:spPr>
          <a:xfrm>
            <a:off x="6648251" y="3966256"/>
            <a:ext cx="1540518" cy="1613471"/>
          </a:xfrm>
          <a:prstGeom prst="straightConnector1">
            <a:avLst/>
          </a:prstGeom>
          <a:ln w="57150">
            <a:solidFill>
              <a:srgbClr val="00B050"/>
            </a:solidFill>
            <a:prstDash val="solid"/>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0" name="Straight Arrow Connector 269">
            <a:extLst>
              <a:ext uri="{FF2B5EF4-FFF2-40B4-BE49-F238E27FC236}">
                <a16:creationId xmlns:a16="http://schemas.microsoft.com/office/drawing/2014/main" id="{845E4895-C3AD-844E-B17E-598151ADA789}"/>
              </a:ext>
            </a:extLst>
          </p:cNvPr>
          <p:cNvCxnSpPr>
            <a:cxnSpLocks/>
            <a:stCxn id="156" idx="1"/>
            <a:endCxn id="135" idx="0"/>
          </p:cNvCxnSpPr>
          <p:nvPr/>
        </p:nvCxnSpPr>
        <p:spPr>
          <a:xfrm flipH="1">
            <a:off x="8188769" y="4077993"/>
            <a:ext cx="703902" cy="1501734"/>
          </a:xfrm>
          <a:prstGeom prst="straightConnector1">
            <a:avLst/>
          </a:prstGeom>
          <a:ln w="57150">
            <a:solidFill>
              <a:srgbClr val="00B050"/>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2" name="Straight Arrow Connector 271">
            <a:extLst>
              <a:ext uri="{FF2B5EF4-FFF2-40B4-BE49-F238E27FC236}">
                <a16:creationId xmlns:a16="http://schemas.microsoft.com/office/drawing/2014/main" id="{95FD1101-DFA3-3240-9445-11AB24CFA769}"/>
              </a:ext>
            </a:extLst>
          </p:cNvPr>
          <p:cNvCxnSpPr>
            <a:cxnSpLocks/>
            <a:stCxn id="149" idx="2"/>
            <a:endCxn id="135" idx="0"/>
          </p:cNvCxnSpPr>
          <p:nvPr/>
        </p:nvCxnSpPr>
        <p:spPr>
          <a:xfrm>
            <a:off x="7062830" y="2314726"/>
            <a:ext cx="1125938" cy="3265001"/>
          </a:xfrm>
          <a:prstGeom prst="straightConnector1">
            <a:avLst/>
          </a:prstGeom>
          <a:ln w="57150">
            <a:solidFill>
              <a:srgbClr val="00B050"/>
            </a:solidFill>
            <a:prstDash val="solid"/>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7" name="Straight Arrow Connector 276">
            <a:extLst>
              <a:ext uri="{FF2B5EF4-FFF2-40B4-BE49-F238E27FC236}">
                <a16:creationId xmlns:a16="http://schemas.microsoft.com/office/drawing/2014/main" id="{4361847A-DC5F-0045-8019-F3BB013AFB2A}"/>
              </a:ext>
            </a:extLst>
          </p:cNvPr>
          <p:cNvCxnSpPr>
            <a:cxnSpLocks/>
            <a:endCxn id="217" idx="0"/>
          </p:cNvCxnSpPr>
          <p:nvPr/>
        </p:nvCxnSpPr>
        <p:spPr>
          <a:xfrm flipH="1">
            <a:off x="1798815" y="1999088"/>
            <a:ext cx="1610665" cy="2125532"/>
          </a:xfrm>
          <a:prstGeom prst="straightConnector1">
            <a:avLst/>
          </a:prstGeom>
          <a:ln w="57150">
            <a:solidFill>
              <a:srgbClr val="3333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F1838DC3-DFA1-F64E-9FEC-6BED3A2C7391}"/>
              </a:ext>
            </a:extLst>
          </p:cNvPr>
          <p:cNvSpPr/>
          <p:nvPr/>
        </p:nvSpPr>
        <p:spPr>
          <a:xfrm>
            <a:off x="948436" y="4359523"/>
            <a:ext cx="1703573" cy="2354525"/>
          </a:xfrm>
          <a:prstGeom prst="rect">
            <a:avLst/>
          </a:prstGeom>
          <a:no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72"/>
          </a:p>
        </p:txBody>
      </p:sp>
      <p:cxnSp>
        <p:nvCxnSpPr>
          <p:cNvPr id="152" name="Straight Arrow Connector 151">
            <a:extLst>
              <a:ext uri="{FF2B5EF4-FFF2-40B4-BE49-F238E27FC236}">
                <a16:creationId xmlns:a16="http://schemas.microsoft.com/office/drawing/2014/main" id="{F24F72C7-FDEA-D149-9EB4-732820BFA0E0}"/>
              </a:ext>
            </a:extLst>
          </p:cNvPr>
          <p:cNvCxnSpPr>
            <a:cxnSpLocks/>
            <a:stCxn id="53" idx="1"/>
          </p:cNvCxnSpPr>
          <p:nvPr/>
        </p:nvCxnSpPr>
        <p:spPr>
          <a:xfrm flipH="1" flipV="1">
            <a:off x="3400142" y="2001077"/>
            <a:ext cx="1449293" cy="1965179"/>
          </a:xfrm>
          <a:prstGeom prst="straightConnector1">
            <a:avLst/>
          </a:prstGeom>
          <a:ln w="57150">
            <a:solidFill>
              <a:srgbClr val="3333FF"/>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6" name="Straight Arrow Connector 195">
            <a:extLst>
              <a:ext uri="{FF2B5EF4-FFF2-40B4-BE49-F238E27FC236}">
                <a16:creationId xmlns:a16="http://schemas.microsoft.com/office/drawing/2014/main" id="{F24F72C7-FDEA-D149-9EB4-732820BFA0E0}"/>
              </a:ext>
            </a:extLst>
          </p:cNvPr>
          <p:cNvCxnSpPr>
            <a:cxnSpLocks/>
            <a:stCxn id="156" idx="1"/>
          </p:cNvCxnSpPr>
          <p:nvPr/>
        </p:nvCxnSpPr>
        <p:spPr>
          <a:xfrm flipH="1" flipV="1">
            <a:off x="3400143" y="2001077"/>
            <a:ext cx="5492528" cy="2076916"/>
          </a:xfrm>
          <a:prstGeom prst="straightConnector1">
            <a:avLst/>
          </a:prstGeom>
          <a:ln w="57150">
            <a:solidFill>
              <a:srgbClr val="3333FF"/>
            </a:solidFill>
            <a:prstDash val="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20" name="Straight Arrow Connector 319">
            <a:extLst>
              <a:ext uri="{FF2B5EF4-FFF2-40B4-BE49-F238E27FC236}">
                <a16:creationId xmlns:a16="http://schemas.microsoft.com/office/drawing/2014/main" id="{F24F72C7-FDEA-D149-9EB4-732820BFA0E0}"/>
              </a:ext>
            </a:extLst>
          </p:cNvPr>
          <p:cNvCxnSpPr>
            <a:cxnSpLocks/>
          </p:cNvCxnSpPr>
          <p:nvPr/>
        </p:nvCxnSpPr>
        <p:spPr>
          <a:xfrm flipH="1" flipV="1">
            <a:off x="9256683" y="1576896"/>
            <a:ext cx="857250" cy="0"/>
          </a:xfrm>
          <a:prstGeom prst="straightConnector1">
            <a:avLst/>
          </a:prstGeom>
          <a:ln w="57150">
            <a:solidFill>
              <a:schemeClr val="bg1"/>
            </a:solidFill>
            <a:prstDash val="solid"/>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21" name="Straight Arrow Connector 320">
            <a:extLst>
              <a:ext uri="{FF2B5EF4-FFF2-40B4-BE49-F238E27FC236}">
                <a16:creationId xmlns:a16="http://schemas.microsoft.com/office/drawing/2014/main" id="{F24F72C7-FDEA-D149-9EB4-732820BFA0E0}"/>
              </a:ext>
            </a:extLst>
          </p:cNvPr>
          <p:cNvCxnSpPr>
            <a:cxnSpLocks/>
          </p:cNvCxnSpPr>
          <p:nvPr/>
        </p:nvCxnSpPr>
        <p:spPr>
          <a:xfrm flipH="1" flipV="1">
            <a:off x="9245431" y="1986565"/>
            <a:ext cx="857250" cy="0"/>
          </a:xfrm>
          <a:prstGeom prst="straightConnector1">
            <a:avLst/>
          </a:prstGeom>
          <a:ln w="57150">
            <a:solidFill>
              <a:schemeClr val="bg1"/>
            </a:solidFill>
            <a:prstDash val="sysDash"/>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10113933" y="1396214"/>
            <a:ext cx="1536639" cy="352084"/>
          </a:xfrm>
          <a:prstGeom prst="rect">
            <a:avLst/>
          </a:prstGeom>
          <a:noFill/>
        </p:spPr>
        <p:txBody>
          <a:bodyPr wrap="none" rtlCol="0">
            <a:spAutoFit/>
          </a:bodyPr>
          <a:lstStyle/>
          <a:p>
            <a:r>
              <a:rPr lang="en-US" sz="1688" dirty="0">
                <a:solidFill>
                  <a:schemeClr val="bg1"/>
                </a:solidFill>
              </a:rPr>
              <a:t>Existing Market</a:t>
            </a:r>
          </a:p>
        </p:txBody>
      </p:sp>
      <p:sp>
        <p:nvSpPr>
          <p:cNvPr id="322" name="TextBox 321"/>
          <p:cNvSpPr txBox="1"/>
          <p:nvPr/>
        </p:nvSpPr>
        <p:spPr>
          <a:xfrm>
            <a:off x="10121551" y="1802204"/>
            <a:ext cx="1268745" cy="352084"/>
          </a:xfrm>
          <a:prstGeom prst="rect">
            <a:avLst/>
          </a:prstGeom>
          <a:noFill/>
        </p:spPr>
        <p:txBody>
          <a:bodyPr wrap="none" rtlCol="0">
            <a:spAutoFit/>
          </a:bodyPr>
          <a:lstStyle/>
          <a:p>
            <a:r>
              <a:rPr lang="en-US" sz="1688" dirty="0">
                <a:solidFill>
                  <a:schemeClr val="bg1"/>
                </a:solidFill>
              </a:rPr>
              <a:t>New Market</a:t>
            </a:r>
          </a:p>
        </p:txBody>
      </p:sp>
      <p:sp>
        <p:nvSpPr>
          <p:cNvPr id="323" name="Title 1"/>
          <p:cNvSpPr txBox="1">
            <a:spLocks/>
          </p:cNvSpPr>
          <p:nvPr/>
        </p:nvSpPr>
        <p:spPr>
          <a:xfrm>
            <a:off x="495300" y="332343"/>
            <a:ext cx="9667875" cy="642938"/>
          </a:xfrm>
          <a:prstGeom prst="rect">
            <a:avLst/>
          </a:prstGeom>
        </p:spPr>
        <p:txBody>
          <a:bodyPr vert="horz" lIns="85725" tIns="42863" rIns="85725" bIns="42863" rtlCol="0" anchor="ctr">
            <a:normAutofit/>
          </a:bodyPr>
          <a:lstStyle>
            <a:lvl1pPr algn="l" defTabSz="960120" rtl="0" eaLnBrk="1" latinLnBrk="0" hangingPunct="1">
              <a:lnSpc>
                <a:spcPct val="90000"/>
              </a:lnSpc>
              <a:spcBef>
                <a:spcPct val="0"/>
              </a:spcBef>
              <a:buNone/>
              <a:defRPr sz="3600" b="1" kern="1200">
                <a:solidFill>
                  <a:schemeClr val="accent1">
                    <a:lumMod val="75000"/>
                  </a:schemeClr>
                </a:solidFill>
                <a:latin typeface="+mj-lt"/>
                <a:ea typeface="+mj-ea"/>
                <a:cs typeface="Calibri" panose="020F0502020204030204" pitchFamily="34" charset="0"/>
              </a:defRPr>
            </a:lvl1pPr>
          </a:lstStyle>
          <a:p>
            <a:r>
              <a:rPr lang="en-US" sz="3000" b="0">
                <a:solidFill>
                  <a:schemeClr val="bg1"/>
                </a:solidFill>
                <a:latin typeface="Arial Nova" panose="020B0504020202020204" pitchFamily="34" charset="0"/>
              </a:rPr>
              <a:t>Extending Commercial Capabilities to Space Users</a:t>
            </a:r>
          </a:p>
        </p:txBody>
      </p:sp>
      <p:pic>
        <p:nvPicPr>
          <p:cNvPr id="2" name="Picture 1" descr="A satellite in space&#10;&#10;Description automatically generated">
            <a:extLst>
              <a:ext uri="{FF2B5EF4-FFF2-40B4-BE49-F238E27FC236}">
                <a16:creationId xmlns:a16="http://schemas.microsoft.com/office/drawing/2014/main" id="{DB1BDC4E-517D-400F-ACCD-05CF127FB71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575482">
            <a:off x="2195474" y="1170556"/>
            <a:ext cx="1673302" cy="1295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266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38D63DB0-0D23-4846-98DF-CC724AA84772}"/>
              </a:ext>
            </a:extLst>
          </p:cNvPr>
          <p:cNvGrpSpPr/>
          <p:nvPr/>
        </p:nvGrpSpPr>
        <p:grpSpPr>
          <a:xfrm>
            <a:off x="818888" y="1811636"/>
            <a:ext cx="10605604" cy="806041"/>
            <a:chOff x="771881" y="1932411"/>
            <a:chExt cx="11312644" cy="859777"/>
          </a:xfrm>
        </p:grpSpPr>
        <p:sp>
          <p:nvSpPr>
            <p:cNvPr id="48" name="Flowchart: Process 47">
              <a:extLst>
                <a:ext uri="{FF2B5EF4-FFF2-40B4-BE49-F238E27FC236}">
                  <a16:creationId xmlns:a16="http://schemas.microsoft.com/office/drawing/2014/main" id="{030CDCA0-8E64-4C47-99BB-A146261E82DC}"/>
                </a:ext>
              </a:extLst>
            </p:cNvPr>
            <p:cNvSpPr/>
            <p:nvPr/>
          </p:nvSpPr>
          <p:spPr>
            <a:xfrm>
              <a:off x="877660" y="2268339"/>
              <a:ext cx="11094185" cy="523849"/>
            </a:xfrm>
            <a:prstGeom prst="flowChartProcess">
              <a:avLst/>
            </a:prstGeom>
            <a:gradFill>
              <a:gsLst>
                <a:gs pos="92000">
                  <a:srgbClr val="A9D2F7"/>
                </a:gs>
                <a:gs pos="46000">
                  <a:schemeClr val="tx2">
                    <a:lumMod val="60000"/>
                    <a:lumOff val="40000"/>
                  </a:schemeClr>
                </a:gs>
                <a:gs pos="12000">
                  <a:schemeClr val="tx1"/>
                </a:gs>
              </a:gsLst>
              <a:lin ang="0" scaled="0"/>
            </a:gradFill>
            <a:effectLst>
              <a:outerShdw blurRad="50800" dist="38100" dir="5400000" algn="t" rotWithShape="0">
                <a:prstClr val="black">
                  <a:alpha val="40000"/>
                </a:prstClr>
              </a:outerShdw>
            </a:effectLst>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0" name="Rectangle 9">
              <a:extLst>
                <a:ext uri="{FF2B5EF4-FFF2-40B4-BE49-F238E27FC236}">
                  <a16:creationId xmlns:a16="http://schemas.microsoft.com/office/drawing/2014/main" id="{EE1FA1F8-E03C-4648-B8A9-B3AE7AB65C9D}"/>
                </a:ext>
              </a:extLst>
            </p:cNvPr>
            <p:cNvSpPr/>
            <p:nvPr/>
          </p:nvSpPr>
          <p:spPr>
            <a:xfrm>
              <a:off x="771881" y="2304216"/>
              <a:ext cx="2442624" cy="289994"/>
            </a:xfrm>
            <a:prstGeom prst="rect">
              <a:avLst/>
            </a:prstGeom>
          </p:spPr>
          <p:txBody>
            <a:bodyPr wrap="square">
              <a:spAutoFit/>
            </a:bodyPr>
            <a:lstStyle/>
            <a:p>
              <a:pPr algn="ctr">
                <a:lnSpc>
                  <a:spcPts val="1406"/>
                </a:lnSpc>
              </a:pPr>
              <a:r>
                <a:rPr lang="en-US" sz="1313" b="1" dirty="0">
                  <a:solidFill>
                    <a:schemeClr val="bg1"/>
                  </a:solidFill>
                </a:rPr>
                <a:t>NASA Networks</a:t>
              </a:r>
            </a:p>
          </p:txBody>
        </p:sp>
        <p:sp>
          <p:nvSpPr>
            <p:cNvPr id="47" name="Rectangle 46">
              <a:extLst>
                <a:ext uri="{FF2B5EF4-FFF2-40B4-BE49-F238E27FC236}">
                  <a16:creationId xmlns:a16="http://schemas.microsoft.com/office/drawing/2014/main" id="{67858406-E9EE-4EA1-A8DD-89CEA6B8B714}"/>
                </a:ext>
              </a:extLst>
            </p:cNvPr>
            <p:cNvSpPr/>
            <p:nvPr/>
          </p:nvSpPr>
          <p:spPr>
            <a:xfrm>
              <a:off x="9958783" y="2328748"/>
              <a:ext cx="2125742" cy="289994"/>
            </a:xfrm>
            <a:prstGeom prst="rect">
              <a:avLst/>
            </a:prstGeom>
          </p:spPr>
          <p:txBody>
            <a:bodyPr wrap="square">
              <a:spAutoFit/>
            </a:bodyPr>
            <a:lstStyle/>
            <a:p>
              <a:pPr>
                <a:lnSpc>
                  <a:spcPts val="1406"/>
                </a:lnSpc>
              </a:pPr>
              <a:r>
                <a:rPr lang="en-US" sz="1313" b="1" dirty="0">
                  <a:solidFill>
                    <a:schemeClr val="bg1"/>
                  </a:solidFill>
                  <a:effectLst>
                    <a:outerShdw blurRad="38100" dist="38100" dir="2700000" algn="tl">
                      <a:srgbClr val="000000">
                        <a:alpha val="43137"/>
                      </a:srgbClr>
                    </a:outerShdw>
                  </a:effectLst>
                </a:rPr>
                <a:t>Commercial Networks</a:t>
              </a:r>
            </a:p>
          </p:txBody>
        </p:sp>
        <p:sp>
          <p:nvSpPr>
            <p:cNvPr id="492" name="TextBox 491">
              <a:extLst>
                <a:ext uri="{FF2B5EF4-FFF2-40B4-BE49-F238E27FC236}">
                  <a16:creationId xmlns:a16="http://schemas.microsoft.com/office/drawing/2014/main" id="{AF231454-E458-4658-9631-D7BD0BDFB0C8}"/>
                </a:ext>
              </a:extLst>
            </p:cNvPr>
            <p:cNvSpPr txBox="1"/>
            <p:nvPr/>
          </p:nvSpPr>
          <p:spPr>
            <a:xfrm>
              <a:off x="5199553" y="1932411"/>
              <a:ext cx="2344620" cy="375556"/>
            </a:xfrm>
            <a:prstGeom prst="rect">
              <a:avLst/>
            </a:prstGeom>
            <a:noFill/>
          </p:spPr>
          <p:txBody>
            <a:bodyPr wrap="square" rtlCol="0">
              <a:spAutoFit/>
            </a:bodyPr>
            <a:lstStyle/>
            <a:p>
              <a:pPr algn="ctr"/>
              <a:r>
                <a:rPr lang="en-US" sz="1688" b="1" dirty="0">
                  <a:solidFill>
                    <a:schemeClr val="tx2"/>
                  </a:solidFill>
                </a:rPr>
                <a:t>Notional</a:t>
              </a:r>
            </a:p>
          </p:txBody>
        </p:sp>
        <p:sp>
          <p:nvSpPr>
            <p:cNvPr id="450" name="TextBox 449">
              <a:extLst>
                <a:ext uri="{FF2B5EF4-FFF2-40B4-BE49-F238E27FC236}">
                  <a16:creationId xmlns:a16="http://schemas.microsoft.com/office/drawing/2014/main" id="{6D7C1288-1BC1-4389-BA3D-EFDC924E25EC}"/>
                </a:ext>
              </a:extLst>
            </p:cNvPr>
            <p:cNvSpPr txBox="1"/>
            <p:nvPr/>
          </p:nvSpPr>
          <p:spPr>
            <a:xfrm>
              <a:off x="6023963" y="2259968"/>
              <a:ext cx="705627" cy="375556"/>
            </a:xfrm>
            <a:prstGeom prst="rect">
              <a:avLst/>
            </a:prstGeom>
            <a:noFill/>
          </p:spPr>
          <p:txBody>
            <a:bodyPr wrap="square" rtlCol="0">
              <a:spAutoFit/>
            </a:bodyPr>
            <a:lstStyle/>
            <a:p>
              <a:pPr algn="ctr"/>
              <a:r>
                <a:rPr lang="en-US" sz="1688" b="1" dirty="0">
                  <a:solidFill>
                    <a:schemeClr val="bg1"/>
                  </a:solidFill>
                  <a:effectLst>
                    <a:outerShdw blurRad="38100" dist="38100" dir="2700000" algn="tl">
                      <a:srgbClr val="000000">
                        <a:alpha val="43137"/>
                      </a:srgbClr>
                    </a:outerShdw>
                  </a:effectLst>
                </a:rPr>
                <a:t>2020</a:t>
              </a:r>
            </a:p>
          </p:txBody>
        </p:sp>
      </p:grpSp>
      <p:sp>
        <p:nvSpPr>
          <p:cNvPr id="164" name="Arrow: Right 163">
            <a:extLst>
              <a:ext uri="{FF2B5EF4-FFF2-40B4-BE49-F238E27FC236}">
                <a16:creationId xmlns:a16="http://schemas.microsoft.com/office/drawing/2014/main" id="{E224ED8A-87A1-4A56-8F55-0E6D89EC6686}"/>
              </a:ext>
            </a:extLst>
          </p:cNvPr>
          <p:cNvSpPr/>
          <p:nvPr/>
        </p:nvSpPr>
        <p:spPr>
          <a:xfrm>
            <a:off x="918056" y="2348500"/>
            <a:ext cx="10426457" cy="324250"/>
          </a:xfrm>
          <a:prstGeom prst="rightArrow">
            <a:avLst>
              <a:gd name="adj1" fmla="val 50000"/>
              <a:gd name="adj2" fmla="val 71286"/>
            </a:avLst>
          </a:prstGeom>
          <a:gradFill>
            <a:gsLst>
              <a:gs pos="76000">
                <a:schemeClr val="accent1">
                  <a:lumMod val="75000"/>
                </a:schemeClr>
              </a:gs>
              <a:gs pos="44000">
                <a:srgbClr val="A9D2F7"/>
              </a:gs>
              <a:gs pos="100000">
                <a:schemeClr val="tx1"/>
              </a:gs>
            </a:gsLst>
            <a:lin ang="10800000" scaled="1"/>
          </a:gra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grpSp>
        <p:nvGrpSpPr>
          <p:cNvPr id="33" name="Group 32">
            <a:extLst>
              <a:ext uri="{FF2B5EF4-FFF2-40B4-BE49-F238E27FC236}">
                <a16:creationId xmlns:a16="http://schemas.microsoft.com/office/drawing/2014/main" id="{B9204B87-03E3-4F0E-BF20-3080287C4D37}"/>
              </a:ext>
            </a:extLst>
          </p:cNvPr>
          <p:cNvGrpSpPr/>
          <p:nvPr/>
        </p:nvGrpSpPr>
        <p:grpSpPr>
          <a:xfrm>
            <a:off x="852867" y="2777300"/>
            <a:ext cx="10720296" cy="1982909"/>
            <a:chOff x="808125" y="2962453"/>
            <a:chExt cx="11434982" cy="2115103"/>
          </a:xfrm>
        </p:grpSpPr>
        <p:sp>
          <p:nvSpPr>
            <p:cNvPr id="187" name="Oval 186">
              <a:extLst>
                <a:ext uri="{FF2B5EF4-FFF2-40B4-BE49-F238E27FC236}">
                  <a16:creationId xmlns:a16="http://schemas.microsoft.com/office/drawing/2014/main" id="{CE9D37E5-BF40-4CCD-9E21-369F4822DB3F}"/>
                </a:ext>
              </a:extLst>
            </p:cNvPr>
            <p:cNvSpPr/>
            <p:nvPr/>
          </p:nvSpPr>
          <p:spPr>
            <a:xfrm>
              <a:off x="11751445" y="2971033"/>
              <a:ext cx="491662" cy="2093621"/>
            </a:xfrm>
            <a:prstGeom prst="ellipse">
              <a:avLst/>
            </a:prstGeom>
            <a:solidFill>
              <a:srgbClr val="A9D2F7">
                <a:alpha val="66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6" name="Flowchart: Process 5">
              <a:extLst>
                <a:ext uri="{FF2B5EF4-FFF2-40B4-BE49-F238E27FC236}">
                  <a16:creationId xmlns:a16="http://schemas.microsoft.com/office/drawing/2014/main" id="{6E31F4D8-8755-4A9F-B889-91490535E5A9}"/>
                </a:ext>
              </a:extLst>
            </p:cNvPr>
            <p:cNvSpPr/>
            <p:nvPr/>
          </p:nvSpPr>
          <p:spPr>
            <a:xfrm>
              <a:off x="1018302" y="2963239"/>
              <a:ext cx="11064194" cy="2114317"/>
            </a:xfrm>
            <a:prstGeom prst="flowChartProcess">
              <a:avLst/>
            </a:prstGeom>
            <a:gradFill flip="none" rotWithShape="1">
              <a:gsLst>
                <a:gs pos="24000">
                  <a:schemeClr val="tx1"/>
                </a:gs>
                <a:gs pos="53000">
                  <a:srgbClr val="A9D2F7"/>
                </a:gs>
                <a:gs pos="78000">
                  <a:srgbClr val="9CBEEA">
                    <a:alpha val="88000"/>
                  </a:srgbClr>
                </a:gs>
                <a:gs pos="96000">
                  <a:srgbClr val="A9D2F7">
                    <a:alpha val="23000"/>
                  </a:srgbClr>
                </a:gs>
              </a:gsLst>
              <a:lin ang="0" scaled="1"/>
              <a:tileRect/>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345" name="Oval 344">
              <a:extLst>
                <a:ext uri="{FF2B5EF4-FFF2-40B4-BE49-F238E27FC236}">
                  <a16:creationId xmlns:a16="http://schemas.microsoft.com/office/drawing/2014/main" id="{1F8348E0-65DF-4AF6-B210-21EE879F155D}"/>
                </a:ext>
              </a:extLst>
            </p:cNvPr>
            <p:cNvSpPr/>
            <p:nvPr/>
          </p:nvSpPr>
          <p:spPr>
            <a:xfrm>
              <a:off x="3163621" y="2962453"/>
              <a:ext cx="433702" cy="2093621"/>
            </a:xfrm>
            <a:prstGeom prst="ellipse">
              <a:avLst/>
            </a:prstGeom>
            <a:gradFill>
              <a:gsLst>
                <a:gs pos="64000">
                  <a:schemeClr val="accent1">
                    <a:lumMod val="40000"/>
                    <a:lumOff val="60000"/>
                    <a:alpha val="38000"/>
                  </a:schemeClr>
                </a:gs>
                <a:gs pos="0">
                  <a:schemeClr val="accent1">
                    <a:lumMod val="50000"/>
                  </a:schemeClr>
                </a:gs>
              </a:gsLst>
              <a:lin ang="10800000" scaled="1"/>
            </a:gradFill>
            <a:ln>
              <a:gradFill flip="none" rotWithShape="1">
                <a:gsLst>
                  <a:gs pos="15000">
                    <a:schemeClr val="accent1">
                      <a:lumMod val="5000"/>
                      <a:lumOff val="95000"/>
                      <a:alpha val="50000"/>
                    </a:schemeClr>
                  </a:gs>
                  <a:gs pos="59000">
                    <a:schemeClr val="accent1">
                      <a:lumMod val="45000"/>
                      <a:lumOff val="55000"/>
                    </a:schemeClr>
                  </a:gs>
                  <a:gs pos="83000">
                    <a:schemeClr val="tx2">
                      <a:lumMod val="60000"/>
                      <a:lumOff val="40000"/>
                      <a:alpha val="26000"/>
                    </a:schemeClr>
                  </a:gs>
                  <a:gs pos="99000">
                    <a:schemeClr val="accent1">
                      <a:lumMod val="75000"/>
                      <a:alpha val="92000"/>
                    </a:scheme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4" name="Oval 3">
              <a:extLst>
                <a:ext uri="{FF2B5EF4-FFF2-40B4-BE49-F238E27FC236}">
                  <a16:creationId xmlns:a16="http://schemas.microsoft.com/office/drawing/2014/main" id="{76BA6016-DC47-4BAC-BDB8-3DECEAEEDF0A}"/>
                </a:ext>
              </a:extLst>
            </p:cNvPr>
            <p:cNvSpPr/>
            <p:nvPr/>
          </p:nvSpPr>
          <p:spPr>
            <a:xfrm>
              <a:off x="808125" y="2971033"/>
              <a:ext cx="433702" cy="2093621"/>
            </a:xfrm>
            <a:prstGeom prst="ellipse">
              <a:avLst/>
            </a:prstGeom>
            <a:gradFill flip="none" rotWithShape="1">
              <a:gsLst>
                <a:gs pos="68000">
                  <a:schemeClr val="accent1">
                    <a:lumMod val="75000"/>
                  </a:schemeClr>
                </a:gs>
                <a:gs pos="98000">
                  <a:schemeClr val="accent1">
                    <a:lumMod val="75000"/>
                  </a:schemeClr>
                </a:gs>
                <a:gs pos="8000">
                  <a:schemeClr val="tx1"/>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grpSp>
      <p:sp>
        <p:nvSpPr>
          <p:cNvPr id="483" name="Title 1">
            <a:extLst>
              <a:ext uri="{FF2B5EF4-FFF2-40B4-BE49-F238E27FC236}">
                <a16:creationId xmlns:a16="http://schemas.microsoft.com/office/drawing/2014/main" id="{ADF80E0E-D2FC-4A86-9868-4A45C246AF37}"/>
              </a:ext>
            </a:extLst>
          </p:cNvPr>
          <p:cNvSpPr>
            <a:spLocks noGrp="1"/>
          </p:cNvSpPr>
          <p:nvPr>
            <p:ph type="title"/>
          </p:nvPr>
        </p:nvSpPr>
        <p:spPr>
          <a:xfrm>
            <a:off x="682923" y="192174"/>
            <a:ext cx="8774263" cy="1037648"/>
          </a:xfrm>
        </p:spPr>
        <p:txBody>
          <a:bodyPr>
            <a:normAutofit/>
          </a:bodyPr>
          <a:lstStyle/>
          <a:p>
            <a:r>
              <a:rPr lang="en-US" sz="3000">
                <a:latin typeface="Arial Nova" panose="020B0504020202020204" pitchFamily="34" charset="0"/>
              </a:rPr>
              <a:t>Commercialization Approach</a:t>
            </a:r>
          </a:p>
        </p:txBody>
      </p:sp>
      <p:sp>
        <p:nvSpPr>
          <p:cNvPr id="17" name="Rectangle 16">
            <a:extLst>
              <a:ext uri="{FF2B5EF4-FFF2-40B4-BE49-F238E27FC236}">
                <a16:creationId xmlns:a16="http://schemas.microsoft.com/office/drawing/2014/main" id="{24D43320-9D63-4BAB-847D-9EF71C0C6FC3}"/>
              </a:ext>
            </a:extLst>
          </p:cNvPr>
          <p:cNvSpPr/>
          <p:nvPr/>
        </p:nvSpPr>
        <p:spPr>
          <a:xfrm>
            <a:off x="677727" y="936102"/>
            <a:ext cx="8461380" cy="380873"/>
          </a:xfrm>
          <a:prstGeom prst="rect">
            <a:avLst/>
          </a:prstGeom>
        </p:spPr>
        <p:txBody>
          <a:bodyPr wrap="square">
            <a:spAutoFit/>
          </a:bodyPr>
          <a:lstStyle/>
          <a:p>
            <a:r>
              <a:rPr lang="en-US" sz="1875" b="1" dirty="0"/>
              <a:t>Move the Locus of Missions toward Commercial-Provisioned Services Over Time</a:t>
            </a:r>
          </a:p>
        </p:txBody>
      </p:sp>
      <p:grpSp>
        <p:nvGrpSpPr>
          <p:cNvPr id="26" name="Group 25">
            <a:extLst>
              <a:ext uri="{FF2B5EF4-FFF2-40B4-BE49-F238E27FC236}">
                <a16:creationId xmlns:a16="http://schemas.microsoft.com/office/drawing/2014/main" id="{9D00583A-0C9B-4275-9E0F-8AAAEB636ABA}"/>
              </a:ext>
            </a:extLst>
          </p:cNvPr>
          <p:cNvGrpSpPr/>
          <p:nvPr/>
        </p:nvGrpSpPr>
        <p:grpSpPr>
          <a:xfrm>
            <a:off x="3658448" y="3187640"/>
            <a:ext cx="1160036" cy="1214283"/>
            <a:chOff x="3835560" y="3426615"/>
            <a:chExt cx="1237372" cy="1295235"/>
          </a:xfrm>
        </p:grpSpPr>
        <p:pic>
          <p:nvPicPr>
            <p:cNvPr id="227" name="Picture 226" descr="A satellite in space&#10;&#10;Description automatically generated">
              <a:extLst>
                <a:ext uri="{FF2B5EF4-FFF2-40B4-BE49-F238E27FC236}">
                  <a16:creationId xmlns:a16="http://schemas.microsoft.com/office/drawing/2014/main" id="{50C6F37B-0C73-42B9-944D-ED15D2E2CB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91315">
              <a:off x="3932891" y="3813759"/>
              <a:ext cx="465064" cy="360197"/>
            </a:xfrm>
            <a:prstGeom prst="rect">
              <a:avLst/>
            </a:prstGeom>
            <a:effectLst>
              <a:outerShdw blurRad="25400" dist="25400" dir="2700000" algn="tl" rotWithShape="0">
                <a:prstClr val="black">
                  <a:alpha val="40000"/>
                </a:prstClr>
              </a:outerShdw>
            </a:effectLst>
          </p:spPr>
        </p:pic>
        <p:pic>
          <p:nvPicPr>
            <p:cNvPr id="229" name="Picture 228" descr="A satellite in space&#10;&#10;Description automatically generated">
              <a:extLst>
                <a:ext uri="{FF2B5EF4-FFF2-40B4-BE49-F238E27FC236}">
                  <a16:creationId xmlns:a16="http://schemas.microsoft.com/office/drawing/2014/main" id="{C203077C-FE33-429B-9AF8-FCC21E485C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195438">
              <a:off x="3835560" y="4085756"/>
              <a:ext cx="465064" cy="360197"/>
            </a:xfrm>
            <a:prstGeom prst="rect">
              <a:avLst/>
            </a:prstGeom>
            <a:effectLst>
              <a:outerShdw blurRad="25400" dist="25400" dir="2700000" algn="tl" rotWithShape="0">
                <a:prstClr val="black">
                  <a:alpha val="40000"/>
                </a:prstClr>
              </a:outerShdw>
            </a:effectLst>
          </p:spPr>
        </p:pic>
        <p:pic>
          <p:nvPicPr>
            <p:cNvPr id="442" name="Picture 441" descr="A satellite in space&#10;&#10;Description automatically generated">
              <a:extLst>
                <a:ext uri="{FF2B5EF4-FFF2-40B4-BE49-F238E27FC236}">
                  <a16:creationId xmlns:a16="http://schemas.microsoft.com/office/drawing/2014/main" id="{6D044148-D5BF-4154-A9BD-963E2905EB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8389" y="3666295"/>
              <a:ext cx="285319" cy="213989"/>
            </a:xfrm>
            <a:prstGeom prst="rect">
              <a:avLst/>
            </a:prstGeom>
          </p:spPr>
        </p:pic>
        <p:pic>
          <p:nvPicPr>
            <p:cNvPr id="443" name="Picture 442" descr="A satellite in space&#10;&#10;Description automatically generated">
              <a:extLst>
                <a:ext uri="{FF2B5EF4-FFF2-40B4-BE49-F238E27FC236}">
                  <a16:creationId xmlns:a16="http://schemas.microsoft.com/office/drawing/2014/main" id="{C48C00C9-640D-4AE2-8A5B-5C8FED2711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4169" y="4507861"/>
              <a:ext cx="285319" cy="213989"/>
            </a:xfrm>
            <a:prstGeom prst="rect">
              <a:avLst/>
            </a:prstGeom>
            <a:effectLst>
              <a:outerShdw blurRad="25400" dist="25400" dir="2700000" algn="tl" rotWithShape="0">
                <a:prstClr val="black">
                  <a:alpha val="40000"/>
                </a:prstClr>
              </a:outerShdw>
            </a:effectLst>
          </p:spPr>
        </p:pic>
        <p:pic>
          <p:nvPicPr>
            <p:cNvPr id="444" name="Picture 443" descr="A picture containing table, cut&#10;&#10;Description automatically generated">
              <a:extLst>
                <a:ext uri="{FF2B5EF4-FFF2-40B4-BE49-F238E27FC236}">
                  <a16:creationId xmlns:a16="http://schemas.microsoft.com/office/drawing/2014/main" id="{40D342BA-A19B-4222-A712-C737A00F33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9568" y="3734810"/>
              <a:ext cx="483364" cy="354467"/>
            </a:xfrm>
            <a:prstGeom prst="rect">
              <a:avLst/>
            </a:prstGeom>
            <a:effectLst>
              <a:outerShdw blurRad="25400" dist="25400" dir="2700000" algn="tl" rotWithShape="0">
                <a:prstClr val="black">
                  <a:alpha val="40000"/>
                </a:prstClr>
              </a:outerShdw>
            </a:effectLst>
          </p:spPr>
        </p:pic>
        <p:pic>
          <p:nvPicPr>
            <p:cNvPr id="463" name="Picture 462" descr="A picture containing cat, table, computer, computer&#10;&#10;Description automatically generated">
              <a:extLst>
                <a:ext uri="{FF2B5EF4-FFF2-40B4-BE49-F238E27FC236}">
                  <a16:creationId xmlns:a16="http://schemas.microsoft.com/office/drawing/2014/main" id="{FD6016B1-1EBB-4695-B49E-51484BD752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75200" flipH="1">
              <a:off x="4256813" y="3426615"/>
              <a:ext cx="418184" cy="216276"/>
            </a:xfrm>
            <a:prstGeom prst="rect">
              <a:avLst/>
            </a:prstGeom>
            <a:effectLst>
              <a:outerShdw blurRad="25400" dist="25400" dir="2700000" algn="tl" rotWithShape="0">
                <a:prstClr val="black">
                  <a:alpha val="40000"/>
                </a:prstClr>
              </a:outerShdw>
            </a:effectLst>
          </p:spPr>
        </p:pic>
      </p:grpSp>
      <p:grpSp>
        <p:nvGrpSpPr>
          <p:cNvPr id="32" name="Group 31">
            <a:extLst>
              <a:ext uri="{FF2B5EF4-FFF2-40B4-BE49-F238E27FC236}">
                <a16:creationId xmlns:a16="http://schemas.microsoft.com/office/drawing/2014/main" id="{56AE065D-5A36-4E03-B004-8D30E86C911A}"/>
              </a:ext>
            </a:extLst>
          </p:cNvPr>
          <p:cNvGrpSpPr/>
          <p:nvPr/>
        </p:nvGrpSpPr>
        <p:grpSpPr>
          <a:xfrm>
            <a:off x="1188634" y="5370032"/>
            <a:ext cx="2182335" cy="519899"/>
            <a:chOff x="1166276" y="5728037"/>
            <a:chExt cx="2327824" cy="554559"/>
          </a:xfrm>
        </p:grpSpPr>
        <p:sp>
          <p:nvSpPr>
            <p:cNvPr id="181" name="Rectangle 180">
              <a:extLst>
                <a:ext uri="{FF2B5EF4-FFF2-40B4-BE49-F238E27FC236}">
                  <a16:creationId xmlns:a16="http://schemas.microsoft.com/office/drawing/2014/main" id="{CEA5FCE2-2F60-4A30-938E-5494CA92192C}"/>
                </a:ext>
              </a:extLst>
            </p:cNvPr>
            <p:cNvSpPr/>
            <p:nvPr/>
          </p:nvSpPr>
          <p:spPr>
            <a:xfrm>
              <a:off x="1171961" y="5778741"/>
              <a:ext cx="172617" cy="184859"/>
            </a:xfrm>
            <a:prstGeom prst="rect">
              <a:avLst/>
            </a:prstGeom>
            <a:solidFill>
              <a:schemeClr val="tx2">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82" name="Rectangle 181">
              <a:extLst>
                <a:ext uri="{FF2B5EF4-FFF2-40B4-BE49-F238E27FC236}">
                  <a16:creationId xmlns:a16="http://schemas.microsoft.com/office/drawing/2014/main" id="{08CE32F0-6890-4574-9A22-9C1E90C2C237}"/>
                </a:ext>
              </a:extLst>
            </p:cNvPr>
            <p:cNvSpPr/>
            <p:nvPr/>
          </p:nvSpPr>
          <p:spPr>
            <a:xfrm>
              <a:off x="1166276" y="6053275"/>
              <a:ext cx="172617" cy="184859"/>
            </a:xfrm>
            <a:prstGeom prst="rect">
              <a:avLst/>
            </a:prstGeom>
            <a:gradFill>
              <a:gsLst>
                <a:gs pos="60000">
                  <a:schemeClr val="accent1">
                    <a:lumMod val="60000"/>
                    <a:lumOff val="40000"/>
                  </a:schemeClr>
                </a:gs>
                <a:gs pos="25000">
                  <a:srgbClr val="C9F2FF"/>
                </a:gs>
              </a:gsLst>
              <a:lin ang="10800000" scaled="1"/>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83" name="TextBox 182">
              <a:extLst>
                <a:ext uri="{FF2B5EF4-FFF2-40B4-BE49-F238E27FC236}">
                  <a16:creationId xmlns:a16="http://schemas.microsoft.com/office/drawing/2014/main" id="{49CC278F-33B3-487A-A49E-8FF94D8E6533}"/>
                </a:ext>
              </a:extLst>
            </p:cNvPr>
            <p:cNvSpPr txBox="1"/>
            <p:nvPr/>
          </p:nvSpPr>
          <p:spPr>
            <a:xfrm>
              <a:off x="1344578" y="5728037"/>
              <a:ext cx="2149522" cy="267697"/>
            </a:xfrm>
            <a:prstGeom prst="rect">
              <a:avLst/>
            </a:prstGeom>
            <a:noFill/>
          </p:spPr>
          <p:txBody>
            <a:bodyPr wrap="square" rtlCol="0">
              <a:spAutoFit/>
            </a:bodyPr>
            <a:lstStyle/>
            <a:p>
              <a:r>
                <a:rPr lang="en-US" sz="1031" dirty="0"/>
                <a:t>NASA-provisioned service</a:t>
              </a:r>
            </a:p>
          </p:txBody>
        </p:sp>
        <p:sp>
          <p:nvSpPr>
            <p:cNvPr id="184" name="TextBox 183">
              <a:extLst>
                <a:ext uri="{FF2B5EF4-FFF2-40B4-BE49-F238E27FC236}">
                  <a16:creationId xmlns:a16="http://schemas.microsoft.com/office/drawing/2014/main" id="{74972C2A-BA13-4592-ADCC-D9639E134873}"/>
                </a:ext>
              </a:extLst>
            </p:cNvPr>
            <p:cNvSpPr txBox="1"/>
            <p:nvPr/>
          </p:nvSpPr>
          <p:spPr>
            <a:xfrm>
              <a:off x="1334009" y="6014899"/>
              <a:ext cx="2149522" cy="267697"/>
            </a:xfrm>
            <a:prstGeom prst="rect">
              <a:avLst/>
            </a:prstGeom>
            <a:noFill/>
          </p:spPr>
          <p:txBody>
            <a:bodyPr wrap="square" rtlCol="0">
              <a:spAutoFit/>
            </a:bodyPr>
            <a:lstStyle/>
            <a:p>
              <a:r>
                <a:rPr lang="en-US" sz="1031" dirty="0"/>
                <a:t>Commercially-provisioned service</a:t>
              </a:r>
            </a:p>
          </p:txBody>
        </p:sp>
      </p:grpSp>
      <p:grpSp>
        <p:nvGrpSpPr>
          <p:cNvPr id="20" name="Group 19">
            <a:extLst>
              <a:ext uri="{FF2B5EF4-FFF2-40B4-BE49-F238E27FC236}">
                <a16:creationId xmlns:a16="http://schemas.microsoft.com/office/drawing/2014/main" id="{7FE07412-0FC9-4684-AA9F-3DEE996BA9A6}"/>
              </a:ext>
            </a:extLst>
          </p:cNvPr>
          <p:cNvGrpSpPr/>
          <p:nvPr/>
        </p:nvGrpSpPr>
        <p:grpSpPr>
          <a:xfrm>
            <a:off x="868079" y="2795126"/>
            <a:ext cx="2626595" cy="1960294"/>
            <a:chOff x="819963" y="2998792"/>
            <a:chExt cx="2801701" cy="2090980"/>
          </a:xfrm>
        </p:grpSpPr>
        <p:pic>
          <p:nvPicPr>
            <p:cNvPr id="2" name="Picture 1" descr="A satellite in space&#10;&#10;Description automatically generated">
              <a:extLst>
                <a:ext uri="{FF2B5EF4-FFF2-40B4-BE49-F238E27FC236}">
                  <a16:creationId xmlns:a16="http://schemas.microsoft.com/office/drawing/2014/main" id="{5A2FD277-FC6A-4850-A231-8749CEA153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6659" y="3807174"/>
              <a:ext cx="447595" cy="346667"/>
            </a:xfrm>
            <a:prstGeom prst="rect">
              <a:avLst/>
            </a:prstGeom>
            <a:effectLst>
              <a:outerShdw blurRad="12700" dist="25400" dir="2700000" algn="tl" rotWithShape="0">
                <a:prstClr val="black">
                  <a:alpha val="40000"/>
                </a:prstClr>
              </a:outerShdw>
            </a:effectLst>
          </p:spPr>
        </p:pic>
        <p:pic>
          <p:nvPicPr>
            <p:cNvPr id="150" name="Picture 149" descr="A satellite in space&#10;&#10;Description automatically generated">
              <a:extLst>
                <a:ext uri="{FF2B5EF4-FFF2-40B4-BE49-F238E27FC236}">
                  <a16:creationId xmlns:a16="http://schemas.microsoft.com/office/drawing/2014/main" id="{C81C44AB-B688-415E-8167-5D41058E9D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6811" y="4080135"/>
              <a:ext cx="447595" cy="346667"/>
            </a:xfrm>
            <a:prstGeom prst="rect">
              <a:avLst/>
            </a:prstGeom>
            <a:effectLst>
              <a:outerShdw blurRad="12700" dist="25400" dir="2700000" algn="tl" rotWithShape="0">
                <a:prstClr val="black">
                  <a:alpha val="40000"/>
                </a:prstClr>
              </a:outerShdw>
            </a:effectLst>
          </p:spPr>
        </p:pic>
        <p:pic>
          <p:nvPicPr>
            <p:cNvPr id="151" name="Picture 150" descr="A satellite in space&#10;&#10;Description automatically generated">
              <a:extLst>
                <a:ext uri="{FF2B5EF4-FFF2-40B4-BE49-F238E27FC236}">
                  <a16:creationId xmlns:a16="http://schemas.microsoft.com/office/drawing/2014/main" id="{5BD25D8D-613E-45FB-9BB1-74A19E7F2D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11077" y="3175487"/>
              <a:ext cx="447595" cy="346667"/>
            </a:xfrm>
            <a:prstGeom prst="rect">
              <a:avLst/>
            </a:prstGeom>
            <a:effectLst>
              <a:outerShdw blurRad="12700" dist="25400" dir="2700000" algn="tl" rotWithShape="0">
                <a:prstClr val="black">
                  <a:alpha val="40000"/>
                </a:prstClr>
              </a:outerShdw>
            </a:effectLst>
          </p:spPr>
        </p:pic>
        <p:grpSp>
          <p:nvGrpSpPr>
            <p:cNvPr id="3" name="Group 2">
              <a:extLst>
                <a:ext uri="{FF2B5EF4-FFF2-40B4-BE49-F238E27FC236}">
                  <a16:creationId xmlns:a16="http://schemas.microsoft.com/office/drawing/2014/main" id="{3DF5B714-CA31-4A98-A452-EE796260109F}"/>
                </a:ext>
              </a:extLst>
            </p:cNvPr>
            <p:cNvGrpSpPr/>
            <p:nvPr/>
          </p:nvGrpSpPr>
          <p:grpSpPr>
            <a:xfrm>
              <a:off x="819963" y="2998792"/>
              <a:ext cx="2801701" cy="2090980"/>
              <a:chOff x="819963" y="2998792"/>
              <a:chExt cx="2801701" cy="2090980"/>
            </a:xfrm>
          </p:grpSpPr>
          <p:grpSp>
            <p:nvGrpSpPr>
              <p:cNvPr id="24" name="Group 23">
                <a:extLst>
                  <a:ext uri="{FF2B5EF4-FFF2-40B4-BE49-F238E27FC236}">
                    <a16:creationId xmlns:a16="http://schemas.microsoft.com/office/drawing/2014/main" id="{8F184BE1-0D9F-4EA7-AB8D-C6A7315831FB}"/>
                  </a:ext>
                </a:extLst>
              </p:cNvPr>
              <p:cNvGrpSpPr/>
              <p:nvPr/>
            </p:nvGrpSpPr>
            <p:grpSpPr>
              <a:xfrm>
                <a:off x="819963" y="3005657"/>
                <a:ext cx="2735541" cy="2084115"/>
                <a:chOff x="819963" y="3005657"/>
                <a:chExt cx="2735541" cy="2084115"/>
              </a:xfrm>
            </p:grpSpPr>
            <p:pic>
              <p:nvPicPr>
                <p:cNvPr id="9" name="Picture 8" descr="A satellite in space&#10;&#10;Description automatically generated">
                  <a:extLst>
                    <a:ext uri="{FF2B5EF4-FFF2-40B4-BE49-F238E27FC236}">
                      <a16:creationId xmlns:a16="http://schemas.microsoft.com/office/drawing/2014/main" id="{4858674C-A058-4D36-998B-FB43602C9D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855438" flipH="1">
                  <a:off x="1099018" y="3286694"/>
                  <a:ext cx="351047" cy="289192"/>
                </a:xfrm>
                <a:prstGeom prst="rect">
                  <a:avLst/>
                </a:prstGeom>
              </p:spPr>
            </p:pic>
            <p:pic>
              <p:nvPicPr>
                <p:cNvPr id="250" name="Picture 249" descr="A satellite in space&#10;&#10;Description automatically generated">
                  <a:extLst>
                    <a:ext uri="{FF2B5EF4-FFF2-40B4-BE49-F238E27FC236}">
                      <a16:creationId xmlns:a16="http://schemas.microsoft.com/office/drawing/2014/main" id="{3F2AD26D-8795-4FAB-9E97-A90F983D8F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36550" y="4654626"/>
                  <a:ext cx="351047" cy="289192"/>
                </a:xfrm>
                <a:prstGeom prst="rect">
                  <a:avLst/>
                </a:prstGeom>
              </p:spPr>
            </p:pic>
            <p:pic>
              <p:nvPicPr>
                <p:cNvPr id="269" name="Picture 268" descr="A satellite in space&#10;&#10;Description automatically generated">
                  <a:extLst>
                    <a:ext uri="{FF2B5EF4-FFF2-40B4-BE49-F238E27FC236}">
                      <a16:creationId xmlns:a16="http://schemas.microsoft.com/office/drawing/2014/main" id="{5DA4C946-AFBB-4165-AEA7-80A9235F0D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347855" flipH="1">
                  <a:off x="968401" y="3780131"/>
                  <a:ext cx="351047" cy="289192"/>
                </a:xfrm>
                <a:prstGeom prst="rect">
                  <a:avLst/>
                </a:prstGeom>
              </p:spPr>
            </p:pic>
            <p:pic>
              <p:nvPicPr>
                <p:cNvPr id="290" name="Picture 289" descr="A satellite in space&#10;&#10;Description automatically generated">
                  <a:extLst>
                    <a:ext uri="{FF2B5EF4-FFF2-40B4-BE49-F238E27FC236}">
                      <a16:creationId xmlns:a16="http://schemas.microsoft.com/office/drawing/2014/main" id="{63BE0215-479E-4AF2-99E1-549D429C05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820099" y="3005657"/>
                  <a:ext cx="378166" cy="311533"/>
                </a:xfrm>
                <a:prstGeom prst="rect">
                  <a:avLst/>
                </a:prstGeom>
              </p:spPr>
            </p:pic>
            <p:pic>
              <p:nvPicPr>
                <p:cNvPr id="326" name="Picture 325" descr="A satellite in space&#10;&#10;Description automatically generated">
                  <a:extLst>
                    <a:ext uri="{FF2B5EF4-FFF2-40B4-BE49-F238E27FC236}">
                      <a16:creationId xmlns:a16="http://schemas.microsoft.com/office/drawing/2014/main" id="{61E1F273-EF88-447E-ADDD-A95773E3937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347855" flipH="1">
                  <a:off x="1614054" y="4717492"/>
                  <a:ext cx="388453" cy="320007"/>
                </a:xfrm>
                <a:prstGeom prst="rect">
                  <a:avLst/>
                </a:prstGeom>
              </p:spPr>
            </p:pic>
            <p:pic>
              <p:nvPicPr>
                <p:cNvPr id="329" name="Picture 328" descr="A satellite in space&#10;&#10;Description automatically generated">
                  <a:extLst>
                    <a:ext uri="{FF2B5EF4-FFF2-40B4-BE49-F238E27FC236}">
                      <a16:creationId xmlns:a16="http://schemas.microsoft.com/office/drawing/2014/main" id="{9EC53C4F-3A3C-4F06-BFBC-48321A26DAA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347855" flipH="1">
                  <a:off x="2891124" y="3311907"/>
                  <a:ext cx="383164" cy="315650"/>
                </a:xfrm>
                <a:prstGeom prst="rect">
                  <a:avLst/>
                </a:prstGeom>
              </p:spPr>
            </p:pic>
            <p:pic>
              <p:nvPicPr>
                <p:cNvPr id="334" name="Picture 333" descr="A satellite in space&#10;&#10;Description automatically generated">
                  <a:extLst>
                    <a:ext uri="{FF2B5EF4-FFF2-40B4-BE49-F238E27FC236}">
                      <a16:creationId xmlns:a16="http://schemas.microsoft.com/office/drawing/2014/main" id="{D361EE84-9ED7-4C41-A10F-70CF1180C6F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347855" flipH="1">
                  <a:off x="2706034" y="3756586"/>
                  <a:ext cx="383164" cy="315650"/>
                </a:xfrm>
                <a:prstGeom prst="rect">
                  <a:avLst/>
                </a:prstGeom>
              </p:spPr>
            </p:pic>
            <p:pic>
              <p:nvPicPr>
                <p:cNvPr id="337" name="Picture 336" descr="A satellite in space&#10;&#10;Description automatically generated">
                  <a:extLst>
                    <a:ext uri="{FF2B5EF4-FFF2-40B4-BE49-F238E27FC236}">
                      <a16:creationId xmlns:a16="http://schemas.microsoft.com/office/drawing/2014/main" id="{96D1BF64-E5AD-4D49-AED3-6564CD46043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347855" flipH="1">
                  <a:off x="2948264" y="4402927"/>
                  <a:ext cx="465883" cy="383794"/>
                </a:xfrm>
                <a:prstGeom prst="rect">
                  <a:avLst/>
                </a:prstGeom>
              </p:spPr>
            </p:pic>
            <p:pic>
              <p:nvPicPr>
                <p:cNvPr id="338" name="Picture 337" descr="A satellite in space&#10;&#10;Description automatically generated">
                  <a:extLst>
                    <a:ext uri="{FF2B5EF4-FFF2-40B4-BE49-F238E27FC236}">
                      <a16:creationId xmlns:a16="http://schemas.microsoft.com/office/drawing/2014/main" id="{8F863BF5-CA36-4AE3-9812-338B287BDDD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347855" flipH="1">
                  <a:off x="2958339" y="4160070"/>
                  <a:ext cx="383164" cy="315650"/>
                </a:xfrm>
                <a:prstGeom prst="rect">
                  <a:avLst/>
                </a:prstGeom>
              </p:spPr>
            </p:pic>
            <p:pic>
              <p:nvPicPr>
                <p:cNvPr id="413" name="Picture 412" descr="A satellite in space&#10;&#10;Description automatically generated">
                  <a:extLst>
                    <a:ext uri="{FF2B5EF4-FFF2-40B4-BE49-F238E27FC236}">
                      <a16:creationId xmlns:a16="http://schemas.microsoft.com/office/drawing/2014/main" id="{A186237B-D4FC-4635-8740-BFF9A25C44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347855" flipH="1">
                  <a:off x="3089621" y="4667972"/>
                  <a:ext cx="465883" cy="383794"/>
                </a:xfrm>
                <a:prstGeom prst="rect">
                  <a:avLst/>
                </a:prstGeom>
              </p:spPr>
            </p:pic>
            <p:pic>
              <p:nvPicPr>
                <p:cNvPr id="414" name="Picture 413" descr="A satellite in space&#10;&#10;Description automatically generated">
                  <a:extLst>
                    <a:ext uri="{FF2B5EF4-FFF2-40B4-BE49-F238E27FC236}">
                      <a16:creationId xmlns:a16="http://schemas.microsoft.com/office/drawing/2014/main" id="{94C511D2-24E6-4A2B-9B6F-8EF1995811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347855" flipH="1">
                  <a:off x="2482929" y="4685408"/>
                  <a:ext cx="373625" cy="307792"/>
                </a:xfrm>
                <a:prstGeom prst="rect">
                  <a:avLst/>
                </a:prstGeom>
              </p:spPr>
            </p:pic>
            <p:pic>
              <p:nvPicPr>
                <p:cNvPr id="418" name="Picture 417" descr="A satellite in space&#10;&#10;Description automatically generated">
                  <a:extLst>
                    <a:ext uri="{FF2B5EF4-FFF2-40B4-BE49-F238E27FC236}">
                      <a16:creationId xmlns:a16="http://schemas.microsoft.com/office/drawing/2014/main" id="{05C4E43F-B8B2-4B76-B5F3-038F6286ED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347855" flipH="1">
                  <a:off x="1938756" y="4199078"/>
                  <a:ext cx="388453" cy="320007"/>
                </a:xfrm>
                <a:prstGeom prst="rect">
                  <a:avLst/>
                </a:prstGeom>
              </p:spPr>
            </p:pic>
            <p:pic>
              <p:nvPicPr>
                <p:cNvPr id="422" name="Picture 421" descr="A satellite in space&#10;&#10;Description automatically generated">
                  <a:extLst>
                    <a:ext uri="{FF2B5EF4-FFF2-40B4-BE49-F238E27FC236}">
                      <a16:creationId xmlns:a16="http://schemas.microsoft.com/office/drawing/2014/main" id="{7E48157B-00D9-4044-905E-E6E4407DD3E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347855" flipH="1">
                  <a:off x="1264593" y="3893205"/>
                  <a:ext cx="388453" cy="320007"/>
                </a:xfrm>
                <a:prstGeom prst="rect">
                  <a:avLst/>
                </a:prstGeom>
              </p:spPr>
            </p:pic>
            <p:pic>
              <p:nvPicPr>
                <p:cNvPr id="12" name="Picture 11" descr="A picture containing table, cut&#10;&#10;Description automatically generated">
                  <a:extLst>
                    <a:ext uri="{FF2B5EF4-FFF2-40B4-BE49-F238E27FC236}">
                      <a16:creationId xmlns:a16="http://schemas.microsoft.com/office/drawing/2014/main" id="{6FDFFC7C-F60B-4B76-869C-B6B2B6B71F6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78798" y="3312997"/>
                  <a:ext cx="407435" cy="298786"/>
                </a:xfrm>
                <a:prstGeom prst="rect">
                  <a:avLst/>
                </a:prstGeom>
              </p:spPr>
            </p:pic>
            <p:pic>
              <p:nvPicPr>
                <p:cNvPr id="425" name="Picture 424" descr="A picture containing table, cut&#10;&#10;Description automatically generated">
                  <a:extLst>
                    <a:ext uri="{FF2B5EF4-FFF2-40B4-BE49-F238E27FC236}">
                      <a16:creationId xmlns:a16="http://schemas.microsoft.com/office/drawing/2014/main" id="{863BE5E6-414F-421C-A012-29517DCEFFB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12770" y="3638694"/>
                  <a:ext cx="438397" cy="321492"/>
                </a:xfrm>
                <a:prstGeom prst="rect">
                  <a:avLst/>
                </a:prstGeom>
              </p:spPr>
            </p:pic>
            <p:pic>
              <p:nvPicPr>
                <p:cNvPr id="427" name="Picture 426" descr="A picture containing table, cut&#10;&#10;Description automatically generated">
                  <a:extLst>
                    <a:ext uri="{FF2B5EF4-FFF2-40B4-BE49-F238E27FC236}">
                      <a16:creationId xmlns:a16="http://schemas.microsoft.com/office/drawing/2014/main" id="{660306E5-D6A6-4B9F-974D-D2096C303A7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06782" y="4152749"/>
                  <a:ext cx="501457" cy="367735"/>
                </a:xfrm>
                <a:prstGeom prst="rect">
                  <a:avLst/>
                </a:prstGeom>
              </p:spPr>
            </p:pic>
            <p:pic>
              <p:nvPicPr>
                <p:cNvPr id="428" name="Picture 427" descr="A picture containing table, cut&#10;&#10;Description automatically generated">
                  <a:extLst>
                    <a:ext uri="{FF2B5EF4-FFF2-40B4-BE49-F238E27FC236}">
                      <a16:creationId xmlns:a16="http://schemas.microsoft.com/office/drawing/2014/main" id="{B2163BD4-4548-4036-9010-73D9F76F0F8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47545" y="3066871"/>
                  <a:ext cx="494629" cy="362728"/>
                </a:xfrm>
                <a:prstGeom prst="rect">
                  <a:avLst/>
                </a:prstGeom>
              </p:spPr>
            </p:pic>
            <p:pic>
              <p:nvPicPr>
                <p:cNvPr id="429" name="Picture 428" descr="A picture containing table, cut&#10;&#10;Description automatically generated">
                  <a:extLst>
                    <a:ext uri="{FF2B5EF4-FFF2-40B4-BE49-F238E27FC236}">
                      <a16:creationId xmlns:a16="http://schemas.microsoft.com/office/drawing/2014/main" id="{41FCA5C2-ABC8-4156-B7B7-1AAB20E1E4A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058173" y="3866371"/>
                  <a:ext cx="494629" cy="362728"/>
                </a:xfrm>
                <a:prstGeom prst="rect">
                  <a:avLst/>
                </a:prstGeom>
              </p:spPr>
            </p:pic>
            <p:pic>
              <p:nvPicPr>
                <p:cNvPr id="435" name="Picture 434" descr="A satellite in space&#10;&#10;Description automatically generated">
                  <a:extLst>
                    <a:ext uri="{FF2B5EF4-FFF2-40B4-BE49-F238E27FC236}">
                      <a16:creationId xmlns:a16="http://schemas.microsoft.com/office/drawing/2014/main" id="{A4FA07E8-74C3-48C9-9954-B60184C2489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45254" y="4418809"/>
                  <a:ext cx="267496" cy="200621"/>
                </a:xfrm>
                <a:prstGeom prst="rect">
                  <a:avLst/>
                </a:prstGeom>
              </p:spPr>
            </p:pic>
            <p:pic>
              <p:nvPicPr>
                <p:cNvPr id="439" name="Picture 438" descr="A satellite in space&#10;&#10;Description automatically generated">
                  <a:extLst>
                    <a:ext uri="{FF2B5EF4-FFF2-40B4-BE49-F238E27FC236}">
                      <a16:creationId xmlns:a16="http://schemas.microsoft.com/office/drawing/2014/main" id="{C0EC6667-8546-4A2F-B71C-B25DDB38762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166476" y="3701786"/>
                  <a:ext cx="291970" cy="218977"/>
                </a:xfrm>
                <a:prstGeom prst="rect">
                  <a:avLst/>
                </a:prstGeom>
              </p:spPr>
            </p:pic>
            <p:pic>
              <p:nvPicPr>
                <p:cNvPr id="441" name="Picture 440" descr="A satellite in space&#10;&#10;Description automatically generated">
                  <a:extLst>
                    <a:ext uri="{FF2B5EF4-FFF2-40B4-BE49-F238E27FC236}">
                      <a16:creationId xmlns:a16="http://schemas.microsoft.com/office/drawing/2014/main" id="{05E0AFD6-5FFB-4FB9-8F9A-0FDBE48F03D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854536" y="3614747"/>
                  <a:ext cx="251337" cy="188502"/>
                </a:xfrm>
                <a:prstGeom prst="rect">
                  <a:avLst/>
                </a:prstGeom>
              </p:spPr>
            </p:pic>
            <p:pic>
              <p:nvPicPr>
                <p:cNvPr id="22" name="Picture 21" descr="A picture containing cat, table, computer, computer&#10;&#10;Description automatically generated">
                  <a:extLst>
                    <a:ext uri="{FF2B5EF4-FFF2-40B4-BE49-F238E27FC236}">
                      <a16:creationId xmlns:a16="http://schemas.microsoft.com/office/drawing/2014/main" id="{AC3BC2AB-626B-4E5D-8D4B-EF83830087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75200" flipH="1">
                  <a:off x="3072780" y="3411270"/>
                  <a:ext cx="418184" cy="216276"/>
                </a:xfrm>
                <a:prstGeom prst="rect">
                  <a:avLst/>
                </a:prstGeom>
              </p:spPr>
            </p:pic>
            <p:pic>
              <p:nvPicPr>
                <p:cNvPr id="446" name="Picture 445" descr="A picture containing cat, table, computer, computer&#10;&#10;Description automatically generated">
                  <a:extLst>
                    <a:ext uri="{FF2B5EF4-FFF2-40B4-BE49-F238E27FC236}">
                      <a16:creationId xmlns:a16="http://schemas.microsoft.com/office/drawing/2014/main" id="{1E384911-983E-4F1B-A539-F5DCD2C6841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675200" flipH="1">
                  <a:off x="918286" y="3184185"/>
                  <a:ext cx="383132" cy="198148"/>
                </a:xfrm>
                <a:prstGeom prst="rect">
                  <a:avLst/>
                </a:prstGeom>
              </p:spPr>
            </p:pic>
            <p:pic>
              <p:nvPicPr>
                <p:cNvPr id="447" name="Picture 446" descr="A picture containing cat, table, computer, computer&#10;&#10;Description automatically generated">
                  <a:extLst>
                    <a:ext uri="{FF2B5EF4-FFF2-40B4-BE49-F238E27FC236}">
                      <a16:creationId xmlns:a16="http://schemas.microsoft.com/office/drawing/2014/main" id="{E0E87752-8404-4739-8941-E9531D06A7C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675200" flipH="1">
                  <a:off x="997798" y="3586166"/>
                  <a:ext cx="383132" cy="198148"/>
                </a:xfrm>
                <a:prstGeom prst="rect">
                  <a:avLst/>
                </a:prstGeom>
              </p:spPr>
            </p:pic>
            <p:pic>
              <p:nvPicPr>
                <p:cNvPr id="455" name="Picture 454" descr="A picture containing table, cut&#10;&#10;Description automatically generated">
                  <a:extLst>
                    <a:ext uri="{FF2B5EF4-FFF2-40B4-BE49-F238E27FC236}">
                      <a16:creationId xmlns:a16="http://schemas.microsoft.com/office/drawing/2014/main" id="{34703F73-0D31-4F96-A402-36C46EF63FB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26024" y="4727044"/>
                  <a:ext cx="494629" cy="362728"/>
                </a:xfrm>
                <a:prstGeom prst="rect">
                  <a:avLst/>
                </a:prstGeom>
              </p:spPr>
            </p:pic>
            <p:pic>
              <p:nvPicPr>
                <p:cNvPr id="457" name="Picture 456" descr="A satellite in space&#10;&#10;Description automatically generated">
                  <a:extLst>
                    <a:ext uri="{FF2B5EF4-FFF2-40B4-BE49-F238E27FC236}">
                      <a16:creationId xmlns:a16="http://schemas.microsoft.com/office/drawing/2014/main" id="{A63A92AA-EDEF-4DBA-BC4E-4B44D082924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203437" y="4445002"/>
                  <a:ext cx="278225" cy="208668"/>
                </a:xfrm>
                <a:prstGeom prst="rect">
                  <a:avLst/>
                </a:prstGeom>
              </p:spPr>
            </p:pic>
            <p:pic>
              <p:nvPicPr>
                <p:cNvPr id="462" name="Picture 461" descr="A picture containing table, cut&#10;&#10;Description automatically generated">
                  <a:extLst>
                    <a:ext uri="{FF2B5EF4-FFF2-40B4-BE49-F238E27FC236}">
                      <a16:creationId xmlns:a16="http://schemas.microsoft.com/office/drawing/2014/main" id="{ACE7C18C-C9C6-4C73-B249-FB20726E821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9963" y="3976853"/>
                  <a:ext cx="494629" cy="362728"/>
                </a:xfrm>
                <a:prstGeom prst="rect">
                  <a:avLst/>
                </a:prstGeom>
              </p:spPr>
            </p:pic>
          </p:grpSp>
          <p:pic>
            <p:nvPicPr>
              <p:cNvPr id="153" name="Picture 152" descr="A satellite in space&#10;&#10;Description automatically generated">
                <a:extLst>
                  <a:ext uri="{FF2B5EF4-FFF2-40B4-BE49-F238E27FC236}">
                    <a16:creationId xmlns:a16="http://schemas.microsoft.com/office/drawing/2014/main" id="{85104149-1D32-46B3-A6CD-35C80A23E7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4069" y="2998792"/>
                <a:ext cx="447595" cy="346667"/>
              </a:xfrm>
              <a:prstGeom prst="rect">
                <a:avLst/>
              </a:prstGeom>
              <a:effectLst>
                <a:outerShdw blurRad="12700" dist="25400" dir="2700000" algn="tl" rotWithShape="0">
                  <a:prstClr val="black">
                    <a:alpha val="40000"/>
                  </a:prstClr>
                </a:outerShdw>
              </a:effectLst>
            </p:spPr>
          </p:pic>
        </p:grpSp>
      </p:grpSp>
      <p:grpSp>
        <p:nvGrpSpPr>
          <p:cNvPr id="19" name="Group 18">
            <a:extLst>
              <a:ext uri="{FF2B5EF4-FFF2-40B4-BE49-F238E27FC236}">
                <a16:creationId xmlns:a16="http://schemas.microsoft.com/office/drawing/2014/main" id="{717CAA34-22E3-4437-ACFD-7B82185F48BB}"/>
              </a:ext>
            </a:extLst>
          </p:cNvPr>
          <p:cNvGrpSpPr/>
          <p:nvPr/>
        </p:nvGrpSpPr>
        <p:grpSpPr>
          <a:xfrm>
            <a:off x="4669496" y="2856748"/>
            <a:ext cx="3431701" cy="1739363"/>
            <a:chOff x="4879195" y="3047198"/>
            <a:chExt cx="3660481" cy="1855320"/>
          </a:xfrm>
        </p:grpSpPr>
        <p:pic>
          <p:nvPicPr>
            <p:cNvPr id="5" name="Picture 4" descr="A satellite in space&#10;&#10;Description automatically generated">
              <a:extLst>
                <a:ext uri="{FF2B5EF4-FFF2-40B4-BE49-F238E27FC236}">
                  <a16:creationId xmlns:a16="http://schemas.microsoft.com/office/drawing/2014/main" id="{415A5BEE-EB83-46CC-BCF9-2ECF357F35F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881537" y="3466315"/>
              <a:ext cx="278225" cy="208668"/>
            </a:xfrm>
            <a:prstGeom prst="rect">
              <a:avLst/>
            </a:prstGeom>
          </p:spPr>
        </p:pic>
        <p:pic>
          <p:nvPicPr>
            <p:cNvPr id="157" name="Picture 156" descr="A satellite in space&#10;&#10;Description automatically generated">
              <a:extLst>
                <a:ext uri="{FF2B5EF4-FFF2-40B4-BE49-F238E27FC236}">
                  <a16:creationId xmlns:a16="http://schemas.microsoft.com/office/drawing/2014/main" id="{07FB4CA0-94CE-467A-916D-60BE5FA027F1}"/>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497049" y="4615182"/>
              <a:ext cx="278225" cy="208668"/>
            </a:xfrm>
            <a:prstGeom prst="rect">
              <a:avLst/>
            </a:prstGeom>
          </p:spPr>
        </p:pic>
        <p:grpSp>
          <p:nvGrpSpPr>
            <p:cNvPr id="16" name="Group 15">
              <a:extLst>
                <a:ext uri="{FF2B5EF4-FFF2-40B4-BE49-F238E27FC236}">
                  <a16:creationId xmlns:a16="http://schemas.microsoft.com/office/drawing/2014/main" id="{9264534F-78E4-46B3-A1B9-E9754D8FA473}"/>
                </a:ext>
              </a:extLst>
            </p:cNvPr>
            <p:cNvGrpSpPr/>
            <p:nvPr/>
          </p:nvGrpSpPr>
          <p:grpSpPr>
            <a:xfrm>
              <a:off x="4879195" y="3047198"/>
              <a:ext cx="3660481" cy="1855320"/>
              <a:chOff x="4879195" y="3047198"/>
              <a:chExt cx="3660481" cy="1855320"/>
            </a:xfrm>
          </p:grpSpPr>
          <p:grpSp>
            <p:nvGrpSpPr>
              <p:cNvPr id="11" name="Group 10">
                <a:extLst>
                  <a:ext uri="{FF2B5EF4-FFF2-40B4-BE49-F238E27FC236}">
                    <a16:creationId xmlns:a16="http://schemas.microsoft.com/office/drawing/2014/main" id="{DAF56119-5756-400D-9B06-2EB5BE0874D2}"/>
                  </a:ext>
                </a:extLst>
              </p:cNvPr>
              <p:cNvGrpSpPr/>
              <p:nvPr/>
            </p:nvGrpSpPr>
            <p:grpSpPr>
              <a:xfrm>
                <a:off x="4879195" y="3047198"/>
                <a:ext cx="3660481" cy="1855320"/>
                <a:chOff x="4879195" y="3047198"/>
                <a:chExt cx="3660481" cy="1855320"/>
              </a:xfrm>
              <a:effectLst>
                <a:outerShdw blurRad="12700" dist="25400" dir="2700000" algn="tl" rotWithShape="0">
                  <a:prstClr val="black">
                    <a:alpha val="11000"/>
                  </a:prstClr>
                </a:outerShdw>
              </a:effectLst>
            </p:grpSpPr>
            <p:grpSp>
              <p:nvGrpSpPr>
                <p:cNvPr id="34" name="Group 33">
                  <a:extLst>
                    <a:ext uri="{FF2B5EF4-FFF2-40B4-BE49-F238E27FC236}">
                      <a16:creationId xmlns:a16="http://schemas.microsoft.com/office/drawing/2014/main" id="{3E87EC8E-674C-4BC8-8E23-53F7D83099EB}"/>
                    </a:ext>
                  </a:extLst>
                </p:cNvPr>
                <p:cNvGrpSpPr/>
                <p:nvPr/>
              </p:nvGrpSpPr>
              <p:grpSpPr>
                <a:xfrm>
                  <a:off x="4879195" y="3047198"/>
                  <a:ext cx="3660481" cy="1855320"/>
                  <a:chOff x="4879195" y="3047198"/>
                  <a:chExt cx="3660481" cy="1855320"/>
                </a:xfrm>
              </p:grpSpPr>
              <p:grpSp>
                <p:nvGrpSpPr>
                  <p:cNvPr id="28" name="Group 27">
                    <a:extLst>
                      <a:ext uri="{FF2B5EF4-FFF2-40B4-BE49-F238E27FC236}">
                        <a16:creationId xmlns:a16="http://schemas.microsoft.com/office/drawing/2014/main" id="{44956288-0A89-4594-A77F-EC19F17F6C19}"/>
                      </a:ext>
                    </a:extLst>
                  </p:cNvPr>
                  <p:cNvGrpSpPr/>
                  <p:nvPr/>
                </p:nvGrpSpPr>
                <p:grpSpPr>
                  <a:xfrm>
                    <a:off x="4879195" y="3047198"/>
                    <a:ext cx="2005478" cy="1745425"/>
                    <a:chOff x="4879195" y="3047198"/>
                    <a:chExt cx="2005478" cy="1745425"/>
                  </a:xfrm>
                </p:grpSpPr>
                <p:pic>
                  <p:nvPicPr>
                    <p:cNvPr id="220" name="Picture 219" descr="A satellite in space&#10;&#10;Description automatically generated">
                      <a:extLst>
                        <a:ext uri="{FF2B5EF4-FFF2-40B4-BE49-F238E27FC236}">
                          <a16:creationId xmlns:a16="http://schemas.microsoft.com/office/drawing/2014/main" id="{F7DAFE25-2B92-4A21-B5A2-AC23D8ECDF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4609" y="3413470"/>
                      <a:ext cx="447595" cy="346667"/>
                    </a:xfrm>
                    <a:prstGeom prst="rect">
                      <a:avLst/>
                    </a:prstGeom>
                    <a:effectLst>
                      <a:outerShdw blurRad="12700" dist="25400" dir="2700000" algn="tl" rotWithShape="0">
                        <a:prstClr val="black">
                          <a:alpha val="40000"/>
                        </a:prstClr>
                      </a:outerShdw>
                    </a:effectLst>
                  </p:spPr>
                </p:pic>
                <p:pic>
                  <p:nvPicPr>
                    <p:cNvPr id="221" name="Picture 220" descr="A satellite in space&#10;&#10;Description automatically generated">
                      <a:extLst>
                        <a:ext uri="{FF2B5EF4-FFF2-40B4-BE49-F238E27FC236}">
                          <a16:creationId xmlns:a16="http://schemas.microsoft.com/office/drawing/2014/main" id="{BCD844FF-7425-4B91-987E-0627551C77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6367" y="3047198"/>
                      <a:ext cx="447595" cy="346667"/>
                    </a:xfrm>
                    <a:prstGeom prst="rect">
                      <a:avLst/>
                    </a:prstGeom>
                    <a:effectLst>
                      <a:outerShdw blurRad="12700" dist="25400" dir="2700000" algn="tl" rotWithShape="0">
                        <a:prstClr val="black">
                          <a:alpha val="40000"/>
                        </a:prstClr>
                      </a:outerShdw>
                    </a:effectLst>
                  </p:spPr>
                </p:pic>
                <p:pic>
                  <p:nvPicPr>
                    <p:cNvPr id="223" name="Picture 222" descr="A satellite in space&#10;&#10;Description automatically generated">
                      <a:extLst>
                        <a:ext uri="{FF2B5EF4-FFF2-40B4-BE49-F238E27FC236}">
                          <a16:creationId xmlns:a16="http://schemas.microsoft.com/office/drawing/2014/main" id="{8708B14E-C832-4932-AE4C-47877D5CF0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9195" y="3959529"/>
                      <a:ext cx="447595" cy="346667"/>
                    </a:xfrm>
                    <a:prstGeom prst="rect">
                      <a:avLst/>
                    </a:prstGeom>
                    <a:effectLst>
                      <a:outerShdw blurRad="12700" dist="25400" dir="2700000" algn="tl" rotWithShape="0">
                        <a:prstClr val="black">
                          <a:alpha val="40000"/>
                        </a:prstClr>
                      </a:outerShdw>
                    </a:effectLst>
                  </p:spPr>
                </p:pic>
                <p:pic>
                  <p:nvPicPr>
                    <p:cNvPr id="225" name="Picture 224" descr="A satellite in space&#10;&#10;Description automatically generated">
                      <a:extLst>
                        <a:ext uri="{FF2B5EF4-FFF2-40B4-BE49-F238E27FC236}">
                          <a16:creationId xmlns:a16="http://schemas.microsoft.com/office/drawing/2014/main" id="{7A4C444C-AF46-4C68-B74B-27C9C33E0B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9851" y="3746823"/>
                      <a:ext cx="447595" cy="346667"/>
                    </a:xfrm>
                    <a:prstGeom prst="rect">
                      <a:avLst/>
                    </a:prstGeom>
                    <a:effectLst>
                      <a:outerShdw blurRad="12700" dist="25400" dir="2700000" algn="tl" rotWithShape="0">
                        <a:prstClr val="black">
                          <a:alpha val="40000"/>
                        </a:prstClr>
                      </a:outerShdw>
                    </a:effectLst>
                  </p:spPr>
                </p:pic>
                <p:pic>
                  <p:nvPicPr>
                    <p:cNvPr id="242" name="Picture 241" descr="A satellite in space&#10;&#10;Description automatically generated">
                      <a:extLst>
                        <a:ext uri="{FF2B5EF4-FFF2-40B4-BE49-F238E27FC236}">
                          <a16:creationId xmlns:a16="http://schemas.microsoft.com/office/drawing/2014/main" id="{37084D2E-6EAE-44CE-8858-5E8071DCF5C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397889" y="4030142"/>
                      <a:ext cx="486784" cy="377019"/>
                    </a:xfrm>
                    <a:prstGeom prst="rect">
                      <a:avLst/>
                    </a:prstGeom>
                    <a:effectLst>
                      <a:outerShdw blurRad="12700" dist="25400" dir="2700000" algn="tl" rotWithShape="0">
                        <a:prstClr val="black">
                          <a:alpha val="40000"/>
                        </a:prstClr>
                      </a:outerShdw>
                    </a:effectLst>
                  </p:spPr>
                </p:pic>
                <p:pic>
                  <p:nvPicPr>
                    <p:cNvPr id="244" name="Picture 243" descr="A satellite in space&#10;&#10;Description automatically generated">
                      <a:extLst>
                        <a:ext uri="{FF2B5EF4-FFF2-40B4-BE49-F238E27FC236}">
                          <a16:creationId xmlns:a16="http://schemas.microsoft.com/office/drawing/2014/main" id="{65B102D1-FC0B-4EE9-8B42-06CD134C71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5896" y="4363069"/>
                      <a:ext cx="447595" cy="346667"/>
                    </a:xfrm>
                    <a:prstGeom prst="rect">
                      <a:avLst/>
                    </a:prstGeom>
                    <a:effectLst>
                      <a:outerShdw blurRad="12700" dist="25400" dir="2700000" algn="tl" rotWithShape="0">
                        <a:prstClr val="black">
                          <a:alpha val="40000"/>
                        </a:prstClr>
                      </a:outerShdw>
                    </a:effectLst>
                  </p:spPr>
                </p:pic>
                <p:pic>
                  <p:nvPicPr>
                    <p:cNvPr id="452" name="Picture 451" descr="A satellite in space&#10;&#10;Description automatically generated">
                      <a:extLst>
                        <a:ext uri="{FF2B5EF4-FFF2-40B4-BE49-F238E27FC236}">
                          <a16:creationId xmlns:a16="http://schemas.microsoft.com/office/drawing/2014/main" id="{9D3AE7CB-95D8-430B-895C-925BB936D42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4884215" y="4459896"/>
                      <a:ext cx="403893" cy="332727"/>
                    </a:xfrm>
                    <a:prstGeom prst="rect">
                      <a:avLst/>
                    </a:prstGeom>
                  </p:spPr>
                </p:pic>
                <p:pic>
                  <p:nvPicPr>
                    <p:cNvPr id="453" name="Picture 452" descr="A satellite in space&#10;&#10;Description automatically generated">
                      <a:extLst>
                        <a:ext uri="{FF2B5EF4-FFF2-40B4-BE49-F238E27FC236}">
                          <a16:creationId xmlns:a16="http://schemas.microsoft.com/office/drawing/2014/main" id="{E0A9F57D-617E-4538-ADA1-0DCB1B72A2C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rot="21347855" flipH="1">
                      <a:off x="5178224" y="3461437"/>
                      <a:ext cx="360373" cy="296875"/>
                    </a:xfrm>
                    <a:prstGeom prst="rect">
                      <a:avLst/>
                    </a:prstGeom>
                  </p:spPr>
                </p:pic>
                <p:pic>
                  <p:nvPicPr>
                    <p:cNvPr id="464" name="Picture 463" descr="A picture containing table, cut&#10;&#10;Description automatically generated">
                      <a:extLst>
                        <a:ext uri="{FF2B5EF4-FFF2-40B4-BE49-F238E27FC236}">
                          <a16:creationId xmlns:a16="http://schemas.microsoft.com/office/drawing/2014/main" id="{BF08FBBE-B1CE-4966-A47E-1B16D158E609}"/>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493378" y="4124735"/>
                      <a:ext cx="473558" cy="347276"/>
                    </a:xfrm>
                    <a:prstGeom prst="rect">
                      <a:avLst/>
                    </a:prstGeom>
                  </p:spPr>
                </p:pic>
                <p:pic>
                  <p:nvPicPr>
                    <p:cNvPr id="487" name="Picture 486" descr="A satellite in space&#10;&#10;Description automatically generated">
                      <a:extLst>
                        <a:ext uri="{FF2B5EF4-FFF2-40B4-BE49-F238E27FC236}">
                          <a16:creationId xmlns:a16="http://schemas.microsoft.com/office/drawing/2014/main" id="{EDCC1D77-5002-495C-8D42-F677F52C255F}"/>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6106071" y="3836473"/>
                      <a:ext cx="403893" cy="332727"/>
                    </a:xfrm>
                    <a:prstGeom prst="rect">
                      <a:avLst/>
                    </a:prstGeom>
                  </p:spPr>
                </p:pic>
              </p:grpSp>
              <p:grpSp>
                <p:nvGrpSpPr>
                  <p:cNvPr id="29" name="Group 28">
                    <a:extLst>
                      <a:ext uri="{FF2B5EF4-FFF2-40B4-BE49-F238E27FC236}">
                        <a16:creationId xmlns:a16="http://schemas.microsoft.com/office/drawing/2014/main" id="{9EB2C4B7-CED0-45E8-8280-CFBFA81C4476}"/>
                      </a:ext>
                    </a:extLst>
                  </p:cNvPr>
                  <p:cNvGrpSpPr/>
                  <p:nvPr/>
                </p:nvGrpSpPr>
                <p:grpSpPr>
                  <a:xfrm>
                    <a:off x="6801672" y="3150587"/>
                    <a:ext cx="1738004" cy="1751931"/>
                    <a:chOff x="6801672" y="3150587"/>
                    <a:chExt cx="1738004" cy="1751931"/>
                  </a:xfrm>
                </p:grpSpPr>
                <p:pic>
                  <p:nvPicPr>
                    <p:cNvPr id="8" name="Picture 7" descr="A satellite in space&#10;&#10;Description automatically generated">
                      <a:extLst>
                        <a:ext uri="{FF2B5EF4-FFF2-40B4-BE49-F238E27FC236}">
                          <a16:creationId xmlns:a16="http://schemas.microsoft.com/office/drawing/2014/main" id="{952C7F6D-193F-4FEC-9114-DA0079DE3A8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236986" y="3595027"/>
                      <a:ext cx="473018" cy="366357"/>
                    </a:xfrm>
                    <a:prstGeom prst="rect">
                      <a:avLst/>
                    </a:prstGeom>
                    <a:effectLst>
                      <a:outerShdw blurRad="25400" dist="25400" dir="2700000" algn="tl" rotWithShape="0">
                        <a:prstClr val="black">
                          <a:alpha val="40000"/>
                        </a:prstClr>
                      </a:outerShdw>
                    </a:effectLst>
                  </p:spPr>
                </p:pic>
                <p:pic>
                  <p:nvPicPr>
                    <p:cNvPr id="219" name="Picture 218" descr="A satellite in space&#10;&#10;Description automatically generated">
                      <a:extLst>
                        <a:ext uri="{FF2B5EF4-FFF2-40B4-BE49-F238E27FC236}">
                          <a16:creationId xmlns:a16="http://schemas.microsoft.com/office/drawing/2014/main" id="{711F1EA0-A9CD-46FB-81A3-C699F1A6ACA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015823" y="4236887"/>
                      <a:ext cx="473018" cy="366357"/>
                    </a:xfrm>
                    <a:prstGeom prst="rect">
                      <a:avLst/>
                    </a:prstGeom>
                    <a:effectLst>
                      <a:outerShdw blurRad="25400" dist="25400" dir="2700000" algn="tl" rotWithShape="0">
                        <a:prstClr val="black">
                          <a:alpha val="40000"/>
                        </a:prstClr>
                      </a:outerShdw>
                    </a:effectLst>
                  </p:spPr>
                </p:pic>
                <p:pic>
                  <p:nvPicPr>
                    <p:cNvPr id="247" name="Picture 246" descr="A satellite in space&#10;&#10;Description automatically generated">
                      <a:extLst>
                        <a:ext uri="{FF2B5EF4-FFF2-40B4-BE49-F238E27FC236}">
                          <a16:creationId xmlns:a16="http://schemas.microsoft.com/office/drawing/2014/main" id="{5BE44D4C-5BCB-4485-9B28-1F967D2189E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964061" y="3546041"/>
                      <a:ext cx="473018" cy="366357"/>
                    </a:xfrm>
                    <a:prstGeom prst="rect">
                      <a:avLst/>
                    </a:prstGeom>
                    <a:effectLst>
                      <a:outerShdw blurRad="25400" dist="25400" dir="2700000" algn="tl" rotWithShape="0">
                        <a:prstClr val="black">
                          <a:alpha val="40000"/>
                        </a:prstClr>
                      </a:outerShdw>
                    </a:effectLst>
                  </p:spPr>
                </p:pic>
                <p:pic>
                  <p:nvPicPr>
                    <p:cNvPr id="465" name="Picture 464" descr="A satellite in space&#10;&#10;Description automatically generated">
                      <a:extLst>
                        <a:ext uri="{FF2B5EF4-FFF2-40B4-BE49-F238E27FC236}">
                          <a16:creationId xmlns:a16="http://schemas.microsoft.com/office/drawing/2014/main" id="{3BE3D28F-98D5-4E3C-AEFC-876D18AFE44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6801672" y="3533206"/>
                      <a:ext cx="403893" cy="332727"/>
                    </a:xfrm>
                    <a:prstGeom prst="rect">
                      <a:avLst/>
                    </a:prstGeom>
                    <a:effectLst>
                      <a:outerShdw blurRad="25400" dist="25400" dir="2700000" algn="tl" rotWithShape="0">
                        <a:prstClr val="black">
                          <a:alpha val="40000"/>
                        </a:prstClr>
                      </a:outerShdw>
                    </a:effectLst>
                  </p:spPr>
                </p:pic>
                <p:pic>
                  <p:nvPicPr>
                    <p:cNvPr id="466" name="Picture 465" descr="A satellite in space&#10;&#10;Description automatically generated">
                      <a:extLst>
                        <a:ext uri="{FF2B5EF4-FFF2-40B4-BE49-F238E27FC236}">
                          <a16:creationId xmlns:a16="http://schemas.microsoft.com/office/drawing/2014/main" id="{1802CC0D-F43B-4043-B3B6-5E26FD58911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7152991" y="4569791"/>
                      <a:ext cx="403893" cy="332727"/>
                    </a:xfrm>
                    <a:prstGeom prst="rect">
                      <a:avLst/>
                    </a:prstGeom>
                    <a:effectLst>
                      <a:outerShdw blurRad="25400" dist="25400" dir="2700000" algn="tl" rotWithShape="0">
                        <a:prstClr val="black">
                          <a:alpha val="40000"/>
                        </a:prstClr>
                      </a:outerShdw>
                    </a:effectLst>
                  </p:spPr>
                </p:pic>
                <p:pic>
                  <p:nvPicPr>
                    <p:cNvPr id="158" name="Picture 157" descr="A satellite in space&#10;&#10;Description automatically generated">
                      <a:extLst>
                        <a:ext uri="{FF2B5EF4-FFF2-40B4-BE49-F238E27FC236}">
                          <a16:creationId xmlns:a16="http://schemas.microsoft.com/office/drawing/2014/main" id="{ECA792E5-E490-42F8-B710-22F4476FBBD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8135783" y="3150587"/>
                      <a:ext cx="403893" cy="332727"/>
                    </a:xfrm>
                    <a:prstGeom prst="rect">
                      <a:avLst/>
                    </a:prstGeom>
                    <a:effectLst>
                      <a:outerShdw blurRad="25400" dist="25400" dir="2700000" algn="tl" rotWithShape="0">
                        <a:prstClr val="black">
                          <a:alpha val="40000"/>
                        </a:prstClr>
                      </a:outerShdw>
                    </a:effectLst>
                  </p:spPr>
                </p:pic>
                <p:pic>
                  <p:nvPicPr>
                    <p:cNvPr id="159" name="Picture 158" descr="A satellite in space&#10;&#10;Description automatically generated">
                      <a:extLst>
                        <a:ext uri="{FF2B5EF4-FFF2-40B4-BE49-F238E27FC236}">
                          <a16:creationId xmlns:a16="http://schemas.microsoft.com/office/drawing/2014/main" id="{222C37FB-7FDE-4EBA-83DF-174D0439FF9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7512269" y="3298076"/>
                      <a:ext cx="403893" cy="332727"/>
                    </a:xfrm>
                    <a:prstGeom prst="rect">
                      <a:avLst/>
                    </a:prstGeom>
                    <a:effectLst>
                      <a:outerShdw blurRad="25400" dist="25400" dir="2700000" algn="tl" rotWithShape="0">
                        <a:prstClr val="black">
                          <a:alpha val="40000"/>
                        </a:prstClr>
                      </a:outerShdw>
                    </a:effectLst>
                  </p:spPr>
                </p:pic>
              </p:grpSp>
            </p:grpSp>
            <p:pic>
              <p:nvPicPr>
                <p:cNvPr id="7" name="Picture 6" descr="A satellite in space&#10;&#10;Description automatically generated">
                  <a:extLst>
                    <a:ext uri="{FF2B5EF4-FFF2-40B4-BE49-F238E27FC236}">
                      <a16:creationId xmlns:a16="http://schemas.microsoft.com/office/drawing/2014/main" id="{27FD4BEE-A991-45BA-84F2-78CB4E3F09D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54278" y="3856660"/>
                  <a:ext cx="314358" cy="235768"/>
                </a:xfrm>
                <a:prstGeom prst="rect">
                  <a:avLst/>
                </a:prstGeom>
              </p:spPr>
            </p:pic>
            <p:pic>
              <p:nvPicPr>
                <p:cNvPr id="162" name="Picture 161" descr="A satellite in space&#10;&#10;Description automatically generated">
                  <a:extLst>
                    <a:ext uri="{FF2B5EF4-FFF2-40B4-BE49-F238E27FC236}">
                      <a16:creationId xmlns:a16="http://schemas.microsoft.com/office/drawing/2014/main" id="{5733871F-065F-426D-91F9-0FE9E8E067F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003207" y="3086298"/>
                  <a:ext cx="314358" cy="235768"/>
                </a:xfrm>
                <a:prstGeom prst="rect">
                  <a:avLst/>
                </a:prstGeom>
              </p:spPr>
            </p:pic>
            <p:pic>
              <p:nvPicPr>
                <p:cNvPr id="163" name="Picture 162" descr="A satellite in space&#10;&#10;Description automatically generated">
                  <a:extLst>
                    <a:ext uri="{FF2B5EF4-FFF2-40B4-BE49-F238E27FC236}">
                      <a16:creationId xmlns:a16="http://schemas.microsoft.com/office/drawing/2014/main" id="{75952590-A4A6-4127-8DA3-8E564DD4891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88088" y="4577500"/>
                  <a:ext cx="314358" cy="235768"/>
                </a:xfrm>
                <a:prstGeom prst="rect">
                  <a:avLst/>
                </a:prstGeom>
              </p:spPr>
            </p:pic>
            <p:pic>
              <p:nvPicPr>
                <p:cNvPr id="165" name="Picture 164" descr="A satellite in space&#10;&#10;Description automatically generated">
                  <a:extLst>
                    <a:ext uri="{FF2B5EF4-FFF2-40B4-BE49-F238E27FC236}">
                      <a16:creationId xmlns:a16="http://schemas.microsoft.com/office/drawing/2014/main" id="{8C45B33F-20B9-4896-95AF-BB118D8528C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77195" y="4002139"/>
                  <a:ext cx="314358" cy="235768"/>
                </a:xfrm>
                <a:prstGeom prst="rect">
                  <a:avLst/>
                </a:prstGeom>
              </p:spPr>
            </p:pic>
          </p:grpSp>
          <p:pic>
            <p:nvPicPr>
              <p:cNvPr id="174" name="Picture 173" descr="A picture containing table, cut&#10;&#10;Description automatically generated">
                <a:extLst>
                  <a:ext uri="{FF2B5EF4-FFF2-40B4-BE49-F238E27FC236}">
                    <a16:creationId xmlns:a16="http://schemas.microsoft.com/office/drawing/2014/main" id="{190007DB-EA02-4BE4-9BF5-9E0DE10A5CF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54527">
                <a:off x="7325256" y="4048942"/>
                <a:ext cx="494629" cy="362728"/>
              </a:xfrm>
              <a:prstGeom prst="rect">
                <a:avLst/>
              </a:prstGeom>
              <a:effectLst>
                <a:outerShdw blurRad="25400" dist="25400" dir="2700000" algn="tl" rotWithShape="0">
                  <a:prstClr val="black">
                    <a:alpha val="47000"/>
                  </a:prstClr>
                </a:outerShdw>
              </a:effectLst>
            </p:spPr>
          </p:pic>
        </p:grpSp>
      </p:grpSp>
      <p:grpSp>
        <p:nvGrpSpPr>
          <p:cNvPr id="18" name="Group 17">
            <a:extLst>
              <a:ext uri="{FF2B5EF4-FFF2-40B4-BE49-F238E27FC236}">
                <a16:creationId xmlns:a16="http://schemas.microsoft.com/office/drawing/2014/main" id="{73323D6E-1754-43C5-8867-43AA916684B9}"/>
              </a:ext>
            </a:extLst>
          </p:cNvPr>
          <p:cNvGrpSpPr/>
          <p:nvPr/>
        </p:nvGrpSpPr>
        <p:grpSpPr>
          <a:xfrm>
            <a:off x="8152733" y="2880655"/>
            <a:ext cx="3317153" cy="1896204"/>
            <a:chOff x="8594649" y="3072698"/>
            <a:chExt cx="3538296" cy="2022618"/>
          </a:xfrm>
        </p:grpSpPr>
        <p:grpSp>
          <p:nvGrpSpPr>
            <p:cNvPr id="35" name="Group 34">
              <a:extLst>
                <a:ext uri="{FF2B5EF4-FFF2-40B4-BE49-F238E27FC236}">
                  <a16:creationId xmlns:a16="http://schemas.microsoft.com/office/drawing/2014/main" id="{73BC05D6-B9B0-4AF7-BD14-E3BD555E93B9}"/>
                </a:ext>
              </a:extLst>
            </p:cNvPr>
            <p:cNvGrpSpPr/>
            <p:nvPr/>
          </p:nvGrpSpPr>
          <p:grpSpPr>
            <a:xfrm>
              <a:off x="8594649" y="3122339"/>
              <a:ext cx="3538296" cy="1972977"/>
              <a:chOff x="8594649" y="3122339"/>
              <a:chExt cx="3538296" cy="1972977"/>
            </a:xfrm>
          </p:grpSpPr>
          <p:grpSp>
            <p:nvGrpSpPr>
              <p:cNvPr id="30" name="Group 29">
                <a:extLst>
                  <a:ext uri="{FF2B5EF4-FFF2-40B4-BE49-F238E27FC236}">
                    <a16:creationId xmlns:a16="http://schemas.microsoft.com/office/drawing/2014/main" id="{1A0C3733-319D-4F6B-9110-A6E0665FEDBE}"/>
                  </a:ext>
                </a:extLst>
              </p:cNvPr>
              <p:cNvGrpSpPr/>
              <p:nvPr/>
            </p:nvGrpSpPr>
            <p:grpSpPr>
              <a:xfrm>
                <a:off x="8594649" y="3122339"/>
                <a:ext cx="2187024" cy="1972977"/>
                <a:chOff x="8594649" y="3122339"/>
                <a:chExt cx="2187024" cy="1972977"/>
              </a:xfrm>
            </p:grpSpPr>
            <p:pic>
              <p:nvPicPr>
                <p:cNvPr id="241" name="Picture 240" descr="A satellite in space&#10;&#10;Description automatically generated">
                  <a:extLst>
                    <a:ext uri="{FF2B5EF4-FFF2-40B4-BE49-F238E27FC236}">
                      <a16:creationId xmlns:a16="http://schemas.microsoft.com/office/drawing/2014/main" id="{D31B5150-8685-4011-82BE-3F898FAD14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4649" y="3122339"/>
                  <a:ext cx="447595" cy="346667"/>
                </a:xfrm>
                <a:prstGeom prst="rect">
                  <a:avLst/>
                </a:prstGeom>
                <a:effectLst>
                  <a:outerShdw blurRad="12700" dist="25400" dir="2700000" algn="tl" rotWithShape="0">
                    <a:prstClr val="black">
                      <a:alpha val="40000"/>
                    </a:prstClr>
                  </a:outerShdw>
                </a:effectLst>
              </p:spPr>
            </p:pic>
            <p:pic>
              <p:nvPicPr>
                <p:cNvPr id="493" name="Picture 492" descr="A satellite in space&#10;&#10;Description automatically generated">
                  <a:extLst>
                    <a:ext uri="{FF2B5EF4-FFF2-40B4-BE49-F238E27FC236}">
                      <a16:creationId xmlns:a16="http://schemas.microsoft.com/office/drawing/2014/main" id="{30E2DBFA-9F85-4043-B116-A757EDAF4AFB}"/>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235594" y="3316732"/>
                  <a:ext cx="473018" cy="366357"/>
                </a:xfrm>
                <a:prstGeom prst="rect">
                  <a:avLst/>
                </a:prstGeom>
                <a:effectLst>
                  <a:outerShdw blurRad="25400" dist="25400" dir="2700000" algn="tl" rotWithShape="0">
                    <a:prstClr val="black">
                      <a:alpha val="40000"/>
                    </a:prstClr>
                  </a:outerShdw>
                </a:effectLst>
              </p:spPr>
            </p:pic>
            <p:pic>
              <p:nvPicPr>
                <p:cNvPr id="494" name="Picture 493" descr="A satellite in space&#10;&#10;Description automatically generated">
                  <a:extLst>
                    <a:ext uri="{FF2B5EF4-FFF2-40B4-BE49-F238E27FC236}">
                      <a16:creationId xmlns:a16="http://schemas.microsoft.com/office/drawing/2014/main" id="{11A0CEE2-CCBF-42B1-85FD-15D78E6EC5FD}"/>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623528" y="3655342"/>
                  <a:ext cx="473018" cy="366357"/>
                </a:xfrm>
                <a:prstGeom prst="rect">
                  <a:avLst/>
                </a:prstGeom>
                <a:effectLst>
                  <a:outerShdw blurRad="25400" dist="25400" dir="2700000" algn="tl" rotWithShape="0">
                    <a:prstClr val="black">
                      <a:alpha val="40000"/>
                    </a:prstClr>
                  </a:outerShdw>
                </a:effectLst>
              </p:spPr>
            </p:pic>
            <p:pic>
              <p:nvPicPr>
                <p:cNvPr id="496" name="Picture 495" descr="A satellite in space&#10;&#10;Description automatically generated">
                  <a:extLst>
                    <a:ext uri="{FF2B5EF4-FFF2-40B4-BE49-F238E27FC236}">
                      <a16:creationId xmlns:a16="http://schemas.microsoft.com/office/drawing/2014/main" id="{9EFFB368-C742-4DC3-AE83-B2D266029DC7}"/>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964499" y="3736977"/>
                  <a:ext cx="473018" cy="366357"/>
                </a:xfrm>
                <a:prstGeom prst="rect">
                  <a:avLst/>
                </a:prstGeom>
                <a:effectLst>
                  <a:outerShdw blurRad="25400" dist="25400" dir="2700000" algn="tl" rotWithShape="0">
                    <a:prstClr val="black">
                      <a:alpha val="40000"/>
                    </a:prstClr>
                  </a:outerShdw>
                </a:effectLst>
              </p:spPr>
            </p:pic>
            <p:pic>
              <p:nvPicPr>
                <p:cNvPr id="497" name="Picture 496" descr="A satellite in space&#10;&#10;Description automatically generated">
                  <a:extLst>
                    <a:ext uri="{FF2B5EF4-FFF2-40B4-BE49-F238E27FC236}">
                      <a16:creationId xmlns:a16="http://schemas.microsoft.com/office/drawing/2014/main" id="{F67681C5-6175-41A5-9072-16F161B2A14A}"/>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529551" y="3889586"/>
                  <a:ext cx="473018" cy="366357"/>
                </a:xfrm>
                <a:prstGeom prst="rect">
                  <a:avLst/>
                </a:prstGeom>
                <a:effectLst>
                  <a:outerShdw blurRad="25400" dist="25400" dir="2700000" algn="tl" rotWithShape="0">
                    <a:prstClr val="black">
                      <a:alpha val="40000"/>
                    </a:prstClr>
                  </a:outerShdw>
                </a:effectLst>
              </p:spPr>
            </p:pic>
            <p:pic>
              <p:nvPicPr>
                <p:cNvPr id="499" name="Picture 498" descr="A satellite in space&#10;&#10;Description automatically generated">
                  <a:extLst>
                    <a:ext uri="{FF2B5EF4-FFF2-40B4-BE49-F238E27FC236}">
                      <a16:creationId xmlns:a16="http://schemas.microsoft.com/office/drawing/2014/main" id="{F3448715-3B14-443A-B0EE-5A16EDFA1D94}"/>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660849" y="4142805"/>
                  <a:ext cx="473018" cy="366357"/>
                </a:xfrm>
                <a:prstGeom prst="rect">
                  <a:avLst/>
                </a:prstGeom>
                <a:effectLst>
                  <a:outerShdw blurRad="25400" dist="25400" dir="2700000" algn="tl" rotWithShape="0">
                    <a:prstClr val="black">
                      <a:alpha val="40000"/>
                    </a:prstClr>
                  </a:outerShdw>
                </a:effectLst>
              </p:spPr>
            </p:pic>
            <p:pic>
              <p:nvPicPr>
                <p:cNvPr id="500" name="Picture 499" descr="A satellite in space&#10;&#10;Description automatically generated">
                  <a:extLst>
                    <a:ext uri="{FF2B5EF4-FFF2-40B4-BE49-F238E27FC236}">
                      <a16:creationId xmlns:a16="http://schemas.microsoft.com/office/drawing/2014/main" id="{32560286-FBD5-481B-ADC0-524B3347112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056939" y="4300571"/>
                  <a:ext cx="473018" cy="366357"/>
                </a:xfrm>
                <a:prstGeom prst="rect">
                  <a:avLst/>
                </a:prstGeom>
                <a:effectLst>
                  <a:outerShdw blurRad="25400" dist="25400" dir="2700000" algn="tl" rotWithShape="0">
                    <a:prstClr val="black">
                      <a:alpha val="40000"/>
                    </a:prstClr>
                  </a:outerShdw>
                </a:effectLst>
              </p:spPr>
            </p:pic>
            <p:pic>
              <p:nvPicPr>
                <p:cNvPr id="502" name="Picture 501" descr="A satellite in space&#10;&#10;Description automatically generated">
                  <a:extLst>
                    <a:ext uri="{FF2B5EF4-FFF2-40B4-BE49-F238E27FC236}">
                      <a16:creationId xmlns:a16="http://schemas.microsoft.com/office/drawing/2014/main" id="{9B4F1A86-BC98-431D-B95E-81BB78C2C6C7}"/>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043372" y="4420066"/>
                  <a:ext cx="473018" cy="366357"/>
                </a:xfrm>
                <a:prstGeom prst="rect">
                  <a:avLst/>
                </a:prstGeom>
                <a:effectLst>
                  <a:outerShdw blurRad="25400" dist="25400" dir="2700000" algn="tl" rotWithShape="0">
                    <a:prstClr val="black">
                      <a:alpha val="40000"/>
                    </a:prstClr>
                  </a:outerShdw>
                </a:effectLst>
              </p:spPr>
            </p:pic>
            <p:pic>
              <p:nvPicPr>
                <p:cNvPr id="503" name="Picture 502" descr="A satellite in space&#10;&#10;Description automatically generated">
                  <a:extLst>
                    <a:ext uri="{FF2B5EF4-FFF2-40B4-BE49-F238E27FC236}">
                      <a16:creationId xmlns:a16="http://schemas.microsoft.com/office/drawing/2014/main" id="{21DB99B1-0AB5-45FE-AB90-3BCD1983800B}"/>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562376" y="4728959"/>
                  <a:ext cx="473018" cy="366357"/>
                </a:xfrm>
                <a:prstGeom prst="rect">
                  <a:avLst/>
                </a:prstGeom>
                <a:effectLst>
                  <a:outerShdw blurRad="25400" dist="25400" dir="2700000" algn="tl" rotWithShape="0">
                    <a:prstClr val="black">
                      <a:alpha val="40000"/>
                    </a:prstClr>
                  </a:outerShdw>
                </a:effectLst>
              </p:spPr>
            </p:pic>
            <p:pic>
              <p:nvPicPr>
                <p:cNvPr id="504" name="Picture 503" descr="A satellite in space&#10;&#10;Description automatically generated">
                  <a:extLst>
                    <a:ext uri="{FF2B5EF4-FFF2-40B4-BE49-F238E27FC236}">
                      <a16:creationId xmlns:a16="http://schemas.microsoft.com/office/drawing/2014/main" id="{93FA8864-0335-40A7-9BD7-9CB59E0DA4E1}"/>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308655" y="3364008"/>
                  <a:ext cx="473018" cy="366357"/>
                </a:xfrm>
                <a:prstGeom prst="rect">
                  <a:avLst/>
                </a:prstGeom>
                <a:effectLst>
                  <a:outerShdw blurRad="25400" dist="25400" dir="2700000" algn="tl" rotWithShape="0">
                    <a:prstClr val="black">
                      <a:alpha val="40000"/>
                    </a:prstClr>
                  </a:outerShdw>
                </a:effectLst>
              </p:spPr>
            </p:pic>
          </p:grpSp>
          <p:grpSp>
            <p:nvGrpSpPr>
              <p:cNvPr id="31" name="Group 30">
                <a:extLst>
                  <a:ext uri="{FF2B5EF4-FFF2-40B4-BE49-F238E27FC236}">
                    <a16:creationId xmlns:a16="http://schemas.microsoft.com/office/drawing/2014/main" id="{58C3FF3C-6C0E-4020-9E77-CCCE209BB2E1}"/>
                  </a:ext>
                </a:extLst>
              </p:cNvPr>
              <p:cNvGrpSpPr/>
              <p:nvPr/>
            </p:nvGrpSpPr>
            <p:grpSpPr>
              <a:xfrm>
                <a:off x="11400555" y="3602775"/>
                <a:ext cx="732390" cy="817291"/>
                <a:chOff x="11400555" y="3602775"/>
                <a:chExt cx="732390" cy="817291"/>
              </a:xfrm>
            </p:grpSpPr>
            <p:pic>
              <p:nvPicPr>
                <p:cNvPr id="508" name="Picture 507" descr="A satellite in space&#10;&#10;Description automatically generated">
                  <a:extLst>
                    <a:ext uri="{FF2B5EF4-FFF2-40B4-BE49-F238E27FC236}">
                      <a16:creationId xmlns:a16="http://schemas.microsoft.com/office/drawing/2014/main" id="{C14DB42D-E5A9-4335-8433-F10F6EB6C0F5}"/>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659927" y="3602775"/>
                  <a:ext cx="473018" cy="366357"/>
                </a:xfrm>
                <a:prstGeom prst="rect">
                  <a:avLst/>
                </a:prstGeom>
                <a:effectLst>
                  <a:outerShdw blurRad="25400" dist="25400" dir="2700000" algn="tl" rotWithShape="0">
                    <a:prstClr val="black">
                      <a:alpha val="40000"/>
                    </a:prstClr>
                  </a:outerShdw>
                </a:effectLst>
              </p:spPr>
            </p:pic>
            <p:pic>
              <p:nvPicPr>
                <p:cNvPr id="510" name="Picture 509" descr="A satellite in space&#10;&#10;Description automatically generated">
                  <a:extLst>
                    <a:ext uri="{FF2B5EF4-FFF2-40B4-BE49-F238E27FC236}">
                      <a16:creationId xmlns:a16="http://schemas.microsoft.com/office/drawing/2014/main" id="{7F8E3B02-52AA-4EC6-A594-2114A79C3091}"/>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400555" y="4053709"/>
                  <a:ext cx="473018" cy="366357"/>
                </a:xfrm>
                <a:prstGeom prst="rect">
                  <a:avLst/>
                </a:prstGeom>
                <a:effectLst>
                  <a:outerShdw blurRad="25400" dist="25400" dir="2700000" algn="tl" rotWithShape="0">
                    <a:prstClr val="black">
                      <a:alpha val="40000"/>
                    </a:prstClr>
                  </a:outerShdw>
                </a:effectLst>
              </p:spPr>
            </p:pic>
          </p:grpSp>
        </p:grpSp>
        <p:pic>
          <p:nvPicPr>
            <p:cNvPr id="13" name="Picture 12" descr="A satellite in space&#10;&#10;Description automatically generated">
              <a:extLst>
                <a:ext uri="{FF2B5EF4-FFF2-40B4-BE49-F238E27FC236}">
                  <a16:creationId xmlns:a16="http://schemas.microsoft.com/office/drawing/2014/main" id="{C5155CB3-8979-449C-A2E0-14E68287FFD3}"/>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9820113" y="3380823"/>
              <a:ext cx="403893" cy="332727"/>
            </a:xfrm>
            <a:prstGeom prst="rect">
              <a:avLst/>
            </a:prstGeom>
            <a:effectLst>
              <a:outerShdw blurRad="25400" dist="25400" dir="2700000" algn="tl" rotWithShape="0">
                <a:prstClr val="black">
                  <a:alpha val="40000"/>
                </a:prstClr>
              </a:outerShdw>
            </a:effectLst>
          </p:spPr>
        </p:pic>
        <p:pic>
          <p:nvPicPr>
            <p:cNvPr id="168" name="Picture 167" descr="A satellite in space&#10;&#10;Description automatically generated">
              <a:extLst>
                <a:ext uri="{FF2B5EF4-FFF2-40B4-BE49-F238E27FC236}">
                  <a16:creationId xmlns:a16="http://schemas.microsoft.com/office/drawing/2014/main" id="{70DF157A-66B6-4750-8C88-39C505EC98D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8644998" y="4190107"/>
              <a:ext cx="403893" cy="332727"/>
            </a:xfrm>
            <a:prstGeom prst="rect">
              <a:avLst/>
            </a:prstGeom>
            <a:effectLst>
              <a:outerShdw blurRad="25400" dist="25400" dir="2700000" algn="tl" rotWithShape="0">
                <a:prstClr val="black">
                  <a:alpha val="40000"/>
                </a:prstClr>
              </a:outerShdw>
            </a:effectLst>
          </p:spPr>
        </p:pic>
        <p:pic>
          <p:nvPicPr>
            <p:cNvPr id="169" name="Picture 168" descr="A satellite in space&#10;&#10;Description automatically generated">
              <a:extLst>
                <a:ext uri="{FF2B5EF4-FFF2-40B4-BE49-F238E27FC236}">
                  <a16:creationId xmlns:a16="http://schemas.microsoft.com/office/drawing/2014/main" id="{6A6CF134-5F1E-4BB5-9B0C-582EC1F267F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10314244" y="3863399"/>
              <a:ext cx="403893" cy="332727"/>
            </a:xfrm>
            <a:prstGeom prst="rect">
              <a:avLst/>
            </a:prstGeom>
            <a:effectLst>
              <a:outerShdw blurRad="25400" dist="25400" dir="2700000" algn="tl" rotWithShape="0">
                <a:prstClr val="black">
                  <a:alpha val="40000"/>
                </a:prstClr>
              </a:outerShdw>
            </a:effectLst>
          </p:spPr>
        </p:pic>
        <p:pic>
          <p:nvPicPr>
            <p:cNvPr id="170" name="Picture 169" descr="A satellite in space&#10;&#10;Description automatically generated">
              <a:extLst>
                <a:ext uri="{FF2B5EF4-FFF2-40B4-BE49-F238E27FC236}">
                  <a16:creationId xmlns:a16="http://schemas.microsoft.com/office/drawing/2014/main" id="{ADABE86E-0CBF-43D6-A444-CE920D742D5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9399994" y="4621436"/>
              <a:ext cx="403893" cy="332727"/>
            </a:xfrm>
            <a:prstGeom prst="rect">
              <a:avLst/>
            </a:prstGeom>
            <a:effectLst>
              <a:outerShdw blurRad="25400" dist="25400" dir="2700000" algn="tl" rotWithShape="0">
                <a:prstClr val="black">
                  <a:alpha val="40000"/>
                </a:prstClr>
              </a:outerShdw>
            </a:effectLst>
          </p:spPr>
        </p:pic>
        <p:pic>
          <p:nvPicPr>
            <p:cNvPr id="14" name="Picture 13" descr="A picture containing table, cut&#10;&#10;Description automatically generated">
              <a:extLst>
                <a:ext uri="{FF2B5EF4-FFF2-40B4-BE49-F238E27FC236}">
                  <a16:creationId xmlns:a16="http://schemas.microsoft.com/office/drawing/2014/main" id="{75FA7443-E335-4B86-AC52-281F2EB42FB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54527">
              <a:off x="10728712" y="4306120"/>
              <a:ext cx="494629" cy="362728"/>
            </a:xfrm>
            <a:prstGeom prst="rect">
              <a:avLst/>
            </a:prstGeom>
            <a:effectLst>
              <a:outerShdw blurRad="25400" dist="25400" dir="2700000" algn="tl" rotWithShape="0">
                <a:prstClr val="black">
                  <a:alpha val="53000"/>
                </a:prstClr>
              </a:outerShdw>
            </a:effectLst>
          </p:spPr>
        </p:pic>
        <p:pic>
          <p:nvPicPr>
            <p:cNvPr id="173" name="Picture 172" descr="A picture containing table, cut&#10;&#10;Description automatically generated">
              <a:extLst>
                <a:ext uri="{FF2B5EF4-FFF2-40B4-BE49-F238E27FC236}">
                  <a16:creationId xmlns:a16="http://schemas.microsoft.com/office/drawing/2014/main" id="{29F762AE-263C-4CDF-A42B-4672F0EC17C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54527">
              <a:off x="9140805" y="3072698"/>
              <a:ext cx="494629" cy="362728"/>
            </a:xfrm>
            <a:prstGeom prst="rect">
              <a:avLst/>
            </a:prstGeom>
            <a:effectLst>
              <a:outerShdw blurRad="25400" dist="25400" dir="2700000" algn="tl" rotWithShape="0">
                <a:prstClr val="black">
                  <a:alpha val="53000"/>
                </a:prstClr>
              </a:outerShdw>
            </a:effectLst>
          </p:spPr>
        </p:pic>
        <p:pic>
          <p:nvPicPr>
            <p:cNvPr id="15" name="Picture 14" descr="A picture containing table, cut&#10;&#10;Description automatically generated">
              <a:extLst>
                <a:ext uri="{FF2B5EF4-FFF2-40B4-BE49-F238E27FC236}">
                  <a16:creationId xmlns:a16="http://schemas.microsoft.com/office/drawing/2014/main" id="{8DA27A46-F7AE-4108-9E45-DEB534C6870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54527">
              <a:off x="11449035" y="3856340"/>
              <a:ext cx="494629" cy="362728"/>
            </a:xfrm>
            <a:prstGeom prst="rect">
              <a:avLst/>
            </a:prstGeom>
            <a:effectLst>
              <a:outerShdw blurRad="25400" dist="25400" dir="2700000" algn="tl" rotWithShape="0">
                <a:prstClr val="black">
                  <a:alpha val="53000"/>
                </a:prstClr>
              </a:outerShdw>
            </a:effectLst>
          </p:spPr>
        </p:pic>
        <p:pic>
          <p:nvPicPr>
            <p:cNvPr id="177" name="Picture 176" descr="A satellite in space&#10;&#10;Description automatically generated">
              <a:extLst>
                <a:ext uri="{FF2B5EF4-FFF2-40B4-BE49-F238E27FC236}">
                  <a16:creationId xmlns:a16="http://schemas.microsoft.com/office/drawing/2014/main" id="{F870FE28-8EF5-4741-8012-8CEDFE17B26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rot="21347855" flipH="1">
              <a:off x="11521691" y="3488979"/>
              <a:ext cx="403893" cy="332727"/>
            </a:xfrm>
            <a:prstGeom prst="rect">
              <a:avLst/>
            </a:prstGeom>
            <a:effectLst>
              <a:outerShdw blurRad="25400" dist="25400" dir="2700000" algn="tl" rotWithShape="0">
                <a:prstClr val="black">
                  <a:alpha val="40000"/>
                </a:prstClr>
              </a:outerShdw>
            </a:effectLst>
          </p:spPr>
        </p:pic>
      </p:grpSp>
      <p:sp>
        <p:nvSpPr>
          <p:cNvPr id="133" name="Text Placeholder 2">
            <a:extLst>
              <a:ext uri="{FF2B5EF4-FFF2-40B4-BE49-F238E27FC236}">
                <a16:creationId xmlns:a16="http://schemas.microsoft.com/office/drawing/2014/main" id="{25BA84AB-6769-4249-A7D1-57839F5CD27C}"/>
              </a:ext>
            </a:extLst>
          </p:cNvPr>
          <p:cNvSpPr>
            <a:spLocks noGrp="1"/>
          </p:cNvSpPr>
          <p:nvPr>
            <p:ph type="body" sz="quarter" idx="13"/>
          </p:nvPr>
        </p:nvSpPr>
        <p:spPr>
          <a:xfrm>
            <a:off x="4396065" y="5091107"/>
            <a:ext cx="6922790" cy="1494951"/>
          </a:xfrm>
        </p:spPr>
        <p:txBody>
          <a:bodyPr>
            <a:normAutofit lnSpcReduction="10000"/>
          </a:bodyPr>
          <a:lstStyle/>
          <a:p>
            <a:r>
              <a:rPr lang="en-US" sz="1688" dirty="0"/>
              <a:t>This will be an evolution of support over time with a spectrum of solutions:</a:t>
            </a:r>
          </a:p>
          <a:p>
            <a:pPr lvl="1"/>
            <a:r>
              <a:rPr lang="en-US" sz="1313" dirty="0"/>
              <a:t>Existing missions on the SN will remain and fly-out on the SN</a:t>
            </a:r>
          </a:p>
          <a:p>
            <a:pPr lvl="1"/>
            <a:r>
              <a:rPr lang="en-US" sz="1313" dirty="0"/>
              <a:t>Some missions, may use a mixture of government and commercial resources in the near term</a:t>
            </a:r>
          </a:p>
          <a:p>
            <a:pPr lvl="1"/>
            <a:r>
              <a:rPr lang="en-US" sz="1313" dirty="0"/>
              <a:t>Others may be able to readily transition to complete commercial</a:t>
            </a:r>
          </a:p>
          <a:p>
            <a:pPr lvl="1"/>
            <a:r>
              <a:rPr lang="en-US" sz="1313" dirty="0"/>
              <a:t>Operational functions as well as provision of services; e.g. scheduling</a:t>
            </a:r>
          </a:p>
        </p:txBody>
      </p:sp>
    </p:spTree>
    <p:extLst>
      <p:ext uri="{BB962C8B-B14F-4D97-AF65-F5344CB8AC3E}">
        <p14:creationId xmlns:p14="http://schemas.microsoft.com/office/powerpoint/2010/main" val="138689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83"/>
                                        </p:tgtEl>
                                        <p:attrNameLst>
                                          <p:attrName>style.visibility</p:attrName>
                                        </p:attrNameLst>
                                      </p:cBhvr>
                                      <p:to>
                                        <p:strVal val="visible"/>
                                      </p:to>
                                    </p:set>
                                    <p:animEffect transition="in" filter="blinds(vertical)">
                                      <p:cBhvr>
                                        <p:cTn id="7" dur="750"/>
                                        <p:tgtEl>
                                          <p:spTgt spid="483"/>
                                        </p:tgtEl>
                                      </p:cBhvr>
                                    </p:animEffect>
                                  </p:childTnLst>
                                </p:cTn>
                              </p:par>
                              <p:par>
                                <p:cTn id="8" presetID="3" presetClass="entr" presetSubtype="5"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linds(vertical)">
                                      <p:cBhvr>
                                        <p:cTn id="10" dur="750"/>
                                        <p:tgtEl>
                                          <p:spTgt spid="17"/>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64"/>
                                        </p:tgtEl>
                                        <p:attrNameLst>
                                          <p:attrName>style.visibility</p:attrName>
                                        </p:attrNameLst>
                                      </p:cBhvr>
                                      <p:to>
                                        <p:strVal val="visible"/>
                                      </p:to>
                                    </p:set>
                                    <p:animEffect transition="in" filter="wipe(left)">
                                      <p:cBhvr>
                                        <p:cTn id="14" dur="750"/>
                                        <p:tgtEl>
                                          <p:spTgt spid="164"/>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750"/>
                                        <p:tgtEl>
                                          <p:spTgt spid="23"/>
                                        </p:tgtEl>
                                      </p:cBhvr>
                                    </p:animEffect>
                                  </p:childTnLst>
                                </p:cTn>
                              </p:par>
                            </p:childTnLst>
                          </p:cTn>
                        </p:par>
                        <p:par>
                          <p:cTn id="19" fill="hold">
                            <p:stCondLst>
                              <p:cond delay="2250"/>
                            </p:stCondLst>
                            <p:childTnLst>
                              <p:par>
                                <p:cTn id="20" presetID="3" presetClass="entr" presetSubtype="5"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linds(vertical)">
                                      <p:cBhvr>
                                        <p:cTn id="22" dur="750"/>
                                        <p:tgtEl>
                                          <p:spTgt spid="32"/>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750"/>
                                        <p:tgtEl>
                                          <p:spTgt spid="33"/>
                                        </p:tgtEl>
                                      </p:cBhvr>
                                    </p:animEffect>
                                  </p:childTnLst>
                                </p:cTn>
                              </p:par>
                            </p:childTnLst>
                          </p:cTn>
                        </p:par>
                        <p:par>
                          <p:cTn id="27" fill="hold">
                            <p:stCondLst>
                              <p:cond delay="375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1500"/>
                                        <p:tgtEl>
                                          <p:spTgt spid="20"/>
                                        </p:tgtEl>
                                      </p:cBhvr>
                                    </p:animEffect>
                                  </p:childTnLst>
                                </p:cTn>
                              </p:par>
                            </p:childTnLst>
                          </p:cTn>
                        </p:par>
                        <p:par>
                          <p:cTn id="31" fill="hold">
                            <p:stCondLst>
                              <p:cond delay="5250"/>
                            </p:stCondLst>
                            <p:childTnLst>
                              <p:par>
                                <p:cTn id="32" presetID="22" presetClass="entr" presetSubtype="8"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1500"/>
                                        <p:tgtEl>
                                          <p:spTgt spid="26"/>
                                        </p:tgtEl>
                                      </p:cBhvr>
                                    </p:animEffect>
                                  </p:childTnLst>
                                </p:cTn>
                              </p:par>
                            </p:childTnLst>
                          </p:cTn>
                        </p:par>
                        <p:par>
                          <p:cTn id="35" fill="hold">
                            <p:stCondLst>
                              <p:cond delay="6750"/>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1500"/>
                                        <p:tgtEl>
                                          <p:spTgt spid="19"/>
                                        </p:tgtEl>
                                      </p:cBhvr>
                                    </p:animEffect>
                                  </p:childTnLst>
                                </p:cTn>
                              </p:par>
                            </p:childTnLst>
                          </p:cTn>
                        </p:par>
                        <p:par>
                          <p:cTn id="39" fill="hold">
                            <p:stCondLst>
                              <p:cond delay="82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500"/>
                                        <p:tgtEl>
                                          <p:spTgt spid="18"/>
                                        </p:tgtEl>
                                      </p:cBhvr>
                                    </p:animEffect>
                                  </p:childTnLst>
                                </p:cTn>
                              </p:par>
                            </p:childTnLst>
                          </p:cTn>
                        </p:par>
                        <p:par>
                          <p:cTn id="43" fill="hold">
                            <p:stCondLst>
                              <p:cond delay="9750"/>
                            </p:stCondLst>
                            <p:childTnLst>
                              <p:par>
                                <p:cTn id="44" presetID="22" presetClass="entr" presetSubtype="8" fill="hold" grpId="0" nodeType="afterEffect">
                                  <p:stCondLst>
                                    <p:cond delay="0"/>
                                  </p:stCondLst>
                                  <p:childTnLst>
                                    <p:set>
                                      <p:cBhvr>
                                        <p:cTn id="45" dur="1" fill="hold">
                                          <p:stCondLst>
                                            <p:cond delay="0"/>
                                          </p:stCondLst>
                                        </p:cTn>
                                        <p:tgtEl>
                                          <p:spTgt spid="133">
                                            <p:txEl>
                                              <p:pRg st="0" end="0"/>
                                            </p:txEl>
                                          </p:spTgt>
                                        </p:tgtEl>
                                        <p:attrNameLst>
                                          <p:attrName>style.visibility</p:attrName>
                                        </p:attrNameLst>
                                      </p:cBhvr>
                                      <p:to>
                                        <p:strVal val="visible"/>
                                      </p:to>
                                    </p:set>
                                    <p:animEffect transition="in" filter="wipe(left)">
                                      <p:cBhvr>
                                        <p:cTn id="46" dur="500"/>
                                        <p:tgtEl>
                                          <p:spTgt spid="133">
                                            <p:txEl>
                                              <p:pRg st="0" end="0"/>
                                            </p:txEl>
                                          </p:spTgt>
                                        </p:tgtEl>
                                      </p:cBhvr>
                                    </p:animEffect>
                                  </p:childTnLst>
                                </p:cTn>
                              </p:par>
                            </p:childTnLst>
                          </p:cTn>
                        </p:par>
                        <p:par>
                          <p:cTn id="47" fill="hold">
                            <p:stCondLst>
                              <p:cond delay="10250"/>
                            </p:stCondLst>
                            <p:childTnLst>
                              <p:par>
                                <p:cTn id="48" presetID="22" presetClass="entr" presetSubtype="8" fill="hold" grpId="0" nodeType="afterEffect">
                                  <p:stCondLst>
                                    <p:cond delay="0"/>
                                  </p:stCondLst>
                                  <p:childTnLst>
                                    <p:set>
                                      <p:cBhvr>
                                        <p:cTn id="49" dur="1" fill="hold">
                                          <p:stCondLst>
                                            <p:cond delay="0"/>
                                          </p:stCondLst>
                                        </p:cTn>
                                        <p:tgtEl>
                                          <p:spTgt spid="133">
                                            <p:txEl>
                                              <p:pRg st="1" end="1"/>
                                            </p:txEl>
                                          </p:spTgt>
                                        </p:tgtEl>
                                        <p:attrNameLst>
                                          <p:attrName>style.visibility</p:attrName>
                                        </p:attrNameLst>
                                      </p:cBhvr>
                                      <p:to>
                                        <p:strVal val="visible"/>
                                      </p:to>
                                    </p:set>
                                    <p:animEffect transition="in" filter="wipe(left)">
                                      <p:cBhvr>
                                        <p:cTn id="50" dur="500"/>
                                        <p:tgtEl>
                                          <p:spTgt spid="133">
                                            <p:txEl>
                                              <p:pRg st="1" end="1"/>
                                            </p:txEl>
                                          </p:spTgt>
                                        </p:tgtEl>
                                      </p:cBhvr>
                                    </p:animEffect>
                                  </p:childTnLst>
                                </p:cTn>
                              </p:par>
                            </p:childTnLst>
                          </p:cTn>
                        </p:par>
                        <p:par>
                          <p:cTn id="51" fill="hold">
                            <p:stCondLst>
                              <p:cond delay="10750"/>
                            </p:stCondLst>
                            <p:childTnLst>
                              <p:par>
                                <p:cTn id="52" presetID="22" presetClass="entr" presetSubtype="8" fill="hold" grpId="0" nodeType="afterEffect">
                                  <p:stCondLst>
                                    <p:cond delay="0"/>
                                  </p:stCondLst>
                                  <p:childTnLst>
                                    <p:set>
                                      <p:cBhvr>
                                        <p:cTn id="53" dur="1" fill="hold">
                                          <p:stCondLst>
                                            <p:cond delay="0"/>
                                          </p:stCondLst>
                                        </p:cTn>
                                        <p:tgtEl>
                                          <p:spTgt spid="133">
                                            <p:txEl>
                                              <p:pRg st="2" end="2"/>
                                            </p:txEl>
                                          </p:spTgt>
                                        </p:tgtEl>
                                        <p:attrNameLst>
                                          <p:attrName>style.visibility</p:attrName>
                                        </p:attrNameLst>
                                      </p:cBhvr>
                                      <p:to>
                                        <p:strVal val="visible"/>
                                      </p:to>
                                    </p:set>
                                    <p:animEffect transition="in" filter="wipe(left)">
                                      <p:cBhvr>
                                        <p:cTn id="54" dur="500"/>
                                        <p:tgtEl>
                                          <p:spTgt spid="133">
                                            <p:txEl>
                                              <p:pRg st="2" end="2"/>
                                            </p:txEl>
                                          </p:spTgt>
                                        </p:tgtEl>
                                      </p:cBhvr>
                                    </p:animEffect>
                                  </p:childTnLst>
                                </p:cTn>
                              </p:par>
                            </p:childTnLst>
                          </p:cTn>
                        </p:par>
                        <p:par>
                          <p:cTn id="55" fill="hold">
                            <p:stCondLst>
                              <p:cond delay="11250"/>
                            </p:stCondLst>
                            <p:childTnLst>
                              <p:par>
                                <p:cTn id="56" presetID="22" presetClass="entr" presetSubtype="8" fill="hold" grpId="0" nodeType="afterEffect">
                                  <p:stCondLst>
                                    <p:cond delay="0"/>
                                  </p:stCondLst>
                                  <p:childTnLst>
                                    <p:set>
                                      <p:cBhvr>
                                        <p:cTn id="57" dur="1" fill="hold">
                                          <p:stCondLst>
                                            <p:cond delay="0"/>
                                          </p:stCondLst>
                                        </p:cTn>
                                        <p:tgtEl>
                                          <p:spTgt spid="133">
                                            <p:txEl>
                                              <p:pRg st="3" end="3"/>
                                            </p:txEl>
                                          </p:spTgt>
                                        </p:tgtEl>
                                        <p:attrNameLst>
                                          <p:attrName>style.visibility</p:attrName>
                                        </p:attrNameLst>
                                      </p:cBhvr>
                                      <p:to>
                                        <p:strVal val="visible"/>
                                      </p:to>
                                    </p:set>
                                    <p:animEffect transition="in" filter="wipe(left)">
                                      <p:cBhvr>
                                        <p:cTn id="58" dur="500"/>
                                        <p:tgtEl>
                                          <p:spTgt spid="133">
                                            <p:txEl>
                                              <p:pRg st="3" end="3"/>
                                            </p:txEl>
                                          </p:spTgt>
                                        </p:tgtEl>
                                      </p:cBhvr>
                                    </p:animEffect>
                                  </p:childTnLst>
                                </p:cTn>
                              </p:par>
                            </p:childTnLst>
                          </p:cTn>
                        </p:par>
                        <p:par>
                          <p:cTn id="59" fill="hold">
                            <p:stCondLst>
                              <p:cond delay="11750"/>
                            </p:stCondLst>
                            <p:childTnLst>
                              <p:par>
                                <p:cTn id="60" presetID="22" presetClass="entr" presetSubtype="8" fill="hold" grpId="0" nodeType="afterEffect">
                                  <p:stCondLst>
                                    <p:cond delay="0"/>
                                  </p:stCondLst>
                                  <p:childTnLst>
                                    <p:set>
                                      <p:cBhvr>
                                        <p:cTn id="61" dur="1" fill="hold">
                                          <p:stCondLst>
                                            <p:cond delay="0"/>
                                          </p:stCondLst>
                                        </p:cTn>
                                        <p:tgtEl>
                                          <p:spTgt spid="133">
                                            <p:txEl>
                                              <p:pRg st="4" end="4"/>
                                            </p:txEl>
                                          </p:spTgt>
                                        </p:tgtEl>
                                        <p:attrNameLst>
                                          <p:attrName>style.visibility</p:attrName>
                                        </p:attrNameLst>
                                      </p:cBhvr>
                                      <p:to>
                                        <p:strVal val="visible"/>
                                      </p:to>
                                    </p:set>
                                    <p:animEffect transition="in" filter="wipe(left)">
                                      <p:cBhvr>
                                        <p:cTn id="62" dur="500"/>
                                        <p:tgtEl>
                                          <p:spTgt spid="1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483" grpId="0"/>
      <p:bldP spid="17" grpId="0"/>
      <p:bldP spid="13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E311B48-DA9C-4442-876E-5225B43A1586}"/>
              </a:ext>
            </a:extLst>
          </p:cNvPr>
          <p:cNvGrpSpPr/>
          <p:nvPr/>
        </p:nvGrpSpPr>
        <p:grpSpPr>
          <a:xfrm>
            <a:off x="918057" y="1811636"/>
            <a:ext cx="10490288" cy="806041"/>
            <a:chOff x="877660" y="1932411"/>
            <a:chExt cx="11189641" cy="859777"/>
          </a:xfrm>
        </p:grpSpPr>
        <p:grpSp>
          <p:nvGrpSpPr>
            <p:cNvPr id="23" name="Group 22">
              <a:extLst>
                <a:ext uri="{FF2B5EF4-FFF2-40B4-BE49-F238E27FC236}">
                  <a16:creationId xmlns:a16="http://schemas.microsoft.com/office/drawing/2014/main" id="{38D63DB0-0D23-4846-98DF-CC724AA84772}"/>
                </a:ext>
              </a:extLst>
            </p:cNvPr>
            <p:cNvGrpSpPr/>
            <p:nvPr/>
          </p:nvGrpSpPr>
          <p:grpSpPr>
            <a:xfrm>
              <a:off x="877660" y="1932411"/>
              <a:ext cx="11189641" cy="859777"/>
              <a:chOff x="877660" y="1932411"/>
              <a:chExt cx="11189641" cy="859777"/>
            </a:xfrm>
          </p:grpSpPr>
          <p:sp>
            <p:nvSpPr>
              <p:cNvPr id="48" name="Flowchart: Process 47">
                <a:extLst>
                  <a:ext uri="{FF2B5EF4-FFF2-40B4-BE49-F238E27FC236}">
                    <a16:creationId xmlns:a16="http://schemas.microsoft.com/office/drawing/2014/main" id="{030CDCA0-8E64-4C47-99BB-A146261E82DC}"/>
                  </a:ext>
                </a:extLst>
              </p:cNvPr>
              <p:cNvSpPr/>
              <p:nvPr/>
            </p:nvSpPr>
            <p:spPr>
              <a:xfrm>
                <a:off x="877660" y="2268339"/>
                <a:ext cx="11094185" cy="523849"/>
              </a:xfrm>
              <a:prstGeom prst="flowChartProcess">
                <a:avLst/>
              </a:prstGeom>
              <a:gradFill>
                <a:gsLst>
                  <a:gs pos="92000">
                    <a:srgbClr val="A9D2F7"/>
                  </a:gs>
                  <a:gs pos="46000">
                    <a:schemeClr val="tx2">
                      <a:lumMod val="60000"/>
                      <a:lumOff val="40000"/>
                    </a:schemeClr>
                  </a:gs>
                  <a:gs pos="12000">
                    <a:schemeClr val="tx1"/>
                  </a:gs>
                </a:gsLst>
                <a:lin ang="0" scaled="0"/>
              </a:gradFill>
              <a:effectLst>
                <a:outerShdw blurRad="50800" dist="38100" dir="5400000" algn="t" rotWithShape="0">
                  <a:prstClr val="black">
                    <a:alpha val="40000"/>
                  </a:prstClr>
                </a:outerShdw>
              </a:effectLst>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492" name="TextBox 491">
                <a:extLst>
                  <a:ext uri="{FF2B5EF4-FFF2-40B4-BE49-F238E27FC236}">
                    <a16:creationId xmlns:a16="http://schemas.microsoft.com/office/drawing/2014/main" id="{AF231454-E458-4658-9631-D7BD0BDFB0C8}"/>
                  </a:ext>
                </a:extLst>
              </p:cNvPr>
              <p:cNvSpPr txBox="1"/>
              <p:nvPr/>
            </p:nvSpPr>
            <p:spPr>
              <a:xfrm>
                <a:off x="5199554" y="1932411"/>
                <a:ext cx="2344620" cy="375556"/>
              </a:xfrm>
              <a:prstGeom prst="rect">
                <a:avLst/>
              </a:prstGeom>
              <a:noFill/>
            </p:spPr>
            <p:txBody>
              <a:bodyPr wrap="square" rtlCol="0">
                <a:spAutoFit/>
              </a:bodyPr>
              <a:lstStyle/>
              <a:p>
                <a:pPr algn="ctr"/>
                <a:r>
                  <a:rPr lang="en-US" sz="1688" b="1" dirty="0">
                    <a:solidFill>
                      <a:schemeClr val="tx2"/>
                    </a:solidFill>
                  </a:rPr>
                  <a:t>Notional</a:t>
                </a:r>
              </a:p>
            </p:txBody>
          </p:sp>
          <p:sp>
            <p:nvSpPr>
              <p:cNvPr id="450" name="TextBox 449">
                <a:extLst>
                  <a:ext uri="{FF2B5EF4-FFF2-40B4-BE49-F238E27FC236}">
                    <a16:creationId xmlns:a16="http://schemas.microsoft.com/office/drawing/2014/main" id="{6D7C1288-1BC1-4389-BA3D-EFDC924E25EC}"/>
                  </a:ext>
                </a:extLst>
              </p:cNvPr>
              <p:cNvSpPr txBox="1"/>
              <p:nvPr/>
            </p:nvSpPr>
            <p:spPr>
              <a:xfrm>
                <a:off x="6023963" y="2259968"/>
                <a:ext cx="705627" cy="375556"/>
              </a:xfrm>
              <a:prstGeom prst="rect">
                <a:avLst/>
              </a:prstGeom>
              <a:noFill/>
            </p:spPr>
            <p:txBody>
              <a:bodyPr wrap="square" rtlCol="0">
                <a:spAutoFit/>
              </a:bodyPr>
              <a:lstStyle/>
              <a:p>
                <a:pPr algn="ctr"/>
                <a:r>
                  <a:rPr lang="en-US" sz="1688" b="1" dirty="0">
                    <a:solidFill>
                      <a:schemeClr val="bg1"/>
                    </a:solidFill>
                    <a:effectLst>
                      <a:outerShdw blurRad="38100" dist="38100" dir="2700000" algn="tl">
                        <a:srgbClr val="000000">
                          <a:alpha val="43137"/>
                        </a:srgbClr>
                      </a:outerShdw>
                    </a:effectLst>
                  </a:rPr>
                  <a:t>2030</a:t>
                </a:r>
              </a:p>
            </p:txBody>
          </p:sp>
          <p:sp>
            <p:nvSpPr>
              <p:cNvPr id="47" name="Rectangle 46">
                <a:extLst>
                  <a:ext uri="{FF2B5EF4-FFF2-40B4-BE49-F238E27FC236}">
                    <a16:creationId xmlns:a16="http://schemas.microsoft.com/office/drawing/2014/main" id="{67858406-E9EE-4EA1-A8DD-89CEA6B8B714}"/>
                  </a:ext>
                </a:extLst>
              </p:cNvPr>
              <p:cNvSpPr/>
              <p:nvPr/>
            </p:nvSpPr>
            <p:spPr>
              <a:xfrm>
                <a:off x="9941559" y="2319765"/>
                <a:ext cx="2125742" cy="289994"/>
              </a:xfrm>
              <a:prstGeom prst="rect">
                <a:avLst/>
              </a:prstGeom>
            </p:spPr>
            <p:txBody>
              <a:bodyPr wrap="square">
                <a:spAutoFit/>
              </a:bodyPr>
              <a:lstStyle/>
              <a:p>
                <a:pPr>
                  <a:lnSpc>
                    <a:spcPts val="1406"/>
                  </a:lnSpc>
                </a:pPr>
                <a:r>
                  <a:rPr lang="en-US" sz="1313" b="1" dirty="0">
                    <a:solidFill>
                      <a:schemeClr val="bg1"/>
                    </a:solidFill>
                    <a:effectLst>
                      <a:outerShdw blurRad="38100" dist="38100" dir="2700000" algn="tl">
                        <a:srgbClr val="000000">
                          <a:alpha val="43137"/>
                        </a:srgbClr>
                      </a:outerShdw>
                    </a:effectLst>
                  </a:rPr>
                  <a:t>Commercial Networks</a:t>
                </a:r>
              </a:p>
            </p:txBody>
          </p:sp>
          <p:sp>
            <p:nvSpPr>
              <p:cNvPr id="125" name="TextBox 124">
                <a:extLst>
                  <a:ext uri="{FF2B5EF4-FFF2-40B4-BE49-F238E27FC236}">
                    <a16:creationId xmlns:a16="http://schemas.microsoft.com/office/drawing/2014/main" id="{96207C7E-FFD4-41B2-8C91-38F04C347B38}"/>
                  </a:ext>
                </a:extLst>
              </p:cNvPr>
              <p:cNvSpPr txBox="1"/>
              <p:nvPr/>
            </p:nvSpPr>
            <p:spPr>
              <a:xfrm>
                <a:off x="11167463" y="2254999"/>
                <a:ext cx="705627" cy="375556"/>
              </a:xfrm>
              <a:prstGeom prst="rect">
                <a:avLst/>
              </a:prstGeom>
              <a:noFill/>
            </p:spPr>
            <p:txBody>
              <a:bodyPr wrap="square" rtlCol="0">
                <a:spAutoFit/>
              </a:bodyPr>
              <a:lstStyle/>
              <a:p>
                <a:pPr algn="ctr"/>
                <a:endParaRPr lang="en-US" sz="1688" b="1" dirty="0">
                  <a:solidFill>
                    <a:schemeClr val="bg1"/>
                  </a:solidFill>
                  <a:effectLst>
                    <a:outerShdw blurRad="38100" dist="38100" dir="2700000" algn="tl">
                      <a:srgbClr val="000000">
                        <a:alpha val="43137"/>
                      </a:srgbClr>
                    </a:outerShdw>
                  </a:effectLst>
                </a:endParaRPr>
              </a:p>
            </p:txBody>
          </p:sp>
        </p:grpSp>
        <p:sp>
          <p:nvSpPr>
            <p:cNvPr id="2" name="Rectangle 1">
              <a:extLst>
                <a:ext uri="{FF2B5EF4-FFF2-40B4-BE49-F238E27FC236}">
                  <a16:creationId xmlns:a16="http://schemas.microsoft.com/office/drawing/2014/main" id="{0C418CC9-C1B3-46C8-82F8-7B249E5528D5}"/>
                </a:ext>
              </a:extLst>
            </p:cNvPr>
            <p:cNvSpPr/>
            <p:nvPr/>
          </p:nvSpPr>
          <p:spPr>
            <a:xfrm>
              <a:off x="1325070" y="2129757"/>
              <a:ext cx="2125742" cy="481500"/>
            </a:xfrm>
            <a:prstGeom prst="rect">
              <a:avLst/>
            </a:prstGeom>
          </p:spPr>
          <p:txBody>
            <a:bodyPr wrap="square">
              <a:spAutoFit/>
            </a:bodyPr>
            <a:lstStyle/>
            <a:p>
              <a:pPr>
                <a:lnSpc>
                  <a:spcPts val="1406"/>
                </a:lnSpc>
              </a:pPr>
              <a:endParaRPr lang="en-US" sz="1313" b="1" dirty="0">
                <a:solidFill>
                  <a:schemeClr val="bg1"/>
                </a:solidFill>
                <a:effectLst>
                  <a:outerShdw blurRad="38100" dist="38100" dir="2700000" algn="tl">
                    <a:srgbClr val="000000">
                      <a:alpha val="43137"/>
                    </a:srgbClr>
                  </a:outerShdw>
                </a:effectLst>
              </a:endParaRPr>
            </a:p>
            <a:p>
              <a:pPr>
                <a:lnSpc>
                  <a:spcPts val="1406"/>
                </a:lnSpc>
              </a:pPr>
              <a:r>
                <a:rPr lang="en-US" sz="1313" b="1" dirty="0">
                  <a:solidFill>
                    <a:schemeClr val="bg1"/>
                  </a:solidFill>
                  <a:effectLst>
                    <a:outerShdw blurRad="38100" dist="38100" dir="2700000" algn="tl">
                      <a:srgbClr val="000000">
                        <a:alpha val="43137"/>
                      </a:srgbClr>
                    </a:outerShdw>
                  </a:effectLst>
                </a:rPr>
                <a:t>NASA Networks</a:t>
              </a:r>
            </a:p>
          </p:txBody>
        </p:sp>
      </p:grpSp>
      <p:sp>
        <p:nvSpPr>
          <p:cNvPr id="164" name="Arrow: Right 163">
            <a:extLst>
              <a:ext uri="{FF2B5EF4-FFF2-40B4-BE49-F238E27FC236}">
                <a16:creationId xmlns:a16="http://schemas.microsoft.com/office/drawing/2014/main" id="{E224ED8A-87A1-4A56-8F55-0E6D89EC6686}"/>
              </a:ext>
            </a:extLst>
          </p:cNvPr>
          <p:cNvSpPr/>
          <p:nvPr/>
        </p:nvSpPr>
        <p:spPr>
          <a:xfrm>
            <a:off x="918056" y="2348500"/>
            <a:ext cx="10426457" cy="324250"/>
          </a:xfrm>
          <a:prstGeom prst="rightArrow">
            <a:avLst>
              <a:gd name="adj1" fmla="val 50000"/>
              <a:gd name="adj2" fmla="val 71286"/>
            </a:avLst>
          </a:prstGeom>
          <a:gradFill>
            <a:gsLst>
              <a:gs pos="76000">
                <a:schemeClr val="accent1">
                  <a:lumMod val="75000"/>
                </a:schemeClr>
              </a:gs>
              <a:gs pos="44000">
                <a:srgbClr val="A9D2F7"/>
              </a:gs>
              <a:gs pos="100000">
                <a:schemeClr val="tx1"/>
              </a:gs>
            </a:gsLst>
            <a:lin ang="10800000" scaled="1"/>
          </a:gra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483" name="Title 1">
            <a:extLst>
              <a:ext uri="{FF2B5EF4-FFF2-40B4-BE49-F238E27FC236}">
                <a16:creationId xmlns:a16="http://schemas.microsoft.com/office/drawing/2014/main" id="{ADF80E0E-D2FC-4A86-9868-4A45C246AF37}"/>
              </a:ext>
            </a:extLst>
          </p:cNvPr>
          <p:cNvSpPr>
            <a:spLocks noGrp="1"/>
          </p:cNvSpPr>
          <p:nvPr>
            <p:ph type="title"/>
          </p:nvPr>
        </p:nvSpPr>
        <p:spPr>
          <a:xfrm>
            <a:off x="682923" y="192174"/>
            <a:ext cx="8774263" cy="1037648"/>
          </a:xfrm>
        </p:spPr>
        <p:txBody>
          <a:bodyPr>
            <a:normAutofit/>
          </a:bodyPr>
          <a:lstStyle/>
          <a:p>
            <a:r>
              <a:rPr lang="en-US" sz="3000">
                <a:latin typeface="Arial Nova" panose="020B0504020202020204" pitchFamily="34" charset="0"/>
              </a:rPr>
              <a:t>Commercialization Approach</a:t>
            </a:r>
          </a:p>
        </p:txBody>
      </p:sp>
      <p:sp>
        <p:nvSpPr>
          <p:cNvPr id="17" name="Rectangle 16">
            <a:extLst>
              <a:ext uri="{FF2B5EF4-FFF2-40B4-BE49-F238E27FC236}">
                <a16:creationId xmlns:a16="http://schemas.microsoft.com/office/drawing/2014/main" id="{24D43320-9D63-4BAB-847D-9EF71C0C6FC3}"/>
              </a:ext>
            </a:extLst>
          </p:cNvPr>
          <p:cNvSpPr/>
          <p:nvPr/>
        </p:nvSpPr>
        <p:spPr>
          <a:xfrm>
            <a:off x="677727" y="936102"/>
            <a:ext cx="8461380" cy="380873"/>
          </a:xfrm>
          <a:prstGeom prst="rect">
            <a:avLst/>
          </a:prstGeom>
        </p:spPr>
        <p:txBody>
          <a:bodyPr wrap="square">
            <a:spAutoFit/>
          </a:bodyPr>
          <a:lstStyle/>
          <a:p>
            <a:r>
              <a:rPr lang="en-US" sz="1875" b="1" dirty="0"/>
              <a:t>Move the Locus of Missions toward Commercial-Provisioned Services Over Time</a:t>
            </a:r>
          </a:p>
        </p:txBody>
      </p:sp>
      <p:grpSp>
        <p:nvGrpSpPr>
          <p:cNvPr id="32" name="Group 31">
            <a:extLst>
              <a:ext uri="{FF2B5EF4-FFF2-40B4-BE49-F238E27FC236}">
                <a16:creationId xmlns:a16="http://schemas.microsoft.com/office/drawing/2014/main" id="{56AE065D-5A36-4E03-B004-8D30E86C911A}"/>
              </a:ext>
            </a:extLst>
          </p:cNvPr>
          <p:cNvGrpSpPr/>
          <p:nvPr/>
        </p:nvGrpSpPr>
        <p:grpSpPr>
          <a:xfrm>
            <a:off x="1188634" y="5370032"/>
            <a:ext cx="2182335" cy="519899"/>
            <a:chOff x="1166276" y="5728037"/>
            <a:chExt cx="2327824" cy="554559"/>
          </a:xfrm>
        </p:grpSpPr>
        <p:sp>
          <p:nvSpPr>
            <p:cNvPr id="181" name="Rectangle 180">
              <a:extLst>
                <a:ext uri="{FF2B5EF4-FFF2-40B4-BE49-F238E27FC236}">
                  <a16:creationId xmlns:a16="http://schemas.microsoft.com/office/drawing/2014/main" id="{CEA5FCE2-2F60-4A30-938E-5494CA92192C}"/>
                </a:ext>
              </a:extLst>
            </p:cNvPr>
            <p:cNvSpPr/>
            <p:nvPr/>
          </p:nvSpPr>
          <p:spPr>
            <a:xfrm>
              <a:off x="1171961" y="5778741"/>
              <a:ext cx="172617" cy="184859"/>
            </a:xfrm>
            <a:prstGeom prst="rect">
              <a:avLst/>
            </a:prstGeom>
            <a:solidFill>
              <a:schemeClr val="tx2">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82" name="Rectangle 181">
              <a:extLst>
                <a:ext uri="{FF2B5EF4-FFF2-40B4-BE49-F238E27FC236}">
                  <a16:creationId xmlns:a16="http://schemas.microsoft.com/office/drawing/2014/main" id="{08CE32F0-6890-4574-9A22-9C1E90C2C237}"/>
                </a:ext>
              </a:extLst>
            </p:cNvPr>
            <p:cNvSpPr/>
            <p:nvPr/>
          </p:nvSpPr>
          <p:spPr>
            <a:xfrm>
              <a:off x="1166276" y="6053275"/>
              <a:ext cx="172617" cy="184859"/>
            </a:xfrm>
            <a:prstGeom prst="rect">
              <a:avLst/>
            </a:prstGeom>
            <a:gradFill>
              <a:gsLst>
                <a:gs pos="60000">
                  <a:schemeClr val="accent1">
                    <a:lumMod val="60000"/>
                    <a:lumOff val="40000"/>
                  </a:schemeClr>
                </a:gs>
                <a:gs pos="25000">
                  <a:srgbClr val="C9F2FF"/>
                </a:gs>
              </a:gsLst>
              <a:lin ang="10800000" scaled="1"/>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83" name="TextBox 182">
              <a:extLst>
                <a:ext uri="{FF2B5EF4-FFF2-40B4-BE49-F238E27FC236}">
                  <a16:creationId xmlns:a16="http://schemas.microsoft.com/office/drawing/2014/main" id="{49CC278F-33B3-487A-A49E-8FF94D8E6533}"/>
                </a:ext>
              </a:extLst>
            </p:cNvPr>
            <p:cNvSpPr txBox="1"/>
            <p:nvPr/>
          </p:nvSpPr>
          <p:spPr>
            <a:xfrm>
              <a:off x="1344578" y="5728037"/>
              <a:ext cx="2149522" cy="267697"/>
            </a:xfrm>
            <a:prstGeom prst="rect">
              <a:avLst/>
            </a:prstGeom>
            <a:noFill/>
          </p:spPr>
          <p:txBody>
            <a:bodyPr wrap="square" rtlCol="0">
              <a:spAutoFit/>
            </a:bodyPr>
            <a:lstStyle/>
            <a:p>
              <a:r>
                <a:rPr lang="en-US" sz="1031" dirty="0"/>
                <a:t>NASA-provisioned service</a:t>
              </a:r>
            </a:p>
          </p:txBody>
        </p:sp>
        <p:sp>
          <p:nvSpPr>
            <p:cNvPr id="184" name="TextBox 183">
              <a:extLst>
                <a:ext uri="{FF2B5EF4-FFF2-40B4-BE49-F238E27FC236}">
                  <a16:creationId xmlns:a16="http://schemas.microsoft.com/office/drawing/2014/main" id="{74972C2A-BA13-4592-ADCC-D9639E134873}"/>
                </a:ext>
              </a:extLst>
            </p:cNvPr>
            <p:cNvSpPr txBox="1"/>
            <p:nvPr/>
          </p:nvSpPr>
          <p:spPr>
            <a:xfrm>
              <a:off x="1334009" y="6014899"/>
              <a:ext cx="2149522" cy="267697"/>
            </a:xfrm>
            <a:prstGeom prst="rect">
              <a:avLst/>
            </a:prstGeom>
            <a:noFill/>
          </p:spPr>
          <p:txBody>
            <a:bodyPr wrap="square" rtlCol="0">
              <a:spAutoFit/>
            </a:bodyPr>
            <a:lstStyle/>
            <a:p>
              <a:r>
                <a:rPr lang="en-US" sz="1031" dirty="0"/>
                <a:t>Commercially-provisioned service</a:t>
              </a:r>
            </a:p>
          </p:txBody>
        </p:sp>
      </p:grpSp>
      <p:grpSp>
        <p:nvGrpSpPr>
          <p:cNvPr id="126" name="Group 125">
            <a:extLst>
              <a:ext uri="{FF2B5EF4-FFF2-40B4-BE49-F238E27FC236}">
                <a16:creationId xmlns:a16="http://schemas.microsoft.com/office/drawing/2014/main" id="{49980C75-BFA8-4BED-869A-BB6D753E68E9}"/>
              </a:ext>
            </a:extLst>
          </p:cNvPr>
          <p:cNvGrpSpPr/>
          <p:nvPr/>
        </p:nvGrpSpPr>
        <p:grpSpPr>
          <a:xfrm>
            <a:off x="818340" y="2784604"/>
            <a:ext cx="10765659" cy="2008222"/>
            <a:chOff x="842526" y="2426851"/>
            <a:chExt cx="11483370" cy="2142103"/>
          </a:xfrm>
        </p:grpSpPr>
        <p:sp>
          <p:nvSpPr>
            <p:cNvPr id="127" name="Oval 126">
              <a:extLst>
                <a:ext uri="{FF2B5EF4-FFF2-40B4-BE49-F238E27FC236}">
                  <a16:creationId xmlns:a16="http://schemas.microsoft.com/office/drawing/2014/main" id="{7925BD48-25AD-4A88-AAB3-982D5951F35F}"/>
                </a:ext>
              </a:extLst>
            </p:cNvPr>
            <p:cNvSpPr/>
            <p:nvPr/>
          </p:nvSpPr>
          <p:spPr>
            <a:xfrm>
              <a:off x="11834234" y="2452281"/>
              <a:ext cx="491662" cy="2116673"/>
            </a:xfrm>
            <a:prstGeom prst="ellipse">
              <a:avLst/>
            </a:prstGeom>
            <a:solidFill>
              <a:srgbClr val="A9D2F7">
                <a:alpha val="66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28" name="Flowchart: Process 127">
              <a:extLst>
                <a:ext uri="{FF2B5EF4-FFF2-40B4-BE49-F238E27FC236}">
                  <a16:creationId xmlns:a16="http://schemas.microsoft.com/office/drawing/2014/main" id="{2ADBD30F-2ADA-4812-9AF3-6B7B3CD307CA}"/>
                </a:ext>
              </a:extLst>
            </p:cNvPr>
            <p:cNvSpPr/>
            <p:nvPr/>
          </p:nvSpPr>
          <p:spPr>
            <a:xfrm>
              <a:off x="1045303" y="2426851"/>
              <a:ext cx="11064194" cy="2137597"/>
            </a:xfrm>
            <a:prstGeom prst="flowChartProcess">
              <a:avLst/>
            </a:prstGeom>
            <a:gradFill flip="none" rotWithShape="1">
              <a:gsLst>
                <a:gs pos="24000">
                  <a:schemeClr val="tx1"/>
                </a:gs>
                <a:gs pos="53000">
                  <a:schemeClr val="accent1">
                    <a:lumMod val="60000"/>
                    <a:lumOff val="40000"/>
                  </a:schemeClr>
                </a:gs>
                <a:gs pos="78000">
                  <a:srgbClr val="9CBEEA">
                    <a:alpha val="88000"/>
                  </a:srgbClr>
                </a:gs>
                <a:gs pos="96000">
                  <a:srgbClr val="A9D2F7">
                    <a:alpha val="23000"/>
                  </a:srgbClr>
                </a:gs>
              </a:gsLst>
              <a:lin ang="0" scaled="1"/>
              <a:tileRect/>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30" name="Oval 129">
              <a:extLst>
                <a:ext uri="{FF2B5EF4-FFF2-40B4-BE49-F238E27FC236}">
                  <a16:creationId xmlns:a16="http://schemas.microsoft.com/office/drawing/2014/main" id="{7497E481-72CF-47A0-8320-1A22D92A72BD}"/>
                </a:ext>
              </a:extLst>
            </p:cNvPr>
            <p:cNvSpPr/>
            <p:nvPr/>
          </p:nvSpPr>
          <p:spPr>
            <a:xfrm>
              <a:off x="3266800" y="2451546"/>
              <a:ext cx="433702" cy="2116673"/>
            </a:xfrm>
            <a:prstGeom prst="ellipse">
              <a:avLst/>
            </a:prstGeom>
            <a:gradFill>
              <a:gsLst>
                <a:gs pos="64000">
                  <a:schemeClr val="accent1">
                    <a:lumMod val="40000"/>
                    <a:lumOff val="60000"/>
                    <a:alpha val="34000"/>
                  </a:schemeClr>
                </a:gs>
                <a:gs pos="0">
                  <a:schemeClr val="accent1">
                    <a:lumMod val="50000"/>
                  </a:schemeClr>
                </a:gs>
              </a:gsLst>
              <a:lin ang="10800000" scaled="1"/>
            </a:gradFill>
            <a:ln>
              <a:gradFill flip="none" rotWithShape="1">
                <a:gsLst>
                  <a:gs pos="15000">
                    <a:schemeClr val="accent1">
                      <a:lumMod val="5000"/>
                      <a:lumOff val="95000"/>
                      <a:alpha val="50000"/>
                    </a:schemeClr>
                  </a:gs>
                  <a:gs pos="59000">
                    <a:schemeClr val="accent1">
                      <a:lumMod val="45000"/>
                      <a:lumOff val="55000"/>
                    </a:schemeClr>
                  </a:gs>
                  <a:gs pos="83000">
                    <a:schemeClr val="tx2">
                      <a:lumMod val="60000"/>
                      <a:lumOff val="40000"/>
                      <a:alpha val="26000"/>
                    </a:schemeClr>
                  </a:gs>
                  <a:gs pos="99000">
                    <a:schemeClr val="accent1">
                      <a:lumMod val="75000"/>
                      <a:alpha val="92000"/>
                    </a:schemeClr>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sp>
          <p:nvSpPr>
            <p:cNvPr id="131" name="Oval 130">
              <a:extLst>
                <a:ext uri="{FF2B5EF4-FFF2-40B4-BE49-F238E27FC236}">
                  <a16:creationId xmlns:a16="http://schemas.microsoft.com/office/drawing/2014/main" id="{016ED0D0-AE04-449D-AAF2-B323024D85A5}"/>
                </a:ext>
              </a:extLst>
            </p:cNvPr>
            <p:cNvSpPr/>
            <p:nvPr/>
          </p:nvSpPr>
          <p:spPr>
            <a:xfrm>
              <a:off x="842526" y="2439873"/>
              <a:ext cx="433702" cy="2116673"/>
            </a:xfrm>
            <a:prstGeom prst="ellipse">
              <a:avLst/>
            </a:prstGeom>
            <a:gradFill flip="none" rotWithShape="1">
              <a:gsLst>
                <a:gs pos="68000">
                  <a:schemeClr val="accent1">
                    <a:lumMod val="75000"/>
                  </a:schemeClr>
                </a:gs>
                <a:gs pos="98000">
                  <a:schemeClr val="accent1">
                    <a:lumMod val="75000"/>
                  </a:schemeClr>
                </a:gs>
                <a:gs pos="8000">
                  <a:schemeClr val="tx1"/>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grpSp>
      <p:grpSp>
        <p:nvGrpSpPr>
          <p:cNvPr id="135" name="Group 134">
            <a:extLst>
              <a:ext uri="{FF2B5EF4-FFF2-40B4-BE49-F238E27FC236}">
                <a16:creationId xmlns:a16="http://schemas.microsoft.com/office/drawing/2014/main" id="{F2C58349-BC47-420F-AC50-582E6EB09C26}"/>
              </a:ext>
            </a:extLst>
          </p:cNvPr>
          <p:cNvGrpSpPr/>
          <p:nvPr/>
        </p:nvGrpSpPr>
        <p:grpSpPr>
          <a:xfrm>
            <a:off x="1582399" y="3394470"/>
            <a:ext cx="810691" cy="646763"/>
            <a:chOff x="1657522" y="3077374"/>
            <a:chExt cx="864737" cy="689881"/>
          </a:xfrm>
        </p:grpSpPr>
        <p:pic>
          <p:nvPicPr>
            <p:cNvPr id="136" name="Picture 135" descr="A satellite in space&#10;&#10;Description automatically generated">
              <a:extLst>
                <a:ext uri="{FF2B5EF4-FFF2-40B4-BE49-F238E27FC236}">
                  <a16:creationId xmlns:a16="http://schemas.microsoft.com/office/drawing/2014/main" id="{C7CAEEB3-2844-41CC-879C-90AAAC4DB7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657522" y="3298088"/>
              <a:ext cx="403478" cy="332385"/>
            </a:xfrm>
            <a:prstGeom prst="rect">
              <a:avLst/>
            </a:prstGeom>
          </p:spPr>
        </p:pic>
        <p:pic>
          <p:nvPicPr>
            <p:cNvPr id="137" name="Picture 136" descr="A picture containing table, cut&#10;&#10;Description automatically generated">
              <a:extLst>
                <a:ext uri="{FF2B5EF4-FFF2-40B4-BE49-F238E27FC236}">
                  <a16:creationId xmlns:a16="http://schemas.microsoft.com/office/drawing/2014/main" id="{6650A408-A063-4114-ABA1-3A98E409BC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1406" y="3121818"/>
              <a:ext cx="520853" cy="381959"/>
            </a:xfrm>
            <a:prstGeom prst="rect">
              <a:avLst/>
            </a:prstGeom>
          </p:spPr>
        </p:pic>
        <p:pic>
          <p:nvPicPr>
            <p:cNvPr id="138" name="Picture 137" descr="A satellite in space&#10;&#10;Description automatically generated">
              <a:extLst>
                <a:ext uri="{FF2B5EF4-FFF2-40B4-BE49-F238E27FC236}">
                  <a16:creationId xmlns:a16="http://schemas.microsoft.com/office/drawing/2014/main" id="{F83C64EB-BD83-4269-98FC-F2E07EA647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9925" y="3550066"/>
              <a:ext cx="289586" cy="217189"/>
            </a:xfrm>
            <a:prstGeom prst="rect">
              <a:avLst/>
            </a:prstGeom>
          </p:spPr>
        </p:pic>
        <p:pic>
          <p:nvPicPr>
            <p:cNvPr id="139" name="Picture 138" descr="A picture containing cat, table, computer, computer&#10;&#10;Description automatically generated">
              <a:extLst>
                <a:ext uri="{FF2B5EF4-FFF2-40B4-BE49-F238E27FC236}">
                  <a16:creationId xmlns:a16="http://schemas.microsoft.com/office/drawing/2014/main" id="{AEBE32C6-9B37-4385-923C-0EA3E2D7F3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75200" flipH="1">
              <a:off x="1810980" y="3077374"/>
              <a:ext cx="440356" cy="227743"/>
            </a:xfrm>
            <a:prstGeom prst="rect">
              <a:avLst/>
            </a:prstGeom>
          </p:spPr>
        </p:pic>
      </p:grpSp>
      <p:grpSp>
        <p:nvGrpSpPr>
          <p:cNvPr id="7" name="Group 6">
            <a:extLst>
              <a:ext uri="{FF2B5EF4-FFF2-40B4-BE49-F238E27FC236}">
                <a16:creationId xmlns:a16="http://schemas.microsoft.com/office/drawing/2014/main" id="{A6FB5227-872C-4F06-8CF6-3CC613B3716B}"/>
              </a:ext>
            </a:extLst>
          </p:cNvPr>
          <p:cNvGrpSpPr/>
          <p:nvPr/>
        </p:nvGrpSpPr>
        <p:grpSpPr>
          <a:xfrm>
            <a:off x="7655805" y="3072421"/>
            <a:ext cx="1485454" cy="1341201"/>
            <a:chOff x="8064592" y="3277249"/>
            <a:chExt cx="1584484" cy="1430614"/>
          </a:xfrm>
        </p:grpSpPr>
        <p:grpSp>
          <p:nvGrpSpPr>
            <p:cNvPr id="145" name="Group 144">
              <a:extLst>
                <a:ext uri="{FF2B5EF4-FFF2-40B4-BE49-F238E27FC236}">
                  <a16:creationId xmlns:a16="http://schemas.microsoft.com/office/drawing/2014/main" id="{FA91AA61-0F34-48B3-8E81-687065990E52}"/>
                </a:ext>
              </a:extLst>
            </p:cNvPr>
            <p:cNvGrpSpPr/>
            <p:nvPr/>
          </p:nvGrpSpPr>
          <p:grpSpPr>
            <a:xfrm>
              <a:off x="8064592" y="3277249"/>
              <a:ext cx="1584484" cy="1430614"/>
              <a:chOff x="8135822" y="2733856"/>
              <a:chExt cx="1584484" cy="1430614"/>
            </a:xfrm>
          </p:grpSpPr>
          <p:pic>
            <p:nvPicPr>
              <p:cNvPr id="146" name="Picture 145" descr="A satellite in space&#10;&#10;Description automatically generated">
                <a:extLst>
                  <a:ext uri="{FF2B5EF4-FFF2-40B4-BE49-F238E27FC236}">
                    <a16:creationId xmlns:a16="http://schemas.microsoft.com/office/drawing/2014/main" id="{1C748C42-39C0-4280-A7B7-3C995B5227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8135" y="3798113"/>
                <a:ext cx="473018" cy="366357"/>
              </a:xfrm>
              <a:prstGeom prst="rect">
                <a:avLst/>
              </a:prstGeom>
              <a:effectLst>
                <a:outerShdw blurRad="25400" dist="25400" dir="2700000" algn="tl" rotWithShape="0">
                  <a:prstClr val="black">
                    <a:alpha val="40000"/>
                  </a:prstClr>
                </a:outerShdw>
              </a:effectLst>
            </p:spPr>
          </p:pic>
          <p:pic>
            <p:nvPicPr>
              <p:cNvPr id="147" name="Picture 146" descr="A satellite in space&#10;&#10;Description automatically generated">
                <a:extLst>
                  <a:ext uri="{FF2B5EF4-FFF2-40B4-BE49-F238E27FC236}">
                    <a16:creationId xmlns:a16="http://schemas.microsoft.com/office/drawing/2014/main" id="{1657B76B-7726-4E9C-99C3-E76EADDCE5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96573" y="2795441"/>
                <a:ext cx="447595" cy="346667"/>
              </a:xfrm>
              <a:prstGeom prst="rect">
                <a:avLst/>
              </a:prstGeom>
              <a:effectLst>
                <a:outerShdw blurRad="12700" dist="25400" dir="2700000" algn="tl" rotWithShape="0">
                  <a:prstClr val="black">
                    <a:alpha val="40000"/>
                  </a:prstClr>
                </a:outerShdw>
              </a:effectLst>
            </p:spPr>
          </p:pic>
          <p:pic>
            <p:nvPicPr>
              <p:cNvPr id="149" name="Picture 148" descr="A satellite in space&#10;&#10;Description automatically generated">
                <a:extLst>
                  <a:ext uri="{FF2B5EF4-FFF2-40B4-BE49-F238E27FC236}">
                    <a16:creationId xmlns:a16="http://schemas.microsoft.com/office/drawing/2014/main" id="{461EDE6B-27A8-45A8-A426-F2EF4AA2DA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35822" y="2733856"/>
                <a:ext cx="473018" cy="366357"/>
              </a:xfrm>
              <a:prstGeom prst="rect">
                <a:avLst/>
              </a:prstGeom>
              <a:effectLst>
                <a:outerShdw blurRad="25400" dist="25400" dir="2700000" algn="tl" rotWithShape="0">
                  <a:prstClr val="black">
                    <a:alpha val="40000"/>
                  </a:prstClr>
                </a:outerShdw>
              </a:effectLst>
            </p:spPr>
          </p:pic>
          <p:pic>
            <p:nvPicPr>
              <p:cNvPr id="151" name="Picture 150" descr="A satellite in space&#10;&#10;Description automatically generated">
                <a:extLst>
                  <a:ext uri="{FF2B5EF4-FFF2-40B4-BE49-F238E27FC236}">
                    <a16:creationId xmlns:a16="http://schemas.microsoft.com/office/drawing/2014/main" id="{A9EAC3CE-3E18-4A81-BC9B-55DEC32A82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9249" y="3543744"/>
                <a:ext cx="473018" cy="366357"/>
              </a:xfrm>
              <a:prstGeom prst="rect">
                <a:avLst/>
              </a:prstGeom>
              <a:effectLst>
                <a:outerShdw blurRad="25400" dist="25400" dir="2700000" algn="tl" rotWithShape="0">
                  <a:prstClr val="black">
                    <a:alpha val="40000"/>
                  </a:prstClr>
                </a:outerShdw>
              </a:effectLst>
            </p:spPr>
          </p:pic>
          <p:pic>
            <p:nvPicPr>
              <p:cNvPr id="152" name="Picture 151" descr="A satellite in space&#10;&#10;Description automatically generated">
                <a:extLst>
                  <a:ext uri="{FF2B5EF4-FFF2-40B4-BE49-F238E27FC236}">
                    <a16:creationId xmlns:a16="http://schemas.microsoft.com/office/drawing/2014/main" id="{7BBA58B6-DB61-4683-B33D-14FF295504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05802" y="3253870"/>
                <a:ext cx="473018" cy="366357"/>
              </a:xfrm>
              <a:prstGeom prst="rect">
                <a:avLst/>
              </a:prstGeom>
              <a:effectLst>
                <a:outerShdw blurRad="25400" dist="25400" dir="2700000" algn="tl" rotWithShape="0">
                  <a:prstClr val="black">
                    <a:alpha val="40000"/>
                  </a:prstClr>
                </a:outerShdw>
              </a:effectLst>
            </p:spPr>
          </p:pic>
          <p:pic>
            <p:nvPicPr>
              <p:cNvPr id="153" name="Picture 152" descr="A satellite in space&#10;&#10;Description automatically generated">
                <a:extLst>
                  <a:ext uri="{FF2B5EF4-FFF2-40B4-BE49-F238E27FC236}">
                    <a16:creationId xmlns:a16="http://schemas.microsoft.com/office/drawing/2014/main" id="{3DD3553F-AB1A-43EE-A449-33C7E01580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47288" y="2917035"/>
                <a:ext cx="473018" cy="366357"/>
              </a:xfrm>
              <a:prstGeom prst="rect">
                <a:avLst/>
              </a:prstGeom>
              <a:effectLst>
                <a:outerShdw blurRad="25400" dist="25400" dir="2700000" algn="tl" rotWithShape="0">
                  <a:prstClr val="black">
                    <a:alpha val="40000"/>
                  </a:prstClr>
                </a:outerShdw>
              </a:effectLst>
            </p:spPr>
          </p:pic>
        </p:grpSp>
        <p:pic>
          <p:nvPicPr>
            <p:cNvPr id="3" name="Picture 2" descr="A picture containing table, cut&#10;&#10;Description automatically generated">
              <a:extLst>
                <a:ext uri="{FF2B5EF4-FFF2-40B4-BE49-F238E27FC236}">
                  <a16:creationId xmlns:a16="http://schemas.microsoft.com/office/drawing/2014/main" id="{C3F1E7B7-6A5F-45C0-8C7F-6295C59227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8690993" y="3546763"/>
              <a:ext cx="473558" cy="347276"/>
            </a:xfrm>
            <a:prstGeom prst="rect">
              <a:avLst/>
            </a:prstGeom>
            <a:effectLst>
              <a:outerShdw blurRad="25400" dist="25400" dir="2700000" algn="tl" rotWithShape="0">
                <a:prstClr val="black">
                  <a:alpha val="53000"/>
                </a:prstClr>
              </a:outerShdw>
            </a:effectLst>
          </p:spPr>
        </p:pic>
        <p:pic>
          <p:nvPicPr>
            <p:cNvPr id="100" name="Picture 99" descr="A picture containing table, cut&#10;&#10;Description automatically generated">
              <a:extLst>
                <a:ext uri="{FF2B5EF4-FFF2-40B4-BE49-F238E27FC236}">
                  <a16:creationId xmlns:a16="http://schemas.microsoft.com/office/drawing/2014/main" id="{10AD4B8A-CB7F-482B-AB79-4CD066D20F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8447803" y="4047736"/>
              <a:ext cx="473558" cy="347276"/>
            </a:xfrm>
            <a:prstGeom prst="rect">
              <a:avLst/>
            </a:prstGeom>
            <a:effectLst>
              <a:outerShdw blurRad="25400" dist="25400" dir="2700000" algn="tl" rotWithShape="0">
                <a:prstClr val="black">
                  <a:alpha val="53000"/>
                </a:prstClr>
              </a:outerShdw>
            </a:effectLst>
          </p:spPr>
        </p:pic>
        <p:pic>
          <p:nvPicPr>
            <p:cNvPr id="110" name="Picture 109" descr="A picture containing table, cut&#10;&#10;Description automatically generated">
              <a:extLst>
                <a:ext uri="{FF2B5EF4-FFF2-40B4-BE49-F238E27FC236}">
                  <a16:creationId xmlns:a16="http://schemas.microsoft.com/office/drawing/2014/main" id="{4F3A224C-91A3-405E-B4DE-64CE71ADF3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9094692" y="4096374"/>
              <a:ext cx="473558" cy="347276"/>
            </a:xfrm>
            <a:prstGeom prst="rect">
              <a:avLst/>
            </a:prstGeom>
            <a:effectLst>
              <a:outerShdw blurRad="25400" dist="25400" dir="2700000" algn="tl" rotWithShape="0">
                <a:prstClr val="black">
                  <a:alpha val="53000"/>
                </a:prstClr>
              </a:outerShdw>
            </a:effectLst>
          </p:spPr>
        </p:pic>
        <p:pic>
          <p:nvPicPr>
            <p:cNvPr id="4" name="Picture 3" descr="A satellite in space&#10;&#10;Description automatically generated">
              <a:extLst>
                <a:ext uri="{FF2B5EF4-FFF2-40B4-BE49-F238E27FC236}">
                  <a16:creationId xmlns:a16="http://schemas.microsoft.com/office/drawing/2014/main" id="{DF8E650F-EFF8-4DE0-A636-35DDA73C8E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339199" y="3621003"/>
              <a:ext cx="403478" cy="332385"/>
            </a:xfrm>
            <a:prstGeom prst="rect">
              <a:avLst/>
            </a:prstGeom>
            <a:effectLst>
              <a:outerShdw blurRad="25400" dist="25400" dir="2700000" algn="tl" rotWithShape="0">
                <a:prstClr val="black">
                  <a:alpha val="53000"/>
                </a:prstClr>
              </a:outerShdw>
            </a:effectLst>
          </p:spPr>
        </p:pic>
        <p:pic>
          <p:nvPicPr>
            <p:cNvPr id="113" name="Picture 112" descr="A satellite in space&#10;&#10;Description automatically generated">
              <a:extLst>
                <a:ext uri="{FF2B5EF4-FFF2-40B4-BE49-F238E27FC236}">
                  <a16:creationId xmlns:a16="http://schemas.microsoft.com/office/drawing/2014/main" id="{972ADB03-0098-4F11-A032-15665F0B71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015272" y="3786373"/>
              <a:ext cx="403478" cy="332385"/>
            </a:xfrm>
            <a:prstGeom prst="rect">
              <a:avLst/>
            </a:prstGeom>
            <a:effectLst>
              <a:outerShdw blurRad="25400" dist="25400" dir="2700000" algn="tl" rotWithShape="0">
                <a:prstClr val="black">
                  <a:alpha val="53000"/>
                </a:prstClr>
              </a:outerShdw>
            </a:effectLst>
          </p:spPr>
        </p:pic>
      </p:grpSp>
      <p:grpSp>
        <p:nvGrpSpPr>
          <p:cNvPr id="6" name="Group 5">
            <a:extLst>
              <a:ext uri="{FF2B5EF4-FFF2-40B4-BE49-F238E27FC236}">
                <a16:creationId xmlns:a16="http://schemas.microsoft.com/office/drawing/2014/main" id="{0F0BDA5E-F596-4AEF-B8F2-6109663BF3A9}"/>
              </a:ext>
            </a:extLst>
          </p:cNvPr>
          <p:cNvGrpSpPr/>
          <p:nvPr/>
        </p:nvGrpSpPr>
        <p:grpSpPr>
          <a:xfrm>
            <a:off x="9538440" y="2879429"/>
            <a:ext cx="2058955" cy="1944432"/>
            <a:chOff x="10072735" y="3071390"/>
            <a:chExt cx="2196219" cy="2074061"/>
          </a:xfrm>
        </p:grpSpPr>
        <p:grpSp>
          <p:nvGrpSpPr>
            <p:cNvPr id="155" name="Group 154">
              <a:extLst>
                <a:ext uri="{FF2B5EF4-FFF2-40B4-BE49-F238E27FC236}">
                  <a16:creationId xmlns:a16="http://schemas.microsoft.com/office/drawing/2014/main" id="{3DC08C2A-AC5E-4FBE-AC67-7B8282C15E5B}"/>
                </a:ext>
              </a:extLst>
            </p:cNvPr>
            <p:cNvGrpSpPr/>
            <p:nvPr/>
          </p:nvGrpSpPr>
          <p:grpSpPr>
            <a:xfrm>
              <a:off x="10072735" y="3095062"/>
              <a:ext cx="2072630" cy="2050389"/>
              <a:chOff x="10191602" y="2534366"/>
              <a:chExt cx="2072630" cy="2050389"/>
            </a:xfrm>
            <a:effectLst/>
          </p:grpSpPr>
          <p:pic>
            <p:nvPicPr>
              <p:cNvPr id="156" name="Picture 155" descr="A satellite in space&#10;&#10;Description automatically generated">
                <a:extLst>
                  <a:ext uri="{FF2B5EF4-FFF2-40B4-BE49-F238E27FC236}">
                    <a16:creationId xmlns:a16="http://schemas.microsoft.com/office/drawing/2014/main" id="{CF4D1488-4CF0-4C71-999C-4F00BC33F2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24728" y="2534366"/>
                <a:ext cx="473018" cy="366357"/>
              </a:xfrm>
              <a:prstGeom prst="rect">
                <a:avLst/>
              </a:prstGeom>
              <a:effectLst>
                <a:outerShdw blurRad="25400" dist="25400" dir="2700000" algn="tl" rotWithShape="0">
                  <a:prstClr val="black">
                    <a:alpha val="40000"/>
                  </a:prstClr>
                </a:outerShdw>
              </a:effectLst>
            </p:spPr>
          </p:pic>
          <p:grpSp>
            <p:nvGrpSpPr>
              <p:cNvPr id="157" name="Group 156">
                <a:extLst>
                  <a:ext uri="{FF2B5EF4-FFF2-40B4-BE49-F238E27FC236}">
                    <a16:creationId xmlns:a16="http://schemas.microsoft.com/office/drawing/2014/main" id="{811444B1-50BD-480E-BD37-4EA92111A0F0}"/>
                  </a:ext>
                </a:extLst>
              </p:cNvPr>
              <p:cNvGrpSpPr/>
              <p:nvPr/>
            </p:nvGrpSpPr>
            <p:grpSpPr>
              <a:xfrm>
                <a:off x="10191602" y="2652006"/>
                <a:ext cx="2072630" cy="1932749"/>
                <a:chOff x="10191602" y="2652006"/>
                <a:chExt cx="2072630" cy="1932749"/>
              </a:xfrm>
            </p:grpSpPr>
            <p:pic>
              <p:nvPicPr>
                <p:cNvPr id="158" name="Picture 157" descr="A satellite in space&#10;&#10;Description automatically generated">
                  <a:extLst>
                    <a:ext uri="{FF2B5EF4-FFF2-40B4-BE49-F238E27FC236}">
                      <a16:creationId xmlns:a16="http://schemas.microsoft.com/office/drawing/2014/main" id="{AAD154AB-2D9B-423A-A500-5A7BDD77CB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07209" y="2816317"/>
                  <a:ext cx="447595" cy="346667"/>
                </a:xfrm>
                <a:prstGeom prst="rect">
                  <a:avLst/>
                </a:prstGeom>
                <a:effectLst>
                  <a:outerShdw blurRad="12700" dist="25400" dir="2700000" algn="tl" rotWithShape="0">
                    <a:prstClr val="black">
                      <a:alpha val="40000"/>
                    </a:prstClr>
                  </a:outerShdw>
                </a:effectLst>
              </p:spPr>
            </p:pic>
            <p:pic>
              <p:nvPicPr>
                <p:cNvPr id="159" name="Picture 158" descr="A satellite in space&#10;&#10;Description automatically generated">
                  <a:extLst>
                    <a:ext uri="{FF2B5EF4-FFF2-40B4-BE49-F238E27FC236}">
                      <a16:creationId xmlns:a16="http://schemas.microsoft.com/office/drawing/2014/main" id="{A077664E-1F17-4811-97C2-C47F344B3B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25465" y="2806171"/>
                  <a:ext cx="473018" cy="366357"/>
                </a:xfrm>
                <a:prstGeom prst="rect">
                  <a:avLst/>
                </a:prstGeom>
                <a:effectLst>
                  <a:outerShdw blurRad="25400" dist="25400" dir="2700000" algn="tl" rotWithShape="0">
                    <a:prstClr val="black">
                      <a:alpha val="40000"/>
                    </a:prstClr>
                  </a:outerShdw>
                </a:effectLst>
              </p:spPr>
            </p:pic>
            <p:pic>
              <p:nvPicPr>
                <p:cNvPr id="160" name="Picture 159" descr="A satellite in space&#10;&#10;Description automatically generated">
                  <a:extLst>
                    <a:ext uri="{FF2B5EF4-FFF2-40B4-BE49-F238E27FC236}">
                      <a16:creationId xmlns:a16="http://schemas.microsoft.com/office/drawing/2014/main" id="{281116A4-5DEE-4B51-82A8-ADB5D133F9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02081" y="3036711"/>
                  <a:ext cx="473018" cy="366357"/>
                </a:xfrm>
                <a:prstGeom prst="rect">
                  <a:avLst/>
                </a:prstGeom>
                <a:effectLst>
                  <a:outerShdw blurRad="25400" dist="25400" dir="2700000" algn="tl" rotWithShape="0">
                    <a:prstClr val="black">
                      <a:alpha val="40000"/>
                    </a:prstClr>
                  </a:outerShdw>
                </a:effectLst>
              </p:spPr>
            </p:pic>
            <p:pic>
              <p:nvPicPr>
                <p:cNvPr id="161" name="Picture 160" descr="A satellite in space&#10;&#10;Description automatically generated">
                  <a:extLst>
                    <a:ext uri="{FF2B5EF4-FFF2-40B4-BE49-F238E27FC236}">
                      <a16:creationId xmlns:a16="http://schemas.microsoft.com/office/drawing/2014/main" id="{F2C21984-8B9A-4045-86A5-4340B4052F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89716" y="3257105"/>
                  <a:ext cx="473018" cy="366357"/>
                </a:xfrm>
                <a:prstGeom prst="rect">
                  <a:avLst/>
                </a:prstGeom>
                <a:effectLst>
                  <a:outerShdw blurRad="25400" dist="25400" dir="2700000" algn="tl" rotWithShape="0">
                    <a:prstClr val="black">
                      <a:alpha val="40000"/>
                    </a:prstClr>
                  </a:outerShdw>
                </a:effectLst>
              </p:spPr>
            </p:pic>
            <p:pic>
              <p:nvPicPr>
                <p:cNvPr id="162" name="Picture 161" descr="A satellite in space&#10;&#10;Description automatically generated">
                  <a:extLst>
                    <a:ext uri="{FF2B5EF4-FFF2-40B4-BE49-F238E27FC236}">
                      <a16:creationId xmlns:a16="http://schemas.microsoft.com/office/drawing/2014/main" id="{B0A18B53-6377-42F9-8B95-8169D3C247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19422" y="3379025"/>
                  <a:ext cx="473018" cy="366357"/>
                </a:xfrm>
                <a:prstGeom prst="rect">
                  <a:avLst/>
                </a:prstGeom>
                <a:effectLst>
                  <a:outerShdw blurRad="25400" dist="25400" dir="2700000" algn="tl" rotWithShape="0">
                    <a:prstClr val="black">
                      <a:alpha val="40000"/>
                    </a:prstClr>
                  </a:outerShdw>
                </a:effectLst>
              </p:spPr>
            </p:pic>
            <p:pic>
              <p:nvPicPr>
                <p:cNvPr id="163" name="Picture 162" descr="A satellite in space&#10;&#10;Description automatically generated">
                  <a:extLst>
                    <a:ext uri="{FF2B5EF4-FFF2-40B4-BE49-F238E27FC236}">
                      <a16:creationId xmlns:a16="http://schemas.microsoft.com/office/drawing/2014/main" id="{F334A3B3-DF41-4A86-BB29-7105F4B5D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39705" y="3575973"/>
                  <a:ext cx="473018" cy="366357"/>
                </a:xfrm>
                <a:prstGeom prst="rect">
                  <a:avLst/>
                </a:prstGeom>
                <a:effectLst>
                  <a:outerShdw blurRad="25400" dist="25400" dir="2700000" algn="tl" rotWithShape="0">
                    <a:prstClr val="black">
                      <a:alpha val="40000"/>
                    </a:prstClr>
                  </a:outerShdw>
                </a:effectLst>
              </p:spPr>
            </p:pic>
            <p:pic>
              <p:nvPicPr>
                <p:cNvPr id="165" name="Picture 164" descr="A satellite in space&#10;&#10;Description automatically generated">
                  <a:extLst>
                    <a:ext uri="{FF2B5EF4-FFF2-40B4-BE49-F238E27FC236}">
                      <a16:creationId xmlns:a16="http://schemas.microsoft.com/office/drawing/2014/main" id="{F75F8D93-BBB5-4343-B682-42B260FBD6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44373" y="2924911"/>
                  <a:ext cx="473018" cy="366357"/>
                </a:xfrm>
                <a:prstGeom prst="rect">
                  <a:avLst/>
                </a:prstGeom>
                <a:effectLst>
                  <a:outerShdw blurRad="25400" dist="25400" dir="2700000" algn="tl" rotWithShape="0">
                    <a:prstClr val="black">
                      <a:alpha val="40000"/>
                    </a:prstClr>
                  </a:outerShdw>
                </a:effectLst>
              </p:spPr>
            </p:pic>
            <p:pic>
              <p:nvPicPr>
                <p:cNvPr id="166" name="Picture 165" descr="A satellite in space&#10;&#10;Description automatically generated">
                  <a:extLst>
                    <a:ext uri="{FF2B5EF4-FFF2-40B4-BE49-F238E27FC236}">
                      <a16:creationId xmlns:a16="http://schemas.microsoft.com/office/drawing/2014/main" id="{0849D903-7858-4F38-9141-9973CB9007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38179" y="3988625"/>
                  <a:ext cx="473018" cy="366357"/>
                </a:xfrm>
                <a:prstGeom prst="rect">
                  <a:avLst/>
                </a:prstGeom>
                <a:effectLst>
                  <a:outerShdw blurRad="25400" dist="25400" dir="2700000" algn="tl" rotWithShape="0">
                    <a:prstClr val="black">
                      <a:alpha val="40000"/>
                    </a:prstClr>
                  </a:outerShdw>
                </a:effectLst>
              </p:spPr>
            </p:pic>
            <p:pic>
              <p:nvPicPr>
                <p:cNvPr id="167" name="Picture 166" descr="A satellite in space&#10;&#10;Description automatically generated">
                  <a:extLst>
                    <a:ext uri="{FF2B5EF4-FFF2-40B4-BE49-F238E27FC236}">
                      <a16:creationId xmlns:a16="http://schemas.microsoft.com/office/drawing/2014/main" id="{9F7D7FD7-66D3-4DC4-994B-4E932CD70D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3379" y="3890152"/>
                  <a:ext cx="473018" cy="366357"/>
                </a:xfrm>
                <a:prstGeom prst="rect">
                  <a:avLst/>
                </a:prstGeom>
                <a:effectLst>
                  <a:outerShdw blurRad="25400" dist="25400" dir="2700000" algn="tl" rotWithShape="0">
                    <a:prstClr val="black">
                      <a:alpha val="40000"/>
                    </a:prstClr>
                  </a:outerShdw>
                </a:effectLst>
              </p:spPr>
            </p:pic>
            <p:pic>
              <p:nvPicPr>
                <p:cNvPr id="168" name="Picture 167" descr="A satellite in space&#10;&#10;Description automatically generated">
                  <a:extLst>
                    <a:ext uri="{FF2B5EF4-FFF2-40B4-BE49-F238E27FC236}">
                      <a16:creationId xmlns:a16="http://schemas.microsoft.com/office/drawing/2014/main" id="{7F6F70AC-4115-4CC8-9970-739D583EB5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52247" y="4218398"/>
                  <a:ext cx="473018" cy="366357"/>
                </a:xfrm>
                <a:prstGeom prst="rect">
                  <a:avLst/>
                </a:prstGeom>
                <a:effectLst>
                  <a:outerShdw blurRad="25400" dist="25400" dir="2700000" algn="tl" rotWithShape="0">
                    <a:prstClr val="black">
                      <a:alpha val="40000"/>
                    </a:prstClr>
                  </a:outerShdw>
                </a:effectLst>
              </p:spPr>
            </p:pic>
            <p:pic>
              <p:nvPicPr>
                <p:cNvPr id="171" name="Picture 170" descr="A satellite in space&#10;&#10;Description automatically generated">
                  <a:extLst>
                    <a:ext uri="{FF2B5EF4-FFF2-40B4-BE49-F238E27FC236}">
                      <a16:creationId xmlns:a16="http://schemas.microsoft.com/office/drawing/2014/main" id="{CC78469C-1798-4D4F-B44E-4F3A2D7F73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45699" y="2952305"/>
                  <a:ext cx="473018" cy="366357"/>
                </a:xfrm>
                <a:prstGeom prst="rect">
                  <a:avLst/>
                </a:prstGeom>
                <a:effectLst>
                  <a:outerShdw blurRad="25400" dist="25400" dir="2700000" algn="tl" rotWithShape="0">
                    <a:prstClr val="black">
                      <a:alpha val="40000"/>
                    </a:prstClr>
                  </a:outerShdw>
                </a:effectLst>
              </p:spPr>
            </p:pic>
            <p:pic>
              <p:nvPicPr>
                <p:cNvPr id="172" name="Picture 171" descr="A satellite in space&#10;&#10;Description automatically generated">
                  <a:extLst>
                    <a:ext uri="{FF2B5EF4-FFF2-40B4-BE49-F238E27FC236}">
                      <a16:creationId xmlns:a16="http://schemas.microsoft.com/office/drawing/2014/main" id="{805E3B97-5056-4A83-A29F-60745F7B06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33334" y="3172699"/>
                  <a:ext cx="473018" cy="366357"/>
                </a:xfrm>
                <a:prstGeom prst="rect">
                  <a:avLst/>
                </a:prstGeom>
                <a:effectLst>
                  <a:outerShdw blurRad="25400" dist="25400" dir="2700000" algn="tl" rotWithShape="0">
                    <a:prstClr val="black">
                      <a:alpha val="40000"/>
                    </a:prstClr>
                  </a:outerShdw>
                </a:effectLst>
              </p:spPr>
            </p:pic>
            <p:pic>
              <p:nvPicPr>
                <p:cNvPr id="173" name="Picture 172" descr="A satellite in space&#10;&#10;Description automatically generated">
                  <a:extLst>
                    <a:ext uri="{FF2B5EF4-FFF2-40B4-BE49-F238E27FC236}">
                      <a16:creationId xmlns:a16="http://schemas.microsoft.com/office/drawing/2014/main" id="{C199515D-0055-42FC-B392-451F9C4852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63040" y="3294619"/>
                  <a:ext cx="473018" cy="366357"/>
                </a:xfrm>
                <a:prstGeom prst="rect">
                  <a:avLst/>
                </a:prstGeom>
                <a:effectLst>
                  <a:outerShdw blurRad="25400" dist="25400" dir="2700000" algn="tl" rotWithShape="0">
                    <a:prstClr val="black">
                      <a:alpha val="40000"/>
                    </a:prstClr>
                  </a:outerShdw>
                </a:effectLst>
              </p:spPr>
            </p:pic>
            <p:pic>
              <p:nvPicPr>
                <p:cNvPr id="174" name="Picture 173" descr="A satellite in space&#10;&#10;Description automatically generated">
                  <a:extLst>
                    <a:ext uri="{FF2B5EF4-FFF2-40B4-BE49-F238E27FC236}">
                      <a16:creationId xmlns:a16="http://schemas.microsoft.com/office/drawing/2014/main" id="{1A84607F-4B72-4309-8140-7642FCC09A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3323" y="3491567"/>
                  <a:ext cx="473018" cy="366357"/>
                </a:xfrm>
                <a:prstGeom prst="rect">
                  <a:avLst/>
                </a:prstGeom>
                <a:effectLst>
                  <a:outerShdw blurRad="25400" dist="25400" dir="2700000" algn="tl" rotWithShape="0">
                    <a:prstClr val="black">
                      <a:alpha val="40000"/>
                    </a:prstClr>
                  </a:outerShdw>
                </a:effectLst>
              </p:spPr>
            </p:pic>
            <p:pic>
              <p:nvPicPr>
                <p:cNvPr id="176" name="Picture 175" descr="A satellite in space&#10;&#10;Description automatically generated">
                  <a:extLst>
                    <a:ext uri="{FF2B5EF4-FFF2-40B4-BE49-F238E27FC236}">
                      <a16:creationId xmlns:a16="http://schemas.microsoft.com/office/drawing/2014/main" id="{02F64AD9-A60C-45A1-BDBC-9E39DD1ACF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91238" y="3842811"/>
                  <a:ext cx="473018" cy="366357"/>
                </a:xfrm>
                <a:prstGeom prst="rect">
                  <a:avLst/>
                </a:prstGeom>
                <a:effectLst>
                  <a:outerShdw blurRad="25400" dist="25400" dir="2700000" algn="tl" rotWithShape="0">
                    <a:prstClr val="black">
                      <a:alpha val="40000"/>
                    </a:prstClr>
                  </a:outerShdw>
                </a:effectLst>
              </p:spPr>
            </p:pic>
            <p:pic>
              <p:nvPicPr>
                <p:cNvPr id="177" name="Picture 176" descr="A satellite in space&#10;&#10;Description automatically generated">
                  <a:extLst>
                    <a:ext uri="{FF2B5EF4-FFF2-40B4-BE49-F238E27FC236}">
                      <a16:creationId xmlns:a16="http://schemas.microsoft.com/office/drawing/2014/main" id="{8E1CA9B6-B43C-4869-91B7-B73C78AE72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34722" y="3800893"/>
                  <a:ext cx="473018" cy="366357"/>
                </a:xfrm>
                <a:prstGeom prst="rect">
                  <a:avLst/>
                </a:prstGeom>
                <a:effectLst>
                  <a:outerShdw blurRad="25400" dist="25400" dir="2700000" algn="tl" rotWithShape="0">
                    <a:prstClr val="black">
                      <a:alpha val="40000"/>
                    </a:prstClr>
                  </a:outerShdw>
                </a:effectLst>
              </p:spPr>
            </p:pic>
            <p:pic>
              <p:nvPicPr>
                <p:cNvPr id="189" name="Picture 188" descr="A satellite in space&#10;&#10;Description automatically generated">
                  <a:extLst>
                    <a:ext uri="{FF2B5EF4-FFF2-40B4-BE49-F238E27FC236}">
                      <a16:creationId xmlns:a16="http://schemas.microsoft.com/office/drawing/2014/main" id="{7FFD1611-D72F-422C-8D0E-26EF2475A7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35015" y="3205524"/>
                  <a:ext cx="473018" cy="366357"/>
                </a:xfrm>
                <a:prstGeom prst="rect">
                  <a:avLst/>
                </a:prstGeom>
                <a:effectLst>
                  <a:outerShdw blurRad="25400" dist="25400" dir="2700000" algn="tl" rotWithShape="0">
                    <a:prstClr val="black">
                      <a:alpha val="40000"/>
                    </a:prstClr>
                  </a:outerShdw>
                </a:effectLst>
              </p:spPr>
            </p:pic>
            <p:pic>
              <p:nvPicPr>
                <p:cNvPr id="191" name="Picture 190" descr="A satellite in space&#10;&#10;Description automatically generated">
                  <a:extLst>
                    <a:ext uri="{FF2B5EF4-FFF2-40B4-BE49-F238E27FC236}">
                      <a16:creationId xmlns:a16="http://schemas.microsoft.com/office/drawing/2014/main" id="{73552ADD-1B06-4DEA-8FBA-9A7DE07286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33489" y="3618176"/>
                  <a:ext cx="473018" cy="366357"/>
                </a:xfrm>
                <a:prstGeom prst="rect">
                  <a:avLst/>
                </a:prstGeom>
                <a:effectLst>
                  <a:outerShdw blurRad="25400" dist="25400" dir="2700000" algn="tl" rotWithShape="0">
                    <a:prstClr val="black">
                      <a:alpha val="40000"/>
                    </a:prstClr>
                  </a:outerShdw>
                </a:effectLst>
              </p:spPr>
            </p:pic>
            <p:pic>
              <p:nvPicPr>
                <p:cNvPr id="192" name="Picture 191" descr="A satellite in space&#10;&#10;Description automatically generated">
                  <a:extLst>
                    <a:ext uri="{FF2B5EF4-FFF2-40B4-BE49-F238E27FC236}">
                      <a16:creationId xmlns:a16="http://schemas.microsoft.com/office/drawing/2014/main" id="{786EF4A1-A8D1-466E-B1F8-812C19BDFB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93523" y="3482830"/>
                  <a:ext cx="473018" cy="366357"/>
                </a:xfrm>
                <a:prstGeom prst="rect">
                  <a:avLst/>
                </a:prstGeom>
                <a:effectLst>
                  <a:outerShdw blurRad="25400" dist="25400" dir="2700000" algn="tl" rotWithShape="0">
                    <a:prstClr val="black">
                      <a:alpha val="40000"/>
                    </a:prstClr>
                  </a:outerShdw>
                </a:effectLst>
              </p:spPr>
            </p:pic>
            <p:pic>
              <p:nvPicPr>
                <p:cNvPr id="193" name="Picture 192" descr="A satellite in space&#10;&#10;Description automatically generated">
                  <a:extLst>
                    <a:ext uri="{FF2B5EF4-FFF2-40B4-BE49-F238E27FC236}">
                      <a16:creationId xmlns:a16="http://schemas.microsoft.com/office/drawing/2014/main" id="{7BF90A7E-8B2E-4811-99F6-A6B4006317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79394" y="3833582"/>
                  <a:ext cx="473018" cy="366357"/>
                </a:xfrm>
                <a:prstGeom prst="rect">
                  <a:avLst/>
                </a:prstGeom>
                <a:effectLst>
                  <a:outerShdw blurRad="25400" dist="25400" dir="2700000" algn="tl" rotWithShape="0">
                    <a:prstClr val="black">
                      <a:alpha val="40000"/>
                    </a:prstClr>
                  </a:outerShdw>
                </a:effectLst>
              </p:spPr>
            </p:pic>
            <p:pic>
              <p:nvPicPr>
                <p:cNvPr id="194" name="Picture 193" descr="A satellite in space&#10;&#10;Description automatically generated">
                  <a:extLst>
                    <a:ext uri="{FF2B5EF4-FFF2-40B4-BE49-F238E27FC236}">
                      <a16:creationId xmlns:a16="http://schemas.microsoft.com/office/drawing/2014/main" id="{E27D773C-7A81-49EA-BDEC-C5F9482BCB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91214" y="3735244"/>
                  <a:ext cx="473018" cy="366357"/>
                </a:xfrm>
                <a:prstGeom prst="rect">
                  <a:avLst/>
                </a:prstGeom>
                <a:effectLst>
                  <a:outerShdw blurRad="25400" dist="25400" dir="2700000" algn="tl" rotWithShape="0">
                    <a:prstClr val="black">
                      <a:alpha val="40000"/>
                    </a:prstClr>
                  </a:outerShdw>
                </a:effectLst>
              </p:spPr>
            </p:pic>
            <p:pic>
              <p:nvPicPr>
                <p:cNvPr id="197" name="Picture 196" descr="A satellite in space&#10;&#10;Description automatically generated">
                  <a:extLst>
                    <a:ext uri="{FF2B5EF4-FFF2-40B4-BE49-F238E27FC236}">
                      <a16:creationId xmlns:a16="http://schemas.microsoft.com/office/drawing/2014/main" id="{F89F7308-F90E-41A3-80EA-C72CBEE430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16255" y="3407160"/>
                  <a:ext cx="447595" cy="346667"/>
                </a:xfrm>
                <a:prstGeom prst="rect">
                  <a:avLst/>
                </a:prstGeom>
                <a:effectLst>
                  <a:outerShdw blurRad="12700" dist="25400" dir="2700000" algn="tl" rotWithShape="0">
                    <a:prstClr val="black">
                      <a:alpha val="40000"/>
                    </a:prstClr>
                  </a:outerShdw>
                </a:effectLst>
              </p:spPr>
            </p:pic>
            <p:pic>
              <p:nvPicPr>
                <p:cNvPr id="200" name="Picture 199" descr="A satellite in space&#10;&#10;Description automatically generated">
                  <a:extLst>
                    <a:ext uri="{FF2B5EF4-FFF2-40B4-BE49-F238E27FC236}">
                      <a16:creationId xmlns:a16="http://schemas.microsoft.com/office/drawing/2014/main" id="{060E1592-D53F-416D-A136-7E5745809E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4821" y="3158445"/>
                  <a:ext cx="473018" cy="366357"/>
                </a:xfrm>
                <a:prstGeom prst="rect">
                  <a:avLst/>
                </a:prstGeom>
                <a:effectLst>
                  <a:outerShdw blurRad="25400" dist="25400" dir="2700000" algn="tl" rotWithShape="0">
                    <a:prstClr val="black">
                      <a:alpha val="40000"/>
                    </a:prstClr>
                  </a:outerShdw>
                </a:effectLst>
              </p:spPr>
            </p:pic>
            <p:pic>
              <p:nvPicPr>
                <p:cNvPr id="201" name="Picture 200" descr="A satellite in space&#10;&#10;Description automatically generated">
                  <a:extLst>
                    <a:ext uri="{FF2B5EF4-FFF2-40B4-BE49-F238E27FC236}">
                      <a16:creationId xmlns:a16="http://schemas.microsoft.com/office/drawing/2014/main" id="{99399564-6AD4-4BB4-9517-8E8A2C6614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0131" y="3008389"/>
                  <a:ext cx="473018" cy="366357"/>
                </a:xfrm>
                <a:prstGeom prst="rect">
                  <a:avLst/>
                </a:prstGeom>
                <a:effectLst>
                  <a:outerShdw blurRad="25400" dist="25400" dir="2700000" algn="tl" rotWithShape="0">
                    <a:prstClr val="black">
                      <a:alpha val="40000"/>
                    </a:prstClr>
                  </a:outerShdw>
                </a:effectLst>
              </p:spPr>
            </p:pic>
            <p:pic>
              <p:nvPicPr>
                <p:cNvPr id="202" name="Picture 201" descr="A satellite in space&#10;&#10;Description automatically generated">
                  <a:extLst>
                    <a:ext uri="{FF2B5EF4-FFF2-40B4-BE49-F238E27FC236}">
                      <a16:creationId xmlns:a16="http://schemas.microsoft.com/office/drawing/2014/main" id="{C5DD3282-B79B-4558-8624-E3165571FB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91602" y="3599232"/>
                  <a:ext cx="473018" cy="366357"/>
                </a:xfrm>
                <a:prstGeom prst="rect">
                  <a:avLst/>
                </a:prstGeom>
                <a:effectLst>
                  <a:outerShdw blurRad="25400" dist="25400" dir="2700000" algn="tl" rotWithShape="0">
                    <a:prstClr val="black">
                      <a:alpha val="40000"/>
                    </a:prstClr>
                  </a:outerShdw>
                </a:effectLst>
              </p:spPr>
            </p:pic>
            <p:pic>
              <p:nvPicPr>
                <p:cNvPr id="203" name="Picture 202" descr="A satellite in space&#10;&#10;Description automatically generated">
                  <a:extLst>
                    <a:ext uri="{FF2B5EF4-FFF2-40B4-BE49-F238E27FC236}">
                      <a16:creationId xmlns:a16="http://schemas.microsoft.com/office/drawing/2014/main" id="{05EEB473-A301-4938-A659-4F4E25953B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71430" y="3941545"/>
                  <a:ext cx="473018" cy="366357"/>
                </a:xfrm>
                <a:prstGeom prst="rect">
                  <a:avLst/>
                </a:prstGeom>
                <a:effectLst>
                  <a:outerShdw blurRad="25400" dist="25400" dir="2700000" algn="tl" rotWithShape="0">
                    <a:prstClr val="black">
                      <a:alpha val="40000"/>
                    </a:prstClr>
                  </a:outerShdw>
                </a:effectLst>
              </p:spPr>
            </p:pic>
            <p:pic>
              <p:nvPicPr>
                <p:cNvPr id="204" name="Picture 203" descr="A satellite in space&#10;&#10;Description automatically generated">
                  <a:extLst>
                    <a:ext uri="{FF2B5EF4-FFF2-40B4-BE49-F238E27FC236}">
                      <a16:creationId xmlns:a16="http://schemas.microsoft.com/office/drawing/2014/main" id="{63996B8B-E7F0-47E1-B362-0FA3D88992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8888" y="2652006"/>
                  <a:ext cx="473018" cy="366357"/>
                </a:xfrm>
                <a:prstGeom prst="rect">
                  <a:avLst/>
                </a:prstGeom>
                <a:effectLst>
                  <a:outerShdw blurRad="25400" dist="25400" dir="2700000" algn="tl" rotWithShape="0">
                    <a:prstClr val="black">
                      <a:alpha val="40000"/>
                    </a:prstClr>
                  </a:outerShdw>
                </a:effectLst>
              </p:spPr>
            </p:pic>
          </p:grpSp>
        </p:grpSp>
        <p:pic>
          <p:nvPicPr>
            <p:cNvPr id="114" name="Picture 113" descr="A satellite in space&#10;&#10;Description automatically generated">
              <a:extLst>
                <a:ext uri="{FF2B5EF4-FFF2-40B4-BE49-F238E27FC236}">
                  <a16:creationId xmlns:a16="http://schemas.microsoft.com/office/drawing/2014/main" id="{B9B09343-7D0C-486C-B267-C90FA142E6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814889" y="3382676"/>
              <a:ext cx="403478" cy="332385"/>
            </a:xfrm>
            <a:prstGeom prst="rect">
              <a:avLst/>
            </a:prstGeom>
            <a:effectLst>
              <a:outerShdw blurRad="25400" dist="25400" dir="2700000" algn="tl" rotWithShape="0">
                <a:prstClr val="black">
                  <a:alpha val="45000"/>
                </a:prstClr>
              </a:outerShdw>
            </a:effectLst>
          </p:spPr>
        </p:pic>
        <p:pic>
          <p:nvPicPr>
            <p:cNvPr id="115" name="Picture 114" descr="A satellite in space&#10;&#10;Description automatically generated">
              <a:extLst>
                <a:ext uri="{FF2B5EF4-FFF2-40B4-BE49-F238E27FC236}">
                  <a16:creationId xmlns:a16="http://schemas.microsoft.com/office/drawing/2014/main" id="{4A5474FF-AE00-43F8-8452-2A0FFAB9B6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267225" y="3071390"/>
              <a:ext cx="403478" cy="332385"/>
            </a:xfrm>
            <a:prstGeom prst="rect">
              <a:avLst/>
            </a:prstGeom>
            <a:effectLst>
              <a:outerShdw blurRad="25400" dist="25400" dir="2700000" algn="tl" rotWithShape="0">
                <a:prstClr val="black">
                  <a:alpha val="45000"/>
                </a:prstClr>
              </a:outerShdw>
            </a:effectLst>
          </p:spPr>
        </p:pic>
        <p:pic>
          <p:nvPicPr>
            <p:cNvPr id="116" name="Picture 115" descr="A satellite in space&#10;&#10;Description automatically generated">
              <a:extLst>
                <a:ext uri="{FF2B5EF4-FFF2-40B4-BE49-F238E27FC236}">
                  <a16:creationId xmlns:a16="http://schemas.microsoft.com/office/drawing/2014/main" id="{E763FF0D-CA12-4DEF-90B6-CF440947C2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807110" y="3752327"/>
              <a:ext cx="403478" cy="332385"/>
            </a:xfrm>
            <a:prstGeom prst="rect">
              <a:avLst/>
            </a:prstGeom>
            <a:effectLst/>
          </p:spPr>
        </p:pic>
        <p:pic>
          <p:nvPicPr>
            <p:cNvPr id="117" name="Picture 116" descr="A satellite in space&#10;&#10;Description automatically generated">
              <a:extLst>
                <a:ext uri="{FF2B5EF4-FFF2-40B4-BE49-F238E27FC236}">
                  <a16:creationId xmlns:a16="http://schemas.microsoft.com/office/drawing/2014/main" id="{4F5108DB-BDF5-4240-9BD1-822E4D58EB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865476" y="4010110"/>
              <a:ext cx="403478" cy="332385"/>
            </a:xfrm>
            <a:prstGeom prst="rect">
              <a:avLst/>
            </a:prstGeom>
            <a:effectLst>
              <a:outerShdw blurRad="25400" dist="25400" dir="2700000" algn="tl" rotWithShape="0">
                <a:prstClr val="black">
                  <a:alpha val="45000"/>
                </a:prstClr>
              </a:outerShdw>
            </a:effectLst>
          </p:spPr>
        </p:pic>
        <p:pic>
          <p:nvPicPr>
            <p:cNvPr id="118" name="Picture 117" descr="A satellite in space&#10;&#10;Description automatically generated">
              <a:extLst>
                <a:ext uri="{FF2B5EF4-FFF2-40B4-BE49-F238E27FC236}">
                  <a16:creationId xmlns:a16="http://schemas.microsoft.com/office/drawing/2014/main" id="{948AE2DC-8146-4686-B59D-CE90051E59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320727" y="4214391"/>
              <a:ext cx="403478" cy="332385"/>
            </a:xfrm>
            <a:prstGeom prst="rect">
              <a:avLst/>
            </a:prstGeom>
            <a:effectLst/>
          </p:spPr>
        </p:pic>
        <p:pic>
          <p:nvPicPr>
            <p:cNvPr id="119" name="Picture 118" descr="A satellite in space&#10;&#10;Description automatically generated">
              <a:extLst>
                <a:ext uri="{FF2B5EF4-FFF2-40B4-BE49-F238E27FC236}">
                  <a16:creationId xmlns:a16="http://schemas.microsoft.com/office/drawing/2014/main" id="{1A3F23C3-5A7C-492D-B350-E7F10BCB4E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354773" y="4637544"/>
              <a:ext cx="403478" cy="332385"/>
            </a:xfrm>
            <a:prstGeom prst="rect">
              <a:avLst/>
            </a:prstGeom>
            <a:effectLst>
              <a:outerShdw blurRad="25400" dist="25400" dir="2700000" algn="tl" rotWithShape="0">
                <a:prstClr val="black">
                  <a:alpha val="45000"/>
                </a:prstClr>
              </a:outerShdw>
            </a:effectLst>
          </p:spPr>
        </p:pic>
        <p:pic>
          <p:nvPicPr>
            <p:cNvPr id="120" name="Picture 119" descr="A satellite in space&#10;&#10;Description automatically generated">
              <a:extLst>
                <a:ext uri="{FF2B5EF4-FFF2-40B4-BE49-F238E27FC236}">
                  <a16:creationId xmlns:a16="http://schemas.microsoft.com/office/drawing/2014/main" id="{882D575E-D802-4F1A-A4E4-C74CB5FB41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632012" y="4744548"/>
              <a:ext cx="403478" cy="332385"/>
            </a:xfrm>
            <a:prstGeom prst="rect">
              <a:avLst/>
            </a:prstGeom>
            <a:effectLst>
              <a:outerShdw blurRad="25400" dist="25400" dir="2700000" algn="tl" rotWithShape="0">
                <a:prstClr val="black">
                  <a:alpha val="45000"/>
                </a:prstClr>
              </a:outerShdw>
            </a:effectLst>
          </p:spPr>
        </p:pic>
        <p:pic>
          <p:nvPicPr>
            <p:cNvPr id="121" name="Picture 120" descr="A satellite in space&#10;&#10;Description automatically generated">
              <a:extLst>
                <a:ext uri="{FF2B5EF4-FFF2-40B4-BE49-F238E27FC236}">
                  <a16:creationId xmlns:a16="http://schemas.microsoft.com/office/drawing/2014/main" id="{AC50A46D-18BA-4C9E-9404-11437962AD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960803" y="3835012"/>
              <a:ext cx="403478" cy="332385"/>
            </a:xfrm>
            <a:prstGeom prst="rect">
              <a:avLst/>
            </a:prstGeom>
            <a:effectLst>
              <a:outerShdw blurRad="25400" dist="25400" dir="2700000" algn="tl" rotWithShape="0">
                <a:prstClr val="black">
                  <a:alpha val="45000"/>
                </a:prstClr>
              </a:outerShdw>
            </a:effectLst>
          </p:spPr>
        </p:pic>
        <p:pic>
          <p:nvPicPr>
            <p:cNvPr id="5" name="Picture 4" descr="A picture containing table, cut&#10;&#10;Description automatically generated">
              <a:extLst>
                <a:ext uri="{FF2B5EF4-FFF2-40B4-BE49-F238E27FC236}">
                  <a16:creationId xmlns:a16="http://schemas.microsoft.com/office/drawing/2014/main" id="{FA9EE09A-3989-44A8-AD9D-6AD805BB80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0780079" y="4194998"/>
              <a:ext cx="473558" cy="347276"/>
            </a:xfrm>
            <a:prstGeom prst="rect">
              <a:avLst/>
            </a:prstGeom>
            <a:effectLst/>
          </p:spPr>
        </p:pic>
        <p:pic>
          <p:nvPicPr>
            <p:cNvPr id="239" name="Picture 238" descr="A picture containing table, cut&#10;&#10;Description automatically generated">
              <a:extLst>
                <a:ext uri="{FF2B5EF4-FFF2-40B4-BE49-F238E27FC236}">
                  <a16:creationId xmlns:a16="http://schemas.microsoft.com/office/drawing/2014/main" id="{409AEB4F-CFC9-4E65-AE52-2FE5C86B9F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0410427" y="4112312"/>
              <a:ext cx="473558" cy="347276"/>
            </a:xfrm>
            <a:prstGeom prst="rect">
              <a:avLst/>
            </a:prstGeom>
            <a:effectLst>
              <a:outerShdw blurRad="25400" dist="25400" dir="2700000" algn="tl" rotWithShape="0">
                <a:prstClr val="black">
                  <a:alpha val="45000"/>
                </a:prstClr>
              </a:outerShdw>
            </a:effectLst>
          </p:spPr>
        </p:pic>
        <p:pic>
          <p:nvPicPr>
            <p:cNvPr id="240" name="Picture 239" descr="A picture containing table, cut&#10;&#10;Description automatically generated">
              <a:extLst>
                <a:ext uri="{FF2B5EF4-FFF2-40B4-BE49-F238E27FC236}">
                  <a16:creationId xmlns:a16="http://schemas.microsoft.com/office/drawing/2014/main" id="{C945DD96-8413-40BA-BAF7-F154BF3350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0799533" y="4574375"/>
              <a:ext cx="473558" cy="347276"/>
            </a:xfrm>
            <a:prstGeom prst="rect">
              <a:avLst/>
            </a:prstGeom>
            <a:effectLst>
              <a:outerShdw blurRad="25400" dist="25400" dir="2700000" algn="tl" rotWithShape="0">
                <a:prstClr val="black">
                  <a:alpha val="45000"/>
                </a:prstClr>
              </a:outerShdw>
            </a:effectLst>
          </p:spPr>
        </p:pic>
        <p:pic>
          <p:nvPicPr>
            <p:cNvPr id="241" name="Picture 240" descr="A picture containing table, cut&#10;&#10;Description automatically generated">
              <a:extLst>
                <a:ext uri="{FF2B5EF4-FFF2-40B4-BE49-F238E27FC236}">
                  <a16:creationId xmlns:a16="http://schemas.microsoft.com/office/drawing/2014/main" id="{0A2C053D-8065-4D94-83EC-8758184620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1558291" y="4287410"/>
              <a:ext cx="473558" cy="347276"/>
            </a:xfrm>
            <a:prstGeom prst="rect">
              <a:avLst/>
            </a:prstGeom>
            <a:effectLst>
              <a:outerShdw blurRad="25400" dist="25400" dir="2700000" algn="tl" rotWithShape="0">
                <a:prstClr val="black">
                  <a:alpha val="45000"/>
                </a:prstClr>
              </a:outerShdw>
            </a:effectLst>
          </p:spPr>
        </p:pic>
        <p:pic>
          <p:nvPicPr>
            <p:cNvPr id="242" name="Picture 241" descr="A picture containing table, cut&#10;&#10;Description automatically generated">
              <a:extLst>
                <a:ext uri="{FF2B5EF4-FFF2-40B4-BE49-F238E27FC236}">
                  <a16:creationId xmlns:a16="http://schemas.microsoft.com/office/drawing/2014/main" id="{2FB10DE5-BF0A-40E6-9C11-610142FC99B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1651369" y="3303704"/>
              <a:ext cx="473558" cy="347276"/>
            </a:xfrm>
            <a:prstGeom prst="rect">
              <a:avLst/>
            </a:prstGeom>
            <a:effectLst>
              <a:outerShdw blurRad="25400" dist="25400" dir="2700000" algn="tl" rotWithShape="0">
                <a:prstClr val="black">
                  <a:alpha val="45000"/>
                </a:prstClr>
              </a:outerShdw>
            </a:effectLst>
          </p:spPr>
        </p:pic>
        <p:pic>
          <p:nvPicPr>
            <p:cNvPr id="243" name="Picture 242" descr="A picture containing table, cut&#10;&#10;Description automatically generated">
              <a:extLst>
                <a:ext uri="{FF2B5EF4-FFF2-40B4-BE49-F238E27FC236}">
                  <a16:creationId xmlns:a16="http://schemas.microsoft.com/office/drawing/2014/main" id="{24527735-6685-4CB3-8C85-756E301C68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1651369" y="3585806"/>
              <a:ext cx="473558" cy="347276"/>
            </a:xfrm>
            <a:prstGeom prst="rect">
              <a:avLst/>
            </a:prstGeom>
            <a:effectLst>
              <a:outerShdw blurRad="25400" dist="25400" dir="2700000" algn="tl" rotWithShape="0">
                <a:prstClr val="black">
                  <a:alpha val="45000"/>
                </a:prstClr>
              </a:outerShdw>
            </a:effectLst>
          </p:spPr>
        </p:pic>
        <p:pic>
          <p:nvPicPr>
            <p:cNvPr id="244" name="Picture 243" descr="A picture containing table, cut&#10;&#10;Description automatically generated">
              <a:extLst>
                <a:ext uri="{FF2B5EF4-FFF2-40B4-BE49-F238E27FC236}">
                  <a16:creationId xmlns:a16="http://schemas.microsoft.com/office/drawing/2014/main" id="{59E7C998-1AE8-40F0-8405-B9F9F724E8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1471408" y="3614988"/>
              <a:ext cx="473558" cy="347276"/>
            </a:xfrm>
            <a:prstGeom prst="rect">
              <a:avLst/>
            </a:prstGeom>
            <a:effectLst>
              <a:outerShdw blurRad="25400" dist="25400" dir="2700000" algn="tl" rotWithShape="0">
                <a:prstClr val="black">
                  <a:alpha val="45000"/>
                </a:prstClr>
              </a:outerShdw>
            </a:effectLst>
          </p:spPr>
        </p:pic>
        <p:pic>
          <p:nvPicPr>
            <p:cNvPr id="245" name="Picture 244" descr="A picture containing table, cut&#10;&#10;Description automatically generated">
              <a:extLst>
                <a:ext uri="{FF2B5EF4-FFF2-40B4-BE49-F238E27FC236}">
                  <a16:creationId xmlns:a16="http://schemas.microsoft.com/office/drawing/2014/main" id="{8BA4247D-085F-43BE-911A-82136076DD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1053118" y="3542030"/>
              <a:ext cx="473558" cy="347276"/>
            </a:xfrm>
            <a:prstGeom prst="rect">
              <a:avLst/>
            </a:prstGeom>
            <a:effectLst>
              <a:outerShdw blurRad="25400" dist="25400" dir="2700000" algn="tl" rotWithShape="0">
                <a:prstClr val="black">
                  <a:alpha val="45000"/>
                </a:prstClr>
              </a:outerShdw>
            </a:effectLst>
          </p:spPr>
        </p:pic>
        <p:pic>
          <p:nvPicPr>
            <p:cNvPr id="246" name="Picture 245" descr="A picture containing table, cut&#10;&#10;Description automatically generated">
              <a:extLst>
                <a:ext uri="{FF2B5EF4-FFF2-40B4-BE49-F238E27FC236}">
                  <a16:creationId xmlns:a16="http://schemas.microsoft.com/office/drawing/2014/main" id="{155D18BB-92EC-4E0B-BD52-D0CF8B49A23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65833">
              <a:off x="10989889" y="4247284"/>
              <a:ext cx="473558" cy="347276"/>
            </a:xfrm>
            <a:prstGeom prst="rect">
              <a:avLst/>
            </a:prstGeom>
            <a:effectLst>
              <a:outerShdw blurRad="25400" dist="25400" dir="2700000" algn="tl" rotWithShape="0">
                <a:prstClr val="black">
                  <a:alpha val="45000"/>
                </a:prstClr>
              </a:outerShdw>
            </a:effectLst>
          </p:spPr>
        </p:pic>
        <p:pic>
          <p:nvPicPr>
            <p:cNvPr id="247" name="Picture 246" descr="A satellite in space&#10;&#10;Description automatically generated">
              <a:extLst>
                <a:ext uri="{FF2B5EF4-FFF2-40B4-BE49-F238E27FC236}">
                  <a16:creationId xmlns:a16="http://schemas.microsoft.com/office/drawing/2014/main" id="{1F2A1420-56E6-44A0-84FA-BD76F6C913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1301272" y="3217305"/>
              <a:ext cx="403478" cy="332385"/>
            </a:xfrm>
            <a:prstGeom prst="rect">
              <a:avLst/>
            </a:prstGeom>
            <a:effectLst>
              <a:outerShdw blurRad="25400" dist="25400" dir="2700000" algn="tl" rotWithShape="0">
                <a:prstClr val="black">
                  <a:alpha val="45000"/>
                </a:prstClr>
              </a:outerShdw>
            </a:effectLst>
          </p:spPr>
        </p:pic>
        <p:pic>
          <p:nvPicPr>
            <p:cNvPr id="248" name="Picture 247" descr="A satellite in space&#10;&#10;Description automatically generated">
              <a:extLst>
                <a:ext uri="{FF2B5EF4-FFF2-40B4-BE49-F238E27FC236}">
                  <a16:creationId xmlns:a16="http://schemas.microsoft.com/office/drawing/2014/main" id="{B53554AD-D9F4-4A40-82EE-ECDD34FDF9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625199" y="3319445"/>
              <a:ext cx="403478" cy="332385"/>
            </a:xfrm>
            <a:prstGeom prst="rect">
              <a:avLst/>
            </a:prstGeom>
            <a:effectLst>
              <a:outerShdw blurRad="25400" dist="25400" dir="2700000" algn="tl" rotWithShape="0">
                <a:prstClr val="black">
                  <a:alpha val="45000"/>
                </a:prstClr>
              </a:outerShdw>
            </a:effectLst>
          </p:spPr>
        </p:pic>
      </p:grpSp>
      <p:grpSp>
        <p:nvGrpSpPr>
          <p:cNvPr id="8" name="Group 7">
            <a:extLst>
              <a:ext uri="{FF2B5EF4-FFF2-40B4-BE49-F238E27FC236}">
                <a16:creationId xmlns:a16="http://schemas.microsoft.com/office/drawing/2014/main" id="{042EBE6C-42BB-4180-966F-E572687B3156}"/>
              </a:ext>
            </a:extLst>
          </p:cNvPr>
          <p:cNvGrpSpPr/>
          <p:nvPr/>
        </p:nvGrpSpPr>
        <p:grpSpPr>
          <a:xfrm>
            <a:off x="5539899" y="3327414"/>
            <a:ext cx="810691" cy="742851"/>
            <a:chOff x="5807625" y="3549242"/>
            <a:chExt cx="864737" cy="792374"/>
          </a:xfrm>
        </p:grpSpPr>
        <p:pic>
          <p:nvPicPr>
            <p:cNvPr id="141" name="Picture 140" descr="A satellite in space&#10;&#10;Description automatically generated">
              <a:extLst>
                <a:ext uri="{FF2B5EF4-FFF2-40B4-BE49-F238E27FC236}">
                  <a16:creationId xmlns:a16="http://schemas.microsoft.com/office/drawing/2014/main" id="{2D415A64-910E-4648-92DF-97D30AF695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03868" y="3549242"/>
              <a:ext cx="486784" cy="377019"/>
            </a:xfrm>
            <a:prstGeom prst="rect">
              <a:avLst/>
            </a:prstGeom>
            <a:effectLst>
              <a:outerShdw blurRad="12700" dist="25400" dir="2700000" algn="tl" rotWithShape="0">
                <a:prstClr val="black">
                  <a:alpha val="40000"/>
                </a:prstClr>
              </a:outerShdw>
            </a:effectLst>
          </p:spPr>
        </p:pic>
        <p:grpSp>
          <p:nvGrpSpPr>
            <p:cNvPr id="250" name="Group 249">
              <a:extLst>
                <a:ext uri="{FF2B5EF4-FFF2-40B4-BE49-F238E27FC236}">
                  <a16:creationId xmlns:a16="http://schemas.microsoft.com/office/drawing/2014/main" id="{129676D2-4266-4BAE-A8AE-618109E19DD3}"/>
                </a:ext>
              </a:extLst>
            </p:cNvPr>
            <p:cNvGrpSpPr/>
            <p:nvPr/>
          </p:nvGrpSpPr>
          <p:grpSpPr>
            <a:xfrm>
              <a:off x="5807625" y="3696179"/>
              <a:ext cx="864737" cy="645437"/>
              <a:chOff x="1657522" y="3121818"/>
              <a:chExt cx="864737" cy="645437"/>
            </a:xfrm>
          </p:grpSpPr>
          <p:pic>
            <p:nvPicPr>
              <p:cNvPr id="251" name="Picture 250" descr="A satellite in space&#10;&#10;Description automatically generated">
                <a:extLst>
                  <a:ext uri="{FF2B5EF4-FFF2-40B4-BE49-F238E27FC236}">
                    <a16:creationId xmlns:a16="http://schemas.microsoft.com/office/drawing/2014/main" id="{775AA7FC-355B-48D8-88FC-13B194B925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657522" y="3298088"/>
                <a:ext cx="403478" cy="332385"/>
              </a:xfrm>
              <a:prstGeom prst="rect">
                <a:avLst/>
              </a:prstGeom>
              <a:effectLst>
                <a:outerShdw blurRad="25400" dist="25400" dir="2700000" algn="tl" rotWithShape="0">
                  <a:prstClr val="black">
                    <a:alpha val="40000"/>
                  </a:prstClr>
                </a:outerShdw>
              </a:effectLst>
            </p:spPr>
          </p:pic>
          <p:pic>
            <p:nvPicPr>
              <p:cNvPr id="252" name="Picture 251" descr="A picture containing table, cut&#10;&#10;Description automatically generated">
                <a:extLst>
                  <a:ext uri="{FF2B5EF4-FFF2-40B4-BE49-F238E27FC236}">
                    <a16:creationId xmlns:a16="http://schemas.microsoft.com/office/drawing/2014/main" id="{ABBCFC23-5A55-4C6B-8479-17BEC15C86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1406" y="3121818"/>
                <a:ext cx="520853" cy="381959"/>
              </a:xfrm>
              <a:prstGeom prst="rect">
                <a:avLst/>
              </a:prstGeom>
              <a:effectLst>
                <a:outerShdw blurRad="25400" dist="25400" dir="2700000" algn="tl" rotWithShape="0">
                  <a:prstClr val="black">
                    <a:alpha val="40000"/>
                  </a:prstClr>
                </a:outerShdw>
              </a:effectLst>
            </p:spPr>
          </p:pic>
          <p:pic>
            <p:nvPicPr>
              <p:cNvPr id="253" name="Picture 252" descr="A satellite in space&#10;&#10;Description automatically generated">
                <a:extLst>
                  <a:ext uri="{FF2B5EF4-FFF2-40B4-BE49-F238E27FC236}">
                    <a16:creationId xmlns:a16="http://schemas.microsoft.com/office/drawing/2014/main" id="{1FBED2D1-E0B7-4190-92F3-D6C08EADC7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9925" y="3550066"/>
                <a:ext cx="289586" cy="217189"/>
              </a:xfrm>
              <a:prstGeom prst="rect">
                <a:avLst/>
              </a:prstGeom>
              <a:effectLst>
                <a:outerShdw blurRad="25400" dist="25400" dir="2700000" algn="tl" rotWithShape="0">
                  <a:prstClr val="black">
                    <a:alpha val="40000"/>
                  </a:prstClr>
                </a:outerShdw>
              </a:effectLst>
            </p:spPr>
          </p:pic>
        </p:grpSp>
      </p:grpSp>
      <p:sp>
        <p:nvSpPr>
          <p:cNvPr id="97" name="Text Placeholder 2">
            <a:extLst>
              <a:ext uri="{FF2B5EF4-FFF2-40B4-BE49-F238E27FC236}">
                <a16:creationId xmlns:a16="http://schemas.microsoft.com/office/drawing/2014/main" id="{F1749BA9-286F-4044-ACBA-3905B5333C69}"/>
              </a:ext>
            </a:extLst>
          </p:cNvPr>
          <p:cNvSpPr>
            <a:spLocks noGrp="1"/>
          </p:cNvSpPr>
          <p:nvPr>
            <p:ph type="body" sz="quarter" idx="13"/>
          </p:nvPr>
        </p:nvSpPr>
        <p:spPr>
          <a:xfrm>
            <a:off x="4396065" y="5091107"/>
            <a:ext cx="6922790" cy="1494951"/>
          </a:xfrm>
        </p:spPr>
        <p:txBody>
          <a:bodyPr>
            <a:normAutofit lnSpcReduction="10000"/>
          </a:bodyPr>
          <a:lstStyle/>
          <a:p>
            <a:r>
              <a:rPr lang="en-US" sz="1688" dirty="0"/>
              <a:t>This will be an evolution of support over time with a spectrum of solutions:</a:t>
            </a:r>
          </a:p>
          <a:p>
            <a:pPr lvl="1"/>
            <a:r>
              <a:rPr lang="en-US" sz="1313" dirty="0"/>
              <a:t>Existing missions on the SN will remain and fly-out on the SN</a:t>
            </a:r>
          </a:p>
          <a:p>
            <a:pPr lvl="1"/>
            <a:r>
              <a:rPr lang="en-US" sz="1313" dirty="0"/>
              <a:t>Some missions, may use a mixture of government and commercial resources in the near term</a:t>
            </a:r>
          </a:p>
          <a:p>
            <a:pPr lvl="1"/>
            <a:r>
              <a:rPr lang="en-US" sz="1313" dirty="0"/>
              <a:t>Others may be able to readily transition to complete commercial</a:t>
            </a:r>
          </a:p>
          <a:p>
            <a:pPr lvl="1"/>
            <a:r>
              <a:rPr lang="en-US" sz="1313" dirty="0"/>
              <a:t>Operational functions as well as provision of services; e.g. scheduling</a:t>
            </a:r>
          </a:p>
        </p:txBody>
      </p:sp>
    </p:spTree>
    <p:extLst>
      <p:ext uri="{BB962C8B-B14F-4D97-AF65-F5344CB8AC3E}">
        <p14:creationId xmlns:p14="http://schemas.microsoft.com/office/powerpoint/2010/main" val="42623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ipe(left)">
                                      <p:cBhvr>
                                        <p:cTn id="7" dur="1000"/>
                                        <p:tgtEl>
                                          <p:spTgt spid="13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7061F5CF-B2DA-480C-BE3F-1AAEDE5FD073}"/>
              </a:ext>
            </a:extLst>
          </p:cNvPr>
          <p:cNvSpPr/>
          <p:nvPr/>
        </p:nvSpPr>
        <p:spPr>
          <a:xfrm>
            <a:off x="255995" y="3781024"/>
            <a:ext cx="11756390" cy="2171394"/>
          </a:xfrm>
          <a:prstGeom prst="roundRect">
            <a:avLst>
              <a:gd name="adj" fmla="val 557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80AD595B-019F-4854-B6A5-95B7BACB2EBD}"/>
              </a:ext>
            </a:extLst>
          </p:cNvPr>
          <p:cNvSpPr/>
          <p:nvPr/>
        </p:nvSpPr>
        <p:spPr>
          <a:xfrm>
            <a:off x="255995" y="1275815"/>
            <a:ext cx="11756390" cy="2171394"/>
          </a:xfrm>
          <a:prstGeom prst="roundRect">
            <a:avLst>
              <a:gd name="adj" fmla="val 5577"/>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itle 1"/>
          <p:cNvSpPr txBox="1">
            <a:spLocks/>
          </p:cNvSpPr>
          <p:nvPr/>
        </p:nvSpPr>
        <p:spPr>
          <a:xfrm>
            <a:off x="400051" y="92037"/>
            <a:ext cx="9667875" cy="642938"/>
          </a:xfrm>
          <a:prstGeom prst="rect">
            <a:avLst/>
          </a:prstGeom>
        </p:spPr>
        <p:txBody>
          <a:bodyPr vert="horz" lIns="85725" tIns="42863" rIns="85725" bIns="42863" rtlCol="0" anchor="ctr">
            <a:normAutofit/>
          </a:bodyPr>
          <a:lstStyle>
            <a:lvl1pPr algn="l" defTabSz="960120" rtl="0" eaLnBrk="1" latinLnBrk="0" hangingPunct="1">
              <a:lnSpc>
                <a:spcPct val="90000"/>
              </a:lnSpc>
              <a:spcBef>
                <a:spcPct val="0"/>
              </a:spcBef>
              <a:buNone/>
              <a:defRPr sz="3600" b="1" kern="1200">
                <a:solidFill>
                  <a:schemeClr val="accent1">
                    <a:lumMod val="75000"/>
                  </a:schemeClr>
                </a:solidFill>
                <a:latin typeface="+mj-lt"/>
                <a:ea typeface="+mj-ea"/>
                <a:cs typeface="Calibri" panose="020F0502020204030204" pitchFamily="34" charset="0"/>
              </a:defRPr>
            </a:lvl1pPr>
          </a:lstStyle>
          <a:p>
            <a:r>
              <a:rPr lang="en-US" sz="3000">
                <a:latin typeface="Arial Nova" panose="020B0504020202020204" pitchFamily="34" charset="0"/>
              </a:rPr>
              <a:t>Plan for Commercial Communications Services</a:t>
            </a:r>
          </a:p>
        </p:txBody>
      </p:sp>
      <p:sp>
        <p:nvSpPr>
          <p:cNvPr id="15" name="Freeform: Shape 14">
            <a:extLst>
              <a:ext uri="{FF2B5EF4-FFF2-40B4-BE49-F238E27FC236}">
                <a16:creationId xmlns:a16="http://schemas.microsoft.com/office/drawing/2014/main" id="{7AE0D14B-C342-402C-B495-13B173ABD775}"/>
              </a:ext>
            </a:extLst>
          </p:cNvPr>
          <p:cNvSpPr/>
          <p:nvPr/>
        </p:nvSpPr>
        <p:spPr>
          <a:xfrm>
            <a:off x="400051" y="1497900"/>
            <a:ext cx="1715023" cy="815724"/>
          </a:xfrm>
          <a:custGeom>
            <a:avLst/>
            <a:gdLst>
              <a:gd name="connsiteX0" fmla="*/ 1716871 w 1716871"/>
              <a:gd name="connsiteY0" fmla="*/ 0 h 669674"/>
              <a:gd name="connsiteX1" fmla="*/ 1897 w 1716871"/>
              <a:gd name="connsiteY1" fmla="*/ 5691 h 669674"/>
              <a:gd name="connsiteX2" fmla="*/ 0 w 1716871"/>
              <a:gd name="connsiteY2" fmla="*/ 669674 h 669674"/>
              <a:gd name="connsiteX3" fmla="*/ 129002 w 1716871"/>
              <a:gd name="connsiteY3" fmla="*/ 648806 h 669674"/>
              <a:gd name="connsiteX4" fmla="*/ 229548 w 1716871"/>
              <a:gd name="connsiteY4" fmla="*/ 631732 h 669674"/>
              <a:gd name="connsiteX5" fmla="*/ 341477 w 1716871"/>
              <a:gd name="connsiteY5" fmla="*/ 605173 h 669674"/>
              <a:gd name="connsiteX6" fmla="*/ 468583 w 1716871"/>
              <a:gd name="connsiteY6" fmla="*/ 574819 h 669674"/>
              <a:gd name="connsiteX7" fmla="*/ 595688 w 1716871"/>
              <a:gd name="connsiteY7" fmla="*/ 531186 h 669674"/>
              <a:gd name="connsiteX8" fmla="*/ 688646 w 1716871"/>
              <a:gd name="connsiteY8" fmla="*/ 493244 h 669674"/>
              <a:gd name="connsiteX9" fmla="*/ 766426 w 1716871"/>
              <a:gd name="connsiteY9" fmla="*/ 459097 h 669674"/>
              <a:gd name="connsiteX10" fmla="*/ 787295 w 1716871"/>
              <a:gd name="connsiteY10" fmla="*/ 455302 h 669674"/>
              <a:gd name="connsiteX11" fmla="*/ 880252 w 1716871"/>
              <a:gd name="connsiteY11" fmla="*/ 402184 h 669674"/>
              <a:gd name="connsiteX12" fmla="*/ 971313 w 1716871"/>
              <a:gd name="connsiteY12" fmla="*/ 349065 h 669674"/>
              <a:gd name="connsiteX13" fmla="*/ 1032020 w 1716871"/>
              <a:gd name="connsiteY13" fmla="*/ 313020 h 669674"/>
              <a:gd name="connsiteX14" fmla="*/ 1111698 w 1716871"/>
              <a:gd name="connsiteY14" fmla="*/ 273181 h 669674"/>
              <a:gd name="connsiteX15" fmla="*/ 1195170 w 1716871"/>
              <a:gd name="connsiteY15" fmla="*/ 225754 h 669674"/>
              <a:gd name="connsiteX16" fmla="*/ 1305202 w 1716871"/>
              <a:gd name="connsiteY16" fmla="*/ 165047 h 669674"/>
              <a:gd name="connsiteX17" fmla="*/ 1394365 w 1716871"/>
              <a:gd name="connsiteY17" fmla="*/ 125208 h 669674"/>
              <a:gd name="connsiteX18" fmla="*/ 1491117 w 1716871"/>
              <a:gd name="connsiteY18" fmla="*/ 79678 h 669674"/>
              <a:gd name="connsiteX19" fmla="*/ 1593560 w 1716871"/>
              <a:gd name="connsiteY19" fmla="*/ 41736 h 669674"/>
              <a:gd name="connsiteX20" fmla="*/ 1716871 w 1716871"/>
              <a:gd name="connsiteY20" fmla="*/ 0 h 669674"/>
              <a:gd name="connsiteX0" fmla="*/ 1716871 w 1716871"/>
              <a:gd name="connsiteY0" fmla="*/ 0 h 669674"/>
              <a:gd name="connsiteX1" fmla="*/ 1897 w 1716871"/>
              <a:gd name="connsiteY1" fmla="*/ 5691 h 669674"/>
              <a:gd name="connsiteX2" fmla="*/ 0 w 1716871"/>
              <a:gd name="connsiteY2" fmla="*/ 669674 h 669674"/>
              <a:gd name="connsiteX3" fmla="*/ 129002 w 1716871"/>
              <a:gd name="connsiteY3" fmla="*/ 648806 h 669674"/>
              <a:gd name="connsiteX4" fmla="*/ 229548 w 1716871"/>
              <a:gd name="connsiteY4" fmla="*/ 631732 h 669674"/>
              <a:gd name="connsiteX5" fmla="*/ 341477 w 1716871"/>
              <a:gd name="connsiteY5" fmla="*/ 605173 h 669674"/>
              <a:gd name="connsiteX6" fmla="*/ 468583 w 1716871"/>
              <a:gd name="connsiteY6" fmla="*/ 574819 h 669674"/>
              <a:gd name="connsiteX7" fmla="*/ 595688 w 1716871"/>
              <a:gd name="connsiteY7" fmla="*/ 531186 h 669674"/>
              <a:gd name="connsiteX8" fmla="*/ 688646 w 1716871"/>
              <a:gd name="connsiteY8" fmla="*/ 493244 h 669674"/>
              <a:gd name="connsiteX9" fmla="*/ 766426 w 1716871"/>
              <a:gd name="connsiteY9" fmla="*/ 459097 h 669674"/>
              <a:gd name="connsiteX10" fmla="*/ 787295 w 1716871"/>
              <a:gd name="connsiteY10" fmla="*/ 455302 h 669674"/>
              <a:gd name="connsiteX11" fmla="*/ 880252 w 1716871"/>
              <a:gd name="connsiteY11" fmla="*/ 402184 h 669674"/>
              <a:gd name="connsiteX12" fmla="*/ 971313 w 1716871"/>
              <a:gd name="connsiteY12" fmla="*/ 349065 h 669674"/>
              <a:gd name="connsiteX13" fmla="*/ 1032020 w 1716871"/>
              <a:gd name="connsiteY13" fmla="*/ 313020 h 669674"/>
              <a:gd name="connsiteX14" fmla="*/ 1111698 w 1716871"/>
              <a:gd name="connsiteY14" fmla="*/ 273181 h 669674"/>
              <a:gd name="connsiteX15" fmla="*/ 1195170 w 1716871"/>
              <a:gd name="connsiteY15" fmla="*/ 225754 h 669674"/>
              <a:gd name="connsiteX16" fmla="*/ 1305202 w 1716871"/>
              <a:gd name="connsiteY16" fmla="*/ 165047 h 669674"/>
              <a:gd name="connsiteX17" fmla="*/ 1394365 w 1716871"/>
              <a:gd name="connsiteY17" fmla="*/ 125208 h 669674"/>
              <a:gd name="connsiteX18" fmla="*/ 1491117 w 1716871"/>
              <a:gd name="connsiteY18" fmla="*/ 79678 h 669674"/>
              <a:gd name="connsiteX19" fmla="*/ 1716871 w 1716871"/>
              <a:gd name="connsiteY19" fmla="*/ 0 h 669674"/>
              <a:gd name="connsiteX0" fmla="*/ 1716871 w 1716871"/>
              <a:gd name="connsiteY0" fmla="*/ 0 h 669674"/>
              <a:gd name="connsiteX1" fmla="*/ 1897 w 1716871"/>
              <a:gd name="connsiteY1" fmla="*/ 5691 h 669674"/>
              <a:gd name="connsiteX2" fmla="*/ 0 w 1716871"/>
              <a:gd name="connsiteY2" fmla="*/ 669674 h 669674"/>
              <a:gd name="connsiteX3" fmla="*/ 129002 w 1716871"/>
              <a:gd name="connsiteY3" fmla="*/ 648806 h 669674"/>
              <a:gd name="connsiteX4" fmla="*/ 229548 w 1716871"/>
              <a:gd name="connsiteY4" fmla="*/ 631732 h 669674"/>
              <a:gd name="connsiteX5" fmla="*/ 341477 w 1716871"/>
              <a:gd name="connsiteY5" fmla="*/ 605173 h 669674"/>
              <a:gd name="connsiteX6" fmla="*/ 468583 w 1716871"/>
              <a:gd name="connsiteY6" fmla="*/ 574819 h 669674"/>
              <a:gd name="connsiteX7" fmla="*/ 595688 w 1716871"/>
              <a:gd name="connsiteY7" fmla="*/ 531186 h 669674"/>
              <a:gd name="connsiteX8" fmla="*/ 688646 w 1716871"/>
              <a:gd name="connsiteY8" fmla="*/ 493244 h 669674"/>
              <a:gd name="connsiteX9" fmla="*/ 766426 w 1716871"/>
              <a:gd name="connsiteY9" fmla="*/ 459097 h 669674"/>
              <a:gd name="connsiteX10" fmla="*/ 787295 w 1716871"/>
              <a:gd name="connsiteY10" fmla="*/ 455302 h 669674"/>
              <a:gd name="connsiteX11" fmla="*/ 880252 w 1716871"/>
              <a:gd name="connsiteY11" fmla="*/ 402184 h 669674"/>
              <a:gd name="connsiteX12" fmla="*/ 971313 w 1716871"/>
              <a:gd name="connsiteY12" fmla="*/ 349065 h 669674"/>
              <a:gd name="connsiteX13" fmla="*/ 1032020 w 1716871"/>
              <a:gd name="connsiteY13" fmla="*/ 313020 h 669674"/>
              <a:gd name="connsiteX14" fmla="*/ 1111698 w 1716871"/>
              <a:gd name="connsiteY14" fmla="*/ 273181 h 669674"/>
              <a:gd name="connsiteX15" fmla="*/ 1195170 w 1716871"/>
              <a:gd name="connsiteY15" fmla="*/ 225754 h 669674"/>
              <a:gd name="connsiteX16" fmla="*/ 1305202 w 1716871"/>
              <a:gd name="connsiteY16" fmla="*/ 165047 h 669674"/>
              <a:gd name="connsiteX17" fmla="*/ 1394365 w 1716871"/>
              <a:gd name="connsiteY17" fmla="*/ 125208 h 669674"/>
              <a:gd name="connsiteX18" fmla="*/ 1491117 w 1716871"/>
              <a:gd name="connsiteY18" fmla="*/ 79678 h 669674"/>
              <a:gd name="connsiteX19" fmla="*/ 1716871 w 1716871"/>
              <a:gd name="connsiteY19" fmla="*/ 0 h 669674"/>
              <a:gd name="connsiteX0" fmla="*/ 1716871 w 1716871"/>
              <a:gd name="connsiteY0" fmla="*/ 0 h 669674"/>
              <a:gd name="connsiteX1" fmla="*/ 1897 w 1716871"/>
              <a:gd name="connsiteY1" fmla="*/ 5691 h 669674"/>
              <a:gd name="connsiteX2" fmla="*/ 0 w 1716871"/>
              <a:gd name="connsiteY2" fmla="*/ 669674 h 669674"/>
              <a:gd name="connsiteX3" fmla="*/ 129002 w 1716871"/>
              <a:gd name="connsiteY3" fmla="*/ 648806 h 669674"/>
              <a:gd name="connsiteX4" fmla="*/ 229548 w 1716871"/>
              <a:gd name="connsiteY4" fmla="*/ 631732 h 669674"/>
              <a:gd name="connsiteX5" fmla="*/ 341477 w 1716871"/>
              <a:gd name="connsiteY5" fmla="*/ 605173 h 669674"/>
              <a:gd name="connsiteX6" fmla="*/ 468583 w 1716871"/>
              <a:gd name="connsiteY6" fmla="*/ 574819 h 669674"/>
              <a:gd name="connsiteX7" fmla="*/ 595688 w 1716871"/>
              <a:gd name="connsiteY7" fmla="*/ 531186 h 669674"/>
              <a:gd name="connsiteX8" fmla="*/ 688646 w 1716871"/>
              <a:gd name="connsiteY8" fmla="*/ 493244 h 669674"/>
              <a:gd name="connsiteX9" fmla="*/ 766426 w 1716871"/>
              <a:gd name="connsiteY9" fmla="*/ 459097 h 669674"/>
              <a:gd name="connsiteX10" fmla="*/ 787295 w 1716871"/>
              <a:gd name="connsiteY10" fmla="*/ 455302 h 669674"/>
              <a:gd name="connsiteX11" fmla="*/ 880252 w 1716871"/>
              <a:gd name="connsiteY11" fmla="*/ 402184 h 669674"/>
              <a:gd name="connsiteX12" fmla="*/ 971313 w 1716871"/>
              <a:gd name="connsiteY12" fmla="*/ 349065 h 669674"/>
              <a:gd name="connsiteX13" fmla="*/ 1032020 w 1716871"/>
              <a:gd name="connsiteY13" fmla="*/ 313020 h 669674"/>
              <a:gd name="connsiteX14" fmla="*/ 1111698 w 1716871"/>
              <a:gd name="connsiteY14" fmla="*/ 273181 h 669674"/>
              <a:gd name="connsiteX15" fmla="*/ 1195170 w 1716871"/>
              <a:gd name="connsiteY15" fmla="*/ 225754 h 669674"/>
              <a:gd name="connsiteX16" fmla="*/ 1305202 w 1716871"/>
              <a:gd name="connsiteY16" fmla="*/ 165047 h 669674"/>
              <a:gd name="connsiteX17" fmla="*/ 1394365 w 1716871"/>
              <a:gd name="connsiteY17" fmla="*/ 125208 h 669674"/>
              <a:gd name="connsiteX18" fmla="*/ 1716871 w 1716871"/>
              <a:gd name="connsiteY18" fmla="*/ 0 h 669674"/>
              <a:gd name="connsiteX0" fmla="*/ 1716871 w 1716871"/>
              <a:gd name="connsiteY0" fmla="*/ 0 h 669674"/>
              <a:gd name="connsiteX1" fmla="*/ 1897 w 1716871"/>
              <a:gd name="connsiteY1" fmla="*/ 5691 h 669674"/>
              <a:gd name="connsiteX2" fmla="*/ 0 w 1716871"/>
              <a:gd name="connsiteY2" fmla="*/ 669674 h 669674"/>
              <a:gd name="connsiteX3" fmla="*/ 129002 w 1716871"/>
              <a:gd name="connsiteY3" fmla="*/ 648806 h 669674"/>
              <a:gd name="connsiteX4" fmla="*/ 229548 w 1716871"/>
              <a:gd name="connsiteY4" fmla="*/ 631732 h 669674"/>
              <a:gd name="connsiteX5" fmla="*/ 341477 w 1716871"/>
              <a:gd name="connsiteY5" fmla="*/ 605173 h 669674"/>
              <a:gd name="connsiteX6" fmla="*/ 468583 w 1716871"/>
              <a:gd name="connsiteY6" fmla="*/ 574819 h 669674"/>
              <a:gd name="connsiteX7" fmla="*/ 595688 w 1716871"/>
              <a:gd name="connsiteY7" fmla="*/ 531186 h 669674"/>
              <a:gd name="connsiteX8" fmla="*/ 688646 w 1716871"/>
              <a:gd name="connsiteY8" fmla="*/ 493244 h 669674"/>
              <a:gd name="connsiteX9" fmla="*/ 766426 w 1716871"/>
              <a:gd name="connsiteY9" fmla="*/ 459097 h 669674"/>
              <a:gd name="connsiteX10" fmla="*/ 787295 w 1716871"/>
              <a:gd name="connsiteY10" fmla="*/ 455302 h 669674"/>
              <a:gd name="connsiteX11" fmla="*/ 880252 w 1716871"/>
              <a:gd name="connsiteY11" fmla="*/ 402184 h 669674"/>
              <a:gd name="connsiteX12" fmla="*/ 971313 w 1716871"/>
              <a:gd name="connsiteY12" fmla="*/ 349065 h 669674"/>
              <a:gd name="connsiteX13" fmla="*/ 1032020 w 1716871"/>
              <a:gd name="connsiteY13" fmla="*/ 313020 h 669674"/>
              <a:gd name="connsiteX14" fmla="*/ 1111698 w 1716871"/>
              <a:gd name="connsiteY14" fmla="*/ 273181 h 669674"/>
              <a:gd name="connsiteX15" fmla="*/ 1195170 w 1716871"/>
              <a:gd name="connsiteY15" fmla="*/ 225754 h 669674"/>
              <a:gd name="connsiteX16" fmla="*/ 1305202 w 1716871"/>
              <a:gd name="connsiteY16" fmla="*/ 165047 h 669674"/>
              <a:gd name="connsiteX17" fmla="*/ 1716871 w 1716871"/>
              <a:gd name="connsiteY17" fmla="*/ 0 h 669674"/>
              <a:gd name="connsiteX0" fmla="*/ 1716871 w 1716871"/>
              <a:gd name="connsiteY0" fmla="*/ 0 h 669674"/>
              <a:gd name="connsiteX1" fmla="*/ 1897 w 1716871"/>
              <a:gd name="connsiteY1" fmla="*/ 5691 h 669674"/>
              <a:gd name="connsiteX2" fmla="*/ 0 w 1716871"/>
              <a:gd name="connsiteY2" fmla="*/ 669674 h 669674"/>
              <a:gd name="connsiteX3" fmla="*/ 229548 w 1716871"/>
              <a:gd name="connsiteY3" fmla="*/ 631732 h 669674"/>
              <a:gd name="connsiteX4" fmla="*/ 341477 w 1716871"/>
              <a:gd name="connsiteY4" fmla="*/ 605173 h 669674"/>
              <a:gd name="connsiteX5" fmla="*/ 468583 w 1716871"/>
              <a:gd name="connsiteY5" fmla="*/ 574819 h 669674"/>
              <a:gd name="connsiteX6" fmla="*/ 595688 w 1716871"/>
              <a:gd name="connsiteY6" fmla="*/ 531186 h 669674"/>
              <a:gd name="connsiteX7" fmla="*/ 688646 w 1716871"/>
              <a:gd name="connsiteY7" fmla="*/ 493244 h 669674"/>
              <a:gd name="connsiteX8" fmla="*/ 766426 w 1716871"/>
              <a:gd name="connsiteY8" fmla="*/ 459097 h 669674"/>
              <a:gd name="connsiteX9" fmla="*/ 787295 w 1716871"/>
              <a:gd name="connsiteY9" fmla="*/ 455302 h 669674"/>
              <a:gd name="connsiteX10" fmla="*/ 880252 w 1716871"/>
              <a:gd name="connsiteY10" fmla="*/ 402184 h 669674"/>
              <a:gd name="connsiteX11" fmla="*/ 971313 w 1716871"/>
              <a:gd name="connsiteY11" fmla="*/ 349065 h 669674"/>
              <a:gd name="connsiteX12" fmla="*/ 1032020 w 1716871"/>
              <a:gd name="connsiteY12" fmla="*/ 313020 h 669674"/>
              <a:gd name="connsiteX13" fmla="*/ 1111698 w 1716871"/>
              <a:gd name="connsiteY13" fmla="*/ 273181 h 669674"/>
              <a:gd name="connsiteX14" fmla="*/ 1195170 w 1716871"/>
              <a:gd name="connsiteY14" fmla="*/ 225754 h 669674"/>
              <a:gd name="connsiteX15" fmla="*/ 1305202 w 1716871"/>
              <a:gd name="connsiteY15" fmla="*/ 165047 h 669674"/>
              <a:gd name="connsiteX16" fmla="*/ 1716871 w 1716871"/>
              <a:gd name="connsiteY16" fmla="*/ 0 h 669674"/>
              <a:gd name="connsiteX0" fmla="*/ 1716871 w 1716871"/>
              <a:gd name="connsiteY0" fmla="*/ 0 h 669674"/>
              <a:gd name="connsiteX1" fmla="*/ 1897 w 1716871"/>
              <a:gd name="connsiteY1" fmla="*/ 5691 h 669674"/>
              <a:gd name="connsiteX2" fmla="*/ 0 w 1716871"/>
              <a:gd name="connsiteY2" fmla="*/ 669674 h 669674"/>
              <a:gd name="connsiteX3" fmla="*/ 341477 w 1716871"/>
              <a:gd name="connsiteY3" fmla="*/ 605173 h 669674"/>
              <a:gd name="connsiteX4" fmla="*/ 468583 w 1716871"/>
              <a:gd name="connsiteY4" fmla="*/ 574819 h 669674"/>
              <a:gd name="connsiteX5" fmla="*/ 595688 w 1716871"/>
              <a:gd name="connsiteY5" fmla="*/ 531186 h 669674"/>
              <a:gd name="connsiteX6" fmla="*/ 688646 w 1716871"/>
              <a:gd name="connsiteY6" fmla="*/ 493244 h 669674"/>
              <a:gd name="connsiteX7" fmla="*/ 766426 w 1716871"/>
              <a:gd name="connsiteY7" fmla="*/ 459097 h 669674"/>
              <a:gd name="connsiteX8" fmla="*/ 787295 w 1716871"/>
              <a:gd name="connsiteY8" fmla="*/ 455302 h 669674"/>
              <a:gd name="connsiteX9" fmla="*/ 880252 w 1716871"/>
              <a:gd name="connsiteY9" fmla="*/ 402184 h 669674"/>
              <a:gd name="connsiteX10" fmla="*/ 971313 w 1716871"/>
              <a:gd name="connsiteY10" fmla="*/ 349065 h 669674"/>
              <a:gd name="connsiteX11" fmla="*/ 1032020 w 1716871"/>
              <a:gd name="connsiteY11" fmla="*/ 313020 h 669674"/>
              <a:gd name="connsiteX12" fmla="*/ 1111698 w 1716871"/>
              <a:gd name="connsiteY12" fmla="*/ 273181 h 669674"/>
              <a:gd name="connsiteX13" fmla="*/ 1195170 w 1716871"/>
              <a:gd name="connsiteY13" fmla="*/ 225754 h 669674"/>
              <a:gd name="connsiteX14" fmla="*/ 1305202 w 1716871"/>
              <a:gd name="connsiteY14" fmla="*/ 165047 h 669674"/>
              <a:gd name="connsiteX15" fmla="*/ 1716871 w 1716871"/>
              <a:gd name="connsiteY15" fmla="*/ 0 h 669674"/>
              <a:gd name="connsiteX0" fmla="*/ 1716871 w 1716871"/>
              <a:gd name="connsiteY0" fmla="*/ 0 h 669674"/>
              <a:gd name="connsiteX1" fmla="*/ 1897 w 1716871"/>
              <a:gd name="connsiteY1" fmla="*/ 5691 h 669674"/>
              <a:gd name="connsiteX2" fmla="*/ 0 w 1716871"/>
              <a:gd name="connsiteY2" fmla="*/ 669674 h 669674"/>
              <a:gd name="connsiteX3" fmla="*/ 468583 w 1716871"/>
              <a:gd name="connsiteY3" fmla="*/ 574819 h 669674"/>
              <a:gd name="connsiteX4" fmla="*/ 595688 w 1716871"/>
              <a:gd name="connsiteY4" fmla="*/ 531186 h 669674"/>
              <a:gd name="connsiteX5" fmla="*/ 688646 w 1716871"/>
              <a:gd name="connsiteY5" fmla="*/ 493244 h 669674"/>
              <a:gd name="connsiteX6" fmla="*/ 766426 w 1716871"/>
              <a:gd name="connsiteY6" fmla="*/ 459097 h 669674"/>
              <a:gd name="connsiteX7" fmla="*/ 787295 w 1716871"/>
              <a:gd name="connsiteY7" fmla="*/ 455302 h 669674"/>
              <a:gd name="connsiteX8" fmla="*/ 880252 w 1716871"/>
              <a:gd name="connsiteY8" fmla="*/ 402184 h 669674"/>
              <a:gd name="connsiteX9" fmla="*/ 971313 w 1716871"/>
              <a:gd name="connsiteY9" fmla="*/ 349065 h 669674"/>
              <a:gd name="connsiteX10" fmla="*/ 1032020 w 1716871"/>
              <a:gd name="connsiteY10" fmla="*/ 313020 h 669674"/>
              <a:gd name="connsiteX11" fmla="*/ 1111698 w 1716871"/>
              <a:gd name="connsiteY11" fmla="*/ 273181 h 669674"/>
              <a:gd name="connsiteX12" fmla="*/ 1195170 w 1716871"/>
              <a:gd name="connsiteY12" fmla="*/ 225754 h 669674"/>
              <a:gd name="connsiteX13" fmla="*/ 1305202 w 1716871"/>
              <a:gd name="connsiteY13" fmla="*/ 165047 h 669674"/>
              <a:gd name="connsiteX14" fmla="*/ 1716871 w 1716871"/>
              <a:gd name="connsiteY14" fmla="*/ 0 h 669674"/>
              <a:gd name="connsiteX0" fmla="*/ 1716871 w 1716871"/>
              <a:gd name="connsiteY0" fmla="*/ 0 h 669674"/>
              <a:gd name="connsiteX1" fmla="*/ 1897 w 1716871"/>
              <a:gd name="connsiteY1" fmla="*/ 5691 h 669674"/>
              <a:gd name="connsiteX2" fmla="*/ 0 w 1716871"/>
              <a:gd name="connsiteY2" fmla="*/ 669674 h 669674"/>
              <a:gd name="connsiteX3" fmla="*/ 595688 w 1716871"/>
              <a:gd name="connsiteY3" fmla="*/ 531186 h 669674"/>
              <a:gd name="connsiteX4" fmla="*/ 688646 w 1716871"/>
              <a:gd name="connsiteY4" fmla="*/ 493244 h 669674"/>
              <a:gd name="connsiteX5" fmla="*/ 766426 w 1716871"/>
              <a:gd name="connsiteY5" fmla="*/ 459097 h 669674"/>
              <a:gd name="connsiteX6" fmla="*/ 787295 w 1716871"/>
              <a:gd name="connsiteY6" fmla="*/ 455302 h 669674"/>
              <a:gd name="connsiteX7" fmla="*/ 880252 w 1716871"/>
              <a:gd name="connsiteY7" fmla="*/ 402184 h 669674"/>
              <a:gd name="connsiteX8" fmla="*/ 971313 w 1716871"/>
              <a:gd name="connsiteY8" fmla="*/ 349065 h 669674"/>
              <a:gd name="connsiteX9" fmla="*/ 1032020 w 1716871"/>
              <a:gd name="connsiteY9" fmla="*/ 313020 h 669674"/>
              <a:gd name="connsiteX10" fmla="*/ 1111698 w 1716871"/>
              <a:gd name="connsiteY10" fmla="*/ 273181 h 669674"/>
              <a:gd name="connsiteX11" fmla="*/ 1195170 w 1716871"/>
              <a:gd name="connsiteY11" fmla="*/ 225754 h 669674"/>
              <a:gd name="connsiteX12" fmla="*/ 1305202 w 1716871"/>
              <a:gd name="connsiteY12" fmla="*/ 165047 h 669674"/>
              <a:gd name="connsiteX13" fmla="*/ 1716871 w 1716871"/>
              <a:gd name="connsiteY13"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766426 w 1716871"/>
              <a:gd name="connsiteY4" fmla="*/ 459097 h 669674"/>
              <a:gd name="connsiteX5" fmla="*/ 787295 w 1716871"/>
              <a:gd name="connsiteY5" fmla="*/ 455302 h 669674"/>
              <a:gd name="connsiteX6" fmla="*/ 880252 w 1716871"/>
              <a:gd name="connsiteY6" fmla="*/ 402184 h 669674"/>
              <a:gd name="connsiteX7" fmla="*/ 971313 w 1716871"/>
              <a:gd name="connsiteY7" fmla="*/ 349065 h 669674"/>
              <a:gd name="connsiteX8" fmla="*/ 1032020 w 1716871"/>
              <a:gd name="connsiteY8" fmla="*/ 313020 h 669674"/>
              <a:gd name="connsiteX9" fmla="*/ 1111698 w 1716871"/>
              <a:gd name="connsiteY9" fmla="*/ 273181 h 669674"/>
              <a:gd name="connsiteX10" fmla="*/ 1195170 w 1716871"/>
              <a:gd name="connsiteY10" fmla="*/ 225754 h 669674"/>
              <a:gd name="connsiteX11" fmla="*/ 1305202 w 1716871"/>
              <a:gd name="connsiteY11" fmla="*/ 165047 h 669674"/>
              <a:gd name="connsiteX12" fmla="*/ 1716871 w 1716871"/>
              <a:gd name="connsiteY12"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766426 w 1716871"/>
              <a:gd name="connsiteY4" fmla="*/ 459097 h 669674"/>
              <a:gd name="connsiteX5" fmla="*/ 880252 w 1716871"/>
              <a:gd name="connsiteY5" fmla="*/ 402184 h 669674"/>
              <a:gd name="connsiteX6" fmla="*/ 971313 w 1716871"/>
              <a:gd name="connsiteY6" fmla="*/ 349065 h 669674"/>
              <a:gd name="connsiteX7" fmla="*/ 1032020 w 1716871"/>
              <a:gd name="connsiteY7" fmla="*/ 313020 h 669674"/>
              <a:gd name="connsiteX8" fmla="*/ 1111698 w 1716871"/>
              <a:gd name="connsiteY8" fmla="*/ 273181 h 669674"/>
              <a:gd name="connsiteX9" fmla="*/ 1195170 w 1716871"/>
              <a:gd name="connsiteY9" fmla="*/ 225754 h 669674"/>
              <a:gd name="connsiteX10" fmla="*/ 1305202 w 1716871"/>
              <a:gd name="connsiteY10" fmla="*/ 165047 h 669674"/>
              <a:gd name="connsiteX11" fmla="*/ 1716871 w 1716871"/>
              <a:gd name="connsiteY11"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880252 w 1716871"/>
              <a:gd name="connsiteY4" fmla="*/ 402184 h 669674"/>
              <a:gd name="connsiteX5" fmla="*/ 971313 w 1716871"/>
              <a:gd name="connsiteY5" fmla="*/ 349065 h 669674"/>
              <a:gd name="connsiteX6" fmla="*/ 1032020 w 1716871"/>
              <a:gd name="connsiteY6" fmla="*/ 313020 h 669674"/>
              <a:gd name="connsiteX7" fmla="*/ 1111698 w 1716871"/>
              <a:gd name="connsiteY7" fmla="*/ 273181 h 669674"/>
              <a:gd name="connsiteX8" fmla="*/ 1195170 w 1716871"/>
              <a:gd name="connsiteY8" fmla="*/ 225754 h 669674"/>
              <a:gd name="connsiteX9" fmla="*/ 1305202 w 1716871"/>
              <a:gd name="connsiteY9" fmla="*/ 165047 h 669674"/>
              <a:gd name="connsiteX10" fmla="*/ 1716871 w 1716871"/>
              <a:gd name="connsiteY10"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971313 w 1716871"/>
              <a:gd name="connsiteY4" fmla="*/ 349065 h 669674"/>
              <a:gd name="connsiteX5" fmla="*/ 1032020 w 1716871"/>
              <a:gd name="connsiteY5" fmla="*/ 313020 h 669674"/>
              <a:gd name="connsiteX6" fmla="*/ 1111698 w 1716871"/>
              <a:gd name="connsiteY6" fmla="*/ 273181 h 669674"/>
              <a:gd name="connsiteX7" fmla="*/ 1195170 w 1716871"/>
              <a:gd name="connsiteY7" fmla="*/ 225754 h 669674"/>
              <a:gd name="connsiteX8" fmla="*/ 1305202 w 1716871"/>
              <a:gd name="connsiteY8" fmla="*/ 165047 h 669674"/>
              <a:gd name="connsiteX9" fmla="*/ 1716871 w 1716871"/>
              <a:gd name="connsiteY9"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032020 w 1716871"/>
              <a:gd name="connsiteY4" fmla="*/ 313020 h 669674"/>
              <a:gd name="connsiteX5" fmla="*/ 1111698 w 1716871"/>
              <a:gd name="connsiteY5" fmla="*/ 273181 h 669674"/>
              <a:gd name="connsiteX6" fmla="*/ 1195170 w 1716871"/>
              <a:gd name="connsiteY6" fmla="*/ 225754 h 669674"/>
              <a:gd name="connsiteX7" fmla="*/ 1305202 w 1716871"/>
              <a:gd name="connsiteY7" fmla="*/ 165047 h 669674"/>
              <a:gd name="connsiteX8" fmla="*/ 1716871 w 1716871"/>
              <a:gd name="connsiteY8"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111698 w 1716871"/>
              <a:gd name="connsiteY4" fmla="*/ 273181 h 669674"/>
              <a:gd name="connsiteX5" fmla="*/ 1195170 w 1716871"/>
              <a:gd name="connsiteY5" fmla="*/ 225754 h 669674"/>
              <a:gd name="connsiteX6" fmla="*/ 1305202 w 1716871"/>
              <a:gd name="connsiteY6" fmla="*/ 165047 h 669674"/>
              <a:gd name="connsiteX7" fmla="*/ 1716871 w 1716871"/>
              <a:gd name="connsiteY7"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195170 w 1716871"/>
              <a:gd name="connsiteY4" fmla="*/ 225754 h 669674"/>
              <a:gd name="connsiteX5" fmla="*/ 1305202 w 1716871"/>
              <a:gd name="connsiteY5" fmla="*/ 165047 h 669674"/>
              <a:gd name="connsiteX6" fmla="*/ 1716871 w 1716871"/>
              <a:gd name="connsiteY6"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305202 w 1716871"/>
              <a:gd name="connsiteY4" fmla="*/ 165047 h 669674"/>
              <a:gd name="connsiteX5" fmla="*/ 1716871 w 1716871"/>
              <a:gd name="connsiteY5"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688646 w 1716871"/>
              <a:gd name="connsiteY3" fmla="*/ 4932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799771 w 1716871"/>
              <a:gd name="connsiteY3" fmla="*/ 467844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828346 w 1716871"/>
              <a:gd name="connsiteY3" fmla="*/ 483719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815646 w 1716871"/>
              <a:gd name="connsiteY3" fmla="*/ 483719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815646 w 1716871"/>
              <a:gd name="connsiteY3" fmla="*/ 483719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815646 w 1716871"/>
              <a:gd name="connsiteY3" fmla="*/ 483719 h 669674"/>
              <a:gd name="connsiteX4" fmla="*/ 1716871 w 1716871"/>
              <a:gd name="connsiteY4" fmla="*/ 0 h 669674"/>
              <a:gd name="connsiteX0" fmla="*/ 1716871 w 1716871"/>
              <a:gd name="connsiteY0" fmla="*/ 0 h 669674"/>
              <a:gd name="connsiteX1" fmla="*/ 1897 w 1716871"/>
              <a:gd name="connsiteY1" fmla="*/ 5691 h 669674"/>
              <a:gd name="connsiteX2" fmla="*/ 0 w 1716871"/>
              <a:gd name="connsiteY2" fmla="*/ 669674 h 669674"/>
              <a:gd name="connsiteX3" fmla="*/ 815646 w 1716871"/>
              <a:gd name="connsiteY3" fmla="*/ 483719 h 669674"/>
              <a:gd name="connsiteX4" fmla="*/ 1716871 w 1716871"/>
              <a:gd name="connsiteY4" fmla="*/ 0 h 669674"/>
              <a:gd name="connsiteX0" fmla="*/ 1715023 w 1715023"/>
              <a:gd name="connsiteY0" fmla="*/ 0 h 764924"/>
              <a:gd name="connsiteX1" fmla="*/ 49 w 1715023"/>
              <a:gd name="connsiteY1" fmla="*/ 5691 h 764924"/>
              <a:gd name="connsiteX2" fmla="*/ 4502 w 1715023"/>
              <a:gd name="connsiteY2" fmla="*/ 764924 h 764924"/>
              <a:gd name="connsiteX3" fmla="*/ 813798 w 1715023"/>
              <a:gd name="connsiteY3" fmla="*/ 4837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13798 w 1715023"/>
              <a:gd name="connsiteY3" fmla="*/ 4837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4964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4964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5218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5218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5218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521819 h 764924"/>
              <a:gd name="connsiteX4" fmla="*/ 1715023 w 1715023"/>
              <a:gd name="connsiteY4" fmla="*/ 0 h 764924"/>
              <a:gd name="connsiteX0" fmla="*/ 1715023 w 1715023"/>
              <a:gd name="connsiteY0" fmla="*/ 0 h 764924"/>
              <a:gd name="connsiteX1" fmla="*/ 49 w 1715023"/>
              <a:gd name="connsiteY1" fmla="*/ 5691 h 764924"/>
              <a:gd name="connsiteX2" fmla="*/ 4502 w 1715023"/>
              <a:gd name="connsiteY2" fmla="*/ 764924 h 764924"/>
              <a:gd name="connsiteX3" fmla="*/ 829673 w 1715023"/>
              <a:gd name="connsiteY3" fmla="*/ 521819 h 764924"/>
              <a:gd name="connsiteX4" fmla="*/ 1715023 w 1715023"/>
              <a:gd name="connsiteY4" fmla="*/ 0 h 764924"/>
              <a:gd name="connsiteX0" fmla="*/ 1715023 w 1715023"/>
              <a:gd name="connsiteY0" fmla="*/ 0 h 793499"/>
              <a:gd name="connsiteX1" fmla="*/ 49 w 1715023"/>
              <a:gd name="connsiteY1" fmla="*/ 5691 h 793499"/>
              <a:gd name="connsiteX2" fmla="*/ 4502 w 1715023"/>
              <a:gd name="connsiteY2" fmla="*/ 793499 h 793499"/>
              <a:gd name="connsiteX3" fmla="*/ 829673 w 1715023"/>
              <a:gd name="connsiteY3" fmla="*/ 521819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829673 w 1715023"/>
              <a:gd name="connsiteY3" fmla="*/ 521819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896348 w 1715023"/>
              <a:gd name="connsiteY3" fmla="*/ 464669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896348 w 1715023"/>
              <a:gd name="connsiteY3" fmla="*/ 464669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02698 w 1715023"/>
              <a:gd name="connsiteY3" fmla="*/ 461494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02698 w 1715023"/>
              <a:gd name="connsiteY3" fmla="*/ 461494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02698 w 1715023"/>
              <a:gd name="connsiteY3" fmla="*/ 461494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02698 w 1715023"/>
              <a:gd name="connsiteY3" fmla="*/ 461494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02698 w 1715023"/>
              <a:gd name="connsiteY3" fmla="*/ 461494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18573 w 1715023"/>
              <a:gd name="connsiteY3" fmla="*/ 471019 h 793499"/>
              <a:gd name="connsiteX4" fmla="*/ 1715023 w 1715023"/>
              <a:gd name="connsiteY4" fmla="*/ 0 h 793499"/>
              <a:gd name="connsiteX0" fmla="*/ 1715023 w 1715023"/>
              <a:gd name="connsiteY0" fmla="*/ 0 h 793499"/>
              <a:gd name="connsiteX1" fmla="*/ 49 w 1715023"/>
              <a:gd name="connsiteY1" fmla="*/ 5691 h 793499"/>
              <a:gd name="connsiteX2" fmla="*/ 4502 w 1715023"/>
              <a:gd name="connsiteY2" fmla="*/ 793499 h 793499"/>
              <a:gd name="connsiteX3" fmla="*/ 918573 w 1715023"/>
              <a:gd name="connsiteY3" fmla="*/ 471019 h 793499"/>
              <a:gd name="connsiteX4" fmla="*/ 1715023 w 1715023"/>
              <a:gd name="connsiteY4" fmla="*/ 0 h 793499"/>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71019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 name="connsiteX0" fmla="*/ 1715023 w 1715023"/>
              <a:gd name="connsiteY0" fmla="*/ 0 h 815724"/>
              <a:gd name="connsiteX1" fmla="*/ 49 w 1715023"/>
              <a:gd name="connsiteY1" fmla="*/ 5691 h 815724"/>
              <a:gd name="connsiteX2" fmla="*/ 4502 w 1715023"/>
              <a:gd name="connsiteY2" fmla="*/ 815724 h 815724"/>
              <a:gd name="connsiteX3" fmla="*/ 918573 w 1715023"/>
              <a:gd name="connsiteY3" fmla="*/ 467844 h 815724"/>
              <a:gd name="connsiteX4" fmla="*/ 1715023 w 1715023"/>
              <a:gd name="connsiteY4" fmla="*/ 0 h 81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5023" h="815724">
                <a:moveTo>
                  <a:pt x="1715023" y="0"/>
                </a:moveTo>
                <a:lnTo>
                  <a:pt x="49" y="5691"/>
                </a:lnTo>
                <a:cubicBezTo>
                  <a:pt x="-583" y="227019"/>
                  <a:pt x="5134" y="594396"/>
                  <a:pt x="4502" y="815724"/>
                </a:cubicBezTo>
                <a:cubicBezTo>
                  <a:pt x="554726" y="763264"/>
                  <a:pt x="483756" y="749734"/>
                  <a:pt x="918573" y="467844"/>
                </a:cubicBezTo>
                <a:cubicBezTo>
                  <a:pt x="1353390" y="185954"/>
                  <a:pt x="1216706" y="237440"/>
                  <a:pt x="1715023" y="0"/>
                </a:cubicBezTo>
                <a:close/>
              </a:path>
            </a:pathLst>
          </a:custGeom>
          <a:solidFill>
            <a:schemeClr val="accent5">
              <a:alpha val="69000"/>
            </a:schemeClr>
          </a:solidFill>
          <a:ln>
            <a:noFill/>
          </a:ln>
          <a:effectLst>
            <a:outerShdw blurRad="50800" dist="38100" dir="2700000" algn="tl" rotWithShape="0">
              <a:prstClr val="black">
                <a:alpha val="40000"/>
              </a:prstClr>
            </a:outerShdw>
            <a:softEdge rad="0"/>
          </a:effectLst>
          <a:scene3d>
            <a:camera prst="orthographicFront"/>
            <a:lightRig rig="threePt" dir="t"/>
          </a:scene3d>
          <a:sp3d>
            <a:bevelT w="31750" h="698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C390D6A-CDF4-423A-9BC9-B7DBE924CA41}"/>
              </a:ext>
            </a:extLst>
          </p:cNvPr>
          <p:cNvSpPr/>
          <p:nvPr/>
        </p:nvSpPr>
        <p:spPr>
          <a:xfrm>
            <a:off x="407255" y="4005303"/>
            <a:ext cx="5330839" cy="1573469"/>
          </a:xfrm>
          <a:custGeom>
            <a:avLst/>
            <a:gdLst>
              <a:gd name="connsiteX0" fmla="*/ 0 w 5330839"/>
              <a:gd name="connsiteY0" fmla="*/ 18971 h 1561309"/>
              <a:gd name="connsiteX1" fmla="*/ 2363781 w 5330839"/>
              <a:gd name="connsiteY1" fmla="*/ 0 h 1561309"/>
              <a:gd name="connsiteX2" fmla="*/ 2627478 w 5330839"/>
              <a:gd name="connsiteY2" fmla="*/ 56913 h 1561309"/>
              <a:gd name="connsiteX3" fmla="*/ 2913939 w 5330839"/>
              <a:gd name="connsiteY3" fmla="*/ 129002 h 1561309"/>
              <a:gd name="connsiteX4" fmla="*/ 3272490 w 5330839"/>
              <a:gd name="connsiteY4" fmla="*/ 233342 h 1561309"/>
              <a:gd name="connsiteX5" fmla="*/ 3653806 w 5330839"/>
              <a:gd name="connsiteY5" fmla="*/ 413566 h 1561309"/>
              <a:gd name="connsiteX6" fmla="*/ 3961136 w 5330839"/>
              <a:gd name="connsiteY6" fmla="*/ 597585 h 1561309"/>
              <a:gd name="connsiteX7" fmla="*/ 4281745 w 5330839"/>
              <a:gd name="connsiteY7" fmla="*/ 811957 h 1561309"/>
              <a:gd name="connsiteX8" fmla="*/ 4645987 w 5330839"/>
              <a:gd name="connsiteY8" fmla="*/ 1054785 h 1561309"/>
              <a:gd name="connsiteX9" fmla="*/ 4947625 w 5330839"/>
              <a:gd name="connsiteY9" fmla="*/ 1235009 h 1561309"/>
              <a:gd name="connsiteX10" fmla="*/ 5127849 w 5330839"/>
              <a:gd name="connsiteY10" fmla="*/ 1341246 h 1561309"/>
              <a:gd name="connsiteX11" fmla="*/ 5144923 w 5330839"/>
              <a:gd name="connsiteY11" fmla="*/ 1350732 h 1561309"/>
              <a:gd name="connsiteX12" fmla="*/ 5232190 w 5330839"/>
              <a:gd name="connsiteY12" fmla="*/ 1377291 h 1561309"/>
              <a:gd name="connsiteX13" fmla="*/ 5294794 w 5330839"/>
              <a:gd name="connsiteY13" fmla="*/ 1381085 h 1561309"/>
              <a:gd name="connsiteX14" fmla="*/ 5323250 w 5330839"/>
              <a:gd name="connsiteY14" fmla="*/ 1379188 h 1561309"/>
              <a:gd name="connsiteX15" fmla="*/ 5330839 w 5330839"/>
              <a:gd name="connsiteY15" fmla="*/ 1557515 h 1561309"/>
              <a:gd name="connsiteX16" fmla="*/ 17074 w 5330839"/>
              <a:gd name="connsiteY16" fmla="*/ 1561309 h 1561309"/>
              <a:gd name="connsiteX17" fmla="*/ 0 w 5330839"/>
              <a:gd name="connsiteY17" fmla="*/ 18971 h 1561309"/>
              <a:gd name="connsiteX0" fmla="*/ 0 w 5330839"/>
              <a:gd name="connsiteY0" fmla="*/ 18971 h 1561309"/>
              <a:gd name="connsiteX1" fmla="*/ 2363781 w 5330839"/>
              <a:gd name="connsiteY1" fmla="*/ 0 h 1561309"/>
              <a:gd name="connsiteX2" fmla="*/ 2913939 w 5330839"/>
              <a:gd name="connsiteY2" fmla="*/ 129002 h 1561309"/>
              <a:gd name="connsiteX3" fmla="*/ 3272490 w 5330839"/>
              <a:gd name="connsiteY3" fmla="*/ 233342 h 1561309"/>
              <a:gd name="connsiteX4" fmla="*/ 3653806 w 5330839"/>
              <a:gd name="connsiteY4" fmla="*/ 413566 h 1561309"/>
              <a:gd name="connsiteX5" fmla="*/ 3961136 w 5330839"/>
              <a:gd name="connsiteY5" fmla="*/ 597585 h 1561309"/>
              <a:gd name="connsiteX6" fmla="*/ 4281745 w 5330839"/>
              <a:gd name="connsiteY6" fmla="*/ 811957 h 1561309"/>
              <a:gd name="connsiteX7" fmla="*/ 4645987 w 5330839"/>
              <a:gd name="connsiteY7" fmla="*/ 1054785 h 1561309"/>
              <a:gd name="connsiteX8" fmla="*/ 4947625 w 5330839"/>
              <a:gd name="connsiteY8" fmla="*/ 1235009 h 1561309"/>
              <a:gd name="connsiteX9" fmla="*/ 5127849 w 5330839"/>
              <a:gd name="connsiteY9" fmla="*/ 1341246 h 1561309"/>
              <a:gd name="connsiteX10" fmla="*/ 5144923 w 5330839"/>
              <a:gd name="connsiteY10" fmla="*/ 1350732 h 1561309"/>
              <a:gd name="connsiteX11" fmla="*/ 5232190 w 5330839"/>
              <a:gd name="connsiteY11" fmla="*/ 1377291 h 1561309"/>
              <a:gd name="connsiteX12" fmla="*/ 5294794 w 5330839"/>
              <a:gd name="connsiteY12" fmla="*/ 1381085 h 1561309"/>
              <a:gd name="connsiteX13" fmla="*/ 5323250 w 5330839"/>
              <a:gd name="connsiteY13" fmla="*/ 1379188 h 1561309"/>
              <a:gd name="connsiteX14" fmla="*/ 5330839 w 5330839"/>
              <a:gd name="connsiteY14" fmla="*/ 1557515 h 1561309"/>
              <a:gd name="connsiteX15" fmla="*/ 17074 w 5330839"/>
              <a:gd name="connsiteY15" fmla="*/ 1561309 h 1561309"/>
              <a:gd name="connsiteX16" fmla="*/ 0 w 5330839"/>
              <a:gd name="connsiteY16" fmla="*/ 18971 h 1561309"/>
              <a:gd name="connsiteX0" fmla="*/ 0 w 5330839"/>
              <a:gd name="connsiteY0" fmla="*/ 18971 h 1561309"/>
              <a:gd name="connsiteX1" fmla="*/ 2363781 w 5330839"/>
              <a:gd name="connsiteY1" fmla="*/ 0 h 1561309"/>
              <a:gd name="connsiteX2" fmla="*/ 2913939 w 5330839"/>
              <a:gd name="connsiteY2" fmla="*/ 129002 h 1561309"/>
              <a:gd name="connsiteX3" fmla="*/ 3653806 w 5330839"/>
              <a:gd name="connsiteY3" fmla="*/ 413566 h 1561309"/>
              <a:gd name="connsiteX4" fmla="*/ 3961136 w 5330839"/>
              <a:gd name="connsiteY4" fmla="*/ 597585 h 1561309"/>
              <a:gd name="connsiteX5" fmla="*/ 4281745 w 5330839"/>
              <a:gd name="connsiteY5" fmla="*/ 811957 h 1561309"/>
              <a:gd name="connsiteX6" fmla="*/ 4645987 w 5330839"/>
              <a:gd name="connsiteY6" fmla="*/ 1054785 h 1561309"/>
              <a:gd name="connsiteX7" fmla="*/ 4947625 w 5330839"/>
              <a:gd name="connsiteY7" fmla="*/ 1235009 h 1561309"/>
              <a:gd name="connsiteX8" fmla="*/ 5127849 w 5330839"/>
              <a:gd name="connsiteY8" fmla="*/ 1341246 h 1561309"/>
              <a:gd name="connsiteX9" fmla="*/ 5144923 w 5330839"/>
              <a:gd name="connsiteY9" fmla="*/ 1350732 h 1561309"/>
              <a:gd name="connsiteX10" fmla="*/ 5232190 w 5330839"/>
              <a:gd name="connsiteY10" fmla="*/ 1377291 h 1561309"/>
              <a:gd name="connsiteX11" fmla="*/ 5294794 w 5330839"/>
              <a:gd name="connsiteY11" fmla="*/ 1381085 h 1561309"/>
              <a:gd name="connsiteX12" fmla="*/ 5323250 w 5330839"/>
              <a:gd name="connsiteY12" fmla="*/ 1379188 h 1561309"/>
              <a:gd name="connsiteX13" fmla="*/ 5330839 w 5330839"/>
              <a:gd name="connsiteY13" fmla="*/ 1557515 h 1561309"/>
              <a:gd name="connsiteX14" fmla="*/ 17074 w 5330839"/>
              <a:gd name="connsiteY14" fmla="*/ 1561309 h 1561309"/>
              <a:gd name="connsiteX15" fmla="*/ 0 w 5330839"/>
              <a:gd name="connsiteY15" fmla="*/ 18971 h 1561309"/>
              <a:gd name="connsiteX0" fmla="*/ 0 w 5330839"/>
              <a:gd name="connsiteY0" fmla="*/ 18971 h 1561309"/>
              <a:gd name="connsiteX1" fmla="*/ 2363781 w 5330839"/>
              <a:gd name="connsiteY1" fmla="*/ 0 h 1561309"/>
              <a:gd name="connsiteX2" fmla="*/ 2913939 w 5330839"/>
              <a:gd name="connsiteY2" fmla="*/ 129002 h 1561309"/>
              <a:gd name="connsiteX3" fmla="*/ 3653806 w 5330839"/>
              <a:gd name="connsiteY3" fmla="*/ 413566 h 1561309"/>
              <a:gd name="connsiteX4" fmla="*/ 3961136 w 5330839"/>
              <a:gd name="connsiteY4" fmla="*/ 597585 h 1561309"/>
              <a:gd name="connsiteX5" fmla="*/ 4281745 w 5330839"/>
              <a:gd name="connsiteY5" fmla="*/ 811957 h 1561309"/>
              <a:gd name="connsiteX6" fmla="*/ 4645987 w 5330839"/>
              <a:gd name="connsiteY6" fmla="*/ 1054785 h 1561309"/>
              <a:gd name="connsiteX7" fmla="*/ 4947625 w 5330839"/>
              <a:gd name="connsiteY7" fmla="*/ 1235009 h 1561309"/>
              <a:gd name="connsiteX8" fmla="*/ 5127849 w 5330839"/>
              <a:gd name="connsiteY8" fmla="*/ 1341246 h 1561309"/>
              <a:gd name="connsiteX9" fmla="*/ 5144923 w 5330839"/>
              <a:gd name="connsiteY9" fmla="*/ 1350732 h 1561309"/>
              <a:gd name="connsiteX10" fmla="*/ 5232190 w 5330839"/>
              <a:gd name="connsiteY10" fmla="*/ 1377291 h 1561309"/>
              <a:gd name="connsiteX11" fmla="*/ 5294794 w 5330839"/>
              <a:gd name="connsiteY11" fmla="*/ 1381085 h 1561309"/>
              <a:gd name="connsiteX12" fmla="*/ 5323250 w 5330839"/>
              <a:gd name="connsiteY12" fmla="*/ 1379188 h 1561309"/>
              <a:gd name="connsiteX13" fmla="*/ 5330839 w 5330839"/>
              <a:gd name="connsiteY13" fmla="*/ 1557515 h 1561309"/>
              <a:gd name="connsiteX14" fmla="*/ 17074 w 5330839"/>
              <a:gd name="connsiteY14" fmla="*/ 1561309 h 1561309"/>
              <a:gd name="connsiteX15" fmla="*/ 0 w 5330839"/>
              <a:gd name="connsiteY15" fmla="*/ 18971 h 1561309"/>
              <a:gd name="connsiteX0" fmla="*/ 0 w 5330839"/>
              <a:gd name="connsiteY0" fmla="*/ 18971 h 1561309"/>
              <a:gd name="connsiteX1" fmla="*/ 2363781 w 5330839"/>
              <a:gd name="connsiteY1" fmla="*/ 0 h 1561309"/>
              <a:gd name="connsiteX2" fmla="*/ 2913939 w 5330839"/>
              <a:gd name="connsiteY2" fmla="*/ 129002 h 1561309"/>
              <a:gd name="connsiteX3" fmla="*/ 3653806 w 5330839"/>
              <a:gd name="connsiteY3" fmla="*/ 413566 h 1561309"/>
              <a:gd name="connsiteX4" fmla="*/ 3961136 w 5330839"/>
              <a:gd name="connsiteY4" fmla="*/ 597585 h 1561309"/>
              <a:gd name="connsiteX5" fmla="*/ 4281745 w 5330839"/>
              <a:gd name="connsiteY5" fmla="*/ 811957 h 1561309"/>
              <a:gd name="connsiteX6" fmla="*/ 4645987 w 5330839"/>
              <a:gd name="connsiteY6" fmla="*/ 1054785 h 1561309"/>
              <a:gd name="connsiteX7" fmla="*/ 4947625 w 5330839"/>
              <a:gd name="connsiteY7" fmla="*/ 1235009 h 1561309"/>
              <a:gd name="connsiteX8" fmla="*/ 5127849 w 5330839"/>
              <a:gd name="connsiteY8" fmla="*/ 1341246 h 1561309"/>
              <a:gd name="connsiteX9" fmla="*/ 5144923 w 5330839"/>
              <a:gd name="connsiteY9" fmla="*/ 1350732 h 1561309"/>
              <a:gd name="connsiteX10" fmla="*/ 5232190 w 5330839"/>
              <a:gd name="connsiteY10" fmla="*/ 1377291 h 1561309"/>
              <a:gd name="connsiteX11" fmla="*/ 5294794 w 5330839"/>
              <a:gd name="connsiteY11" fmla="*/ 1381085 h 1561309"/>
              <a:gd name="connsiteX12" fmla="*/ 5323250 w 5330839"/>
              <a:gd name="connsiteY12" fmla="*/ 1379188 h 1561309"/>
              <a:gd name="connsiteX13" fmla="*/ 5330839 w 5330839"/>
              <a:gd name="connsiteY13" fmla="*/ 1557515 h 1561309"/>
              <a:gd name="connsiteX14" fmla="*/ 17074 w 5330839"/>
              <a:gd name="connsiteY14" fmla="*/ 1561309 h 1561309"/>
              <a:gd name="connsiteX15" fmla="*/ 0 w 5330839"/>
              <a:gd name="connsiteY15" fmla="*/ 18971 h 1561309"/>
              <a:gd name="connsiteX0" fmla="*/ 0 w 5330839"/>
              <a:gd name="connsiteY0" fmla="*/ 18971 h 1561309"/>
              <a:gd name="connsiteX1" fmla="*/ 2363781 w 5330839"/>
              <a:gd name="connsiteY1" fmla="*/ 0 h 1561309"/>
              <a:gd name="connsiteX2" fmla="*/ 2913939 w 5330839"/>
              <a:gd name="connsiteY2" fmla="*/ 116302 h 1561309"/>
              <a:gd name="connsiteX3" fmla="*/ 3653806 w 5330839"/>
              <a:gd name="connsiteY3" fmla="*/ 413566 h 1561309"/>
              <a:gd name="connsiteX4" fmla="*/ 3961136 w 5330839"/>
              <a:gd name="connsiteY4" fmla="*/ 597585 h 1561309"/>
              <a:gd name="connsiteX5" fmla="*/ 4281745 w 5330839"/>
              <a:gd name="connsiteY5" fmla="*/ 811957 h 1561309"/>
              <a:gd name="connsiteX6" fmla="*/ 4645987 w 5330839"/>
              <a:gd name="connsiteY6" fmla="*/ 1054785 h 1561309"/>
              <a:gd name="connsiteX7" fmla="*/ 4947625 w 5330839"/>
              <a:gd name="connsiteY7" fmla="*/ 1235009 h 1561309"/>
              <a:gd name="connsiteX8" fmla="*/ 5127849 w 5330839"/>
              <a:gd name="connsiteY8" fmla="*/ 1341246 h 1561309"/>
              <a:gd name="connsiteX9" fmla="*/ 5144923 w 5330839"/>
              <a:gd name="connsiteY9" fmla="*/ 1350732 h 1561309"/>
              <a:gd name="connsiteX10" fmla="*/ 5232190 w 5330839"/>
              <a:gd name="connsiteY10" fmla="*/ 1377291 h 1561309"/>
              <a:gd name="connsiteX11" fmla="*/ 5294794 w 5330839"/>
              <a:gd name="connsiteY11" fmla="*/ 1381085 h 1561309"/>
              <a:gd name="connsiteX12" fmla="*/ 5323250 w 5330839"/>
              <a:gd name="connsiteY12" fmla="*/ 1379188 h 1561309"/>
              <a:gd name="connsiteX13" fmla="*/ 5330839 w 5330839"/>
              <a:gd name="connsiteY13" fmla="*/ 1557515 h 1561309"/>
              <a:gd name="connsiteX14" fmla="*/ 17074 w 5330839"/>
              <a:gd name="connsiteY14" fmla="*/ 1561309 h 1561309"/>
              <a:gd name="connsiteX15" fmla="*/ 0 w 5330839"/>
              <a:gd name="connsiteY15"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3961136 w 5330839"/>
              <a:gd name="connsiteY3" fmla="*/ 597585 h 1561309"/>
              <a:gd name="connsiteX4" fmla="*/ 4281745 w 5330839"/>
              <a:gd name="connsiteY4" fmla="*/ 811957 h 1561309"/>
              <a:gd name="connsiteX5" fmla="*/ 4645987 w 5330839"/>
              <a:gd name="connsiteY5" fmla="*/ 1054785 h 1561309"/>
              <a:gd name="connsiteX6" fmla="*/ 4947625 w 5330839"/>
              <a:gd name="connsiteY6" fmla="*/ 1235009 h 1561309"/>
              <a:gd name="connsiteX7" fmla="*/ 5127849 w 5330839"/>
              <a:gd name="connsiteY7" fmla="*/ 1341246 h 1561309"/>
              <a:gd name="connsiteX8" fmla="*/ 5144923 w 5330839"/>
              <a:gd name="connsiteY8" fmla="*/ 1350732 h 1561309"/>
              <a:gd name="connsiteX9" fmla="*/ 5232190 w 5330839"/>
              <a:gd name="connsiteY9" fmla="*/ 1377291 h 1561309"/>
              <a:gd name="connsiteX10" fmla="*/ 5294794 w 5330839"/>
              <a:gd name="connsiteY10" fmla="*/ 1381085 h 1561309"/>
              <a:gd name="connsiteX11" fmla="*/ 5323250 w 5330839"/>
              <a:gd name="connsiteY11" fmla="*/ 1379188 h 1561309"/>
              <a:gd name="connsiteX12" fmla="*/ 5330839 w 5330839"/>
              <a:gd name="connsiteY12" fmla="*/ 1557515 h 1561309"/>
              <a:gd name="connsiteX13" fmla="*/ 17074 w 5330839"/>
              <a:gd name="connsiteY13" fmla="*/ 1561309 h 1561309"/>
              <a:gd name="connsiteX14" fmla="*/ 0 w 5330839"/>
              <a:gd name="connsiteY14"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281745 w 5330839"/>
              <a:gd name="connsiteY3" fmla="*/ 811957 h 1561309"/>
              <a:gd name="connsiteX4" fmla="*/ 4645987 w 5330839"/>
              <a:gd name="connsiteY4" fmla="*/ 1054785 h 1561309"/>
              <a:gd name="connsiteX5" fmla="*/ 4947625 w 5330839"/>
              <a:gd name="connsiteY5" fmla="*/ 1235009 h 1561309"/>
              <a:gd name="connsiteX6" fmla="*/ 5127849 w 5330839"/>
              <a:gd name="connsiteY6" fmla="*/ 1341246 h 1561309"/>
              <a:gd name="connsiteX7" fmla="*/ 5144923 w 5330839"/>
              <a:gd name="connsiteY7" fmla="*/ 1350732 h 1561309"/>
              <a:gd name="connsiteX8" fmla="*/ 5232190 w 5330839"/>
              <a:gd name="connsiteY8" fmla="*/ 1377291 h 1561309"/>
              <a:gd name="connsiteX9" fmla="*/ 5294794 w 5330839"/>
              <a:gd name="connsiteY9" fmla="*/ 1381085 h 1561309"/>
              <a:gd name="connsiteX10" fmla="*/ 5323250 w 5330839"/>
              <a:gd name="connsiteY10" fmla="*/ 1379188 h 1561309"/>
              <a:gd name="connsiteX11" fmla="*/ 5330839 w 5330839"/>
              <a:gd name="connsiteY11" fmla="*/ 1557515 h 1561309"/>
              <a:gd name="connsiteX12" fmla="*/ 17074 w 5330839"/>
              <a:gd name="connsiteY12" fmla="*/ 1561309 h 1561309"/>
              <a:gd name="connsiteX13" fmla="*/ 0 w 5330839"/>
              <a:gd name="connsiteY13"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127849 w 5330839"/>
              <a:gd name="connsiteY5" fmla="*/ 1341246 h 1561309"/>
              <a:gd name="connsiteX6" fmla="*/ 5144923 w 5330839"/>
              <a:gd name="connsiteY6" fmla="*/ 1350732 h 1561309"/>
              <a:gd name="connsiteX7" fmla="*/ 5232190 w 5330839"/>
              <a:gd name="connsiteY7" fmla="*/ 1377291 h 1561309"/>
              <a:gd name="connsiteX8" fmla="*/ 5294794 w 5330839"/>
              <a:gd name="connsiteY8" fmla="*/ 1381085 h 1561309"/>
              <a:gd name="connsiteX9" fmla="*/ 5323250 w 5330839"/>
              <a:gd name="connsiteY9" fmla="*/ 1379188 h 1561309"/>
              <a:gd name="connsiteX10" fmla="*/ 5330839 w 5330839"/>
              <a:gd name="connsiteY10" fmla="*/ 1557515 h 1561309"/>
              <a:gd name="connsiteX11" fmla="*/ 17074 w 5330839"/>
              <a:gd name="connsiteY11" fmla="*/ 1561309 h 1561309"/>
              <a:gd name="connsiteX12" fmla="*/ 0 w 5330839"/>
              <a:gd name="connsiteY12"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127849 w 5330839"/>
              <a:gd name="connsiteY5" fmla="*/ 1341246 h 1561309"/>
              <a:gd name="connsiteX6" fmla="*/ 5144923 w 5330839"/>
              <a:gd name="connsiteY6" fmla="*/ 1350732 h 1561309"/>
              <a:gd name="connsiteX7" fmla="*/ 5232190 w 5330839"/>
              <a:gd name="connsiteY7" fmla="*/ 1377291 h 1561309"/>
              <a:gd name="connsiteX8" fmla="*/ 5323250 w 5330839"/>
              <a:gd name="connsiteY8" fmla="*/ 1379188 h 1561309"/>
              <a:gd name="connsiteX9" fmla="*/ 5330839 w 5330839"/>
              <a:gd name="connsiteY9" fmla="*/ 1557515 h 1561309"/>
              <a:gd name="connsiteX10" fmla="*/ 17074 w 5330839"/>
              <a:gd name="connsiteY10" fmla="*/ 1561309 h 1561309"/>
              <a:gd name="connsiteX11" fmla="*/ 0 w 5330839"/>
              <a:gd name="connsiteY11"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127849 w 5330839"/>
              <a:gd name="connsiteY5" fmla="*/ 1341246 h 1561309"/>
              <a:gd name="connsiteX6" fmla="*/ 5232190 w 5330839"/>
              <a:gd name="connsiteY6" fmla="*/ 1377291 h 1561309"/>
              <a:gd name="connsiteX7" fmla="*/ 5323250 w 5330839"/>
              <a:gd name="connsiteY7" fmla="*/ 1379188 h 1561309"/>
              <a:gd name="connsiteX8" fmla="*/ 5330839 w 5330839"/>
              <a:gd name="connsiteY8" fmla="*/ 1557515 h 1561309"/>
              <a:gd name="connsiteX9" fmla="*/ 17074 w 5330839"/>
              <a:gd name="connsiteY9" fmla="*/ 1561309 h 1561309"/>
              <a:gd name="connsiteX10" fmla="*/ 0 w 5330839"/>
              <a:gd name="connsiteY10"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232190 w 5330839"/>
              <a:gd name="connsiteY5" fmla="*/ 1377291 h 1561309"/>
              <a:gd name="connsiteX6" fmla="*/ 5323250 w 5330839"/>
              <a:gd name="connsiteY6" fmla="*/ 1379188 h 1561309"/>
              <a:gd name="connsiteX7" fmla="*/ 5330839 w 5330839"/>
              <a:gd name="connsiteY7" fmla="*/ 1557515 h 1561309"/>
              <a:gd name="connsiteX8" fmla="*/ 17074 w 5330839"/>
              <a:gd name="connsiteY8" fmla="*/ 1561309 h 1561309"/>
              <a:gd name="connsiteX9" fmla="*/ 0 w 5330839"/>
              <a:gd name="connsiteY9"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323250 w 5330839"/>
              <a:gd name="connsiteY5" fmla="*/ 1379188 h 1561309"/>
              <a:gd name="connsiteX6" fmla="*/ 5330839 w 5330839"/>
              <a:gd name="connsiteY6" fmla="*/ 1557515 h 1561309"/>
              <a:gd name="connsiteX7" fmla="*/ 17074 w 5330839"/>
              <a:gd name="connsiteY7" fmla="*/ 1561309 h 1561309"/>
              <a:gd name="connsiteX8" fmla="*/ 0 w 5330839"/>
              <a:gd name="connsiteY8"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4947625 w 5330839"/>
              <a:gd name="connsiteY4" fmla="*/ 1235009 h 1561309"/>
              <a:gd name="connsiteX5" fmla="*/ 5323250 w 5330839"/>
              <a:gd name="connsiteY5" fmla="*/ 1379188 h 1561309"/>
              <a:gd name="connsiteX6" fmla="*/ 5330839 w 5330839"/>
              <a:gd name="connsiteY6" fmla="*/ 1557515 h 1561309"/>
              <a:gd name="connsiteX7" fmla="*/ 17074 w 5330839"/>
              <a:gd name="connsiteY7" fmla="*/ 1561309 h 1561309"/>
              <a:gd name="connsiteX8" fmla="*/ 0 w 5330839"/>
              <a:gd name="connsiteY8"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3653806 w 5330839"/>
              <a:gd name="connsiteY2" fmla="*/ 413566 h 1561309"/>
              <a:gd name="connsiteX3" fmla="*/ 4645987 w 5330839"/>
              <a:gd name="connsiteY3" fmla="*/ 1054785 h 1561309"/>
              <a:gd name="connsiteX4" fmla="*/ 5323250 w 5330839"/>
              <a:gd name="connsiteY4" fmla="*/ 1379188 h 1561309"/>
              <a:gd name="connsiteX5" fmla="*/ 5330839 w 5330839"/>
              <a:gd name="connsiteY5" fmla="*/ 1557515 h 1561309"/>
              <a:gd name="connsiteX6" fmla="*/ 17074 w 5330839"/>
              <a:gd name="connsiteY6" fmla="*/ 1561309 h 1561309"/>
              <a:gd name="connsiteX7" fmla="*/ 0 w 5330839"/>
              <a:gd name="connsiteY7" fmla="*/ 18971 h 1561309"/>
              <a:gd name="connsiteX0" fmla="*/ 0 w 5330839"/>
              <a:gd name="connsiteY0" fmla="*/ 18971 h 1561309"/>
              <a:gd name="connsiteX1" fmla="*/ 2363781 w 5330839"/>
              <a:gd name="connsiteY1" fmla="*/ 0 h 1561309"/>
              <a:gd name="connsiteX2" fmla="*/ 4645987 w 5330839"/>
              <a:gd name="connsiteY2" fmla="*/ 1054785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645987 w 5330839"/>
              <a:gd name="connsiteY2" fmla="*/ 1054785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645987 w 5330839"/>
              <a:gd name="connsiteY2" fmla="*/ 1054785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630112 w 5330839"/>
              <a:gd name="connsiteY2" fmla="*/ 1080185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630112 w 5330839"/>
              <a:gd name="connsiteY2" fmla="*/ 1080185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372937 w 5330839"/>
              <a:gd name="connsiteY2" fmla="*/ 950010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372937 w 5330839"/>
              <a:gd name="connsiteY2" fmla="*/ 950010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372937 w 5330839"/>
              <a:gd name="connsiteY2" fmla="*/ 950010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18971 h 1561309"/>
              <a:gd name="connsiteX1" fmla="*/ 2363781 w 5330839"/>
              <a:gd name="connsiteY1" fmla="*/ 0 h 1561309"/>
              <a:gd name="connsiteX2" fmla="*/ 4372937 w 5330839"/>
              <a:gd name="connsiteY2" fmla="*/ 950010 h 1561309"/>
              <a:gd name="connsiteX3" fmla="*/ 5323250 w 5330839"/>
              <a:gd name="connsiteY3" fmla="*/ 1379188 h 1561309"/>
              <a:gd name="connsiteX4" fmla="*/ 5330839 w 5330839"/>
              <a:gd name="connsiteY4" fmla="*/ 1557515 h 1561309"/>
              <a:gd name="connsiteX5" fmla="*/ 17074 w 5330839"/>
              <a:gd name="connsiteY5" fmla="*/ 1561309 h 1561309"/>
              <a:gd name="connsiteX6" fmla="*/ 0 w 5330839"/>
              <a:gd name="connsiteY6" fmla="*/ 18971 h 1561309"/>
              <a:gd name="connsiteX0" fmla="*/ 0 w 5330839"/>
              <a:gd name="connsiteY0" fmla="*/ 0 h 1567738"/>
              <a:gd name="connsiteX1" fmla="*/ 2363781 w 5330839"/>
              <a:gd name="connsiteY1" fmla="*/ 6429 h 1567738"/>
              <a:gd name="connsiteX2" fmla="*/ 4372937 w 5330839"/>
              <a:gd name="connsiteY2" fmla="*/ 956439 h 1567738"/>
              <a:gd name="connsiteX3" fmla="*/ 5323250 w 5330839"/>
              <a:gd name="connsiteY3" fmla="*/ 1385617 h 1567738"/>
              <a:gd name="connsiteX4" fmla="*/ 5330839 w 5330839"/>
              <a:gd name="connsiteY4" fmla="*/ 1563944 h 1567738"/>
              <a:gd name="connsiteX5" fmla="*/ 17074 w 5330839"/>
              <a:gd name="connsiteY5" fmla="*/ 1567738 h 1567738"/>
              <a:gd name="connsiteX6" fmla="*/ 0 w 5330839"/>
              <a:gd name="connsiteY6" fmla="*/ 0 h 1567738"/>
              <a:gd name="connsiteX0" fmla="*/ 0 w 5330839"/>
              <a:gd name="connsiteY0" fmla="*/ 0 h 1567738"/>
              <a:gd name="connsiteX1" fmla="*/ 2363781 w 5330839"/>
              <a:gd name="connsiteY1" fmla="*/ 6429 h 1567738"/>
              <a:gd name="connsiteX2" fmla="*/ 4372937 w 5330839"/>
              <a:gd name="connsiteY2" fmla="*/ 956439 h 1567738"/>
              <a:gd name="connsiteX3" fmla="*/ 5323250 w 5330839"/>
              <a:gd name="connsiteY3" fmla="*/ 1388792 h 1567738"/>
              <a:gd name="connsiteX4" fmla="*/ 5330839 w 5330839"/>
              <a:gd name="connsiteY4" fmla="*/ 1563944 h 1567738"/>
              <a:gd name="connsiteX5" fmla="*/ 17074 w 5330839"/>
              <a:gd name="connsiteY5" fmla="*/ 1567738 h 1567738"/>
              <a:gd name="connsiteX6" fmla="*/ 0 w 5330839"/>
              <a:gd name="connsiteY6" fmla="*/ 0 h 1567738"/>
              <a:gd name="connsiteX0" fmla="*/ 0 w 5330839"/>
              <a:gd name="connsiteY0" fmla="*/ 0 h 1573469"/>
              <a:gd name="connsiteX1" fmla="*/ 2363781 w 5330839"/>
              <a:gd name="connsiteY1" fmla="*/ 6429 h 1573469"/>
              <a:gd name="connsiteX2" fmla="*/ 4372937 w 5330839"/>
              <a:gd name="connsiteY2" fmla="*/ 956439 h 1573469"/>
              <a:gd name="connsiteX3" fmla="*/ 5323250 w 5330839"/>
              <a:gd name="connsiteY3" fmla="*/ 1388792 h 1573469"/>
              <a:gd name="connsiteX4" fmla="*/ 5330839 w 5330839"/>
              <a:gd name="connsiteY4" fmla="*/ 1573469 h 1573469"/>
              <a:gd name="connsiteX5" fmla="*/ 17074 w 5330839"/>
              <a:gd name="connsiteY5" fmla="*/ 1567738 h 1573469"/>
              <a:gd name="connsiteX6" fmla="*/ 0 w 5330839"/>
              <a:gd name="connsiteY6" fmla="*/ 0 h 1573469"/>
              <a:gd name="connsiteX0" fmla="*/ 0 w 5330839"/>
              <a:gd name="connsiteY0" fmla="*/ 0 h 1573469"/>
              <a:gd name="connsiteX1" fmla="*/ 2363781 w 5330839"/>
              <a:gd name="connsiteY1" fmla="*/ 6429 h 1573469"/>
              <a:gd name="connsiteX2" fmla="*/ 4372937 w 5330839"/>
              <a:gd name="connsiteY2" fmla="*/ 956439 h 1573469"/>
              <a:gd name="connsiteX3" fmla="*/ 5323250 w 5330839"/>
              <a:gd name="connsiteY3" fmla="*/ 1388792 h 1573469"/>
              <a:gd name="connsiteX4" fmla="*/ 5330839 w 5330839"/>
              <a:gd name="connsiteY4" fmla="*/ 1573469 h 1573469"/>
              <a:gd name="connsiteX5" fmla="*/ 4374 w 5330839"/>
              <a:gd name="connsiteY5" fmla="*/ 1570913 h 1573469"/>
              <a:gd name="connsiteX6" fmla="*/ 0 w 5330839"/>
              <a:gd name="connsiteY6" fmla="*/ 0 h 157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0839" h="1573469">
                <a:moveTo>
                  <a:pt x="0" y="0"/>
                </a:moveTo>
                <a:lnTo>
                  <a:pt x="2363781" y="6429"/>
                </a:lnTo>
                <a:cubicBezTo>
                  <a:pt x="3092604" y="161602"/>
                  <a:pt x="3879692" y="726045"/>
                  <a:pt x="4372937" y="956439"/>
                </a:cubicBezTo>
                <a:cubicBezTo>
                  <a:pt x="4866182" y="1186833"/>
                  <a:pt x="5110196" y="1369558"/>
                  <a:pt x="5323250" y="1388792"/>
                </a:cubicBezTo>
                <a:lnTo>
                  <a:pt x="5330839" y="1573469"/>
                </a:lnTo>
                <a:lnTo>
                  <a:pt x="4374" y="1570913"/>
                </a:lnTo>
                <a:lnTo>
                  <a:pt x="0" y="0"/>
                </a:lnTo>
                <a:close/>
              </a:path>
            </a:pathLst>
          </a:custGeom>
          <a:solidFill>
            <a:schemeClr val="accent5">
              <a:alpha val="69000"/>
            </a:schemeClr>
          </a:solidFill>
          <a:ln>
            <a:noFill/>
          </a:ln>
          <a:effectLst>
            <a:softEdge rad="0"/>
          </a:effectLst>
          <a:scene3d>
            <a:camera prst="orthographicFront"/>
            <a:lightRig rig="threePt" dir="t"/>
          </a:scene3d>
          <a:sp3d>
            <a:bevelT w="508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A609D9FC-851E-47F1-8F20-4FCA5EA96822}"/>
              </a:ext>
            </a:extLst>
          </p:cNvPr>
          <p:cNvSpPr/>
          <p:nvPr/>
        </p:nvSpPr>
        <p:spPr>
          <a:xfrm>
            <a:off x="3013218" y="3999844"/>
            <a:ext cx="2724876" cy="1298878"/>
          </a:xfrm>
          <a:custGeom>
            <a:avLst/>
            <a:gdLst>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1227421 w 2948087"/>
              <a:gd name="connsiteY10" fmla="*/ 385110 h 1382982"/>
              <a:gd name="connsiteX11" fmla="*/ 1003564 w 2948087"/>
              <a:gd name="connsiteY11" fmla="*/ 284564 h 1382982"/>
              <a:gd name="connsiteX12" fmla="*/ 880253 w 2948087"/>
              <a:gd name="connsiteY12" fmla="*/ 237137 h 1382982"/>
              <a:gd name="connsiteX13" fmla="*/ 849899 w 2948087"/>
              <a:gd name="connsiteY13" fmla="*/ 233343 h 1382982"/>
              <a:gd name="connsiteX14" fmla="*/ 703823 w 2948087"/>
              <a:gd name="connsiteY14" fmla="*/ 182121 h 1382982"/>
              <a:gd name="connsiteX15" fmla="*/ 521702 w 2948087"/>
              <a:gd name="connsiteY15" fmla="*/ 127105 h 1382982"/>
              <a:gd name="connsiteX16" fmla="*/ 345272 w 2948087"/>
              <a:gd name="connsiteY16" fmla="*/ 79678 h 1382982"/>
              <a:gd name="connsiteX17" fmla="*/ 0 w 2948087"/>
              <a:gd name="connsiteY17"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1227421 w 2948087"/>
              <a:gd name="connsiteY10" fmla="*/ 385110 h 1382982"/>
              <a:gd name="connsiteX11" fmla="*/ 1003564 w 2948087"/>
              <a:gd name="connsiteY11" fmla="*/ 284564 h 1382982"/>
              <a:gd name="connsiteX12" fmla="*/ 880253 w 2948087"/>
              <a:gd name="connsiteY12" fmla="*/ 237137 h 1382982"/>
              <a:gd name="connsiteX13" fmla="*/ 849899 w 2948087"/>
              <a:gd name="connsiteY13" fmla="*/ 233343 h 1382982"/>
              <a:gd name="connsiteX14" fmla="*/ 703823 w 2948087"/>
              <a:gd name="connsiteY14" fmla="*/ 182121 h 1382982"/>
              <a:gd name="connsiteX15" fmla="*/ 521702 w 2948087"/>
              <a:gd name="connsiteY15" fmla="*/ 127105 h 1382982"/>
              <a:gd name="connsiteX16" fmla="*/ 0 w 2948087"/>
              <a:gd name="connsiteY16"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1227421 w 2948087"/>
              <a:gd name="connsiteY10" fmla="*/ 385110 h 1382982"/>
              <a:gd name="connsiteX11" fmla="*/ 1003564 w 2948087"/>
              <a:gd name="connsiteY11" fmla="*/ 284564 h 1382982"/>
              <a:gd name="connsiteX12" fmla="*/ 880253 w 2948087"/>
              <a:gd name="connsiteY12" fmla="*/ 237137 h 1382982"/>
              <a:gd name="connsiteX13" fmla="*/ 849899 w 2948087"/>
              <a:gd name="connsiteY13" fmla="*/ 233343 h 1382982"/>
              <a:gd name="connsiteX14" fmla="*/ 703823 w 2948087"/>
              <a:gd name="connsiteY14" fmla="*/ 182121 h 1382982"/>
              <a:gd name="connsiteX15" fmla="*/ 0 w 2948087"/>
              <a:gd name="connsiteY15"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1227421 w 2948087"/>
              <a:gd name="connsiteY10" fmla="*/ 385110 h 1382982"/>
              <a:gd name="connsiteX11" fmla="*/ 1003564 w 2948087"/>
              <a:gd name="connsiteY11" fmla="*/ 284564 h 1382982"/>
              <a:gd name="connsiteX12" fmla="*/ 880253 w 2948087"/>
              <a:gd name="connsiteY12" fmla="*/ 237137 h 1382982"/>
              <a:gd name="connsiteX13" fmla="*/ 849899 w 2948087"/>
              <a:gd name="connsiteY13" fmla="*/ 233343 h 1382982"/>
              <a:gd name="connsiteX14" fmla="*/ 0 w 2948087"/>
              <a:gd name="connsiteY14"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1227421 w 2948087"/>
              <a:gd name="connsiteY10" fmla="*/ 385110 h 1382982"/>
              <a:gd name="connsiteX11" fmla="*/ 880253 w 2948087"/>
              <a:gd name="connsiteY11" fmla="*/ 237137 h 1382982"/>
              <a:gd name="connsiteX12" fmla="*/ 849899 w 2948087"/>
              <a:gd name="connsiteY12" fmla="*/ 233343 h 1382982"/>
              <a:gd name="connsiteX13" fmla="*/ 0 w 2948087"/>
              <a:gd name="connsiteY13"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1500603 w 2948087"/>
              <a:gd name="connsiteY9" fmla="*/ 536878 h 1382982"/>
              <a:gd name="connsiteX10" fmla="*/ 880253 w 2948087"/>
              <a:gd name="connsiteY10" fmla="*/ 237137 h 1382982"/>
              <a:gd name="connsiteX11" fmla="*/ 849899 w 2948087"/>
              <a:gd name="connsiteY11" fmla="*/ 233343 h 1382982"/>
              <a:gd name="connsiteX12" fmla="*/ 0 w 2948087"/>
              <a:gd name="connsiteY12"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2046966 w 2948087"/>
              <a:gd name="connsiteY7" fmla="*/ 908708 h 1382982"/>
              <a:gd name="connsiteX8" fmla="*/ 1792756 w 2948087"/>
              <a:gd name="connsiteY8" fmla="*/ 730382 h 1382982"/>
              <a:gd name="connsiteX9" fmla="*/ 880253 w 2948087"/>
              <a:gd name="connsiteY9" fmla="*/ 237137 h 1382982"/>
              <a:gd name="connsiteX10" fmla="*/ 849899 w 2948087"/>
              <a:gd name="connsiteY10" fmla="*/ 233343 h 1382982"/>
              <a:gd name="connsiteX11" fmla="*/ 0 w 2948087"/>
              <a:gd name="connsiteY11"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2413106 w 2948087"/>
              <a:gd name="connsiteY6" fmla="*/ 1138257 h 1382982"/>
              <a:gd name="connsiteX7" fmla="*/ 1792756 w 2948087"/>
              <a:gd name="connsiteY7" fmla="*/ 730382 h 1382982"/>
              <a:gd name="connsiteX8" fmla="*/ 880253 w 2948087"/>
              <a:gd name="connsiteY8" fmla="*/ 237137 h 1382982"/>
              <a:gd name="connsiteX9" fmla="*/ 849899 w 2948087"/>
              <a:gd name="connsiteY9" fmla="*/ 233343 h 1382982"/>
              <a:gd name="connsiteX10" fmla="*/ 0 w 2948087"/>
              <a:gd name="connsiteY10"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1792756 w 2948087"/>
              <a:gd name="connsiteY6" fmla="*/ 730382 h 1382982"/>
              <a:gd name="connsiteX7" fmla="*/ 880253 w 2948087"/>
              <a:gd name="connsiteY7" fmla="*/ 237137 h 1382982"/>
              <a:gd name="connsiteX8" fmla="*/ 849899 w 2948087"/>
              <a:gd name="connsiteY8" fmla="*/ 233343 h 1382982"/>
              <a:gd name="connsiteX9" fmla="*/ 0 w 2948087"/>
              <a:gd name="connsiteY9"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762171 w 2948087"/>
              <a:gd name="connsiteY4" fmla="*/ 1341246 h 1382982"/>
              <a:gd name="connsiteX5" fmla="*/ 2587639 w 2948087"/>
              <a:gd name="connsiteY5" fmla="*/ 1244494 h 1382982"/>
              <a:gd name="connsiteX6" fmla="*/ 1792756 w 2948087"/>
              <a:gd name="connsiteY6" fmla="*/ 730382 h 1382982"/>
              <a:gd name="connsiteX7" fmla="*/ 849899 w 2948087"/>
              <a:gd name="connsiteY7" fmla="*/ 233343 h 1382982"/>
              <a:gd name="connsiteX8" fmla="*/ 0 w 2948087"/>
              <a:gd name="connsiteY8"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875997 w 2948087"/>
              <a:gd name="connsiteY3" fmla="*/ 1377291 h 1382982"/>
              <a:gd name="connsiteX4" fmla="*/ 2587639 w 2948087"/>
              <a:gd name="connsiteY4" fmla="*/ 1244494 h 1382982"/>
              <a:gd name="connsiteX5" fmla="*/ 1792756 w 2948087"/>
              <a:gd name="connsiteY5" fmla="*/ 730382 h 1382982"/>
              <a:gd name="connsiteX6" fmla="*/ 849899 w 2948087"/>
              <a:gd name="connsiteY6" fmla="*/ 233343 h 1382982"/>
              <a:gd name="connsiteX7" fmla="*/ 0 w 2948087"/>
              <a:gd name="connsiteY7"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2587639 w 2948087"/>
              <a:gd name="connsiteY3" fmla="*/ 1244494 h 1382982"/>
              <a:gd name="connsiteX4" fmla="*/ 1792756 w 2948087"/>
              <a:gd name="connsiteY4" fmla="*/ 730382 h 1382982"/>
              <a:gd name="connsiteX5" fmla="*/ 849899 w 2948087"/>
              <a:gd name="connsiteY5" fmla="*/ 233343 h 1382982"/>
              <a:gd name="connsiteX6" fmla="*/ 0 w 2948087"/>
              <a:gd name="connsiteY6" fmla="*/ 5691 h 1382982"/>
              <a:gd name="connsiteX0" fmla="*/ 0 w 2948087"/>
              <a:gd name="connsiteY0" fmla="*/ 5691 h 1382982"/>
              <a:gd name="connsiteX1" fmla="*/ 2927219 w 2948087"/>
              <a:gd name="connsiteY1" fmla="*/ 0 h 1382982"/>
              <a:gd name="connsiteX2" fmla="*/ 2948087 w 2948087"/>
              <a:gd name="connsiteY2" fmla="*/ 1382982 h 1382982"/>
              <a:gd name="connsiteX3" fmla="*/ 1792756 w 2948087"/>
              <a:gd name="connsiteY3" fmla="*/ 730382 h 1382982"/>
              <a:gd name="connsiteX4" fmla="*/ 849899 w 2948087"/>
              <a:gd name="connsiteY4" fmla="*/ 233343 h 1382982"/>
              <a:gd name="connsiteX5" fmla="*/ 0 w 2948087"/>
              <a:gd name="connsiteY5" fmla="*/ 5691 h 1382982"/>
              <a:gd name="connsiteX0" fmla="*/ 0 w 2948087"/>
              <a:gd name="connsiteY0" fmla="*/ 5691 h 1383509"/>
              <a:gd name="connsiteX1" fmla="*/ 2927219 w 2948087"/>
              <a:gd name="connsiteY1" fmla="*/ 0 h 1383509"/>
              <a:gd name="connsiteX2" fmla="*/ 2948087 w 2948087"/>
              <a:gd name="connsiteY2" fmla="*/ 1382982 h 1383509"/>
              <a:gd name="connsiteX3" fmla="*/ 1792756 w 2948087"/>
              <a:gd name="connsiteY3" fmla="*/ 730382 h 1383509"/>
              <a:gd name="connsiteX4" fmla="*/ 849899 w 2948087"/>
              <a:gd name="connsiteY4" fmla="*/ 233343 h 1383509"/>
              <a:gd name="connsiteX5" fmla="*/ 0 w 2948087"/>
              <a:gd name="connsiteY5" fmla="*/ 5691 h 1383509"/>
              <a:gd name="connsiteX0" fmla="*/ 0 w 2948087"/>
              <a:gd name="connsiteY0" fmla="*/ 5691 h 1383468"/>
              <a:gd name="connsiteX1" fmla="*/ 2927219 w 2948087"/>
              <a:gd name="connsiteY1" fmla="*/ 0 h 1383468"/>
              <a:gd name="connsiteX2" fmla="*/ 2948087 w 2948087"/>
              <a:gd name="connsiteY2" fmla="*/ 1382982 h 1383468"/>
              <a:gd name="connsiteX3" fmla="*/ 1792756 w 2948087"/>
              <a:gd name="connsiteY3" fmla="*/ 730382 h 1383468"/>
              <a:gd name="connsiteX4" fmla="*/ 849899 w 2948087"/>
              <a:gd name="connsiteY4" fmla="*/ 233343 h 1383468"/>
              <a:gd name="connsiteX5" fmla="*/ 0 w 2948087"/>
              <a:gd name="connsiteY5" fmla="*/ 5691 h 1383468"/>
              <a:gd name="connsiteX0" fmla="*/ 0 w 2948087"/>
              <a:gd name="connsiteY0" fmla="*/ 5691 h 1383468"/>
              <a:gd name="connsiteX1" fmla="*/ 2927219 w 2948087"/>
              <a:gd name="connsiteY1" fmla="*/ 0 h 1383468"/>
              <a:gd name="connsiteX2" fmla="*/ 2948087 w 2948087"/>
              <a:gd name="connsiteY2" fmla="*/ 1382982 h 1383468"/>
              <a:gd name="connsiteX3" fmla="*/ 1792756 w 2948087"/>
              <a:gd name="connsiteY3" fmla="*/ 730382 h 1383468"/>
              <a:gd name="connsiteX4" fmla="*/ 1335470 w 2948087"/>
              <a:gd name="connsiteY4" fmla="*/ 496407 h 1383468"/>
              <a:gd name="connsiteX5" fmla="*/ 849899 w 2948087"/>
              <a:gd name="connsiteY5" fmla="*/ 233343 h 1383468"/>
              <a:gd name="connsiteX6" fmla="*/ 0 w 2948087"/>
              <a:gd name="connsiteY6" fmla="*/ 5691 h 1383468"/>
              <a:gd name="connsiteX0" fmla="*/ 0 w 2948087"/>
              <a:gd name="connsiteY0" fmla="*/ 5691 h 1383468"/>
              <a:gd name="connsiteX1" fmla="*/ 2927219 w 2948087"/>
              <a:gd name="connsiteY1" fmla="*/ 0 h 1383468"/>
              <a:gd name="connsiteX2" fmla="*/ 2948087 w 2948087"/>
              <a:gd name="connsiteY2" fmla="*/ 1382982 h 1383468"/>
              <a:gd name="connsiteX3" fmla="*/ 1792756 w 2948087"/>
              <a:gd name="connsiteY3" fmla="*/ 730382 h 1383468"/>
              <a:gd name="connsiteX4" fmla="*/ 1335470 w 2948087"/>
              <a:gd name="connsiteY4" fmla="*/ 496407 h 1383468"/>
              <a:gd name="connsiteX5" fmla="*/ 0 w 2948087"/>
              <a:gd name="connsiteY5" fmla="*/ 5691 h 1383468"/>
              <a:gd name="connsiteX0" fmla="*/ 0 w 2948087"/>
              <a:gd name="connsiteY0" fmla="*/ 5691 h 1383468"/>
              <a:gd name="connsiteX1" fmla="*/ 2927219 w 2948087"/>
              <a:gd name="connsiteY1" fmla="*/ 0 h 1383468"/>
              <a:gd name="connsiteX2" fmla="*/ 2948087 w 2948087"/>
              <a:gd name="connsiteY2" fmla="*/ 1382982 h 1383468"/>
              <a:gd name="connsiteX3" fmla="*/ 1792756 w 2948087"/>
              <a:gd name="connsiteY3" fmla="*/ 730382 h 1383468"/>
              <a:gd name="connsiteX4" fmla="*/ 1335470 w 2948087"/>
              <a:gd name="connsiteY4" fmla="*/ 496407 h 1383468"/>
              <a:gd name="connsiteX5" fmla="*/ 0 w 2948087"/>
              <a:gd name="connsiteY5" fmla="*/ 5691 h 1383468"/>
              <a:gd name="connsiteX0" fmla="*/ 16477 w 2964564"/>
              <a:gd name="connsiteY0" fmla="*/ 5691 h 1383468"/>
              <a:gd name="connsiteX1" fmla="*/ 2943696 w 2964564"/>
              <a:gd name="connsiteY1" fmla="*/ 0 h 1383468"/>
              <a:gd name="connsiteX2" fmla="*/ 2964564 w 2964564"/>
              <a:gd name="connsiteY2" fmla="*/ 1382982 h 1383468"/>
              <a:gd name="connsiteX3" fmla="*/ 1809233 w 2964564"/>
              <a:gd name="connsiteY3" fmla="*/ 730382 h 1383468"/>
              <a:gd name="connsiteX4" fmla="*/ 16477 w 2964564"/>
              <a:gd name="connsiteY4" fmla="*/ 5691 h 1383468"/>
              <a:gd name="connsiteX0" fmla="*/ 19019 w 2967106"/>
              <a:gd name="connsiteY0" fmla="*/ 5691 h 1383391"/>
              <a:gd name="connsiteX1" fmla="*/ 2946238 w 2967106"/>
              <a:gd name="connsiteY1" fmla="*/ 0 h 1383391"/>
              <a:gd name="connsiteX2" fmla="*/ 2967106 w 2967106"/>
              <a:gd name="connsiteY2" fmla="*/ 1382982 h 1383391"/>
              <a:gd name="connsiteX3" fmla="*/ 1592495 w 2967106"/>
              <a:gd name="connsiteY3" fmla="*/ 635470 h 1383391"/>
              <a:gd name="connsiteX4" fmla="*/ 19019 w 2967106"/>
              <a:gd name="connsiteY4" fmla="*/ 5691 h 1383391"/>
              <a:gd name="connsiteX0" fmla="*/ 19019 w 2967106"/>
              <a:gd name="connsiteY0" fmla="*/ 5691 h 1383405"/>
              <a:gd name="connsiteX1" fmla="*/ 2946238 w 2967106"/>
              <a:gd name="connsiteY1" fmla="*/ 0 h 1383405"/>
              <a:gd name="connsiteX2" fmla="*/ 2967106 w 2967106"/>
              <a:gd name="connsiteY2" fmla="*/ 1382982 h 1383405"/>
              <a:gd name="connsiteX3" fmla="*/ 1592495 w 2967106"/>
              <a:gd name="connsiteY3" fmla="*/ 635470 h 1383405"/>
              <a:gd name="connsiteX4" fmla="*/ 19019 w 2967106"/>
              <a:gd name="connsiteY4" fmla="*/ 5691 h 1383405"/>
              <a:gd name="connsiteX0" fmla="*/ 19727 w 2967814"/>
              <a:gd name="connsiteY0" fmla="*/ 5691 h 1383405"/>
              <a:gd name="connsiteX1" fmla="*/ 2946946 w 2967814"/>
              <a:gd name="connsiteY1" fmla="*/ 0 h 1383405"/>
              <a:gd name="connsiteX2" fmla="*/ 2967814 w 2967814"/>
              <a:gd name="connsiteY2" fmla="*/ 1382982 h 1383405"/>
              <a:gd name="connsiteX3" fmla="*/ 1593203 w 2967814"/>
              <a:gd name="connsiteY3" fmla="*/ 635470 h 1383405"/>
              <a:gd name="connsiteX4" fmla="*/ 19727 w 2967814"/>
              <a:gd name="connsiteY4" fmla="*/ 5691 h 1383405"/>
              <a:gd name="connsiteX0" fmla="*/ 2748 w 2950835"/>
              <a:gd name="connsiteY0" fmla="*/ 5691 h 1383405"/>
              <a:gd name="connsiteX1" fmla="*/ 2929967 w 2950835"/>
              <a:gd name="connsiteY1" fmla="*/ 0 h 1383405"/>
              <a:gd name="connsiteX2" fmla="*/ 2950835 w 2950835"/>
              <a:gd name="connsiteY2" fmla="*/ 1382982 h 1383405"/>
              <a:gd name="connsiteX3" fmla="*/ 1576224 w 2950835"/>
              <a:gd name="connsiteY3" fmla="*/ 635470 h 1383405"/>
              <a:gd name="connsiteX4" fmla="*/ 2748 w 2950835"/>
              <a:gd name="connsiteY4" fmla="*/ 5691 h 1383405"/>
              <a:gd name="connsiteX0" fmla="*/ 2748 w 2950835"/>
              <a:gd name="connsiteY0" fmla="*/ 5691 h 1383405"/>
              <a:gd name="connsiteX1" fmla="*/ 2929967 w 2950835"/>
              <a:gd name="connsiteY1" fmla="*/ 0 h 1383405"/>
              <a:gd name="connsiteX2" fmla="*/ 2950835 w 2950835"/>
              <a:gd name="connsiteY2" fmla="*/ 1382982 h 1383405"/>
              <a:gd name="connsiteX3" fmla="*/ 1576224 w 2950835"/>
              <a:gd name="connsiteY3" fmla="*/ 635470 h 1383405"/>
              <a:gd name="connsiteX4" fmla="*/ 2748 w 2950835"/>
              <a:gd name="connsiteY4" fmla="*/ 5691 h 1383405"/>
              <a:gd name="connsiteX0" fmla="*/ 2748 w 2950835"/>
              <a:gd name="connsiteY0" fmla="*/ 5691 h 1383405"/>
              <a:gd name="connsiteX1" fmla="*/ 2929967 w 2950835"/>
              <a:gd name="connsiteY1" fmla="*/ 0 h 1383405"/>
              <a:gd name="connsiteX2" fmla="*/ 2950835 w 2950835"/>
              <a:gd name="connsiteY2" fmla="*/ 1382982 h 1383405"/>
              <a:gd name="connsiteX3" fmla="*/ 1576224 w 2950835"/>
              <a:gd name="connsiteY3" fmla="*/ 635470 h 1383405"/>
              <a:gd name="connsiteX4" fmla="*/ 2748 w 2950835"/>
              <a:gd name="connsiteY4" fmla="*/ 5691 h 1383405"/>
              <a:gd name="connsiteX0" fmla="*/ 2748 w 2950835"/>
              <a:gd name="connsiteY0" fmla="*/ 5691 h 1383405"/>
              <a:gd name="connsiteX1" fmla="*/ 2929967 w 2950835"/>
              <a:gd name="connsiteY1" fmla="*/ 0 h 1383405"/>
              <a:gd name="connsiteX2" fmla="*/ 2950835 w 2950835"/>
              <a:gd name="connsiteY2" fmla="*/ 1382982 h 1383405"/>
              <a:gd name="connsiteX3" fmla="*/ 1576224 w 2950835"/>
              <a:gd name="connsiteY3" fmla="*/ 635470 h 1383405"/>
              <a:gd name="connsiteX4" fmla="*/ 2748 w 2950835"/>
              <a:gd name="connsiteY4" fmla="*/ 5691 h 1383405"/>
              <a:gd name="connsiteX0" fmla="*/ 3397 w 2951484"/>
              <a:gd name="connsiteY0" fmla="*/ 5691 h 1383405"/>
              <a:gd name="connsiteX1" fmla="*/ 2930616 w 2951484"/>
              <a:gd name="connsiteY1" fmla="*/ 0 h 1383405"/>
              <a:gd name="connsiteX2" fmla="*/ 2951484 w 2951484"/>
              <a:gd name="connsiteY2" fmla="*/ 1382982 h 1383405"/>
              <a:gd name="connsiteX3" fmla="*/ 1576873 w 2951484"/>
              <a:gd name="connsiteY3" fmla="*/ 635470 h 1383405"/>
              <a:gd name="connsiteX4" fmla="*/ 3397 w 2951484"/>
              <a:gd name="connsiteY4" fmla="*/ 5691 h 1383405"/>
              <a:gd name="connsiteX0" fmla="*/ 3445 w 2951532"/>
              <a:gd name="connsiteY0" fmla="*/ 5691 h 1383421"/>
              <a:gd name="connsiteX1" fmla="*/ 2930664 w 2951532"/>
              <a:gd name="connsiteY1" fmla="*/ 0 h 1383421"/>
              <a:gd name="connsiteX2" fmla="*/ 2951532 w 2951532"/>
              <a:gd name="connsiteY2" fmla="*/ 1382982 h 1383421"/>
              <a:gd name="connsiteX3" fmla="*/ 1563830 w 2951532"/>
              <a:gd name="connsiteY3" fmla="*/ 658380 h 1383421"/>
              <a:gd name="connsiteX4" fmla="*/ 3445 w 2951532"/>
              <a:gd name="connsiteY4" fmla="*/ 5691 h 1383421"/>
              <a:gd name="connsiteX0" fmla="*/ 3639 w 2951726"/>
              <a:gd name="connsiteY0" fmla="*/ 5691 h 1383415"/>
              <a:gd name="connsiteX1" fmla="*/ 2930858 w 2951726"/>
              <a:gd name="connsiteY1" fmla="*/ 0 h 1383415"/>
              <a:gd name="connsiteX2" fmla="*/ 2951726 w 2951726"/>
              <a:gd name="connsiteY2" fmla="*/ 1382982 h 1383415"/>
              <a:gd name="connsiteX3" fmla="*/ 1514931 w 2951726"/>
              <a:gd name="connsiteY3" fmla="*/ 648562 h 1383415"/>
              <a:gd name="connsiteX4" fmla="*/ 3639 w 2951726"/>
              <a:gd name="connsiteY4" fmla="*/ 5691 h 1383415"/>
              <a:gd name="connsiteX0" fmla="*/ 3639 w 2951726"/>
              <a:gd name="connsiteY0" fmla="*/ 5691 h 1383408"/>
              <a:gd name="connsiteX1" fmla="*/ 2930858 w 2951726"/>
              <a:gd name="connsiteY1" fmla="*/ 0 h 1383408"/>
              <a:gd name="connsiteX2" fmla="*/ 2951726 w 2951726"/>
              <a:gd name="connsiteY2" fmla="*/ 1382982 h 1383408"/>
              <a:gd name="connsiteX3" fmla="*/ 1514931 w 2951726"/>
              <a:gd name="connsiteY3" fmla="*/ 648562 h 1383408"/>
              <a:gd name="connsiteX4" fmla="*/ 3639 w 2951726"/>
              <a:gd name="connsiteY4" fmla="*/ 5691 h 1383408"/>
              <a:gd name="connsiteX0" fmla="*/ 3639 w 2951726"/>
              <a:gd name="connsiteY0" fmla="*/ 5691 h 1383420"/>
              <a:gd name="connsiteX1" fmla="*/ 2930858 w 2951726"/>
              <a:gd name="connsiteY1" fmla="*/ 0 h 1383420"/>
              <a:gd name="connsiteX2" fmla="*/ 2951726 w 2951726"/>
              <a:gd name="connsiteY2" fmla="*/ 1382982 h 1383420"/>
              <a:gd name="connsiteX3" fmla="*/ 1514931 w 2951726"/>
              <a:gd name="connsiteY3" fmla="*/ 648562 h 1383420"/>
              <a:gd name="connsiteX4" fmla="*/ 3639 w 2951726"/>
              <a:gd name="connsiteY4" fmla="*/ 5691 h 1383420"/>
              <a:gd name="connsiteX0" fmla="*/ 3639 w 2951726"/>
              <a:gd name="connsiteY0" fmla="*/ 2357 h 1380086"/>
              <a:gd name="connsiteX1" fmla="*/ 2947529 w 2951726"/>
              <a:gd name="connsiteY1" fmla="*/ 0 h 1380086"/>
              <a:gd name="connsiteX2" fmla="*/ 2951726 w 2951726"/>
              <a:gd name="connsiteY2" fmla="*/ 1379648 h 1380086"/>
              <a:gd name="connsiteX3" fmla="*/ 1514931 w 2951726"/>
              <a:gd name="connsiteY3" fmla="*/ 645228 h 1380086"/>
              <a:gd name="connsiteX4" fmla="*/ 3639 w 2951726"/>
              <a:gd name="connsiteY4" fmla="*/ 2357 h 1380086"/>
              <a:gd name="connsiteX0" fmla="*/ 3908 w 2891982"/>
              <a:gd name="connsiteY0" fmla="*/ 2357 h 1380086"/>
              <a:gd name="connsiteX1" fmla="*/ 2887785 w 2891982"/>
              <a:gd name="connsiteY1" fmla="*/ 0 h 1380086"/>
              <a:gd name="connsiteX2" fmla="*/ 2891982 w 2891982"/>
              <a:gd name="connsiteY2" fmla="*/ 1379648 h 1380086"/>
              <a:gd name="connsiteX3" fmla="*/ 1455187 w 2891982"/>
              <a:gd name="connsiteY3" fmla="*/ 645228 h 1380086"/>
              <a:gd name="connsiteX4" fmla="*/ 3908 w 2891982"/>
              <a:gd name="connsiteY4" fmla="*/ 2357 h 1380086"/>
              <a:gd name="connsiteX0" fmla="*/ 3908 w 2891982"/>
              <a:gd name="connsiteY0" fmla="*/ 0 h 1377729"/>
              <a:gd name="connsiteX1" fmla="*/ 2847776 w 2891982"/>
              <a:gd name="connsiteY1" fmla="*/ 977 h 1377729"/>
              <a:gd name="connsiteX2" fmla="*/ 2891982 w 2891982"/>
              <a:gd name="connsiteY2" fmla="*/ 1377291 h 1377729"/>
              <a:gd name="connsiteX3" fmla="*/ 1455187 w 2891982"/>
              <a:gd name="connsiteY3" fmla="*/ 642871 h 1377729"/>
              <a:gd name="connsiteX4" fmla="*/ 3908 w 2891982"/>
              <a:gd name="connsiteY4" fmla="*/ 0 h 1377729"/>
              <a:gd name="connsiteX0" fmla="*/ 3908 w 2865309"/>
              <a:gd name="connsiteY0" fmla="*/ 0 h 1364404"/>
              <a:gd name="connsiteX1" fmla="*/ 2847776 w 2865309"/>
              <a:gd name="connsiteY1" fmla="*/ 977 h 1364404"/>
              <a:gd name="connsiteX2" fmla="*/ 2865309 w 2865309"/>
              <a:gd name="connsiteY2" fmla="*/ 1363955 h 1364404"/>
              <a:gd name="connsiteX3" fmla="*/ 1455187 w 2865309"/>
              <a:gd name="connsiteY3" fmla="*/ 642871 h 1364404"/>
              <a:gd name="connsiteX4" fmla="*/ 3908 w 2865309"/>
              <a:gd name="connsiteY4" fmla="*/ 0 h 1364404"/>
              <a:gd name="connsiteX0" fmla="*/ 3908 w 2865309"/>
              <a:gd name="connsiteY0" fmla="*/ 0 h 1363955"/>
              <a:gd name="connsiteX1" fmla="*/ 2847776 w 2865309"/>
              <a:gd name="connsiteY1" fmla="*/ 977 h 1363955"/>
              <a:gd name="connsiteX2" fmla="*/ 2865309 w 2865309"/>
              <a:gd name="connsiteY2" fmla="*/ 1363955 h 1363955"/>
              <a:gd name="connsiteX3" fmla="*/ 1455187 w 2865309"/>
              <a:gd name="connsiteY3" fmla="*/ 642871 h 1363955"/>
              <a:gd name="connsiteX4" fmla="*/ 3908 w 2865309"/>
              <a:gd name="connsiteY4" fmla="*/ 0 h 1363955"/>
              <a:gd name="connsiteX0" fmla="*/ 3908 w 2971629"/>
              <a:gd name="connsiteY0" fmla="*/ 0 h 1497828"/>
              <a:gd name="connsiteX1" fmla="*/ 2847776 w 2971629"/>
              <a:gd name="connsiteY1" fmla="*/ 977 h 1497828"/>
              <a:gd name="connsiteX2" fmla="*/ 2865309 w 2971629"/>
              <a:gd name="connsiteY2" fmla="*/ 1363955 h 1497828"/>
              <a:gd name="connsiteX3" fmla="*/ 2866874 w 2971629"/>
              <a:gd name="connsiteY3" fmla="*/ 1365385 h 1497828"/>
              <a:gd name="connsiteX4" fmla="*/ 1455187 w 2971629"/>
              <a:gd name="connsiteY4" fmla="*/ 642871 h 1497828"/>
              <a:gd name="connsiteX5" fmla="*/ 3908 w 2971629"/>
              <a:gd name="connsiteY5" fmla="*/ 0 h 1497828"/>
              <a:gd name="connsiteX0" fmla="*/ 3908 w 2874455"/>
              <a:gd name="connsiteY0" fmla="*/ 0 h 1484513"/>
              <a:gd name="connsiteX1" fmla="*/ 2847776 w 2874455"/>
              <a:gd name="connsiteY1" fmla="*/ 977 h 1484513"/>
              <a:gd name="connsiteX2" fmla="*/ 2865309 w 2874455"/>
              <a:gd name="connsiteY2" fmla="*/ 1363955 h 1484513"/>
              <a:gd name="connsiteX3" fmla="*/ 2693502 w 2874455"/>
              <a:gd name="connsiteY3" fmla="*/ 1328711 h 1484513"/>
              <a:gd name="connsiteX4" fmla="*/ 1455187 w 2874455"/>
              <a:gd name="connsiteY4" fmla="*/ 642871 h 1484513"/>
              <a:gd name="connsiteX5" fmla="*/ 3908 w 2874455"/>
              <a:gd name="connsiteY5" fmla="*/ 0 h 1484513"/>
              <a:gd name="connsiteX0" fmla="*/ 3908 w 2870018"/>
              <a:gd name="connsiteY0" fmla="*/ 0 h 1384993"/>
              <a:gd name="connsiteX1" fmla="*/ 2847776 w 2870018"/>
              <a:gd name="connsiteY1" fmla="*/ 977 h 1384993"/>
              <a:gd name="connsiteX2" fmla="*/ 2865309 w 2870018"/>
              <a:gd name="connsiteY2" fmla="*/ 1363955 h 1384993"/>
              <a:gd name="connsiteX3" fmla="*/ 2693502 w 2870018"/>
              <a:gd name="connsiteY3" fmla="*/ 1328711 h 1384993"/>
              <a:gd name="connsiteX4" fmla="*/ 1455187 w 2870018"/>
              <a:gd name="connsiteY4" fmla="*/ 642871 h 1384993"/>
              <a:gd name="connsiteX5" fmla="*/ 3908 w 2870018"/>
              <a:gd name="connsiteY5" fmla="*/ 0 h 1384993"/>
              <a:gd name="connsiteX0" fmla="*/ 3908 w 2865309"/>
              <a:gd name="connsiteY0" fmla="*/ 0 h 1367663"/>
              <a:gd name="connsiteX1" fmla="*/ 2847776 w 2865309"/>
              <a:gd name="connsiteY1" fmla="*/ 977 h 1367663"/>
              <a:gd name="connsiteX2" fmla="*/ 2865309 w 2865309"/>
              <a:gd name="connsiteY2" fmla="*/ 1363955 h 1367663"/>
              <a:gd name="connsiteX3" fmla="*/ 2643491 w 2865309"/>
              <a:gd name="connsiteY3" fmla="*/ 1302039 h 1367663"/>
              <a:gd name="connsiteX4" fmla="*/ 1455187 w 2865309"/>
              <a:gd name="connsiteY4" fmla="*/ 642871 h 1367663"/>
              <a:gd name="connsiteX5" fmla="*/ 3908 w 2865309"/>
              <a:gd name="connsiteY5" fmla="*/ 0 h 1367663"/>
              <a:gd name="connsiteX0" fmla="*/ 3908 w 2865309"/>
              <a:gd name="connsiteY0" fmla="*/ 0 h 1367663"/>
              <a:gd name="connsiteX1" fmla="*/ 2847776 w 2865309"/>
              <a:gd name="connsiteY1" fmla="*/ 977 h 1367663"/>
              <a:gd name="connsiteX2" fmla="*/ 2865309 w 2865309"/>
              <a:gd name="connsiteY2" fmla="*/ 1363955 h 1367663"/>
              <a:gd name="connsiteX3" fmla="*/ 2620153 w 2865309"/>
              <a:gd name="connsiteY3" fmla="*/ 1302039 h 1367663"/>
              <a:gd name="connsiteX4" fmla="*/ 1455187 w 2865309"/>
              <a:gd name="connsiteY4" fmla="*/ 642871 h 1367663"/>
              <a:gd name="connsiteX5" fmla="*/ 3908 w 2865309"/>
              <a:gd name="connsiteY5" fmla="*/ 0 h 1367663"/>
              <a:gd name="connsiteX0" fmla="*/ 3908 w 2865309"/>
              <a:gd name="connsiteY0" fmla="*/ 0 h 1363955"/>
              <a:gd name="connsiteX1" fmla="*/ 2847776 w 2865309"/>
              <a:gd name="connsiteY1" fmla="*/ 977 h 1363955"/>
              <a:gd name="connsiteX2" fmla="*/ 2865309 w 2865309"/>
              <a:gd name="connsiteY2" fmla="*/ 1363955 h 1363955"/>
              <a:gd name="connsiteX3" fmla="*/ 2620153 w 2865309"/>
              <a:gd name="connsiteY3" fmla="*/ 1302039 h 1363955"/>
              <a:gd name="connsiteX4" fmla="*/ 1455187 w 2865309"/>
              <a:gd name="connsiteY4" fmla="*/ 642871 h 1363955"/>
              <a:gd name="connsiteX5" fmla="*/ 3908 w 286530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72878 h 1363955"/>
              <a:gd name="connsiteX5" fmla="*/ 3558 w 286495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96216 h 1363955"/>
              <a:gd name="connsiteX5" fmla="*/ 3558 w 286495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96216 h 1363955"/>
              <a:gd name="connsiteX5" fmla="*/ 3558 w 286495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96216 h 1363955"/>
              <a:gd name="connsiteX5" fmla="*/ 3558 w 286495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96216 h 1363955"/>
              <a:gd name="connsiteX5" fmla="*/ 3558 w 2864959"/>
              <a:gd name="connsiteY5" fmla="*/ 0 h 1363955"/>
              <a:gd name="connsiteX0" fmla="*/ 3558 w 2864959"/>
              <a:gd name="connsiteY0" fmla="*/ 0 h 1363955"/>
              <a:gd name="connsiteX1" fmla="*/ 2847426 w 2864959"/>
              <a:gd name="connsiteY1" fmla="*/ 977 h 1363955"/>
              <a:gd name="connsiteX2" fmla="*/ 2864959 w 2864959"/>
              <a:gd name="connsiteY2" fmla="*/ 1363955 h 1363955"/>
              <a:gd name="connsiteX3" fmla="*/ 2619803 w 2864959"/>
              <a:gd name="connsiteY3" fmla="*/ 1302039 h 1363955"/>
              <a:gd name="connsiteX4" fmla="*/ 1534855 w 2864959"/>
              <a:gd name="connsiteY4" fmla="*/ 696216 h 1363955"/>
              <a:gd name="connsiteX5" fmla="*/ 3558 w 2864959"/>
              <a:gd name="connsiteY5" fmla="*/ 0 h 1363955"/>
              <a:gd name="connsiteX0" fmla="*/ 2602 w 2864003"/>
              <a:gd name="connsiteY0" fmla="*/ 0 h 1363955"/>
              <a:gd name="connsiteX1" fmla="*/ 2846470 w 2864003"/>
              <a:gd name="connsiteY1" fmla="*/ 977 h 1363955"/>
              <a:gd name="connsiteX2" fmla="*/ 2864003 w 2864003"/>
              <a:gd name="connsiteY2" fmla="*/ 1363955 h 1363955"/>
              <a:gd name="connsiteX3" fmla="*/ 2618847 w 2864003"/>
              <a:gd name="connsiteY3" fmla="*/ 1302039 h 1363955"/>
              <a:gd name="connsiteX4" fmla="*/ 1533899 w 2864003"/>
              <a:gd name="connsiteY4" fmla="*/ 696216 h 1363955"/>
              <a:gd name="connsiteX5" fmla="*/ 2602 w 2864003"/>
              <a:gd name="connsiteY5" fmla="*/ 0 h 1363955"/>
              <a:gd name="connsiteX0" fmla="*/ 2697 w 2864098"/>
              <a:gd name="connsiteY0" fmla="*/ 0 h 1363955"/>
              <a:gd name="connsiteX1" fmla="*/ 2846565 w 2864098"/>
              <a:gd name="connsiteY1" fmla="*/ 977 h 1363955"/>
              <a:gd name="connsiteX2" fmla="*/ 2864098 w 2864098"/>
              <a:gd name="connsiteY2" fmla="*/ 1363955 h 1363955"/>
              <a:gd name="connsiteX3" fmla="*/ 2618942 w 2864098"/>
              <a:gd name="connsiteY3" fmla="*/ 1302039 h 1363955"/>
              <a:gd name="connsiteX4" fmla="*/ 1533994 w 2864098"/>
              <a:gd name="connsiteY4" fmla="*/ 696216 h 1363955"/>
              <a:gd name="connsiteX5" fmla="*/ 2697 w 2864098"/>
              <a:gd name="connsiteY5" fmla="*/ 0 h 1363955"/>
              <a:gd name="connsiteX0" fmla="*/ 2430 w 2863831"/>
              <a:gd name="connsiteY0" fmla="*/ 0 h 1363955"/>
              <a:gd name="connsiteX1" fmla="*/ 2846298 w 2863831"/>
              <a:gd name="connsiteY1" fmla="*/ 977 h 1363955"/>
              <a:gd name="connsiteX2" fmla="*/ 2863831 w 2863831"/>
              <a:gd name="connsiteY2" fmla="*/ 1363955 h 1363955"/>
              <a:gd name="connsiteX3" fmla="*/ 2618675 w 2863831"/>
              <a:gd name="connsiteY3" fmla="*/ 1302039 h 1363955"/>
              <a:gd name="connsiteX4" fmla="*/ 1533727 w 2863831"/>
              <a:gd name="connsiteY4" fmla="*/ 696216 h 1363955"/>
              <a:gd name="connsiteX5" fmla="*/ 2430 w 2863831"/>
              <a:gd name="connsiteY5" fmla="*/ 0 h 1363955"/>
              <a:gd name="connsiteX0" fmla="*/ 2295 w 2863696"/>
              <a:gd name="connsiteY0" fmla="*/ 0 h 1363955"/>
              <a:gd name="connsiteX1" fmla="*/ 2846163 w 2863696"/>
              <a:gd name="connsiteY1" fmla="*/ 977 h 1363955"/>
              <a:gd name="connsiteX2" fmla="*/ 2863696 w 2863696"/>
              <a:gd name="connsiteY2" fmla="*/ 1363955 h 1363955"/>
              <a:gd name="connsiteX3" fmla="*/ 2618540 w 2863696"/>
              <a:gd name="connsiteY3" fmla="*/ 1302039 h 1363955"/>
              <a:gd name="connsiteX4" fmla="*/ 1533592 w 2863696"/>
              <a:gd name="connsiteY4" fmla="*/ 696216 h 1363955"/>
              <a:gd name="connsiteX5" fmla="*/ 2295 w 2863696"/>
              <a:gd name="connsiteY5" fmla="*/ 0 h 1363955"/>
              <a:gd name="connsiteX0" fmla="*/ 2501 w 2863902"/>
              <a:gd name="connsiteY0" fmla="*/ 0 h 1363955"/>
              <a:gd name="connsiteX1" fmla="*/ 2846369 w 2863902"/>
              <a:gd name="connsiteY1" fmla="*/ 977 h 1363955"/>
              <a:gd name="connsiteX2" fmla="*/ 2863902 w 2863902"/>
              <a:gd name="connsiteY2" fmla="*/ 1363955 h 1363955"/>
              <a:gd name="connsiteX3" fmla="*/ 2618746 w 2863902"/>
              <a:gd name="connsiteY3" fmla="*/ 1302039 h 1363955"/>
              <a:gd name="connsiteX4" fmla="*/ 1420439 w 2863902"/>
              <a:gd name="connsiteY4" fmla="*/ 669544 h 1363955"/>
              <a:gd name="connsiteX5" fmla="*/ 2501 w 2863902"/>
              <a:gd name="connsiteY5" fmla="*/ 0 h 1363955"/>
              <a:gd name="connsiteX0" fmla="*/ 2699 w 2864100"/>
              <a:gd name="connsiteY0" fmla="*/ 0 h 1363955"/>
              <a:gd name="connsiteX1" fmla="*/ 2846567 w 2864100"/>
              <a:gd name="connsiteY1" fmla="*/ 977 h 1363955"/>
              <a:gd name="connsiteX2" fmla="*/ 2864100 w 2864100"/>
              <a:gd name="connsiteY2" fmla="*/ 1363955 h 1363955"/>
              <a:gd name="connsiteX3" fmla="*/ 2618944 w 2864100"/>
              <a:gd name="connsiteY3" fmla="*/ 1302039 h 1363955"/>
              <a:gd name="connsiteX4" fmla="*/ 1420637 w 2864100"/>
              <a:gd name="connsiteY4" fmla="*/ 669544 h 1363955"/>
              <a:gd name="connsiteX5" fmla="*/ 2699 w 2864100"/>
              <a:gd name="connsiteY5" fmla="*/ 0 h 1363955"/>
              <a:gd name="connsiteX0" fmla="*/ 2904 w 2864305"/>
              <a:gd name="connsiteY0" fmla="*/ 0 h 1363955"/>
              <a:gd name="connsiteX1" fmla="*/ 2846772 w 2864305"/>
              <a:gd name="connsiteY1" fmla="*/ 977 h 1363955"/>
              <a:gd name="connsiteX2" fmla="*/ 2864305 w 2864305"/>
              <a:gd name="connsiteY2" fmla="*/ 1363955 h 1363955"/>
              <a:gd name="connsiteX3" fmla="*/ 2619149 w 2864305"/>
              <a:gd name="connsiteY3" fmla="*/ 1302039 h 1363955"/>
              <a:gd name="connsiteX4" fmla="*/ 1420842 w 2864305"/>
              <a:gd name="connsiteY4" fmla="*/ 669544 h 1363955"/>
              <a:gd name="connsiteX5" fmla="*/ 2904 w 2864305"/>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16245 w 2861401"/>
              <a:gd name="connsiteY3" fmla="*/ 1302039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16245 w 2861401"/>
              <a:gd name="connsiteY3" fmla="*/ 1302039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16245 w 2861401"/>
              <a:gd name="connsiteY3" fmla="*/ 1302039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09577 w 2861401"/>
              <a:gd name="connsiteY3" fmla="*/ 1282034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09577 w 2861401"/>
              <a:gd name="connsiteY3" fmla="*/ 1308707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09577 w 2861401"/>
              <a:gd name="connsiteY3" fmla="*/ 1308707 h 1363955"/>
              <a:gd name="connsiteX4" fmla="*/ 1417938 w 2861401"/>
              <a:gd name="connsiteY4" fmla="*/ 669544 h 1363955"/>
              <a:gd name="connsiteX5" fmla="*/ 0 w 2861401"/>
              <a:gd name="connsiteY5" fmla="*/ 0 h 1363955"/>
              <a:gd name="connsiteX0" fmla="*/ 0 w 2861401"/>
              <a:gd name="connsiteY0" fmla="*/ 0 h 1363955"/>
              <a:gd name="connsiteX1" fmla="*/ 2843868 w 2861401"/>
              <a:gd name="connsiteY1" fmla="*/ 977 h 1363955"/>
              <a:gd name="connsiteX2" fmla="*/ 2861401 w 2861401"/>
              <a:gd name="connsiteY2" fmla="*/ 1363955 h 1363955"/>
              <a:gd name="connsiteX3" fmla="*/ 2609577 w 2861401"/>
              <a:gd name="connsiteY3" fmla="*/ 1308707 h 1363955"/>
              <a:gd name="connsiteX4" fmla="*/ 1417938 w 2861401"/>
              <a:gd name="connsiteY4" fmla="*/ 669544 h 1363955"/>
              <a:gd name="connsiteX5" fmla="*/ 0 w 2861401"/>
              <a:gd name="connsiteY5" fmla="*/ 0 h 1363955"/>
              <a:gd name="connsiteX0" fmla="*/ 0 w 2861401"/>
              <a:gd name="connsiteY0" fmla="*/ 0 h 1378057"/>
              <a:gd name="connsiteX1" fmla="*/ 2843868 w 2861401"/>
              <a:gd name="connsiteY1" fmla="*/ 977 h 1378057"/>
              <a:gd name="connsiteX2" fmla="*/ 2861401 w 2861401"/>
              <a:gd name="connsiteY2" fmla="*/ 1363955 h 1378057"/>
              <a:gd name="connsiteX3" fmla="*/ 1417938 w 2861401"/>
              <a:gd name="connsiteY3" fmla="*/ 669544 h 1378057"/>
              <a:gd name="connsiteX4" fmla="*/ 0 w 2861401"/>
              <a:gd name="connsiteY4" fmla="*/ 0 h 1378057"/>
              <a:gd name="connsiteX0" fmla="*/ 0 w 2861401"/>
              <a:gd name="connsiteY0" fmla="*/ 0 h 1364854"/>
              <a:gd name="connsiteX1" fmla="*/ 2843868 w 2861401"/>
              <a:gd name="connsiteY1" fmla="*/ 977 h 1364854"/>
              <a:gd name="connsiteX2" fmla="*/ 2861401 w 2861401"/>
              <a:gd name="connsiteY2" fmla="*/ 1363955 h 1364854"/>
              <a:gd name="connsiteX3" fmla="*/ 1417938 w 2861401"/>
              <a:gd name="connsiteY3" fmla="*/ 669544 h 1364854"/>
              <a:gd name="connsiteX4" fmla="*/ 0 w 2861401"/>
              <a:gd name="connsiteY4" fmla="*/ 0 h 1364854"/>
              <a:gd name="connsiteX0" fmla="*/ 0 w 2861401"/>
              <a:gd name="connsiteY0" fmla="*/ 0 h 1363958"/>
              <a:gd name="connsiteX1" fmla="*/ 2843868 w 2861401"/>
              <a:gd name="connsiteY1" fmla="*/ 977 h 1363958"/>
              <a:gd name="connsiteX2" fmla="*/ 2861401 w 2861401"/>
              <a:gd name="connsiteY2" fmla="*/ 1363955 h 1363958"/>
              <a:gd name="connsiteX3" fmla="*/ 1417938 w 2861401"/>
              <a:gd name="connsiteY3" fmla="*/ 669544 h 1363958"/>
              <a:gd name="connsiteX4" fmla="*/ 0 w 2861401"/>
              <a:gd name="connsiteY4" fmla="*/ 0 h 1363958"/>
              <a:gd name="connsiteX0" fmla="*/ 0 w 2861401"/>
              <a:gd name="connsiteY0" fmla="*/ 0 h 1363958"/>
              <a:gd name="connsiteX1" fmla="*/ 2857205 w 2861401"/>
              <a:gd name="connsiteY1" fmla="*/ 977 h 1363958"/>
              <a:gd name="connsiteX2" fmla="*/ 2861401 w 2861401"/>
              <a:gd name="connsiteY2" fmla="*/ 1363955 h 1363958"/>
              <a:gd name="connsiteX3" fmla="*/ 1417938 w 2861401"/>
              <a:gd name="connsiteY3" fmla="*/ 669544 h 1363958"/>
              <a:gd name="connsiteX4" fmla="*/ 0 w 2861401"/>
              <a:gd name="connsiteY4" fmla="*/ 0 h 1363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401" h="1363958">
                <a:moveTo>
                  <a:pt x="0" y="0"/>
                </a:moveTo>
                <a:lnTo>
                  <a:pt x="2857205" y="977"/>
                </a:lnTo>
                <a:cubicBezTo>
                  <a:pt x="2858604" y="455303"/>
                  <a:pt x="2860002" y="909629"/>
                  <a:pt x="2861401" y="1363955"/>
                </a:cubicBezTo>
                <a:cubicBezTo>
                  <a:pt x="2577069" y="1365358"/>
                  <a:pt x="1894838" y="896870"/>
                  <a:pt x="1417938" y="669544"/>
                </a:cubicBezTo>
                <a:cubicBezTo>
                  <a:pt x="983009" y="451426"/>
                  <a:pt x="565432" y="183886"/>
                  <a:pt x="0" y="0"/>
                </a:cubicBezTo>
                <a:close/>
              </a:path>
            </a:pathLst>
          </a:custGeom>
          <a:solidFill>
            <a:schemeClr val="accent6">
              <a:alpha val="58000"/>
            </a:schemeClr>
          </a:solidFill>
          <a:ln>
            <a:noFill/>
          </a:ln>
          <a:effectLst>
            <a:outerShdw blurRad="50800" dist="38100" dir="2700000" algn="tl" rotWithShape="0">
              <a:prstClr val="black">
                <a:alpha val="40000"/>
              </a:prstClr>
            </a:outerShdw>
            <a:softEdge rad="0"/>
          </a:effectLst>
          <a:scene3d>
            <a:camera prst="orthographicFront"/>
            <a:lightRig rig="threePt" dir="t"/>
          </a:scene3d>
          <a:sp3d>
            <a:bevelT w="508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593AEA8-0171-4BDD-A002-EA23822265D1}"/>
              </a:ext>
            </a:extLst>
          </p:cNvPr>
          <p:cNvSpPr/>
          <p:nvPr/>
        </p:nvSpPr>
        <p:spPr>
          <a:xfrm>
            <a:off x="400051" y="6240290"/>
            <a:ext cx="182880" cy="182880"/>
          </a:xfrm>
          <a:prstGeom prst="rect">
            <a:avLst/>
          </a:prstGeom>
          <a:solidFill>
            <a:schemeClr val="accent5">
              <a:alpha val="70000"/>
            </a:schemeClr>
          </a:solidFill>
          <a:ln>
            <a:noFill/>
          </a:ln>
          <a:effectLst>
            <a:outerShdw blurRad="50800" dist="38100" dir="2700000" algn="tl" rotWithShape="0">
              <a:prstClr val="black">
                <a:alpha val="40000"/>
              </a:prstClr>
            </a:outerShdw>
            <a:softEdge rad="0"/>
          </a:effectLst>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70B49A-9DB4-4FDF-8019-37BBA6D87C00}"/>
              </a:ext>
            </a:extLst>
          </p:cNvPr>
          <p:cNvSpPr/>
          <p:nvPr/>
        </p:nvSpPr>
        <p:spPr>
          <a:xfrm>
            <a:off x="400051" y="6508321"/>
            <a:ext cx="182880" cy="182880"/>
          </a:xfrm>
          <a:prstGeom prst="rect">
            <a:avLst/>
          </a:prstGeom>
          <a:solidFill>
            <a:schemeClr val="accent6">
              <a:alpha val="70000"/>
            </a:schemeClr>
          </a:solidFill>
          <a:ln>
            <a:noFill/>
          </a:ln>
          <a:effectLst>
            <a:outerShdw blurRad="50800" dist="38100" dir="2700000" algn="tl" rotWithShape="0">
              <a:prstClr val="black">
                <a:alpha val="40000"/>
              </a:prstClr>
            </a:outerShdw>
            <a:softEdge rad="0"/>
          </a:effectLst>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C52F389-9E22-4AD5-9D9D-9E40BFB6230B}"/>
              </a:ext>
            </a:extLst>
          </p:cNvPr>
          <p:cNvSpPr txBox="1"/>
          <p:nvPr/>
        </p:nvSpPr>
        <p:spPr>
          <a:xfrm>
            <a:off x="677817" y="6199145"/>
            <a:ext cx="3924300" cy="307777"/>
          </a:xfrm>
          <a:prstGeom prst="rect">
            <a:avLst/>
          </a:prstGeom>
          <a:noFill/>
        </p:spPr>
        <p:txBody>
          <a:bodyPr wrap="square" rtlCol="0">
            <a:spAutoFit/>
          </a:bodyPr>
          <a:lstStyle/>
          <a:p>
            <a:r>
              <a:rPr lang="en-US" sz="1400" dirty="0">
                <a:solidFill>
                  <a:schemeClr val="bg1">
                    <a:lumMod val="50000"/>
                  </a:schemeClr>
                </a:solidFill>
              </a:rPr>
              <a:t>NASA-owned service capability</a:t>
            </a:r>
          </a:p>
        </p:txBody>
      </p:sp>
      <p:sp>
        <p:nvSpPr>
          <p:cNvPr id="30" name="TextBox 29">
            <a:extLst>
              <a:ext uri="{FF2B5EF4-FFF2-40B4-BE49-F238E27FC236}">
                <a16:creationId xmlns:a16="http://schemas.microsoft.com/office/drawing/2014/main" id="{886D778A-369A-44EA-950A-F82BB5FB6BBF}"/>
              </a:ext>
            </a:extLst>
          </p:cNvPr>
          <p:cNvSpPr txBox="1"/>
          <p:nvPr/>
        </p:nvSpPr>
        <p:spPr>
          <a:xfrm>
            <a:off x="677817" y="6445872"/>
            <a:ext cx="3924300" cy="307777"/>
          </a:xfrm>
          <a:prstGeom prst="rect">
            <a:avLst/>
          </a:prstGeom>
          <a:noFill/>
        </p:spPr>
        <p:txBody>
          <a:bodyPr wrap="square" rtlCol="0">
            <a:spAutoFit/>
          </a:bodyPr>
          <a:lstStyle/>
          <a:p>
            <a:r>
              <a:rPr lang="en-US" sz="1400" dirty="0">
                <a:solidFill>
                  <a:schemeClr val="bg1">
                    <a:lumMod val="50000"/>
                  </a:schemeClr>
                </a:solidFill>
              </a:rPr>
              <a:t>Commercially-provided</a:t>
            </a:r>
          </a:p>
        </p:txBody>
      </p:sp>
      <p:sp>
        <p:nvSpPr>
          <p:cNvPr id="31" name="TextBox 30">
            <a:extLst>
              <a:ext uri="{FF2B5EF4-FFF2-40B4-BE49-F238E27FC236}">
                <a16:creationId xmlns:a16="http://schemas.microsoft.com/office/drawing/2014/main" id="{65564B73-4F2D-4DD3-A246-E26DF32FCF6A}"/>
              </a:ext>
            </a:extLst>
          </p:cNvPr>
          <p:cNvSpPr txBox="1"/>
          <p:nvPr/>
        </p:nvSpPr>
        <p:spPr>
          <a:xfrm>
            <a:off x="255995" y="3078063"/>
            <a:ext cx="832757" cy="338554"/>
          </a:xfrm>
          <a:prstGeom prst="rect">
            <a:avLst/>
          </a:prstGeom>
          <a:noFill/>
        </p:spPr>
        <p:txBody>
          <a:bodyPr wrap="square" rtlCol="0">
            <a:spAutoFit/>
          </a:bodyPr>
          <a:lstStyle/>
          <a:p>
            <a:pPr algn="ctr"/>
            <a:r>
              <a:rPr lang="en-US" sz="1600" dirty="0">
                <a:solidFill>
                  <a:schemeClr val="tx1">
                    <a:lumMod val="65000"/>
                    <a:lumOff val="35000"/>
                  </a:schemeClr>
                </a:solidFill>
              </a:rPr>
              <a:t>2020</a:t>
            </a:r>
          </a:p>
        </p:txBody>
      </p:sp>
      <p:sp>
        <p:nvSpPr>
          <p:cNvPr id="32" name="TextBox 31">
            <a:extLst>
              <a:ext uri="{FF2B5EF4-FFF2-40B4-BE49-F238E27FC236}">
                <a16:creationId xmlns:a16="http://schemas.microsoft.com/office/drawing/2014/main" id="{EFD6C167-4584-4398-9CD6-FE2CF3E09C6D}"/>
              </a:ext>
            </a:extLst>
          </p:cNvPr>
          <p:cNvSpPr txBox="1"/>
          <p:nvPr/>
        </p:nvSpPr>
        <p:spPr>
          <a:xfrm>
            <a:off x="5056597" y="3074079"/>
            <a:ext cx="832757" cy="338554"/>
          </a:xfrm>
          <a:prstGeom prst="rect">
            <a:avLst/>
          </a:prstGeom>
          <a:noFill/>
        </p:spPr>
        <p:txBody>
          <a:bodyPr wrap="square" rtlCol="0">
            <a:spAutoFit/>
          </a:bodyPr>
          <a:lstStyle/>
          <a:p>
            <a:pPr algn="ctr"/>
            <a:r>
              <a:rPr lang="en-US" sz="1600" dirty="0">
                <a:solidFill>
                  <a:schemeClr val="tx1">
                    <a:lumMod val="65000"/>
                    <a:lumOff val="35000"/>
                  </a:schemeClr>
                </a:solidFill>
              </a:rPr>
              <a:t>2030</a:t>
            </a:r>
          </a:p>
        </p:txBody>
      </p:sp>
      <p:sp>
        <p:nvSpPr>
          <p:cNvPr id="46" name="TextBox 45">
            <a:extLst>
              <a:ext uri="{FF2B5EF4-FFF2-40B4-BE49-F238E27FC236}">
                <a16:creationId xmlns:a16="http://schemas.microsoft.com/office/drawing/2014/main" id="{EDFECBDC-58E7-4122-AAA7-404C4A35C948}"/>
              </a:ext>
            </a:extLst>
          </p:cNvPr>
          <p:cNvSpPr txBox="1"/>
          <p:nvPr/>
        </p:nvSpPr>
        <p:spPr>
          <a:xfrm>
            <a:off x="277948" y="5549433"/>
            <a:ext cx="832757" cy="338554"/>
          </a:xfrm>
          <a:prstGeom prst="rect">
            <a:avLst/>
          </a:prstGeom>
          <a:noFill/>
        </p:spPr>
        <p:txBody>
          <a:bodyPr wrap="square" rtlCol="0">
            <a:spAutoFit/>
          </a:bodyPr>
          <a:lstStyle/>
          <a:p>
            <a:pPr algn="ctr"/>
            <a:r>
              <a:rPr lang="en-US" sz="1600" dirty="0">
                <a:solidFill>
                  <a:schemeClr val="tx1">
                    <a:lumMod val="65000"/>
                    <a:lumOff val="35000"/>
                  </a:schemeClr>
                </a:solidFill>
              </a:rPr>
              <a:t>2020</a:t>
            </a:r>
          </a:p>
        </p:txBody>
      </p:sp>
      <p:sp>
        <p:nvSpPr>
          <p:cNvPr id="48" name="TextBox 47">
            <a:extLst>
              <a:ext uri="{FF2B5EF4-FFF2-40B4-BE49-F238E27FC236}">
                <a16:creationId xmlns:a16="http://schemas.microsoft.com/office/drawing/2014/main" id="{87CA0186-3799-4DE1-BCF4-7F42556F5F9A}"/>
              </a:ext>
            </a:extLst>
          </p:cNvPr>
          <p:cNvSpPr txBox="1"/>
          <p:nvPr/>
        </p:nvSpPr>
        <p:spPr>
          <a:xfrm>
            <a:off x="5078550" y="5545449"/>
            <a:ext cx="832757" cy="338554"/>
          </a:xfrm>
          <a:prstGeom prst="rect">
            <a:avLst/>
          </a:prstGeom>
          <a:noFill/>
        </p:spPr>
        <p:txBody>
          <a:bodyPr wrap="square" rtlCol="0">
            <a:spAutoFit/>
          </a:bodyPr>
          <a:lstStyle/>
          <a:p>
            <a:pPr algn="ctr"/>
            <a:r>
              <a:rPr lang="en-US" sz="1600" dirty="0">
                <a:solidFill>
                  <a:schemeClr val="tx1">
                    <a:lumMod val="65000"/>
                    <a:lumOff val="35000"/>
                  </a:schemeClr>
                </a:solidFill>
              </a:rPr>
              <a:t>2030</a:t>
            </a:r>
          </a:p>
        </p:txBody>
      </p:sp>
      <p:sp>
        <p:nvSpPr>
          <p:cNvPr id="50" name="TextBox 49">
            <a:extLst>
              <a:ext uri="{FF2B5EF4-FFF2-40B4-BE49-F238E27FC236}">
                <a16:creationId xmlns:a16="http://schemas.microsoft.com/office/drawing/2014/main" id="{48B447E7-FC67-47E1-B729-608BA3C6608A}"/>
              </a:ext>
            </a:extLst>
          </p:cNvPr>
          <p:cNvSpPr txBox="1"/>
          <p:nvPr/>
        </p:nvSpPr>
        <p:spPr>
          <a:xfrm>
            <a:off x="400051" y="820126"/>
            <a:ext cx="11231335" cy="369332"/>
          </a:xfrm>
          <a:prstGeom prst="rect">
            <a:avLst/>
          </a:prstGeom>
          <a:noFill/>
        </p:spPr>
        <p:txBody>
          <a:bodyPr wrap="square" rtlCol="0">
            <a:spAutoFit/>
          </a:bodyPr>
          <a:lstStyle/>
          <a:p>
            <a:r>
              <a:rPr lang="en-US" b="1" i="1" dirty="0"/>
              <a:t>“Divide and Conquer” approach is tailored to market capabilities and risks…</a:t>
            </a:r>
          </a:p>
        </p:txBody>
      </p:sp>
      <p:sp>
        <p:nvSpPr>
          <p:cNvPr id="55" name="TextBox 54">
            <a:extLst>
              <a:ext uri="{FF2B5EF4-FFF2-40B4-BE49-F238E27FC236}">
                <a16:creationId xmlns:a16="http://schemas.microsoft.com/office/drawing/2014/main" id="{7B174648-4F45-4CEA-BC58-D7296B1C163A}"/>
              </a:ext>
            </a:extLst>
          </p:cNvPr>
          <p:cNvSpPr txBox="1"/>
          <p:nvPr/>
        </p:nvSpPr>
        <p:spPr>
          <a:xfrm>
            <a:off x="5889354" y="1415851"/>
            <a:ext cx="6096000" cy="1886029"/>
          </a:xfrm>
          <a:prstGeom prst="rect">
            <a:avLst/>
          </a:prstGeom>
          <a:noFill/>
        </p:spPr>
        <p:txBody>
          <a:bodyPr wrap="square">
            <a:spAutoFit/>
          </a:bodyPr>
          <a:lstStyle/>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Near-term increase in services provisioned by current commercial &amp; partner ground sites</a:t>
            </a:r>
          </a:p>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Infuse new vendors drawing on vibrant and growing market</a:t>
            </a:r>
          </a:p>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Targeting 2023 for 100% commercial service; applies to </a:t>
            </a:r>
            <a:r>
              <a:rPr lang="en-US" sz="1800" dirty="0">
                <a:solidFill>
                  <a:schemeClr val="tx1"/>
                </a:solidFill>
                <a:cs typeface="Arial" panose="020B0604020202020204" pitchFamily="34" charset="0"/>
              </a:rPr>
              <a:t>existing</a:t>
            </a:r>
            <a:r>
              <a:rPr lang="en-US" sz="1800" b="0" dirty="0">
                <a:solidFill>
                  <a:schemeClr val="tx1"/>
                </a:solidFill>
                <a:cs typeface="Arial" panose="020B0604020202020204" pitchFamily="34" charset="0"/>
              </a:rPr>
              <a:t> and </a:t>
            </a:r>
            <a:r>
              <a:rPr lang="en-US" sz="1800" dirty="0">
                <a:solidFill>
                  <a:schemeClr val="tx1"/>
                </a:solidFill>
                <a:cs typeface="Arial" panose="020B0604020202020204" pitchFamily="34" charset="0"/>
              </a:rPr>
              <a:t>new</a:t>
            </a:r>
            <a:r>
              <a:rPr lang="en-US" sz="1800" b="0" dirty="0">
                <a:solidFill>
                  <a:schemeClr val="tx1"/>
                </a:solidFill>
                <a:cs typeface="Arial" panose="020B0604020202020204" pitchFamily="34" charset="0"/>
              </a:rPr>
              <a:t> missions</a:t>
            </a:r>
          </a:p>
        </p:txBody>
      </p:sp>
      <p:sp>
        <p:nvSpPr>
          <p:cNvPr id="57" name="TextBox 56">
            <a:extLst>
              <a:ext uri="{FF2B5EF4-FFF2-40B4-BE49-F238E27FC236}">
                <a16:creationId xmlns:a16="http://schemas.microsoft.com/office/drawing/2014/main" id="{30CF8FCC-1991-40ED-9EE8-8BED07322F60}"/>
              </a:ext>
            </a:extLst>
          </p:cNvPr>
          <p:cNvSpPr txBox="1"/>
          <p:nvPr/>
        </p:nvSpPr>
        <p:spPr>
          <a:xfrm>
            <a:off x="5889354" y="3921453"/>
            <a:ext cx="6096000" cy="1886029"/>
          </a:xfrm>
          <a:prstGeom prst="rect">
            <a:avLst/>
          </a:prstGeom>
          <a:noFill/>
        </p:spPr>
        <p:txBody>
          <a:bodyPr wrap="square">
            <a:spAutoFit/>
          </a:bodyPr>
          <a:lstStyle/>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NASA will no longer build/deploy Tracking and Data Relay Satellites</a:t>
            </a:r>
          </a:p>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Time required to gradually transition future NASA users </a:t>
            </a:r>
          </a:p>
          <a:p>
            <a:pPr marL="217289" lvl="1" indent="-217289" defTabSz="664528">
              <a:lnSpc>
                <a:spcPct val="120000"/>
              </a:lnSpc>
              <a:spcBef>
                <a:spcPts val="563"/>
              </a:spcBef>
              <a:buClrTx/>
              <a:buSzPct val="130000"/>
              <a:buFont typeface="Arial" panose="020B0604020202020204" pitchFamily="34" charset="0"/>
              <a:buChar char="•"/>
              <a:tabLst>
                <a:tab pos="366302" algn="l"/>
              </a:tabLst>
              <a:defRPr/>
            </a:pPr>
            <a:r>
              <a:rPr lang="en-US" sz="1800" b="0" dirty="0">
                <a:solidFill>
                  <a:schemeClr val="tx1"/>
                </a:solidFill>
                <a:cs typeface="Arial" panose="020B0604020202020204" pitchFamily="34" charset="0"/>
              </a:rPr>
              <a:t>New commercial capability used only for </a:t>
            </a:r>
            <a:r>
              <a:rPr lang="en-US" sz="1800" dirty="0">
                <a:solidFill>
                  <a:schemeClr val="tx1"/>
                </a:solidFill>
                <a:cs typeface="Arial" panose="020B0604020202020204" pitchFamily="34" charset="0"/>
              </a:rPr>
              <a:t>new</a:t>
            </a:r>
            <a:r>
              <a:rPr lang="en-US" sz="1800" b="0" dirty="0">
                <a:solidFill>
                  <a:schemeClr val="tx1"/>
                </a:solidFill>
                <a:cs typeface="Arial" panose="020B0604020202020204" pitchFamily="34" charset="0"/>
              </a:rPr>
              <a:t> missions; legacy missions fly out on the Space Network</a:t>
            </a:r>
          </a:p>
        </p:txBody>
      </p:sp>
      <p:sp>
        <p:nvSpPr>
          <p:cNvPr id="2" name="Freeform: Shape 1">
            <a:extLst>
              <a:ext uri="{FF2B5EF4-FFF2-40B4-BE49-F238E27FC236}">
                <a16:creationId xmlns:a16="http://schemas.microsoft.com/office/drawing/2014/main" id="{A90CFB9E-B900-413F-A61C-26B7935EDB75}"/>
              </a:ext>
            </a:extLst>
          </p:cNvPr>
          <p:cNvSpPr/>
          <p:nvPr/>
        </p:nvSpPr>
        <p:spPr>
          <a:xfrm>
            <a:off x="410936" y="1526716"/>
            <a:ext cx="5295900" cy="1590675"/>
          </a:xfrm>
          <a:custGeom>
            <a:avLst/>
            <a:gdLst>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809625 w 5295900"/>
              <a:gd name="connsiteY5" fmla="*/ 587375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46150 w 5295900"/>
              <a:gd name="connsiteY5" fmla="*/ 5524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46150 w 5295900"/>
              <a:gd name="connsiteY5" fmla="*/ 5524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46150 w 5295900"/>
              <a:gd name="connsiteY5" fmla="*/ 5524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46150 w 5295900"/>
              <a:gd name="connsiteY5" fmla="*/ 5524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46150 w 5295900"/>
              <a:gd name="connsiteY5" fmla="*/ 5524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14400 w 5295900"/>
              <a:gd name="connsiteY5" fmla="*/ 5778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14400 w 5295900"/>
              <a:gd name="connsiteY5" fmla="*/ 5778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914400 w 5295900"/>
              <a:gd name="connsiteY5" fmla="*/ 577850 h 1590675"/>
              <a:gd name="connsiteX6" fmla="*/ 1473200 w 5295900"/>
              <a:gd name="connsiteY6" fmla="*/ 142875 h 1590675"/>
              <a:gd name="connsiteX7" fmla="*/ 1746250 w 5295900"/>
              <a:gd name="connsiteY7"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473200 w 5295900"/>
              <a:gd name="connsiteY5" fmla="*/ 142875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473200 w 5295900"/>
              <a:gd name="connsiteY5" fmla="*/ 142875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746250 w 5295900"/>
              <a:gd name="connsiteY0" fmla="*/ 0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746250 w 5295900"/>
              <a:gd name="connsiteY6" fmla="*/ 0 h 1590675"/>
              <a:gd name="connsiteX0" fmla="*/ 1819275 w 5295900"/>
              <a:gd name="connsiteY0" fmla="*/ 3175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819275 w 5295900"/>
              <a:gd name="connsiteY6" fmla="*/ 3175 h 1590675"/>
              <a:gd name="connsiteX0" fmla="*/ 1819275 w 5295900"/>
              <a:gd name="connsiteY0" fmla="*/ 3175 h 1590675"/>
              <a:gd name="connsiteX1" fmla="*/ 5295900 w 5295900"/>
              <a:gd name="connsiteY1" fmla="*/ 0 h 1590675"/>
              <a:gd name="connsiteX2" fmla="*/ 5295900 w 5295900"/>
              <a:gd name="connsiteY2" fmla="*/ 1590675 h 1590675"/>
              <a:gd name="connsiteX3" fmla="*/ 0 w 5295900"/>
              <a:gd name="connsiteY3" fmla="*/ 1590675 h 1590675"/>
              <a:gd name="connsiteX4" fmla="*/ 0 w 5295900"/>
              <a:gd name="connsiteY4" fmla="*/ 869950 h 1590675"/>
              <a:gd name="connsiteX5" fmla="*/ 1349375 w 5295900"/>
              <a:gd name="connsiteY5" fmla="*/ 234950 h 1590675"/>
              <a:gd name="connsiteX6" fmla="*/ 1819275 w 5295900"/>
              <a:gd name="connsiteY6" fmla="*/ 3175 h 159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95900" h="1590675">
                <a:moveTo>
                  <a:pt x="1819275" y="3175"/>
                </a:moveTo>
                <a:lnTo>
                  <a:pt x="5295900" y="0"/>
                </a:lnTo>
                <a:lnTo>
                  <a:pt x="5295900" y="1590675"/>
                </a:lnTo>
                <a:lnTo>
                  <a:pt x="0" y="1590675"/>
                </a:lnTo>
                <a:lnTo>
                  <a:pt x="0" y="869950"/>
                </a:lnTo>
                <a:cubicBezTo>
                  <a:pt x="404283" y="812800"/>
                  <a:pt x="404283" y="913342"/>
                  <a:pt x="1349375" y="234950"/>
                </a:cubicBezTo>
                <a:cubicBezTo>
                  <a:pt x="1567392" y="88900"/>
                  <a:pt x="1699683" y="38100"/>
                  <a:pt x="1819275" y="3175"/>
                </a:cubicBezTo>
                <a:close/>
              </a:path>
            </a:pathLst>
          </a:custGeom>
          <a:solidFill>
            <a:schemeClr val="accent6">
              <a:alpha val="53000"/>
            </a:schemeClr>
          </a:solidFill>
          <a:ln>
            <a:noFill/>
          </a:ln>
          <a:effectLst>
            <a:outerShdw blurRad="50800" dist="38100" dir="2700000" algn="tl" rotWithShape="0">
              <a:prstClr val="black">
                <a:alpha val="40000"/>
              </a:prstClr>
            </a:outerShdw>
          </a:effectLst>
          <a:scene3d>
            <a:camera prst="orthographicFront"/>
            <a:lightRig rig="threePt" dir="t"/>
          </a:scene3d>
          <a:sp3d>
            <a:bevelT w="381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7122040-4EE1-4A77-8D35-981B6E37A496}"/>
              </a:ext>
            </a:extLst>
          </p:cNvPr>
          <p:cNvSpPr txBox="1"/>
          <p:nvPr/>
        </p:nvSpPr>
        <p:spPr>
          <a:xfrm>
            <a:off x="1658030" y="1981384"/>
            <a:ext cx="3490912" cy="707886"/>
          </a:xfrm>
          <a:prstGeom prst="rect">
            <a:avLst/>
          </a:prstGeom>
          <a:noFill/>
        </p:spPr>
        <p:txBody>
          <a:bodyPr wrap="square">
            <a:spAutoFit/>
          </a:bodyPr>
          <a:lstStyle/>
          <a:p>
            <a:pPr algn="ctr"/>
            <a:r>
              <a:rPr lang="en-US" sz="2000" b="1">
                <a:solidFill>
                  <a:schemeClr val="accent6">
                    <a:lumMod val="50000"/>
                  </a:schemeClr>
                </a:solidFill>
              </a:rPr>
              <a:t>Rapid Commercialization of </a:t>
            </a:r>
            <a:br>
              <a:rPr lang="en-US" sz="2000" b="1">
                <a:solidFill>
                  <a:schemeClr val="accent6">
                    <a:lumMod val="50000"/>
                  </a:schemeClr>
                </a:solidFill>
              </a:rPr>
            </a:br>
            <a:r>
              <a:rPr lang="en-US" sz="2000" b="1">
                <a:solidFill>
                  <a:schemeClr val="accent6">
                    <a:lumMod val="50000"/>
                  </a:schemeClr>
                </a:solidFill>
              </a:rPr>
              <a:t>Direct-to-Earth (DTE) Services </a:t>
            </a:r>
          </a:p>
        </p:txBody>
      </p:sp>
      <p:sp>
        <p:nvSpPr>
          <p:cNvPr id="41" name="TextBox 40">
            <a:extLst>
              <a:ext uri="{FF2B5EF4-FFF2-40B4-BE49-F238E27FC236}">
                <a16:creationId xmlns:a16="http://schemas.microsoft.com/office/drawing/2014/main" id="{DE10BC1E-7B78-48AA-AD33-C13B03107FE7}"/>
              </a:ext>
            </a:extLst>
          </p:cNvPr>
          <p:cNvSpPr txBox="1"/>
          <p:nvPr/>
        </p:nvSpPr>
        <p:spPr>
          <a:xfrm>
            <a:off x="683259" y="4510525"/>
            <a:ext cx="3490912" cy="707886"/>
          </a:xfrm>
          <a:prstGeom prst="rect">
            <a:avLst/>
          </a:prstGeom>
          <a:noFill/>
        </p:spPr>
        <p:txBody>
          <a:bodyPr wrap="square">
            <a:spAutoFit/>
          </a:bodyPr>
          <a:lstStyle/>
          <a:p>
            <a:pPr algn="ctr"/>
            <a:r>
              <a:rPr lang="en-US" sz="2000" b="1">
                <a:solidFill>
                  <a:schemeClr val="accent1">
                    <a:lumMod val="50000"/>
                  </a:schemeClr>
                </a:solidFill>
              </a:rPr>
              <a:t>Measured Transition to Commercial SATCOM Services</a:t>
            </a:r>
          </a:p>
        </p:txBody>
      </p:sp>
    </p:spTree>
    <p:extLst>
      <p:ext uri="{BB962C8B-B14F-4D97-AF65-F5344CB8AC3E}">
        <p14:creationId xmlns:p14="http://schemas.microsoft.com/office/powerpoint/2010/main" val="279396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96037" y="75371"/>
            <a:ext cx="8913537" cy="1037648"/>
          </a:xfrm>
        </p:spPr>
        <p:txBody>
          <a:bodyPr anchor="ctr">
            <a:normAutofit/>
          </a:bodyPr>
          <a:lstStyle/>
          <a:p>
            <a:r>
              <a:rPr lang="en-US" sz="3000">
                <a:latin typeface="Arial Nova" panose="020B0504020202020204" pitchFamily="34" charset="0"/>
              </a:rPr>
              <a:t>The NASA Team</a:t>
            </a:r>
          </a:p>
        </p:txBody>
      </p:sp>
      <p:pic>
        <p:nvPicPr>
          <p:cNvPr id="11" name="Picture 10">
            <a:extLst>
              <a:ext uri="{FF2B5EF4-FFF2-40B4-BE49-F238E27FC236}">
                <a16:creationId xmlns:a16="http://schemas.microsoft.com/office/drawing/2014/main" id="{29CD0C2D-E353-4D31-B382-7E755D802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037" y="1320106"/>
            <a:ext cx="2693206" cy="1770751"/>
          </a:xfrm>
          <a:prstGeom prst="rect">
            <a:avLst/>
          </a:prstGeom>
        </p:spPr>
      </p:pic>
      <p:pic>
        <p:nvPicPr>
          <p:cNvPr id="25" name="Picture 24">
            <a:extLst>
              <a:ext uri="{FF2B5EF4-FFF2-40B4-BE49-F238E27FC236}">
                <a16:creationId xmlns:a16="http://schemas.microsoft.com/office/drawing/2014/main" id="{E0C103E0-4720-47B3-83ED-5831A8ACE91D}"/>
              </a:ext>
            </a:extLst>
          </p:cNvPr>
          <p:cNvPicPr>
            <a:picLocks noChangeAspect="1"/>
          </p:cNvPicPr>
          <p:nvPr/>
        </p:nvPicPr>
        <p:blipFill rotWithShape="1">
          <a:blip r:embed="rId3"/>
          <a:srcRect t="10833" b="19762"/>
          <a:stretch/>
        </p:blipFill>
        <p:spPr>
          <a:xfrm>
            <a:off x="4040158" y="1320106"/>
            <a:ext cx="3401786" cy="1770751"/>
          </a:xfrm>
          <a:prstGeom prst="rect">
            <a:avLst/>
          </a:prstGeom>
        </p:spPr>
      </p:pic>
      <p:sp>
        <p:nvSpPr>
          <p:cNvPr id="26" name="TextBox 25">
            <a:extLst>
              <a:ext uri="{FF2B5EF4-FFF2-40B4-BE49-F238E27FC236}">
                <a16:creationId xmlns:a16="http://schemas.microsoft.com/office/drawing/2014/main" id="{02500656-7793-4EC1-936B-6D5D952CEF3E}"/>
              </a:ext>
            </a:extLst>
          </p:cNvPr>
          <p:cNvSpPr txBox="1"/>
          <p:nvPr/>
        </p:nvSpPr>
        <p:spPr>
          <a:xfrm>
            <a:off x="4040159" y="1415143"/>
            <a:ext cx="3401786" cy="400110"/>
          </a:xfrm>
          <a:prstGeom prst="rect">
            <a:avLst/>
          </a:prstGeom>
          <a:noFill/>
        </p:spPr>
        <p:txBody>
          <a:bodyPr wrap="square" rtlCol="0">
            <a:spAutoFit/>
          </a:bodyPr>
          <a:lstStyle/>
          <a:p>
            <a:pPr algn="ctr"/>
            <a:r>
              <a:rPr lang="en-US" sz="2000" b="1" dirty="0">
                <a:solidFill>
                  <a:schemeClr val="bg1"/>
                </a:solidFill>
              </a:rPr>
              <a:t>Glenn Research Center</a:t>
            </a:r>
          </a:p>
        </p:txBody>
      </p:sp>
      <p:pic>
        <p:nvPicPr>
          <p:cNvPr id="27" name="Picture 26">
            <a:extLst>
              <a:ext uri="{FF2B5EF4-FFF2-40B4-BE49-F238E27FC236}">
                <a16:creationId xmlns:a16="http://schemas.microsoft.com/office/drawing/2014/main" id="{DE65F29A-B9CA-4499-BF54-5998CEC1E95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192859" y="1465028"/>
            <a:ext cx="3509547" cy="1480907"/>
          </a:xfrm>
          <a:prstGeom prst="rect">
            <a:avLst/>
          </a:prstGeom>
        </p:spPr>
      </p:pic>
      <p:sp>
        <p:nvSpPr>
          <p:cNvPr id="29" name="TextBox 28">
            <a:extLst>
              <a:ext uri="{FF2B5EF4-FFF2-40B4-BE49-F238E27FC236}">
                <a16:creationId xmlns:a16="http://schemas.microsoft.com/office/drawing/2014/main" id="{0BFA4786-D154-4653-AB10-057ACE0C2782}"/>
              </a:ext>
            </a:extLst>
          </p:cNvPr>
          <p:cNvSpPr txBox="1"/>
          <p:nvPr/>
        </p:nvSpPr>
        <p:spPr>
          <a:xfrm>
            <a:off x="596037" y="3190436"/>
            <a:ext cx="3136445" cy="3477875"/>
          </a:xfrm>
          <a:prstGeom prst="rect">
            <a:avLst/>
          </a:prstGeom>
          <a:noFill/>
        </p:spPr>
        <p:txBody>
          <a:bodyPr wrap="square">
            <a:spAutoFit/>
          </a:bodyPr>
          <a:lstStyle/>
          <a:p>
            <a:pPr marL="267891" indent="-267891">
              <a:lnSpc>
                <a:spcPct val="100000"/>
              </a:lnSpc>
              <a:buFont typeface="Arial" panose="020B0604020202020204" pitchFamily="34" charset="0"/>
              <a:buChar char="•"/>
            </a:pPr>
            <a:r>
              <a:rPr lang="en-US" sz="2000" b="0" dirty="0"/>
              <a:t>Coordinate the spectrum regulatory changes required to use commercial services</a:t>
            </a:r>
          </a:p>
          <a:p>
            <a:pPr marL="267891" indent="-267891">
              <a:lnSpc>
                <a:spcPct val="100000"/>
              </a:lnSpc>
              <a:buFont typeface="Arial" panose="020B0604020202020204" pitchFamily="34" charset="0"/>
              <a:buChar char="•"/>
            </a:pPr>
            <a:r>
              <a:rPr lang="en-US" sz="2000" b="0" dirty="0"/>
              <a:t>Invest in supporting technology and standards coordination </a:t>
            </a:r>
          </a:p>
          <a:p>
            <a:pPr marL="267891" indent="-267891">
              <a:lnSpc>
                <a:spcPct val="100000"/>
              </a:lnSpc>
              <a:buFont typeface="Arial" panose="020B0604020202020204" pitchFamily="34" charset="0"/>
              <a:buChar char="•"/>
            </a:pPr>
            <a:r>
              <a:rPr lang="en-US" sz="2000" b="0" dirty="0"/>
              <a:t>Authority for determining commercial service acquisition and operationalization</a:t>
            </a:r>
          </a:p>
        </p:txBody>
      </p:sp>
      <p:sp>
        <p:nvSpPr>
          <p:cNvPr id="31" name="TextBox 30">
            <a:extLst>
              <a:ext uri="{FF2B5EF4-FFF2-40B4-BE49-F238E27FC236}">
                <a16:creationId xmlns:a16="http://schemas.microsoft.com/office/drawing/2014/main" id="{56D930CA-DB18-4924-939A-252E2EE9A7CA}"/>
              </a:ext>
            </a:extLst>
          </p:cNvPr>
          <p:cNvSpPr txBox="1"/>
          <p:nvPr/>
        </p:nvSpPr>
        <p:spPr>
          <a:xfrm>
            <a:off x="4040158" y="3190436"/>
            <a:ext cx="3401786" cy="2862322"/>
          </a:xfrm>
          <a:prstGeom prst="rect">
            <a:avLst/>
          </a:prstGeom>
          <a:noFill/>
        </p:spPr>
        <p:txBody>
          <a:bodyPr wrap="square">
            <a:spAutoFit/>
          </a:bodyPr>
          <a:lstStyle/>
          <a:p>
            <a:pPr marL="267891" indent="-267891">
              <a:buFont typeface="Arial" panose="020B0604020202020204" pitchFamily="34" charset="0"/>
              <a:buChar char="•"/>
            </a:pPr>
            <a:r>
              <a:rPr lang="en-US" sz="2000" dirty="0"/>
              <a:t>Management of Communications Services Project</a:t>
            </a:r>
          </a:p>
          <a:p>
            <a:pPr marL="267891" indent="-267891">
              <a:lnSpc>
                <a:spcPct val="100000"/>
              </a:lnSpc>
              <a:buFont typeface="Arial" panose="020B0604020202020204" pitchFamily="34" charset="0"/>
              <a:buChar char="•"/>
            </a:pPr>
            <a:r>
              <a:rPr lang="en-US" sz="2000" b="0" dirty="0"/>
              <a:t>Pursue space-based relay building on successful COTS approach</a:t>
            </a:r>
          </a:p>
          <a:p>
            <a:pPr marL="267891" indent="-267891">
              <a:lnSpc>
                <a:spcPct val="100000"/>
              </a:lnSpc>
              <a:buFont typeface="Arial" panose="020B0604020202020204" pitchFamily="34" charset="0"/>
              <a:buChar char="•"/>
            </a:pPr>
            <a:r>
              <a:rPr lang="en-US" sz="2000" b="0" dirty="0"/>
              <a:t>Execute on-orbit demos of commercial SATCOM capability</a:t>
            </a:r>
          </a:p>
        </p:txBody>
      </p:sp>
      <p:sp>
        <p:nvSpPr>
          <p:cNvPr id="33" name="TextBox 32">
            <a:extLst>
              <a:ext uri="{FF2B5EF4-FFF2-40B4-BE49-F238E27FC236}">
                <a16:creationId xmlns:a16="http://schemas.microsoft.com/office/drawing/2014/main" id="{33EFFCEF-200C-4452-AD08-31BA528ECE9C}"/>
              </a:ext>
            </a:extLst>
          </p:cNvPr>
          <p:cNvSpPr txBox="1"/>
          <p:nvPr/>
        </p:nvSpPr>
        <p:spPr>
          <a:xfrm>
            <a:off x="8192859" y="3190436"/>
            <a:ext cx="3136445" cy="2246769"/>
          </a:xfrm>
          <a:prstGeom prst="rect">
            <a:avLst/>
          </a:prstGeom>
          <a:noFill/>
        </p:spPr>
        <p:txBody>
          <a:bodyPr wrap="square">
            <a:spAutoFit/>
          </a:bodyPr>
          <a:lstStyle/>
          <a:p>
            <a:pPr marL="267891" indent="-267891">
              <a:lnSpc>
                <a:spcPct val="100000"/>
              </a:lnSpc>
              <a:buFont typeface="Arial" panose="020B0604020202020204" pitchFamily="34" charset="0"/>
              <a:buChar char="•"/>
            </a:pPr>
            <a:r>
              <a:rPr lang="en-US" sz="2000" b="0" dirty="0"/>
              <a:t>Rapidly onboard new DTE providers</a:t>
            </a:r>
          </a:p>
          <a:p>
            <a:pPr marL="267891" indent="-267891">
              <a:lnSpc>
                <a:spcPct val="100000"/>
              </a:lnSpc>
              <a:buFont typeface="Arial" panose="020B0604020202020204" pitchFamily="34" charset="0"/>
              <a:buChar char="•"/>
            </a:pPr>
            <a:r>
              <a:rPr lang="en-US" sz="2000" b="0" dirty="0"/>
              <a:t>Solicit new DTE providers from diverse / existing market</a:t>
            </a:r>
          </a:p>
          <a:p>
            <a:pPr marL="267891" indent="-267891">
              <a:lnSpc>
                <a:spcPct val="100000"/>
              </a:lnSpc>
              <a:buFont typeface="Arial" panose="020B0604020202020204" pitchFamily="34" charset="0"/>
              <a:buChar char="•"/>
            </a:pPr>
            <a:r>
              <a:rPr lang="en-US" sz="2000" b="0" dirty="0"/>
              <a:t>Divest NASA assets as appropriate</a:t>
            </a:r>
          </a:p>
        </p:txBody>
      </p:sp>
    </p:spTree>
    <p:extLst>
      <p:ext uri="{BB962C8B-B14F-4D97-AF65-F5344CB8AC3E}">
        <p14:creationId xmlns:p14="http://schemas.microsoft.com/office/powerpoint/2010/main" val="4709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B67ED1-1AC5-4A95-A278-F60CDF2D81BF}"/>
              </a:ext>
            </a:extLst>
          </p:cNvPr>
          <p:cNvSpPr txBox="1"/>
          <p:nvPr/>
        </p:nvSpPr>
        <p:spPr>
          <a:xfrm>
            <a:off x="430844" y="348916"/>
            <a:ext cx="8854669" cy="1938992"/>
          </a:xfrm>
          <a:prstGeom prst="rect">
            <a:avLst/>
          </a:prstGeom>
          <a:noFill/>
        </p:spPr>
        <p:txBody>
          <a:bodyPr wrap="square" rtlCol="0">
            <a:spAutoFit/>
          </a:bodyPr>
          <a:lstStyle/>
          <a:p>
            <a:r>
              <a:rPr lang="en-US" sz="3000" b="1">
                <a:solidFill>
                  <a:schemeClr val="bg1"/>
                </a:solidFill>
                <a:latin typeface="Arial Nova" panose="020B0504020202020204" pitchFamily="34" charset="0"/>
              </a:rPr>
              <a:t>Contact Information:</a:t>
            </a:r>
          </a:p>
          <a:p>
            <a:endParaRPr lang="en-US" dirty="0">
              <a:solidFill>
                <a:schemeClr val="bg1"/>
              </a:solidFill>
            </a:endParaRPr>
          </a:p>
          <a:p>
            <a:r>
              <a:rPr lang="en-US" sz="2400" b="1" dirty="0">
                <a:solidFill>
                  <a:schemeClr val="bg1"/>
                </a:solidFill>
              </a:rPr>
              <a:t>Greg Heckler </a:t>
            </a:r>
          </a:p>
          <a:p>
            <a:r>
              <a:rPr lang="en-US" sz="2400" dirty="0">
                <a:solidFill>
                  <a:schemeClr val="bg1"/>
                </a:solidFill>
              </a:rPr>
              <a:t>Acting Director – SCaN Commercial Services Office</a:t>
            </a:r>
          </a:p>
          <a:p>
            <a:r>
              <a:rPr lang="en-US" sz="2400" dirty="0">
                <a:solidFill>
                  <a:schemeClr val="bg1"/>
                </a:solidFill>
              </a:rPr>
              <a:t>Email: gregory.w.heckler@nasa.gov</a:t>
            </a:r>
          </a:p>
        </p:txBody>
      </p:sp>
    </p:spTree>
    <p:extLst>
      <p:ext uri="{BB962C8B-B14F-4D97-AF65-F5344CB8AC3E}">
        <p14:creationId xmlns:p14="http://schemas.microsoft.com/office/powerpoint/2010/main" val="2319396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B646-CE69-453E-B8FC-B1DBF13BAB6E}"/>
              </a:ext>
            </a:extLst>
          </p:cNvPr>
          <p:cNvSpPr txBox="1">
            <a:spLocks/>
          </p:cNvSpPr>
          <p:nvPr/>
        </p:nvSpPr>
        <p:spPr>
          <a:xfrm>
            <a:off x="1271176" y="2312582"/>
            <a:ext cx="9649647" cy="3580218"/>
          </a:xfrm>
          <a:prstGeom prst="rect">
            <a:avLst/>
          </a:prstGeom>
          <a:effectLst>
            <a:outerShdw blurRad="25400" dist="38100" dir="2700000" algn="tl" rotWithShape="0">
              <a:prstClr val="black">
                <a:alpha val="25000"/>
              </a:prstClr>
            </a:outerShdw>
          </a:effectLst>
        </p:spPr>
        <p:txBody>
          <a:bodyPr vert="horz" lIns="91440" tIns="45720" rIns="91440" bIns="45720" rtlCol="0" anchor="t">
            <a:normAutofit/>
          </a:bodyPr>
          <a:lstStyle>
            <a:lvl1pPr algn="ctr" defTabSz="886049" rtl="0" eaLnBrk="1" latinLnBrk="0" hangingPunct="1">
              <a:lnSpc>
                <a:spcPct val="90000"/>
              </a:lnSpc>
              <a:spcBef>
                <a:spcPct val="0"/>
              </a:spcBef>
              <a:buNone/>
              <a:defRPr sz="3692" b="0" kern="1200">
                <a:solidFill>
                  <a:srgbClr val="C0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a:lnSpc>
                <a:spcPts val="3600"/>
              </a:lnSpc>
            </a:pPr>
            <a:r>
              <a:rPr lang="en-US" sz="3600" b="1" dirty="0">
                <a:solidFill>
                  <a:schemeClr val="accent1">
                    <a:lumMod val="75000"/>
                  </a:schemeClr>
                </a:solidFill>
                <a:effectLst/>
              </a:rPr>
              <a:t>The Communications Services Project and Commercial SATCOM Demonstration Plans</a:t>
            </a:r>
          </a:p>
          <a:p>
            <a:pPr>
              <a:lnSpc>
                <a:spcPts val="3600"/>
              </a:lnSpc>
            </a:pPr>
            <a:br>
              <a:rPr lang="en-US" sz="2800" b="1" dirty="0">
                <a:solidFill>
                  <a:schemeClr val="accent1">
                    <a:lumMod val="75000"/>
                  </a:schemeClr>
                </a:solidFill>
              </a:rPr>
            </a:br>
            <a:r>
              <a:rPr lang="en-US" sz="2800" b="1" dirty="0">
                <a:solidFill>
                  <a:schemeClr val="accent1">
                    <a:lumMod val="75000"/>
                  </a:schemeClr>
                </a:solidFill>
                <a:effectLst/>
              </a:rPr>
              <a:t>Eli Naffah</a:t>
            </a:r>
            <a:br>
              <a:rPr lang="en-US" sz="2800" b="1" dirty="0">
                <a:solidFill>
                  <a:schemeClr val="accent1">
                    <a:lumMod val="75000"/>
                  </a:schemeClr>
                </a:solidFill>
              </a:rPr>
            </a:br>
            <a:r>
              <a:rPr lang="en-US" sz="2800" dirty="0">
                <a:solidFill>
                  <a:schemeClr val="tx1"/>
                </a:solidFill>
                <a:effectLst/>
              </a:rPr>
              <a:t>CSP Manager, NASA Glenn Research Center,</a:t>
            </a:r>
            <a:br>
              <a:rPr lang="en-US" sz="2800" dirty="0">
                <a:solidFill>
                  <a:schemeClr val="tx1"/>
                </a:solidFill>
                <a:effectLst/>
              </a:rPr>
            </a:br>
            <a:r>
              <a:rPr lang="en-US" sz="2800" dirty="0">
                <a:solidFill>
                  <a:schemeClr val="tx1"/>
                </a:solidFill>
                <a:effectLst/>
              </a:rPr>
              <a:t>and </a:t>
            </a:r>
            <a:r>
              <a:rPr lang="en-US" sz="2800" b="1" dirty="0">
                <a:solidFill>
                  <a:srgbClr val="2F5597"/>
                </a:solidFill>
                <a:effectLst/>
              </a:rPr>
              <a:t>Tom Kacpura</a:t>
            </a:r>
            <a:r>
              <a:rPr lang="en-US" sz="2800" dirty="0">
                <a:solidFill>
                  <a:schemeClr val="tx1"/>
                </a:solidFill>
                <a:effectLst/>
              </a:rPr>
              <a:t>, CSP Deputy Manager</a:t>
            </a:r>
          </a:p>
        </p:txBody>
      </p:sp>
    </p:spTree>
    <p:extLst>
      <p:ext uri="{BB962C8B-B14F-4D97-AF65-F5344CB8AC3E}">
        <p14:creationId xmlns:p14="http://schemas.microsoft.com/office/powerpoint/2010/main" val="458712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FED4BA-8943-4B18-A91E-B00BFE687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 y="-29996"/>
            <a:ext cx="12190437" cy="6910768"/>
          </a:xfrm>
          <a:prstGeom prst="rect">
            <a:avLst/>
          </a:prstGeom>
        </p:spPr>
      </p:pic>
      <p:sp>
        <p:nvSpPr>
          <p:cNvPr id="4" name="Content Placeholder 3">
            <a:extLst>
              <a:ext uri="{FF2B5EF4-FFF2-40B4-BE49-F238E27FC236}">
                <a16:creationId xmlns:a16="http://schemas.microsoft.com/office/drawing/2014/main" id="{CC55B3F6-2EC4-4BA5-B81F-4FC8544CB2D4}"/>
              </a:ext>
            </a:extLst>
          </p:cNvPr>
          <p:cNvSpPr>
            <a:spLocks noGrp="1"/>
          </p:cNvSpPr>
          <p:nvPr>
            <p:ph sz="half" idx="2"/>
          </p:nvPr>
        </p:nvSpPr>
        <p:spPr>
          <a:xfrm>
            <a:off x="6851972" y="1952386"/>
            <a:ext cx="4685498" cy="3915267"/>
          </a:xfrm>
        </p:spPr>
        <p:txBody>
          <a:bodyPr/>
          <a:lstStyle/>
          <a:p>
            <a:endParaRPr lang="en-US" dirty="0"/>
          </a:p>
          <a:p>
            <a:endParaRPr lang="en-US" dirty="0"/>
          </a:p>
        </p:txBody>
      </p:sp>
      <p:pic>
        <p:nvPicPr>
          <p:cNvPr id="26" name="Picture 10" descr="Related image">
            <a:extLst>
              <a:ext uri="{FF2B5EF4-FFF2-40B4-BE49-F238E27FC236}">
                <a16:creationId xmlns:a16="http://schemas.microsoft.com/office/drawing/2014/main" id="{C2A0A20E-1028-4C34-94ED-F343E92BA1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1063" y="7251201"/>
            <a:ext cx="79270" cy="50394"/>
          </a:xfrm>
          <a:prstGeom prst="rect">
            <a:avLst/>
          </a:prstGeom>
          <a:noFill/>
          <a:extLst>
            <a:ext uri="{909E8E84-426E-40DD-AFC4-6F175D3DCCD1}">
              <a14:hiddenFill xmlns:a14="http://schemas.microsoft.com/office/drawing/2010/main">
                <a:solidFill>
                  <a:srgbClr val="FFFFFF"/>
                </a:solidFill>
              </a14:hiddenFill>
            </a:ext>
          </a:extLst>
        </p:spPr>
      </p:pic>
      <p:sp>
        <p:nvSpPr>
          <p:cNvPr id="40" name="Content Placeholder 3">
            <a:extLst>
              <a:ext uri="{FF2B5EF4-FFF2-40B4-BE49-F238E27FC236}">
                <a16:creationId xmlns:a16="http://schemas.microsoft.com/office/drawing/2014/main" id="{C8632EB2-FDA3-403F-8916-208144050563}"/>
              </a:ext>
            </a:extLst>
          </p:cNvPr>
          <p:cNvSpPr txBox="1">
            <a:spLocks/>
          </p:cNvSpPr>
          <p:nvPr/>
        </p:nvSpPr>
        <p:spPr>
          <a:xfrm>
            <a:off x="5948394" y="1651530"/>
            <a:ext cx="4685498" cy="3915267"/>
          </a:xfrm>
          <a:prstGeom prst="rect">
            <a:avLst/>
          </a:prstGeom>
        </p:spPr>
        <p:txBody>
          <a:bodyPr vert="horz" lIns="83066" tIns="41534" rIns="83066" bIns="41534" rtlCol="0">
            <a:normAutofit/>
          </a:bodyPr>
          <a:lst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a:lstStyle>
          <a:p>
            <a:pPr marL="218051" indent="-218051" defTabSz="872204">
              <a:spcBef>
                <a:spcPts val="953"/>
              </a:spcBef>
              <a:defRPr/>
            </a:pPr>
            <a:endParaRPr lang="en-US" sz="2671" dirty="0">
              <a:solidFill>
                <a:prstClr val="black"/>
              </a:solidFill>
              <a:latin typeface="Calibri" panose="020F0502020204030204"/>
            </a:endParaRPr>
          </a:p>
          <a:p>
            <a:pPr marL="218051" indent="-218051" defTabSz="872204">
              <a:spcBef>
                <a:spcPts val="953"/>
              </a:spcBef>
              <a:defRPr/>
            </a:pPr>
            <a:endParaRPr lang="en-US" sz="2671" dirty="0">
              <a:solidFill>
                <a:prstClr val="black"/>
              </a:solidFill>
              <a:latin typeface="Calibri" panose="020F0502020204030204"/>
            </a:endParaRPr>
          </a:p>
        </p:txBody>
      </p:sp>
      <p:pic>
        <p:nvPicPr>
          <p:cNvPr id="41" name="Picture 40">
            <a:extLst>
              <a:ext uri="{FF2B5EF4-FFF2-40B4-BE49-F238E27FC236}">
                <a16:creationId xmlns:a16="http://schemas.microsoft.com/office/drawing/2014/main" id="{BB60481B-8B40-4AA0-B9B7-F5CF17FD8EA0}"/>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272436" y="1117949"/>
            <a:ext cx="4738124" cy="4738124"/>
          </a:xfrm>
          <a:prstGeom prst="rect">
            <a:avLst/>
          </a:prstGeom>
          <a:effectLst>
            <a:glow rad="101600">
              <a:schemeClr val="accent5">
                <a:satMod val="175000"/>
                <a:alpha val="21000"/>
              </a:schemeClr>
            </a:glow>
          </a:effectLst>
        </p:spPr>
      </p:pic>
      <p:grpSp>
        <p:nvGrpSpPr>
          <p:cNvPr id="17" name="Group 16">
            <a:extLst>
              <a:ext uri="{FF2B5EF4-FFF2-40B4-BE49-F238E27FC236}">
                <a16:creationId xmlns:a16="http://schemas.microsoft.com/office/drawing/2014/main" id="{2FA27B5B-A901-46C0-AA25-09E4617E45C3}"/>
              </a:ext>
            </a:extLst>
          </p:cNvPr>
          <p:cNvGrpSpPr/>
          <p:nvPr/>
        </p:nvGrpSpPr>
        <p:grpSpPr>
          <a:xfrm>
            <a:off x="-2152140" y="1414001"/>
            <a:ext cx="16184226" cy="5293997"/>
            <a:chOff x="-2669467" y="1462287"/>
            <a:chExt cx="17815560" cy="5827620"/>
          </a:xfrm>
        </p:grpSpPr>
        <p:pic>
          <p:nvPicPr>
            <p:cNvPr id="52" name="Picture 51">
              <a:extLst>
                <a:ext uri="{FF2B5EF4-FFF2-40B4-BE49-F238E27FC236}">
                  <a16:creationId xmlns:a16="http://schemas.microsoft.com/office/drawing/2014/main" id="{5B966F58-4E62-4A79-9A4E-D288F96AF539}"/>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38000"/>
                      </a14:imgEffect>
                    </a14:imgLayer>
                  </a14:imgProps>
                </a:ext>
                <a:ext uri="{28A0092B-C50C-407E-A947-70E740481C1C}">
                  <a14:useLocalDpi xmlns:a14="http://schemas.microsoft.com/office/drawing/2010/main" val="0"/>
                </a:ext>
              </a:extLst>
            </a:blip>
            <a:srcRect t="29063"/>
            <a:stretch/>
          </p:blipFill>
          <p:spPr>
            <a:xfrm>
              <a:off x="-2669467" y="1462287"/>
              <a:ext cx="17815560" cy="5827620"/>
            </a:xfrm>
            <a:prstGeom prst="rect">
              <a:avLst/>
            </a:prstGeom>
          </p:spPr>
        </p:pic>
        <p:grpSp>
          <p:nvGrpSpPr>
            <p:cNvPr id="16" name="Group 15">
              <a:extLst>
                <a:ext uri="{FF2B5EF4-FFF2-40B4-BE49-F238E27FC236}">
                  <a16:creationId xmlns:a16="http://schemas.microsoft.com/office/drawing/2014/main" id="{61FE8D44-CCD6-41C5-962B-3C0E221A84E8}"/>
                </a:ext>
              </a:extLst>
            </p:cNvPr>
            <p:cNvGrpSpPr/>
            <p:nvPr/>
          </p:nvGrpSpPr>
          <p:grpSpPr>
            <a:xfrm>
              <a:off x="5765463" y="5665322"/>
              <a:ext cx="1964858" cy="1045987"/>
              <a:chOff x="5765463" y="5665322"/>
              <a:chExt cx="1964858" cy="1045987"/>
            </a:xfrm>
          </p:grpSpPr>
          <p:sp>
            <p:nvSpPr>
              <p:cNvPr id="67" name="Rectangle 66">
                <a:extLst>
                  <a:ext uri="{FF2B5EF4-FFF2-40B4-BE49-F238E27FC236}">
                    <a16:creationId xmlns:a16="http://schemas.microsoft.com/office/drawing/2014/main" id="{D5220B61-C287-43E1-B021-DCF6105E2876}"/>
                  </a:ext>
                </a:extLst>
              </p:cNvPr>
              <p:cNvSpPr/>
              <p:nvPr/>
            </p:nvSpPr>
            <p:spPr>
              <a:xfrm>
                <a:off x="6305951" y="6425164"/>
                <a:ext cx="1424370" cy="286145"/>
              </a:xfrm>
              <a:prstGeom prst="rect">
                <a:avLst/>
              </a:prstGeom>
            </p:spPr>
            <p:txBody>
              <a:bodyPr wrap="none">
                <a:spAutoFit/>
              </a:bodyPr>
              <a:lstStyle/>
              <a:p>
                <a:pPr defTabSz="415335">
                  <a:defRPr/>
                </a:pPr>
                <a:r>
                  <a:rPr lang="en-US" sz="1089" b="1" dirty="0">
                    <a:solidFill>
                      <a:prstClr val="white"/>
                    </a:solidFill>
                    <a:latin typeface="Calibri" panose="020F0502020204030204"/>
                  </a:rPr>
                  <a:t>MMS Constellation</a:t>
                </a:r>
              </a:p>
            </p:txBody>
          </p:sp>
          <p:pic>
            <p:nvPicPr>
              <p:cNvPr id="68" name="Picture 10" descr="Related image">
                <a:extLst>
                  <a:ext uri="{FF2B5EF4-FFF2-40B4-BE49-F238E27FC236}">
                    <a16:creationId xmlns:a16="http://schemas.microsoft.com/office/drawing/2014/main" id="{0B93D6B7-9D24-446E-8083-E15B94AE9F73}"/>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54000"/>
                        </a14:imgEffect>
                      </a14:imgLayer>
                    </a14:imgProps>
                  </a:ext>
                  <a:ext uri="{28A0092B-C50C-407E-A947-70E740481C1C}">
                    <a14:useLocalDpi xmlns:a14="http://schemas.microsoft.com/office/drawing/2010/main" val="0"/>
                  </a:ext>
                </a:extLst>
              </a:blip>
              <a:srcRect/>
              <a:stretch>
                <a:fillRect/>
              </a:stretch>
            </p:blipFill>
            <p:spPr bwMode="auto">
              <a:xfrm>
                <a:off x="5765463" y="6232482"/>
                <a:ext cx="672689" cy="427638"/>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0" descr="Related image">
                <a:extLst>
                  <a:ext uri="{FF2B5EF4-FFF2-40B4-BE49-F238E27FC236}">
                    <a16:creationId xmlns:a16="http://schemas.microsoft.com/office/drawing/2014/main" id="{08803E58-5B6F-4927-9B1F-6E263AB25DA8}"/>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54000"/>
                        </a14:imgEffect>
                      </a14:imgLayer>
                    </a14:imgProps>
                  </a:ext>
                  <a:ext uri="{28A0092B-C50C-407E-A947-70E740481C1C}">
                    <a14:useLocalDpi xmlns:a14="http://schemas.microsoft.com/office/drawing/2010/main" val="0"/>
                  </a:ext>
                </a:extLst>
              </a:blip>
              <a:srcRect/>
              <a:stretch>
                <a:fillRect/>
              </a:stretch>
            </p:blipFill>
            <p:spPr bwMode="auto">
              <a:xfrm>
                <a:off x="6326835" y="5995201"/>
                <a:ext cx="672689" cy="427638"/>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0" descr="Related image">
                <a:extLst>
                  <a:ext uri="{FF2B5EF4-FFF2-40B4-BE49-F238E27FC236}">
                    <a16:creationId xmlns:a16="http://schemas.microsoft.com/office/drawing/2014/main" id="{F27DC33A-9B4D-4FBA-90B6-F9C98DC44F2B}"/>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54000"/>
                        </a14:imgEffect>
                      </a14:imgLayer>
                    </a14:imgProps>
                  </a:ext>
                  <a:ext uri="{28A0092B-C50C-407E-A947-70E740481C1C}">
                    <a14:useLocalDpi xmlns:a14="http://schemas.microsoft.com/office/drawing/2010/main" val="0"/>
                  </a:ext>
                </a:extLst>
              </a:blip>
              <a:srcRect/>
              <a:stretch>
                <a:fillRect/>
              </a:stretch>
            </p:blipFill>
            <p:spPr bwMode="auto">
              <a:xfrm>
                <a:off x="6781363" y="5774104"/>
                <a:ext cx="672689" cy="427638"/>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0" descr="Related image">
                <a:extLst>
                  <a:ext uri="{FF2B5EF4-FFF2-40B4-BE49-F238E27FC236}">
                    <a16:creationId xmlns:a16="http://schemas.microsoft.com/office/drawing/2014/main" id="{108F5B77-CDCF-4EC8-8DD5-4698256E9ED2}"/>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54000"/>
                        </a14:imgEffect>
                      </a14:imgLayer>
                    </a14:imgProps>
                  </a:ext>
                  <a:ext uri="{28A0092B-C50C-407E-A947-70E740481C1C}">
                    <a14:useLocalDpi xmlns:a14="http://schemas.microsoft.com/office/drawing/2010/main" val="0"/>
                  </a:ext>
                </a:extLst>
              </a:blip>
              <a:srcRect/>
              <a:stretch>
                <a:fillRect/>
              </a:stretch>
            </p:blipFill>
            <p:spPr bwMode="auto">
              <a:xfrm>
                <a:off x="6355772" y="5665322"/>
                <a:ext cx="672689" cy="4276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615179E1-85E5-4A7D-A6E2-A044E1BE838C}"/>
                </a:ext>
              </a:extLst>
            </p:cNvPr>
            <p:cNvGrpSpPr/>
            <p:nvPr/>
          </p:nvGrpSpPr>
          <p:grpSpPr>
            <a:xfrm>
              <a:off x="4548955" y="2026630"/>
              <a:ext cx="1610499" cy="977036"/>
              <a:chOff x="4548955" y="2026630"/>
              <a:chExt cx="1610499" cy="977036"/>
            </a:xfrm>
          </p:grpSpPr>
          <p:pic>
            <p:nvPicPr>
              <p:cNvPr id="3" name="Picture 2">
                <a:extLst>
                  <a:ext uri="{FF2B5EF4-FFF2-40B4-BE49-F238E27FC236}">
                    <a16:creationId xmlns:a16="http://schemas.microsoft.com/office/drawing/2014/main" id="{BD58700A-6FF7-4DA3-9706-08AA6F0787A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48955" y="2322188"/>
                <a:ext cx="645611" cy="681478"/>
              </a:xfrm>
              <a:prstGeom prst="rect">
                <a:avLst/>
              </a:prstGeom>
            </p:spPr>
          </p:pic>
          <p:pic>
            <p:nvPicPr>
              <p:cNvPr id="81" name="Picture 80">
                <a:extLst>
                  <a:ext uri="{FF2B5EF4-FFF2-40B4-BE49-F238E27FC236}">
                    <a16:creationId xmlns:a16="http://schemas.microsoft.com/office/drawing/2014/main" id="{37B01D19-57B7-4B09-85A2-B4A3B984D6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08960" y="2181943"/>
                <a:ext cx="645611" cy="681478"/>
              </a:xfrm>
              <a:prstGeom prst="rect">
                <a:avLst/>
              </a:prstGeom>
            </p:spPr>
          </p:pic>
          <p:pic>
            <p:nvPicPr>
              <p:cNvPr id="82" name="Picture 81">
                <a:extLst>
                  <a:ext uri="{FF2B5EF4-FFF2-40B4-BE49-F238E27FC236}">
                    <a16:creationId xmlns:a16="http://schemas.microsoft.com/office/drawing/2014/main" id="{88FE424E-2386-4362-93AA-33EB9025743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13843" y="2080966"/>
                <a:ext cx="645611" cy="681478"/>
              </a:xfrm>
              <a:prstGeom prst="rect">
                <a:avLst/>
              </a:prstGeom>
            </p:spPr>
          </p:pic>
          <p:sp>
            <p:nvSpPr>
              <p:cNvPr id="83" name="Rectangle 82">
                <a:extLst>
                  <a:ext uri="{FF2B5EF4-FFF2-40B4-BE49-F238E27FC236}">
                    <a16:creationId xmlns:a16="http://schemas.microsoft.com/office/drawing/2014/main" id="{3A7D7396-3A85-4ADA-9060-BA7EBC235E55}"/>
                  </a:ext>
                </a:extLst>
              </p:cNvPr>
              <p:cNvSpPr/>
              <p:nvPr/>
            </p:nvSpPr>
            <p:spPr>
              <a:xfrm>
                <a:off x="4566908" y="2026630"/>
                <a:ext cx="697363" cy="286145"/>
              </a:xfrm>
              <a:prstGeom prst="rect">
                <a:avLst/>
              </a:prstGeom>
            </p:spPr>
            <p:txBody>
              <a:bodyPr wrap="none">
                <a:spAutoFit/>
              </a:bodyPr>
              <a:lstStyle/>
              <a:p>
                <a:pPr defTabSz="415335">
                  <a:defRPr/>
                </a:pPr>
                <a:r>
                  <a:rPr lang="en-US" sz="1089" b="1" dirty="0">
                    <a:solidFill>
                      <a:prstClr val="white"/>
                    </a:solidFill>
                    <a:latin typeface="Calibri" panose="020F0502020204030204"/>
                  </a:rPr>
                  <a:t>THEMIS</a:t>
                </a:r>
              </a:p>
            </p:txBody>
          </p:sp>
        </p:grpSp>
      </p:grpSp>
      <p:grpSp>
        <p:nvGrpSpPr>
          <p:cNvPr id="11" name="Group 10">
            <a:extLst>
              <a:ext uri="{FF2B5EF4-FFF2-40B4-BE49-F238E27FC236}">
                <a16:creationId xmlns:a16="http://schemas.microsoft.com/office/drawing/2014/main" id="{91AF8161-B81D-4CFF-BFF0-087C8D5DA6FF}"/>
              </a:ext>
            </a:extLst>
          </p:cNvPr>
          <p:cNvGrpSpPr/>
          <p:nvPr/>
        </p:nvGrpSpPr>
        <p:grpSpPr>
          <a:xfrm>
            <a:off x="6933524" y="1720051"/>
            <a:ext cx="2130709" cy="1038239"/>
            <a:chOff x="7322745" y="1776390"/>
            <a:chExt cx="2345478" cy="1142892"/>
          </a:xfrm>
        </p:grpSpPr>
        <p:grpSp>
          <p:nvGrpSpPr>
            <p:cNvPr id="2" name="Group 1">
              <a:extLst>
                <a:ext uri="{FF2B5EF4-FFF2-40B4-BE49-F238E27FC236}">
                  <a16:creationId xmlns:a16="http://schemas.microsoft.com/office/drawing/2014/main" id="{DF58801D-A5E0-42A6-AC26-2A1965F5542C}"/>
                </a:ext>
              </a:extLst>
            </p:cNvPr>
            <p:cNvGrpSpPr/>
            <p:nvPr/>
          </p:nvGrpSpPr>
          <p:grpSpPr>
            <a:xfrm>
              <a:off x="7845439" y="1776390"/>
              <a:ext cx="263987" cy="752938"/>
              <a:chOff x="12493398" y="-294724"/>
              <a:chExt cx="282389" cy="805424"/>
            </a:xfrm>
          </p:grpSpPr>
          <p:sp>
            <p:nvSpPr>
              <p:cNvPr id="103" name="Extract 23">
                <a:extLst>
                  <a:ext uri="{FF2B5EF4-FFF2-40B4-BE49-F238E27FC236}">
                    <a16:creationId xmlns:a16="http://schemas.microsoft.com/office/drawing/2014/main" id="{2F3BDB22-68D6-43E6-A416-871BA40B6248}"/>
                  </a:ext>
                </a:extLst>
              </p:cNvPr>
              <p:cNvSpPr/>
              <p:nvPr/>
            </p:nvSpPr>
            <p:spPr>
              <a:xfrm rot="21487790">
                <a:off x="12612023" y="330297"/>
                <a:ext cx="45719" cy="180403"/>
              </a:xfrm>
              <a:prstGeom prst="flowChartExtract">
                <a:avLst/>
              </a:prstGeom>
              <a:gradFill flip="none" rotWithShape="1">
                <a:gsLst>
                  <a:gs pos="32000">
                    <a:srgbClr val="FF9A04"/>
                  </a:gs>
                  <a:gs pos="64000">
                    <a:sysClr val="window" lastClr="FFFFFF">
                      <a:lumMod val="50000"/>
                      <a:alpha val="14000"/>
                    </a:sysClr>
                  </a:gs>
                  <a:gs pos="15000">
                    <a:srgbClr val="FFC000"/>
                  </a:gs>
                </a:gsLst>
                <a:path path="circle">
                  <a:fillToRect l="50000" t="50000" r="50000" b="50000"/>
                </a:path>
                <a:tileRect/>
              </a:gradFill>
              <a:ln w="25400" cap="flat" cmpd="sng" algn="ctr">
                <a:noFill/>
                <a:prstDash val="solid"/>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txBody>
              <a:bodyPr rtlCol="0" anchor="ctr"/>
              <a:lstStyle/>
              <a:p>
                <a:pPr algn="ctr" defTabSz="1169583">
                  <a:defRPr/>
                </a:pPr>
                <a:endParaRPr lang="en-US" sz="2271" kern="0" dirty="0">
                  <a:solidFill>
                    <a:prstClr val="white"/>
                  </a:solidFill>
                  <a:latin typeface="Arial" panose="020B0604020202020204" pitchFamily="34" charset="0"/>
                </a:endParaRPr>
              </a:p>
            </p:txBody>
          </p:sp>
          <p:pic>
            <p:nvPicPr>
              <p:cNvPr id="101" name="Picture 100">
                <a:extLst>
                  <a:ext uri="{FF2B5EF4-FFF2-40B4-BE49-F238E27FC236}">
                    <a16:creationId xmlns:a16="http://schemas.microsoft.com/office/drawing/2014/main" id="{EDF16252-7A61-4CAD-9718-0211983BE4C1}"/>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2493398" y="-294724"/>
                <a:ext cx="282389" cy="704454"/>
              </a:xfrm>
              <a:prstGeom prst="rect">
                <a:avLst/>
              </a:prstGeom>
            </p:spPr>
          </p:pic>
        </p:grpSp>
        <p:grpSp>
          <p:nvGrpSpPr>
            <p:cNvPr id="7" name="Group 6">
              <a:extLst>
                <a:ext uri="{FF2B5EF4-FFF2-40B4-BE49-F238E27FC236}">
                  <a16:creationId xmlns:a16="http://schemas.microsoft.com/office/drawing/2014/main" id="{1226997E-69DD-4B4C-9DDD-C00E0864634E}"/>
                </a:ext>
              </a:extLst>
            </p:cNvPr>
            <p:cNvGrpSpPr/>
            <p:nvPr/>
          </p:nvGrpSpPr>
          <p:grpSpPr>
            <a:xfrm>
              <a:off x="8927888" y="1938408"/>
              <a:ext cx="185413" cy="980874"/>
              <a:chOff x="12234462" y="-599714"/>
              <a:chExt cx="185413" cy="980874"/>
            </a:xfrm>
          </p:grpSpPr>
          <p:sp>
            <p:nvSpPr>
              <p:cNvPr id="105" name="Extract 23">
                <a:extLst>
                  <a:ext uri="{FF2B5EF4-FFF2-40B4-BE49-F238E27FC236}">
                    <a16:creationId xmlns:a16="http://schemas.microsoft.com/office/drawing/2014/main" id="{4D9B91AD-4172-4885-8B5E-5C2F9CE82CB3}"/>
                  </a:ext>
                </a:extLst>
              </p:cNvPr>
              <p:cNvSpPr/>
              <p:nvPr/>
            </p:nvSpPr>
            <p:spPr>
              <a:xfrm rot="21487790">
                <a:off x="12300874" y="200757"/>
                <a:ext cx="45719" cy="180403"/>
              </a:xfrm>
              <a:prstGeom prst="flowChartExtract">
                <a:avLst/>
              </a:prstGeom>
              <a:gradFill flip="none" rotWithShape="1">
                <a:gsLst>
                  <a:gs pos="32000">
                    <a:srgbClr val="FF9A04">
                      <a:lumMod val="66000"/>
                      <a:lumOff val="34000"/>
                    </a:srgbClr>
                  </a:gs>
                  <a:gs pos="64000">
                    <a:sysClr val="window" lastClr="FFFFFF">
                      <a:lumMod val="50000"/>
                      <a:alpha val="14000"/>
                    </a:sysClr>
                  </a:gs>
                  <a:gs pos="15000">
                    <a:srgbClr val="FFC000"/>
                  </a:gs>
                </a:gsLst>
                <a:path path="circle">
                  <a:fillToRect l="50000" t="50000" r="50000" b="50000"/>
                </a:path>
                <a:tileRect/>
              </a:gradFill>
              <a:ln w="25400" cap="flat" cmpd="sng" algn="ctr">
                <a:noFill/>
                <a:prstDash val="solid"/>
              </a:ln>
              <a:effectLst>
                <a:glow rad="292100">
                  <a:srgbClr val="FFC000">
                    <a:alpha val="55000"/>
                  </a:srgbClr>
                </a:glow>
                <a:outerShdw blurRad="50800" dist="38100" dir="18900000" algn="bl" rotWithShape="0">
                  <a:prstClr val="black">
                    <a:alpha val="40000"/>
                  </a:prstClr>
                </a:outerShdw>
                <a:reflection blurRad="6350" stA="52000" endA="300" endPos="35000" dir="5400000" sy="-100000" algn="bl" rotWithShape="0"/>
              </a:effectLst>
            </p:spPr>
            <p:txBody>
              <a:bodyPr rtlCol="0" anchor="ctr"/>
              <a:lstStyle/>
              <a:p>
                <a:pPr algn="ctr" defTabSz="1169583">
                  <a:defRPr/>
                </a:pPr>
                <a:endParaRPr lang="en-US" sz="2271" kern="0" dirty="0">
                  <a:solidFill>
                    <a:prstClr val="white"/>
                  </a:solidFill>
                  <a:latin typeface="Arial" panose="020B0604020202020204" pitchFamily="34" charset="0"/>
                </a:endParaRPr>
              </a:p>
            </p:txBody>
          </p:sp>
          <p:pic>
            <p:nvPicPr>
              <p:cNvPr id="106" name="Picture 105">
                <a:extLst>
                  <a:ext uri="{FF2B5EF4-FFF2-40B4-BE49-F238E27FC236}">
                    <a16:creationId xmlns:a16="http://schemas.microsoft.com/office/drawing/2014/main" id="{783FB472-FB58-41E4-A638-BF513E8FB53A}"/>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flipH="1">
                <a:off x="12234462" y="-599714"/>
                <a:ext cx="185413" cy="867943"/>
              </a:xfrm>
              <a:prstGeom prst="rect">
                <a:avLst/>
              </a:prstGeom>
            </p:spPr>
          </p:pic>
        </p:grpSp>
        <p:sp>
          <p:nvSpPr>
            <p:cNvPr id="104" name="Rectangle 103">
              <a:extLst>
                <a:ext uri="{FF2B5EF4-FFF2-40B4-BE49-F238E27FC236}">
                  <a16:creationId xmlns:a16="http://schemas.microsoft.com/office/drawing/2014/main" id="{88317BFF-F513-4669-9C51-8B524D04D425}"/>
                </a:ext>
              </a:extLst>
            </p:cNvPr>
            <p:cNvSpPr/>
            <p:nvPr/>
          </p:nvSpPr>
          <p:spPr>
            <a:xfrm>
              <a:off x="9016739" y="2261373"/>
              <a:ext cx="651484" cy="286145"/>
            </a:xfrm>
            <a:prstGeom prst="rect">
              <a:avLst/>
            </a:prstGeom>
          </p:spPr>
          <p:txBody>
            <a:bodyPr wrap="none">
              <a:spAutoFit/>
            </a:bodyPr>
            <a:lstStyle/>
            <a:p>
              <a:pPr defTabSz="415335">
                <a:defRPr/>
              </a:pPr>
              <a:r>
                <a:rPr lang="en-US" sz="1089" b="1" dirty="0">
                  <a:solidFill>
                    <a:prstClr val="white"/>
                  </a:solidFill>
                  <a:latin typeface="Calibri" panose="020F0502020204030204"/>
                </a:rPr>
                <a:t>Atlas V</a:t>
              </a:r>
            </a:p>
          </p:txBody>
        </p:sp>
        <p:sp>
          <p:nvSpPr>
            <p:cNvPr id="107" name="Rectangle 106">
              <a:extLst>
                <a:ext uri="{FF2B5EF4-FFF2-40B4-BE49-F238E27FC236}">
                  <a16:creationId xmlns:a16="http://schemas.microsoft.com/office/drawing/2014/main" id="{57FA47AA-06E5-44BF-AA76-454BBE1BA0CA}"/>
                </a:ext>
              </a:extLst>
            </p:cNvPr>
            <p:cNvSpPr/>
            <p:nvPr/>
          </p:nvSpPr>
          <p:spPr>
            <a:xfrm>
              <a:off x="7322745" y="2302349"/>
              <a:ext cx="640896" cy="286145"/>
            </a:xfrm>
            <a:prstGeom prst="rect">
              <a:avLst/>
            </a:prstGeom>
          </p:spPr>
          <p:txBody>
            <a:bodyPr wrap="none">
              <a:spAutoFit/>
            </a:bodyPr>
            <a:lstStyle/>
            <a:p>
              <a:pPr defTabSz="415335">
                <a:defRPr/>
              </a:pPr>
              <a:r>
                <a:rPr lang="en-US" sz="1089" b="1" dirty="0">
                  <a:solidFill>
                    <a:prstClr val="white"/>
                  </a:solidFill>
                  <a:latin typeface="Calibri" panose="020F0502020204030204"/>
                </a:rPr>
                <a:t>Atlas II</a:t>
              </a:r>
            </a:p>
          </p:txBody>
        </p:sp>
      </p:grpSp>
      <p:grpSp>
        <p:nvGrpSpPr>
          <p:cNvPr id="10" name="Group 9">
            <a:extLst>
              <a:ext uri="{FF2B5EF4-FFF2-40B4-BE49-F238E27FC236}">
                <a16:creationId xmlns:a16="http://schemas.microsoft.com/office/drawing/2014/main" id="{5DAB907E-F4C6-498F-A218-E4CDE00D8FEB}"/>
              </a:ext>
            </a:extLst>
          </p:cNvPr>
          <p:cNvGrpSpPr/>
          <p:nvPr/>
        </p:nvGrpSpPr>
        <p:grpSpPr>
          <a:xfrm>
            <a:off x="8274429" y="4676782"/>
            <a:ext cx="1203416" cy="902815"/>
            <a:chOff x="8798803" y="5031154"/>
            <a:chExt cx="1324717" cy="993818"/>
          </a:xfrm>
        </p:grpSpPr>
        <p:pic>
          <p:nvPicPr>
            <p:cNvPr id="108" name="Picture 107" descr="Hi Alt Balloon.png">
              <a:extLst>
                <a:ext uri="{FF2B5EF4-FFF2-40B4-BE49-F238E27FC236}">
                  <a16:creationId xmlns:a16="http://schemas.microsoft.com/office/drawing/2014/main" id="{75CF3A43-53BA-4456-ABB0-0474384C1DB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728695" y="5519290"/>
              <a:ext cx="394825" cy="505682"/>
            </a:xfrm>
            <a:prstGeom prst="rect">
              <a:avLst/>
            </a:prstGeom>
            <a:effectLst>
              <a:outerShdw blurRad="50800" dist="38100" dir="2700000">
                <a:srgbClr val="000000">
                  <a:alpha val="57000"/>
                </a:srgbClr>
              </a:outerShdw>
            </a:effectLst>
          </p:spPr>
        </p:pic>
        <p:sp>
          <p:nvSpPr>
            <p:cNvPr id="113" name="Rectangle 112">
              <a:extLst>
                <a:ext uri="{FF2B5EF4-FFF2-40B4-BE49-F238E27FC236}">
                  <a16:creationId xmlns:a16="http://schemas.microsoft.com/office/drawing/2014/main" id="{5690DD1A-C2B5-452D-9178-2469AF4516FA}"/>
                </a:ext>
              </a:extLst>
            </p:cNvPr>
            <p:cNvSpPr/>
            <p:nvPr/>
          </p:nvSpPr>
          <p:spPr>
            <a:xfrm>
              <a:off x="8798803" y="5031154"/>
              <a:ext cx="1297320" cy="470650"/>
            </a:xfrm>
            <a:prstGeom prst="rect">
              <a:avLst/>
            </a:prstGeom>
          </p:spPr>
          <p:txBody>
            <a:bodyPr wrap="none">
              <a:spAutoFit/>
            </a:bodyPr>
            <a:lstStyle/>
            <a:p>
              <a:pPr defTabSz="415335">
                <a:defRPr/>
              </a:pPr>
              <a:r>
                <a:rPr lang="en-US" sz="1089" b="1" dirty="0">
                  <a:solidFill>
                    <a:prstClr val="white"/>
                  </a:solidFill>
                  <a:latin typeface="Calibri" panose="020F0502020204030204"/>
                </a:rPr>
                <a:t>Hi-Altitude </a:t>
              </a:r>
            </a:p>
            <a:p>
              <a:pPr defTabSz="415335">
                <a:defRPr/>
              </a:pPr>
              <a:r>
                <a:rPr lang="en-US" sz="1089" b="1" dirty="0">
                  <a:solidFill>
                    <a:prstClr val="white"/>
                  </a:solidFill>
                  <a:latin typeface="Calibri" panose="020F0502020204030204"/>
                </a:rPr>
                <a:t>Scientific Balloon</a:t>
              </a:r>
            </a:p>
          </p:txBody>
        </p:sp>
      </p:grpSp>
      <p:grpSp>
        <p:nvGrpSpPr>
          <p:cNvPr id="21" name="Group 20">
            <a:extLst>
              <a:ext uri="{FF2B5EF4-FFF2-40B4-BE49-F238E27FC236}">
                <a16:creationId xmlns:a16="http://schemas.microsoft.com/office/drawing/2014/main" id="{FFDC1FFD-3D93-461B-9511-D88EBFDB1A77}"/>
              </a:ext>
            </a:extLst>
          </p:cNvPr>
          <p:cNvGrpSpPr/>
          <p:nvPr/>
        </p:nvGrpSpPr>
        <p:grpSpPr>
          <a:xfrm>
            <a:off x="5554324" y="1869281"/>
            <a:ext cx="7447479" cy="3322268"/>
            <a:chOff x="5817058" y="1958153"/>
            <a:chExt cx="8198168" cy="3657145"/>
          </a:xfrm>
        </p:grpSpPr>
        <p:pic>
          <p:nvPicPr>
            <p:cNvPr id="49" name="Picture 48">
              <a:extLst>
                <a:ext uri="{FF2B5EF4-FFF2-40B4-BE49-F238E27FC236}">
                  <a16:creationId xmlns:a16="http://schemas.microsoft.com/office/drawing/2014/main" id="{343D8834-E721-4EBE-AD5B-B7F5DA119819}"/>
                </a:ext>
              </a:extLst>
            </p:cNvPr>
            <p:cNvPicPr>
              <a:picLocks noChangeAspect="1"/>
            </p:cNvPicPr>
            <p:nvPr/>
          </p:nvPicPr>
          <p:blipFill rotWithShape="1">
            <a:blip r:embed="rId15">
              <a:extLst>
                <a:ext uri="{28A0092B-C50C-407E-A947-70E740481C1C}">
                  <a14:useLocalDpi xmlns:a14="http://schemas.microsoft.com/office/drawing/2010/main" val="0"/>
                </a:ext>
              </a:extLst>
            </a:blip>
            <a:srcRect l="23150" t="26492" r="10948" b="28633"/>
            <a:stretch/>
          </p:blipFill>
          <p:spPr>
            <a:xfrm rot="20858532">
              <a:off x="6185076" y="1958153"/>
              <a:ext cx="7830150" cy="3560332"/>
            </a:xfrm>
            <a:prstGeom prst="rect">
              <a:avLst/>
            </a:prstGeom>
            <a:effectLst>
              <a:outerShdw blurRad="50800" dist="50800" dir="2700000" sx="103000" sy="103000" algn="tl" rotWithShape="0">
                <a:prstClr val="black">
                  <a:alpha val="40000"/>
                </a:prstClr>
              </a:outerShdw>
            </a:effectLst>
          </p:spPr>
        </p:pic>
        <p:grpSp>
          <p:nvGrpSpPr>
            <p:cNvPr id="20" name="Group 19">
              <a:extLst>
                <a:ext uri="{FF2B5EF4-FFF2-40B4-BE49-F238E27FC236}">
                  <a16:creationId xmlns:a16="http://schemas.microsoft.com/office/drawing/2014/main" id="{D54385F7-1ED2-4725-B213-C87EFB97F10C}"/>
                </a:ext>
              </a:extLst>
            </p:cNvPr>
            <p:cNvGrpSpPr/>
            <p:nvPr/>
          </p:nvGrpSpPr>
          <p:grpSpPr>
            <a:xfrm>
              <a:off x="5817058" y="2097576"/>
              <a:ext cx="6742136" cy="3517722"/>
              <a:chOff x="5817058" y="2097576"/>
              <a:chExt cx="6742136" cy="3517722"/>
            </a:xfrm>
          </p:grpSpPr>
          <p:pic>
            <p:nvPicPr>
              <p:cNvPr id="50" name="Picture 49">
                <a:extLst>
                  <a:ext uri="{FF2B5EF4-FFF2-40B4-BE49-F238E27FC236}">
                    <a16:creationId xmlns:a16="http://schemas.microsoft.com/office/drawing/2014/main" id="{80F0511F-8595-40FF-A97D-A9A1B0EAFC99}"/>
                  </a:ext>
                </a:extLst>
              </p:cNvPr>
              <p:cNvPicPr>
                <a:picLocks noChangeAspect="1"/>
              </p:cNvPicPr>
              <p:nvPr/>
            </p:nvPicPr>
            <p:blipFill rotWithShape="1">
              <a:blip r:embed="rId16">
                <a:extLst>
                  <a:ext uri="{28A0092B-C50C-407E-A947-70E740481C1C}">
                    <a14:useLocalDpi xmlns:a14="http://schemas.microsoft.com/office/drawing/2010/main" val="0"/>
                  </a:ext>
                </a:extLst>
              </a:blip>
              <a:srcRect l="23899" t="36822" r="23697" b="22063"/>
              <a:stretch/>
            </p:blipFill>
            <p:spPr>
              <a:xfrm>
                <a:off x="5926754" y="2404854"/>
                <a:ext cx="6300986" cy="3210444"/>
              </a:xfrm>
              <a:prstGeom prst="rect">
                <a:avLst/>
              </a:prstGeom>
              <a:effectLst>
                <a:outerShdw blurRad="50800" dist="50800" dir="4620000" sx="106000" sy="106000" algn="tl" rotWithShape="0">
                  <a:prstClr val="black">
                    <a:alpha val="40000"/>
                  </a:prstClr>
                </a:outerShdw>
              </a:effectLst>
            </p:spPr>
          </p:pic>
          <p:grpSp>
            <p:nvGrpSpPr>
              <p:cNvPr id="19" name="Group 18">
                <a:extLst>
                  <a:ext uri="{FF2B5EF4-FFF2-40B4-BE49-F238E27FC236}">
                    <a16:creationId xmlns:a16="http://schemas.microsoft.com/office/drawing/2014/main" id="{D73C93AF-A0EF-42D9-9EA1-2059CA7406AC}"/>
                  </a:ext>
                </a:extLst>
              </p:cNvPr>
              <p:cNvGrpSpPr/>
              <p:nvPr/>
            </p:nvGrpSpPr>
            <p:grpSpPr>
              <a:xfrm>
                <a:off x="5817058" y="2097576"/>
                <a:ext cx="6742136" cy="3026196"/>
                <a:chOff x="5769322" y="2092115"/>
                <a:chExt cx="6742136" cy="3026196"/>
              </a:xfrm>
            </p:grpSpPr>
            <p:grpSp>
              <p:nvGrpSpPr>
                <p:cNvPr id="18" name="Group 17">
                  <a:extLst>
                    <a:ext uri="{FF2B5EF4-FFF2-40B4-BE49-F238E27FC236}">
                      <a16:creationId xmlns:a16="http://schemas.microsoft.com/office/drawing/2014/main" id="{DE7786BB-10DC-437F-9D5F-106B5EC5CDD7}"/>
                    </a:ext>
                  </a:extLst>
                </p:cNvPr>
                <p:cNvGrpSpPr/>
                <p:nvPr/>
              </p:nvGrpSpPr>
              <p:grpSpPr>
                <a:xfrm>
                  <a:off x="5769322" y="2092115"/>
                  <a:ext cx="6742136" cy="3026196"/>
                  <a:chOff x="5771509" y="2086275"/>
                  <a:chExt cx="6742136" cy="3026196"/>
                </a:xfrm>
              </p:grpSpPr>
              <p:pic>
                <p:nvPicPr>
                  <p:cNvPr id="78" name="Picture 77">
                    <a:extLst>
                      <a:ext uri="{FF2B5EF4-FFF2-40B4-BE49-F238E27FC236}">
                        <a16:creationId xmlns:a16="http://schemas.microsoft.com/office/drawing/2014/main" id="{8ED43417-3DC2-4494-B08A-A28538AF2249}"/>
                      </a:ext>
                    </a:extLst>
                  </p:cNvPr>
                  <p:cNvPicPr>
                    <a:picLocks noChangeAspect="1"/>
                  </p:cNvPicPr>
                  <p:nvPr/>
                </p:nvPicPr>
                <p:blipFill>
                  <a:blip r:embed="rId17" cstate="print">
                    <a:extLst>
                      <a:ext uri="{BEBA8EAE-BF5A-486C-A8C5-ECC9F3942E4B}">
                        <a14:imgProps xmlns:a14="http://schemas.microsoft.com/office/drawing/2010/main">
                          <a14:imgLayer r:embed="rId18">
                            <a14:imgEffect>
                              <a14:brightnessContrast bright="18000"/>
                            </a14:imgEffect>
                          </a14:imgLayer>
                        </a14:imgProps>
                      </a:ext>
                      <a:ext uri="{28A0092B-C50C-407E-A947-70E740481C1C}">
                        <a14:useLocalDpi xmlns:a14="http://schemas.microsoft.com/office/drawing/2010/main" val="0"/>
                      </a:ext>
                    </a:extLst>
                  </a:blip>
                  <a:stretch>
                    <a:fillRect/>
                  </a:stretch>
                </p:blipFill>
                <p:spPr>
                  <a:xfrm>
                    <a:off x="6196031" y="4430836"/>
                    <a:ext cx="1174811" cy="681635"/>
                  </a:xfrm>
                  <a:prstGeom prst="rect">
                    <a:avLst/>
                  </a:prstGeom>
                </p:spPr>
              </p:pic>
              <p:pic>
                <p:nvPicPr>
                  <p:cNvPr id="89" name="Picture 88">
                    <a:extLst>
                      <a:ext uri="{FF2B5EF4-FFF2-40B4-BE49-F238E27FC236}">
                        <a16:creationId xmlns:a16="http://schemas.microsoft.com/office/drawing/2014/main" id="{F9E3AA33-7C51-41B0-ABCA-F6E6F8000C1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flipV="1">
                    <a:off x="6975411" y="3674684"/>
                    <a:ext cx="819305" cy="714602"/>
                  </a:xfrm>
                  <a:prstGeom prst="rect">
                    <a:avLst/>
                  </a:prstGeom>
                </p:spPr>
              </p:pic>
              <p:sp>
                <p:nvSpPr>
                  <p:cNvPr id="90" name="Rectangle 89">
                    <a:extLst>
                      <a:ext uri="{FF2B5EF4-FFF2-40B4-BE49-F238E27FC236}">
                        <a16:creationId xmlns:a16="http://schemas.microsoft.com/office/drawing/2014/main" id="{1B7CB412-F819-40AB-AE9A-68C76FEA1172}"/>
                      </a:ext>
                    </a:extLst>
                  </p:cNvPr>
                  <p:cNvSpPr/>
                  <p:nvPr/>
                </p:nvSpPr>
                <p:spPr>
                  <a:xfrm>
                    <a:off x="7191217" y="4448417"/>
                    <a:ext cx="621486" cy="286145"/>
                  </a:xfrm>
                  <a:prstGeom prst="rect">
                    <a:avLst/>
                  </a:prstGeom>
                </p:spPr>
                <p:txBody>
                  <a:bodyPr wrap="none">
                    <a:spAutoFit/>
                  </a:bodyPr>
                  <a:lstStyle/>
                  <a:p>
                    <a:pPr defTabSz="415335">
                      <a:defRPr/>
                    </a:pPr>
                    <a:r>
                      <a:rPr lang="en-US" sz="1089" b="1" dirty="0">
                        <a:solidFill>
                          <a:prstClr val="white"/>
                        </a:solidFill>
                        <a:latin typeface="Calibri" panose="020F0502020204030204"/>
                      </a:rPr>
                      <a:t>SORCE</a:t>
                    </a:r>
                    <a:endParaRPr lang="en-US" sz="1089" b="1" dirty="0">
                      <a:solidFill>
                        <a:prstClr val="black"/>
                      </a:solidFill>
                      <a:latin typeface="Calibri" panose="020F0502020204030204"/>
                    </a:endParaRPr>
                  </a:p>
                </p:txBody>
              </p:sp>
              <p:pic>
                <p:nvPicPr>
                  <p:cNvPr id="65" name="Picture 64">
                    <a:extLst>
                      <a:ext uri="{FF2B5EF4-FFF2-40B4-BE49-F238E27FC236}">
                        <a16:creationId xmlns:a16="http://schemas.microsoft.com/office/drawing/2014/main" id="{C6FC3BDD-9BFD-4A5E-9516-24D5F0A2B5E0}"/>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6346822" flipH="1">
                    <a:off x="11077358" y="2081529"/>
                    <a:ext cx="446070" cy="455561"/>
                  </a:xfrm>
                  <a:prstGeom prst="rect">
                    <a:avLst/>
                  </a:prstGeom>
                  <a:effectLst>
                    <a:outerShdw blurRad="50800" dist="50800" dir="8100000" algn="tr" rotWithShape="0">
                      <a:prstClr val="black">
                        <a:alpha val="40000"/>
                      </a:prstClr>
                    </a:outerShdw>
                  </a:effectLst>
                </p:spPr>
              </p:pic>
              <p:sp>
                <p:nvSpPr>
                  <p:cNvPr id="66" name="Rectangle 65">
                    <a:extLst>
                      <a:ext uri="{FF2B5EF4-FFF2-40B4-BE49-F238E27FC236}">
                        <a16:creationId xmlns:a16="http://schemas.microsoft.com/office/drawing/2014/main" id="{58868464-CD8D-419C-9F43-AECF29B15044}"/>
                      </a:ext>
                    </a:extLst>
                  </p:cNvPr>
                  <p:cNvSpPr/>
                  <p:nvPr/>
                </p:nvSpPr>
                <p:spPr>
                  <a:xfrm>
                    <a:off x="11470346" y="2149577"/>
                    <a:ext cx="448557" cy="286145"/>
                  </a:xfrm>
                  <a:prstGeom prst="rect">
                    <a:avLst/>
                  </a:prstGeom>
                </p:spPr>
                <p:txBody>
                  <a:bodyPr wrap="none">
                    <a:spAutoFit/>
                  </a:bodyPr>
                  <a:lstStyle/>
                  <a:p>
                    <a:pPr defTabSz="415335">
                      <a:defRPr/>
                    </a:pPr>
                    <a:r>
                      <a:rPr lang="en-US" sz="1089" b="1" dirty="0">
                        <a:solidFill>
                          <a:prstClr val="white"/>
                        </a:solidFill>
                        <a:latin typeface="Calibri" panose="020F0502020204030204"/>
                      </a:rPr>
                      <a:t>HST</a:t>
                    </a:r>
                  </a:p>
                </p:txBody>
              </p:sp>
              <p:pic>
                <p:nvPicPr>
                  <p:cNvPr id="6" name="Picture 5">
                    <a:extLst>
                      <a:ext uri="{FF2B5EF4-FFF2-40B4-BE49-F238E27FC236}">
                        <a16:creationId xmlns:a16="http://schemas.microsoft.com/office/drawing/2014/main" id="{29340069-C945-4AC0-BD54-6AACB4882B5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224023" y="3390618"/>
                    <a:ext cx="682463" cy="538387"/>
                  </a:xfrm>
                  <a:prstGeom prst="rect">
                    <a:avLst/>
                  </a:prstGeom>
                </p:spPr>
              </p:pic>
              <p:sp>
                <p:nvSpPr>
                  <p:cNvPr id="58" name="Rectangle 57">
                    <a:extLst>
                      <a:ext uri="{FF2B5EF4-FFF2-40B4-BE49-F238E27FC236}">
                        <a16:creationId xmlns:a16="http://schemas.microsoft.com/office/drawing/2014/main" id="{4A9EAB3C-2279-4457-AC73-54F77B5099D8}"/>
                      </a:ext>
                    </a:extLst>
                  </p:cNvPr>
                  <p:cNvSpPr/>
                  <p:nvPr/>
                </p:nvSpPr>
                <p:spPr>
                  <a:xfrm>
                    <a:off x="5771509" y="3350293"/>
                    <a:ext cx="602076" cy="286145"/>
                  </a:xfrm>
                  <a:prstGeom prst="rect">
                    <a:avLst/>
                  </a:prstGeom>
                </p:spPr>
                <p:txBody>
                  <a:bodyPr wrap="none">
                    <a:spAutoFit/>
                  </a:bodyPr>
                  <a:lstStyle/>
                  <a:p>
                    <a:pPr defTabSz="415335">
                      <a:defRPr/>
                    </a:pPr>
                    <a:r>
                      <a:rPr lang="en-US" sz="1089" b="1" dirty="0">
                        <a:solidFill>
                          <a:prstClr val="white"/>
                        </a:solidFill>
                        <a:latin typeface="Calibri" panose="020F0502020204030204"/>
                      </a:rPr>
                      <a:t>SWIFT</a:t>
                    </a:r>
                  </a:p>
                </p:txBody>
              </p:sp>
              <p:pic>
                <p:nvPicPr>
                  <p:cNvPr id="61" name="Picture 60">
                    <a:extLst>
                      <a:ext uri="{FF2B5EF4-FFF2-40B4-BE49-F238E27FC236}">
                        <a16:creationId xmlns:a16="http://schemas.microsoft.com/office/drawing/2014/main" id="{C2142E9B-34A7-4233-BA4F-23F06A9086B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54621" y="2950923"/>
                    <a:ext cx="1625035" cy="1110441"/>
                  </a:xfrm>
                  <a:prstGeom prst="rect">
                    <a:avLst/>
                  </a:prstGeom>
                </p:spPr>
              </p:pic>
              <p:sp>
                <p:nvSpPr>
                  <p:cNvPr id="63" name="Rectangle 62">
                    <a:extLst>
                      <a:ext uri="{FF2B5EF4-FFF2-40B4-BE49-F238E27FC236}">
                        <a16:creationId xmlns:a16="http://schemas.microsoft.com/office/drawing/2014/main" id="{14B4E503-0639-4648-BA32-27F6AB26E8F4}"/>
                      </a:ext>
                    </a:extLst>
                  </p:cNvPr>
                  <p:cNvSpPr/>
                  <p:nvPr/>
                </p:nvSpPr>
                <p:spPr>
                  <a:xfrm>
                    <a:off x="7137224" y="2950923"/>
                    <a:ext cx="625015" cy="286145"/>
                  </a:xfrm>
                  <a:prstGeom prst="rect">
                    <a:avLst/>
                  </a:prstGeom>
                </p:spPr>
                <p:txBody>
                  <a:bodyPr wrap="none">
                    <a:spAutoFit/>
                  </a:bodyPr>
                  <a:lstStyle/>
                  <a:p>
                    <a:pPr defTabSz="415335">
                      <a:defRPr/>
                    </a:pPr>
                    <a:r>
                      <a:rPr lang="en-US" sz="1089" b="1" dirty="0">
                        <a:solidFill>
                          <a:prstClr val="white"/>
                        </a:solidFill>
                        <a:latin typeface="Calibri" panose="020F0502020204030204"/>
                      </a:rPr>
                      <a:t>TIMED</a:t>
                    </a:r>
                  </a:p>
                </p:txBody>
              </p:sp>
              <p:pic>
                <p:nvPicPr>
                  <p:cNvPr id="99" name="Picture 98">
                    <a:extLst>
                      <a:ext uri="{FF2B5EF4-FFF2-40B4-BE49-F238E27FC236}">
                        <a16:creationId xmlns:a16="http://schemas.microsoft.com/office/drawing/2014/main" id="{86B3C265-4D84-4F8F-8A93-FB6E779E3941}"/>
                      </a:ext>
                    </a:extLst>
                  </p:cNvPr>
                  <p:cNvPicPr>
                    <a:picLocks noChangeAspect="1"/>
                  </p:cNvPicPr>
                  <p:nvPr/>
                </p:nvPicPr>
                <p:blipFill>
                  <a:blip r:embed="rId23" cstate="print">
                    <a:extLst>
                      <a:ext uri="{BEBA8EAE-BF5A-486C-A8C5-ECC9F3942E4B}">
                        <a14:imgProps xmlns:a14="http://schemas.microsoft.com/office/drawing/2010/main">
                          <a14:imgLayer r:embed="rId24">
                            <a14:imgEffect>
                              <a14:brightnessContrast bright="30000"/>
                            </a14:imgEffect>
                          </a14:imgLayer>
                        </a14:imgProps>
                      </a:ext>
                      <a:ext uri="{28A0092B-C50C-407E-A947-70E740481C1C}">
                        <a14:useLocalDpi xmlns:a14="http://schemas.microsoft.com/office/drawing/2010/main" val="0"/>
                      </a:ext>
                    </a:extLst>
                  </a:blip>
                  <a:stretch>
                    <a:fillRect/>
                  </a:stretch>
                </p:blipFill>
                <p:spPr>
                  <a:xfrm rot="9389465">
                    <a:off x="11355222" y="2464767"/>
                    <a:ext cx="1006323" cy="873671"/>
                  </a:xfrm>
                  <a:prstGeom prst="rect">
                    <a:avLst/>
                  </a:prstGeom>
                </p:spPr>
              </p:pic>
              <p:sp>
                <p:nvSpPr>
                  <p:cNvPr id="100" name="Rectangle 99">
                    <a:extLst>
                      <a:ext uri="{FF2B5EF4-FFF2-40B4-BE49-F238E27FC236}">
                        <a16:creationId xmlns:a16="http://schemas.microsoft.com/office/drawing/2014/main" id="{50B8E953-AE29-41BE-AF4C-F46B152BDFF7}"/>
                      </a:ext>
                    </a:extLst>
                  </p:cNvPr>
                  <p:cNvSpPr/>
                  <p:nvPr/>
                </p:nvSpPr>
                <p:spPr>
                  <a:xfrm>
                    <a:off x="11870984" y="2917863"/>
                    <a:ext cx="642661" cy="286145"/>
                  </a:xfrm>
                  <a:prstGeom prst="rect">
                    <a:avLst/>
                  </a:prstGeom>
                </p:spPr>
                <p:txBody>
                  <a:bodyPr wrap="none">
                    <a:spAutoFit/>
                  </a:bodyPr>
                  <a:lstStyle/>
                  <a:p>
                    <a:pPr defTabSz="415335">
                      <a:defRPr/>
                    </a:pPr>
                    <a:r>
                      <a:rPr lang="en-US" sz="1089" b="1" dirty="0">
                        <a:solidFill>
                          <a:prstClr val="white"/>
                        </a:solidFill>
                        <a:latin typeface="Calibri" panose="020F0502020204030204"/>
                      </a:rPr>
                      <a:t>NuStar</a:t>
                    </a:r>
                  </a:p>
                </p:txBody>
              </p:sp>
              <p:pic>
                <p:nvPicPr>
                  <p:cNvPr id="96" name="Picture 95">
                    <a:extLst>
                      <a:ext uri="{FF2B5EF4-FFF2-40B4-BE49-F238E27FC236}">
                        <a16:creationId xmlns:a16="http://schemas.microsoft.com/office/drawing/2014/main" id="{352D2EE1-508D-4BF4-9C4D-92256D522370}"/>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120217" y="2860005"/>
                    <a:ext cx="1357173" cy="1210146"/>
                  </a:xfrm>
                  <a:prstGeom prst="rect">
                    <a:avLst/>
                  </a:prstGeom>
                </p:spPr>
              </p:pic>
              <p:sp>
                <p:nvSpPr>
                  <p:cNvPr id="102" name="Rectangle 101">
                    <a:extLst>
                      <a:ext uri="{FF2B5EF4-FFF2-40B4-BE49-F238E27FC236}">
                        <a16:creationId xmlns:a16="http://schemas.microsoft.com/office/drawing/2014/main" id="{1AFC3B4F-578E-41A8-BAF6-14A1C1F89E19}"/>
                      </a:ext>
                    </a:extLst>
                  </p:cNvPr>
                  <p:cNvSpPr/>
                  <p:nvPr/>
                </p:nvSpPr>
                <p:spPr>
                  <a:xfrm>
                    <a:off x="8344818" y="3520592"/>
                    <a:ext cx="894732" cy="470649"/>
                  </a:xfrm>
                  <a:prstGeom prst="rect">
                    <a:avLst/>
                  </a:prstGeom>
                </p:spPr>
                <p:txBody>
                  <a:bodyPr wrap="square">
                    <a:spAutoFit/>
                  </a:bodyPr>
                  <a:lstStyle/>
                  <a:p>
                    <a:pPr defTabSz="415335">
                      <a:defRPr/>
                    </a:pPr>
                    <a:r>
                      <a:rPr lang="en-US" sz="1089" b="1" dirty="0">
                        <a:solidFill>
                          <a:prstClr val="white"/>
                        </a:solidFill>
                        <a:latin typeface="Calibri" panose="020F0502020204030204"/>
                      </a:rPr>
                      <a:t>FGST - GLAST</a:t>
                    </a:r>
                    <a:endParaRPr lang="en-US" sz="1089" b="1" dirty="0">
                      <a:solidFill>
                        <a:prstClr val="black"/>
                      </a:solidFill>
                      <a:latin typeface="Calibri" panose="020F0502020204030204"/>
                    </a:endParaRPr>
                  </a:p>
                </p:txBody>
              </p:sp>
              <p:pic>
                <p:nvPicPr>
                  <p:cNvPr id="109" name="Picture 108">
                    <a:extLst>
                      <a:ext uri="{FF2B5EF4-FFF2-40B4-BE49-F238E27FC236}">
                        <a16:creationId xmlns:a16="http://schemas.microsoft.com/office/drawing/2014/main" id="{7A702872-9635-4857-9B81-D559DCE46A0B}"/>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306770" y="2643547"/>
                    <a:ext cx="944456" cy="669705"/>
                  </a:xfrm>
                  <a:prstGeom prst="rect">
                    <a:avLst/>
                  </a:prstGeom>
                </p:spPr>
              </p:pic>
              <p:sp>
                <p:nvSpPr>
                  <p:cNvPr id="110" name="Rectangle 109">
                    <a:extLst>
                      <a:ext uri="{FF2B5EF4-FFF2-40B4-BE49-F238E27FC236}">
                        <a16:creationId xmlns:a16="http://schemas.microsoft.com/office/drawing/2014/main" id="{E7DDF60D-5BE9-4E70-9A05-23ADB6789673}"/>
                      </a:ext>
                    </a:extLst>
                  </p:cNvPr>
                  <p:cNvSpPr/>
                  <p:nvPr/>
                </p:nvSpPr>
                <p:spPr>
                  <a:xfrm>
                    <a:off x="9351391" y="3161632"/>
                    <a:ext cx="780298" cy="286145"/>
                  </a:xfrm>
                  <a:prstGeom prst="rect">
                    <a:avLst/>
                  </a:prstGeom>
                </p:spPr>
                <p:txBody>
                  <a:bodyPr wrap="none">
                    <a:spAutoFit/>
                  </a:bodyPr>
                  <a:lstStyle/>
                  <a:p>
                    <a:pPr defTabSz="415335">
                      <a:defRPr/>
                    </a:pPr>
                    <a:r>
                      <a:rPr lang="en-US" sz="1089" b="1" dirty="0">
                        <a:solidFill>
                          <a:prstClr val="white"/>
                        </a:solidFill>
                        <a:latin typeface="Calibri" panose="020F0502020204030204"/>
                      </a:rPr>
                      <a:t>NeoWise</a:t>
                    </a:r>
                  </a:p>
                </p:txBody>
              </p:sp>
            </p:grpSp>
            <p:sp>
              <p:nvSpPr>
                <p:cNvPr id="79" name="Rectangle 78">
                  <a:extLst>
                    <a:ext uri="{FF2B5EF4-FFF2-40B4-BE49-F238E27FC236}">
                      <a16:creationId xmlns:a16="http://schemas.microsoft.com/office/drawing/2014/main" id="{F4ED0977-DF9F-4D14-98B4-4B4395B6C088}"/>
                    </a:ext>
                  </a:extLst>
                </p:cNvPr>
                <p:cNvSpPr/>
                <p:nvPr/>
              </p:nvSpPr>
              <p:spPr>
                <a:xfrm>
                  <a:off x="6096164" y="4335237"/>
                  <a:ext cx="517375" cy="286145"/>
                </a:xfrm>
                <a:prstGeom prst="rect">
                  <a:avLst/>
                </a:prstGeom>
              </p:spPr>
              <p:txBody>
                <a:bodyPr wrap="none">
                  <a:spAutoFit/>
                </a:bodyPr>
                <a:lstStyle/>
                <a:p>
                  <a:pPr defTabSz="415335">
                    <a:defRPr/>
                  </a:pPr>
                  <a:r>
                    <a:rPr lang="en-US" sz="1089" b="1" dirty="0">
                      <a:solidFill>
                        <a:prstClr val="white"/>
                      </a:solidFill>
                      <a:latin typeface="Calibri" panose="020F0502020204030204"/>
                    </a:rPr>
                    <a:t>GPM</a:t>
                  </a:r>
                  <a:endParaRPr lang="en-US" sz="1089" b="1" dirty="0">
                    <a:solidFill>
                      <a:prstClr val="black"/>
                    </a:solidFill>
                    <a:latin typeface="Calibri" panose="020F0502020204030204"/>
                  </a:endParaRPr>
                </a:p>
              </p:txBody>
            </p:sp>
          </p:grpSp>
        </p:grpSp>
      </p:grpSp>
      <p:grpSp>
        <p:nvGrpSpPr>
          <p:cNvPr id="24" name="Group 23">
            <a:extLst>
              <a:ext uri="{FF2B5EF4-FFF2-40B4-BE49-F238E27FC236}">
                <a16:creationId xmlns:a16="http://schemas.microsoft.com/office/drawing/2014/main" id="{BB05E02A-C6A2-4E28-B374-1DAFC6B5036A}"/>
              </a:ext>
            </a:extLst>
          </p:cNvPr>
          <p:cNvGrpSpPr/>
          <p:nvPr/>
        </p:nvGrpSpPr>
        <p:grpSpPr>
          <a:xfrm>
            <a:off x="5652186" y="-141553"/>
            <a:ext cx="5828464" cy="6916628"/>
            <a:chOff x="5993647" y="-245269"/>
            <a:chExt cx="6415960" cy="7613810"/>
          </a:xfrm>
        </p:grpSpPr>
        <p:pic>
          <p:nvPicPr>
            <p:cNvPr id="45" name="Picture 44">
              <a:extLst>
                <a:ext uri="{FF2B5EF4-FFF2-40B4-BE49-F238E27FC236}">
                  <a16:creationId xmlns:a16="http://schemas.microsoft.com/office/drawing/2014/main" id="{041B0142-CAA0-49A4-9813-0F52FB4F9CF5}"/>
                </a:ext>
              </a:extLst>
            </p:cNvPr>
            <p:cNvPicPr>
              <a:picLocks noChangeAspect="1"/>
            </p:cNvPicPr>
            <p:nvPr/>
          </p:nvPicPr>
          <p:blipFill rotWithShape="1">
            <a:blip r:embed="rId27">
              <a:extLst>
                <a:ext uri="{28A0092B-C50C-407E-A947-70E740481C1C}">
                  <a14:useLocalDpi xmlns:a14="http://schemas.microsoft.com/office/drawing/2010/main" val="0"/>
                </a:ext>
              </a:extLst>
            </a:blip>
            <a:srcRect l="27589" t="21619" r="13443" b="20569"/>
            <a:stretch/>
          </p:blipFill>
          <p:spPr>
            <a:xfrm rot="21382073" flipH="1">
              <a:off x="5993647" y="-195973"/>
              <a:ext cx="5167122" cy="7564514"/>
            </a:xfrm>
            <a:prstGeom prst="rect">
              <a:avLst/>
            </a:prstGeom>
          </p:spPr>
        </p:pic>
        <p:grpSp>
          <p:nvGrpSpPr>
            <p:cNvPr id="23" name="Group 22">
              <a:extLst>
                <a:ext uri="{FF2B5EF4-FFF2-40B4-BE49-F238E27FC236}">
                  <a16:creationId xmlns:a16="http://schemas.microsoft.com/office/drawing/2014/main" id="{6269A14B-CA2B-4189-A2A0-1123EC0B3675}"/>
                </a:ext>
              </a:extLst>
            </p:cNvPr>
            <p:cNvGrpSpPr/>
            <p:nvPr/>
          </p:nvGrpSpPr>
          <p:grpSpPr>
            <a:xfrm>
              <a:off x="6980382" y="-245269"/>
              <a:ext cx="5429225" cy="7548599"/>
              <a:chOff x="6980382" y="-245269"/>
              <a:chExt cx="5429225" cy="7548599"/>
            </a:xfrm>
          </p:grpSpPr>
          <p:pic>
            <p:nvPicPr>
              <p:cNvPr id="46" name="Picture 45">
                <a:extLst>
                  <a:ext uri="{FF2B5EF4-FFF2-40B4-BE49-F238E27FC236}">
                    <a16:creationId xmlns:a16="http://schemas.microsoft.com/office/drawing/2014/main" id="{C336100A-16BB-4D14-971B-91BE9F1B91B8}"/>
                  </a:ext>
                </a:extLst>
              </p:cNvPr>
              <p:cNvPicPr>
                <a:picLocks noChangeAspect="1"/>
              </p:cNvPicPr>
              <p:nvPr/>
            </p:nvPicPr>
            <p:blipFill rotWithShape="1">
              <a:blip r:embed="rId27">
                <a:extLst>
                  <a:ext uri="{28A0092B-C50C-407E-A947-70E740481C1C}">
                    <a14:useLocalDpi xmlns:a14="http://schemas.microsoft.com/office/drawing/2010/main" val="0"/>
                  </a:ext>
                </a:extLst>
              </a:blip>
              <a:srcRect l="27589" t="21619" r="13443" b="20569"/>
              <a:stretch/>
            </p:blipFill>
            <p:spPr>
              <a:xfrm rot="21228231">
                <a:off x="7253356" y="-245269"/>
                <a:ext cx="5156251" cy="7548599"/>
              </a:xfrm>
              <a:prstGeom prst="rect">
                <a:avLst/>
              </a:prstGeom>
            </p:spPr>
          </p:pic>
          <p:grpSp>
            <p:nvGrpSpPr>
              <p:cNvPr id="22" name="Group 21">
                <a:extLst>
                  <a:ext uri="{FF2B5EF4-FFF2-40B4-BE49-F238E27FC236}">
                    <a16:creationId xmlns:a16="http://schemas.microsoft.com/office/drawing/2014/main" id="{38488AE5-8CC1-4668-B342-7E1287F674DD}"/>
                  </a:ext>
                </a:extLst>
              </p:cNvPr>
              <p:cNvGrpSpPr/>
              <p:nvPr/>
            </p:nvGrpSpPr>
            <p:grpSpPr>
              <a:xfrm>
                <a:off x="6980382" y="499165"/>
                <a:ext cx="4273040" cy="4766459"/>
                <a:chOff x="6980382" y="499165"/>
                <a:chExt cx="4273040" cy="4766459"/>
              </a:xfrm>
            </p:grpSpPr>
            <p:sp>
              <p:nvSpPr>
                <p:cNvPr id="92" name="Rectangle 91">
                  <a:extLst>
                    <a:ext uri="{FF2B5EF4-FFF2-40B4-BE49-F238E27FC236}">
                      <a16:creationId xmlns:a16="http://schemas.microsoft.com/office/drawing/2014/main" id="{0A0928E2-97B8-4D50-954B-3D1F17CAEF4A}"/>
                    </a:ext>
                  </a:extLst>
                </p:cNvPr>
                <p:cNvSpPr/>
                <p:nvPr/>
              </p:nvSpPr>
              <p:spPr>
                <a:xfrm>
                  <a:off x="9313890" y="802170"/>
                  <a:ext cx="510317" cy="286145"/>
                </a:xfrm>
                <a:prstGeom prst="rect">
                  <a:avLst/>
                </a:prstGeom>
              </p:spPr>
              <p:txBody>
                <a:bodyPr wrap="none">
                  <a:spAutoFit/>
                </a:bodyPr>
                <a:lstStyle/>
                <a:p>
                  <a:pPr defTabSz="415335">
                    <a:defRPr/>
                  </a:pPr>
                  <a:r>
                    <a:rPr lang="en-US" sz="1089" b="1" dirty="0">
                      <a:solidFill>
                        <a:prstClr val="white"/>
                      </a:solidFill>
                      <a:latin typeface="Calibri" panose="020F0502020204030204"/>
                    </a:rPr>
                    <a:t>Aura</a:t>
                  </a:r>
                </a:p>
              </p:txBody>
            </p:sp>
            <p:pic>
              <p:nvPicPr>
                <p:cNvPr id="95" name="Picture 94">
                  <a:extLst>
                    <a:ext uri="{FF2B5EF4-FFF2-40B4-BE49-F238E27FC236}">
                      <a16:creationId xmlns:a16="http://schemas.microsoft.com/office/drawing/2014/main" id="{2D79EE50-2CEF-4CCE-968F-B4883B26127D}"/>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7878626" y="499165"/>
                  <a:ext cx="908170" cy="643503"/>
                </a:xfrm>
                <a:prstGeom prst="rect">
                  <a:avLst/>
                </a:prstGeom>
              </p:spPr>
            </p:pic>
            <p:grpSp>
              <p:nvGrpSpPr>
                <p:cNvPr id="12" name="Group 11">
                  <a:extLst>
                    <a:ext uri="{FF2B5EF4-FFF2-40B4-BE49-F238E27FC236}">
                      <a16:creationId xmlns:a16="http://schemas.microsoft.com/office/drawing/2014/main" id="{FAB842C7-6FB3-4252-954B-86D6E0EA7A01}"/>
                    </a:ext>
                  </a:extLst>
                </p:cNvPr>
                <p:cNvGrpSpPr/>
                <p:nvPr/>
              </p:nvGrpSpPr>
              <p:grpSpPr>
                <a:xfrm>
                  <a:off x="6980382" y="1181665"/>
                  <a:ext cx="1336693" cy="436685"/>
                  <a:chOff x="6751287" y="1717407"/>
                  <a:chExt cx="1336693" cy="436685"/>
                </a:xfrm>
              </p:grpSpPr>
              <p:pic>
                <p:nvPicPr>
                  <p:cNvPr id="87" name="Picture 86">
                    <a:extLst>
                      <a:ext uri="{FF2B5EF4-FFF2-40B4-BE49-F238E27FC236}">
                        <a16:creationId xmlns:a16="http://schemas.microsoft.com/office/drawing/2014/main" id="{4347384D-E0A4-4679-BBEA-AC5E62DCC99F}"/>
                      </a:ext>
                    </a:extLst>
                  </p:cNvPr>
                  <p:cNvPicPr>
                    <a:picLocks noChangeAspect="1"/>
                  </p:cNvPicPr>
                  <p:nvPr/>
                </p:nvPicPr>
                <p:blipFill>
                  <a:blip r:embed="rId29" cstate="print">
                    <a:extLst>
                      <a:ext uri="{BEBA8EAE-BF5A-486C-A8C5-ECC9F3942E4B}">
                        <a14:imgProps xmlns:a14="http://schemas.microsoft.com/office/drawing/2010/main">
                          <a14:imgLayer r:embed="rId30">
                            <a14:imgEffect>
                              <a14:brightnessContrast bright="33000"/>
                            </a14:imgEffect>
                          </a14:imgLayer>
                        </a14:imgProps>
                      </a:ext>
                      <a:ext uri="{28A0092B-C50C-407E-A947-70E740481C1C}">
                        <a14:useLocalDpi xmlns:a14="http://schemas.microsoft.com/office/drawing/2010/main" val="0"/>
                      </a:ext>
                    </a:extLst>
                  </a:blip>
                  <a:stretch>
                    <a:fillRect/>
                  </a:stretch>
                </p:blipFill>
                <p:spPr>
                  <a:xfrm rot="978391">
                    <a:off x="7241902" y="1717407"/>
                    <a:ext cx="846078" cy="436685"/>
                  </a:xfrm>
                  <a:prstGeom prst="rect">
                    <a:avLst/>
                  </a:prstGeom>
                </p:spPr>
              </p:pic>
              <p:sp>
                <p:nvSpPr>
                  <p:cNvPr id="88" name="Rectangle 87">
                    <a:extLst>
                      <a:ext uri="{FF2B5EF4-FFF2-40B4-BE49-F238E27FC236}">
                        <a16:creationId xmlns:a16="http://schemas.microsoft.com/office/drawing/2014/main" id="{EADC2446-0828-41F3-880A-226C6736EFC7}"/>
                      </a:ext>
                    </a:extLst>
                  </p:cNvPr>
                  <p:cNvSpPr/>
                  <p:nvPr/>
                </p:nvSpPr>
                <p:spPr>
                  <a:xfrm>
                    <a:off x="6751287" y="1814368"/>
                    <a:ext cx="538550" cy="286144"/>
                  </a:xfrm>
                  <a:prstGeom prst="rect">
                    <a:avLst/>
                  </a:prstGeom>
                </p:spPr>
                <p:txBody>
                  <a:bodyPr wrap="none">
                    <a:spAutoFit/>
                  </a:bodyPr>
                  <a:lstStyle/>
                  <a:p>
                    <a:pPr defTabSz="415335">
                      <a:defRPr/>
                    </a:pPr>
                    <a:r>
                      <a:rPr lang="en-US" sz="1089" b="1" dirty="0">
                        <a:solidFill>
                          <a:prstClr val="white"/>
                        </a:solidFill>
                        <a:latin typeface="Calibri" panose="020F0502020204030204"/>
                      </a:rPr>
                      <a:t>Aqua</a:t>
                    </a:r>
                  </a:p>
                </p:txBody>
              </p:sp>
            </p:grpSp>
            <p:pic>
              <p:nvPicPr>
                <p:cNvPr id="91" name="Picture 2" descr="Image result for Aura NASA spacecraft">
                  <a:extLst>
                    <a:ext uri="{FF2B5EF4-FFF2-40B4-BE49-F238E27FC236}">
                      <a16:creationId xmlns:a16="http://schemas.microsoft.com/office/drawing/2014/main" id="{23BA16E4-DA7A-4089-9325-62F968AC2976}"/>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8895854" y="1040468"/>
                  <a:ext cx="1294473" cy="47852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3">
                  <a:extLst>
                    <a:ext uri="{FF2B5EF4-FFF2-40B4-BE49-F238E27FC236}">
                      <a16:creationId xmlns:a16="http://schemas.microsoft.com/office/drawing/2014/main" id="{5E0B414B-9DF9-45CE-9468-2C66EA2E420E}"/>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rot="855648">
                  <a:off x="9907570" y="2903907"/>
                  <a:ext cx="837970" cy="1085295"/>
                </a:xfrm>
                <a:prstGeom prst="rect">
                  <a:avLst/>
                </a:prstGeom>
              </p:spPr>
            </p:pic>
            <p:sp>
              <p:nvSpPr>
                <p:cNvPr id="85" name="Rectangle 84">
                  <a:extLst>
                    <a:ext uri="{FF2B5EF4-FFF2-40B4-BE49-F238E27FC236}">
                      <a16:creationId xmlns:a16="http://schemas.microsoft.com/office/drawing/2014/main" id="{8E35318B-55DE-4D3F-AFAB-DF18C403495E}"/>
                    </a:ext>
                  </a:extLst>
                </p:cNvPr>
                <p:cNvSpPr/>
                <p:nvPr/>
              </p:nvSpPr>
              <p:spPr>
                <a:xfrm>
                  <a:off x="10586858" y="3172504"/>
                  <a:ext cx="605605" cy="286145"/>
                </a:xfrm>
                <a:prstGeom prst="rect">
                  <a:avLst/>
                </a:prstGeom>
              </p:spPr>
              <p:txBody>
                <a:bodyPr wrap="none">
                  <a:spAutoFit/>
                </a:bodyPr>
                <a:lstStyle/>
                <a:p>
                  <a:pPr defTabSz="415335">
                    <a:defRPr/>
                  </a:pPr>
                  <a:r>
                    <a:rPr lang="en-US" sz="1089" b="1" dirty="0">
                      <a:solidFill>
                        <a:prstClr val="white"/>
                      </a:solidFill>
                      <a:latin typeface="Calibri" panose="020F0502020204030204"/>
                    </a:rPr>
                    <a:t>OCO 2</a:t>
                  </a:r>
                  <a:endParaRPr lang="en-US" sz="1089" b="1" dirty="0">
                    <a:solidFill>
                      <a:prstClr val="black"/>
                    </a:solidFill>
                    <a:latin typeface="Calibri" panose="020F0502020204030204"/>
                  </a:endParaRPr>
                </a:p>
              </p:txBody>
            </p:sp>
            <p:pic>
              <p:nvPicPr>
                <p:cNvPr id="86" name="Picture 85">
                  <a:extLst>
                    <a:ext uri="{FF2B5EF4-FFF2-40B4-BE49-F238E27FC236}">
                      <a16:creationId xmlns:a16="http://schemas.microsoft.com/office/drawing/2014/main" id="{8388EC34-5AA2-499D-AB1A-A7F4FEEF644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rot="20423712">
                  <a:off x="7601350" y="4693722"/>
                  <a:ext cx="1376138" cy="571902"/>
                </a:xfrm>
                <a:prstGeom prst="rect">
                  <a:avLst/>
                </a:prstGeom>
              </p:spPr>
            </p:pic>
            <p:sp>
              <p:nvSpPr>
                <p:cNvPr id="98" name="Rectangle 97">
                  <a:extLst>
                    <a:ext uri="{FF2B5EF4-FFF2-40B4-BE49-F238E27FC236}">
                      <a16:creationId xmlns:a16="http://schemas.microsoft.com/office/drawing/2014/main" id="{D6E16F14-F4F2-4CE9-B97E-0CF482FB36B4}"/>
                    </a:ext>
                  </a:extLst>
                </p:cNvPr>
                <p:cNvSpPr/>
                <p:nvPr/>
              </p:nvSpPr>
              <p:spPr>
                <a:xfrm>
                  <a:off x="7965049" y="4630548"/>
                  <a:ext cx="894732" cy="286145"/>
                </a:xfrm>
                <a:prstGeom prst="rect">
                  <a:avLst/>
                </a:prstGeom>
              </p:spPr>
              <p:txBody>
                <a:bodyPr wrap="square">
                  <a:spAutoFit/>
                </a:bodyPr>
                <a:lstStyle/>
                <a:p>
                  <a:pPr defTabSz="415335">
                    <a:defRPr/>
                  </a:pPr>
                  <a:r>
                    <a:rPr lang="en-US" sz="1089" b="1" dirty="0">
                      <a:solidFill>
                        <a:prstClr val="white"/>
                      </a:solidFill>
                      <a:latin typeface="Calibri" panose="020F0502020204030204"/>
                    </a:rPr>
                    <a:t>LandSat 7</a:t>
                  </a:r>
                  <a:endParaRPr lang="en-US" sz="1089" b="1" dirty="0">
                    <a:solidFill>
                      <a:prstClr val="black"/>
                    </a:solidFill>
                    <a:latin typeface="Calibri" panose="020F0502020204030204"/>
                  </a:endParaRPr>
                </a:p>
              </p:txBody>
            </p:sp>
            <p:pic>
              <p:nvPicPr>
                <p:cNvPr id="59" name="Picture 58">
                  <a:extLst>
                    <a:ext uri="{FF2B5EF4-FFF2-40B4-BE49-F238E27FC236}">
                      <a16:creationId xmlns:a16="http://schemas.microsoft.com/office/drawing/2014/main" id="{8DABF7B2-735E-4D45-8A70-163DF3B86BF2}"/>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rot="1148802">
                  <a:off x="10308850" y="3791885"/>
                  <a:ext cx="944572" cy="1182683"/>
                </a:xfrm>
                <a:prstGeom prst="rect">
                  <a:avLst/>
                </a:prstGeom>
              </p:spPr>
            </p:pic>
            <p:sp>
              <p:nvSpPr>
                <p:cNvPr id="60" name="Rectangle 59">
                  <a:extLst>
                    <a:ext uri="{FF2B5EF4-FFF2-40B4-BE49-F238E27FC236}">
                      <a16:creationId xmlns:a16="http://schemas.microsoft.com/office/drawing/2014/main" id="{E2D9280E-9C9C-4F3E-B501-FEEBA927C335}"/>
                    </a:ext>
                  </a:extLst>
                </p:cNvPr>
                <p:cNvSpPr/>
                <p:nvPr/>
              </p:nvSpPr>
              <p:spPr>
                <a:xfrm>
                  <a:off x="10111908" y="4238272"/>
                  <a:ext cx="584430" cy="286145"/>
                </a:xfrm>
                <a:prstGeom prst="rect">
                  <a:avLst/>
                </a:prstGeom>
              </p:spPr>
              <p:txBody>
                <a:bodyPr wrap="none">
                  <a:spAutoFit/>
                </a:bodyPr>
                <a:lstStyle/>
                <a:p>
                  <a:pPr defTabSz="415335">
                    <a:defRPr/>
                  </a:pPr>
                  <a:r>
                    <a:rPr lang="en-US" sz="1089" b="1" dirty="0">
                      <a:solidFill>
                        <a:prstClr val="white"/>
                      </a:solidFill>
                      <a:latin typeface="Calibri" panose="020F0502020204030204"/>
                    </a:rPr>
                    <a:t>SMAP</a:t>
                  </a:r>
                  <a:endParaRPr lang="en-US" sz="1089" b="1" dirty="0">
                    <a:solidFill>
                      <a:prstClr val="black"/>
                    </a:solidFill>
                    <a:latin typeface="Calibri" panose="020F0502020204030204"/>
                  </a:endParaRPr>
                </a:p>
              </p:txBody>
            </p:sp>
            <p:pic>
              <p:nvPicPr>
                <p:cNvPr id="80" name="Picture 79">
                  <a:extLst>
                    <a:ext uri="{FF2B5EF4-FFF2-40B4-BE49-F238E27FC236}">
                      <a16:creationId xmlns:a16="http://schemas.microsoft.com/office/drawing/2014/main" id="{CF6AD911-9046-4A68-AC59-08E23D3B4398}"/>
                    </a:ext>
                  </a:extLst>
                </p:cNvPr>
                <p:cNvPicPr>
                  <a:picLocks noChangeAspect="1"/>
                </p:cNvPicPr>
                <p:nvPr/>
              </p:nvPicPr>
              <p:blipFill>
                <a:blip r:embed="rId35" cstate="print">
                  <a:extLst>
                    <a:ext uri="{BEBA8EAE-BF5A-486C-A8C5-ECC9F3942E4B}">
                      <a14:imgProps xmlns:a14="http://schemas.microsoft.com/office/drawing/2010/main">
                        <a14:imgLayer r:embed="rId36">
                          <a14:imgEffect>
                            <a14:brightnessContrast bright="16000"/>
                          </a14:imgEffect>
                        </a14:imgLayer>
                      </a14:imgProps>
                    </a:ext>
                    <a:ext uri="{28A0092B-C50C-407E-A947-70E740481C1C}">
                      <a14:useLocalDpi xmlns:a14="http://schemas.microsoft.com/office/drawing/2010/main" val="0"/>
                    </a:ext>
                  </a:extLst>
                </a:blip>
                <a:stretch>
                  <a:fillRect/>
                </a:stretch>
              </p:blipFill>
              <p:spPr>
                <a:xfrm rot="20608527">
                  <a:off x="8365623" y="1519601"/>
                  <a:ext cx="1301836" cy="597661"/>
                </a:xfrm>
                <a:prstGeom prst="rect">
                  <a:avLst/>
                </a:prstGeom>
              </p:spPr>
            </p:pic>
            <p:pic>
              <p:nvPicPr>
                <p:cNvPr id="93" name="Picture 92">
                  <a:extLst>
                    <a:ext uri="{FF2B5EF4-FFF2-40B4-BE49-F238E27FC236}">
                      <a16:creationId xmlns:a16="http://schemas.microsoft.com/office/drawing/2014/main" id="{E35F86CC-CF11-496D-8587-F55B9A1F9EFD}"/>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9893410" y="1212170"/>
                  <a:ext cx="990987" cy="517516"/>
                </a:xfrm>
                <a:prstGeom prst="rect">
                  <a:avLst/>
                </a:prstGeom>
              </p:spPr>
            </p:pic>
            <p:sp>
              <p:nvSpPr>
                <p:cNvPr id="94" name="Rectangle 93">
                  <a:extLst>
                    <a:ext uri="{FF2B5EF4-FFF2-40B4-BE49-F238E27FC236}">
                      <a16:creationId xmlns:a16="http://schemas.microsoft.com/office/drawing/2014/main" id="{DCD410AF-3B6F-4949-82C1-F56F95D3307A}"/>
                    </a:ext>
                  </a:extLst>
                </p:cNvPr>
                <p:cNvSpPr/>
                <p:nvPr/>
              </p:nvSpPr>
              <p:spPr>
                <a:xfrm>
                  <a:off x="10329703" y="1047989"/>
                  <a:ext cx="471496" cy="286145"/>
                </a:xfrm>
                <a:prstGeom prst="rect">
                  <a:avLst/>
                </a:prstGeom>
              </p:spPr>
              <p:txBody>
                <a:bodyPr wrap="none">
                  <a:spAutoFit/>
                </a:bodyPr>
                <a:lstStyle/>
                <a:p>
                  <a:pPr defTabSz="415335">
                    <a:defRPr/>
                  </a:pPr>
                  <a:r>
                    <a:rPr lang="en-US" sz="1089" b="1" dirty="0">
                      <a:solidFill>
                        <a:prstClr val="white"/>
                      </a:solidFill>
                      <a:latin typeface="Calibri" panose="020F0502020204030204"/>
                    </a:rPr>
                    <a:t>AIM</a:t>
                  </a:r>
                </a:p>
              </p:txBody>
            </p:sp>
            <p:sp>
              <p:nvSpPr>
                <p:cNvPr id="97" name="Rectangle 96">
                  <a:extLst>
                    <a:ext uri="{FF2B5EF4-FFF2-40B4-BE49-F238E27FC236}">
                      <a16:creationId xmlns:a16="http://schemas.microsoft.com/office/drawing/2014/main" id="{D09868E9-1E00-4C6E-99E7-B2257391C95C}"/>
                    </a:ext>
                  </a:extLst>
                </p:cNvPr>
                <p:cNvSpPr/>
                <p:nvPr/>
              </p:nvSpPr>
              <p:spPr>
                <a:xfrm>
                  <a:off x="7248391" y="509992"/>
                  <a:ext cx="902054" cy="470650"/>
                </a:xfrm>
                <a:prstGeom prst="rect">
                  <a:avLst/>
                </a:prstGeom>
              </p:spPr>
              <p:txBody>
                <a:bodyPr wrap="none">
                  <a:spAutoFit/>
                </a:bodyPr>
                <a:lstStyle/>
                <a:p>
                  <a:pPr defTabSz="415335">
                    <a:defRPr/>
                  </a:pPr>
                  <a:r>
                    <a:rPr lang="en-US" sz="1089" b="1" dirty="0">
                      <a:solidFill>
                        <a:prstClr val="white"/>
                      </a:solidFill>
                      <a:latin typeface="Calibri" panose="020F0502020204030204"/>
                    </a:rPr>
                    <a:t>Suomi NPP</a:t>
                  </a:r>
                </a:p>
                <a:p>
                  <a:pPr defTabSz="415335">
                    <a:defRPr/>
                  </a:pPr>
                  <a:r>
                    <a:rPr lang="en-US" sz="1089" b="1" dirty="0">
                      <a:solidFill>
                        <a:prstClr val="white"/>
                      </a:solidFill>
                      <a:latin typeface="Calibri" panose="020F0502020204030204"/>
                    </a:rPr>
                    <a:t>and JPSS</a:t>
                  </a:r>
                </a:p>
              </p:txBody>
            </p:sp>
            <p:sp>
              <p:nvSpPr>
                <p:cNvPr id="57" name="Rectangle 56">
                  <a:extLst>
                    <a:ext uri="{FF2B5EF4-FFF2-40B4-BE49-F238E27FC236}">
                      <a16:creationId xmlns:a16="http://schemas.microsoft.com/office/drawing/2014/main" id="{CA88F3DB-A38E-450A-9B15-FBEB1F44B336}"/>
                    </a:ext>
                  </a:extLst>
                </p:cNvPr>
                <p:cNvSpPr/>
                <p:nvPr/>
              </p:nvSpPr>
              <p:spPr>
                <a:xfrm>
                  <a:off x="8713264" y="1470296"/>
                  <a:ext cx="894732" cy="286145"/>
                </a:xfrm>
                <a:prstGeom prst="rect">
                  <a:avLst/>
                </a:prstGeom>
              </p:spPr>
              <p:txBody>
                <a:bodyPr wrap="square">
                  <a:spAutoFit/>
                </a:bodyPr>
                <a:lstStyle/>
                <a:p>
                  <a:pPr defTabSz="415335">
                    <a:defRPr/>
                  </a:pPr>
                  <a:r>
                    <a:rPr lang="en-US" sz="1089" b="1" dirty="0">
                      <a:solidFill>
                        <a:prstClr val="white"/>
                      </a:solidFill>
                      <a:latin typeface="Calibri" panose="020F0502020204030204"/>
                    </a:rPr>
                    <a:t>LandSat 8</a:t>
                  </a:r>
                  <a:endParaRPr lang="en-US" sz="1089" b="1" dirty="0">
                    <a:solidFill>
                      <a:prstClr val="black"/>
                    </a:solidFill>
                    <a:latin typeface="Calibri" panose="020F0502020204030204"/>
                  </a:endParaRPr>
                </a:p>
              </p:txBody>
            </p:sp>
          </p:grpSp>
        </p:grpSp>
      </p:grpSp>
      <p:grpSp>
        <p:nvGrpSpPr>
          <p:cNvPr id="13" name="Group 12">
            <a:extLst>
              <a:ext uri="{FF2B5EF4-FFF2-40B4-BE49-F238E27FC236}">
                <a16:creationId xmlns:a16="http://schemas.microsoft.com/office/drawing/2014/main" id="{9D453CDA-03BC-4CA8-8690-C931F9B33103}"/>
              </a:ext>
            </a:extLst>
          </p:cNvPr>
          <p:cNvGrpSpPr/>
          <p:nvPr/>
        </p:nvGrpSpPr>
        <p:grpSpPr>
          <a:xfrm>
            <a:off x="9377408" y="990855"/>
            <a:ext cx="2101880" cy="1600103"/>
            <a:chOff x="10012970" y="973694"/>
            <a:chExt cx="2313744" cy="1761390"/>
          </a:xfrm>
        </p:grpSpPr>
        <p:pic>
          <p:nvPicPr>
            <p:cNvPr id="62" name="Picture 61">
              <a:extLst>
                <a:ext uri="{FF2B5EF4-FFF2-40B4-BE49-F238E27FC236}">
                  <a16:creationId xmlns:a16="http://schemas.microsoft.com/office/drawing/2014/main" id="{12E93AD9-8057-4C47-95DC-933CF42F16C0}"/>
                </a:ext>
              </a:extLst>
            </p:cNvPr>
            <p:cNvPicPr>
              <a:picLocks noChangeAspect="1"/>
            </p:cNvPicPr>
            <p:nvPr/>
          </p:nvPicPr>
          <p:blipFill>
            <a:blip r:embed="rId38">
              <a:extLst>
                <a:ext uri="{BEBA8EAE-BF5A-486C-A8C5-ECC9F3942E4B}">
                  <a14:imgProps xmlns:a14="http://schemas.microsoft.com/office/drawing/2010/main">
                    <a14:imgLayer r:embed="rId39">
                      <a14:imgEffect>
                        <a14:brightnessContrast bright="8000"/>
                      </a14:imgEffect>
                    </a14:imgLayer>
                  </a14:imgProps>
                </a:ext>
                <a:ext uri="{28A0092B-C50C-407E-A947-70E740481C1C}">
                  <a14:useLocalDpi xmlns:a14="http://schemas.microsoft.com/office/drawing/2010/main" val="0"/>
                </a:ext>
              </a:extLst>
            </a:blip>
            <a:stretch>
              <a:fillRect/>
            </a:stretch>
          </p:blipFill>
          <p:spPr>
            <a:xfrm>
              <a:off x="10012970" y="2269471"/>
              <a:ext cx="954506" cy="465613"/>
            </a:xfrm>
            <a:prstGeom prst="rect">
              <a:avLst/>
            </a:prstGeom>
          </p:spPr>
        </p:pic>
        <p:sp>
          <p:nvSpPr>
            <p:cNvPr id="64" name="Rectangle 63">
              <a:extLst>
                <a:ext uri="{FF2B5EF4-FFF2-40B4-BE49-F238E27FC236}">
                  <a16:creationId xmlns:a16="http://schemas.microsoft.com/office/drawing/2014/main" id="{7A8A1F30-FC4A-462F-9692-397921E92709}"/>
                </a:ext>
              </a:extLst>
            </p:cNvPr>
            <p:cNvSpPr/>
            <p:nvPr/>
          </p:nvSpPr>
          <p:spPr>
            <a:xfrm>
              <a:off x="10302273" y="2048923"/>
              <a:ext cx="388562" cy="286145"/>
            </a:xfrm>
            <a:prstGeom prst="rect">
              <a:avLst/>
            </a:prstGeom>
          </p:spPr>
          <p:txBody>
            <a:bodyPr wrap="none">
              <a:spAutoFit/>
            </a:bodyPr>
            <a:lstStyle/>
            <a:p>
              <a:pPr defTabSz="415335">
                <a:defRPr/>
              </a:pPr>
              <a:r>
                <a:rPr lang="en-US" sz="1089" b="1" dirty="0">
                  <a:solidFill>
                    <a:prstClr val="white"/>
                  </a:solidFill>
                  <a:latin typeface="Calibri" panose="020F0502020204030204"/>
                </a:rPr>
                <a:t>ISS</a:t>
              </a:r>
            </a:p>
          </p:txBody>
        </p:sp>
        <p:grpSp>
          <p:nvGrpSpPr>
            <p:cNvPr id="14" name="Group 13">
              <a:extLst>
                <a:ext uri="{FF2B5EF4-FFF2-40B4-BE49-F238E27FC236}">
                  <a16:creationId xmlns:a16="http://schemas.microsoft.com/office/drawing/2014/main" id="{64198FBE-0AE5-4218-AFF8-70B2085E0ED0}"/>
                </a:ext>
              </a:extLst>
            </p:cNvPr>
            <p:cNvGrpSpPr/>
            <p:nvPr/>
          </p:nvGrpSpPr>
          <p:grpSpPr>
            <a:xfrm>
              <a:off x="10587790" y="1101158"/>
              <a:ext cx="996150" cy="1254094"/>
              <a:chOff x="10587790" y="1101158"/>
              <a:chExt cx="996150" cy="1254094"/>
            </a:xfrm>
          </p:grpSpPr>
          <p:cxnSp>
            <p:nvCxnSpPr>
              <p:cNvPr id="9" name="Straight Connector 8">
                <a:extLst>
                  <a:ext uri="{FF2B5EF4-FFF2-40B4-BE49-F238E27FC236}">
                    <a16:creationId xmlns:a16="http://schemas.microsoft.com/office/drawing/2014/main" id="{4D9AA25A-4746-48A3-98A0-728C31AB332D}"/>
                  </a:ext>
                </a:extLst>
              </p:cNvPr>
              <p:cNvCxnSpPr>
                <a:cxnSpLocks/>
              </p:cNvCxnSpPr>
              <p:nvPr/>
            </p:nvCxnSpPr>
            <p:spPr>
              <a:xfrm flipV="1">
                <a:off x="10587790" y="1101158"/>
                <a:ext cx="748758" cy="1254094"/>
              </a:xfrm>
              <a:prstGeom prst="line">
                <a:avLst/>
              </a:prstGeom>
              <a:ln w="15875">
                <a:solidFill>
                  <a:schemeClr val="bg1">
                    <a:lumMod val="9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F8B9449-EC49-4996-B14E-502B1C9BCD12}"/>
                  </a:ext>
                </a:extLst>
              </p:cNvPr>
              <p:cNvCxnSpPr>
                <a:cxnSpLocks/>
              </p:cNvCxnSpPr>
              <p:nvPr/>
            </p:nvCxnSpPr>
            <p:spPr>
              <a:xfrm flipV="1">
                <a:off x="11332277" y="1116622"/>
                <a:ext cx="251663" cy="1"/>
              </a:xfrm>
              <a:prstGeom prst="line">
                <a:avLst/>
              </a:prstGeom>
              <a:ln w="15875">
                <a:solidFill>
                  <a:schemeClr val="bg1">
                    <a:lumMod val="9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12" name="Rectangle 111">
              <a:extLst>
                <a:ext uri="{FF2B5EF4-FFF2-40B4-BE49-F238E27FC236}">
                  <a16:creationId xmlns:a16="http://schemas.microsoft.com/office/drawing/2014/main" id="{3DFF01B3-69EA-4924-B8F0-26CDA5354B89}"/>
                </a:ext>
              </a:extLst>
            </p:cNvPr>
            <p:cNvSpPr/>
            <p:nvPr/>
          </p:nvSpPr>
          <p:spPr>
            <a:xfrm>
              <a:off x="11587001" y="973694"/>
              <a:ext cx="739713" cy="655154"/>
            </a:xfrm>
            <a:prstGeom prst="rect">
              <a:avLst/>
            </a:prstGeom>
          </p:spPr>
          <p:txBody>
            <a:bodyPr wrap="none">
              <a:spAutoFit/>
            </a:bodyPr>
            <a:lstStyle/>
            <a:p>
              <a:pPr defTabSz="415335">
                <a:defRPr/>
              </a:pPr>
              <a:r>
                <a:rPr lang="en-US" sz="1089" b="1" dirty="0">
                  <a:solidFill>
                    <a:prstClr val="white"/>
                  </a:solidFill>
                  <a:latin typeface="Calibri" panose="020F0502020204030204"/>
                </a:rPr>
                <a:t>- Cygnus</a:t>
              </a:r>
            </a:p>
            <a:p>
              <a:pPr defTabSz="415335">
                <a:defRPr/>
              </a:pPr>
              <a:r>
                <a:rPr lang="en-US" sz="1089" b="1" dirty="0">
                  <a:solidFill>
                    <a:prstClr val="white"/>
                  </a:solidFill>
                  <a:latin typeface="Calibri" panose="020F0502020204030204"/>
                </a:rPr>
                <a:t>- Soyuz</a:t>
              </a:r>
            </a:p>
            <a:p>
              <a:pPr defTabSz="415335">
                <a:defRPr/>
              </a:pPr>
              <a:r>
                <a:rPr lang="en-US" sz="1089" b="1" dirty="0">
                  <a:solidFill>
                    <a:prstClr val="white"/>
                  </a:solidFill>
                  <a:latin typeface="Calibri" panose="020F0502020204030204"/>
                </a:rPr>
                <a:t>- HTV</a:t>
              </a:r>
            </a:p>
          </p:txBody>
        </p:sp>
      </p:grpSp>
      <p:sp>
        <p:nvSpPr>
          <p:cNvPr id="74" name="Rectangle 73">
            <a:extLst>
              <a:ext uri="{FF2B5EF4-FFF2-40B4-BE49-F238E27FC236}">
                <a16:creationId xmlns:a16="http://schemas.microsoft.com/office/drawing/2014/main" id="{8F8AB0FC-740F-49E0-B0F5-D5AA83AF1924}"/>
              </a:ext>
            </a:extLst>
          </p:cNvPr>
          <p:cNvSpPr/>
          <p:nvPr/>
        </p:nvSpPr>
        <p:spPr>
          <a:xfrm>
            <a:off x="877393" y="4947058"/>
            <a:ext cx="2693298" cy="1099660"/>
          </a:xfrm>
          <a:prstGeom prst="rect">
            <a:avLst/>
          </a:prstGeom>
        </p:spPr>
        <p:txBody>
          <a:bodyPr wrap="square">
            <a:spAutoFit/>
          </a:bodyPr>
          <a:lstStyle/>
          <a:p>
            <a:pPr marL="0" lvl="1" defTabSz="877189">
              <a:defRPr/>
            </a:pPr>
            <a:r>
              <a:rPr lang="en-US" sz="1454" b="1" dirty="0">
                <a:solidFill>
                  <a:srgbClr val="FFC000"/>
                </a:solidFill>
                <a:latin typeface="Calibri" panose="020F0502020204030204"/>
              </a:rPr>
              <a:t>Earth Science</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Altitude: 217.5-4971.0 miles</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Inclination: 35-99</a:t>
            </a:r>
            <a:r>
              <a:rPr lang="en-US" sz="1273" dirty="0">
                <a:solidFill>
                  <a:prstClr val="white"/>
                </a:solidFill>
                <a:latin typeface="Calibri" panose="020F0502020204030204"/>
                <a:ea typeface="Verdana" panose="020B0604030504040204" pitchFamily="34" charset="0"/>
                <a:cs typeface="Verdana" panose="020B0604030504040204" pitchFamily="34" charset="0"/>
              </a:rPr>
              <a:t>˚</a:t>
            </a:r>
            <a:endParaRPr lang="en-US" sz="1273" dirty="0">
              <a:solidFill>
                <a:prstClr val="white"/>
              </a:solidFill>
              <a:latin typeface="Calibri" panose="020F0502020204030204"/>
            </a:endParaRP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Latency: Near Real Time</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Max Speed: 4.78 miles/second</a:t>
            </a:r>
          </a:p>
        </p:txBody>
      </p:sp>
      <p:sp>
        <p:nvSpPr>
          <p:cNvPr id="75" name="Rectangle 74">
            <a:extLst>
              <a:ext uri="{FF2B5EF4-FFF2-40B4-BE49-F238E27FC236}">
                <a16:creationId xmlns:a16="http://schemas.microsoft.com/office/drawing/2014/main" id="{6D0CF979-5C9E-477F-A7C6-E8451A7EA058}"/>
              </a:ext>
            </a:extLst>
          </p:cNvPr>
          <p:cNvSpPr/>
          <p:nvPr/>
        </p:nvSpPr>
        <p:spPr>
          <a:xfrm>
            <a:off x="877392" y="3643714"/>
            <a:ext cx="2377522" cy="1323439"/>
          </a:xfrm>
          <a:prstGeom prst="rect">
            <a:avLst/>
          </a:prstGeom>
        </p:spPr>
        <p:txBody>
          <a:bodyPr wrap="square">
            <a:spAutoFit/>
          </a:bodyPr>
          <a:lstStyle/>
          <a:p>
            <a:pPr marL="0" lvl="1" defTabSz="877189">
              <a:defRPr/>
            </a:pPr>
            <a:r>
              <a:rPr lang="en-US" sz="1454" b="1" dirty="0">
                <a:solidFill>
                  <a:srgbClr val="FFC000"/>
                </a:solidFill>
                <a:latin typeface="Calibri" panose="020F0502020204030204"/>
              </a:rPr>
              <a:t>Heliophysics and Astrophysics Missions</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Altitude: 217.5-93,205.7 miles</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Inclination: 20-35</a:t>
            </a:r>
            <a:r>
              <a:rPr lang="en-US" sz="1273" dirty="0">
                <a:solidFill>
                  <a:prstClr val="white"/>
                </a:solidFill>
                <a:latin typeface="Calibri" panose="020F0502020204030204"/>
                <a:ea typeface="Verdana" panose="020B0604030504040204" pitchFamily="34" charset="0"/>
                <a:cs typeface="Verdana" panose="020B0604030504040204" pitchFamily="34" charset="0"/>
              </a:rPr>
              <a:t>˚</a:t>
            </a:r>
            <a:endParaRPr lang="en-US" sz="1273" dirty="0">
              <a:solidFill>
                <a:prstClr val="white"/>
              </a:solidFill>
              <a:latin typeface="Calibri" panose="020F0502020204030204"/>
            </a:endParaRP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Latency: Near Real Time</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Max Speed: 4.78 miles/second</a:t>
            </a:r>
          </a:p>
        </p:txBody>
      </p:sp>
      <p:sp>
        <p:nvSpPr>
          <p:cNvPr id="76" name="Rectangle 75">
            <a:extLst>
              <a:ext uri="{FF2B5EF4-FFF2-40B4-BE49-F238E27FC236}">
                <a16:creationId xmlns:a16="http://schemas.microsoft.com/office/drawing/2014/main" id="{45628D32-4B4C-464B-B9C0-90AC096B9BDA}"/>
              </a:ext>
            </a:extLst>
          </p:cNvPr>
          <p:cNvSpPr/>
          <p:nvPr/>
        </p:nvSpPr>
        <p:spPr>
          <a:xfrm>
            <a:off x="878111" y="1619020"/>
            <a:ext cx="2299978" cy="903774"/>
          </a:xfrm>
          <a:prstGeom prst="rect">
            <a:avLst/>
          </a:prstGeom>
        </p:spPr>
        <p:txBody>
          <a:bodyPr wrap="square">
            <a:spAutoFit/>
          </a:bodyPr>
          <a:lstStyle/>
          <a:p>
            <a:pPr marL="0" lvl="1" defTabSz="877189">
              <a:defRPr/>
            </a:pPr>
            <a:r>
              <a:rPr lang="en-US" sz="1454" b="1" dirty="0">
                <a:solidFill>
                  <a:srgbClr val="FFC000"/>
                </a:solidFill>
                <a:latin typeface="Calibri" panose="020F0502020204030204"/>
              </a:rPr>
              <a:t>Launch Vehicles</a:t>
            </a:r>
          </a:p>
          <a:p>
            <a:pPr marL="207668" lvl="1" indent="-207668" defTabSz="877189">
              <a:buFont typeface="Arial" panose="020B0604020202020204" pitchFamily="34" charset="0"/>
              <a:buChar char="•"/>
              <a:defRPr/>
            </a:pPr>
            <a:r>
              <a:rPr lang="en-US" sz="1273" dirty="0">
                <a:solidFill>
                  <a:prstClr val="white"/>
                </a:solidFill>
                <a:latin typeface="Calibri" panose="020F0502020204030204"/>
              </a:rPr>
              <a:t>Altitude: Varies</a:t>
            </a:r>
          </a:p>
          <a:p>
            <a:pPr marL="207668" lvl="1" indent="-207668" defTabSz="877189">
              <a:buFont typeface="Arial" panose="020B0604020202020204" pitchFamily="34" charset="0"/>
              <a:buChar char="•"/>
              <a:defRPr/>
            </a:pPr>
            <a:r>
              <a:rPr lang="en-US" sz="1273" dirty="0">
                <a:solidFill>
                  <a:prstClr val="white"/>
                </a:solidFill>
                <a:latin typeface="Calibri" panose="020F0502020204030204"/>
              </a:rPr>
              <a:t>Latency: Real time</a:t>
            </a:r>
          </a:p>
          <a:p>
            <a:pPr marL="207668" lvl="1" indent="-207668" defTabSz="877189">
              <a:buFont typeface="Arial" panose="020B0604020202020204" pitchFamily="34" charset="0"/>
              <a:buChar char="•"/>
              <a:defRPr/>
            </a:pPr>
            <a:r>
              <a:rPr lang="en-US" sz="1273" dirty="0">
                <a:solidFill>
                  <a:prstClr val="white"/>
                </a:solidFill>
                <a:latin typeface="Calibri" panose="020F0502020204030204"/>
              </a:rPr>
              <a:t>Speed: 4.9 miles/second</a:t>
            </a:r>
          </a:p>
        </p:txBody>
      </p:sp>
      <p:sp>
        <p:nvSpPr>
          <p:cNvPr id="77" name="Rectangle 76">
            <a:extLst>
              <a:ext uri="{FF2B5EF4-FFF2-40B4-BE49-F238E27FC236}">
                <a16:creationId xmlns:a16="http://schemas.microsoft.com/office/drawing/2014/main" id="{C3DFC574-8C3E-451C-92F7-71CDC3D9AED3}"/>
              </a:ext>
            </a:extLst>
          </p:cNvPr>
          <p:cNvSpPr/>
          <p:nvPr/>
        </p:nvSpPr>
        <p:spPr>
          <a:xfrm>
            <a:off x="877393" y="2565198"/>
            <a:ext cx="2693298" cy="1099660"/>
          </a:xfrm>
          <a:prstGeom prst="rect">
            <a:avLst/>
          </a:prstGeom>
        </p:spPr>
        <p:txBody>
          <a:bodyPr wrap="square">
            <a:spAutoFit/>
          </a:bodyPr>
          <a:lstStyle/>
          <a:p>
            <a:pPr marL="0" lvl="1" defTabSz="877189">
              <a:defRPr/>
            </a:pPr>
            <a:r>
              <a:rPr lang="en-US" sz="1454" b="1" dirty="0">
                <a:solidFill>
                  <a:srgbClr val="FFC000"/>
                </a:solidFill>
                <a:latin typeface="Calibri" panose="020F0502020204030204"/>
              </a:rPr>
              <a:t>Human Space Flight </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Altitude: 186.4-372.8 miles</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Inclination: 28-57</a:t>
            </a:r>
            <a:r>
              <a:rPr lang="en-US" sz="1273" dirty="0">
                <a:solidFill>
                  <a:prstClr val="white"/>
                </a:solidFill>
                <a:latin typeface="Calibri" panose="020F0502020204030204"/>
                <a:ea typeface="Verdana" panose="020B0604030504040204" pitchFamily="34" charset="0"/>
                <a:cs typeface="Verdana" panose="020B0604030504040204" pitchFamily="34" charset="0"/>
              </a:rPr>
              <a:t>˚</a:t>
            </a:r>
            <a:endParaRPr lang="en-US" sz="1273" dirty="0">
              <a:solidFill>
                <a:prstClr val="white"/>
              </a:solidFill>
              <a:latin typeface="Calibri" panose="020F0502020204030204"/>
            </a:endParaRP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Latency:  Real time </a:t>
            </a:r>
          </a:p>
          <a:p>
            <a:pPr marL="157193" lvl="1" indent="-157193" defTabSz="877189">
              <a:buFont typeface="Arial" panose="020B0604020202020204" pitchFamily="34" charset="0"/>
              <a:buChar char="•"/>
              <a:defRPr/>
            </a:pPr>
            <a:r>
              <a:rPr lang="en-US" sz="1273" dirty="0">
                <a:solidFill>
                  <a:prstClr val="white"/>
                </a:solidFill>
                <a:latin typeface="Calibri" panose="020F0502020204030204"/>
              </a:rPr>
              <a:t>Max Speed: 4.80 miles/second</a:t>
            </a:r>
          </a:p>
        </p:txBody>
      </p:sp>
      <p:sp>
        <p:nvSpPr>
          <p:cNvPr id="72" name="Rectangle 71">
            <a:extLst>
              <a:ext uri="{FF2B5EF4-FFF2-40B4-BE49-F238E27FC236}">
                <a16:creationId xmlns:a16="http://schemas.microsoft.com/office/drawing/2014/main" id="{E22D9D3E-9699-41EA-A9F5-2C1F20798832}"/>
              </a:ext>
            </a:extLst>
          </p:cNvPr>
          <p:cNvSpPr/>
          <p:nvPr/>
        </p:nvSpPr>
        <p:spPr>
          <a:xfrm>
            <a:off x="322543" y="162549"/>
            <a:ext cx="6691303" cy="579765"/>
          </a:xfrm>
          <a:prstGeom prst="rect">
            <a:avLst/>
          </a:prstGeom>
          <a:effectLst>
            <a:outerShdw blurRad="50800" dist="38100" dir="5400000" algn="t" rotWithShape="0">
              <a:prstClr val="black">
                <a:alpha val="40000"/>
              </a:prstClr>
            </a:outerShdw>
          </a:effectLst>
        </p:spPr>
        <p:txBody>
          <a:bodyPr wrap="none" lIns="116959" tIns="58479" rIns="116959" bIns="58479">
            <a:spAutoFit/>
          </a:bodyPr>
          <a:lstStyle/>
          <a:p>
            <a:pPr defTabSz="1169583">
              <a:defRPr/>
            </a:pPr>
            <a:r>
              <a:rPr lang="en-US" sz="3000" b="1" dirty="0">
                <a:solidFill>
                  <a:prstClr val="white"/>
                </a:solidFill>
                <a:latin typeface="Calibri" panose="020F0502020204030204"/>
                <a:ea typeface="Roboto" pitchFamily="2" charset="0"/>
                <a:cs typeface="Arial" panose="020B0604020202020204" pitchFamily="34" charset="0"/>
              </a:rPr>
              <a:t>Versatility of Space Network Capabilities</a:t>
            </a:r>
            <a:endParaRPr lang="id-ID" sz="3000" b="1" dirty="0">
              <a:solidFill>
                <a:prstClr val="white"/>
              </a:solidFill>
              <a:latin typeface="Calibri" panose="020F0502020204030204"/>
              <a:ea typeface="Roboto" pitchFamily="2" charset="0"/>
              <a:cs typeface="Arial" panose="020B0604020202020204" pitchFamily="34" charset="0"/>
            </a:endParaRPr>
          </a:p>
        </p:txBody>
      </p:sp>
      <p:sp>
        <p:nvSpPr>
          <p:cNvPr id="114" name="Slide Number Placeholder 79">
            <a:extLst>
              <a:ext uri="{FF2B5EF4-FFF2-40B4-BE49-F238E27FC236}">
                <a16:creationId xmlns:a16="http://schemas.microsoft.com/office/drawing/2014/main" id="{407D6CB1-0E68-4AFD-BCE3-E95B42C65137}"/>
              </a:ext>
            </a:extLst>
          </p:cNvPr>
          <p:cNvSpPr txBox="1">
            <a:spLocks/>
          </p:cNvSpPr>
          <p:nvPr/>
        </p:nvSpPr>
        <p:spPr>
          <a:xfrm>
            <a:off x="9202361" y="6242221"/>
            <a:ext cx="2616034" cy="353323"/>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defTabSz="877189">
              <a:defRPr/>
            </a:pPr>
            <a:fld id="{EFF71948-E2E2-6041-95DB-4C03EE5F2F12}" type="slidenum">
              <a:rPr lang="en-US" sz="1089">
                <a:solidFill>
                  <a:prstClr val="white"/>
                </a:solidFill>
                <a:latin typeface="Calibri" panose="020F0502020204030204"/>
              </a:rPr>
              <a:pPr algn="r" defTabSz="877189">
                <a:defRPr/>
              </a:pPr>
              <a:t>20</a:t>
            </a:fld>
            <a:endParaRPr lang="en-US" sz="1089" dirty="0">
              <a:solidFill>
                <a:prstClr val="white"/>
              </a:solidFill>
              <a:latin typeface="Calibri" panose="020F0502020204030204"/>
            </a:endParaRPr>
          </a:p>
        </p:txBody>
      </p:sp>
    </p:spTree>
    <p:extLst>
      <p:ext uri="{BB962C8B-B14F-4D97-AF65-F5344CB8AC3E}">
        <p14:creationId xmlns:p14="http://schemas.microsoft.com/office/powerpoint/2010/main" val="1458750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0B88675-E9FA-469C-B417-DBFE602D673E}"/>
              </a:ext>
            </a:extLst>
          </p:cNvPr>
          <p:cNvSpPr/>
          <p:nvPr/>
        </p:nvSpPr>
        <p:spPr>
          <a:xfrm>
            <a:off x="5972375" y="2083948"/>
            <a:ext cx="6031363" cy="4720475"/>
          </a:xfrm>
          <a:custGeom>
            <a:avLst/>
            <a:gdLst>
              <a:gd name="connsiteX0" fmla="*/ 6002215 w 6002215"/>
              <a:gd name="connsiteY0" fmla="*/ 1617785 h 6049108"/>
              <a:gd name="connsiteX1" fmla="*/ 5632938 w 6002215"/>
              <a:gd name="connsiteY1" fmla="*/ 5990493 h 6049108"/>
              <a:gd name="connsiteX2" fmla="*/ 11723 w 6002215"/>
              <a:gd name="connsiteY2" fmla="*/ 6049108 h 6049108"/>
              <a:gd name="connsiteX3" fmla="*/ 0 w 6002215"/>
              <a:gd name="connsiteY3" fmla="*/ 2321170 h 6049108"/>
              <a:gd name="connsiteX4" fmla="*/ 5861538 w 6002215"/>
              <a:gd name="connsiteY4" fmla="*/ 0 h 6049108"/>
              <a:gd name="connsiteX5" fmla="*/ 6002215 w 6002215"/>
              <a:gd name="connsiteY5" fmla="*/ 1617785 h 6049108"/>
              <a:gd name="connsiteX0" fmla="*/ 6002215 w 6013938"/>
              <a:gd name="connsiteY0" fmla="*/ 1617785 h 6189785"/>
              <a:gd name="connsiteX1" fmla="*/ 6013938 w 6013938"/>
              <a:gd name="connsiteY1" fmla="*/ 6189785 h 6189785"/>
              <a:gd name="connsiteX2" fmla="*/ 11723 w 6013938"/>
              <a:gd name="connsiteY2" fmla="*/ 6049108 h 6189785"/>
              <a:gd name="connsiteX3" fmla="*/ 0 w 6013938"/>
              <a:gd name="connsiteY3" fmla="*/ 2321170 h 6189785"/>
              <a:gd name="connsiteX4" fmla="*/ 5861538 w 6013938"/>
              <a:gd name="connsiteY4" fmla="*/ 0 h 6189785"/>
              <a:gd name="connsiteX5" fmla="*/ 6002215 w 6013938"/>
              <a:gd name="connsiteY5" fmla="*/ 1617785 h 6189785"/>
              <a:gd name="connsiteX0" fmla="*/ 6002215 w 6013938"/>
              <a:gd name="connsiteY0" fmla="*/ 1617785 h 6224954"/>
              <a:gd name="connsiteX1" fmla="*/ 6013938 w 6013938"/>
              <a:gd name="connsiteY1" fmla="*/ 6189785 h 6224954"/>
              <a:gd name="connsiteX2" fmla="*/ 17584 w 6013938"/>
              <a:gd name="connsiteY2" fmla="*/ 6224954 h 6224954"/>
              <a:gd name="connsiteX3" fmla="*/ 0 w 6013938"/>
              <a:gd name="connsiteY3" fmla="*/ 2321170 h 6224954"/>
              <a:gd name="connsiteX4" fmla="*/ 5861538 w 6013938"/>
              <a:gd name="connsiteY4" fmla="*/ 0 h 6224954"/>
              <a:gd name="connsiteX5" fmla="*/ 6002215 w 6013938"/>
              <a:gd name="connsiteY5" fmla="*/ 1617785 h 6224954"/>
              <a:gd name="connsiteX0" fmla="*/ 6201562 w 6213285"/>
              <a:gd name="connsiteY0" fmla="*/ 1617785 h 6242538"/>
              <a:gd name="connsiteX1" fmla="*/ 6213285 w 6213285"/>
              <a:gd name="connsiteY1" fmla="*/ 6189785 h 6242538"/>
              <a:gd name="connsiteX2" fmla="*/ 54 w 6213285"/>
              <a:gd name="connsiteY2" fmla="*/ 6242538 h 6242538"/>
              <a:gd name="connsiteX3" fmla="*/ 199347 w 6213285"/>
              <a:gd name="connsiteY3" fmla="*/ 2321170 h 6242538"/>
              <a:gd name="connsiteX4" fmla="*/ 6060885 w 6213285"/>
              <a:gd name="connsiteY4" fmla="*/ 0 h 6242538"/>
              <a:gd name="connsiteX5" fmla="*/ 6201562 w 6213285"/>
              <a:gd name="connsiteY5" fmla="*/ 1617785 h 6242538"/>
              <a:gd name="connsiteX0" fmla="*/ 6219092 w 6230815"/>
              <a:gd name="connsiteY0" fmla="*/ 1617785 h 6242538"/>
              <a:gd name="connsiteX1" fmla="*/ 6230815 w 6230815"/>
              <a:gd name="connsiteY1" fmla="*/ 6189785 h 6242538"/>
              <a:gd name="connsiteX2" fmla="*/ 17584 w 6230815"/>
              <a:gd name="connsiteY2" fmla="*/ 6242538 h 6242538"/>
              <a:gd name="connsiteX3" fmla="*/ 0 w 6230815"/>
              <a:gd name="connsiteY3" fmla="*/ 2321170 h 6242538"/>
              <a:gd name="connsiteX4" fmla="*/ 6078415 w 6230815"/>
              <a:gd name="connsiteY4" fmla="*/ 0 h 6242538"/>
              <a:gd name="connsiteX5" fmla="*/ 6219092 w 6230815"/>
              <a:gd name="connsiteY5" fmla="*/ 1617785 h 6242538"/>
              <a:gd name="connsiteX0" fmla="*/ 6219092 w 6230815"/>
              <a:gd name="connsiteY0" fmla="*/ 1389185 h 6013938"/>
              <a:gd name="connsiteX1" fmla="*/ 6230815 w 6230815"/>
              <a:gd name="connsiteY1" fmla="*/ 5961185 h 6013938"/>
              <a:gd name="connsiteX2" fmla="*/ 17584 w 6230815"/>
              <a:gd name="connsiteY2" fmla="*/ 6013938 h 6013938"/>
              <a:gd name="connsiteX3" fmla="*/ 0 w 6230815"/>
              <a:gd name="connsiteY3" fmla="*/ 2092570 h 6013938"/>
              <a:gd name="connsiteX4" fmla="*/ 6213231 w 6230815"/>
              <a:gd name="connsiteY4" fmla="*/ 0 h 6013938"/>
              <a:gd name="connsiteX5" fmla="*/ 6219092 w 6230815"/>
              <a:gd name="connsiteY5" fmla="*/ 1389185 h 6013938"/>
              <a:gd name="connsiteX0" fmla="*/ 6219092 w 6230815"/>
              <a:gd name="connsiteY0" fmla="*/ 668598 h 5293351"/>
              <a:gd name="connsiteX1" fmla="*/ 6230815 w 6230815"/>
              <a:gd name="connsiteY1" fmla="*/ 5240598 h 5293351"/>
              <a:gd name="connsiteX2" fmla="*/ 17584 w 6230815"/>
              <a:gd name="connsiteY2" fmla="*/ 5293351 h 5293351"/>
              <a:gd name="connsiteX3" fmla="*/ 0 w 6230815"/>
              <a:gd name="connsiteY3" fmla="*/ 1371983 h 5293351"/>
              <a:gd name="connsiteX4" fmla="*/ 5353497 w 6230815"/>
              <a:gd name="connsiteY4" fmla="*/ 0 h 5293351"/>
              <a:gd name="connsiteX5" fmla="*/ 6219092 w 6230815"/>
              <a:gd name="connsiteY5" fmla="*/ 668598 h 5293351"/>
              <a:gd name="connsiteX0" fmla="*/ 6219092 w 6230815"/>
              <a:gd name="connsiteY0" fmla="*/ 668598 h 5293351"/>
              <a:gd name="connsiteX1" fmla="*/ 6230815 w 6230815"/>
              <a:gd name="connsiteY1" fmla="*/ 5240598 h 5293351"/>
              <a:gd name="connsiteX2" fmla="*/ 17584 w 6230815"/>
              <a:gd name="connsiteY2" fmla="*/ 5293351 h 5293351"/>
              <a:gd name="connsiteX3" fmla="*/ 0 w 6230815"/>
              <a:gd name="connsiteY3" fmla="*/ 1371983 h 5293351"/>
              <a:gd name="connsiteX4" fmla="*/ 5353497 w 6230815"/>
              <a:gd name="connsiteY4" fmla="*/ 0 h 5293351"/>
              <a:gd name="connsiteX5" fmla="*/ 6219092 w 6230815"/>
              <a:gd name="connsiteY5" fmla="*/ 668598 h 5293351"/>
              <a:gd name="connsiteX0" fmla="*/ 6219092 w 6230815"/>
              <a:gd name="connsiteY0" fmla="*/ 668598 h 5293351"/>
              <a:gd name="connsiteX1" fmla="*/ 6230815 w 6230815"/>
              <a:gd name="connsiteY1" fmla="*/ 5240598 h 5293351"/>
              <a:gd name="connsiteX2" fmla="*/ 17584 w 6230815"/>
              <a:gd name="connsiteY2" fmla="*/ 5293351 h 5293351"/>
              <a:gd name="connsiteX3" fmla="*/ 0 w 6230815"/>
              <a:gd name="connsiteY3" fmla="*/ 1371983 h 5293351"/>
              <a:gd name="connsiteX4" fmla="*/ 5353497 w 6230815"/>
              <a:gd name="connsiteY4" fmla="*/ 0 h 5293351"/>
              <a:gd name="connsiteX5" fmla="*/ 6219092 w 6230815"/>
              <a:gd name="connsiteY5" fmla="*/ 668598 h 5293351"/>
              <a:gd name="connsiteX0" fmla="*/ 6219092 w 6509110"/>
              <a:gd name="connsiteY0" fmla="*/ 668598 h 5293351"/>
              <a:gd name="connsiteX1" fmla="*/ 6509110 w 6509110"/>
              <a:gd name="connsiteY1" fmla="*/ 5240598 h 5293351"/>
              <a:gd name="connsiteX2" fmla="*/ 17584 w 6509110"/>
              <a:gd name="connsiteY2" fmla="*/ 5293351 h 5293351"/>
              <a:gd name="connsiteX3" fmla="*/ 0 w 6509110"/>
              <a:gd name="connsiteY3" fmla="*/ 1371983 h 5293351"/>
              <a:gd name="connsiteX4" fmla="*/ 5353497 w 6509110"/>
              <a:gd name="connsiteY4" fmla="*/ 0 h 5293351"/>
              <a:gd name="connsiteX5" fmla="*/ 6219092 w 6509110"/>
              <a:gd name="connsiteY5" fmla="*/ 668598 h 5293351"/>
              <a:gd name="connsiteX0" fmla="*/ 6527205 w 6527607"/>
              <a:gd name="connsiteY0" fmla="*/ 777928 h 5293351"/>
              <a:gd name="connsiteX1" fmla="*/ 6509110 w 6527607"/>
              <a:gd name="connsiteY1" fmla="*/ 5240598 h 5293351"/>
              <a:gd name="connsiteX2" fmla="*/ 17584 w 6527607"/>
              <a:gd name="connsiteY2" fmla="*/ 5293351 h 5293351"/>
              <a:gd name="connsiteX3" fmla="*/ 0 w 6527607"/>
              <a:gd name="connsiteY3" fmla="*/ 1371983 h 5293351"/>
              <a:gd name="connsiteX4" fmla="*/ 5353497 w 6527607"/>
              <a:gd name="connsiteY4" fmla="*/ 0 h 5293351"/>
              <a:gd name="connsiteX5" fmla="*/ 6527205 w 6527607"/>
              <a:gd name="connsiteY5" fmla="*/ 777928 h 5293351"/>
              <a:gd name="connsiteX0" fmla="*/ 6527205 w 6527607"/>
              <a:gd name="connsiteY0" fmla="*/ 777928 h 5293351"/>
              <a:gd name="connsiteX1" fmla="*/ 6509110 w 6527607"/>
              <a:gd name="connsiteY1" fmla="*/ 5240598 h 5293351"/>
              <a:gd name="connsiteX2" fmla="*/ 17584 w 6527607"/>
              <a:gd name="connsiteY2" fmla="*/ 5293351 h 5293351"/>
              <a:gd name="connsiteX3" fmla="*/ 0 w 6527607"/>
              <a:gd name="connsiteY3" fmla="*/ 1371983 h 5293351"/>
              <a:gd name="connsiteX4" fmla="*/ 5353497 w 6527607"/>
              <a:gd name="connsiteY4" fmla="*/ 0 h 5293351"/>
              <a:gd name="connsiteX5" fmla="*/ 6527205 w 6527607"/>
              <a:gd name="connsiteY5" fmla="*/ 777928 h 5293351"/>
              <a:gd name="connsiteX0" fmla="*/ 6527205 w 6527607"/>
              <a:gd name="connsiteY0" fmla="*/ 777928 h 5293351"/>
              <a:gd name="connsiteX1" fmla="*/ 6509110 w 6527607"/>
              <a:gd name="connsiteY1" fmla="*/ 5240598 h 5293351"/>
              <a:gd name="connsiteX2" fmla="*/ 17584 w 6527607"/>
              <a:gd name="connsiteY2" fmla="*/ 5293351 h 5293351"/>
              <a:gd name="connsiteX3" fmla="*/ 0 w 6527607"/>
              <a:gd name="connsiteY3" fmla="*/ 1371983 h 5293351"/>
              <a:gd name="connsiteX4" fmla="*/ 5353497 w 6527607"/>
              <a:gd name="connsiteY4" fmla="*/ 0 h 5293351"/>
              <a:gd name="connsiteX5" fmla="*/ 6527205 w 6527607"/>
              <a:gd name="connsiteY5" fmla="*/ 777928 h 52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7607" h="5293351">
                <a:moveTo>
                  <a:pt x="6527205" y="777928"/>
                </a:moveTo>
                <a:cubicBezTo>
                  <a:pt x="6531113" y="2301928"/>
                  <a:pt x="6505202" y="3716598"/>
                  <a:pt x="6509110" y="5240598"/>
                </a:cubicBezTo>
                <a:lnTo>
                  <a:pt x="17584" y="5293351"/>
                </a:lnTo>
                <a:cubicBezTo>
                  <a:pt x="13676" y="4050705"/>
                  <a:pt x="3908" y="2614629"/>
                  <a:pt x="0" y="1371983"/>
                </a:cubicBezTo>
                <a:cubicBezTo>
                  <a:pt x="2081857" y="741320"/>
                  <a:pt x="3255469" y="635805"/>
                  <a:pt x="5353497" y="0"/>
                </a:cubicBezTo>
                <a:cubicBezTo>
                  <a:pt x="5618838" y="239432"/>
                  <a:pt x="6053142" y="414257"/>
                  <a:pt x="6527205" y="777928"/>
                </a:cubicBezTo>
                <a:close/>
              </a:path>
            </a:pathLst>
          </a:custGeom>
          <a:gradFill flip="none" rotWithShape="1">
            <a:gsLst>
              <a:gs pos="28000">
                <a:schemeClr val="accent1">
                  <a:alpha val="46000"/>
                  <a:lumMod val="61000"/>
                  <a:lumOff val="39000"/>
                </a:schemeClr>
              </a:gs>
              <a:gs pos="56000">
                <a:schemeClr val="bg1">
                  <a:lumMod val="65000"/>
                </a:schemeClr>
              </a:gs>
              <a:gs pos="85000">
                <a:schemeClr val="tx2">
                  <a:lumMod val="60000"/>
                  <a:lumOff val="40000"/>
                  <a:alpha val="45000"/>
                </a:schemeClr>
              </a:gs>
            </a:gsLst>
            <a:lin ang="6000000" scaled="0"/>
            <a:tileRect/>
          </a:gradFill>
          <a:ln w="158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69583">
              <a:defRPr/>
            </a:pPr>
            <a:endParaRPr lang="en-US" sz="2271">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2A7507A-9F76-4A02-B2A2-BAB8CC1079EB}"/>
              </a:ext>
            </a:extLst>
          </p:cNvPr>
          <p:cNvSpPr>
            <a:spLocks noGrp="1"/>
          </p:cNvSpPr>
          <p:nvPr>
            <p:ph type="body" sz="quarter" idx="4294967295"/>
          </p:nvPr>
        </p:nvSpPr>
        <p:spPr>
          <a:xfrm>
            <a:off x="689226" y="1319403"/>
            <a:ext cx="5235773" cy="4958953"/>
          </a:xfrm>
        </p:spPr>
        <p:txBody>
          <a:bodyPr vert="horz" lIns="83066" tIns="41534" rIns="83066" bIns="41534" rtlCol="0" anchor="t">
            <a:normAutofit/>
          </a:bodyPr>
          <a:lstStyle/>
          <a:p>
            <a:pPr marL="225028" indent="-225028">
              <a:spcBef>
                <a:spcPts val="546"/>
              </a:spcBef>
              <a:spcAft>
                <a:spcPts val="546"/>
              </a:spcAft>
              <a:buClr>
                <a:schemeClr val="accent4"/>
              </a:buClr>
              <a:buFont typeface="Calibri" panose="020F0502020204030204" pitchFamily="34" charset="0"/>
              <a:buChar char="&gt;"/>
            </a:pPr>
            <a:r>
              <a:rPr lang="en-US" sz="2166" dirty="0">
                <a:solidFill>
                  <a:schemeClr val="accent4"/>
                </a:solidFill>
                <a:cs typeface="Calibri"/>
              </a:rPr>
              <a:t>Provides scheduled, on-demand and emergency support services to users</a:t>
            </a:r>
          </a:p>
          <a:p>
            <a:pPr marL="468696" lvl="1" indent="-207668">
              <a:spcBef>
                <a:spcPts val="546"/>
              </a:spcBef>
              <a:spcAft>
                <a:spcPts val="546"/>
              </a:spcAft>
            </a:pPr>
            <a:r>
              <a:rPr lang="en-US" sz="1772" dirty="0">
                <a:solidFill>
                  <a:schemeClr val="bg1"/>
                </a:solidFill>
                <a:cs typeface="Calibri"/>
              </a:rPr>
              <a:t>Scheduled services allow users to preplan service needs and reserve services in advance</a:t>
            </a:r>
          </a:p>
          <a:p>
            <a:pPr marL="468696" lvl="1" indent="-207668">
              <a:spcBef>
                <a:spcPts val="546"/>
              </a:spcBef>
              <a:spcAft>
                <a:spcPts val="546"/>
              </a:spcAft>
            </a:pPr>
            <a:r>
              <a:rPr lang="en-US" sz="1772" dirty="0">
                <a:solidFill>
                  <a:schemeClr val="bg1"/>
                </a:solidFill>
                <a:cs typeface="Calibri"/>
              </a:rPr>
              <a:t>On-demand services provides flexibility; does not guarantee the resource</a:t>
            </a:r>
          </a:p>
          <a:p>
            <a:pPr marL="468696" lvl="1" indent="-207668">
              <a:spcBef>
                <a:spcPts val="546"/>
              </a:spcBef>
              <a:spcAft>
                <a:spcPts val="546"/>
              </a:spcAft>
            </a:pPr>
            <a:r>
              <a:rPr lang="en-US" sz="1772" dirty="0">
                <a:solidFill>
                  <a:schemeClr val="bg1"/>
                </a:solidFill>
                <a:cs typeface="Calibri"/>
              </a:rPr>
              <a:t>Emergency support services (911) provide rapid connectivity to the spacecraft during critical times</a:t>
            </a:r>
          </a:p>
          <a:p>
            <a:pPr marL="225028" indent="-225028">
              <a:spcBef>
                <a:spcPts val="546"/>
              </a:spcBef>
              <a:spcAft>
                <a:spcPts val="546"/>
              </a:spcAft>
              <a:buClr>
                <a:schemeClr val="accent4"/>
              </a:buClr>
              <a:buFont typeface="Calibri" panose="020F0502020204030204" pitchFamily="34" charset="0"/>
              <a:buChar char="&gt;"/>
            </a:pPr>
            <a:r>
              <a:rPr lang="en-US" sz="2166" dirty="0">
                <a:solidFill>
                  <a:schemeClr val="accent4"/>
                </a:solidFill>
                <a:cs typeface="Calibri"/>
              </a:rPr>
              <a:t>Top users</a:t>
            </a:r>
          </a:p>
          <a:p>
            <a:pPr marL="468696" lvl="1" indent="-207668">
              <a:spcBef>
                <a:spcPts val="546"/>
              </a:spcBef>
              <a:spcAft>
                <a:spcPts val="546"/>
              </a:spcAft>
            </a:pPr>
            <a:r>
              <a:rPr lang="en-US" sz="1772" dirty="0">
                <a:solidFill>
                  <a:schemeClr val="bg1"/>
                </a:solidFill>
                <a:cs typeface="Calibri"/>
              </a:rPr>
              <a:t>ISS: 88.0 service hours per day</a:t>
            </a:r>
          </a:p>
          <a:p>
            <a:pPr marL="468696" lvl="1" indent="-207668">
              <a:spcBef>
                <a:spcPts val="546"/>
              </a:spcBef>
              <a:spcAft>
                <a:spcPts val="546"/>
              </a:spcAft>
            </a:pPr>
            <a:r>
              <a:rPr lang="en-US" sz="1772" dirty="0">
                <a:solidFill>
                  <a:schemeClr val="bg1"/>
                </a:solidFill>
                <a:cs typeface="Calibri"/>
              </a:rPr>
              <a:t>Fermi Gamma-ray Space Telescope  (FGST): 45.71 service hours per day</a:t>
            </a:r>
          </a:p>
          <a:p>
            <a:pPr marL="468696" lvl="1" indent="-207668">
              <a:spcBef>
                <a:spcPts val="546"/>
              </a:spcBef>
              <a:spcAft>
                <a:spcPts val="546"/>
              </a:spcAft>
            </a:pPr>
            <a:r>
              <a:rPr lang="en-US" sz="1772" dirty="0">
                <a:solidFill>
                  <a:schemeClr val="bg1"/>
                </a:solidFill>
                <a:cs typeface="Calibri"/>
              </a:rPr>
              <a:t>AQUA, AURA, GPM, HST, SORCE: Between 27 and 29 service hours per day</a:t>
            </a:r>
            <a:endParaRPr lang="en-US" sz="1798" dirty="0">
              <a:solidFill>
                <a:schemeClr val="bg1"/>
              </a:solidFill>
              <a:cs typeface="Calibri"/>
            </a:endParaRPr>
          </a:p>
          <a:p>
            <a:pPr>
              <a:spcBef>
                <a:spcPts val="546"/>
              </a:spcBef>
              <a:spcAft>
                <a:spcPts val="546"/>
              </a:spcAft>
            </a:pPr>
            <a:endParaRPr lang="en-US" sz="1418" dirty="0">
              <a:solidFill>
                <a:schemeClr val="bg1"/>
              </a:solidFill>
            </a:endParaRPr>
          </a:p>
          <a:p>
            <a:pPr marL="218051" lvl="1">
              <a:spcBef>
                <a:spcPts val="546"/>
              </a:spcBef>
              <a:spcAft>
                <a:spcPts val="546"/>
              </a:spcAft>
            </a:pPr>
            <a:endParaRPr lang="en-US" sz="2016" dirty="0">
              <a:solidFill>
                <a:schemeClr val="bg1"/>
              </a:solidFill>
            </a:endParaRPr>
          </a:p>
          <a:p>
            <a:pPr marL="218051" lvl="1">
              <a:spcBef>
                <a:spcPts val="546"/>
              </a:spcBef>
              <a:spcAft>
                <a:spcPts val="546"/>
              </a:spcAft>
            </a:pPr>
            <a:endParaRPr lang="en-US" sz="2016" dirty="0">
              <a:solidFill>
                <a:schemeClr val="bg1"/>
              </a:solidFill>
            </a:endParaRPr>
          </a:p>
          <a:p>
            <a:pPr lvl="1">
              <a:spcBef>
                <a:spcPts val="546"/>
              </a:spcBef>
              <a:spcAft>
                <a:spcPts val="546"/>
              </a:spcAft>
            </a:pPr>
            <a:endParaRPr lang="en-US" sz="1454" dirty="0">
              <a:solidFill>
                <a:schemeClr val="bg1"/>
              </a:solidFill>
            </a:endParaRPr>
          </a:p>
          <a:p>
            <a:pPr>
              <a:spcBef>
                <a:spcPts val="546"/>
              </a:spcBef>
              <a:spcAft>
                <a:spcPts val="546"/>
              </a:spcAft>
            </a:pPr>
            <a:endParaRPr lang="en-US" sz="1454" dirty="0">
              <a:solidFill>
                <a:schemeClr val="bg1"/>
              </a:solidFill>
            </a:endParaRPr>
          </a:p>
          <a:p>
            <a:pPr marL="222089" indent="-222089">
              <a:spcBef>
                <a:spcPts val="546"/>
              </a:spcBef>
              <a:spcAft>
                <a:spcPts val="546"/>
              </a:spcAft>
            </a:pPr>
            <a:endParaRPr lang="en-US" sz="1454" dirty="0">
              <a:solidFill>
                <a:schemeClr val="bg1"/>
              </a:solidFill>
              <a:cs typeface="Calibri"/>
            </a:endParaRPr>
          </a:p>
          <a:p>
            <a:pPr>
              <a:spcBef>
                <a:spcPts val="546"/>
              </a:spcBef>
              <a:spcAft>
                <a:spcPts val="546"/>
              </a:spcAft>
            </a:pPr>
            <a:endParaRPr lang="en-US" sz="1454" dirty="0"/>
          </a:p>
        </p:txBody>
      </p:sp>
      <p:sp>
        <p:nvSpPr>
          <p:cNvPr id="8" name="Rectangle 7">
            <a:extLst>
              <a:ext uri="{FF2B5EF4-FFF2-40B4-BE49-F238E27FC236}">
                <a16:creationId xmlns:a16="http://schemas.microsoft.com/office/drawing/2014/main" id="{87FB7666-9273-4401-84DD-714E103F367F}"/>
              </a:ext>
            </a:extLst>
          </p:cNvPr>
          <p:cNvSpPr/>
          <p:nvPr/>
        </p:nvSpPr>
        <p:spPr>
          <a:xfrm>
            <a:off x="657431" y="284677"/>
            <a:ext cx="10683346" cy="553998"/>
          </a:xfrm>
          <a:prstGeom prst="rect">
            <a:avLst/>
          </a:prstGeom>
          <a:effectLst>
            <a:outerShdw blurRad="50800" dist="38100" dir="2700000" algn="tl" rotWithShape="0">
              <a:prstClr val="black">
                <a:alpha val="40000"/>
              </a:prstClr>
            </a:outerShdw>
          </a:effectLst>
        </p:spPr>
        <p:txBody>
          <a:bodyPr wrap="square">
            <a:spAutoFit/>
          </a:bodyPr>
          <a:lstStyle/>
          <a:p>
            <a:pPr defTabSz="1162939">
              <a:defRPr/>
            </a:pPr>
            <a:r>
              <a:rPr lang="en-US" sz="3000" b="1">
                <a:solidFill>
                  <a:prstClr val="white"/>
                </a:solidFill>
                <a:latin typeface="Calibri" panose="020F0502020204030204" pitchFamily="34" charset="0"/>
                <a:cs typeface="Calibri" panose="020F0502020204030204" pitchFamily="34" charset="0"/>
              </a:rPr>
              <a:t>Space Network User Profile</a:t>
            </a:r>
            <a:endParaRPr lang="id-ID" sz="3000" b="1">
              <a:solidFill>
                <a:prstClr val="white"/>
              </a:solidFill>
              <a:latin typeface="Calibri" panose="020F0502020204030204" pitchFamily="34" charset="0"/>
              <a:cs typeface="Calibri" panose="020F0502020204030204" pitchFamily="34" charset="0"/>
            </a:endParaRPr>
          </a:p>
        </p:txBody>
      </p:sp>
      <p:graphicFrame>
        <p:nvGraphicFramePr>
          <p:cNvPr id="10" name="Chart 9">
            <a:extLst>
              <a:ext uri="{FF2B5EF4-FFF2-40B4-BE49-F238E27FC236}">
                <a16:creationId xmlns:a16="http://schemas.microsoft.com/office/drawing/2014/main" id="{CD17894C-701D-45E7-AE10-83A2C547518E}"/>
              </a:ext>
            </a:extLst>
          </p:cNvPr>
          <p:cNvGraphicFramePr>
            <a:graphicFrameLocks/>
          </p:cNvGraphicFramePr>
          <p:nvPr/>
        </p:nvGraphicFramePr>
        <p:xfrm>
          <a:off x="6192897" y="259100"/>
          <a:ext cx="5214714" cy="26565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551A89F7-6403-411A-90A6-0FC76A52A649}"/>
              </a:ext>
            </a:extLst>
          </p:cNvPr>
          <p:cNvGraphicFramePr>
            <a:graphicFrameLocks/>
          </p:cNvGraphicFramePr>
          <p:nvPr>
            <p:extLst>
              <p:ext uri="{D42A27DB-BD31-4B8C-83A1-F6EECF244321}">
                <p14:modId xmlns:p14="http://schemas.microsoft.com/office/powerpoint/2010/main" val="3739440419"/>
              </p:ext>
            </p:extLst>
          </p:nvPr>
        </p:nvGraphicFramePr>
        <p:xfrm>
          <a:off x="5856587" y="2849674"/>
          <a:ext cx="6031363" cy="44228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5832300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Communications Services Project (CSP)</a:t>
            </a:r>
          </a:p>
        </p:txBody>
      </p:sp>
      <p:sp>
        <p:nvSpPr>
          <p:cNvPr id="3" name="Text Placeholder 2">
            <a:extLst>
              <a:ext uri="{FF2B5EF4-FFF2-40B4-BE49-F238E27FC236}">
                <a16:creationId xmlns:a16="http://schemas.microsoft.com/office/drawing/2014/main" id="{90CEF99C-181B-4830-97AF-7FD63D5F5C86}"/>
              </a:ext>
            </a:extLst>
          </p:cNvPr>
          <p:cNvSpPr>
            <a:spLocks noGrp="1"/>
          </p:cNvSpPr>
          <p:nvPr>
            <p:ph type="body" sz="quarter" idx="13"/>
          </p:nvPr>
        </p:nvSpPr>
        <p:spPr>
          <a:xfrm>
            <a:off x="596037" y="1117202"/>
            <a:ext cx="8954217" cy="4522887"/>
          </a:xfrm>
        </p:spPr>
        <p:txBody>
          <a:bodyPr>
            <a:normAutofit fontScale="92500" lnSpcReduction="10000"/>
          </a:bodyPr>
          <a:lstStyle/>
          <a:p>
            <a:r>
              <a:rPr lang="en-US" dirty="0"/>
              <a:t>The CSP, led by GRC, will have a long-term impact on the agency’s missions as well as influencing potential communications infrastructure for other government agencies</a:t>
            </a:r>
          </a:p>
          <a:p>
            <a:r>
              <a:rPr lang="en-US" dirty="0"/>
              <a:t>Focus on demonstrating the feasibility of commercial SATCOM providing data services to space users:</a:t>
            </a:r>
          </a:p>
          <a:p>
            <a:pPr lvl="1"/>
            <a:r>
              <a:rPr lang="en-US" dirty="0"/>
              <a:t>Establish public private partnerships to leverage private investment and existing commercial satellite communications infrastructure for the development and demonstration of end-to-end capability</a:t>
            </a:r>
          </a:p>
          <a:p>
            <a:pPr lvl="1"/>
            <a:r>
              <a:rPr lang="en-US" dirty="0"/>
              <a:t>Critical step to increasing confidence and ensuring services are ready for operations</a:t>
            </a:r>
          </a:p>
          <a:p>
            <a:r>
              <a:rPr lang="en-US" dirty="0"/>
              <a:t>Tenets:</a:t>
            </a:r>
          </a:p>
          <a:p>
            <a:pPr lvl="1"/>
            <a:r>
              <a:rPr lang="en-US" dirty="0"/>
              <a:t>Technology and architecture agnostic</a:t>
            </a:r>
          </a:p>
          <a:p>
            <a:pPr lvl="1"/>
            <a:r>
              <a:rPr lang="en-US" dirty="0"/>
              <a:t>Commercial end-to-end services; limited government involvement</a:t>
            </a:r>
          </a:p>
          <a:p>
            <a:pPr lvl="1"/>
            <a:r>
              <a:rPr lang="en-US" dirty="0"/>
              <a:t>Robust, reliable and cost effective</a:t>
            </a:r>
          </a:p>
          <a:p>
            <a:pPr lvl="1"/>
            <a:r>
              <a:rPr lang="en-US" dirty="0"/>
              <a:t>Goal to be one of many users</a:t>
            </a:r>
          </a:p>
          <a:p>
            <a:pPr lvl="1"/>
            <a:r>
              <a:rPr lang="en-US" dirty="0"/>
              <a:t>Promote a diverse and growing commercial satcom industry to support NASA’s LEO to near-Earth commercialization goals</a:t>
            </a:r>
          </a:p>
          <a:p>
            <a:pPr lvl="1"/>
            <a:endParaRPr lang="en-US" dirty="0"/>
          </a:p>
          <a:p>
            <a:endParaRPr lang="en-US" dirty="0"/>
          </a:p>
        </p:txBody>
      </p:sp>
      <p:sp>
        <p:nvSpPr>
          <p:cNvPr id="7" name="TextBox 6">
            <a:extLst>
              <a:ext uri="{FF2B5EF4-FFF2-40B4-BE49-F238E27FC236}">
                <a16:creationId xmlns:a16="http://schemas.microsoft.com/office/drawing/2014/main" id="{4AEA643B-C9F4-4D9D-BEBC-39C5D5C557DF}"/>
              </a:ext>
            </a:extLst>
          </p:cNvPr>
          <p:cNvSpPr txBox="1"/>
          <p:nvPr/>
        </p:nvSpPr>
        <p:spPr>
          <a:xfrm>
            <a:off x="641929" y="5869781"/>
            <a:ext cx="11034959" cy="438582"/>
          </a:xfrm>
          <a:prstGeom prst="rect">
            <a:avLst/>
          </a:prstGeom>
          <a:solidFill>
            <a:schemeClr val="accent1"/>
          </a:solidFill>
          <a:scene3d>
            <a:camera prst="orthographicFront"/>
            <a:lightRig rig="threePt" dir="t"/>
          </a:scene3d>
          <a:sp3d>
            <a:bevelT/>
          </a:sp3d>
        </p:spPr>
        <p:txBody>
          <a:bodyPr wrap="square" rtlCol="0">
            <a:spAutoFit/>
          </a:bodyPr>
          <a:lstStyle/>
          <a:p>
            <a:pPr algn="ctr"/>
            <a:r>
              <a:rPr lang="en-US" sz="2250" dirty="0">
                <a:solidFill>
                  <a:schemeClr val="accent4"/>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Objective: Near-term demonstration of commercial SATCOM services for space users</a:t>
            </a:r>
            <a:endParaRPr lang="en-US" sz="2250" dirty="0">
              <a:solidFill>
                <a:schemeClr val="accent4"/>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8648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40AF8-130F-4B0F-810A-BBF83605C6BA}"/>
              </a:ext>
            </a:extLst>
          </p:cNvPr>
          <p:cNvSpPr>
            <a:spLocks noGrp="1"/>
          </p:cNvSpPr>
          <p:nvPr>
            <p:ph type="title"/>
          </p:nvPr>
        </p:nvSpPr>
        <p:spPr/>
        <p:txBody>
          <a:bodyPr/>
          <a:lstStyle/>
          <a:p>
            <a:r>
              <a:rPr lang="en-US" dirty="0"/>
              <a:t>Commercial Services Capability Development and Demonstrations</a:t>
            </a:r>
          </a:p>
        </p:txBody>
      </p:sp>
      <p:sp>
        <p:nvSpPr>
          <p:cNvPr id="3" name="Text Placeholder 2">
            <a:extLst>
              <a:ext uri="{FF2B5EF4-FFF2-40B4-BE49-F238E27FC236}">
                <a16:creationId xmlns:a16="http://schemas.microsoft.com/office/drawing/2014/main" id="{9E25939D-A902-4B19-8FD4-CED78A49E4ED}"/>
              </a:ext>
            </a:extLst>
          </p:cNvPr>
          <p:cNvSpPr>
            <a:spLocks noGrp="1"/>
          </p:cNvSpPr>
          <p:nvPr>
            <p:ph type="body" sz="quarter" idx="13"/>
          </p:nvPr>
        </p:nvSpPr>
        <p:spPr>
          <a:xfrm>
            <a:off x="596037" y="1477687"/>
            <a:ext cx="8954217" cy="3220955"/>
          </a:xfrm>
        </p:spPr>
        <p:txBody>
          <a:bodyPr>
            <a:normAutofit fontScale="92500"/>
          </a:bodyPr>
          <a:lstStyle/>
          <a:p>
            <a:r>
              <a:rPr lang="en-US" dirty="0"/>
              <a:t>Rolling wave approach of demonstrating new or expanded services over the 2020’s</a:t>
            </a:r>
          </a:p>
          <a:p>
            <a:r>
              <a:rPr lang="en-US" dirty="0"/>
              <a:t>Objective is to have multiple providers demonstrate services during each demo period</a:t>
            </a:r>
          </a:p>
          <a:p>
            <a:pPr lvl="1"/>
            <a:r>
              <a:rPr lang="en-US" dirty="0"/>
              <a:t>The business case, user burden, performance and security are key aspects to address</a:t>
            </a:r>
          </a:p>
          <a:p>
            <a:pPr lvl="1"/>
            <a:r>
              <a:rPr lang="en-US" dirty="0"/>
              <a:t>Nearer term opportunity to meet a subset of user needs with existing commercial capabilities</a:t>
            </a:r>
          </a:p>
          <a:p>
            <a:pPr lvl="1"/>
            <a:r>
              <a:rPr lang="en-US" dirty="0"/>
              <a:t>As commercial capabilities are matured and demonstrated, broader set of capabilities and user needs will be met – take advantage of dynamic market capability and evolution</a:t>
            </a:r>
          </a:p>
          <a:p>
            <a:r>
              <a:rPr lang="en-US" dirty="0"/>
              <a:t>The Program will evaluate acquisition and operationalization of demonstrated services at each KDP</a:t>
            </a:r>
          </a:p>
        </p:txBody>
      </p:sp>
      <p:sp>
        <p:nvSpPr>
          <p:cNvPr id="45" name="Rectangle 44">
            <a:extLst>
              <a:ext uri="{FF2B5EF4-FFF2-40B4-BE49-F238E27FC236}">
                <a16:creationId xmlns:a16="http://schemas.microsoft.com/office/drawing/2014/main" id="{06BDE953-78F0-C241-8A11-1F0D2E37CA7B}"/>
              </a:ext>
            </a:extLst>
          </p:cNvPr>
          <p:cNvSpPr/>
          <p:nvPr/>
        </p:nvSpPr>
        <p:spPr>
          <a:xfrm>
            <a:off x="349132" y="4807493"/>
            <a:ext cx="11487964" cy="1811639"/>
          </a:xfrm>
          <a:prstGeom prst="rect">
            <a:avLst/>
          </a:prstGeom>
          <a:solidFill>
            <a:srgbClr val="1D335A"/>
          </a:solidFill>
          <a:ln>
            <a:solidFill>
              <a:srgbClr val="1D33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dirty="0"/>
          </a:p>
        </p:txBody>
      </p:sp>
      <p:cxnSp>
        <p:nvCxnSpPr>
          <p:cNvPr id="63" name="Straight Connector 62">
            <a:extLst>
              <a:ext uri="{FF2B5EF4-FFF2-40B4-BE49-F238E27FC236}">
                <a16:creationId xmlns:a16="http://schemas.microsoft.com/office/drawing/2014/main" id="{C87B3B43-48D4-4746-A9E7-6DF03228E014}"/>
              </a:ext>
            </a:extLst>
          </p:cNvPr>
          <p:cNvCxnSpPr>
            <a:cxnSpLocks/>
          </p:cNvCxnSpPr>
          <p:nvPr/>
        </p:nvCxnSpPr>
        <p:spPr>
          <a:xfrm flipV="1">
            <a:off x="408983" y="5073360"/>
            <a:ext cx="0" cy="1147574"/>
          </a:xfrm>
          <a:prstGeom prst="line">
            <a:avLst/>
          </a:prstGeom>
          <a:ln w="31750" cap="rnd">
            <a:solidFill>
              <a:schemeClr val="accent2"/>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A0E59D16-F498-9A47-B6BD-A75CE5757634}"/>
              </a:ext>
            </a:extLst>
          </p:cNvPr>
          <p:cNvCxnSpPr>
            <a:cxnSpLocks/>
          </p:cNvCxnSpPr>
          <p:nvPr/>
        </p:nvCxnSpPr>
        <p:spPr>
          <a:xfrm flipV="1">
            <a:off x="1488065" y="5312695"/>
            <a:ext cx="0" cy="933262"/>
          </a:xfrm>
          <a:prstGeom prst="line">
            <a:avLst/>
          </a:prstGeom>
          <a:ln w="31750" cap="rnd">
            <a:solidFill>
              <a:schemeClr val="accent2"/>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sp>
        <p:nvSpPr>
          <p:cNvPr id="65" name="Rectangle 64">
            <a:extLst>
              <a:ext uri="{FF2B5EF4-FFF2-40B4-BE49-F238E27FC236}">
                <a16:creationId xmlns:a16="http://schemas.microsoft.com/office/drawing/2014/main" id="{76A3F8F0-80F3-FB44-8C39-97409E3176B0}"/>
              </a:ext>
            </a:extLst>
          </p:cNvPr>
          <p:cNvSpPr/>
          <p:nvPr/>
        </p:nvSpPr>
        <p:spPr>
          <a:xfrm>
            <a:off x="1504195" y="5225844"/>
            <a:ext cx="2362804" cy="250966"/>
          </a:xfrm>
          <a:prstGeom prst="rect">
            <a:avLst/>
          </a:prstGeom>
        </p:spPr>
        <p:txBody>
          <a:bodyPr wrap="square">
            <a:spAutoFit/>
          </a:bodyPr>
          <a:lstStyle/>
          <a:p>
            <a:pPr defTabSz="857250">
              <a:defRPr/>
            </a:pPr>
            <a:r>
              <a:rPr lang="en-US" sz="1031" b="1" dirty="0">
                <a:solidFill>
                  <a:schemeClr val="accent4"/>
                </a:solidFill>
                <a:latin typeface="Calibri" panose="020F0502020204030204"/>
              </a:rPr>
              <a:t>Awards for Demonstrations</a:t>
            </a:r>
          </a:p>
        </p:txBody>
      </p:sp>
      <p:sp>
        <p:nvSpPr>
          <p:cNvPr id="66" name="Rectangle 65">
            <a:extLst>
              <a:ext uri="{FF2B5EF4-FFF2-40B4-BE49-F238E27FC236}">
                <a16:creationId xmlns:a16="http://schemas.microsoft.com/office/drawing/2014/main" id="{EB1F732C-263C-EB4D-8416-D110E7C03D47}"/>
              </a:ext>
            </a:extLst>
          </p:cNvPr>
          <p:cNvSpPr/>
          <p:nvPr/>
        </p:nvSpPr>
        <p:spPr>
          <a:xfrm>
            <a:off x="392854" y="5043781"/>
            <a:ext cx="1095212" cy="1202765"/>
          </a:xfrm>
          <a:prstGeom prst="rect">
            <a:avLst/>
          </a:prstGeom>
        </p:spPr>
        <p:txBody>
          <a:bodyPr wrap="square">
            <a:spAutoFit/>
          </a:bodyPr>
          <a:lstStyle/>
          <a:p>
            <a:pPr defTabSz="857250">
              <a:defRPr/>
            </a:pPr>
            <a:r>
              <a:rPr lang="en-US" sz="1031" dirty="0">
                <a:solidFill>
                  <a:schemeClr val="bg1"/>
                </a:solidFill>
                <a:latin typeface="Calibri" panose="020F0502020204030204"/>
              </a:rPr>
              <a:t>Solicitation Released for </a:t>
            </a:r>
            <a:br>
              <a:rPr lang="en-US" sz="1031" dirty="0">
                <a:solidFill>
                  <a:schemeClr val="bg1"/>
                </a:solidFill>
                <a:latin typeface="Calibri" panose="020F0502020204030204"/>
              </a:rPr>
            </a:br>
            <a:r>
              <a:rPr lang="en-US" sz="1031" dirty="0">
                <a:solidFill>
                  <a:schemeClr val="bg1"/>
                </a:solidFill>
                <a:latin typeface="Calibri" panose="020F0502020204030204"/>
              </a:rPr>
              <a:t>Demonstrations</a:t>
            </a:r>
          </a:p>
          <a:p>
            <a:pPr defTabSz="857250">
              <a:defRPr/>
            </a:pPr>
            <a:r>
              <a:rPr lang="en-US" sz="1031" dirty="0">
                <a:solidFill>
                  <a:schemeClr val="bg1"/>
                </a:solidFill>
                <a:latin typeface="Calibri" panose="020F0502020204030204"/>
              </a:rPr>
              <a:t>Preceding actions:</a:t>
            </a:r>
          </a:p>
          <a:p>
            <a:pPr defTabSz="857250">
              <a:defRPr/>
            </a:pPr>
            <a:r>
              <a:rPr lang="en-US" sz="1031" dirty="0">
                <a:solidFill>
                  <a:schemeClr val="bg1"/>
                </a:solidFill>
                <a:latin typeface="Calibri" panose="020F0502020204030204"/>
              </a:rPr>
              <a:t>Draft</a:t>
            </a:r>
          </a:p>
          <a:p>
            <a:pPr defTabSz="857250">
              <a:defRPr/>
            </a:pPr>
            <a:r>
              <a:rPr lang="en-US" sz="1031" dirty="0">
                <a:solidFill>
                  <a:schemeClr val="bg1"/>
                </a:solidFill>
                <a:latin typeface="Calibri" panose="020F0502020204030204"/>
              </a:rPr>
              <a:t>Industry Day</a:t>
            </a:r>
          </a:p>
        </p:txBody>
      </p:sp>
      <p:cxnSp>
        <p:nvCxnSpPr>
          <p:cNvPr id="67" name="Straight Connector 66">
            <a:extLst>
              <a:ext uri="{FF2B5EF4-FFF2-40B4-BE49-F238E27FC236}">
                <a16:creationId xmlns:a16="http://schemas.microsoft.com/office/drawing/2014/main" id="{4705F721-37B4-D44B-B677-CF1BBA31309B}"/>
              </a:ext>
            </a:extLst>
          </p:cNvPr>
          <p:cNvCxnSpPr>
            <a:cxnSpLocks/>
          </p:cNvCxnSpPr>
          <p:nvPr/>
        </p:nvCxnSpPr>
        <p:spPr>
          <a:xfrm flipV="1">
            <a:off x="4980078" y="5735269"/>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E9A9D427-7FAB-B846-9049-A6E0AD4DD525}"/>
              </a:ext>
            </a:extLst>
          </p:cNvPr>
          <p:cNvCxnSpPr>
            <a:cxnSpLocks/>
          </p:cNvCxnSpPr>
          <p:nvPr/>
        </p:nvCxnSpPr>
        <p:spPr>
          <a:xfrm flipH="1">
            <a:off x="4294844" y="5741551"/>
            <a:ext cx="584907"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39775E85-823C-3F48-9E0B-0BCBFDE1B8E6}"/>
              </a:ext>
            </a:extLst>
          </p:cNvPr>
          <p:cNvSpPr/>
          <p:nvPr/>
        </p:nvSpPr>
        <p:spPr>
          <a:xfrm>
            <a:off x="2473696" y="5529982"/>
            <a:ext cx="1556587" cy="568232"/>
          </a:xfrm>
          <a:prstGeom prst="rect">
            <a:avLst/>
          </a:prstGeom>
        </p:spPr>
        <p:txBody>
          <a:bodyPr wrap="square" anchor="t">
            <a:spAutoFit/>
          </a:bodyPr>
          <a:lstStyle/>
          <a:p>
            <a:pPr algn="ctr" defTabSz="857250">
              <a:defRPr/>
            </a:pPr>
            <a:r>
              <a:rPr lang="en-US" sz="1031" dirty="0">
                <a:solidFill>
                  <a:schemeClr val="bg1"/>
                </a:solidFill>
                <a:latin typeface="Calibri" panose="020F0502020204030204"/>
              </a:rPr>
              <a:t>Demonstration and Validation Activities</a:t>
            </a:r>
          </a:p>
          <a:p>
            <a:pPr algn="ctr" defTabSz="857250">
              <a:defRPr/>
            </a:pPr>
            <a:r>
              <a:rPr lang="en-US" sz="1031" dirty="0">
                <a:solidFill>
                  <a:schemeClr val="bg1"/>
                </a:solidFill>
                <a:latin typeface="Calibri" panose="020F0502020204030204"/>
              </a:rPr>
              <a:t>User Class  / Group 1</a:t>
            </a:r>
          </a:p>
        </p:txBody>
      </p:sp>
      <p:cxnSp>
        <p:nvCxnSpPr>
          <p:cNvPr id="70" name="Straight Connector 69">
            <a:extLst>
              <a:ext uri="{FF2B5EF4-FFF2-40B4-BE49-F238E27FC236}">
                <a16:creationId xmlns:a16="http://schemas.microsoft.com/office/drawing/2014/main" id="{47926D20-1091-E243-AB07-A9B0F4BD7600}"/>
              </a:ext>
            </a:extLst>
          </p:cNvPr>
          <p:cNvCxnSpPr>
            <a:cxnSpLocks/>
          </p:cNvCxnSpPr>
          <p:nvPr/>
        </p:nvCxnSpPr>
        <p:spPr>
          <a:xfrm flipV="1">
            <a:off x="1604254" y="5728867"/>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15F2E918-9363-0B42-B7B0-4FDDFA03D7BA}"/>
              </a:ext>
            </a:extLst>
          </p:cNvPr>
          <p:cNvCxnSpPr>
            <a:cxnSpLocks/>
          </p:cNvCxnSpPr>
          <p:nvPr/>
        </p:nvCxnSpPr>
        <p:spPr>
          <a:xfrm>
            <a:off x="1684738" y="5728867"/>
            <a:ext cx="403174"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40955D2-8633-AF47-9CDA-C177AC611536}"/>
              </a:ext>
            </a:extLst>
          </p:cNvPr>
          <p:cNvCxnSpPr>
            <a:cxnSpLocks/>
          </p:cNvCxnSpPr>
          <p:nvPr/>
        </p:nvCxnSpPr>
        <p:spPr>
          <a:xfrm flipV="1">
            <a:off x="5111943" y="4951747"/>
            <a:ext cx="0" cy="1244168"/>
          </a:xfrm>
          <a:prstGeom prst="line">
            <a:avLst/>
          </a:prstGeom>
          <a:ln w="31750" cap="rnd">
            <a:solidFill>
              <a:schemeClr val="accent2"/>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sp>
        <p:nvSpPr>
          <p:cNvPr id="73" name="Rectangle 72">
            <a:extLst>
              <a:ext uri="{FF2B5EF4-FFF2-40B4-BE49-F238E27FC236}">
                <a16:creationId xmlns:a16="http://schemas.microsoft.com/office/drawing/2014/main" id="{CC8A7414-8EF7-9F47-94D5-F83701288515}"/>
              </a:ext>
            </a:extLst>
          </p:cNvPr>
          <p:cNvSpPr/>
          <p:nvPr/>
        </p:nvSpPr>
        <p:spPr>
          <a:xfrm>
            <a:off x="5129468" y="4865168"/>
            <a:ext cx="2373074" cy="726866"/>
          </a:xfrm>
          <a:prstGeom prst="rect">
            <a:avLst/>
          </a:prstGeom>
        </p:spPr>
        <p:txBody>
          <a:bodyPr wrap="square">
            <a:spAutoFit/>
          </a:bodyPr>
          <a:lstStyle/>
          <a:p>
            <a:pPr defTabSz="857250">
              <a:defRPr/>
            </a:pPr>
            <a:r>
              <a:rPr lang="en-US" sz="1031" b="1" dirty="0">
                <a:solidFill>
                  <a:schemeClr val="accent4"/>
                </a:solidFill>
                <a:latin typeface="Calibri" panose="020F0502020204030204"/>
              </a:rPr>
              <a:t>KDP for Relay Operational Status and subsequent acquisition </a:t>
            </a:r>
          </a:p>
          <a:p>
            <a:pPr defTabSz="857250">
              <a:defRPr/>
            </a:pPr>
            <a:r>
              <a:rPr lang="en-US" sz="1031" b="1" dirty="0">
                <a:solidFill>
                  <a:schemeClr val="accent4"/>
                </a:solidFill>
                <a:latin typeface="Calibri" panose="020F0502020204030204"/>
              </a:rPr>
              <a:t>Begin infusing service for User Class/ Group 1</a:t>
            </a:r>
          </a:p>
        </p:txBody>
      </p:sp>
      <p:grpSp>
        <p:nvGrpSpPr>
          <p:cNvPr id="9" name="Group 8">
            <a:extLst>
              <a:ext uri="{FF2B5EF4-FFF2-40B4-BE49-F238E27FC236}">
                <a16:creationId xmlns:a16="http://schemas.microsoft.com/office/drawing/2014/main" id="{F62C24AA-1958-C14A-BFF3-F18DE0CB5513}"/>
              </a:ext>
            </a:extLst>
          </p:cNvPr>
          <p:cNvGrpSpPr/>
          <p:nvPr/>
        </p:nvGrpSpPr>
        <p:grpSpPr>
          <a:xfrm>
            <a:off x="353933" y="6253116"/>
            <a:ext cx="11483153" cy="348390"/>
            <a:chOff x="616980" y="6253116"/>
            <a:chExt cx="9850378" cy="348390"/>
          </a:xfrm>
        </p:grpSpPr>
        <p:sp>
          <p:nvSpPr>
            <p:cNvPr id="62" name="Pentagon 69">
              <a:extLst>
                <a:ext uri="{FF2B5EF4-FFF2-40B4-BE49-F238E27FC236}">
                  <a16:creationId xmlns:a16="http://schemas.microsoft.com/office/drawing/2014/main" id="{4AF70AD7-FB6E-0540-AF44-6DC617CA76F0}"/>
                </a:ext>
              </a:extLst>
            </p:cNvPr>
            <p:cNvSpPr/>
            <p:nvPr/>
          </p:nvSpPr>
          <p:spPr>
            <a:xfrm>
              <a:off x="9002513" y="6253116"/>
              <a:ext cx="1464845"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2030</a:t>
              </a:r>
            </a:p>
          </p:txBody>
        </p:sp>
        <p:sp>
          <p:nvSpPr>
            <p:cNvPr id="74" name="Pentagon 69">
              <a:extLst>
                <a:ext uri="{FF2B5EF4-FFF2-40B4-BE49-F238E27FC236}">
                  <a16:creationId xmlns:a16="http://schemas.microsoft.com/office/drawing/2014/main" id="{1FCACFE0-872F-464D-8867-70EC1257F772}"/>
                </a:ext>
              </a:extLst>
            </p:cNvPr>
            <p:cNvSpPr/>
            <p:nvPr/>
          </p:nvSpPr>
          <p:spPr>
            <a:xfrm>
              <a:off x="8070787"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FY29</a:t>
              </a:r>
            </a:p>
          </p:txBody>
        </p:sp>
        <p:sp>
          <p:nvSpPr>
            <p:cNvPr id="75" name="Pentagon 69">
              <a:extLst>
                <a:ext uri="{FF2B5EF4-FFF2-40B4-BE49-F238E27FC236}">
                  <a16:creationId xmlns:a16="http://schemas.microsoft.com/office/drawing/2014/main" id="{55346E3B-AADA-1D42-B653-5D4526DD2D4F}"/>
                </a:ext>
              </a:extLst>
            </p:cNvPr>
            <p:cNvSpPr/>
            <p:nvPr/>
          </p:nvSpPr>
          <p:spPr>
            <a:xfrm>
              <a:off x="7139061"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FY28</a:t>
              </a:r>
            </a:p>
          </p:txBody>
        </p:sp>
        <p:sp>
          <p:nvSpPr>
            <p:cNvPr id="76" name="Pentagon 69">
              <a:extLst>
                <a:ext uri="{FF2B5EF4-FFF2-40B4-BE49-F238E27FC236}">
                  <a16:creationId xmlns:a16="http://schemas.microsoft.com/office/drawing/2014/main" id="{85C3D7E7-2D8C-2F47-8606-75B7665BBAE6}"/>
                </a:ext>
              </a:extLst>
            </p:cNvPr>
            <p:cNvSpPr/>
            <p:nvPr/>
          </p:nvSpPr>
          <p:spPr>
            <a:xfrm>
              <a:off x="6207335"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FY27</a:t>
              </a:r>
            </a:p>
          </p:txBody>
        </p:sp>
        <p:sp>
          <p:nvSpPr>
            <p:cNvPr id="77" name="Pentagon 69">
              <a:extLst>
                <a:ext uri="{FF2B5EF4-FFF2-40B4-BE49-F238E27FC236}">
                  <a16:creationId xmlns:a16="http://schemas.microsoft.com/office/drawing/2014/main" id="{16DD3230-2149-254D-B085-66DF853F19A1}"/>
                </a:ext>
              </a:extLst>
            </p:cNvPr>
            <p:cNvSpPr/>
            <p:nvPr/>
          </p:nvSpPr>
          <p:spPr>
            <a:xfrm>
              <a:off x="5275610"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FY26</a:t>
              </a:r>
            </a:p>
          </p:txBody>
        </p:sp>
        <p:sp>
          <p:nvSpPr>
            <p:cNvPr id="78" name="Pentagon 69">
              <a:extLst>
                <a:ext uri="{FF2B5EF4-FFF2-40B4-BE49-F238E27FC236}">
                  <a16:creationId xmlns:a16="http://schemas.microsoft.com/office/drawing/2014/main" id="{1F9A131A-1354-1F42-881D-225214D54988}"/>
                </a:ext>
              </a:extLst>
            </p:cNvPr>
            <p:cNvSpPr/>
            <p:nvPr/>
          </p:nvSpPr>
          <p:spPr>
            <a:xfrm>
              <a:off x="4343884"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FY25</a:t>
              </a:r>
            </a:p>
          </p:txBody>
        </p:sp>
        <p:sp>
          <p:nvSpPr>
            <p:cNvPr id="79" name="Pentagon 69">
              <a:extLst>
                <a:ext uri="{FF2B5EF4-FFF2-40B4-BE49-F238E27FC236}">
                  <a16:creationId xmlns:a16="http://schemas.microsoft.com/office/drawing/2014/main" id="{88A2967E-F451-014F-A129-F93424E71532}"/>
                </a:ext>
              </a:extLst>
            </p:cNvPr>
            <p:cNvSpPr/>
            <p:nvPr/>
          </p:nvSpPr>
          <p:spPr>
            <a:xfrm>
              <a:off x="3412158"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FY24</a:t>
              </a:r>
            </a:p>
          </p:txBody>
        </p:sp>
        <p:sp>
          <p:nvSpPr>
            <p:cNvPr id="80" name="Pentagon 69">
              <a:extLst>
                <a:ext uri="{FF2B5EF4-FFF2-40B4-BE49-F238E27FC236}">
                  <a16:creationId xmlns:a16="http://schemas.microsoft.com/office/drawing/2014/main" id="{97CC6F3D-9178-644B-9A9A-205BDEED4A71}"/>
                </a:ext>
              </a:extLst>
            </p:cNvPr>
            <p:cNvSpPr/>
            <p:nvPr/>
          </p:nvSpPr>
          <p:spPr>
            <a:xfrm>
              <a:off x="2480432"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FY23</a:t>
              </a:r>
            </a:p>
          </p:txBody>
        </p:sp>
        <p:sp>
          <p:nvSpPr>
            <p:cNvPr id="81" name="Pentagon 69">
              <a:extLst>
                <a:ext uri="{FF2B5EF4-FFF2-40B4-BE49-F238E27FC236}">
                  <a16:creationId xmlns:a16="http://schemas.microsoft.com/office/drawing/2014/main" id="{B9A2F792-0CFD-0E40-BA89-A902E0BF5394}"/>
                </a:ext>
              </a:extLst>
            </p:cNvPr>
            <p:cNvSpPr/>
            <p:nvPr/>
          </p:nvSpPr>
          <p:spPr>
            <a:xfrm>
              <a:off x="1548706"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FY22</a:t>
              </a:r>
            </a:p>
          </p:txBody>
        </p:sp>
        <p:sp>
          <p:nvSpPr>
            <p:cNvPr id="82" name="Pentagon 69">
              <a:extLst>
                <a:ext uri="{FF2B5EF4-FFF2-40B4-BE49-F238E27FC236}">
                  <a16:creationId xmlns:a16="http://schemas.microsoft.com/office/drawing/2014/main" id="{23FDB62A-74A7-9744-9964-279F56BEEADD}"/>
                </a:ext>
              </a:extLst>
            </p:cNvPr>
            <p:cNvSpPr/>
            <p:nvPr/>
          </p:nvSpPr>
          <p:spPr>
            <a:xfrm>
              <a:off x="616980" y="6253116"/>
              <a:ext cx="1071563" cy="348390"/>
            </a:xfrm>
            <a:prstGeom prst="homePlate">
              <a:avLst>
                <a:gd name="adj" fmla="val 20388"/>
              </a:avLst>
            </a:prstGeom>
            <a:gradFill>
              <a:gsLst>
                <a:gs pos="54000">
                  <a:srgbClr val="0070C0"/>
                </a:gs>
                <a:gs pos="20000">
                  <a:srgbClr val="00B0F0"/>
                </a:gs>
              </a:gsLst>
              <a:lin ang="11100000" scaled="0"/>
            </a:gradFill>
            <a:ln w="9525">
              <a:solidFill>
                <a:srgbClr val="5FE6FD"/>
              </a:solidFill>
            </a:ln>
            <a:effectLst>
              <a:outerShdw blurRad="50800" dist="63500" dir="2700000" algn="tl" rotWithShape="0">
                <a:srgbClr val="000000">
                  <a:alpha val="61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795636">
                <a:defRPr/>
              </a:pPr>
              <a:r>
                <a:rPr lang="en-US" sz="1566" dirty="0">
                  <a:solidFill>
                    <a:prstClr val="white"/>
                  </a:solidFill>
                  <a:latin typeface="Calibri"/>
                </a:rPr>
                <a:t>FY21</a:t>
              </a:r>
            </a:p>
          </p:txBody>
        </p:sp>
      </p:grpSp>
      <p:cxnSp>
        <p:nvCxnSpPr>
          <p:cNvPr id="84" name="Straight Connector 83">
            <a:extLst>
              <a:ext uri="{FF2B5EF4-FFF2-40B4-BE49-F238E27FC236}">
                <a16:creationId xmlns:a16="http://schemas.microsoft.com/office/drawing/2014/main" id="{0DBBD255-824E-0D4B-892A-90B7DDEE2281}"/>
              </a:ext>
            </a:extLst>
          </p:cNvPr>
          <p:cNvCxnSpPr>
            <a:cxnSpLocks/>
          </p:cNvCxnSpPr>
          <p:nvPr/>
        </p:nvCxnSpPr>
        <p:spPr>
          <a:xfrm flipV="1">
            <a:off x="7702350" y="5694603"/>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3252984-7733-8343-BE12-505164B9F950}"/>
              </a:ext>
            </a:extLst>
          </p:cNvPr>
          <p:cNvCxnSpPr>
            <a:cxnSpLocks/>
          </p:cNvCxnSpPr>
          <p:nvPr/>
        </p:nvCxnSpPr>
        <p:spPr>
          <a:xfrm flipH="1">
            <a:off x="7017115" y="5700885"/>
            <a:ext cx="584907"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32F9B4E4-F775-3F45-9D9C-1A0E10E09E19}"/>
              </a:ext>
            </a:extLst>
          </p:cNvPr>
          <p:cNvSpPr/>
          <p:nvPr/>
        </p:nvSpPr>
        <p:spPr>
          <a:xfrm>
            <a:off x="5617502" y="5536680"/>
            <a:ext cx="1556587" cy="568232"/>
          </a:xfrm>
          <a:prstGeom prst="rect">
            <a:avLst/>
          </a:prstGeom>
        </p:spPr>
        <p:txBody>
          <a:bodyPr wrap="square">
            <a:spAutoFit/>
          </a:bodyPr>
          <a:lstStyle/>
          <a:p>
            <a:pPr algn="ctr" defTabSz="857250">
              <a:defRPr/>
            </a:pPr>
            <a:r>
              <a:rPr lang="en-US" sz="1031" dirty="0">
                <a:solidFill>
                  <a:schemeClr val="bg1"/>
                </a:solidFill>
                <a:latin typeface="Calibri" panose="020F0502020204030204"/>
              </a:rPr>
              <a:t>Demonstration and Validation Activities</a:t>
            </a:r>
          </a:p>
          <a:p>
            <a:pPr algn="ctr" defTabSz="857250">
              <a:defRPr/>
            </a:pPr>
            <a:r>
              <a:rPr lang="en-US" sz="1031" dirty="0">
                <a:solidFill>
                  <a:schemeClr val="bg1"/>
                </a:solidFill>
                <a:latin typeface="Calibri" panose="020F0502020204030204"/>
              </a:rPr>
              <a:t>User Class / Group 2</a:t>
            </a:r>
          </a:p>
        </p:txBody>
      </p:sp>
      <p:cxnSp>
        <p:nvCxnSpPr>
          <p:cNvPr id="87" name="Straight Connector 86">
            <a:extLst>
              <a:ext uri="{FF2B5EF4-FFF2-40B4-BE49-F238E27FC236}">
                <a16:creationId xmlns:a16="http://schemas.microsoft.com/office/drawing/2014/main" id="{5A8A2DB5-5ABD-784C-8567-6B771B9C0AC1}"/>
              </a:ext>
            </a:extLst>
          </p:cNvPr>
          <p:cNvCxnSpPr>
            <a:cxnSpLocks/>
          </p:cNvCxnSpPr>
          <p:nvPr/>
        </p:nvCxnSpPr>
        <p:spPr>
          <a:xfrm flipV="1">
            <a:off x="5303553" y="5688201"/>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03AF9024-0E1C-D34D-A426-FE2B8E9E8DE3}"/>
              </a:ext>
            </a:extLst>
          </p:cNvPr>
          <p:cNvCxnSpPr>
            <a:cxnSpLocks/>
          </p:cNvCxnSpPr>
          <p:nvPr/>
        </p:nvCxnSpPr>
        <p:spPr>
          <a:xfrm>
            <a:off x="5384038" y="5688201"/>
            <a:ext cx="403174"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A4A13FE-2521-A746-8220-40DCC930CCD4}"/>
              </a:ext>
            </a:extLst>
          </p:cNvPr>
          <p:cNvCxnSpPr>
            <a:cxnSpLocks/>
          </p:cNvCxnSpPr>
          <p:nvPr/>
        </p:nvCxnSpPr>
        <p:spPr>
          <a:xfrm flipV="1">
            <a:off x="10484462" y="5688201"/>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B29FAB3-D5AC-2D42-976D-5FE1446329F8}"/>
              </a:ext>
            </a:extLst>
          </p:cNvPr>
          <p:cNvCxnSpPr>
            <a:cxnSpLocks/>
          </p:cNvCxnSpPr>
          <p:nvPr/>
        </p:nvCxnSpPr>
        <p:spPr>
          <a:xfrm flipH="1">
            <a:off x="9799228" y="5694483"/>
            <a:ext cx="584907"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BE45134F-81AC-E34C-A144-44999BA1C39E}"/>
              </a:ext>
            </a:extLst>
          </p:cNvPr>
          <p:cNvSpPr/>
          <p:nvPr/>
        </p:nvSpPr>
        <p:spPr>
          <a:xfrm>
            <a:off x="8399614" y="5530278"/>
            <a:ext cx="1556587" cy="568232"/>
          </a:xfrm>
          <a:prstGeom prst="rect">
            <a:avLst/>
          </a:prstGeom>
        </p:spPr>
        <p:txBody>
          <a:bodyPr wrap="square">
            <a:spAutoFit/>
          </a:bodyPr>
          <a:lstStyle/>
          <a:p>
            <a:pPr algn="ctr" defTabSz="857250">
              <a:defRPr/>
            </a:pPr>
            <a:r>
              <a:rPr lang="en-US" sz="1031" dirty="0">
                <a:solidFill>
                  <a:schemeClr val="bg1"/>
                </a:solidFill>
                <a:latin typeface="Calibri" panose="020F0502020204030204"/>
              </a:rPr>
              <a:t>Demonstration and Validation Activities</a:t>
            </a:r>
          </a:p>
          <a:p>
            <a:pPr algn="ctr" defTabSz="857250">
              <a:defRPr/>
            </a:pPr>
            <a:r>
              <a:rPr lang="en-US" sz="1031" dirty="0">
                <a:solidFill>
                  <a:schemeClr val="bg1"/>
                </a:solidFill>
                <a:latin typeface="Calibri" panose="020F0502020204030204"/>
              </a:rPr>
              <a:t>User Class / Group 3</a:t>
            </a:r>
          </a:p>
        </p:txBody>
      </p:sp>
      <p:cxnSp>
        <p:nvCxnSpPr>
          <p:cNvPr id="92" name="Straight Connector 91">
            <a:extLst>
              <a:ext uri="{FF2B5EF4-FFF2-40B4-BE49-F238E27FC236}">
                <a16:creationId xmlns:a16="http://schemas.microsoft.com/office/drawing/2014/main" id="{35EF5E52-27E1-9949-987C-83D4F9D6BA92}"/>
              </a:ext>
            </a:extLst>
          </p:cNvPr>
          <p:cNvCxnSpPr>
            <a:cxnSpLocks/>
          </p:cNvCxnSpPr>
          <p:nvPr/>
        </p:nvCxnSpPr>
        <p:spPr>
          <a:xfrm flipV="1">
            <a:off x="8085666" y="5681799"/>
            <a:ext cx="0" cy="492067"/>
          </a:xfrm>
          <a:prstGeom prst="line">
            <a:avLst/>
          </a:prstGeom>
          <a:ln w="31750" cap="rnd">
            <a:solidFill>
              <a:srgbClr val="92D050"/>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76B4C14D-A0F0-0F4E-B049-D3168A147345}"/>
              </a:ext>
            </a:extLst>
          </p:cNvPr>
          <p:cNvCxnSpPr>
            <a:cxnSpLocks/>
          </p:cNvCxnSpPr>
          <p:nvPr/>
        </p:nvCxnSpPr>
        <p:spPr>
          <a:xfrm>
            <a:off x="8166150" y="5681798"/>
            <a:ext cx="403174" cy="0"/>
          </a:xfrm>
          <a:prstGeom prst="line">
            <a:avLst/>
          </a:prstGeom>
          <a:ln w="12700">
            <a:solidFill>
              <a:srgbClr val="92D050"/>
            </a:solidFill>
            <a:headEnd type="triangl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AB91460-2250-C64A-95C9-0115078412E9}"/>
              </a:ext>
            </a:extLst>
          </p:cNvPr>
          <p:cNvCxnSpPr>
            <a:cxnSpLocks/>
          </p:cNvCxnSpPr>
          <p:nvPr/>
        </p:nvCxnSpPr>
        <p:spPr>
          <a:xfrm flipV="1">
            <a:off x="7912952" y="4951747"/>
            <a:ext cx="0" cy="1231755"/>
          </a:xfrm>
          <a:prstGeom prst="line">
            <a:avLst/>
          </a:prstGeom>
          <a:ln w="31750" cap="rnd">
            <a:solidFill>
              <a:schemeClr val="accent2"/>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sp>
        <p:nvSpPr>
          <p:cNvPr id="95" name="Rectangle 94">
            <a:extLst>
              <a:ext uri="{FF2B5EF4-FFF2-40B4-BE49-F238E27FC236}">
                <a16:creationId xmlns:a16="http://schemas.microsoft.com/office/drawing/2014/main" id="{755FA7B1-8865-F047-BDD5-720D7D1F0415}"/>
              </a:ext>
            </a:extLst>
          </p:cNvPr>
          <p:cNvSpPr/>
          <p:nvPr/>
        </p:nvSpPr>
        <p:spPr>
          <a:xfrm>
            <a:off x="7939931" y="4869855"/>
            <a:ext cx="2008914" cy="568232"/>
          </a:xfrm>
          <a:prstGeom prst="rect">
            <a:avLst/>
          </a:prstGeom>
        </p:spPr>
        <p:txBody>
          <a:bodyPr wrap="square">
            <a:spAutoFit/>
          </a:bodyPr>
          <a:lstStyle/>
          <a:p>
            <a:pPr defTabSz="857250">
              <a:defRPr/>
            </a:pPr>
            <a:r>
              <a:rPr lang="en-US" sz="1031" b="1" dirty="0">
                <a:solidFill>
                  <a:schemeClr val="accent4"/>
                </a:solidFill>
                <a:latin typeface="Calibri" panose="020F0502020204030204"/>
              </a:rPr>
              <a:t>KDP</a:t>
            </a:r>
          </a:p>
          <a:p>
            <a:pPr defTabSz="857250">
              <a:defRPr/>
            </a:pPr>
            <a:r>
              <a:rPr lang="en-US" sz="1031" b="1" dirty="0">
                <a:solidFill>
                  <a:schemeClr val="accent4"/>
                </a:solidFill>
                <a:latin typeface="Calibri" panose="020F0502020204030204"/>
              </a:rPr>
              <a:t>Begin infusing service for User Class/ Group 2 </a:t>
            </a:r>
          </a:p>
        </p:txBody>
      </p:sp>
      <p:cxnSp>
        <p:nvCxnSpPr>
          <p:cNvPr id="96" name="Straight Connector 95">
            <a:extLst>
              <a:ext uri="{FF2B5EF4-FFF2-40B4-BE49-F238E27FC236}">
                <a16:creationId xmlns:a16="http://schemas.microsoft.com/office/drawing/2014/main" id="{5A05AB3E-3D29-1145-B044-77A028D276BD}"/>
              </a:ext>
            </a:extLst>
          </p:cNvPr>
          <p:cNvCxnSpPr>
            <a:cxnSpLocks/>
          </p:cNvCxnSpPr>
          <p:nvPr/>
        </p:nvCxnSpPr>
        <p:spPr>
          <a:xfrm flipV="1">
            <a:off x="10713961" y="5323217"/>
            <a:ext cx="0" cy="883221"/>
          </a:xfrm>
          <a:prstGeom prst="line">
            <a:avLst/>
          </a:prstGeom>
          <a:ln w="31750" cap="rnd">
            <a:solidFill>
              <a:schemeClr val="accent2"/>
            </a:solidFill>
            <a:prstDash val="sysDot"/>
            <a:tailEnd type="oval"/>
          </a:ln>
          <a:effectLst>
            <a:outerShdw blurRad="50800" dist="50800" dir="2700000" algn="tl" rotWithShape="0">
              <a:srgbClr val="000000">
                <a:alpha val="71000"/>
              </a:srgbClr>
            </a:outerShdw>
          </a:effectLst>
        </p:spPr>
        <p:style>
          <a:lnRef idx="2">
            <a:schemeClr val="accent1"/>
          </a:lnRef>
          <a:fillRef idx="0">
            <a:schemeClr val="accent1"/>
          </a:fillRef>
          <a:effectRef idx="1">
            <a:schemeClr val="accent1"/>
          </a:effectRef>
          <a:fontRef idx="minor">
            <a:schemeClr val="tx1"/>
          </a:fontRef>
        </p:style>
      </p:cxnSp>
      <p:sp>
        <p:nvSpPr>
          <p:cNvPr id="97" name="Rectangle 96">
            <a:extLst>
              <a:ext uri="{FF2B5EF4-FFF2-40B4-BE49-F238E27FC236}">
                <a16:creationId xmlns:a16="http://schemas.microsoft.com/office/drawing/2014/main" id="{CB265624-1B85-6046-9B34-94CB9EF98F22}"/>
              </a:ext>
            </a:extLst>
          </p:cNvPr>
          <p:cNvSpPr/>
          <p:nvPr/>
        </p:nvSpPr>
        <p:spPr>
          <a:xfrm>
            <a:off x="10765504" y="5053997"/>
            <a:ext cx="980792" cy="885499"/>
          </a:xfrm>
          <a:prstGeom prst="rect">
            <a:avLst/>
          </a:prstGeom>
        </p:spPr>
        <p:txBody>
          <a:bodyPr wrap="square">
            <a:spAutoFit/>
          </a:bodyPr>
          <a:lstStyle/>
          <a:p>
            <a:pPr defTabSz="857250">
              <a:defRPr/>
            </a:pPr>
            <a:r>
              <a:rPr lang="en-US" sz="1031" b="1" dirty="0">
                <a:solidFill>
                  <a:schemeClr val="accent4"/>
                </a:solidFill>
                <a:latin typeface="Calibri" panose="020F0502020204030204"/>
              </a:rPr>
              <a:t>KDP </a:t>
            </a:r>
          </a:p>
          <a:p>
            <a:pPr defTabSz="857250">
              <a:defRPr/>
            </a:pPr>
            <a:r>
              <a:rPr lang="en-US" sz="1031" b="1" dirty="0">
                <a:solidFill>
                  <a:schemeClr val="accent4"/>
                </a:solidFill>
                <a:latin typeface="Calibri" panose="020F0502020204030204"/>
              </a:rPr>
              <a:t>Begin infusing service for User Class / Group 3</a:t>
            </a:r>
          </a:p>
        </p:txBody>
      </p:sp>
    </p:spTree>
    <p:extLst>
      <p:ext uri="{BB962C8B-B14F-4D97-AF65-F5344CB8AC3E}">
        <p14:creationId xmlns:p14="http://schemas.microsoft.com/office/powerpoint/2010/main" val="901637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EFE17-6FC7-432D-88C1-44F27670E379}"/>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C8182FE6-09A1-4232-AA80-3B37129FD4E2}"/>
              </a:ext>
            </a:extLst>
          </p:cNvPr>
          <p:cNvSpPr>
            <a:spLocks noGrp="1"/>
          </p:cNvSpPr>
          <p:nvPr>
            <p:ph type="body" sz="quarter" idx="13"/>
          </p:nvPr>
        </p:nvSpPr>
        <p:spPr/>
        <p:txBody>
          <a:bodyPr/>
          <a:lstStyle/>
          <a:p>
            <a:r>
              <a:rPr lang="en-US" dirty="0"/>
              <a:t>Industry Day date to be announced</a:t>
            </a:r>
          </a:p>
          <a:p>
            <a:r>
              <a:rPr lang="en-US" dirty="0"/>
              <a:t>More information available at: </a:t>
            </a:r>
            <a:r>
              <a:rPr lang="en-US" dirty="0">
                <a:hlinkClick r:id="rId2"/>
              </a:rPr>
              <a:t>https://www1.grc.nasa.gov/space/communications-services-program/</a:t>
            </a:r>
            <a:r>
              <a:rPr lang="en-US" dirty="0"/>
              <a:t> </a:t>
            </a:r>
          </a:p>
        </p:txBody>
      </p:sp>
    </p:spTree>
    <p:extLst>
      <p:ext uri="{BB962C8B-B14F-4D97-AF65-F5344CB8AC3E}">
        <p14:creationId xmlns:p14="http://schemas.microsoft.com/office/powerpoint/2010/main" val="24979505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B67ED1-1AC5-4A95-A278-F60CDF2D81BF}"/>
              </a:ext>
            </a:extLst>
          </p:cNvPr>
          <p:cNvSpPr txBox="1"/>
          <p:nvPr/>
        </p:nvSpPr>
        <p:spPr>
          <a:xfrm>
            <a:off x="365530" y="327144"/>
            <a:ext cx="8587969"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chemeClr val="bg1"/>
                </a:solidFill>
                <a:effectLst/>
                <a:uLnTx/>
                <a:uFillTx/>
                <a:latin typeface="Arial Nova" panose="020B0504020202020204" pitchFamily="34" charset="0"/>
              </a:rPr>
              <a:t>Contact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lvl="0">
              <a:defRPr/>
            </a:pPr>
            <a:r>
              <a:rPr lang="en-US" sz="2400" b="1" dirty="0">
                <a:solidFill>
                  <a:schemeClr val="bg1"/>
                </a:solidFill>
              </a:rPr>
              <a:t>Eli Naffah</a:t>
            </a:r>
          </a:p>
          <a:p>
            <a:pPr lvl="0">
              <a:defRPr/>
            </a:pPr>
            <a:r>
              <a:rPr lang="en-US" sz="2400" dirty="0">
                <a:solidFill>
                  <a:schemeClr val="bg1"/>
                </a:solidFill>
              </a:rPr>
              <a:t>CSP Manager - </a:t>
            </a:r>
            <a:r>
              <a:rPr lang="en-US" sz="2400" dirty="0">
                <a:solidFill>
                  <a:schemeClr val="bg1"/>
                </a:solidFill>
                <a:latin typeface="Calibri" panose="020F0502020204030204"/>
              </a:rPr>
              <a:t>NASA GRC</a:t>
            </a:r>
            <a:endParaRPr lang="en-US" sz="2400" dirty="0">
              <a:solidFill>
                <a:schemeClr val="bg1"/>
              </a:solidFill>
            </a:endParaRPr>
          </a:p>
          <a:p>
            <a:pPr lvl="0">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Email: elias.t.Naffah@nasa.gov</a:t>
            </a:r>
            <a:endParaRPr lang="en-US" sz="24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dirty="0">
                <a:solidFill>
                  <a:schemeClr val="bg1"/>
                </a:solidFill>
                <a:latin typeface="Calibri" panose="020F0502020204030204"/>
              </a:rPr>
              <a:t>Tom Kacpura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Calibri" panose="020F0502020204030204"/>
              </a:rPr>
              <a:t>CSP Deputy Manager – NASA GRC</a:t>
            </a:r>
          </a:p>
          <a:p>
            <a:pPr lvl="0"/>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Email: </a:t>
            </a:r>
            <a:r>
              <a:rPr lang="pt-BR" sz="2400" dirty="0">
                <a:solidFill>
                  <a:schemeClr val="bg1"/>
                </a:solidFill>
              </a:rPr>
              <a:t>thomas.kacpura@nasa.gov</a:t>
            </a:r>
            <a:endPar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Michael Pepen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Calibri" panose="020F0502020204030204"/>
              </a:rPr>
              <a:t>CSP Lead Systems Engineer – NASA GRC</a:t>
            </a:r>
            <a:endParaRPr kumimoji="0" lang="en-US" sz="2400" b="0" i="0" u="none" strike="noStrike" kern="1200" cap="none" spc="0" normalizeH="0" baseline="0" noProof="0" dirty="0">
              <a:ln>
                <a:noFill/>
              </a:ln>
              <a:solidFill>
                <a:schemeClr val="bg1"/>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Email: michael.a.pepen@nasa.gov</a:t>
            </a:r>
            <a:endParaRPr lang="en-US" sz="24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latin typeface="Calibri" panose="020F0502020204030204"/>
            </a:endParaRPr>
          </a:p>
        </p:txBody>
      </p:sp>
    </p:spTree>
    <p:extLst>
      <p:ext uri="{BB962C8B-B14F-4D97-AF65-F5344CB8AC3E}">
        <p14:creationId xmlns:p14="http://schemas.microsoft.com/office/powerpoint/2010/main" val="2346226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AF846A7-DC41-4FF9-A66B-ED02173DFE25}"/>
              </a:ext>
            </a:extLst>
          </p:cNvPr>
          <p:cNvSpPr txBox="1">
            <a:spLocks/>
          </p:cNvSpPr>
          <p:nvPr/>
        </p:nvSpPr>
        <p:spPr>
          <a:xfrm>
            <a:off x="1271176" y="2215400"/>
            <a:ext cx="9649647" cy="4105888"/>
          </a:xfrm>
          <a:prstGeom prst="rect">
            <a:avLst/>
          </a:prstGeom>
          <a:effectLst>
            <a:outerShdw blurRad="25400" dist="38100" dir="2700000" algn="tl" rotWithShape="0">
              <a:prstClr val="black">
                <a:alpha val="25000"/>
              </a:prstClr>
            </a:outerShdw>
          </a:effectLst>
        </p:spPr>
        <p:txBody>
          <a:bodyPr vert="horz" lIns="91440" tIns="45720" rIns="91440" bIns="45720" rtlCol="0" anchor="t">
            <a:normAutofit/>
          </a:bodyPr>
          <a:lstStyle>
            <a:lvl1pPr algn="ctr" defTabSz="886049" rtl="0" eaLnBrk="1" latinLnBrk="0" hangingPunct="1">
              <a:lnSpc>
                <a:spcPct val="90000"/>
              </a:lnSpc>
              <a:spcBef>
                <a:spcPct val="0"/>
              </a:spcBef>
              <a:buNone/>
              <a:defRPr sz="3692" b="0" kern="1200">
                <a:solidFill>
                  <a:srgbClr val="C0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a:lnSpc>
                <a:spcPts val="3600"/>
              </a:lnSpc>
            </a:pPr>
            <a:r>
              <a:rPr lang="en-US" sz="3600" b="1">
                <a:solidFill>
                  <a:schemeClr val="accent1">
                    <a:lumMod val="75000"/>
                  </a:schemeClr>
                </a:solidFill>
                <a:effectLst/>
              </a:rPr>
              <a:t>Commercial Services Transformation at Goddard Spaceflight Center and Direct to Earth Communications</a:t>
            </a:r>
          </a:p>
          <a:p>
            <a:pPr>
              <a:lnSpc>
                <a:spcPts val="3600"/>
              </a:lnSpc>
            </a:pPr>
            <a:br>
              <a:rPr lang="en-US" sz="2800" b="1">
                <a:solidFill>
                  <a:schemeClr val="accent1">
                    <a:lumMod val="75000"/>
                  </a:schemeClr>
                </a:solidFill>
              </a:rPr>
            </a:br>
            <a:r>
              <a:rPr lang="en-US" sz="2800" b="1" err="1">
                <a:solidFill>
                  <a:schemeClr val="accent1">
                    <a:lumMod val="75000"/>
                  </a:schemeClr>
                </a:solidFill>
                <a:effectLst/>
              </a:rPr>
              <a:t>LaNetra</a:t>
            </a:r>
            <a:r>
              <a:rPr lang="en-US" sz="2800" b="1">
                <a:solidFill>
                  <a:schemeClr val="accent1">
                    <a:lumMod val="75000"/>
                  </a:schemeClr>
                </a:solidFill>
                <a:effectLst/>
              </a:rPr>
              <a:t> Tate, </a:t>
            </a:r>
            <a:r>
              <a:rPr lang="en-US" sz="2800" b="1" err="1">
                <a:solidFill>
                  <a:schemeClr val="accent1">
                    <a:lumMod val="75000"/>
                  </a:schemeClr>
                </a:solidFill>
                <a:effectLst/>
              </a:rPr>
              <a:t>Ph.D</a:t>
            </a:r>
            <a:br>
              <a:rPr lang="en-US" sz="2800" b="1">
                <a:solidFill>
                  <a:schemeClr val="accent1">
                    <a:lumMod val="75000"/>
                  </a:schemeClr>
                </a:solidFill>
              </a:rPr>
            </a:br>
            <a:r>
              <a:rPr lang="en-US" sz="2800">
                <a:solidFill>
                  <a:schemeClr val="tx1"/>
                </a:solidFill>
                <a:effectLst/>
              </a:rPr>
              <a:t>Chief, Commercialization, Innovation, and Synergies (CIS) Office, NASA Goddard Space Flight Center</a:t>
            </a:r>
          </a:p>
        </p:txBody>
      </p:sp>
    </p:spTree>
    <p:extLst>
      <p:ext uri="{BB962C8B-B14F-4D97-AF65-F5344CB8AC3E}">
        <p14:creationId xmlns:p14="http://schemas.microsoft.com/office/powerpoint/2010/main" val="2684936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24022" y="0"/>
            <a:ext cx="8079132" cy="6832909"/>
          </a:xfrm>
          <a:prstGeom prst="rect">
            <a:avLst/>
          </a:prstGeom>
        </p:spPr>
      </p:pic>
      <p:sp>
        <p:nvSpPr>
          <p:cNvPr id="4" name="Slide Number Placeholder 3"/>
          <p:cNvSpPr>
            <a:spLocks noGrp="1"/>
          </p:cNvSpPr>
          <p:nvPr>
            <p:ph type="sldNum" sz="quarter" idx="4294967295"/>
          </p:nvPr>
        </p:nvSpPr>
        <p:spPr>
          <a:xfrm>
            <a:off x="11509375" y="6356350"/>
            <a:ext cx="682625" cy="365125"/>
          </a:xfrm>
        </p:spPr>
        <p:txBody>
          <a:bodyPr/>
          <a:lstStyle/>
          <a:p>
            <a:fld id="{1CB18602-48AD-40E0-B100-F26CE29343FA}" type="slidenum">
              <a:rPr lang="en-US" smtClean="0"/>
              <a:pPr/>
              <a:t>27</a:t>
            </a:fld>
            <a:endParaRPr lang="en-US" dirty="0"/>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l="3462" t="11507" r="1118" b="28602"/>
          <a:stretch/>
        </p:blipFill>
        <p:spPr>
          <a:xfrm rot="5400000">
            <a:off x="-359478" y="321037"/>
            <a:ext cx="6845971" cy="6127015"/>
          </a:xfrm>
          <a:prstGeom prst="rect">
            <a:avLst/>
          </a:prstGeom>
        </p:spPr>
      </p:pic>
      <p:sp>
        <p:nvSpPr>
          <p:cNvPr id="10" name="Rectangle 9"/>
          <p:cNvSpPr/>
          <p:nvPr/>
        </p:nvSpPr>
        <p:spPr>
          <a:xfrm>
            <a:off x="0" y="-22587"/>
            <a:ext cx="12175957" cy="6880587"/>
          </a:xfrm>
          <a:prstGeom prst="rect">
            <a:avLst/>
          </a:prstGeom>
          <a:solidFill>
            <a:schemeClr val="accent1">
              <a:lumMod val="50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863" y="178471"/>
            <a:ext cx="10770901" cy="1037648"/>
          </a:xfrm>
        </p:spPr>
        <p:txBody>
          <a:bodyPr>
            <a:normAutofit fontScale="90000"/>
          </a:bodyPr>
          <a:lstStyle/>
          <a:p>
            <a:r>
              <a:rPr lang="en-US" sz="4000" dirty="0">
                <a:solidFill>
                  <a:schemeClr val="bg1"/>
                </a:solidFill>
              </a:rPr>
              <a:t>Goddard Space Flight Center and </a:t>
            </a:r>
            <a:br>
              <a:rPr lang="en-US" sz="4000" dirty="0">
                <a:solidFill>
                  <a:schemeClr val="bg1"/>
                </a:solidFill>
              </a:rPr>
            </a:br>
            <a:r>
              <a:rPr lang="en-US" sz="4000" dirty="0">
                <a:solidFill>
                  <a:schemeClr val="bg1"/>
                </a:solidFill>
              </a:rPr>
              <a:t>Space Communications and Navigation (SCaN)</a:t>
            </a:r>
          </a:p>
        </p:txBody>
      </p:sp>
      <p:sp>
        <p:nvSpPr>
          <p:cNvPr id="3" name="Content Placeholder 2"/>
          <p:cNvSpPr>
            <a:spLocks noGrp="1"/>
          </p:cNvSpPr>
          <p:nvPr>
            <p:ph idx="1"/>
          </p:nvPr>
        </p:nvSpPr>
        <p:spPr>
          <a:xfrm>
            <a:off x="535863" y="1655842"/>
            <a:ext cx="10342257" cy="4395631"/>
          </a:xfrm>
        </p:spPr>
        <p:txBody>
          <a:bodyPr>
            <a:normAutofit/>
          </a:bodyPr>
          <a:lstStyle/>
          <a:p>
            <a:pPr>
              <a:spcBef>
                <a:spcPts val="600"/>
              </a:spcBef>
              <a:spcAft>
                <a:spcPts val="600"/>
              </a:spcAft>
            </a:pPr>
            <a:r>
              <a:rPr lang="en-US" sz="2400" dirty="0">
                <a:solidFill>
                  <a:schemeClr val="bg1"/>
                </a:solidFill>
              </a:rPr>
              <a:t>Since the inception of the agency, Goddard Space Flight Center has played a critical role in space communications and navigation with Mercury, Gemini, and Apollo missions. </a:t>
            </a:r>
          </a:p>
          <a:p>
            <a:pPr>
              <a:spcBef>
                <a:spcPts val="600"/>
              </a:spcBef>
              <a:spcAft>
                <a:spcPts val="600"/>
              </a:spcAft>
            </a:pPr>
            <a:endParaRPr lang="en-US" sz="2400" dirty="0">
              <a:solidFill>
                <a:schemeClr val="bg1"/>
              </a:solidFill>
            </a:endParaRPr>
          </a:p>
          <a:p>
            <a:pPr>
              <a:spcBef>
                <a:spcPts val="600"/>
              </a:spcBef>
              <a:spcAft>
                <a:spcPts val="600"/>
              </a:spcAft>
            </a:pPr>
            <a:r>
              <a:rPr lang="en-US" sz="2400" dirty="0">
                <a:solidFill>
                  <a:schemeClr val="bg1"/>
                </a:solidFill>
              </a:rPr>
              <a:t>The Exploration and Space Communications (ESC) projects division is a global leader in mission support, mission execution, and technology development. </a:t>
            </a:r>
          </a:p>
          <a:p>
            <a:pPr>
              <a:spcBef>
                <a:spcPts val="600"/>
              </a:spcBef>
              <a:spcAft>
                <a:spcPts val="600"/>
              </a:spcAft>
            </a:pPr>
            <a:endParaRPr lang="en-US" sz="2400" dirty="0">
              <a:solidFill>
                <a:schemeClr val="bg1"/>
              </a:solidFill>
            </a:endParaRPr>
          </a:p>
          <a:p>
            <a:pPr>
              <a:spcBef>
                <a:spcPts val="600"/>
              </a:spcBef>
              <a:spcAft>
                <a:spcPts val="600"/>
              </a:spcAft>
            </a:pPr>
            <a:r>
              <a:rPr lang="en-US" sz="2400" dirty="0">
                <a:solidFill>
                  <a:schemeClr val="bg1"/>
                </a:solidFill>
              </a:rPr>
              <a:t>Today, ESC is reorganizing the operations and management portion of the division to align with </a:t>
            </a:r>
            <a:r>
              <a:rPr lang="en-US" sz="2400" dirty="0" err="1">
                <a:solidFill>
                  <a:schemeClr val="bg1"/>
                </a:solidFill>
              </a:rPr>
              <a:t>SCaN’s</a:t>
            </a:r>
            <a:r>
              <a:rPr lang="en-US" sz="2400" dirty="0">
                <a:solidFill>
                  <a:schemeClr val="bg1"/>
                </a:solidFill>
              </a:rPr>
              <a:t> vision of commercialization. </a:t>
            </a:r>
          </a:p>
        </p:txBody>
      </p:sp>
    </p:spTree>
    <p:extLst>
      <p:ext uri="{BB962C8B-B14F-4D97-AF65-F5344CB8AC3E}">
        <p14:creationId xmlns:p14="http://schemas.microsoft.com/office/powerpoint/2010/main" val="953358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40868"/>
          <a:stretch/>
        </p:blipFill>
        <p:spPr>
          <a:xfrm>
            <a:off x="0" y="-32111"/>
            <a:ext cx="6109487" cy="6890111"/>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41086"/>
          <a:stretch/>
        </p:blipFill>
        <p:spPr>
          <a:xfrm>
            <a:off x="6115411" y="-32112"/>
            <a:ext cx="6060546" cy="6890111"/>
          </a:xfrm>
          <a:prstGeom prst="rect">
            <a:avLst/>
          </a:prstGeom>
        </p:spPr>
      </p:pic>
      <p:sp>
        <p:nvSpPr>
          <p:cNvPr id="8" name="Rectangle 7"/>
          <p:cNvSpPr/>
          <p:nvPr/>
        </p:nvSpPr>
        <p:spPr>
          <a:xfrm>
            <a:off x="0" y="-32112"/>
            <a:ext cx="12175957" cy="6890111"/>
          </a:xfrm>
          <a:prstGeom prst="rect">
            <a:avLst/>
          </a:prstGeom>
          <a:solidFill>
            <a:schemeClr val="accent1">
              <a:lumMod val="5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dirty="0">
                <a:solidFill>
                  <a:schemeClr val="bg1"/>
                </a:solidFill>
              </a:rPr>
              <a:t>Current Infrastructure – Goddard’s Networks</a:t>
            </a:r>
          </a:p>
        </p:txBody>
      </p:sp>
      <p:sp>
        <p:nvSpPr>
          <p:cNvPr id="3" name="Content Placeholder 2"/>
          <p:cNvSpPr>
            <a:spLocks noGrp="1"/>
          </p:cNvSpPr>
          <p:nvPr>
            <p:ph idx="1"/>
          </p:nvPr>
        </p:nvSpPr>
        <p:spPr>
          <a:xfrm>
            <a:off x="6315613" y="1312099"/>
            <a:ext cx="5157400" cy="4572037"/>
          </a:xfrm>
        </p:spPr>
        <p:txBody>
          <a:bodyPr>
            <a:normAutofit/>
          </a:bodyPr>
          <a:lstStyle/>
          <a:p>
            <a:pPr marL="0" lvl="2" indent="0">
              <a:spcBef>
                <a:spcPts val="600"/>
              </a:spcBef>
              <a:spcAft>
                <a:spcPts val="600"/>
              </a:spcAft>
              <a:buNone/>
            </a:pPr>
            <a:r>
              <a:rPr lang="en-US" sz="2800" b="1" dirty="0">
                <a:solidFill>
                  <a:schemeClr val="bg1"/>
                </a:solidFill>
              </a:rPr>
              <a:t>Space Network </a:t>
            </a:r>
          </a:p>
          <a:p>
            <a:pPr marL="285750" lvl="2" indent="-285750">
              <a:spcBef>
                <a:spcPts val="600"/>
              </a:spcBef>
              <a:spcAft>
                <a:spcPts val="600"/>
              </a:spcAft>
              <a:buFont typeface="Arial" panose="020B0604020202020204" pitchFamily="34" charset="0"/>
              <a:buChar char="•"/>
            </a:pPr>
            <a:r>
              <a:rPr lang="en-US" sz="2000" b="1" dirty="0">
                <a:solidFill>
                  <a:schemeClr val="bg1"/>
                </a:solidFill>
              </a:rPr>
              <a:t>A constellation of 10 Tracking and Data Relay Satellites (TDRS) in geosynchronous orbit and associated ground stations</a:t>
            </a:r>
          </a:p>
          <a:p>
            <a:pPr marL="285750" lvl="2" indent="-285750">
              <a:spcBef>
                <a:spcPts val="600"/>
              </a:spcBef>
              <a:spcAft>
                <a:spcPts val="600"/>
              </a:spcAft>
              <a:buFont typeface="Arial" panose="020B0604020202020204" pitchFamily="34" charset="0"/>
              <a:buChar char="•"/>
            </a:pPr>
            <a:r>
              <a:rPr lang="en-US" sz="2000" b="1" dirty="0">
                <a:solidFill>
                  <a:schemeClr val="bg1"/>
                </a:solidFill>
              </a:rPr>
              <a:t>The architecture enables continuous communications services </a:t>
            </a:r>
          </a:p>
          <a:p>
            <a:pPr marL="285750" lvl="2" indent="-285750">
              <a:spcBef>
                <a:spcPts val="600"/>
              </a:spcBef>
              <a:spcAft>
                <a:spcPts val="600"/>
              </a:spcAft>
              <a:buFont typeface="Arial" panose="020B0604020202020204" pitchFamily="34" charset="0"/>
              <a:buChar char="•"/>
            </a:pPr>
            <a:r>
              <a:rPr lang="en-US" sz="2000" b="1" dirty="0">
                <a:solidFill>
                  <a:schemeClr val="bg1"/>
                </a:solidFill>
              </a:rPr>
              <a:t>Missions supported includes the International Space Station, Hubble Space Telescope, and much more</a:t>
            </a:r>
          </a:p>
          <a:p>
            <a:pPr marL="285750" lvl="2" indent="-285750">
              <a:spcBef>
                <a:spcPts val="600"/>
              </a:spcBef>
              <a:spcAft>
                <a:spcPts val="600"/>
              </a:spcAft>
              <a:buFont typeface="Arial" panose="020B0604020202020204" pitchFamily="34" charset="0"/>
              <a:buChar char="•"/>
            </a:pPr>
            <a:r>
              <a:rPr lang="en-US" sz="2000" b="1" dirty="0">
                <a:solidFill>
                  <a:schemeClr val="bg1"/>
                </a:solidFill>
              </a:rPr>
              <a:t>Critical tracking and telemetry services to launch vehicles</a:t>
            </a:r>
            <a:endParaRPr lang="en-US" sz="1800" b="1" dirty="0">
              <a:solidFill>
                <a:schemeClr val="bg1"/>
              </a:solidFill>
            </a:endParaRPr>
          </a:p>
        </p:txBody>
      </p:sp>
      <p:sp>
        <p:nvSpPr>
          <p:cNvPr id="4" name="Content Placeholder 2"/>
          <p:cNvSpPr txBox="1">
            <a:spLocks/>
          </p:cNvSpPr>
          <p:nvPr/>
        </p:nvSpPr>
        <p:spPr>
          <a:xfrm>
            <a:off x="596037" y="1312098"/>
            <a:ext cx="5196267" cy="4572037"/>
          </a:xfrm>
          <a:prstGeom prst="rect">
            <a:avLst/>
          </a:prstGeom>
        </p:spPr>
        <p:txBody>
          <a:bodyPr vert="horz" lIns="91440" tIns="45720" rIns="91440" bIns="45720" rtlCol="0">
            <a:noAutofit/>
          </a:bodyPr>
          <a:lstStyle>
            <a:lvl1pPr marL="316446" indent="-316446" algn="l" defTabSz="886049" rtl="0" eaLnBrk="1" latinLnBrk="0" hangingPunct="1">
              <a:lnSpc>
                <a:spcPct val="90000"/>
              </a:lnSpc>
              <a:spcBef>
                <a:spcPts val="968"/>
              </a:spcBef>
              <a:buFont typeface="Arial" panose="020B0604020202020204" pitchFamily="34" charset="0"/>
              <a:buChar char="•"/>
              <a:defRPr sz="2215" b="0" kern="1200">
                <a:solidFill>
                  <a:schemeClr val="tx1"/>
                </a:solidFill>
                <a:latin typeface="+mn-lt"/>
                <a:ea typeface="+mn-ea"/>
                <a:cs typeface="+mn-cs"/>
              </a:defRPr>
            </a:lvl1pPr>
            <a:lvl2pPr marL="316446" indent="-316446" algn="l" defTabSz="886049" rtl="0" eaLnBrk="1" latinLnBrk="0" hangingPunct="1">
              <a:lnSpc>
                <a:spcPct val="90000"/>
              </a:lnSpc>
              <a:spcBef>
                <a:spcPts val="485"/>
              </a:spcBef>
              <a:buSzPct val="110000"/>
              <a:buFont typeface="Arial" panose="020B0604020202020204" pitchFamily="34" charset="0"/>
              <a:buChar char="•"/>
              <a:defRPr sz="1846" b="1" kern="1200">
                <a:solidFill>
                  <a:schemeClr val="tx1"/>
                </a:solidFill>
                <a:latin typeface="+mn-lt"/>
                <a:ea typeface="+mn-ea"/>
                <a:cs typeface="+mn-cs"/>
              </a:defRPr>
            </a:lvl2pPr>
            <a:lvl3pPr marL="531805" indent="-268101" algn="l" defTabSz="886049" rtl="0" eaLnBrk="1" latinLnBrk="0" hangingPunct="1">
              <a:lnSpc>
                <a:spcPct val="90000"/>
              </a:lnSpc>
              <a:spcBef>
                <a:spcPts val="485"/>
              </a:spcBef>
              <a:buSzPct val="110000"/>
              <a:buFont typeface="Calibri" panose="020F0502020204030204" pitchFamily="34" charset="0"/>
              <a:buChar char="–"/>
              <a:defRPr sz="1661" kern="1200">
                <a:solidFill>
                  <a:schemeClr val="tx1"/>
                </a:solidFill>
                <a:latin typeface="+mn-lt"/>
                <a:ea typeface="+mn-ea"/>
                <a:cs typeface="+mn-cs"/>
              </a:defRPr>
            </a:lvl3pPr>
            <a:lvl4pPr marL="742769" indent="-263706" algn="l" defTabSz="886049" rtl="0" eaLnBrk="1" latinLnBrk="0" hangingPunct="1">
              <a:lnSpc>
                <a:spcPct val="90000"/>
              </a:lnSpc>
              <a:spcBef>
                <a:spcPts val="485"/>
              </a:spcBef>
              <a:buSzPct val="100000"/>
              <a:buFont typeface="Arial" panose="020B0604020202020204" pitchFamily="34" charset="0"/>
              <a:buChar char="•"/>
              <a:defRPr sz="1477" kern="1200">
                <a:solidFill>
                  <a:schemeClr val="tx1"/>
                </a:solidFill>
                <a:latin typeface="+mn-lt"/>
                <a:ea typeface="+mn-ea"/>
                <a:cs typeface="+mn-cs"/>
              </a:defRPr>
            </a:lvl4pPr>
            <a:lvl5pPr marL="843856" indent="-209499" algn="l" defTabSz="886049" rtl="0" eaLnBrk="1" latinLnBrk="0" hangingPunct="1">
              <a:lnSpc>
                <a:spcPct val="90000"/>
              </a:lnSpc>
              <a:spcBef>
                <a:spcPts val="485"/>
              </a:spcBef>
              <a:buSzPct val="100000"/>
              <a:buFont typeface="Wingdings" panose="05000000000000000000" pitchFamily="2" charset="2"/>
              <a:buChar char="§"/>
              <a:defRPr sz="1477" kern="1200">
                <a:solidFill>
                  <a:schemeClr val="tx1"/>
                </a:solidFill>
                <a:latin typeface="+mn-lt"/>
                <a:ea typeface="+mn-ea"/>
                <a:cs typeface="+mn-cs"/>
              </a:defRPr>
            </a:lvl5pPr>
            <a:lvl6pPr marL="999148" indent="-221220" algn="l" defTabSz="886049" rtl="0" eaLnBrk="1" latinLnBrk="0" hangingPunct="1">
              <a:lnSpc>
                <a:spcPct val="90000"/>
              </a:lnSpc>
              <a:spcBef>
                <a:spcPts val="485"/>
              </a:spcBef>
              <a:buFont typeface="Courier New" panose="02070309020205020404" pitchFamily="49" charset="0"/>
              <a:buChar char="o"/>
              <a:defRPr sz="1293" kern="1200">
                <a:solidFill>
                  <a:schemeClr val="tx1"/>
                </a:solidFill>
                <a:latin typeface="+mn-lt"/>
                <a:ea typeface="+mn-ea"/>
                <a:cs typeface="+mn-cs"/>
              </a:defRPr>
            </a:lvl6pPr>
            <a:lvl7pPr marL="2879657"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7pPr>
            <a:lvl8pPr marL="3322681"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8pPr>
            <a:lvl9pPr marL="3765705" indent="-221512" algn="l" defTabSz="886049" rtl="0" eaLnBrk="1" latinLnBrk="0" hangingPunct="1">
              <a:lnSpc>
                <a:spcPct val="90000"/>
              </a:lnSpc>
              <a:spcBef>
                <a:spcPts val="485"/>
              </a:spcBef>
              <a:buFont typeface="Arial" panose="020B0604020202020204" pitchFamily="34" charset="0"/>
              <a:buChar char="•"/>
              <a:defRPr sz="1745" kern="1200">
                <a:solidFill>
                  <a:schemeClr val="tx1"/>
                </a:solidFill>
                <a:latin typeface="+mn-lt"/>
                <a:ea typeface="+mn-ea"/>
                <a:cs typeface="+mn-cs"/>
              </a:defRPr>
            </a:lvl9pPr>
          </a:lstStyle>
          <a:p>
            <a:pPr marL="0" lvl="2" indent="0">
              <a:spcBef>
                <a:spcPts val="600"/>
              </a:spcBef>
              <a:spcAft>
                <a:spcPts val="600"/>
              </a:spcAft>
              <a:buNone/>
            </a:pPr>
            <a:r>
              <a:rPr lang="en-US" sz="2800" b="1" dirty="0">
                <a:solidFill>
                  <a:schemeClr val="bg1"/>
                </a:solidFill>
              </a:rPr>
              <a:t>Near Earth Network </a:t>
            </a:r>
          </a:p>
          <a:p>
            <a:pPr marL="553864" lvl="3" indent="-342900">
              <a:spcBef>
                <a:spcPts val="600"/>
              </a:spcBef>
              <a:spcAft>
                <a:spcPts val="600"/>
              </a:spcAft>
            </a:pPr>
            <a:r>
              <a:rPr lang="en-US" sz="1800" b="1" dirty="0">
                <a:solidFill>
                  <a:schemeClr val="bg1"/>
                </a:solidFill>
              </a:rPr>
              <a:t>Worldwide network of over 30 commercial and NASA-owned, contractor-operated ground systems</a:t>
            </a:r>
          </a:p>
          <a:p>
            <a:pPr marL="553864" lvl="3" indent="-342900">
              <a:spcBef>
                <a:spcPts val="600"/>
              </a:spcBef>
              <a:spcAft>
                <a:spcPts val="600"/>
              </a:spcAft>
            </a:pPr>
            <a:r>
              <a:rPr lang="en-US" sz="1800" b="1" dirty="0">
                <a:solidFill>
                  <a:schemeClr val="bg1"/>
                </a:solidFill>
              </a:rPr>
              <a:t>Provides telemetry, tracking, and command services to spacecraft at a variety of orbits within 2 million kilometers of Earth. </a:t>
            </a:r>
          </a:p>
          <a:p>
            <a:pPr marL="553864" lvl="3" indent="-342900">
              <a:spcBef>
                <a:spcPts val="600"/>
              </a:spcBef>
              <a:spcAft>
                <a:spcPts val="600"/>
              </a:spcAft>
            </a:pPr>
            <a:r>
              <a:rPr lang="en-US" sz="1800" b="1" dirty="0">
                <a:solidFill>
                  <a:schemeClr val="bg1"/>
                </a:solidFill>
                <a:cs typeface="Calibri"/>
              </a:rPr>
              <a:t>NEN has used commercial providers since the early 2000’s</a:t>
            </a:r>
          </a:p>
          <a:p>
            <a:pPr marL="553864" lvl="3" indent="-342900">
              <a:spcBef>
                <a:spcPts val="600"/>
              </a:spcBef>
              <a:spcAft>
                <a:spcPts val="600"/>
              </a:spcAft>
            </a:pPr>
            <a:r>
              <a:rPr lang="en-US" sz="1800" b="1" dirty="0">
                <a:solidFill>
                  <a:schemeClr val="bg1"/>
                </a:solidFill>
                <a:cs typeface="Calibri"/>
              </a:rPr>
              <a:t>Use of commercial providers to support low-Earth orbit users </a:t>
            </a:r>
          </a:p>
          <a:p>
            <a:pPr marL="553864" lvl="3" indent="-342900">
              <a:spcBef>
                <a:spcPts val="600"/>
              </a:spcBef>
              <a:spcAft>
                <a:spcPts val="600"/>
              </a:spcAft>
            </a:pPr>
            <a:r>
              <a:rPr lang="en-US" sz="1800" b="1" dirty="0">
                <a:solidFill>
                  <a:schemeClr val="bg1"/>
                </a:solidFill>
                <a:cs typeface="Calibri"/>
              </a:rPr>
              <a:t>Conducting market surveys to identify potential Space Link Providers who will want to participate in the future commercialization of the Earth-proximity region. </a:t>
            </a:r>
            <a:endParaRPr lang="en-US" sz="1800" b="1" dirty="0">
              <a:solidFill>
                <a:schemeClr val="bg1"/>
              </a:solidFill>
            </a:endParaRPr>
          </a:p>
          <a:p>
            <a:endParaRPr lang="en-US" sz="2000" dirty="0"/>
          </a:p>
        </p:txBody>
      </p:sp>
    </p:spTree>
    <p:extLst>
      <p:ext uri="{BB962C8B-B14F-4D97-AF65-F5344CB8AC3E}">
        <p14:creationId xmlns:p14="http://schemas.microsoft.com/office/powerpoint/2010/main" val="2204826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3611" b="2487"/>
          <a:stretch/>
        </p:blipFill>
        <p:spPr>
          <a:xfrm>
            <a:off x="393" y="1"/>
            <a:ext cx="12191607" cy="6845967"/>
          </a:xfrm>
          <a:prstGeom prst="rect">
            <a:avLst/>
          </a:prstGeom>
        </p:spPr>
      </p:pic>
      <p:sp>
        <p:nvSpPr>
          <p:cNvPr id="7" name="Rectangle 6"/>
          <p:cNvSpPr/>
          <p:nvPr/>
        </p:nvSpPr>
        <p:spPr>
          <a:xfrm>
            <a:off x="0" y="-12031"/>
            <a:ext cx="12175957" cy="6890111"/>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6037" y="332344"/>
            <a:ext cx="11243037" cy="1037648"/>
          </a:xfrm>
        </p:spPr>
        <p:txBody>
          <a:bodyPr>
            <a:noAutofit/>
          </a:bodyPr>
          <a:lstStyle/>
          <a:p>
            <a:r>
              <a:rPr lang="en-US" sz="3600" dirty="0">
                <a:solidFill>
                  <a:schemeClr val="bg1"/>
                </a:solidFill>
              </a:rPr>
              <a:t>Exploration and Space Communications Service Management</a:t>
            </a:r>
          </a:p>
        </p:txBody>
      </p:sp>
      <p:sp>
        <p:nvSpPr>
          <p:cNvPr id="3" name="Content Placeholder 2"/>
          <p:cNvSpPr>
            <a:spLocks noGrp="1"/>
          </p:cNvSpPr>
          <p:nvPr>
            <p:ph idx="1"/>
          </p:nvPr>
        </p:nvSpPr>
        <p:spPr>
          <a:xfrm>
            <a:off x="596037" y="1556155"/>
            <a:ext cx="8244646" cy="5103650"/>
          </a:xfrm>
        </p:spPr>
        <p:txBody>
          <a:bodyPr>
            <a:normAutofit/>
          </a:bodyPr>
          <a:lstStyle/>
          <a:p>
            <a:pPr marL="285750" lvl="2" indent="-285750">
              <a:spcBef>
                <a:spcPts val="600"/>
              </a:spcBef>
              <a:spcAft>
                <a:spcPts val="600"/>
              </a:spcAft>
              <a:buFont typeface="Arial" panose="020B0604020202020204" pitchFamily="34" charset="0"/>
              <a:buChar char="•"/>
            </a:pPr>
            <a:r>
              <a:rPr lang="en-US" sz="2000" b="1" dirty="0">
                <a:solidFill>
                  <a:schemeClr val="bg1"/>
                </a:solidFill>
              </a:rPr>
              <a:t>ESC integrates communications services for missions seeking access to data obtained from space. </a:t>
            </a:r>
          </a:p>
          <a:p>
            <a:pPr marL="577850" lvl="3" indent="-241300">
              <a:spcBef>
                <a:spcPts val="600"/>
              </a:spcBef>
              <a:spcAft>
                <a:spcPts val="600"/>
              </a:spcAft>
            </a:pPr>
            <a:r>
              <a:rPr lang="en-US" sz="2000" b="1" dirty="0">
                <a:solidFill>
                  <a:schemeClr val="bg1"/>
                </a:solidFill>
              </a:rPr>
              <a:t>Missions supported include:</a:t>
            </a:r>
          </a:p>
          <a:p>
            <a:pPr marL="834229" lvl="5" indent="-241300">
              <a:spcBef>
                <a:spcPts val="600"/>
              </a:spcBef>
              <a:spcAft>
                <a:spcPts val="600"/>
              </a:spcAft>
            </a:pPr>
            <a:r>
              <a:rPr lang="en-US" sz="1816" b="1" dirty="0">
                <a:solidFill>
                  <a:schemeClr val="bg1"/>
                </a:solidFill>
              </a:rPr>
              <a:t>Launch vehicles</a:t>
            </a:r>
          </a:p>
          <a:p>
            <a:pPr marL="834229" lvl="5" indent="-241300">
              <a:spcBef>
                <a:spcPts val="600"/>
              </a:spcBef>
              <a:spcAft>
                <a:spcPts val="600"/>
              </a:spcAft>
            </a:pPr>
            <a:r>
              <a:rPr lang="en-US" sz="1816" b="1" dirty="0">
                <a:solidFill>
                  <a:schemeClr val="bg1"/>
                </a:solidFill>
              </a:rPr>
              <a:t>Science missions</a:t>
            </a:r>
          </a:p>
          <a:p>
            <a:pPr marL="834229" lvl="5" indent="-241300">
              <a:spcBef>
                <a:spcPts val="600"/>
              </a:spcBef>
              <a:spcAft>
                <a:spcPts val="600"/>
              </a:spcAft>
            </a:pPr>
            <a:r>
              <a:rPr lang="en-US" sz="1816" b="1" dirty="0">
                <a:solidFill>
                  <a:schemeClr val="bg1"/>
                </a:solidFill>
              </a:rPr>
              <a:t>Technology missions</a:t>
            </a:r>
          </a:p>
          <a:p>
            <a:pPr marL="834229" lvl="5" indent="-241300">
              <a:spcBef>
                <a:spcPts val="600"/>
              </a:spcBef>
              <a:spcAft>
                <a:spcPts val="600"/>
              </a:spcAft>
            </a:pPr>
            <a:r>
              <a:rPr lang="en-US" sz="1816" b="1" dirty="0">
                <a:solidFill>
                  <a:schemeClr val="bg1"/>
                </a:solidFill>
              </a:rPr>
              <a:t>Human exploration missions</a:t>
            </a:r>
          </a:p>
          <a:p>
            <a:pPr marL="573088" lvl="3" indent="-231775">
              <a:spcBef>
                <a:spcPts val="600"/>
              </a:spcBef>
              <a:spcAft>
                <a:spcPts val="600"/>
              </a:spcAft>
            </a:pPr>
            <a:r>
              <a:rPr lang="en-US" sz="2000" b="1" dirty="0">
                <a:solidFill>
                  <a:schemeClr val="bg1"/>
                </a:solidFill>
              </a:rPr>
              <a:t>Support for entire mission life cycle: </a:t>
            </a:r>
          </a:p>
          <a:p>
            <a:pPr marL="829467" lvl="5" indent="-231775">
              <a:spcBef>
                <a:spcPts val="600"/>
              </a:spcBef>
              <a:spcAft>
                <a:spcPts val="600"/>
              </a:spcAft>
            </a:pPr>
            <a:r>
              <a:rPr lang="en-US" sz="1816" b="1" dirty="0">
                <a:solidFill>
                  <a:schemeClr val="bg1"/>
                </a:solidFill>
              </a:rPr>
              <a:t>Mission design, </a:t>
            </a:r>
          </a:p>
          <a:p>
            <a:pPr marL="829467" lvl="5" indent="-231775">
              <a:spcBef>
                <a:spcPts val="600"/>
              </a:spcBef>
              <a:spcAft>
                <a:spcPts val="600"/>
              </a:spcAft>
            </a:pPr>
            <a:r>
              <a:rPr lang="en-US" sz="1816" b="1" dirty="0">
                <a:solidFill>
                  <a:schemeClr val="bg1"/>
                </a:solidFill>
              </a:rPr>
              <a:t>Compatibility testing</a:t>
            </a:r>
          </a:p>
          <a:p>
            <a:pPr marL="829467" lvl="5" indent="-231775">
              <a:spcBef>
                <a:spcPts val="600"/>
              </a:spcBef>
              <a:spcAft>
                <a:spcPts val="600"/>
              </a:spcAft>
            </a:pPr>
            <a:r>
              <a:rPr lang="en-US" sz="1816" b="1" dirty="0">
                <a:solidFill>
                  <a:schemeClr val="bg1"/>
                </a:solidFill>
              </a:rPr>
              <a:t>Spectrum analysis.</a:t>
            </a:r>
          </a:p>
        </p:txBody>
      </p:sp>
    </p:spTree>
    <p:extLst>
      <p:ext uri="{BB962C8B-B14F-4D97-AF65-F5344CB8AC3E}">
        <p14:creationId xmlns:p14="http://schemas.microsoft.com/office/powerpoint/2010/main" val="774698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884" y="266098"/>
            <a:ext cx="10913338" cy="1037648"/>
          </a:xfrm>
        </p:spPr>
        <p:txBody>
          <a:bodyPr>
            <a:normAutofit/>
          </a:bodyPr>
          <a:lstStyle/>
          <a:p>
            <a:r>
              <a:rPr lang="en-US" sz="3600" dirty="0"/>
              <a:t>Reorganizing Commercialization Effort at GSFC</a:t>
            </a:r>
          </a:p>
        </p:txBody>
      </p:sp>
      <p:sp>
        <p:nvSpPr>
          <p:cNvPr id="5" name="Content Placeholder 4">
            <a:extLst>
              <a:ext uri="{FF2B5EF4-FFF2-40B4-BE49-F238E27FC236}">
                <a16:creationId xmlns:a16="http://schemas.microsoft.com/office/drawing/2014/main" id="{70693052-1175-F54D-ADDD-D7677E41EBC4}"/>
              </a:ext>
            </a:extLst>
          </p:cNvPr>
          <p:cNvSpPr>
            <a:spLocks noGrp="1"/>
          </p:cNvSpPr>
          <p:nvPr>
            <p:ph idx="1"/>
          </p:nvPr>
        </p:nvSpPr>
        <p:spPr>
          <a:xfrm>
            <a:off x="8933528" y="2713845"/>
            <a:ext cx="2828481" cy="461666"/>
          </a:xfrm>
        </p:spPr>
        <p:txBody>
          <a:bodyPr>
            <a:normAutofit fontScale="25000" lnSpcReduction="20000"/>
          </a:bodyPr>
          <a:lstStyle/>
          <a:p>
            <a:pPr marL="0" indent="0" algn="ctr" defTabSz="806867">
              <a:buNone/>
            </a:pPr>
            <a:r>
              <a:rPr lang="en-US" sz="6400" b="1" dirty="0">
                <a:solidFill>
                  <a:prstClr val="black"/>
                </a:solidFill>
              </a:rPr>
              <a:t>Commercialization, Innovation, and Synergies Office</a:t>
            </a:r>
          </a:p>
          <a:p>
            <a:pPr marL="0" indent="0" algn="ctr" defTabSz="806867">
              <a:buNone/>
            </a:pPr>
            <a:r>
              <a:rPr lang="en-US" sz="4400" dirty="0"/>
              <a:t>nasa-commercialsynergies@mail.nasa.gov </a:t>
            </a:r>
          </a:p>
          <a:p>
            <a:pPr marL="0" indent="0" algn="ctr" defTabSz="806867">
              <a:buNone/>
            </a:pPr>
            <a:endParaRPr lang="en-US" sz="6400" b="1" dirty="0">
              <a:solidFill>
                <a:prstClr val="black"/>
              </a:solidFill>
            </a:endParaRPr>
          </a:p>
          <a:p>
            <a:pPr algn="ctr"/>
            <a:endParaRPr lang="en-US" dirty="0"/>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73687" y="937495"/>
            <a:ext cx="1748165" cy="1748165"/>
          </a:xfrm>
          <a:prstGeom prst="rect">
            <a:avLst/>
          </a:prstGeom>
        </p:spPr>
      </p:pic>
      <p:pic>
        <p:nvPicPr>
          <p:cNvPr id="10" name="Picture 9">
            <a:extLst>
              <a:ext uri="{FF2B5EF4-FFF2-40B4-BE49-F238E27FC236}">
                <a16:creationId xmlns:a16="http://schemas.microsoft.com/office/drawing/2014/main" id="{8DC8CC81-C943-7A4E-87AA-75235D2B41C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445169" y="3715610"/>
            <a:ext cx="1776683" cy="1741892"/>
          </a:xfrm>
          <a:prstGeom prst="rect">
            <a:avLst/>
          </a:prstGeom>
        </p:spPr>
      </p:pic>
      <p:sp>
        <p:nvSpPr>
          <p:cNvPr id="6" name="Rectangle 5">
            <a:extLst>
              <a:ext uri="{FF2B5EF4-FFF2-40B4-BE49-F238E27FC236}">
                <a16:creationId xmlns:a16="http://schemas.microsoft.com/office/drawing/2014/main" id="{4F9B6899-239D-D543-AF78-092A99E9C50A}"/>
              </a:ext>
            </a:extLst>
          </p:cNvPr>
          <p:cNvSpPr/>
          <p:nvPr/>
        </p:nvSpPr>
        <p:spPr>
          <a:xfrm>
            <a:off x="8933529" y="5442703"/>
            <a:ext cx="2828480" cy="769441"/>
          </a:xfrm>
          <a:prstGeom prst="rect">
            <a:avLst/>
          </a:prstGeom>
        </p:spPr>
        <p:txBody>
          <a:bodyPr wrap="square">
            <a:spAutoFit/>
          </a:bodyPr>
          <a:lstStyle/>
          <a:p>
            <a:pPr algn="ctr" defTabSz="806867"/>
            <a:r>
              <a:rPr lang="en-US" sz="1600" b="1" dirty="0">
                <a:solidFill>
                  <a:prstClr val="black"/>
                </a:solidFill>
              </a:rPr>
              <a:t>Near Space Network </a:t>
            </a:r>
          </a:p>
          <a:p>
            <a:pPr algn="ctr" defTabSz="806867"/>
            <a:r>
              <a:rPr lang="en-US" sz="1600" b="1" dirty="0">
                <a:solidFill>
                  <a:prstClr val="black"/>
                </a:solidFill>
              </a:rPr>
              <a:t>Project</a:t>
            </a:r>
          </a:p>
          <a:p>
            <a:pPr algn="ctr" defTabSz="806867"/>
            <a:r>
              <a:rPr lang="en-US" sz="1200" dirty="0"/>
              <a:t>nasa-nearspacenetwork@mail.nasa.gov</a:t>
            </a:r>
            <a:endParaRPr lang="en-US" sz="1600" b="1" dirty="0">
              <a:solidFill>
                <a:prstClr val="black"/>
              </a:solidFill>
            </a:endParaRPr>
          </a:p>
        </p:txBody>
      </p:sp>
      <p:sp>
        <p:nvSpPr>
          <p:cNvPr id="8" name="TextBox 7">
            <a:extLst>
              <a:ext uri="{FF2B5EF4-FFF2-40B4-BE49-F238E27FC236}">
                <a16:creationId xmlns:a16="http://schemas.microsoft.com/office/drawing/2014/main" id="{246F5933-9CC3-7449-81DD-AFD03A54C5FF}"/>
              </a:ext>
            </a:extLst>
          </p:cNvPr>
          <p:cNvSpPr txBox="1"/>
          <p:nvPr/>
        </p:nvSpPr>
        <p:spPr>
          <a:xfrm>
            <a:off x="565884" y="1069659"/>
            <a:ext cx="8592780" cy="490903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dirty="0"/>
              <a:t>Fostering a more robust and interoperable space communications marketplace</a:t>
            </a:r>
          </a:p>
          <a:p>
            <a:pPr marL="285750" indent="-285750">
              <a:spcBef>
                <a:spcPts val="600"/>
              </a:spcBef>
              <a:spcAft>
                <a:spcPts val="600"/>
              </a:spcAft>
              <a:buFont typeface="Arial" panose="020B0604020202020204" pitchFamily="34" charset="0"/>
              <a:buChar char="•"/>
            </a:pPr>
            <a:r>
              <a:rPr lang="en-US" dirty="0"/>
              <a:t>Direct engagement with industry to facilitate and increase the industrial base</a:t>
            </a:r>
          </a:p>
          <a:p>
            <a:pPr marL="285750" indent="-285750">
              <a:spcBef>
                <a:spcPts val="600"/>
              </a:spcBef>
              <a:spcAft>
                <a:spcPts val="600"/>
              </a:spcAft>
              <a:buFont typeface="Arial" panose="020B0604020202020204" pitchFamily="34" charset="0"/>
              <a:buChar char="•"/>
            </a:pPr>
            <a:r>
              <a:rPr lang="en-US" dirty="0"/>
              <a:t>Enhancing the collaboration between industry and government </a:t>
            </a:r>
          </a:p>
          <a:p>
            <a:pPr marL="742950" lvl="1" indent="-285750">
              <a:spcBef>
                <a:spcPts val="600"/>
              </a:spcBef>
              <a:spcAft>
                <a:spcPts val="600"/>
              </a:spcAft>
              <a:buFont typeface="Arial" panose="020B0604020202020204" pitchFamily="34" charset="0"/>
              <a:buChar char="•"/>
            </a:pPr>
            <a:r>
              <a:rPr lang="en-US" dirty="0"/>
              <a:t>Industry leading</a:t>
            </a:r>
          </a:p>
          <a:p>
            <a:pPr marL="742950" lvl="1" indent="-285750">
              <a:spcBef>
                <a:spcPts val="600"/>
              </a:spcBef>
              <a:spcAft>
                <a:spcPts val="600"/>
              </a:spcAft>
              <a:buFont typeface="Arial" panose="020B0604020202020204" pitchFamily="34" charset="0"/>
              <a:buChar char="•"/>
            </a:pPr>
            <a:r>
              <a:rPr lang="en-US" dirty="0"/>
              <a:t>NASA serving as a cornerstone to drive complete interoperability </a:t>
            </a:r>
          </a:p>
          <a:p>
            <a:pPr marL="742950" lvl="1" indent="-285750">
              <a:spcBef>
                <a:spcPts val="600"/>
              </a:spcBef>
              <a:spcAft>
                <a:spcPts val="600"/>
              </a:spcAft>
              <a:buFont typeface="Arial" panose="020B0604020202020204" pitchFamily="34" charset="0"/>
              <a:buChar char="•"/>
            </a:pPr>
            <a:r>
              <a:rPr lang="en-US" dirty="0"/>
              <a:t>Shared opportunity for infusion on new and enabling technology to provide for a robust user experience</a:t>
            </a:r>
          </a:p>
          <a:p>
            <a:pPr marL="285750" indent="-285750">
              <a:spcBef>
                <a:spcPts val="600"/>
              </a:spcBef>
              <a:spcAft>
                <a:spcPts val="600"/>
              </a:spcAft>
              <a:buFont typeface="Arial" panose="020B0604020202020204" pitchFamily="34" charset="0"/>
              <a:buChar char="•"/>
            </a:pPr>
            <a:r>
              <a:rPr lang="en-US" dirty="0"/>
              <a:t>Path for small businesses and entrepreneurs to provide niche services and capabilities to the space communications community.</a:t>
            </a:r>
          </a:p>
          <a:p>
            <a:pPr marL="285750" indent="-285750">
              <a:spcBef>
                <a:spcPts val="600"/>
              </a:spcBef>
              <a:spcAft>
                <a:spcPts val="600"/>
              </a:spcAft>
              <a:buFont typeface="Arial" panose="020B0604020202020204" pitchFamily="34" charset="0"/>
              <a:buChar char="•"/>
            </a:pPr>
            <a:r>
              <a:rPr lang="en-US" dirty="0"/>
              <a:t>Single entry point and interface for near space missions.  Mapping  broad spectrum of provider capabilities with diverse and unique user needs.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034390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9F3B08-6E44-4C4D-A9C3-EB5A9513CF15}"/>
              </a:ext>
            </a:extLst>
          </p:cNvPr>
          <p:cNvSpPr>
            <a:spLocks noGrp="1"/>
          </p:cNvSpPr>
          <p:nvPr>
            <p:ph type="title"/>
          </p:nvPr>
        </p:nvSpPr>
        <p:spPr/>
        <p:txBody>
          <a:bodyPr>
            <a:normAutofit/>
          </a:bodyPr>
          <a:lstStyle/>
          <a:p>
            <a:r>
              <a:rPr lang="en-US" sz="3600" dirty="0"/>
              <a:t>What Industry Can Expect</a:t>
            </a:r>
          </a:p>
        </p:txBody>
      </p:sp>
      <p:sp>
        <p:nvSpPr>
          <p:cNvPr id="5" name="Content Placeholder 4">
            <a:extLst>
              <a:ext uri="{FF2B5EF4-FFF2-40B4-BE49-F238E27FC236}">
                <a16:creationId xmlns:a16="http://schemas.microsoft.com/office/drawing/2014/main" id="{361A7BD7-8413-244F-96CB-6642F14442F6}"/>
              </a:ext>
            </a:extLst>
          </p:cNvPr>
          <p:cNvSpPr>
            <a:spLocks noGrp="1"/>
          </p:cNvSpPr>
          <p:nvPr>
            <p:ph idx="4294967295"/>
          </p:nvPr>
        </p:nvSpPr>
        <p:spPr>
          <a:xfrm>
            <a:off x="565776" y="1049148"/>
            <a:ext cx="11223625" cy="4572000"/>
          </a:xfrm>
        </p:spPr>
        <p:txBody>
          <a:bodyPr>
            <a:normAutofit/>
          </a:bodyPr>
          <a:lstStyle/>
          <a:p>
            <a:pPr marL="285750" indent="-285750">
              <a:spcBef>
                <a:spcPts val="600"/>
              </a:spcBef>
              <a:spcAft>
                <a:spcPts val="600"/>
              </a:spcAft>
              <a:buFont typeface="Arial" panose="020B0604020202020204" pitchFamily="34" charset="0"/>
              <a:buChar char="•"/>
            </a:pPr>
            <a:r>
              <a:rPr lang="en-US" sz="1800" b="0" dirty="0">
                <a:cs typeface="Times New Roman" panose="02020603050405020304" pitchFamily="18" charset="0"/>
              </a:rPr>
              <a:t>The first initiative for evaluating the scope and breadth of this potential expansion of commercial participation seeks private sector input on the means and methods to achieve this goal for DTE RF users in the Earth Proximity regime. </a:t>
            </a:r>
          </a:p>
          <a:p>
            <a:pPr marL="285750" indent="-285750">
              <a:spcBef>
                <a:spcPts val="600"/>
              </a:spcBef>
              <a:spcAft>
                <a:spcPts val="600"/>
              </a:spcAft>
              <a:buFont typeface="Arial" panose="020B0604020202020204" pitchFamily="34" charset="0"/>
              <a:buChar char="•"/>
            </a:pPr>
            <a:r>
              <a:rPr lang="en-US" sz="1800" b="0" dirty="0">
                <a:cs typeface="Times New Roman" panose="02020603050405020304" pitchFamily="18" charset="0"/>
              </a:rPr>
              <a:t>Request for Information (RFI) was released in July 2020 and responses have been evaluated. </a:t>
            </a:r>
          </a:p>
          <a:p>
            <a:pPr marL="285750" indent="-285750">
              <a:spcBef>
                <a:spcPts val="600"/>
              </a:spcBef>
              <a:spcAft>
                <a:spcPts val="600"/>
              </a:spcAft>
              <a:buFont typeface="Arial" panose="020B0604020202020204" pitchFamily="34" charset="0"/>
              <a:buChar char="•"/>
            </a:pPr>
            <a:r>
              <a:rPr lang="en-US" sz="1800" b="0" dirty="0">
                <a:cs typeface="Times New Roman" panose="02020603050405020304" pitchFamily="18" charset="0"/>
              </a:rPr>
              <a:t>This RFI aimed to benchmark the current capabilities of private industry to provide communications and navigation data services for NASA missions in three timeframes: </a:t>
            </a:r>
          </a:p>
          <a:p>
            <a:pPr marL="893381" lvl="1" indent="0">
              <a:buNone/>
            </a:pPr>
            <a:r>
              <a:rPr lang="en-US" sz="1800" b="0" dirty="0">
                <a:cs typeface="Times New Roman" panose="02020603050405020304" pitchFamily="18" charset="0"/>
              </a:rPr>
              <a:t>Present Capabilities – current through CY2022</a:t>
            </a:r>
          </a:p>
          <a:p>
            <a:pPr marL="893381" lvl="1" indent="0">
              <a:buNone/>
            </a:pPr>
            <a:r>
              <a:rPr lang="en-US" sz="1800" b="0" dirty="0">
                <a:cs typeface="Times New Roman" panose="02020603050405020304" pitchFamily="18" charset="0"/>
              </a:rPr>
              <a:t>Mid-Term Capabilities: CY2023-CY2027</a:t>
            </a:r>
          </a:p>
          <a:p>
            <a:pPr marL="893381" lvl="1" indent="0">
              <a:buNone/>
            </a:pPr>
            <a:r>
              <a:rPr lang="en-US" sz="1800" b="0" dirty="0">
                <a:cs typeface="Times New Roman" panose="02020603050405020304" pitchFamily="18" charset="0"/>
              </a:rPr>
              <a:t>Long-Term Capabilities: CY2028 – CY2032</a:t>
            </a:r>
          </a:p>
          <a:p>
            <a:pPr marL="893381" lvl="1" indent="0">
              <a:buNone/>
            </a:pPr>
            <a:endParaRPr lang="en-US" sz="1412" dirty="0">
              <a:latin typeface="Times New Roman" panose="02020603050405020304" pitchFamily="18" charset="0"/>
              <a:cs typeface="Times New Roman" panose="02020603050405020304" pitchFamily="18" charset="0"/>
            </a:endParaRPr>
          </a:p>
          <a:p>
            <a:pPr marL="858838" indent="-842963">
              <a:buNone/>
            </a:pPr>
            <a:endParaRPr lang="en-US" sz="1412" dirty="0"/>
          </a:p>
        </p:txBody>
      </p:sp>
      <p:grpSp>
        <p:nvGrpSpPr>
          <p:cNvPr id="6" name="Group 5">
            <a:extLst>
              <a:ext uri="{FF2B5EF4-FFF2-40B4-BE49-F238E27FC236}">
                <a16:creationId xmlns:a16="http://schemas.microsoft.com/office/drawing/2014/main" id="{0EBDD156-713D-E24D-A3D1-FC4F337A34B9}"/>
              </a:ext>
            </a:extLst>
          </p:cNvPr>
          <p:cNvGrpSpPr/>
          <p:nvPr/>
        </p:nvGrpSpPr>
        <p:grpSpPr>
          <a:xfrm>
            <a:off x="922603" y="5226218"/>
            <a:ext cx="9449128" cy="507649"/>
            <a:chOff x="432291" y="4566920"/>
            <a:chExt cx="9375267" cy="507649"/>
          </a:xfrm>
        </p:grpSpPr>
        <p:sp>
          <p:nvSpPr>
            <p:cNvPr id="7" name="Rectangle 6">
              <a:extLst>
                <a:ext uri="{FF2B5EF4-FFF2-40B4-BE49-F238E27FC236}">
                  <a16:creationId xmlns:a16="http://schemas.microsoft.com/office/drawing/2014/main" id="{41466DC3-73AF-6F43-8492-D3062D6765FB}"/>
                </a:ext>
              </a:extLst>
            </p:cNvPr>
            <p:cNvSpPr>
              <a:spLocks noChangeArrowheads="1"/>
            </p:cNvSpPr>
            <p:nvPr/>
          </p:nvSpPr>
          <p:spPr bwMode="auto">
            <a:xfrm>
              <a:off x="434080" y="4566920"/>
              <a:ext cx="9373211" cy="88900"/>
            </a:xfrm>
            <a:prstGeom prst="rect">
              <a:avLst/>
            </a:prstGeom>
            <a:solidFill>
              <a:srgbClr val="000080"/>
            </a:solidFill>
            <a:ln w="9525">
              <a:solidFill>
                <a:srgbClr val="000080"/>
              </a:solidFill>
              <a:miter lim="800000"/>
              <a:headEnd/>
              <a:tailEnd/>
            </a:ln>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endParaRPr lang="en-US" altLang="en-US" sz="1800" u="sng" dirty="0">
                <a:solidFill>
                  <a:srgbClr val="003399"/>
                </a:solidFill>
                <a:latin typeface="Times New Roman" panose="02020603050405020304" pitchFamily="18" charset="0"/>
              </a:endParaRPr>
            </a:p>
          </p:txBody>
        </p:sp>
        <p:sp>
          <p:nvSpPr>
            <p:cNvPr id="8" name="Rectangle 7">
              <a:extLst>
                <a:ext uri="{FF2B5EF4-FFF2-40B4-BE49-F238E27FC236}">
                  <a16:creationId xmlns:a16="http://schemas.microsoft.com/office/drawing/2014/main" id="{3EFA3F95-3E60-A048-ACF3-66A7D1DCED4E}"/>
                </a:ext>
              </a:extLst>
            </p:cNvPr>
            <p:cNvSpPr>
              <a:spLocks noChangeArrowheads="1"/>
            </p:cNvSpPr>
            <p:nvPr/>
          </p:nvSpPr>
          <p:spPr bwMode="auto">
            <a:xfrm>
              <a:off x="434080" y="4826865"/>
              <a:ext cx="9373211" cy="220115"/>
            </a:xfrm>
            <a:prstGeom prst="rect">
              <a:avLst/>
            </a:prstGeom>
            <a:solidFill>
              <a:schemeClr val="accent1">
                <a:lumMod val="60000"/>
                <a:lumOff val="40000"/>
              </a:schemeClr>
            </a:solidFill>
            <a:ln w="9525">
              <a:solidFill>
                <a:schemeClr val="tx1"/>
              </a:solidFill>
              <a:miter lim="800000"/>
              <a:headEnd/>
              <a:tailEnd/>
            </a:ln>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en-US" altLang="en-US" sz="1800">
                <a:solidFill>
                  <a:srgbClr val="000000"/>
                </a:solidFill>
              </a:endParaRPr>
            </a:p>
          </p:txBody>
        </p:sp>
        <p:sp>
          <p:nvSpPr>
            <p:cNvPr id="9" name="Text Box 6">
              <a:extLst>
                <a:ext uri="{FF2B5EF4-FFF2-40B4-BE49-F238E27FC236}">
                  <a16:creationId xmlns:a16="http://schemas.microsoft.com/office/drawing/2014/main" id="{08D6BFBE-7D69-CE40-AE51-557F4890A030}"/>
                </a:ext>
              </a:extLst>
            </p:cNvPr>
            <p:cNvSpPr txBox="1">
              <a:spLocks noChangeArrowheads="1"/>
            </p:cNvSpPr>
            <p:nvPr/>
          </p:nvSpPr>
          <p:spPr bwMode="auto">
            <a:xfrm>
              <a:off x="5967341" y="4797570"/>
              <a:ext cx="520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0" fontAlgn="base" hangingPunct="0">
                <a:spcBef>
                  <a:spcPct val="50000"/>
                </a:spcBef>
                <a:spcAft>
                  <a:spcPct val="0"/>
                </a:spcAft>
                <a:buClrTx/>
                <a:buFontTx/>
                <a:buNone/>
              </a:pPr>
              <a:r>
                <a:rPr lang="en-US" altLang="en-US" sz="1200" dirty="0">
                  <a:solidFill>
                    <a:srgbClr val="000000"/>
                  </a:solidFill>
                </a:rPr>
                <a:t>2021</a:t>
              </a:r>
            </a:p>
          </p:txBody>
        </p:sp>
        <p:sp>
          <p:nvSpPr>
            <p:cNvPr id="10" name="Rectangle 15">
              <a:extLst>
                <a:ext uri="{FF2B5EF4-FFF2-40B4-BE49-F238E27FC236}">
                  <a16:creationId xmlns:a16="http://schemas.microsoft.com/office/drawing/2014/main" id="{CF9FA8ED-F975-804A-AE18-462474A9C243}"/>
                </a:ext>
              </a:extLst>
            </p:cNvPr>
            <p:cNvSpPr>
              <a:spLocks noChangeArrowheads="1"/>
            </p:cNvSpPr>
            <p:nvPr/>
          </p:nvSpPr>
          <p:spPr bwMode="auto">
            <a:xfrm>
              <a:off x="2001504"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Oct</a:t>
              </a:r>
            </a:p>
          </p:txBody>
        </p:sp>
        <p:sp>
          <p:nvSpPr>
            <p:cNvPr id="11" name="Rectangle 16">
              <a:extLst>
                <a:ext uri="{FF2B5EF4-FFF2-40B4-BE49-F238E27FC236}">
                  <a16:creationId xmlns:a16="http://schemas.microsoft.com/office/drawing/2014/main" id="{7F43FE17-868D-894A-A68B-BB0D99FE6D73}"/>
                </a:ext>
              </a:extLst>
            </p:cNvPr>
            <p:cNvSpPr>
              <a:spLocks noChangeArrowheads="1"/>
            </p:cNvSpPr>
            <p:nvPr/>
          </p:nvSpPr>
          <p:spPr bwMode="auto">
            <a:xfrm>
              <a:off x="2520721"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Nov</a:t>
              </a:r>
            </a:p>
          </p:txBody>
        </p:sp>
        <p:sp>
          <p:nvSpPr>
            <p:cNvPr id="12" name="Rectangle 17">
              <a:extLst>
                <a:ext uri="{FF2B5EF4-FFF2-40B4-BE49-F238E27FC236}">
                  <a16:creationId xmlns:a16="http://schemas.microsoft.com/office/drawing/2014/main" id="{41A8552E-B26D-374A-9DCD-B46040A07F23}"/>
                </a:ext>
              </a:extLst>
            </p:cNvPr>
            <p:cNvSpPr>
              <a:spLocks noChangeArrowheads="1"/>
            </p:cNvSpPr>
            <p:nvPr/>
          </p:nvSpPr>
          <p:spPr bwMode="auto">
            <a:xfrm>
              <a:off x="3039937"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Dec</a:t>
              </a:r>
            </a:p>
          </p:txBody>
        </p:sp>
        <p:sp>
          <p:nvSpPr>
            <p:cNvPr id="13" name="Rectangle 18">
              <a:extLst>
                <a:ext uri="{FF2B5EF4-FFF2-40B4-BE49-F238E27FC236}">
                  <a16:creationId xmlns:a16="http://schemas.microsoft.com/office/drawing/2014/main" id="{D4BE45D6-6F93-5944-9B61-341324A3CD84}"/>
                </a:ext>
              </a:extLst>
            </p:cNvPr>
            <p:cNvSpPr>
              <a:spLocks noChangeArrowheads="1"/>
            </p:cNvSpPr>
            <p:nvPr/>
          </p:nvSpPr>
          <p:spPr bwMode="auto">
            <a:xfrm>
              <a:off x="3561698" y="4654078"/>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Jan</a:t>
              </a:r>
            </a:p>
          </p:txBody>
        </p:sp>
        <p:sp>
          <p:nvSpPr>
            <p:cNvPr id="14" name="Rectangle 19">
              <a:extLst>
                <a:ext uri="{FF2B5EF4-FFF2-40B4-BE49-F238E27FC236}">
                  <a16:creationId xmlns:a16="http://schemas.microsoft.com/office/drawing/2014/main" id="{43D55BF3-C919-B649-AD8F-53233B0E9107}"/>
                </a:ext>
              </a:extLst>
            </p:cNvPr>
            <p:cNvSpPr>
              <a:spLocks noChangeArrowheads="1"/>
            </p:cNvSpPr>
            <p:nvPr/>
          </p:nvSpPr>
          <p:spPr bwMode="auto">
            <a:xfrm>
              <a:off x="4083461"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Feb</a:t>
              </a:r>
            </a:p>
          </p:txBody>
        </p:sp>
        <p:sp>
          <p:nvSpPr>
            <p:cNvPr id="15" name="Rectangle 20">
              <a:extLst>
                <a:ext uri="{FF2B5EF4-FFF2-40B4-BE49-F238E27FC236}">
                  <a16:creationId xmlns:a16="http://schemas.microsoft.com/office/drawing/2014/main" id="{46990B29-015A-494C-961B-4CE2E84F9643}"/>
                </a:ext>
              </a:extLst>
            </p:cNvPr>
            <p:cNvSpPr>
              <a:spLocks noChangeArrowheads="1"/>
            </p:cNvSpPr>
            <p:nvPr/>
          </p:nvSpPr>
          <p:spPr bwMode="auto">
            <a:xfrm>
              <a:off x="4605223" y="4654078"/>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Mar</a:t>
              </a:r>
            </a:p>
          </p:txBody>
        </p:sp>
        <p:sp>
          <p:nvSpPr>
            <p:cNvPr id="16" name="Rectangle 21">
              <a:extLst>
                <a:ext uri="{FF2B5EF4-FFF2-40B4-BE49-F238E27FC236}">
                  <a16:creationId xmlns:a16="http://schemas.microsoft.com/office/drawing/2014/main" id="{A5DE031F-88F4-6741-9A6E-D4AB278909CF}"/>
                </a:ext>
              </a:extLst>
            </p:cNvPr>
            <p:cNvSpPr>
              <a:spLocks noChangeArrowheads="1"/>
            </p:cNvSpPr>
            <p:nvPr/>
          </p:nvSpPr>
          <p:spPr bwMode="auto">
            <a:xfrm>
              <a:off x="5126985"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Apr</a:t>
              </a:r>
            </a:p>
          </p:txBody>
        </p:sp>
        <p:sp>
          <p:nvSpPr>
            <p:cNvPr id="17" name="Rectangle 16">
              <a:extLst>
                <a:ext uri="{FF2B5EF4-FFF2-40B4-BE49-F238E27FC236}">
                  <a16:creationId xmlns:a16="http://schemas.microsoft.com/office/drawing/2014/main" id="{9EA02A85-45CA-9F4C-A6AF-2B4F670C1524}"/>
                </a:ext>
              </a:extLst>
            </p:cNvPr>
            <p:cNvSpPr>
              <a:spLocks noChangeArrowheads="1"/>
            </p:cNvSpPr>
            <p:nvPr/>
          </p:nvSpPr>
          <p:spPr bwMode="auto">
            <a:xfrm>
              <a:off x="5646200"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May</a:t>
              </a:r>
            </a:p>
          </p:txBody>
        </p:sp>
        <p:sp>
          <p:nvSpPr>
            <p:cNvPr id="18" name="Rectangle 17">
              <a:extLst>
                <a:ext uri="{FF2B5EF4-FFF2-40B4-BE49-F238E27FC236}">
                  <a16:creationId xmlns:a16="http://schemas.microsoft.com/office/drawing/2014/main" id="{F7BDE815-1B2F-5142-966A-5E6D49683BA5}"/>
                </a:ext>
              </a:extLst>
            </p:cNvPr>
            <p:cNvSpPr>
              <a:spLocks noChangeArrowheads="1"/>
            </p:cNvSpPr>
            <p:nvPr/>
          </p:nvSpPr>
          <p:spPr bwMode="auto">
            <a:xfrm>
              <a:off x="6167963" y="4654074"/>
              <a:ext cx="521763" cy="1700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Jun</a:t>
              </a:r>
            </a:p>
          </p:txBody>
        </p:sp>
        <p:sp>
          <p:nvSpPr>
            <p:cNvPr id="19" name="Rectangle 18">
              <a:extLst>
                <a:ext uri="{FF2B5EF4-FFF2-40B4-BE49-F238E27FC236}">
                  <a16:creationId xmlns:a16="http://schemas.microsoft.com/office/drawing/2014/main" id="{F32157B6-67B6-3B4E-A7AD-ADD7857D54C1}"/>
                </a:ext>
              </a:extLst>
            </p:cNvPr>
            <p:cNvSpPr>
              <a:spLocks noChangeArrowheads="1"/>
            </p:cNvSpPr>
            <p:nvPr/>
          </p:nvSpPr>
          <p:spPr bwMode="auto">
            <a:xfrm>
              <a:off x="7208942"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Aug</a:t>
              </a:r>
            </a:p>
          </p:txBody>
        </p:sp>
        <p:sp>
          <p:nvSpPr>
            <p:cNvPr id="20" name="Rectangle 19">
              <a:extLst>
                <a:ext uri="{FF2B5EF4-FFF2-40B4-BE49-F238E27FC236}">
                  <a16:creationId xmlns:a16="http://schemas.microsoft.com/office/drawing/2014/main" id="{236012FB-E962-5440-8F50-E7D5A6EC0E99}"/>
                </a:ext>
              </a:extLst>
            </p:cNvPr>
            <p:cNvSpPr>
              <a:spLocks noChangeArrowheads="1"/>
            </p:cNvSpPr>
            <p:nvPr/>
          </p:nvSpPr>
          <p:spPr bwMode="auto">
            <a:xfrm>
              <a:off x="7728157" y="4654087"/>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Sep</a:t>
              </a:r>
            </a:p>
          </p:txBody>
        </p:sp>
        <p:sp>
          <p:nvSpPr>
            <p:cNvPr id="21" name="Rectangle 20">
              <a:extLst>
                <a:ext uri="{FF2B5EF4-FFF2-40B4-BE49-F238E27FC236}">
                  <a16:creationId xmlns:a16="http://schemas.microsoft.com/office/drawing/2014/main" id="{C9A1514E-17B5-F24E-82ED-5EE4E51A6D55}"/>
                </a:ext>
              </a:extLst>
            </p:cNvPr>
            <p:cNvSpPr>
              <a:spLocks noChangeArrowheads="1"/>
            </p:cNvSpPr>
            <p:nvPr/>
          </p:nvSpPr>
          <p:spPr bwMode="auto">
            <a:xfrm>
              <a:off x="6692272" y="4654086"/>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Jul</a:t>
              </a:r>
            </a:p>
          </p:txBody>
        </p:sp>
        <p:sp>
          <p:nvSpPr>
            <p:cNvPr id="22" name="Text Box 6">
              <a:extLst>
                <a:ext uri="{FF2B5EF4-FFF2-40B4-BE49-F238E27FC236}">
                  <a16:creationId xmlns:a16="http://schemas.microsoft.com/office/drawing/2014/main" id="{3A1006E8-B14B-7448-88DE-B336864EE14E}"/>
                </a:ext>
              </a:extLst>
            </p:cNvPr>
            <p:cNvSpPr txBox="1">
              <a:spLocks noChangeArrowheads="1"/>
            </p:cNvSpPr>
            <p:nvPr/>
          </p:nvSpPr>
          <p:spPr bwMode="auto">
            <a:xfrm>
              <a:off x="2444348" y="4797567"/>
              <a:ext cx="520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0" fontAlgn="base" hangingPunct="0">
                <a:spcBef>
                  <a:spcPct val="50000"/>
                </a:spcBef>
                <a:spcAft>
                  <a:spcPct val="0"/>
                </a:spcAft>
                <a:buClrTx/>
                <a:buFontTx/>
                <a:buNone/>
              </a:pPr>
              <a:r>
                <a:rPr lang="en-US" altLang="en-US" sz="1200" dirty="0">
                  <a:solidFill>
                    <a:srgbClr val="000000"/>
                  </a:solidFill>
                </a:rPr>
                <a:t>2020</a:t>
              </a:r>
            </a:p>
          </p:txBody>
        </p:sp>
        <p:sp>
          <p:nvSpPr>
            <p:cNvPr id="23" name="Rectangle 15">
              <a:extLst>
                <a:ext uri="{FF2B5EF4-FFF2-40B4-BE49-F238E27FC236}">
                  <a16:creationId xmlns:a16="http://schemas.microsoft.com/office/drawing/2014/main" id="{8A747900-D4DC-4F40-84A4-A4571E8F9F78}"/>
                </a:ext>
              </a:extLst>
            </p:cNvPr>
            <p:cNvSpPr>
              <a:spLocks noChangeArrowheads="1"/>
            </p:cNvSpPr>
            <p:nvPr/>
          </p:nvSpPr>
          <p:spPr bwMode="auto">
            <a:xfrm>
              <a:off x="1482326"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Sep</a:t>
              </a:r>
            </a:p>
          </p:txBody>
        </p:sp>
        <p:sp>
          <p:nvSpPr>
            <p:cNvPr id="24" name="Rectangle 15">
              <a:extLst>
                <a:ext uri="{FF2B5EF4-FFF2-40B4-BE49-F238E27FC236}">
                  <a16:creationId xmlns:a16="http://schemas.microsoft.com/office/drawing/2014/main" id="{F3A54661-2EA4-A04C-82A1-DA707B42978B}"/>
                </a:ext>
              </a:extLst>
            </p:cNvPr>
            <p:cNvSpPr>
              <a:spLocks noChangeArrowheads="1"/>
            </p:cNvSpPr>
            <p:nvPr/>
          </p:nvSpPr>
          <p:spPr bwMode="auto">
            <a:xfrm>
              <a:off x="954907"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Aug</a:t>
              </a:r>
            </a:p>
          </p:txBody>
        </p:sp>
        <p:sp>
          <p:nvSpPr>
            <p:cNvPr id="25" name="Rectangle 15">
              <a:extLst>
                <a:ext uri="{FF2B5EF4-FFF2-40B4-BE49-F238E27FC236}">
                  <a16:creationId xmlns:a16="http://schemas.microsoft.com/office/drawing/2014/main" id="{E18DB763-22BF-B04C-A69A-332852E307FC}"/>
                </a:ext>
              </a:extLst>
            </p:cNvPr>
            <p:cNvSpPr>
              <a:spLocks noChangeArrowheads="1"/>
            </p:cNvSpPr>
            <p:nvPr/>
          </p:nvSpPr>
          <p:spPr bwMode="auto">
            <a:xfrm>
              <a:off x="432291" y="4654078"/>
              <a:ext cx="517473" cy="1770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Jul</a:t>
              </a:r>
            </a:p>
          </p:txBody>
        </p:sp>
        <p:sp>
          <p:nvSpPr>
            <p:cNvPr id="26" name="Rectangle 15">
              <a:extLst>
                <a:ext uri="{FF2B5EF4-FFF2-40B4-BE49-F238E27FC236}">
                  <a16:creationId xmlns:a16="http://schemas.microsoft.com/office/drawing/2014/main" id="{2B46BF5A-8B6E-E14C-A752-D00A7D9C9118}"/>
                </a:ext>
              </a:extLst>
            </p:cNvPr>
            <p:cNvSpPr>
              <a:spLocks noChangeArrowheads="1"/>
            </p:cNvSpPr>
            <p:nvPr/>
          </p:nvSpPr>
          <p:spPr bwMode="auto">
            <a:xfrm>
              <a:off x="8247364"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Oct</a:t>
              </a:r>
            </a:p>
          </p:txBody>
        </p:sp>
        <p:sp>
          <p:nvSpPr>
            <p:cNvPr id="27" name="Rectangle 16">
              <a:extLst>
                <a:ext uri="{FF2B5EF4-FFF2-40B4-BE49-F238E27FC236}">
                  <a16:creationId xmlns:a16="http://schemas.microsoft.com/office/drawing/2014/main" id="{30E12955-F7BE-3447-9F00-220C7FDA5703}"/>
                </a:ext>
              </a:extLst>
            </p:cNvPr>
            <p:cNvSpPr>
              <a:spLocks noChangeArrowheads="1"/>
            </p:cNvSpPr>
            <p:nvPr/>
          </p:nvSpPr>
          <p:spPr bwMode="auto">
            <a:xfrm>
              <a:off x="8766581"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Nov</a:t>
              </a:r>
            </a:p>
          </p:txBody>
        </p:sp>
        <p:sp>
          <p:nvSpPr>
            <p:cNvPr id="28" name="Rectangle 17">
              <a:extLst>
                <a:ext uri="{FF2B5EF4-FFF2-40B4-BE49-F238E27FC236}">
                  <a16:creationId xmlns:a16="http://schemas.microsoft.com/office/drawing/2014/main" id="{D946169C-4129-6541-926E-D328F27D810D}"/>
                </a:ext>
              </a:extLst>
            </p:cNvPr>
            <p:cNvSpPr>
              <a:spLocks noChangeArrowheads="1"/>
            </p:cNvSpPr>
            <p:nvPr/>
          </p:nvSpPr>
          <p:spPr bwMode="auto">
            <a:xfrm>
              <a:off x="9285797"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rgbClr val="000000"/>
                  </a:solidFill>
                </a:rPr>
                <a:t>Dec</a:t>
              </a:r>
            </a:p>
          </p:txBody>
        </p:sp>
      </p:grpSp>
      <p:sp>
        <p:nvSpPr>
          <p:cNvPr id="29" name="Isosceles Triangle 3">
            <a:extLst>
              <a:ext uri="{FF2B5EF4-FFF2-40B4-BE49-F238E27FC236}">
                <a16:creationId xmlns:a16="http://schemas.microsoft.com/office/drawing/2014/main" id="{D38F7A20-C3EA-BE47-ADC2-578A3400D298}"/>
              </a:ext>
            </a:extLst>
          </p:cNvPr>
          <p:cNvSpPr/>
          <p:nvPr/>
        </p:nvSpPr>
        <p:spPr>
          <a:xfrm rot="10800000" flipV="1">
            <a:off x="1806159" y="5798039"/>
            <a:ext cx="115888" cy="166687"/>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32" name="TextBox 31">
            <a:extLst>
              <a:ext uri="{FF2B5EF4-FFF2-40B4-BE49-F238E27FC236}">
                <a16:creationId xmlns:a16="http://schemas.microsoft.com/office/drawing/2014/main" id="{F090534C-A71B-3B46-9103-98E70B4D6C55}"/>
              </a:ext>
            </a:extLst>
          </p:cNvPr>
          <p:cNvSpPr txBox="1"/>
          <p:nvPr/>
        </p:nvSpPr>
        <p:spPr>
          <a:xfrm>
            <a:off x="1470829" y="5970536"/>
            <a:ext cx="902437" cy="830997"/>
          </a:xfrm>
          <a:prstGeom prst="rect">
            <a:avLst/>
          </a:prstGeom>
          <a:noFill/>
        </p:spPr>
        <p:txBody>
          <a:bodyPr wrap="square" rtlCol="0">
            <a:spAutoFit/>
          </a:bodyPr>
          <a:lstStyle/>
          <a:p>
            <a:pPr fontAlgn="auto">
              <a:spcBef>
                <a:spcPts val="0"/>
              </a:spcBef>
              <a:spcAft>
                <a:spcPts val="0"/>
              </a:spcAft>
            </a:pPr>
            <a:r>
              <a:rPr lang="en-US" sz="1200" dirty="0">
                <a:solidFill>
                  <a:srgbClr val="000000"/>
                </a:solidFill>
                <a:latin typeface="Calibri" panose="020F0502020204030204"/>
              </a:rPr>
              <a:t>DTE RFI Submitted and Reviewed</a:t>
            </a:r>
          </a:p>
        </p:txBody>
      </p:sp>
      <p:sp>
        <p:nvSpPr>
          <p:cNvPr id="34" name="Isosceles Triangle 3">
            <a:extLst>
              <a:ext uri="{FF2B5EF4-FFF2-40B4-BE49-F238E27FC236}">
                <a16:creationId xmlns:a16="http://schemas.microsoft.com/office/drawing/2014/main" id="{1BE51DDA-FDC8-AC43-A844-213A758A8DEC}"/>
              </a:ext>
            </a:extLst>
          </p:cNvPr>
          <p:cNvSpPr/>
          <p:nvPr/>
        </p:nvSpPr>
        <p:spPr>
          <a:xfrm rot="10800000" flipV="1">
            <a:off x="2651227" y="5798039"/>
            <a:ext cx="115888" cy="166687"/>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35" name="TextBox 34">
            <a:extLst>
              <a:ext uri="{FF2B5EF4-FFF2-40B4-BE49-F238E27FC236}">
                <a16:creationId xmlns:a16="http://schemas.microsoft.com/office/drawing/2014/main" id="{DDDBA979-996F-9A4C-88DE-98E8BCD8B0D8}"/>
              </a:ext>
            </a:extLst>
          </p:cNvPr>
          <p:cNvSpPr txBox="1"/>
          <p:nvPr/>
        </p:nvSpPr>
        <p:spPr>
          <a:xfrm>
            <a:off x="8228987" y="4331077"/>
            <a:ext cx="1140515" cy="646331"/>
          </a:xfrm>
          <a:prstGeom prst="rect">
            <a:avLst/>
          </a:prstGeom>
          <a:noFill/>
        </p:spPr>
        <p:txBody>
          <a:bodyPr wrap="square" rtlCol="0">
            <a:spAutoFit/>
          </a:bodyPr>
          <a:lstStyle/>
          <a:p>
            <a:pPr fontAlgn="auto">
              <a:spcBef>
                <a:spcPts val="0"/>
              </a:spcBef>
              <a:spcAft>
                <a:spcPts val="0"/>
              </a:spcAft>
            </a:pPr>
            <a:r>
              <a:rPr lang="en-US" sz="1200" dirty="0">
                <a:solidFill>
                  <a:srgbClr val="000000"/>
                </a:solidFill>
                <a:latin typeface="Calibri" panose="020F0502020204030204"/>
              </a:rPr>
              <a:t>Industry Engagement Event</a:t>
            </a:r>
          </a:p>
        </p:txBody>
      </p:sp>
      <p:sp>
        <p:nvSpPr>
          <p:cNvPr id="36" name="TextBox 35">
            <a:extLst>
              <a:ext uri="{FF2B5EF4-FFF2-40B4-BE49-F238E27FC236}">
                <a16:creationId xmlns:a16="http://schemas.microsoft.com/office/drawing/2014/main" id="{18E8EDDE-9CA4-6C40-A543-938B46B5713C}"/>
              </a:ext>
            </a:extLst>
          </p:cNvPr>
          <p:cNvSpPr txBox="1"/>
          <p:nvPr/>
        </p:nvSpPr>
        <p:spPr>
          <a:xfrm>
            <a:off x="3934745" y="4253007"/>
            <a:ext cx="1002831" cy="461665"/>
          </a:xfrm>
          <a:prstGeom prst="rect">
            <a:avLst/>
          </a:prstGeom>
          <a:noFill/>
        </p:spPr>
        <p:txBody>
          <a:bodyPr wrap="square" rtlCol="0">
            <a:spAutoFit/>
          </a:bodyPr>
          <a:lstStyle/>
          <a:p>
            <a:pPr fontAlgn="auto">
              <a:spcBef>
                <a:spcPts val="0"/>
              </a:spcBef>
              <a:spcAft>
                <a:spcPts val="0"/>
              </a:spcAft>
            </a:pPr>
            <a:r>
              <a:rPr lang="en-US" sz="1200" dirty="0">
                <a:solidFill>
                  <a:srgbClr val="000000"/>
                </a:solidFill>
                <a:latin typeface="Calibri" panose="020F0502020204030204"/>
              </a:rPr>
              <a:t>Virtual Roadshows</a:t>
            </a:r>
          </a:p>
        </p:txBody>
      </p:sp>
      <p:sp>
        <p:nvSpPr>
          <p:cNvPr id="37" name="Isosceles Triangle 37">
            <a:extLst>
              <a:ext uri="{FF2B5EF4-FFF2-40B4-BE49-F238E27FC236}">
                <a16:creationId xmlns:a16="http://schemas.microsoft.com/office/drawing/2014/main" id="{05BCE159-947D-9241-94C0-1EA92D01814E}"/>
              </a:ext>
            </a:extLst>
          </p:cNvPr>
          <p:cNvSpPr/>
          <p:nvPr/>
        </p:nvSpPr>
        <p:spPr>
          <a:xfrm flipV="1">
            <a:off x="4173423" y="5004459"/>
            <a:ext cx="115888" cy="166687"/>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sp>
        <p:nvSpPr>
          <p:cNvPr id="38" name="Isosceles Triangle 37">
            <a:extLst>
              <a:ext uri="{FF2B5EF4-FFF2-40B4-BE49-F238E27FC236}">
                <a16:creationId xmlns:a16="http://schemas.microsoft.com/office/drawing/2014/main" id="{804597BF-29A7-C043-82BF-341D5A370D55}"/>
              </a:ext>
            </a:extLst>
          </p:cNvPr>
          <p:cNvSpPr/>
          <p:nvPr/>
        </p:nvSpPr>
        <p:spPr>
          <a:xfrm flipV="1">
            <a:off x="6264931" y="5014061"/>
            <a:ext cx="115888" cy="166687"/>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sp>
        <p:nvSpPr>
          <p:cNvPr id="39" name="TextBox 38">
            <a:extLst>
              <a:ext uri="{FF2B5EF4-FFF2-40B4-BE49-F238E27FC236}">
                <a16:creationId xmlns:a16="http://schemas.microsoft.com/office/drawing/2014/main" id="{EBA560DE-2B0C-944A-85BF-F4BA916F0104}"/>
              </a:ext>
            </a:extLst>
          </p:cNvPr>
          <p:cNvSpPr txBox="1"/>
          <p:nvPr/>
        </p:nvSpPr>
        <p:spPr>
          <a:xfrm>
            <a:off x="5980179" y="4193667"/>
            <a:ext cx="1042162" cy="461665"/>
          </a:xfrm>
          <a:prstGeom prst="rect">
            <a:avLst/>
          </a:prstGeom>
          <a:noFill/>
        </p:spPr>
        <p:txBody>
          <a:bodyPr wrap="square" rtlCol="0">
            <a:spAutoFit/>
          </a:bodyPr>
          <a:lstStyle/>
          <a:p>
            <a:pPr fontAlgn="auto">
              <a:spcBef>
                <a:spcPts val="0"/>
              </a:spcBef>
              <a:spcAft>
                <a:spcPts val="0"/>
              </a:spcAft>
            </a:pPr>
            <a:r>
              <a:rPr lang="en-US" sz="1200" dirty="0">
                <a:solidFill>
                  <a:srgbClr val="000000"/>
                </a:solidFill>
                <a:latin typeface="Calibri" panose="020F0502020204030204"/>
              </a:rPr>
              <a:t>Virtual Roadshows</a:t>
            </a:r>
          </a:p>
        </p:txBody>
      </p:sp>
      <p:cxnSp>
        <p:nvCxnSpPr>
          <p:cNvPr id="3" name="Straight Connector 2">
            <a:extLst>
              <a:ext uri="{FF2B5EF4-FFF2-40B4-BE49-F238E27FC236}">
                <a16:creationId xmlns:a16="http://schemas.microsoft.com/office/drawing/2014/main" id="{0224F2AA-A4E8-DA41-B7D6-C535542FA342}"/>
              </a:ext>
            </a:extLst>
          </p:cNvPr>
          <p:cNvCxnSpPr/>
          <p:nvPr/>
        </p:nvCxnSpPr>
        <p:spPr>
          <a:xfrm>
            <a:off x="4279062" y="5112179"/>
            <a:ext cx="1940766"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0" name="Isosceles Triangle 37">
            <a:extLst>
              <a:ext uri="{FF2B5EF4-FFF2-40B4-BE49-F238E27FC236}">
                <a16:creationId xmlns:a16="http://schemas.microsoft.com/office/drawing/2014/main" id="{A9A7C23B-CF18-8D40-B4FA-476AEE76D8CC}"/>
              </a:ext>
            </a:extLst>
          </p:cNvPr>
          <p:cNvSpPr/>
          <p:nvPr/>
        </p:nvSpPr>
        <p:spPr>
          <a:xfrm flipV="1">
            <a:off x="8472327" y="4982717"/>
            <a:ext cx="115888" cy="166687"/>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sp>
        <p:nvSpPr>
          <p:cNvPr id="41" name="TextBox 40">
            <a:extLst>
              <a:ext uri="{FF2B5EF4-FFF2-40B4-BE49-F238E27FC236}">
                <a16:creationId xmlns:a16="http://schemas.microsoft.com/office/drawing/2014/main" id="{2EED0B46-2956-B049-986B-7FAF937E4D39}"/>
              </a:ext>
            </a:extLst>
          </p:cNvPr>
          <p:cNvSpPr txBox="1"/>
          <p:nvPr/>
        </p:nvSpPr>
        <p:spPr>
          <a:xfrm>
            <a:off x="2431979" y="6042372"/>
            <a:ext cx="595507" cy="646331"/>
          </a:xfrm>
          <a:prstGeom prst="rect">
            <a:avLst/>
          </a:prstGeom>
          <a:noFill/>
        </p:spPr>
        <p:txBody>
          <a:bodyPr wrap="square" rtlCol="0">
            <a:spAutoFit/>
          </a:bodyPr>
          <a:lstStyle/>
          <a:p>
            <a:pPr fontAlgn="auto">
              <a:spcBef>
                <a:spcPts val="0"/>
              </a:spcBef>
              <a:spcAft>
                <a:spcPts val="0"/>
              </a:spcAft>
            </a:pPr>
            <a:r>
              <a:rPr lang="en-US" sz="1200" dirty="0" err="1">
                <a:solidFill>
                  <a:srgbClr val="000000"/>
                </a:solidFill>
                <a:latin typeface="Calibri" panose="020F0502020204030204"/>
              </a:rPr>
              <a:t>SCaN</a:t>
            </a:r>
            <a:r>
              <a:rPr lang="en-US" sz="1200" dirty="0">
                <a:solidFill>
                  <a:srgbClr val="000000"/>
                </a:solidFill>
                <a:latin typeface="Calibri" panose="020F0502020204030204"/>
              </a:rPr>
              <a:t> </a:t>
            </a:r>
          </a:p>
          <a:p>
            <a:pPr fontAlgn="auto">
              <a:spcBef>
                <a:spcPts val="0"/>
              </a:spcBef>
              <a:spcAft>
                <a:spcPts val="0"/>
              </a:spcAft>
            </a:pPr>
            <a:r>
              <a:rPr lang="en-US" sz="1200" dirty="0">
                <a:solidFill>
                  <a:srgbClr val="000000"/>
                </a:solidFill>
                <a:latin typeface="Calibri" panose="020F0502020204030204"/>
              </a:rPr>
              <a:t>Town Hall</a:t>
            </a:r>
          </a:p>
        </p:txBody>
      </p:sp>
      <p:sp>
        <p:nvSpPr>
          <p:cNvPr id="43" name="Isosceles Triangle 37">
            <a:extLst>
              <a:ext uri="{FF2B5EF4-FFF2-40B4-BE49-F238E27FC236}">
                <a16:creationId xmlns:a16="http://schemas.microsoft.com/office/drawing/2014/main" id="{6EC9FC43-707C-7F4D-880E-419D1FB081B3}"/>
              </a:ext>
            </a:extLst>
          </p:cNvPr>
          <p:cNvSpPr/>
          <p:nvPr/>
        </p:nvSpPr>
        <p:spPr>
          <a:xfrm flipV="1">
            <a:off x="3296949" y="4933419"/>
            <a:ext cx="115888" cy="166687"/>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sp>
        <p:nvSpPr>
          <p:cNvPr id="48" name="TextBox 47">
            <a:extLst>
              <a:ext uri="{FF2B5EF4-FFF2-40B4-BE49-F238E27FC236}">
                <a16:creationId xmlns:a16="http://schemas.microsoft.com/office/drawing/2014/main" id="{2EED0B46-2956-B049-986B-7FAF937E4D39}"/>
              </a:ext>
            </a:extLst>
          </p:cNvPr>
          <p:cNvSpPr txBox="1"/>
          <p:nvPr/>
        </p:nvSpPr>
        <p:spPr>
          <a:xfrm>
            <a:off x="3027486" y="4035881"/>
            <a:ext cx="875106" cy="954107"/>
          </a:xfrm>
          <a:prstGeom prst="rect">
            <a:avLst/>
          </a:prstGeom>
          <a:noFill/>
        </p:spPr>
        <p:txBody>
          <a:bodyPr wrap="square" rtlCol="0">
            <a:spAutoFit/>
          </a:bodyPr>
          <a:lstStyle/>
          <a:p>
            <a:pPr fontAlgn="auto">
              <a:spcBef>
                <a:spcPts val="0"/>
              </a:spcBef>
              <a:spcAft>
                <a:spcPts val="0"/>
              </a:spcAft>
            </a:pPr>
            <a:r>
              <a:rPr lang="en-US" sz="1400" dirty="0">
                <a:solidFill>
                  <a:srgbClr val="000000"/>
                </a:solidFill>
                <a:latin typeface="Calibri" panose="020F0502020204030204"/>
              </a:rPr>
              <a:t>GSFC Comm and Nav Forum</a:t>
            </a:r>
          </a:p>
        </p:txBody>
      </p:sp>
      <p:sp>
        <p:nvSpPr>
          <p:cNvPr id="42" name="TextBox 41">
            <a:extLst>
              <a:ext uri="{FF2B5EF4-FFF2-40B4-BE49-F238E27FC236}">
                <a16:creationId xmlns:a16="http://schemas.microsoft.com/office/drawing/2014/main" id="{670E3A88-D7E3-CB42-BB0E-4D75E278D93A}"/>
              </a:ext>
            </a:extLst>
          </p:cNvPr>
          <p:cNvSpPr txBox="1"/>
          <p:nvPr/>
        </p:nvSpPr>
        <p:spPr>
          <a:xfrm>
            <a:off x="3045605" y="6048469"/>
            <a:ext cx="1031059" cy="646331"/>
          </a:xfrm>
          <a:prstGeom prst="rect">
            <a:avLst/>
          </a:prstGeom>
          <a:noFill/>
        </p:spPr>
        <p:txBody>
          <a:bodyPr wrap="square" rtlCol="0">
            <a:spAutoFit/>
          </a:bodyPr>
          <a:lstStyle/>
          <a:p>
            <a:pPr fontAlgn="auto">
              <a:spcBef>
                <a:spcPts val="0"/>
              </a:spcBef>
              <a:spcAft>
                <a:spcPts val="0"/>
              </a:spcAft>
            </a:pPr>
            <a:r>
              <a:rPr lang="en-US" sz="1200" dirty="0">
                <a:solidFill>
                  <a:srgbClr val="000000"/>
                </a:solidFill>
                <a:latin typeface="Calibri" panose="020F0502020204030204"/>
              </a:rPr>
              <a:t>Lunar  RFI Submissions</a:t>
            </a:r>
          </a:p>
          <a:p>
            <a:pPr fontAlgn="auto">
              <a:spcBef>
                <a:spcPts val="0"/>
              </a:spcBef>
              <a:spcAft>
                <a:spcPts val="0"/>
              </a:spcAft>
            </a:pPr>
            <a:r>
              <a:rPr lang="en-US" sz="1200" dirty="0">
                <a:solidFill>
                  <a:srgbClr val="000000"/>
                </a:solidFill>
                <a:latin typeface="Calibri" panose="020F0502020204030204"/>
              </a:rPr>
              <a:t>Reviewed</a:t>
            </a:r>
          </a:p>
        </p:txBody>
      </p:sp>
      <p:sp>
        <p:nvSpPr>
          <p:cNvPr id="44" name="Isosceles Triangle 3">
            <a:extLst>
              <a:ext uri="{FF2B5EF4-FFF2-40B4-BE49-F238E27FC236}">
                <a16:creationId xmlns:a16="http://schemas.microsoft.com/office/drawing/2014/main" id="{1D55066D-DC33-7F43-BA5C-6C635C705ACD}"/>
              </a:ext>
            </a:extLst>
          </p:cNvPr>
          <p:cNvSpPr/>
          <p:nvPr/>
        </p:nvSpPr>
        <p:spPr>
          <a:xfrm rot="10800000" flipV="1">
            <a:off x="3239031" y="5798039"/>
            <a:ext cx="115888" cy="166687"/>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51" name="Isosceles Triangle 37">
            <a:extLst>
              <a:ext uri="{FF2B5EF4-FFF2-40B4-BE49-F238E27FC236}">
                <a16:creationId xmlns:a16="http://schemas.microsoft.com/office/drawing/2014/main" id="{1D8FE0B5-D302-884A-B2DD-B911972F39A4}"/>
              </a:ext>
            </a:extLst>
          </p:cNvPr>
          <p:cNvSpPr/>
          <p:nvPr/>
        </p:nvSpPr>
        <p:spPr>
          <a:xfrm rot="10800000" flipV="1">
            <a:off x="4827183" y="5798038"/>
            <a:ext cx="115888" cy="166687"/>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cxnSp>
        <p:nvCxnSpPr>
          <p:cNvPr id="30" name="Straight Connector 29">
            <a:extLst>
              <a:ext uri="{FF2B5EF4-FFF2-40B4-BE49-F238E27FC236}">
                <a16:creationId xmlns:a16="http://schemas.microsoft.com/office/drawing/2014/main" id="{DD9735FF-F99C-1B46-A882-C33C70105FB3}"/>
              </a:ext>
            </a:extLst>
          </p:cNvPr>
          <p:cNvCxnSpPr>
            <a:cxnSpLocks/>
          </p:cNvCxnSpPr>
          <p:nvPr/>
        </p:nvCxnSpPr>
        <p:spPr>
          <a:xfrm>
            <a:off x="6322763" y="4668181"/>
            <a:ext cx="112" cy="278205"/>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72C4BA-9F6E-124A-BBCB-7A438FC25FA2}"/>
              </a:ext>
            </a:extLst>
          </p:cNvPr>
          <p:cNvCxnSpPr>
            <a:cxnSpLocks/>
          </p:cNvCxnSpPr>
          <p:nvPr/>
        </p:nvCxnSpPr>
        <p:spPr>
          <a:xfrm>
            <a:off x="4258117" y="4668181"/>
            <a:ext cx="112" cy="278205"/>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FA0B9F15-D21A-2E4A-A89A-D29F3C2B6716}"/>
              </a:ext>
            </a:extLst>
          </p:cNvPr>
          <p:cNvSpPr txBox="1"/>
          <p:nvPr/>
        </p:nvSpPr>
        <p:spPr>
          <a:xfrm>
            <a:off x="4537275" y="6013687"/>
            <a:ext cx="1031059" cy="830997"/>
          </a:xfrm>
          <a:prstGeom prst="rect">
            <a:avLst/>
          </a:prstGeom>
          <a:noFill/>
        </p:spPr>
        <p:txBody>
          <a:bodyPr wrap="square" rtlCol="0">
            <a:spAutoFit/>
          </a:bodyPr>
          <a:lstStyle/>
          <a:p>
            <a:pPr fontAlgn="auto">
              <a:spcBef>
                <a:spcPts val="0"/>
              </a:spcBef>
              <a:spcAft>
                <a:spcPts val="0"/>
              </a:spcAft>
            </a:pPr>
            <a:r>
              <a:rPr lang="en-US" sz="1200" dirty="0" err="1">
                <a:solidFill>
                  <a:srgbClr val="000000"/>
                </a:solidFill>
                <a:latin typeface="Calibri" panose="020F0502020204030204"/>
              </a:rPr>
              <a:t>SCaN</a:t>
            </a:r>
            <a:r>
              <a:rPr lang="en-US" sz="1200" dirty="0">
                <a:solidFill>
                  <a:srgbClr val="000000"/>
                </a:solidFill>
                <a:latin typeface="Calibri" panose="020F0502020204030204"/>
              </a:rPr>
              <a:t> </a:t>
            </a:r>
          </a:p>
          <a:p>
            <a:pPr fontAlgn="auto">
              <a:spcBef>
                <a:spcPts val="0"/>
              </a:spcBef>
              <a:spcAft>
                <a:spcPts val="0"/>
              </a:spcAft>
            </a:pPr>
            <a:r>
              <a:rPr lang="en-US" sz="1200" dirty="0">
                <a:solidFill>
                  <a:srgbClr val="000000"/>
                </a:solidFill>
                <a:latin typeface="Calibri" panose="020F0502020204030204"/>
              </a:rPr>
              <a:t>Industry Engagement Event</a:t>
            </a:r>
          </a:p>
        </p:txBody>
      </p:sp>
      <p:sp>
        <p:nvSpPr>
          <p:cNvPr id="57" name="TextBox 56">
            <a:extLst>
              <a:ext uri="{FF2B5EF4-FFF2-40B4-BE49-F238E27FC236}">
                <a16:creationId xmlns:a16="http://schemas.microsoft.com/office/drawing/2014/main" id="{B3D1D072-71F5-FC43-8E1D-D888B03C92D4}"/>
              </a:ext>
            </a:extLst>
          </p:cNvPr>
          <p:cNvSpPr txBox="1"/>
          <p:nvPr/>
        </p:nvSpPr>
        <p:spPr>
          <a:xfrm>
            <a:off x="7396987" y="5981139"/>
            <a:ext cx="1031059" cy="830997"/>
          </a:xfrm>
          <a:prstGeom prst="rect">
            <a:avLst/>
          </a:prstGeom>
          <a:noFill/>
        </p:spPr>
        <p:txBody>
          <a:bodyPr wrap="square" rtlCol="0">
            <a:spAutoFit/>
          </a:bodyPr>
          <a:lstStyle/>
          <a:p>
            <a:pPr fontAlgn="auto">
              <a:spcBef>
                <a:spcPts val="0"/>
              </a:spcBef>
              <a:spcAft>
                <a:spcPts val="0"/>
              </a:spcAft>
            </a:pPr>
            <a:r>
              <a:rPr lang="en-US" sz="1200" dirty="0" err="1">
                <a:solidFill>
                  <a:srgbClr val="000000"/>
                </a:solidFill>
                <a:latin typeface="Calibri" panose="020F0502020204030204"/>
              </a:rPr>
              <a:t>SCaN</a:t>
            </a:r>
            <a:r>
              <a:rPr lang="en-US" sz="1200" dirty="0">
                <a:solidFill>
                  <a:srgbClr val="000000"/>
                </a:solidFill>
                <a:latin typeface="Calibri" panose="020F0502020204030204"/>
              </a:rPr>
              <a:t> </a:t>
            </a:r>
          </a:p>
          <a:p>
            <a:pPr fontAlgn="auto">
              <a:spcBef>
                <a:spcPts val="0"/>
              </a:spcBef>
              <a:spcAft>
                <a:spcPts val="0"/>
              </a:spcAft>
            </a:pPr>
            <a:r>
              <a:rPr lang="en-US" sz="1200" dirty="0">
                <a:solidFill>
                  <a:srgbClr val="000000"/>
                </a:solidFill>
                <a:latin typeface="Calibri" panose="020F0502020204030204"/>
              </a:rPr>
              <a:t>Industry Engagement Event</a:t>
            </a:r>
          </a:p>
        </p:txBody>
      </p:sp>
      <p:sp>
        <p:nvSpPr>
          <p:cNvPr id="58" name="Isosceles Triangle 37">
            <a:extLst>
              <a:ext uri="{FF2B5EF4-FFF2-40B4-BE49-F238E27FC236}">
                <a16:creationId xmlns:a16="http://schemas.microsoft.com/office/drawing/2014/main" id="{3DC0A46E-FDAE-9F4C-B52E-F3B1CB9E14F6}"/>
              </a:ext>
            </a:extLst>
          </p:cNvPr>
          <p:cNvSpPr/>
          <p:nvPr/>
        </p:nvSpPr>
        <p:spPr>
          <a:xfrm rot="10800000" flipH="1" flipV="1">
            <a:off x="7615136" y="5792243"/>
            <a:ext cx="115888" cy="178278"/>
          </a:xfrm>
          <a:prstGeom prst="triangle">
            <a:avLst/>
          </a:prstGeom>
          <a:no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561899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B67ED1-1AC5-4A95-A278-F60CDF2D81BF}"/>
              </a:ext>
            </a:extLst>
          </p:cNvPr>
          <p:cNvSpPr txBox="1"/>
          <p:nvPr/>
        </p:nvSpPr>
        <p:spPr>
          <a:xfrm>
            <a:off x="222946" y="193175"/>
            <a:ext cx="11650857" cy="60478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Nova" panose="020B0504020202020204" pitchFamily="34" charset="0"/>
              </a:rPr>
              <a:t>Contact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prstClr val="white"/>
              </a:solidFill>
              <a:effectLst/>
              <a:uLnTx/>
              <a:uFillTx/>
              <a:latin typeface="Calibri" panose="020F0502020204030204"/>
            </a:endParaRPr>
          </a:p>
          <a:p>
            <a:pPr lvl="0">
              <a:defRPr/>
            </a:pPr>
            <a:r>
              <a:rPr lang="en-US" sz="2400" b="1" dirty="0">
                <a:solidFill>
                  <a:prstClr val="white"/>
                </a:solidFill>
              </a:rPr>
              <a:t>Dr. </a:t>
            </a:r>
            <a:r>
              <a:rPr lang="en-US" sz="2400" b="1" dirty="0" err="1">
                <a:solidFill>
                  <a:prstClr val="white"/>
                </a:solidFill>
              </a:rPr>
              <a:t>LaNetra</a:t>
            </a:r>
            <a:r>
              <a:rPr lang="en-US" sz="2400" b="1" dirty="0">
                <a:solidFill>
                  <a:prstClr val="white"/>
                </a:solidFill>
              </a:rPr>
              <a:t> Tate </a:t>
            </a:r>
          </a:p>
          <a:p>
            <a:pPr lvl="0">
              <a:defRPr/>
            </a:pPr>
            <a:r>
              <a:rPr lang="en-US" sz="2400" dirty="0">
                <a:solidFill>
                  <a:prstClr val="white"/>
                </a:solidFill>
              </a:rPr>
              <a:t>Chief</a:t>
            </a:r>
          </a:p>
          <a:p>
            <a:pPr lvl="0">
              <a:defRPr/>
            </a:pPr>
            <a:r>
              <a:rPr lang="en-US" sz="2400" dirty="0">
                <a:solidFill>
                  <a:prstClr val="white"/>
                </a:solidFill>
              </a:rPr>
              <a:t>Commercialization, Innovation, and Synergies Office</a:t>
            </a:r>
          </a:p>
          <a:p>
            <a:pPr lvl="0">
              <a:defRPr/>
            </a:pPr>
            <a:r>
              <a:rPr lang="en-US" sz="2400" dirty="0">
                <a:solidFill>
                  <a:prstClr val="white"/>
                </a:solidFill>
              </a:rPr>
              <a:t>Email: </a:t>
            </a:r>
            <a:r>
              <a:rPr lang="en-US" sz="2400" dirty="0">
                <a:solidFill>
                  <a:schemeClr val="bg1"/>
                </a:solidFill>
              </a:rPr>
              <a:t>Email: lanetra.c.tate@nasa.gov</a:t>
            </a:r>
          </a:p>
          <a:p>
            <a:pPr lvl="0">
              <a:defRPr/>
            </a:pPr>
            <a:endParaRPr lang="en-US" sz="2400" dirty="0">
              <a:solidFill>
                <a:schemeClr val="bg1"/>
              </a:solidFill>
            </a:endParaRPr>
          </a:p>
          <a:p>
            <a:pPr lvl="0">
              <a:defRPr/>
            </a:pPr>
            <a:r>
              <a:rPr lang="en-US" sz="2400" b="1" dirty="0">
                <a:solidFill>
                  <a:schemeClr val="bg1"/>
                </a:solidFill>
              </a:rPr>
              <a:t>Kira Blackwell </a:t>
            </a:r>
          </a:p>
          <a:p>
            <a:pPr lvl="0">
              <a:defRPr/>
            </a:pPr>
            <a:r>
              <a:rPr lang="en-US" sz="2400" dirty="0">
                <a:solidFill>
                  <a:schemeClr val="bg1"/>
                </a:solidFill>
              </a:rPr>
              <a:t>Commercial Engagement Manager</a:t>
            </a:r>
          </a:p>
          <a:p>
            <a:pPr>
              <a:defRPr/>
            </a:pPr>
            <a:r>
              <a:rPr lang="en-US" sz="2400" dirty="0">
                <a:solidFill>
                  <a:prstClr val="white"/>
                </a:solidFill>
              </a:rPr>
              <a:t>Commercialization, Innovation, and Synergies Office</a:t>
            </a:r>
            <a:endParaRPr lang="en-US" sz="2400" dirty="0">
              <a:solidFill>
                <a:schemeClr val="bg1"/>
              </a:solidFill>
            </a:endParaRPr>
          </a:p>
          <a:p>
            <a:pPr lvl="0">
              <a:defRPr/>
            </a:pPr>
            <a:r>
              <a:rPr lang="en-US" sz="2400" dirty="0">
                <a:solidFill>
                  <a:prstClr val="white"/>
                </a:solidFill>
              </a:rPr>
              <a:t>Email: </a:t>
            </a:r>
            <a:r>
              <a:rPr lang="en-US" sz="2400" dirty="0">
                <a:solidFill>
                  <a:schemeClr val="bg1"/>
                </a:solidFill>
              </a:rPr>
              <a:t>kira.a.blackwell@nasa.gov</a:t>
            </a:r>
          </a:p>
          <a:p>
            <a:pPr lvl="0">
              <a:defRPr/>
            </a:pPr>
            <a:endParaRPr lang="en-US" sz="2400" dirty="0">
              <a:solidFill>
                <a:prstClr val="white"/>
              </a:solidFill>
            </a:endParaRPr>
          </a:p>
          <a:p>
            <a:pPr lvl="0">
              <a:defRPr/>
            </a:pPr>
            <a:r>
              <a:rPr lang="en-US" sz="2400" b="1" dirty="0" err="1">
                <a:solidFill>
                  <a:prstClr val="white"/>
                </a:solidFill>
              </a:rPr>
              <a:t>Vir</a:t>
            </a:r>
            <a:r>
              <a:rPr lang="en-US" sz="2400" b="1" dirty="0">
                <a:solidFill>
                  <a:prstClr val="white"/>
                </a:solidFill>
              </a:rPr>
              <a:t> </a:t>
            </a:r>
            <a:r>
              <a:rPr lang="en-US" sz="2400" b="1" dirty="0" err="1">
                <a:solidFill>
                  <a:prstClr val="white"/>
                </a:solidFill>
              </a:rPr>
              <a:t>Thanvi</a:t>
            </a:r>
            <a:r>
              <a:rPr lang="en-US" sz="2400" b="1" dirty="0">
                <a:solidFill>
                  <a:prstClr val="white"/>
                </a:solidFill>
              </a:rPr>
              <a:t> </a:t>
            </a:r>
          </a:p>
          <a:p>
            <a:pPr lvl="0">
              <a:defRPr/>
            </a:pPr>
            <a:r>
              <a:rPr lang="en-US" sz="2400" dirty="0">
                <a:solidFill>
                  <a:prstClr val="white"/>
                </a:solidFill>
              </a:rPr>
              <a:t>Project Manager</a:t>
            </a:r>
          </a:p>
          <a:p>
            <a:pPr lvl="0">
              <a:defRPr/>
            </a:pPr>
            <a:r>
              <a:rPr lang="en-US" sz="2400" dirty="0">
                <a:solidFill>
                  <a:prstClr val="white"/>
                </a:solidFill>
              </a:rPr>
              <a:t>Near Space Network Project</a:t>
            </a:r>
          </a:p>
          <a:p>
            <a:pPr lvl="0">
              <a:defRPr/>
            </a:pPr>
            <a:r>
              <a:rPr lang="en-US" sz="2400" dirty="0">
                <a:solidFill>
                  <a:prstClr val="white"/>
                </a:solidFill>
              </a:rPr>
              <a:t>Email: </a:t>
            </a:r>
            <a:r>
              <a:rPr lang="en-US" sz="2400" dirty="0">
                <a:solidFill>
                  <a:schemeClr val="bg1"/>
                </a:solidFill>
              </a:rPr>
              <a:t>vir.thanvi@nasa.gov</a:t>
            </a:r>
          </a:p>
        </p:txBody>
      </p:sp>
    </p:spTree>
    <p:extLst>
      <p:ext uri="{BB962C8B-B14F-4D97-AF65-F5344CB8AC3E}">
        <p14:creationId xmlns:p14="http://schemas.microsoft.com/office/powerpoint/2010/main" val="3093478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EB1237-2126-4D3B-85CB-F9A569A57441}"/>
              </a:ext>
            </a:extLst>
          </p:cNvPr>
          <p:cNvSpPr txBox="1"/>
          <p:nvPr/>
        </p:nvSpPr>
        <p:spPr>
          <a:xfrm>
            <a:off x="2494774" y="4477266"/>
            <a:ext cx="7202441" cy="1077218"/>
          </a:xfrm>
          <a:prstGeom prst="rect">
            <a:avLst/>
          </a:prstGeom>
          <a:noFill/>
        </p:spPr>
        <p:txBody>
          <a:bodyPr wrap="square" rtlCol="0">
            <a:spAutoFit/>
          </a:bodyPr>
          <a:lstStyle/>
          <a:p>
            <a:pPr algn="ctr"/>
            <a:r>
              <a:rPr lang="en-US" sz="4000" b="1" err="1">
                <a:solidFill>
                  <a:schemeClr val="bg1"/>
                </a:solidFill>
                <a:effectLst>
                  <a:outerShdw blurRad="38100" dist="38100" dir="2700000" algn="tl">
                    <a:srgbClr val="000000">
                      <a:alpha val="43137"/>
                    </a:srgbClr>
                  </a:outerShdw>
                </a:effectLst>
                <a:latin typeface="Arial Nova" panose="020B0504020202020204" pitchFamily="34" charset="0"/>
              </a:rPr>
              <a:t>SCaN</a:t>
            </a:r>
            <a:r>
              <a:rPr lang="en-US" sz="3600">
                <a:solidFill>
                  <a:schemeClr val="bg1"/>
                </a:solidFill>
                <a:effectLst>
                  <a:outerShdw blurRad="38100" dist="38100" dir="2700000" algn="tl">
                    <a:srgbClr val="000000">
                      <a:alpha val="43137"/>
                    </a:srgbClr>
                  </a:outerShdw>
                </a:effectLst>
                <a:latin typeface="Arial Nova" panose="020B0504020202020204" pitchFamily="34" charset="0"/>
              </a:rPr>
              <a:t>. Exploration, enabled.</a:t>
            </a:r>
          </a:p>
          <a:p>
            <a:pPr algn="ctr"/>
            <a:r>
              <a:rPr lang="en-US" sz="2400">
                <a:solidFill>
                  <a:schemeClr val="bg1"/>
                </a:solidFill>
                <a:effectLst>
                  <a:outerShdw blurRad="38100" dist="38100" dir="2700000" algn="tl">
                    <a:srgbClr val="000000">
                      <a:alpha val="43137"/>
                    </a:srgbClr>
                  </a:outerShdw>
                </a:effectLst>
                <a:latin typeface="Arial Nova" panose="020B0504020202020204" pitchFamily="34" charset="0"/>
              </a:rPr>
              <a:t>www.nasa.gov/scan</a:t>
            </a:r>
          </a:p>
        </p:txBody>
      </p:sp>
      <p:pic>
        <p:nvPicPr>
          <p:cNvPr id="7" name="Picture 6">
            <a:extLst>
              <a:ext uri="{FF2B5EF4-FFF2-40B4-BE49-F238E27FC236}">
                <a16:creationId xmlns:a16="http://schemas.microsoft.com/office/drawing/2014/main" id="{A4A5017A-32F0-4BD1-AA32-E40B41B5CE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662" y="2215808"/>
            <a:ext cx="1996439" cy="1634115"/>
          </a:xfrm>
          <a:prstGeom prst="rect">
            <a:avLst/>
          </a:prstGeom>
          <a:effectLst/>
        </p:spPr>
      </p:pic>
    </p:spTree>
    <p:extLst>
      <p:ext uri="{BB962C8B-B14F-4D97-AF65-F5344CB8AC3E}">
        <p14:creationId xmlns:p14="http://schemas.microsoft.com/office/powerpoint/2010/main" val="306271749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63EFA0A6-4A1C-4A76-8595-5EAA793AE10B}"/>
              </a:ext>
            </a:extLst>
          </p:cNvPr>
          <p:cNvSpPr txBox="1"/>
          <p:nvPr/>
        </p:nvSpPr>
        <p:spPr>
          <a:xfrm>
            <a:off x="1875824" y="6097001"/>
            <a:ext cx="8947784" cy="584775"/>
          </a:xfrm>
          <a:prstGeom prst="rect">
            <a:avLst/>
          </a:prstGeom>
          <a:solidFill>
            <a:schemeClr val="accent1"/>
          </a:solidFill>
          <a:scene3d>
            <a:camera prst="orthographicFront"/>
            <a:lightRig rig="threePt" dir="t"/>
          </a:scene3d>
          <a:sp3d>
            <a:bevelT/>
          </a:sp3d>
        </p:spPr>
        <p:txBody>
          <a:bodyPr wrap="square" rtlCol="0">
            <a:spAutoFit/>
          </a:bodyPr>
          <a:lstStyle/>
          <a:p>
            <a:pPr marL="285750" indent="-285750">
              <a:buFont typeface="Wingdings" panose="05000000000000000000" pitchFamily="2" charset="2"/>
              <a:buChar char="§"/>
            </a:pPr>
            <a:r>
              <a:rPr lang="en-US" sz="1600">
                <a:solidFill>
                  <a:schemeClr val="bg1"/>
                </a:solidFill>
                <a:latin typeface="Arial Nova" panose="020B0504020202020204" pitchFamily="34" charset="0"/>
              </a:rPr>
              <a:t>Please be advised that the session is being recorded, and all participants will be muted.</a:t>
            </a:r>
          </a:p>
          <a:p>
            <a:pPr marL="285750" indent="-285750">
              <a:buFont typeface="Wingdings" panose="05000000000000000000" pitchFamily="2" charset="2"/>
              <a:buChar char="§"/>
            </a:pPr>
            <a:r>
              <a:rPr lang="en-US" sz="1600">
                <a:solidFill>
                  <a:schemeClr val="bg1"/>
                </a:solidFill>
                <a:latin typeface="Arial Nova" panose="020B0504020202020204" pitchFamily="34" charset="0"/>
              </a:rPr>
              <a:t>We encourage attendees to use the Q&amp;A “chat” feature to submit questions for the panelists.</a:t>
            </a:r>
          </a:p>
        </p:txBody>
      </p:sp>
      <p:pic>
        <p:nvPicPr>
          <p:cNvPr id="4" name="Picture 3">
            <a:extLst>
              <a:ext uri="{FF2B5EF4-FFF2-40B4-BE49-F238E27FC236}">
                <a16:creationId xmlns:a16="http://schemas.microsoft.com/office/drawing/2014/main" id="{D1738FAE-FD32-4BBA-83F5-907874B63D16}"/>
              </a:ext>
            </a:extLst>
          </p:cNvPr>
          <p:cNvPicPr>
            <a:picLocks noChangeAspect="1"/>
          </p:cNvPicPr>
          <p:nvPr/>
        </p:nvPicPr>
        <p:blipFill rotWithShape="1">
          <a:blip r:embed="rId2"/>
          <a:srcRect l="9466"/>
          <a:stretch/>
        </p:blipFill>
        <p:spPr>
          <a:xfrm>
            <a:off x="6795436" y="306455"/>
            <a:ext cx="4971448" cy="2971889"/>
          </a:xfrm>
          <a:prstGeom prst="rect">
            <a:avLst/>
          </a:prstGeom>
          <a:effectLst>
            <a:outerShdw blurRad="50800" dist="38100" dir="2700000" algn="tl" rotWithShape="0">
              <a:prstClr val="black">
                <a:alpha val="40000"/>
              </a:prstClr>
            </a:outerShdw>
            <a:reflection blurRad="6350" stA="52000" endA="300" endPos="35000" dir="5400000" sy="-100000" algn="bl" rotWithShape="0"/>
          </a:effectLst>
        </p:spPr>
      </p:pic>
      <p:sp>
        <p:nvSpPr>
          <p:cNvPr id="5" name="TextBox 4">
            <a:extLst>
              <a:ext uri="{FF2B5EF4-FFF2-40B4-BE49-F238E27FC236}">
                <a16:creationId xmlns:a16="http://schemas.microsoft.com/office/drawing/2014/main" id="{9E68BB4A-15AA-4E3E-8162-8A544F0E05A9}"/>
              </a:ext>
            </a:extLst>
          </p:cNvPr>
          <p:cNvSpPr txBox="1"/>
          <p:nvPr/>
        </p:nvSpPr>
        <p:spPr>
          <a:xfrm>
            <a:off x="787267" y="5081291"/>
            <a:ext cx="7817718" cy="887212"/>
          </a:xfrm>
          <a:prstGeom prst="rect">
            <a:avLst/>
          </a:prstGeom>
          <a:noFill/>
        </p:spPr>
        <p:txBody>
          <a:bodyPr wrap="square" rtlCol="0">
            <a:noAutofit/>
          </a:bodyPr>
          <a:lstStyle/>
          <a:p>
            <a:pPr>
              <a:lnSpc>
                <a:spcPts val="2800"/>
              </a:lnSpc>
            </a:pPr>
            <a:r>
              <a:rPr lang="en-US" sz="1700" b="1" dirty="0">
                <a:solidFill>
                  <a:schemeClr val="bg1"/>
                </a:solidFill>
                <a:latin typeface="Arial Nova" panose="020B0504020202020204" pitchFamily="34" charset="0"/>
              </a:rPr>
              <a:t>Al Feinberg</a:t>
            </a:r>
            <a:r>
              <a:rPr lang="en-US" sz="1700" dirty="0">
                <a:solidFill>
                  <a:schemeClr val="bg1"/>
                </a:solidFill>
                <a:latin typeface="Arial Nova" panose="020B0504020202020204" pitchFamily="34" charset="0"/>
              </a:rPr>
              <a:t>, SCaN Content &amp; Media Advisor</a:t>
            </a:r>
          </a:p>
          <a:p>
            <a:pPr>
              <a:lnSpc>
                <a:spcPts val="2800"/>
              </a:lnSpc>
            </a:pPr>
            <a:r>
              <a:rPr lang="en-US" sz="1700" b="1" dirty="0">
                <a:solidFill>
                  <a:schemeClr val="bg1"/>
                </a:solidFill>
                <a:latin typeface="Arial Nova" panose="020B0504020202020204" pitchFamily="34" charset="0"/>
              </a:rPr>
              <a:t>Greg Heckler</a:t>
            </a:r>
            <a:r>
              <a:rPr lang="en-US" sz="1700" dirty="0">
                <a:solidFill>
                  <a:schemeClr val="bg1"/>
                </a:solidFill>
                <a:latin typeface="Arial Nova" panose="020B0504020202020204" pitchFamily="34" charset="0"/>
              </a:rPr>
              <a:t>, Acting Director, Commercial Services Office, NASA SCaN</a:t>
            </a:r>
          </a:p>
          <a:p>
            <a:pPr algn="ctr"/>
            <a:endParaRPr lang="en-US" dirty="0">
              <a:solidFill>
                <a:schemeClr val="bg1"/>
              </a:solidFill>
            </a:endParaRPr>
          </a:p>
        </p:txBody>
      </p:sp>
      <p:sp>
        <p:nvSpPr>
          <p:cNvPr id="3" name="TextBox 2">
            <a:extLst>
              <a:ext uri="{FF2B5EF4-FFF2-40B4-BE49-F238E27FC236}">
                <a16:creationId xmlns:a16="http://schemas.microsoft.com/office/drawing/2014/main" id="{82EE7506-5783-42DB-AB1C-FBCAC414AEA1}"/>
              </a:ext>
            </a:extLst>
          </p:cNvPr>
          <p:cNvSpPr txBox="1"/>
          <p:nvPr/>
        </p:nvSpPr>
        <p:spPr>
          <a:xfrm>
            <a:off x="745149" y="624361"/>
            <a:ext cx="7407729" cy="2062103"/>
          </a:xfrm>
          <a:prstGeom prst="rect">
            <a:avLst/>
          </a:prstGeom>
          <a:noFill/>
          <a:effectLst>
            <a:outerShdw blurRad="38100" dist="38100" dir="2700000" algn="tl" rotWithShape="0">
              <a:prstClr val="black">
                <a:alpha val="40000"/>
              </a:prstClr>
            </a:outerShdw>
          </a:effectLst>
        </p:spPr>
        <p:txBody>
          <a:bodyPr wrap="square" rtlCol="0">
            <a:spAutoFit/>
          </a:bodyPr>
          <a:lstStyle/>
          <a:p>
            <a:r>
              <a:rPr lang="en-US" sz="3200" b="1">
                <a:solidFill>
                  <a:schemeClr val="bg1"/>
                </a:solidFill>
                <a:latin typeface="Arial Nova" panose="020B0504020202020204" pitchFamily="34" charset="0"/>
              </a:rPr>
              <a:t>PANEL SESSION</a:t>
            </a:r>
          </a:p>
          <a:p>
            <a:r>
              <a:rPr lang="en-US" sz="3200" i="1">
                <a:solidFill>
                  <a:srgbClr val="00FFFF"/>
                </a:solidFill>
              </a:rPr>
              <a:t>Bringing the Spaceflight Mission Perspective to the Commercial Communications Dialogue</a:t>
            </a:r>
            <a:endParaRPr lang="en-US" sz="2000" i="1">
              <a:solidFill>
                <a:srgbClr val="00FFFF"/>
              </a:solidFill>
            </a:endParaRPr>
          </a:p>
        </p:txBody>
      </p:sp>
      <p:sp>
        <p:nvSpPr>
          <p:cNvPr id="2" name="Прямоугольник 25">
            <a:extLst>
              <a:ext uri="{FF2B5EF4-FFF2-40B4-BE49-F238E27FC236}">
                <a16:creationId xmlns:a16="http://schemas.microsoft.com/office/drawing/2014/main" id="{C63D9604-F229-4390-AF06-711FA4D2BF0C}"/>
              </a:ext>
            </a:extLst>
          </p:cNvPr>
          <p:cNvSpPr/>
          <p:nvPr/>
        </p:nvSpPr>
        <p:spPr>
          <a:xfrm>
            <a:off x="514193" y="3624776"/>
            <a:ext cx="200225" cy="208876"/>
          </a:xfrm>
          <a:prstGeom prst="rect">
            <a:avLst/>
          </a:prstGeom>
          <a:solidFill>
            <a:srgbClr val="00FFFF"/>
          </a:solidFill>
          <a:ln>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sz="1470">
              <a:latin typeface="Calibri" panose="020F0502020204030204" pitchFamily="34" charset="0"/>
            </a:endParaRPr>
          </a:p>
        </p:txBody>
      </p:sp>
      <p:sp>
        <p:nvSpPr>
          <p:cNvPr id="18" name="TextBox 17">
            <a:extLst>
              <a:ext uri="{FF2B5EF4-FFF2-40B4-BE49-F238E27FC236}">
                <a16:creationId xmlns:a16="http://schemas.microsoft.com/office/drawing/2014/main" id="{0505C9CB-1140-44D7-88C7-89BEED4FF25F}"/>
              </a:ext>
            </a:extLst>
          </p:cNvPr>
          <p:cNvSpPr txBox="1"/>
          <p:nvPr/>
        </p:nvSpPr>
        <p:spPr>
          <a:xfrm>
            <a:off x="787267" y="3480595"/>
            <a:ext cx="11404733" cy="1472198"/>
          </a:xfrm>
          <a:prstGeom prst="rect">
            <a:avLst/>
          </a:prstGeom>
          <a:noFill/>
          <a:effectLst>
            <a:outerShdw blurRad="50800" dist="38100" dir="2700000" algn="tl" rotWithShape="0">
              <a:prstClr val="black">
                <a:alpha val="40000"/>
              </a:prstClr>
            </a:outerShdw>
          </a:effectLst>
        </p:spPr>
        <p:txBody>
          <a:bodyPr wrap="square">
            <a:spAutoFit/>
          </a:bodyPr>
          <a:lstStyle/>
          <a:p>
            <a:pPr>
              <a:lnSpc>
                <a:spcPts val="2800"/>
              </a:lnSpc>
            </a:pPr>
            <a:r>
              <a:rPr lang="en-US" sz="1700" b="1">
                <a:solidFill>
                  <a:schemeClr val="bg1"/>
                </a:solidFill>
                <a:latin typeface="Arial Nova" panose="020B0504020202020204" pitchFamily="34" charset="0"/>
              </a:rPr>
              <a:t>Florence Tan</a:t>
            </a:r>
            <a:r>
              <a:rPr lang="en-US" sz="1700">
                <a:solidFill>
                  <a:schemeClr val="bg1"/>
                </a:solidFill>
                <a:latin typeface="Arial Nova" panose="020B0504020202020204" pitchFamily="34" charset="0"/>
              </a:rPr>
              <a:t>, Chair NASA </a:t>
            </a:r>
            <a:r>
              <a:rPr lang="en-US" sz="1700" err="1">
                <a:solidFill>
                  <a:schemeClr val="bg1"/>
                </a:solidFill>
                <a:latin typeface="Arial Nova" panose="020B0504020202020204" pitchFamily="34" charset="0"/>
              </a:rPr>
              <a:t>SmallSat</a:t>
            </a:r>
            <a:r>
              <a:rPr lang="en-US" sz="1700">
                <a:solidFill>
                  <a:schemeClr val="bg1"/>
                </a:solidFill>
                <a:latin typeface="Arial Nova" panose="020B0504020202020204" pitchFamily="34" charset="0"/>
              </a:rPr>
              <a:t> Coordination Group</a:t>
            </a:r>
            <a:br>
              <a:rPr lang="en-US" sz="1700">
                <a:solidFill>
                  <a:schemeClr val="bg1"/>
                </a:solidFill>
                <a:latin typeface="Arial Nova" panose="020B0504020202020204" pitchFamily="34" charset="0"/>
              </a:rPr>
            </a:br>
            <a:r>
              <a:rPr lang="en-US" sz="1700" b="1">
                <a:solidFill>
                  <a:schemeClr val="bg1"/>
                </a:solidFill>
                <a:latin typeface="Arial Nova" panose="020B0504020202020204" pitchFamily="34" charset="0"/>
              </a:rPr>
              <a:t>Penny Roberts</a:t>
            </a:r>
            <a:r>
              <a:rPr lang="en-US" sz="1700">
                <a:solidFill>
                  <a:schemeClr val="bg1"/>
                </a:solidFill>
                <a:latin typeface="Arial Nova" panose="020B0504020202020204" pitchFamily="34" charset="0"/>
              </a:rPr>
              <a:t>, Avionics Development and Integration Office Manager, International Space Station Program Office</a:t>
            </a:r>
          </a:p>
          <a:p>
            <a:pPr>
              <a:lnSpc>
                <a:spcPts val="3000"/>
              </a:lnSpc>
            </a:pPr>
            <a:r>
              <a:rPr lang="en-US" sz="1700" b="1">
                <a:solidFill>
                  <a:schemeClr val="bg1"/>
                </a:solidFill>
                <a:latin typeface="Arial Nova" panose="020B0504020202020204" pitchFamily="34" charset="0"/>
              </a:rPr>
              <a:t>Jeffrey Hayes</a:t>
            </a:r>
            <a:r>
              <a:rPr lang="en-US" sz="1700">
                <a:solidFill>
                  <a:schemeClr val="bg1"/>
                </a:solidFill>
                <a:latin typeface="Arial Nova" panose="020B0504020202020204" pitchFamily="34" charset="0"/>
              </a:rPr>
              <a:t>, Discipline Scientist, </a:t>
            </a:r>
            <a:r>
              <a:rPr lang="en-US" sz="1700" err="1">
                <a:solidFill>
                  <a:schemeClr val="bg1"/>
                </a:solidFill>
                <a:latin typeface="Arial Nova" panose="020B0504020202020204" pitchFamily="34" charset="0"/>
              </a:rPr>
              <a:t>Heliophysics</a:t>
            </a:r>
            <a:r>
              <a:rPr lang="en-US" sz="1700">
                <a:solidFill>
                  <a:schemeClr val="bg1"/>
                </a:solidFill>
                <a:latin typeface="Arial Nova" panose="020B0504020202020204" pitchFamily="34" charset="0"/>
              </a:rPr>
              <a:t> Division, Science Mission Directorate, NASA</a:t>
            </a:r>
          </a:p>
          <a:p>
            <a:endParaRPr lang="en-US"/>
          </a:p>
        </p:txBody>
      </p:sp>
      <p:sp>
        <p:nvSpPr>
          <p:cNvPr id="20" name="TextBox 19">
            <a:extLst>
              <a:ext uri="{FF2B5EF4-FFF2-40B4-BE49-F238E27FC236}">
                <a16:creationId xmlns:a16="http://schemas.microsoft.com/office/drawing/2014/main" id="{72FA38F3-BA3D-4D65-9353-91E72E4B8C3D}"/>
              </a:ext>
            </a:extLst>
          </p:cNvPr>
          <p:cNvSpPr txBox="1"/>
          <p:nvPr/>
        </p:nvSpPr>
        <p:spPr>
          <a:xfrm>
            <a:off x="247350" y="3111263"/>
            <a:ext cx="1774658" cy="369332"/>
          </a:xfrm>
          <a:prstGeom prst="rect">
            <a:avLst/>
          </a:prstGeom>
          <a:noFill/>
          <a:effectLst>
            <a:outerShdw blurRad="50800" dist="38100" dir="2700000" algn="tl" rotWithShape="0">
              <a:prstClr val="black">
                <a:alpha val="40000"/>
              </a:prstClr>
            </a:outerShdw>
          </a:effectLst>
        </p:spPr>
        <p:txBody>
          <a:bodyPr wrap="square">
            <a:spAutoFit/>
          </a:bodyPr>
          <a:lstStyle/>
          <a:p>
            <a:r>
              <a:rPr lang="en-US" b="1">
                <a:solidFill>
                  <a:schemeClr val="bg1"/>
                </a:solidFill>
                <a:latin typeface="Arial Nova" panose="020B0504020202020204" pitchFamily="34" charset="0"/>
              </a:rPr>
              <a:t>Our Panelists:</a:t>
            </a:r>
          </a:p>
        </p:txBody>
      </p:sp>
      <p:sp>
        <p:nvSpPr>
          <p:cNvPr id="21" name="Прямоугольник 25">
            <a:extLst>
              <a:ext uri="{FF2B5EF4-FFF2-40B4-BE49-F238E27FC236}">
                <a16:creationId xmlns:a16="http://schemas.microsoft.com/office/drawing/2014/main" id="{1C3EC097-DDD6-4128-9327-9EB580AB6115}"/>
              </a:ext>
            </a:extLst>
          </p:cNvPr>
          <p:cNvSpPr/>
          <p:nvPr/>
        </p:nvSpPr>
        <p:spPr>
          <a:xfrm>
            <a:off x="514193" y="3990536"/>
            <a:ext cx="200225" cy="208876"/>
          </a:xfrm>
          <a:prstGeom prst="rect">
            <a:avLst/>
          </a:prstGeom>
          <a:solidFill>
            <a:srgbClr val="00FFFF"/>
          </a:solidFill>
          <a:ln>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sz="1470">
              <a:latin typeface="Calibri" panose="020F0502020204030204" pitchFamily="34" charset="0"/>
            </a:endParaRPr>
          </a:p>
        </p:txBody>
      </p:sp>
      <p:sp>
        <p:nvSpPr>
          <p:cNvPr id="22" name="Прямоугольник 25">
            <a:extLst>
              <a:ext uri="{FF2B5EF4-FFF2-40B4-BE49-F238E27FC236}">
                <a16:creationId xmlns:a16="http://schemas.microsoft.com/office/drawing/2014/main" id="{BDC25EF4-AF69-40CC-9149-68D43D8A6469}"/>
              </a:ext>
            </a:extLst>
          </p:cNvPr>
          <p:cNvSpPr/>
          <p:nvPr/>
        </p:nvSpPr>
        <p:spPr>
          <a:xfrm>
            <a:off x="514193" y="4351484"/>
            <a:ext cx="200225" cy="208876"/>
          </a:xfrm>
          <a:prstGeom prst="rect">
            <a:avLst/>
          </a:prstGeom>
          <a:solidFill>
            <a:srgbClr val="00FFFF"/>
          </a:solidFill>
          <a:ln>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sz="1470">
              <a:latin typeface="Calibri" panose="020F0502020204030204" pitchFamily="34" charset="0"/>
            </a:endParaRPr>
          </a:p>
        </p:txBody>
      </p:sp>
      <p:sp>
        <p:nvSpPr>
          <p:cNvPr id="26" name="TextBox 25">
            <a:extLst>
              <a:ext uri="{FF2B5EF4-FFF2-40B4-BE49-F238E27FC236}">
                <a16:creationId xmlns:a16="http://schemas.microsoft.com/office/drawing/2014/main" id="{B69E051C-106B-4C00-8A27-3D8B004F9005}"/>
              </a:ext>
            </a:extLst>
          </p:cNvPr>
          <p:cNvSpPr txBox="1"/>
          <p:nvPr/>
        </p:nvSpPr>
        <p:spPr>
          <a:xfrm>
            <a:off x="247350" y="4735533"/>
            <a:ext cx="6331016" cy="369332"/>
          </a:xfrm>
          <a:prstGeom prst="rect">
            <a:avLst/>
          </a:prstGeom>
          <a:noFill/>
          <a:effectLst>
            <a:outerShdw blurRad="50800" dist="38100" dir="2700000" algn="tl" rotWithShape="0">
              <a:prstClr val="black">
                <a:alpha val="40000"/>
              </a:prstClr>
            </a:outerShdw>
          </a:effectLst>
        </p:spPr>
        <p:txBody>
          <a:bodyPr wrap="square">
            <a:spAutoFit/>
          </a:bodyPr>
          <a:lstStyle/>
          <a:p>
            <a:r>
              <a:rPr lang="en-US" sz="1800" b="1">
                <a:solidFill>
                  <a:schemeClr val="bg1"/>
                </a:solidFill>
                <a:latin typeface="Arial Nova" panose="020B0504020202020204" pitchFamily="34" charset="0"/>
              </a:rPr>
              <a:t>Co-Moderators:</a:t>
            </a:r>
          </a:p>
        </p:txBody>
      </p:sp>
      <p:sp>
        <p:nvSpPr>
          <p:cNvPr id="27" name="Прямоугольник 25">
            <a:extLst>
              <a:ext uri="{FF2B5EF4-FFF2-40B4-BE49-F238E27FC236}">
                <a16:creationId xmlns:a16="http://schemas.microsoft.com/office/drawing/2014/main" id="{5F4B086C-B706-45C1-A767-F01ED89F5151}"/>
              </a:ext>
            </a:extLst>
          </p:cNvPr>
          <p:cNvSpPr/>
          <p:nvPr/>
        </p:nvSpPr>
        <p:spPr>
          <a:xfrm>
            <a:off x="514193" y="5217757"/>
            <a:ext cx="200225" cy="208876"/>
          </a:xfrm>
          <a:prstGeom prst="rect">
            <a:avLst/>
          </a:prstGeom>
          <a:solidFill>
            <a:srgbClr val="00FFFF"/>
          </a:solidFill>
          <a:ln>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sz="1470">
              <a:latin typeface="Calibri" panose="020F0502020204030204" pitchFamily="34" charset="0"/>
            </a:endParaRPr>
          </a:p>
        </p:txBody>
      </p:sp>
      <p:sp>
        <p:nvSpPr>
          <p:cNvPr id="28" name="Прямоугольник 25">
            <a:extLst>
              <a:ext uri="{FF2B5EF4-FFF2-40B4-BE49-F238E27FC236}">
                <a16:creationId xmlns:a16="http://schemas.microsoft.com/office/drawing/2014/main" id="{AEF0490E-006D-41FA-A985-556228E919F1}"/>
              </a:ext>
            </a:extLst>
          </p:cNvPr>
          <p:cNvSpPr/>
          <p:nvPr/>
        </p:nvSpPr>
        <p:spPr>
          <a:xfrm>
            <a:off x="514193" y="5578705"/>
            <a:ext cx="200225" cy="208876"/>
          </a:xfrm>
          <a:prstGeom prst="rect">
            <a:avLst/>
          </a:prstGeom>
          <a:solidFill>
            <a:srgbClr val="00FFFF"/>
          </a:solidFill>
          <a:ln>
            <a:no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sz="1470">
              <a:latin typeface="Calibri" panose="020F0502020204030204" pitchFamily="34" charset="0"/>
            </a:endParaRPr>
          </a:p>
        </p:txBody>
      </p:sp>
    </p:spTree>
    <p:extLst>
      <p:ext uri="{BB962C8B-B14F-4D97-AF65-F5344CB8AC3E}">
        <p14:creationId xmlns:p14="http://schemas.microsoft.com/office/powerpoint/2010/main" val="384194603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9F6938CA-4FFB-7847-9784-140F153B3603}"/>
              </a:ext>
            </a:extLst>
          </p:cNvPr>
          <p:cNvGrpSpPr/>
          <p:nvPr/>
        </p:nvGrpSpPr>
        <p:grpSpPr>
          <a:xfrm>
            <a:off x="1540656" y="2663361"/>
            <a:ext cx="5478789" cy="575139"/>
            <a:chOff x="5014910" y="1147993"/>
            <a:chExt cx="4860932" cy="510278"/>
          </a:xfrm>
          <a:effectLst>
            <a:outerShdw blurRad="317500" sx="102000" sy="102000" algn="ctr" rotWithShape="0">
              <a:schemeClr val="accent1">
                <a:lumMod val="50000"/>
                <a:alpha val="40000"/>
              </a:schemeClr>
            </a:outerShdw>
          </a:effectLst>
        </p:grpSpPr>
        <p:grpSp>
          <p:nvGrpSpPr>
            <p:cNvPr id="61" name="Group 60">
              <a:extLst>
                <a:ext uri="{FF2B5EF4-FFF2-40B4-BE49-F238E27FC236}">
                  <a16:creationId xmlns:a16="http://schemas.microsoft.com/office/drawing/2014/main" id="{8AF998B4-14D8-2742-9FA1-C23E547E830E}"/>
                </a:ext>
              </a:extLst>
            </p:cNvPr>
            <p:cNvGrpSpPr>
              <a:grpSpLocks noChangeAspect="1"/>
            </p:cNvGrpSpPr>
            <p:nvPr/>
          </p:nvGrpSpPr>
          <p:grpSpPr>
            <a:xfrm>
              <a:off x="5014910" y="1147993"/>
              <a:ext cx="2364290" cy="510278"/>
              <a:chOff x="339725" y="371475"/>
              <a:chExt cx="2647951" cy="571500"/>
            </a:xfrm>
            <a:solidFill>
              <a:srgbClr val="65CBF9"/>
            </a:solidFill>
          </p:grpSpPr>
          <p:sp>
            <p:nvSpPr>
              <p:cNvPr id="70" name="Freeform 69">
                <a:extLst>
                  <a:ext uri="{FF2B5EF4-FFF2-40B4-BE49-F238E27FC236}">
                    <a16:creationId xmlns:a16="http://schemas.microsoft.com/office/drawing/2014/main" id="{DC9E97D1-D3CA-574B-A2A7-9531DE1E6293}"/>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1" name="Freeform 70">
                <a:extLst>
                  <a:ext uri="{FF2B5EF4-FFF2-40B4-BE49-F238E27FC236}">
                    <a16:creationId xmlns:a16="http://schemas.microsoft.com/office/drawing/2014/main" id="{F4B373C5-6A61-5246-8797-6E4BD803C90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2" name="Freeform 71">
                <a:extLst>
                  <a:ext uri="{FF2B5EF4-FFF2-40B4-BE49-F238E27FC236}">
                    <a16:creationId xmlns:a16="http://schemas.microsoft.com/office/drawing/2014/main" id="{C6FBCAE4-DEF4-B94F-BE2D-71FAC1CD1AF0}"/>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3" name="Freeform 72">
                <a:extLst>
                  <a:ext uri="{FF2B5EF4-FFF2-40B4-BE49-F238E27FC236}">
                    <a16:creationId xmlns:a16="http://schemas.microsoft.com/office/drawing/2014/main" id="{6492482F-28FD-5943-A422-92A6F6C722F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4" name="Freeform 73">
                <a:extLst>
                  <a:ext uri="{FF2B5EF4-FFF2-40B4-BE49-F238E27FC236}">
                    <a16:creationId xmlns:a16="http://schemas.microsoft.com/office/drawing/2014/main" id="{E995C6D0-3ACF-9D4F-A9A8-36A7F3B8E39C}"/>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5" name="Freeform 74">
                <a:extLst>
                  <a:ext uri="{FF2B5EF4-FFF2-40B4-BE49-F238E27FC236}">
                    <a16:creationId xmlns:a16="http://schemas.microsoft.com/office/drawing/2014/main" id="{56382F00-B897-2E40-8F6E-739C9B6FBDD5}"/>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sp>
            <p:nvSpPr>
              <p:cNvPr id="76" name="Freeform 75">
                <a:extLst>
                  <a:ext uri="{FF2B5EF4-FFF2-40B4-BE49-F238E27FC236}">
                    <a16:creationId xmlns:a16="http://schemas.microsoft.com/office/drawing/2014/main" id="{1E02AE62-2EA7-084E-B61A-28CAE2D688BF}"/>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FA0D0"/>
                  </a:solidFill>
                  <a:effectLst/>
                  <a:uLnTx/>
                  <a:uFillTx/>
                  <a:latin typeface="Calibri" panose="020F0502020204030204"/>
                  <a:ea typeface="+mn-ea"/>
                  <a:cs typeface="+mn-cs"/>
                </a:endParaRPr>
              </a:p>
            </p:txBody>
          </p:sp>
        </p:grpSp>
        <p:grpSp>
          <p:nvGrpSpPr>
            <p:cNvPr id="62" name="Group 61">
              <a:extLst>
                <a:ext uri="{FF2B5EF4-FFF2-40B4-BE49-F238E27FC236}">
                  <a16:creationId xmlns:a16="http://schemas.microsoft.com/office/drawing/2014/main" id="{F9FA3C5C-3560-CD43-ABFD-E257614EFE6C}"/>
                </a:ext>
              </a:extLst>
            </p:cNvPr>
            <p:cNvGrpSpPr/>
            <p:nvPr/>
          </p:nvGrpSpPr>
          <p:grpSpPr>
            <a:xfrm>
              <a:off x="7506212" y="1181604"/>
              <a:ext cx="2369630" cy="450144"/>
              <a:chOff x="4764088" y="3179763"/>
              <a:chExt cx="2657475" cy="504825"/>
            </a:xfrm>
            <a:solidFill>
              <a:schemeClr val="bg1"/>
            </a:solidFill>
          </p:grpSpPr>
          <p:sp>
            <p:nvSpPr>
              <p:cNvPr id="63" name="Freeform 62">
                <a:extLst>
                  <a:ext uri="{FF2B5EF4-FFF2-40B4-BE49-F238E27FC236}">
                    <a16:creationId xmlns:a16="http://schemas.microsoft.com/office/drawing/2014/main" id="{D7343EF2-D28E-8548-B29A-A4B93E882138}"/>
                  </a:ext>
                </a:extLst>
              </p:cNvPr>
              <p:cNvSpPr>
                <a:spLocks/>
              </p:cNvSpPr>
              <p:nvPr/>
            </p:nvSpPr>
            <p:spPr bwMode="auto">
              <a:xfrm>
                <a:off x="4764088" y="3179763"/>
                <a:ext cx="300038" cy="504825"/>
              </a:xfrm>
              <a:custGeom>
                <a:avLst/>
                <a:gdLst>
                  <a:gd name="T0" fmla="*/ 14 w 80"/>
                  <a:gd name="T1" fmla="*/ 94 h 132"/>
                  <a:gd name="T2" fmla="*/ 40 w 80"/>
                  <a:gd name="T3" fmla="*/ 120 h 132"/>
                  <a:gd name="T4" fmla="*/ 65 w 80"/>
                  <a:gd name="T5" fmla="*/ 96 h 132"/>
                  <a:gd name="T6" fmla="*/ 35 w 80"/>
                  <a:gd name="T7" fmla="*/ 69 h 132"/>
                  <a:gd name="T8" fmla="*/ 3 w 80"/>
                  <a:gd name="T9" fmla="*/ 35 h 132"/>
                  <a:gd name="T10" fmla="*/ 41 w 80"/>
                  <a:gd name="T11" fmla="*/ 0 h 132"/>
                  <a:gd name="T12" fmla="*/ 77 w 80"/>
                  <a:gd name="T13" fmla="*/ 33 h 132"/>
                  <a:gd name="T14" fmla="*/ 63 w 80"/>
                  <a:gd name="T15" fmla="*/ 33 h 132"/>
                  <a:gd name="T16" fmla="*/ 40 w 80"/>
                  <a:gd name="T17" fmla="*/ 12 h 132"/>
                  <a:gd name="T18" fmla="*/ 17 w 80"/>
                  <a:gd name="T19" fmla="*/ 34 h 132"/>
                  <a:gd name="T20" fmla="*/ 48 w 80"/>
                  <a:gd name="T21" fmla="*/ 60 h 132"/>
                  <a:gd name="T22" fmla="*/ 80 w 80"/>
                  <a:gd name="T23" fmla="*/ 95 h 132"/>
                  <a:gd name="T24" fmla="*/ 40 w 80"/>
                  <a:gd name="T25" fmla="*/ 132 h 132"/>
                  <a:gd name="T26" fmla="*/ 0 w 80"/>
                  <a:gd name="T27" fmla="*/ 94 h 132"/>
                  <a:gd name="T28" fmla="*/ 14 w 80"/>
                  <a:gd name="T29" fmla="*/ 9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32">
                    <a:moveTo>
                      <a:pt x="14" y="94"/>
                    </a:moveTo>
                    <a:cubicBezTo>
                      <a:pt x="16" y="116"/>
                      <a:pt x="32" y="120"/>
                      <a:pt x="40" y="120"/>
                    </a:cubicBezTo>
                    <a:cubicBezTo>
                      <a:pt x="53" y="120"/>
                      <a:pt x="65" y="110"/>
                      <a:pt x="65" y="96"/>
                    </a:cubicBezTo>
                    <a:cubicBezTo>
                      <a:pt x="65" y="78"/>
                      <a:pt x="50" y="74"/>
                      <a:pt x="35" y="69"/>
                    </a:cubicBezTo>
                    <a:cubicBezTo>
                      <a:pt x="25" y="66"/>
                      <a:pt x="3" y="59"/>
                      <a:pt x="3" y="35"/>
                    </a:cubicBezTo>
                    <a:cubicBezTo>
                      <a:pt x="2" y="13"/>
                      <a:pt x="21" y="0"/>
                      <a:pt x="41" y="0"/>
                    </a:cubicBezTo>
                    <a:cubicBezTo>
                      <a:pt x="56" y="0"/>
                      <a:pt x="75" y="9"/>
                      <a:pt x="77" y="33"/>
                    </a:cubicBezTo>
                    <a:cubicBezTo>
                      <a:pt x="63" y="33"/>
                      <a:pt x="63" y="33"/>
                      <a:pt x="63" y="33"/>
                    </a:cubicBezTo>
                    <a:cubicBezTo>
                      <a:pt x="61" y="25"/>
                      <a:pt x="57" y="12"/>
                      <a:pt x="40" y="12"/>
                    </a:cubicBezTo>
                    <a:cubicBezTo>
                      <a:pt x="27" y="12"/>
                      <a:pt x="17" y="21"/>
                      <a:pt x="17" y="34"/>
                    </a:cubicBezTo>
                    <a:cubicBezTo>
                      <a:pt x="17" y="50"/>
                      <a:pt x="29" y="53"/>
                      <a:pt x="48" y="60"/>
                    </a:cubicBezTo>
                    <a:cubicBezTo>
                      <a:pt x="61" y="65"/>
                      <a:pt x="80" y="71"/>
                      <a:pt x="80" y="95"/>
                    </a:cubicBezTo>
                    <a:cubicBezTo>
                      <a:pt x="80" y="116"/>
                      <a:pt x="64" y="132"/>
                      <a:pt x="40" y="132"/>
                    </a:cubicBezTo>
                    <a:cubicBezTo>
                      <a:pt x="19" y="132"/>
                      <a:pt x="1" y="119"/>
                      <a:pt x="0" y="94"/>
                    </a:cubicBezTo>
                    <a:lnTo>
                      <a:pt x="1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Freeform 63">
                <a:extLst>
                  <a:ext uri="{FF2B5EF4-FFF2-40B4-BE49-F238E27FC236}">
                    <a16:creationId xmlns:a16="http://schemas.microsoft.com/office/drawing/2014/main" id="{3BE20F93-C408-0844-B398-3472661322C0}"/>
                  </a:ext>
                </a:extLst>
              </p:cNvPr>
              <p:cNvSpPr>
                <a:spLocks/>
              </p:cNvSpPr>
              <p:nvPr/>
            </p:nvSpPr>
            <p:spPr bwMode="auto">
              <a:xfrm>
                <a:off x="5113338" y="3179763"/>
                <a:ext cx="468313" cy="504825"/>
              </a:xfrm>
              <a:custGeom>
                <a:avLst/>
                <a:gdLst>
                  <a:gd name="T0" fmla="*/ 125 w 125"/>
                  <a:gd name="T1" fmla="*/ 96 h 132"/>
                  <a:gd name="T2" fmla="*/ 66 w 125"/>
                  <a:gd name="T3" fmla="*/ 132 h 132"/>
                  <a:gd name="T4" fmla="*/ 0 w 125"/>
                  <a:gd name="T5" fmla="*/ 66 h 132"/>
                  <a:gd name="T6" fmla="*/ 66 w 125"/>
                  <a:gd name="T7" fmla="*/ 0 h 132"/>
                  <a:gd name="T8" fmla="*/ 125 w 125"/>
                  <a:gd name="T9" fmla="*/ 37 h 132"/>
                  <a:gd name="T10" fmla="*/ 110 w 125"/>
                  <a:gd name="T11" fmla="*/ 37 h 132"/>
                  <a:gd name="T12" fmla="*/ 66 w 125"/>
                  <a:gd name="T13" fmla="*/ 13 h 132"/>
                  <a:gd name="T14" fmla="*/ 14 w 125"/>
                  <a:gd name="T15" fmla="*/ 66 h 132"/>
                  <a:gd name="T16" fmla="*/ 66 w 125"/>
                  <a:gd name="T17" fmla="*/ 120 h 132"/>
                  <a:gd name="T18" fmla="*/ 110 w 125"/>
                  <a:gd name="T19" fmla="*/ 96 h 132"/>
                  <a:gd name="T20" fmla="*/ 125 w 125"/>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32">
                    <a:moveTo>
                      <a:pt x="125" y="96"/>
                    </a:moveTo>
                    <a:cubicBezTo>
                      <a:pt x="117" y="115"/>
                      <a:pt x="95" y="132"/>
                      <a:pt x="66" y="132"/>
                    </a:cubicBezTo>
                    <a:cubicBezTo>
                      <a:pt x="29" y="132"/>
                      <a:pt x="0" y="103"/>
                      <a:pt x="0" y="66"/>
                    </a:cubicBezTo>
                    <a:cubicBezTo>
                      <a:pt x="0" y="30"/>
                      <a:pt x="28" y="0"/>
                      <a:pt x="66" y="0"/>
                    </a:cubicBezTo>
                    <a:cubicBezTo>
                      <a:pt x="98" y="0"/>
                      <a:pt x="118" y="21"/>
                      <a:pt x="125" y="37"/>
                    </a:cubicBezTo>
                    <a:cubicBezTo>
                      <a:pt x="110" y="37"/>
                      <a:pt x="110" y="37"/>
                      <a:pt x="110" y="37"/>
                    </a:cubicBezTo>
                    <a:cubicBezTo>
                      <a:pt x="105" y="30"/>
                      <a:pt x="91" y="13"/>
                      <a:pt x="66" y="13"/>
                    </a:cubicBezTo>
                    <a:cubicBezTo>
                      <a:pt x="36" y="13"/>
                      <a:pt x="14" y="36"/>
                      <a:pt x="14" y="66"/>
                    </a:cubicBezTo>
                    <a:cubicBezTo>
                      <a:pt x="14" y="96"/>
                      <a:pt x="37" y="120"/>
                      <a:pt x="66" y="120"/>
                    </a:cubicBezTo>
                    <a:cubicBezTo>
                      <a:pt x="93" y="120"/>
                      <a:pt x="107" y="101"/>
                      <a:pt x="110" y="96"/>
                    </a:cubicBezTo>
                    <a:lnTo>
                      <a:pt x="12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9A3D9C59-0C09-F34E-8561-4E435C62DAFF}"/>
                  </a:ext>
                </a:extLst>
              </p:cNvPr>
              <p:cNvSpPr>
                <a:spLocks noChangeArrowheads="1"/>
              </p:cNvSpPr>
              <p:nvPr/>
            </p:nvSpPr>
            <p:spPr bwMode="auto">
              <a:xfrm>
                <a:off x="5653088" y="3187701"/>
                <a:ext cx="5238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Freeform 65">
                <a:extLst>
                  <a:ext uri="{FF2B5EF4-FFF2-40B4-BE49-F238E27FC236}">
                    <a16:creationId xmlns:a16="http://schemas.microsoft.com/office/drawing/2014/main" id="{59098E31-84AE-D240-AD28-667FB0F7A599}"/>
                  </a:ext>
                </a:extLst>
              </p:cNvPr>
              <p:cNvSpPr>
                <a:spLocks/>
              </p:cNvSpPr>
              <p:nvPr/>
            </p:nvSpPr>
            <p:spPr bwMode="auto">
              <a:xfrm>
                <a:off x="5803901" y="3187701"/>
                <a:ext cx="265113" cy="490538"/>
              </a:xfrm>
              <a:custGeom>
                <a:avLst/>
                <a:gdLst>
                  <a:gd name="T0" fmla="*/ 0 w 167"/>
                  <a:gd name="T1" fmla="*/ 0 h 309"/>
                  <a:gd name="T2" fmla="*/ 167 w 167"/>
                  <a:gd name="T3" fmla="*/ 0 h 309"/>
                  <a:gd name="T4" fmla="*/ 167 w 167"/>
                  <a:gd name="T5" fmla="*/ 32 h 309"/>
                  <a:gd name="T6" fmla="*/ 33 w 167"/>
                  <a:gd name="T7" fmla="*/ 32 h 309"/>
                  <a:gd name="T8" fmla="*/ 33 w 167"/>
                  <a:gd name="T9" fmla="*/ 138 h 309"/>
                  <a:gd name="T10" fmla="*/ 165 w 167"/>
                  <a:gd name="T11" fmla="*/ 138 h 309"/>
                  <a:gd name="T12" fmla="*/ 165 w 167"/>
                  <a:gd name="T13" fmla="*/ 169 h 309"/>
                  <a:gd name="T14" fmla="*/ 33 w 167"/>
                  <a:gd name="T15" fmla="*/ 169 h 309"/>
                  <a:gd name="T16" fmla="*/ 33 w 167"/>
                  <a:gd name="T17" fmla="*/ 277 h 309"/>
                  <a:gd name="T18" fmla="*/ 167 w 167"/>
                  <a:gd name="T19" fmla="*/ 277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2"/>
                    </a:lnTo>
                    <a:lnTo>
                      <a:pt x="33" y="32"/>
                    </a:lnTo>
                    <a:lnTo>
                      <a:pt x="33" y="138"/>
                    </a:lnTo>
                    <a:lnTo>
                      <a:pt x="165" y="138"/>
                    </a:lnTo>
                    <a:lnTo>
                      <a:pt x="165" y="169"/>
                    </a:lnTo>
                    <a:lnTo>
                      <a:pt x="33" y="169"/>
                    </a:lnTo>
                    <a:lnTo>
                      <a:pt x="33" y="277"/>
                    </a:lnTo>
                    <a:lnTo>
                      <a:pt x="167" y="277"/>
                    </a:lnTo>
                    <a:lnTo>
                      <a:pt x="167" y="309"/>
                    </a:lnTo>
                    <a:lnTo>
                      <a:pt x="0" y="30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Freeform 66">
                <a:extLst>
                  <a:ext uri="{FF2B5EF4-FFF2-40B4-BE49-F238E27FC236}">
                    <a16:creationId xmlns:a16="http://schemas.microsoft.com/office/drawing/2014/main" id="{0BE69CB1-5A6D-E34F-B2D2-C62D2E2DEDA0}"/>
                  </a:ext>
                </a:extLst>
              </p:cNvPr>
              <p:cNvSpPr>
                <a:spLocks/>
              </p:cNvSpPr>
              <p:nvPr/>
            </p:nvSpPr>
            <p:spPr bwMode="auto">
              <a:xfrm>
                <a:off x="6151563" y="3187701"/>
                <a:ext cx="387350" cy="490538"/>
              </a:xfrm>
              <a:custGeom>
                <a:avLst/>
                <a:gdLst>
                  <a:gd name="T0" fmla="*/ 213 w 244"/>
                  <a:gd name="T1" fmla="*/ 258 h 309"/>
                  <a:gd name="T2" fmla="*/ 213 w 244"/>
                  <a:gd name="T3" fmla="*/ 0 h 309"/>
                  <a:gd name="T4" fmla="*/ 244 w 244"/>
                  <a:gd name="T5" fmla="*/ 0 h 309"/>
                  <a:gd name="T6" fmla="*/ 244 w 244"/>
                  <a:gd name="T7" fmla="*/ 309 h 309"/>
                  <a:gd name="T8" fmla="*/ 213 w 244"/>
                  <a:gd name="T9" fmla="*/ 309 h 309"/>
                  <a:gd name="T10" fmla="*/ 34 w 244"/>
                  <a:gd name="T11" fmla="*/ 48 h 309"/>
                  <a:gd name="T12" fmla="*/ 34 w 244"/>
                  <a:gd name="T13" fmla="*/ 309 h 309"/>
                  <a:gd name="T14" fmla="*/ 0 w 244"/>
                  <a:gd name="T15" fmla="*/ 309 h 309"/>
                  <a:gd name="T16" fmla="*/ 0 w 244"/>
                  <a:gd name="T17" fmla="*/ 0 h 309"/>
                  <a:gd name="T18" fmla="*/ 36 w 244"/>
                  <a:gd name="T19" fmla="*/ 0 h 309"/>
                  <a:gd name="T20" fmla="*/ 213 w 244"/>
                  <a:gd name="T21" fmla="*/ 25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309">
                    <a:moveTo>
                      <a:pt x="213" y="258"/>
                    </a:moveTo>
                    <a:lnTo>
                      <a:pt x="213" y="0"/>
                    </a:lnTo>
                    <a:lnTo>
                      <a:pt x="244" y="0"/>
                    </a:lnTo>
                    <a:lnTo>
                      <a:pt x="244" y="309"/>
                    </a:lnTo>
                    <a:lnTo>
                      <a:pt x="213" y="309"/>
                    </a:lnTo>
                    <a:lnTo>
                      <a:pt x="34" y="48"/>
                    </a:lnTo>
                    <a:lnTo>
                      <a:pt x="34" y="309"/>
                    </a:lnTo>
                    <a:lnTo>
                      <a:pt x="0" y="309"/>
                    </a:lnTo>
                    <a:lnTo>
                      <a:pt x="0" y="0"/>
                    </a:lnTo>
                    <a:lnTo>
                      <a:pt x="36" y="0"/>
                    </a:lnTo>
                    <a:lnTo>
                      <a:pt x="213"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67">
                <a:extLst>
                  <a:ext uri="{FF2B5EF4-FFF2-40B4-BE49-F238E27FC236}">
                    <a16:creationId xmlns:a16="http://schemas.microsoft.com/office/drawing/2014/main" id="{A90BF7B2-590D-9F4F-99CD-8F43A837D972}"/>
                  </a:ext>
                </a:extLst>
              </p:cNvPr>
              <p:cNvSpPr>
                <a:spLocks/>
              </p:cNvSpPr>
              <p:nvPr/>
            </p:nvSpPr>
            <p:spPr bwMode="auto">
              <a:xfrm>
                <a:off x="6613526" y="3179763"/>
                <a:ext cx="469900" cy="504825"/>
              </a:xfrm>
              <a:custGeom>
                <a:avLst/>
                <a:gdLst>
                  <a:gd name="T0" fmla="*/ 125 w 125"/>
                  <a:gd name="T1" fmla="*/ 96 h 132"/>
                  <a:gd name="T2" fmla="*/ 67 w 125"/>
                  <a:gd name="T3" fmla="*/ 132 h 132"/>
                  <a:gd name="T4" fmla="*/ 0 w 125"/>
                  <a:gd name="T5" fmla="*/ 66 h 132"/>
                  <a:gd name="T6" fmla="*/ 66 w 125"/>
                  <a:gd name="T7" fmla="*/ 0 h 132"/>
                  <a:gd name="T8" fmla="*/ 125 w 125"/>
                  <a:gd name="T9" fmla="*/ 37 h 132"/>
                  <a:gd name="T10" fmla="*/ 110 w 125"/>
                  <a:gd name="T11" fmla="*/ 37 h 132"/>
                  <a:gd name="T12" fmla="*/ 66 w 125"/>
                  <a:gd name="T13" fmla="*/ 13 h 132"/>
                  <a:gd name="T14" fmla="*/ 14 w 125"/>
                  <a:gd name="T15" fmla="*/ 66 h 132"/>
                  <a:gd name="T16" fmla="*/ 66 w 125"/>
                  <a:gd name="T17" fmla="*/ 120 h 132"/>
                  <a:gd name="T18" fmla="*/ 110 w 125"/>
                  <a:gd name="T19" fmla="*/ 96 h 132"/>
                  <a:gd name="T20" fmla="*/ 125 w 125"/>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32">
                    <a:moveTo>
                      <a:pt x="125" y="96"/>
                    </a:moveTo>
                    <a:cubicBezTo>
                      <a:pt x="117" y="115"/>
                      <a:pt x="95" y="132"/>
                      <a:pt x="67" y="132"/>
                    </a:cubicBezTo>
                    <a:cubicBezTo>
                      <a:pt x="29" y="132"/>
                      <a:pt x="0" y="103"/>
                      <a:pt x="0" y="66"/>
                    </a:cubicBezTo>
                    <a:cubicBezTo>
                      <a:pt x="0" y="30"/>
                      <a:pt x="28" y="0"/>
                      <a:pt x="66" y="0"/>
                    </a:cubicBezTo>
                    <a:cubicBezTo>
                      <a:pt x="98" y="0"/>
                      <a:pt x="118" y="21"/>
                      <a:pt x="125" y="37"/>
                    </a:cubicBezTo>
                    <a:cubicBezTo>
                      <a:pt x="110" y="37"/>
                      <a:pt x="110" y="37"/>
                      <a:pt x="110" y="37"/>
                    </a:cubicBezTo>
                    <a:cubicBezTo>
                      <a:pt x="106" y="30"/>
                      <a:pt x="91" y="13"/>
                      <a:pt x="66" y="13"/>
                    </a:cubicBezTo>
                    <a:cubicBezTo>
                      <a:pt x="37" y="13"/>
                      <a:pt x="14" y="36"/>
                      <a:pt x="14" y="66"/>
                    </a:cubicBezTo>
                    <a:cubicBezTo>
                      <a:pt x="14" y="96"/>
                      <a:pt x="37" y="120"/>
                      <a:pt x="66" y="120"/>
                    </a:cubicBezTo>
                    <a:cubicBezTo>
                      <a:pt x="93" y="120"/>
                      <a:pt x="107" y="101"/>
                      <a:pt x="110" y="96"/>
                    </a:cubicBezTo>
                    <a:lnTo>
                      <a:pt x="12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Freeform 68">
                <a:extLst>
                  <a:ext uri="{FF2B5EF4-FFF2-40B4-BE49-F238E27FC236}">
                    <a16:creationId xmlns:a16="http://schemas.microsoft.com/office/drawing/2014/main" id="{3C0FA28E-8A7B-2240-812C-28F4AF94088C}"/>
                  </a:ext>
                </a:extLst>
              </p:cNvPr>
              <p:cNvSpPr>
                <a:spLocks/>
              </p:cNvSpPr>
              <p:nvPr/>
            </p:nvSpPr>
            <p:spPr bwMode="auto">
              <a:xfrm>
                <a:off x="7154863" y="3187701"/>
                <a:ext cx="266700" cy="490538"/>
              </a:xfrm>
              <a:custGeom>
                <a:avLst/>
                <a:gdLst>
                  <a:gd name="T0" fmla="*/ 0 w 168"/>
                  <a:gd name="T1" fmla="*/ 0 h 309"/>
                  <a:gd name="T2" fmla="*/ 168 w 168"/>
                  <a:gd name="T3" fmla="*/ 0 h 309"/>
                  <a:gd name="T4" fmla="*/ 168 w 168"/>
                  <a:gd name="T5" fmla="*/ 32 h 309"/>
                  <a:gd name="T6" fmla="*/ 33 w 168"/>
                  <a:gd name="T7" fmla="*/ 32 h 309"/>
                  <a:gd name="T8" fmla="*/ 33 w 168"/>
                  <a:gd name="T9" fmla="*/ 138 h 309"/>
                  <a:gd name="T10" fmla="*/ 168 w 168"/>
                  <a:gd name="T11" fmla="*/ 138 h 309"/>
                  <a:gd name="T12" fmla="*/ 168 w 168"/>
                  <a:gd name="T13" fmla="*/ 169 h 309"/>
                  <a:gd name="T14" fmla="*/ 33 w 168"/>
                  <a:gd name="T15" fmla="*/ 169 h 309"/>
                  <a:gd name="T16" fmla="*/ 33 w 168"/>
                  <a:gd name="T17" fmla="*/ 277 h 309"/>
                  <a:gd name="T18" fmla="*/ 168 w 168"/>
                  <a:gd name="T19" fmla="*/ 277 h 309"/>
                  <a:gd name="T20" fmla="*/ 168 w 168"/>
                  <a:gd name="T21" fmla="*/ 309 h 309"/>
                  <a:gd name="T22" fmla="*/ 0 w 168"/>
                  <a:gd name="T23" fmla="*/ 309 h 309"/>
                  <a:gd name="T24" fmla="*/ 0 w 168"/>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9">
                    <a:moveTo>
                      <a:pt x="0" y="0"/>
                    </a:moveTo>
                    <a:lnTo>
                      <a:pt x="168" y="0"/>
                    </a:lnTo>
                    <a:lnTo>
                      <a:pt x="168" y="32"/>
                    </a:lnTo>
                    <a:lnTo>
                      <a:pt x="33" y="32"/>
                    </a:lnTo>
                    <a:lnTo>
                      <a:pt x="33" y="138"/>
                    </a:lnTo>
                    <a:lnTo>
                      <a:pt x="168" y="138"/>
                    </a:lnTo>
                    <a:lnTo>
                      <a:pt x="168" y="169"/>
                    </a:lnTo>
                    <a:lnTo>
                      <a:pt x="33" y="169"/>
                    </a:lnTo>
                    <a:lnTo>
                      <a:pt x="33" y="277"/>
                    </a:lnTo>
                    <a:lnTo>
                      <a:pt x="168" y="277"/>
                    </a:lnTo>
                    <a:lnTo>
                      <a:pt x="168" y="309"/>
                    </a:lnTo>
                    <a:lnTo>
                      <a:pt x="0" y="30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20" name="Subtitle 2">
            <a:extLst>
              <a:ext uri="{FF2B5EF4-FFF2-40B4-BE49-F238E27FC236}">
                <a16:creationId xmlns:a16="http://schemas.microsoft.com/office/drawing/2014/main" id="{1DE91A03-FCEF-C043-9DE5-A34403EE1892}"/>
              </a:ext>
            </a:extLst>
          </p:cNvPr>
          <p:cNvSpPr>
            <a:spLocks noGrp="1"/>
          </p:cNvSpPr>
          <p:nvPr>
            <p:ph type="subTitle" idx="1"/>
          </p:nvPr>
        </p:nvSpPr>
        <p:spPr>
          <a:xfrm>
            <a:off x="1399282" y="3543301"/>
            <a:ext cx="6951837" cy="3323987"/>
          </a:xfrm>
          <a:noFill/>
        </p:spPr>
        <p:txBody>
          <a:bodyPr/>
          <a:lstStyle/>
          <a:p>
            <a:r>
              <a:rPr lang="en-US" sz="2800" dirty="0"/>
              <a:t>The </a:t>
            </a:r>
            <a:r>
              <a:rPr lang="en-US" sz="2800" i="1" dirty="0"/>
              <a:t>Science Mission Directorate’s </a:t>
            </a:r>
          </a:p>
          <a:p>
            <a:r>
              <a:rPr lang="en-US" sz="2800" dirty="0"/>
              <a:t>Suite of Science Missions.</a:t>
            </a:r>
          </a:p>
          <a:p>
            <a:r>
              <a:rPr lang="en-US" sz="2400" i="1" dirty="0"/>
              <a:t>(Operational and planned)</a:t>
            </a:r>
          </a:p>
          <a:p>
            <a:r>
              <a:rPr lang="en-US" sz="2000" dirty="0">
                <a:solidFill>
                  <a:schemeClr val="bg1">
                    <a:lumMod val="95000"/>
                  </a:schemeClr>
                </a:solidFill>
              </a:rPr>
              <a:t>Jeffrey Hayes (</a:t>
            </a:r>
            <a:r>
              <a:rPr lang="en-US" sz="2000" dirty="0">
                <a:hlinkClick r:id="rId3">
                  <a:extLst>
                    <a:ext uri="{A12FA001-AC4F-418D-AE19-62706E023703}">
                      <ahyp:hlinkClr xmlns:ahyp="http://schemas.microsoft.com/office/drawing/2018/hyperlinkcolor" val="tx"/>
                    </a:ext>
                  </a:extLst>
                </a:hlinkClick>
              </a:rPr>
              <a:t>jeffrey.hayes-1@nasa.gov</a:t>
            </a:r>
            <a:r>
              <a:rPr lang="en-US" sz="2000" dirty="0">
                <a:solidFill>
                  <a:schemeClr val="bg1">
                    <a:lumMod val="95000"/>
                  </a:schemeClr>
                </a:solidFill>
              </a:rPr>
              <a:t>)</a:t>
            </a:r>
          </a:p>
          <a:p>
            <a:endParaRPr lang="en-US" sz="2000" dirty="0">
              <a:solidFill>
                <a:schemeClr val="bg1">
                  <a:lumMod val="95000"/>
                </a:schemeClr>
              </a:solidFill>
            </a:endParaRPr>
          </a:p>
          <a:p>
            <a:r>
              <a:rPr lang="en-US" sz="1600" dirty="0">
                <a:solidFill>
                  <a:schemeClr val="bg1">
                    <a:lumMod val="95000"/>
                  </a:schemeClr>
                </a:solidFill>
              </a:rPr>
              <a:t>October 29, 2020</a:t>
            </a:r>
          </a:p>
          <a:p>
            <a:pPr algn="ctr"/>
            <a:endParaRPr lang="en-US" sz="2000" i="1" dirty="0">
              <a:solidFill>
                <a:schemeClr val="bg1">
                  <a:lumMod val="95000"/>
                </a:schemeClr>
              </a:solidFill>
            </a:endParaRPr>
          </a:p>
        </p:txBody>
      </p:sp>
    </p:spTree>
    <p:extLst>
      <p:ext uri="{BB962C8B-B14F-4D97-AF65-F5344CB8AC3E}">
        <p14:creationId xmlns:p14="http://schemas.microsoft.com/office/powerpoint/2010/main" val="362826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9EF141-721E-6C42-8D3C-4C7955E00ECF}"/>
              </a:ext>
            </a:extLst>
          </p:cNvPr>
          <p:cNvSpPr>
            <a:spLocks noGrp="1"/>
          </p:cNvSpPr>
          <p:nvPr>
            <p:ph type="sldNum" sz="quarter" idx="12"/>
          </p:nvPr>
        </p:nvSpPr>
        <p:spPr/>
        <p:txBody>
          <a:bodyPr/>
          <a:lstStyle/>
          <a:p>
            <a:fld id="{2E8C51FE-49D9-314D-9957-ABBF7DDE8782}" type="slidenum">
              <a:rPr lang="en-US" smtClean="0"/>
              <a:pPr/>
              <a:t>36</a:t>
            </a:fld>
            <a:endParaRPr lang="en-US" dirty="0"/>
          </a:p>
        </p:txBody>
      </p:sp>
      <p:pic>
        <p:nvPicPr>
          <p:cNvPr id="10" name="Content Placeholder 9">
            <a:extLst>
              <a:ext uri="{FF2B5EF4-FFF2-40B4-BE49-F238E27FC236}">
                <a16:creationId xmlns:a16="http://schemas.microsoft.com/office/drawing/2014/main" id="{2CF442AB-ECFC-D14F-9DAC-7280B07F04F5}"/>
              </a:ext>
            </a:extLst>
          </p:cNvPr>
          <p:cNvPicPr>
            <a:picLocks noGrp="1" noChangeAspect="1"/>
          </p:cNvPicPr>
          <p:nvPr>
            <p:ph idx="1"/>
          </p:nvPr>
        </p:nvPicPr>
        <p:blipFill>
          <a:blip r:embed="rId2"/>
          <a:stretch>
            <a:fillRect/>
          </a:stretch>
        </p:blipFill>
        <p:spPr>
          <a:xfrm>
            <a:off x="11285" y="8266"/>
            <a:ext cx="12180715" cy="6851654"/>
          </a:xfrm>
        </p:spPr>
      </p:pic>
    </p:spTree>
    <p:extLst>
      <p:ext uri="{BB962C8B-B14F-4D97-AF65-F5344CB8AC3E}">
        <p14:creationId xmlns:p14="http://schemas.microsoft.com/office/powerpoint/2010/main" val="9089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09620" cy="6858000"/>
          </a:xfrm>
          <a:prstGeom prst="rect">
            <a:avLst/>
          </a:prstGeom>
        </p:spPr>
      </p:pic>
      <p:sp>
        <p:nvSpPr>
          <p:cNvPr id="5" name="Title 4"/>
          <p:cNvSpPr>
            <a:spLocks noGrp="1"/>
          </p:cNvSpPr>
          <p:nvPr>
            <p:ph type="ctrTitle"/>
          </p:nvPr>
        </p:nvSpPr>
        <p:spPr>
          <a:xfrm>
            <a:off x="1570910" y="638421"/>
            <a:ext cx="9144000" cy="1240312"/>
          </a:xfrm>
        </p:spPr>
        <p:txBody>
          <a:bodyPr>
            <a:normAutofit fontScale="90000"/>
          </a:bodyPr>
          <a:lstStyle/>
          <a:p>
            <a:pPr>
              <a:lnSpc>
                <a:spcPct val="150000"/>
              </a:lnSpc>
              <a:spcBef>
                <a:spcPts val="1200"/>
              </a:spcBef>
            </a:pPr>
            <a:r>
              <a:rPr lang="en-US" sz="53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Day in the Life of ISS </a:t>
            </a:r>
            <a:r>
              <a:rPr lang="en-US" sz="5300" b="1"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a:t>
            </a:r>
            <a:br>
              <a:rPr lang="en-US" sz="5300" b="1" dirty="0">
                <a:solidFill>
                  <a:schemeClr val="bg1"/>
                </a:solidFill>
                <a:effectLst>
                  <a:outerShdw blurRad="38100" dist="38100" dir="2700000" algn="tl">
                    <a:srgbClr val="000000">
                      <a:alpha val="43137"/>
                    </a:srgbClr>
                  </a:outerShdw>
                </a:effectLst>
              </a:rPr>
            </a:br>
            <a:r>
              <a:rPr lang="en-US" sz="2200" i="1" dirty="0">
                <a:solidFill>
                  <a:schemeClr val="bg1"/>
                </a:solidFill>
                <a:effectLst>
                  <a:outerShdw blurRad="38100" dist="38100" dir="2700000" algn="tl">
                    <a:srgbClr val="000000">
                      <a:alpha val="43137"/>
                    </a:srgbClr>
                  </a:outerShdw>
                </a:effectLst>
              </a:rPr>
              <a:t>A NASA Human Space Flight Communications Use Case</a:t>
            </a:r>
            <a:endParaRPr lang="en-US" sz="2700" dirty="0">
              <a:solidFill>
                <a:schemeClr val="bg1"/>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5086350" y="4560570"/>
            <a:ext cx="6343650" cy="1097280"/>
          </a:xfrm>
          <a:solidFill>
            <a:srgbClr val="89919E">
              <a:alpha val="74902"/>
            </a:srgbClr>
          </a:solidFill>
          <a:effectLst>
            <a:softEdge rad="31750"/>
          </a:effectLst>
        </p:spPr>
        <p:txBody>
          <a:bodyPr>
            <a:noAutofit/>
          </a:bodyPr>
          <a:lstStyle/>
          <a:p>
            <a:pPr algn="l">
              <a:lnSpc>
                <a:spcPct val="100000"/>
              </a:lnSpc>
              <a:spcBef>
                <a:spcPts val="0"/>
              </a:spcBef>
            </a:pPr>
            <a:r>
              <a:rPr lang="en-US" sz="2000" i="1" dirty="0">
                <a:effectLst>
                  <a:outerShdw blurRad="38100" dist="38100" dir="2700000" algn="tl">
                    <a:srgbClr val="000000">
                      <a:alpha val="43137"/>
                    </a:srgbClr>
                  </a:outerShdw>
                </a:effectLst>
              </a:rPr>
              <a:t>Presented by </a:t>
            </a:r>
          </a:p>
          <a:p>
            <a:pPr algn="l">
              <a:lnSpc>
                <a:spcPct val="100000"/>
              </a:lnSpc>
              <a:spcBef>
                <a:spcPts val="0"/>
              </a:spcBef>
            </a:pPr>
            <a:r>
              <a:rPr lang="en-US" sz="2000" i="1" dirty="0">
                <a:effectLst>
                  <a:outerShdw blurRad="38100" dist="38100" dir="2700000" algn="tl">
                    <a:srgbClr val="000000">
                      <a:alpha val="43137"/>
                    </a:srgbClr>
                  </a:outerShdw>
                </a:effectLst>
              </a:rPr>
              <a:t>Penny Roberts, ISS Avionics Development and Integration</a:t>
            </a:r>
          </a:p>
          <a:p>
            <a:pPr algn="l">
              <a:lnSpc>
                <a:spcPct val="100000"/>
              </a:lnSpc>
              <a:spcBef>
                <a:spcPts val="0"/>
              </a:spcBef>
            </a:pPr>
            <a:r>
              <a:rPr lang="en-US" sz="2000" i="1" dirty="0">
                <a:effectLst>
                  <a:outerShdw blurRad="38100" dist="38100" dir="2700000" algn="tl">
                    <a:srgbClr val="000000">
                      <a:alpha val="43137"/>
                    </a:srgbClr>
                  </a:outerShdw>
                </a:effectLst>
              </a:rPr>
              <a:t>with inputs from the NASA HSF community.</a:t>
            </a:r>
          </a:p>
        </p:txBody>
      </p:sp>
    </p:spTree>
    <p:extLst>
      <p:ext uri="{BB962C8B-B14F-4D97-AF65-F5344CB8AC3E}">
        <p14:creationId xmlns:p14="http://schemas.microsoft.com/office/powerpoint/2010/main" val="3232151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io.jsc.nasa.gov/photos/12669/hires/iss060e03314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77066"/>
            <a:ext cx="6070600" cy="4080934"/>
          </a:xfrm>
          <a:prstGeom prst="rect">
            <a:avLst/>
          </a:prstGeom>
          <a:noFill/>
          <a:ln>
            <a:no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77066"/>
            <a:ext cx="6121400" cy="408093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7067" y="0"/>
            <a:ext cx="5096932" cy="2862887"/>
          </a:xfrm>
          <a:prstGeom prst="rect">
            <a:avLst/>
          </a:prstGeom>
        </p:spPr>
      </p:pic>
      <p:pic>
        <p:nvPicPr>
          <p:cNvPr id="9" name="Picture 8"/>
          <p:cNvPicPr>
            <a:picLocks noChangeAspect="1"/>
          </p:cNvPicPr>
          <p:nvPr/>
        </p:nvPicPr>
        <p:blipFill rotWithShape="1">
          <a:blip r:embed="rId6"/>
          <a:srcRect l="34102" t="11770" r="35823" b="42867"/>
          <a:stretch/>
        </p:blipFill>
        <p:spPr>
          <a:xfrm>
            <a:off x="-12700" y="-12700"/>
            <a:ext cx="2787650" cy="2876550"/>
          </a:xfrm>
          <a:prstGeom prst="rect">
            <a:avLst/>
          </a:prstGeom>
        </p:spPr>
      </p:pic>
      <p:sp>
        <p:nvSpPr>
          <p:cNvPr id="10" name="Rectangle 9"/>
          <p:cNvSpPr/>
          <p:nvPr/>
        </p:nvSpPr>
        <p:spPr>
          <a:xfrm>
            <a:off x="25400" y="-2068"/>
            <a:ext cx="2751667" cy="1600438"/>
          </a:xfrm>
          <a:prstGeom prst="rect">
            <a:avLst/>
          </a:prstGeom>
        </p:spPr>
        <p:txBody>
          <a:bodyPr wrap="square">
            <a:spAutoFit/>
          </a:bodyPr>
          <a:lstStyle/>
          <a:p>
            <a:r>
              <a:rPr lang="en-US" sz="1400" i="1" dirty="0">
                <a:solidFill>
                  <a:srgbClr val="FFFF00"/>
                </a:solidFill>
                <a:latin typeface="Arial" panose="020B0604020202020204" pitchFamily="34" charset="0"/>
                <a:ea typeface="Calibri" panose="020F0502020204030204" pitchFamily="34" charset="0"/>
              </a:rPr>
              <a:t>Lunar observations taken by the Expedition 23 crew aboard the International Space Station (ISS). View was released via astronaut Twitter, with the following message: Moon today. Sleep well!!! </a:t>
            </a:r>
            <a:endParaRPr lang="en-US" sz="1400" i="1" dirty="0">
              <a:solidFill>
                <a:srgbClr val="FFFF00"/>
              </a:solidFill>
            </a:endParaRPr>
          </a:p>
        </p:txBody>
      </p:sp>
      <p:sp>
        <p:nvSpPr>
          <p:cNvPr id="11" name="TextBox 10"/>
          <p:cNvSpPr txBox="1"/>
          <p:nvPr/>
        </p:nvSpPr>
        <p:spPr>
          <a:xfrm>
            <a:off x="2813050" y="-2031325"/>
            <a:ext cx="3041650" cy="2031325"/>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Robotic operations – MCC, CSA, JAXA</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Real time video downlink from multiple views</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Vehicle performance data downlink</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Commands uplink</a:t>
            </a:r>
          </a:p>
          <a:p>
            <a:pPr marL="34290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Emergency crew </a:t>
            </a:r>
            <a:r>
              <a:rPr lang="en-US" sz="1400" i="1" dirty="0" err="1">
                <a:solidFill>
                  <a:srgbClr val="002060"/>
                </a:solidFill>
                <a:effectLst>
                  <a:outerShdw blurRad="38100" dist="38100" dir="2700000" algn="tl">
                    <a:srgbClr val="000000">
                      <a:alpha val="43137"/>
                    </a:srgbClr>
                  </a:outerShdw>
                </a:effectLst>
              </a:rPr>
              <a:t>comm</a:t>
            </a:r>
            <a:r>
              <a:rPr lang="en-US" sz="1400" i="1" dirty="0">
                <a:solidFill>
                  <a:srgbClr val="002060"/>
                </a:solidFill>
                <a:effectLst>
                  <a:outerShdw blurRad="38100" dist="38100" dir="2700000" algn="tl">
                    <a:srgbClr val="000000">
                      <a:alpha val="43137"/>
                    </a:srgbClr>
                  </a:outerShdw>
                </a:effectLst>
              </a:rPr>
              <a:t> if needed – audio and caution and warning tones</a:t>
            </a:r>
          </a:p>
        </p:txBody>
      </p:sp>
      <p:sp>
        <p:nvSpPr>
          <p:cNvPr id="12" name="TextBox 11"/>
          <p:cNvSpPr txBox="1"/>
          <p:nvPr/>
        </p:nvSpPr>
        <p:spPr>
          <a:xfrm>
            <a:off x="-12700" y="-1298911"/>
            <a:ext cx="2787650" cy="1169551"/>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Social media – Internet access via handheld devices such as </a:t>
            </a:r>
            <a:r>
              <a:rPr lang="en-US" sz="1400" i="1" dirty="0" err="1">
                <a:solidFill>
                  <a:srgbClr val="002060"/>
                </a:solidFill>
                <a:effectLst>
                  <a:outerShdw blurRad="38100" dist="38100" dir="2700000" algn="tl">
                    <a:srgbClr val="000000">
                      <a:alpha val="43137"/>
                    </a:srgbClr>
                  </a:outerShdw>
                </a:effectLst>
              </a:rPr>
              <a:t>iPADs</a:t>
            </a:r>
            <a:r>
              <a:rPr lang="en-US" sz="1400" i="1" dirty="0">
                <a:solidFill>
                  <a:srgbClr val="002060"/>
                </a:solidFill>
                <a:effectLst>
                  <a:outerShdw blurRad="38100" dist="38100" dir="2700000" algn="tl">
                    <a:srgbClr val="000000">
                      <a:alpha val="43137"/>
                    </a:srgbClr>
                  </a:outerShdw>
                </a:effectLst>
              </a:rPr>
              <a:t> and laptop computers</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Challenges – operating system transitions and security patches</a:t>
            </a:r>
          </a:p>
        </p:txBody>
      </p:sp>
      <p:sp>
        <p:nvSpPr>
          <p:cNvPr id="13" name="TextBox 12"/>
          <p:cNvSpPr txBox="1"/>
          <p:nvPr/>
        </p:nvSpPr>
        <p:spPr>
          <a:xfrm>
            <a:off x="5992284" y="-1815882"/>
            <a:ext cx="2787650" cy="2031325"/>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Payload operations – ECOSTRESS shown being installed on JEM EF</a:t>
            </a:r>
          </a:p>
          <a:p>
            <a:pPr marL="398463"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Wi-Fi data transfer to onboard laptop running DTN for downlink </a:t>
            </a:r>
          </a:p>
          <a:p>
            <a:pPr marL="398463"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Protocols used on ISS:  SSH, HTTPS, RDP, CFDP, DTN, UDP, SFTP</a:t>
            </a:r>
          </a:p>
          <a:p>
            <a:pPr marL="171450" indent="-171450">
              <a:buFont typeface="Wingdings" panose="05000000000000000000" pitchFamily="2" charset="2"/>
              <a:buChar char="Ø"/>
            </a:pPr>
            <a:endParaRPr lang="en-US" sz="1400" i="1" dirty="0">
              <a:solidFill>
                <a:srgbClr val="002060"/>
              </a:solidFill>
              <a:effectLst>
                <a:outerShdw blurRad="38100" dist="38100" dir="2700000" algn="tl">
                  <a:srgbClr val="000000">
                    <a:alpha val="43137"/>
                  </a:srgbClr>
                </a:outerShdw>
              </a:effectLst>
            </a:endParaRPr>
          </a:p>
        </p:txBody>
      </p:sp>
      <p:sp>
        <p:nvSpPr>
          <p:cNvPr id="14" name="TextBox 13"/>
          <p:cNvSpPr txBox="1"/>
          <p:nvPr/>
        </p:nvSpPr>
        <p:spPr>
          <a:xfrm>
            <a:off x="8767234" y="-2795160"/>
            <a:ext cx="3412066" cy="2754600"/>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Crew wakes up – </a:t>
            </a:r>
            <a:r>
              <a:rPr lang="en-US" sz="1100" i="1" dirty="0">
                <a:solidFill>
                  <a:srgbClr val="002060"/>
                </a:solidFill>
                <a:effectLst>
                  <a:outerShdw blurRad="38100" dist="38100" dir="2700000" algn="tl">
                    <a:srgbClr val="000000">
                      <a:alpha val="43137"/>
                    </a:srgbClr>
                  </a:outerShdw>
                </a:effectLst>
              </a:rPr>
              <a:t>View of Reid Wiseman, using </a:t>
            </a:r>
            <a:r>
              <a:rPr lang="en-US" sz="1100" i="1" dirty="0" err="1">
                <a:solidFill>
                  <a:srgbClr val="002060"/>
                </a:solidFill>
                <a:effectLst>
                  <a:outerShdw blurRad="38100" dist="38100" dir="2700000" algn="tl">
                    <a:srgbClr val="000000">
                      <a:alpha val="43137"/>
                    </a:srgbClr>
                  </a:outerShdw>
                </a:effectLst>
              </a:rPr>
              <a:t>Ipad</a:t>
            </a:r>
            <a:r>
              <a:rPr lang="en-US" sz="1100" i="1" dirty="0">
                <a:solidFill>
                  <a:srgbClr val="002060"/>
                </a:solidFill>
                <a:effectLst>
                  <a:outerShdw blurRad="38100" dist="38100" dir="2700000" algn="tl">
                    <a:srgbClr val="000000">
                      <a:alpha val="43137"/>
                    </a:srgbClr>
                  </a:outerShdw>
                </a:effectLst>
              </a:rPr>
              <a:t>, and European Space Agency (ESA) Alex </a:t>
            </a:r>
            <a:r>
              <a:rPr lang="en-US" sz="1100" i="1" dirty="0" err="1">
                <a:solidFill>
                  <a:srgbClr val="002060"/>
                </a:solidFill>
                <a:effectLst>
                  <a:outerShdw blurRad="38100" dist="38100" dir="2700000" algn="tl">
                    <a:srgbClr val="000000">
                      <a:alpha val="43137"/>
                    </a:srgbClr>
                  </a:outerShdw>
                </a:effectLst>
              </a:rPr>
              <a:t>Gerst</a:t>
            </a:r>
            <a:r>
              <a:rPr lang="en-US" sz="1100" i="1" dirty="0">
                <a:solidFill>
                  <a:srgbClr val="002060"/>
                </a:solidFill>
                <a:effectLst>
                  <a:outerShdw blurRad="38100" dist="38100" dir="2700000" algn="tl">
                    <a:srgbClr val="000000">
                      <a:alpha val="43137"/>
                    </a:srgbClr>
                  </a:outerShdw>
                </a:effectLst>
              </a:rPr>
              <a:t>, in sleep station, in the Node 2. Wiseman and </a:t>
            </a:r>
            <a:r>
              <a:rPr lang="en-US" sz="1100" i="1" dirty="0" err="1">
                <a:solidFill>
                  <a:srgbClr val="002060"/>
                </a:solidFill>
                <a:effectLst>
                  <a:outerShdw blurRad="38100" dist="38100" dir="2700000" algn="tl">
                    <a:srgbClr val="000000">
                      <a:alpha val="43137"/>
                    </a:srgbClr>
                  </a:outerShdw>
                </a:effectLst>
              </a:rPr>
              <a:t>Gerst</a:t>
            </a:r>
            <a:r>
              <a:rPr lang="en-US" sz="1100" i="1" dirty="0">
                <a:solidFill>
                  <a:srgbClr val="002060"/>
                </a:solidFill>
                <a:effectLst>
                  <a:outerShdw blurRad="38100" dist="38100" dir="2700000" algn="tl">
                    <a:srgbClr val="000000">
                      <a:alpha val="43137"/>
                    </a:srgbClr>
                  </a:outerShdw>
                </a:effectLst>
              </a:rPr>
              <a:t> are Expedition 41 Flight Engineers (FEs). </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Through out the night, large files are downlinked and uplinked (e.g., imagery, data, procedures)</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Recent transition to O365 challenges were numerous - example – first time activation maxed out the forward link (21 Mbps) with mail loading for the first time – User Authentication challenges resulted in transition back to ground servers</a:t>
            </a:r>
          </a:p>
        </p:txBody>
      </p:sp>
      <p:sp>
        <p:nvSpPr>
          <p:cNvPr id="16" name="TextBox 15"/>
          <p:cNvSpPr txBox="1"/>
          <p:nvPr/>
        </p:nvSpPr>
        <p:spPr>
          <a:xfrm>
            <a:off x="6134100" y="6960774"/>
            <a:ext cx="6045200" cy="2031325"/>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View of Expedition 60 Flight Engineer (FE) Drew Morgan during Spheres-Zero-Robotics Run Test Session (Middle School Competition) using Expedite the Processing of Experiments to the Space Station (EXPRESS) Laptop. Photo was taken by Expedition 60 crew.</a:t>
            </a:r>
          </a:p>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PAO events:  Media, dignitaries, events like super bowl or world series, science with Schools </a:t>
            </a:r>
          </a:p>
          <a:p>
            <a:pPr marL="62865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live two-way audio and sometimes two way video</a:t>
            </a:r>
          </a:p>
          <a:p>
            <a:pPr marL="628650" lvl="1"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scheduled and time sensitive (before the bell rings or kick-off or next show)</a:t>
            </a:r>
          </a:p>
        </p:txBody>
      </p:sp>
      <p:pic>
        <p:nvPicPr>
          <p:cNvPr id="17" name="Picture 16" descr="https://io.jsc.nasa.gov/photos/11330/hires/iss041e077788.jpg"/>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8592508" y="-736604"/>
            <a:ext cx="2880981" cy="4318001"/>
          </a:xfrm>
          <a:prstGeom prst="rect">
            <a:avLst/>
          </a:prstGeom>
          <a:noFill/>
          <a:ln>
            <a:noFill/>
          </a:ln>
        </p:spPr>
      </p:pic>
      <p:sp>
        <p:nvSpPr>
          <p:cNvPr id="18" name="TextBox 17"/>
          <p:cNvSpPr txBox="1"/>
          <p:nvPr/>
        </p:nvSpPr>
        <p:spPr>
          <a:xfrm>
            <a:off x="-52916" y="6960774"/>
            <a:ext cx="6045200" cy="523220"/>
          </a:xfrm>
          <a:prstGeom prst="rect">
            <a:avLst/>
          </a:prstGeom>
          <a:noFill/>
        </p:spPr>
        <p:txBody>
          <a:bodyPr wrap="square" rtlCol="0">
            <a:spAutoFit/>
          </a:bodyPr>
          <a:lstStyle/>
          <a:p>
            <a:pPr marL="171450" indent="-171450">
              <a:buFont typeface="Wingdings" panose="05000000000000000000" pitchFamily="2" charset="2"/>
              <a:buChar char="Ø"/>
            </a:pPr>
            <a:r>
              <a:rPr lang="en-US" sz="1400" i="1" dirty="0">
                <a:solidFill>
                  <a:srgbClr val="002060"/>
                </a:solidFill>
                <a:effectLst>
                  <a:outerShdw blurRad="38100" dist="38100" dir="2700000" algn="tl">
                    <a:srgbClr val="000000">
                      <a:alpha val="43137"/>
                    </a:srgbClr>
                  </a:outerShdw>
                </a:effectLst>
              </a:rPr>
              <a:t>Dark view of Nick Hague, Expedition 60 Flight Engineer (FE), watching mapping program on one of the ISS laptop computers during 57S Landing.</a:t>
            </a:r>
          </a:p>
        </p:txBody>
      </p:sp>
    </p:spTree>
    <p:extLst>
      <p:ext uri="{BB962C8B-B14F-4D97-AF65-F5344CB8AC3E}">
        <p14:creationId xmlns:p14="http://schemas.microsoft.com/office/powerpoint/2010/main" val="2365881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7500" b="6875"/>
          <a:stretch/>
        </p:blipFill>
        <p:spPr>
          <a:xfrm>
            <a:off x="0" y="-25400"/>
            <a:ext cx="12192000" cy="6959600"/>
          </a:xfrm>
          <a:prstGeom prst="rect">
            <a:avLst/>
          </a:prstGeom>
        </p:spPr>
      </p:pic>
      <p:sp>
        <p:nvSpPr>
          <p:cNvPr id="2" name="Title 1"/>
          <p:cNvSpPr>
            <a:spLocks noGrp="1"/>
          </p:cNvSpPr>
          <p:nvPr>
            <p:ph type="title"/>
          </p:nvPr>
        </p:nvSpPr>
        <p:spPr>
          <a:xfrm>
            <a:off x="2948354" y="338271"/>
            <a:ext cx="6295291" cy="826709"/>
          </a:xfrm>
          <a:solidFill>
            <a:srgbClr val="89919E">
              <a:alpha val="35000"/>
            </a:srgbClr>
          </a:solidFill>
          <a:effectLst>
            <a:softEdge rad="127000"/>
          </a:effectLst>
        </p:spPr>
        <p:txBody>
          <a:bodyPr>
            <a:normAutofit/>
          </a:bodyPr>
          <a:lstStyle/>
          <a:p>
            <a:pPr algn="ctr"/>
            <a:r>
              <a:rPr lang="en-US" sz="4800" b="1" i="1" dirty="0">
                <a:solidFill>
                  <a:schemeClr val="bg1"/>
                </a:solidFill>
              </a:rPr>
              <a:t>ISS National Laboratory</a:t>
            </a:r>
          </a:p>
        </p:txBody>
      </p:sp>
      <p:sp>
        <p:nvSpPr>
          <p:cNvPr id="5" name="TextBox 4"/>
          <p:cNvSpPr txBox="1"/>
          <p:nvPr/>
        </p:nvSpPr>
        <p:spPr>
          <a:xfrm>
            <a:off x="9431867" y="2218266"/>
            <a:ext cx="2184400" cy="1323439"/>
          </a:xfrm>
          <a:prstGeom prst="rect">
            <a:avLst/>
          </a:prstGeom>
          <a:solidFill>
            <a:schemeClr val="tx1">
              <a:lumMod val="75000"/>
              <a:lumOff val="25000"/>
              <a:alpha val="65098"/>
            </a:schemeClr>
          </a:solidFill>
          <a:effectLst>
            <a:softEdge rad="88900"/>
          </a:effectLst>
        </p:spPr>
        <p:txBody>
          <a:bodyPr wrap="square" rtlCol="0">
            <a:spAutoFit/>
          </a:bodyPr>
          <a:lstStyle/>
          <a:p>
            <a:r>
              <a:rPr lang="en-US" sz="2000" b="1" i="1" dirty="0">
                <a:solidFill>
                  <a:schemeClr val="bg1"/>
                </a:solidFill>
              </a:rPr>
              <a:t>Live video seen by researchers and operators on ground</a:t>
            </a:r>
          </a:p>
        </p:txBody>
      </p:sp>
      <p:sp>
        <p:nvSpPr>
          <p:cNvPr id="6" name="TextBox 5"/>
          <p:cNvSpPr txBox="1"/>
          <p:nvPr/>
        </p:nvSpPr>
        <p:spPr>
          <a:xfrm>
            <a:off x="5654886" y="1921136"/>
            <a:ext cx="2504376" cy="1323439"/>
          </a:xfrm>
          <a:prstGeom prst="rect">
            <a:avLst/>
          </a:prstGeom>
          <a:solidFill>
            <a:schemeClr val="tx1">
              <a:lumMod val="75000"/>
              <a:lumOff val="25000"/>
              <a:alpha val="65098"/>
            </a:schemeClr>
          </a:solidFill>
          <a:effectLst>
            <a:softEdge rad="88900"/>
          </a:effectLst>
        </p:spPr>
        <p:txBody>
          <a:bodyPr wrap="square" rtlCol="0">
            <a:spAutoFit/>
          </a:bodyPr>
          <a:lstStyle/>
          <a:p>
            <a:r>
              <a:rPr lang="en-US" sz="2000" b="1" i="1" dirty="0">
                <a:solidFill>
                  <a:schemeClr val="bg1"/>
                </a:solidFill>
              </a:rPr>
              <a:t>Two-way audio for communications with researchers and operators on ground  </a:t>
            </a:r>
          </a:p>
        </p:txBody>
      </p:sp>
      <p:sp>
        <p:nvSpPr>
          <p:cNvPr id="8" name="TextBox 7"/>
          <p:cNvSpPr txBox="1"/>
          <p:nvPr/>
        </p:nvSpPr>
        <p:spPr>
          <a:xfrm>
            <a:off x="3373966" y="3541705"/>
            <a:ext cx="2925722" cy="707886"/>
          </a:xfrm>
          <a:prstGeom prst="rect">
            <a:avLst/>
          </a:prstGeom>
          <a:solidFill>
            <a:schemeClr val="tx1">
              <a:lumMod val="75000"/>
              <a:lumOff val="25000"/>
              <a:alpha val="65098"/>
            </a:schemeClr>
          </a:solidFill>
          <a:effectLst>
            <a:softEdge rad="88900"/>
          </a:effectLst>
        </p:spPr>
        <p:txBody>
          <a:bodyPr wrap="square" rtlCol="0">
            <a:spAutoFit/>
          </a:bodyPr>
          <a:lstStyle/>
          <a:p>
            <a:r>
              <a:rPr lang="en-US" sz="2000" b="1" i="1" dirty="0">
                <a:solidFill>
                  <a:schemeClr val="bg1"/>
                </a:solidFill>
              </a:rPr>
              <a:t>Uplinked procedures and diagrams for viewing</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6433" y="4552244"/>
            <a:ext cx="2963333" cy="1975555"/>
          </a:xfrm>
          <a:prstGeom prst="rect">
            <a:avLst/>
          </a:prstGeom>
        </p:spPr>
      </p:pic>
      <p:sp>
        <p:nvSpPr>
          <p:cNvPr id="10" name="TextBox 9"/>
          <p:cNvSpPr txBox="1"/>
          <p:nvPr/>
        </p:nvSpPr>
        <p:spPr>
          <a:xfrm>
            <a:off x="9169400" y="6053666"/>
            <a:ext cx="2510366" cy="400110"/>
          </a:xfrm>
          <a:prstGeom prst="rect">
            <a:avLst/>
          </a:prstGeom>
          <a:noFill/>
        </p:spPr>
        <p:txBody>
          <a:bodyPr wrap="square" rtlCol="0">
            <a:spAutoFit/>
          </a:bodyPr>
          <a:lstStyle/>
          <a:p>
            <a:r>
              <a:rPr lang="en-US" sz="2000" b="1" i="1" dirty="0">
                <a:solidFill>
                  <a:schemeClr val="bg1"/>
                </a:solidFill>
              </a:rPr>
              <a:t>Digital still imagery</a:t>
            </a:r>
          </a:p>
        </p:txBody>
      </p:sp>
    </p:spTree>
    <p:extLst>
      <p:ext uri="{BB962C8B-B14F-4D97-AF65-F5344CB8AC3E}">
        <p14:creationId xmlns:p14="http://schemas.microsoft.com/office/powerpoint/2010/main" val="534985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2135" y="4208430"/>
            <a:ext cx="4015702" cy="26771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7804" b="3232"/>
          <a:stretch/>
        </p:blipFill>
        <p:spPr>
          <a:xfrm>
            <a:off x="-28877" y="-1"/>
            <a:ext cx="5299723" cy="427044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4963" y="-2"/>
            <a:ext cx="7602874" cy="4270445"/>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b="6769"/>
          <a:stretch/>
        </p:blipFill>
        <p:spPr>
          <a:xfrm>
            <a:off x="3980318" y="4265580"/>
            <a:ext cx="4211817" cy="2617820"/>
          </a:xfrm>
          <a:prstGeom prst="rect">
            <a:avLst/>
          </a:prstGeom>
        </p:spPr>
      </p:pic>
      <p:sp>
        <p:nvSpPr>
          <p:cNvPr id="18" name="Title 17"/>
          <p:cNvSpPr>
            <a:spLocks noGrp="1"/>
          </p:cNvSpPr>
          <p:nvPr>
            <p:ph type="title"/>
          </p:nvPr>
        </p:nvSpPr>
        <p:spPr>
          <a:xfrm>
            <a:off x="809017" y="202890"/>
            <a:ext cx="10515600" cy="838298"/>
          </a:xfrm>
        </p:spPr>
        <p:txBody>
          <a:bodyPr>
            <a:normAutofit/>
          </a:bodyPr>
          <a:lstStyle/>
          <a:p>
            <a:r>
              <a:rPr lang="en-US" sz="3600" i="1" dirty="0">
                <a:solidFill>
                  <a:schemeClr val="bg1"/>
                </a:solidFill>
                <a:effectLst>
                  <a:outerShdw blurRad="38100" dist="38100" dir="2700000" algn="tl">
                    <a:srgbClr val="000000">
                      <a:alpha val="43137"/>
                    </a:srgbClr>
                  </a:outerShdw>
                </a:effectLst>
              </a:rPr>
              <a:t>ISS Vehicle and Critical Operations</a:t>
            </a:r>
            <a:endParaRPr lang="en-US" sz="3600" dirty="0">
              <a:effectLst>
                <a:outerShdw blurRad="38100" dist="38100" dir="2700000" algn="tl">
                  <a:srgbClr val="000000">
                    <a:alpha val="43137"/>
                  </a:srgbClr>
                </a:outerShdw>
              </a:effectLst>
            </a:endParaRPr>
          </a:p>
        </p:txBody>
      </p:sp>
      <p:sp>
        <p:nvSpPr>
          <p:cNvPr id="16" name="Content Placeholder 15"/>
          <p:cNvSpPr>
            <a:spLocks noGrp="1"/>
          </p:cNvSpPr>
          <p:nvPr>
            <p:ph idx="1"/>
          </p:nvPr>
        </p:nvSpPr>
        <p:spPr>
          <a:xfrm>
            <a:off x="5565704" y="2416591"/>
            <a:ext cx="6502151" cy="2292356"/>
          </a:xfrm>
        </p:spPr>
        <p:txBody>
          <a:bodyPr>
            <a:normAutofit/>
          </a:bodyPr>
          <a:lstStyle/>
          <a:p>
            <a:pPr marL="0" indent="0">
              <a:lnSpc>
                <a:spcPct val="100000"/>
              </a:lnSpc>
              <a:spcBef>
                <a:spcPts val="0"/>
              </a:spcBef>
              <a:buNone/>
            </a:pPr>
            <a:r>
              <a:rPr lang="en-US" sz="1800" b="1" i="1" u="sng" dirty="0">
                <a:solidFill>
                  <a:schemeClr val="bg1"/>
                </a:solidFill>
                <a:effectLst>
                  <a:outerShdw blurRad="38100" dist="38100" dir="2700000" algn="tl">
                    <a:srgbClr val="000000">
                      <a:alpha val="43137"/>
                    </a:srgbClr>
                  </a:outerShdw>
                </a:effectLst>
              </a:rPr>
              <a:t>Critical Ops</a:t>
            </a:r>
          </a:p>
          <a:p>
            <a:pPr marL="284163"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EVAs, VV proximity operations, robotic operations</a:t>
            </a:r>
            <a:endParaRPr lang="en-US" sz="1800" i="1" dirty="0">
              <a:solidFill>
                <a:schemeClr val="bg1"/>
              </a:solidFill>
              <a:effectLst>
                <a:outerShdw blurRad="38100" dist="38100" dir="2700000" algn="tl">
                  <a:srgbClr val="000000">
                    <a:alpha val="43137"/>
                  </a:srgbClr>
                </a:outerShdw>
              </a:effectLst>
            </a:endParaRPr>
          </a:p>
          <a:p>
            <a:pPr marL="741363" lvl="1"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Scheduled events to ensure maximum </a:t>
            </a:r>
            <a:r>
              <a:rPr lang="en-US" sz="1600" i="1" dirty="0" err="1">
                <a:solidFill>
                  <a:schemeClr val="bg1"/>
                </a:solidFill>
                <a:effectLst>
                  <a:outerShdw blurRad="38100" dist="38100" dir="2700000" algn="tl">
                    <a:srgbClr val="000000">
                      <a:alpha val="43137"/>
                    </a:srgbClr>
                  </a:outerShdw>
                </a:effectLst>
              </a:rPr>
              <a:t>comm</a:t>
            </a:r>
            <a:r>
              <a:rPr lang="en-US" sz="1600" i="1" dirty="0">
                <a:solidFill>
                  <a:schemeClr val="bg1"/>
                </a:solidFill>
                <a:effectLst>
                  <a:outerShdw blurRad="38100" dist="38100" dir="2700000" algn="tl">
                    <a:srgbClr val="000000">
                      <a:alpha val="43137"/>
                    </a:srgbClr>
                  </a:outerShdw>
                </a:effectLst>
              </a:rPr>
              <a:t> coverage</a:t>
            </a:r>
          </a:p>
          <a:p>
            <a:pPr marL="741363" lvl="1"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Operations Go-No Go prior to events</a:t>
            </a:r>
          </a:p>
          <a:p>
            <a:pPr marL="741363" lvl="1"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Redundancy established throughout operations</a:t>
            </a:r>
          </a:p>
          <a:p>
            <a:pPr marL="741363" lvl="1"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Automatic fail over &amp; responses if LOS for pre-defined duration</a:t>
            </a:r>
          </a:p>
          <a:p>
            <a:pPr marL="741363" lvl="1"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Flight rules define continuation of operations if degraded </a:t>
            </a:r>
            <a:r>
              <a:rPr lang="en-US" sz="1600" i="1" dirty="0" err="1">
                <a:solidFill>
                  <a:schemeClr val="bg1"/>
                </a:solidFill>
                <a:effectLst>
                  <a:outerShdw blurRad="38100" dist="38100" dir="2700000" algn="tl">
                    <a:srgbClr val="000000">
                      <a:alpha val="43137"/>
                    </a:srgbClr>
                  </a:outerShdw>
                </a:effectLst>
              </a:rPr>
              <a:t>comm</a:t>
            </a:r>
            <a:endParaRPr lang="en-US" sz="1600" i="1" dirty="0">
              <a:solidFill>
                <a:schemeClr val="bg1"/>
              </a:solidFill>
              <a:effectLst>
                <a:outerShdw blurRad="38100" dist="38100" dir="2700000" algn="tl">
                  <a:srgbClr val="000000">
                    <a:alpha val="43137"/>
                  </a:srgbClr>
                </a:outerShdw>
              </a:effectLst>
            </a:endParaRPr>
          </a:p>
        </p:txBody>
      </p:sp>
      <p:pic>
        <p:nvPicPr>
          <p:cNvPr id="19" name="Picture 18"/>
          <p:cNvPicPr>
            <a:picLocks noChangeAspect="1"/>
          </p:cNvPicPr>
          <p:nvPr/>
        </p:nvPicPr>
        <p:blipFill rotWithShape="1">
          <a:blip r:embed="rId7" cstate="print">
            <a:extLst>
              <a:ext uri="{28A0092B-C50C-407E-A947-70E740481C1C}">
                <a14:useLocalDpi xmlns:a14="http://schemas.microsoft.com/office/drawing/2010/main" val="0"/>
              </a:ext>
            </a:extLst>
          </a:blip>
          <a:srcRect b="7798"/>
          <a:stretch/>
        </p:blipFill>
        <p:spPr>
          <a:xfrm>
            <a:off x="-28878" y="4270443"/>
            <a:ext cx="4250922" cy="2612957"/>
          </a:xfrm>
          <a:prstGeom prst="rect">
            <a:avLst/>
          </a:prstGeom>
        </p:spPr>
      </p:pic>
      <p:sp>
        <p:nvSpPr>
          <p:cNvPr id="9" name="Content Placeholder 15"/>
          <p:cNvSpPr txBox="1">
            <a:spLocks/>
          </p:cNvSpPr>
          <p:nvPr/>
        </p:nvSpPr>
        <p:spPr>
          <a:xfrm>
            <a:off x="3935809" y="928711"/>
            <a:ext cx="5130983" cy="1487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2000" b="1" i="1" u="sng" dirty="0">
                <a:solidFill>
                  <a:schemeClr val="bg1"/>
                </a:solidFill>
                <a:effectLst>
                  <a:outerShdw blurRad="38100" dist="38100" dir="2700000" algn="tl">
                    <a:srgbClr val="000000">
                      <a:alpha val="43137"/>
                    </a:srgbClr>
                  </a:outerShdw>
                </a:effectLst>
              </a:rPr>
              <a:t>Nominal Ops</a:t>
            </a:r>
          </a:p>
          <a:p>
            <a:pPr marL="284163"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Constant monitoring, control, sustainment, and upgrade of the ISS hardware and software</a:t>
            </a:r>
          </a:p>
          <a:p>
            <a:pPr marL="1198563" lvl="2" indent="-284163">
              <a:lnSpc>
                <a:spcPct val="100000"/>
              </a:lnSpc>
              <a:spcBef>
                <a:spcPts val="0"/>
              </a:spcBef>
              <a:buFont typeface="Wingdings" panose="05000000000000000000" pitchFamily="2" charset="2"/>
              <a:buChar char="Ø"/>
            </a:pPr>
            <a:r>
              <a:rPr lang="en-US" sz="1600" i="1" dirty="0">
                <a:solidFill>
                  <a:schemeClr val="bg1"/>
                </a:solidFill>
                <a:effectLst>
                  <a:outerShdw blurRad="38100" dist="38100" dir="2700000" algn="tl">
                    <a:srgbClr val="000000">
                      <a:alpha val="43137"/>
                    </a:srgbClr>
                  </a:outerShdw>
                </a:effectLst>
              </a:rPr>
              <a:t>Readiness for rapid re-configuration for emergency events</a:t>
            </a:r>
          </a:p>
        </p:txBody>
      </p:sp>
      <p:sp>
        <p:nvSpPr>
          <p:cNvPr id="4" name="Freeform: Shape 3">
            <a:extLst>
              <a:ext uri="{FF2B5EF4-FFF2-40B4-BE49-F238E27FC236}">
                <a16:creationId xmlns:a16="http://schemas.microsoft.com/office/drawing/2014/main" id="{C14B7A48-AB76-43C4-831A-1B2922623680}"/>
              </a:ext>
            </a:extLst>
          </p:cNvPr>
          <p:cNvSpPr/>
          <p:nvPr/>
        </p:nvSpPr>
        <p:spPr>
          <a:xfrm>
            <a:off x="4593981" y="1868365"/>
            <a:ext cx="1094642" cy="2387112"/>
          </a:xfrm>
          <a:custGeom>
            <a:avLst/>
            <a:gdLst>
              <a:gd name="connsiteX0" fmla="*/ 4396 w 1094642"/>
              <a:gd name="connsiteY0" fmla="*/ 0 h 2387112"/>
              <a:gd name="connsiteX1" fmla="*/ 0 w 1094642"/>
              <a:gd name="connsiteY1" fmla="*/ 2387112 h 2387112"/>
              <a:gd name="connsiteX2" fmla="*/ 1094642 w 1094642"/>
              <a:gd name="connsiteY2" fmla="*/ 2369527 h 2387112"/>
              <a:gd name="connsiteX3" fmla="*/ 857250 w 1094642"/>
              <a:gd name="connsiteY3" fmla="*/ 1151793 h 2387112"/>
              <a:gd name="connsiteX4" fmla="*/ 4396 w 1094642"/>
              <a:gd name="connsiteY4" fmla="*/ 0 h 238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642" h="2387112">
                <a:moveTo>
                  <a:pt x="4396" y="0"/>
                </a:moveTo>
                <a:cubicBezTo>
                  <a:pt x="2931" y="795704"/>
                  <a:pt x="1465" y="1591408"/>
                  <a:pt x="0" y="2387112"/>
                </a:cubicBezTo>
                <a:lnTo>
                  <a:pt x="1094642" y="2369527"/>
                </a:lnTo>
                <a:lnTo>
                  <a:pt x="857250" y="1151793"/>
                </a:lnTo>
                <a:lnTo>
                  <a:pt x="4396" y="0"/>
                </a:lnTo>
                <a:close/>
              </a:path>
            </a:pathLst>
          </a:custGeom>
          <a:solidFill>
            <a:srgbClr val="01010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313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nasa.gov/sites/default/files/thumbnails/image/ops_ma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6095"/>
            <a:ext cx="12192000" cy="6234547"/>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flipH="1" flipV="1">
            <a:off x="1985041" y="2269067"/>
            <a:ext cx="875634" cy="2116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874433" y="2319867"/>
            <a:ext cx="296334" cy="1608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874433" y="1888067"/>
            <a:ext cx="730780" cy="5926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874433" y="2269067"/>
            <a:ext cx="7971367" cy="2116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2874433" y="1888067"/>
            <a:ext cx="3619500" cy="5926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860675" y="1570567"/>
            <a:ext cx="4547658" cy="910166"/>
          </a:xfrm>
          <a:prstGeom prst="straightConnector1">
            <a:avLst/>
          </a:prstGeom>
          <a:ln w="15875">
            <a:solidFill>
              <a:srgbClr val="FF0000"/>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2912" y="0"/>
            <a:ext cx="1384371" cy="774701"/>
          </a:xfrm>
          <a:prstGeom prst="rect">
            <a:avLst/>
          </a:prstGeom>
        </p:spPr>
      </p:pic>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8605" y="1098"/>
            <a:ext cx="1632308" cy="778366"/>
          </a:xfrm>
          <a:prstGeom prst="rect">
            <a:avLst/>
          </a:prstGeom>
        </p:spPr>
      </p:pic>
      <p:pic>
        <p:nvPicPr>
          <p:cNvPr id="1040" name="Picture 16" descr="https://blogs.nasa.gov/spacex/wp-content/uploads/sites/227/2014/09/spacexcrs4-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27" y="-3666"/>
            <a:ext cx="1383762" cy="77836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gipoc.grc.nasa.gov/wp/wp-content/uploads/2017/01/tscwideshot-300x16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8509" y="76"/>
            <a:ext cx="1389939" cy="778366"/>
          </a:xfrm>
          <a:prstGeom prst="rect">
            <a:avLst/>
          </a:prstGeom>
          <a:noFill/>
          <a:extLst>
            <a:ext uri="{909E8E84-426E-40DD-AFC4-6F175D3DCCD1}">
              <a14:hiddenFill xmlns:a14="http://schemas.microsoft.com/office/drawing/2010/main">
                <a:solidFill>
                  <a:srgbClr val="FFFFFF"/>
                </a:solidFill>
              </a14:hiddenFill>
            </a:ext>
          </a:extLst>
        </p:spPr>
      </p:pic>
      <p:sp>
        <p:nvSpPr>
          <p:cNvPr id="1024" name="AutoShape 20" descr="Space Station Flight Control Room |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6" name="Picture 22" descr="Space Station Flight Control Room"/>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41" t="17147" r="-141" b="6313"/>
          <a:stretch/>
        </p:blipFill>
        <p:spPr bwMode="auto">
          <a:xfrm>
            <a:off x="1375935" y="0"/>
            <a:ext cx="1520403" cy="774700"/>
          </a:xfrm>
          <a:prstGeom prst="rect">
            <a:avLst/>
          </a:prstGeom>
          <a:noFill/>
          <a:extLst>
            <a:ext uri="{909E8E84-426E-40DD-AFC4-6F175D3DCCD1}">
              <a14:hiddenFill xmlns:a14="http://schemas.microsoft.com/office/drawing/2010/main">
                <a:solidFill>
                  <a:srgbClr val="FFFFFF"/>
                </a:solidFill>
              </a14:hiddenFill>
            </a:ext>
          </a:extLst>
        </p:spPr>
      </p:pic>
      <p:sp>
        <p:nvSpPr>
          <p:cNvPr id="1025" name="TextBox 1024"/>
          <p:cNvSpPr txBox="1"/>
          <p:nvPr/>
        </p:nvSpPr>
        <p:spPr>
          <a:xfrm>
            <a:off x="4533476" y="3552867"/>
            <a:ext cx="7678844" cy="2862322"/>
          </a:xfrm>
          <a:prstGeom prst="rect">
            <a:avLst/>
          </a:prstGeom>
          <a:noFill/>
        </p:spPr>
        <p:txBody>
          <a:bodyPr wrap="square" rtlCol="0">
            <a:spAutoFit/>
          </a:bodyPr>
          <a:lstStyle/>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Global vehicle and experiment command, control, and data delivery</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Real time, two-way audio and video conferencing communications with operators, researchers, public affairs, and friends and family</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Support for commonly available communications protocols including delay/disruption tolerant networking</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Privacy, security, and reliability</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Automatic failure detection isolation and recovery for critical operations</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Service provider support for mission readiness and failure recovery to support continued mission operations with redundancy and service assurance</a:t>
            </a:r>
          </a:p>
          <a:p>
            <a:pPr marL="285750" indent="-285750">
              <a:buFont typeface="Wingdings" panose="05000000000000000000" pitchFamily="2" charset="2"/>
              <a:buChar char="Ø"/>
            </a:pPr>
            <a:r>
              <a:rPr lang="en-US" i="1" dirty="0">
                <a:solidFill>
                  <a:schemeClr val="bg1"/>
                </a:solidFill>
                <a:effectLst>
                  <a:outerShdw blurRad="38100" dist="38100" dir="2700000" algn="tl">
                    <a:srgbClr val="000000">
                      <a:alpha val="43137"/>
                    </a:srgbClr>
                  </a:outerShdw>
                </a:effectLst>
              </a:rPr>
              <a:t>Integrated ground test support for upgrades and troubleshooting (helpdesk)</a:t>
            </a:r>
          </a:p>
        </p:txBody>
      </p:sp>
      <p:pic>
        <p:nvPicPr>
          <p:cNvPr id="1048" name="Picture 24" descr="European Space Operations Centre - Wikipedi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75475" y="1971"/>
            <a:ext cx="1159509" cy="7715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www.nasa.gov/sites/default/files/thumbnails/image/1280px-esa_logo.svg_.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43080" y="-14652"/>
            <a:ext cx="509847"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My Spacex Logo Version :) by Mark Fortez on Dribbbl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18938" y="27169"/>
            <a:ext cx="304458" cy="22834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2263" y="1122"/>
            <a:ext cx="318432" cy="318432"/>
          </a:xfrm>
          <a:prstGeom prst="rect">
            <a:avLst/>
          </a:prstGeom>
        </p:spPr>
      </p:pic>
      <p:pic>
        <p:nvPicPr>
          <p:cNvPr id="1052" name="Picture 28" descr="http://www.npointercos.jp/images/MCCMISS2007ssIMG_1827.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934984" y="-7337"/>
            <a:ext cx="1174945" cy="78329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ww.nasa.gov/sites/default/files/thumbnails/image/1000px-roscosmos_logo_ru.svg_.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836663" y="20494"/>
            <a:ext cx="252828" cy="305922"/>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Operations and Utilization of Kib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110245" y="-5246"/>
            <a:ext cx="1089582" cy="79015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www.nasa.gov/sites/default/files/thumbnails/image/jaxa2.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779043" y="6460"/>
            <a:ext cx="393979" cy="237003"/>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15653" y="1122"/>
            <a:ext cx="318432" cy="318432"/>
          </a:xfrm>
          <a:prstGeom prst="rect">
            <a:avLst/>
          </a:prstGeom>
        </p:spPr>
      </p:pic>
      <p:pic>
        <p:nvPicPr>
          <p:cNvPr id="1033" name="Picture 1032"/>
          <p:cNvPicPr>
            <a:picLocks noChangeAspect="1"/>
          </p:cNvPicPr>
          <p:nvPr/>
        </p:nvPicPr>
        <p:blipFill>
          <a:blip r:embed="rId17"/>
          <a:stretch>
            <a:fillRect/>
          </a:stretch>
        </p:blipFill>
        <p:spPr>
          <a:xfrm>
            <a:off x="7295494" y="1"/>
            <a:ext cx="1480210" cy="777110"/>
          </a:xfrm>
          <a:prstGeom prst="rect">
            <a:avLst/>
          </a:prstGeom>
        </p:spPr>
      </p:pic>
      <p:pic>
        <p:nvPicPr>
          <p:cNvPr id="1028" name="Picture 4" descr="https://www.nasa.gov/sites/default/files/thumbnails/image/1024px-csa-asc_logo.svg_.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501613" y="34442"/>
            <a:ext cx="232833" cy="232833"/>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p:cNvCxnSpPr/>
          <p:nvPr/>
        </p:nvCxnSpPr>
        <p:spPr>
          <a:xfrm flipH="1">
            <a:off x="3170767" y="2185988"/>
            <a:ext cx="369358" cy="144088"/>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170767" y="2071688"/>
            <a:ext cx="132821" cy="258388"/>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1933575" y="2164106"/>
            <a:ext cx="1237193" cy="165970"/>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3170767" y="2269067"/>
            <a:ext cx="7675033" cy="61009"/>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3170767" y="1888067"/>
            <a:ext cx="3323166" cy="442009"/>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170767" y="1888067"/>
            <a:ext cx="434446" cy="442009"/>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3170767" y="2071688"/>
            <a:ext cx="3382433" cy="258388"/>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3178594" y="2235200"/>
            <a:ext cx="310731" cy="83935"/>
          </a:xfrm>
          <a:prstGeom prst="straightConnector1">
            <a:avLst/>
          </a:prstGeom>
          <a:ln w="15875">
            <a:solidFill>
              <a:srgbClr val="B07BD7"/>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75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8AF998B4-14D8-2742-9FA1-C23E547E830E}"/>
              </a:ext>
            </a:extLst>
          </p:cNvPr>
          <p:cNvGrpSpPr>
            <a:grpSpLocks noChangeAspect="1"/>
          </p:cNvGrpSpPr>
          <p:nvPr/>
        </p:nvGrpSpPr>
        <p:grpSpPr>
          <a:xfrm>
            <a:off x="1676400" y="3048000"/>
            <a:ext cx="2664804" cy="575138"/>
            <a:chOff x="339725" y="371475"/>
            <a:chExt cx="2647951" cy="571500"/>
          </a:xfrm>
          <a:solidFill>
            <a:srgbClr val="65CBF9"/>
          </a:solidFill>
        </p:grpSpPr>
        <p:sp>
          <p:nvSpPr>
            <p:cNvPr id="38" name="Freeform 55">
              <a:extLst>
                <a:ext uri="{FF2B5EF4-FFF2-40B4-BE49-F238E27FC236}">
                  <a16:creationId xmlns:a16="http://schemas.microsoft.com/office/drawing/2014/main" id="{DC9E97D1-D3CA-574B-A2A7-9531DE1E6293}"/>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39" name="Freeform 56">
              <a:extLst>
                <a:ext uri="{FF2B5EF4-FFF2-40B4-BE49-F238E27FC236}">
                  <a16:creationId xmlns:a16="http://schemas.microsoft.com/office/drawing/2014/main" id="{F4B373C5-6A61-5246-8797-6E4BD803C90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40" name="Freeform 57">
              <a:extLst>
                <a:ext uri="{FF2B5EF4-FFF2-40B4-BE49-F238E27FC236}">
                  <a16:creationId xmlns:a16="http://schemas.microsoft.com/office/drawing/2014/main" id="{C6FBCAE4-DEF4-B94F-BE2D-71FAC1CD1AF0}"/>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41" name="Freeform 58">
              <a:extLst>
                <a:ext uri="{FF2B5EF4-FFF2-40B4-BE49-F238E27FC236}">
                  <a16:creationId xmlns:a16="http://schemas.microsoft.com/office/drawing/2014/main" id="{6492482F-28FD-5943-A422-92A6F6C722F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42" name="Freeform 59">
              <a:extLst>
                <a:ext uri="{FF2B5EF4-FFF2-40B4-BE49-F238E27FC236}">
                  <a16:creationId xmlns:a16="http://schemas.microsoft.com/office/drawing/2014/main" id="{E995C6D0-3ACF-9D4F-A9A8-36A7F3B8E39C}"/>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43" name="Freeform 60">
              <a:extLst>
                <a:ext uri="{FF2B5EF4-FFF2-40B4-BE49-F238E27FC236}">
                  <a16:creationId xmlns:a16="http://schemas.microsoft.com/office/drawing/2014/main" id="{56382F00-B897-2E40-8F6E-739C9B6FBDD5}"/>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8FA0D0"/>
                </a:solidFill>
              </a:endParaRPr>
            </a:p>
          </p:txBody>
        </p:sp>
        <p:sp>
          <p:nvSpPr>
            <p:cNvPr id="44" name="Freeform 61">
              <a:extLst>
                <a:ext uri="{FF2B5EF4-FFF2-40B4-BE49-F238E27FC236}">
                  <a16:creationId xmlns:a16="http://schemas.microsoft.com/office/drawing/2014/main" id="{1E02AE62-2EA7-084E-B61A-28CAE2D688BF}"/>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8FA0D0"/>
                </a:solidFill>
              </a:endParaRPr>
            </a:p>
          </p:txBody>
        </p:sp>
      </p:grpSp>
      <p:sp>
        <p:nvSpPr>
          <p:cNvPr id="23" name="Subtitle 2">
            <a:extLst>
              <a:ext uri="{FF2B5EF4-FFF2-40B4-BE49-F238E27FC236}">
                <a16:creationId xmlns:a16="http://schemas.microsoft.com/office/drawing/2014/main" id="{CCA81A75-6956-D24B-83A1-EB2EBBE89FE9}"/>
              </a:ext>
            </a:extLst>
          </p:cNvPr>
          <p:cNvSpPr txBox="1">
            <a:spLocks/>
          </p:cNvSpPr>
          <p:nvPr/>
        </p:nvSpPr>
        <p:spPr>
          <a:xfrm>
            <a:off x="1569693" y="3802812"/>
            <a:ext cx="8945907" cy="882293"/>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b="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400"/>
              </a:spcBef>
            </a:pPr>
            <a:r>
              <a:rPr lang="en-US" sz="2400" b="1" dirty="0">
                <a:effectLst>
                  <a:outerShdw blurRad="38100" dist="38100" dir="2700000" algn="tl">
                    <a:srgbClr val="000000">
                      <a:alpha val="43137"/>
                    </a:srgbClr>
                  </a:outerShdw>
                </a:effectLst>
              </a:rPr>
              <a:t>SCaN THE FUTURE</a:t>
            </a:r>
          </a:p>
          <a:p>
            <a:pPr>
              <a:spcBef>
                <a:spcPts val="400"/>
              </a:spcBef>
            </a:pPr>
            <a:r>
              <a:rPr lang="en-US" sz="2400" b="1" dirty="0" err="1">
                <a:effectLst>
                  <a:outerShdw blurRad="38100" dist="38100" dir="2700000" algn="tl">
                    <a:srgbClr val="000000">
                      <a:alpha val="43137"/>
                    </a:srgbClr>
                  </a:outerShdw>
                </a:effectLst>
              </a:rPr>
              <a:t>SmallSat</a:t>
            </a:r>
            <a:r>
              <a:rPr lang="en-US" sz="2400" b="1" dirty="0">
                <a:effectLst>
                  <a:outerShdw blurRad="38100" dist="38100" dir="2700000" algn="tl">
                    <a:srgbClr val="000000">
                      <a:alpha val="43137"/>
                    </a:srgbClr>
                  </a:outerShdw>
                </a:effectLst>
              </a:rPr>
              <a:t> “Telecom as a Service”</a:t>
            </a:r>
          </a:p>
        </p:txBody>
      </p:sp>
      <p:sp>
        <p:nvSpPr>
          <p:cNvPr id="24" name="Subtitle 34">
            <a:extLst>
              <a:ext uri="{FF2B5EF4-FFF2-40B4-BE49-F238E27FC236}">
                <a16:creationId xmlns:a16="http://schemas.microsoft.com/office/drawing/2014/main" id="{ACB3B62E-6966-F349-968E-FA8F0173359D}"/>
              </a:ext>
            </a:extLst>
          </p:cNvPr>
          <p:cNvSpPr txBox="1">
            <a:spLocks/>
          </p:cNvSpPr>
          <p:nvPr/>
        </p:nvSpPr>
        <p:spPr>
          <a:xfrm>
            <a:off x="1593384" y="4943485"/>
            <a:ext cx="4348566" cy="1703030"/>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b="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400"/>
              </a:spcBef>
            </a:pPr>
            <a:r>
              <a:rPr lang="en-US" b="1" dirty="0">
                <a:effectLst>
                  <a:outerShdw blurRad="38100" dist="38100" dir="2700000" algn="tl">
                    <a:srgbClr val="000000">
                      <a:alpha val="43137"/>
                    </a:srgbClr>
                  </a:outerShdw>
                </a:effectLst>
              </a:rPr>
              <a:t>Florence Tan</a:t>
            </a:r>
          </a:p>
          <a:p>
            <a:pPr>
              <a:spcBef>
                <a:spcPts val="400"/>
              </a:spcBef>
            </a:pPr>
            <a:r>
              <a:rPr lang="en-US" sz="1400" dirty="0">
                <a:effectLst>
                  <a:outerShdw blurRad="38100" dist="38100" dir="2700000" algn="tl">
                    <a:srgbClr val="000000">
                      <a:alpha val="43137"/>
                    </a:srgbClr>
                  </a:outerShdw>
                </a:effectLst>
              </a:rPr>
              <a:t>Chair, NASA Small Spacecraft Coordination Group</a:t>
            </a:r>
          </a:p>
          <a:p>
            <a:pPr>
              <a:spcBef>
                <a:spcPts val="400"/>
              </a:spcBef>
            </a:pPr>
            <a:r>
              <a:rPr lang="en-US" sz="1400" dirty="0">
                <a:effectLst>
                  <a:outerShdw blurRad="38100" dist="38100" dir="2700000" algn="tl">
                    <a:srgbClr val="000000">
                      <a:alpha val="43137"/>
                    </a:srgbClr>
                  </a:outerShdw>
                </a:effectLst>
              </a:rPr>
              <a:t>Science Mission Directorate</a:t>
            </a:r>
          </a:p>
          <a:p>
            <a:pPr>
              <a:spcBef>
                <a:spcPts val="400"/>
              </a:spcBef>
            </a:pPr>
            <a:r>
              <a:rPr lang="en-US" sz="1400" dirty="0">
                <a:effectLst>
                  <a:outerShdw blurRad="38100" dist="38100" dir="2700000" algn="tl">
                    <a:srgbClr val="000000">
                      <a:alpha val="43137"/>
                    </a:srgbClr>
                  </a:outerShdw>
                </a:effectLst>
              </a:rPr>
              <a:t>NASA Headquarters</a:t>
            </a:r>
          </a:p>
          <a:p>
            <a:pPr>
              <a:spcBef>
                <a:spcPts val="400"/>
              </a:spcBef>
            </a:pPr>
            <a:endParaRPr lang="en-US" sz="1400" dirty="0">
              <a:effectLst>
                <a:outerShdw blurRad="38100" dist="38100" dir="2700000" algn="tl">
                  <a:srgbClr val="000000">
                    <a:alpha val="43137"/>
                  </a:srgbClr>
                </a:outerShdw>
              </a:effectLst>
            </a:endParaRPr>
          </a:p>
          <a:p>
            <a:pPr>
              <a:spcBef>
                <a:spcPts val="400"/>
              </a:spcBef>
            </a:pPr>
            <a:r>
              <a:rPr lang="en-US" sz="1400" dirty="0">
                <a:effectLst>
                  <a:outerShdw blurRad="38100" dist="38100" dir="2700000" algn="tl">
                    <a:srgbClr val="000000">
                      <a:alpha val="43137"/>
                    </a:srgbClr>
                  </a:outerShdw>
                </a:effectLst>
              </a:rPr>
              <a:t>Oct 29, 2020</a:t>
            </a:r>
          </a:p>
        </p:txBody>
      </p:sp>
    </p:spTree>
    <p:extLst>
      <p:ext uri="{BB962C8B-B14F-4D97-AF65-F5344CB8AC3E}">
        <p14:creationId xmlns:p14="http://schemas.microsoft.com/office/powerpoint/2010/main" val="308110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0 Ways the Transcontinental Railroad Changed America - HISTORY">
            <a:extLst>
              <a:ext uri="{FF2B5EF4-FFF2-40B4-BE49-F238E27FC236}">
                <a16:creationId xmlns:a16="http://schemas.microsoft.com/office/drawing/2014/main" id="{A3412F98-A51D-A347-8E73-E9B72BE0B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50" y="0"/>
            <a:ext cx="101473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310115-3304-9E41-BBCC-E950B1782788}"/>
              </a:ext>
            </a:extLst>
          </p:cNvPr>
          <p:cNvSpPr txBox="1"/>
          <p:nvPr/>
        </p:nvSpPr>
        <p:spPr>
          <a:xfrm>
            <a:off x="6462131" y="152400"/>
            <a:ext cx="4692651" cy="923330"/>
          </a:xfrm>
          <a:prstGeom prst="rect">
            <a:avLst/>
          </a:prstGeom>
          <a:noFill/>
        </p:spPr>
        <p:txBody>
          <a:bodyPr wrap="square" rtlCol="0">
            <a:spAutoFit/>
          </a:bodyPr>
          <a:lstStyle/>
          <a:p>
            <a:r>
              <a:rPr lang="en-US" dirty="0"/>
              <a:t>Commercialization of LEO is at a tipping point, much like the building of the transcontinental railways in conquering the West.</a:t>
            </a:r>
          </a:p>
        </p:txBody>
      </p:sp>
    </p:spTree>
    <p:extLst>
      <p:ext uri="{BB962C8B-B14F-4D97-AF65-F5344CB8AC3E}">
        <p14:creationId xmlns:p14="http://schemas.microsoft.com/office/powerpoint/2010/main" val="2892676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89E9B3-039A-6443-BD11-5E6EFE9E9A25}"/>
              </a:ext>
            </a:extLst>
          </p:cNvPr>
          <p:cNvPicPr>
            <a:picLocks noChangeAspect="1"/>
          </p:cNvPicPr>
          <p:nvPr/>
        </p:nvPicPr>
        <p:blipFill>
          <a:blip r:embed="rId3"/>
          <a:stretch>
            <a:fillRect/>
          </a:stretch>
        </p:blipFill>
        <p:spPr>
          <a:xfrm>
            <a:off x="0" y="0"/>
            <a:ext cx="12192000" cy="6858000"/>
          </a:xfrm>
          <a:prstGeom prst="rect">
            <a:avLst/>
          </a:prstGeom>
        </p:spPr>
      </p:pic>
      <p:sp>
        <p:nvSpPr>
          <p:cNvPr id="77" name="TextBox 76">
            <a:extLst>
              <a:ext uri="{FF2B5EF4-FFF2-40B4-BE49-F238E27FC236}">
                <a16:creationId xmlns:a16="http://schemas.microsoft.com/office/drawing/2014/main" id="{D99DA02F-6A42-5249-9475-2E9D301643AF}"/>
              </a:ext>
            </a:extLst>
          </p:cNvPr>
          <p:cNvSpPr txBox="1"/>
          <p:nvPr/>
        </p:nvSpPr>
        <p:spPr>
          <a:xfrm>
            <a:off x="282339" y="6337582"/>
            <a:ext cx="850233" cy="215444"/>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85000"/>
                  </a:prstClr>
                </a:solidFill>
                <a:effectLst/>
                <a:uLnTx/>
                <a:uFillTx/>
                <a:latin typeface="Arial Narrow" panose="020B0604020202020204" pitchFamily="34" charset="0"/>
                <a:ea typeface="+mn-ea"/>
                <a:cs typeface="Arial Narrow" panose="020B0604020202020204" pitchFamily="34" charset="0"/>
              </a:rPr>
              <a:t>October 2020</a:t>
            </a:r>
          </a:p>
        </p:txBody>
      </p:sp>
      <p:sp>
        <p:nvSpPr>
          <p:cNvPr id="80" name="TextBox 79">
            <a:extLst>
              <a:ext uri="{FF2B5EF4-FFF2-40B4-BE49-F238E27FC236}">
                <a16:creationId xmlns:a16="http://schemas.microsoft.com/office/drawing/2014/main" id="{A0624373-D120-B148-A92D-00837E8690CD}"/>
              </a:ext>
            </a:extLst>
          </p:cNvPr>
          <p:cNvSpPr txBox="1"/>
          <p:nvPr/>
        </p:nvSpPr>
        <p:spPr>
          <a:xfrm>
            <a:off x="1992299" y="2476638"/>
            <a:ext cx="1196698"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PREFIRE</a:t>
            </a:r>
          </a:p>
        </p:txBody>
      </p:sp>
      <p:sp>
        <p:nvSpPr>
          <p:cNvPr id="82" name="TextBox 81">
            <a:extLst>
              <a:ext uri="{FF2B5EF4-FFF2-40B4-BE49-F238E27FC236}">
                <a16:creationId xmlns:a16="http://schemas.microsoft.com/office/drawing/2014/main" id="{B3AF8EDF-0207-1941-ACA8-964CF9DEFA8B}"/>
              </a:ext>
            </a:extLst>
          </p:cNvPr>
          <p:cNvSpPr txBox="1"/>
          <p:nvPr/>
        </p:nvSpPr>
        <p:spPr>
          <a:xfrm>
            <a:off x="3291157" y="2754621"/>
            <a:ext cx="557463"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HYTI</a:t>
            </a:r>
          </a:p>
        </p:txBody>
      </p:sp>
      <p:sp>
        <p:nvSpPr>
          <p:cNvPr id="89" name="TextBox 88">
            <a:extLst>
              <a:ext uri="{FF2B5EF4-FFF2-40B4-BE49-F238E27FC236}">
                <a16:creationId xmlns:a16="http://schemas.microsoft.com/office/drawing/2014/main" id="{6BB7892B-94D9-1A4C-9606-4D7EC8A0B7C6}"/>
              </a:ext>
            </a:extLst>
          </p:cNvPr>
          <p:cNvSpPr txBox="1"/>
          <p:nvPr/>
        </p:nvSpPr>
        <p:spPr>
          <a:xfrm>
            <a:off x="371955" y="4943756"/>
            <a:ext cx="891941"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CIRIS-BATC</a:t>
            </a:r>
          </a:p>
        </p:txBody>
      </p:sp>
      <p:sp>
        <p:nvSpPr>
          <p:cNvPr id="91" name="TextBox 90">
            <a:extLst>
              <a:ext uri="{FF2B5EF4-FFF2-40B4-BE49-F238E27FC236}">
                <a16:creationId xmlns:a16="http://schemas.microsoft.com/office/drawing/2014/main" id="{4460722D-B69B-AE48-BE33-AAE703D729A4}"/>
              </a:ext>
            </a:extLst>
          </p:cNvPr>
          <p:cNvSpPr txBox="1"/>
          <p:nvPr/>
        </p:nvSpPr>
        <p:spPr>
          <a:xfrm>
            <a:off x="836581" y="5231782"/>
            <a:ext cx="547036"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HARP</a:t>
            </a:r>
          </a:p>
        </p:txBody>
      </p:sp>
      <p:sp>
        <p:nvSpPr>
          <p:cNvPr id="92" name="TextBox 91">
            <a:extLst>
              <a:ext uri="{FF2B5EF4-FFF2-40B4-BE49-F238E27FC236}">
                <a16:creationId xmlns:a16="http://schemas.microsoft.com/office/drawing/2014/main" id="{FA3DC47B-5CFB-AA4C-9E18-42E6C30345C8}"/>
              </a:ext>
            </a:extLst>
          </p:cNvPr>
          <p:cNvSpPr txBox="1"/>
          <p:nvPr/>
        </p:nvSpPr>
        <p:spPr>
          <a:xfrm>
            <a:off x="4938973" y="4482090"/>
            <a:ext cx="7021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TROPICS</a:t>
            </a:r>
          </a:p>
        </p:txBody>
      </p:sp>
      <p:sp>
        <p:nvSpPr>
          <p:cNvPr id="93" name="TextBox 92">
            <a:extLst>
              <a:ext uri="{FF2B5EF4-FFF2-40B4-BE49-F238E27FC236}">
                <a16:creationId xmlns:a16="http://schemas.microsoft.com/office/drawing/2014/main" id="{20B4B0CE-724B-6842-B282-6F9857DA302E}"/>
              </a:ext>
            </a:extLst>
          </p:cNvPr>
          <p:cNvSpPr txBox="1"/>
          <p:nvPr/>
        </p:nvSpPr>
        <p:spPr>
          <a:xfrm>
            <a:off x="1389652" y="4697384"/>
            <a:ext cx="720758"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NACHOS</a:t>
            </a:r>
          </a:p>
        </p:txBody>
      </p:sp>
      <p:sp>
        <p:nvSpPr>
          <p:cNvPr id="94" name="TextBox 93">
            <a:extLst>
              <a:ext uri="{FF2B5EF4-FFF2-40B4-BE49-F238E27FC236}">
                <a16:creationId xmlns:a16="http://schemas.microsoft.com/office/drawing/2014/main" id="{3579CC2C-E179-5541-ADD9-B8F3A3DE0BAB}"/>
              </a:ext>
            </a:extLst>
          </p:cNvPr>
          <p:cNvSpPr txBox="1"/>
          <p:nvPr/>
        </p:nvSpPr>
        <p:spPr>
          <a:xfrm>
            <a:off x="1083377" y="4951682"/>
            <a:ext cx="713405"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CTIM-FD</a:t>
            </a:r>
          </a:p>
        </p:txBody>
      </p:sp>
      <p:sp>
        <p:nvSpPr>
          <p:cNvPr id="95" name="TextBox 94">
            <a:extLst>
              <a:ext uri="{FF2B5EF4-FFF2-40B4-BE49-F238E27FC236}">
                <a16:creationId xmlns:a16="http://schemas.microsoft.com/office/drawing/2014/main" id="{6F30214F-E524-0149-B79A-6C1A7ED1E501}"/>
              </a:ext>
            </a:extLst>
          </p:cNvPr>
          <p:cNvSpPr txBox="1"/>
          <p:nvPr/>
        </p:nvSpPr>
        <p:spPr>
          <a:xfrm>
            <a:off x="5144895" y="5167155"/>
            <a:ext cx="65050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SNOOPI</a:t>
            </a:r>
          </a:p>
        </p:txBody>
      </p:sp>
      <p:sp>
        <p:nvSpPr>
          <p:cNvPr id="96" name="TextBox 95">
            <a:extLst>
              <a:ext uri="{FF2B5EF4-FFF2-40B4-BE49-F238E27FC236}">
                <a16:creationId xmlns:a16="http://schemas.microsoft.com/office/drawing/2014/main" id="{E4D8D2A0-C715-D347-BAE3-6BA42DA030CB}"/>
              </a:ext>
            </a:extLst>
          </p:cNvPr>
          <p:cNvSpPr txBox="1"/>
          <p:nvPr/>
        </p:nvSpPr>
        <p:spPr>
          <a:xfrm>
            <a:off x="90265" y="2905367"/>
            <a:ext cx="87061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MINI-CARB*</a:t>
            </a:r>
          </a:p>
        </p:txBody>
      </p:sp>
      <p:sp>
        <p:nvSpPr>
          <p:cNvPr id="97" name="TextBox 96">
            <a:extLst>
              <a:ext uri="{FF2B5EF4-FFF2-40B4-BE49-F238E27FC236}">
                <a16:creationId xmlns:a16="http://schemas.microsoft.com/office/drawing/2014/main" id="{29E8F307-FD96-A74C-922D-F127276BC55B}"/>
              </a:ext>
            </a:extLst>
          </p:cNvPr>
          <p:cNvSpPr txBox="1"/>
          <p:nvPr/>
        </p:nvSpPr>
        <p:spPr>
          <a:xfrm>
            <a:off x="3363643" y="782391"/>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Q-PACE</a:t>
            </a:r>
          </a:p>
        </p:txBody>
      </p:sp>
      <p:sp>
        <p:nvSpPr>
          <p:cNvPr id="98" name="TextBox 97">
            <a:extLst>
              <a:ext uri="{FF2B5EF4-FFF2-40B4-BE49-F238E27FC236}">
                <a16:creationId xmlns:a16="http://schemas.microsoft.com/office/drawing/2014/main" id="{F1E6D114-40B1-CE47-BF53-3D08629D846C}"/>
              </a:ext>
            </a:extLst>
          </p:cNvPr>
          <p:cNvSpPr txBox="1"/>
          <p:nvPr/>
        </p:nvSpPr>
        <p:spPr>
          <a:xfrm>
            <a:off x="2193059" y="6145077"/>
            <a:ext cx="968942"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LUNAH-MAP</a:t>
            </a:r>
          </a:p>
        </p:txBody>
      </p:sp>
      <p:sp>
        <p:nvSpPr>
          <p:cNvPr id="115" name="TextBox 114">
            <a:extLst>
              <a:ext uri="{FF2B5EF4-FFF2-40B4-BE49-F238E27FC236}">
                <a16:creationId xmlns:a16="http://schemas.microsoft.com/office/drawing/2014/main" id="{DE065DA4-A71F-0344-ADEB-195DD5249399}"/>
              </a:ext>
            </a:extLst>
          </p:cNvPr>
          <p:cNvSpPr txBox="1"/>
          <p:nvPr/>
        </p:nvSpPr>
        <p:spPr>
          <a:xfrm>
            <a:off x="836581" y="2671858"/>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CYGNSS</a:t>
            </a:r>
          </a:p>
        </p:txBody>
      </p:sp>
      <p:sp>
        <p:nvSpPr>
          <p:cNvPr id="116" name="TextBox 115">
            <a:extLst>
              <a:ext uri="{FF2B5EF4-FFF2-40B4-BE49-F238E27FC236}">
                <a16:creationId xmlns:a16="http://schemas.microsoft.com/office/drawing/2014/main" id="{BF737FD8-74C3-3243-AE81-2BC28FA1D0AC}"/>
              </a:ext>
            </a:extLst>
          </p:cNvPr>
          <p:cNvSpPr txBox="1"/>
          <p:nvPr/>
        </p:nvSpPr>
        <p:spPr>
          <a:xfrm>
            <a:off x="168131" y="5729546"/>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TEMPEST-D</a:t>
            </a:r>
          </a:p>
        </p:txBody>
      </p:sp>
      <p:sp>
        <p:nvSpPr>
          <p:cNvPr id="117" name="TextBox 116">
            <a:extLst>
              <a:ext uri="{FF2B5EF4-FFF2-40B4-BE49-F238E27FC236}">
                <a16:creationId xmlns:a16="http://schemas.microsoft.com/office/drawing/2014/main" id="{C5A75AD8-497D-8742-81FA-08BF011728F4}"/>
              </a:ext>
            </a:extLst>
          </p:cNvPr>
          <p:cNvSpPr txBox="1"/>
          <p:nvPr/>
        </p:nvSpPr>
        <p:spPr>
          <a:xfrm>
            <a:off x="481352" y="5462614"/>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CUBERRT</a:t>
            </a:r>
          </a:p>
        </p:txBody>
      </p:sp>
      <p:sp>
        <p:nvSpPr>
          <p:cNvPr id="118" name="TextBox 117">
            <a:extLst>
              <a:ext uri="{FF2B5EF4-FFF2-40B4-BE49-F238E27FC236}">
                <a16:creationId xmlns:a16="http://schemas.microsoft.com/office/drawing/2014/main" id="{8CDE012B-BF05-FC4D-B098-3E2E55D52C82}"/>
              </a:ext>
            </a:extLst>
          </p:cNvPr>
          <p:cNvSpPr txBox="1"/>
          <p:nvPr/>
        </p:nvSpPr>
        <p:spPr>
          <a:xfrm>
            <a:off x="4870036" y="4200576"/>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RAVAN</a:t>
            </a:r>
            <a:r>
              <a:rPr kumimoji="0" lang="en-US" sz="9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 </a:t>
            </a:r>
            <a:r>
              <a:rPr kumimoji="0" lang="en-US" sz="14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a:t>
            </a:r>
            <a:endParaRPr kumimoji="0" lang="en-US" sz="9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endParaRPr>
          </a:p>
        </p:txBody>
      </p:sp>
      <p:sp>
        <p:nvSpPr>
          <p:cNvPr id="119" name="TextBox 118">
            <a:extLst>
              <a:ext uri="{FF2B5EF4-FFF2-40B4-BE49-F238E27FC236}">
                <a16:creationId xmlns:a16="http://schemas.microsoft.com/office/drawing/2014/main" id="{30A2000F-1290-EE4D-88C7-9B5B6DC2B070}"/>
              </a:ext>
            </a:extLst>
          </p:cNvPr>
          <p:cNvSpPr txBox="1"/>
          <p:nvPr/>
        </p:nvSpPr>
        <p:spPr>
          <a:xfrm>
            <a:off x="5076035" y="4820604"/>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MC/COVE-2</a:t>
            </a:r>
            <a:r>
              <a:rPr kumimoji="0" lang="en-US" sz="14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a:t>
            </a:r>
            <a:endParaRPr kumimoji="0" lang="en-US" sz="11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endParaRPr>
          </a:p>
        </p:txBody>
      </p:sp>
      <p:sp>
        <p:nvSpPr>
          <p:cNvPr id="120" name="TextBox 119">
            <a:extLst>
              <a:ext uri="{FF2B5EF4-FFF2-40B4-BE49-F238E27FC236}">
                <a16:creationId xmlns:a16="http://schemas.microsoft.com/office/drawing/2014/main" id="{EF3B0FCF-6E10-514D-9694-99E67997B730}"/>
              </a:ext>
            </a:extLst>
          </p:cNvPr>
          <p:cNvSpPr txBox="1"/>
          <p:nvPr/>
        </p:nvSpPr>
        <p:spPr>
          <a:xfrm>
            <a:off x="730717" y="4684408"/>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CSIM-FD</a:t>
            </a:r>
          </a:p>
        </p:txBody>
      </p:sp>
      <p:sp>
        <p:nvSpPr>
          <p:cNvPr id="121" name="TextBox 120">
            <a:extLst>
              <a:ext uri="{FF2B5EF4-FFF2-40B4-BE49-F238E27FC236}">
                <a16:creationId xmlns:a16="http://schemas.microsoft.com/office/drawing/2014/main" id="{E545895F-9AB2-FD4F-B4DC-97305CF5A190}"/>
              </a:ext>
            </a:extLst>
          </p:cNvPr>
          <p:cNvSpPr txBox="1"/>
          <p:nvPr/>
        </p:nvSpPr>
        <p:spPr>
          <a:xfrm>
            <a:off x="5198745" y="5501242"/>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GRIFEX</a:t>
            </a:r>
            <a:r>
              <a:rPr kumimoji="0" lang="en-US" sz="14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a:t>
            </a:r>
            <a:endParaRPr kumimoji="0" lang="en-US" sz="11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endParaRPr>
          </a:p>
        </p:txBody>
      </p:sp>
      <p:sp>
        <p:nvSpPr>
          <p:cNvPr id="122" name="TextBox 121">
            <a:extLst>
              <a:ext uri="{FF2B5EF4-FFF2-40B4-BE49-F238E27FC236}">
                <a16:creationId xmlns:a16="http://schemas.microsoft.com/office/drawing/2014/main" id="{CCBAEA30-F1B4-374B-9D93-35B9EEE94909}"/>
              </a:ext>
            </a:extLst>
          </p:cNvPr>
          <p:cNvSpPr txBox="1"/>
          <p:nvPr/>
        </p:nvSpPr>
        <p:spPr>
          <a:xfrm>
            <a:off x="1038226" y="4424094"/>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RAINCUBE</a:t>
            </a:r>
          </a:p>
        </p:txBody>
      </p:sp>
      <p:sp>
        <p:nvSpPr>
          <p:cNvPr id="131" name="TextBox 130">
            <a:extLst>
              <a:ext uri="{FF2B5EF4-FFF2-40B4-BE49-F238E27FC236}">
                <a16:creationId xmlns:a16="http://schemas.microsoft.com/office/drawing/2014/main" id="{F82B4D74-1987-EB41-AB1B-4D006C7A7546}"/>
              </a:ext>
            </a:extLst>
          </p:cNvPr>
          <p:cNvSpPr txBox="1"/>
          <p:nvPr/>
        </p:nvSpPr>
        <p:spPr>
          <a:xfrm>
            <a:off x="3586983" y="1804607"/>
            <a:ext cx="964220"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JANUS</a:t>
            </a:r>
          </a:p>
        </p:txBody>
      </p:sp>
      <p:sp>
        <p:nvSpPr>
          <p:cNvPr id="132" name="TextBox 131">
            <a:extLst>
              <a:ext uri="{FF2B5EF4-FFF2-40B4-BE49-F238E27FC236}">
                <a16:creationId xmlns:a16="http://schemas.microsoft.com/office/drawing/2014/main" id="{33461DC6-3C9E-5D4A-A869-2D4B7A9B86CC}"/>
              </a:ext>
            </a:extLst>
          </p:cNvPr>
          <p:cNvSpPr txBox="1"/>
          <p:nvPr/>
        </p:nvSpPr>
        <p:spPr>
          <a:xfrm>
            <a:off x="1909415" y="5719000"/>
            <a:ext cx="1062432" cy="430887"/>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LUNAR TRAILBLAZER</a:t>
            </a:r>
          </a:p>
        </p:txBody>
      </p:sp>
      <p:sp>
        <p:nvSpPr>
          <p:cNvPr id="133" name="TextBox 132">
            <a:extLst>
              <a:ext uri="{FF2B5EF4-FFF2-40B4-BE49-F238E27FC236}">
                <a16:creationId xmlns:a16="http://schemas.microsoft.com/office/drawing/2014/main" id="{527D175A-E16B-2D47-81CA-EC12EBECD5F5}"/>
              </a:ext>
            </a:extLst>
          </p:cNvPr>
          <p:cNvSpPr txBox="1"/>
          <p:nvPr/>
        </p:nvSpPr>
        <p:spPr>
          <a:xfrm>
            <a:off x="4433069" y="487820"/>
            <a:ext cx="765676" cy="307777"/>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O/OREOS</a:t>
            </a:r>
            <a:r>
              <a:rPr kumimoji="0" lang="en-US" sz="900" b="0" i="0" u="non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 </a:t>
            </a:r>
            <a:r>
              <a:rPr kumimoji="0" lang="en-US" sz="1400" b="0" i="0" u="non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endParaRPr kumimoji="0" lang="en-US" sz="1400" b="0" i="0" u="non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endParaRPr>
          </a:p>
        </p:txBody>
      </p:sp>
      <p:sp>
        <p:nvSpPr>
          <p:cNvPr id="134" name="TextBox 133">
            <a:extLst>
              <a:ext uri="{FF2B5EF4-FFF2-40B4-BE49-F238E27FC236}">
                <a16:creationId xmlns:a16="http://schemas.microsoft.com/office/drawing/2014/main" id="{E5FE468B-8800-E348-ABCC-42C9F94CBD2E}"/>
              </a:ext>
            </a:extLst>
          </p:cNvPr>
          <p:cNvSpPr txBox="1"/>
          <p:nvPr/>
        </p:nvSpPr>
        <p:spPr>
          <a:xfrm>
            <a:off x="7635929" y="4951682"/>
            <a:ext cx="964220"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MARCO-A/B</a:t>
            </a:r>
            <a:r>
              <a:rPr kumimoji="0" lang="en-US" sz="1100" b="0" i="0" u="none" strike="noStrik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endParaRPr kumimoji="0" lang="en-US" sz="1100" b="1"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endParaRPr>
          </a:p>
        </p:txBody>
      </p:sp>
      <p:sp>
        <p:nvSpPr>
          <p:cNvPr id="135" name="TextBox 134">
            <a:extLst>
              <a:ext uri="{FF2B5EF4-FFF2-40B4-BE49-F238E27FC236}">
                <a16:creationId xmlns:a16="http://schemas.microsoft.com/office/drawing/2014/main" id="{41D6CE98-B4A2-6746-B444-3C94A3B957E1}"/>
              </a:ext>
            </a:extLst>
          </p:cNvPr>
          <p:cNvSpPr txBox="1"/>
          <p:nvPr/>
        </p:nvSpPr>
        <p:spPr>
          <a:xfrm>
            <a:off x="123721" y="5212394"/>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ICECUBE</a:t>
            </a:r>
            <a:r>
              <a:rPr kumimoji="0" lang="en-US" sz="14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a:t>
            </a:r>
            <a:endParaRPr kumimoji="0" lang="en-US" sz="11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endParaRPr>
          </a:p>
        </p:txBody>
      </p:sp>
      <p:sp>
        <p:nvSpPr>
          <p:cNvPr id="136" name="TextBox 135">
            <a:extLst>
              <a:ext uri="{FF2B5EF4-FFF2-40B4-BE49-F238E27FC236}">
                <a16:creationId xmlns:a16="http://schemas.microsoft.com/office/drawing/2014/main" id="{431A2DB6-1925-AB44-A977-B09B6855A641}"/>
              </a:ext>
            </a:extLst>
          </p:cNvPr>
          <p:cNvSpPr txBox="1"/>
          <p:nvPr/>
        </p:nvSpPr>
        <p:spPr>
          <a:xfrm>
            <a:off x="1440647" y="2535865"/>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IPEX</a:t>
            </a:r>
            <a:r>
              <a:rPr kumimoji="0" lang="en-US" sz="14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a:t>
            </a:r>
            <a:endParaRPr kumimoji="0" lang="en-US" sz="11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endParaRPr>
          </a:p>
        </p:txBody>
      </p:sp>
      <p:sp>
        <p:nvSpPr>
          <p:cNvPr id="143" name="TextBox 142">
            <a:extLst>
              <a:ext uri="{FF2B5EF4-FFF2-40B4-BE49-F238E27FC236}">
                <a16:creationId xmlns:a16="http://schemas.microsoft.com/office/drawing/2014/main" id="{56993884-E589-F34D-907E-3E4701146334}"/>
              </a:ext>
            </a:extLst>
          </p:cNvPr>
          <p:cNvSpPr txBox="1"/>
          <p:nvPr/>
        </p:nvSpPr>
        <p:spPr>
          <a:xfrm>
            <a:off x="3980911" y="890113"/>
            <a:ext cx="889125" cy="307777"/>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GENESAT</a:t>
            </a:r>
            <a:r>
              <a:rPr kumimoji="0" lang="en-US" sz="900" b="0" i="0" u="none" strike="noStrike" kern="1200" cap="none" spc="0" normalizeH="0" baseline="30000" noProof="0" dirty="0">
                <a:ln>
                  <a:noFill/>
                </a:ln>
                <a:solidFill>
                  <a:srgbClr val="97CB69"/>
                </a:solidFill>
                <a:effectLst/>
                <a:uLnTx/>
                <a:uFillTx/>
                <a:latin typeface="Arial Narrow" panose="020B0604020202020204" pitchFamily="34" charset="0"/>
                <a:ea typeface="+mn-ea"/>
                <a:cs typeface="Arial Narrow" panose="020B0604020202020204" pitchFamily="34" charset="0"/>
              </a:rPr>
              <a:t> </a:t>
            </a:r>
            <a:r>
              <a:rPr kumimoji="0" lang="en-US" sz="1400" b="0"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r>
              <a:rPr kumimoji="0" lang="en-US" sz="900" b="0" i="0" u="none" strike="noStrik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 </a:t>
            </a:r>
            <a:r>
              <a:rPr kumimoji="0" lang="en-US" sz="1400" b="0" i="0" u="none" strike="noStrik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endParaRPr kumimoji="0" lang="en-US" sz="1400" b="0" i="0" u="none" strike="noStrik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endParaRPr>
          </a:p>
        </p:txBody>
      </p:sp>
      <p:sp>
        <p:nvSpPr>
          <p:cNvPr id="145" name="TextBox 144">
            <a:extLst>
              <a:ext uri="{FF2B5EF4-FFF2-40B4-BE49-F238E27FC236}">
                <a16:creationId xmlns:a16="http://schemas.microsoft.com/office/drawing/2014/main" id="{17BC3E38-AD92-8E44-A2A9-41311E13087A}"/>
              </a:ext>
            </a:extLst>
          </p:cNvPr>
          <p:cNvSpPr txBox="1"/>
          <p:nvPr/>
        </p:nvSpPr>
        <p:spPr>
          <a:xfrm>
            <a:off x="3270857" y="327284"/>
            <a:ext cx="1053419" cy="307777"/>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PHARMASAT </a:t>
            </a:r>
            <a:r>
              <a:rPr kumimoji="0" lang="en-US" sz="1400" b="0" i="0" u="non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r>
              <a:rPr kumimoji="0" lang="en-US" sz="900" b="0" i="0" u="non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 </a:t>
            </a:r>
            <a:r>
              <a:rPr kumimoji="0" lang="en-US" sz="1400" b="0" i="0" u="none" kern="1200" cap="none" spc="0" normalizeH="0" baseline="30000" noProof="0" dirty="0">
                <a:ln>
                  <a:noFill/>
                </a:ln>
                <a:solidFill>
                  <a:srgbClr val="A891F4"/>
                </a:solidFill>
                <a:effectLst/>
                <a:uLnTx/>
                <a:uFillTx/>
                <a:latin typeface="Arial Narrow" panose="020B0604020202020204" pitchFamily="34" charset="0"/>
                <a:ea typeface="+mn-ea"/>
                <a:cs typeface="Arial Narrow" panose="020B0604020202020204" pitchFamily="34" charset="0"/>
              </a:rPr>
              <a:t>+</a:t>
            </a:r>
            <a:endParaRPr kumimoji="0" lang="en-US" sz="1400" b="0" i="0" u="none" kern="1200" cap="none" spc="0" normalizeH="0" baseline="0" noProof="0" dirty="0">
              <a:ln>
                <a:noFill/>
              </a:ln>
              <a:solidFill>
                <a:srgbClr val="A891F4"/>
              </a:solidFill>
              <a:effectLst/>
              <a:uLnTx/>
              <a:uFillTx/>
              <a:latin typeface="Arial Narrow" panose="020B0604020202020204" pitchFamily="34" charset="0"/>
              <a:ea typeface="+mn-ea"/>
              <a:cs typeface="Arial Narrow" panose="020B0604020202020204" pitchFamily="34" charset="0"/>
            </a:endParaRPr>
          </a:p>
        </p:txBody>
      </p:sp>
      <p:sp>
        <p:nvSpPr>
          <p:cNvPr id="84" name="Oval 83">
            <a:extLst>
              <a:ext uri="{FF2B5EF4-FFF2-40B4-BE49-F238E27FC236}">
                <a16:creationId xmlns:a16="http://schemas.microsoft.com/office/drawing/2014/main" id="{2BFA17D7-D367-D649-A9FE-1EF0CE451295}"/>
              </a:ext>
            </a:extLst>
          </p:cNvPr>
          <p:cNvSpPr/>
          <p:nvPr/>
        </p:nvSpPr>
        <p:spPr>
          <a:xfrm>
            <a:off x="11645705" y="3923938"/>
            <a:ext cx="129822" cy="129822"/>
          </a:xfrm>
          <a:prstGeom prst="ellipse">
            <a:avLst/>
          </a:prstGeom>
          <a:solidFill>
            <a:srgbClr val="98C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14D1B976-B8DA-BF49-B7E0-2616D1D0DF5A}"/>
              </a:ext>
            </a:extLst>
          </p:cNvPr>
          <p:cNvSpPr/>
          <p:nvPr/>
        </p:nvSpPr>
        <p:spPr>
          <a:xfrm>
            <a:off x="11645705" y="4107385"/>
            <a:ext cx="129822" cy="129822"/>
          </a:xfrm>
          <a:prstGeom prst="ellipse">
            <a:avLst/>
          </a:prstGeom>
          <a:solidFill>
            <a:srgbClr val="EFD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263F5B7-DF4E-BD44-A12E-072C6E85EEF5}"/>
              </a:ext>
            </a:extLst>
          </p:cNvPr>
          <p:cNvSpPr/>
          <p:nvPr/>
        </p:nvSpPr>
        <p:spPr>
          <a:xfrm>
            <a:off x="11645705" y="4290832"/>
            <a:ext cx="129822" cy="129822"/>
          </a:xfrm>
          <a:prstGeom prst="ellipse">
            <a:avLst/>
          </a:prstGeom>
          <a:solidFill>
            <a:srgbClr val="9B8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FC5265DA-4F0C-8E4A-B9C1-5265ADAA2D24}"/>
              </a:ext>
            </a:extLst>
          </p:cNvPr>
          <p:cNvSpPr/>
          <p:nvPr/>
        </p:nvSpPr>
        <p:spPr>
          <a:xfrm>
            <a:off x="11645705" y="4474278"/>
            <a:ext cx="129822" cy="129822"/>
          </a:xfrm>
          <a:prstGeom prst="ellipse">
            <a:avLst/>
          </a:prstGeom>
          <a:solidFill>
            <a:srgbClr val="6CB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6CEA29A2-AFE4-424E-8511-F9D76A40DC6F}"/>
              </a:ext>
            </a:extLst>
          </p:cNvPr>
          <p:cNvSpPr txBox="1"/>
          <p:nvPr/>
        </p:nvSpPr>
        <p:spPr>
          <a:xfrm>
            <a:off x="10718403" y="3880654"/>
            <a:ext cx="96422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98CB68"/>
                </a:solidFill>
                <a:effectLst/>
                <a:uLnTx/>
                <a:uFillTx/>
                <a:latin typeface="Arial Narrow" panose="020B0604020202020204" pitchFamily="34" charset="0"/>
                <a:ea typeface="+mn-ea"/>
                <a:cs typeface="Arial Narrow" panose="020B0604020202020204" pitchFamily="34" charset="0"/>
              </a:rPr>
              <a:t>EARTH SCIENCE</a:t>
            </a:r>
          </a:p>
        </p:txBody>
      </p:sp>
      <p:sp>
        <p:nvSpPr>
          <p:cNvPr id="90" name="TextBox 89">
            <a:extLst>
              <a:ext uri="{FF2B5EF4-FFF2-40B4-BE49-F238E27FC236}">
                <a16:creationId xmlns:a16="http://schemas.microsoft.com/office/drawing/2014/main" id="{F5D51605-0513-9E47-A03D-B3731C8D6049}"/>
              </a:ext>
            </a:extLst>
          </p:cNvPr>
          <p:cNvSpPr txBox="1"/>
          <p:nvPr/>
        </p:nvSpPr>
        <p:spPr>
          <a:xfrm>
            <a:off x="10718403" y="4066454"/>
            <a:ext cx="96422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EFD852"/>
                </a:solidFill>
                <a:effectLst/>
                <a:uLnTx/>
                <a:uFillTx/>
                <a:latin typeface="Arial Narrow" panose="020B0604020202020204" pitchFamily="34" charset="0"/>
                <a:ea typeface="+mn-ea"/>
                <a:cs typeface="Arial Narrow" panose="020B0604020202020204" pitchFamily="34" charset="0"/>
              </a:rPr>
              <a:t>HELIOPHYSICS</a:t>
            </a:r>
          </a:p>
        </p:txBody>
      </p:sp>
      <p:sp>
        <p:nvSpPr>
          <p:cNvPr id="148" name="TextBox 147">
            <a:extLst>
              <a:ext uri="{FF2B5EF4-FFF2-40B4-BE49-F238E27FC236}">
                <a16:creationId xmlns:a16="http://schemas.microsoft.com/office/drawing/2014/main" id="{F58BB711-8E8C-F84F-9260-5989986AFD13}"/>
              </a:ext>
            </a:extLst>
          </p:cNvPr>
          <p:cNvSpPr txBox="1"/>
          <p:nvPr/>
        </p:nvSpPr>
        <p:spPr>
          <a:xfrm>
            <a:off x="10472875" y="4246844"/>
            <a:ext cx="1209748"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9B85DD"/>
                </a:solidFill>
                <a:effectLst/>
                <a:uLnTx/>
                <a:uFillTx/>
                <a:latin typeface="Arial Narrow" panose="020B0604020202020204" pitchFamily="34" charset="0"/>
                <a:ea typeface="+mn-ea"/>
                <a:cs typeface="Arial Narrow" panose="020B0604020202020204" pitchFamily="34" charset="0"/>
              </a:rPr>
              <a:t>PLANETARY SCIENCE</a:t>
            </a:r>
          </a:p>
        </p:txBody>
      </p:sp>
      <p:sp>
        <p:nvSpPr>
          <p:cNvPr id="149" name="TextBox 148">
            <a:extLst>
              <a:ext uri="{FF2B5EF4-FFF2-40B4-BE49-F238E27FC236}">
                <a16:creationId xmlns:a16="http://schemas.microsoft.com/office/drawing/2014/main" id="{3AB0ECEC-2A32-2742-9A86-EA98CCF85081}"/>
              </a:ext>
            </a:extLst>
          </p:cNvPr>
          <p:cNvSpPr txBox="1"/>
          <p:nvPr/>
        </p:nvSpPr>
        <p:spPr>
          <a:xfrm>
            <a:off x="10472875" y="4432097"/>
            <a:ext cx="1209748"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6CBBD2"/>
                </a:solidFill>
                <a:effectLst/>
                <a:uLnTx/>
                <a:uFillTx/>
                <a:latin typeface="Arial Narrow" panose="020B0604020202020204" pitchFamily="34" charset="0"/>
                <a:ea typeface="+mn-ea"/>
                <a:cs typeface="Arial Narrow" panose="020B0604020202020204" pitchFamily="34" charset="0"/>
              </a:rPr>
              <a:t>ASTROPHYSICS</a:t>
            </a:r>
          </a:p>
        </p:txBody>
      </p:sp>
      <p:sp>
        <p:nvSpPr>
          <p:cNvPr id="150" name="TextBox 149">
            <a:extLst>
              <a:ext uri="{FF2B5EF4-FFF2-40B4-BE49-F238E27FC236}">
                <a16:creationId xmlns:a16="http://schemas.microsoft.com/office/drawing/2014/main" id="{4E1F4197-A83F-C348-9717-B2021789C26C}"/>
              </a:ext>
            </a:extLst>
          </p:cNvPr>
          <p:cNvSpPr txBox="1"/>
          <p:nvPr/>
        </p:nvSpPr>
        <p:spPr>
          <a:xfrm>
            <a:off x="10351907" y="5263444"/>
            <a:ext cx="150326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Narrow" panose="020B0604020202020204" pitchFamily="34" charset="0"/>
                <a:cs typeface="Arial Narrow" panose="020B0604020202020204" pitchFamily="34" charset="0"/>
              </a:rPr>
              <a:t>FUTURE MISSIONS IN BOLD</a:t>
            </a:r>
            <a:endParaRPr kumimoji="0" lang="en-US" sz="800" i="0" u="none" strike="noStrike" kern="1200" cap="none" spc="0" normalizeH="0" baseline="0" noProof="0" dirty="0">
              <a:ln>
                <a:noFill/>
              </a:ln>
              <a:solidFill>
                <a:schemeClr val="bg1"/>
              </a:solidFill>
              <a:effectLst/>
              <a:uLnTx/>
              <a:uFillTx/>
              <a:latin typeface="Arial Narrow" panose="020B0604020202020204" pitchFamily="34" charset="0"/>
              <a:cs typeface="Arial Narrow" panose="020B0604020202020204" pitchFamily="34" charset="0"/>
            </a:endParaRPr>
          </a:p>
        </p:txBody>
      </p:sp>
      <p:sp>
        <p:nvSpPr>
          <p:cNvPr id="151" name="TextBox 150">
            <a:extLst>
              <a:ext uri="{FF2B5EF4-FFF2-40B4-BE49-F238E27FC236}">
                <a16:creationId xmlns:a16="http://schemas.microsoft.com/office/drawing/2014/main" id="{33A257CD-4FFC-8543-BC5C-CC3915410E69}"/>
              </a:ext>
            </a:extLst>
          </p:cNvPr>
          <p:cNvSpPr txBox="1"/>
          <p:nvPr/>
        </p:nvSpPr>
        <p:spPr>
          <a:xfrm>
            <a:off x="10351907" y="5458177"/>
            <a:ext cx="150326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Narrow" panose="020B0604020202020204" pitchFamily="34" charset="0"/>
                <a:cs typeface="Arial Narrow" panose="020B0604020202020204" pitchFamily="34" charset="0"/>
              </a:rPr>
              <a:t>PARTNER-LED MISSIONS*</a:t>
            </a:r>
            <a:endParaRPr kumimoji="0" lang="en-US" sz="800" i="0" u="none" strike="noStrike" kern="1200" cap="none" spc="0" normalizeH="0" baseline="0" noProof="0" dirty="0">
              <a:ln>
                <a:noFill/>
              </a:ln>
              <a:solidFill>
                <a:schemeClr val="bg1"/>
              </a:solidFill>
              <a:effectLst/>
              <a:uLnTx/>
              <a:uFillTx/>
              <a:latin typeface="Arial Narrow" panose="020B0604020202020204" pitchFamily="34" charset="0"/>
              <a:cs typeface="Arial Narrow" panose="020B0604020202020204" pitchFamily="34" charset="0"/>
            </a:endParaRPr>
          </a:p>
        </p:txBody>
      </p:sp>
      <p:sp>
        <p:nvSpPr>
          <p:cNvPr id="152" name="TextBox 151">
            <a:extLst>
              <a:ext uri="{FF2B5EF4-FFF2-40B4-BE49-F238E27FC236}">
                <a16:creationId xmlns:a16="http://schemas.microsoft.com/office/drawing/2014/main" id="{FE2A9CE1-1426-1B49-9EA9-EF144EFC4155}"/>
              </a:ext>
            </a:extLst>
          </p:cNvPr>
          <p:cNvSpPr txBox="1"/>
          <p:nvPr/>
        </p:nvSpPr>
        <p:spPr>
          <a:xfrm>
            <a:off x="10351907" y="5652911"/>
            <a:ext cx="150326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Narrow" panose="020B0604020202020204" pitchFamily="34" charset="0"/>
                <a:cs typeface="Arial Narrow" panose="020B0604020202020204" pitchFamily="34" charset="0"/>
              </a:rPr>
              <a:t>COMPLETED MISSIONS+</a:t>
            </a:r>
            <a:endParaRPr kumimoji="0" lang="en-US" sz="800" i="0" u="none" strike="noStrike" kern="1200" cap="none" spc="0" normalizeH="0" baseline="0" noProof="0" dirty="0">
              <a:ln>
                <a:noFill/>
              </a:ln>
              <a:solidFill>
                <a:schemeClr val="bg1"/>
              </a:solidFill>
              <a:effectLst/>
              <a:uLnTx/>
              <a:uFillTx/>
              <a:latin typeface="Arial Narrow" panose="020B0604020202020204" pitchFamily="34" charset="0"/>
              <a:cs typeface="Arial Narrow" panose="020B0604020202020204" pitchFamily="34" charset="0"/>
            </a:endParaRPr>
          </a:p>
        </p:txBody>
      </p:sp>
      <p:sp>
        <p:nvSpPr>
          <p:cNvPr id="81" name="TextBox 80">
            <a:extLst>
              <a:ext uri="{FF2B5EF4-FFF2-40B4-BE49-F238E27FC236}">
                <a16:creationId xmlns:a16="http://schemas.microsoft.com/office/drawing/2014/main" id="{35A25D34-ACFE-6D48-A97A-FFA89692B763}"/>
              </a:ext>
            </a:extLst>
          </p:cNvPr>
          <p:cNvSpPr txBox="1"/>
          <p:nvPr/>
        </p:nvSpPr>
        <p:spPr>
          <a:xfrm>
            <a:off x="5203372" y="5810778"/>
            <a:ext cx="803709"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95E8"/>
                </a:solidFill>
                <a:effectLst/>
                <a:uLnTx/>
                <a:uFillTx/>
                <a:latin typeface="Arial Narrow" panose="020B0604020202020204" pitchFamily="34" charset="0"/>
                <a:ea typeface="+mn-ea"/>
                <a:cs typeface="Arial Narrow" panose="020B0604020202020204" pitchFamily="34" charset="0"/>
              </a:rPr>
              <a:t>MIRATA</a:t>
            </a:r>
          </a:p>
        </p:txBody>
      </p:sp>
      <p:sp>
        <p:nvSpPr>
          <p:cNvPr id="83" name="Oval 82">
            <a:extLst>
              <a:ext uri="{FF2B5EF4-FFF2-40B4-BE49-F238E27FC236}">
                <a16:creationId xmlns:a16="http://schemas.microsoft.com/office/drawing/2014/main" id="{878E7617-470F-2746-ACCC-EB2229559CA6}"/>
              </a:ext>
            </a:extLst>
          </p:cNvPr>
          <p:cNvSpPr/>
          <p:nvPr/>
        </p:nvSpPr>
        <p:spPr>
          <a:xfrm>
            <a:off x="11645705" y="5038158"/>
            <a:ext cx="129822" cy="129822"/>
          </a:xfrm>
          <a:prstGeom prst="ellipse">
            <a:avLst/>
          </a:prstGeom>
          <a:solidFill>
            <a:srgbClr val="FF9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a:extLst>
              <a:ext uri="{FF2B5EF4-FFF2-40B4-BE49-F238E27FC236}">
                <a16:creationId xmlns:a16="http://schemas.microsoft.com/office/drawing/2014/main" id="{7AC5F38B-DF46-3E4B-838C-64AEF19C713F}"/>
              </a:ext>
            </a:extLst>
          </p:cNvPr>
          <p:cNvSpPr txBox="1"/>
          <p:nvPr/>
        </p:nvSpPr>
        <p:spPr>
          <a:xfrm>
            <a:off x="10472875" y="4995977"/>
            <a:ext cx="1209748"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rgbClr val="FF95E8"/>
                </a:solidFill>
                <a:latin typeface="Arial Narrow" panose="020B0604020202020204" pitchFamily="34" charset="0"/>
                <a:cs typeface="Arial Narrow" panose="020B0604020202020204" pitchFamily="34" charset="0"/>
              </a:rPr>
              <a:t>ON-ORBIT ANOMALY</a:t>
            </a:r>
            <a:endParaRPr kumimoji="0" lang="en-US" sz="800" i="0" u="none" strike="noStrike" kern="1200" cap="none" spc="0" normalizeH="0" baseline="0" noProof="0" dirty="0">
              <a:ln>
                <a:noFill/>
              </a:ln>
              <a:solidFill>
                <a:srgbClr val="FF95E8"/>
              </a:solidFill>
              <a:effectLst/>
              <a:uLnTx/>
              <a:uFillTx/>
              <a:latin typeface="Arial Narrow" panose="020B0604020202020204" pitchFamily="34" charset="0"/>
              <a:cs typeface="Arial Narrow" panose="020B0604020202020204" pitchFamily="34" charset="0"/>
            </a:endParaRPr>
          </a:p>
        </p:txBody>
      </p:sp>
      <p:sp>
        <p:nvSpPr>
          <p:cNvPr id="147" name="TextBox 146">
            <a:extLst>
              <a:ext uri="{FF2B5EF4-FFF2-40B4-BE49-F238E27FC236}">
                <a16:creationId xmlns:a16="http://schemas.microsoft.com/office/drawing/2014/main" id="{24DE1C55-ECE3-3742-B408-277528A00259}"/>
              </a:ext>
            </a:extLst>
          </p:cNvPr>
          <p:cNvSpPr txBox="1"/>
          <p:nvPr/>
        </p:nvSpPr>
        <p:spPr>
          <a:xfrm>
            <a:off x="1805232" y="463047"/>
            <a:ext cx="645561"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SPRITE</a:t>
            </a:r>
          </a:p>
        </p:txBody>
      </p:sp>
      <p:sp>
        <p:nvSpPr>
          <p:cNvPr id="155" name="TextBox 154">
            <a:extLst>
              <a:ext uri="{FF2B5EF4-FFF2-40B4-BE49-F238E27FC236}">
                <a16:creationId xmlns:a16="http://schemas.microsoft.com/office/drawing/2014/main" id="{5C926E03-C59F-8B43-B527-EAEB87A74C20}"/>
              </a:ext>
            </a:extLst>
          </p:cNvPr>
          <p:cNvSpPr txBox="1"/>
          <p:nvPr/>
        </p:nvSpPr>
        <p:spPr>
          <a:xfrm>
            <a:off x="2220476" y="979262"/>
            <a:ext cx="902435"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BURSTCUBE</a:t>
            </a:r>
          </a:p>
        </p:txBody>
      </p:sp>
      <p:sp>
        <p:nvSpPr>
          <p:cNvPr id="157" name="TextBox 156">
            <a:extLst>
              <a:ext uri="{FF2B5EF4-FFF2-40B4-BE49-F238E27FC236}">
                <a16:creationId xmlns:a16="http://schemas.microsoft.com/office/drawing/2014/main" id="{7A7A7263-300E-CC47-9746-9236FFFD41A3}"/>
              </a:ext>
            </a:extLst>
          </p:cNvPr>
          <p:cNvSpPr txBox="1"/>
          <p:nvPr/>
        </p:nvSpPr>
        <p:spPr>
          <a:xfrm>
            <a:off x="1488912" y="1710924"/>
            <a:ext cx="494096"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CUTE</a:t>
            </a:r>
          </a:p>
        </p:txBody>
      </p:sp>
      <p:sp>
        <p:nvSpPr>
          <p:cNvPr id="158" name="TextBox 157">
            <a:extLst>
              <a:ext uri="{FF2B5EF4-FFF2-40B4-BE49-F238E27FC236}">
                <a16:creationId xmlns:a16="http://schemas.microsoft.com/office/drawing/2014/main" id="{367D14E1-879A-1746-8085-6DEF2D51DD07}"/>
              </a:ext>
            </a:extLst>
          </p:cNvPr>
          <p:cNvSpPr txBox="1"/>
          <p:nvPr/>
        </p:nvSpPr>
        <p:spPr>
          <a:xfrm>
            <a:off x="2596997" y="3389287"/>
            <a:ext cx="716279" cy="261610"/>
          </a:xfrm>
          <a:prstGeom prst="rect">
            <a:avLst/>
          </a:prstGeom>
          <a:noFill/>
          <a:effectLst>
            <a:glow rad="228600">
              <a:srgbClr val="33C1DC">
                <a:alpha val="40000"/>
              </a:srgbClr>
            </a:glow>
          </a:effectLst>
        </p:spPr>
        <p:txBody>
          <a:bodyPr wrap="square" rtlCol="0">
            <a:spAutoFit/>
          </a:bodyPr>
          <a:lstStyle/>
          <a:p>
            <a:pPr lvl="0">
              <a:defRPr/>
            </a:pPr>
            <a:r>
              <a:rPr kumimoji="0" lang="en-US" sz="900" b="0"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ASTERIA</a:t>
            </a:r>
            <a:r>
              <a:rPr kumimoji="0" lang="en-US" sz="1100" b="0"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a:t>
            </a:r>
            <a:r>
              <a:rPr kumimoji="0" lang="en-US" sz="1100" b="0" i="0" u="none" strike="noStrike" kern="1200" cap="none" spc="0" normalizeH="0" baseline="30000" noProof="0" dirty="0">
                <a:ln>
                  <a:noFill/>
                </a:ln>
                <a:solidFill>
                  <a:srgbClr val="33C1DC"/>
                </a:solidFill>
                <a:effectLst/>
                <a:uLnTx/>
                <a:uFillTx/>
                <a:latin typeface="Arial Narrow" panose="020B0604020202020204" pitchFamily="34" charset="0"/>
                <a:ea typeface="+mn-ea"/>
                <a:cs typeface="Arial Narrow" panose="020B0604020202020204" pitchFamily="34" charset="0"/>
              </a:rPr>
              <a:t>+</a:t>
            </a:r>
          </a:p>
        </p:txBody>
      </p:sp>
      <p:sp>
        <p:nvSpPr>
          <p:cNvPr id="159" name="TextBox 158">
            <a:extLst>
              <a:ext uri="{FF2B5EF4-FFF2-40B4-BE49-F238E27FC236}">
                <a16:creationId xmlns:a16="http://schemas.microsoft.com/office/drawing/2014/main" id="{ECDB356B-0889-B346-91E2-AF39B3799D38}"/>
              </a:ext>
            </a:extLst>
          </p:cNvPr>
          <p:cNvSpPr txBox="1"/>
          <p:nvPr/>
        </p:nvSpPr>
        <p:spPr>
          <a:xfrm>
            <a:off x="3318092" y="3520632"/>
            <a:ext cx="620829" cy="230832"/>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HALOSAT</a:t>
            </a:r>
          </a:p>
        </p:txBody>
      </p:sp>
      <p:sp>
        <p:nvSpPr>
          <p:cNvPr id="160" name="TextBox 159">
            <a:extLst>
              <a:ext uri="{FF2B5EF4-FFF2-40B4-BE49-F238E27FC236}">
                <a16:creationId xmlns:a16="http://schemas.microsoft.com/office/drawing/2014/main" id="{9A210A55-A13F-E345-B161-C8A91384261D}"/>
              </a:ext>
            </a:extLst>
          </p:cNvPr>
          <p:cNvSpPr txBox="1"/>
          <p:nvPr/>
        </p:nvSpPr>
        <p:spPr>
          <a:xfrm>
            <a:off x="2209775" y="1478387"/>
            <a:ext cx="902435"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BLACKCAT</a:t>
            </a:r>
          </a:p>
        </p:txBody>
      </p:sp>
      <p:sp>
        <p:nvSpPr>
          <p:cNvPr id="113" name="TextBox 112">
            <a:extLst>
              <a:ext uri="{FF2B5EF4-FFF2-40B4-BE49-F238E27FC236}">
                <a16:creationId xmlns:a16="http://schemas.microsoft.com/office/drawing/2014/main" id="{875334A5-39F0-B546-98C1-CCE4962D56F2}"/>
              </a:ext>
            </a:extLst>
          </p:cNvPr>
          <p:cNvSpPr txBox="1"/>
          <p:nvPr/>
        </p:nvSpPr>
        <p:spPr>
          <a:xfrm>
            <a:off x="8193727" y="4157990"/>
            <a:ext cx="913115"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ESCAPADE</a:t>
            </a:r>
          </a:p>
        </p:txBody>
      </p:sp>
      <p:sp>
        <p:nvSpPr>
          <p:cNvPr id="130" name="TextBox 129">
            <a:extLst>
              <a:ext uri="{FF2B5EF4-FFF2-40B4-BE49-F238E27FC236}">
                <a16:creationId xmlns:a16="http://schemas.microsoft.com/office/drawing/2014/main" id="{6D7B94E3-10A6-EB4C-82D7-7734DA6069E0}"/>
              </a:ext>
            </a:extLst>
          </p:cNvPr>
          <p:cNvSpPr txBox="1"/>
          <p:nvPr/>
        </p:nvSpPr>
        <p:spPr>
          <a:xfrm>
            <a:off x="259069" y="549923"/>
            <a:ext cx="645561"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IXPE</a:t>
            </a:r>
          </a:p>
        </p:txBody>
      </p:sp>
      <p:sp>
        <p:nvSpPr>
          <p:cNvPr id="161" name="TextBox 160">
            <a:extLst>
              <a:ext uri="{FF2B5EF4-FFF2-40B4-BE49-F238E27FC236}">
                <a16:creationId xmlns:a16="http://schemas.microsoft.com/office/drawing/2014/main" id="{40E5FC8B-DF29-0947-BA13-1B245586A7CE}"/>
              </a:ext>
            </a:extLst>
          </p:cNvPr>
          <p:cNvSpPr txBox="1"/>
          <p:nvPr/>
        </p:nvSpPr>
        <p:spPr>
          <a:xfrm>
            <a:off x="208740" y="1226789"/>
            <a:ext cx="695890" cy="230832"/>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NUSTAR+</a:t>
            </a:r>
          </a:p>
        </p:txBody>
      </p:sp>
      <p:sp>
        <p:nvSpPr>
          <p:cNvPr id="162" name="TextBox 161">
            <a:extLst>
              <a:ext uri="{FF2B5EF4-FFF2-40B4-BE49-F238E27FC236}">
                <a16:creationId xmlns:a16="http://schemas.microsoft.com/office/drawing/2014/main" id="{099C02E1-5674-F04C-9C6E-C36682E16B5E}"/>
              </a:ext>
            </a:extLst>
          </p:cNvPr>
          <p:cNvSpPr txBox="1"/>
          <p:nvPr/>
        </p:nvSpPr>
        <p:spPr>
          <a:xfrm>
            <a:off x="862443" y="318068"/>
            <a:ext cx="802906" cy="261610"/>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SPHEREX</a:t>
            </a:r>
          </a:p>
        </p:txBody>
      </p:sp>
      <p:sp>
        <p:nvSpPr>
          <p:cNvPr id="163" name="TextBox 162">
            <a:extLst>
              <a:ext uri="{FF2B5EF4-FFF2-40B4-BE49-F238E27FC236}">
                <a16:creationId xmlns:a16="http://schemas.microsoft.com/office/drawing/2014/main" id="{5A3964E5-5993-514A-8822-A34045358AE0}"/>
              </a:ext>
            </a:extLst>
          </p:cNvPr>
          <p:cNvSpPr txBox="1"/>
          <p:nvPr/>
        </p:nvSpPr>
        <p:spPr>
          <a:xfrm>
            <a:off x="5744776" y="2969438"/>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00"/>
                </a:solidFill>
                <a:effectLst/>
                <a:uLnTx/>
                <a:uFillTx/>
                <a:latin typeface="Arial Narrow" panose="020B0604020202020204" pitchFamily="34" charset="0"/>
                <a:ea typeface="+mn-ea"/>
                <a:cs typeface="Arial Narrow" panose="020B0604020202020204" pitchFamily="34" charset="0"/>
              </a:rPr>
              <a:t>SWFO-L1</a:t>
            </a:r>
          </a:p>
        </p:txBody>
      </p:sp>
      <p:sp>
        <p:nvSpPr>
          <p:cNvPr id="164" name="Oval 163">
            <a:extLst>
              <a:ext uri="{FF2B5EF4-FFF2-40B4-BE49-F238E27FC236}">
                <a16:creationId xmlns:a16="http://schemas.microsoft.com/office/drawing/2014/main" id="{2153FD10-8E24-F043-93A0-B80C1FA0B299}"/>
              </a:ext>
            </a:extLst>
          </p:cNvPr>
          <p:cNvSpPr/>
          <p:nvPr/>
        </p:nvSpPr>
        <p:spPr>
          <a:xfrm>
            <a:off x="11645705" y="3731549"/>
            <a:ext cx="129822" cy="12982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65" name="TextBox 164">
            <a:extLst>
              <a:ext uri="{FF2B5EF4-FFF2-40B4-BE49-F238E27FC236}">
                <a16:creationId xmlns:a16="http://schemas.microsoft.com/office/drawing/2014/main" id="{59E5B801-973F-944A-AC21-E9B9C4CAC7F4}"/>
              </a:ext>
            </a:extLst>
          </p:cNvPr>
          <p:cNvSpPr txBox="1"/>
          <p:nvPr/>
        </p:nvSpPr>
        <p:spPr>
          <a:xfrm>
            <a:off x="10718403" y="3688265"/>
            <a:ext cx="96422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FFFF00"/>
                </a:solidFill>
                <a:effectLst/>
                <a:uLnTx/>
                <a:uFillTx/>
                <a:latin typeface="Arial Narrow" panose="020B0604020202020204" pitchFamily="34" charset="0"/>
                <a:ea typeface="+mn-ea"/>
                <a:cs typeface="Arial Narrow" panose="020B0604020202020204" pitchFamily="34" charset="0"/>
              </a:rPr>
              <a:t>JASD</a:t>
            </a:r>
          </a:p>
        </p:txBody>
      </p:sp>
      <p:sp>
        <p:nvSpPr>
          <p:cNvPr id="166" name="TextBox 165">
            <a:extLst>
              <a:ext uri="{FF2B5EF4-FFF2-40B4-BE49-F238E27FC236}">
                <a16:creationId xmlns:a16="http://schemas.microsoft.com/office/drawing/2014/main" id="{44CE45AD-2BAD-FE44-B0C3-C82F305A33E7}"/>
              </a:ext>
            </a:extLst>
          </p:cNvPr>
          <p:cNvSpPr txBox="1"/>
          <p:nvPr/>
        </p:nvSpPr>
        <p:spPr>
          <a:xfrm>
            <a:off x="794473" y="1565945"/>
            <a:ext cx="620829" cy="230832"/>
          </a:xfrm>
          <a:prstGeom prst="rect">
            <a:avLst/>
          </a:prstGeom>
          <a:noFill/>
          <a:effectLst>
            <a:glow rad="228600">
              <a:srgbClr val="33C1DC">
                <a:alpha val="40000"/>
              </a:srgbClr>
            </a:glo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3C1DC"/>
                </a:solidFill>
                <a:effectLst/>
                <a:uLnTx/>
                <a:uFillTx/>
                <a:latin typeface="Arial Narrow" panose="020B0604020202020204" pitchFamily="34" charset="0"/>
                <a:ea typeface="+mn-ea"/>
                <a:cs typeface="Arial Narrow" panose="020B0604020202020204" pitchFamily="34" charset="0"/>
              </a:rPr>
              <a:t>TESS</a:t>
            </a:r>
          </a:p>
        </p:txBody>
      </p:sp>
      <p:sp>
        <p:nvSpPr>
          <p:cNvPr id="167" name="TextBox 166">
            <a:extLst>
              <a:ext uri="{FF2B5EF4-FFF2-40B4-BE49-F238E27FC236}">
                <a16:creationId xmlns:a16="http://schemas.microsoft.com/office/drawing/2014/main" id="{12AC842C-E8F0-3946-A261-17EAE2D576F0}"/>
              </a:ext>
            </a:extLst>
          </p:cNvPr>
          <p:cNvSpPr txBox="1"/>
          <p:nvPr/>
        </p:nvSpPr>
        <p:spPr>
          <a:xfrm>
            <a:off x="2793158" y="2584620"/>
            <a:ext cx="733786"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97CB69"/>
                </a:solidFill>
                <a:effectLst/>
                <a:uLnTx/>
                <a:uFillTx/>
                <a:latin typeface="Arial Narrow" panose="020B0604020202020204" pitchFamily="34" charset="0"/>
                <a:ea typeface="+mn-ea"/>
                <a:cs typeface="Arial Narrow" panose="020B0604020202020204" pitchFamily="34" charset="0"/>
              </a:rPr>
              <a:t>TSIS-2</a:t>
            </a:r>
          </a:p>
        </p:txBody>
      </p:sp>
      <p:sp>
        <p:nvSpPr>
          <p:cNvPr id="175" name="TextBox 174">
            <a:extLst>
              <a:ext uri="{FF2B5EF4-FFF2-40B4-BE49-F238E27FC236}">
                <a16:creationId xmlns:a16="http://schemas.microsoft.com/office/drawing/2014/main" id="{516A923E-4323-174D-9CAB-C15AF440F1B3}"/>
              </a:ext>
            </a:extLst>
          </p:cNvPr>
          <p:cNvSpPr txBox="1"/>
          <p:nvPr/>
        </p:nvSpPr>
        <p:spPr>
          <a:xfrm>
            <a:off x="2951701" y="3708361"/>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SPORT</a:t>
            </a:r>
          </a:p>
        </p:txBody>
      </p:sp>
      <p:sp>
        <p:nvSpPr>
          <p:cNvPr id="176" name="TextBox 175">
            <a:extLst>
              <a:ext uri="{FF2B5EF4-FFF2-40B4-BE49-F238E27FC236}">
                <a16:creationId xmlns:a16="http://schemas.microsoft.com/office/drawing/2014/main" id="{445219B1-A9A2-4941-BBBC-A8C7FB29E6B5}"/>
              </a:ext>
            </a:extLst>
          </p:cNvPr>
          <p:cNvSpPr txBox="1"/>
          <p:nvPr/>
        </p:nvSpPr>
        <p:spPr>
          <a:xfrm>
            <a:off x="2119139" y="3628074"/>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PETITSAT</a:t>
            </a:r>
          </a:p>
        </p:txBody>
      </p:sp>
      <p:sp>
        <p:nvSpPr>
          <p:cNvPr id="182" name="TextBox 181">
            <a:extLst>
              <a:ext uri="{FF2B5EF4-FFF2-40B4-BE49-F238E27FC236}">
                <a16:creationId xmlns:a16="http://schemas.microsoft.com/office/drawing/2014/main" id="{43E05E0E-AC2E-9F4E-902B-63790C17B782}"/>
              </a:ext>
            </a:extLst>
          </p:cNvPr>
          <p:cNvSpPr txBox="1"/>
          <p:nvPr/>
        </p:nvSpPr>
        <p:spPr>
          <a:xfrm>
            <a:off x="2171787" y="4128505"/>
            <a:ext cx="72670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DELLINGR</a:t>
            </a:r>
            <a:r>
              <a:rPr kumimoji="0" lang="en-US" sz="11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a:t>
            </a:r>
          </a:p>
        </p:txBody>
      </p:sp>
      <p:sp>
        <p:nvSpPr>
          <p:cNvPr id="184" name="TextBox 183">
            <a:extLst>
              <a:ext uri="{FF2B5EF4-FFF2-40B4-BE49-F238E27FC236}">
                <a16:creationId xmlns:a16="http://schemas.microsoft.com/office/drawing/2014/main" id="{5B2305FD-1CDB-E340-9C10-6E202347CEFE}"/>
              </a:ext>
            </a:extLst>
          </p:cNvPr>
          <p:cNvSpPr txBox="1"/>
          <p:nvPr/>
        </p:nvSpPr>
        <p:spPr>
          <a:xfrm>
            <a:off x="2577891" y="3923938"/>
            <a:ext cx="633003" cy="230832"/>
          </a:xfrm>
          <a:prstGeom prst="rect">
            <a:avLst/>
          </a:prstGeom>
          <a:noFill/>
          <a:effectLst/>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1" i="0" u="none" strike="noStrike" cap="none" spc="0" normalizeH="0" baseline="0">
                <a:ln>
                  <a:noFill/>
                </a:ln>
                <a:solidFill>
                  <a:srgbClr val="F0CF7D"/>
                </a:solidFill>
                <a:effectLst/>
                <a:uLnTx/>
                <a:uFillTx/>
                <a:latin typeface="Arial Narrow" panose="020B0604020202020204" pitchFamily="34" charset="0"/>
                <a:cs typeface="Arial Narrow" panose="020B0604020202020204" pitchFamily="34" charset="0"/>
              </a:defRPr>
            </a:lvl1pPr>
          </a:lstStyle>
          <a:p>
            <a:r>
              <a:rPr lang="en-US" sz="900" b="0" dirty="0"/>
              <a:t>SORTIE</a:t>
            </a:r>
          </a:p>
        </p:txBody>
      </p:sp>
      <p:sp>
        <p:nvSpPr>
          <p:cNvPr id="189" name="TextBox 188">
            <a:extLst>
              <a:ext uri="{FF2B5EF4-FFF2-40B4-BE49-F238E27FC236}">
                <a16:creationId xmlns:a16="http://schemas.microsoft.com/office/drawing/2014/main" id="{3201D824-3BC2-7B45-9845-04F14C48E5C1}"/>
              </a:ext>
            </a:extLst>
          </p:cNvPr>
          <p:cNvSpPr txBox="1"/>
          <p:nvPr/>
        </p:nvSpPr>
        <p:spPr>
          <a:xfrm>
            <a:off x="1840097" y="3903402"/>
            <a:ext cx="803709" cy="23596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MINXSS</a:t>
            </a:r>
            <a:r>
              <a:rPr kumimoji="0" lang="en-US" sz="1400" b="0" i="0" u="none" strike="noStrike" kern="1200" cap="none" spc="0" normalizeH="0" baseline="30000" noProof="0" dirty="0">
                <a:ln>
                  <a:noFill/>
                </a:ln>
                <a:solidFill>
                  <a:srgbClr val="F0CF7D"/>
                </a:solidFill>
                <a:effectLst/>
                <a:uLnTx/>
                <a:uFillTx/>
                <a:latin typeface="Arial Narrow" panose="020B0604020202020204" pitchFamily="34" charset="0"/>
                <a:ea typeface="+mn-ea"/>
                <a:cs typeface="Arial Narrow" panose="020B0604020202020204" pitchFamily="34" charset="0"/>
              </a:rPr>
              <a:t>+</a:t>
            </a:r>
            <a:endParaRPr kumimoji="0" lang="en-US" sz="1100" b="0" i="0" u="none" strike="noStrike" kern="1200" cap="none" spc="0" normalizeH="0" baseline="30000" noProof="0" dirty="0">
              <a:ln>
                <a:noFill/>
              </a:ln>
              <a:solidFill>
                <a:srgbClr val="F0CF7D"/>
              </a:solidFill>
              <a:effectLst/>
              <a:uLnTx/>
              <a:uFillTx/>
              <a:latin typeface="Arial Narrow" panose="020B0604020202020204" pitchFamily="34" charset="0"/>
              <a:ea typeface="+mn-ea"/>
              <a:cs typeface="Arial Narrow" panose="020B0604020202020204" pitchFamily="34" charset="0"/>
            </a:endParaRPr>
          </a:p>
        </p:txBody>
      </p:sp>
      <p:sp>
        <p:nvSpPr>
          <p:cNvPr id="186" name="TextBox 185">
            <a:extLst>
              <a:ext uri="{FF2B5EF4-FFF2-40B4-BE49-F238E27FC236}">
                <a16:creationId xmlns:a16="http://schemas.microsoft.com/office/drawing/2014/main" id="{994F219C-2FE1-8A49-9C02-885A42DF8C1C}"/>
              </a:ext>
            </a:extLst>
          </p:cNvPr>
          <p:cNvSpPr txBox="1"/>
          <p:nvPr/>
        </p:nvSpPr>
        <p:spPr>
          <a:xfrm>
            <a:off x="9510979" y="1204459"/>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PUNCH</a:t>
            </a:r>
          </a:p>
        </p:txBody>
      </p:sp>
      <p:sp>
        <p:nvSpPr>
          <p:cNvPr id="194" name="Oval 193">
            <a:extLst>
              <a:ext uri="{FF2B5EF4-FFF2-40B4-BE49-F238E27FC236}">
                <a16:creationId xmlns:a16="http://schemas.microsoft.com/office/drawing/2014/main" id="{C9E47CF4-6598-AC4B-846F-CAABCC798CE1}"/>
              </a:ext>
            </a:extLst>
          </p:cNvPr>
          <p:cNvSpPr/>
          <p:nvPr/>
        </p:nvSpPr>
        <p:spPr>
          <a:xfrm>
            <a:off x="11645705" y="4654926"/>
            <a:ext cx="129822" cy="1298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5" name="TextBox 194">
            <a:extLst>
              <a:ext uri="{FF2B5EF4-FFF2-40B4-BE49-F238E27FC236}">
                <a16:creationId xmlns:a16="http://schemas.microsoft.com/office/drawing/2014/main" id="{B0F1992D-E78F-D349-8CC7-A312ABAF203C}"/>
              </a:ext>
            </a:extLst>
          </p:cNvPr>
          <p:cNvSpPr txBox="1"/>
          <p:nvPr/>
        </p:nvSpPr>
        <p:spPr>
          <a:xfrm>
            <a:off x="10472875" y="4612745"/>
            <a:ext cx="1209748"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chemeClr val="accent2"/>
                </a:solidFill>
                <a:effectLst/>
                <a:uLnTx/>
                <a:uFillTx/>
                <a:latin typeface="Arial Narrow" panose="020B0604020202020204" pitchFamily="34" charset="0"/>
                <a:ea typeface="+mn-ea"/>
                <a:cs typeface="Arial Narrow" panose="020B0604020202020204" pitchFamily="34" charset="0"/>
              </a:rPr>
              <a:t>BIOLOGICAL &amp; PHYSICAL</a:t>
            </a:r>
          </a:p>
        </p:txBody>
      </p:sp>
      <p:sp>
        <p:nvSpPr>
          <p:cNvPr id="114" name="TextBox 113">
            <a:extLst>
              <a:ext uri="{FF2B5EF4-FFF2-40B4-BE49-F238E27FC236}">
                <a16:creationId xmlns:a16="http://schemas.microsoft.com/office/drawing/2014/main" id="{5B3A5E31-2DEE-684F-83BB-7227F9F5925E}"/>
              </a:ext>
            </a:extLst>
          </p:cNvPr>
          <p:cNvSpPr txBox="1"/>
          <p:nvPr/>
        </p:nvSpPr>
        <p:spPr>
          <a:xfrm>
            <a:off x="8684533" y="3210890"/>
            <a:ext cx="61159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DIONE</a:t>
            </a:r>
          </a:p>
        </p:txBody>
      </p:sp>
      <p:sp>
        <p:nvSpPr>
          <p:cNvPr id="156" name="TextBox 155">
            <a:extLst>
              <a:ext uri="{FF2B5EF4-FFF2-40B4-BE49-F238E27FC236}">
                <a16:creationId xmlns:a16="http://schemas.microsoft.com/office/drawing/2014/main" id="{CFECCEAF-C3E5-7740-8DF4-F7C6449268CA}"/>
              </a:ext>
            </a:extLst>
          </p:cNvPr>
          <p:cNvSpPr txBox="1"/>
          <p:nvPr/>
        </p:nvSpPr>
        <p:spPr>
          <a:xfrm>
            <a:off x="9610502" y="1957460"/>
            <a:ext cx="650196"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AEPEX</a:t>
            </a:r>
          </a:p>
        </p:txBody>
      </p:sp>
      <p:sp>
        <p:nvSpPr>
          <p:cNvPr id="168" name="TextBox 167">
            <a:extLst>
              <a:ext uri="{FF2B5EF4-FFF2-40B4-BE49-F238E27FC236}">
                <a16:creationId xmlns:a16="http://schemas.microsoft.com/office/drawing/2014/main" id="{76A1D3F5-5547-C547-9800-A0AA48B05A10}"/>
              </a:ext>
            </a:extLst>
          </p:cNvPr>
          <p:cNvSpPr txBox="1"/>
          <p:nvPr/>
        </p:nvSpPr>
        <p:spPr>
          <a:xfrm>
            <a:off x="9599330" y="2310233"/>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VISTA</a:t>
            </a:r>
          </a:p>
        </p:txBody>
      </p:sp>
      <p:sp>
        <p:nvSpPr>
          <p:cNvPr id="169" name="TextBox 168">
            <a:extLst>
              <a:ext uri="{FF2B5EF4-FFF2-40B4-BE49-F238E27FC236}">
                <a16:creationId xmlns:a16="http://schemas.microsoft.com/office/drawing/2014/main" id="{DED595EC-8CC9-B244-B1FE-3D4FB8AF82C9}"/>
              </a:ext>
            </a:extLst>
          </p:cNvPr>
          <p:cNvSpPr txBox="1"/>
          <p:nvPr/>
        </p:nvSpPr>
        <p:spPr>
          <a:xfrm>
            <a:off x="9054617" y="2944821"/>
            <a:ext cx="72670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SUNRISE</a:t>
            </a:r>
          </a:p>
        </p:txBody>
      </p:sp>
      <p:sp>
        <p:nvSpPr>
          <p:cNvPr id="171" name="TextBox 170">
            <a:extLst>
              <a:ext uri="{FF2B5EF4-FFF2-40B4-BE49-F238E27FC236}">
                <a16:creationId xmlns:a16="http://schemas.microsoft.com/office/drawing/2014/main" id="{D470D66D-5DF1-9241-99E0-EE7E95938C13}"/>
              </a:ext>
            </a:extLst>
          </p:cNvPr>
          <p:cNvSpPr txBox="1"/>
          <p:nvPr/>
        </p:nvSpPr>
        <p:spPr>
          <a:xfrm>
            <a:off x="6768394" y="2880881"/>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GTOSAT</a:t>
            </a:r>
          </a:p>
        </p:txBody>
      </p:sp>
      <p:sp>
        <p:nvSpPr>
          <p:cNvPr id="172" name="TextBox 171">
            <a:extLst>
              <a:ext uri="{FF2B5EF4-FFF2-40B4-BE49-F238E27FC236}">
                <a16:creationId xmlns:a16="http://schemas.microsoft.com/office/drawing/2014/main" id="{EEDA7114-9720-934F-BC10-72B734196E32}"/>
              </a:ext>
            </a:extLst>
          </p:cNvPr>
          <p:cNvSpPr txBox="1"/>
          <p:nvPr/>
        </p:nvSpPr>
        <p:spPr>
          <a:xfrm>
            <a:off x="9363488" y="844164"/>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CUPID</a:t>
            </a:r>
          </a:p>
        </p:txBody>
      </p:sp>
      <p:sp>
        <p:nvSpPr>
          <p:cNvPr id="173" name="TextBox 172">
            <a:extLst>
              <a:ext uri="{FF2B5EF4-FFF2-40B4-BE49-F238E27FC236}">
                <a16:creationId xmlns:a16="http://schemas.microsoft.com/office/drawing/2014/main" id="{B2BF65AF-3DB1-6F42-95D3-33C02D9F5A6A}"/>
              </a:ext>
            </a:extLst>
          </p:cNvPr>
          <p:cNvSpPr txBox="1"/>
          <p:nvPr/>
        </p:nvSpPr>
        <p:spPr>
          <a:xfrm>
            <a:off x="9084575" y="520360"/>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REAL</a:t>
            </a:r>
          </a:p>
        </p:txBody>
      </p:sp>
      <p:sp>
        <p:nvSpPr>
          <p:cNvPr id="174" name="TextBox 173">
            <a:extLst>
              <a:ext uri="{FF2B5EF4-FFF2-40B4-BE49-F238E27FC236}">
                <a16:creationId xmlns:a16="http://schemas.microsoft.com/office/drawing/2014/main" id="{341B41BB-240F-3546-8E90-F6674FED35F9}"/>
              </a:ext>
            </a:extLst>
          </p:cNvPr>
          <p:cNvSpPr txBox="1"/>
          <p:nvPr/>
        </p:nvSpPr>
        <p:spPr>
          <a:xfrm>
            <a:off x="8588478" y="238043"/>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CURIE</a:t>
            </a:r>
          </a:p>
        </p:txBody>
      </p:sp>
      <p:sp>
        <p:nvSpPr>
          <p:cNvPr id="177" name="TextBox 176">
            <a:extLst>
              <a:ext uri="{FF2B5EF4-FFF2-40B4-BE49-F238E27FC236}">
                <a16:creationId xmlns:a16="http://schemas.microsoft.com/office/drawing/2014/main" id="{C450813A-C99C-E64C-BDB0-0F538DB729E2}"/>
              </a:ext>
            </a:extLst>
          </p:cNvPr>
          <p:cNvSpPr txBox="1"/>
          <p:nvPr/>
        </p:nvSpPr>
        <p:spPr>
          <a:xfrm>
            <a:off x="6622111" y="805794"/>
            <a:ext cx="545432"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AERO</a:t>
            </a:r>
          </a:p>
        </p:txBody>
      </p:sp>
      <p:sp>
        <p:nvSpPr>
          <p:cNvPr id="178" name="TextBox 177">
            <a:extLst>
              <a:ext uri="{FF2B5EF4-FFF2-40B4-BE49-F238E27FC236}">
                <a16:creationId xmlns:a16="http://schemas.microsoft.com/office/drawing/2014/main" id="{F02EBB0D-3AB3-934B-ACAE-8F1168AB391F}"/>
              </a:ext>
            </a:extLst>
          </p:cNvPr>
          <p:cNvSpPr txBox="1"/>
          <p:nvPr/>
        </p:nvSpPr>
        <p:spPr>
          <a:xfrm>
            <a:off x="6330888" y="1531650"/>
            <a:ext cx="545432"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CIRBE</a:t>
            </a:r>
          </a:p>
        </p:txBody>
      </p:sp>
      <p:sp>
        <p:nvSpPr>
          <p:cNvPr id="179" name="TextBox 178">
            <a:extLst>
              <a:ext uri="{FF2B5EF4-FFF2-40B4-BE49-F238E27FC236}">
                <a16:creationId xmlns:a16="http://schemas.microsoft.com/office/drawing/2014/main" id="{99A87F4E-3063-B347-8833-6A3A12136953}"/>
              </a:ext>
            </a:extLst>
          </p:cNvPr>
          <p:cNvSpPr txBox="1"/>
          <p:nvPr/>
        </p:nvSpPr>
        <p:spPr>
          <a:xfrm>
            <a:off x="6453015" y="2279386"/>
            <a:ext cx="545432"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DAILI</a:t>
            </a:r>
          </a:p>
        </p:txBody>
      </p:sp>
      <p:sp>
        <p:nvSpPr>
          <p:cNvPr id="180" name="TextBox 179">
            <a:extLst>
              <a:ext uri="{FF2B5EF4-FFF2-40B4-BE49-F238E27FC236}">
                <a16:creationId xmlns:a16="http://schemas.microsoft.com/office/drawing/2014/main" id="{A8853407-EE7B-0646-9517-9992CEADFE44}"/>
              </a:ext>
            </a:extLst>
          </p:cNvPr>
          <p:cNvSpPr txBox="1"/>
          <p:nvPr/>
        </p:nvSpPr>
        <p:spPr>
          <a:xfrm>
            <a:off x="6344665" y="1927221"/>
            <a:ext cx="545432"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CUSP</a:t>
            </a:r>
          </a:p>
        </p:txBody>
      </p:sp>
      <p:sp>
        <p:nvSpPr>
          <p:cNvPr id="181" name="TextBox 180">
            <a:extLst>
              <a:ext uri="{FF2B5EF4-FFF2-40B4-BE49-F238E27FC236}">
                <a16:creationId xmlns:a16="http://schemas.microsoft.com/office/drawing/2014/main" id="{ACA2E972-31F2-1B47-A7F6-085FC7E3422E}"/>
              </a:ext>
            </a:extLst>
          </p:cNvPr>
          <p:cNvSpPr txBox="1"/>
          <p:nvPr/>
        </p:nvSpPr>
        <p:spPr>
          <a:xfrm>
            <a:off x="6622111" y="2604246"/>
            <a:ext cx="545432"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ELFIN</a:t>
            </a:r>
          </a:p>
        </p:txBody>
      </p:sp>
      <p:sp>
        <p:nvSpPr>
          <p:cNvPr id="183" name="TextBox 182">
            <a:extLst>
              <a:ext uri="{FF2B5EF4-FFF2-40B4-BE49-F238E27FC236}">
                <a16:creationId xmlns:a16="http://schemas.microsoft.com/office/drawing/2014/main" id="{913E65D5-DAB8-AE4E-A03F-425323422BA8}"/>
              </a:ext>
            </a:extLst>
          </p:cNvPr>
          <p:cNvSpPr txBox="1"/>
          <p:nvPr/>
        </p:nvSpPr>
        <p:spPr>
          <a:xfrm>
            <a:off x="7279224" y="255574"/>
            <a:ext cx="726707"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95E8"/>
                </a:solidFill>
                <a:effectLst/>
                <a:uLnTx/>
                <a:uFillTx/>
                <a:latin typeface="Arial Narrow" panose="020B0604020202020204" pitchFamily="34" charset="0"/>
                <a:ea typeface="+mn-ea"/>
                <a:cs typeface="Arial Narrow" panose="020B0604020202020204" pitchFamily="34" charset="0"/>
              </a:rPr>
              <a:t>CERES</a:t>
            </a:r>
          </a:p>
        </p:txBody>
      </p:sp>
      <p:sp>
        <p:nvSpPr>
          <p:cNvPr id="185" name="TextBox 184">
            <a:extLst>
              <a:ext uri="{FF2B5EF4-FFF2-40B4-BE49-F238E27FC236}">
                <a16:creationId xmlns:a16="http://schemas.microsoft.com/office/drawing/2014/main" id="{A17EC4ED-4950-F74D-867D-9B12DC22732D}"/>
              </a:ext>
            </a:extLst>
          </p:cNvPr>
          <p:cNvSpPr txBox="1"/>
          <p:nvPr/>
        </p:nvSpPr>
        <p:spPr>
          <a:xfrm>
            <a:off x="7871842" y="61799"/>
            <a:ext cx="726707" cy="307777"/>
          </a:xfrm>
          <a:prstGeom prst="rect">
            <a:avLst/>
          </a:prstGeom>
          <a:noFill/>
          <a:effectLst/>
        </p:spPr>
        <p:txBody>
          <a:bodyPr wrap="square" rtlCol="0">
            <a:spAutoFit/>
          </a:bodyPr>
          <a:lstStyle/>
          <a:p>
            <a:pPr lvl="0">
              <a:defRPr/>
            </a:pPr>
            <a:r>
              <a:rPr kumimoji="0" lang="en-US" sz="900" b="0" i="0" u="none" strike="noStrike" kern="1200" cap="none" spc="0" normalizeH="0" baseline="0" noProof="0" dirty="0">
                <a:ln>
                  <a:noFill/>
                </a:ln>
                <a:solidFill>
                  <a:srgbClr val="FF95E8"/>
                </a:solidFill>
                <a:effectLst/>
                <a:uLnTx/>
                <a:uFillTx/>
                <a:latin typeface="Arial Narrow" panose="020B0604020202020204" pitchFamily="34" charset="0"/>
                <a:ea typeface="+mn-ea"/>
                <a:cs typeface="Arial Narrow" panose="020B0604020202020204" pitchFamily="34" charset="0"/>
              </a:rPr>
              <a:t>MINXSS-2</a:t>
            </a:r>
            <a:r>
              <a:rPr lang="en-US" sz="900" baseline="30000" dirty="0">
                <a:solidFill>
                  <a:srgbClr val="FF95E8"/>
                </a:solidFill>
                <a:latin typeface="Arial Narrow" panose="020B0604020202020204" pitchFamily="34" charset="0"/>
                <a:cs typeface="Arial Narrow" panose="020B0604020202020204" pitchFamily="34" charset="0"/>
              </a:rPr>
              <a:t> </a:t>
            </a:r>
            <a:r>
              <a:rPr lang="en-US" sz="1400" baseline="30000" dirty="0">
                <a:solidFill>
                  <a:srgbClr val="FF95E8"/>
                </a:solidFill>
                <a:latin typeface="Arial Narrow" panose="020B0604020202020204" pitchFamily="34" charset="0"/>
                <a:cs typeface="Arial Narrow" panose="020B0604020202020204" pitchFamily="34" charset="0"/>
              </a:rPr>
              <a:t>+</a:t>
            </a:r>
            <a:endParaRPr kumimoji="0" lang="en-US" sz="1400" b="0" i="0" u="none" strike="noStrike" kern="1200" cap="none" spc="0" normalizeH="0" baseline="0" noProof="0" dirty="0">
              <a:ln>
                <a:noFill/>
              </a:ln>
              <a:solidFill>
                <a:srgbClr val="FF95E8"/>
              </a:solidFill>
              <a:effectLst/>
              <a:uLnTx/>
              <a:uFillTx/>
              <a:latin typeface="Arial Narrow" panose="020B0604020202020204" pitchFamily="34" charset="0"/>
              <a:cs typeface="Arial Narrow" panose="020B0604020202020204" pitchFamily="34" charset="0"/>
            </a:endParaRPr>
          </a:p>
        </p:txBody>
      </p:sp>
      <p:sp>
        <p:nvSpPr>
          <p:cNvPr id="187" name="TextBox 186">
            <a:extLst>
              <a:ext uri="{FF2B5EF4-FFF2-40B4-BE49-F238E27FC236}">
                <a16:creationId xmlns:a16="http://schemas.microsoft.com/office/drawing/2014/main" id="{BE184237-6C71-B548-90EF-C9CFD6C457AB}"/>
              </a:ext>
            </a:extLst>
          </p:cNvPr>
          <p:cNvSpPr txBox="1"/>
          <p:nvPr/>
        </p:nvSpPr>
        <p:spPr>
          <a:xfrm>
            <a:off x="9781324" y="1577315"/>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ITC</a:t>
            </a:r>
          </a:p>
        </p:txBody>
      </p:sp>
      <p:sp>
        <p:nvSpPr>
          <p:cNvPr id="188" name="TextBox 187">
            <a:extLst>
              <a:ext uri="{FF2B5EF4-FFF2-40B4-BE49-F238E27FC236}">
                <a16:creationId xmlns:a16="http://schemas.microsoft.com/office/drawing/2014/main" id="{72BE0E53-6C19-C149-AFBB-3BCFE5342C71}"/>
              </a:ext>
            </a:extLst>
          </p:cNvPr>
          <p:cNvSpPr txBox="1"/>
          <p:nvPr/>
        </p:nvSpPr>
        <p:spPr>
          <a:xfrm>
            <a:off x="6395541" y="1158225"/>
            <a:ext cx="708281"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LLITED</a:t>
            </a:r>
          </a:p>
        </p:txBody>
      </p:sp>
      <p:sp>
        <p:nvSpPr>
          <p:cNvPr id="190" name="TextBox 189">
            <a:extLst>
              <a:ext uri="{FF2B5EF4-FFF2-40B4-BE49-F238E27FC236}">
                <a16:creationId xmlns:a16="http://schemas.microsoft.com/office/drawing/2014/main" id="{D82C524F-4CDF-1F4A-9176-B3F020C584AF}"/>
              </a:ext>
            </a:extLst>
          </p:cNvPr>
          <p:cNvSpPr txBox="1"/>
          <p:nvPr/>
        </p:nvSpPr>
        <p:spPr>
          <a:xfrm>
            <a:off x="7727825" y="3337384"/>
            <a:ext cx="726707" cy="230832"/>
          </a:xfrm>
          <a:prstGeom prst="rect">
            <a:avLst/>
          </a:prstGeom>
          <a:noFill/>
          <a:effectLst/>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900" b="0" i="0" u="none" strike="noStrike" cap="none" spc="0" normalizeH="0" baseline="0">
                <a:ln>
                  <a:noFill/>
                </a:ln>
                <a:solidFill>
                  <a:srgbClr val="F0CF7D"/>
                </a:solidFill>
                <a:effectLst/>
                <a:uLnTx/>
                <a:uFillTx/>
                <a:latin typeface="Arial Narrow" panose="020B0604020202020204" pitchFamily="34" charset="0"/>
                <a:cs typeface="Arial Narrow" panose="020B0604020202020204" pitchFamily="34" charset="0"/>
              </a:defRPr>
            </a:lvl1pPr>
          </a:lstStyle>
          <a:p>
            <a:r>
              <a:rPr lang="en-US" dirty="0"/>
              <a:t>TBEX</a:t>
            </a:r>
          </a:p>
        </p:txBody>
      </p:sp>
      <p:sp>
        <p:nvSpPr>
          <p:cNvPr id="191" name="TextBox 190">
            <a:extLst>
              <a:ext uri="{FF2B5EF4-FFF2-40B4-BE49-F238E27FC236}">
                <a16:creationId xmlns:a16="http://schemas.microsoft.com/office/drawing/2014/main" id="{9A3B307C-4B4D-DD43-91DC-2D9EA1C6E091}"/>
              </a:ext>
            </a:extLst>
          </p:cNvPr>
          <p:cNvSpPr txBox="1"/>
          <p:nvPr/>
        </p:nvSpPr>
        <p:spPr>
          <a:xfrm>
            <a:off x="7145135" y="3118244"/>
            <a:ext cx="72670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SHIELDS-1</a:t>
            </a:r>
            <a:r>
              <a:rPr kumimoji="0" lang="en-US" sz="1100" b="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a:t>
            </a:r>
          </a:p>
        </p:txBody>
      </p:sp>
      <p:sp>
        <p:nvSpPr>
          <p:cNvPr id="192" name="TextBox 191">
            <a:extLst>
              <a:ext uri="{FF2B5EF4-FFF2-40B4-BE49-F238E27FC236}">
                <a16:creationId xmlns:a16="http://schemas.microsoft.com/office/drawing/2014/main" id="{94FDC543-8A1D-8048-810B-01AB0FC1A876}"/>
              </a:ext>
            </a:extLst>
          </p:cNvPr>
          <p:cNvSpPr txBox="1"/>
          <p:nvPr/>
        </p:nvSpPr>
        <p:spPr>
          <a:xfrm>
            <a:off x="6908305" y="526292"/>
            <a:ext cx="545432" cy="230832"/>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ICON</a:t>
            </a:r>
          </a:p>
        </p:txBody>
      </p:sp>
      <p:sp>
        <p:nvSpPr>
          <p:cNvPr id="193" name="TextBox 192">
            <a:extLst>
              <a:ext uri="{FF2B5EF4-FFF2-40B4-BE49-F238E27FC236}">
                <a16:creationId xmlns:a16="http://schemas.microsoft.com/office/drawing/2014/main" id="{CFC4F243-7E84-3C4F-8A76-77039537839C}"/>
              </a:ext>
            </a:extLst>
          </p:cNvPr>
          <p:cNvSpPr txBox="1"/>
          <p:nvPr/>
        </p:nvSpPr>
        <p:spPr>
          <a:xfrm>
            <a:off x="8161548" y="3343508"/>
            <a:ext cx="611597"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LAICE</a:t>
            </a:r>
          </a:p>
        </p:txBody>
      </p:sp>
      <p:sp>
        <p:nvSpPr>
          <p:cNvPr id="196" name="TextBox 195">
            <a:extLst>
              <a:ext uri="{FF2B5EF4-FFF2-40B4-BE49-F238E27FC236}">
                <a16:creationId xmlns:a16="http://schemas.microsoft.com/office/drawing/2014/main" id="{FEDD7D8B-F873-7647-8AB7-9A6AF029087E}"/>
              </a:ext>
            </a:extLst>
          </p:cNvPr>
          <p:cNvSpPr txBox="1"/>
          <p:nvPr/>
        </p:nvSpPr>
        <p:spPr>
          <a:xfrm>
            <a:off x="9277917" y="2630705"/>
            <a:ext cx="803709" cy="26161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0CF7D"/>
                </a:solidFill>
                <a:effectLst/>
                <a:uLnTx/>
                <a:uFillTx/>
                <a:latin typeface="Arial Narrow" panose="020B0604020202020204" pitchFamily="34" charset="0"/>
                <a:ea typeface="+mn-ea"/>
                <a:cs typeface="Arial Narrow" panose="020B0604020202020204" pitchFamily="34" charset="0"/>
              </a:rPr>
              <a:t>TRACERS</a:t>
            </a:r>
          </a:p>
        </p:txBody>
      </p:sp>
      <p:sp>
        <p:nvSpPr>
          <p:cNvPr id="99" name="Oval 98">
            <a:extLst>
              <a:ext uri="{FF2B5EF4-FFF2-40B4-BE49-F238E27FC236}">
                <a16:creationId xmlns:a16="http://schemas.microsoft.com/office/drawing/2014/main" id="{966C43F0-1717-C34F-83C8-4A50DD07BEE1}"/>
              </a:ext>
            </a:extLst>
          </p:cNvPr>
          <p:cNvSpPr/>
          <p:nvPr/>
        </p:nvSpPr>
        <p:spPr>
          <a:xfrm>
            <a:off x="11644490" y="3550110"/>
            <a:ext cx="129822" cy="1298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0" name="TextBox 99">
            <a:extLst>
              <a:ext uri="{FF2B5EF4-FFF2-40B4-BE49-F238E27FC236}">
                <a16:creationId xmlns:a16="http://schemas.microsoft.com/office/drawing/2014/main" id="{85E12324-CB63-C84D-9E9A-913429B53E95}"/>
              </a:ext>
            </a:extLst>
          </p:cNvPr>
          <p:cNvSpPr txBox="1"/>
          <p:nvPr/>
        </p:nvSpPr>
        <p:spPr>
          <a:xfrm>
            <a:off x="10715972" y="3506826"/>
            <a:ext cx="964220" cy="215444"/>
          </a:xfrm>
          <a:prstGeom prst="rect">
            <a:avLst/>
          </a:prstGeom>
          <a:noFill/>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srgbClr val="FF0000"/>
                </a:solidFill>
                <a:effectLst/>
                <a:uLnTx/>
                <a:uFillTx/>
                <a:latin typeface="Arial Narrow" panose="020B0604020202020204" pitchFamily="34" charset="0"/>
                <a:ea typeface="+mn-ea"/>
                <a:cs typeface="Arial Narrow" panose="020B0604020202020204" pitchFamily="34" charset="0"/>
              </a:rPr>
              <a:t>HEOMD</a:t>
            </a:r>
          </a:p>
        </p:txBody>
      </p:sp>
      <p:sp>
        <p:nvSpPr>
          <p:cNvPr id="103" name="Oval 102">
            <a:extLst>
              <a:ext uri="{FF2B5EF4-FFF2-40B4-BE49-F238E27FC236}">
                <a16:creationId xmlns:a16="http://schemas.microsoft.com/office/drawing/2014/main" id="{93008E92-B772-D540-BF6D-5B7883F8832E}"/>
              </a:ext>
            </a:extLst>
          </p:cNvPr>
          <p:cNvSpPr/>
          <p:nvPr/>
        </p:nvSpPr>
        <p:spPr>
          <a:xfrm>
            <a:off x="11644490" y="4842941"/>
            <a:ext cx="129822" cy="1298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a:extLst>
              <a:ext uri="{FF2B5EF4-FFF2-40B4-BE49-F238E27FC236}">
                <a16:creationId xmlns:a16="http://schemas.microsoft.com/office/drawing/2014/main" id="{5A0AE4DF-7B4A-6C41-BCB3-EBA5AEFE49DE}"/>
              </a:ext>
            </a:extLst>
          </p:cNvPr>
          <p:cNvSpPr txBox="1"/>
          <p:nvPr/>
        </p:nvSpPr>
        <p:spPr>
          <a:xfrm>
            <a:off x="9306905" y="4800600"/>
            <a:ext cx="2367644" cy="215444"/>
          </a:xfrm>
          <a:prstGeom prst="rect">
            <a:avLst/>
          </a:prstGeom>
          <a:noFill/>
          <a:effectLst/>
        </p:spPr>
        <p:txBody>
          <a:bodyPr wrap="square" rtlCol="0">
            <a:spAutoFit/>
          </a:bodyPr>
          <a:lstStyle/>
          <a:p>
            <a:pPr lvl="1" algn="r">
              <a:defRPr/>
            </a:pPr>
            <a:r>
              <a:rPr kumimoji="0" lang="en-US" sz="800" i="0" u="none" strike="noStrike" kern="1200" cap="none" spc="0" normalizeH="0" baseline="0" noProof="0" dirty="0">
                <a:ln>
                  <a:noFill/>
                </a:ln>
                <a:solidFill>
                  <a:schemeClr val="bg1"/>
                </a:solidFill>
                <a:effectLst/>
                <a:uLnTx/>
                <a:uFillTx/>
                <a:latin typeface="Arial Narrow" panose="020B0604020202020204" pitchFamily="34" charset="0"/>
                <a:ea typeface="+mn-ea"/>
                <a:cs typeface="Arial Narrow" panose="020B0604020202020204" pitchFamily="34" charset="0"/>
              </a:rPr>
              <a:t>STMD</a:t>
            </a:r>
          </a:p>
        </p:txBody>
      </p:sp>
      <p:sp>
        <p:nvSpPr>
          <p:cNvPr id="105" name="TextBox 104">
            <a:extLst>
              <a:ext uri="{FF2B5EF4-FFF2-40B4-BE49-F238E27FC236}">
                <a16:creationId xmlns:a16="http://schemas.microsoft.com/office/drawing/2014/main" id="{2DB28BD3-9AD8-9E42-B307-C43A2165025B}"/>
              </a:ext>
            </a:extLst>
          </p:cNvPr>
          <p:cNvSpPr txBox="1"/>
          <p:nvPr/>
        </p:nvSpPr>
        <p:spPr>
          <a:xfrm>
            <a:off x="3107527" y="3186232"/>
            <a:ext cx="606392" cy="23596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ISARA</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endParaRPr lang="en-US" sz="1100" baseline="30000" dirty="0">
              <a:solidFill>
                <a:schemeClr val="bg1">
                  <a:lumMod val="85000"/>
                </a:schemeClr>
              </a:solidFill>
              <a:effectLst/>
              <a:latin typeface="Arial Narrow" panose="020B0604020202020204" pitchFamily="34" charset="0"/>
              <a:cs typeface="Arial Narrow" panose="020B0604020202020204" pitchFamily="34" charset="0"/>
            </a:endParaRPr>
          </a:p>
        </p:txBody>
      </p:sp>
      <p:sp>
        <p:nvSpPr>
          <p:cNvPr id="106" name="TextBox 105">
            <a:extLst>
              <a:ext uri="{FF2B5EF4-FFF2-40B4-BE49-F238E27FC236}">
                <a16:creationId xmlns:a16="http://schemas.microsoft.com/office/drawing/2014/main" id="{B5B276E7-57BD-0A48-8177-171FF571A6DD}"/>
              </a:ext>
            </a:extLst>
          </p:cNvPr>
          <p:cNvSpPr txBox="1"/>
          <p:nvPr/>
        </p:nvSpPr>
        <p:spPr>
          <a:xfrm>
            <a:off x="3639303" y="3332363"/>
            <a:ext cx="866865" cy="243896"/>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CSUNSAT-1</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endParaRPr lang="en-US" sz="1100" baseline="30000" dirty="0">
              <a:solidFill>
                <a:schemeClr val="bg1">
                  <a:lumMod val="85000"/>
                </a:schemeClr>
              </a:solidFill>
              <a:effectLst/>
              <a:latin typeface="Arial Narrow" panose="020B0604020202020204" pitchFamily="34" charset="0"/>
              <a:cs typeface="Arial Narrow" panose="020B0604020202020204" pitchFamily="34" charset="0"/>
            </a:endParaRPr>
          </a:p>
        </p:txBody>
      </p:sp>
      <p:sp>
        <p:nvSpPr>
          <p:cNvPr id="107" name="TextBox 106">
            <a:extLst>
              <a:ext uri="{FF2B5EF4-FFF2-40B4-BE49-F238E27FC236}">
                <a16:creationId xmlns:a16="http://schemas.microsoft.com/office/drawing/2014/main" id="{50B75EFA-3AFE-7B4F-AE7B-2F76A894BD3C}"/>
              </a:ext>
            </a:extLst>
          </p:cNvPr>
          <p:cNvSpPr txBox="1"/>
          <p:nvPr/>
        </p:nvSpPr>
        <p:spPr>
          <a:xfrm>
            <a:off x="3491408" y="3032167"/>
            <a:ext cx="734729" cy="23083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OCSD-B/C*</a:t>
            </a:r>
            <a:r>
              <a:rPr lang="en-US" sz="900" baseline="30000" dirty="0">
                <a:solidFill>
                  <a:schemeClr val="bg1">
                    <a:lumMod val="85000"/>
                  </a:schemeClr>
                </a:solidFill>
                <a:effectLst/>
                <a:latin typeface="Arial Narrow" panose="020B0604020202020204" pitchFamily="34" charset="0"/>
                <a:cs typeface="Arial Narrow" panose="020B0604020202020204" pitchFamily="34" charset="0"/>
              </a:rPr>
              <a:t>+</a:t>
            </a:r>
          </a:p>
        </p:txBody>
      </p:sp>
      <p:sp>
        <p:nvSpPr>
          <p:cNvPr id="108" name="TextBox 107">
            <a:extLst>
              <a:ext uri="{FF2B5EF4-FFF2-40B4-BE49-F238E27FC236}">
                <a16:creationId xmlns:a16="http://schemas.microsoft.com/office/drawing/2014/main" id="{58916FEC-C2A6-A040-B930-DF2B0C85AC7E}"/>
              </a:ext>
            </a:extLst>
          </p:cNvPr>
          <p:cNvSpPr txBox="1"/>
          <p:nvPr/>
        </p:nvSpPr>
        <p:spPr>
          <a:xfrm>
            <a:off x="4053592" y="2930247"/>
            <a:ext cx="752424" cy="230832"/>
          </a:xfrm>
          <a:prstGeom prst="rect">
            <a:avLst/>
          </a:prstGeom>
          <a:noFill/>
          <a:effectLst/>
        </p:spPr>
        <p:txBody>
          <a:bodyPr wrap="square" rtlCol="0">
            <a:spAutoFit/>
          </a:bodyPr>
          <a:lstStyle>
            <a:defPPr>
              <a:defRPr lang="en-US"/>
            </a:defPPr>
            <a:lvl1pPr>
              <a:defRPr sz="900" u="sng">
                <a:solidFill>
                  <a:schemeClr val="bg1">
                    <a:lumMod val="85000"/>
                  </a:schemeClr>
                </a:solidFill>
                <a:latin typeface="Arial Narrow" panose="020B0604020202020204" pitchFamily="34" charset="0"/>
                <a:cs typeface="Arial Narrow" panose="020B0604020202020204" pitchFamily="34" charset="0"/>
              </a:defRPr>
            </a:lvl1pPr>
          </a:lstStyle>
          <a:p>
            <a:r>
              <a:rPr lang="en-US" u="none" dirty="0"/>
              <a:t>RADSAT-G</a:t>
            </a:r>
          </a:p>
        </p:txBody>
      </p:sp>
      <p:sp>
        <p:nvSpPr>
          <p:cNvPr id="109" name="TextBox 108">
            <a:extLst>
              <a:ext uri="{FF2B5EF4-FFF2-40B4-BE49-F238E27FC236}">
                <a16:creationId xmlns:a16="http://schemas.microsoft.com/office/drawing/2014/main" id="{84E23146-6B1A-5345-87A6-3E383377AF29}"/>
              </a:ext>
            </a:extLst>
          </p:cNvPr>
          <p:cNvSpPr txBox="1"/>
          <p:nvPr/>
        </p:nvSpPr>
        <p:spPr>
          <a:xfrm>
            <a:off x="3362023" y="1541492"/>
            <a:ext cx="1196698" cy="261610"/>
          </a:xfrm>
          <a:prstGeom prst="rect">
            <a:avLst/>
          </a:prstGeom>
          <a:noFill/>
          <a:effectLst/>
        </p:spPr>
        <p:txBody>
          <a:bodyPr wrap="square" rtlCol="0">
            <a:spAutoFit/>
          </a:bodyPr>
          <a:lstStyle/>
          <a:p>
            <a:r>
              <a:rPr lang="en-US" sz="1100" b="1" dirty="0">
                <a:solidFill>
                  <a:srgbClr val="FF0000"/>
                </a:solidFill>
                <a:effectLst/>
                <a:latin typeface="Arial Narrow" panose="020B0604020202020204" pitchFamily="34" charset="0"/>
                <a:cs typeface="Arial Narrow" panose="020B0604020202020204" pitchFamily="34" charset="0"/>
              </a:rPr>
              <a:t>NEASCOUT</a:t>
            </a:r>
          </a:p>
        </p:txBody>
      </p:sp>
      <p:sp>
        <p:nvSpPr>
          <p:cNvPr id="110" name="TextBox 109">
            <a:extLst>
              <a:ext uri="{FF2B5EF4-FFF2-40B4-BE49-F238E27FC236}">
                <a16:creationId xmlns:a16="http://schemas.microsoft.com/office/drawing/2014/main" id="{8031E512-0127-3C4E-9DAC-5C347E016566}"/>
              </a:ext>
            </a:extLst>
          </p:cNvPr>
          <p:cNvSpPr txBox="1"/>
          <p:nvPr/>
        </p:nvSpPr>
        <p:spPr>
          <a:xfrm>
            <a:off x="3177724" y="5358096"/>
            <a:ext cx="1259339" cy="246221"/>
          </a:xfrm>
          <a:prstGeom prst="rect">
            <a:avLst/>
          </a:prstGeom>
          <a:noFill/>
          <a:effectLst/>
        </p:spPr>
        <p:txBody>
          <a:bodyPr wrap="square" rtlCol="0">
            <a:spAutoFit/>
          </a:bodyPr>
          <a:lstStyle/>
          <a:p>
            <a:r>
              <a:rPr lang="en-US" sz="1000" b="1" dirty="0">
                <a:solidFill>
                  <a:srgbClr val="FF0000"/>
                </a:solidFill>
                <a:effectLst/>
                <a:latin typeface="Arial Narrow" panose="020B0604020202020204" pitchFamily="34" charset="0"/>
                <a:cs typeface="Arial Narrow" panose="020B0604020202020204" pitchFamily="34" charset="0"/>
              </a:rPr>
              <a:t>LUNAR ICECUBE</a:t>
            </a:r>
          </a:p>
        </p:txBody>
      </p:sp>
      <p:sp>
        <p:nvSpPr>
          <p:cNvPr id="111" name="TextBox 110">
            <a:extLst>
              <a:ext uri="{FF2B5EF4-FFF2-40B4-BE49-F238E27FC236}">
                <a16:creationId xmlns:a16="http://schemas.microsoft.com/office/drawing/2014/main" id="{0F2BD3A6-3C9C-4D41-A772-52DFF72DDCEE}"/>
              </a:ext>
            </a:extLst>
          </p:cNvPr>
          <p:cNvSpPr txBox="1"/>
          <p:nvPr/>
        </p:nvSpPr>
        <p:spPr>
          <a:xfrm>
            <a:off x="2719655" y="5696346"/>
            <a:ext cx="850233" cy="246221"/>
          </a:xfrm>
          <a:prstGeom prst="rect">
            <a:avLst/>
          </a:prstGeom>
          <a:noFill/>
          <a:effectLst/>
        </p:spPr>
        <p:txBody>
          <a:bodyPr wrap="square" rtlCol="0">
            <a:spAutoFit/>
          </a:bodyPr>
          <a:lstStyle/>
          <a:p>
            <a:r>
              <a:rPr lang="en-US" sz="1000" b="1" dirty="0">
                <a:solidFill>
                  <a:srgbClr val="FF0000"/>
                </a:solidFill>
                <a:effectLst/>
                <a:latin typeface="Arial Narrow" panose="020B0604020202020204" pitchFamily="34" charset="0"/>
                <a:cs typeface="Arial Narrow" panose="020B0604020202020204" pitchFamily="34" charset="0"/>
              </a:rPr>
              <a:t>LUNIR</a:t>
            </a:r>
          </a:p>
        </p:txBody>
      </p:sp>
      <p:sp>
        <p:nvSpPr>
          <p:cNvPr id="112" name="TextBox 111">
            <a:extLst>
              <a:ext uri="{FF2B5EF4-FFF2-40B4-BE49-F238E27FC236}">
                <a16:creationId xmlns:a16="http://schemas.microsoft.com/office/drawing/2014/main" id="{CC1563B4-5BC1-6345-897C-92D5F4B22F39}"/>
              </a:ext>
            </a:extLst>
          </p:cNvPr>
          <p:cNvSpPr txBox="1"/>
          <p:nvPr/>
        </p:nvSpPr>
        <p:spPr>
          <a:xfrm>
            <a:off x="5304013" y="2481097"/>
            <a:ext cx="1065999" cy="261610"/>
          </a:xfrm>
          <a:prstGeom prst="rect">
            <a:avLst/>
          </a:prstGeom>
          <a:noFill/>
          <a:effectLst/>
        </p:spPr>
        <p:txBody>
          <a:bodyPr wrap="square" rtlCol="0">
            <a:spAutoFit/>
          </a:bodyPr>
          <a:lstStyle/>
          <a:p>
            <a:r>
              <a:rPr lang="en-US" sz="1100" b="1" dirty="0">
                <a:solidFill>
                  <a:srgbClr val="FF0000"/>
                </a:solidFill>
                <a:effectLst/>
                <a:latin typeface="Arial Narrow" panose="020B0604020202020204" pitchFamily="34" charset="0"/>
                <a:cs typeface="Arial Narrow" panose="020B0604020202020204" pitchFamily="34" charset="0"/>
              </a:rPr>
              <a:t>BIOSENTINEL </a:t>
            </a:r>
          </a:p>
        </p:txBody>
      </p:sp>
      <p:sp>
        <p:nvSpPr>
          <p:cNvPr id="123" name="TextBox 122">
            <a:extLst>
              <a:ext uri="{FF2B5EF4-FFF2-40B4-BE49-F238E27FC236}">
                <a16:creationId xmlns:a16="http://schemas.microsoft.com/office/drawing/2014/main" id="{FDCA6976-F8C5-F044-892D-90E14F03126C}"/>
              </a:ext>
            </a:extLst>
          </p:cNvPr>
          <p:cNvSpPr txBox="1"/>
          <p:nvPr/>
        </p:nvSpPr>
        <p:spPr>
          <a:xfrm>
            <a:off x="1360940" y="2177531"/>
            <a:ext cx="797838" cy="261610"/>
          </a:xfrm>
          <a:prstGeom prst="rect">
            <a:avLst/>
          </a:prstGeom>
          <a:noFill/>
          <a:effectLst/>
        </p:spPr>
        <p:txBody>
          <a:bodyPr wrap="square" rtlCol="0">
            <a:spAutoFit/>
          </a:bodyPr>
          <a:lstStyle/>
          <a:p>
            <a:r>
              <a:rPr lang="en-US" sz="1100" b="1" dirty="0">
                <a:solidFill>
                  <a:srgbClr val="FF0000"/>
                </a:solidFill>
                <a:effectLst/>
                <a:latin typeface="Arial Narrow" panose="020B0604020202020204" pitchFamily="34" charset="0"/>
                <a:cs typeface="Arial Narrow" panose="020B0604020202020204" pitchFamily="34" charset="0"/>
              </a:rPr>
              <a:t>PATCOOL</a:t>
            </a:r>
          </a:p>
        </p:txBody>
      </p:sp>
      <p:sp>
        <p:nvSpPr>
          <p:cNvPr id="124" name="TextBox 123">
            <a:extLst>
              <a:ext uri="{FF2B5EF4-FFF2-40B4-BE49-F238E27FC236}">
                <a16:creationId xmlns:a16="http://schemas.microsoft.com/office/drawing/2014/main" id="{E1898BCA-D50A-A442-B4C8-7F8FE334B081}"/>
              </a:ext>
            </a:extLst>
          </p:cNvPr>
          <p:cNvSpPr txBox="1"/>
          <p:nvPr/>
        </p:nvSpPr>
        <p:spPr>
          <a:xfrm>
            <a:off x="2003810" y="2180510"/>
            <a:ext cx="799986" cy="235962"/>
          </a:xfrm>
          <a:prstGeom prst="rect">
            <a:avLst/>
          </a:prstGeom>
          <a:noFill/>
          <a:effectLst/>
        </p:spPr>
        <p:txBody>
          <a:bodyPr wrap="square" rtlCol="0">
            <a:spAutoFit/>
          </a:bodyPr>
          <a:lstStyle/>
          <a:p>
            <a:r>
              <a:rPr lang="en-US" sz="900" dirty="0">
                <a:solidFill>
                  <a:srgbClr val="FF0000"/>
                </a:solidFill>
                <a:effectLst/>
                <a:latin typeface="Arial Narrow" panose="020B0604020202020204" pitchFamily="34" charset="0"/>
                <a:cs typeface="Arial Narrow" panose="020B0604020202020204" pitchFamily="34" charset="0"/>
              </a:rPr>
              <a:t>SPORESAT</a:t>
            </a:r>
            <a:r>
              <a:rPr lang="en-US" sz="1400" baseline="30000" dirty="0">
                <a:solidFill>
                  <a:srgbClr val="FF0000"/>
                </a:solidFill>
                <a:effectLst/>
                <a:latin typeface="Arial Narrow" panose="020B0604020202020204" pitchFamily="34" charset="0"/>
                <a:cs typeface="Arial Narrow" panose="020B0604020202020204" pitchFamily="34" charset="0"/>
              </a:rPr>
              <a:t>+</a:t>
            </a:r>
          </a:p>
        </p:txBody>
      </p:sp>
      <p:sp>
        <p:nvSpPr>
          <p:cNvPr id="125" name="TextBox 124">
            <a:extLst>
              <a:ext uri="{FF2B5EF4-FFF2-40B4-BE49-F238E27FC236}">
                <a16:creationId xmlns:a16="http://schemas.microsoft.com/office/drawing/2014/main" id="{2FFEE6C7-2C05-9F4A-BEBD-A5ECF87F9C72}"/>
              </a:ext>
            </a:extLst>
          </p:cNvPr>
          <p:cNvSpPr txBox="1"/>
          <p:nvPr/>
        </p:nvSpPr>
        <p:spPr>
          <a:xfrm>
            <a:off x="2305360" y="4924816"/>
            <a:ext cx="1188085" cy="246221"/>
          </a:xfrm>
          <a:prstGeom prst="rect">
            <a:avLst/>
          </a:prstGeom>
          <a:noFill/>
          <a:effectLst/>
        </p:spPr>
        <p:txBody>
          <a:bodyPr wrap="square" rtlCol="0">
            <a:spAutoFit/>
          </a:bodyPr>
          <a:lstStyle/>
          <a:p>
            <a:r>
              <a:rPr lang="en-US" sz="1000" b="1">
                <a:solidFill>
                  <a:schemeClr val="bg1">
                    <a:lumMod val="85000"/>
                  </a:schemeClr>
                </a:solidFill>
                <a:effectLst/>
                <a:latin typeface="Arial Narrow" panose="020B0604020202020204" pitchFamily="34" charset="0"/>
                <a:cs typeface="Arial Narrow" panose="020B0604020202020204" pitchFamily="34" charset="0"/>
              </a:rPr>
              <a:t>PTD-1 HYDROS*</a:t>
            </a:r>
            <a:endParaRPr lang="en-US" sz="1000" b="1" dirty="0">
              <a:solidFill>
                <a:schemeClr val="bg1">
                  <a:lumMod val="85000"/>
                </a:schemeClr>
              </a:solidFill>
              <a:effectLst/>
              <a:latin typeface="Arial Narrow" panose="020B0604020202020204" pitchFamily="34" charset="0"/>
              <a:cs typeface="Arial Narrow" panose="020B0604020202020204" pitchFamily="34" charset="0"/>
            </a:endParaRPr>
          </a:p>
        </p:txBody>
      </p:sp>
      <p:sp>
        <p:nvSpPr>
          <p:cNvPr id="126" name="TextBox 125">
            <a:extLst>
              <a:ext uri="{FF2B5EF4-FFF2-40B4-BE49-F238E27FC236}">
                <a16:creationId xmlns:a16="http://schemas.microsoft.com/office/drawing/2014/main" id="{ED1A83DB-6A21-F944-82E3-E8BC9CD9204A}"/>
              </a:ext>
            </a:extLst>
          </p:cNvPr>
          <p:cNvSpPr txBox="1"/>
          <p:nvPr/>
        </p:nvSpPr>
        <p:spPr>
          <a:xfrm>
            <a:off x="3075569" y="5929216"/>
            <a:ext cx="1231313" cy="246221"/>
          </a:xfrm>
          <a:prstGeom prst="rect">
            <a:avLst/>
          </a:prstGeom>
          <a:noFill/>
          <a:effectLst/>
        </p:spPr>
        <p:txBody>
          <a:bodyPr wrap="square" rtlCol="0">
            <a:spAutoFit/>
          </a:bodyPr>
          <a:lstStyle/>
          <a:p>
            <a:r>
              <a:rPr lang="en-US" sz="1000" b="1" dirty="0">
                <a:solidFill>
                  <a:schemeClr val="bg1">
                    <a:lumMod val="85000"/>
                  </a:schemeClr>
                </a:solidFill>
                <a:effectLst/>
                <a:latin typeface="Arial Narrow" panose="020B0604020202020204" pitchFamily="34" charset="0"/>
                <a:cs typeface="Arial Narrow" panose="020B0604020202020204" pitchFamily="34" charset="0"/>
              </a:rPr>
              <a:t>LUNAR FLASHLIGHT</a:t>
            </a:r>
          </a:p>
        </p:txBody>
      </p:sp>
      <p:sp>
        <p:nvSpPr>
          <p:cNvPr id="127" name="TextBox 126">
            <a:extLst>
              <a:ext uri="{FF2B5EF4-FFF2-40B4-BE49-F238E27FC236}">
                <a16:creationId xmlns:a16="http://schemas.microsoft.com/office/drawing/2014/main" id="{8192230B-6FA2-4C4B-A424-5E37C2C626CB}"/>
              </a:ext>
            </a:extLst>
          </p:cNvPr>
          <p:cNvSpPr txBox="1"/>
          <p:nvPr/>
        </p:nvSpPr>
        <p:spPr>
          <a:xfrm>
            <a:off x="3447371" y="5635272"/>
            <a:ext cx="850233" cy="246221"/>
          </a:xfrm>
          <a:prstGeom prst="rect">
            <a:avLst/>
          </a:prstGeom>
          <a:noFill/>
          <a:effectLst/>
        </p:spPr>
        <p:txBody>
          <a:bodyPr wrap="square" rtlCol="0">
            <a:spAutoFit/>
          </a:bodyPr>
          <a:lstStyle/>
          <a:p>
            <a:r>
              <a:rPr lang="en-US" sz="1000" b="1" dirty="0">
                <a:solidFill>
                  <a:schemeClr val="bg1">
                    <a:lumMod val="85000"/>
                  </a:schemeClr>
                </a:solidFill>
                <a:effectLst/>
                <a:latin typeface="Arial Narrow" panose="020B0604020202020204" pitchFamily="34" charset="0"/>
                <a:cs typeface="Arial Narrow" panose="020B0604020202020204" pitchFamily="34" charset="0"/>
              </a:rPr>
              <a:t>CAPSTONE</a:t>
            </a:r>
          </a:p>
        </p:txBody>
      </p:sp>
      <p:sp>
        <p:nvSpPr>
          <p:cNvPr id="128" name="TextBox 127">
            <a:extLst>
              <a:ext uri="{FF2B5EF4-FFF2-40B4-BE49-F238E27FC236}">
                <a16:creationId xmlns:a16="http://schemas.microsoft.com/office/drawing/2014/main" id="{E8655CD3-C947-B94B-8019-1A30965693E9}"/>
              </a:ext>
            </a:extLst>
          </p:cNvPr>
          <p:cNvSpPr txBox="1"/>
          <p:nvPr/>
        </p:nvSpPr>
        <p:spPr>
          <a:xfrm>
            <a:off x="2305360" y="5100662"/>
            <a:ext cx="1327157" cy="246221"/>
          </a:xfrm>
          <a:prstGeom prst="rect">
            <a:avLst/>
          </a:prstGeom>
          <a:noFill/>
          <a:effectLst/>
        </p:spPr>
        <p:txBody>
          <a:bodyPr wrap="square" rtlCol="0">
            <a:spAutoFit/>
          </a:bodyPr>
          <a:lstStyle/>
          <a:p>
            <a:r>
              <a:rPr lang="en-US" sz="1000" b="1" dirty="0">
                <a:solidFill>
                  <a:schemeClr val="bg1">
                    <a:lumMod val="85000"/>
                  </a:schemeClr>
                </a:solidFill>
                <a:effectLst/>
                <a:latin typeface="Arial Narrow" panose="020B0604020202020204" pitchFamily="34" charset="0"/>
                <a:cs typeface="Arial Narrow" panose="020B0604020202020204" pitchFamily="34" charset="0"/>
              </a:rPr>
              <a:t>PTD-2 HYPER XACT*</a:t>
            </a:r>
          </a:p>
        </p:txBody>
      </p:sp>
      <p:sp>
        <p:nvSpPr>
          <p:cNvPr id="129" name="TextBox 128">
            <a:extLst>
              <a:ext uri="{FF2B5EF4-FFF2-40B4-BE49-F238E27FC236}">
                <a16:creationId xmlns:a16="http://schemas.microsoft.com/office/drawing/2014/main" id="{B70BDDAF-2B0A-D944-8A41-93483B4BD6C4}"/>
              </a:ext>
            </a:extLst>
          </p:cNvPr>
          <p:cNvSpPr txBox="1"/>
          <p:nvPr/>
        </p:nvSpPr>
        <p:spPr>
          <a:xfrm>
            <a:off x="2305360" y="5276508"/>
            <a:ext cx="1188085" cy="246221"/>
          </a:xfrm>
          <a:prstGeom prst="rect">
            <a:avLst/>
          </a:prstGeom>
          <a:noFill/>
          <a:effectLst/>
        </p:spPr>
        <p:txBody>
          <a:bodyPr wrap="square" rtlCol="0">
            <a:spAutoFit/>
          </a:bodyPr>
          <a:lstStyle/>
          <a:p>
            <a:r>
              <a:rPr lang="en-US" sz="1000" b="1" dirty="0">
                <a:solidFill>
                  <a:schemeClr val="bg1">
                    <a:lumMod val="85000"/>
                  </a:schemeClr>
                </a:solidFill>
                <a:effectLst/>
                <a:latin typeface="Arial Narrow" panose="020B0604020202020204" pitchFamily="34" charset="0"/>
                <a:cs typeface="Arial Narrow" panose="020B0604020202020204" pitchFamily="34" charset="0"/>
              </a:rPr>
              <a:t>PTD-3 T-BIRD*</a:t>
            </a:r>
          </a:p>
        </p:txBody>
      </p:sp>
      <p:sp>
        <p:nvSpPr>
          <p:cNvPr id="138" name="TextBox 137">
            <a:extLst>
              <a:ext uri="{FF2B5EF4-FFF2-40B4-BE49-F238E27FC236}">
                <a16:creationId xmlns:a16="http://schemas.microsoft.com/office/drawing/2014/main" id="{736B4EA5-9242-BA47-98D1-48D4B7BE646C}"/>
              </a:ext>
            </a:extLst>
          </p:cNvPr>
          <p:cNvSpPr txBox="1"/>
          <p:nvPr/>
        </p:nvSpPr>
        <p:spPr>
          <a:xfrm>
            <a:off x="2305360" y="5452354"/>
            <a:ext cx="1188085" cy="246221"/>
          </a:xfrm>
          <a:prstGeom prst="rect">
            <a:avLst/>
          </a:prstGeom>
          <a:noFill/>
          <a:effectLst/>
        </p:spPr>
        <p:txBody>
          <a:bodyPr wrap="square" rtlCol="0">
            <a:spAutoFit/>
          </a:bodyPr>
          <a:lstStyle/>
          <a:p>
            <a:r>
              <a:rPr lang="en-US" sz="1000" b="1" dirty="0">
                <a:solidFill>
                  <a:schemeClr val="bg1">
                    <a:lumMod val="85000"/>
                  </a:schemeClr>
                </a:solidFill>
                <a:effectLst/>
                <a:latin typeface="Arial Narrow" panose="020B0604020202020204" pitchFamily="34" charset="0"/>
                <a:cs typeface="Arial Narrow" panose="020B0604020202020204" pitchFamily="34" charset="0"/>
              </a:rPr>
              <a:t>PTD-4 LISA-T*</a:t>
            </a:r>
          </a:p>
        </p:txBody>
      </p:sp>
      <p:sp>
        <p:nvSpPr>
          <p:cNvPr id="139" name="TextBox 138">
            <a:extLst>
              <a:ext uri="{FF2B5EF4-FFF2-40B4-BE49-F238E27FC236}">
                <a16:creationId xmlns:a16="http://schemas.microsoft.com/office/drawing/2014/main" id="{298F0879-A000-274A-85E3-711A3159B59F}"/>
              </a:ext>
            </a:extLst>
          </p:cNvPr>
          <p:cNvSpPr txBox="1"/>
          <p:nvPr/>
        </p:nvSpPr>
        <p:spPr>
          <a:xfrm>
            <a:off x="502848" y="2455673"/>
            <a:ext cx="514952"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ACS3</a:t>
            </a:r>
          </a:p>
        </p:txBody>
      </p:sp>
      <p:sp>
        <p:nvSpPr>
          <p:cNvPr id="140" name="TextBox 139">
            <a:extLst>
              <a:ext uri="{FF2B5EF4-FFF2-40B4-BE49-F238E27FC236}">
                <a16:creationId xmlns:a16="http://schemas.microsoft.com/office/drawing/2014/main" id="{085F8F14-7198-1C47-9757-67FE66B0A414}"/>
              </a:ext>
            </a:extLst>
          </p:cNvPr>
          <p:cNvSpPr txBox="1"/>
          <p:nvPr/>
        </p:nvSpPr>
        <p:spPr>
          <a:xfrm>
            <a:off x="877596" y="2292918"/>
            <a:ext cx="588651"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CPOD*</a:t>
            </a:r>
          </a:p>
        </p:txBody>
      </p:sp>
      <p:sp>
        <p:nvSpPr>
          <p:cNvPr id="141" name="TextBox 140">
            <a:extLst>
              <a:ext uri="{FF2B5EF4-FFF2-40B4-BE49-F238E27FC236}">
                <a16:creationId xmlns:a16="http://schemas.microsoft.com/office/drawing/2014/main" id="{651F16CD-3433-E041-BE8D-471879E4D2A2}"/>
              </a:ext>
            </a:extLst>
          </p:cNvPr>
          <p:cNvSpPr txBox="1"/>
          <p:nvPr/>
        </p:nvSpPr>
        <p:spPr>
          <a:xfrm>
            <a:off x="2681814" y="2236980"/>
            <a:ext cx="830309"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STARLING</a:t>
            </a:r>
          </a:p>
        </p:txBody>
      </p:sp>
      <p:sp>
        <p:nvSpPr>
          <p:cNvPr id="142" name="TextBox 141">
            <a:extLst>
              <a:ext uri="{FF2B5EF4-FFF2-40B4-BE49-F238E27FC236}">
                <a16:creationId xmlns:a16="http://schemas.microsoft.com/office/drawing/2014/main" id="{27623ACE-C3B8-244B-B9F1-40FE806E9FFC}"/>
              </a:ext>
            </a:extLst>
          </p:cNvPr>
          <p:cNvSpPr txBox="1"/>
          <p:nvPr/>
        </p:nvSpPr>
        <p:spPr>
          <a:xfrm>
            <a:off x="4028040" y="2513181"/>
            <a:ext cx="606392" cy="23596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ALBUS</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p>
        </p:txBody>
      </p:sp>
      <p:sp>
        <p:nvSpPr>
          <p:cNvPr id="144" name="TextBox 143">
            <a:extLst>
              <a:ext uri="{FF2B5EF4-FFF2-40B4-BE49-F238E27FC236}">
                <a16:creationId xmlns:a16="http://schemas.microsoft.com/office/drawing/2014/main" id="{DE58388E-D8E6-9B47-86E9-A05EF02B79D9}"/>
              </a:ext>
            </a:extLst>
          </p:cNvPr>
          <p:cNvSpPr txBox="1"/>
          <p:nvPr/>
        </p:nvSpPr>
        <p:spPr>
          <a:xfrm>
            <a:off x="3430279" y="2368341"/>
            <a:ext cx="799986" cy="23596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PHONESAT</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p>
        </p:txBody>
      </p:sp>
      <p:sp>
        <p:nvSpPr>
          <p:cNvPr id="146" name="TextBox 145">
            <a:extLst>
              <a:ext uri="{FF2B5EF4-FFF2-40B4-BE49-F238E27FC236}">
                <a16:creationId xmlns:a16="http://schemas.microsoft.com/office/drawing/2014/main" id="{ABCEBE25-5917-EF4A-830C-E161630CF5E3}"/>
              </a:ext>
            </a:extLst>
          </p:cNvPr>
          <p:cNvSpPr txBox="1"/>
          <p:nvPr/>
        </p:nvSpPr>
        <p:spPr>
          <a:xfrm>
            <a:off x="4930817" y="2893365"/>
            <a:ext cx="734729" cy="276999"/>
          </a:xfrm>
          <a:prstGeom prst="rect">
            <a:avLst/>
          </a:prstGeom>
          <a:noFill/>
          <a:effectLst/>
        </p:spPr>
        <p:txBody>
          <a:bodyPr wrap="square" rtlCol="0">
            <a:spAutoFit/>
          </a:bodyPr>
          <a:lstStyle>
            <a:defPPr>
              <a:defRPr lang="en-US"/>
            </a:defPPr>
            <a:lvl1pPr>
              <a:defRPr sz="900" u="sng">
                <a:solidFill>
                  <a:schemeClr val="bg1">
                    <a:lumMod val="85000"/>
                  </a:schemeClr>
                </a:solidFill>
                <a:latin typeface="Arial Narrow" panose="020B0604020202020204" pitchFamily="34" charset="0"/>
                <a:cs typeface="Arial Narrow" panose="020B0604020202020204" pitchFamily="34" charset="0"/>
              </a:defRPr>
            </a:lvl1pPr>
          </a:lstStyle>
          <a:p>
            <a:r>
              <a:rPr lang="en-US" u="none" dirty="0"/>
              <a:t>OCSD-A</a:t>
            </a:r>
            <a:r>
              <a:rPr lang="en-US" u="none" baseline="30000" dirty="0"/>
              <a:t> *</a:t>
            </a:r>
            <a:r>
              <a:rPr lang="en-US" sz="1200" u="none" baseline="30000" dirty="0"/>
              <a:t>+</a:t>
            </a:r>
            <a:endParaRPr lang="en-US" sz="1200" u="none" dirty="0"/>
          </a:p>
        </p:txBody>
      </p:sp>
      <p:sp>
        <p:nvSpPr>
          <p:cNvPr id="170" name="TextBox 169">
            <a:extLst>
              <a:ext uri="{FF2B5EF4-FFF2-40B4-BE49-F238E27FC236}">
                <a16:creationId xmlns:a16="http://schemas.microsoft.com/office/drawing/2014/main" id="{15D283F8-3FD8-8443-933A-CDAD7298C4BD}"/>
              </a:ext>
            </a:extLst>
          </p:cNvPr>
          <p:cNvSpPr txBox="1"/>
          <p:nvPr/>
        </p:nvSpPr>
        <p:spPr>
          <a:xfrm>
            <a:off x="4360995" y="2711851"/>
            <a:ext cx="1026320" cy="23596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NANOSAIL-D</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endParaRPr lang="en-US" sz="1100" baseline="30000" dirty="0">
              <a:solidFill>
                <a:schemeClr val="bg1">
                  <a:lumMod val="85000"/>
                </a:schemeClr>
              </a:solidFill>
              <a:effectLst/>
              <a:latin typeface="Arial Narrow" panose="020B0604020202020204" pitchFamily="34" charset="0"/>
              <a:cs typeface="Arial Narrow" panose="020B0604020202020204" pitchFamily="34" charset="0"/>
            </a:endParaRPr>
          </a:p>
        </p:txBody>
      </p:sp>
      <p:sp>
        <p:nvSpPr>
          <p:cNvPr id="197" name="TextBox 196">
            <a:extLst>
              <a:ext uri="{FF2B5EF4-FFF2-40B4-BE49-F238E27FC236}">
                <a16:creationId xmlns:a16="http://schemas.microsoft.com/office/drawing/2014/main" id="{6FF8D65A-BC04-A64E-83F0-3DB87992A2DC}"/>
              </a:ext>
            </a:extLst>
          </p:cNvPr>
          <p:cNvSpPr txBox="1"/>
          <p:nvPr/>
        </p:nvSpPr>
        <p:spPr>
          <a:xfrm>
            <a:off x="4223225" y="3174879"/>
            <a:ext cx="941672" cy="261610"/>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TECHEDSAT-8</a:t>
            </a:r>
            <a:r>
              <a:rPr lang="en-US" sz="1100" dirty="0">
                <a:solidFill>
                  <a:schemeClr val="bg1">
                    <a:lumMod val="85000"/>
                  </a:schemeClr>
                </a:solidFill>
                <a:effectLst/>
                <a:latin typeface="Arial Narrow" panose="020B0604020202020204" pitchFamily="34" charset="0"/>
                <a:cs typeface="Arial Narrow" panose="020B0604020202020204" pitchFamily="34" charset="0"/>
              </a:rPr>
              <a:t>*</a:t>
            </a:r>
          </a:p>
        </p:txBody>
      </p:sp>
      <p:sp>
        <p:nvSpPr>
          <p:cNvPr id="198" name="TextBox 197">
            <a:extLst>
              <a:ext uri="{FF2B5EF4-FFF2-40B4-BE49-F238E27FC236}">
                <a16:creationId xmlns:a16="http://schemas.microsoft.com/office/drawing/2014/main" id="{2D7D3A7D-2224-BC4A-A23C-39E6BF60723B}"/>
              </a:ext>
            </a:extLst>
          </p:cNvPr>
          <p:cNvSpPr txBox="1"/>
          <p:nvPr/>
        </p:nvSpPr>
        <p:spPr>
          <a:xfrm>
            <a:off x="5237985" y="3161566"/>
            <a:ext cx="606392" cy="235962"/>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EDSN</a:t>
            </a:r>
            <a:r>
              <a:rPr lang="en-US" sz="1400" baseline="30000" dirty="0">
                <a:solidFill>
                  <a:schemeClr val="bg1">
                    <a:lumMod val="85000"/>
                  </a:schemeClr>
                </a:solidFill>
                <a:effectLst/>
                <a:latin typeface="Arial Narrow" panose="020B0604020202020204" pitchFamily="34" charset="0"/>
                <a:cs typeface="Arial Narrow" panose="020B0604020202020204" pitchFamily="34" charset="0"/>
              </a:rPr>
              <a:t>+</a:t>
            </a:r>
            <a:endParaRPr lang="en-US" sz="1100" baseline="30000" dirty="0">
              <a:solidFill>
                <a:schemeClr val="bg1">
                  <a:lumMod val="85000"/>
                </a:schemeClr>
              </a:solidFill>
              <a:effectLst/>
              <a:latin typeface="Arial Narrow" panose="020B0604020202020204" pitchFamily="34" charset="0"/>
              <a:cs typeface="Arial Narrow" panose="020B0604020202020204" pitchFamily="34" charset="0"/>
            </a:endParaRPr>
          </a:p>
        </p:txBody>
      </p:sp>
      <p:sp>
        <p:nvSpPr>
          <p:cNvPr id="199" name="TextBox 198">
            <a:extLst>
              <a:ext uri="{FF2B5EF4-FFF2-40B4-BE49-F238E27FC236}">
                <a16:creationId xmlns:a16="http://schemas.microsoft.com/office/drawing/2014/main" id="{AE4D0F8F-7947-AE45-92B0-3FA663B6FA12}"/>
              </a:ext>
            </a:extLst>
          </p:cNvPr>
          <p:cNvSpPr txBox="1"/>
          <p:nvPr/>
        </p:nvSpPr>
        <p:spPr>
          <a:xfrm>
            <a:off x="5511003" y="3670099"/>
            <a:ext cx="1114547" cy="261610"/>
          </a:xfrm>
          <a:prstGeom prst="rect">
            <a:avLst/>
          </a:prstGeom>
          <a:noFill/>
          <a:effectLst/>
        </p:spPr>
        <p:txBody>
          <a:bodyPr wrap="square" rtlCol="0">
            <a:spAutoFit/>
          </a:bodyPr>
          <a:lstStyle>
            <a:defPPr>
              <a:defRPr lang="en-US"/>
            </a:defPPr>
            <a:lvl1pPr>
              <a:defRPr sz="1100" b="1" u="sng">
                <a:solidFill>
                  <a:schemeClr val="bg1">
                    <a:lumMod val="85000"/>
                  </a:schemeClr>
                </a:solidFill>
                <a:effectLst/>
                <a:latin typeface="Arial Narrow" panose="020B0604020202020204" pitchFamily="34" charset="0"/>
                <a:cs typeface="Arial Narrow" panose="020B0604020202020204" pitchFamily="34" charset="0"/>
              </a:defRPr>
            </a:lvl1pPr>
          </a:lstStyle>
          <a:p>
            <a:r>
              <a:rPr lang="en-US" u="none" dirty="0"/>
              <a:t>TECHEDSAT-7*</a:t>
            </a:r>
          </a:p>
        </p:txBody>
      </p:sp>
      <p:sp>
        <p:nvSpPr>
          <p:cNvPr id="201" name="TextBox 200">
            <a:extLst>
              <a:ext uri="{FF2B5EF4-FFF2-40B4-BE49-F238E27FC236}">
                <a16:creationId xmlns:a16="http://schemas.microsoft.com/office/drawing/2014/main" id="{9F9D4016-40B2-1344-A548-31ADBC684611}"/>
              </a:ext>
            </a:extLst>
          </p:cNvPr>
          <p:cNvSpPr txBox="1"/>
          <p:nvPr/>
        </p:nvSpPr>
        <p:spPr>
          <a:xfrm>
            <a:off x="6025900" y="5345032"/>
            <a:ext cx="1196698"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CLICK-A*</a:t>
            </a:r>
          </a:p>
        </p:txBody>
      </p:sp>
      <p:sp>
        <p:nvSpPr>
          <p:cNvPr id="202" name="TextBox 201">
            <a:extLst>
              <a:ext uri="{FF2B5EF4-FFF2-40B4-BE49-F238E27FC236}">
                <a16:creationId xmlns:a16="http://schemas.microsoft.com/office/drawing/2014/main" id="{F473224F-92AF-F142-83F0-D75CA4F8E2C1}"/>
              </a:ext>
            </a:extLst>
          </p:cNvPr>
          <p:cNvSpPr txBox="1"/>
          <p:nvPr/>
        </p:nvSpPr>
        <p:spPr>
          <a:xfrm>
            <a:off x="5114754" y="6083224"/>
            <a:ext cx="941672" cy="261610"/>
          </a:xfrm>
          <a:prstGeom prst="rect">
            <a:avLst/>
          </a:prstGeom>
          <a:noFill/>
          <a:effectLst/>
        </p:spPr>
        <p:txBody>
          <a:bodyPr wrap="square" rtlCol="0">
            <a:spAutoFit/>
          </a:bodyPr>
          <a:lstStyle/>
          <a:p>
            <a:r>
              <a:rPr lang="en-US" sz="900" dirty="0">
                <a:solidFill>
                  <a:schemeClr val="bg1">
                    <a:lumMod val="85000"/>
                  </a:schemeClr>
                </a:solidFill>
                <a:effectLst/>
                <a:latin typeface="Arial Narrow" panose="020B0604020202020204" pitchFamily="34" charset="0"/>
                <a:cs typeface="Arial Narrow" panose="020B0604020202020204" pitchFamily="34" charset="0"/>
              </a:rPr>
              <a:t>CHOMPTT</a:t>
            </a:r>
            <a:r>
              <a:rPr lang="en-US" sz="1100" dirty="0">
                <a:solidFill>
                  <a:schemeClr val="bg1">
                    <a:lumMod val="85000"/>
                  </a:schemeClr>
                </a:solidFill>
                <a:effectLst/>
                <a:latin typeface="Arial Narrow" panose="020B0604020202020204" pitchFamily="34" charset="0"/>
                <a:cs typeface="Arial Narrow" panose="020B0604020202020204" pitchFamily="34" charset="0"/>
              </a:rPr>
              <a:t>*</a:t>
            </a:r>
          </a:p>
        </p:txBody>
      </p:sp>
      <p:sp>
        <p:nvSpPr>
          <p:cNvPr id="203" name="TextBox 202">
            <a:extLst>
              <a:ext uri="{FF2B5EF4-FFF2-40B4-BE49-F238E27FC236}">
                <a16:creationId xmlns:a16="http://schemas.microsoft.com/office/drawing/2014/main" id="{814E6570-CB34-F64B-BB19-4E4A5A7BFB9B}"/>
              </a:ext>
            </a:extLst>
          </p:cNvPr>
          <p:cNvSpPr txBox="1"/>
          <p:nvPr/>
        </p:nvSpPr>
        <p:spPr>
          <a:xfrm>
            <a:off x="6023710" y="5940601"/>
            <a:ext cx="919878" cy="261610"/>
          </a:xfrm>
          <a:prstGeom prst="rect">
            <a:avLst/>
          </a:prstGeom>
          <a:noFill/>
          <a:effectLst/>
        </p:spPr>
        <p:txBody>
          <a:bodyPr wrap="square" rtlCol="0">
            <a:spAutoFit/>
          </a:bodyPr>
          <a:lstStyle/>
          <a:p>
            <a:r>
              <a:rPr lang="en-US" sz="1100" b="1" dirty="0">
                <a:solidFill>
                  <a:schemeClr val="bg1">
                    <a:lumMod val="85000"/>
                  </a:schemeClr>
                </a:solidFill>
                <a:latin typeface="Arial Narrow" panose="020B0604020202020204" pitchFamily="34" charset="0"/>
                <a:cs typeface="Arial Narrow" panose="020B0604020202020204" pitchFamily="34" charset="0"/>
              </a:rPr>
              <a:t>R2D2 X-1</a:t>
            </a:r>
          </a:p>
        </p:txBody>
      </p:sp>
      <p:sp>
        <p:nvSpPr>
          <p:cNvPr id="204" name="TextBox 203">
            <a:extLst>
              <a:ext uri="{FF2B5EF4-FFF2-40B4-BE49-F238E27FC236}">
                <a16:creationId xmlns:a16="http://schemas.microsoft.com/office/drawing/2014/main" id="{D5046893-EBB1-7449-9D04-DFCDAA942C96}"/>
              </a:ext>
            </a:extLst>
          </p:cNvPr>
          <p:cNvSpPr txBox="1"/>
          <p:nvPr/>
        </p:nvSpPr>
        <p:spPr>
          <a:xfrm>
            <a:off x="6031683" y="5674459"/>
            <a:ext cx="1196698"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CLICK-B/C*</a:t>
            </a:r>
          </a:p>
        </p:txBody>
      </p:sp>
      <p:sp>
        <p:nvSpPr>
          <p:cNvPr id="205" name="TextBox 204">
            <a:extLst>
              <a:ext uri="{FF2B5EF4-FFF2-40B4-BE49-F238E27FC236}">
                <a16:creationId xmlns:a16="http://schemas.microsoft.com/office/drawing/2014/main" id="{C273E371-85C7-EF44-BFD5-A40BE8817BB4}"/>
              </a:ext>
            </a:extLst>
          </p:cNvPr>
          <p:cNvSpPr txBox="1"/>
          <p:nvPr/>
        </p:nvSpPr>
        <p:spPr>
          <a:xfrm>
            <a:off x="5616242" y="3953751"/>
            <a:ext cx="1542107"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COURIER SEP DEMO*</a:t>
            </a:r>
          </a:p>
        </p:txBody>
      </p:sp>
      <p:sp>
        <p:nvSpPr>
          <p:cNvPr id="206" name="TextBox 205">
            <a:extLst>
              <a:ext uri="{FF2B5EF4-FFF2-40B4-BE49-F238E27FC236}">
                <a16:creationId xmlns:a16="http://schemas.microsoft.com/office/drawing/2014/main" id="{D9E4C6C0-9FCA-BE49-93CD-6ED9D7D03C1F}"/>
              </a:ext>
            </a:extLst>
          </p:cNvPr>
          <p:cNvSpPr txBox="1"/>
          <p:nvPr/>
        </p:nvSpPr>
        <p:spPr>
          <a:xfrm>
            <a:off x="5929926" y="4711801"/>
            <a:ext cx="606392"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X-NAV*</a:t>
            </a:r>
          </a:p>
        </p:txBody>
      </p:sp>
      <p:sp>
        <p:nvSpPr>
          <p:cNvPr id="207" name="TextBox 206">
            <a:extLst>
              <a:ext uri="{FF2B5EF4-FFF2-40B4-BE49-F238E27FC236}">
                <a16:creationId xmlns:a16="http://schemas.microsoft.com/office/drawing/2014/main" id="{A2E79681-EF32-634F-A2E1-5BF113F360C9}"/>
              </a:ext>
            </a:extLst>
          </p:cNvPr>
          <p:cNvSpPr txBox="1"/>
          <p:nvPr/>
        </p:nvSpPr>
        <p:spPr>
          <a:xfrm>
            <a:off x="5993466" y="5038431"/>
            <a:ext cx="845029"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DUPLEX*</a:t>
            </a:r>
          </a:p>
        </p:txBody>
      </p:sp>
      <p:sp>
        <p:nvSpPr>
          <p:cNvPr id="208" name="TextBox 207">
            <a:extLst>
              <a:ext uri="{FF2B5EF4-FFF2-40B4-BE49-F238E27FC236}">
                <a16:creationId xmlns:a16="http://schemas.microsoft.com/office/drawing/2014/main" id="{DFFA5E30-85D0-9F48-BEE3-7B3CA3251CE8}"/>
              </a:ext>
            </a:extLst>
          </p:cNvPr>
          <p:cNvSpPr txBox="1"/>
          <p:nvPr/>
        </p:nvSpPr>
        <p:spPr>
          <a:xfrm>
            <a:off x="5760833" y="4326438"/>
            <a:ext cx="1020075"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TILE DEMO*</a:t>
            </a:r>
          </a:p>
        </p:txBody>
      </p:sp>
      <p:sp>
        <p:nvSpPr>
          <p:cNvPr id="209" name="Rectangle 208">
            <a:extLst>
              <a:ext uri="{FF2B5EF4-FFF2-40B4-BE49-F238E27FC236}">
                <a16:creationId xmlns:a16="http://schemas.microsoft.com/office/drawing/2014/main" id="{87C4F1F5-B4A6-E74C-BB25-83E98DBE7D5D}"/>
              </a:ext>
            </a:extLst>
          </p:cNvPr>
          <p:cNvSpPr/>
          <p:nvPr/>
        </p:nvSpPr>
        <p:spPr>
          <a:xfrm>
            <a:off x="5960838" y="6236632"/>
            <a:ext cx="524503" cy="261610"/>
          </a:xfrm>
          <a:prstGeom prst="rect">
            <a:avLst/>
          </a:prstGeom>
        </p:spPr>
        <p:txBody>
          <a:bodyPr wrap="none">
            <a:spAutoFit/>
          </a:bodyPr>
          <a:lstStyle/>
          <a:p>
            <a:r>
              <a:rPr lang="en-US" sz="1100" b="1" dirty="0">
                <a:solidFill>
                  <a:schemeClr val="bg1">
                    <a:lumMod val="85000"/>
                  </a:schemeClr>
                </a:solidFill>
                <a:latin typeface="Arial Narrow" panose="020B0604020202020204" pitchFamily="34" charset="0"/>
                <a:cs typeface="Arial Narrow" panose="020B0604020202020204" pitchFamily="34" charset="0"/>
              </a:rPr>
              <a:t>V-R3X</a:t>
            </a:r>
            <a:endParaRPr lang="en-US" dirty="0"/>
          </a:p>
        </p:txBody>
      </p:sp>
      <p:sp>
        <p:nvSpPr>
          <p:cNvPr id="210" name="TextBox 209">
            <a:extLst>
              <a:ext uri="{FF2B5EF4-FFF2-40B4-BE49-F238E27FC236}">
                <a16:creationId xmlns:a16="http://schemas.microsoft.com/office/drawing/2014/main" id="{3E3D498C-80CA-CC4A-AC5B-6D3526AEBB39}"/>
              </a:ext>
            </a:extLst>
          </p:cNvPr>
          <p:cNvSpPr txBox="1"/>
          <p:nvPr/>
        </p:nvSpPr>
        <p:spPr>
          <a:xfrm>
            <a:off x="7236293" y="6033916"/>
            <a:ext cx="4803307" cy="584775"/>
          </a:xfrm>
          <a:prstGeom prst="rect">
            <a:avLst/>
          </a:prstGeom>
          <a:noFill/>
        </p:spPr>
        <p:txBody>
          <a:bodyPr wrap="square" rtlCol="0">
            <a:spAutoFit/>
          </a:bodyPr>
          <a:lstStyle/>
          <a:p>
            <a:r>
              <a:rPr lang="en-US" sz="3200" dirty="0">
                <a:solidFill>
                  <a:schemeClr val="bg1"/>
                </a:solidFill>
                <a:latin typeface="Arial Narrow" panose="020B0604020202020204" pitchFamily="34" charset="0"/>
                <a:cs typeface="Arial Narrow" panose="020B0604020202020204" pitchFamily="34" charset="0"/>
              </a:rPr>
              <a:t>SMALLSAT/CUBESAT FLEET</a:t>
            </a:r>
          </a:p>
        </p:txBody>
      </p:sp>
      <p:sp>
        <p:nvSpPr>
          <p:cNvPr id="211" name="TextBox 210">
            <a:extLst>
              <a:ext uri="{FF2B5EF4-FFF2-40B4-BE49-F238E27FC236}">
                <a16:creationId xmlns:a16="http://schemas.microsoft.com/office/drawing/2014/main" id="{AC26BC90-122A-C346-81C5-86456B0AB228}"/>
              </a:ext>
            </a:extLst>
          </p:cNvPr>
          <p:cNvSpPr txBox="1"/>
          <p:nvPr/>
        </p:nvSpPr>
        <p:spPr>
          <a:xfrm>
            <a:off x="7236294" y="5796845"/>
            <a:ext cx="3448756" cy="338554"/>
          </a:xfrm>
          <a:prstGeom prst="rect">
            <a:avLst/>
          </a:prstGeom>
          <a:noFill/>
        </p:spPr>
        <p:txBody>
          <a:bodyPr wrap="square" rtlCol="0">
            <a:spAutoFit/>
          </a:bodyPr>
          <a:lstStyle/>
          <a:p>
            <a:r>
              <a:rPr lang="en-US" sz="1600" dirty="0">
                <a:solidFill>
                  <a:schemeClr val="bg1"/>
                </a:solidFill>
                <a:latin typeface="Arial Narrow" panose="020B0604020202020204" pitchFamily="34" charset="0"/>
                <a:cs typeface="Arial Narrow" panose="020B0604020202020204" pitchFamily="34" charset="0"/>
              </a:rPr>
              <a:t>OPERATING, PAST, &amp; FUTURE</a:t>
            </a:r>
          </a:p>
        </p:txBody>
      </p:sp>
      <p:sp>
        <p:nvSpPr>
          <p:cNvPr id="153" name="TextBox 152">
            <a:extLst>
              <a:ext uri="{FF2B5EF4-FFF2-40B4-BE49-F238E27FC236}">
                <a16:creationId xmlns:a16="http://schemas.microsoft.com/office/drawing/2014/main" id="{A168BDFF-8AEF-E74F-89ED-0683971A4FDA}"/>
              </a:ext>
            </a:extLst>
          </p:cNvPr>
          <p:cNvSpPr txBox="1"/>
          <p:nvPr/>
        </p:nvSpPr>
        <p:spPr>
          <a:xfrm>
            <a:off x="5358314" y="3389287"/>
            <a:ext cx="1114547" cy="230832"/>
          </a:xfrm>
          <a:prstGeom prst="rect">
            <a:avLst/>
          </a:prstGeom>
          <a:noFill/>
          <a:effectLst/>
        </p:spPr>
        <p:txBody>
          <a:bodyPr wrap="square" rtlCol="0">
            <a:spAutoFit/>
          </a:bodyPr>
          <a:lstStyle>
            <a:defPPr>
              <a:defRPr lang="en-US"/>
            </a:defPPr>
            <a:lvl1pPr>
              <a:defRPr sz="1100" b="1" u="sng">
                <a:solidFill>
                  <a:schemeClr val="bg1">
                    <a:lumMod val="85000"/>
                  </a:schemeClr>
                </a:solidFill>
                <a:effectLst/>
                <a:latin typeface="Arial Narrow" panose="020B0604020202020204" pitchFamily="34" charset="0"/>
                <a:cs typeface="Arial Narrow" panose="020B0604020202020204" pitchFamily="34" charset="0"/>
              </a:defRPr>
            </a:lvl1pPr>
          </a:lstStyle>
          <a:p>
            <a:r>
              <a:rPr lang="en-US" sz="900" b="0" u="none" dirty="0"/>
              <a:t>TECHEDSAT-12</a:t>
            </a:r>
          </a:p>
        </p:txBody>
      </p:sp>
      <p:sp>
        <p:nvSpPr>
          <p:cNvPr id="154" name="Rectangle 153">
            <a:extLst>
              <a:ext uri="{FF2B5EF4-FFF2-40B4-BE49-F238E27FC236}">
                <a16:creationId xmlns:a16="http://schemas.microsoft.com/office/drawing/2014/main" id="{D84FC380-2748-244B-B346-B11931C6FC9A}"/>
              </a:ext>
            </a:extLst>
          </p:cNvPr>
          <p:cNvSpPr/>
          <p:nvPr/>
        </p:nvSpPr>
        <p:spPr>
          <a:xfrm>
            <a:off x="5872370" y="6497210"/>
            <a:ext cx="569387" cy="261610"/>
          </a:xfrm>
          <a:prstGeom prst="rect">
            <a:avLst/>
          </a:prstGeom>
        </p:spPr>
        <p:txBody>
          <a:bodyPr wrap="none">
            <a:spAutoFit/>
          </a:bodyPr>
          <a:lstStyle/>
          <a:p>
            <a:r>
              <a:rPr lang="en-US" sz="1100" b="1" dirty="0">
                <a:solidFill>
                  <a:schemeClr val="bg1">
                    <a:lumMod val="85000"/>
                  </a:schemeClr>
                </a:solidFill>
                <a:latin typeface="Arial Narrow" panose="020B0604020202020204" pitchFamily="34" charset="0"/>
                <a:cs typeface="Arial Narrow" panose="020B0604020202020204" pitchFamily="34" charset="0"/>
              </a:rPr>
              <a:t>PACE1</a:t>
            </a:r>
            <a:endParaRPr lang="en-US" dirty="0"/>
          </a:p>
        </p:txBody>
      </p:sp>
      <p:sp>
        <p:nvSpPr>
          <p:cNvPr id="212" name="TextBox 211">
            <a:extLst>
              <a:ext uri="{FF2B5EF4-FFF2-40B4-BE49-F238E27FC236}">
                <a16:creationId xmlns:a16="http://schemas.microsoft.com/office/drawing/2014/main" id="{9F4E8FD5-5E87-CD43-9172-B1B68D1C63F1}"/>
              </a:ext>
            </a:extLst>
          </p:cNvPr>
          <p:cNvSpPr txBox="1"/>
          <p:nvPr/>
        </p:nvSpPr>
        <p:spPr>
          <a:xfrm>
            <a:off x="3075569" y="6436041"/>
            <a:ext cx="1542107"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CISLUNAR EXPLORERS</a:t>
            </a:r>
          </a:p>
        </p:txBody>
      </p:sp>
      <p:sp>
        <p:nvSpPr>
          <p:cNvPr id="213" name="TextBox 212">
            <a:extLst>
              <a:ext uri="{FF2B5EF4-FFF2-40B4-BE49-F238E27FC236}">
                <a16:creationId xmlns:a16="http://schemas.microsoft.com/office/drawing/2014/main" id="{6069186B-12C2-3B40-9BC9-196345611E5A}"/>
              </a:ext>
            </a:extLst>
          </p:cNvPr>
          <p:cNvSpPr txBox="1"/>
          <p:nvPr/>
        </p:nvSpPr>
        <p:spPr>
          <a:xfrm>
            <a:off x="3075569" y="6261970"/>
            <a:ext cx="988860"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TEAM MILES</a:t>
            </a:r>
          </a:p>
        </p:txBody>
      </p:sp>
      <p:sp>
        <p:nvSpPr>
          <p:cNvPr id="214" name="TextBox 213">
            <a:extLst>
              <a:ext uri="{FF2B5EF4-FFF2-40B4-BE49-F238E27FC236}">
                <a16:creationId xmlns:a16="http://schemas.microsoft.com/office/drawing/2014/main" id="{378C651E-386A-0649-8F61-8F0F4C808DE4}"/>
              </a:ext>
            </a:extLst>
          </p:cNvPr>
          <p:cNvSpPr txBox="1"/>
          <p:nvPr/>
        </p:nvSpPr>
        <p:spPr>
          <a:xfrm>
            <a:off x="3075569" y="6087898"/>
            <a:ext cx="611512" cy="261611"/>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CU-E3</a:t>
            </a:r>
          </a:p>
        </p:txBody>
      </p:sp>
      <p:sp>
        <p:nvSpPr>
          <p:cNvPr id="215" name="TextBox 214">
            <a:extLst>
              <a:ext uri="{FF2B5EF4-FFF2-40B4-BE49-F238E27FC236}">
                <a16:creationId xmlns:a16="http://schemas.microsoft.com/office/drawing/2014/main" id="{7A91257D-88D5-D54D-A0A9-778096E99F31}"/>
              </a:ext>
            </a:extLst>
          </p:cNvPr>
          <p:cNvSpPr txBox="1"/>
          <p:nvPr/>
        </p:nvSpPr>
        <p:spPr>
          <a:xfrm>
            <a:off x="91644" y="2653846"/>
            <a:ext cx="514952" cy="261610"/>
          </a:xfrm>
          <a:prstGeom prst="rect">
            <a:avLst/>
          </a:prstGeom>
          <a:noFill/>
          <a:effectLst/>
        </p:spPr>
        <p:txBody>
          <a:bodyPr wrap="square" rtlCol="0">
            <a:spAutoFit/>
          </a:bodyPr>
          <a:lstStyle/>
          <a:p>
            <a:r>
              <a:rPr lang="en-US" sz="1100" b="1" dirty="0">
                <a:solidFill>
                  <a:schemeClr val="bg1">
                    <a:lumMod val="85000"/>
                  </a:schemeClr>
                </a:solidFill>
                <a:effectLst/>
                <a:latin typeface="Arial Narrow" panose="020B0604020202020204" pitchFamily="34" charset="0"/>
                <a:cs typeface="Arial Narrow" panose="020B0604020202020204" pitchFamily="34" charset="0"/>
              </a:rPr>
              <a:t>GPX2</a:t>
            </a:r>
          </a:p>
        </p:txBody>
      </p:sp>
    </p:spTree>
    <p:extLst>
      <p:ext uri="{BB962C8B-B14F-4D97-AF65-F5344CB8AC3E}">
        <p14:creationId xmlns:p14="http://schemas.microsoft.com/office/powerpoint/2010/main" val="1719120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64F710-04D0-1F44-9186-D8AC01F15334}"/>
              </a:ext>
            </a:extLst>
          </p:cNvPr>
          <p:cNvSpPr txBox="1"/>
          <p:nvPr/>
        </p:nvSpPr>
        <p:spPr>
          <a:xfrm rot="21249223">
            <a:off x="3868440" y="1338602"/>
            <a:ext cx="4107759" cy="1357210"/>
          </a:xfrm>
          <a:prstGeom prst="rect">
            <a:avLst/>
          </a:prstGeom>
          <a:noFill/>
        </p:spPr>
        <p:txBody>
          <a:bodyPr wrap="square" rtlCol="0">
            <a:spAutoFit/>
          </a:bodyPr>
          <a:lstStyle/>
          <a:p>
            <a:r>
              <a:rPr lang="en-US" sz="8000" spc="50" dirty="0">
                <a:solidFill>
                  <a:schemeClr val="bg2"/>
                </a:solidFill>
              </a:rPr>
              <a:t>Notional</a:t>
            </a:r>
          </a:p>
        </p:txBody>
      </p:sp>
      <p:sp>
        <p:nvSpPr>
          <p:cNvPr id="4" name="Slide Number Placeholder 3">
            <a:extLst>
              <a:ext uri="{FF2B5EF4-FFF2-40B4-BE49-F238E27FC236}">
                <a16:creationId xmlns:a16="http://schemas.microsoft.com/office/drawing/2014/main" id="{BB92FE20-E437-734F-9891-6FF8DE9064CE}"/>
              </a:ext>
            </a:extLst>
          </p:cNvPr>
          <p:cNvSpPr>
            <a:spLocks noGrp="1"/>
          </p:cNvSpPr>
          <p:nvPr>
            <p:ph type="sldNum" sz="quarter" idx="12"/>
          </p:nvPr>
        </p:nvSpPr>
        <p:spPr/>
        <p:txBody>
          <a:bodyPr/>
          <a:lstStyle/>
          <a:p>
            <a:fld id="{2E8C51FE-49D9-314D-9957-ABBF7DDE8782}" type="slidenum">
              <a:rPr lang="en-US" smtClean="0"/>
              <a:pPr/>
              <a:t>45</a:t>
            </a:fld>
            <a:endParaRPr lang="en-US" dirty="0"/>
          </a:p>
        </p:txBody>
      </p:sp>
      <p:sp>
        <p:nvSpPr>
          <p:cNvPr id="10" name="Title 1">
            <a:extLst>
              <a:ext uri="{FF2B5EF4-FFF2-40B4-BE49-F238E27FC236}">
                <a16:creationId xmlns:a16="http://schemas.microsoft.com/office/drawing/2014/main" id="{76A36BA8-D29B-B54F-A436-6E401C1010AF}"/>
              </a:ext>
            </a:extLst>
          </p:cNvPr>
          <p:cNvSpPr txBox="1">
            <a:spLocks/>
          </p:cNvSpPr>
          <p:nvPr/>
        </p:nvSpPr>
        <p:spPr>
          <a:xfrm>
            <a:off x="975275" y="74254"/>
            <a:ext cx="10241449" cy="5909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algn="ctr" defTabSz="886049"/>
            <a:r>
              <a:rPr lang="en-US" sz="3600" b="1" dirty="0">
                <a:solidFill>
                  <a:schemeClr val="accent1">
                    <a:lumMod val="75000"/>
                  </a:schemeClr>
                </a:solidFill>
                <a:latin typeface="Calibri" panose="020F0502020204030204" pitchFamily="34" charset="0"/>
                <a:cs typeface="Calibri" panose="020F0502020204030204" pitchFamily="34" charset="0"/>
              </a:rPr>
              <a:t>Future Needs SmallSat “Telecom as a Service”</a:t>
            </a:r>
          </a:p>
        </p:txBody>
      </p:sp>
      <p:graphicFrame>
        <p:nvGraphicFramePr>
          <p:cNvPr id="7" name="Table 6">
            <a:extLst>
              <a:ext uri="{FF2B5EF4-FFF2-40B4-BE49-F238E27FC236}">
                <a16:creationId xmlns:a16="http://schemas.microsoft.com/office/drawing/2014/main" id="{BEDA4BD1-8E01-4046-9778-842A16AB47A4}"/>
              </a:ext>
            </a:extLst>
          </p:cNvPr>
          <p:cNvGraphicFramePr>
            <a:graphicFrameLocks noGrp="1"/>
          </p:cNvGraphicFramePr>
          <p:nvPr/>
        </p:nvGraphicFramePr>
        <p:xfrm>
          <a:off x="2486658" y="619572"/>
          <a:ext cx="7645235" cy="5776763"/>
        </p:xfrm>
        <a:graphic>
          <a:graphicData uri="http://schemas.openxmlformats.org/drawingml/2006/table">
            <a:tbl>
              <a:tblPr firstRow="1" bandRow="1">
                <a:tableStyleId>{69012ECD-51FC-41F1-AA8D-1B2483CD663E}</a:tableStyleId>
              </a:tblPr>
              <a:tblGrid>
                <a:gridCol w="2129047">
                  <a:extLst>
                    <a:ext uri="{9D8B030D-6E8A-4147-A177-3AD203B41FA5}">
                      <a16:colId xmlns:a16="http://schemas.microsoft.com/office/drawing/2014/main" val="2479823292"/>
                    </a:ext>
                  </a:extLst>
                </a:gridCol>
                <a:gridCol w="5516188">
                  <a:extLst>
                    <a:ext uri="{9D8B030D-6E8A-4147-A177-3AD203B41FA5}">
                      <a16:colId xmlns:a16="http://schemas.microsoft.com/office/drawing/2014/main" val="20000"/>
                    </a:ext>
                  </a:extLst>
                </a:gridCol>
              </a:tblGrid>
              <a:tr h="371720">
                <a:tc>
                  <a:txBody>
                    <a:bodyPr/>
                    <a:lstStyle/>
                    <a:p>
                      <a:pPr algn="l"/>
                      <a:endParaRPr lang="en-US" sz="1600" dirty="0">
                        <a:solidFill>
                          <a:schemeClr val="bg1"/>
                        </a:solidFill>
                        <a:latin typeface="Arial" panose="020B0604020202020204" pitchFamily="34" charset="0"/>
                        <a:cs typeface="Arial" panose="020B0604020202020204" pitchFamily="34" charset="0"/>
                      </a:endParaRPr>
                    </a:p>
                  </a:txBody>
                  <a:tcPr anchor="ctr"/>
                </a:tc>
                <a:tc>
                  <a:txBody>
                    <a:bodyPr/>
                    <a:lstStyle/>
                    <a:p>
                      <a:pPr algn="l"/>
                      <a:r>
                        <a:rPr lang="en-US" sz="1600" dirty="0">
                          <a:solidFill>
                            <a:schemeClr val="bg1"/>
                          </a:solidFill>
                          <a:latin typeface="Arial" panose="020B0604020202020204" pitchFamily="34" charset="0"/>
                          <a:cs typeface="Arial" panose="020B0604020202020204" pitchFamily="34" charset="0"/>
                        </a:rPr>
                        <a:t>LEO</a:t>
                      </a:r>
                    </a:p>
                  </a:txBody>
                  <a:tcPr anchor="ctr"/>
                </a:tc>
                <a:extLst>
                  <a:ext uri="{0D108BD9-81ED-4DB2-BD59-A6C34878D82A}">
                    <a16:rowId xmlns:a16="http://schemas.microsoft.com/office/drawing/2014/main" val="10000"/>
                  </a:ext>
                </a:extLst>
              </a:tr>
              <a:tr h="438814">
                <a:tc>
                  <a:txBody>
                    <a:bodyPr/>
                    <a:lstStyle/>
                    <a:p>
                      <a:r>
                        <a:rPr lang="en-US" sz="1600" b="1" dirty="0">
                          <a:solidFill>
                            <a:schemeClr val="tx1"/>
                          </a:solidFill>
                          <a:latin typeface="Arial" panose="020B0604020202020204" pitchFamily="34" charset="0"/>
                          <a:cs typeface="Arial" panose="020B0604020202020204" pitchFamily="34" charset="0"/>
                        </a:rPr>
                        <a:t>Uplink Data Rates</a:t>
                      </a:r>
                    </a:p>
                  </a:txBody>
                  <a:tcPr>
                    <a:noFill/>
                  </a:tcPr>
                </a:tc>
                <a:tc>
                  <a:txBody>
                    <a:bodyPr/>
                    <a:lstStyle/>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2 Mbps</a:t>
                      </a:r>
                    </a:p>
                  </a:txBody>
                  <a:tcPr>
                    <a:noFill/>
                  </a:tcPr>
                </a:tc>
                <a:extLst>
                  <a:ext uri="{0D108BD9-81ED-4DB2-BD59-A6C34878D82A}">
                    <a16:rowId xmlns:a16="http://schemas.microsoft.com/office/drawing/2014/main" val="3850112659"/>
                  </a:ext>
                </a:extLst>
              </a:tr>
              <a:tr h="438814">
                <a:tc>
                  <a:txBody>
                    <a:bodyPr/>
                    <a:lstStyle/>
                    <a:p>
                      <a:pPr algn="l"/>
                      <a:r>
                        <a:rPr lang="en-US" sz="1600" b="1" dirty="0">
                          <a:solidFill>
                            <a:schemeClr val="tx1"/>
                          </a:solidFill>
                          <a:latin typeface="Arial" panose="020B0604020202020204" pitchFamily="34" charset="0"/>
                          <a:cs typeface="Arial" panose="020B0604020202020204" pitchFamily="34" charset="0"/>
                        </a:rPr>
                        <a:t>Downlink Data Rates</a:t>
                      </a:r>
                    </a:p>
                  </a:txBody>
                  <a:tcPr>
                    <a:noFill/>
                  </a:tcPr>
                </a:tc>
                <a:tc>
                  <a:txBody>
                    <a:bodyPr/>
                    <a:lstStyle/>
                    <a:p>
                      <a:pPr marL="285750" indent="-285750" algn="l">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300Mbps – 1 Mbps</a:t>
                      </a:r>
                    </a:p>
                  </a:txBody>
                  <a:tcPr>
                    <a:noFill/>
                  </a:tcPr>
                </a:tc>
                <a:extLst>
                  <a:ext uri="{0D108BD9-81ED-4DB2-BD59-A6C34878D82A}">
                    <a16:rowId xmlns:a16="http://schemas.microsoft.com/office/drawing/2014/main" val="495577281"/>
                  </a:ext>
                </a:extLst>
              </a:tr>
              <a:tr h="565015">
                <a:tc>
                  <a:txBody>
                    <a:bodyPr/>
                    <a:lstStyle/>
                    <a:p>
                      <a:pPr algn="l"/>
                      <a:r>
                        <a:rPr lang="en-US" sz="1600" b="1" dirty="0">
                          <a:solidFill>
                            <a:schemeClr val="tx1"/>
                          </a:solidFill>
                          <a:latin typeface="Arial" panose="020B0604020202020204" pitchFamily="34" charset="0"/>
                          <a:cs typeface="Arial" panose="020B0604020202020204" pitchFamily="34" charset="0"/>
                        </a:rPr>
                        <a:t>Network</a:t>
                      </a:r>
                    </a:p>
                  </a:txBody>
                  <a:tcPr>
                    <a:noFill/>
                  </a:tcPr>
                </a:tc>
                <a:tc>
                  <a:txBody>
                    <a:bodyPr/>
                    <a:lstStyle/>
                    <a:p>
                      <a:pPr marL="285750" indent="-285750" algn="l">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Commercial, NASA, or OGA</a:t>
                      </a:r>
                    </a:p>
                  </a:txBody>
                  <a:tcPr>
                    <a:noFill/>
                  </a:tcPr>
                </a:tc>
                <a:extLst>
                  <a:ext uri="{0D108BD9-81ED-4DB2-BD59-A6C34878D82A}">
                    <a16:rowId xmlns:a16="http://schemas.microsoft.com/office/drawing/2014/main" val="10001"/>
                  </a:ext>
                </a:extLst>
              </a:tr>
              <a:tr h="438814">
                <a:tc>
                  <a:txBody>
                    <a:bodyPr/>
                    <a:lstStyle/>
                    <a:p>
                      <a:r>
                        <a:rPr lang="en-US" sz="1600" b="1" dirty="0">
                          <a:solidFill>
                            <a:schemeClr val="tx1"/>
                          </a:solidFill>
                          <a:latin typeface="Arial" panose="020B0604020202020204" pitchFamily="34" charset="0"/>
                          <a:cs typeface="Arial" panose="020B0604020202020204" pitchFamily="34" charset="0"/>
                        </a:rPr>
                        <a:t>Radios</a:t>
                      </a:r>
                    </a:p>
                  </a:txBody>
                  <a:tcPr>
                    <a:noFill/>
                  </a:tcPr>
                </a:tc>
                <a:tc>
                  <a:txBody>
                    <a:bodyPr/>
                    <a:lstStyle/>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Interoperable, Low SWaP, highly reliable, affordable</a:t>
                      </a:r>
                    </a:p>
                  </a:txBody>
                  <a:tcPr>
                    <a:noFill/>
                  </a:tcPr>
                </a:tc>
                <a:extLst>
                  <a:ext uri="{0D108BD9-81ED-4DB2-BD59-A6C34878D82A}">
                    <a16:rowId xmlns:a16="http://schemas.microsoft.com/office/drawing/2014/main" val="3015227674"/>
                  </a:ext>
                </a:extLst>
              </a:tr>
              <a:tr h="2126240">
                <a:tc>
                  <a:txBody>
                    <a:bodyPr/>
                    <a:lstStyle/>
                    <a:p>
                      <a:r>
                        <a:rPr lang="en-US" sz="1600" b="1" dirty="0">
                          <a:solidFill>
                            <a:schemeClr val="tx1"/>
                          </a:solidFill>
                          <a:latin typeface="Arial" panose="020B0604020202020204" pitchFamily="34" charset="0"/>
                          <a:cs typeface="Arial" panose="020B0604020202020204" pitchFamily="34" charset="0"/>
                        </a:rPr>
                        <a:t>Ground Stations</a:t>
                      </a:r>
                    </a:p>
                  </a:txBody>
                  <a:tcPr>
                    <a:noFill/>
                  </a:tcPr>
                </a:tc>
                <a:tc>
                  <a:txBody>
                    <a:bodyPr/>
                    <a:lstStyle/>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Globally available and persistent</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Co-located with data centers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dirty="0">
                          <a:solidFill>
                            <a:schemeClr val="tx1"/>
                          </a:solidFill>
                          <a:latin typeface="Arial" panose="020B0604020202020204" pitchFamily="34" charset="0"/>
                          <a:cs typeface="Arial" panose="020B0604020202020204" pitchFamily="34" charset="0"/>
                        </a:rPr>
                        <a:t>High data rates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dirty="0">
                          <a:solidFill>
                            <a:schemeClr val="tx1"/>
                          </a:solidFill>
                          <a:latin typeface="Arial" panose="020B0604020202020204" pitchFamily="34" charset="0"/>
                          <a:cs typeface="Arial" panose="020B0604020202020204" pitchFamily="34" charset="0"/>
                        </a:rPr>
                        <a:t>Low cost access</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Integrated with web services</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Open and secure, highly reliable</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Easy access, easy scheduling, encrypted, DTN </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Educating community on policy and access the NEN Service</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Low latency Inter-spacecraft, Ground station communications</a:t>
                      </a:r>
                    </a:p>
                  </a:txBody>
                  <a:tcPr>
                    <a:noFill/>
                  </a:tcPr>
                </a:tc>
                <a:extLst>
                  <a:ext uri="{0D108BD9-81ED-4DB2-BD59-A6C34878D82A}">
                    <a16:rowId xmlns:a16="http://schemas.microsoft.com/office/drawing/2014/main" val="1530761423"/>
                  </a:ext>
                </a:extLst>
              </a:tr>
            </a:tbl>
          </a:graphicData>
        </a:graphic>
      </p:graphicFrame>
      <p:sp>
        <p:nvSpPr>
          <p:cNvPr id="6" name="TextBox 5">
            <a:extLst>
              <a:ext uri="{FF2B5EF4-FFF2-40B4-BE49-F238E27FC236}">
                <a16:creationId xmlns:a16="http://schemas.microsoft.com/office/drawing/2014/main" id="{77A2463F-CFDD-8E47-9EE5-FA1CC9CF0763}"/>
              </a:ext>
            </a:extLst>
          </p:cNvPr>
          <p:cNvSpPr txBox="1"/>
          <p:nvPr/>
        </p:nvSpPr>
        <p:spPr>
          <a:xfrm>
            <a:off x="1781113" y="6396335"/>
            <a:ext cx="9056325" cy="400110"/>
          </a:xfrm>
          <a:prstGeom prst="rect">
            <a:avLst/>
          </a:prstGeom>
          <a:noFill/>
          <a:ln w="38100">
            <a:solidFill>
              <a:schemeClr val="accent1"/>
            </a:solidFill>
          </a:ln>
        </p:spPr>
        <p:txBody>
          <a:bodyPr wrap="none" rtlCol="0">
            <a:spAutoFit/>
          </a:bodyPr>
          <a:lstStyle/>
          <a:p>
            <a:pPr algn="ctr"/>
            <a:r>
              <a:rPr lang="en-US" sz="2000" dirty="0">
                <a:latin typeface="Arial" panose="020B0604020202020204" pitchFamily="34" charset="0"/>
                <a:cs typeface="Arial" panose="020B0604020202020204" pitchFamily="34" charset="0"/>
              </a:rPr>
              <a:t>Today, ground station availability is the primary limitation to expanded science </a:t>
            </a:r>
          </a:p>
        </p:txBody>
      </p:sp>
    </p:spTree>
    <p:extLst>
      <p:ext uri="{BB962C8B-B14F-4D97-AF65-F5344CB8AC3E}">
        <p14:creationId xmlns:p14="http://schemas.microsoft.com/office/powerpoint/2010/main" val="150391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8096" cy="6873628"/>
          </a:xfrm>
          <a:prstGeom prst="rect">
            <a:avLst/>
          </a:prstGeom>
        </p:spPr>
      </p:pic>
      <p:sp>
        <p:nvSpPr>
          <p:cNvPr id="4" name="Slide Number Placeholder 3"/>
          <p:cNvSpPr>
            <a:spLocks noGrp="1"/>
          </p:cNvSpPr>
          <p:nvPr>
            <p:ph type="sldNum" sz="quarter" idx="12"/>
          </p:nvPr>
        </p:nvSpPr>
        <p:spPr/>
        <p:txBody>
          <a:bodyPr/>
          <a:lstStyle/>
          <a:p>
            <a:fld id="{2E8C51FE-49D9-314D-9957-ABBF7DDE8782}" type="slidenum">
              <a:rPr lang="en-US" smtClean="0">
                <a:solidFill>
                  <a:schemeClr val="bg1"/>
                </a:solidFill>
              </a:rPr>
              <a:pPr/>
              <a:t>46</a:t>
            </a:fld>
            <a:endParaRPr lang="en-US" dirty="0">
              <a:solidFill>
                <a:schemeClr val="bg1"/>
              </a:solidFill>
            </a:endParaRPr>
          </a:p>
        </p:txBody>
      </p:sp>
    </p:spTree>
    <p:extLst>
      <p:ext uri="{BB962C8B-B14F-4D97-AF65-F5344CB8AC3E}">
        <p14:creationId xmlns:p14="http://schemas.microsoft.com/office/powerpoint/2010/main" val="17520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engineering drawing&#10;&#10;Description automatically generated">
            <a:extLst>
              <a:ext uri="{FF2B5EF4-FFF2-40B4-BE49-F238E27FC236}">
                <a16:creationId xmlns:a16="http://schemas.microsoft.com/office/drawing/2014/main" id="{53DE1FF0-CD37-46FF-A426-A26EDA88A537}"/>
              </a:ext>
            </a:extLst>
          </p:cNvPr>
          <p:cNvPicPr>
            <a:picLocks noChangeAspect="1"/>
          </p:cNvPicPr>
          <p:nvPr/>
        </p:nvPicPr>
        <p:blipFill rotWithShape="1">
          <a:blip r:embed="rId2">
            <a:extLst>
              <a:ext uri="{28A0092B-C50C-407E-A947-70E740481C1C}">
                <a14:useLocalDpi xmlns:a14="http://schemas.microsoft.com/office/drawing/2010/main" val="0"/>
              </a:ext>
            </a:extLst>
          </a:blip>
          <a:srcRect l="3500" r="4787"/>
          <a:stretch/>
        </p:blipFill>
        <p:spPr>
          <a:xfrm>
            <a:off x="1597795" y="0"/>
            <a:ext cx="8632202" cy="5280724"/>
          </a:xfrm>
          <a:prstGeom prst="rect">
            <a:avLst/>
          </a:prstGeom>
          <a:effectLst>
            <a:outerShdw blurRad="76200" dist="50800" dir="2700000" algn="tl" rotWithShape="0">
              <a:prstClr val="black">
                <a:alpha val="40000"/>
              </a:prstClr>
            </a:outerShdw>
            <a:reflection blurRad="6350" stA="52000" endA="300" endPos="35000" dir="5400000" sy="-100000" algn="bl" rotWithShape="0"/>
          </a:effectLst>
        </p:spPr>
      </p:pic>
      <p:pic>
        <p:nvPicPr>
          <p:cNvPr id="7" name="Picture 6" descr="A satellite in space&#10;&#10;Description automatically generated">
            <a:extLst>
              <a:ext uri="{FF2B5EF4-FFF2-40B4-BE49-F238E27FC236}">
                <a16:creationId xmlns:a16="http://schemas.microsoft.com/office/drawing/2014/main" id="{DF6D8C20-B9E2-41FA-9AD0-600A80B65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62169" flipH="1">
            <a:off x="7793958" y="1163470"/>
            <a:ext cx="1887238" cy="1461684"/>
          </a:xfrm>
          <a:prstGeom prst="rect">
            <a:avLst/>
          </a:prstGeom>
        </p:spPr>
      </p:pic>
      <p:sp>
        <p:nvSpPr>
          <p:cNvPr id="9" name="TextBox 8">
            <a:extLst>
              <a:ext uri="{FF2B5EF4-FFF2-40B4-BE49-F238E27FC236}">
                <a16:creationId xmlns:a16="http://schemas.microsoft.com/office/drawing/2014/main" id="{7FE23263-4BFE-4432-B157-0AC9DCF8FDDE}"/>
              </a:ext>
            </a:extLst>
          </p:cNvPr>
          <p:cNvSpPr txBox="1"/>
          <p:nvPr/>
        </p:nvSpPr>
        <p:spPr>
          <a:xfrm>
            <a:off x="1597794" y="5597433"/>
            <a:ext cx="8632201" cy="954107"/>
          </a:xfrm>
          <a:prstGeom prst="rect">
            <a:avLst/>
          </a:prstGeom>
          <a:solidFill>
            <a:schemeClr val="accent1"/>
          </a:solidFill>
          <a:effectLst>
            <a:outerShdw blurRad="38100" dist="38100" dir="2700000" algn="tl" rotWithShape="0">
              <a:prstClr val="black">
                <a:alpha val="40000"/>
              </a:prstClr>
            </a:outerShdw>
          </a:effectLst>
          <a:scene3d>
            <a:camera prst="orthographicFront"/>
            <a:lightRig rig="threePt" dir="t"/>
          </a:scene3d>
          <a:sp3d>
            <a:bevelT/>
          </a:sp3d>
        </p:spPr>
        <p:txBody>
          <a:bodyPr wrap="square" rtlCol="0">
            <a:spAutoFit/>
          </a:bodyPr>
          <a:lstStyle/>
          <a:p>
            <a:pPr algn="ctr"/>
            <a:r>
              <a:rPr lang="en-US" sz="2800">
                <a:solidFill>
                  <a:schemeClr val="bg1"/>
                </a:solidFill>
                <a:latin typeface="Arial Nova" panose="020B0504020202020204" pitchFamily="34" charset="0"/>
              </a:rPr>
              <a:t>We Welcome Your Questions and </a:t>
            </a:r>
          </a:p>
          <a:p>
            <a:pPr algn="ctr"/>
            <a:r>
              <a:rPr lang="en-US" sz="2800">
                <a:solidFill>
                  <a:schemeClr val="bg1"/>
                </a:solidFill>
                <a:latin typeface="Arial Nova" panose="020B0504020202020204" pitchFamily="34" charset="0"/>
              </a:rPr>
              <a:t>Thank You for Your Participation</a:t>
            </a:r>
          </a:p>
        </p:txBody>
      </p:sp>
    </p:spTree>
    <p:extLst>
      <p:ext uri="{BB962C8B-B14F-4D97-AF65-F5344CB8AC3E}">
        <p14:creationId xmlns:p14="http://schemas.microsoft.com/office/powerpoint/2010/main" val="3418098172"/>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92986C-88D2-4DF9-BDCD-2EBA0107429A}"/>
              </a:ext>
            </a:extLst>
          </p:cNvPr>
          <p:cNvSpPr txBox="1"/>
          <p:nvPr/>
        </p:nvSpPr>
        <p:spPr>
          <a:xfrm>
            <a:off x="2494774" y="4477266"/>
            <a:ext cx="7202441" cy="1077218"/>
          </a:xfrm>
          <a:prstGeom prst="rect">
            <a:avLst/>
          </a:prstGeom>
          <a:noFill/>
        </p:spPr>
        <p:txBody>
          <a:bodyPr wrap="square" rtlCol="0">
            <a:spAutoFit/>
          </a:bodyPr>
          <a:lstStyle/>
          <a:p>
            <a:pPr algn="ctr"/>
            <a:r>
              <a:rPr lang="en-US" sz="4000" b="1" err="1">
                <a:solidFill>
                  <a:schemeClr val="bg1"/>
                </a:solidFill>
                <a:effectLst>
                  <a:outerShdw blurRad="38100" dist="38100" dir="2700000" algn="tl">
                    <a:srgbClr val="000000">
                      <a:alpha val="43137"/>
                    </a:srgbClr>
                  </a:outerShdw>
                </a:effectLst>
                <a:latin typeface="Arial Nova" panose="020B0504020202020204" pitchFamily="34" charset="0"/>
              </a:rPr>
              <a:t>SCaN</a:t>
            </a:r>
            <a:r>
              <a:rPr lang="en-US" sz="3600">
                <a:solidFill>
                  <a:schemeClr val="bg1"/>
                </a:solidFill>
                <a:effectLst>
                  <a:outerShdw blurRad="38100" dist="38100" dir="2700000" algn="tl">
                    <a:srgbClr val="000000">
                      <a:alpha val="43137"/>
                    </a:srgbClr>
                  </a:outerShdw>
                </a:effectLst>
                <a:latin typeface="Arial Nova" panose="020B0504020202020204" pitchFamily="34" charset="0"/>
              </a:rPr>
              <a:t>. Exploration, enabled.</a:t>
            </a:r>
          </a:p>
          <a:p>
            <a:pPr algn="ctr"/>
            <a:r>
              <a:rPr lang="en-US" sz="2400">
                <a:solidFill>
                  <a:schemeClr val="bg1"/>
                </a:solidFill>
                <a:effectLst>
                  <a:outerShdw blurRad="38100" dist="38100" dir="2700000" algn="tl">
                    <a:srgbClr val="000000">
                      <a:alpha val="43137"/>
                    </a:srgbClr>
                  </a:outerShdw>
                </a:effectLst>
                <a:latin typeface="Arial Nova" panose="020B0504020202020204" pitchFamily="34" charset="0"/>
              </a:rPr>
              <a:t>www.nasa.gov/scan</a:t>
            </a:r>
          </a:p>
        </p:txBody>
      </p:sp>
      <p:pic>
        <p:nvPicPr>
          <p:cNvPr id="7" name="Picture 6">
            <a:extLst>
              <a:ext uri="{FF2B5EF4-FFF2-40B4-BE49-F238E27FC236}">
                <a16:creationId xmlns:a16="http://schemas.microsoft.com/office/drawing/2014/main" id="{CBF4B81A-715D-4111-9F20-9F665173F0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662" y="2215808"/>
            <a:ext cx="1996439" cy="1634115"/>
          </a:xfrm>
          <a:prstGeom prst="rect">
            <a:avLst/>
          </a:prstGeom>
          <a:effectLst/>
        </p:spPr>
      </p:pic>
    </p:spTree>
    <p:extLst>
      <p:ext uri="{BB962C8B-B14F-4D97-AF65-F5344CB8AC3E}">
        <p14:creationId xmlns:p14="http://schemas.microsoft.com/office/powerpoint/2010/main" val="237251652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a:t>
            </a:r>
          </a:p>
        </p:txBody>
      </p:sp>
      <p:sp>
        <p:nvSpPr>
          <p:cNvPr id="3" name="Text Placeholder 2"/>
          <p:cNvSpPr>
            <a:spLocks noGrp="1"/>
          </p:cNvSpPr>
          <p:nvPr>
            <p:ph type="body" idx="1"/>
          </p:nvPr>
        </p:nvSpPr>
        <p:spPr/>
        <p:txBody>
          <a:bodyPr/>
          <a:lstStyle/>
          <a:p>
            <a:r>
              <a:rPr lang="en-US" dirty="0"/>
              <a:t>ISS Communications and Data Architecture 2020</a:t>
            </a:r>
          </a:p>
        </p:txBody>
      </p:sp>
    </p:spTree>
    <p:extLst>
      <p:ext uri="{BB962C8B-B14F-4D97-AF65-F5344CB8AC3E}">
        <p14:creationId xmlns:p14="http://schemas.microsoft.com/office/powerpoint/2010/main" val="38442444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5890" y="532643"/>
            <a:ext cx="11699132" cy="6532016"/>
          </a:xfrm>
          <a:prstGeom prst="rect">
            <a:avLst/>
          </a:prstGeom>
        </p:spPr>
      </p:pic>
    </p:spTree>
    <p:extLst>
      <p:ext uri="{BB962C8B-B14F-4D97-AF65-F5344CB8AC3E}">
        <p14:creationId xmlns:p14="http://schemas.microsoft.com/office/powerpoint/2010/main" val="411486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CaN Mast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aN Mast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C8E38F5021DE4BAC71515746012F33" ma:contentTypeVersion="1" ma:contentTypeDescription="Create a new document." ma:contentTypeScope="" ma:versionID="b1ae954aefa293b2db39c4235a0220a7">
  <xsd:schema xmlns:xsd="http://www.w3.org/2001/XMLSchema" xmlns:xs="http://www.w3.org/2001/XMLSchema" xmlns:p="http://schemas.microsoft.com/office/2006/metadata/properties" xmlns:ns2="57fb39da-600e-467b-8fe8-5f17a748d6bb" targetNamespace="http://schemas.microsoft.com/office/2006/metadata/properties" ma:root="true" ma:fieldsID="0fd1ac5c507a60043f73dbf1ba22168c" ns2:_="">
    <xsd:import namespace="57fb39da-600e-467b-8fe8-5f17a748d6b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fb39da-600e-467b-8fe8-5f17a748d6b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56E339-F116-49E2-AAC4-1EDF92985E5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63e42436-ec0f-419f-9d7a-0a6bdf456669"/>
    <ds:schemaRef ds:uri="c9999eae-f75c-42ae-b2fb-af06945722ed"/>
    <ds:schemaRef ds:uri="http://www.w3.org/XML/1998/namespace"/>
    <ds:schemaRef ds:uri="http://purl.org/dc/dcmitype/"/>
  </ds:schemaRefs>
</ds:datastoreItem>
</file>

<file path=customXml/itemProps2.xml><?xml version="1.0" encoding="utf-8"?>
<ds:datastoreItem xmlns:ds="http://schemas.openxmlformats.org/officeDocument/2006/customXml" ds:itemID="{9D3EB47F-AB98-4819-B18B-9B23929CE1F8}">
  <ds:schemaRefs>
    <ds:schemaRef ds:uri="http://schemas.microsoft.com/sharepoint/v3/contenttype/forms"/>
  </ds:schemaRefs>
</ds:datastoreItem>
</file>

<file path=customXml/itemProps3.xml><?xml version="1.0" encoding="utf-8"?>
<ds:datastoreItem xmlns:ds="http://schemas.openxmlformats.org/officeDocument/2006/customXml" ds:itemID="{05BC7EB4-1701-4A69-AD6F-DE9A13561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fb39da-600e-467b-8fe8-5f17a748d6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3697</TotalTime>
  <Words>4704</Words>
  <Application>Microsoft Office PowerPoint</Application>
  <PresentationFormat>Widescreen</PresentationFormat>
  <Paragraphs>730</Paragraphs>
  <Slides>50</Slides>
  <Notes>25</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50</vt:i4>
      </vt:variant>
    </vt:vector>
  </HeadingPairs>
  <TitlesOfParts>
    <vt:vector size="65" baseType="lpstr">
      <vt:lpstr>Arial</vt:lpstr>
      <vt:lpstr>Arial Narrow</vt:lpstr>
      <vt:lpstr>Arial Nova</vt:lpstr>
      <vt:lpstr>Arial Nova Light</vt:lpstr>
      <vt:lpstr>Calibri</vt:lpstr>
      <vt:lpstr>Calibri Light</vt:lpstr>
      <vt:lpstr>Courier New</vt:lpstr>
      <vt:lpstr>Helvetica</vt:lpstr>
      <vt:lpstr>Lato</vt:lpstr>
      <vt:lpstr>PingFang SC Regular</vt:lpstr>
      <vt:lpstr>Times New Roman</vt:lpstr>
      <vt:lpstr>Trebuchet MS</vt:lpstr>
      <vt:lpstr>Wingdings</vt:lpstr>
      <vt:lpstr>1_SCaN Master Slide</vt:lpstr>
      <vt:lpstr>SCaN Master Slide</vt:lpstr>
      <vt:lpstr>PowerPoint Presentation</vt:lpstr>
      <vt:lpstr>PowerPoint Presentation</vt:lpstr>
      <vt:lpstr>Welcome Remarks   Badri Younes  Deputy Associate Administrator and Program Manager  for Space Communications and Navigation (SCaN)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Near Earth Network</vt:lpstr>
      <vt:lpstr>PowerPoint Presentation</vt:lpstr>
      <vt:lpstr>PowerPoint Presentation</vt:lpstr>
      <vt:lpstr>Commercialization Approach</vt:lpstr>
      <vt:lpstr>Commercialization Approach</vt:lpstr>
      <vt:lpstr>PowerPoint Presentation</vt:lpstr>
      <vt:lpstr>The NASA Team</vt:lpstr>
      <vt:lpstr>PowerPoint Presentation</vt:lpstr>
      <vt:lpstr>PowerPoint Presentation</vt:lpstr>
      <vt:lpstr>PowerPoint Presentation</vt:lpstr>
      <vt:lpstr>PowerPoint Presentation</vt:lpstr>
      <vt:lpstr>Communications Services Project (CSP)</vt:lpstr>
      <vt:lpstr>Commercial Services Capability Development and Demonstrations</vt:lpstr>
      <vt:lpstr>Next Steps</vt:lpstr>
      <vt:lpstr>PowerPoint Presentation</vt:lpstr>
      <vt:lpstr>PowerPoint Presentation</vt:lpstr>
      <vt:lpstr>Goddard Space Flight Center and  Space Communications and Navigation (SCaN)</vt:lpstr>
      <vt:lpstr>Current Infrastructure – Goddard’s Networks</vt:lpstr>
      <vt:lpstr>Exploration and Space Communications Service Management</vt:lpstr>
      <vt:lpstr>Reorganizing Commercialization Effort at GSFC</vt:lpstr>
      <vt:lpstr>What Industry Can Expect</vt:lpstr>
      <vt:lpstr>PowerPoint Presentation</vt:lpstr>
      <vt:lpstr>PowerPoint Presentation</vt:lpstr>
      <vt:lpstr>PowerPoint Presentation</vt:lpstr>
      <vt:lpstr>PowerPoint Presentation</vt:lpstr>
      <vt:lpstr>PowerPoint Presentation</vt:lpstr>
      <vt:lpstr>A Day in the Life of ISS Comm A NASA Human Space Flight Communications Use Case</vt:lpstr>
      <vt:lpstr>PowerPoint Presentation</vt:lpstr>
      <vt:lpstr>ISS National Laboratory</vt:lpstr>
      <vt:lpstr>ISS Vehicle and Critical Operations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Weir</dc:creator>
  <cp:lastModifiedBy>Erica Weir</cp:lastModifiedBy>
  <cp:revision>19</cp:revision>
  <dcterms:created xsi:type="dcterms:W3CDTF">2020-09-14T19:41:21Z</dcterms:created>
  <dcterms:modified xsi:type="dcterms:W3CDTF">2020-10-29T14:38:13Z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0x0101004CC8E38F5021DE4BAC71515746012F33</vt:lpwstr>
  </property>
</Properties>
</file>