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94" r:id="rId2"/>
    <p:sldId id="261" r:id="rId3"/>
    <p:sldId id="405" r:id="rId4"/>
    <p:sldId id="411" r:id="rId5"/>
    <p:sldId id="409" r:id="rId6"/>
    <p:sldId id="408" r:id="rId7"/>
    <p:sldId id="400" r:id="rId8"/>
    <p:sldId id="404" r:id="rId9"/>
    <p:sldId id="41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ker, David M. (LARC-E304)" initials="WDM(" lastIdx="1" clrIdx="0">
    <p:extLst>
      <p:ext uri="{19B8F6BF-5375-455C-9EA6-DF929625EA0E}">
        <p15:presenceInfo xmlns:p15="http://schemas.microsoft.com/office/powerpoint/2012/main" userId="S::dwinker@ndc.nasa.gov::7b238494-d636-4be5-8223-1b86301342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0" autoAdjust="0"/>
    <p:restoredTop sz="94660"/>
  </p:normalViewPr>
  <p:slideViewPr>
    <p:cSldViewPr snapToGrid="0">
      <p:cViewPr>
        <p:scale>
          <a:sx n="103" d="100"/>
          <a:sy n="103" d="100"/>
        </p:scale>
        <p:origin x="13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E6479-6698-4E35-A85E-731CC249D251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ADF6B-BE08-4D0C-8EE7-C446693F0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9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AEC8894-EF9D-46A4-8247-5E82BE119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07B2E5-839F-4ADE-91BD-253E83B15886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815B8BE-C832-463E-8A82-28EBE3CD31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687388"/>
            <a:ext cx="6091238" cy="3427412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8C3F36A-363B-45A0-BD60-15B05B17C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341813"/>
            <a:ext cx="503555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80FD-2CD9-4D02-84CE-FB3E15604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704C0-F2AA-4BB7-BBEA-A5B93BA3C9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E56D-F620-48EE-9CA1-A97E9394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83F2A-0B9D-421A-9219-CDEEA4F3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A65EB-F631-478C-9064-E853E77F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4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0C53-0D56-4901-B7FC-133E6C094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5092"/>
          </a:xfrm>
        </p:spPr>
        <p:txBody>
          <a:bodyPr>
            <a:normAutofit/>
          </a:bodyPr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862-AA77-4C82-9FE6-1F8793387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9679"/>
            <a:ext cx="10515600" cy="5117284"/>
          </a:xfrm>
        </p:spPr>
        <p:txBody>
          <a:bodyPr/>
          <a:lstStyle>
            <a:lvl1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8B141-7977-4D4C-9C8B-A6A60A3E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8707-BCB3-4124-9A88-22510CC5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89AFE-0A89-47E0-940C-9367E1B83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58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5FE0-FF55-4EB6-8F60-1E41968D3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F7285-4F7D-4E41-A121-18FA19599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9DE02-0E6B-4D84-855E-A6874DA7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1D442-EB7A-42FC-9379-099776C9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CB0FB-DA8A-4564-B485-416D8307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1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68F6-8176-43CC-9869-16CC6C4B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52604-F808-4446-87E1-3FAF3D99A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F577C-AE99-42F0-B8AB-85824337E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BF500-8D0C-48B1-AC84-C455DFADA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A0FA6-C343-4A4D-9CAE-64AE9F09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2B2EBB-077C-4D8B-B109-37081B8CA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0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5204-B688-4182-A38F-1B35F01F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59936-F2B8-401F-B2AC-752D6A3DA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B4F01-C4FB-413C-9CAB-DAD5BD0F1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6A82C-19F3-4B44-BFEE-025535123E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391D5-3A47-4567-B426-F8A89ED14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E47D9-EE64-42AA-B548-A9713F5E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58CD14-8DAD-4D58-B5B0-E3192EE9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90B8A-FA79-40EB-80D8-80A09FDC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09B1-DE62-4EA1-849E-CE5555B95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467"/>
          </a:xfrm>
        </p:spPr>
        <p:txBody>
          <a:bodyPr>
            <a:normAutofit/>
          </a:bodyPr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43585-4530-4D96-87FC-3209E58D7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8BD72-EEFE-4E28-BFD1-CD05B1DB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581033-D5B5-4A8A-BB13-289C1972C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50859-F65F-432D-A035-487340CF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36AA4-5781-4FF3-BF5C-E74681D9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3E86A-2E3A-45C5-A155-CA37F263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487D-DEDF-4C1A-BDD4-C9DED7F0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BCB64-D7BE-4549-B114-C4926643B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FAC04-49DB-49E3-8A2A-ACAE4E162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728E9-2544-4A1D-9EE4-86237FB2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6307-6BED-420F-946D-D6D94EE0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73DBF-8A5C-4F5F-B4B6-10391E42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9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DF621-EBBA-4503-9E5E-17EDC531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711A7D-1718-44E1-978B-6708768B3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CBF70-7AEC-44DE-BBD4-71052D596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DAFBE-8690-4033-BE6A-84CA20DA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32461-62BC-4105-8B3D-41A260C7E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3C92F-D2A3-48AE-A71D-DDFAD818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9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15136-3461-4DB1-9873-0B7FDC88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611A9-C7A1-4258-AF1D-D34649D1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FDCA2-AA19-4BF3-8AC1-9F8355D4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C0BFA-9C62-4507-BCB6-E0E7D97C3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E1C30-2D62-4934-ADE9-3D53EAE5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1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4AC3E-4F6B-43A2-B4EE-F67E451F7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3E5AB-C964-40FC-97D8-E9803E4CB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B7C78-3B4A-4996-B1F7-146ED256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DEA72-6599-4A14-8A7F-08255C90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4FE7B-7F1D-4839-A456-1ADE41CC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0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47522-FE81-4E6C-BCC8-D16A4D56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6098C-48E0-4E25-83BA-421CE33E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BBD7-F516-46F4-8AE7-737603880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13CE-CA10-4835-AD79-FE03F05D4A2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281C5-2E69-471B-B294-47415FB7D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1ACCE-D76E-4DED-94D3-947B93A7E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rse.2017.03.046" TargetMode="External"/><Relationship Id="rId7" Type="http://schemas.openxmlformats.org/officeDocument/2006/relationships/hyperlink" Target="https://doi.org/10.5194/acp-13-2975-2013" TargetMode="External"/><Relationship Id="rId2" Type="http://schemas.openxmlformats.org/officeDocument/2006/relationships/hyperlink" Target="https://doi.org/10.1038/ngeo286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5194/acp-9-7577-2009" TargetMode="External"/><Relationship Id="rId5" Type="http://schemas.openxmlformats.org/officeDocument/2006/relationships/hyperlink" Target="https://doi.org/10.5194/tc-11-2555-2017" TargetMode="External"/><Relationship Id="rId4" Type="http://schemas.openxmlformats.org/officeDocument/2006/relationships/hyperlink" Target="http://dx.doi.org/10.1364/OE.24.02900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>
            <a:extLst>
              <a:ext uri="{FF2B5EF4-FFF2-40B4-BE49-F238E27FC236}">
                <a16:creationId xmlns:a16="http://schemas.microsoft.com/office/drawing/2014/main" id="{FD1EC9DC-F881-4F57-9437-A706FC6245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00A89D-335D-42E8-8E87-ED5BCF7E67F2}" type="slidenum">
              <a:rPr lang="en-US" altLang="en-US" sz="2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2400"/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F44AFE2C-C153-4186-A474-B5A0F81E7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" t="11526" r="-4685" b="6269"/>
          <a:stretch/>
        </p:blipFill>
        <p:spPr bwMode="auto">
          <a:xfrm>
            <a:off x="0" y="-9899"/>
            <a:ext cx="12765024" cy="687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Rectangle 2">
            <a:extLst>
              <a:ext uri="{FF2B5EF4-FFF2-40B4-BE49-F238E27FC236}">
                <a16:creationId xmlns:a16="http://schemas.microsoft.com/office/drawing/2014/main" id="{48B322A8-993D-4CFF-AB94-0AAC74DDB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3296"/>
            <a:ext cx="5410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CALIPSO Spin-Off Products</a:t>
            </a:r>
          </a:p>
        </p:txBody>
      </p:sp>
      <p:sp>
        <p:nvSpPr>
          <p:cNvPr id="3077" name="Rectangle 3">
            <a:extLst>
              <a:ext uri="{FF2B5EF4-FFF2-40B4-BE49-F238E27FC236}">
                <a16:creationId xmlns:a16="http://schemas.microsoft.com/office/drawing/2014/main" id="{69DB1C5F-9AC4-4448-B0ED-03F0E73D7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456" y="4236720"/>
            <a:ext cx="449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Dave Winker</a:t>
            </a:r>
          </a:p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  <a:r>
              <a:rPr lang="en-US" altLang="en-US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LaRC</a:t>
            </a:r>
            <a:endParaRPr lang="en-US" alt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Hampton, Virginia</a:t>
            </a:r>
          </a:p>
        </p:txBody>
      </p:sp>
      <p:sp>
        <p:nvSpPr>
          <p:cNvPr id="3078" name="Text Box 4">
            <a:extLst>
              <a:ext uri="{FF2B5EF4-FFF2-40B4-BE49-F238E27FC236}">
                <a16:creationId xmlns:a16="http://schemas.microsoft.com/office/drawing/2014/main" id="{B6299CCC-CEA5-4871-BC05-0C1BDC265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2356" y="6457951"/>
            <a:ext cx="54819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Aeolus Cal/Val/Science Workshop, 2-6 November 2020</a:t>
            </a:r>
            <a:endParaRPr lang="en-US" altLang="en-US" sz="1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FF6EBA9-A845-464D-B38E-5BBAE5751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"/>
          <a:stretch/>
        </p:blipFill>
        <p:spPr bwMode="auto">
          <a:xfrm>
            <a:off x="11020" y="0"/>
            <a:ext cx="84915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939B6FF0-83BF-4AB0-8FEF-6CC8A4329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3508" y="185385"/>
            <a:ext cx="3525584" cy="2911497"/>
          </a:xfrm>
          <a:noFill/>
          <a:ln w="19050">
            <a:solidFill>
              <a:srgbClr val="FFCC00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Three co-aligned instruments: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CALIOP: polarization lidar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532 nm, 1064 nm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30 m vertical resolution 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90 m footprint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Imaging IR radiometer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8.6, 10.5, 12.0 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60 km swath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Wide-Field Camera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650 nm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60 km swath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DE67D996-8D7A-4D1C-BBDD-4CDB1409E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8292" y="110949"/>
            <a:ext cx="2660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None/>
            </a:pPr>
            <a:r>
              <a:rPr kumimoji="1" lang="en-US" altLang="en-US" b="1" dirty="0">
                <a:solidFill>
                  <a:srgbClr val="FFFF00"/>
                </a:solidFill>
                <a:ea typeface="ヒラギノ角ゴ Pro W3"/>
                <a:cs typeface="ヒラギノ角ゴ Pro W3"/>
              </a:rPr>
              <a:t>First light: 7 June 2006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FCD9CE63-B7D9-4520-B7C1-A954BA773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880" y="3185286"/>
            <a:ext cx="3066840" cy="3569213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99EAFFA0-3BD8-4072-BCD5-158B41CB9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4" y="136682"/>
            <a:ext cx="2159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None/>
            </a:pPr>
            <a:r>
              <a:rPr kumimoji="1" lang="en-US" altLang="en-US" b="1" dirty="0">
                <a:solidFill>
                  <a:srgbClr val="FFFF00"/>
                </a:solidFill>
                <a:ea typeface="ヒラギノ角ゴ Pro W3"/>
                <a:cs typeface="ヒラギノ角ゴ Pro W3"/>
              </a:rPr>
              <a:t>CALIPSO Satellite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C313-D8BF-418E-A449-BAE7C118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CALIPSO Data Products - Overview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02811E2-C642-44A7-BFB5-4B9496354A88}"/>
              </a:ext>
            </a:extLst>
          </p:cNvPr>
          <p:cNvSpPr txBox="1">
            <a:spLocks/>
          </p:cNvSpPr>
          <p:nvPr/>
        </p:nvSpPr>
        <p:spPr>
          <a:xfrm>
            <a:off x="424132" y="982040"/>
            <a:ext cx="10515600" cy="57173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Official products from the CALIPSO project</a:t>
            </a:r>
          </a:p>
          <a:p>
            <a:pPr lvl="1"/>
            <a:r>
              <a:rPr lang="en-US" dirty="0"/>
              <a:t>A comprehensive set of Level 2/3 cloud and aerosol products</a:t>
            </a:r>
          </a:p>
          <a:p>
            <a:pPr lvl="2"/>
            <a:r>
              <a:rPr lang="en-US" dirty="0"/>
              <a:t>Aerosol/cloud mask</a:t>
            </a:r>
          </a:p>
          <a:p>
            <a:pPr lvl="2"/>
            <a:r>
              <a:rPr lang="en-US" dirty="0"/>
              <a:t>Aerosol type/Cloud thermodynamic phase</a:t>
            </a:r>
          </a:p>
          <a:p>
            <a:pPr lvl="2"/>
            <a:r>
              <a:rPr lang="en-US" dirty="0"/>
              <a:t>Aerosol/cloud extinction profiles</a:t>
            </a:r>
          </a:p>
          <a:p>
            <a:pPr lvl="1"/>
            <a:r>
              <a:rPr lang="en-US" dirty="0"/>
              <a:t>Level 2 cloud products combining CALIOP and IIR</a:t>
            </a:r>
          </a:p>
          <a:p>
            <a:pPr lvl="1"/>
            <a:r>
              <a:rPr lang="en-US" dirty="0"/>
              <a:t>Additional products made possible by performance exceeding expectations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Stratospheric Aerosol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Polar Stratospheric Clouds </a:t>
            </a:r>
          </a:p>
          <a:p>
            <a:pPr lvl="1"/>
            <a:r>
              <a:rPr lang="en-US" dirty="0"/>
              <a:t>Products to address unforeseen applications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Blowing snow product</a:t>
            </a:r>
          </a:p>
          <a:p>
            <a:r>
              <a:rPr lang="en-US" dirty="0"/>
              <a:t>Synergy products combining CALIOP with other A-train sensors</a:t>
            </a:r>
          </a:p>
          <a:p>
            <a:pPr lvl="1"/>
            <a:r>
              <a:rPr lang="en-US" dirty="0"/>
              <a:t>CALIOP + </a:t>
            </a:r>
            <a:r>
              <a:rPr lang="en-US" dirty="0" err="1"/>
              <a:t>CloudSat</a:t>
            </a:r>
            <a:r>
              <a:rPr lang="en-US" dirty="0"/>
              <a:t> (W-band), </a:t>
            </a:r>
          </a:p>
          <a:p>
            <a:pPr lvl="1"/>
            <a:r>
              <a:rPr lang="en-US" dirty="0"/>
              <a:t>CALIOP/</a:t>
            </a:r>
            <a:r>
              <a:rPr lang="en-US" dirty="0" err="1"/>
              <a:t>CloudSat</a:t>
            </a:r>
            <a:r>
              <a:rPr lang="en-US" dirty="0"/>
              <a:t> + CERES/MODIS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products</a:t>
            </a:r>
          </a:p>
          <a:p>
            <a:pPr lvl="1"/>
            <a:r>
              <a:rPr lang="en-US" dirty="0"/>
              <a:t>PBL height product (CIMSS)</a:t>
            </a:r>
          </a:p>
          <a:p>
            <a:r>
              <a:rPr lang="en-US" dirty="0"/>
              <a:t>Research products</a:t>
            </a:r>
            <a:endParaRPr lang="en-US" b="0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Surface and sub-surface properties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28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C313-D8BF-418E-A449-BAE7C118F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CALIPSO Synergy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D037A-156D-487C-BC41-89EB1126F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32" y="982041"/>
            <a:ext cx="10515600" cy="3981845"/>
          </a:xfrm>
        </p:spPr>
        <p:txBody>
          <a:bodyPr>
            <a:normAutofit/>
          </a:bodyPr>
          <a:lstStyle/>
          <a:p>
            <a:r>
              <a:rPr lang="en-US" dirty="0"/>
              <a:t>A large number of synergy products have been produced by combining CALIOP with other A-train sensors</a:t>
            </a:r>
          </a:p>
          <a:p>
            <a:pPr lvl="1"/>
            <a:r>
              <a:rPr lang="en-US" dirty="0"/>
              <a:t>CALIOP + </a:t>
            </a:r>
            <a:r>
              <a:rPr lang="en-US" dirty="0" err="1"/>
              <a:t>CloudSat</a:t>
            </a:r>
            <a:r>
              <a:rPr lang="en-US" dirty="0"/>
              <a:t> (W-band radar)</a:t>
            </a:r>
          </a:p>
          <a:p>
            <a:pPr lvl="2"/>
            <a:r>
              <a:rPr lang="en-US" dirty="0" err="1"/>
              <a:t>GeoProf</a:t>
            </a:r>
            <a:r>
              <a:rPr lang="en-US" dirty="0"/>
              <a:t>-Lidar</a:t>
            </a:r>
          </a:p>
          <a:p>
            <a:pPr lvl="2"/>
            <a:r>
              <a:rPr lang="en-US" dirty="0" err="1"/>
              <a:t>dardar</a:t>
            </a:r>
            <a:endParaRPr lang="en-US" dirty="0"/>
          </a:p>
          <a:p>
            <a:pPr lvl="2"/>
            <a:r>
              <a:rPr lang="en-US" dirty="0"/>
              <a:t>2C-ICE </a:t>
            </a:r>
          </a:p>
          <a:p>
            <a:pPr lvl="2"/>
            <a:r>
              <a:rPr lang="en-US" dirty="0" err="1"/>
              <a:t>Cld</a:t>
            </a:r>
            <a:r>
              <a:rPr lang="en-US" dirty="0"/>
              <a:t>-Class</a:t>
            </a:r>
          </a:p>
          <a:p>
            <a:pPr lvl="2"/>
            <a:r>
              <a:rPr lang="en-US" dirty="0"/>
              <a:t>SODA</a:t>
            </a:r>
          </a:p>
          <a:p>
            <a:pPr lvl="1"/>
            <a:r>
              <a:rPr lang="en-US" dirty="0"/>
              <a:t>CALIOP/</a:t>
            </a:r>
            <a:r>
              <a:rPr lang="en-US" dirty="0" err="1"/>
              <a:t>CloudSat</a:t>
            </a:r>
            <a:r>
              <a:rPr lang="en-US" dirty="0"/>
              <a:t> + CERES/MODIS</a:t>
            </a:r>
          </a:p>
          <a:p>
            <a:pPr lvl="2"/>
            <a:r>
              <a:rPr lang="en-US" dirty="0"/>
              <a:t>C3M</a:t>
            </a:r>
          </a:p>
          <a:p>
            <a:pPr lvl="2"/>
            <a:r>
              <a:rPr lang="en-US" dirty="0" err="1"/>
              <a:t>FluxHR</a:t>
            </a:r>
            <a:r>
              <a:rPr lang="en-US" dirty="0"/>
              <a:t>-Lidar</a:t>
            </a:r>
          </a:p>
          <a:p>
            <a:endParaRPr lang="en-US" dirty="0"/>
          </a:p>
        </p:txBody>
      </p:sp>
      <p:pic>
        <p:nvPicPr>
          <p:cNvPr id="4" name="Picture 39" descr="JHJ_A_Train">
            <a:extLst>
              <a:ext uri="{FF2B5EF4-FFF2-40B4-BE49-F238E27FC236}">
                <a16:creationId xmlns:a16="http://schemas.microsoft.com/office/drawing/2014/main" id="{C2DD04C6-90F9-466B-860A-3CD100FF8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5963519" y="3088252"/>
            <a:ext cx="6211229" cy="3757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8830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4BA3-09C1-409B-A88F-04D47D9D2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CALIOP Level 3 Stratospheric Aerosol Product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B03495-B609-44DE-88EB-BCAD6763378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4" t="89696" r="15662"/>
          <a:stretch/>
        </p:blipFill>
        <p:spPr>
          <a:xfrm>
            <a:off x="6666119" y="5276726"/>
            <a:ext cx="4585648" cy="5344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146868-ED3B-4842-A845-4050D63CC4D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9" b="38877"/>
          <a:stretch/>
        </p:blipFill>
        <p:spPr>
          <a:xfrm>
            <a:off x="5492602" y="2797012"/>
            <a:ext cx="6481055" cy="2517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5DA611-6D7B-434F-851F-F54CED760171}"/>
              </a:ext>
            </a:extLst>
          </p:cNvPr>
          <p:cNvSpPr txBox="1"/>
          <p:nvPr/>
        </p:nvSpPr>
        <p:spPr>
          <a:xfrm>
            <a:off x="6768152" y="5780863"/>
            <a:ext cx="4585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Time-height cross sections of CALIOP stratospheric aerosol extinction, Jan 2007 to Dec 2017  (Kar et al., 2019)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FB8E5-CADA-4878-B546-993F6E33C5D8}"/>
              </a:ext>
            </a:extLst>
          </p:cNvPr>
          <p:cNvSpPr txBox="1"/>
          <p:nvPr/>
        </p:nvSpPr>
        <p:spPr>
          <a:xfrm>
            <a:off x="218342" y="1082264"/>
            <a:ext cx="11755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CALIOP Level 3 stratospheric aerosol profile product reports monthly mean gridded profiles of 532 nm aerosol extinction, particulate backscatter, attenuated scattering ratio and stratospheric aerosol optical depth. </a:t>
            </a:r>
          </a:p>
          <a:p>
            <a:endParaRPr lang="en-US" sz="1600" dirty="0"/>
          </a:p>
          <a:p>
            <a:r>
              <a:rPr lang="en-US" sz="1600" dirty="0"/>
              <a:t>The L3 aerosol profiles are derived from CALIOP L1B nighttime cloud-filtered 532 nm attenuated backscatter profiles</a:t>
            </a:r>
          </a:p>
          <a:p>
            <a:endParaRPr lang="en-US" sz="1600" dirty="0"/>
          </a:p>
          <a:p>
            <a:r>
              <a:rPr lang="en-US" sz="1600" dirty="0"/>
              <a:t>CALIOP profiles are averaged on a 5° by 20° </a:t>
            </a:r>
            <a:r>
              <a:rPr lang="en-US" sz="1600" dirty="0" err="1"/>
              <a:t>lat</a:t>
            </a:r>
            <a:r>
              <a:rPr lang="en-US" sz="1600" dirty="0"/>
              <a:t>-long grid and over 900 m vertically, to compensate for the low SNR in the stratosphere.  </a:t>
            </a:r>
          </a:p>
        </p:txBody>
      </p:sp>
      <p:sp>
        <p:nvSpPr>
          <p:cNvPr id="8" name="Text Box 246">
            <a:extLst>
              <a:ext uri="{FF2B5EF4-FFF2-40B4-BE49-F238E27FC236}">
                <a16:creationId xmlns:a16="http://schemas.microsoft.com/office/drawing/2014/main" id="{2B63A82F-AF54-4389-84A5-C145F836190C}"/>
              </a:ext>
            </a:extLst>
          </p:cNvPr>
          <p:cNvSpPr txBox="1"/>
          <p:nvPr/>
        </p:nvSpPr>
        <p:spPr>
          <a:xfrm>
            <a:off x="496078" y="5219508"/>
            <a:ext cx="5104772" cy="42253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spcBef>
                <a:spcPts val="0"/>
              </a:spcBef>
              <a:spcAft>
                <a:spcPts val="600"/>
              </a:spcAft>
            </a:pPr>
            <a:r>
              <a: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Zonally averaged CALIOP extinction coefficient profiles for data acquired between 30°N and 30°S compared to data from SAGE III-ISS, OMPS, and OSIRIS (Kar et al. 2019)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143323-E983-4425-999C-1CFF5F13B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44" y="3015987"/>
            <a:ext cx="5488748" cy="218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1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115C7-15CF-4803-BBCA-CE261E8A7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 CALIOP Polar Stratospheric Cloud (PSC) product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FB8A568-BC9B-4022-9870-BE3D6C823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083" y="1166202"/>
            <a:ext cx="1100371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PSC data is derived from nighttime lidar Level 1B profiles using detection and composition classification algorithms based on scattering ratio and depolarization profiles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Spatial distribution and properties of PSC layers are reported on a 5 km horizontal by 180 m vertical grid.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4F89AD-29D3-4188-BDE2-E2D8FA63B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21"/>
          <a:stretch/>
        </p:blipFill>
        <p:spPr>
          <a:xfrm>
            <a:off x="309590" y="2868957"/>
            <a:ext cx="3850566" cy="2489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EEE506-173D-4E4F-A284-445B506D59A2}"/>
              </a:ext>
            </a:extLst>
          </p:cNvPr>
          <p:cNvSpPr txBox="1"/>
          <p:nvPr/>
        </p:nvSpPr>
        <p:spPr>
          <a:xfrm>
            <a:off x="1903541" y="6154321"/>
            <a:ext cx="24923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(Pitts et al, ACP 2009, 2013)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8A8A7B-FD78-4252-8A4F-A335483AB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241" y="2811005"/>
            <a:ext cx="7848467" cy="26303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9BEFA1-464F-4A6C-9E0F-C9B08A630B58}"/>
              </a:ext>
            </a:extLst>
          </p:cNvPr>
          <p:cNvSpPr txBox="1"/>
          <p:nvPr/>
        </p:nvSpPr>
        <p:spPr>
          <a:xfrm>
            <a:off x="4916026" y="5438611"/>
            <a:ext cx="60741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Evolution of Antarctic PSC area fraction partitioned by composition (2006-2014) </a:t>
            </a:r>
          </a:p>
          <a:p>
            <a:r>
              <a:rPr lang="en-US" sz="1400" dirty="0"/>
              <a:t>Top left: supercooled ternary solution (STS)</a:t>
            </a:r>
          </a:p>
          <a:p>
            <a:r>
              <a:rPr lang="en-US" sz="1400" dirty="0"/>
              <a:t>Top right: mixtures of STS with nitric acid trihydrate (NAT) particles</a:t>
            </a:r>
          </a:p>
          <a:p>
            <a:r>
              <a:rPr lang="en-US" sz="1400" dirty="0"/>
              <a:t>Bottom left: water ice;    Bottom right: STS-NAT mixtures with dominated by NAT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5FE04A-DE9E-4D25-BAD8-AA197283346B}"/>
              </a:ext>
            </a:extLst>
          </p:cNvPr>
          <p:cNvSpPr txBox="1"/>
          <p:nvPr/>
        </p:nvSpPr>
        <p:spPr>
          <a:xfrm>
            <a:off x="151987" y="5358587"/>
            <a:ext cx="40081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2-D histogram of all CALIOP PSC observations during the 2009–2010 Arctic winter with the boundaries of the PSC composition domains and sub-classes</a:t>
            </a:r>
          </a:p>
        </p:txBody>
      </p:sp>
    </p:spTree>
    <p:extLst>
      <p:ext uri="{BB962C8B-B14F-4D97-AF65-F5344CB8AC3E}">
        <p14:creationId xmlns:p14="http://schemas.microsoft.com/office/powerpoint/2010/main" val="90934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3BFED6-1010-4A3B-A9CB-72988F67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CALIOP Level 2 Blowing Snow Product</a:t>
            </a:r>
          </a:p>
        </p:txBody>
      </p:sp>
      <p:pic>
        <p:nvPicPr>
          <p:cNvPr id="5" name="Picture 4" descr="A picture containing outdoor, building, colorful, group&#10;&#10;Description automatically generated">
            <a:extLst>
              <a:ext uri="{FF2B5EF4-FFF2-40B4-BE49-F238E27FC236}">
                <a16:creationId xmlns:a16="http://schemas.microsoft.com/office/drawing/2014/main" id="{B8E1E302-45A1-4347-9A38-FC0C4E303C1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1" r="25360"/>
          <a:stretch/>
        </p:blipFill>
        <p:spPr>
          <a:xfrm>
            <a:off x="8780116" y="1114357"/>
            <a:ext cx="2694488" cy="4969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BDAB26-DAF1-470C-8342-FD46D7DA40A1}"/>
              </a:ext>
            </a:extLst>
          </p:cNvPr>
          <p:cNvSpPr txBox="1"/>
          <p:nvPr/>
        </p:nvSpPr>
        <p:spPr>
          <a:xfrm>
            <a:off x="8290378" y="6082440"/>
            <a:ext cx="3754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Average monthly blowing snow frequency over Antarctica, 2006-2017 (Palm et al. 2017)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D3C0C67-7787-4B34-843C-7022B53D1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985" y="3858602"/>
            <a:ext cx="757351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onfined within a few hundred meters of the surface, extensive fields of blowing snow are common near the surface of the Antarctic plateau and are a</a:t>
            </a:r>
            <a:r>
              <a:rPr lang="en-US" alt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mechanism which transports significant mass from the central plateau toward the coast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Lidar Level 2 Blowing Snow data product reports the spatial and temporal frequencies, layer heights, and optical depths of blowing snow detected over Antarctica from 2006 to the present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combined with model re-analysis fields of temperature and moisture, the estimates of sublimation magnitudes derived from the CALIPSO blowing snow retrievals are considerably larger than model estimates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D58A-188B-4C0F-BA8A-E4811CBEEC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905"/>
          <a:stretch/>
        </p:blipFill>
        <p:spPr>
          <a:xfrm>
            <a:off x="689937" y="1114357"/>
            <a:ext cx="6087076" cy="20929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663EA6-399D-4FAC-AF61-B3C1FBEAC668}"/>
              </a:ext>
            </a:extLst>
          </p:cNvPr>
          <p:cNvSpPr txBox="1"/>
          <p:nvPr/>
        </p:nvSpPr>
        <p:spPr>
          <a:xfrm>
            <a:off x="144635" y="3125316"/>
            <a:ext cx="765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Blowing snow detected by CALIOP on 14 October 2009 over East Antarctica. (c) detected blowing snow shown as the white area between the arrows; (d) magnification of white area (Palm et al. 2011)</a:t>
            </a:r>
          </a:p>
        </p:txBody>
      </p:sp>
    </p:spTree>
    <p:extLst>
      <p:ext uri="{BB962C8B-B14F-4D97-AF65-F5344CB8AC3E}">
        <p14:creationId xmlns:p14="http://schemas.microsoft.com/office/powerpoint/2010/main" val="74167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95D5053-D408-4B97-872B-0238CB866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83" y="2875627"/>
            <a:ext cx="1880208" cy="520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CE5E91-C66F-4C51-A6B0-CB2C57DF1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Products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7864F8-5D90-436E-A9EF-FDCC1299A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86" y="4004806"/>
            <a:ext cx="3421209" cy="24112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4B2812-E6A3-451E-85E3-2F07C1B4ED04}"/>
              </a:ext>
            </a:extLst>
          </p:cNvPr>
          <p:cNvSpPr txBox="1"/>
          <p:nvPr/>
        </p:nvSpPr>
        <p:spPr>
          <a:xfrm>
            <a:off x="3239441" y="5846079"/>
            <a:ext cx="1985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</a:t>
            </a:r>
            <a:r>
              <a:rPr lang="en-US" sz="1400" dirty="0" err="1"/>
              <a:t>Behrenfeld</a:t>
            </a:r>
            <a:r>
              <a:rPr lang="en-US" sz="1400" dirty="0"/>
              <a:t> et al 2017)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92296C-CBBA-48B3-8C6A-9A418E021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64" y="1554147"/>
            <a:ext cx="2696547" cy="13634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542378-6D42-4D41-A9AE-587FAB7F5737}"/>
              </a:ext>
            </a:extLst>
          </p:cNvPr>
          <p:cNvSpPr txBox="1"/>
          <p:nvPr/>
        </p:nvSpPr>
        <p:spPr>
          <a:xfrm>
            <a:off x="3033373" y="1907402"/>
            <a:ext cx="2126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Ocean particulate back-scatter from CALIOP (</a:t>
            </a:r>
            <a:r>
              <a:rPr lang="en-US" sz="1400" dirty="0" err="1"/>
              <a:t>Behrenfeld</a:t>
            </a:r>
            <a:r>
              <a:rPr lang="en-US" sz="1400" dirty="0"/>
              <a:t> et al 2013)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A59DA3-7049-43CB-81A6-F05EB0EB54B8}"/>
              </a:ext>
            </a:extLst>
          </p:cNvPr>
          <p:cNvSpPr txBox="1"/>
          <p:nvPr/>
        </p:nvSpPr>
        <p:spPr>
          <a:xfrm>
            <a:off x="429212" y="913769"/>
            <a:ext cx="4270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The CALIOP sub-surface cross-polarized signal  can be used to derive phytoplankton biomass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994DB0-EBE7-47D6-8DF5-0C02ABEF6930}"/>
              </a:ext>
            </a:extLst>
          </p:cNvPr>
          <p:cNvSpPr txBox="1"/>
          <p:nvPr/>
        </p:nvSpPr>
        <p:spPr>
          <a:xfrm>
            <a:off x="429212" y="3418545"/>
            <a:ext cx="432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CALIOP provides high latitude phytoplankton data at low sun angles and even during polar night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538C15-DDAD-4F4A-B7EE-866EFABEEF6C}"/>
              </a:ext>
            </a:extLst>
          </p:cNvPr>
          <p:cNvSpPr txBox="1"/>
          <p:nvPr/>
        </p:nvSpPr>
        <p:spPr>
          <a:xfrm>
            <a:off x="9632856" y="5039904"/>
            <a:ext cx="14672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Depolarization </a:t>
            </a:r>
            <a:r>
              <a:rPr lang="en-US" sz="1400" dirty="0">
                <a:sym typeface="Wingdings" panose="05000000000000000000" pitchFamily="2" charset="2"/>
              </a:rPr>
              <a:t></a:t>
            </a:r>
            <a:endParaRPr lang="en-US" sz="1400" dirty="0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6182F023-34A4-4BFD-9969-C7E9D2AC9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58" t="24762" r="6951" b="49524"/>
          <a:stretch/>
        </p:blipFill>
        <p:spPr bwMode="auto">
          <a:xfrm>
            <a:off x="8710890" y="1074900"/>
            <a:ext cx="3159024" cy="229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22E9F9BE-AED2-42BB-A0C2-B58CFACACB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3" t="51248" r="40051" b="27256"/>
          <a:stretch/>
        </p:blipFill>
        <p:spPr bwMode="auto">
          <a:xfrm>
            <a:off x="8678458" y="3141176"/>
            <a:ext cx="3159024" cy="190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A1B0222-CF23-4625-9F91-561708E69B41}"/>
              </a:ext>
            </a:extLst>
          </p:cNvPr>
          <p:cNvSpPr txBox="1"/>
          <p:nvPr/>
        </p:nvSpPr>
        <p:spPr>
          <a:xfrm>
            <a:off x="9546002" y="5548016"/>
            <a:ext cx="2403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(Lu et al. Rem Sens Env, 2017)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04D7B4F-4621-481C-A450-0AF82718A496}"/>
              </a:ext>
            </a:extLst>
          </p:cNvPr>
          <p:cNvCxnSpPr/>
          <p:nvPr/>
        </p:nvCxnSpPr>
        <p:spPr>
          <a:xfrm>
            <a:off x="5346442" y="1164471"/>
            <a:ext cx="0" cy="50210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EA332BC-0E48-4852-9A1D-DCF5D7F46354}"/>
              </a:ext>
            </a:extLst>
          </p:cNvPr>
          <p:cNvSpPr txBox="1"/>
          <p:nvPr/>
        </p:nvSpPr>
        <p:spPr>
          <a:xfrm>
            <a:off x="5425518" y="1254252"/>
            <a:ext cx="33644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Using </a:t>
            </a:r>
            <a:r>
              <a:rPr lang="en-US" sz="1600" i="1" dirty="0"/>
              <a:t>depolarization </a:t>
            </a:r>
            <a:r>
              <a:rPr lang="en-US" sz="1600" dirty="0"/>
              <a:t>and </a:t>
            </a:r>
            <a:r>
              <a:rPr lang="en-US" sz="1600" i="1" dirty="0"/>
              <a:t>color ratio </a:t>
            </a:r>
            <a:r>
              <a:rPr lang="en-US" sz="1600" dirty="0"/>
              <a:t>of CALIOP surface returns, can identify several Arctic surface types: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open ocean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bare 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snow/ice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surface melt ponds</a:t>
            </a:r>
          </a:p>
          <a:p>
            <a:endParaRPr lang="en-US" sz="1600" dirty="0"/>
          </a:p>
          <a:p>
            <a:r>
              <a:rPr lang="en-US" sz="1600" dirty="0"/>
              <a:t>Can distinguish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melt ponds forming on land from ponds forming on sea ice</a:t>
            </a:r>
          </a:p>
          <a:p>
            <a:r>
              <a:rPr lang="en-US" sz="1600" dirty="0"/>
              <a:t> </a:t>
            </a:r>
          </a:p>
          <a:p>
            <a:r>
              <a:rPr lang="en-US" sz="1600" dirty="0"/>
              <a:t>Complementary to existing capabilities: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 spatial resolution (90 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insensitive to lighting conditions</a:t>
            </a:r>
          </a:p>
        </p:txBody>
      </p:sp>
    </p:spTree>
    <p:extLst>
      <p:ext uri="{BB962C8B-B14F-4D97-AF65-F5344CB8AC3E}">
        <p14:creationId xmlns:p14="http://schemas.microsoft.com/office/powerpoint/2010/main" val="2869379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BCDE-9CC6-48A7-851F-6D3DCF09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C14F4-7C3B-4F4C-8667-89CB7DD0C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0218"/>
            <a:ext cx="10515600" cy="5723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Behrenfeld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J., Y. Hu, C. A. Hostetler, G.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Dall’Olmo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D. Rodier, J. W. Hair and C. R. Trepte, 2013: “Space-based LIDAR measurements of global ocean carbon stocks”, </a:t>
            </a:r>
            <a:r>
              <a:rPr lang="en-US" sz="14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Geophys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Res. Lett.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40, 4355–4360, https://doi.org/10.1002/grl.50816.</a:t>
            </a:r>
          </a:p>
          <a:p>
            <a:pPr marL="0" indent="0">
              <a:buNone/>
            </a:pP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Behrenfeld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J., Y. Hu, R. T. O’Malley, E. S. Boss, C. A. Hostetler, D. A. Siegel, J. L. Sarmiento, J.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Schulien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W. Hair, X. Lu, S. Rodier and A. J.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Scarino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2017: “Annual boom–bust cycles of polar phytoplankton biomass revealed by space-based lidar”,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Nat. </a:t>
            </a:r>
            <a:r>
              <a:rPr lang="en-US" sz="14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Geosci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10, 118–122, 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https://doi.org/10.1038/ngeo2861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Kar, J., K.-P. Lee, M. A. Vaughan, J. L. Tackett, C. R. Trepte, D. M. Winker, P. L. Lucker and B. J. Getzewich, 2019: “CALIPSO Level 3 Stratospheric Aerosol Product: Version 1.00 Algorithm Description and Initial Assessment”,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Atmos. Meas. Tech.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12, 6173–6191, https://doi.org/10.5194/amt-12-6173-2019.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Lu, X., Y. Hu, Z. Liu, S. Rodier, M. Vaughan, C. Trepte and J.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Pelon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2017: “Observations of Arctic snow and sea ice cover from CALIOP lidar measurements”,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Remote Sens. Environ.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194, 248–263, 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https://doi.org/10.1016/j.rse.2017.03.046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Lu, X., Hu, Y.,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Pelon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Trepte, C., Liu, K., Rodier, S., Zeng, S., Lucker, P., Verhappen, R., Wilson, J.,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Audouy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C., Ferrier, C.,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Haouchine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Hunt, B., Getzewich, B., 2016. Retrieval of ocean subsurface particulate backscattering coefficient from space-borne CALIOP lidar measurements. Opt. Express 24 (25):29001–29008. 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http://dx.doi.org/10.1364/OE.24.029001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Palm, S., Y. Yang, J.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Spinhirne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A.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Marshak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2011 “Satellite Remote Sensing of Blowing Snow Properties over Antarctica”,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US" sz="1400" b="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Geophys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Res.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116, D16123, https://doi.org/10.1029/2011JD015828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Palm, S. P., V. </a:t>
            </a:r>
            <a:r>
              <a:rPr lang="en-US" sz="1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Kayetha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Yang and R. Pauly, 2017: “Blowing snow sublimation and transport over Antarctica from 11 years of CALIPSO observations”,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Cryosphere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11, 2555–2569, 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https://doi.org/10.5194/tc-11-2555-2017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Pitts, M. C., L. R. Poole, and L. W. Thomason, 2009: “CALIPSO Polar Stratospheric Cloud Observations: Second-Generation Detection Algorithm and Composition Discrimination”,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Atmos. Chem. Phys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9, 7577–7589, 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https://doi.org/10.5194/acp-9-7577-2009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Pitts, M. C., L. R. Poole, A. Lambert, and L. W. Thomason, 2013: “An assessment of CALIOP polar stratospheric cloud composition classification”,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Atmos. Chem. Phys.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13, 2975–2988, 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https://doi.org/10.5194/acp-13-2975-2013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Pitts, M. C., L. R. Poole and R. Gonzalez, 2018: “Polar stratospheric cloud climatology based on CALIPSO spaceborne lidar measurements from 2006–2017”, </a:t>
            </a:r>
            <a:r>
              <a:rPr lang="en-US" sz="1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Atmos. Chem. Phys.</a:t>
            </a:r>
            <a:r>
              <a:rPr lang="en-US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18, 10881–10913, https://doi.org/10.5194/acp-18-10881-2018.</a:t>
            </a:r>
          </a:p>
          <a:p>
            <a:pPr marL="0" indent="0">
              <a:buNone/>
            </a:pPr>
            <a:endParaRPr lang="en-US" sz="15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8061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13964</TotalTime>
  <Words>1340</Words>
  <Application>Microsoft Office PowerPoint</Application>
  <PresentationFormat>Widescreen</PresentationFormat>
  <Paragraphs>106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CALIPSO Data Products - Overview</vt:lpstr>
      <vt:lpstr>CALIPSO Synergy Products</vt:lpstr>
      <vt:lpstr>CALIOP Level 3 Stratospheric Aerosol Product</vt:lpstr>
      <vt:lpstr>Level 2 CALIOP Polar Stratospheric Cloud (PSC) product</vt:lpstr>
      <vt:lpstr>CALIOP Level 2 Blowing Snow Product</vt:lpstr>
      <vt:lpstr>Research Products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Observations for Understanding Climate   Dave Winker1, Helene Chepfer2, Seiji Kato1, and Thibault Vaillant de Guelis2  1) NASA Langley Research Ctr, Hampton 2) LMD/IPSL &amp; UPMC, Paris</dc:title>
  <dc:creator>Winker, David M. (LARC-E304)</dc:creator>
  <cp:lastModifiedBy>Winker, David M. (LARC-E304)</cp:lastModifiedBy>
  <cp:revision>107</cp:revision>
  <dcterms:created xsi:type="dcterms:W3CDTF">2020-10-12T05:15:00Z</dcterms:created>
  <dcterms:modified xsi:type="dcterms:W3CDTF">2020-11-04T16:34:04Z</dcterms:modified>
</cp:coreProperties>
</file>