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userDrawn="1">
          <p15:clr>
            <a:srgbClr val="A4A3A4"/>
          </p15:clr>
        </p15:guide>
        <p15:guide id="2" pos="1382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nnell, John W. (LARC-D307)" initials="CJW(D" lastIdx="8" clrIdx="0">
    <p:extLst>
      <p:ext uri="{19B8F6BF-5375-455C-9EA6-DF929625EA0E}">
        <p15:presenceInfo xmlns:p15="http://schemas.microsoft.com/office/powerpoint/2012/main" userId="S::jwconnel@ndc.nasa.gov::2edfa315-f1ff-4132-bd2b-ab9fb810eba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97" autoAdjust="0"/>
    <p:restoredTop sz="94681" autoAdjust="0"/>
  </p:normalViewPr>
  <p:slideViewPr>
    <p:cSldViewPr snapToGrid="0">
      <p:cViewPr>
        <p:scale>
          <a:sx n="25" d="100"/>
          <a:sy n="25" d="100"/>
        </p:scale>
        <p:origin x="514" y="7"/>
      </p:cViewPr>
      <p:guideLst>
        <p:guide orient="horz" pos="10368"/>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96B78C-181B-41C9-A63F-3395FBF8D21C}" type="datetimeFigureOut">
              <a:rPr lang="en-US" smtClean="0"/>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280FB4-B941-48F2-881F-D396190A68A8}" type="slidenum">
              <a:rPr lang="en-US" smtClean="0"/>
              <a:t>‹#›</a:t>
            </a:fld>
            <a:endParaRPr lang="en-US"/>
          </a:p>
        </p:txBody>
      </p:sp>
    </p:spTree>
    <p:extLst>
      <p:ext uri="{BB962C8B-B14F-4D97-AF65-F5344CB8AC3E}">
        <p14:creationId xmlns:p14="http://schemas.microsoft.com/office/powerpoint/2010/main" val="4202538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96B78C-181B-41C9-A63F-3395FBF8D21C}" type="datetimeFigureOut">
              <a:rPr lang="en-US" smtClean="0"/>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280FB4-B941-48F2-881F-D396190A68A8}" type="slidenum">
              <a:rPr lang="en-US" smtClean="0"/>
              <a:t>‹#›</a:t>
            </a:fld>
            <a:endParaRPr lang="en-US"/>
          </a:p>
        </p:txBody>
      </p:sp>
    </p:spTree>
    <p:extLst>
      <p:ext uri="{BB962C8B-B14F-4D97-AF65-F5344CB8AC3E}">
        <p14:creationId xmlns:p14="http://schemas.microsoft.com/office/powerpoint/2010/main" val="1012403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96B78C-181B-41C9-A63F-3395FBF8D21C}" type="datetimeFigureOut">
              <a:rPr lang="en-US" smtClean="0"/>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280FB4-B941-48F2-881F-D396190A68A8}" type="slidenum">
              <a:rPr lang="en-US" smtClean="0"/>
              <a:t>‹#›</a:t>
            </a:fld>
            <a:endParaRPr lang="en-US"/>
          </a:p>
        </p:txBody>
      </p:sp>
    </p:spTree>
    <p:extLst>
      <p:ext uri="{BB962C8B-B14F-4D97-AF65-F5344CB8AC3E}">
        <p14:creationId xmlns:p14="http://schemas.microsoft.com/office/powerpoint/2010/main" val="1449022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96B78C-181B-41C9-A63F-3395FBF8D21C}" type="datetimeFigureOut">
              <a:rPr lang="en-US" smtClean="0"/>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280FB4-B941-48F2-881F-D396190A68A8}" type="slidenum">
              <a:rPr lang="en-US" smtClean="0"/>
              <a:t>‹#›</a:t>
            </a:fld>
            <a:endParaRPr lang="en-US"/>
          </a:p>
        </p:txBody>
      </p:sp>
    </p:spTree>
    <p:extLst>
      <p:ext uri="{BB962C8B-B14F-4D97-AF65-F5344CB8AC3E}">
        <p14:creationId xmlns:p14="http://schemas.microsoft.com/office/powerpoint/2010/main" val="691438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96B78C-181B-41C9-A63F-3395FBF8D21C}" type="datetimeFigureOut">
              <a:rPr lang="en-US" smtClean="0"/>
              <a:t>10/26/2020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280FB4-B941-48F2-881F-D396190A68A8}" type="slidenum">
              <a:rPr lang="en-US" smtClean="0"/>
              <a:t>‹#›</a:t>
            </a:fld>
            <a:endParaRPr lang="en-US"/>
          </a:p>
        </p:txBody>
      </p:sp>
    </p:spTree>
    <p:extLst>
      <p:ext uri="{BB962C8B-B14F-4D97-AF65-F5344CB8AC3E}">
        <p14:creationId xmlns:p14="http://schemas.microsoft.com/office/powerpoint/2010/main" val="1869910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96B78C-181B-41C9-A63F-3395FBF8D21C}" type="datetimeFigureOut">
              <a:rPr lang="en-US" smtClean="0"/>
              <a:t>10/26/2020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280FB4-B941-48F2-881F-D396190A68A8}" type="slidenum">
              <a:rPr lang="en-US" smtClean="0"/>
              <a:t>‹#›</a:t>
            </a:fld>
            <a:endParaRPr lang="en-US"/>
          </a:p>
        </p:txBody>
      </p:sp>
    </p:spTree>
    <p:extLst>
      <p:ext uri="{BB962C8B-B14F-4D97-AF65-F5344CB8AC3E}">
        <p14:creationId xmlns:p14="http://schemas.microsoft.com/office/powerpoint/2010/main" val="1424425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96B78C-181B-41C9-A63F-3395FBF8D21C}" type="datetimeFigureOut">
              <a:rPr lang="en-US" smtClean="0"/>
              <a:t>10/26/2020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280FB4-B941-48F2-881F-D396190A68A8}" type="slidenum">
              <a:rPr lang="en-US" smtClean="0"/>
              <a:t>‹#›</a:t>
            </a:fld>
            <a:endParaRPr lang="en-US"/>
          </a:p>
        </p:txBody>
      </p:sp>
    </p:spTree>
    <p:extLst>
      <p:ext uri="{BB962C8B-B14F-4D97-AF65-F5344CB8AC3E}">
        <p14:creationId xmlns:p14="http://schemas.microsoft.com/office/powerpoint/2010/main" val="3126046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4896B78C-181B-41C9-A63F-3395FBF8D21C}" type="datetimeFigureOut">
              <a:rPr lang="en-US" smtClean="0"/>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280FB4-B941-48F2-881F-D396190A68A8}" type="slidenum">
              <a:rPr lang="en-US" smtClean="0"/>
              <a:t>‹#›</a:t>
            </a:fld>
            <a:endParaRPr lang="en-US"/>
          </a:p>
        </p:txBody>
      </p:sp>
    </p:spTree>
    <p:extLst>
      <p:ext uri="{BB962C8B-B14F-4D97-AF65-F5344CB8AC3E}">
        <p14:creationId xmlns:p14="http://schemas.microsoft.com/office/powerpoint/2010/main" val="2298557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4896B78C-181B-41C9-A63F-3395FBF8D21C}" type="datetimeFigureOut">
              <a:rPr lang="en-US" smtClean="0"/>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280FB4-B941-48F2-881F-D396190A68A8}" type="slidenum">
              <a:rPr lang="en-US" smtClean="0"/>
              <a:t>‹#›</a:t>
            </a:fld>
            <a:endParaRPr lang="en-US"/>
          </a:p>
        </p:txBody>
      </p:sp>
    </p:spTree>
    <p:extLst>
      <p:ext uri="{BB962C8B-B14F-4D97-AF65-F5344CB8AC3E}">
        <p14:creationId xmlns:p14="http://schemas.microsoft.com/office/powerpoint/2010/main" val="3119375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96B78C-181B-41C9-A63F-3395FBF8D21C}" type="datetimeFigureOut">
              <a:rPr lang="en-US" smtClean="0"/>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280FB4-B941-48F2-881F-D396190A68A8}" type="slidenum">
              <a:rPr lang="en-US" smtClean="0"/>
              <a:t>‹#›</a:t>
            </a:fld>
            <a:endParaRPr lang="en-US"/>
          </a:p>
        </p:txBody>
      </p:sp>
    </p:spTree>
    <p:extLst>
      <p:ext uri="{BB962C8B-B14F-4D97-AF65-F5344CB8AC3E}">
        <p14:creationId xmlns:p14="http://schemas.microsoft.com/office/powerpoint/2010/main" val="3163815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96B78C-181B-41C9-A63F-3395FBF8D21C}" type="datetimeFigureOut">
              <a:rPr lang="en-US" smtClean="0"/>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280FB4-B941-48F2-881F-D396190A68A8}" type="slidenum">
              <a:rPr lang="en-US" smtClean="0"/>
              <a:t>‹#›</a:t>
            </a:fld>
            <a:endParaRPr lang="en-US"/>
          </a:p>
        </p:txBody>
      </p:sp>
    </p:spTree>
    <p:extLst>
      <p:ext uri="{BB962C8B-B14F-4D97-AF65-F5344CB8AC3E}">
        <p14:creationId xmlns:p14="http://schemas.microsoft.com/office/powerpoint/2010/main" val="3421039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4896B78C-181B-41C9-A63F-3395FBF8D21C}" type="datetimeFigureOut">
              <a:rPr lang="en-US" smtClean="0"/>
              <a:t>10/26/2020</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AF280FB4-B941-48F2-881F-D396190A68A8}" type="slidenum">
              <a:rPr lang="en-US" smtClean="0"/>
              <a:t>‹#›</a:t>
            </a:fld>
            <a:endParaRPr lang="en-US"/>
          </a:p>
        </p:txBody>
      </p:sp>
    </p:spTree>
    <p:extLst>
      <p:ext uri="{BB962C8B-B14F-4D97-AF65-F5344CB8AC3E}">
        <p14:creationId xmlns:p14="http://schemas.microsoft.com/office/powerpoint/2010/main" val="20305499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18" Type="http://schemas.openxmlformats.org/officeDocument/2006/relationships/image" Target="../media/image17.pn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17" Type="http://schemas.openxmlformats.org/officeDocument/2006/relationships/image" Target="../media/image16.JPG"/><Relationship Id="rId2" Type="http://schemas.openxmlformats.org/officeDocument/2006/relationships/image" Target="../media/image1.png"/><Relationship Id="rId16"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5" Type="http://schemas.openxmlformats.org/officeDocument/2006/relationships/image" Target="../media/image1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F714651-C5C4-4E3D-86ED-7B71419FCE92}"/>
              </a:ext>
            </a:extLst>
          </p:cNvPr>
          <p:cNvSpPr txBox="1"/>
          <p:nvPr/>
        </p:nvSpPr>
        <p:spPr>
          <a:xfrm>
            <a:off x="6139102" y="568629"/>
            <a:ext cx="31738805" cy="1569660"/>
          </a:xfrm>
          <a:prstGeom prst="rect">
            <a:avLst/>
          </a:prstGeom>
          <a:noFill/>
        </p:spPr>
        <p:txBody>
          <a:bodyPr wrap="square" rtlCol="0">
            <a:spAutoFit/>
          </a:bodyPr>
          <a:lstStyle/>
          <a:p>
            <a:pPr algn="ctr"/>
            <a:r>
              <a:rPr lang="en-US" sz="9600" dirty="0">
                <a:latin typeface="Georgia" panose="02040502050405020303" pitchFamily="18" charset="0"/>
              </a:rPr>
              <a:t>Enabling Sustained Lunar Presence Using Recyclables</a:t>
            </a:r>
          </a:p>
        </p:txBody>
      </p:sp>
      <p:sp>
        <p:nvSpPr>
          <p:cNvPr id="5" name="TextBox 4">
            <a:extLst>
              <a:ext uri="{FF2B5EF4-FFF2-40B4-BE49-F238E27FC236}">
                <a16:creationId xmlns:a16="http://schemas.microsoft.com/office/drawing/2014/main" id="{33178F79-46C9-474D-81F5-A640A5D9F142}"/>
              </a:ext>
            </a:extLst>
          </p:cNvPr>
          <p:cNvSpPr txBox="1"/>
          <p:nvPr/>
        </p:nvSpPr>
        <p:spPr>
          <a:xfrm>
            <a:off x="6139102" y="2543823"/>
            <a:ext cx="31612995" cy="2308324"/>
          </a:xfrm>
          <a:prstGeom prst="rect">
            <a:avLst/>
          </a:prstGeom>
          <a:noFill/>
        </p:spPr>
        <p:txBody>
          <a:bodyPr wrap="square" rtlCol="0">
            <a:spAutoFit/>
          </a:bodyPr>
          <a:lstStyle/>
          <a:p>
            <a:pPr algn="ctr"/>
            <a:r>
              <a:rPr lang="en-US" sz="4800" dirty="0">
                <a:latin typeface="Georgia" panose="02040502050405020303" pitchFamily="18" charset="0"/>
              </a:rPr>
              <a:t>Peter Strohmaier – Oregon State University and OSGC</a:t>
            </a:r>
          </a:p>
          <a:p>
            <a:pPr algn="ctr"/>
            <a:r>
              <a:rPr lang="en-US" sz="4800" dirty="0">
                <a:latin typeface="Georgia" panose="02040502050405020303" pitchFamily="18" charset="0"/>
              </a:rPr>
              <a:t>Dr. Christopher Wohl – Advanced Materials and Processing Branch, NASA Langley Research Center</a:t>
            </a:r>
          </a:p>
          <a:p>
            <a:pPr algn="ctr"/>
            <a:r>
              <a:rPr lang="en-US" sz="4800" dirty="0">
                <a:latin typeface="Georgia" panose="02040502050405020303" pitchFamily="18" charset="0"/>
              </a:rPr>
              <a:t>Bryce Horvath – Vehicle Analysis Branch, NASA Langley Research Center</a:t>
            </a:r>
            <a:endParaRPr lang="en-US" sz="4800" baseline="30000" dirty="0">
              <a:latin typeface="Georgia" panose="02040502050405020303" pitchFamily="18" charset="0"/>
            </a:endParaRPr>
          </a:p>
        </p:txBody>
      </p:sp>
      <p:pic>
        <p:nvPicPr>
          <p:cNvPr id="3" name="Picture 2" descr="Logo, company name&#10;&#10;Description automatically generated">
            <a:extLst>
              <a:ext uri="{FF2B5EF4-FFF2-40B4-BE49-F238E27FC236}">
                <a16:creationId xmlns:a16="http://schemas.microsoft.com/office/drawing/2014/main" id="{B2A84D6A-37B2-45B1-AC18-C3CB3660772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8826082" y="981017"/>
            <a:ext cx="3657600" cy="3657600"/>
          </a:xfrm>
          <a:prstGeom prst="rect">
            <a:avLst/>
          </a:prstGeom>
        </p:spPr>
      </p:pic>
      <p:sp>
        <p:nvSpPr>
          <p:cNvPr id="8" name="TextBox 7">
            <a:extLst>
              <a:ext uri="{FF2B5EF4-FFF2-40B4-BE49-F238E27FC236}">
                <a16:creationId xmlns:a16="http://schemas.microsoft.com/office/drawing/2014/main" id="{FDDD38E0-482F-4D01-88AE-188539146CFF}"/>
              </a:ext>
            </a:extLst>
          </p:cNvPr>
          <p:cNvSpPr txBox="1"/>
          <p:nvPr/>
        </p:nvSpPr>
        <p:spPr>
          <a:xfrm>
            <a:off x="1784645" y="5522877"/>
            <a:ext cx="11950405" cy="830997"/>
          </a:xfrm>
          <a:prstGeom prst="rect">
            <a:avLst/>
          </a:prstGeom>
          <a:solidFill>
            <a:schemeClr val="accent1">
              <a:lumMod val="60000"/>
              <a:lumOff val="40000"/>
            </a:schemeClr>
          </a:solidFill>
        </p:spPr>
        <p:txBody>
          <a:bodyPr wrap="square" rtlCol="0">
            <a:spAutoFit/>
          </a:bodyPr>
          <a:lstStyle/>
          <a:p>
            <a:pPr algn="ctr"/>
            <a:r>
              <a:rPr lang="en-US" sz="4800" dirty="0">
                <a:latin typeface="Georgia" panose="02040502050405020303" pitchFamily="18" charset="0"/>
              </a:rPr>
              <a:t>Project Introduction</a:t>
            </a:r>
          </a:p>
        </p:txBody>
      </p:sp>
      <p:pic>
        <p:nvPicPr>
          <p:cNvPr id="10" name="Picture 9">
            <a:extLst>
              <a:ext uri="{FF2B5EF4-FFF2-40B4-BE49-F238E27FC236}">
                <a16:creationId xmlns:a16="http://schemas.microsoft.com/office/drawing/2014/main" id="{A39DA74D-7FA2-423E-B56D-FF33012E6F6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9914" y="1438217"/>
            <a:ext cx="2880360" cy="2743200"/>
          </a:xfrm>
          <a:prstGeom prst="rect">
            <a:avLst/>
          </a:prstGeom>
          <a:noFill/>
          <a:ln>
            <a:noFill/>
          </a:ln>
        </p:spPr>
      </p:pic>
      <p:sp>
        <p:nvSpPr>
          <p:cNvPr id="6" name="TextBox 5">
            <a:extLst>
              <a:ext uri="{FF2B5EF4-FFF2-40B4-BE49-F238E27FC236}">
                <a16:creationId xmlns:a16="http://schemas.microsoft.com/office/drawing/2014/main" id="{130A3DD4-9CEE-4F18-9BBA-22EBDE6D0ED3}"/>
              </a:ext>
            </a:extLst>
          </p:cNvPr>
          <p:cNvSpPr txBox="1"/>
          <p:nvPr/>
        </p:nvSpPr>
        <p:spPr>
          <a:xfrm>
            <a:off x="30194249" y="16043700"/>
            <a:ext cx="11912301" cy="830997"/>
          </a:xfrm>
          <a:prstGeom prst="rect">
            <a:avLst/>
          </a:prstGeom>
          <a:solidFill>
            <a:schemeClr val="accent1">
              <a:lumMod val="60000"/>
              <a:lumOff val="40000"/>
            </a:schemeClr>
          </a:solidFill>
        </p:spPr>
        <p:txBody>
          <a:bodyPr wrap="square" rtlCol="0">
            <a:spAutoFit/>
          </a:bodyPr>
          <a:lstStyle/>
          <a:p>
            <a:pPr algn="ctr"/>
            <a:r>
              <a:rPr lang="en-US" sz="4800" dirty="0">
                <a:latin typeface="Georgia" panose="02040502050405020303" pitchFamily="18" charset="0"/>
              </a:rPr>
              <a:t>Future Goals/Outlook</a:t>
            </a:r>
          </a:p>
        </p:txBody>
      </p:sp>
      <p:sp>
        <p:nvSpPr>
          <p:cNvPr id="13" name="TextBox 12">
            <a:extLst>
              <a:ext uri="{FF2B5EF4-FFF2-40B4-BE49-F238E27FC236}">
                <a16:creationId xmlns:a16="http://schemas.microsoft.com/office/drawing/2014/main" id="{6A575400-DC23-4B08-A417-1D407EC0B9AE}"/>
              </a:ext>
            </a:extLst>
          </p:cNvPr>
          <p:cNvSpPr txBox="1"/>
          <p:nvPr/>
        </p:nvSpPr>
        <p:spPr>
          <a:xfrm>
            <a:off x="1784645" y="24243443"/>
            <a:ext cx="11950405" cy="830996"/>
          </a:xfrm>
          <a:prstGeom prst="rect">
            <a:avLst/>
          </a:prstGeom>
          <a:solidFill>
            <a:schemeClr val="accent1">
              <a:lumMod val="60000"/>
              <a:lumOff val="40000"/>
            </a:schemeClr>
          </a:solidFill>
        </p:spPr>
        <p:txBody>
          <a:bodyPr wrap="square" rtlCol="0">
            <a:spAutoFit/>
          </a:bodyPr>
          <a:lstStyle/>
          <a:p>
            <a:pPr algn="ctr"/>
            <a:r>
              <a:rPr lang="en-US" sz="4800" dirty="0">
                <a:latin typeface="Georgia" panose="02040502050405020303" pitchFamily="18" charset="0"/>
              </a:rPr>
              <a:t>Internship Goals</a:t>
            </a:r>
          </a:p>
        </p:txBody>
      </p:sp>
      <p:sp>
        <p:nvSpPr>
          <p:cNvPr id="15" name="TextBox 14">
            <a:extLst>
              <a:ext uri="{FF2B5EF4-FFF2-40B4-BE49-F238E27FC236}">
                <a16:creationId xmlns:a16="http://schemas.microsoft.com/office/drawing/2014/main" id="{33314670-58A3-4093-8CFB-975D3E825686}"/>
              </a:ext>
            </a:extLst>
          </p:cNvPr>
          <p:cNvSpPr txBox="1"/>
          <p:nvPr/>
        </p:nvSpPr>
        <p:spPr>
          <a:xfrm>
            <a:off x="14649450" y="5522877"/>
            <a:ext cx="14630399" cy="830997"/>
          </a:xfrm>
          <a:prstGeom prst="rect">
            <a:avLst/>
          </a:prstGeom>
          <a:solidFill>
            <a:schemeClr val="accent1">
              <a:lumMod val="60000"/>
              <a:lumOff val="40000"/>
            </a:schemeClr>
          </a:solidFill>
        </p:spPr>
        <p:txBody>
          <a:bodyPr wrap="square" rtlCol="0">
            <a:spAutoFit/>
          </a:bodyPr>
          <a:lstStyle/>
          <a:p>
            <a:pPr algn="ctr"/>
            <a:r>
              <a:rPr lang="en-US" sz="4800" dirty="0">
                <a:latin typeface="Georgia" panose="02040502050405020303" pitchFamily="18" charset="0"/>
              </a:rPr>
              <a:t>Experimental Methods</a:t>
            </a:r>
          </a:p>
        </p:txBody>
      </p:sp>
      <p:sp>
        <p:nvSpPr>
          <p:cNvPr id="17" name="TextBox 16">
            <a:extLst>
              <a:ext uri="{FF2B5EF4-FFF2-40B4-BE49-F238E27FC236}">
                <a16:creationId xmlns:a16="http://schemas.microsoft.com/office/drawing/2014/main" id="{60080635-AD54-4AFB-ADBF-0AFBFADD7528}"/>
              </a:ext>
            </a:extLst>
          </p:cNvPr>
          <p:cNvSpPr txBox="1"/>
          <p:nvPr/>
        </p:nvSpPr>
        <p:spPr>
          <a:xfrm>
            <a:off x="30194249" y="27923514"/>
            <a:ext cx="11930461" cy="862285"/>
          </a:xfrm>
          <a:prstGeom prst="rect">
            <a:avLst/>
          </a:prstGeom>
          <a:solidFill>
            <a:schemeClr val="accent1">
              <a:lumMod val="60000"/>
              <a:lumOff val="40000"/>
            </a:schemeClr>
          </a:solidFill>
        </p:spPr>
        <p:txBody>
          <a:bodyPr wrap="square" rtlCol="0">
            <a:spAutoFit/>
          </a:bodyPr>
          <a:lstStyle/>
          <a:p>
            <a:pPr algn="ctr"/>
            <a:r>
              <a:rPr lang="en-US" sz="4800" dirty="0">
                <a:latin typeface="Georgia" panose="02040502050405020303" pitchFamily="18" charset="0"/>
              </a:rPr>
              <a:t>References </a:t>
            </a:r>
          </a:p>
        </p:txBody>
      </p:sp>
      <p:sp>
        <p:nvSpPr>
          <p:cNvPr id="19" name="TextBox 18">
            <a:extLst>
              <a:ext uri="{FF2B5EF4-FFF2-40B4-BE49-F238E27FC236}">
                <a16:creationId xmlns:a16="http://schemas.microsoft.com/office/drawing/2014/main" id="{AE611F96-7A76-4B13-8FF8-18E5250E14C3}"/>
              </a:ext>
            </a:extLst>
          </p:cNvPr>
          <p:cNvSpPr txBox="1"/>
          <p:nvPr/>
        </p:nvSpPr>
        <p:spPr>
          <a:xfrm>
            <a:off x="14649450" y="20183226"/>
            <a:ext cx="14630399" cy="830997"/>
          </a:xfrm>
          <a:prstGeom prst="rect">
            <a:avLst/>
          </a:prstGeom>
          <a:solidFill>
            <a:schemeClr val="accent1">
              <a:lumMod val="60000"/>
              <a:lumOff val="40000"/>
            </a:schemeClr>
          </a:solidFill>
        </p:spPr>
        <p:txBody>
          <a:bodyPr wrap="square" rtlCol="0">
            <a:spAutoFit/>
          </a:bodyPr>
          <a:lstStyle/>
          <a:p>
            <a:pPr algn="ctr"/>
            <a:r>
              <a:rPr lang="en-US" sz="4800" dirty="0">
                <a:latin typeface="Georgia" panose="02040502050405020303" pitchFamily="18" charset="0"/>
              </a:rPr>
              <a:t>Results</a:t>
            </a:r>
          </a:p>
        </p:txBody>
      </p:sp>
      <p:sp>
        <p:nvSpPr>
          <p:cNvPr id="21" name="TextBox 20">
            <a:extLst>
              <a:ext uri="{FF2B5EF4-FFF2-40B4-BE49-F238E27FC236}">
                <a16:creationId xmlns:a16="http://schemas.microsoft.com/office/drawing/2014/main" id="{15D46D9F-2523-4F65-ADAA-DBF610A4E1ED}"/>
              </a:ext>
            </a:extLst>
          </p:cNvPr>
          <p:cNvSpPr txBox="1"/>
          <p:nvPr/>
        </p:nvSpPr>
        <p:spPr>
          <a:xfrm>
            <a:off x="1784645" y="16043702"/>
            <a:ext cx="11950405" cy="830996"/>
          </a:xfrm>
          <a:prstGeom prst="rect">
            <a:avLst/>
          </a:prstGeom>
          <a:solidFill>
            <a:schemeClr val="accent1">
              <a:lumMod val="60000"/>
              <a:lumOff val="40000"/>
            </a:schemeClr>
          </a:solidFill>
        </p:spPr>
        <p:txBody>
          <a:bodyPr wrap="square" rtlCol="0">
            <a:spAutoFit/>
          </a:bodyPr>
          <a:lstStyle/>
          <a:p>
            <a:pPr algn="ctr"/>
            <a:r>
              <a:rPr lang="en-US" sz="4800" dirty="0">
                <a:latin typeface="Georgia" panose="02040502050405020303" pitchFamily="18" charset="0"/>
              </a:rPr>
              <a:t>Previous Work</a:t>
            </a:r>
          </a:p>
        </p:txBody>
      </p:sp>
      <p:sp>
        <p:nvSpPr>
          <p:cNvPr id="23" name="TextBox 22">
            <a:extLst>
              <a:ext uri="{FF2B5EF4-FFF2-40B4-BE49-F238E27FC236}">
                <a16:creationId xmlns:a16="http://schemas.microsoft.com/office/drawing/2014/main" id="{D7F9CF60-DE79-4CDA-9A68-D36D1FAE0E43}"/>
              </a:ext>
            </a:extLst>
          </p:cNvPr>
          <p:cNvSpPr txBox="1"/>
          <p:nvPr/>
        </p:nvSpPr>
        <p:spPr>
          <a:xfrm>
            <a:off x="30194249" y="5522877"/>
            <a:ext cx="11912301" cy="830997"/>
          </a:xfrm>
          <a:prstGeom prst="rect">
            <a:avLst/>
          </a:prstGeom>
          <a:solidFill>
            <a:schemeClr val="accent1">
              <a:lumMod val="60000"/>
              <a:lumOff val="40000"/>
            </a:schemeClr>
          </a:solidFill>
        </p:spPr>
        <p:txBody>
          <a:bodyPr wrap="square" rtlCol="0">
            <a:spAutoFit/>
          </a:bodyPr>
          <a:lstStyle/>
          <a:p>
            <a:pPr algn="ctr"/>
            <a:r>
              <a:rPr lang="en-US" sz="4800" dirty="0">
                <a:latin typeface="Georgia" panose="02040502050405020303" pitchFamily="18" charset="0"/>
              </a:rPr>
              <a:t>Conclusion</a:t>
            </a:r>
          </a:p>
        </p:txBody>
      </p:sp>
      <p:pic>
        <p:nvPicPr>
          <p:cNvPr id="2" name="Picture 1" descr="A screenshot of a cell phone&#10;&#10;Description automatically generated">
            <a:extLst>
              <a:ext uri="{FF2B5EF4-FFF2-40B4-BE49-F238E27FC236}">
                <a16:creationId xmlns:a16="http://schemas.microsoft.com/office/drawing/2014/main" id="{6A3946F7-A85F-4C7A-B75C-81AF085334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649450" y="8540780"/>
            <a:ext cx="10895948" cy="2804677"/>
          </a:xfrm>
          <a:prstGeom prst="rect">
            <a:avLst/>
          </a:prstGeom>
        </p:spPr>
      </p:pic>
      <p:sp>
        <p:nvSpPr>
          <p:cNvPr id="7" name="TextBox 6">
            <a:extLst>
              <a:ext uri="{FF2B5EF4-FFF2-40B4-BE49-F238E27FC236}">
                <a16:creationId xmlns:a16="http://schemas.microsoft.com/office/drawing/2014/main" id="{2F354FDB-B93A-4DF2-9C65-754C98486607}"/>
              </a:ext>
            </a:extLst>
          </p:cNvPr>
          <p:cNvSpPr txBox="1"/>
          <p:nvPr/>
        </p:nvSpPr>
        <p:spPr>
          <a:xfrm>
            <a:off x="14643211" y="7374322"/>
            <a:ext cx="8458201" cy="646331"/>
          </a:xfrm>
          <a:prstGeom prst="rect">
            <a:avLst/>
          </a:prstGeom>
          <a:noFill/>
        </p:spPr>
        <p:txBody>
          <a:bodyPr wrap="square" rtlCol="0">
            <a:spAutoFit/>
          </a:bodyPr>
          <a:lstStyle/>
          <a:p>
            <a:r>
              <a:rPr lang="en-US" sz="3600" dirty="0">
                <a:latin typeface="Georgia" panose="02040502050405020303" pitchFamily="18" charset="0"/>
              </a:rPr>
              <a:t>Polycarbonate (PC) Oligomer Synthesis</a:t>
            </a:r>
          </a:p>
        </p:txBody>
      </p:sp>
      <p:pic>
        <p:nvPicPr>
          <p:cNvPr id="9" name="Picture 8" descr="A picture containing indoor, hanging, white, table&#10;&#10;Description automatically generated">
            <a:extLst>
              <a:ext uri="{FF2B5EF4-FFF2-40B4-BE49-F238E27FC236}">
                <a16:creationId xmlns:a16="http://schemas.microsoft.com/office/drawing/2014/main" id="{884F2474-7064-42BF-8730-405C6CA3A5C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3548" b="3024"/>
          <a:stretch/>
        </p:blipFill>
        <p:spPr>
          <a:xfrm rot="5400000">
            <a:off x="25578341" y="7521646"/>
            <a:ext cx="4204621" cy="2630905"/>
          </a:xfrm>
          <a:prstGeom prst="rect">
            <a:avLst/>
          </a:prstGeom>
        </p:spPr>
      </p:pic>
      <p:pic>
        <p:nvPicPr>
          <p:cNvPr id="11" name="Picture 10" descr="A picture containing clock&#10;&#10;Description automatically generated">
            <a:extLst>
              <a:ext uri="{FF2B5EF4-FFF2-40B4-BE49-F238E27FC236}">
                <a16:creationId xmlns:a16="http://schemas.microsoft.com/office/drawing/2014/main" id="{CA1A4A18-D799-4695-B01A-3A81137600A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649450" y="13129098"/>
            <a:ext cx="10813952" cy="2473455"/>
          </a:xfrm>
          <a:prstGeom prst="rect">
            <a:avLst/>
          </a:prstGeom>
        </p:spPr>
      </p:pic>
      <p:sp>
        <p:nvSpPr>
          <p:cNvPr id="12" name="TextBox 11">
            <a:extLst>
              <a:ext uri="{FF2B5EF4-FFF2-40B4-BE49-F238E27FC236}">
                <a16:creationId xmlns:a16="http://schemas.microsoft.com/office/drawing/2014/main" id="{7F24CE6B-49D1-4F18-BF9D-347FDBAFC412}"/>
              </a:ext>
            </a:extLst>
          </p:cNvPr>
          <p:cNvSpPr txBox="1"/>
          <p:nvPr/>
        </p:nvSpPr>
        <p:spPr>
          <a:xfrm>
            <a:off x="14649450" y="12088843"/>
            <a:ext cx="10001250" cy="646331"/>
          </a:xfrm>
          <a:prstGeom prst="rect">
            <a:avLst/>
          </a:prstGeom>
          <a:noFill/>
        </p:spPr>
        <p:txBody>
          <a:bodyPr wrap="square" rtlCol="0">
            <a:spAutoFit/>
          </a:bodyPr>
          <a:lstStyle/>
          <a:p>
            <a:r>
              <a:rPr lang="en-US" sz="3600" dirty="0" err="1">
                <a:latin typeface="Georgia" panose="02040502050405020303" pitchFamily="18" charset="0"/>
              </a:rPr>
              <a:t>CoPoly</a:t>
            </a:r>
            <a:r>
              <a:rPr lang="en-US" sz="3600" dirty="0">
                <a:latin typeface="Georgia" panose="02040502050405020303" pitchFamily="18" charset="0"/>
              </a:rPr>
              <a:t>(Carbonate Urethane) (CPCU) Synthesis</a:t>
            </a:r>
          </a:p>
        </p:txBody>
      </p:sp>
      <p:pic>
        <p:nvPicPr>
          <p:cNvPr id="16" name="Picture 15" descr="A picture containing indoor, table, sitting, white&#10;&#10;Description automatically generated">
            <a:extLst>
              <a:ext uri="{FF2B5EF4-FFF2-40B4-BE49-F238E27FC236}">
                <a16:creationId xmlns:a16="http://schemas.microsoft.com/office/drawing/2014/main" id="{24539961-6515-45FC-80B0-FD8D98A032E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8826" t="7875" r="9200" b="9420"/>
          <a:stretch/>
        </p:blipFill>
        <p:spPr>
          <a:xfrm>
            <a:off x="26377802" y="11638475"/>
            <a:ext cx="2618302" cy="3989639"/>
          </a:xfrm>
          <a:prstGeom prst="rect">
            <a:avLst/>
          </a:prstGeom>
        </p:spPr>
      </p:pic>
      <p:sp>
        <p:nvSpPr>
          <p:cNvPr id="25" name="TextBox 24">
            <a:extLst>
              <a:ext uri="{FF2B5EF4-FFF2-40B4-BE49-F238E27FC236}">
                <a16:creationId xmlns:a16="http://schemas.microsoft.com/office/drawing/2014/main" id="{20CE6557-EB10-45C3-8CD3-C1362D3DD777}"/>
              </a:ext>
            </a:extLst>
          </p:cNvPr>
          <p:cNvSpPr txBox="1"/>
          <p:nvPr/>
        </p:nvSpPr>
        <p:spPr>
          <a:xfrm>
            <a:off x="14649450" y="16210636"/>
            <a:ext cx="14958591" cy="3785652"/>
          </a:xfrm>
          <a:prstGeom prst="rect">
            <a:avLst/>
          </a:prstGeom>
          <a:noFill/>
        </p:spPr>
        <p:txBody>
          <a:bodyPr wrap="square" rtlCol="0">
            <a:spAutoFit/>
          </a:bodyPr>
          <a:lstStyle/>
          <a:p>
            <a:r>
              <a:rPr lang="en-US" sz="2400" dirty="0">
                <a:latin typeface="Georgia" panose="02040502050405020303" pitchFamily="18" charset="0"/>
              </a:rPr>
              <a:t>Two major synthesis types were conducted using various molecular ratios of reagents. The polycarbonate oligomer (PC) was synthesized via a two-step polycondensation reaction. The synthesis was conducted in a three-neck round-bottom flask while heating in an oil bath at 70</a:t>
            </a:r>
            <a:r>
              <a:rPr lang="en-US" sz="2400" dirty="0">
                <a:latin typeface="Georgia" panose="02040502050405020303" pitchFamily="18" charset="0"/>
                <a:cs typeface="Times New Roman" panose="02020603050405020304" pitchFamily="18" charset="0"/>
              </a:rPr>
              <a:t>℃</a:t>
            </a:r>
            <a:r>
              <a:rPr lang="en-US" sz="2400" dirty="0">
                <a:latin typeface="Georgia" panose="02040502050405020303" pitchFamily="18" charset="0"/>
              </a:rPr>
              <a:t> for 20 hours. A mechanical stir-rod stirred the mixture while nitrogen flowed through the flask to avoid interference with humidity from the air. After 20 hours, the Vigreux column was replaced with a Dean-Stark trap to catch excess dimethyl carbonate while the reaction continued for an additional 6 hours at 130</a:t>
            </a:r>
            <a:r>
              <a:rPr lang="en-US" sz="2400" dirty="0">
                <a:latin typeface="Georgia" panose="02040502050405020303" pitchFamily="18" charset="0"/>
                <a:cs typeface="Times New Roman" panose="02020603050405020304" pitchFamily="18" charset="0"/>
              </a:rPr>
              <a:t>℃. Figure 2 shows the PC synthesis setup.</a:t>
            </a:r>
          </a:p>
          <a:p>
            <a:endParaRPr lang="en-US" sz="2400" dirty="0">
              <a:latin typeface="Georgia" panose="02040502050405020303" pitchFamily="18" charset="0"/>
              <a:cs typeface="Times New Roman" panose="02020603050405020304" pitchFamily="18" charset="0"/>
            </a:endParaRPr>
          </a:p>
          <a:p>
            <a:r>
              <a:rPr lang="en-US" sz="2400" dirty="0">
                <a:latin typeface="Georgia" panose="02040502050405020303" pitchFamily="18" charset="0"/>
                <a:cs typeface="Times New Roman" panose="02020603050405020304" pitchFamily="18" charset="0"/>
              </a:rPr>
              <a:t>The CPCU synthesis was conducted similarly, however the reagents used were the polycarbonate oligomer from the first synthesis and m-</a:t>
            </a:r>
            <a:r>
              <a:rPr lang="en-US" sz="2400" dirty="0" err="1">
                <a:latin typeface="Georgia" panose="02040502050405020303" pitchFamily="18" charset="0"/>
                <a:cs typeface="Times New Roman" panose="02020603050405020304" pitchFamily="18" charset="0"/>
              </a:rPr>
              <a:t>xylylenediamine</a:t>
            </a:r>
            <a:r>
              <a:rPr lang="en-US" sz="2400" dirty="0">
                <a:latin typeface="Georgia" panose="02040502050405020303" pitchFamily="18" charset="0"/>
                <a:cs typeface="Times New Roman" panose="02020603050405020304" pitchFamily="18" charset="0"/>
              </a:rPr>
              <a:t>. The reagents were heated for 20 hours at </a:t>
            </a:r>
            <a:r>
              <a:rPr lang="en-US" sz="2400" dirty="0">
                <a:latin typeface="Georgia" panose="02040502050405020303" pitchFamily="18" charset="0"/>
              </a:rPr>
              <a:t>130</a:t>
            </a:r>
            <a:r>
              <a:rPr lang="en-US" sz="2400" dirty="0">
                <a:latin typeface="Georgia" panose="02040502050405020303" pitchFamily="18" charset="0"/>
                <a:cs typeface="Times New Roman" panose="02020603050405020304" pitchFamily="18" charset="0"/>
              </a:rPr>
              <a:t>℃ using the same experimental setup as the previous synthesis. Figure 3 shows the CPCU synthesis experimental setup.</a:t>
            </a:r>
          </a:p>
        </p:txBody>
      </p:sp>
      <p:sp>
        <p:nvSpPr>
          <p:cNvPr id="26" name="TextBox 25">
            <a:extLst>
              <a:ext uri="{FF2B5EF4-FFF2-40B4-BE49-F238E27FC236}">
                <a16:creationId xmlns:a16="http://schemas.microsoft.com/office/drawing/2014/main" id="{90AD1DD1-8CD8-4930-B693-FA4175B9ED97}"/>
              </a:ext>
            </a:extLst>
          </p:cNvPr>
          <p:cNvSpPr txBox="1"/>
          <p:nvPr/>
        </p:nvSpPr>
        <p:spPr>
          <a:xfrm>
            <a:off x="1784645" y="25511760"/>
            <a:ext cx="11950405" cy="7478970"/>
          </a:xfrm>
          <a:prstGeom prst="rect">
            <a:avLst/>
          </a:prstGeom>
          <a:noFill/>
        </p:spPr>
        <p:txBody>
          <a:bodyPr wrap="square" rtlCol="0">
            <a:spAutoFit/>
          </a:bodyPr>
          <a:lstStyle/>
          <a:p>
            <a:r>
              <a:rPr lang="en-US" sz="2400" dirty="0">
                <a:latin typeface="Georgia" panose="02040502050405020303" pitchFamily="18" charset="0"/>
              </a:rPr>
              <a:t>There were multiple goals that were outlined which needed to be reached to arrive at the end material. Several of these were researched concurrently as they were separate components of the final product.</a:t>
            </a:r>
          </a:p>
          <a:p>
            <a:endParaRPr lang="en-US" sz="2400" dirty="0">
              <a:latin typeface="Georgia" panose="02040502050405020303" pitchFamily="18" charset="0"/>
            </a:endParaRPr>
          </a:p>
          <a:p>
            <a:pPr marL="342900" indent="-342900">
              <a:buFont typeface="Arial" panose="020B0604020202020204" pitchFamily="34" charset="0"/>
              <a:buChar char="•"/>
            </a:pPr>
            <a:r>
              <a:rPr lang="en-US" sz="2400" dirty="0">
                <a:latin typeface="Georgia" panose="02040502050405020303" pitchFamily="18" charset="0"/>
              </a:rPr>
              <a:t>The first goal during this internship session was to develop a coating material with properties favorable for 3D printer filament extrusion. </a:t>
            </a:r>
          </a:p>
          <a:p>
            <a:endParaRPr lang="en-US" sz="1200" dirty="0">
              <a:latin typeface="Georgia" panose="02040502050405020303" pitchFamily="18" charset="0"/>
            </a:endParaRPr>
          </a:p>
          <a:p>
            <a:pPr marL="342900" indent="-342900">
              <a:buFont typeface="Arial" panose="020B0604020202020204" pitchFamily="34" charset="0"/>
              <a:buChar char="•"/>
            </a:pPr>
            <a:r>
              <a:rPr lang="en-US" sz="2400" dirty="0">
                <a:latin typeface="Georgia" panose="02040502050405020303" pitchFamily="18" charset="0"/>
              </a:rPr>
              <a:t>The second area of research was integrating maleimide and furan functionalization with the CPCU coating to demonstrate “click chemistry” with this material.</a:t>
            </a:r>
          </a:p>
          <a:p>
            <a:endParaRPr lang="en-US" sz="1200" dirty="0">
              <a:latin typeface="Georgia" panose="02040502050405020303" pitchFamily="18" charset="0"/>
            </a:endParaRPr>
          </a:p>
          <a:p>
            <a:pPr marL="342900" indent="-342900">
              <a:buFont typeface="Arial" panose="020B0604020202020204" pitchFamily="34" charset="0"/>
              <a:buChar char="•"/>
            </a:pPr>
            <a:r>
              <a:rPr lang="en-US" sz="2400" dirty="0">
                <a:latin typeface="Georgia" panose="02040502050405020303" pitchFamily="18" charset="0"/>
              </a:rPr>
              <a:t>The third goal was to perform medium and eventually a large-scale synthesis to create a bulk sample of this material. This task demonstrates the ability for larger scale production and would provide stock material to supply research partners with.</a:t>
            </a:r>
          </a:p>
          <a:p>
            <a:endParaRPr lang="en-US" sz="1200" dirty="0">
              <a:latin typeface="Georgia" panose="02040502050405020303" pitchFamily="18" charset="0"/>
            </a:endParaRPr>
          </a:p>
          <a:p>
            <a:pPr marL="342900" indent="-342900">
              <a:buFont typeface="Arial" panose="020B0604020202020204" pitchFamily="34" charset="0"/>
              <a:buChar char="•"/>
            </a:pPr>
            <a:r>
              <a:rPr lang="en-US" sz="2400" dirty="0">
                <a:latin typeface="Georgia" panose="02040502050405020303" pitchFamily="18" charset="0"/>
              </a:rPr>
              <a:t>For the syntheses conducted, it was necessary to characterize the material using analytical chemistry methods. These included characterizing the thermal, rheological, spectral, and mechanical properties. </a:t>
            </a:r>
          </a:p>
          <a:p>
            <a:endParaRPr lang="en-US" sz="1200" dirty="0">
              <a:latin typeface="Georgia" panose="02040502050405020303" pitchFamily="18" charset="0"/>
            </a:endParaRPr>
          </a:p>
          <a:p>
            <a:pPr marL="342900" indent="-342900">
              <a:buFont typeface="Arial" panose="020B0604020202020204" pitchFamily="34" charset="0"/>
              <a:buChar char="•"/>
            </a:pPr>
            <a:r>
              <a:rPr lang="en-US" sz="2400" dirty="0">
                <a:latin typeface="Georgia" panose="02040502050405020303" pitchFamily="18" charset="0"/>
              </a:rPr>
              <a:t>Finally, the research team worked to incorporate new transformative research practices into standard laboratory practice.</a:t>
            </a:r>
          </a:p>
          <a:p>
            <a:endParaRPr lang="en-US" sz="2400" dirty="0">
              <a:latin typeface="Georgia" panose="02040502050405020303" pitchFamily="18" charset="0"/>
            </a:endParaRPr>
          </a:p>
          <a:p>
            <a:endParaRPr lang="en-US" sz="2400" dirty="0">
              <a:latin typeface="Georgia" panose="02040502050405020303" pitchFamily="18" charset="0"/>
            </a:endParaRPr>
          </a:p>
        </p:txBody>
      </p:sp>
      <p:pic>
        <p:nvPicPr>
          <p:cNvPr id="28" name="Picture 27" descr="A close up of a map&#10;&#10;Description automatically generated">
            <a:extLst>
              <a:ext uri="{FF2B5EF4-FFF2-40B4-BE49-F238E27FC236}">
                <a16:creationId xmlns:a16="http://schemas.microsoft.com/office/drawing/2014/main" id="{ED391572-ED91-4CA4-BC5C-9106589E38B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871071" y="29223307"/>
            <a:ext cx="5358718" cy="2666843"/>
          </a:xfrm>
          <a:prstGeom prst="rect">
            <a:avLst/>
          </a:prstGeom>
          <a:ln>
            <a:solidFill>
              <a:schemeClr val="tx1"/>
            </a:solidFill>
          </a:ln>
        </p:spPr>
      </p:pic>
      <p:pic>
        <p:nvPicPr>
          <p:cNvPr id="30" name="Picture 29" descr="A picture containing white, sitting, kitchen, woman&#10;&#10;Description automatically generated">
            <a:extLst>
              <a:ext uri="{FF2B5EF4-FFF2-40B4-BE49-F238E27FC236}">
                <a16:creationId xmlns:a16="http://schemas.microsoft.com/office/drawing/2014/main" id="{D65A37CB-988D-4505-B318-C4705161E84A}"/>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24011" r="34696"/>
          <a:stretch/>
        </p:blipFill>
        <p:spPr>
          <a:xfrm rot="5400000">
            <a:off x="29953261" y="11776730"/>
            <a:ext cx="3786731" cy="3304756"/>
          </a:xfrm>
          <a:prstGeom prst="rect">
            <a:avLst/>
          </a:prstGeom>
        </p:spPr>
      </p:pic>
      <p:pic>
        <p:nvPicPr>
          <p:cNvPr id="32" name="Picture 31" descr="A person in a blue room&#10;&#10;Description automatically generated">
            <a:extLst>
              <a:ext uri="{FF2B5EF4-FFF2-40B4-BE49-F238E27FC236}">
                <a16:creationId xmlns:a16="http://schemas.microsoft.com/office/drawing/2014/main" id="{66F04A26-F950-4E94-8635-40EB3B4AF83A}"/>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0537" t="7863" r="8519"/>
          <a:stretch/>
        </p:blipFill>
        <p:spPr>
          <a:xfrm rot="5400000">
            <a:off x="34179371" y="12007884"/>
            <a:ext cx="3392884" cy="3304756"/>
          </a:xfrm>
          <a:prstGeom prst="rect">
            <a:avLst/>
          </a:prstGeom>
        </p:spPr>
      </p:pic>
      <p:pic>
        <p:nvPicPr>
          <p:cNvPr id="34" name="Picture 33" descr="A close up of a map&#10;&#10;Description automatically generated">
            <a:extLst>
              <a:ext uri="{FF2B5EF4-FFF2-40B4-BE49-F238E27FC236}">
                <a16:creationId xmlns:a16="http://schemas.microsoft.com/office/drawing/2014/main" id="{04B05E12-8E1A-4E5A-8309-754FC3AF1BA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835359" y="25852526"/>
            <a:ext cx="5358718" cy="2527396"/>
          </a:xfrm>
          <a:prstGeom prst="rect">
            <a:avLst/>
          </a:prstGeom>
          <a:ln>
            <a:solidFill>
              <a:schemeClr val="tx1"/>
            </a:solidFill>
          </a:ln>
        </p:spPr>
      </p:pic>
      <p:pic>
        <p:nvPicPr>
          <p:cNvPr id="35" name="Content Placeholder 16" descr="A close up of text on a white background&#10;&#10;Description automatically generated">
            <a:extLst>
              <a:ext uri="{FF2B5EF4-FFF2-40B4-BE49-F238E27FC236}">
                <a16:creationId xmlns:a16="http://schemas.microsoft.com/office/drawing/2014/main" id="{730273A1-A2A2-4F9B-985F-8B9317A50F5C}"/>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2109" r="22889" b="2784"/>
          <a:stretch/>
        </p:blipFill>
        <p:spPr>
          <a:xfrm>
            <a:off x="15543191" y="21221625"/>
            <a:ext cx="4484211" cy="3261243"/>
          </a:xfrm>
          <a:prstGeom prst="rect">
            <a:avLst/>
          </a:prstGeom>
          <a:ln>
            <a:solidFill>
              <a:schemeClr val="dk1"/>
            </a:solidFill>
          </a:ln>
        </p:spPr>
      </p:pic>
      <p:pic>
        <p:nvPicPr>
          <p:cNvPr id="37" name="Picture 36" descr="A close up of a map&#10;&#10;Description automatically generated">
            <a:extLst>
              <a:ext uri="{FF2B5EF4-FFF2-40B4-BE49-F238E27FC236}">
                <a16:creationId xmlns:a16="http://schemas.microsoft.com/office/drawing/2014/main" id="{45AE7D94-4CB9-4772-AAC2-FE8F0A7EF5D6}"/>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r="3821"/>
          <a:stretch/>
        </p:blipFill>
        <p:spPr>
          <a:xfrm>
            <a:off x="23922849" y="21221624"/>
            <a:ext cx="4909904" cy="3261242"/>
          </a:xfrm>
          <a:prstGeom prst="rect">
            <a:avLst/>
          </a:prstGeom>
          <a:ln>
            <a:solidFill>
              <a:schemeClr val="dk1"/>
            </a:solidFill>
          </a:ln>
        </p:spPr>
      </p:pic>
      <p:pic>
        <p:nvPicPr>
          <p:cNvPr id="39" name="Picture 38" descr="A picture containing building, sitting, old, stone&#10;&#10;Description automatically generated">
            <a:extLst>
              <a:ext uri="{FF2B5EF4-FFF2-40B4-BE49-F238E27FC236}">
                <a16:creationId xmlns:a16="http://schemas.microsoft.com/office/drawing/2014/main" id="{394DC67E-EFED-45B6-91C9-52EDB0482B17}"/>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22745" r="6411"/>
          <a:stretch/>
        </p:blipFill>
        <p:spPr>
          <a:xfrm rot="5400000">
            <a:off x="38916787" y="20575865"/>
            <a:ext cx="3091898" cy="3273310"/>
          </a:xfrm>
          <a:prstGeom prst="rect">
            <a:avLst/>
          </a:prstGeom>
        </p:spPr>
      </p:pic>
      <p:pic>
        <p:nvPicPr>
          <p:cNvPr id="41" name="Picture 40" descr="A picture containing indoor, metal, sitting, small&#10;&#10;Description automatically generated">
            <a:extLst>
              <a:ext uri="{FF2B5EF4-FFF2-40B4-BE49-F238E27FC236}">
                <a16:creationId xmlns:a16="http://schemas.microsoft.com/office/drawing/2014/main" id="{A60325FD-7F87-43F7-87F2-3DD449A2863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5400000">
            <a:off x="29643456" y="7019750"/>
            <a:ext cx="4406342" cy="3304756"/>
          </a:xfrm>
          <a:prstGeom prst="rect">
            <a:avLst/>
          </a:prstGeom>
        </p:spPr>
      </p:pic>
      <p:pic>
        <p:nvPicPr>
          <p:cNvPr id="43" name="Picture 42" descr="A picture containing indoor, sitting, white, small&#10;&#10;Description automatically generated">
            <a:extLst>
              <a:ext uri="{FF2B5EF4-FFF2-40B4-BE49-F238E27FC236}">
                <a16:creationId xmlns:a16="http://schemas.microsoft.com/office/drawing/2014/main" id="{7A0593C5-AAA8-41FE-B163-C65E88681065}"/>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24652" t="17086" r="33655" b="25297"/>
          <a:stretch/>
        </p:blipFill>
        <p:spPr>
          <a:xfrm rot="5400000">
            <a:off x="38883739" y="16891100"/>
            <a:ext cx="3162437" cy="3277751"/>
          </a:xfrm>
          <a:prstGeom prst="rect">
            <a:avLst/>
          </a:prstGeom>
        </p:spPr>
      </p:pic>
      <p:sp>
        <p:nvSpPr>
          <p:cNvPr id="18" name="TextBox 17">
            <a:extLst>
              <a:ext uri="{FF2B5EF4-FFF2-40B4-BE49-F238E27FC236}">
                <a16:creationId xmlns:a16="http://schemas.microsoft.com/office/drawing/2014/main" id="{E7D16E07-8FAA-4983-B763-A81AE86A6F31}"/>
              </a:ext>
            </a:extLst>
          </p:cNvPr>
          <p:cNvSpPr txBox="1"/>
          <p:nvPr/>
        </p:nvSpPr>
        <p:spPr>
          <a:xfrm>
            <a:off x="30351716" y="25599300"/>
            <a:ext cx="6171488" cy="2369880"/>
          </a:xfrm>
          <a:prstGeom prst="rect">
            <a:avLst/>
          </a:prstGeom>
          <a:noFill/>
        </p:spPr>
        <p:txBody>
          <a:bodyPr wrap="square" numCol="1" rtlCol="0">
            <a:spAutoFit/>
          </a:bodyPr>
          <a:lstStyle/>
          <a:p>
            <a:pPr marL="457200" indent="-457200">
              <a:buFont typeface="Arial" panose="020B0604020202020204" pitchFamily="34" charset="0"/>
              <a:buChar char="•"/>
            </a:pPr>
            <a:r>
              <a:rPr lang="en-US" sz="2400" dirty="0">
                <a:latin typeface="Georgia" panose="02040502050405020303" pitchFamily="18" charset="0"/>
              </a:rPr>
              <a:t>Dr. Nancy Squires</a:t>
            </a:r>
          </a:p>
          <a:p>
            <a:pPr marL="457200" indent="-457200">
              <a:buFont typeface="Arial" panose="020B0604020202020204" pitchFamily="34" charset="0"/>
              <a:buChar char="•"/>
            </a:pPr>
            <a:r>
              <a:rPr lang="en-US" sz="2400" dirty="0">
                <a:latin typeface="Georgia" panose="02040502050405020303" pitchFamily="18" charset="0"/>
              </a:rPr>
              <a:t>Oregon Space Grant Consortium</a:t>
            </a:r>
          </a:p>
          <a:p>
            <a:pPr marL="457200" indent="-457200">
              <a:buFont typeface="Arial" panose="020B0604020202020204" pitchFamily="34" charset="0"/>
              <a:buChar char="•"/>
            </a:pPr>
            <a:r>
              <a:rPr lang="en-US" sz="2400" dirty="0">
                <a:latin typeface="Georgia" panose="02040502050405020303" pitchFamily="18" charset="0"/>
              </a:rPr>
              <a:t>AMPB Research Staff and Interns</a:t>
            </a:r>
          </a:p>
          <a:p>
            <a:pPr marL="457200" indent="-457200">
              <a:buFont typeface="Arial" panose="020B0604020202020204" pitchFamily="34" charset="0"/>
              <a:buChar char="•"/>
            </a:pPr>
            <a:r>
              <a:rPr lang="en-US" sz="2400" dirty="0">
                <a:latin typeface="Georgia" panose="02040502050405020303" pitchFamily="18" charset="0"/>
              </a:rPr>
              <a:t>Dr. Joseph G. Smith</a:t>
            </a:r>
          </a:p>
          <a:p>
            <a:pPr marL="457200" indent="-457200">
              <a:buFont typeface="Arial" panose="020B0604020202020204" pitchFamily="34" charset="0"/>
              <a:buChar char="•"/>
            </a:pPr>
            <a:r>
              <a:rPr lang="en-US" sz="2400" dirty="0">
                <a:latin typeface="Georgia" panose="02040502050405020303" pitchFamily="18" charset="0"/>
              </a:rPr>
              <a:t>Dr. Keith L. Gordon</a:t>
            </a:r>
          </a:p>
          <a:p>
            <a:endParaRPr lang="en-US" sz="2800" dirty="0"/>
          </a:p>
        </p:txBody>
      </p:sp>
      <p:sp>
        <p:nvSpPr>
          <p:cNvPr id="20" name="TextBox 19">
            <a:extLst>
              <a:ext uri="{FF2B5EF4-FFF2-40B4-BE49-F238E27FC236}">
                <a16:creationId xmlns:a16="http://schemas.microsoft.com/office/drawing/2014/main" id="{389B0A36-5E9A-4158-98D9-877A18ECF853}"/>
              </a:ext>
            </a:extLst>
          </p:cNvPr>
          <p:cNvSpPr txBox="1"/>
          <p:nvPr/>
        </p:nvSpPr>
        <p:spPr>
          <a:xfrm>
            <a:off x="36499977" y="25652853"/>
            <a:ext cx="5983705" cy="1938992"/>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Georgia" panose="02040502050405020303" pitchFamily="18" charset="0"/>
              </a:rPr>
              <a:t>Dr. Frank L. Palmieri</a:t>
            </a:r>
          </a:p>
          <a:p>
            <a:pPr marL="457200" indent="-457200">
              <a:buFont typeface="Arial" panose="020B0604020202020204" pitchFamily="34" charset="0"/>
              <a:buChar char="•"/>
            </a:pPr>
            <a:r>
              <a:rPr lang="en-US" sz="2400" dirty="0">
                <a:latin typeface="Georgia" panose="02040502050405020303" pitchFamily="18" charset="0"/>
              </a:rPr>
              <a:t>Dr. Scott </a:t>
            </a:r>
            <a:r>
              <a:rPr lang="en-US" sz="2400" dirty="0" err="1">
                <a:latin typeface="Georgia" panose="02040502050405020303" pitchFamily="18" charset="0"/>
              </a:rPr>
              <a:t>Zavada</a:t>
            </a:r>
            <a:endParaRPr lang="en-US" sz="2400" dirty="0">
              <a:latin typeface="Georgia" panose="02040502050405020303" pitchFamily="18" charset="0"/>
            </a:endParaRPr>
          </a:p>
          <a:p>
            <a:pPr marL="457200" indent="-457200">
              <a:buFont typeface="Arial" panose="020B0604020202020204" pitchFamily="34" charset="0"/>
              <a:buChar char="•"/>
            </a:pPr>
            <a:r>
              <a:rPr lang="en-US" sz="2400" dirty="0">
                <a:latin typeface="Georgia" panose="02040502050405020303" pitchFamily="18" charset="0"/>
              </a:rPr>
              <a:t>Crystal Chamberlain</a:t>
            </a:r>
          </a:p>
          <a:p>
            <a:pPr marL="457200" indent="-457200">
              <a:buFont typeface="Arial" panose="020B0604020202020204" pitchFamily="34" charset="0"/>
              <a:buChar char="•"/>
            </a:pPr>
            <a:r>
              <a:rPr lang="en-US" sz="2400" dirty="0">
                <a:latin typeface="Georgia" panose="02040502050405020303" pitchFamily="18" charset="0"/>
              </a:rPr>
              <a:t>Dr. </a:t>
            </a:r>
            <a:r>
              <a:rPr lang="en-US" sz="2400" dirty="0" err="1">
                <a:latin typeface="Georgia" panose="02040502050405020303" pitchFamily="18" charset="0"/>
              </a:rPr>
              <a:t>Lopamudra</a:t>
            </a:r>
            <a:r>
              <a:rPr lang="en-US" sz="2400" dirty="0">
                <a:latin typeface="Georgia" panose="02040502050405020303" pitchFamily="18" charset="0"/>
              </a:rPr>
              <a:t> Das </a:t>
            </a:r>
          </a:p>
          <a:p>
            <a:pPr marL="457200" indent="-457200">
              <a:buFont typeface="Arial" panose="020B0604020202020204" pitchFamily="34" charset="0"/>
              <a:buChar char="•"/>
            </a:pPr>
            <a:r>
              <a:rPr lang="en-US" sz="2400" dirty="0">
                <a:latin typeface="Georgia" panose="02040502050405020303" pitchFamily="18" charset="0"/>
              </a:rPr>
              <a:t>NASA Langley Internships Team</a:t>
            </a:r>
          </a:p>
        </p:txBody>
      </p:sp>
      <p:sp>
        <p:nvSpPr>
          <p:cNvPr id="14" name="TextBox 13">
            <a:extLst>
              <a:ext uri="{FF2B5EF4-FFF2-40B4-BE49-F238E27FC236}">
                <a16:creationId xmlns:a16="http://schemas.microsoft.com/office/drawing/2014/main" id="{1709CCB5-DEB0-4215-B7FA-838DFD4E4E62}"/>
              </a:ext>
            </a:extLst>
          </p:cNvPr>
          <p:cNvSpPr txBox="1"/>
          <p:nvPr/>
        </p:nvSpPr>
        <p:spPr>
          <a:xfrm>
            <a:off x="14643210" y="25074439"/>
            <a:ext cx="9192149" cy="7848302"/>
          </a:xfrm>
          <a:prstGeom prst="rect">
            <a:avLst/>
          </a:prstGeom>
          <a:noFill/>
        </p:spPr>
        <p:txBody>
          <a:bodyPr wrap="square" rtlCol="0">
            <a:spAutoFit/>
          </a:bodyPr>
          <a:lstStyle/>
          <a:p>
            <a:r>
              <a:rPr lang="en-US" sz="2400" dirty="0">
                <a:latin typeface="Georgia" panose="02040502050405020303" pitchFamily="18" charset="0"/>
              </a:rPr>
              <a:t>An interesting phenomenon was observed throughout the research process when determining polycarbonate molecular weight. At reagent ratios of dimethyl carbonate (DMC):neopentyl glycol (NPG) below 3:1, ether groups began forming near 3.3-3.5 ppm. The carbonate peak which was needed for analysis became increasingly small and was therefore mistaken for the ether peak in several initial experiments. The carbonate peak is near 3.75-3.8 ppm. Figure 4 shows an example of how subtle the carbonate peak is at this low reagent ratio (1.4:1). The second spectra shown in Figure 5 demonstrates the difference at a high (10:1) reagent ratio.</a:t>
            </a:r>
          </a:p>
          <a:p>
            <a:endParaRPr lang="en-US" sz="2400" dirty="0">
              <a:latin typeface="Georgia" panose="02040502050405020303" pitchFamily="18" charset="0"/>
            </a:endParaRPr>
          </a:p>
          <a:p>
            <a:r>
              <a:rPr lang="en-US" sz="2400" dirty="0">
                <a:latin typeface="Georgia" panose="02040502050405020303" pitchFamily="18" charset="0"/>
              </a:rPr>
              <a:t>The following syntheses were conducted during the spring: 11 PC, 6 CPCU, 1 furan functionalized CPCU, and 1 maleimide functionalized CPCU. Figure 6 shows the theoretical and actual glass transition temperatures. As well as synthesizing new material samples, some past samples were analyzed. Figure 7 shows rheological data collected for four CPCU samples with low to high molecular weight PC materials used as reagents. The results show promising viscosity characteristics with comparable performance to Polylactic Acid (PLA). </a:t>
            </a:r>
          </a:p>
          <a:p>
            <a:endParaRPr lang="en-US" sz="2400" dirty="0">
              <a:latin typeface="Georgia" panose="02040502050405020303" pitchFamily="18" charset="0"/>
            </a:endParaRPr>
          </a:p>
        </p:txBody>
      </p:sp>
      <p:sp>
        <p:nvSpPr>
          <p:cNvPr id="22" name="Arrow: Down 21">
            <a:extLst>
              <a:ext uri="{FF2B5EF4-FFF2-40B4-BE49-F238E27FC236}">
                <a16:creationId xmlns:a16="http://schemas.microsoft.com/office/drawing/2014/main" id="{31675A27-A145-4730-B5DB-FF3258BB9B79}"/>
              </a:ext>
            </a:extLst>
          </p:cNvPr>
          <p:cNvSpPr/>
          <p:nvPr/>
        </p:nvSpPr>
        <p:spPr>
          <a:xfrm>
            <a:off x="17887124" y="23171364"/>
            <a:ext cx="175847" cy="30773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9" name="Picture 28" descr="A picture containing text&#10;&#10;Description automatically generated">
            <a:extLst>
              <a:ext uri="{FF2B5EF4-FFF2-40B4-BE49-F238E27FC236}">
                <a16:creationId xmlns:a16="http://schemas.microsoft.com/office/drawing/2014/main" id="{2DC48297-1C84-4580-A2DC-D0D99CF1E7E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272742" y="21709304"/>
            <a:ext cx="1419381" cy="2285883"/>
          </a:xfrm>
          <a:prstGeom prst="rect">
            <a:avLst/>
          </a:prstGeom>
        </p:spPr>
      </p:pic>
      <p:sp>
        <p:nvSpPr>
          <p:cNvPr id="42" name="TextBox 41">
            <a:extLst>
              <a:ext uri="{FF2B5EF4-FFF2-40B4-BE49-F238E27FC236}">
                <a16:creationId xmlns:a16="http://schemas.microsoft.com/office/drawing/2014/main" id="{B8BC2AA9-FE90-4F17-966B-3E0516DC21B2}"/>
              </a:ext>
            </a:extLst>
          </p:cNvPr>
          <p:cNvSpPr txBox="1"/>
          <p:nvPr/>
        </p:nvSpPr>
        <p:spPr>
          <a:xfrm>
            <a:off x="1714873" y="6405680"/>
            <a:ext cx="12300224" cy="10095071"/>
          </a:xfrm>
          <a:prstGeom prst="rect">
            <a:avLst/>
          </a:prstGeom>
          <a:noFill/>
        </p:spPr>
        <p:txBody>
          <a:bodyPr wrap="square" rtlCol="0">
            <a:spAutoFit/>
          </a:bodyPr>
          <a:lstStyle/>
          <a:p>
            <a:r>
              <a:rPr lang="en-US" sz="2400" dirty="0">
                <a:effectLst/>
                <a:latin typeface="Georgia" panose="02040502050405020303" pitchFamily="18" charset="0"/>
                <a:ea typeface="Calibri" panose="020F0502020204030204" pitchFamily="34" charset="0"/>
              </a:rPr>
              <a:t>With continued research into deep-space missions and the increased attention toward long-endurance human presence and habitation, novel materials are needed to meet the performance requirements of future missions. Resupply launches are sent regularly to the International Space Station (ISS) to deliver necessary scientific experiments and resources. An advantage of remaining in low-earth orbit is that spare parts can be sent with resupply missions regularly. Spare parts contribute to large payload masses and are typically limited to the very specific application they are designed for.</a:t>
            </a:r>
          </a:p>
          <a:p>
            <a:endParaRPr lang="en-US" sz="1600" dirty="0">
              <a:latin typeface="Georgia" panose="02040502050405020303" pitchFamily="18" charset="0"/>
              <a:ea typeface="Calibri" panose="020F0502020204030204" pitchFamily="34" charset="0"/>
            </a:endParaRPr>
          </a:p>
          <a:p>
            <a:r>
              <a:rPr lang="en-US" sz="2400" dirty="0">
                <a:effectLst/>
                <a:latin typeface="Georgia" panose="02040502050405020303" pitchFamily="18" charset="0"/>
                <a:ea typeface="Calibri" panose="020F0502020204030204" pitchFamily="34" charset="0"/>
              </a:rPr>
              <a:t>Additive manufacturing has been researched by Marshall Space Flight Center (MSFC) to meet the evolving needs of space missions. MSFC has worked with industry partners to develop in-space 3D printing technology currently in use on the ISS. Additive manufacturing is an attractive solution because it has the potential to significantly decrease payload expenses for spare part requirements.</a:t>
            </a:r>
            <a:r>
              <a:rPr lang="en-US" sz="2400" baseline="30000" dirty="0">
                <a:effectLst/>
                <a:latin typeface="Georgia" panose="02040502050405020303" pitchFamily="18" charset="0"/>
                <a:ea typeface="Calibri" panose="020F0502020204030204" pitchFamily="34" charset="0"/>
              </a:rPr>
              <a:t>1</a:t>
            </a:r>
            <a:r>
              <a:rPr lang="en-US" sz="2400" baseline="30000" dirty="0">
                <a:latin typeface="Georgia" panose="02040502050405020303" pitchFamily="18" charset="0"/>
                <a:ea typeface="Calibri" panose="020F0502020204030204" pitchFamily="34" charset="0"/>
              </a:rPr>
              <a:t> </a:t>
            </a:r>
            <a:r>
              <a:rPr lang="en-US" sz="2400" dirty="0">
                <a:effectLst/>
                <a:latin typeface="Georgia" panose="02040502050405020303" pitchFamily="18" charset="0"/>
                <a:ea typeface="Calibri" panose="020F0502020204030204" pitchFamily="34" charset="0"/>
              </a:rPr>
              <a:t>Recyclable materials present even greater advantages when used with additive manufacturing applications. A trade study conducted by Owens and de </a:t>
            </a:r>
            <a:r>
              <a:rPr lang="en-US" sz="2400" dirty="0" err="1">
                <a:effectLst/>
                <a:latin typeface="Georgia" panose="02040502050405020303" pitchFamily="18" charset="0"/>
                <a:ea typeface="Calibri" panose="020F0502020204030204" pitchFamily="34" charset="0"/>
              </a:rPr>
              <a:t>Weck</a:t>
            </a:r>
            <a:r>
              <a:rPr lang="en-US" sz="2400" dirty="0">
                <a:effectLst/>
                <a:latin typeface="Georgia" panose="02040502050405020303" pitchFamily="18" charset="0"/>
                <a:ea typeface="Calibri" panose="020F0502020204030204" pitchFamily="34" charset="0"/>
              </a:rPr>
              <a:t> evaluated the anticipated benefits to using recyclable feedstocks in conjunction with additive manufacturing.</a:t>
            </a:r>
            <a:r>
              <a:rPr lang="en-US" sz="2400" baseline="30000" dirty="0">
                <a:effectLst/>
                <a:latin typeface="Georgia" panose="02040502050405020303" pitchFamily="18" charset="0"/>
                <a:ea typeface="Calibri" panose="020F0502020204030204" pitchFamily="34" charset="0"/>
              </a:rPr>
              <a:t>1</a:t>
            </a:r>
            <a:endParaRPr lang="en-US" sz="2400" dirty="0">
              <a:effectLst/>
              <a:latin typeface="Georgia" panose="02040502050405020303" pitchFamily="18" charset="0"/>
              <a:ea typeface="Calibri" panose="020F0502020204030204" pitchFamily="34" charset="0"/>
            </a:endParaRPr>
          </a:p>
          <a:p>
            <a:endParaRPr lang="en-US" sz="1600" dirty="0">
              <a:latin typeface="Georgia" panose="02040502050405020303" pitchFamily="18" charset="0"/>
              <a:ea typeface="Calibri" panose="020F0502020204030204" pitchFamily="34" charset="0"/>
            </a:endParaRPr>
          </a:p>
          <a:p>
            <a:r>
              <a:rPr lang="en-US" sz="2400" dirty="0">
                <a:effectLst/>
                <a:latin typeface="Georgia" panose="02040502050405020303" pitchFamily="18" charset="0"/>
                <a:ea typeface="Calibri" panose="020F0502020204030204" pitchFamily="34" charset="0"/>
              </a:rPr>
              <a:t>At NASA Langley Research Center, Dr. Christopher J. Wohl has been working with a research team on </a:t>
            </a:r>
            <a:r>
              <a:rPr lang="en-US" sz="2400" dirty="0">
                <a:latin typeface="Georgia" panose="02040502050405020303" pitchFamily="18" charset="0"/>
                <a:ea typeface="Calibri" panose="020F0502020204030204" pitchFamily="34" charset="0"/>
              </a:rPr>
              <a:t>the Enabling Sustained Lunar Presence Using Recyclables (</a:t>
            </a:r>
            <a:r>
              <a:rPr lang="en-US" sz="2400" dirty="0">
                <a:effectLst/>
                <a:latin typeface="Georgia" panose="02040502050405020303" pitchFamily="18" charset="0"/>
                <a:ea typeface="Calibri" panose="020F0502020204030204" pitchFamily="34" charset="0"/>
              </a:rPr>
              <a:t>ESPUR) project. The goal of ESPUR is to develop a polymer material with integrated click chemistry functionalities for this specific application. An experimental procedure and synthesis scheme has been devised for the manufacturing of this material. The two-component material consists of epoxy microspheres coated with a maleimide functionalized </a:t>
            </a:r>
            <a:r>
              <a:rPr lang="en-US" sz="2400" dirty="0" err="1">
                <a:effectLst/>
                <a:latin typeface="Georgia" panose="02040502050405020303" pitchFamily="18" charset="0"/>
                <a:ea typeface="Calibri" panose="020F0502020204030204" pitchFamily="34" charset="0"/>
              </a:rPr>
              <a:t>CoPoly</a:t>
            </a:r>
            <a:r>
              <a:rPr lang="en-US" sz="2400" dirty="0">
                <a:effectLst/>
                <a:latin typeface="Georgia" panose="02040502050405020303" pitchFamily="18" charset="0"/>
                <a:ea typeface="Calibri" panose="020F0502020204030204" pitchFamily="34" charset="0"/>
              </a:rPr>
              <a:t>(Carbonate Urethane) (CPCU) and epoxy microspheres coated with a furan functionalized CPCU. This material could be used as packaging material or sent in bulk form for space missions and recycled via the </a:t>
            </a:r>
            <a:r>
              <a:rPr lang="en-US" sz="2400" dirty="0">
                <a:latin typeface="Georgia" panose="02040502050405020303" pitchFamily="18" charset="0"/>
                <a:ea typeface="Calibri" panose="020F0502020204030204" pitchFamily="34" charset="0"/>
              </a:rPr>
              <a:t>“click chemistry” </a:t>
            </a:r>
            <a:r>
              <a:rPr lang="en-US" sz="2400" dirty="0">
                <a:effectLst/>
                <a:latin typeface="Georgia" panose="02040502050405020303" pitchFamily="18" charset="0"/>
                <a:ea typeface="Calibri" panose="020F0502020204030204" pitchFamily="34" charset="0"/>
              </a:rPr>
              <a:t>interaction between the maleimide and furan components when heated. </a:t>
            </a:r>
          </a:p>
          <a:p>
            <a:endParaRPr lang="en-US" dirty="0"/>
          </a:p>
        </p:txBody>
      </p:sp>
      <p:sp>
        <p:nvSpPr>
          <p:cNvPr id="45" name="TextBox 44">
            <a:extLst>
              <a:ext uri="{FF2B5EF4-FFF2-40B4-BE49-F238E27FC236}">
                <a16:creationId xmlns:a16="http://schemas.microsoft.com/office/drawing/2014/main" id="{5FE33B38-1B10-499D-9ECE-B0FFA5BC19B3}"/>
              </a:ext>
            </a:extLst>
          </p:cNvPr>
          <p:cNvSpPr txBox="1"/>
          <p:nvPr/>
        </p:nvSpPr>
        <p:spPr>
          <a:xfrm>
            <a:off x="30346649" y="24395842"/>
            <a:ext cx="11912301" cy="830996"/>
          </a:xfrm>
          <a:prstGeom prst="rect">
            <a:avLst/>
          </a:prstGeom>
          <a:solidFill>
            <a:schemeClr val="accent1">
              <a:lumMod val="60000"/>
              <a:lumOff val="40000"/>
            </a:schemeClr>
          </a:solidFill>
        </p:spPr>
        <p:txBody>
          <a:bodyPr wrap="square" rtlCol="0">
            <a:spAutoFit/>
          </a:bodyPr>
          <a:lstStyle/>
          <a:p>
            <a:pPr algn="ctr"/>
            <a:r>
              <a:rPr lang="en-US" sz="4800" dirty="0">
                <a:latin typeface="Georgia" panose="02040502050405020303" pitchFamily="18" charset="0"/>
              </a:rPr>
              <a:t>Acknowledgements</a:t>
            </a:r>
          </a:p>
        </p:txBody>
      </p:sp>
      <p:sp>
        <p:nvSpPr>
          <p:cNvPr id="46" name="TextBox 45">
            <a:extLst>
              <a:ext uri="{FF2B5EF4-FFF2-40B4-BE49-F238E27FC236}">
                <a16:creationId xmlns:a16="http://schemas.microsoft.com/office/drawing/2014/main" id="{628EAA5E-5A8B-44D9-AC3F-BBFA6183B0BB}"/>
              </a:ext>
            </a:extLst>
          </p:cNvPr>
          <p:cNvSpPr txBox="1"/>
          <p:nvPr/>
        </p:nvSpPr>
        <p:spPr>
          <a:xfrm>
            <a:off x="30194249" y="29132728"/>
            <a:ext cx="11912301" cy="3311099"/>
          </a:xfrm>
          <a:prstGeom prst="rect">
            <a:avLst/>
          </a:prstGeom>
          <a:noFill/>
        </p:spPr>
        <p:txBody>
          <a:bodyPr wrap="square" rtlCol="0">
            <a:spAutoFit/>
          </a:bodyPr>
          <a:lstStyle/>
          <a:p>
            <a:pPr marL="571500" marR="0" indent="-342900">
              <a:lnSpc>
                <a:spcPct val="107000"/>
              </a:lnSpc>
              <a:spcBef>
                <a:spcPts val="0"/>
              </a:spcBef>
              <a:spcAft>
                <a:spcPts val="800"/>
              </a:spcAft>
              <a:buFont typeface="Arial" panose="020B0604020202020204" pitchFamily="34" charset="0"/>
              <a:buChar char="•"/>
            </a:pPr>
            <a:r>
              <a:rPr lang="en-US" sz="2000" baseline="30000" dirty="0">
                <a:effectLst/>
                <a:latin typeface="Georgia" panose="02040502050405020303" pitchFamily="18" charset="0"/>
                <a:ea typeface="Calibri" panose="020F0502020204030204" pitchFamily="34" charset="0"/>
                <a:cs typeface="Times New Roman" panose="02020603050405020304" pitchFamily="18" charset="0"/>
              </a:rPr>
              <a:t>1</a:t>
            </a:r>
            <a:r>
              <a:rPr lang="en-US" sz="2000" dirty="0">
                <a:effectLst/>
                <a:latin typeface="Georgia" panose="02040502050405020303" pitchFamily="18" charset="0"/>
                <a:ea typeface="Calibri" panose="020F0502020204030204" pitchFamily="34" charset="0"/>
                <a:cs typeface="Times New Roman" panose="02020603050405020304" pitchFamily="18" charset="0"/>
              </a:rPr>
              <a:t>A. C. Owens and O. L. de </a:t>
            </a:r>
            <a:r>
              <a:rPr lang="en-US" sz="2000" dirty="0" err="1">
                <a:effectLst/>
                <a:latin typeface="Georgia" panose="02040502050405020303" pitchFamily="18" charset="0"/>
                <a:ea typeface="Calibri" panose="020F0502020204030204" pitchFamily="34" charset="0"/>
                <a:cs typeface="Times New Roman" panose="02020603050405020304" pitchFamily="18" charset="0"/>
              </a:rPr>
              <a:t>Weck</a:t>
            </a:r>
            <a:r>
              <a:rPr lang="en-US" sz="2000" dirty="0">
                <a:effectLst/>
                <a:latin typeface="Georgia" panose="02040502050405020303" pitchFamily="18" charset="0"/>
                <a:ea typeface="Calibri" panose="020F0502020204030204" pitchFamily="34" charset="0"/>
                <a:cs typeface="Times New Roman" panose="02020603050405020304" pitchFamily="18" charset="0"/>
              </a:rPr>
              <a:t>, “Systems Analysis of In-Space Manufacturing Applications for the International Space Station and the Evolvable Mars Campaign,” </a:t>
            </a:r>
            <a:r>
              <a:rPr lang="en-US" sz="2000" i="1" dirty="0">
                <a:effectLst/>
                <a:latin typeface="Georgia" panose="02040502050405020303" pitchFamily="18" charset="0"/>
                <a:ea typeface="Calibri" panose="020F0502020204030204" pitchFamily="34" charset="0"/>
                <a:cs typeface="Times New Roman" panose="02020603050405020304" pitchFamily="18" charset="0"/>
              </a:rPr>
              <a:t>AIAA Space 2016</a:t>
            </a:r>
            <a:r>
              <a:rPr lang="en-US" sz="2000" dirty="0">
                <a:effectLst/>
                <a:latin typeface="Georgia" panose="02040502050405020303" pitchFamily="18" charset="0"/>
                <a:ea typeface="Calibri" panose="020F0502020204030204" pitchFamily="34" charset="0"/>
                <a:cs typeface="Times New Roman" panose="02020603050405020304" pitchFamily="18" charset="0"/>
              </a:rPr>
              <a:t>, 2016.</a:t>
            </a:r>
            <a:endParaRPr lang="en-US" sz="2000" dirty="0">
              <a:latin typeface="Georgia" panose="02040502050405020303" pitchFamily="18" charset="0"/>
              <a:ea typeface="Calibri" panose="020F0502020204030204" pitchFamily="34" charset="0"/>
              <a:cs typeface="Times New Roman" panose="02020603050405020304" pitchFamily="18" charset="0"/>
            </a:endParaRPr>
          </a:p>
          <a:p>
            <a:pPr marL="571500" marR="0" indent="-342900">
              <a:lnSpc>
                <a:spcPct val="107000"/>
              </a:lnSpc>
              <a:spcBef>
                <a:spcPts val="0"/>
              </a:spcBef>
              <a:spcAft>
                <a:spcPts val="800"/>
              </a:spcAft>
              <a:buFont typeface="Arial" panose="020B0604020202020204" pitchFamily="34" charset="0"/>
              <a:buChar char="•"/>
            </a:pPr>
            <a:r>
              <a:rPr lang="en-US" sz="2000" dirty="0">
                <a:effectLst/>
                <a:latin typeface="Georgia" panose="02040502050405020303" pitchFamily="18" charset="0"/>
                <a:ea typeface="Times New Roman" panose="02020603050405020304" pitchFamily="18" charset="0"/>
              </a:rPr>
              <a:t>S. Eichelberger, N. Junaid, B. Horvath, S. </a:t>
            </a:r>
            <a:r>
              <a:rPr lang="en-US" sz="2000" dirty="0" err="1">
                <a:effectLst/>
                <a:latin typeface="Georgia" panose="02040502050405020303" pitchFamily="18" charset="0"/>
                <a:ea typeface="Times New Roman" panose="02020603050405020304" pitchFamily="18" charset="0"/>
              </a:rPr>
              <a:t>Applin</a:t>
            </a:r>
            <a:r>
              <a:rPr lang="en-US" sz="2000" dirty="0">
                <a:effectLst/>
                <a:latin typeface="Georgia" panose="02040502050405020303" pitchFamily="18" charset="0"/>
                <a:ea typeface="Times New Roman" panose="02020603050405020304" pitchFamily="18" charset="0"/>
              </a:rPr>
              <a:t>, and C. Wohl, “Novel poly(carbonate urethane) materials for additive manufacturing in space,” tech., 2019.</a:t>
            </a:r>
            <a:endParaRPr lang="en-US" sz="2000" dirty="0">
              <a:effectLst/>
              <a:latin typeface="Georgia" panose="02040502050405020303" pitchFamily="18" charset="0"/>
              <a:ea typeface="Calibri" panose="020F0502020204030204" pitchFamily="34" charset="0"/>
              <a:cs typeface="Times New Roman" panose="02020603050405020304" pitchFamily="18" charset="0"/>
            </a:endParaRPr>
          </a:p>
          <a:p>
            <a:pPr marL="571500" marR="0" indent="-342900">
              <a:lnSpc>
                <a:spcPct val="107000"/>
              </a:lnSpc>
              <a:spcBef>
                <a:spcPts val="0"/>
              </a:spcBef>
              <a:spcAft>
                <a:spcPts val="0"/>
              </a:spcAft>
              <a:buFont typeface="Arial" panose="020B0604020202020204" pitchFamily="34" charset="0"/>
              <a:buChar char="•"/>
            </a:pPr>
            <a:r>
              <a:rPr lang="en-US" sz="2000" dirty="0">
                <a:effectLst/>
                <a:latin typeface="Georgia" panose="02040502050405020303" pitchFamily="18" charset="0"/>
                <a:ea typeface="Calibri" panose="020F0502020204030204" pitchFamily="34" charset="0"/>
                <a:cs typeface="Times New Roman" panose="02020603050405020304" pitchFamily="18" charset="0"/>
              </a:rPr>
              <a:t>J. Sun and D. </a:t>
            </a:r>
            <a:r>
              <a:rPr lang="en-US" sz="2000" dirty="0" err="1">
                <a:effectLst/>
                <a:latin typeface="Georgia" panose="02040502050405020303" pitchFamily="18" charset="0"/>
                <a:ea typeface="Calibri" panose="020F0502020204030204" pitchFamily="34" charset="0"/>
                <a:cs typeface="Times New Roman" panose="02020603050405020304" pitchFamily="18" charset="0"/>
              </a:rPr>
              <a:t>Kuckling</a:t>
            </a:r>
            <a:r>
              <a:rPr lang="en-US" sz="2000" dirty="0">
                <a:effectLst/>
                <a:latin typeface="Georgia" panose="02040502050405020303" pitchFamily="18" charset="0"/>
                <a:ea typeface="Calibri" panose="020F0502020204030204" pitchFamily="34" charset="0"/>
                <a:cs typeface="Times New Roman" panose="02020603050405020304" pitchFamily="18" charset="0"/>
              </a:rPr>
              <a:t>, “Synthesis of high-molecular-weight aliphatic polycarbonates by organo-catalysis,” </a:t>
            </a:r>
            <a:r>
              <a:rPr lang="en-US" sz="2000" i="1" dirty="0">
                <a:effectLst/>
                <a:latin typeface="Georgia" panose="02040502050405020303" pitchFamily="18" charset="0"/>
                <a:ea typeface="Calibri" panose="020F0502020204030204" pitchFamily="34" charset="0"/>
                <a:cs typeface="Times New Roman" panose="02020603050405020304" pitchFamily="18" charset="0"/>
              </a:rPr>
              <a:t>The Royal Society of Chemistry</a:t>
            </a:r>
            <a:r>
              <a:rPr lang="en-US" sz="2000" dirty="0">
                <a:effectLst/>
                <a:latin typeface="Georgia" panose="02040502050405020303" pitchFamily="18" charset="0"/>
                <a:ea typeface="Calibri" panose="020F0502020204030204" pitchFamily="34" charset="0"/>
                <a:cs typeface="Times New Roman" panose="02020603050405020304" pitchFamily="18" charset="0"/>
              </a:rPr>
              <a:t>, vol. 7, no. 8, pp. 1642–1649, Jan. 2016.</a:t>
            </a:r>
            <a:endParaRPr lang="en-US" sz="2000" dirty="0">
              <a:latin typeface="Georgia" panose="02040502050405020303" pitchFamily="18" charset="0"/>
              <a:ea typeface="Calibri" panose="020F0502020204030204" pitchFamily="34" charset="0"/>
              <a:cs typeface="Times New Roman" panose="02020603050405020304" pitchFamily="18" charset="0"/>
            </a:endParaRPr>
          </a:p>
          <a:p>
            <a:pPr marL="571500" marR="0" indent="-342900">
              <a:lnSpc>
                <a:spcPct val="107000"/>
              </a:lnSpc>
              <a:spcBef>
                <a:spcPts val="0"/>
              </a:spcBef>
              <a:spcAft>
                <a:spcPts val="800"/>
              </a:spcAft>
              <a:buFont typeface="Arial" panose="020B0604020202020204" pitchFamily="34" charset="0"/>
              <a:buChar char="•"/>
            </a:pPr>
            <a:r>
              <a:rPr lang="en-US" sz="2000" dirty="0">
                <a:effectLst/>
                <a:latin typeface="Georgia" panose="02040502050405020303" pitchFamily="18" charset="0"/>
                <a:ea typeface="Times New Roman" panose="02020603050405020304" pitchFamily="18" charset="0"/>
              </a:rPr>
              <a:t>“IRAD FY20 Midterm Review: Reversibly Assembling Materials Systems for In-Space Production.” 08-Apr-2020.</a:t>
            </a:r>
            <a:endParaRPr lang="en-US" sz="2000" dirty="0">
              <a:effectLst/>
              <a:latin typeface="Georgia" panose="02040502050405020303" pitchFamily="18" charset="0"/>
              <a:ea typeface="Calibri" panose="020F0502020204030204" pitchFamily="34" charset="0"/>
            </a:endParaRPr>
          </a:p>
          <a:p>
            <a:pPr marL="228600" marR="0">
              <a:lnSpc>
                <a:spcPct val="107000"/>
              </a:lnSpc>
              <a:spcBef>
                <a:spcPts val="0"/>
              </a:spcBef>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8" name="TextBox 47">
            <a:extLst>
              <a:ext uri="{FF2B5EF4-FFF2-40B4-BE49-F238E27FC236}">
                <a16:creationId xmlns:a16="http://schemas.microsoft.com/office/drawing/2014/main" id="{48A1830D-8177-43D2-A728-EB6E030FB89F}"/>
              </a:ext>
            </a:extLst>
          </p:cNvPr>
          <p:cNvSpPr txBox="1"/>
          <p:nvPr/>
        </p:nvSpPr>
        <p:spPr>
          <a:xfrm>
            <a:off x="34061385" y="6348880"/>
            <a:ext cx="7896771" cy="5632311"/>
          </a:xfrm>
          <a:prstGeom prst="rect">
            <a:avLst/>
          </a:prstGeom>
          <a:noFill/>
        </p:spPr>
        <p:txBody>
          <a:bodyPr wrap="square">
            <a:spAutoFit/>
          </a:bodyPr>
          <a:lstStyle/>
          <a:p>
            <a:r>
              <a:rPr lang="en-US" sz="2400" dirty="0">
                <a:latin typeface="Georgia" panose="02040502050405020303" pitchFamily="18" charset="0"/>
              </a:rPr>
              <a:t>The thermal, rheological (as seen in Figure 8), and spectral data collected this spring aligned well with literature and anticipated results. Initial challenges encountered with </a:t>
            </a:r>
            <a:r>
              <a:rPr lang="en-US" sz="2400" baseline="30000" dirty="0">
                <a:latin typeface="Georgia" panose="02040502050405020303" pitchFamily="18" charset="0"/>
              </a:rPr>
              <a:t>1</a:t>
            </a:r>
            <a:r>
              <a:rPr lang="en-US" sz="2400" dirty="0">
                <a:latin typeface="Georgia" panose="02040502050405020303" pitchFamily="18" charset="0"/>
              </a:rPr>
              <a:t>H NMR spectra analysis complicated the process of determining the PC molecular weight, however this process was streamlined through literature review. Figure 9 shows examples of PC material samples.</a:t>
            </a:r>
          </a:p>
          <a:p>
            <a:endParaRPr lang="en-US" sz="2400" dirty="0">
              <a:latin typeface="Georgia" panose="02040502050405020303" pitchFamily="18" charset="0"/>
            </a:endParaRPr>
          </a:p>
          <a:p>
            <a:r>
              <a:rPr lang="en-US" sz="2400" dirty="0">
                <a:latin typeface="Georgia" panose="02040502050405020303" pitchFamily="18" charset="0"/>
              </a:rPr>
              <a:t>From this research it was also found that adjusting nitrogen flow rate has a large impact on the resulting polymer. As a result of these two discoveries, the research team has refined the polymer synthesis and analysis processes. This will allow future experiments to more accurately reach desired mechanical properties by adjusting reagent ratios. </a:t>
            </a:r>
          </a:p>
        </p:txBody>
      </p:sp>
      <p:sp>
        <p:nvSpPr>
          <p:cNvPr id="49" name="TextBox 48">
            <a:extLst>
              <a:ext uri="{FF2B5EF4-FFF2-40B4-BE49-F238E27FC236}">
                <a16:creationId xmlns:a16="http://schemas.microsoft.com/office/drawing/2014/main" id="{4BFBC459-F1A6-47EB-93E2-6471932F9920}"/>
              </a:ext>
            </a:extLst>
          </p:cNvPr>
          <p:cNvSpPr txBox="1"/>
          <p:nvPr/>
        </p:nvSpPr>
        <p:spPr>
          <a:xfrm>
            <a:off x="30331088" y="17208359"/>
            <a:ext cx="8299071" cy="7478970"/>
          </a:xfrm>
          <a:prstGeom prst="rect">
            <a:avLst/>
          </a:prstGeom>
          <a:noFill/>
        </p:spPr>
        <p:txBody>
          <a:bodyPr wrap="square" rtlCol="0">
            <a:spAutoFit/>
          </a:bodyPr>
          <a:lstStyle/>
          <a:p>
            <a:r>
              <a:rPr lang="en-US" sz="2400" u="sng" dirty="0">
                <a:latin typeface="Georgia" panose="02040502050405020303" pitchFamily="18" charset="0"/>
              </a:rPr>
              <a:t>Near Future:</a:t>
            </a:r>
          </a:p>
          <a:p>
            <a:endParaRPr lang="en-US" sz="2400" u="sng" dirty="0">
              <a:latin typeface="Georgia" panose="02040502050405020303" pitchFamily="18" charset="0"/>
            </a:endParaRPr>
          </a:p>
          <a:p>
            <a:pPr marL="342900" indent="-342900">
              <a:buFont typeface="Arial" panose="020B0604020202020204" pitchFamily="34" charset="0"/>
              <a:buChar char="•"/>
            </a:pPr>
            <a:r>
              <a:rPr lang="en-US" sz="2400" dirty="0">
                <a:latin typeface="Georgia" panose="02040502050405020303" pitchFamily="18" charset="0"/>
              </a:rPr>
              <a:t>Test “click chemistry” interaction with furan-maleimide functionalized CPCU coating created during spring (these material samples are shown in Figure 11)</a:t>
            </a:r>
          </a:p>
          <a:p>
            <a:pPr marL="285750" indent="-285750">
              <a:buFont typeface="Arial" panose="020B0604020202020204" pitchFamily="34" charset="0"/>
              <a:buChar char="•"/>
            </a:pPr>
            <a:r>
              <a:rPr lang="en-US" sz="2400" dirty="0">
                <a:latin typeface="Georgia" panose="02040502050405020303" pitchFamily="18" charset="0"/>
              </a:rPr>
              <a:t>Integrate CPCU coating with epoxy microparticles to create one material</a:t>
            </a:r>
          </a:p>
          <a:p>
            <a:pPr marL="285750" indent="-285750">
              <a:buFont typeface="Arial" panose="020B0604020202020204" pitchFamily="34" charset="0"/>
              <a:buChar char="•"/>
            </a:pPr>
            <a:r>
              <a:rPr lang="en-US" sz="2400" dirty="0">
                <a:latin typeface="Georgia" panose="02040502050405020303" pitchFamily="18" charset="0"/>
              </a:rPr>
              <a:t>Arrive at a PC and CPCU reagent ratio which exhibits desired properties</a:t>
            </a:r>
          </a:p>
          <a:p>
            <a:endParaRPr lang="en-US" sz="2400" dirty="0">
              <a:latin typeface="Georgia" panose="02040502050405020303" pitchFamily="18" charset="0"/>
            </a:endParaRPr>
          </a:p>
          <a:p>
            <a:r>
              <a:rPr lang="en-US" sz="2400" u="sng" dirty="0">
                <a:latin typeface="Georgia" panose="02040502050405020303" pitchFamily="18" charset="0"/>
              </a:rPr>
              <a:t>Distant Future:</a:t>
            </a:r>
          </a:p>
          <a:p>
            <a:endParaRPr lang="en-US" sz="2400" u="sng" dirty="0">
              <a:latin typeface="Georgia" panose="02040502050405020303" pitchFamily="18" charset="0"/>
            </a:endParaRPr>
          </a:p>
          <a:p>
            <a:pPr marL="342900" indent="-342900">
              <a:buFont typeface="Arial" panose="020B0604020202020204" pitchFamily="34" charset="0"/>
              <a:buChar char="•"/>
            </a:pPr>
            <a:r>
              <a:rPr lang="en-US" sz="2400" dirty="0">
                <a:latin typeface="Georgia" panose="02040502050405020303" pitchFamily="18" charset="0"/>
              </a:rPr>
              <a:t>Characterize mechanical properties of the optimized material (examples of the </a:t>
            </a:r>
            <a:r>
              <a:rPr lang="en-US" sz="2400" dirty="0" err="1">
                <a:latin typeface="Georgia" panose="02040502050405020303" pitchFamily="18" charset="0"/>
              </a:rPr>
              <a:t>dogbone</a:t>
            </a:r>
            <a:r>
              <a:rPr lang="en-US" sz="2400" dirty="0">
                <a:latin typeface="Georgia" panose="02040502050405020303" pitchFamily="18" charset="0"/>
              </a:rPr>
              <a:t> test specimen used for mechanical characterization are shown in Figure 12)</a:t>
            </a:r>
          </a:p>
          <a:p>
            <a:pPr marL="342900" indent="-342900">
              <a:buFont typeface="Arial" panose="020B0604020202020204" pitchFamily="34" charset="0"/>
              <a:buChar char="•"/>
            </a:pPr>
            <a:r>
              <a:rPr lang="en-US" sz="2400" dirty="0">
                <a:latin typeface="Georgia" panose="02040502050405020303" pitchFamily="18" charset="0"/>
              </a:rPr>
              <a:t>Conduct a large-scale synthesis of bulk material (~500 g NPG)</a:t>
            </a:r>
          </a:p>
          <a:p>
            <a:pPr marL="342900" indent="-342900">
              <a:buFont typeface="Arial" panose="020B0604020202020204" pitchFamily="34" charset="0"/>
              <a:buChar char="•"/>
            </a:pPr>
            <a:r>
              <a:rPr lang="en-US" sz="2400" dirty="0">
                <a:latin typeface="Georgia" panose="02040502050405020303" pitchFamily="18" charset="0"/>
              </a:rPr>
              <a:t>Send material to MSFC and potential industry partners </a:t>
            </a:r>
          </a:p>
          <a:p>
            <a:pPr marL="342900" indent="-342900">
              <a:buFont typeface="Arial" panose="020B0604020202020204" pitchFamily="34" charset="0"/>
              <a:buChar char="•"/>
            </a:pPr>
            <a:endParaRPr lang="en-US" sz="2400" u="sng" dirty="0"/>
          </a:p>
          <a:p>
            <a:pPr marL="285750" indent="-285750">
              <a:buFont typeface="Arial" panose="020B0604020202020204" pitchFamily="34" charset="0"/>
              <a:buChar char="•"/>
            </a:pPr>
            <a:endParaRPr lang="en-US" sz="2400" dirty="0"/>
          </a:p>
        </p:txBody>
      </p:sp>
      <p:pic>
        <p:nvPicPr>
          <p:cNvPr id="51" name="Picture 50">
            <a:extLst>
              <a:ext uri="{FF2B5EF4-FFF2-40B4-BE49-F238E27FC236}">
                <a16:creationId xmlns:a16="http://schemas.microsoft.com/office/drawing/2014/main" id="{B8DB69C4-A002-4826-93E4-65091676E0C7}"/>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9017267" y="18001876"/>
            <a:ext cx="4717783" cy="4744616"/>
          </a:xfrm>
          <a:prstGeom prst="rect">
            <a:avLst/>
          </a:prstGeom>
          <a:noFill/>
        </p:spPr>
      </p:pic>
      <p:sp>
        <p:nvSpPr>
          <p:cNvPr id="52" name="TextBox 51">
            <a:extLst>
              <a:ext uri="{FF2B5EF4-FFF2-40B4-BE49-F238E27FC236}">
                <a16:creationId xmlns:a16="http://schemas.microsoft.com/office/drawing/2014/main" id="{0BC3E924-7B09-4530-B16C-28CF937B70E2}"/>
              </a:ext>
            </a:extLst>
          </p:cNvPr>
          <p:cNvSpPr txBox="1"/>
          <p:nvPr/>
        </p:nvSpPr>
        <p:spPr>
          <a:xfrm>
            <a:off x="1784645" y="17942748"/>
            <a:ext cx="7025211" cy="5632311"/>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Georgia" panose="02040502050405020303" pitchFamily="18" charset="0"/>
              </a:rPr>
              <a:t>Polymer synthesis process realized</a:t>
            </a:r>
          </a:p>
          <a:p>
            <a:endParaRPr lang="en-US" sz="1200" dirty="0">
              <a:latin typeface="Georgia" panose="02040502050405020303" pitchFamily="18" charset="0"/>
            </a:endParaRPr>
          </a:p>
          <a:p>
            <a:pPr marL="342900" indent="-342900">
              <a:buFont typeface="Arial" panose="020B0604020202020204" pitchFamily="34" charset="0"/>
              <a:buChar char="•"/>
            </a:pPr>
            <a:r>
              <a:rPr lang="en-US" sz="2400" dirty="0">
                <a:latin typeface="Georgia" panose="02040502050405020303" pitchFamily="18" charset="0"/>
              </a:rPr>
              <a:t>Polymer-coated epoxy microspheres successfully generated, scanning electron microscopy (SEM) images shown in Figure 1</a:t>
            </a:r>
          </a:p>
          <a:p>
            <a:endParaRPr lang="en-US" sz="1200" dirty="0">
              <a:latin typeface="Georgia" panose="02040502050405020303" pitchFamily="18" charset="0"/>
            </a:endParaRPr>
          </a:p>
          <a:p>
            <a:pPr marL="342900" indent="-342900">
              <a:buFont typeface="Arial" panose="020B0604020202020204" pitchFamily="34" charset="0"/>
              <a:buChar char="•"/>
            </a:pPr>
            <a:r>
              <a:rPr lang="en-US" sz="2400" dirty="0">
                <a:latin typeface="Georgia" panose="02040502050405020303" pitchFamily="18" charset="0"/>
              </a:rPr>
              <a:t>Acoustic separation researched and tested</a:t>
            </a:r>
          </a:p>
          <a:p>
            <a:endParaRPr lang="en-US" sz="1200" dirty="0">
              <a:latin typeface="Georgia" panose="02040502050405020303" pitchFamily="18" charset="0"/>
            </a:endParaRPr>
          </a:p>
          <a:p>
            <a:pPr marL="342900" indent="-342900">
              <a:buFont typeface="Arial" panose="020B0604020202020204" pitchFamily="34" charset="0"/>
              <a:buChar char="•"/>
            </a:pPr>
            <a:r>
              <a:rPr lang="en-US" sz="2400" dirty="0">
                <a:latin typeface="Georgia" panose="02040502050405020303" pitchFamily="18" charset="0"/>
              </a:rPr>
              <a:t>Maleic anhydride material generated</a:t>
            </a:r>
          </a:p>
          <a:p>
            <a:endParaRPr lang="en-US" sz="1200" dirty="0">
              <a:latin typeface="Georgia" panose="02040502050405020303" pitchFamily="18" charset="0"/>
            </a:endParaRPr>
          </a:p>
          <a:p>
            <a:pPr marL="342900" indent="-342900">
              <a:buFont typeface="Arial" panose="020B0604020202020204" pitchFamily="34" charset="0"/>
              <a:buChar char="•"/>
            </a:pPr>
            <a:r>
              <a:rPr lang="en-US" sz="2400" dirty="0" err="1">
                <a:latin typeface="Georgia" panose="02040502050405020303" pitchFamily="18" charset="0"/>
              </a:rPr>
              <a:t>Polyureas</a:t>
            </a:r>
            <a:r>
              <a:rPr lang="en-US" sz="2400" dirty="0">
                <a:latin typeface="Georgia" panose="02040502050405020303" pitchFamily="18" charset="0"/>
              </a:rPr>
              <a:t> researched for coating applications</a:t>
            </a:r>
          </a:p>
          <a:p>
            <a:endParaRPr lang="en-US" sz="1200" dirty="0">
              <a:latin typeface="Georgia" panose="02040502050405020303" pitchFamily="18" charset="0"/>
            </a:endParaRPr>
          </a:p>
          <a:p>
            <a:pPr marL="342900" indent="-342900">
              <a:buFont typeface="Arial" panose="020B0604020202020204" pitchFamily="34" charset="0"/>
              <a:buChar char="•"/>
            </a:pPr>
            <a:r>
              <a:rPr lang="en-US" sz="2400" dirty="0">
                <a:latin typeface="Georgia" panose="02040502050405020303" pitchFamily="18" charset="0"/>
              </a:rPr>
              <a:t>Polycarbonate and epoxy mechanically characterized</a:t>
            </a:r>
          </a:p>
          <a:p>
            <a:endParaRPr lang="en-US" sz="1200" dirty="0">
              <a:latin typeface="Georgia" panose="02040502050405020303" pitchFamily="18" charset="0"/>
            </a:endParaRPr>
          </a:p>
          <a:p>
            <a:pPr marL="342900" indent="-342900">
              <a:buFont typeface="Arial" panose="020B0604020202020204" pitchFamily="34" charset="0"/>
              <a:buChar char="•"/>
            </a:pPr>
            <a:r>
              <a:rPr lang="en-US" sz="2400" dirty="0">
                <a:latin typeface="Georgia" panose="02040502050405020303" pitchFamily="18" charset="0"/>
              </a:rPr>
              <a:t>Agile project management introduced in research practices</a:t>
            </a:r>
          </a:p>
          <a:p>
            <a:pPr marL="342900" indent="-342900">
              <a:buFont typeface="Arial" panose="020B0604020202020204" pitchFamily="34" charset="0"/>
              <a:buChar char="•"/>
            </a:pPr>
            <a:endParaRPr lang="en-US" sz="2400" dirty="0">
              <a:latin typeface="Georgia" panose="02040502050405020303" pitchFamily="18" charset="0"/>
            </a:endParaRPr>
          </a:p>
        </p:txBody>
      </p:sp>
      <p:sp>
        <p:nvSpPr>
          <p:cNvPr id="53" name="TextBox 52">
            <a:extLst>
              <a:ext uri="{FF2B5EF4-FFF2-40B4-BE49-F238E27FC236}">
                <a16:creationId xmlns:a16="http://schemas.microsoft.com/office/drawing/2014/main" id="{5CFC63F0-8F76-4865-8ED5-D9F41492185A}"/>
              </a:ext>
            </a:extLst>
          </p:cNvPr>
          <p:cNvSpPr txBox="1"/>
          <p:nvPr/>
        </p:nvSpPr>
        <p:spPr>
          <a:xfrm>
            <a:off x="37954277" y="11842462"/>
            <a:ext cx="4145114" cy="3785652"/>
          </a:xfrm>
          <a:prstGeom prst="rect">
            <a:avLst/>
          </a:prstGeom>
          <a:noFill/>
        </p:spPr>
        <p:txBody>
          <a:bodyPr wrap="square" rtlCol="0">
            <a:spAutoFit/>
          </a:bodyPr>
          <a:lstStyle/>
          <a:p>
            <a:r>
              <a:rPr lang="en-US" sz="2400" dirty="0">
                <a:latin typeface="Georgia" panose="02040502050405020303" pitchFamily="18" charset="0"/>
              </a:rPr>
              <a:t>As part of introducing new transformative research practices, digital laboratory notebook tablets were used rather than traditional laboratory notebooks. This provided the opportunity for detailed photos to be directly implemented in laboratory notes.</a:t>
            </a:r>
          </a:p>
        </p:txBody>
      </p:sp>
      <p:sp>
        <p:nvSpPr>
          <p:cNvPr id="55" name="TextBox 54">
            <a:extLst>
              <a:ext uri="{FF2B5EF4-FFF2-40B4-BE49-F238E27FC236}">
                <a16:creationId xmlns:a16="http://schemas.microsoft.com/office/drawing/2014/main" id="{0A183B0B-5C88-4EDB-804D-45292ED357AE}"/>
              </a:ext>
            </a:extLst>
          </p:cNvPr>
          <p:cNvSpPr txBox="1"/>
          <p:nvPr/>
        </p:nvSpPr>
        <p:spPr>
          <a:xfrm>
            <a:off x="9017266" y="22852248"/>
            <a:ext cx="4717783" cy="584775"/>
          </a:xfrm>
          <a:prstGeom prst="rect">
            <a:avLst/>
          </a:prstGeom>
          <a:noFill/>
        </p:spPr>
        <p:txBody>
          <a:bodyPr wrap="square" rtlCol="0">
            <a:spAutoFit/>
          </a:bodyPr>
          <a:lstStyle/>
          <a:p>
            <a:pPr algn="ctr"/>
            <a:r>
              <a:rPr lang="en-US" sz="1600" b="1" dirty="0">
                <a:latin typeface="Georgia" panose="02040502050405020303" pitchFamily="18" charset="0"/>
              </a:rPr>
              <a:t>Figure 1: </a:t>
            </a:r>
            <a:r>
              <a:rPr lang="en-US" sz="1600" dirty="0">
                <a:latin typeface="Georgia" panose="02040502050405020303" pitchFamily="18" charset="0"/>
              </a:rPr>
              <a:t>Polymer-coated epoxy microspheres from past research team.</a:t>
            </a:r>
          </a:p>
        </p:txBody>
      </p:sp>
      <p:sp>
        <p:nvSpPr>
          <p:cNvPr id="57" name="TextBox 56">
            <a:extLst>
              <a:ext uri="{FF2B5EF4-FFF2-40B4-BE49-F238E27FC236}">
                <a16:creationId xmlns:a16="http://schemas.microsoft.com/office/drawing/2014/main" id="{3F51EC6F-7C29-400D-8E3A-13DE1E885724}"/>
              </a:ext>
            </a:extLst>
          </p:cNvPr>
          <p:cNvSpPr txBox="1"/>
          <p:nvPr/>
        </p:nvSpPr>
        <p:spPr>
          <a:xfrm>
            <a:off x="26302920" y="10973599"/>
            <a:ext cx="2755461" cy="584775"/>
          </a:xfrm>
          <a:prstGeom prst="rect">
            <a:avLst/>
          </a:prstGeom>
          <a:noFill/>
        </p:spPr>
        <p:txBody>
          <a:bodyPr wrap="square" rtlCol="0">
            <a:spAutoFit/>
          </a:bodyPr>
          <a:lstStyle/>
          <a:p>
            <a:pPr algn="ctr"/>
            <a:r>
              <a:rPr lang="en-US" sz="1600" b="1" dirty="0">
                <a:latin typeface="Georgia" panose="02040502050405020303" pitchFamily="18" charset="0"/>
              </a:rPr>
              <a:t>Figure 2: </a:t>
            </a:r>
            <a:r>
              <a:rPr lang="en-US" sz="1600" dirty="0">
                <a:latin typeface="Georgia" panose="02040502050405020303" pitchFamily="18" charset="0"/>
              </a:rPr>
              <a:t>PC Experimental Setup.</a:t>
            </a:r>
          </a:p>
        </p:txBody>
      </p:sp>
      <p:sp>
        <p:nvSpPr>
          <p:cNvPr id="59" name="TextBox 58">
            <a:extLst>
              <a:ext uri="{FF2B5EF4-FFF2-40B4-BE49-F238E27FC236}">
                <a16:creationId xmlns:a16="http://schemas.microsoft.com/office/drawing/2014/main" id="{726DBB9C-0E10-4B58-995B-E02A8BAC3258}"/>
              </a:ext>
            </a:extLst>
          </p:cNvPr>
          <p:cNvSpPr txBox="1"/>
          <p:nvPr/>
        </p:nvSpPr>
        <p:spPr>
          <a:xfrm>
            <a:off x="26131510" y="15691864"/>
            <a:ext cx="3098279" cy="584775"/>
          </a:xfrm>
          <a:prstGeom prst="rect">
            <a:avLst/>
          </a:prstGeom>
          <a:noFill/>
        </p:spPr>
        <p:txBody>
          <a:bodyPr wrap="square" rtlCol="0">
            <a:spAutoFit/>
          </a:bodyPr>
          <a:lstStyle/>
          <a:p>
            <a:pPr algn="ctr"/>
            <a:r>
              <a:rPr lang="en-US" sz="1600" b="1" dirty="0">
                <a:latin typeface="Georgia" panose="02040502050405020303" pitchFamily="18" charset="0"/>
              </a:rPr>
              <a:t>Figure 3: </a:t>
            </a:r>
            <a:r>
              <a:rPr lang="en-US" sz="1600" dirty="0">
                <a:latin typeface="Georgia" panose="02040502050405020303" pitchFamily="18" charset="0"/>
              </a:rPr>
              <a:t>CPCU Experimental Setup.</a:t>
            </a:r>
            <a:endParaRPr lang="en-US" sz="1600" b="1" dirty="0">
              <a:latin typeface="Georgia" panose="02040502050405020303" pitchFamily="18" charset="0"/>
            </a:endParaRPr>
          </a:p>
        </p:txBody>
      </p:sp>
      <p:sp>
        <p:nvSpPr>
          <p:cNvPr id="61" name="TextBox 60">
            <a:extLst>
              <a:ext uri="{FF2B5EF4-FFF2-40B4-BE49-F238E27FC236}">
                <a16:creationId xmlns:a16="http://schemas.microsoft.com/office/drawing/2014/main" id="{50D29779-A7C2-4738-BC9A-B35FDE0CAC1D}"/>
              </a:ext>
            </a:extLst>
          </p:cNvPr>
          <p:cNvSpPr txBox="1"/>
          <p:nvPr/>
        </p:nvSpPr>
        <p:spPr>
          <a:xfrm>
            <a:off x="15625491" y="24546131"/>
            <a:ext cx="4319609" cy="584775"/>
          </a:xfrm>
          <a:prstGeom prst="rect">
            <a:avLst/>
          </a:prstGeom>
          <a:noFill/>
        </p:spPr>
        <p:txBody>
          <a:bodyPr wrap="square" rtlCol="0">
            <a:spAutoFit/>
          </a:bodyPr>
          <a:lstStyle/>
          <a:p>
            <a:pPr algn="ctr"/>
            <a:r>
              <a:rPr lang="en-US" sz="1600" b="1" dirty="0">
                <a:latin typeface="Georgia" panose="02040502050405020303" pitchFamily="18" charset="0"/>
              </a:rPr>
              <a:t>Figure 4: </a:t>
            </a:r>
            <a:r>
              <a:rPr lang="en-US" sz="1600" dirty="0">
                <a:latin typeface="Georgia" panose="02040502050405020303" pitchFamily="18" charset="0"/>
              </a:rPr>
              <a:t>Low reagent ratio (1.4:1) </a:t>
            </a:r>
            <a:r>
              <a:rPr lang="en-US" sz="1600" baseline="30000" dirty="0">
                <a:latin typeface="Georgia" panose="02040502050405020303" pitchFamily="18" charset="0"/>
              </a:rPr>
              <a:t>1</a:t>
            </a:r>
            <a:r>
              <a:rPr lang="en-US" sz="1600" dirty="0">
                <a:latin typeface="Georgia" panose="02040502050405020303" pitchFamily="18" charset="0"/>
              </a:rPr>
              <a:t>H NMR spectra with ether formation.</a:t>
            </a:r>
          </a:p>
        </p:txBody>
      </p:sp>
      <p:sp>
        <p:nvSpPr>
          <p:cNvPr id="63" name="TextBox 62">
            <a:extLst>
              <a:ext uri="{FF2B5EF4-FFF2-40B4-BE49-F238E27FC236}">
                <a16:creationId xmlns:a16="http://schemas.microsoft.com/office/drawing/2014/main" id="{736EB424-6DC0-4406-A08D-C938ACC3D383}"/>
              </a:ext>
            </a:extLst>
          </p:cNvPr>
          <p:cNvSpPr txBox="1"/>
          <p:nvPr/>
        </p:nvSpPr>
        <p:spPr>
          <a:xfrm>
            <a:off x="23972782" y="24656174"/>
            <a:ext cx="4769804" cy="584775"/>
          </a:xfrm>
          <a:prstGeom prst="rect">
            <a:avLst/>
          </a:prstGeom>
          <a:noFill/>
        </p:spPr>
        <p:txBody>
          <a:bodyPr wrap="square" rtlCol="0">
            <a:spAutoFit/>
          </a:bodyPr>
          <a:lstStyle/>
          <a:p>
            <a:pPr algn="ctr"/>
            <a:r>
              <a:rPr lang="en-US" sz="1600" b="1" dirty="0">
                <a:latin typeface="Georgia" panose="02040502050405020303" pitchFamily="18" charset="0"/>
              </a:rPr>
              <a:t>Figure 5: </a:t>
            </a:r>
            <a:r>
              <a:rPr lang="en-US" sz="1600" dirty="0">
                <a:latin typeface="Georgia" panose="02040502050405020303" pitchFamily="18" charset="0"/>
              </a:rPr>
              <a:t>High reagent ratio (10:1) </a:t>
            </a:r>
            <a:r>
              <a:rPr lang="en-US" sz="1600" baseline="30000" dirty="0">
                <a:latin typeface="Georgia" panose="02040502050405020303" pitchFamily="18" charset="0"/>
              </a:rPr>
              <a:t>1</a:t>
            </a:r>
            <a:r>
              <a:rPr lang="en-US" sz="1600" dirty="0">
                <a:latin typeface="Georgia" panose="02040502050405020303" pitchFamily="18" charset="0"/>
              </a:rPr>
              <a:t>H NMR spectra.</a:t>
            </a:r>
            <a:endParaRPr lang="en-US" sz="1600" b="1" dirty="0">
              <a:latin typeface="Georgia" panose="02040502050405020303" pitchFamily="18" charset="0"/>
            </a:endParaRPr>
          </a:p>
        </p:txBody>
      </p:sp>
      <p:sp>
        <p:nvSpPr>
          <p:cNvPr id="67" name="TextBox 66">
            <a:extLst>
              <a:ext uri="{FF2B5EF4-FFF2-40B4-BE49-F238E27FC236}">
                <a16:creationId xmlns:a16="http://schemas.microsoft.com/office/drawing/2014/main" id="{47DE38D6-4741-4C61-9993-88B2DB716CD5}"/>
              </a:ext>
            </a:extLst>
          </p:cNvPr>
          <p:cNvSpPr txBox="1"/>
          <p:nvPr/>
        </p:nvSpPr>
        <p:spPr>
          <a:xfrm>
            <a:off x="23571010" y="32105273"/>
            <a:ext cx="5573348" cy="338554"/>
          </a:xfrm>
          <a:prstGeom prst="rect">
            <a:avLst/>
          </a:prstGeom>
          <a:noFill/>
        </p:spPr>
        <p:txBody>
          <a:bodyPr wrap="square" rtlCol="0">
            <a:spAutoFit/>
          </a:bodyPr>
          <a:lstStyle/>
          <a:p>
            <a:pPr algn="ctr"/>
            <a:r>
              <a:rPr lang="en-US" sz="1600" b="1" dirty="0">
                <a:latin typeface="Georgia" panose="02040502050405020303" pitchFamily="18" charset="0"/>
              </a:rPr>
              <a:t>Figure 7: </a:t>
            </a:r>
            <a:r>
              <a:rPr lang="en-US" sz="1600" dirty="0">
                <a:latin typeface="Georgia" panose="02040502050405020303" pitchFamily="18" charset="0"/>
              </a:rPr>
              <a:t>CPCU coating rheology data.</a:t>
            </a:r>
          </a:p>
        </p:txBody>
      </p:sp>
      <p:sp>
        <p:nvSpPr>
          <p:cNvPr id="69" name="TextBox 68">
            <a:extLst>
              <a:ext uri="{FF2B5EF4-FFF2-40B4-BE49-F238E27FC236}">
                <a16:creationId xmlns:a16="http://schemas.microsoft.com/office/drawing/2014/main" id="{48145CEA-B741-4F00-A685-E04A029DB01E}"/>
              </a:ext>
            </a:extLst>
          </p:cNvPr>
          <p:cNvSpPr txBox="1"/>
          <p:nvPr/>
        </p:nvSpPr>
        <p:spPr>
          <a:xfrm>
            <a:off x="23669317" y="28613890"/>
            <a:ext cx="5376734" cy="338554"/>
          </a:xfrm>
          <a:prstGeom prst="rect">
            <a:avLst/>
          </a:prstGeom>
          <a:noFill/>
        </p:spPr>
        <p:txBody>
          <a:bodyPr wrap="square" rtlCol="0">
            <a:spAutoFit/>
          </a:bodyPr>
          <a:lstStyle/>
          <a:p>
            <a:pPr algn="ctr"/>
            <a:r>
              <a:rPr lang="en-US" sz="1600" b="1" dirty="0">
                <a:latin typeface="Georgia" panose="02040502050405020303" pitchFamily="18" charset="0"/>
              </a:rPr>
              <a:t>Figure 6: </a:t>
            </a:r>
            <a:r>
              <a:rPr lang="en-US" sz="1600" dirty="0">
                <a:latin typeface="Georgia" panose="02040502050405020303" pitchFamily="18" charset="0"/>
              </a:rPr>
              <a:t>CPCU glass transition temperature data.</a:t>
            </a:r>
            <a:endParaRPr lang="en-US" sz="1600" b="1" dirty="0">
              <a:latin typeface="Georgia" panose="02040502050405020303" pitchFamily="18" charset="0"/>
            </a:endParaRPr>
          </a:p>
        </p:txBody>
      </p:sp>
      <p:sp>
        <p:nvSpPr>
          <p:cNvPr id="71" name="TextBox 70">
            <a:extLst>
              <a:ext uri="{FF2B5EF4-FFF2-40B4-BE49-F238E27FC236}">
                <a16:creationId xmlns:a16="http://schemas.microsoft.com/office/drawing/2014/main" id="{CA85ECA0-965E-4670-B007-8A3C1748D20D}"/>
              </a:ext>
            </a:extLst>
          </p:cNvPr>
          <p:cNvSpPr txBox="1"/>
          <p:nvPr/>
        </p:nvSpPr>
        <p:spPr>
          <a:xfrm>
            <a:off x="29971497" y="15404549"/>
            <a:ext cx="3743915" cy="338554"/>
          </a:xfrm>
          <a:prstGeom prst="rect">
            <a:avLst/>
          </a:prstGeom>
          <a:noFill/>
        </p:spPr>
        <p:txBody>
          <a:bodyPr wrap="square" rtlCol="0">
            <a:spAutoFit/>
          </a:bodyPr>
          <a:lstStyle/>
          <a:p>
            <a:pPr algn="ctr"/>
            <a:r>
              <a:rPr lang="en-US" sz="1600" b="1" dirty="0">
                <a:latin typeface="Georgia" panose="02040502050405020303" pitchFamily="18" charset="0"/>
              </a:rPr>
              <a:t>Figure 9: </a:t>
            </a:r>
            <a:r>
              <a:rPr lang="en-US" sz="1600" dirty="0">
                <a:latin typeface="Georgia" panose="02040502050405020303" pitchFamily="18" charset="0"/>
              </a:rPr>
              <a:t>Polycarbonate samples.</a:t>
            </a:r>
          </a:p>
        </p:txBody>
      </p:sp>
      <p:sp>
        <p:nvSpPr>
          <p:cNvPr id="73" name="TextBox 72">
            <a:extLst>
              <a:ext uri="{FF2B5EF4-FFF2-40B4-BE49-F238E27FC236}">
                <a16:creationId xmlns:a16="http://schemas.microsoft.com/office/drawing/2014/main" id="{9422259E-C392-4314-9D07-7041DCDD3551}"/>
              </a:ext>
            </a:extLst>
          </p:cNvPr>
          <p:cNvSpPr txBox="1"/>
          <p:nvPr/>
        </p:nvSpPr>
        <p:spPr>
          <a:xfrm>
            <a:off x="29897159" y="10927513"/>
            <a:ext cx="3886796" cy="584775"/>
          </a:xfrm>
          <a:prstGeom prst="rect">
            <a:avLst/>
          </a:prstGeom>
          <a:noFill/>
        </p:spPr>
        <p:txBody>
          <a:bodyPr wrap="square" rtlCol="0">
            <a:spAutoFit/>
          </a:bodyPr>
          <a:lstStyle/>
          <a:p>
            <a:pPr algn="ctr"/>
            <a:r>
              <a:rPr lang="en-US" sz="1600" b="1" dirty="0">
                <a:latin typeface="Georgia" panose="02040502050405020303" pitchFamily="18" charset="0"/>
              </a:rPr>
              <a:t>Figure 8: </a:t>
            </a:r>
            <a:r>
              <a:rPr lang="en-US" sz="1600" dirty="0">
                <a:latin typeface="Georgia" panose="02040502050405020303" pitchFamily="18" charset="0"/>
              </a:rPr>
              <a:t>Rheology testing of CPCU samples.</a:t>
            </a:r>
          </a:p>
        </p:txBody>
      </p:sp>
      <p:sp>
        <p:nvSpPr>
          <p:cNvPr id="75" name="TextBox 74">
            <a:extLst>
              <a:ext uri="{FF2B5EF4-FFF2-40B4-BE49-F238E27FC236}">
                <a16:creationId xmlns:a16="http://schemas.microsoft.com/office/drawing/2014/main" id="{D3B8C497-7000-480F-B088-1B7E94B6453D}"/>
              </a:ext>
            </a:extLst>
          </p:cNvPr>
          <p:cNvSpPr txBox="1"/>
          <p:nvPr/>
        </p:nvSpPr>
        <p:spPr>
          <a:xfrm>
            <a:off x="34061385" y="15404549"/>
            <a:ext cx="3628856" cy="584775"/>
          </a:xfrm>
          <a:prstGeom prst="rect">
            <a:avLst/>
          </a:prstGeom>
          <a:noFill/>
        </p:spPr>
        <p:txBody>
          <a:bodyPr wrap="square" rtlCol="0">
            <a:spAutoFit/>
          </a:bodyPr>
          <a:lstStyle/>
          <a:p>
            <a:pPr algn="ctr"/>
            <a:r>
              <a:rPr lang="en-US" sz="1600" b="1" dirty="0">
                <a:latin typeface="Georgia" panose="02040502050405020303" pitchFamily="18" charset="0"/>
              </a:rPr>
              <a:t>Figure 10: </a:t>
            </a:r>
            <a:r>
              <a:rPr lang="en-US" sz="1600" dirty="0">
                <a:latin typeface="Georgia" panose="02040502050405020303" pitchFamily="18" charset="0"/>
              </a:rPr>
              <a:t>Flexible CPCU material sample.</a:t>
            </a:r>
            <a:endParaRPr lang="en-US" sz="1600" b="1" dirty="0">
              <a:latin typeface="Georgia" panose="02040502050405020303" pitchFamily="18" charset="0"/>
            </a:endParaRPr>
          </a:p>
        </p:txBody>
      </p:sp>
      <p:sp>
        <p:nvSpPr>
          <p:cNvPr id="77" name="TextBox 76">
            <a:extLst>
              <a:ext uri="{FF2B5EF4-FFF2-40B4-BE49-F238E27FC236}">
                <a16:creationId xmlns:a16="http://schemas.microsoft.com/office/drawing/2014/main" id="{A866E498-94EE-45FC-ADC1-70E74B2C6CE1}"/>
              </a:ext>
            </a:extLst>
          </p:cNvPr>
          <p:cNvSpPr txBox="1"/>
          <p:nvPr/>
        </p:nvSpPr>
        <p:spPr>
          <a:xfrm>
            <a:off x="38699792" y="20081796"/>
            <a:ext cx="3530329" cy="584775"/>
          </a:xfrm>
          <a:prstGeom prst="rect">
            <a:avLst/>
          </a:prstGeom>
          <a:noFill/>
        </p:spPr>
        <p:txBody>
          <a:bodyPr wrap="square" rtlCol="0">
            <a:spAutoFit/>
          </a:bodyPr>
          <a:lstStyle/>
          <a:p>
            <a:pPr algn="ctr"/>
            <a:r>
              <a:rPr lang="en-US" sz="1600" b="1" dirty="0">
                <a:latin typeface="Georgia" panose="02040502050405020303" pitchFamily="18" charset="0"/>
              </a:rPr>
              <a:t>Figure 11: </a:t>
            </a:r>
            <a:r>
              <a:rPr lang="en-US" sz="1600" dirty="0">
                <a:latin typeface="Georgia" panose="02040502050405020303" pitchFamily="18" charset="0"/>
              </a:rPr>
              <a:t>Maleimide and furan functionalized CPCU.</a:t>
            </a:r>
          </a:p>
        </p:txBody>
      </p:sp>
      <p:sp>
        <p:nvSpPr>
          <p:cNvPr id="79" name="TextBox 78">
            <a:extLst>
              <a:ext uri="{FF2B5EF4-FFF2-40B4-BE49-F238E27FC236}">
                <a16:creationId xmlns:a16="http://schemas.microsoft.com/office/drawing/2014/main" id="{6A3AE188-FF02-4DCB-A950-073E55926908}"/>
              </a:ext>
            </a:extLst>
          </p:cNvPr>
          <p:cNvSpPr txBox="1"/>
          <p:nvPr/>
        </p:nvSpPr>
        <p:spPr>
          <a:xfrm>
            <a:off x="38902450" y="23771785"/>
            <a:ext cx="3120571" cy="584775"/>
          </a:xfrm>
          <a:prstGeom prst="rect">
            <a:avLst/>
          </a:prstGeom>
          <a:noFill/>
        </p:spPr>
        <p:txBody>
          <a:bodyPr wrap="square" rtlCol="0">
            <a:spAutoFit/>
          </a:bodyPr>
          <a:lstStyle/>
          <a:p>
            <a:pPr algn="ctr"/>
            <a:r>
              <a:rPr lang="en-US" sz="1600" b="1" dirty="0">
                <a:latin typeface="Georgia" panose="02040502050405020303" pitchFamily="18" charset="0"/>
              </a:rPr>
              <a:t>Figure 12: </a:t>
            </a:r>
            <a:r>
              <a:rPr lang="en-US" sz="1600" dirty="0">
                <a:latin typeface="Georgia" panose="02040502050405020303" pitchFamily="18" charset="0"/>
              </a:rPr>
              <a:t>CPCU </a:t>
            </a:r>
            <a:r>
              <a:rPr lang="en-US" sz="1600" dirty="0" err="1">
                <a:latin typeface="Georgia" panose="02040502050405020303" pitchFamily="18" charset="0"/>
              </a:rPr>
              <a:t>dogbone</a:t>
            </a:r>
            <a:r>
              <a:rPr lang="en-US" sz="1600" dirty="0">
                <a:latin typeface="Georgia" panose="02040502050405020303" pitchFamily="18" charset="0"/>
              </a:rPr>
              <a:t> test specimen.</a:t>
            </a:r>
          </a:p>
        </p:txBody>
      </p:sp>
    </p:spTree>
    <p:extLst>
      <p:ext uri="{BB962C8B-B14F-4D97-AF65-F5344CB8AC3E}">
        <p14:creationId xmlns:p14="http://schemas.microsoft.com/office/powerpoint/2010/main" val="29784124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3070</TotalTime>
  <Words>1509</Words>
  <Application>Microsoft Office PowerPoint</Application>
  <PresentationFormat>Custom</PresentationFormat>
  <Paragraphs>91</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Georgia</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Strohmaier</dc:creator>
  <cp:lastModifiedBy>Peter Strohmaier</cp:lastModifiedBy>
  <cp:revision>69</cp:revision>
  <dcterms:created xsi:type="dcterms:W3CDTF">2020-10-10T03:37:11Z</dcterms:created>
  <dcterms:modified xsi:type="dcterms:W3CDTF">2020-10-27T02:21:21Z</dcterms:modified>
</cp:coreProperties>
</file>