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18"/>
  </p:notesMasterIdLst>
  <p:handoutMasterIdLst>
    <p:handoutMasterId r:id="rId19"/>
  </p:handoutMasterIdLst>
  <p:sldIdLst>
    <p:sldId id="256" r:id="rId3"/>
    <p:sldId id="293" r:id="rId4"/>
    <p:sldId id="302" r:id="rId5"/>
    <p:sldId id="298" r:id="rId6"/>
    <p:sldId id="301" r:id="rId7"/>
    <p:sldId id="306" r:id="rId8"/>
    <p:sldId id="294" r:id="rId9"/>
    <p:sldId id="303" r:id="rId10"/>
    <p:sldId id="304" r:id="rId11"/>
    <p:sldId id="305" r:id="rId12"/>
    <p:sldId id="295" r:id="rId13"/>
    <p:sldId id="296" r:id="rId14"/>
    <p:sldId id="297" r:id="rId15"/>
    <p:sldId id="307" r:id="rId16"/>
    <p:sldId id="30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54"/>
    <p:restoredTop sz="94599"/>
  </p:normalViewPr>
  <p:slideViewPr>
    <p:cSldViewPr snapToGrid="0" snapToObjects="1">
      <p:cViewPr varScale="1">
        <p:scale>
          <a:sx n="93" d="100"/>
          <a:sy n="93" d="100"/>
        </p:scale>
        <p:origin x="1072" y="192"/>
      </p:cViewPr>
      <p:guideLst>
        <p:guide orient="horz" pos="2160"/>
        <p:guide pos="2880"/>
      </p:guideLst>
    </p:cSldViewPr>
  </p:slideViewPr>
  <p:outlineViewPr>
    <p:cViewPr>
      <p:scale>
        <a:sx n="33" d="100"/>
        <a:sy n="33" d="100"/>
      </p:scale>
      <p:origin x="0" y="-457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BC9179-ADF8-8145-8274-C89130A35C4F}" type="datetimeFigureOut">
              <a:rPr lang="en-US" smtClean="0"/>
              <a:t>11/5/20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5EA0480-478C-7640-AA10-4FD741FD98FF}" type="slidenum">
              <a:rPr lang="en-US" smtClean="0"/>
              <a:t>‹#›</a:t>
            </a:fld>
            <a:endParaRPr lang="en-US"/>
          </a:p>
        </p:txBody>
      </p:sp>
    </p:spTree>
    <p:extLst>
      <p:ext uri="{BB962C8B-B14F-4D97-AF65-F5344CB8AC3E}">
        <p14:creationId xmlns:p14="http://schemas.microsoft.com/office/powerpoint/2010/main" val="29767330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AD32C2-504E-FD43-BD0F-BBD14ACC1671}" type="datetimeFigureOut">
              <a:rPr lang="en-US" smtClean="0"/>
              <a:t>11/5/20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B0AA31-3F9D-6441-8B9A-6F14E7F9D439}" type="slidenum">
              <a:rPr lang="en-US" smtClean="0"/>
              <a:t>‹#›</a:t>
            </a:fld>
            <a:endParaRPr lang="en-US"/>
          </a:p>
        </p:txBody>
      </p:sp>
    </p:spTree>
    <p:extLst>
      <p:ext uri="{BB962C8B-B14F-4D97-AF65-F5344CB8AC3E}">
        <p14:creationId xmlns:p14="http://schemas.microsoft.com/office/powerpoint/2010/main" val="280832023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I did to get ready for this : Your interest appears to be what we can measure that will give you insights to skull expansion, especially as it pertains to migraines and other possible conditions. Specifically, we can not only measure transcranial distance, but also the time derivatives of these. We can measure the acceleration of the transcranial distance. This is very significant because of Newton’s second law, in that acceleration always is caused by unbalanced forces at the area of the skull that is being interrogated. Therefore the acceleration tells us something about the net pressure conditions in skull expansion and contraction at one location. These changes can be related to data obtained by ventricle pressure measurements, which have been well-studied and related to coarse outlines of valve closures, heart ventricle contractions, and other causes which influence ICP and hence skull expansions and contractions from pressure probes inserted into a ventricle within the brain. The purpose of this discussion is to explore the effects of small changes in ICP from three adjacent heart beats that are caused by beginnings of inspiration. The data shows that in one patient, and at one brief time interval, our instrument gives small but measurable changes that occur, and an indication of how an hypothesis for further study may be formed. Keep in mind that this information is by no means anything other than an exploration of an instrument’s capability.</a:t>
            </a:r>
          </a:p>
          <a:p>
            <a:endParaRPr lang="en-US" dirty="0"/>
          </a:p>
        </p:txBody>
      </p:sp>
      <p:sp>
        <p:nvSpPr>
          <p:cNvPr id="4" name="Slide Number Placeholder 3"/>
          <p:cNvSpPr>
            <a:spLocks noGrp="1"/>
          </p:cNvSpPr>
          <p:nvPr>
            <p:ph type="sldNum" sz="quarter" idx="5"/>
          </p:nvPr>
        </p:nvSpPr>
        <p:spPr/>
        <p:txBody>
          <a:bodyPr/>
          <a:lstStyle/>
          <a:p>
            <a:fld id="{51B0AA31-3F9D-6441-8B9A-6F14E7F9D439}" type="slidenum">
              <a:rPr lang="en-US" smtClean="0"/>
              <a:t>2</a:t>
            </a:fld>
            <a:endParaRPr lang="en-US"/>
          </a:p>
        </p:txBody>
      </p:sp>
    </p:spTree>
    <p:extLst>
      <p:ext uri="{BB962C8B-B14F-4D97-AF65-F5344CB8AC3E}">
        <p14:creationId xmlns:p14="http://schemas.microsoft.com/office/powerpoint/2010/main" val="3612691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B0AA31-3F9D-6441-8B9A-6F14E7F9D439}" type="slidenum">
              <a:rPr lang="en-US" smtClean="0"/>
              <a:t>5</a:t>
            </a:fld>
            <a:endParaRPr lang="en-US"/>
          </a:p>
        </p:txBody>
      </p:sp>
    </p:spTree>
    <p:extLst>
      <p:ext uri="{BB962C8B-B14F-4D97-AF65-F5344CB8AC3E}">
        <p14:creationId xmlns:p14="http://schemas.microsoft.com/office/powerpoint/2010/main" val="3331452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B0AA31-3F9D-6441-8B9A-6F14E7F9D439}" type="slidenum">
              <a:rPr lang="en-US" smtClean="0"/>
              <a:t>15</a:t>
            </a:fld>
            <a:endParaRPr lang="en-US"/>
          </a:p>
        </p:txBody>
      </p:sp>
    </p:spTree>
    <p:extLst>
      <p:ext uri="{BB962C8B-B14F-4D97-AF65-F5344CB8AC3E}">
        <p14:creationId xmlns:p14="http://schemas.microsoft.com/office/powerpoint/2010/main" val="178402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24D610-A61D-874A-A019-C4D83EB8D2EE}"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3773603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C341D-95A3-C944-B323-90DC6074D8B7}" type="datetime1">
              <a:rPr lang="en-US" smtClean="0"/>
              <a:t>11/5/20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1858177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84A8B6-0840-664F-87BC-D05689C71E8C}"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230071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309A21-A2F8-8E4E-AB98-F7BEF3B2A59D}" type="datetime1">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108904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B032EB-CB6B-5545-B776-77EC367D022B}" type="datetime1">
              <a:rPr lang="en-US" smtClean="0"/>
              <a:t>11/5/20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3164869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A48F53-8434-B64E-AAAE-E5A00852660A}" type="datetime1">
              <a:rPr lang="en-US" smtClean="0"/>
              <a:t>11/5/20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625002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C69E19-464A-DE4B-924A-CFECBEF1748F}" type="datetime1">
              <a:rPr lang="en-US" smtClean="0"/>
              <a:t>11/5/20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281940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2E0D3E-5112-EA41-B04B-5570C7300FC5}" type="datetime1">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3870008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44A7D2-F1F1-F744-A59E-72B261726E9E}" type="datetime1">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2336819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975F4C-01FE-FF48-9F14-B52BDC9765DE}"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1639581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FA4AC8-A50F-9A4B-9490-C5E71DD65A42}"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1526645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6D3D0B-B276-D147-B228-172422312549}" type="datetime1">
              <a:rPr lang="en-US" smtClean="0"/>
              <a:t>11/5/20</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64936A-4534-574C-8F96-3499368ADDE6}" type="slidenum">
              <a:rPr lang="en-US" smtClean="0"/>
              <a:t>‹#›</a:t>
            </a:fld>
            <a:endParaRPr lang="en-US"/>
          </a:p>
        </p:txBody>
      </p:sp>
    </p:spTree>
    <p:extLst>
      <p:ext uri="{BB962C8B-B14F-4D97-AF65-F5344CB8AC3E}">
        <p14:creationId xmlns:p14="http://schemas.microsoft.com/office/powerpoint/2010/main" val="324104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3E7CC7-8A7B-954F-A953-649B9F3298F4}"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2023431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45DDF-4D15-C840-8011-B2773FE70A3D}"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4294783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46E0B2-ECFF-6A44-8090-6E46ABC117B2}"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3505309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73D115-E0D7-0E46-A344-2AD7D3E979CC}" type="datetime1">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3619256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B5D4B3-7C10-0D4D-A88C-5307FFA6B3DE}" type="datetime1">
              <a:rPr lang="en-US" smtClean="0"/>
              <a:t>11/5/20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385743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537438B-AB01-234D-B1E1-D4A23B9ACC83}" type="datetime1">
              <a:rPr lang="en-US" smtClean="0"/>
              <a:t>11/5/20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992227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C6D928-7196-EC45-A14A-F88A24C74817}" type="datetime1">
              <a:rPr lang="en-US" smtClean="0"/>
              <a:t>11/5/20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109268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043B8C-71F6-0B44-95B7-E4047BB004E8}" type="datetime1">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1302245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B3F1EE-47A2-0848-9544-0E4F81649CC0}" type="datetime1">
              <a:rPr lang="en-US" smtClean="0"/>
              <a:t>11/5/20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4099068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8ABC7A-9B31-F14C-AC93-9370B92BD18F}"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63681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B1D1F9-27F6-8B4E-A190-EEB546ACBEDE}" type="datetime1">
              <a:rPr lang="en-US" smtClean="0"/>
              <a:t>11/5/20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8C2F2C-6215-9845-A67F-074AA22A6C6D}" type="slidenum">
              <a:rPr lang="en-US" smtClean="0"/>
              <a:t>‹#›</a:t>
            </a:fld>
            <a:endParaRPr lang="en-US"/>
          </a:p>
        </p:txBody>
      </p:sp>
    </p:spTree>
    <p:extLst>
      <p:ext uri="{BB962C8B-B14F-4D97-AF65-F5344CB8AC3E}">
        <p14:creationId xmlns:p14="http://schemas.microsoft.com/office/powerpoint/2010/main" val="1292812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10599-6A8E-8B4C-8357-12F22DD405BC}" type="datetime1">
              <a:rPr lang="en-US" smtClean="0"/>
              <a:t>11/5/20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64936A-4534-574C-8F96-3499368ADDE6}" type="slidenum">
              <a:rPr lang="en-US" smtClean="0"/>
              <a:t>‹#›</a:t>
            </a:fld>
            <a:endParaRPr lang="en-US"/>
          </a:p>
        </p:txBody>
      </p:sp>
    </p:spTree>
    <p:extLst>
      <p:ext uri="{BB962C8B-B14F-4D97-AF65-F5344CB8AC3E}">
        <p14:creationId xmlns:p14="http://schemas.microsoft.com/office/powerpoint/2010/main" val="1042361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17A87-C6E1-F940-8BBB-9353BC18C829}" type="datetime1">
              <a:rPr lang="en-US" smtClean="0"/>
              <a:t>11/5/20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C2F2C-6215-9845-A67F-074AA22A6C6D}" type="slidenum">
              <a:rPr lang="en-US" smtClean="0"/>
              <a:t>‹#›</a:t>
            </a:fld>
            <a:endParaRPr lang="en-US"/>
          </a:p>
        </p:txBody>
      </p:sp>
    </p:spTree>
    <p:extLst>
      <p:ext uri="{BB962C8B-B14F-4D97-AF65-F5344CB8AC3E}">
        <p14:creationId xmlns:p14="http://schemas.microsoft.com/office/powerpoint/2010/main" val="91209420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69278" y="1159895"/>
            <a:ext cx="7772400" cy="3184471"/>
          </a:xfrm>
        </p:spPr>
        <p:txBody>
          <a:bodyPr>
            <a:normAutofit/>
          </a:bodyPr>
          <a:lstStyle/>
          <a:p>
            <a:r>
              <a:rPr lang="en-US" dirty="0"/>
              <a:t>Cranial Dynamical Parameters with NASA’s Pulsed Phase-locked Loop Technologies</a:t>
            </a:r>
          </a:p>
        </p:txBody>
      </p:sp>
      <p:sp>
        <p:nvSpPr>
          <p:cNvPr id="3" name="Subtitle 2"/>
          <p:cNvSpPr>
            <a:spLocks noGrp="1"/>
          </p:cNvSpPr>
          <p:nvPr>
            <p:ph type="subTitle" idx="1"/>
          </p:nvPr>
        </p:nvSpPr>
        <p:spPr>
          <a:xfrm>
            <a:off x="1161862" y="4603750"/>
            <a:ext cx="6400800" cy="1752600"/>
          </a:xfrm>
        </p:spPr>
        <p:txBody>
          <a:bodyPr/>
          <a:lstStyle/>
          <a:p>
            <a:r>
              <a:rPr lang="en-US" dirty="0"/>
              <a:t>Tom Yost</a:t>
            </a:r>
          </a:p>
          <a:p>
            <a:r>
              <a:rPr lang="en-US" dirty="0"/>
              <a:t>NASA-Langley Research Center</a:t>
            </a:r>
          </a:p>
        </p:txBody>
      </p:sp>
      <p:sp>
        <p:nvSpPr>
          <p:cNvPr id="4" name="Date Placeholder 3"/>
          <p:cNvSpPr>
            <a:spLocks noGrp="1"/>
          </p:cNvSpPr>
          <p:nvPr>
            <p:ph type="dt" sz="half" idx="10"/>
          </p:nvPr>
        </p:nvSpPr>
        <p:spPr/>
        <p:txBody>
          <a:bodyPr/>
          <a:lstStyle/>
          <a:p>
            <a:fld id="{5A0059A8-677A-C940-B831-A5A1C825E4E9}" type="datetime1">
              <a:rPr lang="en-US" smtClean="0"/>
              <a:t>11/5/20</a:t>
            </a:fld>
            <a:endParaRPr lang="en-US" dirty="0"/>
          </a:p>
        </p:txBody>
      </p:sp>
      <p:sp>
        <p:nvSpPr>
          <p:cNvPr id="5" name="Slide Number Placeholder 4"/>
          <p:cNvSpPr>
            <a:spLocks noGrp="1"/>
          </p:cNvSpPr>
          <p:nvPr>
            <p:ph type="sldNum" sz="quarter" idx="12"/>
          </p:nvPr>
        </p:nvSpPr>
        <p:spPr/>
        <p:txBody>
          <a:bodyPr/>
          <a:lstStyle/>
          <a:p>
            <a:fld id="{AB64936A-4534-574C-8F96-3499368ADDE6}" type="slidenum">
              <a:rPr lang="en-US" smtClean="0"/>
              <a:t>1</a:t>
            </a:fld>
            <a:endParaRPr lang="en-US"/>
          </a:p>
        </p:txBody>
      </p:sp>
    </p:spTree>
    <p:extLst>
      <p:ext uri="{BB962C8B-B14F-4D97-AF65-F5344CB8AC3E}">
        <p14:creationId xmlns:p14="http://schemas.microsoft.com/office/powerpoint/2010/main" val="52229594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36FA0-623F-8E4F-A955-132E32FCE8E5}"/>
              </a:ext>
            </a:extLst>
          </p:cNvPr>
          <p:cNvSpPr>
            <a:spLocks noGrp="1"/>
          </p:cNvSpPr>
          <p:nvPr>
            <p:ph type="title"/>
          </p:nvPr>
        </p:nvSpPr>
        <p:spPr/>
        <p:txBody>
          <a:bodyPr/>
          <a:lstStyle/>
          <a:p>
            <a:r>
              <a:rPr lang="en-US" dirty="0"/>
              <a:t>Presentation Outline</a:t>
            </a:r>
          </a:p>
        </p:txBody>
      </p:sp>
      <p:sp>
        <p:nvSpPr>
          <p:cNvPr id="3" name="Content Placeholder 2">
            <a:extLst>
              <a:ext uri="{FF2B5EF4-FFF2-40B4-BE49-F238E27FC236}">
                <a16:creationId xmlns:a16="http://schemas.microsoft.com/office/drawing/2014/main" id="{4978257B-741F-C549-8402-F80C709B51A2}"/>
              </a:ext>
            </a:extLst>
          </p:cNvPr>
          <p:cNvSpPr>
            <a:spLocks noGrp="1"/>
          </p:cNvSpPr>
          <p:nvPr>
            <p:ph idx="1"/>
          </p:nvPr>
        </p:nvSpPr>
        <p:spPr/>
        <p:txBody>
          <a:bodyPr>
            <a:normAutofit fontScale="85000" lnSpcReduction="20000"/>
          </a:bodyPr>
          <a:lstStyle/>
          <a:p>
            <a:pPr marL="514350" indent="-514350">
              <a:buFont typeface="+mj-lt"/>
              <a:buAutoNum type="arabicPeriod"/>
            </a:pPr>
            <a:r>
              <a:rPr lang="en-US" dirty="0"/>
              <a:t>Introduction</a:t>
            </a:r>
          </a:p>
          <a:p>
            <a:pPr marL="514350" indent="-514350">
              <a:buFont typeface="+mj-lt"/>
              <a:buAutoNum type="arabicPeriod"/>
            </a:pPr>
            <a:r>
              <a:rPr lang="en-US" dirty="0"/>
              <a:t>Linear transcranial mechanical dynamics</a:t>
            </a:r>
          </a:p>
          <a:p>
            <a:pPr lvl="1"/>
            <a:r>
              <a:rPr lang="en-US" dirty="0"/>
              <a:t>Transcranial displacement </a:t>
            </a:r>
            <a:r>
              <a:rPr lang="en-US" i="1" dirty="0">
                <a:latin typeface="Times" pitchFamily="2" charset="0"/>
              </a:rPr>
              <a:t>l</a:t>
            </a:r>
          </a:p>
          <a:p>
            <a:pPr lvl="1"/>
            <a:r>
              <a:rPr lang="en-US" dirty="0"/>
              <a:t>Transcranial Acceleration</a:t>
            </a:r>
            <a:r>
              <a:rPr lang="en-US" i="1" dirty="0">
                <a:latin typeface="Times" pitchFamily="2" charset="0"/>
              </a:rPr>
              <a:t>, a</a:t>
            </a:r>
          </a:p>
          <a:p>
            <a:pPr lvl="1"/>
            <a:r>
              <a:rPr lang="en-US" dirty="0"/>
              <a:t>Transcranial acceleration’s relation to intracranial pressure for patient in sitting position (graphs)</a:t>
            </a:r>
          </a:p>
          <a:p>
            <a:pPr marL="514350" indent="-514350">
              <a:buFont typeface="+mj-lt"/>
              <a:buAutoNum type="arabicPeriod"/>
            </a:pPr>
            <a:r>
              <a:rPr lang="en-US" dirty="0"/>
              <a:t>Interferometric measurements of ultrasonic waves</a:t>
            </a:r>
          </a:p>
          <a:p>
            <a:pPr marL="514350" indent="-514350">
              <a:buFont typeface="+mj-lt"/>
              <a:buAutoNum type="arabicPeriod"/>
            </a:pPr>
            <a:r>
              <a:rPr lang="en-US" dirty="0"/>
              <a:t>Transcranial changes from three consecutive heartbeats from data</a:t>
            </a:r>
          </a:p>
          <a:p>
            <a:pPr marL="514350" indent="-514350">
              <a:buFont typeface="+mj-lt"/>
              <a:buAutoNum type="arabicPeriod"/>
            </a:pPr>
            <a:r>
              <a:rPr lang="en-US" dirty="0"/>
              <a:t>Observations from the data that might lead to refinements in hypotheses and further discussions. Further questions, comments, and discussions</a:t>
            </a:r>
          </a:p>
          <a:p>
            <a:pPr lvl="1"/>
            <a:endParaRPr lang="en-US" dirty="0"/>
          </a:p>
          <a:p>
            <a:endParaRPr lang="en-US" dirty="0"/>
          </a:p>
        </p:txBody>
      </p:sp>
      <p:sp>
        <p:nvSpPr>
          <p:cNvPr id="4" name="Date Placeholder 3">
            <a:extLst>
              <a:ext uri="{FF2B5EF4-FFF2-40B4-BE49-F238E27FC236}">
                <a16:creationId xmlns:a16="http://schemas.microsoft.com/office/drawing/2014/main" id="{C30EC898-CDE9-014B-AA23-32D71143B445}"/>
              </a:ext>
            </a:extLst>
          </p:cNvPr>
          <p:cNvSpPr>
            <a:spLocks noGrp="1"/>
          </p:cNvSpPr>
          <p:nvPr>
            <p:ph type="dt" sz="half" idx="10"/>
          </p:nvPr>
        </p:nvSpPr>
        <p:spPr/>
        <p:txBody>
          <a:bodyPr/>
          <a:lstStyle/>
          <a:p>
            <a:fld id="{408E5E7E-2E24-9948-BABF-A2D06F672BCD}" type="datetime1">
              <a:rPr lang="en-US" smtClean="0"/>
              <a:t>11/5/20</a:t>
            </a:fld>
            <a:endParaRPr lang="en-US"/>
          </a:p>
        </p:txBody>
      </p:sp>
      <p:sp>
        <p:nvSpPr>
          <p:cNvPr id="5" name="Slide Number Placeholder 4">
            <a:extLst>
              <a:ext uri="{FF2B5EF4-FFF2-40B4-BE49-F238E27FC236}">
                <a16:creationId xmlns:a16="http://schemas.microsoft.com/office/drawing/2014/main" id="{E2E20FC1-DE34-8049-BF9D-F8ECA75548E4}"/>
              </a:ext>
            </a:extLst>
          </p:cNvPr>
          <p:cNvSpPr>
            <a:spLocks noGrp="1"/>
          </p:cNvSpPr>
          <p:nvPr>
            <p:ph type="sldNum" sz="quarter" idx="12"/>
          </p:nvPr>
        </p:nvSpPr>
        <p:spPr/>
        <p:txBody>
          <a:bodyPr/>
          <a:lstStyle/>
          <a:p>
            <a:fld id="{AB64936A-4534-574C-8F96-3499368ADDE6}" type="slidenum">
              <a:rPr lang="en-US" smtClean="0"/>
              <a:t>2</a:t>
            </a:fld>
            <a:endParaRPr lang="en-US"/>
          </a:p>
        </p:txBody>
      </p:sp>
    </p:spTree>
    <p:extLst>
      <p:ext uri="{BB962C8B-B14F-4D97-AF65-F5344CB8AC3E}">
        <p14:creationId xmlns:p14="http://schemas.microsoft.com/office/powerpoint/2010/main" val="426534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F637-E70B-BC44-BDAF-A28F92B5E3F8}"/>
              </a:ext>
            </a:extLst>
          </p:cNvPr>
          <p:cNvSpPr>
            <a:spLocks noGrp="1"/>
          </p:cNvSpPr>
          <p:nvPr>
            <p:ph type="title"/>
          </p:nvPr>
        </p:nvSpPr>
        <p:spPr/>
        <p:txBody>
          <a:bodyPr/>
          <a:lstStyle/>
          <a:p>
            <a:r>
              <a:rPr lang="en-US" dirty="0"/>
              <a:t>1. Introduction</a:t>
            </a:r>
          </a:p>
        </p:txBody>
      </p:sp>
      <p:sp>
        <p:nvSpPr>
          <p:cNvPr id="5" name="Content Placeholder 4">
            <a:extLst>
              <a:ext uri="{FF2B5EF4-FFF2-40B4-BE49-F238E27FC236}">
                <a16:creationId xmlns:a16="http://schemas.microsoft.com/office/drawing/2014/main" id="{65F82982-9CD6-2D4A-AFDA-521A165F4126}"/>
              </a:ext>
            </a:extLst>
          </p:cNvPr>
          <p:cNvSpPr>
            <a:spLocks noGrp="1"/>
          </p:cNvSpPr>
          <p:nvPr>
            <p:ph idx="1"/>
          </p:nvPr>
        </p:nvSpPr>
        <p:spPr/>
        <p:txBody>
          <a:bodyPr/>
          <a:lstStyle/>
          <a:p>
            <a:r>
              <a:rPr lang="en-US" dirty="0"/>
              <a:t>Our instrument yields information about some mechanical dynamics associated with cranial expansion.</a:t>
            </a:r>
          </a:p>
          <a:p>
            <a:r>
              <a:rPr lang="en-US" dirty="0"/>
              <a:t>For illustration, data on a patient is examined for three </a:t>
            </a:r>
            <a:r>
              <a:rPr lang="en-US" i="1" dirty="0"/>
              <a:t>consecutive</a:t>
            </a:r>
            <a:r>
              <a:rPr lang="en-US" dirty="0"/>
              <a:t> heartbeats during </a:t>
            </a:r>
            <a:r>
              <a:rPr lang="en-US" i="1" dirty="0"/>
              <a:t>inspiration</a:t>
            </a:r>
            <a:r>
              <a:rPr lang="en-US" dirty="0"/>
              <a:t> shows measurable changes in cranial dynamics, even for small changes in ICP.</a:t>
            </a:r>
          </a:p>
        </p:txBody>
      </p:sp>
      <p:sp>
        <p:nvSpPr>
          <p:cNvPr id="3" name="Date Placeholder 2">
            <a:extLst>
              <a:ext uri="{FF2B5EF4-FFF2-40B4-BE49-F238E27FC236}">
                <a16:creationId xmlns:a16="http://schemas.microsoft.com/office/drawing/2014/main" id="{DFE19201-4C2E-9848-9BA3-1EC2A2CB3AAD}"/>
              </a:ext>
            </a:extLst>
          </p:cNvPr>
          <p:cNvSpPr>
            <a:spLocks noGrp="1"/>
          </p:cNvSpPr>
          <p:nvPr>
            <p:ph type="dt" sz="half" idx="10"/>
          </p:nvPr>
        </p:nvSpPr>
        <p:spPr/>
        <p:txBody>
          <a:bodyPr/>
          <a:lstStyle/>
          <a:p>
            <a:fld id="{C92DB570-F779-C449-98E4-823945418206}" type="datetime1">
              <a:rPr lang="en-US" smtClean="0"/>
              <a:t>11/5/20</a:t>
            </a:fld>
            <a:endParaRPr lang="en-US" dirty="0"/>
          </a:p>
        </p:txBody>
      </p:sp>
      <p:sp>
        <p:nvSpPr>
          <p:cNvPr id="4" name="Slide Number Placeholder 3">
            <a:extLst>
              <a:ext uri="{FF2B5EF4-FFF2-40B4-BE49-F238E27FC236}">
                <a16:creationId xmlns:a16="http://schemas.microsoft.com/office/drawing/2014/main" id="{47FF2907-8D59-8F4A-9874-5743A423E5E5}"/>
              </a:ext>
            </a:extLst>
          </p:cNvPr>
          <p:cNvSpPr>
            <a:spLocks noGrp="1"/>
          </p:cNvSpPr>
          <p:nvPr>
            <p:ph type="sldNum" sz="quarter" idx="12"/>
          </p:nvPr>
        </p:nvSpPr>
        <p:spPr/>
        <p:txBody>
          <a:bodyPr/>
          <a:lstStyle/>
          <a:p>
            <a:fld id="{AB64936A-4534-574C-8F96-3499368ADDE6}" type="slidenum">
              <a:rPr lang="en-US" smtClean="0"/>
              <a:t>3</a:t>
            </a:fld>
            <a:endParaRPr lang="en-US"/>
          </a:p>
        </p:txBody>
      </p:sp>
    </p:spTree>
    <p:extLst>
      <p:ext uri="{BB962C8B-B14F-4D97-AF65-F5344CB8AC3E}">
        <p14:creationId xmlns:p14="http://schemas.microsoft.com/office/powerpoint/2010/main" val="4095518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E3F7B8B-D096-0247-B9DE-E0DFD0769840}"/>
                  </a:ext>
                </a:extLst>
              </p:cNvPr>
              <p:cNvSpPr>
                <a:spLocks noGrp="1"/>
              </p:cNvSpPr>
              <p:nvPr>
                <p:ph type="title"/>
              </p:nvPr>
            </p:nvSpPr>
            <p:spPr>
              <a:xfrm>
                <a:off x="75379" y="868797"/>
                <a:ext cx="8611421" cy="1143000"/>
              </a:xfrm>
            </p:spPr>
            <p:txBody>
              <a:bodyPr>
                <a:normAutofit fontScale="90000"/>
              </a:bodyPr>
              <a:lstStyle/>
              <a:p>
                <a:r>
                  <a:rPr lang="en-US" dirty="0"/>
                  <a:t>2. </a:t>
                </a:r>
                <a:r>
                  <a:rPr lang="en-US" sz="4000" dirty="0"/>
                  <a:t>Linear transcranial mechanical dynamics</a:t>
                </a:r>
                <a:r>
                  <a:rPr lang="en-US" dirty="0"/>
                  <a:t>: </a:t>
                </a:r>
                <a:r>
                  <a:rPr lang="en-US" sz="3600" dirty="0"/>
                  <a:t>Transcranial Displacement, </a:t>
                </a:r>
                <a14:m>
                  <m:oMath xmlns:m="http://schemas.openxmlformats.org/officeDocument/2006/math">
                    <m:r>
                      <a:rPr lang="en-US" sz="3600" i="1">
                        <a:latin typeface="Cambria Math" panose="02040503050406030204" pitchFamily="18" charset="0"/>
                        <a:ea typeface="Cambria Math" panose="02040503050406030204" pitchFamily="18" charset="0"/>
                      </a:rPr>
                      <m:t>𝑙</m:t>
                    </m:r>
                  </m:oMath>
                </a14:m>
                <a:r>
                  <a:rPr lang="en-US" sz="3600" dirty="0"/>
                  <a:t>, Velocity </a:t>
                </a:r>
                <a14:m>
                  <m:oMath xmlns:m="http://schemas.openxmlformats.org/officeDocument/2006/math">
                    <m:r>
                      <a:rPr lang="en-US" sz="3600" i="1">
                        <a:latin typeface="Cambria Math" panose="02040503050406030204" pitchFamily="18" charset="0"/>
                      </a:rPr>
                      <m:t>𝑣</m:t>
                    </m:r>
                  </m:oMath>
                </a14:m>
                <a:r>
                  <a:rPr lang="en-US" sz="3600" dirty="0"/>
                  <a:t>, and Acceleration </a:t>
                </a:r>
                <a14:m>
                  <m:oMath xmlns:m="http://schemas.openxmlformats.org/officeDocument/2006/math">
                    <m:r>
                      <a:rPr lang="en-US" sz="3600" i="1">
                        <a:latin typeface="Cambria Math" panose="02040503050406030204" pitchFamily="18" charset="0"/>
                      </a:rPr>
                      <m:t>𝑎</m:t>
                    </m:r>
                  </m:oMath>
                </a14:m>
                <a:endParaRPr lang="en-US" sz="3600" dirty="0"/>
              </a:p>
            </p:txBody>
          </p:sp>
        </mc:Choice>
        <mc:Fallback xmlns="">
          <p:sp>
            <p:nvSpPr>
              <p:cNvPr id="2" name="Title 1">
                <a:extLst>
                  <a:ext uri="{FF2B5EF4-FFF2-40B4-BE49-F238E27FC236}">
                    <a16:creationId xmlns:a16="http://schemas.microsoft.com/office/drawing/2014/main" id="{CE3F7B8B-D096-0247-B9DE-E0DFD0769840}"/>
                  </a:ext>
                </a:extLst>
              </p:cNvPr>
              <p:cNvSpPr>
                <a:spLocks noGrp="1" noRot="1" noChangeAspect="1" noMove="1" noResize="1" noEditPoints="1" noAdjustHandles="1" noChangeArrowheads="1" noChangeShapeType="1" noTextEdit="1"/>
              </p:cNvSpPr>
              <p:nvPr>
                <p:ph type="title"/>
              </p:nvPr>
            </p:nvSpPr>
            <p:spPr>
              <a:xfrm>
                <a:off x="75379" y="868797"/>
                <a:ext cx="8611421" cy="1143000"/>
              </a:xfrm>
              <a:blipFill>
                <a:blip r:embed="rId2"/>
                <a:stretch>
                  <a:fillRect l="-589" t="-31868" r="-1915" b="-3956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2" name="Content Placeholder 61">
                <a:extLst>
                  <a:ext uri="{FF2B5EF4-FFF2-40B4-BE49-F238E27FC236}">
                    <a16:creationId xmlns:a16="http://schemas.microsoft.com/office/drawing/2014/main" id="{0B0A55B4-3FF4-184E-A1CB-CE0BEBF46DAD}"/>
                  </a:ext>
                </a:extLst>
              </p:cNvPr>
              <p:cNvSpPr>
                <a:spLocks noGrp="1"/>
              </p:cNvSpPr>
              <p:nvPr>
                <p:ph idx="1"/>
              </p:nvPr>
            </p:nvSpPr>
            <p:spPr>
              <a:xfrm>
                <a:off x="4549843" y="2725436"/>
                <a:ext cx="3790116" cy="3193473"/>
              </a:xfrm>
            </p:spPr>
            <p:txBody>
              <a:bodyPr>
                <a:normAutofit fontScale="85000" lnSpcReduction="10000"/>
              </a:bodyPr>
              <a:lstStyle/>
              <a:p>
                <a14:m>
                  <m:oMath xmlns:m="http://schemas.openxmlformats.org/officeDocument/2006/math">
                    <m:r>
                      <a:rPr lang="en-US" b="0" i="1" smtClean="0">
                        <a:latin typeface="Cambria Math" panose="02040503050406030204" pitchFamily="18" charset="0"/>
                        <a:ea typeface="Cambria Math" panose="02040503050406030204" pitchFamily="18" charset="0"/>
                      </a:rPr>
                      <m:t>2</m:t>
                    </m:r>
                    <m:r>
                      <a:rPr lang="en-US" i="1" smtClean="0">
                        <a:latin typeface="Cambria Math" panose="02040503050406030204" pitchFamily="18" charset="0"/>
                        <a:ea typeface="Cambria Math" panose="02040503050406030204" pitchFamily="18" charset="0"/>
                      </a:rPr>
                      <m:t>𝑙</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𝑡</m:t>
                    </m:r>
                    <m:r>
                      <a:rPr lang="en-US" i="1" smtClean="0">
                        <a:latin typeface="Cambria Math" panose="02040503050406030204" pitchFamily="18" charset="0"/>
                        <a:ea typeface="Cambria Math" panose="02040503050406030204" pitchFamily="18" charset="0"/>
                      </a:rPr>
                      <m:t>)=2</m:t>
                    </m:r>
                    <m:r>
                      <a:rPr lang="en-US" i="1" smtClean="0">
                        <a:latin typeface="Cambria Math" panose="02040503050406030204" pitchFamily="18" charset="0"/>
                        <a:ea typeface="Cambria Math" panose="02040503050406030204" pitchFamily="18" charset="0"/>
                      </a:rPr>
                      <m:t>𝑢</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𝑡</m:t>
                    </m:r>
                    <m:r>
                      <a:rPr lang="en-US"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𝑙</m:t>
                    </m:r>
                    <m:r>
                      <m:rPr>
                        <m:nor/>
                      </m:rPr>
                      <a:rPr lang="en-US" b="0" i="0" baseline="-25000" smtClean="0">
                        <a:latin typeface="Cambria Math" panose="02040503050406030204" pitchFamily="18" charset="0"/>
                        <a:ea typeface="Cambria Math" panose="02040503050406030204" pitchFamily="18" charset="0"/>
                      </a:rPr>
                      <m:t>0</m:t>
                    </m:r>
                  </m:oMath>
                </a14:m>
                <a:endParaRPr lang="en-US" baseline="-25000" dirty="0"/>
              </a:p>
              <a:p>
                <a14:m>
                  <m:oMath xmlns:m="http://schemas.openxmlformats.org/officeDocument/2006/math">
                    <m:r>
                      <a:rPr lang="en-US" b="0" i="1" smtClean="0">
                        <a:latin typeface="Cambria Math" panose="02040503050406030204" pitchFamily="18" charset="0"/>
                      </a:rPr>
                      <m:t>𝑣</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𝑑𝑙</m:t>
                        </m:r>
                      </m:num>
                      <m:den>
                        <m:r>
                          <a:rPr lang="en-US" i="1">
                            <a:latin typeface="Cambria Math" panose="02040503050406030204" pitchFamily="18" charset="0"/>
                          </a:rPr>
                          <m:t>𝑑𝑡</m:t>
                        </m:r>
                      </m:den>
                    </m:f>
                    <m:r>
                      <a:rPr lang="en-US" b="0" i="1" smtClean="0">
                        <a:latin typeface="Cambria Math" panose="02040503050406030204" pitchFamily="18" charset="0"/>
                      </a:rPr>
                      <m:t>=2</m:t>
                    </m:r>
                    <m:f>
                      <m:fPr>
                        <m:ctrlPr>
                          <a:rPr lang="en-US" b="0" i="1" smtClean="0">
                            <a:latin typeface="Cambria Math" panose="02040503050406030204" pitchFamily="18" charset="0"/>
                          </a:rPr>
                        </m:ctrlPr>
                      </m:fPr>
                      <m:num>
                        <m:r>
                          <a:rPr lang="en-US" b="0" i="1" smtClean="0">
                            <a:latin typeface="Cambria Math" panose="02040503050406030204" pitchFamily="18" charset="0"/>
                          </a:rPr>
                          <m:t>𝑑𝑢</m:t>
                        </m:r>
                      </m:num>
                      <m:den>
                        <m:r>
                          <a:rPr lang="en-US" b="0" i="1" smtClean="0">
                            <a:latin typeface="Cambria Math" panose="02040503050406030204" pitchFamily="18" charset="0"/>
                          </a:rPr>
                          <m:t>𝑑𝑡</m:t>
                        </m:r>
                      </m:den>
                    </m:f>
                  </m:oMath>
                </a14:m>
                <a:endParaRPr lang="en-US" dirty="0"/>
              </a:p>
              <a:p>
                <a14:m>
                  <m:oMath xmlns:m="http://schemas.openxmlformats.org/officeDocument/2006/math">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𝑑𝑣</m:t>
                        </m:r>
                      </m:num>
                      <m:den>
                        <m:r>
                          <a:rPr lang="en-US" b="0" i="1" smtClean="0">
                            <a:latin typeface="Cambria Math" panose="02040503050406030204" pitchFamily="18" charset="0"/>
                          </a:rPr>
                          <m:t>𝑑𝑡</m:t>
                        </m:r>
                      </m:den>
                    </m:f>
                  </m:oMath>
                </a14:m>
                <a:endParaRPr lang="en-US" dirty="0"/>
              </a:p>
              <a:p>
                <a14:m>
                  <m:oMath xmlns:m="http://schemas.openxmlformats.org/officeDocument/2006/math">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𝐹</m:t>
                        </m:r>
                      </m:num>
                      <m:den>
                        <m:r>
                          <a:rPr lang="en-US" b="0" i="1" smtClean="0">
                            <a:latin typeface="Cambria Math" panose="02040503050406030204" pitchFamily="18" charset="0"/>
                          </a:rPr>
                          <m:t>𝑚</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𝑝</m:t>
                        </m:r>
                      </m:num>
                      <m:den>
                        <m:r>
                          <a:rPr lang="en-US" b="0" i="1" smtClean="0">
                            <a:latin typeface="Cambria Math" panose="02040503050406030204" pitchFamily="18" charset="0"/>
                            <a:ea typeface="Cambria Math" panose="02040503050406030204" pitchFamily="18" charset="0"/>
                          </a:rPr>
                          <m:t>𝜎</m:t>
                        </m:r>
                      </m:den>
                    </m:f>
                  </m:oMath>
                </a14:m>
                <a:r>
                  <a:rPr lang="en-US" dirty="0"/>
                  <a:t> (Newton’s Second Law)</a:t>
                </a:r>
              </a:p>
            </p:txBody>
          </p:sp>
        </mc:Choice>
        <mc:Fallback>
          <p:sp>
            <p:nvSpPr>
              <p:cNvPr id="62" name="Content Placeholder 61">
                <a:extLst>
                  <a:ext uri="{FF2B5EF4-FFF2-40B4-BE49-F238E27FC236}">
                    <a16:creationId xmlns:a16="http://schemas.microsoft.com/office/drawing/2014/main" id="{0B0A55B4-3FF4-184E-A1CB-CE0BEBF46DAD}"/>
                  </a:ext>
                </a:extLst>
              </p:cNvPr>
              <p:cNvSpPr>
                <a:spLocks noGrp="1" noRot="1" noChangeAspect="1" noMove="1" noResize="1" noEditPoints="1" noAdjustHandles="1" noChangeArrowheads="1" noChangeShapeType="1" noTextEdit="1"/>
              </p:cNvSpPr>
              <p:nvPr>
                <p:ph idx="1"/>
              </p:nvPr>
            </p:nvSpPr>
            <p:spPr>
              <a:xfrm>
                <a:off x="4549843" y="2725436"/>
                <a:ext cx="3790116" cy="3193473"/>
              </a:xfrm>
              <a:blipFill>
                <a:blip r:embed="rId3"/>
                <a:stretch>
                  <a:fillRect l="-2333" t="-794" r="-1667"/>
                </a:stretch>
              </a:blipFill>
            </p:spPr>
            <p:txBody>
              <a:bodyPr/>
              <a:lstStyle/>
              <a:p>
                <a:r>
                  <a:rPr lang="en-US">
                    <a:noFill/>
                  </a:rPr>
                  <a:t> </a:t>
                </a:r>
              </a:p>
            </p:txBody>
          </p:sp>
        </mc:Fallback>
      </mc:AlternateContent>
      <p:sp>
        <p:nvSpPr>
          <p:cNvPr id="3" name="Date Placeholder 2">
            <a:extLst>
              <a:ext uri="{FF2B5EF4-FFF2-40B4-BE49-F238E27FC236}">
                <a16:creationId xmlns:a16="http://schemas.microsoft.com/office/drawing/2014/main" id="{42239617-BE67-6A49-BC0A-0E3EB9B17421}"/>
              </a:ext>
            </a:extLst>
          </p:cNvPr>
          <p:cNvSpPr>
            <a:spLocks noGrp="1"/>
          </p:cNvSpPr>
          <p:nvPr>
            <p:ph type="dt" sz="half" idx="10"/>
          </p:nvPr>
        </p:nvSpPr>
        <p:spPr/>
        <p:txBody>
          <a:bodyPr/>
          <a:lstStyle/>
          <a:p>
            <a:fld id="{0835A253-C32C-F341-B26D-7CA4553FEBF2}" type="datetime1">
              <a:rPr lang="en-US" smtClean="0"/>
              <a:t>11/5/20</a:t>
            </a:fld>
            <a:endParaRPr lang="en-US"/>
          </a:p>
        </p:txBody>
      </p:sp>
      <p:sp>
        <p:nvSpPr>
          <p:cNvPr id="4" name="Slide Number Placeholder 3">
            <a:extLst>
              <a:ext uri="{FF2B5EF4-FFF2-40B4-BE49-F238E27FC236}">
                <a16:creationId xmlns:a16="http://schemas.microsoft.com/office/drawing/2014/main" id="{881093B5-47E8-E848-BD01-F4057849A7F6}"/>
              </a:ext>
            </a:extLst>
          </p:cNvPr>
          <p:cNvSpPr>
            <a:spLocks noGrp="1"/>
          </p:cNvSpPr>
          <p:nvPr>
            <p:ph type="sldNum" sz="quarter" idx="12"/>
          </p:nvPr>
        </p:nvSpPr>
        <p:spPr/>
        <p:txBody>
          <a:bodyPr/>
          <a:lstStyle/>
          <a:p>
            <a:fld id="{AB64936A-4534-574C-8F96-3499368ADDE6}" type="slidenum">
              <a:rPr lang="en-US" smtClean="0"/>
              <a:t>4</a:t>
            </a:fld>
            <a:endParaRPr lang="en-US"/>
          </a:p>
        </p:txBody>
      </p:sp>
      <p:grpSp>
        <p:nvGrpSpPr>
          <p:cNvPr id="7" name="Group 6">
            <a:extLst>
              <a:ext uri="{FF2B5EF4-FFF2-40B4-BE49-F238E27FC236}">
                <a16:creationId xmlns:a16="http://schemas.microsoft.com/office/drawing/2014/main" id="{3AF64469-07C6-B240-BF48-4C1F282E96DE}"/>
              </a:ext>
            </a:extLst>
          </p:cNvPr>
          <p:cNvGrpSpPr/>
          <p:nvPr/>
        </p:nvGrpSpPr>
        <p:grpSpPr>
          <a:xfrm>
            <a:off x="75379" y="2546836"/>
            <a:ext cx="4583941" cy="1935564"/>
            <a:chOff x="99721" y="1909526"/>
            <a:chExt cx="4583941" cy="1935564"/>
          </a:xfrm>
        </p:grpSpPr>
        <p:sp>
          <p:nvSpPr>
            <p:cNvPr id="28" name="TextBox 27">
              <a:extLst>
                <a:ext uri="{FF2B5EF4-FFF2-40B4-BE49-F238E27FC236}">
                  <a16:creationId xmlns:a16="http://schemas.microsoft.com/office/drawing/2014/main" id="{E92F59C9-A632-274E-BE3A-F2A36D7DA126}"/>
                </a:ext>
              </a:extLst>
            </p:cNvPr>
            <p:cNvSpPr txBox="1">
              <a:spLocks noChangeAspect="1"/>
            </p:cNvSpPr>
            <p:nvPr/>
          </p:nvSpPr>
          <p:spPr>
            <a:xfrm>
              <a:off x="99721" y="1909526"/>
              <a:ext cx="1657273" cy="646331"/>
            </a:xfrm>
            <a:prstGeom prst="rect">
              <a:avLst/>
            </a:prstGeom>
            <a:noFill/>
          </p:spPr>
          <p:txBody>
            <a:bodyPr wrap="square" rtlCol="0">
              <a:spAutoFit/>
            </a:bodyPr>
            <a:lstStyle/>
            <a:p>
              <a:pPr algn="ctr"/>
              <a:r>
                <a:rPr lang="en-US" i="1" dirty="0">
                  <a:solidFill>
                    <a:schemeClr val="bg1">
                      <a:lumMod val="65000"/>
                    </a:schemeClr>
                  </a:solidFill>
                  <a:latin typeface="Times New Roman"/>
                  <a:cs typeface="Times New Roman"/>
                </a:rPr>
                <a:t>Ultrasonic Transducer</a:t>
              </a:r>
            </a:p>
          </p:txBody>
        </p:sp>
        <p:grpSp>
          <p:nvGrpSpPr>
            <p:cNvPr id="5" name="Group 4">
              <a:extLst>
                <a:ext uri="{FF2B5EF4-FFF2-40B4-BE49-F238E27FC236}">
                  <a16:creationId xmlns:a16="http://schemas.microsoft.com/office/drawing/2014/main" id="{46B030E6-05D0-FD4B-A40F-631EB8C7BB0E}"/>
                </a:ext>
              </a:extLst>
            </p:cNvPr>
            <p:cNvGrpSpPr/>
            <p:nvPr/>
          </p:nvGrpSpPr>
          <p:grpSpPr>
            <a:xfrm>
              <a:off x="596370" y="2232691"/>
              <a:ext cx="4087292" cy="1612399"/>
              <a:chOff x="649668" y="1666119"/>
              <a:chExt cx="4087292" cy="1612399"/>
            </a:xfrm>
          </p:grpSpPr>
          <p:sp>
            <p:nvSpPr>
              <p:cNvPr id="52" name="TextBox 51">
                <a:extLst>
                  <a:ext uri="{FF2B5EF4-FFF2-40B4-BE49-F238E27FC236}">
                    <a16:creationId xmlns:a16="http://schemas.microsoft.com/office/drawing/2014/main" id="{AF56CD33-D279-784E-9249-1A0F81C6927B}"/>
                  </a:ext>
                </a:extLst>
              </p:cNvPr>
              <p:cNvSpPr txBox="1"/>
              <p:nvPr/>
            </p:nvSpPr>
            <p:spPr>
              <a:xfrm>
                <a:off x="649668" y="2826395"/>
                <a:ext cx="892143" cy="369332"/>
              </a:xfrm>
              <a:prstGeom prst="rect">
                <a:avLst/>
              </a:prstGeom>
              <a:solidFill>
                <a:schemeClr val="bg1"/>
              </a:solidFill>
              <a:ln>
                <a:noFill/>
              </a:ln>
            </p:spPr>
            <p:txBody>
              <a:bodyPr wrap="square" rtlCol="0">
                <a:spAutoFit/>
              </a:bodyPr>
              <a:lstStyle/>
              <a:p>
                <a:r>
                  <a:rPr lang="en-US" i="1" dirty="0">
                    <a:solidFill>
                      <a:schemeClr val="tx1">
                        <a:lumMod val="50000"/>
                        <a:lumOff val="50000"/>
                      </a:schemeClr>
                    </a:solidFill>
                    <a:latin typeface="Times" pitchFamily="2" charset="0"/>
                    <a:cs typeface="Times New Roman"/>
                  </a:rPr>
                  <a:t>u(t)</a:t>
                </a:r>
              </a:p>
            </p:txBody>
          </p:sp>
          <p:pic>
            <p:nvPicPr>
              <p:cNvPr id="6" name="Picture 5">
                <a:extLst>
                  <a:ext uri="{FF2B5EF4-FFF2-40B4-BE49-F238E27FC236}">
                    <a16:creationId xmlns:a16="http://schemas.microsoft.com/office/drawing/2014/main" id="{E0FEE17C-2770-4D4B-94F5-C307174ABD74}"/>
                  </a:ext>
                </a:extLst>
              </p:cNvPr>
              <p:cNvPicPr>
                <a:picLocks noChangeAspect="1"/>
              </p:cNvPicPr>
              <p:nvPr/>
            </p:nvPicPr>
            <p:blipFill rotWithShape="1">
              <a:blip r:embed="rId4"/>
              <a:srcRect l="68355" t="65359" r="5494" b="14396"/>
              <a:stretch/>
            </p:blipFill>
            <p:spPr>
              <a:xfrm>
                <a:off x="1668780" y="2114550"/>
                <a:ext cx="1596934" cy="1129145"/>
              </a:xfrm>
              <a:prstGeom prst="rect">
                <a:avLst/>
              </a:prstGeom>
            </p:spPr>
          </p:pic>
          <p:sp>
            <p:nvSpPr>
              <p:cNvPr id="15" name="TextBox 14">
                <a:extLst>
                  <a:ext uri="{FF2B5EF4-FFF2-40B4-BE49-F238E27FC236}">
                    <a16:creationId xmlns:a16="http://schemas.microsoft.com/office/drawing/2014/main" id="{C6B73CA7-FB91-B446-BF5D-F70D950C7EF6}"/>
                  </a:ext>
                </a:extLst>
              </p:cNvPr>
              <p:cNvSpPr txBox="1"/>
              <p:nvPr/>
            </p:nvSpPr>
            <p:spPr>
              <a:xfrm>
                <a:off x="3844817" y="2777015"/>
                <a:ext cx="892143" cy="369332"/>
              </a:xfrm>
              <a:prstGeom prst="rect">
                <a:avLst/>
              </a:prstGeom>
              <a:solidFill>
                <a:schemeClr val="bg1"/>
              </a:solidFill>
              <a:ln>
                <a:noFill/>
              </a:ln>
            </p:spPr>
            <p:txBody>
              <a:bodyPr wrap="square" rtlCol="0">
                <a:spAutoFit/>
              </a:bodyPr>
              <a:lstStyle/>
              <a:p>
                <a:r>
                  <a:rPr lang="en-US" i="1" dirty="0">
                    <a:solidFill>
                      <a:schemeClr val="tx1">
                        <a:lumMod val="50000"/>
                        <a:lumOff val="50000"/>
                      </a:schemeClr>
                    </a:solidFill>
                    <a:latin typeface="Times" pitchFamily="2" charset="0"/>
                    <a:cs typeface="Times New Roman"/>
                  </a:rPr>
                  <a:t>u(t)</a:t>
                </a:r>
              </a:p>
            </p:txBody>
          </p:sp>
          <p:cxnSp>
            <p:nvCxnSpPr>
              <p:cNvPr id="16" name="Straight Arrow Connector 15">
                <a:extLst>
                  <a:ext uri="{FF2B5EF4-FFF2-40B4-BE49-F238E27FC236}">
                    <a16:creationId xmlns:a16="http://schemas.microsoft.com/office/drawing/2014/main" id="{34CD02E8-7F16-4D44-8652-E4FEDAAC5426}"/>
                  </a:ext>
                </a:extLst>
              </p:cNvPr>
              <p:cNvCxnSpPr/>
              <p:nvPr/>
            </p:nvCxnSpPr>
            <p:spPr>
              <a:xfrm flipV="1">
                <a:off x="3486108" y="2946844"/>
                <a:ext cx="277874" cy="1"/>
              </a:xfrm>
              <a:prstGeom prst="straightConnector1">
                <a:avLst/>
              </a:prstGeom>
              <a:ln>
                <a:solidFill>
                  <a:schemeClr val="tx1">
                    <a:lumMod val="50000"/>
                    <a:lumOff val="50000"/>
                  </a:schemeClr>
                </a:solidFill>
                <a:headEnd type="arrow"/>
                <a:tailEnd type="arrow"/>
              </a:ln>
              <a:effectLst/>
            </p:spPr>
            <p:style>
              <a:lnRef idx="2">
                <a:schemeClr val="dk1"/>
              </a:lnRef>
              <a:fillRef idx="0">
                <a:schemeClr val="dk1"/>
              </a:fillRef>
              <a:effectRef idx="1">
                <a:schemeClr val="dk1"/>
              </a:effectRef>
              <a:fontRef idx="minor">
                <a:schemeClr val="tx1"/>
              </a:fontRef>
            </p:style>
          </p:cxnSp>
          <p:grpSp>
            <p:nvGrpSpPr>
              <p:cNvPr id="19" name="Group 18">
                <a:extLst>
                  <a:ext uri="{FF2B5EF4-FFF2-40B4-BE49-F238E27FC236}">
                    <a16:creationId xmlns:a16="http://schemas.microsoft.com/office/drawing/2014/main" id="{1B6348B7-1EE1-7547-AC1B-FBBE1A8732C0}"/>
                  </a:ext>
                </a:extLst>
              </p:cNvPr>
              <p:cNvGrpSpPr>
                <a:grpSpLocks noChangeAspect="1"/>
              </p:cNvGrpSpPr>
              <p:nvPr/>
            </p:nvGrpSpPr>
            <p:grpSpPr>
              <a:xfrm>
                <a:off x="1356933" y="2672777"/>
                <a:ext cx="515174" cy="511375"/>
                <a:chOff x="5903692" y="4231150"/>
                <a:chExt cx="1299015" cy="1289435"/>
              </a:xfrm>
            </p:grpSpPr>
            <p:sp>
              <p:nvSpPr>
                <p:cNvPr id="20" name="Bevel 19">
                  <a:extLst>
                    <a:ext uri="{FF2B5EF4-FFF2-40B4-BE49-F238E27FC236}">
                      <a16:creationId xmlns:a16="http://schemas.microsoft.com/office/drawing/2014/main" id="{C94EF550-F6AD-FE48-9351-161E20FAB859}"/>
                    </a:ext>
                  </a:extLst>
                </p:cNvPr>
                <p:cNvSpPr/>
                <p:nvPr/>
              </p:nvSpPr>
              <p:spPr>
                <a:xfrm>
                  <a:off x="5903692" y="4231150"/>
                  <a:ext cx="1299015" cy="1289435"/>
                </a:xfrm>
                <a:prstGeom prst="bevel">
                  <a:avLst>
                    <a:gd name="adj" fmla="val 7989"/>
                  </a:avLst>
                </a:prstGeom>
                <a:pattFill prst="pct5">
                  <a:fgClr>
                    <a:srgbClr val="D9A35F"/>
                  </a:fgClr>
                  <a:bgClr>
                    <a:schemeClr val="accent6">
                      <a:lumMod val="40000"/>
                      <a:lumOff val="60000"/>
                    </a:schemeClr>
                  </a:bgClr>
                </a:pattFill>
                <a:effectLst/>
                <a:scene3d>
                  <a:camera prst="isometricOffAxis2Right">
                    <a:rot lat="1080000" lon="389400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E41168A7-75E9-0846-8757-CD3D983B58C8}"/>
                    </a:ext>
                  </a:extLst>
                </p:cNvPr>
                <p:cNvGrpSpPr>
                  <a:grpSpLocks noChangeAspect="1"/>
                </p:cNvGrpSpPr>
                <p:nvPr/>
              </p:nvGrpSpPr>
              <p:grpSpPr>
                <a:xfrm>
                  <a:off x="6089578" y="4516754"/>
                  <a:ext cx="810915" cy="810915"/>
                  <a:chOff x="3483570" y="1834065"/>
                  <a:chExt cx="381000" cy="381000"/>
                </a:xfrm>
                <a:scene3d>
                  <a:camera prst="orthographicFront">
                    <a:rot lat="0" lon="4320000" rev="0"/>
                  </a:camera>
                  <a:lightRig rig="threePt" dir="t"/>
                </a:scene3d>
              </p:grpSpPr>
              <p:sp>
                <p:nvSpPr>
                  <p:cNvPr id="22" name="Oval 79">
                    <a:extLst>
                      <a:ext uri="{FF2B5EF4-FFF2-40B4-BE49-F238E27FC236}">
                        <a16:creationId xmlns:a16="http://schemas.microsoft.com/office/drawing/2014/main" id="{2EC2D702-6C63-4B43-AFAB-5DE92EF47B3A}"/>
                      </a:ext>
                    </a:extLst>
                  </p:cNvPr>
                  <p:cNvSpPr>
                    <a:spLocks noChangeArrowheads="1"/>
                  </p:cNvSpPr>
                  <p:nvPr/>
                </p:nvSpPr>
                <p:spPr bwMode="auto">
                  <a:xfrm>
                    <a:off x="3483570" y="1834065"/>
                    <a:ext cx="381000" cy="381000"/>
                  </a:xfrm>
                  <a:prstGeom prst="ellipse">
                    <a:avLst/>
                  </a:prstGeom>
                  <a:solidFill>
                    <a:schemeClr val="accent1"/>
                  </a:solidFill>
                  <a:ln w="9525">
                    <a:solidFill>
                      <a:schemeClr val="tx1"/>
                    </a:solidFill>
                    <a:round/>
                    <a:headEnd/>
                    <a:tailEnd/>
                  </a:ln>
                  <a:sp3d>
                    <a:bevelT w="50800" prst="angle"/>
                  </a:sp3d>
                </p:spPr>
                <p:txBody>
                  <a:bodyPr/>
                  <a:lstStyle/>
                  <a:p>
                    <a:pPr>
                      <a:buFontTx/>
                      <a:buNone/>
                    </a:pPr>
                    <a:endParaRPr lang="en-US" sz="2400" dirty="0"/>
                  </a:p>
                </p:txBody>
              </p:sp>
              <p:sp>
                <p:nvSpPr>
                  <p:cNvPr id="23" name="Oval 77">
                    <a:extLst>
                      <a:ext uri="{FF2B5EF4-FFF2-40B4-BE49-F238E27FC236}">
                        <a16:creationId xmlns:a16="http://schemas.microsoft.com/office/drawing/2014/main" id="{221F3565-9A0E-A34C-A485-6757D048E599}"/>
                      </a:ext>
                    </a:extLst>
                  </p:cNvPr>
                  <p:cNvSpPr>
                    <a:spLocks noChangeArrowheads="1"/>
                  </p:cNvSpPr>
                  <p:nvPr/>
                </p:nvSpPr>
                <p:spPr bwMode="auto">
                  <a:xfrm>
                    <a:off x="3559770" y="1910265"/>
                    <a:ext cx="228600" cy="228600"/>
                  </a:xfrm>
                  <a:prstGeom prst="ellipse">
                    <a:avLst/>
                  </a:prstGeom>
                  <a:solidFill>
                    <a:srgbClr val="E3B242"/>
                  </a:solidFill>
                  <a:ln w="9525">
                    <a:solidFill>
                      <a:schemeClr val="tx1"/>
                    </a:solidFill>
                    <a:round/>
                    <a:headEnd/>
                    <a:tailEnd/>
                  </a:ln>
                  <a:sp3d>
                    <a:bevelT w="50800" prst="angle"/>
                  </a:sp3d>
                </p:spPr>
                <p:txBody>
                  <a:bodyPr/>
                  <a:lstStyle/>
                  <a:p>
                    <a:pPr>
                      <a:buFontTx/>
                      <a:buNone/>
                    </a:pPr>
                    <a:endParaRPr lang="en-US" sz="2400" dirty="0"/>
                  </a:p>
                </p:txBody>
              </p:sp>
            </p:grpSp>
          </p:grpSp>
          <p:cxnSp>
            <p:nvCxnSpPr>
              <p:cNvPr id="24" name="Straight Arrow Connector 23">
                <a:extLst>
                  <a:ext uri="{FF2B5EF4-FFF2-40B4-BE49-F238E27FC236}">
                    <a16:creationId xmlns:a16="http://schemas.microsoft.com/office/drawing/2014/main" id="{89480AD5-1E13-D049-99C0-3FE231F1F57B}"/>
                  </a:ext>
                </a:extLst>
              </p:cNvPr>
              <p:cNvCxnSpPr>
                <a:cxnSpLocks noChangeAspect="1"/>
              </p:cNvCxnSpPr>
              <p:nvPr/>
            </p:nvCxnSpPr>
            <p:spPr>
              <a:xfrm flipV="1">
                <a:off x="1225286" y="2946844"/>
                <a:ext cx="277874" cy="1"/>
              </a:xfrm>
              <a:prstGeom prst="straightConnector1">
                <a:avLst/>
              </a:prstGeom>
              <a:ln>
                <a:solidFill>
                  <a:schemeClr val="tx1">
                    <a:lumMod val="50000"/>
                    <a:lumOff val="50000"/>
                  </a:schemeClr>
                </a:solidFill>
                <a:headEnd type="arrow"/>
                <a:tailEnd type="arrow"/>
              </a:ln>
              <a:effectLst/>
            </p:spPr>
            <p:style>
              <a:lnRef idx="2">
                <a:schemeClr val="dk1"/>
              </a:lnRef>
              <a:fillRef idx="0">
                <a:schemeClr val="dk1"/>
              </a:fillRef>
              <a:effectRef idx="1">
                <a:schemeClr val="dk1"/>
              </a:effectRef>
              <a:fontRef idx="minor">
                <a:schemeClr val="tx1"/>
              </a:fontRef>
            </p:style>
          </p:cxnSp>
          <p:grpSp>
            <p:nvGrpSpPr>
              <p:cNvPr id="45" name="Group 44">
                <a:extLst>
                  <a:ext uri="{FF2B5EF4-FFF2-40B4-BE49-F238E27FC236}">
                    <a16:creationId xmlns:a16="http://schemas.microsoft.com/office/drawing/2014/main" id="{546E8E72-D84E-9648-BA4B-6FF0DA92B1F9}"/>
                  </a:ext>
                </a:extLst>
              </p:cNvPr>
              <p:cNvGrpSpPr>
                <a:grpSpLocks noChangeAspect="1"/>
              </p:cNvGrpSpPr>
              <p:nvPr/>
            </p:nvGrpSpPr>
            <p:grpSpPr>
              <a:xfrm>
                <a:off x="2931769" y="2615555"/>
                <a:ext cx="667889" cy="662963"/>
                <a:chOff x="6474203" y="4212381"/>
                <a:chExt cx="1171864" cy="1163222"/>
              </a:xfrm>
            </p:grpSpPr>
            <p:sp>
              <p:nvSpPr>
                <p:cNvPr id="10" name="Bevel 9">
                  <a:extLst>
                    <a:ext uri="{FF2B5EF4-FFF2-40B4-BE49-F238E27FC236}">
                      <a16:creationId xmlns:a16="http://schemas.microsoft.com/office/drawing/2014/main" id="{EA26ED12-4628-9540-976B-C69799E17F68}"/>
                    </a:ext>
                  </a:extLst>
                </p:cNvPr>
                <p:cNvSpPr/>
                <p:nvPr/>
              </p:nvSpPr>
              <p:spPr>
                <a:xfrm>
                  <a:off x="6474203" y="4212381"/>
                  <a:ext cx="1171864" cy="1163222"/>
                </a:xfrm>
                <a:prstGeom prst="bevel">
                  <a:avLst>
                    <a:gd name="adj" fmla="val 13118"/>
                  </a:avLst>
                </a:prstGeom>
                <a:pattFill prst="pct75">
                  <a:fgClr>
                    <a:srgbClr val="A5A595"/>
                  </a:fgClr>
                  <a:bgClr>
                    <a:srgbClr val="D9A35F"/>
                  </a:bgClr>
                </a:pattFill>
                <a:effectLst>
                  <a:glow rad="101600">
                    <a:srgbClr val="D9A35F">
                      <a:alpha val="75000"/>
                    </a:srgbClr>
                  </a:glow>
                </a:effectLst>
                <a:scene3d>
                  <a:camera prst="isometricOffAxis2Right">
                    <a:rot lat="1080000" lon="389400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6BA0A9DD-47C2-F545-9F7D-BC8A9438440F}"/>
                    </a:ext>
                  </a:extLst>
                </p:cNvPr>
                <p:cNvSpPr/>
                <p:nvPr/>
              </p:nvSpPr>
              <p:spPr>
                <a:xfrm rot="335617">
                  <a:off x="6779502" y="4521135"/>
                  <a:ext cx="549142" cy="547878"/>
                </a:xfrm>
                <a:prstGeom prst="ellipse">
                  <a:avLst/>
                </a:prstGeom>
                <a:pattFill prst="pct20">
                  <a:fgClr>
                    <a:prstClr val="black"/>
                  </a:fgClr>
                  <a:bgClr>
                    <a:prstClr val="white"/>
                  </a:bgClr>
                </a:pattFill>
                <a:scene3d>
                  <a:camera prst="isometricOffAxis1Left"/>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7" name="Straight Arrow Connector 36">
                <a:extLst>
                  <a:ext uri="{FF2B5EF4-FFF2-40B4-BE49-F238E27FC236}">
                    <a16:creationId xmlns:a16="http://schemas.microsoft.com/office/drawing/2014/main" id="{B5D22815-FBE2-8448-8127-9E42C14C7F14}"/>
                  </a:ext>
                </a:extLst>
              </p:cNvPr>
              <p:cNvCxnSpPr>
                <a:cxnSpLocks/>
              </p:cNvCxnSpPr>
              <p:nvPr/>
            </p:nvCxnSpPr>
            <p:spPr>
              <a:xfrm>
                <a:off x="1668780" y="2933990"/>
                <a:ext cx="1596934" cy="0"/>
              </a:xfrm>
              <a:prstGeom prst="straightConnector1">
                <a:avLst/>
              </a:prstGeom>
              <a:ln>
                <a:solidFill>
                  <a:schemeClr val="tx1">
                    <a:lumMod val="50000"/>
                    <a:lumOff val="50000"/>
                  </a:schemeClr>
                </a:solidFill>
                <a:headEnd type="arrow"/>
                <a:tailEnd type="arrow"/>
              </a:ln>
              <a:effectLst/>
            </p:spPr>
            <p:style>
              <a:lnRef idx="2">
                <a:schemeClr val="dk1"/>
              </a:lnRef>
              <a:fillRef idx="0">
                <a:schemeClr val="dk1"/>
              </a:fillRef>
              <a:effectRef idx="1">
                <a:schemeClr val="dk1"/>
              </a:effectRef>
              <a:fontRef idx="minor">
                <a:schemeClr val="tx1"/>
              </a:fontRef>
            </p:style>
          </p:cxnSp>
          <p:sp>
            <p:nvSpPr>
              <p:cNvPr id="38" name="TextBox 37">
                <a:extLst>
                  <a:ext uri="{FF2B5EF4-FFF2-40B4-BE49-F238E27FC236}">
                    <a16:creationId xmlns:a16="http://schemas.microsoft.com/office/drawing/2014/main" id="{778C53EC-6EE2-E145-BE6E-FD7D5CC895BB}"/>
                  </a:ext>
                </a:extLst>
              </p:cNvPr>
              <p:cNvSpPr txBox="1"/>
              <p:nvPr/>
            </p:nvSpPr>
            <p:spPr>
              <a:xfrm>
                <a:off x="2256663" y="2535254"/>
                <a:ext cx="421168" cy="369332"/>
              </a:xfrm>
              <a:prstGeom prst="rect">
                <a:avLst/>
              </a:prstGeom>
              <a:solidFill>
                <a:srgbClr val="F2F2F2"/>
              </a:solidFill>
              <a:ln>
                <a:noFill/>
              </a:ln>
            </p:spPr>
            <p:txBody>
              <a:bodyPr wrap="square" rtlCol="0">
                <a:spAutoFit/>
              </a:bodyPr>
              <a:lstStyle/>
              <a:p>
                <a:r>
                  <a:rPr lang="en-US" i="1" dirty="0">
                    <a:solidFill>
                      <a:schemeClr val="tx1">
                        <a:lumMod val="50000"/>
                        <a:lumOff val="50000"/>
                      </a:schemeClr>
                    </a:solidFill>
                    <a:latin typeface="Times New Roman"/>
                    <a:cs typeface="Times New Roman"/>
                  </a:rPr>
                  <a:t>l</a:t>
                </a:r>
                <a:r>
                  <a:rPr lang="en-US" i="1" baseline="-25000" dirty="0">
                    <a:solidFill>
                      <a:schemeClr val="tx1">
                        <a:lumMod val="50000"/>
                        <a:lumOff val="50000"/>
                      </a:schemeClr>
                    </a:solidFill>
                    <a:latin typeface="Times New Roman"/>
                    <a:cs typeface="Times New Roman"/>
                  </a:rPr>
                  <a:t>0</a:t>
                </a:r>
                <a:endParaRPr lang="en-US" i="1" dirty="0">
                  <a:solidFill>
                    <a:schemeClr val="tx1">
                      <a:lumMod val="50000"/>
                      <a:lumOff val="50000"/>
                    </a:schemeClr>
                  </a:solidFill>
                  <a:latin typeface="Times New Roman"/>
                  <a:cs typeface="Times New Roman"/>
                </a:endParaRPr>
              </a:p>
            </p:txBody>
          </p:sp>
          <p:cxnSp>
            <p:nvCxnSpPr>
              <p:cNvPr id="14" name="Straight Arrow Connector 13">
                <a:extLst>
                  <a:ext uri="{FF2B5EF4-FFF2-40B4-BE49-F238E27FC236}">
                    <a16:creationId xmlns:a16="http://schemas.microsoft.com/office/drawing/2014/main" id="{03F59B26-80B3-684C-BA7A-4C37FF0CE17E}"/>
                  </a:ext>
                </a:extLst>
              </p:cNvPr>
              <p:cNvCxnSpPr>
                <a:cxnSpLocks/>
              </p:cNvCxnSpPr>
              <p:nvPr/>
            </p:nvCxnSpPr>
            <p:spPr>
              <a:xfrm flipH="1">
                <a:off x="3372689" y="2088002"/>
                <a:ext cx="204872" cy="398058"/>
              </a:xfrm>
              <a:prstGeom prst="straightConnector1">
                <a:avLst/>
              </a:prstGeom>
              <a:ln w="15875">
                <a:solidFill>
                  <a:schemeClr val="tx1">
                    <a:lumMod val="50000"/>
                    <a:lumOff val="50000"/>
                  </a:schemeClr>
                </a:solidFill>
                <a:tailEnd type="stealth" w="lg" len="lg"/>
              </a:ln>
              <a:effectLst/>
            </p:spPr>
            <p:style>
              <a:lnRef idx="2">
                <a:schemeClr val="dk1"/>
              </a:lnRef>
              <a:fillRef idx="0">
                <a:schemeClr val="dk1"/>
              </a:fillRef>
              <a:effectRef idx="1">
                <a:schemeClr val="dk1"/>
              </a:effectRef>
              <a:fontRef idx="minor">
                <a:schemeClr val="tx1"/>
              </a:fontRef>
            </p:style>
          </p:cxnSp>
          <p:sp>
            <p:nvSpPr>
              <p:cNvPr id="56" name="TextBox 55">
                <a:extLst>
                  <a:ext uri="{FF2B5EF4-FFF2-40B4-BE49-F238E27FC236}">
                    <a16:creationId xmlns:a16="http://schemas.microsoft.com/office/drawing/2014/main" id="{1F45F14B-695B-6F42-87FC-F1FF3BBE1553}"/>
                  </a:ext>
                </a:extLst>
              </p:cNvPr>
              <p:cNvSpPr txBox="1"/>
              <p:nvPr/>
            </p:nvSpPr>
            <p:spPr>
              <a:xfrm>
                <a:off x="3372689" y="1666119"/>
                <a:ext cx="1009635" cy="584775"/>
              </a:xfrm>
              <a:prstGeom prst="rect">
                <a:avLst/>
              </a:prstGeom>
              <a:noFill/>
            </p:spPr>
            <p:txBody>
              <a:bodyPr wrap="none" rtlCol="0">
                <a:spAutoFit/>
              </a:bodyPr>
              <a:lstStyle/>
              <a:p>
                <a:pPr algn="ctr"/>
                <a:r>
                  <a:rPr lang="en-US" sz="1600" i="1" dirty="0">
                    <a:solidFill>
                      <a:schemeClr val="tx1">
                        <a:lumMod val="50000"/>
                        <a:lumOff val="50000"/>
                      </a:schemeClr>
                    </a:solidFill>
                  </a:rPr>
                  <a:t>Reflecting</a:t>
                </a:r>
              </a:p>
              <a:p>
                <a:pPr algn="ctr"/>
                <a:r>
                  <a:rPr lang="en-US" sz="1600" i="1" dirty="0">
                    <a:solidFill>
                      <a:schemeClr val="tx1">
                        <a:lumMod val="50000"/>
                        <a:lumOff val="50000"/>
                      </a:schemeClr>
                    </a:solidFill>
                  </a:rPr>
                  <a:t>area</a:t>
                </a:r>
              </a:p>
            </p:txBody>
          </p:sp>
          <p:cxnSp>
            <p:nvCxnSpPr>
              <p:cNvPr id="58" name="Straight Arrow Connector 57">
                <a:extLst>
                  <a:ext uri="{FF2B5EF4-FFF2-40B4-BE49-F238E27FC236}">
                    <a16:creationId xmlns:a16="http://schemas.microsoft.com/office/drawing/2014/main" id="{D7FD3B7A-4F3F-C64F-8663-3562CE9F2A7A}"/>
                  </a:ext>
                </a:extLst>
              </p:cNvPr>
              <p:cNvCxnSpPr>
                <a:cxnSpLocks/>
              </p:cNvCxnSpPr>
              <p:nvPr/>
            </p:nvCxnSpPr>
            <p:spPr>
              <a:xfrm>
                <a:off x="1334836" y="2125498"/>
                <a:ext cx="112445" cy="416618"/>
              </a:xfrm>
              <a:prstGeom prst="straightConnector1">
                <a:avLst/>
              </a:prstGeom>
              <a:ln w="15875">
                <a:solidFill>
                  <a:schemeClr val="tx1">
                    <a:lumMod val="50000"/>
                    <a:lumOff val="50000"/>
                  </a:schemeClr>
                </a:solidFill>
                <a:tailEnd type="stealth" w="lg" len="lg"/>
              </a:ln>
              <a:effectLst/>
            </p:spPr>
            <p:style>
              <a:lnRef idx="2">
                <a:schemeClr val="dk1"/>
              </a:lnRef>
              <a:fillRef idx="0">
                <a:schemeClr val="dk1"/>
              </a:fillRef>
              <a:effectRef idx="1">
                <a:schemeClr val="dk1"/>
              </a:effectRef>
              <a:fontRef idx="minor">
                <a:schemeClr val="tx1"/>
              </a:fontRef>
            </p:style>
          </p:cxnSp>
        </p:grpSp>
      </p:gr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1776115-3A2A-7044-90D4-2E6BCDD28C37}"/>
                  </a:ext>
                </a:extLst>
              </p:cNvPr>
              <p:cNvSpPr txBox="1"/>
              <p:nvPr/>
            </p:nvSpPr>
            <p:spPr>
              <a:xfrm>
                <a:off x="352767" y="4846677"/>
                <a:ext cx="3169251" cy="1200329"/>
              </a:xfrm>
              <a:prstGeom prst="rect">
                <a:avLst/>
              </a:prstGeom>
              <a:noFill/>
            </p:spPr>
            <p:txBody>
              <a:bodyPr wrap="square" rtlCol="0">
                <a:spAutoFit/>
              </a:bodyPr>
              <a:lstStyle/>
              <a:p>
                <a14:m>
                  <m:oMath xmlns:m="http://schemas.openxmlformats.org/officeDocument/2006/math">
                    <m:r>
                      <a:rPr lang="en-US" i="1">
                        <a:latin typeface="Cambria Math" panose="02040503050406030204" pitchFamily="18" charset="0"/>
                      </a:rPr>
                      <m:t>𝑝</m:t>
                    </m:r>
                  </m:oMath>
                </a14:m>
                <a:r>
                  <a:rPr lang="en-US" dirty="0"/>
                  <a:t> is intracranial pressure at skull</a:t>
                </a:r>
              </a:p>
              <a:p>
                <a14:m>
                  <m:oMath xmlns:m="http://schemas.openxmlformats.org/officeDocument/2006/math">
                    <m:r>
                      <a:rPr lang="en-US" i="1">
                        <a:latin typeface="Cambria Math" panose="02040503050406030204" pitchFamily="18" charset="0"/>
                        <a:ea typeface="Cambria Math" panose="02040503050406030204" pitchFamily="18" charset="0"/>
                      </a:rPr>
                      <m:t>𝜎</m:t>
                    </m:r>
                  </m:oMath>
                </a14:m>
                <a:r>
                  <a:rPr lang="en-US" dirty="0"/>
                  <a:t> is areal density of skull bone</a:t>
                </a:r>
              </a:p>
              <a:p>
                <a:r>
                  <a:rPr lang="en-US" dirty="0">
                    <a:ea typeface="Cambria Math" panose="02040503050406030204" pitchFamily="18" charset="0"/>
                  </a:rPr>
                  <a:t>2</a:t>
                </a:r>
                <a14:m>
                  <m:oMath xmlns:m="http://schemas.openxmlformats.org/officeDocument/2006/math">
                    <m:r>
                      <a:rPr lang="en-US" i="1">
                        <a:latin typeface="Cambria Math" panose="02040503050406030204" pitchFamily="18" charset="0"/>
                        <a:ea typeface="Cambria Math" panose="02040503050406030204" pitchFamily="18" charset="0"/>
                      </a:rPr>
                      <m:t>𝑙</m:t>
                    </m:r>
                  </m:oMath>
                </a14:m>
                <a:r>
                  <a:rPr lang="en-US" dirty="0"/>
                  <a:t> is total ultrasonic path traveled by pulse </a:t>
                </a:r>
              </a:p>
            </p:txBody>
          </p:sp>
        </mc:Choice>
        <mc:Fallback>
          <p:sp>
            <p:nvSpPr>
              <p:cNvPr id="8" name="TextBox 7">
                <a:extLst>
                  <a:ext uri="{FF2B5EF4-FFF2-40B4-BE49-F238E27FC236}">
                    <a16:creationId xmlns:a16="http://schemas.microsoft.com/office/drawing/2014/main" id="{A1776115-3A2A-7044-90D4-2E6BCDD28C37}"/>
                  </a:ext>
                </a:extLst>
              </p:cNvPr>
              <p:cNvSpPr txBox="1">
                <a:spLocks noRot="1" noChangeAspect="1" noMove="1" noResize="1" noEditPoints="1" noAdjustHandles="1" noChangeArrowheads="1" noChangeShapeType="1" noTextEdit="1"/>
              </p:cNvSpPr>
              <p:nvPr/>
            </p:nvSpPr>
            <p:spPr>
              <a:xfrm>
                <a:off x="352767" y="4846677"/>
                <a:ext cx="3169251" cy="1200329"/>
              </a:xfrm>
              <a:prstGeom prst="rect">
                <a:avLst/>
              </a:prstGeom>
              <a:blipFill>
                <a:blip r:embed="rId5"/>
                <a:stretch>
                  <a:fillRect l="-1600" t="-2105" r="-1200" b="-7368"/>
                </a:stretch>
              </a:blipFill>
            </p:spPr>
            <p:txBody>
              <a:bodyPr/>
              <a:lstStyle/>
              <a:p>
                <a:r>
                  <a:rPr lang="en-US">
                    <a:noFill/>
                  </a:rPr>
                  <a:t> </a:t>
                </a:r>
              </a:p>
            </p:txBody>
          </p:sp>
        </mc:Fallback>
      </mc:AlternateContent>
    </p:spTree>
    <p:extLst>
      <p:ext uri="{BB962C8B-B14F-4D97-AF65-F5344CB8AC3E}">
        <p14:creationId xmlns:p14="http://schemas.microsoft.com/office/powerpoint/2010/main" val="3991661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Title 222">
            <a:extLst>
              <a:ext uri="{FF2B5EF4-FFF2-40B4-BE49-F238E27FC236}">
                <a16:creationId xmlns:a16="http://schemas.microsoft.com/office/drawing/2014/main" id="{EAF5307E-2B1F-5E47-B6EB-CBA10D7FDB1C}"/>
              </a:ext>
            </a:extLst>
          </p:cNvPr>
          <p:cNvSpPr>
            <a:spLocks noGrp="1"/>
          </p:cNvSpPr>
          <p:nvPr>
            <p:ph type="title"/>
          </p:nvPr>
        </p:nvSpPr>
        <p:spPr>
          <a:xfrm>
            <a:off x="97354" y="122019"/>
            <a:ext cx="9046645" cy="1143000"/>
          </a:xfrm>
        </p:spPr>
        <p:txBody>
          <a:bodyPr>
            <a:normAutofit fontScale="90000"/>
          </a:bodyPr>
          <a:lstStyle/>
          <a:p>
            <a:r>
              <a:rPr lang="en-US" dirty="0"/>
              <a:t>3. </a:t>
            </a:r>
            <a:r>
              <a:rPr lang="en-US" sz="4000" dirty="0"/>
              <a:t>Interferometric measurements of ultrasonic waves: Cranial Distances</a:t>
            </a:r>
          </a:p>
        </p:txBody>
      </p:sp>
      <p:sp>
        <p:nvSpPr>
          <p:cNvPr id="2" name="Date Placeholder 1">
            <a:extLst>
              <a:ext uri="{FF2B5EF4-FFF2-40B4-BE49-F238E27FC236}">
                <a16:creationId xmlns:a16="http://schemas.microsoft.com/office/drawing/2014/main" id="{A18FB89F-3647-DF41-B7CD-F0B56556CB62}"/>
              </a:ext>
            </a:extLst>
          </p:cNvPr>
          <p:cNvSpPr>
            <a:spLocks noGrp="1"/>
          </p:cNvSpPr>
          <p:nvPr>
            <p:ph type="dt" sz="half" idx="10"/>
          </p:nvPr>
        </p:nvSpPr>
        <p:spPr/>
        <p:txBody>
          <a:bodyPr/>
          <a:lstStyle/>
          <a:p>
            <a:fld id="{89450426-30AB-AC4D-8012-1F44F58C0FA2}" type="datetime1">
              <a:rPr lang="en-US" smtClean="0"/>
              <a:t>11/5/20</a:t>
            </a:fld>
            <a:endParaRPr lang="en-US"/>
          </a:p>
        </p:txBody>
      </p:sp>
      <p:sp>
        <p:nvSpPr>
          <p:cNvPr id="3" name="Slide Number Placeholder 2">
            <a:extLst>
              <a:ext uri="{FF2B5EF4-FFF2-40B4-BE49-F238E27FC236}">
                <a16:creationId xmlns:a16="http://schemas.microsoft.com/office/drawing/2014/main" id="{E3F55EDF-9AFA-E345-9E86-F37FBD1EA4AF}"/>
              </a:ext>
            </a:extLst>
          </p:cNvPr>
          <p:cNvSpPr>
            <a:spLocks noGrp="1"/>
          </p:cNvSpPr>
          <p:nvPr>
            <p:ph type="sldNum" sz="quarter" idx="12"/>
          </p:nvPr>
        </p:nvSpPr>
        <p:spPr/>
        <p:txBody>
          <a:bodyPr/>
          <a:lstStyle/>
          <a:p>
            <a:fld id="{AB64936A-4534-574C-8F96-3499368ADDE6}" type="slidenum">
              <a:rPr lang="en-US" smtClean="0"/>
              <a:t>5</a:t>
            </a:fld>
            <a:endParaRPr lang="en-US"/>
          </a:p>
        </p:txBody>
      </p:sp>
      <p:grpSp>
        <p:nvGrpSpPr>
          <p:cNvPr id="15" name="Group 14">
            <a:extLst>
              <a:ext uri="{FF2B5EF4-FFF2-40B4-BE49-F238E27FC236}">
                <a16:creationId xmlns:a16="http://schemas.microsoft.com/office/drawing/2014/main" id="{4F4B93EF-06DA-DD4A-99E8-8EBAE217BE79}"/>
              </a:ext>
            </a:extLst>
          </p:cNvPr>
          <p:cNvGrpSpPr/>
          <p:nvPr/>
        </p:nvGrpSpPr>
        <p:grpSpPr>
          <a:xfrm>
            <a:off x="184746" y="734348"/>
            <a:ext cx="8467545" cy="3106932"/>
            <a:chOff x="477050" y="813340"/>
            <a:chExt cx="8467545" cy="3106932"/>
          </a:xfrm>
        </p:grpSpPr>
        <p:grpSp>
          <p:nvGrpSpPr>
            <p:cNvPr id="4" name="Group 3">
              <a:extLst>
                <a:ext uri="{FF2B5EF4-FFF2-40B4-BE49-F238E27FC236}">
                  <a16:creationId xmlns:a16="http://schemas.microsoft.com/office/drawing/2014/main" id="{60794FAF-1CC5-BA40-8653-44158AF43749}"/>
                </a:ext>
              </a:extLst>
            </p:cNvPr>
            <p:cNvGrpSpPr>
              <a:grpSpLocks noChangeAspect="1"/>
            </p:cNvGrpSpPr>
            <p:nvPr/>
          </p:nvGrpSpPr>
          <p:grpSpPr>
            <a:xfrm>
              <a:off x="477050" y="813340"/>
              <a:ext cx="1830768" cy="2991996"/>
              <a:chOff x="457200" y="548774"/>
              <a:chExt cx="1960304" cy="3203695"/>
            </a:xfrm>
          </p:grpSpPr>
          <p:pic>
            <p:nvPicPr>
              <p:cNvPr id="5" name="Picture 4" descr="PPLL Outline.pdf">
                <a:extLst>
                  <a:ext uri="{FF2B5EF4-FFF2-40B4-BE49-F238E27FC236}">
                    <a16:creationId xmlns:a16="http://schemas.microsoft.com/office/drawing/2014/main" id="{6D72AABB-DD0C-A745-AB12-2EA6CA043313}"/>
                  </a:ext>
                </a:extLst>
              </p:cNvPr>
              <p:cNvPicPr>
                <a:picLocks noChangeAspect="1"/>
              </p:cNvPicPr>
              <p:nvPr/>
            </p:nvPicPr>
            <p:blipFill rotWithShape="1">
              <a:blip r:embed="rId3">
                <a:extLst>
                  <a:ext uri="{28A0092B-C50C-407E-A947-70E740481C1C}">
                    <a14:useLocalDpi xmlns:a14="http://schemas.microsoft.com/office/drawing/2010/main" val="0"/>
                  </a:ext>
                </a:extLst>
              </a:blip>
              <a:srcRect l="10538" t="11862" r="68048" b="47589"/>
              <a:stretch/>
            </p:blipFill>
            <p:spPr>
              <a:xfrm>
                <a:off x="598231" y="548774"/>
                <a:ext cx="1475638" cy="2159263"/>
              </a:xfrm>
              <a:prstGeom prst="rect">
                <a:avLst/>
              </a:prstGeom>
            </p:spPr>
          </p:pic>
          <p:pic>
            <p:nvPicPr>
              <p:cNvPr id="6" name="Picture 5" descr="PPLL Outline.pdf">
                <a:extLst>
                  <a:ext uri="{FF2B5EF4-FFF2-40B4-BE49-F238E27FC236}">
                    <a16:creationId xmlns:a16="http://schemas.microsoft.com/office/drawing/2014/main" id="{6FF17FC3-005F-9443-B19E-5E64DB9D240E}"/>
                  </a:ext>
                </a:extLst>
              </p:cNvPr>
              <p:cNvPicPr>
                <a:picLocks noChangeAspect="1"/>
              </p:cNvPicPr>
              <p:nvPr/>
            </p:nvPicPr>
            <p:blipFill rotWithShape="1">
              <a:blip r:embed="rId3">
                <a:extLst>
                  <a:ext uri="{28A0092B-C50C-407E-A947-70E740481C1C}">
                    <a14:useLocalDpi xmlns:a14="http://schemas.microsoft.com/office/drawing/2010/main" val="0"/>
                  </a:ext>
                </a:extLst>
              </a:blip>
              <a:srcRect l="10950" t="65156" r="64053" b="17262"/>
              <a:stretch/>
            </p:blipFill>
            <p:spPr>
              <a:xfrm>
                <a:off x="457200" y="2687044"/>
                <a:ext cx="1960304" cy="1065425"/>
              </a:xfrm>
              <a:prstGeom prst="rect">
                <a:avLst/>
              </a:prstGeom>
            </p:spPr>
          </p:pic>
        </p:grpSp>
        <p:grpSp>
          <p:nvGrpSpPr>
            <p:cNvPr id="11" name="Group 10">
              <a:extLst>
                <a:ext uri="{FF2B5EF4-FFF2-40B4-BE49-F238E27FC236}">
                  <a16:creationId xmlns:a16="http://schemas.microsoft.com/office/drawing/2014/main" id="{D4F7A107-2BEF-FA46-BB2E-A59F736A1E0D}"/>
                </a:ext>
              </a:extLst>
            </p:cNvPr>
            <p:cNvGrpSpPr/>
            <p:nvPr/>
          </p:nvGrpSpPr>
          <p:grpSpPr>
            <a:xfrm>
              <a:off x="2363875" y="1438307"/>
              <a:ext cx="6580720" cy="2481965"/>
              <a:chOff x="2363875" y="338854"/>
              <a:chExt cx="6580720" cy="2481965"/>
            </a:xfrm>
          </p:grpSpPr>
          <p:pic>
            <p:nvPicPr>
              <p:cNvPr id="7" name="Picture 6" descr="Path Diagram-PPLL.pdf">
                <a:extLst>
                  <a:ext uri="{FF2B5EF4-FFF2-40B4-BE49-F238E27FC236}">
                    <a16:creationId xmlns:a16="http://schemas.microsoft.com/office/drawing/2014/main" id="{4BB5D9D4-6A5A-0041-BF45-6E675468D9E6}"/>
                  </a:ext>
                </a:extLst>
              </p:cNvPr>
              <p:cNvPicPr>
                <a:picLocks noChangeAspect="1"/>
              </p:cNvPicPr>
              <p:nvPr/>
            </p:nvPicPr>
            <p:blipFill rotWithShape="1">
              <a:blip r:embed="rId4">
                <a:extLst>
                  <a:ext uri="{28A0092B-C50C-407E-A947-70E740481C1C}">
                    <a14:useLocalDpi xmlns:a14="http://schemas.microsoft.com/office/drawing/2010/main" val="0"/>
                  </a:ext>
                </a:extLst>
              </a:blip>
              <a:srcRect l="38321" t="21813" r="18508" b="45389"/>
              <a:stretch/>
            </p:blipFill>
            <p:spPr>
              <a:xfrm>
                <a:off x="3759487" y="338854"/>
                <a:ext cx="3831412" cy="2249231"/>
              </a:xfrm>
              <a:prstGeom prst="rect">
                <a:avLst/>
              </a:prstGeom>
            </p:spPr>
          </p:pic>
          <p:sp>
            <p:nvSpPr>
              <p:cNvPr id="8" name="TextBox 7">
                <a:extLst>
                  <a:ext uri="{FF2B5EF4-FFF2-40B4-BE49-F238E27FC236}">
                    <a16:creationId xmlns:a16="http://schemas.microsoft.com/office/drawing/2014/main" id="{823D5705-7B5C-EC48-96A8-A0975DA496CB}"/>
                  </a:ext>
                </a:extLst>
              </p:cNvPr>
              <p:cNvSpPr txBox="1"/>
              <p:nvPr/>
            </p:nvSpPr>
            <p:spPr>
              <a:xfrm>
                <a:off x="2972337" y="1897489"/>
                <a:ext cx="2182596" cy="923330"/>
              </a:xfrm>
              <a:prstGeom prst="rect">
                <a:avLst/>
              </a:prstGeom>
              <a:noFill/>
            </p:spPr>
            <p:txBody>
              <a:bodyPr wrap="none" rtlCol="0">
                <a:spAutoFit/>
              </a:bodyPr>
              <a:lstStyle/>
              <a:p>
                <a:r>
                  <a:rPr lang="en-US" i="1" dirty="0"/>
                  <a:t>Skull Section--</a:t>
                </a:r>
              </a:p>
              <a:p>
                <a:r>
                  <a:rPr lang="en-US" i="1" dirty="0"/>
                  <a:t>with Transducer</a:t>
                </a:r>
              </a:p>
              <a:p>
                <a:r>
                  <a:rPr lang="en-US" i="1" dirty="0"/>
                  <a:t>(Transmit &amp; Receive)</a:t>
                </a:r>
              </a:p>
            </p:txBody>
          </p:sp>
          <p:sp>
            <p:nvSpPr>
              <p:cNvPr id="9" name="TextBox 8">
                <a:extLst>
                  <a:ext uri="{FF2B5EF4-FFF2-40B4-BE49-F238E27FC236}">
                    <a16:creationId xmlns:a16="http://schemas.microsoft.com/office/drawing/2014/main" id="{F4D8C50A-4C12-A146-8157-C7A5AF823D66}"/>
                  </a:ext>
                </a:extLst>
              </p:cNvPr>
              <p:cNvSpPr txBox="1"/>
              <p:nvPr/>
            </p:nvSpPr>
            <p:spPr>
              <a:xfrm>
                <a:off x="7331979" y="922580"/>
                <a:ext cx="1612616" cy="923330"/>
              </a:xfrm>
              <a:prstGeom prst="rect">
                <a:avLst/>
              </a:prstGeom>
              <a:noFill/>
            </p:spPr>
            <p:txBody>
              <a:bodyPr wrap="none" rtlCol="0">
                <a:spAutoFit/>
              </a:bodyPr>
              <a:lstStyle/>
              <a:p>
                <a:pPr algn="ctr"/>
                <a:r>
                  <a:rPr lang="en-US" i="1" dirty="0"/>
                  <a:t>Skull Section—</a:t>
                </a:r>
              </a:p>
              <a:p>
                <a:pPr algn="ctr"/>
                <a:r>
                  <a:rPr lang="en-US" i="1" dirty="0"/>
                  <a:t>opposite side</a:t>
                </a:r>
              </a:p>
              <a:p>
                <a:pPr algn="ctr"/>
                <a:r>
                  <a:rPr lang="en-US" i="1" dirty="0"/>
                  <a:t>(</a:t>
                </a:r>
                <a:r>
                  <a:rPr lang="en-US" i="1" dirty="0" err="1"/>
                  <a:t>Reflectection</a:t>
                </a:r>
                <a:r>
                  <a:rPr lang="en-US" i="1" dirty="0"/>
                  <a:t>)</a:t>
                </a:r>
              </a:p>
            </p:txBody>
          </p:sp>
          <p:sp>
            <p:nvSpPr>
              <p:cNvPr id="10" name="Notched Right Arrow 9">
                <a:extLst>
                  <a:ext uri="{FF2B5EF4-FFF2-40B4-BE49-F238E27FC236}">
                    <a16:creationId xmlns:a16="http://schemas.microsoft.com/office/drawing/2014/main" id="{0BC59A50-EC0C-6D45-99DA-52B5893D7D9B}"/>
                  </a:ext>
                </a:extLst>
              </p:cNvPr>
              <p:cNvSpPr/>
              <p:nvPr/>
            </p:nvSpPr>
            <p:spPr>
              <a:xfrm rot="928220">
                <a:off x="2363875" y="585885"/>
                <a:ext cx="767414" cy="673388"/>
              </a:xfrm>
              <a:prstGeom prst="notchedRightArrow">
                <a:avLst/>
              </a:prstGeom>
              <a:noFill/>
              <a:ln>
                <a:solidFill>
                  <a:schemeClr val="bg1">
                    <a:lumMod val="50000"/>
                    <a:alpha val="78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24" name="Group 223">
            <a:extLst>
              <a:ext uri="{FF2B5EF4-FFF2-40B4-BE49-F238E27FC236}">
                <a16:creationId xmlns:a16="http://schemas.microsoft.com/office/drawing/2014/main" id="{5324FA76-02E7-A047-8905-71DD99F75731}"/>
              </a:ext>
            </a:extLst>
          </p:cNvPr>
          <p:cNvGrpSpPr/>
          <p:nvPr/>
        </p:nvGrpSpPr>
        <p:grpSpPr>
          <a:xfrm>
            <a:off x="267887" y="3544393"/>
            <a:ext cx="8705578" cy="2185196"/>
            <a:chOff x="141046" y="1187664"/>
            <a:chExt cx="8705578" cy="2185196"/>
          </a:xfrm>
        </p:grpSpPr>
        <p:grpSp>
          <p:nvGrpSpPr>
            <p:cNvPr id="220" name="Group 219">
              <a:extLst>
                <a:ext uri="{FF2B5EF4-FFF2-40B4-BE49-F238E27FC236}">
                  <a16:creationId xmlns:a16="http://schemas.microsoft.com/office/drawing/2014/main" id="{AA462D8A-BD65-FD47-B283-0D62349162BD}"/>
                </a:ext>
              </a:extLst>
            </p:cNvPr>
            <p:cNvGrpSpPr/>
            <p:nvPr/>
          </p:nvGrpSpPr>
          <p:grpSpPr>
            <a:xfrm>
              <a:off x="141046" y="1626457"/>
              <a:ext cx="5444114" cy="660711"/>
              <a:chOff x="141046" y="1626457"/>
              <a:chExt cx="5444114" cy="660711"/>
            </a:xfrm>
          </p:grpSpPr>
          <p:grpSp>
            <p:nvGrpSpPr>
              <p:cNvPr id="140" name="Group 3">
                <a:extLst>
                  <a:ext uri="{FF2B5EF4-FFF2-40B4-BE49-F238E27FC236}">
                    <a16:creationId xmlns:a16="http://schemas.microsoft.com/office/drawing/2014/main" id="{25C00D0D-6DA8-4740-9FAE-9E57735EF821}"/>
                  </a:ext>
                </a:extLst>
              </p:cNvPr>
              <p:cNvGrpSpPr>
                <a:grpSpLocks noChangeAspect="1"/>
              </p:cNvGrpSpPr>
              <p:nvPr/>
            </p:nvGrpSpPr>
            <p:grpSpPr bwMode="auto">
              <a:xfrm>
                <a:off x="4494598" y="1628888"/>
                <a:ext cx="363907" cy="658279"/>
                <a:chOff x="772786" y="3438812"/>
                <a:chExt cx="747641" cy="1352467"/>
              </a:xfrm>
            </p:grpSpPr>
            <p:sp>
              <p:nvSpPr>
                <p:cNvPr id="156" name="Arc 155">
                  <a:extLst>
                    <a:ext uri="{FF2B5EF4-FFF2-40B4-BE49-F238E27FC236}">
                      <a16:creationId xmlns:a16="http://schemas.microsoft.com/office/drawing/2014/main" id="{BD4F24FE-5211-3B49-A862-8713C6AB8E15}"/>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57" name="Arc 156">
                  <a:extLst>
                    <a:ext uri="{FF2B5EF4-FFF2-40B4-BE49-F238E27FC236}">
                      <a16:creationId xmlns:a16="http://schemas.microsoft.com/office/drawing/2014/main" id="{C8313D9C-A772-7F45-8875-1D64692C50F2}"/>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218" name="Group 217">
                <a:extLst>
                  <a:ext uri="{FF2B5EF4-FFF2-40B4-BE49-F238E27FC236}">
                    <a16:creationId xmlns:a16="http://schemas.microsoft.com/office/drawing/2014/main" id="{D12A407D-C8BB-9042-AF0C-1E2F4D7D50D3}"/>
                  </a:ext>
                </a:extLst>
              </p:cNvPr>
              <p:cNvGrpSpPr/>
              <p:nvPr/>
            </p:nvGrpSpPr>
            <p:grpSpPr>
              <a:xfrm>
                <a:off x="141046" y="1626457"/>
                <a:ext cx="5444114" cy="660711"/>
                <a:chOff x="141046" y="1626457"/>
                <a:chExt cx="5444114" cy="660711"/>
              </a:xfrm>
            </p:grpSpPr>
            <p:grpSp>
              <p:nvGrpSpPr>
                <p:cNvPr id="98" name="Group 97">
                  <a:extLst>
                    <a:ext uri="{FF2B5EF4-FFF2-40B4-BE49-F238E27FC236}">
                      <a16:creationId xmlns:a16="http://schemas.microsoft.com/office/drawing/2014/main" id="{3CC83D5D-AB1A-2743-8162-925944CD0C87}"/>
                    </a:ext>
                  </a:extLst>
                </p:cNvPr>
                <p:cNvGrpSpPr/>
                <p:nvPr/>
              </p:nvGrpSpPr>
              <p:grpSpPr>
                <a:xfrm>
                  <a:off x="141046" y="1627268"/>
                  <a:ext cx="2175395" cy="659900"/>
                  <a:chOff x="1888920" y="1943620"/>
                  <a:chExt cx="4469740" cy="1355881"/>
                </a:xfrm>
              </p:grpSpPr>
              <p:grpSp>
                <p:nvGrpSpPr>
                  <p:cNvPr id="80" name="Group 3">
                    <a:extLst>
                      <a:ext uri="{FF2B5EF4-FFF2-40B4-BE49-F238E27FC236}">
                        <a16:creationId xmlns:a16="http://schemas.microsoft.com/office/drawing/2014/main" id="{15FE254D-DC7A-5749-99BC-5AF1D92F0D5D}"/>
                      </a:ext>
                    </a:extLst>
                  </p:cNvPr>
                  <p:cNvGrpSpPr>
                    <a:grpSpLocks noChangeAspect="1"/>
                  </p:cNvGrpSpPr>
                  <p:nvPr/>
                </p:nvGrpSpPr>
                <p:grpSpPr bwMode="auto">
                  <a:xfrm>
                    <a:off x="1888920" y="1946951"/>
                    <a:ext cx="747712" cy="1352550"/>
                    <a:chOff x="772786" y="3438812"/>
                    <a:chExt cx="747641" cy="1352467"/>
                  </a:xfrm>
                </p:grpSpPr>
                <p:sp>
                  <p:nvSpPr>
                    <p:cNvPr id="81" name="Arc 80">
                      <a:extLst>
                        <a:ext uri="{FF2B5EF4-FFF2-40B4-BE49-F238E27FC236}">
                          <a16:creationId xmlns:a16="http://schemas.microsoft.com/office/drawing/2014/main" id="{DA347A65-F9CC-B347-AE4C-0AA9A3540E36}"/>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82" name="Arc 81">
                      <a:extLst>
                        <a:ext uri="{FF2B5EF4-FFF2-40B4-BE49-F238E27FC236}">
                          <a16:creationId xmlns:a16="http://schemas.microsoft.com/office/drawing/2014/main" id="{CE336BC2-F2D1-AA40-BC83-6071D0F68224}"/>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83" name="Group 3">
                    <a:extLst>
                      <a:ext uri="{FF2B5EF4-FFF2-40B4-BE49-F238E27FC236}">
                        <a16:creationId xmlns:a16="http://schemas.microsoft.com/office/drawing/2014/main" id="{0E76ED4D-8435-AA48-9133-400C1863484A}"/>
                      </a:ext>
                    </a:extLst>
                  </p:cNvPr>
                  <p:cNvGrpSpPr>
                    <a:grpSpLocks noChangeAspect="1"/>
                  </p:cNvGrpSpPr>
                  <p:nvPr/>
                </p:nvGrpSpPr>
                <p:grpSpPr bwMode="auto">
                  <a:xfrm>
                    <a:off x="2635838" y="1946950"/>
                    <a:ext cx="747712" cy="1352550"/>
                    <a:chOff x="772786" y="3438812"/>
                    <a:chExt cx="747641" cy="1352467"/>
                  </a:xfrm>
                </p:grpSpPr>
                <p:sp>
                  <p:nvSpPr>
                    <p:cNvPr id="84" name="Arc 83">
                      <a:extLst>
                        <a:ext uri="{FF2B5EF4-FFF2-40B4-BE49-F238E27FC236}">
                          <a16:creationId xmlns:a16="http://schemas.microsoft.com/office/drawing/2014/main" id="{41573FFC-67F3-D441-A0A8-CC298127C14F}"/>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85" name="Arc 84">
                      <a:extLst>
                        <a:ext uri="{FF2B5EF4-FFF2-40B4-BE49-F238E27FC236}">
                          <a16:creationId xmlns:a16="http://schemas.microsoft.com/office/drawing/2014/main" id="{03591A34-2323-6241-BF45-46A84CA1B579}"/>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86" name="Group 3">
                    <a:extLst>
                      <a:ext uri="{FF2B5EF4-FFF2-40B4-BE49-F238E27FC236}">
                        <a16:creationId xmlns:a16="http://schemas.microsoft.com/office/drawing/2014/main" id="{5FC2E4F8-1820-7E43-835F-7CA2CD4C942D}"/>
                      </a:ext>
                    </a:extLst>
                  </p:cNvPr>
                  <p:cNvGrpSpPr>
                    <a:grpSpLocks noChangeAspect="1"/>
                  </p:cNvGrpSpPr>
                  <p:nvPr/>
                </p:nvGrpSpPr>
                <p:grpSpPr bwMode="auto">
                  <a:xfrm>
                    <a:off x="3381963" y="1946950"/>
                    <a:ext cx="747712" cy="1352550"/>
                    <a:chOff x="772786" y="3438812"/>
                    <a:chExt cx="747641" cy="1352467"/>
                  </a:xfrm>
                </p:grpSpPr>
                <p:sp>
                  <p:nvSpPr>
                    <p:cNvPr id="87" name="Arc 86">
                      <a:extLst>
                        <a:ext uri="{FF2B5EF4-FFF2-40B4-BE49-F238E27FC236}">
                          <a16:creationId xmlns:a16="http://schemas.microsoft.com/office/drawing/2014/main" id="{5949F432-17CD-DC46-9FFF-63E84724DE72}"/>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88" name="Arc 87">
                      <a:extLst>
                        <a:ext uri="{FF2B5EF4-FFF2-40B4-BE49-F238E27FC236}">
                          <a16:creationId xmlns:a16="http://schemas.microsoft.com/office/drawing/2014/main" id="{BF3C3FD6-4CB5-A240-BC65-0B97318E2584}"/>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89" name="Group 3">
                    <a:extLst>
                      <a:ext uri="{FF2B5EF4-FFF2-40B4-BE49-F238E27FC236}">
                        <a16:creationId xmlns:a16="http://schemas.microsoft.com/office/drawing/2014/main" id="{2C93EE51-F267-C447-B418-82CD3E4BCAD7}"/>
                      </a:ext>
                    </a:extLst>
                  </p:cNvPr>
                  <p:cNvGrpSpPr>
                    <a:grpSpLocks noChangeAspect="1"/>
                  </p:cNvGrpSpPr>
                  <p:nvPr/>
                </p:nvGrpSpPr>
                <p:grpSpPr bwMode="auto">
                  <a:xfrm>
                    <a:off x="4121330" y="1946950"/>
                    <a:ext cx="747712" cy="1352550"/>
                    <a:chOff x="772786" y="3438812"/>
                    <a:chExt cx="747641" cy="1352467"/>
                  </a:xfrm>
                </p:grpSpPr>
                <p:sp>
                  <p:nvSpPr>
                    <p:cNvPr id="90" name="Arc 89">
                      <a:extLst>
                        <a:ext uri="{FF2B5EF4-FFF2-40B4-BE49-F238E27FC236}">
                          <a16:creationId xmlns:a16="http://schemas.microsoft.com/office/drawing/2014/main" id="{9DC8ABEB-F5E9-174E-90F8-D956FC3A9BA9}"/>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91" name="Arc 90">
                      <a:extLst>
                        <a:ext uri="{FF2B5EF4-FFF2-40B4-BE49-F238E27FC236}">
                          <a16:creationId xmlns:a16="http://schemas.microsoft.com/office/drawing/2014/main" id="{E28E93E8-AA9B-A44D-B05F-D15A326EA078}"/>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92" name="Group 3">
                    <a:extLst>
                      <a:ext uri="{FF2B5EF4-FFF2-40B4-BE49-F238E27FC236}">
                        <a16:creationId xmlns:a16="http://schemas.microsoft.com/office/drawing/2014/main" id="{6EB53B0A-F19A-684A-8098-9C7DA90D21D4}"/>
                      </a:ext>
                    </a:extLst>
                  </p:cNvPr>
                  <p:cNvGrpSpPr>
                    <a:grpSpLocks noChangeAspect="1"/>
                  </p:cNvGrpSpPr>
                  <p:nvPr/>
                </p:nvGrpSpPr>
                <p:grpSpPr bwMode="auto">
                  <a:xfrm>
                    <a:off x="4860696" y="1943620"/>
                    <a:ext cx="747712" cy="1352550"/>
                    <a:chOff x="772786" y="3438812"/>
                    <a:chExt cx="747641" cy="1352467"/>
                  </a:xfrm>
                </p:grpSpPr>
                <p:sp>
                  <p:nvSpPr>
                    <p:cNvPr id="93" name="Arc 92">
                      <a:extLst>
                        <a:ext uri="{FF2B5EF4-FFF2-40B4-BE49-F238E27FC236}">
                          <a16:creationId xmlns:a16="http://schemas.microsoft.com/office/drawing/2014/main" id="{CF4E6C41-33B7-ED45-B5DD-C4C7941507C0}"/>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94" name="Arc 93">
                      <a:extLst>
                        <a:ext uri="{FF2B5EF4-FFF2-40B4-BE49-F238E27FC236}">
                          <a16:creationId xmlns:a16="http://schemas.microsoft.com/office/drawing/2014/main" id="{4E8F9AAC-860F-E04F-8D91-7DC75C7CE05A}"/>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95" name="Group 3">
                    <a:extLst>
                      <a:ext uri="{FF2B5EF4-FFF2-40B4-BE49-F238E27FC236}">
                        <a16:creationId xmlns:a16="http://schemas.microsoft.com/office/drawing/2014/main" id="{7938AE44-1062-DD46-9C99-BD42B3B071C3}"/>
                      </a:ext>
                    </a:extLst>
                  </p:cNvPr>
                  <p:cNvGrpSpPr>
                    <a:grpSpLocks noChangeAspect="1"/>
                  </p:cNvGrpSpPr>
                  <p:nvPr/>
                </p:nvGrpSpPr>
                <p:grpSpPr bwMode="auto">
                  <a:xfrm>
                    <a:off x="5610948" y="1943620"/>
                    <a:ext cx="747712" cy="1352550"/>
                    <a:chOff x="772786" y="3438812"/>
                    <a:chExt cx="747641" cy="1352467"/>
                  </a:xfrm>
                </p:grpSpPr>
                <p:sp>
                  <p:nvSpPr>
                    <p:cNvPr id="96" name="Arc 95">
                      <a:extLst>
                        <a:ext uri="{FF2B5EF4-FFF2-40B4-BE49-F238E27FC236}">
                          <a16:creationId xmlns:a16="http://schemas.microsoft.com/office/drawing/2014/main" id="{3E46250C-CB1B-D740-A8A2-BE470B5E2D73}"/>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97" name="Arc 96">
                      <a:extLst>
                        <a:ext uri="{FF2B5EF4-FFF2-40B4-BE49-F238E27FC236}">
                          <a16:creationId xmlns:a16="http://schemas.microsoft.com/office/drawing/2014/main" id="{20D6502C-EDA6-6F41-BC94-2FEEE7F066D1}"/>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grpSp>
              <p:nvGrpSpPr>
                <p:cNvPr id="99" name="Group 98">
                  <a:extLst>
                    <a:ext uri="{FF2B5EF4-FFF2-40B4-BE49-F238E27FC236}">
                      <a16:creationId xmlns:a16="http://schemas.microsoft.com/office/drawing/2014/main" id="{9E541244-5822-4F49-8F95-B234EF3743E4}"/>
                    </a:ext>
                  </a:extLst>
                </p:cNvPr>
                <p:cNvGrpSpPr/>
                <p:nvPr/>
              </p:nvGrpSpPr>
              <p:grpSpPr>
                <a:xfrm>
                  <a:off x="2317677" y="1626457"/>
                  <a:ext cx="2175395" cy="659900"/>
                  <a:chOff x="1888920" y="1943620"/>
                  <a:chExt cx="4469740" cy="1355881"/>
                </a:xfrm>
              </p:grpSpPr>
              <p:grpSp>
                <p:nvGrpSpPr>
                  <p:cNvPr id="100" name="Group 3">
                    <a:extLst>
                      <a:ext uri="{FF2B5EF4-FFF2-40B4-BE49-F238E27FC236}">
                        <a16:creationId xmlns:a16="http://schemas.microsoft.com/office/drawing/2014/main" id="{000624B7-7C67-AF47-B8B6-F277E7BF6BEA}"/>
                      </a:ext>
                    </a:extLst>
                  </p:cNvPr>
                  <p:cNvGrpSpPr>
                    <a:grpSpLocks noChangeAspect="1"/>
                  </p:cNvGrpSpPr>
                  <p:nvPr/>
                </p:nvGrpSpPr>
                <p:grpSpPr bwMode="auto">
                  <a:xfrm>
                    <a:off x="1888920" y="1946951"/>
                    <a:ext cx="747712" cy="1352550"/>
                    <a:chOff x="772786" y="3438812"/>
                    <a:chExt cx="747641" cy="1352467"/>
                  </a:xfrm>
                </p:grpSpPr>
                <p:sp>
                  <p:nvSpPr>
                    <p:cNvPr id="116" name="Arc 115">
                      <a:extLst>
                        <a:ext uri="{FF2B5EF4-FFF2-40B4-BE49-F238E27FC236}">
                          <a16:creationId xmlns:a16="http://schemas.microsoft.com/office/drawing/2014/main" id="{1A1F7164-0722-3A4B-B5E0-5ECE83E22D2A}"/>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17" name="Arc 116">
                      <a:extLst>
                        <a:ext uri="{FF2B5EF4-FFF2-40B4-BE49-F238E27FC236}">
                          <a16:creationId xmlns:a16="http://schemas.microsoft.com/office/drawing/2014/main" id="{A931C55A-FBB9-0A41-B3C1-89A8F320323A}"/>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01" name="Group 3">
                    <a:extLst>
                      <a:ext uri="{FF2B5EF4-FFF2-40B4-BE49-F238E27FC236}">
                        <a16:creationId xmlns:a16="http://schemas.microsoft.com/office/drawing/2014/main" id="{7058220F-5422-0045-85D2-C156202A9556}"/>
                      </a:ext>
                    </a:extLst>
                  </p:cNvPr>
                  <p:cNvGrpSpPr>
                    <a:grpSpLocks noChangeAspect="1"/>
                  </p:cNvGrpSpPr>
                  <p:nvPr/>
                </p:nvGrpSpPr>
                <p:grpSpPr bwMode="auto">
                  <a:xfrm>
                    <a:off x="2635838" y="1946950"/>
                    <a:ext cx="747712" cy="1352550"/>
                    <a:chOff x="772786" y="3438812"/>
                    <a:chExt cx="747641" cy="1352467"/>
                  </a:xfrm>
                </p:grpSpPr>
                <p:sp>
                  <p:nvSpPr>
                    <p:cNvPr id="114" name="Arc 113">
                      <a:extLst>
                        <a:ext uri="{FF2B5EF4-FFF2-40B4-BE49-F238E27FC236}">
                          <a16:creationId xmlns:a16="http://schemas.microsoft.com/office/drawing/2014/main" id="{8E5B7931-A140-D94B-91EC-F25901F129F0}"/>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15" name="Arc 114">
                      <a:extLst>
                        <a:ext uri="{FF2B5EF4-FFF2-40B4-BE49-F238E27FC236}">
                          <a16:creationId xmlns:a16="http://schemas.microsoft.com/office/drawing/2014/main" id="{F2987AB4-D18B-EA46-BDBB-F6E5EBCA862C}"/>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02" name="Group 3">
                    <a:extLst>
                      <a:ext uri="{FF2B5EF4-FFF2-40B4-BE49-F238E27FC236}">
                        <a16:creationId xmlns:a16="http://schemas.microsoft.com/office/drawing/2014/main" id="{4DE01692-DC3C-C147-AEF9-24345573B916}"/>
                      </a:ext>
                    </a:extLst>
                  </p:cNvPr>
                  <p:cNvGrpSpPr>
                    <a:grpSpLocks noChangeAspect="1"/>
                  </p:cNvGrpSpPr>
                  <p:nvPr/>
                </p:nvGrpSpPr>
                <p:grpSpPr bwMode="auto">
                  <a:xfrm>
                    <a:off x="3381963" y="1946950"/>
                    <a:ext cx="747712" cy="1352550"/>
                    <a:chOff x="772786" y="3438812"/>
                    <a:chExt cx="747641" cy="1352467"/>
                  </a:xfrm>
                </p:grpSpPr>
                <p:sp>
                  <p:nvSpPr>
                    <p:cNvPr id="112" name="Arc 111">
                      <a:extLst>
                        <a:ext uri="{FF2B5EF4-FFF2-40B4-BE49-F238E27FC236}">
                          <a16:creationId xmlns:a16="http://schemas.microsoft.com/office/drawing/2014/main" id="{4B917063-094B-1A40-A2E1-BE342B1DB8FF}"/>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13" name="Arc 112">
                      <a:extLst>
                        <a:ext uri="{FF2B5EF4-FFF2-40B4-BE49-F238E27FC236}">
                          <a16:creationId xmlns:a16="http://schemas.microsoft.com/office/drawing/2014/main" id="{9520FB96-E7AE-8347-8AFC-AB9504B2BEF6}"/>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03" name="Group 3">
                    <a:extLst>
                      <a:ext uri="{FF2B5EF4-FFF2-40B4-BE49-F238E27FC236}">
                        <a16:creationId xmlns:a16="http://schemas.microsoft.com/office/drawing/2014/main" id="{7C76A3A7-A20D-974F-83F8-65A6188388ED}"/>
                      </a:ext>
                    </a:extLst>
                  </p:cNvPr>
                  <p:cNvGrpSpPr>
                    <a:grpSpLocks noChangeAspect="1"/>
                  </p:cNvGrpSpPr>
                  <p:nvPr/>
                </p:nvGrpSpPr>
                <p:grpSpPr bwMode="auto">
                  <a:xfrm>
                    <a:off x="4121330" y="1946950"/>
                    <a:ext cx="747712" cy="1352550"/>
                    <a:chOff x="772786" y="3438812"/>
                    <a:chExt cx="747641" cy="1352467"/>
                  </a:xfrm>
                </p:grpSpPr>
                <p:sp>
                  <p:nvSpPr>
                    <p:cNvPr id="110" name="Arc 109">
                      <a:extLst>
                        <a:ext uri="{FF2B5EF4-FFF2-40B4-BE49-F238E27FC236}">
                          <a16:creationId xmlns:a16="http://schemas.microsoft.com/office/drawing/2014/main" id="{C7CAA2CA-1A72-9448-9480-6C1FCAE2C410}"/>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11" name="Arc 110">
                      <a:extLst>
                        <a:ext uri="{FF2B5EF4-FFF2-40B4-BE49-F238E27FC236}">
                          <a16:creationId xmlns:a16="http://schemas.microsoft.com/office/drawing/2014/main" id="{F4BE5472-6354-6442-A959-D3D94DC2E5D6}"/>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04" name="Group 3">
                    <a:extLst>
                      <a:ext uri="{FF2B5EF4-FFF2-40B4-BE49-F238E27FC236}">
                        <a16:creationId xmlns:a16="http://schemas.microsoft.com/office/drawing/2014/main" id="{FF35737B-E262-5343-8066-FFFFC6F27B20}"/>
                      </a:ext>
                    </a:extLst>
                  </p:cNvPr>
                  <p:cNvGrpSpPr>
                    <a:grpSpLocks noChangeAspect="1"/>
                  </p:cNvGrpSpPr>
                  <p:nvPr/>
                </p:nvGrpSpPr>
                <p:grpSpPr bwMode="auto">
                  <a:xfrm>
                    <a:off x="4860696" y="1943620"/>
                    <a:ext cx="747712" cy="1352550"/>
                    <a:chOff x="772786" y="3438812"/>
                    <a:chExt cx="747641" cy="1352467"/>
                  </a:xfrm>
                </p:grpSpPr>
                <p:sp>
                  <p:nvSpPr>
                    <p:cNvPr id="108" name="Arc 107">
                      <a:extLst>
                        <a:ext uri="{FF2B5EF4-FFF2-40B4-BE49-F238E27FC236}">
                          <a16:creationId xmlns:a16="http://schemas.microsoft.com/office/drawing/2014/main" id="{D0C70B94-0AF1-FE40-B9B2-2FE1BF92CA0E}"/>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09" name="Arc 108">
                      <a:extLst>
                        <a:ext uri="{FF2B5EF4-FFF2-40B4-BE49-F238E27FC236}">
                          <a16:creationId xmlns:a16="http://schemas.microsoft.com/office/drawing/2014/main" id="{F8D487AA-2BB2-6C47-A0DD-B9D7835F07FD}"/>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05" name="Group 3">
                    <a:extLst>
                      <a:ext uri="{FF2B5EF4-FFF2-40B4-BE49-F238E27FC236}">
                        <a16:creationId xmlns:a16="http://schemas.microsoft.com/office/drawing/2014/main" id="{60DE006A-DF62-9C4F-9240-CF32AE2E928A}"/>
                      </a:ext>
                    </a:extLst>
                  </p:cNvPr>
                  <p:cNvGrpSpPr>
                    <a:grpSpLocks noChangeAspect="1"/>
                  </p:cNvGrpSpPr>
                  <p:nvPr/>
                </p:nvGrpSpPr>
                <p:grpSpPr bwMode="auto">
                  <a:xfrm>
                    <a:off x="5610948" y="1943620"/>
                    <a:ext cx="747712" cy="1352550"/>
                    <a:chOff x="772786" y="3438812"/>
                    <a:chExt cx="747641" cy="1352467"/>
                  </a:xfrm>
                </p:grpSpPr>
                <p:sp>
                  <p:nvSpPr>
                    <p:cNvPr id="106" name="Arc 105">
                      <a:extLst>
                        <a:ext uri="{FF2B5EF4-FFF2-40B4-BE49-F238E27FC236}">
                          <a16:creationId xmlns:a16="http://schemas.microsoft.com/office/drawing/2014/main" id="{802B1E16-FAC7-344A-86D0-8A39CE2E2E2F}"/>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07" name="Arc 106">
                      <a:extLst>
                        <a:ext uri="{FF2B5EF4-FFF2-40B4-BE49-F238E27FC236}">
                          <a16:creationId xmlns:a16="http://schemas.microsoft.com/office/drawing/2014/main" id="{26E403BF-F2CD-9146-B639-37C38A2A27D8}"/>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grpSp>
              <p:nvGrpSpPr>
                <p:cNvPr id="141" name="Group 3">
                  <a:extLst>
                    <a:ext uri="{FF2B5EF4-FFF2-40B4-BE49-F238E27FC236}">
                      <a16:creationId xmlns:a16="http://schemas.microsoft.com/office/drawing/2014/main" id="{9D50323F-F992-B942-8919-11F3BADCB8BE}"/>
                    </a:ext>
                  </a:extLst>
                </p:cNvPr>
                <p:cNvGrpSpPr>
                  <a:grpSpLocks noChangeAspect="1"/>
                </p:cNvGrpSpPr>
                <p:nvPr/>
              </p:nvGrpSpPr>
              <p:grpSpPr bwMode="auto">
                <a:xfrm>
                  <a:off x="4858118" y="1628888"/>
                  <a:ext cx="363907" cy="658279"/>
                  <a:chOff x="772786" y="3438812"/>
                  <a:chExt cx="747641" cy="1352467"/>
                </a:xfrm>
              </p:grpSpPr>
              <p:sp>
                <p:nvSpPr>
                  <p:cNvPr id="154" name="Arc 153">
                    <a:extLst>
                      <a:ext uri="{FF2B5EF4-FFF2-40B4-BE49-F238E27FC236}">
                        <a16:creationId xmlns:a16="http://schemas.microsoft.com/office/drawing/2014/main" id="{FDAFF930-E813-5041-85D0-27391FA2679A}"/>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55" name="Arc 154">
                    <a:extLst>
                      <a:ext uri="{FF2B5EF4-FFF2-40B4-BE49-F238E27FC236}">
                        <a16:creationId xmlns:a16="http://schemas.microsoft.com/office/drawing/2014/main" id="{4B7EA60B-9FBA-A54E-BA62-258099EFD28A}"/>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42" name="Group 3">
                  <a:extLst>
                    <a:ext uri="{FF2B5EF4-FFF2-40B4-BE49-F238E27FC236}">
                      <a16:creationId xmlns:a16="http://schemas.microsoft.com/office/drawing/2014/main" id="{10B4EC34-1DA5-EE4A-BB2B-3103D54FD5F3}"/>
                    </a:ext>
                  </a:extLst>
                </p:cNvPr>
                <p:cNvGrpSpPr>
                  <a:grpSpLocks noChangeAspect="1"/>
                </p:cNvGrpSpPr>
                <p:nvPr/>
              </p:nvGrpSpPr>
              <p:grpSpPr bwMode="auto">
                <a:xfrm>
                  <a:off x="5221253" y="1628888"/>
                  <a:ext cx="363907" cy="658279"/>
                  <a:chOff x="772786" y="3438812"/>
                  <a:chExt cx="747641" cy="1352467"/>
                </a:xfrm>
              </p:grpSpPr>
              <p:sp>
                <p:nvSpPr>
                  <p:cNvPr id="152" name="Arc 151">
                    <a:extLst>
                      <a:ext uri="{FF2B5EF4-FFF2-40B4-BE49-F238E27FC236}">
                        <a16:creationId xmlns:a16="http://schemas.microsoft.com/office/drawing/2014/main" id="{AA39DF91-3E62-844F-A2C5-031F5CF883AC}"/>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53" name="Arc 152">
                    <a:extLst>
                      <a:ext uri="{FF2B5EF4-FFF2-40B4-BE49-F238E27FC236}">
                        <a16:creationId xmlns:a16="http://schemas.microsoft.com/office/drawing/2014/main" id="{3DA44A47-91BA-DA49-A5FD-2E22756228CA}"/>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grpSp>
        <p:grpSp>
          <p:nvGrpSpPr>
            <p:cNvPr id="219" name="Group 218">
              <a:extLst>
                <a:ext uri="{FF2B5EF4-FFF2-40B4-BE49-F238E27FC236}">
                  <a16:creationId xmlns:a16="http://schemas.microsoft.com/office/drawing/2014/main" id="{497A2CC0-71C8-524F-82D0-3766FAB4C97D}"/>
                </a:ext>
              </a:extLst>
            </p:cNvPr>
            <p:cNvGrpSpPr/>
            <p:nvPr/>
          </p:nvGrpSpPr>
          <p:grpSpPr>
            <a:xfrm>
              <a:off x="7757729" y="1626456"/>
              <a:ext cx="1088895" cy="659900"/>
              <a:chOff x="7757729" y="1626456"/>
              <a:chExt cx="1088895" cy="659900"/>
            </a:xfrm>
          </p:grpSpPr>
          <p:grpSp>
            <p:nvGrpSpPr>
              <p:cNvPr id="125" name="Group 3">
                <a:extLst>
                  <a:ext uri="{FF2B5EF4-FFF2-40B4-BE49-F238E27FC236}">
                    <a16:creationId xmlns:a16="http://schemas.microsoft.com/office/drawing/2014/main" id="{3C56348B-A05A-BE4E-A921-751BB5B5D0B9}"/>
                  </a:ext>
                </a:extLst>
              </p:cNvPr>
              <p:cNvGrpSpPr>
                <a:grpSpLocks noChangeAspect="1"/>
              </p:cNvGrpSpPr>
              <p:nvPr/>
            </p:nvGrpSpPr>
            <p:grpSpPr bwMode="auto">
              <a:xfrm>
                <a:off x="7757729" y="1628077"/>
                <a:ext cx="363907" cy="658279"/>
                <a:chOff x="772786" y="3438812"/>
                <a:chExt cx="747641" cy="1352467"/>
              </a:xfrm>
            </p:grpSpPr>
            <p:sp>
              <p:nvSpPr>
                <p:cNvPr id="132" name="Arc 131">
                  <a:extLst>
                    <a:ext uri="{FF2B5EF4-FFF2-40B4-BE49-F238E27FC236}">
                      <a16:creationId xmlns:a16="http://schemas.microsoft.com/office/drawing/2014/main" id="{22CF6679-6611-1D46-B111-79E1BB6546AE}"/>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33" name="Arc 132">
                  <a:extLst>
                    <a:ext uri="{FF2B5EF4-FFF2-40B4-BE49-F238E27FC236}">
                      <a16:creationId xmlns:a16="http://schemas.microsoft.com/office/drawing/2014/main" id="{B5E76079-6984-FB43-9B56-F7AB7E03B3BF}"/>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26" name="Group 3">
                <a:extLst>
                  <a:ext uri="{FF2B5EF4-FFF2-40B4-BE49-F238E27FC236}">
                    <a16:creationId xmlns:a16="http://schemas.microsoft.com/office/drawing/2014/main" id="{BEDA4308-C0A2-194D-89CC-9735270345D1}"/>
                  </a:ext>
                </a:extLst>
              </p:cNvPr>
              <p:cNvGrpSpPr>
                <a:grpSpLocks noChangeAspect="1"/>
              </p:cNvGrpSpPr>
              <p:nvPr/>
            </p:nvGrpSpPr>
            <p:grpSpPr bwMode="auto">
              <a:xfrm>
                <a:off x="8117574" y="1626456"/>
                <a:ext cx="363907" cy="658279"/>
                <a:chOff x="772786" y="3438812"/>
                <a:chExt cx="747641" cy="1352467"/>
              </a:xfrm>
            </p:grpSpPr>
            <p:sp>
              <p:nvSpPr>
                <p:cNvPr id="130" name="Arc 129">
                  <a:extLst>
                    <a:ext uri="{FF2B5EF4-FFF2-40B4-BE49-F238E27FC236}">
                      <a16:creationId xmlns:a16="http://schemas.microsoft.com/office/drawing/2014/main" id="{BEBB9455-8FB2-4A40-81B3-D6C00CEB0ED7}"/>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31" name="Arc 130">
                  <a:extLst>
                    <a:ext uri="{FF2B5EF4-FFF2-40B4-BE49-F238E27FC236}">
                      <a16:creationId xmlns:a16="http://schemas.microsoft.com/office/drawing/2014/main" id="{82A66E05-B187-7748-B9D9-C9657DCC6CCF}"/>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127" name="Group 3">
                <a:extLst>
                  <a:ext uri="{FF2B5EF4-FFF2-40B4-BE49-F238E27FC236}">
                    <a16:creationId xmlns:a16="http://schemas.microsoft.com/office/drawing/2014/main" id="{F542169A-4F2C-0247-807B-AA54C91B7462}"/>
                  </a:ext>
                </a:extLst>
              </p:cNvPr>
              <p:cNvGrpSpPr>
                <a:grpSpLocks noChangeAspect="1"/>
              </p:cNvGrpSpPr>
              <p:nvPr/>
            </p:nvGrpSpPr>
            <p:grpSpPr bwMode="auto">
              <a:xfrm>
                <a:off x="8482717" y="1626456"/>
                <a:ext cx="363907" cy="658279"/>
                <a:chOff x="772786" y="3438812"/>
                <a:chExt cx="747641" cy="1352467"/>
              </a:xfrm>
            </p:grpSpPr>
            <p:sp>
              <p:nvSpPr>
                <p:cNvPr id="128" name="Arc 127">
                  <a:extLst>
                    <a:ext uri="{FF2B5EF4-FFF2-40B4-BE49-F238E27FC236}">
                      <a16:creationId xmlns:a16="http://schemas.microsoft.com/office/drawing/2014/main" id="{9FAA94AF-1B09-C24E-B66F-073DB27BCE61}"/>
                    </a:ext>
                  </a:extLst>
                </p:cNvPr>
                <p:cNvSpPr/>
                <p:nvPr/>
              </p:nvSpPr>
              <p:spPr>
                <a:xfrm rot="16200000">
                  <a:off x="283860"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129" name="Arc 128">
                  <a:extLst>
                    <a:ext uri="{FF2B5EF4-FFF2-40B4-BE49-F238E27FC236}">
                      <a16:creationId xmlns:a16="http://schemas.microsoft.com/office/drawing/2014/main" id="{5A96DF21-92C0-3947-92DB-80FB903C2CBF}"/>
                    </a:ext>
                  </a:extLst>
                </p:cNvPr>
                <p:cNvSpPr/>
                <p:nvPr/>
              </p:nvSpPr>
              <p:spPr>
                <a:xfrm rot="5400000" flipV="1">
                  <a:off x="656886" y="3927738"/>
                  <a:ext cx="1352467" cy="374614"/>
                </a:xfrm>
                <a:prstGeom prst="arc">
                  <a:avLst>
                    <a:gd name="adj1" fmla="val 16200000"/>
                    <a:gd name="adj2" fmla="val 5488616"/>
                  </a:avLst>
                </a:prstGeom>
                <a:noFill/>
                <a:ln>
                  <a:solidFill>
                    <a:schemeClr val="bg1">
                      <a:lumMod val="75000"/>
                    </a:schemeClr>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grpSp>
          <p:nvGrpSpPr>
            <p:cNvPr id="177" name="Group 176">
              <a:extLst>
                <a:ext uri="{FF2B5EF4-FFF2-40B4-BE49-F238E27FC236}">
                  <a16:creationId xmlns:a16="http://schemas.microsoft.com/office/drawing/2014/main" id="{FD1090B2-AF17-4B4F-BB67-0AD1B8F776E4}"/>
                </a:ext>
              </a:extLst>
            </p:cNvPr>
            <p:cNvGrpSpPr/>
            <p:nvPr/>
          </p:nvGrpSpPr>
          <p:grpSpPr>
            <a:xfrm>
              <a:off x="6010950" y="2395235"/>
              <a:ext cx="1810252" cy="659901"/>
              <a:chOff x="5586396" y="1905368"/>
              <a:chExt cx="1810252" cy="659901"/>
            </a:xfrm>
          </p:grpSpPr>
          <p:grpSp>
            <p:nvGrpSpPr>
              <p:cNvPr id="159" name="Group 3">
                <a:extLst>
                  <a:ext uri="{FF2B5EF4-FFF2-40B4-BE49-F238E27FC236}">
                    <a16:creationId xmlns:a16="http://schemas.microsoft.com/office/drawing/2014/main" id="{7DE4D5B9-10C8-5341-B1DF-C832155D7D0F}"/>
                  </a:ext>
                </a:extLst>
              </p:cNvPr>
              <p:cNvGrpSpPr>
                <a:grpSpLocks noChangeAspect="1"/>
              </p:cNvGrpSpPr>
              <p:nvPr/>
            </p:nvGrpSpPr>
            <p:grpSpPr bwMode="auto">
              <a:xfrm>
                <a:off x="5586396" y="1906989"/>
                <a:ext cx="363907" cy="658279"/>
                <a:chOff x="772786" y="3438812"/>
                <a:chExt cx="747641" cy="1352467"/>
              </a:xfrm>
            </p:grpSpPr>
            <p:sp>
              <p:nvSpPr>
                <p:cNvPr id="160" name="Arc 159">
                  <a:extLst>
                    <a:ext uri="{FF2B5EF4-FFF2-40B4-BE49-F238E27FC236}">
                      <a16:creationId xmlns:a16="http://schemas.microsoft.com/office/drawing/2014/main" id="{1652DE4C-27BB-E145-83B3-6D046C31D5BF}"/>
                    </a:ext>
                  </a:extLst>
                </p:cNvPr>
                <p:cNvSpPr/>
                <p:nvPr/>
              </p:nvSpPr>
              <p:spPr>
                <a:xfrm rot="16200000">
                  <a:off x="283860"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sp>
              <p:nvSpPr>
                <p:cNvPr id="161" name="Arc 160">
                  <a:extLst>
                    <a:ext uri="{FF2B5EF4-FFF2-40B4-BE49-F238E27FC236}">
                      <a16:creationId xmlns:a16="http://schemas.microsoft.com/office/drawing/2014/main" id="{359C9330-85C8-7641-843F-63F19C825DEA}"/>
                    </a:ext>
                  </a:extLst>
                </p:cNvPr>
                <p:cNvSpPr/>
                <p:nvPr/>
              </p:nvSpPr>
              <p:spPr>
                <a:xfrm rot="5400000" flipV="1">
                  <a:off x="656886"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grpSp>
          <p:grpSp>
            <p:nvGrpSpPr>
              <p:cNvPr id="162" name="Group 3">
                <a:extLst>
                  <a:ext uri="{FF2B5EF4-FFF2-40B4-BE49-F238E27FC236}">
                    <a16:creationId xmlns:a16="http://schemas.microsoft.com/office/drawing/2014/main" id="{A242B9DE-522D-9941-AFDF-C63C44F92543}"/>
                  </a:ext>
                </a:extLst>
              </p:cNvPr>
              <p:cNvGrpSpPr>
                <a:grpSpLocks noChangeAspect="1"/>
              </p:cNvGrpSpPr>
              <p:nvPr/>
            </p:nvGrpSpPr>
            <p:grpSpPr bwMode="auto">
              <a:xfrm>
                <a:off x="5949917" y="1906987"/>
                <a:ext cx="363136" cy="658279"/>
                <a:chOff x="772787" y="3438811"/>
                <a:chExt cx="746056" cy="1352468"/>
              </a:xfrm>
            </p:grpSpPr>
            <p:sp>
              <p:nvSpPr>
                <p:cNvPr id="163" name="Arc 162">
                  <a:extLst>
                    <a:ext uri="{FF2B5EF4-FFF2-40B4-BE49-F238E27FC236}">
                      <a16:creationId xmlns:a16="http://schemas.microsoft.com/office/drawing/2014/main" id="{0119E4FC-DBDF-8C42-B59D-2BA7D917A21B}"/>
                    </a:ext>
                  </a:extLst>
                </p:cNvPr>
                <p:cNvSpPr/>
                <p:nvPr/>
              </p:nvSpPr>
              <p:spPr>
                <a:xfrm rot="16200000">
                  <a:off x="283860"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sp>
              <p:nvSpPr>
                <p:cNvPr id="164" name="Arc 163">
                  <a:extLst>
                    <a:ext uri="{FF2B5EF4-FFF2-40B4-BE49-F238E27FC236}">
                      <a16:creationId xmlns:a16="http://schemas.microsoft.com/office/drawing/2014/main" id="{93A6EADA-925A-4640-9441-90F43838BF53}"/>
                    </a:ext>
                  </a:extLst>
                </p:cNvPr>
                <p:cNvSpPr/>
                <p:nvPr/>
              </p:nvSpPr>
              <p:spPr>
                <a:xfrm rot="5400000" flipV="1">
                  <a:off x="656094" y="3928530"/>
                  <a:ext cx="1352467" cy="373031"/>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grpSp>
          <p:grpSp>
            <p:nvGrpSpPr>
              <p:cNvPr id="165" name="Group 3">
                <a:extLst>
                  <a:ext uri="{FF2B5EF4-FFF2-40B4-BE49-F238E27FC236}">
                    <a16:creationId xmlns:a16="http://schemas.microsoft.com/office/drawing/2014/main" id="{F0DACEAE-9633-6643-8453-984AE3FEC13E}"/>
                  </a:ext>
                </a:extLst>
              </p:cNvPr>
              <p:cNvGrpSpPr>
                <a:grpSpLocks noChangeAspect="1"/>
              </p:cNvGrpSpPr>
              <p:nvPr/>
            </p:nvGrpSpPr>
            <p:grpSpPr bwMode="auto">
              <a:xfrm>
                <a:off x="6313051" y="1906989"/>
                <a:ext cx="359846" cy="658280"/>
                <a:chOff x="772787" y="3438811"/>
                <a:chExt cx="739298" cy="1352469"/>
              </a:xfrm>
            </p:grpSpPr>
            <p:sp>
              <p:nvSpPr>
                <p:cNvPr id="166" name="Arc 165">
                  <a:extLst>
                    <a:ext uri="{FF2B5EF4-FFF2-40B4-BE49-F238E27FC236}">
                      <a16:creationId xmlns:a16="http://schemas.microsoft.com/office/drawing/2014/main" id="{652B65D4-82B3-C94D-A792-AD01743D0E39}"/>
                    </a:ext>
                  </a:extLst>
                </p:cNvPr>
                <p:cNvSpPr/>
                <p:nvPr/>
              </p:nvSpPr>
              <p:spPr>
                <a:xfrm rot="16200000">
                  <a:off x="283860"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sp>
              <p:nvSpPr>
                <p:cNvPr id="167" name="Arc 166">
                  <a:extLst>
                    <a:ext uri="{FF2B5EF4-FFF2-40B4-BE49-F238E27FC236}">
                      <a16:creationId xmlns:a16="http://schemas.microsoft.com/office/drawing/2014/main" id="{247C0478-E275-E44D-89A2-34BD4CF35850}"/>
                    </a:ext>
                  </a:extLst>
                </p:cNvPr>
                <p:cNvSpPr/>
                <p:nvPr/>
              </p:nvSpPr>
              <p:spPr>
                <a:xfrm rot="5400000" flipV="1">
                  <a:off x="652715" y="3931910"/>
                  <a:ext cx="1352467" cy="366273"/>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grpSp>
          <p:grpSp>
            <p:nvGrpSpPr>
              <p:cNvPr id="168" name="Group 3">
                <a:extLst>
                  <a:ext uri="{FF2B5EF4-FFF2-40B4-BE49-F238E27FC236}">
                    <a16:creationId xmlns:a16="http://schemas.microsoft.com/office/drawing/2014/main" id="{DD8CBF1B-F1CD-9F49-8823-9BA2FF076A06}"/>
                  </a:ext>
                </a:extLst>
              </p:cNvPr>
              <p:cNvGrpSpPr>
                <a:grpSpLocks noChangeAspect="1"/>
              </p:cNvGrpSpPr>
              <p:nvPr/>
            </p:nvGrpSpPr>
            <p:grpSpPr bwMode="auto">
              <a:xfrm>
                <a:off x="6672897" y="1906989"/>
                <a:ext cx="350050" cy="658279"/>
                <a:chOff x="772787" y="3438811"/>
                <a:chExt cx="719172" cy="1352467"/>
              </a:xfrm>
            </p:grpSpPr>
            <p:sp>
              <p:nvSpPr>
                <p:cNvPr id="169" name="Arc 168">
                  <a:extLst>
                    <a:ext uri="{FF2B5EF4-FFF2-40B4-BE49-F238E27FC236}">
                      <a16:creationId xmlns:a16="http://schemas.microsoft.com/office/drawing/2014/main" id="{80E22871-CDFF-3E4F-BC05-994B6B14D569}"/>
                    </a:ext>
                  </a:extLst>
                </p:cNvPr>
                <p:cNvSpPr/>
                <p:nvPr/>
              </p:nvSpPr>
              <p:spPr>
                <a:xfrm rot="16200000">
                  <a:off x="283860"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sp>
              <p:nvSpPr>
                <p:cNvPr id="170" name="Arc 169">
                  <a:extLst>
                    <a:ext uri="{FF2B5EF4-FFF2-40B4-BE49-F238E27FC236}">
                      <a16:creationId xmlns:a16="http://schemas.microsoft.com/office/drawing/2014/main" id="{30BA7057-3CB6-454B-975A-5D1A8DE7F02F}"/>
                    </a:ext>
                  </a:extLst>
                </p:cNvPr>
                <p:cNvSpPr/>
                <p:nvPr/>
              </p:nvSpPr>
              <p:spPr>
                <a:xfrm rot="5400000" flipV="1">
                  <a:off x="643448" y="3942767"/>
                  <a:ext cx="1352467" cy="344555"/>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grpSp>
          <p:grpSp>
            <p:nvGrpSpPr>
              <p:cNvPr id="171" name="Group 3">
                <a:extLst>
                  <a:ext uri="{FF2B5EF4-FFF2-40B4-BE49-F238E27FC236}">
                    <a16:creationId xmlns:a16="http://schemas.microsoft.com/office/drawing/2014/main" id="{7F82C7CD-7543-4143-A1C7-28A684742A35}"/>
                  </a:ext>
                </a:extLst>
              </p:cNvPr>
              <p:cNvGrpSpPr>
                <a:grpSpLocks noChangeAspect="1"/>
              </p:cNvGrpSpPr>
              <p:nvPr/>
            </p:nvGrpSpPr>
            <p:grpSpPr bwMode="auto">
              <a:xfrm>
                <a:off x="7032741" y="1905368"/>
                <a:ext cx="363907" cy="658279"/>
                <a:chOff x="772786" y="3438812"/>
                <a:chExt cx="747641" cy="1352467"/>
              </a:xfrm>
            </p:grpSpPr>
            <p:sp>
              <p:nvSpPr>
                <p:cNvPr id="172" name="Arc 171">
                  <a:extLst>
                    <a:ext uri="{FF2B5EF4-FFF2-40B4-BE49-F238E27FC236}">
                      <a16:creationId xmlns:a16="http://schemas.microsoft.com/office/drawing/2014/main" id="{5A31571A-CCCC-154C-B1A4-E546007447CA}"/>
                    </a:ext>
                  </a:extLst>
                </p:cNvPr>
                <p:cNvSpPr/>
                <p:nvPr/>
              </p:nvSpPr>
              <p:spPr>
                <a:xfrm rot="16200000">
                  <a:off x="283860"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sp>
              <p:nvSpPr>
                <p:cNvPr id="173" name="Arc 172">
                  <a:extLst>
                    <a:ext uri="{FF2B5EF4-FFF2-40B4-BE49-F238E27FC236}">
                      <a16:creationId xmlns:a16="http://schemas.microsoft.com/office/drawing/2014/main" id="{FEDE0DF8-F8F4-B841-9487-7B7D0BC18EE6}"/>
                    </a:ext>
                  </a:extLst>
                </p:cNvPr>
                <p:cNvSpPr/>
                <p:nvPr/>
              </p:nvSpPr>
              <p:spPr>
                <a:xfrm rot="5400000" flipV="1">
                  <a:off x="656886" y="3927738"/>
                  <a:ext cx="1352467" cy="374614"/>
                </a:xfrm>
                <a:prstGeom prst="arc">
                  <a:avLst>
                    <a:gd name="adj1" fmla="val 16200000"/>
                    <a:gd name="adj2" fmla="val 5488616"/>
                  </a:avLst>
                </a:prstGeom>
                <a:ln/>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grpSp>
        </p:grpSp>
        <p:sp>
          <p:nvSpPr>
            <p:cNvPr id="179" name="TextBox 178">
              <a:extLst>
                <a:ext uri="{FF2B5EF4-FFF2-40B4-BE49-F238E27FC236}">
                  <a16:creationId xmlns:a16="http://schemas.microsoft.com/office/drawing/2014/main" id="{C2036248-08EB-EE4B-9064-9FA5FF5B0483}"/>
                </a:ext>
              </a:extLst>
            </p:cNvPr>
            <p:cNvSpPr txBox="1"/>
            <p:nvPr/>
          </p:nvSpPr>
          <p:spPr>
            <a:xfrm>
              <a:off x="910315" y="2389822"/>
              <a:ext cx="1867691" cy="646331"/>
            </a:xfrm>
            <a:prstGeom prst="rect">
              <a:avLst/>
            </a:prstGeom>
            <a:noFill/>
          </p:spPr>
          <p:txBody>
            <a:bodyPr wrap="none" rtlCol="0">
              <a:spAutoFit/>
            </a:bodyPr>
            <a:lstStyle/>
            <a:p>
              <a:pPr algn="ctr"/>
              <a:r>
                <a:rPr lang="en-US" i="1" dirty="0"/>
                <a:t>Reference</a:t>
              </a:r>
            </a:p>
            <a:p>
              <a:pPr algn="ctr"/>
              <a:r>
                <a:rPr lang="en-US" i="1" dirty="0"/>
                <a:t> Continuous Wave</a:t>
              </a:r>
            </a:p>
          </p:txBody>
        </p:sp>
        <p:sp>
          <p:nvSpPr>
            <p:cNvPr id="180" name="TextBox 179">
              <a:extLst>
                <a:ext uri="{FF2B5EF4-FFF2-40B4-BE49-F238E27FC236}">
                  <a16:creationId xmlns:a16="http://schemas.microsoft.com/office/drawing/2014/main" id="{BC54997A-207A-434A-93E7-7929ED923336}"/>
                </a:ext>
              </a:extLst>
            </p:cNvPr>
            <p:cNvSpPr txBox="1"/>
            <p:nvPr/>
          </p:nvSpPr>
          <p:spPr>
            <a:xfrm>
              <a:off x="3473946" y="2449530"/>
              <a:ext cx="2434384" cy="923330"/>
            </a:xfrm>
            <a:prstGeom prst="rect">
              <a:avLst/>
            </a:prstGeom>
            <a:noFill/>
          </p:spPr>
          <p:txBody>
            <a:bodyPr wrap="none" rtlCol="0">
              <a:spAutoFit/>
            </a:bodyPr>
            <a:lstStyle/>
            <a:p>
              <a:pPr algn="ctr"/>
              <a:r>
                <a:rPr lang="en-US" i="1" dirty="0"/>
                <a:t>Reflected</a:t>
              </a:r>
            </a:p>
            <a:p>
              <a:pPr algn="ctr"/>
              <a:r>
                <a:rPr lang="en-US" i="1" dirty="0" err="1"/>
                <a:t>Toneburst</a:t>
              </a:r>
              <a:r>
                <a:rPr lang="en-US" i="1" dirty="0"/>
                <a:t>  Wave</a:t>
              </a:r>
            </a:p>
            <a:p>
              <a:pPr algn="ctr"/>
              <a:r>
                <a:rPr lang="en-US" i="1" dirty="0"/>
                <a:t>(received by transducer)</a:t>
              </a:r>
            </a:p>
          </p:txBody>
        </p:sp>
        <p:cxnSp>
          <p:nvCxnSpPr>
            <p:cNvPr id="182" name="Straight Connector 181">
              <a:extLst>
                <a:ext uri="{FF2B5EF4-FFF2-40B4-BE49-F238E27FC236}">
                  <a16:creationId xmlns:a16="http://schemas.microsoft.com/office/drawing/2014/main" id="{166BC5E3-69A6-3F4B-A649-F1C10306294C}"/>
                </a:ext>
              </a:extLst>
            </p:cNvPr>
            <p:cNvCxnSpPr/>
            <p:nvPr/>
          </p:nvCxnSpPr>
          <p:spPr>
            <a:xfrm flipV="1">
              <a:off x="6122509" y="1394532"/>
              <a:ext cx="0" cy="980588"/>
            </a:xfrm>
            <a:prstGeom prst="line">
              <a:avLst/>
            </a:prstGeom>
            <a:ln>
              <a:solidFill>
                <a:schemeClr val="accent2"/>
              </a:solidFill>
              <a:prstDash val="sysDash"/>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661B6091-0D0B-094A-90CF-3E34D7A4945D}"/>
                </a:ext>
              </a:extLst>
            </p:cNvPr>
            <p:cNvCxnSpPr/>
            <p:nvPr/>
          </p:nvCxnSpPr>
          <p:spPr>
            <a:xfrm flipV="1">
              <a:off x="6032722" y="1394532"/>
              <a:ext cx="0" cy="140367"/>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88" name="TextBox 187">
              <a:extLst>
                <a:ext uri="{FF2B5EF4-FFF2-40B4-BE49-F238E27FC236}">
                  <a16:creationId xmlns:a16="http://schemas.microsoft.com/office/drawing/2014/main" id="{B678DCB7-C2FE-E543-82D8-3CA6DD58A3F9}"/>
                </a:ext>
              </a:extLst>
            </p:cNvPr>
            <p:cNvSpPr txBox="1"/>
            <p:nvPr/>
          </p:nvSpPr>
          <p:spPr>
            <a:xfrm>
              <a:off x="6473215" y="1187664"/>
              <a:ext cx="445956" cy="369332"/>
            </a:xfrm>
            <a:prstGeom prst="rect">
              <a:avLst/>
            </a:prstGeom>
            <a:noFill/>
          </p:spPr>
          <p:txBody>
            <a:bodyPr wrap="none" rtlCol="0">
              <a:spAutoFit/>
            </a:bodyPr>
            <a:lstStyle/>
            <a:p>
              <a:r>
                <a:rPr lang="en-US" i="1" dirty="0" err="1">
                  <a:latin typeface="Symbol" pitchFamily="2" charset="2"/>
                </a:rPr>
                <a:t>Dq</a:t>
              </a:r>
              <a:endParaRPr lang="en-US" i="1" dirty="0">
                <a:latin typeface="Symbol" pitchFamily="2" charset="2"/>
              </a:endParaRPr>
            </a:p>
          </p:txBody>
        </p:sp>
        <p:cxnSp>
          <p:nvCxnSpPr>
            <p:cNvPr id="190" name="Straight Arrow Connector 189">
              <a:extLst>
                <a:ext uri="{FF2B5EF4-FFF2-40B4-BE49-F238E27FC236}">
                  <a16:creationId xmlns:a16="http://schemas.microsoft.com/office/drawing/2014/main" id="{AFD97D1B-A0D6-C140-A9B3-7A8E6FEB57D9}"/>
                </a:ext>
              </a:extLst>
            </p:cNvPr>
            <p:cNvCxnSpPr/>
            <p:nvPr/>
          </p:nvCxnSpPr>
          <p:spPr>
            <a:xfrm>
              <a:off x="5748470" y="1459848"/>
              <a:ext cx="268675" cy="0"/>
            </a:xfrm>
            <a:prstGeom prst="straightConnector1">
              <a:avLst/>
            </a:prstGeom>
            <a:ln>
              <a:solidFill>
                <a:schemeClr val="tx1"/>
              </a:solidFill>
              <a:tailEnd type="stealth"/>
            </a:ln>
          </p:spPr>
          <p:style>
            <a:lnRef idx="2">
              <a:schemeClr val="accent1"/>
            </a:lnRef>
            <a:fillRef idx="0">
              <a:schemeClr val="accent1"/>
            </a:fillRef>
            <a:effectRef idx="1">
              <a:schemeClr val="accent1"/>
            </a:effectRef>
            <a:fontRef idx="minor">
              <a:schemeClr val="tx1"/>
            </a:fontRef>
          </p:style>
        </p:cxnSp>
        <p:cxnSp>
          <p:nvCxnSpPr>
            <p:cNvPr id="191" name="Straight Arrow Connector 190">
              <a:extLst>
                <a:ext uri="{FF2B5EF4-FFF2-40B4-BE49-F238E27FC236}">
                  <a16:creationId xmlns:a16="http://schemas.microsoft.com/office/drawing/2014/main" id="{021293DE-2F19-5648-96BD-415558C45F6F}"/>
                </a:ext>
              </a:extLst>
            </p:cNvPr>
            <p:cNvCxnSpPr>
              <a:cxnSpLocks/>
            </p:cNvCxnSpPr>
            <p:nvPr/>
          </p:nvCxnSpPr>
          <p:spPr>
            <a:xfrm flipH="1">
              <a:off x="6096812" y="1459844"/>
              <a:ext cx="268675" cy="0"/>
            </a:xfrm>
            <a:prstGeom prst="straightConnector1">
              <a:avLst/>
            </a:prstGeom>
            <a:ln>
              <a:solidFill>
                <a:schemeClr val="tx1"/>
              </a:solidFill>
              <a:tailEnd type="stealth"/>
            </a:ln>
          </p:spPr>
          <p:style>
            <a:lnRef idx="2">
              <a:schemeClr val="accent1"/>
            </a:lnRef>
            <a:fillRef idx="0">
              <a:schemeClr val="accent1"/>
            </a:fillRef>
            <a:effectRef idx="1">
              <a:schemeClr val="accent1"/>
            </a:effectRef>
            <a:fontRef idx="minor">
              <a:schemeClr val="tx1"/>
            </a:fontRef>
          </p:style>
        </p:cxnSp>
        <p:cxnSp>
          <p:nvCxnSpPr>
            <p:cNvPr id="192" name="Straight Arrow Connector 191">
              <a:extLst>
                <a:ext uri="{FF2B5EF4-FFF2-40B4-BE49-F238E27FC236}">
                  <a16:creationId xmlns:a16="http://schemas.microsoft.com/office/drawing/2014/main" id="{365AD41C-8D2A-AF49-B33A-6B42A9A052F7}"/>
                </a:ext>
              </a:extLst>
            </p:cNvPr>
            <p:cNvCxnSpPr>
              <a:cxnSpLocks/>
            </p:cNvCxnSpPr>
            <p:nvPr/>
          </p:nvCxnSpPr>
          <p:spPr>
            <a:xfrm flipV="1">
              <a:off x="2421824" y="2396855"/>
              <a:ext cx="452542" cy="489021"/>
            </a:xfrm>
            <a:prstGeom prst="straightConnector1">
              <a:avLst/>
            </a:prstGeom>
            <a:ln>
              <a:solidFill>
                <a:schemeClr val="tx1"/>
              </a:solidFill>
              <a:tailEnd type="stealth"/>
            </a:ln>
          </p:spPr>
          <p:style>
            <a:lnRef idx="2">
              <a:schemeClr val="accent1"/>
            </a:lnRef>
            <a:fillRef idx="0">
              <a:schemeClr val="accent1"/>
            </a:fillRef>
            <a:effectRef idx="1">
              <a:schemeClr val="accent1"/>
            </a:effectRef>
            <a:fontRef idx="minor">
              <a:schemeClr val="tx1"/>
            </a:fontRef>
          </p:style>
        </p:cxnSp>
        <p:cxnSp>
          <p:nvCxnSpPr>
            <p:cNvPr id="194" name="Straight Arrow Connector 193">
              <a:extLst>
                <a:ext uri="{FF2B5EF4-FFF2-40B4-BE49-F238E27FC236}">
                  <a16:creationId xmlns:a16="http://schemas.microsoft.com/office/drawing/2014/main" id="{E0389C5B-4649-1D48-B5D9-4DEC61B7496C}"/>
                </a:ext>
              </a:extLst>
            </p:cNvPr>
            <p:cNvCxnSpPr>
              <a:cxnSpLocks/>
            </p:cNvCxnSpPr>
            <p:nvPr/>
          </p:nvCxnSpPr>
          <p:spPr>
            <a:xfrm flipV="1">
              <a:off x="5493989" y="2641365"/>
              <a:ext cx="388818" cy="83009"/>
            </a:xfrm>
            <a:prstGeom prst="straightConnector1">
              <a:avLst/>
            </a:prstGeom>
            <a:ln>
              <a:solidFill>
                <a:schemeClr val="tx1"/>
              </a:solidFill>
              <a:tailEnd type="stealth"/>
            </a:ln>
          </p:spPr>
          <p:style>
            <a:lnRef idx="2">
              <a:schemeClr val="accent1"/>
            </a:lnRef>
            <a:fillRef idx="0">
              <a:schemeClr val="accent1"/>
            </a:fillRef>
            <a:effectRef idx="1">
              <a:schemeClr val="accent1"/>
            </a:effectRef>
            <a:fontRef idx="minor">
              <a:schemeClr val="tx1"/>
            </a:fontRef>
          </p:style>
        </p:cxnSp>
        <p:grpSp>
          <p:nvGrpSpPr>
            <p:cNvPr id="199" name="Group 198">
              <a:extLst>
                <a:ext uri="{FF2B5EF4-FFF2-40B4-BE49-F238E27FC236}">
                  <a16:creationId xmlns:a16="http://schemas.microsoft.com/office/drawing/2014/main" id="{83B587C1-D717-504E-A5CA-508020019DCF}"/>
                </a:ext>
              </a:extLst>
            </p:cNvPr>
            <p:cNvGrpSpPr/>
            <p:nvPr/>
          </p:nvGrpSpPr>
          <p:grpSpPr>
            <a:xfrm>
              <a:off x="5580038" y="1635511"/>
              <a:ext cx="2175395" cy="659900"/>
              <a:chOff x="1888920" y="1943620"/>
              <a:chExt cx="4469740" cy="1355881"/>
            </a:xfrm>
          </p:grpSpPr>
          <p:grpSp>
            <p:nvGrpSpPr>
              <p:cNvPr id="200" name="Group 3">
                <a:extLst>
                  <a:ext uri="{FF2B5EF4-FFF2-40B4-BE49-F238E27FC236}">
                    <a16:creationId xmlns:a16="http://schemas.microsoft.com/office/drawing/2014/main" id="{729E8300-D096-7C43-AC46-A8139850E43F}"/>
                  </a:ext>
                </a:extLst>
              </p:cNvPr>
              <p:cNvGrpSpPr>
                <a:grpSpLocks noChangeAspect="1"/>
              </p:cNvGrpSpPr>
              <p:nvPr/>
            </p:nvGrpSpPr>
            <p:grpSpPr bwMode="auto">
              <a:xfrm>
                <a:off x="1888920" y="1946951"/>
                <a:ext cx="747712" cy="1352550"/>
                <a:chOff x="772786" y="3438812"/>
                <a:chExt cx="747641" cy="1352467"/>
              </a:xfrm>
            </p:grpSpPr>
            <p:sp>
              <p:nvSpPr>
                <p:cNvPr id="216" name="Arc 215">
                  <a:extLst>
                    <a:ext uri="{FF2B5EF4-FFF2-40B4-BE49-F238E27FC236}">
                      <a16:creationId xmlns:a16="http://schemas.microsoft.com/office/drawing/2014/main" id="{A7918F45-0310-CC4D-8828-4FF7F978715D}"/>
                    </a:ext>
                  </a:extLst>
                </p:cNvPr>
                <p:cNvSpPr/>
                <p:nvPr/>
              </p:nvSpPr>
              <p:spPr>
                <a:xfrm rot="16200000">
                  <a:off x="283860"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17" name="Arc 216">
                  <a:extLst>
                    <a:ext uri="{FF2B5EF4-FFF2-40B4-BE49-F238E27FC236}">
                      <a16:creationId xmlns:a16="http://schemas.microsoft.com/office/drawing/2014/main" id="{733F4246-F8B0-8241-B6F5-F3D7D6E9D0D5}"/>
                    </a:ext>
                  </a:extLst>
                </p:cNvPr>
                <p:cNvSpPr/>
                <p:nvPr/>
              </p:nvSpPr>
              <p:spPr>
                <a:xfrm rot="5400000" flipV="1">
                  <a:off x="656886"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201" name="Group 3">
                <a:extLst>
                  <a:ext uri="{FF2B5EF4-FFF2-40B4-BE49-F238E27FC236}">
                    <a16:creationId xmlns:a16="http://schemas.microsoft.com/office/drawing/2014/main" id="{5BEC90B4-69F2-BE4E-8167-B8D0B1007AB6}"/>
                  </a:ext>
                </a:extLst>
              </p:cNvPr>
              <p:cNvGrpSpPr>
                <a:grpSpLocks noChangeAspect="1"/>
              </p:cNvGrpSpPr>
              <p:nvPr/>
            </p:nvGrpSpPr>
            <p:grpSpPr bwMode="auto">
              <a:xfrm>
                <a:off x="2635838" y="1946950"/>
                <a:ext cx="747712" cy="1352550"/>
                <a:chOff x="772786" y="3438812"/>
                <a:chExt cx="747641" cy="1352467"/>
              </a:xfrm>
            </p:grpSpPr>
            <p:sp>
              <p:nvSpPr>
                <p:cNvPr id="214" name="Arc 213">
                  <a:extLst>
                    <a:ext uri="{FF2B5EF4-FFF2-40B4-BE49-F238E27FC236}">
                      <a16:creationId xmlns:a16="http://schemas.microsoft.com/office/drawing/2014/main" id="{D2C6B671-05CE-6B42-8130-1F11FCFD26D4}"/>
                    </a:ext>
                  </a:extLst>
                </p:cNvPr>
                <p:cNvSpPr/>
                <p:nvPr/>
              </p:nvSpPr>
              <p:spPr>
                <a:xfrm rot="16200000">
                  <a:off x="283860"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15" name="Arc 214">
                  <a:extLst>
                    <a:ext uri="{FF2B5EF4-FFF2-40B4-BE49-F238E27FC236}">
                      <a16:creationId xmlns:a16="http://schemas.microsoft.com/office/drawing/2014/main" id="{0F1FF710-0E75-4A41-B684-FDA7C21EDEAD}"/>
                    </a:ext>
                  </a:extLst>
                </p:cNvPr>
                <p:cNvSpPr/>
                <p:nvPr/>
              </p:nvSpPr>
              <p:spPr>
                <a:xfrm rot="5400000" flipV="1">
                  <a:off x="656886"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202" name="Group 3">
                <a:extLst>
                  <a:ext uri="{FF2B5EF4-FFF2-40B4-BE49-F238E27FC236}">
                    <a16:creationId xmlns:a16="http://schemas.microsoft.com/office/drawing/2014/main" id="{8F98DAA9-D812-F94A-AB3A-371A28E6FC31}"/>
                  </a:ext>
                </a:extLst>
              </p:cNvPr>
              <p:cNvGrpSpPr>
                <a:grpSpLocks noChangeAspect="1"/>
              </p:cNvGrpSpPr>
              <p:nvPr/>
            </p:nvGrpSpPr>
            <p:grpSpPr bwMode="auto">
              <a:xfrm>
                <a:off x="3381963" y="1946950"/>
                <a:ext cx="747712" cy="1352550"/>
                <a:chOff x="772786" y="3438812"/>
                <a:chExt cx="747641" cy="1352467"/>
              </a:xfrm>
            </p:grpSpPr>
            <p:sp>
              <p:nvSpPr>
                <p:cNvPr id="212" name="Arc 211">
                  <a:extLst>
                    <a:ext uri="{FF2B5EF4-FFF2-40B4-BE49-F238E27FC236}">
                      <a16:creationId xmlns:a16="http://schemas.microsoft.com/office/drawing/2014/main" id="{9A4ACA34-1BA9-7C46-8802-C3D188452950}"/>
                    </a:ext>
                  </a:extLst>
                </p:cNvPr>
                <p:cNvSpPr/>
                <p:nvPr/>
              </p:nvSpPr>
              <p:spPr>
                <a:xfrm rot="16200000">
                  <a:off x="283860"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13" name="Arc 212">
                  <a:extLst>
                    <a:ext uri="{FF2B5EF4-FFF2-40B4-BE49-F238E27FC236}">
                      <a16:creationId xmlns:a16="http://schemas.microsoft.com/office/drawing/2014/main" id="{E05FD47D-B5E0-A544-994D-86BD04B229CE}"/>
                    </a:ext>
                  </a:extLst>
                </p:cNvPr>
                <p:cNvSpPr/>
                <p:nvPr/>
              </p:nvSpPr>
              <p:spPr>
                <a:xfrm rot="5400000" flipV="1">
                  <a:off x="656886"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203" name="Group 3">
                <a:extLst>
                  <a:ext uri="{FF2B5EF4-FFF2-40B4-BE49-F238E27FC236}">
                    <a16:creationId xmlns:a16="http://schemas.microsoft.com/office/drawing/2014/main" id="{01C900F7-345E-F446-BDB6-1017E6F8123D}"/>
                  </a:ext>
                </a:extLst>
              </p:cNvPr>
              <p:cNvGrpSpPr>
                <a:grpSpLocks noChangeAspect="1"/>
              </p:cNvGrpSpPr>
              <p:nvPr/>
            </p:nvGrpSpPr>
            <p:grpSpPr bwMode="auto">
              <a:xfrm>
                <a:off x="4121330" y="1946950"/>
                <a:ext cx="747712" cy="1352550"/>
                <a:chOff x="772786" y="3438812"/>
                <a:chExt cx="747641" cy="1352467"/>
              </a:xfrm>
            </p:grpSpPr>
            <p:sp>
              <p:nvSpPr>
                <p:cNvPr id="210" name="Arc 209">
                  <a:extLst>
                    <a:ext uri="{FF2B5EF4-FFF2-40B4-BE49-F238E27FC236}">
                      <a16:creationId xmlns:a16="http://schemas.microsoft.com/office/drawing/2014/main" id="{25BC3095-B519-4E4E-8620-73227D933647}"/>
                    </a:ext>
                  </a:extLst>
                </p:cNvPr>
                <p:cNvSpPr/>
                <p:nvPr/>
              </p:nvSpPr>
              <p:spPr>
                <a:xfrm rot="16200000">
                  <a:off x="283860"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11" name="Arc 210">
                  <a:extLst>
                    <a:ext uri="{FF2B5EF4-FFF2-40B4-BE49-F238E27FC236}">
                      <a16:creationId xmlns:a16="http://schemas.microsoft.com/office/drawing/2014/main" id="{AB4A443E-E0AB-2F42-92EC-EC0FDF9313AD}"/>
                    </a:ext>
                  </a:extLst>
                </p:cNvPr>
                <p:cNvSpPr/>
                <p:nvPr/>
              </p:nvSpPr>
              <p:spPr>
                <a:xfrm rot="5400000" flipV="1">
                  <a:off x="656886"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204" name="Group 3">
                <a:extLst>
                  <a:ext uri="{FF2B5EF4-FFF2-40B4-BE49-F238E27FC236}">
                    <a16:creationId xmlns:a16="http://schemas.microsoft.com/office/drawing/2014/main" id="{6D639675-DB8C-8B4A-A6DD-6D18CF8A7AAB}"/>
                  </a:ext>
                </a:extLst>
              </p:cNvPr>
              <p:cNvGrpSpPr>
                <a:grpSpLocks noChangeAspect="1"/>
              </p:cNvGrpSpPr>
              <p:nvPr/>
            </p:nvGrpSpPr>
            <p:grpSpPr bwMode="auto">
              <a:xfrm>
                <a:off x="4860696" y="1943620"/>
                <a:ext cx="747712" cy="1352550"/>
                <a:chOff x="772786" y="3438812"/>
                <a:chExt cx="747641" cy="1352467"/>
              </a:xfrm>
            </p:grpSpPr>
            <p:sp>
              <p:nvSpPr>
                <p:cNvPr id="208" name="Arc 207">
                  <a:extLst>
                    <a:ext uri="{FF2B5EF4-FFF2-40B4-BE49-F238E27FC236}">
                      <a16:creationId xmlns:a16="http://schemas.microsoft.com/office/drawing/2014/main" id="{9327AE37-4890-8C4C-B46B-281E88EA195E}"/>
                    </a:ext>
                  </a:extLst>
                </p:cNvPr>
                <p:cNvSpPr/>
                <p:nvPr/>
              </p:nvSpPr>
              <p:spPr>
                <a:xfrm rot="16200000">
                  <a:off x="283860"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09" name="Arc 208">
                  <a:extLst>
                    <a:ext uri="{FF2B5EF4-FFF2-40B4-BE49-F238E27FC236}">
                      <a16:creationId xmlns:a16="http://schemas.microsoft.com/office/drawing/2014/main" id="{F6BAE342-0592-0E4A-81DD-8352F7D1AD21}"/>
                    </a:ext>
                  </a:extLst>
                </p:cNvPr>
                <p:cNvSpPr/>
                <p:nvPr/>
              </p:nvSpPr>
              <p:spPr>
                <a:xfrm rot="5400000" flipV="1">
                  <a:off x="656886"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nvGrpSpPr>
              <p:cNvPr id="205" name="Group 3">
                <a:extLst>
                  <a:ext uri="{FF2B5EF4-FFF2-40B4-BE49-F238E27FC236}">
                    <a16:creationId xmlns:a16="http://schemas.microsoft.com/office/drawing/2014/main" id="{FF691587-4C9F-4749-83D5-45CE903CE2BE}"/>
                  </a:ext>
                </a:extLst>
              </p:cNvPr>
              <p:cNvGrpSpPr>
                <a:grpSpLocks noChangeAspect="1"/>
              </p:cNvGrpSpPr>
              <p:nvPr/>
            </p:nvGrpSpPr>
            <p:grpSpPr bwMode="auto">
              <a:xfrm>
                <a:off x="5610948" y="1943620"/>
                <a:ext cx="747712" cy="1352550"/>
                <a:chOff x="772786" y="3438812"/>
                <a:chExt cx="747641" cy="1352467"/>
              </a:xfrm>
            </p:grpSpPr>
            <p:sp>
              <p:nvSpPr>
                <p:cNvPr id="206" name="Arc 205">
                  <a:extLst>
                    <a:ext uri="{FF2B5EF4-FFF2-40B4-BE49-F238E27FC236}">
                      <a16:creationId xmlns:a16="http://schemas.microsoft.com/office/drawing/2014/main" id="{529A5006-B745-494F-BFE7-4F164632D7EE}"/>
                    </a:ext>
                  </a:extLst>
                </p:cNvPr>
                <p:cNvSpPr/>
                <p:nvPr/>
              </p:nvSpPr>
              <p:spPr>
                <a:xfrm rot="16200000">
                  <a:off x="283860"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07" name="Arc 206">
                  <a:extLst>
                    <a:ext uri="{FF2B5EF4-FFF2-40B4-BE49-F238E27FC236}">
                      <a16:creationId xmlns:a16="http://schemas.microsoft.com/office/drawing/2014/main" id="{802E268E-AA58-7B4F-B031-50D462CCEE94}"/>
                    </a:ext>
                  </a:extLst>
                </p:cNvPr>
                <p:cNvSpPr/>
                <p:nvPr/>
              </p:nvSpPr>
              <p:spPr>
                <a:xfrm rot="5400000" flipV="1">
                  <a:off x="656886" y="3927738"/>
                  <a:ext cx="1352467" cy="374614"/>
                </a:xfrm>
                <a:prstGeom prst="arc">
                  <a:avLst>
                    <a:gd name="adj1" fmla="val 16200000"/>
                    <a:gd name="adj2" fmla="val 5488616"/>
                  </a:avLst>
                </a:prstGeom>
                <a:noFill/>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grpSp>
        </p:grpSp>
      </p:grpSp>
      <p:sp>
        <p:nvSpPr>
          <p:cNvPr id="12" name="TextBox 11">
            <a:extLst>
              <a:ext uri="{FF2B5EF4-FFF2-40B4-BE49-F238E27FC236}">
                <a16:creationId xmlns:a16="http://schemas.microsoft.com/office/drawing/2014/main" id="{983EBC80-B1ED-CF40-993C-4CB057B23A6A}"/>
              </a:ext>
            </a:extLst>
          </p:cNvPr>
          <p:cNvSpPr txBox="1"/>
          <p:nvPr/>
        </p:nvSpPr>
        <p:spPr>
          <a:xfrm>
            <a:off x="1288972" y="5857717"/>
            <a:ext cx="6925459" cy="369332"/>
          </a:xfrm>
          <a:prstGeom prst="rect">
            <a:avLst/>
          </a:prstGeom>
          <a:noFill/>
        </p:spPr>
        <p:txBody>
          <a:bodyPr wrap="square" rtlCol="0">
            <a:spAutoFit/>
          </a:bodyPr>
          <a:lstStyle/>
          <a:p>
            <a:r>
              <a:rPr lang="en-US" i="1" dirty="0" err="1">
                <a:latin typeface="Symbol" pitchFamily="2" charset="2"/>
              </a:rPr>
              <a:t>Dq</a:t>
            </a:r>
            <a:r>
              <a:rPr lang="en-US" i="1" dirty="0">
                <a:latin typeface="Symbol" pitchFamily="2" charset="2"/>
              </a:rPr>
              <a:t> </a:t>
            </a:r>
            <a:r>
              <a:rPr lang="en-US" dirty="0"/>
              <a:t>= </a:t>
            </a:r>
            <a:r>
              <a:rPr lang="en-US" u="sng" dirty="0"/>
              <a:t>phase difference </a:t>
            </a:r>
            <a:r>
              <a:rPr lang="en-US" dirty="0"/>
              <a:t>between reflected </a:t>
            </a:r>
            <a:r>
              <a:rPr lang="en-US" dirty="0" err="1"/>
              <a:t>toneburst</a:t>
            </a:r>
            <a:r>
              <a:rPr lang="en-US" dirty="0"/>
              <a:t> and reference</a:t>
            </a:r>
          </a:p>
        </p:txBody>
      </p:sp>
    </p:spTree>
    <p:extLst>
      <p:ext uri="{BB962C8B-B14F-4D97-AF65-F5344CB8AC3E}">
        <p14:creationId xmlns:p14="http://schemas.microsoft.com/office/powerpoint/2010/main" val="633806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95F30-DD56-1E49-8C04-8A62857316B9}"/>
              </a:ext>
            </a:extLst>
          </p:cNvPr>
          <p:cNvSpPr>
            <a:spLocks noGrp="1"/>
          </p:cNvSpPr>
          <p:nvPr>
            <p:ph type="title"/>
          </p:nvPr>
        </p:nvSpPr>
        <p:spPr>
          <a:xfrm>
            <a:off x="661844" y="1725749"/>
            <a:ext cx="7772400" cy="1362075"/>
          </a:xfrm>
        </p:spPr>
        <p:txBody>
          <a:bodyPr>
            <a:normAutofit/>
          </a:bodyPr>
          <a:lstStyle/>
          <a:p>
            <a:r>
              <a:rPr lang="en-US" sz="3200" b="0" i="1" dirty="0"/>
              <a:t>Comparison of pulsatile cycles at the beginning of inspiration</a:t>
            </a:r>
          </a:p>
        </p:txBody>
      </p:sp>
      <p:sp>
        <p:nvSpPr>
          <p:cNvPr id="3" name="Text Placeholder 2">
            <a:extLst>
              <a:ext uri="{FF2B5EF4-FFF2-40B4-BE49-F238E27FC236}">
                <a16:creationId xmlns:a16="http://schemas.microsoft.com/office/drawing/2014/main" id="{1F66CB51-D793-6447-BFB0-F1065B1EBDED}"/>
              </a:ext>
            </a:extLst>
          </p:cNvPr>
          <p:cNvSpPr>
            <a:spLocks noGrp="1"/>
          </p:cNvSpPr>
          <p:nvPr>
            <p:ph type="body" idx="1"/>
          </p:nvPr>
        </p:nvSpPr>
        <p:spPr>
          <a:xfrm>
            <a:off x="661844" y="2959425"/>
            <a:ext cx="7772400" cy="3244705"/>
          </a:xfrm>
        </p:spPr>
        <p:txBody>
          <a:bodyPr>
            <a:normAutofit fontScale="85000" lnSpcReduction="10000"/>
          </a:bodyPr>
          <a:lstStyle/>
          <a:p>
            <a:r>
              <a:rPr lang="en-US" dirty="0"/>
              <a:t>The first slide shows the three consecutive heartbeat cycles for three functions, (1) arterial blood pressure, (2) cranial expansion, and (3) cranial acceleration. Displacement related dimensions are in are arbitrary units. Throughout the slides,</a:t>
            </a:r>
          </a:p>
          <a:p>
            <a:r>
              <a:rPr lang="en-US" dirty="0"/>
              <a:t>	Arterial blood pressure is in mmHg</a:t>
            </a:r>
          </a:p>
          <a:p>
            <a:r>
              <a:rPr lang="en-US" dirty="0"/>
              <a:t>	Transcranial displacement, </a:t>
            </a:r>
            <a:r>
              <a:rPr lang="en-US" i="1" dirty="0">
                <a:latin typeface="Times" pitchFamily="2" charset="0"/>
              </a:rPr>
              <a:t>u(t), </a:t>
            </a:r>
            <a:r>
              <a:rPr lang="en-US" dirty="0">
                <a:latin typeface="Times" pitchFamily="2" charset="0"/>
              </a:rPr>
              <a:t>i</a:t>
            </a:r>
            <a:r>
              <a:rPr lang="en-US" dirty="0"/>
              <a:t>s change from initial displacement  </a:t>
            </a:r>
            <a:r>
              <a:rPr lang="en-US" i="1" dirty="0">
                <a:latin typeface="Times" pitchFamily="2" charset="0"/>
              </a:rPr>
              <a:t>u(t=0)=0 </a:t>
            </a:r>
            <a:r>
              <a:rPr lang="en-US" dirty="0"/>
              <a:t>at</a:t>
            </a:r>
            <a:r>
              <a:rPr lang="en-US" dirty="0">
                <a:latin typeface="Times" pitchFamily="2" charset="0"/>
              </a:rPr>
              <a:t> 	</a:t>
            </a:r>
            <a:r>
              <a:rPr lang="en-US" dirty="0"/>
              <a:t>initial setup</a:t>
            </a:r>
            <a:r>
              <a:rPr lang="en-US" i="1" dirty="0">
                <a:latin typeface="Times" pitchFamily="2" charset="0"/>
              </a:rPr>
              <a:t>.</a:t>
            </a:r>
            <a:endParaRPr lang="en-US" dirty="0"/>
          </a:p>
          <a:p>
            <a:r>
              <a:rPr lang="en-US" dirty="0"/>
              <a:t>	Transcranial acceleration is </a:t>
            </a:r>
            <a:r>
              <a:rPr lang="en-US" i="1" dirty="0">
                <a:latin typeface="Times" pitchFamily="2" charset="0"/>
              </a:rPr>
              <a:t>d</a:t>
            </a:r>
            <a:r>
              <a:rPr lang="en-US" i="1" baseline="30000" dirty="0">
                <a:latin typeface="Times" pitchFamily="2" charset="0"/>
              </a:rPr>
              <a:t>2</a:t>
            </a:r>
            <a:r>
              <a:rPr lang="en-US" i="1" dirty="0">
                <a:latin typeface="Times" pitchFamily="2" charset="0"/>
              </a:rPr>
              <a:t>u(t)/dt</a:t>
            </a:r>
            <a:r>
              <a:rPr lang="en-US" i="1" baseline="30000" dirty="0">
                <a:latin typeface="Times" pitchFamily="2" charset="0"/>
              </a:rPr>
              <a:t>2</a:t>
            </a:r>
            <a:endParaRPr lang="en-US" dirty="0"/>
          </a:p>
          <a:p>
            <a:endParaRPr lang="en-US" dirty="0"/>
          </a:p>
          <a:p>
            <a:r>
              <a:rPr lang="en-US" dirty="0"/>
              <a:t>By using Newton’s second law, transcranial acceleration is directly related to net intracranial pressure changes.</a:t>
            </a:r>
          </a:p>
          <a:p>
            <a:r>
              <a:rPr lang="en-US" dirty="0"/>
              <a:t>The second slide is an expansion of the third cycle for improved clarity of the relationships among those three functions  </a:t>
            </a:r>
          </a:p>
        </p:txBody>
      </p:sp>
      <p:sp>
        <p:nvSpPr>
          <p:cNvPr id="4" name="Date Placeholder 3">
            <a:extLst>
              <a:ext uri="{FF2B5EF4-FFF2-40B4-BE49-F238E27FC236}">
                <a16:creationId xmlns:a16="http://schemas.microsoft.com/office/drawing/2014/main" id="{B408D2F6-3D0B-1045-98E8-563595BD499A}"/>
              </a:ext>
            </a:extLst>
          </p:cNvPr>
          <p:cNvSpPr>
            <a:spLocks noGrp="1"/>
          </p:cNvSpPr>
          <p:nvPr>
            <p:ph type="dt" sz="half" idx="10"/>
          </p:nvPr>
        </p:nvSpPr>
        <p:spPr/>
        <p:txBody>
          <a:bodyPr/>
          <a:lstStyle/>
          <a:p>
            <a:fld id="{710BD281-9F20-4A40-813C-666E232807A7}" type="datetime1">
              <a:rPr lang="en-US" smtClean="0"/>
              <a:t>11/5/20</a:t>
            </a:fld>
            <a:endParaRPr lang="en-US"/>
          </a:p>
        </p:txBody>
      </p:sp>
      <p:sp>
        <p:nvSpPr>
          <p:cNvPr id="5" name="Slide Number Placeholder 4">
            <a:extLst>
              <a:ext uri="{FF2B5EF4-FFF2-40B4-BE49-F238E27FC236}">
                <a16:creationId xmlns:a16="http://schemas.microsoft.com/office/drawing/2014/main" id="{D49112C2-4104-D14C-AA53-972EAC9EF2D5}"/>
              </a:ext>
            </a:extLst>
          </p:cNvPr>
          <p:cNvSpPr>
            <a:spLocks noGrp="1"/>
          </p:cNvSpPr>
          <p:nvPr>
            <p:ph type="sldNum" sz="quarter" idx="12"/>
          </p:nvPr>
        </p:nvSpPr>
        <p:spPr/>
        <p:txBody>
          <a:bodyPr/>
          <a:lstStyle/>
          <a:p>
            <a:fld id="{AB64936A-4534-574C-8F96-3499368ADDE6}" type="slidenum">
              <a:rPr lang="en-US" smtClean="0"/>
              <a:t>6</a:t>
            </a:fld>
            <a:endParaRPr lang="en-US"/>
          </a:p>
        </p:txBody>
      </p:sp>
      <p:sp>
        <p:nvSpPr>
          <p:cNvPr id="6" name="TextBox 5">
            <a:extLst>
              <a:ext uri="{FF2B5EF4-FFF2-40B4-BE49-F238E27FC236}">
                <a16:creationId xmlns:a16="http://schemas.microsoft.com/office/drawing/2014/main" id="{566DDCDE-29AC-B946-A0EB-7A0DB5A60D20}"/>
              </a:ext>
            </a:extLst>
          </p:cNvPr>
          <p:cNvSpPr txBox="1"/>
          <p:nvPr/>
        </p:nvSpPr>
        <p:spPr>
          <a:xfrm>
            <a:off x="124691" y="250090"/>
            <a:ext cx="8882640" cy="1323439"/>
          </a:xfrm>
          <a:prstGeom prst="rect">
            <a:avLst/>
          </a:prstGeom>
          <a:noFill/>
        </p:spPr>
        <p:txBody>
          <a:bodyPr wrap="square" rtlCol="0">
            <a:spAutoFit/>
          </a:bodyPr>
          <a:lstStyle/>
          <a:p>
            <a:pPr algn="ctr"/>
            <a:r>
              <a:rPr lang="en-US" sz="4000" dirty="0"/>
              <a:t>4. Transcranial changes from three consecutive heartbeats from data</a:t>
            </a:r>
          </a:p>
        </p:txBody>
      </p:sp>
    </p:spTree>
    <p:extLst>
      <p:ext uri="{BB962C8B-B14F-4D97-AF65-F5344CB8AC3E}">
        <p14:creationId xmlns:p14="http://schemas.microsoft.com/office/powerpoint/2010/main" val="245085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085629A-DD39-C743-8D5E-88A05FD1D46C}"/>
              </a:ext>
            </a:extLst>
          </p:cNvPr>
          <p:cNvSpPr>
            <a:spLocks noGrp="1"/>
          </p:cNvSpPr>
          <p:nvPr>
            <p:ph type="dt" sz="half" idx="10"/>
          </p:nvPr>
        </p:nvSpPr>
        <p:spPr/>
        <p:txBody>
          <a:bodyPr/>
          <a:lstStyle/>
          <a:p>
            <a:fld id="{F405D02D-AF35-DA45-89A4-CF2A1E00C63C}" type="datetime1">
              <a:rPr lang="en-US" smtClean="0"/>
              <a:t>11/5/20</a:t>
            </a:fld>
            <a:endParaRPr lang="en-US"/>
          </a:p>
        </p:txBody>
      </p:sp>
      <p:sp>
        <p:nvSpPr>
          <p:cNvPr id="5" name="Slide Number Placeholder 4">
            <a:extLst>
              <a:ext uri="{FF2B5EF4-FFF2-40B4-BE49-F238E27FC236}">
                <a16:creationId xmlns:a16="http://schemas.microsoft.com/office/drawing/2014/main" id="{62E6BC23-88E2-014A-BE79-A303D97A7F3A}"/>
              </a:ext>
            </a:extLst>
          </p:cNvPr>
          <p:cNvSpPr>
            <a:spLocks noGrp="1"/>
          </p:cNvSpPr>
          <p:nvPr>
            <p:ph type="sldNum" sz="quarter" idx="12"/>
          </p:nvPr>
        </p:nvSpPr>
        <p:spPr/>
        <p:txBody>
          <a:bodyPr/>
          <a:lstStyle/>
          <a:p>
            <a:fld id="{AB64936A-4534-574C-8F96-3499368ADDE6}" type="slidenum">
              <a:rPr lang="en-US" smtClean="0"/>
              <a:t>7</a:t>
            </a:fld>
            <a:endParaRPr lang="en-US"/>
          </a:p>
        </p:txBody>
      </p:sp>
      <p:pic>
        <p:nvPicPr>
          <p:cNvPr id="7" name="Picture 6">
            <a:extLst>
              <a:ext uri="{FF2B5EF4-FFF2-40B4-BE49-F238E27FC236}">
                <a16:creationId xmlns:a16="http://schemas.microsoft.com/office/drawing/2014/main" id="{F0BB2071-25BE-6D4A-9309-EE8D0087B2D2}"/>
              </a:ext>
            </a:extLst>
          </p:cNvPr>
          <p:cNvPicPr>
            <a:picLocks noChangeAspect="1"/>
          </p:cNvPicPr>
          <p:nvPr/>
        </p:nvPicPr>
        <p:blipFill>
          <a:blip r:embed="rId2"/>
          <a:stretch>
            <a:fillRect/>
          </a:stretch>
        </p:blipFill>
        <p:spPr>
          <a:xfrm>
            <a:off x="134470" y="0"/>
            <a:ext cx="8875059" cy="6858000"/>
          </a:xfrm>
          <a:prstGeom prst="rect">
            <a:avLst/>
          </a:prstGeom>
        </p:spPr>
      </p:pic>
      <p:sp>
        <p:nvSpPr>
          <p:cNvPr id="2" name="TextBox 1">
            <a:extLst>
              <a:ext uri="{FF2B5EF4-FFF2-40B4-BE49-F238E27FC236}">
                <a16:creationId xmlns:a16="http://schemas.microsoft.com/office/drawing/2014/main" id="{CDC4424D-4B26-5E43-9556-303A32807514}"/>
              </a:ext>
            </a:extLst>
          </p:cNvPr>
          <p:cNvSpPr txBox="1"/>
          <p:nvPr/>
        </p:nvSpPr>
        <p:spPr>
          <a:xfrm>
            <a:off x="1204040" y="360219"/>
            <a:ext cx="639919" cy="646331"/>
          </a:xfrm>
          <a:prstGeom prst="rect">
            <a:avLst/>
          </a:prstGeom>
          <a:noFill/>
        </p:spPr>
        <p:txBody>
          <a:bodyPr wrap="none" rtlCol="0">
            <a:spAutoFit/>
          </a:bodyPr>
          <a:lstStyle/>
          <a:p>
            <a:r>
              <a:rPr lang="en-US" sz="3600" dirty="0"/>
              <a:t>4. </a:t>
            </a:r>
          </a:p>
        </p:txBody>
      </p:sp>
    </p:spTree>
    <p:extLst>
      <p:ext uri="{BB962C8B-B14F-4D97-AF65-F5344CB8AC3E}">
        <p14:creationId xmlns:p14="http://schemas.microsoft.com/office/powerpoint/2010/main" val="320920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1A6894D-FA47-F445-940B-2D867F13B646}"/>
              </a:ext>
            </a:extLst>
          </p:cNvPr>
          <p:cNvPicPr>
            <a:picLocks noChangeAspect="1"/>
          </p:cNvPicPr>
          <p:nvPr/>
        </p:nvPicPr>
        <p:blipFill>
          <a:blip r:embed="rId2"/>
          <a:stretch>
            <a:fillRect/>
          </a:stretch>
        </p:blipFill>
        <p:spPr>
          <a:xfrm>
            <a:off x="134470" y="0"/>
            <a:ext cx="8875059" cy="6858000"/>
          </a:xfrm>
          <a:prstGeom prst="rect">
            <a:avLst/>
          </a:prstGeom>
        </p:spPr>
      </p:pic>
      <p:sp>
        <p:nvSpPr>
          <p:cNvPr id="10" name="Title 9">
            <a:extLst>
              <a:ext uri="{FF2B5EF4-FFF2-40B4-BE49-F238E27FC236}">
                <a16:creationId xmlns:a16="http://schemas.microsoft.com/office/drawing/2014/main" id="{DE0439FE-D8F9-B345-BBFE-C68A6FE99D7E}"/>
              </a:ext>
            </a:extLst>
          </p:cNvPr>
          <p:cNvSpPr>
            <a:spLocks noGrp="1"/>
          </p:cNvSpPr>
          <p:nvPr>
            <p:ph type="title"/>
          </p:nvPr>
        </p:nvSpPr>
        <p:spPr>
          <a:xfrm>
            <a:off x="609600" y="233075"/>
            <a:ext cx="8229600" cy="1143000"/>
          </a:xfrm>
          <a:solidFill>
            <a:schemeClr val="bg1"/>
          </a:solidFill>
        </p:spPr>
        <p:txBody>
          <a:bodyPr/>
          <a:lstStyle/>
          <a:p>
            <a:r>
              <a:rPr lang="en-US" dirty="0"/>
              <a:t>Detail—Third Heart beat</a:t>
            </a:r>
          </a:p>
        </p:txBody>
      </p:sp>
      <p:sp>
        <p:nvSpPr>
          <p:cNvPr id="2" name="Date Placeholder 1">
            <a:extLst>
              <a:ext uri="{FF2B5EF4-FFF2-40B4-BE49-F238E27FC236}">
                <a16:creationId xmlns:a16="http://schemas.microsoft.com/office/drawing/2014/main" id="{8EC80CB4-290D-1247-8C8C-7B0F4ED4C7C4}"/>
              </a:ext>
            </a:extLst>
          </p:cNvPr>
          <p:cNvSpPr>
            <a:spLocks noGrp="1"/>
          </p:cNvSpPr>
          <p:nvPr>
            <p:ph type="dt" sz="half" idx="10"/>
          </p:nvPr>
        </p:nvSpPr>
        <p:spPr/>
        <p:txBody>
          <a:bodyPr/>
          <a:lstStyle/>
          <a:p>
            <a:fld id="{7C1CA872-6CAE-A94F-9A35-6046C41E3B28}" type="datetime1">
              <a:rPr lang="en-US" smtClean="0"/>
              <a:t>11/5/20</a:t>
            </a:fld>
            <a:endParaRPr lang="en-US"/>
          </a:p>
        </p:txBody>
      </p:sp>
      <p:sp>
        <p:nvSpPr>
          <p:cNvPr id="3" name="Slide Number Placeholder 2">
            <a:extLst>
              <a:ext uri="{FF2B5EF4-FFF2-40B4-BE49-F238E27FC236}">
                <a16:creationId xmlns:a16="http://schemas.microsoft.com/office/drawing/2014/main" id="{0F9FC8A7-3A9E-2343-BB19-699A014E0B93}"/>
              </a:ext>
            </a:extLst>
          </p:cNvPr>
          <p:cNvSpPr>
            <a:spLocks noGrp="1"/>
          </p:cNvSpPr>
          <p:nvPr>
            <p:ph type="sldNum" sz="quarter" idx="12"/>
          </p:nvPr>
        </p:nvSpPr>
        <p:spPr/>
        <p:txBody>
          <a:bodyPr/>
          <a:lstStyle/>
          <a:p>
            <a:fld id="{AB64936A-4534-574C-8F96-3499368ADDE6}" type="slidenum">
              <a:rPr lang="en-US" smtClean="0"/>
              <a:t>8</a:t>
            </a:fld>
            <a:endParaRPr lang="en-US"/>
          </a:p>
        </p:txBody>
      </p:sp>
      <p:sp>
        <p:nvSpPr>
          <p:cNvPr id="6" name="TextBox 5">
            <a:extLst>
              <a:ext uri="{FF2B5EF4-FFF2-40B4-BE49-F238E27FC236}">
                <a16:creationId xmlns:a16="http://schemas.microsoft.com/office/drawing/2014/main" id="{A1987D53-FA77-3046-B5C7-0D8A1DCEE676}"/>
              </a:ext>
            </a:extLst>
          </p:cNvPr>
          <p:cNvSpPr txBox="1"/>
          <p:nvPr/>
        </p:nvSpPr>
        <p:spPr>
          <a:xfrm>
            <a:off x="884081" y="474841"/>
            <a:ext cx="639919" cy="646331"/>
          </a:xfrm>
          <a:prstGeom prst="rect">
            <a:avLst/>
          </a:prstGeom>
          <a:noFill/>
        </p:spPr>
        <p:txBody>
          <a:bodyPr wrap="none" rtlCol="0">
            <a:spAutoFit/>
          </a:bodyPr>
          <a:lstStyle/>
          <a:p>
            <a:r>
              <a:rPr lang="en-US" sz="3600" dirty="0"/>
              <a:t>4. </a:t>
            </a:r>
          </a:p>
        </p:txBody>
      </p:sp>
    </p:spTree>
    <p:extLst>
      <p:ext uri="{BB962C8B-B14F-4D97-AF65-F5344CB8AC3E}">
        <p14:creationId xmlns:p14="http://schemas.microsoft.com/office/powerpoint/2010/main" val="692252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73461-3AB5-514E-B964-0B2DCD02191C}"/>
              </a:ext>
            </a:extLst>
          </p:cNvPr>
          <p:cNvSpPr>
            <a:spLocks noGrp="1"/>
          </p:cNvSpPr>
          <p:nvPr>
            <p:ph type="title"/>
          </p:nvPr>
        </p:nvSpPr>
        <p:spPr/>
        <p:txBody>
          <a:bodyPr>
            <a:normAutofit fontScale="90000"/>
          </a:bodyPr>
          <a:lstStyle/>
          <a:p>
            <a:r>
              <a:rPr lang="en-US" dirty="0"/>
              <a:t>Observations about Temporal-based Waveforms</a:t>
            </a:r>
          </a:p>
        </p:txBody>
      </p:sp>
      <p:sp>
        <p:nvSpPr>
          <p:cNvPr id="3" name="Content Placeholder 2">
            <a:extLst>
              <a:ext uri="{FF2B5EF4-FFF2-40B4-BE49-F238E27FC236}">
                <a16:creationId xmlns:a16="http://schemas.microsoft.com/office/drawing/2014/main" id="{05C716AB-05CB-C24C-A2A8-558FEBC27165}"/>
              </a:ext>
            </a:extLst>
          </p:cNvPr>
          <p:cNvSpPr>
            <a:spLocks noGrp="1"/>
          </p:cNvSpPr>
          <p:nvPr>
            <p:ph idx="1"/>
          </p:nvPr>
        </p:nvSpPr>
        <p:spPr/>
        <p:txBody>
          <a:bodyPr>
            <a:normAutofit fontScale="77500" lnSpcReduction="20000"/>
          </a:bodyPr>
          <a:lstStyle/>
          <a:p>
            <a:r>
              <a:rPr lang="en-US" dirty="0"/>
              <a:t>The arterial pressure waveform appears out of sync with transcranial distance waveform. </a:t>
            </a:r>
          </a:p>
          <a:p>
            <a:pPr lvl="1"/>
            <a:r>
              <a:rPr lang="en-US" dirty="0"/>
              <a:t>Latency.</a:t>
            </a:r>
          </a:p>
          <a:p>
            <a:pPr lvl="1"/>
            <a:r>
              <a:rPr lang="en-US" dirty="0"/>
              <a:t>Peaks don’t align in time</a:t>
            </a:r>
          </a:p>
          <a:p>
            <a:r>
              <a:rPr lang="en-US" dirty="0"/>
              <a:t>Within the cycle,  transcranial acceleration </a:t>
            </a:r>
          </a:p>
          <a:p>
            <a:pPr lvl="1"/>
            <a:r>
              <a:rPr lang="en-US" dirty="0"/>
              <a:t>shows that the skull does not equilibrate instantly to ICP changes especially at arterial pulsation (systole) </a:t>
            </a:r>
          </a:p>
          <a:p>
            <a:pPr lvl="1"/>
            <a:r>
              <a:rPr lang="en-US" dirty="0"/>
              <a:t> several peaks occur, which include indications of </a:t>
            </a:r>
          </a:p>
          <a:p>
            <a:pPr lvl="2"/>
            <a:r>
              <a:rPr lang="en-US" dirty="0"/>
              <a:t>Possible several damped oscillatory motions in the acceleration waveform. </a:t>
            </a:r>
          </a:p>
          <a:p>
            <a:pPr lvl="2"/>
            <a:r>
              <a:rPr lang="en-US" dirty="0"/>
              <a:t>sensitive to equilibrium conditions (at timing when the transcranial acceleration is in the vicinity of zero)</a:t>
            </a:r>
          </a:p>
          <a:p>
            <a:pPr lvl="2"/>
            <a:r>
              <a:rPr lang="en-US" dirty="0"/>
              <a:t>small changes in ICP, brought about by breathing (only some peak strengths).</a:t>
            </a:r>
          </a:p>
          <a:p>
            <a:endParaRPr lang="en-US" dirty="0"/>
          </a:p>
        </p:txBody>
      </p:sp>
      <p:sp>
        <p:nvSpPr>
          <p:cNvPr id="4" name="Date Placeholder 3">
            <a:extLst>
              <a:ext uri="{FF2B5EF4-FFF2-40B4-BE49-F238E27FC236}">
                <a16:creationId xmlns:a16="http://schemas.microsoft.com/office/drawing/2014/main" id="{D089BFC9-9725-7140-8720-BB02477ACDFE}"/>
              </a:ext>
            </a:extLst>
          </p:cNvPr>
          <p:cNvSpPr>
            <a:spLocks noGrp="1"/>
          </p:cNvSpPr>
          <p:nvPr>
            <p:ph type="dt" sz="half" idx="10"/>
          </p:nvPr>
        </p:nvSpPr>
        <p:spPr/>
        <p:txBody>
          <a:bodyPr/>
          <a:lstStyle/>
          <a:p>
            <a:fld id="{795224FC-E9AD-134F-9232-F11F40D135F4}" type="datetime1">
              <a:rPr lang="en-US" smtClean="0"/>
              <a:t>11/5/20</a:t>
            </a:fld>
            <a:endParaRPr lang="en-US"/>
          </a:p>
        </p:txBody>
      </p:sp>
      <p:sp>
        <p:nvSpPr>
          <p:cNvPr id="5" name="Slide Number Placeholder 4">
            <a:extLst>
              <a:ext uri="{FF2B5EF4-FFF2-40B4-BE49-F238E27FC236}">
                <a16:creationId xmlns:a16="http://schemas.microsoft.com/office/drawing/2014/main" id="{89CC1B2C-67E2-604F-8C2D-C6EE650796AB}"/>
              </a:ext>
            </a:extLst>
          </p:cNvPr>
          <p:cNvSpPr>
            <a:spLocks noGrp="1"/>
          </p:cNvSpPr>
          <p:nvPr>
            <p:ph type="sldNum" sz="quarter" idx="12"/>
          </p:nvPr>
        </p:nvSpPr>
        <p:spPr/>
        <p:txBody>
          <a:bodyPr/>
          <a:lstStyle/>
          <a:p>
            <a:fld id="{AB64936A-4534-574C-8F96-3499368ADDE6}" type="slidenum">
              <a:rPr lang="en-US" smtClean="0"/>
              <a:t>9</a:t>
            </a:fld>
            <a:endParaRPr lang="en-US"/>
          </a:p>
        </p:txBody>
      </p:sp>
      <p:sp>
        <p:nvSpPr>
          <p:cNvPr id="6" name="TextBox 5">
            <a:extLst>
              <a:ext uri="{FF2B5EF4-FFF2-40B4-BE49-F238E27FC236}">
                <a16:creationId xmlns:a16="http://schemas.microsoft.com/office/drawing/2014/main" id="{637CA006-C9CB-9442-B954-5B59FF7594D9}"/>
              </a:ext>
            </a:extLst>
          </p:cNvPr>
          <p:cNvSpPr txBox="1"/>
          <p:nvPr/>
        </p:nvSpPr>
        <p:spPr>
          <a:xfrm>
            <a:off x="137240" y="191508"/>
            <a:ext cx="639919" cy="646331"/>
          </a:xfrm>
          <a:prstGeom prst="rect">
            <a:avLst/>
          </a:prstGeom>
          <a:noFill/>
        </p:spPr>
        <p:txBody>
          <a:bodyPr wrap="none" rtlCol="0">
            <a:spAutoFit/>
          </a:bodyPr>
          <a:lstStyle/>
          <a:p>
            <a:r>
              <a:rPr lang="en-US" sz="3600" dirty="0"/>
              <a:t>4. </a:t>
            </a:r>
          </a:p>
        </p:txBody>
      </p:sp>
    </p:spTree>
    <p:extLst>
      <p:ext uri="{BB962C8B-B14F-4D97-AF65-F5344CB8AC3E}">
        <p14:creationId xmlns:p14="http://schemas.microsoft.com/office/powerpoint/2010/main" val="4087348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C41BE-E2C3-2342-A1DD-D542BE5208C2}"/>
              </a:ext>
            </a:extLst>
          </p:cNvPr>
          <p:cNvSpPr>
            <a:spLocks noGrp="1"/>
          </p:cNvSpPr>
          <p:nvPr>
            <p:ph type="title"/>
          </p:nvPr>
        </p:nvSpPr>
        <p:spPr>
          <a:xfrm>
            <a:off x="277091" y="444500"/>
            <a:ext cx="8866909" cy="1362075"/>
          </a:xfrm>
        </p:spPr>
        <p:txBody>
          <a:bodyPr>
            <a:normAutofit fontScale="90000"/>
          </a:bodyPr>
          <a:lstStyle/>
          <a:p>
            <a:pPr algn="ctr"/>
            <a:r>
              <a:rPr lang="en-US" b="0" i="1" dirty="0"/>
              <a:t>Cumulative Cranial Expansions vs. transcranial acceleration: </a:t>
            </a:r>
            <a:br>
              <a:rPr lang="en-US" b="0" i="1" dirty="0"/>
            </a:br>
            <a:r>
              <a:rPr lang="en-US" sz="3600" b="0" i="1" dirty="0"/>
              <a:t>3 consecutive waveforms</a:t>
            </a:r>
          </a:p>
        </p:txBody>
      </p:sp>
      <p:sp>
        <p:nvSpPr>
          <p:cNvPr id="3" name="Text Placeholder 2">
            <a:extLst>
              <a:ext uri="{FF2B5EF4-FFF2-40B4-BE49-F238E27FC236}">
                <a16:creationId xmlns:a16="http://schemas.microsoft.com/office/drawing/2014/main" id="{0BFC44DE-FDC7-B44F-A823-783832CEB855}"/>
              </a:ext>
            </a:extLst>
          </p:cNvPr>
          <p:cNvSpPr>
            <a:spLocks noGrp="1"/>
          </p:cNvSpPr>
          <p:nvPr>
            <p:ph type="body" idx="1"/>
          </p:nvPr>
        </p:nvSpPr>
        <p:spPr>
          <a:xfrm>
            <a:off x="777159" y="2523620"/>
            <a:ext cx="7772400" cy="2367539"/>
          </a:xfrm>
        </p:spPr>
        <p:txBody>
          <a:bodyPr/>
          <a:lstStyle/>
          <a:p>
            <a:r>
              <a:rPr lang="en-US" dirty="0"/>
              <a:t>Examination of each pulsatile waveform shows a contribution to cranial expansion on inspiration</a:t>
            </a:r>
          </a:p>
          <a:p>
            <a:r>
              <a:rPr lang="en-US" dirty="0"/>
              <a:t>The next three slides show the expansion at each cycle, and the cumulative effect from the preceding cycles.</a:t>
            </a:r>
          </a:p>
          <a:p>
            <a:r>
              <a:rPr lang="en-US" dirty="0"/>
              <a:t>	</a:t>
            </a:r>
            <a:r>
              <a:rPr lang="en-US" dirty="0" err="1">
                <a:latin typeface="Symbol" pitchFamily="2" charset="2"/>
              </a:rPr>
              <a:t>D</a:t>
            </a:r>
            <a:r>
              <a:rPr lang="en-US" i="1" dirty="0" err="1">
                <a:latin typeface="Times" pitchFamily="2" charset="0"/>
              </a:rPr>
              <a:t>l</a:t>
            </a:r>
            <a:r>
              <a:rPr lang="en-US" i="1" baseline="-25000" dirty="0" err="1">
                <a:latin typeface="Symbol" pitchFamily="2" charset="2"/>
              </a:rPr>
              <a:t>i</a:t>
            </a:r>
            <a:r>
              <a:rPr lang="en-US" dirty="0">
                <a:latin typeface="Symbol" pitchFamily="2" charset="2"/>
              </a:rPr>
              <a:t> </a:t>
            </a:r>
            <a:r>
              <a:rPr lang="en-US" dirty="0">
                <a:latin typeface="Times" pitchFamily="2" charset="0"/>
              </a:rPr>
              <a:t>is the net transcranial expansion for the </a:t>
            </a:r>
            <a:r>
              <a:rPr lang="en-US" i="1" dirty="0" err="1">
                <a:latin typeface="Times" pitchFamily="2" charset="0"/>
              </a:rPr>
              <a:t>i</a:t>
            </a:r>
            <a:r>
              <a:rPr lang="en-US" i="1" baseline="30000" dirty="0" err="1">
                <a:latin typeface="Times" pitchFamily="2" charset="0"/>
              </a:rPr>
              <a:t>th</a:t>
            </a:r>
            <a:r>
              <a:rPr lang="en-US" dirty="0">
                <a:latin typeface="Times" pitchFamily="2" charset="0"/>
              </a:rPr>
              <a:t> cycle, </a:t>
            </a:r>
            <a:r>
              <a:rPr lang="en-US" i="1" dirty="0" err="1">
                <a:latin typeface="Times" pitchFamily="2" charset="0"/>
              </a:rPr>
              <a:t>i</a:t>
            </a:r>
            <a:r>
              <a:rPr lang="en-US" i="1" dirty="0">
                <a:latin typeface="Times" pitchFamily="2" charset="0"/>
              </a:rPr>
              <a:t>=1,2,or 3</a:t>
            </a:r>
          </a:p>
          <a:p>
            <a:r>
              <a:rPr lang="en-US" i="1" dirty="0">
                <a:latin typeface="Times" pitchFamily="2" charset="0"/>
              </a:rPr>
              <a:t>	where the net transcranial expansion is plotted. </a:t>
            </a:r>
          </a:p>
        </p:txBody>
      </p:sp>
      <p:sp>
        <p:nvSpPr>
          <p:cNvPr id="4" name="Date Placeholder 3">
            <a:extLst>
              <a:ext uri="{FF2B5EF4-FFF2-40B4-BE49-F238E27FC236}">
                <a16:creationId xmlns:a16="http://schemas.microsoft.com/office/drawing/2014/main" id="{47EAE027-7ADD-144E-B7DB-AAC544AE6663}"/>
              </a:ext>
            </a:extLst>
          </p:cNvPr>
          <p:cNvSpPr>
            <a:spLocks noGrp="1"/>
          </p:cNvSpPr>
          <p:nvPr>
            <p:ph type="dt" sz="half" idx="10"/>
          </p:nvPr>
        </p:nvSpPr>
        <p:spPr/>
        <p:txBody>
          <a:bodyPr/>
          <a:lstStyle/>
          <a:p>
            <a:fld id="{8C979575-82D8-A044-B2DC-8452C3111397}" type="datetime1">
              <a:rPr lang="en-US" smtClean="0"/>
              <a:t>11/5/20</a:t>
            </a:fld>
            <a:endParaRPr lang="en-US"/>
          </a:p>
        </p:txBody>
      </p:sp>
      <p:sp>
        <p:nvSpPr>
          <p:cNvPr id="5" name="Slide Number Placeholder 4">
            <a:extLst>
              <a:ext uri="{FF2B5EF4-FFF2-40B4-BE49-F238E27FC236}">
                <a16:creationId xmlns:a16="http://schemas.microsoft.com/office/drawing/2014/main" id="{9A9E1333-3A23-BD4A-8048-AC199FCE6316}"/>
              </a:ext>
            </a:extLst>
          </p:cNvPr>
          <p:cNvSpPr>
            <a:spLocks noGrp="1"/>
          </p:cNvSpPr>
          <p:nvPr>
            <p:ph type="sldNum" sz="quarter" idx="12"/>
          </p:nvPr>
        </p:nvSpPr>
        <p:spPr/>
        <p:txBody>
          <a:bodyPr/>
          <a:lstStyle/>
          <a:p>
            <a:fld id="{AB64936A-4534-574C-8F96-3499368ADDE6}" type="slidenum">
              <a:rPr lang="en-US" smtClean="0"/>
              <a:t>10</a:t>
            </a:fld>
            <a:endParaRPr lang="en-US"/>
          </a:p>
        </p:txBody>
      </p:sp>
      <p:sp>
        <p:nvSpPr>
          <p:cNvPr id="6" name="TextBox 5">
            <a:extLst>
              <a:ext uri="{FF2B5EF4-FFF2-40B4-BE49-F238E27FC236}">
                <a16:creationId xmlns:a16="http://schemas.microsoft.com/office/drawing/2014/main" id="{F1007C14-7A05-9647-A1F3-7D446D41F42C}"/>
              </a:ext>
            </a:extLst>
          </p:cNvPr>
          <p:cNvSpPr txBox="1"/>
          <p:nvPr/>
        </p:nvSpPr>
        <p:spPr>
          <a:xfrm>
            <a:off x="457200" y="389655"/>
            <a:ext cx="639919" cy="646331"/>
          </a:xfrm>
          <a:prstGeom prst="rect">
            <a:avLst/>
          </a:prstGeom>
          <a:noFill/>
        </p:spPr>
        <p:txBody>
          <a:bodyPr wrap="none" rtlCol="0">
            <a:spAutoFit/>
          </a:bodyPr>
          <a:lstStyle/>
          <a:p>
            <a:r>
              <a:rPr lang="en-US" sz="3600" dirty="0"/>
              <a:t>4. </a:t>
            </a:r>
          </a:p>
        </p:txBody>
      </p:sp>
    </p:spTree>
    <p:extLst>
      <p:ext uri="{BB962C8B-B14F-4D97-AF65-F5344CB8AC3E}">
        <p14:creationId xmlns:p14="http://schemas.microsoft.com/office/powerpoint/2010/main" val="1748647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940DE-A522-8F47-8F61-FB35985505C0}"/>
              </a:ext>
            </a:extLst>
          </p:cNvPr>
          <p:cNvSpPr>
            <a:spLocks noGrp="1"/>
          </p:cNvSpPr>
          <p:nvPr>
            <p:ph type="dt" sz="half" idx="10"/>
          </p:nvPr>
        </p:nvSpPr>
        <p:spPr/>
        <p:txBody>
          <a:bodyPr/>
          <a:lstStyle/>
          <a:p>
            <a:fld id="{67951339-5DAC-5C48-A54E-FB3BAC9B79A1}" type="datetime1">
              <a:rPr lang="en-US" smtClean="0"/>
              <a:t>11/5/20</a:t>
            </a:fld>
            <a:endParaRPr lang="en-US"/>
          </a:p>
        </p:txBody>
      </p:sp>
      <p:sp>
        <p:nvSpPr>
          <p:cNvPr id="3" name="Slide Number Placeholder 2">
            <a:extLst>
              <a:ext uri="{FF2B5EF4-FFF2-40B4-BE49-F238E27FC236}">
                <a16:creationId xmlns:a16="http://schemas.microsoft.com/office/drawing/2014/main" id="{7CAA4145-B4A4-8942-8A57-2F26B7AB1425}"/>
              </a:ext>
            </a:extLst>
          </p:cNvPr>
          <p:cNvSpPr>
            <a:spLocks noGrp="1"/>
          </p:cNvSpPr>
          <p:nvPr>
            <p:ph type="sldNum" sz="quarter" idx="12"/>
          </p:nvPr>
        </p:nvSpPr>
        <p:spPr/>
        <p:txBody>
          <a:bodyPr/>
          <a:lstStyle/>
          <a:p>
            <a:fld id="{AB64936A-4534-574C-8F96-3499368ADDE6}" type="slidenum">
              <a:rPr lang="en-US" smtClean="0"/>
              <a:t>11</a:t>
            </a:fld>
            <a:endParaRPr lang="en-US"/>
          </a:p>
        </p:txBody>
      </p:sp>
      <p:pic>
        <p:nvPicPr>
          <p:cNvPr id="5" name="Picture 4">
            <a:extLst>
              <a:ext uri="{FF2B5EF4-FFF2-40B4-BE49-F238E27FC236}">
                <a16:creationId xmlns:a16="http://schemas.microsoft.com/office/drawing/2014/main" id="{0C4B712F-CF38-AA42-A596-56AB65977B53}"/>
              </a:ext>
            </a:extLst>
          </p:cNvPr>
          <p:cNvPicPr>
            <a:picLocks noChangeAspect="1"/>
          </p:cNvPicPr>
          <p:nvPr/>
        </p:nvPicPr>
        <p:blipFill>
          <a:blip r:embed="rId2"/>
          <a:stretch>
            <a:fillRect/>
          </a:stretch>
        </p:blipFill>
        <p:spPr>
          <a:xfrm>
            <a:off x="170685" y="277365"/>
            <a:ext cx="8516115" cy="6580635"/>
          </a:xfrm>
          <a:prstGeom prst="rect">
            <a:avLst/>
          </a:prstGeom>
        </p:spPr>
      </p:pic>
      <p:grpSp>
        <p:nvGrpSpPr>
          <p:cNvPr id="8" name="Group 7">
            <a:extLst>
              <a:ext uri="{FF2B5EF4-FFF2-40B4-BE49-F238E27FC236}">
                <a16:creationId xmlns:a16="http://schemas.microsoft.com/office/drawing/2014/main" id="{516093F8-9661-094C-AC9C-D739A441C5B9}"/>
              </a:ext>
            </a:extLst>
          </p:cNvPr>
          <p:cNvGrpSpPr/>
          <p:nvPr/>
        </p:nvGrpSpPr>
        <p:grpSpPr>
          <a:xfrm>
            <a:off x="2313709" y="2239155"/>
            <a:ext cx="568036" cy="420918"/>
            <a:chOff x="2313709" y="2239155"/>
            <a:chExt cx="568036" cy="420918"/>
          </a:xfrm>
        </p:grpSpPr>
        <p:cxnSp>
          <p:nvCxnSpPr>
            <p:cNvPr id="6" name="Straight Arrow Connector 5">
              <a:extLst>
                <a:ext uri="{FF2B5EF4-FFF2-40B4-BE49-F238E27FC236}">
                  <a16:creationId xmlns:a16="http://schemas.microsoft.com/office/drawing/2014/main" id="{52006A97-755C-7540-BF2C-E6C4054F087B}"/>
                </a:ext>
              </a:extLst>
            </p:cNvPr>
            <p:cNvCxnSpPr/>
            <p:nvPr/>
          </p:nvCxnSpPr>
          <p:spPr>
            <a:xfrm>
              <a:off x="2313709" y="2660073"/>
              <a:ext cx="568036"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0DAD64E-14C2-DC4C-BA8C-14BF04CFF375}"/>
                </a:ext>
              </a:extLst>
            </p:cNvPr>
            <p:cNvSpPr txBox="1"/>
            <p:nvPr/>
          </p:nvSpPr>
          <p:spPr>
            <a:xfrm>
              <a:off x="2426171" y="2239155"/>
              <a:ext cx="455574" cy="369332"/>
            </a:xfrm>
            <a:prstGeom prst="rect">
              <a:avLst/>
            </a:prstGeom>
            <a:noFill/>
          </p:spPr>
          <p:txBody>
            <a:bodyPr wrap="none" rtlCol="0">
              <a:spAutoFit/>
            </a:bodyPr>
            <a:lstStyle/>
            <a:p>
              <a:r>
                <a:rPr lang="en-US" i="1" dirty="0"/>
                <a:t>∆</a:t>
              </a:r>
              <a:r>
                <a:rPr lang="en-US" i="1" dirty="0">
                  <a:latin typeface="Times" pitchFamily="2" charset="0"/>
                  <a:ea typeface="Cambria Math" panose="02040503050406030204" pitchFamily="18" charset="0"/>
                </a:rPr>
                <a:t>l</a:t>
              </a:r>
              <a:r>
                <a:rPr lang="en-US" i="1" baseline="-25000" dirty="0">
                  <a:latin typeface="Times" pitchFamily="2" charset="0"/>
                  <a:ea typeface="Cambria Math" panose="02040503050406030204" pitchFamily="18" charset="0"/>
                </a:rPr>
                <a:t>1</a:t>
              </a:r>
              <a:endParaRPr lang="en-US" i="1" dirty="0">
                <a:latin typeface="Times" pitchFamily="2" charset="0"/>
                <a:ea typeface="Cambria Math" panose="02040503050406030204" pitchFamily="18" charset="0"/>
              </a:endParaRPr>
            </a:p>
          </p:txBody>
        </p:sp>
      </p:grpSp>
      <p:grpSp>
        <p:nvGrpSpPr>
          <p:cNvPr id="13" name="Group 12">
            <a:extLst>
              <a:ext uri="{FF2B5EF4-FFF2-40B4-BE49-F238E27FC236}">
                <a16:creationId xmlns:a16="http://schemas.microsoft.com/office/drawing/2014/main" id="{D8820260-5644-A64D-A5F7-6D589279A768}"/>
              </a:ext>
            </a:extLst>
          </p:cNvPr>
          <p:cNvGrpSpPr/>
          <p:nvPr/>
        </p:nvGrpSpPr>
        <p:grpSpPr>
          <a:xfrm>
            <a:off x="4365807" y="2807191"/>
            <a:ext cx="2385589" cy="921289"/>
            <a:chOff x="4365807" y="2807191"/>
            <a:chExt cx="2385589" cy="921289"/>
          </a:xfrm>
        </p:grpSpPr>
        <p:sp>
          <p:nvSpPr>
            <p:cNvPr id="11" name="TextBox 10">
              <a:extLst>
                <a:ext uri="{FF2B5EF4-FFF2-40B4-BE49-F238E27FC236}">
                  <a16:creationId xmlns:a16="http://schemas.microsoft.com/office/drawing/2014/main" id="{62FC1DFB-C257-F44A-8FB8-D5163911D2DA}"/>
                </a:ext>
              </a:extLst>
            </p:cNvPr>
            <p:cNvSpPr txBox="1"/>
            <p:nvPr/>
          </p:nvSpPr>
          <p:spPr>
            <a:xfrm>
              <a:off x="4365807" y="2807191"/>
              <a:ext cx="1476686" cy="369332"/>
            </a:xfrm>
            <a:prstGeom prst="rect">
              <a:avLst/>
            </a:prstGeom>
            <a:noFill/>
          </p:spPr>
          <p:txBody>
            <a:bodyPr wrap="none" rtlCol="0">
              <a:spAutoFit/>
            </a:bodyPr>
            <a:lstStyle/>
            <a:p>
              <a:r>
                <a:rPr lang="en-US" i="1" dirty="0"/>
                <a:t>∆</a:t>
              </a:r>
              <a:r>
                <a:rPr lang="en-US" i="1" dirty="0">
                  <a:latin typeface="Times" pitchFamily="2" charset="0"/>
                  <a:ea typeface="Cambria Math" panose="02040503050406030204" pitchFamily="18" charset="0"/>
                </a:rPr>
                <a:t>l</a:t>
              </a:r>
              <a:r>
                <a:rPr lang="en-US" i="1" baseline="-25000" dirty="0">
                  <a:latin typeface="Times" pitchFamily="2" charset="0"/>
                  <a:ea typeface="Cambria Math" panose="02040503050406030204" pitchFamily="18" charset="0"/>
                </a:rPr>
                <a:t>1</a:t>
              </a:r>
              <a:r>
                <a:rPr lang="en-US" i="1" dirty="0">
                  <a:latin typeface="Times" pitchFamily="2" charset="0"/>
                  <a:ea typeface="Cambria Math" panose="02040503050406030204" pitchFamily="18" charset="0"/>
                </a:rPr>
                <a:t>= 0.34 </a:t>
              </a:r>
              <a:r>
                <a:rPr lang="en-US" i="1" dirty="0" err="1">
                  <a:latin typeface="Times" pitchFamily="2" charset="0"/>
                  <a:ea typeface="Cambria Math" panose="02040503050406030204" pitchFamily="18" charset="0"/>
                </a:rPr>
                <a:t>a.u</a:t>
              </a:r>
              <a:r>
                <a:rPr lang="en-US" i="1" dirty="0">
                  <a:latin typeface="Times" pitchFamily="2" charset="0"/>
                  <a:ea typeface="Cambria Math" panose="02040503050406030204" pitchFamily="18" charset="0"/>
                </a:rPr>
                <a:t>.</a:t>
              </a:r>
            </a:p>
          </p:txBody>
        </p:sp>
        <p:sp>
          <p:nvSpPr>
            <p:cNvPr id="12" name="TextBox 11">
              <a:extLst>
                <a:ext uri="{FF2B5EF4-FFF2-40B4-BE49-F238E27FC236}">
                  <a16:creationId xmlns:a16="http://schemas.microsoft.com/office/drawing/2014/main" id="{9312CBBD-48D8-5244-B67D-50729BB51D33}"/>
                </a:ext>
              </a:extLst>
            </p:cNvPr>
            <p:cNvSpPr txBox="1"/>
            <p:nvPr/>
          </p:nvSpPr>
          <p:spPr>
            <a:xfrm>
              <a:off x="4365807" y="3359148"/>
              <a:ext cx="2385589" cy="369332"/>
            </a:xfrm>
            <a:prstGeom prst="rect">
              <a:avLst/>
            </a:prstGeom>
            <a:noFill/>
          </p:spPr>
          <p:txBody>
            <a:bodyPr wrap="none" rtlCol="0">
              <a:spAutoFit/>
            </a:bodyPr>
            <a:lstStyle/>
            <a:p>
              <a:r>
                <a:rPr lang="en-US" i="1" dirty="0">
                  <a:latin typeface="Times" pitchFamily="2" charset="0"/>
                </a:rPr>
                <a:t>Cycle swing = 1.94 </a:t>
              </a:r>
              <a:r>
                <a:rPr lang="en-US" i="1" dirty="0" err="1">
                  <a:latin typeface="Times" pitchFamily="2" charset="0"/>
                </a:rPr>
                <a:t>a.u</a:t>
              </a:r>
              <a:r>
                <a:rPr lang="en-US" i="1" dirty="0">
                  <a:latin typeface="Times" pitchFamily="2" charset="0"/>
                </a:rPr>
                <a:t>.</a:t>
              </a:r>
            </a:p>
          </p:txBody>
        </p:sp>
      </p:grpSp>
      <p:sp>
        <p:nvSpPr>
          <p:cNvPr id="14" name="TextBox 13">
            <a:extLst>
              <a:ext uri="{FF2B5EF4-FFF2-40B4-BE49-F238E27FC236}">
                <a16:creationId xmlns:a16="http://schemas.microsoft.com/office/drawing/2014/main" id="{3E06B0B5-C816-9841-8BCD-51CE3FB59BE4}"/>
              </a:ext>
            </a:extLst>
          </p:cNvPr>
          <p:cNvSpPr txBox="1"/>
          <p:nvPr/>
        </p:nvSpPr>
        <p:spPr>
          <a:xfrm>
            <a:off x="275785" y="277365"/>
            <a:ext cx="639919" cy="646331"/>
          </a:xfrm>
          <a:prstGeom prst="rect">
            <a:avLst/>
          </a:prstGeom>
          <a:noFill/>
        </p:spPr>
        <p:txBody>
          <a:bodyPr wrap="none" rtlCol="0">
            <a:spAutoFit/>
          </a:bodyPr>
          <a:lstStyle/>
          <a:p>
            <a:r>
              <a:rPr lang="en-US" sz="3600" dirty="0"/>
              <a:t>4. </a:t>
            </a:r>
          </a:p>
        </p:txBody>
      </p:sp>
      <p:cxnSp>
        <p:nvCxnSpPr>
          <p:cNvPr id="16" name="Straight Connector 15">
            <a:extLst>
              <a:ext uri="{FF2B5EF4-FFF2-40B4-BE49-F238E27FC236}">
                <a16:creationId xmlns:a16="http://schemas.microsoft.com/office/drawing/2014/main" id="{4022B279-4E16-8E4E-A670-D7E7E7A1B3C4}"/>
              </a:ext>
            </a:extLst>
          </p:cNvPr>
          <p:cNvCxnSpPr/>
          <p:nvPr/>
        </p:nvCxnSpPr>
        <p:spPr>
          <a:xfrm>
            <a:off x="2313709" y="4801319"/>
            <a:ext cx="4835236" cy="0"/>
          </a:xfrm>
          <a:prstGeom prst="line">
            <a:avLst/>
          </a:prstGeom>
          <a:ln w="25400">
            <a:solidFill>
              <a:schemeClr val="tx1">
                <a:lumMod val="50000"/>
                <a:lumOff val="50000"/>
                <a:alpha val="75000"/>
              </a:schemeClr>
            </a:solidFill>
            <a:prstDash val="sysDash"/>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587FD0AC-DCCC-CC40-9678-4C42CB9ECF2D}"/>
              </a:ext>
            </a:extLst>
          </p:cNvPr>
          <p:cNvGrpSpPr/>
          <p:nvPr/>
        </p:nvGrpSpPr>
        <p:grpSpPr>
          <a:xfrm>
            <a:off x="2426171" y="4903054"/>
            <a:ext cx="1704313" cy="697177"/>
            <a:chOff x="2426171" y="4839990"/>
            <a:chExt cx="1704313" cy="697177"/>
          </a:xfrm>
        </p:grpSpPr>
        <p:sp>
          <p:nvSpPr>
            <p:cNvPr id="19" name="TextBox 18">
              <a:extLst>
                <a:ext uri="{FF2B5EF4-FFF2-40B4-BE49-F238E27FC236}">
                  <a16:creationId xmlns:a16="http://schemas.microsoft.com/office/drawing/2014/main" id="{6ACC16A5-6F02-C949-A073-1DFB599DE97E}"/>
                </a:ext>
              </a:extLst>
            </p:cNvPr>
            <p:cNvSpPr txBox="1"/>
            <p:nvPr/>
          </p:nvSpPr>
          <p:spPr>
            <a:xfrm>
              <a:off x="2426171" y="5167835"/>
              <a:ext cx="1704313" cy="369332"/>
            </a:xfrm>
            <a:prstGeom prst="rect">
              <a:avLst/>
            </a:prstGeom>
            <a:noFill/>
          </p:spPr>
          <p:txBody>
            <a:bodyPr wrap="none" rtlCol="0">
              <a:spAutoFit/>
            </a:bodyPr>
            <a:lstStyle/>
            <a:p>
              <a:r>
                <a:rPr lang="en-US" i="1" dirty="0">
                  <a:latin typeface="Times" pitchFamily="2" charset="0"/>
                </a:rPr>
                <a:t>Equilibrium line</a:t>
              </a:r>
            </a:p>
          </p:txBody>
        </p:sp>
        <p:cxnSp>
          <p:nvCxnSpPr>
            <p:cNvPr id="22" name="Straight Arrow Connector 21">
              <a:extLst>
                <a:ext uri="{FF2B5EF4-FFF2-40B4-BE49-F238E27FC236}">
                  <a16:creationId xmlns:a16="http://schemas.microsoft.com/office/drawing/2014/main" id="{B4E44F36-B684-604A-97A8-C0656E0EAC38}"/>
                </a:ext>
              </a:extLst>
            </p:cNvPr>
            <p:cNvCxnSpPr>
              <a:cxnSpLocks/>
            </p:cNvCxnSpPr>
            <p:nvPr/>
          </p:nvCxnSpPr>
          <p:spPr>
            <a:xfrm flipV="1">
              <a:off x="2426171" y="4839990"/>
              <a:ext cx="604104" cy="42018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23109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53C8D5-0A5A-1E44-B478-75577307F07C}"/>
              </a:ext>
            </a:extLst>
          </p:cNvPr>
          <p:cNvSpPr>
            <a:spLocks noGrp="1"/>
          </p:cNvSpPr>
          <p:nvPr>
            <p:ph type="dt" sz="half" idx="10"/>
          </p:nvPr>
        </p:nvSpPr>
        <p:spPr/>
        <p:txBody>
          <a:bodyPr/>
          <a:lstStyle/>
          <a:p>
            <a:fld id="{B5C063D7-A572-4D40-8576-BF68AEC4163B}" type="datetime1">
              <a:rPr lang="en-US" smtClean="0"/>
              <a:t>11/5/20</a:t>
            </a:fld>
            <a:endParaRPr lang="en-US"/>
          </a:p>
        </p:txBody>
      </p:sp>
      <p:sp>
        <p:nvSpPr>
          <p:cNvPr id="3" name="Slide Number Placeholder 2">
            <a:extLst>
              <a:ext uri="{FF2B5EF4-FFF2-40B4-BE49-F238E27FC236}">
                <a16:creationId xmlns:a16="http://schemas.microsoft.com/office/drawing/2014/main" id="{28821561-4CC2-8B4D-BC31-E626FBB6E120}"/>
              </a:ext>
            </a:extLst>
          </p:cNvPr>
          <p:cNvSpPr>
            <a:spLocks noGrp="1"/>
          </p:cNvSpPr>
          <p:nvPr>
            <p:ph type="sldNum" sz="quarter" idx="12"/>
          </p:nvPr>
        </p:nvSpPr>
        <p:spPr/>
        <p:txBody>
          <a:bodyPr/>
          <a:lstStyle/>
          <a:p>
            <a:fld id="{AB64936A-4534-574C-8F96-3499368ADDE6}" type="slidenum">
              <a:rPr lang="en-US" smtClean="0"/>
              <a:t>12</a:t>
            </a:fld>
            <a:endParaRPr lang="en-US"/>
          </a:p>
        </p:txBody>
      </p:sp>
      <p:pic>
        <p:nvPicPr>
          <p:cNvPr id="5" name="Picture 4">
            <a:extLst>
              <a:ext uri="{FF2B5EF4-FFF2-40B4-BE49-F238E27FC236}">
                <a16:creationId xmlns:a16="http://schemas.microsoft.com/office/drawing/2014/main" id="{CA62F086-D71C-BD43-ACA7-5D0F4CFA8D47}"/>
              </a:ext>
            </a:extLst>
          </p:cNvPr>
          <p:cNvPicPr>
            <a:picLocks noChangeAspect="1"/>
          </p:cNvPicPr>
          <p:nvPr/>
        </p:nvPicPr>
        <p:blipFill>
          <a:blip r:embed="rId2"/>
          <a:stretch>
            <a:fillRect/>
          </a:stretch>
        </p:blipFill>
        <p:spPr>
          <a:xfrm>
            <a:off x="134470" y="0"/>
            <a:ext cx="8875059" cy="6858000"/>
          </a:xfrm>
          <a:prstGeom prst="rect">
            <a:avLst/>
          </a:prstGeom>
        </p:spPr>
      </p:pic>
      <p:grpSp>
        <p:nvGrpSpPr>
          <p:cNvPr id="12" name="Group 11">
            <a:extLst>
              <a:ext uri="{FF2B5EF4-FFF2-40B4-BE49-F238E27FC236}">
                <a16:creationId xmlns:a16="http://schemas.microsoft.com/office/drawing/2014/main" id="{C2ACB8B4-2765-4D41-99E4-40FDAA9336C8}"/>
              </a:ext>
            </a:extLst>
          </p:cNvPr>
          <p:cNvGrpSpPr/>
          <p:nvPr/>
        </p:nvGrpSpPr>
        <p:grpSpPr>
          <a:xfrm>
            <a:off x="2653958" y="2049016"/>
            <a:ext cx="455574" cy="369332"/>
            <a:chOff x="2695522" y="2055214"/>
            <a:chExt cx="455574" cy="369332"/>
          </a:xfrm>
        </p:grpSpPr>
        <p:cxnSp>
          <p:nvCxnSpPr>
            <p:cNvPr id="7" name="Straight Arrow Connector 6">
              <a:extLst>
                <a:ext uri="{FF2B5EF4-FFF2-40B4-BE49-F238E27FC236}">
                  <a16:creationId xmlns:a16="http://schemas.microsoft.com/office/drawing/2014/main" id="{6210975E-B24D-264D-B557-6681DBEF7DF5}"/>
                </a:ext>
              </a:extLst>
            </p:cNvPr>
            <p:cNvCxnSpPr>
              <a:cxnSpLocks/>
              <a:stCxn id="8" idx="2"/>
            </p:cNvCxnSpPr>
            <p:nvPr/>
          </p:nvCxnSpPr>
          <p:spPr>
            <a:xfrm>
              <a:off x="2923309" y="2424546"/>
              <a:ext cx="21393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770B74D-14BF-5646-AE7E-8423C0907036}"/>
                </a:ext>
              </a:extLst>
            </p:cNvPr>
            <p:cNvSpPr txBox="1"/>
            <p:nvPr/>
          </p:nvSpPr>
          <p:spPr>
            <a:xfrm>
              <a:off x="2695522" y="2055214"/>
              <a:ext cx="455574" cy="369332"/>
            </a:xfrm>
            <a:prstGeom prst="rect">
              <a:avLst/>
            </a:prstGeom>
            <a:noFill/>
          </p:spPr>
          <p:txBody>
            <a:bodyPr wrap="none" rtlCol="0">
              <a:spAutoFit/>
            </a:bodyPr>
            <a:lstStyle/>
            <a:p>
              <a:r>
                <a:rPr lang="en-US" i="1" dirty="0"/>
                <a:t>∆</a:t>
              </a:r>
              <a:r>
                <a:rPr lang="en-US" i="1" dirty="0">
                  <a:latin typeface="Times" pitchFamily="2" charset="0"/>
                  <a:ea typeface="Cambria Math" panose="02040503050406030204" pitchFamily="18" charset="0"/>
                </a:rPr>
                <a:t>l</a:t>
              </a:r>
              <a:r>
                <a:rPr lang="en-US" i="1" baseline="-25000" dirty="0">
                  <a:latin typeface="Times" pitchFamily="2" charset="0"/>
                  <a:ea typeface="Cambria Math" panose="02040503050406030204" pitchFamily="18" charset="0"/>
                </a:rPr>
                <a:t>2</a:t>
              </a:r>
              <a:endParaRPr lang="en-US" i="1" dirty="0">
                <a:latin typeface="Times" pitchFamily="2" charset="0"/>
                <a:ea typeface="Cambria Math" panose="02040503050406030204" pitchFamily="18" charset="0"/>
              </a:endParaRPr>
            </a:p>
          </p:txBody>
        </p:sp>
      </p:grpSp>
      <p:grpSp>
        <p:nvGrpSpPr>
          <p:cNvPr id="13" name="Group 12">
            <a:extLst>
              <a:ext uri="{FF2B5EF4-FFF2-40B4-BE49-F238E27FC236}">
                <a16:creationId xmlns:a16="http://schemas.microsoft.com/office/drawing/2014/main" id="{787E5B54-16EF-004C-85FD-7767B534DD1E}"/>
              </a:ext>
            </a:extLst>
          </p:cNvPr>
          <p:cNvGrpSpPr/>
          <p:nvPr/>
        </p:nvGrpSpPr>
        <p:grpSpPr>
          <a:xfrm>
            <a:off x="2313709" y="2239155"/>
            <a:ext cx="568036" cy="420918"/>
            <a:chOff x="2313709" y="2239155"/>
            <a:chExt cx="568036" cy="420918"/>
          </a:xfrm>
        </p:grpSpPr>
        <p:cxnSp>
          <p:nvCxnSpPr>
            <p:cNvPr id="14" name="Straight Arrow Connector 13">
              <a:extLst>
                <a:ext uri="{FF2B5EF4-FFF2-40B4-BE49-F238E27FC236}">
                  <a16:creationId xmlns:a16="http://schemas.microsoft.com/office/drawing/2014/main" id="{16326A93-9F31-D04D-9447-10511B8DF712}"/>
                </a:ext>
              </a:extLst>
            </p:cNvPr>
            <p:cNvCxnSpPr/>
            <p:nvPr/>
          </p:nvCxnSpPr>
          <p:spPr>
            <a:xfrm>
              <a:off x="2313709" y="2660073"/>
              <a:ext cx="568036" cy="0"/>
            </a:xfrm>
            <a:prstGeom prst="straightConnector1">
              <a:avLst/>
            </a:prstGeom>
            <a:ln>
              <a:solidFill>
                <a:schemeClr val="bg1">
                  <a:lumMod val="6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D5DFC69-4194-D14D-85DD-66C37F48FDD4}"/>
                </a:ext>
              </a:extLst>
            </p:cNvPr>
            <p:cNvSpPr txBox="1"/>
            <p:nvPr/>
          </p:nvSpPr>
          <p:spPr>
            <a:xfrm>
              <a:off x="2426171" y="2239155"/>
              <a:ext cx="455574" cy="369332"/>
            </a:xfrm>
            <a:prstGeom prst="rect">
              <a:avLst/>
            </a:prstGeom>
            <a:noFill/>
          </p:spPr>
          <p:txBody>
            <a:bodyPr wrap="none" rtlCol="0">
              <a:spAutoFit/>
            </a:bodyPr>
            <a:lstStyle/>
            <a:p>
              <a:r>
                <a:rPr lang="en-US" i="1" dirty="0">
                  <a:solidFill>
                    <a:schemeClr val="bg1">
                      <a:lumMod val="75000"/>
                    </a:schemeClr>
                  </a:solidFill>
                </a:rPr>
                <a:t>∆</a:t>
              </a:r>
              <a:r>
                <a:rPr lang="en-US" i="1" dirty="0">
                  <a:solidFill>
                    <a:schemeClr val="bg1">
                      <a:lumMod val="75000"/>
                    </a:schemeClr>
                  </a:solidFill>
                  <a:latin typeface="Times" pitchFamily="2" charset="0"/>
                  <a:ea typeface="Cambria Math" panose="02040503050406030204" pitchFamily="18" charset="0"/>
                </a:rPr>
                <a:t>l</a:t>
              </a:r>
              <a:r>
                <a:rPr lang="en-US" i="1" baseline="-25000" dirty="0">
                  <a:solidFill>
                    <a:schemeClr val="bg1">
                      <a:lumMod val="75000"/>
                    </a:schemeClr>
                  </a:solidFill>
                  <a:latin typeface="Times" pitchFamily="2" charset="0"/>
                  <a:ea typeface="Cambria Math" panose="02040503050406030204" pitchFamily="18" charset="0"/>
                </a:rPr>
                <a:t>1</a:t>
              </a:r>
              <a:endParaRPr lang="en-US" i="1" dirty="0">
                <a:solidFill>
                  <a:schemeClr val="bg1">
                    <a:lumMod val="75000"/>
                  </a:schemeClr>
                </a:solidFill>
                <a:latin typeface="Times" pitchFamily="2" charset="0"/>
                <a:ea typeface="Cambria Math" panose="02040503050406030204" pitchFamily="18" charset="0"/>
              </a:endParaRPr>
            </a:p>
          </p:txBody>
        </p:sp>
      </p:grpSp>
      <p:grpSp>
        <p:nvGrpSpPr>
          <p:cNvPr id="16" name="Group 15">
            <a:extLst>
              <a:ext uri="{FF2B5EF4-FFF2-40B4-BE49-F238E27FC236}">
                <a16:creationId xmlns:a16="http://schemas.microsoft.com/office/drawing/2014/main" id="{5DFD1ABC-C98F-2E49-B8EB-796EEAE561F5}"/>
              </a:ext>
            </a:extLst>
          </p:cNvPr>
          <p:cNvGrpSpPr/>
          <p:nvPr/>
        </p:nvGrpSpPr>
        <p:grpSpPr>
          <a:xfrm>
            <a:off x="4365807" y="2807191"/>
            <a:ext cx="2385589" cy="921289"/>
            <a:chOff x="4365807" y="2807191"/>
            <a:chExt cx="2385589" cy="921289"/>
          </a:xfrm>
        </p:grpSpPr>
        <p:sp>
          <p:nvSpPr>
            <p:cNvPr id="17" name="TextBox 16">
              <a:extLst>
                <a:ext uri="{FF2B5EF4-FFF2-40B4-BE49-F238E27FC236}">
                  <a16:creationId xmlns:a16="http://schemas.microsoft.com/office/drawing/2014/main" id="{2C00818D-31CF-8B40-A00D-E51FC346D237}"/>
                </a:ext>
              </a:extLst>
            </p:cNvPr>
            <p:cNvSpPr txBox="1"/>
            <p:nvPr/>
          </p:nvSpPr>
          <p:spPr>
            <a:xfrm>
              <a:off x="4365807" y="2807191"/>
              <a:ext cx="1476686" cy="369332"/>
            </a:xfrm>
            <a:prstGeom prst="rect">
              <a:avLst/>
            </a:prstGeom>
            <a:noFill/>
          </p:spPr>
          <p:txBody>
            <a:bodyPr wrap="none" rtlCol="0">
              <a:spAutoFit/>
            </a:bodyPr>
            <a:lstStyle/>
            <a:p>
              <a:r>
                <a:rPr lang="en-US" i="1" dirty="0"/>
                <a:t>∆</a:t>
              </a:r>
              <a:r>
                <a:rPr lang="en-US" i="1" dirty="0">
                  <a:latin typeface="Times" pitchFamily="2" charset="0"/>
                  <a:ea typeface="Cambria Math" panose="02040503050406030204" pitchFamily="18" charset="0"/>
                </a:rPr>
                <a:t>l</a:t>
              </a:r>
              <a:r>
                <a:rPr lang="en-US" i="1" baseline="-25000" dirty="0">
                  <a:latin typeface="Times" pitchFamily="2" charset="0"/>
                  <a:ea typeface="Cambria Math" panose="02040503050406030204" pitchFamily="18" charset="0"/>
                </a:rPr>
                <a:t>2</a:t>
              </a:r>
              <a:r>
                <a:rPr lang="en-US" i="1" dirty="0">
                  <a:latin typeface="Times" pitchFamily="2" charset="0"/>
                  <a:ea typeface="Cambria Math" panose="02040503050406030204" pitchFamily="18" charset="0"/>
                </a:rPr>
                <a:t>= 0.08 </a:t>
              </a:r>
              <a:r>
                <a:rPr lang="en-US" i="1" dirty="0" err="1">
                  <a:latin typeface="Times" pitchFamily="2" charset="0"/>
                  <a:ea typeface="Cambria Math" panose="02040503050406030204" pitchFamily="18" charset="0"/>
                </a:rPr>
                <a:t>a.u</a:t>
              </a:r>
              <a:r>
                <a:rPr lang="en-US" i="1" dirty="0">
                  <a:latin typeface="Times" pitchFamily="2" charset="0"/>
                  <a:ea typeface="Cambria Math" panose="02040503050406030204" pitchFamily="18" charset="0"/>
                </a:rPr>
                <a:t>.</a:t>
              </a:r>
            </a:p>
          </p:txBody>
        </p:sp>
        <p:sp>
          <p:nvSpPr>
            <p:cNvPr id="18" name="TextBox 17">
              <a:extLst>
                <a:ext uri="{FF2B5EF4-FFF2-40B4-BE49-F238E27FC236}">
                  <a16:creationId xmlns:a16="http://schemas.microsoft.com/office/drawing/2014/main" id="{D1ECB1A7-6104-4340-88FD-D301A84B1107}"/>
                </a:ext>
              </a:extLst>
            </p:cNvPr>
            <p:cNvSpPr txBox="1"/>
            <p:nvPr/>
          </p:nvSpPr>
          <p:spPr>
            <a:xfrm>
              <a:off x="4365807" y="3359148"/>
              <a:ext cx="2385589" cy="369332"/>
            </a:xfrm>
            <a:prstGeom prst="rect">
              <a:avLst/>
            </a:prstGeom>
            <a:noFill/>
          </p:spPr>
          <p:txBody>
            <a:bodyPr wrap="none" rtlCol="0">
              <a:spAutoFit/>
            </a:bodyPr>
            <a:lstStyle/>
            <a:p>
              <a:r>
                <a:rPr lang="en-US" i="1" dirty="0">
                  <a:latin typeface="Times" pitchFamily="2" charset="0"/>
                </a:rPr>
                <a:t>Cycle swing = 1.16 </a:t>
              </a:r>
              <a:r>
                <a:rPr lang="en-US" i="1" dirty="0" err="1">
                  <a:latin typeface="Times" pitchFamily="2" charset="0"/>
                </a:rPr>
                <a:t>a.u</a:t>
              </a:r>
              <a:r>
                <a:rPr lang="en-US" i="1" dirty="0">
                  <a:latin typeface="Times" pitchFamily="2" charset="0"/>
                </a:rPr>
                <a:t>.</a:t>
              </a:r>
            </a:p>
          </p:txBody>
        </p:sp>
      </p:grpSp>
      <p:sp>
        <p:nvSpPr>
          <p:cNvPr id="19" name="TextBox 18">
            <a:extLst>
              <a:ext uri="{FF2B5EF4-FFF2-40B4-BE49-F238E27FC236}">
                <a16:creationId xmlns:a16="http://schemas.microsoft.com/office/drawing/2014/main" id="{B7255EF1-5B7B-314F-96A9-05BB86E72773}"/>
              </a:ext>
            </a:extLst>
          </p:cNvPr>
          <p:cNvSpPr txBox="1"/>
          <p:nvPr/>
        </p:nvSpPr>
        <p:spPr>
          <a:xfrm>
            <a:off x="275785" y="277365"/>
            <a:ext cx="639919" cy="646331"/>
          </a:xfrm>
          <a:prstGeom prst="rect">
            <a:avLst/>
          </a:prstGeom>
          <a:noFill/>
        </p:spPr>
        <p:txBody>
          <a:bodyPr wrap="none" rtlCol="0">
            <a:spAutoFit/>
          </a:bodyPr>
          <a:lstStyle/>
          <a:p>
            <a:r>
              <a:rPr lang="en-US" sz="3600" dirty="0"/>
              <a:t>4. </a:t>
            </a:r>
          </a:p>
        </p:txBody>
      </p:sp>
      <p:cxnSp>
        <p:nvCxnSpPr>
          <p:cNvPr id="21" name="Straight Connector 20">
            <a:extLst>
              <a:ext uri="{FF2B5EF4-FFF2-40B4-BE49-F238E27FC236}">
                <a16:creationId xmlns:a16="http://schemas.microsoft.com/office/drawing/2014/main" id="{811944AD-77D1-104E-8708-B83B4DF3DB89}"/>
              </a:ext>
            </a:extLst>
          </p:cNvPr>
          <p:cNvCxnSpPr/>
          <p:nvPr/>
        </p:nvCxnSpPr>
        <p:spPr>
          <a:xfrm>
            <a:off x="2313709" y="4738255"/>
            <a:ext cx="4835236" cy="0"/>
          </a:xfrm>
          <a:prstGeom prst="line">
            <a:avLst/>
          </a:prstGeom>
          <a:ln w="25400">
            <a:solidFill>
              <a:schemeClr val="tx1">
                <a:lumMod val="50000"/>
                <a:lumOff val="50000"/>
                <a:alpha val="75000"/>
              </a:schemeClr>
            </a:solidFill>
            <a:prstDash val="sysDash"/>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43EF1AB3-263C-034B-A5F4-57BEF3D03523}"/>
              </a:ext>
            </a:extLst>
          </p:cNvPr>
          <p:cNvGrpSpPr/>
          <p:nvPr/>
        </p:nvGrpSpPr>
        <p:grpSpPr>
          <a:xfrm>
            <a:off x="2313709" y="4738255"/>
            <a:ext cx="4835236" cy="798912"/>
            <a:chOff x="2313709" y="4738255"/>
            <a:chExt cx="4835236" cy="798912"/>
          </a:xfrm>
        </p:grpSpPr>
        <p:sp>
          <p:nvSpPr>
            <p:cNvPr id="24" name="TextBox 23">
              <a:extLst>
                <a:ext uri="{FF2B5EF4-FFF2-40B4-BE49-F238E27FC236}">
                  <a16:creationId xmlns:a16="http://schemas.microsoft.com/office/drawing/2014/main" id="{70CFA38B-E5E1-9542-A2B6-EBA4A5CE85D3}"/>
                </a:ext>
              </a:extLst>
            </p:cNvPr>
            <p:cNvSpPr txBox="1"/>
            <p:nvPr/>
          </p:nvSpPr>
          <p:spPr>
            <a:xfrm>
              <a:off x="2426171" y="5167835"/>
              <a:ext cx="1704313" cy="369332"/>
            </a:xfrm>
            <a:prstGeom prst="rect">
              <a:avLst/>
            </a:prstGeom>
            <a:noFill/>
          </p:spPr>
          <p:txBody>
            <a:bodyPr wrap="none" rtlCol="0">
              <a:spAutoFit/>
            </a:bodyPr>
            <a:lstStyle/>
            <a:p>
              <a:r>
                <a:rPr lang="en-US" i="1" dirty="0">
                  <a:latin typeface="Times" pitchFamily="2" charset="0"/>
                </a:rPr>
                <a:t>Equilibrium line</a:t>
              </a:r>
            </a:p>
          </p:txBody>
        </p:sp>
        <p:grpSp>
          <p:nvGrpSpPr>
            <p:cNvPr id="25" name="Group 24">
              <a:extLst>
                <a:ext uri="{FF2B5EF4-FFF2-40B4-BE49-F238E27FC236}">
                  <a16:creationId xmlns:a16="http://schemas.microsoft.com/office/drawing/2014/main" id="{0B65022E-5D0C-2C44-A962-5F3960B3CC58}"/>
                </a:ext>
              </a:extLst>
            </p:cNvPr>
            <p:cNvGrpSpPr/>
            <p:nvPr/>
          </p:nvGrpSpPr>
          <p:grpSpPr>
            <a:xfrm>
              <a:off x="2313709" y="4738255"/>
              <a:ext cx="4835236" cy="521923"/>
              <a:chOff x="2313709" y="4738255"/>
              <a:chExt cx="4835236" cy="521923"/>
            </a:xfrm>
          </p:grpSpPr>
          <p:cxnSp>
            <p:nvCxnSpPr>
              <p:cNvPr id="26" name="Straight Connector 25">
                <a:extLst>
                  <a:ext uri="{FF2B5EF4-FFF2-40B4-BE49-F238E27FC236}">
                    <a16:creationId xmlns:a16="http://schemas.microsoft.com/office/drawing/2014/main" id="{E3B61AFE-6F34-4544-9969-16B8056634AC}"/>
                  </a:ext>
                </a:extLst>
              </p:cNvPr>
              <p:cNvCxnSpPr/>
              <p:nvPr/>
            </p:nvCxnSpPr>
            <p:spPr>
              <a:xfrm>
                <a:off x="2313709" y="4738255"/>
                <a:ext cx="4835236" cy="0"/>
              </a:xfrm>
              <a:prstGeom prst="line">
                <a:avLst/>
              </a:prstGeom>
              <a:ln w="25400">
                <a:solidFill>
                  <a:schemeClr val="tx1">
                    <a:lumMod val="50000"/>
                    <a:lumOff val="50000"/>
                    <a:alpha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E9DE44D-4F99-364E-A203-276131B7DC4D}"/>
                  </a:ext>
                </a:extLst>
              </p:cNvPr>
              <p:cNvCxnSpPr>
                <a:cxnSpLocks/>
              </p:cNvCxnSpPr>
              <p:nvPr/>
            </p:nvCxnSpPr>
            <p:spPr>
              <a:xfrm flipV="1">
                <a:off x="2426171" y="4839990"/>
                <a:ext cx="604104" cy="42018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50778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0C5F1B-CCCE-414B-906C-A8D0F01BD34F}"/>
              </a:ext>
            </a:extLst>
          </p:cNvPr>
          <p:cNvSpPr>
            <a:spLocks noGrp="1"/>
          </p:cNvSpPr>
          <p:nvPr>
            <p:ph type="dt" sz="half" idx="10"/>
          </p:nvPr>
        </p:nvSpPr>
        <p:spPr/>
        <p:txBody>
          <a:bodyPr/>
          <a:lstStyle/>
          <a:p>
            <a:fld id="{8DC6D401-D9C6-D74C-BB31-15C65090A37B}" type="datetime1">
              <a:rPr lang="en-US" smtClean="0"/>
              <a:t>11/5/20</a:t>
            </a:fld>
            <a:endParaRPr lang="en-US"/>
          </a:p>
        </p:txBody>
      </p:sp>
      <p:sp>
        <p:nvSpPr>
          <p:cNvPr id="3" name="Slide Number Placeholder 2">
            <a:extLst>
              <a:ext uri="{FF2B5EF4-FFF2-40B4-BE49-F238E27FC236}">
                <a16:creationId xmlns:a16="http://schemas.microsoft.com/office/drawing/2014/main" id="{7905C81F-6B9D-DF43-832D-62202D9DCF64}"/>
              </a:ext>
            </a:extLst>
          </p:cNvPr>
          <p:cNvSpPr>
            <a:spLocks noGrp="1"/>
          </p:cNvSpPr>
          <p:nvPr>
            <p:ph type="sldNum" sz="quarter" idx="12"/>
          </p:nvPr>
        </p:nvSpPr>
        <p:spPr/>
        <p:txBody>
          <a:bodyPr/>
          <a:lstStyle/>
          <a:p>
            <a:fld id="{AB64936A-4534-574C-8F96-3499368ADDE6}" type="slidenum">
              <a:rPr lang="en-US" smtClean="0"/>
              <a:t>13</a:t>
            </a:fld>
            <a:endParaRPr lang="en-US"/>
          </a:p>
        </p:txBody>
      </p:sp>
      <p:pic>
        <p:nvPicPr>
          <p:cNvPr id="5" name="Picture 4">
            <a:extLst>
              <a:ext uri="{FF2B5EF4-FFF2-40B4-BE49-F238E27FC236}">
                <a16:creationId xmlns:a16="http://schemas.microsoft.com/office/drawing/2014/main" id="{FEEECD63-D3A6-6548-8CE3-22CEB974594C}"/>
              </a:ext>
            </a:extLst>
          </p:cNvPr>
          <p:cNvPicPr>
            <a:picLocks noChangeAspect="1"/>
          </p:cNvPicPr>
          <p:nvPr/>
        </p:nvPicPr>
        <p:blipFill>
          <a:blip r:embed="rId2"/>
          <a:stretch>
            <a:fillRect/>
          </a:stretch>
        </p:blipFill>
        <p:spPr>
          <a:xfrm>
            <a:off x="134470" y="0"/>
            <a:ext cx="8875059" cy="6858000"/>
          </a:xfrm>
          <a:prstGeom prst="rect">
            <a:avLst/>
          </a:prstGeom>
        </p:spPr>
      </p:pic>
      <p:cxnSp>
        <p:nvCxnSpPr>
          <p:cNvPr id="7" name="Straight Arrow Connector 6">
            <a:extLst>
              <a:ext uri="{FF2B5EF4-FFF2-40B4-BE49-F238E27FC236}">
                <a16:creationId xmlns:a16="http://schemas.microsoft.com/office/drawing/2014/main" id="{C9B66140-BA05-1C46-88B0-D2C56015506D}"/>
              </a:ext>
            </a:extLst>
          </p:cNvPr>
          <p:cNvCxnSpPr>
            <a:cxnSpLocks/>
          </p:cNvCxnSpPr>
          <p:nvPr/>
        </p:nvCxnSpPr>
        <p:spPr>
          <a:xfrm>
            <a:off x="3172691" y="2604655"/>
            <a:ext cx="101138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F2A6920-70F0-184B-8AED-D06201037A4C}"/>
              </a:ext>
            </a:extLst>
          </p:cNvPr>
          <p:cNvSpPr txBox="1"/>
          <p:nvPr/>
        </p:nvSpPr>
        <p:spPr>
          <a:xfrm>
            <a:off x="3285153" y="2183737"/>
            <a:ext cx="455574" cy="369332"/>
          </a:xfrm>
          <a:prstGeom prst="rect">
            <a:avLst/>
          </a:prstGeom>
          <a:noFill/>
        </p:spPr>
        <p:txBody>
          <a:bodyPr wrap="none" rtlCol="0">
            <a:spAutoFit/>
          </a:bodyPr>
          <a:lstStyle/>
          <a:p>
            <a:r>
              <a:rPr lang="en-US" i="1" dirty="0"/>
              <a:t>∆</a:t>
            </a:r>
            <a:r>
              <a:rPr lang="en-US" i="1" dirty="0">
                <a:latin typeface="Times" pitchFamily="2" charset="0"/>
                <a:ea typeface="Cambria Math" panose="02040503050406030204" pitchFamily="18" charset="0"/>
              </a:rPr>
              <a:t>l</a:t>
            </a:r>
            <a:r>
              <a:rPr lang="en-US" i="1" baseline="-25000" dirty="0">
                <a:latin typeface="Times" pitchFamily="2" charset="0"/>
                <a:ea typeface="Cambria Math" panose="02040503050406030204" pitchFamily="18" charset="0"/>
              </a:rPr>
              <a:t>3</a:t>
            </a:r>
            <a:endParaRPr lang="en-US" i="1" dirty="0">
              <a:latin typeface="Times" pitchFamily="2" charset="0"/>
              <a:ea typeface="Cambria Math" panose="02040503050406030204" pitchFamily="18" charset="0"/>
            </a:endParaRPr>
          </a:p>
        </p:txBody>
      </p:sp>
      <p:grpSp>
        <p:nvGrpSpPr>
          <p:cNvPr id="9" name="Group 8">
            <a:extLst>
              <a:ext uri="{FF2B5EF4-FFF2-40B4-BE49-F238E27FC236}">
                <a16:creationId xmlns:a16="http://schemas.microsoft.com/office/drawing/2014/main" id="{4AE1130E-CB89-BC4F-9DBA-D581DB512C88}"/>
              </a:ext>
            </a:extLst>
          </p:cNvPr>
          <p:cNvGrpSpPr/>
          <p:nvPr/>
        </p:nvGrpSpPr>
        <p:grpSpPr>
          <a:xfrm>
            <a:off x="2695522" y="2235329"/>
            <a:ext cx="455574" cy="369332"/>
            <a:chOff x="2695522" y="2055214"/>
            <a:chExt cx="455574" cy="369332"/>
          </a:xfrm>
        </p:grpSpPr>
        <p:cxnSp>
          <p:nvCxnSpPr>
            <p:cNvPr id="10" name="Straight Arrow Connector 9">
              <a:extLst>
                <a:ext uri="{FF2B5EF4-FFF2-40B4-BE49-F238E27FC236}">
                  <a16:creationId xmlns:a16="http://schemas.microsoft.com/office/drawing/2014/main" id="{966DE540-11CB-6740-B3DF-A5EF345F0EB9}"/>
                </a:ext>
              </a:extLst>
            </p:cNvPr>
            <p:cNvCxnSpPr>
              <a:cxnSpLocks/>
              <a:stCxn id="11" idx="2"/>
            </p:cNvCxnSpPr>
            <p:nvPr/>
          </p:nvCxnSpPr>
          <p:spPr>
            <a:xfrm>
              <a:off x="2923309" y="2424546"/>
              <a:ext cx="213932" cy="0"/>
            </a:xfrm>
            <a:prstGeom prst="straightConnector1">
              <a:avLst/>
            </a:prstGeom>
            <a:ln>
              <a:solidFill>
                <a:schemeClr val="bg1">
                  <a:lumMod val="6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3E431A7D-22A4-B348-9934-C8F3322B68FB}"/>
                </a:ext>
              </a:extLst>
            </p:cNvPr>
            <p:cNvSpPr txBox="1"/>
            <p:nvPr/>
          </p:nvSpPr>
          <p:spPr>
            <a:xfrm>
              <a:off x="2695522" y="2055214"/>
              <a:ext cx="455574" cy="369332"/>
            </a:xfrm>
            <a:prstGeom prst="rect">
              <a:avLst/>
            </a:prstGeom>
            <a:noFill/>
          </p:spPr>
          <p:txBody>
            <a:bodyPr wrap="none" rtlCol="0">
              <a:spAutoFit/>
            </a:bodyPr>
            <a:lstStyle/>
            <a:p>
              <a:r>
                <a:rPr lang="en-US" i="1" dirty="0">
                  <a:solidFill>
                    <a:schemeClr val="bg1">
                      <a:lumMod val="65000"/>
                    </a:schemeClr>
                  </a:solidFill>
                </a:rPr>
                <a:t>∆</a:t>
              </a:r>
              <a:r>
                <a:rPr lang="en-US" i="1" dirty="0">
                  <a:solidFill>
                    <a:schemeClr val="bg1">
                      <a:lumMod val="65000"/>
                    </a:schemeClr>
                  </a:solidFill>
                  <a:latin typeface="Times" pitchFamily="2" charset="0"/>
                  <a:ea typeface="Cambria Math" panose="02040503050406030204" pitchFamily="18" charset="0"/>
                </a:rPr>
                <a:t>l</a:t>
              </a:r>
              <a:r>
                <a:rPr lang="en-US" i="1" baseline="-25000" dirty="0">
                  <a:solidFill>
                    <a:schemeClr val="bg1">
                      <a:lumMod val="65000"/>
                    </a:schemeClr>
                  </a:solidFill>
                  <a:latin typeface="Times" pitchFamily="2" charset="0"/>
                  <a:ea typeface="Cambria Math" panose="02040503050406030204" pitchFamily="18" charset="0"/>
                </a:rPr>
                <a:t>2</a:t>
              </a:r>
              <a:endParaRPr lang="en-US" i="1" dirty="0">
                <a:solidFill>
                  <a:schemeClr val="bg1">
                    <a:lumMod val="65000"/>
                  </a:schemeClr>
                </a:solidFill>
                <a:latin typeface="Times" pitchFamily="2" charset="0"/>
                <a:ea typeface="Cambria Math" panose="02040503050406030204" pitchFamily="18" charset="0"/>
              </a:endParaRPr>
            </a:p>
          </p:txBody>
        </p:sp>
      </p:grpSp>
      <p:grpSp>
        <p:nvGrpSpPr>
          <p:cNvPr id="12" name="Group 11">
            <a:extLst>
              <a:ext uri="{FF2B5EF4-FFF2-40B4-BE49-F238E27FC236}">
                <a16:creationId xmlns:a16="http://schemas.microsoft.com/office/drawing/2014/main" id="{25A6F502-1D9B-2949-80F8-0B8D0573CE39}"/>
              </a:ext>
            </a:extLst>
          </p:cNvPr>
          <p:cNvGrpSpPr/>
          <p:nvPr/>
        </p:nvGrpSpPr>
        <p:grpSpPr>
          <a:xfrm>
            <a:off x="2313709" y="2419270"/>
            <a:ext cx="568036" cy="420918"/>
            <a:chOff x="2313709" y="2239155"/>
            <a:chExt cx="568036" cy="420918"/>
          </a:xfrm>
        </p:grpSpPr>
        <p:cxnSp>
          <p:nvCxnSpPr>
            <p:cNvPr id="13" name="Straight Arrow Connector 12">
              <a:extLst>
                <a:ext uri="{FF2B5EF4-FFF2-40B4-BE49-F238E27FC236}">
                  <a16:creationId xmlns:a16="http://schemas.microsoft.com/office/drawing/2014/main" id="{2D0ECCC8-9B31-8941-98D2-A06DE6137D28}"/>
                </a:ext>
              </a:extLst>
            </p:cNvPr>
            <p:cNvCxnSpPr/>
            <p:nvPr/>
          </p:nvCxnSpPr>
          <p:spPr>
            <a:xfrm>
              <a:off x="2313709" y="2660073"/>
              <a:ext cx="568036" cy="0"/>
            </a:xfrm>
            <a:prstGeom prst="straightConnector1">
              <a:avLst/>
            </a:prstGeom>
            <a:ln>
              <a:solidFill>
                <a:schemeClr val="bg1">
                  <a:lumMod val="6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B0113C80-CED1-6945-B94A-BB603E1C3AAF}"/>
                </a:ext>
              </a:extLst>
            </p:cNvPr>
            <p:cNvSpPr txBox="1"/>
            <p:nvPr/>
          </p:nvSpPr>
          <p:spPr>
            <a:xfrm>
              <a:off x="2426171" y="2239155"/>
              <a:ext cx="455574" cy="369332"/>
            </a:xfrm>
            <a:prstGeom prst="rect">
              <a:avLst/>
            </a:prstGeom>
            <a:noFill/>
          </p:spPr>
          <p:txBody>
            <a:bodyPr wrap="none" rtlCol="0">
              <a:spAutoFit/>
            </a:bodyPr>
            <a:lstStyle/>
            <a:p>
              <a:r>
                <a:rPr lang="en-US" i="1" dirty="0">
                  <a:solidFill>
                    <a:schemeClr val="bg1">
                      <a:lumMod val="75000"/>
                    </a:schemeClr>
                  </a:solidFill>
                </a:rPr>
                <a:t>∆</a:t>
              </a:r>
              <a:r>
                <a:rPr lang="en-US" i="1" dirty="0">
                  <a:solidFill>
                    <a:schemeClr val="bg1">
                      <a:lumMod val="75000"/>
                    </a:schemeClr>
                  </a:solidFill>
                  <a:latin typeface="Times" pitchFamily="2" charset="0"/>
                  <a:ea typeface="Cambria Math" panose="02040503050406030204" pitchFamily="18" charset="0"/>
                </a:rPr>
                <a:t>l</a:t>
              </a:r>
              <a:r>
                <a:rPr lang="en-US" i="1" baseline="-25000" dirty="0">
                  <a:solidFill>
                    <a:schemeClr val="bg1">
                      <a:lumMod val="75000"/>
                    </a:schemeClr>
                  </a:solidFill>
                  <a:latin typeface="Times" pitchFamily="2" charset="0"/>
                  <a:ea typeface="Cambria Math" panose="02040503050406030204" pitchFamily="18" charset="0"/>
                </a:rPr>
                <a:t>1</a:t>
              </a:r>
              <a:endParaRPr lang="en-US" i="1" dirty="0">
                <a:solidFill>
                  <a:schemeClr val="bg1">
                    <a:lumMod val="75000"/>
                  </a:schemeClr>
                </a:solidFill>
                <a:latin typeface="Times" pitchFamily="2" charset="0"/>
                <a:ea typeface="Cambria Math" panose="02040503050406030204" pitchFamily="18" charset="0"/>
              </a:endParaRPr>
            </a:p>
          </p:txBody>
        </p:sp>
      </p:grpSp>
      <p:grpSp>
        <p:nvGrpSpPr>
          <p:cNvPr id="15" name="Group 14">
            <a:extLst>
              <a:ext uri="{FF2B5EF4-FFF2-40B4-BE49-F238E27FC236}">
                <a16:creationId xmlns:a16="http://schemas.microsoft.com/office/drawing/2014/main" id="{FF9006C2-D570-0A4D-8301-5ED22119AFA1}"/>
              </a:ext>
            </a:extLst>
          </p:cNvPr>
          <p:cNvGrpSpPr/>
          <p:nvPr/>
        </p:nvGrpSpPr>
        <p:grpSpPr>
          <a:xfrm>
            <a:off x="4365807" y="2807191"/>
            <a:ext cx="2385589" cy="921289"/>
            <a:chOff x="4365807" y="2807191"/>
            <a:chExt cx="2385589" cy="921289"/>
          </a:xfrm>
        </p:grpSpPr>
        <p:sp>
          <p:nvSpPr>
            <p:cNvPr id="16" name="TextBox 15">
              <a:extLst>
                <a:ext uri="{FF2B5EF4-FFF2-40B4-BE49-F238E27FC236}">
                  <a16:creationId xmlns:a16="http://schemas.microsoft.com/office/drawing/2014/main" id="{93FDB3F1-AE58-9441-BB2C-BE1108466831}"/>
                </a:ext>
              </a:extLst>
            </p:cNvPr>
            <p:cNvSpPr txBox="1"/>
            <p:nvPr/>
          </p:nvSpPr>
          <p:spPr>
            <a:xfrm>
              <a:off x="4365807" y="2807191"/>
              <a:ext cx="1476686" cy="369332"/>
            </a:xfrm>
            <a:prstGeom prst="rect">
              <a:avLst/>
            </a:prstGeom>
            <a:noFill/>
          </p:spPr>
          <p:txBody>
            <a:bodyPr wrap="none" rtlCol="0">
              <a:spAutoFit/>
            </a:bodyPr>
            <a:lstStyle/>
            <a:p>
              <a:r>
                <a:rPr lang="en-US" i="1" dirty="0"/>
                <a:t>∆</a:t>
              </a:r>
              <a:r>
                <a:rPr lang="en-US" i="1" dirty="0">
                  <a:latin typeface="Times" pitchFamily="2" charset="0"/>
                  <a:ea typeface="Cambria Math" panose="02040503050406030204" pitchFamily="18" charset="0"/>
                </a:rPr>
                <a:t>l</a:t>
              </a:r>
              <a:r>
                <a:rPr lang="en-US" i="1" baseline="-25000" dirty="0">
                  <a:latin typeface="Times" pitchFamily="2" charset="0"/>
                  <a:ea typeface="Cambria Math" panose="02040503050406030204" pitchFamily="18" charset="0"/>
                </a:rPr>
                <a:t>3</a:t>
              </a:r>
              <a:r>
                <a:rPr lang="en-US" i="1" dirty="0">
                  <a:latin typeface="Times" pitchFamily="2" charset="0"/>
                  <a:ea typeface="Cambria Math" panose="02040503050406030204" pitchFamily="18" charset="0"/>
                </a:rPr>
                <a:t>= 0.71 </a:t>
              </a:r>
              <a:r>
                <a:rPr lang="en-US" i="1" dirty="0" err="1">
                  <a:latin typeface="Times" pitchFamily="2" charset="0"/>
                  <a:ea typeface="Cambria Math" panose="02040503050406030204" pitchFamily="18" charset="0"/>
                </a:rPr>
                <a:t>a.u</a:t>
              </a:r>
              <a:r>
                <a:rPr lang="en-US" i="1" dirty="0">
                  <a:latin typeface="Times" pitchFamily="2" charset="0"/>
                  <a:ea typeface="Cambria Math" panose="02040503050406030204" pitchFamily="18" charset="0"/>
                </a:rPr>
                <a:t>.</a:t>
              </a:r>
            </a:p>
          </p:txBody>
        </p:sp>
        <p:sp>
          <p:nvSpPr>
            <p:cNvPr id="17" name="TextBox 16">
              <a:extLst>
                <a:ext uri="{FF2B5EF4-FFF2-40B4-BE49-F238E27FC236}">
                  <a16:creationId xmlns:a16="http://schemas.microsoft.com/office/drawing/2014/main" id="{349EC241-7F1F-B745-8C84-4655F3F2E9E9}"/>
                </a:ext>
              </a:extLst>
            </p:cNvPr>
            <p:cNvSpPr txBox="1"/>
            <p:nvPr/>
          </p:nvSpPr>
          <p:spPr>
            <a:xfrm>
              <a:off x="4365807" y="3359148"/>
              <a:ext cx="2385589" cy="369332"/>
            </a:xfrm>
            <a:prstGeom prst="rect">
              <a:avLst/>
            </a:prstGeom>
            <a:noFill/>
          </p:spPr>
          <p:txBody>
            <a:bodyPr wrap="none" rtlCol="0">
              <a:spAutoFit/>
            </a:bodyPr>
            <a:lstStyle/>
            <a:p>
              <a:r>
                <a:rPr lang="en-US" i="1" dirty="0">
                  <a:latin typeface="Times" pitchFamily="2" charset="0"/>
                </a:rPr>
                <a:t>Cycle swing = 2.20 </a:t>
              </a:r>
              <a:r>
                <a:rPr lang="en-US" i="1" dirty="0" err="1">
                  <a:latin typeface="Times" pitchFamily="2" charset="0"/>
                </a:rPr>
                <a:t>a.u</a:t>
              </a:r>
              <a:r>
                <a:rPr lang="en-US" i="1" dirty="0">
                  <a:latin typeface="Times" pitchFamily="2" charset="0"/>
                </a:rPr>
                <a:t>.</a:t>
              </a:r>
            </a:p>
          </p:txBody>
        </p:sp>
      </p:grpSp>
      <p:sp>
        <p:nvSpPr>
          <p:cNvPr id="18" name="TextBox 17">
            <a:extLst>
              <a:ext uri="{FF2B5EF4-FFF2-40B4-BE49-F238E27FC236}">
                <a16:creationId xmlns:a16="http://schemas.microsoft.com/office/drawing/2014/main" id="{F47A3B35-66B6-8A40-ABBE-E7FFFFDDA6BF}"/>
              </a:ext>
            </a:extLst>
          </p:cNvPr>
          <p:cNvSpPr txBox="1"/>
          <p:nvPr/>
        </p:nvSpPr>
        <p:spPr>
          <a:xfrm>
            <a:off x="275785" y="277365"/>
            <a:ext cx="639919" cy="646331"/>
          </a:xfrm>
          <a:prstGeom prst="rect">
            <a:avLst/>
          </a:prstGeom>
          <a:noFill/>
        </p:spPr>
        <p:txBody>
          <a:bodyPr wrap="none" rtlCol="0">
            <a:spAutoFit/>
          </a:bodyPr>
          <a:lstStyle/>
          <a:p>
            <a:r>
              <a:rPr lang="en-US" sz="3600" dirty="0"/>
              <a:t>4. </a:t>
            </a:r>
          </a:p>
        </p:txBody>
      </p:sp>
      <p:grpSp>
        <p:nvGrpSpPr>
          <p:cNvPr id="24" name="Group 23">
            <a:extLst>
              <a:ext uri="{FF2B5EF4-FFF2-40B4-BE49-F238E27FC236}">
                <a16:creationId xmlns:a16="http://schemas.microsoft.com/office/drawing/2014/main" id="{A93F8F30-F3C1-F04F-9F3A-33537DB7892A}"/>
              </a:ext>
            </a:extLst>
          </p:cNvPr>
          <p:cNvGrpSpPr/>
          <p:nvPr/>
        </p:nvGrpSpPr>
        <p:grpSpPr>
          <a:xfrm>
            <a:off x="2313709" y="4738255"/>
            <a:ext cx="4835236" cy="798912"/>
            <a:chOff x="2313709" y="4738255"/>
            <a:chExt cx="4835236" cy="798912"/>
          </a:xfrm>
        </p:grpSpPr>
        <p:sp>
          <p:nvSpPr>
            <p:cNvPr id="19" name="TextBox 18">
              <a:extLst>
                <a:ext uri="{FF2B5EF4-FFF2-40B4-BE49-F238E27FC236}">
                  <a16:creationId xmlns:a16="http://schemas.microsoft.com/office/drawing/2014/main" id="{C84BCB06-67A6-304E-A1DC-C7FA6B71C953}"/>
                </a:ext>
              </a:extLst>
            </p:cNvPr>
            <p:cNvSpPr txBox="1"/>
            <p:nvPr/>
          </p:nvSpPr>
          <p:spPr>
            <a:xfrm>
              <a:off x="2426171" y="5167835"/>
              <a:ext cx="1704313" cy="369332"/>
            </a:xfrm>
            <a:prstGeom prst="rect">
              <a:avLst/>
            </a:prstGeom>
            <a:noFill/>
          </p:spPr>
          <p:txBody>
            <a:bodyPr wrap="none" rtlCol="0">
              <a:spAutoFit/>
            </a:bodyPr>
            <a:lstStyle/>
            <a:p>
              <a:r>
                <a:rPr lang="en-US" i="1" dirty="0">
                  <a:latin typeface="Times" pitchFamily="2" charset="0"/>
                </a:rPr>
                <a:t>Equilibrium line</a:t>
              </a:r>
            </a:p>
          </p:txBody>
        </p:sp>
        <p:grpSp>
          <p:nvGrpSpPr>
            <p:cNvPr id="23" name="Group 22">
              <a:extLst>
                <a:ext uri="{FF2B5EF4-FFF2-40B4-BE49-F238E27FC236}">
                  <a16:creationId xmlns:a16="http://schemas.microsoft.com/office/drawing/2014/main" id="{265C39AF-DB3F-EB49-B9A5-7A429FB38F02}"/>
                </a:ext>
              </a:extLst>
            </p:cNvPr>
            <p:cNvGrpSpPr/>
            <p:nvPr/>
          </p:nvGrpSpPr>
          <p:grpSpPr>
            <a:xfrm>
              <a:off x="2313709" y="4738255"/>
              <a:ext cx="4835236" cy="521923"/>
              <a:chOff x="2313709" y="4738255"/>
              <a:chExt cx="4835236" cy="521923"/>
            </a:xfrm>
          </p:grpSpPr>
          <p:cxnSp>
            <p:nvCxnSpPr>
              <p:cNvPr id="6" name="Straight Connector 5">
                <a:extLst>
                  <a:ext uri="{FF2B5EF4-FFF2-40B4-BE49-F238E27FC236}">
                    <a16:creationId xmlns:a16="http://schemas.microsoft.com/office/drawing/2014/main" id="{B6FAE4E2-28AB-E548-9062-636B6BF8D53F}"/>
                  </a:ext>
                </a:extLst>
              </p:cNvPr>
              <p:cNvCxnSpPr/>
              <p:nvPr/>
            </p:nvCxnSpPr>
            <p:spPr>
              <a:xfrm>
                <a:off x="2313709" y="4738255"/>
                <a:ext cx="4835236" cy="0"/>
              </a:xfrm>
              <a:prstGeom prst="line">
                <a:avLst/>
              </a:prstGeom>
              <a:ln w="25400">
                <a:solidFill>
                  <a:schemeClr val="tx1">
                    <a:lumMod val="50000"/>
                    <a:lumOff val="50000"/>
                    <a:alpha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EC62F20E-F9CE-BF46-B3BA-189044B0D580}"/>
                  </a:ext>
                </a:extLst>
              </p:cNvPr>
              <p:cNvCxnSpPr>
                <a:cxnSpLocks/>
              </p:cNvCxnSpPr>
              <p:nvPr/>
            </p:nvCxnSpPr>
            <p:spPr>
              <a:xfrm flipV="1">
                <a:off x="2426171" y="4839990"/>
                <a:ext cx="604104" cy="42018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478824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E16524-2B28-0147-85F8-AE7385D76805}"/>
              </a:ext>
            </a:extLst>
          </p:cNvPr>
          <p:cNvSpPr>
            <a:spLocks noGrp="1"/>
          </p:cNvSpPr>
          <p:nvPr>
            <p:ph type="title"/>
          </p:nvPr>
        </p:nvSpPr>
        <p:spPr/>
        <p:txBody>
          <a:bodyPr>
            <a:normAutofit fontScale="90000"/>
          </a:bodyPr>
          <a:lstStyle/>
          <a:p>
            <a:r>
              <a:rPr lang="en-US" dirty="0"/>
              <a:t>5.  </a:t>
            </a:r>
            <a:r>
              <a:rPr lang="en-US" sz="3100" dirty="0"/>
              <a:t>Calculations and their relationships with your maladies of Interest</a:t>
            </a:r>
          </a:p>
        </p:txBody>
      </p:sp>
      <p:sp>
        <p:nvSpPr>
          <p:cNvPr id="5" name="Text Placeholder 4">
            <a:extLst>
              <a:ext uri="{FF2B5EF4-FFF2-40B4-BE49-F238E27FC236}">
                <a16:creationId xmlns:a16="http://schemas.microsoft.com/office/drawing/2014/main" id="{F40172AC-AB22-694F-8E56-C0888489D01B}"/>
              </a:ext>
            </a:extLst>
          </p:cNvPr>
          <p:cNvSpPr>
            <a:spLocks noGrp="1"/>
          </p:cNvSpPr>
          <p:nvPr>
            <p:ph type="body" idx="1"/>
          </p:nvPr>
        </p:nvSpPr>
        <p:spPr/>
        <p:txBody>
          <a:bodyPr>
            <a:normAutofit fontScale="92500" lnSpcReduction="20000"/>
          </a:bodyPr>
          <a:lstStyle/>
          <a:p>
            <a:r>
              <a:rPr lang="en-US" dirty="0"/>
              <a:t>Time-plots</a:t>
            </a:r>
          </a:p>
        </p:txBody>
      </p:sp>
      <p:sp>
        <p:nvSpPr>
          <p:cNvPr id="6" name="Content Placeholder 5">
            <a:extLst>
              <a:ext uri="{FF2B5EF4-FFF2-40B4-BE49-F238E27FC236}">
                <a16:creationId xmlns:a16="http://schemas.microsoft.com/office/drawing/2014/main" id="{48BC90D7-CE1B-1B40-8983-F561237B4987}"/>
              </a:ext>
            </a:extLst>
          </p:cNvPr>
          <p:cNvSpPr>
            <a:spLocks noGrp="1"/>
          </p:cNvSpPr>
          <p:nvPr>
            <p:ph sz="half" idx="2"/>
          </p:nvPr>
        </p:nvSpPr>
        <p:spPr/>
        <p:txBody>
          <a:bodyPr>
            <a:normAutofit fontScale="85000" lnSpcReduction="20000"/>
          </a:bodyPr>
          <a:lstStyle/>
          <a:p>
            <a:r>
              <a:rPr lang="en-US" dirty="0"/>
              <a:t>Potential timing and phase relationships with waves: percussion(P1), tidal (P2), and </a:t>
            </a:r>
            <a:r>
              <a:rPr lang="en-US" dirty="0" err="1"/>
              <a:t>dichrotic</a:t>
            </a:r>
            <a:r>
              <a:rPr lang="en-US" dirty="0"/>
              <a:t> (P3)</a:t>
            </a:r>
          </a:p>
          <a:p>
            <a:r>
              <a:rPr lang="en-US" dirty="0"/>
              <a:t>Oscillation frequencies in transcranial acceleration plots around P1, P2, and P3</a:t>
            </a:r>
          </a:p>
          <a:p>
            <a:r>
              <a:rPr lang="en-US" dirty="0"/>
              <a:t>Relative changes in amplitudes during inspiration</a:t>
            </a:r>
          </a:p>
          <a:p>
            <a:r>
              <a:rPr lang="en-US" dirty="0"/>
              <a:t>Transfer functions between ABP and TD, TA</a:t>
            </a:r>
          </a:p>
          <a:p>
            <a:r>
              <a:rPr lang="en-US" dirty="0"/>
              <a:t>Zero crossings of accelerations</a:t>
            </a:r>
          </a:p>
          <a:p>
            <a:r>
              <a:rPr lang="en-US" dirty="0"/>
              <a:t>Acceleration amplitudes (+ and -)</a:t>
            </a:r>
          </a:p>
        </p:txBody>
      </p:sp>
      <p:sp>
        <p:nvSpPr>
          <p:cNvPr id="7" name="Text Placeholder 6">
            <a:extLst>
              <a:ext uri="{FF2B5EF4-FFF2-40B4-BE49-F238E27FC236}">
                <a16:creationId xmlns:a16="http://schemas.microsoft.com/office/drawing/2014/main" id="{B747F6A0-2C7E-F041-9B8B-255BB51A5B25}"/>
              </a:ext>
            </a:extLst>
          </p:cNvPr>
          <p:cNvSpPr>
            <a:spLocks noGrp="1"/>
          </p:cNvSpPr>
          <p:nvPr>
            <p:ph type="body" sz="quarter" idx="3"/>
          </p:nvPr>
        </p:nvSpPr>
        <p:spPr/>
        <p:txBody>
          <a:bodyPr>
            <a:normAutofit fontScale="92500" lnSpcReduction="20000"/>
          </a:bodyPr>
          <a:lstStyle/>
          <a:p>
            <a:r>
              <a:rPr lang="en-US" dirty="0"/>
              <a:t>Acceleration vs. Displacement plots</a:t>
            </a:r>
          </a:p>
        </p:txBody>
      </p:sp>
      <p:sp>
        <p:nvSpPr>
          <p:cNvPr id="8" name="Content Placeholder 7">
            <a:extLst>
              <a:ext uri="{FF2B5EF4-FFF2-40B4-BE49-F238E27FC236}">
                <a16:creationId xmlns:a16="http://schemas.microsoft.com/office/drawing/2014/main" id="{DA1617C9-027F-CA4D-9F3D-75D9970FFE27}"/>
              </a:ext>
            </a:extLst>
          </p:cNvPr>
          <p:cNvSpPr>
            <a:spLocks noGrp="1"/>
          </p:cNvSpPr>
          <p:nvPr>
            <p:ph sz="quarter" idx="4"/>
          </p:nvPr>
        </p:nvSpPr>
        <p:spPr/>
        <p:txBody>
          <a:bodyPr>
            <a:normAutofit fontScale="85000" lnSpcReduction="20000"/>
          </a:bodyPr>
          <a:lstStyle/>
          <a:p>
            <a:r>
              <a:rPr lang="en-US" dirty="0"/>
              <a:t>Inflection points; slope changes on each side</a:t>
            </a:r>
          </a:p>
          <a:p>
            <a:r>
              <a:rPr lang="en-US" dirty="0" err="1">
                <a:latin typeface="Symbol" pitchFamily="2" charset="2"/>
              </a:rPr>
              <a:t>D</a:t>
            </a:r>
            <a:r>
              <a:rPr lang="en-US" i="1" dirty="0" err="1">
                <a:latin typeface="Times" pitchFamily="2" charset="0"/>
              </a:rPr>
              <a:t>l</a:t>
            </a:r>
            <a:r>
              <a:rPr lang="en-US" i="1" baseline="-25000" dirty="0" err="1">
                <a:latin typeface="Symbol" pitchFamily="2" charset="2"/>
              </a:rPr>
              <a:t>i</a:t>
            </a:r>
            <a:r>
              <a:rPr lang="en-US" i="1" dirty="0">
                <a:latin typeface="Symbol" pitchFamily="2" charset="2"/>
              </a:rPr>
              <a:t> </a:t>
            </a:r>
            <a:r>
              <a:rPr lang="en-US" dirty="0"/>
              <a:t>for all </a:t>
            </a:r>
            <a:r>
              <a:rPr lang="en-US" i="1" dirty="0" err="1">
                <a:latin typeface="Symbol" pitchFamily="2" charset="2"/>
              </a:rPr>
              <a:t>i</a:t>
            </a:r>
            <a:endParaRPr lang="en-US" i="1" dirty="0">
              <a:latin typeface="Symbol" pitchFamily="2" charset="2"/>
            </a:endParaRPr>
          </a:p>
          <a:p>
            <a:r>
              <a:rPr lang="en-US" dirty="0"/>
              <a:t>Hysteresis in each cycle</a:t>
            </a:r>
          </a:p>
          <a:p>
            <a:r>
              <a:rPr lang="en-US" dirty="0"/>
              <a:t>Displacement width in each cycle</a:t>
            </a:r>
          </a:p>
          <a:p>
            <a:r>
              <a:rPr lang="en-US" dirty="0"/>
              <a:t>Zero-crossings of Acceleration and relationships to TD displacements</a:t>
            </a:r>
          </a:p>
          <a:p>
            <a:r>
              <a:rPr lang="en-US" dirty="0"/>
              <a:t>Acceleration amplitudes (+ and -)</a:t>
            </a:r>
          </a:p>
          <a:p>
            <a:endParaRPr lang="en-US" dirty="0"/>
          </a:p>
        </p:txBody>
      </p:sp>
      <p:sp>
        <p:nvSpPr>
          <p:cNvPr id="2" name="Date Placeholder 1">
            <a:extLst>
              <a:ext uri="{FF2B5EF4-FFF2-40B4-BE49-F238E27FC236}">
                <a16:creationId xmlns:a16="http://schemas.microsoft.com/office/drawing/2014/main" id="{0A88EB13-EA2D-A245-9A29-03232312F46C}"/>
              </a:ext>
            </a:extLst>
          </p:cNvPr>
          <p:cNvSpPr>
            <a:spLocks noGrp="1"/>
          </p:cNvSpPr>
          <p:nvPr>
            <p:ph type="dt" sz="half" idx="10"/>
          </p:nvPr>
        </p:nvSpPr>
        <p:spPr/>
        <p:txBody>
          <a:bodyPr/>
          <a:lstStyle/>
          <a:p>
            <a:fld id="{D02C3C57-4675-8946-9FBC-D1A1A5BADE50}" type="datetime1">
              <a:rPr lang="en-US" smtClean="0"/>
              <a:t>11/5/20</a:t>
            </a:fld>
            <a:endParaRPr lang="en-US"/>
          </a:p>
        </p:txBody>
      </p:sp>
      <p:sp>
        <p:nvSpPr>
          <p:cNvPr id="3" name="Slide Number Placeholder 2">
            <a:extLst>
              <a:ext uri="{FF2B5EF4-FFF2-40B4-BE49-F238E27FC236}">
                <a16:creationId xmlns:a16="http://schemas.microsoft.com/office/drawing/2014/main" id="{ED282B86-094E-CC40-8E74-AC1493D60B58}"/>
              </a:ext>
            </a:extLst>
          </p:cNvPr>
          <p:cNvSpPr>
            <a:spLocks noGrp="1"/>
          </p:cNvSpPr>
          <p:nvPr>
            <p:ph type="sldNum" sz="quarter" idx="12"/>
          </p:nvPr>
        </p:nvSpPr>
        <p:spPr/>
        <p:txBody>
          <a:bodyPr/>
          <a:lstStyle/>
          <a:p>
            <a:fld id="{AB64936A-4534-574C-8F96-3499368ADDE6}" type="slidenum">
              <a:rPr lang="en-US" smtClean="0"/>
              <a:t>14</a:t>
            </a:fld>
            <a:endParaRPr lang="en-US"/>
          </a:p>
        </p:txBody>
      </p:sp>
    </p:spTree>
    <p:extLst>
      <p:ext uri="{BB962C8B-B14F-4D97-AF65-F5344CB8AC3E}">
        <p14:creationId xmlns:p14="http://schemas.microsoft.com/office/powerpoint/2010/main" val="791000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29414-0C11-9D49-932F-54019EA4D39C}"/>
              </a:ext>
            </a:extLst>
          </p:cNvPr>
          <p:cNvSpPr>
            <a:spLocks noGrp="1"/>
          </p:cNvSpPr>
          <p:nvPr>
            <p:ph type="dt" sz="half" idx="10"/>
          </p:nvPr>
        </p:nvSpPr>
        <p:spPr/>
        <p:txBody>
          <a:bodyPr/>
          <a:lstStyle/>
          <a:p>
            <a:fld id="{6BB9B3B7-46CA-3A46-B72A-F9B928ECD4FB}" type="datetime1">
              <a:rPr lang="en-US" smtClean="0"/>
              <a:t>11/5/20</a:t>
            </a:fld>
            <a:endParaRPr lang="en-US"/>
          </a:p>
        </p:txBody>
      </p:sp>
      <p:sp>
        <p:nvSpPr>
          <p:cNvPr id="3" name="Slide Number Placeholder 2">
            <a:extLst>
              <a:ext uri="{FF2B5EF4-FFF2-40B4-BE49-F238E27FC236}">
                <a16:creationId xmlns:a16="http://schemas.microsoft.com/office/drawing/2014/main" id="{860F1E2E-BBC3-FF4E-9F65-15062E6ABE39}"/>
              </a:ext>
            </a:extLst>
          </p:cNvPr>
          <p:cNvSpPr>
            <a:spLocks noGrp="1"/>
          </p:cNvSpPr>
          <p:nvPr>
            <p:ph type="sldNum" sz="quarter" idx="12"/>
          </p:nvPr>
        </p:nvSpPr>
        <p:spPr/>
        <p:txBody>
          <a:bodyPr/>
          <a:lstStyle/>
          <a:p>
            <a:fld id="{AB64936A-4534-574C-8F96-3499368ADDE6}" type="slidenum">
              <a:rPr lang="en-US" smtClean="0"/>
              <a:t>15</a:t>
            </a:fld>
            <a:endParaRPr lang="en-US"/>
          </a:p>
        </p:txBody>
      </p:sp>
      <p:sp>
        <p:nvSpPr>
          <p:cNvPr id="4" name="TextBox 3">
            <a:extLst>
              <a:ext uri="{FF2B5EF4-FFF2-40B4-BE49-F238E27FC236}">
                <a16:creationId xmlns:a16="http://schemas.microsoft.com/office/drawing/2014/main" id="{31C63D6D-1D67-D142-A999-D7C64D248E3C}"/>
              </a:ext>
            </a:extLst>
          </p:cNvPr>
          <p:cNvSpPr txBox="1"/>
          <p:nvPr/>
        </p:nvSpPr>
        <p:spPr>
          <a:xfrm>
            <a:off x="819807" y="2932386"/>
            <a:ext cx="8027326" cy="646331"/>
          </a:xfrm>
          <a:prstGeom prst="rect">
            <a:avLst/>
          </a:prstGeom>
          <a:noFill/>
        </p:spPr>
        <p:txBody>
          <a:bodyPr wrap="none" rtlCol="0">
            <a:spAutoFit/>
          </a:bodyPr>
          <a:lstStyle/>
          <a:p>
            <a:r>
              <a:rPr lang="en-US" sz="3600" dirty="0"/>
              <a:t>Questions, Observations, and Comments?</a:t>
            </a:r>
          </a:p>
        </p:txBody>
      </p:sp>
    </p:spTree>
    <p:extLst>
      <p:ext uri="{BB962C8B-B14F-4D97-AF65-F5344CB8AC3E}">
        <p14:creationId xmlns:p14="http://schemas.microsoft.com/office/powerpoint/2010/main" val="1541577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83618</TotalTime>
  <Words>1064</Words>
  <Application>Microsoft Macintosh PowerPoint</Application>
  <PresentationFormat>On-screen Show (4:3)</PresentationFormat>
  <Paragraphs>140</Paragraphs>
  <Slides>15</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Cambria Math</vt:lpstr>
      <vt:lpstr>Symbol</vt:lpstr>
      <vt:lpstr>Times</vt:lpstr>
      <vt:lpstr>Times New Roman</vt:lpstr>
      <vt:lpstr>Office Theme</vt:lpstr>
      <vt:lpstr>Custom Design</vt:lpstr>
      <vt:lpstr>Cranial Dynamical Parameters with NASA’s Pulsed Phase-locked Loop Technologies</vt:lpstr>
      <vt:lpstr>Presentation Outline</vt:lpstr>
      <vt:lpstr>1. Introduction</vt:lpstr>
      <vt:lpstr>2. Linear transcranial mechanical dynamics: Transcranial Displacement, l, Velocity v, and Acceleration a</vt:lpstr>
      <vt:lpstr>3. Interferometric measurements of ultrasonic waves: Cranial Distances</vt:lpstr>
      <vt:lpstr>Comparison of pulsatile cycles at the beginning of inspiration</vt:lpstr>
      <vt:lpstr>PowerPoint Presentation</vt:lpstr>
      <vt:lpstr>Detail—Third Heart beat</vt:lpstr>
      <vt:lpstr>Observations about Temporal-based Waveforms</vt:lpstr>
      <vt:lpstr>Cumulative Cranial Expansions vs. transcranial acceleration:  3 consecutive waveforms</vt:lpstr>
      <vt:lpstr>PowerPoint Presentation</vt:lpstr>
      <vt:lpstr>PowerPoint Presentation</vt:lpstr>
      <vt:lpstr>PowerPoint Presentation</vt:lpstr>
      <vt:lpstr>5.  Calculations and their relationships with your maladies of Interest</vt:lpstr>
      <vt:lpstr>PowerPoint Presentation</vt:lpstr>
    </vt:vector>
  </TitlesOfParts>
  <Company>NASA-Langley-Home Copy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Discussion of Relationships between  Pressure, Volume, Cranial Vault, and  </dc:title>
  <dc:creator>William Yost</dc:creator>
  <cp:lastModifiedBy>William Yost</cp:lastModifiedBy>
  <cp:revision>200</cp:revision>
  <cp:lastPrinted>2020-11-05T15:25:04Z</cp:lastPrinted>
  <dcterms:created xsi:type="dcterms:W3CDTF">2014-07-21T15:21:48Z</dcterms:created>
  <dcterms:modified xsi:type="dcterms:W3CDTF">2020-11-05T15:59:20Z</dcterms:modified>
</cp:coreProperties>
</file>