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3"/>
  </p:notesMasterIdLst>
  <p:sldIdLst>
    <p:sldId id="29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36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92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48C7E-D763-DF42-B366-4C6C11DCF7E9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0552F-A132-8C42-AFDE-3CA108305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6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  <a:lvl2pPr>
              <a:defRPr>
                <a:latin typeface="Helvetica Neue" charset="0"/>
                <a:ea typeface="Helvetica Neue" charset="0"/>
                <a:cs typeface="Helvetica Neue" charset="0"/>
              </a:defRPr>
            </a:lvl2pPr>
            <a:lvl3pPr>
              <a:defRPr>
                <a:latin typeface="Helvetica Neue" charset="0"/>
                <a:ea typeface="Helvetica Neue" charset="0"/>
                <a:cs typeface="Helvetica Neue" charset="0"/>
              </a:defRPr>
            </a:lvl3pPr>
            <a:lvl4pPr>
              <a:defRPr>
                <a:latin typeface="Helvetica Neue" charset="0"/>
                <a:ea typeface="Helvetica Neue" charset="0"/>
                <a:cs typeface="Helvetica Neue" charset="0"/>
              </a:defRPr>
            </a:lvl4pPr>
            <a:lvl5pPr>
              <a:defRPr>
                <a:latin typeface="Helvetica Neue" charset="0"/>
                <a:ea typeface="Helvetica Neue" charset="0"/>
                <a:cs typeface="Helvetica Neue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3415" y="6006194"/>
            <a:ext cx="628813" cy="76768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FE0A7247-B44A-6045-9D20-380E6B181BC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/>
          <a:lstStyle/>
          <a:p>
            <a:fld id="{FE0A7247-B44A-6045-9D20-380E6B181B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A799061-295A-8544-B945-25DCAAC79F18}" type="datetimeFigureOut">
              <a:rPr lang="en-US" smtClean="0"/>
              <a:t>9/27/20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74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7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ip-TRL-Imag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24057" r="9545" b="11094"/>
          <a:stretch/>
        </p:blipFill>
        <p:spPr>
          <a:xfrm>
            <a:off x="630025" y="1179185"/>
            <a:ext cx="8281533" cy="31189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39327" y="3675260"/>
            <a:ext cx="762666" cy="443819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Helvetica"/>
                <a:cs typeface="Helvetica"/>
              </a:rPr>
              <a:t>3-D</a:t>
            </a:r>
          </a:p>
          <a:p>
            <a:pPr algn="ctr"/>
            <a:r>
              <a:rPr lang="en-US" sz="1147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Helvetica"/>
                <a:cs typeface="Helvetica"/>
              </a:rPr>
              <a:t>Tissues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98470" y="3854033"/>
            <a:ext cx="712359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Helvetica"/>
                <a:cs typeface="Helvetica"/>
              </a:rPr>
              <a:t>ZBLAN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659" y="286527"/>
            <a:ext cx="7524682" cy="389445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941" b="1" dirty="0">
                <a:latin typeface="Helvetica"/>
                <a:cs typeface="Helvetica"/>
              </a:rPr>
              <a:t>Investment by TRL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4719737" y="3124467"/>
            <a:ext cx="3041872" cy="30807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r>
              <a:rPr lang="en-US" sz="1412" dirty="0">
                <a:solidFill>
                  <a:schemeClr val="accent5"/>
                </a:solidFill>
                <a:latin typeface="Helvetica"/>
                <a:cs typeface="Helvetica"/>
              </a:rPr>
              <a:t>Transition to Manufacturing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1" y="5939624"/>
            <a:ext cx="4279914" cy="9183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8" name="TextBox 7"/>
          <p:cNvSpPr txBox="1"/>
          <p:nvPr/>
        </p:nvSpPr>
        <p:spPr>
          <a:xfrm>
            <a:off x="48623" y="6178327"/>
            <a:ext cx="4139328" cy="519802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588" dirty="0">
                <a:solidFill>
                  <a:schemeClr val="bg1"/>
                </a:solidFill>
                <a:latin typeface="Helvetica"/>
                <a:cs typeface="Helvetica"/>
              </a:rPr>
              <a:t>BASIC and APPLIED RESEARCH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Helvetica"/>
                <a:cs typeface="Helvetica"/>
              </a:rPr>
              <a:t>NASA Biological and Physical Sciences, ISS National Lab</a:t>
            </a:r>
          </a:p>
        </p:txBody>
      </p:sp>
      <p:sp>
        <p:nvSpPr>
          <p:cNvPr id="9" name="Rectangle 8"/>
          <p:cNvSpPr/>
          <p:nvPr/>
        </p:nvSpPr>
        <p:spPr>
          <a:xfrm>
            <a:off x="4279913" y="5939624"/>
            <a:ext cx="3151296" cy="91837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10" name="TextBox 9"/>
          <p:cNvSpPr txBox="1"/>
          <p:nvPr/>
        </p:nvSpPr>
        <p:spPr>
          <a:xfrm>
            <a:off x="4669798" y="6176072"/>
            <a:ext cx="2247043" cy="525380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412" dirty="0">
                <a:solidFill>
                  <a:schemeClr val="bg1"/>
                </a:solidFill>
                <a:latin typeface="Helvetica"/>
                <a:cs typeface="Helvetica"/>
              </a:rPr>
              <a:t>COMMERCIAL PROOF OF CONCEPT</a:t>
            </a:r>
            <a:endParaRPr lang="en-US" sz="194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31209" y="5942701"/>
            <a:ext cx="1712789" cy="907349"/>
          </a:xfrm>
          <a:prstGeom prst="rect">
            <a:avLst/>
          </a:prstGeom>
          <a:solidFill>
            <a:srgbClr val="95B3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r>
              <a:rPr lang="en-US" sz="1412" dirty="0">
                <a:solidFill>
                  <a:schemeClr val="bg1"/>
                </a:solidFill>
              </a:rPr>
              <a:t>COMMERCIAL DEVELOPMENT</a:t>
            </a:r>
            <a:endParaRPr lang="en-US" sz="1059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2707538" y="3124467"/>
            <a:ext cx="3041872" cy="30807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r>
              <a:rPr lang="en-US" sz="1412" dirty="0">
                <a:solidFill>
                  <a:schemeClr val="accent5"/>
                </a:solidFill>
                <a:latin typeface="Helvetica"/>
                <a:cs typeface="Helvetica"/>
              </a:rPr>
              <a:t>Transition to Application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116048" y="2696099"/>
            <a:ext cx="2895063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chemeClr val="accent5"/>
                </a:solidFill>
                <a:latin typeface="Helvetica"/>
                <a:cs typeface="Helvetica"/>
              </a:rPr>
              <a:t>Private Investment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950" y="1245843"/>
            <a:ext cx="748777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rgbClr val="C00000"/>
                </a:solidFill>
                <a:latin typeface="Helvetica"/>
                <a:cs typeface="Helvetica"/>
              </a:rPr>
              <a:t>HIGH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2" y="4110431"/>
            <a:ext cx="748777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chemeClr val="accent4">
                    <a:lumMod val="50000"/>
                  </a:schemeClr>
                </a:solidFill>
                <a:latin typeface="Helvetica"/>
                <a:cs typeface="Helvetica"/>
              </a:rPr>
              <a:t>LOW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466413" y="1522842"/>
            <a:ext cx="0" cy="2587589"/>
          </a:xfrm>
          <a:prstGeom prst="line">
            <a:avLst/>
          </a:prstGeom>
          <a:ln cap="flat">
            <a:solidFill>
              <a:srgbClr val="C0504D"/>
            </a:solidFill>
            <a:head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696825" y="888824"/>
            <a:ext cx="8278843" cy="5180627"/>
            <a:chOff x="696825" y="888824"/>
            <a:chExt cx="8278843" cy="5180627"/>
          </a:xfrm>
        </p:grpSpPr>
        <p:grpSp>
          <p:nvGrpSpPr>
            <p:cNvPr id="18" name="Group 17"/>
            <p:cNvGrpSpPr/>
            <p:nvPr/>
          </p:nvGrpSpPr>
          <p:grpSpPr>
            <a:xfrm>
              <a:off x="4208464" y="1586218"/>
              <a:ext cx="1943237" cy="698909"/>
              <a:chOff x="4208464" y="1586218"/>
              <a:chExt cx="1943237" cy="698909"/>
            </a:xfrm>
          </p:grpSpPr>
          <p:cxnSp>
            <p:nvCxnSpPr>
              <p:cNvPr id="50" name="Straight Arrow Connector 49"/>
              <p:cNvCxnSpPr/>
              <p:nvPr/>
            </p:nvCxnSpPr>
            <p:spPr>
              <a:xfrm>
                <a:off x="4228474" y="1951936"/>
                <a:ext cx="1830295" cy="0"/>
              </a:xfrm>
              <a:prstGeom prst="straightConnector1">
                <a:avLst/>
              </a:prstGeom>
              <a:ln w="57150" cmpd="sng">
                <a:solidFill>
                  <a:srgbClr val="4BACC6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/>
              <p:cNvSpPr txBox="1"/>
              <p:nvPr/>
            </p:nvSpPr>
            <p:spPr>
              <a:xfrm>
                <a:off x="4208464" y="1586218"/>
                <a:ext cx="1943237" cy="69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90"/>
                  </a:spcAft>
                </a:pPr>
                <a:r>
                  <a:rPr lang="en-US" sz="1147" b="1" dirty="0">
                    <a:solidFill>
                      <a:schemeClr val="accent6">
                        <a:lumMod val="40000"/>
                        <a:lumOff val="60000"/>
                      </a:schemeClr>
                    </a:solidFill>
                    <a:latin typeface="Helvetica"/>
                    <a:cs typeface="Helvetica"/>
                  </a:rPr>
                  <a:t>Primarily Government</a:t>
                </a:r>
              </a:p>
              <a:p>
                <a:pPr algn="ctr">
                  <a:lnSpc>
                    <a:spcPct val="150000"/>
                  </a:lnSpc>
                  <a:spcAft>
                    <a:spcPts val="590"/>
                  </a:spcAft>
                </a:pPr>
                <a:r>
                  <a:rPr lang="en-US" sz="1147" b="1" dirty="0">
                    <a:solidFill>
                      <a:schemeClr val="accent6">
                        <a:lumMod val="40000"/>
                        <a:lumOff val="60000"/>
                      </a:schemeClr>
                    </a:solidFill>
                    <a:latin typeface="Helvetica"/>
                    <a:cs typeface="Helvetica"/>
                  </a:rPr>
                  <a:t>Some Private Investors</a:t>
                </a: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564131" y="4520663"/>
              <a:ext cx="6528543" cy="1548788"/>
              <a:chOff x="1564131" y="4520663"/>
              <a:chExt cx="6528543" cy="1548788"/>
            </a:xfrm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1564131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2384863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3208493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042187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5253123" y="4520663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6084405" y="4520663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6424051" y="4520663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7255067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8092674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4419700" y="4527457"/>
                <a:ext cx="0" cy="1541994"/>
              </a:xfrm>
              <a:prstGeom prst="line">
                <a:avLst/>
              </a:prstGeom>
              <a:ln w="6350" cmpd="sng">
                <a:solidFill>
                  <a:schemeClr val="accent1">
                    <a:alpha val="3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753906" y="4485721"/>
              <a:ext cx="8221762" cy="1295996"/>
              <a:chOff x="753906" y="4485721"/>
              <a:chExt cx="8221762" cy="1295996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753906" y="4485721"/>
                <a:ext cx="7342510" cy="1024511"/>
                <a:chOff x="121264" y="5228359"/>
                <a:chExt cx="7565010" cy="1024511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121264" y="5228359"/>
                  <a:ext cx="753091" cy="753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1</a:t>
                  </a:r>
                </a:p>
                <a:p>
                  <a:pPr algn="ctr"/>
                  <a:r>
                    <a:rPr lang="en-US" sz="882" dirty="0">
                      <a:latin typeface="Helvetica"/>
                      <a:cs typeface="Helvetica"/>
                    </a:rPr>
                    <a:t>Basic principles observed</a:t>
                  </a:r>
                  <a:endParaRPr lang="en-US" sz="882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957888" y="5228359"/>
                  <a:ext cx="836831" cy="753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2</a:t>
                  </a:r>
                </a:p>
                <a:p>
                  <a:pPr algn="ctr"/>
                  <a:r>
                    <a:rPr lang="en-US" sz="882" dirty="0">
                      <a:latin typeface="Helvetica"/>
                      <a:cs typeface="Helvetica"/>
                    </a:rPr>
                    <a:t>Technology application formulated</a:t>
                  </a:r>
                  <a:endParaRPr lang="en-US" sz="1412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823752" y="5228359"/>
                  <a:ext cx="836831" cy="753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3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Laboratory Proof of Concept</a:t>
                  </a:r>
                  <a:endParaRPr lang="en-US" sz="1412" b="1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618325" y="5228359"/>
                  <a:ext cx="883046" cy="753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dirty="0">
                      <a:latin typeface="Helvetica"/>
                      <a:cs typeface="Helvetica"/>
                    </a:rPr>
                    <a:t>TRL 4</a:t>
                  </a:r>
                </a:p>
                <a:p>
                  <a:pPr algn="ctr"/>
                  <a:r>
                    <a:rPr lang="en-US" sz="882" dirty="0">
                      <a:latin typeface="Helvetica"/>
                      <a:cs typeface="Helvetica"/>
                    </a:rPr>
                    <a:t>Component/ breadboard tested in lab</a:t>
                  </a:r>
                  <a:endParaRPr lang="en-US" sz="1412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4780600" y="5228359"/>
                  <a:ext cx="896581" cy="10245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6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System prototype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Demo in relevant environment </a:t>
                  </a:r>
                  <a:endParaRPr lang="en-US" sz="1412" b="1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858602" y="5228359"/>
                  <a:ext cx="896581" cy="10245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5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Component/ breadboard validated in relevant environment </a:t>
                  </a:r>
                  <a:endParaRPr lang="en-US" sz="1412" b="1" dirty="0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5961222" y="5228359"/>
                  <a:ext cx="896581" cy="10245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7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System prototype</a:t>
                  </a:r>
                </a:p>
                <a:p>
                  <a:pPr algn="ctr"/>
                  <a:r>
                    <a:rPr lang="en-US" sz="882" b="1" dirty="0">
                      <a:latin typeface="Helvetica"/>
                      <a:cs typeface="Helvetica"/>
                    </a:rPr>
                    <a:t>Demo in operational environment </a:t>
                  </a:r>
                  <a:endParaRPr lang="en-US" sz="1412" b="1" dirty="0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6792780" y="5228359"/>
                  <a:ext cx="893494" cy="10245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590"/>
                    </a:spcAft>
                  </a:pPr>
                  <a:r>
                    <a:rPr lang="en-US" sz="1147" b="1" dirty="0">
                      <a:latin typeface="Helvetica"/>
                      <a:cs typeface="Helvetica"/>
                    </a:rPr>
                    <a:t>TRL 8</a:t>
                  </a:r>
                </a:p>
                <a:p>
                  <a:pPr algn="ctr"/>
                  <a:r>
                    <a:rPr lang="en-US" sz="882" dirty="0">
                      <a:latin typeface="Helvetica"/>
                      <a:cs typeface="Helvetica"/>
                    </a:rPr>
                    <a:t>Actual system completed and qualified by demo</a:t>
                  </a:r>
                  <a:endParaRPr lang="en-US" sz="1412" dirty="0"/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>
                <a:off x="8108453" y="4485721"/>
                <a:ext cx="867215" cy="1295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590"/>
                  </a:spcAft>
                </a:pPr>
                <a:r>
                  <a:rPr lang="en-US" sz="1147" b="1" dirty="0">
                    <a:latin typeface="Helvetica"/>
                    <a:cs typeface="Helvetica"/>
                  </a:rPr>
                  <a:t>TRL 9</a:t>
                </a:r>
              </a:p>
              <a:p>
                <a:pPr algn="ctr"/>
                <a:r>
                  <a:rPr lang="en-US" sz="882" dirty="0">
                    <a:latin typeface="Helvetica"/>
                    <a:cs typeface="Helvetica"/>
                  </a:rPr>
                  <a:t>Actual system proven through successful real world applications</a:t>
                </a:r>
                <a:endParaRPr lang="en-US" sz="1412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96825" y="888824"/>
              <a:ext cx="3461708" cy="1063112"/>
              <a:chOff x="696825" y="888824"/>
              <a:chExt cx="3461708" cy="106311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696825" y="1237822"/>
                <a:ext cx="3461708" cy="0"/>
              </a:xfrm>
              <a:prstGeom prst="straightConnector1">
                <a:avLst/>
              </a:prstGeom>
              <a:ln w="57150" cmpd="sng">
                <a:solidFill>
                  <a:schemeClr val="accent1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862943" y="888824"/>
                <a:ext cx="1861710" cy="1063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Primarily Government</a:t>
                </a:r>
              </a:p>
              <a:p>
                <a:pPr algn="ctr">
                  <a:lnSpc>
                    <a:spcPct val="110000"/>
                  </a:lnSpc>
                </a:pPr>
                <a:endParaRPr lang="en-US" sz="1147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endParaRPr>
              </a:p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Internal IRAD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Angel Investors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Philanthropists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6326154" y="1220844"/>
              <a:ext cx="2520172" cy="814518"/>
              <a:chOff x="6326154" y="1220844"/>
              <a:chExt cx="2520172" cy="814518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>
                <a:off x="6326154" y="1561613"/>
                <a:ext cx="2520172" cy="0"/>
              </a:xfrm>
              <a:prstGeom prst="straightConnector1">
                <a:avLst/>
              </a:prstGeom>
              <a:ln w="57150" cmpd="sng">
                <a:solidFill>
                  <a:srgbClr val="9BBB59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6477559" y="1220844"/>
                <a:ext cx="2368767" cy="814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90"/>
                  </a:spcAft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Primarily Private Investors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Enabling Govt Support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lang="en-US" sz="1147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Helvetica"/>
                    <a:cs typeface="Helvetica"/>
                  </a:rPr>
                  <a:t>Government as Customer</a:t>
                </a:r>
              </a:p>
            </p:txBody>
          </p:sp>
        </p:grpSp>
      </p:grpSp>
      <p:sp>
        <p:nvSpPr>
          <p:cNvPr id="53" name="TextBox 52"/>
          <p:cNvSpPr txBox="1"/>
          <p:nvPr/>
        </p:nvSpPr>
        <p:spPr>
          <a:xfrm>
            <a:off x="3998107" y="2234729"/>
            <a:ext cx="2479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Impact" panose="020B0806030902050204" pitchFamily="34" charset="0"/>
              </a:rPr>
              <a:t>Technology Valley of Death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EF4E7AA-9A83-4644-8EC1-AAB18E813F28}"/>
              </a:ext>
            </a:extLst>
          </p:cNvPr>
          <p:cNvCxnSpPr>
            <a:cxnSpLocks/>
          </p:cNvCxnSpPr>
          <p:nvPr/>
        </p:nvCxnSpPr>
        <p:spPr>
          <a:xfrm>
            <a:off x="7635209" y="3175312"/>
            <a:ext cx="0" cy="7683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C0188C7-59DE-0147-ADB8-512483590396}"/>
              </a:ext>
            </a:extLst>
          </p:cNvPr>
          <p:cNvCxnSpPr/>
          <p:nvPr/>
        </p:nvCxnSpPr>
        <p:spPr>
          <a:xfrm>
            <a:off x="8334341" y="3627332"/>
            <a:ext cx="0" cy="5009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062D9140-4496-1C45-A7F6-9D486B621777}"/>
              </a:ext>
            </a:extLst>
          </p:cNvPr>
          <p:cNvSpPr txBox="1"/>
          <p:nvPr/>
        </p:nvSpPr>
        <p:spPr>
          <a:xfrm>
            <a:off x="7906952" y="3320450"/>
            <a:ext cx="873748" cy="6001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3D Printing in Space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92C6D81-899F-8D44-A4F6-A35E46D98C33}"/>
              </a:ext>
            </a:extLst>
          </p:cNvPr>
          <p:cNvSpPr txBox="1"/>
          <p:nvPr/>
        </p:nvSpPr>
        <p:spPr>
          <a:xfrm>
            <a:off x="6490866" y="3875171"/>
            <a:ext cx="712359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latin typeface="Helvetica"/>
                <a:cs typeface="Helvetica"/>
              </a:rPr>
              <a:t>SiC</a:t>
            </a:r>
            <a:endParaRPr lang="en-US" sz="1147" b="1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E23FA01-DC79-5F46-8A2B-5007B1665D44}"/>
              </a:ext>
            </a:extLst>
          </p:cNvPr>
          <p:cNvSpPr txBox="1"/>
          <p:nvPr/>
        </p:nvSpPr>
        <p:spPr>
          <a:xfrm>
            <a:off x="6982645" y="2487108"/>
            <a:ext cx="1315261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Cold Atom Lab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Mighty Mice</a:t>
            </a:r>
          </a:p>
          <a:p>
            <a:pPr algn="ctr"/>
            <a:r>
              <a:rPr lang="en-US" sz="1100" b="1" dirty="0" err="1">
                <a:solidFill>
                  <a:schemeClr val="bg1"/>
                </a:solidFill>
              </a:rPr>
              <a:t>GeneLab</a:t>
            </a:r>
            <a:endParaRPr lang="en-US" sz="1100" b="1" dirty="0">
              <a:solidFill>
                <a:schemeClr val="bg1"/>
              </a:solidFill>
            </a:endParaRP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Crystals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2BA23FA-CA79-0041-AC8C-FE9081064DFD}"/>
              </a:ext>
            </a:extLst>
          </p:cNvPr>
          <p:cNvSpPr txBox="1"/>
          <p:nvPr/>
        </p:nvSpPr>
        <p:spPr>
          <a:xfrm>
            <a:off x="31813" y="5868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LESSONS</a:t>
            </a:r>
            <a:r>
              <a:rPr lang="en-US" dirty="0"/>
              <a:t>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LEARNED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2141E2C-DB9D-A84F-A19F-0E246757A8CD}"/>
              </a:ext>
            </a:extLst>
          </p:cNvPr>
          <p:cNvSpPr txBox="1"/>
          <p:nvPr/>
        </p:nvSpPr>
        <p:spPr>
          <a:xfrm>
            <a:off x="2391586" y="5781875"/>
            <a:ext cx="539694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NASA SBIR, ISS National Lab, ISS NRA, STMD Flight Opportunities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C39B34F-028B-394F-8696-4C5741A0642E}"/>
              </a:ext>
            </a:extLst>
          </p:cNvPr>
          <p:cNvSpPr txBox="1"/>
          <p:nvPr/>
        </p:nvSpPr>
        <p:spPr>
          <a:xfrm>
            <a:off x="87400" y="4070573"/>
            <a:ext cx="748777" cy="267297"/>
          </a:xfrm>
          <a:prstGeom prst="rect">
            <a:avLst/>
          </a:prstGeom>
          <a:noFill/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1147" b="1" dirty="0">
                <a:solidFill>
                  <a:srgbClr val="C00000"/>
                </a:solidFill>
                <a:latin typeface="Helvetica"/>
                <a:cs typeface="Helvetica"/>
              </a:rPr>
              <a:t>LOW</a:t>
            </a:r>
          </a:p>
        </p:txBody>
      </p:sp>
    </p:spTree>
    <p:extLst>
      <p:ext uri="{BB962C8B-B14F-4D97-AF65-F5344CB8AC3E}">
        <p14:creationId xmlns:p14="http://schemas.microsoft.com/office/powerpoint/2010/main" val="480171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3199</TotalTime>
  <Words>157</Words>
  <Application>Microsoft Macintosh PowerPoint</Application>
  <PresentationFormat>On-screen Show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Century Gothic</vt:lpstr>
      <vt:lpstr>Helvetica</vt:lpstr>
      <vt:lpstr>Helvetica Neue</vt:lpstr>
      <vt:lpstr>Impact</vt:lpstr>
      <vt:lpstr>Wingdings 3</vt:lpstr>
      <vt:lpstr>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Harper, Lynn D. (ARC-D)</cp:lastModifiedBy>
  <cp:revision>217</cp:revision>
  <cp:lastPrinted>2017-11-30T23:06:41Z</cp:lastPrinted>
  <dcterms:created xsi:type="dcterms:W3CDTF">2017-11-16T20:41:25Z</dcterms:created>
  <dcterms:modified xsi:type="dcterms:W3CDTF">2020-09-28T00:28:50Z</dcterms:modified>
</cp:coreProperties>
</file>