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wdp" ContentType="image/vnd.ms-photo"/>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52"/>
  </p:notesMasterIdLst>
  <p:handoutMasterIdLst>
    <p:handoutMasterId r:id="rId53"/>
  </p:handoutMasterIdLst>
  <p:sldIdLst>
    <p:sldId id="409" r:id="rId5"/>
    <p:sldId id="498" r:id="rId6"/>
    <p:sldId id="499" r:id="rId7"/>
    <p:sldId id="500" r:id="rId8"/>
    <p:sldId id="473" r:id="rId9"/>
    <p:sldId id="521" r:id="rId10"/>
    <p:sldId id="504" r:id="rId11"/>
    <p:sldId id="505" r:id="rId12"/>
    <p:sldId id="522" r:id="rId13"/>
    <p:sldId id="537" r:id="rId14"/>
    <p:sldId id="526" r:id="rId15"/>
    <p:sldId id="530" r:id="rId16"/>
    <p:sldId id="531" r:id="rId17"/>
    <p:sldId id="532" r:id="rId18"/>
    <p:sldId id="549" r:id="rId19"/>
    <p:sldId id="529" r:id="rId20"/>
    <p:sldId id="533" r:id="rId21"/>
    <p:sldId id="527" r:id="rId22"/>
    <p:sldId id="518" r:id="rId23"/>
    <p:sldId id="515" r:id="rId24"/>
    <p:sldId id="516" r:id="rId25"/>
    <p:sldId id="550" r:id="rId26"/>
    <p:sldId id="506" r:id="rId27"/>
    <p:sldId id="541" r:id="rId28"/>
    <p:sldId id="542" r:id="rId29"/>
    <p:sldId id="534" r:id="rId30"/>
    <p:sldId id="535" r:id="rId31"/>
    <p:sldId id="536" r:id="rId32"/>
    <p:sldId id="545" r:id="rId33"/>
    <p:sldId id="507" r:id="rId34"/>
    <p:sldId id="543" r:id="rId35"/>
    <p:sldId id="508" r:id="rId36"/>
    <p:sldId id="544" r:id="rId37"/>
    <p:sldId id="540" r:id="rId38"/>
    <p:sldId id="509" r:id="rId39"/>
    <p:sldId id="546" r:id="rId40"/>
    <p:sldId id="510" r:id="rId41"/>
    <p:sldId id="547" r:id="rId42"/>
    <p:sldId id="511" r:id="rId43"/>
    <p:sldId id="512" r:id="rId44"/>
    <p:sldId id="548" r:id="rId45"/>
    <p:sldId id="525" r:id="rId46"/>
    <p:sldId id="480" r:id="rId47"/>
    <p:sldId id="514" r:id="rId48"/>
    <p:sldId id="482" r:id="rId49"/>
    <p:sldId id="483" r:id="rId50"/>
    <p:sldId id="485" r:id="rId51"/>
  </p:sldIdLst>
  <p:sldSz cx="9144000" cy="6858000" type="screen4x3"/>
  <p:notesSz cx="6997700" cy="9283700"/>
  <p:defaultTex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33CC33"/>
    <a:srgbClr val="009900"/>
    <a:srgbClr val="3E96B1"/>
    <a:srgbClr val="2E6C7E"/>
    <a:srgbClr val="CCECFF"/>
    <a:srgbClr val="FFFFCC"/>
    <a:srgbClr val="CCFFCC"/>
    <a:srgbClr val="FFFF99"/>
    <a:srgbClr val="FFCCCC"/>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245" autoAdjust="0"/>
    <p:restoredTop sz="50000" autoAdjust="0"/>
  </p:normalViewPr>
  <p:slideViewPr>
    <p:cSldViewPr snapToGrid="0">
      <p:cViewPr varScale="1">
        <p:scale>
          <a:sx n="124" d="100"/>
          <a:sy n="124" d="100"/>
        </p:scale>
        <p:origin x="1560" y="1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90" d="100"/>
        <a:sy n="90" d="100"/>
      </p:scale>
      <p:origin x="0" y="432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handoutMaster" Target="handoutMasters/handoutMaster1.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ableStyles" Target="tableStyle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70.emf"/><Relationship Id="rId2" Type="http://schemas.openxmlformats.org/officeDocument/2006/relationships/image" Target="../media/image69.emf"/><Relationship Id="rId1" Type="http://schemas.openxmlformats.org/officeDocument/2006/relationships/image" Target="../media/image68.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70.emf"/><Relationship Id="rId1" Type="http://schemas.openxmlformats.org/officeDocument/2006/relationships/image" Target="../media/image69.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9.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2125" cy="46355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63988" y="0"/>
            <a:ext cx="3032125" cy="463550"/>
          </a:xfrm>
          <a:prstGeom prst="rect">
            <a:avLst/>
          </a:prstGeom>
        </p:spPr>
        <p:txBody>
          <a:bodyPr vert="horz" lIns="91440" tIns="45720" rIns="91440" bIns="45720" rtlCol="0"/>
          <a:lstStyle>
            <a:lvl1pPr algn="r">
              <a:defRPr sz="1200"/>
            </a:lvl1pPr>
          </a:lstStyle>
          <a:p>
            <a:fld id="{5AD2889A-51A3-4A47-8414-60D1E314C7B9}" type="datetimeFigureOut">
              <a:rPr lang="en-US" smtClean="0"/>
              <a:pPr/>
              <a:t>10/27/20</a:t>
            </a:fld>
            <a:endParaRPr lang="en-US"/>
          </a:p>
        </p:txBody>
      </p:sp>
      <p:sp>
        <p:nvSpPr>
          <p:cNvPr id="4" name="Footer Placeholder 3"/>
          <p:cNvSpPr>
            <a:spLocks noGrp="1"/>
          </p:cNvSpPr>
          <p:nvPr>
            <p:ph type="ftr" sz="quarter" idx="2"/>
          </p:nvPr>
        </p:nvSpPr>
        <p:spPr>
          <a:xfrm>
            <a:off x="0" y="8818563"/>
            <a:ext cx="3032125" cy="46355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63988" y="8818563"/>
            <a:ext cx="3032125" cy="463550"/>
          </a:xfrm>
          <a:prstGeom prst="rect">
            <a:avLst/>
          </a:prstGeom>
        </p:spPr>
        <p:txBody>
          <a:bodyPr vert="horz" lIns="91440" tIns="45720" rIns="91440" bIns="45720" rtlCol="0" anchor="b"/>
          <a:lstStyle>
            <a:lvl1pPr algn="r">
              <a:defRPr sz="1200"/>
            </a:lvl1pPr>
          </a:lstStyle>
          <a:p>
            <a:fld id="{FCEECE23-C315-0E41-AEB2-6F214048BD92}" type="slidenum">
              <a:rPr lang="en-US" smtClean="0"/>
              <a:pPr/>
              <a:t>‹#›</a:t>
            </a:fld>
            <a:endParaRPr lang="en-US"/>
          </a:p>
        </p:txBody>
      </p:sp>
    </p:spTree>
    <p:extLst>
      <p:ext uri="{BB962C8B-B14F-4D97-AF65-F5344CB8AC3E}">
        <p14:creationId xmlns:p14="http://schemas.microsoft.com/office/powerpoint/2010/main" val="296646970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032337" cy="464185"/>
          </a:xfrm>
          <a:prstGeom prst="rect">
            <a:avLst/>
          </a:prstGeom>
        </p:spPr>
        <p:txBody>
          <a:bodyPr vert="horz" lIns="93021" tIns="46511" rIns="93021" bIns="46511" rtlCol="0"/>
          <a:lstStyle>
            <a:lvl1pPr algn="l" fontAlgn="auto">
              <a:spcBef>
                <a:spcPts val="0"/>
              </a:spcBef>
              <a:spcAft>
                <a:spcPts val="0"/>
              </a:spcAft>
              <a:defRPr sz="1200">
                <a:latin typeface="+mn-lt"/>
              </a:defRPr>
            </a:lvl1pPr>
          </a:lstStyle>
          <a:p>
            <a:pPr>
              <a:defRPr/>
            </a:pPr>
            <a:endParaRPr lang="en-US" dirty="0"/>
          </a:p>
        </p:txBody>
      </p:sp>
      <p:sp>
        <p:nvSpPr>
          <p:cNvPr id="3" name="Date Placeholder 2"/>
          <p:cNvSpPr>
            <a:spLocks noGrp="1"/>
          </p:cNvSpPr>
          <p:nvPr>
            <p:ph type="dt" idx="1"/>
          </p:nvPr>
        </p:nvSpPr>
        <p:spPr>
          <a:xfrm>
            <a:off x="3963746" y="0"/>
            <a:ext cx="3032337" cy="464185"/>
          </a:xfrm>
          <a:prstGeom prst="rect">
            <a:avLst/>
          </a:prstGeom>
        </p:spPr>
        <p:txBody>
          <a:bodyPr vert="horz" lIns="93021" tIns="46511" rIns="93021" bIns="46511" rtlCol="0"/>
          <a:lstStyle>
            <a:lvl1pPr algn="r" fontAlgn="auto">
              <a:spcBef>
                <a:spcPts val="0"/>
              </a:spcBef>
              <a:spcAft>
                <a:spcPts val="0"/>
              </a:spcAft>
              <a:defRPr sz="1200">
                <a:latin typeface="+mn-lt"/>
              </a:defRPr>
            </a:lvl1pPr>
          </a:lstStyle>
          <a:p>
            <a:pPr>
              <a:defRPr/>
            </a:pPr>
            <a:fld id="{ECB2EF63-E32B-40DD-B50A-20668A9BCCB6}" type="datetimeFigureOut">
              <a:rPr lang="en-US"/>
              <a:pPr>
                <a:defRPr/>
              </a:pPr>
              <a:t>10/27/20</a:t>
            </a:fld>
            <a:endParaRPr lang="en-US" dirty="0"/>
          </a:p>
        </p:txBody>
      </p:sp>
      <p:sp>
        <p:nvSpPr>
          <p:cNvPr id="4" name="Slide Image Placeholder 3"/>
          <p:cNvSpPr>
            <a:spLocks noGrp="1" noRot="1" noChangeAspect="1"/>
          </p:cNvSpPr>
          <p:nvPr>
            <p:ph type="sldImg" idx="2"/>
          </p:nvPr>
        </p:nvSpPr>
        <p:spPr>
          <a:xfrm>
            <a:off x="1177925" y="696913"/>
            <a:ext cx="4641850" cy="3481387"/>
          </a:xfrm>
          <a:prstGeom prst="rect">
            <a:avLst/>
          </a:prstGeom>
          <a:noFill/>
          <a:ln w="12700">
            <a:solidFill>
              <a:prstClr val="black"/>
            </a:solidFill>
          </a:ln>
        </p:spPr>
        <p:txBody>
          <a:bodyPr vert="horz" lIns="93021" tIns="46511" rIns="93021" bIns="46511" rtlCol="0" anchor="ctr"/>
          <a:lstStyle/>
          <a:p>
            <a:pPr lvl="0"/>
            <a:endParaRPr lang="en-US" noProof="0" dirty="0"/>
          </a:p>
        </p:txBody>
      </p:sp>
      <p:sp>
        <p:nvSpPr>
          <p:cNvPr id="5" name="Notes Placeholder 4"/>
          <p:cNvSpPr>
            <a:spLocks noGrp="1"/>
          </p:cNvSpPr>
          <p:nvPr>
            <p:ph type="body" sz="quarter" idx="3"/>
          </p:nvPr>
        </p:nvSpPr>
        <p:spPr>
          <a:xfrm>
            <a:off x="699770" y="4409759"/>
            <a:ext cx="5598160" cy="4177665"/>
          </a:xfrm>
          <a:prstGeom prst="rect">
            <a:avLst/>
          </a:prstGeom>
        </p:spPr>
        <p:txBody>
          <a:bodyPr vert="horz" lIns="93021" tIns="46511" rIns="93021" bIns="46511"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2" y="8817905"/>
            <a:ext cx="3032337" cy="464185"/>
          </a:xfrm>
          <a:prstGeom prst="rect">
            <a:avLst/>
          </a:prstGeom>
        </p:spPr>
        <p:txBody>
          <a:bodyPr vert="horz" lIns="93021" tIns="46511" rIns="93021" bIns="46511" rtlCol="0" anchor="b"/>
          <a:lstStyle>
            <a:lvl1pPr algn="l" fontAlgn="auto">
              <a:spcBef>
                <a:spcPts val="0"/>
              </a:spcBef>
              <a:spcAft>
                <a:spcPts val="0"/>
              </a:spcAft>
              <a:defRPr sz="1200">
                <a:latin typeface="+mn-lt"/>
              </a:defRPr>
            </a:lvl1pPr>
          </a:lstStyle>
          <a:p>
            <a:pPr>
              <a:defRPr/>
            </a:pPr>
            <a:endParaRPr lang="en-US" dirty="0"/>
          </a:p>
        </p:txBody>
      </p:sp>
      <p:sp>
        <p:nvSpPr>
          <p:cNvPr id="7" name="Slide Number Placeholder 6"/>
          <p:cNvSpPr>
            <a:spLocks noGrp="1"/>
          </p:cNvSpPr>
          <p:nvPr>
            <p:ph type="sldNum" sz="quarter" idx="5"/>
          </p:nvPr>
        </p:nvSpPr>
        <p:spPr>
          <a:xfrm>
            <a:off x="3963746" y="8817905"/>
            <a:ext cx="3032337" cy="464185"/>
          </a:xfrm>
          <a:prstGeom prst="rect">
            <a:avLst/>
          </a:prstGeom>
        </p:spPr>
        <p:txBody>
          <a:bodyPr vert="horz" lIns="93021" tIns="46511" rIns="93021" bIns="46511" rtlCol="0" anchor="b"/>
          <a:lstStyle>
            <a:lvl1pPr algn="r" fontAlgn="auto">
              <a:spcBef>
                <a:spcPts val="0"/>
              </a:spcBef>
              <a:spcAft>
                <a:spcPts val="0"/>
              </a:spcAft>
              <a:defRPr sz="1200">
                <a:latin typeface="+mn-lt"/>
              </a:defRPr>
            </a:lvl1pPr>
          </a:lstStyle>
          <a:p>
            <a:pPr>
              <a:defRPr/>
            </a:pPr>
            <a:fld id="{315E6AFC-5762-4F8D-B7B6-BC715D8E0576}" type="slidenum">
              <a:rPr lang="en-US"/>
              <a:pPr>
                <a:defRPr/>
              </a:pPr>
              <a:t>‹#›</a:t>
            </a:fld>
            <a:endParaRPr lang="en-US" dirty="0"/>
          </a:p>
        </p:txBody>
      </p:sp>
    </p:spTree>
    <p:extLst>
      <p:ext uri="{BB962C8B-B14F-4D97-AF65-F5344CB8AC3E}">
        <p14:creationId xmlns:p14="http://schemas.microsoft.com/office/powerpoint/2010/main" val="2577027196"/>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828800"/>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9624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defRPr>
            </a:lvl1pPr>
          </a:lstStyle>
          <a:p>
            <a:pPr>
              <a:defRPr/>
            </a:pPr>
            <a:r>
              <a:rPr lang="en-US"/>
              <a:t>12/6/11</a:t>
            </a:r>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defRPr>
            </a:lvl1pPr>
          </a:lstStyle>
          <a:p>
            <a:pPr>
              <a:defRPr/>
            </a:pPr>
            <a:r>
              <a:rPr lang="en-US"/>
              <a:t>WRJ</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11C7C719-34EC-48D6-B935-1324D0D51022}"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219200"/>
            <a:ext cx="8534400" cy="5181600"/>
          </a:xfrm>
        </p:spPr>
        <p:txBody>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p:cNvSpPr>
            <a:spLocks noGrp="1"/>
          </p:cNvSpPr>
          <p:nvPr>
            <p:ph type="title"/>
          </p:nvPr>
        </p:nvSpPr>
        <p:spPr>
          <a:xfrm>
            <a:off x="457200" y="0"/>
            <a:ext cx="8229600" cy="838200"/>
          </a:xfrm>
        </p:spPr>
        <p:txBody>
          <a:bodyPr/>
          <a:lstStyle>
            <a:lvl1pPr>
              <a:defRPr sz="2800"/>
            </a:lvl1pPr>
          </a:lstStyle>
          <a:p>
            <a:r>
              <a:rPr lang="en-US"/>
              <a:t>Click to edit Master title style</a:t>
            </a:r>
          </a:p>
        </p:txBody>
      </p:sp>
      <p:sp>
        <p:nvSpPr>
          <p:cNvPr id="5" name="Slide Number Placeholder 5"/>
          <p:cNvSpPr>
            <a:spLocks noGrp="1"/>
          </p:cNvSpPr>
          <p:nvPr>
            <p:ph type="sldNum" sz="quarter" idx="10"/>
          </p:nvPr>
        </p:nvSpPr>
        <p:spPr/>
        <p:txBody>
          <a:bodyPr/>
          <a:lstStyle>
            <a:lvl1pPr>
              <a:defRPr/>
            </a:lvl1pPr>
          </a:lstStyle>
          <a:p>
            <a:pPr>
              <a:defRPr/>
            </a:pPr>
            <a:fld id="{A74DF621-1185-4A4E-B0A5-F7AE0C9B1815}"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95400"/>
            <a:ext cx="4038600" cy="4830763"/>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295400"/>
            <a:ext cx="4038600" cy="4830763"/>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defRPr>
            </a:lvl1pPr>
          </a:lstStyle>
          <a:p>
            <a:pPr>
              <a:defRPr/>
            </a:pPr>
            <a:r>
              <a:rPr lang="en-US"/>
              <a:t>12/6/11</a:t>
            </a:r>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defRPr>
            </a:lvl1pPr>
          </a:lstStyle>
          <a:p>
            <a:pPr>
              <a:defRPr/>
            </a:pPr>
            <a:r>
              <a:rPr lang="en-US"/>
              <a:t>WRJ</a:t>
            </a:r>
            <a:endParaRPr lang="en-US" dirty="0"/>
          </a:p>
        </p:txBody>
      </p:sp>
      <p:sp>
        <p:nvSpPr>
          <p:cNvPr id="7" name="Slide Number Placeholder 6"/>
          <p:cNvSpPr>
            <a:spLocks noGrp="1"/>
          </p:cNvSpPr>
          <p:nvPr>
            <p:ph type="sldNum" sz="quarter" idx="12"/>
          </p:nvPr>
        </p:nvSpPr>
        <p:spPr/>
        <p:txBody>
          <a:bodyPr/>
          <a:lstStyle>
            <a:lvl1pPr>
              <a:defRPr/>
            </a:lvl1pPr>
          </a:lstStyle>
          <a:p>
            <a:pPr>
              <a:defRPr/>
            </a:pPr>
            <a:fld id="{9C6905BD-8A3F-4ADA-A04A-C733D362B5FB}"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a:lvl1pPr>
          </a:lstStyle>
          <a:p>
            <a:pPr>
              <a:defRPr/>
            </a:pPr>
            <a:fld id="{61D2D57E-1A82-4EBD-8BA5-D30C72084EE4}"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0"/>
            <a:ext cx="8229600" cy="838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304800" y="1219200"/>
            <a:ext cx="8534400" cy="5181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7010400" y="6492875"/>
            <a:ext cx="2133600" cy="365125"/>
          </a:xfrm>
          <a:prstGeom prst="rect">
            <a:avLst/>
          </a:prstGeom>
        </p:spPr>
        <p:txBody>
          <a:bodyPr vert="horz" lIns="91440" tIns="45720" rIns="91440" bIns="45720" rtlCol="0" anchor="ctr"/>
          <a:lstStyle>
            <a:lvl1pPr algn="r" fontAlgn="auto">
              <a:spcBef>
                <a:spcPts val="0"/>
              </a:spcBef>
              <a:spcAft>
                <a:spcPts val="0"/>
              </a:spcAft>
              <a:defRPr sz="1100">
                <a:solidFill>
                  <a:schemeClr val="tx1">
                    <a:tint val="75000"/>
                  </a:schemeClr>
                </a:solidFill>
                <a:latin typeface="+mn-lt"/>
              </a:defRPr>
            </a:lvl1pPr>
          </a:lstStyle>
          <a:p>
            <a:pPr>
              <a:defRPr/>
            </a:pPr>
            <a:fld id="{517C7EAB-EC28-4C67-9329-5C824F7FDF1F}" type="slidenum">
              <a:rPr lang="en-US"/>
              <a:pPr>
                <a:defRPr/>
              </a:pPr>
              <a:t>‹#›</a:t>
            </a:fld>
            <a:endParaRPr lang="en-US" dirty="0"/>
          </a:p>
        </p:txBody>
      </p:sp>
      <p:sp>
        <p:nvSpPr>
          <p:cNvPr id="9" name="Rectangle 8"/>
          <p:cNvSpPr/>
          <p:nvPr userDrawn="1"/>
        </p:nvSpPr>
        <p:spPr>
          <a:xfrm>
            <a:off x="0" y="876300"/>
            <a:ext cx="9144000" cy="266700"/>
          </a:xfrm>
          <a:prstGeom prst="rect">
            <a:avLst/>
          </a:prstGeom>
          <a:blipFill>
            <a:blip r:embed="rId6" cstate="email"/>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1031" name="Picture 7" descr="NASA-Logo.png"/>
          <p:cNvPicPr>
            <a:picLocks noChangeAspect="1"/>
          </p:cNvPicPr>
          <p:nvPr userDrawn="1"/>
        </p:nvPicPr>
        <p:blipFill>
          <a:blip r:embed="rId7" cstate="email"/>
          <a:srcRect/>
          <a:stretch>
            <a:fillRect/>
          </a:stretch>
        </p:blipFill>
        <p:spPr bwMode="auto">
          <a:xfrm>
            <a:off x="0" y="76200"/>
            <a:ext cx="889000" cy="760413"/>
          </a:xfrm>
          <a:prstGeom prst="rect">
            <a:avLst/>
          </a:prstGeom>
          <a:noFill/>
          <a:ln w="9525">
            <a:noFill/>
            <a:miter lim="800000"/>
            <a:headEnd/>
            <a:tailEnd/>
          </a:ln>
        </p:spPr>
      </p:pic>
      <p:pic>
        <p:nvPicPr>
          <p:cNvPr id="8" name="Picture 9" descr="Microsoft Windows SharePoint Services Logo"/>
          <p:cNvPicPr>
            <a:picLocks noChangeAspect="1" noChangeArrowheads="1"/>
          </p:cNvPicPr>
          <p:nvPr userDrawn="1"/>
        </p:nvPicPr>
        <p:blipFill>
          <a:blip r:embed="rId8" cstate="email"/>
          <a:srcRect/>
          <a:stretch>
            <a:fillRect/>
          </a:stretch>
        </p:blipFill>
        <p:spPr bwMode="auto">
          <a:xfrm>
            <a:off x="7791217" y="64395"/>
            <a:ext cx="554750" cy="765556"/>
          </a:xfrm>
          <a:prstGeom prst="rect">
            <a:avLst/>
          </a:prstGeom>
          <a:noFill/>
        </p:spPr>
      </p:pic>
      <p:pic>
        <p:nvPicPr>
          <p:cNvPr id="10" name="Picture 9" descr="ALHATlogo_Light"/>
          <p:cNvPicPr/>
          <p:nvPr userDrawn="1"/>
        </p:nvPicPr>
        <p:blipFill>
          <a:blip r:embed="rId9" cstate="screen">
            <a:extLst>
              <a:ext uri="{28A0092B-C50C-407E-A947-70E740481C1C}">
                <a14:useLocalDpi xmlns:a14="http://schemas.microsoft.com/office/drawing/2010/main"/>
              </a:ext>
            </a:extLst>
          </a:blip>
          <a:srcRect/>
          <a:stretch>
            <a:fillRect/>
          </a:stretch>
        </p:blipFill>
        <p:spPr bwMode="auto">
          <a:xfrm>
            <a:off x="8296877" y="1"/>
            <a:ext cx="865866" cy="865866"/>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38" r:id="rId4"/>
  </p:sldLayoutIdLst>
  <p:hf hdr="0"/>
  <p:txStyles>
    <p:titleStyle>
      <a:lvl1pPr algn="ctr" rtl="0" eaLnBrk="0" fontAlgn="base" hangingPunct="0">
        <a:spcBef>
          <a:spcPct val="0"/>
        </a:spcBef>
        <a:spcAft>
          <a:spcPct val="0"/>
        </a:spcAft>
        <a:defRPr sz="3200" b="1" kern="1200">
          <a:solidFill>
            <a:schemeClr val="tx1"/>
          </a:solidFill>
          <a:latin typeface="+mj-lt"/>
          <a:ea typeface="+mj-ea"/>
          <a:cs typeface="+mj-cs"/>
        </a:defRPr>
      </a:lvl1pPr>
      <a:lvl2pPr algn="ctr" rtl="0" eaLnBrk="0" fontAlgn="base" hangingPunct="0">
        <a:spcBef>
          <a:spcPct val="0"/>
        </a:spcBef>
        <a:spcAft>
          <a:spcPct val="0"/>
        </a:spcAft>
        <a:defRPr sz="3200" b="1">
          <a:solidFill>
            <a:schemeClr val="tx1"/>
          </a:solidFill>
          <a:latin typeface="Calibri" pitchFamily="34" charset="0"/>
        </a:defRPr>
      </a:lvl2pPr>
      <a:lvl3pPr algn="ctr" rtl="0" eaLnBrk="0" fontAlgn="base" hangingPunct="0">
        <a:spcBef>
          <a:spcPct val="0"/>
        </a:spcBef>
        <a:spcAft>
          <a:spcPct val="0"/>
        </a:spcAft>
        <a:defRPr sz="3200" b="1">
          <a:solidFill>
            <a:schemeClr val="tx1"/>
          </a:solidFill>
          <a:latin typeface="Calibri" pitchFamily="34" charset="0"/>
        </a:defRPr>
      </a:lvl3pPr>
      <a:lvl4pPr algn="ctr" rtl="0" eaLnBrk="0" fontAlgn="base" hangingPunct="0">
        <a:spcBef>
          <a:spcPct val="0"/>
        </a:spcBef>
        <a:spcAft>
          <a:spcPct val="0"/>
        </a:spcAft>
        <a:defRPr sz="3200" b="1">
          <a:solidFill>
            <a:schemeClr val="tx1"/>
          </a:solidFill>
          <a:latin typeface="Calibri" pitchFamily="34" charset="0"/>
        </a:defRPr>
      </a:lvl4pPr>
      <a:lvl5pPr algn="ctr" rtl="0" eaLnBrk="0" fontAlgn="base" hangingPunct="0">
        <a:spcBef>
          <a:spcPct val="0"/>
        </a:spcBef>
        <a:spcAft>
          <a:spcPct val="0"/>
        </a:spcAft>
        <a:defRPr sz="3200" b="1">
          <a:solidFill>
            <a:schemeClr val="tx1"/>
          </a:solidFill>
          <a:latin typeface="Calibri" pitchFamily="34" charset="0"/>
        </a:defRPr>
      </a:lvl5pPr>
      <a:lvl6pPr marL="457200" algn="ctr" rtl="0" fontAlgn="base">
        <a:spcBef>
          <a:spcPct val="0"/>
        </a:spcBef>
        <a:spcAft>
          <a:spcPct val="0"/>
        </a:spcAft>
        <a:defRPr sz="3200" b="1">
          <a:solidFill>
            <a:schemeClr val="tx1"/>
          </a:solidFill>
          <a:latin typeface="Calibri" pitchFamily="34" charset="0"/>
        </a:defRPr>
      </a:lvl6pPr>
      <a:lvl7pPr marL="914400" algn="ctr" rtl="0" fontAlgn="base">
        <a:spcBef>
          <a:spcPct val="0"/>
        </a:spcBef>
        <a:spcAft>
          <a:spcPct val="0"/>
        </a:spcAft>
        <a:defRPr sz="3200" b="1">
          <a:solidFill>
            <a:schemeClr val="tx1"/>
          </a:solidFill>
          <a:latin typeface="Calibri" pitchFamily="34" charset="0"/>
        </a:defRPr>
      </a:lvl7pPr>
      <a:lvl8pPr marL="1371600" algn="ctr" rtl="0" fontAlgn="base">
        <a:spcBef>
          <a:spcPct val="0"/>
        </a:spcBef>
        <a:spcAft>
          <a:spcPct val="0"/>
        </a:spcAft>
        <a:defRPr sz="3200" b="1">
          <a:solidFill>
            <a:schemeClr val="tx1"/>
          </a:solidFill>
          <a:latin typeface="Calibri" pitchFamily="34" charset="0"/>
        </a:defRPr>
      </a:lvl8pPr>
      <a:lvl9pPr marL="1828800" algn="ctr" rtl="0" fontAlgn="base">
        <a:spcBef>
          <a:spcPct val="0"/>
        </a:spcBef>
        <a:spcAft>
          <a:spcPct val="0"/>
        </a:spcAft>
        <a:defRPr sz="3200" b="1">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4.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jpeg"/><Relationship Id="rId7" Type="http://schemas.openxmlformats.org/officeDocument/2006/relationships/image" Target="../media/image19.jpeg"/><Relationship Id="rId12" Type="http://schemas.openxmlformats.org/officeDocument/2006/relationships/image" Target="../media/image23.jpeg"/><Relationship Id="rId2"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image" Target="../media/image18.png"/><Relationship Id="rId11" Type="http://schemas.openxmlformats.org/officeDocument/2006/relationships/image" Target="../media/image22.jpeg"/><Relationship Id="rId5" Type="http://schemas.openxmlformats.org/officeDocument/2006/relationships/image" Target="../media/image17.jpeg"/><Relationship Id="rId10" Type="http://schemas.microsoft.com/office/2007/relationships/hdphoto" Target="../media/hdphoto1.wdp"/><Relationship Id="rId4" Type="http://schemas.openxmlformats.org/officeDocument/2006/relationships/image" Target="../media/image16.jpeg"/><Relationship Id="rId9" Type="http://schemas.openxmlformats.org/officeDocument/2006/relationships/image" Target="../media/image21.jpeg"/></Relationships>
</file>

<file path=ppt/slides/_rels/slide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31.jpeg"/><Relationship Id="rId5" Type="http://schemas.openxmlformats.org/officeDocument/2006/relationships/image" Target="../media/image30.png"/><Relationship Id="rId4" Type="http://schemas.openxmlformats.org/officeDocument/2006/relationships/image" Target="../media/image29.png"/></Relationships>
</file>

<file path=ppt/slides/_rels/slide7.xml.rels><?xml version="1.0" encoding="UTF-8" standalone="yes"?>
<Relationships xmlns="http://schemas.openxmlformats.org/package/2006/relationships"><Relationship Id="rId3" Type="http://schemas.openxmlformats.org/officeDocument/2006/relationships/image" Target="../media/image33.jpeg"/><Relationship Id="rId7" Type="http://schemas.openxmlformats.org/officeDocument/2006/relationships/image" Target="../media/image37.png"/><Relationship Id="rId2" Type="http://schemas.openxmlformats.org/officeDocument/2006/relationships/image" Target="../media/image32.jpeg"/><Relationship Id="rId1" Type="http://schemas.openxmlformats.org/officeDocument/2006/relationships/slideLayout" Target="../slideLayouts/slideLayout2.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s>
</file>

<file path=ppt/slides/_rels/slide8.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49.png"/><Relationship Id="rId18" Type="http://schemas.openxmlformats.org/officeDocument/2006/relationships/image" Target="../media/image54.png"/><Relationship Id="rId3" Type="http://schemas.openxmlformats.org/officeDocument/2006/relationships/image" Target="../media/image39.png"/><Relationship Id="rId21" Type="http://schemas.openxmlformats.org/officeDocument/2006/relationships/image" Target="../media/image57.png"/><Relationship Id="rId7" Type="http://schemas.openxmlformats.org/officeDocument/2006/relationships/image" Target="../media/image43.jpeg"/><Relationship Id="rId12" Type="http://schemas.openxmlformats.org/officeDocument/2006/relationships/image" Target="../media/image48.png"/><Relationship Id="rId17" Type="http://schemas.openxmlformats.org/officeDocument/2006/relationships/image" Target="../media/image53.jpeg"/><Relationship Id="rId2" Type="http://schemas.openxmlformats.org/officeDocument/2006/relationships/image" Target="../media/image38.jpeg"/><Relationship Id="rId16" Type="http://schemas.openxmlformats.org/officeDocument/2006/relationships/image" Target="../media/image52.png"/><Relationship Id="rId20" Type="http://schemas.openxmlformats.org/officeDocument/2006/relationships/image" Target="../media/image56.jpeg"/><Relationship Id="rId1" Type="http://schemas.openxmlformats.org/officeDocument/2006/relationships/slideLayout" Target="../slideLayouts/slideLayout2.xml"/><Relationship Id="rId6" Type="http://schemas.openxmlformats.org/officeDocument/2006/relationships/image" Target="../media/image42.png"/><Relationship Id="rId11" Type="http://schemas.openxmlformats.org/officeDocument/2006/relationships/image" Target="../media/image47.png"/><Relationship Id="rId5" Type="http://schemas.openxmlformats.org/officeDocument/2006/relationships/image" Target="../media/image41.jpeg"/><Relationship Id="rId15" Type="http://schemas.openxmlformats.org/officeDocument/2006/relationships/image" Target="../media/image51.png"/><Relationship Id="rId10" Type="http://schemas.openxmlformats.org/officeDocument/2006/relationships/image" Target="../media/image46.jpeg"/><Relationship Id="rId19" Type="http://schemas.openxmlformats.org/officeDocument/2006/relationships/image" Target="../media/image55.png"/><Relationship Id="rId4" Type="http://schemas.openxmlformats.org/officeDocument/2006/relationships/image" Target="../media/image40.jpeg"/><Relationship Id="rId9" Type="http://schemas.openxmlformats.org/officeDocument/2006/relationships/image" Target="../media/image45.jpeg"/><Relationship Id="rId14" Type="http://schemas.openxmlformats.org/officeDocument/2006/relationships/image" Target="../media/image50.jpeg"/><Relationship Id="rId22" Type="http://schemas.openxmlformats.org/officeDocument/2006/relationships/image" Target="../media/image58.jpeg"/></Relationships>
</file>

<file path=ppt/slides/_rels/slide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1.w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s>
</file>

<file path=ppt/slides/_rels/slide12.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72.jpeg"/><Relationship Id="rId3" Type="http://schemas.openxmlformats.org/officeDocument/2006/relationships/image" Target="../media/image71.png"/><Relationship Id="rId7" Type="http://schemas.openxmlformats.org/officeDocument/2006/relationships/image" Target="../media/image69.e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68.emf"/><Relationship Id="rId10" Type="http://schemas.openxmlformats.org/officeDocument/2006/relationships/image" Target="../media/image70.emf"/><Relationship Id="rId4" Type="http://schemas.openxmlformats.org/officeDocument/2006/relationships/oleObject" Target="../embeddings/oleObject1.bin"/><Relationship Id="rId9" Type="http://schemas.openxmlformats.org/officeDocument/2006/relationships/oleObject" Target="../embeddings/oleObject3.bin"/></Relationships>
</file>

<file path=ppt/slides/_rels/slide14.xml.rels><?xml version="1.0" encoding="UTF-8" standalone="yes"?>
<Relationships xmlns="http://schemas.openxmlformats.org/package/2006/relationships"><Relationship Id="rId8" Type="http://schemas.openxmlformats.org/officeDocument/2006/relationships/image" Target="../media/image74.jpeg"/><Relationship Id="rId3" Type="http://schemas.openxmlformats.org/officeDocument/2006/relationships/image" Target="../media/image73.jpeg"/><Relationship Id="rId7" Type="http://schemas.openxmlformats.org/officeDocument/2006/relationships/image" Target="../media/image70.emf"/><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5.bin"/><Relationship Id="rId5" Type="http://schemas.openxmlformats.org/officeDocument/2006/relationships/image" Target="../media/image69.emf"/><Relationship Id="rId10" Type="http://schemas.openxmlformats.org/officeDocument/2006/relationships/image" Target="../media/image76.png"/><Relationship Id="rId4" Type="http://schemas.openxmlformats.org/officeDocument/2006/relationships/oleObject" Target="../embeddings/oleObject4.bin"/><Relationship Id="rId9" Type="http://schemas.openxmlformats.org/officeDocument/2006/relationships/image" Target="../media/image75.png"/></Relationships>
</file>

<file path=ppt/slides/_rels/slide15.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7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84.png"/><Relationship Id="rId3" Type="http://schemas.openxmlformats.org/officeDocument/2006/relationships/image" Target="../media/image51.png"/><Relationship Id="rId7" Type="http://schemas.openxmlformats.org/officeDocument/2006/relationships/image" Target="../media/image83.png"/><Relationship Id="rId2" Type="http://schemas.openxmlformats.org/officeDocument/2006/relationships/image" Target="../media/image80.jpeg"/><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82.jpeg"/><Relationship Id="rId10" Type="http://schemas.openxmlformats.org/officeDocument/2006/relationships/image" Target="../media/image86.jpeg"/><Relationship Id="rId4" Type="http://schemas.openxmlformats.org/officeDocument/2006/relationships/image" Target="../media/image81.png"/><Relationship Id="rId9" Type="http://schemas.openxmlformats.org/officeDocument/2006/relationships/image" Target="../media/image85.png"/></Relationships>
</file>

<file path=ppt/slides/_rels/slide21.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jpeg"/><Relationship Id="rId1" Type="http://schemas.openxmlformats.org/officeDocument/2006/relationships/slideLayout" Target="../slideLayouts/slideLayout2.xml"/><Relationship Id="rId4" Type="http://schemas.openxmlformats.org/officeDocument/2006/relationships/image" Target="../media/image89.jpeg"/></Relationships>
</file>

<file path=ppt/slides/_rels/slide22.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92.png"/><Relationship Id="rId1" Type="http://schemas.openxmlformats.org/officeDocument/2006/relationships/slideLayout" Target="../slideLayouts/slideLayout2.xml"/><Relationship Id="rId4" Type="http://schemas.openxmlformats.org/officeDocument/2006/relationships/image" Target="../media/image93.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95.emf"/><Relationship Id="rId2" Type="http://schemas.openxmlformats.org/officeDocument/2006/relationships/image" Target="../media/image94.emf"/><Relationship Id="rId1" Type="http://schemas.openxmlformats.org/officeDocument/2006/relationships/slideLayout" Target="../slideLayouts/slideLayout2.xml"/><Relationship Id="rId5" Type="http://schemas.openxmlformats.org/officeDocument/2006/relationships/hyperlink" Target="https://oasis.jsc.nasa.gov/projects/ProjectM/GNC/Morpheus%20Flight%20Dynamics%20Wiki/1.2.13.6%20Landing%20Site%20Designation%20and%20Abort%20Zones.aspx" TargetMode="External"/><Relationship Id="rId4" Type="http://schemas.openxmlformats.org/officeDocument/2006/relationships/image" Target="../media/image96.emf"/></Relationships>
</file>

<file path=ppt/slides/_rels/slide30.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jpeg"/><Relationship Id="rId1" Type="http://schemas.openxmlformats.org/officeDocument/2006/relationships/slideLayout" Target="../slideLayouts/slideLayout2.xml"/><Relationship Id="rId5" Type="http://schemas.openxmlformats.org/officeDocument/2006/relationships/image" Target="../media/image100.jpeg"/><Relationship Id="rId4" Type="http://schemas.openxmlformats.org/officeDocument/2006/relationships/image" Target="../media/image99.jpeg"/></Relationships>
</file>

<file path=ppt/slides/_rels/slide31.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image" Target="../media/image102.jpeg"/><Relationship Id="rId1" Type="http://schemas.openxmlformats.org/officeDocument/2006/relationships/slideLayout" Target="../slideLayouts/slideLayout2.xml"/><Relationship Id="rId5" Type="http://schemas.openxmlformats.org/officeDocument/2006/relationships/image" Target="../media/image105.jpeg"/><Relationship Id="rId4" Type="http://schemas.openxmlformats.org/officeDocument/2006/relationships/image" Target="../media/image104.png"/></Relationships>
</file>

<file path=ppt/slides/_rels/slide33.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slideLayout" Target="../slideLayouts/slideLayout2.xml"/><Relationship Id="rId5" Type="http://schemas.openxmlformats.org/officeDocument/2006/relationships/image" Target="../media/image112.png"/><Relationship Id="rId4" Type="http://schemas.openxmlformats.org/officeDocument/2006/relationships/image" Target="../media/image111.png"/></Relationships>
</file>

<file path=ppt/slides/_rels/slide38.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15.png"/><Relationship Id="rId1" Type="http://schemas.openxmlformats.org/officeDocument/2006/relationships/slideLayout" Target="../slideLayouts/slideLayout2.xml"/><Relationship Id="rId4" Type="http://schemas.openxmlformats.org/officeDocument/2006/relationships/image" Target="../media/image117.png"/></Relationships>
</file>

<file path=ppt/slides/_rels/slide40.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image" Target="../media/image118.jpeg"/><Relationship Id="rId1" Type="http://schemas.openxmlformats.org/officeDocument/2006/relationships/slideLayout" Target="../slideLayouts/slideLayout2.xml"/><Relationship Id="rId5" Type="http://schemas.openxmlformats.org/officeDocument/2006/relationships/image" Target="../media/image121.jpeg"/><Relationship Id="rId4" Type="http://schemas.openxmlformats.org/officeDocument/2006/relationships/image" Target="../media/image120.jpeg"/></Relationships>
</file>

<file path=ppt/slides/_rels/slide41.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image" Target="../media/image122.jpeg"/><Relationship Id="rId1" Type="http://schemas.openxmlformats.org/officeDocument/2006/relationships/slideLayout" Target="../slideLayouts/slideLayout2.xml"/><Relationship Id="rId4" Type="http://schemas.openxmlformats.org/officeDocument/2006/relationships/image" Target="../media/image124.jpe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125.png"/><Relationship Id="rId1" Type="http://schemas.openxmlformats.org/officeDocument/2006/relationships/slideLayout" Target="../slideLayouts/slideLayout2.xml"/><Relationship Id="rId6" Type="http://schemas.openxmlformats.org/officeDocument/2006/relationships/image" Target="../media/image129.jpeg"/><Relationship Id="rId5" Type="http://schemas.openxmlformats.org/officeDocument/2006/relationships/image" Target="../media/image128.jpeg"/><Relationship Id="rId4" Type="http://schemas.openxmlformats.org/officeDocument/2006/relationships/image" Target="../media/image127.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30.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image" Target="../media/image131.jpeg"/><Relationship Id="rId1" Type="http://schemas.openxmlformats.org/officeDocument/2006/relationships/slideLayout" Target="../slideLayouts/slideLayout2.xml"/><Relationship Id="rId5" Type="http://schemas.openxmlformats.org/officeDocument/2006/relationships/image" Target="../media/image134.jpeg"/><Relationship Id="rId4" Type="http://schemas.openxmlformats.org/officeDocument/2006/relationships/image" Target="../media/image133.jpeg"/></Relationships>
</file>

<file path=ppt/slides/_rels/slide47.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image" Target="../media/image135.jpeg"/><Relationship Id="rId1" Type="http://schemas.openxmlformats.org/officeDocument/2006/relationships/slideLayout" Target="../slideLayouts/slideLayout2.xml"/><Relationship Id="rId4" Type="http://schemas.openxmlformats.org/officeDocument/2006/relationships/image" Target="../media/image13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 y="0"/>
            <a:ext cx="9144001" cy="6858000"/>
          </a:xfrm>
          <a:prstGeom prst="rect">
            <a:avLst/>
          </a:prstGeom>
        </p:spPr>
      </p:pic>
      <p:pic>
        <p:nvPicPr>
          <p:cNvPr id="10" name="Picture 9"/>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737671" y="578095"/>
            <a:ext cx="910529" cy="1263318"/>
          </a:xfrm>
          <a:prstGeom prst="rect">
            <a:avLst/>
          </a:prstGeom>
        </p:spPr>
      </p:pic>
      <p:sp>
        <p:nvSpPr>
          <p:cNvPr id="3" name="Subtitle 2"/>
          <p:cNvSpPr>
            <a:spLocks noGrp="1"/>
          </p:cNvSpPr>
          <p:nvPr>
            <p:ph type="subTitle" idx="1"/>
          </p:nvPr>
        </p:nvSpPr>
        <p:spPr>
          <a:xfrm>
            <a:off x="1371600" y="4114801"/>
            <a:ext cx="6400800" cy="2381250"/>
          </a:xfrm>
        </p:spPr>
        <p:txBody>
          <a:bodyPr rtlCol="0">
            <a:normAutofit/>
          </a:bodyPr>
          <a:lstStyle/>
          <a:p>
            <a:pPr eaLnBrk="1" fontAlgn="auto" hangingPunct="1">
              <a:spcAft>
                <a:spcPts val="0"/>
              </a:spcAft>
              <a:defRPr/>
            </a:pPr>
            <a:r>
              <a:rPr lang="en-US" sz="4000" b="1" dirty="0">
                <a:solidFill>
                  <a:schemeClr val="bg1"/>
                </a:solidFill>
              </a:rPr>
              <a:t>AES FY14 Review </a:t>
            </a:r>
          </a:p>
          <a:p>
            <a:pPr eaLnBrk="1" fontAlgn="auto" hangingPunct="1">
              <a:spcAft>
                <a:spcPts val="0"/>
              </a:spcAft>
              <a:defRPr/>
            </a:pPr>
            <a:endParaRPr lang="en-US" sz="2000" b="1" dirty="0">
              <a:solidFill>
                <a:prstClr val="black"/>
              </a:solidFill>
            </a:endParaRPr>
          </a:p>
          <a:p>
            <a:pPr eaLnBrk="1" fontAlgn="auto" hangingPunct="1">
              <a:spcAft>
                <a:spcPts val="0"/>
              </a:spcAft>
              <a:defRPr/>
            </a:pPr>
            <a:r>
              <a:rPr lang="en-US" sz="1800" b="1" dirty="0">
                <a:solidFill>
                  <a:schemeClr val="bg1"/>
                </a:solidFill>
                <a:ea typeface="+mj-ea"/>
                <a:cs typeface="+mj-cs"/>
              </a:rPr>
              <a:t>Jon Olansen, Morpheus Project Manager</a:t>
            </a:r>
            <a:br>
              <a:rPr lang="en-US" sz="1800" b="1" dirty="0">
                <a:solidFill>
                  <a:schemeClr val="bg1"/>
                </a:solidFill>
                <a:ea typeface="+mj-ea"/>
                <a:cs typeface="+mj-cs"/>
              </a:rPr>
            </a:br>
            <a:r>
              <a:rPr lang="en-US" sz="1800" b="1" dirty="0">
                <a:solidFill>
                  <a:schemeClr val="bg1"/>
                </a:solidFill>
                <a:ea typeface="+mj-ea"/>
                <a:cs typeface="+mj-cs"/>
              </a:rPr>
              <a:t>Chirold Epp, ALHAT Project Manager</a:t>
            </a:r>
            <a:endParaRPr lang="en-US" sz="1000" b="1" dirty="0">
              <a:solidFill>
                <a:schemeClr val="bg1"/>
              </a:solidFill>
              <a:ea typeface="+mj-ea"/>
              <a:cs typeface="+mj-cs"/>
            </a:endParaRPr>
          </a:p>
          <a:p>
            <a:pPr eaLnBrk="1" fontAlgn="auto" hangingPunct="1">
              <a:spcAft>
                <a:spcPts val="0"/>
              </a:spcAft>
              <a:defRPr/>
            </a:pPr>
            <a:endParaRPr lang="en-US" sz="1050" dirty="0">
              <a:solidFill>
                <a:schemeClr val="bg1"/>
              </a:solidFill>
            </a:endParaRPr>
          </a:p>
          <a:p>
            <a:pPr eaLnBrk="1" fontAlgn="auto" hangingPunct="1">
              <a:spcAft>
                <a:spcPts val="0"/>
              </a:spcAft>
              <a:defRPr/>
            </a:pPr>
            <a:r>
              <a:rPr lang="en-US" sz="1600" dirty="0">
                <a:solidFill>
                  <a:schemeClr val="bg1"/>
                </a:solidFill>
              </a:rPr>
              <a:t>22 September 2014</a:t>
            </a:r>
            <a:endParaRPr lang="en-US" sz="1200" dirty="0">
              <a:solidFill>
                <a:schemeClr val="bg1"/>
              </a:solidFill>
            </a:endParaRPr>
          </a:p>
        </p:txBody>
      </p:sp>
      <p:pic>
        <p:nvPicPr>
          <p:cNvPr id="8" name="Picture 7" descr="ALHATlogo_Light"/>
          <p:cNvPicPr/>
          <p:nvPr/>
        </p:nvPicPr>
        <p:blipFill>
          <a:blip r:embed="rId4" cstate="print"/>
          <a:srcRect/>
          <a:stretch>
            <a:fillRect/>
          </a:stretch>
        </p:blipFill>
        <p:spPr bwMode="auto">
          <a:xfrm>
            <a:off x="4645947" y="578095"/>
            <a:ext cx="1258424" cy="1258424"/>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887770" y="1262129"/>
            <a:ext cx="4171562" cy="5375738"/>
          </a:xfrm>
        </p:spPr>
        <p:txBody>
          <a:bodyPr>
            <a:noAutofit/>
          </a:bodyPr>
          <a:lstStyle/>
          <a:p>
            <a:pPr marL="166688" indent="-166688"/>
            <a:r>
              <a:rPr lang="en-US" sz="1700" dirty="0"/>
              <a:t>Morpheus is a Full Scale Robotic Lander (500kg payload) built as a risk reduction test article</a:t>
            </a:r>
          </a:p>
          <a:p>
            <a:pPr marL="346075" lvl="1" indent="-166688"/>
            <a:r>
              <a:rPr lang="en-US" sz="1500" dirty="0"/>
              <a:t>Morpheus system includes the vehicle, ground systems, operations</a:t>
            </a:r>
          </a:p>
          <a:p>
            <a:pPr marL="330200" lvl="1" indent="-166688"/>
            <a:r>
              <a:rPr lang="en-US" sz="1500" dirty="0"/>
              <a:t>Developed, tested and operated in-house at Johnson Space Center and KSC</a:t>
            </a:r>
          </a:p>
          <a:p>
            <a:pPr marL="166688" indent="-166688"/>
            <a:r>
              <a:rPr lang="en-US" sz="1700" dirty="0"/>
              <a:t>Technologies: </a:t>
            </a:r>
          </a:p>
          <a:p>
            <a:pPr marL="346075" lvl="1" indent="-166688"/>
            <a:r>
              <a:rPr lang="en-US" sz="1500" dirty="0"/>
              <a:t>Liquid oxygen/methane propulsion (cryogenic, green, safe for ground handling and crew)</a:t>
            </a:r>
          </a:p>
          <a:p>
            <a:pPr marL="346075" lvl="1" indent="-166688"/>
            <a:r>
              <a:rPr lang="en-US" sz="1500" dirty="0"/>
              <a:t>Precision landing and hazard detection Sensors</a:t>
            </a:r>
          </a:p>
          <a:p>
            <a:pPr marL="346075" lvl="1" indent="-166688"/>
            <a:r>
              <a:rPr lang="en-US" sz="1500" dirty="0"/>
              <a:t>Leverages GSFC’s modular, reusable Core Flight Software</a:t>
            </a:r>
          </a:p>
          <a:p>
            <a:pPr marL="346075" lvl="1" indent="-166688"/>
            <a:r>
              <a:rPr lang="en-US" sz="1500" dirty="0"/>
              <a:t>Technology incubator for advanced development efforts</a:t>
            </a:r>
          </a:p>
          <a:p>
            <a:pPr marL="166688" indent="-166688"/>
            <a:r>
              <a:rPr lang="en-US" sz="1700" dirty="0"/>
              <a:t>Tests complete: 12 hot fire, 34 tethered, and 14 free flights to date</a:t>
            </a:r>
          </a:p>
          <a:p>
            <a:pPr marL="166688" indent="-166688"/>
            <a:r>
              <a:rPr lang="en-US" sz="1700" dirty="0"/>
              <a:t>Lean Development Approach</a:t>
            </a:r>
            <a:endParaRPr lang="en-US" sz="1500" dirty="0"/>
          </a:p>
          <a:p>
            <a:pPr marL="166688" indent="-166688"/>
            <a:r>
              <a:rPr lang="en-US" sz="1700" dirty="0"/>
              <a:t>Forward Leaning towards Human Spaceflight</a:t>
            </a:r>
          </a:p>
        </p:txBody>
      </p:sp>
      <p:sp>
        <p:nvSpPr>
          <p:cNvPr id="3" name="Title 2"/>
          <p:cNvSpPr>
            <a:spLocks noGrp="1"/>
          </p:cNvSpPr>
          <p:nvPr>
            <p:ph type="title"/>
          </p:nvPr>
        </p:nvSpPr>
        <p:spPr/>
        <p:txBody>
          <a:bodyPr/>
          <a:lstStyle/>
          <a:p>
            <a:r>
              <a:rPr lang="en-US" sz="2800" b="1" dirty="0"/>
              <a:t>Morpheus Introduction</a:t>
            </a:r>
          </a:p>
        </p:txBody>
      </p:sp>
      <p:sp>
        <p:nvSpPr>
          <p:cNvPr id="11" name="Rectangle 10"/>
          <p:cNvSpPr/>
          <p:nvPr/>
        </p:nvSpPr>
        <p:spPr>
          <a:xfrm>
            <a:off x="38100" y="5117748"/>
            <a:ext cx="4804918" cy="1661993"/>
          </a:xfrm>
          <a:prstGeom prst="rect">
            <a:avLst/>
          </a:prstGeom>
          <a:solidFill>
            <a:schemeClr val="accent1">
              <a:lumMod val="40000"/>
              <a:lumOff val="60000"/>
            </a:schemeClr>
          </a:solidFill>
        </p:spPr>
        <p:txBody>
          <a:bodyPr wrap="square">
            <a:spAutoFit/>
          </a:bodyPr>
          <a:lstStyle/>
          <a:p>
            <a:pPr algn="ctr"/>
            <a:r>
              <a:rPr lang="en-US" sz="1700" i="1" dirty="0">
                <a:latin typeface="+mn-lt"/>
              </a:rPr>
              <a:t>While </a:t>
            </a:r>
            <a:r>
              <a:rPr lang="en-US" sz="1700" i="1" u="sng" dirty="0">
                <a:latin typeface="+mn-lt"/>
              </a:rPr>
              <a:t>technologies</a:t>
            </a:r>
            <a:r>
              <a:rPr lang="en-US" sz="1700" i="1" dirty="0">
                <a:latin typeface="+mn-lt"/>
              </a:rPr>
              <a:t> offer promise, </a:t>
            </a:r>
            <a:r>
              <a:rPr lang="en-US" sz="1700" i="1" u="sng" dirty="0">
                <a:latin typeface="+mn-lt"/>
              </a:rPr>
              <a:t>capabilities</a:t>
            </a:r>
            <a:r>
              <a:rPr lang="en-US" sz="1700" i="1" dirty="0">
                <a:latin typeface="+mn-lt"/>
              </a:rPr>
              <a:t> offer potential solutions with application for future human exploration beyond LEO.  Morpheus provides a bridge for evolving these technologies into capable systems that can be demonstrated and tested – in a </a:t>
            </a:r>
            <a:r>
              <a:rPr lang="en-US" sz="1700" i="1" u="sng" dirty="0">
                <a:latin typeface="+mn-lt"/>
              </a:rPr>
              <a:t>relevant flight environment</a:t>
            </a:r>
            <a:r>
              <a:rPr lang="en-US" sz="1700" i="1" dirty="0">
                <a:latin typeface="+mn-lt"/>
              </a:rPr>
              <a:t>.</a:t>
            </a:r>
          </a:p>
        </p:txBody>
      </p:sp>
      <p:pic>
        <p:nvPicPr>
          <p:cNvPr id="6" name="Picture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8100" y="1219200"/>
            <a:ext cx="4804918" cy="3886200"/>
          </a:xfrm>
          <a:prstGeom prst="rect">
            <a:avLst/>
          </a:prstGeom>
        </p:spPr>
      </p:pic>
    </p:spTree>
    <p:extLst>
      <p:ext uri="{BB962C8B-B14F-4D97-AF65-F5344CB8AC3E}">
        <p14:creationId xmlns:p14="http://schemas.microsoft.com/office/powerpoint/2010/main" val="39942186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1" y="1219200"/>
            <a:ext cx="4419599" cy="5181600"/>
          </a:xfrm>
        </p:spPr>
        <p:txBody>
          <a:bodyPr>
            <a:noAutofit/>
          </a:bodyPr>
          <a:lstStyle/>
          <a:p>
            <a:pPr marL="231775" indent="-231775"/>
            <a:r>
              <a:rPr lang="en-US" sz="1600" b="1" dirty="0"/>
              <a:t>Technology Advancement</a:t>
            </a:r>
          </a:p>
          <a:p>
            <a:pPr lvl="1"/>
            <a:r>
              <a:rPr lang="en-US" sz="1600" dirty="0"/>
              <a:t>Liquid oxygen/liquid methane propulsion system</a:t>
            </a:r>
          </a:p>
          <a:p>
            <a:pPr lvl="1"/>
            <a:r>
              <a:rPr lang="en-US" sz="1600" dirty="0"/>
              <a:t>Precision landing and hazard avoidance</a:t>
            </a:r>
          </a:p>
          <a:p>
            <a:pPr marL="231775" indent="-231775"/>
            <a:endParaRPr lang="en-US" sz="1600" dirty="0"/>
          </a:p>
          <a:p>
            <a:pPr marL="231775" indent="-231775"/>
            <a:r>
              <a:rPr lang="en-US" sz="1600" b="1" dirty="0"/>
              <a:t>Lean Development</a:t>
            </a:r>
          </a:p>
          <a:p>
            <a:pPr lvl="1"/>
            <a:r>
              <a:rPr lang="en-US" sz="1600" dirty="0"/>
              <a:t>In-house design &amp; build focus</a:t>
            </a:r>
          </a:p>
          <a:p>
            <a:pPr lvl="1"/>
            <a:r>
              <a:rPr lang="en-US" sz="1600" dirty="0"/>
              <a:t>Test early, test often</a:t>
            </a:r>
          </a:p>
          <a:p>
            <a:pPr marL="231775" indent="-231775"/>
            <a:endParaRPr lang="en-US" sz="1600" dirty="0"/>
          </a:p>
          <a:p>
            <a:pPr marL="231775" indent="-231775"/>
            <a:r>
              <a:rPr lang="en-US" sz="1600" b="1" dirty="0"/>
              <a:t>Innovative Partnerships</a:t>
            </a:r>
          </a:p>
          <a:p>
            <a:pPr lvl="1"/>
            <a:r>
              <a:rPr lang="en-US" sz="1600" dirty="0"/>
              <a:t>Collaborations with other NASA centers</a:t>
            </a:r>
          </a:p>
          <a:p>
            <a:pPr lvl="1"/>
            <a:r>
              <a:rPr lang="en-US" sz="1600" dirty="0"/>
              <a:t>In-kind agreements with commercial partners</a:t>
            </a:r>
          </a:p>
          <a:p>
            <a:pPr marL="231775" indent="-231775"/>
            <a:endParaRPr lang="en-US" sz="1600" dirty="0"/>
          </a:p>
          <a:p>
            <a:pPr marL="231775" indent="-231775"/>
            <a:r>
              <a:rPr lang="en-US" sz="1600" b="1" dirty="0"/>
              <a:t>Education/Outreach</a:t>
            </a:r>
          </a:p>
          <a:p>
            <a:pPr lvl="1"/>
            <a:r>
              <a:rPr lang="en-US" sz="1600" dirty="0"/>
              <a:t>Student involvement at every level</a:t>
            </a:r>
          </a:p>
          <a:p>
            <a:pPr lvl="1"/>
            <a:r>
              <a:rPr lang="en-US" sz="1600" dirty="0"/>
              <a:t>Social media use to depict engineering development process</a:t>
            </a:r>
          </a:p>
          <a:p>
            <a:pPr marL="231775" indent="-231775"/>
            <a:endParaRPr lang="en-US" sz="1600" dirty="0"/>
          </a:p>
        </p:txBody>
      </p:sp>
      <p:sp>
        <p:nvSpPr>
          <p:cNvPr id="3" name="Title 2"/>
          <p:cNvSpPr>
            <a:spLocks noGrp="1"/>
          </p:cNvSpPr>
          <p:nvPr>
            <p:ph type="title"/>
          </p:nvPr>
        </p:nvSpPr>
        <p:spPr/>
        <p:txBody>
          <a:bodyPr/>
          <a:lstStyle/>
          <a:p>
            <a:r>
              <a:rPr lang="en-US" sz="2800" b="1" dirty="0"/>
              <a:t>Morpheus Project Goals</a:t>
            </a:r>
          </a:p>
        </p:txBody>
      </p:sp>
      <p:pic>
        <p:nvPicPr>
          <p:cNvPr id="1026" name="Picture 2"/>
          <p:cNvPicPr>
            <a:picLocks noChangeAspect="1" noChangeArrowheads="1"/>
          </p:cNvPicPr>
          <p:nvPr/>
        </p:nvPicPr>
        <p:blipFill>
          <a:blip r:embed="rId2" cstate="screen">
            <a:extLst>
              <a:ext uri="{28A0092B-C50C-407E-A947-70E740481C1C}">
                <a14:useLocalDpi xmlns:a14="http://schemas.microsoft.com/office/drawing/2010/main"/>
              </a:ext>
            </a:extLst>
          </a:blip>
          <a:stretch>
            <a:fillRect/>
          </a:stretch>
        </p:blipFill>
        <p:spPr bwMode="auto">
          <a:xfrm>
            <a:off x="467611" y="1257303"/>
            <a:ext cx="2504628" cy="4026132"/>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6" name="Picture 4"/>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2971800" y="2476606"/>
            <a:ext cx="1524000" cy="2285790"/>
          </a:xfrm>
          <a:prstGeom prst="rect">
            <a:avLst/>
          </a:prstGeom>
          <a:noFill/>
          <a:ln>
            <a:solidFill>
              <a:schemeClr val="tx1"/>
            </a:solidFill>
          </a:ln>
          <a:effectLst>
            <a:outerShdw blurRad="50800" dist="38100" dir="2700000" algn="tl" rotWithShape="0">
              <a:prstClr val="black">
                <a:alpha val="40000"/>
              </a:prstClr>
            </a:outerShdw>
          </a:effectLst>
        </p:spPr>
      </p:pic>
      <p:pic>
        <p:nvPicPr>
          <p:cNvPr id="7" name="Picture 5"/>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2162315" y="1339943"/>
            <a:ext cx="1876285" cy="1250857"/>
          </a:xfrm>
          <a:prstGeom prst="rect">
            <a:avLst/>
          </a:prstGeom>
          <a:noFill/>
          <a:ln>
            <a:solidFill>
              <a:schemeClr val="tx1"/>
            </a:solidFill>
          </a:ln>
          <a:effectLst>
            <a:outerShdw blurRad="50800" dist="38100" dir="2700000" algn="tl" rotWithShape="0">
              <a:prstClr val="black">
                <a:alpha val="40000"/>
              </a:prstClr>
            </a:outerShdw>
          </a:effectLst>
        </p:spPr>
      </p:pic>
      <p:pic>
        <p:nvPicPr>
          <p:cNvPr id="10" name="Picture 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85447" y="4800600"/>
            <a:ext cx="2134306" cy="1422871"/>
          </a:xfrm>
          <a:prstGeom prst="rect">
            <a:avLst/>
          </a:prstGeom>
          <a:ln>
            <a:solidFill>
              <a:schemeClr val="tx1"/>
            </a:solidFill>
          </a:ln>
        </p:spPr>
      </p:pic>
      <p:pic>
        <p:nvPicPr>
          <p:cNvPr id="8" name="Picture 6"/>
          <p:cNvPicPr>
            <a:picLocks noChangeAspect="1" noChangeArrowheads="1"/>
          </p:cNvPicPr>
          <p:nvPr/>
        </p:nvPicPr>
        <p:blipFill>
          <a:blip r:embed="rId6" cstate="screen">
            <a:extLst>
              <a:ext uri="{28A0092B-C50C-407E-A947-70E740481C1C}">
                <a14:useLocalDpi xmlns:a14="http://schemas.microsoft.com/office/drawing/2010/main"/>
              </a:ext>
            </a:extLst>
          </a:blip>
          <a:stretch>
            <a:fillRect/>
          </a:stretch>
        </p:blipFill>
        <p:spPr bwMode="auto">
          <a:xfrm>
            <a:off x="2780946" y="4648200"/>
            <a:ext cx="1905706" cy="1270471"/>
          </a:xfrm>
          <a:prstGeom prst="rect">
            <a:avLst/>
          </a:prstGeom>
          <a:noFill/>
          <a:ln w="9525">
            <a:solidFill>
              <a:schemeClr val="tx1"/>
            </a:solidFill>
            <a:miter lim="800000"/>
            <a:headEnd/>
            <a:tailEnd/>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8742138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 name="Picture 2" descr="\\Js-ea-fs-01\pd01\MediaComm\Morpheus\PhotoArchive\Testing\2013-10-29-Morpheus-HotFire11\MediaStrikeTeam\HDR\Morpheus-HF11-HDR3-KKEHE.jpg"/>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5204056" y="4206492"/>
            <a:ext cx="1068103" cy="758952"/>
          </a:xfrm>
          <a:prstGeom prst="rect">
            <a:avLst/>
          </a:prstGeom>
          <a:noFill/>
          <a:ln>
            <a:solidFill>
              <a:schemeClr val="tx1"/>
            </a:solidFill>
          </a:ln>
          <a:effectLst/>
          <a:extLst>
            <a:ext uri="{909E8E84-426E-40dd-AFC4-6F175D3DCCD1}">
              <a14:hiddenFill xmlns:a14="http://schemas.microsoft.com/office/drawing/2010/main" xmlns="">
                <a:solidFill>
                  <a:srgbClr val="FFFFFF"/>
                </a:solidFill>
              </a14:hiddenFill>
            </a:ext>
          </a:extLst>
        </p:spPr>
      </p:pic>
      <p:sp>
        <p:nvSpPr>
          <p:cNvPr id="1047" name="Rectangle 1046"/>
          <p:cNvSpPr/>
          <p:nvPr/>
        </p:nvSpPr>
        <p:spPr>
          <a:xfrm>
            <a:off x="185902" y="1261953"/>
            <a:ext cx="8678873" cy="253916"/>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
        <p:nvSpPr>
          <p:cNvPr id="3" name="Title 2"/>
          <p:cNvSpPr>
            <a:spLocks noGrp="1"/>
          </p:cNvSpPr>
          <p:nvPr>
            <p:ph type="title"/>
          </p:nvPr>
        </p:nvSpPr>
        <p:spPr/>
        <p:txBody>
          <a:bodyPr/>
          <a:lstStyle/>
          <a:p>
            <a:r>
              <a:rPr lang="en-US" sz="2800" b="1" dirty="0"/>
              <a:t>Morpheus Timeline</a:t>
            </a:r>
          </a:p>
        </p:txBody>
      </p:sp>
      <p:pic>
        <p:nvPicPr>
          <p:cNvPr id="1026" name="Picture 2" descr="\\jsc-ifs-02\data\EA\EP_SHR\Project M\Media &amp; Communications\PhotoArchive\Testing\2010-08-05-RR1-FreeFlight_3\100_1403.JP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247596" y="3204288"/>
            <a:ext cx="795645" cy="602716"/>
          </a:xfrm>
          <a:prstGeom prst="rect">
            <a:avLst/>
          </a:prstGeom>
          <a:noFill/>
          <a:ln>
            <a:solidFill>
              <a:schemeClr val="tx1"/>
            </a:solidFill>
          </a:ln>
          <a:effectLst/>
          <a:extLst>
            <a:ext uri="{909E8E84-426E-40dd-AFC4-6F175D3DCCD1}">
              <a14:hiddenFill xmlns:a14="http://schemas.microsoft.com/office/drawing/2010/main" xmlns="">
                <a:solidFill>
                  <a:srgbClr val="FFFFFF"/>
                </a:solidFill>
              </a14:hiddenFill>
            </a:ext>
          </a:extLst>
        </p:spPr>
      </p:pic>
      <p:pic>
        <p:nvPicPr>
          <p:cNvPr id="1027" name="Picture 3" descr="\\jsc-ifs-02\data\EA\EP_SHR\Project M\Media &amp; Communications\PhotoArchive\Testing\2011-06-01-Morpheus-Tethered-Test-5\2011-06-01-14-55-33-KKEHE.jpg"/>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1398277" y="3637728"/>
            <a:ext cx="855595" cy="758252"/>
          </a:xfrm>
          <a:prstGeom prst="rect">
            <a:avLst/>
          </a:prstGeom>
          <a:noFill/>
          <a:ln>
            <a:solidFill>
              <a:schemeClr val="tx1"/>
            </a:solidFill>
          </a:ln>
          <a:effectLst/>
          <a:extLst>
            <a:ext uri="{909E8E84-426E-40dd-AFC4-6F175D3DCCD1}">
              <a14:hiddenFill xmlns:a14="http://schemas.microsoft.com/office/drawing/2010/main" xmlns="">
                <a:solidFill>
                  <a:srgbClr val="FFFFFF"/>
                </a:solidFill>
              </a14:hiddenFill>
            </a:ext>
          </a:extLst>
        </p:spPr>
      </p:pic>
      <p:pic>
        <p:nvPicPr>
          <p:cNvPr id="1028" name="Picture 4" descr="C:\Users\jdmitche\Documents\EA Project\AES\8.0 Flight Operations\KSC\Shutterfly - Copy\2012-08-07-09-04-47-JBIBBY.jpg"/>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3366447" y="3111151"/>
            <a:ext cx="888596" cy="743792"/>
          </a:xfrm>
          <a:prstGeom prst="rect">
            <a:avLst/>
          </a:prstGeom>
          <a:noFill/>
          <a:ln>
            <a:solidFill>
              <a:schemeClr val="tx1"/>
            </a:solidFill>
          </a:ln>
          <a:effectLst/>
          <a:extLst>
            <a:ext uri="{909E8E84-426E-40dd-AFC4-6F175D3DCCD1}">
              <a14:hiddenFill xmlns:a14="http://schemas.microsoft.com/office/drawing/2010/main" xmlns="">
                <a:solidFill>
                  <a:srgbClr val="FFFFFF"/>
                </a:solidFill>
              </a14:hiddenFill>
            </a:ext>
          </a:extLst>
        </p:spPr>
      </p:pic>
      <p:sp>
        <p:nvSpPr>
          <p:cNvPr id="165" name="Rectangle 164"/>
          <p:cNvSpPr/>
          <p:nvPr/>
        </p:nvSpPr>
        <p:spPr>
          <a:xfrm>
            <a:off x="645419" y="2041402"/>
            <a:ext cx="709348" cy="261610"/>
          </a:xfrm>
          <a:prstGeom prst="rect">
            <a:avLst/>
          </a:prstGeom>
          <a:solidFill>
            <a:srgbClr val="FFCCCC"/>
          </a:solidFill>
          <a:effectLst>
            <a:outerShdw blurRad="50800" dist="38100" dir="2700000" algn="tl" rotWithShape="0">
              <a:prstClr val="black">
                <a:alpha val="40000"/>
              </a:prstClr>
            </a:outerShdw>
          </a:effectLst>
        </p:spPr>
        <p:txBody>
          <a:bodyPr wrap="square">
            <a:spAutoFit/>
          </a:bodyPr>
          <a:lstStyle/>
          <a:p>
            <a:pPr algn="ctr" fontAlgn="base">
              <a:spcBef>
                <a:spcPct val="0"/>
              </a:spcBef>
              <a:spcAft>
                <a:spcPct val="0"/>
              </a:spcAft>
            </a:pPr>
            <a:r>
              <a:rPr lang="en-US" sz="1100" b="1" dirty="0">
                <a:solidFill>
                  <a:prstClr val="black"/>
                </a:solidFill>
              </a:rPr>
              <a:t>Pixel</a:t>
            </a:r>
          </a:p>
        </p:txBody>
      </p:sp>
      <p:sp>
        <p:nvSpPr>
          <p:cNvPr id="166" name="Rectangle 165"/>
          <p:cNvSpPr/>
          <p:nvPr/>
        </p:nvSpPr>
        <p:spPr>
          <a:xfrm>
            <a:off x="1090807" y="2357767"/>
            <a:ext cx="1389345" cy="430887"/>
          </a:xfrm>
          <a:prstGeom prst="rect">
            <a:avLst/>
          </a:prstGeom>
          <a:solidFill>
            <a:srgbClr val="FFFF99"/>
          </a:solidFill>
          <a:effectLst>
            <a:outerShdw blurRad="50800" dist="38100" dir="2700000" algn="tl" rotWithShape="0">
              <a:prstClr val="black">
                <a:alpha val="40000"/>
              </a:prstClr>
            </a:outerShdw>
          </a:effectLst>
        </p:spPr>
        <p:txBody>
          <a:bodyPr wrap="square">
            <a:spAutoFit/>
          </a:bodyPr>
          <a:lstStyle/>
          <a:p>
            <a:pPr algn="ctr" fontAlgn="base">
              <a:spcBef>
                <a:spcPct val="0"/>
              </a:spcBef>
              <a:spcAft>
                <a:spcPct val="0"/>
              </a:spcAft>
            </a:pPr>
            <a:r>
              <a:rPr lang="en-US" sz="1100" b="1" dirty="0">
                <a:solidFill>
                  <a:prstClr val="black"/>
                </a:solidFill>
              </a:rPr>
              <a:t>Morpheus 1.0 Development</a:t>
            </a:r>
          </a:p>
        </p:txBody>
      </p:sp>
      <p:sp>
        <p:nvSpPr>
          <p:cNvPr id="1046" name="TextBox 1045"/>
          <p:cNvSpPr txBox="1"/>
          <p:nvPr/>
        </p:nvSpPr>
        <p:spPr>
          <a:xfrm>
            <a:off x="1000093" y="1261953"/>
            <a:ext cx="7864682" cy="253916"/>
          </a:xfrm>
          <a:prstGeom prst="rect">
            <a:avLst/>
          </a:prstGeom>
          <a:noFill/>
        </p:spPr>
        <p:txBody>
          <a:bodyPr wrap="square" rtlCol="0">
            <a:spAutoFit/>
          </a:bodyPr>
          <a:lstStyle/>
          <a:p>
            <a:pPr defTabSz="1654175" fontAlgn="base">
              <a:spcBef>
                <a:spcPct val="0"/>
              </a:spcBef>
              <a:spcAft>
                <a:spcPct val="0"/>
              </a:spcAft>
            </a:pPr>
            <a:r>
              <a:rPr lang="en-US" sz="1050" b="1" dirty="0">
                <a:solidFill>
                  <a:prstClr val="black"/>
                </a:solidFill>
                <a:latin typeface="Arial" charset="0"/>
              </a:rPr>
              <a:t>2010	2011	2012	2013	2014</a:t>
            </a:r>
          </a:p>
        </p:txBody>
      </p:sp>
      <p:sp>
        <p:nvSpPr>
          <p:cNvPr id="1048" name="TextBox 1047"/>
          <p:cNvSpPr txBox="1"/>
          <p:nvPr/>
        </p:nvSpPr>
        <p:spPr>
          <a:xfrm>
            <a:off x="18661" y="3807004"/>
            <a:ext cx="1253513" cy="1323439"/>
          </a:xfrm>
          <a:prstGeom prst="rect">
            <a:avLst/>
          </a:prstGeom>
          <a:noFill/>
        </p:spPr>
        <p:txBody>
          <a:bodyPr wrap="square" rtlCol="0">
            <a:spAutoFit/>
          </a:bodyPr>
          <a:lstStyle/>
          <a:p>
            <a:pPr marL="52388" indent="-52388" fontAlgn="base">
              <a:spcBef>
                <a:spcPct val="0"/>
              </a:spcBef>
              <a:spcAft>
                <a:spcPct val="0"/>
              </a:spcAft>
              <a:buFont typeface="Arial" pitchFamily="34" charset="0"/>
              <a:buChar char="•"/>
            </a:pPr>
            <a:r>
              <a:rPr lang="en-US" sz="1000" dirty="0">
                <a:solidFill>
                  <a:prstClr val="black"/>
                </a:solidFill>
                <a:latin typeface="Arial" charset="0"/>
              </a:rPr>
              <a:t>Built and operated by Armadillo Aerospace manual control</a:t>
            </a:r>
          </a:p>
          <a:p>
            <a:pPr marL="52388" indent="-52388" fontAlgn="base">
              <a:spcBef>
                <a:spcPct val="0"/>
              </a:spcBef>
              <a:spcAft>
                <a:spcPct val="0"/>
              </a:spcAft>
              <a:buFont typeface="Arial" pitchFamily="34" charset="0"/>
              <a:buChar char="•"/>
            </a:pPr>
            <a:r>
              <a:rPr lang="en-US" sz="1000" dirty="0">
                <a:solidFill>
                  <a:prstClr val="black"/>
                </a:solidFill>
                <a:latin typeface="Arial" charset="0"/>
              </a:rPr>
              <a:t>Proof of concept</a:t>
            </a:r>
          </a:p>
          <a:p>
            <a:pPr marL="52388" indent="-52388" fontAlgn="base">
              <a:spcBef>
                <a:spcPct val="0"/>
              </a:spcBef>
              <a:spcAft>
                <a:spcPct val="0"/>
              </a:spcAft>
              <a:buFont typeface="Arial" pitchFamily="34" charset="0"/>
              <a:buChar char="•"/>
            </a:pPr>
            <a:r>
              <a:rPr lang="en-US" sz="1000" dirty="0">
                <a:solidFill>
                  <a:prstClr val="black"/>
                </a:solidFill>
                <a:latin typeface="Arial" charset="0"/>
              </a:rPr>
              <a:t>LOX/Methane engine</a:t>
            </a:r>
          </a:p>
        </p:txBody>
      </p:sp>
      <p:sp>
        <p:nvSpPr>
          <p:cNvPr id="188" name="TextBox 187"/>
          <p:cNvSpPr txBox="1"/>
          <p:nvPr/>
        </p:nvSpPr>
        <p:spPr>
          <a:xfrm>
            <a:off x="1144610" y="4395980"/>
            <a:ext cx="1403856" cy="707886"/>
          </a:xfrm>
          <a:prstGeom prst="rect">
            <a:avLst/>
          </a:prstGeom>
          <a:noFill/>
        </p:spPr>
        <p:txBody>
          <a:bodyPr wrap="square" rtlCol="0">
            <a:spAutoFit/>
          </a:bodyPr>
          <a:lstStyle/>
          <a:p>
            <a:pPr marL="52388" indent="-52388" fontAlgn="base">
              <a:spcBef>
                <a:spcPct val="0"/>
              </a:spcBef>
              <a:spcAft>
                <a:spcPct val="0"/>
              </a:spcAft>
              <a:buFont typeface="Arial" pitchFamily="34" charset="0"/>
              <a:buChar char="•"/>
            </a:pPr>
            <a:r>
              <a:rPr lang="en-US" sz="1000" dirty="0">
                <a:solidFill>
                  <a:prstClr val="black"/>
                </a:solidFill>
                <a:latin typeface="Arial" charset="0"/>
              </a:rPr>
              <a:t>JSC built &amp; operated</a:t>
            </a:r>
          </a:p>
          <a:p>
            <a:pPr marL="52388" indent="-52388" fontAlgn="base">
              <a:spcBef>
                <a:spcPct val="0"/>
              </a:spcBef>
              <a:spcAft>
                <a:spcPct val="0"/>
              </a:spcAft>
              <a:buFont typeface="Arial" pitchFamily="34" charset="0"/>
              <a:buChar char="•"/>
            </a:pPr>
            <a:r>
              <a:rPr lang="en-US" sz="1000" dirty="0">
                <a:solidFill>
                  <a:prstClr val="black"/>
                </a:solidFill>
                <a:latin typeface="Arial" charset="0"/>
              </a:rPr>
              <a:t>Autonomous vehicle</a:t>
            </a:r>
          </a:p>
          <a:p>
            <a:pPr marL="52388" indent="-52388" fontAlgn="base">
              <a:spcBef>
                <a:spcPct val="0"/>
              </a:spcBef>
              <a:spcAft>
                <a:spcPct val="0"/>
              </a:spcAft>
              <a:buFont typeface="Arial" pitchFamily="34" charset="0"/>
              <a:buChar char="•"/>
            </a:pPr>
            <a:r>
              <a:rPr lang="en-US" sz="1000" dirty="0">
                <a:solidFill>
                  <a:prstClr val="black"/>
                </a:solidFill>
                <a:latin typeface="Arial" charset="0"/>
              </a:rPr>
              <a:t>48” tanks</a:t>
            </a:r>
          </a:p>
          <a:p>
            <a:pPr marL="52388" indent="-52388" fontAlgn="base">
              <a:spcBef>
                <a:spcPct val="0"/>
              </a:spcBef>
              <a:spcAft>
                <a:spcPct val="0"/>
              </a:spcAft>
              <a:buFont typeface="Arial" pitchFamily="34" charset="0"/>
              <a:buChar char="•"/>
            </a:pPr>
            <a:r>
              <a:rPr lang="en-US" sz="1000" dirty="0">
                <a:solidFill>
                  <a:prstClr val="black"/>
                </a:solidFill>
                <a:latin typeface="Arial" charset="0"/>
              </a:rPr>
              <a:t>HD3 engine</a:t>
            </a:r>
          </a:p>
        </p:txBody>
      </p:sp>
      <p:sp>
        <p:nvSpPr>
          <p:cNvPr id="189" name="TextBox 188"/>
          <p:cNvSpPr txBox="1"/>
          <p:nvPr/>
        </p:nvSpPr>
        <p:spPr>
          <a:xfrm>
            <a:off x="3251362" y="3883448"/>
            <a:ext cx="1777838" cy="861774"/>
          </a:xfrm>
          <a:prstGeom prst="rect">
            <a:avLst/>
          </a:prstGeom>
          <a:noFill/>
        </p:spPr>
        <p:txBody>
          <a:bodyPr wrap="square" rtlCol="0">
            <a:spAutoFit/>
          </a:bodyPr>
          <a:lstStyle/>
          <a:p>
            <a:pPr marL="52388" indent="-52388" fontAlgn="base">
              <a:spcBef>
                <a:spcPct val="0"/>
              </a:spcBef>
              <a:spcAft>
                <a:spcPct val="0"/>
              </a:spcAft>
              <a:buFont typeface="Arial" pitchFamily="34" charset="0"/>
              <a:buChar char="•"/>
            </a:pPr>
            <a:r>
              <a:rPr lang="en-US" sz="1000" dirty="0">
                <a:solidFill>
                  <a:prstClr val="black"/>
                </a:solidFill>
                <a:latin typeface="Arial" charset="0"/>
              </a:rPr>
              <a:t>APU redesign</a:t>
            </a:r>
          </a:p>
          <a:p>
            <a:pPr marL="52388" indent="-52388" fontAlgn="base">
              <a:spcBef>
                <a:spcPct val="0"/>
              </a:spcBef>
              <a:spcAft>
                <a:spcPct val="0"/>
              </a:spcAft>
              <a:buFont typeface="Arial" pitchFamily="34" charset="0"/>
              <a:buChar char="•"/>
            </a:pPr>
            <a:r>
              <a:rPr lang="en-US" sz="1000" dirty="0">
                <a:solidFill>
                  <a:prstClr val="black"/>
                </a:solidFill>
                <a:latin typeface="Arial" charset="0"/>
              </a:rPr>
              <a:t>HD4 engine</a:t>
            </a:r>
          </a:p>
          <a:p>
            <a:pPr marL="52388" indent="-52388" fontAlgn="base">
              <a:spcBef>
                <a:spcPct val="0"/>
              </a:spcBef>
              <a:spcAft>
                <a:spcPct val="0"/>
              </a:spcAft>
              <a:buFont typeface="Arial" pitchFamily="34" charset="0"/>
              <a:buChar char="•"/>
            </a:pPr>
            <a:r>
              <a:rPr lang="en-US" sz="1000" dirty="0">
                <a:solidFill>
                  <a:prstClr val="black"/>
                </a:solidFill>
                <a:latin typeface="Arial" charset="0"/>
              </a:rPr>
              <a:t>Addition of ALHAT</a:t>
            </a:r>
          </a:p>
          <a:p>
            <a:pPr marL="52388" indent="-52388" fontAlgn="base">
              <a:spcBef>
                <a:spcPct val="0"/>
              </a:spcBef>
              <a:spcAft>
                <a:spcPct val="0"/>
              </a:spcAft>
              <a:buFont typeface="Arial" pitchFamily="34" charset="0"/>
              <a:buChar char="•"/>
            </a:pPr>
            <a:r>
              <a:rPr lang="en-US" sz="1000" dirty="0">
                <a:solidFill>
                  <a:prstClr val="black"/>
                </a:solidFill>
                <a:latin typeface="Arial" charset="0"/>
              </a:rPr>
              <a:t>Stable hover under tether</a:t>
            </a:r>
          </a:p>
          <a:p>
            <a:pPr marL="52388" indent="-52388" fontAlgn="base">
              <a:spcBef>
                <a:spcPct val="0"/>
              </a:spcBef>
              <a:spcAft>
                <a:spcPct val="0"/>
              </a:spcAft>
              <a:buFont typeface="Arial" pitchFamily="34" charset="0"/>
              <a:buChar char="•"/>
            </a:pPr>
            <a:r>
              <a:rPr lang="en-US" sz="1000" dirty="0">
                <a:solidFill>
                  <a:prstClr val="black"/>
                </a:solidFill>
                <a:latin typeface="Arial" charset="0"/>
              </a:rPr>
              <a:t>Methane roll jets</a:t>
            </a:r>
          </a:p>
        </p:txBody>
      </p:sp>
      <p:sp>
        <p:nvSpPr>
          <p:cNvPr id="190" name="TextBox 189"/>
          <p:cNvSpPr txBox="1"/>
          <p:nvPr/>
        </p:nvSpPr>
        <p:spPr>
          <a:xfrm>
            <a:off x="7149924" y="3345340"/>
            <a:ext cx="1228970" cy="707886"/>
          </a:xfrm>
          <a:prstGeom prst="rect">
            <a:avLst/>
          </a:prstGeom>
          <a:noFill/>
        </p:spPr>
        <p:txBody>
          <a:bodyPr wrap="square" rtlCol="0">
            <a:spAutoFit/>
          </a:bodyPr>
          <a:lstStyle/>
          <a:p>
            <a:pPr marL="52388" indent="-52388" fontAlgn="base">
              <a:spcBef>
                <a:spcPct val="0"/>
              </a:spcBef>
              <a:spcAft>
                <a:spcPct val="0"/>
              </a:spcAft>
              <a:buFont typeface="Arial" pitchFamily="34" charset="0"/>
              <a:buChar char="•"/>
            </a:pPr>
            <a:r>
              <a:rPr lang="en-US" sz="1000" dirty="0">
                <a:solidFill>
                  <a:prstClr val="black"/>
                </a:solidFill>
                <a:latin typeface="Arial" charset="0"/>
              </a:rPr>
              <a:t>Precision landing</a:t>
            </a:r>
          </a:p>
          <a:p>
            <a:pPr marL="52388" indent="-52388" fontAlgn="base">
              <a:spcBef>
                <a:spcPct val="0"/>
              </a:spcBef>
              <a:spcAft>
                <a:spcPct val="0"/>
              </a:spcAft>
              <a:buFont typeface="Arial" pitchFamily="34" charset="0"/>
              <a:buChar char="•"/>
            </a:pPr>
            <a:r>
              <a:rPr lang="en-US" sz="1000" dirty="0">
                <a:solidFill>
                  <a:prstClr val="black"/>
                </a:solidFill>
                <a:latin typeface="Arial" charset="0"/>
              </a:rPr>
              <a:t>Free flights</a:t>
            </a:r>
          </a:p>
          <a:p>
            <a:pPr marL="52388" indent="-52388" fontAlgn="base">
              <a:spcBef>
                <a:spcPct val="0"/>
              </a:spcBef>
              <a:spcAft>
                <a:spcPct val="0"/>
              </a:spcAft>
              <a:buFont typeface="Arial" pitchFamily="34" charset="0"/>
              <a:buChar char="•"/>
            </a:pPr>
            <a:r>
              <a:rPr lang="en-US" sz="1000" dirty="0">
                <a:solidFill>
                  <a:prstClr val="black"/>
                </a:solidFill>
                <a:latin typeface="Arial" charset="0"/>
              </a:rPr>
              <a:t>ALHAT flights</a:t>
            </a:r>
          </a:p>
          <a:p>
            <a:pPr marL="52388" indent="-52388" fontAlgn="base">
              <a:spcBef>
                <a:spcPct val="0"/>
              </a:spcBef>
              <a:spcAft>
                <a:spcPct val="0"/>
              </a:spcAft>
              <a:buFont typeface="Arial" pitchFamily="34" charset="0"/>
              <a:buChar char="•"/>
            </a:pPr>
            <a:r>
              <a:rPr lang="en-US" sz="1000" dirty="0">
                <a:solidFill>
                  <a:prstClr val="black"/>
                </a:solidFill>
                <a:latin typeface="Arial" charset="0"/>
              </a:rPr>
              <a:t>HDP 1 trajectory</a:t>
            </a:r>
          </a:p>
        </p:txBody>
      </p:sp>
      <p:pic>
        <p:nvPicPr>
          <p:cNvPr id="55" name="Picture 3"/>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a:stretch/>
        </p:blipFill>
        <p:spPr bwMode="auto">
          <a:xfrm>
            <a:off x="7520744" y="4655905"/>
            <a:ext cx="992284" cy="1036639"/>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Lst>
        </p:spPr>
      </p:pic>
      <p:sp>
        <p:nvSpPr>
          <p:cNvPr id="2" name="TextBox 1"/>
          <p:cNvSpPr txBox="1"/>
          <p:nvPr/>
        </p:nvSpPr>
        <p:spPr>
          <a:xfrm>
            <a:off x="205580" y="1705748"/>
            <a:ext cx="742511" cy="261610"/>
          </a:xfrm>
          <a:prstGeom prst="rect">
            <a:avLst/>
          </a:prstGeom>
          <a:solidFill>
            <a:srgbClr val="FFCCCC"/>
          </a:solidFill>
          <a:effectLst>
            <a:outerShdw blurRad="50800" dist="38100" dir="2700000" algn="tl" rotWithShape="0">
              <a:prstClr val="black">
                <a:alpha val="40000"/>
              </a:prstClr>
            </a:outerShdw>
          </a:effectLst>
        </p:spPr>
        <p:txBody>
          <a:bodyPr wrap="none" rtlCol="0">
            <a:spAutoFit/>
          </a:bodyPr>
          <a:lstStyle/>
          <a:p>
            <a:pPr fontAlgn="base">
              <a:spcBef>
                <a:spcPct val="0"/>
              </a:spcBef>
              <a:spcAft>
                <a:spcPct val="0"/>
              </a:spcAft>
            </a:pPr>
            <a:r>
              <a:rPr lang="en-US" sz="1100" dirty="0">
                <a:solidFill>
                  <a:prstClr val="black"/>
                </a:solidFill>
              </a:rPr>
              <a:t>Project M</a:t>
            </a:r>
          </a:p>
        </p:txBody>
      </p:sp>
      <p:sp>
        <p:nvSpPr>
          <p:cNvPr id="56" name="Rectangle 55"/>
          <p:cNvSpPr/>
          <p:nvPr/>
        </p:nvSpPr>
        <p:spPr>
          <a:xfrm>
            <a:off x="2391515" y="2442405"/>
            <a:ext cx="694672" cy="261610"/>
          </a:xfrm>
          <a:prstGeom prst="rect">
            <a:avLst/>
          </a:prstGeom>
          <a:solidFill>
            <a:schemeClr val="accent4">
              <a:lumMod val="40000"/>
              <a:lumOff val="60000"/>
            </a:schemeClr>
          </a:solidFill>
          <a:effectLst>
            <a:outerShdw blurRad="50800" dist="38100" dir="2700000" algn="tl" rotWithShape="0">
              <a:prstClr val="black">
                <a:alpha val="40000"/>
              </a:prstClr>
            </a:outerShdw>
          </a:effectLst>
        </p:spPr>
        <p:txBody>
          <a:bodyPr wrap="square">
            <a:spAutoFit/>
          </a:bodyPr>
          <a:lstStyle/>
          <a:p>
            <a:pPr algn="ctr" fontAlgn="base">
              <a:spcBef>
                <a:spcPct val="0"/>
              </a:spcBef>
              <a:spcAft>
                <a:spcPct val="0"/>
              </a:spcAft>
            </a:pPr>
            <a:r>
              <a:rPr lang="en-US" sz="1100" b="1" dirty="0">
                <a:solidFill>
                  <a:prstClr val="black"/>
                </a:solidFill>
              </a:rPr>
              <a:t>Testing</a:t>
            </a:r>
          </a:p>
        </p:txBody>
      </p:sp>
      <p:sp>
        <p:nvSpPr>
          <p:cNvPr id="57" name="Rectangle 56"/>
          <p:cNvSpPr/>
          <p:nvPr/>
        </p:nvSpPr>
        <p:spPr>
          <a:xfrm>
            <a:off x="3096945" y="1870536"/>
            <a:ext cx="1100221" cy="600164"/>
          </a:xfrm>
          <a:prstGeom prst="rect">
            <a:avLst/>
          </a:prstGeom>
          <a:solidFill>
            <a:srgbClr val="FFCC66"/>
          </a:solidFill>
          <a:effectLst>
            <a:outerShdw blurRad="50800" dist="38100" dir="2700000" algn="tl" rotWithShape="0">
              <a:prstClr val="black">
                <a:alpha val="40000"/>
              </a:prstClr>
            </a:outerShdw>
          </a:effectLst>
        </p:spPr>
        <p:txBody>
          <a:bodyPr wrap="square">
            <a:spAutoFit/>
          </a:bodyPr>
          <a:lstStyle/>
          <a:p>
            <a:pPr algn="ctr" fontAlgn="base">
              <a:spcBef>
                <a:spcPct val="0"/>
              </a:spcBef>
              <a:spcAft>
                <a:spcPct val="0"/>
              </a:spcAft>
            </a:pPr>
            <a:r>
              <a:rPr lang="en-US" sz="1100" b="1" dirty="0">
                <a:solidFill>
                  <a:prstClr val="black"/>
                </a:solidFill>
              </a:rPr>
              <a:t>Morpheus 1.5A Development</a:t>
            </a:r>
          </a:p>
        </p:txBody>
      </p:sp>
      <p:sp>
        <p:nvSpPr>
          <p:cNvPr id="58" name="Rectangle 57"/>
          <p:cNvSpPr/>
          <p:nvPr/>
        </p:nvSpPr>
        <p:spPr>
          <a:xfrm>
            <a:off x="4124988" y="2073450"/>
            <a:ext cx="721164" cy="261610"/>
          </a:xfrm>
          <a:prstGeom prst="rect">
            <a:avLst/>
          </a:prstGeom>
          <a:solidFill>
            <a:schemeClr val="accent4">
              <a:lumMod val="40000"/>
              <a:lumOff val="60000"/>
            </a:schemeClr>
          </a:solidFill>
          <a:effectLst>
            <a:outerShdw blurRad="50800" dist="38100" dir="2700000" algn="tl" rotWithShape="0">
              <a:prstClr val="black">
                <a:alpha val="40000"/>
              </a:prstClr>
            </a:outerShdw>
          </a:effectLst>
        </p:spPr>
        <p:txBody>
          <a:bodyPr wrap="square">
            <a:spAutoFit/>
          </a:bodyPr>
          <a:lstStyle/>
          <a:p>
            <a:pPr algn="ctr" fontAlgn="base">
              <a:spcBef>
                <a:spcPct val="0"/>
              </a:spcBef>
              <a:spcAft>
                <a:spcPct val="0"/>
              </a:spcAft>
            </a:pPr>
            <a:r>
              <a:rPr lang="en-US" sz="1100" b="1" dirty="0">
                <a:solidFill>
                  <a:prstClr val="black"/>
                </a:solidFill>
              </a:rPr>
              <a:t>Testing</a:t>
            </a:r>
          </a:p>
        </p:txBody>
      </p:sp>
      <p:sp>
        <p:nvSpPr>
          <p:cNvPr id="59" name="Rectangle 58"/>
          <p:cNvSpPr/>
          <p:nvPr/>
        </p:nvSpPr>
        <p:spPr>
          <a:xfrm>
            <a:off x="5107234" y="2311601"/>
            <a:ext cx="1100221" cy="600164"/>
          </a:xfrm>
          <a:prstGeom prst="rect">
            <a:avLst/>
          </a:prstGeom>
          <a:solidFill>
            <a:srgbClr val="99FF99"/>
          </a:solidFill>
          <a:effectLst>
            <a:outerShdw blurRad="50800" dist="38100" dir="2700000" algn="tl" rotWithShape="0">
              <a:prstClr val="black">
                <a:alpha val="40000"/>
              </a:prstClr>
            </a:outerShdw>
          </a:effectLst>
        </p:spPr>
        <p:txBody>
          <a:bodyPr wrap="square">
            <a:spAutoFit/>
          </a:bodyPr>
          <a:lstStyle/>
          <a:p>
            <a:pPr algn="ctr" fontAlgn="base">
              <a:spcBef>
                <a:spcPct val="0"/>
              </a:spcBef>
              <a:spcAft>
                <a:spcPct val="0"/>
              </a:spcAft>
            </a:pPr>
            <a:r>
              <a:rPr lang="en-US" sz="1100" b="1" dirty="0">
                <a:solidFill>
                  <a:prstClr val="black"/>
                </a:solidFill>
              </a:rPr>
              <a:t>Morpheus 1.5B Development</a:t>
            </a:r>
          </a:p>
        </p:txBody>
      </p:sp>
      <p:sp>
        <p:nvSpPr>
          <p:cNvPr id="60" name="Rectangle 59"/>
          <p:cNvSpPr/>
          <p:nvPr/>
        </p:nvSpPr>
        <p:spPr>
          <a:xfrm>
            <a:off x="6086631" y="2484012"/>
            <a:ext cx="1155711" cy="261610"/>
          </a:xfrm>
          <a:prstGeom prst="rect">
            <a:avLst/>
          </a:prstGeom>
          <a:solidFill>
            <a:schemeClr val="accent4">
              <a:lumMod val="40000"/>
              <a:lumOff val="60000"/>
            </a:schemeClr>
          </a:solidFill>
          <a:effectLst>
            <a:outerShdw blurRad="50800" dist="38100" dir="2700000" algn="tl" rotWithShape="0">
              <a:prstClr val="black">
                <a:alpha val="40000"/>
              </a:prstClr>
            </a:outerShdw>
          </a:effectLst>
        </p:spPr>
        <p:txBody>
          <a:bodyPr wrap="square">
            <a:spAutoFit/>
          </a:bodyPr>
          <a:lstStyle/>
          <a:p>
            <a:pPr algn="ctr" fontAlgn="base">
              <a:spcBef>
                <a:spcPct val="0"/>
              </a:spcBef>
              <a:spcAft>
                <a:spcPct val="0"/>
              </a:spcAft>
            </a:pPr>
            <a:r>
              <a:rPr lang="en-US" sz="1100" b="1" dirty="0">
                <a:solidFill>
                  <a:prstClr val="black"/>
                </a:solidFill>
              </a:rPr>
              <a:t>JSC Testing</a:t>
            </a:r>
          </a:p>
        </p:txBody>
      </p:sp>
      <p:sp>
        <p:nvSpPr>
          <p:cNvPr id="61" name="Rectangle 60"/>
          <p:cNvSpPr/>
          <p:nvPr/>
        </p:nvSpPr>
        <p:spPr>
          <a:xfrm>
            <a:off x="7292446" y="2484012"/>
            <a:ext cx="1086448" cy="261610"/>
          </a:xfrm>
          <a:prstGeom prst="rect">
            <a:avLst/>
          </a:prstGeom>
          <a:solidFill>
            <a:schemeClr val="accent4">
              <a:lumMod val="40000"/>
              <a:lumOff val="60000"/>
            </a:schemeClr>
          </a:solidFill>
          <a:effectLst>
            <a:outerShdw blurRad="50800" dist="38100" dir="2700000" algn="tl" rotWithShape="0">
              <a:prstClr val="black">
                <a:alpha val="40000"/>
              </a:prstClr>
            </a:outerShdw>
          </a:effectLst>
        </p:spPr>
        <p:txBody>
          <a:bodyPr wrap="square">
            <a:spAutoFit/>
          </a:bodyPr>
          <a:lstStyle/>
          <a:p>
            <a:pPr algn="ctr" fontAlgn="base">
              <a:spcBef>
                <a:spcPct val="0"/>
              </a:spcBef>
              <a:spcAft>
                <a:spcPct val="0"/>
              </a:spcAft>
            </a:pPr>
            <a:r>
              <a:rPr lang="en-US" sz="1100" b="1" dirty="0">
                <a:solidFill>
                  <a:prstClr val="black"/>
                </a:solidFill>
              </a:rPr>
              <a:t>KSC Testing</a:t>
            </a:r>
          </a:p>
        </p:txBody>
      </p:sp>
      <p:pic>
        <p:nvPicPr>
          <p:cNvPr id="62" name="Picture 4" descr="\\Js-ea-fs-01\pd01\MediaComm\Morpheus\PhotoArchive\Testing\2013-11-07-GTAL\Flight\FlightFavorites\2013-11-07-16-55-47-KKEHE.jpg"/>
          <p:cNvPicPr>
            <a:picLocks noChangeAspect="1" noChangeArrowheads="1"/>
          </p:cNvPicPr>
          <p:nvPr/>
        </p:nvPicPr>
        <p:blipFill rotWithShape="1">
          <a:blip r:embed="rId7" cstate="email">
            <a:extLst>
              <a:ext uri="{28A0092B-C50C-407E-A947-70E740481C1C}">
                <a14:useLocalDpi xmlns:a14="http://schemas.microsoft.com/office/drawing/2010/main"/>
              </a:ext>
            </a:extLst>
          </a:blip>
          <a:srcRect/>
          <a:stretch/>
        </p:blipFill>
        <p:spPr bwMode="auto">
          <a:xfrm>
            <a:off x="6224312" y="4073904"/>
            <a:ext cx="657720" cy="1024128"/>
          </a:xfrm>
          <a:prstGeom prst="rect">
            <a:avLst/>
          </a:prstGeom>
          <a:noFill/>
          <a:ln>
            <a:solidFill>
              <a:schemeClr val="tx1"/>
            </a:solidFill>
          </a:ln>
          <a:effectLst/>
          <a:extLst>
            <a:ext uri="{909E8E84-426E-40dd-AFC4-6F175D3DCCD1}">
              <a14:hiddenFill xmlns:a14="http://schemas.microsoft.com/office/drawing/2010/main" xmlns="">
                <a:solidFill>
                  <a:srgbClr val="FFFFFF"/>
                </a:solidFill>
              </a14:hiddenFill>
            </a:ext>
          </a:extLst>
        </p:spPr>
      </p:pic>
      <p:pic>
        <p:nvPicPr>
          <p:cNvPr id="64" name="Picture 5"/>
          <p:cNvPicPr>
            <a:picLocks noChangeAspect="1" noChangeArrowheads="1"/>
          </p:cNvPicPr>
          <p:nvPr/>
        </p:nvPicPr>
        <p:blipFill rotWithShape="1">
          <a:blip r:embed="rId8" cstate="email">
            <a:extLst>
              <a:ext uri="{28A0092B-C50C-407E-A947-70E740481C1C}">
                <a14:useLocalDpi xmlns:a14="http://schemas.microsoft.com/office/drawing/2010/main"/>
              </a:ext>
            </a:extLst>
          </a:blip>
          <a:srcRect/>
          <a:stretch/>
        </p:blipFill>
        <p:spPr bwMode="auto">
          <a:xfrm>
            <a:off x="7104602" y="5061808"/>
            <a:ext cx="625494" cy="749909"/>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Lst>
        </p:spPr>
      </p:pic>
      <p:pic>
        <p:nvPicPr>
          <p:cNvPr id="65" name="Picture 1" descr="\\jsc-ifs-02\data\EA\EP_SHR\Project M\Media &amp; Communications\PhotoArchive\Testing\2011-04-25-Morpheus-Tethered-Test\Bldg8-STILLS-Far Camera\RGM_8233.JPG"/>
          <p:cNvPicPr>
            <a:picLocks noChangeAspect="1" noChangeArrowheads="1"/>
          </p:cNvPicPr>
          <p:nvPr/>
        </p:nvPicPr>
        <p:blipFill>
          <a:blip r:embed="rId9" cstate="email">
            <a:extLst>
              <a:ext uri="{BEBA8EAE-BF5A-486C-A8C5-ECC9F3942E4B}">
                <a14:imgProps xmlns:a14="http://schemas.microsoft.com/office/drawing/2010/main">
                  <a14:imgLayer r:embed="rId10">
                    <a14:imgEffect>
                      <a14:brightnessContrast bright="20000" contrast="20000"/>
                    </a14:imgEffect>
                  </a14:imgLayer>
                </a14:imgProps>
              </a:ext>
              <a:ext uri="{28A0092B-C50C-407E-A947-70E740481C1C}">
                <a14:useLocalDpi xmlns:a14="http://schemas.microsoft.com/office/drawing/2010/main"/>
              </a:ext>
            </a:extLst>
          </a:blip>
          <a:srcRect/>
          <a:stretch>
            <a:fillRect/>
          </a:stretch>
        </p:blipFill>
        <p:spPr bwMode="auto">
          <a:xfrm rot="16200000">
            <a:off x="2388011" y="4543581"/>
            <a:ext cx="793603" cy="528000"/>
          </a:xfrm>
          <a:prstGeom prst="rect">
            <a:avLst/>
          </a:prstGeom>
          <a:noFill/>
          <a:ln>
            <a:solidFill>
              <a:schemeClr val="tx1"/>
            </a:solidFill>
          </a:ln>
          <a:effectLst/>
        </p:spPr>
      </p:pic>
      <p:pic>
        <p:nvPicPr>
          <p:cNvPr id="66" name="Picture 2" descr="https://io.jsc.nasa.gov/photos/10840/lores/jsc2012e103137.jpg"/>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3765396" y="5018842"/>
            <a:ext cx="679287" cy="1020547"/>
          </a:xfrm>
          <a:prstGeom prst="rect">
            <a:avLst/>
          </a:prstGeom>
          <a:noFill/>
          <a:ln>
            <a:solidFill>
              <a:schemeClr val="tx1"/>
            </a:solidFill>
          </a:ln>
          <a:effectLst/>
        </p:spPr>
      </p:pic>
      <p:pic>
        <p:nvPicPr>
          <p:cNvPr id="67" name="Picture 12" descr="C:\Users\jdmitche\AppData\Local\Microsoft\Windows\Temporary Internet Files\Content.Outlook\QV819T8H\photo (2).JPG"/>
          <p:cNvPicPr>
            <a:picLocks noChangeAspect="1" noChangeArrowheads="1"/>
          </p:cNvPicPr>
          <p:nvPr/>
        </p:nvPicPr>
        <p:blipFill>
          <a:blip r:embed="rId12" cstate="email">
            <a:extLst>
              <a:ext uri="{28A0092B-C50C-407E-A947-70E740481C1C}">
                <a14:useLocalDpi xmlns:a14="http://schemas.microsoft.com/office/drawing/2010/main"/>
              </a:ext>
            </a:extLst>
          </a:blip>
          <a:srcRect/>
          <a:stretch>
            <a:fillRect/>
          </a:stretch>
        </p:blipFill>
        <p:spPr bwMode="auto">
          <a:xfrm>
            <a:off x="4326014" y="5685578"/>
            <a:ext cx="667994" cy="501331"/>
          </a:xfrm>
          <a:prstGeom prst="rect">
            <a:avLst/>
          </a:prstGeom>
          <a:noFill/>
          <a:ln>
            <a:solidFill>
              <a:schemeClr val="tx1"/>
            </a:solidFill>
          </a:ln>
          <a:effectLst/>
          <a:extLst>
            <a:ext uri="{909E8E84-426E-40dd-AFC4-6F175D3DCCD1}">
              <a14:hiddenFill xmlns:a14="http://schemas.microsoft.com/office/drawing/2010/main" xmlns="">
                <a:solidFill>
                  <a:srgbClr val="FFFFFF"/>
                </a:solidFill>
              </a14:hiddenFill>
            </a:ext>
          </a:extLst>
        </p:spPr>
      </p:pic>
      <p:sp>
        <p:nvSpPr>
          <p:cNvPr id="68" name="TextBox 67"/>
          <p:cNvSpPr txBox="1"/>
          <p:nvPr/>
        </p:nvSpPr>
        <p:spPr>
          <a:xfrm>
            <a:off x="5107234" y="3028302"/>
            <a:ext cx="1458097" cy="1015663"/>
          </a:xfrm>
          <a:prstGeom prst="rect">
            <a:avLst/>
          </a:prstGeom>
          <a:noFill/>
        </p:spPr>
        <p:txBody>
          <a:bodyPr wrap="square" rtlCol="0">
            <a:spAutoFit/>
          </a:bodyPr>
          <a:lstStyle/>
          <a:p>
            <a:pPr marL="52388" indent="-52388" fontAlgn="base">
              <a:spcBef>
                <a:spcPct val="0"/>
              </a:spcBef>
              <a:spcAft>
                <a:spcPct val="0"/>
              </a:spcAft>
              <a:buFont typeface="Arial" pitchFamily="34" charset="0"/>
              <a:buChar char="•"/>
            </a:pPr>
            <a:r>
              <a:rPr lang="en-US" sz="1000" dirty="0">
                <a:solidFill>
                  <a:prstClr val="black"/>
                </a:solidFill>
                <a:latin typeface="Arial" charset="0"/>
              </a:rPr>
              <a:t>Reliability upgrades</a:t>
            </a:r>
          </a:p>
          <a:p>
            <a:pPr marL="52388" indent="-52388" fontAlgn="base">
              <a:spcBef>
                <a:spcPct val="0"/>
              </a:spcBef>
              <a:spcAft>
                <a:spcPct val="0"/>
              </a:spcAft>
              <a:buFont typeface="Arial" pitchFamily="34" charset="0"/>
              <a:buChar char="•"/>
            </a:pPr>
            <a:r>
              <a:rPr lang="en-US" sz="1000" dirty="0">
                <a:solidFill>
                  <a:prstClr val="black"/>
                </a:solidFill>
                <a:latin typeface="Arial" charset="0"/>
              </a:rPr>
              <a:t>Stable hover</a:t>
            </a:r>
          </a:p>
          <a:p>
            <a:pPr marL="52388" indent="-52388" fontAlgn="base">
              <a:spcBef>
                <a:spcPct val="0"/>
              </a:spcBef>
              <a:spcAft>
                <a:spcPct val="0"/>
              </a:spcAft>
              <a:buFont typeface="Arial" pitchFamily="34" charset="0"/>
              <a:buChar char="•"/>
            </a:pPr>
            <a:r>
              <a:rPr lang="en-US" sz="1000" dirty="0">
                <a:solidFill>
                  <a:prstClr val="black"/>
                </a:solidFill>
                <a:latin typeface="Arial" charset="0"/>
              </a:rPr>
              <a:t>Precision translation</a:t>
            </a:r>
          </a:p>
          <a:p>
            <a:pPr marL="52388" indent="-52388" fontAlgn="base">
              <a:spcBef>
                <a:spcPct val="0"/>
              </a:spcBef>
              <a:spcAft>
                <a:spcPct val="0"/>
              </a:spcAft>
              <a:buFont typeface="Arial" pitchFamily="34" charset="0"/>
              <a:buChar char="•"/>
            </a:pPr>
            <a:r>
              <a:rPr lang="en-US" sz="1000" dirty="0">
                <a:solidFill>
                  <a:prstClr val="black"/>
                </a:solidFill>
                <a:latin typeface="Arial" charset="0"/>
              </a:rPr>
              <a:t>Ground takeoff and landing under tether</a:t>
            </a:r>
          </a:p>
          <a:p>
            <a:pPr marL="52388" indent="-52388" fontAlgn="base">
              <a:spcBef>
                <a:spcPct val="0"/>
              </a:spcBef>
              <a:spcAft>
                <a:spcPct val="0"/>
              </a:spcAft>
              <a:buFont typeface="Arial" pitchFamily="34" charset="0"/>
              <a:buChar char="•"/>
            </a:pPr>
            <a:r>
              <a:rPr lang="en-US" sz="1000" dirty="0">
                <a:solidFill>
                  <a:prstClr val="black"/>
                </a:solidFill>
                <a:latin typeface="Arial" charset="0"/>
              </a:rPr>
              <a:t>Engine stability </a:t>
            </a:r>
          </a:p>
        </p:txBody>
      </p:sp>
      <p:cxnSp>
        <p:nvCxnSpPr>
          <p:cNvPr id="6" name="Straight Connector 5"/>
          <p:cNvCxnSpPr/>
          <p:nvPr/>
        </p:nvCxnSpPr>
        <p:spPr>
          <a:xfrm>
            <a:off x="2049551" y="1261953"/>
            <a:ext cx="0" cy="253916"/>
          </a:xfrm>
          <a:prstGeom prst="line">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7057616" y="1261953"/>
            <a:ext cx="0" cy="253916"/>
          </a:xfrm>
          <a:prstGeom prst="line">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5355735" y="1261953"/>
            <a:ext cx="0" cy="253916"/>
          </a:xfrm>
          <a:prstGeom prst="line">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3765396" y="1261953"/>
            <a:ext cx="0" cy="253916"/>
          </a:xfrm>
          <a:prstGeom prst="line">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5107234" y="1515869"/>
            <a:ext cx="0" cy="5342131"/>
          </a:xfrm>
          <a:prstGeom prst="line">
            <a:avLst/>
          </a:prstGeom>
          <a:ln>
            <a:solidFill>
              <a:srgbClr val="B3C9E3"/>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3096945" y="1515869"/>
            <a:ext cx="0" cy="5342131"/>
          </a:xfrm>
          <a:prstGeom prst="line">
            <a:avLst/>
          </a:prstGeom>
          <a:ln>
            <a:solidFill>
              <a:srgbClr val="B3C9E3"/>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98432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200" dirty="0"/>
              <a:t>FY14 Plan &amp; Milestones</a:t>
            </a:r>
          </a:p>
        </p:txBody>
      </p:sp>
      <p:sp>
        <p:nvSpPr>
          <p:cNvPr id="4" name="Slide Number Placeholder 3"/>
          <p:cNvSpPr>
            <a:spLocks noGrp="1"/>
          </p:cNvSpPr>
          <p:nvPr>
            <p:ph type="sldNum" sz="quarter" idx="10"/>
          </p:nvPr>
        </p:nvSpPr>
        <p:spPr/>
        <p:txBody>
          <a:bodyPr/>
          <a:lstStyle/>
          <a:p>
            <a:pPr>
              <a:defRPr/>
            </a:pPr>
            <a:fld id="{A74DF621-1185-4A4E-B0A5-F7AE0C9B1815}" type="slidenum">
              <a:rPr lang="en-US" smtClean="0"/>
              <a:pPr>
                <a:defRPr/>
              </a:pPr>
              <a:t>5</a:t>
            </a:fld>
            <a:endParaRPr lang="en-US" dirty="0"/>
          </a:p>
        </p:txBody>
      </p:sp>
      <p:sp>
        <p:nvSpPr>
          <p:cNvPr id="413" name="Rectangle 412"/>
          <p:cNvSpPr/>
          <p:nvPr/>
        </p:nvSpPr>
        <p:spPr>
          <a:xfrm>
            <a:off x="7124700" y="1922011"/>
            <a:ext cx="1794934" cy="137999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 name="TextBox 142"/>
          <p:cNvSpPr txBox="1"/>
          <p:nvPr/>
        </p:nvSpPr>
        <p:spPr>
          <a:xfrm>
            <a:off x="7145867" y="2684254"/>
            <a:ext cx="1778000" cy="369332"/>
          </a:xfrm>
          <a:prstGeom prst="rect">
            <a:avLst/>
          </a:prstGeom>
          <a:noFill/>
        </p:spPr>
        <p:txBody>
          <a:bodyPr wrap="square" rtlCol="0">
            <a:spAutoFit/>
          </a:bodyPr>
          <a:lstStyle/>
          <a:p>
            <a:pPr algn="ctr"/>
            <a:r>
              <a:rPr lang="en-US" sz="900" b="1" dirty="0"/>
              <a:t>ALHAT </a:t>
            </a:r>
            <a:br>
              <a:rPr lang="en-US" sz="900" b="1" dirty="0"/>
            </a:br>
            <a:r>
              <a:rPr lang="en-US" sz="900" b="1" dirty="0"/>
              <a:t>Closed Loop</a:t>
            </a:r>
          </a:p>
        </p:txBody>
      </p:sp>
      <p:grpSp>
        <p:nvGrpSpPr>
          <p:cNvPr id="42" name="Group 41"/>
          <p:cNvGrpSpPr/>
          <p:nvPr/>
        </p:nvGrpSpPr>
        <p:grpSpPr>
          <a:xfrm>
            <a:off x="7240055" y="2319950"/>
            <a:ext cx="319483" cy="297886"/>
            <a:chOff x="7189255" y="2319950"/>
            <a:chExt cx="319483" cy="297886"/>
          </a:xfrm>
        </p:grpSpPr>
        <p:grpSp>
          <p:nvGrpSpPr>
            <p:cNvPr id="17" name="Group 6"/>
            <p:cNvGrpSpPr/>
            <p:nvPr/>
          </p:nvGrpSpPr>
          <p:grpSpPr>
            <a:xfrm>
              <a:off x="7189255" y="2461618"/>
              <a:ext cx="149744" cy="156218"/>
              <a:chOff x="2276779" y="1580990"/>
              <a:chExt cx="4437529" cy="4464424"/>
            </a:xfrm>
          </p:grpSpPr>
          <p:pic>
            <p:nvPicPr>
              <p:cNvPr id="264" name="Picture 2"/>
              <p:cNvPicPr>
                <a:picLocks noChangeAspect="1" noChangeArrowheads="1"/>
              </p:cNvPicPr>
              <p:nvPr/>
            </p:nvPicPr>
            <p:blipFill>
              <a:blip r:embed="rId2"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276779" y="1580990"/>
                <a:ext cx="4437529" cy="4464424"/>
              </a:xfrm>
              <a:prstGeom prst="rect">
                <a:avLst/>
              </a:prstGeom>
              <a:noFill/>
              <a:ln w="9525">
                <a:noFill/>
                <a:miter lim="800000"/>
                <a:headEnd/>
                <a:tailEnd/>
              </a:ln>
            </p:spPr>
          </p:pic>
          <p:sp>
            <p:nvSpPr>
              <p:cNvPr id="265" name="Rectangle 264"/>
              <p:cNvSpPr/>
              <p:nvPr/>
            </p:nvSpPr>
            <p:spPr>
              <a:xfrm>
                <a:off x="4480560" y="5447211"/>
                <a:ext cx="653143" cy="5617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grpSp>
          <p:nvGrpSpPr>
            <p:cNvPr id="43" name="Group 6"/>
            <p:cNvGrpSpPr/>
            <p:nvPr/>
          </p:nvGrpSpPr>
          <p:grpSpPr>
            <a:xfrm>
              <a:off x="7261704" y="2319950"/>
              <a:ext cx="149744" cy="156218"/>
              <a:chOff x="2276779" y="1580990"/>
              <a:chExt cx="4437529" cy="4464424"/>
            </a:xfrm>
          </p:grpSpPr>
          <p:pic>
            <p:nvPicPr>
              <p:cNvPr id="383" name="Picture 2"/>
              <p:cNvPicPr>
                <a:picLocks noChangeAspect="1" noChangeArrowheads="1"/>
              </p:cNvPicPr>
              <p:nvPr/>
            </p:nvPicPr>
            <p:blipFill>
              <a:blip r:embed="rId2"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276779" y="1580990"/>
                <a:ext cx="4437529" cy="4464424"/>
              </a:xfrm>
              <a:prstGeom prst="rect">
                <a:avLst/>
              </a:prstGeom>
              <a:noFill/>
              <a:ln w="9525">
                <a:noFill/>
                <a:miter lim="800000"/>
                <a:headEnd/>
                <a:tailEnd/>
              </a:ln>
            </p:spPr>
          </p:pic>
          <p:sp>
            <p:nvSpPr>
              <p:cNvPr id="384" name="Rectangle 383"/>
              <p:cNvSpPr/>
              <p:nvPr/>
            </p:nvSpPr>
            <p:spPr>
              <a:xfrm>
                <a:off x="4480560" y="5447211"/>
                <a:ext cx="653143" cy="5617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grpSp>
          <p:nvGrpSpPr>
            <p:cNvPr id="44" name="Group 6"/>
            <p:cNvGrpSpPr/>
            <p:nvPr/>
          </p:nvGrpSpPr>
          <p:grpSpPr>
            <a:xfrm>
              <a:off x="7358994" y="2461618"/>
              <a:ext cx="149744" cy="156218"/>
              <a:chOff x="2276779" y="1580990"/>
              <a:chExt cx="4437529" cy="4464424"/>
            </a:xfrm>
          </p:grpSpPr>
          <p:pic>
            <p:nvPicPr>
              <p:cNvPr id="386" name="Picture 2"/>
              <p:cNvPicPr>
                <a:picLocks noChangeAspect="1" noChangeArrowheads="1"/>
              </p:cNvPicPr>
              <p:nvPr/>
            </p:nvPicPr>
            <p:blipFill>
              <a:blip r:embed="rId2"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276779" y="1580990"/>
                <a:ext cx="4437529" cy="4464424"/>
              </a:xfrm>
              <a:prstGeom prst="rect">
                <a:avLst/>
              </a:prstGeom>
              <a:noFill/>
              <a:ln w="9525">
                <a:noFill/>
                <a:miter lim="800000"/>
                <a:headEnd/>
                <a:tailEnd/>
              </a:ln>
            </p:spPr>
          </p:pic>
          <p:sp>
            <p:nvSpPr>
              <p:cNvPr id="387" name="Rectangle 386"/>
              <p:cNvSpPr/>
              <p:nvPr/>
            </p:nvSpPr>
            <p:spPr>
              <a:xfrm>
                <a:off x="4480560" y="5447211"/>
                <a:ext cx="653143" cy="5617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grpSp>
      <p:sp>
        <p:nvSpPr>
          <p:cNvPr id="87" name="Rectangle 86"/>
          <p:cNvSpPr/>
          <p:nvPr/>
        </p:nvSpPr>
        <p:spPr>
          <a:xfrm>
            <a:off x="7285165" y="1931597"/>
            <a:ext cx="1302779" cy="261610"/>
          </a:xfrm>
          <a:prstGeom prst="rect">
            <a:avLst/>
          </a:prstGeom>
        </p:spPr>
        <p:txBody>
          <a:bodyPr wrap="none">
            <a:spAutoFit/>
          </a:bodyPr>
          <a:lstStyle/>
          <a:p>
            <a:pPr algn="ctr"/>
            <a:r>
              <a:rPr lang="en-US" sz="1100" b="1" dirty="0"/>
              <a:t>KSC Flight Tests</a:t>
            </a:r>
          </a:p>
        </p:txBody>
      </p:sp>
      <p:sp>
        <p:nvSpPr>
          <p:cNvPr id="167" name="TextBox 166"/>
          <p:cNvSpPr txBox="1"/>
          <p:nvPr/>
        </p:nvSpPr>
        <p:spPr>
          <a:xfrm>
            <a:off x="57072" y="3372881"/>
            <a:ext cx="1881795" cy="246221"/>
          </a:xfrm>
          <a:prstGeom prst="rect">
            <a:avLst/>
          </a:prstGeom>
          <a:solidFill>
            <a:schemeClr val="accent6">
              <a:lumMod val="40000"/>
              <a:lumOff val="60000"/>
            </a:schemeClr>
          </a:solidFill>
          <a:ln>
            <a:solidFill>
              <a:schemeClr val="tx1"/>
            </a:solidFill>
            <a:prstDash val="solid"/>
          </a:ln>
        </p:spPr>
        <p:txBody>
          <a:bodyPr wrap="square" rtlCol="0">
            <a:spAutoFit/>
          </a:bodyPr>
          <a:lstStyle/>
          <a:p>
            <a:pPr algn="ctr"/>
            <a:r>
              <a:rPr lang="en-US" sz="1000" dirty="0"/>
              <a:t>VTB 1.5C build &amp; testing</a:t>
            </a:r>
          </a:p>
        </p:txBody>
      </p:sp>
      <p:sp>
        <p:nvSpPr>
          <p:cNvPr id="172" name="Diamond 171"/>
          <p:cNvSpPr/>
          <p:nvPr/>
        </p:nvSpPr>
        <p:spPr>
          <a:xfrm>
            <a:off x="1863662" y="3406613"/>
            <a:ext cx="180304" cy="180304"/>
          </a:xfrm>
          <a:prstGeom prst="diamond">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9" name="Table 8"/>
          <p:cNvGraphicFramePr>
            <a:graphicFrameLocks noGrp="1"/>
          </p:cNvGraphicFramePr>
          <p:nvPr>
            <p:extLst>
              <p:ext uri="{D42A27DB-BD31-4B8C-83A1-F6EECF244321}">
                <p14:modId xmlns:p14="http://schemas.microsoft.com/office/powerpoint/2010/main" val="3578989305"/>
              </p:ext>
            </p:extLst>
          </p:nvPr>
        </p:nvGraphicFramePr>
        <p:xfrm>
          <a:off x="-2" y="1157501"/>
          <a:ext cx="9144000" cy="609600"/>
        </p:xfrm>
        <a:graphic>
          <a:graphicData uri="http://schemas.openxmlformats.org/drawingml/2006/table">
            <a:tbl>
              <a:tblPr firstRow="1" bandRow="1">
                <a:tableStyleId>{2D5ABB26-0587-4C30-8999-92F81FD0307C}</a:tableStyleId>
              </a:tblPr>
              <a:tblGrid>
                <a:gridCol w="762000">
                  <a:extLst>
                    <a:ext uri="{9D8B030D-6E8A-4147-A177-3AD203B41FA5}">
                      <a16:colId xmlns:a16="http://schemas.microsoft.com/office/drawing/2014/main" val="20000"/>
                    </a:ext>
                  </a:extLst>
                </a:gridCol>
                <a:gridCol w="762000">
                  <a:extLst>
                    <a:ext uri="{9D8B030D-6E8A-4147-A177-3AD203B41FA5}">
                      <a16:colId xmlns:a16="http://schemas.microsoft.com/office/drawing/2014/main" val="20001"/>
                    </a:ext>
                  </a:extLst>
                </a:gridCol>
                <a:gridCol w="762000">
                  <a:extLst>
                    <a:ext uri="{9D8B030D-6E8A-4147-A177-3AD203B41FA5}">
                      <a16:colId xmlns:a16="http://schemas.microsoft.com/office/drawing/2014/main" val="20002"/>
                    </a:ext>
                  </a:extLst>
                </a:gridCol>
                <a:gridCol w="762000">
                  <a:extLst>
                    <a:ext uri="{9D8B030D-6E8A-4147-A177-3AD203B41FA5}">
                      <a16:colId xmlns:a16="http://schemas.microsoft.com/office/drawing/2014/main" val="20003"/>
                    </a:ext>
                  </a:extLst>
                </a:gridCol>
                <a:gridCol w="762000">
                  <a:extLst>
                    <a:ext uri="{9D8B030D-6E8A-4147-A177-3AD203B41FA5}">
                      <a16:colId xmlns:a16="http://schemas.microsoft.com/office/drawing/2014/main" val="20004"/>
                    </a:ext>
                  </a:extLst>
                </a:gridCol>
                <a:gridCol w="762000">
                  <a:extLst>
                    <a:ext uri="{9D8B030D-6E8A-4147-A177-3AD203B41FA5}">
                      <a16:colId xmlns:a16="http://schemas.microsoft.com/office/drawing/2014/main" val="20005"/>
                    </a:ext>
                  </a:extLst>
                </a:gridCol>
                <a:gridCol w="762000">
                  <a:extLst>
                    <a:ext uri="{9D8B030D-6E8A-4147-A177-3AD203B41FA5}">
                      <a16:colId xmlns:a16="http://schemas.microsoft.com/office/drawing/2014/main" val="20006"/>
                    </a:ext>
                  </a:extLst>
                </a:gridCol>
                <a:gridCol w="762000">
                  <a:extLst>
                    <a:ext uri="{9D8B030D-6E8A-4147-A177-3AD203B41FA5}">
                      <a16:colId xmlns:a16="http://schemas.microsoft.com/office/drawing/2014/main" val="20007"/>
                    </a:ext>
                  </a:extLst>
                </a:gridCol>
                <a:gridCol w="762000">
                  <a:extLst>
                    <a:ext uri="{9D8B030D-6E8A-4147-A177-3AD203B41FA5}">
                      <a16:colId xmlns:a16="http://schemas.microsoft.com/office/drawing/2014/main" val="20008"/>
                    </a:ext>
                  </a:extLst>
                </a:gridCol>
                <a:gridCol w="762000">
                  <a:extLst>
                    <a:ext uri="{9D8B030D-6E8A-4147-A177-3AD203B41FA5}">
                      <a16:colId xmlns:a16="http://schemas.microsoft.com/office/drawing/2014/main" val="20009"/>
                    </a:ext>
                  </a:extLst>
                </a:gridCol>
                <a:gridCol w="762000">
                  <a:extLst>
                    <a:ext uri="{9D8B030D-6E8A-4147-A177-3AD203B41FA5}">
                      <a16:colId xmlns:a16="http://schemas.microsoft.com/office/drawing/2014/main" val="20010"/>
                    </a:ext>
                  </a:extLst>
                </a:gridCol>
                <a:gridCol w="762000">
                  <a:extLst>
                    <a:ext uri="{9D8B030D-6E8A-4147-A177-3AD203B41FA5}">
                      <a16:colId xmlns:a16="http://schemas.microsoft.com/office/drawing/2014/main" val="20011"/>
                    </a:ext>
                  </a:extLst>
                </a:gridCol>
              </a:tblGrid>
              <a:tr h="269351">
                <a:tc gridSpan="12">
                  <a:txBody>
                    <a:bodyPr/>
                    <a:lstStyle/>
                    <a:p>
                      <a:pPr algn="ctr"/>
                      <a:r>
                        <a:rPr lang="en-US" sz="1400" b="1" dirty="0"/>
                        <a:t>FY14</a:t>
                      </a:r>
                    </a:p>
                  </a:txBody>
                  <a:tcPr>
                    <a:solidFill>
                      <a:schemeClr val="accent1">
                        <a:lumMod val="20000"/>
                        <a:lumOff val="80000"/>
                      </a:schemeClr>
                    </a:solidFill>
                  </a:tcPr>
                </a:tc>
                <a:tc hMerge="1">
                  <a:txBody>
                    <a:bodyPr/>
                    <a:lstStyle/>
                    <a:p>
                      <a:endParaRPr lang="en-US" dirty="0"/>
                    </a:p>
                  </a:txBody>
                  <a:tcPr/>
                </a:tc>
                <a:tc hMerge="1">
                  <a:txBody>
                    <a:bodyPr/>
                    <a:lstStyle/>
                    <a:p>
                      <a:endParaRPr lang="en-US" dirty="0"/>
                    </a:p>
                  </a:txBody>
                  <a:tcPr/>
                </a:tc>
                <a:tc hMerge="1">
                  <a:txBody>
                    <a:bodyPr/>
                    <a:lstStyle/>
                    <a:p>
                      <a:endParaRPr lang="en-US"/>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0000"/>
                  </a:ext>
                </a:extLst>
              </a:tr>
              <a:tr h="269351">
                <a:tc>
                  <a:txBody>
                    <a:bodyPr/>
                    <a:lstStyle/>
                    <a:p>
                      <a:pPr algn="ctr"/>
                      <a:r>
                        <a:rPr lang="en-US" sz="1400" b="1" dirty="0"/>
                        <a:t>Oct</a:t>
                      </a:r>
                    </a:p>
                  </a:txBody>
                  <a:tcPr>
                    <a:solidFill>
                      <a:schemeClr val="accent1">
                        <a:lumMod val="20000"/>
                        <a:lumOff val="80000"/>
                      </a:schemeClr>
                    </a:solidFill>
                  </a:tcPr>
                </a:tc>
                <a:tc>
                  <a:txBody>
                    <a:bodyPr/>
                    <a:lstStyle/>
                    <a:p>
                      <a:pPr algn="ctr"/>
                      <a:r>
                        <a:rPr lang="en-US" sz="1400" b="1" dirty="0"/>
                        <a:t>Nov</a:t>
                      </a:r>
                    </a:p>
                  </a:txBody>
                  <a:tcPr>
                    <a:solidFill>
                      <a:schemeClr val="accent1">
                        <a:lumMod val="20000"/>
                        <a:lumOff val="80000"/>
                      </a:schemeClr>
                    </a:solidFill>
                  </a:tcPr>
                </a:tc>
                <a:tc>
                  <a:txBody>
                    <a:bodyPr/>
                    <a:lstStyle/>
                    <a:p>
                      <a:pPr algn="ctr"/>
                      <a:r>
                        <a:rPr lang="en-US" sz="1400" b="1" dirty="0"/>
                        <a:t>Dec</a:t>
                      </a:r>
                    </a:p>
                  </a:txBody>
                  <a:tcPr>
                    <a:solidFill>
                      <a:schemeClr val="accent1">
                        <a:lumMod val="20000"/>
                        <a:lumOff val="80000"/>
                      </a:schemeClr>
                    </a:solidFill>
                  </a:tcPr>
                </a:tc>
                <a:tc>
                  <a:txBody>
                    <a:bodyPr/>
                    <a:lstStyle/>
                    <a:p>
                      <a:pPr algn="ctr"/>
                      <a:r>
                        <a:rPr lang="en-US" sz="1400" b="1" dirty="0"/>
                        <a:t>Jan</a:t>
                      </a:r>
                    </a:p>
                  </a:txBody>
                  <a:tcPr>
                    <a:solidFill>
                      <a:schemeClr val="accent1">
                        <a:lumMod val="20000"/>
                        <a:lumOff val="80000"/>
                      </a:schemeClr>
                    </a:solidFill>
                  </a:tcPr>
                </a:tc>
                <a:tc>
                  <a:txBody>
                    <a:bodyPr/>
                    <a:lstStyle/>
                    <a:p>
                      <a:pPr algn="ctr"/>
                      <a:r>
                        <a:rPr lang="en-US" sz="1400" b="1" dirty="0"/>
                        <a:t>Feb</a:t>
                      </a:r>
                    </a:p>
                  </a:txBody>
                  <a:tcPr>
                    <a:solidFill>
                      <a:schemeClr val="accent1">
                        <a:lumMod val="20000"/>
                        <a:lumOff val="80000"/>
                      </a:schemeClr>
                    </a:solidFill>
                  </a:tcPr>
                </a:tc>
                <a:tc>
                  <a:txBody>
                    <a:bodyPr/>
                    <a:lstStyle/>
                    <a:p>
                      <a:pPr algn="ctr"/>
                      <a:r>
                        <a:rPr lang="en-US" sz="1400" b="1" dirty="0"/>
                        <a:t>Mar</a:t>
                      </a:r>
                    </a:p>
                  </a:txBody>
                  <a:tcPr>
                    <a:solidFill>
                      <a:schemeClr val="accent1">
                        <a:lumMod val="20000"/>
                        <a:lumOff val="80000"/>
                      </a:schemeClr>
                    </a:solidFill>
                  </a:tcPr>
                </a:tc>
                <a:tc>
                  <a:txBody>
                    <a:bodyPr/>
                    <a:lstStyle/>
                    <a:p>
                      <a:pPr algn="ctr"/>
                      <a:r>
                        <a:rPr lang="en-US" sz="1400" b="1" dirty="0"/>
                        <a:t>Apr</a:t>
                      </a:r>
                    </a:p>
                  </a:txBody>
                  <a:tcPr>
                    <a:solidFill>
                      <a:schemeClr val="accent1">
                        <a:lumMod val="20000"/>
                        <a:lumOff val="80000"/>
                      </a:schemeClr>
                    </a:solidFill>
                  </a:tcPr>
                </a:tc>
                <a:tc>
                  <a:txBody>
                    <a:bodyPr/>
                    <a:lstStyle/>
                    <a:p>
                      <a:pPr algn="ctr"/>
                      <a:r>
                        <a:rPr lang="en-US" sz="1400" b="1" dirty="0"/>
                        <a:t>May</a:t>
                      </a:r>
                    </a:p>
                  </a:txBody>
                  <a:tcPr>
                    <a:solidFill>
                      <a:schemeClr val="accent1">
                        <a:lumMod val="20000"/>
                        <a:lumOff val="80000"/>
                      </a:schemeClr>
                    </a:solidFill>
                  </a:tcPr>
                </a:tc>
                <a:tc>
                  <a:txBody>
                    <a:bodyPr/>
                    <a:lstStyle/>
                    <a:p>
                      <a:pPr algn="ctr"/>
                      <a:r>
                        <a:rPr lang="en-US" sz="1400" b="1" dirty="0"/>
                        <a:t>Jun</a:t>
                      </a:r>
                    </a:p>
                  </a:txBody>
                  <a:tcPr>
                    <a:solidFill>
                      <a:schemeClr val="accent1">
                        <a:lumMod val="20000"/>
                        <a:lumOff val="80000"/>
                      </a:schemeClr>
                    </a:solidFill>
                  </a:tcPr>
                </a:tc>
                <a:tc>
                  <a:txBody>
                    <a:bodyPr/>
                    <a:lstStyle/>
                    <a:p>
                      <a:pPr algn="ctr"/>
                      <a:r>
                        <a:rPr lang="en-US" sz="1400" b="1" dirty="0"/>
                        <a:t>Jul</a:t>
                      </a:r>
                    </a:p>
                  </a:txBody>
                  <a:tcPr>
                    <a:solidFill>
                      <a:schemeClr val="accent1">
                        <a:lumMod val="20000"/>
                        <a:lumOff val="80000"/>
                      </a:schemeClr>
                    </a:solidFill>
                  </a:tcPr>
                </a:tc>
                <a:tc>
                  <a:txBody>
                    <a:bodyPr/>
                    <a:lstStyle/>
                    <a:p>
                      <a:pPr algn="ctr"/>
                      <a:r>
                        <a:rPr lang="en-US" sz="1400" b="1" dirty="0"/>
                        <a:t>Aug</a:t>
                      </a:r>
                    </a:p>
                  </a:txBody>
                  <a:tcPr>
                    <a:solidFill>
                      <a:schemeClr val="accent1">
                        <a:lumMod val="20000"/>
                        <a:lumOff val="80000"/>
                      </a:schemeClr>
                    </a:solidFill>
                  </a:tcPr>
                </a:tc>
                <a:tc>
                  <a:txBody>
                    <a:bodyPr/>
                    <a:lstStyle/>
                    <a:p>
                      <a:pPr algn="ctr"/>
                      <a:r>
                        <a:rPr lang="en-US" sz="1400" b="1" dirty="0"/>
                        <a:t>Sep</a:t>
                      </a:r>
                    </a:p>
                  </a:txBody>
                  <a:tcPr>
                    <a:solidFill>
                      <a:schemeClr val="accent1">
                        <a:lumMod val="20000"/>
                        <a:lumOff val="80000"/>
                      </a:schemeClr>
                    </a:solidFill>
                  </a:tcPr>
                </a:tc>
                <a:extLst>
                  <a:ext uri="{0D108BD9-81ED-4DB2-BD59-A6C34878D82A}">
                    <a16:rowId xmlns:a16="http://schemas.microsoft.com/office/drawing/2014/main" val="10001"/>
                  </a:ext>
                </a:extLst>
              </a:tr>
            </a:tbl>
          </a:graphicData>
        </a:graphic>
      </p:graphicFrame>
      <p:sp>
        <p:nvSpPr>
          <p:cNvPr id="180" name="Rectangle 179"/>
          <p:cNvSpPr/>
          <p:nvPr/>
        </p:nvSpPr>
        <p:spPr>
          <a:xfrm>
            <a:off x="43971" y="1905052"/>
            <a:ext cx="3749095" cy="1413881"/>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3" name="TextBox 182"/>
          <p:cNvSpPr txBox="1"/>
          <p:nvPr/>
        </p:nvSpPr>
        <p:spPr>
          <a:xfrm>
            <a:off x="902042" y="2565696"/>
            <a:ext cx="888657" cy="507831"/>
          </a:xfrm>
          <a:prstGeom prst="rect">
            <a:avLst/>
          </a:prstGeom>
          <a:noFill/>
        </p:spPr>
        <p:txBody>
          <a:bodyPr wrap="square" rtlCol="0">
            <a:spAutoFit/>
          </a:bodyPr>
          <a:lstStyle/>
          <a:p>
            <a:pPr algn="ctr"/>
            <a:r>
              <a:rPr lang="en-US" sz="900" b="1" dirty="0"/>
              <a:t>C1: FF Envelope Expansion</a:t>
            </a:r>
          </a:p>
        </p:txBody>
      </p:sp>
      <p:grpSp>
        <p:nvGrpSpPr>
          <p:cNvPr id="33" name="Group 32"/>
          <p:cNvGrpSpPr/>
          <p:nvPr/>
        </p:nvGrpSpPr>
        <p:grpSpPr>
          <a:xfrm>
            <a:off x="45657" y="2244034"/>
            <a:ext cx="688097" cy="690994"/>
            <a:chOff x="-30546" y="2244034"/>
            <a:chExt cx="688097" cy="690994"/>
          </a:xfrm>
        </p:grpSpPr>
        <p:sp>
          <p:nvSpPr>
            <p:cNvPr id="181" name="TextBox 180"/>
            <p:cNvSpPr txBox="1"/>
            <p:nvPr/>
          </p:nvSpPr>
          <p:spPr>
            <a:xfrm>
              <a:off x="-30546" y="2565696"/>
              <a:ext cx="688097" cy="369332"/>
            </a:xfrm>
            <a:prstGeom prst="rect">
              <a:avLst/>
            </a:prstGeom>
            <a:noFill/>
          </p:spPr>
          <p:txBody>
            <a:bodyPr wrap="square" rtlCol="0">
              <a:spAutoFit/>
            </a:bodyPr>
            <a:lstStyle/>
            <a:p>
              <a:pPr algn="ctr"/>
              <a:r>
                <a:rPr lang="en-US" sz="900" b="1" dirty="0"/>
                <a:t>C0: TT &amp; FF Hops</a:t>
              </a:r>
            </a:p>
          </p:txBody>
        </p:sp>
        <p:grpSp>
          <p:nvGrpSpPr>
            <p:cNvPr id="184" name="Group 6"/>
            <p:cNvGrpSpPr/>
            <p:nvPr/>
          </p:nvGrpSpPr>
          <p:grpSpPr>
            <a:xfrm>
              <a:off x="200043" y="2461593"/>
              <a:ext cx="149744" cy="156218"/>
              <a:chOff x="2276779" y="1580990"/>
              <a:chExt cx="4437529" cy="4464424"/>
            </a:xfrm>
          </p:grpSpPr>
          <p:pic>
            <p:nvPicPr>
              <p:cNvPr id="185" name="Picture 2"/>
              <p:cNvPicPr>
                <a:picLocks noChangeAspect="1" noChangeArrowheads="1"/>
              </p:cNvPicPr>
              <p:nvPr/>
            </p:nvPicPr>
            <p:blipFill>
              <a:blip r:embed="rId2"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276779" y="1580990"/>
                <a:ext cx="4437529" cy="4464424"/>
              </a:xfrm>
              <a:prstGeom prst="rect">
                <a:avLst/>
              </a:prstGeom>
              <a:noFill/>
              <a:ln w="9525">
                <a:noFill/>
                <a:miter lim="800000"/>
                <a:headEnd/>
                <a:tailEnd/>
              </a:ln>
            </p:spPr>
          </p:pic>
          <p:sp>
            <p:nvSpPr>
              <p:cNvPr id="186" name="Rectangle 185"/>
              <p:cNvSpPr/>
              <p:nvPr/>
            </p:nvSpPr>
            <p:spPr>
              <a:xfrm>
                <a:off x="4480560" y="5447211"/>
                <a:ext cx="653143" cy="5617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grpSp>
        <p:grpSp>
          <p:nvGrpSpPr>
            <p:cNvPr id="189" name="Group 145"/>
            <p:cNvGrpSpPr/>
            <p:nvPr/>
          </p:nvGrpSpPr>
          <p:grpSpPr>
            <a:xfrm>
              <a:off x="61190" y="2244034"/>
              <a:ext cx="149973" cy="362248"/>
              <a:chOff x="6945380" y="3051784"/>
              <a:chExt cx="237961" cy="554300"/>
            </a:xfrm>
          </p:grpSpPr>
          <p:cxnSp>
            <p:nvCxnSpPr>
              <p:cNvPr id="190" name="Straight Connector 189"/>
              <p:cNvCxnSpPr/>
              <p:nvPr/>
            </p:nvCxnSpPr>
            <p:spPr>
              <a:xfrm rot="5400000" flipH="1" flipV="1">
                <a:off x="6891731" y="3224414"/>
                <a:ext cx="345259" cy="0"/>
              </a:xfrm>
              <a:prstGeom prst="line">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91" name="Group 6"/>
              <p:cNvGrpSpPr/>
              <p:nvPr/>
            </p:nvGrpSpPr>
            <p:grpSpPr>
              <a:xfrm>
                <a:off x="6960470" y="3397042"/>
                <a:ext cx="207782" cy="209042"/>
                <a:chOff x="2276779" y="1580990"/>
                <a:chExt cx="4437529" cy="4464424"/>
              </a:xfrm>
            </p:grpSpPr>
            <p:pic>
              <p:nvPicPr>
                <p:cNvPr id="197" name="Picture 2"/>
                <p:cNvPicPr>
                  <a:picLocks noChangeAspect="1" noChangeArrowheads="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276779" y="1580990"/>
                  <a:ext cx="4437529" cy="4464424"/>
                </a:xfrm>
                <a:prstGeom prst="rect">
                  <a:avLst/>
                </a:prstGeom>
                <a:noFill/>
                <a:ln w="9525">
                  <a:noFill/>
                  <a:miter lim="800000"/>
                  <a:headEnd/>
                  <a:tailEnd/>
                </a:ln>
              </p:spPr>
            </p:pic>
            <p:sp>
              <p:nvSpPr>
                <p:cNvPr id="198" name="Rectangle 197"/>
                <p:cNvSpPr/>
                <p:nvPr/>
              </p:nvSpPr>
              <p:spPr>
                <a:xfrm>
                  <a:off x="4480560" y="5447211"/>
                  <a:ext cx="653143" cy="5617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grpSp>
          <p:sp>
            <p:nvSpPr>
              <p:cNvPr id="192" name="Rectangle 191"/>
              <p:cNvSpPr/>
              <p:nvPr/>
            </p:nvSpPr>
            <p:spPr>
              <a:xfrm>
                <a:off x="7036032" y="3119774"/>
                <a:ext cx="56658" cy="215299"/>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cxnSp>
            <p:nvCxnSpPr>
              <p:cNvPr id="196" name="Straight Connector 195"/>
              <p:cNvCxnSpPr/>
              <p:nvPr/>
            </p:nvCxnSpPr>
            <p:spPr>
              <a:xfrm>
                <a:off x="6945380" y="3051784"/>
                <a:ext cx="237961" cy="0"/>
              </a:xfrm>
              <a:prstGeom prst="line">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199" name="Group 6"/>
            <p:cNvGrpSpPr/>
            <p:nvPr/>
          </p:nvGrpSpPr>
          <p:grpSpPr>
            <a:xfrm>
              <a:off x="272492" y="2319925"/>
              <a:ext cx="149744" cy="156218"/>
              <a:chOff x="2276779" y="1580990"/>
              <a:chExt cx="4437529" cy="4464424"/>
            </a:xfrm>
          </p:grpSpPr>
          <p:pic>
            <p:nvPicPr>
              <p:cNvPr id="200" name="Picture 2"/>
              <p:cNvPicPr>
                <a:picLocks noChangeAspect="1" noChangeArrowheads="1"/>
              </p:cNvPicPr>
              <p:nvPr/>
            </p:nvPicPr>
            <p:blipFill>
              <a:blip r:embed="rId2"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276779" y="1580990"/>
                <a:ext cx="4437529" cy="4464424"/>
              </a:xfrm>
              <a:prstGeom prst="rect">
                <a:avLst/>
              </a:prstGeom>
              <a:noFill/>
              <a:ln w="9525">
                <a:noFill/>
                <a:miter lim="800000"/>
                <a:headEnd/>
                <a:tailEnd/>
              </a:ln>
            </p:spPr>
          </p:pic>
          <p:sp>
            <p:nvSpPr>
              <p:cNvPr id="201" name="Rectangle 200"/>
              <p:cNvSpPr/>
              <p:nvPr/>
            </p:nvSpPr>
            <p:spPr>
              <a:xfrm>
                <a:off x="4480560" y="5447211"/>
                <a:ext cx="653143" cy="5617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grpSp>
        <p:grpSp>
          <p:nvGrpSpPr>
            <p:cNvPr id="202" name="Group 6"/>
            <p:cNvGrpSpPr/>
            <p:nvPr/>
          </p:nvGrpSpPr>
          <p:grpSpPr>
            <a:xfrm>
              <a:off x="369782" y="2461593"/>
              <a:ext cx="149744" cy="156218"/>
              <a:chOff x="2276779" y="1580990"/>
              <a:chExt cx="4437529" cy="4464424"/>
            </a:xfrm>
          </p:grpSpPr>
          <p:pic>
            <p:nvPicPr>
              <p:cNvPr id="203" name="Picture 2"/>
              <p:cNvPicPr>
                <a:picLocks noChangeAspect="1" noChangeArrowheads="1"/>
              </p:cNvPicPr>
              <p:nvPr/>
            </p:nvPicPr>
            <p:blipFill>
              <a:blip r:embed="rId2"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276779" y="1580990"/>
                <a:ext cx="4437529" cy="4464424"/>
              </a:xfrm>
              <a:prstGeom prst="rect">
                <a:avLst/>
              </a:prstGeom>
              <a:noFill/>
              <a:ln w="9525">
                <a:noFill/>
                <a:miter lim="800000"/>
                <a:headEnd/>
                <a:tailEnd/>
              </a:ln>
            </p:spPr>
          </p:pic>
          <p:sp>
            <p:nvSpPr>
              <p:cNvPr id="204" name="Rectangle 203"/>
              <p:cNvSpPr/>
              <p:nvPr/>
            </p:nvSpPr>
            <p:spPr>
              <a:xfrm>
                <a:off x="4480560" y="5447211"/>
                <a:ext cx="653143" cy="5617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grpSp>
      </p:grpSp>
      <p:grpSp>
        <p:nvGrpSpPr>
          <p:cNvPr id="19" name="Group 18"/>
          <p:cNvGrpSpPr/>
          <p:nvPr/>
        </p:nvGrpSpPr>
        <p:grpSpPr>
          <a:xfrm>
            <a:off x="1126588" y="2319925"/>
            <a:ext cx="367093" cy="285007"/>
            <a:chOff x="694771" y="2319925"/>
            <a:chExt cx="367093" cy="285007"/>
          </a:xfrm>
        </p:grpSpPr>
        <p:grpSp>
          <p:nvGrpSpPr>
            <p:cNvPr id="205" name="Group 6"/>
            <p:cNvGrpSpPr/>
            <p:nvPr/>
          </p:nvGrpSpPr>
          <p:grpSpPr>
            <a:xfrm>
              <a:off x="694771" y="2448714"/>
              <a:ext cx="149744" cy="156218"/>
              <a:chOff x="2276779" y="1580990"/>
              <a:chExt cx="4437529" cy="4464424"/>
            </a:xfrm>
          </p:grpSpPr>
          <p:pic>
            <p:nvPicPr>
              <p:cNvPr id="207" name="Picture 2"/>
              <p:cNvPicPr>
                <a:picLocks noChangeAspect="1" noChangeArrowheads="1"/>
              </p:cNvPicPr>
              <p:nvPr/>
            </p:nvPicPr>
            <p:blipFill>
              <a:blip r:embed="rId2"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276779" y="1580990"/>
                <a:ext cx="4437529" cy="4464424"/>
              </a:xfrm>
              <a:prstGeom prst="rect">
                <a:avLst/>
              </a:prstGeom>
              <a:noFill/>
              <a:ln w="9525">
                <a:noFill/>
                <a:miter lim="800000"/>
                <a:headEnd/>
                <a:tailEnd/>
              </a:ln>
            </p:spPr>
          </p:pic>
          <p:sp>
            <p:nvSpPr>
              <p:cNvPr id="212" name="Rectangle 211"/>
              <p:cNvSpPr/>
              <p:nvPr/>
            </p:nvSpPr>
            <p:spPr>
              <a:xfrm>
                <a:off x="4480560" y="5447211"/>
                <a:ext cx="653143" cy="5617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grpSp>
          <p:nvGrpSpPr>
            <p:cNvPr id="213" name="Group 6"/>
            <p:cNvGrpSpPr/>
            <p:nvPr/>
          </p:nvGrpSpPr>
          <p:grpSpPr>
            <a:xfrm>
              <a:off x="754801" y="2319925"/>
              <a:ext cx="149744" cy="156218"/>
              <a:chOff x="2276779" y="1580990"/>
              <a:chExt cx="4437529" cy="4464424"/>
            </a:xfrm>
          </p:grpSpPr>
          <p:pic>
            <p:nvPicPr>
              <p:cNvPr id="281" name="Picture 2"/>
              <p:cNvPicPr>
                <a:picLocks noChangeAspect="1" noChangeArrowheads="1"/>
              </p:cNvPicPr>
              <p:nvPr/>
            </p:nvPicPr>
            <p:blipFill>
              <a:blip r:embed="rId2"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276779" y="1580990"/>
                <a:ext cx="4437529" cy="4464424"/>
              </a:xfrm>
              <a:prstGeom prst="rect">
                <a:avLst/>
              </a:prstGeom>
              <a:noFill/>
              <a:ln w="9525">
                <a:noFill/>
                <a:miter lim="800000"/>
                <a:headEnd/>
                <a:tailEnd/>
              </a:ln>
            </p:spPr>
          </p:pic>
          <p:sp>
            <p:nvSpPr>
              <p:cNvPr id="282" name="Rectangle 281"/>
              <p:cNvSpPr/>
              <p:nvPr/>
            </p:nvSpPr>
            <p:spPr>
              <a:xfrm>
                <a:off x="4480560" y="5447211"/>
                <a:ext cx="653143" cy="5617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grpSp>
          <p:nvGrpSpPr>
            <p:cNvPr id="283" name="Group 6"/>
            <p:cNvGrpSpPr/>
            <p:nvPr/>
          </p:nvGrpSpPr>
          <p:grpSpPr>
            <a:xfrm>
              <a:off x="839670" y="2448714"/>
              <a:ext cx="149744" cy="156218"/>
              <a:chOff x="2276779" y="1580990"/>
              <a:chExt cx="4437529" cy="4464424"/>
            </a:xfrm>
          </p:grpSpPr>
          <p:pic>
            <p:nvPicPr>
              <p:cNvPr id="284" name="Picture 2"/>
              <p:cNvPicPr>
                <a:picLocks noChangeAspect="1" noChangeArrowheads="1"/>
              </p:cNvPicPr>
              <p:nvPr/>
            </p:nvPicPr>
            <p:blipFill>
              <a:blip r:embed="rId2"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276779" y="1580990"/>
                <a:ext cx="4437529" cy="4464424"/>
              </a:xfrm>
              <a:prstGeom prst="rect">
                <a:avLst/>
              </a:prstGeom>
              <a:noFill/>
              <a:ln w="9525">
                <a:noFill/>
                <a:miter lim="800000"/>
                <a:headEnd/>
                <a:tailEnd/>
              </a:ln>
            </p:spPr>
          </p:pic>
          <p:sp>
            <p:nvSpPr>
              <p:cNvPr id="285" name="Rectangle 284"/>
              <p:cNvSpPr/>
              <p:nvPr/>
            </p:nvSpPr>
            <p:spPr>
              <a:xfrm>
                <a:off x="4480560" y="5447211"/>
                <a:ext cx="653143" cy="5617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grpSp>
          <p:nvGrpSpPr>
            <p:cNvPr id="287" name="Group 6"/>
            <p:cNvGrpSpPr/>
            <p:nvPr/>
          </p:nvGrpSpPr>
          <p:grpSpPr>
            <a:xfrm>
              <a:off x="912120" y="2319925"/>
              <a:ext cx="149744" cy="156218"/>
              <a:chOff x="2276779" y="1580990"/>
              <a:chExt cx="4437529" cy="4464424"/>
            </a:xfrm>
          </p:grpSpPr>
          <p:pic>
            <p:nvPicPr>
              <p:cNvPr id="292" name="Picture 2"/>
              <p:cNvPicPr>
                <a:picLocks noChangeAspect="1" noChangeArrowheads="1"/>
              </p:cNvPicPr>
              <p:nvPr/>
            </p:nvPicPr>
            <p:blipFill>
              <a:blip r:embed="rId2"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276779" y="1580990"/>
                <a:ext cx="4437529" cy="4464424"/>
              </a:xfrm>
              <a:prstGeom prst="rect">
                <a:avLst/>
              </a:prstGeom>
              <a:noFill/>
              <a:ln w="9525">
                <a:noFill/>
                <a:miter lim="800000"/>
                <a:headEnd/>
                <a:tailEnd/>
              </a:ln>
            </p:spPr>
          </p:pic>
          <p:sp>
            <p:nvSpPr>
              <p:cNvPr id="294" name="Rectangle 293"/>
              <p:cNvSpPr/>
              <p:nvPr/>
            </p:nvSpPr>
            <p:spPr>
              <a:xfrm>
                <a:off x="4480560" y="5447211"/>
                <a:ext cx="653143" cy="5617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grpSp>
      <p:grpSp>
        <p:nvGrpSpPr>
          <p:cNvPr id="23" name="Group 22"/>
          <p:cNvGrpSpPr/>
          <p:nvPr/>
        </p:nvGrpSpPr>
        <p:grpSpPr>
          <a:xfrm>
            <a:off x="3177851" y="2319925"/>
            <a:ext cx="390973" cy="285007"/>
            <a:chOff x="1907801" y="2319925"/>
            <a:chExt cx="390973" cy="285007"/>
          </a:xfrm>
        </p:grpSpPr>
        <p:grpSp>
          <p:nvGrpSpPr>
            <p:cNvPr id="296" name="Group 6"/>
            <p:cNvGrpSpPr/>
            <p:nvPr/>
          </p:nvGrpSpPr>
          <p:grpSpPr>
            <a:xfrm>
              <a:off x="1907801" y="2448714"/>
              <a:ext cx="149744" cy="156218"/>
              <a:chOff x="2276779" y="1580990"/>
              <a:chExt cx="4437529" cy="4464424"/>
            </a:xfrm>
          </p:grpSpPr>
          <p:pic>
            <p:nvPicPr>
              <p:cNvPr id="297" name="Picture 2"/>
              <p:cNvPicPr>
                <a:picLocks noChangeAspect="1" noChangeArrowheads="1"/>
              </p:cNvPicPr>
              <p:nvPr/>
            </p:nvPicPr>
            <p:blipFill>
              <a:blip r:embed="rId2"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276779" y="1580990"/>
                <a:ext cx="4437529" cy="4464424"/>
              </a:xfrm>
              <a:prstGeom prst="rect">
                <a:avLst/>
              </a:prstGeom>
              <a:noFill/>
              <a:ln w="9525">
                <a:noFill/>
                <a:miter lim="800000"/>
                <a:headEnd/>
                <a:tailEnd/>
              </a:ln>
            </p:spPr>
          </p:pic>
          <p:sp>
            <p:nvSpPr>
              <p:cNvPr id="298" name="Rectangle 297"/>
              <p:cNvSpPr/>
              <p:nvPr/>
            </p:nvSpPr>
            <p:spPr>
              <a:xfrm>
                <a:off x="4480560" y="5447211"/>
                <a:ext cx="653143" cy="5617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grpSp>
          <p:nvGrpSpPr>
            <p:cNvPr id="299" name="Group 6"/>
            <p:cNvGrpSpPr/>
            <p:nvPr/>
          </p:nvGrpSpPr>
          <p:grpSpPr>
            <a:xfrm>
              <a:off x="2149030" y="2319925"/>
              <a:ext cx="149744" cy="156218"/>
              <a:chOff x="2276779" y="1580990"/>
              <a:chExt cx="4437529" cy="4464424"/>
            </a:xfrm>
          </p:grpSpPr>
          <p:pic>
            <p:nvPicPr>
              <p:cNvPr id="301" name="Picture 2"/>
              <p:cNvPicPr>
                <a:picLocks noChangeAspect="1" noChangeArrowheads="1"/>
              </p:cNvPicPr>
              <p:nvPr/>
            </p:nvPicPr>
            <p:blipFill>
              <a:blip r:embed="rId2"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276779" y="1580990"/>
                <a:ext cx="4437529" cy="4464424"/>
              </a:xfrm>
              <a:prstGeom prst="rect">
                <a:avLst/>
              </a:prstGeom>
              <a:noFill/>
              <a:ln w="9525">
                <a:noFill/>
                <a:miter lim="800000"/>
                <a:headEnd/>
                <a:tailEnd/>
              </a:ln>
            </p:spPr>
          </p:pic>
          <p:sp>
            <p:nvSpPr>
              <p:cNvPr id="303" name="Rectangle 302"/>
              <p:cNvSpPr/>
              <p:nvPr/>
            </p:nvSpPr>
            <p:spPr>
              <a:xfrm>
                <a:off x="4480560" y="5447211"/>
                <a:ext cx="653143" cy="5617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grpSp>
      <p:sp>
        <p:nvSpPr>
          <p:cNvPr id="304" name="TextBox 303"/>
          <p:cNvSpPr txBox="1"/>
          <p:nvPr/>
        </p:nvSpPr>
        <p:spPr>
          <a:xfrm>
            <a:off x="1879601" y="2565696"/>
            <a:ext cx="893234" cy="507831"/>
          </a:xfrm>
          <a:prstGeom prst="rect">
            <a:avLst/>
          </a:prstGeom>
          <a:noFill/>
        </p:spPr>
        <p:txBody>
          <a:bodyPr wrap="square" rtlCol="0">
            <a:spAutoFit/>
          </a:bodyPr>
          <a:lstStyle/>
          <a:p>
            <a:pPr algn="ctr"/>
            <a:r>
              <a:rPr lang="en-US" sz="900" b="1" dirty="0"/>
              <a:t>C2: HDP &amp; ALHAT Open Loop</a:t>
            </a:r>
          </a:p>
        </p:txBody>
      </p:sp>
      <p:grpSp>
        <p:nvGrpSpPr>
          <p:cNvPr id="22" name="Group 21"/>
          <p:cNvGrpSpPr/>
          <p:nvPr/>
        </p:nvGrpSpPr>
        <p:grpSpPr>
          <a:xfrm>
            <a:off x="2164919" y="2317778"/>
            <a:ext cx="367093" cy="285007"/>
            <a:chOff x="1301285" y="2317778"/>
            <a:chExt cx="367093" cy="285007"/>
          </a:xfrm>
        </p:grpSpPr>
        <p:grpSp>
          <p:nvGrpSpPr>
            <p:cNvPr id="305" name="Group 6"/>
            <p:cNvGrpSpPr/>
            <p:nvPr/>
          </p:nvGrpSpPr>
          <p:grpSpPr>
            <a:xfrm>
              <a:off x="1301285" y="2446567"/>
              <a:ext cx="149744" cy="156218"/>
              <a:chOff x="2276779" y="1580990"/>
              <a:chExt cx="4437529" cy="4464424"/>
            </a:xfrm>
          </p:grpSpPr>
          <p:pic>
            <p:nvPicPr>
              <p:cNvPr id="306" name="Picture 2"/>
              <p:cNvPicPr>
                <a:picLocks noChangeAspect="1" noChangeArrowheads="1"/>
              </p:cNvPicPr>
              <p:nvPr/>
            </p:nvPicPr>
            <p:blipFill>
              <a:blip r:embed="rId2"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276779" y="1580990"/>
                <a:ext cx="4437529" cy="4464424"/>
              </a:xfrm>
              <a:prstGeom prst="rect">
                <a:avLst/>
              </a:prstGeom>
              <a:noFill/>
              <a:ln w="9525">
                <a:noFill/>
                <a:miter lim="800000"/>
                <a:headEnd/>
                <a:tailEnd/>
              </a:ln>
            </p:spPr>
          </p:pic>
          <p:sp>
            <p:nvSpPr>
              <p:cNvPr id="308" name="Rectangle 307"/>
              <p:cNvSpPr/>
              <p:nvPr/>
            </p:nvSpPr>
            <p:spPr>
              <a:xfrm>
                <a:off x="4480560" y="5447211"/>
                <a:ext cx="653143" cy="5617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grpSp>
          <p:nvGrpSpPr>
            <p:cNvPr id="309" name="Group 6"/>
            <p:cNvGrpSpPr/>
            <p:nvPr/>
          </p:nvGrpSpPr>
          <p:grpSpPr>
            <a:xfrm>
              <a:off x="1361315" y="2317778"/>
              <a:ext cx="149744" cy="156218"/>
              <a:chOff x="2276779" y="1580990"/>
              <a:chExt cx="4437529" cy="4464424"/>
            </a:xfrm>
          </p:grpSpPr>
          <p:pic>
            <p:nvPicPr>
              <p:cNvPr id="312" name="Picture 2"/>
              <p:cNvPicPr>
                <a:picLocks noChangeAspect="1" noChangeArrowheads="1"/>
              </p:cNvPicPr>
              <p:nvPr/>
            </p:nvPicPr>
            <p:blipFill>
              <a:blip r:embed="rId2"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276779" y="1580990"/>
                <a:ext cx="4437529" cy="4464424"/>
              </a:xfrm>
              <a:prstGeom prst="rect">
                <a:avLst/>
              </a:prstGeom>
              <a:noFill/>
              <a:ln w="9525">
                <a:noFill/>
                <a:miter lim="800000"/>
                <a:headEnd/>
                <a:tailEnd/>
              </a:ln>
            </p:spPr>
          </p:pic>
          <p:sp>
            <p:nvSpPr>
              <p:cNvPr id="313" name="Rectangle 312"/>
              <p:cNvSpPr/>
              <p:nvPr/>
            </p:nvSpPr>
            <p:spPr>
              <a:xfrm>
                <a:off x="4480560" y="5447211"/>
                <a:ext cx="653143" cy="5617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grpSp>
          <p:nvGrpSpPr>
            <p:cNvPr id="314" name="Group 6"/>
            <p:cNvGrpSpPr/>
            <p:nvPr/>
          </p:nvGrpSpPr>
          <p:grpSpPr>
            <a:xfrm>
              <a:off x="1446185" y="2446567"/>
              <a:ext cx="149744" cy="156218"/>
              <a:chOff x="2276779" y="1580990"/>
              <a:chExt cx="4437529" cy="4464424"/>
            </a:xfrm>
          </p:grpSpPr>
          <p:pic>
            <p:nvPicPr>
              <p:cNvPr id="315" name="Picture 2"/>
              <p:cNvPicPr>
                <a:picLocks noChangeAspect="1" noChangeArrowheads="1"/>
              </p:cNvPicPr>
              <p:nvPr/>
            </p:nvPicPr>
            <p:blipFill>
              <a:blip r:embed="rId2"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276779" y="1580990"/>
                <a:ext cx="4437529" cy="4464424"/>
              </a:xfrm>
              <a:prstGeom prst="rect">
                <a:avLst/>
              </a:prstGeom>
              <a:noFill/>
              <a:ln w="9525">
                <a:noFill/>
                <a:miter lim="800000"/>
                <a:headEnd/>
                <a:tailEnd/>
              </a:ln>
            </p:spPr>
          </p:pic>
          <p:sp>
            <p:nvSpPr>
              <p:cNvPr id="316" name="Rectangle 315"/>
              <p:cNvSpPr/>
              <p:nvPr/>
            </p:nvSpPr>
            <p:spPr>
              <a:xfrm>
                <a:off x="4480560" y="5447211"/>
                <a:ext cx="653143" cy="5617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grpSp>
          <p:nvGrpSpPr>
            <p:cNvPr id="324" name="Group 6"/>
            <p:cNvGrpSpPr/>
            <p:nvPr/>
          </p:nvGrpSpPr>
          <p:grpSpPr>
            <a:xfrm>
              <a:off x="1518634" y="2317778"/>
              <a:ext cx="149744" cy="156218"/>
              <a:chOff x="2276779" y="1580990"/>
              <a:chExt cx="4437529" cy="4464424"/>
            </a:xfrm>
          </p:grpSpPr>
          <p:pic>
            <p:nvPicPr>
              <p:cNvPr id="325" name="Picture 2"/>
              <p:cNvPicPr>
                <a:picLocks noChangeAspect="1" noChangeArrowheads="1"/>
              </p:cNvPicPr>
              <p:nvPr/>
            </p:nvPicPr>
            <p:blipFill>
              <a:blip r:embed="rId2"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276779" y="1580990"/>
                <a:ext cx="4437529" cy="4464424"/>
              </a:xfrm>
              <a:prstGeom prst="rect">
                <a:avLst/>
              </a:prstGeom>
              <a:noFill/>
              <a:ln w="9525">
                <a:noFill/>
                <a:miter lim="800000"/>
                <a:headEnd/>
                <a:tailEnd/>
              </a:ln>
            </p:spPr>
          </p:pic>
          <p:sp>
            <p:nvSpPr>
              <p:cNvPr id="326" name="Rectangle 325"/>
              <p:cNvSpPr/>
              <p:nvPr/>
            </p:nvSpPr>
            <p:spPr>
              <a:xfrm>
                <a:off x="4480560" y="5447211"/>
                <a:ext cx="653143" cy="5617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grpSp>
      <p:sp>
        <p:nvSpPr>
          <p:cNvPr id="327" name="TextBox 326"/>
          <p:cNvSpPr txBox="1"/>
          <p:nvPr/>
        </p:nvSpPr>
        <p:spPr>
          <a:xfrm>
            <a:off x="2844800" y="2565696"/>
            <a:ext cx="933445" cy="507831"/>
          </a:xfrm>
          <a:prstGeom prst="rect">
            <a:avLst/>
          </a:prstGeom>
          <a:noFill/>
        </p:spPr>
        <p:txBody>
          <a:bodyPr wrap="square" rtlCol="0">
            <a:spAutoFit/>
          </a:bodyPr>
          <a:lstStyle/>
          <a:p>
            <a:pPr algn="ctr"/>
            <a:r>
              <a:rPr lang="en-US" sz="900" b="1" dirty="0"/>
              <a:t>C3: HDP ALHAT Closed Loop</a:t>
            </a:r>
          </a:p>
        </p:txBody>
      </p:sp>
      <p:sp>
        <p:nvSpPr>
          <p:cNvPr id="328" name="TextBox 327"/>
          <p:cNvSpPr txBox="1"/>
          <p:nvPr/>
        </p:nvSpPr>
        <p:spPr>
          <a:xfrm>
            <a:off x="1921933" y="3056004"/>
            <a:ext cx="1871134" cy="230832"/>
          </a:xfrm>
          <a:prstGeom prst="rect">
            <a:avLst/>
          </a:prstGeom>
          <a:solidFill>
            <a:srgbClr val="CCFFCC"/>
          </a:solidFill>
          <a:ln>
            <a:solidFill>
              <a:schemeClr val="tx1"/>
            </a:solidFill>
            <a:prstDash val="solid"/>
          </a:ln>
        </p:spPr>
        <p:txBody>
          <a:bodyPr wrap="square" rtlCol="0">
            <a:spAutoFit/>
          </a:bodyPr>
          <a:lstStyle/>
          <a:p>
            <a:pPr algn="ctr"/>
            <a:endParaRPr lang="en-US" sz="900" dirty="0"/>
          </a:p>
        </p:txBody>
      </p:sp>
      <p:sp>
        <p:nvSpPr>
          <p:cNvPr id="330" name="Rectangle 329"/>
          <p:cNvSpPr/>
          <p:nvPr/>
        </p:nvSpPr>
        <p:spPr>
          <a:xfrm>
            <a:off x="1250027" y="1906172"/>
            <a:ext cx="1341971" cy="261610"/>
          </a:xfrm>
          <a:prstGeom prst="rect">
            <a:avLst/>
          </a:prstGeom>
        </p:spPr>
        <p:txBody>
          <a:bodyPr wrap="none">
            <a:spAutoFit/>
          </a:bodyPr>
          <a:lstStyle/>
          <a:p>
            <a:pPr algn="ctr"/>
            <a:r>
              <a:rPr lang="en-US" sz="1100" b="1" dirty="0"/>
              <a:t>KSC Flight Tests</a:t>
            </a:r>
          </a:p>
        </p:txBody>
      </p:sp>
      <p:sp>
        <p:nvSpPr>
          <p:cNvPr id="335" name="Diamond 334"/>
          <p:cNvSpPr/>
          <p:nvPr/>
        </p:nvSpPr>
        <p:spPr>
          <a:xfrm>
            <a:off x="3711411" y="3069845"/>
            <a:ext cx="173880" cy="180304"/>
          </a:xfrm>
          <a:prstGeom prst="diamond">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6" name="TextBox 335"/>
          <p:cNvSpPr txBox="1"/>
          <p:nvPr/>
        </p:nvSpPr>
        <p:spPr>
          <a:xfrm>
            <a:off x="3643165" y="3335154"/>
            <a:ext cx="371851" cy="253916"/>
          </a:xfrm>
          <a:prstGeom prst="rect">
            <a:avLst/>
          </a:prstGeom>
          <a:noFill/>
        </p:spPr>
        <p:txBody>
          <a:bodyPr wrap="none" rtlCol="0">
            <a:spAutoFit/>
          </a:bodyPr>
          <a:lstStyle/>
          <a:p>
            <a:pPr algn="ctr"/>
            <a:r>
              <a:rPr lang="en-US" sz="1050" b="1" dirty="0">
                <a:solidFill>
                  <a:srgbClr val="0000FF"/>
                </a:solidFill>
              </a:rPr>
              <a:t>3/1</a:t>
            </a:r>
          </a:p>
        </p:txBody>
      </p:sp>
      <p:sp>
        <p:nvSpPr>
          <p:cNvPr id="343" name="TextBox 342"/>
          <p:cNvSpPr txBox="1"/>
          <p:nvPr/>
        </p:nvSpPr>
        <p:spPr>
          <a:xfrm>
            <a:off x="4741337" y="2246928"/>
            <a:ext cx="1341963" cy="738664"/>
          </a:xfrm>
          <a:prstGeom prst="rect">
            <a:avLst/>
          </a:prstGeom>
          <a:solidFill>
            <a:schemeClr val="accent6">
              <a:lumMod val="40000"/>
              <a:lumOff val="60000"/>
            </a:schemeClr>
          </a:solidFill>
          <a:ln>
            <a:solidFill>
              <a:schemeClr val="tx1"/>
            </a:solidFill>
            <a:prstDash val="solid"/>
          </a:ln>
        </p:spPr>
        <p:txBody>
          <a:bodyPr wrap="square" rtlCol="0">
            <a:spAutoFit/>
          </a:bodyPr>
          <a:lstStyle/>
          <a:p>
            <a:pPr algn="ctr"/>
            <a:r>
              <a:rPr lang="en-US" sz="1050" b="1" dirty="0"/>
              <a:t>ALHAT Enhancements &amp; RPM Support Modifications</a:t>
            </a:r>
          </a:p>
        </p:txBody>
      </p:sp>
      <p:cxnSp>
        <p:nvCxnSpPr>
          <p:cNvPr id="344" name="Elbow Connector 343"/>
          <p:cNvCxnSpPr>
            <a:stCxn id="343" idx="3"/>
            <a:endCxn id="116" idx="1"/>
          </p:cNvCxnSpPr>
          <p:nvPr/>
        </p:nvCxnSpPr>
        <p:spPr>
          <a:xfrm flipV="1">
            <a:off x="6083300" y="2610921"/>
            <a:ext cx="177800" cy="5339"/>
          </a:xfrm>
          <a:prstGeom prst="bentConnector3">
            <a:avLst>
              <a:gd name="adj1" fmla="val 50000"/>
            </a:avLst>
          </a:prstGeom>
          <a:ln>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345" name="TextBox 344"/>
          <p:cNvSpPr txBox="1"/>
          <p:nvPr/>
        </p:nvSpPr>
        <p:spPr>
          <a:xfrm>
            <a:off x="3937002" y="2255388"/>
            <a:ext cx="634997" cy="707886"/>
          </a:xfrm>
          <a:prstGeom prst="rect">
            <a:avLst/>
          </a:prstGeom>
          <a:solidFill>
            <a:srgbClr val="FFFFCC"/>
          </a:solidFill>
          <a:ln>
            <a:solidFill>
              <a:schemeClr val="tx1"/>
            </a:solidFill>
            <a:prstDash val="solid"/>
          </a:ln>
        </p:spPr>
        <p:txBody>
          <a:bodyPr wrap="square" rtlCol="0">
            <a:spAutoFit/>
          </a:bodyPr>
          <a:lstStyle/>
          <a:p>
            <a:pPr algn="ctr"/>
            <a:r>
              <a:rPr lang="en-US" sz="1000" dirty="0"/>
              <a:t>KSC Flight Test Reports</a:t>
            </a:r>
          </a:p>
        </p:txBody>
      </p:sp>
      <p:cxnSp>
        <p:nvCxnSpPr>
          <p:cNvPr id="346" name="Elbow Connector 345"/>
          <p:cNvCxnSpPr>
            <a:stCxn id="180" idx="3"/>
            <a:endCxn id="345" idx="1"/>
          </p:cNvCxnSpPr>
          <p:nvPr/>
        </p:nvCxnSpPr>
        <p:spPr>
          <a:xfrm flipV="1">
            <a:off x="3793066" y="2609331"/>
            <a:ext cx="143936" cy="2662"/>
          </a:xfrm>
          <a:prstGeom prst="bentConnector3">
            <a:avLst>
              <a:gd name="adj1" fmla="val 50000"/>
            </a:avLst>
          </a:prstGeom>
          <a:ln>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47" name="Elbow Connector 346"/>
          <p:cNvCxnSpPr>
            <a:stCxn id="345" idx="3"/>
            <a:endCxn id="343" idx="1"/>
          </p:cNvCxnSpPr>
          <p:nvPr/>
        </p:nvCxnSpPr>
        <p:spPr>
          <a:xfrm>
            <a:off x="4571999" y="2609331"/>
            <a:ext cx="169338" cy="6929"/>
          </a:xfrm>
          <a:prstGeom prst="bentConnector3">
            <a:avLst>
              <a:gd name="adj1" fmla="val 50000"/>
            </a:avLst>
          </a:prstGeom>
          <a:ln>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grpSp>
        <p:nvGrpSpPr>
          <p:cNvPr id="348" name="Group 347"/>
          <p:cNvGrpSpPr/>
          <p:nvPr/>
        </p:nvGrpSpPr>
        <p:grpSpPr>
          <a:xfrm>
            <a:off x="7828488" y="2319950"/>
            <a:ext cx="319483" cy="297886"/>
            <a:chOff x="7189255" y="2319950"/>
            <a:chExt cx="319483" cy="297886"/>
          </a:xfrm>
        </p:grpSpPr>
        <p:grpSp>
          <p:nvGrpSpPr>
            <p:cNvPr id="349" name="Group 6"/>
            <p:cNvGrpSpPr/>
            <p:nvPr/>
          </p:nvGrpSpPr>
          <p:grpSpPr>
            <a:xfrm>
              <a:off x="7189255" y="2461618"/>
              <a:ext cx="149744" cy="156218"/>
              <a:chOff x="2276779" y="1580990"/>
              <a:chExt cx="4437529" cy="4464424"/>
            </a:xfrm>
          </p:grpSpPr>
          <p:pic>
            <p:nvPicPr>
              <p:cNvPr id="356" name="Picture 2"/>
              <p:cNvPicPr>
                <a:picLocks noChangeAspect="1" noChangeArrowheads="1"/>
              </p:cNvPicPr>
              <p:nvPr/>
            </p:nvPicPr>
            <p:blipFill>
              <a:blip r:embed="rId2"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276779" y="1580990"/>
                <a:ext cx="4437529" cy="4464424"/>
              </a:xfrm>
              <a:prstGeom prst="rect">
                <a:avLst/>
              </a:prstGeom>
              <a:noFill/>
              <a:ln w="9525">
                <a:noFill/>
                <a:miter lim="800000"/>
                <a:headEnd/>
                <a:tailEnd/>
              </a:ln>
            </p:spPr>
          </p:pic>
          <p:sp>
            <p:nvSpPr>
              <p:cNvPr id="357" name="Rectangle 356"/>
              <p:cNvSpPr/>
              <p:nvPr/>
            </p:nvSpPr>
            <p:spPr>
              <a:xfrm>
                <a:off x="4480560" y="5447211"/>
                <a:ext cx="653143" cy="5617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grpSp>
          <p:nvGrpSpPr>
            <p:cNvPr id="350" name="Group 6"/>
            <p:cNvGrpSpPr/>
            <p:nvPr/>
          </p:nvGrpSpPr>
          <p:grpSpPr>
            <a:xfrm>
              <a:off x="7261704" y="2319950"/>
              <a:ext cx="149744" cy="156218"/>
              <a:chOff x="2276779" y="1580990"/>
              <a:chExt cx="4437529" cy="4464424"/>
            </a:xfrm>
          </p:grpSpPr>
          <p:pic>
            <p:nvPicPr>
              <p:cNvPr id="354" name="Picture 2"/>
              <p:cNvPicPr>
                <a:picLocks noChangeAspect="1" noChangeArrowheads="1"/>
              </p:cNvPicPr>
              <p:nvPr/>
            </p:nvPicPr>
            <p:blipFill>
              <a:blip r:embed="rId2"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276779" y="1580990"/>
                <a:ext cx="4437529" cy="4464424"/>
              </a:xfrm>
              <a:prstGeom prst="rect">
                <a:avLst/>
              </a:prstGeom>
              <a:noFill/>
              <a:ln w="9525">
                <a:noFill/>
                <a:miter lim="800000"/>
                <a:headEnd/>
                <a:tailEnd/>
              </a:ln>
            </p:spPr>
          </p:pic>
          <p:sp>
            <p:nvSpPr>
              <p:cNvPr id="355" name="Rectangle 354"/>
              <p:cNvSpPr/>
              <p:nvPr/>
            </p:nvSpPr>
            <p:spPr>
              <a:xfrm>
                <a:off x="4480560" y="5447211"/>
                <a:ext cx="653143" cy="5617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grpSp>
          <p:nvGrpSpPr>
            <p:cNvPr id="351" name="Group 6"/>
            <p:cNvGrpSpPr/>
            <p:nvPr/>
          </p:nvGrpSpPr>
          <p:grpSpPr>
            <a:xfrm>
              <a:off x="7358994" y="2461618"/>
              <a:ext cx="149744" cy="156218"/>
              <a:chOff x="2276779" y="1580990"/>
              <a:chExt cx="4437529" cy="4464424"/>
            </a:xfrm>
          </p:grpSpPr>
          <p:pic>
            <p:nvPicPr>
              <p:cNvPr id="352" name="Picture 2"/>
              <p:cNvPicPr>
                <a:picLocks noChangeAspect="1" noChangeArrowheads="1"/>
              </p:cNvPicPr>
              <p:nvPr/>
            </p:nvPicPr>
            <p:blipFill>
              <a:blip r:embed="rId2"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276779" y="1580990"/>
                <a:ext cx="4437529" cy="4464424"/>
              </a:xfrm>
              <a:prstGeom prst="rect">
                <a:avLst/>
              </a:prstGeom>
              <a:noFill/>
              <a:ln w="9525">
                <a:noFill/>
                <a:miter lim="800000"/>
                <a:headEnd/>
                <a:tailEnd/>
              </a:ln>
            </p:spPr>
          </p:pic>
          <p:sp>
            <p:nvSpPr>
              <p:cNvPr id="353" name="Rectangle 352"/>
              <p:cNvSpPr/>
              <p:nvPr/>
            </p:nvSpPr>
            <p:spPr>
              <a:xfrm>
                <a:off x="4480560" y="5447211"/>
                <a:ext cx="653143" cy="5617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grpSp>
      <p:grpSp>
        <p:nvGrpSpPr>
          <p:cNvPr id="358" name="Group 357"/>
          <p:cNvGrpSpPr/>
          <p:nvPr/>
        </p:nvGrpSpPr>
        <p:grpSpPr>
          <a:xfrm>
            <a:off x="8425388" y="2336884"/>
            <a:ext cx="319483" cy="297886"/>
            <a:chOff x="7189255" y="2319950"/>
            <a:chExt cx="319483" cy="297886"/>
          </a:xfrm>
        </p:grpSpPr>
        <p:grpSp>
          <p:nvGrpSpPr>
            <p:cNvPr id="359" name="Group 6"/>
            <p:cNvGrpSpPr/>
            <p:nvPr/>
          </p:nvGrpSpPr>
          <p:grpSpPr>
            <a:xfrm>
              <a:off x="7189255" y="2461618"/>
              <a:ext cx="149744" cy="156218"/>
              <a:chOff x="2276779" y="1580990"/>
              <a:chExt cx="4437529" cy="4464424"/>
            </a:xfrm>
          </p:grpSpPr>
          <p:pic>
            <p:nvPicPr>
              <p:cNvPr id="366" name="Picture 2"/>
              <p:cNvPicPr>
                <a:picLocks noChangeAspect="1" noChangeArrowheads="1"/>
              </p:cNvPicPr>
              <p:nvPr/>
            </p:nvPicPr>
            <p:blipFill>
              <a:blip r:embed="rId2"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276779" y="1580990"/>
                <a:ext cx="4437529" cy="4464424"/>
              </a:xfrm>
              <a:prstGeom prst="rect">
                <a:avLst/>
              </a:prstGeom>
              <a:noFill/>
              <a:ln w="9525">
                <a:noFill/>
                <a:miter lim="800000"/>
                <a:headEnd/>
                <a:tailEnd/>
              </a:ln>
            </p:spPr>
          </p:pic>
          <p:sp>
            <p:nvSpPr>
              <p:cNvPr id="367" name="Rectangle 366"/>
              <p:cNvSpPr/>
              <p:nvPr/>
            </p:nvSpPr>
            <p:spPr>
              <a:xfrm>
                <a:off x="4480560" y="5447211"/>
                <a:ext cx="653143" cy="5617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grpSp>
          <p:nvGrpSpPr>
            <p:cNvPr id="360" name="Group 6"/>
            <p:cNvGrpSpPr/>
            <p:nvPr/>
          </p:nvGrpSpPr>
          <p:grpSpPr>
            <a:xfrm>
              <a:off x="7261704" y="2319950"/>
              <a:ext cx="149744" cy="156218"/>
              <a:chOff x="2276779" y="1580990"/>
              <a:chExt cx="4437529" cy="4464424"/>
            </a:xfrm>
          </p:grpSpPr>
          <p:pic>
            <p:nvPicPr>
              <p:cNvPr id="364" name="Picture 2"/>
              <p:cNvPicPr>
                <a:picLocks noChangeAspect="1" noChangeArrowheads="1"/>
              </p:cNvPicPr>
              <p:nvPr/>
            </p:nvPicPr>
            <p:blipFill>
              <a:blip r:embed="rId2"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276779" y="1580990"/>
                <a:ext cx="4437529" cy="4464424"/>
              </a:xfrm>
              <a:prstGeom prst="rect">
                <a:avLst/>
              </a:prstGeom>
              <a:noFill/>
              <a:ln w="9525">
                <a:noFill/>
                <a:miter lim="800000"/>
                <a:headEnd/>
                <a:tailEnd/>
              </a:ln>
            </p:spPr>
          </p:pic>
          <p:sp>
            <p:nvSpPr>
              <p:cNvPr id="365" name="Rectangle 364"/>
              <p:cNvSpPr/>
              <p:nvPr/>
            </p:nvSpPr>
            <p:spPr>
              <a:xfrm>
                <a:off x="4480560" y="5447211"/>
                <a:ext cx="653143" cy="5617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grpSp>
          <p:nvGrpSpPr>
            <p:cNvPr id="361" name="Group 6"/>
            <p:cNvGrpSpPr/>
            <p:nvPr/>
          </p:nvGrpSpPr>
          <p:grpSpPr>
            <a:xfrm>
              <a:off x="7358994" y="2461618"/>
              <a:ext cx="149744" cy="156218"/>
              <a:chOff x="2276779" y="1580990"/>
              <a:chExt cx="4437529" cy="4464424"/>
            </a:xfrm>
          </p:grpSpPr>
          <p:pic>
            <p:nvPicPr>
              <p:cNvPr id="362" name="Picture 2"/>
              <p:cNvPicPr>
                <a:picLocks noChangeAspect="1" noChangeArrowheads="1"/>
              </p:cNvPicPr>
              <p:nvPr/>
            </p:nvPicPr>
            <p:blipFill>
              <a:blip r:embed="rId2"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276779" y="1580990"/>
                <a:ext cx="4437529" cy="4464424"/>
              </a:xfrm>
              <a:prstGeom prst="rect">
                <a:avLst/>
              </a:prstGeom>
              <a:noFill/>
              <a:ln w="9525">
                <a:noFill/>
                <a:miter lim="800000"/>
                <a:headEnd/>
                <a:tailEnd/>
              </a:ln>
            </p:spPr>
          </p:pic>
          <p:sp>
            <p:nvSpPr>
              <p:cNvPr id="363" name="Rectangle 362"/>
              <p:cNvSpPr/>
              <p:nvPr/>
            </p:nvSpPr>
            <p:spPr>
              <a:xfrm>
                <a:off x="4480560" y="5447211"/>
                <a:ext cx="653143" cy="5617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grpSp>
      <p:sp>
        <p:nvSpPr>
          <p:cNvPr id="369" name="TextBox 368"/>
          <p:cNvSpPr txBox="1"/>
          <p:nvPr/>
        </p:nvSpPr>
        <p:spPr>
          <a:xfrm>
            <a:off x="7150099" y="3047537"/>
            <a:ext cx="1756833" cy="229063"/>
          </a:xfrm>
          <a:prstGeom prst="rect">
            <a:avLst/>
          </a:prstGeom>
          <a:solidFill>
            <a:srgbClr val="CCFFCC"/>
          </a:solidFill>
          <a:ln>
            <a:solidFill>
              <a:schemeClr val="tx1"/>
            </a:solidFill>
            <a:prstDash val="solid"/>
          </a:ln>
        </p:spPr>
        <p:txBody>
          <a:bodyPr wrap="square" rtlCol="0">
            <a:spAutoFit/>
          </a:bodyPr>
          <a:lstStyle/>
          <a:p>
            <a:pPr algn="ctr"/>
            <a:endParaRPr lang="en-US" sz="900" dirty="0"/>
          </a:p>
        </p:txBody>
      </p:sp>
      <p:sp>
        <p:nvSpPr>
          <p:cNvPr id="368" name="Diamond 367"/>
          <p:cNvSpPr/>
          <p:nvPr/>
        </p:nvSpPr>
        <p:spPr>
          <a:xfrm>
            <a:off x="8842211" y="3069845"/>
            <a:ext cx="173880" cy="180304"/>
          </a:xfrm>
          <a:prstGeom prst="diamond">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0" name="TextBox 369"/>
          <p:cNvSpPr txBox="1"/>
          <p:nvPr/>
        </p:nvSpPr>
        <p:spPr>
          <a:xfrm>
            <a:off x="8697262" y="3335154"/>
            <a:ext cx="446738" cy="253916"/>
          </a:xfrm>
          <a:prstGeom prst="rect">
            <a:avLst/>
          </a:prstGeom>
          <a:noFill/>
        </p:spPr>
        <p:txBody>
          <a:bodyPr wrap="none" rtlCol="0">
            <a:spAutoFit/>
          </a:bodyPr>
          <a:lstStyle/>
          <a:p>
            <a:pPr algn="ctr"/>
            <a:r>
              <a:rPr lang="en-US" sz="1050" b="1" dirty="0">
                <a:solidFill>
                  <a:srgbClr val="0000FF"/>
                </a:solidFill>
              </a:rPr>
              <a:t>9/30</a:t>
            </a:r>
          </a:p>
        </p:txBody>
      </p:sp>
      <p:cxnSp>
        <p:nvCxnSpPr>
          <p:cNvPr id="371" name="Straight Connector 370"/>
          <p:cNvCxnSpPr/>
          <p:nvPr/>
        </p:nvCxnSpPr>
        <p:spPr>
          <a:xfrm>
            <a:off x="4600900" y="1820042"/>
            <a:ext cx="21900" cy="2129658"/>
          </a:xfrm>
          <a:prstGeom prst="line">
            <a:avLst/>
          </a:prstGeom>
          <a:ln w="38100">
            <a:solidFill>
              <a:srgbClr val="FF0000"/>
            </a:solidFill>
            <a:prstDash val="dash"/>
            <a:headEnd type="none" w="med" len="med"/>
            <a:tailEnd type="none" w="med" len="sm"/>
          </a:ln>
        </p:spPr>
        <p:style>
          <a:lnRef idx="1">
            <a:schemeClr val="accent1"/>
          </a:lnRef>
          <a:fillRef idx="0">
            <a:schemeClr val="accent1"/>
          </a:fillRef>
          <a:effectRef idx="0">
            <a:schemeClr val="accent1"/>
          </a:effectRef>
          <a:fontRef idx="minor">
            <a:schemeClr val="tx1"/>
          </a:fontRef>
        </p:style>
      </p:cxnSp>
      <p:sp>
        <p:nvSpPr>
          <p:cNvPr id="50" name="TextBox 49"/>
          <p:cNvSpPr txBox="1"/>
          <p:nvPr/>
        </p:nvSpPr>
        <p:spPr>
          <a:xfrm>
            <a:off x="57072" y="3619335"/>
            <a:ext cx="7922408" cy="261610"/>
          </a:xfrm>
          <a:prstGeom prst="rect">
            <a:avLst/>
          </a:prstGeom>
          <a:noFill/>
        </p:spPr>
        <p:txBody>
          <a:bodyPr wrap="square" rtlCol="0">
            <a:spAutoFit/>
          </a:bodyPr>
          <a:lstStyle/>
          <a:p>
            <a:pPr algn="ctr"/>
            <a:r>
              <a:rPr lang="en-US" sz="1100" dirty="0">
                <a:solidFill>
                  <a:srgbClr val="FF0000"/>
                </a:solidFill>
              </a:rPr>
              <a:t>FY14 CR Mark supports planned KSC Testing completion in January                         Additional funds required for Q3 &amp; Q4</a:t>
            </a:r>
          </a:p>
        </p:txBody>
      </p:sp>
      <p:sp>
        <p:nvSpPr>
          <p:cNvPr id="116" name="Rectangle 115"/>
          <p:cNvSpPr/>
          <p:nvPr/>
        </p:nvSpPr>
        <p:spPr>
          <a:xfrm>
            <a:off x="6261100" y="1947659"/>
            <a:ext cx="698500" cy="1326524"/>
          </a:xfrm>
          <a:prstGeom prst="rec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17" name="Group 145"/>
          <p:cNvGrpSpPr/>
          <p:nvPr/>
        </p:nvGrpSpPr>
        <p:grpSpPr>
          <a:xfrm>
            <a:off x="6422269" y="2794189"/>
            <a:ext cx="181485" cy="362248"/>
            <a:chOff x="6945380" y="3051784"/>
            <a:chExt cx="237961" cy="554300"/>
          </a:xfrm>
        </p:grpSpPr>
        <p:cxnSp>
          <p:nvCxnSpPr>
            <p:cNvPr id="118" name="Straight Connector 117"/>
            <p:cNvCxnSpPr/>
            <p:nvPr/>
          </p:nvCxnSpPr>
          <p:spPr>
            <a:xfrm rot="5400000" flipH="1" flipV="1">
              <a:off x="6891731" y="3224414"/>
              <a:ext cx="345259" cy="0"/>
            </a:xfrm>
            <a:prstGeom prst="line">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19" name="Group 6"/>
            <p:cNvGrpSpPr/>
            <p:nvPr/>
          </p:nvGrpSpPr>
          <p:grpSpPr>
            <a:xfrm>
              <a:off x="6960470" y="3397042"/>
              <a:ext cx="207782" cy="209042"/>
              <a:chOff x="2276779" y="1580990"/>
              <a:chExt cx="4437529" cy="4464424"/>
            </a:xfrm>
          </p:grpSpPr>
          <p:pic>
            <p:nvPicPr>
              <p:cNvPr id="122" name="Picture 2"/>
              <p:cNvPicPr>
                <a:picLocks noChangeAspect="1" noChangeArrowheads="1"/>
              </p:cNvPicPr>
              <p:nvPr/>
            </p:nvPicPr>
            <p:blipFill>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276779" y="1580990"/>
                <a:ext cx="4437529" cy="4464424"/>
              </a:xfrm>
              <a:prstGeom prst="rect">
                <a:avLst/>
              </a:prstGeom>
              <a:noFill/>
              <a:ln w="9525">
                <a:noFill/>
                <a:miter lim="800000"/>
                <a:headEnd/>
                <a:tailEnd/>
              </a:ln>
            </p:spPr>
          </p:pic>
          <p:sp>
            <p:nvSpPr>
              <p:cNvPr id="123" name="Rectangle 122"/>
              <p:cNvSpPr/>
              <p:nvPr/>
            </p:nvSpPr>
            <p:spPr>
              <a:xfrm>
                <a:off x="4480560" y="5447211"/>
                <a:ext cx="653143" cy="5617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grpSp>
        <p:sp>
          <p:nvSpPr>
            <p:cNvPr id="120" name="Rectangle 119"/>
            <p:cNvSpPr/>
            <p:nvPr/>
          </p:nvSpPr>
          <p:spPr>
            <a:xfrm>
              <a:off x="7036032" y="3119774"/>
              <a:ext cx="56658" cy="215299"/>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cxnSp>
          <p:nvCxnSpPr>
            <p:cNvPr id="121" name="Straight Connector 120"/>
            <p:cNvCxnSpPr/>
            <p:nvPr/>
          </p:nvCxnSpPr>
          <p:spPr>
            <a:xfrm>
              <a:off x="6945380" y="3051784"/>
              <a:ext cx="237961" cy="0"/>
            </a:xfrm>
            <a:prstGeom prst="line">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124" name="Group 145"/>
          <p:cNvGrpSpPr/>
          <p:nvPr/>
        </p:nvGrpSpPr>
        <p:grpSpPr>
          <a:xfrm>
            <a:off x="6634140" y="2712876"/>
            <a:ext cx="181485" cy="362248"/>
            <a:chOff x="6945380" y="3051784"/>
            <a:chExt cx="237961" cy="554300"/>
          </a:xfrm>
        </p:grpSpPr>
        <p:cxnSp>
          <p:nvCxnSpPr>
            <p:cNvPr id="125" name="Straight Connector 124"/>
            <p:cNvCxnSpPr/>
            <p:nvPr/>
          </p:nvCxnSpPr>
          <p:spPr>
            <a:xfrm rot="5400000" flipH="1" flipV="1">
              <a:off x="6891731" y="3224414"/>
              <a:ext cx="345259" cy="0"/>
            </a:xfrm>
            <a:prstGeom prst="line">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26" name="Group 6"/>
            <p:cNvGrpSpPr/>
            <p:nvPr/>
          </p:nvGrpSpPr>
          <p:grpSpPr>
            <a:xfrm>
              <a:off x="6960470" y="3397042"/>
              <a:ext cx="207782" cy="209042"/>
              <a:chOff x="2276779" y="1580990"/>
              <a:chExt cx="4437529" cy="4464424"/>
            </a:xfrm>
          </p:grpSpPr>
          <p:pic>
            <p:nvPicPr>
              <p:cNvPr id="129" name="Picture 2"/>
              <p:cNvPicPr>
                <a:picLocks noChangeAspect="1" noChangeArrowheads="1"/>
              </p:cNvPicPr>
              <p:nvPr/>
            </p:nvPicPr>
            <p:blipFill>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276779" y="1580990"/>
                <a:ext cx="4437529" cy="4464424"/>
              </a:xfrm>
              <a:prstGeom prst="rect">
                <a:avLst/>
              </a:prstGeom>
              <a:noFill/>
              <a:ln w="9525">
                <a:noFill/>
                <a:miter lim="800000"/>
                <a:headEnd/>
                <a:tailEnd/>
              </a:ln>
            </p:spPr>
          </p:pic>
          <p:sp>
            <p:nvSpPr>
              <p:cNvPr id="130" name="Rectangle 129"/>
              <p:cNvSpPr/>
              <p:nvPr/>
            </p:nvSpPr>
            <p:spPr>
              <a:xfrm>
                <a:off x="4480560" y="5447211"/>
                <a:ext cx="653143" cy="5617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grpSp>
        <p:sp>
          <p:nvSpPr>
            <p:cNvPr id="127" name="Rectangle 126"/>
            <p:cNvSpPr/>
            <p:nvPr/>
          </p:nvSpPr>
          <p:spPr>
            <a:xfrm>
              <a:off x="7036032" y="3119774"/>
              <a:ext cx="56658" cy="215299"/>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cxnSp>
          <p:nvCxnSpPr>
            <p:cNvPr id="128" name="Straight Connector 127"/>
            <p:cNvCxnSpPr/>
            <p:nvPr/>
          </p:nvCxnSpPr>
          <p:spPr>
            <a:xfrm>
              <a:off x="6945380" y="3051784"/>
              <a:ext cx="237961" cy="0"/>
            </a:xfrm>
            <a:prstGeom prst="line">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31" name="Rectangle 130"/>
          <p:cNvSpPr/>
          <p:nvPr/>
        </p:nvSpPr>
        <p:spPr>
          <a:xfrm>
            <a:off x="6184413" y="2007796"/>
            <a:ext cx="838687" cy="600164"/>
          </a:xfrm>
          <a:prstGeom prst="rect">
            <a:avLst/>
          </a:prstGeom>
        </p:spPr>
        <p:txBody>
          <a:bodyPr wrap="square">
            <a:spAutoFit/>
          </a:bodyPr>
          <a:lstStyle/>
          <a:p>
            <a:pPr algn="ctr"/>
            <a:r>
              <a:rPr lang="en-US" sz="1100" b="1" dirty="0"/>
              <a:t>JSC Flight Tests</a:t>
            </a:r>
          </a:p>
        </p:txBody>
      </p:sp>
      <p:cxnSp>
        <p:nvCxnSpPr>
          <p:cNvPr id="135" name="Elbow Connector 134"/>
          <p:cNvCxnSpPr>
            <a:stCxn id="116" idx="3"/>
            <a:endCxn id="413" idx="1"/>
          </p:cNvCxnSpPr>
          <p:nvPr/>
        </p:nvCxnSpPr>
        <p:spPr>
          <a:xfrm>
            <a:off x="6959600" y="2610921"/>
            <a:ext cx="165100" cy="1085"/>
          </a:xfrm>
          <a:prstGeom prst="bentConnector3">
            <a:avLst>
              <a:gd name="adj1" fmla="val 50000"/>
            </a:avLst>
          </a:prstGeom>
          <a:ln>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graphicFrame>
        <p:nvGraphicFramePr>
          <p:cNvPr id="142" name="Table 141"/>
          <p:cNvGraphicFramePr>
            <a:graphicFrameLocks noGrp="1"/>
          </p:cNvGraphicFramePr>
          <p:nvPr>
            <p:extLst>
              <p:ext uri="{D42A27DB-BD31-4B8C-83A1-F6EECF244321}">
                <p14:modId xmlns:p14="http://schemas.microsoft.com/office/powerpoint/2010/main" val="3242127639"/>
              </p:ext>
            </p:extLst>
          </p:nvPr>
        </p:nvGraphicFramePr>
        <p:xfrm>
          <a:off x="203199" y="3880112"/>
          <a:ext cx="8780747" cy="944880"/>
        </p:xfrm>
        <a:graphic>
          <a:graphicData uri="http://schemas.openxmlformats.org/drawingml/2006/table">
            <a:tbl>
              <a:tblPr firstRow="1" bandRow="1">
                <a:effectLst>
                  <a:outerShdw blurRad="50800" dist="38100" dir="2700000" algn="tl" rotWithShape="0">
                    <a:srgbClr val="000000">
                      <a:alpha val="43000"/>
                    </a:srgbClr>
                  </a:outerShdw>
                </a:effectLst>
                <a:tableStyleId>{5C22544A-7EE6-4342-B048-85BDC9FD1C3A}</a:tableStyleId>
              </a:tblPr>
              <a:tblGrid>
                <a:gridCol w="7395373">
                  <a:extLst>
                    <a:ext uri="{9D8B030D-6E8A-4147-A177-3AD203B41FA5}">
                      <a16:colId xmlns:a16="http://schemas.microsoft.com/office/drawing/2014/main" val="20000"/>
                    </a:ext>
                  </a:extLst>
                </a:gridCol>
                <a:gridCol w="1385374">
                  <a:extLst>
                    <a:ext uri="{9D8B030D-6E8A-4147-A177-3AD203B41FA5}">
                      <a16:colId xmlns:a16="http://schemas.microsoft.com/office/drawing/2014/main" val="20001"/>
                    </a:ext>
                  </a:extLst>
                </a:gridCol>
              </a:tblGrid>
              <a:tr h="190500">
                <a:tc>
                  <a:txBody>
                    <a:bodyPr/>
                    <a:lstStyle/>
                    <a:p>
                      <a:r>
                        <a:rPr lang="en-US" sz="1100" dirty="0">
                          <a:latin typeface="Arial"/>
                          <a:cs typeface="Arial"/>
                        </a:rPr>
                        <a:t>Milestone</a:t>
                      </a:r>
                    </a:p>
                  </a:txBody>
                  <a:tcPr/>
                </a:tc>
                <a:tc>
                  <a:txBody>
                    <a:bodyPr/>
                    <a:lstStyle/>
                    <a:p>
                      <a:r>
                        <a:rPr lang="en-US" sz="1100" dirty="0">
                          <a:latin typeface="Arial"/>
                          <a:cs typeface="Arial"/>
                        </a:rPr>
                        <a:t>Date</a:t>
                      </a:r>
                    </a:p>
                  </a:txBody>
                  <a:tcPr/>
                </a:tc>
                <a:extLst>
                  <a:ext uri="{0D108BD9-81ED-4DB2-BD59-A6C34878D82A}">
                    <a16:rowId xmlns:a16="http://schemas.microsoft.com/office/drawing/2014/main" val="10000"/>
                  </a:ext>
                </a:extLst>
              </a:tr>
              <a:tr h="0">
                <a:tc>
                  <a:txBody>
                    <a:bodyPr/>
                    <a:lstStyle/>
                    <a:p>
                      <a:r>
                        <a:rPr lang="en-US" sz="1100" dirty="0">
                          <a:latin typeface="Arial"/>
                          <a:cs typeface="Arial"/>
                        </a:rPr>
                        <a:t>Complete KSC flight tests of ALHAT on Morpheus lander to demonstrate closed-loop control of vehicle and autonomous Hazard Detection and Avoidance (HDA)</a:t>
                      </a:r>
                    </a:p>
                  </a:txBody>
                  <a:tcPr/>
                </a:tc>
                <a:tc>
                  <a:txBody>
                    <a:bodyPr/>
                    <a:lstStyle/>
                    <a:p>
                      <a:r>
                        <a:rPr lang="en-US" sz="1100" dirty="0">
                          <a:latin typeface="Arial"/>
                          <a:cs typeface="Arial"/>
                        </a:rPr>
                        <a:t>2014-Mar-01</a:t>
                      </a:r>
                    </a:p>
                  </a:txBody>
                  <a:tcPr/>
                </a:tc>
                <a:extLst>
                  <a:ext uri="{0D108BD9-81ED-4DB2-BD59-A6C34878D82A}">
                    <a16:rowId xmlns:a16="http://schemas.microsoft.com/office/drawing/2014/main" val="10001"/>
                  </a:ext>
                </a:extLst>
              </a:tr>
              <a:tr h="190500">
                <a:tc>
                  <a:txBody>
                    <a:bodyPr/>
                    <a:lstStyle/>
                    <a:p>
                      <a:r>
                        <a:rPr lang="en-US" sz="1100" dirty="0">
                          <a:latin typeface="Arial"/>
                          <a:cs typeface="Arial"/>
                        </a:rPr>
                        <a:t>Complete Morpheus/ALHAT/RPM Free Flight tests at KSC (Notional)</a:t>
                      </a:r>
                    </a:p>
                  </a:txBody>
                  <a:tcPr/>
                </a:tc>
                <a:tc>
                  <a:txBody>
                    <a:bodyPr/>
                    <a:lstStyle/>
                    <a:p>
                      <a:r>
                        <a:rPr lang="en-US" sz="1100" dirty="0">
                          <a:latin typeface="Arial"/>
                          <a:cs typeface="Arial"/>
                        </a:rPr>
                        <a:t>2014-Sep-30</a:t>
                      </a:r>
                    </a:p>
                  </a:txBody>
                  <a:tcPr/>
                </a:tc>
                <a:extLst>
                  <a:ext uri="{0D108BD9-81ED-4DB2-BD59-A6C34878D82A}">
                    <a16:rowId xmlns:a16="http://schemas.microsoft.com/office/drawing/2014/main" val="10002"/>
                  </a:ext>
                </a:extLst>
              </a:tr>
            </a:tbl>
          </a:graphicData>
        </a:graphic>
      </p:graphicFrame>
      <p:graphicFrame>
        <p:nvGraphicFramePr>
          <p:cNvPr id="144" name="Table 143"/>
          <p:cNvGraphicFramePr>
            <a:graphicFrameLocks noGrp="1"/>
          </p:cNvGraphicFramePr>
          <p:nvPr>
            <p:extLst>
              <p:ext uri="{D42A27DB-BD31-4B8C-83A1-F6EECF244321}">
                <p14:modId xmlns:p14="http://schemas.microsoft.com/office/powerpoint/2010/main" val="792278026"/>
              </p:ext>
            </p:extLst>
          </p:nvPr>
        </p:nvGraphicFramePr>
        <p:xfrm>
          <a:off x="203201" y="4902200"/>
          <a:ext cx="5852568" cy="1813560"/>
        </p:xfrm>
        <a:graphic>
          <a:graphicData uri="http://schemas.openxmlformats.org/drawingml/2006/table">
            <a:tbl>
              <a:tblPr firstRow="1" bandRow="1">
                <a:effectLst>
                  <a:outerShdw blurRad="50800" dist="38100" dir="2700000" algn="tl" rotWithShape="0">
                    <a:srgbClr val="000000">
                      <a:alpha val="43000"/>
                    </a:srgbClr>
                  </a:outerShdw>
                </a:effectLst>
                <a:tableStyleId>{00A15C55-8517-42AA-B614-E9B94910E393}</a:tableStyleId>
              </a:tblPr>
              <a:tblGrid>
                <a:gridCol w="1122638">
                  <a:extLst>
                    <a:ext uri="{9D8B030D-6E8A-4147-A177-3AD203B41FA5}">
                      <a16:colId xmlns:a16="http://schemas.microsoft.com/office/drawing/2014/main" val="20000"/>
                    </a:ext>
                  </a:extLst>
                </a:gridCol>
                <a:gridCol w="4729930">
                  <a:extLst>
                    <a:ext uri="{9D8B030D-6E8A-4147-A177-3AD203B41FA5}">
                      <a16:colId xmlns:a16="http://schemas.microsoft.com/office/drawing/2014/main" val="20001"/>
                    </a:ext>
                  </a:extLst>
                </a:gridCol>
              </a:tblGrid>
              <a:tr h="154382">
                <a:tc>
                  <a:txBody>
                    <a:bodyPr/>
                    <a:lstStyle/>
                    <a:p>
                      <a:r>
                        <a:rPr lang="en-US" sz="1100" dirty="0">
                          <a:latin typeface="Arial"/>
                          <a:cs typeface="Arial"/>
                        </a:rPr>
                        <a:t>Center</a:t>
                      </a:r>
                    </a:p>
                  </a:txBody>
                  <a:tcPr/>
                </a:tc>
                <a:tc>
                  <a:txBody>
                    <a:bodyPr/>
                    <a:lstStyle/>
                    <a:p>
                      <a:r>
                        <a:rPr lang="en-US" sz="1100" dirty="0">
                          <a:latin typeface="Arial"/>
                          <a:cs typeface="Arial"/>
                        </a:rPr>
                        <a:t>Interaction/Collaboration</a:t>
                      </a:r>
                    </a:p>
                  </a:txBody>
                  <a:tcPr/>
                </a:tc>
                <a:extLst>
                  <a:ext uri="{0D108BD9-81ED-4DB2-BD59-A6C34878D82A}">
                    <a16:rowId xmlns:a16="http://schemas.microsoft.com/office/drawing/2014/main" val="10000"/>
                  </a:ext>
                </a:extLst>
              </a:tr>
              <a:tr h="154382">
                <a:tc>
                  <a:txBody>
                    <a:bodyPr/>
                    <a:lstStyle/>
                    <a:p>
                      <a:r>
                        <a:rPr lang="en-US" sz="1100" b="1" dirty="0">
                          <a:latin typeface="Arial"/>
                          <a:cs typeface="Arial"/>
                        </a:rPr>
                        <a:t>JPL</a:t>
                      </a:r>
                      <a:r>
                        <a:rPr lang="en-US" sz="1100" b="1" baseline="0" dirty="0">
                          <a:latin typeface="Arial"/>
                          <a:cs typeface="Arial"/>
                        </a:rPr>
                        <a:t> &amp; </a:t>
                      </a:r>
                      <a:r>
                        <a:rPr lang="en-US" sz="1100" b="1" baseline="0" dirty="0" err="1">
                          <a:latin typeface="Arial"/>
                          <a:cs typeface="Arial"/>
                        </a:rPr>
                        <a:t>LaRC</a:t>
                      </a:r>
                      <a:endParaRPr lang="en-US" sz="1100" b="1" dirty="0">
                        <a:latin typeface="Arial"/>
                        <a:cs typeface="Arial"/>
                      </a:endParaRPr>
                    </a:p>
                  </a:txBody>
                  <a:tcPr/>
                </a:tc>
                <a:tc>
                  <a:txBody>
                    <a:bodyPr/>
                    <a:lstStyle/>
                    <a:p>
                      <a:r>
                        <a:rPr lang="en-US" sz="1100" dirty="0">
                          <a:latin typeface="Arial"/>
                          <a:cs typeface="Arial"/>
                        </a:rPr>
                        <a:t>ALHAT</a:t>
                      </a:r>
                    </a:p>
                  </a:txBody>
                  <a:tcPr/>
                </a:tc>
                <a:extLst>
                  <a:ext uri="{0D108BD9-81ED-4DB2-BD59-A6C34878D82A}">
                    <a16:rowId xmlns:a16="http://schemas.microsoft.com/office/drawing/2014/main" val="10001"/>
                  </a:ext>
                </a:extLst>
              </a:tr>
              <a:tr h="154382">
                <a:tc>
                  <a:txBody>
                    <a:bodyPr/>
                    <a:lstStyle/>
                    <a:p>
                      <a:r>
                        <a:rPr lang="en-US" sz="1100" b="1" dirty="0">
                          <a:latin typeface="Arial"/>
                          <a:cs typeface="Arial"/>
                        </a:rPr>
                        <a:t>KSC</a:t>
                      </a:r>
                    </a:p>
                  </a:txBody>
                  <a:tcPr/>
                </a:tc>
                <a:tc>
                  <a:txBody>
                    <a:bodyPr/>
                    <a:lstStyle/>
                    <a:p>
                      <a:r>
                        <a:rPr lang="en-US" sz="1100" dirty="0">
                          <a:latin typeface="Arial"/>
                          <a:cs typeface="Arial"/>
                        </a:rPr>
                        <a:t>Test Flights, RESOLVE</a:t>
                      </a:r>
                    </a:p>
                  </a:txBody>
                  <a:tcPr/>
                </a:tc>
                <a:extLst>
                  <a:ext uri="{0D108BD9-81ED-4DB2-BD59-A6C34878D82A}">
                    <a16:rowId xmlns:a16="http://schemas.microsoft.com/office/drawing/2014/main" val="10002"/>
                  </a:ext>
                </a:extLst>
              </a:tr>
              <a:tr h="154382">
                <a:tc>
                  <a:txBody>
                    <a:bodyPr/>
                    <a:lstStyle/>
                    <a:p>
                      <a:r>
                        <a:rPr lang="en-US" sz="1100" b="1" dirty="0">
                          <a:latin typeface="Arial"/>
                          <a:cs typeface="Arial"/>
                        </a:rPr>
                        <a:t>GSFC</a:t>
                      </a:r>
                    </a:p>
                  </a:txBody>
                  <a:tcPr/>
                </a:tc>
                <a:tc>
                  <a:txBody>
                    <a:bodyPr/>
                    <a:lstStyle/>
                    <a:p>
                      <a:r>
                        <a:rPr lang="en-US" sz="1100" dirty="0">
                          <a:latin typeface="Arial"/>
                          <a:cs typeface="Arial"/>
                        </a:rPr>
                        <a:t>Flight &amp; Ground Software</a:t>
                      </a:r>
                    </a:p>
                  </a:txBody>
                  <a:tcPr/>
                </a:tc>
                <a:extLst>
                  <a:ext uri="{0D108BD9-81ED-4DB2-BD59-A6C34878D82A}">
                    <a16:rowId xmlns:a16="http://schemas.microsoft.com/office/drawing/2014/main" val="10003"/>
                  </a:ext>
                </a:extLst>
              </a:tr>
              <a:tr h="154382">
                <a:tc>
                  <a:txBody>
                    <a:bodyPr/>
                    <a:lstStyle/>
                    <a:p>
                      <a:r>
                        <a:rPr lang="en-US" sz="1100" b="1" dirty="0">
                          <a:latin typeface="Arial"/>
                          <a:cs typeface="Arial"/>
                        </a:rPr>
                        <a:t>SSC</a:t>
                      </a:r>
                    </a:p>
                  </a:txBody>
                  <a:tcPr/>
                </a:tc>
                <a:tc>
                  <a:txBody>
                    <a:bodyPr/>
                    <a:lstStyle/>
                    <a:p>
                      <a:r>
                        <a:rPr lang="en-US" sz="1100" dirty="0">
                          <a:latin typeface="Arial"/>
                          <a:cs typeface="Arial"/>
                        </a:rPr>
                        <a:t>Engine Testing</a:t>
                      </a:r>
                    </a:p>
                  </a:txBody>
                  <a:tcPr/>
                </a:tc>
                <a:extLst>
                  <a:ext uri="{0D108BD9-81ED-4DB2-BD59-A6C34878D82A}">
                    <a16:rowId xmlns:a16="http://schemas.microsoft.com/office/drawing/2014/main" val="10004"/>
                  </a:ext>
                </a:extLst>
              </a:tr>
              <a:tr h="154382">
                <a:tc>
                  <a:txBody>
                    <a:bodyPr/>
                    <a:lstStyle/>
                    <a:p>
                      <a:r>
                        <a:rPr lang="en-US" sz="1100" b="1" dirty="0">
                          <a:latin typeface="Arial"/>
                          <a:cs typeface="Arial"/>
                        </a:rPr>
                        <a:t>MSFC</a:t>
                      </a:r>
                    </a:p>
                  </a:txBody>
                  <a:tcPr/>
                </a:tc>
                <a:tc>
                  <a:txBody>
                    <a:bodyPr/>
                    <a:lstStyle/>
                    <a:p>
                      <a:r>
                        <a:rPr lang="en-US" sz="1100" dirty="0">
                          <a:latin typeface="Arial"/>
                          <a:cs typeface="Arial"/>
                        </a:rPr>
                        <a:t>Propulsion Development, DMSL nozzle testing, Lander Partnership</a:t>
                      </a:r>
                    </a:p>
                  </a:txBody>
                  <a:tcPr/>
                </a:tc>
                <a:extLst>
                  <a:ext uri="{0D108BD9-81ED-4DB2-BD59-A6C34878D82A}">
                    <a16:rowId xmlns:a16="http://schemas.microsoft.com/office/drawing/2014/main" val="10005"/>
                  </a:ext>
                </a:extLst>
              </a:tr>
              <a:tr h="154382">
                <a:tc>
                  <a:txBody>
                    <a:bodyPr/>
                    <a:lstStyle/>
                    <a:p>
                      <a:r>
                        <a:rPr lang="en-US" sz="1100" b="1" dirty="0">
                          <a:latin typeface="Arial"/>
                          <a:cs typeface="Arial"/>
                        </a:rPr>
                        <a:t>ARC</a:t>
                      </a:r>
                    </a:p>
                  </a:txBody>
                  <a:tcPr/>
                </a:tc>
                <a:tc>
                  <a:txBody>
                    <a:bodyPr/>
                    <a:lstStyle/>
                    <a:p>
                      <a:r>
                        <a:rPr lang="en-US" sz="1100" dirty="0">
                          <a:latin typeface="Arial"/>
                          <a:cs typeface="Arial"/>
                        </a:rPr>
                        <a:t>Resource Prospector Mission</a:t>
                      </a:r>
                    </a:p>
                  </a:txBody>
                  <a:tcPr/>
                </a:tc>
                <a:extLst>
                  <a:ext uri="{0D108BD9-81ED-4DB2-BD59-A6C34878D82A}">
                    <a16:rowId xmlns:a16="http://schemas.microsoft.com/office/drawing/2014/main" val="10006"/>
                  </a:ext>
                </a:extLst>
              </a:tr>
            </a:tbl>
          </a:graphicData>
        </a:graphic>
      </p:graphicFrame>
      <p:grpSp>
        <p:nvGrpSpPr>
          <p:cNvPr id="145" name="Group 144"/>
          <p:cNvGrpSpPr/>
          <p:nvPr/>
        </p:nvGrpSpPr>
        <p:grpSpPr>
          <a:xfrm>
            <a:off x="6957997" y="5362502"/>
            <a:ext cx="1538836" cy="720798"/>
            <a:chOff x="7106376" y="1830540"/>
            <a:chExt cx="1554808" cy="720798"/>
          </a:xfrm>
        </p:grpSpPr>
        <p:sp>
          <p:nvSpPr>
            <p:cNvPr id="146" name="TextBox 145"/>
            <p:cNvSpPr txBox="1"/>
            <p:nvPr/>
          </p:nvSpPr>
          <p:spPr>
            <a:xfrm>
              <a:off x="7131061" y="1872248"/>
              <a:ext cx="130934" cy="169277"/>
            </a:xfrm>
            <a:prstGeom prst="rect">
              <a:avLst/>
            </a:prstGeom>
            <a:solidFill>
              <a:srgbClr val="CCFFCC"/>
            </a:solidFill>
            <a:ln>
              <a:solidFill>
                <a:schemeClr val="tx1"/>
              </a:solidFill>
              <a:prstDash val="solid"/>
            </a:ln>
          </p:spPr>
          <p:txBody>
            <a:bodyPr wrap="square" rtlCol="0">
              <a:spAutoFit/>
            </a:bodyPr>
            <a:lstStyle/>
            <a:p>
              <a:pPr algn="ctr"/>
              <a:endParaRPr lang="en-US" sz="500" i="1" dirty="0"/>
            </a:p>
          </p:txBody>
        </p:sp>
        <p:sp>
          <p:nvSpPr>
            <p:cNvPr id="147" name="TextBox 146"/>
            <p:cNvSpPr txBox="1"/>
            <p:nvPr/>
          </p:nvSpPr>
          <p:spPr>
            <a:xfrm>
              <a:off x="7257674" y="1830540"/>
              <a:ext cx="1403510" cy="253916"/>
            </a:xfrm>
            <a:prstGeom prst="rect">
              <a:avLst/>
            </a:prstGeom>
            <a:noFill/>
          </p:spPr>
          <p:txBody>
            <a:bodyPr wrap="none" rtlCol="0">
              <a:spAutoFit/>
            </a:bodyPr>
            <a:lstStyle/>
            <a:p>
              <a:r>
                <a:rPr lang="en-US" sz="1050" b="1" i="1" dirty="0"/>
                <a:t>ALHAT flight tests</a:t>
              </a:r>
            </a:p>
          </p:txBody>
        </p:sp>
        <p:sp>
          <p:nvSpPr>
            <p:cNvPr id="148" name="Diamond 147"/>
            <p:cNvSpPr/>
            <p:nvPr/>
          </p:nvSpPr>
          <p:spPr>
            <a:xfrm>
              <a:off x="7106376" y="2170770"/>
              <a:ext cx="180304" cy="180304"/>
            </a:xfrm>
            <a:prstGeom prst="diamond">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i="1"/>
            </a:p>
          </p:txBody>
        </p:sp>
        <p:sp>
          <p:nvSpPr>
            <p:cNvPr id="149" name="TextBox 148"/>
            <p:cNvSpPr txBox="1"/>
            <p:nvPr/>
          </p:nvSpPr>
          <p:spPr>
            <a:xfrm>
              <a:off x="7256864" y="2135840"/>
              <a:ext cx="983541" cy="415498"/>
            </a:xfrm>
            <a:prstGeom prst="rect">
              <a:avLst/>
            </a:prstGeom>
            <a:noFill/>
          </p:spPr>
          <p:txBody>
            <a:bodyPr wrap="none" rtlCol="0">
              <a:spAutoFit/>
            </a:bodyPr>
            <a:lstStyle/>
            <a:p>
              <a:r>
                <a:rPr lang="en-US" sz="1050" b="1" i="1" dirty="0"/>
                <a:t>HQ Tracked </a:t>
              </a:r>
              <a:br>
                <a:rPr lang="en-US" sz="1050" b="1" i="1" dirty="0"/>
              </a:br>
              <a:r>
                <a:rPr lang="en-US" sz="1050" b="1" i="1" dirty="0"/>
                <a:t>Milestones</a:t>
              </a:r>
            </a:p>
          </p:txBody>
        </p:sp>
      </p:grpSp>
      <p:sp>
        <p:nvSpPr>
          <p:cNvPr id="2" name="Rectangle 1"/>
          <p:cNvSpPr/>
          <p:nvPr/>
        </p:nvSpPr>
        <p:spPr>
          <a:xfrm>
            <a:off x="4741337" y="1820042"/>
            <a:ext cx="4402663" cy="2060903"/>
          </a:xfrm>
          <a:prstGeom prst="rect">
            <a:avLst/>
          </a:prstGeom>
          <a:solidFill>
            <a:schemeClr val="bg1">
              <a:lumMod val="85000"/>
              <a:alpha val="4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i="1" dirty="0">
                <a:solidFill>
                  <a:srgbClr val="0070C0"/>
                </a:solidFill>
              </a:rPr>
              <a:t>Notional</a:t>
            </a:r>
          </a:p>
        </p:txBody>
      </p:sp>
    </p:spTree>
    <p:extLst>
      <p:ext uri="{BB962C8B-B14F-4D97-AF65-F5344CB8AC3E}">
        <p14:creationId xmlns:p14="http://schemas.microsoft.com/office/powerpoint/2010/main" val="11477004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reen Shot 2014-07-24 at 5.34.24 PM.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81073" y="1489325"/>
            <a:ext cx="8671642" cy="3465066"/>
          </a:xfrm>
          <a:prstGeom prst="rect">
            <a:avLst/>
          </a:prstGeom>
        </p:spPr>
      </p:pic>
      <p:pic>
        <p:nvPicPr>
          <p:cNvPr id="49" name="Picture 48" descr="Completed Hazard Field_Panorama.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 y="5232641"/>
            <a:ext cx="9144000" cy="1609667"/>
          </a:xfrm>
          <a:prstGeom prst="rect">
            <a:avLst/>
          </a:prstGeom>
          <a:ln w="25400">
            <a:solidFill>
              <a:schemeClr val="tx1"/>
            </a:solidFill>
          </a:ln>
        </p:spPr>
      </p:pic>
      <p:sp>
        <p:nvSpPr>
          <p:cNvPr id="3" name="Title 2"/>
          <p:cNvSpPr>
            <a:spLocks noGrp="1"/>
          </p:cNvSpPr>
          <p:nvPr>
            <p:ph type="title"/>
          </p:nvPr>
        </p:nvSpPr>
        <p:spPr/>
        <p:txBody>
          <a:bodyPr/>
          <a:lstStyle/>
          <a:p>
            <a:r>
              <a:rPr lang="en-US" sz="2400" dirty="0"/>
              <a:t>KSC Testing Objective:</a:t>
            </a:r>
            <a:br>
              <a:rPr lang="en-US" sz="2400" dirty="0"/>
            </a:br>
            <a:r>
              <a:rPr lang="en-US" sz="2400" dirty="0"/>
              <a:t>Hazard Detection Phase (HDP) Trajectory</a:t>
            </a:r>
          </a:p>
        </p:txBody>
      </p:sp>
      <p:sp>
        <p:nvSpPr>
          <p:cNvPr id="4" name="Slide Number Placeholder 3"/>
          <p:cNvSpPr>
            <a:spLocks noGrp="1"/>
          </p:cNvSpPr>
          <p:nvPr>
            <p:ph type="sldNum" sz="quarter" idx="10"/>
          </p:nvPr>
        </p:nvSpPr>
        <p:spPr/>
        <p:txBody>
          <a:bodyPr/>
          <a:lstStyle/>
          <a:p>
            <a:pPr>
              <a:defRPr/>
            </a:pPr>
            <a:fld id="{E8CC2E4F-0C15-4364-A092-695466749EEE}" type="slidenum">
              <a:rPr lang="en-US" smtClean="0"/>
              <a:pPr>
                <a:defRPr/>
              </a:pPr>
              <a:t>6</a:t>
            </a:fld>
            <a:endParaRPr lang="en-US" dirty="0"/>
          </a:p>
        </p:txBody>
      </p:sp>
      <p:sp>
        <p:nvSpPr>
          <p:cNvPr id="40" name="TextBox 39"/>
          <p:cNvSpPr txBox="1"/>
          <p:nvPr/>
        </p:nvSpPr>
        <p:spPr>
          <a:xfrm>
            <a:off x="3092635" y="5102280"/>
            <a:ext cx="2705564" cy="461665"/>
          </a:xfrm>
          <a:prstGeom prst="rect">
            <a:avLst/>
          </a:prstGeom>
          <a:solidFill>
            <a:schemeClr val="accent1">
              <a:lumMod val="20000"/>
              <a:lumOff val="80000"/>
            </a:schemeClr>
          </a:solidFill>
        </p:spPr>
        <p:txBody>
          <a:bodyPr wrap="square" rtlCol="0">
            <a:spAutoFit/>
          </a:bodyPr>
          <a:lstStyle/>
          <a:p>
            <a:pPr algn="ctr"/>
            <a:r>
              <a:rPr lang="en-US" sz="1200" b="1" dirty="0">
                <a:latin typeface="+mn-lt"/>
              </a:rPr>
              <a:t>Shuttle Landing Facility at KSC with Simulated Lunar terrain</a:t>
            </a:r>
          </a:p>
        </p:txBody>
      </p:sp>
      <p:sp>
        <p:nvSpPr>
          <p:cNvPr id="48" name="TextBox 47"/>
          <p:cNvSpPr txBox="1"/>
          <p:nvPr/>
        </p:nvSpPr>
        <p:spPr>
          <a:xfrm>
            <a:off x="37405" y="1094258"/>
            <a:ext cx="8852153" cy="276999"/>
          </a:xfrm>
          <a:prstGeom prst="rect">
            <a:avLst/>
          </a:prstGeom>
          <a:noFill/>
        </p:spPr>
        <p:txBody>
          <a:bodyPr wrap="none" rtlCol="0">
            <a:spAutoFit/>
          </a:bodyPr>
          <a:lstStyle/>
          <a:p>
            <a:pPr algn="ctr"/>
            <a:r>
              <a:rPr lang="en-US" sz="1200" b="1" dirty="0">
                <a:solidFill>
                  <a:schemeClr val="accent6">
                    <a:lumMod val="75000"/>
                  </a:schemeClr>
                </a:solidFill>
              </a:rPr>
              <a:t>Simulated lunar approach profile that exercises ALHAT sensors and navigation, GOAL: Closed-Loop ALHAT Navigation</a:t>
            </a:r>
          </a:p>
        </p:txBody>
      </p:sp>
      <p:pic>
        <p:nvPicPr>
          <p:cNvPr id="20" name="Picture 2"/>
          <p:cNvPicPr>
            <a:picLocks noChangeAspect="1" noChangeArrowheads="1"/>
          </p:cNvPicPr>
          <p:nvPr/>
        </p:nvPicPr>
        <p:blipFill>
          <a:blip r:embed="rId4" cstate="email"/>
          <a:srcRect/>
          <a:stretch>
            <a:fillRect/>
          </a:stretch>
        </p:blipFill>
        <p:spPr bwMode="auto">
          <a:xfrm>
            <a:off x="6547971" y="1377948"/>
            <a:ext cx="2145241" cy="1853746"/>
          </a:xfrm>
          <a:prstGeom prst="rect">
            <a:avLst/>
          </a:prstGeom>
          <a:noFill/>
          <a:ln w="19050">
            <a:solidFill>
              <a:schemeClr val="bg1"/>
            </a:solidFill>
            <a:miter lim="800000"/>
            <a:headEnd/>
            <a:tailEnd/>
          </a:ln>
          <a:effectLst>
            <a:outerShdw blurRad="50800" dist="38100" dir="2700000" algn="tl" rotWithShape="0">
              <a:prstClr val="black">
                <a:alpha val="40000"/>
              </a:prstClr>
            </a:outerShdw>
          </a:effectLst>
        </p:spPr>
      </p:pic>
      <p:sp>
        <p:nvSpPr>
          <p:cNvPr id="23" name="TextBox 22"/>
          <p:cNvSpPr txBox="1"/>
          <p:nvPr/>
        </p:nvSpPr>
        <p:spPr>
          <a:xfrm>
            <a:off x="3664367" y="1934507"/>
            <a:ext cx="2121695" cy="461665"/>
          </a:xfrm>
          <a:prstGeom prst="rect">
            <a:avLst/>
          </a:prstGeom>
          <a:solidFill>
            <a:schemeClr val="bg1"/>
          </a:solidFill>
          <a:ln>
            <a:solidFill>
              <a:schemeClr val="tx1"/>
            </a:solidFill>
          </a:ln>
        </p:spPr>
        <p:txBody>
          <a:bodyPr wrap="none" rtlCol="0">
            <a:spAutoFit/>
          </a:bodyPr>
          <a:lstStyle/>
          <a:p>
            <a:r>
              <a:rPr lang="en-US" sz="1200" b="1" dirty="0"/>
              <a:t>Approx. 450 m slant range</a:t>
            </a:r>
          </a:p>
          <a:p>
            <a:r>
              <a:rPr lang="en-US" sz="1200" b="1" dirty="0"/>
              <a:t>30 degree glideslope</a:t>
            </a:r>
          </a:p>
        </p:txBody>
      </p:sp>
      <p:sp>
        <p:nvSpPr>
          <p:cNvPr id="51" name="Rectangle 50"/>
          <p:cNvSpPr/>
          <p:nvPr/>
        </p:nvSpPr>
        <p:spPr>
          <a:xfrm rot="20241975">
            <a:off x="2684134" y="5309462"/>
            <a:ext cx="77992" cy="8262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Notched Right Arrow 51"/>
          <p:cNvSpPr/>
          <p:nvPr/>
        </p:nvSpPr>
        <p:spPr>
          <a:xfrm rot="160202">
            <a:off x="2506402" y="3759929"/>
            <a:ext cx="3941795" cy="353092"/>
          </a:xfrm>
          <a:prstGeom prst="notchedRightArrow">
            <a:avLst/>
          </a:prstGeom>
          <a:ln>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53" name="Group 79"/>
          <p:cNvGrpSpPr/>
          <p:nvPr/>
        </p:nvGrpSpPr>
        <p:grpSpPr>
          <a:xfrm>
            <a:off x="1943465" y="1631250"/>
            <a:ext cx="208464" cy="234367"/>
            <a:chOff x="2312600" y="5243640"/>
            <a:chExt cx="346589" cy="367827"/>
          </a:xfrm>
        </p:grpSpPr>
        <p:pic>
          <p:nvPicPr>
            <p:cNvPr id="54" name="Picture 2"/>
            <p:cNvPicPr>
              <a:picLocks noChangeAspect="1" noChangeArrowheads="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312600" y="5243640"/>
              <a:ext cx="346589" cy="348690"/>
            </a:xfrm>
            <a:prstGeom prst="rect">
              <a:avLst/>
            </a:prstGeom>
            <a:noFill/>
            <a:ln w="9525">
              <a:noFill/>
              <a:miter lim="800000"/>
              <a:headEnd/>
              <a:tailEnd/>
            </a:ln>
          </p:spPr>
        </p:pic>
        <p:grpSp>
          <p:nvGrpSpPr>
            <p:cNvPr id="55" name="Group 214"/>
            <p:cNvGrpSpPr>
              <a:grpSpLocks/>
            </p:cNvGrpSpPr>
            <p:nvPr/>
          </p:nvGrpSpPr>
          <p:grpSpPr bwMode="auto">
            <a:xfrm rot="18373684">
              <a:off x="2409629" y="5476543"/>
              <a:ext cx="148643" cy="121206"/>
              <a:chOff x="625473" y="2389184"/>
              <a:chExt cx="730249" cy="608013"/>
            </a:xfrm>
          </p:grpSpPr>
          <p:sp>
            <p:nvSpPr>
              <p:cNvPr id="56" name="Freeform 55"/>
              <p:cNvSpPr>
                <a:spLocks/>
              </p:cNvSpPr>
              <p:nvPr/>
            </p:nvSpPr>
            <p:spPr bwMode="auto">
              <a:xfrm>
                <a:off x="625473" y="2389184"/>
                <a:ext cx="730249" cy="608013"/>
              </a:xfrm>
              <a:custGeom>
                <a:avLst/>
                <a:gdLst>
                  <a:gd name="T0" fmla="*/ 2147483647 w 919"/>
                  <a:gd name="T1" fmla="*/ 0 h 764"/>
                  <a:gd name="T2" fmla="*/ 2147483647 w 919"/>
                  <a:gd name="T3" fmla="*/ 0 h 764"/>
                  <a:gd name="T4" fmla="*/ 2147483647 w 919"/>
                  <a:gd name="T5" fmla="*/ 2147483647 h 764"/>
                  <a:gd name="T6" fmla="*/ 2147483647 w 919"/>
                  <a:gd name="T7" fmla="*/ 2147483647 h 764"/>
                  <a:gd name="T8" fmla="*/ 2147483647 w 919"/>
                  <a:gd name="T9" fmla="*/ 2147483647 h 764"/>
                  <a:gd name="T10" fmla="*/ 2147483647 w 919"/>
                  <a:gd name="T11" fmla="*/ 2147483647 h 764"/>
                  <a:gd name="T12" fmla="*/ 2147483647 w 919"/>
                  <a:gd name="T13" fmla="*/ 2147483647 h 764"/>
                  <a:gd name="T14" fmla="*/ 2147483647 w 919"/>
                  <a:gd name="T15" fmla="*/ 2147483647 h 764"/>
                  <a:gd name="T16" fmla="*/ 2147483647 w 919"/>
                  <a:gd name="T17" fmla="*/ 2147483647 h 764"/>
                  <a:gd name="T18" fmla="*/ 2147483647 w 919"/>
                  <a:gd name="T19" fmla="*/ 2147483647 h 764"/>
                  <a:gd name="T20" fmla="*/ 2147483647 w 919"/>
                  <a:gd name="T21" fmla="*/ 2147483647 h 764"/>
                  <a:gd name="T22" fmla="*/ 2147483647 w 919"/>
                  <a:gd name="T23" fmla="*/ 2147483647 h 764"/>
                  <a:gd name="T24" fmla="*/ 2147483647 w 919"/>
                  <a:gd name="T25" fmla="*/ 2147483647 h 764"/>
                  <a:gd name="T26" fmla="*/ 2147483647 w 919"/>
                  <a:gd name="T27" fmla="*/ 2147483647 h 764"/>
                  <a:gd name="T28" fmla="*/ 2147483647 w 919"/>
                  <a:gd name="T29" fmla="*/ 2147483647 h 764"/>
                  <a:gd name="T30" fmla="*/ 2147483647 w 919"/>
                  <a:gd name="T31" fmla="*/ 2147483647 h 764"/>
                  <a:gd name="T32" fmla="*/ 0 w 919"/>
                  <a:gd name="T33" fmla="*/ 2147483647 h 764"/>
                  <a:gd name="T34" fmla="*/ 2147483647 w 919"/>
                  <a:gd name="T35" fmla="*/ 2147483647 h 764"/>
                  <a:gd name="T36" fmla="*/ 2147483647 w 919"/>
                  <a:gd name="T37" fmla="*/ 2147483647 h 764"/>
                  <a:gd name="T38" fmla="*/ 2147483647 w 919"/>
                  <a:gd name="T39" fmla="*/ 2147483647 h 764"/>
                  <a:gd name="T40" fmla="*/ 2147483647 w 919"/>
                  <a:gd name="T41" fmla="*/ 2147483647 h 764"/>
                  <a:gd name="T42" fmla="*/ 2147483647 w 919"/>
                  <a:gd name="T43" fmla="*/ 2147483647 h 764"/>
                  <a:gd name="T44" fmla="*/ 2147483647 w 919"/>
                  <a:gd name="T45" fmla="*/ 2147483647 h 764"/>
                  <a:gd name="T46" fmla="*/ 2147483647 w 919"/>
                  <a:gd name="T47" fmla="*/ 2147483647 h 764"/>
                  <a:gd name="T48" fmla="*/ 2147483647 w 919"/>
                  <a:gd name="T49" fmla="*/ 2147483647 h 764"/>
                  <a:gd name="T50" fmla="*/ 2147483647 w 919"/>
                  <a:gd name="T51" fmla="*/ 2147483647 h 764"/>
                  <a:gd name="T52" fmla="*/ 2147483647 w 919"/>
                  <a:gd name="T53" fmla="*/ 2147483647 h 764"/>
                  <a:gd name="T54" fmla="*/ 2147483647 w 919"/>
                  <a:gd name="T55" fmla="*/ 2147483647 h 764"/>
                  <a:gd name="T56" fmla="*/ 2147483647 w 919"/>
                  <a:gd name="T57" fmla="*/ 2147483647 h 764"/>
                  <a:gd name="T58" fmla="*/ 2147483647 w 919"/>
                  <a:gd name="T59" fmla="*/ 2147483647 h 764"/>
                  <a:gd name="T60" fmla="*/ 2147483647 w 919"/>
                  <a:gd name="T61" fmla="*/ 2147483647 h 764"/>
                  <a:gd name="T62" fmla="*/ 2147483647 w 919"/>
                  <a:gd name="T63" fmla="*/ 2147483647 h 764"/>
                  <a:gd name="T64" fmla="*/ 2147483647 w 919"/>
                  <a:gd name="T65" fmla="*/ 2147483647 h 764"/>
                  <a:gd name="T66" fmla="*/ 2147483647 w 919"/>
                  <a:gd name="T67" fmla="*/ 0 h 764"/>
                  <a:gd name="T68" fmla="*/ 2147483647 w 919"/>
                  <a:gd name="T69" fmla="*/ 0 h 76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919"/>
                  <a:gd name="T106" fmla="*/ 0 h 764"/>
                  <a:gd name="T107" fmla="*/ 919 w 919"/>
                  <a:gd name="T108" fmla="*/ 764 h 76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919" h="764">
                    <a:moveTo>
                      <a:pt x="615" y="0"/>
                    </a:moveTo>
                    <a:lnTo>
                      <a:pt x="611" y="0"/>
                    </a:lnTo>
                    <a:lnTo>
                      <a:pt x="598" y="2"/>
                    </a:lnTo>
                    <a:lnTo>
                      <a:pt x="580" y="8"/>
                    </a:lnTo>
                    <a:lnTo>
                      <a:pt x="557" y="17"/>
                    </a:lnTo>
                    <a:lnTo>
                      <a:pt x="526" y="29"/>
                    </a:lnTo>
                    <a:lnTo>
                      <a:pt x="491" y="49"/>
                    </a:lnTo>
                    <a:lnTo>
                      <a:pt x="452" y="76"/>
                    </a:lnTo>
                    <a:lnTo>
                      <a:pt x="411" y="111"/>
                    </a:lnTo>
                    <a:lnTo>
                      <a:pt x="364" y="151"/>
                    </a:lnTo>
                    <a:lnTo>
                      <a:pt x="315" y="204"/>
                    </a:lnTo>
                    <a:lnTo>
                      <a:pt x="263" y="264"/>
                    </a:lnTo>
                    <a:lnTo>
                      <a:pt x="212" y="338"/>
                    </a:lnTo>
                    <a:lnTo>
                      <a:pt x="158" y="422"/>
                    </a:lnTo>
                    <a:lnTo>
                      <a:pt x="105" y="519"/>
                    </a:lnTo>
                    <a:lnTo>
                      <a:pt x="51" y="630"/>
                    </a:lnTo>
                    <a:lnTo>
                      <a:pt x="0" y="758"/>
                    </a:lnTo>
                    <a:lnTo>
                      <a:pt x="7" y="758"/>
                    </a:lnTo>
                    <a:lnTo>
                      <a:pt x="30" y="760"/>
                    </a:lnTo>
                    <a:lnTo>
                      <a:pt x="63" y="762"/>
                    </a:lnTo>
                    <a:lnTo>
                      <a:pt x="110" y="764"/>
                    </a:lnTo>
                    <a:lnTo>
                      <a:pt x="165" y="764"/>
                    </a:lnTo>
                    <a:lnTo>
                      <a:pt x="229" y="763"/>
                    </a:lnTo>
                    <a:lnTo>
                      <a:pt x="298" y="759"/>
                    </a:lnTo>
                    <a:lnTo>
                      <a:pt x="373" y="751"/>
                    </a:lnTo>
                    <a:lnTo>
                      <a:pt x="448" y="735"/>
                    </a:lnTo>
                    <a:lnTo>
                      <a:pt x="526" y="716"/>
                    </a:lnTo>
                    <a:lnTo>
                      <a:pt x="602" y="688"/>
                    </a:lnTo>
                    <a:lnTo>
                      <a:pt x="678" y="654"/>
                    </a:lnTo>
                    <a:lnTo>
                      <a:pt x="747" y="610"/>
                    </a:lnTo>
                    <a:lnTo>
                      <a:pt x="812" y="559"/>
                    </a:lnTo>
                    <a:lnTo>
                      <a:pt x="869" y="496"/>
                    </a:lnTo>
                    <a:lnTo>
                      <a:pt x="919" y="422"/>
                    </a:lnTo>
                    <a:lnTo>
                      <a:pt x="615" y="0"/>
                    </a:lnTo>
                    <a:close/>
                  </a:path>
                </a:pathLst>
              </a:custGeom>
              <a:solidFill>
                <a:srgbClr val="FFCC00"/>
              </a:solidFill>
              <a:ln w="9525">
                <a:noFill/>
                <a:round/>
                <a:headEnd/>
                <a:tailEnd/>
              </a:ln>
            </p:spPr>
            <p:txBody>
              <a:bodyPr/>
              <a:lstStyle/>
              <a:p>
                <a:endParaRPr lang="en-US" sz="1600"/>
              </a:p>
            </p:txBody>
          </p:sp>
          <p:sp>
            <p:nvSpPr>
              <p:cNvPr id="57" name="Freeform 56"/>
              <p:cNvSpPr>
                <a:spLocks/>
              </p:cNvSpPr>
              <p:nvPr/>
            </p:nvSpPr>
            <p:spPr bwMode="auto">
              <a:xfrm>
                <a:off x="712788" y="2444747"/>
                <a:ext cx="601663" cy="493715"/>
              </a:xfrm>
              <a:custGeom>
                <a:avLst/>
                <a:gdLst>
                  <a:gd name="T0" fmla="*/ 2147483647 w 758"/>
                  <a:gd name="T1" fmla="*/ 0 h 622"/>
                  <a:gd name="T2" fmla="*/ 2147483647 w 758"/>
                  <a:gd name="T3" fmla="*/ 0 h 622"/>
                  <a:gd name="T4" fmla="*/ 2147483647 w 758"/>
                  <a:gd name="T5" fmla="*/ 2147483647 h 622"/>
                  <a:gd name="T6" fmla="*/ 2147483647 w 758"/>
                  <a:gd name="T7" fmla="*/ 2147483647 h 622"/>
                  <a:gd name="T8" fmla="*/ 2147483647 w 758"/>
                  <a:gd name="T9" fmla="*/ 2147483647 h 622"/>
                  <a:gd name="T10" fmla="*/ 2147483647 w 758"/>
                  <a:gd name="T11" fmla="*/ 2147483647 h 622"/>
                  <a:gd name="T12" fmla="*/ 2147483647 w 758"/>
                  <a:gd name="T13" fmla="*/ 2147483647 h 622"/>
                  <a:gd name="T14" fmla="*/ 2147483647 w 758"/>
                  <a:gd name="T15" fmla="*/ 2147483647 h 622"/>
                  <a:gd name="T16" fmla="*/ 2147483647 w 758"/>
                  <a:gd name="T17" fmla="*/ 2147483647 h 622"/>
                  <a:gd name="T18" fmla="*/ 2147483647 w 758"/>
                  <a:gd name="T19" fmla="*/ 2147483647 h 622"/>
                  <a:gd name="T20" fmla="*/ 2147483647 w 758"/>
                  <a:gd name="T21" fmla="*/ 2147483647 h 622"/>
                  <a:gd name="T22" fmla="*/ 2147483647 w 758"/>
                  <a:gd name="T23" fmla="*/ 2147483647 h 622"/>
                  <a:gd name="T24" fmla="*/ 2147483647 w 758"/>
                  <a:gd name="T25" fmla="*/ 2147483647 h 622"/>
                  <a:gd name="T26" fmla="*/ 2147483647 w 758"/>
                  <a:gd name="T27" fmla="*/ 2147483647 h 622"/>
                  <a:gd name="T28" fmla="*/ 2147483647 w 758"/>
                  <a:gd name="T29" fmla="*/ 2147483647 h 622"/>
                  <a:gd name="T30" fmla="*/ 2147483647 w 758"/>
                  <a:gd name="T31" fmla="*/ 2147483647 h 622"/>
                  <a:gd name="T32" fmla="*/ 0 w 758"/>
                  <a:gd name="T33" fmla="*/ 2147483647 h 622"/>
                  <a:gd name="T34" fmla="*/ 2147483647 w 758"/>
                  <a:gd name="T35" fmla="*/ 2147483647 h 622"/>
                  <a:gd name="T36" fmla="*/ 2147483647 w 758"/>
                  <a:gd name="T37" fmla="*/ 2147483647 h 622"/>
                  <a:gd name="T38" fmla="*/ 2147483647 w 758"/>
                  <a:gd name="T39" fmla="*/ 2147483647 h 622"/>
                  <a:gd name="T40" fmla="*/ 2147483647 w 758"/>
                  <a:gd name="T41" fmla="*/ 2147483647 h 622"/>
                  <a:gd name="T42" fmla="*/ 2147483647 w 758"/>
                  <a:gd name="T43" fmla="*/ 2147483647 h 622"/>
                  <a:gd name="T44" fmla="*/ 2147483647 w 758"/>
                  <a:gd name="T45" fmla="*/ 2147483647 h 622"/>
                  <a:gd name="T46" fmla="*/ 2147483647 w 758"/>
                  <a:gd name="T47" fmla="*/ 2147483647 h 622"/>
                  <a:gd name="T48" fmla="*/ 2147483647 w 758"/>
                  <a:gd name="T49" fmla="*/ 2147483647 h 622"/>
                  <a:gd name="T50" fmla="*/ 2147483647 w 758"/>
                  <a:gd name="T51" fmla="*/ 2147483647 h 622"/>
                  <a:gd name="T52" fmla="*/ 2147483647 w 758"/>
                  <a:gd name="T53" fmla="*/ 2147483647 h 622"/>
                  <a:gd name="T54" fmla="*/ 2147483647 w 758"/>
                  <a:gd name="T55" fmla="*/ 2147483647 h 622"/>
                  <a:gd name="T56" fmla="*/ 2147483647 w 758"/>
                  <a:gd name="T57" fmla="*/ 2147483647 h 622"/>
                  <a:gd name="T58" fmla="*/ 2147483647 w 758"/>
                  <a:gd name="T59" fmla="*/ 2147483647 h 622"/>
                  <a:gd name="T60" fmla="*/ 2147483647 w 758"/>
                  <a:gd name="T61" fmla="*/ 2147483647 h 622"/>
                  <a:gd name="T62" fmla="*/ 2147483647 w 758"/>
                  <a:gd name="T63" fmla="*/ 2147483647 h 622"/>
                  <a:gd name="T64" fmla="*/ 2147483647 w 758"/>
                  <a:gd name="T65" fmla="*/ 2147483647 h 622"/>
                  <a:gd name="T66" fmla="*/ 2147483647 w 758"/>
                  <a:gd name="T67" fmla="*/ 0 h 622"/>
                  <a:gd name="T68" fmla="*/ 2147483647 w 758"/>
                  <a:gd name="T69" fmla="*/ 0 h 62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58"/>
                  <a:gd name="T106" fmla="*/ 0 h 622"/>
                  <a:gd name="T107" fmla="*/ 758 w 758"/>
                  <a:gd name="T108" fmla="*/ 622 h 62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58" h="622">
                    <a:moveTo>
                      <a:pt x="491" y="0"/>
                    </a:moveTo>
                    <a:lnTo>
                      <a:pt x="487" y="0"/>
                    </a:lnTo>
                    <a:lnTo>
                      <a:pt x="478" y="3"/>
                    </a:lnTo>
                    <a:lnTo>
                      <a:pt x="462" y="7"/>
                    </a:lnTo>
                    <a:lnTo>
                      <a:pt x="443" y="16"/>
                    </a:lnTo>
                    <a:lnTo>
                      <a:pt x="417" y="28"/>
                    </a:lnTo>
                    <a:lnTo>
                      <a:pt x="388" y="44"/>
                    </a:lnTo>
                    <a:lnTo>
                      <a:pt x="356" y="66"/>
                    </a:lnTo>
                    <a:lnTo>
                      <a:pt x="322" y="95"/>
                    </a:lnTo>
                    <a:lnTo>
                      <a:pt x="283" y="129"/>
                    </a:lnTo>
                    <a:lnTo>
                      <a:pt x="244" y="172"/>
                    </a:lnTo>
                    <a:lnTo>
                      <a:pt x="203" y="221"/>
                    </a:lnTo>
                    <a:lnTo>
                      <a:pt x="162" y="282"/>
                    </a:lnTo>
                    <a:lnTo>
                      <a:pt x="119" y="349"/>
                    </a:lnTo>
                    <a:lnTo>
                      <a:pt x="79" y="429"/>
                    </a:lnTo>
                    <a:lnTo>
                      <a:pt x="39" y="519"/>
                    </a:lnTo>
                    <a:lnTo>
                      <a:pt x="0" y="621"/>
                    </a:lnTo>
                    <a:lnTo>
                      <a:pt x="5" y="621"/>
                    </a:lnTo>
                    <a:lnTo>
                      <a:pt x="23" y="621"/>
                    </a:lnTo>
                    <a:lnTo>
                      <a:pt x="51" y="621"/>
                    </a:lnTo>
                    <a:lnTo>
                      <a:pt x="89" y="622"/>
                    </a:lnTo>
                    <a:lnTo>
                      <a:pt x="133" y="620"/>
                    </a:lnTo>
                    <a:lnTo>
                      <a:pt x="185" y="617"/>
                    </a:lnTo>
                    <a:lnTo>
                      <a:pt x="242" y="610"/>
                    </a:lnTo>
                    <a:lnTo>
                      <a:pt x="302" y="602"/>
                    </a:lnTo>
                    <a:lnTo>
                      <a:pt x="364" y="589"/>
                    </a:lnTo>
                    <a:lnTo>
                      <a:pt x="427" y="571"/>
                    </a:lnTo>
                    <a:lnTo>
                      <a:pt x="490" y="549"/>
                    </a:lnTo>
                    <a:lnTo>
                      <a:pt x="553" y="522"/>
                    </a:lnTo>
                    <a:lnTo>
                      <a:pt x="611" y="487"/>
                    </a:lnTo>
                    <a:lnTo>
                      <a:pt x="666" y="447"/>
                    </a:lnTo>
                    <a:lnTo>
                      <a:pt x="715" y="398"/>
                    </a:lnTo>
                    <a:lnTo>
                      <a:pt x="758" y="343"/>
                    </a:lnTo>
                    <a:lnTo>
                      <a:pt x="491" y="0"/>
                    </a:lnTo>
                    <a:close/>
                  </a:path>
                </a:pathLst>
              </a:custGeom>
              <a:solidFill>
                <a:srgbClr val="FFFF00"/>
              </a:solidFill>
              <a:ln w="9525">
                <a:noFill/>
                <a:round/>
                <a:headEnd/>
                <a:tailEnd/>
              </a:ln>
            </p:spPr>
            <p:txBody>
              <a:bodyPr/>
              <a:lstStyle/>
              <a:p>
                <a:endParaRPr lang="en-US" sz="1600"/>
              </a:p>
            </p:txBody>
          </p:sp>
          <p:sp>
            <p:nvSpPr>
              <p:cNvPr id="58" name="Freeform 57"/>
              <p:cNvSpPr>
                <a:spLocks/>
              </p:cNvSpPr>
              <p:nvPr/>
            </p:nvSpPr>
            <p:spPr bwMode="auto">
              <a:xfrm>
                <a:off x="785809" y="2522532"/>
                <a:ext cx="490538" cy="365127"/>
              </a:xfrm>
              <a:custGeom>
                <a:avLst/>
                <a:gdLst>
                  <a:gd name="T0" fmla="*/ 2147483647 w 617"/>
                  <a:gd name="T1" fmla="*/ 0 h 460"/>
                  <a:gd name="T2" fmla="*/ 2147483647 w 617"/>
                  <a:gd name="T3" fmla="*/ 0 h 460"/>
                  <a:gd name="T4" fmla="*/ 2147483647 w 617"/>
                  <a:gd name="T5" fmla="*/ 2147483647 h 460"/>
                  <a:gd name="T6" fmla="*/ 2147483647 w 617"/>
                  <a:gd name="T7" fmla="*/ 2147483647 h 460"/>
                  <a:gd name="T8" fmla="*/ 2147483647 w 617"/>
                  <a:gd name="T9" fmla="*/ 2147483647 h 460"/>
                  <a:gd name="T10" fmla="*/ 2147483647 w 617"/>
                  <a:gd name="T11" fmla="*/ 2147483647 h 460"/>
                  <a:gd name="T12" fmla="*/ 2147483647 w 617"/>
                  <a:gd name="T13" fmla="*/ 2147483647 h 460"/>
                  <a:gd name="T14" fmla="*/ 2147483647 w 617"/>
                  <a:gd name="T15" fmla="*/ 2147483647 h 460"/>
                  <a:gd name="T16" fmla="*/ 2147483647 w 617"/>
                  <a:gd name="T17" fmla="*/ 2147483647 h 460"/>
                  <a:gd name="T18" fmla="*/ 2147483647 w 617"/>
                  <a:gd name="T19" fmla="*/ 2147483647 h 460"/>
                  <a:gd name="T20" fmla="*/ 2147483647 w 617"/>
                  <a:gd name="T21" fmla="*/ 2147483647 h 460"/>
                  <a:gd name="T22" fmla="*/ 2147483647 w 617"/>
                  <a:gd name="T23" fmla="*/ 2147483647 h 460"/>
                  <a:gd name="T24" fmla="*/ 2147483647 w 617"/>
                  <a:gd name="T25" fmla="*/ 2147483647 h 460"/>
                  <a:gd name="T26" fmla="*/ 2147483647 w 617"/>
                  <a:gd name="T27" fmla="*/ 2147483647 h 460"/>
                  <a:gd name="T28" fmla="*/ 2147483647 w 617"/>
                  <a:gd name="T29" fmla="*/ 2147483647 h 460"/>
                  <a:gd name="T30" fmla="*/ 2147483647 w 617"/>
                  <a:gd name="T31" fmla="*/ 2147483647 h 460"/>
                  <a:gd name="T32" fmla="*/ 0 w 617"/>
                  <a:gd name="T33" fmla="*/ 2147483647 h 460"/>
                  <a:gd name="T34" fmla="*/ 2147483647 w 617"/>
                  <a:gd name="T35" fmla="*/ 2147483647 h 460"/>
                  <a:gd name="T36" fmla="*/ 2147483647 w 617"/>
                  <a:gd name="T37" fmla="*/ 2147483647 h 460"/>
                  <a:gd name="T38" fmla="*/ 2147483647 w 617"/>
                  <a:gd name="T39" fmla="*/ 2147483647 h 460"/>
                  <a:gd name="T40" fmla="*/ 2147483647 w 617"/>
                  <a:gd name="T41" fmla="*/ 2147483647 h 460"/>
                  <a:gd name="T42" fmla="*/ 2147483647 w 617"/>
                  <a:gd name="T43" fmla="*/ 2147483647 h 460"/>
                  <a:gd name="T44" fmla="*/ 2147483647 w 617"/>
                  <a:gd name="T45" fmla="*/ 2147483647 h 460"/>
                  <a:gd name="T46" fmla="*/ 2147483647 w 617"/>
                  <a:gd name="T47" fmla="*/ 2147483647 h 460"/>
                  <a:gd name="T48" fmla="*/ 2147483647 w 617"/>
                  <a:gd name="T49" fmla="*/ 2147483647 h 460"/>
                  <a:gd name="T50" fmla="*/ 2147483647 w 617"/>
                  <a:gd name="T51" fmla="*/ 2147483647 h 460"/>
                  <a:gd name="T52" fmla="*/ 2147483647 w 617"/>
                  <a:gd name="T53" fmla="*/ 2147483647 h 460"/>
                  <a:gd name="T54" fmla="*/ 2147483647 w 617"/>
                  <a:gd name="T55" fmla="*/ 2147483647 h 460"/>
                  <a:gd name="T56" fmla="*/ 2147483647 w 617"/>
                  <a:gd name="T57" fmla="*/ 2147483647 h 460"/>
                  <a:gd name="T58" fmla="*/ 2147483647 w 617"/>
                  <a:gd name="T59" fmla="*/ 2147483647 h 460"/>
                  <a:gd name="T60" fmla="*/ 2147483647 w 617"/>
                  <a:gd name="T61" fmla="*/ 2147483647 h 460"/>
                  <a:gd name="T62" fmla="*/ 2147483647 w 617"/>
                  <a:gd name="T63" fmla="*/ 2147483647 h 460"/>
                  <a:gd name="T64" fmla="*/ 2147483647 w 617"/>
                  <a:gd name="T65" fmla="*/ 2147483647 h 460"/>
                  <a:gd name="T66" fmla="*/ 2147483647 w 617"/>
                  <a:gd name="T67" fmla="*/ 0 h 460"/>
                  <a:gd name="T68" fmla="*/ 2147483647 w 617"/>
                  <a:gd name="T69" fmla="*/ 0 h 4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617"/>
                  <a:gd name="T106" fmla="*/ 0 h 460"/>
                  <a:gd name="T107" fmla="*/ 617 w 617"/>
                  <a:gd name="T108" fmla="*/ 460 h 46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617" h="460">
                    <a:moveTo>
                      <a:pt x="405" y="0"/>
                    </a:moveTo>
                    <a:lnTo>
                      <a:pt x="402" y="0"/>
                    </a:lnTo>
                    <a:lnTo>
                      <a:pt x="395" y="2"/>
                    </a:lnTo>
                    <a:lnTo>
                      <a:pt x="385" y="4"/>
                    </a:lnTo>
                    <a:lnTo>
                      <a:pt x="371" y="11"/>
                    </a:lnTo>
                    <a:lnTo>
                      <a:pt x="352" y="19"/>
                    </a:lnTo>
                    <a:lnTo>
                      <a:pt x="332" y="31"/>
                    </a:lnTo>
                    <a:lnTo>
                      <a:pt x="307" y="47"/>
                    </a:lnTo>
                    <a:lnTo>
                      <a:pt x="281" y="69"/>
                    </a:lnTo>
                    <a:lnTo>
                      <a:pt x="251" y="93"/>
                    </a:lnTo>
                    <a:lnTo>
                      <a:pt x="220" y="125"/>
                    </a:lnTo>
                    <a:lnTo>
                      <a:pt x="186" y="161"/>
                    </a:lnTo>
                    <a:lnTo>
                      <a:pt x="151" y="207"/>
                    </a:lnTo>
                    <a:lnTo>
                      <a:pt x="114" y="257"/>
                    </a:lnTo>
                    <a:lnTo>
                      <a:pt x="77" y="317"/>
                    </a:lnTo>
                    <a:lnTo>
                      <a:pt x="39" y="384"/>
                    </a:lnTo>
                    <a:lnTo>
                      <a:pt x="0" y="460"/>
                    </a:lnTo>
                    <a:lnTo>
                      <a:pt x="4" y="459"/>
                    </a:lnTo>
                    <a:lnTo>
                      <a:pt x="18" y="459"/>
                    </a:lnTo>
                    <a:lnTo>
                      <a:pt x="41" y="458"/>
                    </a:lnTo>
                    <a:lnTo>
                      <a:pt x="72" y="456"/>
                    </a:lnTo>
                    <a:lnTo>
                      <a:pt x="107" y="452"/>
                    </a:lnTo>
                    <a:lnTo>
                      <a:pt x="150" y="447"/>
                    </a:lnTo>
                    <a:lnTo>
                      <a:pt x="196" y="439"/>
                    </a:lnTo>
                    <a:lnTo>
                      <a:pt x="245" y="431"/>
                    </a:lnTo>
                    <a:lnTo>
                      <a:pt x="295" y="416"/>
                    </a:lnTo>
                    <a:lnTo>
                      <a:pt x="347" y="400"/>
                    </a:lnTo>
                    <a:lnTo>
                      <a:pt x="398" y="380"/>
                    </a:lnTo>
                    <a:lnTo>
                      <a:pt x="449" y="356"/>
                    </a:lnTo>
                    <a:lnTo>
                      <a:pt x="496" y="325"/>
                    </a:lnTo>
                    <a:lnTo>
                      <a:pt x="540" y="291"/>
                    </a:lnTo>
                    <a:lnTo>
                      <a:pt x="581" y="251"/>
                    </a:lnTo>
                    <a:lnTo>
                      <a:pt x="617" y="207"/>
                    </a:lnTo>
                    <a:lnTo>
                      <a:pt x="405" y="0"/>
                    </a:lnTo>
                    <a:close/>
                  </a:path>
                </a:pathLst>
              </a:custGeom>
              <a:solidFill>
                <a:srgbClr val="FFFF85"/>
              </a:solidFill>
              <a:ln w="9525">
                <a:noFill/>
                <a:round/>
                <a:headEnd/>
                <a:tailEnd/>
              </a:ln>
            </p:spPr>
            <p:txBody>
              <a:bodyPr/>
              <a:lstStyle/>
              <a:p>
                <a:endParaRPr lang="en-US" sz="1600"/>
              </a:p>
            </p:txBody>
          </p:sp>
          <p:sp>
            <p:nvSpPr>
              <p:cNvPr id="59" name="Freeform 58"/>
              <p:cNvSpPr>
                <a:spLocks/>
              </p:cNvSpPr>
              <p:nvPr/>
            </p:nvSpPr>
            <p:spPr bwMode="auto">
              <a:xfrm>
                <a:off x="965201" y="2587622"/>
                <a:ext cx="250822" cy="185737"/>
              </a:xfrm>
              <a:custGeom>
                <a:avLst/>
                <a:gdLst>
                  <a:gd name="T0" fmla="*/ 2147483647 w 317"/>
                  <a:gd name="T1" fmla="*/ 0 h 234"/>
                  <a:gd name="T2" fmla="*/ 2147483647 w 317"/>
                  <a:gd name="T3" fmla="*/ 0 h 234"/>
                  <a:gd name="T4" fmla="*/ 2147483647 w 317"/>
                  <a:gd name="T5" fmla="*/ 2147483647 h 234"/>
                  <a:gd name="T6" fmla="*/ 2147483647 w 317"/>
                  <a:gd name="T7" fmla="*/ 2147483647 h 234"/>
                  <a:gd name="T8" fmla="*/ 2147483647 w 317"/>
                  <a:gd name="T9" fmla="*/ 2147483647 h 234"/>
                  <a:gd name="T10" fmla="*/ 2147483647 w 317"/>
                  <a:gd name="T11" fmla="*/ 2147483647 h 234"/>
                  <a:gd name="T12" fmla="*/ 2147483647 w 317"/>
                  <a:gd name="T13" fmla="*/ 2147483647 h 234"/>
                  <a:gd name="T14" fmla="*/ 2147483647 w 317"/>
                  <a:gd name="T15" fmla="*/ 2147483647 h 234"/>
                  <a:gd name="T16" fmla="*/ 2147483647 w 317"/>
                  <a:gd name="T17" fmla="*/ 2147483647 h 234"/>
                  <a:gd name="T18" fmla="*/ 2147483647 w 317"/>
                  <a:gd name="T19" fmla="*/ 2147483647 h 234"/>
                  <a:gd name="T20" fmla="*/ 2147483647 w 317"/>
                  <a:gd name="T21" fmla="*/ 2147483647 h 234"/>
                  <a:gd name="T22" fmla="*/ 2147483647 w 317"/>
                  <a:gd name="T23" fmla="*/ 2147483647 h 234"/>
                  <a:gd name="T24" fmla="*/ 2147483647 w 317"/>
                  <a:gd name="T25" fmla="*/ 2147483647 h 234"/>
                  <a:gd name="T26" fmla="*/ 2147483647 w 317"/>
                  <a:gd name="T27" fmla="*/ 2147483647 h 234"/>
                  <a:gd name="T28" fmla="*/ 2147483647 w 317"/>
                  <a:gd name="T29" fmla="*/ 2147483647 h 234"/>
                  <a:gd name="T30" fmla="*/ 2147483647 w 317"/>
                  <a:gd name="T31" fmla="*/ 2147483647 h 234"/>
                  <a:gd name="T32" fmla="*/ 0 w 317"/>
                  <a:gd name="T33" fmla="*/ 2147483647 h 234"/>
                  <a:gd name="T34" fmla="*/ 2147483647 w 317"/>
                  <a:gd name="T35" fmla="*/ 2147483647 h 234"/>
                  <a:gd name="T36" fmla="*/ 2147483647 w 317"/>
                  <a:gd name="T37" fmla="*/ 2147483647 h 234"/>
                  <a:gd name="T38" fmla="*/ 2147483647 w 317"/>
                  <a:gd name="T39" fmla="*/ 2147483647 h 234"/>
                  <a:gd name="T40" fmla="*/ 2147483647 w 317"/>
                  <a:gd name="T41" fmla="*/ 2147483647 h 234"/>
                  <a:gd name="T42" fmla="*/ 2147483647 w 317"/>
                  <a:gd name="T43" fmla="*/ 2147483647 h 234"/>
                  <a:gd name="T44" fmla="*/ 2147483647 w 317"/>
                  <a:gd name="T45" fmla="*/ 2147483647 h 234"/>
                  <a:gd name="T46" fmla="*/ 2147483647 w 317"/>
                  <a:gd name="T47" fmla="*/ 2147483647 h 234"/>
                  <a:gd name="T48" fmla="*/ 2147483647 w 317"/>
                  <a:gd name="T49" fmla="*/ 2147483647 h 234"/>
                  <a:gd name="T50" fmla="*/ 2147483647 w 317"/>
                  <a:gd name="T51" fmla="*/ 2147483647 h 234"/>
                  <a:gd name="T52" fmla="*/ 2147483647 w 317"/>
                  <a:gd name="T53" fmla="*/ 2147483647 h 234"/>
                  <a:gd name="T54" fmla="*/ 2147483647 w 317"/>
                  <a:gd name="T55" fmla="*/ 2147483647 h 234"/>
                  <a:gd name="T56" fmla="*/ 2147483647 w 317"/>
                  <a:gd name="T57" fmla="*/ 2147483647 h 234"/>
                  <a:gd name="T58" fmla="*/ 2147483647 w 317"/>
                  <a:gd name="T59" fmla="*/ 2147483647 h 234"/>
                  <a:gd name="T60" fmla="*/ 2147483647 w 317"/>
                  <a:gd name="T61" fmla="*/ 2147483647 h 234"/>
                  <a:gd name="T62" fmla="*/ 2147483647 w 317"/>
                  <a:gd name="T63" fmla="*/ 2147483647 h 234"/>
                  <a:gd name="T64" fmla="*/ 2147483647 w 317"/>
                  <a:gd name="T65" fmla="*/ 2147483647 h 234"/>
                  <a:gd name="T66" fmla="*/ 2147483647 w 317"/>
                  <a:gd name="T67" fmla="*/ 0 h 234"/>
                  <a:gd name="T68" fmla="*/ 2147483647 w 317"/>
                  <a:gd name="T69" fmla="*/ 0 h 23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17"/>
                  <a:gd name="T106" fmla="*/ 0 h 234"/>
                  <a:gd name="T107" fmla="*/ 317 w 317"/>
                  <a:gd name="T108" fmla="*/ 234 h 23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17" h="234">
                    <a:moveTo>
                      <a:pt x="217" y="0"/>
                    </a:moveTo>
                    <a:lnTo>
                      <a:pt x="215" y="0"/>
                    </a:lnTo>
                    <a:lnTo>
                      <a:pt x="209" y="1"/>
                    </a:lnTo>
                    <a:lnTo>
                      <a:pt x="201" y="3"/>
                    </a:lnTo>
                    <a:lnTo>
                      <a:pt x="192" y="7"/>
                    </a:lnTo>
                    <a:lnTo>
                      <a:pt x="178" y="11"/>
                    </a:lnTo>
                    <a:lnTo>
                      <a:pt x="164" y="18"/>
                    </a:lnTo>
                    <a:lnTo>
                      <a:pt x="148" y="26"/>
                    </a:lnTo>
                    <a:lnTo>
                      <a:pt x="132" y="38"/>
                    </a:lnTo>
                    <a:lnTo>
                      <a:pt x="113" y="50"/>
                    </a:lnTo>
                    <a:lnTo>
                      <a:pt x="94" y="66"/>
                    </a:lnTo>
                    <a:lnTo>
                      <a:pt x="75" y="82"/>
                    </a:lnTo>
                    <a:lnTo>
                      <a:pt x="59" y="103"/>
                    </a:lnTo>
                    <a:lnTo>
                      <a:pt x="42" y="126"/>
                    </a:lnTo>
                    <a:lnTo>
                      <a:pt x="26" y="153"/>
                    </a:lnTo>
                    <a:lnTo>
                      <a:pt x="11" y="183"/>
                    </a:lnTo>
                    <a:lnTo>
                      <a:pt x="0" y="217"/>
                    </a:lnTo>
                    <a:lnTo>
                      <a:pt x="1" y="217"/>
                    </a:lnTo>
                    <a:lnTo>
                      <a:pt x="7" y="219"/>
                    </a:lnTo>
                    <a:lnTo>
                      <a:pt x="16" y="221"/>
                    </a:lnTo>
                    <a:lnTo>
                      <a:pt x="30" y="226"/>
                    </a:lnTo>
                    <a:lnTo>
                      <a:pt x="44" y="228"/>
                    </a:lnTo>
                    <a:lnTo>
                      <a:pt x="63" y="231"/>
                    </a:lnTo>
                    <a:lnTo>
                      <a:pt x="82" y="232"/>
                    </a:lnTo>
                    <a:lnTo>
                      <a:pt x="106" y="234"/>
                    </a:lnTo>
                    <a:lnTo>
                      <a:pt x="129" y="231"/>
                    </a:lnTo>
                    <a:lnTo>
                      <a:pt x="156" y="227"/>
                    </a:lnTo>
                    <a:lnTo>
                      <a:pt x="181" y="219"/>
                    </a:lnTo>
                    <a:lnTo>
                      <a:pt x="209" y="209"/>
                    </a:lnTo>
                    <a:lnTo>
                      <a:pt x="236" y="193"/>
                    </a:lnTo>
                    <a:lnTo>
                      <a:pt x="263" y="176"/>
                    </a:lnTo>
                    <a:lnTo>
                      <a:pt x="290" y="152"/>
                    </a:lnTo>
                    <a:lnTo>
                      <a:pt x="317" y="125"/>
                    </a:lnTo>
                    <a:lnTo>
                      <a:pt x="217" y="0"/>
                    </a:lnTo>
                    <a:close/>
                  </a:path>
                </a:pathLst>
              </a:custGeom>
              <a:solidFill>
                <a:srgbClr val="FFFFC2"/>
              </a:solidFill>
              <a:ln w="9525">
                <a:noFill/>
                <a:round/>
                <a:headEnd/>
                <a:tailEnd/>
              </a:ln>
            </p:spPr>
            <p:txBody>
              <a:bodyPr/>
              <a:lstStyle/>
              <a:p>
                <a:endParaRPr lang="en-US" sz="1600"/>
              </a:p>
            </p:txBody>
          </p:sp>
        </p:grpSp>
      </p:grpSp>
      <p:sp>
        <p:nvSpPr>
          <p:cNvPr id="60" name="TextBox 59"/>
          <p:cNvSpPr txBox="1"/>
          <p:nvPr/>
        </p:nvSpPr>
        <p:spPr>
          <a:xfrm>
            <a:off x="5494390" y="4490096"/>
            <a:ext cx="2673403" cy="276999"/>
          </a:xfrm>
          <a:prstGeom prst="rect">
            <a:avLst/>
          </a:prstGeom>
          <a:solidFill>
            <a:schemeClr val="bg1"/>
          </a:solidFill>
          <a:ln>
            <a:solidFill>
              <a:schemeClr val="tx1"/>
            </a:solidFill>
          </a:ln>
        </p:spPr>
        <p:txBody>
          <a:bodyPr wrap="none" rtlCol="0">
            <a:spAutoFit/>
          </a:bodyPr>
          <a:lstStyle/>
          <a:p>
            <a:pPr algn="ctr"/>
            <a:r>
              <a:rPr lang="en-US" sz="1200" b="1" dirty="0"/>
              <a:t>Land in 100m x 100 m hazard field</a:t>
            </a:r>
          </a:p>
        </p:txBody>
      </p:sp>
      <p:sp>
        <p:nvSpPr>
          <p:cNvPr id="61" name="TextBox 60"/>
          <p:cNvSpPr txBox="1"/>
          <p:nvPr/>
        </p:nvSpPr>
        <p:spPr>
          <a:xfrm>
            <a:off x="1717672" y="4644772"/>
            <a:ext cx="2675404" cy="276999"/>
          </a:xfrm>
          <a:prstGeom prst="rect">
            <a:avLst/>
          </a:prstGeom>
          <a:solidFill>
            <a:schemeClr val="bg1"/>
          </a:solidFill>
          <a:ln>
            <a:solidFill>
              <a:schemeClr val="tx1"/>
            </a:solidFill>
          </a:ln>
        </p:spPr>
        <p:txBody>
          <a:bodyPr wrap="square" rtlCol="0">
            <a:spAutoFit/>
          </a:bodyPr>
          <a:lstStyle/>
          <a:p>
            <a:pPr algn="ctr"/>
            <a:r>
              <a:rPr lang="en-US" sz="1200" b="1" dirty="0"/>
              <a:t>Launch from “flame trench” pad</a:t>
            </a:r>
          </a:p>
        </p:txBody>
      </p:sp>
      <p:pic>
        <p:nvPicPr>
          <p:cNvPr id="44" name="Picture 2" descr="\\jsc-ifs-02\data\EA\EP_SHR\Project M\Media &amp; Communications\PhotoArchive\Testing\2013-05-16-Morpheus-HotFire9\B8-ImageryAquisition\jsc2013e033466.jpg"/>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2297697" y="4044856"/>
            <a:ext cx="1434028" cy="589400"/>
          </a:xfrm>
          <a:prstGeom prst="rect">
            <a:avLst/>
          </a:prstGeom>
          <a:noFill/>
          <a:ln w="38100">
            <a:solidFill>
              <a:schemeClr val="tx1"/>
            </a:solidFill>
          </a:ln>
          <a:effectLst>
            <a:outerShdw blurRad="50800" dist="38100" dir="2700000" algn="tl" rotWithShape="0">
              <a:prstClr val="black">
                <a:alpha val="40000"/>
              </a:prstClr>
            </a:outerShdw>
          </a:effectLst>
          <a:extLst>
            <a:ext uri="{909E8E84-426E-40dd-AFC4-6F175D3DCCD1}">
              <a14:hiddenFill xmlns:a14="http://schemas.microsoft.com/office/drawing/2010/main" xmlns="">
                <a:solidFill>
                  <a:srgbClr val="FFFFFF"/>
                </a:solidFill>
              </a14:hiddenFill>
            </a:ext>
          </a:extLst>
        </p:spPr>
      </p:pic>
      <p:sp>
        <p:nvSpPr>
          <p:cNvPr id="29" name="TextBox 28"/>
          <p:cNvSpPr txBox="1"/>
          <p:nvPr/>
        </p:nvSpPr>
        <p:spPr>
          <a:xfrm>
            <a:off x="6405282" y="1403007"/>
            <a:ext cx="2400467" cy="276999"/>
          </a:xfrm>
          <a:prstGeom prst="rect">
            <a:avLst/>
          </a:prstGeom>
          <a:solidFill>
            <a:schemeClr val="bg1"/>
          </a:solidFill>
          <a:ln>
            <a:solidFill>
              <a:schemeClr val="tx1"/>
            </a:solidFill>
          </a:ln>
        </p:spPr>
        <p:txBody>
          <a:bodyPr wrap="none" rtlCol="0">
            <a:spAutoFit/>
          </a:bodyPr>
          <a:lstStyle/>
          <a:p>
            <a:pPr algn="ctr"/>
            <a:r>
              <a:rPr lang="en-US" sz="1200" b="1" dirty="0"/>
              <a:t>ALHAT Landing Site Selection</a:t>
            </a:r>
          </a:p>
        </p:txBody>
      </p:sp>
    </p:spTree>
    <p:extLst>
      <p:ext uri="{BB962C8B-B14F-4D97-AF65-F5344CB8AC3E}">
        <p14:creationId xmlns:p14="http://schemas.microsoft.com/office/powerpoint/2010/main" val="41787404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2" descr="C:\Users\jolansen\Pictures\Morpheus\Tests\Tethered Tests\GTAL_Nov7_13\2013-11-07-16-55-12-HDR-KKEHE.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6777418" y="1299849"/>
            <a:ext cx="1879014" cy="2217098"/>
          </a:xfrm>
          <a:prstGeom prst="rect">
            <a:avLst/>
          </a:prstGeom>
          <a:noFill/>
          <a:ln w="19050">
            <a:solidFill>
              <a:srgbClr val="000000"/>
            </a:solidFill>
          </a:ln>
          <a:extLst>
            <a:ext uri="{909E8E84-426E-40dd-AFC4-6F175D3DCCD1}">
              <a14:hiddenFill xmlns:a14="http://schemas.microsoft.com/office/drawing/2010/main" xmlns="">
                <a:solidFill>
                  <a:srgbClr val="FFFFFF"/>
                </a:solidFill>
              </a14:hiddenFill>
            </a:ext>
          </a:extLst>
        </p:spPr>
      </p:pic>
      <p:sp>
        <p:nvSpPr>
          <p:cNvPr id="3" name="Title 2"/>
          <p:cNvSpPr>
            <a:spLocks noGrp="1"/>
          </p:cNvSpPr>
          <p:nvPr>
            <p:ph type="title"/>
          </p:nvPr>
        </p:nvSpPr>
        <p:spPr>
          <a:xfrm>
            <a:off x="457200" y="228600"/>
            <a:ext cx="8229600" cy="563562"/>
          </a:xfrm>
        </p:spPr>
        <p:txBody>
          <a:bodyPr/>
          <a:lstStyle/>
          <a:p>
            <a:r>
              <a:rPr lang="en-US" sz="2800" b="1" dirty="0"/>
              <a:t>Summary of Morpheus 1.5B Testing</a:t>
            </a:r>
          </a:p>
        </p:txBody>
      </p:sp>
      <p:sp>
        <p:nvSpPr>
          <p:cNvPr id="4" name="Slide Number Placeholder 3"/>
          <p:cNvSpPr>
            <a:spLocks noGrp="1"/>
          </p:cNvSpPr>
          <p:nvPr>
            <p:ph type="sldNum" sz="quarter" idx="10"/>
          </p:nvPr>
        </p:nvSpPr>
        <p:spPr/>
        <p:txBody>
          <a:bodyPr/>
          <a:lstStyle/>
          <a:p>
            <a:pPr>
              <a:defRPr/>
            </a:pPr>
            <a:fld id="{E8CC2E4F-0C15-4364-A092-695466749EEE}" type="slidenum">
              <a:rPr lang="en-US" smtClean="0"/>
              <a:pPr>
                <a:defRPr/>
              </a:pPr>
              <a:t>7</a:t>
            </a:fld>
            <a:endParaRPr lang="en-US" dirty="0"/>
          </a:p>
        </p:txBody>
      </p:sp>
      <p:pic>
        <p:nvPicPr>
          <p:cNvPr id="27" name="Picture 4" descr="https://io.jsc.nasa.gov/photos/11085/lores/jsc2013e028359.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359429" y="1304832"/>
            <a:ext cx="1423438" cy="2138543"/>
          </a:xfrm>
          <a:prstGeom prst="rect">
            <a:avLst/>
          </a:prstGeom>
          <a:noFill/>
          <a:ln>
            <a:solidFill>
              <a:schemeClr val="tx1"/>
            </a:solidFill>
          </a:ln>
          <a:effectLst>
            <a:outerShdw blurRad="50800" dist="38100" dir="2700000" algn="tl" rotWithShape="0">
              <a:prstClr val="black">
                <a:alpha val="40000"/>
              </a:prstClr>
            </a:outerShdw>
          </a:effectLst>
          <a:extLst>
            <a:ext uri="{909E8E84-426E-40dd-AFC4-6F175D3DCCD1}">
              <a14:hiddenFill xmlns:a14="http://schemas.microsoft.com/office/drawing/2010/main" xmlns="">
                <a:solidFill>
                  <a:srgbClr val="FFFFFF"/>
                </a:solidFill>
              </a14:hiddenFill>
            </a:ext>
          </a:extLst>
        </p:spPr>
      </p:pic>
      <p:pic>
        <p:nvPicPr>
          <p:cNvPr id="28" name="Picture 2" descr="\\jsc-ifs-02\data\EA\EP_SHR\Project M\Media &amp; Communications\PhotoArchive\Testing\2013-05-16-Morpheus-HotFire9\B8-ImageryAquisition\jsc2013e033466.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859693" y="1290020"/>
            <a:ext cx="1955536" cy="1301572"/>
          </a:xfrm>
          <a:prstGeom prst="rect">
            <a:avLst/>
          </a:prstGeom>
          <a:noFill/>
          <a:ln>
            <a:solidFill>
              <a:schemeClr val="tx1"/>
            </a:solidFill>
          </a:ln>
          <a:effectLst>
            <a:outerShdw blurRad="50800" dist="38100" dir="2700000" algn="tl" rotWithShape="0">
              <a:prstClr val="black">
                <a:alpha val="40000"/>
              </a:prstClr>
            </a:outerShdw>
          </a:effectLst>
          <a:extLst>
            <a:ext uri="{909E8E84-426E-40dd-AFC4-6F175D3DCCD1}">
              <a14:hiddenFill xmlns:a14="http://schemas.microsoft.com/office/drawing/2010/main" xmlns="">
                <a:solidFill>
                  <a:srgbClr val="FFFFFF"/>
                </a:solidFill>
              </a14:hiddenFill>
            </a:ext>
          </a:extLst>
        </p:spPr>
      </p:pic>
      <p:pic>
        <p:nvPicPr>
          <p:cNvPr id="29" name="Picture 2" descr="https://io.jsc.nasa.gov/photos/11135/lores/jsc2013e079168.jpg"/>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5024617" y="1297102"/>
            <a:ext cx="1428833" cy="2195532"/>
          </a:xfrm>
          <a:prstGeom prst="rect">
            <a:avLst/>
          </a:prstGeom>
          <a:noFill/>
          <a:ln>
            <a:solidFill>
              <a:schemeClr val="tx1"/>
            </a:solidFill>
          </a:ln>
          <a:effectLst>
            <a:outerShdw blurRad="50800" dist="38100" dir="2700000" algn="tl" rotWithShape="0">
              <a:prstClr val="black">
                <a:alpha val="40000"/>
              </a:prstClr>
            </a:outerShdw>
          </a:effectLst>
          <a:extLst>
            <a:ext uri="{909E8E84-426E-40dd-AFC4-6F175D3DCCD1}">
              <a14:hiddenFill xmlns:a14="http://schemas.microsoft.com/office/drawing/2010/main" xmlns="">
                <a:solidFill>
                  <a:srgbClr val="FFFFFF"/>
                </a:solidFill>
              </a14:hiddenFill>
            </a:ext>
          </a:extLst>
        </p:spPr>
      </p:pic>
      <p:sp>
        <p:nvSpPr>
          <p:cNvPr id="45" name="TextBox 44"/>
          <p:cNvSpPr txBox="1"/>
          <p:nvPr/>
        </p:nvSpPr>
        <p:spPr>
          <a:xfrm>
            <a:off x="2890166" y="2696942"/>
            <a:ext cx="1860806" cy="738664"/>
          </a:xfrm>
          <a:prstGeom prst="rect">
            <a:avLst/>
          </a:prstGeom>
          <a:solidFill>
            <a:schemeClr val="bg1">
              <a:alpha val="76000"/>
            </a:schemeClr>
          </a:solidFill>
        </p:spPr>
        <p:txBody>
          <a:bodyPr wrap="none" rtlCol="0">
            <a:spAutoFit/>
          </a:bodyPr>
          <a:lstStyle/>
          <a:p>
            <a:pPr algn="ctr"/>
            <a:r>
              <a:rPr lang="en-US" sz="1400" b="1" dirty="0"/>
              <a:t>Hot fire</a:t>
            </a:r>
          </a:p>
          <a:p>
            <a:pPr algn="ctr"/>
            <a:r>
              <a:rPr lang="en-US" sz="1400" b="1" dirty="0"/>
              <a:t>(static engine tests,</a:t>
            </a:r>
          </a:p>
          <a:p>
            <a:pPr algn="ctr"/>
            <a:r>
              <a:rPr lang="en-US" sz="1400" b="1" dirty="0"/>
              <a:t>ground interaction)</a:t>
            </a:r>
          </a:p>
        </p:txBody>
      </p:sp>
      <p:sp>
        <p:nvSpPr>
          <p:cNvPr id="47" name="TextBox 46"/>
          <p:cNvSpPr txBox="1"/>
          <p:nvPr/>
        </p:nvSpPr>
        <p:spPr>
          <a:xfrm>
            <a:off x="6777418" y="1294188"/>
            <a:ext cx="1876919" cy="523220"/>
          </a:xfrm>
          <a:prstGeom prst="rect">
            <a:avLst/>
          </a:prstGeom>
          <a:solidFill>
            <a:schemeClr val="bg1">
              <a:alpha val="70000"/>
            </a:schemeClr>
          </a:solidFill>
        </p:spPr>
        <p:txBody>
          <a:bodyPr wrap="square" rtlCol="0">
            <a:spAutoFit/>
          </a:bodyPr>
          <a:lstStyle/>
          <a:p>
            <a:pPr algn="ctr"/>
            <a:r>
              <a:rPr lang="en-US" sz="1400" b="1" dirty="0"/>
              <a:t>Ground Take-off </a:t>
            </a:r>
          </a:p>
          <a:p>
            <a:pPr algn="ctr"/>
            <a:r>
              <a:rPr lang="en-US" sz="1400" b="1" dirty="0"/>
              <a:t>and Landing (GTAL)</a:t>
            </a:r>
          </a:p>
        </p:txBody>
      </p:sp>
      <p:sp>
        <p:nvSpPr>
          <p:cNvPr id="32" name="TextBox 31"/>
          <p:cNvSpPr txBox="1"/>
          <p:nvPr/>
        </p:nvSpPr>
        <p:spPr>
          <a:xfrm>
            <a:off x="1421315" y="5528346"/>
            <a:ext cx="740924" cy="230173"/>
          </a:xfrm>
          <a:prstGeom prst="rect">
            <a:avLst/>
          </a:prstGeom>
          <a:noFill/>
        </p:spPr>
        <p:txBody>
          <a:bodyPr wrap="none" rtlCol="0">
            <a:spAutoFit/>
          </a:bodyPr>
          <a:lstStyle/>
          <a:p>
            <a:r>
              <a:rPr lang="en-US" sz="1200" b="1" dirty="0"/>
              <a:t>Free flights</a:t>
            </a:r>
          </a:p>
        </p:txBody>
      </p:sp>
      <p:pic>
        <p:nvPicPr>
          <p:cNvPr id="37" name="Picture 36" descr="2013-12-10-MORPHEUS-2013-12-10.jpg"/>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1374990" y="3864092"/>
            <a:ext cx="1786945" cy="2796039"/>
          </a:xfrm>
          <a:prstGeom prst="rect">
            <a:avLst/>
          </a:prstGeom>
          <a:ln>
            <a:solidFill>
              <a:schemeClr val="tx1"/>
            </a:solidFill>
          </a:ln>
        </p:spPr>
      </p:pic>
      <p:pic>
        <p:nvPicPr>
          <p:cNvPr id="5" name="Picture 4"/>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3537737" y="3779483"/>
            <a:ext cx="4989109" cy="3078517"/>
          </a:xfrm>
          <a:prstGeom prst="rect">
            <a:avLst/>
          </a:prstGeom>
        </p:spPr>
      </p:pic>
      <p:sp>
        <p:nvSpPr>
          <p:cNvPr id="39" name="TextBox 38"/>
          <p:cNvSpPr txBox="1"/>
          <p:nvPr/>
        </p:nvSpPr>
        <p:spPr>
          <a:xfrm>
            <a:off x="5050805" y="1317009"/>
            <a:ext cx="1376728" cy="307777"/>
          </a:xfrm>
          <a:prstGeom prst="rect">
            <a:avLst/>
          </a:prstGeom>
          <a:solidFill>
            <a:schemeClr val="bg1">
              <a:alpha val="70000"/>
            </a:schemeClr>
          </a:solidFill>
        </p:spPr>
        <p:txBody>
          <a:bodyPr wrap="square" rtlCol="0">
            <a:spAutoFit/>
          </a:bodyPr>
          <a:lstStyle/>
          <a:p>
            <a:pPr algn="ctr"/>
            <a:r>
              <a:rPr lang="en-US" sz="1400" b="1" dirty="0"/>
              <a:t>Tether tests</a:t>
            </a:r>
          </a:p>
        </p:txBody>
      </p:sp>
      <p:sp>
        <p:nvSpPr>
          <p:cNvPr id="59" name="TextBox 58"/>
          <p:cNvSpPr txBox="1"/>
          <p:nvPr/>
        </p:nvSpPr>
        <p:spPr>
          <a:xfrm>
            <a:off x="1380381" y="3866632"/>
            <a:ext cx="1781553" cy="307777"/>
          </a:xfrm>
          <a:prstGeom prst="rect">
            <a:avLst/>
          </a:prstGeom>
          <a:solidFill>
            <a:schemeClr val="bg1">
              <a:alpha val="70000"/>
            </a:schemeClr>
          </a:solidFill>
        </p:spPr>
        <p:txBody>
          <a:bodyPr wrap="square" rtlCol="0">
            <a:spAutoFit/>
          </a:bodyPr>
          <a:lstStyle/>
          <a:p>
            <a:pPr algn="ctr"/>
            <a:r>
              <a:rPr lang="en-US" sz="1400" b="1" dirty="0"/>
              <a:t>Free-Flight Tests</a:t>
            </a:r>
          </a:p>
        </p:txBody>
      </p:sp>
      <p:sp>
        <p:nvSpPr>
          <p:cNvPr id="6" name="Rounded Rectangle 5"/>
          <p:cNvSpPr/>
          <p:nvPr/>
        </p:nvSpPr>
        <p:spPr>
          <a:xfrm>
            <a:off x="1062618" y="1179174"/>
            <a:ext cx="7904821" cy="2449055"/>
          </a:xfrm>
          <a:prstGeom prst="roundRect">
            <a:avLst/>
          </a:prstGeom>
          <a:noFill/>
          <a:ln w="1905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1" name="Rounded Rectangle 60"/>
          <p:cNvSpPr/>
          <p:nvPr/>
        </p:nvSpPr>
        <p:spPr>
          <a:xfrm>
            <a:off x="1059513" y="3715838"/>
            <a:ext cx="7904821" cy="3142162"/>
          </a:xfrm>
          <a:prstGeom prst="roundRect">
            <a:avLst/>
          </a:prstGeom>
          <a:noFill/>
          <a:ln w="1905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2" name="TextBox 61"/>
          <p:cNvSpPr txBox="1"/>
          <p:nvPr/>
        </p:nvSpPr>
        <p:spPr>
          <a:xfrm>
            <a:off x="4007900" y="3682125"/>
            <a:ext cx="3443360" cy="276999"/>
          </a:xfrm>
          <a:prstGeom prst="rect">
            <a:avLst/>
          </a:prstGeom>
          <a:noFill/>
        </p:spPr>
        <p:txBody>
          <a:bodyPr wrap="square" rtlCol="0">
            <a:spAutoFit/>
          </a:bodyPr>
          <a:lstStyle/>
          <a:p>
            <a:pPr algn="ctr"/>
            <a:r>
              <a:rPr lang="en-US" sz="1200" b="1" dirty="0"/>
              <a:t>Free-Flight Envelope Expansion</a:t>
            </a:r>
          </a:p>
        </p:txBody>
      </p:sp>
      <p:sp>
        <p:nvSpPr>
          <p:cNvPr id="7" name="TextBox 6"/>
          <p:cNvSpPr txBox="1"/>
          <p:nvPr/>
        </p:nvSpPr>
        <p:spPr>
          <a:xfrm>
            <a:off x="78760" y="1956652"/>
            <a:ext cx="914032" cy="707886"/>
          </a:xfrm>
          <a:prstGeom prst="rect">
            <a:avLst/>
          </a:prstGeom>
          <a:noFill/>
        </p:spPr>
        <p:txBody>
          <a:bodyPr wrap="none" rtlCol="0">
            <a:spAutoFit/>
          </a:bodyPr>
          <a:lstStyle/>
          <a:p>
            <a:pPr algn="ctr"/>
            <a:r>
              <a:rPr lang="en-US" sz="2000" dirty="0"/>
              <a:t>JSC</a:t>
            </a:r>
          </a:p>
          <a:p>
            <a:pPr algn="ctr"/>
            <a:r>
              <a:rPr lang="en-US" sz="2000" dirty="0"/>
              <a:t>Testing</a:t>
            </a:r>
          </a:p>
        </p:txBody>
      </p:sp>
      <p:sp>
        <p:nvSpPr>
          <p:cNvPr id="63" name="TextBox 62"/>
          <p:cNvSpPr txBox="1"/>
          <p:nvPr/>
        </p:nvSpPr>
        <p:spPr>
          <a:xfrm>
            <a:off x="75656" y="4804307"/>
            <a:ext cx="914032" cy="707886"/>
          </a:xfrm>
          <a:prstGeom prst="rect">
            <a:avLst/>
          </a:prstGeom>
          <a:noFill/>
        </p:spPr>
        <p:txBody>
          <a:bodyPr wrap="none" rtlCol="0">
            <a:spAutoFit/>
          </a:bodyPr>
          <a:lstStyle/>
          <a:p>
            <a:pPr algn="ctr"/>
            <a:r>
              <a:rPr lang="en-US" sz="2000" dirty="0"/>
              <a:t>KSC</a:t>
            </a:r>
          </a:p>
          <a:p>
            <a:pPr algn="ctr"/>
            <a:r>
              <a:rPr lang="en-US" sz="2000" dirty="0"/>
              <a:t>Testing</a:t>
            </a:r>
          </a:p>
        </p:txBody>
      </p:sp>
    </p:spTree>
    <p:extLst>
      <p:ext uri="{BB962C8B-B14F-4D97-AF65-F5344CB8AC3E}">
        <p14:creationId xmlns:p14="http://schemas.microsoft.com/office/powerpoint/2010/main" val="35628684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64526" y="51516"/>
            <a:ext cx="8229600" cy="762000"/>
          </a:xfrm>
        </p:spPr>
        <p:txBody>
          <a:bodyPr/>
          <a:lstStyle/>
          <a:p>
            <a:pPr lvl="0" eaLnBrk="1" hangingPunct="1"/>
            <a:r>
              <a:rPr lang="en-US" sz="2800" b="1" dirty="0">
                <a:solidFill>
                  <a:prstClr val="black"/>
                </a:solidFill>
                <a:ea typeface="+mn-ea"/>
                <a:cs typeface="+mn-cs"/>
              </a:rPr>
              <a:t>Morpheus 1.5B Testing - KSC</a:t>
            </a:r>
            <a:br>
              <a:rPr lang="en-US" sz="2400" dirty="0">
                <a:solidFill>
                  <a:prstClr val="black"/>
                </a:solidFill>
                <a:ea typeface="+mn-ea"/>
                <a:cs typeface="+mn-cs"/>
              </a:rPr>
            </a:br>
            <a:r>
              <a:rPr lang="en-US" sz="1400" dirty="0">
                <a:solidFill>
                  <a:prstClr val="black"/>
                </a:solidFill>
                <a:ea typeface="+mn-ea"/>
                <a:cs typeface="+mn-cs"/>
              </a:rPr>
              <a:t>Started Dec 6, 2013</a:t>
            </a:r>
            <a:endParaRPr lang="en-US" dirty="0"/>
          </a:p>
        </p:txBody>
      </p:sp>
      <p:sp>
        <p:nvSpPr>
          <p:cNvPr id="19" name="TextBox 18"/>
          <p:cNvSpPr txBox="1"/>
          <p:nvPr/>
        </p:nvSpPr>
        <p:spPr>
          <a:xfrm>
            <a:off x="2453978" y="1179496"/>
            <a:ext cx="4321951" cy="276999"/>
          </a:xfrm>
          <a:prstGeom prst="rect">
            <a:avLst/>
          </a:prstGeom>
          <a:solidFill>
            <a:srgbClr val="CC99FF"/>
          </a:solidFill>
        </p:spPr>
        <p:txBody>
          <a:bodyPr wrap="square" rtlCol="0">
            <a:spAutoFit/>
          </a:bodyPr>
          <a:lstStyle/>
          <a:p>
            <a:pPr algn="ctr"/>
            <a:r>
              <a:rPr lang="en-US" sz="1200" b="1" dirty="0">
                <a:latin typeface="+mn-lt"/>
              </a:rPr>
              <a:t>Morpheus 1.5B (2013-2014)</a:t>
            </a:r>
          </a:p>
        </p:txBody>
      </p:sp>
      <p:sp>
        <p:nvSpPr>
          <p:cNvPr id="10" name="Rectangle 9"/>
          <p:cNvSpPr/>
          <p:nvPr/>
        </p:nvSpPr>
        <p:spPr>
          <a:xfrm>
            <a:off x="90149" y="1716068"/>
            <a:ext cx="8941117" cy="1530508"/>
          </a:xfrm>
          <a:prstGeom prst="rect">
            <a:avLst/>
          </a:prstGeom>
          <a:solidFill>
            <a:srgbClr val="CC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11" name="TextBox 10"/>
          <p:cNvSpPr txBox="1"/>
          <p:nvPr/>
        </p:nvSpPr>
        <p:spPr>
          <a:xfrm>
            <a:off x="699693" y="3232498"/>
            <a:ext cx="957392" cy="692497"/>
          </a:xfrm>
          <a:prstGeom prst="rect">
            <a:avLst/>
          </a:prstGeom>
          <a:noFill/>
        </p:spPr>
        <p:txBody>
          <a:bodyPr wrap="square" rtlCol="0">
            <a:spAutoFit/>
          </a:bodyPr>
          <a:lstStyle/>
          <a:p>
            <a:pPr algn="ctr"/>
            <a:r>
              <a:rPr lang="en-US" sz="1000" b="1" dirty="0"/>
              <a:t>FF3</a:t>
            </a:r>
          </a:p>
          <a:p>
            <a:pPr algn="ctr"/>
            <a:r>
              <a:rPr lang="en-US" sz="900" dirty="0"/>
              <a:t>Dec 10</a:t>
            </a:r>
            <a:endParaRPr lang="en-US" sz="900" b="1" dirty="0"/>
          </a:p>
          <a:p>
            <a:pPr algn="ctr"/>
            <a:r>
              <a:rPr lang="en-US" sz="1000" dirty="0"/>
              <a:t>54 sec</a:t>
            </a:r>
          </a:p>
          <a:p>
            <a:pPr algn="ctr"/>
            <a:r>
              <a:rPr lang="en-US" sz="1000" dirty="0"/>
              <a:t>15 m x 7 m</a:t>
            </a:r>
          </a:p>
        </p:txBody>
      </p:sp>
      <p:sp>
        <p:nvSpPr>
          <p:cNvPr id="12" name="TextBox 11"/>
          <p:cNvSpPr txBox="1"/>
          <p:nvPr/>
        </p:nvSpPr>
        <p:spPr>
          <a:xfrm>
            <a:off x="1408717" y="3232498"/>
            <a:ext cx="1062925" cy="707886"/>
          </a:xfrm>
          <a:prstGeom prst="rect">
            <a:avLst/>
          </a:prstGeom>
          <a:noFill/>
        </p:spPr>
        <p:txBody>
          <a:bodyPr wrap="square" rtlCol="0">
            <a:spAutoFit/>
          </a:bodyPr>
          <a:lstStyle/>
          <a:p>
            <a:pPr algn="ctr"/>
            <a:r>
              <a:rPr lang="en-US" sz="1000" b="1" dirty="0"/>
              <a:t>FF4</a:t>
            </a:r>
            <a:endParaRPr lang="en-US" sz="900" b="1" dirty="0"/>
          </a:p>
          <a:p>
            <a:pPr algn="ctr"/>
            <a:r>
              <a:rPr lang="en-US" sz="1000" dirty="0"/>
              <a:t>Dec 17</a:t>
            </a:r>
          </a:p>
          <a:p>
            <a:pPr algn="ctr"/>
            <a:r>
              <a:rPr lang="en-US" sz="1000" dirty="0"/>
              <a:t>82 sec</a:t>
            </a:r>
          </a:p>
          <a:p>
            <a:pPr algn="ctr"/>
            <a:r>
              <a:rPr lang="en-US" sz="1000" dirty="0"/>
              <a:t>50 m x 47 m</a:t>
            </a:r>
          </a:p>
        </p:txBody>
      </p:sp>
      <p:pic>
        <p:nvPicPr>
          <p:cNvPr id="13" name="Picture 2"/>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878256" y="2399651"/>
            <a:ext cx="618444" cy="780418"/>
          </a:xfrm>
          <a:prstGeom prst="rect">
            <a:avLst/>
          </a:prstGeom>
          <a:noFill/>
          <a:ln w="9525">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solidFill>
                  <a:schemeClr val="accent1"/>
                </a:solidFill>
              </a14:hiddenFill>
            </a:ext>
          </a:extLst>
        </p:spPr>
      </p:pic>
      <p:pic>
        <p:nvPicPr>
          <p:cNvPr id="1029" name="Picture 5"/>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1596381" y="2385214"/>
            <a:ext cx="662983" cy="794855"/>
          </a:xfrm>
          <a:prstGeom prst="rect">
            <a:avLst/>
          </a:prstGeom>
          <a:noFill/>
          <a:ln w="9525">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solidFill>
                  <a:schemeClr val="accent1"/>
                </a:solidFill>
              </a14:hiddenFill>
            </a:ext>
          </a:extLst>
        </p:spPr>
      </p:pic>
      <p:sp>
        <p:nvSpPr>
          <p:cNvPr id="14" name="TextBox 13"/>
          <p:cNvSpPr txBox="1"/>
          <p:nvPr/>
        </p:nvSpPr>
        <p:spPr>
          <a:xfrm>
            <a:off x="2467" y="3232498"/>
            <a:ext cx="957392" cy="538609"/>
          </a:xfrm>
          <a:prstGeom prst="rect">
            <a:avLst/>
          </a:prstGeom>
          <a:noFill/>
        </p:spPr>
        <p:txBody>
          <a:bodyPr wrap="square" rtlCol="0">
            <a:spAutoFit/>
          </a:bodyPr>
          <a:lstStyle/>
          <a:p>
            <a:pPr algn="ctr"/>
            <a:r>
              <a:rPr lang="en-US" sz="1000" b="1" dirty="0"/>
              <a:t>Tether 33</a:t>
            </a:r>
          </a:p>
          <a:p>
            <a:pPr algn="ctr"/>
            <a:r>
              <a:rPr lang="en-US" sz="900" dirty="0"/>
              <a:t>Dec 6</a:t>
            </a:r>
            <a:endParaRPr lang="en-US" sz="900" b="1" dirty="0"/>
          </a:p>
          <a:p>
            <a:pPr algn="ctr"/>
            <a:r>
              <a:rPr lang="en-US" sz="1000" dirty="0"/>
              <a:t>54 sec</a:t>
            </a:r>
          </a:p>
        </p:txBody>
      </p:sp>
      <p:pic>
        <p:nvPicPr>
          <p:cNvPr id="1030" name="Picture 6" descr="C:\Users\jdevolit\Documents\EA Project\AES\8.0 Flight Operations\TT33\CJZ_7812_-2_-3_tonemapped.jpg"/>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264738" y="2096067"/>
            <a:ext cx="513837" cy="1084002"/>
          </a:xfrm>
          <a:prstGeom prst="rect">
            <a:avLst/>
          </a:prstGeom>
          <a:noFill/>
          <a:ln>
            <a:solidFill>
              <a:schemeClr val="tx1"/>
            </a:solidFill>
          </a:ln>
          <a:effectLst>
            <a:outerShdw blurRad="50800" dist="38100" dir="2700000" algn="tl" rotWithShape="0">
              <a:prstClr val="black">
                <a:alpha val="40000"/>
              </a:prstClr>
            </a:outerShdw>
          </a:effectLst>
          <a:extLst>
            <a:ext uri="{909E8E84-426E-40dd-AFC4-6F175D3DCCD1}">
              <a14:hiddenFill xmlns:a14="http://schemas.microsoft.com/office/drawing/2010/main" xmlns="">
                <a:solidFill>
                  <a:srgbClr val="FFFFFF"/>
                </a:solidFill>
              </a14:hiddenFill>
            </a:ext>
          </a:extLst>
        </p:spPr>
      </p:pic>
      <p:sp>
        <p:nvSpPr>
          <p:cNvPr id="15" name="TextBox 14"/>
          <p:cNvSpPr txBox="1"/>
          <p:nvPr/>
        </p:nvSpPr>
        <p:spPr>
          <a:xfrm>
            <a:off x="2362888" y="3232498"/>
            <a:ext cx="1062925" cy="707886"/>
          </a:xfrm>
          <a:prstGeom prst="rect">
            <a:avLst/>
          </a:prstGeom>
          <a:noFill/>
        </p:spPr>
        <p:txBody>
          <a:bodyPr wrap="square" rtlCol="0">
            <a:spAutoFit/>
          </a:bodyPr>
          <a:lstStyle/>
          <a:p>
            <a:pPr algn="ctr"/>
            <a:r>
              <a:rPr lang="en-US" sz="1000" b="1" dirty="0"/>
              <a:t>Free Flight 5</a:t>
            </a:r>
            <a:endParaRPr lang="en-US" sz="900" b="1" dirty="0"/>
          </a:p>
          <a:p>
            <a:pPr algn="ctr"/>
            <a:r>
              <a:rPr lang="en-US" sz="1000" dirty="0"/>
              <a:t>Jan 16</a:t>
            </a:r>
          </a:p>
          <a:p>
            <a:pPr algn="ctr"/>
            <a:r>
              <a:rPr lang="en-US" sz="1000" dirty="0"/>
              <a:t>57 sec</a:t>
            </a:r>
          </a:p>
          <a:p>
            <a:pPr algn="ctr"/>
            <a:r>
              <a:rPr lang="en-US" sz="1000" dirty="0"/>
              <a:t>57 m x 47 m</a:t>
            </a:r>
          </a:p>
        </p:txBody>
      </p:sp>
      <p:sp>
        <p:nvSpPr>
          <p:cNvPr id="16" name="TextBox 15"/>
          <p:cNvSpPr txBox="1"/>
          <p:nvPr/>
        </p:nvSpPr>
        <p:spPr>
          <a:xfrm>
            <a:off x="3459479" y="3232498"/>
            <a:ext cx="1062925" cy="707886"/>
          </a:xfrm>
          <a:prstGeom prst="rect">
            <a:avLst/>
          </a:prstGeom>
          <a:noFill/>
        </p:spPr>
        <p:txBody>
          <a:bodyPr wrap="square" rtlCol="0">
            <a:spAutoFit/>
          </a:bodyPr>
          <a:lstStyle/>
          <a:p>
            <a:pPr algn="ctr"/>
            <a:r>
              <a:rPr lang="en-US" sz="1000" b="1" dirty="0"/>
              <a:t>Free Flight 6</a:t>
            </a:r>
            <a:endParaRPr lang="en-US" sz="900" b="1" i="1" dirty="0"/>
          </a:p>
          <a:p>
            <a:pPr algn="ctr"/>
            <a:r>
              <a:rPr lang="en-US" sz="1000" dirty="0"/>
              <a:t>Jan 21</a:t>
            </a:r>
          </a:p>
          <a:p>
            <a:pPr algn="ctr"/>
            <a:r>
              <a:rPr lang="en-US" sz="1000" dirty="0"/>
              <a:t>64 sec</a:t>
            </a:r>
          </a:p>
          <a:p>
            <a:pPr algn="ctr"/>
            <a:r>
              <a:rPr lang="en-US" sz="1000" dirty="0"/>
              <a:t>93 m x 109 m</a:t>
            </a:r>
          </a:p>
        </p:txBody>
      </p:sp>
      <p:pic>
        <p:nvPicPr>
          <p:cNvPr id="1026" name="Picture 2" descr="C:\Users\jdevolit\Documents\EA Project\AES\8.0 Flight Operations\Campaign 1A\FF5\FF5HDR-GoproHDR-Final.jpg"/>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2359045" y="2385214"/>
            <a:ext cx="1140983" cy="794855"/>
          </a:xfrm>
          <a:prstGeom prst="rect">
            <a:avLst/>
          </a:prstGeom>
          <a:noFill/>
          <a:ln>
            <a:solidFill>
              <a:schemeClr val="tx1"/>
            </a:solidFill>
          </a:ln>
          <a:effectLst>
            <a:outerShdw blurRad="50800" dist="38100" dir="2700000" algn="tl" rotWithShape="0">
              <a:prstClr val="black">
                <a:alpha val="40000"/>
              </a:prstClr>
            </a:outerShdw>
          </a:effectLst>
          <a:extLst>
            <a:ext uri="{909E8E84-426E-40dd-AFC4-6F175D3DCCD1}">
              <a14:hiddenFill xmlns:a14="http://schemas.microsoft.com/office/drawing/2010/main" xmlns="">
                <a:solidFill>
                  <a:srgbClr val="FFFFFF"/>
                </a:solidFill>
              </a14:hiddenFill>
            </a:ext>
          </a:extLst>
        </p:spPr>
      </p:pic>
      <p:pic>
        <p:nvPicPr>
          <p:cNvPr id="1027" name="Picture 3"/>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3599709" y="1758952"/>
            <a:ext cx="815215" cy="1421117"/>
          </a:xfrm>
          <a:prstGeom prst="rect">
            <a:avLst/>
          </a:prstGeom>
          <a:noFill/>
          <a:ln w="9525">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solidFill>
                  <a:schemeClr val="accent1"/>
                </a:solidFill>
              </a14:hiddenFill>
            </a:ext>
          </a:extLst>
        </p:spPr>
      </p:pic>
      <p:sp>
        <p:nvSpPr>
          <p:cNvPr id="17" name="TextBox 16"/>
          <p:cNvSpPr txBox="1"/>
          <p:nvPr/>
        </p:nvSpPr>
        <p:spPr>
          <a:xfrm>
            <a:off x="4473581" y="3232498"/>
            <a:ext cx="1062925" cy="707886"/>
          </a:xfrm>
          <a:prstGeom prst="rect">
            <a:avLst/>
          </a:prstGeom>
          <a:noFill/>
        </p:spPr>
        <p:txBody>
          <a:bodyPr wrap="square" rtlCol="0">
            <a:spAutoFit/>
          </a:bodyPr>
          <a:lstStyle/>
          <a:p>
            <a:pPr algn="ctr"/>
            <a:r>
              <a:rPr lang="en-US" sz="1000" b="1" dirty="0"/>
              <a:t>Free Flight 7</a:t>
            </a:r>
            <a:endParaRPr lang="en-US" sz="900" b="1" i="1" dirty="0"/>
          </a:p>
          <a:p>
            <a:pPr algn="ctr"/>
            <a:r>
              <a:rPr lang="en-US" sz="1000" dirty="0"/>
              <a:t>Feb 10</a:t>
            </a:r>
          </a:p>
          <a:p>
            <a:pPr algn="ctr"/>
            <a:r>
              <a:rPr lang="en-US" sz="1000" dirty="0"/>
              <a:t>68 sec</a:t>
            </a:r>
          </a:p>
          <a:p>
            <a:pPr algn="ctr"/>
            <a:r>
              <a:rPr lang="en-US" sz="1000" dirty="0"/>
              <a:t>144 m x 194 m</a:t>
            </a:r>
          </a:p>
        </p:txBody>
      </p:sp>
      <p:pic>
        <p:nvPicPr>
          <p:cNvPr id="2" name="Picture 2"/>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4514605" y="1518078"/>
            <a:ext cx="1031962" cy="1661991"/>
          </a:xfrm>
          <a:prstGeom prst="rect">
            <a:avLst/>
          </a:prstGeom>
          <a:noFill/>
          <a:ln w="9525">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solidFill>
                  <a:schemeClr val="accent1"/>
                </a:solidFill>
              </a14:hiddenFill>
            </a:ext>
          </a:extLst>
        </p:spPr>
      </p:pic>
      <p:sp>
        <p:nvSpPr>
          <p:cNvPr id="18" name="TextBox 17"/>
          <p:cNvSpPr txBox="1"/>
          <p:nvPr/>
        </p:nvSpPr>
        <p:spPr>
          <a:xfrm>
            <a:off x="5638802" y="3232498"/>
            <a:ext cx="1062925" cy="553998"/>
          </a:xfrm>
          <a:prstGeom prst="rect">
            <a:avLst/>
          </a:prstGeom>
          <a:noFill/>
        </p:spPr>
        <p:txBody>
          <a:bodyPr wrap="square" rtlCol="0">
            <a:spAutoFit/>
          </a:bodyPr>
          <a:lstStyle/>
          <a:p>
            <a:pPr algn="ctr"/>
            <a:r>
              <a:rPr lang="en-US" sz="1000" b="1" dirty="0"/>
              <a:t>Hot Fire12</a:t>
            </a:r>
            <a:endParaRPr lang="en-US" sz="900" b="1" i="1" dirty="0"/>
          </a:p>
          <a:p>
            <a:pPr algn="ctr"/>
            <a:r>
              <a:rPr lang="en-US" sz="1000" dirty="0"/>
              <a:t>Feb 14</a:t>
            </a:r>
          </a:p>
          <a:p>
            <a:pPr algn="ctr"/>
            <a:r>
              <a:rPr lang="en-US" sz="1000" dirty="0"/>
              <a:t>RCS Only</a:t>
            </a:r>
          </a:p>
        </p:txBody>
      </p:sp>
      <p:sp>
        <p:nvSpPr>
          <p:cNvPr id="23" name="TextBox 22"/>
          <p:cNvSpPr txBox="1"/>
          <p:nvPr/>
        </p:nvSpPr>
        <p:spPr>
          <a:xfrm>
            <a:off x="3252974" y="5973307"/>
            <a:ext cx="1018592" cy="861774"/>
          </a:xfrm>
          <a:prstGeom prst="rect">
            <a:avLst/>
          </a:prstGeom>
          <a:noFill/>
        </p:spPr>
        <p:txBody>
          <a:bodyPr wrap="square" rtlCol="0">
            <a:spAutoFit/>
          </a:bodyPr>
          <a:lstStyle/>
          <a:p>
            <a:pPr algn="ctr"/>
            <a:r>
              <a:rPr lang="en-US" sz="1000" b="1" dirty="0"/>
              <a:t>FF10</a:t>
            </a:r>
          </a:p>
          <a:p>
            <a:pPr algn="ctr"/>
            <a:r>
              <a:rPr lang="en-US" sz="1000" dirty="0"/>
              <a:t>April 2</a:t>
            </a:r>
          </a:p>
          <a:p>
            <a:pPr algn="ctr"/>
            <a:r>
              <a:rPr lang="en-US" sz="1000" dirty="0"/>
              <a:t>96 sec</a:t>
            </a:r>
          </a:p>
          <a:p>
            <a:pPr algn="ctr"/>
            <a:r>
              <a:rPr lang="en-US" sz="1000" dirty="0"/>
              <a:t>ALHAT OL</a:t>
            </a:r>
          </a:p>
          <a:p>
            <a:pPr algn="ctr"/>
            <a:r>
              <a:rPr lang="en-US" sz="1000" dirty="0"/>
              <a:t>245 m x 406 m</a:t>
            </a:r>
            <a:endParaRPr lang="en-US" sz="1050" dirty="0"/>
          </a:p>
        </p:txBody>
      </p:sp>
      <p:pic>
        <p:nvPicPr>
          <p:cNvPr id="6" name="Picture 3"/>
          <p:cNvPicPr>
            <a:picLocks noChangeAspect="1" noChangeArrowheads="1"/>
          </p:cNvPicPr>
          <p:nvPr/>
        </p:nvPicPr>
        <p:blipFill rotWithShape="1">
          <a:blip r:embed="rId8" cstate="print">
            <a:extLst>
              <a:ext uri="{28A0092B-C50C-407E-A947-70E740481C1C}">
                <a14:useLocalDpi xmlns:a14="http://schemas.microsoft.com/office/drawing/2010/main"/>
              </a:ext>
            </a:extLst>
          </a:blip>
          <a:srcRect/>
          <a:stretch/>
        </p:blipFill>
        <p:spPr bwMode="auto">
          <a:xfrm>
            <a:off x="5646248" y="2236018"/>
            <a:ext cx="1110180" cy="944051"/>
          </a:xfrm>
          <a:prstGeom prst="rect">
            <a:avLst/>
          </a:prstGeom>
          <a:noFill/>
          <a:ln w="9525">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solidFill>
                  <a:schemeClr val="accent1"/>
                </a:solidFill>
              </a14:hiddenFill>
            </a:ext>
          </a:extLst>
        </p:spPr>
      </p:pic>
      <p:sp>
        <p:nvSpPr>
          <p:cNvPr id="38" name="Rectangle 37"/>
          <p:cNvSpPr/>
          <p:nvPr/>
        </p:nvSpPr>
        <p:spPr>
          <a:xfrm>
            <a:off x="77623" y="4655009"/>
            <a:ext cx="3431811" cy="1328925"/>
          </a:xfrm>
          <a:prstGeom prst="rect">
            <a:avLst/>
          </a:prstGeom>
          <a:solidFill>
            <a:srgbClr val="CC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42" name="TextBox 41"/>
          <p:cNvSpPr txBox="1"/>
          <p:nvPr/>
        </p:nvSpPr>
        <p:spPr>
          <a:xfrm>
            <a:off x="405225" y="5973307"/>
            <a:ext cx="1140904" cy="707886"/>
          </a:xfrm>
          <a:prstGeom prst="rect">
            <a:avLst/>
          </a:prstGeom>
          <a:noFill/>
        </p:spPr>
        <p:txBody>
          <a:bodyPr wrap="square" rtlCol="0">
            <a:spAutoFit/>
          </a:bodyPr>
          <a:lstStyle/>
          <a:p>
            <a:pPr algn="ctr"/>
            <a:r>
              <a:rPr lang="en-US" sz="1000" b="1" dirty="0"/>
              <a:t>FF 9</a:t>
            </a:r>
          </a:p>
          <a:p>
            <a:pPr algn="ctr"/>
            <a:r>
              <a:rPr lang="en-US" sz="1000" dirty="0"/>
              <a:t>March 11</a:t>
            </a:r>
          </a:p>
          <a:p>
            <a:pPr algn="ctr"/>
            <a:r>
              <a:rPr lang="en-US" sz="1000" dirty="0"/>
              <a:t>83 sec</a:t>
            </a:r>
          </a:p>
          <a:p>
            <a:pPr algn="ctr"/>
            <a:r>
              <a:rPr lang="en-US" sz="1000" dirty="0"/>
              <a:t>177m x  255 m</a:t>
            </a:r>
          </a:p>
        </p:txBody>
      </p:sp>
      <p:sp>
        <p:nvSpPr>
          <p:cNvPr id="46" name="TextBox 45"/>
          <p:cNvSpPr txBox="1"/>
          <p:nvPr/>
        </p:nvSpPr>
        <p:spPr>
          <a:xfrm>
            <a:off x="6851802" y="3232498"/>
            <a:ext cx="1062925" cy="553998"/>
          </a:xfrm>
          <a:prstGeom prst="rect">
            <a:avLst/>
          </a:prstGeom>
          <a:noFill/>
        </p:spPr>
        <p:txBody>
          <a:bodyPr wrap="square" rtlCol="0">
            <a:spAutoFit/>
          </a:bodyPr>
          <a:lstStyle/>
          <a:p>
            <a:pPr algn="ctr"/>
            <a:r>
              <a:rPr lang="en-US" sz="1000" b="1" dirty="0"/>
              <a:t>Hot Fire13</a:t>
            </a:r>
            <a:endParaRPr lang="en-US" sz="900" b="1" dirty="0"/>
          </a:p>
          <a:p>
            <a:pPr algn="ctr"/>
            <a:r>
              <a:rPr lang="en-US" sz="1000" dirty="0"/>
              <a:t>March 3</a:t>
            </a:r>
          </a:p>
          <a:p>
            <a:pPr algn="ctr"/>
            <a:r>
              <a:rPr lang="en-US" sz="1000" dirty="0"/>
              <a:t>RCS Only</a:t>
            </a:r>
          </a:p>
        </p:txBody>
      </p:sp>
      <p:pic>
        <p:nvPicPr>
          <p:cNvPr id="3074" name="Picture 2"/>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6856109" y="2200488"/>
            <a:ext cx="979581" cy="979581"/>
          </a:xfrm>
          <a:prstGeom prst="rect">
            <a:avLst/>
          </a:prstGeom>
          <a:noFill/>
          <a:ln w="9525">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solidFill>
                  <a:schemeClr val="accent1"/>
                </a:solidFill>
              </a14:hiddenFill>
            </a:ext>
          </a:extLst>
        </p:spPr>
      </p:pic>
      <p:sp>
        <p:nvSpPr>
          <p:cNvPr id="39" name="TextBox 38"/>
          <p:cNvSpPr txBox="1"/>
          <p:nvPr/>
        </p:nvSpPr>
        <p:spPr>
          <a:xfrm>
            <a:off x="7782093" y="3232498"/>
            <a:ext cx="1267274" cy="1000274"/>
          </a:xfrm>
          <a:prstGeom prst="rect">
            <a:avLst/>
          </a:prstGeom>
          <a:noFill/>
        </p:spPr>
        <p:txBody>
          <a:bodyPr wrap="square" rtlCol="0">
            <a:spAutoFit/>
          </a:bodyPr>
          <a:lstStyle/>
          <a:p>
            <a:pPr algn="ctr"/>
            <a:r>
              <a:rPr lang="en-US" sz="1000" b="1" dirty="0"/>
              <a:t>FF8</a:t>
            </a:r>
          </a:p>
          <a:p>
            <a:pPr algn="ctr"/>
            <a:r>
              <a:rPr lang="en-US" sz="1000" dirty="0"/>
              <a:t>March 5</a:t>
            </a:r>
          </a:p>
          <a:p>
            <a:pPr algn="ctr"/>
            <a:r>
              <a:rPr lang="en-US" sz="1000" dirty="0"/>
              <a:t>82 sec</a:t>
            </a:r>
          </a:p>
          <a:p>
            <a:pPr algn="ctr"/>
            <a:r>
              <a:rPr lang="en-US" sz="1000" dirty="0"/>
              <a:t>144 m x 194 m</a:t>
            </a:r>
          </a:p>
          <a:p>
            <a:pPr algn="ctr"/>
            <a:r>
              <a:rPr lang="en-US" sz="1000" dirty="0"/>
              <a:t>&gt;300,000 views</a:t>
            </a:r>
          </a:p>
          <a:p>
            <a:pPr algn="ctr"/>
            <a:endParaRPr lang="en-US" sz="900" dirty="0"/>
          </a:p>
        </p:txBody>
      </p:sp>
      <p:pic>
        <p:nvPicPr>
          <p:cNvPr id="4" name="Picture 2" descr="This is not a frame from a science fiction movie"/>
          <p:cNvPicPr>
            <a:picLocks noChangeAspect="1" noChangeArrowheads="1"/>
          </p:cNvPicPr>
          <p:nvPr/>
        </p:nvPicPr>
        <p:blipFill rotWithShape="1">
          <a:blip r:embed="rId10" cstate="screen">
            <a:extLst>
              <a:ext uri="{28A0092B-C50C-407E-A947-70E740481C1C}">
                <a14:useLocalDpi xmlns:a14="http://schemas.microsoft.com/office/drawing/2010/main"/>
              </a:ext>
            </a:extLst>
          </a:blip>
          <a:srcRect/>
          <a:stretch/>
        </p:blipFill>
        <p:spPr bwMode="auto">
          <a:xfrm>
            <a:off x="7935369" y="2096613"/>
            <a:ext cx="977798" cy="1083456"/>
          </a:xfrm>
          <a:prstGeom prst="rect">
            <a:avLst/>
          </a:prstGeom>
          <a:noFill/>
          <a:ln>
            <a:solidFill>
              <a:schemeClr val="tx1"/>
            </a:solidFill>
          </a:ln>
          <a:effectLst>
            <a:outerShdw blurRad="50800" dist="38100" dir="2700000" algn="tl" rotWithShape="0">
              <a:prstClr val="black">
                <a:alpha val="40000"/>
              </a:prstClr>
            </a:outerShdw>
          </a:effectLst>
          <a:extLst>
            <a:ext uri="{909E8E84-426E-40dd-AFC4-6F175D3DCCD1}">
              <a14:hiddenFill xmlns:a14="http://schemas.microsoft.com/office/drawing/2010/main" xmlns="">
                <a:solidFill>
                  <a:srgbClr val="FFFFFF"/>
                </a:solidFill>
              </a14:hiddenFill>
            </a:ext>
          </a:extLst>
        </p:spPr>
      </p:pic>
      <p:pic>
        <p:nvPicPr>
          <p:cNvPr id="40" name="Picture 3"/>
          <p:cNvPicPr>
            <a:picLocks noChangeAspect="1" noChangeArrowheads="1"/>
          </p:cNvPicPr>
          <p:nvPr/>
        </p:nvPicPr>
        <p:blipFill rotWithShape="1">
          <a:blip r:embed="rId11" cstate="screen">
            <a:extLst>
              <a:ext uri="{28A0092B-C50C-407E-A947-70E740481C1C}">
                <a14:useLocalDpi xmlns:a14="http://schemas.microsoft.com/office/drawing/2010/main"/>
              </a:ext>
            </a:extLst>
          </a:blip>
          <a:srcRect/>
          <a:stretch/>
        </p:blipFill>
        <p:spPr bwMode="auto">
          <a:xfrm>
            <a:off x="204809" y="4827283"/>
            <a:ext cx="1395954" cy="1073820"/>
          </a:xfrm>
          <a:prstGeom prst="rect">
            <a:avLst/>
          </a:prstGeom>
          <a:noFill/>
          <a:ln w="9525">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solidFill>
                  <a:schemeClr val="accent1"/>
                </a:solidFill>
              </a14:hiddenFill>
            </a:ext>
          </a:extLst>
        </p:spPr>
      </p:pic>
      <p:pic>
        <p:nvPicPr>
          <p:cNvPr id="41" name="Picture 2"/>
          <p:cNvPicPr>
            <a:picLocks noChangeAspect="1" noChangeArrowheads="1"/>
          </p:cNvPicPr>
          <p:nvPr/>
        </p:nvPicPr>
        <p:blipFill rotWithShape="1">
          <a:blip r:embed="rId12" cstate="screen">
            <a:extLst>
              <a:ext uri="{28A0092B-C50C-407E-A947-70E740481C1C}">
                <a14:useLocalDpi xmlns:a14="http://schemas.microsoft.com/office/drawing/2010/main"/>
              </a:ext>
            </a:extLst>
          </a:blip>
          <a:srcRect/>
          <a:stretch/>
        </p:blipFill>
        <p:spPr bwMode="auto">
          <a:xfrm>
            <a:off x="1490916" y="4569801"/>
            <a:ext cx="626822" cy="1560786"/>
          </a:xfrm>
          <a:prstGeom prst="rect">
            <a:avLst/>
          </a:prstGeom>
          <a:noFill/>
          <a:ln w="9525">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solidFill>
                  <a:schemeClr val="accent1"/>
                </a:solidFill>
              </a14:hiddenFill>
            </a:ext>
          </a:extLst>
        </p:spPr>
      </p:pic>
      <p:pic>
        <p:nvPicPr>
          <p:cNvPr id="8" name="Picture 5"/>
          <p:cNvPicPr>
            <a:picLocks noChangeAspect="1" noChangeArrowheads="1"/>
          </p:cNvPicPr>
          <p:nvPr/>
        </p:nvPicPr>
        <p:blipFill rotWithShape="1">
          <a:blip r:embed="rId13" cstate="screen">
            <a:extLst>
              <a:ext uri="{28A0092B-C50C-407E-A947-70E740481C1C}">
                <a14:useLocalDpi xmlns:a14="http://schemas.microsoft.com/office/drawing/2010/main"/>
              </a:ext>
            </a:extLst>
          </a:blip>
          <a:srcRect/>
          <a:stretch/>
        </p:blipFill>
        <p:spPr bwMode="auto">
          <a:xfrm>
            <a:off x="854141" y="4527647"/>
            <a:ext cx="569297" cy="580002"/>
          </a:xfrm>
          <a:prstGeom prst="rect">
            <a:avLst/>
          </a:prstGeom>
          <a:noFill/>
          <a:ln w="9525">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solidFill>
                  <a:schemeClr val="accent1"/>
                </a:solidFill>
              </a14:hiddenFill>
            </a:ext>
          </a:extLst>
        </p:spPr>
      </p:pic>
      <p:sp>
        <p:nvSpPr>
          <p:cNvPr id="21" name="Rectangle 20"/>
          <p:cNvSpPr/>
          <p:nvPr/>
        </p:nvSpPr>
        <p:spPr>
          <a:xfrm>
            <a:off x="3032136" y="4655009"/>
            <a:ext cx="5986603" cy="1336853"/>
          </a:xfrm>
          <a:prstGeom prst="rect">
            <a:avLst/>
          </a:prstGeom>
          <a:solidFill>
            <a:srgbClr val="99FF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24" name="TextBox 23"/>
          <p:cNvSpPr txBox="1"/>
          <p:nvPr/>
        </p:nvSpPr>
        <p:spPr>
          <a:xfrm>
            <a:off x="4369173" y="5973307"/>
            <a:ext cx="1062925" cy="861774"/>
          </a:xfrm>
          <a:prstGeom prst="rect">
            <a:avLst/>
          </a:prstGeom>
          <a:noFill/>
        </p:spPr>
        <p:txBody>
          <a:bodyPr wrap="square" rtlCol="0">
            <a:spAutoFit/>
          </a:bodyPr>
          <a:lstStyle/>
          <a:p>
            <a:pPr algn="ctr"/>
            <a:r>
              <a:rPr lang="en-US" sz="1000" b="1" dirty="0"/>
              <a:t>FF11</a:t>
            </a:r>
            <a:endParaRPr lang="en-US" sz="900" b="1" dirty="0"/>
          </a:p>
          <a:p>
            <a:pPr algn="ctr"/>
            <a:r>
              <a:rPr lang="en-US" sz="1000" dirty="0"/>
              <a:t>April 24</a:t>
            </a:r>
          </a:p>
          <a:p>
            <a:pPr algn="ctr"/>
            <a:r>
              <a:rPr lang="en-US" sz="1000" dirty="0"/>
              <a:t>98 sec</a:t>
            </a:r>
          </a:p>
          <a:p>
            <a:pPr algn="ctr"/>
            <a:r>
              <a:rPr lang="en-US" sz="1000" dirty="0"/>
              <a:t>ALHAT OL</a:t>
            </a:r>
          </a:p>
          <a:p>
            <a:pPr algn="ctr"/>
            <a:r>
              <a:rPr lang="en-US" sz="1000" dirty="0"/>
              <a:t>245 m x 406 m</a:t>
            </a:r>
          </a:p>
        </p:txBody>
      </p:sp>
      <p:sp>
        <p:nvSpPr>
          <p:cNvPr id="25" name="TextBox 24"/>
          <p:cNvSpPr txBox="1"/>
          <p:nvPr/>
        </p:nvSpPr>
        <p:spPr>
          <a:xfrm>
            <a:off x="2117865" y="5973307"/>
            <a:ext cx="957392" cy="553998"/>
          </a:xfrm>
          <a:prstGeom prst="rect">
            <a:avLst/>
          </a:prstGeom>
          <a:noFill/>
        </p:spPr>
        <p:txBody>
          <a:bodyPr wrap="square" rtlCol="0">
            <a:spAutoFit/>
          </a:bodyPr>
          <a:lstStyle/>
          <a:p>
            <a:pPr algn="ctr"/>
            <a:r>
              <a:rPr lang="en-US" sz="1000" b="1" dirty="0"/>
              <a:t>Tether 34</a:t>
            </a:r>
          </a:p>
          <a:p>
            <a:pPr algn="ctr"/>
            <a:r>
              <a:rPr lang="en-US" sz="1000" dirty="0"/>
              <a:t>March 27</a:t>
            </a:r>
          </a:p>
          <a:p>
            <a:pPr algn="ctr"/>
            <a:r>
              <a:rPr lang="en-US" sz="1000" dirty="0"/>
              <a:t>ALHAT</a:t>
            </a:r>
            <a:endParaRPr lang="en-US" sz="1050" dirty="0"/>
          </a:p>
        </p:txBody>
      </p:sp>
      <p:sp>
        <p:nvSpPr>
          <p:cNvPr id="26" name="TextBox 25"/>
          <p:cNvSpPr txBox="1"/>
          <p:nvPr/>
        </p:nvSpPr>
        <p:spPr>
          <a:xfrm>
            <a:off x="5399129" y="5973307"/>
            <a:ext cx="1062925" cy="861774"/>
          </a:xfrm>
          <a:prstGeom prst="rect">
            <a:avLst/>
          </a:prstGeom>
          <a:noFill/>
        </p:spPr>
        <p:txBody>
          <a:bodyPr wrap="square" rtlCol="0">
            <a:spAutoFit/>
          </a:bodyPr>
          <a:lstStyle/>
          <a:p>
            <a:pPr algn="ctr"/>
            <a:r>
              <a:rPr lang="en-US" sz="1000" b="1" dirty="0"/>
              <a:t>FF12</a:t>
            </a:r>
            <a:endParaRPr lang="en-US" sz="900" b="1" dirty="0"/>
          </a:p>
          <a:p>
            <a:pPr algn="ctr"/>
            <a:r>
              <a:rPr lang="en-US" sz="1000" dirty="0"/>
              <a:t>April 30</a:t>
            </a:r>
          </a:p>
          <a:p>
            <a:pPr algn="ctr"/>
            <a:r>
              <a:rPr lang="en-US" sz="1000" dirty="0"/>
              <a:t>94 sec</a:t>
            </a:r>
          </a:p>
          <a:p>
            <a:pPr algn="ctr"/>
            <a:r>
              <a:rPr lang="en-US" sz="1000" dirty="0"/>
              <a:t>ALHAT OL</a:t>
            </a:r>
          </a:p>
          <a:p>
            <a:pPr algn="ctr"/>
            <a:r>
              <a:rPr lang="en-US" sz="1000" dirty="0"/>
              <a:t>245 m x 406 m</a:t>
            </a:r>
          </a:p>
        </p:txBody>
      </p:sp>
      <p:sp>
        <p:nvSpPr>
          <p:cNvPr id="27" name="TextBox 26"/>
          <p:cNvSpPr txBox="1"/>
          <p:nvPr/>
        </p:nvSpPr>
        <p:spPr>
          <a:xfrm>
            <a:off x="6654553" y="5973307"/>
            <a:ext cx="1062925" cy="861774"/>
          </a:xfrm>
          <a:prstGeom prst="rect">
            <a:avLst/>
          </a:prstGeom>
          <a:noFill/>
        </p:spPr>
        <p:txBody>
          <a:bodyPr wrap="square" rtlCol="0">
            <a:spAutoFit/>
          </a:bodyPr>
          <a:lstStyle/>
          <a:p>
            <a:pPr algn="ctr"/>
            <a:r>
              <a:rPr lang="en-US" sz="1000" b="1" dirty="0"/>
              <a:t>FF13</a:t>
            </a:r>
            <a:endParaRPr lang="en-US" sz="900" b="1" dirty="0"/>
          </a:p>
          <a:p>
            <a:pPr algn="ctr"/>
            <a:r>
              <a:rPr lang="en-US" sz="1000" dirty="0"/>
              <a:t>May 22</a:t>
            </a:r>
          </a:p>
          <a:p>
            <a:pPr algn="ctr"/>
            <a:r>
              <a:rPr lang="en-US" sz="1000" dirty="0"/>
              <a:t>95 sec</a:t>
            </a:r>
          </a:p>
          <a:p>
            <a:pPr algn="ctr"/>
            <a:r>
              <a:rPr lang="en-US" sz="1000" dirty="0"/>
              <a:t>ALHAT CL</a:t>
            </a:r>
          </a:p>
          <a:p>
            <a:pPr algn="ctr"/>
            <a:r>
              <a:rPr lang="en-US" sz="1000" dirty="0"/>
              <a:t>245 m x 406 m</a:t>
            </a:r>
          </a:p>
        </p:txBody>
      </p:sp>
      <p:sp>
        <p:nvSpPr>
          <p:cNvPr id="28" name="TextBox 27"/>
          <p:cNvSpPr txBox="1"/>
          <p:nvPr/>
        </p:nvSpPr>
        <p:spPr>
          <a:xfrm>
            <a:off x="7832014" y="5973307"/>
            <a:ext cx="1062925" cy="861774"/>
          </a:xfrm>
          <a:prstGeom prst="rect">
            <a:avLst/>
          </a:prstGeom>
          <a:noFill/>
        </p:spPr>
        <p:txBody>
          <a:bodyPr wrap="square" rtlCol="0">
            <a:spAutoFit/>
          </a:bodyPr>
          <a:lstStyle/>
          <a:p>
            <a:pPr algn="ctr"/>
            <a:r>
              <a:rPr lang="en-US" sz="1000" b="1" dirty="0"/>
              <a:t>FF14</a:t>
            </a:r>
            <a:endParaRPr lang="en-US" sz="900" b="1" dirty="0"/>
          </a:p>
          <a:p>
            <a:pPr algn="ctr"/>
            <a:r>
              <a:rPr lang="en-US" sz="1000" dirty="0"/>
              <a:t>May 28</a:t>
            </a:r>
          </a:p>
          <a:p>
            <a:pPr algn="ctr"/>
            <a:r>
              <a:rPr lang="en-US" sz="1000" dirty="0"/>
              <a:t>98 sec</a:t>
            </a:r>
          </a:p>
          <a:p>
            <a:pPr algn="ctr"/>
            <a:r>
              <a:rPr lang="en-US" sz="1000" dirty="0"/>
              <a:t>ALHAT CL</a:t>
            </a:r>
          </a:p>
          <a:p>
            <a:pPr algn="ctr"/>
            <a:r>
              <a:rPr lang="en-US" sz="1000" dirty="0"/>
              <a:t>245 m x 406 m</a:t>
            </a:r>
          </a:p>
        </p:txBody>
      </p:sp>
      <p:pic>
        <p:nvPicPr>
          <p:cNvPr id="43" name="Picture 2" descr="C:\Users\jdevolit\Documents\EA Project\AES\8.0 Flight Operations\Campaign 2A\TT34\tt34.JPG"/>
          <p:cNvPicPr>
            <a:picLocks noChangeAspect="1" noChangeArrowheads="1"/>
          </p:cNvPicPr>
          <p:nvPr/>
        </p:nvPicPr>
        <p:blipFill rotWithShape="1">
          <a:blip r:embed="rId14" cstate="screen">
            <a:extLst>
              <a:ext uri="{28A0092B-C50C-407E-A947-70E740481C1C}">
                <a14:useLocalDpi xmlns:a14="http://schemas.microsoft.com/office/drawing/2010/main"/>
              </a:ext>
            </a:extLst>
          </a:blip>
          <a:srcRect/>
          <a:stretch/>
        </p:blipFill>
        <p:spPr bwMode="auto">
          <a:xfrm>
            <a:off x="2207599" y="4773759"/>
            <a:ext cx="802977" cy="1127344"/>
          </a:xfrm>
          <a:prstGeom prst="rect">
            <a:avLst/>
          </a:prstGeom>
          <a:noFill/>
          <a:ln>
            <a:solidFill>
              <a:schemeClr val="tx1"/>
            </a:solidFill>
          </a:ln>
          <a:effectLst>
            <a:outerShdw blurRad="50800" dist="38100" dir="2700000" algn="tl" rotWithShape="0">
              <a:prstClr val="black">
                <a:alpha val="40000"/>
              </a:prstClr>
            </a:outerShdw>
          </a:effectLst>
          <a:extLst>
            <a:ext uri="{909E8E84-426E-40dd-AFC4-6F175D3DCCD1}">
              <a14:hiddenFill xmlns:a14="http://schemas.microsoft.com/office/drawing/2010/main" xmlns="">
                <a:solidFill>
                  <a:srgbClr val="FFFFFF"/>
                </a:solidFill>
              </a14:hiddenFill>
            </a:ext>
          </a:extLst>
        </p:spPr>
      </p:pic>
      <p:pic>
        <p:nvPicPr>
          <p:cNvPr id="4099" name="Picture 3"/>
          <p:cNvPicPr>
            <a:picLocks noChangeAspect="1" noChangeArrowheads="1"/>
          </p:cNvPicPr>
          <p:nvPr/>
        </p:nvPicPr>
        <p:blipFill rotWithShape="1">
          <a:blip r:embed="rId15" cstate="screen">
            <a:extLst>
              <a:ext uri="{28A0092B-C50C-407E-A947-70E740481C1C}">
                <a14:useLocalDpi xmlns:a14="http://schemas.microsoft.com/office/drawing/2010/main"/>
              </a:ext>
            </a:extLst>
          </a:blip>
          <a:srcRect/>
          <a:stretch/>
        </p:blipFill>
        <p:spPr bwMode="auto">
          <a:xfrm>
            <a:off x="3128019" y="4833642"/>
            <a:ext cx="1268502" cy="1067461"/>
          </a:xfrm>
          <a:prstGeom prst="rect">
            <a:avLst/>
          </a:prstGeom>
          <a:noFill/>
          <a:ln w="9525">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solidFill>
                  <a:schemeClr val="accent1"/>
                </a:solidFill>
              </a14:hiddenFill>
            </a:ext>
          </a:extLst>
        </p:spPr>
      </p:pic>
      <p:pic>
        <p:nvPicPr>
          <p:cNvPr id="4098" name="Picture 2"/>
          <p:cNvPicPr>
            <a:picLocks noChangeAspect="1" noChangeArrowheads="1"/>
          </p:cNvPicPr>
          <p:nvPr/>
        </p:nvPicPr>
        <p:blipFill rotWithShape="1">
          <a:blip r:embed="rId16" cstate="screen">
            <a:extLst>
              <a:ext uri="{28A0092B-C50C-407E-A947-70E740481C1C}">
                <a14:useLocalDpi xmlns:a14="http://schemas.microsoft.com/office/drawing/2010/main"/>
              </a:ext>
            </a:extLst>
          </a:blip>
          <a:srcRect/>
          <a:stretch/>
        </p:blipFill>
        <p:spPr bwMode="auto">
          <a:xfrm>
            <a:off x="3356714" y="4350689"/>
            <a:ext cx="861216" cy="490109"/>
          </a:xfrm>
          <a:prstGeom prst="rect">
            <a:avLst/>
          </a:prstGeom>
          <a:noFill/>
          <a:ln w="9525">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solidFill>
                  <a:schemeClr val="accent1"/>
                </a:solidFill>
              </a14:hiddenFill>
            </a:ext>
          </a:extLst>
        </p:spPr>
      </p:pic>
      <p:pic>
        <p:nvPicPr>
          <p:cNvPr id="5" name="Picture 2" descr="C:\Users\jdevolit\Documents\EA Project\AES\8.0 Flight Operations\Campaign 2B\FF11\FF11-2.jpg"/>
          <p:cNvPicPr>
            <a:picLocks noChangeAspect="1" noChangeArrowheads="1"/>
          </p:cNvPicPr>
          <p:nvPr/>
        </p:nvPicPr>
        <p:blipFill rotWithShape="1">
          <a:blip r:embed="rId17" cstate="screen">
            <a:extLst>
              <a:ext uri="{28A0092B-C50C-407E-A947-70E740481C1C}">
                <a14:useLocalDpi xmlns:a14="http://schemas.microsoft.com/office/drawing/2010/main"/>
              </a:ext>
            </a:extLst>
          </a:blip>
          <a:srcRect/>
          <a:stretch/>
        </p:blipFill>
        <p:spPr bwMode="auto">
          <a:xfrm>
            <a:off x="4485286" y="4527646"/>
            <a:ext cx="844342" cy="1373457"/>
          </a:xfrm>
          <a:prstGeom prst="rect">
            <a:avLst/>
          </a:prstGeom>
          <a:noFill/>
          <a:ln>
            <a:solidFill>
              <a:schemeClr val="tx1"/>
            </a:solidFill>
          </a:ln>
          <a:effectLst>
            <a:outerShdw blurRad="50800" dist="38100" dir="2700000" algn="tl" rotWithShape="0">
              <a:prstClr val="black">
                <a:alpha val="40000"/>
              </a:prstClr>
            </a:outerShdw>
          </a:effectLst>
          <a:extLst>
            <a:ext uri="{909E8E84-426E-40dd-AFC4-6F175D3DCCD1}">
              <a14:hiddenFill xmlns:a14="http://schemas.microsoft.com/office/drawing/2010/main" xmlns="">
                <a:solidFill>
                  <a:srgbClr val="FFFFFF"/>
                </a:solidFill>
              </a14:hiddenFill>
            </a:ext>
          </a:extLst>
        </p:spPr>
      </p:pic>
      <p:pic>
        <p:nvPicPr>
          <p:cNvPr id="47" name="Picture 4"/>
          <p:cNvPicPr>
            <a:picLocks noChangeAspect="1" noChangeArrowheads="1"/>
          </p:cNvPicPr>
          <p:nvPr/>
        </p:nvPicPr>
        <p:blipFill rotWithShape="1">
          <a:blip r:embed="rId18" cstate="screen">
            <a:extLst>
              <a:ext uri="{28A0092B-C50C-407E-A947-70E740481C1C}">
                <a14:useLocalDpi xmlns:a14="http://schemas.microsoft.com/office/drawing/2010/main"/>
              </a:ext>
            </a:extLst>
          </a:blip>
          <a:srcRect/>
          <a:stretch/>
        </p:blipFill>
        <p:spPr bwMode="auto">
          <a:xfrm>
            <a:off x="5462266" y="4442091"/>
            <a:ext cx="936045" cy="1459012"/>
          </a:xfrm>
          <a:prstGeom prst="rect">
            <a:avLst/>
          </a:prstGeom>
          <a:noFill/>
          <a:ln w="9525">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solidFill>
                  <a:schemeClr val="accent1"/>
                </a:solidFill>
              </a14:hiddenFill>
            </a:ext>
          </a:extLst>
        </p:spPr>
      </p:pic>
      <p:pic>
        <p:nvPicPr>
          <p:cNvPr id="44" name="Picture 2"/>
          <p:cNvPicPr>
            <a:picLocks noChangeAspect="1" noChangeArrowheads="1"/>
          </p:cNvPicPr>
          <p:nvPr/>
        </p:nvPicPr>
        <p:blipFill rotWithShape="1">
          <a:blip r:embed="rId19" cstate="screen">
            <a:extLst>
              <a:ext uri="{28A0092B-C50C-407E-A947-70E740481C1C}">
                <a14:useLocalDpi xmlns:a14="http://schemas.microsoft.com/office/drawing/2010/main"/>
              </a:ext>
            </a:extLst>
          </a:blip>
          <a:srcRect/>
          <a:stretch/>
        </p:blipFill>
        <p:spPr bwMode="auto">
          <a:xfrm>
            <a:off x="5827072" y="3945067"/>
            <a:ext cx="633606" cy="624734"/>
          </a:xfrm>
          <a:prstGeom prst="rect">
            <a:avLst/>
          </a:prstGeom>
          <a:noFill/>
          <a:ln w="9525">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solidFill>
                  <a:schemeClr val="accent1"/>
                </a:solidFill>
              </a14:hiddenFill>
            </a:ext>
          </a:extLst>
        </p:spPr>
      </p:pic>
      <p:pic>
        <p:nvPicPr>
          <p:cNvPr id="45" name="Picture 44" descr="Screen Shot 2014-05-24 at 3.40.10 PM.png"/>
          <p:cNvPicPr>
            <a:picLocks noChangeAspect="1"/>
          </p:cNvPicPr>
          <p:nvPr/>
        </p:nvPicPr>
        <p:blipFill rotWithShape="1">
          <a:blip r:embed="rId20" cstate="screen">
            <a:extLst>
              <a:ext uri="{28A0092B-C50C-407E-A947-70E740481C1C}">
                <a14:useLocalDpi xmlns:a14="http://schemas.microsoft.com/office/drawing/2010/main"/>
              </a:ext>
            </a:extLst>
          </a:blip>
          <a:srcRect/>
          <a:stretch/>
        </p:blipFill>
        <p:spPr>
          <a:xfrm>
            <a:off x="6559111" y="4114984"/>
            <a:ext cx="1158367" cy="909634"/>
          </a:xfrm>
          <a:prstGeom prst="rect">
            <a:avLst/>
          </a:prstGeom>
          <a:ln>
            <a:solidFill>
              <a:schemeClr val="tx1"/>
            </a:solidFill>
          </a:ln>
          <a:effectLst>
            <a:outerShdw blurRad="50800" dist="38100" dir="2700000" algn="tl" rotWithShape="0">
              <a:prstClr val="black">
                <a:alpha val="40000"/>
              </a:prstClr>
            </a:outerShdw>
          </a:effectLst>
        </p:spPr>
      </p:pic>
      <p:pic>
        <p:nvPicPr>
          <p:cNvPr id="48" name="Picture 47" descr="Screen Shot 2014-05-24 at 3.41.23 PM.png"/>
          <p:cNvPicPr>
            <a:picLocks noChangeAspect="1"/>
          </p:cNvPicPr>
          <p:nvPr/>
        </p:nvPicPr>
        <p:blipFill>
          <a:blip r:embed="rId21" cstate="screen">
            <a:extLst>
              <a:ext uri="{28A0092B-C50C-407E-A947-70E740481C1C}">
                <a14:useLocalDpi xmlns:a14="http://schemas.microsoft.com/office/drawing/2010/main"/>
              </a:ext>
            </a:extLst>
          </a:blip>
          <a:stretch>
            <a:fillRect/>
          </a:stretch>
        </p:blipFill>
        <p:spPr>
          <a:xfrm>
            <a:off x="6778271" y="4978023"/>
            <a:ext cx="744971" cy="903958"/>
          </a:xfrm>
          <a:prstGeom prst="rect">
            <a:avLst/>
          </a:prstGeom>
          <a:ln w="25400">
            <a:solidFill>
              <a:schemeClr val="tx1"/>
            </a:solidFill>
          </a:ln>
          <a:effectLst>
            <a:outerShdw blurRad="50800" dist="38100" dir="2700000" algn="tl" rotWithShape="0">
              <a:prstClr val="black">
                <a:alpha val="40000"/>
              </a:prstClr>
            </a:outerShdw>
          </a:effectLst>
        </p:spPr>
      </p:pic>
      <p:pic>
        <p:nvPicPr>
          <p:cNvPr id="49" name="Picture 2" descr="C:\Users\jdevolit\Documents\EA Project\AES\8.0 Flight Operations\Campaign 3\FF14\Pics\LightupSky-FF14.jpg"/>
          <p:cNvPicPr>
            <a:picLocks noChangeAspect="1" noChangeArrowheads="1"/>
          </p:cNvPicPr>
          <p:nvPr/>
        </p:nvPicPr>
        <p:blipFill rotWithShape="1">
          <a:blip r:embed="rId22" cstate="screen">
            <a:extLst>
              <a:ext uri="{28A0092B-C50C-407E-A947-70E740481C1C}">
                <a14:useLocalDpi xmlns:a14="http://schemas.microsoft.com/office/drawing/2010/main"/>
              </a:ext>
            </a:extLst>
          </a:blip>
          <a:srcRect/>
          <a:stretch/>
        </p:blipFill>
        <p:spPr bwMode="auto">
          <a:xfrm>
            <a:off x="7832014" y="4114984"/>
            <a:ext cx="1081666" cy="1779345"/>
          </a:xfrm>
          <a:prstGeom prst="rect">
            <a:avLst/>
          </a:prstGeom>
          <a:noFill/>
          <a:ln>
            <a:solidFill>
              <a:schemeClr val="tx1"/>
            </a:solidFill>
          </a:ln>
          <a:effectLst>
            <a:outerShdw blurRad="50800" dist="38100" dir="2700000" algn="tl" rotWithShape="0">
              <a:prstClr val="black">
                <a:alpha val="40000"/>
              </a:prstClr>
            </a:outerShdw>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4318197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15432" y="0"/>
            <a:ext cx="8229600" cy="838200"/>
          </a:xfrm>
        </p:spPr>
        <p:txBody>
          <a:bodyPr/>
          <a:lstStyle/>
          <a:p>
            <a:r>
              <a:rPr lang="en-US" dirty="0"/>
              <a:t>Flight Test Highlights</a:t>
            </a:r>
          </a:p>
        </p:txBody>
      </p:sp>
      <p:sp>
        <p:nvSpPr>
          <p:cNvPr id="4" name="Slide Number Placeholder 3"/>
          <p:cNvSpPr>
            <a:spLocks noGrp="1"/>
          </p:cNvSpPr>
          <p:nvPr>
            <p:ph type="sldNum" sz="quarter" idx="10"/>
          </p:nvPr>
        </p:nvSpPr>
        <p:spPr/>
        <p:txBody>
          <a:bodyPr/>
          <a:lstStyle/>
          <a:p>
            <a:pPr>
              <a:defRPr/>
            </a:pPr>
            <a:fld id="{E8CC2E4F-0C15-4364-A092-695466749EEE}" type="slidenum">
              <a:rPr lang="en-US" smtClean="0"/>
              <a:pPr>
                <a:defRPr/>
              </a:pPr>
              <a:t>9</a:t>
            </a:fld>
            <a:endParaRPr lang="en-US" dirty="0"/>
          </a:p>
        </p:txBody>
      </p:sp>
      <p:pic>
        <p:nvPicPr>
          <p:cNvPr id="5" name="Picture 4" descr="Screen Shot 2014-08-11 at 9.10.19 AM.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641264" y="1329266"/>
            <a:ext cx="5502736" cy="5528733"/>
          </a:xfrm>
          <a:prstGeom prst="rect">
            <a:avLst/>
          </a:prstGeom>
        </p:spPr>
      </p:pic>
      <p:sp>
        <p:nvSpPr>
          <p:cNvPr id="6" name="TextBox 5"/>
          <p:cNvSpPr txBox="1"/>
          <p:nvPr/>
        </p:nvSpPr>
        <p:spPr>
          <a:xfrm>
            <a:off x="0" y="1803400"/>
            <a:ext cx="3661354" cy="4247317"/>
          </a:xfrm>
          <a:prstGeom prst="rect">
            <a:avLst/>
          </a:prstGeom>
          <a:noFill/>
        </p:spPr>
        <p:txBody>
          <a:bodyPr wrap="none" rtlCol="0">
            <a:spAutoFit/>
          </a:bodyPr>
          <a:lstStyle/>
          <a:p>
            <a:r>
              <a:rPr lang="en-US" dirty="0"/>
              <a:t>Completed 12 </a:t>
            </a:r>
          </a:p>
          <a:p>
            <a:r>
              <a:rPr lang="en-US" b="1" dirty="0">
                <a:solidFill>
                  <a:srgbClr val="009900"/>
                </a:solidFill>
              </a:rPr>
              <a:t>tremendously awesome</a:t>
            </a:r>
          </a:p>
          <a:p>
            <a:r>
              <a:rPr lang="en-US" dirty="0"/>
              <a:t>free-flight tests, including </a:t>
            </a:r>
          </a:p>
          <a:p>
            <a:r>
              <a:rPr lang="en-US" dirty="0"/>
              <a:t>5  full HDP Trajectories</a:t>
            </a:r>
          </a:p>
          <a:p>
            <a:endParaRPr lang="en-US" dirty="0"/>
          </a:p>
          <a:p>
            <a:r>
              <a:rPr lang="en-US" b="1" dirty="0"/>
              <a:t>Max speed:</a:t>
            </a:r>
          </a:p>
          <a:p>
            <a:r>
              <a:rPr lang="en-US" dirty="0"/>
              <a:t>36 mph vertical (15.9 m/s)</a:t>
            </a:r>
          </a:p>
          <a:p>
            <a:r>
              <a:rPr lang="en-US" dirty="0"/>
              <a:t>30 mph horizontal (13.4 m/s, FF9)</a:t>
            </a:r>
          </a:p>
          <a:p>
            <a:endParaRPr lang="en-US" dirty="0"/>
          </a:p>
          <a:p>
            <a:r>
              <a:rPr lang="en-US" b="1" dirty="0"/>
              <a:t>Total vertical height:</a:t>
            </a:r>
          </a:p>
          <a:p>
            <a:r>
              <a:rPr lang="en-US" dirty="0"/>
              <a:t>1905 m (6250 </a:t>
            </a:r>
            <a:r>
              <a:rPr lang="en-US" dirty="0" err="1"/>
              <a:t>ft</a:t>
            </a:r>
            <a:r>
              <a:rPr lang="en-US" dirty="0"/>
              <a:t>, 1.2 miles)</a:t>
            </a:r>
          </a:p>
          <a:p>
            <a:endParaRPr lang="en-US" dirty="0"/>
          </a:p>
          <a:p>
            <a:r>
              <a:rPr lang="en-US" b="1" dirty="0"/>
              <a:t>Total horizontal distance:</a:t>
            </a:r>
          </a:p>
          <a:p>
            <a:r>
              <a:rPr lang="en-US" dirty="0"/>
              <a:t>2883 m (9450 </a:t>
            </a:r>
            <a:r>
              <a:rPr lang="en-US" dirty="0" err="1"/>
              <a:t>ft</a:t>
            </a:r>
            <a:r>
              <a:rPr lang="en-US" dirty="0"/>
              <a:t>, 1.8 miles)</a:t>
            </a:r>
          </a:p>
          <a:p>
            <a:endParaRPr lang="en-US" dirty="0"/>
          </a:p>
        </p:txBody>
      </p:sp>
      <p:pic>
        <p:nvPicPr>
          <p:cNvPr id="9" name="Picture 8"/>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105937" y="1188685"/>
            <a:ext cx="2848591" cy="1757715"/>
          </a:xfrm>
          <a:prstGeom prst="rect">
            <a:avLst/>
          </a:prstGeom>
          <a:ln>
            <a:solidFill>
              <a:schemeClr val="tx1"/>
            </a:solidFill>
          </a:ln>
        </p:spPr>
      </p:pic>
    </p:spTree>
    <p:extLst>
      <p:ext uri="{BB962C8B-B14F-4D97-AF65-F5344CB8AC3E}">
        <p14:creationId xmlns:p14="http://schemas.microsoft.com/office/powerpoint/2010/main" val="7980206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850052537"/>
              </p:ext>
            </p:extLst>
          </p:nvPr>
        </p:nvGraphicFramePr>
        <p:xfrm>
          <a:off x="0" y="1134599"/>
          <a:ext cx="9144000" cy="5712338"/>
        </p:xfrm>
        <a:graphic>
          <a:graphicData uri="http://schemas.openxmlformats.org/drawingml/2006/table">
            <a:tbl>
              <a:tblPr firstRow="1" bandRow="1">
                <a:tableStyleId>{5C22544A-7EE6-4342-B048-85BDC9FD1C3A}</a:tableStyleId>
              </a:tblPr>
              <a:tblGrid>
                <a:gridCol w="1544721">
                  <a:extLst>
                    <a:ext uri="{9D8B030D-6E8A-4147-A177-3AD203B41FA5}">
                      <a16:colId xmlns:a16="http://schemas.microsoft.com/office/drawing/2014/main" val="20000"/>
                    </a:ext>
                  </a:extLst>
                </a:gridCol>
                <a:gridCol w="2380508">
                  <a:extLst>
                    <a:ext uri="{9D8B030D-6E8A-4147-A177-3AD203B41FA5}">
                      <a16:colId xmlns:a16="http://schemas.microsoft.com/office/drawing/2014/main" val="20001"/>
                    </a:ext>
                  </a:extLst>
                </a:gridCol>
                <a:gridCol w="545754">
                  <a:extLst>
                    <a:ext uri="{9D8B030D-6E8A-4147-A177-3AD203B41FA5}">
                      <a16:colId xmlns:a16="http://schemas.microsoft.com/office/drawing/2014/main" val="20002"/>
                    </a:ext>
                  </a:extLst>
                </a:gridCol>
                <a:gridCol w="4673017">
                  <a:extLst>
                    <a:ext uri="{9D8B030D-6E8A-4147-A177-3AD203B41FA5}">
                      <a16:colId xmlns:a16="http://schemas.microsoft.com/office/drawing/2014/main" val="20003"/>
                    </a:ext>
                  </a:extLst>
                </a:gridCol>
              </a:tblGrid>
              <a:tr h="271658">
                <a:tc>
                  <a:txBody>
                    <a:bodyPr/>
                    <a:lstStyle/>
                    <a:p>
                      <a:r>
                        <a:rPr lang="en-US" sz="1050" dirty="0">
                          <a:latin typeface="Arial"/>
                          <a:cs typeface="Arial"/>
                        </a:rPr>
                        <a:t>AES Objectives</a:t>
                      </a:r>
                    </a:p>
                  </a:txBody>
                  <a:tcPr/>
                </a:tc>
                <a:tc>
                  <a:txBody>
                    <a:bodyPr/>
                    <a:lstStyle/>
                    <a:p>
                      <a:r>
                        <a:rPr lang="en-US" sz="1050" dirty="0">
                          <a:latin typeface="Arial"/>
                          <a:cs typeface="Arial"/>
                        </a:rPr>
                        <a:t>Project Success</a:t>
                      </a:r>
                      <a:r>
                        <a:rPr lang="en-US" sz="1050" baseline="0" dirty="0">
                          <a:latin typeface="Arial"/>
                          <a:cs typeface="Arial"/>
                        </a:rPr>
                        <a:t> Criteria</a:t>
                      </a:r>
                      <a:endParaRPr lang="en-US" sz="1050" dirty="0">
                        <a:latin typeface="Arial"/>
                        <a:cs typeface="Arial"/>
                      </a:endParaRPr>
                    </a:p>
                  </a:txBody>
                  <a:tcPr/>
                </a:tc>
                <a:tc>
                  <a:txBody>
                    <a:bodyPr/>
                    <a:lstStyle/>
                    <a:p>
                      <a:pPr algn="ctr"/>
                      <a:r>
                        <a:rPr lang="en-US" sz="1050" dirty="0">
                          <a:latin typeface="Arial"/>
                          <a:cs typeface="Arial"/>
                        </a:rPr>
                        <a:t>Met?</a:t>
                      </a:r>
                    </a:p>
                  </a:txBody>
                  <a:tcPr/>
                </a:tc>
                <a:tc>
                  <a:txBody>
                    <a:bodyPr/>
                    <a:lstStyle/>
                    <a:p>
                      <a:r>
                        <a:rPr lang="en-US" sz="1050" dirty="0">
                          <a:latin typeface="Arial"/>
                          <a:cs typeface="Arial"/>
                        </a:rPr>
                        <a:t>Description</a:t>
                      </a:r>
                    </a:p>
                  </a:txBody>
                  <a:tcPr/>
                </a:tc>
                <a:extLst>
                  <a:ext uri="{0D108BD9-81ED-4DB2-BD59-A6C34878D82A}">
                    <a16:rowId xmlns:a16="http://schemas.microsoft.com/office/drawing/2014/main" val="10000"/>
                  </a:ext>
                </a:extLst>
              </a:tr>
              <a:tr h="52015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cap="none" normalizeH="0" baseline="0" dirty="0">
                          <a:ln>
                            <a:noFill/>
                          </a:ln>
                          <a:solidFill>
                            <a:schemeClr val="tx1"/>
                          </a:solidFill>
                          <a:effectLst/>
                          <a:latin typeface="Arial"/>
                          <a:ea typeface="ＭＳ Ｐゴシック" pitchFamily="34" charset="-128"/>
                          <a:cs typeface="Arial"/>
                        </a:rPr>
                        <a:t>Rapid development and demonstration of prototype systems</a:t>
                      </a:r>
                    </a:p>
                  </a:txBody>
                  <a:tcPr/>
                </a:tc>
                <a:tc>
                  <a:txBody>
                    <a:bodyPr/>
                    <a:lstStyle/>
                    <a:p>
                      <a:r>
                        <a:rPr kumimoji="0" lang="en-US" sz="1050" b="0" i="0" u="none" strike="noStrike" cap="none" normalizeH="0" baseline="0" dirty="0">
                          <a:ln>
                            <a:noFill/>
                          </a:ln>
                          <a:solidFill>
                            <a:schemeClr val="tx1"/>
                          </a:solidFill>
                          <a:effectLst/>
                          <a:latin typeface="Arial" pitchFamily="34" charset="0"/>
                          <a:ea typeface="ＭＳ Ｐゴシック" pitchFamily="34" charset="-128"/>
                        </a:rPr>
                        <a:t>Did the project complete its annual milestones?</a:t>
                      </a:r>
                      <a:endParaRPr lang="en-US" sz="1050" dirty="0">
                        <a:latin typeface="Arial"/>
                        <a:cs typeface="Arial"/>
                      </a:endParaRPr>
                    </a:p>
                  </a:txBody>
                  <a:tcPr/>
                </a:tc>
                <a:tc>
                  <a:txBody>
                    <a:bodyPr/>
                    <a:lstStyle/>
                    <a:p>
                      <a:pPr algn="ctr"/>
                      <a:endParaRPr lang="en-US" sz="1050" b="1" dirty="0">
                        <a:solidFill>
                          <a:srgbClr val="FF6600"/>
                        </a:solidFill>
                        <a:latin typeface="Arial"/>
                        <a:cs typeface="Arial"/>
                      </a:endParaRPr>
                    </a:p>
                  </a:txBody>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r>
                        <a:rPr kumimoji="0" lang="en-US" sz="1050" b="0" i="0" u="none" strike="noStrike" cap="none" normalizeH="0" baseline="0" dirty="0">
                          <a:ln>
                            <a:noFill/>
                          </a:ln>
                          <a:solidFill>
                            <a:schemeClr val="tx1"/>
                          </a:solidFill>
                          <a:effectLst/>
                          <a:latin typeface="Arial" pitchFamily="34" charset="0"/>
                          <a:ea typeface="ＭＳ Ｐゴシック" pitchFamily="34" charset="-128"/>
                        </a:rPr>
                        <a:t>Completed </a:t>
                      </a:r>
                      <a:r>
                        <a:rPr kumimoji="0" lang="en-US" sz="1050" b="0" i="1" u="none" strike="noStrike" cap="none" normalizeH="0" baseline="0" dirty="0">
                          <a:ln>
                            <a:noFill/>
                          </a:ln>
                          <a:solidFill>
                            <a:schemeClr val="tx1"/>
                          </a:solidFill>
                          <a:effectLst/>
                          <a:latin typeface="Arial" pitchFamily="34" charset="0"/>
                          <a:ea typeface="ＭＳ Ｐゴシック" pitchFamily="34" charset="-128"/>
                        </a:rPr>
                        <a:t>ambitious</a:t>
                      </a:r>
                      <a:r>
                        <a:rPr kumimoji="0" lang="en-US" sz="1050" b="0" i="0" u="none" strike="noStrike" cap="none" normalizeH="0" baseline="0" dirty="0">
                          <a:ln>
                            <a:noFill/>
                          </a:ln>
                          <a:solidFill>
                            <a:schemeClr val="tx1"/>
                          </a:solidFill>
                          <a:effectLst/>
                          <a:latin typeface="Arial" pitchFamily="34" charset="0"/>
                          <a:ea typeface="ＭＳ Ｐゴシック" pitchFamily="34" charset="-128"/>
                        </a:rPr>
                        <a:t> KSC FF test milestone schedule</a:t>
                      </a:r>
                    </a:p>
                  </a:txBody>
                  <a:tcPr/>
                </a:tc>
                <a:extLst>
                  <a:ext uri="{0D108BD9-81ED-4DB2-BD59-A6C34878D82A}">
                    <a16:rowId xmlns:a16="http://schemas.microsoft.com/office/drawing/2014/main" val="10001"/>
                  </a:ext>
                </a:extLst>
              </a:tr>
              <a:tr h="520155">
                <a:tc>
                  <a:txBody>
                    <a:bodyPr/>
                    <a:lstStyle/>
                    <a:p>
                      <a:r>
                        <a:rPr lang="en-US" sz="1050" dirty="0">
                          <a:latin typeface="Arial"/>
                          <a:cs typeface="Arial"/>
                        </a:rPr>
                        <a:t>Pioneer innovative approaches to improve affordability</a:t>
                      </a:r>
                    </a:p>
                  </a:txBody>
                  <a:tcPr/>
                </a:tc>
                <a:tc>
                  <a:txBody>
                    <a:bodyPr/>
                    <a:lstStyle/>
                    <a:p>
                      <a:r>
                        <a:rPr kumimoji="0" lang="en-US" sz="1050" b="0" i="0" u="none" strike="noStrike" cap="none" normalizeH="0" baseline="0" dirty="0">
                          <a:ln>
                            <a:noFill/>
                          </a:ln>
                          <a:solidFill>
                            <a:schemeClr val="tx1"/>
                          </a:solidFill>
                          <a:effectLst/>
                          <a:latin typeface="Arial" pitchFamily="34" charset="0"/>
                          <a:ea typeface="ＭＳ Ｐゴシック" pitchFamily="34" charset="-128"/>
                        </a:rPr>
                        <a:t>Did the project implement innovative approaches to improve affordability?</a:t>
                      </a:r>
                      <a:endParaRPr lang="en-US" sz="1050" dirty="0">
                        <a:latin typeface="Arial"/>
                        <a:cs typeface="Arial"/>
                      </a:endParaRPr>
                    </a:p>
                  </a:txBody>
                  <a:tcPr/>
                </a:tc>
                <a:tc>
                  <a:txBody>
                    <a:bodyPr/>
                    <a:lstStyle/>
                    <a:p>
                      <a:pPr algn="ctr"/>
                      <a:endParaRPr lang="en-US" sz="1050" b="1" dirty="0">
                        <a:solidFill>
                          <a:srgbClr val="008000"/>
                        </a:solidFill>
                        <a:latin typeface="Arial"/>
                        <a:cs typeface="Arial"/>
                      </a:endParaRPr>
                    </a:p>
                  </a:txBody>
                  <a:tcPr/>
                </a:tc>
                <a:tc>
                  <a:txBody>
                    <a:bodyPr/>
                    <a:lstStyle/>
                    <a:p>
                      <a:pPr marL="171450" indent="-171450">
                        <a:buFont typeface="Arial"/>
                        <a:buChar char="•"/>
                      </a:pPr>
                      <a:r>
                        <a:rPr lang="en-US" sz="1050" b="0" baseline="0" dirty="0">
                          <a:latin typeface="Arial"/>
                          <a:cs typeface="Arial"/>
                        </a:rPr>
                        <a:t>MS SharePoint electronic documentation for PM, SE&amp;I, T&amp;V, CM, etc. </a:t>
                      </a:r>
                    </a:p>
                    <a:p>
                      <a:pPr marL="171450" marR="0" indent="-171450" algn="l" defTabSz="914400" rtl="0" eaLnBrk="1" fontAlgn="auto" latinLnBrk="0" hangingPunct="1">
                        <a:lnSpc>
                          <a:spcPct val="100000"/>
                        </a:lnSpc>
                        <a:spcBef>
                          <a:spcPts val="0"/>
                        </a:spcBef>
                        <a:spcAft>
                          <a:spcPts val="0"/>
                        </a:spcAft>
                        <a:buClrTx/>
                        <a:buSzTx/>
                        <a:buFont typeface="Arial"/>
                        <a:buChar char="•"/>
                        <a:tabLst/>
                        <a:defRPr/>
                      </a:pPr>
                      <a:r>
                        <a:rPr lang="en-US" sz="1050" b="0" baseline="0" dirty="0">
                          <a:latin typeface="Arial"/>
                          <a:cs typeface="Arial"/>
                        </a:rPr>
                        <a:t>Using expensive HW from other Programs (e.g., Orion SIGIs)</a:t>
                      </a:r>
                      <a:endParaRPr lang="en-US" sz="1050" b="1" dirty="0">
                        <a:latin typeface="Arial"/>
                        <a:cs typeface="Arial"/>
                      </a:endParaRPr>
                    </a:p>
                    <a:p>
                      <a:pPr marL="171450" indent="-171450">
                        <a:buFont typeface="Arial"/>
                        <a:buChar char="•"/>
                      </a:pPr>
                      <a:r>
                        <a:rPr lang="en-US" sz="1050" b="0" baseline="0" dirty="0">
                          <a:latin typeface="Arial"/>
                          <a:cs typeface="Arial"/>
                        </a:rPr>
                        <a:t>Used low-cost vendors on </a:t>
                      </a:r>
                      <a:r>
                        <a:rPr lang="en-US" sz="1050" b="0" baseline="0" dirty="0" err="1">
                          <a:latin typeface="Arial"/>
                          <a:cs typeface="Arial"/>
                        </a:rPr>
                        <a:t>MFG.com</a:t>
                      </a:r>
                      <a:r>
                        <a:rPr lang="en-US" sz="1050" b="0" baseline="0" dirty="0">
                          <a:latin typeface="Arial"/>
                          <a:cs typeface="Arial"/>
                        </a:rPr>
                        <a:t> for some structural elements </a:t>
                      </a:r>
                    </a:p>
                    <a:p>
                      <a:pPr marL="171450" indent="-171450">
                        <a:buFont typeface="Arial"/>
                        <a:buChar char="•"/>
                      </a:pPr>
                      <a:r>
                        <a:rPr lang="en-US" sz="1050" b="0" baseline="0" dirty="0">
                          <a:latin typeface="Arial"/>
                          <a:cs typeface="Arial"/>
                        </a:rPr>
                        <a:t>Low-cost COTS components bought online &amp; locally with P-Cards</a:t>
                      </a:r>
                    </a:p>
                  </a:txBody>
                  <a:tcPr/>
                </a:tc>
                <a:extLst>
                  <a:ext uri="{0D108BD9-81ED-4DB2-BD59-A6C34878D82A}">
                    <a16:rowId xmlns:a16="http://schemas.microsoft.com/office/drawing/2014/main" val="10002"/>
                  </a:ext>
                </a:extLst>
              </a:tr>
              <a:tr h="811442">
                <a:tc>
                  <a:txBody>
                    <a:bodyPr/>
                    <a:lstStyle/>
                    <a:p>
                      <a:r>
                        <a:rPr kumimoji="0" lang="en-US" sz="1050" b="0" i="0" u="none" strike="noStrike" cap="none" normalizeH="0" baseline="0" dirty="0">
                          <a:ln>
                            <a:noFill/>
                          </a:ln>
                          <a:solidFill>
                            <a:schemeClr val="tx1"/>
                          </a:solidFill>
                          <a:effectLst/>
                          <a:latin typeface="Arial"/>
                          <a:ea typeface="ＭＳ Ｐゴシック" pitchFamily="34" charset="-128"/>
                          <a:cs typeface="Arial"/>
                        </a:rPr>
                        <a:t>Create opportunities for the NASA workforce to gain hands-on experience and learn new skills</a:t>
                      </a:r>
                      <a:endParaRPr lang="en-US" sz="1050" dirty="0">
                        <a:latin typeface="Arial"/>
                        <a:cs typeface="Arial"/>
                      </a:endParaRPr>
                    </a:p>
                  </a:txBody>
                  <a:tcPr/>
                </a:tc>
                <a:tc>
                  <a:txBody>
                    <a:bodyPr/>
                    <a:lstStyle/>
                    <a:p>
                      <a:pPr marL="171450" marR="0" lvl="0" indent="-171450" algn="l" defTabSz="457200" rtl="0" eaLnBrk="1" fontAlgn="base" latinLnBrk="0" hangingPunct="1">
                        <a:lnSpc>
                          <a:spcPct val="100000"/>
                        </a:lnSpc>
                        <a:spcBef>
                          <a:spcPct val="0"/>
                        </a:spcBef>
                        <a:spcAft>
                          <a:spcPct val="0"/>
                        </a:spcAft>
                        <a:buClrTx/>
                        <a:buSzTx/>
                        <a:buFont typeface="Arial"/>
                        <a:buChar char="•"/>
                        <a:tabLst/>
                      </a:pPr>
                      <a:r>
                        <a:rPr kumimoji="0" lang="en-US" sz="1050" b="0" i="0" u="none" strike="noStrike" cap="none" normalizeH="0" baseline="0" dirty="0">
                          <a:ln>
                            <a:noFill/>
                          </a:ln>
                          <a:solidFill>
                            <a:schemeClr val="tx1"/>
                          </a:solidFill>
                          <a:effectLst/>
                          <a:latin typeface="Arial" pitchFamily="34" charset="0"/>
                          <a:ea typeface="ＭＳ Ｐゴシック" pitchFamily="34" charset="-128"/>
                        </a:rPr>
                        <a:t>Was most of the work performed in-house by civil servants instead of being outsourced to contractors?</a:t>
                      </a:r>
                    </a:p>
                    <a:p>
                      <a:pPr marL="171450" marR="0" lvl="0" indent="-171450" algn="l" defTabSz="457200" rtl="0" eaLnBrk="1" fontAlgn="base" latinLnBrk="0" hangingPunct="1">
                        <a:lnSpc>
                          <a:spcPct val="100000"/>
                        </a:lnSpc>
                        <a:spcBef>
                          <a:spcPct val="0"/>
                        </a:spcBef>
                        <a:spcAft>
                          <a:spcPct val="0"/>
                        </a:spcAft>
                        <a:buClrTx/>
                        <a:buSzTx/>
                        <a:buFont typeface="Arial"/>
                        <a:buChar char="•"/>
                        <a:tabLst/>
                      </a:pPr>
                      <a:r>
                        <a:rPr kumimoji="0" lang="en-US" sz="1050" b="0" i="0" u="none" strike="noStrike" cap="none" normalizeH="0" baseline="0" dirty="0">
                          <a:ln>
                            <a:noFill/>
                          </a:ln>
                          <a:solidFill>
                            <a:schemeClr val="tx1"/>
                          </a:solidFill>
                          <a:effectLst/>
                          <a:latin typeface="Arial" pitchFamily="34" charset="0"/>
                          <a:ea typeface="ＭＳ Ｐゴシック" pitchFamily="34" charset="-128"/>
                        </a:rPr>
                        <a:t>Did people learn new skills? </a:t>
                      </a:r>
                      <a:endParaRPr lang="en-US" sz="1050" dirty="0">
                        <a:latin typeface="Arial"/>
                        <a:cs typeface="Arial"/>
                      </a:endParaRPr>
                    </a:p>
                  </a:txBody>
                  <a:tcPr/>
                </a:tc>
                <a:tc>
                  <a:txBody>
                    <a:bodyPr/>
                    <a:lstStyle/>
                    <a:p>
                      <a:pPr marL="0" marR="0" lvl="0" indent="0" algn="ctr" defTabSz="457200" rtl="0" eaLnBrk="1" fontAlgn="base" latinLnBrk="0" hangingPunct="1">
                        <a:lnSpc>
                          <a:spcPct val="100000"/>
                        </a:lnSpc>
                        <a:spcBef>
                          <a:spcPct val="0"/>
                        </a:spcBef>
                        <a:spcAft>
                          <a:spcPct val="0"/>
                        </a:spcAft>
                        <a:buClrTx/>
                        <a:buSzTx/>
                        <a:buFont typeface="Arial"/>
                        <a:buNone/>
                        <a:tabLst/>
                      </a:pPr>
                      <a:endParaRPr lang="en-US" sz="1050" dirty="0">
                        <a:latin typeface="Arial"/>
                        <a:cs typeface="Arial"/>
                      </a:endParaRPr>
                    </a:p>
                  </a:txBody>
                  <a:tcPr/>
                </a:tc>
                <a:tc>
                  <a:txBody>
                    <a:bodyPr/>
                    <a:lstStyle/>
                    <a:p>
                      <a:pPr marL="171450" indent="-171450">
                        <a:buFont typeface="Arial"/>
                        <a:buChar char="•"/>
                      </a:pPr>
                      <a:r>
                        <a:rPr lang="en-US" sz="1050" baseline="0" dirty="0">
                          <a:latin typeface="Arial"/>
                          <a:cs typeface="Arial"/>
                        </a:rPr>
                        <a:t>73 FTE (85%) in FY12 and 55 FTE (68%) in FY13 performed most work</a:t>
                      </a:r>
                    </a:p>
                    <a:p>
                      <a:pPr marL="171450" indent="-171450">
                        <a:buFont typeface="Arial"/>
                        <a:buChar char="•"/>
                      </a:pPr>
                      <a:r>
                        <a:rPr lang="en-US" sz="1050" baseline="0" dirty="0">
                          <a:latin typeface="Arial"/>
                          <a:cs typeface="Arial"/>
                        </a:rPr>
                        <a:t>Team members learned many new skills with hands-on design, manufacturing and flight test experience, e.g., SE&amp;I and T&amp;V; wiring; design, manufacturing, testing and operation of rocket engines and Vertical Test Beds (VTB), and Flash LIDAR &amp; Doppler LIDAR sensors</a:t>
                      </a:r>
                      <a:endParaRPr lang="en-US" sz="1050" dirty="0">
                        <a:latin typeface="Arial"/>
                        <a:cs typeface="Arial"/>
                      </a:endParaRPr>
                    </a:p>
                  </a:txBody>
                  <a:tcPr/>
                </a:tc>
                <a:extLst>
                  <a:ext uri="{0D108BD9-81ED-4DB2-BD59-A6C34878D82A}">
                    <a16:rowId xmlns:a16="http://schemas.microsoft.com/office/drawing/2014/main" val="10003"/>
                  </a:ext>
                </a:extLst>
              </a:tr>
              <a:tr h="811442">
                <a:tc>
                  <a:txBody>
                    <a:bodyPr/>
                    <a:lstStyle/>
                    <a:p>
                      <a:r>
                        <a:rPr lang="en-US" sz="1050" dirty="0">
                          <a:latin typeface="Arial"/>
                          <a:cs typeface="Arial"/>
                        </a:rPr>
                        <a:t>Multi-disciplinary, highly-collaborative project teams working across organizational lines</a:t>
                      </a:r>
                    </a:p>
                  </a:txBody>
                  <a:tcPr/>
                </a:tc>
                <a:tc>
                  <a:txBody>
                    <a:bodyPr/>
                    <a:lstStyle/>
                    <a:p>
                      <a:pPr marL="171450" marR="0" lvl="0" indent="-171450" algn="l" defTabSz="457200" rtl="0" eaLnBrk="1" fontAlgn="base" latinLnBrk="0" hangingPunct="1">
                        <a:lnSpc>
                          <a:spcPct val="100000"/>
                        </a:lnSpc>
                        <a:spcBef>
                          <a:spcPct val="0"/>
                        </a:spcBef>
                        <a:spcAft>
                          <a:spcPct val="0"/>
                        </a:spcAft>
                        <a:buClrTx/>
                        <a:buSzTx/>
                        <a:buFont typeface="Arial"/>
                        <a:buChar char="•"/>
                        <a:tabLst/>
                      </a:pPr>
                      <a:r>
                        <a:rPr kumimoji="0" lang="en-US" sz="1050" b="0" i="0" u="none" strike="noStrike" cap="none" normalizeH="0" baseline="0" dirty="0">
                          <a:ln>
                            <a:noFill/>
                          </a:ln>
                          <a:solidFill>
                            <a:schemeClr val="tx1"/>
                          </a:solidFill>
                          <a:effectLst/>
                          <a:latin typeface="Arial" pitchFamily="34" charset="0"/>
                          <a:ea typeface="ＭＳ Ｐゴシック" pitchFamily="34" charset="-128"/>
                        </a:rPr>
                        <a:t>Did the project interact with other AES projects?</a:t>
                      </a:r>
                    </a:p>
                    <a:p>
                      <a:pPr marL="171450" marR="0" lvl="0" indent="-171450" algn="l" defTabSz="457200" rtl="0" eaLnBrk="1" fontAlgn="base" latinLnBrk="0" hangingPunct="1">
                        <a:lnSpc>
                          <a:spcPct val="100000"/>
                        </a:lnSpc>
                        <a:spcBef>
                          <a:spcPct val="0"/>
                        </a:spcBef>
                        <a:spcAft>
                          <a:spcPct val="0"/>
                        </a:spcAft>
                        <a:buClrTx/>
                        <a:buSzTx/>
                        <a:buFont typeface="Arial"/>
                        <a:buChar char="•"/>
                        <a:tabLst/>
                      </a:pPr>
                      <a:r>
                        <a:rPr kumimoji="0" lang="en-US" sz="1050" b="0" i="0" u="none" strike="noStrike" cap="none" normalizeH="0" baseline="0" dirty="0">
                          <a:ln>
                            <a:noFill/>
                          </a:ln>
                          <a:solidFill>
                            <a:schemeClr val="tx1"/>
                          </a:solidFill>
                          <a:effectLst/>
                          <a:latin typeface="Arial" pitchFamily="34" charset="0"/>
                          <a:ea typeface="ＭＳ Ｐゴシック" pitchFamily="34" charset="-128"/>
                        </a:rPr>
                        <a:t>Did the project involve multiple NASA centers? </a:t>
                      </a:r>
                      <a:endParaRPr lang="en-US" sz="1050" dirty="0">
                        <a:latin typeface="Arial"/>
                        <a:cs typeface="Arial"/>
                      </a:endParaRPr>
                    </a:p>
                  </a:txBody>
                  <a:tcPr/>
                </a:tc>
                <a:tc>
                  <a:txBody>
                    <a:bodyPr/>
                    <a:lstStyle/>
                    <a:p>
                      <a:pPr marL="0" marR="0" lvl="0" indent="0" algn="ctr" defTabSz="457200" rtl="0" eaLnBrk="1" fontAlgn="base" latinLnBrk="0" hangingPunct="1">
                        <a:lnSpc>
                          <a:spcPct val="100000"/>
                        </a:lnSpc>
                        <a:spcBef>
                          <a:spcPct val="0"/>
                        </a:spcBef>
                        <a:spcAft>
                          <a:spcPct val="0"/>
                        </a:spcAft>
                        <a:buClrTx/>
                        <a:buSzTx/>
                        <a:buFont typeface="Arial"/>
                        <a:buNone/>
                        <a:tabLst/>
                      </a:pPr>
                      <a:endParaRPr lang="en-US" sz="1050" dirty="0">
                        <a:latin typeface="Arial"/>
                        <a:cs typeface="Arial"/>
                      </a:endParaRPr>
                    </a:p>
                  </a:txBody>
                  <a:tcPr/>
                </a:tc>
                <a:tc>
                  <a:txBody>
                    <a:bodyPr/>
                    <a:lstStyle/>
                    <a:p>
                      <a:pPr marL="171450" indent="-171450">
                        <a:buFont typeface="Arial"/>
                        <a:buChar char="•"/>
                      </a:pPr>
                      <a:r>
                        <a:rPr lang="en-US" sz="1050" dirty="0">
                          <a:latin typeface="Arial"/>
                          <a:cs typeface="Arial"/>
                        </a:rPr>
                        <a:t>See</a:t>
                      </a:r>
                      <a:r>
                        <a:rPr lang="en-US" sz="1050" baseline="0" dirty="0">
                          <a:latin typeface="Arial"/>
                          <a:cs typeface="Arial"/>
                        </a:rPr>
                        <a:t> “Collaborative Partnerships” and “FY14 Plan, Milestones &amp; Interactions” slides</a:t>
                      </a:r>
                    </a:p>
                    <a:p>
                      <a:pPr marL="171450" indent="-171450">
                        <a:buFont typeface="Arial"/>
                        <a:buChar char="•"/>
                      </a:pPr>
                      <a:r>
                        <a:rPr lang="en-US" sz="1050" baseline="0" dirty="0">
                          <a:latin typeface="Arial"/>
                          <a:cs typeface="Arial"/>
                        </a:rPr>
                        <a:t>Interaction with RESOLVE, SRP and other AES projects</a:t>
                      </a:r>
                    </a:p>
                    <a:p>
                      <a:pPr marL="171450" indent="-171450">
                        <a:buFont typeface="Arial"/>
                        <a:buChar char="•"/>
                      </a:pPr>
                      <a:r>
                        <a:rPr lang="en-US" sz="1050" baseline="0" dirty="0">
                          <a:latin typeface="Arial"/>
                          <a:cs typeface="Arial"/>
                        </a:rPr>
                        <a:t>8 NASA centers involved in Morpheus vehicles, ALHAT sensors, and ground and flight testing</a:t>
                      </a:r>
                      <a:endParaRPr lang="en-US" sz="1050" dirty="0">
                        <a:latin typeface="Arial"/>
                        <a:cs typeface="Arial"/>
                      </a:endParaRPr>
                    </a:p>
                  </a:txBody>
                  <a:tcPr/>
                </a:tc>
                <a:extLst>
                  <a:ext uri="{0D108BD9-81ED-4DB2-BD59-A6C34878D82A}">
                    <a16:rowId xmlns:a16="http://schemas.microsoft.com/office/drawing/2014/main" val="10004"/>
                  </a:ext>
                </a:extLst>
              </a:tr>
              <a:tr h="665798">
                <a:tc>
                  <a:txBody>
                    <a:bodyPr/>
                    <a:lstStyle/>
                    <a:p>
                      <a:r>
                        <a:rPr lang="en-US" sz="1050" dirty="0">
                          <a:latin typeface="Arial"/>
                          <a:cs typeface="Arial"/>
                        </a:rPr>
                        <a:t>Infuse new technologies and capabilities into exploration missions</a:t>
                      </a:r>
                    </a:p>
                  </a:txBody>
                  <a:tcPr/>
                </a:tc>
                <a:tc>
                  <a:txBody>
                    <a:bodyPr/>
                    <a:lstStyle/>
                    <a:p>
                      <a:pPr marL="171450" marR="0" lvl="0" indent="-171450" algn="l" defTabSz="457200" rtl="0" eaLnBrk="1" fontAlgn="base" latinLnBrk="0" hangingPunct="1">
                        <a:lnSpc>
                          <a:spcPct val="100000"/>
                        </a:lnSpc>
                        <a:spcBef>
                          <a:spcPct val="0"/>
                        </a:spcBef>
                        <a:spcAft>
                          <a:spcPct val="0"/>
                        </a:spcAft>
                        <a:buClrTx/>
                        <a:buSzTx/>
                        <a:buFont typeface="Arial"/>
                        <a:buChar char="•"/>
                        <a:tabLst/>
                      </a:pPr>
                      <a:r>
                        <a:rPr kumimoji="0" lang="en-US" sz="1050" b="0" i="0" u="none" strike="noStrike" cap="none" normalizeH="0" baseline="0" dirty="0">
                          <a:ln>
                            <a:noFill/>
                          </a:ln>
                          <a:solidFill>
                            <a:schemeClr val="tx1"/>
                          </a:solidFill>
                          <a:effectLst/>
                          <a:latin typeface="Arial" pitchFamily="34" charset="0"/>
                          <a:ea typeface="ＭＳ Ｐゴシック" pitchFamily="34" charset="-128"/>
                        </a:rPr>
                        <a:t>Did the project incorporate new technologies?</a:t>
                      </a:r>
                    </a:p>
                    <a:p>
                      <a:pPr marL="171450" marR="0" lvl="0" indent="-171450" algn="l" defTabSz="457200" rtl="0" eaLnBrk="1" fontAlgn="base" latinLnBrk="0" hangingPunct="1">
                        <a:lnSpc>
                          <a:spcPct val="100000"/>
                        </a:lnSpc>
                        <a:spcBef>
                          <a:spcPct val="0"/>
                        </a:spcBef>
                        <a:spcAft>
                          <a:spcPct val="0"/>
                        </a:spcAft>
                        <a:buClrTx/>
                        <a:buSzTx/>
                        <a:buFont typeface="Arial"/>
                        <a:buChar char="•"/>
                        <a:tabLst/>
                      </a:pPr>
                      <a:r>
                        <a:rPr kumimoji="0" lang="en-US" sz="1050" b="0" i="0" u="none" strike="noStrike" cap="none" normalizeH="0" baseline="0" dirty="0">
                          <a:ln>
                            <a:noFill/>
                          </a:ln>
                          <a:solidFill>
                            <a:schemeClr val="tx1"/>
                          </a:solidFill>
                          <a:effectLst/>
                          <a:latin typeface="Arial" pitchFamily="34" charset="0"/>
                          <a:ea typeface="ＭＳ Ｐゴシック" pitchFamily="34" charset="-128"/>
                        </a:rPr>
                        <a:t>Has the project identified a customer or end user?</a:t>
                      </a:r>
                      <a:endParaRPr lang="en-US" sz="1050" dirty="0">
                        <a:latin typeface="Arial"/>
                        <a:cs typeface="Arial"/>
                      </a:endParaRPr>
                    </a:p>
                  </a:txBody>
                  <a:tcPr/>
                </a:tc>
                <a:tc>
                  <a:txBody>
                    <a:bodyPr/>
                    <a:lstStyle/>
                    <a:p>
                      <a:pPr marL="0" marR="0" lvl="0" indent="0" algn="ctr" defTabSz="457200" rtl="0" eaLnBrk="1" fontAlgn="base" latinLnBrk="0" hangingPunct="1">
                        <a:lnSpc>
                          <a:spcPct val="100000"/>
                        </a:lnSpc>
                        <a:spcBef>
                          <a:spcPct val="0"/>
                        </a:spcBef>
                        <a:spcAft>
                          <a:spcPct val="0"/>
                        </a:spcAft>
                        <a:buClrTx/>
                        <a:buSzTx/>
                        <a:buFont typeface="Arial"/>
                        <a:buNone/>
                        <a:tabLst/>
                      </a:pPr>
                      <a:endParaRPr lang="en-US" sz="1050" dirty="0">
                        <a:latin typeface="Arial"/>
                        <a:cs typeface="Arial"/>
                      </a:endParaRPr>
                    </a:p>
                  </a:txBody>
                  <a:tcPr/>
                </a:tc>
                <a:tc>
                  <a:txBody>
                    <a:bodyPr/>
                    <a:lstStyle/>
                    <a:p>
                      <a:pPr marL="171450" indent="-171450">
                        <a:buFont typeface="Arial"/>
                        <a:buChar char="•"/>
                      </a:pPr>
                      <a:r>
                        <a:rPr lang="en-US" sz="1050" dirty="0">
                          <a:latin typeface="Arial"/>
                          <a:cs typeface="Arial"/>
                        </a:rPr>
                        <a:t>New</a:t>
                      </a:r>
                      <a:r>
                        <a:rPr lang="en-US" sz="1050" baseline="0" dirty="0">
                          <a:latin typeface="Arial"/>
                          <a:cs typeface="Arial"/>
                        </a:rPr>
                        <a:t> technologies include first known flight test of integrated LOX/methane RCS and main engine propulsion systems, and autonomous landing with hazard detection and avoidance (ALHAT)</a:t>
                      </a:r>
                    </a:p>
                    <a:p>
                      <a:pPr marL="171450" indent="-171450">
                        <a:buFont typeface="Arial"/>
                        <a:buChar char="•"/>
                      </a:pPr>
                      <a:r>
                        <a:rPr lang="en-US" sz="1050" baseline="0" dirty="0">
                          <a:latin typeface="Arial"/>
                          <a:cs typeface="Arial"/>
                        </a:rPr>
                        <a:t>Customers include all projects with lunar/planetary landers</a:t>
                      </a:r>
                      <a:endParaRPr lang="en-US" sz="1050" dirty="0">
                        <a:latin typeface="Arial"/>
                        <a:cs typeface="Arial"/>
                      </a:endParaRPr>
                    </a:p>
                  </a:txBody>
                  <a:tcPr/>
                </a:tc>
                <a:extLst>
                  <a:ext uri="{0D108BD9-81ED-4DB2-BD59-A6C34878D82A}">
                    <a16:rowId xmlns:a16="http://schemas.microsoft.com/office/drawing/2014/main" val="10005"/>
                  </a:ext>
                </a:extLst>
              </a:tr>
              <a:tr h="48867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cap="none" normalizeH="0" baseline="0" dirty="0">
                          <a:ln>
                            <a:noFill/>
                          </a:ln>
                          <a:solidFill>
                            <a:schemeClr val="tx1"/>
                          </a:solidFill>
                          <a:effectLst/>
                          <a:latin typeface="Arial" pitchFamily="34" charset="0"/>
                          <a:ea typeface="ＭＳ Ｐゴシック" pitchFamily="34" charset="-128"/>
                        </a:rPr>
                        <a:t>Leverage partnerships to amplify investments</a:t>
                      </a:r>
                    </a:p>
                  </a:txBody>
                  <a:tcPr/>
                </a:tc>
                <a:tc>
                  <a:txBody>
                    <a:bodyPr/>
                    <a:lstStyle/>
                    <a:p>
                      <a:r>
                        <a:rPr kumimoji="0" lang="en-US" sz="1050" b="0" i="0" u="none" strike="noStrike" cap="none" normalizeH="0" baseline="0" dirty="0">
                          <a:ln>
                            <a:noFill/>
                          </a:ln>
                          <a:solidFill>
                            <a:schemeClr val="tx1"/>
                          </a:solidFill>
                          <a:effectLst/>
                          <a:latin typeface="Arial" pitchFamily="34" charset="0"/>
                          <a:ea typeface="ＭＳ Ｐゴシック" pitchFamily="34" charset="-128"/>
                        </a:rPr>
                        <a:t>Did the project establish partnerships with external organizations or other NASA programs?</a:t>
                      </a:r>
                      <a:endParaRPr lang="en-US" sz="1050" dirty="0">
                        <a:latin typeface="Arial"/>
                        <a:cs typeface="Arial"/>
                      </a:endParaRPr>
                    </a:p>
                  </a:txBody>
                  <a:tcPr/>
                </a:tc>
                <a:tc>
                  <a:txBody>
                    <a:bodyPr/>
                    <a:lstStyle/>
                    <a:p>
                      <a:pPr algn="ctr"/>
                      <a:endParaRPr lang="en-US" sz="1050" dirty="0">
                        <a:latin typeface="Arial"/>
                        <a:cs typeface="Arial"/>
                      </a:endParaRPr>
                    </a:p>
                  </a:txBody>
                  <a:tcPr/>
                </a:tc>
                <a:tc>
                  <a:txBody>
                    <a:bodyPr/>
                    <a:lstStyle/>
                    <a:p>
                      <a:pPr marL="171450" indent="-171450">
                        <a:buFont typeface="Arial"/>
                        <a:buChar char="•"/>
                      </a:pPr>
                      <a:r>
                        <a:rPr lang="en-US" sz="1050" dirty="0">
                          <a:latin typeface="Arial"/>
                          <a:cs typeface="Arial"/>
                        </a:rPr>
                        <a:t>See</a:t>
                      </a:r>
                      <a:r>
                        <a:rPr lang="en-US" sz="1050" baseline="0" dirty="0">
                          <a:latin typeface="Arial"/>
                          <a:cs typeface="Arial"/>
                        </a:rPr>
                        <a:t> “Collaborative Partnerships” slide</a:t>
                      </a:r>
                    </a:p>
                    <a:p>
                      <a:pPr marL="171450" indent="-171450">
                        <a:buFont typeface="Arial"/>
                        <a:buChar char="•"/>
                      </a:pPr>
                      <a:r>
                        <a:rPr lang="en-US" sz="1050" baseline="0" dirty="0">
                          <a:latin typeface="Arial"/>
                          <a:cs typeface="Arial"/>
                        </a:rPr>
                        <a:t>External partnerships with commercial aerospace (Armadillo, </a:t>
                      </a:r>
                      <a:r>
                        <a:rPr lang="en-US" sz="1050" baseline="0" dirty="0" err="1">
                          <a:latin typeface="Arial"/>
                          <a:cs typeface="Arial"/>
                        </a:rPr>
                        <a:t>Masten</a:t>
                      </a:r>
                      <a:r>
                        <a:rPr lang="en-US" sz="1050" baseline="0" dirty="0">
                          <a:latin typeface="Arial"/>
                          <a:cs typeface="Arial"/>
                        </a:rPr>
                        <a:t>), universities (Marquette, Purdue, UT), ESA, ULA, etc.</a:t>
                      </a:r>
                      <a:endParaRPr lang="en-US" sz="1050" dirty="0">
                        <a:latin typeface="Arial"/>
                        <a:cs typeface="Arial"/>
                      </a:endParaRPr>
                    </a:p>
                  </a:txBody>
                  <a:tcPr/>
                </a:tc>
                <a:extLst>
                  <a:ext uri="{0D108BD9-81ED-4DB2-BD59-A6C34878D82A}">
                    <a16:rowId xmlns:a16="http://schemas.microsoft.com/office/drawing/2014/main" val="10006"/>
                  </a:ext>
                </a:extLst>
              </a:tr>
              <a:tr h="811442">
                <a:tc>
                  <a:txBody>
                    <a:bodyPr/>
                    <a:lstStyle/>
                    <a:p>
                      <a:r>
                        <a:rPr lang="en-US" sz="1050" dirty="0">
                          <a:latin typeface="Arial"/>
                          <a:cs typeface="Arial"/>
                        </a:rPr>
                        <a:t>Outreach</a:t>
                      </a:r>
                    </a:p>
                  </a:txBody>
                  <a:tcPr/>
                </a:tc>
                <a:tc>
                  <a:txBody>
                    <a:bodyPr/>
                    <a:lstStyle/>
                    <a:p>
                      <a:r>
                        <a:rPr kumimoji="0" lang="en-US" sz="1050" b="0" i="0" u="none" strike="noStrike" cap="none" normalizeH="0" baseline="0" dirty="0">
                          <a:ln>
                            <a:noFill/>
                          </a:ln>
                          <a:solidFill>
                            <a:schemeClr val="tx1"/>
                          </a:solidFill>
                          <a:effectLst/>
                          <a:latin typeface="Arial" pitchFamily="34" charset="0"/>
                          <a:ea typeface="ＭＳ Ｐゴシック" pitchFamily="34" charset="-128"/>
                        </a:rPr>
                        <a:t>Did the project engage the public through outreach activities?</a:t>
                      </a:r>
                      <a:endParaRPr lang="en-US" sz="1050" dirty="0">
                        <a:latin typeface="Arial"/>
                        <a:cs typeface="Arial"/>
                      </a:endParaRPr>
                    </a:p>
                  </a:txBody>
                  <a:tcPr/>
                </a:tc>
                <a:tc>
                  <a:txBody>
                    <a:bodyPr/>
                    <a:lstStyle/>
                    <a:p>
                      <a:pPr algn="ctr"/>
                      <a:endParaRPr lang="en-US" sz="1050" dirty="0">
                        <a:latin typeface="Arial"/>
                        <a:cs typeface="Arial"/>
                      </a:endParaRPr>
                    </a:p>
                  </a:txBody>
                  <a:tcPr/>
                </a:tc>
                <a:tc>
                  <a:txBody>
                    <a:bodyPr/>
                    <a:lstStyle/>
                    <a:p>
                      <a:pPr marL="171450" indent="-171450">
                        <a:buFont typeface="Arial"/>
                        <a:buChar char="•"/>
                      </a:pPr>
                      <a:r>
                        <a:rPr lang="en-US" sz="1050" dirty="0">
                          <a:latin typeface="Arial"/>
                          <a:cs typeface="Arial"/>
                        </a:rPr>
                        <a:t>Morpheus</a:t>
                      </a:r>
                      <a:r>
                        <a:rPr lang="en-US" sz="1050" baseline="0" dirty="0">
                          <a:latin typeface="Arial"/>
                          <a:cs typeface="Arial"/>
                        </a:rPr>
                        <a:t> web site includes blog, videos, live streaming, &amp; links to…</a:t>
                      </a:r>
                    </a:p>
                    <a:p>
                      <a:pPr marL="171450" marR="0" indent="-171450" algn="l" defTabSz="914400" rtl="0" eaLnBrk="1" fontAlgn="auto" latinLnBrk="0" hangingPunct="1">
                        <a:lnSpc>
                          <a:spcPct val="100000"/>
                        </a:lnSpc>
                        <a:spcBef>
                          <a:spcPts val="0"/>
                        </a:spcBef>
                        <a:spcAft>
                          <a:spcPts val="0"/>
                        </a:spcAft>
                        <a:buClrTx/>
                        <a:buSzTx/>
                        <a:buFont typeface="Arial"/>
                        <a:buChar char="•"/>
                        <a:tabLst/>
                        <a:defRPr/>
                      </a:pPr>
                      <a:r>
                        <a:rPr lang="en-US" sz="1050" baseline="0" dirty="0">
                          <a:latin typeface="Arial"/>
                          <a:cs typeface="Arial"/>
                        </a:rPr>
                        <a:t>Twitter (“Vehicle” Tweets during tests), Facebook page &amp; YouTube </a:t>
                      </a:r>
                      <a:r>
                        <a:rPr lang="en-US" sz="1050" baseline="0" dirty="0" err="1">
                          <a:latin typeface="Arial"/>
                          <a:cs typeface="Arial"/>
                        </a:rPr>
                        <a:t>ch.</a:t>
                      </a:r>
                      <a:endParaRPr lang="en-US" sz="1050" baseline="0" dirty="0">
                        <a:latin typeface="Arial"/>
                        <a:cs typeface="Arial"/>
                      </a:endParaRPr>
                    </a:p>
                    <a:p>
                      <a:pPr marL="171450" indent="-171450">
                        <a:buFont typeface="Arial"/>
                        <a:buChar char="•"/>
                      </a:pPr>
                      <a:r>
                        <a:rPr lang="en-US" sz="1050" baseline="0" dirty="0">
                          <a:latin typeface="Arial"/>
                          <a:cs typeface="Arial"/>
                        </a:rPr>
                        <a:t>FF8 had &gt; 450K views; most since FF2</a:t>
                      </a:r>
                    </a:p>
                    <a:p>
                      <a:pPr marL="171450" indent="-171450">
                        <a:buFont typeface="Arial"/>
                        <a:buChar char="•"/>
                      </a:pPr>
                      <a:r>
                        <a:rPr lang="en-US" sz="1050" baseline="0" dirty="0">
                          <a:latin typeface="Arial"/>
                          <a:cs typeface="Arial"/>
                        </a:rPr>
                        <a:t>Morpheus &amp; ALHAT personnel visit schools for outreach</a:t>
                      </a:r>
                    </a:p>
                    <a:p>
                      <a:pPr marL="171450" indent="-171450">
                        <a:buFont typeface="Arial"/>
                        <a:buChar char="•"/>
                      </a:pPr>
                      <a:r>
                        <a:rPr lang="en-US" sz="1050" baseline="0" dirty="0">
                          <a:latin typeface="Arial"/>
                          <a:cs typeface="Arial"/>
                        </a:rPr>
                        <a:t>Morpheus is VERY popular with co-ops and interns for work tours!</a:t>
                      </a:r>
                      <a:endParaRPr lang="en-US" sz="1050" dirty="0">
                        <a:latin typeface="Arial"/>
                        <a:cs typeface="Arial"/>
                      </a:endParaRPr>
                    </a:p>
                  </a:txBody>
                  <a:tcPr/>
                </a:tc>
                <a:extLst>
                  <a:ext uri="{0D108BD9-81ED-4DB2-BD59-A6C34878D82A}">
                    <a16:rowId xmlns:a16="http://schemas.microsoft.com/office/drawing/2014/main" val="10007"/>
                  </a:ext>
                </a:extLst>
              </a:tr>
            </a:tbl>
          </a:graphicData>
        </a:graphic>
      </p:graphicFrame>
      <p:sp>
        <p:nvSpPr>
          <p:cNvPr id="3074" name="Title 1"/>
          <p:cNvSpPr>
            <a:spLocks noGrp="1"/>
          </p:cNvSpPr>
          <p:nvPr>
            <p:ph type="title"/>
          </p:nvPr>
        </p:nvSpPr>
        <p:spPr/>
        <p:txBody>
          <a:bodyPr/>
          <a:lstStyle/>
          <a:p>
            <a:pPr eaLnBrk="1" hangingPunct="1"/>
            <a:r>
              <a:rPr lang="en-US" dirty="0">
                <a:latin typeface="Arial" charset="0"/>
                <a:ea typeface="ＭＳ Ｐゴシック" charset="0"/>
                <a:cs typeface="ＭＳ Ｐゴシック" charset="0"/>
              </a:rPr>
              <a:t>Project Success Criteria</a:t>
            </a:r>
          </a:p>
        </p:txBody>
      </p:sp>
      <p:sp>
        <p:nvSpPr>
          <p:cNvPr id="5" name="Slide Number Placeholder 4"/>
          <p:cNvSpPr>
            <a:spLocks noGrp="1"/>
          </p:cNvSpPr>
          <p:nvPr>
            <p:ph type="sldNum" sz="quarter" idx="10"/>
          </p:nvPr>
        </p:nvSpPr>
        <p:spPr/>
        <p:txBody>
          <a:bodyPr/>
          <a:lstStyle/>
          <a:p>
            <a:pPr>
              <a:defRPr/>
            </a:pPr>
            <a:fld id="{A74DF621-1185-4A4E-B0A5-F7AE0C9B1815}" type="slidenum">
              <a:rPr lang="en-US" smtClean="0"/>
              <a:pPr>
                <a:defRPr/>
              </a:pPr>
              <a:t>10</a:t>
            </a:fld>
            <a:endParaRPr lang="en-US" dirty="0"/>
          </a:p>
        </p:txBody>
      </p:sp>
      <p:pic>
        <p:nvPicPr>
          <p:cNvPr id="30723" name="Picture 3" descr="C:\Users\jolansen\AppData\Local\Microsoft\Windows\Temporary Internet Files\Content.IE5\7N29LAMT\MC900434665[1].wmf"/>
          <p:cNvPicPr>
            <a:picLocks noChangeAspect="1" noChangeArrowheads="1"/>
          </p:cNvPicPr>
          <p:nvPr/>
        </p:nvPicPr>
        <p:blipFill>
          <a:blip r:embed="rId2" cstate="email">
            <a:duotone>
              <a:schemeClr val="accent3">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3984173" y="2993572"/>
            <a:ext cx="442838" cy="407534"/>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3" descr="C:\Users\jolansen\AppData\Local\Microsoft\Windows\Temporary Internet Files\Content.IE5\7N29LAMT\MC900434665[1].wmf"/>
          <p:cNvPicPr>
            <a:picLocks noChangeAspect="1" noChangeArrowheads="1"/>
          </p:cNvPicPr>
          <p:nvPr/>
        </p:nvPicPr>
        <p:blipFill>
          <a:blip r:embed="rId2" cstate="email">
            <a:duotone>
              <a:schemeClr val="accent3">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3984173" y="2144486"/>
            <a:ext cx="442838" cy="40753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3" descr="C:\Users\jolansen\AppData\Local\Microsoft\Windows\Temporary Internet Files\Content.IE5\7N29LAMT\MC900434665[1].wmf"/>
          <p:cNvPicPr>
            <a:picLocks noChangeAspect="1" noChangeArrowheads="1"/>
          </p:cNvPicPr>
          <p:nvPr/>
        </p:nvPicPr>
        <p:blipFill>
          <a:blip r:embed="rId2" cstate="email">
            <a:duotone>
              <a:schemeClr val="accent3">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3984173" y="3842658"/>
            <a:ext cx="442838" cy="407534"/>
          </a:xfrm>
          <a:prstGeom prst="rect">
            <a:avLst/>
          </a:prstGeom>
          <a:noFill/>
          <a:extLst>
            <a:ext uri="{909E8E84-426E-40dd-AFC4-6F175D3DCCD1}">
              <a14:hiddenFill xmlns:a14="http://schemas.microsoft.com/office/drawing/2010/main" xmlns="">
                <a:solidFill>
                  <a:srgbClr val="FFFFFF"/>
                </a:solidFill>
              </a14:hiddenFill>
            </a:ext>
          </a:extLst>
        </p:spPr>
      </p:pic>
      <p:pic>
        <p:nvPicPr>
          <p:cNvPr id="9" name="Picture 3" descr="C:\Users\jolansen\AppData\Local\Microsoft\Windows\Temporary Internet Files\Content.IE5\7N29LAMT\MC900434665[1].wmf"/>
          <p:cNvPicPr>
            <a:picLocks noChangeAspect="1" noChangeArrowheads="1"/>
          </p:cNvPicPr>
          <p:nvPr/>
        </p:nvPicPr>
        <p:blipFill>
          <a:blip r:embed="rId2" cstate="email">
            <a:duotone>
              <a:schemeClr val="accent3">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3984173" y="4637315"/>
            <a:ext cx="442838" cy="407534"/>
          </a:xfrm>
          <a:prstGeom prst="rect">
            <a:avLst/>
          </a:prstGeom>
          <a:noFill/>
          <a:extLst>
            <a:ext uri="{909E8E84-426E-40dd-AFC4-6F175D3DCCD1}">
              <a14:hiddenFill xmlns:a14="http://schemas.microsoft.com/office/drawing/2010/main" xmlns="">
                <a:solidFill>
                  <a:srgbClr val="FFFFFF"/>
                </a:solidFill>
              </a14:hiddenFill>
            </a:ext>
          </a:extLst>
        </p:spPr>
      </p:pic>
      <p:pic>
        <p:nvPicPr>
          <p:cNvPr id="10" name="Picture 3" descr="C:\Users\jolansen\AppData\Local\Microsoft\Windows\Temporary Internet Files\Content.IE5\7N29LAMT\MC900434665[1].wmf"/>
          <p:cNvPicPr>
            <a:picLocks noChangeAspect="1" noChangeArrowheads="1"/>
          </p:cNvPicPr>
          <p:nvPr/>
        </p:nvPicPr>
        <p:blipFill>
          <a:blip r:embed="rId2" cstate="email">
            <a:duotone>
              <a:schemeClr val="accent3">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3984173" y="5366658"/>
            <a:ext cx="442838" cy="407534"/>
          </a:xfrm>
          <a:prstGeom prst="rect">
            <a:avLst/>
          </a:prstGeom>
          <a:noFill/>
          <a:extLst>
            <a:ext uri="{909E8E84-426E-40dd-AFC4-6F175D3DCCD1}">
              <a14:hiddenFill xmlns:a14="http://schemas.microsoft.com/office/drawing/2010/main" xmlns="">
                <a:solidFill>
                  <a:srgbClr val="FFFFFF"/>
                </a:solidFill>
              </a14:hiddenFill>
            </a:ext>
          </a:extLst>
        </p:spPr>
      </p:pic>
      <p:pic>
        <p:nvPicPr>
          <p:cNvPr id="11" name="Picture 3" descr="C:\Users\jolansen\AppData\Local\Microsoft\Windows\Temporary Internet Files\Content.IE5\7N29LAMT\MC900434665[1].wmf"/>
          <p:cNvPicPr>
            <a:picLocks noChangeAspect="1" noChangeArrowheads="1"/>
          </p:cNvPicPr>
          <p:nvPr/>
        </p:nvPicPr>
        <p:blipFill>
          <a:blip r:embed="rId2" cstate="email">
            <a:duotone>
              <a:schemeClr val="accent3">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3984173" y="6291943"/>
            <a:ext cx="442838" cy="407534"/>
          </a:xfrm>
          <a:prstGeom prst="rect">
            <a:avLst/>
          </a:prstGeom>
          <a:noFill/>
          <a:extLst>
            <a:ext uri="{909E8E84-426E-40dd-AFC4-6F175D3DCCD1}">
              <a14:hiddenFill xmlns:a14="http://schemas.microsoft.com/office/drawing/2010/main" xmlns="">
                <a:solidFill>
                  <a:srgbClr val="FFFFFF"/>
                </a:solidFill>
              </a14:hiddenFill>
            </a:ext>
          </a:extLst>
        </p:spPr>
      </p:pic>
      <p:pic>
        <p:nvPicPr>
          <p:cNvPr id="12" name="Picture 3" descr="C:\Users\jolansen\AppData\Local\Microsoft\Windows\Temporary Internet Files\Content.IE5\7N29LAMT\MC900434665[1].wmf"/>
          <p:cNvPicPr>
            <a:picLocks noChangeAspect="1" noChangeArrowheads="1"/>
          </p:cNvPicPr>
          <p:nvPr/>
        </p:nvPicPr>
        <p:blipFill>
          <a:blip r:embed="rId2" cstate="email">
            <a:duotone>
              <a:schemeClr val="accent3">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3977371" y="1506311"/>
            <a:ext cx="442838" cy="40753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0175052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Mission-</a:t>
            </a:r>
            <a:r>
              <a:rPr lang="en-US" dirty="0"/>
              <a:t>Enabling Capabilities</a:t>
            </a:r>
          </a:p>
        </p:txBody>
      </p:sp>
      <p:sp>
        <p:nvSpPr>
          <p:cNvPr id="3" name="Content Placeholder 2"/>
          <p:cNvSpPr>
            <a:spLocks noGrp="1"/>
          </p:cNvSpPr>
          <p:nvPr>
            <p:ph idx="1"/>
          </p:nvPr>
        </p:nvSpPr>
        <p:spPr>
          <a:xfrm>
            <a:off x="71438" y="1219200"/>
            <a:ext cx="8991600" cy="1600200"/>
          </a:xfrm>
        </p:spPr>
        <p:txBody>
          <a:bodyPr/>
          <a:lstStyle/>
          <a:p>
            <a:pPr marL="57150" indent="0">
              <a:buNone/>
            </a:pPr>
            <a:r>
              <a:rPr lang="en-US" sz="1800" dirty="0"/>
              <a:t>The mission of the ALHAT team is to develop, demonstrate, and infuse autonomous, real-time, 3-D terrain mapping and surface-relative navigation technologies promoting safe, precision landings on any solid planetary body under any lighting conditions.</a:t>
            </a:r>
          </a:p>
          <a:p>
            <a:pPr marL="0" indent="0">
              <a:buNone/>
            </a:pPr>
            <a:endParaRPr lang="en-US" sz="1800" dirty="0"/>
          </a:p>
        </p:txBody>
      </p:sp>
      <p:grpSp>
        <p:nvGrpSpPr>
          <p:cNvPr id="4" name="Group 3"/>
          <p:cNvGrpSpPr>
            <a:grpSpLocks noChangeAspect="1"/>
          </p:cNvGrpSpPr>
          <p:nvPr/>
        </p:nvGrpSpPr>
        <p:grpSpPr>
          <a:xfrm>
            <a:off x="304800" y="4070720"/>
            <a:ext cx="1939049" cy="2003194"/>
            <a:chOff x="3130302" y="3181144"/>
            <a:chExt cx="3161436" cy="3171241"/>
          </a:xfrm>
        </p:grpSpPr>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130302" y="3181144"/>
              <a:ext cx="3120570" cy="3120570"/>
            </a:xfrm>
            <a:prstGeom prst="rect">
              <a:avLst/>
            </a:prstGeom>
          </p:spPr>
        </p:pic>
        <p:sp>
          <p:nvSpPr>
            <p:cNvPr id="6" name="TextBox 5"/>
            <p:cNvSpPr txBox="1"/>
            <p:nvPr/>
          </p:nvSpPr>
          <p:spPr>
            <a:xfrm>
              <a:off x="3733594" y="5036840"/>
              <a:ext cx="2558144" cy="1315545"/>
            </a:xfrm>
            <a:prstGeom prst="rect">
              <a:avLst/>
            </a:prstGeom>
            <a:noFill/>
          </p:spPr>
          <p:txBody>
            <a:bodyPr wrap="square" rtlCol="0">
              <a:spAutoFit/>
            </a:bodyPr>
            <a:lstStyle/>
            <a:p>
              <a:pPr algn="r"/>
              <a:r>
                <a:rPr lang="en-US" sz="2000" b="1" dirty="0">
                  <a:solidFill>
                    <a:schemeClr val="bg1"/>
                  </a:solidFill>
                </a:rPr>
                <a:t>Moon</a:t>
              </a:r>
              <a:endParaRPr lang="en-US" b="1" dirty="0">
                <a:solidFill>
                  <a:schemeClr val="bg1"/>
                </a:solidFill>
              </a:endParaRPr>
            </a:p>
            <a:p>
              <a:pPr algn="r"/>
              <a:r>
                <a:rPr lang="en-US" sz="1400" b="1" dirty="0">
                  <a:solidFill>
                    <a:schemeClr val="bg1"/>
                  </a:solidFill>
                </a:rPr>
                <a:t>Dark poles</a:t>
              </a:r>
            </a:p>
            <a:p>
              <a:pPr algn="r"/>
              <a:r>
                <a:rPr lang="en-US" sz="1400" b="1" dirty="0">
                  <a:solidFill>
                    <a:schemeClr val="bg1"/>
                  </a:solidFill>
                </a:rPr>
                <a:t>Craters with ice</a:t>
              </a:r>
            </a:p>
          </p:txBody>
        </p:sp>
      </p:grpSp>
      <p:grpSp>
        <p:nvGrpSpPr>
          <p:cNvPr id="7" name="Group 6"/>
          <p:cNvGrpSpPr>
            <a:grpSpLocks noChangeAspect="1"/>
          </p:cNvGrpSpPr>
          <p:nvPr/>
        </p:nvGrpSpPr>
        <p:grpSpPr>
          <a:xfrm>
            <a:off x="2362200" y="2932489"/>
            <a:ext cx="1809259" cy="1830091"/>
            <a:chOff x="457200" y="3716049"/>
            <a:chExt cx="2709468" cy="2614415"/>
          </a:xfrm>
        </p:grpSpPr>
        <p:pic>
          <p:nvPicPr>
            <p:cNvPr id="8" name="Picture 7"/>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57200" y="3716049"/>
              <a:ext cx="2673102" cy="2612571"/>
            </a:xfrm>
            <a:prstGeom prst="rect">
              <a:avLst/>
            </a:prstGeom>
          </p:spPr>
        </p:pic>
        <p:sp>
          <p:nvSpPr>
            <p:cNvPr id="9" name="TextBox 8"/>
            <p:cNvSpPr txBox="1"/>
            <p:nvPr/>
          </p:nvSpPr>
          <p:spPr>
            <a:xfrm>
              <a:off x="860375" y="5143326"/>
              <a:ext cx="2306293" cy="1187138"/>
            </a:xfrm>
            <a:prstGeom prst="rect">
              <a:avLst/>
            </a:prstGeom>
            <a:noFill/>
          </p:spPr>
          <p:txBody>
            <a:bodyPr wrap="square" rtlCol="0">
              <a:spAutoFit/>
            </a:bodyPr>
            <a:lstStyle/>
            <a:p>
              <a:pPr algn="r"/>
              <a:r>
                <a:rPr lang="en-US" sz="2000" b="1" dirty="0">
                  <a:solidFill>
                    <a:schemeClr val="bg1"/>
                  </a:solidFill>
                </a:rPr>
                <a:t>Mars</a:t>
              </a:r>
            </a:p>
            <a:p>
              <a:pPr algn="r"/>
              <a:r>
                <a:rPr lang="en-US" sz="1400" b="1" dirty="0">
                  <a:solidFill>
                    <a:schemeClr val="bg1"/>
                  </a:solidFill>
                </a:rPr>
                <a:t>Rocky terrain</a:t>
              </a:r>
            </a:p>
            <a:p>
              <a:pPr algn="r"/>
              <a:r>
                <a:rPr lang="en-US" sz="1400" b="1" dirty="0">
                  <a:solidFill>
                    <a:schemeClr val="bg1"/>
                  </a:solidFill>
                </a:rPr>
                <a:t>Canyons</a:t>
              </a:r>
            </a:p>
          </p:txBody>
        </p:sp>
      </p:grpSp>
      <p:grpSp>
        <p:nvGrpSpPr>
          <p:cNvPr id="10" name="Group 9"/>
          <p:cNvGrpSpPr>
            <a:grpSpLocks noChangeAspect="1"/>
          </p:cNvGrpSpPr>
          <p:nvPr/>
        </p:nvGrpSpPr>
        <p:grpSpPr>
          <a:xfrm>
            <a:off x="4236472" y="2932488"/>
            <a:ext cx="2377625" cy="1811508"/>
            <a:chOff x="5822133" y="4553857"/>
            <a:chExt cx="2940868" cy="2240642"/>
          </a:xfrm>
        </p:grpSpPr>
        <p:pic>
          <p:nvPicPr>
            <p:cNvPr id="11" name="Picture 10"/>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860143" y="4553857"/>
              <a:ext cx="2902858" cy="2240642"/>
            </a:xfrm>
            <a:prstGeom prst="rect">
              <a:avLst/>
            </a:prstGeom>
          </p:spPr>
        </p:pic>
        <p:sp>
          <p:nvSpPr>
            <p:cNvPr id="12" name="TextBox 11"/>
            <p:cNvSpPr txBox="1"/>
            <p:nvPr/>
          </p:nvSpPr>
          <p:spPr>
            <a:xfrm>
              <a:off x="5822133" y="6027197"/>
              <a:ext cx="1815226" cy="761373"/>
            </a:xfrm>
            <a:prstGeom prst="rect">
              <a:avLst/>
            </a:prstGeom>
            <a:noFill/>
          </p:spPr>
          <p:txBody>
            <a:bodyPr wrap="none" rtlCol="0">
              <a:spAutoFit/>
            </a:bodyPr>
            <a:lstStyle/>
            <a:p>
              <a:r>
                <a:rPr lang="en-US" sz="2000" b="1" dirty="0" err="1">
                  <a:solidFill>
                    <a:schemeClr val="bg1"/>
                  </a:solidFill>
                </a:rPr>
                <a:t>Enceladus</a:t>
              </a:r>
              <a:endParaRPr lang="en-US" sz="2000" b="1" dirty="0">
                <a:solidFill>
                  <a:schemeClr val="bg1"/>
                </a:solidFill>
              </a:endParaRPr>
            </a:p>
            <a:p>
              <a:r>
                <a:rPr lang="en-US" sz="1400" b="1" dirty="0">
                  <a:solidFill>
                    <a:schemeClr val="bg1"/>
                  </a:solidFill>
                </a:rPr>
                <a:t>Geysers</a:t>
              </a:r>
            </a:p>
          </p:txBody>
        </p:sp>
      </p:grpSp>
      <p:grpSp>
        <p:nvGrpSpPr>
          <p:cNvPr id="13" name="Group 12"/>
          <p:cNvGrpSpPr/>
          <p:nvPr/>
        </p:nvGrpSpPr>
        <p:grpSpPr>
          <a:xfrm>
            <a:off x="6711057" y="4126799"/>
            <a:ext cx="2169918" cy="1784332"/>
            <a:chOff x="2559163" y="4661007"/>
            <a:chExt cx="3339774" cy="2385404"/>
          </a:xfrm>
        </p:grpSpPr>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623457" y="4661007"/>
              <a:ext cx="3275480" cy="2358347"/>
            </a:xfrm>
            <a:prstGeom prst="rect">
              <a:avLst/>
            </a:prstGeom>
          </p:spPr>
        </p:pic>
        <p:sp>
          <p:nvSpPr>
            <p:cNvPr id="15" name="TextBox 14"/>
            <p:cNvSpPr txBox="1"/>
            <p:nvPr/>
          </p:nvSpPr>
          <p:spPr>
            <a:xfrm>
              <a:off x="2559163" y="6223502"/>
              <a:ext cx="1750820" cy="822909"/>
            </a:xfrm>
            <a:prstGeom prst="rect">
              <a:avLst/>
            </a:prstGeom>
            <a:noFill/>
          </p:spPr>
          <p:txBody>
            <a:bodyPr wrap="square" rtlCol="0">
              <a:spAutoFit/>
            </a:bodyPr>
            <a:lstStyle/>
            <a:p>
              <a:r>
                <a:rPr lang="en-US" sz="2000" b="1" dirty="0">
                  <a:solidFill>
                    <a:schemeClr val="bg1"/>
                  </a:solidFill>
                </a:rPr>
                <a:t>Europa</a:t>
              </a:r>
              <a:endParaRPr lang="en-US" sz="1600" b="1" dirty="0">
                <a:solidFill>
                  <a:schemeClr val="bg1"/>
                </a:solidFill>
              </a:endParaRPr>
            </a:p>
            <a:p>
              <a:r>
                <a:rPr lang="en-US" sz="1400" b="1" dirty="0">
                  <a:solidFill>
                    <a:schemeClr val="bg1"/>
                  </a:solidFill>
                </a:rPr>
                <a:t>Ice sheets</a:t>
              </a:r>
            </a:p>
          </p:txBody>
        </p:sp>
      </p:grpSp>
      <p:sp>
        <p:nvSpPr>
          <p:cNvPr id="19" name="Slide Number Placeholder 3"/>
          <p:cNvSpPr>
            <a:spLocks noGrp="1"/>
          </p:cNvSpPr>
          <p:nvPr>
            <p:ph type="sldNum" sz="quarter" idx="10"/>
          </p:nvPr>
        </p:nvSpPr>
        <p:spPr>
          <a:xfrm>
            <a:off x="7010400" y="6492875"/>
            <a:ext cx="2133600" cy="365125"/>
          </a:xfrm>
        </p:spPr>
        <p:txBody>
          <a:bodyPr/>
          <a:lstStyle/>
          <a:p>
            <a:pPr>
              <a:defRPr/>
            </a:pPr>
            <a:fld id="{E8CC2E4F-0C15-4364-A092-695466749EEE}" type="slidenum">
              <a:rPr lang="en-US" smtClean="0"/>
              <a:pPr>
                <a:defRPr/>
              </a:pPr>
              <a:t>11</a:t>
            </a:fld>
            <a:endParaRPr lang="en-US" dirty="0"/>
          </a:p>
        </p:txBody>
      </p:sp>
      <p:grpSp>
        <p:nvGrpSpPr>
          <p:cNvPr id="22" name="Group 21"/>
          <p:cNvGrpSpPr/>
          <p:nvPr/>
        </p:nvGrpSpPr>
        <p:grpSpPr>
          <a:xfrm>
            <a:off x="3166170" y="4887843"/>
            <a:ext cx="2831544" cy="1817757"/>
            <a:chOff x="3232428" y="4814114"/>
            <a:chExt cx="2831544" cy="1817757"/>
          </a:xfrm>
        </p:grpSpPr>
        <p:grpSp>
          <p:nvGrpSpPr>
            <p:cNvPr id="16" name="Group 15"/>
            <p:cNvGrpSpPr>
              <a:grpSpLocks noChangeAspect="1"/>
            </p:cNvGrpSpPr>
            <p:nvPr/>
          </p:nvGrpSpPr>
          <p:grpSpPr>
            <a:xfrm>
              <a:off x="3276598" y="4814114"/>
              <a:ext cx="2787374" cy="1817757"/>
              <a:chOff x="3869897" y="2992531"/>
              <a:chExt cx="2717075" cy="1914792"/>
            </a:xfrm>
          </p:grpSpPr>
          <p:pic>
            <p:nvPicPr>
              <p:cNvPr id="17" name="Picture 16"/>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3869897" y="3054957"/>
                <a:ext cx="2368809" cy="1852366"/>
              </a:xfrm>
              <a:prstGeom prst="rect">
                <a:avLst/>
              </a:prstGeom>
            </p:spPr>
          </p:pic>
          <p:sp>
            <p:nvSpPr>
              <p:cNvPr id="18" name="TextBox 17"/>
              <p:cNvSpPr txBox="1"/>
              <p:nvPr/>
            </p:nvSpPr>
            <p:spPr>
              <a:xfrm>
                <a:off x="4959473" y="2992531"/>
                <a:ext cx="1627499" cy="506583"/>
              </a:xfrm>
              <a:prstGeom prst="rect">
                <a:avLst/>
              </a:prstGeom>
              <a:noFill/>
            </p:spPr>
            <p:txBody>
              <a:bodyPr wrap="square" rtlCol="0">
                <a:spAutoFit/>
              </a:bodyPr>
              <a:lstStyle/>
              <a:p>
                <a:r>
                  <a:rPr lang="en-US" sz="2000" b="1" dirty="0">
                    <a:solidFill>
                      <a:schemeClr val="bg1"/>
                    </a:solidFill>
                  </a:rPr>
                  <a:t>Asteroids</a:t>
                </a:r>
              </a:p>
            </p:txBody>
          </p:sp>
        </p:grpSp>
        <p:sp>
          <p:nvSpPr>
            <p:cNvPr id="20" name="TextBox 19"/>
            <p:cNvSpPr txBox="1"/>
            <p:nvPr/>
          </p:nvSpPr>
          <p:spPr>
            <a:xfrm>
              <a:off x="3232428" y="6106180"/>
              <a:ext cx="1569023" cy="523220"/>
            </a:xfrm>
            <a:prstGeom prst="rect">
              <a:avLst/>
            </a:prstGeom>
            <a:noFill/>
          </p:spPr>
          <p:txBody>
            <a:bodyPr wrap="square" rtlCol="0">
              <a:spAutoFit/>
            </a:bodyPr>
            <a:lstStyle/>
            <a:p>
              <a:r>
                <a:rPr lang="en-US" sz="1400" b="1" dirty="0" err="1">
                  <a:solidFill>
                    <a:schemeClr val="bg1"/>
                  </a:solidFill>
                </a:rPr>
                <a:t>Rendevous</a:t>
              </a:r>
              <a:r>
                <a:rPr lang="en-US" sz="1400" b="1" dirty="0">
                  <a:solidFill>
                    <a:schemeClr val="bg1"/>
                  </a:solidFill>
                </a:rPr>
                <a:t> &amp;</a:t>
              </a:r>
            </a:p>
            <a:p>
              <a:r>
                <a:rPr lang="en-US" sz="1400" b="1" dirty="0">
                  <a:solidFill>
                    <a:schemeClr val="bg1"/>
                  </a:solidFill>
                </a:rPr>
                <a:t>Sample Return</a:t>
              </a:r>
            </a:p>
          </p:txBody>
        </p:sp>
        <p:sp>
          <p:nvSpPr>
            <p:cNvPr id="21" name="TextBox 20"/>
            <p:cNvSpPr txBox="1"/>
            <p:nvPr/>
          </p:nvSpPr>
          <p:spPr>
            <a:xfrm>
              <a:off x="4597822" y="5090669"/>
              <a:ext cx="1117178" cy="523220"/>
            </a:xfrm>
            <a:prstGeom prst="rect">
              <a:avLst/>
            </a:prstGeom>
            <a:noFill/>
          </p:spPr>
          <p:txBody>
            <a:bodyPr wrap="square" rtlCol="0">
              <a:spAutoFit/>
            </a:bodyPr>
            <a:lstStyle/>
            <a:p>
              <a:pPr algn="r"/>
              <a:r>
                <a:rPr lang="en-US" sz="1400" b="1" dirty="0">
                  <a:solidFill>
                    <a:schemeClr val="bg1"/>
                  </a:solidFill>
                </a:rPr>
                <a:t>Redirect</a:t>
              </a:r>
            </a:p>
            <a:p>
              <a:pPr algn="r"/>
              <a:r>
                <a:rPr lang="en-US" sz="1400" b="1" dirty="0">
                  <a:solidFill>
                    <a:schemeClr val="bg1"/>
                  </a:solidFill>
                </a:rPr>
                <a:t>Mission</a:t>
              </a:r>
            </a:p>
          </p:txBody>
        </p:sp>
      </p:grpSp>
    </p:spTree>
    <p:extLst>
      <p:ext uri="{BB962C8B-B14F-4D97-AF65-F5344CB8AC3E}">
        <p14:creationId xmlns:p14="http://schemas.microsoft.com/office/powerpoint/2010/main" val="1965222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a:spLocks noGrp="1"/>
          </p:cNvSpPr>
          <p:nvPr>
            <p:ph idx="1"/>
          </p:nvPr>
        </p:nvSpPr>
        <p:spPr>
          <a:xfrm>
            <a:off x="0" y="1190625"/>
            <a:ext cx="5708650" cy="5543550"/>
          </a:xfrm>
        </p:spPr>
        <p:txBody>
          <a:bodyPr/>
          <a:lstStyle/>
          <a:p>
            <a:pPr>
              <a:spcBef>
                <a:spcPts val="1200"/>
              </a:spcBef>
            </a:pPr>
            <a:r>
              <a:rPr lang="en-US" sz="1400" b="1" i="1" dirty="0">
                <a:solidFill>
                  <a:srgbClr val="000000"/>
                </a:solidFill>
                <a:ea typeface="ＭＳ Ｐゴシック" charset="0"/>
                <a:cs typeface="ＭＳ Ｐゴシック" charset="0"/>
              </a:rPr>
              <a:t>Terrain Relative Navigation (TRN) – Global Navigation</a:t>
            </a:r>
          </a:p>
          <a:p>
            <a:pPr lvl="1">
              <a:spcBef>
                <a:spcPts val="300"/>
              </a:spcBef>
            </a:pPr>
            <a:r>
              <a:rPr lang="en-US" sz="1200" dirty="0">
                <a:solidFill>
                  <a:srgbClr val="000000"/>
                </a:solidFill>
                <a:ea typeface="ＭＳ Ｐゴシック" charset="0"/>
              </a:rPr>
              <a:t>TRN function compares onboard reconnaissance data with real-time terrain imaging data to update the onboard navigation state.</a:t>
            </a:r>
          </a:p>
          <a:p>
            <a:pPr lvl="1">
              <a:spcBef>
                <a:spcPts val="300"/>
              </a:spcBef>
            </a:pPr>
            <a:r>
              <a:rPr lang="en-US" sz="1200" dirty="0">
                <a:solidFill>
                  <a:srgbClr val="000000"/>
                </a:solidFill>
                <a:ea typeface="ＭＳ Ｐゴシック" charset="0"/>
              </a:rPr>
              <a:t>Enables early and efficient elimination of major trajectory errors and delivers the lander into close proximity to the pre-defined landing area </a:t>
            </a:r>
          </a:p>
          <a:p>
            <a:pPr>
              <a:spcBef>
                <a:spcPts val="1200"/>
              </a:spcBef>
            </a:pPr>
            <a:r>
              <a:rPr lang="en-US" sz="1400" b="1" i="1" dirty="0">
                <a:solidFill>
                  <a:srgbClr val="000000"/>
                </a:solidFill>
                <a:ea typeface="ＭＳ Ｐゴシック" charset="0"/>
                <a:cs typeface="ＭＳ Ｐゴシック" charset="0"/>
              </a:rPr>
              <a:t>Hazard Detection and Avoidance (HDA)</a:t>
            </a:r>
          </a:p>
          <a:p>
            <a:pPr lvl="1">
              <a:spcBef>
                <a:spcPts val="300"/>
              </a:spcBef>
            </a:pPr>
            <a:r>
              <a:rPr lang="en-US" sz="1200" dirty="0">
                <a:solidFill>
                  <a:srgbClr val="000000"/>
                </a:solidFill>
                <a:ea typeface="ＭＳ Ｐゴシック" charset="0"/>
              </a:rPr>
              <a:t>ALHAT Hazard Detection System (HDS) generates a high-resolution, 3-D terrain map in real-time during the descent and landing trajectory. The HDS ranks the safe landing aim points and delivers the safe site list to the lander GN&amp;C system.</a:t>
            </a:r>
          </a:p>
          <a:p>
            <a:pPr lvl="1">
              <a:spcBef>
                <a:spcPts val="300"/>
              </a:spcBef>
            </a:pPr>
            <a:r>
              <a:rPr lang="en-US" sz="1200" dirty="0">
                <a:solidFill>
                  <a:srgbClr val="000000"/>
                </a:solidFill>
                <a:ea typeface="ＭＳ Ｐゴシック" charset="0"/>
              </a:rPr>
              <a:t>The landing vehicle must possess sufficient propulsive divert capability to reach the selected safe site.</a:t>
            </a:r>
          </a:p>
          <a:p>
            <a:pPr>
              <a:spcBef>
                <a:spcPts val="1200"/>
              </a:spcBef>
            </a:pPr>
            <a:r>
              <a:rPr lang="en-US" sz="1400" b="1" i="1" dirty="0">
                <a:solidFill>
                  <a:srgbClr val="000000"/>
                </a:solidFill>
                <a:ea typeface="ＭＳ Ｐゴシック" charset="0"/>
                <a:cs typeface="ＭＳ Ｐゴシック" charset="0"/>
              </a:rPr>
              <a:t>Hazard Relative Navigation (HRN) – Local Navigation</a:t>
            </a:r>
          </a:p>
          <a:p>
            <a:pPr lvl="1">
              <a:spcBef>
                <a:spcPts val="300"/>
              </a:spcBef>
            </a:pPr>
            <a:r>
              <a:rPr lang="en-US" sz="1200" dirty="0">
                <a:solidFill>
                  <a:srgbClr val="000000"/>
                </a:solidFill>
                <a:ea typeface="ＭＳ Ｐゴシック" charset="0"/>
              </a:rPr>
              <a:t>HRN function compares the high-resolution onboard terrain map developed by the HDS during the descent and landing trajectory with subsequent real-time terrain imaging data to update the onboard navigation state as the vehicle approaches the landing site. HRN accurately positions the lander above the safe landing site.</a:t>
            </a:r>
          </a:p>
          <a:p>
            <a:pPr>
              <a:spcBef>
                <a:spcPts val="1200"/>
              </a:spcBef>
            </a:pPr>
            <a:r>
              <a:rPr lang="en-US" sz="1400" b="1" i="1" dirty="0">
                <a:ea typeface="ＭＳ Ｐゴシック" charset="0"/>
                <a:cs typeface="ＭＳ Ｐゴシック" charset="0"/>
              </a:rPr>
              <a:t>Inertial Navigation to Avoid the Dust Problem During Terminal Descent</a:t>
            </a:r>
          </a:p>
          <a:p>
            <a:pPr lvl="1">
              <a:spcBef>
                <a:spcPts val="300"/>
              </a:spcBef>
            </a:pPr>
            <a:r>
              <a:rPr lang="en-US" sz="1200" dirty="0">
                <a:ea typeface="ＭＳ Ｐゴシック" charset="0"/>
                <a:cs typeface="ＭＳ Ｐゴシック" charset="0"/>
              </a:rPr>
              <a:t>Lidar sensors initialize the lander navigation system with precise ground-relative measurements before the lander engine kicks up dust. Inertial navigation can then be used to very accurately dead reckon to the safe landing site.</a:t>
            </a:r>
            <a:endParaRPr lang="en-US" sz="1200" dirty="0">
              <a:solidFill>
                <a:srgbClr val="000000"/>
              </a:solidFill>
              <a:ea typeface="ＭＳ Ｐゴシック" charset="0"/>
            </a:endParaRPr>
          </a:p>
          <a:p>
            <a:pPr lvl="1"/>
            <a:endParaRPr lang="en-US" sz="1200" dirty="0">
              <a:solidFill>
                <a:srgbClr val="000000"/>
              </a:solidFill>
              <a:ea typeface="ＭＳ Ｐゴシック" charset="0"/>
            </a:endParaRPr>
          </a:p>
        </p:txBody>
      </p:sp>
      <p:sp>
        <p:nvSpPr>
          <p:cNvPr id="7" name="Title 6"/>
          <p:cNvSpPr>
            <a:spLocks noGrp="1"/>
          </p:cNvSpPr>
          <p:nvPr>
            <p:ph type="title"/>
          </p:nvPr>
        </p:nvSpPr>
        <p:spPr/>
        <p:txBody>
          <a:bodyPr/>
          <a:lstStyle/>
          <a:p>
            <a:r>
              <a:rPr lang="en-US" dirty="0"/>
              <a:t>Fundamental </a:t>
            </a:r>
            <a:r>
              <a:rPr lang="en-US" b="1" dirty="0"/>
              <a:t>ALHAT Functions</a:t>
            </a:r>
            <a:endParaRPr lang="en-US" dirty="0"/>
          </a:p>
        </p:txBody>
      </p:sp>
      <p:sp>
        <p:nvSpPr>
          <p:cNvPr id="4" name="Slide Number Placeholder 3"/>
          <p:cNvSpPr>
            <a:spLocks noGrp="1"/>
          </p:cNvSpPr>
          <p:nvPr>
            <p:ph type="sldNum" sz="quarter" idx="10"/>
          </p:nvPr>
        </p:nvSpPr>
        <p:spPr>
          <a:xfrm>
            <a:off x="7010400" y="6492875"/>
            <a:ext cx="2133600" cy="365125"/>
          </a:xfrm>
        </p:spPr>
        <p:txBody>
          <a:bodyPr/>
          <a:lstStyle/>
          <a:p>
            <a:pPr>
              <a:defRPr/>
            </a:pPr>
            <a:fld id="{E8CC2E4F-0C15-4364-A092-695466749EEE}" type="slidenum">
              <a:rPr lang="en-US" smtClean="0"/>
              <a:pPr>
                <a:defRPr/>
              </a:pPr>
              <a:t>12</a:t>
            </a:fld>
            <a:endParaRPr lang="en-US" dirty="0"/>
          </a:p>
        </p:txBody>
      </p:sp>
      <p:pic>
        <p:nvPicPr>
          <p:cNvPr id="2" name="Picture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708650" y="1133476"/>
            <a:ext cx="3435350" cy="5724524"/>
          </a:xfrm>
          <a:prstGeom prst="rect">
            <a:avLst/>
          </a:prstGeom>
        </p:spPr>
      </p:pic>
    </p:spTree>
    <p:extLst>
      <p:ext uri="{BB962C8B-B14F-4D97-AF65-F5344CB8AC3E}">
        <p14:creationId xmlns:p14="http://schemas.microsoft.com/office/powerpoint/2010/main" val="27445075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71" name="Group 166"/>
          <p:cNvGrpSpPr>
            <a:grpSpLocks/>
          </p:cNvGrpSpPr>
          <p:nvPr/>
        </p:nvGrpSpPr>
        <p:grpSpPr bwMode="auto">
          <a:xfrm>
            <a:off x="0" y="1371600"/>
            <a:ext cx="9153525" cy="5486400"/>
            <a:chOff x="0" y="864"/>
            <a:chExt cx="5766" cy="3456"/>
          </a:xfrm>
        </p:grpSpPr>
        <p:grpSp>
          <p:nvGrpSpPr>
            <p:cNvPr id="7172" name="Group 85"/>
            <p:cNvGrpSpPr>
              <a:grpSpLocks/>
            </p:cNvGrpSpPr>
            <p:nvPr/>
          </p:nvGrpSpPr>
          <p:grpSpPr bwMode="auto">
            <a:xfrm>
              <a:off x="3377" y="864"/>
              <a:ext cx="2245" cy="1248"/>
              <a:chOff x="3377" y="864"/>
              <a:chExt cx="2245" cy="1248"/>
            </a:xfrm>
          </p:grpSpPr>
          <p:sp>
            <p:nvSpPr>
              <p:cNvPr id="7233" name="Oval 86"/>
              <p:cNvSpPr>
                <a:spLocks noChangeArrowheads="1"/>
              </p:cNvSpPr>
              <p:nvPr/>
            </p:nvSpPr>
            <p:spPr bwMode="auto">
              <a:xfrm>
                <a:off x="3908" y="1007"/>
                <a:ext cx="1104" cy="1105"/>
              </a:xfrm>
              <a:prstGeom prst="ellipse">
                <a:avLst/>
              </a:prstGeom>
              <a:noFill/>
              <a:ln w="12700">
                <a:solidFill>
                  <a:srgbClr val="B2B2B2"/>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234" name="Line 87"/>
              <p:cNvSpPr>
                <a:spLocks noChangeShapeType="1"/>
              </p:cNvSpPr>
              <p:nvPr/>
            </p:nvSpPr>
            <p:spPr bwMode="auto">
              <a:xfrm flipH="1">
                <a:off x="3934" y="1366"/>
                <a:ext cx="9" cy="28"/>
              </a:xfrm>
              <a:prstGeom prst="line">
                <a:avLst/>
              </a:prstGeom>
              <a:noFill/>
              <a:ln w="12700">
                <a:solidFill>
                  <a:srgbClr val="B2B2B2"/>
                </a:solidFill>
                <a:round/>
                <a:headEnd type="stealth" w="med" len="med"/>
                <a:tailEnd/>
              </a:ln>
              <a:extLst>
                <a:ext uri="{909E8E84-426E-40dd-AFC4-6F175D3DCCD1}">
                  <a14:hiddenFill xmlns:a14="http://schemas.microsoft.com/office/drawing/2010/main" xmlns="">
                    <a:noFill/>
                  </a14:hiddenFill>
                </a:ext>
              </a:extLst>
            </p:spPr>
            <p:txBody>
              <a:bodyPr wrap="none" anchor="ctr"/>
              <a:lstStyle/>
              <a:p>
                <a:endParaRPr lang="en-US"/>
              </a:p>
            </p:txBody>
          </p:sp>
          <p:pic>
            <p:nvPicPr>
              <p:cNvPr id="7235" name="Picture 88"/>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069" y="1170"/>
                <a:ext cx="780" cy="7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236" name="Arc 89"/>
              <p:cNvSpPr>
                <a:spLocks/>
              </p:cNvSpPr>
              <p:nvPr/>
            </p:nvSpPr>
            <p:spPr bwMode="auto">
              <a:xfrm rot="661304" flipH="1" flipV="1">
                <a:off x="4284" y="1914"/>
                <a:ext cx="138" cy="40"/>
              </a:xfrm>
              <a:custGeom>
                <a:avLst/>
                <a:gdLst>
                  <a:gd name="T0" fmla="*/ 0 w 21600"/>
                  <a:gd name="T1" fmla="*/ 0 h 10567"/>
                  <a:gd name="T2" fmla="*/ 0 w 21600"/>
                  <a:gd name="T3" fmla="*/ 0 h 10567"/>
                  <a:gd name="T4" fmla="*/ 0 w 21600"/>
                  <a:gd name="T5" fmla="*/ 0 h 10567"/>
                  <a:gd name="T6" fmla="*/ 0 60000 65536"/>
                  <a:gd name="T7" fmla="*/ 0 60000 65536"/>
                  <a:gd name="T8" fmla="*/ 0 60000 65536"/>
                  <a:gd name="T9" fmla="*/ 0 w 21600"/>
                  <a:gd name="T10" fmla="*/ 0 h 10567"/>
                  <a:gd name="T11" fmla="*/ 21600 w 21600"/>
                  <a:gd name="T12" fmla="*/ 10567 h 10567"/>
                </a:gdLst>
                <a:ahLst/>
                <a:cxnLst>
                  <a:cxn ang="T6">
                    <a:pos x="T0" y="T1"/>
                  </a:cxn>
                  <a:cxn ang="T7">
                    <a:pos x="T2" y="T3"/>
                  </a:cxn>
                  <a:cxn ang="T8">
                    <a:pos x="T4" y="T5"/>
                  </a:cxn>
                </a:cxnLst>
                <a:rect l="T9" t="T10" r="T11" b="T12"/>
                <a:pathLst>
                  <a:path w="21600" h="10567" fill="none" extrusionOk="0">
                    <a:moveTo>
                      <a:pt x="19473" y="0"/>
                    </a:moveTo>
                    <a:cubicBezTo>
                      <a:pt x="20873" y="2916"/>
                      <a:pt x="21600" y="6110"/>
                      <a:pt x="21600" y="9346"/>
                    </a:cubicBezTo>
                    <a:cubicBezTo>
                      <a:pt x="21600" y="9753"/>
                      <a:pt x="21588" y="10160"/>
                      <a:pt x="21565" y="10567"/>
                    </a:cubicBezTo>
                  </a:path>
                  <a:path w="21600" h="10567" stroke="0" extrusionOk="0">
                    <a:moveTo>
                      <a:pt x="19473" y="0"/>
                    </a:moveTo>
                    <a:cubicBezTo>
                      <a:pt x="20873" y="2916"/>
                      <a:pt x="21600" y="6110"/>
                      <a:pt x="21600" y="9346"/>
                    </a:cubicBezTo>
                    <a:cubicBezTo>
                      <a:pt x="21600" y="9753"/>
                      <a:pt x="21588" y="10160"/>
                      <a:pt x="21565" y="10567"/>
                    </a:cubicBezTo>
                    <a:lnTo>
                      <a:pt x="0" y="9346"/>
                    </a:lnTo>
                    <a:lnTo>
                      <a:pt x="19473" y="0"/>
                    </a:lnTo>
                    <a:close/>
                  </a:path>
                </a:pathLst>
              </a:custGeom>
              <a:noFill/>
              <a:ln w="1270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237" name="Oval 90"/>
              <p:cNvSpPr>
                <a:spLocks noChangeArrowheads="1"/>
              </p:cNvSpPr>
              <p:nvPr/>
            </p:nvSpPr>
            <p:spPr bwMode="auto">
              <a:xfrm rot="709965">
                <a:off x="4017" y="1012"/>
                <a:ext cx="913" cy="1004"/>
              </a:xfrm>
              <a:prstGeom prst="ellipse">
                <a:avLst/>
              </a:prstGeom>
              <a:noFill/>
              <a:ln w="3175">
                <a:solidFill>
                  <a:srgbClr val="B2B2B2"/>
                </a:solidFill>
                <a:prstDash val="dash"/>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238" name="Arc 91"/>
              <p:cNvSpPr>
                <a:spLocks/>
              </p:cNvSpPr>
              <p:nvPr/>
            </p:nvSpPr>
            <p:spPr bwMode="auto">
              <a:xfrm rot="661304">
                <a:off x="4473" y="1053"/>
                <a:ext cx="453" cy="1007"/>
              </a:xfrm>
              <a:custGeom>
                <a:avLst/>
                <a:gdLst>
                  <a:gd name="T0" fmla="*/ 0 w 21600"/>
                  <a:gd name="T1" fmla="*/ 0 h 43199"/>
                  <a:gd name="T2" fmla="*/ 0 w 21600"/>
                  <a:gd name="T3" fmla="*/ 0 h 43199"/>
                  <a:gd name="T4" fmla="*/ 0 w 21600"/>
                  <a:gd name="T5" fmla="*/ 0 h 43199"/>
                  <a:gd name="T6" fmla="*/ 0 60000 65536"/>
                  <a:gd name="T7" fmla="*/ 0 60000 65536"/>
                  <a:gd name="T8" fmla="*/ 0 60000 65536"/>
                  <a:gd name="T9" fmla="*/ 0 w 21600"/>
                  <a:gd name="T10" fmla="*/ 0 h 43199"/>
                  <a:gd name="T11" fmla="*/ 21600 w 21600"/>
                  <a:gd name="T12" fmla="*/ 43199 h 43199"/>
                </a:gdLst>
                <a:ahLst/>
                <a:cxnLst>
                  <a:cxn ang="T6">
                    <a:pos x="T0" y="T1"/>
                  </a:cxn>
                  <a:cxn ang="T7">
                    <a:pos x="T2" y="T3"/>
                  </a:cxn>
                  <a:cxn ang="T8">
                    <a:pos x="T4" y="T5"/>
                  </a:cxn>
                </a:cxnLst>
                <a:rect l="T9" t="T10" r="T11" b="T12"/>
                <a:pathLst>
                  <a:path w="21600" h="43199" fill="none" extrusionOk="0">
                    <a:moveTo>
                      <a:pt x="-1" y="0"/>
                    </a:moveTo>
                    <a:cubicBezTo>
                      <a:pt x="11929" y="0"/>
                      <a:pt x="21600" y="9670"/>
                      <a:pt x="21600" y="21600"/>
                    </a:cubicBezTo>
                    <a:cubicBezTo>
                      <a:pt x="21600" y="33477"/>
                      <a:pt x="12009" y="43127"/>
                      <a:pt x="132" y="43199"/>
                    </a:cubicBezTo>
                  </a:path>
                  <a:path w="21600" h="43199" stroke="0" extrusionOk="0">
                    <a:moveTo>
                      <a:pt x="-1" y="0"/>
                    </a:moveTo>
                    <a:cubicBezTo>
                      <a:pt x="11929" y="0"/>
                      <a:pt x="21600" y="9670"/>
                      <a:pt x="21600" y="21600"/>
                    </a:cubicBezTo>
                    <a:cubicBezTo>
                      <a:pt x="21600" y="33477"/>
                      <a:pt x="12009" y="43127"/>
                      <a:pt x="132" y="43199"/>
                    </a:cubicBezTo>
                    <a:lnTo>
                      <a:pt x="0" y="21600"/>
                    </a:lnTo>
                    <a:lnTo>
                      <a:pt x="-1" y="0"/>
                    </a:lnTo>
                    <a:close/>
                  </a:path>
                </a:pathLst>
              </a:custGeom>
              <a:noFill/>
              <a:ln w="190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239" name="Line 92"/>
              <p:cNvSpPr>
                <a:spLocks noChangeShapeType="1"/>
              </p:cNvSpPr>
              <p:nvPr/>
            </p:nvSpPr>
            <p:spPr bwMode="auto">
              <a:xfrm flipV="1">
                <a:off x="4885" y="1686"/>
                <a:ext cx="11" cy="29"/>
              </a:xfrm>
              <a:prstGeom prst="line">
                <a:avLst/>
              </a:prstGeom>
              <a:noFill/>
              <a:ln w="12700">
                <a:solidFill>
                  <a:schemeClr val="tx1"/>
                </a:solidFill>
                <a:round/>
                <a:headEnd type="stealth" w="med" len="me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240" name="Line 93"/>
              <p:cNvSpPr>
                <a:spLocks noChangeShapeType="1"/>
              </p:cNvSpPr>
              <p:nvPr/>
            </p:nvSpPr>
            <p:spPr bwMode="auto">
              <a:xfrm flipH="1">
                <a:off x="4572" y="948"/>
                <a:ext cx="316" cy="59"/>
              </a:xfrm>
              <a:prstGeom prst="line">
                <a:avLst/>
              </a:prstGeom>
              <a:noFill/>
              <a:ln w="9525">
                <a:solidFill>
                  <a:schemeClr val="tx1"/>
                </a:solidFill>
                <a:round/>
                <a:headEnd/>
                <a:tailEnd type="stealth" w="med" len="lg"/>
              </a:ln>
              <a:extLst>
                <a:ext uri="{909E8E84-426E-40dd-AFC4-6F175D3DCCD1}">
                  <a14:hiddenFill xmlns:a14="http://schemas.microsoft.com/office/drawing/2010/main" xmlns="">
                    <a:noFill/>
                  </a14:hiddenFill>
                </a:ext>
              </a:extLst>
            </p:spPr>
            <p:txBody>
              <a:bodyPr/>
              <a:lstStyle/>
              <a:p>
                <a:endParaRPr lang="en-US"/>
              </a:p>
            </p:txBody>
          </p:sp>
          <p:sp>
            <p:nvSpPr>
              <p:cNvPr id="7241" name="Text Box 94"/>
              <p:cNvSpPr txBox="1">
                <a:spLocks noChangeArrowheads="1"/>
              </p:cNvSpPr>
              <p:nvPr/>
            </p:nvSpPr>
            <p:spPr bwMode="auto">
              <a:xfrm>
                <a:off x="4950" y="864"/>
                <a:ext cx="528" cy="2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ctr">
                <a:spAutoFit/>
              </a:bodyPr>
              <a:lstStyle>
                <a:lvl1pPr>
                  <a:defRPr sz="3200">
                    <a:solidFill>
                      <a:schemeClr val="tx1"/>
                    </a:solidFill>
                    <a:latin typeface="Arial" charset="0"/>
                    <a:ea typeface="ＭＳ Ｐゴシック" charset="0"/>
                    <a:cs typeface="ＭＳ Ｐゴシック" charset="0"/>
                  </a:defRPr>
                </a:lvl1pPr>
                <a:lvl2pPr>
                  <a:defRPr sz="28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000">
                    <a:solidFill>
                      <a:schemeClr val="tx1"/>
                    </a:solidFill>
                    <a:latin typeface="Arial" charset="0"/>
                    <a:ea typeface="ＭＳ Ｐゴシック" charset="0"/>
                  </a:defRPr>
                </a:lvl4pPr>
                <a:lvl5pPr>
                  <a:defRPr sz="2000">
                    <a:solidFill>
                      <a:schemeClr val="tx1"/>
                    </a:solidFill>
                    <a:latin typeface="Arial" charset="0"/>
                    <a:ea typeface="ＭＳ Ｐゴシック" charset="0"/>
                  </a:defRPr>
                </a:lvl5pPr>
                <a:lvl6pPr eaLnBrk="0" hangingPunct="0">
                  <a:defRPr sz="2000">
                    <a:solidFill>
                      <a:schemeClr val="tx1"/>
                    </a:solidFill>
                    <a:latin typeface="Arial" charset="0"/>
                    <a:ea typeface="ＭＳ Ｐゴシック" charset="0"/>
                  </a:defRPr>
                </a:lvl6pPr>
                <a:lvl7pPr eaLnBrk="0" hangingPunct="0">
                  <a:defRPr sz="2000">
                    <a:solidFill>
                      <a:schemeClr val="tx1"/>
                    </a:solidFill>
                    <a:latin typeface="Arial" charset="0"/>
                    <a:ea typeface="ＭＳ Ｐゴシック" charset="0"/>
                  </a:defRPr>
                </a:lvl7pPr>
                <a:lvl8pPr eaLnBrk="0" hangingPunct="0">
                  <a:defRPr sz="2000">
                    <a:solidFill>
                      <a:schemeClr val="tx1"/>
                    </a:solidFill>
                    <a:latin typeface="Arial" charset="0"/>
                    <a:ea typeface="ＭＳ Ｐゴシック" charset="0"/>
                  </a:defRPr>
                </a:lvl8pPr>
                <a:lvl9pPr eaLnBrk="0" hangingPunct="0">
                  <a:defRPr sz="2000">
                    <a:solidFill>
                      <a:schemeClr val="tx1"/>
                    </a:solidFill>
                    <a:latin typeface="Arial" charset="0"/>
                    <a:ea typeface="ＭＳ Ｐゴシック" charset="0"/>
                  </a:defRPr>
                </a:lvl9pPr>
              </a:lstStyle>
              <a:p>
                <a:r>
                  <a:rPr lang="en-US" sz="1200" b="1"/>
                  <a:t>Deorbit maneuver</a:t>
                </a:r>
              </a:p>
            </p:txBody>
          </p:sp>
          <p:sp>
            <p:nvSpPr>
              <p:cNvPr id="7242" name="Oval 95"/>
              <p:cNvSpPr>
                <a:spLocks noChangeArrowheads="1"/>
              </p:cNvSpPr>
              <p:nvPr/>
            </p:nvSpPr>
            <p:spPr bwMode="auto">
              <a:xfrm>
                <a:off x="4560" y="1009"/>
                <a:ext cx="17" cy="18"/>
              </a:xfrm>
              <a:prstGeom prst="ellipse">
                <a:avLst/>
              </a:prstGeom>
              <a:solidFill>
                <a:schemeClr val="tx1"/>
              </a:solidFill>
              <a:ln w="9525">
                <a:solidFill>
                  <a:schemeClr val="tx1"/>
                </a:solidFill>
                <a:round/>
                <a:headEnd/>
                <a:tailEnd/>
              </a:ln>
            </p:spPr>
            <p:txBody>
              <a:bodyPr wrap="none" anchor="ctr"/>
              <a:lstStyle/>
              <a:p>
                <a:endParaRPr lang="en-US"/>
              </a:p>
            </p:txBody>
          </p:sp>
          <p:sp>
            <p:nvSpPr>
              <p:cNvPr id="7243" name="Text Box 96"/>
              <p:cNvSpPr txBox="1">
                <a:spLocks noChangeArrowheads="1"/>
              </p:cNvSpPr>
              <p:nvPr/>
            </p:nvSpPr>
            <p:spPr bwMode="auto">
              <a:xfrm>
                <a:off x="3377" y="1614"/>
                <a:ext cx="535" cy="3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ctr">
                <a:spAutoFit/>
              </a:bodyPr>
              <a:lstStyle>
                <a:lvl1pPr>
                  <a:defRPr sz="3200">
                    <a:solidFill>
                      <a:schemeClr val="tx1"/>
                    </a:solidFill>
                    <a:latin typeface="Arial" charset="0"/>
                    <a:ea typeface="ＭＳ Ｐゴシック" charset="0"/>
                    <a:cs typeface="ＭＳ Ｐゴシック" charset="0"/>
                  </a:defRPr>
                </a:lvl1pPr>
                <a:lvl2pPr>
                  <a:defRPr sz="28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000">
                    <a:solidFill>
                      <a:schemeClr val="tx1"/>
                    </a:solidFill>
                    <a:latin typeface="Arial" charset="0"/>
                    <a:ea typeface="ＭＳ Ｐゴシック" charset="0"/>
                  </a:defRPr>
                </a:lvl4pPr>
                <a:lvl5pPr>
                  <a:defRPr sz="2000">
                    <a:solidFill>
                      <a:schemeClr val="tx1"/>
                    </a:solidFill>
                    <a:latin typeface="Arial" charset="0"/>
                    <a:ea typeface="ＭＳ Ｐゴシック" charset="0"/>
                  </a:defRPr>
                </a:lvl5pPr>
                <a:lvl6pPr eaLnBrk="0" hangingPunct="0">
                  <a:defRPr sz="2000">
                    <a:solidFill>
                      <a:schemeClr val="tx1"/>
                    </a:solidFill>
                    <a:latin typeface="Arial" charset="0"/>
                    <a:ea typeface="ＭＳ Ｐゴシック" charset="0"/>
                  </a:defRPr>
                </a:lvl6pPr>
                <a:lvl7pPr eaLnBrk="0" hangingPunct="0">
                  <a:defRPr sz="2000">
                    <a:solidFill>
                      <a:schemeClr val="tx1"/>
                    </a:solidFill>
                    <a:latin typeface="Arial" charset="0"/>
                    <a:ea typeface="ＭＳ Ｐゴシック" charset="0"/>
                  </a:defRPr>
                </a:lvl7pPr>
                <a:lvl8pPr eaLnBrk="0" hangingPunct="0">
                  <a:defRPr sz="2000">
                    <a:solidFill>
                      <a:schemeClr val="tx1"/>
                    </a:solidFill>
                    <a:latin typeface="Arial" charset="0"/>
                    <a:ea typeface="ＭＳ Ｐゴシック" charset="0"/>
                  </a:defRPr>
                </a:lvl8pPr>
                <a:lvl9pPr eaLnBrk="0" hangingPunct="0">
                  <a:defRPr sz="2000">
                    <a:solidFill>
                      <a:schemeClr val="tx1"/>
                    </a:solidFill>
                    <a:latin typeface="Arial" charset="0"/>
                    <a:ea typeface="ＭＳ Ｐゴシック" charset="0"/>
                  </a:defRPr>
                </a:lvl9pPr>
              </a:lstStyle>
              <a:p>
                <a:r>
                  <a:rPr lang="en-US" sz="1200" b="1">
                    <a:solidFill>
                      <a:srgbClr val="FF0000"/>
                    </a:solidFill>
                  </a:rPr>
                  <a:t>Powered Descent Phase</a:t>
                </a:r>
              </a:p>
            </p:txBody>
          </p:sp>
          <p:sp>
            <p:nvSpPr>
              <p:cNvPr id="7244" name="Line 97"/>
              <p:cNvSpPr>
                <a:spLocks noChangeShapeType="1"/>
              </p:cNvSpPr>
              <p:nvPr/>
            </p:nvSpPr>
            <p:spPr bwMode="auto">
              <a:xfrm>
                <a:off x="3804" y="1847"/>
                <a:ext cx="465" cy="93"/>
              </a:xfrm>
              <a:prstGeom prst="line">
                <a:avLst/>
              </a:prstGeom>
              <a:noFill/>
              <a:ln w="9525">
                <a:solidFill>
                  <a:srgbClr val="FF0000"/>
                </a:solidFill>
                <a:round/>
                <a:headEnd/>
                <a:tailEnd type="stealth" w="med" len="lg"/>
              </a:ln>
              <a:extLst>
                <a:ext uri="{909E8E84-426E-40dd-AFC4-6F175D3DCCD1}">
                  <a14:hiddenFill xmlns:a14="http://schemas.microsoft.com/office/drawing/2010/main" xmlns="">
                    <a:noFill/>
                  </a14:hiddenFill>
                </a:ext>
              </a:extLst>
            </p:spPr>
            <p:txBody>
              <a:bodyPr/>
              <a:lstStyle/>
              <a:p>
                <a:endParaRPr lang="en-US"/>
              </a:p>
            </p:txBody>
          </p:sp>
          <p:sp>
            <p:nvSpPr>
              <p:cNvPr id="7245" name="Line 98"/>
              <p:cNvSpPr>
                <a:spLocks noChangeShapeType="1"/>
              </p:cNvSpPr>
              <p:nvPr/>
            </p:nvSpPr>
            <p:spPr bwMode="auto">
              <a:xfrm flipV="1">
                <a:off x="5011" y="1577"/>
                <a:ext cx="2" cy="32"/>
              </a:xfrm>
              <a:prstGeom prst="line">
                <a:avLst/>
              </a:prstGeom>
              <a:noFill/>
              <a:ln w="12700">
                <a:solidFill>
                  <a:srgbClr val="B2B2B2"/>
                </a:solidFill>
                <a:round/>
                <a:headEnd type="stealth" w="med" len="me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246" name="Arc 99"/>
              <p:cNvSpPr>
                <a:spLocks/>
              </p:cNvSpPr>
              <p:nvPr/>
            </p:nvSpPr>
            <p:spPr bwMode="auto">
              <a:xfrm rot="661304" flipH="1" flipV="1">
                <a:off x="4275" y="1898"/>
                <a:ext cx="115" cy="93"/>
              </a:xfrm>
              <a:custGeom>
                <a:avLst/>
                <a:gdLst>
                  <a:gd name="T0" fmla="*/ 0 w 22756"/>
                  <a:gd name="T1" fmla="*/ 0 h 21600"/>
                  <a:gd name="T2" fmla="*/ 0 w 22756"/>
                  <a:gd name="T3" fmla="*/ 0 h 21600"/>
                  <a:gd name="T4" fmla="*/ 0 w 22756"/>
                  <a:gd name="T5" fmla="*/ 0 h 21600"/>
                  <a:gd name="T6" fmla="*/ 0 60000 65536"/>
                  <a:gd name="T7" fmla="*/ 0 60000 65536"/>
                  <a:gd name="T8" fmla="*/ 0 60000 65536"/>
                  <a:gd name="T9" fmla="*/ 0 w 22756"/>
                  <a:gd name="T10" fmla="*/ 0 h 21600"/>
                  <a:gd name="T11" fmla="*/ 22756 w 22756"/>
                  <a:gd name="T12" fmla="*/ 21600 h 21600"/>
                </a:gdLst>
                <a:ahLst/>
                <a:cxnLst>
                  <a:cxn ang="T6">
                    <a:pos x="T0" y="T1"/>
                  </a:cxn>
                  <a:cxn ang="T7">
                    <a:pos x="T2" y="T3"/>
                  </a:cxn>
                  <a:cxn ang="T8">
                    <a:pos x="T4" y="T5"/>
                  </a:cxn>
                </a:cxnLst>
                <a:rect l="T9" t="T10" r="T11" b="T12"/>
                <a:pathLst>
                  <a:path w="22756" h="21600" fill="none" extrusionOk="0">
                    <a:moveTo>
                      <a:pt x="-1" y="32"/>
                    </a:moveTo>
                    <a:cubicBezTo>
                      <a:pt x="394" y="10"/>
                      <a:pt x="790" y="-1"/>
                      <a:pt x="1186" y="0"/>
                    </a:cubicBezTo>
                    <a:cubicBezTo>
                      <a:pt x="12670" y="0"/>
                      <a:pt x="22146" y="8986"/>
                      <a:pt x="22755" y="20455"/>
                    </a:cubicBezTo>
                  </a:path>
                  <a:path w="22756" h="21600" stroke="0" extrusionOk="0">
                    <a:moveTo>
                      <a:pt x="-1" y="32"/>
                    </a:moveTo>
                    <a:cubicBezTo>
                      <a:pt x="394" y="10"/>
                      <a:pt x="790" y="-1"/>
                      <a:pt x="1186" y="0"/>
                    </a:cubicBezTo>
                    <a:cubicBezTo>
                      <a:pt x="12670" y="0"/>
                      <a:pt x="22146" y="8986"/>
                      <a:pt x="22755" y="20455"/>
                    </a:cubicBezTo>
                    <a:lnTo>
                      <a:pt x="1186" y="21600"/>
                    </a:lnTo>
                    <a:lnTo>
                      <a:pt x="-1" y="32"/>
                    </a:lnTo>
                    <a:close/>
                  </a:path>
                </a:pathLst>
              </a:custGeom>
              <a:noFill/>
              <a:ln w="28575">
                <a:solidFill>
                  <a:srgbClr val="FF0000"/>
                </a:solidFill>
                <a:round/>
                <a:headEnd type="oval" w="sm" len="sm"/>
                <a:tailEnd type="oval" w="sm" len="sm"/>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247" name="Text Box 100"/>
              <p:cNvSpPr txBox="1">
                <a:spLocks noChangeArrowheads="1"/>
              </p:cNvSpPr>
              <p:nvPr/>
            </p:nvSpPr>
            <p:spPr bwMode="auto">
              <a:xfrm>
                <a:off x="5214" y="1271"/>
                <a:ext cx="408" cy="4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ctr">
                <a:spAutoFit/>
              </a:bodyPr>
              <a:lstStyle>
                <a:lvl1pPr>
                  <a:defRPr sz="3200">
                    <a:solidFill>
                      <a:schemeClr val="tx1"/>
                    </a:solidFill>
                    <a:latin typeface="Arial" charset="0"/>
                    <a:ea typeface="ＭＳ Ｐゴシック" charset="0"/>
                    <a:cs typeface="ＭＳ Ｐゴシック" charset="0"/>
                  </a:defRPr>
                </a:lvl1pPr>
                <a:lvl2pPr>
                  <a:defRPr sz="28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000">
                    <a:solidFill>
                      <a:schemeClr val="tx1"/>
                    </a:solidFill>
                    <a:latin typeface="Arial" charset="0"/>
                    <a:ea typeface="ＭＳ Ｐゴシック" charset="0"/>
                  </a:defRPr>
                </a:lvl4pPr>
                <a:lvl5pPr>
                  <a:defRPr sz="2000">
                    <a:solidFill>
                      <a:schemeClr val="tx1"/>
                    </a:solidFill>
                    <a:latin typeface="Arial" charset="0"/>
                    <a:ea typeface="ＭＳ Ｐゴシック" charset="0"/>
                  </a:defRPr>
                </a:lvl5pPr>
                <a:lvl6pPr eaLnBrk="0" hangingPunct="0">
                  <a:defRPr sz="2000">
                    <a:solidFill>
                      <a:schemeClr val="tx1"/>
                    </a:solidFill>
                    <a:latin typeface="Arial" charset="0"/>
                    <a:ea typeface="ＭＳ Ｐゴシック" charset="0"/>
                  </a:defRPr>
                </a:lvl6pPr>
                <a:lvl7pPr eaLnBrk="0" hangingPunct="0">
                  <a:defRPr sz="2000">
                    <a:solidFill>
                      <a:schemeClr val="tx1"/>
                    </a:solidFill>
                    <a:latin typeface="Arial" charset="0"/>
                    <a:ea typeface="ＭＳ Ｐゴシック" charset="0"/>
                  </a:defRPr>
                </a:lvl7pPr>
                <a:lvl8pPr eaLnBrk="0" hangingPunct="0">
                  <a:defRPr sz="2000">
                    <a:solidFill>
                      <a:schemeClr val="tx1"/>
                    </a:solidFill>
                    <a:latin typeface="Arial" charset="0"/>
                    <a:ea typeface="ＭＳ Ｐゴシック" charset="0"/>
                  </a:defRPr>
                </a:lvl8pPr>
                <a:lvl9pPr eaLnBrk="0" hangingPunct="0">
                  <a:defRPr sz="2000">
                    <a:solidFill>
                      <a:schemeClr val="tx1"/>
                    </a:solidFill>
                    <a:latin typeface="Arial" charset="0"/>
                    <a:ea typeface="ＭＳ Ｐゴシック" charset="0"/>
                  </a:defRPr>
                </a:lvl9pPr>
              </a:lstStyle>
              <a:p>
                <a:r>
                  <a:rPr lang="en-US" sz="1200" b="1"/>
                  <a:t>Transfer Orbit Phase (coast)</a:t>
                </a:r>
              </a:p>
            </p:txBody>
          </p:sp>
          <p:sp>
            <p:nvSpPr>
              <p:cNvPr id="7248" name="Line 101"/>
              <p:cNvSpPr>
                <a:spLocks noChangeShapeType="1"/>
              </p:cNvSpPr>
              <p:nvPr/>
            </p:nvSpPr>
            <p:spPr bwMode="auto">
              <a:xfrm flipH="1" flipV="1">
                <a:off x="4931" y="1366"/>
                <a:ext cx="247" cy="43"/>
              </a:xfrm>
              <a:prstGeom prst="line">
                <a:avLst/>
              </a:prstGeom>
              <a:noFill/>
              <a:ln w="9525">
                <a:solidFill>
                  <a:schemeClr val="tx1"/>
                </a:solidFill>
                <a:round/>
                <a:headEnd/>
                <a:tailEnd type="stealth" w="med" len="lg"/>
              </a:ln>
              <a:extLst>
                <a:ext uri="{909E8E84-426E-40dd-AFC4-6F175D3DCCD1}">
                  <a14:hiddenFill xmlns:a14="http://schemas.microsoft.com/office/drawing/2010/main" xmlns="">
                    <a:noFill/>
                  </a14:hiddenFill>
                </a:ext>
              </a:extLst>
            </p:spPr>
            <p:txBody>
              <a:bodyPr/>
              <a:lstStyle/>
              <a:p>
                <a:endParaRPr lang="en-US"/>
              </a:p>
            </p:txBody>
          </p:sp>
          <p:sp>
            <p:nvSpPr>
              <p:cNvPr id="7249" name="Line 102"/>
              <p:cNvSpPr>
                <a:spLocks noChangeShapeType="1"/>
              </p:cNvSpPr>
              <p:nvPr/>
            </p:nvSpPr>
            <p:spPr bwMode="auto">
              <a:xfrm flipH="1" flipV="1">
                <a:off x="4170" y="1067"/>
                <a:ext cx="115" cy="172"/>
              </a:xfrm>
              <a:prstGeom prst="line">
                <a:avLst/>
              </a:prstGeom>
              <a:noFill/>
              <a:ln w="9525">
                <a:solidFill>
                  <a:schemeClr val="tx1"/>
                </a:solidFill>
                <a:prstDash val="dash"/>
                <a:round/>
                <a:headEnd type="arrow" w="med" len="med"/>
                <a:tailEnd type="arrow" w="med" len="med"/>
              </a:ln>
              <a:extLst>
                <a:ext uri="{909E8E84-426E-40dd-AFC4-6F175D3DCCD1}">
                  <a14:hiddenFill xmlns:a14="http://schemas.microsoft.com/office/drawing/2010/main" xmlns="">
                    <a:noFill/>
                  </a14:hiddenFill>
                </a:ext>
              </a:extLst>
            </p:spPr>
            <p:txBody>
              <a:bodyPr lIns="0" tIns="0" rIns="0" bIns="0" anchor="ctr">
                <a:spAutoFit/>
              </a:bodyPr>
              <a:lstStyle/>
              <a:p>
                <a:endParaRPr lang="en-US"/>
              </a:p>
            </p:txBody>
          </p:sp>
          <p:sp>
            <p:nvSpPr>
              <p:cNvPr id="7250" name="Text Box 103"/>
              <p:cNvSpPr txBox="1">
                <a:spLocks noChangeArrowheads="1"/>
              </p:cNvSpPr>
              <p:nvPr/>
            </p:nvSpPr>
            <p:spPr bwMode="auto">
              <a:xfrm>
                <a:off x="3868" y="911"/>
                <a:ext cx="454" cy="1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3200">
                    <a:solidFill>
                      <a:schemeClr val="tx1"/>
                    </a:solidFill>
                    <a:latin typeface="Arial" charset="0"/>
                    <a:ea typeface="ＭＳ Ｐゴシック" charset="0"/>
                    <a:cs typeface="ＭＳ Ｐゴシック" charset="0"/>
                  </a:defRPr>
                </a:lvl1pPr>
                <a:lvl2pPr>
                  <a:defRPr sz="28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000">
                    <a:solidFill>
                      <a:schemeClr val="tx1"/>
                    </a:solidFill>
                    <a:latin typeface="Arial" charset="0"/>
                    <a:ea typeface="ＭＳ Ｐゴシック" charset="0"/>
                  </a:defRPr>
                </a:lvl4pPr>
                <a:lvl5pPr>
                  <a:defRPr sz="2000">
                    <a:solidFill>
                      <a:schemeClr val="tx1"/>
                    </a:solidFill>
                    <a:latin typeface="Arial" charset="0"/>
                    <a:ea typeface="ＭＳ Ｐゴシック" charset="0"/>
                  </a:defRPr>
                </a:lvl5pPr>
                <a:lvl6pPr eaLnBrk="0" hangingPunct="0">
                  <a:defRPr sz="2000">
                    <a:solidFill>
                      <a:schemeClr val="tx1"/>
                    </a:solidFill>
                    <a:latin typeface="Arial" charset="0"/>
                    <a:ea typeface="ＭＳ Ｐゴシック" charset="0"/>
                  </a:defRPr>
                </a:lvl6pPr>
                <a:lvl7pPr eaLnBrk="0" hangingPunct="0">
                  <a:defRPr sz="2000">
                    <a:solidFill>
                      <a:schemeClr val="tx1"/>
                    </a:solidFill>
                    <a:latin typeface="Arial" charset="0"/>
                    <a:ea typeface="ＭＳ Ｐゴシック" charset="0"/>
                  </a:defRPr>
                </a:lvl7pPr>
                <a:lvl8pPr eaLnBrk="0" hangingPunct="0">
                  <a:defRPr sz="2000">
                    <a:solidFill>
                      <a:schemeClr val="tx1"/>
                    </a:solidFill>
                    <a:latin typeface="Arial" charset="0"/>
                    <a:ea typeface="ＭＳ Ｐゴシック" charset="0"/>
                  </a:defRPr>
                </a:lvl8pPr>
                <a:lvl9pPr eaLnBrk="0" hangingPunct="0">
                  <a:defRPr sz="2000">
                    <a:solidFill>
                      <a:schemeClr val="tx1"/>
                    </a:solidFill>
                    <a:latin typeface="Arial" charset="0"/>
                    <a:ea typeface="ＭＳ Ｐゴシック" charset="0"/>
                  </a:defRPr>
                </a:lvl9pPr>
              </a:lstStyle>
              <a:p>
                <a:pPr>
                  <a:spcBef>
                    <a:spcPct val="50000"/>
                  </a:spcBef>
                </a:pPr>
                <a:r>
                  <a:rPr lang="en-US" sz="1200" b="1"/>
                  <a:t>100 km</a:t>
                </a:r>
                <a:endParaRPr lang="en-US" sz="1200" b="1">
                  <a:solidFill>
                    <a:schemeClr val="accent1"/>
                  </a:solidFill>
                </a:endParaRPr>
              </a:p>
            </p:txBody>
          </p:sp>
          <p:sp>
            <p:nvSpPr>
              <p:cNvPr id="7251" name="Freeform 104"/>
              <p:cNvSpPr>
                <a:spLocks/>
              </p:cNvSpPr>
              <p:nvPr/>
            </p:nvSpPr>
            <p:spPr bwMode="auto">
              <a:xfrm>
                <a:off x="4070" y="1059"/>
                <a:ext cx="150" cy="144"/>
              </a:xfrm>
              <a:custGeom>
                <a:avLst/>
                <a:gdLst>
                  <a:gd name="T0" fmla="*/ 6 w 150"/>
                  <a:gd name="T1" fmla="*/ 0 h 144"/>
                  <a:gd name="T2" fmla="*/ 0 w 150"/>
                  <a:gd name="T3" fmla="*/ 34 h 144"/>
                  <a:gd name="T4" fmla="*/ 8 w 150"/>
                  <a:gd name="T5" fmla="*/ 88 h 144"/>
                  <a:gd name="T6" fmla="*/ 20 w 150"/>
                  <a:gd name="T7" fmla="*/ 120 h 144"/>
                  <a:gd name="T8" fmla="*/ 48 w 150"/>
                  <a:gd name="T9" fmla="*/ 140 h 144"/>
                  <a:gd name="T10" fmla="*/ 100 w 150"/>
                  <a:gd name="T11" fmla="*/ 144 h 144"/>
                  <a:gd name="T12" fmla="*/ 126 w 150"/>
                  <a:gd name="T13" fmla="*/ 132 h 144"/>
                  <a:gd name="T14" fmla="*/ 144 w 150"/>
                  <a:gd name="T15" fmla="*/ 114 h 144"/>
                  <a:gd name="T16" fmla="*/ 150 w 150"/>
                  <a:gd name="T17" fmla="*/ 104 h 14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0"/>
                  <a:gd name="T28" fmla="*/ 0 h 144"/>
                  <a:gd name="T29" fmla="*/ 150 w 150"/>
                  <a:gd name="T30" fmla="*/ 144 h 14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0" h="144">
                    <a:moveTo>
                      <a:pt x="6" y="0"/>
                    </a:moveTo>
                    <a:lnTo>
                      <a:pt x="0" y="34"/>
                    </a:lnTo>
                    <a:lnTo>
                      <a:pt x="8" y="88"/>
                    </a:lnTo>
                    <a:lnTo>
                      <a:pt x="20" y="120"/>
                    </a:lnTo>
                    <a:lnTo>
                      <a:pt x="48" y="140"/>
                    </a:lnTo>
                    <a:lnTo>
                      <a:pt x="100" y="144"/>
                    </a:lnTo>
                    <a:lnTo>
                      <a:pt x="126" y="132"/>
                    </a:lnTo>
                    <a:lnTo>
                      <a:pt x="144" y="114"/>
                    </a:lnTo>
                    <a:lnTo>
                      <a:pt x="150" y="104"/>
                    </a:ln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graphicFrame>
          <p:nvGraphicFramePr>
            <p:cNvPr id="7173" name="Object 106"/>
            <p:cNvGraphicFramePr>
              <a:graphicFrameLocks noChangeAspect="1"/>
            </p:cNvGraphicFramePr>
            <p:nvPr/>
          </p:nvGraphicFramePr>
          <p:xfrm>
            <a:off x="0" y="3740"/>
            <a:ext cx="5766" cy="580"/>
          </p:xfrm>
          <a:graphic>
            <a:graphicData uri="http://schemas.openxmlformats.org/presentationml/2006/ole">
              <mc:AlternateContent xmlns:mc="http://schemas.openxmlformats.org/markup-compatibility/2006">
                <mc:Choice xmlns:v="urn:schemas-microsoft-com:vml" Requires="v">
                  <p:oleObj spid="_x0000_s2093" name="Visio" r:id="rId4" imgW="6932341" imgH="5529908" progId="">
                    <p:embed/>
                  </p:oleObj>
                </mc:Choice>
                <mc:Fallback>
                  <p:oleObj name="Visio" r:id="rId4" imgW="6932341" imgH="5529908"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740"/>
                          <a:ext cx="5766" cy="58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7174" name="Arc 107"/>
            <p:cNvSpPr>
              <a:spLocks/>
            </p:cNvSpPr>
            <p:nvPr/>
          </p:nvSpPr>
          <p:spPr bwMode="auto">
            <a:xfrm>
              <a:off x="959" y="1865"/>
              <a:ext cx="2309" cy="1709"/>
            </a:xfrm>
            <a:custGeom>
              <a:avLst/>
              <a:gdLst>
                <a:gd name="T0" fmla="*/ 0 w 15430"/>
                <a:gd name="T1" fmla="*/ 0 h 21600"/>
                <a:gd name="T2" fmla="*/ 0 w 15430"/>
                <a:gd name="T3" fmla="*/ 0 h 21600"/>
                <a:gd name="T4" fmla="*/ 0 w 15430"/>
                <a:gd name="T5" fmla="*/ 0 h 21600"/>
                <a:gd name="T6" fmla="*/ 0 60000 65536"/>
                <a:gd name="T7" fmla="*/ 0 60000 65536"/>
                <a:gd name="T8" fmla="*/ 0 60000 65536"/>
                <a:gd name="T9" fmla="*/ 0 w 15430"/>
                <a:gd name="T10" fmla="*/ 0 h 21600"/>
                <a:gd name="T11" fmla="*/ 15430 w 15430"/>
                <a:gd name="T12" fmla="*/ 21600 h 21600"/>
              </a:gdLst>
              <a:ahLst/>
              <a:cxnLst>
                <a:cxn ang="T6">
                  <a:pos x="T0" y="T1"/>
                </a:cxn>
                <a:cxn ang="T7">
                  <a:pos x="T2" y="T3"/>
                </a:cxn>
                <a:cxn ang="T8">
                  <a:pos x="T4" y="T5"/>
                </a:cxn>
              </a:cxnLst>
              <a:rect l="T9" t="T10" r="T11" b="T12"/>
              <a:pathLst>
                <a:path w="15430" h="21600" fill="none" extrusionOk="0">
                  <a:moveTo>
                    <a:pt x="-1" y="0"/>
                  </a:moveTo>
                  <a:cubicBezTo>
                    <a:pt x="48" y="0"/>
                    <a:pt x="97" y="-1"/>
                    <a:pt x="147" y="0"/>
                  </a:cubicBezTo>
                  <a:cubicBezTo>
                    <a:pt x="5880" y="0"/>
                    <a:pt x="11378" y="2279"/>
                    <a:pt x="15430" y="6335"/>
                  </a:cubicBezTo>
                </a:path>
                <a:path w="15430" h="21600" stroke="0" extrusionOk="0">
                  <a:moveTo>
                    <a:pt x="-1" y="0"/>
                  </a:moveTo>
                  <a:cubicBezTo>
                    <a:pt x="48" y="0"/>
                    <a:pt x="97" y="-1"/>
                    <a:pt x="147" y="0"/>
                  </a:cubicBezTo>
                  <a:cubicBezTo>
                    <a:pt x="5880" y="0"/>
                    <a:pt x="11378" y="2279"/>
                    <a:pt x="15430" y="6335"/>
                  </a:cubicBezTo>
                  <a:lnTo>
                    <a:pt x="147" y="21600"/>
                  </a:lnTo>
                  <a:lnTo>
                    <a:pt x="-1" y="0"/>
                  </a:lnTo>
                  <a:close/>
                </a:path>
              </a:pathLst>
            </a:custGeom>
            <a:noFill/>
            <a:ln w="19050">
              <a:solidFill>
                <a:srgbClr val="FF99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aphicFrame>
          <p:nvGraphicFramePr>
            <p:cNvPr id="7175" name="Object 108"/>
            <p:cNvGraphicFramePr>
              <a:graphicFrameLocks noChangeAspect="1"/>
            </p:cNvGraphicFramePr>
            <p:nvPr/>
          </p:nvGraphicFramePr>
          <p:xfrm>
            <a:off x="4676" y="4019"/>
            <a:ext cx="657" cy="187"/>
          </p:xfrm>
          <a:graphic>
            <a:graphicData uri="http://schemas.openxmlformats.org/presentationml/2006/ole">
              <mc:AlternateContent xmlns:mc="http://schemas.openxmlformats.org/markup-compatibility/2006">
                <mc:Choice xmlns:v="urn:schemas-microsoft-com:vml" Requires="v">
                  <p:oleObj spid="_x0000_s2094" name="Visio" r:id="rId6" imgW="1929161" imgH="549746" progId="">
                    <p:embed/>
                  </p:oleObj>
                </mc:Choice>
                <mc:Fallback>
                  <p:oleObj name="Visio" r:id="rId6" imgW="1929161" imgH="549746" progId="">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76" y="4019"/>
                          <a:ext cx="657" cy="1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7176" name="Oval 109"/>
            <p:cNvSpPr>
              <a:spLocks noChangeArrowheads="1"/>
            </p:cNvSpPr>
            <p:nvPr/>
          </p:nvSpPr>
          <p:spPr bwMode="auto">
            <a:xfrm>
              <a:off x="4764" y="4071"/>
              <a:ext cx="223" cy="78"/>
            </a:xfrm>
            <a:prstGeom prst="ellipse">
              <a:avLst/>
            </a:prstGeom>
            <a:solidFill>
              <a:schemeClr val="accent1"/>
            </a:solidFill>
            <a:ln w="6350">
              <a:solidFill>
                <a:schemeClr val="tx1"/>
              </a:solidFill>
              <a:round/>
              <a:headEnd/>
              <a:tailEnd/>
            </a:ln>
          </p:spPr>
          <p:txBody>
            <a:bodyPr wrap="none" anchor="ctr"/>
            <a:lstStyle/>
            <a:p>
              <a:endParaRPr lang="en-US"/>
            </a:p>
          </p:txBody>
        </p:sp>
        <p:sp>
          <p:nvSpPr>
            <p:cNvPr id="7177" name="Line 110"/>
            <p:cNvSpPr>
              <a:spLocks noChangeShapeType="1"/>
            </p:cNvSpPr>
            <p:nvPr/>
          </p:nvSpPr>
          <p:spPr bwMode="auto">
            <a:xfrm>
              <a:off x="4872" y="3266"/>
              <a:ext cx="7" cy="855"/>
            </a:xfrm>
            <a:prstGeom prst="line">
              <a:avLst/>
            </a:prstGeom>
            <a:noFill/>
            <a:ln w="19050">
              <a:solidFill>
                <a:srgbClr val="0000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178" name="Line 111"/>
            <p:cNvSpPr>
              <a:spLocks noChangeShapeType="1"/>
            </p:cNvSpPr>
            <p:nvPr/>
          </p:nvSpPr>
          <p:spPr bwMode="auto">
            <a:xfrm>
              <a:off x="3261" y="2363"/>
              <a:ext cx="1557" cy="675"/>
            </a:xfrm>
            <a:prstGeom prst="line">
              <a:avLst/>
            </a:prstGeom>
            <a:noFill/>
            <a:ln w="19050">
              <a:solidFill>
                <a:srgbClr val="0000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179" name="Line 112"/>
            <p:cNvSpPr>
              <a:spLocks noChangeShapeType="1"/>
            </p:cNvSpPr>
            <p:nvPr/>
          </p:nvSpPr>
          <p:spPr bwMode="auto">
            <a:xfrm>
              <a:off x="336" y="1864"/>
              <a:ext cx="366" cy="1"/>
            </a:xfrm>
            <a:prstGeom prst="line">
              <a:avLst/>
            </a:prstGeom>
            <a:noFill/>
            <a:ln w="1905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nvGrpSpPr>
            <p:cNvPr id="7180" name="Group 113"/>
            <p:cNvGrpSpPr>
              <a:grpSpLocks/>
            </p:cNvGrpSpPr>
            <p:nvPr/>
          </p:nvGrpSpPr>
          <p:grpSpPr bwMode="auto">
            <a:xfrm rot="-5400000">
              <a:off x="818" y="1603"/>
              <a:ext cx="244" cy="535"/>
              <a:chOff x="3696" y="1392"/>
              <a:chExt cx="548" cy="1200"/>
            </a:xfrm>
          </p:grpSpPr>
          <p:pic>
            <p:nvPicPr>
              <p:cNvPr id="7228" name="Picture 114" descr="LSAM"/>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3696" y="1392"/>
                <a:ext cx="548" cy="6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7229" name="Group 115"/>
              <p:cNvGrpSpPr>
                <a:grpSpLocks/>
              </p:cNvGrpSpPr>
              <p:nvPr/>
            </p:nvGrpSpPr>
            <p:grpSpPr bwMode="auto">
              <a:xfrm>
                <a:off x="3888" y="1920"/>
                <a:ext cx="192" cy="672"/>
                <a:chOff x="3650" y="592"/>
                <a:chExt cx="288" cy="178"/>
              </a:xfrm>
            </p:grpSpPr>
            <p:sp>
              <p:nvSpPr>
                <p:cNvPr id="7230" name="Freeform 116"/>
                <p:cNvSpPr>
                  <a:spLocks/>
                </p:cNvSpPr>
                <p:nvPr/>
              </p:nvSpPr>
              <p:spPr bwMode="auto">
                <a:xfrm>
                  <a:off x="3650" y="593"/>
                  <a:ext cx="288" cy="177"/>
                </a:xfrm>
                <a:custGeom>
                  <a:avLst/>
                  <a:gdLst>
                    <a:gd name="T0" fmla="*/ 143 w 288"/>
                    <a:gd name="T1" fmla="*/ 0 h 177"/>
                    <a:gd name="T2" fmla="*/ 113 w 288"/>
                    <a:gd name="T3" fmla="*/ 0 h 177"/>
                    <a:gd name="T4" fmla="*/ 83 w 288"/>
                    <a:gd name="T5" fmla="*/ 1 h 177"/>
                    <a:gd name="T6" fmla="*/ 69 w 288"/>
                    <a:gd name="T7" fmla="*/ 2 h 177"/>
                    <a:gd name="T8" fmla="*/ 25 w 288"/>
                    <a:gd name="T9" fmla="*/ 8 h 177"/>
                    <a:gd name="T10" fmla="*/ 10 w 288"/>
                    <a:gd name="T11" fmla="*/ 15 h 177"/>
                    <a:gd name="T12" fmla="*/ 4 w 288"/>
                    <a:gd name="T13" fmla="*/ 22 h 177"/>
                    <a:gd name="T14" fmla="*/ 0 w 288"/>
                    <a:gd name="T15" fmla="*/ 35 h 177"/>
                    <a:gd name="T16" fmla="*/ 5 w 288"/>
                    <a:gd name="T17" fmla="*/ 51 h 177"/>
                    <a:gd name="T18" fmla="*/ 21 w 288"/>
                    <a:gd name="T19" fmla="*/ 62 h 177"/>
                    <a:gd name="T20" fmla="*/ 30 w 288"/>
                    <a:gd name="T21" fmla="*/ 67 h 177"/>
                    <a:gd name="T22" fmla="*/ 42 w 288"/>
                    <a:gd name="T23" fmla="*/ 76 h 177"/>
                    <a:gd name="T24" fmla="*/ 58 w 288"/>
                    <a:gd name="T25" fmla="*/ 85 h 177"/>
                    <a:gd name="T26" fmla="*/ 65 w 288"/>
                    <a:gd name="T27" fmla="*/ 89 h 177"/>
                    <a:gd name="T28" fmla="*/ 88 w 288"/>
                    <a:gd name="T29" fmla="*/ 104 h 177"/>
                    <a:gd name="T30" fmla="*/ 106 w 288"/>
                    <a:gd name="T31" fmla="*/ 118 h 177"/>
                    <a:gd name="T32" fmla="*/ 114 w 288"/>
                    <a:gd name="T33" fmla="*/ 127 h 177"/>
                    <a:gd name="T34" fmla="*/ 122 w 288"/>
                    <a:gd name="T35" fmla="*/ 136 h 177"/>
                    <a:gd name="T36" fmla="*/ 127 w 288"/>
                    <a:gd name="T37" fmla="*/ 146 h 177"/>
                    <a:gd name="T38" fmla="*/ 131 w 288"/>
                    <a:gd name="T39" fmla="*/ 152 h 177"/>
                    <a:gd name="T40" fmla="*/ 134 w 288"/>
                    <a:gd name="T41" fmla="*/ 159 h 177"/>
                    <a:gd name="T42" fmla="*/ 138 w 288"/>
                    <a:gd name="T43" fmla="*/ 167 h 177"/>
                    <a:gd name="T44" fmla="*/ 143 w 288"/>
                    <a:gd name="T45" fmla="*/ 171 h 177"/>
                    <a:gd name="T46" fmla="*/ 144 w 288"/>
                    <a:gd name="T47" fmla="*/ 177 h 177"/>
                    <a:gd name="T48" fmla="*/ 149 w 288"/>
                    <a:gd name="T49" fmla="*/ 171 h 177"/>
                    <a:gd name="T50" fmla="*/ 149 w 288"/>
                    <a:gd name="T51" fmla="*/ 167 h 177"/>
                    <a:gd name="T52" fmla="*/ 155 w 288"/>
                    <a:gd name="T53" fmla="*/ 157 h 177"/>
                    <a:gd name="T54" fmla="*/ 163 w 288"/>
                    <a:gd name="T55" fmla="*/ 146 h 177"/>
                    <a:gd name="T56" fmla="*/ 167 w 288"/>
                    <a:gd name="T57" fmla="*/ 140 h 177"/>
                    <a:gd name="T58" fmla="*/ 179 w 288"/>
                    <a:gd name="T59" fmla="*/ 127 h 177"/>
                    <a:gd name="T60" fmla="*/ 185 w 288"/>
                    <a:gd name="T61" fmla="*/ 120 h 177"/>
                    <a:gd name="T62" fmla="*/ 202 w 288"/>
                    <a:gd name="T63" fmla="*/ 105 h 177"/>
                    <a:gd name="T64" fmla="*/ 238 w 288"/>
                    <a:gd name="T65" fmla="*/ 82 h 177"/>
                    <a:gd name="T66" fmla="*/ 265 w 288"/>
                    <a:gd name="T67" fmla="*/ 68 h 177"/>
                    <a:gd name="T68" fmla="*/ 280 w 288"/>
                    <a:gd name="T69" fmla="*/ 53 h 177"/>
                    <a:gd name="T70" fmla="*/ 288 w 288"/>
                    <a:gd name="T71" fmla="*/ 35 h 177"/>
                    <a:gd name="T72" fmla="*/ 283 w 288"/>
                    <a:gd name="T73" fmla="*/ 23 h 177"/>
                    <a:gd name="T74" fmla="*/ 269 w 288"/>
                    <a:gd name="T75" fmla="*/ 12 h 177"/>
                    <a:gd name="T76" fmla="*/ 250 w 288"/>
                    <a:gd name="T77" fmla="*/ 5 h 177"/>
                    <a:gd name="T78" fmla="*/ 215 w 288"/>
                    <a:gd name="T79" fmla="*/ 2 h 177"/>
                    <a:gd name="T80" fmla="*/ 171 w 288"/>
                    <a:gd name="T81" fmla="*/ 0 h 177"/>
                    <a:gd name="T82" fmla="*/ 143 w 288"/>
                    <a:gd name="T83" fmla="*/ 0 h 17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88"/>
                    <a:gd name="T127" fmla="*/ 0 h 177"/>
                    <a:gd name="T128" fmla="*/ 288 w 288"/>
                    <a:gd name="T129" fmla="*/ 177 h 177"/>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88" h="177">
                      <a:moveTo>
                        <a:pt x="143" y="0"/>
                      </a:moveTo>
                      <a:lnTo>
                        <a:pt x="113" y="0"/>
                      </a:lnTo>
                      <a:lnTo>
                        <a:pt x="83" y="1"/>
                      </a:lnTo>
                      <a:lnTo>
                        <a:pt x="69" y="2"/>
                      </a:lnTo>
                      <a:lnTo>
                        <a:pt x="25" y="8"/>
                      </a:lnTo>
                      <a:lnTo>
                        <a:pt x="10" y="15"/>
                      </a:lnTo>
                      <a:lnTo>
                        <a:pt x="4" y="22"/>
                      </a:lnTo>
                      <a:lnTo>
                        <a:pt x="0" y="35"/>
                      </a:lnTo>
                      <a:lnTo>
                        <a:pt x="5" y="51"/>
                      </a:lnTo>
                      <a:lnTo>
                        <a:pt x="21" y="62"/>
                      </a:lnTo>
                      <a:lnTo>
                        <a:pt x="30" y="67"/>
                      </a:lnTo>
                      <a:lnTo>
                        <a:pt x="42" y="76"/>
                      </a:lnTo>
                      <a:lnTo>
                        <a:pt x="58" y="85"/>
                      </a:lnTo>
                      <a:lnTo>
                        <a:pt x="65" y="89"/>
                      </a:lnTo>
                      <a:lnTo>
                        <a:pt x="88" y="104"/>
                      </a:lnTo>
                      <a:lnTo>
                        <a:pt x="106" y="118"/>
                      </a:lnTo>
                      <a:lnTo>
                        <a:pt x="114" y="127"/>
                      </a:lnTo>
                      <a:lnTo>
                        <a:pt x="122" y="136"/>
                      </a:lnTo>
                      <a:lnTo>
                        <a:pt x="127" y="146"/>
                      </a:lnTo>
                      <a:lnTo>
                        <a:pt x="131" y="152"/>
                      </a:lnTo>
                      <a:lnTo>
                        <a:pt x="134" y="159"/>
                      </a:lnTo>
                      <a:lnTo>
                        <a:pt x="138" y="167"/>
                      </a:lnTo>
                      <a:lnTo>
                        <a:pt x="143" y="171"/>
                      </a:lnTo>
                      <a:lnTo>
                        <a:pt x="144" y="177"/>
                      </a:lnTo>
                      <a:lnTo>
                        <a:pt x="149" y="171"/>
                      </a:lnTo>
                      <a:lnTo>
                        <a:pt x="149" y="167"/>
                      </a:lnTo>
                      <a:lnTo>
                        <a:pt x="155" y="157"/>
                      </a:lnTo>
                      <a:lnTo>
                        <a:pt x="163" y="146"/>
                      </a:lnTo>
                      <a:lnTo>
                        <a:pt x="167" y="140"/>
                      </a:lnTo>
                      <a:lnTo>
                        <a:pt x="179" y="127"/>
                      </a:lnTo>
                      <a:lnTo>
                        <a:pt x="185" y="120"/>
                      </a:lnTo>
                      <a:lnTo>
                        <a:pt x="202" y="105"/>
                      </a:lnTo>
                      <a:lnTo>
                        <a:pt x="238" y="82"/>
                      </a:lnTo>
                      <a:lnTo>
                        <a:pt x="265" y="68"/>
                      </a:lnTo>
                      <a:lnTo>
                        <a:pt x="280" y="53"/>
                      </a:lnTo>
                      <a:lnTo>
                        <a:pt x="288" y="35"/>
                      </a:lnTo>
                      <a:lnTo>
                        <a:pt x="283" y="23"/>
                      </a:lnTo>
                      <a:lnTo>
                        <a:pt x="269" y="12"/>
                      </a:lnTo>
                      <a:lnTo>
                        <a:pt x="250" y="5"/>
                      </a:lnTo>
                      <a:lnTo>
                        <a:pt x="215" y="2"/>
                      </a:lnTo>
                      <a:lnTo>
                        <a:pt x="171" y="0"/>
                      </a:lnTo>
                      <a:lnTo>
                        <a:pt x="143" y="0"/>
                      </a:lnTo>
                      <a:close/>
                    </a:path>
                  </a:pathLst>
                </a:custGeom>
                <a:solidFill>
                  <a:srgbClr val="FFF1B3"/>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7231" name="Freeform 117"/>
                <p:cNvSpPr>
                  <a:spLocks/>
                </p:cNvSpPr>
                <p:nvPr/>
              </p:nvSpPr>
              <p:spPr bwMode="auto">
                <a:xfrm>
                  <a:off x="3660" y="592"/>
                  <a:ext cx="268" cy="116"/>
                </a:xfrm>
                <a:custGeom>
                  <a:avLst/>
                  <a:gdLst>
                    <a:gd name="T0" fmla="*/ 103 w 268"/>
                    <a:gd name="T1" fmla="*/ 0 h 116"/>
                    <a:gd name="T2" fmla="*/ 48 w 268"/>
                    <a:gd name="T3" fmla="*/ 3 h 116"/>
                    <a:gd name="T4" fmla="*/ 17 w 268"/>
                    <a:gd name="T5" fmla="*/ 11 h 116"/>
                    <a:gd name="T6" fmla="*/ 0 w 268"/>
                    <a:gd name="T7" fmla="*/ 22 h 116"/>
                    <a:gd name="T8" fmla="*/ 4 w 268"/>
                    <a:gd name="T9" fmla="*/ 32 h 116"/>
                    <a:gd name="T10" fmla="*/ 22 w 268"/>
                    <a:gd name="T11" fmla="*/ 46 h 116"/>
                    <a:gd name="T12" fmla="*/ 63 w 268"/>
                    <a:gd name="T13" fmla="*/ 62 h 116"/>
                    <a:gd name="T14" fmla="*/ 91 w 268"/>
                    <a:gd name="T15" fmla="*/ 73 h 116"/>
                    <a:gd name="T16" fmla="*/ 113 w 268"/>
                    <a:gd name="T17" fmla="*/ 82 h 116"/>
                    <a:gd name="T18" fmla="*/ 125 w 268"/>
                    <a:gd name="T19" fmla="*/ 93 h 116"/>
                    <a:gd name="T20" fmla="*/ 129 w 268"/>
                    <a:gd name="T21" fmla="*/ 104 h 116"/>
                    <a:gd name="T22" fmla="*/ 136 w 268"/>
                    <a:gd name="T23" fmla="*/ 115 h 116"/>
                    <a:gd name="T24" fmla="*/ 136 w 268"/>
                    <a:gd name="T25" fmla="*/ 116 h 116"/>
                    <a:gd name="T26" fmla="*/ 138 w 268"/>
                    <a:gd name="T27" fmla="*/ 116 h 116"/>
                    <a:gd name="T28" fmla="*/ 140 w 268"/>
                    <a:gd name="T29" fmla="*/ 116 h 116"/>
                    <a:gd name="T30" fmla="*/ 140 w 268"/>
                    <a:gd name="T31" fmla="*/ 115 h 116"/>
                    <a:gd name="T32" fmla="*/ 145 w 268"/>
                    <a:gd name="T33" fmla="*/ 104 h 116"/>
                    <a:gd name="T34" fmla="*/ 150 w 268"/>
                    <a:gd name="T35" fmla="*/ 94 h 116"/>
                    <a:gd name="T36" fmla="*/ 166 w 268"/>
                    <a:gd name="T37" fmla="*/ 81 h 116"/>
                    <a:gd name="T38" fmla="*/ 197 w 268"/>
                    <a:gd name="T39" fmla="*/ 70 h 116"/>
                    <a:gd name="T40" fmla="*/ 218 w 268"/>
                    <a:gd name="T41" fmla="*/ 58 h 116"/>
                    <a:gd name="T42" fmla="*/ 249 w 268"/>
                    <a:gd name="T43" fmla="*/ 46 h 116"/>
                    <a:gd name="T44" fmla="*/ 268 w 268"/>
                    <a:gd name="T45" fmla="*/ 31 h 116"/>
                    <a:gd name="T46" fmla="*/ 259 w 268"/>
                    <a:gd name="T47" fmla="*/ 18 h 116"/>
                    <a:gd name="T48" fmla="*/ 240 w 268"/>
                    <a:gd name="T49" fmla="*/ 9 h 116"/>
                    <a:gd name="T50" fmla="*/ 209 w 268"/>
                    <a:gd name="T51" fmla="*/ 3 h 116"/>
                    <a:gd name="T52" fmla="*/ 150 w 268"/>
                    <a:gd name="T53" fmla="*/ 0 h 116"/>
                    <a:gd name="T54" fmla="*/ 103 w 268"/>
                    <a:gd name="T55" fmla="*/ 0 h 11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68"/>
                    <a:gd name="T85" fmla="*/ 0 h 116"/>
                    <a:gd name="T86" fmla="*/ 268 w 268"/>
                    <a:gd name="T87" fmla="*/ 116 h 11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68" h="116">
                      <a:moveTo>
                        <a:pt x="103" y="0"/>
                      </a:moveTo>
                      <a:lnTo>
                        <a:pt x="48" y="3"/>
                      </a:lnTo>
                      <a:lnTo>
                        <a:pt x="17" y="11"/>
                      </a:lnTo>
                      <a:lnTo>
                        <a:pt x="0" y="22"/>
                      </a:lnTo>
                      <a:lnTo>
                        <a:pt x="4" y="32"/>
                      </a:lnTo>
                      <a:lnTo>
                        <a:pt x="22" y="46"/>
                      </a:lnTo>
                      <a:lnTo>
                        <a:pt x="63" y="62"/>
                      </a:lnTo>
                      <a:lnTo>
                        <a:pt x="91" y="73"/>
                      </a:lnTo>
                      <a:lnTo>
                        <a:pt x="113" y="82"/>
                      </a:lnTo>
                      <a:lnTo>
                        <a:pt x="125" y="93"/>
                      </a:lnTo>
                      <a:lnTo>
                        <a:pt x="129" y="104"/>
                      </a:lnTo>
                      <a:lnTo>
                        <a:pt x="136" y="115"/>
                      </a:lnTo>
                      <a:lnTo>
                        <a:pt x="136" y="116"/>
                      </a:lnTo>
                      <a:lnTo>
                        <a:pt x="138" y="116"/>
                      </a:lnTo>
                      <a:lnTo>
                        <a:pt x="140" y="116"/>
                      </a:lnTo>
                      <a:lnTo>
                        <a:pt x="140" y="115"/>
                      </a:lnTo>
                      <a:lnTo>
                        <a:pt x="145" y="104"/>
                      </a:lnTo>
                      <a:lnTo>
                        <a:pt x="150" y="94"/>
                      </a:lnTo>
                      <a:lnTo>
                        <a:pt x="166" y="81"/>
                      </a:lnTo>
                      <a:lnTo>
                        <a:pt x="197" y="70"/>
                      </a:lnTo>
                      <a:lnTo>
                        <a:pt x="218" y="58"/>
                      </a:lnTo>
                      <a:lnTo>
                        <a:pt x="249" y="46"/>
                      </a:lnTo>
                      <a:lnTo>
                        <a:pt x="268" y="31"/>
                      </a:lnTo>
                      <a:lnTo>
                        <a:pt x="259" y="18"/>
                      </a:lnTo>
                      <a:lnTo>
                        <a:pt x="240" y="9"/>
                      </a:lnTo>
                      <a:lnTo>
                        <a:pt x="209" y="3"/>
                      </a:lnTo>
                      <a:lnTo>
                        <a:pt x="150" y="0"/>
                      </a:lnTo>
                      <a:lnTo>
                        <a:pt x="103" y="0"/>
                      </a:lnTo>
                      <a:close/>
                    </a:path>
                  </a:pathLst>
                </a:custGeom>
                <a:solidFill>
                  <a:srgbClr val="FFE575"/>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7232" name="Freeform 118"/>
                <p:cNvSpPr>
                  <a:spLocks/>
                </p:cNvSpPr>
                <p:nvPr/>
              </p:nvSpPr>
              <p:spPr bwMode="auto">
                <a:xfrm>
                  <a:off x="3688" y="598"/>
                  <a:ext cx="212" cy="64"/>
                </a:xfrm>
                <a:custGeom>
                  <a:avLst/>
                  <a:gdLst>
                    <a:gd name="T0" fmla="*/ 81 w 212"/>
                    <a:gd name="T1" fmla="*/ 0 h 64"/>
                    <a:gd name="T2" fmla="*/ 38 w 212"/>
                    <a:gd name="T3" fmla="*/ 2 h 64"/>
                    <a:gd name="T4" fmla="*/ 13 w 212"/>
                    <a:gd name="T5" fmla="*/ 6 h 64"/>
                    <a:gd name="T6" fmla="*/ 0 w 212"/>
                    <a:gd name="T7" fmla="*/ 12 h 64"/>
                    <a:gd name="T8" fmla="*/ 3 w 212"/>
                    <a:gd name="T9" fmla="*/ 18 h 64"/>
                    <a:gd name="T10" fmla="*/ 18 w 212"/>
                    <a:gd name="T11" fmla="*/ 25 h 64"/>
                    <a:gd name="T12" fmla="*/ 50 w 212"/>
                    <a:gd name="T13" fmla="*/ 34 h 64"/>
                    <a:gd name="T14" fmla="*/ 72 w 212"/>
                    <a:gd name="T15" fmla="*/ 40 h 64"/>
                    <a:gd name="T16" fmla="*/ 90 w 212"/>
                    <a:gd name="T17" fmla="*/ 45 h 64"/>
                    <a:gd name="T18" fmla="*/ 99 w 212"/>
                    <a:gd name="T19" fmla="*/ 51 h 64"/>
                    <a:gd name="T20" fmla="*/ 102 w 212"/>
                    <a:gd name="T21" fmla="*/ 57 h 64"/>
                    <a:gd name="T22" fmla="*/ 107 w 212"/>
                    <a:gd name="T23" fmla="*/ 64 h 64"/>
                    <a:gd name="T24" fmla="*/ 107 w 212"/>
                    <a:gd name="T25" fmla="*/ 64 h 64"/>
                    <a:gd name="T26" fmla="*/ 109 w 212"/>
                    <a:gd name="T27" fmla="*/ 64 h 64"/>
                    <a:gd name="T28" fmla="*/ 111 w 212"/>
                    <a:gd name="T29" fmla="*/ 64 h 64"/>
                    <a:gd name="T30" fmla="*/ 111 w 212"/>
                    <a:gd name="T31" fmla="*/ 64 h 64"/>
                    <a:gd name="T32" fmla="*/ 115 w 212"/>
                    <a:gd name="T33" fmla="*/ 57 h 64"/>
                    <a:gd name="T34" fmla="*/ 119 w 212"/>
                    <a:gd name="T35" fmla="*/ 52 h 64"/>
                    <a:gd name="T36" fmla="*/ 131 w 212"/>
                    <a:gd name="T37" fmla="*/ 45 h 64"/>
                    <a:gd name="T38" fmla="*/ 156 w 212"/>
                    <a:gd name="T39" fmla="*/ 39 h 64"/>
                    <a:gd name="T40" fmla="*/ 173 w 212"/>
                    <a:gd name="T41" fmla="*/ 32 h 64"/>
                    <a:gd name="T42" fmla="*/ 197 w 212"/>
                    <a:gd name="T43" fmla="*/ 25 h 64"/>
                    <a:gd name="T44" fmla="*/ 212 w 212"/>
                    <a:gd name="T45" fmla="*/ 17 h 64"/>
                    <a:gd name="T46" fmla="*/ 205 w 212"/>
                    <a:gd name="T47" fmla="*/ 10 h 64"/>
                    <a:gd name="T48" fmla="*/ 190 w 212"/>
                    <a:gd name="T49" fmla="*/ 5 h 64"/>
                    <a:gd name="T50" fmla="*/ 165 w 212"/>
                    <a:gd name="T51" fmla="*/ 2 h 64"/>
                    <a:gd name="T52" fmla="*/ 119 w 212"/>
                    <a:gd name="T53" fmla="*/ 0 h 64"/>
                    <a:gd name="T54" fmla="*/ 81 w 212"/>
                    <a:gd name="T55" fmla="*/ 0 h 6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12"/>
                    <a:gd name="T85" fmla="*/ 0 h 64"/>
                    <a:gd name="T86" fmla="*/ 212 w 212"/>
                    <a:gd name="T87" fmla="*/ 64 h 64"/>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12" h="64">
                      <a:moveTo>
                        <a:pt x="81" y="0"/>
                      </a:moveTo>
                      <a:lnTo>
                        <a:pt x="38" y="2"/>
                      </a:lnTo>
                      <a:lnTo>
                        <a:pt x="13" y="6"/>
                      </a:lnTo>
                      <a:lnTo>
                        <a:pt x="0" y="12"/>
                      </a:lnTo>
                      <a:lnTo>
                        <a:pt x="3" y="18"/>
                      </a:lnTo>
                      <a:lnTo>
                        <a:pt x="18" y="25"/>
                      </a:lnTo>
                      <a:lnTo>
                        <a:pt x="50" y="34"/>
                      </a:lnTo>
                      <a:lnTo>
                        <a:pt x="72" y="40"/>
                      </a:lnTo>
                      <a:lnTo>
                        <a:pt x="90" y="45"/>
                      </a:lnTo>
                      <a:lnTo>
                        <a:pt x="99" y="51"/>
                      </a:lnTo>
                      <a:lnTo>
                        <a:pt x="102" y="57"/>
                      </a:lnTo>
                      <a:lnTo>
                        <a:pt x="107" y="64"/>
                      </a:lnTo>
                      <a:lnTo>
                        <a:pt x="109" y="64"/>
                      </a:lnTo>
                      <a:lnTo>
                        <a:pt x="111" y="64"/>
                      </a:lnTo>
                      <a:lnTo>
                        <a:pt x="115" y="57"/>
                      </a:lnTo>
                      <a:lnTo>
                        <a:pt x="119" y="52"/>
                      </a:lnTo>
                      <a:lnTo>
                        <a:pt x="131" y="45"/>
                      </a:lnTo>
                      <a:lnTo>
                        <a:pt x="156" y="39"/>
                      </a:lnTo>
                      <a:lnTo>
                        <a:pt x="173" y="32"/>
                      </a:lnTo>
                      <a:lnTo>
                        <a:pt x="197" y="25"/>
                      </a:lnTo>
                      <a:lnTo>
                        <a:pt x="212" y="17"/>
                      </a:lnTo>
                      <a:lnTo>
                        <a:pt x="205" y="10"/>
                      </a:lnTo>
                      <a:lnTo>
                        <a:pt x="190" y="5"/>
                      </a:lnTo>
                      <a:lnTo>
                        <a:pt x="165" y="2"/>
                      </a:lnTo>
                      <a:lnTo>
                        <a:pt x="119" y="0"/>
                      </a:lnTo>
                      <a:lnTo>
                        <a:pt x="81" y="0"/>
                      </a:lnTo>
                      <a:close/>
                    </a:path>
                  </a:pathLst>
                </a:custGeom>
                <a:solidFill>
                  <a:srgbClr val="FFD41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graphicFrame>
          <p:nvGraphicFramePr>
            <p:cNvPr id="7181" name="Object 119"/>
            <p:cNvGraphicFramePr>
              <a:graphicFrameLocks noChangeAspect="1"/>
            </p:cNvGraphicFramePr>
            <p:nvPr/>
          </p:nvGraphicFramePr>
          <p:xfrm>
            <a:off x="4905" y="3687"/>
            <a:ext cx="360" cy="447"/>
          </p:xfrm>
          <a:graphic>
            <a:graphicData uri="http://schemas.openxmlformats.org/presentationml/2006/ole">
              <mc:AlternateContent xmlns:mc="http://schemas.openxmlformats.org/markup-compatibility/2006">
                <mc:Choice xmlns:v="urn:schemas-microsoft-com:vml" Requires="v">
                  <p:oleObj spid="_x0000_s2095" name="Visio" r:id="rId9" imgW="819615" imgH="1017270" progId="">
                    <p:embed/>
                  </p:oleObj>
                </mc:Choice>
                <mc:Fallback>
                  <p:oleObj name="Visio" r:id="rId9" imgW="819615" imgH="1017270" progId="">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905" y="3687"/>
                          <a:ext cx="360" cy="44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7182" name="AutoShape 120"/>
            <p:cNvSpPr>
              <a:spLocks noChangeArrowheads="1"/>
            </p:cNvSpPr>
            <p:nvPr/>
          </p:nvSpPr>
          <p:spPr bwMode="auto">
            <a:xfrm rot="-3339955">
              <a:off x="2419" y="1977"/>
              <a:ext cx="297" cy="101"/>
            </a:xfrm>
            <a:prstGeom prst="curvedDownArrow">
              <a:avLst>
                <a:gd name="adj1" fmla="val 15397"/>
                <a:gd name="adj2" fmla="val 54578"/>
                <a:gd name="adj3" fmla="val 43120"/>
              </a:avLst>
            </a:prstGeom>
            <a:solidFill>
              <a:schemeClr val="accent1"/>
            </a:solidFill>
            <a:ln w="9525">
              <a:solidFill>
                <a:schemeClr val="tx1"/>
              </a:solidFill>
              <a:miter lim="800000"/>
              <a:headEnd/>
              <a:tailEnd/>
            </a:ln>
          </p:spPr>
          <p:txBody>
            <a:bodyPr wrap="none" anchor="ctr"/>
            <a:lstStyle/>
            <a:p>
              <a:endParaRPr lang="en-US"/>
            </a:p>
          </p:txBody>
        </p:sp>
        <p:sp>
          <p:nvSpPr>
            <p:cNvPr id="7183" name="Text Box 121"/>
            <p:cNvSpPr txBox="1">
              <a:spLocks noChangeArrowheads="1"/>
            </p:cNvSpPr>
            <p:nvPr/>
          </p:nvSpPr>
          <p:spPr bwMode="auto">
            <a:xfrm>
              <a:off x="3922" y="3842"/>
              <a:ext cx="767" cy="210"/>
            </a:xfrm>
            <a:prstGeom prst="rect">
              <a:avLst/>
            </a:prstGeom>
            <a:solidFill>
              <a:schemeClr val="bg1">
                <a:alpha val="70195"/>
              </a:schemeClr>
            </a:solidFill>
            <a:ln w="28575">
              <a:solidFill>
                <a:srgbClr val="009900"/>
              </a:solidFill>
              <a:miter lim="800000"/>
              <a:headEnd/>
              <a:tailEnd/>
            </a:ln>
          </p:spPr>
          <p:txBody>
            <a:bodyPr>
              <a:spAutoFit/>
            </a:bodyPr>
            <a:lstStyle>
              <a:lvl1pPr>
                <a:defRPr sz="3200">
                  <a:solidFill>
                    <a:schemeClr val="tx1"/>
                  </a:solidFill>
                  <a:latin typeface="Arial" charset="0"/>
                  <a:ea typeface="ＭＳ Ｐゴシック" charset="0"/>
                  <a:cs typeface="ＭＳ Ｐゴシック" charset="0"/>
                </a:defRPr>
              </a:lvl1pPr>
              <a:lvl2pPr>
                <a:defRPr sz="28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000">
                  <a:solidFill>
                    <a:schemeClr val="tx1"/>
                  </a:solidFill>
                  <a:latin typeface="Arial" charset="0"/>
                  <a:ea typeface="ＭＳ Ｐゴシック" charset="0"/>
                </a:defRPr>
              </a:lvl4pPr>
              <a:lvl5pPr>
                <a:defRPr sz="2000">
                  <a:solidFill>
                    <a:schemeClr val="tx1"/>
                  </a:solidFill>
                  <a:latin typeface="Arial" charset="0"/>
                  <a:ea typeface="ＭＳ Ｐゴシック" charset="0"/>
                </a:defRPr>
              </a:lvl5pPr>
              <a:lvl6pPr eaLnBrk="0" hangingPunct="0">
                <a:defRPr sz="2000">
                  <a:solidFill>
                    <a:schemeClr val="tx1"/>
                  </a:solidFill>
                  <a:latin typeface="Arial" charset="0"/>
                  <a:ea typeface="ＭＳ Ｐゴシック" charset="0"/>
                </a:defRPr>
              </a:lvl6pPr>
              <a:lvl7pPr eaLnBrk="0" hangingPunct="0">
                <a:defRPr sz="2000">
                  <a:solidFill>
                    <a:schemeClr val="tx1"/>
                  </a:solidFill>
                  <a:latin typeface="Arial" charset="0"/>
                  <a:ea typeface="ＭＳ Ｐゴシック" charset="0"/>
                </a:defRPr>
              </a:lvl7pPr>
              <a:lvl8pPr eaLnBrk="0" hangingPunct="0">
                <a:defRPr sz="2000">
                  <a:solidFill>
                    <a:schemeClr val="tx1"/>
                  </a:solidFill>
                  <a:latin typeface="Arial" charset="0"/>
                  <a:ea typeface="ＭＳ Ｐゴシック" charset="0"/>
                </a:defRPr>
              </a:lvl8pPr>
              <a:lvl9pPr eaLnBrk="0" hangingPunct="0">
                <a:defRPr sz="2000">
                  <a:solidFill>
                    <a:schemeClr val="tx1"/>
                  </a:solidFill>
                  <a:latin typeface="Arial" charset="0"/>
                  <a:ea typeface="ＭＳ Ｐゴシック" charset="0"/>
                </a:defRPr>
              </a:lvl9pPr>
            </a:lstStyle>
            <a:p>
              <a:pPr>
                <a:spcBef>
                  <a:spcPct val="50000"/>
                </a:spcBef>
              </a:pPr>
              <a:r>
                <a:rPr lang="en-US" sz="1400" b="1" i="1">
                  <a:solidFill>
                    <a:srgbClr val="009900"/>
                  </a:solidFill>
                </a:rPr>
                <a:t>Touchdown</a:t>
              </a:r>
              <a:endParaRPr lang="en-US" sz="1400" b="1">
                <a:solidFill>
                  <a:srgbClr val="009900"/>
                </a:solidFill>
              </a:endParaRPr>
            </a:p>
          </p:txBody>
        </p:sp>
        <p:sp>
          <p:nvSpPr>
            <p:cNvPr id="7184" name="Text Box 122"/>
            <p:cNvSpPr txBox="1">
              <a:spLocks noChangeArrowheads="1"/>
            </p:cNvSpPr>
            <p:nvPr/>
          </p:nvSpPr>
          <p:spPr bwMode="auto">
            <a:xfrm>
              <a:off x="2736" y="2784"/>
              <a:ext cx="1728" cy="1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3200">
                  <a:solidFill>
                    <a:schemeClr val="tx1"/>
                  </a:solidFill>
                  <a:latin typeface="Arial" charset="0"/>
                  <a:ea typeface="ＭＳ Ｐゴシック" charset="0"/>
                  <a:cs typeface="ＭＳ Ｐゴシック" charset="0"/>
                </a:defRPr>
              </a:lvl1pPr>
              <a:lvl2pPr>
                <a:defRPr sz="28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000">
                  <a:solidFill>
                    <a:schemeClr val="tx1"/>
                  </a:solidFill>
                  <a:latin typeface="Arial" charset="0"/>
                  <a:ea typeface="ＭＳ Ｐゴシック" charset="0"/>
                </a:defRPr>
              </a:lvl4pPr>
              <a:lvl5pPr>
                <a:defRPr sz="2000">
                  <a:solidFill>
                    <a:schemeClr val="tx1"/>
                  </a:solidFill>
                  <a:latin typeface="Arial" charset="0"/>
                  <a:ea typeface="ＭＳ Ｐゴシック" charset="0"/>
                </a:defRPr>
              </a:lvl5pPr>
              <a:lvl6pPr eaLnBrk="0" hangingPunct="0">
                <a:defRPr sz="2000">
                  <a:solidFill>
                    <a:schemeClr val="tx1"/>
                  </a:solidFill>
                  <a:latin typeface="Arial" charset="0"/>
                  <a:ea typeface="ＭＳ Ｐゴシック" charset="0"/>
                </a:defRPr>
              </a:lvl6pPr>
              <a:lvl7pPr eaLnBrk="0" hangingPunct="0">
                <a:defRPr sz="2000">
                  <a:solidFill>
                    <a:schemeClr val="tx1"/>
                  </a:solidFill>
                  <a:latin typeface="Arial" charset="0"/>
                  <a:ea typeface="ＭＳ Ｐゴシック" charset="0"/>
                </a:defRPr>
              </a:lvl7pPr>
              <a:lvl8pPr eaLnBrk="0" hangingPunct="0">
                <a:defRPr sz="2000">
                  <a:solidFill>
                    <a:schemeClr val="tx1"/>
                  </a:solidFill>
                  <a:latin typeface="Arial" charset="0"/>
                  <a:ea typeface="ＭＳ Ｐゴシック" charset="0"/>
                </a:defRPr>
              </a:lvl8pPr>
              <a:lvl9pPr eaLnBrk="0" hangingPunct="0">
                <a:defRPr sz="2000">
                  <a:solidFill>
                    <a:schemeClr val="tx1"/>
                  </a:solidFill>
                  <a:latin typeface="Arial" charset="0"/>
                  <a:ea typeface="ＭＳ Ｐゴシック" charset="0"/>
                </a:defRPr>
              </a:lvl9pPr>
            </a:lstStyle>
            <a:p>
              <a:pPr>
                <a:spcBef>
                  <a:spcPct val="50000"/>
                </a:spcBef>
              </a:pPr>
              <a:r>
                <a:rPr lang="en-US" sz="1400" b="1" i="1">
                  <a:solidFill>
                    <a:srgbClr val="0000FF"/>
                  </a:solidFill>
                </a:rPr>
                <a:t>Approach Phase (HDA, HRN)</a:t>
              </a:r>
            </a:p>
          </p:txBody>
        </p:sp>
        <p:sp>
          <p:nvSpPr>
            <p:cNvPr id="7185" name="Text Box 123"/>
            <p:cNvSpPr txBox="1">
              <a:spLocks noChangeArrowheads="1"/>
            </p:cNvSpPr>
            <p:nvPr/>
          </p:nvSpPr>
          <p:spPr bwMode="auto">
            <a:xfrm>
              <a:off x="1248" y="1996"/>
              <a:ext cx="1277" cy="1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3200">
                  <a:solidFill>
                    <a:schemeClr val="tx1"/>
                  </a:solidFill>
                  <a:latin typeface="Arial" charset="0"/>
                  <a:ea typeface="ＭＳ Ｐゴシック" charset="0"/>
                  <a:cs typeface="ＭＳ Ｐゴシック" charset="0"/>
                </a:defRPr>
              </a:lvl1pPr>
              <a:lvl2pPr>
                <a:defRPr sz="28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000">
                  <a:solidFill>
                    <a:schemeClr val="tx1"/>
                  </a:solidFill>
                  <a:latin typeface="Arial" charset="0"/>
                  <a:ea typeface="ＭＳ Ｐゴシック" charset="0"/>
                </a:defRPr>
              </a:lvl4pPr>
              <a:lvl5pPr>
                <a:defRPr sz="2000">
                  <a:solidFill>
                    <a:schemeClr val="tx1"/>
                  </a:solidFill>
                  <a:latin typeface="Arial" charset="0"/>
                  <a:ea typeface="ＭＳ Ｐゴシック" charset="0"/>
                </a:defRPr>
              </a:lvl5pPr>
              <a:lvl6pPr eaLnBrk="0" hangingPunct="0">
                <a:defRPr sz="2000">
                  <a:solidFill>
                    <a:schemeClr val="tx1"/>
                  </a:solidFill>
                  <a:latin typeface="Arial" charset="0"/>
                  <a:ea typeface="ＭＳ Ｐゴシック" charset="0"/>
                </a:defRPr>
              </a:lvl6pPr>
              <a:lvl7pPr eaLnBrk="0" hangingPunct="0">
                <a:defRPr sz="2000">
                  <a:solidFill>
                    <a:schemeClr val="tx1"/>
                  </a:solidFill>
                  <a:latin typeface="Arial" charset="0"/>
                  <a:ea typeface="ＭＳ Ｐゴシック" charset="0"/>
                </a:defRPr>
              </a:lvl7pPr>
              <a:lvl8pPr eaLnBrk="0" hangingPunct="0">
                <a:defRPr sz="2000">
                  <a:solidFill>
                    <a:schemeClr val="tx1"/>
                  </a:solidFill>
                  <a:latin typeface="Arial" charset="0"/>
                  <a:ea typeface="ＭＳ Ｐゴシック" charset="0"/>
                </a:defRPr>
              </a:lvl8pPr>
              <a:lvl9pPr eaLnBrk="0" hangingPunct="0">
                <a:defRPr sz="2000">
                  <a:solidFill>
                    <a:schemeClr val="tx1"/>
                  </a:solidFill>
                  <a:latin typeface="Arial" charset="0"/>
                  <a:ea typeface="ＭＳ Ｐゴシック" charset="0"/>
                </a:defRPr>
              </a:lvl9pPr>
            </a:lstStyle>
            <a:p>
              <a:pPr>
                <a:spcBef>
                  <a:spcPct val="50000"/>
                </a:spcBef>
              </a:pPr>
              <a:r>
                <a:rPr lang="en-US" sz="1400" b="1" i="1">
                  <a:solidFill>
                    <a:srgbClr val="FF9900"/>
                  </a:solidFill>
                </a:rPr>
                <a:t>Braking Phase (TRN)</a:t>
              </a:r>
            </a:p>
          </p:txBody>
        </p:sp>
        <p:sp>
          <p:nvSpPr>
            <p:cNvPr id="7186" name="Text Box 124"/>
            <p:cNvSpPr txBox="1">
              <a:spLocks noChangeArrowheads="1"/>
            </p:cNvSpPr>
            <p:nvPr/>
          </p:nvSpPr>
          <p:spPr bwMode="auto">
            <a:xfrm>
              <a:off x="3858" y="3323"/>
              <a:ext cx="1049" cy="3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3200">
                  <a:solidFill>
                    <a:schemeClr val="tx1"/>
                  </a:solidFill>
                  <a:latin typeface="Arial" charset="0"/>
                  <a:ea typeface="ＭＳ Ｐゴシック" charset="0"/>
                  <a:cs typeface="ＭＳ Ｐゴシック" charset="0"/>
                </a:defRPr>
              </a:lvl1pPr>
              <a:lvl2pPr>
                <a:defRPr sz="28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000">
                  <a:solidFill>
                    <a:schemeClr val="tx1"/>
                  </a:solidFill>
                  <a:latin typeface="Arial" charset="0"/>
                  <a:ea typeface="ＭＳ Ｐゴシック" charset="0"/>
                </a:defRPr>
              </a:lvl4pPr>
              <a:lvl5pPr>
                <a:defRPr sz="2000">
                  <a:solidFill>
                    <a:schemeClr val="tx1"/>
                  </a:solidFill>
                  <a:latin typeface="Arial" charset="0"/>
                  <a:ea typeface="ＭＳ Ｐゴシック" charset="0"/>
                </a:defRPr>
              </a:lvl5pPr>
              <a:lvl6pPr eaLnBrk="0" hangingPunct="0">
                <a:defRPr sz="2000">
                  <a:solidFill>
                    <a:schemeClr val="tx1"/>
                  </a:solidFill>
                  <a:latin typeface="Arial" charset="0"/>
                  <a:ea typeface="ＭＳ Ｐゴシック" charset="0"/>
                </a:defRPr>
              </a:lvl6pPr>
              <a:lvl7pPr eaLnBrk="0" hangingPunct="0">
                <a:defRPr sz="2000">
                  <a:solidFill>
                    <a:schemeClr val="tx1"/>
                  </a:solidFill>
                  <a:latin typeface="Arial" charset="0"/>
                  <a:ea typeface="ＭＳ Ｐゴシック" charset="0"/>
                </a:defRPr>
              </a:lvl7pPr>
              <a:lvl8pPr eaLnBrk="0" hangingPunct="0">
                <a:defRPr sz="2000">
                  <a:solidFill>
                    <a:schemeClr val="tx1"/>
                  </a:solidFill>
                  <a:latin typeface="Arial" charset="0"/>
                  <a:ea typeface="ＭＳ Ｐゴシック" charset="0"/>
                </a:defRPr>
              </a:lvl8pPr>
              <a:lvl9pPr eaLnBrk="0" hangingPunct="0">
                <a:defRPr sz="2000">
                  <a:solidFill>
                    <a:schemeClr val="tx1"/>
                  </a:solidFill>
                  <a:latin typeface="Arial" charset="0"/>
                  <a:ea typeface="ＭＳ Ｐゴシック" charset="0"/>
                </a:defRPr>
              </a:lvl9pPr>
            </a:lstStyle>
            <a:p>
              <a:pPr algn="ctr">
                <a:spcBef>
                  <a:spcPct val="50000"/>
                </a:spcBef>
              </a:pPr>
              <a:r>
                <a:rPr lang="en-US" sz="1400" b="1" i="1">
                  <a:solidFill>
                    <a:srgbClr val="0000FF"/>
                  </a:solidFill>
                </a:rPr>
                <a:t>Terminal Descent Phase</a:t>
              </a:r>
            </a:p>
          </p:txBody>
        </p:sp>
        <p:sp>
          <p:nvSpPr>
            <p:cNvPr id="7187" name="Text Box 125"/>
            <p:cNvSpPr txBox="1">
              <a:spLocks noChangeArrowheads="1"/>
            </p:cNvSpPr>
            <p:nvPr/>
          </p:nvSpPr>
          <p:spPr bwMode="auto">
            <a:xfrm>
              <a:off x="2602" y="2290"/>
              <a:ext cx="715" cy="3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3200">
                  <a:solidFill>
                    <a:schemeClr val="tx1"/>
                  </a:solidFill>
                  <a:latin typeface="Arial" charset="0"/>
                  <a:ea typeface="ＭＳ Ｐゴシック" charset="0"/>
                  <a:cs typeface="ＭＳ Ｐゴシック" charset="0"/>
                </a:defRPr>
              </a:lvl1pPr>
              <a:lvl2pPr>
                <a:defRPr sz="28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000">
                  <a:solidFill>
                    <a:schemeClr val="tx1"/>
                  </a:solidFill>
                  <a:latin typeface="Arial" charset="0"/>
                  <a:ea typeface="ＭＳ Ｐゴシック" charset="0"/>
                </a:defRPr>
              </a:lvl4pPr>
              <a:lvl5pPr>
                <a:defRPr sz="2000">
                  <a:solidFill>
                    <a:schemeClr val="tx1"/>
                  </a:solidFill>
                  <a:latin typeface="Arial" charset="0"/>
                  <a:ea typeface="ＭＳ Ｐゴシック" charset="0"/>
                </a:defRPr>
              </a:lvl5pPr>
              <a:lvl6pPr eaLnBrk="0" hangingPunct="0">
                <a:defRPr sz="2000">
                  <a:solidFill>
                    <a:schemeClr val="tx1"/>
                  </a:solidFill>
                  <a:latin typeface="Arial" charset="0"/>
                  <a:ea typeface="ＭＳ Ｐゴシック" charset="0"/>
                </a:defRPr>
              </a:lvl6pPr>
              <a:lvl7pPr eaLnBrk="0" hangingPunct="0">
                <a:defRPr sz="2000">
                  <a:solidFill>
                    <a:schemeClr val="tx1"/>
                  </a:solidFill>
                  <a:latin typeface="Arial" charset="0"/>
                  <a:ea typeface="ＭＳ Ｐゴシック" charset="0"/>
                </a:defRPr>
              </a:lvl7pPr>
              <a:lvl8pPr eaLnBrk="0" hangingPunct="0">
                <a:defRPr sz="2000">
                  <a:solidFill>
                    <a:schemeClr val="tx1"/>
                  </a:solidFill>
                  <a:latin typeface="Arial" charset="0"/>
                  <a:ea typeface="ＭＳ Ｐゴシック" charset="0"/>
                </a:defRPr>
              </a:lvl8pPr>
              <a:lvl9pPr eaLnBrk="0" hangingPunct="0">
                <a:defRPr sz="2000">
                  <a:solidFill>
                    <a:schemeClr val="tx1"/>
                  </a:solidFill>
                  <a:latin typeface="Arial" charset="0"/>
                  <a:ea typeface="ＭＳ Ｐゴシック" charset="0"/>
                </a:defRPr>
              </a:lvl9pPr>
            </a:lstStyle>
            <a:p>
              <a:pPr>
                <a:spcBef>
                  <a:spcPct val="50000"/>
                </a:spcBef>
              </a:pPr>
              <a:r>
                <a:rPr lang="en-US" sz="1400" b="1" i="1">
                  <a:solidFill>
                    <a:srgbClr val="FF9900"/>
                  </a:solidFill>
                </a:rPr>
                <a:t>Pitch-up Maneuver</a:t>
              </a:r>
            </a:p>
          </p:txBody>
        </p:sp>
        <p:sp>
          <p:nvSpPr>
            <p:cNvPr id="7188" name="Text Box 126"/>
            <p:cNvSpPr txBox="1">
              <a:spLocks noChangeArrowheads="1"/>
            </p:cNvSpPr>
            <p:nvPr/>
          </p:nvSpPr>
          <p:spPr bwMode="auto">
            <a:xfrm>
              <a:off x="176" y="1282"/>
              <a:ext cx="1167" cy="3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3200">
                  <a:solidFill>
                    <a:schemeClr val="tx1"/>
                  </a:solidFill>
                  <a:latin typeface="Arial" charset="0"/>
                  <a:ea typeface="ＭＳ Ｐゴシック" charset="0"/>
                  <a:cs typeface="ＭＳ Ｐゴシック" charset="0"/>
                </a:defRPr>
              </a:lvl1pPr>
              <a:lvl2pPr>
                <a:defRPr sz="28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000">
                  <a:solidFill>
                    <a:schemeClr val="tx1"/>
                  </a:solidFill>
                  <a:latin typeface="Arial" charset="0"/>
                  <a:ea typeface="ＭＳ Ｐゴシック" charset="0"/>
                </a:defRPr>
              </a:lvl4pPr>
              <a:lvl5pPr>
                <a:defRPr sz="2000">
                  <a:solidFill>
                    <a:schemeClr val="tx1"/>
                  </a:solidFill>
                  <a:latin typeface="Arial" charset="0"/>
                  <a:ea typeface="ＭＳ Ｐゴシック" charset="0"/>
                </a:defRPr>
              </a:lvl5pPr>
              <a:lvl6pPr eaLnBrk="0" hangingPunct="0">
                <a:defRPr sz="2000">
                  <a:solidFill>
                    <a:schemeClr val="tx1"/>
                  </a:solidFill>
                  <a:latin typeface="Arial" charset="0"/>
                  <a:ea typeface="ＭＳ Ｐゴシック" charset="0"/>
                </a:defRPr>
              </a:lvl6pPr>
              <a:lvl7pPr eaLnBrk="0" hangingPunct="0">
                <a:defRPr sz="2000">
                  <a:solidFill>
                    <a:schemeClr val="tx1"/>
                  </a:solidFill>
                  <a:latin typeface="Arial" charset="0"/>
                  <a:ea typeface="ＭＳ Ｐゴシック" charset="0"/>
                </a:defRPr>
              </a:lvl7pPr>
              <a:lvl8pPr eaLnBrk="0" hangingPunct="0">
                <a:defRPr sz="2000">
                  <a:solidFill>
                    <a:schemeClr val="tx1"/>
                  </a:solidFill>
                  <a:latin typeface="Arial" charset="0"/>
                  <a:ea typeface="ＭＳ Ｐゴシック" charset="0"/>
                </a:defRPr>
              </a:lvl8pPr>
              <a:lvl9pPr eaLnBrk="0" hangingPunct="0">
                <a:defRPr sz="2000">
                  <a:solidFill>
                    <a:schemeClr val="tx1"/>
                  </a:solidFill>
                  <a:latin typeface="Arial" charset="0"/>
                  <a:ea typeface="ＭＳ Ｐゴシック" charset="0"/>
                </a:defRPr>
              </a:lvl9pPr>
            </a:lstStyle>
            <a:p>
              <a:pPr>
                <a:spcBef>
                  <a:spcPct val="50000"/>
                </a:spcBef>
              </a:pPr>
              <a:r>
                <a:rPr lang="en-US" sz="1400" b="1" i="1"/>
                <a:t>Powered Descent Initiation (PDI)</a:t>
              </a:r>
            </a:p>
          </p:txBody>
        </p:sp>
        <p:sp>
          <p:nvSpPr>
            <p:cNvPr id="7189" name="Line 127"/>
            <p:cNvSpPr>
              <a:spLocks noChangeShapeType="1"/>
            </p:cNvSpPr>
            <p:nvPr/>
          </p:nvSpPr>
          <p:spPr bwMode="auto">
            <a:xfrm>
              <a:off x="662" y="1603"/>
              <a:ext cx="125" cy="131"/>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7190" name="Line 128"/>
            <p:cNvSpPr>
              <a:spLocks noChangeShapeType="1"/>
            </p:cNvSpPr>
            <p:nvPr/>
          </p:nvSpPr>
          <p:spPr bwMode="auto">
            <a:xfrm>
              <a:off x="785" y="2038"/>
              <a:ext cx="0" cy="1999"/>
            </a:xfrm>
            <a:prstGeom prst="line">
              <a:avLst/>
            </a:prstGeom>
            <a:noFill/>
            <a:ln w="9525">
              <a:solidFill>
                <a:schemeClr val="bg2"/>
              </a:solidFill>
              <a:prstDash val="dash"/>
              <a:round/>
              <a:headEnd/>
              <a:tailEnd/>
            </a:ln>
            <a:extLst>
              <a:ext uri="{909E8E84-426E-40dd-AFC4-6F175D3DCCD1}">
                <a14:hiddenFill xmlns:a14="http://schemas.microsoft.com/office/drawing/2010/main" xmlns="">
                  <a:noFill/>
                </a14:hiddenFill>
              </a:ext>
            </a:extLst>
          </p:spPr>
          <p:txBody>
            <a:bodyPr lIns="0" tIns="0" rIns="0" bIns="0" anchor="ctr">
              <a:spAutoFit/>
            </a:bodyPr>
            <a:lstStyle/>
            <a:p>
              <a:endParaRPr lang="en-US"/>
            </a:p>
          </p:txBody>
        </p:sp>
        <p:sp>
          <p:nvSpPr>
            <p:cNvPr id="7191" name="Line 129"/>
            <p:cNvSpPr>
              <a:spLocks noChangeShapeType="1"/>
            </p:cNvSpPr>
            <p:nvPr/>
          </p:nvSpPr>
          <p:spPr bwMode="auto">
            <a:xfrm>
              <a:off x="815" y="4109"/>
              <a:ext cx="4172" cy="0"/>
            </a:xfrm>
            <a:prstGeom prst="line">
              <a:avLst/>
            </a:prstGeom>
            <a:noFill/>
            <a:ln w="9525">
              <a:solidFill>
                <a:schemeClr val="bg1"/>
              </a:solidFill>
              <a:prstDash val="lgDash"/>
              <a:round/>
              <a:headEnd type="arrow" w="med" len="med"/>
              <a:tailEnd type="arrow" w="med" len="med"/>
            </a:ln>
            <a:extLst>
              <a:ext uri="{909E8E84-426E-40dd-AFC4-6F175D3DCCD1}">
                <a14:hiddenFill xmlns:a14="http://schemas.microsoft.com/office/drawing/2010/main" xmlns="">
                  <a:noFill/>
                </a14:hiddenFill>
              </a:ext>
            </a:extLst>
          </p:spPr>
          <p:txBody>
            <a:bodyPr lIns="0" tIns="0" rIns="0" bIns="0" anchor="ctr">
              <a:spAutoFit/>
            </a:bodyPr>
            <a:lstStyle/>
            <a:p>
              <a:endParaRPr lang="en-US"/>
            </a:p>
          </p:txBody>
        </p:sp>
        <p:sp>
          <p:nvSpPr>
            <p:cNvPr id="7192" name="Text Box 130"/>
            <p:cNvSpPr txBox="1">
              <a:spLocks noChangeArrowheads="1"/>
            </p:cNvSpPr>
            <p:nvPr/>
          </p:nvSpPr>
          <p:spPr bwMode="auto">
            <a:xfrm rot="-5400000">
              <a:off x="526" y="2967"/>
              <a:ext cx="328" cy="1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nchor="ctr">
              <a:spAutoFit/>
            </a:bodyPr>
            <a:lstStyle>
              <a:lvl1pPr>
                <a:defRPr sz="3200">
                  <a:solidFill>
                    <a:schemeClr val="tx1"/>
                  </a:solidFill>
                  <a:latin typeface="Arial" charset="0"/>
                  <a:ea typeface="ＭＳ Ｐゴシック" charset="0"/>
                  <a:cs typeface="ＭＳ Ｐゴシック" charset="0"/>
                </a:defRPr>
              </a:lvl1pPr>
              <a:lvl2pPr>
                <a:defRPr sz="28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000">
                  <a:solidFill>
                    <a:schemeClr val="tx1"/>
                  </a:solidFill>
                  <a:latin typeface="Arial" charset="0"/>
                  <a:ea typeface="ＭＳ Ｐゴシック" charset="0"/>
                </a:defRPr>
              </a:lvl4pPr>
              <a:lvl5pPr>
                <a:defRPr sz="2000">
                  <a:solidFill>
                    <a:schemeClr val="tx1"/>
                  </a:solidFill>
                  <a:latin typeface="Arial" charset="0"/>
                  <a:ea typeface="ＭＳ Ｐゴシック" charset="0"/>
                </a:defRPr>
              </a:lvl5pPr>
              <a:lvl6pPr eaLnBrk="0" hangingPunct="0">
                <a:defRPr sz="2000">
                  <a:solidFill>
                    <a:schemeClr val="tx1"/>
                  </a:solidFill>
                  <a:latin typeface="Arial" charset="0"/>
                  <a:ea typeface="ＭＳ Ｐゴシック" charset="0"/>
                </a:defRPr>
              </a:lvl6pPr>
              <a:lvl7pPr eaLnBrk="0" hangingPunct="0">
                <a:defRPr sz="2000">
                  <a:solidFill>
                    <a:schemeClr val="tx1"/>
                  </a:solidFill>
                  <a:latin typeface="Arial" charset="0"/>
                  <a:ea typeface="ＭＳ Ｐゴシック" charset="0"/>
                </a:defRPr>
              </a:lvl7pPr>
              <a:lvl8pPr eaLnBrk="0" hangingPunct="0">
                <a:defRPr sz="2000">
                  <a:solidFill>
                    <a:schemeClr val="tx1"/>
                  </a:solidFill>
                  <a:latin typeface="Arial" charset="0"/>
                  <a:ea typeface="ＭＳ Ｐゴシック" charset="0"/>
                </a:defRPr>
              </a:lvl8pPr>
              <a:lvl9pPr eaLnBrk="0" hangingPunct="0">
                <a:defRPr sz="2000">
                  <a:solidFill>
                    <a:schemeClr val="tx1"/>
                  </a:solidFill>
                  <a:latin typeface="Arial" charset="0"/>
                  <a:ea typeface="ＭＳ Ｐゴシック" charset="0"/>
                </a:defRPr>
              </a:lvl9pPr>
            </a:lstStyle>
            <a:p>
              <a:pPr algn="ctr">
                <a:spcBef>
                  <a:spcPct val="50000"/>
                </a:spcBef>
              </a:pPr>
              <a:r>
                <a:rPr lang="en-US" sz="1200" b="1">
                  <a:solidFill>
                    <a:schemeClr val="bg2"/>
                  </a:solidFill>
                </a:rPr>
                <a:t>~15 km</a:t>
              </a:r>
            </a:p>
          </p:txBody>
        </p:sp>
        <p:sp>
          <p:nvSpPr>
            <p:cNvPr id="7193" name="Line 131"/>
            <p:cNvSpPr>
              <a:spLocks noChangeShapeType="1"/>
            </p:cNvSpPr>
            <p:nvPr/>
          </p:nvSpPr>
          <p:spPr bwMode="auto">
            <a:xfrm>
              <a:off x="5345" y="3130"/>
              <a:ext cx="0" cy="961"/>
            </a:xfrm>
            <a:prstGeom prst="line">
              <a:avLst/>
            </a:prstGeom>
            <a:noFill/>
            <a:ln w="9525">
              <a:solidFill>
                <a:schemeClr val="bg2"/>
              </a:solidFill>
              <a:prstDash val="dash"/>
              <a:round/>
              <a:headEnd/>
              <a:tailEnd/>
            </a:ln>
            <a:extLst>
              <a:ext uri="{909E8E84-426E-40dd-AFC4-6F175D3DCCD1}">
                <a14:hiddenFill xmlns:a14="http://schemas.microsoft.com/office/drawing/2010/main" xmlns="">
                  <a:noFill/>
                </a14:hiddenFill>
              </a:ext>
            </a:extLst>
          </p:spPr>
          <p:txBody>
            <a:bodyPr lIns="0" tIns="0" rIns="0" bIns="0" anchor="ctr">
              <a:spAutoFit/>
            </a:bodyPr>
            <a:lstStyle/>
            <a:p>
              <a:endParaRPr lang="en-US"/>
            </a:p>
          </p:txBody>
        </p:sp>
        <p:sp>
          <p:nvSpPr>
            <p:cNvPr id="7194" name="Line 132"/>
            <p:cNvSpPr>
              <a:spLocks noChangeShapeType="1"/>
            </p:cNvSpPr>
            <p:nvPr/>
          </p:nvSpPr>
          <p:spPr bwMode="auto">
            <a:xfrm flipV="1">
              <a:off x="5035" y="3081"/>
              <a:ext cx="360" cy="0"/>
            </a:xfrm>
            <a:prstGeom prst="line">
              <a:avLst/>
            </a:prstGeom>
            <a:noFill/>
            <a:ln w="9525">
              <a:solidFill>
                <a:schemeClr val="bg2"/>
              </a:solidFill>
              <a:prstDash val="dash"/>
              <a:round/>
              <a:headEnd/>
              <a:tailEnd/>
            </a:ln>
            <a:extLst>
              <a:ext uri="{909E8E84-426E-40dd-AFC4-6F175D3DCCD1}">
                <a14:hiddenFill xmlns:a14="http://schemas.microsoft.com/office/drawing/2010/main" xmlns="">
                  <a:noFill/>
                </a14:hiddenFill>
              </a:ext>
            </a:extLst>
          </p:spPr>
          <p:txBody>
            <a:bodyPr lIns="0" tIns="0" rIns="0" bIns="0" anchor="ctr">
              <a:spAutoFit/>
            </a:bodyPr>
            <a:lstStyle/>
            <a:p>
              <a:endParaRPr lang="en-US"/>
            </a:p>
          </p:txBody>
        </p:sp>
        <p:sp>
          <p:nvSpPr>
            <p:cNvPr id="7195" name="Text Box 133"/>
            <p:cNvSpPr txBox="1">
              <a:spLocks noChangeArrowheads="1"/>
            </p:cNvSpPr>
            <p:nvPr/>
          </p:nvSpPr>
          <p:spPr bwMode="auto">
            <a:xfrm rot="-5400000">
              <a:off x="5307" y="3437"/>
              <a:ext cx="275" cy="1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nchor="ctr">
              <a:spAutoFit/>
            </a:bodyPr>
            <a:lstStyle>
              <a:lvl1pPr>
                <a:defRPr sz="3200">
                  <a:solidFill>
                    <a:schemeClr val="tx1"/>
                  </a:solidFill>
                  <a:latin typeface="Arial" charset="0"/>
                  <a:ea typeface="ＭＳ Ｐゴシック" charset="0"/>
                  <a:cs typeface="ＭＳ Ｐゴシック" charset="0"/>
                </a:defRPr>
              </a:lvl1pPr>
              <a:lvl2pPr>
                <a:defRPr sz="28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000">
                  <a:solidFill>
                    <a:schemeClr val="tx1"/>
                  </a:solidFill>
                  <a:latin typeface="Arial" charset="0"/>
                  <a:ea typeface="ＭＳ Ｐゴシック" charset="0"/>
                </a:defRPr>
              </a:lvl4pPr>
              <a:lvl5pPr>
                <a:defRPr sz="2000">
                  <a:solidFill>
                    <a:schemeClr val="tx1"/>
                  </a:solidFill>
                  <a:latin typeface="Arial" charset="0"/>
                  <a:ea typeface="ＭＳ Ｐゴシック" charset="0"/>
                </a:defRPr>
              </a:lvl5pPr>
              <a:lvl6pPr eaLnBrk="0" hangingPunct="0">
                <a:defRPr sz="2000">
                  <a:solidFill>
                    <a:schemeClr val="tx1"/>
                  </a:solidFill>
                  <a:latin typeface="Arial" charset="0"/>
                  <a:ea typeface="ＭＳ Ｐゴシック" charset="0"/>
                </a:defRPr>
              </a:lvl6pPr>
              <a:lvl7pPr eaLnBrk="0" hangingPunct="0">
                <a:defRPr sz="2000">
                  <a:solidFill>
                    <a:schemeClr val="tx1"/>
                  </a:solidFill>
                  <a:latin typeface="Arial" charset="0"/>
                  <a:ea typeface="ＭＳ Ｐゴシック" charset="0"/>
                </a:defRPr>
              </a:lvl7pPr>
              <a:lvl8pPr eaLnBrk="0" hangingPunct="0">
                <a:defRPr sz="2000">
                  <a:solidFill>
                    <a:schemeClr val="tx1"/>
                  </a:solidFill>
                  <a:latin typeface="Arial" charset="0"/>
                  <a:ea typeface="ＭＳ Ｐゴシック" charset="0"/>
                </a:defRPr>
              </a:lvl8pPr>
              <a:lvl9pPr eaLnBrk="0" hangingPunct="0">
                <a:defRPr sz="2000">
                  <a:solidFill>
                    <a:schemeClr val="tx1"/>
                  </a:solidFill>
                  <a:latin typeface="Arial" charset="0"/>
                  <a:ea typeface="ＭＳ Ｐゴシック" charset="0"/>
                </a:defRPr>
              </a:lvl9pPr>
            </a:lstStyle>
            <a:p>
              <a:pPr algn="ctr">
                <a:spcBef>
                  <a:spcPct val="50000"/>
                </a:spcBef>
              </a:pPr>
              <a:r>
                <a:rPr lang="en-US" sz="1200" b="1">
                  <a:solidFill>
                    <a:schemeClr val="bg2"/>
                  </a:solidFill>
                </a:rPr>
                <a:t>~50 m</a:t>
              </a:r>
            </a:p>
          </p:txBody>
        </p:sp>
        <p:sp>
          <p:nvSpPr>
            <p:cNvPr id="7196" name="Text Box 134"/>
            <p:cNvSpPr txBox="1">
              <a:spLocks noChangeArrowheads="1"/>
            </p:cNvSpPr>
            <p:nvPr/>
          </p:nvSpPr>
          <p:spPr bwMode="auto">
            <a:xfrm>
              <a:off x="2224" y="3958"/>
              <a:ext cx="995" cy="1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nchor="ctr">
              <a:spAutoFit/>
            </a:bodyPr>
            <a:lstStyle>
              <a:lvl1pPr>
                <a:defRPr sz="3200">
                  <a:solidFill>
                    <a:schemeClr val="tx1"/>
                  </a:solidFill>
                  <a:latin typeface="Arial" charset="0"/>
                  <a:ea typeface="ＭＳ Ｐゴシック" charset="0"/>
                  <a:cs typeface="ＭＳ Ｐゴシック" charset="0"/>
                </a:defRPr>
              </a:lvl1pPr>
              <a:lvl2pPr>
                <a:defRPr sz="28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000">
                  <a:solidFill>
                    <a:schemeClr val="tx1"/>
                  </a:solidFill>
                  <a:latin typeface="Arial" charset="0"/>
                  <a:ea typeface="ＭＳ Ｐゴシック" charset="0"/>
                </a:defRPr>
              </a:lvl4pPr>
              <a:lvl5pPr>
                <a:defRPr sz="2000">
                  <a:solidFill>
                    <a:schemeClr val="tx1"/>
                  </a:solidFill>
                  <a:latin typeface="Arial" charset="0"/>
                  <a:ea typeface="ＭＳ Ｐゴシック" charset="0"/>
                </a:defRPr>
              </a:lvl5pPr>
              <a:lvl6pPr eaLnBrk="0" hangingPunct="0">
                <a:defRPr sz="2000">
                  <a:solidFill>
                    <a:schemeClr val="tx1"/>
                  </a:solidFill>
                  <a:latin typeface="Arial" charset="0"/>
                  <a:ea typeface="ＭＳ Ｐゴシック" charset="0"/>
                </a:defRPr>
              </a:lvl6pPr>
              <a:lvl7pPr eaLnBrk="0" hangingPunct="0">
                <a:defRPr sz="2000">
                  <a:solidFill>
                    <a:schemeClr val="tx1"/>
                  </a:solidFill>
                  <a:latin typeface="Arial" charset="0"/>
                  <a:ea typeface="ＭＳ Ｐゴシック" charset="0"/>
                </a:defRPr>
              </a:lvl7pPr>
              <a:lvl8pPr eaLnBrk="0" hangingPunct="0">
                <a:defRPr sz="2000">
                  <a:solidFill>
                    <a:schemeClr val="tx1"/>
                  </a:solidFill>
                  <a:latin typeface="Arial" charset="0"/>
                  <a:ea typeface="ＭＳ Ｐゴシック" charset="0"/>
                </a:defRPr>
              </a:lvl8pPr>
              <a:lvl9pPr eaLnBrk="0" hangingPunct="0">
                <a:defRPr sz="2000">
                  <a:solidFill>
                    <a:schemeClr val="tx1"/>
                  </a:solidFill>
                  <a:latin typeface="Arial" charset="0"/>
                  <a:ea typeface="ＭＳ Ｐゴシック" charset="0"/>
                </a:defRPr>
              </a:lvl9pPr>
            </a:lstStyle>
            <a:p>
              <a:pPr algn="ctr">
                <a:spcBef>
                  <a:spcPct val="50000"/>
                </a:spcBef>
              </a:pPr>
              <a:r>
                <a:rPr lang="en-US" sz="1200" b="1">
                  <a:solidFill>
                    <a:schemeClr val="bg1"/>
                  </a:solidFill>
                </a:rPr>
                <a:t>300-600 km </a:t>
              </a:r>
              <a:r>
                <a:rPr lang="en-US" sz="1200" b="1">
                  <a:solidFill>
                    <a:srgbClr val="FF6600"/>
                  </a:solidFill>
                </a:rPr>
                <a:t>(8-10 min)</a:t>
              </a:r>
            </a:p>
          </p:txBody>
        </p:sp>
        <p:sp>
          <p:nvSpPr>
            <p:cNvPr id="7197" name="Text Box 135"/>
            <p:cNvSpPr txBox="1">
              <a:spLocks noChangeArrowheads="1"/>
            </p:cNvSpPr>
            <p:nvPr/>
          </p:nvSpPr>
          <p:spPr bwMode="auto">
            <a:xfrm>
              <a:off x="3072" y="2928"/>
              <a:ext cx="1296" cy="3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3200">
                  <a:solidFill>
                    <a:schemeClr val="tx1"/>
                  </a:solidFill>
                  <a:latin typeface="Arial" charset="0"/>
                  <a:ea typeface="ＭＳ Ｐゴシック" charset="0"/>
                  <a:cs typeface="ＭＳ Ｐゴシック" charset="0"/>
                </a:defRPr>
              </a:lvl1pPr>
              <a:lvl2pPr>
                <a:defRPr sz="28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000">
                  <a:solidFill>
                    <a:schemeClr val="tx1"/>
                  </a:solidFill>
                  <a:latin typeface="Arial" charset="0"/>
                  <a:ea typeface="ＭＳ Ｐゴシック" charset="0"/>
                </a:defRPr>
              </a:lvl4pPr>
              <a:lvl5pPr>
                <a:defRPr sz="2000">
                  <a:solidFill>
                    <a:schemeClr val="tx1"/>
                  </a:solidFill>
                  <a:latin typeface="Arial" charset="0"/>
                  <a:ea typeface="ＭＳ Ｐゴシック" charset="0"/>
                </a:defRPr>
              </a:lvl5pPr>
              <a:lvl6pPr eaLnBrk="0" hangingPunct="0">
                <a:defRPr sz="2000">
                  <a:solidFill>
                    <a:schemeClr val="tx1"/>
                  </a:solidFill>
                  <a:latin typeface="Arial" charset="0"/>
                  <a:ea typeface="ＭＳ Ｐゴシック" charset="0"/>
                </a:defRPr>
              </a:lvl6pPr>
              <a:lvl7pPr eaLnBrk="0" hangingPunct="0">
                <a:defRPr sz="2000">
                  <a:solidFill>
                    <a:schemeClr val="tx1"/>
                  </a:solidFill>
                  <a:latin typeface="Arial" charset="0"/>
                  <a:ea typeface="ＭＳ Ｐゴシック" charset="0"/>
                </a:defRPr>
              </a:lvl7pPr>
              <a:lvl8pPr eaLnBrk="0" hangingPunct="0">
                <a:defRPr sz="2000">
                  <a:solidFill>
                    <a:schemeClr val="tx1"/>
                  </a:solidFill>
                  <a:latin typeface="Arial" charset="0"/>
                  <a:ea typeface="ＭＳ Ｐゴシック" charset="0"/>
                </a:defRPr>
              </a:lvl8pPr>
              <a:lvl9pPr eaLnBrk="0" hangingPunct="0">
                <a:defRPr sz="2000">
                  <a:solidFill>
                    <a:schemeClr val="tx1"/>
                  </a:solidFill>
                  <a:latin typeface="Arial" charset="0"/>
                  <a:ea typeface="ＭＳ Ｐゴシック" charset="0"/>
                </a:defRPr>
              </a:lvl9pPr>
            </a:lstStyle>
            <a:p>
              <a:pPr algn="ctr">
                <a:spcBef>
                  <a:spcPct val="50000"/>
                </a:spcBef>
              </a:pPr>
              <a:r>
                <a:rPr lang="en-US" sz="1000"/>
                <a:t>View landing site while approaching at a low throttle and relatively constant attitude</a:t>
              </a:r>
            </a:p>
          </p:txBody>
        </p:sp>
        <p:sp>
          <p:nvSpPr>
            <p:cNvPr id="7198" name="Text Box 136"/>
            <p:cNvSpPr txBox="1">
              <a:spLocks noChangeArrowheads="1"/>
            </p:cNvSpPr>
            <p:nvPr/>
          </p:nvSpPr>
          <p:spPr bwMode="auto">
            <a:xfrm>
              <a:off x="2392" y="2553"/>
              <a:ext cx="1017" cy="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3200">
                  <a:solidFill>
                    <a:schemeClr val="tx1"/>
                  </a:solidFill>
                  <a:latin typeface="Arial" charset="0"/>
                  <a:ea typeface="ＭＳ Ｐゴシック" charset="0"/>
                  <a:cs typeface="ＭＳ Ｐゴシック" charset="0"/>
                </a:defRPr>
              </a:lvl1pPr>
              <a:lvl2pPr>
                <a:defRPr sz="28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000">
                  <a:solidFill>
                    <a:schemeClr val="tx1"/>
                  </a:solidFill>
                  <a:latin typeface="Arial" charset="0"/>
                  <a:ea typeface="ＭＳ Ｐゴシック" charset="0"/>
                </a:defRPr>
              </a:lvl4pPr>
              <a:lvl5pPr>
                <a:defRPr sz="2000">
                  <a:solidFill>
                    <a:schemeClr val="tx1"/>
                  </a:solidFill>
                  <a:latin typeface="Arial" charset="0"/>
                  <a:ea typeface="ＭＳ Ｐゴシック" charset="0"/>
                </a:defRPr>
              </a:lvl5pPr>
              <a:lvl6pPr eaLnBrk="0" hangingPunct="0">
                <a:defRPr sz="2000">
                  <a:solidFill>
                    <a:schemeClr val="tx1"/>
                  </a:solidFill>
                  <a:latin typeface="Arial" charset="0"/>
                  <a:ea typeface="ＭＳ Ｐゴシック" charset="0"/>
                </a:defRPr>
              </a:lvl6pPr>
              <a:lvl7pPr eaLnBrk="0" hangingPunct="0">
                <a:defRPr sz="2000">
                  <a:solidFill>
                    <a:schemeClr val="tx1"/>
                  </a:solidFill>
                  <a:latin typeface="Arial" charset="0"/>
                  <a:ea typeface="ＭＳ Ｐゴシック" charset="0"/>
                </a:defRPr>
              </a:lvl7pPr>
              <a:lvl8pPr eaLnBrk="0" hangingPunct="0">
                <a:defRPr sz="2000">
                  <a:solidFill>
                    <a:schemeClr val="tx1"/>
                  </a:solidFill>
                  <a:latin typeface="Arial" charset="0"/>
                  <a:ea typeface="ＭＳ Ｐゴシック" charset="0"/>
                </a:defRPr>
              </a:lvl8pPr>
              <a:lvl9pPr eaLnBrk="0" hangingPunct="0">
                <a:defRPr sz="2000">
                  <a:solidFill>
                    <a:schemeClr val="tx1"/>
                  </a:solidFill>
                  <a:latin typeface="Arial" charset="0"/>
                  <a:ea typeface="ＭＳ Ｐゴシック" charset="0"/>
                </a:defRPr>
              </a:lvl9pPr>
            </a:lstStyle>
            <a:p>
              <a:pPr algn="ctr">
                <a:spcBef>
                  <a:spcPct val="50000"/>
                </a:spcBef>
              </a:pPr>
              <a:r>
                <a:rPr lang="en-US" sz="1000"/>
                <a:t>Short pitch-up and throttle-down maneuver</a:t>
              </a:r>
            </a:p>
          </p:txBody>
        </p:sp>
        <p:sp>
          <p:nvSpPr>
            <p:cNvPr id="7199" name="Text Box 137"/>
            <p:cNvSpPr txBox="1">
              <a:spLocks noChangeArrowheads="1"/>
            </p:cNvSpPr>
            <p:nvPr/>
          </p:nvSpPr>
          <p:spPr bwMode="auto">
            <a:xfrm>
              <a:off x="1152" y="2160"/>
              <a:ext cx="1296" cy="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3200">
                  <a:solidFill>
                    <a:schemeClr val="tx1"/>
                  </a:solidFill>
                  <a:latin typeface="Arial" charset="0"/>
                  <a:ea typeface="ＭＳ Ｐゴシック" charset="0"/>
                  <a:cs typeface="ＭＳ Ｐゴシック" charset="0"/>
                </a:defRPr>
              </a:lvl1pPr>
              <a:lvl2pPr>
                <a:defRPr sz="28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000">
                  <a:solidFill>
                    <a:schemeClr val="tx1"/>
                  </a:solidFill>
                  <a:latin typeface="Arial" charset="0"/>
                  <a:ea typeface="ＭＳ Ｐゴシック" charset="0"/>
                </a:defRPr>
              </a:lvl4pPr>
              <a:lvl5pPr>
                <a:defRPr sz="2000">
                  <a:solidFill>
                    <a:schemeClr val="tx1"/>
                  </a:solidFill>
                  <a:latin typeface="Arial" charset="0"/>
                  <a:ea typeface="ＭＳ Ｐゴシック" charset="0"/>
                </a:defRPr>
              </a:lvl5pPr>
              <a:lvl6pPr eaLnBrk="0" hangingPunct="0">
                <a:defRPr sz="2000">
                  <a:solidFill>
                    <a:schemeClr val="tx1"/>
                  </a:solidFill>
                  <a:latin typeface="Arial" charset="0"/>
                  <a:ea typeface="ＭＳ Ｐゴシック" charset="0"/>
                </a:defRPr>
              </a:lvl6pPr>
              <a:lvl7pPr eaLnBrk="0" hangingPunct="0">
                <a:defRPr sz="2000">
                  <a:solidFill>
                    <a:schemeClr val="tx1"/>
                  </a:solidFill>
                  <a:latin typeface="Arial" charset="0"/>
                  <a:ea typeface="ＭＳ Ｐゴシック" charset="0"/>
                </a:defRPr>
              </a:lvl7pPr>
              <a:lvl8pPr eaLnBrk="0" hangingPunct="0">
                <a:defRPr sz="2000">
                  <a:solidFill>
                    <a:schemeClr val="tx1"/>
                  </a:solidFill>
                  <a:latin typeface="Arial" charset="0"/>
                  <a:ea typeface="ＭＳ Ｐゴシック" charset="0"/>
                </a:defRPr>
              </a:lvl8pPr>
              <a:lvl9pPr eaLnBrk="0" hangingPunct="0">
                <a:defRPr sz="2000">
                  <a:solidFill>
                    <a:schemeClr val="tx1"/>
                  </a:solidFill>
                  <a:latin typeface="Arial" charset="0"/>
                  <a:ea typeface="ＭＳ Ｐゴシック" charset="0"/>
                </a:defRPr>
              </a:lvl9pPr>
            </a:lstStyle>
            <a:p>
              <a:pPr algn="ctr">
                <a:spcBef>
                  <a:spcPct val="50000"/>
                </a:spcBef>
              </a:pPr>
              <a:r>
                <a:rPr lang="en-US" sz="1000"/>
                <a:t>Efficiently reduce velocity from orbital speeds</a:t>
              </a:r>
            </a:p>
          </p:txBody>
        </p:sp>
        <p:sp>
          <p:nvSpPr>
            <p:cNvPr id="7200" name="Text Box 138"/>
            <p:cNvSpPr txBox="1">
              <a:spLocks noChangeArrowheads="1"/>
            </p:cNvSpPr>
            <p:nvPr/>
          </p:nvSpPr>
          <p:spPr bwMode="auto">
            <a:xfrm>
              <a:off x="102" y="3958"/>
              <a:ext cx="363" cy="19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nchor="ctr">
              <a:spAutoFit/>
            </a:bodyPr>
            <a:lstStyle>
              <a:lvl1pPr>
                <a:defRPr sz="3200">
                  <a:solidFill>
                    <a:schemeClr val="tx1"/>
                  </a:solidFill>
                  <a:latin typeface="Arial" charset="0"/>
                  <a:ea typeface="ＭＳ Ｐゴシック" charset="0"/>
                  <a:cs typeface="ＭＳ Ｐゴシック" charset="0"/>
                </a:defRPr>
              </a:lvl1pPr>
              <a:lvl2pPr>
                <a:defRPr sz="28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000">
                  <a:solidFill>
                    <a:schemeClr val="tx1"/>
                  </a:solidFill>
                  <a:latin typeface="Arial" charset="0"/>
                  <a:ea typeface="ＭＳ Ｐゴシック" charset="0"/>
                </a:defRPr>
              </a:lvl4pPr>
              <a:lvl5pPr>
                <a:defRPr sz="2000">
                  <a:solidFill>
                    <a:schemeClr val="tx1"/>
                  </a:solidFill>
                  <a:latin typeface="Arial" charset="0"/>
                  <a:ea typeface="ＭＳ Ｐゴシック" charset="0"/>
                </a:defRPr>
              </a:lvl5pPr>
              <a:lvl6pPr eaLnBrk="0" hangingPunct="0">
                <a:defRPr sz="2000">
                  <a:solidFill>
                    <a:schemeClr val="tx1"/>
                  </a:solidFill>
                  <a:latin typeface="Arial" charset="0"/>
                  <a:ea typeface="ＭＳ Ｐゴシック" charset="0"/>
                </a:defRPr>
              </a:lvl6pPr>
              <a:lvl7pPr eaLnBrk="0" hangingPunct="0">
                <a:defRPr sz="2000">
                  <a:solidFill>
                    <a:schemeClr val="tx1"/>
                  </a:solidFill>
                  <a:latin typeface="Arial" charset="0"/>
                  <a:ea typeface="ＭＳ Ｐゴシック" charset="0"/>
                </a:defRPr>
              </a:lvl7pPr>
              <a:lvl8pPr eaLnBrk="0" hangingPunct="0">
                <a:defRPr sz="2000">
                  <a:solidFill>
                    <a:schemeClr val="tx1"/>
                  </a:solidFill>
                  <a:latin typeface="Arial" charset="0"/>
                  <a:ea typeface="ＭＳ Ｐゴシック" charset="0"/>
                </a:defRPr>
              </a:lvl8pPr>
              <a:lvl9pPr eaLnBrk="0" hangingPunct="0">
                <a:defRPr sz="2000">
                  <a:solidFill>
                    <a:schemeClr val="tx1"/>
                  </a:solidFill>
                  <a:latin typeface="Arial" charset="0"/>
                  <a:ea typeface="ＭＳ Ｐゴシック" charset="0"/>
                </a:defRPr>
              </a:lvl9pPr>
            </a:lstStyle>
            <a:p>
              <a:pPr>
                <a:spcBef>
                  <a:spcPct val="50000"/>
                </a:spcBef>
              </a:pPr>
              <a:r>
                <a:rPr lang="en-US" sz="800" b="1" u="sng">
                  <a:solidFill>
                    <a:schemeClr val="bg1"/>
                  </a:solidFill>
                </a:rPr>
                <a:t>NOTE</a:t>
              </a:r>
              <a:r>
                <a:rPr lang="en-US" sz="800" b="1">
                  <a:solidFill>
                    <a:schemeClr val="bg1"/>
                  </a:solidFill>
                </a:rPr>
                <a:t> –   </a:t>
              </a:r>
            </a:p>
            <a:p>
              <a:pPr>
                <a:spcBef>
                  <a:spcPct val="50000"/>
                </a:spcBef>
              </a:pPr>
              <a:r>
                <a:rPr lang="en-US" sz="800" b="1">
                  <a:solidFill>
                    <a:schemeClr val="bg1"/>
                  </a:solidFill>
                </a:rPr>
                <a:t>Not to scale</a:t>
              </a:r>
            </a:p>
          </p:txBody>
        </p:sp>
        <p:sp>
          <p:nvSpPr>
            <p:cNvPr id="7201" name="Text Box 139"/>
            <p:cNvSpPr txBox="1">
              <a:spLocks noChangeArrowheads="1"/>
            </p:cNvSpPr>
            <p:nvPr/>
          </p:nvSpPr>
          <p:spPr bwMode="auto">
            <a:xfrm>
              <a:off x="3841" y="3579"/>
              <a:ext cx="1066" cy="1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3200">
                  <a:solidFill>
                    <a:schemeClr val="tx1"/>
                  </a:solidFill>
                  <a:latin typeface="Arial" charset="0"/>
                  <a:ea typeface="ＭＳ Ｐゴシック" charset="0"/>
                  <a:cs typeface="ＭＳ Ｐゴシック" charset="0"/>
                </a:defRPr>
              </a:lvl1pPr>
              <a:lvl2pPr>
                <a:defRPr sz="28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000">
                  <a:solidFill>
                    <a:schemeClr val="tx1"/>
                  </a:solidFill>
                  <a:latin typeface="Arial" charset="0"/>
                  <a:ea typeface="ＭＳ Ｐゴシック" charset="0"/>
                </a:defRPr>
              </a:lvl4pPr>
              <a:lvl5pPr>
                <a:defRPr sz="2000">
                  <a:solidFill>
                    <a:schemeClr val="tx1"/>
                  </a:solidFill>
                  <a:latin typeface="Arial" charset="0"/>
                  <a:ea typeface="ＭＳ Ｐゴシック" charset="0"/>
                </a:defRPr>
              </a:lvl5pPr>
              <a:lvl6pPr eaLnBrk="0" hangingPunct="0">
                <a:defRPr sz="2000">
                  <a:solidFill>
                    <a:schemeClr val="tx1"/>
                  </a:solidFill>
                  <a:latin typeface="Arial" charset="0"/>
                  <a:ea typeface="ＭＳ Ｐゴシック" charset="0"/>
                </a:defRPr>
              </a:lvl6pPr>
              <a:lvl7pPr eaLnBrk="0" hangingPunct="0">
                <a:defRPr sz="2000">
                  <a:solidFill>
                    <a:schemeClr val="tx1"/>
                  </a:solidFill>
                  <a:latin typeface="Arial" charset="0"/>
                  <a:ea typeface="ＭＳ Ｐゴシック" charset="0"/>
                </a:defRPr>
              </a:lvl7pPr>
              <a:lvl8pPr eaLnBrk="0" hangingPunct="0">
                <a:defRPr sz="2000">
                  <a:solidFill>
                    <a:schemeClr val="tx1"/>
                  </a:solidFill>
                  <a:latin typeface="Arial" charset="0"/>
                  <a:ea typeface="ＭＳ Ｐゴシック" charset="0"/>
                </a:defRPr>
              </a:lvl8pPr>
              <a:lvl9pPr eaLnBrk="0" hangingPunct="0">
                <a:defRPr sz="2000">
                  <a:solidFill>
                    <a:schemeClr val="tx1"/>
                  </a:solidFill>
                  <a:latin typeface="Arial" charset="0"/>
                  <a:ea typeface="ＭＳ Ｐゴシック" charset="0"/>
                </a:defRPr>
              </a:lvl9pPr>
            </a:lstStyle>
            <a:p>
              <a:pPr algn="ctr">
                <a:spcBef>
                  <a:spcPct val="50000"/>
                </a:spcBef>
              </a:pPr>
              <a:r>
                <a:rPr lang="en-US" sz="1000"/>
                <a:t>Vertical descent to surface</a:t>
              </a:r>
            </a:p>
          </p:txBody>
        </p:sp>
        <p:sp>
          <p:nvSpPr>
            <p:cNvPr id="7202" name="Text Box 140"/>
            <p:cNvSpPr txBox="1">
              <a:spLocks noChangeArrowheads="1"/>
            </p:cNvSpPr>
            <p:nvPr/>
          </p:nvSpPr>
          <p:spPr bwMode="auto">
            <a:xfrm>
              <a:off x="3631" y="2365"/>
              <a:ext cx="629" cy="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a:defRPr sz="3200">
                  <a:solidFill>
                    <a:schemeClr val="tx1"/>
                  </a:solidFill>
                  <a:latin typeface="Arial" charset="0"/>
                  <a:ea typeface="ＭＳ Ｐゴシック" charset="0"/>
                  <a:cs typeface="ＭＳ Ｐゴシック" charset="0"/>
                </a:defRPr>
              </a:lvl1pPr>
              <a:lvl2pPr>
                <a:defRPr sz="28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000">
                  <a:solidFill>
                    <a:schemeClr val="tx1"/>
                  </a:solidFill>
                  <a:latin typeface="Arial" charset="0"/>
                  <a:ea typeface="ＭＳ Ｐゴシック" charset="0"/>
                </a:defRPr>
              </a:lvl4pPr>
              <a:lvl5pPr>
                <a:defRPr sz="2000">
                  <a:solidFill>
                    <a:schemeClr val="tx1"/>
                  </a:solidFill>
                  <a:latin typeface="Arial" charset="0"/>
                  <a:ea typeface="ＭＳ Ｐゴシック" charset="0"/>
                </a:defRPr>
              </a:lvl5pPr>
              <a:lvl6pPr eaLnBrk="0" hangingPunct="0">
                <a:defRPr sz="2000">
                  <a:solidFill>
                    <a:schemeClr val="tx1"/>
                  </a:solidFill>
                  <a:latin typeface="Arial" charset="0"/>
                  <a:ea typeface="ＭＳ Ｐゴシック" charset="0"/>
                </a:defRPr>
              </a:lvl6pPr>
              <a:lvl7pPr eaLnBrk="0" hangingPunct="0">
                <a:defRPr sz="2000">
                  <a:solidFill>
                    <a:schemeClr val="tx1"/>
                  </a:solidFill>
                  <a:latin typeface="Arial" charset="0"/>
                  <a:ea typeface="ＭＳ Ｐゴシック" charset="0"/>
                </a:defRPr>
              </a:lvl7pPr>
              <a:lvl8pPr eaLnBrk="0" hangingPunct="0">
                <a:defRPr sz="2000">
                  <a:solidFill>
                    <a:schemeClr val="tx1"/>
                  </a:solidFill>
                  <a:latin typeface="Arial" charset="0"/>
                  <a:ea typeface="ＭＳ Ｐゴシック" charset="0"/>
                </a:defRPr>
              </a:lvl8pPr>
              <a:lvl9pPr eaLnBrk="0" hangingPunct="0">
                <a:defRPr sz="2000">
                  <a:solidFill>
                    <a:schemeClr val="tx1"/>
                  </a:solidFill>
                  <a:latin typeface="Arial" charset="0"/>
                  <a:ea typeface="ＭＳ Ｐゴシック" charset="0"/>
                </a:defRPr>
              </a:lvl9pPr>
            </a:lstStyle>
            <a:p>
              <a:pPr>
                <a:spcBef>
                  <a:spcPct val="50000"/>
                </a:spcBef>
              </a:pPr>
              <a:r>
                <a:rPr lang="en-US" sz="800" b="1">
                  <a:solidFill>
                    <a:srgbClr val="0000FF"/>
                  </a:solidFill>
                </a:rPr>
                <a:t>Hazard Detection</a:t>
              </a:r>
            </a:p>
          </p:txBody>
        </p:sp>
        <p:sp>
          <p:nvSpPr>
            <p:cNvPr id="7203" name="Text Box 141"/>
            <p:cNvSpPr txBox="1">
              <a:spLocks noChangeArrowheads="1"/>
            </p:cNvSpPr>
            <p:nvPr/>
          </p:nvSpPr>
          <p:spPr bwMode="auto">
            <a:xfrm>
              <a:off x="4067" y="2553"/>
              <a:ext cx="629" cy="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a:defRPr sz="3200">
                  <a:solidFill>
                    <a:schemeClr val="tx1"/>
                  </a:solidFill>
                  <a:latin typeface="Arial" charset="0"/>
                  <a:ea typeface="ＭＳ Ｐゴシック" charset="0"/>
                  <a:cs typeface="ＭＳ Ｐゴシック" charset="0"/>
                </a:defRPr>
              </a:lvl1pPr>
              <a:lvl2pPr>
                <a:defRPr sz="28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000">
                  <a:solidFill>
                    <a:schemeClr val="tx1"/>
                  </a:solidFill>
                  <a:latin typeface="Arial" charset="0"/>
                  <a:ea typeface="ＭＳ Ｐゴシック" charset="0"/>
                </a:defRPr>
              </a:lvl4pPr>
              <a:lvl5pPr>
                <a:defRPr sz="2000">
                  <a:solidFill>
                    <a:schemeClr val="tx1"/>
                  </a:solidFill>
                  <a:latin typeface="Arial" charset="0"/>
                  <a:ea typeface="ＭＳ Ｐゴシック" charset="0"/>
                </a:defRPr>
              </a:lvl5pPr>
              <a:lvl6pPr eaLnBrk="0" hangingPunct="0">
                <a:defRPr sz="2000">
                  <a:solidFill>
                    <a:schemeClr val="tx1"/>
                  </a:solidFill>
                  <a:latin typeface="Arial" charset="0"/>
                  <a:ea typeface="ＭＳ Ｐゴシック" charset="0"/>
                </a:defRPr>
              </a:lvl6pPr>
              <a:lvl7pPr eaLnBrk="0" hangingPunct="0">
                <a:defRPr sz="2000">
                  <a:solidFill>
                    <a:schemeClr val="tx1"/>
                  </a:solidFill>
                  <a:latin typeface="Arial" charset="0"/>
                  <a:ea typeface="ＭＳ Ｐゴシック" charset="0"/>
                </a:defRPr>
              </a:lvl7pPr>
              <a:lvl8pPr eaLnBrk="0" hangingPunct="0">
                <a:defRPr sz="2000">
                  <a:solidFill>
                    <a:schemeClr val="tx1"/>
                  </a:solidFill>
                  <a:latin typeface="Arial" charset="0"/>
                  <a:ea typeface="ＭＳ Ｐゴシック" charset="0"/>
                </a:defRPr>
              </a:lvl8pPr>
              <a:lvl9pPr eaLnBrk="0" hangingPunct="0">
                <a:defRPr sz="2000">
                  <a:solidFill>
                    <a:schemeClr val="tx1"/>
                  </a:solidFill>
                  <a:latin typeface="Arial" charset="0"/>
                  <a:ea typeface="ＭＳ Ｐゴシック" charset="0"/>
                </a:defRPr>
              </a:lvl9pPr>
            </a:lstStyle>
            <a:p>
              <a:pPr>
                <a:spcBef>
                  <a:spcPct val="50000"/>
                </a:spcBef>
              </a:pPr>
              <a:r>
                <a:rPr lang="en-US" sz="800" b="1">
                  <a:solidFill>
                    <a:srgbClr val="0000FF"/>
                  </a:solidFill>
                </a:rPr>
                <a:t>Human Interaction</a:t>
              </a:r>
            </a:p>
          </p:txBody>
        </p:sp>
        <p:sp>
          <p:nvSpPr>
            <p:cNvPr id="7204" name="Text Box 142"/>
            <p:cNvSpPr txBox="1">
              <a:spLocks noChangeArrowheads="1"/>
            </p:cNvSpPr>
            <p:nvPr/>
          </p:nvSpPr>
          <p:spPr bwMode="auto">
            <a:xfrm>
              <a:off x="4529" y="2747"/>
              <a:ext cx="629" cy="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a:defRPr sz="3200">
                  <a:solidFill>
                    <a:schemeClr val="tx1"/>
                  </a:solidFill>
                  <a:latin typeface="Arial" charset="0"/>
                  <a:ea typeface="ＭＳ Ｐゴシック" charset="0"/>
                  <a:cs typeface="ＭＳ Ｐゴシック" charset="0"/>
                </a:defRPr>
              </a:lvl1pPr>
              <a:lvl2pPr>
                <a:defRPr sz="28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000">
                  <a:solidFill>
                    <a:schemeClr val="tx1"/>
                  </a:solidFill>
                  <a:latin typeface="Arial" charset="0"/>
                  <a:ea typeface="ＭＳ Ｐゴシック" charset="0"/>
                </a:defRPr>
              </a:lvl4pPr>
              <a:lvl5pPr>
                <a:defRPr sz="2000">
                  <a:solidFill>
                    <a:schemeClr val="tx1"/>
                  </a:solidFill>
                  <a:latin typeface="Arial" charset="0"/>
                  <a:ea typeface="ＭＳ Ｐゴシック" charset="0"/>
                </a:defRPr>
              </a:lvl5pPr>
              <a:lvl6pPr eaLnBrk="0" hangingPunct="0">
                <a:defRPr sz="2000">
                  <a:solidFill>
                    <a:schemeClr val="tx1"/>
                  </a:solidFill>
                  <a:latin typeface="Arial" charset="0"/>
                  <a:ea typeface="ＭＳ Ｐゴシック" charset="0"/>
                </a:defRPr>
              </a:lvl6pPr>
              <a:lvl7pPr eaLnBrk="0" hangingPunct="0">
                <a:defRPr sz="2000">
                  <a:solidFill>
                    <a:schemeClr val="tx1"/>
                  </a:solidFill>
                  <a:latin typeface="Arial" charset="0"/>
                  <a:ea typeface="ＭＳ Ｐゴシック" charset="0"/>
                </a:defRPr>
              </a:lvl7pPr>
              <a:lvl8pPr eaLnBrk="0" hangingPunct="0">
                <a:defRPr sz="2000">
                  <a:solidFill>
                    <a:schemeClr val="tx1"/>
                  </a:solidFill>
                  <a:latin typeface="Arial" charset="0"/>
                  <a:ea typeface="ＭＳ Ｐゴシック" charset="0"/>
                </a:defRPr>
              </a:lvl8pPr>
              <a:lvl9pPr eaLnBrk="0" hangingPunct="0">
                <a:defRPr sz="2000">
                  <a:solidFill>
                    <a:schemeClr val="tx1"/>
                  </a:solidFill>
                  <a:latin typeface="Arial" charset="0"/>
                  <a:ea typeface="ＭＳ Ｐゴシック" charset="0"/>
                </a:defRPr>
              </a:lvl9pPr>
            </a:lstStyle>
            <a:p>
              <a:pPr>
                <a:spcBef>
                  <a:spcPct val="50000"/>
                </a:spcBef>
              </a:pPr>
              <a:r>
                <a:rPr lang="en-US" sz="800" b="1">
                  <a:solidFill>
                    <a:srgbClr val="0000FF"/>
                  </a:solidFill>
                </a:rPr>
                <a:t>Hazard Avoidance</a:t>
              </a:r>
            </a:p>
          </p:txBody>
        </p:sp>
        <p:grpSp>
          <p:nvGrpSpPr>
            <p:cNvPr id="7205" name="Group 143"/>
            <p:cNvGrpSpPr>
              <a:grpSpLocks/>
            </p:cNvGrpSpPr>
            <p:nvPr/>
          </p:nvGrpSpPr>
          <p:grpSpPr bwMode="auto">
            <a:xfrm rot="-4149734">
              <a:off x="2709" y="1909"/>
              <a:ext cx="244" cy="535"/>
              <a:chOff x="3696" y="1392"/>
              <a:chExt cx="548" cy="1200"/>
            </a:xfrm>
          </p:grpSpPr>
          <p:pic>
            <p:nvPicPr>
              <p:cNvPr id="7223" name="Picture 144" descr="LSAM"/>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3696" y="1392"/>
                <a:ext cx="548" cy="6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7224" name="Group 145"/>
              <p:cNvGrpSpPr>
                <a:grpSpLocks/>
              </p:cNvGrpSpPr>
              <p:nvPr/>
            </p:nvGrpSpPr>
            <p:grpSpPr bwMode="auto">
              <a:xfrm>
                <a:off x="3888" y="1920"/>
                <a:ext cx="192" cy="672"/>
                <a:chOff x="3650" y="592"/>
                <a:chExt cx="288" cy="178"/>
              </a:xfrm>
            </p:grpSpPr>
            <p:sp>
              <p:nvSpPr>
                <p:cNvPr id="7225" name="Freeform 146"/>
                <p:cNvSpPr>
                  <a:spLocks/>
                </p:cNvSpPr>
                <p:nvPr/>
              </p:nvSpPr>
              <p:spPr bwMode="auto">
                <a:xfrm>
                  <a:off x="3650" y="593"/>
                  <a:ext cx="288" cy="177"/>
                </a:xfrm>
                <a:custGeom>
                  <a:avLst/>
                  <a:gdLst>
                    <a:gd name="T0" fmla="*/ 143 w 288"/>
                    <a:gd name="T1" fmla="*/ 0 h 177"/>
                    <a:gd name="T2" fmla="*/ 113 w 288"/>
                    <a:gd name="T3" fmla="*/ 0 h 177"/>
                    <a:gd name="T4" fmla="*/ 83 w 288"/>
                    <a:gd name="T5" fmla="*/ 1 h 177"/>
                    <a:gd name="T6" fmla="*/ 69 w 288"/>
                    <a:gd name="T7" fmla="*/ 2 h 177"/>
                    <a:gd name="T8" fmla="*/ 25 w 288"/>
                    <a:gd name="T9" fmla="*/ 8 h 177"/>
                    <a:gd name="T10" fmla="*/ 10 w 288"/>
                    <a:gd name="T11" fmla="*/ 15 h 177"/>
                    <a:gd name="T12" fmla="*/ 4 w 288"/>
                    <a:gd name="T13" fmla="*/ 22 h 177"/>
                    <a:gd name="T14" fmla="*/ 0 w 288"/>
                    <a:gd name="T15" fmla="*/ 35 h 177"/>
                    <a:gd name="T16" fmla="*/ 5 w 288"/>
                    <a:gd name="T17" fmla="*/ 51 h 177"/>
                    <a:gd name="T18" fmla="*/ 21 w 288"/>
                    <a:gd name="T19" fmla="*/ 62 h 177"/>
                    <a:gd name="T20" fmla="*/ 30 w 288"/>
                    <a:gd name="T21" fmla="*/ 67 h 177"/>
                    <a:gd name="T22" fmla="*/ 42 w 288"/>
                    <a:gd name="T23" fmla="*/ 76 h 177"/>
                    <a:gd name="T24" fmla="*/ 58 w 288"/>
                    <a:gd name="T25" fmla="*/ 85 h 177"/>
                    <a:gd name="T26" fmla="*/ 65 w 288"/>
                    <a:gd name="T27" fmla="*/ 89 h 177"/>
                    <a:gd name="T28" fmla="*/ 88 w 288"/>
                    <a:gd name="T29" fmla="*/ 104 h 177"/>
                    <a:gd name="T30" fmla="*/ 106 w 288"/>
                    <a:gd name="T31" fmla="*/ 118 h 177"/>
                    <a:gd name="T32" fmla="*/ 114 w 288"/>
                    <a:gd name="T33" fmla="*/ 127 h 177"/>
                    <a:gd name="T34" fmla="*/ 122 w 288"/>
                    <a:gd name="T35" fmla="*/ 136 h 177"/>
                    <a:gd name="T36" fmla="*/ 127 w 288"/>
                    <a:gd name="T37" fmla="*/ 146 h 177"/>
                    <a:gd name="T38" fmla="*/ 131 w 288"/>
                    <a:gd name="T39" fmla="*/ 152 h 177"/>
                    <a:gd name="T40" fmla="*/ 134 w 288"/>
                    <a:gd name="T41" fmla="*/ 159 h 177"/>
                    <a:gd name="T42" fmla="*/ 138 w 288"/>
                    <a:gd name="T43" fmla="*/ 167 h 177"/>
                    <a:gd name="T44" fmla="*/ 143 w 288"/>
                    <a:gd name="T45" fmla="*/ 171 h 177"/>
                    <a:gd name="T46" fmla="*/ 144 w 288"/>
                    <a:gd name="T47" fmla="*/ 177 h 177"/>
                    <a:gd name="T48" fmla="*/ 149 w 288"/>
                    <a:gd name="T49" fmla="*/ 171 h 177"/>
                    <a:gd name="T50" fmla="*/ 149 w 288"/>
                    <a:gd name="T51" fmla="*/ 167 h 177"/>
                    <a:gd name="T52" fmla="*/ 155 w 288"/>
                    <a:gd name="T53" fmla="*/ 157 h 177"/>
                    <a:gd name="T54" fmla="*/ 163 w 288"/>
                    <a:gd name="T55" fmla="*/ 146 h 177"/>
                    <a:gd name="T56" fmla="*/ 167 w 288"/>
                    <a:gd name="T57" fmla="*/ 140 h 177"/>
                    <a:gd name="T58" fmla="*/ 179 w 288"/>
                    <a:gd name="T59" fmla="*/ 127 h 177"/>
                    <a:gd name="T60" fmla="*/ 185 w 288"/>
                    <a:gd name="T61" fmla="*/ 120 h 177"/>
                    <a:gd name="T62" fmla="*/ 202 w 288"/>
                    <a:gd name="T63" fmla="*/ 105 h 177"/>
                    <a:gd name="T64" fmla="*/ 238 w 288"/>
                    <a:gd name="T65" fmla="*/ 82 h 177"/>
                    <a:gd name="T66" fmla="*/ 265 w 288"/>
                    <a:gd name="T67" fmla="*/ 68 h 177"/>
                    <a:gd name="T68" fmla="*/ 280 w 288"/>
                    <a:gd name="T69" fmla="*/ 53 h 177"/>
                    <a:gd name="T70" fmla="*/ 288 w 288"/>
                    <a:gd name="T71" fmla="*/ 35 h 177"/>
                    <a:gd name="T72" fmla="*/ 283 w 288"/>
                    <a:gd name="T73" fmla="*/ 23 h 177"/>
                    <a:gd name="T74" fmla="*/ 269 w 288"/>
                    <a:gd name="T75" fmla="*/ 12 h 177"/>
                    <a:gd name="T76" fmla="*/ 250 w 288"/>
                    <a:gd name="T77" fmla="*/ 5 h 177"/>
                    <a:gd name="T78" fmla="*/ 215 w 288"/>
                    <a:gd name="T79" fmla="*/ 2 h 177"/>
                    <a:gd name="T80" fmla="*/ 171 w 288"/>
                    <a:gd name="T81" fmla="*/ 0 h 177"/>
                    <a:gd name="T82" fmla="*/ 143 w 288"/>
                    <a:gd name="T83" fmla="*/ 0 h 17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88"/>
                    <a:gd name="T127" fmla="*/ 0 h 177"/>
                    <a:gd name="T128" fmla="*/ 288 w 288"/>
                    <a:gd name="T129" fmla="*/ 177 h 177"/>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88" h="177">
                      <a:moveTo>
                        <a:pt x="143" y="0"/>
                      </a:moveTo>
                      <a:lnTo>
                        <a:pt x="113" y="0"/>
                      </a:lnTo>
                      <a:lnTo>
                        <a:pt x="83" y="1"/>
                      </a:lnTo>
                      <a:lnTo>
                        <a:pt x="69" y="2"/>
                      </a:lnTo>
                      <a:lnTo>
                        <a:pt x="25" y="8"/>
                      </a:lnTo>
                      <a:lnTo>
                        <a:pt x="10" y="15"/>
                      </a:lnTo>
                      <a:lnTo>
                        <a:pt x="4" y="22"/>
                      </a:lnTo>
                      <a:lnTo>
                        <a:pt x="0" y="35"/>
                      </a:lnTo>
                      <a:lnTo>
                        <a:pt x="5" y="51"/>
                      </a:lnTo>
                      <a:lnTo>
                        <a:pt x="21" y="62"/>
                      </a:lnTo>
                      <a:lnTo>
                        <a:pt x="30" y="67"/>
                      </a:lnTo>
                      <a:lnTo>
                        <a:pt x="42" y="76"/>
                      </a:lnTo>
                      <a:lnTo>
                        <a:pt x="58" y="85"/>
                      </a:lnTo>
                      <a:lnTo>
                        <a:pt x="65" y="89"/>
                      </a:lnTo>
                      <a:lnTo>
                        <a:pt x="88" y="104"/>
                      </a:lnTo>
                      <a:lnTo>
                        <a:pt x="106" y="118"/>
                      </a:lnTo>
                      <a:lnTo>
                        <a:pt x="114" y="127"/>
                      </a:lnTo>
                      <a:lnTo>
                        <a:pt x="122" y="136"/>
                      </a:lnTo>
                      <a:lnTo>
                        <a:pt x="127" y="146"/>
                      </a:lnTo>
                      <a:lnTo>
                        <a:pt x="131" y="152"/>
                      </a:lnTo>
                      <a:lnTo>
                        <a:pt x="134" y="159"/>
                      </a:lnTo>
                      <a:lnTo>
                        <a:pt x="138" y="167"/>
                      </a:lnTo>
                      <a:lnTo>
                        <a:pt x="143" y="171"/>
                      </a:lnTo>
                      <a:lnTo>
                        <a:pt x="144" y="177"/>
                      </a:lnTo>
                      <a:lnTo>
                        <a:pt x="149" y="171"/>
                      </a:lnTo>
                      <a:lnTo>
                        <a:pt x="149" y="167"/>
                      </a:lnTo>
                      <a:lnTo>
                        <a:pt x="155" y="157"/>
                      </a:lnTo>
                      <a:lnTo>
                        <a:pt x="163" y="146"/>
                      </a:lnTo>
                      <a:lnTo>
                        <a:pt x="167" y="140"/>
                      </a:lnTo>
                      <a:lnTo>
                        <a:pt x="179" y="127"/>
                      </a:lnTo>
                      <a:lnTo>
                        <a:pt x="185" y="120"/>
                      </a:lnTo>
                      <a:lnTo>
                        <a:pt x="202" y="105"/>
                      </a:lnTo>
                      <a:lnTo>
                        <a:pt x="238" y="82"/>
                      </a:lnTo>
                      <a:lnTo>
                        <a:pt x="265" y="68"/>
                      </a:lnTo>
                      <a:lnTo>
                        <a:pt x="280" y="53"/>
                      </a:lnTo>
                      <a:lnTo>
                        <a:pt x="288" y="35"/>
                      </a:lnTo>
                      <a:lnTo>
                        <a:pt x="283" y="23"/>
                      </a:lnTo>
                      <a:lnTo>
                        <a:pt x="269" y="12"/>
                      </a:lnTo>
                      <a:lnTo>
                        <a:pt x="250" y="5"/>
                      </a:lnTo>
                      <a:lnTo>
                        <a:pt x="215" y="2"/>
                      </a:lnTo>
                      <a:lnTo>
                        <a:pt x="171" y="0"/>
                      </a:lnTo>
                      <a:lnTo>
                        <a:pt x="143" y="0"/>
                      </a:lnTo>
                      <a:close/>
                    </a:path>
                  </a:pathLst>
                </a:custGeom>
                <a:solidFill>
                  <a:srgbClr val="FFF1B3"/>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7226" name="Freeform 147"/>
                <p:cNvSpPr>
                  <a:spLocks/>
                </p:cNvSpPr>
                <p:nvPr/>
              </p:nvSpPr>
              <p:spPr bwMode="auto">
                <a:xfrm>
                  <a:off x="3660" y="592"/>
                  <a:ext cx="268" cy="116"/>
                </a:xfrm>
                <a:custGeom>
                  <a:avLst/>
                  <a:gdLst>
                    <a:gd name="T0" fmla="*/ 103 w 268"/>
                    <a:gd name="T1" fmla="*/ 0 h 116"/>
                    <a:gd name="T2" fmla="*/ 48 w 268"/>
                    <a:gd name="T3" fmla="*/ 3 h 116"/>
                    <a:gd name="T4" fmla="*/ 17 w 268"/>
                    <a:gd name="T5" fmla="*/ 11 h 116"/>
                    <a:gd name="T6" fmla="*/ 0 w 268"/>
                    <a:gd name="T7" fmla="*/ 22 h 116"/>
                    <a:gd name="T8" fmla="*/ 4 w 268"/>
                    <a:gd name="T9" fmla="*/ 32 h 116"/>
                    <a:gd name="T10" fmla="*/ 22 w 268"/>
                    <a:gd name="T11" fmla="*/ 46 h 116"/>
                    <a:gd name="T12" fmla="*/ 63 w 268"/>
                    <a:gd name="T13" fmla="*/ 62 h 116"/>
                    <a:gd name="T14" fmla="*/ 91 w 268"/>
                    <a:gd name="T15" fmla="*/ 73 h 116"/>
                    <a:gd name="T16" fmla="*/ 113 w 268"/>
                    <a:gd name="T17" fmla="*/ 82 h 116"/>
                    <a:gd name="T18" fmla="*/ 125 w 268"/>
                    <a:gd name="T19" fmla="*/ 93 h 116"/>
                    <a:gd name="T20" fmla="*/ 129 w 268"/>
                    <a:gd name="T21" fmla="*/ 104 h 116"/>
                    <a:gd name="T22" fmla="*/ 136 w 268"/>
                    <a:gd name="T23" fmla="*/ 115 h 116"/>
                    <a:gd name="T24" fmla="*/ 136 w 268"/>
                    <a:gd name="T25" fmla="*/ 116 h 116"/>
                    <a:gd name="T26" fmla="*/ 138 w 268"/>
                    <a:gd name="T27" fmla="*/ 116 h 116"/>
                    <a:gd name="T28" fmla="*/ 140 w 268"/>
                    <a:gd name="T29" fmla="*/ 116 h 116"/>
                    <a:gd name="T30" fmla="*/ 140 w 268"/>
                    <a:gd name="T31" fmla="*/ 115 h 116"/>
                    <a:gd name="T32" fmla="*/ 145 w 268"/>
                    <a:gd name="T33" fmla="*/ 104 h 116"/>
                    <a:gd name="T34" fmla="*/ 150 w 268"/>
                    <a:gd name="T35" fmla="*/ 94 h 116"/>
                    <a:gd name="T36" fmla="*/ 166 w 268"/>
                    <a:gd name="T37" fmla="*/ 81 h 116"/>
                    <a:gd name="T38" fmla="*/ 197 w 268"/>
                    <a:gd name="T39" fmla="*/ 70 h 116"/>
                    <a:gd name="T40" fmla="*/ 218 w 268"/>
                    <a:gd name="T41" fmla="*/ 58 h 116"/>
                    <a:gd name="T42" fmla="*/ 249 w 268"/>
                    <a:gd name="T43" fmla="*/ 46 h 116"/>
                    <a:gd name="T44" fmla="*/ 268 w 268"/>
                    <a:gd name="T45" fmla="*/ 31 h 116"/>
                    <a:gd name="T46" fmla="*/ 259 w 268"/>
                    <a:gd name="T47" fmla="*/ 18 h 116"/>
                    <a:gd name="T48" fmla="*/ 240 w 268"/>
                    <a:gd name="T49" fmla="*/ 9 h 116"/>
                    <a:gd name="T50" fmla="*/ 209 w 268"/>
                    <a:gd name="T51" fmla="*/ 3 h 116"/>
                    <a:gd name="T52" fmla="*/ 150 w 268"/>
                    <a:gd name="T53" fmla="*/ 0 h 116"/>
                    <a:gd name="T54" fmla="*/ 103 w 268"/>
                    <a:gd name="T55" fmla="*/ 0 h 11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68"/>
                    <a:gd name="T85" fmla="*/ 0 h 116"/>
                    <a:gd name="T86" fmla="*/ 268 w 268"/>
                    <a:gd name="T87" fmla="*/ 116 h 11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68" h="116">
                      <a:moveTo>
                        <a:pt x="103" y="0"/>
                      </a:moveTo>
                      <a:lnTo>
                        <a:pt x="48" y="3"/>
                      </a:lnTo>
                      <a:lnTo>
                        <a:pt x="17" y="11"/>
                      </a:lnTo>
                      <a:lnTo>
                        <a:pt x="0" y="22"/>
                      </a:lnTo>
                      <a:lnTo>
                        <a:pt x="4" y="32"/>
                      </a:lnTo>
                      <a:lnTo>
                        <a:pt x="22" y="46"/>
                      </a:lnTo>
                      <a:lnTo>
                        <a:pt x="63" y="62"/>
                      </a:lnTo>
                      <a:lnTo>
                        <a:pt x="91" y="73"/>
                      </a:lnTo>
                      <a:lnTo>
                        <a:pt x="113" y="82"/>
                      </a:lnTo>
                      <a:lnTo>
                        <a:pt x="125" y="93"/>
                      </a:lnTo>
                      <a:lnTo>
                        <a:pt x="129" y="104"/>
                      </a:lnTo>
                      <a:lnTo>
                        <a:pt x="136" y="115"/>
                      </a:lnTo>
                      <a:lnTo>
                        <a:pt x="136" y="116"/>
                      </a:lnTo>
                      <a:lnTo>
                        <a:pt x="138" y="116"/>
                      </a:lnTo>
                      <a:lnTo>
                        <a:pt x="140" y="116"/>
                      </a:lnTo>
                      <a:lnTo>
                        <a:pt x="140" y="115"/>
                      </a:lnTo>
                      <a:lnTo>
                        <a:pt x="145" y="104"/>
                      </a:lnTo>
                      <a:lnTo>
                        <a:pt x="150" y="94"/>
                      </a:lnTo>
                      <a:lnTo>
                        <a:pt x="166" y="81"/>
                      </a:lnTo>
                      <a:lnTo>
                        <a:pt x="197" y="70"/>
                      </a:lnTo>
                      <a:lnTo>
                        <a:pt x="218" y="58"/>
                      </a:lnTo>
                      <a:lnTo>
                        <a:pt x="249" y="46"/>
                      </a:lnTo>
                      <a:lnTo>
                        <a:pt x="268" y="31"/>
                      </a:lnTo>
                      <a:lnTo>
                        <a:pt x="259" y="18"/>
                      </a:lnTo>
                      <a:lnTo>
                        <a:pt x="240" y="9"/>
                      </a:lnTo>
                      <a:lnTo>
                        <a:pt x="209" y="3"/>
                      </a:lnTo>
                      <a:lnTo>
                        <a:pt x="150" y="0"/>
                      </a:lnTo>
                      <a:lnTo>
                        <a:pt x="103" y="0"/>
                      </a:lnTo>
                      <a:close/>
                    </a:path>
                  </a:pathLst>
                </a:custGeom>
                <a:solidFill>
                  <a:srgbClr val="FFE575"/>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7227" name="Freeform 148"/>
                <p:cNvSpPr>
                  <a:spLocks/>
                </p:cNvSpPr>
                <p:nvPr/>
              </p:nvSpPr>
              <p:spPr bwMode="auto">
                <a:xfrm>
                  <a:off x="3688" y="598"/>
                  <a:ext cx="212" cy="64"/>
                </a:xfrm>
                <a:custGeom>
                  <a:avLst/>
                  <a:gdLst>
                    <a:gd name="T0" fmla="*/ 81 w 212"/>
                    <a:gd name="T1" fmla="*/ 0 h 64"/>
                    <a:gd name="T2" fmla="*/ 38 w 212"/>
                    <a:gd name="T3" fmla="*/ 2 h 64"/>
                    <a:gd name="T4" fmla="*/ 13 w 212"/>
                    <a:gd name="T5" fmla="*/ 6 h 64"/>
                    <a:gd name="T6" fmla="*/ 0 w 212"/>
                    <a:gd name="T7" fmla="*/ 12 h 64"/>
                    <a:gd name="T8" fmla="*/ 3 w 212"/>
                    <a:gd name="T9" fmla="*/ 18 h 64"/>
                    <a:gd name="T10" fmla="*/ 18 w 212"/>
                    <a:gd name="T11" fmla="*/ 25 h 64"/>
                    <a:gd name="T12" fmla="*/ 50 w 212"/>
                    <a:gd name="T13" fmla="*/ 34 h 64"/>
                    <a:gd name="T14" fmla="*/ 72 w 212"/>
                    <a:gd name="T15" fmla="*/ 40 h 64"/>
                    <a:gd name="T16" fmla="*/ 90 w 212"/>
                    <a:gd name="T17" fmla="*/ 45 h 64"/>
                    <a:gd name="T18" fmla="*/ 99 w 212"/>
                    <a:gd name="T19" fmla="*/ 51 h 64"/>
                    <a:gd name="T20" fmla="*/ 102 w 212"/>
                    <a:gd name="T21" fmla="*/ 57 h 64"/>
                    <a:gd name="T22" fmla="*/ 107 w 212"/>
                    <a:gd name="T23" fmla="*/ 64 h 64"/>
                    <a:gd name="T24" fmla="*/ 107 w 212"/>
                    <a:gd name="T25" fmla="*/ 64 h 64"/>
                    <a:gd name="T26" fmla="*/ 109 w 212"/>
                    <a:gd name="T27" fmla="*/ 64 h 64"/>
                    <a:gd name="T28" fmla="*/ 111 w 212"/>
                    <a:gd name="T29" fmla="*/ 64 h 64"/>
                    <a:gd name="T30" fmla="*/ 111 w 212"/>
                    <a:gd name="T31" fmla="*/ 64 h 64"/>
                    <a:gd name="T32" fmla="*/ 115 w 212"/>
                    <a:gd name="T33" fmla="*/ 57 h 64"/>
                    <a:gd name="T34" fmla="*/ 119 w 212"/>
                    <a:gd name="T35" fmla="*/ 52 h 64"/>
                    <a:gd name="T36" fmla="*/ 131 w 212"/>
                    <a:gd name="T37" fmla="*/ 45 h 64"/>
                    <a:gd name="T38" fmla="*/ 156 w 212"/>
                    <a:gd name="T39" fmla="*/ 39 h 64"/>
                    <a:gd name="T40" fmla="*/ 173 w 212"/>
                    <a:gd name="T41" fmla="*/ 32 h 64"/>
                    <a:gd name="T42" fmla="*/ 197 w 212"/>
                    <a:gd name="T43" fmla="*/ 25 h 64"/>
                    <a:gd name="T44" fmla="*/ 212 w 212"/>
                    <a:gd name="T45" fmla="*/ 17 h 64"/>
                    <a:gd name="T46" fmla="*/ 205 w 212"/>
                    <a:gd name="T47" fmla="*/ 10 h 64"/>
                    <a:gd name="T48" fmla="*/ 190 w 212"/>
                    <a:gd name="T49" fmla="*/ 5 h 64"/>
                    <a:gd name="T50" fmla="*/ 165 w 212"/>
                    <a:gd name="T51" fmla="*/ 2 h 64"/>
                    <a:gd name="T52" fmla="*/ 119 w 212"/>
                    <a:gd name="T53" fmla="*/ 0 h 64"/>
                    <a:gd name="T54" fmla="*/ 81 w 212"/>
                    <a:gd name="T55" fmla="*/ 0 h 6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12"/>
                    <a:gd name="T85" fmla="*/ 0 h 64"/>
                    <a:gd name="T86" fmla="*/ 212 w 212"/>
                    <a:gd name="T87" fmla="*/ 64 h 64"/>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12" h="64">
                      <a:moveTo>
                        <a:pt x="81" y="0"/>
                      </a:moveTo>
                      <a:lnTo>
                        <a:pt x="38" y="2"/>
                      </a:lnTo>
                      <a:lnTo>
                        <a:pt x="13" y="6"/>
                      </a:lnTo>
                      <a:lnTo>
                        <a:pt x="0" y="12"/>
                      </a:lnTo>
                      <a:lnTo>
                        <a:pt x="3" y="18"/>
                      </a:lnTo>
                      <a:lnTo>
                        <a:pt x="18" y="25"/>
                      </a:lnTo>
                      <a:lnTo>
                        <a:pt x="50" y="34"/>
                      </a:lnTo>
                      <a:lnTo>
                        <a:pt x="72" y="40"/>
                      </a:lnTo>
                      <a:lnTo>
                        <a:pt x="90" y="45"/>
                      </a:lnTo>
                      <a:lnTo>
                        <a:pt x="99" y="51"/>
                      </a:lnTo>
                      <a:lnTo>
                        <a:pt x="102" y="57"/>
                      </a:lnTo>
                      <a:lnTo>
                        <a:pt x="107" y="64"/>
                      </a:lnTo>
                      <a:lnTo>
                        <a:pt x="109" y="64"/>
                      </a:lnTo>
                      <a:lnTo>
                        <a:pt x="111" y="64"/>
                      </a:lnTo>
                      <a:lnTo>
                        <a:pt x="115" y="57"/>
                      </a:lnTo>
                      <a:lnTo>
                        <a:pt x="119" y="52"/>
                      </a:lnTo>
                      <a:lnTo>
                        <a:pt x="131" y="45"/>
                      </a:lnTo>
                      <a:lnTo>
                        <a:pt x="156" y="39"/>
                      </a:lnTo>
                      <a:lnTo>
                        <a:pt x="173" y="32"/>
                      </a:lnTo>
                      <a:lnTo>
                        <a:pt x="197" y="25"/>
                      </a:lnTo>
                      <a:lnTo>
                        <a:pt x="212" y="17"/>
                      </a:lnTo>
                      <a:lnTo>
                        <a:pt x="205" y="10"/>
                      </a:lnTo>
                      <a:lnTo>
                        <a:pt x="190" y="5"/>
                      </a:lnTo>
                      <a:lnTo>
                        <a:pt x="165" y="2"/>
                      </a:lnTo>
                      <a:lnTo>
                        <a:pt x="119" y="0"/>
                      </a:lnTo>
                      <a:lnTo>
                        <a:pt x="81" y="0"/>
                      </a:lnTo>
                      <a:close/>
                    </a:path>
                  </a:pathLst>
                </a:custGeom>
                <a:solidFill>
                  <a:srgbClr val="FFD41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grpSp>
          <p:nvGrpSpPr>
            <p:cNvPr id="7206" name="Group 149"/>
            <p:cNvGrpSpPr>
              <a:grpSpLocks/>
            </p:cNvGrpSpPr>
            <p:nvPr/>
          </p:nvGrpSpPr>
          <p:grpSpPr bwMode="auto">
            <a:xfrm rot="-1458801">
              <a:off x="3315" y="2229"/>
              <a:ext cx="244" cy="535"/>
              <a:chOff x="3696" y="1392"/>
              <a:chExt cx="548" cy="1200"/>
            </a:xfrm>
          </p:grpSpPr>
          <p:pic>
            <p:nvPicPr>
              <p:cNvPr id="7218" name="Picture 150" descr="LSAM"/>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3696" y="1392"/>
                <a:ext cx="548" cy="6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7219" name="Group 151"/>
              <p:cNvGrpSpPr>
                <a:grpSpLocks/>
              </p:cNvGrpSpPr>
              <p:nvPr/>
            </p:nvGrpSpPr>
            <p:grpSpPr bwMode="auto">
              <a:xfrm>
                <a:off x="3888" y="1920"/>
                <a:ext cx="192" cy="672"/>
                <a:chOff x="3650" y="592"/>
                <a:chExt cx="288" cy="178"/>
              </a:xfrm>
            </p:grpSpPr>
            <p:sp>
              <p:nvSpPr>
                <p:cNvPr id="7220" name="Freeform 152"/>
                <p:cNvSpPr>
                  <a:spLocks/>
                </p:cNvSpPr>
                <p:nvPr/>
              </p:nvSpPr>
              <p:spPr bwMode="auto">
                <a:xfrm>
                  <a:off x="3650" y="593"/>
                  <a:ext cx="288" cy="177"/>
                </a:xfrm>
                <a:custGeom>
                  <a:avLst/>
                  <a:gdLst>
                    <a:gd name="T0" fmla="*/ 143 w 288"/>
                    <a:gd name="T1" fmla="*/ 0 h 177"/>
                    <a:gd name="T2" fmla="*/ 113 w 288"/>
                    <a:gd name="T3" fmla="*/ 0 h 177"/>
                    <a:gd name="T4" fmla="*/ 83 w 288"/>
                    <a:gd name="T5" fmla="*/ 1 h 177"/>
                    <a:gd name="T6" fmla="*/ 69 w 288"/>
                    <a:gd name="T7" fmla="*/ 2 h 177"/>
                    <a:gd name="T8" fmla="*/ 25 w 288"/>
                    <a:gd name="T9" fmla="*/ 8 h 177"/>
                    <a:gd name="T10" fmla="*/ 10 w 288"/>
                    <a:gd name="T11" fmla="*/ 15 h 177"/>
                    <a:gd name="T12" fmla="*/ 4 w 288"/>
                    <a:gd name="T13" fmla="*/ 22 h 177"/>
                    <a:gd name="T14" fmla="*/ 0 w 288"/>
                    <a:gd name="T15" fmla="*/ 35 h 177"/>
                    <a:gd name="T16" fmla="*/ 5 w 288"/>
                    <a:gd name="T17" fmla="*/ 51 h 177"/>
                    <a:gd name="T18" fmla="*/ 21 w 288"/>
                    <a:gd name="T19" fmla="*/ 62 h 177"/>
                    <a:gd name="T20" fmla="*/ 30 w 288"/>
                    <a:gd name="T21" fmla="*/ 67 h 177"/>
                    <a:gd name="T22" fmla="*/ 42 w 288"/>
                    <a:gd name="T23" fmla="*/ 76 h 177"/>
                    <a:gd name="T24" fmla="*/ 58 w 288"/>
                    <a:gd name="T25" fmla="*/ 85 h 177"/>
                    <a:gd name="T26" fmla="*/ 65 w 288"/>
                    <a:gd name="T27" fmla="*/ 89 h 177"/>
                    <a:gd name="T28" fmla="*/ 88 w 288"/>
                    <a:gd name="T29" fmla="*/ 104 h 177"/>
                    <a:gd name="T30" fmla="*/ 106 w 288"/>
                    <a:gd name="T31" fmla="*/ 118 h 177"/>
                    <a:gd name="T32" fmla="*/ 114 w 288"/>
                    <a:gd name="T33" fmla="*/ 127 h 177"/>
                    <a:gd name="T34" fmla="*/ 122 w 288"/>
                    <a:gd name="T35" fmla="*/ 136 h 177"/>
                    <a:gd name="T36" fmla="*/ 127 w 288"/>
                    <a:gd name="T37" fmla="*/ 146 h 177"/>
                    <a:gd name="T38" fmla="*/ 131 w 288"/>
                    <a:gd name="T39" fmla="*/ 152 h 177"/>
                    <a:gd name="T40" fmla="*/ 134 w 288"/>
                    <a:gd name="T41" fmla="*/ 159 h 177"/>
                    <a:gd name="T42" fmla="*/ 138 w 288"/>
                    <a:gd name="T43" fmla="*/ 167 h 177"/>
                    <a:gd name="T44" fmla="*/ 143 w 288"/>
                    <a:gd name="T45" fmla="*/ 171 h 177"/>
                    <a:gd name="T46" fmla="*/ 144 w 288"/>
                    <a:gd name="T47" fmla="*/ 177 h 177"/>
                    <a:gd name="T48" fmla="*/ 149 w 288"/>
                    <a:gd name="T49" fmla="*/ 171 h 177"/>
                    <a:gd name="T50" fmla="*/ 149 w 288"/>
                    <a:gd name="T51" fmla="*/ 167 h 177"/>
                    <a:gd name="T52" fmla="*/ 155 w 288"/>
                    <a:gd name="T53" fmla="*/ 157 h 177"/>
                    <a:gd name="T54" fmla="*/ 163 w 288"/>
                    <a:gd name="T55" fmla="*/ 146 h 177"/>
                    <a:gd name="T56" fmla="*/ 167 w 288"/>
                    <a:gd name="T57" fmla="*/ 140 h 177"/>
                    <a:gd name="T58" fmla="*/ 179 w 288"/>
                    <a:gd name="T59" fmla="*/ 127 h 177"/>
                    <a:gd name="T60" fmla="*/ 185 w 288"/>
                    <a:gd name="T61" fmla="*/ 120 h 177"/>
                    <a:gd name="T62" fmla="*/ 202 w 288"/>
                    <a:gd name="T63" fmla="*/ 105 h 177"/>
                    <a:gd name="T64" fmla="*/ 238 w 288"/>
                    <a:gd name="T65" fmla="*/ 82 h 177"/>
                    <a:gd name="T66" fmla="*/ 265 w 288"/>
                    <a:gd name="T67" fmla="*/ 68 h 177"/>
                    <a:gd name="T68" fmla="*/ 280 w 288"/>
                    <a:gd name="T69" fmla="*/ 53 h 177"/>
                    <a:gd name="T70" fmla="*/ 288 w 288"/>
                    <a:gd name="T71" fmla="*/ 35 h 177"/>
                    <a:gd name="T72" fmla="*/ 283 w 288"/>
                    <a:gd name="T73" fmla="*/ 23 h 177"/>
                    <a:gd name="T74" fmla="*/ 269 w 288"/>
                    <a:gd name="T75" fmla="*/ 12 h 177"/>
                    <a:gd name="T76" fmla="*/ 250 w 288"/>
                    <a:gd name="T77" fmla="*/ 5 h 177"/>
                    <a:gd name="T78" fmla="*/ 215 w 288"/>
                    <a:gd name="T79" fmla="*/ 2 h 177"/>
                    <a:gd name="T80" fmla="*/ 171 w 288"/>
                    <a:gd name="T81" fmla="*/ 0 h 177"/>
                    <a:gd name="T82" fmla="*/ 143 w 288"/>
                    <a:gd name="T83" fmla="*/ 0 h 17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88"/>
                    <a:gd name="T127" fmla="*/ 0 h 177"/>
                    <a:gd name="T128" fmla="*/ 288 w 288"/>
                    <a:gd name="T129" fmla="*/ 177 h 177"/>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88" h="177">
                      <a:moveTo>
                        <a:pt x="143" y="0"/>
                      </a:moveTo>
                      <a:lnTo>
                        <a:pt x="113" y="0"/>
                      </a:lnTo>
                      <a:lnTo>
                        <a:pt x="83" y="1"/>
                      </a:lnTo>
                      <a:lnTo>
                        <a:pt x="69" y="2"/>
                      </a:lnTo>
                      <a:lnTo>
                        <a:pt x="25" y="8"/>
                      </a:lnTo>
                      <a:lnTo>
                        <a:pt x="10" y="15"/>
                      </a:lnTo>
                      <a:lnTo>
                        <a:pt x="4" y="22"/>
                      </a:lnTo>
                      <a:lnTo>
                        <a:pt x="0" y="35"/>
                      </a:lnTo>
                      <a:lnTo>
                        <a:pt x="5" y="51"/>
                      </a:lnTo>
                      <a:lnTo>
                        <a:pt x="21" y="62"/>
                      </a:lnTo>
                      <a:lnTo>
                        <a:pt x="30" y="67"/>
                      </a:lnTo>
                      <a:lnTo>
                        <a:pt x="42" y="76"/>
                      </a:lnTo>
                      <a:lnTo>
                        <a:pt x="58" y="85"/>
                      </a:lnTo>
                      <a:lnTo>
                        <a:pt x="65" y="89"/>
                      </a:lnTo>
                      <a:lnTo>
                        <a:pt x="88" y="104"/>
                      </a:lnTo>
                      <a:lnTo>
                        <a:pt x="106" y="118"/>
                      </a:lnTo>
                      <a:lnTo>
                        <a:pt x="114" y="127"/>
                      </a:lnTo>
                      <a:lnTo>
                        <a:pt x="122" y="136"/>
                      </a:lnTo>
                      <a:lnTo>
                        <a:pt x="127" y="146"/>
                      </a:lnTo>
                      <a:lnTo>
                        <a:pt x="131" y="152"/>
                      </a:lnTo>
                      <a:lnTo>
                        <a:pt x="134" y="159"/>
                      </a:lnTo>
                      <a:lnTo>
                        <a:pt x="138" y="167"/>
                      </a:lnTo>
                      <a:lnTo>
                        <a:pt x="143" y="171"/>
                      </a:lnTo>
                      <a:lnTo>
                        <a:pt x="144" y="177"/>
                      </a:lnTo>
                      <a:lnTo>
                        <a:pt x="149" y="171"/>
                      </a:lnTo>
                      <a:lnTo>
                        <a:pt x="149" y="167"/>
                      </a:lnTo>
                      <a:lnTo>
                        <a:pt x="155" y="157"/>
                      </a:lnTo>
                      <a:lnTo>
                        <a:pt x="163" y="146"/>
                      </a:lnTo>
                      <a:lnTo>
                        <a:pt x="167" y="140"/>
                      </a:lnTo>
                      <a:lnTo>
                        <a:pt x="179" y="127"/>
                      </a:lnTo>
                      <a:lnTo>
                        <a:pt x="185" y="120"/>
                      </a:lnTo>
                      <a:lnTo>
                        <a:pt x="202" y="105"/>
                      </a:lnTo>
                      <a:lnTo>
                        <a:pt x="238" y="82"/>
                      </a:lnTo>
                      <a:lnTo>
                        <a:pt x="265" y="68"/>
                      </a:lnTo>
                      <a:lnTo>
                        <a:pt x="280" y="53"/>
                      </a:lnTo>
                      <a:lnTo>
                        <a:pt x="288" y="35"/>
                      </a:lnTo>
                      <a:lnTo>
                        <a:pt x="283" y="23"/>
                      </a:lnTo>
                      <a:lnTo>
                        <a:pt x="269" y="12"/>
                      </a:lnTo>
                      <a:lnTo>
                        <a:pt x="250" y="5"/>
                      </a:lnTo>
                      <a:lnTo>
                        <a:pt x="215" y="2"/>
                      </a:lnTo>
                      <a:lnTo>
                        <a:pt x="171" y="0"/>
                      </a:lnTo>
                      <a:lnTo>
                        <a:pt x="143" y="0"/>
                      </a:lnTo>
                      <a:close/>
                    </a:path>
                  </a:pathLst>
                </a:custGeom>
                <a:solidFill>
                  <a:srgbClr val="FFF1B3"/>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7221" name="Freeform 153"/>
                <p:cNvSpPr>
                  <a:spLocks/>
                </p:cNvSpPr>
                <p:nvPr/>
              </p:nvSpPr>
              <p:spPr bwMode="auto">
                <a:xfrm>
                  <a:off x="3660" y="592"/>
                  <a:ext cx="268" cy="116"/>
                </a:xfrm>
                <a:custGeom>
                  <a:avLst/>
                  <a:gdLst>
                    <a:gd name="T0" fmla="*/ 103 w 268"/>
                    <a:gd name="T1" fmla="*/ 0 h 116"/>
                    <a:gd name="T2" fmla="*/ 48 w 268"/>
                    <a:gd name="T3" fmla="*/ 3 h 116"/>
                    <a:gd name="T4" fmla="*/ 17 w 268"/>
                    <a:gd name="T5" fmla="*/ 11 h 116"/>
                    <a:gd name="T6" fmla="*/ 0 w 268"/>
                    <a:gd name="T7" fmla="*/ 22 h 116"/>
                    <a:gd name="T8" fmla="*/ 4 w 268"/>
                    <a:gd name="T9" fmla="*/ 32 h 116"/>
                    <a:gd name="T10" fmla="*/ 22 w 268"/>
                    <a:gd name="T11" fmla="*/ 46 h 116"/>
                    <a:gd name="T12" fmla="*/ 63 w 268"/>
                    <a:gd name="T13" fmla="*/ 62 h 116"/>
                    <a:gd name="T14" fmla="*/ 91 w 268"/>
                    <a:gd name="T15" fmla="*/ 73 h 116"/>
                    <a:gd name="T16" fmla="*/ 113 w 268"/>
                    <a:gd name="T17" fmla="*/ 82 h 116"/>
                    <a:gd name="T18" fmla="*/ 125 w 268"/>
                    <a:gd name="T19" fmla="*/ 93 h 116"/>
                    <a:gd name="T20" fmla="*/ 129 w 268"/>
                    <a:gd name="T21" fmla="*/ 104 h 116"/>
                    <a:gd name="T22" fmla="*/ 136 w 268"/>
                    <a:gd name="T23" fmla="*/ 115 h 116"/>
                    <a:gd name="T24" fmla="*/ 136 w 268"/>
                    <a:gd name="T25" fmla="*/ 116 h 116"/>
                    <a:gd name="T26" fmla="*/ 138 w 268"/>
                    <a:gd name="T27" fmla="*/ 116 h 116"/>
                    <a:gd name="T28" fmla="*/ 140 w 268"/>
                    <a:gd name="T29" fmla="*/ 116 h 116"/>
                    <a:gd name="T30" fmla="*/ 140 w 268"/>
                    <a:gd name="T31" fmla="*/ 115 h 116"/>
                    <a:gd name="T32" fmla="*/ 145 w 268"/>
                    <a:gd name="T33" fmla="*/ 104 h 116"/>
                    <a:gd name="T34" fmla="*/ 150 w 268"/>
                    <a:gd name="T35" fmla="*/ 94 h 116"/>
                    <a:gd name="T36" fmla="*/ 166 w 268"/>
                    <a:gd name="T37" fmla="*/ 81 h 116"/>
                    <a:gd name="T38" fmla="*/ 197 w 268"/>
                    <a:gd name="T39" fmla="*/ 70 h 116"/>
                    <a:gd name="T40" fmla="*/ 218 w 268"/>
                    <a:gd name="T41" fmla="*/ 58 h 116"/>
                    <a:gd name="T42" fmla="*/ 249 w 268"/>
                    <a:gd name="T43" fmla="*/ 46 h 116"/>
                    <a:gd name="T44" fmla="*/ 268 w 268"/>
                    <a:gd name="T45" fmla="*/ 31 h 116"/>
                    <a:gd name="T46" fmla="*/ 259 w 268"/>
                    <a:gd name="T47" fmla="*/ 18 h 116"/>
                    <a:gd name="T48" fmla="*/ 240 w 268"/>
                    <a:gd name="T49" fmla="*/ 9 h 116"/>
                    <a:gd name="T50" fmla="*/ 209 w 268"/>
                    <a:gd name="T51" fmla="*/ 3 h 116"/>
                    <a:gd name="T52" fmla="*/ 150 w 268"/>
                    <a:gd name="T53" fmla="*/ 0 h 116"/>
                    <a:gd name="T54" fmla="*/ 103 w 268"/>
                    <a:gd name="T55" fmla="*/ 0 h 11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68"/>
                    <a:gd name="T85" fmla="*/ 0 h 116"/>
                    <a:gd name="T86" fmla="*/ 268 w 268"/>
                    <a:gd name="T87" fmla="*/ 116 h 11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68" h="116">
                      <a:moveTo>
                        <a:pt x="103" y="0"/>
                      </a:moveTo>
                      <a:lnTo>
                        <a:pt x="48" y="3"/>
                      </a:lnTo>
                      <a:lnTo>
                        <a:pt x="17" y="11"/>
                      </a:lnTo>
                      <a:lnTo>
                        <a:pt x="0" y="22"/>
                      </a:lnTo>
                      <a:lnTo>
                        <a:pt x="4" y="32"/>
                      </a:lnTo>
                      <a:lnTo>
                        <a:pt x="22" y="46"/>
                      </a:lnTo>
                      <a:lnTo>
                        <a:pt x="63" y="62"/>
                      </a:lnTo>
                      <a:lnTo>
                        <a:pt x="91" y="73"/>
                      </a:lnTo>
                      <a:lnTo>
                        <a:pt x="113" y="82"/>
                      </a:lnTo>
                      <a:lnTo>
                        <a:pt x="125" y="93"/>
                      </a:lnTo>
                      <a:lnTo>
                        <a:pt x="129" y="104"/>
                      </a:lnTo>
                      <a:lnTo>
                        <a:pt x="136" y="115"/>
                      </a:lnTo>
                      <a:lnTo>
                        <a:pt x="136" y="116"/>
                      </a:lnTo>
                      <a:lnTo>
                        <a:pt x="138" y="116"/>
                      </a:lnTo>
                      <a:lnTo>
                        <a:pt x="140" y="116"/>
                      </a:lnTo>
                      <a:lnTo>
                        <a:pt x="140" y="115"/>
                      </a:lnTo>
                      <a:lnTo>
                        <a:pt x="145" y="104"/>
                      </a:lnTo>
                      <a:lnTo>
                        <a:pt x="150" y="94"/>
                      </a:lnTo>
                      <a:lnTo>
                        <a:pt x="166" y="81"/>
                      </a:lnTo>
                      <a:lnTo>
                        <a:pt x="197" y="70"/>
                      </a:lnTo>
                      <a:lnTo>
                        <a:pt x="218" y="58"/>
                      </a:lnTo>
                      <a:lnTo>
                        <a:pt x="249" y="46"/>
                      </a:lnTo>
                      <a:lnTo>
                        <a:pt x="268" y="31"/>
                      </a:lnTo>
                      <a:lnTo>
                        <a:pt x="259" y="18"/>
                      </a:lnTo>
                      <a:lnTo>
                        <a:pt x="240" y="9"/>
                      </a:lnTo>
                      <a:lnTo>
                        <a:pt x="209" y="3"/>
                      </a:lnTo>
                      <a:lnTo>
                        <a:pt x="150" y="0"/>
                      </a:lnTo>
                      <a:lnTo>
                        <a:pt x="103" y="0"/>
                      </a:lnTo>
                      <a:close/>
                    </a:path>
                  </a:pathLst>
                </a:custGeom>
                <a:solidFill>
                  <a:srgbClr val="FFE575"/>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7222" name="Freeform 154"/>
                <p:cNvSpPr>
                  <a:spLocks/>
                </p:cNvSpPr>
                <p:nvPr/>
              </p:nvSpPr>
              <p:spPr bwMode="auto">
                <a:xfrm>
                  <a:off x="3688" y="598"/>
                  <a:ext cx="212" cy="64"/>
                </a:xfrm>
                <a:custGeom>
                  <a:avLst/>
                  <a:gdLst>
                    <a:gd name="T0" fmla="*/ 81 w 212"/>
                    <a:gd name="T1" fmla="*/ 0 h 64"/>
                    <a:gd name="T2" fmla="*/ 38 w 212"/>
                    <a:gd name="T3" fmla="*/ 2 h 64"/>
                    <a:gd name="T4" fmla="*/ 13 w 212"/>
                    <a:gd name="T5" fmla="*/ 6 h 64"/>
                    <a:gd name="T6" fmla="*/ 0 w 212"/>
                    <a:gd name="T7" fmla="*/ 12 h 64"/>
                    <a:gd name="T8" fmla="*/ 3 w 212"/>
                    <a:gd name="T9" fmla="*/ 18 h 64"/>
                    <a:gd name="T10" fmla="*/ 18 w 212"/>
                    <a:gd name="T11" fmla="*/ 25 h 64"/>
                    <a:gd name="T12" fmla="*/ 50 w 212"/>
                    <a:gd name="T13" fmla="*/ 34 h 64"/>
                    <a:gd name="T14" fmla="*/ 72 w 212"/>
                    <a:gd name="T15" fmla="*/ 40 h 64"/>
                    <a:gd name="T16" fmla="*/ 90 w 212"/>
                    <a:gd name="T17" fmla="*/ 45 h 64"/>
                    <a:gd name="T18" fmla="*/ 99 w 212"/>
                    <a:gd name="T19" fmla="*/ 51 h 64"/>
                    <a:gd name="T20" fmla="*/ 102 w 212"/>
                    <a:gd name="T21" fmla="*/ 57 h 64"/>
                    <a:gd name="T22" fmla="*/ 107 w 212"/>
                    <a:gd name="T23" fmla="*/ 64 h 64"/>
                    <a:gd name="T24" fmla="*/ 107 w 212"/>
                    <a:gd name="T25" fmla="*/ 64 h 64"/>
                    <a:gd name="T26" fmla="*/ 109 w 212"/>
                    <a:gd name="T27" fmla="*/ 64 h 64"/>
                    <a:gd name="T28" fmla="*/ 111 w 212"/>
                    <a:gd name="T29" fmla="*/ 64 h 64"/>
                    <a:gd name="T30" fmla="*/ 111 w 212"/>
                    <a:gd name="T31" fmla="*/ 64 h 64"/>
                    <a:gd name="T32" fmla="*/ 115 w 212"/>
                    <a:gd name="T33" fmla="*/ 57 h 64"/>
                    <a:gd name="T34" fmla="*/ 119 w 212"/>
                    <a:gd name="T35" fmla="*/ 52 h 64"/>
                    <a:gd name="T36" fmla="*/ 131 w 212"/>
                    <a:gd name="T37" fmla="*/ 45 h 64"/>
                    <a:gd name="T38" fmla="*/ 156 w 212"/>
                    <a:gd name="T39" fmla="*/ 39 h 64"/>
                    <a:gd name="T40" fmla="*/ 173 w 212"/>
                    <a:gd name="T41" fmla="*/ 32 h 64"/>
                    <a:gd name="T42" fmla="*/ 197 w 212"/>
                    <a:gd name="T43" fmla="*/ 25 h 64"/>
                    <a:gd name="T44" fmla="*/ 212 w 212"/>
                    <a:gd name="T45" fmla="*/ 17 h 64"/>
                    <a:gd name="T46" fmla="*/ 205 w 212"/>
                    <a:gd name="T47" fmla="*/ 10 h 64"/>
                    <a:gd name="T48" fmla="*/ 190 w 212"/>
                    <a:gd name="T49" fmla="*/ 5 h 64"/>
                    <a:gd name="T50" fmla="*/ 165 w 212"/>
                    <a:gd name="T51" fmla="*/ 2 h 64"/>
                    <a:gd name="T52" fmla="*/ 119 w 212"/>
                    <a:gd name="T53" fmla="*/ 0 h 64"/>
                    <a:gd name="T54" fmla="*/ 81 w 212"/>
                    <a:gd name="T55" fmla="*/ 0 h 6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12"/>
                    <a:gd name="T85" fmla="*/ 0 h 64"/>
                    <a:gd name="T86" fmla="*/ 212 w 212"/>
                    <a:gd name="T87" fmla="*/ 64 h 64"/>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12" h="64">
                      <a:moveTo>
                        <a:pt x="81" y="0"/>
                      </a:moveTo>
                      <a:lnTo>
                        <a:pt x="38" y="2"/>
                      </a:lnTo>
                      <a:lnTo>
                        <a:pt x="13" y="6"/>
                      </a:lnTo>
                      <a:lnTo>
                        <a:pt x="0" y="12"/>
                      </a:lnTo>
                      <a:lnTo>
                        <a:pt x="3" y="18"/>
                      </a:lnTo>
                      <a:lnTo>
                        <a:pt x="18" y="25"/>
                      </a:lnTo>
                      <a:lnTo>
                        <a:pt x="50" y="34"/>
                      </a:lnTo>
                      <a:lnTo>
                        <a:pt x="72" y="40"/>
                      </a:lnTo>
                      <a:lnTo>
                        <a:pt x="90" y="45"/>
                      </a:lnTo>
                      <a:lnTo>
                        <a:pt x="99" y="51"/>
                      </a:lnTo>
                      <a:lnTo>
                        <a:pt x="102" y="57"/>
                      </a:lnTo>
                      <a:lnTo>
                        <a:pt x="107" y="64"/>
                      </a:lnTo>
                      <a:lnTo>
                        <a:pt x="109" y="64"/>
                      </a:lnTo>
                      <a:lnTo>
                        <a:pt x="111" y="64"/>
                      </a:lnTo>
                      <a:lnTo>
                        <a:pt x="115" y="57"/>
                      </a:lnTo>
                      <a:lnTo>
                        <a:pt x="119" y="52"/>
                      </a:lnTo>
                      <a:lnTo>
                        <a:pt x="131" y="45"/>
                      </a:lnTo>
                      <a:lnTo>
                        <a:pt x="156" y="39"/>
                      </a:lnTo>
                      <a:lnTo>
                        <a:pt x="173" y="32"/>
                      </a:lnTo>
                      <a:lnTo>
                        <a:pt x="197" y="25"/>
                      </a:lnTo>
                      <a:lnTo>
                        <a:pt x="212" y="17"/>
                      </a:lnTo>
                      <a:lnTo>
                        <a:pt x="205" y="10"/>
                      </a:lnTo>
                      <a:lnTo>
                        <a:pt x="190" y="5"/>
                      </a:lnTo>
                      <a:lnTo>
                        <a:pt x="165" y="2"/>
                      </a:lnTo>
                      <a:lnTo>
                        <a:pt x="119" y="0"/>
                      </a:lnTo>
                      <a:lnTo>
                        <a:pt x="81" y="0"/>
                      </a:lnTo>
                      <a:close/>
                    </a:path>
                  </a:pathLst>
                </a:custGeom>
                <a:solidFill>
                  <a:srgbClr val="FFD41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grpSp>
          <p:nvGrpSpPr>
            <p:cNvPr id="7207" name="Group 155"/>
            <p:cNvGrpSpPr>
              <a:grpSpLocks/>
            </p:cNvGrpSpPr>
            <p:nvPr/>
          </p:nvGrpSpPr>
          <p:grpSpPr bwMode="auto">
            <a:xfrm>
              <a:off x="4748" y="2895"/>
              <a:ext cx="244" cy="535"/>
              <a:chOff x="3696" y="1392"/>
              <a:chExt cx="548" cy="1200"/>
            </a:xfrm>
          </p:grpSpPr>
          <p:pic>
            <p:nvPicPr>
              <p:cNvPr id="7213" name="Picture 156" descr="LSAM"/>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3696" y="1392"/>
                <a:ext cx="548" cy="6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7214" name="Group 157"/>
              <p:cNvGrpSpPr>
                <a:grpSpLocks/>
              </p:cNvGrpSpPr>
              <p:nvPr/>
            </p:nvGrpSpPr>
            <p:grpSpPr bwMode="auto">
              <a:xfrm>
                <a:off x="3888" y="1920"/>
                <a:ext cx="192" cy="672"/>
                <a:chOff x="3650" y="592"/>
                <a:chExt cx="288" cy="178"/>
              </a:xfrm>
            </p:grpSpPr>
            <p:sp>
              <p:nvSpPr>
                <p:cNvPr id="7215" name="Freeform 158"/>
                <p:cNvSpPr>
                  <a:spLocks/>
                </p:cNvSpPr>
                <p:nvPr/>
              </p:nvSpPr>
              <p:spPr bwMode="auto">
                <a:xfrm>
                  <a:off x="3650" y="593"/>
                  <a:ext cx="288" cy="177"/>
                </a:xfrm>
                <a:custGeom>
                  <a:avLst/>
                  <a:gdLst>
                    <a:gd name="T0" fmla="*/ 143 w 288"/>
                    <a:gd name="T1" fmla="*/ 0 h 177"/>
                    <a:gd name="T2" fmla="*/ 113 w 288"/>
                    <a:gd name="T3" fmla="*/ 0 h 177"/>
                    <a:gd name="T4" fmla="*/ 83 w 288"/>
                    <a:gd name="T5" fmla="*/ 1 h 177"/>
                    <a:gd name="T6" fmla="*/ 69 w 288"/>
                    <a:gd name="T7" fmla="*/ 2 h 177"/>
                    <a:gd name="T8" fmla="*/ 25 w 288"/>
                    <a:gd name="T9" fmla="*/ 8 h 177"/>
                    <a:gd name="T10" fmla="*/ 10 w 288"/>
                    <a:gd name="T11" fmla="*/ 15 h 177"/>
                    <a:gd name="T12" fmla="*/ 4 w 288"/>
                    <a:gd name="T13" fmla="*/ 22 h 177"/>
                    <a:gd name="T14" fmla="*/ 0 w 288"/>
                    <a:gd name="T15" fmla="*/ 35 h 177"/>
                    <a:gd name="T16" fmla="*/ 5 w 288"/>
                    <a:gd name="T17" fmla="*/ 51 h 177"/>
                    <a:gd name="T18" fmla="*/ 21 w 288"/>
                    <a:gd name="T19" fmla="*/ 62 h 177"/>
                    <a:gd name="T20" fmla="*/ 30 w 288"/>
                    <a:gd name="T21" fmla="*/ 67 h 177"/>
                    <a:gd name="T22" fmla="*/ 42 w 288"/>
                    <a:gd name="T23" fmla="*/ 76 h 177"/>
                    <a:gd name="T24" fmla="*/ 58 w 288"/>
                    <a:gd name="T25" fmla="*/ 85 h 177"/>
                    <a:gd name="T26" fmla="*/ 65 w 288"/>
                    <a:gd name="T27" fmla="*/ 89 h 177"/>
                    <a:gd name="T28" fmla="*/ 88 w 288"/>
                    <a:gd name="T29" fmla="*/ 104 h 177"/>
                    <a:gd name="T30" fmla="*/ 106 w 288"/>
                    <a:gd name="T31" fmla="*/ 118 h 177"/>
                    <a:gd name="T32" fmla="*/ 114 w 288"/>
                    <a:gd name="T33" fmla="*/ 127 h 177"/>
                    <a:gd name="T34" fmla="*/ 122 w 288"/>
                    <a:gd name="T35" fmla="*/ 136 h 177"/>
                    <a:gd name="T36" fmla="*/ 127 w 288"/>
                    <a:gd name="T37" fmla="*/ 146 h 177"/>
                    <a:gd name="T38" fmla="*/ 131 w 288"/>
                    <a:gd name="T39" fmla="*/ 152 h 177"/>
                    <a:gd name="T40" fmla="*/ 134 w 288"/>
                    <a:gd name="T41" fmla="*/ 159 h 177"/>
                    <a:gd name="T42" fmla="*/ 138 w 288"/>
                    <a:gd name="T43" fmla="*/ 167 h 177"/>
                    <a:gd name="T44" fmla="*/ 143 w 288"/>
                    <a:gd name="T45" fmla="*/ 171 h 177"/>
                    <a:gd name="T46" fmla="*/ 144 w 288"/>
                    <a:gd name="T47" fmla="*/ 177 h 177"/>
                    <a:gd name="T48" fmla="*/ 149 w 288"/>
                    <a:gd name="T49" fmla="*/ 171 h 177"/>
                    <a:gd name="T50" fmla="*/ 149 w 288"/>
                    <a:gd name="T51" fmla="*/ 167 h 177"/>
                    <a:gd name="T52" fmla="*/ 155 w 288"/>
                    <a:gd name="T53" fmla="*/ 157 h 177"/>
                    <a:gd name="T54" fmla="*/ 163 w 288"/>
                    <a:gd name="T55" fmla="*/ 146 h 177"/>
                    <a:gd name="T56" fmla="*/ 167 w 288"/>
                    <a:gd name="T57" fmla="*/ 140 h 177"/>
                    <a:gd name="T58" fmla="*/ 179 w 288"/>
                    <a:gd name="T59" fmla="*/ 127 h 177"/>
                    <a:gd name="T60" fmla="*/ 185 w 288"/>
                    <a:gd name="T61" fmla="*/ 120 h 177"/>
                    <a:gd name="T62" fmla="*/ 202 w 288"/>
                    <a:gd name="T63" fmla="*/ 105 h 177"/>
                    <a:gd name="T64" fmla="*/ 238 w 288"/>
                    <a:gd name="T65" fmla="*/ 82 h 177"/>
                    <a:gd name="T66" fmla="*/ 265 w 288"/>
                    <a:gd name="T67" fmla="*/ 68 h 177"/>
                    <a:gd name="T68" fmla="*/ 280 w 288"/>
                    <a:gd name="T69" fmla="*/ 53 h 177"/>
                    <a:gd name="T70" fmla="*/ 288 w 288"/>
                    <a:gd name="T71" fmla="*/ 35 h 177"/>
                    <a:gd name="T72" fmla="*/ 283 w 288"/>
                    <a:gd name="T73" fmla="*/ 23 h 177"/>
                    <a:gd name="T74" fmla="*/ 269 w 288"/>
                    <a:gd name="T75" fmla="*/ 12 h 177"/>
                    <a:gd name="T76" fmla="*/ 250 w 288"/>
                    <a:gd name="T77" fmla="*/ 5 h 177"/>
                    <a:gd name="T78" fmla="*/ 215 w 288"/>
                    <a:gd name="T79" fmla="*/ 2 h 177"/>
                    <a:gd name="T80" fmla="*/ 171 w 288"/>
                    <a:gd name="T81" fmla="*/ 0 h 177"/>
                    <a:gd name="T82" fmla="*/ 143 w 288"/>
                    <a:gd name="T83" fmla="*/ 0 h 17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88"/>
                    <a:gd name="T127" fmla="*/ 0 h 177"/>
                    <a:gd name="T128" fmla="*/ 288 w 288"/>
                    <a:gd name="T129" fmla="*/ 177 h 177"/>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88" h="177">
                      <a:moveTo>
                        <a:pt x="143" y="0"/>
                      </a:moveTo>
                      <a:lnTo>
                        <a:pt x="113" y="0"/>
                      </a:lnTo>
                      <a:lnTo>
                        <a:pt x="83" y="1"/>
                      </a:lnTo>
                      <a:lnTo>
                        <a:pt x="69" y="2"/>
                      </a:lnTo>
                      <a:lnTo>
                        <a:pt x="25" y="8"/>
                      </a:lnTo>
                      <a:lnTo>
                        <a:pt x="10" y="15"/>
                      </a:lnTo>
                      <a:lnTo>
                        <a:pt x="4" y="22"/>
                      </a:lnTo>
                      <a:lnTo>
                        <a:pt x="0" y="35"/>
                      </a:lnTo>
                      <a:lnTo>
                        <a:pt x="5" y="51"/>
                      </a:lnTo>
                      <a:lnTo>
                        <a:pt x="21" y="62"/>
                      </a:lnTo>
                      <a:lnTo>
                        <a:pt x="30" y="67"/>
                      </a:lnTo>
                      <a:lnTo>
                        <a:pt x="42" y="76"/>
                      </a:lnTo>
                      <a:lnTo>
                        <a:pt x="58" y="85"/>
                      </a:lnTo>
                      <a:lnTo>
                        <a:pt x="65" y="89"/>
                      </a:lnTo>
                      <a:lnTo>
                        <a:pt x="88" y="104"/>
                      </a:lnTo>
                      <a:lnTo>
                        <a:pt x="106" y="118"/>
                      </a:lnTo>
                      <a:lnTo>
                        <a:pt x="114" y="127"/>
                      </a:lnTo>
                      <a:lnTo>
                        <a:pt x="122" y="136"/>
                      </a:lnTo>
                      <a:lnTo>
                        <a:pt x="127" y="146"/>
                      </a:lnTo>
                      <a:lnTo>
                        <a:pt x="131" y="152"/>
                      </a:lnTo>
                      <a:lnTo>
                        <a:pt x="134" y="159"/>
                      </a:lnTo>
                      <a:lnTo>
                        <a:pt x="138" y="167"/>
                      </a:lnTo>
                      <a:lnTo>
                        <a:pt x="143" y="171"/>
                      </a:lnTo>
                      <a:lnTo>
                        <a:pt x="144" y="177"/>
                      </a:lnTo>
                      <a:lnTo>
                        <a:pt x="149" y="171"/>
                      </a:lnTo>
                      <a:lnTo>
                        <a:pt x="149" y="167"/>
                      </a:lnTo>
                      <a:lnTo>
                        <a:pt x="155" y="157"/>
                      </a:lnTo>
                      <a:lnTo>
                        <a:pt x="163" y="146"/>
                      </a:lnTo>
                      <a:lnTo>
                        <a:pt x="167" y="140"/>
                      </a:lnTo>
                      <a:lnTo>
                        <a:pt x="179" y="127"/>
                      </a:lnTo>
                      <a:lnTo>
                        <a:pt x="185" y="120"/>
                      </a:lnTo>
                      <a:lnTo>
                        <a:pt x="202" y="105"/>
                      </a:lnTo>
                      <a:lnTo>
                        <a:pt x="238" y="82"/>
                      </a:lnTo>
                      <a:lnTo>
                        <a:pt x="265" y="68"/>
                      </a:lnTo>
                      <a:lnTo>
                        <a:pt x="280" y="53"/>
                      </a:lnTo>
                      <a:lnTo>
                        <a:pt x="288" y="35"/>
                      </a:lnTo>
                      <a:lnTo>
                        <a:pt x="283" y="23"/>
                      </a:lnTo>
                      <a:lnTo>
                        <a:pt x="269" y="12"/>
                      </a:lnTo>
                      <a:lnTo>
                        <a:pt x="250" y="5"/>
                      </a:lnTo>
                      <a:lnTo>
                        <a:pt x="215" y="2"/>
                      </a:lnTo>
                      <a:lnTo>
                        <a:pt x="171" y="0"/>
                      </a:lnTo>
                      <a:lnTo>
                        <a:pt x="143" y="0"/>
                      </a:lnTo>
                      <a:close/>
                    </a:path>
                  </a:pathLst>
                </a:custGeom>
                <a:solidFill>
                  <a:srgbClr val="FFF1B3"/>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7216" name="Freeform 159"/>
                <p:cNvSpPr>
                  <a:spLocks/>
                </p:cNvSpPr>
                <p:nvPr/>
              </p:nvSpPr>
              <p:spPr bwMode="auto">
                <a:xfrm>
                  <a:off x="3660" y="592"/>
                  <a:ext cx="268" cy="116"/>
                </a:xfrm>
                <a:custGeom>
                  <a:avLst/>
                  <a:gdLst>
                    <a:gd name="T0" fmla="*/ 103 w 268"/>
                    <a:gd name="T1" fmla="*/ 0 h 116"/>
                    <a:gd name="T2" fmla="*/ 48 w 268"/>
                    <a:gd name="T3" fmla="*/ 3 h 116"/>
                    <a:gd name="T4" fmla="*/ 17 w 268"/>
                    <a:gd name="T5" fmla="*/ 11 h 116"/>
                    <a:gd name="T6" fmla="*/ 0 w 268"/>
                    <a:gd name="T7" fmla="*/ 22 h 116"/>
                    <a:gd name="T8" fmla="*/ 4 w 268"/>
                    <a:gd name="T9" fmla="*/ 32 h 116"/>
                    <a:gd name="T10" fmla="*/ 22 w 268"/>
                    <a:gd name="T11" fmla="*/ 46 h 116"/>
                    <a:gd name="T12" fmla="*/ 63 w 268"/>
                    <a:gd name="T13" fmla="*/ 62 h 116"/>
                    <a:gd name="T14" fmla="*/ 91 w 268"/>
                    <a:gd name="T15" fmla="*/ 73 h 116"/>
                    <a:gd name="T16" fmla="*/ 113 w 268"/>
                    <a:gd name="T17" fmla="*/ 82 h 116"/>
                    <a:gd name="T18" fmla="*/ 125 w 268"/>
                    <a:gd name="T19" fmla="*/ 93 h 116"/>
                    <a:gd name="T20" fmla="*/ 129 w 268"/>
                    <a:gd name="T21" fmla="*/ 104 h 116"/>
                    <a:gd name="T22" fmla="*/ 136 w 268"/>
                    <a:gd name="T23" fmla="*/ 115 h 116"/>
                    <a:gd name="T24" fmla="*/ 136 w 268"/>
                    <a:gd name="T25" fmla="*/ 116 h 116"/>
                    <a:gd name="T26" fmla="*/ 138 w 268"/>
                    <a:gd name="T27" fmla="*/ 116 h 116"/>
                    <a:gd name="T28" fmla="*/ 140 w 268"/>
                    <a:gd name="T29" fmla="*/ 116 h 116"/>
                    <a:gd name="T30" fmla="*/ 140 w 268"/>
                    <a:gd name="T31" fmla="*/ 115 h 116"/>
                    <a:gd name="T32" fmla="*/ 145 w 268"/>
                    <a:gd name="T33" fmla="*/ 104 h 116"/>
                    <a:gd name="T34" fmla="*/ 150 w 268"/>
                    <a:gd name="T35" fmla="*/ 94 h 116"/>
                    <a:gd name="T36" fmla="*/ 166 w 268"/>
                    <a:gd name="T37" fmla="*/ 81 h 116"/>
                    <a:gd name="T38" fmla="*/ 197 w 268"/>
                    <a:gd name="T39" fmla="*/ 70 h 116"/>
                    <a:gd name="T40" fmla="*/ 218 w 268"/>
                    <a:gd name="T41" fmla="*/ 58 h 116"/>
                    <a:gd name="T42" fmla="*/ 249 w 268"/>
                    <a:gd name="T43" fmla="*/ 46 h 116"/>
                    <a:gd name="T44" fmla="*/ 268 w 268"/>
                    <a:gd name="T45" fmla="*/ 31 h 116"/>
                    <a:gd name="T46" fmla="*/ 259 w 268"/>
                    <a:gd name="T47" fmla="*/ 18 h 116"/>
                    <a:gd name="T48" fmla="*/ 240 w 268"/>
                    <a:gd name="T49" fmla="*/ 9 h 116"/>
                    <a:gd name="T50" fmla="*/ 209 w 268"/>
                    <a:gd name="T51" fmla="*/ 3 h 116"/>
                    <a:gd name="T52" fmla="*/ 150 w 268"/>
                    <a:gd name="T53" fmla="*/ 0 h 116"/>
                    <a:gd name="T54" fmla="*/ 103 w 268"/>
                    <a:gd name="T55" fmla="*/ 0 h 11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68"/>
                    <a:gd name="T85" fmla="*/ 0 h 116"/>
                    <a:gd name="T86" fmla="*/ 268 w 268"/>
                    <a:gd name="T87" fmla="*/ 116 h 11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68" h="116">
                      <a:moveTo>
                        <a:pt x="103" y="0"/>
                      </a:moveTo>
                      <a:lnTo>
                        <a:pt x="48" y="3"/>
                      </a:lnTo>
                      <a:lnTo>
                        <a:pt x="17" y="11"/>
                      </a:lnTo>
                      <a:lnTo>
                        <a:pt x="0" y="22"/>
                      </a:lnTo>
                      <a:lnTo>
                        <a:pt x="4" y="32"/>
                      </a:lnTo>
                      <a:lnTo>
                        <a:pt x="22" y="46"/>
                      </a:lnTo>
                      <a:lnTo>
                        <a:pt x="63" y="62"/>
                      </a:lnTo>
                      <a:lnTo>
                        <a:pt x="91" y="73"/>
                      </a:lnTo>
                      <a:lnTo>
                        <a:pt x="113" y="82"/>
                      </a:lnTo>
                      <a:lnTo>
                        <a:pt x="125" y="93"/>
                      </a:lnTo>
                      <a:lnTo>
                        <a:pt x="129" y="104"/>
                      </a:lnTo>
                      <a:lnTo>
                        <a:pt x="136" y="115"/>
                      </a:lnTo>
                      <a:lnTo>
                        <a:pt x="136" y="116"/>
                      </a:lnTo>
                      <a:lnTo>
                        <a:pt x="138" y="116"/>
                      </a:lnTo>
                      <a:lnTo>
                        <a:pt x="140" y="116"/>
                      </a:lnTo>
                      <a:lnTo>
                        <a:pt x="140" y="115"/>
                      </a:lnTo>
                      <a:lnTo>
                        <a:pt x="145" y="104"/>
                      </a:lnTo>
                      <a:lnTo>
                        <a:pt x="150" y="94"/>
                      </a:lnTo>
                      <a:lnTo>
                        <a:pt x="166" y="81"/>
                      </a:lnTo>
                      <a:lnTo>
                        <a:pt x="197" y="70"/>
                      </a:lnTo>
                      <a:lnTo>
                        <a:pt x="218" y="58"/>
                      </a:lnTo>
                      <a:lnTo>
                        <a:pt x="249" y="46"/>
                      </a:lnTo>
                      <a:lnTo>
                        <a:pt x="268" y="31"/>
                      </a:lnTo>
                      <a:lnTo>
                        <a:pt x="259" y="18"/>
                      </a:lnTo>
                      <a:lnTo>
                        <a:pt x="240" y="9"/>
                      </a:lnTo>
                      <a:lnTo>
                        <a:pt x="209" y="3"/>
                      </a:lnTo>
                      <a:lnTo>
                        <a:pt x="150" y="0"/>
                      </a:lnTo>
                      <a:lnTo>
                        <a:pt x="103" y="0"/>
                      </a:lnTo>
                      <a:close/>
                    </a:path>
                  </a:pathLst>
                </a:custGeom>
                <a:solidFill>
                  <a:srgbClr val="FFE575"/>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7217" name="Freeform 160"/>
                <p:cNvSpPr>
                  <a:spLocks/>
                </p:cNvSpPr>
                <p:nvPr/>
              </p:nvSpPr>
              <p:spPr bwMode="auto">
                <a:xfrm>
                  <a:off x="3688" y="598"/>
                  <a:ext cx="212" cy="64"/>
                </a:xfrm>
                <a:custGeom>
                  <a:avLst/>
                  <a:gdLst>
                    <a:gd name="T0" fmla="*/ 81 w 212"/>
                    <a:gd name="T1" fmla="*/ 0 h 64"/>
                    <a:gd name="T2" fmla="*/ 38 w 212"/>
                    <a:gd name="T3" fmla="*/ 2 h 64"/>
                    <a:gd name="T4" fmla="*/ 13 w 212"/>
                    <a:gd name="T5" fmla="*/ 6 h 64"/>
                    <a:gd name="T6" fmla="*/ 0 w 212"/>
                    <a:gd name="T7" fmla="*/ 12 h 64"/>
                    <a:gd name="T8" fmla="*/ 3 w 212"/>
                    <a:gd name="T9" fmla="*/ 18 h 64"/>
                    <a:gd name="T10" fmla="*/ 18 w 212"/>
                    <a:gd name="T11" fmla="*/ 25 h 64"/>
                    <a:gd name="T12" fmla="*/ 50 w 212"/>
                    <a:gd name="T13" fmla="*/ 34 h 64"/>
                    <a:gd name="T14" fmla="*/ 72 w 212"/>
                    <a:gd name="T15" fmla="*/ 40 h 64"/>
                    <a:gd name="T16" fmla="*/ 90 w 212"/>
                    <a:gd name="T17" fmla="*/ 45 h 64"/>
                    <a:gd name="T18" fmla="*/ 99 w 212"/>
                    <a:gd name="T19" fmla="*/ 51 h 64"/>
                    <a:gd name="T20" fmla="*/ 102 w 212"/>
                    <a:gd name="T21" fmla="*/ 57 h 64"/>
                    <a:gd name="T22" fmla="*/ 107 w 212"/>
                    <a:gd name="T23" fmla="*/ 64 h 64"/>
                    <a:gd name="T24" fmla="*/ 107 w 212"/>
                    <a:gd name="T25" fmla="*/ 64 h 64"/>
                    <a:gd name="T26" fmla="*/ 109 w 212"/>
                    <a:gd name="T27" fmla="*/ 64 h 64"/>
                    <a:gd name="T28" fmla="*/ 111 w 212"/>
                    <a:gd name="T29" fmla="*/ 64 h 64"/>
                    <a:gd name="T30" fmla="*/ 111 w 212"/>
                    <a:gd name="T31" fmla="*/ 64 h 64"/>
                    <a:gd name="T32" fmla="*/ 115 w 212"/>
                    <a:gd name="T33" fmla="*/ 57 h 64"/>
                    <a:gd name="T34" fmla="*/ 119 w 212"/>
                    <a:gd name="T35" fmla="*/ 52 h 64"/>
                    <a:gd name="T36" fmla="*/ 131 w 212"/>
                    <a:gd name="T37" fmla="*/ 45 h 64"/>
                    <a:gd name="T38" fmla="*/ 156 w 212"/>
                    <a:gd name="T39" fmla="*/ 39 h 64"/>
                    <a:gd name="T40" fmla="*/ 173 w 212"/>
                    <a:gd name="T41" fmla="*/ 32 h 64"/>
                    <a:gd name="T42" fmla="*/ 197 w 212"/>
                    <a:gd name="T43" fmla="*/ 25 h 64"/>
                    <a:gd name="T44" fmla="*/ 212 w 212"/>
                    <a:gd name="T45" fmla="*/ 17 h 64"/>
                    <a:gd name="T46" fmla="*/ 205 w 212"/>
                    <a:gd name="T47" fmla="*/ 10 h 64"/>
                    <a:gd name="T48" fmla="*/ 190 w 212"/>
                    <a:gd name="T49" fmla="*/ 5 h 64"/>
                    <a:gd name="T50" fmla="*/ 165 w 212"/>
                    <a:gd name="T51" fmla="*/ 2 h 64"/>
                    <a:gd name="T52" fmla="*/ 119 w 212"/>
                    <a:gd name="T53" fmla="*/ 0 h 64"/>
                    <a:gd name="T54" fmla="*/ 81 w 212"/>
                    <a:gd name="T55" fmla="*/ 0 h 6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12"/>
                    <a:gd name="T85" fmla="*/ 0 h 64"/>
                    <a:gd name="T86" fmla="*/ 212 w 212"/>
                    <a:gd name="T87" fmla="*/ 64 h 64"/>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12" h="64">
                      <a:moveTo>
                        <a:pt x="81" y="0"/>
                      </a:moveTo>
                      <a:lnTo>
                        <a:pt x="38" y="2"/>
                      </a:lnTo>
                      <a:lnTo>
                        <a:pt x="13" y="6"/>
                      </a:lnTo>
                      <a:lnTo>
                        <a:pt x="0" y="12"/>
                      </a:lnTo>
                      <a:lnTo>
                        <a:pt x="3" y="18"/>
                      </a:lnTo>
                      <a:lnTo>
                        <a:pt x="18" y="25"/>
                      </a:lnTo>
                      <a:lnTo>
                        <a:pt x="50" y="34"/>
                      </a:lnTo>
                      <a:lnTo>
                        <a:pt x="72" y="40"/>
                      </a:lnTo>
                      <a:lnTo>
                        <a:pt x="90" y="45"/>
                      </a:lnTo>
                      <a:lnTo>
                        <a:pt x="99" y="51"/>
                      </a:lnTo>
                      <a:lnTo>
                        <a:pt x="102" y="57"/>
                      </a:lnTo>
                      <a:lnTo>
                        <a:pt x="107" y="64"/>
                      </a:lnTo>
                      <a:lnTo>
                        <a:pt x="109" y="64"/>
                      </a:lnTo>
                      <a:lnTo>
                        <a:pt x="111" y="64"/>
                      </a:lnTo>
                      <a:lnTo>
                        <a:pt x="115" y="57"/>
                      </a:lnTo>
                      <a:lnTo>
                        <a:pt x="119" y="52"/>
                      </a:lnTo>
                      <a:lnTo>
                        <a:pt x="131" y="45"/>
                      </a:lnTo>
                      <a:lnTo>
                        <a:pt x="156" y="39"/>
                      </a:lnTo>
                      <a:lnTo>
                        <a:pt x="173" y="32"/>
                      </a:lnTo>
                      <a:lnTo>
                        <a:pt x="197" y="25"/>
                      </a:lnTo>
                      <a:lnTo>
                        <a:pt x="212" y="17"/>
                      </a:lnTo>
                      <a:lnTo>
                        <a:pt x="205" y="10"/>
                      </a:lnTo>
                      <a:lnTo>
                        <a:pt x="190" y="5"/>
                      </a:lnTo>
                      <a:lnTo>
                        <a:pt x="165" y="2"/>
                      </a:lnTo>
                      <a:lnTo>
                        <a:pt x="119" y="0"/>
                      </a:lnTo>
                      <a:lnTo>
                        <a:pt x="81" y="0"/>
                      </a:lnTo>
                      <a:close/>
                    </a:path>
                  </a:pathLst>
                </a:custGeom>
                <a:solidFill>
                  <a:srgbClr val="FFD41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sp>
          <p:nvSpPr>
            <p:cNvPr id="7208" name="Text Box 161"/>
            <p:cNvSpPr txBox="1">
              <a:spLocks noChangeArrowheads="1"/>
            </p:cNvSpPr>
            <p:nvPr/>
          </p:nvSpPr>
          <p:spPr bwMode="auto">
            <a:xfrm>
              <a:off x="3648" y="2064"/>
              <a:ext cx="720" cy="1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3200">
                  <a:solidFill>
                    <a:schemeClr val="tx1"/>
                  </a:solidFill>
                  <a:latin typeface="Arial" charset="0"/>
                  <a:ea typeface="ＭＳ Ｐゴシック" charset="0"/>
                  <a:cs typeface="ＭＳ Ｐゴシック" charset="0"/>
                </a:defRPr>
              </a:lvl1pPr>
              <a:lvl2pPr>
                <a:defRPr sz="28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000">
                  <a:solidFill>
                    <a:schemeClr val="tx1"/>
                  </a:solidFill>
                  <a:latin typeface="Arial" charset="0"/>
                  <a:ea typeface="ＭＳ Ｐゴシック" charset="0"/>
                </a:defRPr>
              </a:lvl4pPr>
              <a:lvl5pPr>
                <a:defRPr sz="2000">
                  <a:solidFill>
                    <a:schemeClr val="tx1"/>
                  </a:solidFill>
                  <a:latin typeface="Arial" charset="0"/>
                  <a:ea typeface="ＭＳ Ｐゴシック" charset="0"/>
                </a:defRPr>
              </a:lvl5pPr>
              <a:lvl6pPr eaLnBrk="0" hangingPunct="0">
                <a:defRPr sz="2000">
                  <a:solidFill>
                    <a:schemeClr val="tx1"/>
                  </a:solidFill>
                  <a:latin typeface="Arial" charset="0"/>
                  <a:ea typeface="ＭＳ Ｐゴシック" charset="0"/>
                </a:defRPr>
              </a:lvl6pPr>
              <a:lvl7pPr eaLnBrk="0" hangingPunct="0">
                <a:defRPr sz="2000">
                  <a:solidFill>
                    <a:schemeClr val="tx1"/>
                  </a:solidFill>
                  <a:latin typeface="Arial" charset="0"/>
                  <a:ea typeface="ＭＳ Ｐゴシック" charset="0"/>
                </a:defRPr>
              </a:lvl7pPr>
              <a:lvl8pPr eaLnBrk="0" hangingPunct="0">
                <a:defRPr sz="2000">
                  <a:solidFill>
                    <a:schemeClr val="tx1"/>
                  </a:solidFill>
                  <a:latin typeface="Arial" charset="0"/>
                  <a:ea typeface="ＭＳ Ｐゴシック" charset="0"/>
                </a:defRPr>
              </a:lvl8pPr>
              <a:lvl9pPr eaLnBrk="0" hangingPunct="0">
                <a:defRPr sz="2000">
                  <a:solidFill>
                    <a:schemeClr val="tx1"/>
                  </a:solidFill>
                  <a:latin typeface="Arial" charset="0"/>
                  <a:ea typeface="ＭＳ Ｐゴシック" charset="0"/>
                </a:defRPr>
              </a:lvl9pPr>
            </a:lstStyle>
            <a:p>
              <a:pPr>
                <a:spcBef>
                  <a:spcPct val="50000"/>
                </a:spcBef>
              </a:pPr>
              <a:r>
                <a:rPr lang="en-US" sz="1200">
                  <a:solidFill>
                    <a:srgbClr val="FF6600"/>
                  </a:solidFill>
                </a:rPr>
                <a:t>1.5 – 3 min</a:t>
              </a:r>
            </a:p>
          </p:txBody>
        </p:sp>
        <p:sp>
          <p:nvSpPr>
            <p:cNvPr id="7209" name="Line 162"/>
            <p:cNvSpPr>
              <a:spLocks noChangeShapeType="1"/>
            </p:cNvSpPr>
            <p:nvPr/>
          </p:nvSpPr>
          <p:spPr bwMode="auto">
            <a:xfrm flipH="1">
              <a:off x="2928" y="2160"/>
              <a:ext cx="720" cy="0"/>
            </a:xfrm>
            <a:prstGeom prst="line">
              <a:avLst/>
            </a:prstGeom>
            <a:noFill/>
            <a:ln w="9525">
              <a:solidFill>
                <a:srgbClr val="FF6600"/>
              </a:solidFill>
              <a:prstDash val="dash"/>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7210" name="Line 163"/>
            <p:cNvSpPr>
              <a:spLocks noChangeShapeType="1"/>
            </p:cNvSpPr>
            <p:nvPr/>
          </p:nvSpPr>
          <p:spPr bwMode="auto">
            <a:xfrm>
              <a:off x="4224" y="2160"/>
              <a:ext cx="624" cy="0"/>
            </a:xfrm>
            <a:prstGeom prst="line">
              <a:avLst/>
            </a:prstGeom>
            <a:noFill/>
            <a:ln w="9525">
              <a:solidFill>
                <a:srgbClr val="FF6600"/>
              </a:solidFill>
              <a:prstDash val="dash"/>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7211" name="Line 164"/>
            <p:cNvSpPr>
              <a:spLocks noChangeShapeType="1"/>
            </p:cNvSpPr>
            <p:nvPr/>
          </p:nvSpPr>
          <p:spPr bwMode="auto">
            <a:xfrm flipV="1">
              <a:off x="4848" y="2064"/>
              <a:ext cx="0" cy="672"/>
            </a:xfrm>
            <a:prstGeom prst="line">
              <a:avLst/>
            </a:prstGeom>
            <a:noFill/>
            <a:ln w="9525">
              <a:solidFill>
                <a:srgbClr val="FF6600"/>
              </a:solidFill>
              <a:prstDash val="dash"/>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212" name="Text Box 165"/>
            <p:cNvSpPr txBox="1">
              <a:spLocks noChangeArrowheads="1"/>
            </p:cNvSpPr>
            <p:nvPr/>
          </p:nvSpPr>
          <p:spPr bwMode="auto">
            <a:xfrm>
              <a:off x="5184" y="1728"/>
              <a:ext cx="432" cy="1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3200">
                  <a:solidFill>
                    <a:schemeClr val="tx1"/>
                  </a:solidFill>
                  <a:latin typeface="Arial" charset="0"/>
                  <a:ea typeface="ＭＳ Ｐゴシック" charset="0"/>
                  <a:cs typeface="ＭＳ Ｐゴシック" charset="0"/>
                </a:defRPr>
              </a:lvl1pPr>
              <a:lvl2pPr>
                <a:defRPr sz="28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000">
                  <a:solidFill>
                    <a:schemeClr val="tx1"/>
                  </a:solidFill>
                  <a:latin typeface="Arial" charset="0"/>
                  <a:ea typeface="ＭＳ Ｐゴシック" charset="0"/>
                </a:defRPr>
              </a:lvl4pPr>
              <a:lvl5pPr>
                <a:defRPr sz="2000">
                  <a:solidFill>
                    <a:schemeClr val="tx1"/>
                  </a:solidFill>
                  <a:latin typeface="Arial" charset="0"/>
                  <a:ea typeface="ＭＳ Ｐゴシック" charset="0"/>
                </a:defRPr>
              </a:lvl5pPr>
              <a:lvl6pPr eaLnBrk="0" hangingPunct="0">
                <a:defRPr sz="2000">
                  <a:solidFill>
                    <a:schemeClr val="tx1"/>
                  </a:solidFill>
                  <a:latin typeface="Arial" charset="0"/>
                  <a:ea typeface="ＭＳ Ｐゴシック" charset="0"/>
                </a:defRPr>
              </a:lvl6pPr>
              <a:lvl7pPr eaLnBrk="0" hangingPunct="0">
                <a:defRPr sz="2000">
                  <a:solidFill>
                    <a:schemeClr val="tx1"/>
                  </a:solidFill>
                  <a:latin typeface="Arial" charset="0"/>
                  <a:ea typeface="ＭＳ Ｐゴシック" charset="0"/>
                </a:defRPr>
              </a:lvl7pPr>
              <a:lvl8pPr eaLnBrk="0" hangingPunct="0">
                <a:defRPr sz="2000">
                  <a:solidFill>
                    <a:schemeClr val="tx1"/>
                  </a:solidFill>
                  <a:latin typeface="Arial" charset="0"/>
                  <a:ea typeface="ＭＳ Ｐゴシック" charset="0"/>
                </a:defRPr>
              </a:lvl8pPr>
              <a:lvl9pPr eaLnBrk="0" hangingPunct="0">
                <a:defRPr sz="2000">
                  <a:solidFill>
                    <a:schemeClr val="tx1"/>
                  </a:solidFill>
                  <a:latin typeface="Arial" charset="0"/>
                  <a:ea typeface="ＭＳ Ｐゴシック" charset="0"/>
                </a:defRPr>
              </a:lvl9pPr>
            </a:lstStyle>
            <a:p>
              <a:pPr>
                <a:spcBef>
                  <a:spcPct val="50000"/>
                </a:spcBef>
              </a:pPr>
              <a:r>
                <a:rPr lang="en-US" sz="1200">
                  <a:solidFill>
                    <a:srgbClr val="FF6600"/>
                  </a:solidFill>
                </a:rPr>
                <a:t>~1 hr</a:t>
              </a:r>
            </a:p>
          </p:txBody>
        </p:sp>
      </p:grpSp>
      <p:sp>
        <p:nvSpPr>
          <p:cNvPr id="2" name="Title 1"/>
          <p:cNvSpPr>
            <a:spLocks noGrp="1"/>
          </p:cNvSpPr>
          <p:nvPr>
            <p:ph type="title"/>
          </p:nvPr>
        </p:nvSpPr>
        <p:spPr/>
        <p:txBody>
          <a:bodyPr/>
          <a:lstStyle/>
          <a:p>
            <a:r>
              <a:rPr lang="en-US" sz="3600" dirty="0"/>
              <a:t>ALHAT for Lunar Landing</a:t>
            </a:r>
          </a:p>
        </p:txBody>
      </p:sp>
      <p:sp>
        <p:nvSpPr>
          <p:cNvPr id="85" name="Slide Number Placeholder 3"/>
          <p:cNvSpPr>
            <a:spLocks noGrp="1"/>
          </p:cNvSpPr>
          <p:nvPr>
            <p:ph type="sldNum" sz="quarter" idx="10"/>
          </p:nvPr>
        </p:nvSpPr>
        <p:spPr>
          <a:xfrm>
            <a:off x="7010400" y="6492875"/>
            <a:ext cx="2133600" cy="365125"/>
          </a:xfrm>
        </p:spPr>
        <p:txBody>
          <a:bodyPr/>
          <a:lstStyle/>
          <a:p>
            <a:pPr>
              <a:defRPr/>
            </a:pPr>
            <a:fld id="{E8CC2E4F-0C15-4364-A092-695466749EEE}" type="slidenum">
              <a:rPr lang="en-US" smtClean="0">
                <a:solidFill>
                  <a:schemeClr val="bg1"/>
                </a:solidFill>
              </a:rPr>
              <a:pPr>
                <a:defRPr/>
              </a:pPr>
              <a:t>13</a:t>
            </a:fld>
            <a:endParaRPr lang="en-US" dirty="0">
              <a:solidFill>
                <a:schemeClr val="bg1"/>
              </a:solidFill>
            </a:endParaRPr>
          </a:p>
        </p:txBody>
      </p:sp>
    </p:spTree>
    <p:extLst>
      <p:ext uri="{BB962C8B-B14F-4D97-AF65-F5344CB8AC3E}">
        <p14:creationId xmlns:p14="http://schemas.microsoft.com/office/powerpoint/2010/main" val="27098932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218" name="Group 3"/>
          <p:cNvGrpSpPr>
            <a:grpSpLocks/>
          </p:cNvGrpSpPr>
          <p:nvPr/>
        </p:nvGrpSpPr>
        <p:grpSpPr bwMode="auto">
          <a:xfrm>
            <a:off x="1143000" y="1465263"/>
            <a:ext cx="6872287" cy="4962525"/>
            <a:chOff x="189561" y="2590799"/>
            <a:chExt cx="6871625" cy="3863231"/>
          </a:xfrm>
        </p:grpSpPr>
        <p:sp>
          <p:nvSpPr>
            <p:cNvPr id="5" name="Rectangle 4"/>
            <p:cNvSpPr/>
            <p:nvPr/>
          </p:nvSpPr>
          <p:spPr>
            <a:xfrm>
              <a:off x="189561" y="2590799"/>
              <a:ext cx="6871625" cy="3863231"/>
            </a:xfrm>
            <a:prstGeom prst="rect">
              <a:avLst/>
            </a:prstGeom>
            <a:noFill/>
            <a:ln w="12700">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9244" name="Line 8"/>
            <p:cNvSpPr>
              <a:spLocks noChangeShapeType="1"/>
            </p:cNvSpPr>
            <p:nvPr/>
          </p:nvSpPr>
          <p:spPr bwMode="auto">
            <a:xfrm>
              <a:off x="4800600" y="4237623"/>
              <a:ext cx="1192530" cy="542470"/>
            </a:xfrm>
            <a:prstGeom prst="line">
              <a:avLst/>
            </a:prstGeom>
            <a:noFill/>
            <a:ln w="19050">
              <a:solidFill>
                <a:srgbClr val="FFFF00"/>
              </a:solidFill>
              <a:round/>
              <a:headEnd/>
              <a:tailEnd/>
            </a:ln>
            <a:extLst>
              <a:ext uri="{909E8E84-426E-40dd-AFC4-6F175D3DCCD1}">
                <a14:hiddenFill xmlns:a14="http://schemas.microsoft.com/office/drawing/2010/main" xmlns="">
                  <a:noFill/>
                </a14:hiddenFill>
              </a:ext>
            </a:extLst>
          </p:spPr>
          <p:txBody>
            <a:bodyPr/>
            <a:lstStyle/>
            <a:p>
              <a:endParaRPr lang="en-US"/>
            </a:p>
          </p:txBody>
        </p:sp>
        <p:pic>
          <p:nvPicPr>
            <p:cNvPr id="9245" name="Picture 3" descr="mars_rover_panorama_half-size.jpg"/>
            <p:cNvPicPr>
              <a:picLocks/>
            </p:cNvPicPr>
            <p:nvPr/>
          </p:nvPicPr>
          <p:blipFill>
            <a:blip r:embed="rId3" cstate="screen">
              <a:extLst>
                <a:ext uri="{28A0092B-C50C-407E-A947-70E740481C1C}">
                  <a14:useLocalDpi xmlns:a14="http://schemas.microsoft.com/office/drawing/2010/main"/>
                </a:ext>
              </a:extLst>
            </a:blip>
            <a:srcRect/>
            <a:stretch>
              <a:fillRect/>
            </a:stretch>
          </p:blipFill>
          <p:spPr bwMode="auto">
            <a:xfrm>
              <a:off x="228600" y="5062668"/>
              <a:ext cx="6781800" cy="13598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38100">
                  <a:solidFill>
                    <a:srgbClr val="000000"/>
                  </a:solidFill>
                  <a:miter lim="800000"/>
                  <a:headEnd/>
                  <a:tailEnd/>
                </a14:hiddenLine>
              </a:ext>
            </a:extLst>
          </p:spPr>
        </p:pic>
        <p:sp>
          <p:nvSpPr>
            <p:cNvPr id="9" name="Arc 5"/>
            <p:cNvSpPr>
              <a:spLocks/>
            </p:cNvSpPr>
            <p:nvPr/>
          </p:nvSpPr>
          <p:spPr bwMode="auto">
            <a:xfrm>
              <a:off x="1011807" y="2756401"/>
              <a:ext cx="2950878" cy="1363129"/>
            </a:xfrm>
            <a:custGeom>
              <a:avLst/>
              <a:gdLst>
                <a:gd name="T0" fmla="*/ 0 w 15430"/>
                <a:gd name="T1" fmla="*/ 126 h 21600"/>
                <a:gd name="T2" fmla="*/ 3665537 w 15430"/>
                <a:gd name="T3" fmla="*/ 795824 h 21600"/>
                <a:gd name="T4" fmla="*/ 34921 w 15430"/>
                <a:gd name="T5" fmla="*/ 2713037 h 21600"/>
                <a:gd name="T6" fmla="*/ 0 60000 65536"/>
                <a:gd name="T7" fmla="*/ 0 60000 65536"/>
                <a:gd name="T8" fmla="*/ 0 60000 65536"/>
                <a:gd name="T9" fmla="*/ 0 w 15430"/>
                <a:gd name="T10" fmla="*/ 0 h 21600"/>
                <a:gd name="T11" fmla="*/ 15430 w 15430"/>
                <a:gd name="T12" fmla="*/ 21600 h 21600"/>
              </a:gdLst>
              <a:ahLst/>
              <a:cxnLst>
                <a:cxn ang="T6">
                  <a:pos x="T0" y="T1"/>
                </a:cxn>
                <a:cxn ang="T7">
                  <a:pos x="T2" y="T3"/>
                </a:cxn>
                <a:cxn ang="T8">
                  <a:pos x="T4" y="T5"/>
                </a:cxn>
              </a:cxnLst>
              <a:rect l="T9" t="T10" r="T11" b="T12"/>
              <a:pathLst>
                <a:path w="15430" h="21600" fill="none" extrusionOk="0">
                  <a:moveTo>
                    <a:pt x="-1" y="0"/>
                  </a:moveTo>
                  <a:cubicBezTo>
                    <a:pt x="48" y="0"/>
                    <a:pt x="97" y="-1"/>
                    <a:pt x="147" y="0"/>
                  </a:cubicBezTo>
                  <a:cubicBezTo>
                    <a:pt x="5880" y="0"/>
                    <a:pt x="11378" y="2279"/>
                    <a:pt x="15430" y="6335"/>
                  </a:cubicBezTo>
                </a:path>
                <a:path w="15430" h="21600" stroke="0" extrusionOk="0">
                  <a:moveTo>
                    <a:pt x="-1" y="0"/>
                  </a:moveTo>
                  <a:cubicBezTo>
                    <a:pt x="48" y="0"/>
                    <a:pt x="97" y="-1"/>
                    <a:pt x="147" y="0"/>
                  </a:cubicBezTo>
                  <a:cubicBezTo>
                    <a:pt x="5880" y="0"/>
                    <a:pt x="11378" y="2279"/>
                    <a:pt x="15430" y="6335"/>
                  </a:cubicBezTo>
                  <a:lnTo>
                    <a:pt x="147" y="21600"/>
                  </a:lnTo>
                  <a:close/>
                </a:path>
              </a:pathLst>
            </a:custGeom>
            <a:noFill/>
            <a:ln w="19050">
              <a:solidFill>
                <a:schemeClr val="bg1">
                  <a:lumMod val="65000"/>
                </a:schemeClr>
              </a:solidFill>
              <a:round/>
              <a:headEnd/>
              <a:tailEnd/>
            </a:ln>
          </p:spPr>
          <p:txBody>
            <a:bodyPr/>
            <a:lstStyle/>
            <a:p>
              <a:pPr>
                <a:defRPr/>
              </a:pPr>
              <a:endParaRPr lang="en-US" sz="1000" b="1" dirty="0">
                <a:latin typeface="Arial" pitchFamily="34" charset="0"/>
                <a:ea typeface="ＭＳ Ｐゴシック"/>
                <a:cs typeface="ＭＳ Ｐゴシック"/>
              </a:endParaRPr>
            </a:p>
          </p:txBody>
        </p:sp>
        <p:graphicFrame>
          <p:nvGraphicFramePr>
            <p:cNvPr id="9247" name="Object 3"/>
            <p:cNvGraphicFramePr>
              <a:graphicFrameLocks noChangeAspect="1"/>
            </p:cNvGraphicFramePr>
            <p:nvPr/>
          </p:nvGraphicFramePr>
          <p:xfrm>
            <a:off x="6180336" y="6142341"/>
            <a:ext cx="773549" cy="220173"/>
          </p:xfrm>
          <a:graphic>
            <a:graphicData uri="http://schemas.openxmlformats.org/presentationml/2006/ole">
              <mc:AlternateContent xmlns:mc="http://schemas.openxmlformats.org/markup-compatibility/2006">
                <mc:Choice xmlns:v="urn:schemas-microsoft-com:vml" Requires="v">
                  <p:oleObj spid="_x0000_s3103" name="Visio" r:id="rId4" imgW="1943100" imgH="558800" progId="">
                    <p:embed/>
                  </p:oleObj>
                </mc:Choice>
                <mc:Fallback>
                  <p:oleObj name="Visio" r:id="rId4" imgW="1943100" imgH="55880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80336" y="6142341"/>
                          <a:ext cx="773549" cy="220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8097" dir="2700000" algn="ctr" rotWithShape="0">
                                  <a:schemeClr val="bg2">
                                    <a:alpha val="74997"/>
                                  </a:schemeClr>
                                </a:outerShdw>
                              </a:effectLst>
                            </a14:hiddenEffects>
                          </a:ext>
                        </a:extLst>
                      </p:spPr>
                    </p:pic>
                  </p:oleObj>
                </mc:Fallback>
              </mc:AlternateContent>
            </a:graphicData>
          </a:graphic>
        </p:graphicFrame>
        <p:sp>
          <p:nvSpPr>
            <p:cNvPr id="9248" name="Oval 7"/>
            <p:cNvSpPr>
              <a:spLocks noChangeArrowheads="1"/>
            </p:cNvSpPr>
            <p:nvPr/>
          </p:nvSpPr>
          <p:spPr bwMode="auto">
            <a:xfrm>
              <a:off x="6283947" y="6192968"/>
              <a:ext cx="262559" cy="91837"/>
            </a:xfrm>
            <a:prstGeom prst="ellipse">
              <a:avLst/>
            </a:prstGeom>
            <a:solidFill>
              <a:schemeClr val="accent1"/>
            </a:solidFill>
            <a:ln w="6350">
              <a:solidFill>
                <a:schemeClr val="tx1"/>
              </a:solidFill>
              <a:round/>
              <a:headEnd/>
              <a:tailEnd/>
            </a:ln>
          </p:spPr>
          <p:txBody>
            <a:bodyPr wrap="none" anchor="ctr"/>
            <a:lstStyle/>
            <a:p>
              <a:endParaRPr lang="en-US" sz="1000"/>
            </a:p>
          </p:txBody>
        </p:sp>
        <p:sp>
          <p:nvSpPr>
            <p:cNvPr id="9249" name="Line 8"/>
            <p:cNvSpPr>
              <a:spLocks noChangeShapeType="1"/>
            </p:cNvSpPr>
            <p:nvPr/>
          </p:nvSpPr>
          <p:spPr bwMode="auto">
            <a:xfrm>
              <a:off x="6049645" y="4949638"/>
              <a:ext cx="357553" cy="1276938"/>
            </a:xfrm>
            <a:prstGeom prst="line">
              <a:avLst/>
            </a:prstGeom>
            <a:noFill/>
            <a:ln w="19050">
              <a:solidFill>
                <a:srgbClr val="FFFF00"/>
              </a:solidFill>
              <a:round/>
              <a:headEnd/>
              <a:tailEnd type="diamond" w="med" len="med"/>
            </a:ln>
            <a:extLst>
              <a:ext uri="{909E8E84-426E-40dd-AFC4-6F175D3DCCD1}">
                <a14:hiddenFill xmlns:a14="http://schemas.microsoft.com/office/drawing/2010/main" xmlns="">
                  <a:noFill/>
                </a14:hiddenFill>
              </a:ext>
            </a:extLst>
          </p:spPr>
          <p:txBody>
            <a:bodyPr/>
            <a:lstStyle/>
            <a:p>
              <a:endParaRPr lang="en-US"/>
            </a:p>
          </p:txBody>
        </p:sp>
        <p:sp>
          <p:nvSpPr>
            <p:cNvPr id="13" name="Line 9"/>
            <p:cNvSpPr>
              <a:spLocks noChangeShapeType="1"/>
            </p:cNvSpPr>
            <p:nvPr/>
          </p:nvSpPr>
          <p:spPr bwMode="auto">
            <a:xfrm>
              <a:off x="4267455" y="3407688"/>
              <a:ext cx="304771" cy="533882"/>
            </a:xfrm>
            <a:prstGeom prst="line">
              <a:avLst/>
            </a:prstGeom>
            <a:noFill/>
            <a:ln w="19050">
              <a:solidFill>
                <a:schemeClr val="bg1">
                  <a:lumMod val="65000"/>
                </a:schemeClr>
              </a:solidFill>
              <a:round/>
              <a:headEnd/>
              <a:tailEnd/>
            </a:ln>
          </p:spPr>
          <p:txBody>
            <a:bodyPr/>
            <a:lstStyle/>
            <a:p>
              <a:pPr>
                <a:defRPr/>
              </a:pPr>
              <a:endParaRPr lang="en-US" sz="1000">
                <a:latin typeface="Arial" pitchFamily="34" charset="0"/>
                <a:ea typeface="ＭＳ Ｐゴシック"/>
                <a:cs typeface="ＭＳ Ｐゴシック"/>
              </a:endParaRPr>
            </a:p>
          </p:txBody>
        </p:sp>
        <p:sp>
          <p:nvSpPr>
            <p:cNvPr id="14" name="Line 10"/>
            <p:cNvSpPr>
              <a:spLocks noChangeShapeType="1"/>
            </p:cNvSpPr>
            <p:nvPr/>
          </p:nvSpPr>
          <p:spPr bwMode="auto">
            <a:xfrm>
              <a:off x="589572" y="2755165"/>
              <a:ext cx="430171" cy="1236"/>
            </a:xfrm>
            <a:prstGeom prst="line">
              <a:avLst/>
            </a:prstGeom>
            <a:noFill/>
            <a:ln w="19050">
              <a:solidFill>
                <a:schemeClr val="bg1">
                  <a:lumMod val="65000"/>
                </a:schemeClr>
              </a:solidFill>
              <a:round/>
              <a:headEnd/>
              <a:tailEnd/>
            </a:ln>
          </p:spPr>
          <p:txBody>
            <a:bodyPr/>
            <a:lstStyle/>
            <a:p>
              <a:pPr>
                <a:defRPr/>
              </a:pPr>
              <a:endParaRPr lang="en-US" sz="1000">
                <a:latin typeface="Arial" pitchFamily="34" charset="0"/>
                <a:ea typeface="ＭＳ Ｐゴシック"/>
                <a:cs typeface="ＭＳ Ｐゴシック"/>
              </a:endParaRPr>
            </a:p>
          </p:txBody>
        </p:sp>
        <p:graphicFrame>
          <p:nvGraphicFramePr>
            <p:cNvPr id="9252" name="Object 4"/>
            <p:cNvGraphicFramePr>
              <a:graphicFrameLocks noChangeAspect="1"/>
            </p:cNvGraphicFramePr>
            <p:nvPr/>
          </p:nvGraphicFramePr>
          <p:xfrm>
            <a:off x="6462947" y="5740848"/>
            <a:ext cx="423863" cy="526296"/>
          </p:xfrm>
          <a:graphic>
            <a:graphicData uri="http://schemas.openxmlformats.org/presentationml/2006/ole">
              <mc:AlternateContent xmlns:mc="http://schemas.openxmlformats.org/markup-compatibility/2006">
                <mc:Choice xmlns:v="urn:schemas-microsoft-com:vml" Requires="v">
                  <p:oleObj spid="_x0000_s3104" name="Visio" r:id="rId6" imgW="825500" imgH="1028700" progId="">
                    <p:embed/>
                  </p:oleObj>
                </mc:Choice>
                <mc:Fallback>
                  <p:oleObj name="Visio" r:id="rId6" imgW="825500" imgH="1028700" progId="">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462947" y="5740848"/>
                          <a:ext cx="423863" cy="52629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8097" dir="2700000" algn="ctr" rotWithShape="0">
                                  <a:schemeClr val="bg2">
                                    <a:alpha val="74997"/>
                                  </a:schemeClr>
                                </a:outerShdw>
                              </a:effectLst>
                            </a14:hiddenEffects>
                          </a:ext>
                        </a:extLst>
                      </p:spPr>
                    </p:pic>
                  </p:oleObj>
                </mc:Fallback>
              </mc:AlternateContent>
            </a:graphicData>
          </a:graphic>
        </p:graphicFrame>
        <p:sp>
          <p:nvSpPr>
            <p:cNvPr id="16" name="Text Box 22"/>
            <p:cNvSpPr txBox="1">
              <a:spLocks noChangeArrowheads="1"/>
            </p:cNvSpPr>
            <p:nvPr/>
          </p:nvSpPr>
          <p:spPr bwMode="auto">
            <a:xfrm>
              <a:off x="2134061" y="3155577"/>
              <a:ext cx="666686" cy="311431"/>
            </a:xfrm>
            <a:prstGeom prst="rect">
              <a:avLst/>
            </a:prstGeom>
            <a:noFill/>
            <a:ln w="9525">
              <a:noFill/>
              <a:miter lim="800000"/>
              <a:headEnd/>
              <a:tailEnd/>
            </a:ln>
          </p:spPr>
          <p:txBody>
            <a:bodyPr>
              <a:spAutoFit/>
            </a:bodyPr>
            <a:lstStyle/>
            <a:p>
              <a:pPr algn="ctr">
                <a:spcBef>
                  <a:spcPct val="50000"/>
                </a:spcBef>
                <a:defRPr/>
              </a:pPr>
              <a:r>
                <a:rPr lang="en-US" sz="1000" b="1" i="1" dirty="0">
                  <a:solidFill>
                    <a:schemeClr val="bg1">
                      <a:lumMod val="65000"/>
                    </a:schemeClr>
                  </a:solidFill>
                  <a:latin typeface="Arial" pitchFamily="34" charset="0"/>
                  <a:ea typeface="ＭＳ Ｐゴシック"/>
                  <a:cs typeface="ＭＳ Ｐゴシック"/>
                </a:rPr>
                <a:t>Chute Deploy</a:t>
              </a:r>
            </a:p>
          </p:txBody>
        </p:sp>
        <p:sp>
          <p:nvSpPr>
            <p:cNvPr id="9254" name="Text Box 42"/>
            <p:cNvSpPr txBox="1">
              <a:spLocks noChangeArrowheads="1"/>
            </p:cNvSpPr>
            <p:nvPr/>
          </p:nvSpPr>
          <p:spPr bwMode="auto">
            <a:xfrm rot="4439292">
              <a:off x="6128473" y="5456123"/>
              <a:ext cx="402817" cy="153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50000"/>
                </a:spcBef>
              </a:pPr>
              <a:r>
                <a:rPr lang="en-US" sz="1000" b="1">
                  <a:solidFill>
                    <a:schemeClr val="bg1"/>
                  </a:solidFill>
                </a:rPr>
                <a:t>~ 1 km</a:t>
              </a:r>
            </a:p>
          </p:txBody>
        </p:sp>
        <p:grpSp>
          <p:nvGrpSpPr>
            <p:cNvPr id="9255" name="Group 63"/>
            <p:cNvGrpSpPr>
              <a:grpSpLocks/>
            </p:cNvGrpSpPr>
            <p:nvPr/>
          </p:nvGrpSpPr>
          <p:grpSpPr bwMode="auto">
            <a:xfrm>
              <a:off x="5880100" y="4610549"/>
              <a:ext cx="287285" cy="628729"/>
              <a:chOff x="3696" y="1392"/>
              <a:chExt cx="548" cy="1200"/>
            </a:xfrm>
          </p:grpSpPr>
          <p:pic>
            <p:nvPicPr>
              <p:cNvPr id="9267" name="Picture 64" descr="LSAM"/>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3696" y="1392"/>
                <a:ext cx="548" cy="6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9268" name="Group 65"/>
              <p:cNvGrpSpPr>
                <a:grpSpLocks/>
              </p:cNvGrpSpPr>
              <p:nvPr/>
            </p:nvGrpSpPr>
            <p:grpSpPr bwMode="auto">
              <a:xfrm>
                <a:off x="3888" y="1920"/>
                <a:ext cx="192" cy="672"/>
                <a:chOff x="3650" y="592"/>
                <a:chExt cx="288" cy="178"/>
              </a:xfrm>
            </p:grpSpPr>
            <p:sp>
              <p:nvSpPr>
                <p:cNvPr id="9269" name="Freeform 66"/>
                <p:cNvSpPr>
                  <a:spLocks/>
                </p:cNvSpPr>
                <p:nvPr/>
              </p:nvSpPr>
              <p:spPr bwMode="auto">
                <a:xfrm>
                  <a:off x="3650" y="593"/>
                  <a:ext cx="288" cy="177"/>
                </a:xfrm>
                <a:custGeom>
                  <a:avLst/>
                  <a:gdLst>
                    <a:gd name="T0" fmla="*/ 143 w 288"/>
                    <a:gd name="T1" fmla="*/ 0 h 177"/>
                    <a:gd name="T2" fmla="*/ 113 w 288"/>
                    <a:gd name="T3" fmla="*/ 0 h 177"/>
                    <a:gd name="T4" fmla="*/ 83 w 288"/>
                    <a:gd name="T5" fmla="*/ 1 h 177"/>
                    <a:gd name="T6" fmla="*/ 69 w 288"/>
                    <a:gd name="T7" fmla="*/ 2 h 177"/>
                    <a:gd name="T8" fmla="*/ 25 w 288"/>
                    <a:gd name="T9" fmla="*/ 8 h 177"/>
                    <a:gd name="T10" fmla="*/ 10 w 288"/>
                    <a:gd name="T11" fmla="*/ 15 h 177"/>
                    <a:gd name="T12" fmla="*/ 4 w 288"/>
                    <a:gd name="T13" fmla="*/ 22 h 177"/>
                    <a:gd name="T14" fmla="*/ 0 w 288"/>
                    <a:gd name="T15" fmla="*/ 35 h 177"/>
                    <a:gd name="T16" fmla="*/ 5 w 288"/>
                    <a:gd name="T17" fmla="*/ 51 h 177"/>
                    <a:gd name="T18" fmla="*/ 21 w 288"/>
                    <a:gd name="T19" fmla="*/ 62 h 177"/>
                    <a:gd name="T20" fmla="*/ 30 w 288"/>
                    <a:gd name="T21" fmla="*/ 67 h 177"/>
                    <a:gd name="T22" fmla="*/ 42 w 288"/>
                    <a:gd name="T23" fmla="*/ 76 h 177"/>
                    <a:gd name="T24" fmla="*/ 58 w 288"/>
                    <a:gd name="T25" fmla="*/ 85 h 177"/>
                    <a:gd name="T26" fmla="*/ 65 w 288"/>
                    <a:gd name="T27" fmla="*/ 89 h 177"/>
                    <a:gd name="T28" fmla="*/ 88 w 288"/>
                    <a:gd name="T29" fmla="*/ 104 h 177"/>
                    <a:gd name="T30" fmla="*/ 106 w 288"/>
                    <a:gd name="T31" fmla="*/ 118 h 177"/>
                    <a:gd name="T32" fmla="*/ 114 w 288"/>
                    <a:gd name="T33" fmla="*/ 127 h 177"/>
                    <a:gd name="T34" fmla="*/ 122 w 288"/>
                    <a:gd name="T35" fmla="*/ 136 h 177"/>
                    <a:gd name="T36" fmla="*/ 127 w 288"/>
                    <a:gd name="T37" fmla="*/ 146 h 177"/>
                    <a:gd name="T38" fmla="*/ 131 w 288"/>
                    <a:gd name="T39" fmla="*/ 152 h 177"/>
                    <a:gd name="T40" fmla="*/ 134 w 288"/>
                    <a:gd name="T41" fmla="*/ 159 h 177"/>
                    <a:gd name="T42" fmla="*/ 138 w 288"/>
                    <a:gd name="T43" fmla="*/ 167 h 177"/>
                    <a:gd name="T44" fmla="*/ 143 w 288"/>
                    <a:gd name="T45" fmla="*/ 171 h 177"/>
                    <a:gd name="T46" fmla="*/ 144 w 288"/>
                    <a:gd name="T47" fmla="*/ 177 h 177"/>
                    <a:gd name="T48" fmla="*/ 149 w 288"/>
                    <a:gd name="T49" fmla="*/ 171 h 177"/>
                    <a:gd name="T50" fmla="*/ 149 w 288"/>
                    <a:gd name="T51" fmla="*/ 167 h 177"/>
                    <a:gd name="T52" fmla="*/ 155 w 288"/>
                    <a:gd name="T53" fmla="*/ 157 h 177"/>
                    <a:gd name="T54" fmla="*/ 163 w 288"/>
                    <a:gd name="T55" fmla="*/ 146 h 177"/>
                    <a:gd name="T56" fmla="*/ 167 w 288"/>
                    <a:gd name="T57" fmla="*/ 140 h 177"/>
                    <a:gd name="T58" fmla="*/ 179 w 288"/>
                    <a:gd name="T59" fmla="*/ 127 h 177"/>
                    <a:gd name="T60" fmla="*/ 185 w 288"/>
                    <a:gd name="T61" fmla="*/ 120 h 177"/>
                    <a:gd name="T62" fmla="*/ 202 w 288"/>
                    <a:gd name="T63" fmla="*/ 105 h 177"/>
                    <a:gd name="T64" fmla="*/ 238 w 288"/>
                    <a:gd name="T65" fmla="*/ 82 h 177"/>
                    <a:gd name="T66" fmla="*/ 265 w 288"/>
                    <a:gd name="T67" fmla="*/ 68 h 177"/>
                    <a:gd name="T68" fmla="*/ 280 w 288"/>
                    <a:gd name="T69" fmla="*/ 53 h 177"/>
                    <a:gd name="T70" fmla="*/ 288 w 288"/>
                    <a:gd name="T71" fmla="*/ 35 h 177"/>
                    <a:gd name="T72" fmla="*/ 283 w 288"/>
                    <a:gd name="T73" fmla="*/ 23 h 177"/>
                    <a:gd name="T74" fmla="*/ 269 w 288"/>
                    <a:gd name="T75" fmla="*/ 12 h 177"/>
                    <a:gd name="T76" fmla="*/ 250 w 288"/>
                    <a:gd name="T77" fmla="*/ 5 h 177"/>
                    <a:gd name="T78" fmla="*/ 215 w 288"/>
                    <a:gd name="T79" fmla="*/ 2 h 177"/>
                    <a:gd name="T80" fmla="*/ 171 w 288"/>
                    <a:gd name="T81" fmla="*/ 0 h 177"/>
                    <a:gd name="T82" fmla="*/ 143 w 288"/>
                    <a:gd name="T83" fmla="*/ 0 h 17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88"/>
                    <a:gd name="T127" fmla="*/ 0 h 177"/>
                    <a:gd name="T128" fmla="*/ 288 w 288"/>
                    <a:gd name="T129" fmla="*/ 177 h 177"/>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88" h="177">
                      <a:moveTo>
                        <a:pt x="143" y="0"/>
                      </a:moveTo>
                      <a:lnTo>
                        <a:pt x="113" y="0"/>
                      </a:lnTo>
                      <a:lnTo>
                        <a:pt x="83" y="1"/>
                      </a:lnTo>
                      <a:lnTo>
                        <a:pt x="69" y="2"/>
                      </a:lnTo>
                      <a:lnTo>
                        <a:pt x="25" y="8"/>
                      </a:lnTo>
                      <a:lnTo>
                        <a:pt x="10" y="15"/>
                      </a:lnTo>
                      <a:lnTo>
                        <a:pt x="4" y="22"/>
                      </a:lnTo>
                      <a:lnTo>
                        <a:pt x="0" y="35"/>
                      </a:lnTo>
                      <a:lnTo>
                        <a:pt x="5" y="51"/>
                      </a:lnTo>
                      <a:lnTo>
                        <a:pt x="21" y="62"/>
                      </a:lnTo>
                      <a:lnTo>
                        <a:pt x="30" y="67"/>
                      </a:lnTo>
                      <a:lnTo>
                        <a:pt x="42" y="76"/>
                      </a:lnTo>
                      <a:lnTo>
                        <a:pt x="58" y="85"/>
                      </a:lnTo>
                      <a:lnTo>
                        <a:pt x="65" y="89"/>
                      </a:lnTo>
                      <a:lnTo>
                        <a:pt x="88" y="104"/>
                      </a:lnTo>
                      <a:lnTo>
                        <a:pt x="106" y="118"/>
                      </a:lnTo>
                      <a:lnTo>
                        <a:pt x="114" y="127"/>
                      </a:lnTo>
                      <a:lnTo>
                        <a:pt x="122" y="136"/>
                      </a:lnTo>
                      <a:lnTo>
                        <a:pt x="127" y="146"/>
                      </a:lnTo>
                      <a:lnTo>
                        <a:pt x="131" y="152"/>
                      </a:lnTo>
                      <a:lnTo>
                        <a:pt x="134" y="159"/>
                      </a:lnTo>
                      <a:lnTo>
                        <a:pt x="138" y="167"/>
                      </a:lnTo>
                      <a:lnTo>
                        <a:pt x="143" y="171"/>
                      </a:lnTo>
                      <a:lnTo>
                        <a:pt x="144" y="177"/>
                      </a:lnTo>
                      <a:lnTo>
                        <a:pt x="149" y="171"/>
                      </a:lnTo>
                      <a:lnTo>
                        <a:pt x="149" y="167"/>
                      </a:lnTo>
                      <a:lnTo>
                        <a:pt x="155" y="157"/>
                      </a:lnTo>
                      <a:lnTo>
                        <a:pt x="163" y="146"/>
                      </a:lnTo>
                      <a:lnTo>
                        <a:pt x="167" y="140"/>
                      </a:lnTo>
                      <a:lnTo>
                        <a:pt x="179" y="127"/>
                      </a:lnTo>
                      <a:lnTo>
                        <a:pt x="185" y="120"/>
                      </a:lnTo>
                      <a:lnTo>
                        <a:pt x="202" y="105"/>
                      </a:lnTo>
                      <a:lnTo>
                        <a:pt x="238" y="82"/>
                      </a:lnTo>
                      <a:lnTo>
                        <a:pt x="265" y="68"/>
                      </a:lnTo>
                      <a:lnTo>
                        <a:pt x="280" y="53"/>
                      </a:lnTo>
                      <a:lnTo>
                        <a:pt x="288" y="35"/>
                      </a:lnTo>
                      <a:lnTo>
                        <a:pt x="283" y="23"/>
                      </a:lnTo>
                      <a:lnTo>
                        <a:pt x="269" y="12"/>
                      </a:lnTo>
                      <a:lnTo>
                        <a:pt x="250" y="5"/>
                      </a:lnTo>
                      <a:lnTo>
                        <a:pt x="215" y="2"/>
                      </a:lnTo>
                      <a:lnTo>
                        <a:pt x="171" y="0"/>
                      </a:lnTo>
                      <a:lnTo>
                        <a:pt x="143" y="0"/>
                      </a:lnTo>
                      <a:close/>
                    </a:path>
                  </a:pathLst>
                </a:custGeom>
                <a:solidFill>
                  <a:srgbClr val="FFF1B3"/>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270" name="Freeform 67"/>
                <p:cNvSpPr>
                  <a:spLocks/>
                </p:cNvSpPr>
                <p:nvPr/>
              </p:nvSpPr>
              <p:spPr bwMode="auto">
                <a:xfrm>
                  <a:off x="3660" y="592"/>
                  <a:ext cx="268" cy="116"/>
                </a:xfrm>
                <a:custGeom>
                  <a:avLst/>
                  <a:gdLst>
                    <a:gd name="T0" fmla="*/ 103 w 268"/>
                    <a:gd name="T1" fmla="*/ 0 h 116"/>
                    <a:gd name="T2" fmla="*/ 48 w 268"/>
                    <a:gd name="T3" fmla="*/ 3 h 116"/>
                    <a:gd name="T4" fmla="*/ 17 w 268"/>
                    <a:gd name="T5" fmla="*/ 11 h 116"/>
                    <a:gd name="T6" fmla="*/ 0 w 268"/>
                    <a:gd name="T7" fmla="*/ 22 h 116"/>
                    <a:gd name="T8" fmla="*/ 4 w 268"/>
                    <a:gd name="T9" fmla="*/ 32 h 116"/>
                    <a:gd name="T10" fmla="*/ 22 w 268"/>
                    <a:gd name="T11" fmla="*/ 46 h 116"/>
                    <a:gd name="T12" fmla="*/ 63 w 268"/>
                    <a:gd name="T13" fmla="*/ 62 h 116"/>
                    <a:gd name="T14" fmla="*/ 91 w 268"/>
                    <a:gd name="T15" fmla="*/ 73 h 116"/>
                    <a:gd name="T16" fmla="*/ 113 w 268"/>
                    <a:gd name="T17" fmla="*/ 82 h 116"/>
                    <a:gd name="T18" fmla="*/ 125 w 268"/>
                    <a:gd name="T19" fmla="*/ 93 h 116"/>
                    <a:gd name="T20" fmla="*/ 129 w 268"/>
                    <a:gd name="T21" fmla="*/ 104 h 116"/>
                    <a:gd name="T22" fmla="*/ 136 w 268"/>
                    <a:gd name="T23" fmla="*/ 115 h 116"/>
                    <a:gd name="T24" fmla="*/ 136 w 268"/>
                    <a:gd name="T25" fmla="*/ 116 h 116"/>
                    <a:gd name="T26" fmla="*/ 138 w 268"/>
                    <a:gd name="T27" fmla="*/ 116 h 116"/>
                    <a:gd name="T28" fmla="*/ 140 w 268"/>
                    <a:gd name="T29" fmla="*/ 116 h 116"/>
                    <a:gd name="T30" fmla="*/ 140 w 268"/>
                    <a:gd name="T31" fmla="*/ 115 h 116"/>
                    <a:gd name="T32" fmla="*/ 145 w 268"/>
                    <a:gd name="T33" fmla="*/ 104 h 116"/>
                    <a:gd name="T34" fmla="*/ 150 w 268"/>
                    <a:gd name="T35" fmla="*/ 94 h 116"/>
                    <a:gd name="T36" fmla="*/ 166 w 268"/>
                    <a:gd name="T37" fmla="*/ 81 h 116"/>
                    <a:gd name="T38" fmla="*/ 197 w 268"/>
                    <a:gd name="T39" fmla="*/ 70 h 116"/>
                    <a:gd name="T40" fmla="*/ 218 w 268"/>
                    <a:gd name="T41" fmla="*/ 58 h 116"/>
                    <a:gd name="T42" fmla="*/ 249 w 268"/>
                    <a:gd name="T43" fmla="*/ 46 h 116"/>
                    <a:gd name="T44" fmla="*/ 268 w 268"/>
                    <a:gd name="T45" fmla="*/ 31 h 116"/>
                    <a:gd name="T46" fmla="*/ 259 w 268"/>
                    <a:gd name="T47" fmla="*/ 18 h 116"/>
                    <a:gd name="T48" fmla="*/ 240 w 268"/>
                    <a:gd name="T49" fmla="*/ 9 h 116"/>
                    <a:gd name="T50" fmla="*/ 209 w 268"/>
                    <a:gd name="T51" fmla="*/ 3 h 116"/>
                    <a:gd name="T52" fmla="*/ 150 w 268"/>
                    <a:gd name="T53" fmla="*/ 0 h 116"/>
                    <a:gd name="T54" fmla="*/ 103 w 268"/>
                    <a:gd name="T55" fmla="*/ 0 h 11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68"/>
                    <a:gd name="T85" fmla="*/ 0 h 116"/>
                    <a:gd name="T86" fmla="*/ 268 w 268"/>
                    <a:gd name="T87" fmla="*/ 116 h 11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68" h="116">
                      <a:moveTo>
                        <a:pt x="103" y="0"/>
                      </a:moveTo>
                      <a:lnTo>
                        <a:pt x="48" y="3"/>
                      </a:lnTo>
                      <a:lnTo>
                        <a:pt x="17" y="11"/>
                      </a:lnTo>
                      <a:lnTo>
                        <a:pt x="0" y="22"/>
                      </a:lnTo>
                      <a:lnTo>
                        <a:pt x="4" y="32"/>
                      </a:lnTo>
                      <a:lnTo>
                        <a:pt x="22" y="46"/>
                      </a:lnTo>
                      <a:lnTo>
                        <a:pt x="63" y="62"/>
                      </a:lnTo>
                      <a:lnTo>
                        <a:pt x="91" y="73"/>
                      </a:lnTo>
                      <a:lnTo>
                        <a:pt x="113" y="82"/>
                      </a:lnTo>
                      <a:lnTo>
                        <a:pt x="125" y="93"/>
                      </a:lnTo>
                      <a:lnTo>
                        <a:pt x="129" y="104"/>
                      </a:lnTo>
                      <a:lnTo>
                        <a:pt x="136" y="115"/>
                      </a:lnTo>
                      <a:lnTo>
                        <a:pt x="136" y="116"/>
                      </a:lnTo>
                      <a:lnTo>
                        <a:pt x="138" y="116"/>
                      </a:lnTo>
                      <a:lnTo>
                        <a:pt x="140" y="116"/>
                      </a:lnTo>
                      <a:lnTo>
                        <a:pt x="140" y="115"/>
                      </a:lnTo>
                      <a:lnTo>
                        <a:pt x="145" y="104"/>
                      </a:lnTo>
                      <a:lnTo>
                        <a:pt x="150" y="94"/>
                      </a:lnTo>
                      <a:lnTo>
                        <a:pt x="166" y="81"/>
                      </a:lnTo>
                      <a:lnTo>
                        <a:pt x="197" y="70"/>
                      </a:lnTo>
                      <a:lnTo>
                        <a:pt x="218" y="58"/>
                      </a:lnTo>
                      <a:lnTo>
                        <a:pt x="249" y="46"/>
                      </a:lnTo>
                      <a:lnTo>
                        <a:pt x="268" y="31"/>
                      </a:lnTo>
                      <a:lnTo>
                        <a:pt x="259" y="18"/>
                      </a:lnTo>
                      <a:lnTo>
                        <a:pt x="240" y="9"/>
                      </a:lnTo>
                      <a:lnTo>
                        <a:pt x="209" y="3"/>
                      </a:lnTo>
                      <a:lnTo>
                        <a:pt x="150" y="0"/>
                      </a:lnTo>
                      <a:lnTo>
                        <a:pt x="103" y="0"/>
                      </a:lnTo>
                      <a:close/>
                    </a:path>
                  </a:pathLst>
                </a:custGeom>
                <a:solidFill>
                  <a:srgbClr val="FFE575"/>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271" name="Freeform 68"/>
                <p:cNvSpPr>
                  <a:spLocks/>
                </p:cNvSpPr>
                <p:nvPr/>
              </p:nvSpPr>
              <p:spPr bwMode="auto">
                <a:xfrm>
                  <a:off x="3688" y="598"/>
                  <a:ext cx="212" cy="64"/>
                </a:xfrm>
                <a:custGeom>
                  <a:avLst/>
                  <a:gdLst>
                    <a:gd name="T0" fmla="*/ 81 w 212"/>
                    <a:gd name="T1" fmla="*/ 0 h 64"/>
                    <a:gd name="T2" fmla="*/ 38 w 212"/>
                    <a:gd name="T3" fmla="*/ 2 h 64"/>
                    <a:gd name="T4" fmla="*/ 13 w 212"/>
                    <a:gd name="T5" fmla="*/ 6 h 64"/>
                    <a:gd name="T6" fmla="*/ 0 w 212"/>
                    <a:gd name="T7" fmla="*/ 12 h 64"/>
                    <a:gd name="T8" fmla="*/ 3 w 212"/>
                    <a:gd name="T9" fmla="*/ 18 h 64"/>
                    <a:gd name="T10" fmla="*/ 18 w 212"/>
                    <a:gd name="T11" fmla="*/ 25 h 64"/>
                    <a:gd name="T12" fmla="*/ 50 w 212"/>
                    <a:gd name="T13" fmla="*/ 34 h 64"/>
                    <a:gd name="T14" fmla="*/ 72 w 212"/>
                    <a:gd name="T15" fmla="*/ 40 h 64"/>
                    <a:gd name="T16" fmla="*/ 90 w 212"/>
                    <a:gd name="T17" fmla="*/ 45 h 64"/>
                    <a:gd name="T18" fmla="*/ 99 w 212"/>
                    <a:gd name="T19" fmla="*/ 51 h 64"/>
                    <a:gd name="T20" fmla="*/ 102 w 212"/>
                    <a:gd name="T21" fmla="*/ 57 h 64"/>
                    <a:gd name="T22" fmla="*/ 107 w 212"/>
                    <a:gd name="T23" fmla="*/ 64 h 64"/>
                    <a:gd name="T24" fmla="*/ 107 w 212"/>
                    <a:gd name="T25" fmla="*/ 64 h 64"/>
                    <a:gd name="T26" fmla="*/ 109 w 212"/>
                    <a:gd name="T27" fmla="*/ 64 h 64"/>
                    <a:gd name="T28" fmla="*/ 111 w 212"/>
                    <a:gd name="T29" fmla="*/ 64 h 64"/>
                    <a:gd name="T30" fmla="*/ 111 w 212"/>
                    <a:gd name="T31" fmla="*/ 64 h 64"/>
                    <a:gd name="T32" fmla="*/ 115 w 212"/>
                    <a:gd name="T33" fmla="*/ 57 h 64"/>
                    <a:gd name="T34" fmla="*/ 119 w 212"/>
                    <a:gd name="T35" fmla="*/ 52 h 64"/>
                    <a:gd name="T36" fmla="*/ 131 w 212"/>
                    <a:gd name="T37" fmla="*/ 45 h 64"/>
                    <a:gd name="T38" fmla="*/ 156 w 212"/>
                    <a:gd name="T39" fmla="*/ 39 h 64"/>
                    <a:gd name="T40" fmla="*/ 173 w 212"/>
                    <a:gd name="T41" fmla="*/ 32 h 64"/>
                    <a:gd name="T42" fmla="*/ 197 w 212"/>
                    <a:gd name="T43" fmla="*/ 25 h 64"/>
                    <a:gd name="T44" fmla="*/ 212 w 212"/>
                    <a:gd name="T45" fmla="*/ 17 h 64"/>
                    <a:gd name="T46" fmla="*/ 205 w 212"/>
                    <a:gd name="T47" fmla="*/ 10 h 64"/>
                    <a:gd name="T48" fmla="*/ 190 w 212"/>
                    <a:gd name="T49" fmla="*/ 5 h 64"/>
                    <a:gd name="T50" fmla="*/ 165 w 212"/>
                    <a:gd name="T51" fmla="*/ 2 h 64"/>
                    <a:gd name="T52" fmla="*/ 119 w 212"/>
                    <a:gd name="T53" fmla="*/ 0 h 64"/>
                    <a:gd name="T54" fmla="*/ 81 w 212"/>
                    <a:gd name="T55" fmla="*/ 0 h 6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12"/>
                    <a:gd name="T85" fmla="*/ 0 h 64"/>
                    <a:gd name="T86" fmla="*/ 212 w 212"/>
                    <a:gd name="T87" fmla="*/ 64 h 64"/>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12" h="64">
                      <a:moveTo>
                        <a:pt x="81" y="0"/>
                      </a:moveTo>
                      <a:lnTo>
                        <a:pt x="38" y="2"/>
                      </a:lnTo>
                      <a:lnTo>
                        <a:pt x="13" y="6"/>
                      </a:lnTo>
                      <a:lnTo>
                        <a:pt x="0" y="12"/>
                      </a:lnTo>
                      <a:lnTo>
                        <a:pt x="3" y="18"/>
                      </a:lnTo>
                      <a:lnTo>
                        <a:pt x="18" y="25"/>
                      </a:lnTo>
                      <a:lnTo>
                        <a:pt x="50" y="34"/>
                      </a:lnTo>
                      <a:lnTo>
                        <a:pt x="72" y="40"/>
                      </a:lnTo>
                      <a:lnTo>
                        <a:pt x="90" y="45"/>
                      </a:lnTo>
                      <a:lnTo>
                        <a:pt x="99" y="51"/>
                      </a:lnTo>
                      <a:lnTo>
                        <a:pt x="102" y="57"/>
                      </a:lnTo>
                      <a:lnTo>
                        <a:pt x="107" y="64"/>
                      </a:lnTo>
                      <a:lnTo>
                        <a:pt x="109" y="64"/>
                      </a:lnTo>
                      <a:lnTo>
                        <a:pt x="111" y="64"/>
                      </a:lnTo>
                      <a:lnTo>
                        <a:pt x="115" y="57"/>
                      </a:lnTo>
                      <a:lnTo>
                        <a:pt x="119" y="52"/>
                      </a:lnTo>
                      <a:lnTo>
                        <a:pt x="131" y="45"/>
                      </a:lnTo>
                      <a:lnTo>
                        <a:pt x="156" y="39"/>
                      </a:lnTo>
                      <a:lnTo>
                        <a:pt x="173" y="32"/>
                      </a:lnTo>
                      <a:lnTo>
                        <a:pt x="197" y="25"/>
                      </a:lnTo>
                      <a:lnTo>
                        <a:pt x="212" y="17"/>
                      </a:lnTo>
                      <a:lnTo>
                        <a:pt x="205" y="10"/>
                      </a:lnTo>
                      <a:lnTo>
                        <a:pt x="190" y="5"/>
                      </a:lnTo>
                      <a:lnTo>
                        <a:pt x="165" y="2"/>
                      </a:lnTo>
                      <a:lnTo>
                        <a:pt x="119" y="0"/>
                      </a:lnTo>
                      <a:lnTo>
                        <a:pt x="81" y="0"/>
                      </a:lnTo>
                      <a:close/>
                    </a:path>
                  </a:pathLst>
                </a:custGeom>
                <a:solidFill>
                  <a:srgbClr val="FFD41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sp>
          <p:nvSpPr>
            <p:cNvPr id="20" name="Text Box 71"/>
            <p:cNvSpPr txBox="1">
              <a:spLocks noChangeArrowheads="1"/>
            </p:cNvSpPr>
            <p:nvPr/>
          </p:nvSpPr>
          <p:spPr bwMode="auto">
            <a:xfrm>
              <a:off x="1219749" y="2992446"/>
              <a:ext cx="669860" cy="191555"/>
            </a:xfrm>
            <a:prstGeom prst="rect">
              <a:avLst/>
            </a:prstGeom>
            <a:noFill/>
            <a:ln w="9525">
              <a:noFill/>
              <a:miter lim="800000"/>
              <a:headEnd/>
              <a:tailEnd/>
            </a:ln>
          </p:spPr>
          <p:txBody>
            <a:bodyPr>
              <a:spAutoFit/>
            </a:bodyPr>
            <a:lstStyle/>
            <a:p>
              <a:pPr algn="ctr">
                <a:spcBef>
                  <a:spcPct val="50000"/>
                </a:spcBef>
                <a:defRPr/>
              </a:pPr>
              <a:r>
                <a:rPr lang="en-US" sz="1000" b="1" i="1" dirty="0">
                  <a:solidFill>
                    <a:schemeClr val="bg1">
                      <a:lumMod val="65000"/>
                    </a:schemeClr>
                  </a:solidFill>
                  <a:latin typeface="Arial" pitchFamily="34" charset="0"/>
                  <a:ea typeface="ＭＳ Ｐゴシック"/>
                  <a:cs typeface="ＭＳ Ｐゴシック"/>
                </a:rPr>
                <a:t>Entry </a:t>
              </a:r>
            </a:p>
          </p:txBody>
        </p:sp>
        <p:sp>
          <p:nvSpPr>
            <p:cNvPr id="21" name="Text Box 22"/>
            <p:cNvSpPr txBox="1">
              <a:spLocks noChangeArrowheads="1"/>
            </p:cNvSpPr>
            <p:nvPr/>
          </p:nvSpPr>
          <p:spPr bwMode="auto">
            <a:xfrm>
              <a:off x="2856304" y="3407688"/>
              <a:ext cx="841294" cy="311431"/>
            </a:xfrm>
            <a:prstGeom prst="rect">
              <a:avLst/>
            </a:prstGeom>
            <a:noFill/>
            <a:ln w="9525">
              <a:noFill/>
              <a:miter lim="800000"/>
              <a:headEnd/>
              <a:tailEnd/>
            </a:ln>
          </p:spPr>
          <p:txBody>
            <a:bodyPr>
              <a:spAutoFit/>
            </a:bodyPr>
            <a:lstStyle/>
            <a:p>
              <a:pPr algn="ctr">
                <a:spcBef>
                  <a:spcPct val="50000"/>
                </a:spcBef>
                <a:defRPr/>
              </a:pPr>
              <a:r>
                <a:rPr lang="en-US" sz="1000" b="1" i="1" dirty="0">
                  <a:solidFill>
                    <a:schemeClr val="bg1">
                      <a:lumMod val="65000"/>
                    </a:schemeClr>
                  </a:solidFill>
                  <a:latin typeface="Arial" pitchFamily="34" charset="0"/>
                  <a:ea typeface="ＭＳ Ｐゴシック"/>
                  <a:cs typeface="ＭＳ Ｐゴシック"/>
                </a:rPr>
                <a:t>Aeroshell Separation</a:t>
              </a:r>
            </a:p>
          </p:txBody>
        </p:sp>
        <p:sp>
          <p:nvSpPr>
            <p:cNvPr id="22" name="Text Box 22"/>
            <p:cNvSpPr txBox="1">
              <a:spLocks noChangeArrowheads="1"/>
            </p:cNvSpPr>
            <p:nvPr/>
          </p:nvSpPr>
          <p:spPr bwMode="auto">
            <a:xfrm>
              <a:off x="3730932" y="3411396"/>
              <a:ext cx="688909" cy="311431"/>
            </a:xfrm>
            <a:prstGeom prst="rect">
              <a:avLst/>
            </a:prstGeom>
            <a:noFill/>
            <a:ln w="9525">
              <a:noFill/>
              <a:miter lim="800000"/>
              <a:headEnd/>
              <a:tailEnd/>
            </a:ln>
          </p:spPr>
          <p:txBody>
            <a:bodyPr>
              <a:spAutoFit/>
            </a:bodyPr>
            <a:lstStyle/>
            <a:p>
              <a:pPr>
                <a:spcBef>
                  <a:spcPct val="50000"/>
                </a:spcBef>
                <a:defRPr/>
              </a:pPr>
              <a:r>
                <a:rPr lang="en-US" sz="1000" b="1" i="1" dirty="0">
                  <a:solidFill>
                    <a:schemeClr val="bg1">
                      <a:lumMod val="65000"/>
                    </a:schemeClr>
                  </a:solidFill>
                  <a:latin typeface="Arial" pitchFamily="34" charset="0"/>
                  <a:ea typeface="ＭＳ Ｐゴシック"/>
                  <a:cs typeface="ＭＳ Ｐゴシック"/>
                </a:rPr>
                <a:t>Begin Sensing</a:t>
              </a:r>
            </a:p>
          </p:txBody>
        </p:sp>
        <p:sp>
          <p:nvSpPr>
            <p:cNvPr id="23" name="Text Box 22"/>
            <p:cNvSpPr txBox="1">
              <a:spLocks noChangeArrowheads="1"/>
            </p:cNvSpPr>
            <p:nvPr/>
          </p:nvSpPr>
          <p:spPr bwMode="auto">
            <a:xfrm>
              <a:off x="305437" y="2814485"/>
              <a:ext cx="727005" cy="311431"/>
            </a:xfrm>
            <a:prstGeom prst="rect">
              <a:avLst/>
            </a:prstGeom>
            <a:noFill/>
            <a:ln w="9525">
              <a:noFill/>
              <a:miter lim="800000"/>
              <a:headEnd/>
              <a:tailEnd/>
            </a:ln>
          </p:spPr>
          <p:txBody>
            <a:bodyPr>
              <a:spAutoFit/>
            </a:bodyPr>
            <a:lstStyle/>
            <a:p>
              <a:pPr>
                <a:spcBef>
                  <a:spcPct val="50000"/>
                </a:spcBef>
                <a:defRPr/>
              </a:pPr>
              <a:r>
                <a:rPr lang="en-US" sz="1000" b="1" i="1" dirty="0">
                  <a:solidFill>
                    <a:schemeClr val="bg1">
                      <a:lumMod val="65000"/>
                    </a:schemeClr>
                  </a:solidFill>
                  <a:latin typeface="Arial" pitchFamily="34" charset="0"/>
                  <a:ea typeface="ＭＳ Ｐゴシック"/>
                  <a:cs typeface="ＭＳ Ｐゴシック"/>
                </a:rPr>
                <a:t>Entry Interface</a:t>
              </a:r>
            </a:p>
          </p:txBody>
        </p:sp>
        <p:sp>
          <p:nvSpPr>
            <p:cNvPr id="9260" name="Text Box 22"/>
            <p:cNvSpPr txBox="1">
              <a:spLocks noChangeArrowheads="1"/>
            </p:cNvSpPr>
            <p:nvPr/>
          </p:nvSpPr>
          <p:spPr bwMode="auto">
            <a:xfrm>
              <a:off x="4724400" y="3806350"/>
              <a:ext cx="753744" cy="4312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sz="1000" b="1" i="1"/>
                <a:t>Initiate</a:t>
              </a:r>
            </a:p>
            <a:p>
              <a:pPr eaLnBrk="1" hangingPunct="1"/>
              <a:r>
                <a:rPr lang="en-US" sz="1000" b="1" i="1"/>
                <a:t>Powered Descent</a:t>
              </a:r>
            </a:p>
          </p:txBody>
        </p:sp>
        <p:sp>
          <p:nvSpPr>
            <p:cNvPr id="9261" name="Text Box 73"/>
            <p:cNvSpPr txBox="1">
              <a:spLocks noChangeArrowheads="1"/>
            </p:cNvSpPr>
            <p:nvPr/>
          </p:nvSpPr>
          <p:spPr bwMode="auto">
            <a:xfrm rot="-5400000">
              <a:off x="4259727" y="5213468"/>
              <a:ext cx="504480" cy="153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50000"/>
                </a:spcBef>
              </a:pPr>
              <a:r>
                <a:rPr lang="en-US" sz="1000" b="1">
                  <a:solidFill>
                    <a:schemeClr val="bg1"/>
                  </a:solidFill>
                </a:rPr>
                <a:t>~ 6 km</a:t>
              </a:r>
            </a:p>
          </p:txBody>
        </p:sp>
        <p:sp>
          <p:nvSpPr>
            <p:cNvPr id="9262" name="Line 72"/>
            <p:cNvSpPr>
              <a:spLocks noChangeShapeType="1"/>
            </p:cNvSpPr>
            <p:nvPr/>
          </p:nvSpPr>
          <p:spPr bwMode="auto">
            <a:xfrm flipH="1">
              <a:off x="4616970" y="4356261"/>
              <a:ext cx="31230" cy="1816691"/>
            </a:xfrm>
            <a:prstGeom prst="line">
              <a:avLst/>
            </a:prstGeom>
            <a:noFill/>
            <a:ln w="9525">
              <a:solidFill>
                <a:schemeClr val="bg2"/>
              </a:solidFill>
              <a:prstDash val="dash"/>
              <a:round/>
              <a:headEnd type="stealth" w="med" len="med"/>
              <a:tailEnd type="stealth" w="med" len="med"/>
            </a:ln>
            <a:extLst>
              <a:ext uri="{909E8E84-426E-40dd-AFC4-6F175D3DCCD1}">
                <a14:hiddenFill xmlns:a14="http://schemas.microsoft.com/office/drawing/2010/main" xmlns="">
                  <a:noFill/>
                </a14:hiddenFill>
              </a:ext>
            </a:extLst>
          </p:spPr>
          <p:txBody>
            <a:bodyPr lIns="0" tIns="0" rIns="0" bIns="0" anchor="ctr">
              <a:spAutoFit/>
            </a:bodyPr>
            <a:lstStyle/>
            <a:p>
              <a:endParaRPr lang="en-US"/>
            </a:p>
          </p:txBody>
        </p:sp>
        <p:sp>
          <p:nvSpPr>
            <p:cNvPr id="9263" name="Text Box 22"/>
            <p:cNvSpPr txBox="1">
              <a:spLocks noChangeArrowheads="1"/>
            </p:cNvSpPr>
            <p:nvPr/>
          </p:nvSpPr>
          <p:spPr bwMode="auto">
            <a:xfrm>
              <a:off x="4267200" y="3331794"/>
              <a:ext cx="1066800" cy="4312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000" b="1" i="1"/>
                <a:t>Terrain</a:t>
              </a:r>
            </a:p>
            <a:p>
              <a:pPr eaLnBrk="1" hangingPunct="1"/>
              <a:r>
                <a:rPr lang="en-US" sz="1000" b="1" i="1"/>
                <a:t>  Relative</a:t>
              </a:r>
            </a:p>
            <a:p>
              <a:pPr eaLnBrk="1" hangingPunct="1"/>
              <a:r>
                <a:rPr lang="en-US" sz="1000" b="1" i="1"/>
                <a:t>    Navigation</a:t>
              </a:r>
            </a:p>
          </p:txBody>
        </p:sp>
        <p:sp>
          <p:nvSpPr>
            <p:cNvPr id="9264" name="Text Box 22"/>
            <p:cNvSpPr txBox="1">
              <a:spLocks noChangeArrowheads="1"/>
            </p:cNvSpPr>
            <p:nvPr/>
          </p:nvSpPr>
          <p:spPr bwMode="auto">
            <a:xfrm>
              <a:off x="4777831" y="4534220"/>
              <a:ext cx="1089569" cy="395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sz="900"/>
                <a:t>Early divert</a:t>
              </a:r>
            </a:p>
            <a:p>
              <a:pPr eaLnBrk="1" hangingPunct="1"/>
              <a:r>
                <a:rPr lang="en-US" sz="900"/>
                <a:t>to remove entry dispersions</a:t>
              </a:r>
            </a:p>
          </p:txBody>
        </p:sp>
        <p:sp>
          <p:nvSpPr>
            <p:cNvPr id="34" name="Text Box 22"/>
            <p:cNvSpPr txBox="1">
              <a:spLocks noChangeArrowheads="1"/>
            </p:cNvSpPr>
            <p:nvPr/>
          </p:nvSpPr>
          <p:spPr bwMode="auto">
            <a:xfrm>
              <a:off x="5042081" y="5186060"/>
              <a:ext cx="1312737" cy="8984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defRPr/>
              </a:pPr>
              <a:r>
                <a:rPr lang="en-US" sz="900" dirty="0">
                  <a:solidFill>
                    <a:schemeClr val="bg1"/>
                  </a:solidFill>
                </a:rPr>
                <a:t>Detect Hazards</a:t>
              </a:r>
            </a:p>
            <a:p>
              <a:pPr marL="114300" eaLnBrk="1" hangingPunct="1">
                <a:spcBef>
                  <a:spcPts val="900"/>
                </a:spcBef>
                <a:defRPr/>
              </a:pPr>
              <a:r>
                <a:rPr lang="en-US" sz="900" dirty="0">
                  <a:solidFill>
                    <a:schemeClr val="bg1"/>
                  </a:solidFill>
                </a:rPr>
                <a:t>Rapidly divert to identified safe</a:t>
              </a:r>
            </a:p>
            <a:p>
              <a:pPr marL="114300" eaLnBrk="1" hangingPunct="1">
                <a:spcBef>
                  <a:spcPts val="0"/>
                </a:spcBef>
                <a:defRPr/>
              </a:pPr>
              <a:r>
                <a:rPr lang="en-US" sz="900" dirty="0">
                  <a:solidFill>
                    <a:schemeClr val="bg1"/>
                  </a:solidFill>
                </a:rPr>
                <a:t>landing site</a:t>
              </a:r>
            </a:p>
            <a:p>
              <a:pPr marL="227013" eaLnBrk="1" hangingPunct="1">
                <a:spcBef>
                  <a:spcPts val="900"/>
                </a:spcBef>
                <a:defRPr/>
              </a:pPr>
              <a:r>
                <a:rPr lang="en-US" sz="900" dirty="0">
                  <a:solidFill>
                    <a:schemeClr val="bg1"/>
                  </a:solidFill>
                </a:rPr>
                <a:t>Accurate and</a:t>
              </a:r>
            </a:p>
            <a:p>
              <a:pPr marL="227013" eaLnBrk="1" hangingPunct="1">
                <a:spcBef>
                  <a:spcPts val="0"/>
                </a:spcBef>
                <a:defRPr/>
              </a:pPr>
              <a:r>
                <a:rPr lang="en-US" sz="900" dirty="0">
                  <a:solidFill>
                    <a:schemeClr val="bg1"/>
                  </a:solidFill>
                </a:rPr>
                <a:t>controlled landing</a:t>
              </a:r>
            </a:p>
          </p:txBody>
        </p:sp>
        <p:sp>
          <p:nvSpPr>
            <p:cNvPr id="9266" name="Text Box 22"/>
            <p:cNvSpPr txBox="1">
              <a:spLocks noChangeArrowheads="1"/>
            </p:cNvSpPr>
            <p:nvPr/>
          </p:nvSpPr>
          <p:spPr bwMode="auto">
            <a:xfrm>
              <a:off x="6168562" y="4573417"/>
              <a:ext cx="841838"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sz="1000" b="1" i="1"/>
                <a:t>Hazard Detection Phase</a:t>
              </a:r>
            </a:p>
          </p:txBody>
        </p:sp>
      </p:grpSp>
      <p:sp>
        <p:nvSpPr>
          <p:cNvPr id="9219" name="Text Box 22"/>
          <p:cNvSpPr txBox="1">
            <a:spLocks noChangeArrowheads="1"/>
          </p:cNvSpPr>
          <p:nvPr/>
        </p:nvSpPr>
        <p:spPr bwMode="auto">
          <a:xfrm>
            <a:off x="6211887" y="3640138"/>
            <a:ext cx="11430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sz="1000" b="1" i="1"/>
              <a:t>Continue TRN</a:t>
            </a:r>
          </a:p>
        </p:txBody>
      </p:sp>
      <p:sp>
        <p:nvSpPr>
          <p:cNvPr id="3" name="TextBox 2"/>
          <p:cNvSpPr txBox="1"/>
          <p:nvPr/>
        </p:nvSpPr>
        <p:spPr>
          <a:xfrm>
            <a:off x="1411287" y="3276600"/>
            <a:ext cx="1295400" cy="461963"/>
          </a:xfrm>
          <a:prstGeom prst="rect">
            <a:avLst/>
          </a:prstGeom>
          <a:solidFill>
            <a:schemeClr val="bg2">
              <a:lumMod val="20000"/>
              <a:lumOff val="80000"/>
            </a:schemeClr>
          </a:solidFill>
          <a:ln>
            <a:solidFill>
              <a:schemeClr val="tx1"/>
            </a:solidFill>
          </a:ln>
          <a:effectLst>
            <a:outerShdw blurRad="50800" dist="38100" dir="2700000" algn="tl" rotWithShape="0">
              <a:srgbClr val="000000">
                <a:alpha val="43000"/>
              </a:srgbClr>
            </a:outerShdw>
          </a:effectLst>
        </p:spPr>
        <p:txBody>
          <a:bodyPr>
            <a:spAutoFit/>
          </a:bodyPr>
          <a:lstStyle/>
          <a:p>
            <a:pPr algn="ctr">
              <a:defRPr/>
            </a:pPr>
            <a:r>
              <a:rPr lang="en-US" sz="1200" dirty="0"/>
              <a:t>Illustrative Only</a:t>
            </a:r>
          </a:p>
          <a:p>
            <a:pPr algn="ctr">
              <a:defRPr/>
            </a:pPr>
            <a:r>
              <a:rPr lang="en-US" sz="1200" dirty="0"/>
              <a:t>- Not to Scale -</a:t>
            </a:r>
          </a:p>
        </p:txBody>
      </p:sp>
      <p:grpSp>
        <p:nvGrpSpPr>
          <p:cNvPr id="9221" name="Group 29"/>
          <p:cNvGrpSpPr>
            <a:grpSpLocks/>
          </p:cNvGrpSpPr>
          <p:nvPr/>
        </p:nvGrpSpPr>
        <p:grpSpPr bwMode="auto">
          <a:xfrm>
            <a:off x="4867275" y="1600200"/>
            <a:ext cx="393700" cy="836613"/>
            <a:chOff x="4751613" y="1371600"/>
            <a:chExt cx="393700" cy="836666"/>
          </a:xfrm>
        </p:grpSpPr>
        <p:pic>
          <p:nvPicPr>
            <p:cNvPr id="9241" name="Picture 64" descr="LSAM"/>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4800600" y="1788290"/>
              <a:ext cx="287285" cy="4199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242" name="Picture 16"/>
            <p:cNvPicPr>
              <a:picLocks noChangeAspect="1"/>
            </p:cNvPicPr>
            <p:nvPr/>
          </p:nvPicPr>
          <p:blipFill>
            <a:blip r:embed="rId9" cstate="screen">
              <a:extLst>
                <a:ext uri="{28A0092B-C50C-407E-A947-70E740481C1C}">
                  <a14:useLocalDpi xmlns:a14="http://schemas.microsoft.com/office/drawing/2010/main"/>
                </a:ext>
              </a:extLst>
            </a:blip>
            <a:srcRect/>
            <a:stretch>
              <a:fillRect/>
            </a:stretch>
          </p:blipFill>
          <p:spPr bwMode="auto">
            <a:xfrm>
              <a:off x="4751613" y="1371600"/>
              <a:ext cx="393700" cy="4905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9222" name="Group 30"/>
          <p:cNvGrpSpPr>
            <a:grpSpLocks/>
          </p:cNvGrpSpPr>
          <p:nvPr/>
        </p:nvGrpSpPr>
        <p:grpSpPr bwMode="auto">
          <a:xfrm>
            <a:off x="3017837" y="1295400"/>
            <a:ext cx="706438" cy="1057275"/>
            <a:chOff x="2901174" y="1066800"/>
            <a:chExt cx="707886" cy="1057730"/>
          </a:xfrm>
        </p:grpSpPr>
        <p:pic>
          <p:nvPicPr>
            <p:cNvPr id="9238" name="Picture 64" descr="LSAM"/>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3173187" y="1483490"/>
              <a:ext cx="287285" cy="4199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239" name="Picture 47"/>
            <p:cNvPicPr>
              <a:picLocks noChangeAspect="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3124200" y="1066800"/>
              <a:ext cx="393700" cy="4905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9" name="TextBox 48"/>
            <p:cNvSpPr txBox="1"/>
            <p:nvPr/>
          </p:nvSpPr>
          <p:spPr>
            <a:xfrm rot="16200000">
              <a:off x="3064535" y="1580005"/>
              <a:ext cx="381164" cy="707886"/>
            </a:xfrm>
            <a:prstGeom prst="rect">
              <a:avLst/>
            </a:prstGeom>
            <a:noFill/>
          </p:spPr>
          <p:txBody>
            <a:bodyPr>
              <a:spAutoFit/>
            </a:bodyPr>
            <a:lstStyle/>
            <a:p>
              <a:pPr algn="ctr">
                <a:defRPr/>
              </a:pPr>
              <a:r>
                <a:rPr lang="en-US" sz="4000" dirty="0">
                  <a:latin typeface="+mj-lt"/>
                </a:rPr>
                <a:t>(</a:t>
              </a:r>
            </a:p>
          </p:txBody>
        </p:sp>
      </p:grpSp>
      <p:grpSp>
        <p:nvGrpSpPr>
          <p:cNvPr id="9223" name="Group 49"/>
          <p:cNvGrpSpPr>
            <a:grpSpLocks/>
          </p:cNvGrpSpPr>
          <p:nvPr/>
        </p:nvGrpSpPr>
        <p:grpSpPr bwMode="auto">
          <a:xfrm rot="-5067998">
            <a:off x="2228056" y="1431131"/>
            <a:ext cx="708025" cy="639763"/>
            <a:chOff x="2901174" y="1483490"/>
            <a:chExt cx="707886" cy="641040"/>
          </a:xfrm>
        </p:grpSpPr>
        <p:pic>
          <p:nvPicPr>
            <p:cNvPr id="9236" name="Picture 64" descr="LSAM"/>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3173187" y="1483490"/>
              <a:ext cx="287285" cy="4199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3" name="TextBox 52"/>
            <p:cNvSpPr txBox="1"/>
            <p:nvPr/>
          </p:nvSpPr>
          <p:spPr>
            <a:xfrm rot="16200000">
              <a:off x="3069779" y="1573383"/>
              <a:ext cx="381760" cy="707886"/>
            </a:xfrm>
            <a:prstGeom prst="rect">
              <a:avLst/>
            </a:prstGeom>
            <a:noFill/>
          </p:spPr>
          <p:txBody>
            <a:bodyPr>
              <a:spAutoFit/>
            </a:bodyPr>
            <a:lstStyle/>
            <a:p>
              <a:pPr algn="ctr">
                <a:defRPr/>
              </a:pPr>
              <a:r>
                <a:rPr lang="en-US" sz="4000" dirty="0">
                  <a:latin typeface="+mj-lt"/>
                </a:rPr>
                <a:t>(</a:t>
              </a:r>
            </a:p>
          </p:txBody>
        </p:sp>
      </p:grpSp>
      <p:grpSp>
        <p:nvGrpSpPr>
          <p:cNvPr id="9224" name="Group 53"/>
          <p:cNvGrpSpPr>
            <a:grpSpLocks/>
          </p:cNvGrpSpPr>
          <p:nvPr/>
        </p:nvGrpSpPr>
        <p:grpSpPr bwMode="auto">
          <a:xfrm>
            <a:off x="3827462" y="1447800"/>
            <a:ext cx="708025" cy="1219200"/>
            <a:chOff x="2901174" y="1066800"/>
            <a:chExt cx="707886" cy="1219200"/>
          </a:xfrm>
        </p:grpSpPr>
        <p:pic>
          <p:nvPicPr>
            <p:cNvPr id="9233" name="Picture 64" descr="LSAM"/>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3173187" y="1483490"/>
              <a:ext cx="287285" cy="4199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234" name="Picture 55"/>
            <p:cNvPicPr>
              <a:picLocks noChangeAspect="1"/>
            </p:cNvPicPr>
            <p:nvPr/>
          </p:nvPicPr>
          <p:blipFill>
            <a:blip r:embed="rId9" cstate="screen">
              <a:extLst>
                <a:ext uri="{28A0092B-C50C-407E-A947-70E740481C1C}">
                  <a14:useLocalDpi xmlns:a14="http://schemas.microsoft.com/office/drawing/2010/main"/>
                </a:ext>
              </a:extLst>
            </a:blip>
            <a:srcRect/>
            <a:stretch>
              <a:fillRect/>
            </a:stretch>
          </p:blipFill>
          <p:spPr bwMode="auto">
            <a:xfrm>
              <a:off x="3124200" y="1066800"/>
              <a:ext cx="393700" cy="4905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7" name="TextBox 56"/>
            <p:cNvSpPr txBox="1"/>
            <p:nvPr/>
          </p:nvSpPr>
          <p:spPr>
            <a:xfrm rot="16794173">
              <a:off x="3064617" y="1741557"/>
              <a:ext cx="381000" cy="707886"/>
            </a:xfrm>
            <a:prstGeom prst="rect">
              <a:avLst/>
            </a:prstGeom>
            <a:noFill/>
          </p:spPr>
          <p:txBody>
            <a:bodyPr>
              <a:spAutoFit/>
            </a:bodyPr>
            <a:lstStyle/>
            <a:p>
              <a:pPr algn="ctr">
                <a:defRPr/>
              </a:pPr>
              <a:r>
                <a:rPr lang="en-US" sz="4000" dirty="0">
                  <a:latin typeface="+mj-lt"/>
                </a:rPr>
                <a:t>(</a:t>
              </a:r>
            </a:p>
          </p:txBody>
        </p:sp>
      </p:grpSp>
      <p:pic>
        <p:nvPicPr>
          <p:cNvPr id="9225" name="Picture 57"/>
          <p:cNvPicPr>
            <a:picLocks noChangeAspect="1"/>
          </p:cNvPicPr>
          <p:nvPr/>
        </p:nvPicPr>
        <p:blipFill>
          <a:blip r:embed="rId9" cstate="screen">
            <a:extLst>
              <a:ext uri="{28A0092B-C50C-407E-A947-70E740481C1C}">
                <a14:useLocalDpi xmlns:a14="http://schemas.microsoft.com/office/drawing/2010/main"/>
              </a:ext>
            </a:extLst>
          </a:blip>
          <a:srcRect/>
          <a:stretch>
            <a:fillRect/>
          </a:stretch>
        </p:blipFill>
        <p:spPr bwMode="auto">
          <a:xfrm rot="-3827574">
            <a:off x="5020469" y="2934494"/>
            <a:ext cx="393700" cy="4905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9" name="Text Box 22"/>
          <p:cNvSpPr txBox="1">
            <a:spLocks noChangeArrowheads="1"/>
          </p:cNvSpPr>
          <p:nvPr/>
        </p:nvSpPr>
        <p:spPr bwMode="auto">
          <a:xfrm>
            <a:off x="4532312" y="3200400"/>
            <a:ext cx="688975" cy="400050"/>
          </a:xfrm>
          <a:prstGeom prst="rect">
            <a:avLst/>
          </a:prstGeom>
          <a:noFill/>
          <a:ln w="9525">
            <a:noFill/>
            <a:miter lim="800000"/>
            <a:headEnd/>
            <a:tailEnd/>
          </a:ln>
        </p:spPr>
        <p:txBody>
          <a:bodyPr>
            <a:spAutoFit/>
          </a:bodyPr>
          <a:lstStyle/>
          <a:p>
            <a:pPr>
              <a:spcBef>
                <a:spcPts val="0"/>
              </a:spcBef>
              <a:defRPr/>
            </a:pPr>
            <a:r>
              <a:rPr lang="en-US" sz="1000" b="1" i="1" dirty="0">
                <a:solidFill>
                  <a:schemeClr val="bg1">
                    <a:lumMod val="65000"/>
                  </a:schemeClr>
                </a:solidFill>
                <a:latin typeface="Arial" pitchFamily="34" charset="0"/>
                <a:ea typeface="ＭＳ Ｐゴシック"/>
                <a:cs typeface="ＭＳ Ｐゴシック"/>
              </a:rPr>
              <a:t>Chute</a:t>
            </a:r>
          </a:p>
          <a:p>
            <a:pPr>
              <a:spcBef>
                <a:spcPts val="0"/>
              </a:spcBef>
              <a:defRPr/>
            </a:pPr>
            <a:r>
              <a:rPr lang="en-US" sz="1000" b="1" i="1" dirty="0">
                <a:solidFill>
                  <a:schemeClr val="bg1">
                    <a:lumMod val="65000"/>
                  </a:schemeClr>
                </a:solidFill>
                <a:latin typeface="Arial" pitchFamily="34" charset="0"/>
                <a:ea typeface="ＭＳ Ｐゴシック"/>
                <a:cs typeface="ＭＳ Ｐゴシック"/>
              </a:rPr>
              <a:t>Release</a:t>
            </a:r>
          </a:p>
        </p:txBody>
      </p:sp>
      <p:grpSp>
        <p:nvGrpSpPr>
          <p:cNvPr id="9227" name="Group 63"/>
          <p:cNvGrpSpPr>
            <a:grpSpLocks/>
          </p:cNvGrpSpPr>
          <p:nvPr/>
        </p:nvGrpSpPr>
        <p:grpSpPr bwMode="auto">
          <a:xfrm rot="829795">
            <a:off x="5389562" y="3284538"/>
            <a:ext cx="287338" cy="808037"/>
            <a:chOff x="3696" y="1392"/>
            <a:chExt cx="548" cy="1200"/>
          </a:xfrm>
        </p:grpSpPr>
        <p:pic>
          <p:nvPicPr>
            <p:cNvPr id="9228" name="Picture 64" descr="LSAM"/>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3696" y="1392"/>
              <a:ext cx="548" cy="6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9229" name="Group 65"/>
            <p:cNvGrpSpPr>
              <a:grpSpLocks/>
            </p:cNvGrpSpPr>
            <p:nvPr/>
          </p:nvGrpSpPr>
          <p:grpSpPr bwMode="auto">
            <a:xfrm>
              <a:off x="3888" y="1920"/>
              <a:ext cx="192" cy="672"/>
              <a:chOff x="3650" y="592"/>
              <a:chExt cx="288" cy="178"/>
            </a:xfrm>
          </p:grpSpPr>
          <p:sp>
            <p:nvSpPr>
              <p:cNvPr id="9230" name="Freeform 66"/>
              <p:cNvSpPr>
                <a:spLocks/>
              </p:cNvSpPr>
              <p:nvPr/>
            </p:nvSpPr>
            <p:spPr bwMode="auto">
              <a:xfrm>
                <a:off x="3650" y="593"/>
                <a:ext cx="288" cy="177"/>
              </a:xfrm>
              <a:custGeom>
                <a:avLst/>
                <a:gdLst>
                  <a:gd name="T0" fmla="*/ 143 w 288"/>
                  <a:gd name="T1" fmla="*/ 0 h 177"/>
                  <a:gd name="T2" fmla="*/ 113 w 288"/>
                  <a:gd name="T3" fmla="*/ 0 h 177"/>
                  <a:gd name="T4" fmla="*/ 83 w 288"/>
                  <a:gd name="T5" fmla="*/ 1 h 177"/>
                  <a:gd name="T6" fmla="*/ 69 w 288"/>
                  <a:gd name="T7" fmla="*/ 2 h 177"/>
                  <a:gd name="T8" fmla="*/ 25 w 288"/>
                  <a:gd name="T9" fmla="*/ 8 h 177"/>
                  <a:gd name="T10" fmla="*/ 10 w 288"/>
                  <a:gd name="T11" fmla="*/ 15 h 177"/>
                  <a:gd name="T12" fmla="*/ 4 w 288"/>
                  <a:gd name="T13" fmla="*/ 22 h 177"/>
                  <a:gd name="T14" fmla="*/ 0 w 288"/>
                  <a:gd name="T15" fmla="*/ 35 h 177"/>
                  <a:gd name="T16" fmla="*/ 5 w 288"/>
                  <a:gd name="T17" fmla="*/ 51 h 177"/>
                  <a:gd name="T18" fmla="*/ 21 w 288"/>
                  <a:gd name="T19" fmla="*/ 62 h 177"/>
                  <a:gd name="T20" fmla="*/ 30 w 288"/>
                  <a:gd name="T21" fmla="*/ 67 h 177"/>
                  <a:gd name="T22" fmla="*/ 42 w 288"/>
                  <a:gd name="T23" fmla="*/ 76 h 177"/>
                  <a:gd name="T24" fmla="*/ 58 w 288"/>
                  <a:gd name="T25" fmla="*/ 85 h 177"/>
                  <a:gd name="T26" fmla="*/ 65 w 288"/>
                  <a:gd name="T27" fmla="*/ 89 h 177"/>
                  <a:gd name="T28" fmla="*/ 88 w 288"/>
                  <a:gd name="T29" fmla="*/ 104 h 177"/>
                  <a:gd name="T30" fmla="*/ 106 w 288"/>
                  <a:gd name="T31" fmla="*/ 118 h 177"/>
                  <a:gd name="T32" fmla="*/ 114 w 288"/>
                  <a:gd name="T33" fmla="*/ 127 h 177"/>
                  <a:gd name="T34" fmla="*/ 122 w 288"/>
                  <a:gd name="T35" fmla="*/ 136 h 177"/>
                  <a:gd name="T36" fmla="*/ 127 w 288"/>
                  <a:gd name="T37" fmla="*/ 146 h 177"/>
                  <a:gd name="T38" fmla="*/ 131 w 288"/>
                  <a:gd name="T39" fmla="*/ 152 h 177"/>
                  <a:gd name="T40" fmla="*/ 134 w 288"/>
                  <a:gd name="T41" fmla="*/ 159 h 177"/>
                  <a:gd name="T42" fmla="*/ 138 w 288"/>
                  <a:gd name="T43" fmla="*/ 167 h 177"/>
                  <a:gd name="T44" fmla="*/ 143 w 288"/>
                  <a:gd name="T45" fmla="*/ 171 h 177"/>
                  <a:gd name="T46" fmla="*/ 144 w 288"/>
                  <a:gd name="T47" fmla="*/ 177 h 177"/>
                  <a:gd name="T48" fmla="*/ 149 w 288"/>
                  <a:gd name="T49" fmla="*/ 171 h 177"/>
                  <a:gd name="T50" fmla="*/ 149 w 288"/>
                  <a:gd name="T51" fmla="*/ 167 h 177"/>
                  <a:gd name="T52" fmla="*/ 155 w 288"/>
                  <a:gd name="T53" fmla="*/ 157 h 177"/>
                  <a:gd name="T54" fmla="*/ 163 w 288"/>
                  <a:gd name="T55" fmla="*/ 146 h 177"/>
                  <a:gd name="T56" fmla="*/ 167 w 288"/>
                  <a:gd name="T57" fmla="*/ 140 h 177"/>
                  <a:gd name="T58" fmla="*/ 179 w 288"/>
                  <a:gd name="T59" fmla="*/ 127 h 177"/>
                  <a:gd name="T60" fmla="*/ 185 w 288"/>
                  <a:gd name="T61" fmla="*/ 120 h 177"/>
                  <a:gd name="T62" fmla="*/ 202 w 288"/>
                  <a:gd name="T63" fmla="*/ 105 h 177"/>
                  <a:gd name="T64" fmla="*/ 238 w 288"/>
                  <a:gd name="T65" fmla="*/ 82 h 177"/>
                  <a:gd name="T66" fmla="*/ 265 w 288"/>
                  <a:gd name="T67" fmla="*/ 68 h 177"/>
                  <a:gd name="T68" fmla="*/ 280 w 288"/>
                  <a:gd name="T69" fmla="*/ 53 h 177"/>
                  <a:gd name="T70" fmla="*/ 288 w 288"/>
                  <a:gd name="T71" fmla="*/ 35 h 177"/>
                  <a:gd name="T72" fmla="*/ 283 w 288"/>
                  <a:gd name="T73" fmla="*/ 23 h 177"/>
                  <a:gd name="T74" fmla="*/ 269 w 288"/>
                  <a:gd name="T75" fmla="*/ 12 h 177"/>
                  <a:gd name="T76" fmla="*/ 250 w 288"/>
                  <a:gd name="T77" fmla="*/ 5 h 177"/>
                  <a:gd name="T78" fmla="*/ 215 w 288"/>
                  <a:gd name="T79" fmla="*/ 2 h 177"/>
                  <a:gd name="T80" fmla="*/ 171 w 288"/>
                  <a:gd name="T81" fmla="*/ 0 h 177"/>
                  <a:gd name="T82" fmla="*/ 143 w 288"/>
                  <a:gd name="T83" fmla="*/ 0 h 17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88"/>
                  <a:gd name="T127" fmla="*/ 0 h 177"/>
                  <a:gd name="T128" fmla="*/ 288 w 288"/>
                  <a:gd name="T129" fmla="*/ 177 h 177"/>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88" h="177">
                    <a:moveTo>
                      <a:pt x="143" y="0"/>
                    </a:moveTo>
                    <a:lnTo>
                      <a:pt x="113" y="0"/>
                    </a:lnTo>
                    <a:lnTo>
                      <a:pt x="83" y="1"/>
                    </a:lnTo>
                    <a:lnTo>
                      <a:pt x="69" y="2"/>
                    </a:lnTo>
                    <a:lnTo>
                      <a:pt x="25" y="8"/>
                    </a:lnTo>
                    <a:lnTo>
                      <a:pt x="10" y="15"/>
                    </a:lnTo>
                    <a:lnTo>
                      <a:pt x="4" y="22"/>
                    </a:lnTo>
                    <a:lnTo>
                      <a:pt x="0" y="35"/>
                    </a:lnTo>
                    <a:lnTo>
                      <a:pt x="5" y="51"/>
                    </a:lnTo>
                    <a:lnTo>
                      <a:pt x="21" y="62"/>
                    </a:lnTo>
                    <a:lnTo>
                      <a:pt x="30" y="67"/>
                    </a:lnTo>
                    <a:lnTo>
                      <a:pt x="42" y="76"/>
                    </a:lnTo>
                    <a:lnTo>
                      <a:pt x="58" y="85"/>
                    </a:lnTo>
                    <a:lnTo>
                      <a:pt x="65" y="89"/>
                    </a:lnTo>
                    <a:lnTo>
                      <a:pt x="88" y="104"/>
                    </a:lnTo>
                    <a:lnTo>
                      <a:pt x="106" y="118"/>
                    </a:lnTo>
                    <a:lnTo>
                      <a:pt x="114" y="127"/>
                    </a:lnTo>
                    <a:lnTo>
                      <a:pt x="122" y="136"/>
                    </a:lnTo>
                    <a:lnTo>
                      <a:pt x="127" y="146"/>
                    </a:lnTo>
                    <a:lnTo>
                      <a:pt x="131" y="152"/>
                    </a:lnTo>
                    <a:lnTo>
                      <a:pt x="134" y="159"/>
                    </a:lnTo>
                    <a:lnTo>
                      <a:pt x="138" y="167"/>
                    </a:lnTo>
                    <a:lnTo>
                      <a:pt x="143" y="171"/>
                    </a:lnTo>
                    <a:lnTo>
                      <a:pt x="144" y="177"/>
                    </a:lnTo>
                    <a:lnTo>
                      <a:pt x="149" y="171"/>
                    </a:lnTo>
                    <a:lnTo>
                      <a:pt x="149" y="167"/>
                    </a:lnTo>
                    <a:lnTo>
                      <a:pt x="155" y="157"/>
                    </a:lnTo>
                    <a:lnTo>
                      <a:pt x="163" y="146"/>
                    </a:lnTo>
                    <a:lnTo>
                      <a:pt x="167" y="140"/>
                    </a:lnTo>
                    <a:lnTo>
                      <a:pt x="179" y="127"/>
                    </a:lnTo>
                    <a:lnTo>
                      <a:pt x="185" y="120"/>
                    </a:lnTo>
                    <a:lnTo>
                      <a:pt x="202" y="105"/>
                    </a:lnTo>
                    <a:lnTo>
                      <a:pt x="238" y="82"/>
                    </a:lnTo>
                    <a:lnTo>
                      <a:pt x="265" y="68"/>
                    </a:lnTo>
                    <a:lnTo>
                      <a:pt x="280" y="53"/>
                    </a:lnTo>
                    <a:lnTo>
                      <a:pt x="288" y="35"/>
                    </a:lnTo>
                    <a:lnTo>
                      <a:pt x="283" y="23"/>
                    </a:lnTo>
                    <a:lnTo>
                      <a:pt x="269" y="12"/>
                    </a:lnTo>
                    <a:lnTo>
                      <a:pt x="250" y="5"/>
                    </a:lnTo>
                    <a:lnTo>
                      <a:pt x="215" y="2"/>
                    </a:lnTo>
                    <a:lnTo>
                      <a:pt x="171" y="0"/>
                    </a:lnTo>
                    <a:lnTo>
                      <a:pt x="143" y="0"/>
                    </a:lnTo>
                    <a:close/>
                  </a:path>
                </a:pathLst>
              </a:custGeom>
              <a:solidFill>
                <a:srgbClr val="FFF1B3"/>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231" name="Freeform 67"/>
              <p:cNvSpPr>
                <a:spLocks/>
              </p:cNvSpPr>
              <p:nvPr/>
            </p:nvSpPr>
            <p:spPr bwMode="auto">
              <a:xfrm>
                <a:off x="3660" y="592"/>
                <a:ext cx="268" cy="116"/>
              </a:xfrm>
              <a:custGeom>
                <a:avLst/>
                <a:gdLst>
                  <a:gd name="T0" fmla="*/ 103 w 268"/>
                  <a:gd name="T1" fmla="*/ 0 h 116"/>
                  <a:gd name="T2" fmla="*/ 48 w 268"/>
                  <a:gd name="T3" fmla="*/ 3 h 116"/>
                  <a:gd name="T4" fmla="*/ 17 w 268"/>
                  <a:gd name="T5" fmla="*/ 11 h 116"/>
                  <a:gd name="T6" fmla="*/ 0 w 268"/>
                  <a:gd name="T7" fmla="*/ 22 h 116"/>
                  <a:gd name="T8" fmla="*/ 4 w 268"/>
                  <a:gd name="T9" fmla="*/ 32 h 116"/>
                  <a:gd name="T10" fmla="*/ 22 w 268"/>
                  <a:gd name="T11" fmla="*/ 46 h 116"/>
                  <a:gd name="T12" fmla="*/ 63 w 268"/>
                  <a:gd name="T13" fmla="*/ 62 h 116"/>
                  <a:gd name="T14" fmla="*/ 91 w 268"/>
                  <a:gd name="T15" fmla="*/ 73 h 116"/>
                  <a:gd name="T16" fmla="*/ 113 w 268"/>
                  <a:gd name="T17" fmla="*/ 82 h 116"/>
                  <a:gd name="T18" fmla="*/ 125 w 268"/>
                  <a:gd name="T19" fmla="*/ 93 h 116"/>
                  <a:gd name="T20" fmla="*/ 129 w 268"/>
                  <a:gd name="T21" fmla="*/ 104 h 116"/>
                  <a:gd name="T22" fmla="*/ 136 w 268"/>
                  <a:gd name="T23" fmla="*/ 115 h 116"/>
                  <a:gd name="T24" fmla="*/ 136 w 268"/>
                  <a:gd name="T25" fmla="*/ 116 h 116"/>
                  <a:gd name="T26" fmla="*/ 138 w 268"/>
                  <a:gd name="T27" fmla="*/ 116 h 116"/>
                  <a:gd name="T28" fmla="*/ 140 w 268"/>
                  <a:gd name="T29" fmla="*/ 116 h 116"/>
                  <a:gd name="T30" fmla="*/ 140 w 268"/>
                  <a:gd name="T31" fmla="*/ 115 h 116"/>
                  <a:gd name="T32" fmla="*/ 145 w 268"/>
                  <a:gd name="T33" fmla="*/ 104 h 116"/>
                  <a:gd name="T34" fmla="*/ 150 w 268"/>
                  <a:gd name="T35" fmla="*/ 94 h 116"/>
                  <a:gd name="T36" fmla="*/ 166 w 268"/>
                  <a:gd name="T37" fmla="*/ 81 h 116"/>
                  <a:gd name="T38" fmla="*/ 197 w 268"/>
                  <a:gd name="T39" fmla="*/ 70 h 116"/>
                  <a:gd name="T40" fmla="*/ 218 w 268"/>
                  <a:gd name="T41" fmla="*/ 58 h 116"/>
                  <a:gd name="T42" fmla="*/ 249 w 268"/>
                  <a:gd name="T43" fmla="*/ 46 h 116"/>
                  <a:gd name="T44" fmla="*/ 268 w 268"/>
                  <a:gd name="T45" fmla="*/ 31 h 116"/>
                  <a:gd name="T46" fmla="*/ 259 w 268"/>
                  <a:gd name="T47" fmla="*/ 18 h 116"/>
                  <a:gd name="T48" fmla="*/ 240 w 268"/>
                  <a:gd name="T49" fmla="*/ 9 h 116"/>
                  <a:gd name="T50" fmla="*/ 209 w 268"/>
                  <a:gd name="T51" fmla="*/ 3 h 116"/>
                  <a:gd name="T52" fmla="*/ 150 w 268"/>
                  <a:gd name="T53" fmla="*/ 0 h 116"/>
                  <a:gd name="T54" fmla="*/ 103 w 268"/>
                  <a:gd name="T55" fmla="*/ 0 h 11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68"/>
                  <a:gd name="T85" fmla="*/ 0 h 116"/>
                  <a:gd name="T86" fmla="*/ 268 w 268"/>
                  <a:gd name="T87" fmla="*/ 116 h 11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68" h="116">
                    <a:moveTo>
                      <a:pt x="103" y="0"/>
                    </a:moveTo>
                    <a:lnTo>
                      <a:pt x="48" y="3"/>
                    </a:lnTo>
                    <a:lnTo>
                      <a:pt x="17" y="11"/>
                    </a:lnTo>
                    <a:lnTo>
                      <a:pt x="0" y="22"/>
                    </a:lnTo>
                    <a:lnTo>
                      <a:pt x="4" y="32"/>
                    </a:lnTo>
                    <a:lnTo>
                      <a:pt x="22" y="46"/>
                    </a:lnTo>
                    <a:lnTo>
                      <a:pt x="63" y="62"/>
                    </a:lnTo>
                    <a:lnTo>
                      <a:pt x="91" y="73"/>
                    </a:lnTo>
                    <a:lnTo>
                      <a:pt x="113" y="82"/>
                    </a:lnTo>
                    <a:lnTo>
                      <a:pt x="125" y="93"/>
                    </a:lnTo>
                    <a:lnTo>
                      <a:pt x="129" y="104"/>
                    </a:lnTo>
                    <a:lnTo>
                      <a:pt x="136" y="115"/>
                    </a:lnTo>
                    <a:lnTo>
                      <a:pt x="136" y="116"/>
                    </a:lnTo>
                    <a:lnTo>
                      <a:pt x="138" y="116"/>
                    </a:lnTo>
                    <a:lnTo>
                      <a:pt x="140" y="116"/>
                    </a:lnTo>
                    <a:lnTo>
                      <a:pt x="140" y="115"/>
                    </a:lnTo>
                    <a:lnTo>
                      <a:pt x="145" y="104"/>
                    </a:lnTo>
                    <a:lnTo>
                      <a:pt x="150" y="94"/>
                    </a:lnTo>
                    <a:lnTo>
                      <a:pt x="166" y="81"/>
                    </a:lnTo>
                    <a:lnTo>
                      <a:pt x="197" y="70"/>
                    </a:lnTo>
                    <a:lnTo>
                      <a:pt x="218" y="58"/>
                    </a:lnTo>
                    <a:lnTo>
                      <a:pt x="249" y="46"/>
                    </a:lnTo>
                    <a:lnTo>
                      <a:pt x="268" y="31"/>
                    </a:lnTo>
                    <a:lnTo>
                      <a:pt x="259" y="18"/>
                    </a:lnTo>
                    <a:lnTo>
                      <a:pt x="240" y="9"/>
                    </a:lnTo>
                    <a:lnTo>
                      <a:pt x="209" y="3"/>
                    </a:lnTo>
                    <a:lnTo>
                      <a:pt x="150" y="0"/>
                    </a:lnTo>
                    <a:lnTo>
                      <a:pt x="103" y="0"/>
                    </a:lnTo>
                    <a:close/>
                  </a:path>
                </a:pathLst>
              </a:custGeom>
              <a:solidFill>
                <a:srgbClr val="FFE575"/>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232" name="Freeform 68"/>
              <p:cNvSpPr>
                <a:spLocks/>
              </p:cNvSpPr>
              <p:nvPr/>
            </p:nvSpPr>
            <p:spPr bwMode="auto">
              <a:xfrm>
                <a:off x="3688" y="598"/>
                <a:ext cx="212" cy="64"/>
              </a:xfrm>
              <a:custGeom>
                <a:avLst/>
                <a:gdLst>
                  <a:gd name="T0" fmla="*/ 81 w 212"/>
                  <a:gd name="T1" fmla="*/ 0 h 64"/>
                  <a:gd name="T2" fmla="*/ 38 w 212"/>
                  <a:gd name="T3" fmla="*/ 2 h 64"/>
                  <a:gd name="T4" fmla="*/ 13 w 212"/>
                  <a:gd name="T5" fmla="*/ 6 h 64"/>
                  <a:gd name="T6" fmla="*/ 0 w 212"/>
                  <a:gd name="T7" fmla="*/ 12 h 64"/>
                  <a:gd name="T8" fmla="*/ 3 w 212"/>
                  <a:gd name="T9" fmla="*/ 18 h 64"/>
                  <a:gd name="T10" fmla="*/ 18 w 212"/>
                  <a:gd name="T11" fmla="*/ 25 h 64"/>
                  <a:gd name="T12" fmla="*/ 50 w 212"/>
                  <a:gd name="T13" fmla="*/ 34 h 64"/>
                  <a:gd name="T14" fmla="*/ 72 w 212"/>
                  <a:gd name="T15" fmla="*/ 40 h 64"/>
                  <a:gd name="T16" fmla="*/ 90 w 212"/>
                  <a:gd name="T17" fmla="*/ 45 h 64"/>
                  <a:gd name="T18" fmla="*/ 99 w 212"/>
                  <a:gd name="T19" fmla="*/ 51 h 64"/>
                  <a:gd name="T20" fmla="*/ 102 w 212"/>
                  <a:gd name="T21" fmla="*/ 57 h 64"/>
                  <a:gd name="T22" fmla="*/ 107 w 212"/>
                  <a:gd name="T23" fmla="*/ 64 h 64"/>
                  <a:gd name="T24" fmla="*/ 107 w 212"/>
                  <a:gd name="T25" fmla="*/ 64 h 64"/>
                  <a:gd name="T26" fmla="*/ 109 w 212"/>
                  <a:gd name="T27" fmla="*/ 64 h 64"/>
                  <a:gd name="T28" fmla="*/ 111 w 212"/>
                  <a:gd name="T29" fmla="*/ 64 h 64"/>
                  <a:gd name="T30" fmla="*/ 111 w 212"/>
                  <a:gd name="T31" fmla="*/ 64 h 64"/>
                  <a:gd name="T32" fmla="*/ 115 w 212"/>
                  <a:gd name="T33" fmla="*/ 57 h 64"/>
                  <a:gd name="T34" fmla="*/ 119 w 212"/>
                  <a:gd name="T35" fmla="*/ 52 h 64"/>
                  <a:gd name="T36" fmla="*/ 131 w 212"/>
                  <a:gd name="T37" fmla="*/ 45 h 64"/>
                  <a:gd name="T38" fmla="*/ 156 w 212"/>
                  <a:gd name="T39" fmla="*/ 39 h 64"/>
                  <a:gd name="T40" fmla="*/ 173 w 212"/>
                  <a:gd name="T41" fmla="*/ 32 h 64"/>
                  <a:gd name="T42" fmla="*/ 197 w 212"/>
                  <a:gd name="T43" fmla="*/ 25 h 64"/>
                  <a:gd name="T44" fmla="*/ 212 w 212"/>
                  <a:gd name="T45" fmla="*/ 17 h 64"/>
                  <a:gd name="T46" fmla="*/ 205 w 212"/>
                  <a:gd name="T47" fmla="*/ 10 h 64"/>
                  <a:gd name="T48" fmla="*/ 190 w 212"/>
                  <a:gd name="T49" fmla="*/ 5 h 64"/>
                  <a:gd name="T50" fmla="*/ 165 w 212"/>
                  <a:gd name="T51" fmla="*/ 2 h 64"/>
                  <a:gd name="T52" fmla="*/ 119 w 212"/>
                  <a:gd name="T53" fmla="*/ 0 h 64"/>
                  <a:gd name="T54" fmla="*/ 81 w 212"/>
                  <a:gd name="T55" fmla="*/ 0 h 6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12"/>
                  <a:gd name="T85" fmla="*/ 0 h 64"/>
                  <a:gd name="T86" fmla="*/ 212 w 212"/>
                  <a:gd name="T87" fmla="*/ 64 h 64"/>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12" h="64">
                    <a:moveTo>
                      <a:pt x="81" y="0"/>
                    </a:moveTo>
                    <a:lnTo>
                      <a:pt x="38" y="2"/>
                    </a:lnTo>
                    <a:lnTo>
                      <a:pt x="13" y="6"/>
                    </a:lnTo>
                    <a:lnTo>
                      <a:pt x="0" y="12"/>
                    </a:lnTo>
                    <a:lnTo>
                      <a:pt x="3" y="18"/>
                    </a:lnTo>
                    <a:lnTo>
                      <a:pt x="18" y="25"/>
                    </a:lnTo>
                    <a:lnTo>
                      <a:pt x="50" y="34"/>
                    </a:lnTo>
                    <a:lnTo>
                      <a:pt x="72" y="40"/>
                    </a:lnTo>
                    <a:lnTo>
                      <a:pt x="90" y="45"/>
                    </a:lnTo>
                    <a:lnTo>
                      <a:pt x="99" y="51"/>
                    </a:lnTo>
                    <a:lnTo>
                      <a:pt x="102" y="57"/>
                    </a:lnTo>
                    <a:lnTo>
                      <a:pt x="107" y="64"/>
                    </a:lnTo>
                    <a:lnTo>
                      <a:pt x="109" y="64"/>
                    </a:lnTo>
                    <a:lnTo>
                      <a:pt x="111" y="64"/>
                    </a:lnTo>
                    <a:lnTo>
                      <a:pt x="115" y="57"/>
                    </a:lnTo>
                    <a:lnTo>
                      <a:pt x="119" y="52"/>
                    </a:lnTo>
                    <a:lnTo>
                      <a:pt x="131" y="45"/>
                    </a:lnTo>
                    <a:lnTo>
                      <a:pt x="156" y="39"/>
                    </a:lnTo>
                    <a:lnTo>
                      <a:pt x="173" y="32"/>
                    </a:lnTo>
                    <a:lnTo>
                      <a:pt x="197" y="25"/>
                    </a:lnTo>
                    <a:lnTo>
                      <a:pt x="212" y="17"/>
                    </a:lnTo>
                    <a:lnTo>
                      <a:pt x="205" y="10"/>
                    </a:lnTo>
                    <a:lnTo>
                      <a:pt x="190" y="5"/>
                    </a:lnTo>
                    <a:lnTo>
                      <a:pt x="165" y="2"/>
                    </a:lnTo>
                    <a:lnTo>
                      <a:pt x="119" y="0"/>
                    </a:lnTo>
                    <a:lnTo>
                      <a:pt x="81" y="0"/>
                    </a:lnTo>
                    <a:close/>
                  </a:path>
                </a:pathLst>
              </a:custGeom>
              <a:solidFill>
                <a:srgbClr val="FFD41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sp>
        <p:nvSpPr>
          <p:cNvPr id="58" name="Slide Number Placeholder 3"/>
          <p:cNvSpPr>
            <a:spLocks noGrp="1"/>
          </p:cNvSpPr>
          <p:nvPr>
            <p:ph type="sldNum" sz="quarter" idx="10"/>
          </p:nvPr>
        </p:nvSpPr>
        <p:spPr>
          <a:xfrm>
            <a:off x="7010400" y="6492875"/>
            <a:ext cx="2133600" cy="365125"/>
          </a:xfrm>
        </p:spPr>
        <p:txBody>
          <a:bodyPr/>
          <a:lstStyle/>
          <a:p>
            <a:pPr>
              <a:defRPr/>
            </a:pPr>
            <a:fld id="{E8CC2E4F-0C15-4364-A092-695466749EEE}" type="slidenum">
              <a:rPr lang="en-US" smtClean="0"/>
              <a:pPr>
                <a:defRPr/>
              </a:pPr>
              <a:t>14</a:t>
            </a:fld>
            <a:endParaRPr lang="en-US" dirty="0"/>
          </a:p>
        </p:txBody>
      </p:sp>
      <p:sp>
        <p:nvSpPr>
          <p:cNvPr id="2" name="Title 1"/>
          <p:cNvSpPr>
            <a:spLocks noGrp="1"/>
          </p:cNvSpPr>
          <p:nvPr>
            <p:ph type="title"/>
          </p:nvPr>
        </p:nvSpPr>
        <p:spPr/>
        <p:txBody>
          <a:bodyPr/>
          <a:lstStyle/>
          <a:p>
            <a:r>
              <a:rPr lang="en-US" sz="3600" dirty="0"/>
              <a:t>ALHAT for Mars Landing</a:t>
            </a:r>
          </a:p>
        </p:txBody>
      </p:sp>
    </p:spTree>
    <p:extLst>
      <p:ext uri="{BB962C8B-B14F-4D97-AF65-F5344CB8AC3E}">
        <p14:creationId xmlns:p14="http://schemas.microsoft.com/office/powerpoint/2010/main" val="16361129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Content Placeholder 2"/>
          <p:cNvSpPr>
            <a:spLocks noGrp="1"/>
          </p:cNvSpPr>
          <p:nvPr>
            <p:ph idx="1"/>
          </p:nvPr>
        </p:nvSpPr>
        <p:spPr>
          <a:xfrm>
            <a:off x="-1" y="1186071"/>
            <a:ext cx="8810625" cy="1757154"/>
          </a:xfrm>
        </p:spPr>
        <p:txBody>
          <a:bodyPr/>
          <a:lstStyle/>
          <a:p>
            <a:r>
              <a:rPr lang="en-US" altLang="en-US" dirty="0">
                <a:ea typeface="ＭＳ Ｐゴシック" pitchFamily="34" charset="-128"/>
              </a:rPr>
              <a:t>The objective of the Morpheus-ALHAT free flights was to demonstrate real-time hazard detection with safe site selection and accurate surface-relative navigation to land within 3 m of the selected safe site</a:t>
            </a:r>
          </a:p>
          <a:p>
            <a:r>
              <a:rPr lang="en-US" altLang="en-US" dirty="0">
                <a:ea typeface="ＭＳ Ｐゴシック" pitchFamily="34" charset="-128"/>
              </a:rPr>
              <a:t>FF10 was the first terrestrial flight demonstration of the ALHAT real-time hazard detection and avoidance system fully integrated with the Morpheus VTB</a:t>
            </a:r>
          </a:p>
        </p:txBody>
      </p:sp>
      <p:sp>
        <p:nvSpPr>
          <p:cNvPr id="6" name="Slide Number Placeholder 3"/>
          <p:cNvSpPr>
            <a:spLocks noGrp="1"/>
          </p:cNvSpPr>
          <p:nvPr>
            <p:ph type="sldNum" sz="quarter" idx="10"/>
          </p:nvPr>
        </p:nvSpPr>
        <p:spPr>
          <a:xfrm>
            <a:off x="7010400" y="6500051"/>
            <a:ext cx="2133600" cy="365125"/>
          </a:xfrm>
        </p:spPr>
        <p:txBody>
          <a:bodyPr/>
          <a:lstStyle/>
          <a:p>
            <a:pPr>
              <a:defRPr/>
            </a:pPr>
            <a:fld id="{E8CC2E4F-0C15-4364-A092-695466749EEE}" type="slidenum">
              <a:rPr lang="en-US" smtClean="0"/>
              <a:pPr>
                <a:defRPr/>
              </a:pPr>
              <a:t>15</a:t>
            </a:fld>
            <a:endParaRPr lang="en-US" dirty="0"/>
          </a:p>
        </p:txBody>
      </p:sp>
      <p:sp>
        <p:nvSpPr>
          <p:cNvPr id="7" name="Title 1"/>
          <p:cNvSpPr>
            <a:spLocks noGrp="1"/>
          </p:cNvSpPr>
          <p:nvPr>
            <p:ph type="title"/>
          </p:nvPr>
        </p:nvSpPr>
        <p:spPr>
          <a:xfrm>
            <a:off x="918436" y="0"/>
            <a:ext cx="6823693" cy="838200"/>
          </a:xfrm>
        </p:spPr>
        <p:txBody>
          <a:bodyPr/>
          <a:lstStyle/>
          <a:p>
            <a:r>
              <a:rPr lang="en-US" dirty="0">
                <a:ea typeface="ＭＳ Ｐゴシック" pitchFamily="34" charset="-128"/>
              </a:rPr>
              <a:t>ALHAT Free Flight Performance</a:t>
            </a:r>
          </a:p>
        </p:txBody>
      </p:sp>
      <p:pic>
        <p:nvPicPr>
          <p:cNvPr id="2" name="Picture 1"/>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4362449" y="2981325"/>
            <a:ext cx="4704598" cy="3362325"/>
          </a:xfrm>
          <a:prstGeom prst="rect">
            <a:avLst/>
          </a:prstGeom>
        </p:spPr>
      </p:pic>
      <p:sp>
        <p:nvSpPr>
          <p:cNvPr id="8" name="Content Placeholder 2"/>
          <p:cNvSpPr txBox="1">
            <a:spLocks/>
          </p:cNvSpPr>
          <p:nvPr/>
        </p:nvSpPr>
        <p:spPr bwMode="auto">
          <a:xfrm>
            <a:off x="0" y="2767221"/>
            <a:ext cx="4362449" cy="5105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1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16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14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ltLang="en-US" dirty="0">
                <a:ea typeface="ＭＳ Ｐゴシック" pitchFamily="34" charset="-128"/>
              </a:rPr>
              <a:t>The first three flights were flown open loop with the vehicle navigated by the Morpheus navigation filter which used GPS, the SIGI IMU, and a COTS Acuity altimeter</a:t>
            </a:r>
          </a:p>
          <a:p>
            <a:r>
              <a:rPr lang="en-US" altLang="en-US" dirty="0">
                <a:ea typeface="ＭＳ Ｐゴシック" pitchFamily="34" charset="-128"/>
              </a:rPr>
              <a:t>The last two free flights were flown closed loop using the ALHAT </a:t>
            </a:r>
            <a:r>
              <a:rPr lang="en-US" altLang="en-US" dirty="0" err="1">
                <a:ea typeface="ＭＳ Ｐゴシック" pitchFamily="34" charset="-128"/>
              </a:rPr>
              <a:t>Nav</a:t>
            </a:r>
            <a:r>
              <a:rPr lang="en-US" altLang="en-US" dirty="0">
                <a:ea typeface="ＭＳ Ｐゴシック" pitchFamily="34" charset="-128"/>
              </a:rPr>
              <a:t> filter with the SIGI IMU, flash lidar for hazard detection and safe site selection, and the NDL and the </a:t>
            </a:r>
            <a:r>
              <a:rPr lang="en-US" altLang="en-US" dirty="0" err="1">
                <a:ea typeface="ＭＳ Ｐゴシック" pitchFamily="34" charset="-128"/>
              </a:rPr>
              <a:t>LAlt</a:t>
            </a:r>
            <a:r>
              <a:rPr lang="en-US" altLang="en-US" dirty="0">
                <a:ea typeface="ＭＳ Ｐゴシック" pitchFamily="34" charset="-128"/>
              </a:rPr>
              <a:t> to maintain a good surface-relative state</a:t>
            </a:r>
          </a:p>
        </p:txBody>
      </p:sp>
    </p:spTree>
    <p:extLst>
      <p:ext uri="{BB962C8B-B14F-4D97-AF65-F5344CB8AC3E}">
        <p14:creationId xmlns:p14="http://schemas.microsoft.com/office/powerpoint/2010/main" val="8639503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275561"/>
            <a:ext cx="9143999" cy="2286351"/>
          </a:xfrm>
        </p:spPr>
        <p:txBody>
          <a:bodyPr/>
          <a:lstStyle/>
          <a:p>
            <a:r>
              <a:rPr lang="en-US" altLang="en-US" dirty="0">
                <a:ea typeface="ＭＳ Ｐゴシック" pitchFamily="34" charset="-128"/>
              </a:rPr>
              <a:t>A navigation corridor was established that defined the acceptable limits on the position and velocity differences between the ALHAT state and the Morpheus state to ensure a safe and controlled landing of the vehicle </a:t>
            </a:r>
          </a:p>
          <a:p>
            <a:r>
              <a:rPr lang="en-US" altLang="en-US" dirty="0">
                <a:ea typeface="ＭＳ Ｐゴシック" pitchFamily="34" charset="-128"/>
              </a:rPr>
              <a:t>On FF13, the corridor position limit was exceeded during the HRN phase and AFM </a:t>
            </a:r>
            <a:r>
              <a:rPr lang="en-US" altLang="en-US" dirty="0" err="1">
                <a:ea typeface="ＭＳ Ｐゴシック" pitchFamily="34" charset="-128"/>
              </a:rPr>
              <a:t>moded</a:t>
            </a:r>
            <a:r>
              <a:rPr lang="en-US" altLang="en-US" dirty="0">
                <a:ea typeface="ＭＳ Ｐゴシック" pitchFamily="34" charset="-128"/>
              </a:rPr>
              <a:t> to VTB </a:t>
            </a:r>
            <a:r>
              <a:rPr lang="en-US" altLang="en-US" dirty="0" err="1">
                <a:ea typeface="ＭＳ Ｐゴシック" pitchFamily="34" charset="-128"/>
              </a:rPr>
              <a:t>Nav</a:t>
            </a:r>
            <a:r>
              <a:rPr lang="en-US" altLang="en-US" dirty="0">
                <a:ea typeface="ＭＳ Ｐゴシック" pitchFamily="34" charset="-128"/>
              </a:rPr>
              <a:t> and for FF14, the corridor limit was exceeded late in the trajectory, approximately 25 m before touchdown. </a:t>
            </a:r>
          </a:p>
        </p:txBody>
      </p:sp>
      <p:sp>
        <p:nvSpPr>
          <p:cNvPr id="5" name="Slide Number Placeholder 3"/>
          <p:cNvSpPr>
            <a:spLocks noGrp="1"/>
          </p:cNvSpPr>
          <p:nvPr>
            <p:ph type="sldNum" sz="quarter" idx="10"/>
          </p:nvPr>
        </p:nvSpPr>
        <p:spPr>
          <a:xfrm>
            <a:off x="7010400" y="6492875"/>
            <a:ext cx="2133600" cy="365125"/>
          </a:xfrm>
        </p:spPr>
        <p:txBody>
          <a:bodyPr/>
          <a:lstStyle/>
          <a:p>
            <a:pPr>
              <a:defRPr/>
            </a:pPr>
            <a:fld id="{E8CC2E4F-0C15-4364-A092-695466749EEE}" type="slidenum">
              <a:rPr lang="en-US" smtClean="0"/>
              <a:pPr>
                <a:defRPr/>
              </a:pPr>
              <a:t>16</a:t>
            </a:fld>
            <a:endParaRPr lang="en-US" dirty="0"/>
          </a:p>
        </p:txBody>
      </p:sp>
      <p:sp>
        <p:nvSpPr>
          <p:cNvPr id="6" name="Title 1"/>
          <p:cNvSpPr>
            <a:spLocks noGrp="1"/>
          </p:cNvSpPr>
          <p:nvPr>
            <p:ph type="title"/>
          </p:nvPr>
        </p:nvSpPr>
        <p:spPr>
          <a:xfrm>
            <a:off x="918436" y="0"/>
            <a:ext cx="6823693" cy="838200"/>
          </a:xfrm>
        </p:spPr>
        <p:txBody>
          <a:bodyPr/>
          <a:lstStyle/>
          <a:p>
            <a:r>
              <a:rPr lang="en-US" dirty="0">
                <a:ea typeface="ＭＳ Ｐゴシック" pitchFamily="34" charset="-128"/>
              </a:rPr>
              <a:t>ALHAT Free Flight Performance</a:t>
            </a:r>
          </a:p>
        </p:txBody>
      </p:sp>
      <p:pic>
        <p:nvPicPr>
          <p:cNvPr id="8" name="Picture 7"/>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28625" y="3390006"/>
            <a:ext cx="8372475" cy="3276599"/>
          </a:xfrm>
          <a:prstGeom prst="rect">
            <a:avLst/>
          </a:prstGeom>
        </p:spPr>
      </p:pic>
    </p:spTree>
    <p:extLst>
      <p:ext uri="{BB962C8B-B14F-4D97-AF65-F5344CB8AC3E}">
        <p14:creationId xmlns:p14="http://schemas.microsoft.com/office/powerpoint/2010/main" val="8838356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371600"/>
            <a:ext cx="8534400" cy="5410200"/>
          </a:xfrm>
        </p:spPr>
        <p:txBody>
          <a:bodyPr/>
          <a:lstStyle/>
          <a:p>
            <a:r>
              <a:rPr lang="en-US" dirty="0"/>
              <a:t>In general, the ALHAT System worked very well with just a few exceptions. In particular induced environmental effects were not adequately anticipated</a:t>
            </a:r>
          </a:p>
          <a:p>
            <a:pPr lvl="1">
              <a:spcBef>
                <a:spcPts val="300"/>
              </a:spcBef>
            </a:pPr>
            <a:r>
              <a:rPr lang="en-US" sz="2000" dirty="0"/>
              <a:t>Liftoff dust cloud that drifted between the vehicle and the hazard field affected flash </a:t>
            </a:r>
            <a:r>
              <a:rPr lang="en-US" sz="2000" dirty="0" err="1"/>
              <a:t>lidar</a:t>
            </a:r>
            <a:r>
              <a:rPr lang="en-US" sz="2000" dirty="0"/>
              <a:t> data, particularly during HRN</a:t>
            </a:r>
          </a:p>
          <a:p>
            <a:pPr lvl="1">
              <a:spcBef>
                <a:spcPts val="300"/>
              </a:spcBef>
            </a:pPr>
            <a:r>
              <a:rPr lang="en-US" sz="2000" dirty="0"/>
              <a:t>Hot, turbulent air from the engine plume caused major drop outs of Doppler </a:t>
            </a:r>
            <a:r>
              <a:rPr lang="en-US" sz="2000" dirty="0" err="1"/>
              <a:t>lidar</a:t>
            </a:r>
            <a:r>
              <a:rPr lang="en-US" sz="2000" dirty="0"/>
              <a:t> data, and three beam data was very limited</a:t>
            </a:r>
          </a:p>
          <a:p>
            <a:pPr lvl="1"/>
            <a:r>
              <a:rPr lang="en-US" sz="2000" dirty="0"/>
              <a:t>This was the first time that the ALHAT navigation filter was fully integrated with ALHAT sensors in a dynamic flight environment and there was insufficient time to fully understand and resolve software integration and formulation issues during the free flight campaigns</a:t>
            </a:r>
          </a:p>
          <a:p>
            <a:pPr marL="457200" lvl="1" indent="0">
              <a:buNone/>
            </a:pPr>
            <a:endParaRPr lang="en-US" sz="2000" dirty="0"/>
          </a:p>
          <a:p>
            <a:pPr lvl="1"/>
            <a:endParaRPr lang="en-US" sz="2000" dirty="0"/>
          </a:p>
        </p:txBody>
      </p:sp>
      <p:sp>
        <p:nvSpPr>
          <p:cNvPr id="3" name="Title 2"/>
          <p:cNvSpPr>
            <a:spLocks noGrp="1"/>
          </p:cNvSpPr>
          <p:nvPr>
            <p:ph type="title"/>
          </p:nvPr>
        </p:nvSpPr>
        <p:spPr/>
        <p:txBody>
          <a:bodyPr/>
          <a:lstStyle/>
          <a:p>
            <a:r>
              <a:rPr lang="en-US" sz="3200" dirty="0"/>
              <a:t>ALHAT Performance Summary</a:t>
            </a:r>
          </a:p>
        </p:txBody>
      </p:sp>
      <p:sp>
        <p:nvSpPr>
          <p:cNvPr id="4" name="Slide Number Placeholder 3"/>
          <p:cNvSpPr>
            <a:spLocks noGrp="1"/>
          </p:cNvSpPr>
          <p:nvPr>
            <p:ph type="sldNum" sz="quarter" idx="10"/>
          </p:nvPr>
        </p:nvSpPr>
        <p:spPr/>
        <p:txBody>
          <a:bodyPr/>
          <a:lstStyle/>
          <a:p>
            <a:pPr>
              <a:defRPr/>
            </a:pPr>
            <a:fld id="{E8CC2E4F-0C15-4364-A092-695466749EEE}" type="slidenum">
              <a:rPr lang="en-US" smtClean="0"/>
              <a:pPr>
                <a:defRPr/>
              </a:pPr>
              <a:t>17</a:t>
            </a:fld>
            <a:endParaRPr lang="en-US" dirty="0"/>
          </a:p>
        </p:txBody>
      </p:sp>
    </p:spTree>
    <p:extLst>
      <p:ext uri="{BB962C8B-B14F-4D97-AF65-F5344CB8AC3E}">
        <p14:creationId xmlns:p14="http://schemas.microsoft.com/office/powerpoint/2010/main" val="3504854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61487" y="0"/>
            <a:ext cx="6802167" cy="838200"/>
          </a:xfrm>
        </p:spPr>
        <p:txBody>
          <a:bodyPr/>
          <a:lstStyle/>
          <a:p>
            <a:r>
              <a:rPr lang="en-US" dirty="0"/>
              <a:t>VERIFICATION OF</a:t>
            </a:r>
            <a:br>
              <a:rPr lang="en-US" dirty="0"/>
            </a:br>
            <a:r>
              <a:rPr lang="en-US" dirty="0"/>
              <a:t>ALHAT LEVEL 0 REQUIREMENTS</a:t>
            </a:r>
          </a:p>
        </p:txBody>
      </p:sp>
      <p:graphicFrame>
        <p:nvGraphicFramePr>
          <p:cNvPr id="6" name="Object 5"/>
          <p:cNvGraphicFramePr>
            <a:graphicFrameLocks noChangeAspect="1"/>
          </p:cNvGraphicFramePr>
          <p:nvPr>
            <p:extLst>
              <p:ext uri="{D42A27DB-BD31-4B8C-83A1-F6EECF244321}">
                <p14:modId xmlns:p14="http://schemas.microsoft.com/office/powerpoint/2010/main" val="2193541576"/>
              </p:ext>
            </p:extLst>
          </p:nvPr>
        </p:nvGraphicFramePr>
        <p:xfrm>
          <a:off x="122724" y="1210314"/>
          <a:ext cx="8898552" cy="4092923"/>
        </p:xfrm>
        <a:graphic>
          <a:graphicData uri="http://schemas.openxmlformats.org/presentationml/2006/ole">
            <mc:AlternateContent xmlns:mc="http://schemas.openxmlformats.org/markup-compatibility/2006">
              <mc:Choice xmlns:v="urn:schemas-microsoft-com:vml" Requires="v">
                <p:oleObj spid="_x0000_s1041" name="Worksheet" r:id="rId3" imgW="10134600" imgH="4660900" progId="Excel.Sheet.12">
                  <p:embed/>
                </p:oleObj>
              </mc:Choice>
              <mc:Fallback>
                <p:oleObj name="Worksheet" r:id="rId3" imgW="10134600" imgH="4660900" progId="Excel.Sheet.12">
                  <p:embed/>
                  <p:pic>
                    <p:nvPicPr>
                      <p:cNvPr id="0" name=""/>
                      <p:cNvPicPr/>
                      <p:nvPr/>
                    </p:nvPicPr>
                    <p:blipFill>
                      <a:blip r:embed="rId4"/>
                      <a:stretch>
                        <a:fillRect/>
                      </a:stretch>
                    </p:blipFill>
                    <p:spPr>
                      <a:xfrm>
                        <a:off x="122724" y="1210314"/>
                        <a:ext cx="8898552" cy="4092923"/>
                      </a:xfrm>
                      <a:prstGeom prst="rect">
                        <a:avLst/>
                      </a:prstGeom>
                    </p:spPr>
                  </p:pic>
                </p:oleObj>
              </mc:Fallback>
            </mc:AlternateContent>
          </a:graphicData>
        </a:graphic>
      </p:graphicFrame>
      <p:sp>
        <p:nvSpPr>
          <p:cNvPr id="7" name="TextBox 6"/>
          <p:cNvSpPr txBox="1"/>
          <p:nvPr/>
        </p:nvSpPr>
        <p:spPr>
          <a:xfrm>
            <a:off x="143506" y="5345743"/>
            <a:ext cx="8875823" cy="1277273"/>
          </a:xfrm>
          <a:prstGeom prst="rect">
            <a:avLst/>
          </a:prstGeom>
          <a:noFill/>
        </p:spPr>
        <p:txBody>
          <a:bodyPr wrap="square" rtlCol="0">
            <a:spAutoFit/>
          </a:bodyPr>
          <a:lstStyle/>
          <a:p>
            <a:pPr>
              <a:spcAft>
                <a:spcPts val="600"/>
              </a:spcAft>
            </a:pPr>
            <a:r>
              <a:rPr lang="en-US" dirty="0">
                <a:latin typeface="+mn-lt"/>
              </a:rPr>
              <a:t>Verification of R0.003b via closed loop flight demonstration was prevented by:</a:t>
            </a:r>
          </a:p>
          <a:p>
            <a:pPr marL="344488" indent="-230188">
              <a:buFont typeface="Arial"/>
              <a:buChar char="•"/>
            </a:pPr>
            <a:r>
              <a:rPr lang="en-US" dirty="0">
                <a:latin typeface="+mn-lt"/>
              </a:rPr>
              <a:t>ALHAT lidar sensor interactions with the induced flight environment</a:t>
            </a:r>
          </a:p>
          <a:p>
            <a:pPr marL="344488" indent="-230188">
              <a:buFont typeface="Arial"/>
              <a:buChar char="•"/>
            </a:pPr>
            <a:r>
              <a:rPr lang="en-US" dirty="0">
                <a:latin typeface="+mn-lt"/>
              </a:rPr>
              <a:t>Lack of flight experience with the ALHAT navigation filter</a:t>
            </a:r>
          </a:p>
          <a:p>
            <a:pPr marL="344488" indent="-230188">
              <a:buFont typeface="Arial"/>
              <a:buChar char="•"/>
            </a:pPr>
            <a:r>
              <a:rPr lang="en-US" dirty="0">
                <a:latin typeface="+mn-lt"/>
              </a:rPr>
              <a:t>Violations of imposed free flight corridor safety constraints relative to VTB </a:t>
            </a:r>
            <a:r>
              <a:rPr lang="en-US" dirty="0" err="1">
                <a:latin typeface="+mn-lt"/>
              </a:rPr>
              <a:t>nav</a:t>
            </a:r>
            <a:endParaRPr lang="en-US" dirty="0">
              <a:latin typeface="+mn-lt"/>
            </a:endParaRPr>
          </a:p>
        </p:txBody>
      </p:sp>
      <p:sp>
        <p:nvSpPr>
          <p:cNvPr id="8" name="Slide Number Placeholder 3"/>
          <p:cNvSpPr>
            <a:spLocks noGrp="1"/>
          </p:cNvSpPr>
          <p:nvPr>
            <p:ph type="sldNum" sz="quarter" idx="10"/>
          </p:nvPr>
        </p:nvSpPr>
        <p:spPr>
          <a:xfrm>
            <a:off x="7010400" y="6492875"/>
            <a:ext cx="2133600" cy="365125"/>
          </a:xfrm>
        </p:spPr>
        <p:txBody>
          <a:bodyPr/>
          <a:lstStyle/>
          <a:p>
            <a:pPr>
              <a:defRPr/>
            </a:pPr>
            <a:fld id="{E8CC2E4F-0C15-4364-A092-695466749EEE}" type="slidenum">
              <a:rPr lang="en-US" smtClean="0"/>
              <a:pPr>
                <a:defRPr/>
              </a:pPr>
              <a:t>18</a:t>
            </a:fld>
            <a:endParaRPr lang="en-US" dirty="0"/>
          </a:p>
        </p:txBody>
      </p:sp>
    </p:spTree>
    <p:extLst>
      <p:ext uri="{BB962C8B-B14F-4D97-AF65-F5344CB8AC3E}">
        <p14:creationId xmlns:p14="http://schemas.microsoft.com/office/powerpoint/2010/main" val="8729686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775097"/>
            <a:ext cx="8229600" cy="838200"/>
          </a:xfrm>
        </p:spPr>
        <p:txBody>
          <a:bodyPr/>
          <a:lstStyle/>
          <a:p>
            <a:pPr rtl="0" eaLnBrk="0" fontAlgn="base" hangingPunct="0"/>
            <a:r>
              <a:rPr lang="en-US" b="1" kern="1200" dirty="0">
                <a:solidFill>
                  <a:schemeClr val="tx1"/>
                </a:solidFill>
                <a:effectLst/>
              </a:rPr>
              <a:t>FY15 Options</a:t>
            </a:r>
            <a:endParaRPr lang="en-US" dirty="0">
              <a:effectLst/>
            </a:endParaRPr>
          </a:p>
        </p:txBody>
      </p:sp>
    </p:spTree>
    <p:extLst>
      <p:ext uri="{BB962C8B-B14F-4D97-AF65-F5344CB8AC3E}">
        <p14:creationId xmlns:p14="http://schemas.microsoft.com/office/powerpoint/2010/main" val="33313840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5156" y="1215336"/>
            <a:ext cx="8534400" cy="5181600"/>
          </a:xfrm>
        </p:spPr>
        <p:txBody>
          <a:bodyPr/>
          <a:lstStyle/>
          <a:p>
            <a:r>
              <a:rPr lang="en-US" sz="1800" dirty="0"/>
              <a:t>The Morpheus/ALHAT project declared success after five fully integrated free flights at KSC, with three precision open-loop and two closed-loop flight tests</a:t>
            </a:r>
          </a:p>
          <a:p>
            <a:r>
              <a:rPr lang="en-US" sz="1800" dirty="0"/>
              <a:t>However, there are some objectives yet to be demonstrated fully:</a:t>
            </a:r>
          </a:p>
          <a:p>
            <a:pPr lvl="1"/>
            <a:r>
              <a:rPr lang="en-US" sz="1600" dirty="0"/>
              <a:t>Engine plume prevented Doppler </a:t>
            </a:r>
            <a:r>
              <a:rPr lang="en-US" sz="1600" dirty="0" err="1"/>
              <a:t>Lidar</a:t>
            </a:r>
            <a:r>
              <a:rPr lang="en-US" sz="1600" dirty="0"/>
              <a:t> from collecting 3-beam data through much of flight</a:t>
            </a:r>
          </a:p>
          <a:p>
            <a:pPr lvl="1"/>
            <a:r>
              <a:rPr lang="en-US" sz="1600" dirty="0"/>
              <a:t>ALHAT </a:t>
            </a:r>
            <a:r>
              <a:rPr lang="en-US" sz="1600" dirty="0" err="1"/>
              <a:t>nav</a:t>
            </a:r>
            <a:r>
              <a:rPr lang="en-US" sz="1600" dirty="0"/>
              <a:t> did not correctly process Hazard Relative Navigation (HRN)</a:t>
            </a:r>
          </a:p>
          <a:p>
            <a:pPr lvl="1"/>
            <a:r>
              <a:rPr lang="en-US" sz="1600" dirty="0"/>
              <a:t>Vehicle transitioned from ALHAT </a:t>
            </a:r>
            <a:r>
              <a:rPr lang="en-US" sz="1600" dirty="0" err="1"/>
              <a:t>nav</a:t>
            </a:r>
            <a:r>
              <a:rPr lang="en-US" sz="1600" dirty="0"/>
              <a:t> back to VTB </a:t>
            </a:r>
            <a:r>
              <a:rPr lang="en-US" sz="1600" dirty="0" err="1"/>
              <a:t>nav</a:t>
            </a:r>
            <a:r>
              <a:rPr lang="en-US" sz="1600" dirty="0"/>
              <a:t> just before final descent</a:t>
            </a:r>
          </a:p>
          <a:p>
            <a:r>
              <a:rPr lang="en-US" sz="1800" dirty="0"/>
              <a:t>Additional flight testing will provide the opportunity to:</a:t>
            </a:r>
          </a:p>
          <a:p>
            <a:pPr lvl="1"/>
            <a:r>
              <a:rPr lang="en-US" sz="1600" dirty="0"/>
              <a:t>Demonstrate completion of objective to fly full trajectory on ALHAT </a:t>
            </a:r>
            <a:r>
              <a:rPr lang="en-US" sz="1600" dirty="0" err="1"/>
              <a:t>Nav</a:t>
            </a:r>
            <a:r>
              <a:rPr lang="en-US" sz="1600" dirty="0"/>
              <a:t> with </a:t>
            </a:r>
            <a:br>
              <a:rPr lang="en-US" sz="1600" dirty="0"/>
            </a:br>
            <a:r>
              <a:rPr lang="en-US" sz="1600" dirty="0"/>
              <a:t>HRN and safe site selection by HDS</a:t>
            </a:r>
          </a:p>
          <a:p>
            <a:pPr lvl="1"/>
            <a:r>
              <a:rPr lang="en-US" sz="1600" dirty="0"/>
              <a:t>Better demonstrate capability of Doppler </a:t>
            </a:r>
            <a:r>
              <a:rPr lang="en-US" sz="1600" dirty="0" err="1"/>
              <a:t>Lidar</a:t>
            </a:r>
            <a:r>
              <a:rPr lang="en-US" sz="1600" dirty="0"/>
              <a:t> in new mounting location                        without plume interference</a:t>
            </a:r>
          </a:p>
          <a:p>
            <a:pPr marL="457200" lvl="1" indent="0">
              <a:buNone/>
            </a:pPr>
            <a:r>
              <a:rPr lang="en-US" sz="1600" dirty="0"/>
              <a:t>	</a:t>
            </a:r>
          </a:p>
          <a:p>
            <a:pPr marL="0" indent="0">
              <a:buNone/>
            </a:pPr>
            <a:endParaRPr lang="en-US" sz="1800" dirty="0"/>
          </a:p>
        </p:txBody>
      </p:sp>
      <p:sp>
        <p:nvSpPr>
          <p:cNvPr id="3" name="Title 2"/>
          <p:cNvSpPr>
            <a:spLocks noGrp="1"/>
          </p:cNvSpPr>
          <p:nvPr>
            <p:ph type="title"/>
          </p:nvPr>
        </p:nvSpPr>
        <p:spPr/>
        <p:txBody>
          <a:bodyPr/>
          <a:lstStyle/>
          <a:p>
            <a:r>
              <a:rPr lang="en-US" sz="2400" dirty="0"/>
              <a:t>Purpose of Additional Morpheus/ALHAT Flights</a:t>
            </a:r>
          </a:p>
        </p:txBody>
      </p:sp>
      <p:sp>
        <p:nvSpPr>
          <p:cNvPr id="4" name="Slide Number Placeholder 3"/>
          <p:cNvSpPr>
            <a:spLocks noGrp="1"/>
          </p:cNvSpPr>
          <p:nvPr>
            <p:ph type="sldNum" sz="quarter" idx="10"/>
          </p:nvPr>
        </p:nvSpPr>
        <p:spPr/>
        <p:txBody>
          <a:bodyPr/>
          <a:lstStyle/>
          <a:p>
            <a:pPr>
              <a:defRPr/>
            </a:pPr>
            <a:fld id="{E8CC2E4F-0C15-4364-A092-695466749EEE}" type="slidenum">
              <a:rPr lang="en-US" smtClean="0"/>
              <a:pPr>
                <a:defRPr/>
              </a:pPr>
              <a:t>20</a:t>
            </a:fld>
            <a:endParaRPr lang="en-US" dirty="0"/>
          </a:p>
        </p:txBody>
      </p:sp>
      <p:sp>
        <p:nvSpPr>
          <p:cNvPr id="5" name="TextBox 4"/>
          <p:cNvSpPr txBox="1"/>
          <p:nvPr/>
        </p:nvSpPr>
        <p:spPr>
          <a:xfrm>
            <a:off x="7864734" y="6420850"/>
            <a:ext cx="977093" cy="367801"/>
          </a:xfrm>
          <a:prstGeom prst="rect">
            <a:avLst/>
          </a:prstGeom>
          <a:noFill/>
        </p:spPr>
        <p:txBody>
          <a:bodyPr wrap="square" rtlCol="0">
            <a:spAutoFit/>
          </a:bodyPr>
          <a:lstStyle/>
          <a:p>
            <a:pPr algn="ctr"/>
            <a:r>
              <a:rPr lang="en-US" sz="1000" b="1" dirty="0"/>
              <a:t>FF14</a:t>
            </a:r>
            <a:endParaRPr lang="en-US" sz="900" b="1" dirty="0"/>
          </a:p>
          <a:p>
            <a:pPr algn="ctr"/>
            <a:r>
              <a:rPr lang="en-US" sz="1000" dirty="0"/>
              <a:t>May 28, 98 s</a:t>
            </a:r>
          </a:p>
        </p:txBody>
      </p:sp>
      <p:sp>
        <p:nvSpPr>
          <p:cNvPr id="6" name="TextBox 5"/>
          <p:cNvSpPr txBox="1"/>
          <p:nvPr/>
        </p:nvSpPr>
        <p:spPr>
          <a:xfrm>
            <a:off x="1451123" y="6420850"/>
            <a:ext cx="1012376" cy="397668"/>
          </a:xfrm>
          <a:prstGeom prst="rect">
            <a:avLst/>
          </a:prstGeom>
          <a:noFill/>
        </p:spPr>
        <p:txBody>
          <a:bodyPr wrap="square" rtlCol="0">
            <a:spAutoFit/>
          </a:bodyPr>
          <a:lstStyle/>
          <a:p>
            <a:pPr algn="ctr"/>
            <a:r>
              <a:rPr lang="en-US" sz="1000" b="1" dirty="0"/>
              <a:t>FF10</a:t>
            </a:r>
          </a:p>
          <a:p>
            <a:pPr algn="ctr"/>
            <a:r>
              <a:rPr lang="en-US" sz="1000" dirty="0"/>
              <a:t>Apri2, 96 s</a:t>
            </a:r>
          </a:p>
        </p:txBody>
      </p:sp>
      <p:sp>
        <p:nvSpPr>
          <p:cNvPr id="7" name="TextBox 6"/>
          <p:cNvSpPr txBox="1"/>
          <p:nvPr/>
        </p:nvSpPr>
        <p:spPr>
          <a:xfrm>
            <a:off x="2666049" y="6420850"/>
            <a:ext cx="1056439" cy="367801"/>
          </a:xfrm>
          <a:prstGeom prst="rect">
            <a:avLst/>
          </a:prstGeom>
          <a:noFill/>
        </p:spPr>
        <p:txBody>
          <a:bodyPr wrap="square" rtlCol="0">
            <a:spAutoFit/>
          </a:bodyPr>
          <a:lstStyle/>
          <a:p>
            <a:pPr algn="ctr"/>
            <a:r>
              <a:rPr lang="en-US" sz="1000" b="1" dirty="0"/>
              <a:t>FF11</a:t>
            </a:r>
            <a:endParaRPr lang="en-US" sz="900" b="1" dirty="0"/>
          </a:p>
          <a:p>
            <a:pPr algn="ctr"/>
            <a:r>
              <a:rPr lang="en-US" sz="1000" dirty="0"/>
              <a:t>Apr 24,98 s</a:t>
            </a:r>
          </a:p>
        </p:txBody>
      </p:sp>
      <p:sp>
        <p:nvSpPr>
          <p:cNvPr id="8" name="TextBox 7"/>
          <p:cNvSpPr txBox="1"/>
          <p:nvPr/>
        </p:nvSpPr>
        <p:spPr>
          <a:xfrm>
            <a:off x="122899" y="6420850"/>
            <a:ext cx="1137165" cy="397668"/>
          </a:xfrm>
          <a:prstGeom prst="rect">
            <a:avLst/>
          </a:prstGeom>
          <a:noFill/>
        </p:spPr>
        <p:txBody>
          <a:bodyPr wrap="square" rtlCol="0">
            <a:spAutoFit/>
          </a:bodyPr>
          <a:lstStyle/>
          <a:p>
            <a:pPr algn="ctr"/>
            <a:r>
              <a:rPr lang="en-US" sz="1000" b="1" dirty="0"/>
              <a:t>Tether 34</a:t>
            </a:r>
          </a:p>
          <a:p>
            <a:pPr algn="ctr"/>
            <a:r>
              <a:rPr lang="en-US" sz="1000" dirty="0"/>
              <a:t>Mar 27, ALHAT</a:t>
            </a:r>
            <a:endParaRPr lang="en-US" sz="1050" dirty="0"/>
          </a:p>
        </p:txBody>
      </p:sp>
      <p:sp>
        <p:nvSpPr>
          <p:cNvPr id="9" name="TextBox 8"/>
          <p:cNvSpPr txBox="1"/>
          <p:nvPr/>
        </p:nvSpPr>
        <p:spPr>
          <a:xfrm>
            <a:off x="3794224" y="6420850"/>
            <a:ext cx="1056439" cy="509262"/>
          </a:xfrm>
          <a:prstGeom prst="rect">
            <a:avLst/>
          </a:prstGeom>
          <a:noFill/>
        </p:spPr>
        <p:txBody>
          <a:bodyPr wrap="square" rtlCol="0">
            <a:spAutoFit/>
          </a:bodyPr>
          <a:lstStyle/>
          <a:p>
            <a:pPr algn="ctr"/>
            <a:r>
              <a:rPr lang="en-US" sz="1000" b="1" dirty="0"/>
              <a:t>FF12</a:t>
            </a:r>
            <a:endParaRPr lang="en-US" sz="900" b="1" dirty="0"/>
          </a:p>
          <a:p>
            <a:pPr algn="ctr"/>
            <a:r>
              <a:rPr lang="en-US" sz="1000" dirty="0"/>
              <a:t>Apr 30, 94 s</a:t>
            </a:r>
          </a:p>
          <a:p>
            <a:pPr algn="ctr"/>
            <a:endParaRPr lang="en-US" sz="1000" dirty="0"/>
          </a:p>
        </p:txBody>
      </p:sp>
      <p:sp>
        <p:nvSpPr>
          <p:cNvPr id="10" name="TextBox 9"/>
          <p:cNvSpPr txBox="1"/>
          <p:nvPr/>
        </p:nvSpPr>
        <p:spPr>
          <a:xfrm>
            <a:off x="5599695" y="6420850"/>
            <a:ext cx="1056439" cy="367801"/>
          </a:xfrm>
          <a:prstGeom prst="rect">
            <a:avLst/>
          </a:prstGeom>
          <a:noFill/>
        </p:spPr>
        <p:txBody>
          <a:bodyPr wrap="square" rtlCol="0">
            <a:spAutoFit/>
          </a:bodyPr>
          <a:lstStyle/>
          <a:p>
            <a:pPr algn="ctr"/>
            <a:r>
              <a:rPr lang="en-US" sz="1000" b="1" dirty="0"/>
              <a:t>FF13</a:t>
            </a:r>
            <a:endParaRPr lang="en-US" sz="900" b="1" dirty="0"/>
          </a:p>
          <a:p>
            <a:pPr algn="ctr"/>
            <a:r>
              <a:rPr lang="en-US" sz="1000" dirty="0"/>
              <a:t>May 22, 95 s</a:t>
            </a:r>
          </a:p>
        </p:txBody>
      </p:sp>
      <p:pic>
        <p:nvPicPr>
          <p:cNvPr id="11" name="Picture 2" descr="C:\Users\jdevolit\Documents\EA Project\AES\8.0 Flight Operations\Campaign 2A\TT34\tt34.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282531" y="5251680"/>
            <a:ext cx="798077" cy="1120464"/>
          </a:xfrm>
          <a:prstGeom prst="rect">
            <a:avLst/>
          </a:prstGeom>
          <a:noFill/>
          <a:ln>
            <a:solidFill>
              <a:schemeClr val="tx1"/>
            </a:solidFill>
          </a:ln>
          <a:effectLst>
            <a:outerShdw blurRad="50800" dist="38100" dir="2700000" algn="tl" rotWithShape="0">
              <a:prstClr val="black">
                <a:alpha val="40000"/>
              </a:prstClr>
            </a:outerShdw>
          </a:effectLst>
          <a:extLst>
            <a:ext uri="{909E8E84-426E-40dd-AFC4-6F175D3DCCD1}">
              <a14:hiddenFill xmlns:a14="http://schemas.microsoft.com/office/drawing/2010/main" xmlns="">
                <a:solidFill>
                  <a:srgbClr val="FFFFFF"/>
                </a:solidFill>
              </a14:hiddenFill>
            </a:ext>
          </a:extLst>
        </p:spPr>
      </p:pic>
      <p:pic>
        <p:nvPicPr>
          <p:cNvPr id="12" name="Picture 3"/>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1301839" y="5311197"/>
            <a:ext cx="1260761" cy="1060947"/>
          </a:xfrm>
          <a:prstGeom prst="rect">
            <a:avLst/>
          </a:prstGeom>
          <a:noFill/>
          <a:ln w="9525">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solidFill>
                  <a:schemeClr val="accent1"/>
                </a:solidFill>
              </a14:hiddenFill>
            </a:ext>
          </a:extLst>
        </p:spPr>
      </p:pic>
      <p:pic>
        <p:nvPicPr>
          <p:cNvPr id="13" name="Picture 2"/>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1529138" y="4831191"/>
            <a:ext cx="855961" cy="487118"/>
          </a:xfrm>
          <a:prstGeom prst="rect">
            <a:avLst/>
          </a:prstGeom>
          <a:noFill/>
          <a:ln w="9525">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solidFill>
                  <a:schemeClr val="accent1"/>
                </a:solidFill>
              </a14:hiddenFill>
            </a:ext>
          </a:extLst>
        </p:spPr>
      </p:pic>
      <p:pic>
        <p:nvPicPr>
          <p:cNvPr id="14" name="Picture 2" descr="C:\Users\jdevolit\Documents\EA Project\AES\8.0 Flight Operations\Campaign 2B\FF11\FF11-2.jpg"/>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2781453" y="5007068"/>
            <a:ext cx="839190" cy="1365076"/>
          </a:xfrm>
          <a:prstGeom prst="rect">
            <a:avLst/>
          </a:prstGeom>
          <a:noFill/>
          <a:ln>
            <a:solidFill>
              <a:schemeClr val="tx1"/>
            </a:solidFill>
          </a:ln>
          <a:effectLst>
            <a:outerShdw blurRad="50800" dist="38100" dir="2700000" algn="tl" rotWithShape="0">
              <a:prstClr val="black">
                <a:alpha val="40000"/>
              </a:prstClr>
            </a:outerShdw>
          </a:effectLst>
          <a:extLst>
            <a:ext uri="{909E8E84-426E-40dd-AFC4-6F175D3DCCD1}">
              <a14:hiddenFill xmlns:a14="http://schemas.microsoft.com/office/drawing/2010/main" xmlns="">
                <a:solidFill>
                  <a:srgbClr val="FFFFFF"/>
                </a:solidFill>
              </a14:hiddenFill>
            </a:ext>
          </a:extLst>
        </p:spPr>
      </p:pic>
      <p:pic>
        <p:nvPicPr>
          <p:cNvPr id="15" name="Picture 4"/>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3856975" y="4922036"/>
            <a:ext cx="930333" cy="1450109"/>
          </a:xfrm>
          <a:prstGeom prst="rect">
            <a:avLst/>
          </a:prstGeom>
          <a:noFill/>
          <a:ln w="9525">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solidFill>
                  <a:schemeClr val="accent1"/>
                </a:solidFill>
              </a14:hiddenFill>
            </a:ext>
          </a:extLst>
        </p:spPr>
      </p:pic>
      <p:pic>
        <p:nvPicPr>
          <p:cNvPr id="16" name="Picture 2"/>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4490801" y="4566129"/>
            <a:ext cx="734388" cy="724104"/>
          </a:xfrm>
          <a:prstGeom prst="rect">
            <a:avLst/>
          </a:prstGeom>
          <a:noFill/>
          <a:ln w="9525">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solidFill>
                  <a:schemeClr val="accent1"/>
                </a:solidFill>
              </a14:hiddenFill>
            </a:ext>
          </a:extLst>
        </p:spPr>
      </p:pic>
      <p:pic>
        <p:nvPicPr>
          <p:cNvPr id="17" name="Picture 16" descr="Screen Shot 2014-05-24 at 3.40.10 PM.png"/>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5815136" y="5126574"/>
            <a:ext cx="1617733" cy="1270362"/>
          </a:xfrm>
          <a:prstGeom prst="rect">
            <a:avLst/>
          </a:prstGeom>
          <a:ln>
            <a:solidFill>
              <a:schemeClr val="tx1"/>
            </a:solidFill>
          </a:ln>
          <a:effectLst>
            <a:outerShdw blurRad="50800" dist="38100" dir="2700000" algn="tl" rotWithShape="0">
              <a:prstClr val="black">
                <a:alpha val="40000"/>
              </a:prstClr>
            </a:outerShdw>
          </a:effectLst>
        </p:spPr>
      </p:pic>
      <p:pic>
        <p:nvPicPr>
          <p:cNvPr id="18" name="Picture 17" descr="Screen Shot 2014-05-24 at 3.41.23 PM.png"/>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035890" y="5245565"/>
            <a:ext cx="933475" cy="1132692"/>
          </a:xfrm>
          <a:prstGeom prst="rect">
            <a:avLst/>
          </a:prstGeom>
          <a:ln w="25400">
            <a:solidFill>
              <a:schemeClr val="tx1"/>
            </a:solidFill>
          </a:ln>
          <a:effectLst>
            <a:outerShdw blurRad="50800" dist="38100" dir="2700000" algn="tl" rotWithShape="0">
              <a:prstClr val="black">
                <a:alpha val="40000"/>
              </a:prstClr>
            </a:outerShdw>
          </a:effectLst>
        </p:spPr>
      </p:pic>
      <p:pic>
        <p:nvPicPr>
          <p:cNvPr id="20" name="Picture 3" descr="C:\Users\jdevolit\Documents\EA Project\AES\8.0 Flight Operations\Campaign 3\FF14\Pics\LightupSky-FF14.jpg"/>
          <p:cNvPicPr>
            <a:picLocks noChangeAspect="1" noChangeArrowheads="1"/>
          </p:cNvPicPr>
          <p:nvPr/>
        </p:nvPicPr>
        <p:blipFill rotWithShape="1">
          <a:blip r:embed="rId10" cstate="screen">
            <a:extLst>
              <a:ext uri="{28A0092B-C50C-407E-A947-70E740481C1C}">
                <a14:useLocalDpi xmlns:a14="http://schemas.microsoft.com/office/drawing/2010/main"/>
              </a:ext>
            </a:extLst>
          </a:blip>
          <a:srcRect/>
          <a:stretch/>
        </p:blipFill>
        <p:spPr bwMode="auto">
          <a:xfrm>
            <a:off x="7669318" y="3722914"/>
            <a:ext cx="1272193" cy="2697936"/>
          </a:xfrm>
          <a:prstGeom prst="rect">
            <a:avLst/>
          </a:prstGeom>
          <a:noFill/>
          <a:ln>
            <a:solidFill>
              <a:schemeClr val="tx1"/>
            </a:solidFill>
          </a:ln>
          <a:effectLst>
            <a:outerShdw blurRad="50800" dist="38100" dir="2700000" algn="tl" rotWithShape="0">
              <a:prstClr val="black">
                <a:alpha val="40000"/>
              </a:prstClr>
            </a:outerShdw>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1386985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4487" y="1240078"/>
            <a:ext cx="7523968" cy="5361138"/>
          </a:xfrm>
        </p:spPr>
        <p:txBody>
          <a:bodyPr/>
          <a:lstStyle/>
          <a:p>
            <a:r>
              <a:rPr lang="en-US" sz="1800" dirty="0"/>
              <a:t>Team has worked </a:t>
            </a:r>
            <a:r>
              <a:rPr lang="en-US" sz="1800" dirty="0" err="1"/>
              <a:t>nav</a:t>
            </a:r>
            <a:r>
              <a:rPr lang="en-US" sz="1800" dirty="0"/>
              <a:t> analysis to increase likelihood of </a:t>
            </a:r>
            <a:br>
              <a:rPr lang="en-US" sz="1800" dirty="0"/>
            </a:br>
            <a:r>
              <a:rPr lang="en-US" sz="1800" dirty="0"/>
              <a:t>meeting objectives for next flight</a:t>
            </a:r>
          </a:p>
          <a:p>
            <a:pPr lvl="1"/>
            <a:r>
              <a:rPr lang="en-US" sz="1600" dirty="0"/>
              <a:t>Replay and </a:t>
            </a:r>
            <a:r>
              <a:rPr lang="en-US" sz="1600" dirty="0" err="1"/>
              <a:t>sim</a:t>
            </a:r>
            <a:r>
              <a:rPr lang="en-US" sz="1600" dirty="0"/>
              <a:t> show marked performance improvement</a:t>
            </a:r>
          </a:p>
          <a:p>
            <a:pPr lvl="1"/>
            <a:r>
              <a:rPr lang="en-US" sz="1600" dirty="0"/>
              <a:t>Also planning to relocate Doppler </a:t>
            </a:r>
            <a:r>
              <a:rPr lang="en-US" sz="1600" dirty="0" err="1"/>
              <a:t>Lidar</a:t>
            </a:r>
            <a:r>
              <a:rPr lang="en-US" sz="1600" dirty="0"/>
              <a:t> to reduce plume interference</a:t>
            </a:r>
          </a:p>
          <a:p>
            <a:r>
              <a:rPr lang="en-US" sz="1800" dirty="0"/>
              <a:t>Required personnel need to be available for KSC test campaigns</a:t>
            </a:r>
          </a:p>
          <a:p>
            <a:pPr lvl="1"/>
            <a:r>
              <a:rPr lang="en-US" sz="1600" dirty="0"/>
              <a:t>This may get tougher the longer we delay</a:t>
            </a:r>
          </a:p>
          <a:p>
            <a:r>
              <a:rPr lang="en-US" sz="1800" dirty="0"/>
              <a:t>As long as the vehicle is at KSC we have to continue paying </a:t>
            </a:r>
            <a:br>
              <a:rPr lang="en-US" sz="1800" dirty="0"/>
            </a:br>
            <a:r>
              <a:rPr lang="en-US" sz="1800" dirty="0"/>
              <a:t>maintenance costs </a:t>
            </a:r>
          </a:p>
          <a:p>
            <a:r>
              <a:rPr lang="en-US" sz="1800" dirty="0"/>
              <a:t>Engine life is a concern</a:t>
            </a:r>
          </a:p>
          <a:p>
            <a:pPr lvl="1"/>
            <a:r>
              <a:rPr lang="en-US" sz="1600" dirty="0"/>
              <a:t>The propulsion team has continued to monitor crack growth on the injector face oxygen orifices after each flight</a:t>
            </a:r>
          </a:p>
          <a:p>
            <a:pPr lvl="1"/>
            <a:r>
              <a:rPr lang="en-US" sz="1600" dirty="0"/>
              <a:t>The current engine (HD4A) has over 3000 seconds of run time; but it is expected to be good for at least one more free flight, and quite possibly more</a:t>
            </a:r>
          </a:p>
          <a:p>
            <a:pPr lvl="2"/>
            <a:r>
              <a:rPr lang="en-US" sz="1400" dirty="0"/>
              <a:t>Failure not expected to be a risk to flight; if cracks grow further, engine needs to be swapped for spare</a:t>
            </a:r>
          </a:p>
          <a:p>
            <a:pPr lvl="1"/>
            <a:r>
              <a:rPr lang="en-US" sz="1600" dirty="0"/>
              <a:t>The HD4B engine has already been tested at Stennis, but needs a couple more tests to finalize the performance data needed for flight</a:t>
            </a:r>
          </a:p>
          <a:p>
            <a:pPr lvl="2"/>
            <a:r>
              <a:rPr lang="en-US" sz="1400" dirty="0"/>
              <a:t>Swapping engines requires a tether test prior to resuming free flights</a:t>
            </a:r>
          </a:p>
          <a:p>
            <a:pPr lvl="2"/>
            <a:r>
              <a:rPr lang="en-US" sz="1400" dirty="0"/>
              <a:t>Testing could be performed using the nearly finished C vehicle instead of at Stennis</a:t>
            </a:r>
            <a:endParaRPr lang="en-US" sz="1800" dirty="0"/>
          </a:p>
        </p:txBody>
      </p:sp>
      <p:sp>
        <p:nvSpPr>
          <p:cNvPr id="3" name="Title 2"/>
          <p:cNvSpPr>
            <a:spLocks noGrp="1"/>
          </p:cNvSpPr>
          <p:nvPr>
            <p:ph type="title"/>
          </p:nvPr>
        </p:nvSpPr>
        <p:spPr/>
        <p:txBody>
          <a:bodyPr/>
          <a:lstStyle/>
          <a:p>
            <a:r>
              <a:rPr lang="en-US" dirty="0"/>
              <a:t>Factors to Consider for Flying Again</a:t>
            </a:r>
          </a:p>
        </p:txBody>
      </p:sp>
      <p:sp>
        <p:nvSpPr>
          <p:cNvPr id="4" name="Slide Number Placeholder 3"/>
          <p:cNvSpPr>
            <a:spLocks noGrp="1"/>
          </p:cNvSpPr>
          <p:nvPr>
            <p:ph type="sldNum" sz="quarter" idx="10"/>
          </p:nvPr>
        </p:nvSpPr>
        <p:spPr/>
        <p:txBody>
          <a:bodyPr/>
          <a:lstStyle/>
          <a:p>
            <a:pPr>
              <a:defRPr/>
            </a:pPr>
            <a:fld id="{E8CC2E4F-0C15-4364-A092-695466749EEE}" type="slidenum">
              <a:rPr lang="en-US" smtClean="0"/>
              <a:pPr>
                <a:defRPr/>
              </a:pPr>
              <a:t>21</a:t>
            </a:fld>
            <a:endParaRPr lang="en-US" dirty="0"/>
          </a:p>
        </p:txBody>
      </p:sp>
      <p:pic>
        <p:nvPicPr>
          <p:cNvPr id="5" name="Picture 2" descr="C:\Users\jmelcher\Desktop\AIAA paper LaTex\SSC-test33-small.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7886445" y="4104200"/>
            <a:ext cx="1048290" cy="2214568"/>
          </a:xfrm>
          <a:prstGeom prst="rect">
            <a:avLst/>
          </a:prstGeom>
          <a:noFill/>
          <a:ln>
            <a:solidFill>
              <a:schemeClr val="tx1"/>
            </a:solidFill>
          </a:ln>
          <a:extLst>
            <a:ext uri="{909E8E84-426E-40dd-AFC4-6F175D3DCCD1}">
              <a14:hiddenFill xmlns:a14="http://schemas.microsoft.com/office/drawing/2010/main" xmlns="">
                <a:solidFill>
                  <a:srgbClr val="FFFFFF"/>
                </a:solidFill>
              </a14:hiddenFill>
            </a:ext>
          </a:extLst>
        </p:spPr>
      </p:pic>
      <p:sp>
        <p:nvSpPr>
          <p:cNvPr id="6" name="TextBox 5"/>
          <p:cNvSpPr txBox="1"/>
          <p:nvPr/>
        </p:nvSpPr>
        <p:spPr>
          <a:xfrm>
            <a:off x="7795499" y="6293716"/>
            <a:ext cx="1254030" cy="553998"/>
          </a:xfrm>
          <a:prstGeom prst="rect">
            <a:avLst/>
          </a:prstGeom>
          <a:noFill/>
        </p:spPr>
        <p:txBody>
          <a:bodyPr wrap="square" rtlCol="0">
            <a:spAutoFit/>
          </a:bodyPr>
          <a:lstStyle/>
          <a:p>
            <a:pPr algn="ctr"/>
            <a:r>
              <a:rPr lang="en-US" sz="1000" dirty="0"/>
              <a:t>Morpheus main engine test at SSC-E3</a:t>
            </a:r>
          </a:p>
        </p:txBody>
      </p:sp>
      <p:pic>
        <p:nvPicPr>
          <p:cNvPr id="5122" name="Picture 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6812501" y="1208332"/>
            <a:ext cx="2122234" cy="1221892"/>
          </a:xfrm>
          <a:prstGeom prst="rect">
            <a:avLst/>
          </a:prstGeom>
          <a:noFill/>
          <a:ln w="9525">
            <a:solidFill>
              <a:schemeClr val="tx1"/>
            </a:solidFill>
            <a:miter lim="800000"/>
            <a:headEnd/>
            <a:tailEnd/>
          </a:ln>
          <a:extLst>
            <a:ext uri="{909E8E84-426E-40dd-AFC4-6F175D3DCCD1}">
              <a14:hiddenFill xmlns:a14="http://schemas.microsoft.com/office/drawing/2010/main" xmlns="">
                <a:solidFill>
                  <a:schemeClr val="accent1"/>
                </a:solidFill>
              </a14:hiddenFill>
            </a:ext>
          </a:extLst>
        </p:spPr>
      </p:pic>
      <p:sp>
        <p:nvSpPr>
          <p:cNvPr id="8" name="TextBox 7"/>
          <p:cNvSpPr txBox="1"/>
          <p:nvPr/>
        </p:nvSpPr>
        <p:spPr>
          <a:xfrm>
            <a:off x="6773886" y="2405172"/>
            <a:ext cx="2143561" cy="246221"/>
          </a:xfrm>
          <a:prstGeom prst="rect">
            <a:avLst/>
          </a:prstGeom>
          <a:noFill/>
        </p:spPr>
        <p:txBody>
          <a:bodyPr wrap="square" rtlCol="0">
            <a:spAutoFit/>
          </a:bodyPr>
          <a:lstStyle/>
          <a:p>
            <a:pPr algn="ctr"/>
            <a:r>
              <a:rPr lang="en-US" sz="1000" dirty="0"/>
              <a:t>Alternate DL location on +Z tank</a:t>
            </a:r>
          </a:p>
        </p:txBody>
      </p:sp>
      <p:pic>
        <p:nvPicPr>
          <p:cNvPr id="9" name="Picture 3"/>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7620135" y="2674469"/>
            <a:ext cx="1314600" cy="1159647"/>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0" name="TextBox 9"/>
          <p:cNvSpPr txBox="1"/>
          <p:nvPr/>
        </p:nvSpPr>
        <p:spPr>
          <a:xfrm>
            <a:off x="7444771" y="3821590"/>
            <a:ext cx="1674178" cy="246221"/>
          </a:xfrm>
          <a:prstGeom prst="rect">
            <a:avLst/>
          </a:prstGeom>
          <a:noFill/>
        </p:spPr>
        <p:txBody>
          <a:bodyPr wrap="square" rtlCol="0">
            <a:spAutoFit/>
          </a:bodyPr>
          <a:lstStyle/>
          <a:p>
            <a:pPr algn="ctr"/>
            <a:r>
              <a:rPr lang="en-US" sz="1000" dirty="0"/>
              <a:t>Bravo in storage at KSC</a:t>
            </a:r>
          </a:p>
        </p:txBody>
      </p:sp>
    </p:spTree>
    <p:extLst>
      <p:ext uri="{BB962C8B-B14F-4D97-AF65-F5344CB8AC3E}">
        <p14:creationId xmlns:p14="http://schemas.microsoft.com/office/powerpoint/2010/main" val="17398288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477290"/>
            <a:ext cx="5440922" cy="4964273"/>
          </a:xfrm>
        </p:spPr>
        <p:txBody>
          <a:bodyPr/>
          <a:lstStyle/>
          <a:p>
            <a:pPr marL="114300" lvl="1" indent="0">
              <a:buNone/>
            </a:pPr>
            <a:r>
              <a:rPr lang="en-US" dirty="0"/>
              <a:t>The Morpheus/ALHAT Projects are ready to perform two more free flights at KSC with the updates listed below:</a:t>
            </a:r>
          </a:p>
          <a:p>
            <a:pPr marL="400050" lvl="1"/>
            <a:r>
              <a:rPr lang="en-US" dirty="0"/>
              <a:t>Flight placard to mitigate dust cloud impact</a:t>
            </a:r>
          </a:p>
          <a:p>
            <a:pPr marL="400050" lvl="1"/>
            <a:r>
              <a:rPr lang="en-US" dirty="0"/>
              <a:t>HDS: reintegration of HDS LN200, FL pixel checks, ground functional checkouts</a:t>
            </a:r>
          </a:p>
          <a:p>
            <a:pPr marL="400050" lvl="1"/>
            <a:r>
              <a:rPr lang="en-US" dirty="0" err="1"/>
              <a:t>LAlt</a:t>
            </a:r>
            <a:r>
              <a:rPr lang="en-US" dirty="0"/>
              <a:t>: laser repair and replacement, calibration, reintegration onto vehicle, ground functional checks</a:t>
            </a:r>
          </a:p>
          <a:p>
            <a:pPr marL="400050" lvl="1"/>
            <a:r>
              <a:rPr lang="en-US" dirty="0"/>
              <a:t>NDL: fabrication of new optic head and mounting bracket, beam alignment, reintegration onto vehicle, on-vehicle metrology, ground functional checks</a:t>
            </a:r>
          </a:p>
          <a:p>
            <a:pPr marL="400050" lvl="1"/>
            <a:r>
              <a:rPr lang="en-US" dirty="0"/>
              <a:t>Checkout updated navigation filter I-loads and update the Morpheus flight software with the updated navigation filter software.</a:t>
            </a:r>
          </a:p>
        </p:txBody>
      </p:sp>
      <p:sp>
        <p:nvSpPr>
          <p:cNvPr id="3" name="Title 2"/>
          <p:cNvSpPr>
            <a:spLocks noGrp="1"/>
          </p:cNvSpPr>
          <p:nvPr>
            <p:ph type="title"/>
          </p:nvPr>
        </p:nvSpPr>
        <p:spPr>
          <a:xfrm>
            <a:off x="457200" y="0"/>
            <a:ext cx="7779272" cy="838200"/>
          </a:xfrm>
        </p:spPr>
        <p:txBody>
          <a:bodyPr/>
          <a:lstStyle/>
          <a:p>
            <a:r>
              <a:rPr lang="en-US" dirty="0"/>
              <a:t>ALHAT/Morpheus FF15 Forward Work</a:t>
            </a:r>
          </a:p>
        </p:txBody>
      </p:sp>
      <p:sp>
        <p:nvSpPr>
          <p:cNvPr id="4" name="Slide Number Placeholder 3"/>
          <p:cNvSpPr>
            <a:spLocks noGrp="1"/>
          </p:cNvSpPr>
          <p:nvPr>
            <p:ph type="sldNum" sz="quarter" idx="10"/>
          </p:nvPr>
        </p:nvSpPr>
        <p:spPr/>
        <p:txBody>
          <a:bodyPr/>
          <a:lstStyle/>
          <a:p>
            <a:pPr>
              <a:defRPr/>
            </a:pPr>
            <a:fld id="{E8CC2E4F-0C15-4364-A092-695466749EEE}" type="slidenum">
              <a:rPr lang="en-US" smtClean="0"/>
              <a:pPr>
                <a:defRPr/>
              </a:pPr>
              <a:t>22</a:t>
            </a:fld>
            <a:endParaRPr lang="en-US" dirty="0"/>
          </a:p>
        </p:txBody>
      </p:sp>
      <p:pic>
        <p:nvPicPr>
          <p:cNvPr id="6" name="Picture 5" descr="NDL_FrontTank_BracketandSensorhead.jpg"/>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669522" y="4223743"/>
            <a:ext cx="3114162" cy="2100857"/>
          </a:xfrm>
          <a:prstGeom prst="rect">
            <a:avLst/>
          </a:prstGeom>
        </p:spPr>
      </p:pic>
      <p:pic>
        <p:nvPicPr>
          <p:cNvPr id="7" name="Picture 6" descr="New NDL Optical Head.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669522" y="1524000"/>
            <a:ext cx="3169678" cy="2173493"/>
          </a:xfrm>
          <a:prstGeom prst="rect">
            <a:avLst/>
          </a:prstGeom>
        </p:spPr>
      </p:pic>
    </p:spTree>
    <p:extLst>
      <p:ext uri="{BB962C8B-B14F-4D97-AF65-F5344CB8AC3E}">
        <p14:creationId xmlns:p14="http://schemas.microsoft.com/office/powerpoint/2010/main" val="17376406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775097"/>
            <a:ext cx="8229600" cy="838200"/>
          </a:xfrm>
        </p:spPr>
        <p:txBody>
          <a:bodyPr/>
          <a:lstStyle/>
          <a:p>
            <a:pPr rtl="0" eaLnBrk="0" fontAlgn="base" hangingPunct="0"/>
            <a:r>
              <a:rPr lang="en-US" b="1" kern="1200" dirty="0">
                <a:solidFill>
                  <a:schemeClr val="tx1"/>
                </a:solidFill>
                <a:effectLst/>
              </a:rPr>
              <a:t>Morpheus/ALHAT Advances</a:t>
            </a:r>
            <a:endParaRPr lang="en-US" dirty="0">
              <a:effectLst/>
            </a:endParaRPr>
          </a:p>
        </p:txBody>
      </p:sp>
    </p:spTree>
    <p:extLst>
      <p:ext uri="{BB962C8B-B14F-4D97-AF65-F5344CB8AC3E}">
        <p14:creationId xmlns:p14="http://schemas.microsoft.com/office/powerpoint/2010/main" val="30884184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Content Placeholder 2"/>
          <p:cNvSpPr>
            <a:spLocks noGrp="1"/>
          </p:cNvSpPr>
          <p:nvPr>
            <p:ph idx="1"/>
          </p:nvPr>
        </p:nvSpPr>
        <p:spPr>
          <a:xfrm>
            <a:off x="892394" y="5991077"/>
            <a:ext cx="7472680" cy="709790"/>
          </a:xfrm>
          <a:solidFill>
            <a:schemeClr val="tx2">
              <a:lumMod val="20000"/>
              <a:lumOff val="80000"/>
            </a:schemeClr>
          </a:solidFill>
        </p:spPr>
        <p:txBody>
          <a:bodyPr>
            <a:normAutofit/>
          </a:bodyPr>
          <a:lstStyle/>
          <a:p>
            <a:pPr marL="0" indent="0">
              <a:buNone/>
            </a:pPr>
            <a:r>
              <a:rPr lang="en-US" sz="1800" dirty="0"/>
              <a:t>The s</a:t>
            </a:r>
            <a:r>
              <a:rPr lang="en-US" sz="1800" dirty="0">
                <a:latin typeface="+mn-lt"/>
              </a:rPr>
              <a:t>cale of project rigor should always be adapted to the needs and scope of the project. Some attributes will drive rigor but not </a:t>
            </a:r>
            <a:r>
              <a:rPr lang="en-US" sz="1800" dirty="0"/>
              <a:t>equally for all processes.</a:t>
            </a:r>
            <a:endParaRPr lang="en-US" sz="1800" baseline="0" dirty="0">
              <a:latin typeface="+mn-lt"/>
            </a:endParaRPr>
          </a:p>
        </p:txBody>
      </p:sp>
      <p:sp>
        <p:nvSpPr>
          <p:cNvPr id="5" name="Rectangle 4"/>
          <p:cNvSpPr/>
          <p:nvPr/>
        </p:nvSpPr>
        <p:spPr>
          <a:xfrm>
            <a:off x="2051613" y="2005977"/>
            <a:ext cx="5668536" cy="3362857"/>
          </a:xfrm>
          <a:prstGeom prst="rect">
            <a:avLst/>
          </a:prstGeom>
          <a:solidFill>
            <a:schemeClr val="bg1"/>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a:solidFill>
                <a:prstClr val="white"/>
              </a:solidFill>
            </a:endParaRPr>
          </a:p>
        </p:txBody>
      </p:sp>
      <p:sp>
        <p:nvSpPr>
          <p:cNvPr id="24" name="Rectangle 23"/>
          <p:cNvSpPr/>
          <p:nvPr/>
        </p:nvSpPr>
        <p:spPr>
          <a:xfrm>
            <a:off x="3396343" y="2024744"/>
            <a:ext cx="1751010" cy="3317966"/>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a:solidFill>
                <a:prstClr val="white"/>
              </a:solidFill>
            </a:endParaRPr>
          </a:p>
        </p:txBody>
      </p:sp>
      <p:sp>
        <p:nvSpPr>
          <p:cNvPr id="3" name="Title 2"/>
          <p:cNvSpPr>
            <a:spLocks noGrp="1"/>
          </p:cNvSpPr>
          <p:nvPr>
            <p:ph type="title"/>
          </p:nvPr>
        </p:nvSpPr>
        <p:spPr>
          <a:xfrm>
            <a:off x="457200" y="0"/>
            <a:ext cx="8229600" cy="838200"/>
          </a:xfrm>
        </p:spPr>
        <p:txBody>
          <a:bodyPr/>
          <a:lstStyle/>
          <a:p>
            <a:r>
              <a:rPr lang="en-US" sz="2800" b="1" dirty="0"/>
              <a:t>SE&amp;I - Project Scale of Rigor</a:t>
            </a:r>
          </a:p>
        </p:txBody>
      </p:sp>
      <p:sp>
        <p:nvSpPr>
          <p:cNvPr id="8" name="TextBox 7"/>
          <p:cNvSpPr txBox="1"/>
          <p:nvPr/>
        </p:nvSpPr>
        <p:spPr>
          <a:xfrm>
            <a:off x="7823204" y="1346933"/>
            <a:ext cx="1233472" cy="830997"/>
          </a:xfrm>
          <a:prstGeom prst="rect">
            <a:avLst/>
          </a:prstGeom>
          <a:noFill/>
        </p:spPr>
        <p:txBody>
          <a:bodyPr wrap="square" rtlCol="0">
            <a:spAutoFit/>
          </a:bodyPr>
          <a:lstStyle/>
          <a:p>
            <a:pPr fontAlgn="auto">
              <a:spcBef>
                <a:spcPts val="0"/>
              </a:spcBef>
              <a:spcAft>
                <a:spcPts val="0"/>
              </a:spcAft>
            </a:pPr>
            <a:r>
              <a:rPr lang="en-US" sz="1200" dirty="0">
                <a:solidFill>
                  <a:prstClr val="black"/>
                </a:solidFill>
                <a:latin typeface="Calibri"/>
              </a:rPr>
              <a:t>NASA guidelines:</a:t>
            </a:r>
          </a:p>
          <a:p>
            <a:pPr fontAlgn="auto">
              <a:spcBef>
                <a:spcPts val="0"/>
              </a:spcBef>
              <a:spcAft>
                <a:spcPts val="0"/>
              </a:spcAft>
            </a:pPr>
            <a:r>
              <a:rPr lang="en-US" sz="1200" dirty="0">
                <a:solidFill>
                  <a:prstClr val="black"/>
                </a:solidFill>
                <a:latin typeface="Calibri"/>
              </a:rPr>
              <a:t>NPR 7120.5d, 7123.1, 7120.2, etc.</a:t>
            </a:r>
          </a:p>
        </p:txBody>
      </p:sp>
      <p:sp>
        <p:nvSpPr>
          <p:cNvPr id="9" name="TextBox 8"/>
          <p:cNvSpPr txBox="1"/>
          <p:nvPr/>
        </p:nvSpPr>
        <p:spPr>
          <a:xfrm>
            <a:off x="1443319" y="5421341"/>
            <a:ext cx="1688860" cy="523220"/>
          </a:xfrm>
          <a:prstGeom prst="rect">
            <a:avLst/>
          </a:prstGeom>
          <a:noFill/>
        </p:spPr>
        <p:txBody>
          <a:bodyPr wrap="none" rtlCol="0">
            <a:spAutoFit/>
          </a:bodyPr>
          <a:lstStyle/>
          <a:p>
            <a:pPr fontAlgn="auto">
              <a:spcBef>
                <a:spcPts val="0"/>
              </a:spcBef>
              <a:spcAft>
                <a:spcPts val="0"/>
              </a:spcAft>
            </a:pPr>
            <a:r>
              <a:rPr lang="en-US" sz="1400" b="1" dirty="0">
                <a:solidFill>
                  <a:prstClr val="black"/>
                </a:solidFill>
                <a:latin typeface="Calibri"/>
              </a:rPr>
              <a:t>Technology </a:t>
            </a:r>
          </a:p>
          <a:p>
            <a:pPr fontAlgn="auto">
              <a:spcBef>
                <a:spcPts val="0"/>
              </a:spcBef>
              <a:spcAft>
                <a:spcPts val="0"/>
              </a:spcAft>
            </a:pPr>
            <a:r>
              <a:rPr lang="en-US" sz="1400" b="1" dirty="0">
                <a:solidFill>
                  <a:prstClr val="black"/>
                </a:solidFill>
                <a:latin typeface="Calibri"/>
              </a:rPr>
              <a:t>Development / R&amp;D</a:t>
            </a:r>
          </a:p>
        </p:txBody>
      </p:sp>
      <p:sp>
        <p:nvSpPr>
          <p:cNvPr id="10" name="TextBox 9"/>
          <p:cNvSpPr txBox="1"/>
          <p:nvPr/>
        </p:nvSpPr>
        <p:spPr>
          <a:xfrm>
            <a:off x="7002389" y="5421341"/>
            <a:ext cx="1533881" cy="307777"/>
          </a:xfrm>
          <a:prstGeom prst="rect">
            <a:avLst/>
          </a:prstGeom>
          <a:noFill/>
        </p:spPr>
        <p:txBody>
          <a:bodyPr wrap="none" rtlCol="0">
            <a:spAutoFit/>
          </a:bodyPr>
          <a:lstStyle/>
          <a:p>
            <a:pPr fontAlgn="auto">
              <a:spcBef>
                <a:spcPts val="0"/>
              </a:spcBef>
              <a:spcAft>
                <a:spcPts val="0"/>
              </a:spcAft>
            </a:pPr>
            <a:r>
              <a:rPr lang="en-US" sz="1400" b="1" dirty="0">
                <a:solidFill>
                  <a:prstClr val="black"/>
                </a:solidFill>
                <a:latin typeface="Calibri"/>
              </a:rPr>
              <a:t>Shuttle, ISS, Orion</a:t>
            </a:r>
          </a:p>
        </p:txBody>
      </p:sp>
      <p:sp>
        <p:nvSpPr>
          <p:cNvPr id="13" name="TextBox 12"/>
          <p:cNvSpPr txBox="1"/>
          <p:nvPr/>
        </p:nvSpPr>
        <p:spPr>
          <a:xfrm>
            <a:off x="5392064" y="3297000"/>
            <a:ext cx="2380338" cy="2031325"/>
          </a:xfrm>
          <a:prstGeom prst="rect">
            <a:avLst/>
          </a:prstGeom>
          <a:noFill/>
        </p:spPr>
        <p:txBody>
          <a:bodyPr wrap="square" rtlCol="0">
            <a:spAutoFit/>
          </a:bodyPr>
          <a:lstStyle/>
          <a:p>
            <a:pPr marL="120650" indent="-120650" fontAlgn="auto">
              <a:spcBef>
                <a:spcPts val="0"/>
              </a:spcBef>
              <a:spcAft>
                <a:spcPts val="0"/>
              </a:spcAft>
              <a:buFont typeface="Arial" pitchFamily="34" charset="0"/>
              <a:buChar char="•"/>
            </a:pPr>
            <a:r>
              <a:rPr lang="en-US" sz="1400" b="1" dirty="0">
                <a:solidFill>
                  <a:srgbClr val="1F497D"/>
                </a:solidFill>
                <a:latin typeface="Calibri"/>
              </a:rPr>
              <a:t>High dollar project</a:t>
            </a:r>
          </a:p>
          <a:p>
            <a:pPr marL="120650" indent="-120650" fontAlgn="auto">
              <a:spcBef>
                <a:spcPts val="0"/>
              </a:spcBef>
              <a:spcAft>
                <a:spcPts val="0"/>
              </a:spcAft>
              <a:buFont typeface="Arial" pitchFamily="34" charset="0"/>
              <a:buChar char="•"/>
            </a:pPr>
            <a:r>
              <a:rPr lang="en-US" sz="1400" b="1" dirty="0">
                <a:solidFill>
                  <a:srgbClr val="1F497D"/>
                </a:solidFill>
                <a:latin typeface="Calibri"/>
              </a:rPr>
              <a:t>High reliability required</a:t>
            </a:r>
          </a:p>
          <a:p>
            <a:pPr marL="120650" indent="-120650" fontAlgn="auto">
              <a:spcBef>
                <a:spcPts val="0"/>
              </a:spcBef>
              <a:spcAft>
                <a:spcPts val="0"/>
              </a:spcAft>
              <a:buFont typeface="Arial" pitchFamily="34" charset="0"/>
              <a:buChar char="•"/>
            </a:pPr>
            <a:r>
              <a:rPr lang="en-US" sz="1400" b="1" dirty="0">
                <a:solidFill>
                  <a:srgbClr val="1F497D"/>
                </a:solidFill>
                <a:latin typeface="Calibri"/>
              </a:rPr>
              <a:t>Crew safety</a:t>
            </a:r>
          </a:p>
          <a:p>
            <a:pPr marL="120650" indent="-120650" fontAlgn="auto">
              <a:spcBef>
                <a:spcPts val="0"/>
              </a:spcBef>
              <a:spcAft>
                <a:spcPts val="0"/>
              </a:spcAft>
              <a:buFont typeface="Arial" pitchFamily="34" charset="0"/>
              <a:buChar char="•"/>
            </a:pPr>
            <a:r>
              <a:rPr lang="en-US" sz="1400" b="1" dirty="0">
                <a:solidFill>
                  <a:srgbClr val="1F497D"/>
                </a:solidFill>
                <a:latin typeface="Calibri"/>
              </a:rPr>
              <a:t>Mission critical</a:t>
            </a:r>
          </a:p>
          <a:p>
            <a:pPr marL="120650" indent="-120650" fontAlgn="auto">
              <a:spcBef>
                <a:spcPts val="0"/>
              </a:spcBef>
              <a:spcAft>
                <a:spcPts val="0"/>
              </a:spcAft>
              <a:buFont typeface="Arial" pitchFamily="34" charset="0"/>
              <a:buChar char="•"/>
            </a:pPr>
            <a:r>
              <a:rPr lang="en-US" sz="1400" b="1" dirty="0">
                <a:solidFill>
                  <a:srgbClr val="1F497D"/>
                </a:solidFill>
                <a:latin typeface="Calibri"/>
              </a:rPr>
              <a:t>Expensive payloads</a:t>
            </a:r>
          </a:p>
          <a:p>
            <a:pPr marL="120650" indent="-120650" fontAlgn="auto">
              <a:spcBef>
                <a:spcPts val="0"/>
              </a:spcBef>
              <a:spcAft>
                <a:spcPts val="0"/>
              </a:spcAft>
              <a:buFont typeface="Arial" pitchFamily="34" charset="0"/>
              <a:buChar char="•"/>
            </a:pPr>
            <a:r>
              <a:rPr lang="en-US" sz="1400" b="1" dirty="0">
                <a:solidFill>
                  <a:srgbClr val="1F497D"/>
                </a:solidFill>
                <a:latin typeface="Calibri"/>
              </a:rPr>
              <a:t>High visibility</a:t>
            </a:r>
          </a:p>
          <a:p>
            <a:pPr marL="120650" indent="-120650" fontAlgn="auto">
              <a:spcBef>
                <a:spcPts val="0"/>
              </a:spcBef>
              <a:spcAft>
                <a:spcPts val="0"/>
              </a:spcAft>
              <a:buFont typeface="Arial" pitchFamily="34" charset="0"/>
              <a:buChar char="•"/>
            </a:pPr>
            <a:r>
              <a:rPr lang="en-US" sz="1400" b="1" dirty="0">
                <a:solidFill>
                  <a:srgbClr val="1F497D"/>
                </a:solidFill>
                <a:latin typeface="Calibri"/>
              </a:rPr>
              <a:t>Schedule constraints</a:t>
            </a:r>
          </a:p>
          <a:p>
            <a:pPr marL="120650" indent="-120650" fontAlgn="auto">
              <a:spcBef>
                <a:spcPts val="0"/>
              </a:spcBef>
              <a:spcAft>
                <a:spcPts val="0"/>
              </a:spcAft>
              <a:buFont typeface="Arial" pitchFamily="34" charset="0"/>
              <a:buChar char="•"/>
            </a:pPr>
            <a:r>
              <a:rPr lang="en-US" sz="1400" b="1" dirty="0">
                <a:solidFill>
                  <a:srgbClr val="1F497D"/>
                </a:solidFill>
                <a:latin typeface="Calibri"/>
              </a:rPr>
              <a:t>Costly replacement</a:t>
            </a:r>
          </a:p>
          <a:p>
            <a:pPr marL="120650" indent="-120650" fontAlgn="auto">
              <a:spcBef>
                <a:spcPts val="0"/>
              </a:spcBef>
              <a:spcAft>
                <a:spcPts val="0"/>
              </a:spcAft>
              <a:buFont typeface="Arial" pitchFamily="34" charset="0"/>
              <a:buChar char="•"/>
            </a:pPr>
            <a:r>
              <a:rPr lang="en-US" sz="1400" b="1" dirty="0">
                <a:solidFill>
                  <a:srgbClr val="1F497D"/>
                </a:solidFill>
                <a:latin typeface="Calibri"/>
              </a:rPr>
              <a:t>Paying customer</a:t>
            </a:r>
          </a:p>
        </p:txBody>
      </p:sp>
      <p:sp>
        <p:nvSpPr>
          <p:cNvPr id="14" name="TextBox 13"/>
          <p:cNvSpPr txBox="1"/>
          <p:nvPr/>
        </p:nvSpPr>
        <p:spPr>
          <a:xfrm>
            <a:off x="2100319" y="2072665"/>
            <a:ext cx="2394751" cy="1600438"/>
          </a:xfrm>
          <a:prstGeom prst="rect">
            <a:avLst/>
          </a:prstGeom>
          <a:noFill/>
        </p:spPr>
        <p:txBody>
          <a:bodyPr wrap="square" rtlCol="0">
            <a:spAutoFit/>
          </a:bodyPr>
          <a:lstStyle/>
          <a:p>
            <a:pPr marL="120650" indent="-120650" fontAlgn="auto">
              <a:spcBef>
                <a:spcPts val="0"/>
              </a:spcBef>
              <a:spcAft>
                <a:spcPts val="0"/>
              </a:spcAft>
              <a:buFont typeface="Arial" pitchFamily="34" charset="0"/>
              <a:buChar char="•"/>
            </a:pPr>
            <a:r>
              <a:rPr lang="en-US" sz="1400" b="1" dirty="0">
                <a:solidFill>
                  <a:srgbClr val="1F497D"/>
                </a:solidFill>
                <a:latin typeface="Calibri"/>
              </a:rPr>
              <a:t>Low cost project</a:t>
            </a:r>
          </a:p>
          <a:p>
            <a:pPr marL="120650" indent="-120650" fontAlgn="auto">
              <a:spcBef>
                <a:spcPts val="0"/>
              </a:spcBef>
              <a:spcAft>
                <a:spcPts val="0"/>
              </a:spcAft>
              <a:buFont typeface="Arial" pitchFamily="34" charset="0"/>
              <a:buChar char="•"/>
            </a:pPr>
            <a:r>
              <a:rPr lang="en-US" sz="1400" b="1" dirty="0">
                <a:solidFill>
                  <a:srgbClr val="1F497D"/>
                </a:solidFill>
                <a:latin typeface="Calibri"/>
              </a:rPr>
              <a:t>Low consequence of failure</a:t>
            </a:r>
          </a:p>
          <a:p>
            <a:pPr marL="120650" indent="-120650" fontAlgn="auto">
              <a:spcBef>
                <a:spcPts val="0"/>
              </a:spcBef>
              <a:spcAft>
                <a:spcPts val="0"/>
              </a:spcAft>
              <a:buFont typeface="Arial" pitchFamily="34" charset="0"/>
              <a:buChar char="•"/>
            </a:pPr>
            <a:r>
              <a:rPr lang="en-US" sz="1400" b="1" dirty="0">
                <a:solidFill>
                  <a:srgbClr val="1F497D"/>
                </a:solidFill>
                <a:latin typeface="Calibri"/>
              </a:rPr>
              <a:t>Easily replaceable hardware</a:t>
            </a:r>
          </a:p>
          <a:p>
            <a:pPr marL="120650" indent="-120650" fontAlgn="auto">
              <a:spcBef>
                <a:spcPts val="0"/>
              </a:spcBef>
              <a:spcAft>
                <a:spcPts val="0"/>
              </a:spcAft>
              <a:buFont typeface="Arial" pitchFamily="34" charset="0"/>
              <a:buChar char="•"/>
            </a:pPr>
            <a:r>
              <a:rPr lang="en-US" sz="1400" b="1" dirty="0">
                <a:solidFill>
                  <a:srgbClr val="1F497D"/>
                </a:solidFill>
                <a:latin typeface="Calibri"/>
              </a:rPr>
              <a:t>Little schedule pressure</a:t>
            </a:r>
          </a:p>
          <a:p>
            <a:pPr marL="120650" indent="-120650" fontAlgn="auto">
              <a:spcBef>
                <a:spcPts val="0"/>
              </a:spcBef>
              <a:spcAft>
                <a:spcPts val="0"/>
              </a:spcAft>
              <a:buFont typeface="Arial" pitchFamily="34" charset="0"/>
              <a:buChar char="•"/>
            </a:pPr>
            <a:r>
              <a:rPr lang="en-US" sz="1400" b="1" dirty="0">
                <a:solidFill>
                  <a:srgbClr val="1F497D"/>
                </a:solidFill>
                <a:latin typeface="Calibri"/>
              </a:rPr>
              <a:t>Under the radar</a:t>
            </a:r>
          </a:p>
        </p:txBody>
      </p:sp>
      <p:sp>
        <p:nvSpPr>
          <p:cNvPr id="16" name="TextBox 15"/>
          <p:cNvSpPr txBox="1"/>
          <p:nvPr/>
        </p:nvSpPr>
        <p:spPr>
          <a:xfrm>
            <a:off x="209005" y="1346932"/>
            <a:ext cx="1738328" cy="1015663"/>
          </a:xfrm>
          <a:prstGeom prst="rect">
            <a:avLst/>
          </a:prstGeom>
          <a:noFill/>
        </p:spPr>
        <p:txBody>
          <a:bodyPr wrap="square" rtlCol="0">
            <a:spAutoFit/>
          </a:bodyPr>
          <a:lstStyle/>
          <a:p>
            <a:pPr marL="171450" indent="-171450" fontAlgn="auto">
              <a:spcBef>
                <a:spcPts val="0"/>
              </a:spcBef>
              <a:spcAft>
                <a:spcPts val="0"/>
              </a:spcAft>
              <a:buFont typeface="Arial"/>
              <a:buChar char="•"/>
            </a:pPr>
            <a:r>
              <a:rPr lang="en-US" sz="1200" dirty="0">
                <a:solidFill>
                  <a:prstClr val="black"/>
                </a:solidFill>
                <a:latin typeface="Calibri"/>
              </a:rPr>
              <a:t>May or may not use guidelines</a:t>
            </a:r>
          </a:p>
          <a:p>
            <a:pPr marL="171450" indent="-171450" fontAlgn="auto">
              <a:spcBef>
                <a:spcPts val="0"/>
              </a:spcBef>
              <a:spcAft>
                <a:spcPts val="0"/>
              </a:spcAft>
              <a:buFont typeface="Arial"/>
              <a:buChar char="•"/>
            </a:pPr>
            <a:r>
              <a:rPr lang="en-US" sz="1200" dirty="0">
                <a:solidFill>
                  <a:prstClr val="black"/>
                </a:solidFill>
                <a:latin typeface="Calibri"/>
              </a:rPr>
              <a:t>Learn as you go</a:t>
            </a:r>
          </a:p>
          <a:p>
            <a:pPr marL="171450" indent="-171450" fontAlgn="auto">
              <a:spcBef>
                <a:spcPts val="0"/>
              </a:spcBef>
              <a:spcAft>
                <a:spcPts val="0"/>
              </a:spcAft>
              <a:buFont typeface="Arial"/>
              <a:buChar char="•"/>
            </a:pPr>
            <a:r>
              <a:rPr lang="en-US" sz="1200" dirty="0">
                <a:solidFill>
                  <a:prstClr val="black"/>
                </a:solidFill>
                <a:latin typeface="Calibri"/>
              </a:rPr>
              <a:t>May only implement processes after failure</a:t>
            </a:r>
          </a:p>
        </p:txBody>
      </p:sp>
      <p:sp>
        <p:nvSpPr>
          <p:cNvPr id="17" name="TextBox 16"/>
          <p:cNvSpPr txBox="1"/>
          <p:nvPr/>
        </p:nvSpPr>
        <p:spPr>
          <a:xfrm>
            <a:off x="6037017" y="1342913"/>
            <a:ext cx="1746234" cy="646331"/>
          </a:xfrm>
          <a:prstGeom prst="rect">
            <a:avLst/>
          </a:prstGeom>
          <a:noFill/>
        </p:spPr>
        <p:txBody>
          <a:bodyPr wrap="square" rtlCol="0">
            <a:spAutoFit/>
          </a:bodyPr>
          <a:lstStyle/>
          <a:p>
            <a:pPr algn="r" fontAlgn="auto">
              <a:spcBef>
                <a:spcPts val="0"/>
              </a:spcBef>
              <a:spcAft>
                <a:spcPts val="0"/>
              </a:spcAft>
            </a:pPr>
            <a:r>
              <a:rPr lang="en-US" b="1" dirty="0">
                <a:solidFill>
                  <a:srgbClr val="1F497D"/>
                </a:solidFill>
                <a:latin typeface="Calibri"/>
              </a:rPr>
              <a:t>Human Space Flight</a:t>
            </a:r>
          </a:p>
        </p:txBody>
      </p:sp>
      <p:sp>
        <p:nvSpPr>
          <p:cNvPr id="18" name="TextBox 17"/>
          <p:cNvSpPr txBox="1"/>
          <p:nvPr/>
        </p:nvSpPr>
        <p:spPr>
          <a:xfrm>
            <a:off x="1989746" y="1290661"/>
            <a:ext cx="1746234" cy="646331"/>
          </a:xfrm>
          <a:prstGeom prst="rect">
            <a:avLst/>
          </a:prstGeom>
          <a:noFill/>
        </p:spPr>
        <p:txBody>
          <a:bodyPr wrap="square" rtlCol="0">
            <a:spAutoFit/>
          </a:bodyPr>
          <a:lstStyle/>
          <a:p>
            <a:pPr fontAlgn="auto">
              <a:spcBef>
                <a:spcPts val="0"/>
              </a:spcBef>
              <a:spcAft>
                <a:spcPts val="0"/>
              </a:spcAft>
            </a:pPr>
            <a:r>
              <a:rPr lang="en-US" b="1" dirty="0">
                <a:solidFill>
                  <a:srgbClr val="1F497D"/>
                </a:solidFill>
                <a:latin typeface="Calibri"/>
              </a:rPr>
              <a:t>Research &amp; Development</a:t>
            </a:r>
          </a:p>
        </p:txBody>
      </p:sp>
      <p:sp>
        <p:nvSpPr>
          <p:cNvPr id="11" name="TextBox 10"/>
          <p:cNvSpPr txBox="1"/>
          <p:nvPr/>
        </p:nvSpPr>
        <p:spPr>
          <a:xfrm>
            <a:off x="3573833" y="5421341"/>
            <a:ext cx="1227003" cy="523220"/>
          </a:xfrm>
          <a:prstGeom prst="rect">
            <a:avLst/>
          </a:prstGeom>
          <a:noFill/>
        </p:spPr>
        <p:txBody>
          <a:bodyPr wrap="none" rtlCol="0">
            <a:spAutoFit/>
          </a:bodyPr>
          <a:lstStyle/>
          <a:p>
            <a:pPr fontAlgn="auto">
              <a:spcBef>
                <a:spcPts val="0"/>
              </a:spcBef>
              <a:spcAft>
                <a:spcPts val="0"/>
              </a:spcAft>
            </a:pPr>
            <a:r>
              <a:rPr lang="en-US" sz="1400" b="1" dirty="0">
                <a:solidFill>
                  <a:prstClr val="black"/>
                </a:solidFill>
                <a:latin typeface="Calibri"/>
              </a:rPr>
              <a:t>Morpheus  </a:t>
            </a:r>
          </a:p>
          <a:p>
            <a:pPr fontAlgn="auto">
              <a:spcBef>
                <a:spcPts val="0"/>
              </a:spcBef>
              <a:spcAft>
                <a:spcPts val="0"/>
              </a:spcAft>
            </a:pPr>
            <a:r>
              <a:rPr lang="en-US" sz="1400" b="1" dirty="0">
                <a:solidFill>
                  <a:prstClr val="black"/>
                </a:solidFill>
                <a:latin typeface="Calibri"/>
              </a:rPr>
              <a:t>              ALHAT</a:t>
            </a:r>
          </a:p>
        </p:txBody>
      </p:sp>
      <p:sp>
        <p:nvSpPr>
          <p:cNvPr id="25" name="TextBox 24"/>
          <p:cNvSpPr txBox="1"/>
          <p:nvPr/>
        </p:nvSpPr>
        <p:spPr>
          <a:xfrm>
            <a:off x="262167" y="2500204"/>
            <a:ext cx="1634067" cy="2677656"/>
          </a:xfrm>
          <a:prstGeom prst="rect">
            <a:avLst/>
          </a:prstGeom>
          <a:noFill/>
        </p:spPr>
        <p:txBody>
          <a:bodyPr wrap="square" rtlCol="0">
            <a:spAutoFit/>
          </a:bodyPr>
          <a:lstStyle/>
          <a:p>
            <a:pPr fontAlgn="auto">
              <a:spcBef>
                <a:spcPts val="0"/>
              </a:spcBef>
              <a:spcAft>
                <a:spcPts val="0"/>
              </a:spcAft>
            </a:pPr>
            <a:r>
              <a:rPr lang="en-US" sz="1400" b="1" u="sng" dirty="0">
                <a:solidFill>
                  <a:prstClr val="black"/>
                </a:solidFill>
                <a:latin typeface="Calibri"/>
              </a:rPr>
              <a:t>Process Rigor</a:t>
            </a:r>
          </a:p>
          <a:p>
            <a:pPr fontAlgn="auto">
              <a:spcBef>
                <a:spcPts val="0"/>
              </a:spcBef>
              <a:spcAft>
                <a:spcPts val="0"/>
              </a:spcAft>
            </a:pPr>
            <a:r>
              <a:rPr lang="en-US" sz="1400" b="1" dirty="0">
                <a:solidFill>
                  <a:prstClr val="black"/>
                </a:solidFill>
                <a:latin typeface="Calibri"/>
              </a:rPr>
              <a:t>CM, Requirements, Data Management, Formal Documentation, etc.</a:t>
            </a:r>
          </a:p>
          <a:p>
            <a:pPr fontAlgn="auto">
              <a:spcBef>
                <a:spcPts val="0"/>
              </a:spcBef>
              <a:spcAft>
                <a:spcPts val="0"/>
              </a:spcAft>
            </a:pPr>
            <a:endParaRPr lang="en-US" sz="1400" b="1" dirty="0">
              <a:solidFill>
                <a:prstClr val="black"/>
              </a:solidFill>
              <a:latin typeface="Calibri"/>
            </a:endParaRPr>
          </a:p>
          <a:p>
            <a:pPr fontAlgn="auto">
              <a:spcBef>
                <a:spcPts val="0"/>
              </a:spcBef>
              <a:spcAft>
                <a:spcPts val="0"/>
              </a:spcAft>
            </a:pPr>
            <a:r>
              <a:rPr lang="en-US" sz="1400" b="1" u="sng" dirty="0">
                <a:solidFill>
                  <a:prstClr val="black"/>
                </a:solidFill>
                <a:latin typeface="Calibri"/>
              </a:rPr>
              <a:t>Technical Rigor</a:t>
            </a:r>
          </a:p>
          <a:p>
            <a:pPr fontAlgn="auto">
              <a:spcBef>
                <a:spcPts val="0"/>
              </a:spcBef>
              <a:spcAft>
                <a:spcPts val="0"/>
              </a:spcAft>
            </a:pPr>
            <a:r>
              <a:rPr lang="en-US" sz="1400" b="1" dirty="0">
                <a:solidFill>
                  <a:prstClr val="black"/>
                </a:solidFill>
                <a:latin typeface="Calibri"/>
              </a:rPr>
              <a:t>Factors of safety</a:t>
            </a:r>
          </a:p>
          <a:p>
            <a:pPr fontAlgn="auto">
              <a:spcBef>
                <a:spcPts val="0"/>
              </a:spcBef>
              <a:spcAft>
                <a:spcPts val="0"/>
              </a:spcAft>
            </a:pPr>
            <a:r>
              <a:rPr lang="en-US" sz="1400" b="1" dirty="0">
                <a:solidFill>
                  <a:prstClr val="black"/>
                </a:solidFill>
                <a:latin typeface="Calibri"/>
              </a:rPr>
              <a:t>Quality control</a:t>
            </a:r>
          </a:p>
          <a:p>
            <a:pPr fontAlgn="auto">
              <a:spcBef>
                <a:spcPts val="0"/>
              </a:spcBef>
              <a:spcAft>
                <a:spcPts val="0"/>
              </a:spcAft>
            </a:pPr>
            <a:r>
              <a:rPr lang="en-US" sz="1400" b="1" dirty="0">
                <a:solidFill>
                  <a:prstClr val="black"/>
                </a:solidFill>
                <a:latin typeface="Calibri"/>
              </a:rPr>
              <a:t>Amount of testing,</a:t>
            </a:r>
          </a:p>
          <a:p>
            <a:pPr fontAlgn="auto">
              <a:spcBef>
                <a:spcPts val="0"/>
              </a:spcBef>
              <a:spcAft>
                <a:spcPts val="0"/>
              </a:spcAft>
            </a:pPr>
            <a:r>
              <a:rPr lang="en-US" sz="1400" b="1" dirty="0">
                <a:solidFill>
                  <a:prstClr val="black"/>
                </a:solidFill>
                <a:latin typeface="Calibri"/>
              </a:rPr>
              <a:t>etc.</a:t>
            </a:r>
          </a:p>
        </p:txBody>
      </p:sp>
      <p:sp>
        <p:nvSpPr>
          <p:cNvPr id="21" name="Slide Number Placeholder 3"/>
          <p:cNvSpPr>
            <a:spLocks noGrp="1"/>
          </p:cNvSpPr>
          <p:nvPr>
            <p:ph type="sldNum" sz="quarter" idx="10"/>
          </p:nvPr>
        </p:nvSpPr>
        <p:spPr>
          <a:xfrm>
            <a:off x="7010400" y="6492875"/>
            <a:ext cx="2133600" cy="365125"/>
          </a:xfrm>
        </p:spPr>
        <p:txBody>
          <a:bodyPr/>
          <a:lstStyle/>
          <a:p>
            <a:pPr algn="r">
              <a:defRPr/>
            </a:pPr>
            <a:fld id="{E8CC2E4F-0C15-4364-A092-695466749EEE}" type="slidenum">
              <a:rPr lang="en-US" sz="1100" smtClean="0">
                <a:latin typeface="+mj-lt"/>
              </a:rPr>
              <a:pPr algn="r">
                <a:defRPr/>
              </a:pPr>
              <a:t>24</a:t>
            </a:fld>
            <a:endParaRPr lang="en-US" sz="1100" dirty="0">
              <a:latin typeface="+mj-lt"/>
            </a:endParaRPr>
          </a:p>
        </p:txBody>
      </p:sp>
      <p:pic>
        <p:nvPicPr>
          <p:cNvPr id="26" name="Content Placeholder 3" descr="alhat_integrated_vehicle.jpg"/>
          <p:cNvPicPr>
            <a:picLocks noChangeAspect="1"/>
          </p:cNvPicPr>
          <p:nvPr/>
        </p:nvPicPr>
        <p:blipFill rotWithShape="1">
          <a:blip r:embed="rId2" cstate="email">
            <a:extLst>
              <a:ext uri="{BEBA8EAE-BF5A-486C-A8C5-ECC9F3942E4B}">
                <a14:imgProps xmlns:a14="http://schemas.microsoft.com/office/drawing/2010/main">
                  <a14:imgLayer r:embed="rId3">
                    <a14:imgEffect>
                      <a14:backgroundRemoval t="21529" b="84118" l="20364" r="77364"/>
                    </a14:imgEffect>
                  </a14:imgLayer>
                </a14:imgProps>
              </a:ext>
              <a:ext uri="{28A0092B-C50C-407E-A947-70E740481C1C}">
                <a14:useLocalDpi xmlns:a14="http://schemas.microsoft.com/office/drawing/2010/main"/>
              </a:ext>
            </a:extLst>
          </a:blip>
          <a:srcRect/>
          <a:stretch/>
        </p:blipFill>
        <p:spPr bwMode="auto">
          <a:xfrm>
            <a:off x="3570095" y="4834484"/>
            <a:ext cx="731448" cy="645009"/>
          </a:xfrm>
          <a:prstGeom prst="rect">
            <a:avLst/>
          </a:prstGeom>
          <a:noFill/>
          <a:ln w="9525">
            <a:noFill/>
            <a:miter lim="800000"/>
            <a:headEnd/>
            <a:tailEnd/>
          </a:ln>
        </p:spPr>
      </p:pic>
      <p:sp>
        <p:nvSpPr>
          <p:cNvPr id="15" name="Right Arrow 14"/>
          <p:cNvSpPr/>
          <p:nvPr/>
        </p:nvSpPr>
        <p:spPr>
          <a:xfrm rot="19783329">
            <a:off x="2040674" y="3272037"/>
            <a:ext cx="5311619" cy="587567"/>
          </a:xfrm>
          <a:prstGeom prst="rightArrow">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1400" dirty="0">
                <a:solidFill>
                  <a:prstClr val="black"/>
                </a:solidFill>
              </a:rPr>
              <a:t>More documentation, rigor, discipline, record-keeping, planning, etc </a:t>
            </a:r>
          </a:p>
        </p:txBody>
      </p:sp>
      <p:cxnSp>
        <p:nvCxnSpPr>
          <p:cNvPr id="27" name="Straight Arrow Connector 26"/>
          <p:cNvCxnSpPr/>
          <p:nvPr/>
        </p:nvCxnSpPr>
        <p:spPr>
          <a:xfrm>
            <a:off x="4130179" y="5184541"/>
            <a:ext cx="223222" cy="0"/>
          </a:xfrm>
          <a:prstGeom prst="straightConnector1">
            <a:avLst/>
          </a:prstGeom>
          <a:ln w="28575">
            <a:solidFill>
              <a:srgbClr val="FF0000"/>
            </a:solidFill>
            <a:headEnd type="none" w="med" len="med"/>
            <a:tailEnd type="arrow"/>
          </a:ln>
        </p:spPr>
        <p:style>
          <a:lnRef idx="1">
            <a:schemeClr val="accent1"/>
          </a:lnRef>
          <a:fillRef idx="0">
            <a:schemeClr val="accent1"/>
          </a:fillRef>
          <a:effectRef idx="0">
            <a:schemeClr val="accent1"/>
          </a:effectRef>
          <a:fontRef idx="minor">
            <a:schemeClr val="tx1"/>
          </a:fontRef>
        </p:style>
      </p:cxnSp>
      <p:pic>
        <p:nvPicPr>
          <p:cNvPr id="29" name="Picture 2"/>
          <p:cNvPicPr>
            <a:picLocks noChangeAspect="1" noChangeArrowheads="1"/>
          </p:cNvPicPr>
          <p:nvPr/>
        </p:nvPicPr>
        <p:blipFill rotWithShape="1">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4363382" y="4928739"/>
            <a:ext cx="449386" cy="42333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7" name="Rectangle 6"/>
          <p:cNvSpPr/>
          <p:nvPr/>
        </p:nvSpPr>
        <p:spPr>
          <a:xfrm>
            <a:off x="3660046" y="4658855"/>
            <a:ext cx="524503" cy="307777"/>
          </a:xfrm>
          <a:prstGeom prst="rect">
            <a:avLst/>
          </a:prstGeom>
        </p:spPr>
        <p:txBody>
          <a:bodyPr wrap="none">
            <a:spAutoFit/>
          </a:bodyPr>
          <a:lstStyle/>
          <a:p>
            <a:r>
              <a:rPr lang="en-US" sz="1400" b="1" dirty="0">
                <a:solidFill>
                  <a:prstClr val="black"/>
                </a:solidFill>
                <a:latin typeface="Calibri"/>
              </a:rPr>
              <a:t>1.5A</a:t>
            </a:r>
            <a:endParaRPr lang="en-US" sz="1400" dirty="0"/>
          </a:p>
        </p:txBody>
      </p:sp>
      <p:sp>
        <p:nvSpPr>
          <p:cNvPr id="30" name="Rectangle 29"/>
          <p:cNvSpPr/>
          <p:nvPr/>
        </p:nvSpPr>
        <p:spPr>
          <a:xfrm>
            <a:off x="4327301" y="4658855"/>
            <a:ext cx="516488" cy="307777"/>
          </a:xfrm>
          <a:prstGeom prst="rect">
            <a:avLst/>
          </a:prstGeom>
        </p:spPr>
        <p:txBody>
          <a:bodyPr wrap="none">
            <a:spAutoFit/>
          </a:bodyPr>
          <a:lstStyle/>
          <a:p>
            <a:r>
              <a:rPr lang="en-US" sz="1400" b="1" dirty="0">
                <a:solidFill>
                  <a:prstClr val="black"/>
                </a:solidFill>
                <a:latin typeface="Calibri"/>
              </a:rPr>
              <a:t>1.5B</a:t>
            </a:r>
            <a:endParaRPr lang="en-US" sz="1400" dirty="0"/>
          </a:p>
        </p:txBody>
      </p:sp>
    </p:spTree>
    <p:extLst>
      <p:ext uri="{BB962C8B-B14F-4D97-AF65-F5344CB8AC3E}">
        <p14:creationId xmlns:p14="http://schemas.microsoft.com/office/powerpoint/2010/main" val="3616971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SE&amp;I - Maintaining Data Relationships</a:t>
            </a:r>
          </a:p>
        </p:txBody>
      </p:sp>
      <p:sp>
        <p:nvSpPr>
          <p:cNvPr id="5" name="TextBox 4"/>
          <p:cNvSpPr txBox="1"/>
          <p:nvPr/>
        </p:nvSpPr>
        <p:spPr>
          <a:xfrm>
            <a:off x="5553636" y="1788459"/>
            <a:ext cx="915122" cy="307777"/>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wrap="none" rtlCol="0">
            <a:spAutoFit/>
          </a:bodyPr>
          <a:lstStyle/>
          <a:p>
            <a:pPr algn="ctr"/>
            <a:r>
              <a:rPr lang="en-US" sz="1400" b="1" dirty="0"/>
              <a:t>Test Log</a:t>
            </a:r>
          </a:p>
        </p:txBody>
      </p:sp>
      <p:sp>
        <p:nvSpPr>
          <p:cNvPr id="6" name="TextBox 5"/>
          <p:cNvSpPr txBox="1"/>
          <p:nvPr/>
        </p:nvSpPr>
        <p:spPr>
          <a:xfrm>
            <a:off x="6338048" y="3030070"/>
            <a:ext cx="1434353" cy="307777"/>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algn="ctr"/>
            <a:r>
              <a:rPr lang="en-US" sz="1400" b="1" dirty="0"/>
              <a:t>Discrepancies</a:t>
            </a:r>
          </a:p>
        </p:txBody>
      </p:sp>
      <p:sp>
        <p:nvSpPr>
          <p:cNvPr id="7" name="TextBox 6"/>
          <p:cNvSpPr txBox="1"/>
          <p:nvPr/>
        </p:nvSpPr>
        <p:spPr>
          <a:xfrm>
            <a:off x="6920753" y="5414683"/>
            <a:ext cx="1411878" cy="738664"/>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algn="ctr"/>
            <a:r>
              <a:rPr lang="en-US" sz="1400" b="1" dirty="0"/>
              <a:t>Master Equipment List</a:t>
            </a:r>
          </a:p>
        </p:txBody>
      </p:sp>
      <p:sp>
        <p:nvSpPr>
          <p:cNvPr id="8" name="TextBox 7"/>
          <p:cNvSpPr txBox="1"/>
          <p:nvPr/>
        </p:nvSpPr>
        <p:spPr>
          <a:xfrm>
            <a:off x="2501153" y="4208929"/>
            <a:ext cx="1286435" cy="523220"/>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algn="ctr"/>
            <a:r>
              <a:rPr lang="en-US" sz="1400" b="1" dirty="0"/>
              <a:t>Design Changes</a:t>
            </a:r>
          </a:p>
        </p:txBody>
      </p:sp>
      <p:sp>
        <p:nvSpPr>
          <p:cNvPr id="9" name="TextBox 8"/>
          <p:cNvSpPr txBox="1"/>
          <p:nvPr/>
        </p:nvSpPr>
        <p:spPr>
          <a:xfrm>
            <a:off x="6938683" y="4536142"/>
            <a:ext cx="1156447" cy="523220"/>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algn="ctr"/>
            <a:r>
              <a:rPr lang="en-US" sz="1400" b="1" dirty="0"/>
              <a:t>Action Items</a:t>
            </a:r>
          </a:p>
        </p:txBody>
      </p:sp>
      <p:sp>
        <p:nvSpPr>
          <p:cNvPr id="10" name="TextBox 9"/>
          <p:cNvSpPr txBox="1"/>
          <p:nvPr/>
        </p:nvSpPr>
        <p:spPr>
          <a:xfrm>
            <a:off x="286872" y="2604248"/>
            <a:ext cx="1461247" cy="307777"/>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algn="ctr"/>
            <a:r>
              <a:rPr lang="en-US" sz="1400" b="1" dirty="0"/>
              <a:t>Requirements</a:t>
            </a:r>
          </a:p>
        </p:txBody>
      </p:sp>
      <p:sp>
        <p:nvSpPr>
          <p:cNvPr id="11" name="TextBox 10"/>
          <p:cNvSpPr txBox="1"/>
          <p:nvPr/>
        </p:nvSpPr>
        <p:spPr>
          <a:xfrm>
            <a:off x="2913532" y="2259107"/>
            <a:ext cx="1461247" cy="523220"/>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algn="ctr"/>
            <a:r>
              <a:rPr lang="en-US" sz="1400" b="1" dirty="0"/>
              <a:t>Verification List</a:t>
            </a:r>
          </a:p>
        </p:txBody>
      </p:sp>
      <p:cxnSp>
        <p:nvCxnSpPr>
          <p:cNvPr id="14" name="Shape 13"/>
          <p:cNvCxnSpPr>
            <a:stCxn id="5" idx="3"/>
            <a:endCxn id="6" idx="0"/>
          </p:cNvCxnSpPr>
          <p:nvPr/>
        </p:nvCxnSpPr>
        <p:spPr>
          <a:xfrm>
            <a:off x="6468758" y="1942348"/>
            <a:ext cx="586467" cy="1087722"/>
          </a:xfrm>
          <a:prstGeom prst="curvedConnector2">
            <a:avLst/>
          </a:prstGeom>
          <a:ln>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16" name="Shape 15"/>
          <p:cNvCxnSpPr>
            <a:stCxn id="6" idx="2"/>
            <a:endCxn id="9" idx="1"/>
          </p:cNvCxnSpPr>
          <p:nvPr/>
        </p:nvCxnSpPr>
        <p:spPr>
          <a:xfrm rot="5400000">
            <a:off x="6267002" y="4009528"/>
            <a:ext cx="1459905" cy="116542"/>
          </a:xfrm>
          <a:prstGeom prst="curvedConnector4">
            <a:avLst>
              <a:gd name="adj1" fmla="val 41040"/>
              <a:gd name="adj2" fmla="val 296152"/>
            </a:avLst>
          </a:prstGeom>
          <a:ln>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18" name="Curved Connector 17"/>
          <p:cNvCxnSpPr>
            <a:stCxn id="11" idx="3"/>
            <a:endCxn id="5" idx="1"/>
          </p:cNvCxnSpPr>
          <p:nvPr/>
        </p:nvCxnSpPr>
        <p:spPr>
          <a:xfrm flipV="1">
            <a:off x="4374779" y="1942348"/>
            <a:ext cx="1178857" cy="578369"/>
          </a:xfrm>
          <a:prstGeom prst="curvedConnector3">
            <a:avLst>
              <a:gd name="adj1" fmla="val 50000"/>
            </a:avLst>
          </a:prstGeom>
          <a:ln>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20" name="Curved Connector 19"/>
          <p:cNvCxnSpPr>
            <a:stCxn id="10" idx="3"/>
            <a:endCxn id="11" idx="1"/>
          </p:cNvCxnSpPr>
          <p:nvPr/>
        </p:nvCxnSpPr>
        <p:spPr>
          <a:xfrm flipV="1">
            <a:off x="1748119" y="2520717"/>
            <a:ext cx="1165413" cy="237420"/>
          </a:xfrm>
          <a:prstGeom prst="curvedConnector3">
            <a:avLst>
              <a:gd name="adj1" fmla="val 50000"/>
            </a:avLst>
          </a:prstGeom>
          <a:ln>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22" name="Curved Connector 21"/>
          <p:cNvCxnSpPr>
            <a:stCxn id="10" idx="3"/>
            <a:endCxn id="8" idx="1"/>
          </p:cNvCxnSpPr>
          <p:nvPr/>
        </p:nvCxnSpPr>
        <p:spPr>
          <a:xfrm>
            <a:off x="1748119" y="2758137"/>
            <a:ext cx="753034" cy="1712402"/>
          </a:xfrm>
          <a:prstGeom prst="curvedConnector3">
            <a:avLst>
              <a:gd name="adj1" fmla="val 50000"/>
            </a:avLst>
          </a:prstGeom>
          <a:ln>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24" name="Curved Connector 23"/>
          <p:cNvCxnSpPr>
            <a:stCxn id="8" idx="3"/>
            <a:endCxn id="7" idx="1"/>
          </p:cNvCxnSpPr>
          <p:nvPr/>
        </p:nvCxnSpPr>
        <p:spPr>
          <a:xfrm>
            <a:off x="3787588" y="4470539"/>
            <a:ext cx="3133165" cy="1313476"/>
          </a:xfrm>
          <a:prstGeom prst="curvedConnector3">
            <a:avLst>
              <a:gd name="adj1" fmla="val 50000"/>
            </a:avLst>
          </a:prstGeom>
          <a:ln>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26" name="Shape 25"/>
          <p:cNvCxnSpPr>
            <a:stCxn id="6" idx="1"/>
            <a:endCxn id="8" idx="1"/>
          </p:cNvCxnSpPr>
          <p:nvPr/>
        </p:nvCxnSpPr>
        <p:spPr>
          <a:xfrm rot="10800000" flipV="1">
            <a:off x="2501154" y="3183959"/>
            <a:ext cx="3836895" cy="1286580"/>
          </a:xfrm>
          <a:prstGeom prst="curvedConnector3">
            <a:avLst>
              <a:gd name="adj1" fmla="val 105958"/>
            </a:avLst>
          </a:prstGeom>
          <a:ln>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28" name="Curved Connector 27"/>
          <p:cNvCxnSpPr>
            <a:stCxn id="8" idx="3"/>
            <a:endCxn id="9" idx="1"/>
          </p:cNvCxnSpPr>
          <p:nvPr/>
        </p:nvCxnSpPr>
        <p:spPr>
          <a:xfrm>
            <a:off x="3787588" y="4470539"/>
            <a:ext cx="3151095" cy="327213"/>
          </a:xfrm>
          <a:prstGeom prst="curvedConnector3">
            <a:avLst>
              <a:gd name="adj1" fmla="val 50000"/>
            </a:avLst>
          </a:prstGeom>
          <a:ln>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50" name="Curved Connector 49"/>
          <p:cNvCxnSpPr>
            <a:stCxn id="8" idx="0"/>
            <a:endCxn id="11" idx="2"/>
          </p:cNvCxnSpPr>
          <p:nvPr/>
        </p:nvCxnSpPr>
        <p:spPr>
          <a:xfrm rot="5400000" flipH="1" flipV="1">
            <a:off x="2680962" y="3245736"/>
            <a:ext cx="1426602" cy="499785"/>
          </a:xfrm>
          <a:prstGeom prst="curvedConnector3">
            <a:avLst>
              <a:gd name="adj1" fmla="val 50000"/>
            </a:avLst>
          </a:prstGeom>
          <a:ln>
            <a:solidFill>
              <a:schemeClr val="tx1"/>
            </a:solidFill>
            <a:prstDash val="dash"/>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242049" y="1976719"/>
            <a:ext cx="1506070" cy="646331"/>
          </a:xfrm>
          <a:prstGeom prst="rect">
            <a:avLst/>
          </a:prstGeom>
          <a:noFill/>
        </p:spPr>
        <p:txBody>
          <a:bodyPr wrap="square" rtlCol="0">
            <a:spAutoFit/>
          </a:bodyPr>
          <a:lstStyle/>
          <a:p>
            <a:pPr algn="ctr"/>
            <a:r>
              <a:rPr lang="en-US" sz="1200" dirty="0"/>
              <a:t>What should our system / subsystems do?</a:t>
            </a:r>
          </a:p>
        </p:txBody>
      </p:sp>
      <p:sp>
        <p:nvSpPr>
          <p:cNvPr id="53" name="TextBox 52"/>
          <p:cNvSpPr txBox="1"/>
          <p:nvPr/>
        </p:nvSpPr>
        <p:spPr>
          <a:xfrm>
            <a:off x="2895602" y="1604684"/>
            <a:ext cx="1506070" cy="646331"/>
          </a:xfrm>
          <a:prstGeom prst="rect">
            <a:avLst/>
          </a:prstGeom>
          <a:noFill/>
        </p:spPr>
        <p:txBody>
          <a:bodyPr wrap="square" rtlCol="0">
            <a:spAutoFit/>
          </a:bodyPr>
          <a:lstStyle/>
          <a:p>
            <a:pPr algn="ctr"/>
            <a:r>
              <a:rPr lang="en-US" sz="1200" dirty="0"/>
              <a:t>How will we test and verify it does what it should? </a:t>
            </a:r>
          </a:p>
        </p:txBody>
      </p:sp>
      <p:sp>
        <p:nvSpPr>
          <p:cNvPr id="54" name="TextBox 53"/>
          <p:cNvSpPr txBox="1"/>
          <p:nvPr/>
        </p:nvSpPr>
        <p:spPr>
          <a:xfrm>
            <a:off x="5239872" y="1151966"/>
            <a:ext cx="1506070" cy="646331"/>
          </a:xfrm>
          <a:prstGeom prst="rect">
            <a:avLst/>
          </a:prstGeom>
          <a:noFill/>
        </p:spPr>
        <p:txBody>
          <a:bodyPr wrap="square" rtlCol="0">
            <a:spAutoFit/>
          </a:bodyPr>
          <a:lstStyle/>
          <a:p>
            <a:pPr algn="ctr"/>
            <a:r>
              <a:rPr lang="en-US" sz="1200" dirty="0"/>
              <a:t>What have we tested? What are the results?</a:t>
            </a:r>
          </a:p>
        </p:txBody>
      </p:sp>
      <p:sp>
        <p:nvSpPr>
          <p:cNvPr id="55" name="TextBox 54"/>
          <p:cNvSpPr txBox="1"/>
          <p:nvPr/>
        </p:nvSpPr>
        <p:spPr>
          <a:xfrm>
            <a:off x="6938683" y="2081249"/>
            <a:ext cx="1467906" cy="852518"/>
          </a:xfrm>
          <a:prstGeom prst="rect">
            <a:avLst/>
          </a:prstGeom>
          <a:noFill/>
        </p:spPr>
        <p:txBody>
          <a:bodyPr wrap="square" rtlCol="0">
            <a:spAutoFit/>
          </a:bodyPr>
          <a:lstStyle/>
          <a:p>
            <a:pPr algn="ctr"/>
            <a:r>
              <a:rPr lang="en-US" sz="1200" dirty="0"/>
              <a:t>What discrepancies have occurred? Are they fixed?</a:t>
            </a:r>
          </a:p>
        </p:txBody>
      </p:sp>
      <p:sp>
        <p:nvSpPr>
          <p:cNvPr id="56" name="TextBox 55"/>
          <p:cNvSpPr txBox="1"/>
          <p:nvPr/>
        </p:nvSpPr>
        <p:spPr>
          <a:xfrm>
            <a:off x="6875930" y="3675530"/>
            <a:ext cx="1815351" cy="830997"/>
          </a:xfrm>
          <a:prstGeom prst="rect">
            <a:avLst/>
          </a:prstGeom>
          <a:noFill/>
        </p:spPr>
        <p:txBody>
          <a:bodyPr wrap="square" rtlCol="0">
            <a:spAutoFit/>
          </a:bodyPr>
          <a:lstStyle/>
          <a:p>
            <a:pPr algn="ctr"/>
            <a:r>
              <a:rPr lang="en-US" sz="1200" dirty="0"/>
              <a:t>What are the actions? Who’s assigned and when are they due? Are they complete?</a:t>
            </a:r>
          </a:p>
        </p:txBody>
      </p:sp>
      <p:sp>
        <p:nvSpPr>
          <p:cNvPr id="57" name="TextBox 56"/>
          <p:cNvSpPr txBox="1"/>
          <p:nvPr/>
        </p:nvSpPr>
        <p:spPr>
          <a:xfrm>
            <a:off x="1976718" y="4755778"/>
            <a:ext cx="2299447" cy="830997"/>
          </a:xfrm>
          <a:prstGeom prst="rect">
            <a:avLst/>
          </a:prstGeom>
          <a:noFill/>
        </p:spPr>
        <p:txBody>
          <a:bodyPr wrap="square" rtlCol="0">
            <a:spAutoFit/>
          </a:bodyPr>
          <a:lstStyle/>
          <a:p>
            <a:pPr algn="ctr"/>
            <a:r>
              <a:rPr lang="en-US" sz="1200" dirty="0"/>
              <a:t>What design changes are proposed and why? Have they been vetted and integrated impacts accepted?</a:t>
            </a:r>
          </a:p>
        </p:txBody>
      </p:sp>
      <p:sp>
        <p:nvSpPr>
          <p:cNvPr id="58" name="TextBox 57"/>
          <p:cNvSpPr txBox="1"/>
          <p:nvPr/>
        </p:nvSpPr>
        <p:spPr>
          <a:xfrm>
            <a:off x="6507395" y="6191984"/>
            <a:ext cx="2299447" cy="461665"/>
          </a:xfrm>
          <a:prstGeom prst="rect">
            <a:avLst/>
          </a:prstGeom>
          <a:noFill/>
        </p:spPr>
        <p:txBody>
          <a:bodyPr wrap="square" rtlCol="0">
            <a:spAutoFit/>
          </a:bodyPr>
          <a:lstStyle/>
          <a:p>
            <a:pPr algn="ctr"/>
            <a:r>
              <a:rPr lang="en-US" sz="1200" dirty="0"/>
              <a:t>What are the hardware items and their properties?</a:t>
            </a:r>
          </a:p>
        </p:txBody>
      </p:sp>
      <p:sp>
        <p:nvSpPr>
          <p:cNvPr id="63" name="TextBox 62"/>
          <p:cNvSpPr txBox="1"/>
          <p:nvPr/>
        </p:nvSpPr>
        <p:spPr>
          <a:xfrm>
            <a:off x="6243919" y="1658471"/>
            <a:ext cx="1815351" cy="430887"/>
          </a:xfrm>
          <a:prstGeom prst="rect">
            <a:avLst/>
          </a:prstGeom>
          <a:noFill/>
        </p:spPr>
        <p:txBody>
          <a:bodyPr wrap="square" rtlCol="0">
            <a:spAutoFit/>
          </a:bodyPr>
          <a:lstStyle/>
          <a:p>
            <a:pPr algn="ctr"/>
            <a:r>
              <a:rPr lang="en-US" sz="1100" i="1" dirty="0">
                <a:solidFill>
                  <a:schemeClr val="tx2">
                    <a:lumMod val="60000"/>
                    <a:lumOff val="40000"/>
                  </a:schemeClr>
                </a:solidFill>
              </a:rPr>
              <a:t>Testing results in discrepancies</a:t>
            </a:r>
          </a:p>
        </p:txBody>
      </p:sp>
      <p:sp>
        <p:nvSpPr>
          <p:cNvPr id="64" name="TextBox 63"/>
          <p:cNvSpPr txBox="1"/>
          <p:nvPr/>
        </p:nvSpPr>
        <p:spPr>
          <a:xfrm>
            <a:off x="5674659" y="3639671"/>
            <a:ext cx="1272987" cy="600164"/>
          </a:xfrm>
          <a:prstGeom prst="rect">
            <a:avLst/>
          </a:prstGeom>
          <a:noFill/>
        </p:spPr>
        <p:txBody>
          <a:bodyPr wrap="square" rtlCol="0">
            <a:spAutoFit/>
          </a:bodyPr>
          <a:lstStyle/>
          <a:p>
            <a:pPr algn="ctr"/>
            <a:r>
              <a:rPr lang="en-US" sz="1100" i="1" dirty="0">
                <a:solidFill>
                  <a:schemeClr val="tx2">
                    <a:lumMod val="60000"/>
                    <a:lumOff val="40000"/>
                  </a:schemeClr>
                </a:solidFill>
              </a:rPr>
              <a:t>Discrepancy fixes lead to actions</a:t>
            </a:r>
          </a:p>
        </p:txBody>
      </p:sp>
      <p:sp>
        <p:nvSpPr>
          <p:cNvPr id="65" name="TextBox 64"/>
          <p:cNvSpPr txBox="1"/>
          <p:nvPr/>
        </p:nvSpPr>
        <p:spPr>
          <a:xfrm>
            <a:off x="5504330" y="4814048"/>
            <a:ext cx="1272987" cy="430887"/>
          </a:xfrm>
          <a:prstGeom prst="rect">
            <a:avLst/>
          </a:prstGeom>
          <a:noFill/>
        </p:spPr>
        <p:txBody>
          <a:bodyPr wrap="square" rtlCol="0">
            <a:spAutoFit/>
          </a:bodyPr>
          <a:lstStyle/>
          <a:p>
            <a:pPr algn="ctr"/>
            <a:r>
              <a:rPr lang="en-US" sz="1100" i="1" dirty="0">
                <a:solidFill>
                  <a:schemeClr val="tx2">
                    <a:lumMod val="60000"/>
                    <a:lumOff val="40000"/>
                  </a:schemeClr>
                </a:solidFill>
              </a:rPr>
              <a:t>Design changes lead to actions</a:t>
            </a:r>
          </a:p>
        </p:txBody>
      </p:sp>
      <p:sp>
        <p:nvSpPr>
          <p:cNvPr id="66" name="TextBox 65"/>
          <p:cNvSpPr txBox="1"/>
          <p:nvPr/>
        </p:nvSpPr>
        <p:spPr>
          <a:xfrm>
            <a:off x="4155142" y="5356413"/>
            <a:ext cx="1398494" cy="600164"/>
          </a:xfrm>
          <a:prstGeom prst="rect">
            <a:avLst/>
          </a:prstGeom>
          <a:noFill/>
        </p:spPr>
        <p:txBody>
          <a:bodyPr wrap="square" rtlCol="0">
            <a:spAutoFit/>
          </a:bodyPr>
          <a:lstStyle/>
          <a:p>
            <a:pPr algn="ctr"/>
            <a:r>
              <a:rPr lang="en-US" sz="1100" i="1" dirty="0">
                <a:solidFill>
                  <a:schemeClr val="tx2">
                    <a:lumMod val="60000"/>
                    <a:lumOff val="40000"/>
                  </a:schemeClr>
                </a:solidFill>
              </a:rPr>
              <a:t>Design changes lead sys </a:t>
            </a:r>
            <a:r>
              <a:rPr lang="en-US" sz="1100" i="1" dirty="0" err="1">
                <a:solidFill>
                  <a:schemeClr val="tx2">
                    <a:lumMod val="60000"/>
                    <a:lumOff val="40000"/>
                  </a:schemeClr>
                </a:solidFill>
              </a:rPr>
              <a:t>config</a:t>
            </a:r>
            <a:r>
              <a:rPr lang="en-US" sz="1100" i="1" dirty="0">
                <a:solidFill>
                  <a:schemeClr val="tx2">
                    <a:lumMod val="60000"/>
                    <a:lumOff val="40000"/>
                  </a:schemeClr>
                </a:solidFill>
              </a:rPr>
              <a:t> changes</a:t>
            </a:r>
          </a:p>
        </p:txBody>
      </p:sp>
      <p:sp>
        <p:nvSpPr>
          <p:cNvPr id="67" name="TextBox 66"/>
          <p:cNvSpPr txBox="1"/>
          <p:nvPr/>
        </p:nvSpPr>
        <p:spPr>
          <a:xfrm>
            <a:off x="900954" y="3451412"/>
            <a:ext cx="1272987" cy="769441"/>
          </a:xfrm>
          <a:prstGeom prst="rect">
            <a:avLst/>
          </a:prstGeom>
          <a:noFill/>
        </p:spPr>
        <p:txBody>
          <a:bodyPr wrap="square" rtlCol="0">
            <a:spAutoFit/>
          </a:bodyPr>
          <a:lstStyle/>
          <a:p>
            <a:pPr algn="ctr"/>
            <a:r>
              <a:rPr lang="en-US" sz="1100" i="1" dirty="0">
                <a:solidFill>
                  <a:schemeClr val="tx2">
                    <a:lumMod val="60000"/>
                    <a:lumOff val="40000"/>
                  </a:schemeClr>
                </a:solidFill>
              </a:rPr>
              <a:t>Design changes may be needed to meet requirements</a:t>
            </a:r>
          </a:p>
        </p:txBody>
      </p:sp>
      <p:sp>
        <p:nvSpPr>
          <p:cNvPr id="68" name="TextBox 67"/>
          <p:cNvSpPr txBox="1"/>
          <p:nvPr/>
        </p:nvSpPr>
        <p:spPr>
          <a:xfrm>
            <a:off x="3792070" y="3375213"/>
            <a:ext cx="1694329" cy="600164"/>
          </a:xfrm>
          <a:prstGeom prst="rect">
            <a:avLst/>
          </a:prstGeom>
          <a:noFill/>
        </p:spPr>
        <p:txBody>
          <a:bodyPr wrap="square" rtlCol="0">
            <a:spAutoFit/>
          </a:bodyPr>
          <a:lstStyle/>
          <a:p>
            <a:pPr algn="ctr"/>
            <a:r>
              <a:rPr lang="en-US" sz="1100" i="1" dirty="0">
                <a:solidFill>
                  <a:schemeClr val="tx2">
                    <a:lumMod val="60000"/>
                    <a:lumOff val="40000"/>
                  </a:schemeClr>
                </a:solidFill>
              </a:rPr>
              <a:t>Design changes may be needed to address discrepancies</a:t>
            </a:r>
          </a:p>
        </p:txBody>
      </p:sp>
      <p:sp>
        <p:nvSpPr>
          <p:cNvPr id="69" name="TextBox 68"/>
          <p:cNvSpPr txBox="1"/>
          <p:nvPr/>
        </p:nvSpPr>
        <p:spPr>
          <a:xfrm>
            <a:off x="1739154" y="2102225"/>
            <a:ext cx="1111624" cy="430887"/>
          </a:xfrm>
          <a:prstGeom prst="rect">
            <a:avLst/>
          </a:prstGeom>
          <a:noFill/>
        </p:spPr>
        <p:txBody>
          <a:bodyPr wrap="square" rtlCol="0">
            <a:spAutoFit/>
          </a:bodyPr>
          <a:lstStyle/>
          <a:p>
            <a:pPr algn="ctr"/>
            <a:r>
              <a:rPr lang="en-US" sz="1100" i="1" dirty="0">
                <a:solidFill>
                  <a:schemeClr val="tx2">
                    <a:lumMod val="60000"/>
                    <a:lumOff val="40000"/>
                  </a:schemeClr>
                </a:solidFill>
              </a:rPr>
              <a:t>Requirements get verified</a:t>
            </a:r>
          </a:p>
        </p:txBody>
      </p:sp>
      <p:sp>
        <p:nvSpPr>
          <p:cNvPr id="80" name="TextBox 79"/>
          <p:cNvSpPr txBox="1"/>
          <p:nvPr/>
        </p:nvSpPr>
        <p:spPr>
          <a:xfrm>
            <a:off x="4231342" y="1555378"/>
            <a:ext cx="1107142" cy="600164"/>
          </a:xfrm>
          <a:prstGeom prst="rect">
            <a:avLst/>
          </a:prstGeom>
          <a:noFill/>
        </p:spPr>
        <p:txBody>
          <a:bodyPr wrap="square" rtlCol="0">
            <a:spAutoFit/>
          </a:bodyPr>
          <a:lstStyle/>
          <a:p>
            <a:pPr algn="ctr"/>
            <a:r>
              <a:rPr lang="en-US" sz="1100" i="1" dirty="0">
                <a:solidFill>
                  <a:schemeClr val="tx2">
                    <a:lumMod val="60000"/>
                    <a:lumOff val="40000"/>
                  </a:schemeClr>
                </a:solidFill>
              </a:rPr>
              <a:t>Verification may be by testing</a:t>
            </a:r>
          </a:p>
        </p:txBody>
      </p:sp>
      <p:sp>
        <p:nvSpPr>
          <p:cNvPr id="81" name="TextBox 80"/>
          <p:cNvSpPr txBox="1"/>
          <p:nvPr/>
        </p:nvSpPr>
        <p:spPr>
          <a:xfrm>
            <a:off x="2380129" y="2823883"/>
            <a:ext cx="1241611" cy="430887"/>
          </a:xfrm>
          <a:prstGeom prst="rect">
            <a:avLst/>
          </a:prstGeom>
          <a:noFill/>
        </p:spPr>
        <p:txBody>
          <a:bodyPr wrap="square" rtlCol="0">
            <a:spAutoFit/>
          </a:bodyPr>
          <a:lstStyle/>
          <a:p>
            <a:pPr algn="ctr"/>
            <a:r>
              <a:rPr lang="en-US" sz="1100" i="1" dirty="0">
                <a:solidFill>
                  <a:schemeClr val="tx2">
                    <a:lumMod val="60000"/>
                    <a:lumOff val="40000"/>
                  </a:schemeClr>
                </a:solidFill>
              </a:rPr>
              <a:t>Changes need to be verified</a:t>
            </a:r>
          </a:p>
        </p:txBody>
      </p:sp>
      <p:cxnSp>
        <p:nvCxnSpPr>
          <p:cNvPr id="102" name="Curved Connector 101"/>
          <p:cNvCxnSpPr>
            <a:stCxn id="8" idx="0"/>
            <a:endCxn id="5" idx="2"/>
          </p:cNvCxnSpPr>
          <p:nvPr/>
        </p:nvCxnSpPr>
        <p:spPr>
          <a:xfrm rot="5400000" flipH="1" flipV="1">
            <a:off x="3521438" y="1719170"/>
            <a:ext cx="2112693" cy="2866826"/>
          </a:xfrm>
          <a:prstGeom prst="curvedConnector3">
            <a:avLst>
              <a:gd name="adj1" fmla="val 50000"/>
            </a:avLst>
          </a:prstGeom>
          <a:ln>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109" name="Shape 108"/>
          <p:cNvCxnSpPr>
            <a:stCxn id="8" idx="1"/>
            <a:endCxn id="10" idx="1"/>
          </p:cNvCxnSpPr>
          <p:nvPr/>
        </p:nvCxnSpPr>
        <p:spPr>
          <a:xfrm rot="10800000">
            <a:off x="286873" y="2758137"/>
            <a:ext cx="2214281" cy="1712402"/>
          </a:xfrm>
          <a:prstGeom prst="curvedConnector3">
            <a:avLst>
              <a:gd name="adj1" fmla="val 110324"/>
            </a:avLst>
          </a:prstGeom>
          <a:ln>
            <a:solidFill>
              <a:schemeClr val="tx1"/>
            </a:solidFill>
            <a:prstDash val="dash"/>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47" name="Shape 13"/>
          <p:cNvCxnSpPr>
            <a:stCxn id="6" idx="3"/>
            <a:endCxn id="7" idx="3"/>
          </p:cNvCxnSpPr>
          <p:nvPr/>
        </p:nvCxnSpPr>
        <p:spPr>
          <a:xfrm>
            <a:off x="7772401" y="3183959"/>
            <a:ext cx="560230" cy="2600056"/>
          </a:xfrm>
          <a:prstGeom prst="curvedConnector3">
            <a:avLst>
              <a:gd name="adj1" fmla="val 193679"/>
            </a:avLst>
          </a:prstGeom>
          <a:ln>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51" name="TextBox 50"/>
          <p:cNvSpPr txBox="1"/>
          <p:nvPr/>
        </p:nvSpPr>
        <p:spPr>
          <a:xfrm>
            <a:off x="8052516" y="2782327"/>
            <a:ext cx="1091484" cy="600164"/>
          </a:xfrm>
          <a:prstGeom prst="rect">
            <a:avLst/>
          </a:prstGeom>
          <a:noFill/>
        </p:spPr>
        <p:txBody>
          <a:bodyPr wrap="square" rtlCol="0">
            <a:spAutoFit/>
          </a:bodyPr>
          <a:lstStyle/>
          <a:p>
            <a:pPr algn="ctr"/>
            <a:r>
              <a:rPr lang="en-US" sz="1100" i="1" dirty="0">
                <a:solidFill>
                  <a:schemeClr val="tx2">
                    <a:lumMod val="60000"/>
                    <a:lumOff val="40000"/>
                  </a:schemeClr>
                </a:solidFill>
              </a:rPr>
              <a:t>Discrepancies are linked to MEL items</a:t>
            </a:r>
          </a:p>
        </p:txBody>
      </p:sp>
      <p:sp>
        <p:nvSpPr>
          <p:cNvPr id="2" name="TextBox 1"/>
          <p:cNvSpPr txBox="1"/>
          <p:nvPr/>
        </p:nvSpPr>
        <p:spPr>
          <a:xfrm>
            <a:off x="315059" y="6068874"/>
            <a:ext cx="5825764" cy="584775"/>
          </a:xfrm>
          <a:prstGeom prst="rect">
            <a:avLst/>
          </a:prstGeom>
          <a:solidFill>
            <a:srgbClr val="BCCFDA"/>
          </a:solidFill>
        </p:spPr>
        <p:txBody>
          <a:bodyPr wrap="square" rtlCol="0">
            <a:spAutoFit/>
          </a:bodyPr>
          <a:lstStyle/>
          <a:p>
            <a:pPr algn="ctr"/>
            <a:r>
              <a:rPr lang="en-US" sz="1600" dirty="0"/>
              <a:t>Individual databases or spreadsheet products typically do not allow ways to link data without intermediate applications.</a:t>
            </a:r>
          </a:p>
        </p:txBody>
      </p:sp>
    </p:spTree>
    <p:extLst>
      <p:ext uri="{BB962C8B-B14F-4D97-AF65-F5344CB8AC3E}">
        <p14:creationId xmlns:p14="http://schemas.microsoft.com/office/powerpoint/2010/main" val="29342168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1362075"/>
            <a:ext cx="9144000" cy="5181600"/>
          </a:xfrm>
        </p:spPr>
        <p:txBody>
          <a:bodyPr/>
          <a:lstStyle/>
          <a:p>
            <a:r>
              <a:rPr lang="en-US" dirty="0"/>
              <a:t>ALHAT project developed, refined, and demonstrated closed loop operation of three advanced lidar sensors in a relevant flight environment</a:t>
            </a:r>
          </a:p>
          <a:p>
            <a:r>
              <a:rPr lang="en-US" dirty="0"/>
              <a:t>Laser Altimeter combines extended operational range, high repetition rate, and very high accuracy and precision</a:t>
            </a:r>
          </a:p>
          <a:p>
            <a:r>
              <a:rPr lang="en-US" dirty="0"/>
              <a:t>Three beam Doppler Lidar provides extraordinary surface-relative velocity accuracy and precision and can also provide simultaneous line-of-sight range measurements</a:t>
            </a:r>
          </a:p>
          <a:p>
            <a:r>
              <a:rPr lang="en-US" dirty="0"/>
              <a:t>Flash lidar uses TigerEye Sensor Engine, a custom-built laser, and real-time gain control and calibration algorithms to achieve long distance operation with improved 3-D image quality compared to prior art</a:t>
            </a:r>
          </a:p>
          <a:p>
            <a:pPr lvl="1"/>
            <a:r>
              <a:rPr lang="en-US" dirty="0"/>
              <a:t>ALHAT invested considerable resources on NIR detector and Read-Out Integrated Circuit (ROIC) technologies to further increase sensitivity, improve range measurement accuracy and precision, and reduce noise</a:t>
            </a:r>
          </a:p>
          <a:p>
            <a:pPr lvl="1"/>
            <a:r>
              <a:rPr lang="en-US" dirty="0"/>
              <a:t>These investments are being leveraged in the ARM BAA sensor suite development efforts</a:t>
            </a:r>
          </a:p>
          <a:p>
            <a:r>
              <a:rPr lang="en-US" dirty="0"/>
              <a:t>The recent closed loop Morpheus/ALHAT free flights has advanced the ALHAT sensor hardware and software to TRL 6</a:t>
            </a:r>
          </a:p>
        </p:txBody>
      </p:sp>
      <p:sp>
        <p:nvSpPr>
          <p:cNvPr id="3" name="Title 2"/>
          <p:cNvSpPr>
            <a:spLocks noGrp="1"/>
          </p:cNvSpPr>
          <p:nvPr>
            <p:ph type="title"/>
          </p:nvPr>
        </p:nvSpPr>
        <p:spPr/>
        <p:txBody>
          <a:bodyPr/>
          <a:lstStyle/>
          <a:p>
            <a:r>
              <a:rPr lang="en-US" dirty="0"/>
              <a:t>Technology Advancement – ALHAT Sensors</a:t>
            </a:r>
          </a:p>
        </p:txBody>
      </p:sp>
      <p:sp>
        <p:nvSpPr>
          <p:cNvPr id="4" name="Slide Number Placeholder 3"/>
          <p:cNvSpPr>
            <a:spLocks noGrp="1"/>
          </p:cNvSpPr>
          <p:nvPr>
            <p:ph type="sldNum" sz="quarter" idx="10"/>
          </p:nvPr>
        </p:nvSpPr>
        <p:spPr/>
        <p:txBody>
          <a:bodyPr/>
          <a:lstStyle/>
          <a:p>
            <a:pPr>
              <a:defRPr/>
            </a:pPr>
            <a:fld id="{E8CC2E4F-0C15-4364-A092-695466749EEE}" type="slidenum">
              <a:rPr lang="en-US" smtClean="0"/>
              <a:pPr>
                <a:defRPr/>
              </a:pPr>
              <a:t>26</a:t>
            </a:fld>
            <a:endParaRPr lang="en-US" dirty="0"/>
          </a:p>
        </p:txBody>
      </p:sp>
    </p:spTree>
    <p:extLst>
      <p:ext uri="{BB962C8B-B14F-4D97-AF65-F5344CB8AC3E}">
        <p14:creationId xmlns:p14="http://schemas.microsoft.com/office/powerpoint/2010/main" val="21700504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143000"/>
            <a:ext cx="8534400" cy="5181600"/>
          </a:xfrm>
        </p:spPr>
        <p:txBody>
          <a:bodyPr/>
          <a:lstStyle/>
          <a:p>
            <a:r>
              <a:rPr lang="en-US" dirty="0"/>
              <a:t>ALHAT project developed, refined, and demonstrated closed loop operation of two advanced terrain sensing and recognition software functions in a relevant flight environment</a:t>
            </a:r>
          </a:p>
          <a:p>
            <a:r>
              <a:rPr lang="en-US" dirty="0"/>
              <a:t>Hazard Detection &amp; Avoidance (HDA) generates a terrain DEM, parses it for slope and roughness hazards, and generates a ranked list of safe landing sites (TRL 6)</a:t>
            </a:r>
          </a:p>
          <a:p>
            <a:r>
              <a:rPr lang="en-US" dirty="0"/>
              <a:t>Hazard Relative Navigation (HRN) compares the high-resolution terrain DEM generated during the descent and landing trajectory with subsequent real-time terrain imaging data to update the onboard navigation state as the vehicle approaches the landing site</a:t>
            </a:r>
          </a:p>
          <a:p>
            <a:pPr lvl="1">
              <a:spcBef>
                <a:spcPts val="0"/>
              </a:spcBef>
            </a:pPr>
            <a:r>
              <a:rPr lang="en-US" dirty="0"/>
              <a:t>Processing of HRN measurements by the onboard ALHAT navigation filter was not fully successful during the recent Morpheus/ALHAT free flights</a:t>
            </a:r>
          </a:p>
          <a:p>
            <a:pPr lvl="1">
              <a:spcBef>
                <a:spcPts val="0"/>
              </a:spcBef>
            </a:pPr>
            <a:r>
              <a:rPr lang="en-US" dirty="0"/>
              <a:t>HRN is deemed to be TRL 5 pending a fully successful end-to-end demonstration</a:t>
            </a:r>
          </a:p>
          <a:p>
            <a:r>
              <a:rPr lang="en-US" dirty="0"/>
              <a:t>ALHAT project developed, refined, and thoroughly tested multiple Terrain Relative Navigation (TRN) software algorithms for lidar and passive optical sensors in open loop flight on a fixed-wing aircraft over a variety of terrains, operational altitudes, and lighting conditions (TRL 5+)</a:t>
            </a:r>
          </a:p>
          <a:p>
            <a:pPr lvl="1"/>
            <a:endParaRPr lang="en-US" dirty="0"/>
          </a:p>
        </p:txBody>
      </p:sp>
      <p:sp>
        <p:nvSpPr>
          <p:cNvPr id="3" name="Title 2"/>
          <p:cNvSpPr>
            <a:spLocks noGrp="1"/>
          </p:cNvSpPr>
          <p:nvPr>
            <p:ph type="title"/>
          </p:nvPr>
        </p:nvSpPr>
        <p:spPr/>
        <p:txBody>
          <a:bodyPr/>
          <a:lstStyle/>
          <a:p>
            <a:r>
              <a:rPr lang="en-US" sz="2400" dirty="0"/>
              <a:t>Technology Advancement – ALHAT TSAR Software</a:t>
            </a:r>
          </a:p>
        </p:txBody>
      </p:sp>
      <p:sp>
        <p:nvSpPr>
          <p:cNvPr id="4" name="Slide Number Placeholder 3"/>
          <p:cNvSpPr>
            <a:spLocks noGrp="1"/>
          </p:cNvSpPr>
          <p:nvPr>
            <p:ph type="sldNum" sz="quarter" idx="10"/>
          </p:nvPr>
        </p:nvSpPr>
        <p:spPr/>
        <p:txBody>
          <a:bodyPr/>
          <a:lstStyle/>
          <a:p>
            <a:pPr>
              <a:defRPr/>
            </a:pPr>
            <a:fld id="{E8CC2E4F-0C15-4364-A092-695466749EEE}" type="slidenum">
              <a:rPr lang="en-US" smtClean="0"/>
              <a:pPr>
                <a:defRPr/>
              </a:pPr>
              <a:t>27</a:t>
            </a:fld>
            <a:endParaRPr lang="en-US" dirty="0"/>
          </a:p>
        </p:txBody>
      </p:sp>
    </p:spTree>
    <p:extLst>
      <p:ext uri="{BB962C8B-B14F-4D97-AF65-F5344CB8AC3E}">
        <p14:creationId xmlns:p14="http://schemas.microsoft.com/office/powerpoint/2010/main" val="14111905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ALHAT project developed an extended Kalman navigation filter for safe, precision landing and matured it in cooperation with the Morpheus project</a:t>
            </a:r>
          </a:p>
          <a:p>
            <a:r>
              <a:rPr lang="en-US" dirty="0"/>
              <a:t>ALHAT Nav filter uses a dual-state inertial/surface relative approach to rendezvous the spacecraft with the selected landing target</a:t>
            </a:r>
          </a:p>
          <a:p>
            <a:r>
              <a:rPr lang="en-US" dirty="0"/>
              <a:t>ALHAT Nav filter performance was reasonably successful during the closed loop Morpheus/ALHAT free flights</a:t>
            </a:r>
          </a:p>
          <a:p>
            <a:pPr lvl="1"/>
            <a:r>
              <a:rPr lang="en-US" dirty="0"/>
              <a:t>Completed most of FF13 and nearly all of FF14 using ALHAT Nav despite the tight navigation corridor constraint </a:t>
            </a:r>
            <a:r>
              <a:rPr lang="en-US" dirty="0" err="1"/>
              <a:t>relavtive</a:t>
            </a:r>
            <a:r>
              <a:rPr lang="en-US" dirty="0"/>
              <a:t> to VTB Nav</a:t>
            </a:r>
          </a:p>
          <a:p>
            <a:pPr lvl="1"/>
            <a:r>
              <a:rPr lang="en-US" dirty="0"/>
              <a:t>Processing issues with respect to ALHAT HRN and NDL measurements resulted in sufficient divergence from VTB Nav to violate the trajectory corridor boundary</a:t>
            </a:r>
          </a:p>
          <a:p>
            <a:pPr lvl="1"/>
            <a:r>
              <a:rPr lang="en-US" altLang="en-US" dirty="0"/>
              <a:t>P</a:t>
            </a:r>
            <a:r>
              <a:rPr lang="en-US" altLang="en-US" dirty="0">
                <a:ea typeface="ＭＳ Ｐゴシック" pitchFamily="34" charset="-128"/>
              </a:rPr>
              <a:t>layback and simulation results from recent revisions to the ALHAT Nav filter appear promising for future free flights, but the ALHAT Nav filter is deemed to be TRL 5+ </a:t>
            </a:r>
            <a:r>
              <a:rPr lang="en-US" dirty="0"/>
              <a:t>pending a fully successful end-to-end demonstration</a:t>
            </a:r>
          </a:p>
          <a:p>
            <a:pPr lvl="1"/>
            <a:endParaRPr lang="en-US" dirty="0"/>
          </a:p>
        </p:txBody>
      </p:sp>
      <p:sp>
        <p:nvSpPr>
          <p:cNvPr id="3" name="Title 2"/>
          <p:cNvSpPr>
            <a:spLocks noGrp="1"/>
          </p:cNvSpPr>
          <p:nvPr>
            <p:ph type="title"/>
          </p:nvPr>
        </p:nvSpPr>
        <p:spPr>
          <a:xfrm>
            <a:off x="457200" y="0"/>
            <a:ext cx="8001000" cy="838200"/>
          </a:xfrm>
        </p:spPr>
        <p:txBody>
          <a:bodyPr/>
          <a:lstStyle/>
          <a:p>
            <a:r>
              <a:rPr lang="en-US" sz="2400" dirty="0"/>
              <a:t>Technology Advancement – ALHAT Navigation Filter</a:t>
            </a:r>
          </a:p>
        </p:txBody>
      </p:sp>
      <p:sp>
        <p:nvSpPr>
          <p:cNvPr id="4" name="Slide Number Placeholder 3"/>
          <p:cNvSpPr>
            <a:spLocks noGrp="1"/>
          </p:cNvSpPr>
          <p:nvPr>
            <p:ph type="sldNum" sz="quarter" idx="10"/>
          </p:nvPr>
        </p:nvSpPr>
        <p:spPr/>
        <p:txBody>
          <a:bodyPr/>
          <a:lstStyle/>
          <a:p>
            <a:pPr>
              <a:defRPr/>
            </a:pPr>
            <a:fld id="{E8CC2E4F-0C15-4364-A092-695466749EEE}" type="slidenum">
              <a:rPr lang="en-US" smtClean="0"/>
              <a:pPr>
                <a:defRPr/>
              </a:pPr>
              <a:t>28</a:t>
            </a:fld>
            <a:endParaRPr lang="en-US" dirty="0"/>
          </a:p>
        </p:txBody>
      </p:sp>
    </p:spTree>
    <p:extLst>
      <p:ext uri="{BB962C8B-B14F-4D97-AF65-F5344CB8AC3E}">
        <p14:creationId xmlns:p14="http://schemas.microsoft.com/office/powerpoint/2010/main" val="6893452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a:stretch>
            <a:fillRect/>
          </a:stretch>
        </p:blipFill>
        <p:spPr>
          <a:xfrm>
            <a:off x="1921932" y="2218267"/>
            <a:ext cx="5367867" cy="3744253"/>
          </a:xfrm>
          <a:prstGeom prst="rect">
            <a:avLst/>
          </a:prstGeom>
        </p:spPr>
      </p:pic>
      <p:sp>
        <p:nvSpPr>
          <p:cNvPr id="3" name="Title 2"/>
          <p:cNvSpPr>
            <a:spLocks noGrp="1"/>
          </p:cNvSpPr>
          <p:nvPr>
            <p:ph type="title"/>
          </p:nvPr>
        </p:nvSpPr>
        <p:spPr/>
        <p:txBody>
          <a:bodyPr/>
          <a:lstStyle/>
          <a:p>
            <a:r>
              <a:rPr lang="en-US" dirty="0"/>
              <a:t>ALHAT Landing Site Evaluation</a:t>
            </a:r>
          </a:p>
        </p:txBody>
      </p:sp>
      <p:sp>
        <p:nvSpPr>
          <p:cNvPr id="4" name="Slide Number Placeholder 3"/>
          <p:cNvSpPr>
            <a:spLocks noGrp="1"/>
          </p:cNvSpPr>
          <p:nvPr>
            <p:ph type="sldNum" sz="quarter" idx="10"/>
          </p:nvPr>
        </p:nvSpPr>
        <p:spPr/>
        <p:txBody>
          <a:bodyPr/>
          <a:lstStyle/>
          <a:p>
            <a:pPr>
              <a:defRPr/>
            </a:pPr>
            <a:fld id="{A74DF621-1185-4A4E-B0A5-F7AE0C9B1815}" type="slidenum">
              <a:rPr lang="en-US" smtClean="0"/>
              <a:pPr>
                <a:defRPr/>
              </a:pPr>
              <a:t>29</a:t>
            </a:fld>
            <a:endParaRPr lang="en-US" dirty="0"/>
          </a:p>
        </p:txBody>
      </p:sp>
      <p:sp>
        <p:nvSpPr>
          <p:cNvPr id="5" name="Content Placeholder 5"/>
          <p:cNvSpPr>
            <a:spLocks noGrp="1"/>
          </p:cNvSpPr>
          <p:nvPr>
            <p:ph idx="1"/>
          </p:nvPr>
        </p:nvSpPr>
        <p:spPr>
          <a:xfrm>
            <a:off x="278674" y="1164339"/>
            <a:ext cx="8534400" cy="5181600"/>
          </a:xfrm>
        </p:spPr>
        <p:txBody>
          <a:bodyPr/>
          <a:lstStyle/>
          <a:p>
            <a:pPr marL="227013" indent="-227013"/>
            <a:r>
              <a:rPr lang="en-US" sz="1400" b="1" dirty="0"/>
              <a:t>Landing Site Designation</a:t>
            </a:r>
          </a:p>
          <a:p>
            <a:pPr marL="627063" lvl="1" indent="-169863"/>
            <a:r>
              <a:rPr lang="en-US" sz="1400" dirty="0"/>
              <a:t>Designates landing site location based on HDS scan data (cross-checked with apriori-known safe site locations it maintains) and commands offset “divert” coordinates to Guidance, accordingly.</a:t>
            </a:r>
          </a:p>
          <a:p>
            <a:pPr marL="627063" lvl="1" indent="-169863"/>
            <a:r>
              <a:rPr lang="en-US" sz="1400" dirty="0"/>
              <a:t>Maintains a safe site for flying a Designated Abort safely into the Hazard Zone, in case of ALHAT-Fail. </a:t>
            </a:r>
          </a:p>
        </p:txBody>
      </p:sp>
      <p:pic>
        <p:nvPicPr>
          <p:cNvPr id="7" name="Picture 6"/>
          <p:cNvPicPr>
            <a:picLocks noChangeAspect="1"/>
          </p:cNvPicPr>
          <p:nvPr/>
        </p:nvPicPr>
        <p:blipFill>
          <a:blip r:embed="rId3"/>
          <a:stretch>
            <a:fillRect/>
          </a:stretch>
        </p:blipFill>
        <p:spPr>
          <a:xfrm>
            <a:off x="6798735" y="5143501"/>
            <a:ext cx="1917700" cy="1511300"/>
          </a:xfrm>
          <a:prstGeom prst="rect">
            <a:avLst/>
          </a:prstGeom>
        </p:spPr>
      </p:pic>
      <p:pic>
        <p:nvPicPr>
          <p:cNvPr id="10" name="Picture 9"/>
          <p:cNvPicPr>
            <a:picLocks noChangeAspect="1"/>
          </p:cNvPicPr>
          <p:nvPr/>
        </p:nvPicPr>
        <p:blipFill>
          <a:blip r:embed="rId4"/>
          <a:stretch>
            <a:fillRect/>
          </a:stretch>
        </p:blipFill>
        <p:spPr>
          <a:xfrm>
            <a:off x="567268" y="5168900"/>
            <a:ext cx="2120900" cy="1498600"/>
          </a:xfrm>
          <a:prstGeom prst="rect">
            <a:avLst/>
          </a:prstGeom>
        </p:spPr>
      </p:pic>
      <p:sp>
        <p:nvSpPr>
          <p:cNvPr id="14" name="TextBox 13"/>
          <p:cNvSpPr txBox="1"/>
          <p:nvPr/>
        </p:nvSpPr>
        <p:spPr>
          <a:xfrm>
            <a:off x="3107274" y="5926667"/>
            <a:ext cx="3335866" cy="846386"/>
          </a:xfrm>
          <a:prstGeom prst="rect">
            <a:avLst/>
          </a:prstGeom>
          <a:noFill/>
        </p:spPr>
        <p:txBody>
          <a:bodyPr wrap="square" rtlCol="0">
            <a:spAutoFit/>
          </a:bodyPr>
          <a:lstStyle/>
          <a:p>
            <a:r>
              <a:rPr lang="en-US" sz="1100" b="1" dirty="0"/>
              <a:t>Landing Site Evaluation Overview Page:</a:t>
            </a:r>
          </a:p>
          <a:p>
            <a:r>
              <a:rPr lang="en-US" sz="1100" dirty="0"/>
              <a:t>(several links from this page)</a:t>
            </a:r>
          </a:p>
          <a:p>
            <a:r>
              <a:rPr lang="en-US" sz="900" dirty="0">
                <a:hlinkClick r:id="rId5"/>
              </a:rPr>
              <a:t>https://oasis.jsc.nasa.gov/projects/ProjectM/GNC/Morpheus%20Flight%20Dynamics%20Wiki/1.2.13.6%20Landing%20Site%20Designation%20and%20Abort%20Zones.aspx</a:t>
            </a:r>
            <a:endParaRPr lang="en-US" sz="900" dirty="0"/>
          </a:p>
        </p:txBody>
      </p:sp>
      <p:sp>
        <p:nvSpPr>
          <p:cNvPr id="2" name="TextBox 1"/>
          <p:cNvSpPr txBox="1"/>
          <p:nvPr/>
        </p:nvSpPr>
        <p:spPr>
          <a:xfrm>
            <a:off x="2781300" y="5359400"/>
            <a:ext cx="1275146" cy="369332"/>
          </a:xfrm>
          <a:prstGeom prst="rect">
            <a:avLst/>
          </a:prstGeom>
          <a:noFill/>
        </p:spPr>
        <p:txBody>
          <a:bodyPr wrap="none" rtlCol="0">
            <a:spAutoFit/>
          </a:bodyPr>
          <a:lstStyle/>
          <a:p>
            <a:r>
              <a:rPr lang="en-US" dirty="0"/>
              <a:t>FF13 Data</a:t>
            </a:r>
          </a:p>
        </p:txBody>
      </p:sp>
    </p:spTree>
    <p:extLst>
      <p:ext uri="{BB962C8B-B14F-4D97-AF65-F5344CB8AC3E}">
        <p14:creationId xmlns:p14="http://schemas.microsoft.com/office/powerpoint/2010/main" val="29793103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2800" b="1" dirty="0"/>
              <a:t>Technological Advances - Propulsion</a:t>
            </a:r>
          </a:p>
        </p:txBody>
      </p:sp>
      <p:sp>
        <p:nvSpPr>
          <p:cNvPr id="2" name="Content Placeholder 1"/>
          <p:cNvSpPr>
            <a:spLocks noGrp="1"/>
          </p:cNvSpPr>
          <p:nvPr>
            <p:ph idx="1"/>
          </p:nvPr>
        </p:nvSpPr>
        <p:spPr>
          <a:xfrm>
            <a:off x="304801" y="1219200"/>
            <a:ext cx="4110288" cy="5394542"/>
          </a:xfrm>
        </p:spPr>
        <p:txBody>
          <a:bodyPr>
            <a:noAutofit/>
          </a:bodyPr>
          <a:lstStyle/>
          <a:p>
            <a:pPr marL="0" indent="0">
              <a:buNone/>
            </a:pPr>
            <a:r>
              <a:rPr lang="en-US" sz="2000" b="1" dirty="0">
                <a:solidFill>
                  <a:prstClr val="black"/>
                </a:solidFill>
                <a:ea typeface="Times New Roman"/>
                <a:cs typeface="Calibri"/>
              </a:rPr>
              <a:t>Engines</a:t>
            </a:r>
          </a:p>
          <a:p>
            <a:pPr marL="225425" indent="-225425"/>
            <a:r>
              <a:rPr lang="en-US" sz="1800" dirty="0">
                <a:solidFill>
                  <a:prstClr val="black"/>
                </a:solidFill>
                <a:ea typeface="Times New Roman"/>
                <a:cs typeface="Calibri"/>
              </a:rPr>
              <a:t>In-house designed and built ~5300 </a:t>
            </a:r>
            <a:r>
              <a:rPr lang="en-US" sz="1800" dirty="0" err="1">
                <a:solidFill>
                  <a:prstClr val="black"/>
                </a:solidFill>
                <a:ea typeface="Times New Roman"/>
                <a:cs typeface="Calibri"/>
              </a:rPr>
              <a:t>lb</a:t>
            </a:r>
            <a:r>
              <a:rPr lang="en-US" sz="1800" dirty="0">
                <a:solidFill>
                  <a:prstClr val="black"/>
                </a:solidFill>
                <a:ea typeface="Times New Roman"/>
                <a:cs typeface="Calibri"/>
              </a:rPr>
              <a:t> thrust LOX/Methane main engine</a:t>
            </a:r>
          </a:p>
          <a:p>
            <a:pPr marL="625475" lvl="1" indent="-225425"/>
            <a:r>
              <a:rPr lang="en-US" sz="1600" dirty="0">
                <a:solidFill>
                  <a:prstClr val="black"/>
                </a:solidFill>
                <a:ea typeface="Times New Roman"/>
                <a:cs typeface="Calibri"/>
              </a:rPr>
              <a:t>Demonstrated reliable performance in relevant flight environment</a:t>
            </a:r>
          </a:p>
          <a:p>
            <a:pPr marL="625475" lvl="1" indent="-225425"/>
            <a:r>
              <a:rPr lang="en-US" sz="1600" dirty="0">
                <a:solidFill>
                  <a:prstClr val="black"/>
                </a:solidFill>
                <a:ea typeface="Times New Roman"/>
                <a:cs typeface="Calibri"/>
              </a:rPr>
              <a:t>&gt;3000 sec of run time</a:t>
            </a:r>
          </a:p>
          <a:p>
            <a:pPr marL="625475" lvl="1" indent="-225425"/>
            <a:r>
              <a:rPr lang="en-US" sz="1600" dirty="0">
                <a:solidFill>
                  <a:prstClr val="black"/>
                </a:solidFill>
                <a:ea typeface="Times New Roman"/>
                <a:cs typeface="Calibri"/>
              </a:rPr>
              <a:t>Identified design considerations that influence engine stability </a:t>
            </a:r>
          </a:p>
          <a:p>
            <a:pPr marL="225425" indent="-225425"/>
            <a:r>
              <a:rPr lang="en-US" sz="1800" dirty="0">
                <a:solidFill>
                  <a:prstClr val="black"/>
                </a:solidFill>
                <a:ea typeface="Times New Roman"/>
                <a:cs typeface="Calibri"/>
              </a:rPr>
              <a:t>Integrated LOX/Methane RCS engines for roll control</a:t>
            </a:r>
          </a:p>
          <a:p>
            <a:pPr marL="225425" indent="-225425"/>
            <a:endParaRPr lang="en-US" sz="500" dirty="0">
              <a:solidFill>
                <a:prstClr val="black"/>
              </a:solidFill>
              <a:ea typeface="Times New Roman"/>
              <a:cs typeface="Calibri"/>
            </a:endParaRPr>
          </a:p>
          <a:p>
            <a:pPr marL="0" indent="0">
              <a:buNone/>
            </a:pPr>
            <a:r>
              <a:rPr lang="en-US" sz="2000" b="1" dirty="0">
                <a:solidFill>
                  <a:prstClr val="black"/>
                </a:solidFill>
                <a:ea typeface="Times New Roman"/>
                <a:cs typeface="Calibri"/>
              </a:rPr>
              <a:t>Feed System and Tanks</a:t>
            </a:r>
          </a:p>
          <a:p>
            <a:pPr marL="225425" indent="-225425"/>
            <a:r>
              <a:rPr lang="en-US" sz="1800" dirty="0">
                <a:solidFill>
                  <a:prstClr val="black"/>
                </a:solidFill>
                <a:ea typeface="Times New Roman"/>
                <a:cs typeface="Calibri"/>
              </a:rPr>
              <a:t>Propulsion subsystem maturation including feed system and startup conditions for engine stability</a:t>
            </a:r>
          </a:p>
          <a:p>
            <a:pPr marL="225425" indent="-225425"/>
            <a:r>
              <a:rPr lang="en-US" sz="1800" dirty="0">
                <a:solidFill>
                  <a:prstClr val="black"/>
                </a:solidFill>
                <a:ea typeface="Times New Roman"/>
                <a:cs typeface="Calibri"/>
              </a:rPr>
              <a:t>Propellant management with multiple tanks in quad tank lander design</a:t>
            </a:r>
          </a:p>
          <a:p>
            <a:pPr marL="225425" indent="-225425"/>
            <a:r>
              <a:rPr lang="en-US" sz="1800" dirty="0">
                <a:solidFill>
                  <a:srgbClr val="000000"/>
                </a:solidFill>
                <a:ea typeface="Times New Roman"/>
                <a:cs typeface="Calibri"/>
              </a:rPr>
              <a:t>Tested and demonstrated aluminum tanks with cryogenic propellants</a:t>
            </a:r>
          </a:p>
          <a:p>
            <a:pPr marL="225425" indent="-225425"/>
            <a:endParaRPr lang="en-US" sz="1800" dirty="0">
              <a:solidFill>
                <a:prstClr val="black"/>
              </a:solidFill>
              <a:ea typeface="Times New Roman"/>
              <a:cs typeface="Calibri"/>
            </a:endParaRPr>
          </a:p>
        </p:txBody>
      </p:sp>
      <p:sp>
        <p:nvSpPr>
          <p:cNvPr id="4" name="Slide Number Placeholder 3"/>
          <p:cNvSpPr>
            <a:spLocks noGrp="1"/>
          </p:cNvSpPr>
          <p:nvPr>
            <p:ph type="sldNum" sz="quarter" idx="4294967295"/>
          </p:nvPr>
        </p:nvSpPr>
        <p:spPr>
          <a:xfrm>
            <a:off x="6553200" y="6356350"/>
            <a:ext cx="2133600" cy="365125"/>
          </a:xfrm>
          <a:prstGeom prst="rect">
            <a:avLst/>
          </a:prstGeom>
        </p:spPr>
        <p:txBody>
          <a:bodyPr/>
          <a:lstStyle/>
          <a:p>
            <a:pPr>
              <a:defRPr/>
            </a:pPr>
            <a:fld id="{E8CC2E4F-0C15-4364-A092-695466749EEE}" type="slidenum">
              <a:rPr lang="en-US" smtClean="0">
                <a:solidFill>
                  <a:prstClr val="black"/>
                </a:solidFill>
              </a:rPr>
              <a:pPr>
                <a:defRPr/>
              </a:pPr>
              <a:t>30</a:t>
            </a:fld>
            <a:endParaRPr lang="en-US" dirty="0">
              <a:solidFill>
                <a:prstClr val="black"/>
              </a:solidFill>
            </a:endParaRPr>
          </a:p>
        </p:txBody>
      </p:sp>
      <p:pic>
        <p:nvPicPr>
          <p:cNvPr id="9" name="Picture 2" descr="C:\Users\jdevolit\Documents\EA Project\AES\1.0 PM\Team\Best_Vehicle\2013-05-01-08-43-59-KKEHE.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6626268" y="1318004"/>
            <a:ext cx="2313276" cy="234347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xmlns="">
                <a:solidFill>
                  <a:srgbClr val="FFFFFF"/>
                </a:solidFill>
              </a14:hiddenFill>
            </a:ext>
          </a:extLst>
        </p:spPr>
      </p:pic>
      <p:pic>
        <p:nvPicPr>
          <p:cNvPr id="2052" name="Picture 4"/>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5810766" y="3770334"/>
            <a:ext cx="3128778" cy="2843408"/>
          </a:xfrm>
          <a:prstGeom prst="rect">
            <a:avLst/>
          </a:prstGeom>
          <a:noFill/>
          <a:ln w="9525">
            <a:no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solidFill>
                  <a:schemeClr val="accent1"/>
                </a:solidFill>
              </a14:hiddenFill>
            </a:ext>
          </a:extLst>
        </p:spPr>
      </p:pic>
      <p:pic>
        <p:nvPicPr>
          <p:cNvPr id="11" name="Picture 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415089" y="4316874"/>
            <a:ext cx="1747670" cy="2296868"/>
          </a:xfrm>
          <a:prstGeom prst="rect">
            <a:avLst/>
          </a:prstGeom>
          <a:ln>
            <a:noFill/>
          </a:ln>
          <a:effectLst>
            <a:outerShdw blurRad="292100" dist="139700" dir="2700000" algn="tl" rotWithShape="0">
              <a:srgbClr val="333333">
                <a:alpha val="65000"/>
              </a:srgbClr>
            </a:outerShdw>
          </a:effectLst>
        </p:spPr>
      </p:pic>
      <p:pic>
        <p:nvPicPr>
          <p:cNvPr id="12" name="Picture 4" descr="http://192.168.1.5:15555/1/fr_274.jpg"/>
          <p:cNvPicPr>
            <a:picLocks noChangeAspect="1" noChangeArrowheads="1"/>
          </p:cNvPicPr>
          <p:nvPr/>
        </p:nvPicPr>
        <p:blipFill>
          <a:blip r:embed="rId5" cstate="screen">
            <a:lum bright="10000" contrast="10000"/>
          </a:blip>
          <a:srcRect/>
          <a:stretch>
            <a:fillRect/>
          </a:stretch>
        </p:blipFill>
        <p:spPr bwMode="auto">
          <a:xfrm>
            <a:off x="4632784" y="1318004"/>
            <a:ext cx="1747207" cy="282187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5853409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3" name="Picture 2"/>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3048000" y="2260602"/>
            <a:ext cx="3471863" cy="26924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7" name="TextBox 6"/>
          <p:cNvSpPr txBox="1"/>
          <p:nvPr/>
        </p:nvSpPr>
        <p:spPr>
          <a:xfrm>
            <a:off x="262390" y="4190236"/>
            <a:ext cx="2667666" cy="2593018"/>
          </a:xfrm>
          <a:prstGeom prst="rect">
            <a:avLst/>
          </a:prstGeom>
          <a:noFill/>
          <a:ln w="22225">
            <a:solidFill>
              <a:schemeClr val="tx2"/>
            </a:solidFill>
          </a:ln>
          <a:scene3d>
            <a:camera prst="orthographicFront"/>
            <a:lightRig rig="threePt" dir="t"/>
          </a:scene3d>
          <a:sp3d>
            <a:bevelT w="152400" h="50800" prst="softRound"/>
          </a:sp3d>
        </p:spPr>
        <p:txBody>
          <a:bodyPr>
            <a:spAutoFit/>
          </a:bodyPr>
          <a:lstStyle/>
          <a:p>
            <a:pPr fontAlgn="auto">
              <a:spcBef>
                <a:spcPts val="0"/>
              </a:spcBef>
              <a:spcAft>
                <a:spcPts val="0"/>
              </a:spcAft>
              <a:defRPr/>
            </a:pPr>
            <a:r>
              <a:rPr lang="en-US" sz="1600" dirty="0">
                <a:latin typeface="+mn-lt"/>
              </a:rPr>
              <a:t>Four RCS jets x 20 lbf(max)</a:t>
            </a:r>
          </a:p>
          <a:p>
            <a:pPr marL="174625" indent="-174625" fontAlgn="auto">
              <a:spcBef>
                <a:spcPts val="0"/>
              </a:spcBef>
              <a:spcAft>
                <a:spcPts val="0"/>
              </a:spcAft>
              <a:buFont typeface="Arial" panose="020B0604020202020204" pitchFamily="34" charset="0"/>
              <a:buChar char="•"/>
              <a:defRPr/>
            </a:pPr>
            <a:r>
              <a:rPr lang="en-US" sz="1200" dirty="0">
                <a:latin typeface="+mn-lt"/>
              </a:rPr>
              <a:t>Demonstrated GNC control using Lox/LNG RCS engines</a:t>
            </a:r>
          </a:p>
          <a:p>
            <a:pPr marL="174625" indent="-174625" fontAlgn="auto">
              <a:spcBef>
                <a:spcPts val="0"/>
              </a:spcBef>
              <a:spcAft>
                <a:spcPts val="0"/>
              </a:spcAft>
              <a:buFont typeface="Arial" panose="020B0604020202020204" pitchFamily="34" charset="0"/>
              <a:buChar char="•"/>
              <a:defRPr/>
            </a:pPr>
            <a:r>
              <a:rPr lang="en-US" sz="1200" dirty="0">
                <a:latin typeface="+mn-lt"/>
              </a:rPr>
              <a:t>40msec to 30+sec pulses</a:t>
            </a:r>
          </a:p>
          <a:p>
            <a:pPr marL="174625" indent="-174625" fontAlgn="auto">
              <a:spcBef>
                <a:spcPts val="0"/>
              </a:spcBef>
              <a:spcAft>
                <a:spcPts val="0"/>
              </a:spcAft>
              <a:buFont typeface="Arial" panose="020B0604020202020204" pitchFamily="34" charset="0"/>
              <a:buChar char="•"/>
              <a:defRPr/>
            </a:pPr>
            <a:r>
              <a:rPr lang="en-US" sz="1200" dirty="0">
                <a:latin typeface="+mn-lt"/>
              </a:rPr>
              <a:t>Operated in </a:t>
            </a:r>
            <a:r>
              <a:rPr lang="en-US" sz="1200" dirty="0" err="1">
                <a:latin typeface="+mn-lt"/>
              </a:rPr>
              <a:t>blowdown</a:t>
            </a:r>
            <a:r>
              <a:rPr lang="en-US" sz="1200" dirty="0">
                <a:latin typeface="+mn-lt"/>
              </a:rPr>
              <a:t> from 350 psig to 160 psig</a:t>
            </a:r>
          </a:p>
          <a:p>
            <a:pPr marL="174625" indent="-174625" fontAlgn="auto">
              <a:spcBef>
                <a:spcPts val="0"/>
              </a:spcBef>
              <a:spcAft>
                <a:spcPts val="0"/>
              </a:spcAft>
              <a:buFont typeface="Arial" panose="020B0604020202020204" pitchFamily="34" charset="0"/>
              <a:buChar char="•"/>
              <a:defRPr/>
            </a:pPr>
            <a:r>
              <a:rPr lang="en-US" sz="1200" dirty="0">
                <a:latin typeface="+mn-lt"/>
              </a:rPr>
              <a:t>Operated over range of Inlet Conditions in flight</a:t>
            </a:r>
          </a:p>
          <a:p>
            <a:pPr marL="287338" lvl="2" indent="-174625" fontAlgn="auto">
              <a:spcBef>
                <a:spcPts val="0"/>
              </a:spcBef>
              <a:spcAft>
                <a:spcPts val="0"/>
              </a:spcAft>
              <a:buFont typeface="Arial" panose="020B0604020202020204" pitchFamily="34" charset="0"/>
              <a:buChar char="•"/>
              <a:defRPr/>
            </a:pPr>
            <a:r>
              <a:rPr lang="en-US" sz="1050" dirty="0">
                <a:latin typeface="+mn-lt"/>
              </a:rPr>
              <a:t>Gas-gas , gas-</a:t>
            </a:r>
            <a:r>
              <a:rPr lang="en-US" sz="1050" dirty="0" err="1">
                <a:latin typeface="+mn-lt"/>
              </a:rPr>
              <a:t>liq</a:t>
            </a:r>
            <a:r>
              <a:rPr lang="en-US" sz="1050" dirty="0">
                <a:latin typeface="+mn-lt"/>
              </a:rPr>
              <a:t> ., liq.-liq.</a:t>
            </a:r>
          </a:p>
          <a:p>
            <a:pPr marL="174625" indent="-174625" fontAlgn="auto">
              <a:spcBef>
                <a:spcPts val="0"/>
              </a:spcBef>
              <a:spcAft>
                <a:spcPts val="0"/>
              </a:spcAft>
              <a:buFont typeface="Arial" panose="020B0604020202020204" pitchFamily="34" charset="0"/>
              <a:buChar char="•"/>
              <a:defRPr/>
            </a:pPr>
            <a:r>
              <a:rPr lang="en-US" sz="1200" dirty="0">
                <a:latin typeface="+mn-lt"/>
              </a:rPr>
              <a:t>Reliable engine and ignition obtained after a few modifications</a:t>
            </a:r>
          </a:p>
          <a:p>
            <a:pPr marL="293688" lvl="1" indent="-174625" fontAlgn="auto">
              <a:spcBef>
                <a:spcPts val="0"/>
              </a:spcBef>
              <a:spcAft>
                <a:spcPts val="0"/>
              </a:spcAft>
              <a:buFont typeface="Arial" panose="020B0604020202020204" pitchFamily="34" charset="0"/>
              <a:buChar char="•"/>
              <a:defRPr/>
            </a:pPr>
            <a:r>
              <a:rPr lang="en-US" sz="1050" dirty="0">
                <a:latin typeface="+mn-lt"/>
              </a:rPr>
              <a:t>Spark extend, Pc tube locations, plug mods</a:t>
            </a:r>
          </a:p>
          <a:p>
            <a:pPr marL="742950" lvl="1" indent="-285750" fontAlgn="auto">
              <a:spcBef>
                <a:spcPts val="0"/>
              </a:spcBef>
              <a:spcAft>
                <a:spcPts val="0"/>
              </a:spcAft>
              <a:buFont typeface="Arial" panose="020B0604020202020204" pitchFamily="34" charset="0"/>
              <a:buChar char="•"/>
              <a:defRPr/>
            </a:pPr>
            <a:endParaRPr lang="en-US" sz="800" dirty="0">
              <a:latin typeface="+mn-lt"/>
            </a:endParaRPr>
          </a:p>
        </p:txBody>
      </p:sp>
      <p:cxnSp>
        <p:nvCxnSpPr>
          <p:cNvPr id="9" name="Straight Arrow Connector 8"/>
          <p:cNvCxnSpPr/>
          <p:nvPr/>
        </p:nvCxnSpPr>
        <p:spPr>
          <a:xfrm flipV="1">
            <a:off x="2914650" y="3915006"/>
            <a:ext cx="574675" cy="638175"/>
          </a:xfrm>
          <a:prstGeom prst="straightConnector1">
            <a:avLst/>
          </a:prstGeom>
          <a:ln w="47625">
            <a:solidFill>
              <a:srgbClr val="FFC000"/>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268666" y="2626847"/>
            <a:ext cx="2667666" cy="1446550"/>
          </a:xfrm>
          <a:prstGeom prst="rect">
            <a:avLst/>
          </a:prstGeom>
          <a:noFill/>
          <a:ln w="22225">
            <a:solidFill>
              <a:schemeClr val="tx2"/>
            </a:solidFill>
          </a:ln>
          <a:scene3d>
            <a:camera prst="orthographicFront"/>
            <a:lightRig rig="threePt" dir="t"/>
          </a:scene3d>
          <a:sp3d>
            <a:bevelT w="152400" h="50800" prst="softRound"/>
          </a:sp3d>
        </p:spPr>
        <p:txBody>
          <a:bodyPr>
            <a:spAutoFit/>
          </a:bodyPr>
          <a:lstStyle/>
          <a:p>
            <a:pPr fontAlgn="auto">
              <a:spcBef>
                <a:spcPts val="0"/>
              </a:spcBef>
              <a:spcAft>
                <a:spcPts val="0"/>
              </a:spcAft>
              <a:defRPr/>
            </a:pPr>
            <a:r>
              <a:rPr lang="en-US" sz="1600" dirty="0">
                <a:latin typeface="+mn-lt"/>
              </a:rPr>
              <a:t>Parallel Tank Differential Draining – Prop </a:t>
            </a:r>
            <a:r>
              <a:rPr lang="en-US" sz="1600" dirty="0" err="1">
                <a:latin typeface="+mn-lt"/>
              </a:rPr>
              <a:t>Manag</a:t>
            </a:r>
            <a:r>
              <a:rPr lang="en-US" sz="1600" dirty="0">
                <a:latin typeface="+mn-lt"/>
              </a:rPr>
              <a:t>.</a:t>
            </a:r>
          </a:p>
          <a:p>
            <a:pPr marL="119063" indent="-119063" fontAlgn="auto">
              <a:spcBef>
                <a:spcPts val="0"/>
              </a:spcBef>
              <a:spcAft>
                <a:spcPts val="0"/>
              </a:spcAft>
              <a:buFont typeface="Arial" panose="020B0604020202020204" pitchFamily="34" charset="0"/>
              <a:buChar char="•"/>
              <a:defRPr/>
            </a:pPr>
            <a:r>
              <a:rPr lang="en-US" sz="1100" dirty="0">
                <a:latin typeface="+mn-lt"/>
              </a:rPr>
              <a:t>Capacitance probe in each tank</a:t>
            </a:r>
          </a:p>
          <a:p>
            <a:pPr marL="119063" indent="-119063" fontAlgn="auto">
              <a:spcBef>
                <a:spcPts val="0"/>
              </a:spcBef>
              <a:spcAft>
                <a:spcPts val="0"/>
              </a:spcAft>
              <a:buFont typeface="Arial" panose="020B0604020202020204" pitchFamily="34" charset="0"/>
              <a:buChar char="•"/>
              <a:defRPr/>
            </a:pPr>
            <a:r>
              <a:rPr lang="en-US" sz="1100" dirty="0">
                <a:latin typeface="+mn-lt"/>
              </a:rPr>
              <a:t>Demonstrated propellant balance during free flight</a:t>
            </a:r>
          </a:p>
          <a:p>
            <a:pPr marL="119063" indent="-119063" fontAlgn="auto">
              <a:spcBef>
                <a:spcPts val="0"/>
              </a:spcBef>
              <a:spcAft>
                <a:spcPts val="0"/>
              </a:spcAft>
              <a:buFont typeface="Arial" panose="020B0604020202020204" pitchFamily="34" charset="0"/>
              <a:buChar char="•"/>
              <a:defRPr/>
            </a:pPr>
            <a:r>
              <a:rPr lang="en-US" sz="1100" dirty="0">
                <a:latin typeface="+mn-lt"/>
              </a:rPr>
              <a:t>Demonstrated self-correcting behavior (passive, no liquid control valves</a:t>
            </a:r>
            <a:r>
              <a:rPr lang="en-US" sz="1200" dirty="0">
                <a:latin typeface="+mn-lt"/>
              </a:rPr>
              <a:t>)</a:t>
            </a:r>
          </a:p>
        </p:txBody>
      </p:sp>
      <p:sp>
        <p:nvSpPr>
          <p:cNvPr id="13" name="TextBox 12"/>
          <p:cNvSpPr txBox="1"/>
          <p:nvPr/>
        </p:nvSpPr>
        <p:spPr>
          <a:xfrm>
            <a:off x="3047999" y="5106723"/>
            <a:ext cx="3472625" cy="1661993"/>
          </a:xfrm>
          <a:prstGeom prst="rect">
            <a:avLst/>
          </a:prstGeom>
          <a:noFill/>
          <a:ln w="22225">
            <a:solidFill>
              <a:schemeClr val="tx2"/>
            </a:solidFill>
          </a:ln>
          <a:scene3d>
            <a:camera prst="orthographicFront"/>
            <a:lightRig rig="threePt" dir="t"/>
          </a:scene3d>
          <a:sp3d>
            <a:bevelT w="152400" h="50800" prst="softRound"/>
          </a:sp3d>
        </p:spPr>
        <p:txBody>
          <a:bodyPr>
            <a:spAutoFit/>
          </a:bodyPr>
          <a:lstStyle/>
          <a:p>
            <a:pPr fontAlgn="auto">
              <a:spcBef>
                <a:spcPts val="0"/>
              </a:spcBef>
              <a:spcAft>
                <a:spcPts val="0"/>
              </a:spcAft>
              <a:defRPr/>
            </a:pPr>
            <a:r>
              <a:rPr lang="en-US" sz="1600" dirty="0">
                <a:latin typeface="+mn-lt"/>
              </a:rPr>
              <a:t>Gimbaled, Throttled Main Engine</a:t>
            </a:r>
          </a:p>
          <a:p>
            <a:pPr marL="119063" indent="-119063" fontAlgn="auto">
              <a:spcBef>
                <a:spcPts val="0"/>
              </a:spcBef>
              <a:spcAft>
                <a:spcPts val="0"/>
              </a:spcAft>
              <a:buFont typeface="Arial" panose="020B0604020202020204" pitchFamily="34" charset="0"/>
              <a:buChar char="•"/>
              <a:defRPr/>
            </a:pPr>
            <a:r>
              <a:rPr lang="en-US" sz="1200" dirty="0">
                <a:latin typeface="+mn-lt"/>
              </a:rPr>
              <a:t>~5400 lbf engine</a:t>
            </a:r>
          </a:p>
          <a:p>
            <a:pPr marL="119063" indent="-119063" fontAlgn="auto">
              <a:spcBef>
                <a:spcPts val="0"/>
              </a:spcBef>
              <a:spcAft>
                <a:spcPts val="0"/>
              </a:spcAft>
              <a:buFont typeface="Arial" panose="020B0604020202020204" pitchFamily="34" charset="0"/>
              <a:buChar char="•"/>
              <a:defRPr/>
            </a:pPr>
            <a:r>
              <a:rPr lang="en-US" sz="1200" dirty="0">
                <a:latin typeface="+mn-lt"/>
              </a:rPr>
              <a:t>&gt;4:1 throttle capability with simple ball valve mechanism</a:t>
            </a:r>
          </a:p>
          <a:p>
            <a:pPr marL="119063" indent="-119063" fontAlgn="auto">
              <a:spcBef>
                <a:spcPts val="0"/>
              </a:spcBef>
              <a:spcAft>
                <a:spcPts val="0"/>
              </a:spcAft>
              <a:buFont typeface="Arial" panose="020B0604020202020204" pitchFamily="34" charset="0"/>
              <a:buChar char="•"/>
              <a:defRPr/>
            </a:pPr>
            <a:r>
              <a:rPr lang="en-US" sz="1200" dirty="0">
                <a:latin typeface="+mn-lt"/>
              </a:rPr>
              <a:t>&gt;2500 sec operations, &gt; 120 starts</a:t>
            </a:r>
          </a:p>
          <a:p>
            <a:pPr marL="119063" indent="-119063" fontAlgn="auto">
              <a:spcBef>
                <a:spcPts val="0"/>
              </a:spcBef>
              <a:spcAft>
                <a:spcPts val="0"/>
              </a:spcAft>
              <a:buFont typeface="Arial" panose="020B0604020202020204" pitchFamily="34" charset="0"/>
              <a:buChar char="•"/>
              <a:defRPr/>
            </a:pPr>
            <a:r>
              <a:rPr lang="en-US" sz="1200" dirty="0">
                <a:latin typeface="+mn-lt"/>
              </a:rPr>
              <a:t>Excellent stability during main stage</a:t>
            </a:r>
          </a:p>
          <a:p>
            <a:pPr marL="119063" indent="-119063" fontAlgn="auto">
              <a:spcBef>
                <a:spcPts val="0"/>
              </a:spcBef>
              <a:spcAft>
                <a:spcPts val="0"/>
              </a:spcAft>
              <a:buFont typeface="Arial" panose="020B0604020202020204" pitchFamily="34" charset="0"/>
              <a:buChar char="•"/>
              <a:defRPr/>
            </a:pPr>
            <a:r>
              <a:rPr lang="en-US" sz="1200" dirty="0">
                <a:latin typeface="+mn-lt"/>
              </a:rPr>
              <a:t>Start is stable with cold Lox and warm methane gas.  Possibly unstable if liquid methane</a:t>
            </a:r>
          </a:p>
        </p:txBody>
      </p:sp>
      <p:sp>
        <p:nvSpPr>
          <p:cNvPr id="15" name="TextBox 14"/>
          <p:cNvSpPr txBox="1"/>
          <p:nvPr/>
        </p:nvSpPr>
        <p:spPr>
          <a:xfrm>
            <a:off x="6695661" y="3031698"/>
            <a:ext cx="2286000" cy="923330"/>
          </a:xfrm>
          <a:prstGeom prst="rect">
            <a:avLst/>
          </a:prstGeom>
          <a:noFill/>
          <a:ln w="22225">
            <a:solidFill>
              <a:schemeClr val="tx2"/>
            </a:solidFill>
          </a:ln>
          <a:scene3d>
            <a:camera prst="orthographicFront"/>
            <a:lightRig rig="threePt" dir="t"/>
          </a:scene3d>
          <a:sp3d>
            <a:bevelT w="152400" h="50800" prst="softRound"/>
          </a:sp3d>
        </p:spPr>
        <p:txBody>
          <a:bodyPr>
            <a:spAutoFit/>
          </a:bodyPr>
          <a:lstStyle/>
          <a:p>
            <a:pPr fontAlgn="auto">
              <a:spcBef>
                <a:spcPts val="0"/>
              </a:spcBef>
              <a:spcAft>
                <a:spcPts val="0"/>
              </a:spcAft>
              <a:defRPr/>
            </a:pPr>
            <a:r>
              <a:rPr lang="en-US" sz="1600" dirty="0">
                <a:latin typeface="+mn-lt"/>
              </a:rPr>
              <a:t>Propellant Slosh Control</a:t>
            </a:r>
          </a:p>
          <a:p>
            <a:pPr marL="119063" indent="-119063" fontAlgn="auto">
              <a:spcBef>
                <a:spcPts val="0"/>
              </a:spcBef>
              <a:spcAft>
                <a:spcPts val="0"/>
              </a:spcAft>
              <a:buFont typeface="Arial" panose="020B0604020202020204" pitchFamily="34" charset="0"/>
              <a:buChar char="•"/>
              <a:defRPr/>
            </a:pPr>
            <a:r>
              <a:rPr lang="en-US" sz="1200" dirty="0">
                <a:latin typeface="+mn-lt"/>
              </a:rPr>
              <a:t>Demonstrated damping of Lo2/Methane propellants</a:t>
            </a:r>
          </a:p>
          <a:p>
            <a:pPr marL="119063" indent="-119063" fontAlgn="auto">
              <a:spcBef>
                <a:spcPts val="0"/>
              </a:spcBef>
              <a:spcAft>
                <a:spcPts val="0"/>
              </a:spcAft>
              <a:buFont typeface="Arial" panose="020B0604020202020204" pitchFamily="34" charset="0"/>
              <a:buChar char="•"/>
              <a:defRPr/>
            </a:pPr>
            <a:endParaRPr lang="en-US" sz="1400" dirty="0">
              <a:latin typeface="+mn-lt"/>
            </a:endParaRPr>
          </a:p>
        </p:txBody>
      </p:sp>
      <p:sp>
        <p:nvSpPr>
          <p:cNvPr id="16" name="TextBox 15"/>
          <p:cNvSpPr txBox="1"/>
          <p:nvPr/>
        </p:nvSpPr>
        <p:spPr>
          <a:xfrm>
            <a:off x="268666" y="867410"/>
            <a:ext cx="7323659" cy="1523494"/>
          </a:xfrm>
          <a:prstGeom prst="rect">
            <a:avLst/>
          </a:prstGeom>
          <a:solidFill>
            <a:schemeClr val="bg1"/>
          </a:solidFill>
          <a:ln w="22225">
            <a:solidFill>
              <a:schemeClr val="tx2"/>
            </a:solidFill>
          </a:ln>
          <a:scene3d>
            <a:camera prst="orthographicFront"/>
            <a:lightRig rig="threePt" dir="t"/>
          </a:scene3d>
          <a:sp3d>
            <a:bevelT w="152400" h="50800" prst="softRound"/>
          </a:sp3d>
        </p:spPr>
        <p:txBody>
          <a:bodyPr wrap="square">
            <a:spAutoFit/>
          </a:bodyPr>
          <a:lstStyle/>
          <a:p>
            <a:pPr fontAlgn="auto">
              <a:spcBef>
                <a:spcPts val="0"/>
              </a:spcBef>
              <a:spcAft>
                <a:spcPts val="0"/>
              </a:spcAft>
              <a:defRPr/>
            </a:pPr>
            <a:r>
              <a:rPr lang="en-US" sz="1600" dirty="0">
                <a:latin typeface="+mn-lt"/>
              </a:rPr>
              <a:t>System Level Operations</a:t>
            </a:r>
          </a:p>
          <a:p>
            <a:pPr marL="119063" indent="-119063" fontAlgn="auto">
              <a:spcBef>
                <a:spcPts val="0"/>
              </a:spcBef>
              <a:spcAft>
                <a:spcPts val="0"/>
              </a:spcAft>
              <a:buFont typeface="Arial" panose="020B0604020202020204" pitchFamily="34" charset="0"/>
              <a:buChar char="•"/>
              <a:defRPr/>
            </a:pPr>
            <a:r>
              <a:rPr lang="en-US" sz="1100" dirty="0">
                <a:latin typeface="+mn-lt"/>
              </a:rPr>
              <a:t>Conducted 12 Hot-Fire Tests, 34 Tether Flights, 12 Free-Flights</a:t>
            </a:r>
          </a:p>
          <a:p>
            <a:pPr marL="119063" indent="-119063" fontAlgn="auto">
              <a:spcBef>
                <a:spcPts val="0"/>
              </a:spcBef>
              <a:spcAft>
                <a:spcPts val="0"/>
              </a:spcAft>
              <a:buFont typeface="Arial" panose="020B0604020202020204" pitchFamily="34" charset="0"/>
              <a:buChar char="•"/>
              <a:defRPr/>
            </a:pPr>
            <a:r>
              <a:rPr lang="en-US" sz="1100" dirty="0">
                <a:latin typeface="+mn-lt"/>
              </a:rPr>
              <a:t>System Level Flight Operational Experience Gained </a:t>
            </a:r>
          </a:p>
          <a:p>
            <a:pPr marL="225425" lvl="1" indent="-112713" fontAlgn="auto">
              <a:spcBef>
                <a:spcPts val="0"/>
              </a:spcBef>
              <a:spcAft>
                <a:spcPts val="0"/>
              </a:spcAft>
              <a:buFont typeface="Arial" panose="020B0604020202020204" pitchFamily="34" charset="0"/>
              <a:buChar char="•"/>
              <a:defRPr/>
            </a:pPr>
            <a:r>
              <a:rPr lang="en-US" sz="1100" dirty="0">
                <a:latin typeface="+mn-lt"/>
              </a:rPr>
              <a:t>Prop System Turnaround measured in hours</a:t>
            </a:r>
          </a:p>
          <a:p>
            <a:pPr marL="225425" lvl="1" indent="-112713" fontAlgn="auto">
              <a:spcBef>
                <a:spcPts val="0"/>
              </a:spcBef>
              <a:spcAft>
                <a:spcPts val="0"/>
              </a:spcAft>
              <a:buFont typeface="Arial" panose="020B0604020202020204" pitchFamily="34" charset="0"/>
              <a:buChar char="•"/>
              <a:defRPr/>
            </a:pPr>
            <a:r>
              <a:rPr lang="en-US" sz="1100" dirty="0">
                <a:latin typeface="+mn-lt"/>
              </a:rPr>
              <a:t>No major issues working with LNG and Lox</a:t>
            </a:r>
          </a:p>
          <a:p>
            <a:pPr marL="344488" lvl="2" indent="-119063" fontAlgn="auto">
              <a:spcBef>
                <a:spcPts val="0"/>
              </a:spcBef>
              <a:spcAft>
                <a:spcPts val="0"/>
              </a:spcAft>
              <a:buFont typeface="Arial" panose="020B0604020202020204" pitchFamily="34" charset="0"/>
              <a:buChar char="•"/>
              <a:defRPr/>
            </a:pPr>
            <a:r>
              <a:rPr lang="en-US" sz="1100" dirty="0" err="1">
                <a:latin typeface="+mn-lt"/>
              </a:rPr>
              <a:t>ie</a:t>
            </a:r>
            <a:r>
              <a:rPr lang="en-US" sz="1100" dirty="0">
                <a:latin typeface="+mn-lt"/>
              </a:rPr>
              <a:t>. No </a:t>
            </a:r>
            <a:r>
              <a:rPr lang="en-US" sz="1100" dirty="0" err="1">
                <a:latin typeface="+mn-lt"/>
              </a:rPr>
              <a:t>hardstarts</a:t>
            </a:r>
            <a:r>
              <a:rPr lang="en-US" sz="1100" dirty="0">
                <a:latin typeface="+mn-lt"/>
              </a:rPr>
              <a:t>/No purge run for RCS in-flight, no corrosion, little to no soot, </a:t>
            </a:r>
            <a:r>
              <a:rPr lang="en-US" sz="1100" dirty="0" err="1">
                <a:latin typeface="+mn-lt"/>
              </a:rPr>
              <a:t>safed</a:t>
            </a:r>
            <a:r>
              <a:rPr lang="en-US" sz="1100" dirty="0">
                <a:latin typeface="+mn-lt"/>
              </a:rPr>
              <a:t> quickly with GN2 post flight</a:t>
            </a:r>
          </a:p>
          <a:p>
            <a:pPr marL="119063" indent="-119063" fontAlgn="auto">
              <a:spcBef>
                <a:spcPts val="0"/>
              </a:spcBef>
              <a:spcAft>
                <a:spcPts val="0"/>
              </a:spcAft>
              <a:buFont typeface="Arial" panose="020B0604020202020204" pitchFamily="34" charset="0"/>
              <a:buChar char="•"/>
              <a:defRPr/>
            </a:pPr>
            <a:r>
              <a:rPr lang="en-US" sz="1100" dirty="0">
                <a:latin typeface="+mn-lt"/>
              </a:rPr>
              <a:t>Low Cost of development, fabrication, and operations </a:t>
            </a:r>
          </a:p>
          <a:p>
            <a:pPr marL="225425" lvl="1" indent="-112713" fontAlgn="auto">
              <a:spcBef>
                <a:spcPts val="0"/>
              </a:spcBef>
              <a:spcAft>
                <a:spcPts val="0"/>
              </a:spcAft>
              <a:buFont typeface="Arial" panose="020B0604020202020204" pitchFamily="34" charset="0"/>
              <a:buChar char="•"/>
              <a:defRPr/>
            </a:pPr>
            <a:r>
              <a:rPr lang="en-US" sz="1100" dirty="0">
                <a:latin typeface="+mn-lt"/>
              </a:rPr>
              <a:t>Developed and Built 3 vehicles for ~500K per year procurement $90K in FY2014,  + 6-7 FTE</a:t>
            </a:r>
          </a:p>
        </p:txBody>
      </p:sp>
      <p:sp>
        <p:nvSpPr>
          <p:cNvPr id="19" name="TextBox 18"/>
          <p:cNvSpPr txBox="1"/>
          <p:nvPr/>
        </p:nvSpPr>
        <p:spPr>
          <a:xfrm>
            <a:off x="6619461" y="4082883"/>
            <a:ext cx="2438400" cy="2677656"/>
          </a:xfrm>
          <a:prstGeom prst="rect">
            <a:avLst/>
          </a:prstGeom>
          <a:noFill/>
          <a:ln w="22225">
            <a:solidFill>
              <a:schemeClr val="tx2"/>
            </a:solidFill>
          </a:ln>
          <a:scene3d>
            <a:camera prst="orthographicFront"/>
            <a:lightRig rig="threePt" dir="t"/>
          </a:scene3d>
          <a:sp3d>
            <a:bevelT w="152400" h="50800" prst="softRound"/>
          </a:sp3d>
        </p:spPr>
        <p:txBody>
          <a:bodyPr>
            <a:spAutoFit/>
          </a:bodyPr>
          <a:lstStyle/>
          <a:p>
            <a:pPr fontAlgn="auto">
              <a:spcBef>
                <a:spcPts val="0"/>
              </a:spcBef>
              <a:spcAft>
                <a:spcPts val="0"/>
              </a:spcAft>
              <a:defRPr/>
            </a:pPr>
            <a:r>
              <a:rPr lang="en-US" sz="1600" dirty="0">
                <a:latin typeface="+mn-lt"/>
              </a:rPr>
              <a:t>Integrated Main Engine and RCS, Tank &amp; Feedsystem</a:t>
            </a:r>
          </a:p>
          <a:p>
            <a:pPr marL="119063" indent="-119063" fontAlgn="auto">
              <a:spcBef>
                <a:spcPts val="0"/>
              </a:spcBef>
              <a:spcAft>
                <a:spcPts val="0"/>
              </a:spcAft>
              <a:buFont typeface="Arial" panose="020B0604020202020204" pitchFamily="34" charset="0"/>
              <a:buChar char="•"/>
              <a:defRPr/>
            </a:pPr>
            <a:r>
              <a:rPr lang="en-US" sz="1200" dirty="0" err="1">
                <a:latin typeface="+mn-lt"/>
              </a:rPr>
              <a:t>Blowdown</a:t>
            </a:r>
            <a:r>
              <a:rPr lang="en-US" sz="1200" dirty="0">
                <a:latin typeface="+mn-lt"/>
              </a:rPr>
              <a:t> Pressurization</a:t>
            </a:r>
          </a:p>
          <a:p>
            <a:pPr marL="119063" indent="-119063" fontAlgn="auto">
              <a:spcBef>
                <a:spcPts val="0"/>
              </a:spcBef>
              <a:spcAft>
                <a:spcPts val="0"/>
              </a:spcAft>
              <a:buFont typeface="Arial" panose="020B0604020202020204" pitchFamily="34" charset="0"/>
              <a:buChar char="•"/>
              <a:defRPr/>
            </a:pPr>
            <a:r>
              <a:rPr lang="en-US" sz="1200" dirty="0">
                <a:latin typeface="+mn-lt"/>
              </a:rPr>
              <a:t>RCS </a:t>
            </a:r>
            <a:r>
              <a:rPr lang="en-US" sz="1200" dirty="0" err="1">
                <a:latin typeface="+mn-lt"/>
              </a:rPr>
              <a:t>feedsystem</a:t>
            </a:r>
            <a:r>
              <a:rPr lang="en-US" sz="1200" dirty="0">
                <a:latin typeface="+mn-lt"/>
              </a:rPr>
              <a:t> mounted to tanks and TVS operated in flight</a:t>
            </a:r>
          </a:p>
          <a:p>
            <a:pPr marL="119063" indent="-119063" fontAlgn="auto">
              <a:spcBef>
                <a:spcPts val="0"/>
              </a:spcBef>
              <a:spcAft>
                <a:spcPts val="0"/>
              </a:spcAft>
              <a:buFont typeface="Arial" panose="020B0604020202020204" pitchFamily="34" charset="0"/>
              <a:buChar char="•"/>
              <a:defRPr/>
            </a:pPr>
            <a:r>
              <a:rPr lang="en-US" sz="1200" dirty="0">
                <a:latin typeface="+mn-lt"/>
              </a:rPr>
              <a:t>Cryo RCS worked even in Texas and </a:t>
            </a:r>
            <a:r>
              <a:rPr lang="en-US" sz="1200" dirty="0" err="1">
                <a:latin typeface="+mn-lt"/>
              </a:rPr>
              <a:t>Flordia</a:t>
            </a:r>
            <a:r>
              <a:rPr lang="en-US" sz="1200" dirty="0">
                <a:latin typeface="+mn-lt"/>
              </a:rPr>
              <a:t> summer environment</a:t>
            </a:r>
          </a:p>
          <a:p>
            <a:pPr marL="285750" lvl="2" indent="-119063" fontAlgn="auto">
              <a:spcBef>
                <a:spcPts val="0"/>
              </a:spcBef>
              <a:spcAft>
                <a:spcPts val="0"/>
              </a:spcAft>
              <a:buFont typeface="Arial" panose="020B0604020202020204" pitchFamily="34" charset="0"/>
              <a:buChar char="•"/>
              <a:defRPr/>
            </a:pPr>
            <a:r>
              <a:rPr lang="en-US" sz="1200" dirty="0">
                <a:latin typeface="+mn-lt"/>
              </a:rPr>
              <a:t>Venting seen in videos is the initial chill-in from gas to liquid temps</a:t>
            </a:r>
          </a:p>
          <a:p>
            <a:pPr marL="119063" indent="-119063" fontAlgn="auto">
              <a:spcBef>
                <a:spcPts val="0"/>
              </a:spcBef>
              <a:spcAft>
                <a:spcPts val="0"/>
              </a:spcAft>
              <a:buFont typeface="Arial" panose="020B0604020202020204" pitchFamily="34" charset="0"/>
              <a:buChar char="•"/>
              <a:defRPr/>
            </a:pPr>
            <a:r>
              <a:rPr lang="en-US" sz="1200" dirty="0">
                <a:latin typeface="+mn-lt"/>
              </a:rPr>
              <a:t>Tanks used purged aerogel blankets ( non-flammable)</a:t>
            </a:r>
          </a:p>
        </p:txBody>
      </p:sp>
      <p:cxnSp>
        <p:nvCxnSpPr>
          <p:cNvPr id="21" name="Straight Arrow Connector 20"/>
          <p:cNvCxnSpPr/>
          <p:nvPr/>
        </p:nvCxnSpPr>
        <p:spPr>
          <a:xfrm flipV="1">
            <a:off x="4756150" y="4789716"/>
            <a:ext cx="0" cy="249238"/>
          </a:xfrm>
          <a:prstGeom prst="straightConnector1">
            <a:avLst/>
          </a:prstGeom>
          <a:ln w="47625">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V="1">
            <a:off x="2930525" y="2823938"/>
            <a:ext cx="1108075" cy="319088"/>
          </a:xfrm>
          <a:prstGeom prst="straightConnector1">
            <a:avLst/>
          </a:prstGeom>
          <a:ln w="47625">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flipV="1">
            <a:off x="5334000" y="4411663"/>
            <a:ext cx="1362075" cy="863600"/>
          </a:xfrm>
          <a:prstGeom prst="straightConnector1">
            <a:avLst/>
          </a:prstGeom>
          <a:ln w="47625">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flipH="1">
            <a:off x="5943600" y="3055938"/>
            <a:ext cx="762000" cy="603250"/>
          </a:xfrm>
          <a:prstGeom prst="straightConnector1">
            <a:avLst/>
          </a:prstGeom>
          <a:ln w="47625">
            <a:solidFill>
              <a:srgbClr val="FFC000"/>
            </a:solidFill>
            <a:tailEnd type="arrow"/>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7788109" y="1342264"/>
            <a:ext cx="1247029" cy="707886"/>
          </a:xfrm>
          <a:prstGeom prst="rect">
            <a:avLst/>
          </a:prstGeom>
          <a:solidFill>
            <a:schemeClr val="bg1"/>
          </a:solidFill>
          <a:effectLst>
            <a:innerShdw blurRad="63500" dist="50800" dir="18900000">
              <a:prstClr val="black">
                <a:alpha val="50000"/>
              </a:prstClr>
            </a:innerShdw>
          </a:effectLst>
        </p:spPr>
        <p:txBody>
          <a:bodyPr>
            <a:spAutoFit/>
          </a:bodyPr>
          <a:lstStyle/>
          <a:p>
            <a:pPr fontAlgn="auto">
              <a:spcBef>
                <a:spcPts val="0"/>
              </a:spcBef>
              <a:spcAft>
                <a:spcPts val="0"/>
              </a:spcAft>
              <a:defRPr/>
            </a:pPr>
            <a:r>
              <a:rPr lang="en-US" sz="1000" dirty="0">
                <a:latin typeface="+mn-lt"/>
              </a:rPr>
              <a:t>High Vapor Pressure &amp; clean propellants is good for engines and operations</a:t>
            </a:r>
          </a:p>
        </p:txBody>
      </p:sp>
      <p:sp>
        <p:nvSpPr>
          <p:cNvPr id="18" name="TextBox 17"/>
          <p:cNvSpPr txBox="1"/>
          <p:nvPr/>
        </p:nvSpPr>
        <p:spPr>
          <a:xfrm>
            <a:off x="7788110" y="2163058"/>
            <a:ext cx="1247027" cy="553998"/>
          </a:xfrm>
          <a:prstGeom prst="rect">
            <a:avLst/>
          </a:prstGeom>
          <a:solidFill>
            <a:schemeClr val="bg1"/>
          </a:solidFill>
          <a:effectLst>
            <a:innerShdw blurRad="63500" dist="50800" dir="2700000">
              <a:prstClr val="black">
                <a:alpha val="50000"/>
              </a:prstClr>
            </a:innerShdw>
          </a:effectLst>
        </p:spPr>
        <p:txBody>
          <a:bodyPr>
            <a:spAutoFit/>
          </a:bodyPr>
          <a:lstStyle/>
          <a:p>
            <a:pPr fontAlgn="auto">
              <a:spcBef>
                <a:spcPts val="0"/>
              </a:spcBef>
              <a:spcAft>
                <a:spcPts val="0"/>
              </a:spcAft>
              <a:defRPr/>
            </a:pPr>
            <a:r>
              <a:rPr lang="en-US" sz="1000" dirty="0">
                <a:latin typeface="+mn-lt"/>
              </a:rPr>
              <a:t>All Hardware common between O2 and CH4</a:t>
            </a:r>
          </a:p>
        </p:txBody>
      </p:sp>
      <p:sp>
        <p:nvSpPr>
          <p:cNvPr id="20" name="Title 2"/>
          <p:cNvSpPr>
            <a:spLocks noGrp="1"/>
          </p:cNvSpPr>
          <p:nvPr>
            <p:ph type="title"/>
          </p:nvPr>
        </p:nvSpPr>
        <p:spPr/>
        <p:txBody>
          <a:bodyPr/>
          <a:lstStyle/>
          <a:p>
            <a:r>
              <a:rPr lang="en-US" sz="2800" b="1" dirty="0"/>
              <a:t>Technological Advances - Propulsion</a:t>
            </a:r>
          </a:p>
        </p:txBody>
      </p:sp>
    </p:spTree>
    <p:extLst>
      <p:ext uri="{BB962C8B-B14F-4D97-AF65-F5344CB8AC3E}">
        <p14:creationId xmlns:p14="http://schemas.microsoft.com/office/powerpoint/2010/main" val="22491404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3" descr="D:\Documents and Settings\drutisha\My Documents\ALHAT\ALHAT_SEI\innov_day2012\ALHAT_SIM_2.bmp"/>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966297" y="4107245"/>
            <a:ext cx="3002657" cy="2402125"/>
          </a:xfrm>
          <a:prstGeom prst="rect">
            <a:avLst/>
          </a:prstGeom>
          <a:noFill/>
          <a:ln>
            <a:solidFill>
              <a:schemeClr val="tx1"/>
            </a:solidFill>
          </a:ln>
          <a:effectLst>
            <a:outerShdw blurRad="50800" dist="38100" dir="2700000" algn="tl" rotWithShape="0">
              <a:prstClr val="black">
                <a:alpha val="40000"/>
              </a:prstClr>
            </a:outerShdw>
          </a:effectLst>
        </p:spPr>
      </p:pic>
      <p:sp>
        <p:nvSpPr>
          <p:cNvPr id="3" name="Title 2"/>
          <p:cNvSpPr>
            <a:spLocks noGrp="1"/>
          </p:cNvSpPr>
          <p:nvPr>
            <p:ph type="title"/>
          </p:nvPr>
        </p:nvSpPr>
        <p:spPr/>
        <p:txBody>
          <a:bodyPr/>
          <a:lstStyle/>
          <a:p>
            <a:r>
              <a:rPr lang="en-US" sz="2800" b="1" dirty="0"/>
              <a:t>Technological Advances – Precision Landing</a:t>
            </a:r>
          </a:p>
        </p:txBody>
      </p:sp>
      <p:sp>
        <p:nvSpPr>
          <p:cNvPr id="7" name="Content Placeholder 6"/>
          <p:cNvSpPr>
            <a:spLocks noGrp="1"/>
          </p:cNvSpPr>
          <p:nvPr>
            <p:ph idx="1"/>
          </p:nvPr>
        </p:nvSpPr>
        <p:spPr>
          <a:xfrm>
            <a:off x="223380" y="1176695"/>
            <a:ext cx="5415419" cy="2815637"/>
          </a:xfrm>
        </p:spPr>
        <p:txBody>
          <a:bodyPr>
            <a:noAutofit/>
          </a:bodyPr>
          <a:lstStyle/>
          <a:p>
            <a:pPr marL="0" indent="0">
              <a:lnSpc>
                <a:spcPct val="120000"/>
              </a:lnSpc>
              <a:buNone/>
            </a:pPr>
            <a:r>
              <a:rPr lang="en-US" sz="2200" b="1" dirty="0"/>
              <a:t>GN&amp;C</a:t>
            </a:r>
          </a:p>
          <a:p>
            <a:pPr marL="458788" lvl="1"/>
            <a:r>
              <a:rPr lang="en-US" sz="1800" dirty="0">
                <a:solidFill>
                  <a:srgbClr val="000000"/>
                </a:solidFill>
                <a:ea typeface="Times New Roman"/>
                <a:cs typeface="Calibri"/>
              </a:rPr>
              <a:t>Core G&amp;C design for thrust vector control with gimbaled, throttling engine and roll control jets</a:t>
            </a:r>
          </a:p>
          <a:p>
            <a:pPr marL="458788" lvl="1"/>
            <a:r>
              <a:rPr lang="en-US" sz="1800" dirty="0">
                <a:solidFill>
                  <a:srgbClr val="000000"/>
                </a:solidFill>
                <a:ea typeface="Times New Roman"/>
                <a:cs typeface="Calibri"/>
              </a:rPr>
              <a:t>Multi-sensor precision navigation, including vibration isolation of IMUs</a:t>
            </a:r>
          </a:p>
          <a:p>
            <a:pPr marL="458788" lvl="1"/>
            <a:r>
              <a:rPr lang="en-US" sz="1800" dirty="0">
                <a:solidFill>
                  <a:srgbClr val="000000"/>
                </a:solidFill>
                <a:ea typeface="Times New Roman"/>
                <a:cs typeface="Calibri"/>
              </a:rPr>
              <a:t>Autonomous flight manager architecture</a:t>
            </a:r>
          </a:p>
          <a:p>
            <a:pPr marL="458788" lvl="1"/>
            <a:r>
              <a:rPr lang="en-US" sz="1800" dirty="0">
                <a:solidFill>
                  <a:srgbClr val="000000"/>
                </a:solidFill>
                <a:ea typeface="Times New Roman"/>
                <a:cs typeface="Calibri"/>
              </a:rPr>
              <a:t>Demonstrates capability for autonomous GN&amp;C during final approach of lunar descent and landing</a:t>
            </a:r>
          </a:p>
        </p:txBody>
      </p:sp>
      <p:pic>
        <p:nvPicPr>
          <p:cNvPr id="18" name="Picture 17" descr="2013-07-26-Morpheus-TT27-0321.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23380" y="4083485"/>
            <a:ext cx="1663665" cy="2299250"/>
          </a:xfrm>
          <a:prstGeom prst="rect">
            <a:avLst/>
          </a:prstGeom>
          <a:effectLst>
            <a:outerShdw blurRad="50800" dist="38100" dir="2700000" algn="tl" rotWithShape="0">
              <a:srgbClr val="000000">
                <a:alpha val="43000"/>
              </a:srgbClr>
            </a:outerShdw>
          </a:effectLst>
        </p:spPr>
      </p:pic>
      <p:pic>
        <p:nvPicPr>
          <p:cNvPr id="19" name="Picture 1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739003" y="1226799"/>
            <a:ext cx="2207901" cy="2769961"/>
          </a:xfrm>
          <a:prstGeom prst="rect">
            <a:avLst/>
          </a:prstGeom>
          <a:effectLst>
            <a:outerShdw blurRad="50800" dist="38100" dir="2700000" algn="tl" rotWithShape="0">
              <a:prstClr val="black">
                <a:alpha val="40000"/>
              </a:prstClr>
            </a:outerShdw>
          </a:effectLst>
        </p:spPr>
      </p:pic>
      <p:sp>
        <p:nvSpPr>
          <p:cNvPr id="20" name="Content Placeholder 6"/>
          <p:cNvSpPr txBox="1">
            <a:spLocks/>
          </p:cNvSpPr>
          <p:nvPr/>
        </p:nvSpPr>
        <p:spPr bwMode="auto">
          <a:xfrm>
            <a:off x="1961955" y="3992332"/>
            <a:ext cx="4004342" cy="232801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1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14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charset="0"/>
              <a:buNone/>
            </a:pPr>
            <a:r>
              <a:rPr lang="en-US" sz="2200" b="1" dirty="0">
                <a:solidFill>
                  <a:srgbClr val="000000"/>
                </a:solidFill>
                <a:ea typeface="Times New Roman"/>
                <a:cs typeface="Calibri"/>
              </a:rPr>
              <a:t>ALHAT</a:t>
            </a:r>
          </a:p>
          <a:p>
            <a:pPr marL="285750" lvl="1">
              <a:spcBef>
                <a:spcPts val="432"/>
              </a:spcBef>
            </a:pPr>
            <a:r>
              <a:rPr lang="en-US" dirty="0">
                <a:solidFill>
                  <a:srgbClr val="000000"/>
                </a:solidFill>
                <a:ea typeface="Times New Roman"/>
                <a:cs typeface="Calibri"/>
              </a:rPr>
              <a:t>Integrated ALHAT hardware with vehicle and operations</a:t>
            </a:r>
          </a:p>
          <a:p>
            <a:pPr marL="285750" lvl="1">
              <a:spcBef>
                <a:spcPts val="432"/>
              </a:spcBef>
            </a:pPr>
            <a:r>
              <a:rPr lang="en-US" dirty="0">
                <a:solidFill>
                  <a:srgbClr val="000000"/>
                </a:solidFill>
                <a:ea typeface="Times New Roman"/>
                <a:cs typeface="Calibri"/>
              </a:rPr>
              <a:t>Autonomous hazard detection and trajectory re-planning</a:t>
            </a:r>
          </a:p>
          <a:p>
            <a:pPr marL="285750" lvl="1">
              <a:spcBef>
                <a:spcPts val="432"/>
              </a:spcBef>
            </a:pPr>
            <a:r>
              <a:rPr lang="en-US" dirty="0">
                <a:solidFill>
                  <a:srgbClr val="000000"/>
                </a:solidFill>
                <a:ea typeface="Times New Roman"/>
                <a:cs typeface="Calibri"/>
              </a:rPr>
              <a:t>Precision landing using only inertial and surface relative navigation</a:t>
            </a:r>
          </a:p>
        </p:txBody>
      </p:sp>
      <p:sp>
        <p:nvSpPr>
          <p:cNvPr id="5" name="TextBox 4"/>
          <p:cNvSpPr txBox="1"/>
          <p:nvPr/>
        </p:nvSpPr>
        <p:spPr>
          <a:xfrm>
            <a:off x="7842953" y="4199329"/>
            <a:ext cx="977030" cy="430887"/>
          </a:xfrm>
          <a:prstGeom prst="wedgeRectCallout">
            <a:avLst>
              <a:gd name="adj1" fmla="val -90064"/>
              <a:gd name="adj2" fmla="val 24709"/>
            </a:avLst>
          </a:prstGeom>
          <a:solidFill>
            <a:srgbClr val="FFFFCC"/>
          </a:solidFill>
        </p:spPr>
        <p:txBody>
          <a:bodyPr wrap="square" rtlCol="0">
            <a:spAutoFit/>
          </a:bodyPr>
          <a:lstStyle/>
          <a:p>
            <a:pPr algn="ctr" fontAlgn="base">
              <a:spcBef>
                <a:spcPct val="0"/>
              </a:spcBef>
              <a:spcAft>
                <a:spcPct val="0"/>
              </a:spcAft>
            </a:pPr>
            <a:r>
              <a:rPr lang="en-US" sz="1100" b="1" dirty="0">
                <a:solidFill>
                  <a:prstClr val="black"/>
                </a:solidFill>
              </a:rPr>
              <a:t>Hazard Field at SLF</a:t>
            </a:r>
          </a:p>
        </p:txBody>
      </p:sp>
      <p:sp>
        <p:nvSpPr>
          <p:cNvPr id="33" name="TextBox 32"/>
          <p:cNvSpPr txBox="1"/>
          <p:nvPr/>
        </p:nvSpPr>
        <p:spPr>
          <a:xfrm>
            <a:off x="6173237" y="6293926"/>
            <a:ext cx="878482" cy="430887"/>
          </a:xfrm>
          <a:prstGeom prst="wedgeRectCallout">
            <a:avLst>
              <a:gd name="adj1" fmla="val 100962"/>
              <a:gd name="adj2" fmla="val 21802"/>
            </a:avLst>
          </a:prstGeom>
          <a:solidFill>
            <a:srgbClr val="FFFFCC"/>
          </a:solidFill>
          <a:ln>
            <a:solidFill>
              <a:schemeClr val="tx1"/>
            </a:solidFill>
          </a:ln>
        </p:spPr>
        <p:txBody>
          <a:bodyPr wrap="square" rtlCol="0">
            <a:spAutoFit/>
          </a:bodyPr>
          <a:lstStyle/>
          <a:p>
            <a:pPr algn="ctr" fontAlgn="base">
              <a:spcBef>
                <a:spcPct val="0"/>
              </a:spcBef>
              <a:spcAft>
                <a:spcPct val="0"/>
              </a:spcAft>
            </a:pPr>
            <a:r>
              <a:rPr lang="en-US" sz="1100" b="1" dirty="0">
                <a:solidFill>
                  <a:prstClr val="black"/>
                </a:solidFill>
              </a:rPr>
              <a:t>HDP Launch Pad</a:t>
            </a:r>
          </a:p>
        </p:txBody>
      </p:sp>
      <p:pic>
        <p:nvPicPr>
          <p:cNvPr id="35" name="Picture 2" descr="D:\Documents and Settings\rlwilso3\My Documents\aa_lee\projects\ProjectM\Morpheus 1.5b\IMUs\PA1 SIGI vibe test\IMG_6337.JP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267831" y="2078057"/>
            <a:ext cx="1407276" cy="1095555"/>
          </a:xfrm>
          <a:prstGeom prst="rect">
            <a:avLst/>
          </a:prstGeom>
          <a:noFill/>
          <a:ln>
            <a:solidFill>
              <a:schemeClr val="tx1"/>
            </a:solidFill>
          </a:ln>
          <a:effectLst>
            <a:outerShdw blurRad="50800" dist="38100" dir="2700000" algn="tl" rotWithShape="0">
              <a:prstClr val="black">
                <a:alpha val="40000"/>
              </a:prstClr>
            </a:outerShdw>
          </a:effectLst>
        </p:spPr>
      </p:pic>
      <p:sp>
        <p:nvSpPr>
          <p:cNvPr id="36" name="TextBox 35"/>
          <p:cNvSpPr txBox="1"/>
          <p:nvPr/>
        </p:nvSpPr>
        <p:spPr>
          <a:xfrm>
            <a:off x="5320116" y="3173612"/>
            <a:ext cx="1292362" cy="415498"/>
          </a:xfrm>
          <a:prstGeom prst="rect">
            <a:avLst/>
          </a:prstGeom>
          <a:noFill/>
        </p:spPr>
        <p:txBody>
          <a:bodyPr wrap="square" rtlCol="0">
            <a:spAutoFit/>
          </a:bodyPr>
          <a:lstStyle/>
          <a:p>
            <a:pPr algn="ctr" fontAlgn="base">
              <a:spcBef>
                <a:spcPct val="0"/>
              </a:spcBef>
              <a:spcAft>
                <a:spcPct val="0"/>
              </a:spcAft>
            </a:pPr>
            <a:r>
              <a:rPr lang="en-US" sz="1000" dirty="0">
                <a:solidFill>
                  <a:prstClr val="black"/>
                </a:solidFill>
              </a:rPr>
              <a:t>PA1 SIGI in Vibe Isolation Cage</a:t>
            </a:r>
          </a:p>
        </p:txBody>
      </p:sp>
      <p:sp>
        <p:nvSpPr>
          <p:cNvPr id="37" name="TextBox 36"/>
          <p:cNvSpPr txBox="1"/>
          <p:nvPr/>
        </p:nvSpPr>
        <p:spPr>
          <a:xfrm>
            <a:off x="353075" y="6407786"/>
            <a:ext cx="1404273" cy="400110"/>
          </a:xfrm>
          <a:prstGeom prst="rect">
            <a:avLst/>
          </a:prstGeom>
          <a:noFill/>
        </p:spPr>
        <p:txBody>
          <a:bodyPr wrap="square" rtlCol="0">
            <a:spAutoFit/>
          </a:bodyPr>
          <a:lstStyle/>
          <a:p>
            <a:pPr algn="ctr" fontAlgn="base">
              <a:spcBef>
                <a:spcPct val="0"/>
              </a:spcBef>
              <a:spcAft>
                <a:spcPct val="0"/>
              </a:spcAft>
            </a:pPr>
            <a:r>
              <a:rPr lang="en-US" sz="1000" dirty="0">
                <a:solidFill>
                  <a:prstClr val="black"/>
                </a:solidFill>
              </a:rPr>
              <a:t>ALHAT Flash </a:t>
            </a:r>
            <a:r>
              <a:rPr lang="en-US" sz="1000" dirty="0" err="1">
                <a:solidFill>
                  <a:prstClr val="black"/>
                </a:solidFill>
              </a:rPr>
              <a:t>Lidar</a:t>
            </a:r>
            <a:r>
              <a:rPr lang="en-US" sz="1000" dirty="0">
                <a:solidFill>
                  <a:prstClr val="black"/>
                </a:solidFill>
              </a:rPr>
              <a:t> mounted on Morpheus</a:t>
            </a:r>
          </a:p>
        </p:txBody>
      </p:sp>
    </p:spTree>
    <p:extLst>
      <p:ext uri="{BB962C8B-B14F-4D97-AF65-F5344CB8AC3E}">
        <p14:creationId xmlns:p14="http://schemas.microsoft.com/office/powerpoint/2010/main" val="25547833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ALHAT HDP Profile</a:t>
            </a:r>
          </a:p>
        </p:txBody>
      </p:sp>
      <p:sp>
        <p:nvSpPr>
          <p:cNvPr id="4" name="Slide Number Placeholder 3"/>
          <p:cNvSpPr>
            <a:spLocks noGrp="1"/>
          </p:cNvSpPr>
          <p:nvPr>
            <p:ph type="sldNum" sz="quarter" idx="10"/>
          </p:nvPr>
        </p:nvSpPr>
        <p:spPr/>
        <p:txBody>
          <a:bodyPr/>
          <a:lstStyle/>
          <a:p>
            <a:pPr>
              <a:defRPr/>
            </a:pPr>
            <a:fld id="{A74DF621-1185-4A4E-B0A5-F7AE0C9B1815}" type="slidenum">
              <a:rPr lang="en-US" smtClean="0"/>
              <a:pPr>
                <a:defRPr/>
              </a:pPr>
              <a:t>33</a:t>
            </a:fld>
            <a:endParaRPr lang="en-US" dirty="0"/>
          </a:p>
        </p:txBody>
      </p:sp>
      <p:pic>
        <p:nvPicPr>
          <p:cNvPr id="5" name="Picture 4"/>
          <p:cNvPicPr>
            <a:picLocks noChangeAspect="1"/>
          </p:cNvPicPr>
          <p:nvPr/>
        </p:nvPicPr>
        <p:blipFill>
          <a:blip r:embed="rId2"/>
          <a:stretch>
            <a:fillRect/>
          </a:stretch>
        </p:blipFill>
        <p:spPr>
          <a:xfrm>
            <a:off x="1028961" y="1274247"/>
            <a:ext cx="7111923" cy="5304471"/>
          </a:xfrm>
          <a:prstGeom prst="rect">
            <a:avLst/>
          </a:prstGeom>
          <a:ln>
            <a:solidFill>
              <a:schemeClr val="tx1"/>
            </a:solidFill>
          </a:ln>
        </p:spPr>
      </p:pic>
    </p:spTree>
    <p:extLst>
      <p:ext uri="{BB962C8B-B14F-4D97-AF65-F5344CB8AC3E}">
        <p14:creationId xmlns:p14="http://schemas.microsoft.com/office/powerpoint/2010/main" val="12393008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Summary of Flight Test Results:</a:t>
            </a:r>
            <a:br>
              <a:rPr lang="en-US" dirty="0"/>
            </a:br>
            <a:r>
              <a:rPr lang="en-US" dirty="0"/>
              <a:t>Landing Accuracy</a:t>
            </a:r>
          </a:p>
        </p:txBody>
      </p:sp>
      <p:pic>
        <p:nvPicPr>
          <p:cNvPr id="4098" name="Picture 2"/>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0" y="1148625"/>
            <a:ext cx="9144000" cy="57093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29036866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2800" b="1" dirty="0"/>
              <a:t>Advances – Flight Software</a:t>
            </a:r>
          </a:p>
        </p:txBody>
      </p:sp>
      <p:sp>
        <p:nvSpPr>
          <p:cNvPr id="7" name="Content Placeholder 6"/>
          <p:cNvSpPr>
            <a:spLocks noGrp="1"/>
          </p:cNvSpPr>
          <p:nvPr>
            <p:ph idx="1"/>
          </p:nvPr>
        </p:nvSpPr>
        <p:spPr>
          <a:xfrm>
            <a:off x="106016" y="1219200"/>
            <a:ext cx="8812516" cy="5394542"/>
          </a:xfrm>
        </p:spPr>
        <p:txBody>
          <a:bodyPr>
            <a:normAutofit/>
          </a:bodyPr>
          <a:lstStyle/>
          <a:p>
            <a:pPr marL="0" indent="0">
              <a:buNone/>
            </a:pPr>
            <a:r>
              <a:rPr lang="en-US" sz="2400" b="1" dirty="0"/>
              <a:t>Software</a:t>
            </a:r>
            <a:endParaRPr lang="en-US" sz="1200" b="1" dirty="0"/>
          </a:p>
          <a:p>
            <a:pPr marL="458788" lvl="1"/>
            <a:r>
              <a:rPr lang="en-US" sz="2000" dirty="0">
                <a:solidFill>
                  <a:srgbClr val="000000"/>
                </a:solidFill>
                <a:ea typeface="Times New Roman"/>
                <a:cs typeface="Calibri"/>
              </a:rPr>
              <a:t>GSFC’s Core Flight Software on-board; incorporated reusable AFM and GNC algorithms</a:t>
            </a:r>
          </a:p>
          <a:p>
            <a:pPr marL="458788" lvl="1"/>
            <a:r>
              <a:rPr lang="en-US" sz="2000" dirty="0">
                <a:solidFill>
                  <a:srgbClr val="000000"/>
                </a:solidFill>
                <a:ea typeface="Times New Roman"/>
                <a:cs typeface="Calibri"/>
              </a:rPr>
              <a:t>GSFC’s ITOS for ground software and displays; updates fro near real-time usage</a:t>
            </a:r>
          </a:p>
          <a:p>
            <a:pPr marL="458788" lvl="1"/>
            <a:r>
              <a:rPr lang="en-US" sz="2000" dirty="0">
                <a:ea typeface="Times New Roman"/>
                <a:cs typeface="Calibri"/>
              </a:rPr>
              <a:t>Flight and ground software architecture matured; core services and executive complete; timing and avionics data management; designed for FDIR</a:t>
            </a:r>
          </a:p>
          <a:p>
            <a:pPr marL="0" indent="0">
              <a:buNone/>
            </a:pPr>
            <a:endParaRPr lang="en-US" sz="2400" b="1" dirty="0">
              <a:ea typeface="Times New Roman"/>
              <a:cs typeface="Calibri"/>
            </a:endParaRPr>
          </a:p>
          <a:p>
            <a:pPr marL="0" indent="0">
              <a:buNone/>
            </a:pPr>
            <a:r>
              <a:rPr lang="en-US" sz="2400" b="1" dirty="0">
                <a:ea typeface="Times New Roman"/>
                <a:cs typeface="Calibri"/>
              </a:rPr>
              <a:t>Simulation</a:t>
            </a:r>
          </a:p>
          <a:p>
            <a:pPr marL="458788" lvl="1"/>
            <a:r>
              <a:rPr lang="en-US" sz="2000" dirty="0">
                <a:ea typeface="Times New Roman"/>
                <a:cs typeface="Calibri"/>
              </a:rPr>
              <a:t>Uses JSC’s Trick environment </a:t>
            </a:r>
            <a:br>
              <a:rPr lang="en-US" sz="2000" dirty="0">
                <a:ea typeface="Times New Roman"/>
                <a:cs typeface="Calibri"/>
              </a:rPr>
            </a:br>
            <a:r>
              <a:rPr lang="en-US" sz="2000" dirty="0">
                <a:ea typeface="Times New Roman"/>
                <a:cs typeface="Calibri"/>
              </a:rPr>
              <a:t>(C++)</a:t>
            </a:r>
          </a:p>
          <a:p>
            <a:pPr marL="458788" lvl="1"/>
            <a:r>
              <a:rPr lang="en-US" sz="2000" dirty="0">
                <a:ea typeface="Times New Roman"/>
                <a:cs typeface="Calibri"/>
              </a:rPr>
              <a:t>EDGE graphics for situational</a:t>
            </a:r>
            <a:br>
              <a:rPr lang="en-US" sz="2000" dirty="0">
                <a:ea typeface="Times New Roman"/>
                <a:cs typeface="Calibri"/>
              </a:rPr>
            </a:br>
            <a:r>
              <a:rPr lang="en-US" sz="2000" dirty="0">
                <a:ea typeface="Times New Roman"/>
                <a:cs typeface="Calibri"/>
              </a:rPr>
              <a:t>awareness during flight and </a:t>
            </a:r>
            <a:br>
              <a:rPr lang="en-US" sz="2000" dirty="0">
                <a:ea typeface="Times New Roman"/>
                <a:cs typeface="Calibri"/>
              </a:rPr>
            </a:br>
            <a:r>
              <a:rPr lang="en-US" sz="2000" dirty="0">
                <a:ea typeface="Times New Roman"/>
                <a:cs typeface="Calibri"/>
              </a:rPr>
              <a:t>for ops team training</a:t>
            </a:r>
          </a:p>
          <a:p>
            <a:pPr marL="458788" lvl="1"/>
            <a:r>
              <a:rPr lang="en-US" sz="2000" dirty="0">
                <a:ea typeface="Times New Roman"/>
                <a:cs typeface="Calibri"/>
              </a:rPr>
              <a:t>Matches flight data well…</a:t>
            </a:r>
          </a:p>
        </p:txBody>
      </p:sp>
      <p:pic>
        <p:nvPicPr>
          <p:cNvPr id="6" name="Picture 5" descr="ff7_west.png"/>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819715" y="3075253"/>
            <a:ext cx="5095685" cy="3578442"/>
          </a:xfrm>
          <a:prstGeom prst="rect">
            <a:avLst/>
          </a:prstGeom>
          <a:ln>
            <a:solidFill>
              <a:schemeClr val="tx1"/>
            </a:solidFill>
          </a:ln>
          <a:effectLst>
            <a:outerShdw blurRad="50800" dist="38100" dir="2700000" algn="tl" rotWithShape="0">
              <a:prstClr val="black">
                <a:alpha val="40000"/>
              </a:prstClr>
            </a:outerShdw>
          </a:effectLst>
        </p:spPr>
      </p:pic>
      <p:cxnSp>
        <p:nvCxnSpPr>
          <p:cNvPr id="5" name="Straight Arrow Connector 4"/>
          <p:cNvCxnSpPr/>
          <p:nvPr/>
        </p:nvCxnSpPr>
        <p:spPr>
          <a:xfrm flipH="1">
            <a:off x="4471792" y="4958306"/>
            <a:ext cx="964504" cy="180627"/>
          </a:xfrm>
          <a:prstGeom prst="straightConnector1">
            <a:avLst/>
          </a:prstGeom>
          <a:ln w="28575">
            <a:solidFill>
              <a:srgbClr val="FF0000"/>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H="1" flipV="1">
            <a:off x="4471792" y="4587788"/>
            <a:ext cx="964504" cy="157576"/>
          </a:xfrm>
          <a:prstGeom prst="straightConnector1">
            <a:avLst/>
          </a:prstGeom>
          <a:ln w="28575">
            <a:solidFill>
              <a:srgbClr val="FF0000"/>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5398718" y="4550210"/>
            <a:ext cx="1070806" cy="584775"/>
          </a:xfrm>
          <a:prstGeom prst="rect">
            <a:avLst/>
          </a:prstGeom>
          <a:noFill/>
        </p:spPr>
        <p:txBody>
          <a:bodyPr wrap="none" rtlCol="0">
            <a:spAutoFit/>
          </a:bodyPr>
          <a:lstStyle/>
          <a:p>
            <a:pPr fontAlgn="base">
              <a:spcBef>
                <a:spcPct val="0"/>
              </a:spcBef>
              <a:spcAft>
                <a:spcPct val="0"/>
              </a:spcAft>
            </a:pPr>
            <a:r>
              <a:rPr lang="en-US" sz="1600" dirty="0">
                <a:solidFill>
                  <a:prstClr val="black"/>
                </a:solidFill>
              </a:rPr>
              <a:t>Simulation</a:t>
            </a:r>
          </a:p>
          <a:p>
            <a:pPr fontAlgn="base">
              <a:spcBef>
                <a:spcPct val="0"/>
              </a:spcBef>
              <a:spcAft>
                <a:spcPct val="0"/>
              </a:spcAft>
            </a:pPr>
            <a:r>
              <a:rPr lang="en-US" sz="1600" dirty="0">
                <a:solidFill>
                  <a:prstClr val="black"/>
                </a:solidFill>
              </a:rPr>
              <a:t>Flight</a:t>
            </a:r>
          </a:p>
        </p:txBody>
      </p:sp>
      <p:sp>
        <p:nvSpPr>
          <p:cNvPr id="9" name="TextBox 8"/>
          <p:cNvSpPr txBox="1"/>
          <p:nvPr/>
        </p:nvSpPr>
        <p:spPr>
          <a:xfrm>
            <a:off x="5351539" y="3067819"/>
            <a:ext cx="3367907" cy="1200329"/>
          </a:xfrm>
          <a:prstGeom prst="rect">
            <a:avLst/>
          </a:prstGeom>
          <a:noFill/>
        </p:spPr>
        <p:txBody>
          <a:bodyPr wrap="square" rtlCol="0">
            <a:spAutoFit/>
          </a:bodyPr>
          <a:lstStyle/>
          <a:p>
            <a:pPr marL="0" lvl="1" algn="r" fontAlgn="base">
              <a:spcBef>
                <a:spcPct val="0"/>
              </a:spcBef>
              <a:spcAft>
                <a:spcPct val="0"/>
              </a:spcAft>
            </a:pPr>
            <a:r>
              <a:rPr lang="en-US" i="1" dirty="0">
                <a:solidFill>
                  <a:prstClr val="white"/>
                </a:solidFill>
                <a:latin typeface="Arial" charset="0"/>
                <a:ea typeface="Times New Roman"/>
                <a:cs typeface="Calibri"/>
              </a:rPr>
              <a:t>All trajectories closely matched prediction from ops team </a:t>
            </a:r>
            <a:r>
              <a:rPr lang="en-US" i="1" dirty="0" err="1">
                <a:solidFill>
                  <a:prstClr val="white"/>
                </a:solidFill>
                <a:latin typeface="Arial" charset="0"/>
                <a:ea typeface="Times New Roman"/>
                <a:cs typeface="Calibri"/>
              </a:rPr>
              <a:t>sim</a:t>
            </a:r>
            <a:r>
              <a:rPr lang="en-US" i="1" dirty="0">
                <a:solidFill>
                  <a:prstClr val="white"/>
                </a:solidFill>
                <a:latin typeface="Arial" charset="0"/>
                <a:ea typeface="Times New Roman"/>
                <a:cs typeface="Calibri"/>
              </a:rPr>
              <a:t> the day before;</a:t>
            </a:r>
          </a:p>
          <a:p>
            <a:pPr algn="r" fontAlgn="base">
              <a:spcBef>
                <a:spcPct val="0"/>
              </a:spcBef>
              <a:spcAft>
                <a:spcPct val="0"/>
              </a:spcAft>
            </a:pPr>
            <a:r>
              <a:rPr lang="en-US" i="1" dirty="0">
                <a:solidFill>
                  <a:prstClr val="white"/>
                </a:solidFill>
                <a:latin typeface="Arial" charset="0"/>
              </a:rPr>
              <a:t>FF7 depicted</a:t>
            </a:r>
          </a:p>
        </p:txBody>
      </p:sp>
    </p:spTree>
    <p:extLst>
      <p:ext uri="{BB962C8B-B14F-4D97-AF65-F5344CB8AC3E}">
        <p14:creationId xmlns:p14="http://schemas.microsoft.com/office/powerpoint/2010/main" val="34215979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 name="Freeform 156"/>
          <p:cNvSpPr>
            <a:spLocks/>
          </p:cNvSpPr>
          <p:nvPr/>
        </p:nvSpPr>
        <p:spPr bwMode="auto">
          <a:xfrm>
            <a:off x="3367377" y="3670853"/>
            <a:ext cx="603105" cy="633435"/>
          </a:xfrm>
          <a:custGeom>
            <a:avLst/>
            <a:gdLst>
              <a:gd name="T0" fmla="*/ 0 w 371"/>
              <a:gd name="T1" fmla="*/ 2147483647 h 371"/>
              <a:gd name="T2" fmla="*/ 2147483647 w 371"/>
              <a:gd name="T3" fmla="*/ 2147483647 h 371"/>
              <a:gd name="T4" fmla="*/ 2147483647 w 371"/>
              <a:gd name="T5" fmla="*/ 2147483647 h 371"/>
              <a:gd name="T6" fmla="*/ 2147483647 w 371"/>
              <a:gd name="T7" fmla="*/ 2147483647 h 371"/>
              <a:gd name="T8" fmla="*/ 2147483647 w 371"/>
              <a:gd name="T9" fmla="*/ 2147483647 h 371"/>
              <a:gd name="T10" fmla="*/ 2147483647 w 371"/>
              <a:gd name="T11" fmla="*/ 2147483647 h 371"/>
              <a:gd name="T12" fmla="*/ 2147483647 w 371"/>
              <a:gd name="T13" fmla="*/ 2147483647 h 371"/>
              <a:gd name="T14" fmla="*/ 2147483647 w 371"/>
              <a:gd name="T15" fmla="*/ 2147483647 h 371"/>
              <a:gd name="T16" fmla="*/ 2147483647 w 371"/>
              <a:gd name="T17" fmla="*/ 0 h 371"/>
              <a:gd name="T18" fmla="*/ 2147483647 w 371"/>
              <a:gd name="T19" fmla="*/ 2147483647 h 371"/>
              <a:gd name="T20" fmla="*/ 2147483647 w 371"/>
              <a:gd name="T21" fmla="*/ 2147483647 h 371"/>
              <a:gd name="T22" fmla="*/ 2147483647 w 371"/>
              <a:gd name="T23" fmla="*/ 2147483647 h 371"/>
              <a:gd name="T24" fmla="*/ 2147483647 w 371"/>
              <a:gd name="T25" fmla="*/ 2147483647 h 371"/>
              <a:gd name="T26" fmla="*/ 2147483647 w 371"/>
              <a:gd name="T27" fmla="*/ 2147483647 h 371"/>
              <a:gd name="T28" fmla="*/ 2147483647 w 371"/>
              <a:gd name="T29" fmla="*/ 2147483647 h 371"/>
              <a:gd name="T30" fmla="*/ 2147483647 w 371"/>
              <a:gd name="T31" fmla="*/ 2147483647 h 371"/>
              <a:gd name="T32" fmla="*/ 2147483647 w 371"/>
              <a:gd name="T33" fmla="*/ 2147483647 h 371"/>
              <a:gd name="T34" fmla="*/ 2147483647 w 371"/>
              <a:gd name="T35" fmla="*/ 2147483647 h 371"/>
              <a:gd name="T36" fmla="*/ 2147483647 w 371"/>
              <a:gd name="T37" fmla="*/ 2147483647 h 371"/>
              <a:gd name="T38" fmla="*/ 2147483647 w 371"/>
              <a:gd name="T39" fmla="*/ 2147483647 h 371"/>
              <a:gd name="T40" fmla="*/ 2147483647 w 371"/>
              <a:gd name="T41" fmla="*/ 2147483647 h 371"/>
              <a:gd name="T42" fmla="*/ 2147483647 w 371"/>
              <a:gd name="T43" fmla="*/ 2147483647 h 371"/>
              <a:gd name="T44" fmla="*/ 2147483647 w 371"/>
              <a:gd name="T45" fmla="*/ 2147483647 h 371"/>
              <a:gd name="T46" fmla="*/ 2147483647 w 371"/>
              <a:gd name="T47" fmla="*/ 2147483647 h 371"/>
              <a:gd name="T48" fmla="*/ 2147483647 w 371"/>
              <a:gd name="T49" fmla="*/ 2147483647 h 371"/>
              <a:gd name="T50" fmla="*/ 2147483647 w 371"/>
              <a:gd name="T51" fmla="*/ 2147483647 h 371"/>
              <a:gd name="T52" fmla="*/ 2147483647 w 371"/>
              <a:gd name="T53" fmla="*/ 2147483647 h 371"/>
              <a:gd name="T54" fmla="*/ 2147483647 w 371"/>
              <a:gd name="T55" fmla="*/ 2147483647 h 371"/>
              <a:gd name="T56" fmla="*/ 2147483647 w 371"/>
              <a:gd name="T57" fmla="*/ 2147483647 h 371"/>
              <a:gd name="T58" fmla="*/ 2147483647 w 371"/>
              <a:gd name="T59" fmla="*/ 2147483647 h 371"/>
              <a:gd name="T60" fmla="*/ 2147483647 w 371"/>
              <a:gd name="T61" fmla="*/ 2147483647 h 371"/>
              <a:gd name="T62" fmla="*/ 2147483647 w 371"/>
              <a:gd name="T63" fmla="*/ 2147483647 h 371"/>
              <a:gd name="T64" fmla="*/ 2147483647 w 371"/>
              <a:gd name="T65" fmla="*/ 2147483647 h 371"/>
              <a:gd name="T66" fmla="*/ 0 w 371"/>
              <a:gd name="T67" fmla="*/ 2147483647 h 37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71"/>
              <a:gd name="T103" fmla="*/ 0 h 371"/>
              <a:gd name="T104" fmla="*/ 371 w 371"/>
              <a:gd name="T105" fmla="*/ 371 h 37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71" h="371">
                <a:moveTo>
                  <a:pt x="0" y="186"/>
                </a:moveTo>
                <a:lnTo>
                  <a:pt x="0" y="169"/>
                </a:lnTo>
                <a:lnTo>
                  <a:pt x="3" y="152"/>
                </a:lnTo>
                <a:lnTo>
                  <a:pt x="7" y="135"/>
                </a:lnTo>
                <a:lnTo>
                  <a:pt x="12" y="119"/>
                </a:lnTo>
                <a:lnTo>
                  <a:pt x="19" y="103"/>
                </a:lnTo>
                <a:lnTo>
                  <a:pt x="28" y="88"/>
                </a:lnTo>
                <a:lnTo>
                  <a:pt x="37" y="74"/>
                </a:lnTo>
                <a:lnTo>
                  <a:pt x="48" y="61"/>
                </a:lnTo>
                <a:lnTo>
                  <a:pt x="60" y="49"/>
                </a:lnTo>
                <a:lnTo>
                  <a:pt x="73" y="38"/>
                </a:lnTo>
                <a:lnTo>
                  <a:pt x="87" y="28"/>
                </a:lnTo>
                <a:lnTo>
                  <a:pt x="103" y="20"/>
                </a:lnTo>
                <a:lnTo>
                  <a:pt x="118" y="13"/>
                </a:lnTo>
                <a:lnTo>
                  <a:pt x="135" y="7"/>
                </a:lnTo>
                <a:lnTo>
                  <a:pt x="151" y="4"/>
                </a:lnTo>
                <a:lnTo>
                  <a:pt x="168" y="1"/>
                </a:lnTo>
                <a:lnTo>
                  <a:pt x="185" y="0"/>
                </a:lnTo>
                <a:lnTo>
                  <a:pt x="203" y="1"/>
                </a:lnTo>
                <a:lnTo>
                  <a:pt x="220" y="4"/>
                </a:lnTo>
                <a:lnTo>
                  <a:pt x="236" y="7"/>
                </a:lnTo>
                <a:lnTo>
                  <a:pt x="253" y="13"/>
                </a:lnTo>
                <a:lnTo>
                  <a:pt x="268" y="20"/>
                </a:lnTo>
                <a:lnTo>
                  <a:pt x="283" y="28"/>
                </a:lnTo>
                <a:lnTo>
                  <a:pt x="298" y="38"/>
                </a:lnTo>
                <a:lnTo>
                  <a:pt x="311" y="49"/>
                </a:lnTo>
                <a:lnTo>
                  <a:pt x="323" y="61"/>
                </a:lnTo>
                <a:lnTo>
                  <a:pt x="333" y="74"/>
                </a:lnTo>
                <a:lnTo>
                  <a:pt x="343" y="88"/>
                </a:lnTo>
                <a:lnTo>
                  <a:pt x="352" y="103"/>
                </a:lnTo>
                <a:lnTo>
                  <a:pt x="359" y="119"/>
                </a:lnTo>
                <a:lnTo>
                  <a:pt x="364" y="135"/>
                </a:lnTo>
                <a:lnTo>
                  <a:pt x="368" y="152"/>
                </a:lnTo>
                <a:lnTo>
                  <a:pt x="370" y="169"/>
                </a:lnTo>
                <a:lnTo>
                  <a:pt x="371" y="186"/>
                </a:lnTo>
                <a:lnTo>
                  <a:pt x="370" y="203"/>
                </a:lnTo>
                <a:lnTo>
                  <a:pt x="368" y="220"/>
                </a:lnTo>
                <a:lnTo>
                  <a:pt x="364" y="236"/>
                </a:lnTo>
                <a:lnTo>
                  <a:pt x="359" y="253"/>
                </a:lnTo>
                <a:lnTo>
                  <a:pt x="352" y="268"/>
                </a:lnTo>
                <a:lnTo>
                  <a:pt x="343" y="283"/>
                </a:lnTo>
                <a:lnTo>
                  <a:pt x="333" y="297"/>
                </a:lnTo>
                <a:lnTo>
                  <a:pt x="323" y="310"/>
                </a:lnTo>
                <a:lnTo>
                  <a:pt x="311" y="323"/>
                </a:lnTo>
                <a:lnTo>
                  <a:pt x="298" y="334"/>
                </a:lnTo>
                <a:lnTo>
                  <a:pt x="283" y="343"/>
                </a:lnTo>
                <a:lnTo>
                  <a:pt x="268" y="352"/>
                </a:lnTo>
                <a:lnTo>
                  <a:pt x="253" y="359"/>
                </a:lnTo>
                <a:lnTo>
                  <a:pt x="236" y="364"/>
                </a:lnTo>
                <a:lnTo>
                  <a:pt x="220" y="368"/>
                </a:lnTo>
                <a:lnTo>
                  <a:pt x="203" y="370"/>
                </a:lnTo>
                <a:lnTo>
                  <a:pt x="185" y="371"/>
                </a:lnTo>
                <a:lnTo>
                  <a:pt x="168" y="370"/>
                </a:lnTo>
                <a:lnTo>
                  <a:pt x="151" y="368"/>
                </a:lnTo>
                <a:lnTo>
                  <a:pt x="135" y="364"/>
                </a:lnTo>
                <a:lnTo>
                  <a:pt x="118" y="359"/>
                </a:lnTo>
                <a:lnTo>
                  <a:pt x="103" y="352"/>
                </a:lnTo>
                <a:lnTo>
                  <a:pt x="87" y="343"/>
                </a:lnTo>
                <a:lnTo>
                  <a:pt x="73" y="334"/>
                </a:lnTo>
                <a:lnTo>
                  <a:pt x="60" y="323"/>
                </a:lnTo>
                <a:lnTo>
                  <a:pt x="48" y="310"/>
                </a:lnTo>
                <a:lnTo>
                  <a:pt x="37" y="297"/>
                </a:lnTo>
                <a:lnTo>
                  <a:pt x="28" y="283"/>
                </a:lnTo>
                <a:lnTo>
                  <a:pt x="19" y="268"/>
                </a:lnTo>
                <a:lnTo>
                  <a:pt x="12" y="253"/>
                </a:lnTo>
                <a:lnTo>
                  <a:pt x="7" y="236"/>
                </a:lnTo>
                <a:lnTo>
                  <a:pt x="3" y="220"/>
                </a:lnTo>
                <a:lnTo>
                  <a:pt x="0" y="203"/>
                </a:lnTo>
                <a:lnTo>
                  <a:pt x="0" y="186"/>
                </a:lnTo>
                <a:close/>
              </a:path>
            </a:pathLst>
          </a:custGeom>
          <a:solidFill>
            <a:srgbClr val="FFFF99"/>
          </a:solidFill>
          <a:ln w="3175">
            <a:solidFill>
              <a:srgbClr val="000000"/>
            </a:solidFill>
            <a:prstDash val="solid"/>
            <a:round/>
            <a:headEnd/>
            <a:tailEnd/>
          </a:ln>
        </p:spPr>
        <p:txBody>
          <a:bodyPr/>
          <a:lstStyle/>
          <a:p>
            <a:endParaRPr lang="en-US" dirty="0"/>
          </a:p>
        </p:txBody>
      </p:sp>
      <p:sp>
        <p:nvSpPr>
          <p:cNvPr id="253" name="Freeform 156"/>
          <p:cNvSpPr>
            <a:spLocks/>
          </p:cNvSpPr>
          <p:nvPr/>
        </p:nvSpPr>
        <p:spPr bwMode="auto">
          <a:xfrm>
            <a:off x="4129377" y="3670853"/>
            <a:ext cx="603105" cy="633435"/>
          </a:xfrm>
          <a:custGeom>
            <a:avLst/>
            <a:gdLst>
              <a:gd name="T0" fmla="*/ 0 w 371"/>
              <a:gd name="T1" fmla="*/ 2147483647 h 371"/>
              <a:gd name="T2" fmla="*/ 2147483647 w 371"/>
              <a:gd name="T3" fmla="*/ 2147483647 h 371"/>
              <a:gd name="T4" fmla="*/ 2147483647 w 371"/>
              <a:gd name="T5" fmla="*/ 2147483647 h 371"/>
              <a:gd name="T6" fmla="*/ 2147483647 w 371"/>
              <a:gd name="T7" fmla="*/ 2147483647 h 371"/>
              <a:gd name="T8" fmla="*/ 2147483647 w 371"/>
              <a:gd name="T9" fmla="*/ 2147483647 h 371"/>
              <a:gd name="T10" fmla="*/ 2147483647 w 371"/>
              <a:gd name="T11" fmla="*/ 2147483647 h 371"/>
              <a:gd name="T12" fmla="*/ 2147483647 w 371"/>
              <a:gd name="T13" fmla="*/ 2147483647 h 371"/>
              <a:gd name="T14" fmla="*/ 2147483647 w 371"/>
              <a:gd name="T15" fmla="*/ 2147483647 h 371"/>
              <a:gd name="T16" fmla="*/ 2147483647 w 371"/>
              <a:gd name="T17" fmla="*/ 0 h 371"/>
              <a:gd name="T18" fmla="*/ 2147483647 w 371"/>
              <a:gd name="T19" fmla="*/ 2147483647 h 371"/>
              <a:gd name="T20" fmla="*/ 2147483647 w 371"/>
              <a:gd name="T21" fmla="*/ 2147483647 h 371"/>
              <a:gd name="T22" fmla="*/ 2147483647 w 371"/>
              <a:gd name="T23" fmla="*/ 2147483647 h 371"/>
              <a:gd name="T24" fmla="*/ 2147483647 w 371"/>
              <a:gd name="T25" fmla="*/ 2147483647 h 371"/>
              <a:gd name="T26" fmla="*/ 2147483647 w 371"/>
              <a:gd name="T27" fmla="*/ 2147483647 h 371"/>
              <a:gd name="T28" fmla="*/ 2147483647 w 371"/>
              <a:gd name="T29" fmla="*/ 2147483647 h 371"/>
              <a:gd name="T30" fmla="*/ 2147483647 w 371"/>
              <a:gd name="T31" fmla="*/ 2147483647 h 371"/>
              <a:gd name="T32" fmla="*/ 2147483647 w 371"/>
              <a:gd name="T33" fmla="*/ 2147483647 h 371"/>
              <a:gd name="T34" fmla="*/ 2147483647 w 371"/>
              <a:gd name="T35" fmla="*/ 2147483647 h 371"/>
              <a:gd name="T36" fmla="*/ 2147483647 w 371"/>
              <a:gd name="T37" fmla="*/ 2147483647 h 371"/>
              <a:gd name="T38" fmla="*/ 2147483647 w 371"/>
              <a:gd name="T39" fmla="*/ 2147483647 h 371"/>
              <a:gd name="T40" fmla="*/ 2147483647 w 371"/>
              <a:gd name="T41" fmla="*/ 2147483647 h 371"/>
              <a:gd name="T42" fmla="*/ 2147483647 w 371"/>
              <a:gd name="T43" fmla="*/ 2147483647 h 371"/>
              <a:gd name="T44" fmla="*/ 2147483647 w 371"/>
              <a:gd name="T45" fmla="*/ 2147483647 h 371"/>
              <a:gd name="T46" fmla="*/ 2147483647 w 371"/>
              <a:gd name="T47" fmla="*/ 2147483647 h 371"/>
              <a:gd name="T48" fmla="*/ 2147483647 w 371"/>
              <a:gd name="T49" fmla="*/ 2147483647 h 371"/>
              <a:gd name="T50" fmla="*/ 2147483647 w 371"/>
              <a:gd name="T51" fmla="*/ 2147483647 h 371"/>
              <a:gd name="T52" fmla="*/ 2147483647 w 371"/>
              <a:gd name="T53" fmla="*/ 2147483647 h 371"/>
              <a:gd name="T54" fmla="*/ 2147483647 w 371"/>
              <a:gd name="T55" fmla="*/ 2147483647 h 371"/>
              <a:gd name="T56" fmla="*/ 2147483647 w 371"/>
              <a:gd name="T57" fmla="*/ 2147483647 h 371"/>
              <a:gd name="T58" fmla="*/ 2147483647 w 371"/>
              <a:gd name="T59" fmla="*/ 2147483647 h 371"/>
              <a:gd name="T60" fmla="*/ 2147483647 w 371"/>
              <a:gd name="T61" fmla="*/ 2147483647 h 371"/>
              <a:gd name="T62" fmla="*/ 2147483647 w 371"/>
              <a:gd name="T63" fmla="*/ 2147483647 h 371"/>
              <a:gd name="T64" fmla="*/ 2147483647 w 371"/>
              <a:gd name="T65" fmla="*/ 2147483647 h 371"/>
              <a:gd name="T66" fmla="*/ 0 w 371"/>
              <a:gd name="T67" fmla="*/ 2147483647 h 37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71"/>
              <a:gd name="T103" fmla="*/ 0 h 371"/>
              <a:gd name="T104" fmla="*/ 371 w 371"/>
              <a:gd name="T105" fmla="*/ 371 h 37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71" h="371">
                <a:moveTo>
                  <a:pt x="0" y="186"/>
                </a:moveTo>
                <a:lnTo>
                  <a:pt x="0" y="169"/>
                </a:lnTo>
                <a:lnTo>
                  <a:pt x="3" y="152"/>
                </a:lnTo>
                <a:lnTo>
                  <a:pt x="7" y="135"/>
                </a:lnTo>
                <a:lnTo>
                  <a:pt x="12" y="119"/>
                </a:lnTo>
                <a:lnTo>
                  <a:pt x="19" y="103"/>
                </a:lnTo>
                <a:lnTo>
                  <a:pt x="28" y="88"/>
                </a:lnTo>
                <a:lnTo>
                  <a:pt x="37" y="74"/>
                </a:lnTo>
                <a:lnTo>
                  <a:pt x="48" y="61"/>
                </a:lnTo>
                <a:lnTo>
                  <a:pt x="60" y="49"/>
                </a:lnTo>
                <a:lnTo>
                  <a:pt x="73" y="38"/>
                </a:lnTo>
                <a:lnTo>
                  <a:pt x="87" y="28"/>
                </a:lnTo>
                <a:lnTo>
                  <a:pt x="103" y="20"/>
                </a:lnTo>
                <a:lnTo>
                  <a:pt x="118" y="13"/>
                </a:lnTo>
                <a:lnTo>
                  <a:pt x="135" y="7"/>
                </a:lnTo>
                <a:lnTo>
                  <a:pt x="151" y="4"/>
                </a:lnTo>
                <a:lnTo>
                  <a:pt x="168" y="1"/>
                </a:lnTo>
                <a:lnTo>
                  <a:pt x="185" y="0"/>
                </a:lnTo>
                <a:lnTo>
                  <a:pt x="203" y="1"/>
                </a:lnTo>
                <a:lnTo>
                  <a:pt x="220" y="4"/>
                </a:lnTo>
                <a:lnTo>
                  <a:pt x="236" y="7"/>
                </a:lnTo>
                <a:lnTo>
                  <a:pt x="253" y="13"/>
                </a:lnTo>
                <a:lnTo>
                  <a:pt x="268" y="20"/>
                </a:lnTo>
                <a:lnTo>
                  <a:pt x="283" y="28"/>
                </a:lnTo>
                <a:lnTo>
                  <a:pt x="298" y="38"/>
                </a:lnTo>
                <a:lnTo>
                  <a:pt x="311" y="49"/>
                </a:lnTo>
                <a:lnTo>
                  <a:pt x="323" y="61"/>
                </a:lnTo>
                <a:lnTo>
                  <a:pt x="333" y="74"/>
                </a:lnTo>
                <a:lnTo>
                  <a:pt x="343" y="88"/>
                </a:lnTo>
                <a:lnTo>
                  <a:pt x="352" y="103"/>
                </a:lnTo>
                <a:lnTo>
                  <a:pt x="359" y="119"/>
                </a:lnTo>
                <a:lnTo>
                  <a:pt x="364" y="135"/>
                </a:lnTo>
                <a:lnTo>
                  <a:pt x="368" y="152"/>
                </a:lnTo>
                <a:lnTo>
                  <a:pt x="370" y="169"/>
                </a:lnTo>
                <a:lnTo>
                  <a:pt x="371" y="186"/>
                </a:lnTo>
                <a:lnTo>
                  <a:pt x="370" y="203"/>
                </a:lnTo>
                <a:lnTo>
                  <a:pt x="368" y="220"/>
                </a:lnTo>
                <a:lnTo>
                  <a:pt x="364" y="236"/>
                </a:lnTo>
                <a:lnTo>
                  <a:pt x="359" y="253"/>
                </a:lnTo>
                <a:lnTo>
                  <a:pt x="352" y="268"/>
                </a:lnTo>
                <a:lnTo>
                  <a:pt x="343" y="283"/>
                </a:lnTo>
                <a:lnTo>
                  <a:pt x="333" y="297"/>
                </a:lnTo>
                <a:lnTo>
                  <a:pt x="323" y="310"/>
                </a:lnTo>
                <a:lnTo>
                  <a:pt x="311" y="323"/>
                </a:lnTo>
                <a:lnTo>
                  <a:pt x="298" y="334"/>
                </a:lnTo>
                <a:lnTo>
                  <a:pt x="283" y="343"/>
                </a:lnTo>
                <a:lnTo>
                  <a:pt x="268" y="352"/>
                </a:lnTo>
                <a:lnTo>
                  <a:pt x="253" y="359"/>
                </a:lnTo>
                <a:lnTo>
                  <a:pt x="236" y="364"/>
                </a:lnTo>
                <a:lnTo>
                  <a:pt x="220" y="368"/>
                </a:lnTo>
                <a:lnTo>
                  <a:pt x="203" y="370"/>
                </a:lnTo>
                <a:lnTo>
                  <a:pt x="185" y="371"/>
                </a:lnTo>
                <a:lnTo>
                  <a:pt x="168" y="370"/>
                </a:lnTo>
                <a:lnTo>
                  <a:pt x="151" y="368"/>
                </a:lnTo>
                <a:lnTo>
                  <a:pt x="135" y="364"/>
                </a:lnTo>
                <a:lnTo>
                  <a:pt x="118" y="359"/>
                </a:lnTo>
                <a:lnTo>
                  <a:pt x="103" y="352"/>
                </a:lnTo>
                <a:lnTo>
                  <a:pt x="87" y="343"/>
                </a:lnTo>
                <a:lnTo>
                  <a:pt x="73" y="334"/>
                </a:lnTo>
                <a:lnTo>
                  <a:pt x="60" y="323"/>
                </a:lnTo>
                <a:lnTo>
                  <a:pt x="48" y="310"/>
                </a:lnTo>
                <a:lnTo>
                  <a:pt x="37" y="297"/>
                </a:lnTo>
                <a:lnTo>
                  <a:pt x="28" y="283"/>
                </a:lnTo>
                <a:lnTo>
                  <a:pt x="19" y="268"/>
                </a:lnTo>
                <a:lnTo>
                  <a:pt x="12" y="253"/>
                </a:lnTo>
                <a:lnTo>
                  <a:pt x="7" y="236"/>
                </a:lnTo>
                <a:lnTo>
                  <a:pt x="3" y="220"/>
                </a:lnTo>
                <a:lnTo>
                  <a:pt x="0" y="203"/>
                </a:lnTo>
                <a:lnTo>
                  <a:pt x="0" y="186"/>
                </a:lnTo>
                <a:close/>
              </a:path>
            </a:pathLst>
          </a:custGeom>
          <a:solidFill>
            <a:srgbClr val="FFFF99"/>
          </a:solidFill>
          <a:ln w="3175">
            <a:solidFill>
              <a:srgbClr val="000000"/>
            </a:solidFill>
            <a:prstDash val="solid"/>
            <a:round/>
            <a:headEnd/>
            <a:tailEnd/>
          </a:ln>
        </p:spPr>
        <p:txBody>
          <a:bodyPr/>
          <a:lstStyle/>
          <a:p>
            <a:endParaRPr lang="en-US" dirty="0"/>
          </a:p>
        </p:txBody>
      </p:sp>
      <p:sp>
        <p:nvSpPr>
          <p:cNvPr id="29713" name="Freeform 131"/>
          <p:cNvSpPr>
            <a:spLocks/>
          </p:cNvSpPr>
          <p:nvPr/>
        </p:nvSpPr>
        <p:spPr bwMode="auto">
          <a:xfrm>
            <a:off x="4891377" y="2070653"/>
            <a:ext cx="624775" cy="615491"/>
          </a:xfrm>
          <a:custGeom>
            <a:avLst/>
            <a:gdLst>
              <a:gd name="T0" fmla="*/ 2147483647 w 372"/>
              <a:gd name="T1" fmla="*/ 2147483647 h 370"/>
              <a:gd name="T2" fmla="*/ 2147483647 w 372"/>
              <a:gd name="T3" fmla="*/ 2147483647 h 370"/>
              <a:gd name="T4" fmla="*/ 2147483647 w 372"/>
              <a:gd name="T5" fmla="*/ 2147483647 h 370"/>
              <a:gd name="T6" fmla="*/ 2147483647 w 372"/>
              <a:gd name="T7" fmla="*/ 2147483647 h 370"/>
              <a:gd name="T8" fmla="*/ 2147483647 w 372"/>
              <a:gd name="T9" fmla="*/ 2147483647 h 370"/>
              <a:gd name="T10" fmla="*/ 2147483647 w 372"/>
              <a:gd name="T11" fmla="*/ 2147483647 h 370"/>
              <a:gd name="T12" fmla="*/ 2147483647 w 372"/>
              <a:gd name="T13" fmla="*/ 2147483647 h 370"/>
              <a:gd name="T14" fmla="*/ 2147483647 w 372"/>
              <a:gd name="T15" fmla="*/ 2147483647 h 370"/>
              <a:gd name="T16" fmla="*/ 2147483647 w 372"/>
              <a:gd name="T17" fmla="*/ 0 h 370"/>
              <a:gd name="T18" fmla="*/ 2147483647 w 372"/>
              <a:gd name="T19" fmla="*/ 2147483647 h 370"/>
              <a:gd name="T20" fmla="*/ 2147483647 w 372"/>
              <a:gd name="T21" fmla="*/ 2147483647 h 370"/>
              <a:gd name="T22" fmla="*/ 2147483647 w 372"/>
              <a:gd name="T23" fmla="*/ 2147483647 h 370"/>
              <a:gd name="T24" fmla="*/ 2147483647 w 372"/>
              <a:gd name="T25" fmla="*/ 2147483647 h 370"/>
              <a:gd name="T26" fmla="*/ 2147483647 w 372"/>
              <a:gd name="T27" fmla="*/ 2147483647 h 370"/>
              <a:gd name="T28" fmla="*/ 2147483647 w 372"/>
              <a:gd name="T29" fmla="*/ 2147483647 h 370"/>
              <a:gd name="T30" fmla="*/ 2147483647 w 372"/>
              <a:gd name="T31" fmla="*/ 2147483647 h 370"/>
              <a:gd name="T32" fmla="*/ 2147483647 w 372"/>
              <a:gd name="T33" fmla="*/ 2147483647 h 370"/>
              <a:gd name="T34" fmla="*/ 2147483647 w 372"/>
              <a:gd name="T35" fmla="*/ 2147483647 h 370"/>
              <a:gd name="T36" fmla="*/ 2147483647 w 372"/>
              <a:gd name="T37" fmla="*/ 2147483647 h 370"/>
              <a:gd name="T38" fmla="*/ 2147483647 w 372"/>
              <a:gd name="T39" fmla="*/ 2147483647 h 370"/>
              <a:gd name="T40" fmla="*/ 2147483647 w 372"/>
              <a:gd name="T41" fmla="*/ 2147483647 h 370"/>
              <a:gd name="T42" fmla="*/ 2147483647 w 372"/>
              <a:gd name="T43" fmla="*/ 2147483647 h 370"/>
              <a:gd name="T44" fmla="*/ 2147483647 w 372"/>
              <a:gd name="T45" fmla="*/ 2147483647 h 370"/>
              <a:gd name="T46" fmla="*/ 2147483647 w 372"/>
              <a:gd name="T47" fmla="*/ 2147483647 h 370"/>
              <a:gd name="T48" fmla="*/ 2147483647 w 372"/>
              <a:gd name="T49" fmla="*/ 2147483647 h 370"/>
              <a:gd name="T50" fmla="*/ 2147483647 w 372"/>
              <a:gd name="T51" fmla="*/ 2147483647 h 370"/>
              <a:gd name="T52" fmla="*/ 2147483647 w 372"/>
              <a:gd name="T53" fmla="*/ 2147483647 h 370"/>
              <a:gd name="T54" fmla="*/ 2147483647 w 372"/>
              <a:gd name="T55" fmla="*/ 2147483647 h 370"/>
              <a:gd name="T56" fmla="*/ 2147483647 w 372"/>
              <a:gd name="T57" fmla="*/ 2147483647 h 370"/>
              <a:gd name="T58" fmla="*/ 2147483647 w 372"/>
              <a:gd name="T59" fmla="*/ 2147483647 h 370"/>
              <a:gd name="T60" fmla="*/ 2147483647 w 372"/>
              <a:gd name="T61" fmla="*/ 2147483647 h 370"/>
              <a:gd name="T62" fmla="*/ 2147483647 w 372"/>
              <a:gd name="T63" fmla="*/ 2147483647 h 370"/>
              <a:gd name="T64" fmla="*/ 2147483647 w 372"/>
              <a:gd name="T65" fmla="*/ 2147483647 h 370"/>
              <a:gd name="T66" fmla="*/ 2147483647 w 372"/>
              <a:gd name="T67" fmla="*/ 2147483647 h 37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72"/>
              <a:gd name="T103" fmla="*/ 0 h 370"/>
              <a:gd name="T104" fmla="*/ 372 w 372"/>
              <a:gd name="T105" fmla="*/ 370 h 37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72" h="370">
                <a:moveTo>
                  <a:pt x="0" y="185"/>
                </a:moveTo>
                <a:lnTo>
                  <a:pt x="1" y="168"/>
                </a:lnTo>
                <a:lnTo>
                  <a:pt x="3" y="151"/>
                </a:lnTo>
                <a:lnTo>
                  <a:pt x="7" y="134"/>
                </a:lnTo>
                <a:lnTo>
                  <a:pt x="13" y="118"/>
                </a:lnTo>
                <a:lnTo>
                  <a:pt x="20" y="102"/>
                </a:lnTo>
                <a:lnTo>
                  <a:pt x="28" y="87"/>
                </a:lnTo>
                <a:lnTo>
                  <a:pt x="38" y="73"/>
                </a:lnTo>
                <a:lnTo>
                  <a:pt x="49" y="60"/>
                </a:lnTo>
                <a:lnTo>
                  <a:pt x="61" y="48"/>
                </a:lnTo>
                <a:lnTo>
                  <a:pt x="74" y="37"/>
                </a:lnTo>
                <a:lnTo>
                  <a:pt x="88" y="28"/>
                </a:lnTo>
                <a:lnTo>
                  <a:pt x="103" y="19"/>
                </a:lnTo>
                <a:lnTo>
                  <a:pt x="119" y="12"/>
                </a:lnTo>
                <a:lnTo>
                  <a:pt x="135" y="7"/>
                </a:lnTo>
                <a:lnTo>
                  <a:pt x="152" y="3"/>
                </a:lnTo>
                <a:lnTo>
                  <a:pt x="169" y="0"/>
                </a:lnTo>
                <a:lnTo>
                  <a:pt x="186" y="0"/>
                </a:lnTo>
                <a:lnTo>
                  <a:pt x="203" y="0"/>
                </a:lnTo>
                <a:lnTo>
                  <a:pt x="220" y="3"/>
                </a:lnTo>
                <a:lnTo>
                  <a:pt x="237" y="7"/>
                </a:lnTo>
                <a:lnTo>
                  <a:pt x="253" y="12"/>
                </a:lnTo>
                <a:lnTo>
                  <a:pt x="269" y="19"/>
                </a:lnTo>
                <a:lnTo>
                  <a:pt x="284" y="28"/>
                </a:lnTo>
                <a:lnTo>
                  <a:pt x="298" y="37"/>
                </a:lnTo>
                <a:lnTo>
                  <a:pt x="311" y="48"/>
                </a:lnTo>
                <a:lnTo>
                  <a:pt x="323" y="60"/>
                </a:lnTo>
                <a:lnTo>
                  <a:pt x="334" y="73"/>
                </a:lnTo>
                <a:lnTo>
                  <a:pt x="344" y="87"/>
                </a:lnTo>
                <a:lnTo>
                  <a:pt x="352" y="102"/>
                </a:lnTo>
                <a:lnTo>
                  <a:pt x="359" y="118"/>
                </a:lnTo>
                <a:lnTo>
                  <a:pt x="364" y="134"/>
                </a:lnTo>
                <a:lnTo>
                  <a:pt x="369" y="151"/>
                </a:lnTo>
                <a:lnTo>
                  <a:pt x="371" y="168"/>
                </a:lnTo>
                <a:lnTo>
                  <a:pt x="372" y="185"/>
                </a:lnTo>
                <a:lnTo>
                  <a:pt x="371" y="202"/>
                </a:lnTo>
                <a:lnTo>
                  <a:pt x="369" y="219"/>
                </a:lnTo>
                <a:lnTo>
                  <a:pt x="364" y="236"/>
                </a:lnTo>
                <a:lnTo>
                  <a:pt x="359" y="252"/>
                </a:lnTo>
                <a:lnTo>
                  <a:pt x="352" y="268"/>
                </a:lnTo>
                <a:lnTo>
                  <a:pt x="344" y="282"/>
                </a:lnTo>
                <a:lnTo>
                  <a:pt x="334" y="296"/>
                </a:lnTo>
                <a:lnTo>
                  <a:pt x="323" y="310"/>
                </a:lnTo>
                <a:lnTo>
                  <a:pt x="311" y="322"/>
                </a:lnTo>
                <a:lnTo>
                  <a:pt x="298" y="333"/>
                </a:lnTo>
                <a:lnTo>
                  <a:pt x="284" y="343"/>
                </a:lnTo>
                <a:lnTo>
                  <a:pt x="269" y="351"/>
                </a:lnTo>
                <a:lnTo>
                  <a:pt x="253" y="358"/>
                </a:lnTo>
                <a:lnTo>
                  <a:pt x="237" y="363"/>
                </a:lnTo>
                <a:lnTo>
                  <a:pt x="220" y="367"/>
                </a:lnTo>
                <a:lnTo>
                  <a:pt x="203" y="369"/>
                </a:lnTo>
                <a:lnTo>
                  <a:pt x="186" y="370"/>
                </a:lnTo>
                <a:lnTo>
                  <a:pt x="169" y="369"/>
                </a:lnTo>
                <a:lnTo>
                  <a:pt x="152" y="367"/>
                </a:lnTo>
                <a:lnTo>
                  <a:pt x="135" y="363"/>
                </a:lnTo>
                <a:lnTo>
                  <a:pt x="119" y="358"/>
                </a:lnTo>
                <a:lnTo>
                  <a:pt x="103" y="351"/>
                </a:lnTo>
                <a:lnTo>
                  <a:pt x="88" y="343"/>
                </a:lnTo>
                <a:lnTo>
                  <a:pt x="74" y="333"/>
                </a:lnTo>
                <a:lnTo>
                  <a:pt x="61" y="322"/>
                </a:lnTo>
                <a:lnTo>
                  <a:pt x="49" y="310"/>
                </a:lnTo>
                <a:lnTo>
                  <a:pt x="38" y="296"/>
                </a:lnTo>
                <a:lnTo>
                  <a:pt x="28" y="282"/>
                </a:lnTo>
                <a:lnTo>
                  <a:pt x="20" y="268"/>
                </a:lnTo>
                <a:lnTo>
                  <a:pt x="13" y="252"/>
                </a:lnTo>
                <a:lnTo>
                  <a:pt x="7" y="236"/>
                </a:lnTo>
                <a:lnTo>
                  <a:pt x="3" y="219"/>
                </a:lnTo>
                <a:lnTo>
                  <a:pt x="1" y="202"/>
                </a:lnTo>
                <a:lnTo>
                  <a:pt x="0" y="185"/>
                </a:lnTo>
                <a:close/>
              </a:path>
            </a:pathLst>
          </a:custGeom>
          <a:solidFill>
            <a:srgbClr val="00CCFF"/>
          </a:solidFill>
          <a:ln w="3175">
            <a:solidFill>
              <a:srgbClr val="000000"/>
            </a:solidFill>
            <a:round/>
            <a:headEnd/>
            <a:tailEnd/>
          </a:ln>
        </p:spPr>
        <p:txBody>
          <a:bodyPr/>
          <a:lstStyle/>
          <a:p>
            <a:endParaRPr lang="en-US" dirty="0"/>
          </a:p>
        </p:txBody>
      </p:sp>
      <p:sp>
        <p:nvSpPr>
          <p:cNvPr id="29712" name="Freeform 131"/>
          <p:cNvSpPr>
            <a:spLocks/>
          </p:cNvSpPr>
          <p:nvPr/>
        </p:nvSpPr>
        <p:spPr bwMode="auto">
          <a:xfrm>
            <a:off x="4205577" y="2066108"/>
            <a:ext cx="607019" cy="614146"/>
          </a:xfrm>
          <a:custGeom>
            <a:avLst/>
            <a:gdLst>
              <a:gd name="T0" fmla="*/ 2147483647 w 372"/>
              <a:gd name="T1" fmla="*/ 2147483647 h 370"/>
              <a:gd name="T2" fmla="*/ 2147483647 w 372"/>
              <a:gd name="T3" fmla="*/ 2147483647 h 370"/>
              <a:gd name="T4" fmla="*/ 2147483647 w 372"/>
              <a:gd name="T5" fmla="*/ 2147483647 h 370"/>
              <a:gd name="T6" fmla="*/ 2147483647 w 372"/>
              <a:gd name="T7" fmla="*/ 2147483647 h 370"/>
              <a:gd name="T8" fmla="*/ 2147483647 w 372"/>
              <a:gd name="T9" fmla="*/ 2147483647 h 370"/>
              <a:gd name="T10" fmla="*/ 2147483647 w 372"/>
              <a:gd name="T11" fmla="*/ 2147483647 h 370"/>
              <a:gd name="T12" fmla="*/ 2147483647 w 372"/>
              <a:gd name="T13" fmla="*/ 2147483647 h 370"/>
              <a:gd name="T14" fmla="*/ 2147483647 w 372"/>
              <a:gd name="T15" fmla="*/ 2147483647 h 370"/>
              <a:gd name="T16" fmla="*/ 2147483647 w 372"/>
              <a:gd name="T17" fmla="*/ 0 h 370"/>
              <a:gd name="T18" fmla="*/ 2147483647 w 372"/>
              <a:gd name="T19" fmla="*/ 2147483647 h 370"/>
              <a:gd name="T20" fmla="*/ 2147483647 w 372"/>
              <a:gd name="T21" fmla="*/ 2147483647 h 370"/>
              <a:gd name="T22" fmla="*/ 2147483647 w 372"/>
              <a:gd name="T23" fmla="*/ 2147483647 h 370"/>
              <a:gd name="T24" fmla="*/ 2147483647 w 372"/>
              <a:gd name="T25" fmla="*/ 2147483647 h 370"/>
              <a:gd name="T26" fmla="*/ 2147483647 w 372"/>
              <a:gd name="T27" fmla="*/ 2147483647 h 370"/>
              <a:gd name="T28" fmla="*/ 2147483647 w 372"/>
              <a:gd name="T29" fmla="*/ 2147483647 h 370"/>
              <a:gd name="T30" fmla="*/ 2147483647 w 372"/>
              <a:gd name="T31" fmla="*/ 2147483647 h 370"/>
              <a:gd name="T32" fmla="*/ 2147483647 w 372"/>
              <a:gd name="T33" fmla="*/ 2147483647 h 370"/>
              <a:gd name="T34" fmla="*/ 2147483647 w 372"/>
              <a:gd name="T35" fmla="*/ 2147483647 h 370"/>
              <a:gd name="T36" fmla="*/ 2147483647 w 372"/>
              <a:gd name="T37" fmla="*/ 2147483647 h 370"/>
              <a:gd name="T38" fmla="*/ 2147483647 w 372"/>
              <a:gd name="T39" fmla="*/ 2147483647 h 370"/>
              <a:gd name="T40" fmla="*/ 2147483647 w 372"/>
              <a:gd name="T41" fmla="*/ 2147483647 h 370"/>
              <a:gd name="T42" fmla="*/ 2147483647 w 372"/>
              <a:gd name="T43" fmla="*/ 2147483647 h 370"/>
              <a:gd name="T44" fmla="*/ 2147483647 w 372"/>
              <a:gd name="T45" fmla="*/ 2147483647 h 370"/>
              <a:gd name="T46" fmla="*/ 2147483647 w 372"/>
              <a:gd name="T47" fmla="*/ 2147483647 h 370"/>
              <a:gd name="T48" fmla="*/ 2147483647 w 372"/>
              <a:gd name="T49" fmla="*/ 2147483647 h 370"/>
              <a:gd name="T50" fmla="*/ 2147483647 w 372"/>
              <a:gd name="T51" fmla="*/ 2147483647 h 370"/>
              <a:gd name="T52" fmla="*/ 2147483647 w 372"/>
              <a:gd name="T53" fmla="*/ 2147483647 h 370"/>
              <a:gd name="T54" fmla="*/ 2147483647 w 372"/>
              <a:gd name="T55" fmla="*/ 2147483647 h 370"/>
              <a:gd name="T56" fmla="*/ 2147483647 w 372"/>
              <a:gd name="T57" fmla="*/ 2147483647 h 370"/>
              <a:gd name="T58" fmla="*/ 2147483647 w 372"/>
              <a:gd name="T59" fmla="*/ 2147483647 h 370"/>
              <a:gd name="T60" fmla="*/ 2147483647 w 372"/>
              <a:gd name="T61" fmla="*/ 2147483647 h 370"/>
              <a:gd name="T62" fmla="*/ 2147483647 w 372"/>
              <a:gd name="T63" fmla="*/ 2147483647 h 370"/>
              <a:gd name="T64" fmla="*/ 2147483647 w 372"/>
              <a:gd name="T65" fmla="*/ 2147483647 h 370"/>
              <a:gd name="T66" fmla="*/ 2147483647 w 372"/>
              <a:gd name="T67" fmla="*/ 2147483647 h 37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72"/>
              <a:gd name="T103" fmla="*/ 0 h 370"/>
              <a:gd name="T104" fmla="*/ 372 w 372"/>
              <a:gd name="T105" fmla="*/ 370 h 37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72" h="370">
                <a:moveTo>
                  <a:pt x="0" y="185"/>
                </a:moveTo>
                <a:lnTo>
                  <a:pt x="1" y="168"/>
                </a:lnTo>
                <a:lnTo>
                  <a:pt x="3" y="151"/>
                </a:lnTo>
                <a:lnTo>
                  <a:pt x="7" y="134"/>
                </a:lnTo>
                <a:lnTo>
                  <a:pt x="13" y="118"/>
                </a:lnTo>
                <a:lnTo>
                  <a:pt x="20" y="102"/>
                </a:lnTo>
                <a:lnTo>
                  <a:pt x="28" y="87"/>
                </a:lnTo>
                <a:lnTo>
                  <a:pt x="38" y="73"/>
                </a:lnTo>
                <a:lnTo>
                  <a:pt x="49" y="60"/>
                </a:lnTo>
                <a:lnTo>
                  <a:pt x="61" y="48"/>
                </a:lnTo>
                <a:lnTo>
                  <a:pt x="74" y="37"/>
                </a:lnTo>
                <a:lnTo>
                  <a:pt x="88" y="28"/>
                </a:lnTo>
                <a:lnTo>
                  <a:pt x="103" y="19"/>
                </a:lnTo>
                <a:lnTo>
                  <a:pt x="119" y="12"/>
                </a:lnTo>
                <a:lnTo>
                  <a:pt x="135" y="7"/>
                </a:lnTo>
                <a:lnTo>
                  <a:pt x="152" y="3"/>
                </a:lnTo>
                <a:lnTo>
                  <a:pt x="169" y="0"/>
                </a:lnTo>
                <a:lnTo>
                  <a:pt x="186" y="0"/>
                </a:lnTo>
                <a:lnTo>
                  <a:pt x="203" y="0"/>
                </a:lnTo>
                <a:lnTo>
                  <a:pt x="220" y="3"/>
                </a:lnTo>
                <a:lnTo>
                  <a:pt x="237" y="7"/>
                </a:lnTo>
                <a:lnTo>
                  <a:pt x="253" y="12"/>
                </a:lnTo>
                <a:lnTo>
                  <a:pt x="269" y="19"/>
                </a:lnTo>
                <a:lnTo>
                  <a:pt x="284" y="28"/>
                </a:lnTo>
                <a:lnTo>
                  <a:pt x="298" y="37"/>
                </a:lnTo>
                <a:lnTo>
                  <a:pt x="311" y="48"/>
                </a:lnTo>
                <a:lnTo>
                  <a:pt x="323" y="60"/>
                </a:lnTo>
                <a:lnTo>
                  <a:pt x="334" y="73"/>
                </a:lnTo>
                <a:lnTo>
                  <a:pt x="344" y="87"/>
                </a:lnTo>
                <a:lnTo>
                  <a:pt x="352" y="102"/>
                </a:lnTo>
                <a:lnTo>
                  <a:pt x="359" y="118"/>
                </a:lnTo>
                <a:lnTo>
                  <a:pt x="364" y="134"/>
                </a:lnTo>
                <a:lnTo>
                  <a:pt x="369" y="151"/>
                </a:lnTo>
                <a:lnTo>
                  <a:pt x="371" y="168"/>
                </a:lnTo>
                <a:lnTo>
                  <a:pt x="372" y="185"/>
                </a:lnTo>
                <a:lnTo>
                  <a:pt x="371" y="202"/>
                </a:lnTo>
                <a:lnTo>
                  <a:pt x="369" y="219"/>
                </a:lnTo>
                <a:lnTo>
                  <a:pt x="364" y="236"/>
                </a:lnTo>
                <a:lnTo>
                  <a:pt x="359" y="252"/>
                </a:lnTo>
                <a:lnTo>
                  <a:pt x="352" y="268"/>
                </a:lnTo>
                <a:lnTo>
                  <a:pt x="344" y="282"/>
                </a:lnTo>
                <a:lnTo>
                  <a:pt x="334" y="296"/>
                </a:lnTo>
                <a:lnTo>
                  <a:pt x="323" y="310"/>
                </a:lnTo>
                <a:lnTo>
                  <a:pt x="311" y="322"/>
                </a:lnTo>
                <a:lnTo>
                  <a:pt x="298" y="333"/>
                </a:lnTo>
                <a:lnTo>
                  <a:pt x="284" y="343"/>
                </a:lnTo>
                <a:lnTo>
                  <a:pt x="269" y="351"/>
                </a:lnTo>
                <a:lnTo>
                  <a:pt x="253" y="358"/>
                </a:lnTo>
                <a:lnTo>
                  <a:pt x="237" y="363"/>
                </a:lnTo>
                <a:lnTo>
                  <a:pt x="220" y="367"/>
                </a:lnTo>
                <a:lnTo>
                  <a:pt x="203" y="369"/>
                </a:lnTo>
                <a:lnTo>
                  <a:pt x="186" y="370"/>
                </a:lnTo>
                <a:lnTo>
                  <a:pt x="169" y="369"/>
                </a:lnTo>
                <a:lnTo>
                  <a:pt x="152" y="367"/>
                </a:lnTo>
                <a:lnTo>
                  <a:pt x="135" y="363"/>
                </a:lnTo>
                <a:lnTo>
                  <a:pt x="119" y="358"/>
                </a:lnTo>
                <a:lnTo>
                  <a:pt x="103" y="351"/>
                </a:lnTo>
                <a:lnTo>
                  <a:pt x="88" y="343"/>
                </a:lnTo>
                <a:lnTo>
                  <a:pt x="74" y="333"/>
                </a:lnTo>
                <a:lnTo>
                  <a:pt x="61" y="322"/>
                </a:lnTo>
                <a:lnTo>
                  <a:pt x="49" y="310"/>
                </a:lnTo>
                <a:lnTo>
                  <a:pt x="38" y="296"/>
                </a:lnTo>
                <a:lnTo>
                  <a:pt x="28" y="282"/>
                </a:lnTo>
                <a:lnTo>
                  <a:pt x="20" y="268"/>
                </a:lnTo>
                <a:lnTo>
                  <a:pt x="13" y="252"/>
                </a:lnTo>
                <a:lnTo>
                  <a:pt x="7" y="236"/>
                </a:lnTo>
                <a:lnTo>
                  <a:pt x="3" y="219"/>
                </a:lnTo>
                <a:lnTo>
                  <a:pt x="1" y="202"/>
                </a:lnTo>
                <a:lnTo>
                  <a:pt x="0" y="185"/>
                </a:lnTo>
                <a:close/>
              </a:path>
            </a:pathLst>
          </a:custGeom>
          <a:solidFill>
            <a:srgbClr val="00CCFF"/>
          </a:solidFill>
          <a:ln w="3175">
            <a:solidFill>
              <a:srgbClr val="000000"/>
            </a:solidFill>
            <a:round/>
            <a:headEnd/>
            <a:tailEnd/>
          </a:ln>
        </p:spPr>
        <p:txBody>
          <a:bodyPr/>
          <a:lstStyle/>
          <a:p>
            <a:endParaRPr lang="en-US" dirty="0"/>
          </a:p>
        </p:txBody>
      </p:sp>
      <p:sp>
        <p:nvSpPr>
          <p:cNvPr id="277" name="Freeform 6"/>
          <p:cNvSpPr>
            <a:spLocks/>
          </p:cNvSpPr>
          <p:nvPr/>
        </p:nvSpPr>
        <p:spPr bwMode="auto">
          <a:xfrm>
            <a:off x="6339177" y="2142308"/>
            <a:ext cx="457200" cy="441635"/>
          </a:xfrm>
          <a:custGeom>
            <a:avLst/>
            <a:gdLst>
              <a:gd name="T0" fmla="*/ 0 w 155"/>
              <a:gd name="T1" fmla="*/ 2147483647 h 154"/>
              <a:gd name="T2" fmla="*/ 2147483647 w 155"/>
              <a:gd name="T3" fmla="*/ 2147483647 h 154"/>
              <a:gd name="T4" fmla="*/ 2147483647 w 155"/>
              <a:gd name="T5" fmla="*/ 2147483647 h 154"/>
              <a:gd name="T6" fmla="*/ 2147483647 w 155"/>
              <a:gd name="T7" fmla="*/ 2147483647 h 154"/>
              <a:gd name="T8" fmla="*/ 2147483647 w 155"/>
              <a:gd name="T9" fmla="*/ 2147483647 h 154"/>
              <a:gd name="T10" fmla="*/ 2147483647 w 155"/>
              <a:gd name="T11" fmla="*/ 2147483647 h 154"/>
              <a:gd name="T12" fmla="*/ 2147483647 w 155"/>
              <a:gd name="T13" fmla="*/ 2147483647 h 154"/>
              <a:gd name="T14" fmla="*/ 2147483647 w 155"/>
              <a:gd name="T15" fmla="*/ 2147483647 h 154"/>
              <a:gd name="T16" fmla="*/ 2147483647 w 155"/>
              <a:gd name="T17" fmla="*/ 2147483647 h 154"/>
              <a:gd name="T18" fmla="*/ 2147483647 w 155"/>
              <a:gd name="T19" fmla="*/ 2147483647 h 154"/>
              <a:gd name="T20" fmla="*/ 2147483647 w 155"/>
              <a:gd name="T21" fmla="*/ 0 h 154"/>
              <a:gd name="T22" fmla="*/ 2147483647 w 155"/>
              <a:gd name="T23" fmla="*/ 0 h 154"/>
              <a:gd name="T24" fmla="*/ 2147483647 w 155"/>
              <a:gd name="T25" fmla="*/ 0 h 154"/>
              <a:gd name="T26" fmla="*/ 2147483647 w 155"/>
              <a:gd name="T27" fmla="*/ 2147483647 h 154"/>
              <a:gd name="T28" fmla="*/ 2147483647 w 155"/>
              <a:gd name="T29" fmla="*/ 2147483647 h 154"/>
              <a:gd name="T30" fmla="*/ 2147483647 w 155"/>
              <a:gd name="T31" fmla="*/ 2147483647 h 154"/>
              <a:gd name="T32" fmla="*/ 2147483647 w 155"/>
              <a:gd name="T33" fmla="*/ 2147483647 h 154"/>
              <a:gd name="T34" fmla="*/ 2147483647 w 155"/>
              <a:gd name="T35" fmla="*/ 2147483647 h 154"/>
              <a:gd name="T36" fmla="*/ 2147483647 w 155"/>
              <a:gd name="T37" fmla="*/ 2147483647 h 154"/>
              <a:gd name="T38" fmla="*/ 2147483647 w 155"/>
              <a:gd name="T39" fmla="*/ 2147483647 h 154"/>
              <a:gd name="T40" fmla="*/ 2147483647 w 155"/>
              <a:gd name="T41" fmla="*/ 2147483647 h 154"/>
              <a:gd name="T42" fmla="*/ 2147483647 w 155"/>
              <a:gd name="T43" fmla="*/ 2147483647 h 154"/>
              <a:gd name="T44" fmla="*/ 2147483647 w 155"/>
              <a:gd name="T45" fmla="*/ 2147483647 h 154"/>
              <a:gd name="T46" fmla="*/ 2147483647 w 155"/>
              <a:gd name="T47" fmla="*/ 2147483647 h 154"/>
              <a:gd name="T48" fmla="*/ 2147483647 w 155"/>
              <a:gd name="T49" fmla="*/ 2147483647 h 154"/>
              <a:gd name="T50" fmla="*/ 2147483647 w 155"/>
              <a:gd name="T51" fmla="*/ 2147483647 h 154"/>
              <a:gd name="T52" fmla="*/ 2147483647 w 155"/>
              <a:gd name="T53" fmla="*/ 2147483647 h 154"/>
              <a:gd name="T54" fmla="*/ 2147483647 w 155"/>
              <a:gd name="T55" fmla="*/ 2147483647 h 154"/>
              <a:gd name="T56" fmla="*/ 2147483647 w 155"/>
              <a:gd name="T57" fmla="*/ 2147483647 h 154"/>
              <a:gd name="T58" fmla="*/ 2147483647 w 155"/>
              <a:gd name="T59" fmla="*/ 2147483647 h 154"/>
              <a:gd name="T60" fmla="*/ 2147483647 w 155"/>
              <a:gd name="T61" fmla="*/ 2147483647 h 154"/>
              <a:gd name="T62" fmla="*/ 2147483647 w 155"/>
              <a:gd name="T63" fmla="*/ 2147483647 h 154"/>
              <a:gd name="T64" fmla="*/ 2147483647 w 155"/>
              <a:gd name="T65" fmla="*/ 2147483647 h 154"/>
              <a:gd name="T66" fmla="*/ 2147483647 w 155"/>
              <a:gd name="T67" fmla="*/ 2147483647 h 154"/>
              <a:gd name="T68" fmla="*/ 2147483647 w 155"/>
              <a:gd name="T69" fmla="*/ 2147483647 h 154"/>
              <a:gd name="T70" fmla="*/ 2147483647 w 155"/>
              <a:gd name="T71" fmla="*/ 2147483647 h 154"/>
              <a:gd name="T72" fmla="*/ 2147483647 w 155"/>
              <a:gd name="T73" fmla="*/ 2147483647 h 154"/>
              <a:gd name="T74" fmla="*/ 2147483647 w 155"/>
              <a:gd name="T75" fmla="*/ 2147483647 h 154"/>
              <a:gd name="T76" fmla="*/ 2147483647 w 155"/>
              <a:gd name="T77" fmla="*/ 2147483647 h 154"/>
              <a:gd name="T78" fmla="*/ 2147483647 w 155"/>
              <a:gd name="T79" fmla="*/ 2147483647 h 154"/>
              <a:gd name="T80" fmla="*/ 2147483647 w 155"/>
              <a:gd name="T81" fmla="*/ 2147483647 h 154"/>
              <a:gd name="T82" fmla="*/ 2147483647 w 155"/>
              <a:gd name="T83" fmla="*/ 2147483647 h 154"/>
              <a:gd name="T84" fmla="*/ 2147483647 w 155"/>
              <a:gd name="T85" fmla="*/ 2147483647 h 154"/>
              <a:gd name="T86" fmla="*/ 2147483647 w 155"/>
              <a:gd name="T87" fmla="*/ 2147483647 h 154"/>
              <a:gd name="T88" fmla="*/ 0 w 155"/>
              <a:gd name="T89" fmla="*/ 2147483647 h 15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55"/>
              <a:gd name="T136" fmla="*/ 0 h 154"/>
              <a:gd name="T137" fmla="*/ 155 w 155"/>
              <a:gd name="T138" fmla="*/ 154 h 154"/>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55" h="154">
                <a:moveTo>
                  <a:pt x="0" y="77"/>
                </a:moveTo>
                <a:lnTo>
                  <a:pt x="1" y="66"/>
                </a:lnTo>
                <a:lnTo>
                  <a:pt x="3" y="55"/>
                </a:lnTo>
                <a:lnTo>
                  <a:pt x="7" y="45"/>
                </a:lnTo>
                <a:lnTo>
                  <a:pt x="12" y="35"/>
                </a:lnTo>
                <a:lnTo>
                  <a:pt x="19" y="26"/>
                </a:lnTo>
                <a:lnTo>
                  <a:pt x="27" y="19"/>
                </a:lnTo>
                <a:lnTo>
                  <a:pt x="35" y="12"/>
                </a:lnTo>
                <a:lnTo>
                  <a:pt x="45" y="7"/>
                </a:lnTo>
                <a:lnTo>
                  <a:pt x="56" y="3"/>
                </a:lnTo>
                <a:lnTo>
                  <a:pt x="66" y="0"/>
                </a:lnTo>
                <a:lnTo>
                  <a:pt x="77" y="0"/>
                </a:lnTo>
                <a:lnTo>
                  <a:pt x="88" y="0"/>
                </a:lnTo>
                <a:lnTo>
                  <a:pt x="99" y="3"/>
                </a:lnTo>
                <a:lnTo>
                  <a:pt x="110" y="7"/>
                </a:lnTo>
                <a:lnTo>
                  <a:pt x="119" y="12"/>
                </a:lnTo>
                <a:lnTo>
                  <a:pt x="128" y="19"/>
                </a:lnTo>
                <a:lnTo>
                  <a:pt x="136" y="26"/>
                </a:lnTo>
                <a:lnTo>
                  <a:pt x="142" y="35"/>
                </a:lnTo>
                <a:lnTo>
                  <a:pt x="148" y="45"/>
                </a:lnTo>
                <a:lnTo>
                  <a:pt x="152" y="55"/>
                </a:lnTo>
                <a:lnTo>
                  <a:pt x="154" y="66"/>
                </a:lnTo>
                <a:lnTo>
                  <a:pt x="155" y="77"/>
                </a:lnTo>
                <a:lnTo>
                  <a:pt x="154" y="88"/>
                </a:lnTo>
                <a:lnTo>
                  <a:pt x="152" y="99"/>
                </a:lnTo>
                <a:lnTo>
                  <a:pt x="148" y="109"/>
                </a:lnTo>
                <a:lnTo>
                  <a:pt x="142" y="119"/>
                </a:lnTo>
                <a:lnTo>
                  <a:pt x="136" y="128"/>
                </a:lnTo>
                <a:lnTo>
                  <a:pt x="128" y="135"/>
                </a:lnTo>
                <a:lnTo>
                  <a:pt x="119" y="142"/>
                </a:lnTo>
                <a:lnTo>
                  <a:pt x="110" y="147"/>
                </a:lnTo>
                <a:lnTo>
                  <a:pt x="99" y="151"/>
                </a:lnTo>
                <a:lnTo>
                  <a:pt x="88" y="153"/>
                </a:lnTo>
                <a:lnTo>
                  <a:pt x="77" y="154"/>
                </a:lnTo>
                <a:lnTo>
                  <a:pt x="66" y="153"/>
                </a:lnTo>
                <a:lnTo>
                  <a:pt x="56" y="151"/>
                </a:lnTo>
                <a:lnTo>
                  <a:pt x="45" y="147"/>
                </a:lnTo>
                <a:lnTo>
                  <a:pt x="35" y="142"/>
                </a:lnTo>
                <a:lnTo>
                  <a:pt x="27" y="135"/>
                </a:lnTo>
                <a:lnTo>
                  <a:pt x="19" y="128"/>
                </a:lnTo>
                <a:lnTo>
                  <a:pt x="12" y="119"/>
                </a:lnTo>
                <a:lnTo>
                  <a:pt x="7" y="109"/>
                </a:lnTo>
                <a:lnTo>
                  <a:pt x="3" y="99"/>
                </a:lnTo>
                <a:lnTo>
                  <a:pt x="1" y="88"/>
                </a:lnTo>
                <a:lnTo>
                  <a:pt x="0" y="77"/>
                </a:lnTo>
                <a:close/>
              </a:path>
            </a:pathLst>
          </a:custGeom>
          <a:solidFill>
            <a:srgbClr val="FFFF99"/>
          </a:solidFill>
          <a:ln w="3175">
            <a:solidFill>
              <a:srgbClr val="000000"/>
            </a:solidFill>
            <a:round/>
            <a:headEnd/>
            <a:tailEnd/>
          </a:ln>
        </p:spPr>
        <p:txBody>
          <a:bodyPr/>
          <a:lstStyle/>
          <a:p>
            <a:endParaRPr lang="en-US" dirty="0"/>
          </a:p>
        </p:txBody>
      </p:sp>
      <p:sp>
        <p:nvSpPr>
          <p:cNvPr id="276" name="Freeform 6"/>
          <p:cNvSpPr>
            <a:spLocks/>
          </p:cNvSpPr>
          <p:nvPr/>
        </p:nvSpPr>
        <p:spPr bwMode="auto">
          <a:xfrm>
            <a:off x="5653377" y="2142308"/>
            <a:ext cx="457200" cy="441635"/>
          </a:xfrm>
          <a:custGeom>
            <a:avLst/>
            <a:gdLst>
              <a:gd name="T0" fmla="*/ 0 w 155"/>
              <a:gd name="T1" fmla="*/ 2147483647 h 154"/>
              <a:gd name="T2" fmla="*/ 2147483647 w 155"/>
              <a:gd name="T3" fmla="*/ 2147483647 h 154"/>
              <a:gd name="T4" fmla="*/ 2147483647 w 155"/>
              <a:gd name="T5" fmla="*/ 2147483647 h 154"/>
              <a:gd name="T6" fmla="*/ 2147483647 w 155"/>
              <a:gd name="T7" fmla="*/ 2147483647 h 154"/>
              <a:gd name="T8" fmla="*/ 2147483647 w 155"/>
              <a:gd name="T9" fmla="*/ 2147483647 h 154"/>
              <a:gd name="T10" fmla="*/ 2147483647 w 155"/>
              <a:gd name="T11" fmla="*/ 2147483647 h 154"/>
              <a:gd name="T12" fmla="*/ 2147483647 w 155"/>
              <a:gd name="T13" fmla="*/ 2147483647 h 154"/>
              <a:gd name="T14" fmla="*/ 2147483647 w 155"/>
              <a:gd name="T15" fmla="*/ 2147483647 h 154"/>
              <a:gd name="T16" fmla="*/ 2147483647 w 155"/>
              <a:gd name="T17" fmla="*/ 2147483647 h 154"/>
              <a:gd name="T18" fmla="*/ 2147483647 w 155"/>
              <a:gd name="T19" fmla="*/ 2147483647 h 154"/>
              <a:gd name="T20" fmla="*/ 2147483647 w 155"/>
              <a:gd name="T21" fmla="*/ 0 h 154"/>
              <a:gd name="T22" fmla="*/ 2147483647 w 155"/>
              <a:gd name="T23" fmla="*/ 0 h 154"/>
              <a:gd name="T24" fmla="*/ 2147483647 w 155"/>
              <a:gd name="T25" fmla="*/ 0 h 154"/>
              <a:gd name="T26" fmla="*/ 2147483647 w 155"/>
              <a:gd name="T27" fmla="*/ 2147483647 h 154"/>
              <a:gd name="T28" fmla="*/ 2147483647 w 155"/>
              <a:gd name="T29" fmla="*/ 2147483647 h 154"/>
              <a:gd name="T30" fmla="*/ 2147483647 w 155"/>
              <a:gd name="T31" fmla="*/ 2147483647 h 154"/>
              <a:gd name="T32" fmla="*/ 2147483647 w 155"/>
              <a:gd name="T33" fmla="*/ 2147483647 h 154"/>
              <a:gd name="T34" fmla="*/ 2147483647 w 155"/>
              <a:gd name="T35" fmla="*/ 2147483647 h 154"/>
              <a:gd name="T36" fmla="*/ 2147483647 w 155"/>
              <a:gd name="T37" fmla="*/ 2147483647 h 154"/>
              <a:gd name="T38" fmla="*/ 2147483647 w 155"/>
              <a:gd name="T39" fmla="*/ 2147483647 h 154"/>
              <a:gd name="T40" fmla="*/ 2147483647 w 155"/>
              <a:gd name="T41" fmla="*/ 2147483647 h 154"/>
              <a:gd name="T42" fmla="*/ 2147483647 w 155"/>
              <a:gd name="T43" fmla="*/ 2147483647 h 154"/>
              <a:gd name="T44" fmla="*/ 2147483647 w 155"/>
              <a:gd name="T45" fmla="*/ 2147483647 h 154"/>
              <a:gd name="T46" fmla="*/ 2147483647 w 155"/>
              <a:gd name="T47" fmla="*/ 2147483647 h 154"/>
              <a:gd name="T48" fmla="*/ 2147483647 w 155"/>
              <a:gd name="T49" fmla="*/ 2147483647 h 154"/>
              <a:gd name="T50" fmla="*/ 2147483647 w 155"/>
              <a:gd name="T51" fmla="*/ 2147483647 h 154"/>
              <a:gd name="T52" fmla="*/ 2147483647 w 155"/>
              <a:gd name="T53" fmla="*/ 2147483647 h 154"/>
              <a:gd name="T54" fmla="*/ 2147483647 w 155"/>
              <a:gd name="T55" fmla="*/ 2147483647 h 154"/>
              <a:gd name="T56" fmla="*/ 2147483647 w 155"/>
              <a:gd name="T57" fmla="*/ 2147483647 h 154"/>
              <a:gd name="T58" fmla="*/ 2147483647 w 155"/>
              <a:gd name="T59" fmla="*/ 2147483647 h 154"/>
              <a:gd name="T60" fmla="*/ 2147483647 w 155"/>
              <a:gd name="T61" fmla="*/ 2147483647 h 154"/>
              <a:gd name="T62" fmla="*/ 2147483647 w 155"/>
              <a:gd name="T63" fmla="*/ 2147483647 h 154"/>
              <a:gd name="T64" fmla="*/ 2147483647 w 155"/>
              <a:gd name="T65" fmla="*/ 2147483647 h 154"/>
              <a:gd name="T66" fmla="*/ 2147483647 w 155"/>
              <a:gd name="T67" fmla="*/ 2147483647 h 154"/>
              <a:gd name="T68" fmla="*/ 2147483647 w 155"/>
              <a:gd name="T69" fmla="*/ 2147483647 h 154"/>
              <a:gd name="T70" fmla="*/ 2147483647 w 155"/>
              <a:gd name="T71" fmla="*/ 2147483647 h 154"/>
              <a:gd name="T72" fmla="*/ 2147483647 w 155"/>
              <a:gd name="T73" fmla="*/ 2147483647 h 154"/>
              <a:gd name="T74" fmla="*/ 2147483647 w 155"/>
              <a:gd name="T75" fmla="*/ 2147483647 h 154"/>
              <a:gd name="T76" fmla="*/ 2147483647 w 155"/>
              <a:gd name="T77" fmla="*/ 2147483647 h 154"/>
              <a:gd name="T78" fmla="*/ 2147483647 w 155"/>
              <a:gd name="T79" fmla="*/ 2147483647 h 154"/>
              <a:gd name="T80" fmla="*/ 2147483647 w 155"/>
              <a:gd name="T81" fmla="*/ 2147483647 h 154"/>
              <a:gd name="T82" fmla="*/ 2147483647 w 155"/>
              <a:gd name="T83" fmla="*/ 2147483647 h 154"/>
              <a:gd name="T84" fmla="*/ 2147483647 w 155"/>
              <a:gd name="T85" fmla="*/ 2147483647 h 154"/>
              <a:gd name="T86" fmla="*/ 2147483647 w 155"/>
              <a:gd name="T87" fmla="*/ 2147483647 h 154"/>
              <a:gd name="T88" fmla="*/ 0 w 155"/>
              <a:gd name="T89" fmla="*/ 2147483647 h 15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55"/>
              <a:gd name="T136" fmla="*/ 0 h 154"/>
              <a:gd name="T137" fmla="*/ 155 w 155"/>
              <a:gd name="T138" fmla="*/ 154 h 154"/>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55" h="154">
                <a:moveTo>
                  <a:pt x="0" y="77"/>
                </a:moveTo>
                <a:lnTo>
                  <a:pt x="1" y="66"/>
                </a:lnTo>
                <a:lnTo>
                  <a:pt x="3" y="55"/>
                </a:lnTo>
                <a:lnTo>
                  <a:pt x="7" y="45"/>
                </a:lnTo>
                <a:lnTo>
                  <a:pt x="12" y="35"/>
                </a:lnTo>
                <a:lnTo>
                  <a:pt x="19" y="26"/>
                </a:lnTo>
                <a:lnTo>
                  <a:pt x="27" y="19"/>
                </a:lnTo>
                <a:lnTo>
                  <a:pt x="35" y="12"/>
                </a:lnTo>
                <a:lnTo>
                  <a:pt x="45" y="7"/>
                </a:lnTo>
                <a:lnTo>
                  <a:pt x="56" y="3"/>
                </a:lnTo>
                <a:lnTo>
                  <a:pt x="66" y="0"/>
                </a:lnTo>
                <a:lnTo>
                  <a:pt x="77" y="0"/>
                </a:lnTo>
                <a:lnTo>
                  <a:pt x="88" y="0"/>
                </a:lnTo>
                <a:lnTo>
                  <a:pt x="99" y="3"/>
                </a:lnTo>
                <a:lnTo>
                  <a:pt x="110" y="7"/>
                </a:lnTo>
                <a:lnTo>
                  <a:pt x="119" y="12"/>
                </a:lnTo>
                <a:lnTo>
                  <a:pt x="128" y="19"/>
                </a:lnTo>
                <a:lnTo>
                  <a:pt x="136" y="26"/>
                </a:lnTo>
                <a:lnTo>
                  <a:pt x="142" y="35"/>
                </a:lnTo>
                <a:lnTo>
                  <a:pt x="148" y="45"/>
                </a:lnTo>
                <a:lnTo>
                  <a:pt x="152" y="55"/>
                </a:lnTo>
                <a:lnTo>
                  <a:pt x="154" y="66"/>
                </a:lnTo>
                <a:lnTo>
                  <a:pt x="155" y="77"/>
                </a:lnTo>
                <a:lnTo>
                  <a:pt x="154" y="88"/>
                </a:lnTo>
                <a:lnTo>
                  <a:pt x="152" y="99"/>
                </a:lnTo>
                <a:lnTo>
                  <a:pt x="148" y="109"/>
                </a:lnTo>
                <a:lnTo>
                  <a:pt x="142" y="119"/>
                </a:lnTo>
                <a:lnTo>
                  <a:pt x="136" y="128"/>
                </a:lnTo>
                <a:lnTo>
                  <a:pt x="128" y="135"/>
                </a:lnTo>
                <a:lnTo>
                  <a:pt x="119" y="142"/>
                </a:lnTo>
                <a:lnTo>
                  <a:pt x="110" y="147"/>
                </a:lnTo>
                <a:lnTo>
                  <a:pt x="99" y="151"/>
                </a:lnTo>
                <a:lnTo>
                  <a:pt x="88" y="153"/>
                </a:lnTo>
                <a:lnTo>
                  <a:pt x="77" y="154"/>
                </a:lnTo>
                <a:lnTo>
                  <a:pt x="66" y="153"/>
                </a:lnTo>
                <a:lnTo>
                  <a:pt x="56" y="151"/>
                </a:lnTo>
                <a:lnTo>
                  <a:pt x="45" y="147"/>
                </a:lnTo>
                <a:lnTo>
                  <a:pt x="35" y="142"/>
                </a:lnTo>
                <a:lnTo>
                  <a:pt x="27" y="135"/>
                </a:lnTo>
                <a:lnTo>
                  <a:pt x="19" y="128"/>
                </a:lnTo>
                <a:lnTo>
                  <a:pt x="12" y="119"/>
                </a:lnTo>
                <a:lnTo>
                  <a:pt x="7" y="109"/>
                </a:lnTo>
                <a:lnTo>
                  <a:pt x="3" y="99"/>
                </a:lnTo>
                <a:lnTo>
                  <a:pt x="1" y="88"/>
                </a:lnTo>
                <a:lnTo>
                  <a:pt x="0" y="77"/>
                </a:lnTo>
                <a:close/>
              </a:path>
            </a:pathLst>
          </a:custGeom>
          <a:solidFill>
            <a:srgbClr val="FFFF99"/>
          </a:solidFill>
          <a:ln w="3175">
            <a:solidFill>
              <a:srgbClr val="000000"/>
            </a:solidFill>
            <a:round/>
            <a:headEnd/>
            <a:tailEnd/>
          </a:ln>
        </p:spPr>
        <p:txBody>
          <a:bodyPr/>
          <a:lstStyle/>
          <a:p>
            <a:endParaRPr lang="en-US" dirty="0"/>
          </a:p>
        </p:txBody>
      </p:sp>
      <p:sp>
        <p:nvSpPr>
          <p:cNvPr id="247" name="Freeform 73"/>
          <p:cNvSpPr>
            <a:spLocks/>
          </p:cNvSpPr>
          <p:nvPr/>
        </p:nvSpPr>
        <p:spPr bwMode="auto">
          <a:xfrm>
            <a:off x="6266797" y="5347253"/>
            <a:ext cx="540136" cy="517065"/>
          </a:xfrm>
          <a:custGeom>
            <a:avLst/>
            <a:gdLst>
              <a:gd name="T0" fmla="*/ 2147483647 w 372"/>
              <a:gd name="T1" fmla="*/ 2147483647 h 370"/>
              <a:gd name="T2" fmla="*/ 2147483647 w 372"/>
              <a:gd name="T3" fmla="*/ 2147483647 h 370"/>
              <a:gd name="T4" fmla="*/ 2147483647 w 372"/>
              <a:gd name="T5" fmla="*/ 2147483647 h 370"/>
              <a:gd name="T6" fmla="*/ 2147483647 w 372"/>
              <a:gd name="T7" fmla="*/ 2147483647 h 370"/>
              <a:gd name="T8" fmla="*/ 2147483647 w 372"/>
              <a:gd name="T9" fmla="*/ 2147483647 h 370"/>
              <a:gd name="T10" fmla="*/ 2147483647 w 372"/>
              <a:gd name="T11" fmla="*/ 2147483647 h 370"/>
              <a:gd name="T12" fmla="*/ 2147483647 w 372"/>
              <a:gd name="T13" fmla="*/ 2147483647 h 370"/>
              <a:gd name="T14" fmla="*/ 2147483647 w 372"/>
              <a:gd name="T15" fmla="*/ 2147483647 h 370"/>
              <a:gd name="T16" fmla="*/ 2147483647 w 372"/>
              <a:gd name="T17" fmla="*/ 0 h 370"/>
              <a:gd name="T18" fmla="*/ 2147483647 w 372"/>
              <a:gd name="T19" fmla="*/ 2147483647 h 370"/>
              <a:gd name="T20" fmla="*/ 2147483647 w 372"/>
              <a:gd name="T21" fmla="*/ 2147483647 h 370"/>
              <a:gd name="T22" fmla="*/ 2147483647 w 372"/>
              <a:gd name="T23" fmla="*/ 2147483647 h 370"/>
              <a:gd name="T24" fmla="*/ 2147483647 w 372"/>
              <a:gd name="T25" fmla="*/ 2147483647 h 370"/>
              <a:gd name="T26" fmla="*/ 2147483647 w 372"/>
              <a:gd name="T27" fmla="*/ 2147483647 h 370"/>
              <a:gd name="T28" fmla="*/ 2147483647 w 372"/>
              <a:gd name="T29" fmla="*/ 2147483647 h 370"/>
              <a:gd name="T30" fmla="*/ 2147483647 w 372"/>
              <a:gd name="T31" fmla="*/ 2147483647 h 370"/>
              <a:gd name="T32" fmla="*/ 2147483647 w 372"/>
              <a:gd name="T33" fmla="*/ 2147483647 h 370"/>
              <a:gd name="T34" fmla="*/ 2147483647 w 372"/>
              <a:gd name="T35" fmla="*/ 2147483647 h 370"/>
              <a:gd name="T36" fmla="*/ 2147483647 w 372"/>
              <a:gd name="T37" fmla="*/ 2147483647 h 370"/>
              <a:gd name="T38" fmla="*/ 2147483647 w 372"/>
              <a:gd name="T39" fmla="*/ 2147483647 h 370"/>
              <a:gd name="T40" fmla="*/ 2147483647 w 372"/>
              <a:gd name="T41" fmla="*/ 2147483647 h 370"/>
              <a:gd name="T42" fmla="*/ 2147483647 w 372"/>
              <a:gd name="T43" fmla="*/ 2147483647 h 370"/>
              <a:gd name="T44" fmla="*/ 2147483647 w 372"/>
              <a:gd name="T45" fmla="*/ 2147483647 h 370"/>
              <a:gd name="T46" fmla="*/ 2147483647 w 372"/>
              <a:gd name="T47" fmla="*/ 2147483647 h 370"/>
              <a:gd name="T48" fmla="*/ 2147483647 w 372"/>
              <a:gd name="T49" fmla="*/ 2147483647 h 370"/>
              <a:gd name="T50" fmla="*/ 2147483647 w 372"/>
              <a:gd name="T51" fmla="*/ 2147483647 h 370"/>
              <a:gd name="T52" fmla="*/ 2147483647 w 372"/>
              <a:gd name="T53" fmla="*/ 2147483647 h 370"/>
              <a:gd name="T54" fmla="*/ 2147483647 w 372"/>
              <a:gd name="T55" fmla="*/ 2147483647 h 370"/>
              <a:gd name="T56" fmla="*/ 2147483647 w 372"/>
              <a:gd name="T57" fmla="*/ 2147483647 h 370"/>
              <a:gd name="T58" fmla="*/ 2147483647 w 372"/>
              <a:gd name="T59" fmla="*/ 2147483647 h 370"/>
              <a:gd name="T60" fmla="*/ 2147483647 w 372"/>
              <a:gd name="T61" fmla="*/ 2147483647 h 370"/>
              <a:gd name="T62" fmla="*/ 2147483647 w 372"/>
              <a:gd name="T63" fmla="*/ 2147483647 h 370"/>
              <a:gd name="T64" fmla="*/ 2147483647 w 372"/>
              <a:gd name="T65" fmla="*/ 2147483647 h 370"/>
              <a:gd name="T66" fmla="*/ 2147483647 w 372"/>
              <a:gd name="T67" fmla="*/ 2147483647 h 37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72"/>
              <a:gd name="T103" fmla="*/ 0 h 370"/>
              <a:gd name="T104" fmla="*/ 372 w 372"/>
              <a:gd name="T105" fmla="*/ 370 h 37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72" h="370">
                <a:moveTo>
                  <a:pt x="0" y="185"/>
                </a:moveTo>
                <a:lnTo>
                  <a:pt x="1" y="168"/>
                </a:lnTo>
                <a:lnTo>
                  <a:pt x="3" y="151"/>
                </a:lnTo>
                <a:lnTo>
                  <a:pt x="8" y="134"/>
                </a:lnTo>
                <a:lnTo>
                  <a:pt x="13" y="118"/>
                </a:lnTo>
                <a:lnTo>
                  <a:pt x="20" y="103"/>
                </a:lnTo>
                <a:lnTo>
                  <a:pt x="28" y="87"/>
                </a:lnTo>
                <a:lnTo>
                  <a:pt x="38" y="73"/>
                </a:lnTo>
                <a:lnTo>
                  <a:pt x="49" y="60"/>
                </a:lnTo>
                <a:lnTo>
                  <a:pt x="61" y="48"/>
                </a:lnTo>
                <a:lnTo>
                  <a:pt x="74" y="37"/>
                </a:lnTo>
                <a:lnTo>
                  <a:pt x="88" y="28"/>
                </a:lnTo>
                <a:lnTo>
                  <a:pt x="103" y="19"/>
                </a:lnTo>
                <a:lnTo>
                  <a:pt x="119" y="13"/>
                </a:lnTo>
                <a:lnTo>
                  <a:pt x="135" y="7"/>
                </a:lnTo>
                <a:lnTo>
                  <a:pt x="152" y="3"/>
                </a:lnTo>
                <a:lnTo>
                  <a:pt x="169" y="1"/>
                </a:lnTo>
                <a:lnTo>
                  <a:pt x="186" y="0"/>
                </a:lnTo>
                <a:lnTo>
                  <a:pt x="203" y="1"/>
                </a:lnTo>
                <a:lnTo>
                  <a:pt x="220" y="3"/>
                </a:lnTo>
                <a:lnTo>
                  <a:pt x="237" y="7"/>
                </a:lnTo>
                <a:lnTo>
                  <a:pt x="253" y="13"/>
                </a:lnTo>
                <a:lnTo>
                  <a:pt x="269" y="19"/>
                </a:lnTo>
                <a:lnTo>
                  <a:pt x="284" y="28"/>
                </a:lnTo>
                <a:lnTo>
                  <a:pt x="298" y="37"/>
                </a:lnTo>
                <a:lnTo>
                  <a:pt x="311" y="48"/>
                </a:lnTo>
                <a:lnTo>
                  <a:pt x="323" y="60"/>
                </a:lnTo>
                <a:lnTo>
                  <a:pt x="334" y="73"/>
                </a:lnTo>
                <a:lnTo>
                  <a:pt x="344" y="87"/>
                </a:lnTo>
                <a:lnTo>
                  <a:pt x="352" y="103"/>
                </a:lnTo>
                <a:lnTo>
                  <a:pt x="359" y="118"/>
                </a:lnTo>
                <a:lnTo>
                  <a:pt x="365" y="134"/>
                </a:lnTo>
                <a:lnTo>
                  <a:pt x="369" y="151"/>
                </a:lnTo>
                <a:lnTo>
                  <a:pt x="371" y="168"/>
                </a:lnTo>
                <a:lnTo>
                  <a:pt x="372" y="185"/>
                </a:lnTo>
                <a:lnTo>
                  <a:pt x="371" y="202"/>
                </a:lnTo>
                <a:lnTo>
                  <a:pt x="369" y="219"/>
                </a:lnTo>
                <a:lnTo>
                  <a:pt x="365" y="236"/>
                </a:lnTo>
                <a:lnTo>
                  <a:pt x="359" y="252"/>
                </a:lnTo>
                <a:lnTo>
                  <a:pt x="352" y="268"/>
                </a:lnTo>
                <a:lnTo>
                  <a:pt x="344" y="283"/>
                </a:lnTo>
                <a:lnTo>
                  <a:pt x="334" y="297"/>
                </a:lnTo>
                <a:lnTo>
                  <a:pt x="323" y="310"/>
                </a:lnTo>
                <a:lnTo>
                  <a:pt x="311" y="322"/>
                </a:lnTo>
                <a:lnTo>
                  <a:pt x="298" y="333"/>
                </a:lnTo>
                <a:lnTo>
                  <a:pt x="284" y="343"/>
                </a:lnTo>
                <a:lnTo>
                  <a:pt x="269" y="351"/>
                </a:lnTo>
                <a:lnTo>
                  <a:pt x="253" y="358"/>
                </a:lnTo>
                <a:lnTo>
                  <a:pt x="237" y="363"/>
                </a:lnTo>
                <a:lnTo>
                  <a:pt x="220" y="368"/>
                </a:lnTo>
                <a:lnTo>
                  <a:pt x="203" y="370"/>
                </a:lnTo>
                <a:lnTo>
                  <a:pt x="186" y="370"/>
                </a:lnTo>
                <a:lnTo>
                  <a:pt x="169" y="370"/>
                </a:lnTo>
                <a:lnTo>
                  <a:pt x="152" y="368"/>
                </a:lnTo>
                <a:lnTo>
                  <a:pt x="135" y="363"/>
                </a:lnTo>
                <a:lnTo>
                  <a:pt x="119" y="358"/>
                </a:lnTo>
                <a:lnTo>
                  <a:pt x="103" y="351"/>
                </a:lnTo>
                <a:lnTo>
                  <a:pt x="88" y="343"/>
                </a:lnTo>
                <a:lnTo>
                  <a:pt x="74" y="333"/>
                </a:lnTo>
                <a:lnTo>
                  <a:pt x="61" y="322"/>
                </a:lnTo>
                <a:lnTo>
                  <a:pt x="49" y="310"/>
                </a:lnTo>
                <a:lnTo>
                  <a:pt x="38" y="297"/>
                </a:lnTo>
                <a:lnTo>
                  <a:pt x="28" y="283"/>
                </a:lnTo>
                <a:lnTo>
                  <a:pt x="20" y="268"/>
                </a:lnTo>
                <a:lnTo>
                  <a:pt x="13" y="252"/>
                </a:lnTo>
                <a:lnTo>
                  <a:pt x="8" y="236"/>
                </a:lnTo>
                <a:lnTo>
                  <a:pt x="3" y="219"/>
                </a:lnTo>
                <a:lnTo>
                  <a:pt x="1" y="202"/>
                </a:lnTo>
                <a:lnTo>
                  <a:pt x="0" y="185"/>
                </a:lnTo>
                <a:close/>
              </a:path>
            </a:pathLst>
          </a:custGeom>
          <a:solidFill>
            <a:srgbClr val="00FF00"/>
          </a:solidFill>
          <a:ln w="6350">
            <a:solidFill>
              <a:schemeClr val="tx2"/>
            </a:solidFill>
            <a:round/>
            <a:headEnd/>
            <a:tailEnd/>
          </a:ln>
        </p:spPr>
        <p:txBody>
          <a:bodyPr/>
          <a:lstStyle/>
          <a:p>
            <a:endParaRPr lang="en-US" dirty="0"/>
          </a:p>
        </p:txBody>
      </p:sp>
      <p:sp>
        <p:nvSpPr>
          <p:cNvPr id="248" name="Freeform 73"/>
          <p:cNvSpPr>
            <a:spLocks/>
          </p:cNvSpPr>
          <p:nvPr/>
        </p:nvSpPr>
        <p:spPr bwMode="auto">
          <a:xfrm>
            <a:off x="6876397" y="5347253"/>
            <a:ext cx="540136" cy="517065"/>
          </a:xfrm>
          <a:custGeom>
            <a:avLst/>
            <a:gdLst>
              <a:gd name="T0" fmla="*/ 2147483647 w 372"/>
              <a:gd name="T1" fmla="*/ 2147483647 h 370"/>
              <a:gd name="T2" fmla="*/ 2147483647 w 372"/>
              <a:gd name="T3" fmla="*/ 2147483647 h 370"/>
              <a:gd name="T4" fmla="*/ 2147483647 w 372"/>
              <a:gd name="T5" fmla="*/ 2147483647 h 370"/>
              <a:gd name="T6" fmla="*/ 2147483647 w 372"/>
              <a:gd name="T7" fmla="*/ 2147483647 h 370"/>
              <a:gd name="T8" fmla="*/ 2147483647 w 372"/>
              <a:gd name="T9" fmla="*/ 2147483647 h 370"/>
              <a:gd name="T10" fmla="*/ 2147483647 w 372"/>
              <a:gd name="T11" fmla="*/ 2147483647 h 370"/>
              <a:gd name="T12" fmla="*/ 2147483647 w 372"/>
              <a:gd name="T13" fmla="*/ 2147483647 h 370"/>
              <a:gd name="T14" fmla="*/ 2147483647 w 372"/>
              <a:gd name="T15" fmla="*/ 2147483647 h 370"/>
              <a:gd name="T16" fmla="*/ 2147483647 w 372"/>
              <a:gd name="T17" fmla="*/ 0 h 370"/>
              <a:gd name="T18" fmla="*/ 2147483647 w 372"/>
              <a:gd name="T19" fmla="*/ 2147483647 h 370"/>
              <a:gd name="T20" fmla="*/ 2147483647 w 372"/>
              <a:gd name="T21" fmla="*/ 2147483647 h 370"/>
              <a:gd name="T22" fmla="*/ 2147483647 w 372"/>
              <a:gd name="T23" fmla="*/ 2147483647 h 370"/>
              <a:gd name="T24" fmla="*/ 2147483647 w 372"/>
              <a:gd name="T25" fmla="*/ 2147483647 h 370"/>
              <a:gd name="T26" fmla="*/ 2147483647 w 372"/>
              <a:gd name="T27" fmla="*/ 2147483647 h 370"/>
              <a:gd name="T28" fmla="*/ 2147483647 w 372"/>
              <a:gd name="T29" fmla="*/ 2147483647 h 370"/>
              <a:gd name="T30" fmla="*/ 2147483647 w 372"/>
              <a:gd name="T31" fmla="*/ 2147483647 h 370"/>
              <a:gd name="T32" fmla="*/ 2147483647 w 372"/>
              <a:gd name="T33" fmla="*/ 2147483647 h 370"/>
              <a:gd name="T34" fmla="*/ 2147483647 w 372"/>
              <a:gd name="T35" fmla="*/ 2147483647 h 370"/>
              <a:gd name="T36" fmla="*/ 2147483647 w 372"/>
              <a:gd name="T37" fmla="*/ 2147483647 h 370"/>
              <a:gd name="T38" fmla="*/ 2147483647 w 372"/>
              <a:gd name="T39" fmla="*/ 2147483647 h 370"/>
              <a:gd name="T40" fmla="*/ 2147483647 w 372"/>
              <a:gd name="T41" fmla="*/ 2147483647 h 370"/>
              <a:gd name="T42" fmla="*/ 2147483647 w 372"/>
              <a:gd name="T43" fmla="*/ 2147483647 h 370"/>
              <a:gd name="T44" fmla="*/ 2147483647 w 372"/>
              <a:gd name="T45" fmla="*/ 2147483647 h 370"/>
              <a:gd name="T46" fmla="*/ 2147483647 w 372"/>
              <a:gd name="T47" fmla="*/ 2147483647 h 370"/>
              <a:gd name="T48" fmla="*/ 2147483647 w 372"/>
              <a:gd name="T49" fmla="*/ 2147483647 h 370"/>
              <a:gd name="T50" fmla="*/ 2147483647 w 372"/>
              <a:gd name="T51" fmla="*/ 2147483647 h 370"/>
              <a:gd name="T52" fmla="*/ 2147483647 w 372"/>
              <a:gd name="T53" fmla="*/ 2147483647 h 370"/>
              <a:gd name="T54" fmla="*/ 2147483647 w 372"/>
              <a:gd name="T55" fmla="*/ 2147483647 h 370"/>
              <a:gd name="T56" fmla="*/ 2147483647 w 372"/>
              <a:gd name="T57" fmla="*/ 2147483647 h 370"/>
              <a:gd name="T58" fmla="*/ 2147483647 w 372"/>
              <a:gd name="T59" fmla="*/ 2147483647 h 370"/>
              <a:gd name="T60" fmla="*/ 2147483647 w 372"/>
              <a:gd name="T61" fmla="*/ 2147483647 h 370"/>
              <a:gd name="T62" fmla="*/ 2147483647 w 372"/>
              <a:gd name="T63" fmla="*/ 2147483647 h 370"/>
              <a:gd name="T64" fmla="*/ 2147483647 w 372"/>
              <a:gd name="T65" fmla="*/ 2147483647 h 370"/>
              <a:gd name="T66" fmla="*/ 2147483647 w 372"/>
              <a:gd name="T67" fmla="*/ 2147483647 h 37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72"/>
              <a:gd name="T103" fmla="*/ 0 h 370"/>
              <a:gd name="T104" fmla="*/ 372 w 372"/>
              <a:gd name="T105" fmla="*/ 370 h 37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72" h="370">
                <a:moveTo>
                  <a:pt x="0" y="185"/>
                </a:moveTo>
                <a:lnTo>
                  <a:pt x="1" y="168"/>
                </a:lnTo>
                <a:lnTo>
                  <a:pt x="3" y="151"/>
                </a:lnTo>
                <a:lnTo>
                  <a:pt x="8" y="134"/>
                </a:lnTo>
                <a:lnTo>
                  <a:pt x="13" y="118"/>
                </a:lnTo>
                <a:lnTo>
                  <a:pt x="20" y="103"/>
                </a:lnTo>
                <a:lnTo>
                  <a:pt x="28" y="87"/>
                </a:lnTo>
                <a:lnTo>
                  <a:pt x="38" y="73"/>
                </a:lnTo>
                <a:lnTo>
                  <a:pt x="49" y="60"/>
                </a:lnTo>
                <a:lnTo>
                  <a:pt x="61" y="48"/>
                </a:lnTo>
                <a:lnTo>
                  <a:pt x="74" y="37"/>
                </a:lnTo>
                <a:lnTo>
                  <a:pt x="88" y="28"/>
                </a:lnTo>
                <a:lnTo>
                  <a:pt x="103" y="19"/>
                </a:lnTo>
                <a:lnTo>
                  <a:pt x="119" y="13"/>
                </a:lnTo>
                <a:lnTo>
                  <a:pt x="135" y="7"/>
                </a:lnTo>
                <a:lnTo>
                  <a:pt x="152" y="3"/>
                </a:lnTo>
                <a:lnTo>
                  <a:pt x="169" y="1"/>
                </a:lnTo>
                <a:lnTo>
                  <a:pt x="186" y="0"/>
                </a:lnTo>
                <a:lnTo>
                  <a:pt x="203" y="1"/>
                </a:lnTo>
                <a:lnTo>
                  <a:pt x="220" y="3"/>
                </a:lnTo>
                <a:lnTo>
                  <a:pt x="237" y="7"/>
                </a:lnTo>
                <a:lnTo>
                  <a:pt x="253" y="13"/>
                </a:lnTo>
                <a:lnTo>
                  <a:pt x="269" y="19"/>
                </a:lnTo>
                <a:lnTo>
                  <a:pt x="284" y="28"/>
                </a:lnTo>
                <a:lnTo>
                  <a:pt x="298" y="37"/>
                </a:lnTo>
                <a:lnTo>
                  <a:pt x="311" y="48"/>
                </a:lnTo>
                <a:lnTo>
                  <a:pt x="323" y="60"/>
                </a:lnTo>
                <a:lnTo>
                  <a:pt x="334" y="73"/>
                </a:lnTo>
                <a:lnTo>
                  <a:pt x="344" y="87"/>
                </a:lnTo>
                <a:lnTo>
                  <a:pt x="352" y="103"/>
                </a:lnTo>
                <a:lnTo>
                  <a:pt x="359" y="118"/>
                </a:lnTo>
                <a:lnTo>
                  <a:pt x="365" y="134"/>
                </a:lnTo>
                <a:lnTo>
                  <a:pt x="369" y="151"/>
                </a:lnTo>
                <a:lnTo>
                  <a:pt x="371" y="168"/>
                </a:lnTo>
                <a:lnTo>
                  <a:pt x="372" y="185"/>
                </a:lnTo>
                <a:lnTo>
                  <a:pt x="371" y="202"/>
                </a:lnTo>
                <a:lnTo>
                  <a:pt x="369" y="219"/>
                </a:lnTo>
                <a:lnTo>
                  <a:pt x="365" y="236"/>
                </a:lnTo>
                <a:lnTo>
                  <a:pt x="359" y="252"/>
                </a:lnTo>
                <a:lnTo>
                  <a:pt x="352" y="268"/>
                </a:lnTo>
                <a:lnTo>
                  <a:pt x="344" y="283"/>
                </a:lnTo>
                <a:lnTo>
                  <a:pt x="334" y="297"/>
                </a:lnTo>
                <a:lnTo>
                  <a:pt x="323" y="310"/>
                </a:lnTo>
                <a:lnTo>
                  <a:pt x="311" y="322"/>
                </a:lnTo>
                <a:lnTo>
                  <a:pt x="298" y="333"/>
                </a:lnTo>
                <a:lnTo>
                  <a:pt x="284" y="343"/>
                </a:lnTo>
                <a:lnTo>
                  <a:pt x="269" y="351"/>
                </a:lnTo>
                <a:lnTo>
                  <a:pt x="253" y="358"/>
                </a:lnTo>
                <a:lnTo>
                  <a:pt x="237" y="363"/>
                </a:lnTo>
                <a:lnTo>
                  <a:pt x="220" y="368"/>
                </a:lnTo>
                <a:lnTo>
                  <a:pt x="203" y="370"/>
                </a:lnTo>
                <a:lnTo>
                  <a:pt x="186" y="370"/>
                </a:lnTo>
                <a:lnTo>
                  <a:pt x="169" y="370"/>
                </a:lnTo>
                <a:lnTo>
                  <a:pt x="152" y="368"/>
                </a:lnTo>
                <a:lnTo>
                  <a:pt x="135" y="363"/>
                </a:lnTo>
                <a:lnTo>
                  <a:pt x="119" y="358"/>
                </a:lnTo>
                <a:lnTo>
                  <a:pt x="103" y="351"/>
                </a:lnTo>
                <a:lnTo>
                  <a:pt x="88" y="343"/>
                </a:lnTo>
                <a:lnTo>
                  <a:pt x="74" y="333"/>
                </a:lnTo>
                <a:lnTo>
                  <a:pt x="61" y="322"/>
                </a:lnTo>
                <a:lnTo>
                  <a:pt x="49" y="310"/>
                </a:lnTo>
                <a:lnTo>
                  <a:pt x="38" y="297"/>
                </a:lnTo>
                <a:lnTo>
                  <a:pt x="28" y="283"/>
                </a:lnTo>
                <a:lnTo>
                  <a:pt x="20" y="268"/>
                </a:lnTo>
                <a:lnTo>
                  <a:pt x="13" y="252"/>
                </a:lnTo>
                <a:lnTo>
                  <a:pt x="8" y="236"/>
                </a:lnTo>
                <a:lnTo>
                  <a:pt x="3" y="219"/>
                </a:lnTo>
                <a:lnTo>
                  <a:pt x="1" y="202"/>
                </a:lnTo>
                <a:lnTo>
                  <a:pt x="0" y="185"/>
                </a:lnTo>
                <a:close/>
              </a:path>
            </a:pathLst>
          </a:custGeom>
          <a:solidFill>
            <a:srgbClr val="00FF00"/>
          </a:solidFill>
          <a:ln w="6350">
            <a:solidFill>
              <a:schemeClr val="tx2"/>
            </a:solidFill>
            <a:round/>
            <a:headEnd/>
            <a:tailEnd/>
          </a:ln>
        </p:spPr>
        <p:txBody>
          <a:bodyPr/>
          <a:lstStyle/>
          <a:p>
            <a:endParaRPr lang="en-US" dirty="0"/>
          </a:p>
        </p:txBody>
      </p:sp>
      <p:sp>
        <p:nvSpPr>
          <p:cNvPr id="250" name="Freeform 73"/>
          <p:cNvSpPr>
            <a:spLocks/>
          </p:cNvSpPr>
          <p:nvPr/>
        </p:nvSpPr>
        <p:spPr bwMode="auto">
          <a:xfrm>
            <a:off x="7485997" y="5347253"/>
            <a:ext cx="540136" cy="517065"/>
          </a:xfrm>
          <a:custGeom>
            <a:avLst/>
            <a:gdLst>
              <a:gd name="T0" fmla="*/ 2147483647 w 372"/>
              <a:gd name="T1" fmla="*/ 2147483647 h 370"/>
              <a:gd name="T2" fmla="*/ 2147483647 w 372"/>
              <a:gd name="T3" fmla="*/ 2147483647 h 370"/>
              <a:gd name="T4" fmla="*/ 2147483647 w 372"/>
              <a:gd name="T5" fmla="*/ 2147483647 h 370"/>
              <a:gd name="T6" fmla="*/ 2147483647 w 372"/>
              <a:gd name="T7" fmla="*/ 2147483647 h 370"/>
              <a:gd name="T8" fmla="*/ 2147483647 w 372"/>
              <a:gd name="T9" fmla="*/ 2147483647 h 370"/>
              <a:gd name="T10" fmla="*/ 2147483647 w 372"/>
              <a:gd name="T11" fmla="*/ 2147483647 h 370"/>
              <a:gd name="T12" fmla="*/ 2147483647 w 372"/>
              <a:gd name="T13" fmla="*/ 2147483647 h 370"/>
              <a:gd name="T14" fmla="*/ 2147483647 w 372"/>
              <a:gd name="T15" fmla="*/ 2147483647 h 370"/>
              <a:gd name="T16" fmla="*/ 2147483647 w 372"/>
              <a:gd name="T17" fmla="*/ 0 h 370"/>
              <a:gd name="T18" fmla="*/ 2147483647 w 372"/>
              <a:gd name="T19" fmla="*/ 2147483647 h 370"/>
              <a:gd name="T20" fmla="*/ 2147483647 w 372"/>
              <a:gd name="T21" fmla="*/ 2147483647 h 370"/>
              <a:gd name="T22" fmla="*/ 2147483647 w 372"/>
              <a:gd name="T23" fmla="*/ 2147483647 h 370"/>
              <a:gd name="T24" fmla="*/ 2147483647 w 372"/>
              <a:gd name="T25" fmla="*/ 2147483647 h 370"/>
              <a:gd name="T26" fmla="*/ 2147483647 w 372"/>
              <a:gd name="T27" fmla="*/ 2147483647 h 370"/>
              <a:gd name="T28" fmla="*/ 2147483647 w 372"/>
              <a:gd name="T29" fmla="*/ 2147483647 h 370"/>
              <a:gd name="T30" fmla="*/ 2147483647 w 372"/>
              <a:gd name="T31" fmla="*/ 2147483647 h 370"/>
              <a:gd name="T32" fmla="*/ 2147483647 w 372"/>
              <a:gd name="T33" fmla="*/ 2147483647 h 370"/>
              <a:gd name="T34" fmla="*/ 2147483647 w 372"/>
              <a:gd name="T35" fmla="*/ 2147483647 h 370"/>
              <a:gd name="T36" fmla="*/ 2147483647 w 372"/>
              <a:gd name="T37" fmla="*/ 2147483647 h 370"/>
              <a:gd name="T38" fmla="*/ 2147483647 w 372"/>
              <a:gd name="T39" fmla="*/ 2147483647 h 370"/>
              <a:gd name="T40" fmla="*/ 2147483647 w 372"/>
              <a:gd name="T41" fmla="*/ 2147483647 h 370"/>
              <a:gd name="T42" fmla="*/ 2147483647 w 372"/>
              <a:gd name="T43" fmla="*/ 2147483647 h 370"/>
              <a:gd name="T44" fmla="*/ 2147483647 w 372"/>
              <a:gd name="T45" fmla="*/ 2147483647 h 370"/>
              <a:gd name="T46" fmla="*/ 2147483647 w 372"/>
              <a:gd name="T47" fmla="*/ 2147483647 h 370"/>
              <a:gd name="T48" fmla="*/ 2147483647 w 372"/>
              <a:gd name="T49" fmla="*/ 2147483647 h 370"/>
              <a:gd name="T50" fmla="*/ 2147483647 w 372"/>
              <a:gd name="T51" fmla="*/ 2147483647 h 370"/>
              <a:gd name="T52" fmla="*/ 2147483647 w 372"/>
              <a:gd name="T53" fmla="*/ 2147483647 h 370"/>
              <a:gd name="T54" fmla="*/ 2147483647 w 372"/>
              <a:gd name="T55" fmla="*/ 2147483647 h 370"/>
              <a:gd name="T56" fmla="*/ 2147483647 w 372"/>
              <a:gd name="T57" fmla="*/ 2147483647 h 370"/>
              <a:gd name="T58" fmla="*/ 2147483647 w 372"/>
              <a:gd name="T59" fmla="*/ 2147483647 h 370"/>
              <a:gd name="T60" fmla="*/ 2147483647 w 372"/>
              <a:gd name="T61" fmla="*/ 2147483647 h 370"/>
              <a:gd name="T62" fmla="*/ 2147483647 w 372"/>
              <a:gd name="T63" fmla="*/ 2147483647 h 370"/>
              <a:gd name="T64" fmla="*/ 2147483647 w 372"/>
              <a:gd name="T65" fmla="*/ 2147483647 h 370"/>
              <a:gd name="T66" fmla="*/ 2147483647 w 372"/>
              <a:gd name="T67" fmla="*/ 2147483647 h 37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72"/>
              <a:gd name="T103" fmla="*/ 0 h 370"/>
              <a:gd name="T104" fmla="*/ 372 w 372"/>
              <a:gd name="T105" fmla="*/ 370 h 37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72" h="370">
                <a:moveTo>
                  <a:pt x="0" y="185"/>
                </a:moveTo>
                <a:lnTo>
                  <a:pt x="1" y="168"/>
                </a:lnTo>
                <a:lnTo>
                  <a:pt x="3" y="151"/>
                </a:lnTo>
                <a:lnTo>
                  <a:pt x="8" y="134"/>
                </a:lnTo>
                <a:lnTo>
                  <a:pt x="13" y="118"/>
                </a:lnTo>
                <a:lnTo>
                  <a:pt x="20" y="103"/>
                </a:lnTo>
                <a:lnTo>
                  <a:pt x="28" y="87"/>
                </a:lnTo>
                <a:lnTo>
                  <a:pt x="38" y="73"/>
                </a:lnTo>
                <a:lnTo>
                  <a:pt x="49" y="60"/>
                </a:lnTo>
                <a:lnTo>
                  <a:pt x="61" y="48"/>
                </a:lnTo>
                <a:lnTo>
                  <a:pt x="74" y="37"/>
                </a:lnTo>
                <a:lnTo>
                  <a:pt x="88" y="28"/>
                </a:lnTo>
                <a:lnTo>
                  <a:pt x="103" y="19"/>
                </a:lnTo>
                <a:lnTo>
                  <a:pt x="119" y="13"/>
                </a:lnTo>
                <a:lnTo>
                  <a:pt x="135" y="7"/>
                </a:lnTo>
                <a:lnTo>
                  <a:pt x="152" y="3"/>
                </a:lnTo>
                <a:lnTo>
                  <a:pt x="169" y="1"/>
                </a:lnTo>
                <a:lnTo>
                  <a:pt x="186" y="0"/>
                </a:lnTo>
                <a:lnTo>
                  <a:pt x="203" y="1"/>
                </a:lnTo>
                <a:lnTo>
                  <a:pt x="220" y="3"/>
                </a:lnTo>
                <a:lnTo>
                  <a:pt x="237" y="7"/>
                </a:lnTo>
                <a:lnTo>
                  <a:pt x="253" y="13"/>
                </a:lnTo>
                <a:lnTo>
                  <a:pt x="269" y="19"/>
                </a:lnTo>
                <a:lnTo>
                  <a:pt x="284" y="28"/>
                </a:lnTo>
                <a:lnTo>
                  <a:pt x="298" y="37"/>
                </a:lnTo>
                <a:lnTo>
                  <a:pt x="311" y="48"/>
                </a:lnTo>
                <a:lnTo>
                  <a:pt x="323" y="60"/>
                </a:lnTo>
                <a:lnTo>
                  <a:pt x="334" y="73"/>
                </a:lnTo>
                <a:lnTo>
                  <a:pt x="344" y="87"/>
                </a:lnTo>
                <a:lnTo>
                  <a:pt x="352" y="103"/>
                </a:lnTo>
                <a:lnTo>
                  <a:pt x="359" y="118"/>
                </a:lnTo>
                <a:lnTo>
                  <a:pt x="365" y="134"/>
                </a:lnTo>
                <a:lnTo>
                  <a:pt x="369" y="151"/>
                </a:lnTo>
                <a:lnTo>
                  <a:pt x="371" y="168"/>
                </a:lnTo>
                <a:lnTo>
                  <a:pt x="372" y="185"/>
                </a:lnTo>
                <a:lnTo>
                  <a:pt x="371" y="202"/>
                </a:lnTo>
                <a:lnTo>
                  <a:pt x="369" y="219"/>
                </a:lnTo>
                <a:lnTo>
                  <a:pt x="365" y="236"/>
                </a:lnTo>
                <a:lnTo>
                  <a:pt x="359" y="252"/>
                </a:lnTo>
                <a:lnTo>
                  <a:pt x="352" y="268"/>
                </a:lnTo>
                <a:lnTo>
                  <a:pt x="344" y="283"/>
                </a:lnTo>
                <a:lnTo>
                  <a:pt x="334" y="297"/>
                </a:lnTo>
                <a:lnTo>
                  <a:pt x="323" y="310"/>
                </a:lnTo>
                <a:lnTo>
                  <a:pt x="311" y="322"/>
                </a:lnTo>
                <a:lnTo>
                  <a:pt x="298" y="333"/>
                </a:lnTo>
                <a:lnTo>
                  <a:pt x="284" y="343"/>
                </a:lnTo>
                <a:lnTo>
                  <a:pt x="269" y="351"/>
                </a:lnTo>
                <a:lnTo>
                  <a:pt x="253" y="358"/>
                </a:lnTo>
                <a:lnTo>
                  <a:pt x="237" y="363"/>
                </a:lnTo>
                <a:lnTo>
                  <a:pt x="220" y="368"/>
                </a:lnTo>
                <a:lnTo>
                  <a:pt x="203" y="370"/>
                </a:lnTo>
                <a:lnTo>
                  <a:pt x="186" y="370"/>
                </a:lnTo>
                <a:lnTo>
                  <a:pt x="169" y="370"/>
                </a:lnTo>
                <a:lnTo>
                  <a:pt x="152" y="368"/>
                </a:lnTo>
                <a:lnTo>
                  <a:pt x="135" y="363"/>
                </a:lnTo>
                <a:lnTo>
                  <a:pt x="119" y="358"/>
                </a:lnTo>
                <a:lnTo>
                  <a:pt x="103" y="351"/>
                </a:lnTo>
                <a:lnTo>
                  <a:pt x="88" y="343"/>
                </a:lnTo>
                <a:lnTo>
                  <a:pt x="74" y="333"/>
                </a:lnTo>
                <a:lnTo>
                  <a:pt x="61" y="322"/>
                </a:lnTo>
                <a:lnTo>
                  <a:pt x="49" y="310"/>
                </a:lnTo>
                <a:lnTo>
                  <a:pt x="38" y="297"/>
                </a:lnTo>
                <a:lnTo>
                  <a:pt x="28" y="283"/>
                </a:lnTo>
                <a:lnTo>
                  <a:pt x="20" y="268"/>
                </a:lnTo>
                <a:lnTo>
                  <a:pt x="13" y="252"/>
                </a:lnTo>
                <a:lnTo>
                  <a:pt x="8" y="236"/>
                </a:lnTo>
                <a:lnTo>
                  <a:pt x="3" y="219"/>
                </a:lnTo>
                <a:lnTo>
                  <a:pt x="1" y="202"/>
                </a:lnTo>
                <a:lnTo>
                  <a:pt x="0" y="185"/>
                </a:lnTo>
                <a:close/>
              </a:path>
            </a:pathLst>
          </a:custGeom>
          <a:solidFill>
            <a:srgbClr val="00FF00"/>
          </a:solidFill>
          <a:ln w="6350">
            <a:solidFill>
              <a:schemeClr val="tx2"/>
            </a:solidFill>
            <a:round/>
            <a:headEnd/>
            <a:tailEnd/>
          </a:ln>
        </p:spPr>
        <p:txBody>
          <a:bodyPr/>
          <a:lstStyle/>
          <a:p>
            <a:endParaRPr lang="en-US" dirty="0"/>
          </a:p>
        </p:txBody>
      </p:sp>
      <p:sp>
        <p:nvSpPr>
          <p:cNvPr id="190" name="Freeform 123"/>
          <p:cNvSpPr>
            <a:spLocks/>
          </p:cNvSpPr>
          <p:nvPr/>
        </p:nvSpPr>
        <p:spPr bwMode="auto">
          <a:xfrm>
            <a:off x="2485133" y="2348898"/>
            <a:ext cx="387350" cy="395287"/>
          </a:xfrm>
          <a:custGeom>
            <a:avLst/>
            <a:gdLst>
              <a:gd name="T0" fmla="*/ 0 w 371"/>
              <a:gd name="T1" fmla="*/ 477916706 h 371"/>
              <a:gd name="T2" fmla="*/ 19494928 w 371"/>
              <a:gd name="T3" fmla="*/ 381767325 h 371"/>
              <a:gd name="T4" fmla="*/ 52912659 w 371"/>
              <a:gd name="T5" fmla="*/ 291274977 h 371"/>
              <a:gd name="T6" fmla="*/ 103041758 w 371"/>
              <a:gd name="T7" fmla="*/ 209264816 h 371"/>
              <a:gd name="T8" fmla="*/ 167093660 w 371"/>
              <a:gd name="T9" fmla="*/ 138567038 h 371"/>
              <a:gd name="T10" fmla="*/ 242286475 w 371"/>
              <a:gd name="T11" fmla="*/ 79181645 h 371"/>
              <a:gd name="T12" fmla="*/ 328616865 w 371"/>
              <a:gd name="T13" fmla="*/ 36762306 h 371"/>
              <a:gd name="T14" fmla="*/ 420519379 w 371"/>
              <a:gd name="T15" fmla="*/ 11312384 h 371"/>
              <a:gd name="T16" fmla="*/ 515205453 w 371"/>
              <a:gd name="T17" fmla="*/ 0 h 371"/>
              <a:gd name="T18" fmla="*/ 612676755 w 371"/>
              <a:gd name="T19" fmla="*/ 11312384 h 371"/>
              <a:gd name="T20" fmla="*/ 704579269 w 371"/>
              <a:gd name="T21" fmla="*/ 36762306 h 371"/>
              <a:gd name="T22" fmla="*/ 788126099 w 371"/>
              <a:gd name="T23" fmla="*/ 79181645 h 371"/>
              <a:gd name="T24" fmla="*/ 866102473 w 371"/>
              <a:gd name="T25" fmla="*/ 138567038 h 371"/>
              <a:gd name="T26" fmla="*/ 927370816 w 371"/>
              <a:gd name="T27" fmla="*/ 209264816 h 371"/>
              <a:gd name="T28" fmla="*/ 980283475 w 371"/>
              <a:gd name="T29" fmla="*/ 291274977 h 371"/>
              <a:gd name="T30" fmla="*/ 1013701206 w 371"/>
              <a:gd name="T31" fmla="*/ 381767325 h 371"/>
              <a:gd name="T32" fmla="*/ 1030410906 w 371"/>
              <a:gd name="T33" fmla="*/ 477916706 h 371"/>
              <a:gd name="T34" fmla="*/ 1030410906 w 371"/>
              <a:gd name="T35" fmla="*/ 574066087 h 371"/>
              <a:gd name="T36" fmla="*/ 1013701206 w 371"/>
              <a:gd name="T37" fmla="*/ 667386951 h 371"/>
              <a:gd name="T38" fmla="*/ 980283475 w 371"/>
              <a:gd name="T39" fmla="*/ 757879299 h 371"/>
              <a:gd name="T40" fmla="*/ 927370816 w 371"/>
              <a:gd name="T41" fmla="*/ 839889461 h 371"/>
              <a:gd name="T42" fmla="*/ 866102473 w 371"/>
              <a:gd name="T43" fmla="*/ 913414073 h 371"/>
              <a:gd name="T44" fmla="*/ 788126099 w 371"/>
              <a:gd name="T45" fmla="*/ 969972631 h 371"/>
              <a:gd name="T46" fmla="*/ 704579269 w 371"/>
              <a:gd name="T47" fmla="*/ 1015218805 h 371"/>
              <a:gd name="T48" fmla="*/ 612676755 w 371"/>
              <a:gd name="T49" fmla="*/ 1040670409 h 371"/>
              <a:gd name="T50" fmla="*/ 515205453 w 371"/>
              <a:gd name="T51" fmla="*/ 1049154276 h 371"/>
              <a:gd name="T52" fmla="*/ 420519379 w 371"/>
              <a:gd name="T53" fmla="*/ 1040670409 h 371"/>
              <a:gd name="T54" fmla="*/ 328616865 w 371"/>
              <a:gd name="T55" fmla="*/ 1015218805 h 371"/>
              <a:gd name="T56" fmla="*/ 242286475 w 371"/>
              <a:gd name="T57" fmla="*/ 969972631 h 371"/>
              <a:gd name="T58" fmla="*/ 167093660 w 371"/>
              <a:gd name="T59" fmla="*/ 913414073 h 371"/>
              <a:gd name="T60" fmla="*/ 103041758 w 371"/>
              <a:gd name="T61" fmla="*/ 839889461 h 371"/>
              <a:gd name="T62" fmla="*/ 52912659 w 371"/>
              <a:gd name="T63" fmla="*/ 757879299 h 371"/>
              <a:gd name="T64" fmla="*/ 19494928 w 371"/>
              <a:gd name="T65" fmla="*/ 667386951 h 371"/>
              <a:gd name="T66" fmla="*/ 0 w 371"/>
              <a:gd name="T67" fmla="*/ 574066087 h 37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71"/>
              <a:gd name="T103" fmla="*/ 0 h 371"/>
              <a:gd name="T104" fmla="*/ 371 w 371"/>
              <a:gd name="T105" fmla="*/ 371 h 37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71" h="371">
                <a:moveTo>
                  <a:pt x="0" y="186"/>
                </a:moveTo>
                <a:lnTo>
                  <a:pt x="0" y="169"/>
                </a:lnTo>
                <a:lnTo>
                  <a:pt x="3" y="152"/>
                </a:lnTo>
                <a:lnTo>
                  <a:pt x="7" y="135"/>
                </a:lnTo>
                <a:lnTo>
                  <a:pt x="12" y="119"/>
                </a:lnTo>
                <a:lnTo>
                  <a:pt x="19" y="103"/>
                </a:lnTo>
                <a:lnTo>
                  <a:pt x="28" y="88"/>
                </a:lnTo>
                <a:lnTo>
                  <a:pt x="37" y="74"/>
                </a:lnTo>
                <a:lnTo>
                  <a:pt x="48" y="61"/>
                </a:lnTo>
                <a:lnTo>
                  <a:pt x="60" y="49"/>
                </a:lnTo>
                <a:lnTo>
                  <a:pt x="73" y="38"/>
                </a:lnTo>
                <a:lnTo>
                  <a:pt x="87" y="28"/>
                </a:lnTo>
                <a:lnTo>
                  <a:pt x="103" y="20"/>
                </a:lnTo>
                <a:lnTo>
                  <a:pt x="118" y="13"/>
                </a:lnTo>
                <a:lnTo>
                  <a:pt x="135" y="7"/>
                </a:lnTo>
                <a:lnTo>
                  <a:pt x="151" y="4"/>
                </a:lnTo>
                <a:lnTo>
                  <a:pt x="168" y="1"/>
                </a:lnTo>
                <a:lnTo>
                  <a:pt x="185" y="0"/>
                </a:lnTo>
                <a:lnTo>
                  <a:pt x="203" y="1"/>
                </a:lnTo>
                <a:lnTo>
                  <a:pt x="220" y="4"/>
                </a:lnTo>
                <a:lnTo>
                  <a:pt x="236" y="7"/>
                </a:lnTo>
                <a:lnTo>
                  <a:pt x="253" y="13"/>
                </a:lnTo>
                <a:lnTo>
                  <a:pt x="268" y="20"/>
                </a:lnTo>
                <a:lnTo>
                  <a:pt x="283" y="28"/>
                </a:lnTo>
                <a:lnTo>
                  <a:pt x="298" y="38"/>
                </a:lnTo>
                <a:lnTo>
                  <a:pt x="311" y="49"/>
                </a:lnTo>
                <a:lnTo>
                  <a:pt x="323" y="61"/>
                </a:lnTo>
                <a:lnTo>
                  <a:pt x="333" y="74"/>
                </a:lnTo>
                <a:lnTo>
                  <a:pt x="343" y="88"/>
                </a:lnTo>
                <a:lnTo>
                  <a:pt x="352" y="103"/>
                </a:lnTo>
                <a:lnTo>
                  <a:pt x="359" y="119"/>
                </a:lnTo>
                <a:lnTo>
                  <a:pt x="364" y="135"/>
                </a:lnTo>
                <a:lnTo>
                  <a:pt x="368" y="152"/>
                </a:lnTo>
                <a:lnTo>
                  <a:pt x="370" y="169"/>
                </a:lnTo>
                <a:lnTo>
                  <a:pt x="371" y="186"/>
                </a:lnTo>
                <a:lnTo>
                  <a:pt x="370" y="203"/>
                </a:lnTo>
                <a:lnTo>
                  <a:pt x="368" y="220"/>
                </a:lnTo>
                <a:lnTo>
                  <a:pt x="364" y="236"/>
                </a:lnTo>
                <a:lnTo>
                  <a:pt x="359" y="253"/>
                </a:lnTo>
                <a:lnTo>
                  <a:pt x="352" y="268"/>
                </a:lnTo>
                <a:lnTo>
                  <a:pt x="343" y="283"/>
                </a:lnTo>
                <a:lnTo>
                  <a:pt x="333" y="297"/>
                </a:lnTo>
                <a:lnTo>
                  <a:pt x="323" y="310"/>
                </a:lnTo>
                <a:lnTo>
                  <a:pt x="311" y="323"/>
                </a:lnTo>
                <a:lnTo>
                  <a:pt x="298" y="334"/>
                </a:lnTo>
                <a:lnTo>
                  <a:pt x="283" y="343"/>
                </a:lnTo>
                <a:lnTo>
                  <a:pt x="268" y="352"/>
                </a:lnTo>
                <a:lnTo>
                  <a:pt x="253" y="359"/>
                </a:lnTo>
                <a:lnTo>
                  <a:pt x="236" y="364"/>
                </a:lnTo>
                <a:lnTo>
                  <a:pt x="220" y="368"/>
                </a:lnTo>
                <a:lnTo>
                  <a:pt x="203" y="370"/>
                </a:lnTo>
                <a:lnTo>
                  <a:pt x="185" y="371"/>
                </a:lnTo>
                <a:lnTo>
                  <a:pt x="168" y="370"/>
                </a:lnTo>
                <a:lnTo>
                  <a:pt x="151" y="368"/>
                </a:lnTo>
                <a:lnTo>
                  <a:pt x="135" y="364"/>
                </a:lnTo>
                <a:lnTo>
                  <a:pt x="118" y="359"/>
                </a:lnTo>
                <a:lnTo>
                  <a:pt x="103" y="352"/>
                </a:lnTo>
                <a:lnTo>
                  <a:pt x="87" y="343"/>
                </a:lnTo>
                <a:lnTo>
                  <a:pt x="73" y="334"/>
                </a:lnTo>
                <a:lnTo>
                  <a:pt x="60" y="323"/>
                </a:lnTo>
                <a:lnTo>
                  <a:pt x="48" y="310"/>
                </a:lnTo>
                <a:lnTo>
                  <a:pt x="37" y="297"/>
                </a:lnTo>
                <a:lnTo>
                  <a:pt x="28" y="283"/>
                </a:lnTo>
                <a:lnTo>
                  <a:pt x="19" y="268"/>
                </a:lnTo>
                <a:lnTo>
                  <a:pt x="12" y="253"/>
                </a:lnTo>
                <a:lnTo>
                  <a:pt x="7" y="236"/>
                </a:lnTo>
                <a:lnTo>
                  <a:pt x="3" y="220"/>
                </a:lnTo>
                <a:lnTo>
                  <a:pt x="0" y="203"/>
                </a:lnTo>
                <a:lnTo>
                  <a:pt x="0" y="186"/>
                </a:lnTo>
                <a:close/>
              </a:path>
            </a:pathLst>
          </a:custGeom>
          <a:solidFill>
            <a:schemeClr val="accent2">
              <a:lumMod val="40000"/>
              <a:lumOff val="60000"/>
            </a:schemeClr>
          </a:solidFill>
          <a:ln w="3175">
            <a:solidFill>
              <a:srgbClr val="000000"/>
            </a:solidFill>
            <a:prstDash val="solid"/>
            <a:round/>
            <a:headEnd/>
            <a:tailEnd/>
          </a:ln>
        </p:spPr>
        <p:txBody>
          <a:bodyPr/>
          <a:lstStyle/>
          <a:p>
            <a:pPr>
              <a:defRPr/>
            </a:pPr>
            <a:endParaRPr lang="en-US" b="1" dirty="0">
              <a:latin typeface="Arial" charset="0"/>
            </a:endParaRPr>
          </a:p>
        </p:txBody>
      </p:sp>
      <p:sp>
        <p:nvSpPr>
          <p:cNvPr id="189" name="Freeform 123"/>
          <p:cNvSpPr>
            <a:spLocks/>
          </p:cNvSpPr>
          <p:nvPr/>
        </p:nvSpPr>
        <p:spPr bwMode="auto">
          <a:xfrm>
            <a:off x="2925264" y="2342802"/>
            <a:ext cx="387350" cy="395287"/>
          </a:xfrm>
          <a:custGeom>
            <a:avLst/>
            <a:gdLst>
              <a:gd name="T0" fmla="*/ 0 w 371"/>
              <a:gd name="T1" fmla="*/ 477916706 h 371"/>
              <a:gd name="T2" fmla="*/ 19494928 w 371"/>
              <a:gd name="T3" fmla="*/ 381767325 h 371"/>
              <a:gd name="T4" fmla="*/ 52912659 w 371"/>
              <a:gd name="T5" fmla="*/ 291274977 h 371"/>
              <a:gd name="T6" fmla="*/ 103041758 w 371"/>
              <a:gd name="T7" fmla="*/ 209264816 h 371"/>
              <a:gd name="T8" fmla="*/ 167093660 w 371"/>
              <a:gd name="T9" fmla="*/ 138567038 h 371"/>
              <a:gd name="T10" fmla="*/ 242286475 w 371"/>
              <a:gd name="T11" fmla="*/ 79181645 h 371"/>
              <a:gd name="T12" fmla="*/ 328616865 w 371"/>
              <a:gd name="T13" fmla="*/ 36762306 h 371"/>
              <a:gd name="T14" fmla="*/ 420519379 w 371"/>
              <a:gd name="T15" fmla="*/ 11312384 h 371"/>
              <a:gd name="T16" fmla="*/ 515205453 w 371"/>
              <a:gd name="T17" fmla="*/ 0 h 371"/>
              <a:gd name="T18" fmla="*/ 612676755 w 371"/>
              <a:gd name="T19" fmla="*/ 11312384 h 371"/>
              <a:gd name="T20" fmla="*/ 704579269 w 371"/>
              <a:gd name="T21" fmla="*/ 36762306 h 371"/>
              <a:gd name="T22" fmla="*/ 788126099 w 371"/>
              <a:gd name="T23" fmla="*/ 79181645 h 371"/>
              <a:gd name="T24" fmla="*/ 866102473 w 371"/>
              <a:gd name="T25" fmla="*/ 138567038 h 371"/>
              <a:gd name="T26" fmla="*/ 927370816 w 371"/>
              <a:gd name="T27" fmla="*/ 209264816 h 371"/>
              <a:gd name="T28" fmla="*/ 980283475 w 371"/>
              <a:gd name="T29" fmla="*/ 291274977 h 371"/>
              <a:gd name="T30" fmla="*/ 1013701206 w 371"/>
              <a:gd name="T31" fmla="*/ 381767325 h 371"/>
              <a:gd name="T32" fmla="*/ 1030410906 w 371"/>
              <a:gd name="T33" fmla="*/ 477916706 h 371"/>
              <a:gd name="T34" fmla="*/ 1030410906 w 371"/>
              <a:gd name="T35" fmla="*/ 574066087 h 371"/>
              <a:gd name="T36" fmla="*/ 1013701206 w 371"/>
              <a:gd name="T37" fmla="*/ 667386951 h 371"/>
              <a:gd name="T38" fmla="*/ 980283475 w 371"/>
              <a:gd name="T39" fmla="*/ 757879299 h 371"/>
              <a:gd name="T40" fmla="*/ 927370816 w 371"/>
              <a:gd name="T41" fmla="*/ 839889461 h 371"/>
              <a:gd name="T42" fmla="*/ 866102473 w 371"/>
              <a:gd name="T43" fmla="*/ 913414073 h 371"/>
              <a:gd name="T44" fmla="*/ 788126099 w 371"/>
              <a:gd name="T45" fmla="*/ 969972631 h 371"/>
              <a:gd name="T46" fmla="*/ 704579269 w 371"/>
              <a:gd name="T47" fmla="*/ 1015218805 h 371"/>
              <a:gd name="T48" fmla="*/ 612676755 w 371"/>
              <a:gd name="T49" fmla="*/ 1040670409 h 371"/>
              <a:gd name="T50" fmla="*/ 515205453 w 371"/>
              <a:gd name="T51" fmla="*/ 1049154276 h 371"/>
              <a:gd name="T52" fmla="*/ 420519379 w 371"/>
              <a:gd name="T53" fmla="*/ 1040670409 h 371"/>
              <a:gd name="T54" fmla="*/ 328616865 w 371"/>
              <a:gd name="T55" fmla="*/ 1015218805 h 371"/>
              <a:gd name="T56" fmla="*/ 242286475 w 371"/>
              <a:gd name="T57" fmla="*/ 969972631 h 371"/>
              <a:gd name="T58" fmla="*/ 167093660 w 371"/>
              <a:gd name="T59" fmla="*/ 913414073 h 371"/>
              <a:gd name="T60" fmla="*/ 103041758 w 371"/>
              <a:gd name="T61" fmla="*/ 839889461 h 371"/>
              <a:gd name="T62" fmla="*/ 52912659 w 371"/>
              <a:gd name="T63" fmla="*/ 757879299 h 371"/>
              <a:gd name="T64" fmla="*/ 19494928 w 371"/>
              <a:gd name="T65" fmla="*/ 667386951 h 371"/>
              <a:gd name="T66" fmla="*/ 0 w 371"/>
              <a:gd name="T67" fmla="*/ 574066087 h 37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71"/>
              <a:gd name="T103" fmla="*/ 0 h 371"/>
              <a:gd name="T104" fmla="*/ 371 w 371"/>
              <a:gd name="T105" fmla="*/ 371 h 37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71" h="371">
                <a:moveTo>
                  <a:pt x="0" y="186"/>
                </a:moveTo>
                <a:lnTo>
                  <a:pt x="0" y="169"/>
                </a:lnTo>
                <a:lnTo>
                  <a:pt x="3" y="152"/>
                </a:lnTo>
                <a:lnTo>
                  <a:pt x="7" y="135"/>
                </a:lnTo>
                <a:lnTo>
                  <a:pt x="12" y="119"/>
                </a:lnTo>
                <a:lnTo>
                  <a:pt x="19" y="103"/>
                </a:lnTo>
                <a:lnTo>
                  <a:pt x="28" y="88"/>
                </a:lnTo>
                <a:lnTo>
                  <a:pt x="37" y="74"/>
                </a:lnTo>
                <a:lnTo>
                  <a:pt x="48" y="61"/>
                </a:lnTo>
                <a:lnTo>
                  <a:pt x="60" y="49"/>
                </a:lnTo>
                <a:lnTo>
                  <a:pt x="73" y="38"/>
                </a:lnTo>
                <a:lnTo>
                  <a:pt x="87" y="28"/>
                </a:lnTo>
                <a:lnTo>
                  <a:pt x="103" y="20"/>
                </a:lnTo>
                <a:lnTo>
                  <a:pt x="118" y="13"/>
                </a:lnTo>
                <a:lnTo>
                  <a:pt x="135" y="7"/>
                </a:lnTo>
                <a:lnTo>
                  <a:pt x="151" y="4"/>
                </a:lnTo>
                <a:lnTo>
                  <a:pt x="168" y="1"/>
                </a:lnTo>
                <a:lnTo>
                  <a:pt x="185" y="0"/>
                </a:lnTo>
                <a:lnTo>
                  <a:pt x="203" y="1"/>
                </a:lnTo>
                <a:lnTo>
                  <a:pt x="220" y="4"/>
                </a:lnTo>
                <a:lnTo>
                  <a:pt x="236" y="7"/>
                </a:lnTo>
                <a:lnTo>
                  <a:pt x="253" y="13"/>
                </a:lnTo>
                <a:lnTo>
                  <a:pt x="268" y="20"/>
                </a:lnTo>
                <a:lnTo>
                  <a:pt x="283" y="28"/>
                </a:lnTo>
                <a:lnTo>
                  <a:pt x="298" y="38"/>
                </a:lnTo>
                <a:lnTo>
                  <a:pt x="311" y="49"/>
                </a:lnTo>
                <a:lnTo>
                  <a:pt x="323" y="61"/>
                </a:lnTo>
                <a:lnTo>
                  <a:pt x="333" y="74"/>
                </a:lnTo>
                <a:lnTo>
                  <a:pt x="343" y="88"/>
                </a:lnTo>
                <a:lnTo>
                  <a:pt x="352" y="103"/>
                </a:lnTo>
                <a:lnTo>
                  <a:pt x="359" y="119"/>
                </a:lnTo>
                <a:lnTo>
                  <a:pt x="364" y="135"/>
                </a:lnTo>
                <a:lnTo>
                  <a:pt x="368" y="152"/>
                </a:lnTo>
                <a:lnTo>
                  <a:pt x="370" y="169"/>
                </a:lnTo>
                <a:lnTo>
                  <a:pt x="371" y="186"/>
                </a:lnTo>
                <a:lnTo>
                  <a:pt x="370" y="203"/>
                </a:lnTo>
                <a:lnTo>
                  <a:pt x="368" y="220"/>
                </a:lnTo>
                <a:lnTo>
                  <a:pt x="364" y="236"/>
                </a:lnTo>
                <a:lnTo>
                  <a:pt x="359" y="253"/>
                </a:lnTo>
                <a:lnTo>
                  <a:pt x="352" y="268"/>
                </a:lnTo>
                <a:lnTo>
                  <a:pt x="343" y="283"/>
                </a:lnTo>
                <a:lnTo>
                  <a:pt x="333" y="297"/>
                </a:lnTo>
                <a:lnTo>
                  <a:pt x="323" y="310"/>
                </a:lnTo>
                <a:lnTo>
                  <a:pt x="311" y="323"/>
                </a:lnTo>
                <a:lnTo>
                  <a:pt x="298" y="334"/>
                </a:lnTo>
                <a:lnTo>
                  <a:pt x="283" y="343"/>
                </a:lnTo>
                <a:lnTo>
                  <a:pt x="268" y="352"/>
                </a:lnTo>
                <a:lnTo>
                  <a:pt x="253" y="359"/>
                </a:lnTo>
                <a:lnTo>
                  <a:pt x="236" y="364"/>
                </a:lnTo>
                <a:lnTo>
                  <a:pt x="220" y="368"/>
                </a:lnTo>
                <a:lnTo>
                  <a:pt x="203" y="370"/>
                </a:lnTo>
                <a:lnTo>
                  <a:pt x="185" y="371"/>
                </a:lnTo>
                <a:lnTo>
                  <a:pt x="168" y="370"/>
                </a:lnTo>
                <a:lnTo>
                  <a:pt x="151" y="368"/>
                </a:lnTo>
                <a:lnTo>
                  <a:pt x="135" y="364"/>
                </a:lnTo>
                <a:lnTo>
                  <a:pt x="118" y="359"/>
                </a:lnTo>
                <a:lnTo>
                  <a:pt x="103" y="352"/>
                </a:lnTo>
                <a:lnTo>
                  <a:pt x="87" y="343"/>
                </a:lnTo>
                <a:lnTo>
                  <a:pt x="73" y="334"/>
                </a:lnTo>
                <a:lnTo>
                  <a:pt x="60" y="323"/>
                </a:lnTo>
                <a:lnTo>
                  <a:pt x="48" y="310"/>
                </a:lnTo>
                <a:lnTo>
                  <a:pt x="37" y="297"/>
                </a:lnTo>
                <a:lnTo>
                  <a:pt x="28" y="283"/>
                </a:lnTo>
                <a:lnTo>
                  <a:pt x="19" y="268"/>
                </a:lnTo>
                <a:lnTo>
                  <a:pt x="12" y="253"/>
                </a:lnTo>
                <a:lnTo>
                  <a:pt x="7" y="236"/>
                </a:lnTo>
                <a:lnTo>
                  <a:pt x="3" y="220"/>
                </a:lnTo>
                <a:lnTo>
                  <a:pt x="0" y="203"/>
                </a:lnTo>
                <a:lnTo>
                  <a:pt x="0" y="186"/>
                </a:lnTo>
                <a:close/>
              </a:path>
            </a:pathLst>
          </a:custGeom>
          <a:solidFill>
            <a:schemeClr val="accent2">
              <a:lumMod val="40000"/>
              <a:lumOff val="60000"/>
            </a:schemeClr>
          </a:solidFill>
          <a:ln w="3175">
            <a:solidFill>
              <a:srgbClr val="000000"/>
            </a:solidFill>
            <a:round/>
            <a:headEnd/>
            <a:tailEnd/>
          </a:ln>
        </p:spPr>
        <p:txBody>
          <a:bodyPr/>
          <a:lstStyle/>
          <a:p>
            <a:pPr>
              <a:defRPr/>
            </a:pPr>
            <a:endParaRPr lang="en-US" b="1" dirty="0">
              <a:latin typeface="Arial" charset="0"/>
            </a:endParaRPr>
          </a:p>
        </p:txBody>
      </p:sp>
      <p:sp>
        <p:nvSpPr>
          <p:cNvPr id="29701" name="Title 2"/>
          <p:cNvSpPr>
            <a:spLocks noGrp="1"/>
          </p:cNvSpPr>
          <p:nvPr>
            <p:ph type="title"/>
          </p:nvPr>
        </p:nvSpPr>
        <p:spPr/>
        <p:txBody>
          <a:bodyPr>
            <a:normAutofit/>
          </a:bodyPr>
          <a:lstStyle/>
          <a:p>
            <a:r>
              <a:rPr lang="en-US" dirty="0"/>
              <a:t>Morpheus 1.5B Flight Software Architecture</a:t>
            </a:r>
          </a:p>
        </p:txBody>
      </p:sp>
      <p:sp>
        <p:nvSpPr>
          <p:cNvPr id="29699" name="Freeform 6"/>
          <p:cNvSpPr>
            <a:spLocks/>
          </p:cNvSpPr>
          <p:nvPr/>
        </p:nvSpPr>
        <p:spPr bwMode="auto">
          <a:xfrm>
            <a:off x="2478088" y="6334125"/>
            <a:ext cx="258762" cy="260350"/>
          </a:xfrm>
          <a:custGeom>
            <a:avLst/>
            <a:gdLst>
              <a:gd name="T0" fmla="*/ 0 w 155"/>
              <a:gd name="T1" fmla="*/ 2147483647 h 154"/>
              <a:gd name="T2" fmla="*/ 2147483647 w 155"/>
              <a:gd name="T3" fmla="*/ 2147483647 h 154"/>
              <a:gd name="T4" fmla="*/ 2147483647 w 155"/>
              <a:gd name="T5" fmla="*/ 2147483647 h 154"/>
              <a:gd name="T6" fmla="*/ 2147483647 w 155"/>
              <a:gd name="T7" fmla="*/ 2147483647 h 154"/>
              <a:gd name="T8" fmla="*/ 2147483647 w 155"/>
              <a:gd name="T9" fmla="*/ 2147483647 h 154"/>
              <a:gd name="T10" fmla="*/ 2147483647 w 155"/>
              <a:gd name="T11" fmla="*/ 2147483647 h 154"/>
              <a:gd name="T12" fmla="*/ 2147483647 w 155"/>
              <a:gd name="T13" fmla="*/ 2147483647 h 154"/>
              <a:gd name="T14" fmla="*/ 2147483647 w 155"/>
              <a:gd name="T15" fmla="*/ 2147483647 h 154"/>
              <a:gd name="T16" fmla="*/ 2147483647 w 155"/>
              <a:gd name="T17" fmla="*/ 2147483647 h 154"/>
              <a:gd name="T18" fmla="*/ 2147483647 w 155"/>
              <a:gd name="T19" fmla="*/ 2147483647 h 154"/>
              <a:gd name="T20" fmla="*/ 2147483647 w 155"/>
              <a:gd name="T21" fmla="*/ 0 h 154"/>
              <a:gd name="T22" fmla="*/ 2147483647 w 155"/>
              <a:gd name="T23" fmla="*/ 0 h 154"/>
              <a:gd name="T24" fmla="*/ 2147483647 w 155"/>
              <a:gd name="T25" fmla="*/ 0 h 154"/>
              <a:gd name="T26" fmla="*/ 2147483647 w 155"/>
              <a:gd name="T27" fmla="*/ 2147483647 h 154"/>
              <a:gd name="T28" fmla="*/ 2147483647 w 155"/>
              <a:gd name="T29" fmla="*/ 2147483647 h 154"/>
              <a:gd name="T30" fmla="*/ 2147483647 w 155"/>
              <a:gd name="T31" fmla="*/ 2147483647 h 154"/>
              <a:gd name="T32" fmla="*/ 2147483647 w 155"/>
              <a:gd name="T33" fmla="*/ 2147483647 h 154"/>
              <a:gd name="T34" fmla="*/ 2147483647 w 155"/>
              <a:gd name="T35" fmla="*/ 2147483647 h 154"/>
              <a:gd name="T36" fmla="*/ 2147483647 w 155"/>
              <a:gd name="T37" fmla="*/ 2147483647 h 154"/>
              <a:gd name="T38" fmla="*/ 2147483647 w 155"/>
              <a:gd name="T39" fmla="*/ 2147483647 h 154"/>
              <a:gd name="T40" fmla="*/ 2147483647 w 155"/>
              <a:gd name="T41" fmla="*/ 2147483647 h 154"/>
              <a:gd name="T42" fmla="*/ 2147483647 w 155"/>
              <a:gd name="T43" fmla="*/ 2147483647 h 154"/>
              <a:gd name="T44" fmla="*/ 2147483647 w 155"/>
              <a:gd name="T45" fmla="*/ 2147483647 h 154"/>
              <a:gd name="T46" fmla="*/ 2147483647 w 155"/>
              <a:gd name="T47" fmla="*/ 2147483647 h 154"/>
              <a:gd name="T48" fmla="*/ 2147483647 w 155"/>
              <a:gd name="T49" fmla="*/ 2147483647 h 154"/>
              <a:gd name="T50" fmla="*/ 2147483647 w 155"/>
              <a:gd name="T51" fmla="*/ 2147483647 h 154"/>
              <a:gd name="T52" fmla="*/ 2147483647 w 155"/>
              <a:gd name="T53" fmla="*/ 2147483647 h 154"/>
              <a:gd name="T54" fmla="*/ 2147483647 w 155"/>
              <a:gd name="T55" fmla="*/ 2147483647 h 154"/>
              <a:gd name="T56" fmla="*/ 2147483647 w 155"/>
              <a:gd name="T57" fmla="*/ 2147483647 h 154"/>
              <a:gd name="T58" fmla="*/ 2147483647 w 155"/>
              <a:gd name="T59" fmla="*/ 2147483647 h 154"/>
              <a:gd name="T60" fmla="*/ 2147483647 w 155"/>
              <a:gd name="T61" fmla="*/ 2147483647 h 154"/>
              <a:gd name="T62" fmla="*/ 2147483647 w 155"/>
              <a:gd name="T63" fmla="*/ 2147483647 h 154"/>
              <a:gd name="T64" fmla="*/ 2147483647 w 155"/>
              <a:gd name="T65" fmla="*/ 2147483647 h 154"/>
              <a:gd name="T66" fmla="*/ 2147483647 w 155"/>
              <a:gd name="T67" fmla="*/ 2147483647 h 154"/>
              <a:gd name="T68" fmla="*/ 2147483647 w 155"/>
              <a:gd name="T69" fmla="*/ 2147483647 h 154"/>
              <a:gd name="T70" fmla="*/ 2147483647 w 155"/>
              <a:gd name="T71" fmla="*/ 2147483647 h 154"/>
              <a:gd name="T72" fmla="*/ 2147483647 w 155"/>
              <a:gd name="T73" fmla="*/ 2147483647 h 154"/>
              <a:gd name="T74" fmla="*/ 2147483647 w 155"/>
              <a:gd name="T75" fmla="*/ 2147483647 h 154"/>
              <a:gd name="T76" fmla="*/ 2147483647 w 155"/>
              <a:gd name="T77" fmla="*/ 2147483647 h 154"/>
              <a:gd name="T78" fmla="*/ 2147483647 w 155"/>
              <a:gd name="T79" fmla="*/ 2147483647 h 154"/>
              <a:gd name="T80" fmla="*/ 2147483647 w 155"/>
              <a:gd name="T81" fmla="*/ 2147483647 h 154"/>
              <a:gd name="T82" fmla="*/ 2147483647 w 155"/>
              <a:gd name="T83" fmla="*/ 2147483647 h 154"/>
              <a:gd name="T84" fmla="*/ 2147483647 w 155"/>
              <a:gd name="T85" fmla="*/ 2147483647 h 154"/>
              <a:gd name="T86" fmla="*/ 2147483647 w 155"/>
              <a:gd name="T87" fmla="*/ 2147483647 h 154"/>
              <a:gd name="T88" fmla="*/ 0 w 155"/>
              <a:gd name="T89" fmla="*/ 2147483647 h 15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55"/>
              <a:gd name="T136" fmla="*/ 0 h 154"/>
              <a:gd name="T137" fmla="*/ 155 w 155"/>
              <a:gd name="T138" fmla="*/ 154 h 154"/>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55" h="154">
                <a:moveTo>
                  <a:pt x="0" y="77"/>
                </a:moveTo>
                <a:lnTo>
                  <a:pt x="1" y="66"/>
                </a:lnTo>
                <a:lnTo>
                  <a:pt x="3" y="55"/>
                </a:lnTo>
                <a:lnTo>
                  <a:pt x="7" y="45"/>
                </a:lnTo>
                <a:lnTo>
                  <a:pt x="12" y="35"/>
                </a:lnTo>
                <a:lnTo>
                  <a:pt x="19" y="26"/>
                </a:lnTo>
                <a:lnTo>
                  <a:pt x="27" y="19"/>
                </a:lnTo>
                <a:lnTo>
                  <a:pt x="35" y="12"/>
                </a:lnTo>
                <a:lnTo>
                  <a:pt x="45" y="7"/>
                </a:lnTo>
                <a:lnTo>
                  <a:pt x="56" y="3"/>
                </a:lnTo>
                <a:lnTo>
                  <a:pt x="66" y="0"/>
                </a:lnTo>
                <a:lnTo>
                  <a:pt x="77" y="0"/>
                </a:lnTo>
                <a:lnTo>
                  <a:pt x="88" y="0"/>
                </a:lnTo>
                <a:lnTo>
                  <a:pt x="99" y="3"/>
                </a:lnTo>
                <a:lnTo>
                  <a:pt x="110" y="7"/>
                </a:lnTo>
                <a:lnTo>
                  <a:pt x="119" y="12"/>
                </a:lnTo>
                <a:lnTo>
                  <a:pt x="128" y="19"/>
                </a:lnTo>
                <a:lnTo>
                  <a:pt x="136" y="26"/>
                </a:lnTo>
                <a:lnTo>
                  <a:pt x="142" y="35"/>
                </a:lnTo>
                <a:lnTo>
                  <a:pt x="148" y="45"/>
                </a:lnTo>
                <a:lnTo>
                  <a:pt x="152" y="55"/>
                </a:lnTo>
                <a:lnTo>
                  <a:pt x="154" y="66"/>
                </a:lnTo>
                <a:lnTo>
                  <a:pt x="155" y="77"/>
                </a:lnTo>
                <a:lnTo>
                  <a:pt x="154" y="88"/>
                </a:lnTo>
                <a:lnTo>
                  <a:pt x="152" y="99"/>
                </a:lnTo>
                <a:lnTo>
                  <a:pt x="148" y="109"/>
                </a:lnTo>
                <a:lnTo>
                  <a:pt x="142" y="119"/>
                </a:lnTo>
                <a:lnTo>
                  <a:pt x="136" y="128"/>
                </a:lnTo>
                <a:lnTo>
                  <a:pt x="128" y="135"/>
                </a:lnTo>
                <a:lnTo>
                  <a:pt x="119" y="142"/>
                </a:lnTo>
                <a:lnTo>
                  <a:pt x="110" y="147"/>
                </a:lnTo>
                <a:lnTo>
                  <a:pt x="99" y="151"/>
                </a:lnTo>
                <a:lnTo>
                  <a:pt x="88" y="153"/>
                </a:lnTo>
                <a:lnTo>
                  <a:pt x="77" y="154"/>
                </a:lnTo>
                <a:lnTo>
                  <a:pt x="66" y="153"/>
                </a:lnTo>
                <a:lnTo>
                  <a:pt x="56" y="151"/>
                </a:lnTo>
                <a:lnTo>
                  <a:pt x="45" y="147"/>
                </a:lnTo>
                <a:lnTo>
                  <a:pt x="35" y="142"/>
                </a:lnTo>
                <a:lnTo>
                  <a:pt x="27" y="135"/>
                </a:lnTo>
                <a:lnTo>
                  <a:pt x="19" y="128"/>
                </a:lnTo>
                <a:lnTo>
                  <a:pt x="12" y="119"/>
                </a:lnTo>
                <a:lnTo>
                  <a:pt x="7" y="109"/>
                </a:lnTo>
                <a:lnTo>
                  <a:pt x="3" y="99"/>
                </a:lnTo>
                <a:lnTo>
                  <a:pt x="1" y="88"/>
                </a:lnTo>
                <a:lnTo>
                  <a:pt x="0" y="77"/>
                </a:lnTo>
                <a:close/>
              </a:path>
            </a:pathLst>
          </a:custGeom>
          <a:solidFill>
            <a:srgbClr val="FFFF99"/>
          </a:solidFill>
          <a:ln w="3175">
            <a:solidFill>
              <a:srgbClr val="000000"/>
            </a:solidFill>
            <a:round/>
            <a:headEnd/>
            <a:tailEnd/>
          </a:ln>
        </p:spPr>
        <p:txBody>
          <a:bodyPr/>
          <a:lstStyle/>
          <a:p>
            <a:endParaRPr lang="en-US" dirty="0"/>
          </a:p>
        </p:txBody>
      </p:sp>
      <p:sp>
        <p:nvSpPr>
          <p:cNvPr id="29700" name="Rectangle 7"/>
          <p:cNvSpPr>
            <a:spLocks noChangeArrowheads="1"/>
          </p:cNvSpPr>
          <p:nvPr/>
        </p:nvSpPr>
        <p:spPr bwMode="auto">
          <a:xfrm>
            <a:off x="2792413" y="6421438"/>
            <a:ext cx="1255712" cy="138112"/>
          </a:xfrm>
          <a:prstGeom prst="rect">
            <a:avLst/>
          </a:prstGeom>
          <a:noFill/>
          <a:ln w="9525">
            <a:noFill/>
            <a:miter lim="800000"/>
            <a:headEnd/>
            <a:tailEnd/>
          </a:ln>
        </p:spPr>
        <p:txBody>
          <a:bodyPr wrap="none" lIns="0" tIns="0" rIns="0" bIns="0">
            <a:spAutoFit/>
          </a:bodyPr>
          <a:lstStyle/>
          <a:p>
            <a:pPr algn="ctr" eaLnBrk="0" hangingPunct="0"/>
            <a:r>
              <a:rPr lang="en-US" sz="900" b="1" dirty="0">
                <a:solidFill>
                  <a:srgbClr val="000000"/>
                </a:solidFill>
                <a:cs typeface="Arial" pitchFamily="34" charset="0"/>
              </a:rPr>
              <a:t>Mission  Specific Apps</a:t>
            </a:r>
            <a:endParaRPr lang="en-US" sz="4000" b="1" dirty="0">
              <a:cs typeface="Arial" pitchFamily="34" charset="0"/>
            </a:endParaRPr>
          </a:p>
        </p:txBody>
      </p:sp>
      <p:sp>
        <p:nvSpPr>
          <p:cNvPr id="29702" name="Freeform 43"/>
          <p:cNvSpPr>
            <a:spLocks/>
          </p:cNvSpPr>
          <p:nvPr/>
        </p:nvSpPr>
        <p:spPr bwMode="auto">
          <a:xfrm>
            <a:off x="265113" y="5999163"/>
            <a:ext cx="258762" cy="260350"/>
          </a:xfrm>
          <a:custGeom>
            <a:avLst/>
            <a:gdLst>
              <a:gd name="T0" fmla="*/ 0 w 155"/>
              <a:gd name="T1" fmla="*/ 2147483647 h 155"/>
              <a:gd name="T2" fmla="*/ 2147483647 w 155"/>
              <a:gd name="T3" fmla="*/ 2147483647 h 155"/>
              <a:gd name="T4" fmla="*/ 2147483647 w 155"/>
              <a:gd name="T5" fmla="*/ 2147483647 h 155"/>
              <a:gd name="T6" fmla="*/ 2147483647 w 155"/>
              <a:gd name="T7" fmla="*/ 2147483647 h 155"/>
              <a:gd name="T8" fmla="*/ 2147483647 w 155"/>
              <a:gd name="T9" fmla="*/ 2147483647 h 155"/>
              <a:gd name="T10" fmla="*/ 2147483647 w 155"/>
              <a:gd name="T11" fmla="*/ 2147483647 h 155"/>
              <a:gd name="T12" fmla="*/ 2147483647 w 155"/>
              <a:gd name="T13" fmla="*/ 2147483647 h 155"/>
              <a:gd name="T14" fmla="*/ 2147483647 w 155"/>
              <a:gd name="T15" fmla="*/ 2147483647 h 155"/>
              <a:gd name="T16" fmla="*/ 2147483647 w 155"/>
              <a:gd name="T17" fmla="*/ 2147483647 h 155"/>
              <a:gd name="T18" fmla="*/ 2147483647 w 155"/>
              <a:gd name="T19" fmla="*/ 2147483647 h 155"/>
              <a:gd name="T20" fmla="*/ 2147483647 w 155"/>
              <a:gd name="T21" fmla="*/ 2147483647 h 155"/>
              <a:gd name="T22" fmla="*/ 2147483647 w 155"/>
              <a:gd name="T23" fmla="*/ 0 h 155"/>
              <a:gd name="T24" fmla="*/ 2147483647 w 155"/>
              <a:gd name="T25" fmla="*/ 2147483647 h 155"/>
              <a:gd name="T26" fmla="*/ 2147483647 w 155"/>
              <a:gd name="T27" fmla="*/ 2147483647 h 155"/>
              <a:gd name="T28" fmla="*/ 2147483647 w 155"/>
              <a:gd name="T29" fmla="*/ 2147483647 h 155"/>
              <a:gd name="T30" fmla="*/ 2147483647 w 155"/>
              <a:gd name="T31" fmla="*/ 2147483647 h 155"/>
              <a:gd name="T32" fmla="*/ 2147483647 w 155"/>
              <a:gd name="T33" fmla="*/ 2147483647 h 155"/>
              <a:gd name="T34" fmla="*/ 2147483647 w 155"/>
              <a:gd name="T35" fmla="*/ 2147483647 h 155"/>
              <a:gd name="T36" fmla="*/ 2147483647 w 155"/>
              <a:gd name="T37" fmla="*/ 2147483647 h 155"/>
              <a:gd name="T38" fmla="*/ 2147483647 w 155"/>
              <a:gd name="T39" fmla="*/ 2147483647 h 155"/>
              <a:gd name="T40" fmla="*/ 2147483647 w 155"/>
              <a:gd name="T41" fmla="*/ 2147483647 h 155"/>
              <a:gd name="T42" fmla="*/ 2147483647 w 155"/>
              <a:gd name="T43" fmla="*/ 2147483647 h 155"/>
              <a:gd name="T44" fmla="*/ 2147483647 w 155"/>
              <a:gd name="T45" fmla="*/ 2147483647 h 155"/>
              <a:gd name="T46" fmla="*/ 2147483647 w 155"/>
              <a:gd name="T47" fmla="*/ 2147483647 h 155"/>
              <a:gd name="T48" fmla="*/ 2147483647 w 155"/>
              <a:gd name="T49" fmla="*/ 2147483647 h 155"/>
              <a:gd name="T50" fmla="*/ 2147483647 w 155"/>
              <a:gd name="T51" fmla="*/ 2147483647 h 155"/>
              <a:gd name="T52" fmla="*/ 2147483647 w 155"/>
              <a:gd name="T53" fmla="*/ 2147483647 h 155"/>
              <a:gd name="T54" fmla="*/ 2147483647 w 155"/>
              <a:gd name="T55" fmla="*/ 2147483647 h 155"/>
              <a:gd name="T56" fmla="*/ 2147483647 w 155"/>
              <a:gd name="T57" fmla="*/ 2147483647 h 155"/>
              <a:gd name="T58" fmla="*/ 2147483647 w 155"/>
              <a:gd name="T59" fmla="*/ 2147483647 h 155"/>
              <a:gd name="T60" fmla="*/ 2147483647 w 155"/>
              <a:gd name="T61" fmla="*/ 2147483647 h 155"/>
              <a:gd name="T62" fmla="*/ 2147483647 w 155"/>
              <a:gd name="T63" fmla="*/ 2147483647 h 155"/>
              <a:gd name="T64" fmla="*/ 2147483647 w 155"/>
              <a:gd name="T65" fmla="*/ 2147483647 h 155"/>
              <a:gd name="T66" fmla="*/ 2147483647 w 155"/>
              <a:gd name="T67" fmla="*/ 2147483647 h 155"/>
              <a:gd name="T68" fmla="*/ 2147483647 w 155"/>
              <a:gd name="T69" fmla="*/ 2147483647 h 155"/>
              <a:gd name="T70" fmla="*/ 2147483647 w 155"/>
              <a:gd name="T71" fmla="*/ 2147483647 h 155"/>
              <a:gd name="T72" fmla="*/ 2147483647 w 155"/>
              <a:gd name="T73" fmla="*/ 2147483647 h 155"/>
              <a:gd name="T74" fmla="*/ 2147483647 w 155"/>
              <a:gd name="T75" fmla="*/ 2147483647 h 155"/>
              <a:gd name="T76" fmla="*/ 2147483647 w 155"/>
              <a:gd name="T77" fmla="*/ 2147483647 h 155"/>
              <a:gd name="T78" fmla="*/ 2147483647 w 155"/>
              <a:gd name="T79" fmla="*/ 2147483647 h 155"/>
              <a:gd name="T80" fmla="*/ 2147483647 w 155"/>
              <a:gd name="T81" fmla="*/ 2147483647 h 155"/>
              <a:gd name="T82" fmla="*/ 2147483647 w 155"/>
              <a:gd name="T83" fmla="*/ 2147483647 h 155"/>
              <a:gd name="T84" fmla="*/ 2147483647 w 155"/>
              <a:gd name="T85" fmla="*/ 2147483647 h 155"/>
              <a:gd name="T86" fmla="*/ 2147483647 w 155"/>
              <a:gd name="T87" fmla="*/ 2147483647 h 155"/>
              <a:gd name="T88" fmla="*/ 0 w 155"/>
              <a:gd name="T89" fmla="*/ 2147483647 h 155"/>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55"/>
              <a:gd name="T136" fmla="*/ 0 h 155"/>
              <a:gd name="T137" fmla="*/ 155 w 155"/>
              <a:gd name="T138" fmla="*/ 155 h 155"/>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55" h="155">
                <a:moveTo>
                  <a:pt x="0" y="78"/>
                </a:moveTo>
                <a:lnTo>
                  <a:pt x="1" y="67"/>
                </a:lnTo>
                <a:lnTo>
                  <a:pt x="3" y="56"/>
                </a:lnTo>
                <a:lnTo>
                  <a:pt x="7" y="46"/>
                </a:lnTo>
                <a:lnTo>
                  <a:pt x="12" y="36"/>
                </a:lnTo>
                <a:lnTo>
                  <a:pt x="19" y="27"/>
                </a:lnTo>
                <a:lnTo>
                  <a:pt x="27" y="19"/>
                </a:lnTo>
                <a:lnTo>
                  <a:pt x="35" y="13"/>
                </a:lnTo>
                <a:lnTo>
                  <a:pt x="45" y="7"/>
                </a:lnTo>
                <a:lnTo>
                  <a:pt x="56" y="4"/>
                </a:lnTo>
                <a:lnTo>
                  <a:pt x="66" y="1"/>
                </a:lnTo>
                <a:lnTo>
                  <a:pt x="77" y="0"/>
                </a:lnTo>
                <a:lnTo>
                  <a:pt x="88" y="1"/>
                </a:lnTo>
                <a:lnTo>
                  <a:pt x="99" y="4"/>
                </a:lnTo>
                <a:lnTo>
                  <a:pt x="110" y="7"/>
                </a:lnTo>
                <a:lnTo>
                  <a:pt x="119" y="13"/>
                </a:lnTo>
                <a:lnTo>
                  <a:pt x="128" y="19"/>
                </a:lnTo>
                <a:lnTo>
                  <a:pt x="136" y="27"/>
                </a:lnTo>
                <a:lnTo>
                  <a:pt x="142" y="36"/>
                </a:lnTo>
                <a:lnTo>
                  <a:pt x="148" y="46"/>
                </a:lnTo>
                <a:lnTo>
                  <a:pt x="152" y="56"/>
                </a:lnTo>
                <a:lnTo>
                  <a:pt x="154" y="67"/>
                </a:lnTo>
                <a:lnTo>
                  <a:pt x="155" y="78"/>
                </a:lnTo>
                <a:lnTo>
                  <a:pt x="154" y="88"/>
                </a:lnTo>
                <a:lnTo>
                  <a:pt x="152" y="99"/>
                </a:lnTo>
                <a:lnTo>
                  <a:pt x="148" y="110"/>
                </a:lnTo>
                <a:lnTo>
                  <a:pt x="142" y="119"/>
                </a:lnTo>
                <a:lnTo>
                  <a:pt x="136" y="128"/>
                </a:lnTo>
                <a:lnTo>
                  <a:pt x="128" y="136"/>
                </a:lnTo>
                <a:lnTo>
                  <a:pt x="119" y="143"/>
                </a:lnTo>
                <a:lnTo>
                  <a:pt x="110" y="148"/>
                </a:lnTo>
                <a:lnTo>
                  <a:pt x="99" y="152"/>
                </a:lnTo>
                <a:lnTo>
                  <a:pt x="88" y="154"/>
                </a:lnTo>
                <a:lnTo>
                  <a:pt x="77" y="155"/>
                </a:lnTo>
                <a:lnTo>
                  <a:pt x="66" y="154"/>
                </a:lnTo>
                <a:lnTo>
                  <a:pt x="56" y="152"/>
                </a:lnTo>
                <a:lnTo>
                  <a:pt x="45" y="148"/>
                </a:lnTo>
                <a:lnTo>
                  <a:pt x="35" y="143"/>
                </a:lnTo>
                <a:lnTo>
                  <a:pt x="27" y="136"/>
                </a:lnTo>
                <a:lnTo>
                  <a:pt x="19" y="128"/>
                </a:lnTo>
                <a:lnTo>
                  <a:pt x="12" y="119"/>
                </a:lnTo>
                <a:lnTo>
                  <a:pt x="7" y="110"/>
                </a:lnTo>
                <a:lnTo>
                  <a:pt x="3" y="99"/>
                </a:lnTo>
                <a:lnTo>
                  <a:pt x="1" y="88"/>
                </a:lnTo>
                <a:lnTo>
                  <a:pt x="0" y="78"/>
                </a:lnTo>
                <a:close/>
              </a:path>
            </a:pathLst>
          </a:custGeom>
          <a:solidFill>
            <a:srgbClr val="00FF00"/>
          </a:solidFill>
          <a:ln w="3175">
            <a:solidFill>
              <a:srgbClr val="000000"/>
            </a:solidFill>
            <a:round/>
            <a:headEnd/>
            <a:tailEnd/>
          </a:ln>
        </p:spPr>
        <p:txBody>
          <a:bodyPr/>
          <a:lstStyle/>
          <a:p>
            <a:endParaRPr lang="en-US" dirty="0"/>
          </a:p>
        </p:txBody>
      </p:sp>
      <p:sp>
        <p:nvSpPr>
          <p:cNvPr id="29703" name="Freeform 44"/>
          <p:cNvSpPr>
            <a:spLocks/>
          </p:cNvSpPr>
          <p:nvPr/>
        </p:nvSpPr>
        <p:spPr bwMode="auto">
          <a:xfrm>
            <a:off x="274638" y="6294438"/>
            <a:ext cx="258762" cy="258762"/>
          </a:xfrm>
          <a:custGeom>
            <a:avLst/>
            <a:gdLst>
              <a:gd name="T0" fmla="*/ 0 w 155"/>
              <a:gd name="T1" fmla="*/ 2147483647 h 154"/>
              <a:gd name="T2" fmla="*/ 2147483647 w 155"/>
              <a:gd name="T3" fmla="*/ 2147483647 h 154"/>
              <a:gd name="T4" fmla="*/ 2147483647 w 155"/>
              <a:gd name="T5" fmla="*/ 2147483647 h 154"/>
              <a:gd name="T6" fmla="*/ 2147483647 w 155"/>
              <a:gd name="T7" fmla="*/ 2147483647 h 154"/>
              <a:gd name="T8" fmla="*/ 2147483647 w 155"/>
              <a:gd name="T9" fmla="*/ 2147483647 h 154"/>
              <a:gd name="T10" fmla="*/ 2147483647 w 155"/>
              <a:gd name="T11" fmla="*/ 2147483647 h 154"/>
              <a:gd name="T12" fmla="*/ 2147483647 w 155"/>
              <a:gd name="T13" fmla="*/ 2147483647 h 154"/>
              <a:gd name="T14" fmla="*/ 2147483647 w 155"/>
              <a:gd name="T15" fmla="*/ 2147483647 h 154"/>
              <a:gd name="T16" fmla="*/ 2147483647 w 155"/>
              <a:gd name="T17" fmla="*/ 2147483647 h 154"/>
              <a:gd name="T18" fmla="*/ 2147483647 w 155"/>
              <a:gd name="T19" fmla="*/ 2147483647 h 154"/>
              <a:gd name="T20" fmla="*/ 2147483647 w 155"/>
              <a:gd name="T21" fmla="*/ 0 h 154"/>
              <a:gd name="T22" fmla="*/ 2147483647 w 155"/>
              <a:gd name="T23" fmla="*/ 0 h 154"/>
              <a:gd name="T24" fmla="*/ 2147483647 w 155"/>
              <a:gd name="T25" fmla="*/ 0 h 154"/>
              <a:gd name="T26" fmla="*/ 2147483647 w 155"/>
              <a:gd name="T27" fmla="*/ 2147483647 h 154"/>
              <a:gd name="T28" fmla="*/ 2147483647 w 155"/>
              <a:gd name="T29" fmla="*/ 2147483647 h 154"/>
              <a:gd name="T30" fmla="*/ 2147483647 w 155"/>
              <a:gd name="T31" fmla="*/ 2147483647 h 154"/>
              <a:gd name="T32" fmla="*/ 2147483647 w 155"/>
              <a:gd name="T33" fmla="*/ 2147483647 h 154"/>
              <a:gd name="T34" fmla="*/ 2147483647 w 155"/>
              <a:gd name="T35" fmla="*/ 2147483647 h 154"/>
              <a:gd name="T36" fmla="*/ 2147483647 w 155"/>
              <a:gd name="T37" fmla="*/ 2147483647 h 154"/>
              <a:gd name="T38" fmla="*/ 2147483647 w 155"/>
              <a:gd name="T39" fmla="*/ 2147483647 h 154"/>
              <a:gd name="T40" fmla="*/ 2147483647 w 155"/>
              <a:gd name="T41" fmla="*/ 2147483647 h 154"/>
              <a:gd name="T42" fmla="*/ 2147483647 w 155"/>
              <a:gd name="T43" fmla="*/ 2147483647 h 154"/>
              <a:gd name="T44" fmla="*/ 2147483647 w 155"/>
              <a:gd name="T45" fmla="*/ 2147483647 h 154"/>
              <a:gd name="T46" fmla="*/ 2147483647 w 155"/>
              <a:gd name="T47" fmla="*/ 2147483647 h 154"/>
              <a:gd name="T48" fmla="*/ 2147483647 w 155"/>
              <a:gd name="T49" fmla="*/ 2147483647 h 154"/>
              <a:gd name="T50" fmla="*/ 2147483647 w 155"/>
              <a:gd name="T51" fmla="*/ 2147483647 h 154"/>
              <a:gd name="T52" fmla="*/ 2147483647 w 155"/>
              <a:gd name="T53" fmla="*/ 2147483647 h 154"/>
              <a:gd name="T54" fmla="*/ 2147483647 w 155"/>
              <a:gd name="T55" fmla="*/ 2147483647 h 154"/>
              <a:gd name="T56" fmla="*/ 2147483647 w 155"/>
              <a:gd name="T57" fmla="*/ 2147483647 h 154"/>
              <a:gd name="T58" fmla="*/ 2147483647 w 155"/>
              <a:gd name="T59" fmla="*/ 2147483647 h 154"/>
              <a:gd name="T60" fmla="*/ 2147483647 w 155"/>
              <a:gd name="T61" fmla="*/ 2147483647 h 154"/>
              <a:gd name="T62" fmla="*/ 2147483647 w 155"/>
              <a:gd name="T63" fmla="*/ 2147483647 h 154"/>
              <a:gd name="T64" fmla="*/ 2147483647 w 155"/>
              <a:gd name="T65" fmla="*/ 2147483647 h 154"/>
              <a:gd name="T66" fmla="*/ 2147483647 w 155"/>
              <a:gd name="T67" fmla="*/ 2147483647 h 154"/>
              <a:gd name="T68" fmla="*/ 2147483647 w 155"/>
              <a:gd name="T69" fmla="*/ 2147483647 h 154"/>
              <a:gd name="T70" fmla="*/ 2147483647 w 155"/>
              <a:gd name="T71" fmla="*/ 2147483647 h 154"/>
              <a:gd name="T72" fmla="*/ 2147483647 w 155"/>
              <a:gd name="T73" fmla="*/ 2147483647 h 154"/>
              <a:gd name="T74" fmla="*/ 2147483647 w 155"/>
              <a:gd name="T75" fmla="*/ 2147483647 h 154"/>
              <a:gd name="T76" fmla="*/ 2147483647 w 155"/>
              <a:gd name="T77" fmla="*/ 2147483647 h 154"/>
              <a:gd name="T78" fmla="*/ 2147483647 w 155"/>
              <a:gd name="T79" fmla="*/ 2147483647 h 154"/>
              <a:gd name="T80" fmla="*/ 2147483647 w 155"/>
              <a:gd name="T81" fmla="*/ 2147483647 h 154"/>
              <a:gd name="T82" fmla="*/ 2147483647 w 155"/>
              <a:gd name="T83" fmla="*/ 2147483647 h 154"/>
              <a:gd name="T84" fmla="*/ 2147483647 w 155"/>
              <a:gd name="T85" fmla="*/ 2147483647 h 154"/>
              <a:gd name="T86" fmla="*/ 2147483647 w 155"/>
              <a:gd name="T87" fmla="*/ 2147483647 h 154"/>
              <a:gd name="T88" fmla="*/ 0 w 155"/>
              <a:gd name="T89" fmla="*/ 2147483647 h 15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55"/>
              <a:gd name="T136" fmla="*/ 0 h 154"/>
              <a:gd name="T137" fmla="*/ 155 w 155"/>
              <a:gd name="T138" fmla="*/ 154 h 154"/>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55" h="154">
                <a:moveTo>
                  <a:pt x="0" y="77"/>
                </a:moveTo>
                <a:lnTo>
                  <a:pt x="1" y="66"/>
                </a:lnTo>
                <a:lnTo>
                  <a:pt x="3" y="55"/>
                </a:lnTo>
                <a:lnTo>
                  <a:pt x="7" y="45"/>
                </a:lnTo>
                <a:lnTo>
                  <a:pt x="12" y="35"/>
                </a:lnTo>
                <a:lnTo>
                  <a:pt x="19" y="26"/>
                </a:lnTo>
                <a:lnTo>
                  <a:pt x="27" y="19"/>
                </a:lnTo>
                <a:lnTo>
                  <a:pt x="35" y="12"/>
                </a:lnTo>
                <a:lnTo>
                  <a:pt x="45" y="7"/>
                </a:lnTo>
                <a:lnTo>
                  <a:pt x="56" y="3"/>
                </a:lnTo>
                <a:lnTo>
                  <a:pt x="66" y="0"/>
                </a:lnTo>
                <a:lnTo>
                  <a:pt x="77" y="0"/>
                </a:lnTo>
                <a:lnTo>
                  <a:pt x="88" y="0"/>
                </a:lnTo>
                <a:lnTo>
                  <a:pt x="99" y="3"/>
                </a:lnTo>
                <a:lnTo>
                  <a:pt x="110" y="7"/>
                </a:lnTo>
                <a:lnTo>
                  <a:pt x="119" y="12"/>
                </a:lnTo>
                <a:lnTo>
                  <a:pt x="128" y="19"/>
                </a:lnTo>
                <a:lnTo>
                  <a:pt x="136" y="26"/>
                </a:lnTo>
                <a:lnTo>
                  <a:pt x="142" y="35"/>
                </a:lnTo>
                <a:lnTo>
                  <a:pt x="148" y="45"/>
                </a:lnTo>
                <a:lnTo>
                  <a:pt x="152" y="55"/>
                </a:lnTo>
                <a:lnTo>
                  <a:pt x="154" y="66"/>
                </a:lnTo>
                <a:lnTo>
                  <a:pt x="155" y="77"/>
                </a:lnTo>
                <a:lnTo>
                  <a:pt x="154" y="88"/>
                </a:lnTo>
                <a:lnTo>
                  <a:pt x="152" y="99"/>
                </a:lnTo>
                <a:lnTo>
                  <a:pt x="148" y="109"/>
                </a:lnTo>
                <a:lnTo>
                  <a:pt x="142" y="119"/>
                </a:lnTo>
                <a:lnTo>
                  <a:pt x="136" y="128"/>
                </a:lnTo>
                <a:lnTo>
                  <a:pt x="128" y="135"/>
                </a:lnTo>
                <a:lnTo>
                  <a:pt x="119" y="142"/>
                </a:lnTo>
                <a:lnTo>
                  <a:pt x="110" y="147"/>
                </a:lnTo>
                <a:lnTo>
                  <a:pt x="99" y="151"/>
                </a:lnTo>
                <a:lnTo>
                  <a:pt x="88" y="153"/>
                </a:lnTo>
                <a:lnTo>
                  <a:pt x="77" y="154"/>
                </a:lnTo>
                <a:lnTo>
                  <a:pt x="66" y="153"/>
                </a:lnTo>
                <a:lnTo>
                  <a:pt x="56" y="151"/>
                </a:lnTo>
                <a:lnTo>
                  <a:pt x="45" y="147"/>
                </a:lnTo>
                <a:lnTo>
                  <a:pt x="35" y="142"/>
                </a:lnTo>
                <a:lnTo>
                  <a:pt x="27" y="135"/>
                </a:lnTo>
                <a:lnTo>
                  <a:pt x="19" y="128"/>
                </a:lnTo>
                <a:lnTo>
                  <a:pt x="12" y="119"/>
                </a:lnTo>
                <a:lnTo>
                  <a:pt x="7" y="109"/>
                </a:lnTo>
                <a:lnTo>
                  <a:pt x="3" y="99"/>
                </a:lnTo>
                <a:lnTo>
                  <a:pt x="1" y="88"/>
                </a:lnTo>
                <a:lnTo>
                  <a:pt x="0" y="77"/>
                </a:lnTo>
                <a:close/>
              </a:path>
            </a:pathLst>
          </a:custGeom>
          <a:solidFill>
            <a:srgbClr val="00CCFF"/>
          </a:solidFill>
          <a:ln w="3175">
            <a:solidFill>
              <a:srgbClr val="000000"/>
            </a:solidFill>
            <a:round/>
            <a:headEnd/>
            <a:tailEnd/>
          </a:ln>
        </p:spPr>
        <p:txBody>
          <a:bodyPr/>
          <a:lstStyle/>
          <a:p>
            <a:endParaRPr lang="en-US" dirty="0"/>
          </a:p>
        </p:txBody>
      </p:sp>
      <p:sp>
        <p:nvSpPr>
          <p:cNvPr id="29704" name="Rectangle 45"/>
          <p:cNvSpPr>
            <a:spLocks noChangeArrowheads="1"/>
          </p:cNvSpPr>
          <p:nvPr/>
        </p:nvSpPr>
        <p:spPr bwMode="auto">
          <a:xfrm>
            <a:off x="685800" y="6096000"/>
            <a:ext cx="820739" cy="138499"/>
          </a:xfrm>
          <a:prstGeom prst="rect">
            <a:avLst/>
          </a:prstGeom>
          <a:noFill/>
          <a:ln w="9525">
            <a:noFill/>
            <a:miter lim="800000"/>
            <a:headEnd/>
            <a:tailEnd/>
          </a:ln>
        </p:spPr>
        <p:txBody>
          <a:bodyPr wrap="none" lIns="0" tIns="0" rIns="0" bIns="0">
            <a:spAutoFit/>
          </a:bodyPr>
          <a:lstStyle/>
          <a:p>
            <a:pPr algn="ctr" eaLnBrk="0" hangingPunct="0"/>
            <a:r>
              <a:rPr lang="en-US" sz="900" b="1" dirty="0">
                <a:solidFill>
                  <a:srgbClr val="000000"/>
                </a:solidFill>
                <a:cs typeface="Arial" pitchFamily="34" charset="0"/>
              </a:rPr>
              <a:t>cFE Core Services</a:t>
            </a:r>
            <a:endParaRPr lang="en-US" sz="4000" b="1" dirty="0">
              <a:cs typeface="Arial" pitchFamily="34" charset="0"/>
            </a:endParaRPr>
          </a:p>
        </p:txBody>
      </p:sp>
      <p:sp>
        <p:nvSpPr>
          <p:cNvPr id="29705" name="Rectangle 130"/>
          <p:cNvSpPr>
            <a:spLocks noChangeArrowheads="1"/>
          </p:cNvSpPr>
          <p:nvPr/>
        </p:nvSpPr>
        <p:spPr bwMode="auto">
          <a:xfrm>
            <a:off x="566738" y="6356350"/>
            <a:ext cx="1700212" cy="139700"/>
          </a:xfrm>
          <a:prstGeom prst="rect">
            <a:avLst/>
          </a:prstGeom>
          <a:noFill/>
          <a:ln w="9525">
            <a:noFill/>
            <a:miter lim="800000"/>
            <a:headEnd/>
            <a:tailEnd/>
          </a:ln>
        </p:spPr>
        <p:txBody>
          <a:bodyPr wrap="none" lIns="0" tIns="0" rIns="0" bIns="0">
            <a:spAutoFit/>
          </a:bodyPr>
          <a:lstStyle/>
          <a:p>
            <a:pPr algn="ctr" eaLnBrk="0" hangingPunct="0"/>
            <a:r>
              <a:rPr lang="en-US" sz="900" b="1" dirty="0">
                <a:solidFill>
                  <a:srgbClr val="000000"/>
                </a:solidFill>
                <a:cs typeface="Arial" pitchFamily="34" charset="0"/>
              </a:rPr>
              <a:t>CFS Configurable Applications</a:t>
            </a:r>
            <a:endParaRPr lang="en-US" sz="4000" b="1" dirty="0">
              <a:cs typeface="Arial" pitchFamily="34" charset="0"/>
            </a:endParaRPr>
          </a:p>
        </p:txBody>
      </p:sp>
      <p:sp>
        <p:nvSpPr>
          <p:cNvPr id="219" name="Freeform 6"/>
          <p:cNvSpPr>
            <a:spLocks/>
          </p:cNvSpPr>
          <p:nvPr/>
        </p:nvSpPr>
        <p:spPr bwMode="auto">
          <a:xfrm>
            <a:off x="2479675" y="6021388"/>
            <a:ext cx="258763" cy="260350"/>
          </a:xfrm>
          <a:custGeom>
            <a:avLst/>
            <a:gdLst>
              <a:gd name="T0" fmla="*/ 0 w 155"/>
              <a:gd name="T1" fmla="*/ 220071826 h 154"/>
              <a:gd name="T2" fmla="*/ 2786293 w 155"/>
              <a:gd name="T3" fmla="*/ 188633719 h 154"/>
              <a:gd name="T4" fmla="*/ 8360549 w 155"/>
              <a:gd name="T5" fmla="*/ 157193920 h 154"/>
              <a:gd name="T6" fmla="*/ 19509061 w 155"/>
              <a:gd name="T7" fmla="*/ 128612900 h 154"/>
              <a:gd name="T8" fmla="*/ 33443866 w 155"/>
              <a:gd name="T9" fmla="*/ 100031880 h 154"/>
              <a:gd name="T10" fmla="*/ 52952926 w 155"/>
              <a:gd name="T11" fmla="*/ 74309638 h 154"/>
              <a:gd name="T12" fmla="*/ 75249950 w 155"/>
              <a:gd name="T13" fmla="*/ 54303262 h 154"/>
              <a:gd name="T14" fmla="*/ 97545304 w 155"/>
              <a:gd name="T15" fmla="*/ 34296886 h 154"/>
              <a:gd name="T16" fmla="*/ 125416583 w 155"/>
              <a:gd name="T17" fmla="*/ 20006376 h 154"/>
              <a:gd name="T18" fmla="*/ 156074156 w 155"/>
              <a:gd name="T19" fmla="*/ 8574644 h 154"/>
              <a:gd name="T20" fmla="*/ 183943765 w 155"/>
              <a:gd name="T21" fmla="*/ 0 h 154"/>
              <a:gd name="T22" fmla="*/ 214601338 w 155"/>
              <a:gd name="T23" fmla="*/ 0 h 154"/>
              <a:gd name="T24" fmla="*/ 245258910 w 155"/>
              <a:gd name="T25" fmla="*/ 0 h 154"/>
              <a:gd name="T26" fmla="*/ 275914813 w 155"/>
              <a:gd name="T27" fmla="*/ 8574644 h 154"/>
              <a:gd name="T28" fmla="*/ 306572386 w 155"/>
              <a:gd name="T29" fmla="*/ 20006376 h 154"/>
              <a:gd name="T30" fmla="*/ 331655702 w 155"/>
              <a:gd name="T31" fmla="*/ 34296886 h 154"/>
              <a:gd name="T32" fmla="*/ 356739019 w 155"/>
              <a:gd name="T33" fmla="*/ 54303262 h 154"/>
              <a:gd name="T34" fmla="*/ 379036042 w 155"/>
              <a:gd name="T35" fmla="*/ 74309638 h 154"/>
              <a:gd name="T36" fmla="*/ 395757141 w 155"/>
              <a:gd name="T37" fmla="*/ 100031880 h 154"/>
              <a:gd name="T38" fmla="*/ 412479908 w 155"/>
              <a:gd name="T39" fmla="*/ 128612900 h 154"/>
              <a:gd name="T40" fmla="*/ 423628420 w 155"/>
              <a:gd name="T41" fmla="*/ 157193920 h 154"/>
              <a:gd name="T42" fmla="*/ 429202676 w 155"/>
              <a:gd name="T43" fmla="*/ 188633719 h 154"/>
              <a:gd name="T44" fmla="*/ 431988969 w 155"/>
              <a:gd name="T45" fmla="*/ 220071826 h 154"/>
              <a:gd name="T46" fmla="*/ 429202676 w 155"/>
              <a:gd name="T47" fmla="*/ 251509934 h 154"/>
              <a:gd name="T48" fmla="*/ 423628420 w 155"/>
              <a:gd name="T49" fmla="*/ 282949732 h 154"/>
              <a:gd name="T50" fmla="*/ 412479908 w 155"/>
              <a:gd name="T51" fmla="*/ 311530753 h 154"/>
              <a:gd name="T52" fmla="*/ 395757141 w 155"/>
              <a:gd name="T53" fmla="*/ 340111773 h 154"/>
              <a:gd name="T54" fmla="*/ 379036042 w 155"/>
              <a:gd name="T55" fmla="*/ 365834015 h 154"/>
              <a:gd name="T56" fmla="*/ 356739019 w 155"/>
              <a:gd name="T57" fmla="*/ 385840391 h 154"/>
              <a:gd name="T58" fmla="*/ 331655702 w 155"/>
              <a:gd name="T59" fmla="*/ 405846767 h 154"/>
              <a:gd name="T60" fmla="*/ 306572386 w 155"/>
              <a:gd name="T61" fmla="*/ 420137277 h 154"/>
              <a:gd name="T62" fmla="*/ 275914813 w 155"/>
              <a:gd name="T63" fmla="*/ 431569008 h 154"/>
              <a:gd name="T64" fmla="*/ 245258910 w 155"/>
              <a:gd name="T65" fmla="*/ 437284874 h 154"/>
              <a:gd name="T66" fmla="*/ 214601338 w 155"/>
              <a:gd name="T67" fmla="*/ 440143653 h 154"/>
              <a:gd name="T68" fmla="*/ 183943765 w 155"/>
              <a:gd name="T69" fmla="*/ 437284874 h 154"/>
              <a:gd name="T70" fmla="*/ 156074156 w 155"/>
              <a:gd name="T71" fmla="*/ 431569008 h 154"/>
              <a:gd name="T72" fmla="*/ 125416583 w 155"/>
              <a:gd name="T73" fmla="*/ 420137277 h 154"/>
              <a:gd name="T74" fmla="*/ 97545304 w 155"/>
              <a:gd name="T75" fmla="*/ 405846767 h 154"/>
              <a:gd name="T76" fmla="*/ 75249950 w 155"/>
              <a:gd name="T77" fmla="*/ 385840391 h 154"/>
              <a:gd name="T78" fmla="*/ 52952926 w 155"/>
              <a:gd name="T79" fmla="*/ 365834015 h 154"/>
              <a:gd name="T80" fmla="*/ 33443866 w 155"/>
              <a:gd name="T81" fmla="*/ 340111773 h 154"/>
              <a:gd name="T82" fmla="*/ 19509061 w 155"/>
              <a:gd name="T83" fmla="*/ 311530753 h 154"/>
              <a:gd name="T84" fmla="*/ 8360549 w 155"/>
              <a:gd name="T85" fmla="*/ 282949732 h 154"/>
              <a:gd name="T86" fmla="*/ 2786293 w 155"/>
              <a:gd name="T87" fmla="*/ 251509934 h 154"/>
              <a:gd name="T88" fmla="*/ 0 w 155"/>
              <a:gd name="T89" fmla="*/ 220071826 h 15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55"/>
              <a:gd name="T136" fmla="*/ 0 h 154"/>
              <a:gd name="T137" fmla="*/ 155 w 155"/>
              <a:gd name="T138" fmla="*/ 154 h 154"/>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55" h="154">
                <a:moveTo>
                  <a:pt x="0" y="77"/>
                </a:moveTo>
                <a:lnTo>
                  <a:pt x="1" y="66"/>
                </a:lnTo>
                <a:lnTo>
                  <a:pt x="3" y="55"/>
                </a:lnTo>
                <a:lnTo>
                  <a:pt x="7" y="45"/>
                </a:lnTo>
                <a:lnTo>
                  <a:pt x="12" y="35"/>
                </a:lnTo>
                <a:lnTo>
                  <a:pt x="19" y="26"/>
                </a:lnTo>
                <a:lnTo>
                  <a:pt x="27" y="19"/>
                </a:lnTo>
                <a:lnTo>
                  <a:pt x="35" y="12"/>
                </a:lnTo>
                <a:lnTo>
                  <a:pt x="45" y="7"/>
                </a:lnTo>
                <a:lnTo>
                  <a:pt x="56" y="3"/>
                </a:lnTo>
                <a:lnTo>
                  <a:pt x="66" y="0"/>
                </a:lnTo>
                <a:lnTo>
                  <a:pt x="77" y="0"/>
                </a:lnTo>
                <a:lnTo>
                  <a:pt x="88" y="0"/>
                </a:lnTo>
                <a:lnTo>
                  <a:pt x="99" y="3"/>
                </a:lnTo>
                <a:lnTo>
                  <a:pt x="110" y="7"/>
                </a:lnTo>
                <a:lnTo>
                  <a:pt x="119" y="12"/>
                </a:lnTo>
                <a:lnTo>
                  <a:pt x="128" y="19"/>
                </a:lnTo>
                <a:lnTo>
                  <a:pt x="136" y="26"/>
                </a:lnTo>
                <a:lnTo>
                  <a:pt x="142" y="35"/>
                </a:lnTo>
                <a:lnTo>
                  <a:pt x="148" y="45"/>
                </a:lnTo>
                <a:lnTo>
                  <a:pt x="152" y="55"/>
                </a:lnTo>
                <a:lnTo>
                  <a:pt x="154" y="66"/>
                </a:lnTo>
                <a:lnTo>
                  <a:pt x="155" y="77"/>
                </a:lnTo>
                <a:lnTo>
                  <a:pt x="154" y="88"/>
                </a:lnTo>
                <a:lnTo>
                  <a:pt x="152" y="99"/>
                </a:lnTo>
                <a:lnTo>
                  <a:pt x="148" y="109"/>
                </a:lnTo>
                <a:lnTo>
                  <a:pt x="142" y="119"/>
                </a:lnTo>
                <a:lnTo>
                  <a:pt x="136" y="128"/>
                </a:lnTo>
                <a:lnTo>
                  <a:pt x="128" y="135"/>
                </a:lnTo>
                <a:lnTo>
                  <a:pt x="119" y="142"/>
                </a:lnTo>
                <a:lnTo>
                  <a:pt x="110" y="147"/>
                </a:lnTo>
                <a:lnTo>
                  <a:pt x="99" y="151"/>
                </a:lnTo>
                <a:lnTo>
                  <a:pt x="88" y="153"/>
                </a:lnTo>
                <a:lnTo>
                  <a:pt x="77" y="154"/>
                </a:lnTo>
                <a:lnTo>
                  <a:pt x="66" y="153"/>
                </a:lnTo>
                <a:lnTo>
                  <a:pt x="56" y="151"/>
                </a:lnTo>
                <a:lnTo>
                  <a:pt x="45" y="147"/>
                </a:lnTo>
                <a:lnTo>
                  <a:pt x="35" y="142"/>
                </a:lnTo>
                <a:lnTo>
                  <a:pt x="27" y="135"/>
                </a:lnTo>
                <a:lnTo>
                  <a:pt x="19" y="128"/>
                </a:lnTo>
                <a:lnTo>
                  <a:pt x="12" y="119"/>
                </a:lnTo>
                <a:lnTo>
                  <a:pt x="7" y="109"/>
                </a:lnTo>
                <a:lnTo>
                  <a:pt x="3" y="99"/>
                </a:lnTo>
                <a:lnTo>
                  <a:pt x="1" y="88"/>
                </a:lnTo>
                <a:lnTo>
                  <a:pt x="0" y="77"/>
                </a:lnTo>
                <a:close/>
              </a:path>
            </a:pathLst>
          </a:custGeom>
          <a:solidFill>
            <a:schemeClr val="accent2">
              <a:lumMod val="40000"/>
              <a:lumOff val="60000"/>
            </a:schemeClr>
          </a:solidFill>
          <a:ln w="3175">
            <a:solidFill>
              <a:srgbClr val="000000"/>
            </a:solidFill>
            <a:round/>
            <a:headEnd/>
            <a:tailEnd/>
          </a:ln>
        </p:spPr>
        <p:txBody>
          <a:bodyPr/>
          <a:lstStyle/>
          <a:p>
            <a:pPr>
              <a:defRPr/>
            </a:pPr>
            <a:endParaRPr lang="en-US" b="1" dirty="0">
              <a:latin typeface="Arial" charset="0"/>
            </a:endParaRPr>
          </a:p>
        </p:txBody>
      </p:sp>
      <p:sp>
        <p:nvSpPr>
          <p:cNvPr id="29707" name="Rectangle 7"/>
          <p:cNvSpPr>
            <a:spLocks noChangeArrowheads="1"/>
          </p:cNvSpPr>
          <p:nvPr/>
        </p:nvSpPr>
        <p:spPr bwMode="auto">
          <a:xfrm>
            <a:off x="2778125" y="6097588"/>
            <a:ext cx="1411288" cy="139700"/>
          </a:xfrm>
          <a:prstGeom prst="rect">
            <a:avLst/>
          </a:prstGeom>
          <a:noFill/>
          <a:ln w="9525">
            <a:noFill/>
            <a:miter lim="800000"/>
            <a:headEnd/>
            <a:tailEnd/>
          </a:ln>
        </p:spPr>
        <p:txBody>
          <a:bodyPr wrap="none" lIns="0" tIns="0" rIns="0" bIns="0">
            <a:spAutoFit/>
          </a:bodyPr>
          <a:lstStyle/>
          <a:p>
            <a:pPr algn="ctr" eaLnBrk="0" hangingPunct="0"/>
            <a:r>
              <a:rPr lang="en-US" sz="900" b="1" dirty="0">
                <a:solidFill>
                  <a:srgbClr val="000000"/>
                </a:solidFill>
                <a:cs typeface="Arial" pitchFamily="34" charset="0"/>
              </a:rPr>
              <a:t>Mission Specific I/O Apps</a:t>
            </a:r>
            <a:endParaRPr lang="en-US" sz="4000" b="1" dirty="0">
              <a:cs typeface="Arial" pitchFamily="34" charset="0"/>
            </a:endParaRPr>
          </a:p>
        </p:txBody>
      </p:sp>
      <p:sp>
        <p:nvSpPr>
          <p:cNvPr id="29708" name="Freeform 89"/>
          <p:cNvSpPr>
            <a:spLocks/>
          </p:cNvSpPr>
          <p:nvPr/>
        </p:nvSpPr>
        <p:spPr bwMode="auto">
          <a:xfrm>
            <a:off x="4495800" y="6041745"/>
            <a:ext cx="250825" cy="246062"/>
          </a:xfrm>
          <a:custGeom>
            <a:avLst/>
            <a:gdLst>
              <a:gd name="T0" fmla="*/ 2147483647 w 372"/>
              <a:gd name="T1" fmla="*/ 2147483647 h 370"/>
              <a:gd name="T2" fmla="*/ 2147483647 w 372"/>
              <a:gd name="T3" fmla="*/ 2147483647 h 370"/>
              <a:gd name="T4" fmla="*/ 2147483647 w 372"/>
              <a:gd name="T5" fmla="*/ 2147483647 h 370"/>
              <a:gd name="T6" fmla="*/ 2147483647 w 372"/>
              <a:gd name="T7" fmla="*/ 2147483647 h 370"/>
              <a:gd name="T8" fmla="*/ 2147483647 w 372"/>
              <a:gd name="T9" fmla="*/ 2147483647 h 370"/>
              <a:gd name="T10" fmla="*/ 2147483647 w 372"/>
              <a:gd name="T11" fmla="*/ 2147483647 h 370"/>
              <a:gd name="T12" fmla="*/ 2147483647 w 372"/>
              <a:gd name="T13" fmla="*/ 2147483647 h 370"/>
              <a:gd name="T14" fmla="*/ 2147483647 w 372"/>
              <a:gd name="T15" fmla="*/ 2147483647 h 370"/>
              <a:gd name="T16" fmla="*/ 2147483647 w 372"/>
              <a:gd name="T17" fmla="*/ 0 h 370"/>
              <a:gd name="T18" fmla="*/ 2147483647 w 372"/>
              <a:gd name="T19" fmla="*/ 2147483647 h 370"/>
              <a:gd name="T20" fmla="*/ 2147483647 w 372"/>
              <a:gd name="T21" fmla="*/ 2147483647 h 370"/>
              <a:gd name="T22" fmla="*/ 2147483647 w 372"/>
              <a:gd name="T23" fmla="*/ 2147483647 h 370"/>
              <a:gd name="T24" fmla="*/ 2147483647 w 372"/>
              <a:gd name="T25" fmla="*/ 2147483647 h 370"/>
              <a:gd name="T26" fmla="*/ 2147483647 w 372"/>
              <a:gd name="T27" fmla="*/ 2147483647 h 370"/>
              <a:gd name="T28" fmla="*/ 2147483647 w 372"/>
              <a:gd name="T29" fmla="*/ 2147483647 h 370"/>
              <a:gd name="T30" fmla="*/ 2147483647 w 372"/>
              <a:gd name="T31" fmla="*/ 2147483647 h 370"/>
              <a:gd name="T32" fmla="*/ 2147483647 w 372"/>
              <a:gd name="T33" fmla="*/ 2147483647 h 370"/>
              <a:gd name="T34" fmla="*/ 2147483647 w 372"/>
              <a:gd name="T35" fmla="*/ 2147483647 h 370"/>
              <a:gd name="T36" fmla="*/ 2147483647 w 372"/>
              <a:gd name="T37" fmla="*/ 2147483647 h 370"/>
              <a:gd name="T38" fmla="*/ 2147483647 w 372"/>
              <a:gd name="T39" fmla="*/ 2147483647 h 370"/>
              <a:gd name="T40" fmla="*/ 2147483647 w 372"/>
              <a:gd name="T41" fmla="*/ 2147483647 h 370"/>
              <a:gd name="T42" fmla="*/ 2147483647 w 372"/>
              <a:gd name="T43" fmla="*/ 2147483647 h 370"/>
              <a:gd name="T44" fmla="*/ 2147483647 w 372"/>
              <a:gd name="T45" fmla="*/ 2147483647 h 370"/>
              <a:gd name="T46" fmla="*/ 2147483647 w 372"/>
              <a:gd name="T47" fmla="*/ 2147483647 h 370"/>
              <a:gd name="T48" fmla="*/ 2147483647 w 372"/>
              <a:gd name="T49" fmla="*/ 2147483647 h 370"/>
              <a:gd name="T50" fmla="*/ 2147483647 w 372"/>
              <a:gd name="T51" fmla="*/ 2147483647 h 370"/>
              <a:gd name="T52" fmla="*/ 2147483647 w 372"/>
              <a:gd name="T53" fmla="*/ 2147483647 h 370"/>
              <a:gd name="T54" fmla="*/ 2147483647 w 372"/>
              <a:gd name="T55" fmla="*/ 2147483647 h 370"/>
              <a:gd name="T56" fmla="*/ 2147483647 w 372"/>
              <a:gd name="T57" fmla="*/ 2147483647 h 370"/>
              <a:gd name="T58" fmla="*/ 2147483647 w 372"/>
              <a:gd name="T59" fmla="*/ 2147483647 h 370"/>
              <a:gd name="T60" fmla="*/ 2147483647 w 372"/>
              <a:gd name="T61" fmla="*/ 2147483647 h 370"/>
              <a:gd name="T62" fmla="*/ 2147483647 w 372"/>
              <a:gd name="T63" fmla="*/ 2147483647 h 370"/>
              <a:gd name="T64" fmla="*/ 2147483647 w 372"/>
              <a:gd name="T65" fmla="*/ 2147483647 h 370"/>
              <a:gd name="T66" fmla="*/ 2147483647 w 372"/>
              <a:gd name="T67" fmla="*/ 2147483647 h 37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72"/>
              <a:gd name="T103" fmla="*/ 0 h 370"/>
              <a:gd name="T104" fmla="*/ 372 w 372"/>
              <a:gd name="T105" fmla="*/ 370 h 37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72" h="370">
                <a:moveTo>
                  <a:pt x="0" y="185"/>
                </a:moveTo>
                <a:lnTo>
                  <a:pt x="1" y="168"/>
                </a:lnTo>
                <a:lnTo>
                  <a:pt x="3" y="151"/>
                </a:lnTo>
                <a:lnTo>
                  <a:pt x="8" y="134"/>
                </a:lnTo>
                <a:lnTo>
                  <a:pt x="13" y="118"/>
                </a:lnTo>
                <a:lnTo>
                  <a:pt x="20" y="103"/>
                </a:lnTo>
                <a:lnTo>
                  <a:pt x="28" y="87"/>
                </a:lnTo>
                <a:lnTo>
                  <a:pt x="38" y="73"/>
                </a:lnTo>
                <a:lnTo>
                  <a:pt x="49" y="60"/>
                </a:lnTo>
                <a:lnTo>
                  <a:pt x="61" y="48"/>
                </a:lnTo>
                <a:lnTo>
                  <a:pt x="74" y="37"/>
                </a:lnTo>
                <a:lnTo>
                  <a:pt x="88" y="28"/>
                </a:lnTo>
                <a:lnTo>
                  <a:pt x="103" y="19"/>
                </a:lnTo>
                <a:lnTo>
                  <a:pt x="119" y="13"/>
                </a:lnTo>
                <a:lnTo>
                  <a:pt x="135" y="7"/>
                </a:lnTo>
                <a:lnTo>
                  <a:pt x="152" y="3"/>
                </a:lnTo>
                <a:lnTo>
                  <a:pt x="169" y="1"/>
                </a:lnTo>
                <a:lnTo>
                  <a:pt x="186" y="0"/>
                </a:lnTo>
                <a:lnTo>
                  <a:pt x="203" y="1"/>
                </a:lnTo>
                <a:lnTo>
                  <a:pt x="220" y="3"/>
                </a:lnTo>
                <a:lnTo>
                  <a:pt x="237" y="7"/>
                </a:lnTo>
                <a:lnTo>
                  <a:pt x="253" y="13"/>
                </a:lnTo>
                <a:lnTo>
                  <a:pt x="269" y="19"/>
                </a:lnTo>
                <a:lnTo>
                  <a:pt x="284" y="28"/>
                </a:lnTo>
                <a:lnTo>
                  <a:pt x="298" y="37"/>
                </a:lnTo>
                <a:lnTo>
                  <a:pt x="311" y="48"/>
                </a:lnTo>
                <a:lnTo>
                  <a:pt x="323" y="60"/>
                </a:lnTo>
                <a:lnTo>
                  <a:pt x="334" y="73"/>
                </a:lnTo>
                <a:lnTo>
                  <a:pt x="344" y="87"/>
                </a:lnTo>
                <a:lnTo>
                  <a:pt x="352" y="103"/>
                </a:lnTo>
                <a:lnTo>
                  <a:pt x="359" y="118"/>
                </a:lnTo>
                <a:lnTo>
                  <a:pt x="365" y="134"/>
                </a:lnTo>
                <a:lnTo>
                  <a:pt x="369" y="151"/>
                </a:lnTo>
                <a:lnTo>
                  <a:pt x="371" y="168"/>
                </a:lnTo>
                <a:lnTo>
                  <a:pt x="372" y="185"/>
                </a:lnTo>
                <a:lnTo>
                  <a:pt x="371" y="202"/>
                </a:lnTo>
                <a:lnTo>
                  <a:pt x="369" y="219"/>
                </a:lnTo>
                <a:lnTo>
                  <a:pt x="365" y="236"/>
                </a:lnTo>
                <a:lnTo>
                  <a:pt x="359" y="252"/>
                </a:lnTo>
                <a:lnTo>
                  <a:pt x="352" y="268"/>
                </a:lnTo>
                <a:lnTo>
                  <a:pt x="344" y="283"/>
                </a:lnTo>
                <a:lnTo>
                  <a:pt x="334" y="297"/>
                </a:lnTo>
                <a:lnTo>
                  <a:pt x="323" y="310"/>
                </a:lnTo>
                <a:lnTo>
                  <a:pt x="311" y="322"/>
                </a:lnTo>
                <a:lnTo>
                  <a:pt x="298" y="333"/>
                </a:lnTo>
                <a:lnTo>
                  <a:pt x="284" y="343"/>
                </a:lnTo>
                <a:lnTo>
                  <a:pt x="269" y="351"/>
                </a:lnTo>
                <a:lnTo>
                  <a:pt x="253" y="358"/>
                </a:lnTo>
                <a:lnTo>
                  <a:pt x="237" y="363"/>
                </a:lnTo>
                <a:lnTo>
                  <a:pt x="220" y="368"/>
                </a:lnTo>
                <a:lnTo>
                  <a:pt x="203" y="370"/>
                </a:lnTo>
                <a:lnTo>
                  <a:pt x="186" y="370"/>
                </a:lnTo>
                <a:lnTo>
                  <a:pt x="169" y="370"/>
                </a:lnTo>
                <a:lnTo>
                  <a:pt x="152" y="368"/>
                </a:lnTo>
                <a:lnTo>
                  <a:pt x="135" y="363"/>
                </a:lnTo>
                <a:lnTo>
                  <a:pt x="119" y="358"/>
                </a:lnTo>
                <a:lnTo>
                  <a:pt x="103" y="351"/>
                </a:lnTo>
                <a:lnTo>
                  <a:pt x="88" y="343"/>
                </a:lnTo>
                <a:lnTo>
                  <a:pt x="74" y="333"/>
                </a:lnTo>
                <a:lnTo>
                  <a:pt x="61" y="322"/>
                </a:lnTo>
                <a:lnTo>
                  <a:pt x="49" y="310"/>
                </a:lnTo>
                <a:lnTo>
                  <a:pt x="38" y="297"/>
                </a:lnTo>
                <a:lnTo>
                  <a:pt x="28" y="283"/>
                </a:lnTo>
                <a:lnTo>
                  <a:pt x="20" y="268"/>
                </a:lnTo>
                <a:lnTo>
                  <a:pt x="13" y="252"/>
                </a:lnTo>
                <a:lnTo>
                  <a:pt x="8" y="236"/>
                </a:lnTo>
                <a:lnTo>
                  <a:pt x="3" y="219"/>
                </a:lnTo>
                <a:lnTo>
                  <a:pt x="1" y="202"/>
                </a:lnTo>
                <a:lnTo>
                  <a:pt x="0" y="185"/>
                </a:lnTo>
                <a:close/>
              </a:path>
            </a:pathLst>
          </a:custGeom>
          <a:noFill/>
          <a:ln w="9525">
            <a:solidFill>
              <a:srgbClr val="000000"/>
            </a:solidFill>
            <a:prstDash val="dash"/>
            <a:round/>
            <a:headEnd/>
            <a:tailEnd/>
          </a:ln>
        </p:spPr>
        <p:txBody>
          <a:bodyPr/>
          <a:lstStyle/>
          <a:p>
            <a:endParaRPr lang="en-US" dirty="0"/>
          </a:p>
        </p:txBody>
      </p:sp>
      <p:sp>
        <p:nvSpPr>
          <p:cNvPr id="29709" name="Rectangle 7"/>
          <p:cNvSpPr>
            <a:spLocks noChangeArrowheads="1"/>
          </p:cNvSpPr>
          <p:nvPr/>
        </p:nvSpPr>
        <p:spPr bwMode="auto">
          <a:xfrm>
            <a:off x="4794340" y="6078339"/>
            <a:ext cx="512961" cy="124650"/>
          </a:xfrm>
          <a:prstGeom prst="rect">
            <a:avLst/>
          </a:prstGeom>
          <a:noFill/>
          <a:ln w="9525">
            <a:noFill/>
            <a:miter lim="800000"/>
            <a:headEnd/>
            <a:tailEnd/>
          </a:ln>
        </p:spPr>
        <p:txBody>
          <a:bodyPr wrap="none" lIns="0" tIns="0" rIns="0" bIns="0">
            <a:spAutoFit/>
          </a:bodyPr>
          <a:lstStyle/>
          <a:p>
            <a:pPr algn="ctr" eaLnBrk="0" hangingPunct="0"/>
            <a:r>
              <a:rPr lang="en-US" sz="900" b="1" dirty="0">
                <a:solidFill>
                  <a:srgbClr val="000000"/>
                </a:solidFill>
                <a:cs typeface="Arial" pitchFamily="34" charset="0"/>
              </a:rPr>
              <a:t>Ramp On</a:t>
            </a:r>
            <a:endParaRPr lang="en-US" sz="4000" b="1" dirty="0">
              <a:cs typeface="Arial" pitchFamily="34" charset="0"/>
            </a:endParaRPr>
          </a:p>
        </p:txBody>
      </p:sp>
      <p:sp>
        <p:nvSpPr>
          <p:cNvPr id="221" name="Rectangle 220"/>
          <p:cNvSpPr/>
          <p:nvPr/>
        </p:nvSpPr>
        <p:spPr>
          <a:xfrm>
            <a:off x="166688" y="5973510"/>
            <a:ext cx="5813425" cy="65747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nvGrpSpPr>
          <p:cNvPr id="2" name="Group 250"/>
          <p:cNvGrpSpPr/>
          <p:nvPr/>
        </p:nvGrpSpPr>
        <p:grpSpPr>
          <a:xfrm>
            <a:off x="6952597" y="5499653"/>
            <a:ext cx="359151" cy="185570"/>
            <a:chOff x="6553200" y="5181600"/>
            <a:chExt cx="359151" cy="185570"/>
          </a:xfrm>
        </p:grpSpPr>
        <p:sp>
          <p:nvSpPr>
            <p:cNvPr id="29722" name="Rectangle 10"/>
            <p:cNvSpPr>
              <a:spLocks noChangeArrowheads="1"/>
            </p:cNvSpPr>
            <p:nvPr/>
          </p:nvSpPr>
          <p:spPr bwMode="auto">
            <a:xfrm>
              <a:off x="6629400" y="5181600"/>
              <a:ext cx="237351" cy="109370"/>
            </a:xfrm>
            <a:prstGeom prst="rect">
              <a:avLst/>
            </a:prstGeom>
            <a:noFill/>
            <a:ln w="9525">
              <a:noFill/>
              <a:miter lim="800000"/>
              <a:headEnd/>
              <a:tailEnd/>
            </a:ln>
          </p:spPr>
          <p:txBody>
            <a:bodyPr wrap="none" lIns="0" tIns="0" rIns="0" bIns="0">
              <a:spAutoFit/>
            </a:bodyPr>
            <a:lstStyle/>
            <a:p>
              <a:pPr algn="ctr" eaLnBrk="0" hangingPunct="0"/>
              <a:r>
                <a:rPr lang="en-US" sz="700" b="1" dirty="0">
                  <a:solidFill>
                    <a:srgbClr val="000000"/>
                  </a:solidFill>
                  <a:cs typeface="Arial" pitchFamily="34" charset="0"/>
                </a:rPr>
                <a:t>Event</a:t>
              </a:r>
              <a:endParaRPr lang="en-US" sz="4000" b="1" dirty="0">
                <a:cs typeface="Arial" pitchFamily="34" charset="0"/>
              </a:endParaRPr>
            </a:p>
          </p:txBody>
        </p:sp>
        <p:sp>
          <p:nvSpPr>
            <p:cNvPr id="29723" name="Rectangle 11"/>
            <p:cNvSpPr>
              <a:spLocks noChangeArrowheads="1"/>
            </p:cNvSpPr>
            <p:nvPr/>
          </p:nvSpPr>
          <p:spPr bwMode="auto">
            <a:xfrm>
              <a:off x="6553200" y="5257800"/>
              <a:ext cx="359151" cy="109370"/>
            </a:xfrm>
            <a:prstGeom prst="rect">
              <a:avLst/>
            </a:prstGeom>
            <a:noFill/>
            <a:ln w="9525">
              <a:noFill/>
              <a:miter lim="800000"/>
              <a:headEnd/>
              <a:tailEnd/>
            </a:ln>
          </p:spPr>
          <p:txBody>
            <a:bodyPr wrap="none" lIns="0" tIns="0" rIns="0" bIns="0">
              <a:spAutoFit/>
            </a:bodyPr>
            <a:lstStyle/>
            <a:p>
              <a:pPr algn="ctr" eaLnBrk="0" hangingPunct="0"/>
              <a:r>
                <a:rPr lang="en-US" sz="700" b="1" dirty="0">
                  <a:solidFill>
                    <a:srgbClr val="000000"/>
                  </a:solidFill>
                  <a:cs typeface="Arial" pitchFamily="34" charset="0"/>
                </a:rPr>
                <a:t>Services</a:t>
              </a:r>
              <a:endParaRPr lang="en-US" sz="4000" b="1" dirty="0">
                <a:cs typeface="Arial" pitchFamily="34" charset="0"/>
              </a:endParaRPr>
            </a:p>
          </p:txBody>
        </p:sp>
      </p:grpSp>
      <p:grpSp>
        <p:nvGrpSpPr>
          <p:cNvPr id="3" name="Group 251"/>
          <p:cNvGrpSpPr/>
          <p:nvPr/>
        </p:nvGrpSpPr>
        <p:grpSpPr>
          <a:xfrm>
            <a:off x="6342997" y="5499653"/>
            <a:ext cx="380910" cy="185570"/>
            <a:chOff x="5943600" y="5181600"/>
            <a:chExt cx="380910" cy="185570"/>
          </a:xfrm>
        </p:grpSpPr>
        <p:sp>
          <p:nvSpPr>
            <p:cNvPr id="29729" name="Rectangle 31"/>
            <p:cNvSpPr>
              <a:spLocks noChangeArrowheads="1"/>
            </p:cNvSpPr>
            <p:nvPr/>
          </p:nvSpPr>
          <p:spPr bwMode="auto">
            <a:xfrm>
              <a:off x="5970247" y="5181600"/>
              <a:ext cx="354263" cy="107722"/>
            </a:xfrm>
            <a:prstGeom prst="rect">
              <a:avLst/>
            </a:prstGeom>
            <a:noFill/>
            <a:ln w="9525">
              <a:noFill/>
              <a:miter lim="800000"/>
              <a:headEnd/>
              <a:tailEnd/>
            </a:ln>
          </p:spPr>
          <p:txBody>
            <a:bodyPr wrap="none" lIns="0" tIns="0" rIns="0" bIns="0">
              <a:spAutoFit/>
            </a:bodyPr>
            <a:lstStyle/>
            <a:p>
              <a:pPr algn="ctr" eaLnBrk="0" hangingPunct="0"/>
              <a:r>
                <a:rPr lang="en-US" sz="700" b="1" dirty="0">
                  <a:solidFill>
                    <a:srgbClr val="000000"/>
                  </a:solidFill>
                  <a:cs typeface="Arial" pitchFamily="34" charset="0"/>
                </a:rPr>
                <a:t>Executive</a:t>
              </a:r>
            </a:p>
          </p:txBody>
        </p:sp>
        <p:sp>
          <p:nvSpPr>
            <p:cNvPr id="29730" name="Rectangle 32"/>
            <p:cNvSpPr>
              <a:spLocks noChangeArrowheads="1"/>
            </p:cNvSpPr>
            <p:nvPr/>
          </p:nvSpPr>
          <p:spPr bwMode="auto">
            <a:xfrm>
              <a:off x="5943600" y="5257800"/>
              <a:ext cx="359151" cy="109370"/>
            </a:xfrm>
            <a:prstGeom prst="rect">
              <a:avLst/>
            </a:prstGeom>
            <a:noFill/>
            <a:ln w="9525">
              <a:noFill/>
              <a:miter lim="800000"/>
              <a:headEnd/>
              <a:tailEnd/>
            </a:ln>
          </p:spPr>
          <p:txBody>
            <a:bodyPr wrap="none" lIns="0" tIns="0" rIns="0" bIns="0">
              <a:spAutoFit/>
            </a:bodyPr>
            <a:lstStyle/>
            <a:p>
              <a:pPr algn="ctr" eaLnBrk="0" hangingPunct="0"/>
              <a:r>
                <a:rPr lang="en-US" sz="700" b="1" dirty="0">
                  <a:solidFill>
                    <a:srgbClr val="000000"/>
                  </a:solidFill>
                  <a:cs typeface="Arial" pitchFamily="34" charset="0"/>
                </a:rPr>
                <a:t>Services</a:t>
              </a:r>
              <a:endParaRPr lang="en-US" sz="4000" b="1" dirty="0">
                <a:cs typeface="Arial" pitchFamily="34" charset="0"/>
              </a:endParaRPr>
            </a:p>
          </p:txBody>
        </p:sp>
      </p:grpSp>
      <p:grpSp>
        <p:nvGrpSpPr>
          <p:cNvPr id="4" name="Group 252"/>
          <p:cNvGrpSpPr/>
          <p:nvPr/>
        </p:nvGrpSpPr>
        <p:grpSpPr>
          <a:xfrm>
            <a:off x="5657197" y="5347253"/>
            <a:ext cx="540136" cy="517065"/>
            <a:chOff x="5257800" y="5029200"/>
            <a:chExt cx="540136" cy="517065"/>
          </a:xfrm>
        </p:grpSpPr>
        <p:sp>
          <p:nvSpPr>
            <p:cNvPr id="246" name="Freeform 73"/>
            <p:cNvSpPr>
              <a:spLocks/>
            </p:cNvSpPr>
            <p:nvPr/>
          </p:nvSpPr>
          <p:spPr bwMode="auto">
            <a:xfrm>
              <a:off x="5257800" y="5029200"/>
              <a:ext cx="540136" cy="517065"/>
            </a:xfrm>
            <a:custGeom>
              <a:avLst/>
              <a:gdLst>
                <a:gd name="T0" fmla="*/ 2147483647 w 372"/>
                <a:gd name="T1" fmla="*/ 2147483647 h 370"/>
                <a:gd name="T2" fmla="*/ 2147483647 w 372"/>
                <a:gd name="T3" fmla="*/ 2147483647 h 370"/>
                <a:gd name="T4" fmla="*/ 2147483647 w 372"/>
                <a:gd name="T5" fmla="*/ 2147483647 h 370"/>
                <a:gd name="T6" fmla="*/ 2147483647 w 372"/>
                <a:gd name="T7" fmla="*/ 2147483647 h 370"/>
                <a:gd name="T8" fmla="*/ 2147483647 w 372"/>
                <a:gd name="T9" fmla="*/ 2147483647 h 370"/>
                <a:gd name="T10" fmla="*/ 2147483647 w 372"/>
                <a:gd name="T11" fmla="*/ 2147483647 h 370"/>
                <a:gd name="T12" fmla="*/ 2147483647 w 372"/>
                <a:gd name="T13" fmla="*/ 2147483647 h 370"/>
                <a:gd name="T14" fmla="*/ 2147483647 w 372"/>
                <a:gd name="T15" fmla="*/ 2147483647 h 370"/>
                <a:gd name="T16" fmla="*/ 2147483647 w 372"/>
                <a:gd name="T17" fmla="*/ 0 h 370"/>
                <a:gd name="T18" fmla="*/ 2147483647 w 372"/>
                <a:gd name="T19" fmla="*/ 2147483647 h 370"/>
                <a:gd name="T20" fmla="*/ 2147483647 w 372"/>
                <a:gd name="T21" fmla="*/ 2147483647 h 370"/>
                <a:gd name="T22" fmla="*/ 2147483647 w 372"/>
                <a:gd name="T23" fmla="*/ 2147483647 h 370"/>
                <a:gd name="T24" fmla="*/ 2147483647 w 372"/>
                <a:gd name="T25" fmla="*/ 2147483647 h 370"/>
                <a:gd name="T26" fmla="*/ 2147483647 w 372"/>
                <a:gd name="T27" fmla="*/ 2147483647 h 370"/>
                <a:gd name="T28" fmla="*/ 2147483647 w 372"/>
                <a:gd name="T29" fmla="*/ 2147483647 h 370"/>
                <a:gd name="T30" fmla="*/ 2147483647 w 372"/>
                <a:gd name="T31" fmla="*/ 2147483647 h 370"/>
                <a:gd name="T32" fmla="*/ 2147483647 w 372"/>
                <a:gd name="T33" fmla="*/ 2147483647 h 370"/>
                <a:gd name="T34" fmla="*/ 2147483647 w 372"/>
                <a:gd name="T35" fmla="*/ 2147483647 h 370"/>
                <a:gd name="T36" fmla="*/ 2147483647 w 372"/>
                <a:gd name="T37" fmla="*/ 2147483647 h 370"/>
                <a:gd name="T38" fmla="*/ 2147483647 w 372"/>
                <a:gd name="T39" fmla="*/ 2147483647 h 370"/>
                <a:gd name="T40" fmla="*/ 2147483647 w 372"/>
                <a:gd name="T41" fmla="*/ 2147483647 h 370"/>
                <a:gd name="T42" fmla="*/ 2147483647 w 372"/>
                <a:gd name="T43" fmla="*/ 2147483647 h 370"/>
                <a:gd name="T44" fmla="*/ 2147483647 w 372"/>
                <a:gd name="T45" fmla="*/ 2147483647 h 370"/>
                <a:gd name="T46" fmla="*/ 2147483647 w 372"/>
                <a:gd name="T47" fmla="*/ 2147483647 h 370"/>
                <a:gd name="T48" fmla="*/ 2147483647 w 372"/>
                <a:gd name="T49" fmla="*/ 2147483647 h 370"/>
                <a:gd name="T50" fmla="*/ 2147483647 w 372"/>
                <a:gd name="T51" fmla="*/ 2147483647 h 370"/>
                <a:gd name="T52" fmla="*/ 2147483647 w 372"/>
                <a:gd name="T53" fmla="*/ 2147483647 h 370"/>
                <a:gd name="T54" fmla="*/ 2147483647 w 372"/>
                <a:gd name="T55" fmla="*/ 2147483647 h 370"/>
                <a:gd name="T56" fmla="*/ 2147483647 w 372"/>
                <a:gd name="T57" fmla="*/ 2147483647 h 370"/>
                <a:gd name="T58" fmla="*/ 2147483647 w 372"/>
                <a:gd name="T59" fmla="*/ 2147483647 h 370"/>
                <a:gd name="T60" fmla="*/ 2147483647 w 372"/>
                <a:gd name="T61" fmla="*/ 2147483647 h 370"/>
                <a:gd name="T62" fmla="*/ 2147483647 w 372"/>
                <a:gd name="T63" fmla="*/ 2147483647 h 370"/>
                <a:gd name="T64" fmla="*/ 2147483647 w 372"/>
                <a:gd name="T65" fmla="*/ 2147483647 h 370"/>
                <a:gd name="T66" fmla="*/ 2147483647 w 372"/>
                <a:gd name="T67" fmla="*/ 2147483647 h 37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72"/>
                <a:gd name="T103" fmla="*/ 0 h 370"/>
                <a:gd name="T104" fmla="*/ 372 w 372"/>
                <a:gd name="T105" fmla="*/ 370 h 37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72" h="370">
                  <a:moveTo>
                    <a:pt x="0" y="185"/>
                  </a:moveTo>
                  <a:lnTo>
                    <a:pt x="1" y="168"/>
                  </a:lnTo>
                  <a:lnTo>
                    <a:pt x="3" y="151"/>
                  </a:lnTo>
                  <a:lnTo>
                    <a:pt x="8" y="134"/>
                  </a:lnTo>
                  <a:lnTo>
                    <a:pt x="13" y="118"/>
                  </a:lnTo>
                  <a:lnTo>
                    <a:pt x="20" y="103"/>
                  </a:lnTo>
                  <a:lnTo>
                    <a:pt x="28" y="87"/>
                  </a:lnTo>
                  <a:lnTo>
                    <a:pt x="38" y="73"/>
                  </a:lnTo>
                  <a:lnTo>
                    <a:pt x="49" y="60"/>
                  </a:lnTo>
                  <a:lnTo>
                    <a:pt x="61" y="48"/>
                  </a:lnTo>
                  <a:lnTo>
                    <a:pt x="74" y="37"/>
                  </a:lnTo>
                  <a:lnTo>
                    <a:pt x="88" y="28"/>
                  </a:lnTo>
                  <a:lnTo>
                    <a:pt x="103" y="19"/>
                  </a:lnTo>
                  <a:lnTo>
                    <a:pt x="119" y="13"/>
                  </a:lnTo>
                  <a:lnTo>
                    <a:pt x="135" y="7"/>
                  </a:lnTo>
                  <a:lnTo>
                    <a:pt x="152" y="3"/>
                  </a:lnTo>
                  <a:lnTo>
                    <a:pt x="169" y="1"/>
                  </a:lnTo>
                  <a:lnTo>
                    <a:pt x="186" y="0"/>
                  </a:lnTo>
                  <a:lnTo>
                    <a:pt x="203" y="1"/>
                  </a:lnTo>
                  <a:lnTo>
                    <a:pt x="220" y="3"/>
                  </a:lnTo>
                  <a:lnTo>
                    <a:pt x="237" y="7"/>
                  </a:lnTo>
                  <a:lnTo>
                    <a:pt x="253" y="13"/>
                  </a:lnTo>
                  <a:lnTo>
                    <a:pt x="269" y="19"/>
                  </a:lnTo>
                  <a:lnTo>
                    <a:pt x="284" y="28"/>
                  </a:lnTo>
                  <a:lnTo>
                    <a:pt x="298" y="37"/>
                  </a:lnTo>
                  <a:lnTo>
                    <a:pt x="311" y="48"/>
                  </a:lnTo>
                  <a:lnTo>
                    <a:pt x="323" y="60"/>
                  </a:lnTo>
                  <a:lnTo>
                    <a:pt x="334" y="73"/>
                  </a:lnTo>
                  <a:lnTo>
                    <a:pt x="344" y="87"/>
                  </a:lnTo>
                  <a:lnTo>
                    <a:pt x="352" y="103"/>
                  </a:lnTo>
                  <a:lnTo>
                    <a:pt x="359" y="118"/>
                  </a:lnTo>
                  <a:lnTo>
                    <a:pt x="365" y="134"/>
                  </a:lnTo>
                  <a:lnTo>
                    <a:pt x="369" y="151"/>
                  </a:lnTo>
                  <a:lnTo>
                    <a:pt x="371" y="168"/>
                  </a:lnTo>
                  <a:lnTo>
                    <a:pt x="372" y="185"/>
                  </a:lnTo>
                  <a:lnTo>
                    <a:pt x="371" y="202"/>
                  </a:lnTo>
                  <a:lnTo>
                    <a:pt x="369" y="219"/>
                  </a:lnTo>
                  <a:lnTo>
                    <a:pt x="365" y="236"/>
                  </a:lnTo>
                  <a:lnTo>
                    <a:pt x="359" y="252"/>
                  </a:lnTo>
                  <a:lnTo>
                    <a:pt x="352" y="268"/>
                  </a:lnTo>
                  <a:lnTo>
                    <a:pt x="344" y="283"/>
                  </a:lnTo>
                  <a:lnTo>
                    <a:pt x="334" y="297"/>
                  </a:lnTo>
                  <a:lnTo>
                    <a:pt x="323" y="310"/>
                  </a:lnTo>
                  <a:lnTo>
                    <a:pt x="311" y="322"/>
                  </a:lnTo>
                  <a:lnTo>
                    <a:pt x="298" y="333"/>
                  </a:lnTo>
                  <a:lnTo>
                    <a:pt x="284" y="343"/>
                  </a:lnTo>
                  <a:lnTo>
                    <a:pt x="269" y="351"/>
                  </a:lnTo>
                  <a:lnTo>
                    <a:pt x="253" y="358"/>
                  </a:lnTo>
                  <a:lnTo>
                    <a:pt x="237" y="363"/>
                  </a:lnTo>
                  <a:lnTo>
                    <a:pt x="220" y="368"/>
                  </a:lnTo>
                  <a:lnTo>
                    <a:pt x="203" y="370"/>
                  </a:lnTo>
                  <a:lnTo>
                    <a:pt x="186" y="370"/>
                  </a:lnTo>
                  <a:lnTo>
                    <a:pt x="169" y="370"/>
                  </a:lnTo>
                  <a:lnTo>
                    <a:pt x="152" y="368"/>
                  </a:lnTo>
                  <a:lnTo>
                    <a:pt x="135" y="363"/>
                  </a:lnTo>
                  <a:lnTo>
                    <a:pt x="119" y="358"/>
                  </a:lnTo>
                  <a:lnTo>
                    <a:pt x="103" y="351"/>
                  </a:lnTo>
                  <a:lnTo>
                    <a:pt x="88" y="343"/>
                  </a:lnTo>
                  <a:lnTo>
                    <a:pt x="74" y="333"/>
                  </a:lnTo>
                  <a:lnTo>
                    <a:pt x="61" y="322"/>
                  </a:lnTo>
                  <a:lnTo>
                    <a:pt x="49" y="310"/>
                  </a:lnTo>
                  <a:lnTo>
                    <a:pt x="38" y="297"/>
                  </a:lnTo>
                  <a:lnTo>
                    <a:pt x="28" y="283"/>
                  </a:lnTo>
                  <a:lnTo>
                    <a:pt x="20" y="268"/>
                  </a:lnTo>
                  <a:lnTo>
                    <a:pt x="13" y="252"/>
                  </a:lnTo>
                  <a:lnTo>
                    <a:pt x="8" y="236"/>
                  </a:lnTo>
                  <a:lnTo>
                    <a:pt x="3" y="219"/>
                  </a:lnTo>
                  <a:lnTo>
                    <a:pt x="1" y="202"/>
                  </a:lnTo>
                  <a:lnTo>
                    <a:pt x="0" y="185"/>
                  </a:lnTo>
                  <a:close/>
                </a:path>
              </a:pathLst>
            </a:custGeom>
            <a:solidFill>
              <a:srgbClr val="00FF00"/>
            </a:solidFill>
            <a:ln w="6350">
              <a:solidFill>
                <a:schemeClr val="tx2"/>
              </a:solidFill>
              <a:round/>
              <a:headEnd/>
              <a:tailEnd/>
            </a:ln>
          </p:spPr>
          <p:txBody>
            <a:bodyPr/>
            <a:lstStyle/>
            <a:p>
              <a:endParaRPr lang="en-US" dirty="0"/>
            </a:p>
          </p:txBody>
        </p:sp>
        <p:sp>
          <p:nvSpPr>
            <p:cNvPr id="29731" name="Rectangle 33"/>
            <p:cNvSpPr>
              <a:spLocks noChangeArrowheads="1"/>
            </p:cNvSpPr>
            <p:nvPr/>
          </p:nvSpPr>
          <p:spPr bwMode="auto">
            <a:xfrm>
              <a:off x="5410200" y="5181600"/>
              <a:ext cx="204560" cy="109370"/>
            </a:xfrm>
            <a:prstGeom prst="rect">
              <a:avLst/>
            </a:prstGeom>
            <a:noFill/>
            <a:ln w="9525">
              <a:noFill/>
              <a:miter lim="800000"/>
              <a:headEnd/>
              <a:tailEnd/>
            </a:ln>
          </p:spPr>
          <p:txBody>
            <a:bodyPr wrap="none" lIns="0" tIns="0" rIns="0" bIns="0">
              <a:spAutoFit/>
            </a:bodyPr>
            <a:lstStyle/>
            <a:p>
              <a:pPr algn="ctr" eaLnBrk="0" hangingPunct="0"/>
              <a:r>
                <a:rPr lang="en-US" sz="700" b="1" dirty="0">
                  <a:solidFill>
                    <a:srgbClr val="000000"/>
                  </a:solidFill>
                  <a:cs typeface="Arial" pitchFamily="34" charset="0"/>
                </a:rPr>
                <a:t>Time</a:t>
              </a:r>
              <a:endParaRPr lang="en-US" sz="4000" b="1" dirty="0">
                <a:cs typeface="Arial" pitchFamily="34" charset="0"/>
              </a:endParaRPr>
            </a:p>
          </p:txBody>
        </p:sp>
        <p:sp>
          <p:nvSpPr>
            <p:cNvPr id="29732" name="Rectangle 34"/>
            <p:cNvSpPr>
              <a:spLocks noChangeArrowheads="1"/>
            </p:cNvSpPr>
            <p:nvPr/>
          </p:nvSpPr>
          <p:spPr bwMode="auto">
            <a:xfrm>
              <a:off x="5334000" y="5257800"/>
              <a:ext cx="359151" cy="109370"/>
            </a:xfrm>
            <a:prstGeom prst="rect">
              <a:avLst/>
            </a:prstGeom>
            <a:noFill/>
            <a:ln w="9525">
              <a:noFill/>
              <a:miter lim="800000"/>
              <a:headEnd/>
              <a:tailEnd/>
            </a:ln>
          </p:spPr>
          <p:txBody>
            <a:bodyPr wrap="none" lIns="0" tIns="0" rIns="0" bIns="0">
              <a:spAutoFit/>
            </a:bodyPr>
            <a:lstStyle/>
            <a:p>
              <a:pPr algn="ctr" eaLnBrk="0" hangingPunct="0"/>
              <a:r>
                <a:rPr lang="en-US" sz="700" b="1" dirty="0">
                  <a:solidFill>
                    <a:srgbClr val="000000"/>
                  </a:solidFill>
                  <a:cs typeface="Arial" pitchFamily="34" charset="0"/>
                </a:rPr>
                <a:t>Services</a:t>
              </a:r>
              <a:endParaRPr lang="en-US" sz="4000" b="1" dirty="0">
                <a:cs typeface="Arial" pitchFamily="34" charset="0"/>
              </a:endParaRPr>
            </a:p>
          </p:txBody>
        </p:sp>
      </p:grpSp>
      <p:grpSp>
        <p:nvGrpSpPr>
          <p:cNvPr id="5" name="Group 224"/>
          <p:cNvGrpSpPr/>
          <p:nvPr/>
        </p:nvGrpSpPr>
        <p:grpSpPr>
          <a:xfrm>
            <a:off x="1188057" y="3747053"/>
            <a:ext cx="387350" cy="393700"/>
            <a:chOff x="1123950" y="3319463"/>
            <a:chExt cx="387350" cy="393700"/>
          </a:xfrm>
        </p:grpSpPr>
        <p:sp>
          <p:nvSpPr>
            <p:cNvPr id="168" name="Freeform 123"/>
            <p:cNvSpPr>
              <a:spLocks/>
            </p:cNvSpPr>
            <p:nvPr/>
          </p:nvSpPr>
          <p:spPr bwMode="auto">
            <a:xfrm>
              <a:off x="1123950" y="3319463"/>
              <a:ext cx="387350" cy="393700"/>
            </a:xfrm>
            <a:custGeom>
              <a:avLst/>
              <a:gdLst>
                <a:gd name="T0" fmla="*/ 0 w 371"/>
                <a:gd name="T1" fmla="*/ 477916706 h 371"/>
                <a:gd name="T2" fmla="*/ 19494928 w 371"/>
                <a:gd name="T3" fmla="*/ 381767325 h 371"/>
                <a:gd name="T4" fmla="*/ 52912659 w 371"/>
                <a:gd name="T5" fmla="*/ 291274977 h 371"/>
                <a:gd name="T6" fmla="*/ 103041758 w 371"/>
                <a:gd name="T7" fmla="*/ 209264816 h 371"/>
                <a:gd name="T8" fmla="*/ 167093660 w 371"/>
                <a:gd name="T9" fmla="*/ 138567038 h 371"/>
                <a:gd name="T10" fmla="*/ 242286475 w 371"/>
                <a:gd name="T11" fmla="*/ 79181645 h 371"/>
                <a:gd name="T12" fmla="*/ 328616865 w 371"/>
                <a:gd name="T13" fmla="*/ 36762306 h 371"/>
                <a:gd name="T14" fmla="*/ 420519379 w 371"/>
                <a:gd name="T15" fmla="*/ 11312384 h 371"/>
                <a:gd name="T16" fmla="*/ 515205453 w 371"/>
                <a:gd name="T17" fmla="*/ 0 h 371"/>
                <a:gd name="T18" fmla="*/ 612676755 w 371"/>
                <a:gd name="T19" fmla="*/ 11312384 h 371"/>
                <a:gd name="T20" fmla="*/ 704579269 w 371"/>
                <a:gd name="T21" fmla="*/ 36762306 h 371"/>
                <a:gd name="T22" fmla="*/ 788126099 w 371"/>
                <a:gd name="T23" fmla="*/ 79181645 h 371"/>
                <a:gd name="T24" fmla="*/ 866102473 w 371"/>
                <a:gd name="T25" fmla="*/ 138567038 h 371"/>
                <a:gd name="T26" fmla="*/ 927370816 w 371"/>
                <a:gd name="T27" fmla="*/ 209264816 h 371"/>
                <a:gd name="T28" fmla="*/ 980283475 w 371"/>
                <a:gd name="T29" fmla="*/ 291274977 h 371"/>
                <a:gd name="T30" fmla="*/ 1013701206 w 371"/>
                <a:gd name="T31" fmla="*/ 381767325 h 371"/>
                <a:gd name="T32" fmla="*/ 1030410906 w 371"/>
                <a:gd name="T33" fmla="*/ 477916706 h 371"/>
                <a:gd name="T34" fmla="*/ 1030410906 w 371"/>
                <a:gd name="T35" fmla="*/ 574066087 h 371"/>
                <a:gd name="T36" fmla="*/ 1013701206 w 371"/>
                <a:gd name="T37" fmla="*/ 667386951 h 371"/>
                <a:gd name="T38" fmla="*/ 980283475 w 371"/>
                <a:gd name="T39" fmla="*/ 757879299 h 371"/>
                <a:gd name="T40" fmla="*/ 927370816 w 371"/>
                <a:gd name="T41" fmla="*/ 839889461 h 371"/>
                <a:gd name="T42" fmla="*/ 866102473 w 371"/>
                <a:gd name="T43" fmla="*/ 913414073 h 371"/>
                <a:gd name="T44" fmla="*/ 788126099 w 371"/>
                <a:gd name="T45" fmla="*/ 969972631 h 371"/>
                <a:gd name="T46" fmla="*/ 704579269 w 371"/>
                <a:gd name="T47" fmla="*/ 1015218805 h 371"/>
                <a:gd name="T48" fmla="*/ 612676755 w 371"/>
                <a:gd name="T49" fmla="*/ 1040670409 h 371"/>
                <a:gd name="T50" fmla="*/ 515205453 w 371"/>
                <a:gd name="T51" fmla="*/ 1049154276 h 371"/>
                <a:gd name="T52" fmla="*/ 420519379 w 371"/>
                <a:gd name="T53" fmla="*/ 1040670409 h 371"/>
                <a:gd name="T54" fmla="*/ 328616865 w 371"/>
                <a:gd name="T55" fmla="*/ 1015218805 h 371"/>
                <a:gd name="T56" fmla="*/ 242286475 w 371"/>
                <a:gd name="T57" fmla="*/ 969972631 h 371"/>
                <a:gd name="T58" fmla="*/ 167093660 w 371"/>
                <a:gd name="T59" fmla="*/ 913414073 h 371"/>
                <a:gd name="T60" fmla="*/ 103041758 w 371"/>
                <a:gd name="T61" fmla="*/ 839889461 h 371"/>
                <a:gd name="T62" fmla="*/ 52912659 w 371"/>
                <a:gd name="T63" fmla="*/ 757879299 h 371"/>
                <a:gd name="T64" fmla="*/ 19494928 w 371"/>
                <a:gd name="T65" fmla="*/ 667386951 h 371"/>
                <a:gd name="T66" fmla="*/ 0 w 371"/>
                <a:gd name="T67" fmla="*/ 574066087 h 37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71"/>
                <a:gd name="T103" fmla="*/ 0 h 371"/>
                <a:gd name="T104" fmla="*/ 371 w 371"/>
                <a:gd name="T105" fmla="*/ 371 h 37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71" h="371">
                  <a:moveTo>
                    <a:pt x="0" y="186"/>
                  </a:moveTo>
                  <a:lnTo>
                    <a:pt x="0" y="169"/>
                  </a:lnTo>
                  <a:lnTo>
                    <a:pt x="3" y="152"/>
                  </a:lnTo>
                  <a:lnTo>
                    <a:pt x="7" y="135"/>
                  </a:lnTo>
                  <a:lnTo>
                    <a:pt x="12" y="119"/>
                  </a:lnTo>
                  <a:lnTo>
                    <a:pt x="19" y="103"/>
                  </a:lnTo>
                  <a:lnTo>
                    <a:pt x="28" y="88"/>
                  </a:lnTo>
                  <a:lnTo>
                    <a:pt x="37" y="74"/>
                  </a:lnTo>
                  <a:lnTo>
                    <a:pt x="48" y="61"/>
                  </a:lnTo>
                  <a:lnTo>
                    <a:pt x="60" y="49"/>
                  </a:lnTo>
                  <a:lnTo>
                    <a:pt x="73" y="38"/>
                  </a:lnTo>
                  <a:lnTo>
                    <a:pt x="87" y="28"/>
                  </a:lnTo>
                  <a:lnTo>
                    <a:pt x="103" y="20"/>
                  </a:lnTo>
                  <a:lnTo>
                    <a:pt x="118" y="13"/>
                  </a:lnTo>
                  <a:lnTo>
                    <a:pt x="135" y="7"/>
                  </a:lnTo>
                  <a:lnTo>
                    <a:pt x="151" y="4"/>
                  </a:lnTo>
                  <a:lnTo>
                    <a:pt x="168" y="1"/>
                  </a:lnTo>
                  <a:lnTo>
                    <a:pt x="185" y="0"/>
                  </a:lnTo>
                  <a:lnTo>
                    <a:pt x="203" y="1"/>
                  </a:lnTo>
                  <a:lnTo>
                    <a:pt x="220" y="4"/>
                  </a:lnTo>
                  <a:lnTo>
                    <a:pt x="236" y="7"/>
                  </a:lnTo>
                  <a:lnTo>
                    <a:pt x="253" y="13"/>
                  </a:lnTo>
                  <a:lnTo>
                    <a:pt x="268" y="20"/>
                  </a:lnTo>
                  <a:lnTo>
                    <a:pt x="283" y="28"/>
                  </a:lnTo>
                  <a:lnTo>
                    <a:pt x="298" y="38"/>
                  </a:lnTo>
                  <a:lnTo>
                    <a:pt x="311" y="49"/>
                  </a:lnTo>
                  <a:lnTo>
                    <a:pt x="323" y="61"/>
                  </a:lnTo>
                  <a:lnTo>
                    <a:pt x="333" y="74"/>
                  </a:lnTo>
                  <a:lnTo>
                    <a:pt x="343" y="88"/>
                  </a:lnTo>
                  <a:lnTo>
                    <a:pt x="352" y="103"/>
                  </a:lnTo>
                  <a:lnTo>
                    <a:pt x="359" y="119"/>
                  </a:lnTo>
                  <a:lnTo>
                    <a:pt x="364" y="135"/>
                  </a:lnTo>
                  <a:lnTo>
                    <a:pt x="368" y="152"/>
                  </a:lnTo>
                  <a:lnTo>
                    <a:pt x="370" y="169"/>
                  </a:lnTo>
                  <a:lnTo>
                    <a:pt x="371" y="186"/>
                  </a:lnTo>
                  <a:lnTo>
                    <a:pt x="370" y="203"/>
                  </a:lnTo>
                  <a:lnTo>
                    <a:pt x="368" y="220"/>
                  </a:lnTo>
                  <a:lnTo>
                    <a:pt x="364" y="236"/>
                  </a:lnTo>
                  <a:lnTo>
                    <a:pt x="359" y="253"/>
                  </a:lnTo>
                  <a:lnTo>
                    <a:pt x="352" y="268"/>
                  </a:lnTo>
                  <a:lnTo>
                    <a:pt x="343" y="283"/>
                  </a:lnTo>
                  <a:lnTo>
                    <a:pt x="333" y="297"/>
                  </a:lnTo>
                  <a:lnTo>
                    <a:pt x="323" y="310"/>
                  </a:lnTo>
                  <a:lnTo>
                    <a:pt x="311" y="323"/>
                  </a:lnTo>
                  <a:lnTo>
                    <a:pt x="298" y="334"/>
                  </a:lnTo>
                  <a:lnTo>
                    <a:pt x="283" y="343"/>
                  </a:lnTo>
                  <a:lnTo>
                    <a:pt x="268" y="352"/>
                  </a:lnTo>
                  <a:lnTo>
                    <a:pt x="253" y="359"/>
                  </a:lnTo>
                  <a:lnTo>
                    <a:pt x="236" y="364"/>
                  </a:lnTo>
                  <a:lnTo>
                    <a:pt x="220" y="368"/>
                  </a:lnTo>
                  <a:lnTo>
                    <a:pt x="203" y="370"/>
                  </a:lnTo>
                  <a:lnTo>
                    <a:pt x="185" y="371"/>
                  </a:lnTo>
                  <a:lnTo>
                    <a:pt x="168" y="370"/>
                  </a:lnTo>
                  <a:lnTo>
                    <a:pt x="151" y="368"/>
                  </a:lnTo>
                  <a:lnTo>
                    <a:pt x="135" y="364"/>
                  </a:lnTo>
                  <a:lnTo>
                    <a:pt x="118" y="359"/>
                  </a:lnTo>
                  <a:lnTo>
                    <a:pt x="103" y="352"/>
                  </a:lnTo>
                  <a:lnTo>
                    <a:pt x="87" y="343"/>
                  </a:lnTo>
                  <a:lnTo>
                    <a:pt x="73" y="334"/>
                  </a:lnTo>
                  <a:lnTo>
                    <a:pt x="60" y="323"/>
                  </a:lnTo>
                  <a:lnTo>
                    <a:pt x="48" y="310"/>
                  </a:lnTo>
                  <a:lnTo>
                    <a:pt x="37" y="297"/>
                  </a:lnTo>
                  <a:lnTo>
                    <a:pt x="28" y="283"/>
                  </a:lnTo>
                  <a:lnTo>
                    <a:pt x="19" y="268"/>
                  </a:lnTo>
                  <a:lnTo>
                    <a:pt x="12" y="253"/>
                  </a:lnTo>
                  <a:lnTo>
                    <a:pt x="7" y="236"/>
                  </a:lnTo>
                  <a:lnTo>
                    <a:pt x="3" y="220"/>
                  </a:lnTo>
                  <a:lnTo>
                    <a:pt x="0" y="203"/>
                  </a:lnTo>
                  <a:lnTo>
                    <a:pt x="0" y="186"/>
                  </a:lnTo>
                  <a:close/>
                </a:path>
              </a:pathLst>
            </a:custGeom>
            <a:solidFill>
              <a:schemeClr val="accent2">
                <a:lumMod val="40000"/>
                <a:lumOff val="60000"/>
              </a:schemeClr>
            </a:solidFill>
            <a:ln w="3175">
              <a:solidFill>
                <a:srgbClr val="000000"/>
              </a:solidFill>
              <a:round/>
              <a:headEnd/>
              <a:tailEnd/>
            </a:ln>
          </p:spPr>
          <p:txBody>
            <a:bodyPr/>
            <a:lstStyle/>
            <a:p>
              <a:pPr>
                <a:defRPr/>
              </a:pPr>
              <a:endParaRPr lang="en-US" b="1" dirty="0">
                <a:latin typeface="Arial" charset="0"/>
              </a:endParaRPr>
            </a:p>
          </p:txBody>
        </p:sp>
        <p:sp>
          <p:nvSpPr>
            <p:cNvPr id="206" name="Rectangle 65"/>
            <p:cNvSpPr>
              <a:spLocks noChangeArrowheads="1"/>
            </p:cNvSpPr>
            <p:nvPr/>
          </p:nvSpPr>
          <p:spPr bwMode="auto">
            <a:xfrm>
              <a:off x="1171575" y="3465513"/>
              <a:ext cx="303213" cy="109537"/>
            </a:xfrm>
            <a:prstGeom prst="rect">
              <a:avLst/>
            </a:prstGeom>
            <a:solidFill>
              <a:schemeClr val="accent2">
                <a:lumMod val="40000"/>
                <a:lumOff val="60000"/>
              </a:schemeClr>
            </a:solidFill>
            <a:ln w="9525">
              <a:noFill/>
              <a:miter lim="800000"/>
              <a:headEnd/>
              <a:tailEnd/>
            </a:ln>
          </p:spPr>
          <p:txBody>
            <a:bodyPr wrap="none" lIns="0" tIns="0" rIns="0" bIns="0">
              <a:spAutoFit/>
            </a:bodyPr>
            <a:lstStyle/>
            <a:p>
              <a:pPr algn="ctr" eaLnBrk="0" hangingPunct="0">
                <a:defRPr/>
              </a:pPr>
              <a:r>
                <a:rPr lang="en-US" sz="700" b="1" dirty="0">
                  <a:solidFill>
                    <a:srgbClr val="000000"/>
                  </a:solidFill>
                  <a:latin typeface="Arial" charset="0"/>
                  <a:ea typeface="Arial" pitchFamily="25" charset="0"/>
                  <a:cs typeface="Arial" pitchFamily="25" charset="0"/>
                </a:rPr>
                <a:t>GPS IO</a:t>
              </a:r>
              <a:endParaRPr lang="en-US" sz="4000" b="1" dirty="0">
                <a:latin typeface="Arial" charset="0"/>
                <a:ea typeface="Arial" pitchFamily="25" charset="0"/>
                <a:cs typeface="Arial" pitchFamily="25" charset="0"/>
              </a:endParaRPr>
            </a:p>
          </p:txBody>
        </p:sp>
      </p:grpSp>
      <p:grpSp>
        <p:nvGrpSpPr>
          <p:cNvPr id="6" name="Group 222"/>
          <p:cNvGrpSpPr/>
          <p:nvPr/>
        </p:nvGrpSpPr>
        <p:grpSpPr>
          <a:xfrm>
            <a:off x="1188057" y="4204253"/>
            <a:ext cx="387350" cy="393700"/>
            <a:chOff x="1143000" y="3886200"/>
            <a:chExt cx="387350" cy="393700"/>
          </a:xfrm>
        </p:grpSpPr>
        <p:sp>
          <p:nvSpPr>
            <p:cNvPr id="171" name="Freeform 123"/>
            <p:cNvSpPr>
              <a:spLocks/>
            </p:cNvSpPr>
            <p:nvPr/>
          </p:nvSpPr>
          <p:spPr bwMode="auto">
            <a:xfrm>
              <a:off x="1143000" y="3886200"/>
              <a:ext cx="387350" cy="393700"/>
            </a:xfrm>
            <a:custGeom>
              <a:avLst/>
              <a:gdLst>
                <a:gd name="T0" fmla="*/ 0 w 371"/>
                <a:gd name="T1" fmla="*/ 477916706 h 371"/>
                <a:gd name="T2" fmla="*/ 19494928 w 371"/>
                <a:gd name="T3" fmla="*/ 381767325 h 371"/>
                <a:gd name="T4" fmla="*/ 52912659 w 371"/>
                <a:gd name="T5" fmla="*/ 291274977 h 371"/>
                <a:gd name="T6" fmla="*/ 103041758 w 371"/>
                <a:gd name="T7" fmla="*/ 209264816 h 371"/>
                <a:gd name="T8" fmla="*/ 167093660 w 371"/>
                <a:gd name="T9" fmla="*/ 138567038 h 371"/>
                <a:gd name="T10" fmla="*/ 242286475 w 371"/>
                <a:gd name="T11" fmla="*/ 79181645 h 371"/>
                <a:gd name="T12" fmla="*/ 328616865 w 371"/>
                <a:gd name="T13" fmla="*/ 36762306 h 371"/>
                <a:gd name="T14" fmla="*/ 420519379 w 371"/>
                <a:gd name="T15" fmla="*/ 11312384 h 371"/>
                <a:gd name="T16" fmla="*/ 515205453 w 371"/>
                <a:gd name="T17" fmla="*/ 0 h 371"/>
                <a:gd name="T18" fmla="*/ 612676755 w 371"/>
                <a:gd name="T19" fmla="*/ 11312384 h 371"/>
                <a:gd name="T20" fmla="*/ 704579269 w 371"/>
                <a:gd name="T21" fmla="*/ 36762306 h 371"/>
                <a:gd name="T22" fmla="*/ 788126099 w 371"/>
                <a:gd name="T23" fmla="*/ 79181645 h 371"/>
                <a:gd name="T24" fmla="*/ 866102473 w 371"/>
                <a:gd name="T25" fmla="*/ 138567038 h 371"/>
                <a:gd name="T26" fmla="*/ 927370816 w 371"/>
                <a:gd name="T27" fmla="*/ 209264816 h 371"/>
                <a:gd name="T28" fmla="*/ 980283475 w 371"/>
                <a:gd name="T29" fmla="*/ 291274977 h 371"/>
                <a:gd name="T30" fmla="*/ 1013701206 w 371"/>
                <a:gd name="T31" fmla="*/ 381767325 h 371"/>
                <a:gd name="T32" fmla="*/ 1030410906 w 371"/>
                <a:gd name="T33" fmla="*/ 477916706 h 371"/>
                <a:gd name="T34" fmla="*/ 1030410906 w 371"/>
                <a:gd name="T35" fmla="*/ 574066087 h 371"/>
                <a:gd name="T36" fmla="*/ 1013701206 w 371"/>
                <a:gd name="T37" fmla="*/ 667386951 h 371"/>
                <a:gd name="T38" fmla="*/ 980283475 w 371"/>
                <a:gd name="T39" fmla="*/ 757879299 h 371"/>
                <a:gd name="T40" fmla="*/ 927370816 w 371"/>
                <a:gd name="T41" fmla="*/ 839889461 h 371"/>
                <a:gd name="T42" fmla="*/ 866102473 w 371"/>
                <a:gd name="T43" fmla="*/ 913414073 h 371"/>
                <a:gd name="T44" fmla="*/ 788126099 w 371"/>
                <a:gd name="T45" fmla="*/ 969972631 h 371"/>
                <a:gd name="T46" fmla="*/ 704579269 w 371"/>
                <a:gd name="T47" fmla="*/ 1015218805 h 371"/>
                <a:gd name="T48" fmla="*/ 612676755 w 371"/>
                <a:gd name="T49" fmla="*/ 1040670409 h 371"/>
                <a:gd name="T50" fmla="*/ 515205453 w 371"/>
                <a:gd name="T51" fmla="*/ 1049154276 h 371"/>
                <a:gd name="T52" fmla="*/ 420519379 w 371"/>
                <a:gd name="T53" fmla="*/ 1040670409 h 371"/>
                <a:gd name="T54" fmla="*/ 328616865 w 371"/>
                <a:gd name="T55" fmla="*/ 1015218805 h 371"/>
                <a:gd name="T56" fmla="*/ 242286475 w 371"/>
                <a:gd name="T57" fmla="*/ 969972631 h 371"/>
                <a:gd name="T58" fmla="*/ 167093660 w 371"/>
                <a:gd name="T59" fmla="*/ 913414073 h 371"/>
                <a:gd name="T60" fmla="*/ 103041758 w 371"/>
                <a:gd name="T61" fmla="*/ 839889461 h 371"/>
                <a:gd name="T62" fmla="*/ 52912659 w 371"/>
                <a:gd name="T63" fmla="*/ 757879299 h 371"/>
                <a:gd name="T64" fmla="*/ 19494928 w 371"/>
                <a:gd name="T65" fmla="*/ 667386951 h 371"/>
                <a:gd name="T66" fmla="*/ 0 w 371"/>
                <a:gd name="T67" fmla="*/ 574066087 h 37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71"/>
                <a:gd name="T103" fmla="*/ 0 h 371"/>
                <a:gd name="T104" fmla="*/ 371 w 371"/>
                <a:gd name="T105" fmla="*/ 371 h 37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71" h="371">
                  <a:moveTo>
                    <a:pt x="0" y="186"/>
                  </a:moveTo>
                  <a:lnTo>
                    <a:pt x="0" y="169"/>
                  </a:lnTo>
                  <a:lnTo>
                    <a:pt x="3" y="152"/>
                  </a:lnTo>
                  <a:lnTo>
                    <a:pt x="7" y="135"/>
                  </a:lnTo>
                  <a:lnTo>
                    <a:pt x="12" y="119"/>
                  </a:lnTo>
                  <a:lnTo>
                    <a:pt x="19" y="103"/>
                  </a:lnTo>
                  <a:lnTo>
                    <a:pt x="28" y="88"/>
                  </a:lnTo>
                  <a:lnTo>
                    <a:pt x="37" y="74"/>
                  </a:lnTo>
                  <a:lnTo>
                    <a:pt x="48" y="61"/>
                  </a:lnTo>
                  <a:lnTo>
                    <a:pt x="60" y="49"/>
                  </a:lnTo>
                  <a:lnTo>
                    <a:pt x="73" y="38"/>
                  </a:lnTo>
                  <a:lnTo>
                    <a:pt x="87" y="28"/>
                  </a:lnTo>
                  <a:lnTo>
                    <a:pt x="103" y="20"/>
                  </a:lnTo>
                  <a:lnTo>
                    <a:pt x="118" y="13"/>
                  </a:lnTo>
                  <a:lnTo>
                    <a:pt x="135" y="7"/>
                  </a:lnTo>
                  <a:lnTo>
                    <a:pt x="151" y="4"/>
                  </a:lnTo>
                  <a:lnTo>
                    <a:pt x="168" y="1"/>
                  </a:lnTo>
                  <a:lnTo>
                    <a:pt x="185" y="0"/>
                  </a:lnTo>
                  <a:lnTo>
                    <a:pt x="203" y="1"/>
                  </a:lnTo>
                  <a:lnTo>
                    <a:pt x="220" y="4"/>
                  </a:lnTo>
                  <a:lnTo>
                    <a:pt x="236" y="7"/>
                  </a:lnTo>
                  <a:lnTo>
                    <a:pt x="253" y="13"/>
                  </a:lnTo>
                  <a:lnTo>
                    <a:pt x="268" y="20"/>
                  </a:lnTo>
                  <a:lnTo>
                    <a:pt x="283" y="28"/>
                  </a:lnTo>
                  <a:lnTo>
                    <a:pt x="298" y="38"/>
                  </a:lnTo>
                  <a:lnTo>
                    <a:pt x="311" y="49"/>
                  </a:lnTo>
                  <a:lnTo>
                    <a:pt x="323" y="61"/>
                  </a:lnTo>
                  <a:lnTo>
                    <a:pt x="333" y="74"/>
                  </a:lnTo>
                  <a:lnTo>
                    <a:pt x="343" y="88"/>
                  </a:lnTo>
                  <a:lnTo>
                    <a:pt x="352" y="103"/>
                  </a:lnTo>
                  <a:lnTo>
                    <a:pt x="359" y="119"/>
                  </a:lnTo>
                  <a:lnTo>
                    <a:pt x="364" y="135"/>
                  </a:lnTo>
                  <a:lnTo>
                    <a:pt x="368" y="152"/>
                  </a:lnTo>
                  <a:lnTo>
                    <a:pt x="370" y="169"/>
                  </a:lnTo>
                  <a:lnTo>
                    <a:pt x="371" y="186"/>
                  </a:lnTo>
                  <a:lnTo>
                    <a:pt x="370" y="203"/>
                  </a:lnTo>
                  <a:lnTo>
                    <a:pt x="368" y="220"/>
                  </a:lnTo>
                  <a:lnTo>
                    <a:pt x="364" y="236"/>
                  </a:lnTo>
                  <a:lnTo>
                    <a:pt x="359" y="253"/>
                  </a:lnTo>
                  <a:lnTo>
                    <a:pt x="352" y="268"/>
                  </a:lnTo>
                  <a:lnTo>
                    <a:pt x="343" y="283"/>
                  </a:lnTo>
                  <a:lnTo>
                    <a:pt x="333" y="297"/>
                  </a:lnTo>
                  <a:lnTo>
                    <a:pt x="323" y="310"/>
                  </a:lnTo>
                  <a:lnTo>
                    <a:pt x="311" y="323"/>
                  </a:lnTo>
                  <a:lnTo>
                    <a:pt x="298" y="334"/>
                  </a:lnTo>
                  <a:lnTo>
                    <a:pt x="283" y="343"/>
                  </a:lnTo>
                  <a:lnTo>
                    <a:pt x="268" y="352"/>
                  </a:lnTo>
                  <a:lnTo>
                    <a:pt x="253" y="359"/>
                  </a:lnTo>
                  <a:lnTo>
                    <a:pt x="236" y="364"/>
                  </a:lnTo>
                  <a:lnTo>
                    <a:pt x="220" y="368"/>
                  </a:lnTo>
                  <a:lnTo>
                    <a:pt x="203" y="370"/>
                  </a:lnTo>
                  <a:lnTo>
                    <a:pt x="185" y="371"/>
                  </a:lnTo>
                  <a:lnTo>
                    <a:pt x="168" y="370"/>
                  </a:lnTo>
                  <a:lnTo>
                    <a:pt x="151" y="368"/>
                  </a:lnTo>
                  <a:lnTo>
                    <a:pt x="135" y="364"/>
                  </a:lnTo>
                  <a:lnTo>
                    <a:pt x="118" y="359"/>
                  </a:lnTo>
                  <a:lnTo>
                    <a:pt x="103" y="352"/>
                  </a:lnTo>
                  <a:lnTo>
                    <a:pt x="87" y="343"/>
                  </a:lnTo>
                  <a:lnTo>
                    <a:pt x="73" y="334"/>
                  </a:lnTo>
                  <a:lnTo>
                    <a:pt x="60" y="323"/>
                  </a:lnTo>
                  <a:lnTo>
                    <a:pt x="48" y="310"/>
                  </a:lnTo>
                  <a:lnTo>
                    <a:pt x="37" y="297"/>
                  </a:lnTo>
                  <a:lnTo>
                    <a:pt x="28" y="283"/>
                  </a:lnTo>
                  <a:lnTo>
                    <a:pt x="19" y="268"/>
                  </a:lnTo>
                  <a:lnTo>
                    <a:pt x="12" y="253"/>
                  </a:lnTo>
                  <a:lnTo>
                    <a:pt x="7" y="236"/>
                  </a:lnTo>
                  <a:lnTo>
                    <a:pt x="3" y="220"/>
                  </a:lnTo>
                  <a:lnTo>
                    <a:pt x="0" y="203"/>
                  </a:lnTo>
                  <a:lnTo>
                    <a:pt x="0" y="186"/>
                  </a:lnTo>
                  <a:close/>
                </a:path>
              </a:pathLst>
            </a:custGeom>
            <a:solidFill>
              <a:schemeClr val="accent2">
                <a:lumMod val="40000"/>
                <a:lumOff val="60000"/>
              </a:schemeClr>
            </a:solidFill>
            <a:ln w="3175">
              <a:solidFill>
                <a:srgbClr val="000000"/>
              </a:solidFill>
              <a:round/>
              <a:headEnd/>
              <a:tailEnd/>
            </a:ln>
          </p:spPr>
          <p:txBody>
            <a:bodyPr/>
            <a:lstStyle/>
            <a:p>
              <a:pPr>
                <a:defRPr/>
              </a:pPr>
              <a:endParaRPr lang="en-US" b="1" dirty="0">
                <a:latin typeface="Arial" charset="0"/>
              </a:endParaRPr>
            </a:p>
          </p:txBody>
        </p:sp>
        <p:sp>
          <p:nvSpPr>
            <p:cNvPr id="207" name="Rectangle 65"/>
            <p:cNvSpPr>
              <a:spLocks noChangeArrowheads="1"/>
            </p:cNvSpPr>
            <p:nvPr/>
          </p:nvSpPr>
          <p:spPr bwMode="auto">
            <a:xfrm>
              <a:off x="1214438" y="4059236"/>
              <a:ext cx="236537" cy="109538"/>
            </a:xfrm>
            <a:prstGeom prst="rect">
              <a:avLst/>
            </a:prstGeom>
            <a:solidFill>
              <a:schemeClr val="accent2">
                <a:lumMod val="40000"/>
                <a:lumOff val="60000"/>
              </a:schemeClr>
            </a:solidFill>
            <a:ln w="9525">
              <a:noFill/>
              <a:miter lim="800000"/>
              <a:headEnd/>
              <a:tailEnd/>
            </a:ln>
          </p:spPr>
          <p:txBody>
            <a:bodyPr wrap="none" lIns="0" tIns="0" rIns="0" bIns="0">
              <a:spAutoFit/>
            </a:bodyPr>
            <a:lstStyle/>
            <a:p>
              <a:pPr algn="ctr" eaLnBrk="0" hangingPunct="0">
                <a:defRPr/>
              </a:pPr>
              <a:r>
                <a:rPr lang="en-US" sz="700" b="1" dirty="0">
                  <a:solidFill>
                    <a:srgbClr val="000000"/>
                  </a:solidFill>
                  <a:latin typeface="Arial" charset="0"/>
                  <a:ea typeface="Arial" pitchFamily="25" charset="0"/>
                  <a:cs typeface="Arial" pitchFamily="25" charset="0"/>
                </a:rPr>
                <a:t>Alt IO</a:t>
              </a:r>
              <a:endParaRPr lang="en-US" sz="4000" b="1" dirty="0">
                <a:latin typeface="Arial" charset="0"/>
                <a:ea typeface="Arial" pitchFamily="25" charset="0"/>
                <a:cs typeface="Arial" pitchFamily="25" charset="0"/>
              </a:endParaRPr>
            </a:p>
          </p:txBody>
        </p:sp>
      </p:grpSp>
      <p:grpSp>
        <p:nvGrpSpPr>
          <p:cNvPr id="7" name="Group 225"/>
          <p:cNvGrpSpPr/>
          <p:nvPr/>
        </p:nvGrpSpPr>
        <p:grpSpPr>
          <a:xfrm>
            <a:off x="1188057" y="3275565"/>
            <a:ext cx="387350" cy="395288"/>
            <a:chOff x="1123950" y="2757488"/>
            <a:chExt cx="387350" cy="395288"/>
          </a:xfrm>
        </p:grpSpPr>
        <p:sp>
          <p:nvSpPr>
            <p:cNvPr id="211" name="Freeform 123"/>
            <p:cNvSpPr>
              <a:spLocks/>
            </p:cNvSpPr>
            <p:nvPr/>
          </p:nvSpPr>
          <p:spPr bwMode="auto">
            <a:xfrm>
              <a:off x="1123950" y="2757488"/>
              <a:ext cx="387350" cy="395288"/>
            </a:xfrm>
            <a:custGeom>
              <a:avLst/>
              <a:gdLst>
                <a:gd name="T0" fmla="*/ 0 w 371"/>
                <a:gd name="T1" fmla="*/ 477916706 h 371"/>
                <a:gd name="T2" fmla="*/ 19494928 w 371"/>
                <a:gd name="T3" fmla="*/ 381767325 h 371"/>
                <a:gd name="T4" fmla="*/ 52912659 w 371"/>
                <a:gd name="T5" fmla="*/ 291274977 h 371"/>
                <a:gd name="T6" fmla="*/ 103041758 w 371"/>
                <a:gd name="T7" fmla="*/ 209264816 h 371"/>
                <a:gd name="T8" fmla="*/ 167093660 w 371"/>
                <a:gd name="T9" fmla="*/ 138567038 h 371"/>
                <a:gd name="T10" fmla="*/ 242286475 w 371"/>
                <a:gd name="T11" fmla="*/ 79181645 h 371"/>
                <a:gd name="T12" fmla="*/ 328616865 w 371"/>
                <a:gd name="T13" fmla="*/ 36762306 h 371"/>
                <a:gd name="T14" fmla="*/ 420519379 w 371"/>
                <a:gd name="T15" fmla="*/ 11312384 h 371"/>
                <a:gd name="T16" fmla="*/ 515205453 w 371"/>
                <a:gd name="T17" fmla="*/ 0 h 371"/>
                <a:gd name="T18" fmla="*/ 612676755 w 371"/>
                <a:gd name="T19" fmla="*/ 11312384 h 371"/>
                <a:gd name="T20" fmla="*/ 704579269 w 371"/>
                <a:gd name="T21" fmla="*/ 36762306 h 371"/>
                <a:gd name="T22" fmla="*/ 788126099 w 371"/>
                <a:gd name="T23" fmla="*/ 79181645 h 371"/>
                <a:gd name="T24" fmla="*/ 866102473 w 371"/>
                <a:gd name="T25" fmla="*/ 138567038 h 371"/>
                <a:gd name="T26" fmla="*/ 927370816 w 371"/>
                <a:gd name="T27" fmla="*/ 209264816 h 371"/>
                <a:gd name="T28" fmla="*/ 980283475 w 371"/>
                <a:gd name="T29" fmla="*/ 291274977 h 371"/>
                <a:gd name="T30" fmla="*/ 1013701206 w 371"/>
                <a:gd name="T31" fmla="*/ 381767325 h 371"/>
                <a:gd name="T32" fmla="*/ 1030410906 w 371"/>
                <a:gd name="T33" fmla="*/ 477916706 h 371"/>
                <a:gd name="T34" fmla="*/ 1030410906 w 371"/>
                <a:gd name="T35" fmla="*/ 574066087 h 371"/>
                <a:gd name="T36" fmla="*/ 1013701206 w 371"/>
                <a:gd name="T37" fmla="*/ 667386951 h 371"/>
                <a:gd name="T38" fmla="*/ 980283475 w 371"/>
                <a:gd name="T39" fmla="*/ 757879299 h 371"/>
                <a:gd name="T40" fmla="*/ 927370816 w 371"/>
                <a:gd name="T41" fmla="*/ 839889461 h 371"/>
                <a:gd name="T42" fmla="*/ 866102473 w 371"/>
                <a:gd name="T43" fmla="*/ 913414073 h 371"/>
                <a:gd name="T44" fmla="*/ 788126099 w 371"/>
                <a:gd name="T45" fmla="*/ 969972631 h 371"/>
                <a:gd name="T46" fmla="*/ 704579269 w 371"/>
                <a:gd name="T47" fmla="*/ 1015218805 h 371"/>
                <a:gd name="T48" fmla="*/ 612676755 w 371"/>
                <a:gd name="T49" fmla="*/ 1040670409 h 371"/>
                <a:gd name="T50" fmla="*/ 515205453 w 371"/>
                <a:gd name="T51" fmla="*/ 1049154276 h 371"/>
                <a:gd name="T52" fmla="*/ 420519379 w 371"/>
                <a:gd name="T53" fmla="*/ 1040670409 h 371"/>
                <a:gd name="T54" fmla="*/ 328616865 w 371"/>
                <a:gd name="T55" fmla="*/ 1015218805 h 371"/>
                <a:gd name="T56" fmla="*/ 242286475 w 371"/>
                <a:gd name="T57" fmla="*/ 969972631 h 371"/>
                <a:gd name="T58" fmla="*/ 167093660 w 371"/>
                <a:gd name="T59" fmla="*/ 913414073 h 371"/>
                <a:gd name="T60" fmla="*/ 103041758 w 371"/>
                <a:gd name="T61" fmla="*/ 839889461 h 371"/>
                <a:gd name="T62" fmla="*/ 52912659 w 371"/>
                <a:gd name="T63" fmla="*/ 757879299 h 371"/>
                <a:gd name="T64" fmla="*/ 19494928 w 371"/>
                <a:gd name="T65" fmla="*/ 667386951 h 371"/>
                <a:gd name="T66" fmla="*/ 0 w 371"/>
                <a:gd name="T67" fmla="*/ 574066087 h 37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71"/>
                <a:gd name="T103" fmla="*/ 0 h 371"/>
                <a:gd name="T104" fmla="*/ 371 w 371"/>
                <a:gd name="T105" fmla="*/ 371 h 37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71" h="371">
                  <a:moveTo>
                    <a:pt x="0" y="186"/>
                  </a:moveTo>
                  <a:lnTo>
                    <a:pt x="0" y="169"/>
                  </a:lnTo>
                  <a:lnTo>
                    <a:pt x="3" y="152"/>
                  </a:lnTo>
                  <a:lnTo>
                    <a:pt x="7" y="135"/>
                  </a:lnTo>
                  <a:lnTo>
                    <a:pt x="12" y="119"/>
                  </a:lnTo>
                  <a:lnTo>
                    <a:pt x="19" y="103"/>
                  </a:lnTo>
                  <a:lnTo>
                    <a:pt x="28" y="88"/>
                  </a:lnTo>
                  <a:lnTo>
                    <a:pt x="37" y="74"/>
                  </a:lnTo>
                  <a:lnTo>
                    <a:pt x="48" y="61"/>
                  </a:lnTo>
                  <a:lnTo>
                    <a:pt x="60" y="49"/>
                  </a:lnTo>
                  <a:lnTo>
                    <a:pt x="73" y="38"/>
                  </a:lnTo>
                  <a:lnTo>
                    <a:pt x="87" y="28"/>
                  </a:lnTo>
                  <a:lnTo>
                    <a:pt x="103" y="20"/>
                  </a:lnTo>
                  <a:lnTo>
                    <a:pt x="118" y="13"/>
                  </a:lnTo>
                  <a:lnTo>
                    <a:pt x="135" y="7"/>
                  </a:lnTo>
                  <a:lnTo>
                    <a:pt x="151" y="4"/>
                  </a:lnTo>
                  <a:lnTo>
                    <a:pt x="168" y="1"/>
                  </a:lnTo>
                  <a:lnTo>
                    <a:pt x="185" y="0"/>
                  </a:lnTo>
                  <a:lnTo>
                    <a:pt x="203" y="1"/>
                  </a:lnTo>
                  <a:lnTo>
                    <a:pt x="220" y="4"/>
                  </a:lnTo>
                  <a:lnTo>
                    <a:pt x="236" y="7"/>
                  </a:lnTo>
                  <a:lnTo>
                    <a:pt x="253" y="13"/>
                  </a:lnTo>
                  <a:lnTo>
                    <a:pt x="268" y="20"/>
                  </a:lnTo>
                  <a:lnTo>
                    <a:pt x="283" y="28"/>
                  </a:lnTo>
                  <a:lnTo>
                    <a:pt x="298" y="38"/>
                  </a:lnTo>
                  <a:lnTo>
                    <a:pt x="311" y="49"/>
                  </a:lnTo>
                  <a:lnTo>
                    <a:pt x="323" y="61"/>
                  </a:lnTo>
                  <a:lnTo>
                    <a:pt x="333" y="74"/>
                  </a:lnTo>
                  <a:lnTo>
                    <a:pt x="343" y="88"/>
                  </a:lnTo>
                  <a:lnTo>
                    <a:pt x="352" y="103"/>
                  </a:lnTo>
                  <a:lnTo>
                    <a:pt x="359" y="119"/>
                  </a:lnTo>
                  <a:lnTo>
                    <a:pt x="364" y="135"/>
                  </a:lnTo>
                  <a:lnTo>
                    <a:pt x="368" y="152"/>
                  </a:lnTo>
                  <a:lnTo>
                    <a:pt x="370" y="169"/>
                  </a:lnTo>
                  <a:lnTo>
                    <a:pt x="371" y="186"/>
                  </a:lnTo>
                  <a:lnTo>
                    <a:pt x="370" y="203"/>
                  </a:lnTo>
                  <a:lnTo>
                    <a:pt x="368" y="220"/>
                  </a:lnTo>
                  <a:lnTo>
                    <a:pt x="364" y="236"/>
                  </a:lnTo>
                  <a:lnTo>
                    <a:pt x="359" y="253"/>
                  </a:lnTo>
                  <a:lnTo>
                    <a:pt x="352" y="268"/>
                  </a:lnTo>
                  <a:lnTo>
                    <a:pt x="343" y="283"/>
                  </a:lnTo>
                  <a:lnTo>
                    <a:pt x="333" y="297"/>
                  </a:lnTo>
                  <a:lnTo>
                    <a:pt x="323" y="310"/>
                  </a:lnTo>
                  <a:lnTo>
                    <a:pt x="311" y="323"/>
                  </a:lnTo>
                  <a:lnTo>
                    <a:pt x="298" y="334"/>
                  </a:lnTo>
                  <a:lnTo>
                    <a:pt x="283" y="343"/>
                  </a:lnTo>
                  <a:lnTo>
                    <a:pt x="268" y="352"/>
                  </a:lnTo>
                  <a:lnTo>
                    <a:pt x="253" y="359"/>
                  </a:lnTo>
                  <a:lnTo>
                    <a:pt x="236" y="364"/>
                  </a:lnTo>
                  <a:lnTo>
                    <a:pt x="220" y="368"/>
                  </a:lnTo>
                  <a:lnTo>
                    <a:pt x="203" y="370"/>
                  </a:lnTo>
                  <a:lnTo>
                    <a:pt x="185" y="371"/>
                  </a:lnTo>
                  <a:lnTo>
                    <a:pt x="168" y="370"/>
                  </a:lnTo>
                  <a:lnTo>
                    <a:pt x="151" y="368"/>
                  </a:lnTo>
                  <a:lnTo>
                    <a:pt x="135" y="364"/>
                  </a:lnTo>
                  <a:lnTo>
                    <a:pt x="118" y="359"/>
                  </a:lnTo>
                  <a:lnTo>
                    <a:pt x="103" y="352"/>
                  </a:lnTo>
                  <a:lnTo>
                    <a:pt x="87" y="343"/>
                  </a:lnTo>
                  <a:lnTo>
                    <a:pt x="73" y="334"/>
                  </a:lnTo>
                  <a:lnTo>
                    <a:pt x="60" y="323"/>
                  </a:lnTo>
                  <a:lnTo>
                    <a:pt x="48" y="310"/>
                  </a:lnTo>
                  <a:lnTo>
                    <a:pt x="37" y="297"/>
                  </a:lnTo>
                  <a:lnTo>
                    <a:pt x="28" y="283"/>
                  </a:lnTo>
                  <a:lnTo>
                    <a:pt x="19" y="268"/>
                  </a:lnTo>
                  <a:lnTo>
                    <a:pt x="12" y="253"/>
                  </a:lnTo>
                  <a:lnTo>
                    <a:pt x="7" y="236"/>
                  </a:lnTo>
                  <a:lnTo>
                    <a:pt x="3" y="220"/>
                  </a:lnTo>
                  <a:lnTo>
                    <a:pt x="0" y="203"/>
                  </a:lnTo>
                  <a:lnTo>
                    <a:pt x="0" y="186"/>
                  </a:lnTo>
                  <a:close/>
                </a:path>
              </a:pathLst>
            </a:custGeom>
            <a:solidFill>
              <a:schemeClr val="accent2">
                <a:lumMod val="40000"/>
                <a:lumOff val="60000"/>
              </a:schemeClr>
            </a:solidFill>
            <a:ln w="3175">
              <a:solidFill>
                <a:srgbClr val="000000"/>
              </a:solidFill>
              <a:round/>
              <a:headEnd/>
              <a:tailEnd/>
            </a:ln>
          </p:spPr>
          <p:txBody>
            <a:bodyPr/>
            <a:lstStyle/>
            <a:p>
              <a:pPr>
                <a:defRPr/>
              </a:pPr>
              <a:endParaRPr lang="en-US" b="1" dirty="0">
                <a:latin typeface="Arial" charset="0"/>
              </a:endParaRPr>
            </a:p>
          </p:txBody>
        </p:sp>
        <p:sp>
          <p:nvSpPr>
            <p:cNvPr id="214" name="Rectangle 65"/>
            <p:cNvSpPr>
              <a:spLocks noChangeArrowheads="1"/>
            </p:cNvSpPr>
            <p:nvPr/>
          </p:nvSpPr>
          <p:spPr bwMode="auto">
            <a:xfrm>
              <a:off x="1222375" y="2817813"/>
              <a:ext cx="201613" cy="327025"/>
            </a:xfrm>
            <a:prstGeom prst="rect">
              <a:avLst/>
            </a:prstGeom>
            <a:solidFill>
              <a:schemeClr val="accent2">
                <a:lumMod val="40000"/>
                <a:lumOff val="60000"/>
              </a:schemeClr>
            </a:solidFill>
            <a:ln w="9525">
              <a:noFill/>
              <a:miter lim="800000"/>
              <a:headEnd/>
              <a:tailEnd/>
            </a:ln>
          </p:spPr>
          <p:txBody>
            <a:bodyPr wrap="none" lIns="0" tIns="0" rIns="0" bIns="0">
              <a:spAutoFit/>
            </a:bodyPr>
            <a:lstStyle/>
            <a:p>
              <a:pPr algn="ctr" eaLnBrk="0" hangingPunct="0">
                <a:defRPr/>
              </a:pPr>
              <a:r>
                <a:rPr lang="en-US" sz="700" b="1" dirty="0">
                  <a:solidFill>
                    <a:srgbClr val="000000"/>
                  </a:solidFill>
                  <a:latin typeface="Arial" charset="0"/>
                  <a:ea typeface="Arial" pitchFamily="25" charset="0"/>
                  <a:cs typeface="Arial" pitchFamily="25" charset="0"/>
                </a:rPr>
                <a:t>SIGI,</a:t>
              </a:r>
            </a:p>
            <a:p>
              <a:pPr algn="ctr" eaLnBrk="0" hangingPunct="0">
                <a:defRPr/>
              </a:pPr>
              <a:r>
                <a:rPr lang="en-US" sz="700" b="1" dirty="0">
                  <a:solidFill>
                    <a:srgbClr val="000000"/>
                  </a:solidFill>
                  <a:latin typeface="Arial" charset="0"/>
                  <a:ea typeface="Arial" pitchFamily="25" charset="0"/>
                  <a:cs typeface="Arial" pitchFamily="25" charset="0"/>
                </a:rPr>
                <a:t>1553</a:t>
              </a:r>
            </a:p>
            <a:p>
              <a:pPr algn="ctr" eaLnBrk="0" hangingPunct="0">
                <a:defRPr/>
              </a:pPr>
              <a:r>
                <a:rPr lang="en-US" sz="700" b="1" dirty="0">
                  <a:solidFill>
                    <a:srgbClr val="000000"/>
                  </a:solidFill>
                  <a:latin typeface="Arial" charset="0"/>
                  <a:ea typeface="Arial" pitchFamily="25" charset="0"/>
                  <a:cs typeface="Arial" pitchFamily="25" charset="0"/>
                </a:rPr>
                <a:t>IO</a:t>
              </a:r>
              <a:endParaRPr lang="en-US" sz="4000" b="1" dirty="0">
                <a:latin typeface="Arial" charset="0"/>
                <a:ea typeface="Arial" pitchFamily="25" charset="0"/>
                <a:cs typeface="Arial" pitchFamily="25" charset="0"/>
              </a:endParaRPr>
            </a:p>
          </p:txBody>
        </p:sp>
      </p:grpSp>
      <p:sp>
        <p:nvSpPr>
          <p:cNvPr id="198" name="Line 85"/>
          <p:cNvSpPr>
            <a:spLocks noChangeShapeType="1"/>
          </p:cNvSpPr>
          <p:nvPr/>
        </p:nvSpPr>
        <p:spPr bwMode="auto">
          <a:xfrm>
            <a:off x="852777" y="2070653"/>
            <a:ext cx="304800" cy="0"/>
          </a:xfrm>
          <a:prstGeom prst="line">
            <a:avLst/>
          </a:prstGeom>
          <a:noFill/>
          <a:ln w="9525">
            <a:solidFill>
              <a:schemeClr val="tx1"/>
            </a:solidFill>
            <a:round/>
            <a:headEnd type="triangle" w="sm" len="sm"/>
            <a:tailEnd type="triangle" w="sm" len="sm"/>
          </a:ln>
        </p:spPr>
        <p:txBody>
          <a:bodyPr anchor="ctr"/>
          <a:lstStyle/>
          <a:p>
            <a:endParaRPr lang="en-US" dirty="0"/>
          </a:p>
        </p:txBody>
      </p:sp>
      <p:sp>
        <p:nvSpPr>
          <p:cNvPr id="29717" name="Freeform 73"/>
          <p:cNvSpPr>
            <a:spLocks/>
          </p:cNvSpPr>
          <p:nvPr/>
        </p:nvSpPr>
        <p:spPr bwMode="auto">
          <a:xfrm>
            <a:off x="5047597" y="5347253"/>
            <a:ext cx="540136" cy="517065"/>
          </a:xfrm>
          <a:custGeom>
            <a:avLst/>
            <a:gdLst>
              <a:gd name="T0" fmla="*/ 2147483647 w 372"/>
              <a:gd name="T1" fmla="*/ 2147483647 h 370"/>
              <a:gd name="T2" fmla="*/ 2147483647 w 372"/>
              <a:gd name="T3" fmla="*/ 2147483647 h 370"/>
              <a:gd name="T4" fmla="*/ 2147483647 w 372"/>
              <a:gd name="T5" fmla="*/ 2147483647 h 370"/>
              <a:gd name="T6" fmla="*/ 2147483647 w 372"/>
              <a:gd name="T7" fmla="*/ 2147483647 h 370"/>
              <a:gd name="T8" fmla="*/ 2147483647 w 372"/>
              <a:gd name="T9" fmla="*/ 2147483647 h 370"/>
              <a:gd name="T10" fmla="*/ 2147483647 w 372"/>
              <a:gd name="T11" fmla="*/ 2147483647 h 370"/>
              <a:gd name="T12" fmla="*/ 2147483647 w 372"/>
              <a:gd name="T13" fmla="*/ 2147483647 h 370"/>
              <a:gd name="T14" fmla="*/ 2147483647 w 372"/>
              <a:gd name="T15" fmla="*/ 2147483647 h 370"/>
              <a:gd name="T16" fmla="*/ 2147483647 w 372"/>
              <a:gd name="T17" fmla="*/ 0 h 370"/>
              <a:gd name="T18" fmla="*/ 2147483647 w 372"/>
              <a:gd name="T19" fmla="*/ 2147483647 h 370"/>
              <a:gd name="T20" fmla="*/ 2147483647 w 372"/>
              <a:gd name="T21" fmla="*/ 2147483647 h 370"/>
              <a:gd name="T22" fmla="*/ 2147483647 w 372"/>
              <a:gd name="T23" fmla="*/ 2147483647 h 370"/>
              <a:gd name="T24" fmla="*/ 2147483647 w 372"/>
              <a:gd name="T25" fmla="*/ 2147483647 h 370"/>
              <a:gd name="T26" fmla="*/ 2147483647 w 372"/>
              <a:gd name="T27" fmla="*/ 2147483647 h 370"/>
              <a:gd name="T28" fmla="*/ 2147483647 w 372"/>
              <a:gd name="T29" fmla="*/ 2147483647 h 370"/>
              <a:gd name="T30" fmla="*/ 2147483647 w 372"/>
              <a:gd name="T31" fmla="*/ 2147483647 h 370"/>
              <a:gd name="T32" fmla="*/ 2147483647 w 372"/>
              <a:gd name="T33" fmla="*/ 2147483647 h 370"/>
              <a:gd name="T34" fmla="*/ 2147483647 w 372"/>
              <a:gd name="T35" fmla="*/ 2147483647 h 370"/>
              <a:gd name="T36" fmla="*/ 2147483647 w 372"/>
              <a:gd name="T37" fmla="*/ 2147483647 h 370"/>
              <a:gd name="T38" fmla="*/ 2147483647 w 372"/>
              <a:gd name="T39" fmla="*/ 2147483647 h 370"/>
              <a:gd name="T40" fmla="*/ 2147483647 w 372"/>
              <a:gd name="T41" fmla="*/ 2147483647 h 370"/>
              <a:gd name="T42" fmla="*/ 2147483647 w 372"/>
              <a:gd name="T43" fmla="*/ 2147483647 h 370"/>
              <a:gd name="T44" fmla="*/ 2147483647 w 372"/>
              <a:gd name="T45" fmla="*/ 2147483647 h 370"/>
              <a:gd name="T46" fmla="*/ 2147483647 w 372"/>
              <a:gd name="T47" fmla="*/ 2147483647 h 370"/>
              <a:gd name="T48" fmla="*/ 2147483647 w 372"/>
              <a:gd name="T49" fmla="*/ 2147483647 h 370"/>
              <a:gd name="T50" fmla="*/ 2147483647 w 372"/>
              <a:gd name="T51" fmla="*/ 2147483647 h 370"/>
              <a:gd name="T52" fmla="*/ 2147483647 w 372"/>
              <a:gd name="T53" fmla="*/ 2147483647 h 370"/>
              <a:gd name="T54" fmla="*/ 2147483647 w 372"/>
              <a:gd name="T55" fmla="*/ 2147483647 h 370"/>
              <a:gd name="T56" fmla="*/ 2147483647 w 372"/>
              <a:gd name="T57" fmla="*/ 2147483647 h 370"/>
              <a:gd name="T58" fmla="*/ 2147483647 w 372"/>
              <a:gd name="T59" fmla="*/ 2147483647 h 370"/>
              <a:gd name="T60" fmla="*/ 2147483647 w 372"/>
              <a:gd name="T61" fmla="*/ 2147483647 h 370"/>
              <a:gd name="T62" fmla="*/ 2147483647 w 372"/>
              <a:gd name="T63" fmla="*/ 2147483647 h 370"/>
              <a:gd name="T64" fmla="*/ 2147483647 w 372"/>
              <a:gd name="T65" fmla="*/ 2147483647 h 370"/>
              <a:gd name="T66" fmla="*/ 2147483647 w 372"/>
              <a:gd name="T67" fmla="*/ 2147483647 h 37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72"/>
              <a:gd name="T103" fmla="*/ 0 h 370"/>
              <a:gd name="T104" fmla="*/ 372 w 372"/>
              <a:gd name="T105" fmla="*/ 370 h 37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72" h="370">
                <a:moveTo>
                  <a:pt x="0" y="185"/>
                </a:moveTo>
                <a:lnTo>
                  <a:pt x="1" y="168"/>
                </a:lnTo>
                <a:lnTo>
                  <a:pt x="3" y="151"/>
                </a:lnTo>
                <a:lnTo>
                  <a:pt x="8" y="134"/>
                </a:lnTo>
                <a:lnTo>
                  <a:pt x="13" y="118"/>
                </a:lnTo>
                <a:lnTo>
                  <a:pt x="20" y="103"/>
                </a:lnTo>
                <a:lnTo>
                  <a:pt x="28" y="87"/>
                </a:lnTo>
                <a:lnTo>
                  <a:pt x="38" y="73"/>
                </a:lnTo>
                <a:lnTo>
                  <a:pt x="49" y="60"/>
                </a:lnTo>
                <a:lnTo>
                  <a:pt x="61" y="48"/>
                </a:lnTo>
                <a:lnTo>
                  <a:pt x="74" y="37"/>
                </a:lnTo>
                <a:lnTo>
                  <a:pt x="88" y="28"/>
                </a:lnTo>
                <a:lnTo>
                  <a:pt x="103" y="19"/>
                </a:lnTo>
                <a:lnTo>
                  <a:pt x="119" y="13"/>
                </a:lnTo>
                <a:lnTo>
                  <a:pt x="135" y="7"/>
                </a:lnTo>
                <a:lnTo>
                  <a:pt x="152" y="3"/>
                </a:lnTo>
                <a:lnTo>
                  <a:pt x="169" y="1"/>
                </a:lnTo>
                <a:lnTo>
                  <a:pt x="186" y="0"/>
                </a:lnTo>
                <a:lnTo>
                  <a:pt x="203" y="1"/>
                </a:lnTo>
                <a:lnTo>
                  <a:pt x="220" y="3"/>
                </a:lnTo>
                <a:lnTo>
                  <a:pt x="237" y="7"/>
                </a:lnTo>
                <a:lnTo>
                  <a:pt x="253" y="13"/>
                </a:lnTo>
                <a:lnTo>
                  <a:pt x="269" y="19"/>
                </a:lnTo>
                <a:lnTo>
                  <a:pt x="284" y="28"/>
                </a:lnTo>
                <a:lnTo>
                  <a:pt x="298" y="37"/>
                </a:lnTo>
                <a:lnTo>
                  <a:pt x="311" y="48"/>
                </a:lnTo>
                <a:lnTo>
                  <a:pt x="323" y="60"/>
                </a:lnTo>
                <a:lnTo>
                  <a:pt x="334" y="73"/>
                </a:lnTo>
                <a:lnTo>
                  <a:pt x="344" y="87"/>
                </a:lnTo>
                <a:lnTo>
                  <a:pt x="352" y="103"/>
                </a:lnTo>
                <a:lnTo>
                  <a:pt x="359" y="118"/>
                </a:lnTo>
                <a:lnTo>
                  <a:pt x="365" y="134"/>
                </a:lnTo>
                <a:lnTo>
                  <a:pt x="369" y="151"/>
                </a:lnTo>
                <a:lnTo>
                  <a:pt x="371" y="168"/>
                </a:lnTo>
                <a:lnTo>
                  <a:pt x="372" y="185"/>
                </a:lnTo>
                <a:lnTo>
                  <a:pt x="371" y="202"/>
                </a:lnTo>
                <a:lnTo>
                  <a:pt x="369" y="219"/>
                </a:lnTo>
                <a:lnTo>
                  <a:pt x="365" y="236"/>
                </a:lnTo>
                <a:lnTo>
                  <a:pt x="359" y="252"/>
                </a:lnTo>
                <a:lnTo>
                  <a:pt x="352" y="268"/>
                </a:lnTo>
                <a:lnTo>
                  <a:pt x="344" y="283"/>
                </a:lnTo>
                <a:lnTo>
                  <a:pt x="334" y="297"/>
                </a:lnTo>
                <a:lnTo>
                  <a:pt x="323" y="310"/>
                </a:lnTo>
                <a:lnTo>
                  <a:pt x="311" y="322"/>
                </a:lnTo>
                <a:lnTo>
                  <a:pt x="298" y="333"/>
                </a:lnTo>
                <a:lnTo>
                  <a:pt x="284" y="343"/>
                </a:lnTo>
                <a:lnTo>
                  <a:pt x="269" y="351"/>
                </a:lnTo>
                <a:lnTo>
                  <a:pt x="253" y="358"/>
                </a:lnTo>
                <a:lnTo>
                  <a:pt x="237" y="363"/>
                </a:lnTo>
                <a:lnTo>
                  <a:pt x="220" y="368"/>
                </a:lnTo>
                <a:lnTo>
                  <a:pt x="203" y="370"/>
                </a:lnTo>
                <a:lnTo>
                  <a:pt x="186" y="370"/>
                </a:lnTo>
                <a:lnTo>
                  <a:pt x="169" y="370"/>
                </a:lnTo>
                <a:lnTo>
                  <a:pt x="152" y="368"/>
                </a:lnTo>
                <a:lnTo>
                  <a:pt x="135" y="363"/>
                </a:lnTo>
                <a:lnTo>
                  <a:pt x="119" y="358"/>
                </a:lnTo>
                <a:lnTo>
                  <a:pt x="103" y="351"/>
                </a:lnTo>
                <a:lnTo>
                  <a:pt x="88" y="343"/>
                </a:lnTo>
                <a:lnTo>
                  <a:pt x="74" y="333"/>
                </a:lnTo>
                <a:lnTo>
                  <a:pt x="61" y="322"/>
                </a:lnTo>
                <a:lnTo>
                  <a:pt x="49" y="310"/>
                </a:lnTo>
                <a:lnTo>
                  <a:pt x="38" y="297"/>
                </a:lnTo>
                <a:lnTo>
                  <a:pt x="28" y="283"/>
                </a:lnTo>
                <a:lnTo>
                  <a:pt x="20" y="268"/>
                </a:lnTo>
                <a:lnTo>
                  <a:pt x="13" y="252"/>
                </a:lnTo>
                <a:lnTo>
                  <a:pt x="8" y="236"/>
                </a:lnTo>
                <a:lnTo>
                  <a:pt x="3" y="219"/>
                </a:lnTo>
                <a:lnTo>
                  <a:pt x="1" y="202"/>
                </a:lnTo>
                <a:lnTo>
                  <a:pt x="0" y="185"/>
                </a:lnTo>
                <a:close/>
              </a:path>
            </a:pathLst>
          </a:custGeom>
          <a:solidFill>
            <a:srgbClr val="00FF00"/>
          </a:solidFill>
          <a:ln w="6350">
            <a:solidFill>
              <a:schemeClr val="tx2"/>
            </a:solidFill>
            <a:round/>
            <a:headEnd/>
            <a:tailEnd/>
          </a:ln>
        </p:spPr>
        <p:txBody>
          <a:bodyPr/>
          <a:lstStyle/>
          <a:p>
            <a:endParaRPr lang="en-US" dirty="0"/>
          </a:p>
        </p:txBody>
      </p:sp>
      <p:sp>
        <p:nvSpPr>
          <p:cNvPr id="29720" name="Rectangle 8"/>
          <p:cNvSpPr>
            <a:spLocks noChangeArrowheads="1"/>
          </p:cNvSpPr>
          <p:nvPr/>
        </p:nvSpPr>
        <p:spPr bwMode="auto">
          <a:xfrm>
            <a:off x="3487141" y="4686635"/>
            <a:ext cx="3041853" cy="140618"/>
          </a:xfrm>
          <a:prstGeom prst="rect">
            <a:avLst/>
          </a:prstGeom>
          <a:noFill/>
          <a:ln w="9525">
            <a:noFill/>
            <a:miter lim="800000"/>
            <a:headEnd/>
            <a:tailEnd/>
          </a:ln>
        </p:spPr>
        <p:txBody>
          <a:bodyPr wrap="none" lIns="0" tIns="0" rIns="0" bIns="0">
            <a:spAutoFit/>
          </a:bodyPr>
          <a:lstStyle/>
          <a:p>
            <a:pPr algn="ctr" eaLnBrk="0" hangingPunct="0"/>
            <a:r>
              <a:rPr lang="en-US" sz="900" b="1" dirty="0">
                <a:solidFill>
                  <a:srgbClr val="000000"/>
                </a:solidFill>
                <a:cs typeface="Arial" pitchFamily="34" charset="0"/>
              </a:rPr>
              <a:t>Inter-task Message Router (SW Bus – Publish/Subscribe)</a:t>
            </a:r>
            <a:endParaRPr lang="en-US" sz="1600" b="1" dirty="0">
              <a:cs typeface="Arial" pitchFamily="34" charset="0"/>
            </a:endParaRPr>
          </a:p>
        </p:txBody>
      </p:sp>
      <p:sp>
        <p:nvSpPr>
          <p:cNvPr id="29724" name="Freeform 26"/>
          <p:cNvSpPr>
            <a:spLocks/>
          </p:cNvSpPr>
          <p:nvPr/>
        </p:nvSpPr>
        <p:spPr bwMode="auto">
          <a:xfrm>
            <a:off x="8137497" y="4517479"/>
            <a:ext cx="604651" cy="633434"/>
          </a:xfrm>
          <a:custGeom>
            <a:avLst/>
            <a:gdLst>
              <a:gd name="T0" fmla="*/ 2147483647 w 372"/>
              <a:gd name="T1" fmla="*/ 2147483647 h 370"/>
              <a:gd name="T2" fmla="*/ 2147483647 w 372"/>
              <a:gd name="T3" fmla="*/ 2147483647 h 370"/>
              <a:gd name="T4" fmla="*/ 2147483647 w 372"/>
              <a:gd name="T5" fmla="*/ 2147483647 h 370"/>
              <a:gd name="T6" fmla="*/ 2147483647 w 372"/>
              <a:gd name="T7" fmla="*/ 2147483647 h 370"/>
              <a:gd name="T8" fmla="*/ 2147483647 w 372"/>
              <a:gd name="T9" fmla="*/ 2147483647 h 370"/>
              <a:gd name="T10" fmla="*/ 2147483647 w 372"/>
              <a:gd name="T11" fmla="*/ 2147483647 h 370"/>
              <a:gd name="T12" fmla="*/ 2147483647 w 372"/>
              <a:gd name="T13" fmla="*/ 2147483647 h 370"/>
              <a:gd name="T14" fmla="*/ 2147483647 w 372"/>
              <a:gd name="T15" fmla="*/ 2147483647 h 370"/>
              <a:gd name="T16" fmla="*/ 2147483647 w 372"/>
              <a:gd name="T17" fmla="*/ 0 h 370"/>
              <a:gd name="T18" fmla="*/ 2147483647 w 372"/>
              <a:gd name="T19" fmla="*/ 2147483647 h 370"/>
              <a:gd name="T20" fmla="*/ 2147483647 w 372"/>
              <a:gd name="T21" fmla="*/ 2147483647 h 370"/>
              <a:gd name="T22" fmla="*/ 2147483647 w 372"/>
              <a:gd name="T23" fmla="*/ 2147483647 h 370"/>
              <a:gd name="T24" fmla="*/ 2147483647 w 372"/>
              <a:gd name="T25" fmla="*/ 2147483647 h 370"/>
              <a:gd name="T26" fmla="*/ 2147483647 w 372"/>
              <a:gd name="T27" fmla="*/ 2147483647 h 370"/>
              <a:gd name="T28" fmla="*/ 2147483647 w 372"/>
              <a:gd name="T29" fmla="*/ 2147483647 h 370"/>
              <a:gd name="T30" fmla="*/ 2147483647 w 372"/>
              <a:gd name="T31" fmla="*/ 2147483647 h 370"/>
              <a:gd name="T32" fmla="*/ 2147483647 w 372"/>
              <a:gd name="T33" fmla="*/ 2147483647 h 370"/>
              <a:gd name="T34" fmla="*/ 2147483647 w 372"/>
              <a:gd name="T35" fmla="*/ 2147483647 h 370"/>
              <a:gd name="T36" fmla="*/ 2147483647 w 372"/>
              <a:gd name="T37" fmla="*/ 2147483647 h 370"/>
              <a:gd name="T38" fmla="*/ 2147483647 w 372"/>
              <a:gd name="T39" fmla="*/ 2147483647 h 370"/>
              <a:gd name="T40" fmla="*/ 2147483647 w 372"/>
              <a:gd name="T41" fmla="*/ 2147483647 h 370"/>
              <a:gd name="T42" fmla="*/ 2147483647 w 372"/>
              <a:gd name="T43" fmla="*/ 2147483647 h 370"/>
              <a:gd name="T44" fmla="*/ 2147483647 w 372"/>
              <a:gd name="T45" fmla="*/ 2147483647 h 370"/>
              <a:gd name="T46" fmla="*/ 2147483647 w 372"/>
              <a:gd name="T47" fmla="*/ 2147483647 h 370"/>
              <a:gd name="T48" fmla="*/ 2147483647 w 372"/>
              <a:gd name="T49" fmla="*/ 2147483647 h 370"/>
              <a:gd name="T50" fmla="*/ 2147483647 w 372"/>
              <a:gd name="T51" fmla="*/ 2147483647 h 370"/>
              <a:gd name="T52" fmla="*/ 2147483647 w 372"/>
              <a:gd name="T53" fmla="*/ 2147483647 h 370"/>
              <a:gd name="T54" fmla="*/ 2147483647 w 372"/>
              <a:gd name="T55" fmla="*/ 2147483647 h 370"/>
              <a:gd name="T56" fmla="*/ 2147483647 w 372"/>
              <a:gd name="T57" fmla="*/ 2147483647 h 370"/>
              <a:gd name="T58" fmla="*/ 2147483647 w 372"/>
              <a:gd name="T59" fmla="*/ 2147483647 h 370"/>
              <a:gd name="T60" fmla="*/ 2147483647 w 372"/>
              <a:gd name="T61" fmla="*/ 2147483647 h 370"/>
              <a:gd name="T62" fmla="*/ 2147483647 w 372"/>
              <a:gd name="T63" fmla="*/ 2147483647 h 370"/>
              <a:gd name="T64" fmla="*/ 2147483647 w 372"/>
              <a:gd name="T65" fmla="*/ 2147483647 h 370"/>
              <a:gd name="T66" fmla="*/ 2147483647 w 372"/>
              <a:gd name="T67" fmla="*/ 2147483647 h 37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72"/>
              <a:gd name="T103" fmla="*/ 0 h 370"/>
              <a:gd name="T104" fmla="*/ 372 w 372"/>
              <a:gd name="T105" fmla="*/ 370 h 37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72" h="370">
                <a:moveTo>
                  <a:pt x="0" y="185"/>
                </a:moveTo>
                <a:lnTo>
                  <a:pt x="1" y="168"/>
                </a:lnTo>
                <a:lnTo>
                  <a:pt x="3" y="151"/>
                </a:lnTo>
                <a:lnTo>
                  <a:pt x="7" y="134"/>
                </a:lnTo>
                <a:lnTo>
                  <a:pt x="13" y="118"/>
                </a:lnTo>
                <a:lnTo>
                  <a:pt x="20" y="102"/>
                </a:lnTo>
                <a:lnTo>
                  <a:pt x="28" y="87"/>
                </a:lnTo>
                <a:lnTo>
                  <a:pt x="38" y="73"/>
                </a:lnTo>
                <a:lnTo>
                  <a:pt x="49" y="60"/>
                </a:lnTo>
                <a:lnTo>
                  <a:pt x="61" y="48"/>
                </a:lnTo>
                <a:lnTo>
                  <a:pt x="74" y="37"/>
                </a:lnTo>
                <a:lnTo>
                  <a:pt x="88" y="28"/>
                </a:lnTo>
                <a:lnTo>
                  <a:pt x="103" y="19"/>
                </a:lnTo>
                <a:lnTo>
                  <a:pt x="119" y="12"/>
                </a:lnTo>
                <a:lnTo>
                  <a:pt x="135" y="7"/>
                </a:lnTo>
                <a:lnTo>
                  <a:pt x="152" y="3"/>
                </a:lnTo>
                <a:lnTo>
                  <a:pt x="169" y="0"/>
                </a:lnTo>
                <a:lnTo>
                  <a:pt x="186" y="0"/>
                </a:lnTo>
                <a:lnTo>
                  <a:pt x="203" y="0"/>
                </a:lnTo>
                <a:lnTo>
                  <a:pt x="220" y="3"/>
                </a:lnTo>
                <a:lnTo>
                  <a:pt x="237" y="7"/>
                </a:lnTo>
                <a:lnTo>
                  <a:pt x="253" y="12"/>
                </a:lnTo>
                <a:lnTo>
                  <a:pt x="269" y="19"/>
                </a:lnTo>
                <a:lnTo>
                  <a:pt x="284" y="28"/>
                </a:lnTo>
                <a:lnTo>
                  <a:pt x="298" y="37"/>
                </a:lnTo>
                <a:lnTo>
                  <a:pt x="311" y="48"/>
                </a:lnTo>
                <a:lnTo>
                  <a:pt x="323" y="60"/>
                </a:lnTo>
                <a:lnTo>
                  <a:pt x="334" y="73"/>
                </a:lnTo>
                <a:lnTo>
                  <a:pt x="344" y="87"/>
                </a:lnTo>
                <a:lnTo>
                  <a:pt x="352" y="102"/>
                </a:lnTo>
                <a:lnTo>
                  <a:pt x="359" y="118"/>
                </a:lnTo>
                <a:lnTo>
                  <a:pt x="364" y="134"/>
                </a:lnTo>
                <a:lnTo>
                  <a:pt x="369" y="151"/>
                </a:lnTo>
                <a:lnTo>
                  <a:pt x="371" y="168"/>
                </a:lnTo>
                <a:lnTo>
                  <a:pt x="372" y="185"/>
                </a:lnTo>
                <a:lnTo>
                  <a:pt x="371" y="202"/>
                </a:lnTo>
                <a:lnTo>
                  <a:pt x="369" y="219"/>
                </a:lnTo>
                <a:lnTo>
                  <a:pt x="364" y="236"/>
                </a:lnTo>
                <a:lnTo>
                  <a:pt x="359" y="252"/>
                </a:lnTo>
                <a:lnTo>
                  <a:pt x="352" y="268"/>
                </a:lnTo>
                <a:lnTo>
                  <a:pt x="344" y="282"/>
                </a:lnTo>
                <a:lnTo>
                  <a:pt x="334" y="296"/>
                </a:lnTo>
                <a:lnTo>
                  <a:pt x="323" y="310"/>
                </a:lnTo>
                <a:lnTo>
                  <a:pt x="311" y="322"/>
                </a:lnTo>
                <a:lnTo>
                  <a:pt x="298" y="333"/>
                </a:lnTo>
                <a:lnTo>
                  <a:pt x="284" y="343"/>
                </a:lnTo>
                <a:lnTo>
                  <a:pt x="269" y="351"/>
                </a:lnTo>
                <a:lnTo>
                  <a:pt x="253" y="358"/>
                </a:lnTo>
                <a:lnTo>
                  <a:pt x="237" y="363"/>
                </a:lnTo>
                <a:lnTo>
                  <a:pt x="220" y="367"/>
                </a:lnTo>
                <a:lnTo>
                  <a:pt x="203" y="369"/>
                </a:lnTo>
                <a:lnTo>
                  <a:pt x="186" y="370"/>
                </a:lnTo>
                <a:lnTo>
                  <a:pt x="169" y="369"/>
                </a:lnTo>
                <a:lnTo>
                  <a:pt x="152" y="367"/>
                </a:lnTo>
                <a:lnTo>
                  <a:pt x="135" y="363"/>
                </a:lnTo>
                <a:lnTo>
                  <a:pt x="119" y="358"/>
                </a:lnTo>
                <a:lnTo>
                  <a:pt x="103" y="351"/>
                </a:lnTo>
                <a:lnTo>
                  <a:pt x="88" y="343"/>
                </a:lnTo>
                <a:lnTo>
                  <a:pt x="74" y="333"/>
                </a:lnTo>
                <a:lnTo>
                  <a:pt x="61" y="322"/>
                </a:lnTo>
                <a:lnTo>
                  <a:pt x="49" y="310"/>
                </a:lnTo>
                <a:lnTo>
                  <a:pt x="38" y="296"/>
                </a:lnTo>
                <a:lnTo>
                  <a:pt x="28" y="282"/>
                </a:lnTo>
                <a:lnTo>
                  <a:pt x="20" y="268"/>
                </a:lnTo>
                <a:lnTo>
                  <a:pt x="13" y="252"/>
                </a:lnTo>
                <a:lnTo>
                  <a:pt x="7" y="236"/>
                </a:lnTo>
                <a:lnTo>
                  <a:pt x="3" y="219"/>
                </a:lnTo>
                <a:lnTo>
                  <a:pt x="1" y="202"/>
                </a:lnTo>
                <a:lnTo>
                  <a:pt x="0" y="185"/>
                </a:lnTo>
                <a:close/>
              </a:path>
            </a:pathLst>
          </a:custGeom>
          <a:solidFill>
            <a:srgbClr val="00CCFF"/>
          </a:solidFill>
          <a:ln w="3175">
            <a:solidFill>
              <a:srgbClr val="000000"/>
            </a:solidFill>
            <a:round/>
            <a:headEnd/>
            <a:tailEnd/>
          </a:ln>
        </p:spPr>
        <p:txBody>
          <a:bodyPr/>
          <a:lstStyle/>
          <a:p>
            <a:endParaRPr lang="en-US" dirty="0"/>
          </a:p>
        </p:txBody>
      </p:sp>
      <p:sp>
        <p:nvSpPr>
          <p:cNvPr id="29725" name="Rectangle 27"/>
          <p:cNvSpPr>
            <a:spLocks noChangeArrowheads="1"/>
          </p:cNvSpPr>
          <p:nvPr/>
        </p:nvSpPr>
        <p:spPr bwMode="auto">
          <a:xfrm>
            <a:off x="8230248" y="4660928"/>
            <a:ext cx="354467" cy="109370"/>
          </a:xfrm>
          <a:prstGeom prst="rect">
            <a:avLst/>
          </a:prstGeom>
          <a:noFill/>
          <a:ln w="9525">
            <a:noFill/>
            <a:miter lim="800000"/>
            <a:headEnd/>
            <a:tailEnd/>
          </a:ln>
        </p:spPr>
        <p:txBody>
          <a:bodyPr wrap="none" lIns="0" tIns="0" rIns="0" bIns="0">
            <a:spAutoFit/>
          </a:bodyPr>
          <a:lstStyle/>
          <a:p>
            <a:pPr algn="ctr" eaLnBrk="0" hangingPunct="0"/>
            <a:r>
              <a:rPr lang="en-US" sz="700" b="1" dirty="0">
                <a:solidFill>
                  <a:srgbClr val="000000"/>
                </a:solidFill>
                <a:cs typeface="Arial" pitchFamily="34" charset="0"/>
              </a:rPr>
              <a:t>Health &amp;</a:t>
            </a:r>
            <a:endParaRPr lang="en-US" sz="4000" b="1" dirty="0">
              <a:cs typeface="Arial" pitchFamily="34" charset="0"/>
            </a:endParaRPr>
          </a:p>
        </p:txBody>
      </p:sp>
      <p:sp>
        <p:nvSpPr>
          <p:cNvPr id="29726" name="Rectangle 28"/>
          <p:cNvSpPr>
            <a:spLocks noChangeArrowheads="1"/>
          </p:cNvSpPr>
          <p:nvPr/>
        </p:nvSpPr>
        <p:spPr bwMode="auto">
          <a:xfrm>
            <a:off x="8274767" y="4773753"/>
            <a:ext cx="262336" cy="109370"/>
          </a:xfrm>
          <a:prstGeom prst="rect">
            <a:avLst/>
          </a:prstGeom>
          <a:noFill/>
          <a:ln w="9525">
            <a:noFill/>
            <a:miter lim="800000"/>
            <a:headEnd/>
            <a:tailEnd/>
          </a:ln>
        </p:spPr>
        <p:txBody>
          <a:bodyPr wrap="none" lIns="0" tIns="0" rIns="0" bIns="0">
            <a:spAutoFit/>
          </a:bodyPr>
          <a:lstStyle/>
          <a:p>
            <a:pPr algn="ctr" eaLnBrk="0" hangingPunct="0"/>
            <a:r>
              <a:rPr lang="en-US" sz="700" b="1" dirty="0">
                <a:solidFill>
                  <a:srgbClr val="000000"/>
                </a:solidFill>
                <a:cs typeface="Arial" pitchFamily="34" charset="0"/>
              </a:rPr>
              <a:t>Safety</a:t>
            </a:r>
            <a:endParaRPr lang="en-US" sz="4000" b="1" dirty="0">
              <a:cs typeface="Arial" pitchFamily="34" charset="0"/>
            </a:endParaRPr>
          </a:p>
        </p:txBody>
      </p:sp>
      <p:sp>
        <p:nvSpPr>
          <p:cNvPr id="29727" name="Rectangle 29"/>
          <p:cNvSpPr>
            <a:spLocks noChangeArrowheads="1"/>
          </p:cNvSpPr>
          <p:nvPr/>
        </p:nvSpPr>
        <p:spPr bwMode="auto">
          <a:xfrm>
            <a:off x="8228679" y="4888191"/>
            <a:ext cx="359151" cy="109370"/>
          </a:xfrm>
          <a:prstGeom prst="rect">
            <a:avLst/>
          </a:prstGeom>
          <a:noFill/>
          <a:ln w="9525">
            <a:noFill/>
            <a:miter lim="800000"/>
            <a:headEnd/>
            <a:tailEnd/>
          </a:ln>
        </p:spPr>
        <p:txBody>
          <a:bodyPr wrap="none" lIns="0" tIns="0" rIns="0" bIns="0">
            <a:spAutoFit/>
          </a:bodyPr>
          <a:lstStyle/>
          <a:p>
            <a:pPr algn="ctr" eaLnBrk="0" hangingPunct="0"/>
            <a:r>
              <a:rPr lang="en-US" sz="700" b="1" dirty="0">
                <a:solidFill>
                  <a:srgbClr val="000000"/>
                </a:solidFill>
                <a:cs typeface="Arial" pitchFamily="34" charset="0"/>
              </a:rPr>
              <a:t>Manager</a:t>
            </a:r>
            <a:endParaRPr lang="en-US" sz="4000" b="1" dirty="0">
              <a:cs typeface="Arial" pitchFamily="34" charset="0"/>
            </a:endParaRPr>
          </a:p>
        </p:txBody>
      </p:sp>
      <p:sp>
        <p:nvSpPr>
          <p:cNvPr id="29733" name="Line 69"/>
          <p:cNvSpPr>
            <a:spLocks noChangeShapeType="1"/>
          </p:cNvSpPr>
          <p:nvPr/>
        </p:nvSpPr>
        <p:spPr bwMode="auto">
          <a:xfrm>
            <a:off x="2097696" y="3224741"/>
            <a:ext cx="5667643" cy="0"/>
          </a:xfrm>
          <a:prstGeom prst="line">
            <a:avLst/>
          </a:prstGeom>
          <a:noFill/>
          <a:ln w="76200">
            <a:solidFill>
              <a:srgbClr val="00FF00"/>
            </a:solidFill>
            <a:round/>
            <a:headEnd/>
            <a:tailEnd/>
          </a:ln>
        </p:spPr>
        <p:txBody>
          <a:bodyPr wrap="none" anchor="ctr"/>
          <a:lstStyle/>
          <a:p>
            <a:endParaRPr lang="en-US" dirty="0"/>
          </a:p>
        </p:txBody>
      </p:sp>
      <p:sp>
        <p:nvSpPr>
          <p:cNvPr id="29734" name="Line 70"/>
          <p:cNvSpPr>
            <a:spLocks noChangeShapeType="1"/>
          </p:cNvSpPr>
          <p:nvPr/>
        </p:nvSpPr>
        <p:spPr bwMode="auto">
          <a:xfrm flipH="1">
            <a:off x="2108521" y="3194704"/>
            <a:ext cx="0" cy="1642415"/>
          </a:xfrm>
          <a:prstGeom prst="line">
            <a:avLst/>
          </a:prstGeom>
          <a:noFill/>
          <a:ln w="76200">
            <a:solidFill>
              <a:srgbClr val="00FF00"/>
            </a:solidFill>
            <a:round/>
            <a:headEnd/>
            <a:tailEnd/>
          </a:ln>
        </p:spPr>
        <p:txBody>
          <a:bodyPr wrap="none" anchor="ctr"/>
          <a:lstStyle/>
          <a:p>
            <a:endParaRPr lang="en-US" dirty="0"/>
          </a:p>
        </p:txBody>
      </p:sp>
      <p:sp>
        <p:nvSpPr>
          <p:cNvPr id="29735" name="Line 71"/>
          <p:cNvSpPr>
            <a:spLocks noChangeShapeType="1"/>
          </p:cNvSpPr>
          <p:nvPr/>
        </p:nvSpPr>
        <p:spPr bwMode="auto">
          <a:xfrm>
            <a:off x="2065347" y="4876914"/>
            <a:ext cx="5688123" cy="11196"/>
          </a:xfrm>
          <a:prstGeom prst="line">
            <a:avLst/>
          </a:prstGeom>
          <a:noFill/>
          <a:ln w="76200">
            <a:solidFill>
              <a:srgbClr val="00FF00"/>
            </a:solidFill>
            <a:round/>
            <a:headEnd/>
            <a:tailEnd/>
          </a:ln>
        </p:spPr>
        <p:txBody>
          <a:bodyPr wrap="none" anchor="ctr"/>
          <a:lstStyle/>
          <a:p>
            <a:endParaRPr lang="en-US" dirty="0"/>
          </a:p>
        </p:txBody>
      </p:sp>
      <p:sp>
        <p:nvSpPr>
          <p:cNvPr id="29736" name="Line 72"/>
          <p:cNvSpPr>
            <a:spLocks noChangeShapeType="1"/>
          </p:cNvSpPr>
          <p:nvPr/>
        </p:nvSpPr>
        <p:spPr bwMode="auto">
          <a:xfrm>
            <a:off x="7746781" y="3203787"/>
            <a:ext cx="0" cy="1714947"/>
          </a:xfrm>
          <a:prstGeom prst="line">
            <a:avLst/>
          </a:prstGeom>
          <a:noFill/>
          <a:ln w="76200">
            <a:solidFill>
              <a:srgbClr val="00FF00"/>
            </a:solidFill>
            <a:round/>
            <a:headEnd/>
            <a:tailEnd/>
          </a:ln>
        </p:spPr>
        <p:txBody>
          <a:bodyPr wrap="none" anchor="ctr"/>
          <a:lstStyle/>
          <a:p>
            <a:endParaRPr lang="en-US" dirty="0"/>
          </a:p>
        </p:txBody>
      </p:sp>
      <p:sp>
        <p:nvSpPr>
          <p:cNvPr id="29737" name="Rectangle 74"/>
          <p:cNvSpPr>
            <a:spLocks noChangeArrowheads="1"/>
          </p:cNvSpPr>
          <p:nvPr/>
        </p:nvSpPr>
        <p:spPr bwMode="auto">
          <a:xfrm>
            <a:off x="5123797" y="5499653"/>
            <a:ext cx="370082" cy="218741"/>
          </a:xfrm>
          <a:prstGeom prst="rect">
            <a:avLst/>
          </a:prstGeom>
          <a:noFill/>
          <a:ln w="9525">
            <a:noFill/>
            <a:miter lim="800000"/>
            <a:headEnd/>
            <a:tailEnd/>
          </a:ln>
        </p:spPr>
        <p:txBody>
          <a:bodyPr wrap="none" lIns="0" tIns="0" rIns="0" bIns="0">
            <a:spAutoFit/>
          </a:bodyPr>
          <a:lstStyle/>
          <a:p>
            <a:pPr algn="ctr" eaLnBrk="0" hangingPunct="0"/>
            <a:r>
              <a:rPr lang="en-US" sz="700" b="1" dirty="0">
                <a:solidFill>
                  <a:srgbClr val="000000"/>
                </a:solidFill>
                <a:cs typeface="Arial" pitchFamily="34" charset="0"/>
              </a:rPr>
              <a:t>Software</a:t>
            </a:r>
          </a:p>
          <a:p>
            <a:pPr algn="ctr" eaLnBrk="0" hangingPunct="0"/>
            <a:r>
              <a:rPr lang="en-US" sz="700" b="1" dirty="0">
                <a:solidFill>
                  <a:srgbClr val="000000"/>
                </a:solidFill>
                <a:cs typeface="Arial" pitchFamily="34" charset="0"/>
              </a:rPr>
              <a:t>Bus</a:t>
            </a:r>
            <a:endParaRPr lang="en-US" sz="4000" b="1" dirty="0">
              <a:cs typeface="Arial" pitchFamily="34" charset="0"/>
            </a:endParaRPr>
          </a:p>
        </p:txBody>
      </p:sp>
      <p:sp>
        <p:nvSpPr>
          <p:cNvPr id="29740" name="Line 85"/>
          <p:cNvSpPr>
            <a:spLocks noChangeShapeType="1"/>
          </p:cNvSpPr>
          <p:nvPr/>
        </p:nvSpPr>
        <p:spPr bwMode="auto">
          <a:xfrm>
            <a:off x="852777" y="3442254"/>
            <a:ext cx="304800" cy="0"/>
          </a:xfrm>
          <a:prstGeom prst="line">
            <a:avLst/>
          </a:prstGeom>
          <a:noFill/>
          <a:ln w="9525">
            <a:solidFill>
              <a:schemeClr val="tx1"/>
            </a:solidFill>
            <a:round/>
            <a:headEnd type="triangle" w="sm" len="sm"/>
            <a:tailEnd type="triangle" w="sm" len="sm"/>
          </a:ln>
        </p:spPr>
        <p:txBody>
          <a:bodyPr anchor="ctr"/>
          <a:lstStyle/>
          <a:p>
            <a:endParaRPr lang="en-US" dirty="0"/>
          </a:p>
        </p:txBody>
      </p:sp>
      <p:sp>
        <p:nvSpPr>
          <p:cNvPr id="29741" name="Freeform 89"/>
          <p:cNvSpPr>
            <a:spLocks/>
          </p:cNvSpPr>
          <p:nvPr/>
        </p:nvSpPr>
        <p:spPr bwMode="auto">
          <a:xfrm>
            <a:off x="8137497" y="3750185"/>
            <a:ext cx="590734" cy="633434"/>
          </a:xfrm>
          <a:custGeom>
            <a:avLst/>
            <a:gdLst>
              <a:gd name="T0" fmla="*/ 2147483647 w 372"/>
              <a:gd name="T1" fmla="*/ 2147483647 h 370"/>
              <a:gd name="T2" fmla="*/ 2147483647 w 372"/>
              <a:gd name="T3" fmla="*/ 2147483647 h 370"/>
              <a:gd name="T4" fmla="*/ 2147483647 w 372"/>
              <a:gd name="T5" fmla="*/ 2147483647 h 370"/>
              <a:gd name="T6" fmla="*/ 2147483647 w 372"/>
              <a:gd name="T7" fmla="*/ 2147483647 h 370"/>
              <a:gd name="T8" fmla="*/ 2147483647 w 372"/>
              <a:gd name="T9" fmla="*/ 2147483647 h 370"/>
              <a:gd name="T10" fmla="*/ 2147483647 w 372"/>
              <a:gd name="T11" fmla="*/ 2147483647 h 370"/>
              <a:gd name="T12" fmla="*/ 2147483647 w 372"/>
              <a:gd name="T13" fmla="*/ 2147483647 h 370"/>
              <a:gd name="T14" fmla="*/ 2147483647 w 372"/>
              <a:gd name="T15" fmla="*/ 2147483647 h 370"/>
              <a:gd name="T16" fmla="*/ 2147483647 w 372"/>
              <a:gd name="T17" fmla="*/ 0 h 370"/>
              <a:gd name="T18" fmla="*/ 2147483647 w 372"/>
              <a:gd name="T19" fmla="*/ 2147483647 h 370"/>
              <a:gd name="T20" fmla="*/ 2147483647 w 372"/>
              <a:gd name="T21" fmla="*/ 2147483647 h 370"/>
              <a:gd name="T22" fmla="*/ 2147483647 w 372"/>
              <a:gd name="T23" fmla="*/ 2147483647 h 370"/>
              <a:gd name="T24" fmla="*/ 2147483647 w 372"/>
              <a:gd name="T25" fmla="*/ 2147483647 h 370"/>
              <a:gd name="T26" fmla="*/ 2147483647 w 372"/>
              <a:gd name="T27" fmla="*/ 2147483647 h 370"/>
              <a:gd name="T28" fmla="*/ 2147483647 w 372"/>
              <a:gd name="T29" fmla="*/ 2147483647 h 370"/>
              <a:gd name="T30" fmla="*/ 2147483647 w 372"/>
              <a:gd name="T31" fmla="*/ 2147483647 h 370"/>
              <a:gd name="T32" fmla="*/ 2147483647 w 372"/>
              <a:gd name="T33" fmla="*/ 2147483647 h 370"/>
              <a:gd name="T34" fmla="*/ 2147483647 w 372"/>
              <a:gd name="T35" fmla="*/ 2147483647 h 370"/>
              <a:gd name="T36" fmla="*/ 2147483647 w 372"/>
              <a:gd name="T37" fmla="*/ 2147483647 h 370"/>
              <a:gd name="T38" fmla="*/ 2147483647 w 372"/>
              <a:gd name="T39" fmla="*/ 2147483647 h 370"/>
              <a:gd name="T40" fmla="*/ 2147483647 w 372"/>
              <a:gd name="T41" fmla="*/ 2147483647 h 370"/>
              <a:gd name="T42" fmla="*/ 2147483647 w 372"/>
              <a:gd name="T43" fmla="*/ 2147483647 h 370"/>
              <a:gd name="T44" fmla="*/ 2147483647 w 372"/>
              <a:gd name="T45" fmla="*/ 2147483647 h 370"/>
              <a:gd name="T46" fmla="*/ 2147483647 w 372"/>
              <a:gd name="T47" fmla="*/ 2147483647 h 370"/>
              <a:gd name="T48" fmla="*/ 2147483647 w 372"/>
              <a:gd name="T49" fmla="*/ 2147483647 h 370"/>
              <a:gd name="T50" fmla="*/ 2147483647 w 372"/>
              <a:gd name="T51" fmla="*/ 2147483647 h 370"/>
              <a:gd name="T52" fmla="*/ 2147483647 w 372"/>
              <a:gd name="T53" fmla="*/ 2147483647 h 370"/>
              <a:gd name="T54" fmla="*/ 2147483647 w 372"/>
              <a:gd name="T55" fmla="*/ 2147483647 h 370"/>
              <a:gd name="T56" fmla="*/ 2147483647 w 372"/>
              <a:gd name="T57" fmla="*/ 2147483647 h 370"/>
              <a:gd name="T58" fmla="*/ 2147483647 w 372"/>
              <a:gd name="T59" fmla="*/ 2147483647 h 370"/>
              <a:gd name="T60" fmla="*/ 2147483647 w 372"/>
              <a:gd name="T61" fmla="*/ 2147483647 h 370"/>
              <a:gd name="T62" fmla="*/ 2147483647 w 372"/>
              <a:gd name="T63" fmla="*/ 2147483647 h 370"/>
              <a:gd name="T64" fmla="*/ 2147483647 w 372"/>
              <a:gd name="T65" fmla="*/ 2147483647 h 370"/>
              <a:gd name="T66" fmla="*/ 2147483647 w 372"/>
              <a:gd name="T67" fmla="*/ 2147483647 h 37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72"/>
              <a:gd name="T103" fmla="*/ 0 h 370"/>
              <a:gd name="T104" fmla="*/ 372 w 372"/>
              <a:gd name="T105" fmla="*/ 370 h 37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72" h="370">
                <a:moveTo>
                  <a:pt x="0" y="185"/>
                </a:moveTo>
                <a:lnTo>
                  <a:pt x="1" y="168"/>
                </a:lnTo>
                <a:lnTo>
                  <a:pt x="3" y="151"/>
                </a:lnTo>
                <a:lnTo>
                  <a:pt x="8" y="134"/>
                </a:lnTo>
                <a:lnTo>
                  <a:pt x="13" y="118"/>
                </a:lnTo>
                <a:lnTo>
                  <a:pt x="20" y="103"/>
                </a:lnTo>
                <a:lnTo>
                  <a:pt x="28" y="87"/>
                </a:lnTo>
                <a:lnTo>
                  <a:pt x="38" y="73"/>
                </a:lnTo>
                <a:lnTo>
                  <a:pt x="49" y="60"/>
                </a:lnTo>
                <a:lnTo>
                  <a:pt x="61" y="48"/>
                </a:lnTo>
                <a:lnTo>
                  <a:pt x="74" y="37"/>
                </a:lnTo>
                <a:lnTo>
                  <a:pt x="88" y="28"/>
                </a:lnTo>
                <a:lnTo>
                  <a:pt x="103" y="19"/>
                </a:lnTo>
                <a:lnTo>
                  <a:pt x="119" y="13"/>
                </a:lnTo>
                <a:lnTo>
                  <a:pt x="135" y="7"/>
                </a:lnTo>
                <a:lnTo>
                  <a:pt x="152" y="3"/>
                </a:lnTo>
                <a:lnTo>
                  <a:pt x="169" y="1"/>
                </a:lnTo>
                <a:lnTo>
                  <a:pt x="186" y="0"/>
                </a:lnTo>
                <a:lnTo>
                  <a:pt x="203" y="1"/>
                </a:lnTo>
                <a:lnTo>
                  <a:pt x="220" y="3"/>
                </a:lnTo>
                <a:lnTo>
                  <a:pt x="237" y="7"/>
                </a:lnTo>
                <a:lnTo>
                  <a:pt x="253" y="13"/>
                </a:lnTo>
                <a:lnTo>
                  <a:pt x="269" y="19"/>
                </a:lnTo>
                <a:lnTo>
                  <a:pt x="284" y="28"/>
                </a:lnTo>
                <a:lnTo>
                  <a:pt x="298" y="37"/>
                </a:lnTo>
                <a:lnTo>
                  <a:pt x="311" y="48"/>
                </a:lnTo>
                <a:lnTo>
                  <a:pt x="323" y="60"/>
                </a:lnTo>
                <a:lnTo>
                  <a:pt x="334" y="73"/>
                </a:lnTo>
                <a:lnTo>
                  <a:pt x="344" y="87"/>
                </a:lnTo>
                <a:lnTo>
                  <a:pt x="352" y="103"/>
                </a:lnTo>
                <a:lnTo>
                  <a:pt x="359" y="118"/>
                </a:lnTo>
                <a:lnTo>
                  <a:pt x="365" y="134"/>
                </a:lnTo>
                <a:lnTo>
                  <a:pt x="369" y="151"/>
                </a:lnTo>
                <a:lnTo>
                  <a:pt x="371" y="168"/>
                </a:lnTo>
                <a:lnTo>
                  <a:pt x="372" y="185"/>
                </a:lnTo>
                <a:lnTo>
                  <a:pt x="371" y="202"/>
                </a:lnTo>
                <a:lnTo>
                  <a:pt x="369" y="219"/>
                </a:lnTo>
                <a:lnTo>
                  <a:pt x="365" y="236"/>
                </a:lnTo>
                <a:lnTo>
                  <a:pt x="359" y="252"/>
                </a:lnTo>
                <a:lnTo>
                  <a:pt x="352" y="268"/>
                </a:lnTo>
                <a:lnTo>
                  <a:pt x="344" y="283"/>
                </a:lnTo>
                <a:lnTo>
                  <a:pt x="334" y="297"/>
                </a:lnTo>
                <a:lnTo>
                  <a:pt x="323" y="310"/>
                </a:lnTo>
                <a:lnTo>
                  <a:pt x="311" y="322"/>
                </a:lnTo>
                <a:lnTo>
                  <a:pt x="298" y="333"/>
                </a:lnTo>
                <a:lnTo>
                  <a:pt x="284" y="343"/>
                </a:lnTo>
                <a:lnTo>
                  <a:pt x="269" y="351"/>
                </a:lnTo>
                <a:lnTo>
                  <a:pt x="253" y="358"/>
                </a:lnTo>
                <a:lnTo>
                  <a:pt x="237" y="363"/>
                </a:lnTo>
                <a:lnTo>
                  <a:pt x="220" y="368"/>
                </a:lnTo>
                <a:lnTo>
                  <a:pt x="203" y="370"/>
                </a:lnTo>
                <a:lnTo>
                  <a:pt x="186" y="370"/>
                </a:lnTo>
                <a:lnTo>
                  <a:pt x="169" y="370"/>
                </a:lnTo>
                <a:lnTo>
                  <a:pt x="152" y="368"/>
                </a:lnTo>
                <a:lnTo>
                  <a:pt x="135" y="363"/>
                </a:lnTo>
                <a:lnTo>
                  <a:pt x="119" y="358"/>
                </a:lnTo>
                <a:lnTo>
                  <a:pt x="103" y="351"/>
                </a:lnTo>
                <a:lnTo>
                  <a:pt x="88" y="343"/>
                </a:lnTo>
                <a:lnTo>
                  <a:pt x="74" y="333"/>
                </a:lnTo>
                <a:lnTo>
                  <a:pt x="61" y="322"/>
                </a:lnTo>
                <a:lnTo>
                  <a:pt x="49" y="310"/>
                </a:lnTo>
                <a:lnTo>
                  <a:pt x="38" y="297"/>
                </a:lnTo>
                <a:lnTo>
                  <a:pt x="28" y="283"/>
                </a:lnTo>
                <a:lnTo>
                  <a:pt x="20" y="268"/>
                </a:lnTo>
                <a:lnTo>
                  <a:pt x="13" y="252"/>
                </a:lnTo>
                <a:lnTo>
                  <a:pt x="8" y="236"/>
                </a:lnTo>
                <a:lnTo>
                  <a:pt x="3" y="219"/>
                </a:lnTo>
                <a:lnTo>
                  <a:pt x="1" y="202"/>
                </a:lnTo>
                <a:lnTo>
                  <a:pt x="0" y="185"/>
                </a:lnTo>
                <a:close/>
              </a:path>
            </a:pathLst>
          </a:custGeom>
          <a:solidFill>
            <a:srgbClr val="00CCFF"/>
          </a:solidFill>
          <a:ln w="3175">
            <a:solidFill>
              <a:srgbClr val="000000"/>
            </a:solidFill>
            <a:round/>
            <a:headEnd/>
            <a:tailEnd/>
          </a:ln>
        </p:spPr>
        <p:txBody>
          <a:bodyPr/>
          <a:lstStyle/>
          <a:p>
            <a:endParaRPr lang="en-US" dirty="0"/>
          </a:p>
        </p:txBody>
      </p:sp>
      <p:sp>
        <p:nvSpPr>
          <p:cNvPr id="29742" name="Rectangle 90"/>
          <p:cNvSpPr>
            <a:spLocks noChangeArrowheads="1"/>
          </p:cNvSpPr>
          <p:nvPr/>
        </p:nvSpPr>
        <p:spPr bwMode="auto">
          <a:xfrm>
            <a:off x="8357478" y="3951658"/>
            <a:ext cx="188945" cy="109370"/>
          </a:xfrm>
          <a:prstGeom prst="rect">
            <a:avLst/>
          </a:prstGeom>
          <a:noFill/>
          <a:ln w="9525">
            <a:noFill/>
            <a:miter lim="800000"/>
            <a:headEnd/>
            <a:tailEnd/>
          </a:ln>
        </p:spPr>
        <p:txBody>
          <a:bodyPr wrap="none" lIns="0" tIns="0" rIns="0" bIns="0">
            <a:spAutoFit/>
          </a:bodyPr>
          <a:lstStyle/>
          <a:p>
            <a:pPr algn="ctr" eaLnBrk="0" hangingPunct="0"/>
            <a:r>
              <a:rPr lang="en-US" sz="700" b="1" dirty="0">
                <a:solidFill>
                  <a:srgbClr val="000000"/>
                </a:solidFill>
                <a:cs typeface="Arial" pitchFamily="34" charset="0"/>
              </a:rPr>
              <a:t>Data</a:t>
            </a:r>
            <a:endParaRPr lang="en-US" sz="4000" b="1" dirty="0">
              <a:cs typeface="Arial" pitchFamily="34" charset="0"/>
            </a:endParaRPr>
          </a:p>
        </p:txBody>
      </p:sp>
      <p:sp>
        <p:nvSpPr>
          <p:cNvPr id="29743" name="Rectangle 91"/>
          <p:cNvSpPr>
            <a:spLocks noChangeArrowheads="1"/>
          </p:cNvSpPr>
          <p:nvPr/>
        </p:nvSpPr>
        <p:spPr bwMode="auto">
          <a:xfrm>
            <a:off x="8289552" y="4064484"/>
            <a:ext cx="324798" cy="109370"/>
          </a:xfrm>
          <a:prstGeom prst="rect">
            <a:avLst/>
          </a:prstGeom>
          <a:noFill/>
          <a:ln w="9525">
            <a:noFill/>
            <a:miter lim="800000"/>
            <a:headEnd/>
            <a:tailEnd/>
          </a:ln>
        </p:spPr>
        <p:txBody>
          <a:bodyPr wrap="none" lIns="0" tIns="0" rIns="0" bIns="0">
            <a:spAutoFit/>
          </a:bodyPr>
          <a:lstStyle/>
          <a:p>
            <a:pPr algn="ctr" eaLnBrk="0" hangingPunct="0"/>
            <a:r>
              <a:rPr lang="en-US" sz="700" b="1" dirty="0">
                <a:solidFill>
                  <a:srgbClr val="000000"/>
                </a:solidFill>
                <a:cs typeface="Arial" pitchFamily="34" charset="0"/>
              </a:rPr>
              <a:t>Storage</a:t>
            </a:r>
            <a:endParaRPr lang="en-US" sz="4000" b="1" dirty="0">
              <a:cs typeface="Arial" pitchFamily="34" charset="0"/>
            </a:endParaRPr>
          </a:p>
        </p:txBody>
      </p:sp>
      <p:sp>
        <p:nvSpPr>
          <p:cNvPr id="29744" name="Rectangle 94"/>
          <p:cNvSpPr>
            <a:spLocks noChangeArrowheads="1"/>
          </p:cNvSpPr>
          <p:nvPr/>
        </p:nvSpPr>
        <p:spPr bwMode="auto">
          <a:xfrm>
            <a:off x="8167977" y="3137453"/>
            <a:ext cx="533399" cy="323165"/>
          </a:xfrm>
          <a:prstGeom prst="rect">
            <a:avLst/>
          </a:prstGeom>
          <a:noFill/>
          <a:ln w="9525">
            <a:noFill/>
            <a:miter lim="800000"/>
            <a:headEnd/>
            <a:tailEnd/>
          </a:ln>
        </p:spPr>
        <p:txBody>
          <a:bodyPr wrap="square" lIns="0" tIns="0" rIns="0" bIns="0">
            <a:spAutoFit/>
          </a:bodyPr>
          <a:lstStyle/>
          <a:p>
            <a:pPr algn="ctr" eaLnBrk="0" hangingPunct="0"/>
            <a:r>
              <a:rPr lang="en-US" sz="700" b="1" dirty="0">
                <a:solidFill>
                  <a:srgbClr val="000000"/>
                </a:solidFill>
                <a:cs typeface="Arial" pitchFamily="34" charset="0"/>
              </a:rPr>
              <a:t>Mass</a:t>
            </a:r>
          </a:p>
          <a:p>
            <a:pPr algn="ctr" eaLnBrk="0" hangingPunct="0"/>
            <a:r>
              <a:rPr lang="en-US" sz="700" b="1" dirty="0">
                <a:solidFill>
                  <a:srgbClr val="000000"/>
                </a:solidFill>
                <a:cs typeface="Arial" pitchFamily="34" charset="0"/>
              </a:rPr>
              <a:t>Storage</a:t>
            </a:r>
          </a:p>
          <a:p>
            <a:pPr algn="ctr" eaLnBrk="0" hangingPunct="0"/>
            <a:r>
              <a:rPr lang="en-US" sz="700" b="1" dirty="0">
                <a:solidFill>
                  <a:srgbClr val="000000"/>
                </a:solidFill>
                <a:cs typeface="Arial" pitchFamily="34" charset="0"/>
              </a:rPr>
              <a:t>SSR</a:t>
            </a:r>
            <a:endParaRPr lang="en-US" sz="4000" b="1" dirty="0">
              <a:cs typeface="Arial" pitchFamily="34" charset="0"/>
            </a:endParaRPr>
          </a:p>
        </p:txBody>
      </p:sp>
      <p:sp>
        <p:nvSpPr>
          <p:cNvPr id="29745" name="Line 95"/>
          <p:cNvSpPr>
            <a:spLocks noChangeShapeType="1"/>
          </p:cNvSpPr>
          <p:nvPr/>
        </p:nvSpPr>
        <p:spPr bwMode="auto">
          <a:xfrm>
            <a:off x="8453078" y="3471519"/>
            <a:ext cx="418" cy="248041"/>
          </a:xfrm>
          <a:prstGeom prst="line">
            <a:avLst/>
          </a:prstGeom>
          <a:noFill/>
          <a:ln w="12700">
            <a:solidFill>
              <a:schemeClr val="tx1"/>
            </a:solidFill>
            <a:round/>
            <a:headEnd type="triangle" w="med" len="med"/>
            <a:tailEnd/>
          </a:ln>
        </p:spPr>
        <p:txBody>
          <a:bodyPr wrap="none" anchor="ctr"/>
          <a:lstStyle/>
          <a:p>
            <a:endParaRPr lang="en-US" dirty="0"/>
          </a:p>
        </p:txBody>
      </p:sp>
      <p:sp>
        <p:nvSpPr>
          <p:cNvPr id="29747" name="Rectangle 101"/>
          <p:cNvSpPr>
            <a:spLocks noChangeArrowheads="1"/>
          </p:cNvSpPr>
          <p:nvPr/>
        </p:nvSpPr>
        <p:spPr bwMode="auto">
          <a:xfrm>
            <a:off x="7638397" y="5499653"/>
            <a:ext cx="227983" cy="109370"/>
          </a:xfrm>
          <a:prstGeom prst="rect">
            <a:avLst/>
          </a:prstGeom>
          <a:noFill/>
          <a:ln w="9525">
            <a:noFill/>
            <a:miter lim="800000"/>
            <a:headEnd/>
            <a:tailEnd/>
          </a:ln>
        </p:spPr>
        <p:txBody>
          <a:bodyPr wrap="none" lIns="0" tIns="0" rIns="0" bIns="0">
            <a:spAutoFit/>
          </a:bodyPr>
          <a:lstStyle/>
          <a:p>
            <a:pPr algn="ctr" eaLnBrk="0" hangingPunct="0"/>
            <a:r>
              <a:rPr lang="en-US" sz="700" b="1" dirty="0">
                <a:solidFill>
                  <a:srgbClr val="000000"/>
                </a:solidFill>
                <a:cs typeface="Arial" pitchFamily="34" charset="0"/>
              </a:rPr>
              <a:t>Table</a:t>
            </a:r>
            <a:endParaRPr lang="en-US" sz="4000" b="1" dirty="0">
              <a:cs typeface="Arial" pitchFamily="34" charset="0"/>
            </a:endParaRPr>
          </a:p>
        </p:txBody>
      </p:sp>
      <p:sp>
        <p:nvSpPr>
          <p:cNvPr id="29748" name="Rectangle 102"/>
          <p:cNvSpPr>
            <a:spLocks noChangeArrowheads="1"/>
          </p:cNvSpPr>
          <p:nvPr/>
        </p:nvSpPr>
        <p:spPr bwMode="auto">
          <a:xfrm>
            <a:off x="7562197" y="5575853"/>
            <a:ext cx="359151" cy="109370"/>
          </a:xfrm>
          <a:prstGeom prst="rect">
            <a:avLst/>
          </a:prstGeom>
          <a:noFill/>
          <a:ln w="9525">
            <a:noFill/>
            <a:miter lim="800000"/>
            <a:headEnd/>
            <a:tailEnd/>
          </a:ln>
        </p:spPr>
        <p:txBody>
          <a:bodyPr wrap="none" lIns="0" tIns="0" rIns="0" bIns="0">
            <a:spAutoFit/>
          </a:bodyPr>
          <a:lstStyle/>
          <a:p>
            <a:pPr algn="ctr" eaLnBrk="0" hangingPunct="0"/>
            <a:r>
              <a:rPr lang="en-US" sz="700" b="1" dirty="0">
                <a:solidFill>
                  <a:srgbClr val="000000"/>
                </a:solidFill>
                <a:cs typeface="Arial" pitchFamily="34" charset="0"/>
              </a:rPr>
              <a:t>Services</a:t>
            </a:r>
            <a:endParaRPr lang="en-US" sz="4000" b="1" dirty="0">
              <a:cs typeface="Arial" pitchFamily="34" charset="0"/>
            </a:endParaRPr>
          </a:p>
        </p:txBody>
      </p:sp>
      <p:sp>
        <p:nvSpPr>
          <p:cNvPr id="29749" name="Line 103"/>
          <p:cNvSpPr>
            <a:spLocks noChangeShapeType="1"/>
          </p:cNvSpPr>
          <p:nvPr/>
        </p:nvSpPr>
        <p:spPr bwMode="auto">
          <a:xfrm>
            <a:off x="5881977" y="2751908"/>
            <a:ext cx="0" cy="386830"/>
          </a:xfrm>
          <a:prstGeom prst="line">
            <a:avLst/>
          </a:prstGeom>
          <a:noFill/>
          <a:ln w="12700">
            <a:solidFill>
              <a:schemeClr val="tx1"/>
            </a:solidFill>
            <a:round/>
            <a:headEnd type="triangle" w="med" len="med"/>
            <a:tailEnd type="triangle" w="med" len="med"/>
          </a:ln>
        </p:spPr>
        <p:txBody>
          <a:bodyPr wrap="none" anchor="ctr"/>
          <a:lstStyle/>
          <a:p>
            <a:endParaRPr lang="en-US" dirty="0"/>
          </a:p>
        </p:txBody>
      </p:sp>
      <p:sp>
        <p:nvSpPr>
          <p:cNvPr id="29751" name="Line 108"/>
          <p:cNvSpPr>
            <a:spLocks noChangeShapeType="1"/>
          </p:cNvSpPr>
          <p:nvPr/>
        </p:nvSpPr>
        <p:spPr bwMode="auto">
          <a:xfrm>
            <a:off x="5196177" y="2751908"/>
            <a:ext cx="0" cy="386830"/>
          </a:xfrm>
          <a:prstGeom prst="line">
            <a:avLst/>
          </a:prstGeom>
          <a:noFill/>
          <a:ln w="12700">
            <a:solidFill>
              <a:schemeClr val="tx1"/>
            </a:solidFill>
            <a:round/>
            <a:headEnd type="triangle" w="med" len="med"/>
            <a:tailEnd type="triangle" w="med" len="med"/>
          </a:ln>
        </p:spPr>
        <p:txBody>
          <a:bodyPr wrap="none" anchor="ctr"/>
          <a:lstStyle/>
          <a:p>
            <a:endParaRPr lang="en-US" dirty="0"/>
          </a:p>
        </p:txBody>
      </p:sp>
      <p:sp>
        <p:nvSpPr>
          <p:cNvPr id="29754" name="Line 113"/>
          <p:cNvSpPr>
            <a:spLocks noChangeShapeType="1"/>
          </p:cNvSpPr>
          <p:nvPr/>
        </p:nvSpPr>
        <p:spPr bwMode="auto">
          <a:xfrm>
            <a:off x="5276197" y="4966253"/>
            <a:ext cx="0" cy="386830"/>
          </a:xfrm>
          <a:prstGeom prst="line">
            <a:avLst/>
          </a:prstGeom>
          <a:noFill/>
          <a:ln w="12700">
            <a:solidFill>
              <a:schemeClr val="tx1"/>
            </a:solidFill>
            <a:round/>
            <a:headEnd type="triangle" w="med" len="med"/>
            <a:tailEnd type="triangle" w="med" len="med"/>
          </a:ln>
        </p:spPr>
        <p:txBody>
          <a:bodyPr wrap="none" anchor="ctr"/>
          <a:lstStyle/>
          <a:p>
            <a:endParaRPr lang="en-US" dirty="0"/>
          </a:p>
        </p:txBody>
      </p:sp>
      <p:sp>
        <p:nvSpPr>
          <p:cNvPr id="29755" name="Line 114"/>
          <p:cNvSpPr>
            <a:spLocks noChangeShapeType="1"/>
          </p:cNvSpPr>
          <p:nvPr/>
        </p:nvSpPr>
        <p:spPr bwMode="auto">
          <a:xfrm>
            <a:off x="5885797" y="4966253"/>
            <a:ext cx="0" cy="386830"/>
          </a:xfrm>
          <a:prstGeom prst="line">
            <a:avLst/>
          </a:prstGeom>
          <a:noFill/>
          <a:ln w="12700">
            <a:solidFill>
              <a:schemeClr val="tx1"/>
            </a:solidFill>
            <a:round/>
            <a:headEnd type="triangle" w="med" len="med"/>
            <a:tailEnd type="triangle" w="med" len="med"/>
          </a:ln>
        </p:spPr>
        <p:txBody>
          <a:bodyPr wrap="none" anchor="ctr"/>
          <a:lstStyle/>
          <a:p>
            <a:endParaRPr lang="en-US" dirty="0"/>
          </a:p>
        </p:txBody>
      </p:sp>
      <p:sp>
        <p:nvSpPr>
          <p:cNvPr id="29756" name="Line 115"/>
          <p:cNvSpPr>
            <a:spLocks noChangeShapeType="1"/>
          </p:cNvSpPr>
          <p:nvPr/>
        </p:nvSpPr>
        <p:spPr bwMode="auto">
          <a:xfrm>
            <a:off x="6495397" y="4966253"/>
            <a:ext cx="0" cy="386830"/>
          </a:xfrm>
          <a:prstGeom prst="line">
            <a:avLst/>
          </a:prstGeom>
          <a:noFill/>
          <a:ln w="12700">
            <a:solidFill>
              <a:schemeClr val="tx1"/>
            </a:solidFill>
            <a:round/>
            <a:headEnd type="triangle" w="med" len="med"/>
            <a:tailEnd type="triangle" w="med" len="med"/>
          </a:ln>
        </p:spPr>
        <p:txBody>
          <a:bodyPr wrap="none" anchor="ctr"/>
          <a:lstStyle/>
          <a:p>
            <a:endParaRPr lang="en-US" dirty="0"/>
          </a:p>
        </p:txBody>
      </p:sp>
      <p:sp>
        <p:nvSpPr>
          <p:cNvPr id="29757" name="Line 116"/>
          <p:cNvSpPr>
            <a:spLocks noChangeShapeType="1"/>
          </p:cNvSpPr>
          <p:nvPr/>
        </p:nvSpPr>
        <p:spPr bwMode="auto">
          <a:xfrm>
            <a:off x="7104997" y="4966253"/>
            <a:ext cx="0" cy="386830"/>
          </a:xfrm>
          <a:prstGeom prst="line">
            <a:avLst/>
          </a:prstGeom>
          <a:noFill/>
          <a:ln w="12700">
            <a:solidFill>
              <a:schemeClr val="tx1"/>
            </a:solidFill>
            <a:round/>
            <a:headEnd type="triangle" w="med" len="med"/>
            <a:tailEnd type="triangle" w="med" len="med"/>
          </a:ln>
        </p:spPr>
        <p:txBody>
          <a:bodyPr wrap="none" anchor="ctr"/>
          <a:lstStyle/>
          <a:p>
            <a:endParaRPr lang="en-US" dirty="0"/>
          </a:p>
        </p:txBody>
      </p:sp>
      <p:sp>
        <p:nvSpPr>
          <p:cNvPr id="29758" name="Line 119"/>
          <p:cNvSpPr>
            <a:spLocks noChangeShapeType="1"/>
          </p:cNvSpPr>
          <p:nvPr/>
        </p:nvSpPr>
        <p:spPr bwMode="auto">
          <a:xfrm>
            <a:off x="7785441" y="4106390"/>
            <a:ext cx="371142" cy="0"/>
          </a:xfrm>
          <a:prstGeom prst="line">
            <a:avLst/>
          </a:prstGeom>
          <a:noFill/>
          <a:ln w="12700">
            <a:solidFill>
              <a:schemeClr val="tx1"/>
            </a:solidFill>
            <a:round/>
            <a:headEnd type="triangle" w="med" len="med"/>
            <a:tailEnd type="triangle" w="med" len="med"/>
          </a:ln>
        </p:spPr>
        <p:txBody>
          <a:bodyPr wrap="none" anchor="ctr"/>
          <a:lstStyle/>
          <a:p>
            <a:endParaRPr lang="en-US" dirty="0"/>
          </a:p>
        </p:txBody>
      </p:sp>
      <p:sp>
        <p:nvSpPr>
          <p:cNvPr id="29760" name="Line 122"/>
          <p:cNvSpPr>
            <a:spLocks noChangeShapeType="1"/>
          </p:cNvSpPr>
          <p:nvPr/>
        </p:nvSpPr>
        <p:spPr bwMode="auto">
          <a:xfrm>
            <a:off x="7823268" y="4564393"/>
            <a:ext cx="272462" cy="136878"/>
          </a:xfrm>
          <a:prstGeom prst="line">
            <a:avLst/>
          </a:prstGeom>
          <a:noFill/>
          <a:ln w="12700">
            <a:solidFill>
              <a:schemeClr val="tx1"/>
            </a:solidFill>
            <a:round/>
            <a:headEnd type="triangle" w="med" len="med"/>
            <a:tailEnd type="triangle" w="med" len="med"/>
          </a:ln>
        </p:spPr>
        <p:txBody>
          <a:bodyPr wrap="none" anchor="ctr"/>
          <a:lstStyle/>
          <a:p>
            <a:endParaRPr lang="en-US" dirty="0"/>
          </a:p>
        </p:txBody>
      </p:sp>
      <p:grpSp>
        <p:nvGrpSpPr>
          <p:cNvPr id="8" name="Group 170"/>
          <p:cNvGrpSpPr>
            <a:grpSpLocks/>
          </p:cNvGrpSpPr>
          <p:nvPr/>
        </p:nvGrpSpPr>
        <p:grpSpPr bwMode="auto">
          <a:xfrm>
            <a:off x="3695453" y="5287977"/>
            <a:ext cx="603105" cy="633435"/>
            <a:chOff x="5083381" y="1533525"/>
            <a:chExt cx="619125" cy="623888"/>
          </a:xfrm>
        </p:grpSpPr>
        <p:sp>
          <p:nvSpPr>
            <p:cNvPr id="29874" name="Freeform 20"/>
            <p:cNvSpPr>
              <a:spLocks/>
            </p:cNvSpPr>
            <p:nvPr/>
          </p:nvSpPr>
          <p:spPr bwMode="auto">
            <a:xfrm>
              <a:off x="5083381" y="1533525"/>
              <a:ext cx="619125" cy="623888"/>
            </a:xfrm>
            <a:custGeom>
              <a:avLst/>
              <a:gdLst>
                <a:gd name="T0" fmla="*/ 0 w 371"/>
                <a:gd name="T1" fmla="*/ 2147483647 h 371"/>
                <a:gd name="T2" fmla="*/ 2147483647 w 371"/>
                <a:gd name="T3" fmla="*/ 2147483647 h 371"/>
                <a:gd name="T4" fmla="*/ 2147483647 w 371"/>
                <a:gd name="T5" fmla="*/ 2147483647 h 371"/>
                <a:gd name="T6" fmla="*/ 2147483647 w 371"/>
                <a:gd name="T7" fmla="*/ 2147483647 h 371"/>
                <a:gd name="T8" fmla="*/ 2147483647 w 371"/>
                <a:gd name="T9" fmla="*/ 2147483647 h 371"/>
                <a:gd name="T10" fmla="*/ 2147483647 w 371"/>
                <a:gd name="T11" fmla="*/ 2147483647 h 371"/>
                <a:gd name="T12" fmla="*/ 2147483647 w 371"/>
                <a:gd name="T13" fmla="*/ 2147483647 h 371"/>
                <a:gd name="T14" fmla="*/ 2147483647 w 371"/>
                <a:gd name="T15" fmla="*/ 2147483647 h 371"/>
                <a:gd name="T16" fmla="*/ 2147483647 w 371"/>
                <a:gd name="T17" fmla="*/ 0 h 371"/>
                <a:gd name="T18" fmla="*/ 2147483647 w 371"/>
                <a:gd name="T19" fmla="*/ 2147483647 h 371"/>
                <a:gd name="T20" fmla="*/ 2147483647 w 371"/>
                <a:gd name="T21" fmla="*/ 2147483647 h 371"/>
                <a:gd name="T22" fmla="*/ 2147483647 w 371"/>
                <a:gd name="T23" fmla="*/ 2147483647 h 371"/>
                <a:gd name="T24" fmla="*/ 2147483647 w 371"/>
                <a:gd name="T25" fmla="*/ 2147483647 h 371"/>
                <a:gd name="T26" fmla="*/ 2147483647 w 371"/>
                <a:gd name="T27" fmla="*/ 2147483647 h 371"/>
                <a:gd name="T28" fmla="*/ 2147483647 w 371"/>
                <a:gd name="T29" fmla="*/ 2147483647 h 371"/>
                <a:gd name="T30" fmla="*/ 2147483647 w 371"/>
                <a:gd name="T31" fmla="*/ 2147483647 h 371"/>
                <a:gd name="T32" fmla="*/ 2147483647 w 371"/>
                <a:gd name="T33" fmla="*/ 2147483647 h 371"/>
                <a:gd name="T34" fmla="*/ 2147483647 w 371"/>
                <a:gd name="T35" fmla="*/ 2147483647 h 371"/>
                <a:gd name="T36" fmla="*/ 2147483647 w 371"/>
                <a:gd name="T37" fmla="*/ 2147483647 h 371"/>
                <a:gd name="T38" fmla="*/ 2147483647 w 371"/>
                <a:gd name="T39" fmla="*/ 2147483647 h 371"/>
                <a:gd name="T40" fmla="*/ 2147483647 w 371"/>
                <a:gd name="T41" fmla="*/ 2147483647 h 371"/>
                <a:gd name="T42" fmla="*/ 2147483647 w 371"/>
                <a:gd name="T43" fmla="*/ 2147483647 h 371"/>
                <a:gd name="T44" fmla="*/ 2147483647 w 371"/>
                <a:gd name="T45" fmla="*/ 2147483647 h 371"/>
                <a:gd name="T46" fmla="*/ 2147483647 w 371"/>
                <a:gd name="T47" fmla="*/ 2147483647 h 371"/>
                <a:gd name="T48" fmla="*/ 2147483647 w 371"/>
                <a:gd name="T49" fmla="*/ 2147483647 h 371"/>
                <a:gd name="T50" fmla="*/ 2147483647 w 371"/>
                <a:gd name="T51" fmla="*/ 2147483647 h 371"/>
                <a:gd name="T52" fmla="*/ 2147483647 w 371"/>
                <a:gd name="T53" fmla="*/ 2147483647 h 371"/>
                <a:gd name="T54" fmla="*/ 2147483647 w 371"/>
                <a:gd name="T55" fmla="*/ 2147483647 h 371"/>
                <a:gd name="T56" fmla="*/ 2147483647 w 371"/>
                <a:gd name="T57" fmla="*/ 2147483647 h 371"/>
                <a:gd name="T58" fmla="*/ 2147483647 w 371"/>
                <a:gd name="T59" fmla="*/ 2147483647 h 371"/>
                <a:gd name="T60" fmla="*/ 2147483647 w 371"/>
                <a:gd name="T61" fmla="*/ 2147483647 h 371"/>
                <a:gd name="T62" fmla="*/ 2147483647 w 371"/>
                <a:gd name="T63" fmla="*/ 2147483647 h 371"/>
                <a:gd name="T64" fmla="*/ 2147483647 w 371"/>
                <a:gd name="T65" fmla="*/ 2147483647 h 371"/>
                <a:gd name="T66" fmla="*/ 0 w 371"/>
                <a:gd name="T67" fmla="*/ 2147483647 h 37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71"/>
                <a:gd name="T103" fmla="*/ 0 h 371"/>
                <a:gd name="T104" fmla="*/ 371 w 371"/>
                <a:gd name="T105" fmla="*/ 371 h 37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71" h="371">
                  <a:moveTo>
                    <a:pt x="0" y="186"/>
                  </a:moveTo>
                  <a:lnTo>
                    <a:pt x="0" y="169"/>
                  </a:lnTo>
                  <a:lnTo>
                    <a:pt x="3" y="152"/>
                  </a:lnTo>
                  <a:lnTo>
                    <a:pt x="7" y="135"/>
                  </a:lnTo>
                  <a:lnTo>
                    <a:pt x="12" y="119"/>
                  </a:lnTo>
                  <a:lnTo>
                    <a:pt x="19" y="103"/>
                  </a:lnTo>
                  <a:lnTo>
                    <a:pt x="28" y="88"/>
                  </a:lnTo>
                  <a:lnTo>
                    <a:pt x="37" y="74"/>
                  </a:lnTo>
                  <a:lnTo>
                    <a:pt x="48" y="61"/>
                  </a:lnTo>
                  <a:lnTo>
                    <a:pt x="60" y="49"/>
                  </a:lnTo>
                  <a:lnTo>
                    <a:pt x="73" y="38"/>
                  </a:lnTo>
                  <a:lnTo>
                    <a:pt x="87" y="28"/>
                  </a:lnTo>
                  <a:lnTo>
                    <a:pt x="103" y="20"/>
                  </a:lnTo>
                  <a:lnTo>
                    <a:pt x="118" y="13"/>
                  </a:lnTo>
                  <a:lnTo>
                    <a:pt x="135" y="7"/>
                  </a:lnTo>
                  <a:lnTo>
                    <a:pt x="151" y="4"/>
                  </a:lnTo>
                  <a:lnTo>
                    <a:pt x="168" y="1"/>
                  </a:lnTo>
                  <a:lnTo>
                    <a:pt x="185" y="0"/>
                  </a:lnTo>
                  <a:lnTo>
                    <a:pt x="203" y="1"/>
                  </a:lnTo>
                  <a:lnTo>
                    <a:pt x="220" y="4"/>
                  </a:lnTo>
                  <a:lnTo>
                    <a:pt x="236" y="7"/>
                  </a:lnTo>
                  <a:lnTo>
                    <a:pt x="253" y="13"/>
                  </a:lnTo>
                  <a:lnTo>
                    <a:pt x="268" y="20"/>
                  </a:lnTo>
                  <a:lnTo>
                    <a:pt x="283" y="28"/>
                  </a:lnTo>
                  <a:lnTo>
                    <a:pt x="298" y="38"/>
                  </a:lnTo>
                  <a:lnTo>
                    <a:pt x="311" y="49"/>
                  </a:lnTo>
                  <a:lnTo>
                    <a:pt x="323" y="61"/>
                  </a:lnTo>
                  <a:lnTo>
                    <a:pt x="333" y="74"/>
                  </a:lnTo>
                  <a:lnTo>
                    <a:pt x="343" y="88"/>
                  </a:lnTo>
                  <a:lnTo>
                    <a:pt x="352" y="103"/>
                  </a:lnTo>
                  <a:lnTo>
                    <a:pt x="359" y="119"/>
                  </a:lnTo>
                  <a:lnTo>
                    <a:pt x="364" y="135"/>
                  </a:lnTo>
                  <a:lnTo>
                    <a:pt x="368" y="152"/>
                  </a:lnTo>
                  <a:lnTo>
                    <a:pt x="370" y="169"/>
                  </a:lnTo>
                  <a:lnTo>
                    <a:pt x="371" y="186"/>
                  </a:lnTo>
                  <a:lnTo>
                    <a:pt x="370" y="203"/>
                  </a:lnTo>
                  <a:lnTo>
                    <a:pt x="368" y="220"/>
                  </a:lnTo>
                  <a:lnTo>
                    <a:pt x="364" y="236"/>
                  </a:lnTo>
                  <a:lnTo>
                    <a:pt x="359" y="253"/>
                  </a:lnTo>
                  <a:lnTo>
                    <a:pt x="352" y="268"/>
                  </a:lnTo>
                  <a:lnTo>
                    <a:pt x="343" y="283"/>
                  </a:lnTo>
                  <a:lnTo>
                    <a:pt x="333" y="297"/>
                  </a:lnTo>
                  <a:lnTo>
                    <a:pt x="323" y="310"/>
                  </a:lnTo>
                  <a:lnTo>
                    <a:pt x="311" y="323"/>
                  </a:lnTo>
                  <a:lnTo>
                    <a:pt x="298" y="334"/>
                  </a:lnTo>
                  <a:lnTo>
                    <a:pt x="283" y="343"/>
                  </a:lnTo>
                  <a:lnTo>
                    <a:pt x="268" y="352"/>
                  </a:lnTo>
                  <a:lnTo>
                    <a:pt x="253" y="359"/>
                  </a:lnTo>
                  <a:lnTo>
                    <a:pt x="236" y="364"/>
                  </a:lnTo>
                  <a:lnTo>
                    <a:pt x="220" y="368"/>
                  </a:lnTo>
                  <a:lnTo>
                    <a:pt x="203" y="370"/>
                  </a:lnTo>
                  <a:lnTo>
                    <a:pt x="185" y="371"/>
                  </a:lnTo>
                  <a:lnTo>
                    <a:pt x="168" y="370"/>
                  </a:lnTo>
                  <a:lnTo>
                    <a:pt x="151" y="368"/>
                  </a:lnTo>
                  <a:lnTo>
                    <a:pt x="135" y="364"/>
                  </a:lnTo>
                  <a:lnTo>
                    <a:pt x="118" y="359"/>
                  </a:lnTo>
                  <a:lnTo>
                    <a:pt x="103" y="352"/>
                  </a:lnTo>
                  <a:lnTo>
                    <a:pt x="87" y="343"/>
                  </a:lnTo>
                  <a:lnTo>
                    <a:pt x="73" y="334"/>
                  </a:lnTo>
                  <a:lnTo>
                    <a:pt x="60" y="323"/>
                  </a:lnTo>
                  <a:lnTo>
                    <a:pt x="48" y="310"/>
                  </a:lnTo>
                  <a:lnTo>
                    <a:pt x="37" y="297"/>
                  </a:lnTo>
                  <a:lnTo>
                    <a:pt x="28" y="283"/>
                  </a:lnTo>
                  <a:lnTo>
                    <a:pt x="19" y="268"/>
                  </a:lnTo>
                  <a:lnTo>
                    <a:pt x="12" y="253"/>
                  </a:lnTo>
                  <a:lnTo>
                    <a:pt x="7" y="236"/>
                  </a:lnTo>
                  <a:lnTo>
                    <a:pt x="3" y="220"/>
                  </a:lnTo>
                  <a:lnTo>
                    <a:pt x="0" y="203"/>
                  </a:lnTo>
                  <a:lnTo>
                    <a:pt x="0" y="186"/>
                  </a:lnTo>
                  <a:close/>
                </a:path>
              </a:pathLst>
            </a:custGeom>
            <a:solidFill>
              <a:srgbClr val="FFFF99"/>
            </a:solidFill>
            <a:ln w="3175">
              <a:solidFill>
                <a:srgbClr val="000000"/>
              </a:solidFill>
              <a:round/>
              <a:headEnd/>
              <a:tailEnd/>
            </a:ln>
          </p:spPr>
          <p:txBody>
            <a:bodyPr/>
            <a:lstStyle/>
            <a:p>
              <a:endParaRPr lang="en-US" dirty="0"/>
            </a:p>
          </p:txBody>
        </p:sp>
        <p:sp>
          <p:nvSpPr>
            <p:cNvPr id="29875" name="Rectangle 125"/>
            <p:cNvSpPr>
              <a:spLocks noChangeArrowheads="1"/>
            </p:cNvSpPr>
            <p:nvPr/>
          </p:nvSpPr>
          <p:spPr bwMode="auto">
            <a:xfrm>
              <a:off x="5148073" y="1692488"/>
              <a:ext cx="488916" cy="215444"/>
            </a:xfrm>
            <a:prstGeom prst="rect">
              <a:avLst/>
            </a:prstGeom>
            <a:noFill/>
            <a:ln w="9525">
              <a:noFill/>
              <a:miter lim="800000"/>
              <a:headEnd/>
              <a:tailEnd/>
            </a:ln>
          </p:spPr>
          <p:txBody>
            <a:bodyPr wrap="none" lIns="0" tIns="0" rIns="0" bIns="0">
              <a:spAutoFit/>
            </a:bodyPr>
            <a:lstStyle/>
            <a:p>
              <a:pPr algn="ctr" eaLnBrk="0" hangingPunct="0"/>
              <a:r>
                <a:rPr lang="en-US" sz="700" b="1" dirty="0">
                  <a:solidFill>
                    <a:srgbClr val="000000"/>
                  </a:solidFill>
                  <a:cs typeface="Arial" pitchFamily="34" charset="0"/>
                </a:rPr>
                <a:t>GNC-C</a:t>
              </a:r>
            </a:p>
            <a:p>
              <a:pPr algn="ctr" eaLnBrk="0" hangingPunct="0"/>
              <a:r>
                <a:rPr lang="en-US" sz="700" b="1" dirty="0">
                  <a:solidFill>
                    <a:srgbClr val="000000"/>
                  </a:solidFill>
                  <a:cs typeface="Arial" pitchFamily="34" charset="0"/>
                </a:rPr>
                <a:t>Application</a:t>
              </a:r>
            </a:p>
          </p:txBody>
        </p:sp>
      </p:grpSp>
      <p:sp>
        <p:nvSpPr>
          <p:cNvPr id="29762" name="Line 126"/>
          <p:cNvSpPr>
            <a:spLocks noChangeShapeType="1"/>
          </p:cNvSpPr>
          <p:nvPr/>
        </p:nvSpPr>
        <p:spPr bwMode="auto">
          <a:xfrm>
            <a:off x="7714597" y="4966253"/>
            <a:ext cx="0" cy="386830"/>
          </a:xfrm>
          <a:prstGeom prst="line">
            <a:avLst/>
          </a:prstGeom>
          <a:noFill/>
          <a:ln w="12700">
            <a:solidFill>
              <a:schemeClr val="tx1"/>
            </a:solidFill>
            <a:round/>
            <a:headEnd type="triangle" w="med" len="med"/>
            <a:tailEnd type="triangle" w="med" len="med"/>
          </a:ln>
        </p:spPr>
        <p:txBody>
          <a:bodyPr wrap="none" anchor="ctr"/>
          <a:lstStyle/>
          <a:p>
            <a:endParaRPr lang="en-US" dirty="0"/>
          </a:p>
        </p:txBody>
      </p:sp>
      <p:grpSp>
        <p:nvGrpSpPr>
          <p:cNvPr id="9" name="Group 127"/>
          <p:cNvGrpSpPr>
            <a:grpSpLocks/>
          </p:cNvGrpSpPr>
          <p:nvPr/>
        </p:nvGrpSpPr>
        <p:grpSpPr bwMode="auto">
          <a:xfrm>
            <a:off x="8167976" y="2985053"/>
            <a:ext cx="533401" cy="481718"/>
            <a:chOff x="2722" y="840"/>
            <a:chExt cx="231" cy="225"/>
          </a:xfrm>
        </p:grpSpPr>
        <p:sp>
          <p:nvSpPr>
            <p:cNvPr id="29872" name="Freeform 128"/>
            <p:cNvSpPr>
              <a:spLocks/>
            </p:cNvSpPr>
            <p:nvPr/>
          </p:nvSpPr>
          <p:spPr bwMode="auto">
            <a:xfrm>
              <a:off x="2722" y="840"/>
              <a:ext cx="231" cy="225"/>
            </a:xfrm>
            <a:custGeom>
              <a:avLst/>
              <a:gdLst>
                <a:gd name="T0" fmla="*/ 4 w 462"/>
                <a:gd name="T1" fmla="*/ 0 h 449"/>
                <a:gd name="T2" fmla="*/ 3 w 462"/>
                <a:gd name="T3" fmla="*/ 1 h 449"/>
                <a:gd name="T4" fmla="*/ 3 w 462"/>
                <a:gd name="T5" fmla="*/ 1 h 449"/>
                <a:gd name="T6" fmla="*/ 2 w 462"/>
                <a:gd name="T7" fmla="*/ 1 h 449"/>
                <a:gd name="T8" fmla="*/ 2 w 462"/>
                <a:gd name="T9" fmla="*/ 1 h 449"/>
                <a:gd name="T10" fmla="*/ 1 w 462"/>
                <a:gd name="T11" fmla="*/ 1 h 449"/>
                <a:gd name="T12" fmla="*/ 1 w 462"/>
                <a:gd name="T13" fmla="*/ 1 h 449"/>
                <a:gd name="T14" fmla="*/ 1 w 462"/>
                <a:gd name="T15" fmla="*/ 1 h 449"/>
                <a:gd name="T16" fmla="*/ 1 w 462"/>
                <a:gd name="T17" fmla="*/ 1 h 449"/>
                <a:gd name="T18" fmla="*/ 1 w 462"/>
                <a:gd name="T19" fmla="*/ 1 h 449"/>
                <a:gd name="T20" fmla="*/ 1 w 462"/>
                <a:gd name="T21" fmla="*/ 1 h 449"/>
                <a:gd name="T22" fmla="*/ 0 w 462"/>
                <a:gd name="T23" fmla="*/ 2 h 449"/>
                <a:gd name="T24" fmla="*/ 0 w 462"/>
                <a:gd name="T25" fmla="*/ 6 h 449"/>
                <a:gd name="T26" fmla="*/ 1 w 462"/>
                <a:gd name="T27" fmla="*/ 7 h 449"/>
                <a:gd name="T28" fmla="*/ 1 w 462"/>
                <a:gd name="T29" fmla="*/ 7 h 449"/>
                <a:gd name="T30" fmla="*/ 1 w 462"/>
                <a:gd name="T31" fmla="*/ 7 h 449"/>
                <a:gd name="T32" fmla="*/ 1 w 462"/>
                <a:gd name="T33" fmla="*/ 7 h 449"/>
                <a:gd name="T34" fmla="*/ 1 w 462"/>
                <a:gd name="T35" fmla="*/ 7 h 449"/>
                <a:gd name="T36" fmla="*/ 1 w 462"/>
                <a:gd name="T37" fmla="*/ 7 h 449"/>
                <a:gd name="T38" fmla="*/ 2 w 462"/>
                <a:gd name="T39" fmla="*/ 7 h 449"/>
                <a:gd name="T40" fmla="*/ 2 w 462"/>
                <a:gd name="T41" fmla="*/ 7 h 449"/>
                <a:gd name="T42" fmla="*/ 3 w 462"/>
                <a:gd name="T43" fmla="*/ 7 h 449"/>
                <a:gd name="T44" fmla="*/ 3 w 462"/>
                <a:gd name="T45" fmla="*/ 7 h 449"/>
                <a:gd name="T46" fmla="*/ 4 w 462"/>
                <a:gd name="T47" fmla="*/ 8 h 449"/>
                <a:gd name="T48" fmla="*/ 5 w 462"/>
                <a:gd name="T49" fmla="*/ 7 h 449"/>
                <a:gd name="T50" fmla="*/ 5 w 462"/>
                <a:gd name="T51" fmla="*/ 7 h 449"/>
                <a:gd name="T52" fmla="*/ 6 w 462"/>
                <a:gd name="T53" fmla="*/ 7 h 449"/>
                <a:gd name="T54" fmla="*/ 7 w 462"/>
                <a:gd name="T55" fmla="*/ 7 h 449"/>
                <a:gd name="T56" fmla="*/ 7 w 462"/>
                <a:gd name="T57" fmla="*/ 7 h 449"/>
                <a:gd name="T58" fmla="*/ 7 w 462"/>
                <a:gd name="T59" fmla="*/ 7 h 449"/>
                <a:gd name="T60" fmla="*/ 7 w 462"/>
                <a:gd name="T61" fmla="*/ 7 h 449"/>
                <a:gd name="T62" fmla="*/ 7 w 462"/>
                <a:gd name="T63" fmla="*/ 7 h 449"/>
                <a:gd name="T64" fmla="*/ 7 w 462"/>
                <a:gd name="T65" fmla="*/ 7 h 449"/>
                <a:gd name="T66" fmla="*/ 7 w 462"/>
                <a:gd name="T67" fmla="*/ 7 h 449"/>
                <a:gd name="T68" fmla="*/ 7 w 462"/>
                <a:gd name="T69" fmla="*/ 6 h 449"/>
                <a:gd name="T70" fmla="*/ 7 w 462"/>
                <a:gd name="T71" fmla="*/ 2 h 449"/>
                <a:gd name="T72" fmla="*/ 7 w 462"/>
                <a:gd name="T73" fmla="*/ 1 h 449"/>
                <a:gd name="T74" fmla="*/ 7 w 462"/>
                <a:gd name="T75" fmla="*/ 1 h 449"/>
                <a:gd name="T76" fmla="*/ 7 w 462"/>
                <a:gd name="T77" fmla="*/ 1 h 449"/>
                <a:gd name="T78" fmla="*/ 7 w 462"/>
                <a:gd name="T79" fmla="*/ 1 h 449"/>
                <a:gd name="T80" fmla="*/ 7 w 462"/>
                <a:gd name="T81" fmla="*/ 1 h 449"/>
                <a:gd name="T82" fmla="*/ 7 w 462"/>
                <a:gd name="T83" fmla="*/ 1 h 449"/>
                <a:gd name="T84" fmla="*/ 7 w 462"/>
                <a:gd name="T85" fmla="*/ 1 h 449"/>
                <a:gd name="T86" fmla="*/ 6 w 462"/>
                <a:gd name="T87" fmla="*/ 1 h 449"/>
                <a:gd name="T88" fmla="*/ 5 w 462"/>
                <a:gd name="T89" fmla="*/ 1 h 449"/>
                <a:gd name="T90" fmla="*/ 5 w 462"/>
                <a:gd name="T91" fmla="*/ 1 h 449"/>
                <a:gd name="T92" fmla="*/ 4 w 462"/>
                <a:gd name="T93" fmla="*/ 0 h 44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462"/>
                <a:gd name="T142" fmla="*/ 0 h 449"/>
                <a:gd name="T143" fmla="*/ 462 w 462"/>
                <a:gd name="T144" fmla="*/ 449 h 44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462" h="449">
                  <a:moveTo>
                    <a:pt x="230" y="0"/>
                  </a:moveTo>
                  <a:lnTo>
                    <a:pt x="184" y="1"/>
                  </a:lnTo>
                  <a:lnTo>
                    <a:pt x="140" y="5"/>
                  </a:lnTo>
                  <a:lnTo>
                    <a:pt x="101" y="11"/>
                  </a:lnTo>
                  <a:lnTo>
                    <a:pt x="68" y="20"/>
                  </a:lnTo>
                  <a:lnTo>
                    <a:pt x="39" y="32"/>
                  </a:lnTo>
                  <a:lnTo>
                    <a:pt x="29" y="37"/>
                  </a:lnTo>
                  <a:lnTo>
                    <a:pt x="18" y="43"/>
                  </a:lnTo>
                  <a:lnTo>
                    <a:pt x="11" y="50"/>
                  </a:lnTo>
                  <a:lnTo>
                    <a:pt x="6" y="57"/>
                  </a:lnTo>
                  <a:lnTo>
                    <a:pt x="2" y="64"/>
                  </a:lnTo>
                  <a:lnTo>
                    <a:pt x="0" y="70"/>
                  </a:lnTo>
                  <a:lnTo>
                    <a:pt x="0" y="379"/>
                  </a:lnTo>
                  <a:lnTo>
                    <a:pt x="2" y="386"/>
                  </a:lnTo>
                  <a:lnTo>
                    <a:pt x="6" y="392"/>
                  </a:lnTo>
                  <a:lnTo>
                    <a:pt x="11" y="399"/>
                  </a:lnTo>
                  <a:lnTo>
                    <a:pt x="18" y="406"/>
                  </a:lnTo>
                  <a:lnTo>
                    <a:pt x="29" y="412"/>
                  </a:lnTo>
                  <a:lnTo>
                    <a:pt x="39" y="417"/>
                  </a:lnTo>
                  <a:lnTo>
                    <a:pt x="68" y="429"/>
                  </a:lnTo>
                  <a:lnTo>
                    <a:pt x="101" y="438"/>
                  </a:lnTo>
                  <a:lnTo>
                    <a:pt x="140" y="444"/>
                  </a:lnTo>
                  <a:lnTo>
                    <a:pt x="184" y="448"/>
                  </a:lnTo>
                  <a:lnTo>
                    <a:pt x="230" y="449"/>
                  </a:lnTo>
                  <a:lnTo>
                    <a:pt x="278" y="448"/>
                  </a:lnTo>
                  <a:lnTo>
                    <a:pt x="320" y="444"/>
                  </a:lnTo>
                  <a:lnTo>
                    <a:pt x="361" y="438"/>
                  </a:lnTo>
                  <a:lnTo>
                    <a:pt x="395" y="429"/>
                  </a:lnTo>
                  <a:lnTo>
                    <a:pt x="423" y="417"/>
                  </a:lnTo>
                  <a:lnTo>
                    <a:pt x="434" y="412"/>
                  </a:lnTo>
                  <a:lnTo>
                    <a:pt x="444" y="406"/>
                  </a:lnTo>
                  <a:lnTo>
                    <a:pt x="451" y="399"/>
                  </a:lnTo>
                  <a:lnTo>
                    <a:pt x="457" y="392"/>
                  </a:lnTo>
                  <a:lnTo>
                    <a:pt x="460" y="386"/>
                  </a:lnTo>
                  <a:lnTo>
                    <a:pt x="462" y="379"/>
                  </a:lnTo>
                  <a:lnTo>
                    <a:pt x="462" y="70"/>
                  </a:lnTo>
                  <a:lnTo>
                    <a:pt x="460" y="64"/>
                  </a:lnTo>
                  <a:lnTo>
                    <a:pt x="457" y="57"/>
                  </a:lnTo>
                  <a:lnTo>
                    <a:pt x="451" y="50"/>
                  </a:lnTo>
                  <a:lnTo>
                    <a:pt x="444" y="43"/>
                  </a:lnTo>
                  <a:lnTo>
                    <a:pt x="434" y="37"/>
                  </a:lnTo>
                  <a:lnTo>
                    <a:pt x="423" y="32"/>
                  </a:lnTo>
                  <a:lnTo>
                    <a:pt x="395" y="20"/>
                  </a:lnTo>
                  <a:lnTo>
                    <a:pt x="361" y="11"/>
                  </a:lnTo>
                  <a:lnTo>
                    <a:pt x="320" y="5"/>
                  </a:lnTo>
                  <a:lnTo>
                    <a:pt x="278" y="1"/>
                  </a:lnTo>
                  <a:lnTo>
                    <a:pt x="230" y="0"/>
                  </a:lnTo>
                  <a:close/>
                </a:path>
              </a:pathLst>
            </a:custGeom>
            <a:noFill/>
            <a:ln w="7938">
              <a:solidFill>
                <a:srgbClr val="000000"/>
              </a:solidFill>
              <a:round/>
              <a:headEnd/>
              <a:tailEnd/>
            </a:ln>
          </p:spPr>
          <p:txBody>
            <a:bodyPr/>
            <a:lstStyle/>
            <a:p>
              <a:endParaRPr lang="en-US" dirty="0"/>
            </a:p>
          </p:txBody>
        </p:sp>
        <p:sp>
          <p:nvSpPr>
            <p:cNvPr id="29873" name="Freeform 129"/>
            <p:cNvSpPr>
              <a:spLocks/>
            </p:cNvSpPr>
            <p:nvPr/>
          </p:nvSpPr>
          <p:spPr bwMode="auto">
            <a:xfrm>
              <a:off x="2722" y="875"/>
              <a:ext cx="231" cy="35"/>
            </a:xfrm>
            <a:custGeom>
              <a:avLst/>
              <a:gdLst>
                <a:gd name="T0" fmla="*/ 0 w 462"/>
                <a:gd name="T1" fmla="*/ 0 h 71"/>
                <a:gd name="T2" fmla="*/ 1 w 462"/>
                <a:gd name="T3" fmla="*/ 0 h 71"/>
                <a:gd name="T4" fmla="*/ 1 w 462"/>
                <a:gd name="T5" fmla="*/ 0 h 71"/>
                <a:gd name="T6" fmla="*/ 1 w 462"/>
                <a:gd name="T7" fmla="*/ 0 h 71"/>
                <a:gd name="T8" fmla="*/ 1 w 462"/>
                <a:gd name="T9" fmla="*/ 0 h 71"/>
                <a:gd name="T10" fmla="*/ 1 w 462"/>
                <a:gd name="T11" fmla="*/ 0 h 71"/>
                <a:gd name="T12" fmla="*/ 1 w 462"/>
                <a:gd name="T13" fmla="*/ 0 h 71"/>
                <a:gd name="T14" fmla="*/ 2 w 462"/>
                <a:gd name="T15" fmla="*/ 0 h 71"/>
                <a:gd name="T16" fmla="*/ 2 w 462"/>
                <a:gd name="T17" fmla="*/ 0 h 71"/>
                <a:gd name="T18" fmla="*/ 3 w 462"/>
                <a:gd name="T19" fmla="*/ 1 h 71"/>
                <a:gd name="T20" fmla="*/ 3 w 462"/>
                <a:gd name="T21" fmla="*/ 1 h 71"/>
                <a:gd name="T22" fmla="*/ 4 w 462"/>
                <a:gd name="T23" fmla="*/ 1 h 71"/>
                <a:gd name="T24" fmla="*/ 5 w 462"/>
                <a:gd name="T25" fmla="*/ 1 h 71"/>
                <a:gd name="T26" fmla="*/ 5 w 462"/>
                <a:gd name="T27" fmla="*/ 1 h 71"/>
                <a:gd name="T28" fmla="*/ 6 w 462"/>
                <a:gd name="T29" fmla="*/ 0 h 71"/>
                <a:gd name="T30" fmla="*/ 7 w 462"/>
                <a:gd name="T31" fmla="*/ 0 h 71"/>
                <a:gd name="T32" fmla="*/ 7 w 462"/>
                <a:gd name="T33" fmla="*/ 0 h 71"/>
                <a:gd name="T34" fmla="*/ 7 w 462"/>
                <a:gd name="T35" fmla="*/ 0 h 71"/>
                <a:gd name="T36" fmla="*/ 7 w 462"/>
                <a:gd name="T37" fmla="*/ 0 h 71"/>
                <a:gd name="T38" fmla="*/ 7 w 462"/>
                <a:gd name="T39" fmla="*/ 0 h 71"/>
                <a:gd name="T40" fmla="*/ 7 w 462"/>
                <a:gd name="T41" fmla="*/ 0 h 71"/>
                <a:gd name="T42" fmla="*/ 7 w 462"/>
                <a:gd name="T43" fmla="*/ 0 h 71"/>
                <a:gd name="T44" fmla="*/ 7 w 462"/>
                <a:gd name="T45" fmla="*/ 0 h 7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462"/>
                <a:gd name="T70" fmla="*/ 0 h 71"/>
                <a:gd name="T71" fmla="*/ 462 w 462"/>
                <a:gd name="T72" fmla="*/ 71 h 71"/>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462" h="71">
                  <a:moveTo>
                    <a:pt x="0" y="0"/>
                  </a:moveTo>
                  <a:lnTo>
                    <a:pt x="2" y="7"/>
                  </a:lnTo>
                  <a:lnTo>
                    <a:pt x="6" y="14"/>
                  </a:lnTo>
                  <a:lnTo>
                    <a:pt x="11" y="20"/>
                  </a:lnTo>
                  <a:lnTo>
                    <a:pt x="18" y="27"/>
                  </a:lnTo>
                  <a:lnTo>
                    <a:pt x="29" y="34"/>
                  </a:lnTo>
                  <a:lnTo>
                    <a:pt x="39" y="39"/>
                  </a:lnTo>
                  <a:lnTo>
                    <a:pt x="68" y="51"/>
                  </a:lnTo>
                  <a:lnTo>
                    <a:pt x="101" y="59"/>
                  </a:lnTo>
                  <a:lnTo>
                    <a:pt x="140" y="66"/>
                  </a:lnTo>
                  <a:lnTo>
                    <a:pt x="184" y="69"/>
                  </a:lnTo>
                  <a:lnTo>
                    <a:pt x="230" y="71"/>
                  </a:lnTo>
                  <a:lnTo>
                    <a:pt x="278" y="69"/>
                  </a:lnTo>
                  <a:lnTo>
                    <a:pt x="320" y="66"/>
                  </a:lnTo>
                  <a:lnTo>
                    <a:pt x="361" y="59"/>
                  </a:lnTo>
                  <a:lnTo>
                    <a:pt x="395" y="51"/>
                  </a:lnTo>
                  <a:lnTo>
                    <a:pt x="423" y="39"/>
                  </a:lnTo>
                  <a:lnTo>
                    <a:pt x="434" y="34"/>
                  </a:lnTo>
                  <a:lnTo>
                    <a:pt x="444" y="27"/>
                  </a:lnTo>
                  <a:lnTo>
                    <a:pt x="451" y="20"/>
                  </a:lnTo>
                  <a:lnTo>
                    <a:pt x="457" y="14"/>
                  </a:lnTo>
                  <a:lnTo>
                    <a:pt x="460" y="7"/>
                  </a:lnTo>
                  <a:lnTo>
                    <a:pt x="462" y="0"/>
                  </a:lnTo>
                </a:path>
              </a:pathLst>
            </a:custGeom>
            <a:noFill/>
            <a:ln w="7938">
              <a:solidFill>
                <a:srgbClr val="000000"/>
              </a:solidFill>
              <a:round/>
              <a:headEnd/>
              <a:tailEnd/>
            </a:ln>
          </p:spPr>
          <p:txBody>
            <a:bodyPr/>
            <a:lstStyle/>
            <a:p>
              <a:endParaRPr lang="en-US" dirty="0"/>
            </a:p>
          </p:txBody>
        </p:sp>
      </p:grpSp>
      <p:sp>
        <p:nvSpPr>
          <p:cNvPr id="29765" name="Line 135"/>
          <p:cNvSpPr>
            <a:spLocks noChangeShapeType="1"/>
          </p:cNvSpPr>
          <p:nvPr/>
        </p:nvSpPr>
        <p:spPr bwMode="auto">
          <a:xfrm>
            <a:off x="3980797" y="4966253"/>
            <a:ext cx="96" cy="328674"/>
          </a:xfrm>
          <a:prstGeom prst="line">
            <a:avLst/>
          </a:prstGeom>
          <a:noFill/>
          <a:ln w="9525">
            <a:solidFill>
              <a:schemeClr val="tx1"/>
            </a:solidFill>
            <a:round/>
            <a:headEnd type="triangle" w="med" len="med"/>
            <a:tailEnd type="triangle" w="med" len="med"/>
          </a:ln>
        </p:spPr>
        <p:txBody>
          <a:bodyPr/>
          <a:lstStyle/>
          <a:p>
            <a:endParaRPr lang="en-US" dirty="0"/>
          </a:p>
        </p:txBody>
      </p:sp>
      <p:sp>
        <p:nvSpPr>
          <p:cNvPr id="142" name="Rectangle 125"/>
          <p:cNvSpPr>
            <a:spLocks noChangeArrowheads="1"/>
          </p:cNvSpPr>
          <p:nvPr/>
        </p:nvSpPr>
        <p:spPr bwMode="auto">
          <a:xfrm>
            <a:off x="3047080" y="2429151"/>
            <a:ext cx="185948" cy="107722"/>
          </a:xfrm>
          <a:prstGeom prst="rect">
            <a:avLst/>
          </a:prstGeom>
          <a:solidFill>
            <a:schemeClr val="accent2">
              <a:lumMod val="40000"/>
              <a:lumOff val="60000"/>
            </a:schemeClr>
          </a:solidFill>
          <a:ln w="9525">
            <a:noFill/>
            <a:miter lim="800000"/>
            <a:headEnd/>
            <a:tailEnd/>
          </a:ln>
        </p:spPr>
        <p:txBody>
          <a:bodyPr wrap="none" lIns="0" tIns="0" rIns="0" bIns="0">
            <a:spAutoFit/>
          </a:bodyPr>
          <a:lstStyle/>
          <a:p>
            <a:pPr algn="ctr" eaLnBrk="0" hangingPunct="0">
              <a:defRPr/>
            </a:pPr>
            <a:r>
              <a:rPr lang="en-US" sz="700" b="1" dirty="0">
                <a:solidFill>
                  <a:srgbClr val="000000"/>
                </a:solidFill>
                <a:latin typeface="Arial" charset="0"/>
                <a:ea typeface="Arial" pitchFamily="25" charset="0"/>
                <a:cs typeface="Arial" pitchFamily="25" charset="0"/>
              </a:rPr>
              <a:t>D IO</a:t>
            </a:r>
          </a:p>
        </p:txBody>
      </p:sp>
      <p:sp>
        <p:nvSpPr>
          <p:cNvPr id="144" name="Rectangle 125"/>
          <p:cNvSpPr>
            <a:spLocks noChangeArrowheads="1"/>
          </p:cNvSpPr>
          <p:nvPr/>
        </p:nvSpPr>
        <p:spPr bwMode="auto">
          <a:xfrm>
            <a:off x="2563845" y="2487391"/>
            <a:ext cx="237245" cy="107722"/>
          </a:xfrm>
          <a:prstGeom prst="rect">
            <a:avLst/>
          </a:prstGeom>
          <a:solidFill>
            <a:schemeClr val="accent2">
              <a:lumMod val="40000"/>
              <a:lumOff val="60000"/>
            </a:schemeClr>
          </a:solidFill>
          <a:ln w="9525">
            <a:noFill/>
            <a:miter lim="800000"/>
            <a:headEnd/>
            <a:tailEnd/>
          </a:ln>
        </p:spPr>
        <p:txBody>
          <a:bodyPr wrap="square" lIns="0" tIns="0" rIns="0" bIns="0">
            <a:spAutoFit/>
          </a:bodyPr>
          <a:lstStyle/>
          <a:p>
            <a:pPr algn="ctr" eaLnBrk="0" hangingPunct="0">
              <a:defRPr/>
            </a:pPr>
            <a:r>
              <a:rPr lang="en-US" sz="700" b="1" dirty="0">
                <a:solidFill>
                  <a:srgbClr val="000000"/>
                </a:solidFill>
                <a:latin typeface="Arial" charset="0"/>
                <a:ea typeface="Arial" pitchFamily="25" charset="0"/>
                <a:cs typeface="Arial" pitchFamily="25" charset="0"/>
              </a:rPr>
              <a:t>A  I/O</a:t>
            </a:r>
          </a:p>
        </p:txBody>
      </p:sp>
      <p:grpSp>
        <p:nvGrpSpPr>
          <p:cNvPr id="10" name="Group 172"/>
          <p:cNvGrpSpPr>
            <a:grpSpLocks/>
          </p:cNvGrpSpPr>
          <p:nvPr/>
        </p:nvGrpSpPr>
        <p:grpSpPr bwMode="auto">
          <a:xfrm>
            <a:off x="2990197" y="5271053"/>
            <a:ext cx="603105" cy="633435"/>
            <a:chOff x="3309845" y="1516856"/>
            <a:chExt cx="619125" cy="623888"/>
          </a:xfrm>
        </p:grpSpPr>
        <p:sp>
          <p:nvSpPr>
            <p:cNvPr id="29870" name="Freeform 144"/>
            <p:cNvSpPr>
              <a:spLocks/>
            </p:cNvSpPr>
            <p:nvPr/>
          </p:nvSpPr>
          <p:spPr bwMode="auto">
            <a:xfrm>
              <a:off x="3309845" y="1516856"/>
              <a:ext cx="619125" cy="623888"/>
            </a:xfrm>
            <a:custGeom>
              <a:avLst/>
              <a:gdLst>
                <a:gd name="T0" fmla="*/ 0 w 371"/>
                <a:gd name="T1" fmla="*/ 2147483647 h 371"/>
                <a:gd name="T2" fmla="*/ 2147483647 w 371"/>
                <a:gd name="T3" fmla="*/ 2147483647 h 371"/>
                <a:gd name="T4" fmla="*/ 2147483647 w 371"/>
                <a:gd name="T5" fmla="*/ 2147483647 h 371"/>
                <a:gd name="T6" fmla="*/ 2147483647 w 371"/>
                <a:gd name="T7" fmla="*/ 2147483647 h 371"/>
                <a:gd name="T8" fmla="*/ 2147483647 w 371"/>
                <a:gd name="T9" fmla="*/ 2147483647 h 371"/>
                <a:gd name="T10" fmla="*/ 2147483647 w 371"/>
                <a:gd name="T11" fmla="*/ 2147483647 h 371"/>
                <a:gd name="T12" fmla="*/ 2147483647 w 371"/>
                <a:gd name="T13" fmla="*/ 2147483647 h 371"/>
                <a:gd name="T14" fmla="*/ 2147483647 w 371"/>
                <a:gd name="T15" fmla="*/ 2147483647 h 371"/>
                <a:gd name="T16" fmla="*/ 2147483647 w 371"/>
                <a:gd name="T17" fmla="*/ 0 h 371"/>
                <a:gd name="T18" fmla="*/ 2147483647 w 371"/>
                <a:gd name="T19" fmla="*/ 2147483647 h 371"/>
                <a:gd name="T20" fmla="*/ 2147483647 w 371"/>
                <a:gd name="T21" fmla="*/ 2147483647 h 371"/>
                <a:gd name="T22" fmla="*/ 2147483647 w 371"/>
                <a:gd name="T23" fmla="*/ 2147483647 h 371"/>
                <a:gd name="T24" fmla="*/ 2147483647 w 371"/>
                <a:gd name="T25" fmla="*/ 2147483647 h 371"/>
                <a:gd name="T26" fmla="*/ 2147483647 w 371"/>
                <a:gd name="T27" fmla="*/ 2147483647 h 371"/>
                <a:gd name="T28" fmla="*/ 2147483647 w 371"/>
                <a:gd name="T29" fmla="*/ 2147483647 h 371"/>
                <a:gd name="T30" fmla="*/ 2147483647 w 371"/>
                <a:gd name="T31" fmla="*/ 2147483647 h 371"/>
                <a:gd name="T32" fmla="*/ 2147483647 w 371"/>
                <a:gd name="T33" fmla="*/ 2147483647 h 371"/>
                <a:gd name="T34" fmla="*/ 2147483647 w 371"/>
                <a:gd name="T35" fmla="*/ 2147483647 h 371"/>
                <a:gd name="T36" fmla="*/ 2147483647 w 371"/>
                <a:gd name="T37" fmla="*/ 2147483647 h 371"/>
                <a:gd name="T38" fmla="*/ 2147483647 w 371"/>
                <a:gd name="T39" fmla="*/ 2147483647 h 371"/>
                <a:gd name="T40" fmla="*/ 2147483647 w 371"/>
                <a:gd name="T41" fmla="*/ 2147483647 h 371"/>
                <a:gd name="T42" fmla="*/ 2147483647 w 371"/>
                <a:gd name="T43" fmla="*/ 2147483647 h 371"/>
                <a:gd name="T44" fmla="*/ 2147483647 w 371"/>
                <a:gd name="T45" fmla="*/ 2147483647 h 371"/>
                <a:gd name="T46" fmla="*/ 2147483647 w 371"/>
                <a:gd name="T47" fmla="*/ 2147483647 h 371"/>
                <a:gd name="T48" fmla="*/ 2147483647 w 371"/>
                <a:gd name="T49" fmla="*/ 2147483647 h 371"/>
                <a:gd name="T50" fmla="*/ 2147483647 w 371"/>
                <a:gd name="T51" fmla="*/ 2147483647 h 371"/>
                <a:gd name="T52" fmla="*/ 2147483647 w 371"/>
                <a:gd name="T53" fmla="*/ 2147483647 h 371"/>
                <a:gd name="T54" fmla="*/ 2147483647 w 371"/>
                <a:gd name="T55" fmla="*/ 2147483647 h 371"/>
                <a:gd name="T56" fmla="*/ 2147483647 w 371"/>
                <a:gd name="T57" fmla="*/ 2147483647 h 371"/>
                <a:gd name="T58" fmla="*/ 2147483647 w 371"/>
                <a:gd name="T59" fmla="*/ 2147483647 h 371"/>
                <a:gd name="T60" fmla="*/ 2147483647 w 371"/>
                <a:gd name="T61" fmla="*/ 2147483647 h 371"/>
                <a:gd name="T62" fmla="*/ 2147483647 w 371"/>
                <a:gd name="T63" fmla="*/ 2147483647 h 371"/>
                <a:gd name="T64" fmla="*/ 2147483647 w 371"/>
                <a:gd name="T65" fmla="*/ 2147483647 h 371"/>
                <a:gd name="T66" fmla="*/ 0 w 371"/>
                <a:gd name="T67" fmla="*/ 2147483647 h 37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71"/>
                <a:gd name="T103" fmla="*/ 0 h 371"/>
                <a:gd name="T104" fmla="*/ 371 w 371"/>
                <a:gd name="T105" fmla="*/ 371 h 37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71" h="371">
                  <a:moveTo>
                    <a:pt x="0" y="186"/>
                  </a:moveTo>
                  <a:lnTo>
                    <a:pt x="0" y="169"/>
                  </a:lnTo>
                  <a:lnTo>
                    <a:pt x="3" y="152"/>
                  </a:lnTo>
                  <a:lnTo>
                    <a:pt x="7" y="135"/>
                  </a:lnTo>
                  <a:lnTo>
                    <a:pt x="12" y="119"/>
                  </a:lnTo>
                  <a:lnTo>
                    <a:pt x="19" y="103"/>
                  </a:lnTo>
                  <a:lnTo>
                    <a:pt x="28" y="88"/>
                  </a:lnTo>
                  <a:lnTo>
                    <a:pt x="37" y="74"/>
                  </a:lnTo>
                  <a:lnTo>
                    <a:pt x="48" y="61"/>
                  </a:lnTo>
                  <a:lnTo>
                    <a:pt x="60" y="49"/>
                  </a:lnTo>
                  <a:lnTo>
                    <a:pt x="73" y="38"/>
                  </a:lnTo>
                  <a:lnTo>
                    <a:pt x="87" y="28"/>
                  </a:lnTo>
                  <a:lnTo>
                    <a:pt x="103" y="20"/>
                  </a:lnTo>
                  <a:lnTo>
                    <a:pt x="118" y="13"/>
                  </a:lnTo>
                  <a:lnTo>
                    <a:pt x="135" y="7"/>
                  </a:lnTo>
                  <a:lnTo>
                    <a:pt x="151" y="4"/>
                  </a:lnTo>
                  <a:lnTo>
                    <a:pt x="168" y="1"/>
                  </a:lnTo>
                  <a:lnTo>
                    <a:pt x="185" y="0"/>
                  </a:lnTo>
                  <a:lnTo>
                    <a:pt x="203" y="1"/>
                  </a:lnTo>
                  <a:lnTo>
                    <a:pt x="220" y="4"/>
                  </a:lnTo>
                  <a:lnTo>
                    <a:pt x="236" y="7"/>
                  </a:lnTo>
                  <a:lnTo>
                    <a:pt x="253" y="13"/>
                  </a:lnTo>
                  <a:lnTo>
                    <a:pt x="268" y="20"/>
                  </a:lnTo>
                  <a:lnTo>
                    <a:pt x="283" y="28"/>
                  </a:lnTo>
                  <a:lnTo>
                    <a:pt x="298" y="38"/>
                  </a:lnTo>
                  <a:lnTo>
                    <a:pt x="311" y="49"/>
                  </a:lnTo>
                  <a:lnTo>
                    <a:pt x="323" y="61"/>
                  </a:lnTo>
                  <a:lnTo>
                    <a:pt x="333" y="74"/>
                  </a:lnTo>
                  <a:lnTo>
                    <a:pt x="343" y="88"/>
                  </a:lnTo>
                  <a:lnTo>
                    <a:pt x="352" y="103"/>
                  </a:lnTo>
                  <a:lnTo>
                    <a:pt x="359" y="119"/>
                  </a:lnTo>
                  <a:lnTo>
                    <a:pt x="364" y="135"/>
                  </a:lnTo>
                  <a:lnTo>
                    <a:pt x="368" y="152"/>
                  </a:lnTo>
                  <a:lnTo>
                    <a:pt x="370" y="169"/>
                  </a:lnTo>
                  <a:lnTo>
                    <a:pt x="371" y="186"/>
                  </a:lnTo>
                  <a:lnTo>
                    <a:pt x="370" y="203"/>
                  </a:lnTo>
                  <a:lnTo>
                    <a:pt x="368" y="220"/>
                  </a:lnTo>
                  <a:lnTo>
                    <a:pt x="364" y="236"/>
                  </a:lnTo>
                  <a:lnTo>
                    <a:pt x="359" y="253"/>
                  </a:lnTo>
                  <a:lnTo>
                    <a:pt x="352" y="268"/>
                  </a:lnTo>
                  <a:lnTo>
                    <a:pt x="343" y="283"/>
                  </a:lnTo>
                  <a:lnTo>
                    <a:pt x="333" y="297"/>
                  </a:lnTo>
                  <a:lnTo>
                    <a:pt x="323" y="310"/>
                  </a:lnTo>
                  <a:lnTo>
                    <a:pt x="311" y="323"/>
                  </a:lnTo>
                  <a:lnTo>
                    <a:pt x="298" y="334"/>
                  </a:lnTo>
                  <a:lnTo>
                    <a:pt x="283" y="343"/>
                  </a:lnTo>
                  <a:lnTo>
                    <a:pt x="268" y="352"/>
                  </a:lnTo>
                  <a:lnTo>
                    <a:pt x="253" y="359"/>
                  </a:lnTo>
                  <a:lnTo>
                    <a:pt x="236" y="364"/>
                  </a:lnTo>
                  <a:lnTo>
                    <a:pt x="220" y="368"/>
                  </a:lnTo>
                  <a:lnTo>
                    <a:pt x="203" y="370"/>
                  </a:lnTo>
                  <a:lnTo>
                    <a:pt x="185" y="371"/>
                  </a:lnTo>
                  <a:lnTo>
                    <a:pt x="168" y="370"/>
                  </a:lnTo>
                  <a:lnTo>
                    <a:pt x="151" y="368"/>
                  </a:lnTo>
                  <a:lnTo>
                    <a:pt x="135" y="364"/>
                  </a:lnTo>
                  <a:lnTo>
                    <a:pt x="118" y="359"/>
                  </a:lnTo>
                  <a:lnTo>
                    <a:pt x="103" y="352"/>
                  </a:lnTo>
                  <a:lnTo>
                    <a:pt x="87" y="343"/>
                  </a:lnTo>
                  <a:lnTo>
                    <a:pt x="73" y="334"/>
                  </a:lnTo>
                  <a:lnTo>
                    <a:pt x="60" y="323"/>
                  </a:lnTo>
                  <a:lnTo>
                    <a:pt x="48" y="310"/>
                  </a:lnTo>
                  <a:lnTo>
                    <a:pt x="37" y="297"/>
                  </a:lnTo>
                  <a:lnTo>
                    <a:pt x="28" y="283"/>
                  </a:lnTo>
                  <a:lnTo>
                    <a:pt x="19" y="268"/>
                  </a:lnTo>
                  <a:lnTo>
                    <a:pt x="12" y="253"/>
                  </a:lnTo>
                  <a:lnTo>
                    <a:pt x="7" y="236"/>
                  </a:lnTo>
                  <a:lnTo>
                    <a:pt x="3" y="220"/>
                  </a:lnTo>
                  <a:lnTo>
                    <a:pt x="0" y="203"/>
                  </a:lnTo>
                  <a:lnTo>
                    <a:pt x="0" y="186"/>
                  </a:lnTo>
                  <a:close/>
                </a:path>
              </a:pathLst>
            </a:custGeom>
            <a:solidFill>
              <a:srgbClr val="FFFF99"/>
            </a:solidFill>
            <a:ln w="3175">
              <a:solidFill>
                <a:srgbClr val="000000"/>
              </a:solidFill>
              <a:round/>
              <a:headEnd/>
              <a:tailEnd/>
            </a:ln>
          </p:spPr>
          <p:txBody>
            <a:bodyPr/>
            <a:lstStyle/>
            <a:p>
              <a:endParaRPr lang="en-US" dirty="0"/>
            </a:p>
          </p:txBody>
        </p:sp>
        <p:sp>
          <p:nvSpPr>
            <p:cNvPr id="29871" name="Rectangle 125"/>
            <p:cNvSpPr>
              <a:spLocks noChangeArrowheads="1"/>
            </p:cNvSpPr>
            <p:nvPr/>
          </p:nvSpPr>
          <p:spPr bwMode="auto">
            <a:xfrm>
              <a:off x="3397214" y="1675819"/>
              <a:ext cx="488916" cy="215444"/>
            </a:xfrm>
            <a:prstGeom prst="rect">
              <a:avLst/>
            </a:prstGeom>
            <a:noFill/>
            <a:ln w="9525">
              <a:noFill/>
              <a:miter lim="800000"/>
              <a:headEnd/>
              <a:tailEnd/>
            </a:ln>
          </p:spPr>
          <p:txBody>
            <a:bodyPr wrap="none" lIns="0" tIns="0" rIns="0" bIns="0">
              <a:spAutoFit/>
            </a:bodyPr>
            <a:lstStyle/>
            <a:p>
              <a:pPr algn="ctr" eaLnBrk="0" hangingPunct="0"/>
              <a:r>
                <a:rPr lang="en-US" sz="700" b="1" dirty="0">
                  <a:solidFill>
                    <a:srgbClr val="000000"/>
                  </a:solidFill>
                  <a:cs typeface="Arial" pitchFamily="34" charset="0"/>
                </a:rPr>
                <a:t>GNC-G</a:t>
              </a:r>
            </a:p>
            <a:p>
              <a:pPr algn="ctr" eaLnBrk="0" hangingPunct="0"/>
              <a:r>
                <a:rPr lang="en-US" sz="700" b="1" dirty="0">
                  <a:solidFill>
                    <a:srgbClr val="000000"/>
                  </a:solidFill>
                  <a:cs typeface="Arial" pitchFamily="34" charset="0"/>
                </a:rPr>
                <a:t>Application</a:t>
              </a:r>
            </a:p>
          </p:txBody>
        </p:sp>
      </p:grpSp>
      <p:sp>
        <p:nvSpPr>
          <p:cNvPr id="29774" name="TextBox 159"/>
          <p:cNvSpPr txBox="1">
            <a:spLocks noChangeArrowheads="1"/>
          </p:cNvSpPr>
          <p:nvPr/>
        </p:nvSpPr>
        <p:spPr bwMode="auto">
          <a:xfrm>
            <a:off x="299877" y="3366053"/>
            <a:ext cx="550598" cy="205184"/>
          </a:xfrm>
          <a:prstGeom prst="rect">
            <a:avLst/>
          </a:prstGeom>
          <a:noFill/>
          <a:ln w="9525">
            <a:solidFill>
              <a:schemeClr val="tx1"/>
            </a:solidFill>
            <a:miter lim="800000"/>
            <a:headEnd/>
            <a:tailEnd/>
          </a:ln>
        </p:spPr>
        <p:txBody>
          <a:bodyPr wrap="square">
            <a:spAutoFit/>
          </a:bodyPr>
          <a:lstStyle/>
          <a:p>
            <a:r>
              <a:rPr lang="en-US" sz="800" b="1" dirty="0"/>
              <a:t>SIGI</a:t>
            </a:r>
          </a:p>
        </p:txBody>
      </p:sp>
      <p:sp>
        <p:nvSpPr>
          <p:cNvPr id="29775" name="TextBox 160"/>
          <p:cNvSpPr txBox="1">
            <a:spLocks noChangeArrowheads="1"/>
          </p:cNvSpPr>
          <p:nvPr/>
        </p:nvSpPr>
        <p:spPr bwMode="auto">
          <a:xfrm>
            <a:off x="243177" y="4280453"/>
            <a:ext cx="627095" cy="215444"/>
          </a:xfrm>
          <a:prstGeom prst="rect">
            <a:avLst/>
          </a:prstGeom>
          <a:noFill/>
          <a:ln w="9525">
            <a:solidFill>
              <a:schemeClr val="tx1"/>
            </a:solidFill>
            <a:miter lim="800000"/>
            <a:headEnd/>
            <a:tailEnd/>
          </a:ln>
        </p:spPr>
        <p:txBody>
          <a:bodyPr wrap="none">
            <a:spAutoFit/>
          </a:bodyPr>
          <a:lstStyle/>
          <a:p>
            <a:r>
              <a:rPr lang="en-US" sz="800" b="1" dirty="0"/>
              <a:t>Acuity Alt.</a:t>
            </a:r>
          </a:p>
        </p:txBody>
      </p:sp>
      <p:sp>
        <p:nvSpPr>
          <p:cNvPr id="29776" name="TextBox 161"/>
          <p:cNvSpPr txBox="1">
            <a:spLocks noChangeArrowheads="1"/>
          </p:cNvSpPr>
          <p:nvPr/>
        </p:nvSpPr>
        <p:spPr bwMode="auto">
          <a:xfrm>
            <a:off x="319377" y="3747053"/>
            <a:ext cx="465647" cy="343735"/>
          </a:xfrm>
          <a:prstGeom prst="rect">
            <a:avLst/>
          </a:prstGeom>
          <a:noFill/>
          <a:ln w="9525">
            <a:solidFill>
              <a:schemeClr val="tx1"/>
            </a:solidFill>
            <a:miter lim="800000"/>
            <a:headEnd/>
            <a:tailEnd/>
          </a:ln>
        </p:spPr>
        <p:txBody>
          <a:bodyPr wrap="none">
            <a:spAutoFit/>
          </a:bodyPr>
          <a:lstStyle/>
          <a:p>
            <a:r>
              <a:rPr lang="en-US" sz="800" b="1" dirty="0"/>
              <a:t>Javad</a:t>
            </a:r>
          </a:p>
          <a:p>
            <a:r>
              <a:rPr lang="en-US" sz="800" b="1" dirty="0"/>
              <a:t>GPS</a:t>
            </a:r>
          </a:p>
        </p:txBody>
      </p:sp>
      <p:sp>
        <p:nvSpPr>
          <p:cNvPr id="29777" name="Line 135"/>
          <p:cNvSpPr>
            <a:spLocks noChangeShapeType="1"/>
          </p:cNvSpPr>
          <p:nvPr/>
        </p:nvSpPr>
        <p:spPr bwMode="auto">
          <a:xfrm>
            <a:off x="4510377" y="2751908"/>
            <a:ext cx="0" cy="386830"/>
          </a:xfrm>
          <a:prstGeom prst="line">
            <a:avLst/>
          </a:prstGeom>
          <a:noFill/>
          <a:ln w="9525">
            <a:solidFill>
              <a:schemeClr val="tx1"/>
            </a:solidFill>
            <a:round/>
            <a:headEnd type="triangle" w="med" len="med"/>
            <a:tailEnd type="triangle" w="med" len="med"/>
          </a:ln>
        </p:spPr>
        <p:txBody>
          <a:bodyPr/>
          <a:lstStyle/>
          <a:p>
            <a:endParaRPr lang="en-US" dirty="0"/>
          </a:p>
        </p:txBody>
      </p:sp>
      <p:sp>
        <p:nvSpPr>
          <p:cNvPr id="29778" name="Line 107"/>
          <p:cNvSpPr>
            <a:spLocks noChangeShapeType="1"/>
          </p:cNvSpPr>
          <p:nvPr/>
        </p:nvSpPr>
        <p:spPr bwMode="auto">
          <a:xfrm flipH="1">
            <a:off x="3090015" y="2776972"/>
            <a:ext cx="8777" cy="400160"/>
          </a:xfrm>
          <a:prstGeom prst="line">
            <a:avLst/>
          </a:prstGeom>
          <a:noFill/>
          <a:ln w="12700">
            <a:solidFill>
              <a:schemeClr val="tx1"/>
            </a:solidFill>
            <a:round/>
            <a:headEnd type="triangle" w="med" len="med"/>
            <a:tailEnd type="triangle" w="med" len="med"/>
          </a:ln>
        </p:spPr>
        <p:txBody>
          <a:bodyPr wrap="none" anchor="ctr"/>
          <a:lstStyle/>
          <a:p>
            <a:endParaRPr lang="en-US" dirty="0"/>
          </a:p>
        </p:txBody>
      </p:sp>
      <p:sp>
        <p:nvSpPr>
          <p:cNvPr id="29780" name="Line 85"/>
          <p:cNvSpPr>
            <a:spLocks noChangeShapeType="1"/>
          </p:cNvSpPr>
          <p:nvPr/>
        </p:nvSpPr>
        <p:spPr bwMode="auto">
          <a:xfrm flipV="1">
            <a:off x="776577" y="3899453"/>
            <a:ext cx="414030" cy="0"/>
          </a:xfrm>
          <a:prstGeom prst="line">
            <a:avLst/>
          </a:prstGeom>
          <a:noFill/>
          <a:ln w="9525">
            <a:solidFill>
              <a:schemeClr val="tx1"/>
            </a:solidFill>
            <a:round/>
            <a:headEnd type="triangle" w="sm" len="sm"/>
            <a:tailEnd type="triangle" w="sm" len="sm"/>
          </a:ln>
        </p:spPr>
        <p:txBody>
          <a:bodyPr anchor="ctr"/>
          <a:lstStyle/>
          <a:p>
            <a:endParaRPr lang="en-US" dirty="0"/>
          </a:p>
        </p:txBody>
      </p:sp>
      <p:sp>
        <p:nvSpPr>
          <p:cNvPr id="29781" name="Line 85"/>
          <p:cNvSpPr>
            <a:spLocks noChangeShapeType="1"/>
          </p:cNvSpPr>
          <p:nvPr/>
        </p:nvSpPr>
        <p:spPr bwMode="auto">
          <a:xfrm>
            <a:off x="878177" y="4363003"/>
            <a:ext cx="304799" cy="1"/>
          </a:xfrm>
          <a:prstGeom prst="line">
            <a:avLst/>
          </a:prstGeom>
          <a:noFill/>
          <a:ln w="9525">
            <a:solidFill>
              <a:schemeClr val="tx1"/>
            </a:solidFill>
            <a:round/>
            <a:headEnd type="triangle" w="sm" len="sm"/>
            <a:tailEnd type="triangle" w="sm" len="sm"/>
          </a:ln>
        </p:spPr>
        <p:txBody>
          <a:bodyPr anchor="ctr"/>
          <a:lstStyle/>
          <a:p>
            <a:endParaRPr lang="en-US" dirty="0"/>
          </a:p>
        </p:txBody>
      </p:sp>
      <p:sp>
        <p:nvSpPr>
          <p:cNvPr id="29782" name="Line 85"/>
          <p:cNvSpPr>
            <a:spLocks noChangeShapeType="1"/>
          </p:cNvSpPr>
          <p:nvPr/>
        </p:nvSpPr>
        <p:spPr bwMode="auto">
          <a:xfrm>
            <a:off x="2680358" y="1525061"/>
            <a:ext cx="3995" cy="757567"/>
          </a:xfrm>
          <a:prstGeom prst="line">
            <a:avLst/>
          </a:prstGeom>
          <a:noFill/>
          <a:ln w="9525">
            <a:solidFill>
              <a:schemeClr val="tx1"/>
            </a:solidFill>
            <a:round/>
            <a:headEnd type="triangle" w="sm" len="sm"/>
            <a:tailEnd type="triangle" w="sm" len="sm"/>
          </a:ln>
        </p:spPr>
        <p:txBody>
          <a:bodyPr anchor="ctr"/>
          <a:lstStyle/>
          <a:p>
            <a:endParaRPr lang="en-US" dirty="0"/>
          </a:p>
        </p:txBody>
      </p:sp>
      <p:sp>
        <p:nvSpPr>
          <p:cNvPr id="29783" name="Freeform 6"/>
          <p:cNvSpPr>
            <a:spLocks/>
          </p:cNvSpPr>
          <p:nvPr/>
        </p:nvSpPr>
        <p:spPr bwMode="auto">
          <a:xfrm>
            <a:off x="2225343" y="5275084"/>
            <a:ext cx="626589" cy="638107"/>
          </a:xfrm>
          <a:custGeom>
            <a:avLst/>
            <a:gdLst>
              <a:gd name="T0" fmla="*/ 0 w 155"/>
              <a:gd name="T1" fmla="*/ 2147483647 h 154"/>
              <a:gd name="T2" fmla="*/ 2147483647 w 155"/>
              <a:gd name="T3" fmla="*/ 2147483647 h 154"/>
              <a:gd name="T4" fmla="*/ 2147483647 w 155"/>
              <a:gd name="T5" fmla="*/ 2147483647 h 154"/>
              <a:gd name="T6" fmla="*/ 2147483647 w 155"/>
              <a:gd name="T7" fmla="*/ 2147483647 h 154"/>
              <a:gd name="T8" fmla="*/ 2147483647 w 155"/>
              <a:gd name="T9" fmla="*/ 2147483647 h 154"/>
              <a:gd name="T10" fmla="*/ 2147483647 w 155"/>
              <a:gd name="T11" fmla="*/ 2147483647 h 154"/>
              <a:gd name="T12" fmla="*/ 2147483647 w 155"/>
              <a:gd name="T13" fmla="*/ 2147483647 h 154"/>
              <a:gd name="T14" fmla="*/ 2147483647 w 155"/>
              <a:gd name="T15" fmla="*/ 2147483647 h 154"/>
              <a:gd name="T16" fmla="*/ 2147483647 w 155"/>
              <a:gd name="T17" fmla="*/ 2147483647 h 154"/>
              <a:gd name="T18" fmla="*/ 2147483647 w 155"/>
              <a:gd name="T19" fmla="*/ 2147483647 h 154"/>
              <a:gd name="T20" fmla="*/ 2147483647 w 155"/>
              <a:gd name="T21" fmla="*/ 0 h 154"/>
              <a:gd name="T22" fmla="*/ 2147483647 w 155"/>
              <a:gd name="T23" fmla="*/ 0 h 154"/>
              <a:gd name="T24" fmla="*/ 2147483647 w 155"/>
              <a:gd name="T25" fmla="*/ 0 h 154"/>
              <a:gd name="T26" fmla="*/ 2147483647 w 155"/>
              <a:gd name="T27" fmla="*/ 2147483647 h 154"/>
              <a:gd name="T28" fmla="*/ 2147483647 w 155"/>
              <a:gd name="T29" fmla="*/ 2147483647 h 154"/>
              <a:gd name="T30" fmla="*/ 2147483647 w 155"/>
              <a:gd name="T31" fmla="*/ 2147483647 h 154"/>
              <a:gd name="T32" fmla="*/ 2147483647 w 155"/>
              <a:gd name="T33" fmla="*/ 2147483647 h 154"/>
              <a:gd name="T34" fmla="*/ 2147483647 w 155"/>
              <a:gd name="T35" fmla="*/ 2147483647 h 154"/>
              <a:gd name="T36" fmla="*/ 2147483647 w 155"/>
              <a:gd name="T37" fmla="*/ 2147483647 h 154"/>
              <a:gd name="T38" fmla="*/ 2147483647 w 155"/>
              <a:gd name="T39" fmla="*/ 2147483647 h 154"/>
              <a:gd name="T40" fmla="*/ 2147483647 w 155"/>
              <a:gd name="T41" fmla="*/ 2147483647 h 154"/>
              <a:gd name="T42" fmla="*/ 2147483647 w 155"/>
              <a:gd name="T43" fmla="*/ 2147483647 h 154"/>
              <a:gd name="T44" fmla="*/ 2147483647 w 155"/>
              <a:gd name="T45" fmla="*/ 2147483647 h 154"/>
              <a:gd name="T46" fmla="*/ 2147483647 w 155"/>
              <a:gd name="T47" fmla="*/ 2147483647 h 154"/>
              <a:gd name="T48" fmla="*/ 2147483647 w 155"/>
              <a:gd name="T49" fmla="*/ 2147483647 h 154"/>
              <a:gd name="T50" fmla="*/ 2147483647 w 155"/>
              <a:gd name="T51" fmla="*/ 2147483647 h 154"/>
              <a:gd name="T52" fmla="*/ 2147483647 w 155"/>
              <a:gd name="T53" fmla="*/ 2147483647 h 154"/>
              <a:gd name="T54" fmla="*/ 2147483647 w 155"/>
              <a:gd name="T55" fmla="*/ 2147483647 h 154"/>
              <a:gd name="T56" fmla="*/ 2147483647 w 155"/>
              <a:gd name="T57" fmla="*/ 2147483647 h 154"/>
              <a:gd name="T58" fmla="*/ 2147483647 w 155"/>
              <a:gd name="T59" fmla="*/ 2147483647 h 154"/>
              <a:gd name="T60" fmla="*/ 2147483647 w 155"/>
              <a:gd name="T61" fmla="*/ 2147483647 h 154"/>
              <a:gd name="T62" fmla="*/ 2147483647 w 155"/>
              <a:gd name="T63" fmla="*/ 2147483647 h 154"/>
              <a:gd name="T64" fmla="*/ 2147483647 w 155"/>
              <a:gd name="T65" fmla="*/ 2147483647 h 154"/>
              <a:gd name="T66" fmla="*/ 2147483647 w 155"/>
              <a:gd name="T67" fmla="*/ 2147483647 h 154"/>
              <a:gd name="T68" fmla="*/ 2147483647 w 155"/>
              <a:gd name="T69" fmla="*/ 2147483647 h 154"/>
              <a:gd name="T70" fmla="*/ 2147483647 w 155"/>
              <a:gd name="T71" fmla="*/ 2147483647 h 154"/>
              <a:gd name="T72" fmla="*/ 2147483647 w 155"/>
              <a:gd name="T73" fmla="*/ 2147483647 h 154"/>
              <a:gd name="T74" fmla="*/ 2147483647 w 155"/>
              <a:gd name="T75" fmla="*/ 2147483647 h 154"/>
              <a:gd name="T76" fmla="*/ 2147483647 w 155"/>
              <a:gd name="T77" fmla="*/ 2147483647 h 154"/>
              <a:gd name="T78" fmla="*/ 2147483647 w 155"/>
              <a:gd name="T79" fmla="*/ 2147483647 h 154"/>
              <a:gd name="T80" fmla="*/ 2147483647 w 155"/>
              <a:gd name="T81" fmla="*/ 2147483647 h 154"/>
              <a:gd name="T82" fmla="*/ 2147483647 w 155"/>
              <a:gd name="T83" fmla="*/ 2147483647 h 154"/>
              <a:gd name="T84" fmla="*/ 2147483647 w 155"/>
              <a:gd name="T85" fmla="*/ 2147483647 h 154"/>
              <a:gd name="T86" fmla="*/ 2147483647 w 155"/>
              <a:gd name="T87" fmla="*/ 2147483647 h 154"/>
              <a:gd name="T88" fmla="*/ 0 w 155"/>
              <a:gd name="T89" fmla="*/ 2147483647 h 15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55"/>
              <a:gd name="T136" fmla="*/ 0 h 154"/>
              <a:gd name="T137" fmla="*/ 155 w 155"/>
              <a:gd name="T138" fmla="*/ 154 h 154"/>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55" h="154">
                <a:moveTo>
                  <a:pt x="0" y="77"/>
                </a:moveTo>
                <a:lnTo>
                  <a:pt x="1" y="66"/>
                </a:lnTo>
                <a:lnTo>
                  <a:pt x="3" y="55"/>
                </a:lnTo>
                <a:lnTo>
                  <a:pt x="7" y="45"/>
                </a:lnTo>
                <a:lnTo>
                  <a:pt x="12" y="35"/>
                </a:lnTo>
                <a:lnTo>
                  <a:pt x="19" y="26"/>
                </a:lnTo>
                <a:lnTo>
                  <a:pt x="27" y="19"/>
                </a:lnTo>
                <a:lnTo>
                  <a:pt x="35" y="12"/>
                </a:lnTo>
                <a:lnTo>
                  <a:pt x="45" y="7"/>
                </a:lnTo>
                <a:lnTo>
                  <a:pt x="56" y="3"/>
                </a:lnTo>
                <a:lnTo>
                  <a:pt x="66" y="0"/>
                </a:lnTo>
                <a:lnTo>
                  <a:pt x="77" y="0"/>
                </a:lnTo>
                <a:lnTo>
                  <a:pt x="88" y="0"/>
                </a:lnTo>
                <a:lnTo>
                  <a:pt x="99" y="3"/>
                </a:lnTo>
                <a:lnTo>
                  <a:pt x="110" y="7"/>
                </a:lnTo>
                <a:lnTo>
                  <a:pt x="119" y="12"/>
                </a:lnTo>
                <a:lnTo>
                  <a:pt x="128" y="19"/>
                </a:lnTo>
                <a:lnTo>
                  <a:pt x="136" y="26"/>
                </a:lnTo>
                <a:lnTo>
                  <a:pt x="142" y="35"/>
                </a:lnTo>
                <a:lnTo>
                  <a:pt x="148" y="45"/>
                </a:lnTo>
                <a:lnTo>
                  <a:pt x="152" y="55"/>
                </a:lnTo>
                <a:lnTo>
                  <a:pt x="154" y="66"/>
                </a:lnTo>
                <a:lnTo>
                  <a:pt x="155" y="77"/>
                </a:lnTo>
                <a:lnTo>
                  <a:pt x="154" y="88"/>
                </a:lnTo>
                <a:lnTo>
                  <a:pt x="152" y="99"/>
                </a:lnTo>
                <a:lnTo>
                  <a:pt x="148" y="109"/>
                </a:lnTo>
                <a:lnTo>
                  <a:pt x="142" y="119"/>
                </a:lnTo>
                <a:lnTo>
                  <a:pt x="136" y="128"/>
                </a:lnTo>
                <a:lnTo>
                  <a:pt x="128" y="135"/>
                </a:lnTo>
                <a:lnTo>
                  <a:pt x="119" y="142"/>
                </a:lnTo>
                <a:lnTo>
                  <a:pt x="110" y="147"/>
                </a:lnTo>
                <a:lnTo>
                  <a:pt x="99" y="151"/>
                </a:lnTo>
                <a:lnTo>
                  <a:pt x="88" y="153"/>
                </a:lnTo>
                <a:lnTo>
                  <a:pt x="77" y="154"/>
                </a:lnTo>
                <a:lnTo>
                  <a:pt x="66" y="153"/>
                </a:lnTo>
                <a:lnTo>
                  <a:pt x="56" y="151"/>
                </a:lnTo>
                <a:lnTo>
                  <a:pt x="45" y="147"/>
                </a:lnTo>
                <a:lnTo>
                  <a:pt x="35" y="142"/>
                </a:lnTo>
                <a:lnTo>
                  <a:pt x="27" y="135"/>
                </a:lnTo>
                <a:lnTo>
                  <a:pt x="19" y="128"/>
                </a:lnTo>
                <a:lnTo>
                  <a:pt x="12" y="119"/>
                </a:lnTo>
                <a:lnTo>
                  <a:pt x="7" y="109"/>
                </a:lnTo>
                <a:lnTo>
                  <a:pt x="3" y="99"/>
                </a:lnTo>
                <a:lnTo>
                  <a:pt x="1" y="88"/>
                </a:lnTo>
                <a:lnTo>
                  <a:pt x="0" y="77"/>
                </a:lnTo>
                <a:close/>
              </a:path>
            </a:pathLst>
          </a:custGeom>
          <a:solidFill>
            <a:srgbClr val="FFFF99"/>
          </a:solidFill>
          <a:ln w="3175">
            <a:solidFill>
              <a:srgbClr val="000000"/>
            </a:solidFill>
            <a:round/>
            <a:headEnd/>
            <a:tailEnd/>
          </a:ln>
        </p:spPr>
        <p:txBody>
          <a:bodyPr/>
          <a:lstStyle/>
          <a:p>
            <a:endParaRPr lang="en-US" dirty="0"/>
          </a:p>
        </p:txBody>
      </p:sp>
      <p:sp>
        <p:nvSpPr>
          <p:cNvPr id="29784" name="Rectangle 133"/>
          <p:cNvSpPr>
            <a:spLocks noChangeArrowheads="1"/>
          </p:cNvSpPr>
          <p:nvPr/>
        </p:nvSpPr>
        <p:spPr bwMode="auto">
          <a:xfrm>
            <a:off x="2312553" y="5398543"/>
            <a:ext cx="455966" cy="437480"/>
          </a:xfrm>
          <a:prstGeom prst="rect">
            <a:avLst/>
          </a:prstGeom>
          <a:noFill/>
          <a:ln w="9525">
            <a:noFill/>
            <a:miter lim="800000"/>
            <a:headEnd/>
            <a:tailEnd/>
          </a:ln>
        </p:spPr>
        <p:txBody>
          <a:bodyPr wrap="none" lIns="0" tIns="0" rIns="0" bIns="0">
            <a:spAutoFit/>
          </a:bodyPr>
          <a:lstStyle/>
          <a:p>
            <a:pPr algn="ctr" eaLnBrk="0" hangingPunct="0"/>
            <a:r>
              <a:rPr lang="en-US" sz="700" b="1" dirty="0">
                <a:solidFill>
                  <a:srgbClr val="000000"/>
                </a:solidFill>
                <a:cs typeface="Arial" pitchFamily="34" charset="0"/>
              </a:rPr>
              <a:t>Automated</a:t>
            </a:r>
          </a:p>
          <a:p>
            <a:pPr algn="ctr" eaLnBrk="0" hangingPunct="0"/>
            <a:r>
              <a:rPr lang="en-US" sz="700" b="1" dirty="0">
                <a:solidFill>
                  <a:srgbClr val="000000"/>
                </a:solidFill>
                <a:cs typeface="Arial" pitchFamily="34" charset="0"/>
              </a:rPr>
              <a:t>Flight</a:t>
            </a:r>
          </a:p>
          <a:p>
            <a:pPr algn="ctr" eaLnBrk="0" hangingPunct="0"/>
            <a:r>
              <a:rPr lang="en-US" sz="700" b="1" dirty="0">
                <a:solidFill>
                  <a:srgbClr val="000000"/>
                </a:solidFill>
                <a:cs typeface="Arial" pitchFamily="34" charset="0"/>
              </a:rPr>
              <a:t>Manager </a:t>
            </a:r>
          </a:p>
          <a:p>
            <a:pPr algn="ctr" eaLnBrk="0" hangingPunct="0"/>
            <a:r>
              <a:rPr lang="en-US" sz="700" b="1" dirty="0">
                <a:solidFill>
                  <a:srgbClr val="000000"/>
                </a:solidFill>
                <a:cs typeface="Arial" pitchFamily="34" charset="0"/>
              </a:rPr>
              <a:t>(AFM)</a:t>
            </a:r>
            <a:endParaRPr lang="en-US" sz="4000" b="1" dirty="0">
              <a:cs typeface="Arial" pitchFamily="34" charset="0"/>
            </a:endParaRPr>
          </a:p>
        </p:txBody>
      </p:sp>
      <p:sp>
        <p:nvSpPr>
          <p:cNvPr id="29787" name="TextBox 187"/>
          <p:cNvSpPr txBox="1">
            <a:spLocks noChangeArrowheads="1"/>
          </p:cNvSpPr>
          <p:nvPr/>
        </p:nvSpPr>
        <p:spPr bwMode="auto">
          <a:xfrm>
            <a:off x="2070100" y="1285488"/>
            <a:ext cx="1307721" cy="286232"/>
          </a:xfrm>
          <a:prstGeom prst="rect">
            <a:avLst/>
          </a:prstGeom>
          <a:noFill/>
          <a:ln w="9525">
            <a:solidFill>
              <a:schemeClr val="tx1"/>
            </a:solidFill>
            <a:miter lim="800000"/>
            <a:headEnd/>
            <a:tailEnd/>
          </a:ln>
        </p:spPr>
        <p:txBody>
          <a:bodyPr wrap="square">
            <a:spAutoFit/>
          </a:bodyPr>
          <a:lstStyle/>
          <a:p>
            <a:r>
              <a:rPr lang="en-US" sz="700" b="1" dirty="0"/>
              <a:t>Prop  EMAs, HW, Valves, Sensors</a:t>
            </a:r>
          </a:p>
        </p:txBody>
      </p:sp>
      <p:sp>
        <p:nvSpPr>
          <p:cNvPr id="29788" name="Rectangle 50"/>
          <p:cNvSpPr>
            <a:spLocks noChangeArrowheads="1"/>
          </p:cNvSpPr>
          <p:nvPr/>
        </p:nvSpPr>
        <p:spPr bwMode="auto">
          <a:xfrm flipH="1">
            <a:off x="852777" y="3899453"/>
            <a:ext cx="300924" cy="109370"/>
          </a:xfrm>
          <a:prstGeom prst="rect">
            <a:avLst/>
          </a:prstGeom>
          <a:noFill/>
          <a:ln w="9525">
            <a:noFill/>
            <a:miter lim="800000"/>
            <a:headEnd/>
            <a:tailEnd/>
          </a:ln>
        </p:spPr>
        <p:txBody>
          <a:bodyPr lIns="0" tIns="0" rIns="0" bIns="0">
            <a:spAutoFit/>
          </a:bodyPr>
          <a:lstStyle/>
          <a:p>
            <a:pPr algn="ctr" eaLnBrk="0" hangingPunct="0"/>
            <a:r>
              <a:rPr lang="en-US" sz="700" b="1" dirty="0">
                <a:solidFill>
                  <a:srgbClr val="000000"/>
                </a:solidFill>
                <a:cs typeface="Arial" pitchFamily="34" charset="0"/>
              </a:rPr>
              <a:t>232</a:t>
            </a:r>
            <a:endParaRPr lang="en-US" sz="4000" b="1" dirty="0">
              <a:cs typeface="Arial" pitchFamily="34" charset="0"/>
            </a:endParaRPr>
          </a:p>
        </p:txBody>
      </p:sp>
      <p:sp>
        <p:nvSpPr>
          <p:cNvPr id="29792" name="Rectangle 50"/>
          <p:cNvSpPr>
            <a:spLocks noChangeArrowheads="1"/>
          </p:cNvSpPr>
          <p:nvPr/>
        </p:nvSpPr>
        <p:spPr bwMode="auto">
          <a:xfrm>
            <a:off x="903577" y="3454953"/>
            <a:ext cx="229451" cy="109370"/>
          </a:xfrm>
          <a:prstGeom prst="rect">
            <a:avLst/>
          </a:prstGeom>
          <a:noFill/>
          <a:ln w="9525">
            <a:noFill/>
            <a:miter lim="800000"/>
            <a:headEnd/>
            <a:tailEnd/>
          </a:ln>
        </p:spPr>
        <p:txBody>
          <a:bodyPr lIns="0" tIns="0" rIns="0" bIns="0">
            <a:spAutoFit/>
          </a:bodyPr>
          <a:lstStyle/>
          <a:p>
            <a:pPr algn="ctr" eaLnBrk="0" hangingPunct="0"/>
            <a:r>
              <a:rPr lang="en-US" sz="700" b="1" dirty="0">
                <a:solidFill>
                  <a:srgbClr val="000000"/>
                </a:solidFill>
                <a:cs typeface="Arial" pitchFamily="34" charset="0"/>
              </a:rPr>
              <a:t>1553</a:t>
            </a:r>
            <a:endParaRPr lang="en-US" sz="4000" b="1" dirty="0">
              <a:cs typeface="Arial" pitchFamily="34" charset="0"/>
            </a:endParaRPr>
          </a:p>
        </p:txBody>
      </p:sp>
      <p:sp>
        <p:nvSpPr>
          <p:cNvPr id="29794" name="Line 109"/>
          <p:cNvSpPr>
            <a:spLocks noChangeShapeType="1"/>
          </p:cNvSpPr>
          <p:nvPr/>
        </p:nvSpPr>
        <p:spPr bwMode="auto">
          <a:xfrm>
            <a:off x="4357977" y="3289853"/>
            <a:ext cx="0" cy="310630"/>
          </a:xfrm>
          <a:prstGeom prst="line">
            <a:avLst/>
          </a:prstGeom>
          <a:noFill/>
          <a:ln w="12700">
            <a:solidFill>
              <a:schemeClr val="tx1"/>
            </a:solidFill>
            <a:round/>
            <a:headEnd type="triangle" w="med" len="med"/>
            <a:tailEnd type="triangle" w="med" len="med"/>
          </a:ln>
        </p:spPr>
        <p:txBody>
          <a:bodyPr wrap="none" anchor="ctr"/>
          <a:lstStyle/>
          <a:p>
            <a:endParaRPr lang="en-US" dirty="0"/>
          </a:p>
        </p:txBody>
      </p:sp>
      <p:sp>
        <p:nvSpPr>
          <p:cNvPr id="29798" name="Line 109"/>
          <p:cNvSpPr>
            <a:spLocks noChangeShapeType="1"/>
          </p:cNvSpPr>
          <p:nvPr/>
        </p:nvSpPr>
        <p:spPr bwMode="auto">
          <a:xfrm>
            <a:off x="3595977" y="3289853"/>
            <a:ext cx="0" cy="310630"/>
          </a:xfrm>
          <a:prstGeom prst="line">
            <a:avLst/>
          </a:prstGeom>
          <a:noFill/>
          <a:ln w="12700">
            <a:solidFill>
              <a:schemeClr val="tx1"/>
            </a:solidFill>
            <a:round/>
            <a:headEnd type="triangle" w="med" len="med"/>
            <a:tailEnd type="triangle" w="med" len="med"/>
          </a:ln>
        </p:spPr>
        <p:txBody>
          <a:bodyPr wrap="none" anchor="ctr"/>
          <a:lstStyle/>
          <a:p>
            <a:endParaRPr lang="en-US" dirty="0"/>
          </a:p>
        </p:txBody>
      </p:sp>
      <p:sp>
        <p:nvSpPr>
          <p:cNvPr id="29800" name="Line 107"/>
          <p:cNvSpPr>
            <a:spLocks noChangeShapeType="1"/>
          </p:cNvSpPr>
          <p:nvPr/>
        </p:nvSpPr>
        <p:spPr bwMode="auto">
          <a:xfrm flipH="1">
            <a:off x="2654084" y="2777220"/>
            <a:ext cx="8777" cy="400160"/>
          </a:xfrm>
          <a:prstGeom prst="line">
            <a:avLst/>
          </a:prstGeom>
          <a:noFill/>
          <a:ln w="12700">
            <a:solidFill>
              <a:schemeClr val="tx1"/>
            </a:solidFill>
            <a:round/>
            <a:headEnd type="triangle" w="med" len="med"/>
            <a:tailEnd type="triangle" w="med" len="med"/>
          </a:ln>
        </p:spPr>
        <p:txBody>
          <a:bodyPr wrap="none" anchor="ctr"/>
          <a:lstStyle/>
          <a:p>
            <a:endParaRPr lang="en-US" dirty="0"/>
          </a:p>
        </p:txBody>
      </p:sp>
      <p:sp>
        <p:nvSpPr>
          <p:cNvPr id="29804" name="Line 106"/>
          <p:cNvSpPr>
            <a:spLocks noChangeShapeType="1"/>
          </p:cNvSpPr>
          <p:nvPr/>
        </p:nvSpPr>
        <p:spPr bwMode="auto">
          <a:xfrm>
            <a:off x="1627583" y="3890409"/>
            <a:ext cx="417534" cy="1"/>
          </a:xfrm>
          <a:prstGeom prst="line">
            <a:avLst/>
          </a:prstGeom>
          <a:noFill/>
          <a:ln w="12700">
            <a:solidFill>
              <a:schemeClr val="tx1"/>
            </a:solidFill>
            <a:round/>
            <a:headEnd type="triangle" w="med" len="med"/>
            <a:tailEnd type="triangle" w="med" len="med"/>
          </a:ln>
        </p:spPr>
        <p:txBody>
          <a:bodyPr wrap="none" anchor="ctr"/>
          <a:lstStyle/>
          <a:p>
            <a:endParaRPr lang="en-US" dirty="0"/>
          </a:p>
        </p:txBody>
      </p:sp>
      <p:sp>
        <p:nvSpPr>
          <p:cNvPr id="29805" name="Line 106"/>
          <p:cNvSpPr>
            <a:spLocks noChangeShapeType="1"/>
          </p:cNvSpPr>
          <p:nvPr/>
        </p:nvSpPr>
        <p:spPr bwMode="auto">
          <a:xfrm>
            <a:off x="1618304" y="4383617"/>
            <a:ext cx="417534" cy="1"/>
          </a:xfrm>
          <a:prstGeom prst="line">
            <a:avLst/>
          </a:prstGeom>
          <a:noFill/>
          <a:ln w="12700">
            <a:solidFill>
              <a:schemeClr val="tx1"/>
            </a:solidFill>
            <a:round/>
            <a:headEnd type="triangle" w="med" len="med"/>
            <a:tailEnd type="triangle" w="med" len="med"/>
          </a:ln>
        </p:spPr>
        <p:txBody>
          <a:bodyPr wrap="none" anchor="ctr"/>
          <a:lstStyle/>
          <a:p>
            <a:endParaRPr lang="en-US" dirty="0"/>
          </a:p>
        </p:txBody>
      </p:sp>
      <p:sp>
        <p:nvSpPr>
          <p:cNvPr id="29807" name="Line 109"/>
          <p:cNvSpPr>
            <a:spLocks noChangeShapeType="1"/>
          </p:cNvSpPr>
          <p:nvPr/>
        </p:nvSpPr>
        <p:spPr bwMode="auto">
          <a:xfrm flipH="1">
            <a:off x="2910177" y="3289853"/>
            <a:ext cx="3981" cy="325708"/>
          </a:xfrm>
          <a:prstGeom prst="line">
            <a:avLst/>
          </a:prstGeom>
          <a:noFill/>
          <a:ln w="12700">
            <a:solidFill>
              <a:schemeClr val="tx1"/>
            </a:solidFill>
            <a:round/>
            <a:headEnd type="triangle" w="med" len="med"/>
            <a:tailEnd type="triangle" w="med" len="med"/>
          </a:ln>
        </p:spPr>
        <p:txBody>
          <a:bodyPr wrap="none" anchor="ctr"/>
          <a:lstStyle/>
          <a:p>
            <a:endParaRPr lang="en-US" dirty="0"/>
          </a:p>
        </p:txBody>
      </p:sp>
      <p:sp>
        <p:nvSpPr>
          <p:cNvPr id="29811" name="Line 85"/>
          <p:cNvSpPr>
            <a:spLocks noChangeShapeType="1"/>
          </p:cNvSpPr>
          <p:nvPr/>
        </p:nvSpPr>
        <p:spPr bwMode="auto">
          <a:xfrm flipH="1">
            <a:off x="3117435" y="2000549"/>
            <a:ext cx="1835" cy="269804"/>
          </a:xfrm>
          <a:prstGeom prst="line">
            <a:avLst/>
          </a:prstGeom>
          <a:noFill/>
          <a:ln w="9525">
            <a:solidFill>
              <a:schemeClr val="tx1"/>
            </a:solidFill>
            <a:round/>
            <a:headEnd type="triangle" w="sm" len="sm"/>
            <a:tailEnd type="triangle" w="sm" len="sm"/>
          </a:ln>
        </p:spPr>
        <p:txBody>
          <a:bodyPr anchor="ctr"/>
          <a:lstStyle/>
          <a:p>
            <a:endParaRPr lang="en-US" dirty="0"/>
          </a:p>
        </p:txBody>
      </p:sp>
      <p:sp>
        <p:nvSpPr>
          <p:cNvPr id="29813" name="Line 106"/>
          <p:cNvSpPr>
            <a:spLocks noChangeShapeType="1"/>
          </p:cNvSpPr>
          <p:nvPr/>
        </p:nvSpPr>
        <p:spPr bwMode="auto">
          <a:xfrm>
            <a:off x="1614777" y="3442253"/>
            <a:ext cx="417534" cy="1"/>
          </a:xfrm>
          <a:prstGeom prst="line">
            <a:avLst/>
          </a:prstGeom>
          <a:noFill/>
          <a:ln w="12700">
            <a:solidFill>
              <a:schemeClr val="tx1"/>
            </a:solidFill>
            <a:round/>
            <a:headEnd type="triangle" w="med" len="med"/>
            <a:tailEnd type="triangle" w="med" len="med"/>
          </a:ln>
        </p:spPr>
        <p:txBody>
          <a:bodyPr wrap="none" anchor="ctr"/>
          <a:lstStyle/>
          <a:p>
            <a:endParaRPr lang="en-US" dirty="0"/>
          </a:p>
        </p:txBody>
      </p:sp>
      <p:sp>
        <p:nvSpPr>
          <p:cNvPr id="29815" name="Rectangle 50"/>
          <p:cNvSpPr>
            <a:spLocks noChangeArrowheads="1"/>
          </p:cNvSpPr>
          <p:nvPr/>
        </p:nvSpPr>
        <p:spPr bwMode="auto">
          <a:xfrm flipH="1">
            <a:off x="878177" y="4375703"/>
            <a:ext cx="300924" cy="109370"/>
          </a:xfrm>
          <a:prstGeom prst="rect">
            <a:avLst/>
          </a:prstGeom>
          <a:noFill/>
          <a:ln w="9525">
            <a:noFill/>
            <a:miter lim="800000"/>
            <a:headEnd/>
            <a:tailEnd/>
          </a:ln>
        </p:spPr>
        <p:txBody>
          <a:bodyPr lIns="0" tIns="0" rIns="0" bIns="0">
            <a:spAutoFit/>
          </a:bodyPr>
          <a:lstStyle/>
          <a:p>
            <a:pPr algn="ctr" eaLnBrk="0" hangingPunct="0"/>
            <a:r>
              <a:rPr lang="en-US" sz="700" b="1" dirty="0">
                <a:solidFill>
                  <a:srgbClr val="000000"/>
                </a:solidFill>
                <a:cs typeface="Arial" pitchFamily="34" charset="0"/>
              </a:rPr>
              <a:t>232</a:t>
            </a:r>
            <a:endParaRPr lang="en-US" sz="4000" b="1" dirty="0">
              <a:cs typeface="Arial" pitchFamily="34" charset="0"/>
            </a:endParaRPr>
          </a:p>
        </p:txBody>
      </p:sp>
      <p:sp>
        <p:nvSpPr>
          <p:cNvPr id="29816" name="TextBox 215"/>
          <p:cNvSpPr txBox="1">
            <a:spLocks noChangeArrowheads="1"/>
          </p:cNvSpPr>
          <p:nvPr/>
        </p:nvSpPr>
        <p:spPr bwMode="auto">
          <a:xfrm>
            <a:off x="471777" y="1384853"/>
            <a:ext cx="857927" cy="246221"/>
          </a:xfrm>
          <a:prstGeom prst="rect">
            <a:avLst/>
          </a:prstGeom>
          <a:noFill/>
          <a:ln w="9525">
            <a:noFill/>
            <a:miter lim="800000"/>
            <a:headEnd/>
            <a:tailEnd/>
          </a:ln>
        </p:spPr>
        <p:txBody>
          <a:bodyPr wrap="none">
            <a:spAutoFit/>
          </a:bodyPr>
          <a:lstStyle/>
          <a:p>
            <a:r>
              <a:rPr lang="en-US" sz="1000" b="1" dirty="0"/>
              <a:t>GNC Sensors</a:t>
            </a:r>
          </a:p>
        </p:txBody>
      </p:sp>
      <p:sp>
        <p:nvSpPr>
          <p:cNvPr id="29817" name="Freeform 89"/>
          <p:cNvSpPr>
            <a:spLocks/>
          </p:cNvSpPr>
          <p:nvPr/>
        </p:nvSpPr>
        <p:spPr bwMode="auto">
          <a:xfrm>
            <a:off x="7101177" y="2070653"/>
            <a:ext cx="590734" cy="633434"/>
          </a:xfrm>
          <a:custGeom>
            <a:avLst/>
            <a:gdLst>
              <a:gd name="T0" fmla="*/ 2147483647 w 372"/>
              <a:gd name="T1" fmla="*/ 2147483647 h 370"/>
              <a:gd name="T2" fmla="*/ 2147483647 w 372"/>
              <a:gd name="T3" fmla="*/ 2147483647 h 370"/>
              <a:gd name="T4" fmla="*/ 2147483647 w 372"/>
              <a:gd name="T5" fmla="*/ 2147483647 h 370"/>
              <a:gd name="T6" fmla="*/ 2147483647 w 372"/>
              <a:gd name="T7" fmla="*/ 2147483647 h 370"/>
              <a:gd name="T8" fmla="*/ 2147483647 w 372"/>
              <a:gd name="T9" fmla="*/ 2147483647 h 370"/>
              <a:gd name="T10" fmla="*/ 2147483647 w 372"/>
              <a:gd name="T11" fmla="*/ 2147483647 h 370"/>
              <a:gd name="T12" fmla="*/ 2147483647 w 372"/>
              <a:gd name="T13" fmla="*/ 2147483647 h 370"/>
              <a:gd name="T14" fmla="*/ 2147483647 w 372"/>
              <a:gd name="T15" fmla="*/ 2147483647 h 370"/>
              <a:gd name="T16" fmla="*/ 2147483647 w 372"/>
              <a:gd name="T17" fmla="*/ 0 h 370"/>
              <a:gd name="T18" fmla="*/ 2147483647 w 372"/>
              <a:gd name="T19" fmla="*/ 2147483647 h 370"/>
              <a:gd name="T20" fmla="*/ 2147483647 w 372"/>
              <a:gd name="T21" fmla="*/ 2147483647 h 370"/>
              <a:gd name="T22" fmla="*/ 2147483647 w 372"/>
              <a:gd name="T23" fmla="*/ 2147483647 h 370"/>
              <a:gd name="T24" fmla="*/ 2147483647 w 372"/>
              <a:gd name="T25" fmla="*/ 2147483647 h 370"/>
              <a:gd name="T26" fmla="*/ 2147483647 w 372"/>
              <a:gd name="T27" fmla="*/ 2147483647 h 370"/>
              <a:gd name="T28" fmla="*/ 2147483647 w 372"/>
              <a:gd name="T29" fmla="*/ 2147483647 h 370"/>
              <a:gd name="T30" fmla="*/ 2147483647 w 372"/>
              <a:gd name="T31" fmla="*/ 2147483647 h 370"/>
              <a:gd name="T32" fmla="*/ 2147483647 w 372"/>
              <a:gd name="T33" fmla="*/ 2147483647 h 370"/>
              <a:gd name="T34" fmla="*/ 2147483647 w 372"/>
              <a:gd name="T35" fmla="*/ 2147483647 h 370"/>
              <a:gd name="T36" fmla="*/ 2147483647 w 372"/>
              <a:gd name="T37" fmla="*/ 2147483647 h 370"/>
              <a:gd name="T38" fmla="*/ 2147483647 w 372"/>
              <a:gd name="T39" fmla="*/ 2147483647 h 370"/>
              <a:gd name="T40" fmla="*/ 2147483647 w 372"/>
              <a:gd name="T41" fmla="*/ 2147483647 h 370"/>
              <a:gd name="T42" fmla="*/ 2147483647 w 372"/>
              <a:gd name="T43" fmla="*/ 2147483647 h 370"/>
              <a:gd name="T44" fmla="*/ 2147483647 w 372"/>
              <a:gd name="T45" fmla="*/ 2147483647 h 370"/>
              <a:gd name="T46" fmla="*/ 2147483647 w 372"/>
              <a:gd name="T47" fmla="*/ 2147483647 h 370"/>
              <a:gd name="T48" fmla="*/ 2147483647 w 372"/>
              <a:gd name="T49" fmla="*/ 2147483647 h 370"/>
              <a:gd name="T50" fmla="*/ 2147483647 w 372"/>
              <a:gd name="T51" fmla="*/ 2147483647 h 370"/>
              <a:gd name="T52" fmla="*/ 2147483647 w 372"/>
              <a:gd name="T53" fmla="*/ 2147483647 h 370"/>
              <a:gd name="T54" fmla="*/ 2147483647 w 372"/>
              <a:gd name="T55" fmla="*/ 2147483647 h 370"/>
              <a:gd name="T56" fmla="*/ 2147483647 w 372"/>
              <a:gd name="T57" fmla="*/ 2147483647 h 370"/>
              <a:gd name="T58" fmla="*/ 2147483647 w 372"/>
              <a:gd name="T59" fmla="*/ 2147483647 h 370"/>
              <a:gd name="T60" fmla="*/ 2147483647 w 372"/>
              <a:gd name="T61" fmla="*/ 2147483647 h 370"/>
              <a:gd name="T62" fmla="*/ 2147483647 w 372"/>
              <a:gd name="T63" fmla="*/ 2147483647 h 370"/>
              <a:gd name="T64" fmla="*/ 2147483647 w 372"/>
              <a:gd name="T65" fmla="*/ 2147483647 h 370"/>
              <a:gd name="T66" fmla="*/ 2147483647 w 372"/>
              <a:gd name="T67" fmla="*/ 2147483647 h 37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72"/>
              <a:gd name="T103" fmla="*/ 0 h 370"/>
              <a:gd name="T104" fmla="*/ 372 w 372"/>
              <a:gd name="T105" fmla="*/ 370 h 37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72" h="370">
                <a:moveTo>
                  <a:pt x="0" y="185"/>
                </a:moveTo>
                <a:lnTo>
                  <a:pt x="1" y="168"/>
                </a:lnTo>
                <a:lnTo>
                  <a:pt x="3" y="151"/>
                </a:lnTo>
                <a:lnTo>
                  <a:pt x="8" y="134"/>
                </a:lnTo>
                <a:lnTo>
                  <a:pt x="13" y="118"/>
                </a:lnTo>
                <a:lnTo>
                  <a:pt x="20" y="103"/>
                </a:lnTo>
                <a:lnTo>
                  <a:pt x="28" y="87"/>
                </a:lnTo>
                <a:lnTo>
                  <a:pt x="38" y="73"/>
                </a:lnTo>
                <a:lnTo>
                  <a:pt x="49" y="60"/>
                </a:lnTo>
                <a:lnTo>
                  <a:pt x="61" y="48"/>
                </a:lnTo>
                <a:lnTo>
                  <a:pt x="74" y="37"/>
                </a:lnTo>
                <a:lnTo>
                  <a:pt x="88" y="28"/>
                </a:lnTo>
                <a:lnTo>
                  <a:pt x="103" y="19"/>
                </a:lnTo>
                <a:lnTo>
                  <a:pt x="119" y="13"/>
                </a:lnTo>
                <a:lnTo>
                  <a:pt x="135" y="7"/>
                </a:lnTo>
                <a:lnTo>
                  <a:pt x="152" y="3"/>
                </a:lnTo>
                <a:lnTo>
                  <a:pt x="169" y="1"/>
                </a:lnTo>
                <a:lnTo>
                  <a:pt x="186" y="0"/>
                </a:lnTo>
                <a:lnTo>
                  <a:pt x="203" y="1"/>
                </a:lnTo>
                <a:lnTo>
                  <a:pt x="220" y="3"/>
                </a:lnTo>
                <a:lnTo>
                  <a:pt x="237" y="7"/>
                </a:lnTo>
                <a:lnTo>
                  <a:pt x="253" y="13"/>
                </a:lnTo>
                <a:lnTo>
                  <a:pt x="269" y="19"/>
                </a:lnTo>
                <a:lnTo>
                  <a:pt x="284" y="28"/>
                </a:lnTo>
                <a:lnTo>
                  <a:pt x="298" y="37"/>
                </a:lnTo>
                <a:lnTo>
                  <a:pt x="311" y="48"/>
                </a:lnTo>
                <a:lnTo>
                  <a:pt x="323" y="60"/>
                </a:lnTo>
                <a:lnTo>
                  <a:pt x="334" y="73"/>
                </a:lnTo>
                <a:lnTo>
                  <a:pt x="344" y="87"/>
                </a:lnTo>
                <a:lnTo>
                  <a:pt x="352" y="103"/>
                </a:lnTo>
                <a:lnTo>
                  <a:pt x="359" y="118"/>
                </a:lnTo>
                <a:lnTo>
                  <a:pt x="365" y="134"/>
                </a:lnTo>
                <a:lnTo>
                  <a:pt x="369" y="151"/>
                </a:lnTo>
                <a:lnTo>
                  <a:pt x="371" y="168"/>
                </a:lnTo>
                <a:lnTo>
                  <a:pt x="372" y="185"/>
                </a:lnTo>
                <a:lnTo>
                  <a:pt x="371" y="202"/>
                </a:lnTo>
                <a:lnTo>
                  <a:pt x="369" y="219"/>
                </a:lnTo>
                <a:lnTo>
                  <a:pt x="365" y="236"/>
                </a:lnTo>
                <a:lnTo>
                  <a:pt x="359" y="252"/>
                </a:lnTo>
                <a:lnTo>
                  <a:pt x="352" y="268"/>
                </a:lnTo>
                <a:lnTo>
                  <a:pt x="344" y="283"/>
                </a:lnTo>
                <a:lnTo>
                  <a:pt x="334" y="297"/>
                </a:lnTo>
                <a:lnTo>
                  <a:pt x="323" y="310"/>
                </a:lnTo>
                <a:lnTo>
                  <a:pt x="311" y="322"/>
                </a:lnTo>
                <a:lnTo>
                  <a:pt x="298" y="333"/>
                </a:lnTo>
                <a:lnTo>
                  <a:pt x="284" y="343"/>
                </a:lnTo>
                <a:lnTo>
                  <a:pt x="269" y="351"/>
                </a:lnTo>
                <a:lnTo>
                  <a:pt x="253" y="358"/>
                </a:lnTo>
                <a:lnTo>
                  <a:pt x="237" y="363"/>
                </a:lnTo>
                <a:lnTo>
                  <a:pt x="220" y="368"/>
                </a:lnTo>
                <a:lnTo>
                  <a:pt x="203" y="370"/>
                </a:lnTo>
                <a:lnTo>
                  <a:pt x="186" y="370"/>
                </a:lnTo>
                <a:lnTo>
                  <a:pt x="169" y="370"/>
                </a:lnTo>
                <a:lnTo>
                  <a:pt x="152" y="368"/>
                </a:lnTo>
                <a:lnTo>
                  <a:pt x="135" y="363"/>
                </a:lnTo>
                <a:lnTo>
                  <a:pt x="119" y="358"/>
                </a:lnTo>
                <a:lnTo>
                  <a:pt x="103" y="351"/>
                </a:lnTo>
                <a:lnTo>
                  <a:pt x="88" y="343"/>
                </a:lnTo>
                <a:lnTo>
                  <a:pt x="74" y="333"/>
                </a:lnTo>
                <a:lnTo>
                  <a:pt x="61" y="322"/>
                </a:lnTo>
                <a:lnTo>
                  <a:pt x="49" y="310"/>
                </a:lnTo>
                <a:lnTo>
                  <a:pt x="38" y="297"/>
                </a:lnTo>
                <a:lnTo>
                  <a:pt x="28" y="283"/>
                </a:lnTo>
                <a:lnTo>
                  <a:pt x="20" y="268"/>
                </a:lnTo>
                <a:lnTo>
                  <a:pt x="13" y="252"/>
                </a:lnTo>
                <a:lnTo>
                  <a:pt x="8" y="236"/>
                </a:lnTo>
                <a:lnTo>
                  <a:pt x="3" y="219"/>
                </a:lnTo>
                <a:lnTo>
                  <a:pt x="1" y="202"/>
                </a:lnTo>
                <a:lnTo>
                  <a:pt x="0" y="185"/>
                </a:lnTo>
                <a:close/>
              </a:path>
            </a:pathLst>
          </a:custGeom>
          <a:solidFill>
            <a:srgbClr val="00CCFF"/>
          </a:solidFill>
          <a:ln w="9525">
            <a:solidFill>
              <a:srgbClr val="000000"/>
            </a:solidFill>
            <a:prstDash val="solid"/>
            <a:round/>
            <a:headEnd/>
            <a:tailEnd/>
          </a:ln>
        </p:spPr>
        <p:txBody>
          <a:bodyPr/>
          <a:lstStyle/>
          <a:p>
            <a:endParaRPr lang="en-US" dirty="0"/>
          </a:p>
        </p:txBody>
      </p:sp>
      <p:sp>
        <p:nvSpPr>
          <p:cNvPr id="29818" name="Rectangle 150"/>
          <p:cNvSpPr>
            <a:spLocks noChangeArrowheads="1"/>
          </p:cNvSpPr>
          <p:nvPr/>
        </p:nvSpPr>
        <p:spPr bwMode="auto">
          <a:xfrm>
            <a:off x="7293353" y="2331563"/>
            <a:ext cx="193964" cy="107722"/>
          </a:xfrm>
          <a:prstGeom prst="rect">
            <a:avLst/>
          </a:prstGeom>
          <a:noFill/>
          <a:ln w="9525">
            <a:noFill/>
            <a:miter lim="800000"/>
            <a:headEnd/>
            <a:tailEnd/>
          </a:ln>
        </p:spPr>
        <p:txBody>
          <a:bodyPr wrap="none" lIns="0" tIns="0" rIns="0" bIns="0">
            <a:spAutoFit/>
          </a:bodyPr>
          <a:lstStyle/>
          <a:p>
            <a:pPr algn="ctr" eaLnBrk="0" hangingPunct="0"/>
            <a:r>
              <a:rPr lang="en-US" sz="700" b="1" dirty="0">
                <a:solidFill>
                  <a:srgbClr val="000000"/>
                </a:solidFill>
                <a:cs typeface="Arial" pitchFamily="34" charset="0"/>
              </a:rPr>
              <a:t>CFDP</a:t>
            </a:r>
            <a:endParaRPr lang="en-US" sz="4000" b="1" dirty="0">
              <a:cs typeface="Arial" pitchFamily="34" charset="0"/>
            </a:endParaRPr>
          </a:p>
        </p:txBody>
      </p:sp>
      <p:sp>
        <p:nvSpPr>
          <p:cNvPr id="29819" name="Line 119"/>
          <p:cNvSpPr>
            <a:spLocks noChangeShapeType="1"/>
          </p:cNvSpPr>
          <p:nvPr/>
        </p:nvSpPr>
        <p:spPr bwMode="auto">
          <a:xfrm>
            <a:off x="7405977" y="2756453"/>
            <a:ext cx="0" cy="381000"/>
          </a:xfrm>
          <a:prstGeom prst="line">
            <a:avLst/>
          </a:prstGeom>
          <a:noFill/>
          <a:ln w="12700">
            <a:solidFill>
              <a:schemeClr val="tx1"/>
            </a:solidFill>
            <a:round/>
            <a:headEnd type="triangle" w="med" len="med"/>
            <a:tailEnd type="triangle" w="med" len="med"/>
          </a:ln>
        </p:spPr>
        <p:txBody>
          <a:bodyPr wrap="none" anchor="ctr"/>
          <a:lstStyle/>
          <a:p>
            <a:endParaRPr lang="en-US" dirty="0"/>
          </a:p>
        </p:txBody>
      </p:sp>
      <p:sp>
        <p:nvSpPr>
          <p:cNvPr id="29821" name="Line 106"/>
          <p:cNvSpPr>
            <a:spLocks noChangeShapeType="1"/>
          </p:cNvSpPr>
          <p:nvPr/>
        </p:nvSpPr>
        <p:spPr bwMode="auto">
          <a:xfrm flipH="1" flipV="1">
            <a:off x="4510377" y="1532707"/>
            <a:ext cx="1905000" cy="4545"/>
          </a:xfrm>
          <a:prstGeom prst="line">
            <a:avLst/>
          </a:prstGeom>
          <a:noFill/>
          <a:ln w="12700">
            <a:solidFill>
              <a:schemeClr val="tx1"/>
            </a:solidFill>
            <a:round/>
            <a:headEnd type="triangle" w="med" len="med"/>
            <a:tailEnd/>
          </a:ln>
        </p:spPr>
        <p:txBody>
          <a:bodyPr wrap="none" anchor="ctr"/>
          <a:lstStyle/>
          <a:p>
            <a:endParaRPr lang="en-US" dirty="0"/>
          </a:p>
        </p:txBody>
      </p:sp>
      <p:sp>
        <p:nvSpPr>
          <p:cNvPr id="29822" name="Line 112"/>
          <p:cNvSpPr>
            <a:spLocks noChangeShapeType="1"/>
          </p:cNvSpPr>
          <p:nvPr/>
        </p:nvSpPr>
        <p:spPr bwMode="auto">
          <a:xfrm flipH="1">
            <a:off x="4510377" y="1532708"/>
            <a:ext cx="0" cy="461304"/>
          </a:xfrm>
          <a:prstGeom prst="line">
            <a:avLst/>
          </a:prstGeom>
          <a:noFill/>
          <a:ln w="12700">
            <a:solidFill>
              <a:schemeClr val="tx1"/>
            </a:solidFill>
            <a:round/>
            <a:headEnd type="triangle" w="med" len="med"/>
            <a:tailEnd/>
          </a:ln>
        </p:spPr>
        <p:txBody>
          <a:bodyPr wrap="none" anchor="ctr"/>
          <a:lstStyle/>
          <a:p>
            <a:endParaRPr lang="en-US" dirty="0"/>
          </a:p>
        </p:txBody>
      </p:sp>
      <p:sp>
        <p:nvSpPr>
          <p:cNvPr id="29823" name="TextBox 207"/>
          <p:cNvSpPr txBox="1">
            <a:spLocks noChangeArrowheads="1"/>
          </p:cNvSpPr>
          <p:nvPr/>
        </p:nvSpPr>
        <p:spPr bwMode="auto">
          <a:xfrm>
            <a:off x="6415377" y="1308653"/>
            <a:ext cx="1447800" cy="461665"/>
          </a:xfrm>
          <a:prstGeom prst="rect">
            <a:avLst/>
          </a:prstGeom>
          <a:noFill/>
          <a:ln w="9525">
            <a:solidFill>
              <a:schemeClr val="tx1"/>
            </a:solidFill>
            <a:miter lim="800000"/>
            <a:headEnd/>
            <a:tailEnd/>
          </a:ln>
        </p:spPr>
        <p:txBody>
          <a:bodyPr wrap="square">
            <a:spAutoFit/>
          </a:bodyPr>
          <a:lstStyle/>
          <a:p>
            <a:r>
              <a:rPr lang="en-US" sz="800" b="1" dirty="0"/>
              <a:t>C&amp;T Hardware, </a:t>
            </a:r>
          </a:p>
          <a:p>
            <a:r>
              <a:rPr lang="en-US" sz="800" b="1" dirty="0"/>
              <a:t>Serial Radio  and/or</a:t>
            </a:r>
          </a:p>
          <a:p>
            <a:r>
              <a:rPr lang="en-US" sz="800" b="1" dirty="0"/>
              <a:t>Hard-line Ethernet</a:t>
            </a:r>
          </a:p>
        </p:txBody>
      </p:sp>
      <p:sp>
        <p:nvSpPr>
          <p:cNvPr id="29824" name="Line 112"/>
          <p:cNvSpPr>
            <a:spLocks noChangeShapeType="1"/>
          </p:cNvSpPr>
          <p:nvPr/>
        </p:nvSpPr>
        <p:spPr bwMode="auto">
          <a:xfrm flipH="1">
            <a:off x="5196177" y="1532708"/>
            <a:ext cx="0" cy="457200"/>
          </a:xfrm>
          <a:prstGeom prst="line">
            <a:avLst/>
          </a:prstGeom>
          <a:noFill/>
          <a:ln w="12700">
            <a:solidFill>
              <a:schemeClr val="tx1"/>
            </a:solidFill>
            <a:round/>
            <a:headEnd/>
            <a:tailEnd type="triangle" w="med" len="med"/>
          </a:ln>
        </p:spPr>
        <p:txBody>
          <a:bodyPr wrap="none" anchor="ctr"/>
          <a:lstStyle/>
          <a:p>
            <a:endParaRPr lang="en-US" dirty="0"/>
          </a:p>
        </p:txBody>
      </p:sp>
      <p:sp>
        <p:nvSpPr>
          <p:cNvPr id="29825" name="Rectangle 222"/>
          <p:cNvSpPr>
            <a:spLocks noChangeArrowheads="1"/>
          </p:cNvSpPr>
          <p:nvPr/>
        </p:nvSpPr>
        <p:spPr bwMode="auto">
          <a:xfrm>
            <a:off x="4281777" y="1380308"/>
            <a:ext cx="1524000" cy="338554"/>
          </a:xfrm>
          <a:prstGeom prst="rect">
            <a:avLst/>
          </a:prstGeom>
          <a:noFill/>
          <a:ln w="9525">
            <a:noFill/>
            <a:miter lim="800000"/>
            <a:headEnd/>
            <a:tailEnd/>
          </a:ln>
        </p:spPr>
        <p:txBody>
          <a:bodyPr wrap="square">
            <a:spAutoFit/>
          </a:bodyPr>
          <a:lstStyle/>
          <a:p>
            <a:pPr algn="ctr" eaLnBrk="0" hangingPunct="0"/>
            <a:r>
              <a:rPr lang="en-US" sz="800" b="1" dirty="0">
                <a:solidFill>
                  <a:srgbClr val="000000"/>
                </a:solidFill>
                <a:cs typeface="Arial" pitchFamily="34" charset="0"/>
              </a:rPr>
              <a:t>Framed CCSDS</a:t>
            </a:r>
          </a:p>
          <a:p>
            <a:pPr algn="ctr" eaLnBrk="0" hangingPunct="0"/>
            <a:r>
              <a:rPr lang="en-US" sz="800" b="1" dirty="0">
                <a:solidFill>
                  <a:srgbClr val="000000"/>
                </a:solidFill>
                <a:cs typeface="Arial" pitchFamily="34" charset="0"/>
              </a:rPr>
              <a:t> 57.6Kbps / 100Mbps</a:t>
            </a:r>
          </a:p>
        </p:txBody>
      </p:sp>
      <p:grpSp>
        <p:nvGrpSpPr>
          <p:cNvPr id="11" name="Group 255"/>
          <p:cNvGrpSpPr/>
          <p:nvPr/>
        </p:nvGrpSpPr>
        <p:grpSpPr>
          <a:xfrm>
            <a:off x="4361797" y="5271053"/>
            <a:ext cx="603105" cy="638396"/>
            <a:chOff x="6938463" y="1827592"/>
            <a:chExt cx="603105" cy="638396"/>
          </a:xfrm>
        </p:grpSpPr>
        <p:grpSp>
          <p:nvGrpSpPr>
            <p:cNvPr id="12" name="Group 166"/>
            <p:cNvGrpSpPr>
              <a:grpSpLocks/>
            </p:cNvGrpSpPr>
            <p:nvPr/>
          </p:nvGrpSpPr>
          <p:grpSpPr bwMode="auto">
            <a:xfrm>
              <a:off x="6938463" y="1827592"/>
              <a:ext cx="603105" cy="633435"/>
              <a:chOff x="5916612" y="1516856"/>
              <a:chExt cx="619125" cy="623888"/>
            </a:xfrm>
          </p:grpSpPr>
          <p:sp>
            <p:nvSpPr>
              <p:cNvPr id="29868" name="Freeform 146"/>
              <p:cNvSpPr>
                <a:spLocks/>
              </p:cNvSpPr>
              <p:nvPr/>
            </p:nvSpPr>
            <p:spPr bwMode="auto">
              <a:xfrm>
                <a:off x="5916612" y="1516856"/>
                <a:ext cx="619125" cy="623888"/>
              </a:xfrm>
              <a:custGeom>
                <a:avLst/>
                <a:gdLst>
                  <a:gd name="T0" fmla="*/ 0 w 371"/>
                  <a:gd name="T1" fmla="*/ 2147483647 h 371"/>
                  <a:gd name="T2" fmla="*/ 2147483647 w 371"/>
                  <a:gd name="T3" fmla="*/ 2147483647 h 371"/>
                  <a:gd name="T4" fmla="*/ 2147483647 w 371"/>
                  <a:gd name="T5" fmla="*/ 2147483647 h 371"/>
                  <a:gd name="T6" fmla="*/ 2147483647 w 371"/>
                  <a:gd name="T7" fmla="*/ 2147483647 h 371"/>
                  <a:gd name="T8" fmla="*/ 2147483647 w 371"/>
                  <a:gd name="T9" fmla="*/ 2147483647 h 371"/>
                  <a:gd name="T10" fmla="*/ 2147483647 w 371"/>
                  <a:gd name="T11" fmla="*/ 2147483647 h 371"/>
                  <a:gd name="T12" fmla="*/ 2147483647 w 371"/>
                  <a:gd name="T13" fmla="*/ 2147483647 h 371"/>
                  <a:gd name="T14" fmla="*/ 2147483647 w 371"/>
                  <a:gd name="T15" fmla="*/ 2147483647 h 371"/>
                  <a:gd name="T16" fmla="*/ 2147483647 w 371"/>
                  <a:gd name="T17" fmla="*/ 0 h 371"/>
                  <a:gd name="T18" fmla="*/ 2147483647 w 371"/>
                  <a:gd name="T19" fmla="*/ 2147483647 h 371"/>
                  <a:gd name="T20" fmla="*/ 2147483647 w 371"/>
                  <a:gd name="T21" fmla="*/ 2147483647 h 371"/>
                  <a:gd name="T22" fmla="*/ 2147483647 w 371"/>
                  <a:gd name="T23" fmla="*/ 2147483647 h 371"/>
                  <a:gd name="T24" fmla="*/ 2147483647 w 371"/>
                  <a:gd name="T25" fmla="*/ 2147483647 h 371"/>
                  <a:gd name="T26" fmla="*/ 2147483647 w 371"/>
                  <a:gd name="T27" fmla="*/ 2147483647 h 371"/>
                  <a:gd name="T28" fmla="*/ 2147483647 w 371"/>
                  <a:gd name="T29" fmla="*/ 2147483647 h 371"/>
                  <a:gd name="T30" fmla="*/ 2147483647 w 371"/>
                  <a:gd name="T31" fmla="*/ 2147483647 h 371"/>
                  <a:gd name="T32" fmla="*/ 2147483647 w 371"/>
                  <a:gd name="T33" fmla="*/ 2147483647 h 371"/>
                  <a:gd name="T34" fmla="*/ 2147483647 w 371"/>
                  <a:gd name="T35" fmla="*/ 2147483647 h 371"/>
                  <a:gd name="T36" fmla="*/ 2147483647 w 371"/>
                  <a:gd name="T37" fmla="*/ 2147483647 h 371"/>
                  <a:gd name="T38" fmla="*/ 2147483647 w 371"/>
                  <a:gd name="T39" fmla="*/ 2147483647 h 371"/>
                  <a:gd name="T40" fmla="*/ 2147483647 w 371"/>
                  <a:gd name="T41" fmla="*/ 2147483647 h 371"/>
                  <a:gd name="T42" fmla="*/ 2147483647 w 371"/>
                  <a:gd name="T43" fmla="*/ 2147483647 h 371"/>
                  <a:gd name="T44" fmla="*/ 2147483647 w 371"/>
                  <a:gd name="T45" fmla="*/ 2147483647 h 371"/>
                  <a:gd name="T46" fmla="*/ 2147483647 w 371"/>
                  <a:gd name="T47" fmla="*/ 2147483647 h 371"/>
                  <a:gd name="T48" fmla="*/ 2147483647 w 371"/>
                  <a:gd name="T49" fmla="*/ 2147483647 h 371"/>
                  <a:gd name="T50" fmla="*/ 2147483647 w 371"/>
                  <a:gd name="T51" fmla="*/ 2147483647 h 371"/>
                  <a:gd name="T52" fmla="*/ 2147483647 w 371"/>
                  <a:gd name="T53" fmla="*/ 2147483647 h 371"/>
                  <a:gd name="T54" fmla="*/ 2147483647 w 371"/>
                  <a:gd name="T55" fmla="*/ 2147483647 h 371"/>
                  <a:gd name="T56" fmla="*/ 2147483647 w 371"/>
                  <a:gd name="T57" fmla="*/ 2147483647 h 371"/>
                  <a:gd name="T58" fmla="*/ 2147483647 w 371"/>
                  <a:gd name="T59" fmla="*/ 2147483647 h 371"/>
                  <a:gd name="T60" fmla="*/ 2147483647 w 371"/>
                  <a:gd name="T61" fmla="*/ 2147483647 h 371"/>
                  <a:gd name="T62" fmla="*/ 2147483647 w 371"/>
                  <a:gd name="T63" fmla="*/ 2147483647 h 371"/>
                  <a:gd name="T64" fmla="*/ 2147483647 w 371"/>
                  <a:gd name="T65" fmla="*/ 2147483647 h 371"/>
                  <a:gd name="T66" fmla="*/ 0 w 371"/>
                  <a:gd name="T67" fmla="*/ 2147483647 h 37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71"/>
                  <a:gd name="T103" fmla="*/ 0 h 371"/>
                  <a:gd name="T104" fmla="*/ 371 w 371"/>
                  <a:gd name="T105" fmla="*/ 371 h 37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71" h="371">
                    <a:moveTo>
                      <a:pt x="0" y="186"/>
                    </a:moveTo>
                    <a:lnTo>
                      <a:pt x="0" y="169"/>
                    </a:lnTo>
                    <a:lnTo>
                      <a:pt x="3" y="152"/>
                    </a:lnTo>
                    <a:lnTo>
                      <a:pt x="7" y="135"/>
                    </a:lnTo>
                    <a:lnTo>
                      <a:pt x="12" y="119"/>
                    </a:lnTo>
                    <a:lnTo>
                      <a:pt x="19" y="103"/>
                    </a:lnTo>
                    <a:lnTo>
                      <a:pt x="28" y="88"/>
                    </a:lnTo>
                    <a:lnTo>
                      <a:pt x="37" y="74"/>
                    </a:lnTo>
                    <a:lnTo>
                      <a:pt x="48" y="61"/>
                    </a:lnTo>
                    <a:lnTo>
                      <a:pt x="60" y="49"/>
                    </a:lnTo>
                    <a:lnTo>
                      <a:pt x="73" y="38"/>
                    </a:lnTo>
                    <a:lnTo>
                      <a:pt x="87" y="28"/>
                    </a:lnTo>
                    <a:lnTo>
                      <a:pt x="103" y="20"/>
                    </a:lnTo>
                    <a:lnTo>
                      <a:pt x="118" y="13"/>
                    </a:lnTo>
                    <a:lnTo>
                      <a:pt x="135" y="7"/>
                    </a:lnTo>
                    <a:lnTo>
                      <a:pt x="151" y="4"/>
                    </a:lnTo>
                    <a:lnTo>
                      <a:pt x="168" y="1"/>
                    </a:lnTo>
                    <a:lnTo>
                      <a:pt x="185" y="0"/>
                    </a:lnTo>
                    <a:lnTo>
                      <a:pt x="203" y="1"/>
                    </a:lnTo>
                    <a:lnTo>
                      <a:pt x="220" y="4"/>
                    </a:lnTo>
                    <a:lnTo>
                      <a:pt x="236" y="7"/>
                    </a:lnTo>
                    <a:lnTo>
                      <a:pt x="253" y="13"/>
                    </a:lnTo>
                    <a:lnTo>
                      <a:pt x="268" y="20"/>
                    </a:lnTo>
                    <a:lnTo>
                      <a:pt x="283" y="28"/>
                    </a:lnTo>
                    <a:lnTo>
                      <a:pt x="298" y="38"/>
                    </a:lnTo>
                    <a:lnTo>
                      <a:pt x="311" y="49"/>
                    </a:lnTo>
                    <a:lnTo>
                      <a:pt x="323" y="61"/>
                    </a:lnTo>
                    <a:lnTo>
                      <a:pt x="333" y="74"/>
                    </a:lnTo>
                    <a:lnTo>
                      <a:pt x="343" y="88"/>
                    </a:lnTo>
                    <a:lnTo>
                      <a:pt x="352" y="103"/>
                    </a:lnTo>
                    <a:lnTo>
                      <a:pt x="359" y="119"/>
                    </a:lnTo>
                    <a:lnTo>
                      <a:pt x="364" y="135"/>
                    </a:lnTo>
                    <a:lnTo>
                      <a:pt x="368" y="152"/>
                    </a:lnTo>
                    <a:lnTo>
                      <a:pt x="370" y="169"/>
                    </a:lnTo>
                    <a:lnTo>
                      <a:pt x="371" y="186"/>
                    </a:lnTo>
                    <a:lnTo>
                      <a:pt x="370" y="203"/>
                    </a:lnTo>
                    <a:lnTo>
                      <a:pt x="368" y="220"/>
                    </a:lnTo>
                    <a:lnTo>
                      <a:pt x="364" y="236"/>
                    </a:lnTo>
                    <a:lnTo>
                      <a:pt x="359" y="253"/>
                    </a:lnTo>
                    <a:lnTo>
                      <a:pt x="352" y="268"/>
                    </a:lnTo>
                    <a:lnTo>
                      <a:pt x="343" y="283"/>
                    </a:lnTo>
                    <a:lnTo>
                      <a:pt x="333" y="297"/>
                    </a:lnTo>
                    <a:lnTo>
                      <a:pt x="323" y="310"/>
                    </a:lnTo>
                    <a:lnTo>
                      <a:pt x="311" y="323"/>
                    </a:lnTo>
                    <a:lnTo>
                      <a:pt x="298" y="334"/>
                    </a:lnTo>
                    <a:lnTo>
                      <a:pt x="283" y="343"/>
                    </a:lnTo>
                    <a:lnTo>
                      <a:pt x="268" y="352"/>
                    </a:lnTo>
                    <a:lnTo>
                      <a:pt x="253" y="359"/>
                    </a:lnTo>
                    <a:lnTo>
                      <a:pt x="236" y="364"/>
                    </a:lnTo>
                    <a:lnTo>
                      <a:pt x="220" y="368"/>
                    </a:lnTo>
                    <a:lnTo>
                      <a:pt x="203" y="370"/>
                    </a:lnTo>
                    <a:lnTo>
                      <a:pt x="185" y="371"/>
                    </a:lnTo>
                    <a:lnTo>
                      <a:pt x="168" y="370"/>
                    </a:lnTo>
                    <a:lnTo>
                      <a:pt x="151" y="368"/>
                    </a:lnTo>
                    <a:lnTo>
                      <a:pt x="135" y="364"/>
                    </a:lnTo>
                    <a:lnTo>
                      <a:pt x="118" y="359"/>
                    </a:lnTo>
                    <a:lnTo>
                      <a:pt x="103" y="352"/>
                    </a:lnTo>
                    <a:lnTo>
                      <a:pt x="87" y="343"/>
                    </a:lnTo>
                    <a:lnTo>
                      <a:pt x="73" y="334"/>
                    </a:lnTo>
                    <a:lnTo>
                      <a:pt x="60" y="323"/>
                    </a:lnTo>
                    <a:lnTo>
                      <a:pt x="48" y="310"/>
                    </a:lnTo>
                    <a:lnTo>
                      <a:pt x="37" y="297"/>
                    </a:lnTo>
                    <a:lnTo>
                      <a:pt x="28" y="283"/>
                    </a:lnTo>
                    <a:lnTo>
                      <a:pt x="19" y="268"/>
                    </a:lnTo>
                    <a:lnTo>
                      <a:pt x="12" y="253"/>
                    </a:lnTo>
                    <a:lnTo>
                      <a:pt x="7" y="236"/>
                    </a:lnTo>
                    <a:lnTo>
                      <a:pt x="3" y="220"/>
                    </a:lnTo>
                    <a:lnTo>
                      <a:pt x="0" y="203"/>
                    </a:lnTo>
                    <a:lnTo>
                      <a:pt x="0" y="186"/>
                    </a:lnTo>
                    <a:close/>
                  </a:path>
                </a:pathLst>
              </a:custGeom>
              <a:solidFill>
                <a:srgbClr val="FFFF99"/>
              </a:solidFill>
              <a:ln w="3175">
                <a:solidFill>
                  <a:srgbClr val="000000"/>
                </a:solidFill>
                <a:round/>
                <a:headEnd/>
                <a:tailEnd/>
              </a:ln>
            </p:spPr>
            <p:txBody>
              <a:bodyPr/>
              <a:lstStyle/>
              <a:p>
                <a:endParaRPr lang="en-US" dirty="0"/>
              </a:p>
            </p:txBody>
          </p:sp>
          <p:sp>
            <p:nvSpPr>
              <p:cNvPr id="29869" name="Rectangle 125"/>
              <p:cNvSpPr>
                <a:spLocks noChangeArrowheads="1"/>
              </p:cNvSpPr>
              <p:nvPr/>
            </p:nvSpPr>
            <p:spPr bwMode="auto">
              <a:xfrm>
                <a:off x="5981717" y="1691144"/>
                <a:ext cx="488916" cy="215444"/>
              </a:xfrm>
              <a:prstGeom prst="rect">
                <a:avLst/>
              </a:prstGeom>
              <a:noFill/>
              <a:ln w="9525">
                <a:noFill/>
                <a:miter lim="800000"/>
                <a:headEnd/>
                <a:tailEnd/>
              </a:ln>
            </p:spPr>
            <p:txBody>
              <a:bodyPr wrap="none" lIns="0" tIns="0" rIns="0" bIns="0">
                <a:spAutoFit/>
              </a:bodyPr>
              <a:lstStyle/>
              <a:p>
                <a:pPr algn="ctr" eaLnBrk="0" hangingPunct="0"/>
                <a:r>
                  <a:rPr lang="en-US" sz="700" b="1" dirty="0">
                    <a:solidFill>
                      <a:srgbClr val="000000"/>
                    </a:solidFill>
                    <a:cs typeface="Arial" pitchFamily="34" charset="0"/>
                  </a:rPr>
                  <a:t>Prop</a:t>
                </a:r>
              </a:p>
              <a:p>
                <a:pPr algn="ctr" eaLnBrk="0" hangingPunct="0"/>
                <a:r>
                  <a:rPr lang="en-US" sz="700" b="1" dirty="0">
                    <a:solidFill>
                      <a:srgbClr val="000000"/>
                    </a:solidFill>
                    <a:cs typeface="Arial" pitchFamily="34" charset="0"/>
                  </a:rPr>
                  <a:t>Application</a:t>
                </a:r>
              </a:p>
            </p:txBody>
          </p:sp>
        </p:grpSp>
        <p:sp>
          <p:nvSpPr>
            <p:cNvPr id="29826" name="TextBox 223"/>
            <p:cNvSpPr txBox="1">
              <a:spLocks noChangeArrowheads="1"/>
            </p:cNvSpPr>
            <p:nvPr/>
          </p:nvSpPr>
          <p:spPr bwMode="auto">
            <a:xfrm>
              <a:off x="7057376" y="2278496"/>
              <a:ext cx="418802" cy="187492"/>
            </a:xfrm>
            <a:prstGeom prst="rect">
              <a:avLst/>
            </a:prstGeom>
            <a:noFill/>
            <a:ln w="9525">
              <a:noFill/>
              <a:miter lim="800000"/>
              <a:headEnd/>
              <a:tailEnd/>
            </a:ln>
          </p:spPr>
          <p:txBody>
            <a:bodyPr wrap="none">
              <a:spAutoFit/>
            </a:bodyPr>
            <a:lstStyle/>
            <a:p>
              <a:r>
                <a:rPr lang="en-US" sz="600" dirty="0"/>
                <a:t>100 Hz</a:t>
              </a:r>
            </a:p>
          </p:txBody>
        </p:sp>
      </p:grpSp>
      <p:sp>
        <p:nvSpPr>
          <p:cNvPr id="29827" name="TextBox 224"/>
          <p:cNvSpPr txBox="1">
            <a:spLocks noChangeArrowheads="1"/>
          </p:cNvSpPr>
          <p:nvPr/>
        </p:nvSpPr>
        <p:spPr bwMode="auto">
          <a:xfrm>
            <a:off x="2897988" y="2534827"/>
            <a:ext cx="418802" cy="187492"/>
          </a:xfrm>
          <a:prstGeom prst="rect">
            <a:avLst/>
          </a:prstGeom>
          <a:noFill/>
          <a:ln w="9525">
            <a:noFill/>
            <a:miter lim="800000"/>
            <a:headEnd/>
            <a:tailEnd/>
          </a:ln>
        </p:spPr>
        <p:txBody>
          <a:bodyPr wrap="none">
            <a:spAutoFit/>
          </a:bodyPr>
          <a:lstStyle/>
          <a:p>
            <a:r>
              <a:rPr lang="en-US" sz="600" dirty="0"/>
              <a:t>100 Hz</a:t>
            </a:r>
          </a:p>
        </p:txBody>
      </p:sp>
      <p:sp>
        <p:nvSpPr>
          <p:cNvPr id="29828" name="TextBox 225"/>
          <p:cNvSpPr txBox="1">
            <a:spLocks noChangeArrowheads="1"/>
          </p:cNvSpPr>
          <p:nvPr/>
        </p:nvSpPr>
        <p:spPr bwMode="auto">
          <a:xfrm>
            <a:off x="2465095" y="2540625"/>
            <a:ext cx="418802" cy="187492"/>
          </a:xfrm>
          <a:prstGeom prst="rect">
            <a:avLst/>
          </a:prstGeom>
          <a:noFill/>
          <a:ln w="9525">
            <a:noFill/>
            <a:miter lim="800000"/>
            <a:headEnd/>
            <a:tailEnd/>
          </a:ln>
        </p:spPr>
        <p:txBody>
          <a:bodyPr wrap="none">
            <a:spAutoFit/>
          </a:bodyPr>
          <a:lstStyle/>
          <a:p>
            <a:r>
              <a:rPr lang="en-US" sz="600" dirty="0"/>
              <a:t>100 Hz</a:t>
            </a:r>
          </a:p>
        </p:txBody>
      </p:sp>
      <p:sp>
        <p:nvSpPr>
          <p:cNvPr id="29829" name="TextBox 226"/>
          <p:cNvSpPr txBox="1">
            <a:spLocks noChangeArrowheads="1"/>
          </p:cNvSpPr>
          <p:nvPr/>
        </p:nvSpPr>
        <p:spPr bwMode="auto">
          <a:xfrm>
            <a:off x="1614777" y="3289853"/>
            <a:ext cx="376640" cy="187492"/>
          </a:xfrm>
          <a:prstGeom prst="rect">
            <a:avLst/>
          </a:prstGeom>
          <a:noFill/>
          <a:ln w="9525">
            <a:noFill/>
            <a:miter lim="800000"/>
            <a:headEnd/>
            <a:tailEnd/>
          </a:ln>
        </p:spPr>
        <p:txBody>
          <a:bodyPr wrap="none">
            <a:spAutoFit/>
          </a:bodyPr>
          <a:lstStyle/>
          <a:p>
            <a:r>
              <a:rPr lang="en-US" sz="600" dirty="0"/>
              <a:t>50 Hz</a:t>
            </a:r>
          </a:p>
        </p:txBody>
      </p:sp>
      <p:sp>
        <p:nvSpPr>
          <p:cNvPr id="29830" name="TextBox 227"/>
          <p:cNvSpPr txBox="1">
            <a:spLocks noChangeArrowheads="1"/>
          </p:cNvSpPr>
          <p:nvPr/>
        </p:nvSpPr>
        <p:spPr bwMode="auto">
          <a:xfrm>
            <a:off x="3828048" y="5740795"/>
            <a:ext cx="356341" cy="187492"/>
          </a:xfrm>
          <a:prstGeom prst="rect">
            <a:avLst/>
          </a:prstGeom>
          <a:noFill/>
          <a:ln w="9525">
            <a:noFill/>
            <a:miter lim="800000"/>
            <a:headEnd/>
            <a:tailEnd/>
          </a:ln>
        </p:spPr>
        <p:txBody>
          <a:bodyPr wrap="none">
            <a:spAutoFit/>
          </a:bodyPr>
          <a:lstStyle/>
          <a:p>
            <a:r>
              <a:rPr lang="en-US" sz="600" dirty="0"/>
              <a:t>25Hz</a:t>
            </a:r>
          </a:p>
        </p:txBody>
      </p:sp>
      <p:grpSp>
        <p:nvGrpSpPr>
          <p:cNvPr id="13" name="Group 153"/>
          <p:cNvGrpSpPr>
            <a:grpSpLocks/>
          </p:cNvGrpSpPr>
          <p:nvPr/>
        </p:nvGrpSpPr>
        <p:grpSpPr bwMode="auto">
          <a:xfrm>
            <a:off x="6262977" y="2070653"/>
            <a:ext cx="604652" cy="633434"/>
            <a:chOff x="1739722" y="4625181"/>
            <a:chExt cx="620713" cy="623887"/>
          </a:xfrm>
        </p:grpSpPr>
        <p:sp>
          <p:nvSpPr>
            <p:cNvPr id="29876" name="Freeform 4"/>
            <p:cNvSpPr>
              <a:spLocks/>
            </p:cNvSpPr>
            <p:nvPr/>
          </p:nvSpPr>
          <p:spPr bwMode="auto">
            <a:xfrm>
              <a:off x="1739722" y="4625181"/>
              <a:ext cx="620713" cy="623887"/>
            </a:xfrm>
            <a:custGeom>
              <a:avLst/>
              <a:gdLst>
                <a:gd name="T0" fmla="*/ 2147483647 w 372"/>
                <a:gd name="T1" fmla="*/ 2147483647 h 370"/>
                <a:gd name="T2" fmla="*/ 2147483647 w 372"/>
                <a:gd name="T3" fmla="*/ 2147483647 h 370"/>
                <a:gd name="T4" fmla="*/ 2147483647 w 372"/>
                <a:gd name="T5" fmla="*/ 2147483647 h 370"/>
                <a:gd name="T6" fmla="*/ 2147483647 w 372"/>
                <a:gd name="T7" fmla="*/ 2147483647 h 370"/>
                <a:gd name="T8" fmla="*/ 2147483647 w 372"/>
                <a:gd name="T9" fmla="*/ 2147483647 h 370"/>
                <a:gd name="T10" fmla="*/ 2147483647 w 372"/>
                <a:gd name="T11" fmla="*/ 2147483647 h 370"/>
                <a:gd name="T12" fmla="*/ 2147483647 w 372"/>
                <a:gd name="T13" fmla="*/ 2147483647 h 370"/>
                <a:gd name="T14" fmla="*/ 2147483647 w 372"/>
                <a:gd name="T15" fmla="*/ 2147483647 h 370"/>
                <a:gd name="T16" fmla="*/ 2147483647 w 372"/>
                <a:gd name="T17" fmla="*/ 0 h 370"/>
                <a:gd name="T18" fmla="*/ 2147483647 w 372"/>
                <a:gd name="T19" fmla="*/ 2147483647 h 370"/>
                <a:gd name="T20" fmla="*/ 2147483647 w 372"/>
                <a:gd name="T21" fmla="*/ 2147483647 h 370"/>
                <a:gd name="T22" fmla="*/ 2147483647 w 372"/>
                <a:gd name="T23" fmla="*/ 2147483647 h 370"/>
                <a:gd name="T24" fmla="*/ 2147483647 w 372"/>
                <a:gd name="T25" fmla="*/ 2147483647 h 370"/>
                <a:gd name="T26" fmla="*/ 2147483647 w 372"/>
                <a:gd name="T27" fmla="*/ 2147483647 h 370"/>
                <a:gd name="T28" fmla="*/ 2147483647 w 372"/>
                <a:gd name="T29" fmla="*/ 2147483647 h 370"/>
                <a:gd name="T30" fmla="*/ 2147483647 w 372"/>
                <a:gd name="T31" fmla="*/ 2147483647 h 370"/>
                <a:gd name="T32" fmla="*/ 2147483647 w 372"/>
                <a:gd name="T33" fmla="*/ 2147483647 h 370"/>
                <a:gd name="T34" fmla="*/ 2147483647 w 372"/>
                <a:gd name="T35" fmla="*/ 2147483647 h 370"/>
                <a:gd name="T36" fmla="*/ 2147483647 w 372"/>
                <a:gd name="T37" fmla="*/ 2147483647 h 370"/>
                <a:gd name="T38" fmla="*/ 2147483647 w 372"/>
                <a:gd name="T39" fmla="*/ 2147483647 h 370"/>
                <a:gd name="T40" fmla="*/ 2147483647 w 372"/>
                <a:gd name="T41" fmla="*/ 2147483647 h 370"/>
                <a:gd name="T42" fmla="*/ 2147483647 w 372"/>
                <a:gd name="T43" fmla="*/ 2147483647 h 370"/>
                <a:gd name="T44" fmla="*/ 2147483647 w 372"/>
                <a:gd name="T45" fmla="*/ 2147483647 h 370"/>
                <a:gd name="T46" fmla="*/ 2147483647 w 372"/>
                <a:gd name="T47" fmla="*/ 2147483647 h 370"/>
                <a:gd name="T48" fmla="*/ 2147483647 w 372"/>
                <a:gd name="T49" fmla="*/ 2147483647 h 370"/>
                <a:gd name="T50" fmla="*/ 2147483647 w 372"/>
                <a:gd name="T51" fmla="*/ 2147483647 h 370"/>
                <a:gd name="T52" fmla="*/ 2147483647 w 372"/>
                <a:gd name="T53" fmla="*/ 2147483647 h 370"/>
                <a:gd name="T54" fmla="*/ 2147483647 w 372"/>
                <a:gd name="T55" fmla="*/ 2147483647 h 370"/>
                <a:gd name="T56" fmla="*/ 2147483647 w 372"/>
                <a:gd name="T57" fmla="*/ 2147483647 h 370"/>
                <a:gd name="T58" fmla="*/ 2147483647 w 372"/>
                <a:gd name="T59" fmla="*/ 2147483647 h 370"/>
                <a:gd name="T60" fmla="*/ 2147483647 w 372"/>
                <a:gd name="T61" fmla="*/ 2147483647 h 370"/>
                <a:gd name="T62" fmla="*/ 2147483647 w 372"/>
                <a:gd name="T63" fmla="*/ 2147483647 h 370"/>
                <a:gd name="T64" fmla="*/ 2147483647 w 372"/>
                <a:gd name="T65" fmla="*/ 2147483647 h 370"/>
                <a:gd name="T66" fmla="*/ 2147483647 w 372"/>
                <a:gd name="T67" fmla="*/ 2147483647 h 37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72"/>
                <a:gd name="T103" fmla="*/ 0 h 370"/>
                <a:gd name="T104" fmla="*/ 372 w 372"/>
                <a:gd name="T105" fmla="*/ 370 h 37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72" h="370">
                  <a:moveTo>
                    <a:pt x="0" y="185"/>
                  </a:moveTo>
                  <a:lnTo>
                    <a:pt x="1" y="168"/>
                  </a:lnTo>
                  <a:lnTo>
                    <a:pt x="3" y="151"/>
                  </a:lnTo>
                  <a:lnTo>
                    <a:pt x="7" y="134"/>
                  </a:lnTo>
                  <a:lnTo>
                    <a:pt x="13" y="118"/>
                  </a:lnTo>
                  <a:lnTo>
                    <a:pt x="20" y="103"/>
                  </a:lnTo>
                  <a:lnTo>
                    <a:pt x="28" y="87"/>
                  </a:lnTo>
                  <a:lnTo>
                    <a:pt x="38" y="73"/>
                  </a:lnTo>
                  <a:lnTo>
                    <a:pt x="49" y="60"/>
                  </a:lnTo>
                  <a:lnTo>
                    <a:pt x="61" y="48"/>
                  </a:lnTo>
                  <a:lnTo>
                    <a:pt x="74" y="37"/>
                  </a:lnTo>
                  <a:lnTo>
                    <a:pt x="88" y="28"/>
                  </a:lnTo>
                  <a:lnTo>
                    <a:pt x="103" y="19"/>
                  </a:lnTo>
                  <a:lnTo>
                    <a:pt x="119" y="12"/>
                  </a:lnTo>
                  <a:lnTo>
                    <a:pt x="135" y="7"/>
                  </a:lnTo>
                  <a:lnTo>
                    <a:pt x="152" y="3"/>
                  </a:lnTo>
                  <a:lnTo>
                    <a:pt x="169" y="0"/>
                  </a:lnTo>
                  <a:lnTo>
                    <a:pt x="186" y="0"/>
                  </a:lnTo>
                  <a:lnTo>
                    <a:pt x="203" y="0"/>
                  </a:lnTo>
                  <a:lnTo>
                    <a:pt x="220" y="3"/>
                  </a:lnTo>
                  <a:lnTo>
                    <a:pt x="237" y="7"/>
                  </a:lnTo>
                  <a:lnTo>
                    <a:pt x="253" y="12"/>
                  </a:lnTo>
                  <a:lnTo>
                    <a:pt x="269" y="19"/>
                  </a:lnTo>
                  <a:lnTo>
                    <a:pt x="284" y="28"/>
                  </a:lnTo>
                  <a:lnTo>
                    <a:pt x="298" y="37"/>
                  </a:lnTo>
                  <a:lnTo>
                    <a:pt x="311" y="48"/>
                  </a:lnTo>
                  <a:lnTo>
                    <a:pt x="323" y="60"/>
                  </a:lnTo>
                  <a:lnTo>
                    <a:pt x="334" y="73"/>
                  </a:lnTo>
                  <a:lnTo>
                    <a:pt x="344" y="87"/>
                  </a:lnTo>
                  <a:lnTo>
                    <a:pt x="352" y="103"/>
                  </a:lnTo>
                  <a:lnTo>
                    <a:pt x="359" y="118"/>
                  </a:lnTo>
                  <a:lnTo>
                    <a:pt x="364" y="134"/>
                  </a:lnTo>
                  <a:lnTo>
                    <a:pt x="369" y="151"/>
                  </a:lnTo>
                  <a:lnTo>
                    <a:pt x="371" y="168"/>
                  </a:lnTo>
                  <a:lnTo>
                    <a:pt x="372" y="185"/>
                  </a:lnTo>
                  <a:lnTo>
                    <a:pt x="371" y="202"/>
                  </a:lnTo>
                  <a:lnTo>
                    <a:pt x="369" y="219"/>
                  </a:lnTo>
                  <a:lnTo>
                    <a:pt x="364" y="236"/>
                  </a:lnTo>
                  <a:lnTo>
                    <a:pt x="359" y="252"/>
                  </a:lnTo>
                  <a:lnTo>
                    <a:pt x="352" y="268"/>
                  </a:lnTo>
                  <a:lnTo>
                    <a:pt x="344" y="283"/>
                  </a:lnTo>
                  <a:lnTo>
                    <a:pt x="334" y="297"/>
                  </a:lnTo>
                  <a:lnTo>
                    <a:pt x="323" y="310"/>
                  </a:lnTo>
                  <a:lnTo>
                    <a:pt x="311" y="322"/>
                  </a:lnTo>
                  <a:lnTo>
                    <a:pt x="298" y="333"/>
                  </a:lnTo>
                  <a:lnTo>
                    <a:pt x="284" y="343"/>
                  </a:lnTo>
                  <a:lnTo>
                    <a:pt x="269" y="351"/>
                  </a:lnTo>
                  <a:lnTo>
                    <a:pt x="253" y="358"/>
                  </a:lnTo>
                  <a:lnTo>
                    <a:pt x="237" y="363"/>
                  </a:lnTo>
                  <a:lnTo>
                    <a:pt x="220" y="367"/>
                  </a:lnTo>
                  <a:lnTo>
                    <a:pt x="203" y="369"/>
                  </a:lnTo>
                  <a:lnTo>
                    <a:pt x="186" y="370"/>
                  </a:lnTo>
                  <a:lnTo>
                    <a:pt x="169" y="369"/>
                  </a:lnTo>
                  <a:lnTo>
                    <a:pt x="152" y="367"/>
                  </a:lnTo>
                  <a:lnTo>
                    <a:pt x="135" y="363"/>
                  </a:lnTo>
                  <a:lnTo>
                    <a:pt x="119" y="358"/>
                  </a:lnTo>
                  <a:lnTo>
                    <a:pt x="103" y="351"/>
                  </a:lnTo>
                  <a:lnTo>
                    <a:pt x="88" y="343"/>
                  </a:lnTo>
                  <a:lnTo>
                    <a:pt x="74" y="333"/>
                  </a:lnTo>
                  <a:lnTo>
                    <a:pt x="61" y="322"/>
                  </a:lnTo>
                  <a:lnTo>
                    <a:pt x="49" y="310"/>
                  </a:lnTo>
                  <a:lnTo>
                    <a:pt x="38" y="297"/>
                  </a:lnTo>
                  <a:lnTo>
                    <a:pt x="28" y="283"/>
                  </a:lnTo>
                  <a:lnTo>
                    <a:pt x="20" y="268"/>
                  </a:lnTo>
                  <a:lnTo>
                    <a:pt x="13" y="252"/>
                  </a:lnTo>
                  <a:lnTo>
                    <a:pt x="7" y="236"/>
                  </a:lnTo>
                  <a:lnTo>
                    <a:pt x="3" y="219"/>
                  </a:lnTo>
                  <a:lnTo>
                    <a:pt x="1" y="202"/>
                  </a:lnTo>
                  <a:lnTo>
                    <a:pt x="0" y="185"/>
                  </a:lnTo>
                  <a:close/>
                </a:path>
              </a:pathLst>
            </a:custGeom>
            <a:solidFill>
              <a:srgbClr val="00CCFF"/>
            </a:solidFill>
            <a:ln w="3175">
              <a:solidFill>
                <a:srgbClr val="000000"/>
              </a:solidFill>
              <a:round/>
              <a:headEnd/>
              <a:tailEnd/>
            </a:ln>
          </p:spPr>
          <p:txBody>
            <a:bodyPr/>
            <a:lstStyle/>
            <a:p>
              <a:endParaRPr lang="en-US" dirty="0"/>
            </a:p>
          </p:txBody>
        </p:sp>
        <p:sp>
          <p:nvSpPr>
            <p:cNvPr id="29877" name="Rectangle 23"/>
            <p:cNvSpPr>
              <a:spLocks noChangeArrowheads="1"/>
            </p:cNvSpPr>
            <p:nvPr/>
          </p:nvSpPr>
          <p:spPr bwMode="auto">
            <a:xfrm>
              <a:off x="1840204" y="4843917"/>
              <a:ext cx="432811" cy="107722"/>
            </a:xfrm>
            <a:prstGeom prst="rect">
              <a:avLst/>
            </a:prstGeom>
            <a:noFill/>
            <a:ln w="9525">
              <a:noFill/>
              <a:miter lim="800000"/>
              <a:headEnd/>
              <a:tailEnd/>
            </a:ln>
          </p:spPr>
          <p:txBody>
            <a:bodyPr wrap="none" lIns="0" tIns="0" rIns="0" bIns="0">
              <a:spAutoFit/>
            </a:bodyPr>
            <a:lstStyle/>
            <a:p>
              <a:pPr algn="ctr" eaLnBrk="0" hangingPunct="0"/>
              <a:r>
                <a:rPr lang="en-US" sz="700" b="1" dirty="0">
                  <a:solidFill>
                    <a:srgbClr val="000000"/>
                  </a:solidFill>
                  <a:cs typeface="Arial" pitchFamily="34" charset="0"/>
                </a:rPr>
                <a:t>Scheduler</a:t>
              </a:r>
            </a:p>
          </p:txBody>
        </p:sp>
      </p:grpSp>
      <p:sp>
        <p:nvSpPr>
          <p:cNvPr id="29718" name="Freeform 131"/>
          <p:cNvSpPr>
            <a:spLocks/>
          </p:cNvSpPr>
          <p:nvPr/>
        </p:nvSpPr>
        <p:spPr bwMode="auto">
          <a:xfrm>
            <a:off x="5577177" y="2070653"/>
            <a:ext cx="604651" cy="633434"/>
          </a:xfrm>
          <a:custGeom>
            <a:avLst/>
            <a:gdLst>
              <a:gd name="T0" fmla="*/ 2147483647 w 372"/>
              <a:gd name="T1" fmla="*/ 2147483647 h 370"/>
              <a:gd name="T2" fmla="*/ 2147483647 w 372"/>
              <a:gd name="T3" fmla="*/ 2147483647 h 370"/>
              <a:gd name="T4" fmla="*/ 2147483647 w 372"/>
              <a:gd name="T5" fmla="*/ 2147483647 h 370"/>
              <a:gd name="T6" fmla="*/ 2147483647 w 372"/>
              <a:gd name="T7" fmla="*/ 2147483647 h 370"/>
              <a:gd name="T8" fmla="*/ 2147483647 w 372"/>
              <a:gd name="T9" fmla="*/ 2147483647 h 370"/>
              <a:gd name="T10" fmla="*/ 2147483647 w 372"/>
              <a:gd name="T11" fmla="*/ 2147483647 h 370"/>
              <a:gd name="T12" fmla="*/ 2147483647 w 372"/>
              <a:gd name="T13" fmla="*/ 2147483647 h 370"/>
              <a:gd name="T14" fmla="*/ 2147483647 w 372"/>
              <a:gd name="T15" fmla="*/ 2147483647 h 370"/>
              <a:gd name="T16" fmla="*/ 2147483647 w 372"/>
              <a:gd name="T17" fmla="*/ 0 h 370"/>
              <a:gd name="T18" fmla="*/ 2147483647 w 372"/>
              <a:gd name="T19" fmla="*/ 2147483647 h 370"/>
              <a:gd name="T20" fmla="*/ 2147483647 w 372"/>
              <a:gd name="T21" fmla="*/ 2147483647 h 370"/>
              <a:gd name="T22" fmla="*/ 2147483647 w 372"/>
              <a:gd name="T23" fmla="*/ 2147483647 h 370"/>
              <a:gd name="T24" fmla="*/ 2147483647 w 372"/>
              <a:gd name="T25" fmla="*/ 2147483647 h 370"/>
              <a:gd name="T26" fmla="*/ 2147483647 w 372"/>
              <a:gd name="T27" fmla="*/ 2147483647 h 370"/>
              <a:gd name="T28" fmla="*/ 2147483647 w 372"/>
              <a:gd name="T29" fmla="*/ 2147483647 h 370"/>
              <a:gd name="T30" fmla="*/ 2147483647 w 372"/>
              <a:gd name="T31" fmla="*/ 2147483647 h 370"/>
              <a:gd name="T32" fmla="*/ 2147483647 w 372"/>
              <a:gd name="T33" fmla="*/ 2147483647 h 370"/>
              <a:gd name="T34" fmla="*/ 2147483647 w 372"/>
              <a:gd name="T35" fmla="*/ 2147483647 h 370"/>
              <a:gd name="T36" fmla="*/ 2147483647 w 372"/>
              <a:gd name="T37" fmla="*/ 2147483647 h 370"/>
              <a:gd name="T38" fmla="*/ 2147483647 w 372"/>
              <a:gd name="T39" fmla="*/ 2147483647 h 370"/>
              <a:gd name="T40" fmla="*/ 2147483647 w 372"/>
              <a:gd name="T41" fmla="*/ 2147483647 h 370"/>
              <a:gd name="T42" fmla="*/ 2147483647 w 372"/>
              <a:gd name="T43" fmla="*/ 2147483647 h 370"/>
              <a:gd name="T44" fmla="*/ 2147483647 w 372"/>
              <a:gd name="T45" fmla="*/ 2147483647 h 370"/>
              <a:gd name="T46" fmla="*/ 2147483647 w 372"/>
              <a:gd name="T47" fmla="*/ 2147483647 h 370"/>
              <a:gd name="T48" fmla="*/ 2147483647 w 372"/>
              <a:gd name="T49" fmla="*/ 2147483647 h 370"/>
              <a:gd name="T50" fmla="*/ 2147483647 w 372"/>
              <a:gd name="T51" fmla="*/ 2147483647 h 370"/>
              <a:gd name="T52" fmla="*/ 2147483647 w 372"/>
              <a:gd name="T53" fmla="*/ 2147483647 h 370"/>
              <a:gd name="T54" fmla="*/ 2147483647 w 372"/>
              <a:gd name="T55" fmla="*/ 2147483647 h 370"/>
              <a:gd name="T56" fmla="*/ 2147483647 w 372"/>
              <a:gd name="T57" fmla="*/ 2147483647 h 370"/>
              <a:gd name="T58" fmla="*/ 2147483647 w 372"/>
              <a:gd name="T59" fmla="*/ 2147483647 h 370"/>
              <a:gd name="T60" fmla="*/ 2147483647 w 372"/>
              <a:gd name="T61" fmla="*/ 2147483647 h 370"/>
              <a:gd name="T62" fmla="*/ 2147483647 w 372"/>
              <a:gd name="T63" fmla="*/ 2147483647 h 370"/>
              <a:gd name="T64" fmla="*/ 2147483647 w 372"/>
              <a:gd name="T65" fmla="*/ 2147483647 h 370"/>
              <a:gd name="T66" fmla="*/ 2147483647 w 372"/>
              <a:gd name="T67" fmla="*/ 2147483647 h 37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72"/>
              <a:gd name="T103" fmla="*/ 0 h 370"/>
              <a:gd name="T104" fmla="*/ 372 w 372"/>
              <a:gd name="T105" fmla="*/ 370 h 37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72" h="370">
                <a:moveTo>
                  <a:pt x="0" y="185"/>
                </a:moveTo>
                <a:lnTo>
                  <a:pt x="1" y="168"/>
                </a:lnTo>
                <a:lnTo>
                  <a:pt x="3" y="151"/>
                </a:lnTo>
                <a:lnTo>
                  <a:pt x="7" y="134"/>
                </a:lnTo>
                <a:lnTo>
                  <a:pt x="13" y="118"/>
                </a:lnTo>
                <a:lnTo>
                  <a:pt x="20" y="102"/>
                </a:lnTo>
                <a:lnTo>
                  <a:pt x="28" y="87"/>
                </a:lnTo>
                <a:lnTo>
                  <a:pt x="38" y="73"/>
                </a:lnTo>
                <a:lnTo>
                  <a:pt x="49" y="60"/>
                </a:lnTo>
                <a:lnTo>
                  <a:pt x="61" y="48"/>
                </a:lnTo>
                <a:lnTo>
                  <a:pt x="74" y="37"/>
                </a:lnTo>
                <a:lnTo>
                  <a:pt x="88" y="28"/>
                </a:lnTo>
                <a:lnTo>
                  <a:pt x="103" y="19"/>
                </a:lnTo>
                <a:lnTo>
                  <a:pt x="119" y="12"/>
                </a:lnTo>
                <a:lnTo>
                  <a:pt x="135" y="7"/>
                </a:lnTo>
                <a:lnTo>
                  <a:pt x="152" y="3"/>
                </a:lnTo>
                <a:lnTo>
                  <a:pt x="169" y="0"/>
                </a:lnTo>
                <a:lnTo>
                  <a:pt x="186" y="0"/>
                </a:lnTo>
                <a:lnTo>
                  <a:pt x="203" y="0"/>
                </a:lnTo>
                <a:lnTo>
                  <a:pt x="220" y="3"/>
                </a:lnTo>
                <a:lnTo>
                  <a:pt x="237" y="7"/>
                </a:lnTo>
                <a:lnTo>
                  <a:pt x="253" y="12"/>
                </a:lnTo>
                <a:lnTo>
                  <a:pt x="269" y="19"/>
                </a:lnTo>
                <a:lnTo>
                  <a:pt x="284" y="28"/>
                </a:lnTo>
                <a:lnTo>
                  <a:pt x="298" y="37"/>
                </a:lnTo>
                <a:lnTo>
                  <a:pt x="311" y="48"/>
                </a:lnTo>
                <a:lnTo>
                  <a:pt x="323" y="60"/>
                </a:lnTo>
                <a:lnTo>
                  <a:pt x="334" y="73"/>
                </a:lnTo>
                <a:lnTo>
                  <a:pt x="344" y="87"/>
                </a:lnTo>
                <a:lnTo>
                  <a:pt x="352" y="102"/>
                </a:lnTo>
                <a:lnTo>
                  <a:pt x="359" y="118"/>
                </a:lnTo>
                <a:lnTo>
                  <a:pt x="364" y="134"/>
                </a:lnTo>
                <a:lnTo>
                  <a:pt x="369" y="151"/>
                </a:lnTo>
                <a:lnTo>
                  <a:pt x="371" y="168"/>
                </a:lnTo>
                <a:lnTo>
                  <a:pt x="372" y="185"/>
                </a:lnTo>
                <a:lnTo>
                  <a:pt x="371" y="202"/>
                </a:lnTo>
                <a:lnTo>
                  <a:pt x="369" y="219"/>
                </a:lnTo>
                <a:lnTo>
                  <a:pt x="364" y="236"/>
                </a:lnTo>
                <a:lnTo>
                  <a:pt x="359" y="252"/>
                </a:lnTo>
                <a:lnTo>
                  <a:pt x="352" y="268"/>
                </a:lnTo>
                <a:lnTo>
                  <a:pt x="344" y="282"/>
                </a:lnTo>
                <a:lnTo>
                  <a:pt x="334" y="296"/>
                </a:lnTo>
                <a:lnTo>
                  <a:pt x="323" y="310"/>
                </a:lnTo>
                <a:lnTo>
                  <a:pt x="311" y="322"/>
                </a:lnTo>
                <a:lnTo>
                  <a:pt x="298" y="333"/>
                </a:lnTo>
                <a:lnTo>
                  <a:pt x="284" y="343"/>
                </a:lnTo>
                <a:lnTo>
                  <a:pt x="269" y="351"/>
                </a:lnTo>
                <a:lnTo>
                  <a:pt x="253" y="358"/>
                </a:lnTo>
                <a:lnTo>
                  <a:pt x="237" y="363"/>
                </a:lnTo>
                <a:lnTo>
                  <a:pt x="220" y="367"/>
                </a:lnTo>
                <a:lnTo>
                  <a:pt x="203" y="369"/>
                </a:lnTo>
                <a:lnTo>
                  <a:pt x="186" y="370"/>
                </a:lnTo>
                <a:lnTo>
                  <a:pt x="169" y="369"/>
                </a:lnTo>
                <a:lnTo>
                  <a:pt x="152" y="367"/>
                </a:lnTo>
                <a:lnTo>
                  <a:pt x="135" y="363"/>
                </a:lnTo>
                <a:lnTo>
                  <a:pt x="119" y="358"/>
                </a:lnTo>
                <a:lnTo>
                  <a:pt x="103" y="351"/>
                </a:lnTo>
                <a:lnTo>
                  <a:pt x="88" y="343"/>
                </a:lnTo>
                <a:lnTo>
                  <a:pt x="74" y="333"/>
                </a:lnTo>
                <a:lnTo>
                  <a:pt x="61" y="322"/>
                </a:lnTo>
                <a:lnTo>
                  <a:pt x="49" y="310"/>
                </a:lnTo>
                <a:lnTo>
                  <a:pt x="38" y="296"/>
                </a:lnTo>
                <a:lnTo>
                  <a:pt x="28" y="282"/>
                </a:lnTo>
                <a:lnTo>
                  <a:pt x="20" y="268"/>
                </a:lnTo>
                <a:lnTo>
                  <a:pt x="13" y="252"/>
                </a:lnTo>
                <a:lnTo>
                  <a:pt x="7" y="236"/>
                </a:lnTo>
                <a:lnTo>
                  <a:pt x="3" y="219"/>
                </a:lnTo>
                <a:lnTo>
                  <a:pt x="1" y="202"/>
                </a:lnTo>
                <a:lnTo>
                  <a:pt x="0" y="185"/>
                </a:lnTo>
                <a:close/>
              </a:path>
            </a:pathLst>
          </a:custGeom>
          <a:solidFill>
            <a:srgbClr val="00CCFF"/>
          </a:solidFill>
          <a:ln w="3175">
            <a:solidFill>
              <a:srgbClr val="000000"/>
            </a:solidFill>
            <a:round/>
            <a:headEnd/>
            <a:tailEnd/>
          </a:ln>
        </p:spPr>
        <p:txBody>
          <a:bodyPr/>
          <a:lstStyle/>
          <a:p>
            <a:endParaRPr lang="en-US" dirty="0"/>
          </a:p>
        </p:txBody>
      </p:sp>
      <p:sp>
        <p:nvSpPr>
          <p:cNvPr id="29738" name="Rectangle 80"/>
          <p:cNvSpPr>
            <a:spLocks noChangeArrowheads="1"/>
          </p:cNvSpPr>
          <p:nvPr/>
        </p:nvSpPr>
        <p:spPr bwMode="auto">
          <a:xfrm>
            <a:off x="4738977" y="2223053"/>
            <a:ext cx="855173" cy="218741"/>
          </a:xfrm>
          <a:prstGeom prst="rect">
            <a:avLst/>
          </a:prstGeom>
          <a:noFill/>
          <a:ln w="9525">
            <a:noFill/>
            <a:miter lim="800000"/>
            <a:headEnd/>
            <a:tailEnd/>
          </a:ln>
        </p:spPr>
        <p:txBody>
          <a:bodyPr lIns="0" tIns="0" rIns="0" bIns="0">
            <a:spAutoFit/>
          </a:bodyPr>
          <a:lstStyle/>
          <a:p>
            <a:pPr algn="ctr" eaLnBrk="0" hangingPunct="0"/>
            <a:r>
              <a:rPr lang="en-US" sz="700" b="1" dirty="0">
                <a:solidFill>
                  <a:srgbClr val="000000"/>
                </a:solidFill>
                <a:cs typeface="Arial" pitchFamily="34" charset="0"/>
              </a:rPr>
              <a:t>Command </a:t>
            </a:r>
          </a:p>
          <a:p>
            <a:pPr algn="ctr" eaLnBrk="0" hangingPunct="0"/>
            <a:r>
              <a:rPr lang="en-US" sz="700" b="1" dirty="0">
                <a:solidFill>
                  <a:srgbClr val="000000"/>
                </a:solidFill>
                <a:cs typeface="Arial" pitchFamily="34" charset="0"/>
              </a:rPr>
              <a:t>Ingest</a:t>
            </a:r>
          </a:p>
        </p:txBody>
      </p:sp>
      <p:sp>
        <p:nvSpPr>
          <p:cNvPr id="29739" name="Rectangle 81"/>
          <p:cNvSpPr>
            <a:spLocks noChangeArrowheads="1"/>
          </p:cNvSpPr>
          <p:nvPr/>
        </p:nvSpPr>
        <p:spPr bwMode="auto">
          <a:xfrm>
            <a:off x="4053177" y="2223053"/>
            <a:ext cx="855173" cy="218741"/>
          </a:xfrm>
          <a:prstGeom prst="rect">
            <a:avLst/>
          </a:prstGeom>
          <a:noFill/>
          <a:ln w="9525">
            <a:noFill/>
            <a:miter lim="800000"/>
            <a:headEnd/>
            <a:tailEnd/>
          </a:ln>
        </p:spPr>
        <p:txBody>
          <a:bodyPr lIns="0" tIns="0" rIns="0" bIns="0">
            <a:spAutoFit/>
          </a:bodyPr>
          <a:lstStyle/>
          <a:p>
            <a:pPr algn="ctr" eaLnBrk="0" hangingPunct="0"/>
            <a:r>
              <a:rPr lang="en-US" sz="700" b="1" dirty="0">
                <a:solidFill>
                  <a:srgbClr val="000000"/>
                </a:solidFill>
                <a:cs typeface="Arial" pitchFamily="34" charset="0"/>
              </a:rPr>
              <a:t>Telemetry </a:t>
            </a:r>
          </a:p>
          <a:p>
            <a:pPr algn="ctr" eaLnBrk="0" hangingPunct="0"/>
            <a:r>
              <a:rPr lang="en-US" sz="700" b="1" dirty="0">
                <a:solidFill>
                  <a:srgbClr val="000000"/>
                </a:solidFill>
                <a:cs typeface="Arial" pitchFamily="34" charset="0"/>
              </a:rPr>
              <a:t>Output</a:t>
            </a:r>
          </a:p>
        </p:txBody>
      </p:sp>
      <p:sp>
        <p:nvSpPr>
          <p:cNvPr id="29832" name="TextBox 229"/>
          <p:cNvSpPr txBox="1">
            <a:spLocks noChangeArrowheads="1"/>
          </p:cNvSpPr>
          <p:nvPr/>
        </p:nvSpPr>
        <p:spPr bwMode="auto">
          <a:xfrm>
            <a:off x="6415377" y="2451653"/>
            <a:ext cx="418802" cy="187492"/>
          </a:xfrm>
          <a:prstGeom prst="rect">
            <a:avLst/>
          </a:prstGeom>
          <a:noFill/>
          <a:ln w="9525">
            <a:noFill/>
            <a:miter lim="800000"/>
            <a:headEnd/>
            <a:tailEnd/>
          </a:ln>
        </p:spPr>
        <p:txBody>
          <a:bodyPr wrap="none">
            <a:spAutoFit/>
          </a:bodyPr>
          <a:lstStyle/>
          <a:p>
            <a:r>
              <a:rPr lang="en-US" sz="600" dirty="0"/>
              <a:t>100 Hz</a:t>
            </a:r>
          </a:p>
        </p:txBody>
      </p:sp>
      <p:sp>
        <p:nvSpPr>
          <p:cNvPr id="29833" name="TextBox 230"/>
          <p:cNvSpPr txBox="1">
            <a:spLocks noChangeArrowheads="1"/>
          </p:cNvSpPr>
          <p:nvPr/>
        </p:nvSpPr>
        <p:spPr bwMode="auto">
          <a:xfrm>
            <a:off x="4357977" y="2451653"/>
            <a:ext cx="376640" cy="187492"/>
          </a:xfrm>
          <a:prstGeom prst="rect">
            <a:avLst/>
          </a:prstGeom>
          <a:noFill/>
          <a:ln w="9525">
            <a:noFill/>
            <a:miter lim="800000"/>
            <a:headEnd/>
            <a:tailEnd/>
          </a:ln>
        </p:spPr>
        <p:txBody>
          <a:bodyPr wrap="none">
            <a:spAutoFit/>
          </a:bodyPr>
          <a:lstStyle/>
          <a:p>
            <a:r>
              <a:rPr lang="en-US" sz="600" dirty="0"/>
              <a:t>10 Hz</a:t>
            </a:r>
          </a:p>
        </p:txBody>
      </p:sp>
      <p:sp>
        <p:nvSpPr>
          <p:cNvPr id="29834" name="TextBox 231"/>
          <p:cNvSpPr txBox="1">
            <a:spLocks noChangeArrowheads="1"/>
          </p:cNvSpPr>
          <p:nvPr/>
        </p:nvSpPr>
        <p:spPr bwMode="auto">
          <a:xfrm>
            <a:off x="5043777" y="2451653"/>
            <a:ext cx="376640" cy="187492"/>
          </a:xfrm>
          <a:prstGeom prst="rect">
            <a:avLst/>
          </a:prstGeom>
          <a:noFill/>
          <a:ln w="9525">
            <a:noFill/>
            <a:miter lim="800000"/>
            <a:headEnd/>
            <a:tailEnd/>
          </a:ln>
        </p:spPr>
        <p:txBody>
          <a:bodyPr wrap="none">
            <a:spAutoFit/>
          </a:bodyPr>
          <a:lstStyle/>
          <a:p>
            <a:r>
              <a:rPr lang="en-US" sz="600" dirty="0"/>
              <a:t>10 Hz</a:t>
            </a:r>
          </a:p>
        </p:txBody>
      </p:sp>
      <p:sp>
        <p:nvSpPr>
          <p:cNvPr id="29835" name="TextBox 232"/>
          <p:cNvSpPr txBox="1">
            <a:spLocks noChangeArrowheads="1"/>
          </p:cNvSpPr>
          <p:nvPr/>
        </p:nvSpPr>
        <p:spPr bwMode="auto">
          <a:xfrm>
            <a:off x="5690429" y="2488591"/>
            <a:ext cx="376640" cy="187492"/>
          </a:xfrm>
          <a:prstGeom prst="rect">
            <a:avLst/>
          </a:prstGeom>
          <a:noFill/>
          <a:ln w="9525">
            <a:noFill/>
            <a:miter lim="800000"/>
            <a:headEnd/>
            <a:tailEnd/>
          </a:ln>
        </p:spPr>
        <p:txBody>
          <a:bodyPr wrap="none">
            <a:spAutoFit/>
          </a:bodyPr>
          <a:lstStyle/>
          <a:p>
            <a:r>
              <a:rPr lang="en-US" sz="600" dirty="0"/>
              <a:t>10 Hz</a:t>
            </a:r>
          </a:p>
        </p:txBody>
      </p:sp>
      <p:sp>
        <p:nvSpPr>
          <p:cNvPr id="29836" name="TextBox 234"/>
          <p:cNvSpPr txBox="1">
            <a:spLocks noChangeArrowheads="1"/>
          </p:cNvSpPr>
          <p:nvPr/>
        </p:nvSpPr>
        <p:spPr bwMode="auto">
          <a:xfrm>
            <a:off x="3155475" y="5661410"/>
            <a:ext cx="301686" cy="184666"/>
          </a:xfrm>
          <a:prstGeom prst="rect">
            <a:avLst/>
          </a:prstGeom>
          <a:noFill/>
          <a:ln w="9525">
            <a:noFill/>
            <a:miter lim="800000"/>
            <a:headEnd/>
            <a:tailEnd/>
          </a:ln>
        </p:spPr>
        <p:txBody>
          <a:bodyPr wrap="none">
            <a:spAutoFit/>
          </a:bodyPr>
          <a:lstStyle/>
          <a:p>
            <a:r>
              <a:rPr lang="en-US" sz="600" dirty="0"/>
              <a:t>5Hz</a:t>
            </a:r>
          </a:p>
        </p:txBody>
      </p:sp>
      <p:sp>
        <p:nvSpPr>
          <p:cNvPr id="29837" name="TextBox 235"/>
          <p:cNvSpPr txBox="1">
            <a:spLocks noChangeArrowheads="1"/>
          </p:cNvSpPr>
          <p:nvPr/>
        </p:nvSpPr>
        <p:spPr bwMode="auto">
          <a:xfrm>
            <a:off x="1614777" y="3747053"/>
            <a:ext cx="334479" cy="187492"/>
          </a:xfrm>
          <a:prstGeom prst="rect">
            <a:avLst/>
          </a:prstGeom>
          <a:noFill/>
          <a:ln w="9525">
            <a:noFill/>
            <a:miter lim="800000"/>
            <a:headEnd/>
            <a:tailEnd/>
          </a:ln>
        </p:spPr>
        <p:txBody>
          <a:bodyPr wrap="none">
            <a:spAutoFit/>
          </a:bodyPr>
          <a:lstStyle/>
          <a:p>
            <a:r>
              <a:rPr lang="en-US" sz="600" dirty="0"/>
              <a:t>5 Hz</a:t>
            </a:r>
          </a:p>
        </p:txBody>
      </p:sp>
      <p:sp>
        <p:nvSpPr>
          <p:cNvPr id="29838" name="TextBox 236"/>
          <p:cNvSpPr txBox="1">
            <a:spLocks noChangeArrowheads="1"/>
          </p:cNvSpPr>
          <p:nvPr/>
        </p:nvSpPr>
        <p:spPr bwMode="auto">
          <a:xfrm>
            <a:off x="1668167" y="4182889"/>
            <a:ext cx="334479" cy="187492"/>
          </a:xfrm>
          <a:prstGeom prst="rect">
            <a:avLst/>
          </a:prstGeom>
          <a:noFill/>
          <a:ln w="9525">
            <a:noFill/>
            <a:miter lim="800000"/>
            <a:headEnd/>
            <a:tailEnd/>
          </a:ln>
        </p:spPr>
        <p:txBody>
          <a:bodyPr wrap="none">
            <a:spAutoFit/>
          </a:bodyPr>
          <a:lstStyle/>
          <a:p>
            <a:r>
              <a:rPr lang="en-US" sz="600" dirty="0"/>
              <a:t>5 Hz</a:t>
            </a:r>
          </a:p>
        </p:txBody>
      </p:sp>
      <p:sp>
        <p:nvSpPr>
          <p:cNvPr id="29843" name="TextBox 241"/>
          <p:cNvSpPr txBox="1">
            <a:spLocks noChangeArrowheads="1"/>
          </p:cNvSpPr>
          <p:nvPr/>
        </p:nvSpPr>
        <p:spPr bwMode="auto">
          <a:xfrm>
            <a:off x="2396409" y="5758285"/>
            <a:ext cx="334479" cy="187492"/>
          </a:xfrm>
          <a:prstGeom prst="rect">
            <a:avLst/>
          </a:prstGeom>
          <a:noFill/>
          <a:ln w="9525">
            <a:noFill/>
            <a:miter lim="800000"/>
            <a:headEnd/>
            <a:tailEnd/>
          </a:ln>
        </p:spPr>
        <p:txBody>
          <a:bodyPr wrap="none">
            <a:spAutoFit/>
          </a:bodyPr>
          <a:lstStyle/>
          <a:p>
            <a:r>
              <a:rPr lang="en-US" sz="600" dirty="0"/>
              <a:t>5 Hz</a:t>
            </a:r>
          </a:p>
        </p:txBody>
      </p:sp>
      <p:grpSp>
        <p:nvGrpSpPr>
          <p:cNvPr id="14" name="Group 171"/>
          <p:cNvGrpSpPr>
            <a:grpSpLocks/>
          </p:cNvGrpSpPr>
          <p:nvPr/>
        </p:nvGrpSpPr>
        <p:grpSpPr bwMode="auto">
          <a:xfrm>
            <a:off x="4053177" y="3594653"/>
            <a:ext cx="603105" cy="633435"/>
            <a:chOff x="4148045" y="1532944"/>
            <a:chExt cx="619125" cy="623888"/>
          </a:xfrm>
        </p:grpSpPr>
        <p:sp>
          <p:nvSpPr>
            <p:cNvPr id="29862" name="Freeform 156"/>
            <p:cNvSpPr>
              <a:spLocks/>
            </p:cNvSpPr>
            <p:nvPr/>
          </p:nvSpPr>
          <p:spPr bwMode="auto">
            <a:xfrm>
              <a:off x="4148045" y="1532944"/>
              <a:ext cx="619125" cy="623888"/>
            </a:xfrm>
            <a:custGeom>
              <a:avLst/>
              <a:gdLst>
                <a:gd name="T0" fmla="*/ 0 w 371"/>
                <a:gd name="T1" fmla="*/ 2147483647 h 371"/>
                <a:gd name="T2" fmla="*/ 2147483647 w 371"/>
                <a:gd name="T3" fmla="*/ 2147483647 h 371"/>
                <a:gd name="T4" fmla="*/ 2147483647 w 371"/>
                <a:gd name="T5" fmla="*/ 2147483647 h 371"/>
                <a:gd name="T6" fmla="*/ 2147483647 w 371"/>
                <a:gd name="T7" fmla="*/ 2147483647 h 371"/>
                <a:gd name="T8" fmla="*/ 2147483647 w 371"/>
                <a:gd name="T9" fmla="*/ 2147483647 h 371"/>
                <a:gd name="T10" fmla="*/ 2147483647 w 371"/>
                <a:gd name="T11" fmla="*/ 2147483647 h 371"/>
                <a:gd name="T12" fmla="*/ 2147483647 w 371"/>
                <a:gd name="T13" fmla="*/ 2147483647 h 371"/>
                <a:gd name="T14" fmla="*/ 2147483647 w 371"/>
                <a:gd name="T15" fmla="*/ 2147483647 h 371"/>
                <a:gd name="T16" fmla="*/ 2147483647 w 371"/>
                <a:gd name="T17" fmla="*/ 0 h 371"/>
                <a:gd name="T18" fmla="*/ 2147483647 w 371"/>
                <a:gd name="T19" fmla="*/ 2147483647 h 371"/>
                <a:gd name="T20" fmla="*/ 2147483647 w 371"/>
                <a:gd name="T21" fmla="*/ 2147483647 h 371"/>
                <a:gd name="T22" fmla="*/ 2147483647 w 371"/>
                <a:gd name="T23" fmla="*/ 2147483647 h 371"/>
                <a:gd name="T24" fmla="*/ 2147483647 w 371"/>
                <a:gd name="T25" fmla="*/ 2147483647 h 371"/>
                <a:gd name="T26" fmla="*/ 2147483647 w 371"/>
                <a:gd name="T27" fmla="*/ 2147483647 h 371"/>
                <a:gd name="T28" fmla="*/ 2147483647 w 371"/>
                <a:gd name="T29" fmla="*/ 2147483647 h 371"/>
                <a:gd name="T30" fmla="*/ 2147483647 w 371"/>
                <a:gd name="T31" fmla="*/ 2147483647 h 371"/>
                <a:gd name="T32" fmla="*/ 2147483647 w 371"/>
                <a:gd name="T33" fmla="*/ 2147483647 h 371"/>
                <a:gd name="T34" fmla="*/ 2147483647 w 371"/>
                <a:gd name="T35" fmla="*/ 2147483647 h 371"/>
                <a:gd name="T36" fmla="*/ 2147483647 w 371"/>
                <a:gd name="T37" fmla="*/ 2147483647 h 371"/>
                <a:gd name="T38" fmla="*/ 2147483647 w 371"/>
                <a:gd name="T39" fmla="*/ 2147483647 h 371"/>
                <a:gd name="T40" fmla="*/ 2147483647 w 371"/>
                <a:gd name="T41" fmla="*/ 2147483647 h 371"/>
                <a:gd name="T42" fmla="*/ 2147483647 w 371"/>
                <a:gd name="T43" fmla="*/ 2147483647 h 371"/>
                <a:gd name="T44" fmla="*/ 2147483647 w 371"/>
                <a:gd name="T45" fmla="*/ 2147483647 h 371"/>
                <a:gd name="T46" fmla="*/ 2147483647 w 371"/>
                <a:gd name="T47" fmla="*/ 2147483647 h 371"/>
                <a:gd name="T48" fmla="*/ 2147483647 w 371"/>
                <a:gd name="T49" fmla="*/ 2147483647 h 371"/>
                <a:gd name="T50" fmla="*/ 2147483647 w 371"/>
                <a:gd name="T51" fmla="*/ 2147483647 h 371"/>
                <a:gd name="T52" fmla="*/ 2147483647 w 371"/>
                <a:gd name="T53" fmla="*/ 2147483647 h 371"/>
                <a:gd name="T54" fmla="*/ 2147483647 w 371"/>
                <a:gd name="T55" fmla="*/ 2147483647 h 371"/>
                <a:gd name="T56" fmla="*/ 2147483647 w 371"/>
                <a:gd name="T57" fmla="*/ 2147483647 h 371"/>
                <a:gd name="T58" fmla="*/ 2147483647 w 371"/>
                <a:gd name="T59" fmla="*/ 2147483647 h 371"/>
                <a:gd name="T60" fmla="*/ 2147483647 w 371"/>
                <a:gd name="T61" fmla="*/ 2147483647 h 371"/>
                <a:gd name="T62" fmla="*/ 2147483647 w 371"/>
                <a:gd name="T63" fmla="*/ 2147483647 h 371"/>
                <a:gd name="T64" fmla="*/ 2147483647 w 371"/>
                <a:gd name="T65" fmla="*/ 2147483647 h 371"/>
                <a:gd name="T66" fmla="*/ 0 w 371"/>
                <a:gd name="T67" fmla="*/ 2147483647 h 37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71"/>
                <a:gd name="T103" fmla="*/ 0 h 371"/>
                <a:gd name="T104" fmla="*/ 371 w 371"/>
                <a:gd name="T105" fmla="*/ 371 h 37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71" h="371">
                  <a:moveTo>
                    <a:pt x="0" y="186"/>
                  </a:moveTo>
                  <a:lnTo>
                    <a:pt x="0" y="169"/>
                  </a:lnTo>
                  <a:lnTo>
                    <a:pt x="3" y="152"/>
                  </a:lnTo>
                  <a:lnTo>
                    <a:pt x="7" y="135"/>
                  </a:lnTo>
                  <a:lnTo>
                    <a:pt x="12" y="119"/>
                  </a:lnTo>
                  <a:lnTo>
                    <a:pt x="19" y="103"/>
                  </a:lnTo>
                  <a:lnTo>
                    <a:pt x="28" y="88"/>
                  </a:lnTo>
                  <a:lnTo>
                    <a:pt x="37" y="74"/>
                  </a:lnTo>
                  <a:lnTo>
                    <a:pt x="48" y="61"/>
                  </a:lnTo>
                  <a:lnTo>
                    <a:pt x="60" y="49"/>
                  </a:lnTo>
                  <a:lnTo>
                    <a:pt x="73" y="38"/>
                  </a:lnTo>
                  <a:lnTo>
                    <a:pt x="87" y="28"/>
                  </a:lnTo>
                  <a:lnTo>
                    <a:pt x="103" y="20"/>
                  </a:lnTo>
                  <a:lnTo>
                    <a:pt x="118" y="13"/>
                  </a:lnTo>
                  <a:lnTo>
                    <a:pt x="135" y="7"/>
                  </a:lnTo>
                  <a:lnTo>
                    <a:pt x="151" y="4"/>
                  </a:lnTo>
                  <a:lnTo>
                    <a:pt x="168" y="1"/>
                  </a:lnTo>
                  <a:lnTo>
                    <a:pt x="185" y="0"/>
                  </a:lnTo>
                  <a:lnTo>
                    <a:pt x="203" y="1"/>
                  </a:lnTo>
                  <a:lnTo>
                    <a:pt x="220" y="4"/>
                  </a:lnTo>
                  <a:lnTo>
                    <a:pt x="236" y="7"/>
                  </a:lnTo>
                  <a:lnTo>
                    <a:pt x="253" y="13"/>
                  </a:lnTo>
                  <a:lnTo>
                    <a:pt x="268" y="20"/>
                  </a:lnTo>
                  <a:lnTo>
                    <a:pt x="283" y="28"/>
                  </a:lnTo>
                  <a:lnTo>
                    <a:pt x="298" y="38"/>
                  </a:lnTo>
                  <a:lnTo>
                    <a:pt x="311" y="49"/>
                  </a:lnTo>
                  <a:lnTo>
                    <a:pt x="323" y="61"/>
                  </a:lnTo>
                  <a:lnTo>
                    <a:pt x="333" y="74"/>
                  </a:lnTo>
                  <a:lnTo>
                    <a:pt x="343" y="88"/>
                  </a:lnTo>
                  <a:lnTo>
                    <a:pt x="352" y="103"/>
                  </a:lnTo>
                  <a:lnTo>
                    <a:pt x="359" y="119"/>
                  </a:lnTo>
                  <a:lnTo>
                    <a:pt x="364" y="135"/>
                  </a:lnTo>
                  <a:lnTo>
                    <a:pt x="368" y="152"/>
                  </a:lnTo>
                  <a:lnTo>
                    <a:pt x="370" y="169"/>
                  </a:lnTo>
                  <a:lnTo>
                    <a:pt x="371" y="186"/>
                  </a:lnTo>
                  <a:lnTo>
                    <a:pt x="370" y="203"/>
                  </a:lnTo>
                  <a:lnTo>
                    <a:pt x="368" y="220"/>
                  </a:lnTo>
                  <a:lnTo>
                    <a:pt x="364" y="236"/>
                  </a:lnTo>
                  <a:lnTo>
                    <a:pt x="359" y="253"/>
                  </a:lnTo>
                  <a:lnTo>
                    <a:pt x="352" y="268"/>
                  </a:lnTo>
                  <a:lnTo>
                    <a:pt x="343" y="283"/>
                  </a:lnTo>
                  <a:lnTo>
                    <a:pt x="333" y="297"/>
                  </a:lnTo>
                  <a:lnTo>
                    <a:pt x="323" y="310"/>
                  </a:lnTo>
                  <a:lnTo>
                    <a:pt x="311" y="323"/>
                  </a:lnTo>
                  <a:lnTo>
                    <a:pt x="298" y="334"/>
                  </a:lnTo>
                  <a:lnTo>
                    <a:pt x="283" y="343"/>
                  </a:lnTo>
                  <a:lnTo>
                    <a:pt x="268" y="352"/>
                  </a:lnTo>
                  <a:lnTo>
                    <a:pt x="253" y="359"/>
                  </a:lnTo>
                  <a:lnTo>
                    <a:pt x="236" y="364"/>
                  </a:lnTo>
                  <a:lnTo>
                    <a:pt x="220" y="368"/>
                  </a:lnTo>
                  <a:lnTo>
                    <a:pt x="203" y="370"/>
                  </a:lnTo>
                  <a:lnTo>
                    <a:pt x="185" y="371"/>
                  </a:lnTo>
                  <a:lnTo>
                    <a:pt x="168" y="370"/>
                  </a:lnTo>
                  <a:lnTo>
                    <a:pt x="151" y="368"/>
                  </a:lnTo>
                  <a:lnTo>
                    <a:pt x="135" y="364"/>
                  </a:lnTo>
                  <a:lnTo>
                    <a:pt x="118" y="359"/>
                  </a:lnTo>
                  <a:lnTo>
                    <a:pt x="103" y="352"/>
                  </a:lnTo>
                  <a:lnTo>
                    <a:pt x="87" y="343"/>
                  </a:lnTo>
                  <a:lnTo>
                    <a:pt x="73" y="334"/>
                  </a:lnTo>
                  <a:lnTo>
                    <a:pt x="60" y="323"/>
                  </a:lnTo>
                  <a:lnTo>
                    <a:pt x="48" y="310"/>
                  </a:lnTo>
                  <a:lnTo>
                    <a:pt x="37" y="297"/>
                  </a:lnTo>
                  <a:lnTo>
                    <a:pt x="28" y="283"/>
                  </a:lnTo>
                  <a:lnTo>
                    <a:pt x="19" y="268"/>
                  </a:lnTo>
                  <a:lnTo>
                    <a:pt x="12" y="253"/>
                  </a:lnTo>
                  <a:lnTo>
                    <a:pt x="7" y="236"/>
                  </a:lnTo>
                  <a:lnTo>
                    <a:pt x="3" y="220"/>
                  </a:lnTo>
                  <a:lnTo>
                    <a:pt x="0" y="203"/>
                  </a:lnTo>
                  <a:lnTo>
                    <a:pt x="0" y="186"/>
                  </a:lnTo>
                  <a:close/>
                </a:path>
              </a:pathLst>
            </a:custGeom>
            <a:solidFill>
              <a:srgbClr val="FFFF99"/>
            </a:solidFill>
            <a:ln w="3175">
              <a:solidFill>
                <a:srgbClr val="000000"/>
              </a:solidFill>
              <a:round/>
              <a:headEnd/>
              <a:tailEnd/>
            </a:ln>
          </p:spPr>
          <p:txBody>
            <a:bodyPr/>
            <a:lstStyle/>
            <a:p>
              <a:endParaRPr lang="en-US" dirty="0"/>
            </a:p>
          </p:txBody>
        </p:sp>
        <p:sp>
          <p:nvSpPr>
            <p:cNvPr id="29863" name="Rectangle 125"/>
            <p:cNvSpPr>
              <a:spLocks noChangeArrowheads="1"/>
            </p:cNvSpPr>
            <p:nvPr/>
          </p:nvSpPr>
          <p:spPr bwMode="auto">
            <a:xfrm>
              <a:off x="4148047" y="1607996"/>
              <a:ext cx="569373" cy="318294"/>
            </a:xfrm>
            <a:prstGeom prst="rect">
              <a:avLst/>
            </a:prstGeom>
            <a:noFill/>
            <a:ln w="9525">
              <a:noFill/>
              <a:miter lim="800000"/>
              <a:headEnd/>
              <a:tailEnd/>
            </a:ln>
          </p:spPr>
          <p:txBody>
            <a:bodyPr wrap="none" lIns="0" tIns="0" rIns="0" bIns="0">
              <a:spAutoFit/>
            </a:bodyPr>
            <a:lstStyle/>
            <a:p>
              <a:pPr algn="ctr" eaLnBrk="0" hangingPunct="0"/>
              <a:r>
                <a:rPr lang="en-US" sz="700" b="1" dirty="0">
                  <a:solidFill>
                    <a:srgbClr val="000000"/>
                  </a:solidFill>
                  <a:cs typeface="Arial" pitchFamily="34" charset="0"/>
                </a:rPr>
                <a:t>Nav Fast</a:t>
              </a:r>
            </a:p>
            <a:p>
              <a:pPr algn="ctr" eaLnBrk="0" hangingPunct="0"/>
              <a:r>
                <a:rPr lang="en-US" sz="700" b="1" dirty="0">
                  <a:solidFill>
                    <a:srgbClr val="000000"/>
                  </a:solidFill>
                  <a:cs typeface="Arial" pitchFamily="34" charset="0"/>
                </a:rPr>
                <a:t> Propagate</a:t>
              </a:r>
            </a:p>
            <a:p>
              <a:pPr algn="ctr" eaLnBrk="0" hangingPunct="0"/>
              <a:r>
                <a:rPr lang="en-US" sz="700" b="1" dirty="0">
                  <a:solidFill>
                    <a:srgbClr val="000000"/>
                  </a:solidFill>
                  <a:cs typeface="Arial" pitchFamily="34" charset="0"/>
                </a:rPr>
                <a:t>(VTB &amp; ALHAT)</a:t>
              </a:r>
            </a:p>
          </p:txBody>
        </p:sp>
      </p:grpSp>
      <p:grpSp>
        <p:nvGrpSpPr>
          <p:cNvPr id="15" name="Group 171"/>
          <p:cNvGrpSpPr>
            <a:grpSpLocks/>
          </p:cNvGrpSpPr>
          <p:nvPr/>
        </p:nvGrpSpPr>
        <p:grpSpPr bwMode="auto">
          <a:xfrm>
            <a:off x="4789049" y="3598427"/>
            <a:ext cx="603105" cy="633435"/>
            <a:chOff x="4148045" y="1532944"/>
            <a:chExt cx="619125" cy="623888"/>
          </a:xfrm>
        </p:grpSpPr>
        <p:sp>
          <p:nvSpPr>
            <p:cNvPr id="29860" name="Freeform 171"/>
            <p:cNvSpPr>
              <a:spLocks/>
            </p:cNvSpPr>
            <p:nvPr/>
          </p:nvSpPr>
          <p:spPr bwMode="auto">
            <a:xfrm>
              <a:off x="4148045" y="1532944"/>
              <a:ext cx="619125" cy="623888"/>
            </a:xfrm>
            <a:custGeom>
              <a:avLst/>
              <a:gdLst>
                <a:gd name="T0" fmla="*/ 0 w 371"/>
                <a:gd name="T1" fmla="*/ 2147483647 h 371"/>
                <a:gd name="T2" fmla="*/ 2147483647 w 371"/>
                <a:gd name="T3" fmla="*/ 2147483647 h 371"/>
                <a:gd name="T4" fmla="*/ 2147483647 w 371"/>
                <a:gd name="T5" fmla="*/ 2147483647 h 371"/>
                <a:gd name="T6" fmla="*/ 2147483647 w 371"/>
                <a:gd name="T7" fmla="*/ 2147483647 h 371"/>
                <a:gd name="T8" fmla="*/ 2147483647 w 371"/>
                <a:gd name="T9" fmla="*/ 2147483647 h 371"/>
                <a:gd name="T10" fmla="*/ 2147483647 w 371"/>
                <a:gd name="T11" fmla="*/ 2147483647 h 371"/>
                <a:gd name="T12" fmla="*/ 2147483647 w 371"/>
                <a:gd name="T13" fmla="*/ 2147483647 h 371"/>
                <a:gd name="T14" fmla="*/ 2147483647 w 371"/>
                <a:gd name="T15" fmla="*/ 2147483647 h 371"/>
                <a:gd name="T16" fmla="*/ 2147483647 w 371"/>
                <a:gd name="T17" fmla="*/ 0 h 371"/>
                <a:gd name="T18" fmla="*/ 2147483647 w 371"/>
                <a:gd name="T19" fmla="*/ 2147483647 h 371"/>
                <a:gd name="T20" fmla="*/ 2147483647 w 371"/>
                <a:gd name="T21" fmla="*/ 2147483647 h 371"/>
                <a:gd name="T22" fmla="*/ 2147483647 w 371"/>
                <a:gd name="T23" fmla="*/ 2147483647 h 371"/>
                <a:gd name="T24" fmla="*/ 2147483647 w 371"/>
                <a:gd name="T25" fmla="*/ 2147483647 h 371"/>
                <a:gd name="T26" fmla="*/ 2147483647 w 371"/>
                <a:gd name="T27" fmla="*/ 2147483647 h 371"/>
                <a:gd name="T28" fmla="*/ 2147483647 w 371"/>
                <a:gd name="T29" fmla="*/ 2147483647 h 371"/>
                <a:gd name="T30" fmla="*/ 2147483647 w 371"/>
                <a:gd name="T31" fmla="*/ 2147483647 h 371"/>
                <a:gd name="T32" fmla="*/ 2147483647 w 371"/>
                <a:gd name="T33" fmla="*/ 2147483647 h 371"/>
                <a:gd name="T34" fmla="*/ 2147483647 w 371"/>
                <a:gd name="T35" fmla="*/ 2147483647 h 371"/>
                <a:gd name="T36" fmla="*/ 2147483647 w 371"/>
                <a:gd name="T37" fmla="*/ 2147483647 h 371"/>
                <a:gd name="T38" fmla="*/ 2147483647 w 371"/>
                <a:gd name="T39" fmla="*/ 2147483647 h 371"/>
                <a:gd name="T40" fmla="*/ 2147483647 w 371"/>
                <a:gd name="T41" fmla="*/ 2147483647 h 371"/>
                <a:gd name="T42" fmla="*/ 2147483647 w 371"/>
                <a:gd name="T43" fmla="*/ 2147483647 h 371"/>
                <a:gd name="T44" fmla="*/ 2147483647 w 371"/>
                <a:gd name="T45" fmla="*/ 2147483647 h 371"/>
                <a:gd name="T46" fmla="*/ 2147483647 w 371"/>
                <a:gd name="T47" fmla="*/ 2147483647 h 371"/>
                <a:gd name="T48" fmla="*/ 2147483647 w 371"/>
                <a:gd name="T49" fmla="*/ 2147483647 h 371"/>
                <a:gd name="T50" fmla="*/ 2147483647 w 371"/>
                <a:gd name="T51" fmla="*/ 2147483647 h 371"/>
                <a:gd name="T52" fmla="*/ 2147483647 w 371"/>
                <a:gd name="T53" fmla="*/ 2147483647 h 371"/>
                <a:gd name="T54" fmla="*/ 2147483647 w 371"/>
                <a:gd name="T55" fmla="*/ 2147483647 h 371"/>
                <a:gd name="T56" fmla="*/ 2147483647 w 371"/>
                <a:gd name="T57" fmla="*/ 2147483647 h 371"/>
                <a:gd name="T58" fmla="*/ 2147483647 w 371"/>
                <a:gd name="T59" fmla="*/ 2147483647 h 371"/>
                <a:gd name="T60" fmla="*/ 2147483647 w 371"/>
                <a:gd name="T61" fmla="*/ 2147483647 h 371"/>
                <a:gd name="T62" fmla="*/ 2147483647 w 371"/>
                <a:gd name="T63" fmla="*/ 2147483647 h 371"/>
                <a:gd name="T64" fmla="*/ 2147483647 w 371"/>
                <a:gd name="T65" fmla="*/ 2147483647 h 371"/>
                <a:gd name="T66" fmla="*/ 0 w 371"/>
                <a:gd name="T67" fmla="*/ 2147483647 h 37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71"/>
                <a:gd name="T103" fmla="*/ 0 h 371"/>
                <a:gd name="T104" fmla="*/ 371 w 371"/>
                <a:gd name="T105" fmla="*/ 371 h 37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71" h="371">
                  <a:moveTo>
                    <a:pt x="0" y="186"/>
                  </a:moveTo>
                  <a:lnTo>
                    <a:pt x="0" y="169"/>
                  </a:lnTo>
                  <a:lnTo>
                    <a:pt x="3" y="152"/>
                  </a:lnTo>
                  <a:lnTo>
                    <a:pt x="7" y="135"/>
                  </a:lnTo>
                  <a:lnTo>
                    <a:pt x="12" y="119"/>
                  </a:lnTo>
                  <a:lnTo>
                    <a:pt x="19" y="103"/>
                  </a:lnTo>
                  <a:lnTo>
                    <a:pt x="28" y="88"/>
                  </a:lnTo>
                  <a:lnTo>
                    <a:pt x="37" y="74"/>
                  </a:lnTo>
                  <a:lnTo>
                    <a:pt x="48" y="61"/>
                  </a:lnTo>
                  <a:lnTo>
                    <a:pt x="60" y="49"/>
                  </a:lnTo>
                  <a:lnTo>
                    <a:pt x="73" y="38"/>
                  </a:lnTo>
                  <a:lnTo>
                    <a:pt x="87" y="28"/>
                  </a:lnTo>
                  <a:lnTo>
                    <a:pt x="103" y="20"/>
                  </a:lnTo>
                  <a:lnTo>
                    <a:pt x="118" y="13"/>
                  </a:lnTo>
                  <a:lnTo>
                    <a:pt x="135" y="7"/>
                  </a:lnTo>
                  <a:lnTo>
                    <a:pt x="151" y="4"/>
                  </a:lnTo>
                  <a:lnTo>
                    <a:pt x="168" y="1"/>
                  </a:lnTo>
                  <a:lnTo>
                    <a:pt x="185" y="0"/>
                  </a:lnTo>
                  <a:lnTo>
                    <a:pt x="203" y="1"/>
                  </a:lnTo>
                  <a:lnTo>
                    <a:pt x="220" y="4"/>
                  </a:lnTo>
                  <a:lnTo>
                    <a:pt x="236" y="7"/>
                  </a:lnTo>
                  <a:lnTo>
                    <a:pt x="253" y="13"/>
                  </a:lnTo>
                  <a:lnTo>
                    <a:pt x="268" y="20"/>
                  </a:lnTo>
                  <a:lnTo>
                    <a:pt x="283" y="28"/>
                  </a:lnTo>
                  <a:lnTo>
                    <a:pt x="298" y="38"/>
                  </a:lnTo>
                  <a:lnTo>
                    <a:pt x="311" y="49"/>
                  </a:lnTo>
                  <a:lnTo>
                    <a:pt x="323" y="61"/>
                  </a:lnTo>
                  <a:lnTo>
                    <a:pt x="333" y="74"/>
                  </a:lnTo>
                  <a:lnTo>
                    <a:pt x="343" y="88"/>
                  </a:lnTo>
                  <a:lnTo>
                    <a:pt x="352" y="103"/>
                  </a:lnTo>
                  <a:lnTo>
                    <a:pt x="359" y="119"/>
                  </a:lnTo>
                  <a:lnTo>
                    <a:pt x="364" y="135"/>
                  </a:lnTo>
                  <a:lnTo>
                    <a:pt x="368" y="152"/>
                  </a:lnTo>
                  <a:lnTo>
                    <a:pt x="370" y="169"/>
                  </a:lnTo>
                  <a:lnTo>
                    <a:pt x="371" y="186"/>
                  </a:lnTo>
                  <a:lnTo>
                    <a:pt x="370" y="203"/>
                  </a:lnTo>
                  <a:lnTo>
                    <a:pt x="368" y="220"/>
                  </a:lnTo>
                  <a:lnTo>
                    <a:pt x="364" y="236"/>
                  </a:lnTo>
                  <a:lnTo>
                    <a:pt x="359" y="253"/>
                  </a:lnTo>
                  <a:lnTo>
                    <a:pt x="352" y="268"/>
                  </a:lnTo>
                  <a:lnTo>
                    <a:pt x="343" y="283"/>
                  </a:lnTo>
                  <a:lnTo>
                    <a:pt x="333" y="297"/>
                  </a:lnTo>
                  <a:lnTo>
                    <a:pt x="323" y="310"/>
                  </a:lnTo>
                  <a:lnTo>
                    <a:pt x="311" y="323"/>
                  </a:lnTo>
                  <a:lnTo>
                    <a:pt x="298" y="334"/>
                  </a:lnTo>
                  <a:lnTo>
                    <a:pt x="283" y="343"/>
                  </a:lnTo>
                  <a:lnTo>
                    <a:pt x="268" y="352"/>
                  </a:lnTo>
                  <a:lnTo>
                    <a:pt x="253" y="359"/>
                  </a:lnTo>
                  <a:lnTo>
                    <a:pt x="236" y="364"/>
                  </a:lnTo>
                  <a:lnTo>
                    <a:pt x="220" y="368"/>
                  </a:lnTo>
                  <a:lnTo>
                    <a:pt x="203" y="370"/>
                  </a:lnTo>
                  <a:lnTo>
                    <a:pt x="185" y="371"/>
                  </a:lnTo>
                  <a:lnTo>
                    <a:pt x="168" y="370"/>
                  </a:lnTo>
                  <a:lnTo>
                    <a:pt x="151" y="368"/>
                  </a:lnTo>
                  <a:lnTo>
                    <a:pt x="135" y="364"/>
                  </a:lnTo>
                  <a:lnTo>
                    <a:pt x="118" y="359"/>
                  </a:lnTo>
                  <a:lnTo>
                    <a:pt x="103" y="352"/>
                  </a:lnTo>
                  <a:lnTo>
                    <a:pt x="87" y="343"/>
                  </a:lnTo>
                  <a:lnTo>
                    <a:pt x="73" y="334"/>
                  </a:lnTo>
                  <a:lnTo>
                    <a:pt x="60" y="323"/>
                  </a:lnTo>
                  <a:lnTo>
                    <a:pt x="48" y="310"/>
                  </a:lnTo>
                  <a:lnTo>
                    <a:pt x="37" y="297"/>
                  </a:lnTo>
                  <a:lnTo>
                    <a:pt x="28" y="283"/>
                  </a:lnTo>
                  <a:lnTo>
                    <a:pt x="19" y="268"/>
                  </a:lnTo>
                  <a:lnTo>
                    <a:pt x="12" y="253"/>
                  </a:lnTo>
                  <a:lnTo>
                    <a:pt x="7" y="236"/>
                  </a:lnTo>
                  <a:lnTo>
                    <a:pt x="3" y="220"/>
                  </a:lnTo>
                  <a:lnTo>
                    <a:pt x="0" y="203"/>
                  </a:lnTo>
                  <a:lnTo>
                    <a:pt x="0" y="186"/>
                  </a:lnTo>
                  <a:close/>
                </a:path>
              </a:pathLst>
            </a:custGeom>
            <a:solidFill>
              <a:srgbClr val="FFFF99"/>
            </a:solidFill>
            <a:ln w="3175">
              <a:solidFill>
                <a:srgbClr val="000000"/>
              </a:solidFill>
              <a:round/>
              <a:headEnd/>
              <a:tailEnd/>
            </a:ln>
          </p:spPr>
          <p:txBody>
            <a:bodyPr/>
            <a:lstStyle/>
            <a:p>
              <a:endParaRPr lang="en-US" dirty="0"/>
            </a:p>
          </p:txBody>
        </p:sp>
        <p:sp>
          <p:nvSpPr>
            <p:cNvPr id="29861" name="Rectangle 125"/>
            <p:cNvSpPr>
              <a:spLocks noChangeArrowheads="1"/>
            </p:cNvSpPr>
            <p:nvPr/>
          </p:nvSpPr>
          <p:spPr bwMode="auto">
            <a:xfrm>
              <a:off x="4385298" y="1691907"/>
              <a:ext cx="189155" cy="215444"/>
            </a:xfrm>
            <a:prstGeom prst="rect">
              <a:avLst/>
            </a:prstGeom>
            <a:noFill/>
            <a:ln w="9525">
              <a:noFill/>
              <a:miter lim="800000"/>
              <a:headEnd/>
              <a:tailEnd/>
            </a:ln>
          </p:spPr>
          <p:txBody>
            <a:bodyPr wrap="none" lIns="0" tIns="0" rIns="0" bIns="0">
              <a:spAutoFit/>
            </a:bodyPr>
            <a:lstStyle/>
            <a:p>
              <a:pPr algn="ctr" eaLnBrk="0" hangingPunct="0"/>
              <a:r>
                <a:rPr lang="en-US" sz="700" b="1" dirty="0">
                  <a:solidFill>
                    <a:srgbClr val="000000"/>
                  </a:solidFill>
                  <a:cs typeface="Arial" pitchFamily="34" charset="0"/>
                </a:rPr>
                <a:t>Nav </a:t>
              </a:r>
            </a:p>
            <a:p>
              <a:pPr algn="ctr" eaLnBrk="0" hangingPunct="0"/>
              <a:r>
                <a:rPr lang="en-US" sz="700" b="1" dirty="0">
                  <a:solidFill>
                    <a:srgbClr val="000000"/>
                  </a:solidFill>
                  <a:cs typeface="Arial" pitchFamily="34" charset="0"/>
                </a:rPr>
                <a:t>UPP</a:t>
              </a:r>
            </a:p>
          </p:txBody>
        </p:sp>
      </p:grpSp>
      <p:grpSp>
        <p:nvGrpSpPr>
          <p:cNvPr id="16" name="Group 171"/>
          <p:cNvGrpSpPr>
            <a:grpSpLocks/>
          </p:cNvGrpSpPr>
          <p:nvPr/>
        </p:nvGrpSpPr>
        <p:grpSpPr bwMode="auto">
          <a:xfrm>
            <a:off x="3291175" y="3594653"/>
            <a:ext cx="609603" cy="633435"/>
            <a:chOff x="4148045" y="1532944"/>
            <a:chExt cx="625796" cy="623888"/>
          </a:xfrm>
        </p:grpSpPr>
        <p:sp>
          <p:nvSpPr>
            <p:cNvPr id="29858" name="Freeform 194"/>
            <p:cNvSpPr>
              <a:spLocks/>
            </p:cNvSpPr>
            <p:nvPr/>
          </p:nvSpPr>
          <p:spPr bwMode="auto">
            <a:xfrm>
              <a:off x="4148045" y="1532944"/>
              <a:ext cx="619125" cy="623888"/>
            </a:xfrm>
            <a:custGeom>
              <a:avLst/>
              <a:gdLst>
                <a:gd name="T0" fmla="*/ 0 w 371"/>
                <a:gd name="T1" fmla="*/ 2147483647 h 371"/>
                <a:gd name="T2" fmla="*/ 2147483647 w 371"/>
                <a:gd name="T3" fmla="*/ 2147483647 h 371"/>
                <a:gd name="T4" fmla="*/ 2147483647 w 371"/>
                <a:gd name="T5" fmla="*/ 2147483647 h 371"/>
                <a:gd name="T6" fmla="*/ 2147483647 w 371"/>
                <a:gd name="T7" fmla="*/ 2147483647 h 371"/>
                <a:gd name="T8" fmla="*/ 2147483647 w 371"/>
                <a:gd name="T9" fmla="*/ 2147483647 h 371"/>
                <a:gd name="T10" fmla="*/ 2147483647 w 371"/>
                <a:gd name="T11" fmla="*/ 2147483647 h 371"/>
                <a:gd name="T12" fmla="*/ 2147483647 w 371"/>
                <a:gd name="T13" fmla="*/ 2147483647 h 371"/>
                <a:gd name="T14" fmla="*/ 2147483647 w 371"/>
                <a:gd name="T15" fmla="*/ 2147483647 h 371"/>
                <a:gd name="T16" fmla="*/ 2147483647 w 371"/>
                <a:gd name="T17" fmla="*/ 0 h 371"/>
                <a:gd name="T18" fmla="*/ 2147483647 w 371"/>
                <a:gd name="T19" fmla="*/ 2147483647 h 371"/>
                <a:gd name="T20" fmla="*/ 2147483647 w 371"/>
                <a:gd name="T21" fmla="*/ 2147483647 h 371"/>
                <a:gd name="T22" fmla="*/ 2147483647 w 371"/>
                <a:gd name="T23" fmla="*/ 2147483647 h 371"/>
                <a:gd name="T24" fmla="*/ 2147483647 w 371"/>
                <a:gd name="T25" fmla="*/ 2147483647 h 371"/>
                <a:gd name="T26" fmla="*/ 2147483647 w 371"/>
                <a:gd name="T27" fmla="*/ 2147483647 h 371"/>
                <a:gd name="T28" fmla="*/ 2147483647 w 371"/>
                <a:gd name="T29" fmla="*/ 2147483647 h 371"/>
                <a:gd name="T30" fmla="*/ 2147483647 w 371"/>
                <a:gd name="T31" fmla="*/ 2147483647 h 371"/>
                <a:gd name="T32" fmla="*/ 2147483647 w 371"/>
                <a:gd name="T33" fmla="*/ 2147483647 h 371"/>
                <a:gd name="T34" fmla="*/ 2147483647 w 371"/>
                <a:gd name="T35" fmla="*/ 2147483647 h 371"/>
                <a:gd name="T36" fmla="*/ 2147483647 w 371"/>
                <a:gd name="T37" fmla="*/ 2147483647 h 371"/>
                <a:gd name="T38" fmla="*/ 2147483647 w 371"/>
                <a:gd name="T39" fmla="*/ 2147483647 h 371"/>
                <a:gd name="T40" fmla="*/ 2147483647 w 371"/>
                <a:gd name="T41" fmla="*/ 2147483647 h 371"/>
                <a:gd name="T42" fmla="*/ 2147483647 w 371"/>
                <a:gd name="T43" fmla="*/ 2147483647 h 371"/>
                <a:gd name="T44" fmla="*/ 2147483647 w 371"/>
                <a:gd name="T45" fmla="*/ 2147483647 h 371"/>
                <a:gd name="T46" fmla="*/ 2147483647 w 371"/>
                <a:gd name="T47" fmla="*/ 2147483647 h 371"/>
                <a:gd name="T48" fmla="*/ 2147483647 w 371"/>
                <a:gd name="T49" fmla="*/ 2147483647 h 371"/>
                <a:gd name="T50" fmla="*/ 2147483647 w 371"/>
                <a:gd name="T51" fmla="*/ 2147483647 h 371"/>
                <a:gd name="T52" fmla="*/ 2147483647 w 371"/>
                <a:gd name="T53" fmla="*/ 2147483647 h 371"/>
                <a:gd name="T54" fmla="*/ 2147483647 w 371"/>
                <a:gd name="T55" fmla="*/ 2147483647 h 371"/>
                <a:gd name="T56" fmla="*/ 2147483647 w 371"/>
                <a:gd name="T57" fmla="*/ 2147483647 h 371"/>
                <a:gd name="T58" fmla="*/ 2147483647 w 371"/>
                <a:gd name="T59" fmla="*/ 2147483647 h 371"/>
                <a:gd name="T60" fmla="*/ 2147483647 w 371"/>
                <a:gd name="T61" fmla="*/ 2147483647 h 371"/>
                <a:gd name="T62" fmla="*/ 2147483647 w 371"/>
                <a:gd name="T63" fmla="*/ 2147483647 h 371"/>
                <a:gd name="T64" fmla="*/ 2147483647 w 371"/>
                <a:gd name="T65" fmla="*/ 2147483647 h 371"/>
                <a:gd name="T66" fmla="*/ 0 w 371"/>
                <a:gd name="T67" fmla="*/ 2147483647 h 37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71"/>
                <a:gd name="T103" fmla="*/ 0 h 371"/>
                <a:gd name="T104" fmla="*/ 371 w 371"/>
                <a:gd name="T105" fmla="*/ 371 h 37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71" h="371">
                  <a:moveTo>
                    <a:pt x="0" y="186"/>
                  </a:moveTo>
                  <a:lnTo>
                    <a:pt x="0" y="169"/>
                  </a:lnTo>
                  <a:lnTo>
                    <a:pt x="3" y="152"/>
                  </a:lnTo>
                  <a:lnTo>
                    <a:pt x="7" y="135"/>
                  </a:lnTo>
                  <a:lnTo>
                    <a:pt x="12" y="119"/>
                  </a:lnTo>
                  <a:lnTo>
                    <a:pt x="19" y="103"/>
                  </a:lnTo>
                  <a:lnTo>
                    <a:pt x="28" y="88"/>
                  </a:lnTo>
                  <a:lnTo>
                    <a:pt x="37" y="74"/>
                  </a:lnTo>
                  <a:lnTo>
                    <a:pt x="48" y="61"/>
                  </a:lnTo>
                  <a:lnTo>
                    <a:pt x="60" y="49"/>
                  </a:lnTo>
                  <a:lnTo>
                    <a:pt x="73" y="38"/>
                  </a:lnTo>
                  <a:lnTo>
                    <a:pt x="87" y="28"/>
                  </a:lnTo>
                  <a:lnTo>
                    <a:pt x="103" y="20"/>
                  </a:lnTo>
                  <a:lnTo>
                    <a:pt x="118" y="13"/>
                  </a:lnTo>
                  <a:lnTo>
                    <a:pt x="135" y="7"/>
                  </a:lnTo>
                  <a:lnTo>
                    <a:pt x="151" y="4"/>
                  </a:lnTo>
                  <a:lnTo>
                    <a:pt x="168" y="1"/>
                  </a:lnTo>
                  <a:lnTo>
                    <a:pt x="185" y="0"/>
                  </a:lnTo>
                  <a:lnTo>
                    <a:pt x="203" y="1"/>
                  </a:lnTo>
                  <a:lnTo>
                    <a:pt x="220" y="4"/>
                  </a:lnTo>
                  <a:lnTo>
                    <a:pt x="236" y="7"/>
                  </a:lnTo>
                  <a:lnTo>
                    <a:pt x="253" y="13"/>
                  </a:lnTo>
                  <a:lnTo>
                    <a:pt x="268" y="20"/>
                  </a:lnTo>
                  <a:lnTo>
                    <a:pt x="283" y="28"/>
                  </a:lnTo>
                  <a:lnTo>
                    <a:pt x="298" y="38"/>
                  </a:lnTo>
                  <a:lnTo>
                    <a:pt x="311" y="49"/>
                  </a:lnTo>
                  <a:lnTo>
                    <a:pt x="323" y="61"/>
                  </a:lnTo>
                  <a:lnTo>
                    <a:pt x="333" y="74"/>
                  </a:lnTo>
                  <a:lnTo>
                    <a:pt x="343" y="88"/>
                  </a:lnTo>
                  <a:lnTo>
                    <a:pt x="352" y="103"/>
                  </a:lnTo>
                  <a:lnTo>
                    <a:pt x="359" y="119"/>
                  </a:lnTo>
                  <a:lnTo>
                    <a:pt x="364" y="135"/>
                  </a:lnTo>
                  <a:lnTo>
                    <a:pt x="368" y="152"/>
                  </a:lnTo>
                  <a:lnTo>
                    <a:pt x="370" y="169"/>
                  </a:lnTo>
                  <a:lnTo>
                    <a:pt x="371" y="186"/>
                  </a:lnTo>
                  <a:lnTo>
                    <a:pt x="370" y="203"/>
                  </a:lnTo>
                  <a:lnTo>
                    <a:pt x="368" y="220"/>
                  </a:lnTo>
                  <a:lnTo>
                    <a:pt x="364" y="236"/>
                  </a:lnTo>
                  <a:lnTo>
                    <a:pt x="359" y="253"/>
                  </a:lnTo>
                  <a:lnTo>
                    <a:pt x="352" y="268"/>
                  </a:lnTo>
                  <a:lnTo>
                    <a:pt x="343" y="283"/>
                  </a:lnTo>
                  <a:lnTo>
                    <a:pt x="333" y="297"/>
                  </a:lnTo>
                  <a:lnTo>
                    <a:pt x="323" y="310"/>
                  </a:lnTo>
                  <a:lnTo>
                    <a:pt x="311" y="323"/>
                  </a:lnTo>
                  <a:lnTo>
                    <a:pt x="298" y="334"/>
                  </a:lnTo>
                  <a:lnTo>
                    <a:pt x="283" y="343"/>
                  </a:lnTo>
                  <a:lnTo>
                    <a:pt x="268" y="352"/>
                  </a:lnTo>
                  <a:lnTo>
                    <a:pt x="253" y="359"/>
                  </a:lnTo>
                  <a:lnTo>
                    <a:pt x="236" y="364"/>
                  </a:lnTo>
                  <a:lnTo>
                    <a:pt x="220" y="368"/>
                  </a:lnTo>
                  <a:lnTo>
                    <a:pt x="203" y="370"/>
                  </a:lnTo>
                  <a:lnTo>
                    <a:pt x="185" y="371"/>
                  </a:lnTo>
                  <a:lnTo>
                    <a:pt x="168" y="370"/>
                  </a:lnTo>
                  <a:lnTo>
                    <a:pt x="151" y="368"/>
                  </a:lnTo>
                  <a:lnTo>
                    <a:pt x="135" y="364"/>
                  </a:lnTo>
                  <a:lnTo>
                    <a:pt x="118" y="359"/>
                  </a:lnTo>
                  <a:lnTo>
                    <a:pt x="103" y="352"/>
                  </a:lnTo>
                  <a:lnTo>
                    <a:pt x="87" y="343"/>
                  </a:lnTo>
                  <a:lnTo>
                    <a:pt x="73" y="334"/>
                  </a:lnTo>
                  <a:lnTo>
                    <a:pt x="60" y="323"/>
                  </a:lnTo>
                  <a:lnTo>
                    <a:pt x="48" y="310"/>
                  </a:lnTo>
                  <a:lnTo>
                    <a:pt x="37" y="297"/>
                  </a:lnTo>
                  <a:lnTo>
                    <a:pt x="28" y="283"/>
                  </a:lnTo>
                  <a:lnTo>
                    <a:pt x="19" y="268"/>
                  </a:lnTo>
                  <a:lnTo>
                    <a:pt x="12" y="253"/>
                  </a:lnTo>
                  <a:lnTo>
                    <a:pt x="7" y="236"/>
                  </a:lnTo>
                  <a:lnTo>
                    <a:pt x="3" y="220"/>
                  </a:lnTo>
                  <a:lnTo>
                    <a:pt x="0" y="203"/>
                  </a:lnTo>
                  <a:lnTo>
                    <a:pt x="0" y="186"/>
                  </a:lnTo>
                  <a:close/>
                </a:path>
              </a:pathLst>
            </a:custGeom>
            <a:solidFill>
              <a:srgbClr val="FFFF99"/>
            </a:solidFill>
            <a:ln w="3175">
              <a:solidFill>
                <a:srgbClr val="000000"/>
              </a:solidFill>
              <a:round/>
              <a:headEnd/>
              <a:tailEnd/>
            </a:ln>
          </p:spPr>
          <p:txBody>
            <a:bodyPr/>
            <a:lstStyle/>
            <a:p>
              <a:endParaRPr lang="en-US" dirty="0"/>
            </a:p>
          </p:txBody>
        </p:sp>
        <p:sp>
          <p:nvSpPr>
            <p:cNvPr id="29859" name="Rectangle 125"/>
            <p:cNvSpPr>
              <a:spLocks noChangeArrowheads="1"/>
            </p:cNvSpPr>
            <p:nvPr/>
          </p:nvSpPr>
          <p:spPr bwMode="auto">
            <a:xfrm>
              <a:off x="4148048" y="1607996"/>
              <a:ext cx="625793" cy="318294"/>
            </a:xfrm>
            <a:prstGeom prst="rect">
              <a:avLst/>
            </a:prstGeom>
            <a:noFill/>
            <a:ln w="9525">
              <a:noFill/>
              <a:miter lim="800000"/>
              <a:headEnd/>
              <a:tailEnd/>
            </a:ln>
          </p:spPr>
          <p:txBody>
            <a:bodyPr wrap="square" lIns="0" tIns="0" rIns="0" bIns="0">
              <a:spAutoFit/>
            </a:bodyPr>
            <a:lstStyle/>
            <a:p>
              <a:pPr algn="ctr" eaLnBrk="0" hangingPunct="0"/>
              <a:r>
                <a:rPr lang="en-US" sz="700" b="1" dirty="0">
                  <a:solidFill>
                    <a:srgbClr val="000000"/>
                  </a:solidFill>
                  <a:cs typeface="Arial" pitchFamily="34" charset="0"/>
                </a:rPr>
                <a:t>Nav – KF (Kalman Filter)</a:t>
              </a:r>
            </a:p>
            <a:p>
              <a:pPr algn="ctr" eaLnBrk="0" hangingPunct="0"/>
              <a:r>
                <a:rPr lang="en-US" sz="700" b="1" dirty="0">
                  <a:solidFill>
                    <a:srgbClr val="000000"/>
                  </a:solidFill>
                  <a:cs typeface="Arial" pitchFamily="34" charset="0"/>
                </a:rPr>
                <a:t>(VTB &amp; ALHAT)</a:t>
              </a:r>
            </a:p>
          </p:txBody>
        </p:sp>
      </p:grpSp>
      <p:grpSp>
        <p:nvGrpSpPr>
          <p:cNvPr id="17" name="Group 153"/>
          <p:cNvGrpSpPr>
            <a:grpSpLocks/>
          </p:cNvGrpSpPr>
          <p:nvPr/>
        </p:nvGrpSpPr>
        <p:grpSpPr bwMode="auto">
          <a:xfrm>
            <a:off x="2605377" y="3606045"/>
            <a:ext cx="604319" cy="633435"/>
            <a:chOff x="2535857" y="3123067"/>
            <a:chExt cx="620371" cy="623888"/>
          </a:xfrm>
        </p:grpSpPr>
        <p:sp>
          <p:nvSpPr>
            <p:cNvPr id="29856" name="Freeform 155"/>
            <p:cNvSpPr>
              <a:spLocks/>
            </p:cNvSpPr>
            <p:nvPr/>
          </p:nvSpPr>
          <p:spPr bwMode="auto">
            <a:xfrm>
              <a:off x="2535857" y="3123067"/>
              <a:ext cx="619125" cy="623888"/>
            </a:xfrm>
            <a:custGeom>
              <a:avLst/>
              <a:gdLst>
                <a:gd name="T0" fmla="*/ 0 w 371"/>
                <a:gd name="T1" fmla="*/ 2147483647 h 371"/>
                <a:gd name="T2" fmla="*/ 2147483647 w 371"/>
                <a:gd name="T3" fmla="*/ 2147483647 h 371"/>
                <a:gd name="T4" fmla="*/ 2147483647 w 371"/>
                <a:gd name="T5" fmla="*/ 2147483647 h 371"/>
                <a:gd name="T6" fmla="*/ 2147483647 w 371"/>
                <a:gd name="T7" fmla="*/ 2147483647 h 371"/>
                <a:gd name="T8" fmla="*/ 2147483647 w 371"/>
                <a:gd name="T9" fmla="*/ 2147483647 h 371"/>
                <a:gd name="T10" fmla="*/ 2147483647 w 371"/>
                <a:gd name="T11" fmla="*/ 2147483647 h 371"/>
                <a:gd name="T12" fmla="*/ 2147483647 w 371"/>
                <a:gd name="T13" fmla="*/ 2147483647 h 371"/>
                <a:gd name="T14" fmla="*/ 2147483647 w 371"/>
                <a:gd name="T15" fmla="*/ 2147483647 h 371"/>
                <a:gd name="T16" fmla="*/ 2147483647 w 371"/>
                <a:gd name="T17" fmla="*/ 0 h 371"/>
                <a:gd name="T18" fmla="*/ 2147483647 w 371"/>
                <a:gd name="T19" fmla="*/ 2147483647 h 371"/>
                <a:gd name="T20" fmla="*/ 2147483647 w 371"/>
                <a:gd name="T21" fmla="*/ 2147483647 h 371"/>
                <a:gd name="T22" fmla="*/ 2147483647 w 371"/>
                <a:gd name="T23" fmla="*/ 2147483647 h 371"/>
                <a:gd name="T24" fmla="*/ 2147483647 w 371"/>
                <a:gd name="T25" fmla="*/ 2147483647 h 371"/>
                <a:gd name="T26" fmla="*/ 2147483647 w 371"/>
                <a:gd name="T27" fmla="*/ 2147483647 h 371"/>
                <a:gd name="T28" fmla="*/ 2147483647 w 371"/>
                <a:gd name="T29" fmla="*/ 2147483647 h 371"/>
                <a:gd name="T30" fmla="*/ 2147483647 w 371"/>
                <a:gd name="T31" fmla="*/ 2147483647 h 371"/>
                <a:gd name="T32" fmla="*/ 2147483647 w 371"/>
                <a:gd name="T33" fmla="*/ 2147483647 h 371"/>
                <a:gd name="T34" fmla="*/ 2147483647 w 371"/>
                <a:gd name="T35" fmla="*/ 2147483647 h 371"/>
                <a:gd name="T36" fmla="*/ 2147483647 w 371"/>
                <a:gd name="T37" fmla="*/ 2147483647 h 371"/>
                <a:gd name="T38" fmla="*/ 2147483647 w 371"/>
                <a:gd name="T39" fmla="*/ 2147483647 h 371"/>
                <a:gd name="T40" fmla="*/ 2147483647 w 371"/>
                <a:gd name="T41" fmla="*/ 2147483647 h 371"/>
                <a:gd name="T42" fmla="*/ 2147483647 w 371"/>
                <a:gd name="T43" fmla="*/ 2147483647 h 371"/>
                <a:gd name="T44" fmla="*/ 2147483647 w 371"/>
                <a:gd name="T45" fmla="*/ 2147483647 h 371"/>
                <a:gd name="T46" fmla="*/ 2147483647 w 371"/>
                <a:gd name="T47" fmla="*/ 2147483647 h 371"/>
                <a:gd name="T48" fmla="*/ 2147483647 w 371"/>
                <a:gd name="T49" fmla="*/ 2147483647 h 371"/>
                <a:gd name="T50" fmla="*/ 2147483647 w 371"/>
                <a:gd name="T51" fmla="*/ 2147483647 h 371"/>
                <a:gd name="T52" fmla="*/ 2147483647 w 371"/>
                <a:gd name="T53" fmla="*/ 2147483647 h 371"/>
                <a:gd name="T54" fmla="*/ 2147483647 w 371"/>
                <a:gd name="T55" fmla="*/ 2147483647 h 371"/>
                <a:gd name="T56" fmla="*/ 2147483647 w 371"/>
                <a:gd name="T57" fmla="*/ 2147483647 h 371"/>
                <a:gd name="T58" fmla="*/ 2147483647 w 371"/>
                <a:gd name="T59" fmla="*/ 2147483647 h 371"/>
                <a:gd name="T60" fmla="*/ 2147483647 w 371"/>
                <a:gd name="T61" fmla="*/ 2147483647 h 371"/>
                <a:gd name="T62" fmla="*/ 2147483647 w 371"/>
                <a:gd name="T63" fmla="*/ 2147483647 h 371"/>
                <a:gd name="T64" fmla="*/ 2147483647 w 371"/>
                <a:gd name="T65" fmla="*/ 2147483647 h 371"/>
                <a:gd name="T66" fmla="*/ 0 w 371"/>
                <a:gd name="T67" fmla="*/ 2147483647 h 37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71"/>
                <a:gd name="T103" fmla="*/ 0 h 371"/>
                <a:gd name="T104" fmla="*/ 371 w 371"/>
                <a:gd name="T105" fmla="*/ 371 h 37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71" h="371">
                  <a:moveTo>
                    <a:pt x="0" y="186"/>
                  </a:moveTo>
                  <a:lnTo>
                    <a:pt x="0" y="169"/>
                  </a:lnTo>
                  <a:lnTo>
                    <a:pt x="3" y="152"/>
                  </a:lnTo>
                  <a:lnTo>
                    <a:pt x="7" y="135"/>
                  </a:lnTo>
                  <a:lnTo>
                    <a:pt x="12" y="119"/>
                  </a:lnTo>
                  <a:lnTo>
                    <a:pt x="19" y="103"/>
                  </a:lnTo>
                  <a:lnTo>
                    <a:pt x="28" y="88"/>
                  </a:lnTo>
                  <a:lnTo>
                    <a:pt x="37" y="74"/>
                  </a:lnTo>
                  <a:lnTo>
                    <a:pt x="48" y="61"/>
                  </a:lnTo>
                  <a:lnTo>
                    <a:pt x="60" y="49"/>
                  </a:lnTo>
                  <a:lnTo>
                    <a:pt x="73" y="38"/>
                  </a:lnTo>
                  <a:lnTo>
                    <a:pt x="87" y="28"/>
                  </a:lnTo>
                  <a:lnTo>
                    <a:pt x="103" y="20"/>
                  </a:lnTo>
                  <a:lnTo>
                    <a:pt x="118" y="13"/>
                  </a:lnTo>
                  <a:lnTo>
                    <a:pt x="135" y="7"/>
                  </a:lnTo>
                  <a:lnTo>
                    <a:pt x="151" y="4"/>
                  </a:lnTo>
                  <a:lnTo>
                    <a:pt x="168" y="1"/>
                  </a:lnTo>
                  <a:lnTo>
                    <a:pt x="185" y="0"/>
                  </a:lnTo>
                  <a:lnTo>
                    <a:pt x="203" y="1"/>
                  </a:lnTo>
                  <a:lnTo>
                    <a:pt x="220" y="4"/>
                  </a:lnTo>
                  <a:lnTo>
                    <a:pt x="236" y="7"/>
                  </a:lnTo>
                  <a:lnTo>
                    <a:pt x="253" y="13"/>
                  </a:lnTo>
                  <a:lnTo>
                    <a:pt x="268" y="20"/>
                  </a:lnTo>
                  <a:lnTo>
                    <a:pt x="283" y="28"/>
                  </a:lnTo>
                  <a:lnTo>
                    <a:pt x="298" y="38"/>
                  </a:lnTo>
                  <a:lnTo>
                    <a:pt x="311" y="49"/>
                  </a:lnTo>
                  <a:lnTo>
                    <a:pt x="323" y="61"/>
                  </a:lnTo>
                  <a:lnTo>
                    <a:pt x="333" y="74"/>
                  </a:lnTo>
                  <a:lnTo>
                    <a:pt x="343" y="88"/>
                  </a:lnTo>
                  <a:lnTo>
                    <a:pt x="352" y="103"/>
                  </a:lnTo>
                  <a:lnTo>
                    <a:pt x="359" y="119"/>
                  </a:lnTo>
                  <a:lnTo>
                    <a:pt x="364" y="135"/>
                  </a:lnTo>
                  <a:lnTo>
                    <a:pt x="368" y="152"/>
                  </a:lnTo>
                  <a:lnTo>
                    <a:pt x="370" y="169"/>
                  </a:lnTo>
                  <a:lnTo>
                    <a:pt x="371" y="186"/>
                  </a:lnTo>
                  <a:lnTo>
                    <a:pt x="370" y="203"/>
                  </a:lnTo>
                  <a:lnTo>
                    <a:pt x="368" y="220"/>
                  </a:lnTo>
                  <a:lnTo>
                    <a:pt x="364" y="236"/>
                  </a:lnTo>
                  <a:lnTo>
                    <a:pt x="359" y="253"/>
                  </a:lnTo>
                  <a:lnTo>
                    <a:pt x="352" y="268"/>
                  </a:lnTo>
                  <a:lnTo>
                    <a:pt x="343" y="283"/>
                  </a:lnTo>
                  <a:lnTo>
                    <a:pt x="333" y="297"/>
                  </a:lnTo>
                  <a:lnTo>
                    <a:pt x="323" y="310"/>
                  </a:lnTo>
                  <a:lnTo>
                    <a:pt x="311" y="323"/>
                  </a:lnTo>
                  <a:lnTo>
                    <a:pt x="298" y="334"/>
                  </a:lnTo>
                  <a:lnTo>
                    <a:pt x="283" y="343"/>
                  </a:lnTo>
                  <a:lnTo>
                    <a:pt x="268" y="352"/>
                  </a:lnTo>
                  <a:lnTo>
                    <a:pt x="253" y="359"/>
                  </a:lnTo>
                  <a:lnTo>
                    <a:pt x="236" y="364"/>
                  </a:lnTo>
                  <a:lnTo>
                    <a:pt x="220" y="368"/>
                  </a:lnTo>
                  <a:lnTo>
                    <a:pt x="203" y="370"/>
                  </a:lnTo>
                  <a:lnTo>
                    <a:pt x="185" y="371"/>
                  </a:lnTo>
                  <a:lnTo>
                    <a:pt x="168" y="370"/>
                  </a:lnTo>
                  <a:lnTo>
                    <a:pt x="151" y="368"/>
                  </a:lnTo>
                  <a:lnTo>
                    <a:pt x="135" y="364"/>
                  </a:lnTo>
                  <a:lnTo>
                    <a:pt x="118" y="359"/>
                  </a:lnTo>
                  <a:lnTo>
                    <a:pt x="103" y="352"/>
                  </a:lnTo>
                  <a:lnTo>
                    <a:pt x="87" y="343"/>
                  </a:lnTo>
                  <a:lnTo>
                    <a:pt x="73" y="334"/>
                  </a:lnTo>
                  <a:lnTo>
                    <a:pt x="60" y="323"/>
                  </a:lnTo>
                  <a:lnTo>
                    <a:pt x="48" y="310"/>
                  </a:lnTo>
                  <a:lnTo>
                    <a:pt x="37" y="297"/>
                  </a:lnTo>
                  <a:lnTo>
                    <a:pt x="28" y="283"/>
                  </a:lnTo>
                  <a:lnTo>
                    <a:pt x="19" y="268"/>
                  </a:lnTo>
                  <a:lnTo>
                    <a:pt x="12" y="253"/>
                  </a:lnTo>
                  <a:lnTo>
                    <a:pt x="7" y="236"/>
                  </a:lnTo>
                  <a:lnTo>
                    <a:pt x="3" y="220"/>
                  </a:lnTo>
                  <a:lnTo>
                    <a:pt x="0" y="203"/>
                  </a:lnTo>
                  <a:lnTo>
                    <a:pt x="0" y="186"/>
                  </a:lnTo>
                  <a:close/>
                </a:path>
              </a:pathLst>
            </a:custGeom>
            <a:solidFill>
              <a:srgbClr val="FFFF99"/>
            </a:solidFill>
            <a:ln w="3175">
              <a:solidFill>
                <a:srgbClr val="000000"/>
              </a:solidFill>
              <a:round/>
              <a:headEnd/>
              <a:tailEnd/>
            </a:ln>
          </p:spPr>
          <p:txBody>
            <a:bodyPr/>
            <a:lstStyle/>
            <a:p>
              <a:endParaRPr lang="en-US" dirty="0"/>
            </a:p>
          </p:txBody>
        </p:sp>
        <p:sp>
          <p:nvSpPr>
            <p:cNvPr id="29857" name="Rectangle 125"/>
            <p:cNvSpPr>
              <a:spLocks noChangeArrowheads="1"/>
            </p:cNvSpPr>
            <p:nvPr/>
          </p:nvSpPr>
          <p:spPr bwMode="auto">
            <a:xfrm>
              <a:off x="2579147" y="3331016"/>
              <a:ext cx="577081" cy="215444"/>
            </a:xfrm>
            <a:prstGeom prst="rect">
              <a:avLst/>
            </a:prstGeom>
            <a:noFill/>
            <a:ln w="9525">
              <a:noFill/>
              <a:miter lim="800000"/>
              <a:headEnd/>
              <a:tailEnd/>
            </a:ln>
          </p:spPr>
          <p:txBody>
            <a:bodyPr wrap="none" lIns="0" tIns="0" rIns="0" bIns="0">
              <a:spAutoFit/>
            </a:bodyPr>
            <a:lstStyle/>
            <a:p>
              <a:pPr algn="ctr" eaLnBrk="0" hangingPunct="0"/>
              <a:r>
                <a:rPr lang="en-US" sz="700" b="1" dirty="0">
                  <a:solidFill>
                    <a:srgbClr val="000000"/>
                  </a:solidFill>
                  <a:cs typeface="Arial" pitchFamily="34" charset="0"/>
                </a:rPr>
                <a:t>Nav - IMU </a:t>
              </a:r>
            </a:p>
            <a:p>
              <a:pPr algn="ctr" eaLnBrk="0" hangingPunct="0"/>
              <a:r>
                <a:rPr lang="en-US" sz="700" b="1" dirty="0">
                  <a:solidFill>
                    <a:srgbClr val="000000"/>
                  </a:solidFill>
                  <a:cs typeface="Arial" pitchFamily="34" charset="0"/>
                </a:rPr>
                <a:t>Preprocessor</a:t>
              </a:r>
            </a:p>
          </p:txBody>
        </p:sp>
      </p:grpSp>
      <p:sp>
        <p:nvSpPr>
          <p:cNvPr id="29820" name="Rectangle 125"/>
          <p:cNvSpPr>
            <a:spLocks noChangeArrowheads="1"/>
          </p:cNvSpPr>
          <p:nvPr/>
        </p:nvSpPr>
        <p:spPr bwMode="auto">
          <a:xfrm>
            <a:off x="3680249" y="3518453"/>
            <a:ext cx="527796" cy="109370"/>
          </a:xfrm>
          <a:prstGeom prst="rect">
            <a:avLst/>
          </a:prstGeom>
          <a:noFill/>
          <a:ln w="9525">
            <a:noFill/>
            <a:miter lim="800000"/>
            <a:headEnd/>
            <a:tailEnd/>
          </a:ln>
        </p:spPr>
        <p:txBody>
          <a:bodyPr wrap="none" lIns="0" tIns="0" rIns="0" bIns="0">
            <a:spAutoFit/>
          </a:bodyPr>
          <a:lstStyle/>
          <a:p>
            <a:pPr algn="ctr" eaLnBrk="0" hangingPunct="0"/>
            <a:r>
              <a:rPr lang="en-US" sz="700" b="1" dirty="0">
                <a:solidFill>
                  <a:srgbClr val="000000"/>
                </a:solidFill>
                <a:cs typeface="Arial" pitchFamily="34" charset="0"/>
              </a:rPr>
              <a:t>GNC-N Apps</a:t>
            </a:r>
          </a:p>
        </p:txBody>
      </p:sp>
      <p:sp>
        <p:nvSpPr>
          <p:cNvPr id="29840" name="TextBox 238"/>
          <p:cNvSpPr txBox="1">
            <a:spLocks noChangeArrowheads="1"/>
          </p:cNvSpPr>
          <p:nvPr/>
        </p:nvSpPr>
        <p:spPr bwMode="auto">
          <a:xfrm>
            <a:off x="2735877" y="4036230"/>
            <a:ext cx="376640" cy="187492"/>
          </a:xfrm>
          <a:prstGeom prst="rect">
            <a:avLst/>
          </a:prstGeom>
          <a:noFill/>
          <a:ln w="9525">
            <a:noFill/>
            <a:miter lim="800000"/>
            <a:headEnd/>
            <a:tailEnd/>
          </a:ln>
        </p:spPr>
        <p:txBody>
          <a:bodyPr wrap="none">
            <a:spAutoFit/>
          </a:bodyPr>
          <a:lstStyle/>
          <a:p>
            <a:r>
              <a:rPr lang="en-US" sz="600" dirty="0"/>
              <a:t>50 Hz</a:t>
            </a:r>
          </a:p>
        </p:txBody>
      </p:sp>
      <p:sp>
        <p:nvSpPr>
          <p:cNvPr id="29841" name="TextBox 239"/>
          <p:cNvSpPr txBox="1">
            <a:spLocks noChangeArrowheads="1"/>
          </p:cNvSpPr>
          <p:nvPr/>
        </p:nvSpPr>
        <p:spPr bwMode="auto">
          <a:xfrm>
            <a:off x="4206443" y="3997815"/>
            <a:ext cx="376640" cy="187492"/>
          </a:xfrm>
          <a:prstGeom prst="rect">
            <a:avLst/>
          </a:prstGeom>
          <a:noFill/>
          <a:ln w="9525">
            <a:noFill/>
            <a:miter lim="800000"/>
            <a:headEnd/>
            <a:tailEnd/>
          </a:ln>
        </p:spPr>
        <p:txBody>
          <a:bodyPr wrap="none">
            <a:spAutoFit/>
          </a:bodyPr>
          <a:lstStyle/>
          <a:p>
            <a:r>
              <a:rPr lang="en-US" sz="600" dirty="0"/>
              <a:t>50 Hz</a:t>
            </a:r>
          </a:p>
        </p:txBody>
      </p:sp>
      <p:sp>
        <p:nvSpPr>
          <p:cNvPr id="29842" name="TextBox 240"/>
          <p:cNvSpPr txBox="1">
            <a:spLocks noChangeArrowheads="1"/>
          </p:cNvSpPr>
          <p:nvPr/>
        </p:nvSpPr>
        <p:spPr bwMode="auto">
          <a:xfrm>
            <a:off x="3447378" y="4078545"/>
            <a:ext cx="334479" cy="187492"/>
          </a:xfrm>
          <a:prstGeom prst="rect">
            <a:avLst/>
          </a:prstGeom>
          <a:noFill/>
          <a:ln w="9525">
            <a:noFill/>
            <a:miter lim="800000"/>
            <a:headEnd/>
            <a:tailEnd/>
          </a:ln>
        </p:spPr>
        <p:txBody>
          <a:bodyPr wrap="none">
            <a:spAutoFit/>
          </a:bodyPr>
          <a:lstStyle/>
          <a:p>
            <a:r>
              <a:rPr lang="en-US" sz="600" dirty="0"/>
              <a:t>5 Hz</a:t>
            </a:r>
          </a:p>
        </p:txBody>
      </p:sp>
      <p:sp>
        <p:nvSpPr>
          <p:cNvPr id="29844" name="TextBox 242"/>
          <p:cNvSpPr txBox="1">
            <a:spLocks noChangeArrowheads="1"/>
          </p:cNvSpPr>
          <p:nvPr/>
        </p:nvSpPr>
        <p:spPr bwMode="auto">
          <a:xfrm>
            <a:off x="4944854" y="3992433"/>
            <a:ext cx="357790" cy="184666"/>
          </a:xfrm>
          <a:prstGeom prst="rect">
            <a:avLst/>
          </a:prstGeom>
          <a:noFill/>
          <a:ln w="9525">
            <a:noFill/>
            <a:miter lim="800000"/>
            <a:headEnd/>
            <a:tailEnd/>
          </a:ln>
        </p:spPr>
        <p:txBody>
          <a:bodyPr wrap="none">
            <a:spAutoFit/>
          </a:bodyPr>
          <a:lstStyle/>
          <a:p>
            <a:r>
              <a:rPr lang="en-US" sz="600" dirty="0"/>
              <a:t>50 Hz</a:t>
            </a:r>
          </a:p>
        </p:txBody>
      </p:sp>
      <p:sp>
        <p:nvSpPr>
          <p:cNvPr id="29846" name="TextBox 244"/>
          <p:cNvSpPr txBox="1">
            <a:spLocks noChangeArrowheads="1"/>
          </p:cNvSpPr>
          <p:nvPr/>
        </p:nvSpPr>
        <p:spPr bwMode="auto">
          <a:xfrm>
            <a:off x="8167987" y="4176163"/>
            <a:ext cx="503124" cy="187492"/>
          </a:xfrm>
          <a:prstGeom prst="rect">
            <a:avLst/>
          </a:prstGeom>
          <a:noFill/>
          <a:ln w="9525">
            <a:noFill/>
            <a:miter lim="800000"/>
            <a:headEnd/>
            <a:tailEnd/>
          </a:ln>
        </p:spPr>
        <p:txBody>
          <a:bodyPr wrap="none">
            <a:spAutoFit/>
          </a:bodyPr>
          <a:lstStyle/>
          <a:p>
            <a:r>
              <a:rPr lang="en-US" sz="600" dirty="0"/>
              <a:t>Bkground</a:t>
            </a:r>
          </a:p>
        </p:txBody>
      </p:sp>
      <p:sp>
        <p:nvSpPr>
          <p:cNvPr id="29847" name="TextBox 245"/>
          <p:cNvSpPr txBox="1">
            <a:spLocks noChangeArrowheads="1"/>
          </p:cNvSpPr>
          <p:nvPr/>
        </p:nvSpPr>
        <p:spPr bwMode="auto">
          <a:xfrm>
            <a:off x="8284170" y="4967313"/>
            <a:ext cx="354778" cy="187492"/>
          </a:xfrm>
          <a:prstGeom prst="rect">
            <a:avLst/>
          </a:prstGeom>
          <a:noFill/>
          <a:ln w="9525">
            <a:noFill/>
            <a:miter lim="800000"/>
            <a:headEnd/>
            <a:tailEnd/>
          </a:ln>
        </p:spPr>
        <p:txBody>
          <a:bodyPr wrap="none">
            <a:spAutoFit/>
          </a:bodyPr>
          <a:lstStyle/>
          <a:p>
            <a:r>
              <a:rPr lang="en-US" sz="600" dirty="0"/>
              <a:t> 1 Hz</a:t>
            </a:r>
          </a:p>
        </p:txBody>
      </p:sp>
      <p:sp>
        <p:nvSpPr>
          <p:cNvPr id="29851" name="Line 106"/>
          <p:cNvSpPr>
            <a:spLocks noChangeShapeType="1"/>
          </p:cNvSpPr>
          <p:nvPr/>
        </p:nvSpPr>
        <p:spPr bwMode="auto">
          <a:xfrm>
            <a:off x="1538577" y="3061253"/>
            <a:ext cx="467593" cy="112073"/>
          </a:xfrm>
          <a:prstGeom prst="line">
            <a:avLst/>
          </a:prstGeom>
          <a:noFill/>
          <a:ln w="12700">
            <a:solidFill>
              <a:schemeClr val="tx1"/>
            </a:solidFill>
            <a:round/>
            <a:headEnd type="triangle" w="med" len="med"/>
            <a:tailEnd type="triangle" w="med" len="med"/>
          </a:ln>
        </p:spPr>
        <p:txBody>
          <a:bodyPr wrap="none" anchor="ctr"/>
          <a:lstStyle/>
          <a:p>
            <a:endParaRPr lang="en-US" dirty="0"/>
          </a:p>
        </p:txBody>
      </p:sp>
      <p:sp>
        <p:nvSpPr>
          <p:cNvPr id="29853" name="TextBox 249"/>
          <p:cNvSpPr txBox="1">
            <a:spLocks noChangeArrowheads="1"/>
          </p:cNvSpPr>
          <p:nvPr/>
        </p:nvSpPr>
        <p:spPr bwMode="auto">
          <a:xfrm>
            <a:off x="319377" y="2756453"/>
            <a:ext cx="457200" cy="218741"/>
          </a:xfrm>
          <a:prstGeom prst="rect">
            <a:avLst/>
          </a:prstGeom>
          <a:noFill/>
          <a:ln w="9525">
            <a:solidFill>
              <a:schemeClr val="tx1"/>
            </a:solidFill>
            <a:miter lim="800000"/>
            <a:headEnd/>
            <a:tailEnd/>
          </a:ln>
        </p:spPr>
        <p:txBody>
          <a:bodyPr wrap="square">
            <a:spAutoFit/>
          </a:bodyPr>
          <a:lstStyle/>
          <a:p>
            <a:r>
              <a:rPr lang="en-US" sz="800" b="1" dirty="0"/>
              <a:t>HDS</a:t>
            </a:r>
          </a:p>
        </p:txBody>
      </p:sp>
      <p:sp>
        <p:nvSpPr>
          <p:cNvPr id="29854" name="Line 85"/>
          <p:cNvSpPr>
            <a:spLocks noChangeShapeType="1"/>
          </p:cNvSpPr>
          <p:nvPr/>
        </p:nvSpPr>
        <p:spPr bwMode="auto">
          <a:xfrm>
            <a:off x="852777" y="2908853"/>
            <a:ext cx="304800" cy="0"/>
          </a:xfrm>
          <a:prstGeom prst="line">
            <a:avLst/>
          </a:prstGeom>
          <a:noFill/>
          <a:ln w="9525">
            <a:solidFill>
              <a:schemeClr val="tx1"/>
            </a:solidFill>
            <a:round/>
            <a:headEnd type="triangle" w="sm" len="sm"/>
            <a:tailEnd type="triangle" w="sm" len="sm"/>
          </a:ln>
        </p:spPr>
        <p:txBody>
          <a:bodyPr anchor="ctr"/>
          <a:lstStyle/>
          <a:p>
            <a:endParaRPr lang="en-US" dirty="0"/>
          </a:p>
        </p:txBody>
      </p:sp>
      <p:sp>
        <p:nvSpPr>
          <p:cNvPr id="29855" name="Rectangle 50"/>
          <p:cNvSpPr>
            <a:spLocks noChangeArrowheads="1"/>
          </p:cNvSpPr>
          <p:nvPr/>
        </p:nvSpPr>
        <p:spPr bwMode="auto">
          <a:xfrm>
            <a:off x="700377" y="2756453"/>
            <a:ext cx="526698" cy="109370"/>
          </a:xfrm>
          <a:prstGeom prst="rect">
            <a:avLst/>
          </a:prstGeom>
          <a:noFill/>
          <a:ln w="9525">
            <a:noFill/>
            <a:miter lim="800000"/>
            <a:headEnd/>
            <a:tailEnd/>
          </a:ln>
        </p:spPr>
        <p:txBody>
          <a:bodyPr lIns="0" tIns="0" rIns="0" bIns="0">
            <a:spAutoFit/>
          </a:bodyPr>
          <a:lstStyle/>
          <a:p>
            <a:pPr algn="ctr" eaLnBrk="0" hangingPunct="0"/>
            <a:r>
              <a:rPr lang="en-US" sz="700" b="1" dirty="0">
                <a:solidFill>
                  <a:srgbClr val="000000"/>
                </a:solidFill>
                <a:cs typeface="Arial" pitchFamily="34" charset="0"/>
              </a:rPr>
              <a:t>Ethernet</a:t>
            </a:r>
            <a:endParaRPr lang="en-US" sz="4000" b="1" dirty="0">
              <a:cs typeface="Arial" pitchFamily="34" charset="0"/>
            </a:endParaRPr>
          </a:p>
        </p:txBody>
      </p:sp>
      <p:sp>
        <p:nvSpPr>
          <p:cNvPr id="234" name="Freeform 123"/>
          <p:cNvSpPr>
            <a:spLocks/>
          </p:cNvSpPr>
          <p:nvPr/>
        </p:nvSpPr>
        <p:spPr bwMode="auto">
          <a:xfrm>
            <a:off x="1188057" y="2743753"/>
            <a:ext cx="387350" cy="393700"/>
          </a:xfrm>
          <a:custGeom>
            <a:avLst/>
            <a:gdLst>
              <a:gd name="T0" fmla="*/ 0 w 371"/>
              <a:gd name="T1" fmla="*/ 477916706 h 371"/>
              <a:gd name="T2" fmla="*/ 19494928 w 371"/>
              <a:gd name="T3" fmla="*/ 381767325 h 371"/>
              <a:gd name="T4" fmla="*/ 52912659 w 371"/>
              <a:gd name="T5" fmla="*/ 291274977 h 371"/>
              <a:gd name="T6" fmla="*/ 103041758 w 371"/>
              <a:gd name="T7" fmla="*/ 209264816 h 371"/>
              <a:gd name="T8" fmla="*/ 167093660 w 371"/>
              <a:gd name="T9" fmla="*/ 138567038 h 371"/>
              <a:gd name="T10" fmla="*/ 242286475 w 371"/>
              <a:gd name="T11" fmla="*/ 79181645 h 371"/>
              <a:gd name="T12" fmla="*/ 328616865 w 371"/>
              <a:gd name="T13" fmla="*/ 36762306 h 371"/>
              <a:gd name="T14" fmla="*/ 420519379 w 371"/>
              <a:gd name="T15" fmla="*/ 11312384 h 371"/>
              <a:gd name="T16" fmla="*/ 515205453 w 371"/>
              <a:gd name="T17" fmla="*/ 0 h 371"/>
              <a:gd name="T18" fmla="*/ 612676755 w 371"/>
              <a:gd name="T19" fmla="*/ 11312384 h 371"/>
              <a:gd name="T20" fmla="*/ 704579269 w 371"/>
              <a:gd name="T21" fmla="*/ 36762306 h 371"/>
              <a:gd name="T22" fmla="*/ 788126099 w 371"/>
              <a:gd name="T23" fmla="*/ 79181645 h 371"/>
              <a:gd name="T24" fmla="*/ 866102473 w 371"/>
              <a:gd name="T25" fmla="*/ 138567038 h 371"/>
              <a:gd name="T26" fmla="*/ 927370816 w 371"/>
              <a:gd name="T27" fmla="*/ 209264816 h 371"/>
              <a:gd name="T28" fmla="*/ 980283475 w 371"/>
              <a:gd name="T29" fmla="*/ 291274977 h 371"/>
              <a:gd name="T30" fmla="*/ 1013701206 w 371"/>
              <a:gd name="T31" fmla="*/ 381767325 h 371"/>
              <a:gd name="T32" fmla="*/ 1030410906 w 371"/>
              <a:gd name="T33" fmla="*/ 477916706 h 371"/>
              <a:gd name="T34" fmla="*/ 1030410906 w 371"/>
              <a:gd name="T35" fmla="*/ 574066087 h 371"/>
              <a:gd name="T36" fmla="*/ 1013701206 w 371"/>
              <a:gd name="T37" fmla="*/ 667386951 h 371"/>
              <a:gd name="T38" fmla="*/ 980283475 w 371"/>
              <a:gd name="T39" fmla="*/ 757879299 h 371"/>
              <a:gd name="T40" fmla="*/ 927370816 w 371"/>
              <a:gd name="T41" fmla="*/ 839889461 h 371"/>
              <a:gd name="T42" fmla="*/ 866102473 w 371"/>
              <a:gd name="T43" fmla="*/ 913414073 h 371"/>
              <a:gd name="T44" fmla="*/ 788126099 w 371"/>
              <a:gd name="T45" fmla="*/ 969972631 h 371"/>
              <a:gd name="T46" fmla="*/ 704579269 w 371"/>
              <a:gd name="T47" fmla="*/ 1015218805 h 371"/>
              <a:gd name="T48" fmla="*/ 612676755 w 371"/>
              <a:gd name="T49" fmla="*/ 1040670409 h 371"/>
              <a:gd name="T50" fmla="*/ 515205453 w 371"/>
              <a:gd name="T51" fmla="*/ 1049154276 h 371"/>
              <a:gd name="T52" fmla="*/ 420519379 w 371"/>
              <a:gd name="T53" fmla="*/ 1040670409 h 371"/>
              <a:gd name="T54" fmla="*/ 328616865 w 371"/>
              <a:gd name="T55" fmla="*/ 1015218805 h 371"/>
              <a:gd name="T56" fmla="*/ 242286475 w 371"/>
              <a:gd name="T57" fmla="*/ 969972631 h 371"/>
              <a:gd name="T58" fmla="*/ 167093660 w 371"/>
              <a:gd name="T59" fmla="*/ 913414073 h 371"/>
              <a:gd name="T60" fmla="*/ 103041758 w 371"/>
              <a:gd name="T61" fmla="*/ 839889461 h 371"/>
              <a:gd name="T62" fmla="*/ 52912659 w 371"/>
              <a:gd name="T63" fmla="*/ 757879299 h 371"/>
              <a:gd name="T64" fmla="*/ 19494928 w 371"/>
              <a:gd name="T65" fmla="*/ 667386951 h 371"/>
              <a:gd name="T66" fmla="*/ 0 w 371"/>
              <a:gd name="T67" fmla="*/ 574066087 h 37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71"/>
              <a:gd name="T103" fmla="*/ 0 h 371"/>
              <a:gd name="T104" fmla="*/ 371 w 371"/>
              <a:gd name="T105" fmla="*/ 371 h 37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71" h="371">
                <a:moveTo>
                  <a:pt x="0" y="186"/>
                </a:moveTo>
                <a:lnTo>
                  <a:pt x="0" y="169"/>
                </a:lnTo>
                <a:lnTo>
                  <a:pt x="3" y="152"/>
                </a:lnTo>
                <a:lnTo>
                  <a:pt x="7" y="135"/>
                </a:lnTo>
                <a:lnTo>
                  <a:pt x="12" y="119"/>
                </a:lnTo>
                <a:lnTo>
                  <a:pt x="19" y="103"/>
                </a:lnTo>
                <a:lnTo>
                  <a:pt x="28" y="88"/>
                </a:lnTo>
                <a:lnTo>
                  <a:pt x="37" y="74"/>
                </a:lnTo>
                <a:lnTo>
                  <a:pt x="48" y="61"/>
                </a:lnTo>
                <a:lnTo>
                  <a:pt x="60" y="49"/>
                </a:lnTo>
                <a:lnTo>
                  <a:pt x="73" y="38"/>
                </a:lnTo>
                <a:lnTo>
                  <a:pt x="87" y="28"/>
                </a:lnTo>
                <a:lnTo>
                  <a:pt x="103" y="20"/>
                </a:lnTo>
                <a:lnTo>
                  <a:pt x="118" y="13"/>
                </a:lnTo>
                <a:lnTo>
                  <a:pt x="135" y="7"/>
                </a:lnTo>
                <a:lnTo>
                  <a:pt x="151" y="4"/>
                </a:lnTo>
                <a:lnTo>
                  <a:pt x="168" y="1"/>
                </a:lnTo>
                <a:lnTo>
                  <a:pt x="185" y="0"/>
                </a:lnTo>
                <a:lnTo>
                  <a:pt x="203" y="1"/>
                </a:lnTo>
                <a:lnTo>
                  <a:pt x="220" y="4"/>
                </a:lnTo>
                <a:lnTo>
                  <a:pt x="236" y="7"/>
                </a:lnTo>
                <a:lnTo>
                  <a:pt x="253" y="13"/>
                </a:lnTo>
                <a:lnTo>
                  <a:pt x="268" y="20"/>
                </a:lnTo>
                <a:lnTo>
                  <a:pt x="283" y="28"/>
                </a:lnTo>
                <a:lnTo>
                  <a:pt x="298" y="38"/>
                </a:lnTo>
                <a:lnTo>
                  <a:pt x="311" y="49"/>
                </a:lnTo>
                <a:lnTo>
                  <a:pt x="323" y="61"/>
                </a:lnTo>
                <a:lnTo>
                  <a:pt x="333" y="74"/>
                </a:lnTo>
                <a:lnTo>
                  <a:pt x="343" y="88"/>
                </a:lnTo>
                <a:lnTo>
                  <a:pt x="352" y="103"/>
                </a:lnTo>
                <a:lnTo>
                  <a:pt x="359" y="119"/>
                </a:lnTo>
                <a:lnTo>
                  <a:pt x="364" y="135"/>
                </a:lnTo>
                <a:lnTo>
                  <a:pt x="368" y="152"/>
                </a:lnTo>
                <a:lnTo>
                  <a:pt x="370" y="169"/>
                </a:lnTo>
                <a:lnTo>
                  <a:pt x="371" y="186"/>
                </a:lnTo>
                <a:lnTo>
                  <a:pt x="370" y="203"/>
                </a:lnTo>
                <a:lnTo>
                  <a:pt x="368" y="220"/>
                </a:lnTo>
                <a:lnTo>
                  <a:pt x="364" y="236"/>
                </a:lnTo>
                <a:lnTo>
                  <a:pt x="359" y="253"/>
                </a:lnTo>
                <a:lnTo>
                  <a:pt x="352" y="268"/>
                </a:lnTo>
                <a:lnTo>
                  <a:pt x="343" y="283"/>
                </a:lnTo>
                <a:lnTo>
                  <a:pt x="333" y="297"/>
                </a:lnTo>
                <a:lnTo>
                  <a:pt x="323" y="310"/>
                </a:lnTo>
                <a:lnTo>
                  <a:pt x="311" y="323"/>
                </a:lnTo>
                <a:lnTo>
                  <a:pt x="298" y="334"/>
                </a:lnTo>
                <a:lnTo>
                  <a:pt x="283" y="343"/>
                </a:lnTo>
                <a:lnTo>
                  <a:pt x="268" y="352"/>
                </a:lnTo>
                <a:lnTo>
                  <a:pt x="253" y="359"/>
                </a:lnTo>
                <a:lnTo>
                  <a:pt x="236" y="364"/>
                </a:lnTo>
                <a:lnTo>
                  <a:pt x="220" y="368"/>
                </a:lnTo>
                <a:lnTo>
                  <a:pt x="203" y="370"/>
                </a:lnTo>
                <a:lnTo>
                  <a:pt x="185" y="371"/>
                </a:lnTo>
                <a:lnTo>
                  <a:pt x="168" y="370"/>
                </a:lnTo>
                <a:lnTo>
                  <a:pt x="151" y="368"/>
                </a:lnTo>
                <a:lnTo>
                  <a:pt x="135" y="364"/>
                </a:lnTo>
                <a:lnTo>
                  <a:pt x="118" y="359"/>
                </a:lnTo>
                <a:lnTo>
                  <a:pt x="103" y="352"/>
                </a:lnTo>
                <a:lnTo>
                  <a:pt x="87" y="343"/>
                </a:lnTo>
                <a:lnTo>
                  <a:pt x="73" y="334"/>
                </a:lnTo>
                <a:lnTo>
                  <a:pt x="60" y="323"/>
                </a:lnTo>
                <a:lnTo>
                  <a:pt x="48" y="310"/>
                </a:lnTo>
                <a:lnTo>
                  <a:pt x="37" y="297"/>
                </a:lnTo>
                <a:lnTo>
                  <a:pt x="28" y="283"/>
                </a:lnTo>
                <a:lnTo>
                  <a:pt x="19" y="268"/>
                </a:lnTo>
                <a:lnTo>
                  <a:pt x="12" y="253"/>
                </a:lnTo>
                <a:lnTo>
                  <a:pt x="7" y="236"/>
                </a:lnTo>
                <a:lnTo>
                  <a:pt x="3" y="220"/>
                </a:lnTo>
                <a:lnTo>
                  <a:pt x="0" y="203"/>
                </a:lnTo>
                <a:lnTo>
                  <a:pt x="0" y="186"/>
                </a:lnTo>
                <a:close/>
              </a:path>
            </a:pathLst>
          </a:custGeom>
          <a:solidFill>
            <a:schemeClr val="accent2">
              <a:lumMod val="40000"/>
              <a:lumOff val="60000"/>
            </a:schemeClr>
          </a:solidFill>
          <a:ln w="3175">
            <a:solidFill>
              <a:srgbClr val="000000"/>
            </a:solidFill>
            <a:prstDash val="solid"/>
            <a:round/>
            <a:headEnd/>
            <a:tailEnd/>
          </a:ln>
        </p:spPr>
        <p:txBody>
          <a:bodyPr/>
          <a:lstStyle/>
          <a:p>
            <a:pPr>
              <a:defRPr/>
            </a:pPr>
            <a:endParaRPr lang="en-US" b="1" dirty="0">
              <a:latin typeface="Arial" charset="0"/>
            </a:endParaRPr>
          </a:p>
        </p:txBody>
      </p:sp>
      <p:sp>
        <p:nvSpPr>
          <p:cNvPr id="249" name="Rectangle 65"/>
          <p:cNvSpPr>
            <a:spLocks noChangeArrowheads="1"/>
          </p:cNvSpPr>
          <p:nvPr/>
        </p:nvSpPr>
        <p:spPr bwMode="auto">
          <a:xfrm>
            <a:off x="1289657" y="2835827"/>
            <a:ext cx="182562" cy="217487"/>
          </a:xfrm>
          <a:prstGeom prst="rect">
            <a:avLst/>
          </a:prstGeom>
          <a:solidFill>
            <a:schemeClr val="accent2">
              <a:lumMod val="40000"/>
              <a:lumOff val="60000"/>
            </a:schemeClr>
          </a:solidFill>
          <a:ln w="9525">
            <a:noFill/>
            <a:miter lim="800000"/>
            <a:headEnd/>
            <a:tailEnd/>
          </a:ln>
        </p:spPr>
        <p:txBody>
          <a:bodyPr wrap="none" lIns="0" tIns="0" rIns="0" bIns="0">
            <a:spAutoFit/>
          </a:bodyPr>
          <a:lstStyle/>
          <a:p>
            <a:pPr algn="ctr" eaLnBrk="0" hangingPunct="0">
              <a:defRPr/>
            </a:pPr>
            <a:r>
              <a:rPr lang="en-US" sz="700" b="1" dirty="0">
                <a:solidFill>
                  <a:srgbClr val="000000"/>
                </a:solidFill>
                <a:latin typeface="Arial" charset="0"/>
                <a:ea typeface="Arial" pitchFamily="25" charset="0"/>
                <a:cs typeface="Arial" pitchFamily="25" charset="0"/>
              </a:rPr>
              <a:t>HDS</a:t>
            </a:r>
          </a:p>
          <a:p>
            <a:pPr algn="ctr" eaLnBrk="0" hangingPunct="0">
              <a:defRPr/>
            </a:pPr>
            <a:r>
              <a:rPr lang="en-US" sz="700" b="1" dirty="0">
                <a:solidFill>
                  <a:srgbClr val="000000"/>
                </a:solidFill>
                <a:latin typeface="Arial" charset="0"/>
                <a:ea typeface="Arial" pitchFamily="25" charset="0"/>
                <a:cs typeface="Arial" pitchFamily="25" charset="0"/>
              </a:rPr>
              <a:t>IO</a:t>
            </a:r>
            <a:endParaRPr lang="en-US" sz="4000" b="1" dirty="0">
              <a:latin typeface="Arial" charset="0"/>
              <a:ea typeface="Arial" pitchFamily="25" charset="0"/>
              <a:cs typeface="Arial" pitchFamily="25" charset="0"/>
            </a:endParaRPr>
          </a:p>
        </p:txBody>
      </p:sp>
      <p:sp>
        <p:nvSpPr>
          <p:cNvPr id="187" name="Freeform 123"/>
          <p:cNvSpPr>
            <a:spLocks/>
          </p:cNvSpPr>
          <p:nvPr/>
        </p:nvSpPr>
        <p:spPr bwMode="auto">
          <a:xfrm>
            <a:off x="1188057" y="2286553"/>
            <a:ext cx="387350" cy="393700"/>
          </a:xfrm>
          <a:custGeom>
            <a:avLst/>
            <a:gdLst>
              <a:gd name="T0" fmla="*/ 0 w 371"/>
              <a:gd name="T1" fmla="*/ 477916706 h 371"/>
              <a:gd name="T2" fmla="*/ 19494928 w 371"/>
              <a:gd name="T3" fmla="*/ 381767325 h 371"/>
              <a:gd name="T4" fmla="*/ 52912659 w 371"/>
              <a:gd name="T5" fmla="*/ 291274977 h 371"/>
              <a:gd name="T6" fmla="*/ 103041758 w 371"/>
              <a:gd name="T7" fmla="*/ 209264816 h 371"/>
              <a:gd name="T8" fmla="*/ 167093660 w 371"/>
              <a:gd name="T9" fmla="*/ 138567038 h 371"/>
              <a:gd name="T10" fmla="*/ 242286475 w 371"/>
              <a:gd name="T11" fmla="*/ 79181645 h 371"/>
              <a:gd name="T12" fmla="*/ 328616865 w 371"/>
              <a:gd name="T13" fmla="*/ 36762306 h 371"/>
              <a:gd name="T14" fmla="*/ 420519379 w 371"/>
              <a:gd name="T15" fmla="*/ 11312384 h 371"/>
              <a:gd name="T16" fmla="*/ 515205453 w 371"/>
              <a:gd name="T17" fmla="*/ 0 h 371"/>
              <a:gd name="T18" fmla="*/ 612676755 w 371"/>
              <a:gd name="T19" fmla="*/ 11312384 h 371"/>
              <a:gd name="T20" fmla="*/ 704579269 w 371"/>
              <a:gd name="T21" fmla="*/ 36762306 h 371"/>
              <a:gd name="T22" fmla="*/ 788126099 w 371"/>
              <a:gd name="T23" fmla="*/ 79181645 h 371"/>
              <a:gd name="T24" fmla="*/ 866102473 w 371"/>
              <a:gd name="T25" fmla="*/ 138567038 h 371"/>
              <a:gd name="T26" fmla="*/ 927370816 w 371"/>
              <a:gd name="T27" fmla="*/ 209264816 h 371"/>
              <a:gd name="T28" fmla="*/ 980283475 w 371"/>
              <a:gd name="T29" fmla="*/ 291274977 h 371"/>
              <a:gd name="T30" fmla="*/ 1013701206 w 371"/>
              <a:gd name="T31" fmla="*/ 381767325 h 371"/>
              <a:gd name="T32" fmla="*/ 1030410906 w 371"/>
              <a:gd name="T33" fmla="*/ 477916706 h 371"/>
              <a:gd name="T34" fmla="*/ 1030410906 w 371"/>
              <a:gd name="T35" fmla="*/ 574066087 h 371"/>
              <a:gd name="T36" fmla="*/ 1013701206 w 371"/>
              <a:gd name="T37" fmla="*/ 667386951 h 371"/>
              <a:gd name="T38" fmla="*/ 980283475 w 371"/>
              <a:gd name="T39" fmla="*/ 757879299 h 371"/>
              <a:gd name="T40" fmla="*/ 927370816 w 371"/>
              <a:gd name="T41" fmla="*/ 839889461 h 371"/>
              <a:gd name="T42" fmla="*/ 866102473 w 371"/>
              <a:gd name="T43" fmla="*/ 913414073 h 371"/>
              <a:gd name="T44" fmla="*/ 788126099 w 371"/>
              <a:gd name="T45" fmla="*/ 969972631 h 371"/>
              <a:gd name="T46" fmla="*/ 704579269 w 371"/>
              <a:gd name="T47" fmla="*/ 1015218805 h 371"/>
              <a:gd name="T48" fmla="*/ 612676755 w 371"/>
              <a:gd name="T49" fmla="*/ 1040670409 h 371"/>
              <a:gd name="T50" fmla="*/ 515205453 w 371"/>
              <a:gd name="T51" fmla="*/ 1049154276 h 371"/>
              <a:gd name="T52" fmla="*/ 420519379 w 371"/>
              <a:gd name="T53" fmla="*/ 1040670409 h 371"/>
              <a:gd name="T54" fmla="*/ 328616865 w 371"/>
              <a:gd name="T55" fmla="*/ 1015218805 h 371"/>
              <a:gd name="T56" fmla="*/ 242286475 w 371"/>
              <a:gd name="T57" fmla="*/ 969972631 h 371"/>
              <a:gd name="T58" fmla="*/ 167093660 w 371"/>
              <a:gd name="T59" fmla="*/ 913414073 h 371"/>
              <a:gd name="T60" fmla="*/ 103041758 w 371"/>
              <a:gd name="T61" fmla="*/ 839889461 h 371"/>
              <a:gd name="T62" fmla="*/ 52912659 w 371"/>
              <a:gd name="T63" fmla="*/ 757879299 h 371"/>
              <a:gd name="T64" fmla="*/ 19494928 w 371"/>
              <a:gd name="T65" fmla="*/ 667386951 h 371"/>
              <a:gd name="T66" fmla="*/ 0 w 371"/>
              <a:gd name="T67" fmla="*/ 574066087 h 37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71"/>
              <a:gd name="T103" fmla="*/ 0 h 371"/>
              <a:gd name="T104" fmla="*/ 371 w 371"/>
              <a:gd name="T105" fmla="*/ 371 h 37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71" h="371">
                <a:moveTo>
                  <a:pt x="0" y="186"/>
                </a:moveTo>
                <a:lnTo>
                  <a:pt x="0" y="169"/>
                </a:lnTo>
                <a:lnTo>
                  <a:pt x="3" y="152"/>
                </a:lnTo>
                <a:lnTo>
                  <a:pt x="7" y="135"/>
                </a:lnTo>
                <a:lnTo>
                  <a:pt x="12" y="119"/>
                </a:lnTo>
                <a:lnTo>
                  <a:pt x="19" y="103"/>
                </a:lnTo>
                <a:lnTo>
                  <a:pt x="28" y="88"/>
                </a:lnTo>
                <a:lnTo>
                  <a:pt x="37" y="74"/>
                </a:lnTo>
                <a:lnTo>
                  <a:pt x="48" y="61"/>
                </a:lnTo>
                <a:lnTo>
                  <a:pt x="60" y="49"/>
                </a:lnTo>
                <a:lnTo>
                  <a:pt x="73" y="38"/>
                </a:lnTo>
                <a:lnTo>
                  <a:pt x="87" y="28"/>
                </a:lnTo>
                <a:lnTo>
                  <a:pt x="103" y="20"/>
                </a:lnTo>
                <a:lnTo>
                  <a:pt x="118" y="13"/>
                </a:lnTo>
                <a:lnTo>
                  <a:pt x="135" y="7"/>
                </a:lnTo>
                <a:lnTo>
                  <a:pt x="151" y="4"/>
                </a:lnTo>
                <a:lnTo>
                  <a:pt x="168" y="1"/>
                </a:lnTo>
                <a:lnTo>
                  <a:pt x="185" y="0"/>
                </a:lnTo>
                <a:lnTo>
                  <a:pt x="203" y="1"/>
                </a:lnTo>
                <a:lnTo>
                  <a:pt x="220" y="4"/>
                </a:lnTo>
                <a:lnTo>
                  <a:pt x="236" y="7"/>
                </a:lnTo>
                <a:lnTo>
                  <a:pt x="253" y="13"/>
                </a:lnTo>
                <a:lnTo>
                  <a:pt x="268" y="20"/>
                </a:lnTo>
                <a:lnTo>
                  <a:pt x="283" y="28"/>
                </a:lnTo>
                <a:lnTo>
                  <a:pt x="298" y="38"/>
                </a:lnTo>
                <a:lnTo>
                  <a:pt x="311" y="49"/>
                </a:lnTo>
                <a:lnTo>
                  <a:pt x="323" y="61"/>
                </a:lnTo>
                <a:lnTo>
                  <a:pt x="333" y="74"/>
                </a:lnTo>
                <a:lnTo>
                  <a:pt x="343" y="88"/>
                </a:lnTo>
                <a:lnTo>
                  <a:pt x="352" y="103"/>
                </a:lnTo>
                <a:lnTo>
                  <a:pt x="359" y="119"/>
                </a:lnTo>
                <a:lnTo>
                  <a:pt x="364" y="135"/>
                </a:lnTo>
                <a:lnTo>
                  <a:pt x="368" y="152"/>
                </a:lnTo>
                <a:lnTo>
                  <a:pt x="370" y="169"/>
                </a:lnTo>
                <a:lnTo>
                  <a:pt x="371" y="186"/>
                </a:lnTo>
                <a:lnTo>
                  <a:pt x="370" y="203"/>
                </a:lnTo>
                <a:lnTo>
                  <a:pt x="368" y="220"/>
                </a:lnTo>
                <a:lnTo>
                  <a:pt x="364" y="236"/>
                </a:lnTo>
                <a:lnTo>
                  <a:pt x="359" y="253"/>
                </a:lnTo>
                <a:lnTo>
                  <a:pt x="352" y="268"/>
                </a:lnTo>
                <a:lnTo>
                  <a:pt x="343" y="283"/>
                </a:lnTo>
                <a:lnTo>
                  <a:pt x="333" y="297"/>
                </a:lnTo>
                <a:lnTo>
                  <a:pt x="323" y="310"/>
                </a:lnTo>
                <a:lnTo>
                  <a:pt x="311" y="323"/>
                </a:lnTo>
                <a:lnTo>
                  <a:pt x="298" y="334"/>
                </a:lnTo>
                <a:lnTo>
                  <a:pt x="283" y="343"/>
                </a:lnTo>
                <a:lnTo>
                  <a:pt x="268" y="352"/>
                </a:lnTo>
                <a:lnTo>
                  <a:pt x="253" y="359"/>
                </a:lnTo>
                <a:lnTo>
                  <a:pt x="236" y="364"/>
                </a:lnTo>
                <a:lnTo>
                  <a:pt x="220" y="368"/>
                </a:lnTo>
                <a:lnTo>
                  <a:pt x="203" y="370"/>
                </a:lnTo>
                <a:lnTo>
                  <a:pt x="185" y="371"/>
                </a:lnTo>
                <a:lnTo>
                  <a:pt x="168" y="370"/>
                </a:lnTo>
                <a:lnTo>
                  <a:pt x="151" y="368"/>
                </a:lnTo>
                <a:lnTo>
                  <a:pt x="135" y="364"/>
                </a:lnTo>
                <a:lnTo>
                  <a:pt x="118" y="359"/>
                </a:lnTo>
                <a:lnTo>
                  <a:pt x="103" y="352"/>
                </a:lnTo>
                <a:lnTo>
                  <a:pt x="87" y="343"/>
                </a:lnTo>
                <a:lnTo>
                  <a:pt x="73" y="334"/>
                </a:lnTo>
                <a:lnTo>
                  <a:pt x="60" y="323"/>
                </a:lnTo>
                <a:lnTo>
                  <a:pt x="48" y="310"/>
                </a:lnTo>
                <a:lnTo>
                  <a:pt x="37" y="297"/>
                </a:lnTo>
                <a:lnTo>
                  <a:pt x="28" y="283"/>
                </a:lnTo>
                <a:lnTo>
                  <a:pt x="19" y="268"/>
                </a:lnTo>
                <a:lnTo>
                  <a:pt x="12" y="253"/>
                </a:lnTo>
                <a:lnTo>
                  <a:pt x="7" y="236"/>
                </a:lnTo>
                <a:lnTo>
                  <a:pt x="3" y="220"/>
                </a:lnTo>
                <a:lnTo>
                  <a:pt x="0" y="203"/>
                </a:lnTo>
                <a:lnTo>
                  <a:pt x="0" y="186"/>
                </a:lnTo>
                <a:close/>
              </a:path>
            </a:pathLst>
          </a:custGeom>
          <a:solidFill>
            <a:schemeClr val="accent2">
              <a:lumMod val="40000"/>
              <a:lumOff val="60000"/>
            </a:schemeClr>
          </a:solidFill>
          <a:ln w="3175">
            <a:solidFill>
              <a:srgbClr val="000000"/>
            </a:solidFill>
            <a:prstDash val="solid"/>
            <a:round/>
            <a:headEnd/>
            <a:tailEnd/>
          </a:ln>
        </p:spPr>
        <p:txBody>
          <a:bodyPr/>
          <a:lstStyle/>
          <a:p>
            <a:pPr>
              <a:defRPr/>
            </a:pPr>
            <a:endParaRPr lang="en-US" b="1" dirty="0">
              <a:latin typeface="Arial" charset="0"/>
            </a:endParaRPr>
          </a:p>
        </p:txBody>
      </p:sp>
      <p:sp>
        <p:nvSpPr>
          <p:cNvPr id="191" name="Rectangle 65"/>
          <p:cNvSpPr>
            <a:spLocks noChangeArrowheads="1"/>
          </p:cNvSpPr>
          <p:nvPr/>
        </p:nvSpPr>
        <p:spPr bwMode="auto">
          <a:xfrm>
            <a:off x="1311989" y="2383275"/>
            <a:ext cx="160301" cy="215444"/>
          </a:xfrm>
          <a:prstGeom prst="rect">
            <a:avLst/>
          </a:prstGeom>
          <a:solidFill>
            <a:schemeClr val="accent2">
              <a:lumMod val="40000"/>
              <a:lumOff val="60000"/>
            </a:schemeClr>
          </a:solidFill>
          <a:ln w="9525">
            <a:noFill/>
            <a:miter lim="800000"/>
            <a:headEnd/>
            <a:tailEnd/>
          </a:ln>
        </p:spPr>
        <p:txBody>
          <a:bodyPr wrap="none" lIns="0" tIns="0" rIns="0" bIns="0">
            <a:spAutoFit/>
          </a:bodyPr>
          <a:lstStyle/>
          <a:p>
            <a:pPr algn="ctr" eaLnBrk="0" hangingPunct="0">
              <a:defRPr/>
            </a:pPr>
            <a:r>
              <a:rPr lang="en-US" sz="700" b="1" dirty="0">
                <a:solidFill>
                  <a:srgbClr val="000000"/>
                </a:solidFill>
                <a:latin typeface="Arial" charset="0"/>
                <a:ea typeface="Arial" pitchFamily="25" charset="0"/>
                <a:cs typeface="Arial" pitchFamily="25" charset="0"/>
              </a:rPr>
              <a:t>Lalt</a:t>
            </a:r>
          </a:p>
          <a:p>
            <a:pPr algn="ctr" eaLnBrk="0" hangingPunct="0">
              <a:defRPr/>
            </a:pPr>
            <a:r>
              <a:rPr lang="en-US" sz="700" b="1" dirty="0">
                <a:solidFill>
                  <a:srgbClr val="000000"/>
                </a:solidFill>
                <a:latin typeface="Arial" charset="0"/>
                <a:ea typeface="Arial" pitchFamily="25" charset="0"/>
                <a:cs typeface="Arial" pitchFamily="25" charset="0"/>
              </a:rPr>
              <a:t>IO</a:t>
            </a:r>
            <a:endParaRPr lang="en-US" sz="4000" b="1" dirty="0">
              <a:latin typeface="Arial" charset="0"/>
              <a:ea typeface="Arial" pitchFamily="25" charset="0"/>
              <a:cs typeface="Arial" pitchFamily="25" charset="0"/>
            </a:endParaRPr>
          </a:p>
        </p:txBody>
      </p:sp>
      <p:sp>
        <p:nvSpPr>
          <p:cNvPr id="188" name="Freeform 123"/>
          <p:cNvSpPr>
            <a:spLocks/>
          </p:cNvSpPr>
          <p:nvPr/>
        </p:nvSpPr>
        <p:spPr bwMode="auto">
          <a:xfrm>
            <a:off x="1188057" y="1829353"/>
            <a:ext cx="387350" cy="393700"/>
          </a:xfrm>
          <a:custGeom>
            <a:avLst/>
            <a:gdLst>
              <a:gd name="T0" fmla="*/ 0 w 371"/>
              <a:gd name="T1" fmla="*/ 477916706 h 371"/>
              <a:gd name="T2" fmla="*/ 19494928 w 371"/>
              <a:gd name="T3" fmla="*/ 381767325 h 371"/>
              <a:gd name="T4" fmla="*/ 52912659 w 371"/>
              <a:gd name="T5" fmla="*/ 291274977 h 371"/>
              <a:gd name="T6" fmla="*/ 103041758 w 371"/>
              <a:gd name="T7" fmla="*/ 209264816 h 371"/>
              <a:gd name="T8" fmla="*/ 167093660 w 371"/>
              <a:gd name="T9" fmla="*/ 138567038 h 371"/>
              <a:gd name="T10" fmla="*/ 242286475 w 371"/>
              <a:gd name="T11" fmla="*/ 79181645 h 371"/>
              <a:gd name="T12" fmla="*/ 328616865 w 371"/>
              <a:gd name="T13" fmla="*/ 36762306 h 371"/>
              <a:gd name="T14" fmla="*/ 420519379 w 371"/>
              <a:gd name="T15" fmla="*/ 11312384 h 371"/>
              <a:gd name="T16" fmla="*/ 515205453 w 371"/>
              <a:gd name="T17" fmla="*/ 0 h 371"/>
              <a:gd name="T18" fmla="*/ 612676755 w 371"/>
              <a:gd name="T19" fmla="*/ 11312384 h 371"/>
              <a:gd name="T20" fmla="*/ 704579269 w 371"/>
              <a:gd name="T21" fmla="*/ 36762306 h 371"/>
              <a:gd name="T22" fmla="*/ 788126099 w 371"/>
              <a:gd name="T23" fmla="*/ 79181645 h 371"/>
              <a:gd name="T24" fmla="*/ 866102473 w 371"/>
              <a:gd name="T25" fmla="*/ 138567038 h 371"/>
              <a:gd name="T26" fmla="*/ 927370816 w 371"/>
              <a:gd name="T27" fmla="*/ 209264816 h 371"/>
              <a:gd name="T28" fmla="*/ 980283475 w 371"/>
              <a:gd name="T29" fmla="*/ 291274977 h 371"/>
              <a:gd name="T30" fmla="*/ 1013701206 w 371"/>
              <a:gd name="T31" fmla="*/ 381767325 h 371"/>
              <a:gd name="T32" fmla="*/ 1030410906 w 371"/>
              <a:gd name="T33" fmla="*/ 477916706 h 371"/>
              <a:gd name="T34" fmla="*/ 1030410906 w 371"/>
              <a:gd name="T35" fmla="*/ 574066087 h 371"/>
              <a:gd name="T36" fmla="*/ 1013701206 w 371"/>
              <a:gd name="T37" fmla="*/ 667386951 h 371"/>
              <a:gd name="T38" fmla="*/ 980283475 w 371"/>
              <a:gd name="T39" fmla="*/ 757879299 h 371"/>
              <a:gd name="T40" fmla="*/ 927370816 w 371"/>
              <a:gd name="T41" fmla="*/ 839889461 h 371"/>
              <a:gd name="T42" fmla="*/ 866102473 w 371"/>
              <a:gd name="T43" fmla="*/ 913414073 h 371"/>
              <a:gd name="T44" fmla="*/ 788126099 w 371"/>
              <a:gd name="T45" fmla="*/ 969972631 h 371"/>
              <a:gd name="T46" fmla="*/ 704579269 w 371"/>
              <a:gd name="T47" fmla="*/ 1015218805 h 371"/>
              <a:gd name="T48" fmla="*/ 612676755 w 371"/>
              <a:gd name="T49" fmla="*/ 1040670409 h 371"/>
              <a:gd name="T50" fmla="*/ 515205453 w 371"/>
              <a:gd name="T51" fmla="*/ 1049154276 h 371"/>
              <a:gd name="T52" fmla="*/ 420519379 w 371"/>
              <a:gd name="T53" fmla="*/ 1040670409 h 371"/>
              <a:gd name="T54" fmla="*/ 328616865 w 371"/>
              <a:gd name="T55" fmla="*/ 1015218805 h 371"/>
              <a:gd name="T56" fmla="*/ 242286475 w 371"/>
              <a:gd name="T57" fmla="*/ 969972631 h 371"/>
              <a:gd name="T58" fmla="*/ 167093660 w 371"/>
              <a:gd name="T59" fmla="*/ 913414073 h 371"/>
              <a:gd name="T60" fmla="*/ 103041758 w 371"/>
              <a:gd name="T61" fmla="*/ 839889461 h 371"/>
              <a:gd name="T62" fmla="*/ 52912659 w 371"/>
              <a:gd name="T63" fmla="*/ 757879299 h 371"/>
              <a:gd name="T64" fmla="*/ 19494928 w 371"/>
              <a:gd name="T65" fmla="*/ 667386951 h 371"/>
              <a:gd name="T66" fmla="*/ 0 w 371"/>
              <a:gd name="T67" fmla="*/ 574066087 h 37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71"/>
              <a:gd name="T103" fmla="*/ 0 h 371"/>
              <a:gd name="T104" fmla="*/ 371 w 371"/>
              <a:gd name="T105" fmla="*/ 371 h 37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71" h="371">
                <a:moveTo>
                  <a:pt x="0" y="186"/>
                </a:moveTo>
                <a:lnTo>
                  <a:pt x="0" y="169"/>
                </a:lnTo>
                <a:lnTo>
                  <a:pt x="3" y="152"/>
                </a:lnTo>
                <a:lnTo>
                  <a:pt x="7" y="135"/>
                </a:lnTo>
                <a:lnTo>
                  <a:pt x="12" y="119"/>
                </a:lnTo>
                <a:lnTo>
                  <a:pt x="19" y="103"/>
                </a:lnTo>
                <a:lnTo>
                  <a:pt x="28" y="88"/>
                </a:lnTo>
                <a:lnTo>
                  <a:pt x="37" y="74"/>
                </a:lnTo>
                <a:lnTo>
                  <a:pt x="48" y="61"/>
                </a:lnTo>
                <a:lnTo>
                  <a:pt x="60" y="49"/>
                </a:lnTo>
                <a:lnTo>
                  <a:pt x="73" y="38"/>
                </a:lnTo>
                <a:lnTo>
                  <a:pt x="87" y="28"/>
                </a:lnTo>
                <a:lnTo>
                  <a:pt x="103" y="20"/>
                </a:lnTo>
                <a:lnTo>
                  <a:pt x="118" y="13"/>
                </a:lnTo>
                <a:lnTo>
                  <a:pt x="135" y="7"/>
                </a:lnTo>
                <a:lnTo>
                  <a:pt x="151" y="4"/>
                </a:lnTo>
                <a:lnTo>
                  <a:pt x="168" y="1"/>
                </a:lnTo>
                <a:lnTo>
                  <a:pt x="185" y="0"/>
                </a:lnTo>
                <a:lnTo>
                  <a:pt x="203" y="1"/>
                </a:lnTo>
                <a:lnTo>
                  <a:pt x="220" y="4"/>
                </a:lnTo>
                <a:lnTo>
                  <a:pt x="236" y="7"/>
                </a:lnTo>
                <a:lnTo>
                  <a:pt x="253" y="13"/>
                </a:lnTo>
                <a:lnTo>
                  <a:pt x="268" y="20"/>
                </a:lnTo>
                <a:lnTo>
                  <a:pt x="283" y="28"/>
                </a:lnTo>
                <a:lnTo>
                  <a:pt x="298" y="38"/>
                </a:lnTo>
                <a:lnTo>
                  <a:pt x="311" y="49"/>
                </a:lnTo>
                <a:lnTo>
                  <a:pt x="323" y="61"/>
                </a:lnTo>
                <a:lnTo>
                  <a:pt x="333" y="74"/>
                </a:lnTo>
                <a:lnTo>
                  <a:pt x="343" y="88"/>
                </a:lnTo>
                <a:lnTo>
                  <a:pt x="352" y="103"/>
                </a:lnTo>
                <a:lnTo>
                  <a:pt x="359" y="119"/>
                </a:lnTo>
                <a:lnTo>
                  <a:pt x="364" y="135"/>
                </a:lnTo>
                <a:lnTo>
                  <a:pt x="368" y="152"/>
                </a:lnTo>
                <a:lnTo>
                  <a:pt x="370" y="169"/>
                </a:lnTo>
                <a:lnTo>
                  <a:pt x="371" y="186"/>
                </a:lnTo>
                <a:lnTo>
                  <a:pt x="370" y="203"/>
                </a:lnTo>
                <a:lnTo>
                  <a:pt x="368" y="220"/>
                </a:lnTo>
                <a:lnTo>
                  <a:pt x="364" y="236"/>
                </a:lnTo>
                <a:lnTo>
                  <a:pt x="359" y="253"/>
                </a:lnTo>
                <a:lnTo>
                  <a:pt x="352" y="268"/>
                </a:lnTo>
                <a:lnTo>
                  <a:pt x="343" y="283"/>
                </a:lnTo>
                <a:lnTo>
                  <a:pt x="333" y="297"/>
                </a:lnTo>
                <a:lnTo>
                  <a:pt x="323" y="310"/>
                </a:lnTo>
                <a:lnTo>
                  <a:pt x="311" y="323"/>
                </a:lnTo>
                <a:lnTo>
                  <a:pt x="298" y="334"/>
                </a:lnTo>
                <a:lnTo>
                  <a:pt x="283" y="343"/>
                </a:lnTo>
                <a:lnTo>
                  <a:pt x="268" y="352"/>
                </a:lnTo>
                <a:lnTo>
                  <a:pt x="253" y="359"/>
                </a:lnTo>
                <a:lnTo>
                  <a:pt x="236" y="364"/>
                </a:lnTo>
                <a:lnTo>
                  <a:pt x="220" y="368"/>
                </a:lnTo>
                <a:lnTo>
                  <a:pt x="203" y="370"/>
                </a:lnTo>
                <a:lnTo>
                  <a:pt x="185" y="371"/>
                </a:lnTo>
                <a:lnTo>
                  <a:pt x="168" y="370"/>
                </a:lnTo>
                <a:lnTo>
                  <a:pt x="151" y="368"/>
                </a:lnTo>
                <a:lnTo>
                  <a:pt x="135" y="364"/>
                </a:lnTo>
                <a:lnTo>
                  <a:pt x="118" y="359"/>
                </a:lnTo>
                <a:lnTo>
                  <a:pt x="103" y="352"/>
                </a:lnTo>
                <a:lnTo>
                  <a:pt x="87" y="343"/>
                </a:lnTo>
                <a:lnTo>
                  <a:pt x="73" y="334"/>
                </a:lnTo>
                <a:lnTo>
                  <a:pt x="60" y="323"/>
                </a:lnTo>
                <a:lnTo>
                  <a:pt x="48" y="310"/>
                </a:lnTo>
                <a:lnTo>
                  <a:pt x="37" y="297"/>
                </a:lnTo>
                <a:lnTo>
                  <a:pt x="28" y="283"/>
                </a:lnTo>
                <a:lnTo>
                  <a:pt x="19" y="268"/>
                </a:lnTo>
                <a:lnTo>
                  <a:pt x="12" y="253"/>
                </a:lnTo>
                <a:lnTo>
                  <a:pt x="7" y="236"/>
                </a:lnTo>
                <a:lnTo>
                  <a:pt x="3" y="220"/>
                </a:lnTo>
                <a:lnTo>
                  <a:pt x="0" y="203"/>
                </a:lnTo>
                <a:lnTo>
                  <a:pt x="0" y="186"/>
                </a:lnTo>
                <a:close/>
              </a:path>
            </a:pathLst>
          </a:custGeom>
          <a:solidFill>
            <a:schemeClr val="accent2">
              <a:lumMod val="40000"/>
              <a:lumOff val="60000"/>
            </a:schemeClr>
          </a:solidFill>
          <a:ln w="3175">
            <a:solidFill>
              <a:srgbClr val="000000"/>
            </a:solidFill>
            <a:prstDash val="solid"/>
            <a:round/>
            <a:headEnd/>
            <a:tailEnd/>
          </a:ln>
        </p:spPr>
        <p:txBody>
          <a:bodyPr/>
          <a:lstStyle/>
          <a:p>
            <a:pPr>
              <a:defRPr/>
            </a:pPr>
            <a:endParaRPr lang="en-US" b="1" dirty="0">
              <a:latin typeface="Arial" charset="0"/>
            </a:endParaRPr>
          </a:p>
        </p:txBody>
      </p:sp>
      <p:sp>
        <p:nvSpPr>
          <p:cNvPr id="192" name="Rectangle 65"/>
          <p:cNvSpPr>
            <a:spLocks noChangeArrowheads="1"/>
          </p:cNvSpPr>
          <p:nvPr/>
        </p:nvSpPr>
        <p:spPr bwMode="auto">
          <a:xfrm>
            <a:off x="1233777" y="1969528"/>
            <a:ext cx="310494" cy="166199"/>
          </a:xfrm>
          <a:prstGeom prst="rect">
            <a:avLst/>
          </a:prstGeom>
          <a:solidFill>
            <a:schemeClr val="accent2">
              <a:lumMod val="40000"/>
              <a:lumOff val="60000"/>
            </a:schemeClr>
          </a:solidFill>
          <a:ln w="9525">
            <a:noFill/>
            <a:miter lim="800000"/>
            <a:headEnd/>
            <a:tailEnd/>
          </a:ln>
        </p:spPr>
        <p:txBody>
          <a:bodyPr wrap="square" lIns="0" tIns="0" rIns="0" bIns="0">
            <a:spAutoFit/>
          </a:bodyPr>
          <a:lstStyle/>
          <a:p>
            <a:pPr algn="ctr" eaLnBrk="0" hangingPunct="0">
              <a:defRPr/>
            </a:pPr>
            <a:r>
              <a:rPr lang="en-US" sz="600" b="1" dirty="0">
                <a:solidFill>
                  <a:srgbClr val="000000"/>
                </a:solidFill>
                <a:latin typeface="Arial" charset="0"/>
                <a:ea typeface="Arial" pitchFamily="25" charset="0"/>
                <a:cs typeface="Arial" pitchFamily="25" charset="0"/>
              </a:rPr>
              <a:t>Doppler</a:t>
            </a:r>
          </a:p>
          <a:p>
            <a:pPr algn="ctr" eaLnBrk="0" hangingPunct="0">
              <a:defRPr/>
            </a:pPr>
            <a:r>
              <a:rPr lang="en-US" sz="600" b="1" dirty="0">
                <a:solidFill>
                  <a:srgbClr val="000000"/>
                </a:solidFill>
                <a:latin typeface="Arial" charset="0"/>
                <a:ea typeface="Arial" pitchFamily="25" charset="0"/>
                <a:cs typeface="Arial" pitchFamily="25" charset="0"/>
              </a:rPr>
              <a:t>IO</a:t>
            </a:r>
            <a:endParaRPr lang="en-US" sz="3600" b="1" dirty="0">
              <a:latin typeface="Arial" charset="0"/>
              <a:ea typeface="Arial" pitchFamily="25" charset="0"/>
              <a:cs typeface="Arial" pitchFamily="25" charset="0"/>
            </a:endParaRPr>
          </a:p>
        </p:txBody>
      </p:sp>
      <p:sp>
        <p:nvSpPr>
          <p:cNvPr id="197" name="Rectangle 50"/>
          <p:cNvSpPr>
            <a:spLocks noChangeArrowheads="1"/>
          </p:cNvSpPr>
          <p:nvPr/>
        </p:nvSpPr>
        <p:spPr bwMode="auto">
          <a:xfrm>
            <a:off x="700377" y="2375453"/>
            <a:ext cx="526698" cy="109370"/>
          </a:xfrm>
          <a:prstGeom prst="rect">
            <a:avLst/>
          </a:prstGeom>
          <a:noFill/>
          <a:ln w="9525">
            <a:noFill/>
            <a:miter lim="800000"/>
            <a:headEnd/>
            <a:tailEnd/>
          </a:ln>
        </p:spPr>
        <p:txBody>
          <a:bodyPr lIns="0" tIns="0" rIns="0" bIns="0">
            <a:spAutoFit/>
          </a:bodyPr>
          <a:lstStyle/>
          <a:p>
            <a:pPr algn="ctr" eaLnBrk="0" hangingPunct="0"/>
            <a:r>
              <a:rPr lang="en-US" sz="700" b="1" dirty="0">
                <a:solidFill>
                  <a:srgbClr val="000000"/>
                </a:solidFill>
                <a:cs typeface="Arial" pitchFamily="34" charset="0"/>
              </a:rPr>
              <a:t>Ethernet</a:t>
            </a:r>
            <a:endParaRPr lang="en-US" sz="4000" b="1" dirty="0">
              <a:cs typeface="Arial" pitchFamily="34" charset="0"/>
            </a:endParaRPr>
          </a:p>
        </p:txBody>
      </p:sp>
      <p:sp>
        <p:nvSpPr>
          <p:cNvPr id="199" name="Rectangle 50"/>
          <p:cNvSpPr>
            <a:spLocks noChangeArrowheads="1"/>
          </p:cNvSpPr>
          <p:nvPr/>
        </p:nvSpPr>
        <p:spPr bwMode="auto">
          <a:xfrm>
            <a:off x="734560" y="1918253"/>
            <a:ext cx="526698" cy="109370"/>
          </a:xfrm>
          <a:prstGeom prst="rect">
            <a:avLst/>
          </a:prstGeom>
          <a:noFill/>
          <a:ln w="9525">
            <a:noFill/>
            <a:miter lim="800000"/>
            <a:headEnd/>
            <a:tailEnd/>
          </a:ln>
        </p:spPr>
        <p:txBody>
          <a:bodyPr lIns="0" tIns="0" rIns="0" bIns="0">
            <a:spAutoFit/>
          </a:bodyPr>
          <a:lstStyle/>
          <a:p>
            <a:pPr algn="ctr" eaLnBrk="0" hangingPunct="0"/>
            <a:r>
              <a:rPr lang="en-US" sz="700" b="1" dirty="0">
                <a:solidFill>
                  <a:srgbClr val="000000"/>
                </a:solidFill>
                <a:cs typeface="Arial" pitchFamily="34" charset="0"/>
              </a:rPr>
              <a:t>Ethernet</a:t>
            </a:r>
            <a:endParaRPr lang="en-US" sz="4000" b="1" dirty="0">
              <a:cs typeface="Arial" pitchFamily="34" charset="0"/>
            </a:endParaRPr>
          </a:p>
        </p:txBody>
      </p:sp>
      <p:sp>
        <p:nvSpPr>
          <p:cNvPr id="200" name="TextBox 249"/>
          <p:cNvSpPr txBox="1">
            <a:spLocks noChangeArrowheads="1"/>
          </p:cNvSpPr>
          <p:nvPr/>
        </p:nvSpPr>
        <p:spPr bwMode="auto">
          <a:xfrm>
            <a:off x="319377" y="2375453"/>
            <a:ext cx="457200" cy="307777"/>
          </a:xfrm>
          <a:prstGeom prst="rect">
            <a:avLst/>
          </a:prstGeom>
          <a:noFill/>
          <a:ln w="9525">
            <a:solidFill>
              <a:schemeClr val="tx1"/>
            </a:solidFill>
            <a:miter lim="800000"/>
            <a:headEnd/>
            <a:tailEnd/>
          </a:ln>
        </p:spPr>
        <p:txBody>
          <a:bodyPr wrap="square">
            <a:spAutoFit/>
          </a:bodyPr>
          <a:lstStyle/>
          <a:p>
            <a:r>
              <a:rPr lang="en-US" sz="700" b="1" dirty="0"/>
              <a:t>Laser Alt.</a:t>
            </a:r>
          </a:p>
        </p:txBody>
      </p:sp>
      <p:sp>
        <p:nvSpPr>
          <p:cNvPr id="201" name="TextBox 249"/>
          <p:cNvSpPr txBox="1">
            <a:spLocks noChangeArrowheads="1"/>
          </p:cNvSpPr>
          <p:nvPr/>
        </p:nvSpPr>
        <p:spPr bwMode="auto">
          <a:xfrm>
            <a:off x="319376" y="1918253"/>
            <a:ext cx="518111" cy="258532"/>
          </a:xfrm>
          <a:prstGeom prst="rect">
            <a:avLst/>
          </a:prstGeom>
          <a:noFill/>
          <a:ln w="9525">
            <a:solidFill>
              <a:schemeClr val="tx1"/>
            </a:solidFill>
            <a:miter lim="800000"/>
            <a:headEnd/>
            <a:tailEnd/>
          </a:ln>
        </p:spPr>
        <p:txBody>
          <a:bodyPr wrap="square">
            <a:spAutoFit/>
          </a:bodyPr>
          <a:lstStyle/>
          <a:p>
            <a:r>
              <a:rPr lang="en-US" sz="600" b="1" dirty="0"/>
              <a:t>Doppler Lidar</a:t>
            </a:r>
          </a:p>
        </p:txBody>
      </p:sp>
      <p:sp>
        <p:nvSpPr>
          <p:cNvPr id="203" name="TextBox 217"/>
          <p:cNvSpPr txBox="1">
            <a:spLocks noChangeArrowheads="1"/>
          </p:cNvSpPr>
          <p:nvPr/>
        </p:nvSpPr>
        <p:spPr bwMode="auto">
          <a:xfrm>
            <a:off x="1538577" y="2908853"/>
            <a:ext cx="552232" cy="187492"/>
          </a:xfrm>
          <a:prstGeom prst="rect">
            <a:avLst/>
          </a:prstGeom>
          <a:noFill/>
          <a:ln w="9525">
            <a:noFill/>
            <a:miter lim="800000"/>
            <a:headEnd/>
            <a:tailEnd/>
          </a:ln>
        </p:spPr>
        <p:txBody>
          <a:bodyPr wrap="square">
            <a:spAutoFit/>
          </a:bodyPr>
          <a:lstStyle/>
          <a:p>
            <a:r>
              <a:rPr lang="en-US" sz="600" dirty="0"/>
              <a:t>50 Hz</a:t>
            </a:r>
          </a:p>
        </p:txBody>
      </p:sp>
      <p:sp>
        <p:nvSpPr>
          <p:cNvPr id="208" name="TextBox 187"/>
          <p:cNvSpPr txBox="1">
            <a:spLocks noChangeArrowheads="1"/>
          </p:cNvSpPr>
          <p:nvPr/>
        </p:nvSpPr>
        <p:spPr bwMode="auto">
          <a:xfrm>
            <a:off x="2812030" y="1789017"/>
            <a:ext cx="577902" cy="200055"/>
          </a:xfrm>
          <a:prstGeom prst="rect">
            <a:avLst/>
          </a:prstGeom>
          <a:noFill/>
          <a:ln w="9525">
            <a:solidFill>
              <a:schemeClr val="tx1"/>
            </a:solidFill>
            <a:miter lim="800000"/>
            <a:headEnd/>
            <a:tailEnd/>
          </a:ln>
        </p:spPr>
        <p:txBody>
          <a:bodyPr wrap="square">
            <a:spAutoFit/>
          </a:bodyPr>
          <a:lstStyle/>
          <a:p>
            <a:r>
              <a:rPr lang="en-US" sz="700" b="1" dirty="0"/>
              <a:t>PWM FW</a:t>
            </a:r>
          </a:p>
        </p:txBody>
      </p:sp>
      <p:sp>
        <p:nvSpPr>
          <p:cNvPr id="213" name="Line 85"/>
          <p:cNvSpPr>
            <a:spLocks noChangeShapeType="1"/>
          </p:cNvSpPr>
          <p:nvPr/>
        </p:nvSpPr>
        <p:spPr bwMode="auto">
          <a:xfrm flipH="1">
            <a:off x="3108901" y="1501896"/>
            <a:ext cx="1835" cy="269804"/>
          </a:xfrm>
          <a:prstGeom prst="line">
            <a:avLst/>
          </a:prstGeom>
          <a:noFill/>
          <a:ln w="9525">
            <a:solidFill>
              <a:schemeClr val="tx1"/>
            </a:solidFill>
            <a:round/>
            <a:headEnd type="triangle" w="sm" len="sm"/>
            <a:tailEnd type="triangle" w="sm" len="sm"/>
          </a:ln>
        </p:spPr>
        <p:txBody>
          <a:bodyPr anchor="ctr"/>
          <a:lstStyle/>
          <a:p>
            <a:endParaRPr lang="en-US" dirty="0"/>
          </a:p>
        </p:txBody>
      </p:sp>
      <p:sp>
        <p:nvSpPr>
          <p:cNvPr id="216" name="Freeform 123"/>
          <p:cNvSpPr>
            <a:spLocks/>
          </p:cNvSpPr>
          <p:nvPr/>
        </p:nvSpPr>
        <p:spPr bwMode="auto">
          <a:xfrm>
            <a:off x="1188057" y="5107313"/>
            <a:ext cx="387350" cy="393700"/>
          </a:xfrm>
          <a:custGeom>
            <a:avLst/>
            <a:gdLst>
              <a:gd name="T0" fmla="*/ 0 w 371"/>
              <a:gd name="T1" fmla="*/ 477916706 h 371"/>
              <a:gd name="T2" fmla="*/ 19494928 w 371"/>
              <a:gd name="T3" fmla="*/ 381767325 h 371"/>
              <a:gd name="T4" fmla="*/ 52912659 w 371"/>
              <a:gd name="T5" fmla="*/ 291274977 h 371"/>
              <a:gd name="T6" fmla="*/ 103041758 w 371"/>
              <a:gd name="T7" fmla="*/ 209264816 h 371"/>
              <a:gd name="T8" fmla="*/ 167093660 w 371"/>
              <a:gd name="T9" fmla="*/ 138567038 h 371"/>
              <a:gd name="T10" fmla="*/ 242286475 w 371"/>
              <a:gd name="T11" fmla="*/ 79181645 h 371"/>
              <a:gd name="T12" fmla="*/ 328616865 w 371"/>
              <a:gd name="T13" fmla="*/ 36762306 h 371"/>
              <a:gd name="T14" fmla="*/ 420519379 w 371"/>
              <a:gd name="T15" fmla="*/ 11312384 h 371"/>
              <a:gd name="T16" fmla="*/ 515205453 w 371"/>
              <a:gd name="T17" fmla="*/ 0 h 371"/>
              <a:gd name="T18" fmla="*/ 612676755 w 371"/>
              <a:gd name="T19" fmla="*/ 11312384 h 371"/>
              <a:gd name="T20" fmla="*/ 704579269 w 371"/>
              <a:gd name="T21" fmla="*/ 36762306 h 371"/>
              <a:gd name="T22" fmla="*/ 788126099 w 371"/>
              <a:gd name="T23" fmla="*/ 79181645 h 371"/>
              <a:gd name="T24" fmla="*/ 866102473 w 371"/>
              <a:gd name="T25" fmla="*/ 138567038 h 371"/>
              <a:gd name="T26" fmla="*/ 927370816 w 371"/>
              <a:gd name="T27" fmla="*/ 209264816 h 371"/>
              <a:gd name="T28" fmla="*/ 980283475 w 371"/>
              <a:gd name="T29" fmla="*/ 291274977 h 371"/>
              <a:gd name="T30" fmla="*/ 1013701206 w 371"/>
              <a:gd name="T31" fmla="*/ 381767325 h 371"/>
              <a:gd name="T32" fmla="*/ 1030410906 w 371"/>
              <a:gd name="T33" fmla="*/ 477916706 h 371"/>
              <a:gd name="T34" fmla="*/ 1030410906 w 371"/>
              <a:gd name="T35" fmla="*/ 574066087 h 371"/>
              <a:gd name="T36" fmla="*/ 1013701206 w 371"/>
              <a:gd name="T37" fmla="*/ 667386951 h 371"/>
              <a:gd name="T38" fmla="*/ 980283475 w 371"/>
              <a:gd name="T39" fmla="*/ 757879299 h 371"/>
              <a:gd name="T40" fmla="*/ 927370816 w 371"/>
              <a:gd name="T41" fmla="*/ 839889461 h 371"/>
              <a:gd name="T42" fmla="*/ 866102473 w 371"/>
              <a:gd name="T43" fmla="*/ 913414073 h 371"/>
              <a:gd name="T44" fmla="*/ 788126099 w 371"/>
              <a:gd name="T45" fmla="*/ 969972631 h 371"/>
              <a:gd name="T46" fmla="*/ 704579269 w 371"/>
              <a:gd name="T47" fmla="*/ 1015218805 h 371"/>
              <a:gd name="T48" fmla="*/ 612676755 w 371"/>
              <a:gd name="T49" fmla="*/ 1040670409 h 371"/>
              <a:gd name="T50" fmla="*/ 515205453 w 371"/>
              <a:gd name="T51" fmla="*/ 1049154276 h 371"/>
              <a:gd name="T52" fmla="*/ 420519379 w 371"/>
              <a:gd name="T53" fmla="*/ 1040670409 h 371"/>
              <a:gd name="T54" fmla="*/ 328616865 w 371"/>
              <a:gd name="T55" fmla="*/ 1015218805 h 371"/>
              <a:gd name="T56" fmla="*/ 242286475 w 371"/>
              <a:gd name="T57" fmla="*/ 969972631 h 371"/>
              <a:gd name="T58" fmla="*/ 167093660 w 371"/>
              <a:gd name="T59" fmla="*/ 913414073 h 371"/>
              <a:gd name="T60" fmla="*/ 103041758 w 371"/>
              <a:gd name="T61" fmla="*/ 839889461 h 371"/>
              <a:gd name="T62" fmla="*/ 52912659 w 371"/>
              <a:gd name="T63" fmla="*/ 757879299 h 371"/>
              <a:gd name="T64" fmla="*/ 19494928 w 371"/>
              <a:gd name="T65" fmla="*/ 667386951 h 371"/>
              <a:gd name="T66" fmla="*/ 0 w 371"/>
              <a:gd name="T67" fmla="*/ 574066087 h 37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71"/>
              <a:gd name="T103" fmla="*/ 0 h 371"/>
              <a:gd name="T104" fmla="*/ 371 w 371"/>
              <a:gd name="T105" fmla="*/ 371 h 37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71" h="371">
                <a:moveTo>
                  <a:pt x="0" y="186"/>
                </a:moveTo>
                <a:lnTo>
                  <a:pt x="0" y="169"/>
                </a:lnTo>
                <a:lnTo>
                  <a:pt x="3" y="152"/>
                </a:lnTo>
                <a:lnTo>
                  <a:pt x="7" y="135"/>
                </a:lnTo>
                <a:lnTo>
                  <a:pt x="12" y="119"/>
                </a:lnTo>
                <a:lnTo>
                  <a:pt x="19" y="103"/>
                </a:lnTo>
                <a:lnTo>
                  <a:pt x="28" y="88"/>
                </a:lnTo>
                <a:lnTo>
                  <a:pt x="37" y="74"/>
                </a:lnTo>
                <a:lnTo>
                  <a:pt x="48" y="61"/>
                </a:lnTo>
                <a:lnTo>
                  <a:pt x="60" y="49"/>
                </a:lnTo>
                <a:lnTo>
                  <a:pt x="73" y="38"/>
                </a:lnTo>
                <a:lnTo>
                  <a:pt x="87" y="28"/>
                </a:lnTo>
                <a:lnTo>
                  <a:pt x="103" y="20"/>
                </a:lnTo>
                <a:lnTo>
                  <a:pt x="118" y="13"/>
                </a:lnTo>
                <a:lnTo>
                  <a:pt x="135" y="7"/>
                </a:lnTo>
                <a:lnTo>
                  <a:pt x="151" y="4"/>
                </a:lnTo>
                <a:lnTo>
                  <a:pt x="168" y="1"/>
                </a:lnTo>
                <a:lnTo>
                  <a:pt x="185" y="0"/>
                </a:lnTo>
                <a:lnTo>
                  <a:pt x="203" y="1"/>
                </a:lnTo>
                <a:lnTo>
                  <a:pt x="220" y="4"/>
                </a:lnTo>
                <a:lnTo>
                  <a:pt x="236" y="7"/>
                </a:lnTo>
                <a:lnTo>
                  <a:pt x="253" y="13"/>
                </a:lnTo>
                <a:lnTo>
                  <a:pt x="268" y="20"/>
                </a:lnTo>
                <a:lnTo>
                  <a:pt x="283" y="28"/>
                </a:lnTo>
                <a:lnTo>
                  <a:pt x="298" y="38"/>
                </a:lnTo>
                <a:lnTo>
                  <a:pt x="311" y="49"/>
                </a:lnTo>
                <a:lnTo>
                  <a:pt x="323" y="61"/>
                </a:lnTo>
                <a:lnTo>
                  <a:pt x="333" y="74"/>
                </a:lnTo>
                <a:lnTo>
                  <a:pt x="343" y="88"/>
                </a:lnTo>
                <a:lnTo>
                  <a:pt x="352" y="103"/>
                </a:lnTo>
                <a:lnTo>
                  <a:pt x="359" y="119"/>
                </a:lnTo>
                <a:lnTo>
                  <a:pt x="364" y="135"/>
                </a:lnTo>
                <a:lnTo>
                  <a:pt x="368" y="152"/>
                </a:lnTo>
                <a:lnTo>
                  <a:pt x="370" y="169"/>
                </a:lnTo>
                <a:lnTo>
                  <a:pt x="371" y="186"/>
                </a:lnTo>
                <a:lnTo>
                  <a:pt x="370" y="203"/>
                </a:lnTo>
                <a:lnTo>
                  <a:pt x="368" y="220"/>
                </a:lnTo>
                <a:lnTo>
                  <a:pt x="364" y="236"/>
                </a:lnTo>
                <a:lnTo>
                  <a:pt x="359" y="253"/>
                </a:lnTo>
                <a:lnTo>
                  <a:pt x="352" y="268"/>
                </a:lnTo>
                <a:lnTo>
                  <a:pt x="343" y="283"/>
                </a:lnTo>
                <a:lnTo>
                  <a:pt x="333" y="297"/>
                </a:lnTo>
                <a:lnTo>
                  <a:pt x="323" y="310"/>
                </a:lnTo>
                <a:lnTo>
                  <a:pt x="311" y="323"/>
                </a:lnTo>
                <a:lnTo>
                  <a:pt x="298" y="334"/>
                </a:lnTo>
                <a:lnTo>
                  <a:pt x="283" y="343"/>
                </a:lnTo>
                <a:lnTo>
                  <a:pt x="268" y="352"/>
                </a:lnTo>
                <a:lnTo>
                  <a:pt x="253" y="359"/>
                </a:lnTo>
                <a:lnTo>
                  <a:pt x="236" y="364"/>
                </a:lnTo>
                <a:lnTo>
                  <a:pt x="220" y="368"/>
                </a:lnTo>
                <a:lnTo>
                  <a:pt x="203" y="370"/>
                </a:lnTo>
                <a:lnTo>
                  <a:pt x="185" y="371"/>
                </a:lnTo>
                <a:lnTo>
                  <a:pt x="168" y="370"/>
                </a:lnTo>
                <a:lnTo>
                  <a:pt x="151" y="368"/>
                </a:lnTo>
                <a:lnTo>
                  <a:pt x="135" y="364"/>
                </a:lnTo>
                <a:lnTo>
                  <a:pt x="118" y="359"/>
                </a:lnTo>
                <a:lnTo>
                  <a:pt x="103" y="352"/>
                </a:lnTo>
                <a:lnTo>
                  <a:pt x="87" y="343"/>
                </a:lnTo>
                <a:lnTo>
                  <a:pt x="73" y="334"/>
                </a:lnTo>
                <a:lnTo>
                  <a:pt x="60" y="323"/>
                </a:lnTo>
                <a:lnTo>
                  <a:pt x="48" y="310"/>
                </a:lnTo>
                <a:lnTo>
                  <a:pt x="37" y="297"/>
                </a:lnTo>
                <a:lnTo>
                  <a:pt x="28" y="283"/>
                </a:lnTo>
                <a:lnTo>
                  <a:pt x="19" y="268"/>
                </a:lnTo>
                <a:lnTo>
                  <a:pt x="12" y="253"/>
                </a:lnTo>
                <a:lnTo>
                  <a:pt x="7" y="236"/>
                </a:lnTo>
                <a:lnTo>
                  <a:pt x="3" y="220"/>
                </a:lnTo>
                <a:lnTo>
                  <a:pt x="0" y="203"/>
                </a:lnTo>
                <a:lnTo>
                  <a:pt x="0" y="186"/>
                </a:lnTo>
                <a:close/>
              </a:path>
            </a:pathLst>
          </a:custGeom>
          <a:solidFill>
            <a:schemeClr val="accent2">
              <a:lumMod val="40000"/>
              <a:lumOff val="60000"/>
            </a:schemeClr>
          </a:solidFill>
          <a:ln w="3175">
            <a:solidFill>
              <a:srgbClr val="000000"/>
            </a:solidFill>
            <a:prstDash val="solid"/>
            <a:round/>
            <a:headEnd/>
            <a:tailEnd/>
          </a:ln>
        </p:spPr>
        <p:txBody>
          <a:bodyPr/>
          <a:lstStyle/>
          <a:p>
            <a:pPr>
              <a:defRPr/>
            </a:pPr>
            <a:endParaRPr lang="en-US" b="1" dirty="0">
              <a:latin typeface="Arial" charset="0"/>
            </a:endParaRPr>
          </a:p>
        </p:txBody>
      </p:sp>
      <p:sp>
        <p:nvSpPr>
          <p:cNvPr id="217" name="Rectangle 65"/>
          <p:cNvSpPr>
            <a:spLocks noChangeArrowheads="1"/>
          </p:cNvSpPr>
          <p:nvPr/>
        </p:nvSpPr>
        <p:spPr bwMode="auto">
          <a:xfrm>
            <a:off x="1253478" y="5221637"/>
            <a:ext cx="277320" cy="193899"/>
          </a:xfrm>
          <a:prstGeom prst="rect">
            <a:avLst/>
          </a:prstGeom>
          <a:solidFill>
            <a:schemeClr val="accent2">
              <a:lumMod val="40000"/>
              <a:lumOff val="60000"/>
            </a:schemeClr>
          </a:solidFill>
          <a:ln w="9525">
            <a:noFill/>
            <a:miter lim="800000"/>
            <a:headEnd/>
            <a:tailEnd/>
          </a:ln>
        </p:spPr>
        <p:txBody>
          <a:bodyPr wrap="none" lIns="0" tIns="0" rIns="0" bIns="0">
            <a:spAutoFit/>
          </a:bodyPr>
          <a:lstStyle/>
          <a:p>
            <a:pPr algn="ctr" eaLnBrk="0" hangingPunct="0">
              <a:defRPr/>
            </a:pPr>
            <a:r>
              <a:rPr lang="en-US" sz="700" b="1" dirty="0">
                <a:solidFill>
                  <a:srgbClr val="000000"/>
                </a:solidFill>
                <a:latin typeface="Arial" charset="0"/>
                <a:ea typeface="Arial" pitchFamily="25" charset="0"/>
                <a:cs typeface="Arial" pitchFamily="25" charset="0"/>
              </a:rPr>
              <a:t>AHRS </a:t>
            </a:r>
          </a:p>
          <a:p>
            <a:pPr algn="ctr" eaLnBrk="0" hangingPunct="0">
              <a:defRPr/>
            </a:pPr>
            <a:r>
              <a:rPr lang="en-US" sz="700" b="1" dirty="0">
                <a:solidFill>
                  <a:srgbClr val="000000"/>
                </a:solidFill>
                <a:latin typeface="Arial" charset="0"/>
                <a:ea typeface="Arial" pitchFamily="25" charset="0"/>
                <a:cs typeface="Arial" pitchFamily="25" charset="0"/>
              </a:rPr>
              <a:t>IO</a:t>
            </a:r>
            <a:endParaRPr lang="en-US" sz="4000" b="1" dirty="0">
              <a:latin typeface="Arial" charset="0"/>
              <a:ea typeface="Arial" pitchFamily="25" charset="0"/>
              <a:cs typeface="Arial" pitchFamily="25" charset="0"/>
            </a:endParaRPr>
          </a:p>
        </p:txBody>
      </p:sp>
      <p:sp>
        <p:nvSpPr>
          <p:cNvPr id="230" name="Line 106"/>
          <p:cNvSpPr>
            <a:spLocks noChangeShapeType="1"/>
          </p:cNvSpPr>
          <p:nvPr/>
        </p:nvSpPr>
        <p:spPr bwMode="auto">
          <a:xfrm flipV="1">
            <a:off x="1614777" y="5042453"/>
            <a:ext cx="417534" cy="228599"/>
          </a:xfrm>
          <a:prstGeom prst="line">
            <a:avLst/>
          </a:prstGeom>
          <a:noFill/>
          <a:ln w="12700">
            <a:solidFill>
              <a:schemeClr val="tx1"/>
            </a:solidFill>
            <a:round/>
            <a:headEnd type="triangle" w="med" len="med"/>
            <a:tailEnd type="triangle" w="med" len="med"/>
          </a:ln>
        </p:spPr>
        <p:txBody>
          <a:bodyPr wrap="none" anchor="ctr"/>
          <a:lstStyle/>
          <a:p>
            <a:endParaRPr lang="en-US" dirty="0"/>
          </a:p>
        </p:txBody>
      </p:sp>
      <p:sp>
        <p:nvSpPr>
          <p:cNvPr id="231" name="TextBox 249"/>
          <p:cNvSpPr txBox="1">
            <a:spLocks noChangeArrowheads="1"/>
          </p:cNvSpPr>
          <p:nvPr/>
        </p:nvSpPr>
        <p:spPr bwMode="auto">
          <a:xfrm>
            <a:off x="292672" y="5155832"/>
            <a:ext cx="533399" cy="203133"/>
          </a:xfrm>
          <a:prstGeom prst="rect">
            <a:avLst/>
          </a:prstGeom>
          <a:noFill/>
          <a:ln w="9525">
            <a:solidFill>
              <a:schemeClr val="tx1"/>
            </a:solidFill>
            <a:miter lim="800000"/>
            <a:headEnd/>
            <a:tailEnd/>
          </a:ln>
        </p:spPr>
        <p:txBody>
          <a:bodyPr wrap="square">
            <a:spAutoFit/>
          </a:bodyPr>
          <a:lstStyle/>
          <a:p>
            <a:r>
              <a:rPr lang="en-US" sz="800" b="1" dirty="0"/>
              <a:t>AHRS</a:t>
            </a:r>
          </a:p>
        </p:txBody>
      </p:sp>
      <p:sp>
        <p:nvSpPr>
          <p:cNvPr id="232" name="Line 85"/>
          <p:cNvSpPr>
            <a:spLocks noChangeShapeType="1"/>
          </p:cNvSpPr>
          <p:nvPr/>
        </p:nvSpPr>
        <p:spPr bwMode="auto">
          <a:xfrm>
            <a:off x="871827" y="5289193"/>
            <a:ext cx="304800" cy="0"/>
          </a:xfrm>
          <a:prstGeom prst="line">
            <a:avLst/>
          </a:prstGeom>
          <a:noFill/>
          <a:ln w="9525">
            <a:solidFill>
              <a:schemeClr val="tx1"/>
            </a:solidFill>
            <a:round/>
            <a:headEnd type="triangle" w="sm" len="sm"/>
            <a:tailEnd type="triangle" w="sm" len="sm"/>
          </a:ln>
        </p:spPr>
        <p:txBody>
          <a:bodyPr anchor="ctr"/>
          <a:lstStyle/>
          <a:p>
            <a:endParaRPr lang="en-US" dirty="0"/>
          </a:p>
        </p:txBody>
      </p:sp>
      <p:sp>
        <p:nvSpPr>
          <p:cNvPr id="237" name="Line 85"/>
          <p:cNvSpPr>
            <a:spLocks noChangeShapeType="1"/>
          </p:cNvSpPr>
          <p:nvPr/>
        </p:nvSpPr>
        <p:spPr bwMode="auto">
          <a:xfrm>
            <a:off x="852777" y="2527853"/>
            <a:ext cx="304800" cy="0"/>
          </a:xfrm>
          <a:prstGeom prst="line">
            <a:avLst/>
          </a:prstGeom>
          <a:noFill/>
          <a:ln w="9525">
            <a:solidFill>
              <a:schemeClr val="tx1"/>
            </a:solidFill>
            <a:round/>
            <a:headEnd type="triangle" w="sm" len="sm"/>
            <a:tailEnd type="triangle" w="sm" len="sm"/>
          </a:ln>
        </p:spPr>
        <p:txBody>
          <a:bodyPr anchor="ctr"/>
          <a:lstStyle/>
          <a:p>
            <a:endParaRPr lang="en-US" dirty="0"/>
          </a:p>
        </p:txBody>
      </p:sp>
      <p:sp>
        <p:nvSpPr>
          <p:cNvPr id="238" name="Line 106"/>
          <p:cNvSpPr>
            <a:spLocks noChangeShapeType="1"/>
          </p:cNvSpPr>
          <p:nvPr/>
        </p:nvSpPr>
        <p:spPr bwMode="auto">
          <a:xfrm>
            <a:off x="1538577" y="2604053"/>
            <a:ext cx="457200" cy="457200"/>
          </a:xfrm>
          <a:prstGeom prst="line">
            <a:avLst/>
          </a:prstGeom>
          <a:noFill/>
          <a:ln w="12700">
            <a:solidFill>
              <a:schemeClr val="tx1"/>
            </a:solidFill>
            <a:round/>
            <a:headEnd type="triangle" w="med" len="med"/>
            <a:tailEnd type="triangle" w="med" len="med"/>
          </a:ln>
        </p:spPr>
        <p:txBody>
          <a:bodyPr wrap="none" anchor="ctr"/>
          <a:lstStyle/>
          <a:p>
            <a:endParaRPr lang="en-US" dirty="0"/>
          </a:p>
        </p:txBody>
      </p:sp>
      <p:sp>
        <p:nvSpPr>
          <p:cNvPr id="239" name="Line 106"/>
          <p:cNvSpPr>
            <a:spLocks noChangeShapeType="1"/>
          </p:cNvSpPr>
          <p:nvPr/>
        </p:nvSpPr>
        <p:spPr bwMode="auto">
          <a:xfrm>
            <a:off x="1538577" y="2146853"/>
            <a:ext cx="533400" cy="914400"/>
          </a:xfrm>
          <a:prstGeom prst="line">
            <a:avLst/>
          </a:prstGeom>
          <a:noFill/>
          <a:ln w="12700">
            <a:solidFill>
              <a:schemeClr val="tx1"/>
            </a:solidFill>
            <a:round/>
            <a:headEnd type="triangle" w="med" len="med"/>
            <a:tailEnd type="triangle" w="med" len="med"/>
          </a:ln>
        </p:spPr>
        <p:txBody>
          <a:bodyPr wrap="none" anchor="ctr"/>
          <a:lstStyle/>
          <a:p>
            <a:endParaRPr lang="en-US" dirty="0"/>
          </a:p>
        </p:txBody>
      </p:sp>
      <p:sp>
        <p:nvSpPr>
          <p:cNvPr id="240" name="Rectangle 239"/>
          <p:cNvSpPr/>
          <p:nvPr/>
        </p:nvSpPr>
        <p:spPr>
          <a:xfrm>
            <a:off x="166977" y="1765853"/>
            <a:ext cx="1676400" cy="1371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1" name="TextBox 226"/>
          <p:cNvSpPr txBox="1">
            <a:spLocks noChangeArrowheads="1"/>
          </p:cNvSpPr>
          <p:nvPr/>
        </p:nvSpPr>
        <p:spPr bwMode="auto">
          <a:xfrm>
            <a:off x="1614777" y="2604053"/>
            <a:ext cx="319318" cy="184666"/>
          </a:xfrm>
          <a:prstGeom prst="rect">
            <a:avLst/>
          </a:prstGeom>
          <a:noFill/>
          <a:ln w="9525">
            <a:noFill/>
            <a:miter lim="800000"/>
            <a:headEnd/>
            <a:tailEnd/>
          </a:ln>
        </p:spPr>
        <p:txBody>
          <a:bodyPr wrap="none">
            <a:spAutoFit/>
          </a:bodyPr>
          <a:lstStyle/>
          <a:p>
            <a:r>
              <a:rPr lang="en-US" sz="600" dirty="0"/>
              <a:t>5 Hz</a:t>
            </a:r>
          </a:p>
        </p:txBody>
      </p:sp>
      <p:sp>
        <p:nvSpPr>
          <p:cNvPr id="242" name="TextBox 226"/>
          <p:cNvSpPr txBox="1">
            <a:spLocks noChangeArrowheads="1"/>
          </p:cNvSpPr>
          <p:nvPr/>
        </p:nvSpPr>
        <p:spPr bwMode="auto">
          <a:xfrm>
            <a:off x="1614777" y="2299253"/>
            <a:ext cx="319318" cy="184666"/>
          </a:xfrm>
          <a:prstGeom prst="rect">
            <a:avLst/>
          </a:prstGeom>
          <a:noFill/>
          <a:ln w="9525">
            <a:noFill/>
            <a:miter lim="800000"/>
            <a:headEnd/>
            <a:tailEnd/>
          </a:ln>
        </p:spPr>
        <p:txBody>
          <a:bodyPr wrap="none">
            <a:spAutoFit/>
          </a:bodyPr>
          <a:lstStyle/>
          <a:p>
            <a:r>
              <a:rPr lang="en-US" sz="600" dirty="0"/>
              <a:t>5 Hz</a:t>
            </a:r>
          </a:p>
        </p:txBody>
      </p:sp>
      <p:sp>
        <p:nvSpPr>
          <p:cNvPr id="243" name="TextBox 226"/>
          <p:cNvSpPr txBox="1">
            <a:spLocks noChangeArrowheads="1"/>
          </p:cNvSpPr>
          <p:nvPr/>
        </p:nvSpPr>
        <p:spPr bwMode="auto">
          <a:xfrm>
            <a:off x="1614777" y="5042453"/>
            <a:ext cx="343364" cy="175433"/>
          </a:xfrm>
          <a:prstGeom prst="rect">
            <a:avLst/>
          </a:prstGeom>
          <a:noFill/>
          <a:ln w="9525">
            <a:noFill/>
            <a:miter lim="800000"/>
            <a:headEnd/>
            <a:tailEnd/>
          </a:ln>
        </p:spPr>
        <p:txBody>
          <a:bodyPr wrap="none">
            <a:spAutoFit/>
          </a:bodyPr>
          <a:lstStyle/>
          <a:p>
            <a:r>
              <a:rPr lang="en-US" sz="600" dirty="0"/>
              <a:t>1 Hz</a:t>
            </a:r>
          </a:p>
        </p:txBody>
      </p:sp>
      <p:sp>
        <p:nvSpPr>
          <p:cNvPr id="244" name="Rectangle 50"/>
          <p:cNvSpPr>
            <a:spLocks noChangeArrowheads="1"/>
          </p:cNvSpPr>
          <p:nvPr/>
        </p:nvSpPr>
        <p:spPr bwMode="auto">
          <a:xfrm>
            <a:off x="909927" y="5353603"/>
            <a:ext cx="229451" cy="96950"/>
          </a:xfrm>
          <a:prstGeom prst="rect">
            <a:avLst/>
          </a:prstGeom>
          <a:noFill/>
          <a:ln w="9525">
            <a:noFill/>
            <a:miter lim="800000"/>
            <a:headEnd/>
            <a:tailEnd/>
          </a:ln>
        </p:spPr>
        <p:txBody>
          <a:bodyPr lIns="0" tIns="0" rIns="0" bIns="0">
            <a:spAutoFit/>
          </a:bodyPr>
          <a:lstStyle/>
          <a:p>
            <a:pPr algn="ctr" eaLnBrk="0" hangingPunct="0"/>
            <a:r>
              <a:rPr lang="en-US" sz="700" b="1" dirty="0">
                <a:solidFill>
                  <a:srgbClr val="000000"/>
                </a:solidFill>
                <a:cs typeface="Arial" pitchFamily="34" charset="0"/>
              </a:rPr>
              <a:t>232</a:t>
            </a:r>
            <a:endParaRPr lang="en-US" sz="4000" b="1" dirty="0">
              <a:cs typeface="Arial" pitchFamily="34" charset="0"/>
            </a:endParaRPr>
          </a:p>
        </p:txBody>
      </p:sp>
      <p:sp>
        <p:nvSpPr>
          <p:cNvPr id="245" name="TextBox 244"/>
          <p:cNvSpPr txBox="1"/>
          <p:nvPr/>
        </p:nvSpPr>
        <p:spPr>
          <a:xfrm>
            <a:off x="395577" y="1689653"/>
            <a:ext cx="813043" cy="184666"/>
          </a:xfrm>
          <a:prstGeom prst="rect">
            <a:avLst/>
          </a:prstGeom>
          <a:solidFill>
            <a:schemeClr val="bg1"/>
          </a:solidFill>
          <a:ln>
            <a:solidFill>
              <a:schemeClr val="accent1">
                <a:lumMod val="75000"/>
              </a:schemeClr>
            </a:solidFill>
          </a:ln>
        </p:spPr>
        <p:txBody>
          <a:bodyPr wrap="none" rtlCol="0">
            <a:spAutoFit/>
          </a:bodyPr>
          <a:lstStyle/>
          <a:p>
            <a:r>
              <a:rPr lang="en-US" sz="600" dirty="0"/>
              <a:t>HDS/ALHAT Sensors</a:t>
            </a:r>
          </a:p>
        </p:txBody>
      </p:sp>
      <p:sp>
        <p:nvSpPr>
          <p:cNvPr id="257" name="Line 109"/>
          <p:cNvSpPr>
            <a:spLocks noChangeShapeType="1"/>
          </p:cNvSpPr>
          <p:nvPr/>
        </p:nvSpPr>
        <p:spPr bwMode="auto">
          <a:xfrm>
            <a:off x="5119977" y="3289853"/>
            <a:ext cx="0" cy="310630"/>
          </a:xfrm>
          <a:prstGeom prst="line">
            <a:avLst/>
          </a:prstGeom>
          <a:noFill/>
          <a:ln w="12700">
            <a:solidFill>
              <a:schemeClr val="tx1"/>
            </a:solidFill>
            <a:round/>
            <a:headEnd type="triangle" w="med" len="med"/>
            <a:tailEnd type="triangle" w="med" len="med"/>
          </a:ln>
        </p:spPr>
        <p:txBody>
          <a:bodyPr wrap="none" anchor="ctr"/>
          <a:lstStyle/>
          <a:p>
            <a:endParaRPr lang="en-US" dirty="0"/>
          </a:p>
        </p:txBody>
      </p:sp>
      <p:sp>
        <p:nvSpPr>
          <p:cNvPr id="259" name="Rectangle 258"/>
          <p:cNvSpPr/>
          <p:nvPr/>
        </p:nvSpPr>
        <p:spPr>
          <a:xfrm>
            <a:off x="2529177" y="3442253"/>
            <a:ext cx="2971800" cy="914400"/>
          </a:xfrm>
          <a:prstGeom prst="rect">
            <a:avLst/>
          </a:prstGeom>
          <a:no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764" name="Rectangle 133"/>
          <p:cNvSpPr>
            <a:spLocks noChangeArrowheads="1"/>
          </p:cNvSpPr>
          <p:nvPr/>
        </p:nvSpPr>
        <p:spPr bwMode="auto">
          <a:xfrm>
            <a:off x="5729577" y="2218508"/>
            <a:ext cx="329482" cy="215444"/>
          </a:xfrm>
          <a:prstGeom prst="rect">
            <a:avLst/>
          </a:prstGeom>
          <a:noFill/>
          <a:ln w="9525">
            <a:noFill/>
            <a:miter lim="800000"/>
            <a:headEnd/>
            <a:tailEnd/>
          </a:ln>
        </p:spPr>
        <p:txBody>
          <a:bodyPr wrap="square" lIns="0" tIns="0" rIns="0" bIns="0">
            <a:spAutoFit/>
          </a:bodyPr>
          <a:lstStyle/>
          <a:p>
            <a:pPr algn="ctr" eaLnBrk="0" hangingPunct="0"/>
            <a:r>
              <a:rPr lang="en-US" sz="700" b="1" dirty="0">
                <a:solidFill>
                  <a:srgbClr val="000000"/>
                </a:solidFill>
                <a:cs typeface="Arial" pitchFamily="34" charset="0"/>
              </a:rPr>
              <a:t>House-</a:t>
            </a:r>
          </a:p>
          <a:p>
            <a:pPr algn="ctr" eaLnBrk="0" hangingPunct="0"/>
            <a:r>
              <a:rPr lang="en-US" sz="700" b="1" dirty="0">
                <a:solidFill>
                  <a:srgbClr val="000000"/>
                </a:solidFill>
                <a:cs typeface="Arial" pitchFamily="34" charset="0"/>
              </a:rPr>
              <a:t>keeping</a:t>
            </a:r>
          </a:p>
        </p:txBody>
      </p:sp>
      <p:sp>
        <p:nvSpPr>
          <p:cNvPr id="261" name="Line 109"/>
          <p:cNvSpPr>
            <a:spLocks noChangeShapeType="1"/>
          </p:cNvSpPr>
          <p:nvPr/>
        </p:nvSpPr>
        <p:spPr bwMode="auto">
          <a:xfrm>
            <a:off x="4666597" y="4966253"/>
            <a:ext cx="0" cy="310630"/>
          </a:xfrm>
          <a:prstGeom prst="line">
            <a:avLst/>
          </a:prstGeom>
          <a:noFill/>
          <a:ln w="12700">
            <a:solidFill>
              <a:schemeClr val="tx1"/>
            </a:solidFill>
            <a:round/>
            <a:headEnd type="triangle" w="med" len="med"/>
            <a:tailEnd type="triangle" w="med" len="med"/>
          </a:ln>
        </p:spPr>
        <p:txBody>
          <a:bodyPr wrap="none" anchor="ctr"/>
          <a:lstStyle/>
          <a:p>
            <a:endParaRPr lang="en-US" dirty="0"/>
          </a:p>
        </p:txBody>
      </p:sp>
      <p:sp>
        <p:nvSpPr>
          <p:cNvPr id="262" name="Line 109"/>
          <p:cNvSpPr>
            <a:spLocks noChangeShapeType="1"/>
          </p:cNvSpPr>
          <p:nvPr/>
        </p:nvSpPr>
        <p:spPr bwMode="auto">
          <a:xfrm>
            <a:off x="3294997" y="4966253"/>
            <a:ext cx="0" cy="310630"/>
          </a:xfrm>
          <a:prstGeom prst="line">
            <a:avLst/>
          </a:prstGeom>
          <a:noFill/>
          <a:ln w="12700">
            <a:solidFill>
              <a:schemeClr val="tx1"/>
            </a:solidFill>
            <a:round/>
            <a:headEnd type="triangle" w="med" len="med"/>
            <a:tailEnd type="triangle" w="med" len="med"/>
          </a:ln>
        </p:spPr>
        <p:txBody>
          <a:bodyPr wrap="none" anchor="ctr"/>
          <a:lstStyle/>
          <a:p>
            <a:endParaRPr lang="en-US" dirty="0"/>
          </a:p>
        </p:txBody>
      </p:sp>
      <p:sp>
        <p:nvSpPr>
          <p:cNvPr id="263" name="Line 109"/>
          <p:cNvSpPr>
            <a:spLocks noChangeShapeType="1"/>
          </p:cNvSpPr>
          <p:nvPr/>
        </p:nvSpPr>
        <p:spPr bwMode="auto">
          <a:xfrm>
            <a:off x="2532997" y="4966253"/>
            <a:ext cx="0" cy="310630"/>
          </a:xfrm>
          <a:prstGeom prst="line">
            <a:avLst/>
          </a:prstGeom>
          <a:noFill/>
          <a:ln w="12700">
            <a:solidFill>
              <a:schemeClr val="tx1"/>
            </a:solidFill>
            <a:round/>
            <a:headEnd type="triangle" w="med" len="med"/>
            <a:tailEnd type="triangle" w="med" len="med"/>
          </a:ln>
        </p:spPr>
        <p:txBody>
          <a:bodyPr wrap="none" anchor="ctr"/>
          <a:lstStyle/>
          <a:p>
            <a:endParaRPr lang="en-US" dirty="0"/>
          </a:p>
        </p:txBody>
      </p:sp>
      <p:sp>
        <p:nvSpPr>
          <p:cNvPr id="264" name="Line 103"/>
          <p:cNvSpPr>
            <a:spLocks noChangeShapeType="1"/>
          </p:cNvSpPr>
          <p:nvPr/>
        </p:nvSpPr>
        <p:spPr bwMode="auto">
          <a:xfrm>
            <a:off x="6567777" y="2751908"/>
            <a:ext cx="0" cy="386830"/>
          </a:xfrm>
          <a:prstGeom prst="line">
            <a:avLst/>
          </a:prstGeom>
          <a:noFill/>
          <a:ln w="12700">
            <a:solidFill>
              <a:schemeClr val="tx1"/>
            </a:solidFill>
            <a:round/>
            <a:headEnd type="triangle" w="med" len="med"/>
            <a:tailEnd type="triangle" w="med" len="med"/>
          </a:ln>
        </p:spPr>
        <p:txBody>
          <a:bodyPr wrap="none" anchor="ctr"/>
          <a:lstStyle/>
          <a:p>
            <a:endParaRPr lang="en-US" dirty="0"/>
          </a:p>
        </p:txBody>
      </p:sp>
      <p:sp>
        <p:nvSpPr>
          <p:cNvPr id="265" name="Line 103"/>
          <p:cNvSpPr>
            <a:spLocks noChangeShapeType="1"/>
          </p:cNvSpPr>
          <p:nvPr/>
        </p:nvSpPr>
        <p:spPr bwMode="auto">
          <a:xfrm flipH="1">
            <a:off x="7786977" y="2756453"/>
            <a:ext cx="304800" cy="386830"/>
          </a:xfrm>
          <a:prstGeom prst="line">
            <a:avLst/>
          </a:prstGeom>
          <a:noFill/>
          <a:ln w="12700">
            <a:solidFill>
              <a:schemeClr val="tx1"/>
            </a:solidFill>
            <a:round/>
            <a:headEnd type="triangle" w="med" len="med"/>
            <a:tailEnd type="triangle" w="med" len="med"/>
          </a:ln>
        </p:spPr>
        <p:txBody>
          <a:bodyPr wrap="none" anchor="ctr"/>
          <a:lstStyle/>
          <a:p>
            <a:endParaRPr lang="en-US" dirty="0"/>
          </a:p>
        </p:txBody>
      </p:sp>
      <p:sp>
        <p:nvSpPr>
          <p:cNvPr id="267" name="Freeform 4"/>
          <p:cNvSpPr>
            <a:spLocks/>
          </p:cNvSpPr>
          <p:nvPr/>
        </p:nvSpPr>
        <p:spPr bwMode="auto">
          <a:xfrm>
            <a:off x="7939377" y="2070653"/>
            <a:ext cx="604652" cy="633434"/>
          </a:xfrm>
          <a:custGeom>
            <a:avLst/>
            <a:gdLst>
              <a:gd name="T0" fmla="*/ 2147483647 w 372"/>
              <a:gd name="T1" fmla="*/ 2147483647 h 370"/>
              <a:gd name="T2" fmla="*/ 2147483647 w 372"/>
              <a:gd name="T3" fmla="*/ 2147483647 h 370"/>
              <a:gd name="T4" fmla="*/ 2147483647 w 372"/>
              <a:gd name="T5" fmla="*/ 2147483647 h 370"/>
              <a:gd name="T6" fmla="*/ 2147483647 w 372"/>
              <a:gd name="T7" fmla="*/ 2147483647 h 370"/>
              <a:gd name="T8" fmla="*/ 2147483647 w 372"/>
              <a:gd name="T9" fmla="*/ 2147483647 h 370"/>
              <a:gd name="T10" fmla="*/ 2147483647 w 372"/>
              <a:gd name="T11" fmla="*/ 2147483647 h 370"/>
              <a:gd name="T12" fmla="*/ 2147483647 w 372"/>
              <a:gd name="T13" fmla="*/ 2147483647 h 370"/>
              <a:gd name="T14" fmla="*/ 2147483647 w 372"/>
              <a:gd name="T15" fmla="*/ 2147483647 h 370"/>
              <a:gd name="T16" fmla="*/ 2147483647 w 372"/>
              <a:gd name="T17" fmla="*/ 0 h 370"/>
              <a:gd name="T18" fmla="*/ 2147483647 w 372"/>
              <a:gd name="T19" fmla="*/ 2147483647 h 370"/>
              <a:gd name="T20" fmla="*/ 2147483647 w 372"/>
              <a:gd name="T21" fmla="*/ 2147483647 h 370"/>
              <a:gd name="T22" fmla="*/ 2147483647 w 372"/>
              <a:gd name="T23" fmla="*/ 2147483647 h 370"/>
              <a:gd name="T24" fmla="*/ 2147483647 w 372"/>
              <a:gd name="T25" fmla="*/ 2147483647 h 370"/>
              <a:gd name="T26" fmla="*/ 2147483647 w 372"/>
              <a:gd name="T27" fmla="*/ 2147483647 h 370"/>
              <a:gd name="T28" fmla="*/ 2147483647 w 372"/>
              <a:gd name="T29" fmla="*/ 2147483647 h 370"/>
              <a:gd name="T30" fmla="*/ 2147483647 w 372"/>
              <a:gd name="T31" fmla="*/ 2147483647 h 370"/>
              <a:gd name="T32" fmla="*/ 2147483647 w 372"/>
              <a:gd name="T33" fmla="*/ 2147483647 h 370"/>
              <a:gd name="T34" fmla="*/ 2147483647 w 372"/>
              <a:gd name="T35" fmla="*/ 2147483647 h 370"/>
              <a:gd name="T36" fmla="*/ 2147483647 w 372"/>
              <a:gd name="T37" fmla="*/ 2147483647 h 370"/>
              <a:gd name="T38" fmla="*/ 2147483647 w 372"/>
              <a:gd name="T39" fmla="*/ 2147483647 h 370"/>
              <a:gd name="T40" fmla="*/ 2147483647 w 372"/>
              <a:gd name="T41" fmla="*/ 2147483647 h 370"/>
              <a:gd name="T42" fmla="*/ 2147483647 w 372"/>
              <a:gd name="T43" fmla="*/ 2147483647 h 370"/>
              <a:gd name="T44" fmla="*/ 2147483647 w 372"/>
              <a:gd name="T45" fmla="*/ 2147483647 h 370"/>
              <a:gd name="T46" fmla="*/ 2147483647 w 372"/>
              <a:gd name="T47" fmla="*/ 2147483647 h 370"/>
              <a:gd name="T48" fmla="*/ 2147483647 w 372"/>
              <a:gd name="T49" fmla="*/ 2147483647 h 370"/>
              <a:gd name="T50" fmla="*/ 2147483647 w 372"/>
              <a:gd name="T51" fmla="*/ 2147483647 h 370"/>
              <a:gd name="T52" fmla="*/ 2147483647 w 372"/>
              <a:gd name="T53" fmla="*/ 2147483647 h 370"/>
              <a:gd name="T54" fmla="*/ 2147483647 w 372"/>
              <a:gd name="T55" fmla="*/ 2147483647 h 370"/>
              <a:gd name="T56" fmla="*/ 2147483647 w 372"/>
              <a:gd name="T57" fmla="*/ 2147483647 h 370"/>
              <a:gd name="T58" fmla="*/ 2147483647 w 372"/>
              <a:gd name="T59" fmla="*/ 2147483647 h 370"/>
              <a:gd name="T60" fmla="*/ 2147483647 w 372"/>
              <a:gd name="T61" fmla="*/ 2147483647 h 370"/>
              <a:gd name="T62" fmla="*/ 2147483647 w 372"/>
              <a:gd name="T63" fmla="*/ 2147483647 h 370"/>
              <a:gd name="T64" fmla="*/ 2147483647 w 372"/>
              <a:gd name="T65" fmla="*/ 2147483647 h 370"/>
              <a:gd name="T66" fmla="*/ 2147483647 w 372"/>
              <a:gd name="T67" fmla="*/ 2147483647 h 37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72"/>
              <a:gd name="T103" fmla="*/ 0 h 370"/>
              <a:gd name="T104" fmla="*/ 372 w 372"/>
              <a:gd name="T105" fmla="*/ 370 h 37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72" h="370">
                <a:moveTo>
                  <a:pt x="0" y="185"/>
                </a:moveTo>
                <a:lnTo>
                  <a:pt x="1" y="168"/>
                </a:lnTo>
                <a:lnTo>
                  <a:pt x="3" y="151"/>
                </a:lnTo>
                <a:lnTo>
                  <a:pt x="7" y="134"/>
                </a:lnTo>
                <a:lnTo>
                  <a:pt x="13" y="118"/>
                </a:lnTo>
                <a:lnTo>
                  <a:pt x="20" y="103"/>
                </a:lnTo>
                <a:lnTo>
                  <a:pt x="28" y="87"/>
                </a:lnTo>
                <a:lnTo>
                  <a:pt x="38" y="73"/>
                </a:lnTo>
                <a:lnTo>
                  <a:pt x="49" y="60"/>
                </a:lnTo>
                <a:lnTo>
                  <a:pt x="61" y="48"/>
                </a:lnTo>
                <a:lnTo>
                  <a:pt x="74" y="37"/>
                </a:lnTo>
                <a:lnTo>
                  <a:pt x="88" y="28"/>
                </a:lnTo>
                <a:lnTo>
                  <a:pt x="103" y="19"/>
                </a:lnTo>
                <a:lnTo>
                  <a:pt x="119" y="12"/>
                </a:lnTo>
                <a:lnTo>
                  <a:pt x="135" y="7"/>
                </a:lnTo>
                <a:lnTo>
                  <a:pt x="152" y="3"/>
                </a:lnTo>
                <a:lnTo>
                  <a:pt x="169" y="0"/>
                </a:lnTo>
                <a:lnTo>
                  <a:pt x="186" y="0"/>
                </a:lnTo>
                <a:lnTo>
                  <a:pt x="203" y="0"/>
                </a:lnTo>
                <a:lnTo>
                  <a:pt x="220" y="3"/>
                </a:lnTo>
                <a:lnTo>
                  <a:pt x="237" y="7"/>
                </a:lnTo>
                <a:lnTo>
                  <a:pt x="253" y="12"/>
                </a:lnTo>
                <a:lnTo>
                  <a:pt x="269" y="19"/>
                </a:lnTo>
                <a:lnTo>
                  <a:pt x="284" y="28"/>
                </a:lnTo>
                <a:lnTo>
                  <a:pt x="298" y="37"/>
                </a:lnTo>
                <a:lnTo>
                  <a:pt x="311" y="48"/>
                </a:lnTo>
                <a:lnTo>
                  <a:pt x="323" y="60"/>
                </a:lnTo>
                <a:lnTo>
                  <a:pt x="334" y="73"/>
                </a:lnTo>
                <a:lnTo>
                  <a:pt x="344" y="87"/>
                </a:lnTo>
                <a:lnTo>
                  <a:pt x="352" y="103"/>
                </a:lnTo>
                <a:lnTo>
                  <a:pt x="359" y="118"/>
                </a:lnTo>
                <a:lnTo>
                  <a:pt x="364" y="134"/>
                </a:lnTo>
                <a:lnTo>
                  <a:pt x="369" y="151"/>
                </a:lnTo>
                <a:lnTo>
                  <a:pt x="371" y="168"/>
                </a:lnTo>
                <a:lnTo>
                  <a:pt x="372" y="185"/>
                </a:lnTo>
                <a:lnTo>
                  <a:pt x="371" y="202"/>
                </a:lnTo>
                <a:lnTo>
                  <a:pt x="369" y="219"/>
                </a:lnTo>
                <a:lnTo>
                  <a:pt x="364" y="236"/>
                </a:lnTo>
                <a:lnTo>
                  <a:pt x="359" y="252"/>
                </a:lnTo>
                <a:lnTo>
                  <a:pt x="352" y="268"/>
                </a:lnTo>
                <a:lnTo>
                  <a:pt x="344" y="283"/>
                </a:lnTo>
                <a:lnTo>
                  <a:pt x="334" y="297"/>
                </a:lnTo>
                <a:lnTo>
                  <a:pt x="323" y="310"/>
                </a:lnTo>
                <a:lnTo>
                  <a:pt x="311" y="322"/>
                </a:lnTo>
                <a:lnTo>
                  <a:pt x="298" y="333"/>
                </a:lnTo>
                <a:lnTo>
                  <a:pt x="284" y="343"/>
                </a:lnTo>
                <a:lnTo>
                  <a:pt x="269" y="351"/>
                </a:lnTo>
                <a:lnTo>
                  <a:pt x="253" y="358"/>
                </a:lnTo>
                <a:lnTo>
                  <a:pt x="237" y="363"/>
                </a:lnTo>
                <a:lnTo>
                  <a:pt x="220" y="367"/>
                </a:lnTo>
                <a:lnTo>
                  <a:pt x="203" y="369"/>
                </a:lnTo>
                <a:lnTo>
                  <a:pt x="186" y="370"/>
                </a:lnTo>
                <a:lnTo>
                  <a:pt x="169" y="369"/>
                </a:lnTo>
                <a:lnTo>
                  <a:pt x="152" y="367"/>
                </a:lnTo>
                <a:lnTo>
                  <a:pt x="135" y="363"/>
                </a:lnTo>
                <a:lnTo>
                  <a:pt x="119" y="358"/>
                </a:lnTo>
                <a:lnTo>
                  <a:pt x="103" y="351"/>
                </a:lnTo>
                <a:lnTo>
                  <a:pt x="88" y="343"/>
                </a:lnTo>
                <a:lnTo>
                  <a:pt x="74" y="333"/>
                </a:lnTo>
                <a:lnTo>
                  <a:pt x="61" y="322"/>
                </a:lnTo>
                <a:lnTo>
                  <a:pt x="49" y="310"/>
                </a:lnTo>
                <a:lnTo>
                  <a:pt x="38" y="297"/>
                </a:lnTo>
                <a:lnTo>
                  <a:pt x="28" y="283"/>
                </a:lnTo>
                <a:lnTo>
                  <a:pt x="20" y="268"/>
                </a:lnTo>
                <a:lnTo>
                  <a:pt x="13" y="252"/>
                </a:lnTo>
                <a:lnTo>
                  <a:pt x="7" y="236"/>
                </a:lnTo>
                <a:lnTo>
                  <a:pt x="3" y="219"/>
                </a:lnTo>
                <a:lnTo>
                  <a:pt x="1" y="202"/>
                </a:lnTo>
                <a:lnTo>
                  <a:pt x="0" y="185"/>
                </a:lnTo>
                <a:close/>
              </a:path>
            </a:pathLst>
          </a:custGeom>
          <a:solidFill>
            <a:srgbClr val="00CCFF"/>
          </a:solidFill>
          <a:ln w="3175">
            <a:solidFill>
              <a:srgbClr val="000000"/>
            </a:solidFill>
            <a:prstDash val="solid"/>
            <a:round/>
            <a:headEnd/>
            <a:tailEnd/>
          </a:ln>
        </p:spPr>
        <p:txBody>
          <a:bodyPr/>
          <a:lstStyle/>
          <a:p>
            <a:endParaRPr lang="en-US" dirty="0"/>
          </a:p>
        </p:txBody>
      </p:sp>
      <p:sp>
        <p:nvSpPr>
          <p:cNvPr id="270" name="Rectangle 90"/>
          <p:cNvSpPr>
            <a:spLocks noChangeArrowheads="1"/>
          </p:cNvSpPr>
          <p:nvPr/>
        </p:nvSpPr>
        <p:spPr bwMode="auto">
          <a:xfrm>
            <a:off x="8122257" y="2299253"/>
            <a:ext cx="336631" cy="215444"/>
          </a:xfrm>
          <a:prstGeom prst="rect">
            <a:avLst/>
          </a:prstGeom>
          <a:noFill/>
          <a:ln w="9525">
            <a:noFill/>
            <a:miter lim="800000"/>
            <a:headEnd/>
            <a:tailEnd/>
          </a:ln>
        </p:spPr>
        <p:txBody>
          <a:bodyPr wrap="none" lIns="0" tIns="0" rIns="0" bIns="0">
            <a:spAutoFit/>
          </a:bodyPr>
          <a:lstStyle/>
          <a:p>
            <a:pPr algn="ctr" eaLnBrk="0" hangingPunct="0"/>
            <a:r>
              <a:rPr lang="en-US" sz="700" b="1" dirty="0">
                <a:solidFill>
                  <a:srgbClr val="000000"/>
                </a:solidFill>
                <a:cs typeface="Arial" pitchFamily="34" charset="0"/>
              </a:rPr>
              <a:t>File </a:t>
            </a:r>
          </a:p>
          <a:p>
            <a:pPr algn="ctr" eaLnBrk="0" hangingPunct="0"/>
            <a:r>
              <a:rPr lang="en-US" sz="700" b="1" dirty="0">
                <a:solidFill>
                  <a:srgbClr val="000000"/>
                </a:solidFill>
                <a:cs typeface="Arial" pitchFamily="34" charset="0"/>
              </a:rPr>
              <a:t>Manager</a:t>
            </a:r>
            <a:endParaRPr lang="en-US" sz="4000" b="1" dirty="0">
              <a:cs typeface="Arial" pitchFamily="34" charset="0"/>
            </a:endParaRPr>
          </a:p>
        </p:txBody>
      </p:sp>
      <p:sp>
        <p:nvSpPr>
          <p:cNvPr id="271" name="Line 95"/>
          <p:cNvSpPr>
            <a:spLocks noChangeShapeType="1"/>
          </p:cNvSpPr>
          <p:nvPr/>
        </p:nvSpPr>
        <p:spPr bwMode="auto">
          <a:xfrm flipH="1" flipV="1">
            <a:off x="8244177" y="2680253"/>
            <a:ext cx="0" cy="304799"/>
          </a:xfrm>
          <a:prstGeom prst="line">
            <a:avLst/>
          </a:prstGeom>
          <a:noFill/>
          <a:ln w="12700">
            <a:solidFill>
              <a:schemeClr val="tx1"/>
            </a:solidFill>
            <a:round/>
            <a:headEnd type="triangle" w="med" len="med"/>
            <a:tailEnd/>
          </a:ln>
        </p:spPr>
        <p:txBody>
          <a:bodyPr wrap="none" anchor="ctr"/>
          <a:lstStyle/>
          <a:p>
            <a:endParaRPr lang="en-US" dirty="0"/>
          </a:p>
        </p:txBody>
      </p:sp>
      <p:sp>
        <p:nvSpPr>
          <p:cNvPr id="268" name="Slide Number Placeholder 3"/>
          <p:cNvSpPr txBox="1">
            <a:spLocks/>
          </p:cNvSpPr>
          <p:nvPr/>
        </p:nvSpPr>
        <p:spPr>
          <a:xfrm>
            <a:off x="7010400" y="6492875"/>
            <a:ext cx="2133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A74DF621-1185-4A4E-B0A5-F7AE0C9B1815}" type="slidenum">
              <a:rPr kumimoji="0" lang="en-US" sz="1100" b="0" i="0" u="none" strike="noStrike" kern="1200" cap="none" spc="0" normalizeH="0" baseline="0" noProof="0" smtClean="0">
                <a:ln>
                  <a:noFill/>
                </a:ln>
                <a:solidFill>
                  <a:schemeClr val="tx1">
                    <a:tint val="75000"/>
                  </a:schemeClr>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1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
        <p:nvSpPr>
          <p:cNvPr id="233" name="Freeform 123"/>
          <p:cNvSpPr>
            <a:spLocks/>
          </p:cNvSpPr>
          <p:nvPr/>
        </p:nvSpPr>
        <p:spPr bwMode="auto">
          <a:xfrm>
            <a:off x="1186633" y="5544519"/>
            <a:ext cx="387350" cy="393700"/>
          </a:xfrm>
          <a:custGeom>
            <a:avLst/>
            <a:gdLst>
              <a:gd name="T0" fmla="*/ 0 w 371"/>
              <a:gd name="T1" fmla="*/ 477916706 h 371"/>
              <a:gd name="T2" fmla="*/ 19494928 w 371"/>
              <a:gd name="T3" fmla="*/ 381767325 h 371"/>
              <a:gd name="T4" fmla="*/ 52912659 w 371"/>
              <a:gd name="T5" fmla="*/ 291274977 h 371"/>
              <a:gd name="T6" fmla="*/ 103041758 w 371"/>
              <a:gd name="T7" fmla="*/ 209264816 h 371"/>
              <a:gd name="T8" fmla="*/ 167093660 w 371"/>
              <a:gd name="T9" fmla="*/ 138567038 h 371"/>
              <a:gd name="T10" fmla="*/ 242286475 w 371"/>
              <a:gd name="T11" fmla="*/ 79181645 h 371"/>
              <a:gd name="T12" fmla="*/ 328616865 w 371"/>
              <a:gd name="T13" fmla="*/ 36762306 h 371"/>
              <a:gd name="T14" fmla="*/ 420519379 w 371"/>
              <a:gd name="T15" fmla="*/ 11312384 h 371"/>
              <a:gd name="T16" fmla="*/ 515205453 w 371"/>
              <a:gd name="T17" fmla="*/ 0 h 371"/>
              <a:gd name="T18" fmla="*/ 612676755 w 371"/>
              <a:gd name="T19" fmla="*/ 11312384 h 371"/>
              <a:gd name="T20" fmla="*/ 704579269 w 371"/>
              <a:gd name="T21" fmla="*/ 36762306 h 371"/>
              <a:gd name="T22" fmla="*/ 788126099 w 371"/>
              <a:gd name="T23" fmla="*/ 79181645 h 371"/>
              <a:gd name="T24" fmla="*/ 866102473 w 371"/>
              <a:gd name="T25" fmla="*/ 138567038 h 371"/>
              <a:gd name="T26" fmla="*/ 927370816 w 371"/>
              <a:gd name="T27" fmla="*/ 209264816 h 371"/>
              <a:gd name="T28" fmla="*/ 980283475 w 371"/>
              <a:gd name="T29" fmla="*/ 291274977 h 371"/>
              <a:gd name="T30" fmla="*/ 1013701206 w 371"/>
              <a:gd name="T31" fmla="*/ 381767325 h 371"/>
              <a:gd name="T32" fmla="*/ 1030410906 w 371"/>
              <a:gd name="T33" fmla="*/ 477916706 h 371"/>
              <a:gd name="T34" fmla="*/ 1030410906 w 371"/>
              <a:gd name="T35" fmla="*/ 574066087 h 371"/>
              <a:gd name="T36" fmla="*/ 1013701206 w 371"/>
              <a:gd name="T37" fmla="*/ 667386951 h 371"/>
              <a:gd name="T38" fmla="*/ 980283475 w 371"/>
              <a:gd name="T39" fmla="*/ 757879299 h 371"/>
              <a:gd name="T40" fmla="*/ 927370816 w 371"/>
              <a:gd name="T41" fmla="*/ 839889461 h 371"/>
              <a:gd name="T42" fmla="*/ 866102473 w 371"/>
              <a:gd name="T43" fmla="*/ 913414073 h 371"/>
              <a:gd name="T44" fmla="*/ 788126099 w 371"/>
              <a:gd name="T45" fmla="*/ 969972631 h 371"/>
              <a:gd name="T46" fmla="*/ 704579269 w 371"/>
              <a:gd name="T47" fmla="*/ 1015218805 h 371"/>
              <a:gd name="T48" fmla="*/ 612676755 w 371"/>
              <a:gd name="T49" fmla="*/ 1040670409 h 371"/>
              <a:gd name="T50" fmla="*/ 515205453 w 371"/>
              <a:gd name="T51" fmla="*/ 1049154276 h 371"/>
              <a:gd name="T52" fmla="*/ 420519379 w 371"/>
              <a:gd name="T53" fmla="*/ 1040670409 h 371"/>
              <a:gd name="T54" fmla="*/ 328616865 w 371"/>
              <a:gd name="T55" fmla="*/ 1015218805 h 371"/>
              <a:gd name="T56" fmla="*/ 242286475 w 371"/>
              <a:gd name="T57" fmla="*/ 969972631 h 371"/>
              <a:gd name="T58" fmla="*/ 167093660 w 371"/>
              <a:gd name="T59" fmla="*/ 913414073 h 371"/>
              <a:gd name="T60" fmla="*/ 103041758 w 371"/>
              <a:gd name="T61" fmla="*/ 839889461 h 371"/>
              <a:gd name="T62" fmla="*/ 52912659 w 371"/>
              <a:gd name="T63" fmla="*/ 757879299 h 371"/>
              <a:gd name="T64" fmla="*/ 19494928 w 371"/>
              <a:gd name="T65" fmla="*/ 667386951 h 371"/>
              <a:gd name="T66" fmla="*/ 0 w 371"/>
              <a:gd name="T67" fmla="*/ 574066087 h 37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71"/>
              <a:gd name="T103" fmla="*/ 0 h 371"/>
              <a:gd name="T104" fmla="*/ 371 w 371"/>
              <a:gd name="T105" fmla="*/ 371 h 37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71" h="371">
                <a:moveTo>
                  <a:pt x="0" y="186"/>
                </a:moveTo>
                <a:lnTo>
                  <a:pt x="0" y="169"/>
                </a:lnTo>
                <a:lnTo>
                  <a:pt x="3" y="152"/>
                </a:lnTo>
                <a:lnTo>
                  <a:pt x="7" y="135"/>
                </a:lnTo>
                <a:lnTo>
                  <a:pt x="12" y="119"/>
                </a:lnTo>
                <a:lnTo>
                  <a:pt x="19" y="103"/>
                </a:lnTo>
                <a:lnTo>
                  <a:pt x="28" y="88"/>
                </a:lnTo>
                <a:lnTo>
                  <a:pt x="37" y="74"/>
                </a:lnTo>
                <a:lnTo>
                  <a:pt x="48" y="61"/>
                </a:lnTo>
                <a:lnTo>
                  <a:pt x="60" y="49"/>
                </a:lnTo>
                <a:lnTo>
                  <a:pt x="73" y="38"/>
                </a:lnTo>
                <a:lnTo>
                  <a:pt x="87" y="28"/>
                </a:lnTo>
                <a:lnTo>
                  <a:pt x="103" y="20"/>
                </a:lnTo>
                <a:lnTo>
                  <a:pt x="118" y="13"/>
                </a:lnTo>
                <a:lnTo>
                  <a:pt x="135" y="7"/>
                </a:lnTo>
                <a:lnTo>
                  <a:pt x="151" y="4"/>
                </a:lnTo>
                <a:lnTo>
                  <a:pt x="168" y="1"/>
                </a:lnTo>
                <a:lnTo>
                  <a:pt x="185" y="0"/>
                </a:lnTo>
                <a:lnTo>
                  <a:pt x="203" y="1"/>
                </a:lnTo>
                <a:lnTo>
                  <a:pt x="220" y="4"/>
                </a:lnTo>
                <a:lnTo>
                  <a:pt x="236" y="7"/>
                </a:lnTo>
                <a:lnTo>
                  <a:pt x="253" y="13"/>
                </a:lnTo>
                <a:lnTo>
                  <a:pt x="268" y="20"/>
                </a:lnTo>
                <a:lnTo>
                  <a:pt x="283" y="28"/>
                </a:lnTo>
                <a:lnTo>
                  <a:pt x="298" y="38"/>
                </a:lnTo>
                <a:lnTo>
                  <a:pt x="311" y="49"/>
                </a:lnTo>
                <a:lnTo>
                  <a:pt x="323" y="61"/>
                </a:lnTo>
                <a:lnTo>
                  <a:pt x="333" y="74"/>
                </a:lnTo>
                <a:lnTo>
                  <a:pt x="343" y="88"/>
                </a:lnTo>
                <a:lnTo>
                  <a:pt x="352" y="103"/>
                </a:lnTo>
                <a:lnTo>
                  <a:pt x="359" y="119"/>
                </a:lnTo>
                <a:lnTo>
                  <a:pt x="364" y="135"/>
                </a:lnTo>
                <a:lnTo>
                  <a:pt x="368" y="152"/>
                </a:lnTo>
                <a:lnTo>
                  <a:pt x="370" y="169"/>
                </a:lnTo>
                <a:lnTo>
                  <a:pt x="371" y="186"/>
                </a:lnTo>
                <a:lnTo>
                  <a:pt x="370" y="203"/>
                </a:lnTo>
                <a:lnTo>
                  <a:pt x="368" y="220"/>
                </a:lnTo>
                <a:lnTo>
                  <a:pt x="364" y="236"/>
                </a:lnTo>
                <a:lnTo>
                  <a:pt x="359" y="253"/>
                </a:lnTo>
                <a:lnTo>
                  <a:pt x="352" y="268"/>
                </a:lnTo>
                <a:lnTo>
                  <a:pt x="343" y="283"/>
                </a:lnTo>
                <a:lnTo>
                  <a:pt x="333" y="297"/>
                </a:lnTo>
                <a:lnTo>
                  <a:pt x="323" y="310"/>
                </a:lnTo>
                <a:lnTo>
                  <a:pt x="311" y="323"/>
                </a:lnTo>
                <a:lnTo>
                  <a:pt x="298" y="334"/>
                </a:lnTo>
                <a:lnTo>
                  <a:pt x="283" y="343"/>
                </a:lnTo>
                <a:lnTo>
                  <a:pt x="268" y="352"/>
                </a:lnTo>
                <a:lnTo>
                  <a:pt x="253" y="359"/>
                </a:lnTo>
                <a:lnTo>
                  <a:pt x="236" y="364"/>
                </a:lnTo>
                <a:lnTo>
                  <a:pt x="220" y="368"/>
                </a:lnTo>
                <a:lnTo>
                  <a:pt x="203" y="370"/>
                </a:lnTo>
                <a:lnTo>
                  <a:pt x="185" y="371"/>
                </a:lnTo>
                <a:lnTo>
                  <a:pt x="168" y="370"/>
                </a:lnTo>
                <a:lnTo>
                  <a:pt x="151" y="368"/>
                </a:lnTo>
                <a:lnTo>
                  <a:pt x="135" y="364"/>
                </a:lnTo>
                <a:lnTo>
                  <a:pt x="118" y="359"/>
                </a:lnTo>
                <a:lnTo>
                  <a:pt x="103" y="352"/>
                </a:lnTo>
                <a:lnTo>
                  <a:pt x="87" y="343"/>
                </a:lnTo>
                <a:lnTo>
                  <a:pt x="73" y="334"/>
                </a:lnTo>
                <a:lnTo>
                  <a:pt x="60" y="323"/>
                </a:lnTo>
                <a:lnTo>
                  <a:pt x="48" y="310"/>
                </a:lnTo>
                <a:lnTo>
                  <a:pt x="37" y="297"/>
                </a:lnTo>
                <a:lnTo>
                  <a:pt x="28" y="283"/>
                </a:lnTo>
                <a:lnTo>
                  <a:pt x="19" y="268"/>
                </a:lnTo>
                <a:lnTo>
                  <a:pt x="12" y="253"/>
                </a:lnTo>
                <a:lnTo>
                  <a:pt x="7" y="236"/>
                </a:lnTo>
                <a:lnTo>
                  <a:pt x="3" y="220"/>
                </a:lnTo>
                <a:lnTo>
                  <a:pt x="0" y="203"/>
                </a:lnTo>
                <a:lnTo>
                  <a:pt x="0" y="186"/>
                </a:lnTo>
                <a:close/>
              </a:path>
            </a:pathLst>
          </a:custGeom>
          <a:solidFill>
            <a:schemeClr val="accent2">
              <a:lumMod val="40000"/>
              <a:lumOff val="60000"/>
            </a:schemeClr>
          </a:solidFill>
          <a:ln w="3175">
            <a:solidFill>
              <a:srgbClr val="000000"/>
            </a:solidFill>
            <a:prstDash val="solid"/>
            <a:round/>
            <a:headEnd/>
            <a:tailEnd/>
          </a:ln>
        </p:spPr>
        <p:txBody>
          <a:bodyPr/>
          <a:lstStyle/>
          <a:p>
            <a:pPr>
              <a:defRPr/>
            </a:pPr>
            <a:endParaRPr lang="en-US" b="1" dirty="0">
              <a:latin typeface="Arial" charset="0"/>
            </a:endParaRPr>
          </a:p>
        </p:txBody>
      </p:sp>
      <p:sp>
        <p:nvSpPr>
          <p:cNvPr id="235" name="Rectangle 65"/>
          <p:cNvSpPr>
            <a:spLocks noChangeArrowheads="1"/>
          </p:cNvSpPr>
          <p:nvPr/>
        </p:nvSpPr>
        <p:spPr bwMode="auto">
          <a:xfrm>
            <a:off x="1264878" y="5658843"/>
            <a:ext cx="251672" cy="123111"/>
          </a:xfrm>
          <a:prstGeom prst="rect">
            <a:avLst/>
          </a:prstGeom>
          <a:solidFill>
            <a:schemeClr val="accent2">
              <a:lumMod val="40000"/>
              <a:lumOff val="60000"/>
            </a:schemeClr>
          </a:solidFill>
          <a:ln w="9525">
            <a:noFill/>
            <a:miter lim="800000"/>
            <a:headEnd/>
            <a:tailEnd/>
          </a:ln>
        </p:spPr>
        <p:txBody>
          <a:bodyPr wrap="none" lIns="0" tIns="0" rIns="0" bIns="0">
            <a:spAutoFit/>
          </a:bodyPr>
          <a:lstStyle/>
          <a:p>
            <a:pPr algn="ctr" eaLnBrk="0" hangingPunct="0">
              <a:defRPr/>
            </a:pPr>
            <a:r>
              <a:rPr lang="en-US" sz="800" b="1" dirty="0"/>
              <a:t>SDIO</a:t>
            </a:r>
            <a:endParaRPr lang="en-US" sz="4000" b="1" dirty="0">
              <a:latin typeface="Arial" charset="0"/>
              <a:ea typeface="Arial" pitchFamily="25" charset="0"/>
              <a:cs typeface="Arial" pitchFamily="25" charset="0"/>
            </a:endParaRPr>
          </a:p>
        </p:txBody>
      </p:sp>
      <p:sp>
        <p:nvSpPr>
          <p:cNvPr id="252" name="Line 106"/>
          <p:cNvSpPr>
            <a:spLocks noChangeShapeType="1"/>
          </p:cNvSpPr>
          <p:nvPr/>
        </p:nvSpPr>
        <p:spPr bwMode="auto">
          <a:xfrm flipV="1">
            <a:off x="1615155" y="5050564"/>
            <a:ext cx="504201" cy="675118"/>
          </a:xfrm>
          <a:prstGeom prst="line">
            <a:avLst/>
          </a:prstGeom>
          <a:noFill/>
          <a:ln w="12700">
            <a:solidFill>
              <a:schemeClr val="tx1"/>
            </a:solidFill>
            <a:round/>
            <a:headEnd type="triangle" w="med" len="med"/>
            <a:tailEnd type="triangle" w="med" len="med"/>
          </a:ln>
        </p:spPr>
        <p:txBody>
          <a:bodyPr wrap="none" anchor="ctr"/>
          <a:lstStyle/>
          <a:p>
            <a:endParaRPr lang="en-US" dirty="0"/>
          </a:p>
        </p:txBody>
      </p:sp>
      <p:sp>
        <p:nvSpPr>
          <p:cNvPr id="254" name="TextBox 249"/>
          <p:cNvSpPr txBox="1">
            <a:spLocks noChangeArrowheads="1"/>
          </p:cNvSpPr>
          <p:nvPr/>
        </p:nvSpPr>
        <p:spPr bwMode="auto">
          <a:xfrm>
            <a:off x="285294" y="5515133"/>
            <a:ext cx="595320" cy="315984"/>
          </a:xfrm>
          <a:prstGeom prst="rect">
            <a:avLst/>
          </a:prstGeom>
          <a:noFill/>
          <a:ln w="9525">
            <a:solidFill>
              <a:schemeClr val="tx1"/>
            </a:solidFill>
            <a:miter lim="800000"/>
            <a:headEnd/>
            <a:tailEnd/>
          </a:ln>
        </p:spPr>
        <p:txBody>
          <a:bodyPr wrap="square">
            <a:spAutoFit/>
          </a:bodyPr>
          <a:lstStyle/>
          <a:p>
            <a:r>
              <a:rPr lang="en-US" sz="800" b="1" dirty="0"/>
              <a:t>SDI500 IMU</a:t>
            </a:r>
            <a:endParaRPr lang="en-US" sz="800" dirty="0"/>
          </a:p>
        </p:txBody>
      </p:sp>
      <p:sp>
        <p:nvSpPr>
          <p:cNvPr id="256" name="Line 85"/>
          <p:cNvSpPr>
            <a:spLocks noChangeShapeType="1"/>
          </p:cNvSpPr>
          <p:nvPr/>
        </p:nvSpPr>
        <p:spPr bwMode="auto">
          <a:xfrm>
            <a:off x="870403" y="5760419"/>
            <a:ext cx="304800" cy="0"/>
          </a:xfrm>
          <a:prstGeom prst="line">
            <a:avLst/>
          </a:prstGeom>
          <a:noFill/>
          <a:ln w="9525">
            <a:solidFill>
              <a:schemeClr val="tx1"/>
            </a:solidFill>
            <a:round/>
            <a:headEnd type="triangle" w="sm" len="sm"/>
            <a:tailEnd type="triangle" w="sm" len="sm"/>
          </a:ln>
        </p:spPr>
        <p:txBody>
          <a:bodyPr anchor="ctr"/>
          <a:lstStyle/>
          <a:p>
            <a:endParaRPr lang="en-US" dirty="0"/>
          </a:p>
        </p:txBody>
      </p:sp>
      <p:sp>
        <p:nvSpPr>
          <p:cNvPr id="258" name="TextBox 226"/>
          <p:cNvSpPr txBox="1">
            <a:spLocks noChangeArrowheads="1"/>
          </p:cNvSpPr>
          <p:nvPr/>
        </p:nvSpPr>
        <p:spPr bwMode="auto">
          <a:xfrm>
            <a:off x="1562078" y="5374315"/>
            <a:ext cx="386644" cy="175433"/>
          </a:xfrm>
          <a:prstGeom prst="rect">
            <a:avLst/>
          </a:prstGeom>
          <a:noFill/>
          <a:ln w="9525">
            <a:noFill/>
            <a:miter lim="800000"/>
            <a:headEnd/>
            <a:tailEnd/>
          </a:ln>
        </p:spPr>
        <p:txBody>
          <a:bodyPr wrap="none">
            <a:spAutoFit/>
          </a:bodyPr>
          <a:lstStyle/>
          <a:p>
            <a:r>
              <a:rPr lang="en-US" sz="600" dirty="0"/>
              <a:t>50 Hz</a:t>
            </a:r>
          </a:p>
        </p:txBody>
      </p:sp>
      <p:sp>
        <p:nvSpPr>
          <p:cNvPr id="260" name="Rectangle 50"/>
          <p:cNvSpPr>
            <a:spLocks noChangeArrowheads="1"/>
          </p:cNvSpPr>
          <p:nvPr/>
        </p:nvSpPr>
        <p:spPr bwMode="auto">
          <a:xfrm>
            <a:off x="908503" y="5779469"/>
            <a:ext cx="229451" cy="96950"/>
          </a:xfrm>
          <a:prstGeom prst="rect">
            <a:avLst/>
          </a:prstGeom>
          <a:noFill/>
          <a:ln w="9525">
            <a:noFill/>
            <a:miter lim="800000"/>
            <a:headEnd/>
            <a:tailEnd/>
          </a:ln>
        </p:spPr>
        <p:txBody>
          <a:bodyPr lIns="0" tIns="0" rIns="0" bIns="0">
            <a:spAutoFit/>
          </a:bodyPr>
          <a:lstStyle/>
          <a:p>
            <a:pPr algn="ctr" eaLnBrk="0" hangingPunct="0"/>
            <a:r>
              <a:rPr lang="en-US" sz="700" b="1" dirty="0">
                <a:solidFill>
                  <a:srgbClr val="000000"/>
                </a:solidFill>
                <a:cs typeface="Arial" pitchFamily="34" charset="0"/>
              </a:rPr>
              <a:t>232</a:t>
            </a:r>
            <a:endParaRPr lang="en-US" sz="4000" b="1" dirty="0">
              <a:cs typeface="Arial" pitchFamily="34" charset="0"/>
            </a:endParaRPr>
          </a:p>
        </p:txBody>
      </p:sp>
      <p:sp>
        <p:nvSpPr>
          <p:cNvPr id="266" name="Freeform 123"/>
          <p:cNvSpPr>
            <a:spLocks/>
          </p:cNvSpPr>
          <p:nvPr/>
        </p:nvSpPr>
        <p:spPr bwMode="auto">
          <a:xfrm>
            <a:off x="3448301" y="2328171"/>
            <a:ext cx="387350" cy="395287"/>
          </a:xfrm>
          <a:custGeom>
            <a:avLst/>
            <a:gdLst>
              <a:gd name="T0" fmla="*/ 0 w 371"/>
              <a:gd name="T1" fmla="*/ 477916706 h 371"/>
              <a:gd name="T2" fmla="*/ 19494928 w 371"/>
              <a:gd name="T3" fmla="*/ 381767325 h 371"/>
              <a:gd name="T4" fmla="*/ 52912659 w 371"/>
              <a:gd name="T5" fmla="*/ 291274977 h 371"/>
              <a:gd name="T6" fmla="*/ 103041758 w 371"/>
              <a:gd name="T7" fmla="*/ 209264816 h 371"/>
              <a:gd name="T8" fmla="*/ 167093660 w 371"/>
              <a:gd name="T9" fmla="*/ 138567038 h 371"/>
              <a:gd name="T10" fmla="*/ 242286475 w 371"/>
              <a:gd name="T11" fmla="*/ 79181645 h 371"/>
              <a:gd name="T12" fmla="*/ 328616865 w 371"/>
              <a:gd name="T13" fmla="*/ 36762306 h 371"/>
              <a:gd name="T14" fmla="*/ 420519379 w 371"/>
              <a:gd name="T15" fmla="*/ 11312384 h 371"/>
              <a:gd name="T16" fmla="*/ 515205453 w 371"/>
              <a:gd name="T17" fmla="*/ 0 h 371"/>
              <a:gd name="T18" fmla="*/ 612676755 w 371"/>
              <a:gd name="T19" fmla="*/ 11312384 h 371"/>
              <a:gd name="T20" fmla="*/ 704579269 w 371"/>
              <a:gd name="T21" fmla="*/ 36762306 h 371"/>
              <a:gd name="T22" fmla="*/ 788126099 w 371"/>
              <a:gd name="T23" fmla="*/ 79181645 h 371"/>
              <a:gd name="T24" fmla="*/ 866102473 w 371"/>
              <a:gd name="T25" fmla="*/ 138567038 h 371"/>
              <a:gd name="T26" fmla="*/ 927370816 w 371"/>
              <a:gd name="T27" fmla="*/ 209264816 h 371"/>
              <a:gd name="T28" fmla="*/ 980283475 w 371"/>
              <a:gd name="T29" fmla="*/ 291274977 h 371"/>
              <a:gd name="T30" fmla="*/ 1013701206 w 371"/>
              <a:gd name="T31" fmla="*/ 381767325 h 371"/>
              <a:gd name="T32" fmla="*/ 1030410906 w 371"/>
              <a:gd name="T33" fmla="*/ 477916706 h 371"/>
              <a:gd name="T34" fmla="*/ 1030410906 w 371"/>
              <a:gd name="T35" fmla="*/ 574066087 h 371"/>
              <a:gd name="T36" fmla="*/ 1013701206 w 371"/>
              <a:gd name="T37" fmla="*/ 667386951 h 371"/>
              <a:gd name="T38" fmla="*/ 980283475 w 371"/>
              <a:gd name="T39" fmla="*/ 757879299 h 371"/>
              <a:gd name="T40" fmla="*/ 927370816 w 371"/>
              <a:gd name="T41" fmla="*/ 839889461 h 371"/>
              <a:gd name="T42" fmla="*/ 866102473 w 371"/>
              <a:gd name="T43" fmla="*/ 913414073 h 371"/>
              <a:gd name="T44" fmla="*/ 788126099 w 371"/>
              <a:gd name="T45" fmla="*/ 969972631 h 371"/>
              <a:gd name="T46" fmla="*/ 704579269 w 371"/>
              <a:gd name="T47" fmla="*/ 1015218805 h 371"/>
              <a:gd name="T48" fmla="*/ 612676755 w 371"/>
              <a:gd name="T49" fmla="*/ 1040670409 h 371"/>
              <a:gd name="T50" fmla="*/ 515205453 w 371"/>
              <a:gd name="T51" fmla="*/ 1049154276 h 371"/>
              <a:gd name="T52" fmla="*/ 420519379 w 371"/>
              <a:gd name="T53" fmla="*/ 1040670409 h 371"/>
              <a:gd name="T54" fmla="*/ 328616865 w 371"/>
              <a:gd name="T55" fmla="*/ 1015218805 h 371"/>
              <a:gd name="T56" fmla="*/ 242286475 w 371"/>
              <a:gd name="T57" fmla="*/ 969972631 h 371"/>
              <a:gd name="T58" fmla="*/ 167093660 w 371"/>
              <a:gd name="T59" fmla="*/ 913414073 h 371"/>
              <a:gd name="T60" fmla="*/ 103041758 w 371"/>
              <a:gd name="T61" fmla="*/ 839889461 h 371"/>
              <a:gd name="T62" fmla="*/ 52912659 w 371"/>
              <a:gd name="T63" fmla="*/ 757879299 h 371"/>
              <a:gd name="T64" fmla="*/ 19494928 w 371"/>
              <a:gd name="T65" fmla="*/ 667386951 h 371"/>
              <a:gd name="T66" fmla="*/ 0 w 371"/>
              <a:gd name="T67" fmla="*/ 574066087 h 37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71"/>
              <a:gd name="T103" fmla="*/ 0 h 371"/>
              <a:gd name="T104" fmla="*/ 371 w 371"/>
              <a:gd name="T105" fmla="*/ 371 h 37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71" h="371">
                <a:moveTo>
                  <a:pt x="0" y="186"/>
                </a:moveTo>
                <a:lnTo>
                  <a:pt x="0" y="169"/>
                </a:lnTo>
                <a:lnTo>
                  <a:pt x="3" y="152"/>
                </a:lnTo>
                <a:lnTo>
                  <a:pt x="7" y="135"/>
                </a:lnTo>
                <a:lnTo>
                  <a:pt x="12" y="119"/>
                </a:lnTo>
                <a:lnTo>
                  <a:pt x="19" y="103"/>
                </a:lnTo>
                <a:lnTo>
                  <a:pt x="28" y="88"/>
                </a:lnTo>
                <a:lnTo>
                  <a:pt x="37" y="74"/>
                </a:lnTo>
                <a:lnTo>
                  <a:pt x="48" y="61"/>
                </a:lnTo>
                <a:lnTo>
                  <a:pt x="60" y="49"/>
                </a:lnTo>
                <a:lnTo>
                  <a:pt x="73" y="38"/>
                </a:lnTo>
                <a:lnTo>
                  <a:pt x="87" y="28"/>
                </a:lnTo>
                <a:lnTo>
                  <a:pt x="103" y="20"/>
                </a:lnTo>
                <a:lnTo>
                  <a:pt x="118" y="13"/>
                </a:lnTo>
                <a:lnTo>
                  <a:pt x="135" y="7"/>
                </a:lnTo>
                <a:lnTo>
                  <a:pt x="151" y="4"/>
                </a:lnTo>
                <a:lnTo>
                  <a:pt x="168" y="1"/>
                </a:lnTo>
                <a:lnTo>
                  <a:pt x="185" y="0"/>
                </a:lnTo>
                <a:lnTo>
                  <a:pt x="203" y="1"/>
                </a:lnTo>
                <a:lnTo>
                  <a:pt x="220" y="4"/>
                </a:lnTo>
                <a:lnTo>
                  <a:pt x="236" y="7"/>
                </a:lnTo>
                <a:lnTo>
                  <a:pt x="253" y="13"/>
                </a:lnTo>
                <a:lnTo>
                  <a:pt x="268" y="20"/>
                </a:lnTo>
                <a:lnTo>
                  <a:pt x="283" y="28"/>
                </a:lnTo>
                <a:lnTo>
                  <a:pt x="298" y="38"/>
                </a:lnTo>
                <a:lnTo>
                  <a:pt x="311" y="49"/>
                </a:lnTo>
                <a:lnTo>
                  <a:pt x="323" y="61"/>
                </a:lnTo>
                <a:lnTo>
                  <a:pt x="333" y="74"/>
                </a:lnTo>
                <a:lnTo>
                  <a:pt x="343" y="88"/>
                </a:lnTo>
                <a:lnTo>
                  <a:pt x="352" y="103"/>
                </a:lnTo>
                <a:lnTo>
                  <a:pt x="359" y="119"/>
                </a:lnTo>
                <a:lnTo>
                  <a:pt x="364" y="135"/>
                </a:lnTo>
                <a:lnTo>
                  <a:pt x="368" y="152"/>
                </a:lnTo>
                <a:lnTo>
                  <a:pt x="370" y="169"/>
                </a:lnTo>
                <a:lnTo>
                  <a:pt x="371" y="186"/>
                </a:lnTo>
                <a:lnTo>
                  <a:pt x="370" y="203"/>
                </a:lnTo>
                <a:lnTo>
                  <a:pt x="368" y="220"/>
                </a:lnTo>
                <a:lnTo>
                  <a:pt x="364" y="236"/>
                </a:lnTo>
                <a:lnTo>
                  <a:pt x="359" y="253"/>
                </a:lnTo>
                <a:lnTo>
                  <a:pt x="352" y="268"/>
                </a:lnTo>
                <a:lnTo>
                  <a:pt x="343" y="283"/>
                </a:lnTo>
                <a:lnTo>
                  <a:pt x="333" y="297"/>
                </a:lnTo>
                <a:lnTo>
                  <a:pt x="323" y="310"/>
                </a:lnTo>
                <a:lnTo>
                  <a:pt x="311" y="323"/>
                </a:lnTo>
                <a:lnTo>
                  <a:pt x="298" y="334"/>
                </a:lnTo>
                <a:lnTo>
                  <a:pt x="283" y="343"/>
                </a:lnTo>
                <a:lnTo>
                  <a:pt x="268" y="352"/>
                </a:lnTo>
                <a:lnTo>
                  <a:pt x="253" y="359"/>
                </a:lnTo>
                <a:lnTo>
                  <a:pt x="236" y="364"/>
                </a:lnTo>
                <a:lnTo>
                  <a:pt x="220" y="368"/>
                </a:lnTo>
                <a:lnTo>
                  <a:pt x="203" y="370"/>
                </a:lnTo>
                <a:lnTo>
                  <a:pt x="185" y="371"/>
                </a:lnTo>
                <a:lnTo>
                  <a:pt x="168" y="370"/>
                </a:lnTo>
                <a:lnTo>
                  <a:pt x="151" y="368"/>
                </a:lnTo>
                <a:lnTo>
                  <a:pt x="135" y="364"/>
                </a:lnTo>
                <a:lnTo>
                  <a:pt x="118" y="359"/>
                </a:lnTo>
                <a:lnTo>
                  <a:pt x="103" y="352"/>
                </a:lnTo>
                <a:lnTo>
                  <a:pt x="87" y="343"/>
                </a:lnTo>
                <a:lnTo>
                  <a:pt x="73" y="334"/>
                </a:lnTo>
                <a:lnTo>
                  <a:pt x="60" y="323"/>
                </a:lnTo>
                <a:lnTo>
                  <a:pt x="48" y="310"/>
                </a:lnTo>
                <a:lnTo>
                  <a:pt x="37" y="297"/>
                </a:lnTo>
                <a:lnTo>
                  <a:pt x="28" y="283"/>
                </a:lnTo>
                <a:lnTo>
                  <a:pt x="19" y="268"/>
                </a:lnTo>
                <a:lnTo>
                  <a:pt x="12" y="253"/>
                </a:lnTo>
                <a:lnTo>
                  <a:pt x="7" y="236"/>
                </a:lnTo>
                <a:lnTo>
                  <a:pt x="3" y="220"/>
                </a:lnTo>
                <a:lnTo>
                  <a:pt x="0" y="203"/>
                </a:lnTo>
                <a:lnTo>
                  <a:pt x="0" y="186"/>
                </a:lnTo>
                <a:close/>
              </a:path>
            </a:pathLst>
          </a:custGeom>
          <a:solidFill>
            <a:schemeClr val="accent2">
              <a:lumMod val="40000"/>
              <a:lumOff val="60000"/>
            </a:schemeClr>
          </a:solidFill>
          <a:ln w="3175">
            <a:solidFill>
              <a:srgbClr val="000000"/>
            </a:solidFill>
            <a:round/>
            <a:headEnd/>
            <a:tailEnd/>
          </a:ln>
        </p:spPr>
        <p:txBody>
          <a:bodyPr/>
          <a:lstStyle/>
          <a:p>
            <a:pPr>
              <a:defRPr/>
            </a:pPr>
            <a:endParaRPr lang="en-US" b="1" dirty="0">
              <a:latin typeface="Arial" charset="0"/>
            </a:endParaRPr>
          </a:p>
        </p:txBody>
      </p:sp>
      <p:sp>
        <p:nvSpPr>
          <p:cNvPr id="269" name="Rectangle 125"/>
          <p:cNvSpPr>
            <a:spLocks noChangeArrowheads="1"/>
          </p:cNvSpPr>
          <p:nvPr/>
        </p:nvSpPr>
        <p:spPr bwMode="auto">
          <a:xfrm>
            <a:off x="3558354" y="2465222"/>
            <a:ext cx="189154" cy="96950"/>
          </a:xfrm>
          <a:prstGeom prst="rect">
            <a:avLst/>
          </a:prstGeom>
          <a:solidFill>
            <a:schemeClr val="accent2">
              <a:lumMod val="40000"/>
              <a:lumOff val="60000"/>
            </a:schemeClr>
          </a:solidFill>
          <a:ln w="9525">
            <a:noFill/>
            <a:miter lim="800000"/>
            <a:headEnd/>
            <a:tailEnd/>
          </a:ln>
        </p:spPr>
        <p:txBody>
          <a:bodyPr wrap="square" lIns="0" tIns="0" rIns="0" bIns="0">
            <a:spAutoFit/>
          </a:bodyPr>
          <a:lstStyle/>
          <a:p>
            <a:pPr algn="ctr" eaLnBrk="0" hangingPunct="0">
              <a:defRPr/>
            </a:pPr>
            <a:r>
              <a:rPr lang="en-US" sz="700" b="1" dirty="0">
                <a:solidFill>
                  <a:srgbClr val="000000"/>
                </a:solidFill>
                <a:latin typeface="Arial" charset="0"/>
                <a:ea typeface="Arial" pitchFamily="25" charset="0"/>
                <a:cs typeface="Arial" pitchFamily="25" charset="0"/>
              </a:rPr>
              <a:t>MTV</a:t>
            </a:r>
          </a:p>
        </p:txBody>
      </p:sp>
      <p:sp>
        <p:nvSpPr>
          <p:cNvPr id="273" name="Line 107"/>
          <p:cNvSpPr>
            <a:spLocks noChangeShapeType="1"/>
          </p:cNvSpPr>
          <p:nvPr/>
        </p:nvSpPr>
        <p:spPr bwMode="auto">
          <a:xfrm flipH="1">
            <a:off x="3652067" y="2768437"/>
            <a:ext cx="8777" cy="400160"/>
          </a:xfrm>
          <a:prstGeom prst="line">
            <a:avLst/>
          </a:prstGeom>
          <a:noFill/>
          <a:ln w="12700">
            <a:solidFill>
              <a:schemeClr val="tx1"/>
            </a:solidFill>
            <a:round/>
            <a:headEnd type="triangle" w="med" len="med"/>
            <a:tailEnd type="triangle" w="med" len="med"/>
          </a:ln>
        </p:spPr>
        <p:txBody>
          <a:bodyPr wrap="none" anchor="ctr"/>
          <a:lstStyle/>
          <a:p>
            <a:endParaRPr lang="en-US" dirty="0"/>
          </a:p>
        </p:txBody>
      </p:sp>
      <p:sp>
        <p:nvSpPr>
          <p:cNvPr id="275" name="Rectangle 50"/>
          <p:cNvSpPr>
            <a:spLocks noChangeArrowheads="1"/>
          </p:cNvSpPr>
          <p:nvPr/>
        </p:nvSpPr>
        <p:spPr bwMode="auto">
          <a:xfrm flipH="1">
            <a:off x="3645964" y="2244999"/>
            <a:ext cx="300924" cy="109370"/>
          </a:xfrm>
          <a:prstGeom prst="rect">
            <a:avLst/>
          </a:prstGeom>
          <a:noFill/>
          <a:ln w="9525">
            <a:noFill/>
            <a:miter lim="800000"/>
            <a:headEnd/>
            <a:tailEnd/>
          </a:ln>
        </p:spPr>
        <p:txBody>
          <a:bodyPr lIns="0" tIns="0" rIns="0" bIns="0">
            <a:spAutoFit/>
          </a:bodyPr>
          <a:lstStyle/>
          <a:p>
            <a:pPr algn="ctr" eaLnBrk="0" hangingPunct="0"/>
            <a:r>
              <a:rPr lang="en-US" sz="700" b="1" dirty="0">
                <a:solidFill>
                  <a:srgbClr val="000000"/>
                </a:solidFill>
                <a:cs typeface="Arial" pitchFamily="34" charset="0"/>
              </a:rPr>
              <a:t>232</a:t>
            </a:r>
            <a:endParaRPr lang="en-US" sz="4000" b="1" dirty="0">
              <a:cs typeface="Arial" pitchFamily="34" charset="0"/>
            </a:endParaRPr>
          </a:p>
        </p:txBody>
      </p:sp>
      <p:sp>
        <p:nvSpPr>
          <p:cNvPr id="279" name="Line 85"/>
          <p:cNvSpPr>
            <a:spLocks noChangeShapeType="1"/>
          </p:cNvSpPr>
          <p:nvPr/>
        </p:nvSpPr>
        <p:spPr bwMode="auto">
          <a:xfrm flipH="1">
            <a:off x="3818533" y="1808329"/>
            <a:ext cx="9663" cy="252592"/>
          </a:xfrm>
          <a:prstGeom prst="line">
            <a:avLst/>
          </a:prstGeom>
          <a:noFill/>
          <a:ln w="9525">
            <a:solidFill>
              <a:schemeClr val="tx1"/>
            </a:solidFill>
            <a:round/>
            <a:headEnd type="triangle" w="sm" len="sm"/>
            <a:tailEnd type="none" w="sm" len="sm"/>
          </a:ln>
        </p:spPr>
        <p:txBody>
          <a:bodyPr anchor="ctr"/>
          <a:lstStyle/>
          <a:p>
            <a:endParaRPr lang="en-US" dirty="0"/>
          </a:p>
        </p:txBody>
      </p:sp>
      <p:sp>
        <p:nvSpPr>
          <p:cNvPr id="280" name="Line 85"/>
          <p:cNvSpPr>
            <a:spLocks noChangeShapeType="1"/>
          </p:cNvSpPr>
          <p:nvPr/>
        </p:nvSpPr>
        <p:spPr bwMode="auto">
          <a:xfrm flipH="1">
            <a:off x="3912411" y="1801506"/>
            <a:ext cx="4495" cy="265020"/>
          </a:xfrm>
          <a:prstGeom prst="line">
            <a:avLst/>
          </a:prstGeom>
          <a:noFill/>
          <a:ln w="9525">
            <a:solidFill>
              <a:schemeClr val="tx1"/>
            </a:solidFill>
            <a:round/>
            <a:headEnd type="triangle" w="sm" len="sm"/>
            <a:tailEnd type="none" w="sm" len="sm"/>
          </a:ln>
        </p:spPr>
        <p:txBody>
          <a:bodyPr anchor="ctr"/>
          <a:lstStyle/>
          <a:p>
            <a:endParaRPr lang="en-US" dirty="0"/>
          </a:p>
        </p:txBody>
      </p:sp>
      <p:sp>
        <p:nvSpPr>
          <p:cNvPr id="281" name="Line 85"/>
          <p:cNvSpPr>
            <a:spLocks noChangeShapeType="1"/>
          </p:cNvSpPr>
          <p:nvPr/>
        </p:nvSpPr>
        <p:spPr bwMode="auto">
          <a:xfrm flipH="1">
            <a:off x="3732663" y="1801505"/>
            <a:ext cx="6824" cy="245660"/>
          </a:xfrm>
          <a:prstGeom prst="line">
            <a:avLst/>
          </a:prstGeom>
          <a:noFill/>
          <a:ln w="9525">
            <a:solidFill>
              <a:schemeClr val="tx1"/>
            </a:solidFill>
            <a:round/>
            <a:headEnd type="triangle" w="sm" len="sm"/>
            <a:tailEnd type="none" w="sm" len="sm"/>
          </a:ln>
        </p:spPr>
        <p:txBody>
          <a:bodyPr anchor="ctr"/>
          <a:lstStyle/>
          <a:p>
            <a:endParaRPr lang="en-US" dirty="0"/>
          </a:p>
        </p:txBody>
      </p:sp>
      <p:sp>
        <p:nvSpPr>
          <p:cNvPr id="282" name="Line 85"/>
          <p:cNvSpPr>
            <a:spLocks noChangeShapeType="1"/>
          </p:cNvSpPr>
          <p:nvPr/>
        </p:nvSpPr>
        <p:spPr bwMode="auto">
          <a:xfrm flipH="1">
            <a:off x="3635417" y="1794681"/>
            <a:ext cx="8535" cy="258688"/>
          </a:xfrm>
          <a:prstGeom prst="line">
            <a:avLst/>
          </a:prstGeom>
          <a:noFill/>
          <a:ln w="9525">
            <a:solidFill>
              <a:schemeClr val="tx1"/>
            </a:solidFill>
            <a:round/>
            <a:headEnd type="triangle" w="sm" len="sm"/>
            <a:tailEnd type="none" w="sm" len="sm"/>
          </a:ln>
        </p:spPr>
        <p:txBody>
          <a:bodyPr anchor="ctr"/>
          <a:lstStyle/>
          <a:p>
            <a:endParaRPr lang="en-US" dirty="0"/>
          </a:p>
        </p:txBody>
      </p:sp>
      <p:sp>
        <p:nvSpPr>
          <p:cNvPr id="283" name="TextBox 187"/>
          <p:cNvSpPr txBox="1">
            <a:spLocks noChangeArrowheads="1"/>
          </p:cNvSpPr>
          <p:nvPr/>
        </p:nvSpPr>
        <p:spPr bwMode="auto">
          <a:xfrm>
            <a:off x="3531920" y="1511040"/>
            <a:ext cx="555583" cy="286232"/>
          </a:xfrm>
          <a:prstGeom prst="rect">
            <a:avLst/>
          </a:prstGeom>
          <a:noFill/>
          <a:ln w="9525">
            <a:solidFill>
              <a:schemeClr val="tx1"/>
            </a:solidFill>
            <a:miter lim="800000"/>
            <a:headEnd/>
            <a:tailEnd/>
          </a:ln>
        </p:spPr>
        <p:txBody>
          <a:bodyPr wrap="square">
            <a:spAutoFit/>
          </a:bodyPr>
          <a:lstStyle/>
          <a:p>
            <a:r>
              <a:rPr lang="en-US" sz="700" b="1" dirty="0"/>
              <a:t>4 video cameras</a:t>
            </a:r>
          </a:p>
        </p:txBody>
      </p:sp>
      <p:sp>
        <p:nvSpPr>
          <p:cNvPr id="272" name="TextBox 187"/>
          <p:cNvSpPr txBox="1">
            <a:spLocks noChangeArrowheads="1"/>
          </p:cNvSpPr>
          <p:nvPr/>
        </p:nvSpPr>
        <p:spPr bwMode="auto">
          <a:xfrm>
            <a:off x="3351589" y="2043831"/>
            <a:ext cx="759007" cy="189283"/>
          </a:xfrm>
          <a:prstGeom prst="rect">
            <a:avLst/>
          </a:prstGeom>
          <a:solidFill>
            <a:schemeClr val="bg1"/>
          </a:solidFill>
          <a:ln w="9525">
            <a:solidFill>
              <a:schemeClr val="tx1"/>
            </a:solidFill>
            <a:miter lim="800000"/>
            <a:headEnd/>
            <a:tailEnd/>
          </a:ln>
        </p:spPr>
        <p:txBody>
          <a:bodyPr wrap="square">
            <a:spAutoFit/>
          </a:bodyPr>
          <a:lstStyle/>
          <a:p>
            <a:r>
              <a:rPr lang="en-US" sz="700" b="1" dirty="0"/>
              <a:t>Video Switch</a:t>
            </a:r>
          </a:p>
        </p:txBody>
      </p:sp>
      <p:sp>
        <p:nvSpPr>
          <p:cNvPr id="284" name="Line 112"/>
          <p:cNvSpPr>
            <a:spLocks noChangeShapeType="1"/>
          </p:cNvSpPr>
          <p:nvPr/>
        </p:nvSpPr>
        <p:spPr bwMode="auto">
          <a:xfrm flipH="1">
            <a:off x="3802967" y="1262417"/>
            <a:ext cx="4757" cy="235725"/>
          </a:xfrm>
          <a:prstGeom prst="line">
            <a:avLst/>
          </a:prstGeom>
          <a:noFill/>
          <a:ln w="12700">
            <a:solidFill>
              <a:schemeClr val="tx1"/>
            </a:solidFill>
            <a:round/>
            <a:headEnd type="triangle" w="med" len="med"/>
            <a:tailEnd/>
          </a:ln>
        </p:spPr>
        <p:txBody>
          <a:bodyPr wrap="none" anchor="ctr"/>
          <a:lstStyle/>
          <a:p>
            <a:endParaRPr lang="en-US" dirty="0"/>
          </a:p>
        </p:txBody>
      </p:sp>
      <p:sp>
        <p:nvSpPr>
          <p:cNvPr id="285" name="Rectangle 222"/>
          <p:cNvSpPr>
            <a:spLocks noChangeArrowheads="1"/>
          </p:cNvSpPr>
          <p:nvPr/>
        </p:nvSpPr>
        <p:spPr bwMode="auto">
          <a:xfrm>
            <a:off x="3690374" y="1300697"/>
            <a:ext cx="690557" cy="203133"/>
          </a:xfrm>
          <a:prstGeom prst="rect">
            <a:avLst/>
          </a:prstGeom>
          <a:noFill/>
          <a:ln w="9525">
            <a:noFill/>
            <a:miter lim="800000"/>
            <a:headEnd/>
            <a:tailEnd/>
          </a:ln>
        </p:spPr>
        <p:txBody>
          <a:bodyPr wrap="square">
            <a:spAutoFit/>
          </a:bodyPr>
          <a:lstStyle/>
          <a:p>
            <a:pPr algn="ctr" eaLnBrk="0" hangingPunct="0"/>
            <a:r>
              <a:rPr lang="en-US" sz="800" b="1" dirty="0">
                <a:solidFill>
                  <a:srgbClr val="000000"/>
                </a:solidFill>
                <a:cs typeface="Arial" pitchFamily="34" charset="0"/>
              </a:rPr>
              <a:t>Wireless</a:t>
            </a:r>
          </a:p>
        </p:txBody>
      </p:sp>
      <p:sp>
        <p:nvSpPr>
          <p:cNvPr id="274" name="Line 85"/>
          <p:cNvSpPr>
            <a:spLocks noChangeShapeType="1"/>
          </p:cNvSpPr>
          <p:nvPr/>
        </p:nvSpPr>
        <p:spPr bwMode="auto">
          <a:xfrm flipH="1">
            <a:off x="3657599" y="2165299"/>
            <a:ext cx="1" cy="153619"/>
          </a:xfrm>
          <a:prstGeom prst="line">
            <a:avLst/>
          </a:prstGeom>
          <a:noFill/>
          <a:ln w="9525">
            <a:solidFill>
              <a:schemeClr val="tx1"/>
            </a:solidFill>
            <a:round/>
            <a:headEnd type="triangle" w="sm" len="sm"/>
            <a:tailEnd type="triangle" w="sm" len="sm"/>
          </a:ln>
        </p:spPr>
        <p:txBody>
          <a:bodyPr anchor="ctr"/>
          <a:lstStyle/>
          <a:p>
            <a:endParaRPr lang="en-US" dirty="0"/>
          </a:p>
        </p:txBody>
      </p:sp>
      <p:sp>
        <p:nvSpPr>
          <p:cNvPr id="289" name="Freeform 89"/>
          <p:cNvSpPr>
            <a:spLocks/>
          </p:cNvSpPr>
          <p:nvPr/>
        </p:nvSpPr>
        <p:spPr bwMode="auto">
          <a:xfrm>
            <a:off x="4509211" y="6325819"/>
            <a:ext cx="250825" cy="246062"/>
          </a:xfrm>
          <a:custGeom>
            <a:avLst/>
            <a:gdLst>
              <a:gd name="T0" fmla="*/ 2147483647 w 372"/>
              <a:gd name="T1" fmla="*/ 2147483647 h 370"/>
              <a:gd name="T2" fmla="*/ 2147483647 w 372"/>
              <a:gd name="T3" fmla="*/ 2147483647 h 370"/>
              <a:gd name="T4" fmla="*/ 2147483647 w 372"/>
              <a:gd name="T5" fmla="*/ 2147483647 h 370"/>
              <a:gd name="T6" fmla="*/ 2147483647 w 372"/>
              <a:gd name="T7" fmla="*/ 2147483647 h 370"/>
              <a:gd name="T8" fmla="*/ 2147483647 w 372"/>
              <a:gd name="T9" fmla="*/ 2147483647 h 370"/>
              <a:gd name="T10" fmla="*/ 2147483647 w 372"/>
              <a:gd name="T11" fmla="*/ 2147483647 h 370"/>
              <a:gd name="T12" fmla="*/ 2147483647 w 372"/>
              <a:gd name="T13" fmla="*/ 2147483647 h 370"/>
              <a:gd name="T14" fmla="*/ 2147483647 w 372"/>
              <a:gd name="T15" fmla="*/ 2147483647 h 370"/>
              <a:gd name="T16" fmla="*/ 2147483647 w 372"/>
              <a:gd name="T17" fmla="*/ 0 h 370"/>
              <a:gd name="T18" fmla="*/ 2147483647 w 372"/>
              <a:gd name="T19" fmla="*/ 2147483647 h 370"/>
              <a:gd name="T20" fmla="*/ 2147483647 w 372"/>
              <a:gd name="T21" fmla="*/ 2147483647 h 370"/>
              <a:gd name="T22" fmla="*/ 2147483647 w 372"/>
              <a:gd name="T23" fmla="*/ 2147483647 h 370"/>
              <a:gd name="T24" fmla="*/ 2147483647 w 372"/>
              <a:gd name="T25" fmla="*/ 2147483647 h 370"/>
              <a:gd name="T26" fmla="*/ 2147483647 w 372"/>
              <a:gd name="T27" fmla="*/ 2147483647 h 370"/>
              <a:gd name="T28" fmla="*/ 2147483647 w 372"/>
              <a:gd name="T29" fmla="*/ 2147483647 h 370"/>
              <a:gd name="T30" fmla="*/ 2147483647 w 372"/>
              <a:gd name="T31" fmla="*/ 2147483647 h 370"/>
              <a:gd name="T32" fmla="*/ 2147483647 w 372"/>
              <a:gd name="T33" fmla="*/ 2147483647 h 370"/>
              <a:gd name="T34" fmla="*/ 2147483647 w 372"/>
              <a:gd name="T35" fmla="*/ 2147483647 h 370"/>
              <a:gd name="T36" fmla="*/ 2147483647 w 372"/>
              <a:gd name="T37" fmla="*/ 2147483647 h 370"/>
              <a:gd name="T38" fmla="*/ 2147483647 w 372"/>
              <a:gd name="T39" fmla="*/ 2147483647 h 370"/>
              <a:gd name="T40" fmla="*/ 2147483647 w 372"/>
              <a:gd name="T41" fmla="*/ 2147483647 h 370"/>
              <a:gd name="T42" fmla="*/ 2147483647 w 372"/>
              <a:gd name="T43" fmla="*/ 2147483647 h 370"/>
              <a:gd name="T44" fmla="*/ 2147483647 w 372"/>
              <a:gd name="T45" fmla="*/ 2147483647 h 370"/>
              <a:gd name="T46" fmla="*/ 2147483647 w 372"/>
              <a:gd name="T47" fmla="*/ 2147483647 h 370"/>
              <a:gd name="T48" fmla="*/ 2147483647 w 372"/>
              <a:gd name="T49" fmla="*/ 2147483647 h 370"/>
              <a:gd name="T50" fmla="*/ 2147483647 w 372"/>
              <a:gd name="T51" fmla="*/ 2147483647 h 370"/>
              <a:gd name="T52" fmla="*/ 2147483647 w 372"/>
              <a:gd name="T53" fmla="*/ 2147483647 h 370"/>
              <a:gd name="T54" fmla="*/ 2147483647 w 372"/>
              <a:gd name="T55" fmla="*/ 2147483647 h 370"/>
              <a:gd name="T56" fmla="*/ 2147483647 w 372"/>
              <a:gd name="T57" fmla="*/ 2147483647 h 370"/>
              <a:gd name="T58" fmla="*/ 2147483647 w 372"/>
              <a:gd name="T59" fmla="*/ 2147483647 h 370"/>
              <a:gd name="T60" fmla="*/ 2147483647 w 372"/>
              <a:gd name="T61" fmla="*/ 2147483647 h 370"/>
              <a:gd name="T62" fmla="*/ 2147483647 w 372"/>
              <a:gd name="T63" fmla="*/ 2147483647 h 370"/>
              <a:gd name="T64" fmla="*/ 2147483647 w 372"/>
              <a:gd name="T65" fmla="*/ 2147483647 h 370"/>
              <a:gd name="T66" fmla="*/ 2147483647 w 372"/>
              <a:gd name="T67" fmla="*/ 2147483647 h 37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72"/>
              <a:gd name="T103" fmla="*/ 0 h 370"/>
              <a:gd name="T104" fmla="*/ 372 w 372"/>
              <a:gd name="T105" fmla="*/ 370 h 37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72" h="370">
                <a:moveTo>
                  <a:pt x="0" y="185"/>
                </a:moveTo>
                <a:lnTo>
                  <a:pt x="1" y="168"/>
                </a:lnTo>
                <a:lnTo>
                  <a:pt x="3" y="151"/>
                </a:lnTo>
                <a:lnTo>
                  <a:pt x="8" y="134"/>
                </a:lnTo>
                <a:lnTo>
                  <a:pt x="13" y="118"/>
                </a:lnTo>
                <a:lnTo>
                  <a:pt x="20" y="103"/>
                </a:lnTo>
                <a:lnTo>
                  <a:pt x="28" y="87"/>
                </a:lnTo>
                <a:lnTo>
                  <a:pt x="38" y="73"/>
                </a:lnTo>
                <a:lnTo>
                  <a:pt x="49" y="60"/>
                </a:lnTo>
                <a:lnTo>
                  <a:pt x="61" y="48"/>
                </a:lnTo>
                <a:lnTo>
                  <a:pt x="74" y="37"/>
                </a:lnTo>
                <a:lnTo>
                  <a:pt x="88" y="28"/>
                </a:lnTo>
                <a:lnTo>
                  <a:pt x="103" y="19"/>
                </a:lnTo>
                <a:lnTo>
                  <a:pt x="119" y="13"/>
                </a:lnTo>
                <a:lnTo>
                  <a:pt x="135" y="7"/>
                </a:lnTo>
                <a:lnTo>
                  <a:pt x="152" y="3"/>
                </a:lnTo>
                <a:lnTo>
                  <a:pt x="169" y="1"/>
                </a:lnTo>
                <a:lnTo>
                  <a:pt x="186" y="0"/>
                </a:lnTo>
                <a:lnTo>
                  <a:pt x="203" y="1"/>
                </a:lnTo>
                <a:lnTo>
                  <a:pt x="220" y="3"/>
                </a:lnTo>
                <a:lnTo>
                  <a:pt x="237" y="7"/>
                </a:lnTo>
                <a:lnTo>
                  <a:pt x="253" y="13"/>
                </a:lnTo>
                <a:lnTo>
                  <a:pt x="269" y="19"/>
                </a:lnTo>
                <a:lnTo>
                  <a:pt x="284" y="28"/>
                </a:lnTo>
                <a:lnTo>
                  <a:pt x="298" y="37"/>
                </a:lnTo>
                <a:lnTo>
                  <a:pt x="311" y="48"/>
                </a:lnTo>
                <a:lnTo>
                  <a:pt x="323" y="60"/>
                </a:lnTo>
                <a:lnTo>
                  <a:pt x="334" y="73"/>
                </a:lnTo>
                <a:lnTo>
                  <a:pt x="344" y="87"/>
                </a:lnTo>
                <a:lnTo>
                  <a:pt x="352" y="103"/>
                </a:lnTo>
                <a:lnTo>
                  <a:pt x="359" y="118"/>
                </a:lnTo>
                <a:lnTo>
                  <a:pt x="365" y="134"/>
                </a:lnTo>
                <a:lnTo>
                  <a:pt x="369" y="151"/>
                </a:lnTo>
                <a:lnTo>
                  <a:pt x="371" y="168"/>
                </a:lnTo>
                <a:lnTo>
                  <a:pt x="372" y="185"/>
                </a:lnTo>
                <a:lnTo>
                  <a:pt x="371" y="202"/>
                </a:lnTo>
                <a:lnTo>
                  <a:pt x="369" y="219"/>
                </a:lnTo>
                <a:lnTo>
                  <a:pt x="365" y="236"/>
                </a:lnTo>
                <a:lnTo>
                  <a:pt x="359" y="252"/>
                </a:lnTo>
                <a:lnTo>
                  <a:pt x="352" y="268"/>
                </a:lnTo>
                <a:lnTo>
                  <a:pt x="344" y="283"/>
                </a:lnTo>
                <a:lnTo>
                  <a:pt x="334" y="297"/>
                </a:lnTo>
                <a:lnTo>
                  <a:pt x="323" y="310"/>
                </a:lnTo>
                <a:lnTo>
                  <a:pt x="311" y="322"/>
                </a:lnTo>
                <a:lnTo>
                  <a:pt x="298" y="333"/>
                </a:lnTo>
                <a:lnTo>
                  <a:pt x="284" y="343"/>
                </a:lnTo>
                <a:lnTo>
                  <a:pt x="269" y="351"/>
                </a:lnTo>
                <a:lnTo>
                  <a:pt x="253" y="358"/>
                </a:lnTo>
                <a:lnTo>
                  <a:pt x="237" y="363"/>
                </a:lnTo>
                <a:lnTo>
                  <a:pt x="220" y="368"/>
                </a:lnTo>
                <a:lnTo>
                  <a:pt x="203" y="370"/>
                </a:lnTo>
                <a:lnTo>
                  <a:pt x="186" y="370"/>
                </a:lnTo>
                <a:lnTo>
                  <a:pt x="169" y="370"/>
                </a:lnTo>
                <a:lnTo>
                  <a:pt x="152" y="368"/>
                </a:lnTo>
                <a:lnTo>
                  <a:pt x="135" y="363"/>
                </a:lnTo>
                <a:lnTo>
                  <a:pt x="119" y="358"/>
                </a:lnTo>
                <a:lnTo>
                  <a:pt x="103" y="351"/>
                </a:lnTo>
                <a:lnTo>
                  <a:pt x="88" y="343"/>
                </a:lnTo>
                <a:lnTo>
                  <a:pt x="74" y="333"/>
                </a:lnTo>
                <a:lnTo>
                  <a:pt x="61" y="322"/>
                </a:lnTo>
                <a:lnTo>
                  <a:pt x="49" y="310"/>
                </a:lnTo>
                <a:lnTo>
                  <a:pt x="38" y="297"/>
                </a:lnTo>
                <a:lnTo>
                  <a:pt x="28" y="283"/>
                </a:lnTo>
                <a:lnTo>
                  <a:pt x="20" y="268"/>
                </a:lnTo>
                <a:lnTo>
                  <a:pt x="13" y="252"/>
                </a:lnTo>
                <a:lnTo>
                  <a:pt x="8" y="236"/>
                </a:lnTo>
                <a:lnTo>
                  <a:pt x="3" y="219"/>
                </a:lnTo>
                <a:lnTo>
                  <a:pt x="1" y="202"/>
                </a:lnTo>
                <a:lnTo>
                  <a:pt x="0" y="185"/>
                </a:lnTo>
                <a:close/>
              </a:path>
            </a:pathLst>
          </a:custGeom>
          <a:noFill/>
          <a:ln w="19050">
            <a:solidFill>
              <a:srgbClr val="FF0000"/>
            </a:solidFill>
            <a:prstDash val="solid"/>
            <a:round/>
            <a:headEnd/>
            <a:tailEnd/>
          </a:ln>
        </p:spPr>
        <p:txBody>
          <a:bodyPr/>
          <a:lstStyle/>
          <a:p>
            <a:endParaRPr lang="en-US" dirty="0"/>
          </a:p>
        </p:txBody>
      </p:sp>
      <p:sp>
        <p:nvSpPr>
          <p:cNvPr id="290" name="Rectangle 7"/>
          <p:cNvSpPr>
            <a:spLocks noChangeArrowheads="1"/>
          </p:cNvSpPr>
          <p:nvPr/>
        </p:nvSpPr>
        <p:spPr bwMode="auto">
          <a:xfrm>
            <a:off x="4791949" y="6384358"/>
            <a:ext cx="807913" cy="138499"/>
          </a:xfrm>
          <a:prstGeom prst="rect">
            <a:avLst/>
          </a:prstGeom>
          <a:noFill/>
          <a:ln w="9525">
            <a:noFill/>
            <a:miter lim="800000"/>
            <a:headEnd/>
            <a:tailEnd/>
          </a:ln>
        </p:spPr>
        <p:txBody>
          <a:bodyPr wrap="none" lIns="0" tIns="0" rIns="0" bIns="0">
            <a:spAutoFit/>
          </a:bodyPr>
          <a:lstStyle/>
          <a:p>
            <a:pPr algn="ctr" eaLnBrk="0" hangingPunct="0"/>
            <a:r>
              <a:rPr lang="en-US" sz="900" b="1" dirty="0">
                <a:solidFill>
                  <a:srgbClr val="000000"/>
                </a:solidFill>
                <a:cs typeface="Arial" pitchFamily="34" charset="0"/>
              </a:rPr>
              <a:t>1.5B Additions</a:t>
            </a:r>
            <a:endParaRPr lang="en-US" sz="4000" b="1" dirty="0">
              <a:cs typeface="Arial" pitchFamily="34" charset="0"/>
            </a:endParaRPr>
          </a:p>
        </p:txBody>
      </p:sp>
      <p:cxnSp>
        <p:nvCxnSpPr>
          <p:cNvPr id="292" name="Straight Connector 291"/>
          <p:cNvCxnSpPr>
            <a:endCxn id="29776" idx="1"/>
          </p:cNvCxnSpPr>
          <p:nvPr/>
        </p:nvCxnSpPr>
        <p:spPr>
          <a:xfrm>
            <a:off x="87782" y="3906317"/>
            <a:ext cx="231595" cy="12604"/>
          </a:xfrm>
          <a:prstGeom prst="line">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93" name="TextBox 292"/>
          <p:cNvSpPr txBox="1"/>
          <p:nvPr/>
        </p:nvSpPr>
        <p:spPr>
          <a:xfrm>
            <a:off x="-95098" y="3686860"/>
            <a:ext cx="468398" cy="261610"/>
          </a:xfrm>
          <a:prstGeom prst="rect">
            <a:avLst/>
          </a:prstGeom>
          <a:noFill/>
        </p:spPr>
        <p:txBody>
          <a:bodyPr wrap="none" rtlCol="0">
            <a:spAutoFit/>
          </a:bodyPr>
          <a:lstStyle/>
          <a:p>
            <a:r>
              <a:rPr lang="en-US" sz="1100" dirty="0"/>
              <a:t>PPS</a:t>
            </a:r>
          </a:p>
        </p:txBody>
      </p:sp>
      <p:sp>
        <p:nvSpPr>
          <p:cNvPr id="286" name="Freeform 123"/>
          <p:cNvSpPr>
            <a:spLocks/>
          </p:cNvSpPr>
          <p:nvPr/>
        </p:nvSpPr>
        <p:spPr bwMode="auto">
          <a:xfrm>
            <a:off x="1783519" y="5548757"/>
            <a:ext cx="387350" cy="393700"/>
          </a:xfrm>
          <a:custGeom>
            <a:avLst/>
            <a:gdLst>
              <a:gd name="T0" fmla="*/ 0 w 371"/>
              <a:gd name="T1" fmla="*/ 477916706 h 371"/>
              <a:gd name="T2" fmla="*/ 19494928 w 371"/>
              <a:gd name="T3" fmla="*/ 381767325 h 371"/>
              <a:gd name="T4" fmla="*/ 52912659 w 371"/>
              <a:gd name="T5" fmla="*/ 291274977 h 371"/>
              <a:gd name="T6" fmla="*/ 103041758 w 371"/>
              <a:gd name="T7" fmla="*/ 209264816 h 371"/>
              <a:gd name="T8" fmla="*/ 167093660 w 371"/>
              <a:gd name="T9" fmla="*/ 138567038 h 371"/>
              <a:gd name="T10" fmla="*/ 242286475 w 371"/>
              <a:gd name="T11" fmla="*/ 79181645 h 371"/>
              <a:gd name="T12" fmla="*/ 328616865 w 371"/>
              <a:gd name="T13" fmla="*/ 36762306 h 371"/>
              <a:gd name="T14" fmla="*/ 420519379 w 371"/>
              <a:gd name="T15" fmla="*/ 11312384 h 371"/>
              <a:gd name="T16" fmla="*/ 515205453 w 371"/>
              <a:gd name="T17" fmla="*/ 0 h 371"/>
              <a:gd name="T18" fmla="*/ 612676755 w 371"/>
              <a:gd name="T19" fmla="*/ 11312384 h 371"/>
              <a:gd name="T20" fmla="*/ 704579269 w 371"/>
              <a:gd name="T21" fmla="*/ 36762306 h 371"/>
              <a:gd name="T22" fmla="*/ 788126099 w 371"/>
              <a:gd name="T23" fmla="*/ 79181645 h 371"/>
              <a:gd name="T24" fmla="*/ 866102473 w 371"/>
              <a:gd name="T25" fmla="*/ 138567038 h 371"/>
              <a:gd name="T26" fmla="*/ 927370816 w 371"/>
              <a:gd name="T27" fmla="*/ 209264816 h 371"/>
              <a:gd name="T28" fmla="*/ 980283475 w 371"/>
              <a:gd name="T29" fmla="*/ 291274977 h 371"/>
              <a:gd name="T30" fmla="*/ 1013701206 w 371"/>
              <a:gd name="T31" fmla="*/ 381767325 h 371"/>
              <a:gd name="T32" fmla="*/ 1030410906 w 371"/>
              <a:gd name="T33" fmla="*/ 477916706 h 371"/>
              <a:gd name="T34" fmla="*/ 1030410906 w 371"/>
              <a:gd name="T35" fmla="*/ 574066087 h 371"/>
              <a:gd name="T36" fmla="*/ 1013701206 w 371"/>
              <a:gd name="T37" fmla="*/ 667386951 h 371"/>
              <a:gd name="T38" fmla="*/ 980283475 w 371"/>
              <a:gd name="T39" fmla="*/ 757879299 h 371"/>
              <a:gd name="T40" fmla="*/ 927370816 w 371"/>
              <a:gd name="T41" fmla="*/ 839889461 h 371"/>
              <a:gd name="T42" fmla="*/ 866102473 w 371"/>
              <a:gd name="T43" fmla="*/ 913414073 h 371"/>
              <a:gd name="T44" fmla="*/ 788126099 w 371"/>
              <a:gd name="T45" fmla="*/ 969972631 h 371"/>
              <a:gd name="T46" fmla="*/ 704579269 w 371"/>
              <a:gd name="T47" fmla="*/ 1015218805 h 371"/>
              <a:gd name="T48" fmla="*/ 612676755 w 371"/>
              <a:gd name="T49" fmla="*/ 1040670409 h 371"/>
              <a:gd name="T50" fmla="*/ 515205453 w 371"/>
              <a:gd name="T51" fmla="*/ 1049154276 h 371"/>
              <a:gd name="T52" fmla="*/ 420519379 w 371"/>
              <a:gd name="T53" fmla="*/ 1040670409 h 371"/>
              <a:gd name="T54" fmla="*/ 328616865 w 371"/>
              <a:gd name="T55" fmla="*/ 1015218805 h 371"/>
              <a:gd name="T56" fmla="*/ 242286475 w 371"/>
              <a:gd name="T57" fmla="*/ 969972631 h 371"/>
              <a:gd name="T58" fmla="*/ 167093660 w 371"/>
              <a:gd name="T59" fmla="*/ 913414073 h 371"/>
              <a:gd name="T60" fmla="*/ 103041758 w 371"/>
              <a:gd name="T61" fmla="*/ 839889461 h 371"/>
              <a:gd name="T62" fmla="*/ 52912659 w 371"/>
              <a:gd name="T63" fmla="*/ 757879299 h 371"/>
              <a:gd name="T64" fmla="*/ 19494928 w 371"/>
              <a:gd name="T65" fmla="*/ 667386951 h 371"/>
              <a:gd name="T66" fmla="*/ 0 w 371"/>
              <a:gd name="T67" fmla="*/ 574066087 h 37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71"/>
              <a:gd name="T103" fmla="*/ 0 h 371"/>
              <a:gd name="T104" fmla="*/ 371 w 371"/>
              <a:gd name="T105" fmla="*/ 371 h 37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71" h="371">
                <a:moveTo>
                  <a:pt x="0" y="186"/>
                </a:moveTo>
                <a:lnTo>
                  <a:pt x="0" y="169"/>
                </a:lnTo>
                <a:lnTo>
                  <a:pt x="3" y="152"/>
                </a:lnTo>
                <a:lnTo>
                  <a:pt x="7" y="135"/>
                </a:lnTo>
                <a:lnTo>
                  <a:pt x="12" y="119"/>
                </a:lnTo>
                <a:lnTo>
                  <a:pt x="19" y="103"/>
                </a:lnTo>
                <a:lnTo>
                  <a:pt x="28" y="88"/>
                </a:lnTo>
                <a:lnTo>
                  <a:pt x="37" y="74"/>
                </a:lnTo>
                <a:lnTo>
                  <a:pt x="48" y="61"/>
                </a:lnTo>
                <a:lnTo>
                  <a:pt x="60" y="49"/>
                </a:lnTo>
                <a:lnTo>
                  <a:pt x="73" y="38"/>
                </a:lnTo>
                <a:lnTo>
                  <a:pt x="87" y="28"/>
                </a:lnTo>
                <a:lnTo>
                  <a:pt x="103" y="20"/>
                </a:lnTo>
                <a:lnTo>
                  <a:pt x="118" y="13"/>
                </a:lnTo>
                <a:lnTo>
                  <a:pt x="135" y="7"/>
                </a:lnTo>
                <a:lnTo>
                  <a:pt x="151" y="4"/>
                </a:lnTo>
                <a:lnTo>
                  <a:pt x="168" y="1"/>
                </a:lnTo>
                <a:lnTo>
                  <a:pt x="185" y="0"/>
                </a:lnTo>
                <a:lnTo>
                  <a:pt x="203" y="1"/>
                </a:lnTo>
                <a:lnTo>
                  <a:pt x="220" y="4"/>
                </a:lnTo>
                <a:lnTo>
                  <a:pt x="236" y="7"/>
                </a:lnTo>
                <a:lnTo>
                  <a:pt x="253" y="13"/>
                </a:lnTo>
                <a:lnTo>
                  <a:pt x="268" y="20"/>
                </a:lnTo>
                <a:lnTo>
                  <a:pt x="283" y="28"/>
                </a:lnTo>
                <a:lnTo>
                  <a:pt x="298" y="38"/>
                </a:lnTo>
                <a:lnTo>
                  <a:pt x="311" y="49"/>
                </a:lnTo>
                <a:lnTo>
                  <a:pt x="323" y="61"/>
                </a:lnTo>
                <a:lnTo>
                  <a:pt x="333" y="74"/>
                </a:lnTo>
                <a:lnTo>
                  <a:pt x="343" y="88"/>
                </a:lnTo>
                <a:lnTo>
                  <a:pt x="352" y="103"/>
                </a:lnTo>
                <a:lnTo>
                  <a:pt x="359" y="119"/>
                </a:lnTo>
                <a:lnTo>
                  <a:pt x="364" y="135"/>
                </a:lnTo>
                <a:lnTo>
                  <a:pt x="368" y="152"/>
                </a:lnTo>
                <a:lnTo>
                  <a:pt x="370" y="169"/>
                </a:lnTo>
                <a:lnTo>
                  <a:pt x="371" y="186"/>
                </a:lnTo>
                <a:lnTo>
                  <a:pt x="370" y="203"/>
                </a:lnTo>
                <a:lnTo>
                  <a:pt x="368" y="220"/>
                </a:lnTo>
                <a:lnTo>
                  <a:pt x="364" y="236"/>
                </a:lnTo>
                <a:lnTo>
                  <a:pt x="359" y="253"/>
                </a:lnTo>
                <a:lnTo>
                  <a:pt x="352" y="268"/>
                </a:lnTo>
                <a:lnTo>
                  <a:pt x="343" y="283"/>
                </a:lnTo>
                <a:lnTo>
                  <a:pt x="333" y="297"/>
                </a:lnTo>
                <a:lnTo>
                  <a:pt x="323" y="310"/>
                </a:lnTo>
                <a:lnTo>
                  <a:pt x="311" y="323"/>
                </a:lnTo>
                <a:lnTo>
                  <a:pt x="298" y="334"/>
                </a:lnTo>
                <a:lnTo>
                  <a:pt x="283" y="343"/>
                </a:lnTo>
                <a:lnTo>
                  <a:pt x="268" y="352"/>
                </a:lnTo>
                <a:lnTo>
                  <a:pt x="253" y="359"/>
                </a:lnTo>
                <a:lnTo>
                  <a:pt x="236" y="364"/>
                </a:lnTo>
                <a:lnTo>
                  <a:pt x="220" y="368"/>
                </a:lnTo>
                <a:lnTo>
                  <a:pt x="203" y="370"/>
                </a:lnTo>
                <a:lnTo>
                  <a:pt x="185" y="371"/>
                </a:lnTo>
                <a:lnTo>
                  <a:pt x="168" y="370"/>
                </a:lnTo>
                <a:lnTo>
                  <a:pt x="151" y="368"/>
                </a:lnTo>
                <a:lnTo>
                  <a:pt x="135" y="364"/>
                </a:lnTo>
                <a:lnTo>
                  <a:pt x="118" y="359"/>
                </a:lnTo>
                <a:lnTo>
                  <a:pt x="103" y="352"/>
                </a:lnTo>
                <a:lnTo>
                  <a:pt x="87" y="343"/>
                </a:lnTo>
                <a:lnTo>
                  <a:pt x="73" y="334"/>
                </a:lnTo>
                <a:lnTo>
                  <a:pt x="60" y="323"/>
                </a:lnTo>
                <a:lnTo>
                  <a:pt x="48" y="310"/>
                </a:lnTo>
                <a:lnTo>
                  <a:pt x="37" y="297"/>
                </a:lnTo>
                <a:lnTo>
                  <a:pt x="28" y="283"/>
                </a:lnTo>
                <a:lnTo>
                  <a:pt x="19" y="268"/>
                </a:lnTo>
                <a:lnTo>
                  <a:pt x="12" y="253"/>
                </a:lnTo>
                <a:lnTo>
                  <a:pt x="7" y="236"/>
                </a:lnTo>
                <a:lnTo>
                  <a:pt x="3" y="220"/>
                </a:lnTo>
                <a:lnTo>
                  <a:pt x="0" y="203"/>
                </a:lnTo>
                <a:lnTo>
                  <a:pt x="0" y="186"/>
                </a:lnTo>
                <a:close/>
              </a:path>
            </a:pathLst>
          </a:custGeom>
          <a:solidFill>
            <a:schemeClr val="accent2">
              <a:lumMod val="40000"/>
              <a:lumOff val="60000"/>
            </a:schemeClr>
          </a:solidFill>
          <a:ln w="3175">
            <a:solidFill>
              <a:srgbClr val="000000"/>
            </a:solidFill>
            <a:prstDash val="solid"/>
            <a:round/>
            <a:headEnd/>
            <a:tailEnd/>
          </a:ln>
        </p:spPr>
        <p:txBody>
          <a:bodyPr/>
          <a:lstStyle/>
          <a:p>
            <a:pPr>
              <a:defRPr/>
            </a:pPr>
            <a:endParaRPr lang="en-US" b="1" dirty="0">
              <a:latin typeface="Arial" charset="0"/>
            </a:endParaRPr>
          </a:p>
        </p:txBody>
      </p:sp>
      <p:sp>
        <p:nvSpPr>
          <p:cNvPr id="287" name="Rectangle 65"/>
          <p:cNvSpPr>
            <a:spLocks noChangeArrowheads="1"/>
          </p:cNvSpPr>
          <p:nvPr/>
        </p:nvSpPr>
        <p:spPr bwMode="auto">
          <a:xfrm>
            <a:off x="1893661" y="5663081"/>
            <a:ext cx="166712" cy="123111"/>
          </a:xfrm>
          <a:prstGeom prst="rect">
            <a:avLst/>
          </a:prstGeom>
          <a:solidFill>
            <a:schemeClr val="accent2">
              <a:lumMod val="40000"/>
              <a:lumOff val="60000"/>
            </a:schemeClr>
          </a:solidFill>
          <a:ln w="9525">
            <a:noFill/>
            <a:miter lim="800000"/>
            <a:headEnd/>
            <a:tailEnd/>
          </a:ln>
        </p:spPr>
        <p:txBody>
          <a:bodyPr wrap="none" lIns="0" tIns="0" rIns="0" bIns="0">
            <a:spAutoFit/>
          </a:bodyPr>
          <a:lstStyle/>
          <a:p>
            <a:pPr algn="ctr" eaLnBrk="0" hangingPunct="0">
              <a:defRPr/>
            </a:pPr>
            <a:r>
              <a:rPr lang="en-US" sz="800" b="1" dirty="0"/>
              <a:t>DFI</a:t>
            </a:r>
            <a:endParaRPr lang="en-US" sz="4000" b="1" dirty="0">
              <a:latin typeface="Arial" charset="0"/>
              <a:ea typeface="Arial" pitchFamily="25" charset="0"/>
              <a:cs typeface="Arial" pitchFamily="25" charset="0"/>
            </a:endParaRPr>
          </a:p>
        </p:txBody>
      </p:sp>
      <p:sp>
        <p:nvSpPr>
          <p:cNvPr id="288" name="Line 106"/>
          <p:cNvSpPr>
            <a:spLocks noChangeShapeType="1"/>
          </p:cNvSpPr>
          <p:nvPr/>
        </p:nvSpPr>
        <p:spPr bwMode="auto">
          <a:xfrm flipV="1">
            <a:off x="2074333" y="5048249"/>
            <a:ext cx="253999" cy="486833"/>
          </a:xfrm>
          <a:prstGeom prst="line">
            <a:avLst/>
          </a:prstGeom>
          <a:noFill/>
          <a:ln w="12700">
            <a:solidFill>
              <a:schemeClr val="tx1"/>
            </a:solidFill>
            <a:round/>
            <a:headEnd type="triangle" w="med" len="med"/>
            <a:tailEnd type="triangle" w="med" len="med"/>
          </a:ln>
        </p:spPr>
        <p:txBody>
          <a:bodyPr wrap="none" anchor="ctr"/>
          <a:lstStyle/>
          <a:p>
            <a:endParaRPr lang="en-US" dirty="0"/>
          </a:p>
        </p:txBody>
      </p:sp>
      <p:sp>
        <p:nvSpPr>
          <p:cNvPr id="291" name="TextBox 226"/>
          <p:cNvSpPr txBox="1">
            <a:spLocks noChangeArrowheads="1"/>
          </p:cNvSpPr>
          <p:nvPr/>
        </p:nvSpPr>
        <p:spPr bwMode="auto">
          <a:xfrm>
            <a:off x="1904978" y="5283298"/>
            <a:ext cx="342875" cy="184666"/>
          </a:xfrm>
          <a:prstGeom prst="rect">
            <a:avLst/>
          </a:prstGeom>
          <a:noFill/>
          <a:ln w="9525">
            <a:noFill/>
            <a:miter lim="800000"/>
            <a:headEnd/>
            <a:tailEnd/>
          </a:ln>
        </p:spPr>
        <p:txBody>
          <a:bodyPr wrap="none">
            <a:spAutoFit/>
          </a:bodyPr>
          <a:lstStyle/>
          <a:p>
            <a:r>
              <a:rPr lang="en-US" sz="600" dirty="0"/>
              <a:t>1 Hz</a:t>
            </a:r>
          </a:p>
        </p:txBody>
      </p:sp>
    </p:spTree>
    <p:extLst>
      <p:ext uri="{BB962C8B-B14F-4D97-AF65-F5344CB8AC3E}">
        <p14:creationId xmlns:p14="http://schemas.microsoft.com/office/powerpoint/2010/main" val="13684636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849618" y="2999064"/>
            <a:ext cx="3294382" cy="2733207"/>
          </a:xfrm>
          <a:prstGeom prst="rect">
            <a:avLst/>
          </a:prstGeom>
        </p:spPr>
      </p:pic>
      <p:sp>
        <p:nvSpPr>
          <p:cNvPr id="2" name="Content Placeholder 1"/>
          <p:cNvSpPr>
            <a:spLocks noGrp="1"/>
          </p:cNvSpPr>
          <p:nvPr>
            <p:ph idx="1"/>
          </p:nvPr>
        </p:nvSpPr>
        <p:spPr>
          <a:xfrm>
            <a:off x="162251" y="1219200"/>
            <a:ext cx="8534400" cy="5181600"/>
          </a:xfrm>
        </p:spPr>
        <p:txBody>
          <a:bodyPr>
            <a:noAutofit/>
          </a:bodyPr>
          <a:lstStyle/>
          <a:p>
            <a:r>
              <a:rPr lang="en-US" sz="2000" dirty="0"/>
              <a:t>FSW Development</a:t>
            </a:r>
          </a:p>
          <a:p>
            <a:r>
              <a:rPr lang="en-US" sz="2000" dirty="0"/>
              <a:t>Trajectory Design</a:t>
            </a:r>
          </a:p>
          <a:p>
            <a:r>
              <a:rPr lang="en-US" sz="2000" dirty="0"/>
              <a:t>Operations Training </a:t>
            </a:r>
          </a:p>
          <a:p>
            <a:r>
              <a:rPr lang="en-US" sz="2000" dirty="0"/>
              <a:t>Pre-Flight Vehicle Checkouts</a:t>
            </a:r>
          </a:p>
          <a:p>
            <a:r>
              <a:rPr lang="en-US" sz="2000" dirty="0"/>
              <a:t>Pre-Flight Certification Runs (“Monte Carlo”)</a:t>
            </a:r>
          </a:p>
          <a:p>
            <a:pPr lvl="1"/>
            <a:r>
              <a:rPr lang="en-US" sz="1800" dirty="0"/>
              <a:t>Nominal Runs</a:t>
            </a:r>
          </a:p>
          <a:p>
            <a:pPr lvl="1"/>
            <a:r>
              <a:rPr lang="en-US" sz="1800" dirty="0"/>
              <a:t>Soft-Abort Cases</a:t>
            </a:r>
          </a:p>
          <a:p>
            <a:endParaRPr lang="en-US" sz="2000" dirty="0"/>
          </a:p>
          <a:p>
            <a:r>
              <a:rPr lang="en-US" sz="2000" dirty="0"/>
              <a:t>Day-of-Flight</a:t>
            </a:r>
          </a:p>
          <a:p>
            <a:pPr lvl="1"/>
            <a:r>
              <a:rPr lang="en-US" sz="1800" dirty="0"/>
              <a:t>Propellant Loading</a:t>
            </a:r>
          </a:p>
          <a:p>
            <a:pPr lvl="1"/>
            <a:r>
              <a:rPr lang="en-US" sz="1800" dirty="0"/>
              <a:t>Wind Placards</a:t>
            </a:r>
          </a:p>
          <a:p>
            <a:endParaRPr lang="en-US" sz="2000" dirty="0"/>
          </a:p>
          <a:p>
            <a:r>
              <a:rPr lang="en-US" sz="2000" dirty="0"/>
              <a:t>Post-Flight Reconstruction</a:t>
            </a:r>
          </a:p>
          <a:p>
            <a:endParaRPr lang="en-US" sz="2000" dirty="0"/>
          </a:p>
        </p:txBody>
      </p:sp>
      <p:sp>
        <p:nvSpPr>
          <p:cNvPr id="3" name="Title 2"/>
          <p:cNvSpPr>
            <a:spLocks noGrp="1"/>
          </p:cNvSpPr>
          <p:nvPr>
            <p:ph type="title"/>
          </p:nvPr>
        </p:nvSpPr>
        <p:spPr>
          <a:xfrm>
            <a:off x="457200" y="198438"/>
            <a:ext cx="8229600" cy="563562"/>
          </a:xfrm>
        </p:spPr>
        <p:txBody>
          <a:bodyPr/>
          <a:lstStyle/>
          <a:p>
            <a:r>
              <a:rPr lang="en-US" sz="2800" b="1" dirty="0"/>
              <a:t>Advances - GNC Simulation and Analysis</a:t>
            </a:r>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422911" y="1177903"/>
            <a:ext cx="3572900" cy="2009756"/>
          </a:xfrm>
          <a:prstGeom prst="rect">
            <a:avLst/>
          </a:prstGeom>
          <a:ln>
            <a:solidFill>
              <a:schemeClr val="tx1"/>
            </a:solidFill>
          </a:ln>
        </p:spPr>
      </p:pic>
      <p:pic>
        <p:nvPicPr>
          <p:cNvPr id="8" name="Picture 7" descr="Screen Shot 2014-06-03 at 4.38.43 PM.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783947" y="5043756"/>
            <a:ext cx="2962688" cy="1684665"/>
          </a:xfrm>
          <a:prstGeom prst="rect">
            <a:avLst/>
          </a:prstGeom>
        </p:spPr>
      </p:pic>
      <p:pic>
        <p:nvPicPr>
          <p:cNvPr id="9" name="Picture 2" descr="C:\Users\wtamblyn\Tamblyn\Project_M\Lander\Ops\2013-14_M15B_Tests\KSC_tests\20140528_FF14\winds_of_the_day\drop3_FlightActual_rev4156\FF14 Flight Speed.png"/>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6288" t="593" r="6337" b="1718"/>
          <a:stretch/>
        </p:blipFill>
        <p:spPr bwMode="auto">
          <a:xfrm>
            <a:off x="4433521" y="3330194"/>
            <a:ext cx="1929214" cy="161520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3863407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Morpheus ITOS Displays</a:t>
            </a:r>
            <a:br>
              <a:rPr lang="en-US" dirty="0"/>
            </a:br>
            <a:r>
              <a:rPr lang="en-US" dirty="0"/>
              <a:t>GNC Examples for ALHAT Flight</a:t>
            </a:r>
          </a:p>
        </p:txBody>
      </p:sp>
      <p:sp>
        <p:nvSpPr>
          <p:cNvPr id="4" name="Slide Number Placeholder 3"/>
          <p:cNvSpPr>
            <a:spLocks noGrp="1"/>
          </p:cNvSpPr>
          <p:nvPr>
            <p:ph type="sldNum" sz="quarter" idx="10"/>
          </p:nvPr>
        </p:nvSpPr>
        <p:spPr/>
        <p:txBody>
          <a:bodyPr/>
          <a:lstStyle/>
          <a:p>
            <a:pPr>
              <a:defRPr/>
            </a:pPr>
            <a:fld id="{E8CC2E4F-0C15-4364-A092-695466749EEE}" type="slidenum">
              <a:rPr lang="en-US" smtClean="0"/>
              <a:pPr>
                <a:defRPr/>
              </a:pPr>
              <a:t>38</a:t>
            </a:fld>
            <a:endParaRPr lang="en-US" dirty="0"/>
          </a:p>
        </p:txBody>
      </p:sp>
      <p:pic>
        <p:nvPicPr>
          <p:cNvPr id="6" name="Picture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39433" y="1225683"/>
            <a:ext cx="6048287" cy="3402161"/>
          </a:xfrm>
          <a:prstGeom prst="rect">
            <a:avLst/>
          </a:prstGeom>
          <a:ln>
            <a:solidFill>
              <a:schemeClr val="tx1"/>
            </a:solidFill>
          </a:ln>
        </p:spPr>
      </p:pic>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362473" y="3419629"/>
            <a:ext cx="5687835" cy="3199407"/>
          </a:xfrm>
          <a:prstGeom prst="rect">
            <a:avLst/>
          </a:prstGeom>
          <a:ln>
            <a:solidFill>
              <a:schemeClr val="tx1"/>
            </a:solidFill>
          </a:ln>
        </p:spPr>
      </p:pic>
      <p:sp>
        <p:nvSpPr>
          <p:cNvPr id="7" name="TextBox 6"/>
          <p:cNvSpPr txBox="1"/>
          <p:nvPr/>
        </p:nvSpPr>
        <p:spPr>
          <a:xfrm>
            <a:off x="229023" y="5465579"/>
            <a:ext cx="2917460" cy="646331"/>
          </a:xfrm>
          <a:prstGeom prst="rect">
            <a:avLst/>
          </a:prstGeom>
          <a:noFill/>
        </p:spPr>
        <p:txBody>
          <a:bodyPr wrap="none" rtlCol="0">
            <a:spAutoFit/>
          </a:bodyPr>
          <a:lstStyle/>
          <a:p>
            <a:r>
              <a:rPr lang="en-US" dirty="0"/>
              <a:t>Trajectory</a:t>
            </a:r>
          </a:p>
          <a:p>
            <a:r>
              <a:rPr lang="en-US" dirty="0"/>
              <a:t>Flight Segment Transitions</a:t>
            </a:r>
          </a:p>
        </p:txBody>
      </p:sp>
      <p:sp>
        <p:nvSpPr>
          <p:cNvPr id="8" name="TextBox 7"/>
          <p:cNvSpPr txBox="1"/>
          <p:nvPr/>
        </p:nvSpPr>
        <p:spPr>
          <a:xfrm>
            <a:off x="6377659" y="1911796"/>
            <a:ext cx="2481155" cy="646331"/>
          </a:xfrm>
          <a:prstGeom prst="rect">
            <a:avLst/>
          </a:prstGeom>
          <a:noFill/>
        </p:spPr>
        <p:txBody>
          <a:bodyPr wrap="none" rtlCol="0">
            <a:spAutoFit/>
          </a:bodyPr>
          <a:lstStyle/>
          <a:p>
            <a:r>
              <a:rPr lang="en-US" dirty="0"/>
              <a:t>System/Sensor Health</a:t>
            </a:r>
          </a:p>
          <a:p>
            <a:r>
              <a:rPr lang="en-US" dirty="0" err="1"/>
              <a:t>Nav</a:t>
            </a:r>
            <a:r>
              <a:rPr lang="en-US" dirty="0"/>
              <a:t> Differences</a:t>
            </a:r>
          </a:p>
        </p:txBody>
      </p:sp>
    </p:spTree>
    <p:extLst>
      <p:ext uri="{BB962C8B-B14F-4D97-AF65-F5344CB8AC3E}">
        <p14:creationId xmlns:p14="http://schemas.microsoft.com/office/powerpoint/2010/main" val="5188160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5096680" y="3999596"/>
            <a:ext cx="3696590" cy="2452511"/>
          </a:xfrm>
          <a:prstGeom prst="rect">
            <a:avLst/>
          </a:prstGeom>
          <a:noFill/>
          <a:ln w="9525">
            <a:solidFill>
              <a:schemeClr val="tx1"/>
            </a:solidFill>
            <a:miter lim="800000"/>
            <a:headEnd/>
            <a:tailEnd/>
          </a:ln>
          <a:effectLst>
            <a:outerShdw dist="35921" dir="2700000" algn="ctr" rotWithShape="0">
              <a:schemeClr val="bg2"/>
            </a:outerShdw>
          </a:effectLst>
          <a:extLst>
            <a:ext uri="{909E8E84-426E-40dd-AFC4-6F175D3DCCD1}">
              <a14:hiddenFill xmlns:a14="http://schemas.microsoft.com/office/drawing/2010/main" xmlns="">
                <a:solidFill>
                  <a:schemeClr val="accent1"/>
                </a:solidFill>
              </a14:hiddenFill>
            </a:ext>
          </a:extLst>
        </p:spPr>
      </p:pic>
      <p:pic>
        <p:nvPicPr>
          <p:cNvPr id="11" name="Picture 10"/>
          <p:cNvPicPr/>
          <p:nvPr/>
        </p:nvPicPr>
        <p:blipFill>
          <a:blip r:embed="rId3">
            <a:extLst>
              <a:ext uri="{28A0092B-C50C-407E-A947-70E740481C1C}">
                <a14:useLocalDpi xmlns:a14="http://schemas.microsoft.com/office/drawing/2010/main"/>
              </a:ext>
            </a:extLst>
          </a:blip>
          <a:srcRect/>
          <a:stretch>
            <a:fillRect/>
          </a:stretch>
        </p:blipFill>
        <p:spPr bwMode="auto">
          <a:xfrm>
            <a:off x="5472463" y="1252603"/>
            <a:ext cx="3496174" cy="2746994"/>
          </a:xfrm>
          <a:prstGeom prst="rect">
            <a:avLst/>
          </a:prstGeom>
          <a:noFill/>
          <a:ln>
            <a:noFill/>
          </a:ln>
          <a:effectLst>
            <a:outerShdw blurRad="50800" dist="38100" dir="2700000" algn="tl" rotWithShape="0">
              <a:prstClr val="black">
                <a:alpha val="40000"/>
              </a:prstClr>
            </a:outerShdw>
          </a:effectLst>
        </p:spPr>
      </p:pic>
      <p:sp>
        <p:nvSpPr>
          <p:cNvPr id="3" name="Title 2"/>
          <p:cNvSpPr>
            <a:spLocks noGrp="1"/>
          </p:cNvSpPr>
          <p:nvPr>
            <p:ph type="title"/>
          </p:nvPr>
        </p:nvSpPr>
        <p:spPr/>
        <p:txBody>
          <a:bodyPr/>
          <a:lstStyle/>
          <a:p>
            <a:r>
              <a:rPr lang="en-US" sz="2800" b="1" dirty="0"/>
              <a:t>Accomplishments – Integrated Vehicle</a:t>
            </a:r>
          </a:p>
        </p:txBody>
      </p:sp>
      <p:sp>
        <p:nvSpPr>
          <p:cNvPr id="2" name="Content Placeholder 1"/>
          <p:cNvSpPr>
            <a:spLocks noGrp="1"/>
          </p:cNvSpPr>
          <p:nvPr>
            <p:ph idx="1"/>
          </p:nvPr>
        </p:nvSpPr>
        <p:spPr>
          <a:xfrm>
            <a:off x="164191" y="1211827"/>
            <a:ext cx="4367408" cy="5181600"/>
          </a:xfrm>
        </p:spPr>
        <p:txBody>
          <a:bodyPr>
            <a:noAutofit/>
          </a:bodyPr>
          <a:lstStyle/>
          <a:p>
            <a:pPr marL="173038" lvl="1" indent="0" fontAlgn="t">
              <a:buNone/>
              <a:defRPr/>
            </a:pPr>
            <a:r>
              <a:rPr lang="en-US" sz="1800" b="1" dirty="0"/>
              <a:t>Core vehicle components:</a:t>
            </a:r>
          </a:p>
          <a:p>
            <a:pPr marL="458788" lvl="1" fontAlgn="t">
              <a:defRPr/>
            </a:pPr>
            <a:r>
              <a:rPr lang="en-US" sz="1800" dirty="0"/>
              <a:t>60 Flight tests completed</a:t>
            </a:r>
          </a:p>
          <a:p>
            <a:pPr marL="458788" lvl="1" fontAlgn="t">
              <a:defRPr/>
            </a:pPr>
            <a:r>
              <a:rPr lang="en-US" sz="1800" dirty="0"/>
              <a:t>Welded aluminum structure</a:t>
            </a:r>
          </a:p>
          <a:p>
            <a:pPr marL="458788" lvl="1" fontAlgn="t">
              <a:defRPr/>
            </a:pPr>
            <a:r>
              <a:rPr lang="en-US" sz="1800" dirty="0"/>
              <a:t>Flight avionics with path to space flight hardware (including valve controller boards, CPU, I/O, command/telemetry)</a:t>
            </a:r>
          </a:p>
          <a:p>
            <a:pPr marL="458788" lvl="1" fontAlgn="t">
              <a:defRPr/>
            </a:pPr>
            <a:r>
              <a:rPr lang="en-US" sz="1800" dirty="0"/>
              <a:t>Power management and power distribution</a:t>
            </a:r>
          </a:p>
          <a:p>
            <a:pPr marL="458788" lvl="1" fontAlgn="t">
              <a:defRPr/>
            </a:pPr>
            <a:endParaRPr lang="en-US" sz="400" dirty="0"/>
          </a:p>
          <a:p>
            <a:pPr marL="173038" lvl="1" indent="0" fontAlgn="t">
              <a:buNone/>
              <a:defRPr/>
            </a:pPr>
            <a:r>
              <a:rPr lang="en-US" sz="1800" b="1" dirty="0"/>
              <a:t>Integrated system challenges:</a:t>
            </a:r>
          </a:p>
          <a:p>
            <a:pPr marL="458788" lvl="1" fontAlgn="t">
              <a:defRPr/>
            </a:pPr>
            <a:r>
              <a:rPr lang="en-US" sz="1800" dirty="0"/>
              <a:t>Mass management</a:t>
            </a:r>
          </a:p>
          <a:p>
            <a:pPr marL="458788" lvl="1" fontAlgn="t">
              <a:defRPr/>
            </a:pPr>
            <a:r>
              <a:rPr lang="en-US" sz="1800" dirty="0"/>
              <a:t>Environments </a:t>
            </a:r>
          </a:p>
          <a:p>
            <a:pPr marL="458788" lvl="1" fontAlgn="t">
              <a:defRPr/>
            </a:pPr>
            <a:r>
              <a:rPr lang="en-US" sz="1800" dirty="0"/>
              <a:t>Thermal</a:t>
            </a:r>
          </a:p>
          <a:p>
            <a:pPr marL="458788" lvl="1" fontAlgn="t">
              <a:defRPr/>
            </a:pPr>
            <a:r>
              <a:rPr lang="en-US" sz="1800" dirty="0"/>
              <a:t>EMI</a:t>
            </a:r>
          </a:p>
          <a:p>
            <a:pPr marL="458788" lvl="1" fontAlgn="t">
              <a:defRPr/>
            </a:pPr>
            <a:r>
              <a:rPr lang="en-US" sz="1800" dirty="0" err="1"/>
              <a:t>Vibro</a:t>
            </a:r>
            <a:r>
              <a:rPr lang="en-US" sz="1800" dirty="0"/>
              <a:t>-acoustics</a:t>
            </a:r>
          </a:p>
          <a:p>
            <a:pPr marL="458788" lvl="1" fontAlgn="t">
              <a:defRPr/>
            </a:pPr>
            <a:r>
              <a:rPr lang="en-US" sz="1800" dirty="0"/>
              <a:t>Vehicle instrumentation</a:t>
            </a:r>
          </a:p>
          <a:p>
            <a:pPr marL="458788" lvl="1" fontAlgn="t">
              <a:defRPr/>
            </a:pPr>
            <a:r>
              <a:rPr lang="en-US" sz="1800" dirty="0"/>
              <a:t>FDIR</a:t>
            </a:r>
          </a:p>
          <a:p>
            <a:pPr marL="458788" lvl="1" fontAlgn="t">
              <a:defRPr/>
            </a:pPr>
            <a:r>
              <a:rPr lang="en-US" sz="1800" dirty="0"/>
              <a:t>Flame trench design and ablative</a:t>
            </a:r>
          </a:p>
          <a:p>
            <a:pPr marL="458788" lvl="1" fontAlgn="t">
              <a:defRPr/>
            </a:pPr>
            <a:endParaRPr lang="en-US" sz="1800" dirty="0"/>
          </a:p>
        </p:txBody>
      </p:sp>
      <p:sp>
        <p:nvSpPr>
          <p:cNvPr id="5" name="TextBox 4"/>
          <p:cNvSpPr txBox="1"/>
          <p:nvPr/>
        </p:nvSpPr>
        <p:spPr>
          <a:xfrm>
            <a:off x="5995508" y="5225851"/>
            <a:ext cx="2092424" cy="707886"/>
          </a:xfrm>
          <a:prstGeom prst="rect">
            <a:avLst/>
          </a:prstGeom>
          <a:solidFill>
            <a:srgbClr val="FFFFCC"/>
          </a:solidFill>
          <a:ln w="19050">
            <a:solidFill>
              <a:srgbClr val="FFC000"/>
            </a:solidFill>
          </a:ln>
        </p:spPr>
        <p:txBody>
          <a:bodyPr wrap="square" rtlCol="0">
            <a:spAutoFit/>
          </a:bodyPr>
          <a:lstStyle/>
          <a:p>
            <a:pPr algn="ctr" fontAlgn="base">
              <a:spcBef>
                <a:spcPct val="0"/>
              </a:spcBef>
              <a:spcAft>
                <a:spcPct val="0"/>
              </a:spcAft>
            </a:pPr>
            <a:r>
              <a:rPr lang="en-US" sz="1000" dirty="0">
                <a:solidFill>
                  <a:prstClr val="black"/>
                </a:solidFill>
              </a:rPr>
              <a:t>Top deck </a:t>
            </a:r>
            <a:r>
              <a:rPr lang="en-US" sz="1000" dirty="0" err="1">
                <a:solidFill>
                  <a:prstClr val="black"/>
                </a:solidFill>
              </a:rPr>
              <a:t>unisolated</a:t>
            </a:r>
            <a:r>
              <a:rPr lang="en-US" sz="1000" dirty="0">
                <a:solidFill>
                  <a:prstClr val="black"/>
                </a:solidFill>
              </a:rPr>
              <a:t> accelerometer vibration attenuation by flame trench compared to landing on concrete pad</a:t>
            </a:r>
          </a:p>
        </p:txBody>
      </p:sp>
      <p:cxnSp>
        <p:nvCxnSpPr>
          <p:cNvPr id="15" name="Straight Arrow Connector 14"/>
          <p:cNvCxnSpPr>
            <a:stCxn id="5" idx="1"/>
          </p:cNvCxnSpPr>
          <p:nvPr/>
        </p:nvCxnSpPr>
        <p:spPr>
          <a:xfrm flipH="1" flipV="1">
            <a:off x="5433828" y="5409132"/>
            <a:ext cx="561680" cy="170662"/>
          </a:xfrm>
          <a:prstGeom prst="straightConnector1">
            <a:avLst/>
          </a:prstGeom>
          <a:ln w="28575">
            <a:solidFill>
              <a:srgbClr val="FFC000"/>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stCxn id="5" idx="3"/>
          </p:cNvCxnSpPr>
          <p:nvPr/>
        </p:nvCxnSpPr>
        <p:spPr>
          <a:xfrm flipV="1">
            <a:off x="8087932" y="4726550"/>
            <a:ext cx="167425" cy="853244"/>
          </a:xfrm>
          <a:prstGeom prst="straightConnector1">
            <a:avLst/>
          </a:prstGeom>
          <a:ln w="28575">
            <a:solidFill>
              <a:srgbClr val="FFC000"/>
            </a:solidFill>
            <a:headEnd type="none" w="med" len="med"/>
            <a:tailEnd type="arrow"/>
          </a:ln>
        </p:spPr>
        <p:style>
          <a:lnRef idx="1">
            <a:schemeClr val="accent1"/>
          </a:lnRef>
          <a:fillRef idx="0">
            <a:schemeClr val="accent1"/>
          </a:fillRef>
          <a:effectRef idx="0">
            <a:schemeClr val="accent1"/>
          </a:effectRef>
          <a:fontRef idx="minor">
            <a:schemeClr val="tx1"/>
          </a:fontRef>
        </p:style>
      </p:cxnSp>
      <p:pic>
        <p:nvPicPr>
          <p:cNvPr id="18" name="0f240f77-25e7-4c63-a994-5a9fa1af55cd" descr="5CE19950-A371-4DC5-8387-C0FBE2F4E65F@ndc"/>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810000" y="3124200"/>
            <a:ext cx="2058117" cy="1205927"/>
          </a:xfrm>
          <a:prstGeom prst="rect">
            <a:avLst/>
          </a:prstGeom>
          <a:noFill/>
          <a:ln w="9525">
            <a:solidFill>
              <a:srgbClr val="000000"/>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0166074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2800" b="1" dirty="0"/>
              <a:t>Ground Systems and Operations</a:t>
            </a:r>
          </a:p>
        </p:txBody>
      </p:sp>
      <p:sp>
        <p:nvSpPr>
          <p:cNvPr id="2" name="Content Placeholder 1"/>
          <p:cNvSpPr>
            <a:spLocks noGrp="1"/>
          </p:cNvSpPr>
          <p:nvPr>
            <p:ph idx="1"/>
          </p:nvPr>
        </p:nvSpPr>
        <p:spPr>
          <a:xfrm>
            <a:off x="87682" y="1219200"/>
            <a:ext cx="5054452" cy="5148356"/>
          </a:xfrm>
        </p:spPr>
        <p:txBody>
          <a:bodyPr/>
          <a:lstStyle/>
          <a:p>
            <a:pPr marL="115888" indent="-114300">
              <a:buFont typeface="Arial" pitchFamily="34" charset="0"/>
              <a:buChar char="•"/>
              <a:defRPr/>
            </a:pPr>
            <a:r>
              <a:rPr lang="en-US" sz="1800" dirty="0">
                <a:solidFill>
                  <a:srgbClr val="000000"/>
                </a:solidFill>
                <a:ea typeface="Times New Roman"/>
                <a:cs typeface="Calibri"/>
              </a:rPr>
              <a:t>Developed operator workstations, ground software and displays, plus communications capability from vehicle to control center (and to remote NASA centers)</a:t>
            </a:r>
            <a:endParaRPr lang="en-US" sz="1800" dirty="0">
              <a:ea typeface="Times New Roman"/>
              <a:cs typeface="Times New Roman"/>
            </a:endParaRPr>
          </a:p>
          <a:p>
            <a:pPr marL="115888" indent="-114300">
              <a:buFont typeface="Arial" pitchFamily="34" charset="0"/>
              <a:buChar char="•"/>
              <a:defRPr/>
            </a:pPr>
            <a:r>
              <a:rPr lang="en-US" sz="1800" dirty="0">
                <a:ea typeface="Times New Roman"/>
                <a:cs typeface="Times New Roman"/>
              </a:rPr>
              <a:t>Conducted safe and efficient propellant loading and launch operations</a:t>
            </a:r>
          </a:p>
          <a:p>
            <a:pPr marL="115888" indent="-114300">
              <a:buFont typeface="Arial" pitchFamily="34" charset="0"/>
              <a:buChar char="•"/>
            </a:pPr>
            <a:r>
              <a:rPr lang="en-US" sz="1800" dirty="0">
                <a:ea typeface="Times New Roman"/>
                <a:cs typeface="Times New Roman"/>
              </a:rPr>
              <a:t>Managed flight-to-flight turnaround of vehicle – maintenance and R&amp;R</a:t>
            </a:r>
          </a:p>
          <a:p>
            <a:pPr marL="115888" indent="-114300">
              <a:buFont typeface="Arial" pitchFamily="34" charset="0"/>
              <a:buChar char="•"/>
            </a:pPr>
            <a:r>
              <a:rPr lang="en-US" sz="1800" dirty="0">
                <a:solidFill>
                  <a:srgbClr val="000000"/>
                </a:solidFill>
                <a:ea typeface="Times New Roman"/>
                <a:cs typeface="Times New Roman"/>
              </a:rPr>
              <a:t>Moved JSC operations team across country to Florida to support operations on ~2-week intervals</a:t>
            </a:r>
          </a:p>
          <a:p>
            <a:pPr marL="115888" indent="-114300">
              <a:buFont typeface="Arial" pitchFamily="34" charset="0"/>
              <a:buChar char="•"/>
            </a:pPr>
            <a:r>
              <a:rPr lang="en-US" sz="1800" dirty="0">
                <a:solidFill>
                  <a:srgbClr val="000000"/>
                </a:solidFill>
                <a:ea typeface="Times New Roman"/>
                <a:cs typeface="Times New Roman"/>
              </a:rPr>
              <a:t>Engineers serving as operators improves design, operability and sustainability</a:t>
            </a:r>
            <a:endParaRPr lang="en-US" sz="1800" dirty="0">
              <a:solidFill>
                <a:srgbClr val="000000"/>
              </a:solidFill>
              <a:ea typeface="Times New Roman"/>
              <a:cs typeface="Calibri"/>
            </a:endParaRPr>
          </a:p>
          <a:p>
            <a:endParaRPr lang="en-US" sz="1800" dirty="0"/>
          </a:p>
        </p:txBody>
      </p:sp>
      <p:sp>
        <p:nvSpPr>
          <p:cNvPr id="4" name="Slide Number Placeholder 3"/>
          <p:cNvSpPr>
            <a:spLocks noGrp="1"/>
          </p:cNvSpPr>
          <p:nvPr>
            <p:ph type="sldNum" sz="quarter" idx="4294967295"/>
          </p:nvPr>
        </p:nvSpPr>
        <p:spPr>
          <a:xfrm>
            <a:off x="6553200" y="6356350"/>
            <a:ext cx="2133600" cy="365125"/>
          </a:xfrm>
          <a:prstGeom prst="rect">
            <a:avLst/>
          </a:prstGeom>
        </p:spPr>
        <p:txBody>
          <a:bodyPr/>
          <a:lstStyle/>
          <a:p>
            <a:pPr>
              <a:defRPr/>
            </a:pPr>
            <a:fld id="{E8CC2E4F-0C15-4364-A092-695466749EEE}" type="slidenum">
              <a:rPr lang="en-US" smtClean="0">
                <a:solidFill>
                  <a:prstClr val="black"/>
                </a:solidFill>
              </a:rPr>
              <a:pPr>
                <a:defRPr/>
              </a:pPr>
              <a:t>40</a:t>
            </a:fld>
            <a:endParaRPr lang="en-US" dirty="0">
              <a:solidFill>
                <a:prstClr val="black"/>
              </a:solidFill>
            </a:endParaRPr>
          </a:p>
        </p:txBody>
      </p:sp>
      <p:pic>
        <p:nvPicPr>
          <p:cNvPr id="5" name="Picture 2" descr="C:\Users\jdevolit\Documents\EA Project\AES\1.0 PM\Team\Best_Vehicle\2013-06-13-11-06-04-JBIBBY.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5950039" y="1280160"/>
            <a:ext cx="2756080" cy="4139555"/>
          </a:xfrm>
          <a:prstGeom prst="rect">
            <a:avLst/>
          </a:prstGeom>
          <a:noFill/>
          <a:ln>
            <a:solidFill>
              <a:schemeClr val="tx1"/>
            </a:solidFill>
          </a:ln>
          <a:effectLst>
            <a:outerShdw blurRad="50800" dist="38100" dir="2700000" algn="tl" rotWithShape="0">
              <a:prstClr val="black">
                <a:alpha val="40000"/>
              </a:prstClr>
            </a:outerShdw>
          </a:effectLst>
          <a:extLst>
            <a:ext uri="{909E8E84-426E-40dd-AFC4-6F175D3DCCD1}">
              <a14:hiddenFill xmlns:a14="http://schemas.microsoft.com/office/drawing/2010/main" xmlns="">
                <a:solidFill>
                  <a:srgbClr val="FFFFFF"/>
                </a:solidFill>
              </a14:hiddenFill>
            </a:ext>
          </a:extLst>
        </p:spPr>
      </p:pic>
      <p:pic>
        <p:nvPicPr>
          <p:cNvPr id="6" name="Picture 6" descr="\\Js-ea-fs-01\pd01\MediaComm\Morpheus\PhotoArchive\Testing\2013-08-07-Morpheus-TT28\TechDoc\2013-08-07-13-03-48-KKEHE.jp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5142134" y="1280160"/>
            <a:ext cx="1408273" cy="2281483"/>
          </a:xfrm>
          <a:prstGeom prst="rect">
            <a:avLst/>
          </a:prstGeom>
          <a:noFill/>
          <a:ln>
            <a:solidFill>
              <a:schemeClr val="tx1"/>
            </a:solidFill>
          </a:ln>
          <a:effectLst>
            <a:outerShdw blurRad="50800" dist="38100" dir="2700000" algn="tl" rotWithShape="0">
              <a:prstClr val="black">
                <a:alpha val="40000"/>
              </a:prstClr>
            </a:outerShdw>
          </a:effectLst>
          <a:extLst>
            <a:ext uri="{909E8E84-426E-40dd-AFC4-6F175D3DCCD1}">
              <a14:hiddenFill xmlns:a14="http://schemas.microsoft.com/office/drawing/2010/main" xmlns="">
                <a:solidFill>
                  <a:srgbClr val="FFFFFF"/>
                </a:solidFill>
              </a14:hiddenFill>
            </a:ext>
          </a:extLst>
        </p:spPr>
      </p:pic>
      <p:pic>
        <p:nvPicPr>
          <p:cNvPr id="7" name="Picture 6" descr="C:\Users\jdevolit\Documents\EA Project\AES\1.0 PM\Team\Baine\2013-06-13-09-40-57-JBIBBY.jp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218943" y="4880650"/>
            <a:ext cx="4904171" cy="1883510"/>
          </a:xfrm>
          <a:prstGeom prst="rect">
            <a:avLst/>
          </a:prstGeom>
          <a:noFill/>
          <a:ln>
            <a:solidFill>
              <a:schemeClr val="tx1"/>
            </a:solidFill>
          </a:ln>
          <a:effectLst>
            <a:outerShdw blurRad="50800" dist="38100" dir="2700000" algn="tl" rotWithShape="0">
              <a:prstClr val="black">
                <a:alpha val="40000"/>
              </a:prstClr>
            </a:outerShdw>
          </a:effectLst>
          <a:extLst>
            <a:ext uri="{909E8E84-426E-40dd-AFC4-6F175D3DCCD1}">
              <a14:hiddenFill xmlns:a14="http://schemas.microsoft.com/office/drawing/2010/main" xmlns="">
                <a:solidFill>
                  <a:srgbClr val="FFFFFF"/>
                </a:solidFill>
              </a14:hiddenFill>
            </a:ext>
          </a:extLst>
        </p:spPr>
      </p:pic>
      <p:pic>
        <p:nvPicPr>
          <p:cNvPr id="3074" name="Picture 2" descr="C:\Users\jdevolit\Documents\EA Project\AES\8.0 Flight Operations\Campaign 1A\FF6\20136048.JP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5245166" y="4417454"/>
            <a:ext cx="3520060" cy="2346706"/>
          </a:xfrm>
          <a:prstGeom prst="rect">
            <a:avLst/>
          </a:prstGeom>
          <a:noFill/>
          <a:ln>
            <a:solidFill>
              <a:schemeClr val="tx1"/>
            </a:solidFill>
          </a:ln>
          <a:effectLst>
            <a:outerShdw blurRad="50800" dist="38100" dir="2700000" algn="tl" rotWithShape="0">
              <a:prstClr val="black">
                <a:alpha val="40000"/>
              </a:prstClr>
            </a:outerShdw>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0592573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2" descr="C:\Users\jdmitche\Documents\EA Project\AES\1.0 PM\Team\WetRun\2013-04-04-18-22-17-KKEHE.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3253963" y="1658078"/>
            <a:ext cx="2788261" cy="2173266"/>
          </a:xfrm>
          <a:prstGeom prst="rect">
            <a:avLst/>
          </a:prstGeom>
          <a:noFill/>
          <a:ln>
            <a:solidFill>
              <a:schemeClr val="tx1"/>
            </a:solidFill>
          </a:ln>
          <a:effectLst>
            <a:outerShdw blurRad="50800" dist="38100" dir="2700000" algn="tl" rotWithShape="0">
              <a:prstClr val="black">
                <a:alpha val="40000"/>
              </a:prstClr>
            </a:outerShdw>
          </a:effectLst>
          <a:extLst>
            <a:ext uri="{909E8E84-426E-40dd-AFC4-6F175D3DCCD1}">
              <a14:hiddenFill xmlns:a14="http://schemas.microsoft.com/office/drawing/2010/main" xmlns="">
                <a:solidFill>
                  <a:srgbClr val="FFFFFF"/>
                </a:solidFill>
              </a14:hiddenFill>
            </a:ext>
          </a:extLst>
        </p:spPr>
      </p:pic>
      <p:sp>
        <p:nvSpPr>
          <p:cNvPr id="3" name="Title 2"/>
          <p:cNvSpPr>
            <a:spLocks noGrp="1"/>
          </p:cNvSpPr>
          <p:nvPr>
            <p:ph type="title"/>
          </p:nvPr>
        </p:nvSpPr>
        <p:spPr/>
        <p:txBody>
          <a:bodyPr/>
          <a:lstStyle/>
          <a:p>
            <a:r>
              <a:rPr lang="en-US" dirty="0"/>
              <a:t>Morpheus Vehicles</a:t>
            </a:r>
          </a:p>
        </p:txBody>
      </p:sp>
      <p:sp>
        <p:nvSpPr>
          <p:cNvPr id="4" name="Slide Number Placeholder 3"/>
          <p:cNvSpPr>
            <a:spLocks noGrp="1"/>
          </p:cNvSpPr>
          <p:nvPr>
            <p:ph type="sldNum" sz="quarter" idx="10"/>
          </p:nvPr>
        </p:nvSpPr>
        <p:spPr/>
        <p:txBody>
          <a:bodyPr/>
          <a:lstStyle/>
          <a:p>
            <a:pPr>
              <a:defRPr/>
            </a:pPr>
            <a:fld id="{E8CC2E4F-0C15-4364-A092-695466749EEE}" type="slidenum">
              <a:rPr lang="en-US" smtClean="0">
                <a:solidFill>
                  <a:prstClr val="black"/>
                </a:solidFill>
              </a:rPr>
              <a:pPr>
                <a:defRPr/>
              </a:pPr>
              <a:t>41</a:t>
            </a:fld>
            <a:endParaRPr lang="en-US" dirty="0">
              <a:solidFill>
                <a:prstClr val="black"/>
              </a:solidFill>
            </a:endParaRPr>
          </a:p>
        </p:txBody>
      </p:sp>
      <p:pic>
        <p:nvPicPr>
          <p:cNvPr id="1027" name="Picture 3" descr="C:\Users\jdmitche\Documents\EA Project\AES\8.0 Flight Operations\KSC\Shutterfly - Copy\2012-08-07-09-04-47-JBIBBY.jp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325404" y="1658078"/>
            <a:ext cx="2758992" cy="2173266"/>
          </a:xfrm>
          <a:prstGeom prst="rect">
            <a:avLst/>
          </a:prstGeom>
          <a:noFill/>
          <a:ln>
            <a:solidFill>
              <a:schemeClr val="accent1"/>
            </a:solidFill>
          </a:ln>
          <a:effectLst>
            <a:outerShdw blurRad="50800" dist="38100" dir="2700000" algn="tl" rotWithShape="0">
              <a:prstClr val="black">
                <a:alpha val="40000"/>
              </a:prstClr>
            </a:outerShdw>
          </a:effectLst>
          <a:extLst>
            <a:ext uri="{909E8E84-426E-40dd-AFC4-6F175D3DCCD1}">
              <a14:hiddenFill xmlns:a14="http://schemas.microsoft.com/office/drawing/2010/main" xmlns="">
                <a:solidFill>
                  <a:srgbClr val="FFFFFF"/>
                </a:solidFill>
              </a14:hiddenFill>
            </a:ext>
          </a:extLst>
        </p:spPr>
      </p:pic>
      <p:sp>
        <p:nvSpPr>
          <p:cNvPr id="5" name="TextBox 4"/>
          <p:cNvSpPr txBox="1"/>
          <p:nvPr/>
        </p:nvSpPr>
        <p:spPr>
          <a:xfrm>
            <a:off x="1400169" y="1230936"/>
            <a:ext cx="619080" cy="369332"/>
          </a:xfrm>
          <a:prstGeom prst="rect">
            <a:avLst/>
          </a:prstGeom>
          <a:noFill/>
        </p:spPr>
        <p:txBody>
          <a:bodyPr wrap="none" rtlCol="0">
            <a:spAutoFit/>
          </a:bodyPr>
          <a:lstStyle/>
          <a:p>
            <a:r>
              <a:rPr lang="en-US" b="1" dirty="0">
                <a:solidFill>
                  <a:prstClr val="black"/>
                </a:solidFill>
              </a:rPr>
              <a:t>1.5A</a:t>
            </a:r>
          </a:p>
        </p:txBody>
      </p:sp>
      <p:sp>
        <p:nvSpPr>
          <p:cNvPr id="8" name="TextBox 7"/>
          <p:cNvSpPr txBox="1"/>
          <p:nvPr/>
        </p:nvSpPr>
        <p:spPr>
          <a:xfrm>
            <a:off x="4462462" y="1230936"/>
            <a:ext cx="609462" cy="369332"/>
          </a:xfrm>
          <a:prstGeom prst="rect">
            <a:avLst/>
          </a:prstGeom>
          <a:noFill/>
        </p:spPr>
        <p:txBody>
          <a:bodyPr wrap="none" rtlCol="0">
            <a:spAutoFit/>
          </a:bodyPr>
          <a:lstStyle/>
          <a:p>
            <a:r>
              <a:rPr lang="en-US" b="1" dirty="0">
                <a:solidFill>
                  <a:prstClr val="black"/>
                </a:solidFill>
              </a:rPr>
              <a:t>1.5B</a:t>
            </a:r>
          </a:p>
        </p:txBody>
      </p:sp>
      <p:pic>
        <p:nvPicPr>
          <p:cNvPr id="21" name="Picture 2"/>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6211792" y="1658078"/>
            <a:ext cx="2607918" cy="2173265"/>
          </a:xfrm>
          <a:prstGeom prst="rect">
            <a:avLst/>
          </a:prstGeom>
          <a:noFill/>
          <a:ln w="19050">
            <a:solidFill>
              <a:schemeClr val="tx2"/>
            </a:solidFill>
            <a:miter lim="800000"/>
            <a:headEnd/>
            <a:tailEnd/>
          </a:ln>
          <a:effectLst>
            <a:outerShdw blurRad="50800" dist="38100" dir="2700000" algn="ctr" rotWithShape="0">
              <a:schemeClr val="tx1">
                <a:alpha val="40000"/>
              </a:schemeClr>
            </a:outerShdw>
          </a:effectLst>
          <a:extLst>
            <a:ext uri="{909E8E84-426E-40dd-AFC4-6F175D3DCCD1}">
              <a14:hiddenFill xmlns:a14="http://schemas.microsoft.com/office/drawing/2010/main" xmlns="">
                <a:solidFill>
                  <a:schemeClr val="accent1"/>
                </a:solidFill>
              </a14:hiddenFill>
            </a:ext>
          </a:extLst>
        </p:spPr>
      </p:pic>
      <p:sp>
        <p:nvSpPr>
          <p:cNvPr id="22" name="TextBox 21"/>
          <p:cNvSpPr txBox="1"/>
          <p:nvPr/>
        </p:nvSpPr>
        <p:spPr>
          <a:xfrm>
            <a:off x="7187232" y="1230936"/>
            <a:ext cx="671979" cy="369332"/>
          </a:xfrm>
          <a:prstGeom prst="rect">
            <a:avLst/>
          </a:prstGeom>
          <a:noFill/>
        </p:spPr>
        <p:txBody>
          <a:bodyPr wrap="none" rtlCol="0">
            <a:spAutoFit/>
          </a:bodyPr>
          <a:lstStyle/>
          <a:p>
            <a:r>
              <a:rPr lang="en-US" b="1" dirty="0">
                <a:solidFill>
                  <a:prstClr val="black"/>
                </a:solidFill>
              </a:rPr>
              <a:t>1.5C</a:t>
            </a:r>
          </a:p>
        </p:txBody>
      </p:sp>
      <p:sp>
        <p:nvSpPr>
          <p:cNvPr id="9" name="TextBox 8"/>
          <p:cNvSpPr txBox="1"/>
          <p:nvPr/>
        </p:nvSpPr>
        <p:spPr>
          <a:xfrm>
            <a:off x="325404" y="3973601"/>
            <a:ext cx="2758992" cy="2062103"/>
          </a:xfrm>
          <a:prstGeom prst="rect">
            <a:avLst/>
          </a:prstGeom>
          <a:noFill/>
        </p:spPr>
        <p:txBody>
          <a:bodyPr wrap="square" rtlCol="0">
            <a:spAutoFit/>
          </a:bodyPr>
          <a:lstStyle/>
          <a:p>
            <a:pPr algn="ctr"/>
            <a:r>
              <a:rPr lang="en-US" sz="1600" b="1" dirty="0">
                <a:latin typeface="+mn-lt"/>
              </a:rPr>
              <a:t>“Alpha” Vehicle</a:t>
            </a:r>
          </a:p>
          <a:p>
            <a:pPr algn="ctr"/>
            <a:r>
              <a:rPr lang="en-US" sz="1600" dirty="0">
                <a:latin typeface="+mn-lt"/>
              </a:rPr>
              <a:t>June 2010-Aug 2012</a:t>
            </a:r>
          </a:p>
          <a:p>
            <a:r>
              <a:rPr lang="en-US" sz="1600" dirty="0">
                <a:latin typeface="+mn-lt"/>
              </a:rPr>
              <a:t>5 Hot fires</a:t>
            </a:r>
          </a:p>
          <a:p>
            <a:r>
              <a:rPr lang="en-US" sz="1600" dirty="0">
                <a:latin typeface="+mn-lt"/>
              </a:rPr>
              <a:t>20 Tether tests</a:t>
            </a:r>
          </a:p>
          <a:p>
            <a:r>
              <a:rPr lang="en-US" sz="1600" dirty="0">
                <a:latin typeface="+mn-lt"/>
              </a:rPr>
              <a:t>2 Free flight attempts at KSC</a:t>
            </a:r>
          </a:p>
          <a:p>
            <a:r>
              <a:rPr lang="en-US" sz="1600" dirty="0">
                <a:latin typeface="+mn-lt"/>
              </a:rPr>
              <a:t>HD4A Engine</a:t>
            </a:r>
          </a:p>
          <a:p>
            <a:r>
              <a:rPr lang="en-US" sz="1600" dirty="0">
                <a:latin typeface="+mn-lt"/>
              </a:rPr>
              <a:t>LOV August 8, 2012</a:t>
            </a:r>
          </a:p>
          <a:p>
            <a:endParaRPr lang="en-US" sz="1600" dirty="0">
              <a:latin typeface="+mn-lt"/>
            </a:endParaRPr>
          </a:p>
        </p:txBody>
      </p:sp>
      <p:sp>
        <p:nvSpPr>
          <p:cNvPr id="27" name="TextBox 26"/>
          <p:cNvSpPr txBox="1"/>
          <p:nvPr/>
        </p:nvSpPr>
        <p:spPr>
          <a:xfrm>
            <a:off x="3253963" y="3963845"/>
            <a:ext cx="2788261" cy="2308324"/>
          </a:xfrm>
          <a:prstGeom prst="rect">
            <a:avLst/>
          </a:prstGeom>
          <a:noFill/>
        </p:spPr>
        <p:txBody>
          <a:bodyPr wrap="square" rtlCol="0">
            <a:spAutoFit/>
          </a:bodyPr>
          <a:lstStyle/>
          <a:p>
            <a:pPr algn="ctr"/>
            <a:r>
              <a:rPr lang="en-US" sz="1600" b="1" dirty="0">
                <a:latin typeface="+mn-lt"/>
              </a:rPr>
              <a:t>“Bravo” Vehicle</a:t>
            </a:r>
          </a:p>
          <a:p>
            <a:pPr algn="ctr"/>
            <a:r>
              <a:rPr lang="en-US" sz="1600" dirty="0">
                <a:latin typeface="+mn-lt"/>
              </a:rPr>
              <a:t>June 2012-Aug 2014+</a:t>
            </a:r>
          </a:p>
          <a:p>
            <a:r>
              <a:rPr lang="en-US" sz="1600" dirty="0">
                <a:latin typeface="+mn-lt"/>
              </a:rPr>
              <a:t>7 Hot fires</a:t>
            </a:r>
          </a:p>
          <a:p>
            <a:r>
              <a:rPr lang="en-US" sz="1600" dirty="0">
                <a:latin typeface="+mn-lt"/>
              </a:rPr>
              <a:t>14 Tether tests</a:t>
            </a:r>
          </a:p>
          <a:p>
            <a:r>
              <a:rPr lang="en-US" sz="1600" dirty="0">
                <a:latin typeface="+mn-lt"/>
              </a:rPr>
              <a:t>1 GTAL</a:t>
            </a:r>
          </a:p>
          <a:p>
            <a:r>
              <a:rPr lang="en-US" sz="1600" dirty="0">
                <a:latin typeface="+mn-lt"/>
              </a:rPr>
              <a:t>12 Free flights at KSC</a:t>
            </a:r>
          </a:p>
          <a:p>
            <a:r>
              <a:rPr lang="en-US" sz="1600" dirty="0">
                <a:latin typeface="+mn-lt"/>
              </a:rPr>
              <a:t>~70 upgrades from Alpha</a:t>
            </a:r>
          </a:p>
          <a:p>
            <a:r>
              <a:rPr lang="en-US" sz="1600" dirty="0">
                <a:latin typeface="+mn-lt"/>
              </a:rPr>
              <a:t>HD4A-LT Engine (refurbished)</a:t>
            </a:r>
          </a:p>
          <a:p>
            <a:endParaRPr lang="en-US" sz="1600" dirty="0">
              <a:latin typeface="+mn-lt"/>
            </a:endParaRPr>
          </a:p>
        </p:txBody>
      </p:sp>
      <p:sp>
        <p:nvSpPr>
          <p:cNvPr id="28" name="TextBox 27"/>
          <p:cNvSpPr txBox="1"/>
          <p:nvPr/>
        </p:nvSpPr>
        <p:spPr>
          <a:xfrm>
            <a:off x="6211792" y="3973601"/>
            <a:ext cx="2607918" cy="2554545"/>
          </a:xfrm>
          <a:prstGeom prst="rect">
            <a:avLst/>
          </a:prstGeom>
          <a:noFill/>
        </p:spPr>
        <p:txBody>
          <a:bodyPr wrap="square" rtlCol="0">
            <a:spAutoFit/>
          </a:bodyPr>
          <a:lstStyle/>
          <a:p>
            <a:pPr algn="ctr"/>
            <a:r>
              <a:rPr lang="en-US" sz="1600" b="1" dirty="0">
                <a:latin typeface="+mn-lt"/>
              </a:rPr>
              <a:t>“Charlie” Vehicle</a:t>
            </a:r>
          </a:p>
          <a:p>
            <a:pPr algn="ctr"/>
            <a:r>
              <a:rPr lang="en-US" sz="1600" dirty="0">
                <a:latin typeface="+mn-lt"/>
              </a:rPr>
              <a:t>Sept 2012-Aug 2014+</a:t>
            </a:r>
          </a:p>
          <a:p>
            <a:pPr marL="169863" indent="-169863">
              <a:buFont typeface="Arial" panose="020B0604020202020204" pitchFamily="34" charset="0"/>
              <a:buChar char="•"/>
            </a:pPr>
            <a:r>
              <a:rPr lang="en-US" sz="1600" dirty="0">
                <a:latin typeface="+mn-lt"/>
              </a:rPr>
              <a:t>Structure 90% complete</a:t>
            </a:r>
          </a:p>
          <a:p>
            <a:pPr marL="169863" indent="-169863">
              <a:buFont typeface="Arial" panose="020B0604020202020204" pitchFamily="34" charset="0"/>
              <a:buChar char="•"/>
            </a:pPr>
            <a:r>
              <a:rPr lang="en-US" sz="1600" dirty="0">
                <a:latin typeface="+mn-lt"/>
              </a:rPr>
              <a:t>Prop system 90% complete and low-pressure leak checked</a:t>
            </a:r>
          </a:p>
          <a:p>
            <a:pPr marL="169863" indent="-169863">
              <a:buFont typeface="Arial" panose="020B0604020202020204" pitchFamily="34" charset="0"/>
              <a:buChar char="•"/>
            </a:pPr>
            <a:r>
              <a:rPr lang="en-US" sz="1600" dirty="0">
                <a:latin typeface="+mn-lt"/>
              </a:rPr>
              <a:t>Needs wiring and avionics installed (already have parts)</a:t>
            </a:r>
          </a:p>
          <a:p>
            <a:pPr marL="169863" indent="-169863">
              <a:buFont typeface="Arial" panose="020B0604020202020204" pitchFamily="34" charset="0"/>
              <a:buChar char="•"/>
            </a:pPr>
            <a:r>
              <a:rPr lang="en-US" sz="1600" dirty="0">
                <a:latin typeface="+mn-lt"/>
              </a:rPr>
              <a:t>HD4B engine tested at SSC</a:t>
            </a:r>
          </a:p>
        </p:txBody>
      </p:sp>
    </p:spTree>
    <p:extLst>
      <p:ext uri="{BB962C8B-B14F-4D97-AF65-F5344CB8AC3E}">
        <p14:creationId xmlns:p14="http://schemas.microsoft.com/office/powerpoint/2010/main" val="275790583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29435" y="1194148"/>
            <a:ext cx="8751518" cy="5181600"/>
          </a:xfrm>
        </p:spPr>
        <p:txBody>
          <a:bodyPr/>
          <a:lstStyle/>
          <a:p>
            <a:r>
              <a:rPr lang="en-US" sz="1600" dirty="0"/>
              <a:t>Over four years, the project has spanned a total project life cycle from concept of operations through flight operations and sustaining engineering, with multiple prototypes and iterative design and development. In this time, the Morpheus project has built 2.75 nearly identical prototype vehicles, and conducted 60 flight tests over 37 months: 12 static hot fires, 34 tether tests, and 14 free flights. The final five free flights at KSC successfully reached an altitude of 245 m and traveled 800 m downrange to a land safely in the hazard field with the ALHAT components integrated on board. </a:t>
            </a:r>
          </a:p>
          <a:p>
            <a:pPr lvl="0"/>
            <a:r>
              <a:rPr lang="en-US" sz="1600" dirty="0"/>
              <a:t>Project moved seamlessly from design cycles to component test to flight testing phases (and repeated the transitions after the crash of 1.5A) by modifying processes as needed for effectiveness</a:t>
            </a:r>
          </a:p>
          <a:p>
            <a:pPr lvl="0"/>
            <a:r>
              <a:rPr lang="en-US" sz="1600" dirty="0"/>
              <a:t>Rapid pace of project life cycle enabled by the SE approach:</a:t>
            </a:r>
          </a:p>
          <a:p>
            <a:pPr lvl="1"/>
            <a:r>
              <a:rPr lang="en-US" sz="1400" dirty="0"/>
              <a:t>Rapid decision-making enabled by daily interaction of PM and SE&amp;I management with the technical team</a:t>
            </a:r>
          </a:p>
          <a:p>
            <a:pPr lvl="1"/>
            <a:r>
              <a:rPr lang="en-US" sz="1400" dirty="0"/>
              <a:t>High level of forward momentum by daily management of team tasks during critical periods of the project</a:t>
            </a:r>
          </a:p>
          <a:p>
            <a:pPr lvl="1"/>
            <a:r>
              <a:rPr lang="en-US" sz="1400" dirty="0"/>
              <a:t>Pace set with intermediate milestones to force progress</a:t>
            </a:r>
          </a:p>
          <a:p>
            <a:pPr lvl="1"/>
            <a:r>
              <a:rPr lang="en-US" sz="1400" dirty="0"/>
              <a:t>Use of collaborative environment provided the whole team with immediate access to the “authoritative source” of project information</a:t>
            </a:r>
          </a:p>
          <a:p>
            <a:pPr lvl="1"/>
            <a:r>
              <a:rPr lang="en-US" sz="1400" dirty="0"/>
              <a:t>Flat organizational structure with less boards and panels meant less time vetting presentation material before bringing forward to management</a:t>
            </a:r>
          </a:p>
          <a:p>
            <a:pPr lvl="1"/>
            <a:r>
              <a:rPr lang="en-US" sz="1400" dirty="0"/>
              <a:t>After the crash of the 1.5A vehicle in August 2012, the Bravo vehicle was ready to fly just 8 months later. This demonstrated the quality of relevant design documentation, which allowed Bravo to be nearly identical other than the ~70 design upgrades that were incorporated. </a:t>
            </a:r>
          </a:p>
          <a:p>
            <a:pPr lvl="1"/>
            <a:r>
              <a:rPr lang="en-US" sz="1400" dirty="0"/>
              <a:t>Flight-to-flight maintenance was scrupulously managed using a maintenance list in the collaborative environment which allowed a quick turnaround between flights</a:t>
            </a:r>
          </a:p>
        </p:txBody>
      </p:sp>
      <p:sp>
        <p:nvSpPr>
          <p:cNvPr id="3" name="Title 2"/>
          <p:cNvSpPr>
            <a:spLocks noGrp="1"/>
          </p:cNvSpPr>
          <p:nvPr>
            <p:ph type="title"/>
          </p:nvPr>
        </p:nvSpPr>
        <p:spPr/>
        <p:txBody>
          <a:bodyPr/>
          <a:lstStyle/>
          <a:p>
            <a:r>
              <a:rPr lang="en-US" dirty="0"/>
              <a:t>Achievements: Schedule</a:t>
            </a:r>
          </a:p>
        </p:txBody>
      </p:sp>
      <p:sp>
        <p:nvSpPr>
          <p:cNvPr id="4" name="Slide Number Placeholder 3"/>
          <p:cNvSpPr>
            <a:spLocks noGrp="1"/>
          </p:cNvSpPr>
          <p:nvPr>
            <p:ph type="sldNum" sz="quarter" idx="10"/>
          </p:nvPr>
        </p:nvSpPr>
        <p:spPr/>
        <p:txBody>
          <a:bodyPr/>
          <a:lstStyle/>
          <a:p>
            <a:pPr>
              <a:defRPr/>
            </a:pPr>
            <a:fld id="{E8CC2E4F-0C15-4364-A092-695466749EEE}" type="slidenum">
              <a:rPr lang="en-US" smtClean="0"/>
              <a:pPr>
                <a:defRPr/>
              </a:pPr>
              <a:t>42</a:t>
            </a:fld>
            <a:endParaRPr lang="en-US" dirty="0"/>
          </a:p>
        </p:txBody>
      </p:sp>
    </p:spTree>
    <p:extLst>
      <p:ext uri="{BB962C8B-B14F-4D97-AF65-F5344CB8AC3E}">
        <p14:creationId xmlns:p14="http://schemas.microsoft.com/office/powerpoint/2010/main" val="421096037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5920048" y="2963620"/>
            <a:ext cx="2697472" cy="1540063"/>
          </a:xfrm>
          <a:prstGeom prst="rect">
            <a:avLst/>
          </a:prstGeom>
          <a:noFill/>
          <a:ln w="9525">
            <a:solidFill>
              <a:schemeClr val="tx1"/>
            </a:solidFill>
            <a:miter lim="800000"/>
            <a:headEnd/>
            <a:tailEnd/>
          </a:ln>
        </p:spPr>
      </p:pic>
      <p:sp>
        <p:nvSpPr>
          <p:cNvPr id="3" name="Title 2"/>
          <p:cNvSpPr>
            <a:spLocks noGrp="1"/>
          </p:cNvSpPr>
          <p:nvPr>
            <p:ph type="title"/>
          </p:nvPr>
        </p:nvSpPr>
        <p:spPr>
          <a:xfrm>
            <a:off x="457200" y="228600"/>
            <a:ext cx="8229600" cy="563562"/>
          </a:xfrm>
        </p:spPr>
        <p:txBody>
          <a:bodyPr/>
          <a:lstStyle/>
          <a:p>
            <a:r>
              <a:rPr lang="en-US" b="1" dirty="0"/>
              <a:t>Morpheus Outreach and Education</a:t>
            </a:r>
          </a:p>
        </p:txBody>
      </p:sp>
      <p:pic>
        <p:nvPicPr>
          <p:cNvPr id="26625" name="Picture 1"/>
          <p:cNvPicPr>
            <a:picLocks noChangeAspect="1" noChangeArrowheads="1"/>
          </p:cNvPicPr>
          <p:nvPr/>
        </p:nvPicPr>
        <p:blipFill>
          <a:blip r:embed="rId3" cstate="email"/>
          <a:srcRect/>
          <a:stretch>
            <a:fillRect/>
          </a:stretch>
        </p:blipFill>
        <p:spPr bwMode="auto">
          <a:xfrm>
            <a:off x="6831274" y="4019676"/>
            <a:ext cx="1976092" cy="2381131"/>
          </a:xfrm>
          <a:prstGeom prst="rect">
            <a:avLst/>
          </a:prstGeom>
          <a:noFill/>
          <a:ln w="9525">
            <a:solidFill>
              <a:schemeClr val="tx1"/>
            </a:solidFill>
            <a:miter lim="800000"/>
            <a:headEnd/>
            <a:tailEnd/>
          </a:ln>
        </p:spPr>
      </p:pic>
      <p:pic>
        <p:nvPicPr>
          <p:cNvPr id="26628" name="Picture 4"/>
          <p:cNvPicPr>
            <a:picLocks noChangeAspect="1" noChangeArrowheads="1"/>
          </p:cNvPicPr>
          <p:nvPr/>
        </p:nvPicPr>
        <p:blipFill>
          <a:blip r:embed="rId4" cstate="email"/>
          <a:srcRect/>
          <a:stretch>
            <a:fillRect/>
          </a:stretch>
        </p:blipFill>
        <p:spPr bwMode="auto">
          <a:xfrm>
            <a:off x="5605873" y="5309512"/>
            <a:ext cx="2377924" cy="1401348"/>
          </a:xfrm>
          <a:prstGeom prst="rect">
            <a:avLst/>
          </a:prstGeom>
          <a:noFill/>
          <a:ln w="9525">
            <a:solidFill>
              <a:schemeClr val="tx1"/>
            </a:solidFill>
            <a:miter lim="800000"/>
            <a:headEnd/>
            <a:tailEnd/>
          </a:ln>
        </p:spPr>
      </p:pic>
      <p:sp>
        <p:nvSpPr>
          <p:cNvPr id="19" name="TextBox 18"/>
          <p:cNvSpPr txBox="1"/>
          <p:nvPr/>
        </p:nvSpPr>
        <p:spPr>
          <a:xfrm>
            <a:off x="0" y="4540437"/>
            <a:ext cx="5612524" cy="1754327"/>
          </a:xfrm>
          <a:prstGeom prst="rect">
            <a:avLst/>
          </a:prstGeom>
          <a:noFill/>
        </p:spPr>
        <p:txBody>
          <a:bodyPr wrap="square" rtlCol="0">
            <a:spAutoFit/>
          </a:bodyPr>
          <a:lstStyle/>
          <a:p>
            <a:pPr marL="231775" indent="-231775">
              <a:buFont typeface="Arial" pitchFamily="34" charset="0"/>
              <a:buChar char="•"/>
            </a:pPr>
            <a:r>
              <a:rPr lang="en-US" dirty="0">
                <a:latin typeface="+mn-lt"/>
              </a:rPr>
              <a:t>Effective social media presence: NASA Morpheus website, Facebook page, Twitter, YouTube channel</a:t>
            </a:r>
          </a:p>
          <a:p>
            <a:pPr marL="231775" indent="-231775">
              <a:buFont typeface="Arial" pitchFamily="34" charset="0"/>
              <a:buChar char="•"/>
            </a:pPr>
            <a:r>
              <a:rPr lang="en-US" dirty="0">
                <a:latin typeface="+mn-lt"/>
              </a:rPr>
              <a:t>Live streaming video during most flight tests</a:t>
            </a:r>
          </a:p>
          <a:p>
            <a:pPr marL="231775" indent="-231775">
              <a:buFont typeface="Arial" pitchFamily="34" charset="0"/>
              <a:buChar char="•"/>
            </a:pPr>
            <a:r>
              <a:rPr lang="en-US" dirty="0">
                <a:latin typeface="+mn-lt"/>
              </a:rPr>
              <a:t>Real-time broadcast available on-site at JSC, KSC &amp; HQ </a:t>
            </a:r>
          </a:p>
          <a:p>
            <a:pPr marL="231775" indent="-231775">
              <a:buFont typeface="Arial" pitchFamily="34" charset="0"/>
              <a:buChar char="•"/>
            </a:pPr>
            <a:r>
              <a:rPr lang="en-US" dirty="0">
                <a:latin typeface="+mn-lt"/>
              </a:rPr>
              <a:t>Team members conduct tours and visit schools</a:t>
            </a:r>
          </a:p>
          <a:p>
            <a:pPr marL="231775" indent="-231775">
              <a:buFont typeface="Arial" pitchFamily="34" charset="0"/>
              <a:buChar char="•"/>
            </a:pPr>
            <a:r>
              <a:rPr lang="en-US" dirty="0">
                <a:latin typeface="+mn-lt"/>
              </a:rPr>
              <a:t>Frequent student workshops at Space Center Houston</a:t>
            </a:r>
          </a:p>
        </p:txBody>
      </p:sp>
      <p:sp>
        <p:nvSpPr>
          <p:cNvPr id="20" name="TextBox 19"/>
          <p:cNvSpPr txBox="1"/>
          <p:nvPr/>
        </p:nvSpPr>
        <p:spPr>
          <a:xfrm>
            <a:off x="2443672" y="1161394"/>
            <a:ext cx="6185338" cy="1631216"/>
          </a:xfrm>
          <a:prstGeom prst="rect">
            <a:avLst/>
          </a:prstGeom>
          <a:noFill/>
        </p:spPr>
        <p:txBody>
          <a:bodyPr wrap="square" rtlCol="0">
            <a:spAutoFit/>
          </a:bodyPr>
          <a:lstStyle/>
          <a:p>
            <a:pPr marL="231775" indent="-231775">
              <a:buFont typeface="Arial" pitchFamily="34" charset="0"/>
              <a:buChar char="•"/>
            </a:pPr>
            <a:r>
              <a:rPr lang="en-US" dirty="0">
                <a:latin typeface="+mn-lt"/>
              </a:rPr>
              <a:t>Representative academic grants and partnerships :</a:t>
            </a:r>
          </a:p>
          <a:p>
            <a:pPr marL="688975" lvl="1" indent="-231775">
              <a:buFont typeface="Arial" pitchFamily="34" charset="0"/>
              <a:buChar char="•"/>
            </a:pPr>
            <a:r>
              <a:rPr lang="en-US" sz="1600" dirty="0">
                <a:latin typeface="+mn-lt"/>
              </a:rPr>
              <a:t>University of Washington (wind tunnel testing)</a:t>
            </a:r>
          </a:p>
          <a:p>
            <a:pPr marL="688975" lvl="1" indent="-231775">
              <a:buFont typeface="Arial" pitchFamily="34" charset="0"/>
              <a:buChar char="•"/>
            </a:pPr>
            <a:r>
              <a:rPr lang="en-US" sz="1600" dirty="0">
                <a:latin typeface="+mn-lt"/>
              </a:rPr>
              <a:t>Marquette University (GNC algorithm development)</a:t>
            </a:r>
          </a:p>
          <a:p>
            <a:pPr marL="688975" lvl="1" indent="-231775">
              <a:buFont typeface="Arial" pitchFamily="34" charset="0"/>
              <a:buChar char="•"/>
            </a:pPr>
            <a:r>
              <a:rPr lang="en-US" sz="1600" dirty="0">
                <a:latin typeface="+mn-lt"/>
              </a:rPr>
              <a:t>Purdue University (</a:t>
            </a:r>
            <a:r>
              <a:rPr lang="en-US" sz="1600" dirty="0" err="1">
                <a:latin typeface="+mn-lt"/>
              </a:rPr>
              <a:t>Pintle</a:t>
            </a:r>
            <a:r>
              <a:rPr lang="en-US" sz="1600" dirty="0">
                <a:latin typeface="+mn-lt"/>
              </a:rPr>
              <a:t> engine design, build and test)</a:t>
            </a:r>
          </a:p>
          <a:p>
            <a:pPr marL="688975" lvl="1" indent="-231775">
              <a:buFont typeface="Arial" pitchFamily="34" charset="0"/>
              <a:buChar char="•"/>
            </a:pPr>
            <a:r>
              <a:rPr lang="en-US" sz="1600" dirty="0">
                <a:latin typeface="+mn-lt"/>
              </a:rPr>
              <a:t>UTEP (RCS engine development/test)</a:t>
            </a:r>
          </a:p>
          <a:p>
            <a:pPr marL="231775" indent="-231775">
              <a:buFont typeface="Arial" pitchFamily="34" charset="0"/>
              <a:buChar char="•"/>
            </a:pPr>
            <a:r>
              <a:rPr lang="en-US" dirty="0">
                <a:latin typeface="+mn-lt"/>
              </a:rPr>
              <a:t>Morpheus team has hosted &gt;60 co-op and intern tours</a:t>
            </a:r>
          </a:p>
        </p:txBody>
      </p:sp>
      <p:pic>
        <p:nvPicPr>
          <p:cNvPr id="21" name="Picture 20" descr="photo 1.JP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66117" y="1177160"/>
            <a:ext cx="1667787" cy="2232905"/>
          </a:xfrm>
          <a:prstGeom prst="rect">
            <a:avLst/>
          </a:prstGeom>
        </p:spPr>
      </p:pic>
      <p:pic>
        <p:nvPicPr>
          <p:cNvPr id="35" name="Picture 34" descr="Purdue_anderson-moon.jp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755228" y="2798536"/>
            <a:ext cx="2396359" cy="1665377"/>
          </a:xfrm>
          <a:prstGeom prst="rect">
            <a:avLst/>
          </a:prstGeom>
        </p:spPr>
      </p:pic>
      <p:sp>
        <p:nvSpPr>
          <p:cNvPr id="2" name="Slide Number Placeholder 1"/>
          <p:cNvSpPr>
            <a:spLocks noGrp="1"/>
          </p:cNvSpPr>
          <p:nvPr>
            <p:ph type="sldNum" sz="quarter" idx="10"/>
          </p:nvPr>
        </p:nvSpPr>
        <p:spPr/>
        <p:txBody>
          <a:bodyPr/>
          <a:lstStyle/>
          <a:p>
            <a:pPr>
              <a:defRPr/>
            </a:pPr>
            <a:fld id="{A74DF621-1185-4A4E-B0A5-F7AE0C9B1815}" type="slidenum">
              <a:rPr lang="en-US" smtClean="0"/>
              <a:pPr>
                <a:defRPr/>
              </a:pPr>
              <a:t>43</a:t>
            </a:fld>
            <a:endParaRPr lang="en-US" dirty="0"/>
          </a:p>
        </p:txBody>
      </p:sp>
    </p:spTree>
    <p:extLst>
      <p:ext uri="{BB962C8B-B14F-4D97-AF65-F5344CB8AC3E}">
        <p14:creationId xmlns:p14="http://schemas.microsoft.com/office/powerpoint/2010/main" val="10797592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775097"/>
            <a:ext cx="8229600" cy="838200"/>
          </a:xfrm>
        </p:spPr>
        <p:txBody>
          <a:bodyPr/>
          <a:lstStyle/>
          <a:p>
            <a:pPr rtl="0" eaLnBrk="0" fontAlgn="base" hangingPunct="0"/>
            <a:r>
              <a:rPr lang="en-US" b="1" kern="1200" dirty="0">
                <a:solidFill>
                  <a:schemeClr val="tx1"/>
                </a:solidFill>
                <a:effectLst/>
              </a:rPr>
              <a:t>LESSONS</a:t>
            </a:r>
            <a:endParaRPr lang="en-US" dirty="0">
              <a:effectLst/>
            </a:endParaRPr>
          </a:p>
        </p:txBody>
      </p:sp>
    </p:spTree>
    <p:extLst>
      <p:ext uri="{BB962C8B-B14F-4D97-AF65-F5344CB8AC3E}">
        <p14:creationId xmlns:p14="http://schemas.microsoft.com/office/powerpoint/2010/main" val="277101626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2400" y="1219200"/>
            <a:ext cx="5842000" cy="4864100"/>
          </a:xfrm>
        </p:spPr>
        <p:txBody>
          <a:bodyPr>
            <a:noAutofit/>
          </a:bodyPr>
          <a:lstStyle/>
          <a:p>
            <a:r>
              <a:rPr lang="en-US" sz="1800" b="1" dirty="0" err="1"/>
              <a:t>Vibro</a:t>
            </a:r>
            <a:r>
              <a:rPr lang="en-US" sz="1800" b="1" dirty="0"/>
              <a:t>-acoustics matter</a:t>
            </a:r>
          </a:p>
          <a:p>
            <a:pPr lvl="1"/>
            <a:r>
              <a:rPr lang="en-US" sz="1600" dirty="0"/>
              <a:t>Lean teams, by definition, cannot be deep in every area.</a:t>
            </a:r>
          </a:p>
          <a:p>
            <a:pPr lvl="1"/>
            <a:r>
              <a:rPr lang="en-US" sz="1600" dirty="0"/>
              <a:t>Rapid prototyping development won’t generate prototypes with longevity.</a:t>
            </a:r>
          </a:p>
          <a:p>
            <a:r>
              <a:rPr lang="en-US" sz="1800" b="1" dirty="0"/>
              <a:t>Interfaces matter</a:t>
            </a:r>
            <a:r>
              <a:rPr lang="en-US" sz="1800" dirty="0"/>
              <a:t>: Personnel and/or hardware</a:t>
            </a:r>
            <a:endParaRPr lang="en-US" sz="1600" dirty="0"/>
          </a:p>
          <a:p>
            <a:r>
              <a:rPr lang="en-US" sz="1800" b="1" dirty="0"/>
              <a:t>Risk trades matter</a:t>
            </a:r>
          </a:p>
          <a:p>
            <a:pPr lvl="1"/>
            <a:r>
              <a:rPr lang="en-US" sz="1600" dirty="0"/>
              <a:t>Assess risk of LOV (or system losses) vs. rapid development</a:t>
            </a:r>
          </a:p>
          <a:p>
            <a:pPr lvl="2"/>
            <a:r>
              <a:rPr lang="en-US" sz="1400" dirty="0"/>
              <a:t>Depending upon risk/reward, schedule pressure may be OK</a:t>
            </a:r>
          </a:p>
          <a:p>
            <a:pPr lvl="2"/>
            <a:r>
              <a:rPr lang="en-US" sz="1400" dirty="0"/>
              <a:t>Test articles must not be too precious to test!</a:t>
            </a:r>
          </a:p>
          <a:p>
            <a:pPr lvl="1"/>
            <a:r>
              <a:rPr lang="en-US" sz="1600" dirty="0"/>
              <a:t>Carefully balance project-level risk acceptance and appropriate team risk culture</a:t>
            </a:r>
          </a:p>
          <a:p>
            <a:pPr lvl="2"/>
            <a:r>
              <a:rPr lang="en-US" sz="1400" dirty="0"/>
              <a:t>“The vehicle is largely single string, so what’s one more single point failure?!”</a:t>
            </a:r>
          </a:p>
          <a:p>
            <a:r>
              <a:rPr lang="en-US" sz="1800" b="1" dirty="0"/>
              <a:t>Communications matter</a:t>
            </a:r>
          </a:p>
          <a:p>
            <a:pPr lvl="1"/>
            <a:r>
              <a:rPr lang="en-US" sz="1600" dirty="0"/>
              <a:t>Pre-declared test failure as a non-mishap</a:t>
            </a:r>
          </a:p>
          <a:p>
            <a:pPr lvl="1"/>
            <a:r>
              <a:rPr lang="en-US" sz="1600" dirty="0"/>
              <a:t>Repeatedly inform agency management</a:t>
            </a:r>
          </a:p>
          <a:p>
            <a:pPr lvl="1"/>
            <a:r>
              <a:rPr lang="en-US" sz="1600" dirty="0"/>
              <a:t>Manage expectations of team, management and public</a:t>
            </a:r>
          </a:p>
        </p:txBody>
      </p:sp>
      <p:sp>
        <p:nvSpPr>
          <p:cNvPr id="3" name="Title 2"/>
          <p:cNvSpPr>
            <a:spLocks noGrp="1"/>
          </p:cNvSpPr>
          <p:nvPr>
            <p:ph type="title"/>
          </p:nvPr>
        </p:nvSpPr>
        <p:spPr/>
        <p:txBody>
          <a:bodyPr/>
          <a:lstStyle/>
          <a:p>
            <a:r>
              <a:rPr lang="en-US" sz="2800" b="1" dirty="0"/>
              <a:t>Lessons Learned</a:t>
            </a:r>
          </a:p>
        </p:txBody>
      </p:sp>
      <p:sp>
        <p:nvSpPr>
          <p:cNvPr id="4" name="Slide Number Placeholder 3"/>
          <p:cNvSpPr>
            <a:spLocks noGrp="1"/>
          </p:cNvSpPr>
          <p:nvPr>
            <p:ph type="sldNum" sz="quarter" idx="10"/>
          </p:nvPr>
        </p:nvSpPr>
        <p:spPr/>
        <p:txBody>
          <a:bodyPr/>
          <a:lstStyle/>
          <a:p>
            <a:pPr>
              <a:defRPr/>
            </a:pPr>
            <a:fld id="{A74DF621-1185-4A4E-B0A5-F7AE0C9B1815}" type="slidenum">
              <a:rPr lang="en-US" smtClean="0"/>
              <a:pPr>
                <a:defRPr/>
              </a:pPr>
              <a:t>45</a:t>
            </a:fld>
            <a:endParaRPr lang="en-US" dirty="0"/>
          </a:p>
        </p:txBody>
      </p:sp>
      <p:pic>
        <p:nvPicPr>
          <p:cNvPr id="5" name="Picture 2" descr="C:\Users\jolansen\Pictures\Morpheus\KSC\Shutterfly - Copy\2012-08-07-10-58-43-JBIBBY.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b="-567"/>
          <a:stretch/>
        </p:blipFill>
        <p:spPr bwMode="auto">
          <a:xfrm>
            <a:off x="6007639" y="1201420"/>
            <a:ext cx="3072859" cy="4437380"/>
          </a:xfrm>
          <a:prstGeom prst="rect">
            <a:avLst/>
          </a:prstGeom>
          <a:noFill/>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40736561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19199"/>
            <a:ext cx="6727065" cy="5220237"/>
          </a:xfrm>
        </p:spPr>
        <p:txBody>
          <a:bodyPr>
            <a:noAutofit/>
          </a:bodyPr>
          <a:lstStyle/>
          <a:p>
            <a:r>
              <a:rPr lang="en-US" sz="2000" dirty="0"/>
              <a:t>Small focused team with in-house development enables rapid spiral development with dedicated personnel and little overhead</a:t>
            </a:r>
          </a:p>
          <a:p>
            <a:pPr lvl="1"/>
            <a:r>
              <a:rPr lang="en-US" sz="1800" dirty="0"/>
              <a:t>Streamlined, electronic documentation</a:t>
            </a:r>
          </a:p>
          <a:p>
            <a:pPr lvl="1"/>
            <a:r>
              <a:rPr lang="en-US" sz="1800" dirty="0"/>
              <a:t>Specific content can be scaled and applied across the agency</a:t>
            </a:r>
          </a:p>
          <a:p>
            <a:r>
              <a:rPr lang="en-US" sz="2000" dirty="0"/>
              <a:t>We talk a lot about lean processes, but it is also about the people</a:t>
            </a:r>
          </a:p>
          <a:p>
            <a:pPr lvl="1"/>
            <a:r>
              <a:rPr lang="en-US" sz="1800" dirty="0"/>
              <a:t>Creating an environment that:</a:t>
            </a:r>
          </a:p>
          <a:p>
            <a:pPr lvl="2"/>
            <a:r>
              <a:rPr lang="en-US" sz="1600" dirty="0"/>
              <a:t>empowers </a:t>
            </a:r>
          </a:p>
          <a:p>
            <a:pPr lvl="2"/>
            <a:r>
              <a:rPr lang="en-US" sz="1600" dirty="0"/>
              <a:t>has a sense of urgency</a:t>
            </a:r>
          </a:p>
          <a:p>
            <a:pPr lvl="2"/>
            <a:r>
              <a:rPr lang="en-US" sz="1600" dirty="0"/>
              <a:t>respectfully questions the past methods and techniques</a:t>
            </a:r>
          </a:p>
          <a:p>
            <a:pPr lvl="2"/>
            <a:r>
              <a:rPr lang="en-US" sz="1600" dirty="0"/>
              <a:t>they know you will forgive them</a:t>
            </a:r>
          </a:p>
          <a:p>
            <a:pPr lvl="2"/>
            <a:r>
              <a:rPr lang="en-US" sz="1600" dirty="0"/>
              <a:t>is inclusive of all orgs</a:t>
            </a:r>
          </a:p>
          <a:p>
            <a:pPr lvl="1"/>
            <a:r>
              <a:rPr lang="en-US" sz="1800" dirty="0"/>
              <a:t>Invaluable hands-on technology development and testing experience for Morpheus team members will benefit NASA for decades with know-how and motivation</a:t>
            </a:r>
          </a:p>
        </p:txBody>
      </p:sp>
      <p:sp>
        <p:nvSpPr>
          <p:cNvPr id="3" name="Title 2"/>
          <p:cNvSpPr>
            <a:spLocks noGrp="1"/>
          </p:cNvSpPr>
          <p:nvPr>
            <p:ph type="title"/>
          </p:nvPr>
        </p:nvSpPr>
        <p:spPr>
          <a:xfrm>
            <a:off x="457200" y="228600"/>
            <a:ext cx="8229600" cy="563562"/>
          </a:xfrm>
        </p:spPr>
        <p:txBody>
          <a:bodyPr/>
          <a:lstStyle/>
          <a:p>
            <a:r>
              <a:rPr lang="en-US" sz="2800" b="1" dirty="0"/>
              <a:t>Lean Development Lessons</a:t>
            </a:r>
          </a:p>
        </p:txBody>
      </p:sp>
      <p:sp>
        <p:nvSpPr>
          <p:cNvPr id="4" name="Slide Number Placeholder 3"/>
          <p:cNvSpPr>
            <a:spLocks noGrp="1"/>
          </p:cNvSpPr>
          <p:nvPr>
            <p:ph type="sldNum" sz="quarter" idx="10"/>
          </p:nvPr>
        </p:nvSpPr>
        <p:spPr/>
        <p:txBody>
          <a:bodyPr/>
          <a:lstStyle/>
          <a:p>
            <a:pPr>
              <a:defRPr/>
            </a:pPr>
            <a:fld id="{A74DF621-1185-4A4E-B0A5-F7AE0C9B1815}" type="slidenum">
              <a:rPr lang="en-US" smtClean="0"/>
              <a:pPr>
                <a:defRPr/>
              </a:pPr>
              <a:t>46</a:t>
            </a:fld>
            <a:endParaRPr lang="en-US" dirty="0"/>
          </a:p>
        </p:txBody>
      </p:sp>
      <p:pic>
        <p:nvPicPr>
          <p:cNvPr id="17" name="Picture 5" descr="\\jsc-ifs-02\data\EA\EP_SHR\Project M\Media &amp; Communications\PhotoArchive\Testing\2012-03-09-Morpheus-LiftTest\Top Rated\2012-03-09-11-18-30-KKEHE.jpg"/>
          <p:cNvPicPr>
            <a:picLocks noChangeAspect="1" noChangeArrowheads="1"/>
          </p:cNvPicPr>
          <p:nvPr/>
        </p:nvPicPr>
        <p:blipFill>
          <a:blip r:embed="rId2" cstate="email"/>
          <a:srcRect/>
          <a:stretch>
            <a:fillRect/>
          </a:stretch>
        </p:blipFill>
        <p:spPr bwMode="auto">
          <a:xfrm>
            <a:off x="6429044" y="3460699"/>
            <a:ext cx="2549319" cy="1700012"/>
          </a:xfrm>
          <a:prstGeom prst="rect">
            <a:avLst/>
          </a:prstGeom>
          <a:noFill/>
        </p:spPr>
      </p:pic>
      <p:pic>
        <p:nvPicPr>
          <p:cNvPr id="18" name="Picture 10" descr="\\jsc-ifs-02\data\EA\EP_SHR\Project M\Media &amp; Communications\PhotoArchive\Testing\2012-03-05-Morpheus-Tether-Test-7\Other\2012-03-05-09-42-21-JBIBBY.jpg"/>
          <p:cNvPicPr>
            <a:picLocks noChangeAspect="1" noChangeArrowheads="1"/>
          </p:cNvPicPr>
          <p:nvPr/>
        </p:nvPicPr>
        <p:blipFill>
          <a:blip r:embed="rId3" cstate="email"/>
          <a:srcRect/>
          <a:stretch>
            <a:fillRect/>
          </a:stretch>
        </p:blipFill>
        <p:spPr bwMode="auto">
          <a:xfrm>
            <a:off x="7394261" y="1314364"/>
            <a:ext cx="1584102" cy="1056358"/>
          </a:xfrm>
          <a:prstGeom prst="rect">
            <a:avLst/>
          </a:prstGeom>
          <a:noFill/>
        </p:spPr>
      </p:pic>
      <p:pic>
        <p:nvPicPr>
          <p:cNvPr id="19" name="Picture 12" descr="\\jsc-ifs-02\data\EA\EP_SHR\Project M\Media &amp; Communications\PhotoArchive\Testing\2012-03-16-Morpheus-TetherTest9\2012-03-16-10-48-51-JBIBBY.jpg"/>
          <p:cNvPicPr>
            <a:picLocks noChangeAspect="1" noChangeArrowheads="1"/>
          </p:cNvPicPr>
          <p:nvPr/>
        </p:nvPicPr>
        <p:blipFill>
          <a:blip r:embed="rId4" cstate="email"/>
          <a:srcRect/>
          <a:stretch>
            <a:fillRect/>
          </a:stretch>
        </p:blipFill>
        <p:spPr bwMode="auto">
          <a:xfrm>
            <a:off x="7415086" y="2491067"/>
            <a:ext cx="1563277" cy="849287"/>
          </a:xfrm>
          <a:prstGeom prst="rect">
            <a:avLst/>
          </a:prstGeom>
          <a:noFill/>
        </p:spPr>
      </p:pic>
      <p:pic>
        <p:nvPicPr>
          <p:cNvPr id="21" name="Picture 11" descr="\\jsc-ifs-02\data\EA\EP_SHR\Project M\Media &amp; Communications\PhotoArchive\Testing\2012-03-16-Morpheus-TetherTest9\2012-03-16-09-34-56-KKEHE.jpg"/>
          <p:cNvPicPr>
            <a:picLocks noChangeAspect="1" noChangeArrowheads="1"/>
          </p:cNvPicPr>
          <p:nvPr/>
        </p:nvPicPr>
        <p:blipFill>
          <a:blip r:embed="rId5" cstate="email"/>
          <a:srcRect/>
          <a:stretch>
            <a:fillRect/>
          </a:stretch>
        </p:blipFill>
        <p:spPr bwMode="auto">
          <a:xfrm>
            <a:off x="7202643" y="5281057"/>
            <a:ext cx="1775720" cy="1184138"/>
          </a:xfrm>
          <a:prstGeom prst="rect">
            <a:avLst/>
          </a:prstGeom>
          <a:noFill/>
        </p:spPr>
      </p:pic>
    </p:spTree>
    <p:extLst>
      <p:ext uri="{BB962C8B-B14F-4D97-AF65-F5344CB8AC3E}">
        <p14:creationId xmlns:p14="http://schemas.microsoft.com/office/powerpoint/2010/main" val="349491821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19200"/>
            <a:ext cx="8305800" cy="3886200"/>
          </a:xfrm>
        </p:spPr>
        <p:txBody>
          <a:bodyPr>
            <a:noAutofit/>
          </a:bodyPr>
          <a:lstStyle/>
          <a:p>
            <a:r>
              <a:rPr lang="en-US" sz="2400" dirty="0"/>
              <a:t>Prototyping leading requirements development</a:t>
            </a:r>
          </a:p>
          <a:p>
            <a:pPr lvl="1"/>
            <a:r>
              <a:rPr lang="en-US" sz="2000" dirty="0"/>
              <a:t>Rapid, iterative prototype development and testing at a much lower cost than traditional NASA projects </a:t>
            </a:r>
          </a:p>
          <a:p>
            <a:pPr lvl="2"/>
            <a:r>
              <a:rPr lang="en-US" sz="1800" dirty="0"/>
              <a:t>Lean/agile development with “Home Depot” engineering </a:t>
            </a:r>
          </a:p>
          <a:p>
            <a:pPr lvl="1"/>
            <a:r>
              <a:rPr lang="en-US" sz="2000" dirty="0"/>
              <a:t>Testing enables rapid advancement, albeit with higher project risk, especially with aggressive Morpheus testing schedule</a:t>
            </a:r>
          </a:p>
          <a:p>
            <a:pPr lvl="2"/>
            <a:r>
              <a:rPr lang="en-US" sz="1800" dirty="0"/>
              <a:t>Example: inexpensive electrical connectors and components can have higher failure rates leading to operational delays =&gt; learning where to selectively target more expensive procurements to balance cost with operational risk</a:t>
            </a:r>
          </a:p>
          <a:p>
            <a:pPr lvl="1"/>
            <a:r>
              <a:rPr lang="en-US" sz="2000" dirty="0"/>
              <a:t>HF and TT tests have uncovered several issues not seen in simulations that would have prevented successful FF tests =&gt; frequent, iterative testing reduces risk of rapid development</a:t>
            </a:r>
          </a:p>
        </p:txBody>
      </p:sp>
      <p:sp>
        <p:nvSpPr>
          <p:cNvPr id="3" name="Title 2"/>
          <p:cNvSpPr>
            <a:spLocks noGrp="1"/>
          </p:cNvSpPr>
          <p:nvPr>
            <p:ph type="title"/>
          </p:nvPr>
        </p:nvSpPr>
        <p:spPr>
          <a:xfrm>
            <a:off x="457200" y="228600"/>
            <a:ext cx="8229600" cy="563562"/>
          </a:xfrm>
        </p:spPr>
        <p:txBody>
          <a:bodyPr/>
          <a:lstStyle/>
          <a:p>
            <a:r>
              <a:rPr lang="en-US" dirty="0"/>
              <a:t>Lean Development Lessons</a:t>
            </a:r>
          </a:p>
        </p:txBody>
      </p:sp>
      <p:sp>
        <p:nvSpPr>
          <p:cNvPr id="4" name="Slide Number Placeholder 3"/>
          <p:cNvSpPr>
            <a:spLocks noGrp="1"/>
          </p:cNvSpPr>
          <p:nvPr>
            <p:ph type="sldNum" sz="quarter" idx="10"/>
          </p:nvPr>
        </p:nvSpPr>
        <p:spPr/>
        <p:txBody>
          <a:bodyPr/>
          <a:lstStyle/>
          <a:p>
            <a:pPr>
              <a:defRPr/>
            </a:pPr>
            <a:fld id="{A74DF621-1185-4A4E-B0A5-F7AE0C9B1815}" type="slidenum">
              <a:rPr lang="en-US" smtClean="0"/>
              <a:pPr>
                <a:defRPr/>
              </a:pPr>
              <a:t>47</a:t>
            </a:fld>
            <a:endParaRPr lang="en-US" dirty="0"/>
          </a:p>
        </p:txBody>
      </p:sp>
      <p:pic>
        <p:nvPicPr>
          <p:cNvPr id="19" name="Picture 8" descr="D:\Documents and Settings\jdmitche\My Documents\EA Project\AES\1.0 PM\Team\Morpheus-Olansen\2011-07-27-08-40-09-KKEHE.jpg"/>
          <p:cNvPicPr>
            <a:picLocks noChangeAspect="1" noChangeArrowheads="1"/>
          </p:cNvPicPr>
          <p:nvPr/>
        </p:nvPicPr>
        <p:blipFill>
          <a:blip r:embed="rId2" cstate="email"/>
          <a:srcRect/>
          <a:stretch>
            <a:fillRect/>
          </a:stretch>
        </p:blipFill>
        <p:spPr bwMode="auto">
          <a:xfrm>
            <a:off x="7124823" y="5485994"/>
            <a:ext cx="1686606" cy="1124712"/>
          </a:xfrm>
          <a:prstGeom prst="rect">
            <a:avLst/>
          </a:prstGeom>
          <a:noFill/>
        </p:spPr>
      </p:pic>
      <p:pic>
        <p:nvPicPr>
          <p:cNvPr id="20" name="Picture 3" descr="\\jsc-ifs-02\data\EA\EP_SHR\Project M\Media &amp; Communications\PhotoArchive\Testing\2012-04-18-Morpheus-TetherTest12\2012-04-18-07-42-34-KKEHE.jpg"/>
          <p:cNvPicPr>
            <a:picLocks noChangeAspect="1" noChangeArrowheads="1"/>
          </p:cNvPicPr>
          <p:nvPr/>
        </p:nvPicPr>
        <p:blipFill>
          <a:blip r:embed="rId3" cstate="email"/>
          <a:srcRect/>
          <a:stretch>
            <a:fillRect/>
          </a:stretch>
        </p:blipFill>
        <p:spPr bwMode="auto">
          <a:xfrm>
            <a:off x="373490" y="5487651"/>
            <a:ext cx="1681637" cy="1121398"/>
          </a:xfrm>
          <a:prstGeom prst="rect">
            <a:avLst/>
          </a:prstGeom>
          <a:noFill/>
        </p:spPr>
      </p:pic>
      <p:pic>
        <p:nvPicPr>
          <p:cNvPr id="5" name="Picture 4"/>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209800" y="5487650"/>
            <a:ext cx="4762623" cy="1133941"/>
          </a:xfrm>
          <a:prstGeom prst="rect">
            <a:avLst/>
          </a:prstGeom>
        </p:spPr>
      </p:pic>
    </p:spTree>
    <p:extLst>
      <p:ext uri="{BB962C8B-B14F-4D97-AF65-F5344CB8AC3E}">
        <p14:creationId xmlns:p14="http://schemas.microsoft.com/office/powerpoint/2010/main" val="34716295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a:solidFill>
            <a:schemeClr val="tx1"/>
          </a:solidFill>
          <a:headEnd type="none" w="med" len="med"/>
          <a:tailEnd type="triangle" w="med" len="sm"/>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34F3550955B0E4D8834BA140F494470" ma:contentTypeVersion="0" ma:contentTypeDescription="Create a new document." ma:contentTypeScope="" ma:versionID="44ec651c420f4288cb93f6c8bbfdb9a0">
  <xsd:schema xmlns:xsd="http://www.w3.org/2001/XMLSchema" xmlns:xs="http://www.w3.org/2001/XMLSchema" xmlns:p="http://schemas.microsoft.com/office/2006/metadata/properties" targetNamespace="http://schemas.microsoft.com/office/2006/metadata/properties" ma:root="true" ma:fieldsID="c64490b4aec6201516c3a874156f37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383485B-A61B-49F1-AA67-832EFF2973D2}">
  <ds:schemaRefs>
    <ds:schemaRef ds:uri="http://schemas.microsoft.com/sharepoint/v3/contenttype/forms"/>
  </ds:schemaRefs>
</ds:datastoreItem>
</file>

<file path=customXml/itemProps2.xml><?xml version="1.0" encoding="utf-8"?>
<ds:datastoreItem xmlns:ds="http://schemas.openxmlformats.org/officeDocument/2006/customXml" ds:itemID="{377A2B44-7C07-4DA8-A9F1-ACD1D601957A}">
  <ds:schemaRefs>
    <ds:schemaRef ds:uri="http://schemas.microsoft.com/office/2006/metadata/properties"/>
  </ds:schemaRefs>
</ds:datastoreItem>
</file>

<file path=customXml/itemProps3.xml><?xml version="1.0" encoding="utf-8"?>
<ds:datastoreItem xmlns:ds="http://schemas.openxmlformats.org/officeDocument/2006/customXml" ds:itemID="{2158251D-C5AD-4DB9-8F01-25E79CFE185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90326</TotalTime>
  <Words>5431</Words>
  <Application>Microsoft Macintosh PowerPoint</Application>
  <PresentationFormat>On-screen Show (4:3)</PresentationFormat>
  <Paragraphs>872</Paragraphs>
  <Slides>47</Slides>
  <Notes>0</Notes>
  <HiddenSlides>0</HiddenSlides>
  <MMClips>0</MMClips>
  <ScaleCrop>false</ScaleCrop>
  <HeadingPairs>
    <vt:vector size="8" baseType="variant">
      <vt:variant>
        <vt:lpstr>Fonts Used</vt:lpstr>
      </vt:variant>
      <vt:variant>
        <vt:i4>2</vt:i4>
      </vt:variant>
      <vt:variant>
        <vt:lpstr>Theme</vt:lpstr>
      </vt:variant>
      <vt:variant>
        <vt:i4>1</vt:i4>
      </vt:variant>
      <vt:variant>
        <vt:lpstr>Embedded OLE Servers</vt:lpstr>
      </vt:variant>
      <vt:variant>
        <vt:i4>2</vt:i4>
      </vt:variant>
      <vt:variant>
        <vt:lpstr>Slide Titles</vt:lpstr>
      </vt:variant>
      <vt:variant>
        <vt:i4>47</vt:i4>
      </vt:variant>
    </vt:vector>
  </HeadingPairs>
  <TitlesOfParts>
    <vt:vector size="52" baseType="lpstr">
      <vt:lpstr>Arial</vt:lpstr>
      <vt:lpstr>Calibri</vt:lpstr>
      <vt:lpstr>Office Theme</vt:lpstr>
      <vt:lpstr>Visio</vt:lpstr>
      <vt:lpstr>Worksheet</vt:lpstr>
      <vt:lpstr>PowerPoint Presentation</vt:lpstr>
      <vt:lpstr>Morpheus Introduction</vt:lpstr>
      <vt:lpstr>Morpheus Project Goals</vt:lpstr>
      <vt:lpstr>Morpheus Timeline</vt:lpstr>
      <vt:lpstr>FY14 Plan &amp; Milestones</vt:lpstr>
      <vt:lpstr>KSC Testing Objective: Hazard Detection Phase (HDP) Trajectory</vt:lpstr>
      <vt:lpstr>Summary of Morpheus 1.5B Testing</vt:lpstr>
      <vt:lpstr>Morpheus 1.5B Testing - KSC Started Dec 6, 2013</vt:lpstr>
      <vt:lpstr>Flight Test Highlights</vt:lpstr>
      <vt:lpstr>Project Success Criteria</vt:lpstr>
      <vt:lpstr>Mission-Enabling Capabilities</vt:lpstr>
      <vt:lpstr>Fundamental ALHAT Functions</vt:lpstr>
      <vt:lpstr>ALHAT for Lunar Landing</vt:lpstr>
      <vt:lpstr>ALHAT for Mars Landing</vt:lpstr>
      <vt:lpstr>ALHAT Free Flight Performance</vt:lpstr>
      <vt:lpstr>ALHAT Free Flight Performance</vt:lpstr>
      <vt:lpstr>ALHAT Performance Summary</vt:lpstr>
      <vt:lpstr>VERIFICATION OF ALHAT LEVEL 0 REQUIREMENTS</vt:lpstr>
      <vt:lpstr>FY15 Options</vt:lpstr>
      <vt:lpstr>Purpose of Additional Morpheus/ALHAT Flights</vt:lpstr>
      <vt:lpstr>Factors to Consider for Flying Again</vt:lpstr>
      <vt:lpstr>ALHAT/Morpheus FF15 Forward Work</vt:lpstr>
      <vt:lpstr>Morpheus/ALHAT Advances</vt:lpstr>
      <vt:lpstr>SE&amp;I - Project Scale of Rigor</vt:lpstr>
      <vt:lpstr>SE&amp;I - Maintaining Data Relationships</vt:lpstr>
      <vt:lpstr>Technology Advancement – ALHAT Sensors</vt:lpstr>
      <vt:lpstr>Technology Advancement – ALHAT TSAR Software</vt:lpstr>
      <vt:lpstr>Technology Advancement – ALHAT Navigation Filter</vt:lpstr>
      <vt:lpstr>ALHAT Landing Site Evaluation</vt:lpstr>
      <vt:lpstr>Technological Advances - Propulsion</vt:lpstr>
      <vt:lpstr>Technological Advances - Propulsion</vt:lpstr>
      <vt:lpstr>Technological Advances – Precision Landing</vt:lpstr>
      <vt:lpstr>ALHAT HDP Profile</vt:lpstr>
      <vt:lpstr>Summary of Flight Test Results: Landing Accuracy</vt:lpstr>
      <vt:lpstr>Advances – Flight Software</vt:lpstr>
      <vt:lpstr>Morpheus 1.5B Flight Software Architecture</vt:lpstr>
      <vt:lpstr>Advances - GNC Simulation and Analysis</vt:lpstr>
      <vt:lpstr>Morpheus ITOS Displays GNC Examples for ALHAT Flight</vt:lpstr>
      <vt:lpstr>Accomplishments – Integrated Vehicle</vt:lpstr>
      <vt:lpstr>Ground Systems and Operations</vt:lpstr>
      <vt:lpstr>Morpheus Vehicles</vt:lpstr>
      <vt:lpstr>Achievements: Schedule</vt:lpstr>
      <vt:lpstr>Morpheus Outreach and Education</vt:lpstr>
      <vt:lpstr>LESSONS</vt:lpstr>
      <vt:lpstr>Lessons Learned</vt:lpstr>
      <vt:lpstr>Lean Development Lessons</vt:lpstr>
      <vt:lpstr>Lean Development Lessons</vt:lpstr>
    </vt:vector>
  </TitlesOfParts>
  <Company>NASA/ODIN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jdmitche</dc:creator>
  <cp:lastModifiedBy>Chabot, Valerie A. (HQ-CQ000)[STELLAR SOLUTIONS, INC]</cp:lastModifiedBy>
  <cp:revision>2369</cp:revision>
  <cp:lastPrinted>2013-02-22T06:43:33Z</cp:lastPrinted>
  <dcterms:created xsi:type="dcterms:W3CDTF">2011-11-01T18:33:05Z</dcterms:created>
  <dcterms:modified xsi:type="dcterms:W3CDTF">2020-10-27T15:43:16Z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0x010100A34F3550955B0E4D8834BA140F494470</vt:lpwstr>
  </property>
  <property fmtid="{D5CDD505-2E9C-101B-9397-08002B2CF9AE}" pid="3" name="_NewReviewCycle">
    <vt:lpwstr/>
  </property>
</Properties>
</file>