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8" r:id="rId1"/>
    <p:sldMasterId id="2147484310" r:id="rId2"/>
    <p:sldMasterId id="2147484323" r:id="rId3"/>
  </p:sldMasterIdLst>
  <p:notesMasterIdLst>
    <p:notesMasterId r:id="rId39"/>
  </p:notesMasterIdLst>
  <p:handoutMasterIdLst>
    <p:handoutMasterId r:id="rId40"/>
  </p:handoutMasterIdLst>
  <p:sldIdLst>
    <p:sldId id="256" r:id="rId4"/>
    <p:sldId id="541" r:id="rId5"/>
    <p:sldId id="554" r:id="rId6"/>
    <p:sldId id="553" r:id="rId7"/>
    <p:sldId id="523" r:id="rId8"/>
    <p:sldId id="521" r:id="rId9"/>
    <p:sldId id="507" r:id="rId10"/>
    <p:sldId id="542" r:id="rId11"/>
    <p:sldId id="519" r:id="rId12"/>
    <p:sldId id="516" r:id="rId13"/>
    <p:sldId id="512" r:id="rId14"/>
    <p:sldId id="517" r:id="rId15"/>
    <p:sldId id="518" r:id="rId16"/>
    <p:sldId id="543" r:id="rId17"/>
    <p:sldId id="520" r:id="rId18"/>
    <p:sldId id="533" r:id="rId19"/>
    <p:sldId id="544" r:id="rId20"/>
    <p:sldId id="509" r:id="rId21"/>
    <p:sldId id="530" r:id="rId22"/>
    <p:sldId id="535" r:id="rId23"/>
    <p:sldId id="529" r:id="rId24"/>
    <p:sldId id="532" r:id="rId25"/>
    <p:sldId id="545" r:id="rId26"/>
    <p:sldId id="537" r:id="rId27"/>
    <p:sldId id="552" r:id="rId28"/>
    <p:sldId id="538" r:id="rId29"/>
    <p:sldId id="549" r:id="rId30"/>
    <p:sldId id="550" r:id="rId31"/>
    <p:sldId id="551" r:id="rId32"/>
    <p:sldId id="539" r:id="rId33"/>
    <p:sldId id="548" r:id="rId34"/>
    <p:sldId id="546" r:id="rId35"/>
    <p:sldId id="540" r:id="rId36"/>
    <p:sldId id="536" r:id="rId37"/>
    <p:sldId id="555" r:id="rId38"/>
  </p:sldIdLst>
  <p:sldSz cx="12192000" cy="6858000"/>
  <p:notesSz cx="9283700" cy="6985000"/>
  <p:defaultTextStyle>
    <a:defPPr>
      <a:defRPr lang="en-US"/>
    </a:defPPr>
    <a:lvl1pPr algn="l" rtl="0" eaLnBrk="0" fontAlgn="base" hangingPunct="0">
      <a:spcBef>
        <a:spcPct val="0"/>
      </a:spcBef>
      <a:spcAft>
        <a:spcPct val="0"/>
      </a:spcAft>
      <a:defRPr sz="2400" kern="1200">
        <a:solidFill>
          <a:schemeClr val="tx1"/>
        </a:solidFill>
        <a:latin typeface="Times" pitchFamily="1"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 charset="0"/>
        <a:ea typeface="+mn-ea"/>
        <a:cs typeface="+mn-cs"/>
      </a:defRPr>
    </a:lvl5pPr>
    <a:lvl6pPr marL="2286000" algn="l" defTabSz="914400" rtl="0" eaLnBrk="1" latinLnBrk="0" hangingPunct="1">
      <a:defRPr sz="2400" kern="1200">
        <a:solidFill>
          <a:schemeClr val="tx1"/>
        </a:solidFill>
        <a:latin typeface="Times" pitchFamily="1" charset="0"/>
        <a:ea typeface="+mn-ea"/>
        <a:cs typeface="+mn-cs"/>
      </a:defRPr>
    </a:lvl6pPr>
    <a:lvl7pPr marL="2743200" algn="l" defTabSz="914400" rtl="0" eaLnBrk="1" latinLnBrk="0" hangingPunct="1">
      <a:defRPr sz="2400" kern="1200">
        <a:solidFill>
          <a:schemeClr val="tx1"/>
        </a:solidFill>
        <a:latin typeface="Times" pitchFamily="1" charset="0"/>
        <a:ea typeface="+mn-ea"/>
        <a:cs typeface="+mn-cs"/>
      </a:defRPr>
    </a:lvl7pPr>
    <a:lvl8pPr marL="3200400" algn="l" defTabSz="914400" rtl="0" eaLnBrk="1" latinLnBrk="0" hangingPunct="1">
      <a:defRPr sz="2400" kern="1200">
        <a:solidFill>
          <a:schemeClr val="tx1"/>
        </a:solidFill>
        <a:latin typeface="Times" pitchFamily="1" charset="0"/>
        <a:ea typeface="+mn-ea"/>
        <a:cs typeface="+mn-cs"/>
      </a:defRPr>
    </a:lvl8pPr>
    <a:lvl9pPr marL="3657600" algn="l" defTabSz="914400" rtl="0" eaLnBrk="1" latinLnBrk="0" hangingPunct="1">
      <a:defRPr sz="2400" kern="1200">
        <a:solidFill>
          <a:schemeClr val="tx1"/>
        </a:solidFill>
        <a:latin typeface="Times" pitchFamily="1"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00" userDrawn="1">
          <p15:clr>
            <a:srgbClr val="A4A3A4"/>
          </p15:clr>
        </p15:guide>
        <p15:guide id="2" pos="29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gers, Michael M. (ARC-TNF)" initials="" lastIdx="1" clrIdx="0"/>
  <p:cmAuthor id="1" name="Aubuchon, Vanessa V. (LARC-D316)" initials="AVV(" lastIdx="12" clrIdx="1">
    <p:extLst>
      <p:ext uri="{19B8F6BF-5375-455C-9EA6-DF929625EA0E}">
        <p15:presenceInfo xmlns:p15="http://schemas.microsoft.com/office/powerpoint/2012/main" userId="S-1-5-21-330711430-3775241029-4075259233-702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08E"/>
    <a:srgbClr val="A80000"/>
    <a:srgbClr val="0000FF"/>
    <a:srgbClr val="FFFF99"/>
    <a:srgbClr val="2EC221"/>
    <a:srgbClr val="07D319"/>
    <a:srgbClr val="2CD304"/>
    <a:srgbClr val="3DCA5C"/>
    <a:srgbClr val="33A54B"/>
    <a:srgbClr val="2986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9" autoAdjust="0"/>
    <p:restoredTop sz="89733" autoAdjust="0"/>
  </p:normalViewPr>
  <p:slideViewPr>
    <p:cSldViewPr>
      <p:cViewPr varScale="1">
        <p:scale>
          <a:sx n="74" d="100"/>
          <a:sy n="74" d="100"/>
        </p:scale>
        <p:origin x="581" y="77"/>
      </p:cViewPr>
      <p:guideLst>
        <p:guide orient="horz" pos="2160"/>
        <p:guide pos="3840"/>
      </p:guideLst>
    </p:cSldViewPr>
  </p:slideViewPr>
  <p:outlineViewPr>
    <p:cViewPr>
      <p:scale>
        <a:sx n="33" d="100"/>
        <a:sy n="33" d="100"/>
      </p:scale>
      <p:origin x="0" y="-26082"/>
    </p:cViewPr>
  </p:outlineViewPr>
  <p:notesTextViewPr>
    <p:cViewPr>
      <p:scale>
        <a:sx n="100" d="100"/>
        <a:sy n="100" d="100"/>
      </p:scale>
      <p:origin x="0" y="0"/>
    </p:cViewPr>
  </p:notesTextViewPr>
  <p:sorterViewPr>
    <p:cViewPr>
      <p:scale>
        <a:sx n="110" d="100"/>
        <a:sy n="110" d="100"/>
      </p:scale>
      <p:origin x="0" y="0"/>
    </p:cViewPr>
  </p:sorterViewPr>
  <p:notesViewPr>
    <p:cSldViewPr>
      <p:cViewPr varScale="1">
        <p:scale>
          <a:sx n="88" d="100"/>
          <a:sy n="88" d="100"/>
        </p:scale>
        <p:origin x="-3804" y="-102"/>
      </p:cViewPr>
      <p:guideLst>
        <p:guide orient="horz" pos="2200"/>
        <p:guide pos="29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horvath\Documents\LEAPS\Many%20Engine\Scratch2.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horvath\Documents\LEAPS\Many%20Engine\Scratch2.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horvath\Documents\LEAPS\Many%20Engine\Scratch2.xlsm"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SUITCASE</c:v>
          </c:tx>
          <c:spPr>
            <a:ln w="25400" cap="rnd">
              <a:noFill/>
              <a:round/>
            </a:ln>
            <a:effectLst/>
          </c:spPr>
          <c:marker>
            <c:symbol val="circle"/>
            <c:size val="5"/>
            <c:spPr>
              <a:solidFill>
                <a:schemeClr val="accent1"/>
              </a:solidFill>
              <a:ln w="9525">
                <a:solidFill>
                  <a:schemeClr val="accent1"/>
                </a:solidFill>
              </a:ln>
              <a:effectLst/>
            </c:spPr>
          </c:marker>
          <c:xVal>
            <c:numRef>
              <c:f>Chartsv2!$C$15:$G$15</c:f>
              <c:numCache>
                <c:formatCode>General</c:formatCode>
                <c:ptCount val="5"/>
                <c:pt idx="0">
                  <c:v>2</c:v>
                </c:pt>
                <c:pt idx="1">
                  <c:v>4</c:v>
                </c:pt>
                <c:pt idx="2">
                  <c:v>8</c:v>
                </c:pt>
                <c:pt idx="3">
                  <c:v>15</c:v>
                </c:pt>
                <c:pt idx="4">
                  <c:v>32</c:v>
                </c:pt>
              </c:numCache>
            </c:numRef>
          </c:xVal>
          <c:yVal>
            <c:numRef>
              <c:f>Chartsv2!$C$27:$G$27</c:f>
              <c:numCache>
                <c:formatCode>0%</c:formatCode>
                <c:ptCount val="5"/>
                <c:pt idx="0">
                  <c:v>0.99897398997974629</c:v>
                </c:pt>
                <c:pt idx="1">
                  <c:v>1.0009527235902356</c:v>
                </c:pt>
                <c:pt idx="2">
                  <c:v>0.98959332693742663</c:v>
                </c:pt>
                <c:pt idx="3">
                  <c:v>0.94413575311800446</c:v>
                </c:pt>
                <c:pt idx="4">
                  <c:v>0.93153048715488751</c:v>
                </c:pt>
              </c:numCache>
            </c:numRef>
          </c:yVal>
          <c:smooth val="0"/>
          <c:extLst>
            <c:ext xmlns:c16="http://schemas.microsoft.com/office/drawing/2014/chart" uri="{C3380CC4-5D6E-409C-BE32-E72D297353CC}">
              <c16:uniqueId val="{00000000-3771-40A1-9EDB-A5235C365740}"/>
            </c:ext>
          </c:extLst>
        </c:ser>
        <c:ser>
          <c:idx val="1"/>
          <c:order val="1"/>
          <c:tx>
            <c:v>LEAPS Proposed</c:v>
          </c:tx>
          <c:spPr>
            <a:ln w="25400" cap="rnd">
              <a:noFill/>
              <a:round/>
            </a:ln>
            <a:effectLst/>
          </c:spPr>
          <c:marker>
            <c:symbol val="circle"/>
            <c:size val="5"/>
            <c:spPr>
              <a:solidFill>
                <a:schemeClr val="accent2"/>
              </a:solidFill>
              <a:ln w="9525">
                <a:solidFill>
                  <a:schemeClr val="accent2"/>
                </a:solidFill>
              </a:ln>
              <a:effectLst/>
            </c:spPr>
          </c:marker>
          <c:xVal>
            <c:numRef>
              <c:f>Chartsv2!$C$15:$G$15</c:f>
              <c:numCache>
                <c:formatCode>General</c:formatCode>
                <c:ptCount val="5"/>
                <c:pt idx="0">
                  <c:v>2</c:v>
                </c:pt>
                <c:pt idx="1">
                  <c:v>4</c:v>
                </c:pt>
                <c:pt idx="2">
                  <c:v>8</c:v>
                </c:pt>
                <c:pt idx="3">
                  <c:v>15</c:v>
                </c:pt>
                <c:pt idx="4">
                  <c:v>32</c:v>
                </c:pt>
              </c:numCache>
            </c:numRef>
          </c:xVal>
          <c:yVal>
            <c:numRef>
              <c:f>Chartsv2!$C$26:$G$26</c:f>
              <c:numCache>
                <c:formatCode>0%</c:formatCode>
                <c:ptCount val="5"/>
                <c:pt idx="0">
                  <c:v>1.0046394089186572</c:v>
                </c:pt>
                <c:pt idx="1">
                  <c:v>0.99607215688827011</c:v>
                </c:pt>
                <c:pt idx="2">
                  <c:v>0.96956535049475456</c:v>
                </c:pt>
                <c:pt idx="3">
                  <c:v>0.93500433270337646</c:v>
                </c:pt>
                <c:pt idx="4">
                  <c:v>0.93500433270337646</c:v>
                </c:pt>
              </c:numCache>
            </c:numRef>
          </c:yVal>
          <c:smooth val="0"/>
          <c:extLst>
            <c:ext xmlns:c16="http://schemas.microsoft.com/office/drawing/2014/chart" uri="{C3380CC4-5D6E-409C-BE32-E72D297353CC}">
              <c16:uniqueId val="{00000001-3771-40A1-9EDB-A5235C365740}"/>
            </c:ext>
          </c:extLst>
        </c:ser>
        <c:dLbls>
          <c:showLegendKey val="0"/>
          <c:showVal val="0"/>
          <c:showCatName val="0"/>
          <c:showSerName val="0"/>
          <c:showPercent val="0"/>
          <c:showBubbleSize val="0"/>
        </c:dLbls>
        <c:axId val="593018472"/>
        <c:axId val="593013552"/>
      </c:scatterChart>
      <c:valAx>
        <c:axId val="593018472"/>
        <c:scaling>
          <c:orientation val="minMax"/>
          <c:max val="35"/>
          <c:min val="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a:t>Number of Wing Mounted Engines</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93013552"/>
        <c:crosses val="autoZero"/>
        <c:crossBetween val="midCat"/>
        <c:majorUnit val="5"/>
      </c:valAx>
      <c:valAx>
        <c:axId val="593013552"/>
        <c:scaling>
          <c:orientation val="minMax"/>
          <c:min val="0.75000000000000011"/>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Predicted Wing Weight Relative to Baseline AIrcraft </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93018472"/>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Chartsv2!$A$130</c:f>
              <c:strCache>
                <c:ptCount val="1"/>
                <c:pt idx="0">
                  <c:v>SUITCASE</c:v>
                </c:pt>
              </c:strCache>
            </c:strRef>
          </c:tx>
          <c:spPr>
            <a:ln w="25400" cap="rnd">
              <a:noFill/>
              <a:round/>
            </a:ln>
            <a:effectLst/>
          </c:spPr>
          <c:marker>
            <c:symbol val="circle"/>
            <c:size val="5"/>
            <c:spPr>
              <a:solidFill>
                <a:schemeClr val="accent1"/>
              </a:solidFill>
              <a:ln w="9525">
                <a:solidFill>
                  <a:schemeClr val="accent1"/>
                </a:solidFill>
              </a:ln>
              <a:effectLst/>
            </c:spPr>
          </c:marker>
          <c:xVal>
            <c:numRef>
              <c:f>Chartsv2!$B$128:$J$128</c:f>
              <c:numCache>
                <c:formatCode>General</c:formatCode>
                <c:ptCount val="9"/>
                <c:pt idx="0">
                  <c:v>1</c:v>
                </c:pt>
                <c:pt idx="1">
                  <c:v>0.9</c:v>
                </c:pt>
                <c:pt idx="2">
                  <c:v>0.8</c:v>
                </c:pt>
                <c:pt idx="3">
                  <c:v>0.7</c:v>
                </c:pt>
                <c:pt idx="4">
                  <c:v>0.6</c:v>
                </c:pt>
                <c:pt idx="5">
                  <c:v>0.5</c:v>
                </c:pt>
                <c:pt idx="6">
                  <c:v>0.4</c:v>
                </c:pt>
                <c:pt idx="7">
                  <c:v>0.2</c:v>
                </c:pt>
                <c:pt idx="8">
                  <c:v>0</c:v>
                </c:pt>
              </c:numCache>
            </c:numRef>
          </c:xVal>
          <c:yVal>
            <c:numRef>
              <c:f>Chartsv2!$B$130:$J$130</c:f>
              <c:numCache>
                <c:formatCode>General</c:formatCode>
                <c:ptCount val="9"/>
                <c:pt idx="0">
                  <c:v>0.99846553276050753</c:v>
                </c:pt>
                <c:pt idx="1">
                  <c:v>0.98778594863577418</c:v>
                </c:pt>
                <c:pt idx="2">
                  <c:v>0.98586838241678532</c:v>
                </c:pt>
                <c:pt idx="3">
                  <c:v>0.97265537138959224</c:v>
                </c:pt>
                <c:pt idx="4">
                  <c:v>0.97272535555816853</c:v>
                </c:pt>
                <c:pt idx="5">
                  <c:v>0.96250766694603829</c:v>
                </c:pt>
                <c:pt idx="6">
                  <c:v>0.956992914462231</c:v>
                </c:pt>
                <c:pt idx="7">
                  <c:v>0.9477690010438834</c:v>
                </c:pt>
                <c:pt idx="8">
                  <c:v>0.9445077387882308</c:v>
                </c:pt>
              </c:numCache>
            </c:numRef>
          </c:yVal>
          <c:smooth val="0"/>
          <c:extLst>
            <c:ext xmlns:c16="http://schemas.microsoft.com/office/drawing/2014/chart" uri="{C3380CC4-5D6E-409C-BE32-E72D297353CC}">
              <c16:uniqueId val="{00000000-DBA5-4F5D-8D0D-BD71C51B56A5}"/>
            </c:ext>
          </c:extLst>
        </c:ser>
        <c:ser>
          <c:idx val="1"/>
          <c:order val="1"/>
          <c:tx>
            <c:strRef>
              <c:f>Chartsv2!$A$131</c:f>
              <c:strCache>
                <c:ptCount val="1"/>
                <c:pt idx="0">
                  <c:v>LEAPS</c:v>
                </c:pt>
              </c:strCache>
            </c:strRef>
          </c:tx>
          <c:spPr>
            <a:ln w="25400" cap="rnd">
              <a:noFill/>
              <a:round/>
            </a:ln>
            <a:effectLst/>
          </c:spPr>
          <c:marker>
            <c:symbol val="circle"/>
            <c:size val="5"/>
            <c:spPr>
              <a:solidFill>
                <a:schemeClr val="accent2"/>
              </a:solidFill>
              <a:ln w="9525">
                <a:solidFill>
                  <a:schemeClr val="accent2"/>
                </a:solidFill>
              </a:ln>
              <a:effectLst/>
            </c:spPr>
          </c:marker>
          <c:xVal>
            <c:numRef>
              <c:f>Chartsv2!$B$128:$J$128</c:f>
              <c:numCache>
                <c:formatCode>General</c:formatCode>
                <c:ptCount val="9"/>
                <c:pt idx="0">
                  <c:v>1</c:v>
                </c:pt>
                <c:pt idx="1">
                  <c:v>0.9</c:v>
                </c:pt>
                <c:pt idx="2">
                  <c:v>0.8</c:v>
                </c:pt>
                <c:pt idx="3">
                  <c:v>0.7</c:v>
                </c:pt>
                <c:pt idx="4">
                  <c:v>0.6</c:v>
                </c:pt>
                <c:pt idx="5">
                  <c:v>0.5</c:v>
                </c:pt>
                <c:pt idx="6">
                  <c:v>0.4</c:v>
                </c:pt>
                <c:pt idx="7">
                  <c:v>0.2</c:v>
                </c:pt>
                <c:pt idx="8">
                  <c:v>0</c:v>
                </c:pt>
              </c:numCache>
            </c:numRef>
          </c:xVal>
          <c:yVal>
            <c:numRef>
              <c:f>Chartsv2!$B$131:$J$131</c:f>
              <c:numCache>
                <c:formatCode>General</c:formatCode>
                <c:ptCount val="9"/>
                <c:pt idx="0">
                  <c:v>1</c:v>
                </c:pt>
                <c:pt idx="1">
                  <c:v>0.98334400668940369</c:v>
                </c:pt>
                <c:pt idx="2">
                  <c:v>0.96656300692988162</c:v>
                </c:pt>
                <c:pt idx="3">
                  <c:v>0.94965700079031645</c:v>
                </c:pt>
                <c:pt idx="4">
                  <c:v>0.93262598827070775</c:v>
                </c:pt>
                <c:pt idx="5">
                  <c:v>0.91546996937105651</c:v>
                </c:pt>
                <c:pt idx="6">
                  <c:v>0.91380555136066177</c:v>
                </c:pt>
                <c:pt idx="7">
                  <c:v>0.91380555136066177</c:v>
                </c:pt>
                <c:pt idx="8">
                  <c:v>0.91380555126707619</c:v>
                </c:pt>
              </c:numCache>
            </c:numRef>
          </c:yVal>
          <c:smooth val="0"/>
          <c:extLst>
            <c:ext xmlns:c16="http://schemas.microsoft.com/office/drawing/2014/chart" uri="{C3380CC4-5D6E-409C-BE32-E72D297353CC}">
              <c16:uniqueId val="{00000001-DBA5-4F5D-8D0D-BD71C51B56A5}"/>
            </c:ext>
          </c:extLst>
        </c:ser>
        <c:dLbls>
          <c:showLegendKey val="0"/>
          <c:showVal val="0"/>
          <c:showCatName val="0"/>
          <c:showSerName val="0"/>
          <c:showPercent val="0"/>
          <c:showBubbleSize val="0"/>
        </c:dLbls>
        <c:axId val="1150729048"/>
        <c:axId val="1150730688"/>
      </c:scatterChart>
      <c:valAx>
        <c:axId val="1150729048"/>
        <c:scaling>
          <c:orientation val="minMax"/>
          <c:max val="1"/>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Engine Set Weighting Factor</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50730688"/>
        <c:crosses val="autoZero"/>
        <c:crossBetween val="midCat"/>
      </c:valAx>
      <c:valAx>
        <c:axId val="1150730688"/>
        <c:scaling>
          <c:orientation val="minMax"/>
          <c:min val="0.75000000000000011"/>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Predicted Wing Structural Weight Relative to Baseline Aircraft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50729048"/>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scatterChart>
        <c:scatterStyle val="lineMarker"/>
        <c:varyColors val="0"/>
        <c:ser>
          <c:idx val="0"/>
          <c:order val="0"/>
          <c:tx>
            <c:v>737</c:v>
          </c:tx>
          <c:spPr>
            <a:ln w="25400" cap="rnd">
              <a:noFill/>
              <a:round/>
            </a:ln>
            <a:effectLst/>
          </c:spPr>
          <c:marker>
            <c:symbol val="circle"/>
            <c:size val="5"/>
            <c:spPr>
              <a:solidFill>
                <a:schemeClr val="tx1"/>
              </a:solidFill>
              <a:ln w="9525">
                <a:solidFill>
                  <a:schemeClr val="tx1"/>
                </a:solidFill>
              </a:ln>
              <a:effectLst/>
            </c:spPr>
          </c:marker>
          <c:xVal>
            <c:numRef>
              <c:f>Chartsv2!$B$17:$O$17</c:f>
              <c:numCache>
                <c:formatCode>General</c:formatCode>
                <c:ptCount val="14"/>
                <c:pt idx="0">
                  <c:v>0.96901273456257897</c:v>
                </c:pt>
                <c:pt idx="1">
                  <c:v>0.97330941560489403</c:v>
                </c:pt>
                <c:pt idx="2">
                  <c:v>0.95690826515623395</c:v>
                </c:pt>
                <c:pt idx="3">
                  <c:v>0.90616362521432803</c:v>
                </c:pt>
                <c:pt idx="4">
                  <c:v>0.84</c:v>
                </c:pt>
                <c:pt idx="5">
                  <c:v>0.84</c:v>
                </c:pt>
                <c:pt idx="6">
                  <c:v>0.86835092268934111</c:v>
                </c:pt>
                <c:pt idx="7">
                  <c:v>0.84</c:v>
                </c:pt>
                <c:pt idx="8">
                  <c:v>0.88482482008055396</c:v>
                </c:pt>
                <c:pt idx="9">
                  <c:v>0.96901273456257897</c:v>
                </c:pt>
                <c:pt idx="10">
                  <c:v>0.84</c:v>
                </c:pt>
                <c:pt idx="11">
                  <c:v>0.86591292704387302</c:v>
                </c:pt>
                <c:pt idx="12">
                  <c:v>0.84</c:v>
                </c:pt>
                <c:pt idx="13">
                  <c:v>0.84</c:v>
                </c:pt>
              </c:numCache>
            </c:numRef>
          </c:xVal>
          <c:yVal>
            <c:numRef>
              <c:f>Chartsv2!$B$23:$O$23</c:f>
              <c:numCache>
                <c:formatCode>0.0%</c:formatCode>
                <c:ptCount val="14"/>
                <c:pt idx="0">
                  <c:v>2.3950084725461425E-3</c:v>
                </c:pt>
                <c:pt idx="1">
                  <c:v>5.6712376856036138E-3</c:v>
                </c:pt>
                <c:pt idx="2">
                  <c:v>-4.8759212967218989E-3</c:v>
                </c:pt>
                <c:pt idx="3">
                  <c:v>-2.0238592861831693E-2</c:v>
                </c:pt>
                <c:pt idx="4">
                  <c:v>-9.6717239914615397E-3</c:v>
                </c:pt>
                <c:pt idx="5">
                  <c:v>3.7291807368526526E-3</c:v>
                </c:pt>
                <c:pt idx="6">
                  <c:v>-2.7721673165244709E-2</c:v>
                </c:pt>
                <c:pt idx="7">
                  <c:v>-1.4179571795966621E-2</c:v>
                </c:pt>
                <c:pt idx="8">
                  <c:v>1.0408156005366287E-2</c:v>
                </c:pt>
                <c:pt idx="9">
                  <c:v>3.7659445309944279E-3</c:v>
                </c:pt>
                <c:pt idx="10">
                  <c:v>-1.287597103877729E-2</c:v>
                </c:pt>
                <c:pt idx="11">
                  <c:v>-1.1325606396831981E-2</c:v>
                </c:pt>
                <c:pt idx="12">
                  <c:v>5.6135508892136551E-3</c:v>
                </c:pt>
                <c:pt idx="13">
                  <c:v>6.8744703121702917E-4</c:v>
                </c:pt>
              </c:numCache>
            </c:numRef>
          </c:yVal>
          <c:smooth val="0"/>
          <c:extLst>
            <c:ext xmlns:c16="http://schemas.microsoft.com/office/drawing/2014/chart" uri="{C3380CC4-5D6E-409C-BE32-E72D297353CC}">
              <c16:uniqueId val="{00000000-0AA1-4ABE-BACE-9B16C2E88528}"/>
            </c:ext>
          </c:extLst>
        </c:ser>
        <c:ser>
          <c:idx val="1"/>
          <c:order val="1"/>
          <c:tx>
            <c:v>ATR-42</c:v>
          </c:tx>
          <c:spPr>
            <a:ln w="25400" cap="rnd">
              <a:noFill/>
              <a:round/>
            </a:ln>
            <a:effectLst/>
          </c:spPr>
          <c:marker>
            <c:symbol val="circle"/>
            <c:size val="5"/>
            <c:spPr>
              <a:solidFill>
                <a:schemeClr val="tx1"/>
              </a:solidFill>
              <a:ln w="9525">
                <a:solidFill>
                  <a:schemeClr val="tx1"/>
                </a:solidFill>
              </a:ln>
              <a:effectLst/>
            </c:spPr>
          </c:marker>
          <c:xVal>
            <c:numRef>
              <c:f>Chartsv2!$B$83:$K$83</c:f>
              <c:numCache>
                <c:formatCode>General</c:formatCode>
                <c:ptCount val="10"/>
                <c:pt idx="0">
                  <c:v>0.96322562759936603</c:v>
                </c:pt>
                <c:pt idx="1">
                  <c:v>0.84</c:v>
                </c:pt>
                <c:pt idx="2">
                  <c:v>0.84</c:v>
                </c:pt>
                <c:pt idx="3">
                  <c:v>0.88541306713931833</c:v>
                </c:pt>
                <c:pt idx="4">
                  <c:v>0.84</c:v>
                </c:pt>
                <c:pt idx="5">
                  <c:v>0.84</c:v>
                </c:pt>
                <c:pt idx="6">
                  <c:v>0.84</c:v>
                </c:pt>
                <c:pt idx="7">
                  <c:v>0.85409864444068906</c:v>
                </c:pt>
                <c:pt idx="8">
                  <c:v>0.90011208909037477</c:v>
                </c:pt>
                <c:pt idx="9">
                  <c:v>0.94483844139905004</c:v>
                </c:pt>
              </c:numCache>
            </c:numRef>
          </c:xVal>
          <c:yVal>
            <c:numRef>
              <c:f>Chartsv2!$B$84:$K$84</c:f>
              <c:numCache>
                <c:formatCode>0.00%</c:formatCode>
                <c:ptCount val="10"/>
                <c:pt idx="0">
                  <c:v>-7.9889212019394772E-4</c:v>
                </c:pt>
                <c:pt idx="1">
                  <c:v>-1.6145574183213596E-2</c:v>
                </c:pt>
                <c:pt idx="2">
                  <c:v>-1.5779735710560919E-2</c:v>
                </c:pt>
                <c:pt idx="3">
                  <c:v>-4.5378935910680047E-2</c:v>
                </c:pt>
                <c:pt idx="4">
                  <c:v>-1.5198138606752582E-2</c:v>
                </c:pt>
                <c:pt idx="5">
                  <c:v>-1.7877813073904181E-2</c:v>
                </c:pt>
                <c:pt idx="6">
                  <c:v>-5.1096255800182254E-2</c:v>
                </c:pt>
                <c:pt idx="7">
                  <c:v>-4.0753010290623226E-2</c:v>
                </c:pt>
                <c:pt idx="8">
                  <c:v>-4.460279130413964E-2</c:v>
                </c:pt>
                <c:pt idx="9">
                  <c:v>-2.939138165987229E-2</c:v>
                </c:pt>
              </c:numCache>
            </c:numRef>
          </c:yVal>
          <c:smooth val="0"/>
          <c:extLst>
            <c:ext xmlns:c16="http://schemas.microsoft.com/office/drawing/2014/chart" uri="{C3380CC4-5D6E-409C-BE32-E72D297353CC}">
              <c16:uniqueId val="{00000001-0AA1-4ABE-BACE-9B16C2E88528}"/>
            </c:ext>
          </c:extLst>
        </c:ser>
        <c:ser>
          <c:idx val="2"/>
          <c:order val="2"/>
          <c:tx>
            <c:strRef>
              <c:f>Chartsv2!$A$122</c:f>
              <c:strCache>
                <c:ptCount val="1"/>
                <c:pt idx="0">
                  <c:v>777</c:v>
                </c:pt>
              </c:strCache>
            </c:strRef>
          </c:tx>
          <c:spPr>
            <a:ln w="25400" cap="rnd">
              <a:noFill/>
              <a:round/>
            </a:ln>
            <a:effectLst/>
          </c:spPr>
          <c:marker>
            <c:symbol val="circle"/>
            <c:size val="5"/>
            <c:spPr>
              <a:solidFill>
                <a:schemeClr val="tx1"/>
              </a:solidFill>
              <a:ln w="9525">
                <a:solidFill>
                  <a:schemeClr val="tx1"/>
                </a:solidFill>
              </a:ln>
              <a:effectLst/>
            </c:spPr>
          </c:marker>
          <c:xVal>
            <c:numRef>
              <c:f>Chartsv2!$B$125:$J$125</c:f>
              <c:numCache>
                <c:formatCode>General</c:formatCode>
                <c:ptCount val="9"/>
                <c:pt idx="0">
                  <c:v>0.96776987983203999</c:v>
                </c:pt>
                <c:pt idx="1">
                  <c:v>0.94307995716911552</c:v>
                </c:pt>
                <c:pt idx="2">
                  <c:v>0.91820473196762142</c:v>
                </c:pt>
                <c:pt idx="3">
                  <c:v>0.89314420422755691</c:v>
                </c:pt>
                <c:pt idx="4">
                  <c:v>0.86789837394892067</c:v>
                </c:pt>
                <c:pt idx="5">
                  <c:v>0.84246724113171489</c:v>
                </c:pt>
                <c:pt idx="6">
                  <c:v>0.84</c:v>
                </c:pt>
                <c:pt idx="7">
                  <c:v>0.84</c:v>
                </c:pt>
                <c:pt idx="8">
                  <c:v>0.84</c:v>
                </c:pt>
              </c:numCache>
            </c:numRef>
          </c:xVal>
          <c:yVal>
            <c:numRef>
              <c:f>Chartsv2!$B$126:$J$126</c:f>
              <c:numCache>
                <c:formatCode>0.00%</c:formatCode>
                <c:ptCount val="9"/>
                <c:pt idx="0">
                  <c:v>1.5368254477949282E-3</c:v>
                </c:pt>
                <c:pt idx="1">
                  <c:v>-4.496866909784682E-3</c:v>
                </c:pt>
                <c:pt idx="2">
                  <c:v>-1.9582102267625259E-2</c:v>
                </c:pt>
                <c:pt idx="3">
                  <c:v>-2.3644932496922351E-2</c:v>
                </c:pt>
                <c:pt idx="4">
                  <c:v>-4.122372986201335E-2</c:v>
                </c:pt>
                <c:pt idx="5">
                  <c:v>-4.8869945861552133E-2</c:v>
                </c:pt>
                <c:pt idx="6">
                  <c:v>-4.5128195255069115E-2</c:v>
                </c:pt>
                <c:pt idx="7">
                  <c:v>-3.5835155661151398E-2</c:v>
                </c:pt>
                <c:pt idx="8">
                  <c:v>-3.2506020078294319E-2</c:v>
                </c:pt>
              </c:numCache>
            </c:numRef>
          </c:yVal>
          <c:smooth val="0"/>
          <c:extLst>
            <c:ext xmlns:c16="http://schemas.microsoft.com/office/drawing/2014/chart" uri="{C3380CC4-5D6E-409C-BE32-E72D297353CC}">
              <c16:uniqueId val="{00000002-0AA1-4ABE-BACE-9B16C2E88528}"/>
            </c:ext>
          </c:extLst>
        </c:ser>
        <c:dLbls>
          <c:showLegendKey val="0"/>
          <c:showVal val="0"/>
          <c:showCatName val="0"/>
          <c:showSerName val="0"/>
          <c:showPercent val="0"/>
          <c:showBubbleSize val="0"/>
        </c:dLbls>
        <c:axId val="791099568"/>
        <c:axId val="791097272"/>
      </c:scatterChart>
      <c:valAx>
        <c:axId val="79109956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Engine Inertia Relief Factor</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1097272"/>
        <c:crosses val="autoZero"/>
        <c:crossBetween val="midCat"/>
      </c:valAx>
      <c:valAx>
        <c:axId val="79109727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Percent Error in Wing Weight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1099568"/>
        <c:crosses val="autoZero"/>
        <c:crossBetween val="midCat"/>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4023362" cy="348769"/>
          </a:xfrm>
          <a:prstGeom prst="rect">
            <a:avLst/>
          </a:prstGeom>
        </p:spPr>
        <p:txBody>
          <a:bodyPr vert="horz" lIns="92069" tIns="46034" rIns="92069" bIns="46034" rtlCol="0"/>
          <a:lstStyle>
            <a:lvl1pPr algn="l">
              <a:defRPr sz="1200"/>
            </a:lvl1pPr>
          </a:lstStyle>
          <a:p>
            <a:endParaRPr lang="en-US"/>
          </a:p>
        </p:txBody>
      </p:sp>
      <p:sp>
        <p:nvSpPr>
          <p:cNvPr id="3" name="Date Placeholder 2"/>
          <p:cNvSpPr>
            <a:spLocks noGrp="1"/>
          </p:cNvSpPr>
          <p:nvPr>
            <p:ph type="dt" sz="quarter" idx="1"/>
          </p:nvPr>
        </p:nvSpPr>
        <p:spPr>
          <a:xfrm>
            <a:off x="5258214" y="2"/>
            <a:ext cx="4023362" cy="348769"/>
          </a:xfrm>
          <a:prstGeom prst="rect">
            <a:avLst/>
          </a:prstGeom>
        </p:spPr>
        <p:txBody>
          <a:bodyPr vert="horz" lIns="92069" tIns="46034" rIns="92069" bIns="46034" rtlCol="0"/>
          <a:lstStyle>
            <a:lvl1pPr algn="r">
              <a:defRPr sz="1200"/>
            </a:lvl1pPr>
          </a:lstStyle>
          <a:p>
            <a:fld id="{CF4660CB-0EDF-471E-AC13-1157A0E2E93D}" type="datetimeFigureOut">
              <a:rPr lang="en-US" smtClean="0"/>
              <a:pPr/>
              <a:t>11/2/2020</a:t>
            </a:fld>
            <a:endParaRPr lang="en-US"/>
          </a:p>
        </p:txBody>
      </p:sp>
      <p:sp>
        <p:nvSpPr>
          <p:cNvPr id="4" name="Footer Placeholder 3"/>
          <p:cNvSpPr>
            <a:spLocks noGrp="1"/>
          </p:cNvSpPr>
          <p:nvPr>
            <p:ph type="ftr" sz="quarter" idx="2"/>
          </p:nvPr>
        </p:nvSpPr>
        <p:spPr>
          <a:xfrm>
            <a:off x="1" y="6635031"/>
            <a:ext cx="4023362" cy="348769"/>
          </a:xfrm>
          <a:prstGeom prst="rect">
            <a:avLst/>
          </a:prstGeom>
        </p:spPr>
        <p:txBody>
          <a:bodyPr vert="horz" lIns="92069" tIns="46034" rIns="92069" bIns="46034" rtlCol="0" anchor="b"/>
          <a:lstStyle>
            <a:lvl1pPr algn="l">
              <a:defRPr sz="1200"/>
            </a:lvl1pPr>
          </a:lstStyle>
          <a:p>
            <a:endParaRPr lang="en-US"/>
          </a:p>
        </p:txBody>
      </p:sp>
      <p:sp>
        <p:nvSpPr>
          <p:cNvPr id="5" name="Slide Number Placeholder 4"/>
          <p:cNvSpPr>
            <a:spLocks noGrp="1"/>
          </p:cNvSpPr>
          <p:nvPr>
            <p:ph type="sldNum" sz="quarter" idx="3"/>
          </p:nvPr>
        </p:nvSpPr>
        <p:spPr>
          <a:xfrm>
            <a:off x="5258214" y="6635031"/>
            <a:ext cx="4023362" cy="348769"/>
          </a:xfrm>
          <a:prstGeom prst="rect">
            <a:avLst/>
          </a:prstGeom>
        </p:spPr>
        <p:txBody>
          <a:bodyPr vert="horz" lIns="92069" tIns="46034" rIns="92069" bIns="46034" rtlCol="0" anchor="b"/>
          <a:lstStyle>
            <a:lvl1pPr algn="r">
              <a:defRPr sz="1200"/>
            </a:lvl1pPr>
          </a:lstStyle>
          <a:p>
            <a:fld id="{B45BCFCA-7D21-4169-8079-84CDC52D241D}" type="slidenum">
              <a:rPr lang="en-US" smtClean="0"/>
              <a:pPr/>
              <a:t>‹#›</a:t>
            </a:fld>
            <a:endParaRPr lang="en-US"/>
          </a:p>
        </p:txBody>
      </p:sp>
    </p:spTree>
    <p:extLst>
      <p:ext uri="{BB962C8B-B14F-4D97-AF65-F5344CB8AC3E}">
        <p14:creationId xmlns:p14="http://schemas.microsoft.com/office/powerpoint/2010/main" val="4169403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4022937" cy="349250"/>
          </a:xfrm>
          <a:prstGeom prst="rect">
            <a:avLst/>
          </a:prstGeom>
          <a:noFill/>
          <a:ln w="9525">
            <a:noFill/>
            <a:miter lim="800000"/>
            <a:headEnd/>
            <a:tailEnd/>
          </a:ln>
          <a:effectLst/>
        </p:spPr>
        <p:txBody>
          <a:bodyPr vert="horz" wrap="square" lIns="92932" tIns="46466" rIns="92932" bIns="46466"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5260764" y="0"/>
            <a:ext cx="4022937" cy="349250"/>
          </a:xfrm>
          <a:prstGeom prst="rect">
            <a:avLst/>
          </a:prstGeom>
          <a:noFill/>
          <a:ln w="9525">
            <a:noFill/>
            <a:miter lim="800000"/>
            <a:headEnd/>
            <a:tailEnd/>
          </a:ln>
          <a:effectLst/>
        </p:spPr>
        <p:txBody>
          <a:bodyPr vert="horz" wrap="square" lIns="92932" tIns="46466" rIns="92932" bIns="46466"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2314575" y="525463"/>
            <a:ext cx="4654550" cy="2619375"/>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1237827" y="3317876"/>
            <a:ext cx="6808047" cy="3143250"/>
          </a:xfrm>
          <a:prstGeom prst="rect">
            <a:avLst/>
          </a:prstGeom>
          <a:noFill/>
          <a:ln w="9525">
            <a:noFill/>
            <a:miter lim="800000"/>
            <a:headEnd/>
            <a:tailEnd/>
          </a:ln>
          <a:effectLst/>
        </p:spPr>
        <p:txBody>
          <a:bodyPr vert="horz" wrap="square" lIns="92932" tIns="46466" rIns="92932" bIns="4646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1" y="6635750"/>
            <a:ext cx="4022937" cy="349250"/>
          </a:xfrm>
          <a:prstGeom prst="rect">
            <a:avLst/>
          </a:prstGeom>
          <a:noFill/>
          <a:ln w="9525">
            <a:noFill/>
            <a:miter lim="800000"/>
            <a:headEnd/>
            <a:tailEnd/>
          </a:ln>
          <a:effectLst/>
        </p:spPr>
        <p:txBody>
          <a:bodyPr vert="horz" wrap="square" lIns="92932" tIns="46466" rIns="92932" bIns="46466"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5260764" y="6635750"/>
            <a:ext cx="4022937" cy="349250"/>
          </a:xfrm>
          <a:prstGeom prst="rect">
            <a:avLst/>
          </a:prstGeom>
          <a:noFill/>
          <a:ln w="9525">
            <a:noFill/>
            <a:miter lim="800000"/>
            <a:headEnd/>
            <a:tailEnd/>
          </a:ln>
          <a:effectLst/>
        </p:spPr>
        <p:txBody>
          <a:bodyPr vert="horz" wrap="square" lIns="92932" tIns="46466" rIns="92932" bIns="46466" numCol="1" anchor="b" anchorCtr="0" compatLnSpc="1">
            <a:prstTxWarp prst="textNoShape">
              <a:avLst/>
            </a:prstTxWarp>
          </a:bodyPr>
          <a:lstStyle>
            <a:lvl1pPr algn="r">
              <a:defRPr sz="1200"/>
            </a:lvl1pPr>
          </a:lstStyle>
          <a:p>
            <a:fld id="{ED3647B4-A5B6-41CC-8639-AFEC7FDD07B6}" type="slidenum">
              <a:rPr lang="en-US"/>
              <a:pPr/>
              <a:t>‹#›</a:t>
            </a:fld>
            <a:endParaRPr lang="en-US"/>
          </a:p>
        </p:txBody>
      </p:sp>
    </p:spTree>
    <p:extLst>
      <p:ext uri="{BB962C8B-B14F-4D97-AF65-F5344CB8AC3E}">
        <p14:creationId xmlns:p14="http://schemas.microsoft.com/office/powerpoint/2010/main" val="105636681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 charset="0"/>
        <a:ea typeface="+mn-ea"/>
        <a:cs typeface="+mn-cs"/>
      </a:defRPr>
    </a:lvl1pPr>
    <a:lvl2pPr marL="457200" algn="l" rtl="0" fontAlgn="base">
      <a:spcBef>
        <a:spcPct val="30000"/>
      </a:spcBef>
      <a:spcAft>
        <a:spcPct val="0"/>
      </a:spcAft>
      <a:defRPr sz="1200" kern="1200">
        <a:solidFill>
          <a:schemeClr val="tx1"/>
        </a:solidFill>
        <a:latin typeface="Times" pitchFamily="1" charset="0"/>
        <a:ea typeface="+mn-ea"/>
        <a:cs typeface="+mn-cs"/>
      </a:defRPr>
    </a:lvl2pPr>
    <a:lvl3pPr marL="914400" algn="l" rtl="0" fontAlgn="base">
      <a:spcBef>
        <a:spcPct val="30000"/>
      </a:spcBef>
      <a:spcAft>
        <a:spcPct val="0"/>
      </a:spcAft>
      <a:defRPr sz="1200" kern="1200">
        <a:solidFill>
          <a:schemeClr val="tx1"/>
        </a:solidFill>
        <a:latin typeface="Times" pitchFamily="1" charset="0"/>
        <a:ea typeface="+mn-ea"/>
        <a:cs typeface="+mn-cs"/>
      </a:defRPr>
    </a:lvl3pPr>
    <a:lvl4pPr marL="1371600" algn="l" rtl="0" fontAlgn="base">
      <a:spcBef>
        <a:spcPct val="30000"/>
      </a:spcBef>
      <a:spcAft>
        <a:spcPct val="0"/>
      </a:spcAft>
      <a:defRPr sz="1200" kern="1200">
        <a:solidFill>
          <a:schemeClr val="tx1"/>
        </a:solidFill>
        <a:latin typeface="Times" pitchFamily="1" charset="0"/>
        <a:ea typeface="+mn-ea"/>
        <a:cs typeface="+mn-cs"/>
      </a:defRPr>
    </a:lvl4pPr>
    <a:lvl5pPr marL="1828800" algn="l" rtl="0" fontAlgn="base">
      <a:spcBef>
        <a:spcPct val="30000"/>
      </a:spcBef>
      <a:spcAft>
        <a:spcPct val="0"/>
      </a:spcAft>
      <a:defRPr sz="1200" kern="1200">
        <a:solidFill>
          <a:schemeClr val="tx1"/>
        </a:solidFill>
        <a:latin typeface="Times"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FLOPS</a:t>
            </a:r>
            <a:r>
              <a:rPr lang="en-US" baseline="0" dirty="0"/>
              <a:t> has been around for a while, but now it is officially available through a formal request</a:t>
            </a:r>
            <a:endParaRPr lang="en-US" dirty="0"/>
          </a:p>
        </p:txBody>
      </p:sp>
      <p:sp>
        <p:nvSpPr>
          <p:cNvPr id="4" name="Slide Number Placeholder 3"/>
          <p:cNvSpPr>
            <a:spLocks noGrp="1"/>
          </p:cNvSpPr>
          <p:nvPr>
            <p:ph type="sldNum" sz="quarter" idx="10"/>
          </p:nvPr>
        </p:nvSpPr>
        <p:spPr/>
        <p:txBody>
          <a:bodyPr/>
          <a:lstStyle/>
          <a:p>
            <a:pPr>
              <a:defRPr/>
            </a:pPr>
            <a:fld id="{9E24A068-683E-4FAD-83B8-2D26AF3CFE9E}" type="slidenum">
              <a:rPr lang="en-US" smtClean="0"/>
              <a:pPr>
                <a:defRPr/>
              </a:pPr>
              <a:t>4</a:t>
            </a:fld>
            <a:endParaRPr lang="en-US" dirty="0"/>
          </a:p>
        </p:txBody>
      </p:sp>
    </p:spTree>
    <p:extLst>
      <p:ext uri="{BB962C8B-B14F-4D97-AF65-F5344CB8AC3E}">
        <p14:creationId xmlns:p14="http://schemas.microsoft.com/office/powerpoint/2010/main" val="1832966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Verbally</a:t>
            </a:r>
            <a:r>
              <a:rPr lang="en-US" baseline="0" dirty="0"/>
              <a:t> say that we looked at a broad range of tools and leave it at that</a:t>
            </a:r>
            <a:endParaRPr lang="en-US" dirty="0"/>
          </a:p>
        </p:txBody>
      </p:sp>
      <p:sp>
        <p:nvSpPr>
          <p:cNvPr id="4" name="Slide Number Placeholder 3"/>
          <p:cNvSpPr>
            <a:spLocks noGrp="1"/>
          </p:cNvSpPr>
          <p:nvPr>
            <p:ph type="sldNum" sz="quarter" idx="10"/>
          </p:nvPr>
        </p:nvSpPr>
        <p:spPr/>
        <p:txBody>
          <a:bodyPr/>
          <a:lstStyle/>
          <a:p>
            <a:pPr>
              <a:defRPr/>
            </a:pPr>
            <a:fld id="{9E24A068-683E-4FAD-83B8-2D26AF3CFE9E}" type="slidenum">
              <a:rPr lang="en-US" smtClean="0"/>
              <a:pPr>
                <a:defRPr/>
              </a:pPr>
              <a:t>9</a:t>
            </a:fld>
            <a:endParaRPr lang="en-US" dirty="0"/>
          </a:p>
        </p:txBody>
      </p:sp>
    </p:spTree>
    <p:extLst>
      <p:ext uri="{BB962C8B-B14F-4D97-AF65-F5344CB8AC3E}">
        <p14:creationId xmlns:p14="http://schemas.microsoft.com/office/powerpoint/2010/main" val="3628114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a:t>
            </a:r>
            <a:r>
              <a:rPr lang="en-US" baseline="0" dirty="0"/>
              <a:t> example of extending the analysis to use Raymer equations instead of internal L0 weights equations.</a:t>
            </a:r>
            <a:endParaRPr lang="en-US" dirty="0"/>
          </a:p>
        </p:txBody>
      </p:sp>
      <p:sp>
        <p:nvSpPr>
          <p:cNvPr id="4" name="Slide Number Placeholder 3"/>
          <p:cNvSpPr>
            <a:spLocks noGrp="1"/>
          </p:cNvSpPr>
          <p:nvPr>
            <p:ph type="sldNum" sz="quarter" idx="10"/>
          </p:nvPr>
        </p:nvSpPr>
        <p:spPr/>
        <p:txBody>
          <a:bodyPr/>
          <a:lstStyle/>
          <a:p>
            <a:pPr>
              <a:defRPr/>
            </a:pPr>
            <a:fld id="{9E24A068-683E-4FAD-83B8-2D26AF3CFE9E}" type="slidenum">
              <a:rPr lang="en-US" smtClean="0"/>
              <a:pPr>
                <a:defRPr/>
              </a:pPr>
              <a:t>15</a:t>
            </a:fld>
            <a:endParaRPr lang="en-US" dirty="0"/>
          </a:p>
        </p:txBody>
      </p:sp>
    </p:spTree>
    <p:extLst>
      <p:ext uri="{BB962C8B-B14F-4D97-AF65-F5344CB8AC3E}">
        <p14:creationId xmlns:p14="http://schemas.microsoft.com/office/powerpoint/2010/main" val="926976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3647B4-A5B6-41CC-8639-AFEC7FDD07B6}" type="slidenum">
              <a:rPr lang="en-US" smtClean="0"/>
              <a:pPr/>
              <a:t>28</a:t>
            </a:fld>
            <a:endParaRPr lang="en-US"/>
          </a:p>
        </p:txBody>
      </p:sp>
    </p:spTree>
    <p:extLst>
      <p:ext uri="{BB962C8B-B14F-4D97-AF65-F5344CB8AC3E}">
        <p14:creationId xmlns:p14="http://schemas.microsoft.com/office/powerpoint/2010/main" val="268122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EE0F5-936F-432E-9FBC-7E7B7BCBCA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67DDF3-A5B6-4C9E-804B-B1097EC282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5582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EF71F-9A30-4945-95A3-337DDBE3C5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49F44C-9846-4898-AB47-B51A5B80DB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E9B66-B308-4D34-9858-F28CD9CEB08F}"/>
              </a:ext>
            </a:extLst>
          </p:cNvPr>
          <p:cNvSpPr>
            <a:spLocks noGrp="1"/>
          </p:cNvSpPr>
          <p:nvPr>
            <p:ph type="dt" sz="half" idx="10"/>
          </p:nvPr>
        </p:nvSpPr>
        <p:spPr>
          <a:xfrm>
            <a:off x="838200" y="6356350"/>
            <a:ext cx="3200400" cy="365125"/>
          </a:xfrm>
          <a:prstGeom prst="rect">
            <a:avLst/>
          </a:prstGeom>
        </p:spPr>
        <p:txBody>
          <a:bodyPr/>
          <a:lstStyle/>
          <a:p>
            <a:fld id="{34558106-F1F8-44C0-AC7F-19C7D48FEB8D}" type="datetimeFigureOut">
              <a:rPr lang="en-US" smtClean="0"/>
              <a:t>11/2/2020</a:t>
            </a:fld>
            <a:endParaRPr lang="en-US"/>
          </a:p>
        </p:txBody>
      </p:sp>
      <p:sp>
        <p:nvSpPr>
          <p:cNvPr id="6" name="Slide Number Placeholder 5">
            <a:extLst>
              <a:ext uri="{FF2B5EF4-FFF2-40B4-BE49-F238E27FC236}">
                <a16:creationId xmlns:a16="http://schemas.microsoft.com/office/drawing/2014/main" id="{EDB3DFC1-E40E-46C0-AA02-EE415A4FC084}"/>
              </a:ext>
            </a:extLst>
          </p:cNvPr>
          <p:cNvSpPr>
            <a:spLocks noGrp="1"/>
          </p:cNvSpPr>
          <p:nvPr>
            <p:ph type="sldNum" sz="quarter" idx="12"/>
          </p:nvPr>
        </p:nvSpPr>
        <p:spPr>
          <a:xfrm>
            <a:off x="8610600" y="6356350"/>
            <a:ext cx="2743200" cy="365125"/>
          </a:xfrm>
          <a:prstGeom prst="rect">
            <a:avLst/>
          </a:prstGeom>
        </p:spPr>
        <p:txBody>
          <a:bodyPr/>
          <a:lstStyle/>
          <a:p>
            <a:fld id="{0AE7AE62-E376-46AF-8249-1173C57647F5}" type="slidenum">
              <a:rPr lang="en-US" smtClean="0"/>
              <a:t>‹#›</a:t>
            </a:fld>
            <a:endParaRPr lang="en-US"/>
          </a:p>
        </p:txBody>
      </p:sp>
    </p:spTree>
    <p:extLst>
      <p:ext uri="{BB962C8B-B14F-4D97-AF65-F5344CB8AC3E}">
        <p14:creationId xmlns:p14="http://schemas.microsoft.com/office/powerpoint/2010/main" val="3676016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367AB-9F0A-4746-83DC-F181C665CD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EFF4F9-897A-4F20-914D-0973639667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86ECAD1E-9C1F-4783-A440-ADDDC4AC2949}"/>
              </a:ext>
            </a:extLst>
          </p:cNvPr>
          <p:cNvSpPr txBox="1"/>
          <p:nvPr userDrawn="1"/>
        </p:nvSpPr>
        <p:spPr>
          <a:xfrm>
            <a:off x="76200" y="6526434"/>
            <a:ext cx="2630848" cy="246221"/>
          </a:xfrm>
          <a:prstGeom prst="rect">
            <a:avLst/>
          </a:prstGeom>
          <a:noFill/>
        </p:spPr>
        <p:txBody>
          <a:bodyPr wrap="none" rtlCol="0">
            <a:spAutoFit/>
          </a:bodyPr>
          <a:lstStyle/>
          <a:p>
            <a:r>
              <a:rPr lang="en-US" sz="1000" dirty="0">
                <a:solidFill>
                  <a:srgbClr val="FF0000"/>
                </a:solidFill>
                <a:latin typeface="+mn-lt"/>
              </a:rPr>
              <a:t>T</a:t>
            </a:r>
            <a:r>
              <a:rPr lang="en-US" sz="1000" dirty="0">
                <a:solidFill>
                  <a:schemeClr val="accent1"/>
                </a:solidFill>
                <a:latin typeface="+mn-lt"/>
              </a:rPr>
              <a:t>ransformation </a:t>
            </a:r>
            <a:r>
              <a:rPr lang="en-US" sz="1000" dirty="0">
                <a:solidFill>
                  <a:srgbClr val="FF0000"/>
                </a:solidFill>
                <a:latin typeface="+mn-lt"/>
              </a:rPr>
              <a:t>T</a:t>
            </a:r>
            <a:r>
              <a:rPr lang="en-US" sz="1000" dirty="0">
                <a:solidFill>
                  <a:schemeClr val="accent1"/>
                </a:solidFill>
                <a:latin typeface="+mn-lt"/>
              </a:rPr>
              <a:t>ools and </a:t>
            </a:r>
            <a:r>
              <a:rPr lang="en-US" sz="1000" dirty="0">
                <a:solidFill>
                  <a:srgbClr val="FF0000"/>
                </a:solidFill>
                <a:latin typeface="+mn-lt"/>
              </a:rPr>
              <a:t>T</a:t>
            </a:r>
            <a:r>
              <a:rPr lang="en-US" sz="1000" dirty="0">
                <a:solidFill>
                  <a:schemeClr val="accent1"/>
                </a:solidFill>
                <a:latin typeface="+mn-lt"/>
              </a:rPr>
              <a:t>echnologies Project</a:t>
            </a:r>
          </a:p>
        </p:txBody>
      </p:sp>
      <p:sp>
        <p:nvSpPr>
          <p:cNvPr id="8" name="TextBox 7">
            <a:extLst>
              <a:ext uri="{FF2B5EF4-FFF2-40B4-BE49-F238E27FC236}">
                <a16:creationId xmlns:a16="http://schemas.microsoft.com/office/drawing/2014/main" id="{2D696256-7314-4C46-98AC-7BDBAB37C70E}"/>
              </a:ext>
            </a:extLst>
          </p:cNvPr>
          <p:cNvSpPr txBox="1"/>
          <p:nvPr userDrawn="1"/>
        </p:nvSpPr>
        <p:spPr>
          <a:xfrm>
            <a:off x="5413762" y="6526433"/>
            <a:ext cx="1364476" cy="246221"/>
          </a:xfrm>
          <a:prstGeom prst="rect">
            <a:avLst/>
          </a:prstGeom>
          <a:noFill/>
        </p:spPr>
        <p:txBody>
          <a:bodyPr wrap="none" rtlCol="0">
            <a:spAutoFit/>
          </a:bodyPr>
          <a:lstStyle/>
          <a:p>
            <a:r>
              <a:rPr lang="en-US" sz="1000" dirty="0">
                <a:solidFill>
                  <a:schemeClr val="accent1"/>
                </a:solidFill>
                <a:latin typeface="+mn-lt"/>
              </a:rPr>
              <a:t>erik.d.olson@nasa.gov</a:t>
            </a:r>
          </a:p>
        </p:txBody>
      </p:sp>
      <p:sp>
        <p:nvSpPr>
          <p:cNvPr id="9" name="TextBox 8">
            <a:extLst>
              <a:ext uri="{FF2B5EF4-FFF2-40B4-BE49-F238E27FC236}">
                <a16:creationId xmlns:a16="http://schemas.microsoft.com/office/drawing/2014/main" id="{B8481A9F-72CC-4036-A43D-CE5AC9CDF60F}"/>
              </a:ext>
            </a:extLst>
          </p:cNvPr>
          <p:cNvSpPr txBox="1"/>
          <p:nvPr userDrawn="1"/>
        </p:nvSpPr>
        <p:spPr>
          <a:xfrm>
            <a:off x="11049000" y="6526432"/>
            <a:ext cx="947695" cy="246221"/>
          </a:xfrm>
          <a:prstGeom prst="rect">
            <a:avLst/>
          </a:prstGeom>
          <a:noFill/>
        </p:spPr>
        <p:txBody>
          <a:bodyPr wrap="none" rtlCol="0">
            <a:spAutoFit/>
          </a:bodyPr>
          <a:lstStyle/>
          <a:p>
            <a:r>
              <a:rPr lang="en-US" sz="1000" dirty="0">
                <a:solidFill>
                  <a:schemeClr val="accent1"/>
                </a:solidFill>
                <a:latin typeface="+mn-lt"/>
              </a:rPr>
              <a:t>www.nasa.gov</a:t>
            </a:r>
          </a:p>
        </p:txBody>
      </p:sp>
    </p:spTree>
    <p:extLst>
      <p:ext uri="{BB962C8B-B14F-4D97-AF65-F5344CB8AC3E}">
        <p14:creationId xmlns:p14="http://schemas.microsoft.com/office/powerpoint/2010/main" val="3024471260"/>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35B61-B8B4-4E0F-8285-3C9E8CE66A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491AC0-3CC4-4E52-80CC-E3AF8DC04A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33022B-710E-4520-9942-CE683280C118}"/>
              </a:ext>
            </a:extLst>
          </p:cNvPr>
          <p:cNvSpPr>
            <a:spLocks noGrp="1"/>
          </p:cNvSpPr>
          <p:nvPr>
            <p:ph type="dt" sz="half" idx="10"/>
          </p:nvPr>
        </p:nvSpPr>
        <p:spPr>
          <a:xfrm>
            <a:off x="838200" y="6356350"/>
            <a:ext cx="3200400" cy="365125"/>
          </a:xfrm>
          <a:prstGeom prst="rect">
            <a:avLst/>
          </a:prstGeom>
        </p:spPr>
        <p:txBody>
          <a:bodyPr/>
          <a:lstStyle/>
          <a:p>
            <a:fld id="{34558106-F1F8-44C0-AC7F-19C7D48FEB8D}" type="datetimeFigureOut">
              <a:rPr lang="en-US" smtClean="0"/>
              <a:t>11/2/2020</a:t>
            </a:fld>
            <a:endParaRPr lang="en-US"/>
          </a:p>
        </p:txBody>
      </p:sp>
      <p:sp>
        <p:nvSpPr>
          <p:cNvPr id="6" name="Slide Number Placeholder 5">
            <a:extLst>
              <a:ext uri="{FF2B5EF4-FFF2-40B4-BE49-F238E27FC236}">
                <a16:creationId xmlns:a16="http://schemas.microsoft.com/office/drawing/2014/main" id="{C61ADE6B-3DE8-4DB5-9C3E-9B6BBAFF65E0}"/>
              </a:ext>
            </a:extLst>
          </p:cNvPr>
          <p:cNvSpPr>
            <a:spLocks noGrp="1"/>
          </p:cNvSpPr>
          <p:nvPr>
            <p:ph type="sldNum" sz="quarter" idx="12"/>
          </p:nvPr>
        </p:nvSpPr>
        <p:spPr>
          <a:xfrm>
            <a:off x="8610600" y="6356350"/>
            <a:ext cx="2743200" cy="365125"/>
          </a:xfrm>
          <a:prstGeom prst="rect">
            <a:avLst/>
          </a:prstGeom>
        </p:spPr>
        <p:txBody>
          <a:bodyPr/>
          <a:lstStyle/>
          <a:p>
            <a:fld id="{0AE7AE62-E376-46AF-8249-1173C57647F5}" type="slidenum">
              <a:rPr lang="en-US" smtClean="0"/>
              <a:t>‹#›</a:t>
            </a:fld>
            <a:endParaRPr lang="en-US"/>
          </a:p>
        </p:txBody>
      </p:sp>
    </p:spTree>
    <p:extLst>
      <p:ext uri="{BB962C8B-B14F-4D97-AF65-F5344CB8AC3E}">
        <p14:creationId xmlns:p14="http://schemas.microsoft.com/office/powerpoint/2010/main" val="1397837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B1BA5-7BB7-4761-9E0E-E6D3344F62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420FD6-5FC3-48E6-A8C8-BA223E0F9C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F28534-C696-4959-AD53-0D10D858CA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28F9F5-4E34-4BAC-A519-F023155AB0AA}"/>
              </a:ext>
            </a:extLst>
          </p:cNvPr>
          <p:cNvSpPr>
            <a:spLocks noGrp="1"/>
          </p:cNvSpPr>
          <p:nvPr>
            <p:ph type="dt" sz="half" idx="10"/>
          </p:nvPr>
        </p:nvSpPr>
        <p:spPr>
          <a:xfrm>
            <a:off x="838200" y="6356350"/>
            <a:ext cx="3200400" cy="365125"/>
          </a:xfrm>
          <a:prstGeom prst="rect">
            <a:avLst/>
          </a:prstGeom>
        </p:spPr>
        <p:txBody>
          <a:bodyPr/>
          <a:lstStyle/>
          <a:p>
            <a:fld id="{34558106-F1F8-44C0-AC7F-19C7D48FEB8D}" type="datetimeFigureOut">
              <a:rPr lang="en-US" smtClean="0"/>
              <a:t>11/2/2020</a:t>
            </a:fld>
            <a:endParaRPr lang="en-US"/>
          </a:p>
        </p:txBody>
      </p:sp>
      <p:sp>
        <p:nvSpPr>
          <p:cNvPr id="6" name="Footer Placeholder 5">
            <a:extLst>
              <a:ext uri="{FF2B5EF4-FFF2-40B4-BE49-F238E27FC236}">
                <a16:creationId xmlns:a16="http://schemas.microsoft.com/office/drawing/2014/main" id="{E5B30188-6D90-4AB5-A53C-6FFF4902C1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C2A73CC-6F36-46E4-8A90-F22193C2B07D}"/>
              </a:ext>
            </a:extLst>
          </p:cNvPr>
          <p:cNvSpPr>
            <a:spLocks noGrp="1"/>
          </p:cNvSpPr>
          <p:nvPr>
            <p:ph type="sldNum" sz="quarter" idx="12"/>
          </p:nvPr>
        </p:nvSpPr>
        <p:spPr>
          <a:xfrm>
            <a:off x="8610600" y="6356350"/>
            <a:ext cx="2743200" cy="365125"/>
          </a:xfrm>
          <a:prstGeom prst="rect">
            <a:avLst/>
          </a:prstGeom>
        </p:spPr>
        <p:txBody>
          <a:bodyPr/>
          <a:lstStyle/>
          <a:p>
            <a:fld id="{0AE7AE62-E376-46AF-8249-1173C57647F5}" type="slidenum">
              <a:rPr lang="en-US" smtClean="0"/>
              <a:t>‹#›</a:t>
            </a:fld>
            <a:endParaRPr lang="en-US"/>
          </a:p>
        </p:txBody>
      </p:sp>
    </p:spTree>
    <p:extLst>
      <p:ext uri="{BB962C8B-B14F-4D97-AF65-F5344CB8AC3E}">
        <p14:creationId xmlns:p14="http://schemas.microsoft.com/office/powerpoint/2010/main" val="3958619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DAA63-B850-4E47-88A5-B2FEBD6452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8ACE1C-7B3C-4CF3-A426-B1003466B8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F9D0FA-4AD7-4DB6-B459-5A2A8F8E0E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BCDEFB-A667-4A4E-B6B6-96A7541FC8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CDE880-F375-4962-9ED0-E9963D5E51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F7B3F0-3135-42EF-9682-A6F7877E8511}"/>
              </a:ext>
            </a:extLst>
          </p:cNvPr>
          <p:cNvSpPr>
            <a:spLocks noGrp="1"/>
          </p:cNvSpPr>
          <p:nvPr>
            <p:ph type="dt" sz="half" idx="10"/>
          </p:nvPr>
        </p:nvSpPr>
        <p:spPr>
          <a:xfrm>
            <a:off x="838200" y="6356350"/>
            <a:ext cx="3200400" cy="365125"/>
          </a:xfrm>
          <a:prstGeom prst="rect">
            <a:avLst/>
          </a:prstGeom>
        </p:spPr>
        <p:txBody>
          <a:bodyPr/>
          <a:lstStyle/>
          <a:p>
            <a:fld id="{34558106-F1F8-44C0-AC7F-19C7D48FEB8D}" type="datetimeFigureOut">
              <a:rPr lang="en-US" smtClean="0"/>
              <a:t>11/2/2020</a:t>
            </a:fld>
            <a:endParaRPr lang="en-US"/>
          </a:p>
        </p:txBody>
      </p:sp>
      <p:sp>
        <p:nvSpPr>
          <p:cNvPr id="8" name="Footer Placeholder 7">
            <a:extLst>
              <a:ext uri="{FF2B5EF4-FFF2-40B4-BE49-F238E27FC236}">
                <a16:creationId xmlns:a16="http://schemas.microsoft.com/office/drawing/2014/main" id="{11353000-AC37-48AB-8D94-F4DB0712D8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6643FE6-51B3-4FB2-B5D2-A9B620E1BAB6}"/>
              </a:ext>
            </a:extLst>
          </p:cNvPr>
          <p:cNvSpPr>
            <a:spLocks noGrp="1"/>
          </p:cNvSpPr>
          <p:nvPr>
            <p:ph type="sldNum" sz="quarter" idx="12"/>
          </p:nvPr>
        </p:nvSpPr>
        <p:spPr>
          <a:xfrm>
            <a:off x="8610600" y="6356350"/>
            <a:ext cx="2743200" cy="365125"/>
          </a:xfrm>
          <a:prstGeom prst="rect">
            <a:avLst/>
          </a:prstGeom>
        </p:spPr>
        <p:txBody>
          <a:bodyPr/>
          <a:lstStyle/>
          <a:p>
            <a:fld id="{0AE7AE62-E376-46AF-8249-1173C57647F5}" type="slidenum">
              <a:rPr lang="en-US" smtClean="0"/>
              <a:t>‹#›</a:t>
            </a:fld>
            <a:endParaRPr lang="en-US"/>
          </a:p>
        </p:txBody>
      </p:sp>
    </p:spTree>
    <p:extLst>
      <p:ext uri="{BB962C8B-B14F-4D97-AF65-F5344CB8AC3E}">
        <p14:creationId xmlns:p14="http://schemas.microsoft.com/office/powerpoint/2010/main" val="247106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9E485-AA71-4E20-96C7-9F2062CCAC92}"/>
              </a:ext>
            </a:extLst>
          </p:cNvPr>
          <p:cNvSpPr>
            <a:spLocks noGrp="1"/>
          </p:cNvSpPr>
          <p:nvPr>
            <p:ph type="title"/>
          </p:nvPr>
        </p:nvSpPr>
        <p:spPr/>
        <p:txBody>
          <a:bodyPr/>
          <a:lstStyle/>
          <a:p>
            <a:r>
              <a:rPr lang="en-US"/>
              <a:t>Click to edit Master title style</a:t>
            </a:r>
          </a:p>
        </p:txBody>
      </p:sp>
      <p:sp>
        <p:nvSpPr>
          <p:cNvPr id="6" name="TextBox 5">
            <a:extLst>
              <a:ext uri="{FF2B5EF4-FFF2-40B4-BE49-F238E27FC236}">
                <a16:creationId xmlns:a16="http://schemas.microsoft.com/office/drawing/2014/main" id="{28725FA3-5E85-42BF-A155-7CFCA4CDF6C2}"/>
              </a:ext>
            </a:extLst>
          </p:cNvPr>
          <p:cNvSpPr txBox="1"/>
          <p:nvPr userDrawn="1"/>
        </p:nvSpPr>
        <p:spPr>
          <a:xfrm>
            <a:off x="76200" y="6526434"/>
            <a:ext cx="2630848" cy="246221"/>
          </a:xfrm>
          <a:prstGeom prst="rect">
            <a:avLst/>
          </a:prstGeom>
          <a:noFill/>
        </p:spPr>
        <p:txBody>
          <a:bodyPr wrap="none" rtlCol="0">
            <a:spAutoFit/>
          </a:bodyPr>
          <a:lstStyle/>
          <a:p>
            <a:r>
              <a:rPr lang="en-US" sz="1000" dirty="0">
                <a:solidFill>
                  <a:srgbClr val="FF0000"/>
                </a:solidFill>
                <a:latin typeface="+mn-lt"/>
              </a:rPr>
              <a:t>T</a:t>
            </a:r>
            <a:r>
              <a:rPr lang="en-US" sz="1000" dirty="0">
                <a:solidFill>
                  <a:schemeClr val="accent1"/>
                </a:solidFill>
                <a:latin typeface="+mn-lt"/>
              </a:rPr>
              <a:t>ransformation </a:t>
            </a:r>
            <a:r>
              <a:rPr lang="en-US" sz="1000" dirty="0">
                <a:solidFill>
                  <a:srgbClr val="FF0000"/>
                </a:solidFill>
                <a:latin typeface="+mn-lt"/>
              </a:rPr>
              <a:t>T</a:t>
            </a:r>
            <a:r>
              <a:rPr lang="en-US" sz="1000" dirty="0">
                <a:solidFill>
                  <a:schemeClr val="accent1"/>
                </a:solidFill>
                <a:latin typeface="+mn-lt"/>
              </a:rPr>
              <a:t>ools and </a:t>
            </a:r>
            <a:r>
              <a:rPr lang="en-US" sz="1000" dirty="0">
                <a:solidFill>
                  <a:srgbClr val="FF0000"/>
                </a:solidFill>
                <a:latin typeface="+mn-lt"/>
              </a:rPr>
              <a:t>T</a:t>
            </a:r>
            <a:r>
              <a:rPr lang="en-US" sz="1000" dirty="0">
                <a:solidFill>
                  <a:schemeClr val="accent1"/>
                </a:solidFill>
                <a:latin typeface="+mn-lt"/>
              </a:rPr>
              <a:t>echnologies Project</a:t>
            </a:r>
          </a:p>
        </p:txBody>
      </p:sp>
      <p:sp>
        <p:nvSpPr>
          <p:cNvPr id="7" name="TextBox 6">
            <a:extLst>
              <a:ext uri="{FF2B5EF4-FFF2-40B4-BE49-F238E27FC236}">
                <a16:creationId xmlns:a16="http://schemas.microsoft.com/office/drawing/2014/main" id="{C19B34C2-0330-4AE5-B6D7-FF63837C796F}"/>
              </a:ext>
            </a:extLst>
          </p:cNvPr>
          <p:cNvSpPr txBox="1"/>
          <p:nvPr userDrawn="1"/>
        </p:nvSpPr>
        <p:spPr>
          <a:xfrm>
            <a:off x="5413762" y="6526433"/>
            <a:ext cx="1364476" cy="246221"/>
          </a:xfrm>
          <a:prstGeom prst="rect">
            <a:avLst/>
          </a:prstGeom>
          <a:noFill/>
        </p:spPr>
        <p:txBody>
          <a:bodyPr wrap="none" rtlCol="0">
            <a:spAutoFit/>
          </a:bodyPr>
          <a:lstStyle/>
          <a:p>
            <a:r>
              <a:rPr lang="en-US" sz="1000" dirty="0">
                <a:solidFill>
                  <a:schemeClr val="accent1"/>
                </a:solidFill>
                <a:latin typeface="+mn-lt"/>
              </a:rPr>
              <a:t>erik.d.olson@nasa.gov</a:t>
            </a:r>
          </a:p>
        </p:txBody>
      </p:sp>
      <p:sp>
        <p:nvSpPr>
          <p:cNvPr id="8" name="TextBox 7">
            <a:extLst>
              <a:ext uri="{FF2B5EF4-FFF2-40B4-BE49-F238E27FC236}">
                <a16:creationId xmlns:a16="http://schemas.microsoft.com/office/drawing/2014/main" id="{360D8001-746A-4B95-B963-3AB75058A491}"/>
              </a:ext>
            </a:extLst>
          </p:cNvPr>
          <p:cNvSpPr txBox="1"/>
          <p:nvPr userDrawn="1"/>
        </p:nvSpPr>
        <p:spPr>
          <a:xfrm>
            <a:off x="11049000" y="6526432"/>
            <a:ext cx="947695" cy="246221"/>
          </a:xfrm>
          <a:prstGeom prst="rect">
            <a:avLst/>
          </a:prstGeom>
          <a:noFill/>
        </p:spPr>
        <p:txBody>
          <a:bodyPr wrap="none" rtlCol="0">
            <a:spAutoFit/>
          </a:bodyPr>
          <a:lstStyle/>
          <a:p>
            <a:r>
              <a:rPr lang="en-US" sz="1000" dirty="0">
                <a:solidFill>
                  <a:schemeClr val="accent1"/>
                </a:solidFill>
                <a:latin typeface="+mn-lt"/>
              </a:rPr>
              <a:t>www.nasa.gov</a:t>
            </a:r>
          </a:p>
        </p:txBody>
      </p:sp>
    </p:spTree>
    <p:extLst>
      <p:ext uri="{BB962C8B-B14F-4D97-AF65-F5344CB8AC3E}">
        <p14:creationId xmlns:p14="http://schemas.microsoft.com/office/powerpoint/2010/main" val="1081315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9D6083-60E9-4E63-9CA6-5EB40E38C976}"/>
              </a:ext>
            </a:extLst>
          </p:cNvPr>
          <p:cNvSpPr>
            <a:spLocks noGrp="1"/>
          </p:cNvSpPr>
          <p:nvPr>
            <p:ph type="dt" sz="half" idx="10"/>
          </p:nvPr>
        </p:nvSpPr>
        <p:spPr>
          <a:xfrm>
            <a:off x="838200" y="6356350"/>
            <a:ext cx="3200400" cy="365125"/>
          </a:xfrm>
          <a:prstGeom prst="rect">
            <a:avLst/>
          </a:prstGeom>
        </p:spPr>
        <p:txBody>
          <a:bodyPr/>
          <a:lstStyle/>
          <a:p>
            <a:fld id="{34558106-F1F8-44C0-AC7F-19C7D48FEB8D}" type="datetimeFigureOut">
              <a:rPr lang="en-US" smtClean="0"/>
              <a:t>11/2/2020</a:t>
            </a:fld>
            <a:endParaRPr lang="en-US"/>
          </a:p>
        </p:txBody>
      </p:sp>
    </p:spTree>
    <p:extLst>
      <p:ext uri="{BB962C8B-B14F-4D97-AF65-F5344CB8AC3E}">
        <p14:creationId xmlns:p14="http://schemas.microsoft.com/office/powerpoint/2010/main" val="237317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78826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8853" name="Rectangle 13"/>
          <p:cNvSpPr>
            <a:spLocks noGrp="1" noChangeArrowheads="1"/>
          </p:cNvSpPr>
          <p:nvPr>
            <p:ph type="body" idx="1"/>
          </p:nvPr>
        </p:nvSpPr>
        <p:spPr bwMode="auto">
          <a:xfrm>
            <a:off x="304830" y="1219200"/>
            <a:ext cx="11571817" cy="5043488"/>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bwMode="auto">
          <a:xfrm>
            <a:off x="304800" y="762000"/>
            <a:ext cx="10363200" cy="1588"/>
          </a:xfrm>
          <a:prstGeom prst="line">
            <a:avLst/>
          </a:prstGeom>
          <a:solidFill>
            <a:schemeClr val="accent1"/>
          </a:solidFill>
          <a:ln w="38100" cap="flat" cmpd="sng" algn="ctr">
            <a:gradFill flip="none" rotWithShape="1">
              <a:gsLst>
                <a:gs pos="0">
                  <a:srgbClr val="800000"/>
                </a:gs>
                <a:gs pos="100000">
                  <a:prstClr val="white"/>
                </a:gs>
              </a:gsLst>
              <a:lin ang="0" scaled="1"/>
              <a:tileRect/>
            </a:gradFill>
            <a:prstDash val="solid"/>
            <a:round/>
            <a:headEnd type="none" w="med" len="med"/>
            <a:tailEnd type="none" w="med" len="med"/>
          </a:ln>
          <a:effectLst/>
        </p:spPr>
      </p:cxnSp>
      <p:sp>
        <p:nvSpPr>
          <p:cNvPr id="13" name="Title Placeholder 1"/>
          <p:cNvSpPr>
            <a:spLocks noGrp="1"/>
          </p:cNvSpPr>
          <p:nvPr>
            <p:ph type="title"/>
          </p:nvPr>
        </p:nvSpPr>
        <p:spPr bwMode="auto">
          <a:xfrm>
            <a:off x="1070326" y="0"/>
            <a:ext cx="10004103"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pic>
        <p:nvPicPr>
          <p:cNvPr id="14" name="Picture 13">
            <a:extLst>
              <a:ext uri="{FF2B5EF4-FFF2-40B4-BE49-F238E27FC236}">
                <a16:creationId xmlns:a16="http://schemas.microsoft.com/office/drawing/2014/main" id="{C949CC44-29C5-5F46-BA87-61614BA9335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033" y="-38100"/>
            <a:ext cx="838818" cy="838200"/>
          </a:xfrm>
          <a:prstGeom prst="rect">
            <a:avLst/>
          </a:prstGeom>
        </p:spPr>
      </p:pic>
      <p:pic>
        <p:nvPicPr>
          <p:cNvPr id="15" name="Picture 13" descr="NASA insigniaCMYK">
            <a:extLst>
              <a:ext uri="{FF2B5EF4-FFF2-40B4-BE49-F238E27FC236}">
                <a16:creationId xmlns:a16="http://schemas.microsoft.com/office/drawing/2014/main" id="{1B29F44B-8793-D24B-B56E-469CAE7820FF}"/>
              </a:ext>
            </a:extLst>
          </p:cNvPr>
          <p:cNvPicPr preferRelativeResize="0">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1337925" y="76200"/>
            <a:ext cx="777875" cy="622300"/>
          </a:xfrm>
          <a:prstGeom prst="rect">
            <a:avLst/>
          </a:prstGeom>
          <a:noFill/>
          <a:ln w="9525">
            <a:noFill/>
            <a:miter lim="800000"/>
            <a:headEnd/>
            <a:tailEnd/>
          </a:ln>
        </p:spPr>
      </p:pic>
      <p:sp>
        <p:nvSpPr>
          <p:cNvPr id="2" name="TextBox 1">
            <a:extLst>
              <a:ext uri="{FF2B5EF4-FFF2-40B4-BE49-F238E27FC236}">
                <a16:creationId xmlns:a16="http://schemas.microsoft.com/office/drawing/2014/main" id="{9FFC9FE8-D2B4-4CCE-897D-89447C2BFE99}"/>
              </a:ext>
            </a:extLst>
          </p:cNvPr>
          <p:cNvSpPr txBox="1"/>
          <p:nvPr userDrawn="1"/>
        </p:nvSpPr>
        <p:spPr>
          <a:xfrm>
            <a:off x="10972800" y="6400800"/>
            <a:ext cx="838200" cy="461665"/>
          </a:xfrm>
          <a:prstGeom prst="rect">
            <a:avLst/>
          </a:prstGeom>
          <a:noFill/>
        </p:spPr>
        <p:txBody>
          <a:bodyPr wrap="square" rtlCol="0">
            <a:spAutoFit/>
          </a:bodyPr>
          <a:lstStyle/>
          <a:p>
            <a:endParaRPr lang="en-US" dirty="0"/>
          </a:p>
        </p:txBody>
      </p:sp>
    </p:spTree>
  </p:cSld>
  <p:clrMap bg1="lt1" tx1="dk1" bg2="lt2" tx2="dk2" accent1="accent1" accent2="accent2" accent3="accent3" accent4="accent4" accent5="accent5" accent6="accent6" hlink="hlink" folHlink="folHlink"/>
  <p:sldLayoutIdLst>
    <p:sldLayoutId id="2147484322" r:id="rId1"/>
  </p:sldLayoutIdLst>
  <p:hf hdr="0" dt="0"/>
  <p:txStyles>
    <p:titleStyle>
      <a:lvl1pPr algn="ctr"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Helvetica" pitchFamily="34" charset="0"/>
          <a:ea typeface="ＭＳ Ｐゴシック" pitchFamily="34" charset="-128"/>
        </a:defRPr>
      </a:lvl2pPr>
      <a:lvl3pPr algn="l" rtl="0" eaLnBrk="0" fontAlgn="base" hangingPunct="0">
        <a:spcBef>
          <a:spcPct val="0"/>
        </a:spcBef>
        <a:spcAft>
          <a:spcPct val="0"/>
        </a:spcAft>
        <a:defRPr sz="2800" b="1">
          <a:solidFill>
            <a:schemeClr val="tx1"/>
          </a:solidFill>
          <a:latin typeface="Helvetica" pitchFamily="34" charset="0"/>
          <a:ea typeface="ＭＳ Ｐゴシック" pitchFamily="34" charset="-128"/>
        </a:defRPr>
      </a:lvl3pPr>
      <a:lvl4pPr algn="l" rtl="0" eaLnBrk="0" fontAlgn="base" hangingPunct="0">
        <a:spcBef>
          <a:spcPct val="0"/>
        </a:spcBef>
        <a:spcAft>
          <a:spcPct val="0"/>
        </a:spcAft>
        <a:defRPr sz="2800" b="1">
          <a:solidFill>
            <a:schemeClr val="tx1"/>
          </a:solidFill>
          <a:latin typeface="Helvetica" pitchFamily="34" charset="0"/>
          <a:ea typeface="ＭＳ Ｐゴシック" pitchFamily="34" charset="-128"/>
        </a:defRPr>
      </a:lvl4pPr>
      <a:lvl5pPr algn="l" rtl="0" eaLnBrk="0" fontAlgn="base" hangingPunct="0">
        <a:spcBef>
          <a:spcPct val="0"/>
        </a:spcBef>
        <a:spcAft>
          <a:spcPct val="0"/>
        </a:spcAft>
        <a:defRPr sz="2800" b="1">
          <a:solidFill>
            <a:schemeClr val="tx1"/>
          </a:solidFill>
          <a:latin typeface="Helvetica" pitchFamily="34" charset="0"/>
          <a:ea typeface="ＭＳ Ｐゴシック" pitchFamily="34" charset="-128"/>
        </a:defRPr>
      </a:lvl5pPr>
      <a:lvl6pPr marL="457200" algn="l" rtl="0" eaLnBrk="0" fontAlgn="base" hangingPunct="0">
        <a:spcBef>
          <a:spcPct val="0"/>
        </a:spcBef>
        <a:spcAft>
          <a:spcPct val="0"/>
        </a:spcAft>
        <a:defRPr sz="2800" b="1">
          <a:solidFill>
            <a:schemeClr val="tx1"/>
          </a:solidFill>
          <a:latin typeface="Helvetica" pitchFamily="34" charset="0"/>
          <a:ea typeface="ＭＳ Ｐゴシック" pitchFamily="34" charset="-128"/>
        </a:defRPr>
      </a:lvl6pPr>
      <a:lvl7pPr marL="914400" algn="l" rtl="0" eaLnBrk="0" fontAlgn="base" hangingPunct="0">
        <a:spcBef>
          <a:spcPct val="0"/>
        </a:spcBef>
        <a:spcAft>
          <a:spcPct val="0"/>
        </a:spcAft>
        <a:defRPr sz="2800" b="1">
          <a:solidFill>
            <a:schemeClr val="tx1"/>
          </a:solidFill>
          <a:latin typeface="Helvetica" pitchFamily="34" charset="0"/>
          <a:ea typeface="ＭＳ Ｐゴシック" pitchFamily="34" charset="-128"/>
        </a:defRPr>
      </a:lvl7pPr>
      <a:lvl8pPr marL="1371600" algn="l" rtl="0" eaLnBrk="0" fontAlgn="base" hangingPunct="0">
        <a:spcBef>
          <a:spcPct val="0"/>
        </a:spcBef>
        <a:spcAft>
          <a:spcPct val="0"/>
        </a:spcAft>
        <a:defRPr sz="2800" b="1">
          <a:solidFill>
            <a:schemeClr val="tx1"/>
          </a:solidFill>
          <a:latin typeface="Helvetica" pitchFamily="34" charset="0"/>
          <a:ea typeface="ＭＳ Ｐゴシック" pitchFamily="34" charset="-128"/>
        </a:defRPr>
      </a:lvl8pPr>
      <a:lvl9pPr marL="1828800" algn="l" rtl="0" eaLnBrk="0" fontAlgn="base" hangingPunct="0">
        <a:spcBef>
          <a:spcPct val="0"/>
        </a:spcBef>
        <a:spcAft>
          <a:spcPct val="0"/>
        </a:spcAft>
        <a:defRPr sz="2800" b="1">
          <a:solidFill>
            <a:schemeClr val="tx1"/>
          </a:solidFill>
          <a:latin typeface="Helvetica"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ヒラギノ角ゴ Pro W3"/>
          <a:cs typeface="ヒラギノ角ゴ Pro W3"/>
        </a:defRPr>
      </a:lvl3pPr>
      <a:lvl4pPr marL="1600200" indent="-228600" algn="l" rtl="0" eaLnBrk="0" fontAlgn="base" hangingPunct="0">
        <a:spcBef>
          <a:spcPct val="20000"/>
        </a:spcBef>
        <a:spcAft>
          <a:spcPct val="0"/>
        </a:spcAft>
        <a:buChar char="–"/>
        <a:defRPr sz="1600">
          <a:solidFill>
            <a:schemeClr val="tx1"/>
          </a:solidFill>
          <a:latin typeface="+mn-lt"/>
          <a:ea typeface="ヒラギノ角ゴ Pro W3"/>
          <a:cs typeface="ヒラギノ角ゴ Pro W3"/>
        </a:defRPr>
      </a:lvl4pPr>
      <a:lvl5pPr marL="2057400" indent="-228600" algn="l" rtl="0" eaLnBrk="0" fontAlgn="base" hangingPunct="0">
        <a:spcBef>
          <a:spcPct val="20000"/>
        </a:spcBef>
        <a:spcAft>
          <a:spcPct val="0"/>
        </a:spcAft>
        <a:buChar char="»"/>
        <a:defRPr sz="1600">
          <a:solidFill>
            <a:schemeClr val="tx1"/>
          </a:solidFill>
          <a:latin typeface="+mn-lt"/>
          <a:ea typeface="ヒラギノ角ゴ Pro W3"/>
          <a:cs typeface="ヒラギノ角ゴ Pro W3"/>
        </a:defRPr>
      </a:lvl5pPr>
      <a:lvl6pPr marL="2514600" indent="-228600" algn="l" rtl="0" eaLnBrk="0" fontAlgn="base" hangingPunct="0">
        <a:spcBef>
          <a:spcPct val="20000"/>
        </a:spcBef>
        <a:spcAft>
          <a:spcPct val="0"/>
        </a:spcAft>
        <a:buChar char="»"/>
        <a:defRPr sz="1600">
          <a:solidFill>
            <a:schemeClr val="tx1"/>
          </a:solidFill>
          <a:latin typeface="+mn-lt"/>
          <a:ea typeface="ヒラギノ角ゴ Pro W3"/>
          <a:cs typeface="ヒラギノ角ゴ Pro W3"/>
        </a:defRPr>
      </a:lvl6pPr>
      <a:lvl7pPr marL="2971800" indent="-228600" algn="l" rtl="0" eaLnBrk="0" fontAlgn="base" hangingPunct="0">
        <a:spcBef>
          <a:spcPct val="20000"/>
        </a:spcBef>
        <a:spcAft>
          <a:spcPct val="0"/>
        </a:spcAft>
        <a:buChar char="»"/>
        <a:defRPr sz="1600">
          <a:solidFill>
            <a:schemeClr val="tx1"/>
          </a:solidFill>
          <a:latin typeface="+mn-lt"/>
          <a:ea typeface="ヒラギノ角ゴ Pro W3"/>
          <a:cs typeface="ヒラギノ角ゴ Pro W3"/>
        </a:defRPr>
      </a:lvl7pPr>
      <a:lvl8pPr marL="3429000" indent="-228600" algn="l" rtl="0" eaLnBrk="0" fontAlgn="base" hangingPunct="0">
        <a:spcBef>
          <a:spcPct val="20000"/>
        </a:spcBef>
        <a:spcAft>
          <a:spcPct val="0"/>
        </a:spcAft>
        <a:buChar char="»"/>
        <a:defRPr sz="1600">
          <a:solidFill>
            <a:schemeClr val="tx1"/>
          </a:solidFill>
          <a:latin typeface="+mn-lt"/>
          <a:ea typeface="ヒラギノ角ゴ Pro W3"/>
          <a:cs typeface="ヒラギノ角ゴ Pro W3"/>
        </a:defRPr>
      </a:lvl8pPr>
      <a:lvl9pPr marL="3886200" indent="-228600" algn="l" rtl="0" eaLnBrk="0" fontAlgn="base" hangingPunct="0">
        <a:spcBef>
          <a:spcPct val="20000"/>
        </a:spcBef>
        <a:spcAft>
          <a:spcPct val="0"/>
        </a:spcAft>
        <a:buChar char="»"/>
        <a:defRPr sz="1600">
          <a:solidFill>
            <a:schemeClr val="tx1"/>
          </a:solidFill>
          <a:latin typeface="+mn-lt"/>
          <a:ea typeface="ヒラギノ角ゴ Pro W3"/>
          <a:cs typeface="ヒラギノ角ゴ Pro W3"/>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1F7EBC-6AB1-4C70-8A5A-5B0144EE28BF}"/>
              </a:ext>
            </a:extLst>
          </p:cNvPr>
          <p:cNvSpPr>
            <a:spLocks noGrp="1"/>
          </p:cNvSpPr>
          <p:nvPr>
            <p:ph type="title"/>
          </p:nvPr>
        </p:nvSpPr>
        <p:spPr>
          <a:xfrm>
            <a:off x="838200" y="76201"/>
            <a:ext cx="10515600" cy="8382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F3F0B32-7A4C-433E-AE43-E218DBCEECBC}"/>
              </a:ext>
            </a:extLst>
          </p:cNvPr>
          <p:cNvSpPr>
            <a:spLocks noGrp="1"/>
          </p:cNvSpPr>
          <p:nvPr>
            <p:ph type="body" idx="1"/>
          </p:nvPr>
        </p:nvSpPr>
        <p:spPr>
          <a:xfrm>
            <a:off x="838200" y="1066800"/>
            <a:ext cx="10515600" cy="5110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E3FB71C8-6828-4F72-940F-58A624664D76}"/>
              </a:ext>
            </a:extLst>
          </p:cNvPr>
          <p:cNvCxnSpPr/>
          <p:nvPr userDrawn="1"/>
        </p:nvCxnSpPr>
        <p:spPr bwMode="auto">
          <a:xfrm>
            <a:off x="304800" y="762000"/>
            <a:ext cx="10363200" cy="1588"/>
          </a:xfrm>
          <a:prstGeom prst="line">
            <a:avLst/>
          </a:prstGeom>
          <a:solidFill>
            <a:schemeClr val="accent1"/>
          </a:solidFill>
          <a:ln w="38100" cap="flat" cmpd="sng" algn="ctr">
            <a:gradFill flip="none" rotWithShape="1">
              <a:gsLst>
                <a:gs pos="0">
                  <a:srgbClr val="800000"/>
                </a:gs>
                <a:gs pos="100000">
                  <a:prstClr val="white"/>
                </a:gs>
              </a:gsLst>
              <a:lin ang="0" scaled="1"/>
              <a:tileRect/>
            </a:gradFill>
            <a:prstDash val="solid"/>
            <a:round/>
            <a:headEnd type="none" w="med" len="med"/>
            <a:tailEnd type="none" w="med" len="med"/>
          </a:ln>
          <a:effectLst/>
        </p:spPr>
      </p:cxnSp>
      <p:pic>
        <p:nvPicPr>
          <p:cNvPr id="8" name="Picture 7">
            <a:extLst>
              <a:ext uri="{FF2B5EF4-FFF2-40B4-BE49-F238E27FC236}">
                <a16:creationId xmlns:a16="http://schemas.microsoft.com/office/drawing/2014/main" id="{13869D67-1EC5-463E-A6C4-12A7936EBF1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2033" y="-38100"/>
            <a:ext cx="838818" cy="838200"/>
          </a:xfrm>
          <a:prstGeom prst="rect">
            <a:avLst/>
          </a:prstGeom>
        </p:spPr>
      </p:pic>
      <p:pic>
        <p:nvPicPr>
          <p:cNvPr id="9" name="Picture 13" descr="NASA insigniaCMYK">
            <a:extLst>
              <a:ext uri="{FF2B5EF4-FFF2-40B4-BE49-F238E27FC236}">
                <a16:creationId xmlns:a16="http://schemas.microsoft.com/office/drawing/2014/main" id="{1C3EC431-C06E-403E-BAFC-45E8F23C060F}"/>
              </a:ext>
            </a:extLst>
          </p:cNvPr>
          <p:cNvPicPr preferRelativeResize="0">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11337925" y="76200"/>
            <a:ext cx="777875" cy="622300"/>
          </a:xfrm>
          <a:prstGeom prst="rect">
            <a:avLst/>
          </a:prstGeom>
          <a:noFill/>
          <a:ln w="9525">
            <a:noFill/>
            <a:miter lim="800000"/>
            <a:headEnd/>
            <a:tailEnd/>
          </a:ln>
        </p:spPr>
      </p:pic>
    </p:spTree>
    <p:extLst>
      <p:ext uri="{BB962C8B-B14F-4D97-AF65-F5344CB8AC3E}">
        <p14:creationId xmlns:p14="http://schemas.microsoft.com/office/powerpoint/2010/main" val="2852407830"/>
      </p:ext>
    </p:extLst>
  </p:cSld>
  <p:clrMap bg1="lt1" tx1="dk1" bg2="lt2" tx2="dk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Lst>
  <p:txStyles>
    <p:titleStyle>
      <a:lvl1pPr algn="ctr"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3" descr="NASA insigniaCMYK"/>
          <p:cNvPicPr preferRelativeResize="0">
            <a:picLocks noChangeArrowheads="1"/>
          </p:cNvPicPr>
          <p:nvPr userDrawn="1"/>
        </p:nvPicPr>
        <p:blipFill>
          <a:blip r:embed="rId3" cstate="print"/>
          <a:srcRect/>
          <a:stretch>
            <a:fillRect/>
          </a:stretch>
        </p:blipFill>
        <p:spPr bwMode="auto">
          <a:xfrm>
            <a:off x="5510784" y="2962275"/>
            <a:ext cx="1170432" cy="933450"/>
          </a:xfrm>
          <a:prstGeom prst="rect">
            <a:avLst/>
          </a:prstGeom>
          <a:noFill/>
          <a:ln w="9525">
            <a:noFill/>
            <a:miter lim="800000"/>
            <a:headEnd/>
            <a:tailEnd/>
          </a:ln>
        </p:spPr>
      </p:pic>
    </p:spTree>
    <p:extLst>
      <p:ext uri="{BB962C8B-B14F-4D97-AF65-F5344CB8AC3E}">
        <p14:creationId xmlns:p14="http://schemas.microsoft.com/office/powerpoint/2010/main" val="1434827309"/>
      </p:ext>
    </p:extLst>
  </p:cSld>
  <p:clrMap bg1="lt1" tx1="dk1" bg2="lt2" tx2="dk2" accent1="accent1" accent2="accent2" accent3="accent3" accent4="accent4" accent5="accent5" accent6="accent6" hlink="hlink" folHlink="folHlink"/>
  <p:sldLayoutIdLst>
    <p:sldLayoutId id="2147484324" r:id="rId1"/>
  </p:sldLayoutIdLst>
  <p:hf sldNum="0" hdr="0" ftr="0" dt="0"/>
  <p:txStyles>
    <p:titleStyle>
      <a:lvl1pPr algn="l" defTabSz="457200" rtl="0" fontAlgn="base">
        <a:spcBef>
          <a:spcPct val="0"/>
        </a:spcBef>
        <a:spcAft>
          <a:spcPct val="0"/>
        </a:spcAft>
        <a:defRPr lang="en-US" sz="2800" b="1" kern="1200" dirty="0">
          <a:solidFill>
            <a:schemeClr val="tx1"/>
          </a:solidFill>
          <a:latin typeface="Helvetica"/>
          <a:ea typeface="ＭＳ Ｐゴシック" charset="-128"/>
          <a:cs typeface="Helvetica"/>
        </a:defRPr>
      </a:lvl1pPr>
      <a:lvl2pPr algn="ctr" defTabSz="457200" rtl="0" fontAlgn="base">
        <a:spcBef>
          <a:spcPct val="0"/>
        </a:spcBef>
        <a:spcAft>
          <a:spcPct val="0"/>
        </a:spcAft>
        <a:defRPr sz="2800" b="1">
          <a:solidFill>
            <a:schemeClr val="tx1"/>
          </a:solidFill>
          <a:latin typeface="Helvetica" charset="0"/>
          <a:ea typeface="ＭＳ Ｐゴシック" charset="-128"/>
        </a:defRPr>
      </a:lvl2pPr>
      <a:lvl3pPr algn="ctr" defTabSz="457200" rtl="0" fontAlgn="base">
        <a:spcBef>
          <a:spcPct val="0"/>
        </a:spcBef>
        <a:spcAft>
          <a:spcPct val="0"/>
        </a:spcAft>
        <a:defRPr sz="2800" b="1">
          <a:solidFill>
            <a:schemeClr val="tx1"/>
          </a:solidFill>
          <a:latin typeface="Helvetica" charset="0"/>
          <a:ea typeface="ＭＳ Ｐゴシック" charset="-128"/>
        </a:defRPr>
      </a:lvl3pPr>
      <a:lvl4pPr algn="ctr" defTabSz="457200" rtl="0" fontAlgn="base">
        <a:spcBef>
          <a:spcPct val="0"/>
        </a:spcBef>
        <a:spcAft>
          <a:spcPct val="0"/>
        </a:spcAft>
        <a:defRPr sz="2800" b="1">
          <a:solidFill>
            <a:schemeClr val="tx1"/>
          </a:solidFill>
          <a:latin typeface="Helvetica" charset="0"/>
          <a:ea typeface="ＭＳ Ｐゴシック" charset="-128"/>
        </a:defRPr>
      </a:lvl4pPr>
      <a:lvl5pPr algn="ctr" defTabSz="457200" rtl="0" fontAlgn="base">
        <a:spcBef>
          <a:spcPct val="0"/>
        </a:spcBef>
        <a:spcAft>
          <a:spcPct val="0"/>
        </a:spcAft>
        <a:defRPr sz="2800" b="1">
          <a:solidFill>
            <a:schemeClr val="tx1"/>
          </a:solidFill>
          <a:latin typeface="Helvetica" charset="0"/>
          <a:ea typeface="ＭＳ Ｐゴシック" charset="-128"/>
        </a:defRPr>
      </a:lvl5pPr>
      <a:lvl6pPr marL="457200" algn="ctr" defTabSz="457200" rtl="0" fontAlgn="base">
        <a:spcBef>
          <a:spcPct val="0"/>
        </a:spcBef>
        <a:spcAft>
          <a:spcPct val="0"/>
        </a:spcAft>
        <a:defRPr sz="2800" b="1">
          <a:solidFill>
            <a:schemeClr val="tx1"/>
          </a:solidFill>
          <a:latin typeface="Helvetica" charset="0"/>
          <a:ea typeface="ＭＳ Ｐゴシック" charset="-128"/>
        </a:defRPr>
      </a:lvl6pPr>
      <a:lvl7pPr marL="914400" algn="ctr" defTabSz="457200" rtl="0" fontAlgn="base">
        <a:spcBef>
          <a:spcPct val="0"/>
        </a:spcBef>
        <a:spcAft>
          <a:spcPct val="0"/>
        </a:spcAft>
        <a:defRPr sz="2800" b="1">
          <a:solidFill>
            <a:schemeClr val="tx1"/>
          </a:solidFill>
          <a:latin typeface="Helvetica" charset="0"/>
          <a:ea typeface="ＭＳ Ｐゴシック" charset="-128"/>
        </a:defRPr>
      </a:lvl7pPr>
      <a:lvl8pPr marL="1371600" algn="ctr" defTabSz="457200" rtl="0" fontAlgn="base">
        <a:spcBef>
          <a:spcPct val="0"/>
        </a:spcBef>
        <a:spcAft>
          <a:spcPct val="0"/>
        </a:spcAft>
        <a:defRPr sz="2800" b="1">
          <a:solidFill>
            <a:schemeClr val="tx1"/>
          </a:solidFill>
          <a:latin typeface="Helvetica" charset="0"/>
          <a:ea typeface="ＭＳ Ｐゴシック" charset="-128"/>
        </a:defRPr>
      </a:lvl8pPr>
      <a:lvl9pPr marL="1828800" algn="ctr" defTabSz="457200" rtl="0" fontAlgn="base">
        <a:spcBef>
          <a:spcPct val="0"/>
        </a:spcBef>
        <a:spcAft>
          <a:spcPct val="0"/>
        </a:spcAft>
        <a:defRPr sz="2800" b="1">
          <a:solidFill>
            <a:schemeClr val="tx1"/>
          </a:solidFill>
          <a:latin typeface="Helvetica" charset="0"/>
          <a:ea typeface="ＭＳ Ｐゴシック" charset="-128"/>
        </a:defRPr>
      </a:lvl9pPr>
    </p:titleStyle>
    <p:bodyStyle>
      <a:lvl1pPr marL="342900" indent="-342900" algn="l" defTabSz="457200" rtl="0" fontAlgn="base">
        <a:spcBef>
          <a:spcPct val="20000"/>
        </a:spcBef>
        <a:spcAft>
          <a:spcPct val="0"/>
        </a:spcAft>
        <a:buFont typeface="Arial" pitchFamily="34" charset="0"/>
        <a:buChar char="•"/>
        <a:defRPr sz="2000" kern="1200">
          <a:solidFill>
            <a:schemeClr val="tx1"/>
          </a:solidFill>
          <a:latin typeface="Helvetica"/>
          <a:ea typeface="ＭＳ Ｐゴシック" charset="-128"/>
          <a:cs typeface="Helvetica"/>
        </a:defRPr>
      </a:lvl1pPr>
      <a:lvl2pPr marL="742950" indent="-285750" algn="l" defTabSz="457200" rtl="0" fontAlgn="base">
        <a:spcBef>
          <a:spcPct val="20000"/>
        </a:spcBef>
        <a:spcAft>
          <a:spcPct val="0"/>
        </a:spcAft>
        <a:buFont typeface="Arial" pitchFamily="34" charset="0"/>
        <a:buChar char="–"/>
        <a:defRPr sz="1600" kern="1200">
          <a:solidFill>
            <a:schemeClr val="tx1"/>
          </a:solidFill>
          <a:latin typeface="Helvetica"/>
          <a:ea typeface="ＭＳ Ｐゴシック" charset="-128"/>
          <a:cs typeface="Helvetica"/>
        </a:defRPr>
      </a:lvl2pPr>
      <a:lvl3pPr marL="1143000" indent="-228600" algn="l" defTabSz="457200" rtl="0" fontAlgn="base">
        <a:spcBef>
          <a:spcPct val="20000"/>
        </a:spcBef>
        <a:spcAft>
          <a:spcPct val="0"/>
        </a:spcAft>
        <a:buFont typeface="Arial" pitchFamily="34" charset="0"/>
        <a:buChar char="•"/>
        <a:defRPr sz="1600" kern="1200">
          <a:solidFill>
            <a:schemeClr val="tx1"/>
          </a:solidFill>
          <a:latin typeface="Helvetica"/>
          <a:ea typeface="ＭＳ Ｐゴシック" charset="-128"/>
          <a:cs typeface="Helvetica"/>
        </a:defRPr>
      </a:lvl3pPr>
      <a:lvl4pPr marL="1600200" indent="-228600" algn="l" defTabSz="457200" rtl="0" fontAlgn="base">
        <a:spcBef>
          <a:spcPct val="20000"/>
        </a:spcBef>
        <a:spcAft>
          <a:spcPct val="0"/>
        </a:spcAft>
        <a:buFont typeface="Arial" pitchFamily="34" charset="0"/>
        <a:buChar char="–"/>
        <a:defRPr sz="1600" kern="1200">
          <a:solidFill>
            <a:schemeClr val="tx1"/>
          </a:solidFill>
          <a:latin typeface="Helvetica"/>
          <a:ea typeface="ＭＳ Ｐゴシック" charset="-128"/>
          <a:cs typeface="Helvetica"/>
        </a:defRPr>
      </a:lvl4pPr>
      <a:lvl5pPr marL="2057400" indent="-228600" algn="l" defTabSz="457200" rtl="0" fontAlgn="base">
        <a:spcBef>
          <a:spcPct val="20000"/>
        </a:spcBef>
        <a:spcAft>
          <a:spcPct val="0"/>
        </a:spcAft>
        <a:buFont typeface="Arial" pitchFamily="34" charset="0"/>
        <a:buChar char="»"/>
        <a:defRPr sz="1600" kern="1200">
          <a:solidFill>
            <a:schemeClr val="tx1"/>
          </a:solidFill>
          <a:latin typeface="Helvetica"/>
          <a:ea typeface="ＭＳ Ｐゴシック"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2.emf"/><Relationship Id="rId1" Type="http://schemas.openxmlformats.org/officeDocument/2006/relationships/slideLayout" Target="../slideLayouts/slideLayout3.xml"/><Relationship Id="rId5" Type="http://schemas.openxmlformats.org/officeDocument/2006/relationships/image" Target="../media/image24.emf"/><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3.xml"/><Relationship Id="rId5" Type="http://schemas.openxmlformats.org/officeDocument/2006/relationships/image" Target="../media/image7.emf"/><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commons.wikimedia.org/wiki/File:Boeing_707-138B_Qantas_Jett_Clipper_Johnny_N707JT.jpg" TargetMode="External"/><Relationship Id="rId5" Type="http://schemas.openxmlformats.org/officeDocument/2006/relationships/image" Target="../media/image9.jpeg"/><Relationship Id="rId4" Type="http://schemas.openxmlformats.org/officeDocument/2006/relationships/hyperlink" Target="https://commons.wikimedia.org/wiki/File:Pacific_Southwest_Airlines_L-1011_N1079.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F00F7-345C-4BF4-9FFB-3C7D6D4E0231}"/>
              </a:ext>
            </a:extLst>
          </p:cNvPr>
          <p:cNvSpPr>
            <a:spLocks noGrp="1"/>
          </p:cNvSpPr>
          <p:nvPr>
            <p:ph type="ctrTitle"/>
          </p:nvPr>
        </p:nvSpPr>
        <p:spPr/>
        <p:txBody>
          <a:bodyPr/>
          <a:lstStyle/>
          <a:p>
            <a:r>
              <a:rPr lang="en-US" sz="4000" dirty="0"/>
              <a:t>Overview of the Layered and Extensible Aircraft Performance System (LEAPS)</a:t>
            </a:r>
          </a:p>
        </p:txBody>
      </p:sp>
      <p:sp>
        <p:nvSpPr>
          <p:cNvPr id="3" name="Subtitle 2">
            <a:extLst>
              <a:ext uri="{FF2B5EF4-FFF2-40B4-BE49-F238E27FC236}">
                <a16:creationId xmlns:a16="http://schemas.microsoft.com/office/drawing/2014/main" id="{DF9C2A2B-1E59-4191-8809-914E13A773C6}"/>
              </a:ext>
            </a:extLst>
          </p:cNvPr>
          <p:cNvSpPr>
            <a:spLocks noGrp="1"/>
          </p:cNvSpPr>
          <p:nvPr>
            <p:ph type="subTitle" idx="1"/>
          </p:nvPr>
        </p:nvSpPr>
        <p:spPr/>
        <p:txBody>
          <a:bodyPr/>
          <a:lstStyle/>
          <a:p>
            <a:endParaRPr lang="en-US" sz="2800" dirty="0"/>
          </a:p>
          <a:p>
            <a:r>
              <a:rPr lang="en-US" sz="2800" dirty="0"/>
              <a:t>Erik D. Olson, PhD</a:t>
            </a:r>
          </a:p>
          <a:p>
            <a:r>
              <a:rPr lang="en-US" sz="2800" dirty="0"/>
              <a:t>NASA-Langley Research Center</a:t>
            </a:r>
          </a:p>
          <a:p>
            <a:r>
              <a:rPr lang="en-US" sz="2800" dirty="0"/>
              <a:t>November 19, 2020</a:t>
            </a:r>
          </a:p>
        </p:txBody>
      </p:sp>
    </p:spTree>
    <p:extLst>
      <p:ext uri="{BB962C8B-B14F-4D97-AF65-F5344CB8AC3E}">
        <p14:creationId xmlns:p14="http://schemas.microsoft.com/office/powerpoint/2010/main" val="423173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LEAPS High Level Goals</a:t>
            </a:r>
          </a:p>
        </p:txBody>
      </p:sp>
      <p:sp>
        <p:nvSpPr>
          <p:cNvPr id="3" name="Content Placeholder 2"/>
          <p:cNvSpPr>
            <a:spLocks noGrp="1"/>
          </p:cNvSpPr>
          <p:nvPr>
            <p:ph idx="1"/>
          </p:nvPr>
        </p:nvSpPr>
        <p:spPr/>
        <p:txBody>
          <a:bodyPr>
            <a:normAutofit lnSpcReduction="10000"/>
          </a:bodyPr>
          <a:lstStyle/>
          <a:p>
            <a:r>
              <a:rPr lang="en-US" dirty="0"/>
              <a:t>Develop a modular, multidisciplinary, multi-fidelity aircraft design and performance software</a:t>
            </a:r>
          </a:p>
          <a:p>
            <a:pPr lvl="1"/>
            <a:r>
              <a:rPr lang="en-US" dirty="0"/>
              <a:t>Not intended to drive high-fidelity to all aspects of aircraft conceptual and preliminary design</a:t>
            </a:r>
          </a:p>
          <a:p>
            <a:pPr lvl="1"/>
            <a:r>
              <a:rPr lang="en-US" dirty="0"/>
              <a:t>Enable the right analysis for the right job at the right time</a:t>
            </a:r>
          </a:p>
          <a:p>
            <a:r>
              <a:rPr lang="en-US" dirty="0"/>
              <a:t>Create an aircraft design and analysis tool of exceptional quality and performance</a:t>
            </a:r>
          </a:p>
          <a:p>
            <a:pPr lvl="1"/>
            <a:r>
              <a:rPr lang="en-US" dirty="0"/>
              <a:t>LEAPS is a proactive tool development rather than reactive</a:t>
            </a:r>
          </a:p>
          <a:p>
            <a:pPr lvl="1"/>
            <a:r>
              <a:rPr lang="en-US" dirty="0"/>
              <a:t>Software and aerospace engineers working closely together</a:t>
            </a:r>
          </a:p>
          <a:p>
            <a:pPr lvl="1"/>
            <a:r>
              <a:rPr lang="en-US" dirty="0"/>
              <a:t>High-capability software while controlling the learning curve for new users</a:t>
            </a:r>
          </a:p>
          <a:p>
            <a:r>
              <a:rPr lang="en-US" dirty="0"/>
              <a:t>Enable ease of distribution to the aeronautics community</a:t>
            </a:r>
          </a:p>
          <a:p>
            <a:pPr lvl="1"/>
            <a:r>
              <a:rPr lang="en-US" dirty="0"/>
              <a:t>Foster collaboration within the aircraft design community</a:t>
            </a:r>
          </a:p>
          <a:p>
            <a:pPr lvl="1"/>
            <a:r>
              <a:rPr lang="en-US" dirty="0"/>
              <a:t>NASA open source initiative placed emphasis on distributing tools and capabilities to research community</a:t>
            </a:r>
          </a:p>
          <a:p>
            <a:pPr lvl="1"/>
            <a:r>
              <a:rPr lang="en-US" dirty="0"/>
              <a:t>LEAPS to be publicly released when completed</a:t>
            </a:r>
          </a:p>
          <a:p>
            <a:endParaRPr lang="en-US" dirty="0"/>
          </a:p>
        </p:txBody>
      </p:sp>
    </p:spTree>
    <p:extLst>
      <p:ext uri="{BB962C8B-B14F-4D97-AF65-F5344CB8AC3E}">
        <p14:creationId xmlns:p14="http://schemas.microsoft.com/office/powerpoint/2010/main" val="4083557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and Objectives</a:t>
            </a:r>
          </a:p>
        </p:txBody>
      </p:sp>
      <p:sp>
        <p:nvSpPr>
          <p:cNvPr id="3" name="Content Placeholder 2"/>
          <p:cNvSpPr>
            <a:spLocks noGrp="1"/>
          </p:cNvSpPr>
          <p:nvPr>
            <p:ph idx="1"/>
          </p:nvPr>
        </p:nvSpPr>
        <p:spPr/>
        <p:txBody>
          <a:bodyPr>
            <a:normAutofit fontScale="92500" lnSpcReduction="20000"/>
          </a:bodyPr>
          <a:lstStyle/>
          <a:p>
            <a:pPr marL="0" indent="0">
              <a:buNone/>
            </a:pPr>
            <a:r>
              <a:rPr lang="en-US" u="sng" dirty="0"/>
              <a:t>Goal 1:</a:t>
            </a:r>
          </a:p>
          <a:p>
            <a:r>
              <a:rPr lang="en-US" dirty="0"/>
              <a:t>Develop a modular, multidisciplinary, multi-fidelity aircraft design and performance software</a:t>
            </a:r>
          </a:p>
          <a:p>
            <a:pPr lvl="1"/>
            <a:r>
              <a:rPr lang="en-US" dirty="0"/>
              <a:t>Not intended to drive high-fidelity to all aspects of aircraft conceptual and preliminary design</a:t>
            </a:r>
          </a:p>
          <a:p>
            <a:pPr lvl="1"/>
            <a:r>
              <a:rPr lang="en-US" dirty="0"/>
              <a:t>Enable the right analysis for the right job at the right time</a:t>
            </a:r>
          </a:p>
          <a:p>
            <a:pPr marL="0" indent="0">
              <a:buNone/>
            </a:pPr>
            <a:endParaRPr lang="en-US" dirty="0"/>
          </a:p>
          <a:p>
            <a:pPr marL="0" indent="0">
              <a:buNone/>
            </a:pPr>
            <a:r>
              <a:rPr lang="en-US" u="sng" dirty="0"/>
              <a:t>Supporting Objectives:</a:t>
            </a:r>
            <a:endParaRPr lang="en-US" dirty="0"/>
          </a:p>
          <a:p>
            <a:r>
              <a:rPr lang="en-US" dirty="0"/>
              <a:t>Support analysis of a broad range of aircraft, including: transports to fighters, tube-and-wing to blended-wing-body, and jet fuel to all electric propulsion</a:t>
            </a:r>
          </a:p>
          <a:p>
            <a:r>
              <a:rPr lang="en-US" dirty="0"/>
              <a:t>Incorporate an energy agnostic framework allowing the analysis of a broad range of traditional and future power systems, energy storage systems, and energy harvesting systems</a:t>
            </a:r>
          </a:p>
          <a:p>
            <a:r>
              <a:rPr lang="en-US" dirty="0"/>
              <a:t>Support multi-fidelity, fully coupled analysis and simulation built centrally around a mission performance core</a:t>
            </a:r>
          </a:p>
          <a:p>
            <a:r>
              <a:rPr lang="en-US" dirty="0"/>
              <a:t>Be capable of providing the relevant information to support the latest tools for optimization, sensitivity analysis, and design of experiments</a:t>
            </a:r>
          </a:p>
        </p:txBody>
      </p:sp>
    </p:spTree>
    <p:extLst>
      <p:ext uri="{BB962C8B-B14F-4D97-AF65-F5344CB8AC3E}">
        <p14:creationId xmlns:p14="http://schemas.microsoft.com/office/powerpoint/2010/main" val="2287932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and Objectives</a:t>
            </a:r>
          </a:p>
        </p:txBody>
      </p:sp>
      <p:sp>
        <p:nvSpPr>
          <p:cNvPr id="3" name="Content Placeholder 2"/>
          <p:cNvSpPr>
            <a:spLocks noGrp="1"/>
          </p:cNvSpPr>
          <p:nvPr>
            <p:ph idx="1"/>
          </p:nvPr>
        </p:nvSpPr>
        <p:spPr/>
        <p:txBody>
          <a:bodyPr>
            <a:normAutofit lnSpcReduction="10000"/>
          </a:bodyPr>
          <a:lstStyle/>
          <a:p>
            <a:pPr marL="0" indent="0">
              <a:buNone/>
            </a:pPr>
            <a:r>
              <a:rPr lang="en-US" u="sng" dirty="0"/>
              <a:t>Goal 2:</a:t>
            </a:r>
          </a:p>
          <a:p>
            <a:r>
              <a:rPr lang="en-US" dirty="0"/>
              <a:t>Create an aircraft design and analysis tool of exceptional quality and performance</a:t>
            </a:r>
          </a:p>
          <a:p>
            <a:pPr lvl="1"/>
            <a:r>
              <a:rPr lang="en-US" dirty="0"/>
              <a:t>LEAPS is a proactive tool develop rather than reactive</a:t>
            </a:r>
          </a:p>
          <a:p>
            <a:pPr lvl="1"/>
            <a:r>
              <a:rPr lang="en-US" dirty="0"/>
              <a:t>Software and aerospace engineers working closely together</a:t>
            </a:r>
          </a:p>
          <a:p>
            <a:pPr lvl="1"/>
            <a:r>
              <a:rPr lang="en-US" dirty="0"/>
              <a:t>High-capability software while controlling the learning curve for new users</a:t>
            </a:r>
          </a:p>
          <a:p>
            <a:endParaRPr lang="en-US" dirty="0"/>
          </a:p>
          <a:p>
            <a:pPr marL="0" indent="0">
              <a:buNone/>
            </a:pPr>
            <a:r>
              <a:rPr lang="en-US" u="sng" dirty="0"/>
              <a:t>Supporting Objectives:</a:t>
            </a:r>
            <a:endParaRPr lang="en-US" dirty="0"/>
          </a:p>
          <a:p>
            <a:r>
              <a:rPr lang="en-US" dirty="0"/>
              <a:t>Develop LEAPS using standard software engineering development practices</a:t>
            </a:r>
          </a:p>
          <a:p>
            <a:r>
              <a:rPr lang="en-US" dirty="0"/>
              <a:t>Be of a modular design with a flexible architecture</a:t>
            </a:r>
          </a:p>
          <a:p>
            <a:r>
              <a:rPr lang="en-US" dirty="0"/>
              <a:t>Provide an exceptional user experience in terms of stability, reliability, and informed exception messages</a:t>
            </a:r>
          </a:p>
          <a:p>
            <a:endParaRPr lang="en-US" dirty="0"/>
          </a:p>
          <a:p>
            <a:endParaRPr lang="en-US" dirty="0"/>
          </a:p>
        </p:txBody>
      </p:sp>
    </p:spTree>
    <p:extLst>
      <p:ext uri="{BB962C8B-B14F-4D97-AF65-F5344CB8AC3E}">
        <p14:creationId xmlns:p14="http://schemas.microsoft.com/office/powerpoint/2010/main" val="3571703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and Objectives</a:t>
            </a:r>
          </a:p>
        </p:txBody>
      </p:sp>
      <p:sp>
        <p:nvSpPr>
          <p:cNvPr id="3" name="Content Placeholder 2"/>
          <p:cNvSpPr>
            <a:spLocks noGrp="1"/>
          </p:cNvSpPr>
          <p:nvPr>
            <p:ph idx="1"/>
          </p:nvPr>
        </p:nvSpPr>
        <p:spPr/>
        <p:txBody>
          <a:bodyPr/>
          <a:lstStyle/>
          <a:p>
            <a:pPr marL="0" indent="0">
              <a:buNone/>
            </a:pPr>
            <a:r>
              <a:rPr lang="en-US" u="sng" dirty="0"/>
              <a:t>Goal 3:</a:t>
            </a:r>
          </a:p>
          <a:p>
            <a:r>
              <a:rPr lang="en-US" dirty="0"/>
              <a:t>Enable ease of distribution to the aeronautics community</a:t>
            </a:r>
          </a:p>
          <a:p>
            <a:pPr lvl="1"/>
            <a:r>
              <a:rPr lang="en-US" dirty="0"/>
              <a:t>Foster collaboration within the aircraft design community</a:t>
            </a:r>
          </a:p>
          <a:p>
            <a:pPr lvl="1"/>
            <a:r>
              <a:rPr lang="en-US" dirty="0"/>
              <a:t>NASA open source initiative placed emphasis on distributing tools and capabilities to research community</a:t>
            </a:r>
          </a:p>
          <a:p>
            <a:pPr lvl="1"/>
            <a:r>
              <a:rPr lang="en-US" dirty="0"/>
              <a:t>LEAPS to be publicly released when completed</a:t>
            </a:r>
          </a:p>
          <a:p>
            <a:endParaRPr lang="en-US" dirty="0"/>
          </a:p>
          <a:p>
            <a:pPr marL="0" indent="0">
              <a:buNone/>
            </a:pPr>
            <a:r>
              <a:rPr lang="en-US" u="sng" dirty="0"/>
              <a:t>Supporting Objective</a:t>
            </a:r>
          </a:p>
          <a:p>
            <a:r>
              <a:rPr lang="en-US" dirty="0"/>
              <a:t>Develop LEAPS with procedures and practices that enable easy distribution of methods and software to the aeronautics community</a:t>
            </a:r>
          </a:p>
        </p:txBody>
      </p:sp>
    </p:spTree>
    <p:extLst>
      <p:ext uri="{BB962C8B-B14F-4D97-AF65-F5344CB8AC3E}">
        <p14:creationId xmlns:p14="http://schemas.microsoft.com/office/powerpoint/2010/main" val="2140347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9FAF7-6DB9-403F-BAC7-6E8CC966B36C}"/>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7155C512-1936-4CE9-B68F-6069728912A3}"/>
              </a:ext>
            </a:extLst>
          </p:cNvPr>
          <p:cNvSpPr>
            <a:spLocks noGrp="1"/>
          </p:cNvSpPr>
          <p:nvPr>
            <p:ph idx="1"/>
          </p:nvPr>
        </p:nvSpPr>
        <p:spPr/>
        <p:txBody>
          <a:bodyPr/>
          <a:lstStyle/>
          <a:p>
            <a:r>
              <a:rPr lang="en-US" dirty="0">
                <a:solidFill>
                  <a:schemeClr val="bg1">
                    <a:lumMod val="85000"/>
                  </a:schemeClr>
                </a:solidFill>
              </a:rPr>
              <a:t>Background</a:t>
            </a:r>
          </a:p>
          <a:p>
            <a:r>
              <a:rPr lang="en-US" dirty="0">
                <a:solidFill>
                  <a:schemeClr val="bg1">
                    <a:lumMod val="85000"/>
                  </a:schemeClr>
                </a:solidFill>
              </a:rPr>
              <a:t>Motivation and Goals</a:t>
            </a:r>
          </a:p>
          <a:p>
            <a:r>
              <a:rPr lang="en-US" dirty="0"/>
              <a:t>Software Design</a:t>
            </a:r>
          </a:p>
          <a:p>
            <a:r>
              <a:rPr lang="en-US" dirty="0">
                <a:solidFill>
                  <a:schemeClr val="bg1">
                    <a:lumMod val="85000"/>
                  </a:schemeClr>
                </a:solidFill>
              </a:rPr>
              <a:t>Challenge Problems</a:t>
            </a:r>
          </a:p>
          <a:p>
            <a:r>
              <a:rPr lang="en-US" dirty="0">
                <a:solidFill>
                  <a:schemeClr val="bg1">
                    <a:lumMod val="85000"/>
                  </a:schemeClr>
                </a:solidFill>
              </a:rPr>
              <a:t>Recent Developments</a:t>
            </a:r>
          </a:p>
          <a:p>
            <a:r>
              <a:rPr lang="en-US" dirty="0">
                <a:solidFill>
                  <a:schemeClr val="bg1">
                    <a:lumMod val="85000"/>
                  </a:schemeClr>
                </a:solidFill>
              </a:rPr>
              <a:t>FY21-22 Plans</a:t>
            </a:r>
          </a:p>
        </p:txBody>
      </p:sp>
    </p:spTree>
    <p:extLst>
      <p:ext uri="{BB962C8B-B14F-4D97-AF65-F5344CB8AC3E}">
        <p14:creationId xmlns:p14="http://schemas.microsoft.com/office/powerpoint/2010/main" val="3849075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9336" y="1512561"/>
            <a:ext cx="7063339" cy="4457416"/>
          </a:xfrm>
          <a:prstGeom prst="rect">
            <a:avLst/>
          </a:prstGeom>
        </p:spPr>
      </p:pic>
      <p:sp>
        <p:nvSpPr>
          <p:cNvPr id="2" name="Title 1"/>
          <p:cNvSpPr>
            <a:spLocks noGrp="1"/>
          </p:cNvSpPr>
          <p:nvPr>
            <p:ph type="title"/>
          </p:nvPr>
        </p:nvSpPr>
        <p:spPr/>
        <p:txBody>
          <a:bodyPr/>
          <a:lstStyle/>
          <a:p>
            <a:r>
              <a:rPr lang="en-US" dirty="0"/>
              <a:t>Software Architecture Design</a:t>
            </a:r>
          </a:p>
        </p:txBody>
      </p:sp>
      <p:sp>
        <p:nvSpPr>
          <p:cNvPr id="3" name="Content Placeholder 2"/>
          <p:cNvSpPr>
            <a:spLocks noGrp="1"/>
          </p:cNvSpPr>
          <p:nvPr>
            <p:ph idx="1"/>
          </p:nvPr>
        </p:nvSpPr>
        <p:spPr>
          <a:xfrm>
            <a:off x="304803" y="935980"/>
            <a:ext cx="5040920" cy="5400084"/>
          </a:xfrm>
        </p:spPr>
        <p:txBody>
          <a:bodyPr/>
          <a:lstStyle/>
          <a:p>
            <a:r>
              <a:rPr lang="en-US" sz="1800" dirty="0"/>
              <a:t>Extensible</a:t>
            </a:r>
          </a:p>
          <a:p>
            <a:pPr lvl="1"/>
            <a:r>
              <a:rPr lang="en-US" sz="1600" dirty="0"/>
              <a:t>Model package interface for adding/replacing analysis models</a:t>
            </a:r>
          </a:p>
          <a:p>
            <a:pPr lvl="1"/>
            <a:r>
              <a:rPr lang="en-US" sz="1600" dirty="0"/>
              <a:t>Set of required functions implemented by the client model or package</a:t>
            </a:r>
          </a:p>
          <a:p>
            <a:pPr lvl="1"/>
            <a:r>
              <a:rPr lang="en-US" sz="1600" dirty="0"/>
              <a:t>Client model can inherit functionality from a native LEAPS model</a:t>
            </a:r>
          </a:p>
          <a:p>
            <a:pPr lvl="1"/>
            <a:r>
              <a:rPr lang="en-US" sz="1600" dirty="0"/>
              <a:t>User does not have to modify source code to extend LEAPS</a:t>
            </a:r>
          </a:p>
          <a:p>
            <a:r>
              <a:rPr lang="en-US" sz="1800" dirty="0"/>
              <a:t>Command line interface</a:t>
            </a:r>
          </a:p>
          <a:p>
            <a:pPr lvl="1"/>
            <a:r>
              <a:rPr lang="en-US" sz="1600" dirty="0"/>
              <a:t>General options for help, versioning, and verbose output</a:t>
            </a:r>
          </a:p>
          <a:p>
            <a:pPr lvl="1"/>
            <a:r>
              <a:rPr lang="en-US" sz="1600" dirty="0"/>
              <a:t>Specify input file path</a:t>
            </a:r>
          </a:p>
          <a:p>
            <a:pPr lvl="1"/>
            <a:r>
              <a:rPr lang="en-US" sz="1600" dirty="0"/>
              <a:t>Output to command line or specified file</a:t>
            </a:r>
          </a:p>
          <a:p>
            <a:r>
              <a:rPr lang="en-US" sz="1800" dirty="0"/>
              <a:t>Externally driven LEAPS analysis</a:t>
            </a:r>
          </a:p>
          <a:p>
            <a:pPr lvl="1"/>
            <a:r>
              <a:rPr lang="en-US" sz="1600" dirty="0"/>
              <a:t>Allows user to pull components or all of LEAPS into their analysis model</a:t>
            </a:r>
          </a:p>
          <a:p>
            <a:pPr lvl="1"/>
            <a:r>
              <a:rPr lang="en-US" sz="1600" dirty="0"/>
              <a:t>Optimization performed through an external driver</a:t>
            </a:r>
          </a:p>
          <a:p>
            <a:endParaRPr lang="en-US" sz="1800" dirty="0"/>
          </a:p>
        </p:txBody>
      </p:sp>
    </p:spTree>
    <p:extLst>
      <p:ext uri="{BB962C8B-B14F-4D97-AF65-F5344CB8AC3E}">
        <p14:creationId xmlns:p14="http://schemas.microsoft.com/office/powerpoint/2010/main" val="3054791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Architecture Design</a:t>
            </a:r>
          </a:p>
        </p:txBody>
      </p:sp>
      <p:sp>
        <p:nvSpPr>
          <p:cNvPr id="3" name="Content Placeholder 2"/>
          <p:cNvSpPr>
            <a:spLocks noGrp="1"/>
          </p:cNvSpPr>
          <p:nvPr>
            <p:ph idx="1"/>
          </p:nvPr>
        </p:nvSpPr>
        <p:spPr>
          <a:xfrm>
            <a:off x="838200" y="935980"/>
            <a:ext cx="6818390" cy="5400084"/>
          </a:xfrm>
        </p:spPr>
        <p:txBody>
          <a:bodyPr/>
          <a:lstStyle/>
          <a:p>
            <a:r>
              <a:rPr lang="en-US" dirty="0"/>
              <a:t>Written in Python 3.7</a:t>
            </a:r>
          </a:p>
          <a:p>
            <a:pPr lvl="1"/>
            <a:r>
              <a:rPr lang="en-US" dirty="0"/>
              <a:t>Ease of use and development</a:t>
            </a:r>
          </a:p>
          <a:p>
            <a:pPr lvl="1"/>
            <a:r>
              <a:rPr lang="en-US" dirty="0"/>
              <a:t>Cross platform capability</a:t>
            </a:r>
          </a:p>
          <a:p>
            <a:pPr lvl="1"/>
            <a:r>
              <a:rPr lang="en-US" dirty="0"/>
              <a:t>Input file utilizes configuration file format to leverage Python’s native parsing functionality</a:t>
            </a:r>
          </a:p>
          <a:p>
            <a:r>
              <a:rPr lang="en-US" dirty="0"/>
              <a:t>Modular design</a:t>
            </a:r>
          </a:p>
          <a:p>
            <a:pPr lvl="1"/>
            <a:r>
              <a:rPr lang="en-US" dirty="0"/>
              <a:t>Data exchange: “Aircraft” object parameter</a:t>
            </a:r>
          </a:p>
          <a:p>
            <a:pPr lvl="1"/>
            <a:r>
              <a:rPr lang="en-US" dirty="0"/>
              <a:t>Analysis models (Layers) specified by input file at runtime</a:t>
            </a:r>
          </a:p>
          <a:p>
            <a:pPr lvl="2"/>
            <a:r>
              <a:rPr lang="en-US" dirty="0"/>
              <a:t>Default Level 0 models implement legacy methodologies</a:t>
            </a:r>
          </a:p>
          <a:p>
            <a:pPr lvl="2"/>
            <a:r>
              <a:rPr lang="en-US" dirty="0"/>
              <a:t>Higher level models implement more complex methodologies</a:t>
            </a:r>
          </a:p>
          <a:p>
            <a:endParaRPr lang="en-US" dirty="0"/>
          </a:p>
          <a:p>
            <a:pPr lvl="1"/>
            <a:endParaRPr lang="en-US" sz="2000" dirty="0">
              <a:latin typeface="Helvetica"/>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002" t="9085" r="10488" b="9768"/>
          <a:stretch/>
        </p:blipFill>
        <p:spPr>
          <a:xfrm>
            <a:off x="7716626" y="1088968"/>
            <a:ext cx="3836140" cy="3117272"/>
          </a:xfrm>
          <a:prstGeom prst="rect">
            <a:avLst/>
          </a:prstGeom>
        </p:spPr>
      </p:pic>
    </p:spTree>
    <p:extLst>
      <p:ext uri="{BB962C8B-B14F-4D97-AF65-F5344CB8AC3E}">
        <p14:creationId xmlns:p14="http://schemas.microsoft.com/office/powerpoint/2010/main" val="309758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9FAF7-6DB9-403F-BAC7-6E8CC966B36C}"/>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7155C512-1936-4CE9-B68F-6069728912A3}"/>
              </a:ext>
            </a:extLst>
          </p:cNvPr>
          <p:cNvSpPr>
            <a:spLocks noGrp="1"/>
          </p:cNvSpPr>
          <p:nvPr>
            <p:ph idx="1"/>
          </p:nvPr>
        </p:nvSpPr>
        <p:spPr/>
        <p:txBody>
          <a:bodyPr/>
          <a:lstStyle/>
          <a:p>
            <a:r>
              <a:rPr lang="en-US" dirty="0">
                <a:solidFill>
                  <a:schemeClr val="bg1">
                    <a:lumMod val="85000"/>
                  </a:schemeClr>
                </a:solidFill>
              </a:rPr>
              <a:t>Background</a:t>
            </a:r>
          </a:p>
          <a:p>
            <a:r>
              <a:rPr lang="en-US" dirty="0">
                <a:solidFill>
                  <a:schemeClr val="bg1">
                    <a:lumMod val="85000"/>
                  </a:schemeClr>
                </a:solidFill>
              </a:rPr>
              <a:t>Motivation and Goals</a:t>
            </a:r>
          </a:p>
          <a:p>
            <a:r>
              <a:rPr lang="en-US" dirty="0">
                <a:solidFill>
                  <a:schemeClr val="bg1">
                    <a:lumMod val="85000"/>
                  </a:schemeClr>
                </a:solidFill>
              </a:rPr>
              <a:t>Software Design</a:t>
            </a:r>
          </a:p>
          <a:p>
            <a:r>
              <a:rPr lang="en-US" dirty="0"/>
              <a:t>Challenge Problems</a:t>
            </a:r>
          </a:p>
          <a:p>
            <a:r>
              <a:rPr lang="en-US" dirty="0">
                <a:solidFill>
                  <a:schemeClr val="bg1">
                    <a:lumMod val="85000"/>
                  </a:schemeClr>
                </a:solidFill>
              </a:rPr>
              <a:t>Recent Developments</a:t>
            </a:r>
          </a:p>
          <a:p>
            <a:r>
              <a:rPr lang="en-US" dirty="0">
                <a:solidFill>
                  <a:schemeClr val="bg1">
                    <a:lumMod val="85000"/>
                  </a:schemeClr>
                </a:solidFill>
              </a:rPr>
              <a:t>FY21-22 Plans</a:t>
            </a:r>
          </a:p>
        </p:txBody>
      </p:sp>
    </p:spTree>
    <p:extLst>
      <p:ext uri="{BB962C8B-B14F-4D97-AF65-F5344CB8AC3E}">
        <p14:creationId xmlns:p14="http://schemas.microsoft.com/office/powerpoint/2010/main" val="3343502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Description of Identified Challenge Problems</a:t>
            </a:r>
          </a:p>
        </p:txBody>
      </p:sp>
      <p:sp>
        <p:nvSpPr>
          <p:cNvPr id="3" name="Content Placeholder 2"/>
          <p:cNvSpPr>
            <a:spLocks noGrp="1"/>
          </p:cNvSpPr>
          <p:nvPr>
            <p:ph idx="1"/>
          </p:nvPr>
        </p:nvSpPr>
        <p:spPr>
          <a:xfrm>
            <a:off x="304802" y="935980"/>
            <a:ext cx="8262302" cy="5400084"/>
          </a:xfrm>
        </p:spPr>
        <p:txBody>
          <a:bodyPr/>
          <a:lstStyle/>
          <a:p>
            <a:r>
              <a:rPr lang="en-US" sz="1800" dirty="0"/>
              <a:t>Conventional tube-and-wing</a:t>
            </a:r>
          </a:p>
          <a:p>
            <a:pPr lvl="1"/>
            <a:r>
              <a:rPr lang="en-US" sz="1600" dirty="0"/>
              <a:t>Analysis of Boeing 737-800 aircraft</a:t>
            </a:r>
          </a:p>
          <a:p>
            <a:pPr lvl="1"/>
            <a:r>
              <a:rPr lang="en-US" sz="1600" dirty="0"/>
              <a:t>Show LEAPS has replicated current analysis capability</a:t>
            </a:r>
          </a:p>
          <a:p>
            <a:r>
              <a:rPr lang="en-US" sz="1800" dirty="0"/>
              <a:t>Conventional tube-and-wing with coupled aero-elastic analysis</a:t>
            </a:r>
          </a:p>
          <a:p>
            <a:pPr lvl="1"/>
            <a:r>
              <a:rPr lang="en-US" sz="1600" dirty="0"/>
              <a:t>Highly flexible wing structure as seen on state-of-the-art Boeing 787 aircraft</a:t>
            </a:r>
          </a:p>
          <a:p>
            <a:pPr lvl="1"/>
            <a:r>
              <a:rPr lang="en-US" sz="1600" dirty="0"/>
              <a:t>Requires coupled, physics-based analysis of aerodynamics and structures</a:t>
            </a:r>
            <a:endParaRPr lang="en-US" sz="1800" dirty="0"/>
          </a:p>
          <a:p>
            <a:r>
              <a:rPr lang="en-US" sz="1800" dirty="0"/>
              <a:t>Parallel Electric-Gas Architecture with Synergistic Utilization Scheme (PEGASUS)</a:t>
            </a:r>
          </a:p>
          <a:p>
            <a:pPr lvl="1"/>
            <a:r>
              <a:rPr lang="en-US" sz="1600" dirty="0"/>
              <a:t>Hybrid-electric vehicle that has onboard fuel and batteries</a:t>
            </a:r>
          </a:p>
          <a:p>
            <a:pPr lvl="1"/>
            <a:r>
              <a:rPr lang="en-US" sz="1600" dirty="0"/>
              <a:t>Individual propulsors should be throttled independently to identify best ConOps for a given objective</a:t>
            </a:r>
          </a:p>
          <a:p>
            <a:r>
              <a:rPr lang="en-US" sz="1800" dirty="0"/>
              <a:t>X-57 Maxwell all-electric manned research aircraft</a:t>
            </a:r>
          </a:p>
          <a:p>
            <a:pPr lvl="1"/>
            <a:r>
              <a:rPr lang="en-US" sz="1600" dirty="0"/>
              <a:t>All-electric configuration requires new mission analysis capability</a:t>
            </a:r>
          </a:p>
          <a:p>
            <a:pPr lvl="1"/>
            <a:r>
              <a:rPr lang="en-US" sz="1600" dirty="0"/>
              <a:t>Vehicle aerodynamics are highly dependent on the propulsion system</a:t>
            </a:r>
          </a:p>
          <a:p>
            <a:r>
              <a:rPr lang="en-US" sz="1800" dirty="0"/>
              <a:t>Supersonic vehicle with coupled boom signature analysis</a:t>
            </a:r>
          </a:p>
          <a:p>
            <a:pPr lvl="1"/>
            <a:r>
              <a:rPr lang="en-US" sz="1600" dirty="0"/>
              <a:t>Requires extensible analysis for boom signature (sBOOM)</a:t>
            </a:r>
          </a:p>
          <a:p>
            <a:pPr lvl="1"/>
            <a:r>
              <a:rPr lang="en-US" sz="1600" dirty="0"/>
              <a:t>Custom trajectory objective function for minimize boom signature</a:t>
            </a:r>
          </a:p>
        </p:txBody>
      </p:sp>
      <p:pic>
        <p:nvPicPr>
          <p:cNvPr id="5" name="Picture 4"/>
          <p:cNvPicPr>
            <a:picLocks noChangeAspect="1"/>
          </p:cNvPicPr>
          <p:nvPr/>
        </p:nvPicPr>
        <p:blipFill rotWithShape="1">
          <a:blip r:embed="rId2" cstate="hqprint">
            <a:extLst>
              <a:ext uri="{28A0092B-C50C-407E-A947-70E740481C1C}">
                <a14:useLocalDpi xmlns:a14="http://schemas.microsoft.com/office/drawing/2010/main"/>
              </a:ext>
            </a:extLst>
          </a:blip>
          <a:srcRect t="9187"/>
          <a:stretch/>
        </p:blipFill>
        <p:spPr>
          <a:xfrm>
            <a:off x="9302372" y="2636225"/>
            <a:ext cx="2286000" cy="1220165"/>
          </a:xfrm>
          <a:prstGeom prst="roundRect">
            <a:avLst/>
          </a:prstGeom>
        </p:spPr>
      </p:pic>
      <p:pic>
        <p:nvPicPr>
          <p:cNvPr id="7" name="Picture 6"/>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310128" y="3936965"/>
            <a:ext cx="2286000" cy="1430129"/>
          </a:xfrm>
          <a:prstGeom prst="rect">
            <a:avLst/>
          </a:prstGeom>
        </p:spPr>
      </p:pic>
      <p:grpSp>
        <p:nvGrpSpPr>
          <p:cNvPr id="9" name="Group 8"/>
          <p:cNvGrpSpPr/>
          <p:nvPr/>
        </p:nvGrpSpPr>
        <p:grpSpPr>
          <a:xfrm>
            <a:off x="9294617" y="935980"/>
            <a:ext cx="2285999" cy="1519884"/>
            <a:chOff x="9353885" y="1434077"/>
            <a:chExt cx="2533315" cy="1519884"/>
          </a:xfrm>
        </p:grpSpPr>
        <p:pic>
          <p:nvPicPr>
            <p:cNvPr id="1026" name="Picture 2" descr="https://www.transportation.gov/sites/dot.gov/files/AVIATION_FEATUREITEM_2_REGS_10.JPG"/>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9371074" y="1434077"/>
              <a:ext cx="2516126" cy="1179576"/>
            </a:xfrm>
            <a:prstGeom prst="round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353885" y="2676962"/>
              <a:ext cx="2447470" cy="276999"/>
            </a:xfrm>
            <a:prstGeom prst="rect">
              <a:avLst/>
            </a:prstGeom>
            <a:noFill/>
          </p:spPr>
          <p:txBody>
            <a:bodyPr wrap="square" rtlCol="0">
              <a:spAutoFit/>
            </a:bodyPr>
            <a:lstStyle/>
            <a:p>
              <a:r>
                <a:rPr lang="en-US" sz="600" dirty="0">
                  <a:latin typeface="Arial" panose="020B0604020202020204" pitchFamily="34" charset="0"/>
                  <a:cs typeface="Arial" panose="020B0604020202020204" pitchFamily="34" charset="0"/>
                </a:rPr>
                <a:t>https://www.transportation.gov/sites/dot.gov/files/AVIATION_FEATUREITEM_2_REGS_10.JPG</a:t>
              </a:r>
            </a:p>
          </p:txBody>
        </p:sp>
      </p:grpSp>
      <p:pic>
        <p:nvPicPr>
          <p:cNvPr id="6" name="Picture 5"/>
          <p:cNvPicPr>
            <a:picLocks noChangeAspect="1"/>
          </p:cNvPicPr>
          <p:nvPr/>
        </p:nvPicPr>
        <p:blipFill rotWithShape="1">
          <a:blip r:embed="rId5" cstate="hqprint">
            <a:extLst>
              <a:ext uri="{28A0092B-C50C-407E-A947-70E740481C1C}">
                <a14:useLocalDpi xmlns:a14="http://schemas.microsoft.com/office/drawing/2010/main"/>
              </a:ext>
            </a:extLst>
          </a:blip>
          <a:srcRect t="8369" b="17869"/>
          <a:stretch/>
        </p:blipFill>
        <p:spPr>
          <a:xfrm>
            <a:off x="9255884" y="5416900"/>
            <a:ext cx="2286000" cy="1170432"/>
          </a:xfrm>
          <a:prstGeom prst="roundRect">
            <a:avLst/>
          </a:prstGeom>
        </p:spPr>
      </p:pic>
    </p:spTree>
    <p:extLst>
      <p:ext uri="{BB962C8B-B14F-4D97-AF65-F5344CB8AC3E}">
        <p14:creationId xmlns:p14="http://schemas.microsoft.com/office/powerpoint/2010/main" val="599158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 Problem</a:t>
            </a:r>
          </a:p>
        </p:txBody>
      </p:sp>
      <p:sp>
        <p:nvSpPr>
          <p:cNvPr id="3" name="Content Placeholder 2"/>
          <p:cNvSpPr>
            <a:spLocks noGrp="1"/>
          </p:cNvSpPr>
          <p:nvPr>
            <p:ph idx="1"/>
          </p:nvPr>
        </p:nvSpPr>
        <p:spPr>
          <a:xfrm>
            <a:off x="838199" y="1187248"/>
            <a:ext cx="10515600" cy="5400084"/>
          </a:xfrm>
        </p:spPr>
        <p:txBody>
          <a:bodyPr>
            <a:normAutofit/>
          </a:bodyPr>
          <a:lstStyle/>
          <a:p>
            <a:r>
              <a:rPr lang="en-US" dirty="0"/>
              <a:t>Parallel Electric-Gas Architecture with Synergistic Utilization Scheme (PEGASUS)</a:t>
            </a:r>
          </a:p>
          <a:p>
            <a:pPr lvl="1"/>
            <a:r>
              <a:rPr lang="en-US" dirty="0"/>
              <a:t>Hybrid-electric vehicle that has onboard fuel and batteries</a:t>
            </a:r>
          </a:p>
          <a:p>
            <a:pPr lvl="1"/>
            <a:r>
              <a:rPr lang="en-US" dirty="0"/>
              <a:t>Individual propulsors should be throttled independently to identify best ConOps for a given objective</a:t>
            </a:r>
          </a:p>
        </p:txBody>
      </p:sp>
      <p:pic>
        <p:nvPicPr>
          <p:cNvPr id="5" name="Picture 4"/>
          <p:cNvPicPr>
            <a:picLocks noChangeAspect="1"/>
          </p:cNvPicPr>
          <p:nvPr/>
        </p:nvPicPr>
        <p:blipFill rotWithShape="1">
          <a:blip r:embed="rId2" cstate="hqprint">
            <a:extLst>
              <a:ext uri="{28A0092B-C50C-407E-A947-70E740481C1C}">
                <a14:useLocalDpi xmlns:a14="http://schemas.microsoft.com/office/drawing/2010/main"/>
              </a:ext>
            </a:extLst>
          </a:blip>
          <a:srcRect t="9187"/>
          <a:stretch/>
        </p:blipFill>
        <p:spPr>
          <a:xfrm>
            <a:off x="3160631" y="3067725"/>
            <a:ext cx="5872854" cy="3134668"/>
          </a:xfrm>
          <a:prstGeom prst="roundRect">
            <a:avLst/>
          </a:prstGeom>
        </p:spPr>
      </p:pic>
    </p:spTree>
    <p:extLst>
      <p:ext uri="{BB962C8B-B14F-4D97-AF65-F5344CB8AC3E}">
        <p14:creationId xmlns:p14="http://schemas.microsoft.com/office/powerpoint/2010/main" val="739616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9FAF7-6DB9-403F-BAC7-6E8CC966B36C}"/>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7155C512-1936-4CE9-B68F-6069728912A3}"/>
              </a:ext>
            </a:extLst>
          </p:cNvPr>
          <p:cNvSpPr>
            <a:spLocks noGrp="1"/>
          </p:cNvSpPr>
          <p:nvPr>
            <p:ph idx="1"/>
          </p:nvPr>
        </p:nvSpPr>
        <p:spPr/>
        <p:txBody>
          <a:bodyPr/>
          <a:lstStyle/>
          <a:p>
            <a:r>
              <a:rPr lang="en-US" dirty="0"/>
              <a:t>Background</a:t>
            </a:r>
          </a:p>
          <a:p>
            <a:r>
              <a:rPr lang="en-US" dirty="0"/>
              <a:t>Motivation and Goals</a:t>
            </a:r>
          </a:p>
          <a:p>
            <a:r>
              <a:rPr lang="en-US" dirty="0"/>
              <a:t>Software Design</a:t>
            </a:r>
          </a:p>
          <a:p>
            <a:r>
              <a:rPr lang="en-US" dirty="0"/>
              <a:t>Challenge Problems</a:t>
            </a:r>
          </a:p>
          <a:p>
            <a:r>
              <a:rPr lang="en-US" dirty="0"/>
              <a:t>Recent Developments</a:t>
            </a:r>
          </a:p>
          <a:p>
            <a:r>
              <a:rPr lang="en-US" dirty="0"/>
              <a:t>FY21-22 Plans</a:t>
            </a:r>
          </a:p>
        </p:txBody>
      </p:sp>
    </p:spTree>
    <p:extLst>
      <p:ext uri="{BB962C8B-B14F-4D97-AF65-F5344CB8AC3E}">
        <p14:creationId xmlns:p14="http://schemas.microsoft.com/office/powerpoint/2010/main" val="3455698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PEGASUS</a:t>
            </a:r>
          </a:p>
        </p:txBody>
      </p:sp>
      <p:pic>
        <p:nvPicPr>
          <p:cNvPr id="5" name="Picture 4"/>
          <p:cNvPicPr>
            <a:picLocks noChangeAspect="1"/>
          </p:cNvPicPr>
          <p:nvPr/>
        </p:nvPicPr>
        <p:blipFill>
          <a:blip r:embed="rId2">
            <a:clrChange>
              <a:clrFrom>
                <a:srgbClr val="FFFFFF">
                  <a:alpha val="50196"/>
                </a:srgbClr>
              </a:clrFrom>
              <a:clrTo>
                <a:srgbClr val="FFFFFF">
                  <a:alpha val="0"/>
                </a:srgbClr>
              </a:clrTo>
            </a:clrChange>
            <a:extLst>
              <a:ext uri="{28A0092B-C50C-407E-A947-70E740481C1C}">
                <a14:useLocalDpi xmlns:a14="http://schemas.microsoft.com/office/drawing/2010/main" val="0"/>
              </a:ext>
            </a:extLst>
          </a:blip>
          <a:stretch>
            <a:fillRect/>
          </a:stretch>
        </p:blipFill>
        <p:spPr>
          <a:xfrm>
            <a:off x="1590675" y="1313863"/>
            <a:ext cx="9144001" cy="5143500"/>
          </a:xfrm>
          <a:prstGeom prst="rect">
            <a:avLst/>
          </a:prstGeom>
        </p:spPr>
      </p:pic>
      <p:grpSp>
        <p:nvGrpSpPr>
          <p:cNvPr id="6" name="Group 5"/>
          <p:cNvGrpSpPr/>
          <p:nvPr/>
        </p:nvGrpSpPr>
        <p:grpSpPr>
          <a:xfrm>
            <a:off x="8058293" y="4436158"/>
            <a:ext cx="2247757" cy="1669367"/>
            <a:chOff x="6467618" y="4371975"/>
            <a:chExt cx="2364868" cy="2421842"/>
          </a:xfrm>
        </p:grpSpPr>
        <p:cxnSp>
          <p:nvCxnSpPr>
            <p:cNvPr id="7" name="Straight Arrow Connector 6"/>
            <p:cNvCxnSpPr>
              <a:stCxn id="8" idx="3"/>
            </p:cNvCxnSpPr>
            <p:nvPr/>
          </p:nvCxnSpPr>
          <p:spPr>
            <a:xfrm flipV="1">
              <a:off x="7649824" y="4371975"/>
              <a:ext cx="422614" cy="591366"/>
            </a:xfrm>
            <a:prstGeom prst="straightConnector1">
              <a:avLst/>
            </a:prstGeom>
            <a:ln w="76200">
              <a:solidFill>
                <a:srgbClr val="0A3D91"/>
              </a:solidFill>
              <a:tailEnd type="triangle"/>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sp>
          <p:nvSpPr>
            <p:cNvPr id="8" name="Hexagon 9"/>
            <p:cNvSpPr/>
            <p:nvPr/>
          </p:nvSpPr>
          <p:spPr>
            <a:xfrm rot="16200000">
              <a:off x="7427794" y="4003165"/>
              <a:ext cx="444059" cy="2364411"/>
            </a:xfrm>
            <a:prstGeom prst="rect">
              <a:avLst/>
            </a:prstGeom>
            <a:solidFill>
              <a:srgbClr val="0A3D9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34286" tIns="17143" rIns="34286" bIns="17143" numCol="1" spcCol="0" rtlCol="0" fromWordArt="0" anchor="ctr" anchorCtr="0" forceAA="0" compatLnSpc="1">
              <a:prstTxWarp prst="textNoShape">
                <a:avLst/>
              </a:prstTxWarp>
              <a:noAutofit/>
            </a:bodyPr>
            <a:lstStyle/>
            <a:p>
              <a:pPr algn="ctr"/>
              <a:r>
                <a:rPr lang="en-US" sz="2000" dirty="0">
                  <a:solidFill>
                    <a:schemeClr val="bg1"/>
                  </a:solidFill>
                  <a:latin typeface="Helvetica Regular" charset="0"/>
                </a:rPr>
                <a:t>BLI: All Electric</a:t>
              </a:r>
            </a:p>
          </p:txBody>
        </p:sp>
        <p:sp>
          <p:nvSpPr>
            <p:cNvPr id="9" name="Rectangle 8"/>
            <p:cNvSpPr/>
            <p:nvPr/>
          </p:nvSpPr>
          <p:spPr>
            <a:xfrm>
              <a:off x="6467618" y="5407398"/>
              <a:ext cx="2364868" cy="13864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rgbClr val="0A3D91"/>
                </a:solidFill>
              </a:endParaRPr>
            </a:p>
            <a:p>
              <a:r>
                <a:rPr lang="en-US" sz="1400" dirty="0">
                  <a:solidFill>
                    <a:srgbClr val="0A3D91"/>
                  </a:solidFill>
                </a:rPr>
                <a:t>Ingests the fuselage boundary layer to reaccelerate the flow</a:t>
              </a:r>
            </a:p>
          </p:txBody>
        </p:sp>
      </p:grpSp>
      <p:grpSp>
        <p:nvGrpSpPr>
          <p:cNvPr id="10" name="Group 9"/>
          <p:cNvGrpSpPr/>
          <p:nvPr/>
        </p:nvGrpSpPr>
        <p:grpSpPr>
          <a:xfrm>
            <a:off x="1834525" y="994451"/>
            <a:ext cx="4790729" cy="2570732"/>
            <a:chOff x="243850" y="930268"/>
            <a:chExt cx="4790729" cy="2570732"/>
          </a:xfrm>
        </p:grpSpPr>
        <p:cxnSp>
          <p:nvCxnSpPr>
            <p:cNvPr id="11" name="Straight Arrow Connector 10"/>
            <p:cNvCxnSpPr/>
            <p:nvPr/>
          </p:nvCxnSpPr>
          <p:spPr>
            <a:xfrm>
              <a:off x="2697643" y="3091267"/>
              <a:ext cx="2336936" cy="409733"/>
            </a:xfrm>
            <a:prstGeom prst="straightConnector1">
              <a:avLst/>
            </a:prstGeom>
            <a:ln w="76200">
              <a:solidFill>
                <a:srgbClr val="0A3D91"/>
              </a:solidFill>
              <a:tailEnd type="triangle"/>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sp>
          <p:nvSpPr>
            <p:cNvPr id="12" name="Hexagon 1"/>
            <p:cNvSpPr/>
            <p:nvPr/>
          </p:nvSpPr>
          <p:spPr>
            <a:xfrm rot="16200000">
              <a:off x="1098125" y="75993"/>
              <a:ext cx="745244" cy="2453793"/>
            </a:xfrm>
            <a:prstGeom prst="rect">
              <a:avLst/>
            </a:prstGeom>
            <a:solidFill>
              <a:srgbClr val="0A3D9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34286" tIns="17143" rIns="34286" bIns="17143" numCol="1" spcCol="0" rtlCol="0" fromWordArt="0" anchor="ctr" anchorCtr="0" forceAA="0" compatLnSpc="1">
              <a:prstTxWarp prst="textNoShape">
                <a:avLst/>
              </a:prstTxWarp>
              <a:noAutofit/>
            </a:bodyPr>
            <a:lstStyle/>
            <a:p>
              <a:pPr algn="ctr"/>
              <a:r>
                <a:rPr lang="en-US" sz="2000" dirty="0">
                  <a:solidFill>
                    <a:schemeClr val="bg1"/>
                  </a:solidFill>
                  <a:latin typeface="Helvetica Regular" charset="0"/>
                </a:rPr>
                <a:t>Wingtip: Parallel Hybrid Electric</a:t>
              </a:r>
            </a:p>
          </p:txBody>
        </p:sp>
        <p:sp>
          <p:nvSpPr>
            <p:cNvPr id="13" name="Rectangle 12"/>
            <p:cNvSpPr/>
            <p:nvPr/>
          </p:nvSpPr>
          <p:spPr>
            <a:xfrm>
              <a:off x="243850" y="1675511"/>
              <a:ext cx="2453793" cy="14272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0A3D91"/>
                  </a:solidFill>
                </a:rPr>
                <a:t>Propellers operating opposite to that of the wing tip </a:t>
              </a:r>
              <a:r>
                <a:rPr lang="en-US" sz="1400" dirty="0" err="1">
                  <a:solidFill>
                    <a:srgbClr val="0A3D91"/>
                  </a:solidFill>
                </a:rPr>
                <a:t>vortical</a:t>
              </a:r>
              <a:r>
                <a:rPr lang="en-US" sz="1400" dirty="0">
                  <a:solidFill>
                    <a:srgbClr val="0A3D91"/>
                  </a:solidFill>
                </a:rPr>
                <a:t> flow</a:t>
              </a:r>
            </a:p>
          </p:txBody>
        </p:sp>
      </p:grpSp>
      <p:grpSp>
        <p:nvGrpSpPr>
          <p:cNvPr id="14" name="Group 13"/>
          <p:cNvGrpSpPr/>
          <p:nvPr/>
        </p:nvGrpSpPr>
        <p:grpSpPr>
          <a:xfrm>
            <a:off x="1923450" y="4134087"/>
            <a:ext cx="3098914" cy="2428638"/>
            <a:chOff x="332775" y="4069904"/>
            <a:chExt cx="3098914" cy="2428638"/>
          </a:xfrm>
        </p:grpSpPr>
        <p:cxnSp>
          <p:nvCxnSpPr>
            <p:cNvPr id="15" name="Straight Arrow Connector 14"/>
            <p:cNvCxnSpPr>
              <a:stCxn id="16" idx="3"/>
            </p:cNvCxnSpPr>
            <p:nvPr/>
          </p:nvCxnSpPr>
          <p:spPr>
            <a:xfrm flipV="1">
              <a:off x="1527782" y="4069904"/>
              <a:ext cx="1903907" cy="908864"/>
            </a:xfrm>
            <a:prstGeom prst="straightConnector1">
              <a:avLst/>
            </a:prstGeom>
            <a:ln w="76200">
              <a:solidFill>
                <a:srgbClr val="0A3D91"/>
              </a:solidFill>
              <a:tailEnd type="triangle"/>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sp>
          <p:nvSpPr>
            <p:cNvPr id="16" name="Hexagon 5"/>
            <p:cNvSpPr/>
            <p:nvPr/>
          </p:nvSpPr>
          <p:spPr>
            <a:xfrm rot="16200000">
              <a:off x="1290038" y="4034078"/>
              <a:ext cx="475487" cy="2364867"/>
            </a:xfrm>
            <a:prstGeom prst="rect">
              <a:avLst/>
            </a:prstGeom>
            <a:solidFill>
              <a:srgbClr val="0A3D9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34286" tIns="17143" rIns="34286" bIns="17143" numCol="1" spcCol="0" rtlCol="0" fromWordArt="0" anchor="ctr" anchorCtr="0" forceAA="0" compatLnSpc="1">
              <a:prstTxWarp prst="textNoShape">
                <a:avLst/>
              </a:prstTxWarp>
              <a:noAutofit/>
            </a:bodyPr>
            <a:lstStyle/>
            <a:p>
              <a:pPr algn="ctr"/>
              <a:r>
                <a:rPr lang="en-US" sz="2000" dirty="0">
                  <a:solidFill>
                    <a:schemeClr val="bg1"/>
                  </a:solidFill>
                  <a:latin typeface="Helvetica Regular" charset="0"/>
                </a:rPr>
                <a:t>Inboard: All Electric</a:t>
              </a:r>
            </a:p>
          </p:txBody>
        </p:sp>
        <p:sp>
          <p:nvSpPr>
            <p:cNvPr id="17" name="Rectangle 16"/>
            <p:cNvSpPr/>
            <p:nvPr/>
          </p:nvSpPr>
          <p:spPr>
            <a:xfrm>
              <a:off x="332775" y="5436542"/>
              <a:ext cx="2364868" cy="106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charset="0"/>
                <a:buChar char="•"/>
              </a:pPr>
              <a:r>
                <a:rPr lang="en-US" sz="1400" dirty="0">
                  <a:solidFill>
                    <a:srgbClr val="0A3D91"/>
                  </a:solidFill>
                </a:rPr>
                <a:t>Folded at cruise to reduce lift losses due to propeller swirl</a:t>
              </a:r>
            </a:p>
            <a:p>
              <a:pPr marL="171450" indent="-171450">
                <a:buFont typeface="Arial" charset="0"/>
                <a:buChar char="•"/>
              </a:pPr>
              <a:r>
                <a:rPr lang="en-US" sz="1400" dirty="0">
                  <a:solidFill>
                    <a:srgbClr val="0A3D91"/>
                  </a:solidFill>
                </a:rPr>
                <a:t>Provides extra thrust during takeoff and climb</a:t>
              </a:r>
            </a:p>
          </p:txBody>
        </p:sp>
      </p:grpSp>
    </p:spTree>
    <p:extLst>
      <p:ext uri="{BB962C8B-B14F-4D97-AF65-F5344CB8AC3E}">
        <p14:creationId xmlns:p14="http://schemas.microsoft.com/office/powerpoint/2010/main" val="330481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Model PEGASUS with FLOPS?</a:t>
            </a:r>
          </a:p>
        </p:txBody>
      </p:sp>
      <p:pic>
        <p:nvPicPr>
          <p:cNvPr id="1026" name="Picture 2" descr="normal.img-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3811" y="994643"/>
            <a:ext cx="4367943" cy="5787158"/>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bwMode="auto">
          <a:xfrm>
            <a:off x="3882277" y="2198594"/>
            <a:ext cx="1432112" cy="692524"/>
          </a:xfrm>
          <a:prstGeom prst="ellipse">
            <a:avLst/>
          </a:prstGeom>
          <a:noFill/>
          <a:ln w="508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Black" pitchFamily="-108" charset="0"/>
              <a:ea typeface="ＭＳ Ｐゴシック" pitchFamily="-108" charset="-128"/>
              <a:cs typeface="ＭＳ Ｐゴシック" pitchFamily="-108" charset="-128"/>
            </a:endParaRPr>
          </a:p>
        </p:txBody>
      </p:sp>
      <p:sp>
        <p:nvSpPr>
          <p:cNvPr id="8" name="Content Placeholder 2"/>
          <p:cNvSpPr>
            <a:spLocks noGrp="1"/>
          </p:cNvSpPr>
          <p:nvPr>
            <p:ph idx="1"/>
          </p:nvPr>
        </p:nvSpPr>
        <p:spPr>
          <a:xfrm>
            <a:off x="7248527" y="2302820"/>
            <a:ext cx="4029073" cy="2240606"/>
          </a:xfrm>
        </p:spPr>
        <p:txBody>
          <a:bodyPr/>
          <a:lstStyle/>
          <a:p>
            <a:r>
              <a:rPr lang="en-US" sz="1800" dirty="0"/>
              <a:t>All </a:t>
            </a:r>
            <a:r>
              <a:rPr lang="en-US" sz="1800" dirty="0" err="1"/>
              <a:t>propulsor</a:t>
            </a:r>
            <a:r>
              <a:rPr lang="en-US" sz="1800" dirty="0"/>
              <a:t> classes modeled as one</a:t>
            </a:r>
          </a:p>
          <a:p>
            <a:r>
              <a:rPr lang="en-US" sz="1800" dirty="0"/>
              <a:t>Battery weight computed externally</a:t>
            </a:r>
          </a:p>
          <a:p>
            <a:r>
              <a:rPr lang="en-US" sz="1800" dirty="0"/>
              <a:t>Trajectory designed for fuel-powered aircraft</a:t>
            </a:r>
          </a:p>
          <a:p>
            <a:endParaRPr lang="en-US" sz="1800" dirty="0"/>
          </a:p>
        </p:txBody>
      </p:sp>
      <p:sp>
        <p:nvSpPr>
          <p:cNvPr id="7" name="Oval 6"/>
          <p:cNvSpPr/>
          <p:nvPr/>
        </p:nvSpPr>
        <p:spPr bwMode="auto">
          <a:xfrm>
            <a:off x="3882277" y="4132837"/>
            <a:ext cx="1432112" cy="692524"/>
          </a:xfrm>
          <a:prstGeom prst="ellipse">
            <a:avLst/>
          </a:prstGeom>
          <a:noFill/>
          <a:ln w="508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Black"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50520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build="p"/>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Differences in Mission Analysis Methodologies?</a:t>
            </a:r>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2196178625"/>
              </p:ext>
            </p:extLst>
          </p:nvPr>
        </p:nvGraphicFramePr>
        <p:xfrm>
          <a:off x="1757627" y="2138666"/>
          <a:ext cx="8678862" cy="3027680"/>
        </p:xfrm>
        <a:graphic>
          <a:graphicData uri="http://schemas.openxmlformats.org/drawingml/2006/table">
            <a:tbl>
              <a:tblPr firstRow="1" bandRow="1">
                <a:tableStyleId>{5C22544A-7EE6-4342-B048-85BDC9FD1C3A}</a:tableStyleId>
              </a:tblPr>
              <a:tblGrid>
                <a:gridCol w="3232048">
                  <a:extLst>
                    <a:ext uri="{9D8B030D-6E8A-4147-A177-3AD203B41FA5}">
                      <a16:colId xmlns:a16="http://schemas.microsoft.com/office/drawing/2014/main" val="20000"/>
                    </a:ext>
                  </a:extLst>
                </a:gridCol>
                <a:gridCol w="2553860">
                  <a:extLst>
                    <a:ext uri="{9D8B030D-6E8A-4147-A177-3AD203B41FA5}">
                      <a16:colId xmlns:a16="http://schemas.microsoft.com/office/drawing/2014/main" val="20001"/>
                    </a:ext>
                  </a:extLst>
                </a:gridCol>
                <a:gridCol w="2892954">
                  <a:extLst>
                    <a:ext uri="{9D8B030D-6E8A-4147-A177-3AD203B41FA5}">
                      <a16:colId xmlns:a16="http://schemas.microsoft.com/office/drawing/2014/main" val="20002"/>
                    </a:ext>
                  </a:extLst>
                </a:gridCol>
              </a:tblGrid>
              <a:tr h="335172">
                <a:tc>
                  <a:txBody>
                    <a:bodyPr/>
                    <a:lstStyle/>
                    <a:p>
                      <a:pPr algn="l"/>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FLOPS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LEAPS L0</a:t>
                      </a:r>
                      <a:r>
                        <a:rPr lang="en-US" baseline="0" dirty="0">
                          <a:solidFill>
                            <a:schemeClr val="tx1"/>
                          </a:solidFill>
                        </a:rPr>
                        <a:t> Approach</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l"/>
                      <a:r>
                        <a:rPr lang="en-US" dirty="0"/>
                        <a:t>Equations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Point mass/Energy 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Point mass/Energy 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l"/>
                      <a:r>
                        <a:rPr lang="en-US" dirty="0"/>
                        <a:t>Energy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Consumable fuel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Consumable</a:t>
                      </a:r>
                      <a:r>
                        <a:rPr lang="en-US" baseline="0" dirty="0"/>
                        <a:t> fuel, electric, hybrid-electric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l"/>
                      <a:r>
                        <a:rPr lang="en-US" dirty="0"/>
                        <a:t>Engine data sets per segment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Multiple</a:t>
                      </a:r>
                      <a:r>
                        <a:rPr lang="en-US" baseline="0" dirty="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l"/>
                      <a:r>
                        <a:rPr lang="en-US" dirty="0"/>
                        <a:t>Throttle</a:t>
                      </a:r>
                      <a:r>
                        <a:rPr lang="en-US" baseline="0" dirty="0"/>
                        <a:t> parameter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One for all </a:t>
                      </a:r>
                      <a:r>
                        <a:rPr lang="en-US" dirty="0" err="1"/>
                        <a:t>propulsors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One or two per propulsor class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l"/>
                      <a:r>
                        <a:rPr lang="en-US" dirty="0"/>
                        <a:t>Cost</a:t>
                      </a:r>
                      <a:r>
                        <a:rPr lang="en-US" baseline="0" dirty="0"/>
                        <a:t> function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Multiple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User-defined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55850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9FAF7-6DB9-403F-BAC7-6E8CC966B36C}"/>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7155C512-1936-4CE9-B68F-6069728912A3}"/>
              </a:ext>
            </a:extLst>
          </p:cNvPr>
          <p:cNvSpPr>
            <a:spLocks noGrp="1"/>
          </p:cNvSpPr>
          <p:nvPr>
            <p:ph idx="1"/>
          </p:nvPr>
        </p:nvSpPr>
        <p:spPr/>
        <p:txBody>
          <a:bodyPr/>
          <a:lstStyle/>
          <a:p>
            <a:r>
              <a:rPr lang="en-US" dirty="0">
                <a:solidFill>
                  <a:schemeClr val="bg1">
                    <a:lumMod val="85000"/>
                  </a:schemeClr>
                </a:solidFill>
              </a:rPr>
              <a:t>Background</a:t>
            </a:r>
          </a:p>
          <a:p>
            <a:r>
              <a:rPr lang="en-US" dirty="0">
                <a:solidFill>
                  <a:schemeClr val="bg1">
                    <a:lumMod val="85000"/>
                  </a:schemeClr>
                </a:solidFill>
              </a:rPr>
              <a:t>Motivation and Goals</a:t>
            </a:r>
          </a:p>
          <a:p>
            <a:r>
              <a:rPr lang="en-US" dirty="0">
                <a:solidFill>
                  <a:schemeClr val="bg1">
                    <a:lumMod val="85000"/>
                  </a:schemeClr>
                </a:solidFill>
              </a:rPr>
              <a:t>Software Design</a:t>
            </a:r>
          </a:p>
          <a:p>
            <a:r>
              <a:rPr lang="en-US" dirty="0">
                <a:solidFill>
                  <a:schemeClr val="bg1">
                    <a:lumMod val="85000"/>
                  </a:schemeClr>
                </a:solidFill>
              </a:rPr>
              <a:t>Challenge Problems</a:t>
            </a:r>
          </a:p>
          <a:p>
            <a:r>
              <a:rPr lang="en-US" dirty="0"/>
              <a:t>Recent Developments</a:t>
            </a:r>
          </a:p>
          <a:p>
            <a:r>
              <a:rPr lang="en-US" dirty="0">
                <a:solidFill>
                  <a:schemeClr val="bg1">
                    <a:lumMod val="85000"/>
                  </a:schemeClr>
                </a:solidFill>
              </a:rPr>
              <a:t>FY21-22 Plans</a:t>
            </a:r>
          </a:p>
        </p:txBody>
      </p:sp>
    </p:spTree>
    <p:extLst>
      <p:ext uri="{BB962C8B-B14F-4D97-AF65-F5344CB8AC3E}">
        <p14:creationId xmlns:p14="http://schemas.microsoft.com/office/powerpoint/2010/main" val="1708591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54C9-3A47-4980-A827-29D51898E149}"/>
              </a:ext>
            </a:extLst>
          </p:cNvPr>
          <p:cNvSpPr>
            <a:spLocks noGrp="1"/>
          </p:cNvSpPr>
          <p:nvPr>
            <p:ph type="title"/>
          </p:nvPr>
        </p:nvSpPr>
        <p:spPr/>
        <p:txBody>
          <a:bodyPr/>
          <a:lstStyle/>
          <a:p>
            <a:r>
              <a:rPr lang="en-US" dirty="0"/>
              <a:t>LEAPS Hybrid-Electric Methodology</a:t>
            </a:r>
          </a:p>
        </p:txBody>
      </p:sp>
      <p:sp>
        <p:nvSpPr>
          <p:cNvPr id="3" name="Content Placeholder 2">
            <a:extLst>
              <a:ext uri="{FF2B5EF4-FFF2-40B4-BE49-F238E27FC236}">
                <a16:creationId xmlns:a16="http://schemas.microsoft.com/office/drawing/2014/main" id="{1FF59CB2-51B3-4307-B6C2-BF8E3E9CCD88}"/>
              </a:ext>
            </a:extLst>
          </p:cNvPr>
          <p:cNvSpPr>
            <a:spLocks noGrp="1"/>
          </p:cNvSpPr>
          <p:nvPr>
            <p:ph idx="1"/>
          </p:nvPr>
        </p:nvSpPr>
        <p:spPr/>
        <p:txBody>
          <a:bodyPr>
            <a:normAutofit/>
          </a:bodyPr>
          <a:lstStyle/>
          <a:p>
            <a:r>
              <a:rPr lang="en-US" sz="2000" dirty="0"/>
              <a:t>Parallel-hybrid propulsion systems have two ways to control power</a:t>
            </a:r>
          </a:p>
          <a:p>
            <a:pPr lvl="1"/>
            <a:r>
              <a:rPr lang="en-US" sz="1800" dirty="0"/>
              <a:t>Fuel flow rate and electric power are independent</a:t>
            </a:r>
          </a:p>
          <a:p>
            <a:r>
              <a:rPr lang="en-US" sz="2000" dirty="0"/>
              <a:t>“Hybrid Power Code” (HPC) was introduced to control electric power – requires engine model to contain additional points for each flight condition at various HPC levels</a:t>
            </a:r>
          </a:p>
          <a:p>
            <a:r>
              <a:rPr lang="en-US" sz="2000" dirty="0"/>
              <a:t>HPC behavior is set per mission segment, either at a constant value or optimized at each timestep</a:t>
            </a:r>
          </a:p>
        </p:txBody>
      </p:sp>
      <p:pic>
        <p:nvPicPr>
          <p:cNvPr id="4" name="Picture 3">
            <a:extLst>
              <a:ext uri="{FF2B5EF4-FFF2-40B4-BE49-F238E27FC236}">
                <a16:creationId xmlns:a16="http://schemas.microsoft.com/office/drawing/2014/main" id="{E059C8D1-5925-45FB-92B7-B8F8A8D5042A}"/>
              </a:ext>
            </a:extLst>
          </p:cNvPr>
          <p:cNvPicPr>
            <a:picLocks noChangeAspect="1"/>
          </p:cNvPicPr>
          <p:nvPr/>
        </p:nvPicPr>
        <p:blipFill>
          <a:blip r:embed="rId2"/>
          <a:stretch>
            <a:fillRect/>
          </a:stretch>
        </p:blipFill>
        <p:spPr>
          <a:xfrm>
            <a:off x="2542806" y="3231435"/>
            <a:ext cx="7665685" cy="3361453"/>
          </a:xfrm>
          <a:prstGeom prst="rect">
            <a:avLst/>
          </a:prstGeom>
        </p:spPr>
      </p:pic>
    </p:spTree>
    <p:extLst>
      <p:ext uri="{BB962C8B-B14F-4D97-AF65-F5344CB8AC3E}">
        <p14:creationId xmlns:p14="http://schemas.microsoft.com/office/powerpoint/2010/main" val="2720207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0B733-0E38-4389-B11C-5F7900D3A5E7}"/>
              </a:ext>
            </a:extLst>
          </p:cNvPr>
          <p:cNvSpPr>
            <a:spLocks noGrp="1"/>
          </p:cNvSpPr>
          <p:nvPr>
            <p:ph type="title"/>
          </p:nvPr>
        </p:nvSpPr>
        <p:spPr/>
        <p:txBody>
          <a:bodyPr/>
          <a:lstStyle/>
          <a:p>
            <a:r>
              <a:rPr lang="en-US" dirty="0"/>
              <a:t>Applications of Methodology</a:t>
            </a:r>
          </a:p>
        </p:txBody>
      </p:sp>
      <p:sp>
        <p:nvSpPr>
          <p:cNvPr id="3" name="Content Placeholder 2">
            <a:extLst>
              <a:ext uri="{FF2B5EF4-FFF2-40B4-BE49-F238E27FC236}">
                <a16:creationId xmlns:a16="http://schemas.microsoft.com/office/drawing/2014/main" id="{8CBB6D0B-0292-44C7-B3F7-328FA6213074}"/>
              </a:ext>
            </a:extLst>
          </p:cNvPr>
          <p:cNvSpPr txBox="1">
            <a:spLocks/>
          </p:cNvSpPr>
          <p:nvPr/>
        </p:nvSpPr>
        <p:spPr>
          <a:xfrm>
            <a:off x="304802" y="1219200"/>
            <a:ext cx="5935662" cy="50434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a:t>Previously battery size was a fallout of mission analysis, could not be changed without changing vehicle or mission</a:t>
            </a:r>
          </a:p>
          <a:p>
            <a:pPr lvl="1" fontAlgn="auto">
              <a:spcAft>
                <a:spcPts val="0"/>
              </a:spcAft>
            </a:pPr>
            <a:r>
              <a:rPr lang="en-US"/>
              <a:t>New method can adjust electric energy to match target battery size</a:t>
            </a:r>
          </a:p>
          <a:p>
            <a:pPr fontAlgn="auto">
              <a:spcAft>
                <a:spcPts val="0"/>
              </a:spcAft>
            </a:pPr>
            <a:r>
              <a:rPr lang="en-US"/>
              <a:t>Electric power can be optimized for minimal block energy, fuel, or other metrics</a:t>
            </a:r>
          </a:p>
          <a:p>
            <a:pPr lvl="1" fontAlgn="auto">
              <a:spcAft>
                <a:spcPts val="0"/>
              </a:spcAft>
            </a:pPr>
            <a:endParaRPr lang="en-US" dirty="0"/>
          </a:p>
        </p:txBody>
      </p:sp>
      <p:sp>
        <p:nvSpPr>
          <p:cNvPr id="4" name="TextBox 3">
            <a:extLst>
              <a:ext uri="{FF2B5EF4-FFF2-40B4-BE49-F238E27FC236}">
                <a16:creationId xmlns:a16="http://schemas.microsoft.com/office/drawing/2014/main" id="{0915C997-DA90-4752-AF88-D906E54A64DE}"/>
              </a:ext>
            </a:extLst>
          </p:cNvPr>
          <p:cNvSpPr txBox="1"/>
          <p:nvPr/>
        </p:nvSpPr>
        <p:spPr>
          <a:xfrm>
            <a:off x="6751259" y="5329382"/>
            <a:ext cx="4230777" cy="584775"/>
          </a:xfrm>
          <a:prstGeom prst="rect">
            <a:avLst/>
          </a:prstGeom>
          <a:noFill/>
        </p:spPr>
        <p:txBody>
          <a:bodyPr wrap="square" rtlCol="0">
            <a:spAutoFit/>
          </a:bodyPr>
          <a:lstStyle/>
          <a:p>
            <a:pPr algn="ctr"/>
            <a:r>
              <a:rPr lang="en-US" sz="1600" b="1" dirty="0">
                <a:latin typeface="+mj-lt"/>
              </a:rPr>
              <a:t>Example of notional 737-like hybrid vehicle sized with a fixed battery</a:t>
            </a:r>
          </a:p>
        </p:txBody>
      </p:sp>
      <p:pic>
        <p:nvPicPr>
          <p:cNvPr id="5" name="Picture 4">
            <a:extLst>
              <a:ext uri="{FF2B5EF4-FFF2-40B4-BE49-F238E27FC236}">
                <a16:creationId xmlns:a16="http://schemas.microsoft.com/office/drawing/2014/main" id="{B0D53612-9DC0-4B84-8FBB-EEA67DB2CA01}"/>
              </a:ext>
            </a:extLst>
          </p:cNvPr>
          <p:cNvPicPr>
            <a:picLocks noChangeAspect="1"/>
          </p:cNvPicPr>
          <p:nvPr/>
        </p:nvPicPr>
        <p:blipFill>
          <a:blip r:embed="rId2"/>
          <a:stretch>
            <a:fillRect/>
          </a:stretch>
        </p:blipFill>
        <p:spPr>
          <a:xfrm>
            <a:off x="6138863" y="2041670"/>
            <a:ext cx="5294649" cy="3178853"/>
          </a:xfrm>
          <a:prstGeom prst="rect">
            <a:avLst/>
          </a:prstGeom>
        </p:spPr>
      </p:pic>
      <p:cxnSp>
        <p:nvCxnSpPr>
          <p:cNvPr id="6" name="Straight Arrow Connector 5">
            <a:extLst>
              <a:ext uri="{FF2B5EF4-FFF2-40B4-BE49-F238E27FC236}">
                <a16:creationId xmlns:a16="http://schemas.microsoft.com/office/drawing/2014/main" id="{18700816-F0E0-4E5A-8EC0-61E1B7C81136}"/>
              </a:ext>
            </a:extLst>
          </p:cNvPr>
          <p:cNvCxnSpPr/>
          <p:nvPr/>
        </p:nvCxnSpPr>
        <p:spPr>
          <a:xfrm flipH="1">
            <a:off x="8645236" y="2041670"/>
            <a:ext cx="1293093" cy="10902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9F6C295-6C4E-403E-A4F3-B5E35F4B9E4F}"/>
              </a:ext>
            </a:extLst>
          </p:cNvPr>
          <p:cNvSpPr/>
          <p:nvPr/>
        </p:nvSpPr>
        <p:spPr>
          <a:xfrm>
            <a:off x="8101399" y="1518450"/>
            <a:ext cx="3673860" cy="523220"/>
          </a:xfrm>
          <a:prstGeom prst="rect">
            <a:avLst/>
          </a:prstGeom>
        </p:spPr>
        <p:txBody>
          <a:bodyPr wrap="square">
            <a:spAutoFit/>
          </a:bodyPr>
          <a:lstStyle/>
          <a:p>
            <a:pPr lvl="1"/>
            <a:r>
              <a:rPr lang="en-US" sz="1400" dirty="0">
                <a:latin typeface="+mj-lt"/>
              </a:rPr>
              <a:t>Electric power lowered to match battery’s energy capacity</a:t>
            </a:r>
          </a:p>
        </p:txBody>
      </p:sp>
      <p:sp>
        <p:nvSpPr>
          <p:cNvPr id="8" name="Rectangle 7">
            <a:extLst>
              <a:ext uri="{FF2B5EF4-FFF2-40B4-BE49-F238E27FC236}">
                <a16:creationId xmlns:a16="http://schemas.microsoft.com/office/drawing/2014/main" id="{09972621-8479-43B8-9CCF-F9B04EDD77D1}"/>
              </a:ext>
            </a:extLst>
          </p:cNvPr>
          <p:cNvSpPr/>
          <p:nvPr/>
        </p:nvSpPr>
        <p:spPr>
          <a:xfrm>
            <a:off x="6657206" y="3579343"/>
            <a:ext cx="3673860" cy="523220"/>
          </a:xfrm>
          <a:prstGeom prst="rect">
            <a:avLst/>
          </a:prstGeom>
        </p:spPr>
        <p:txBody>
          <a:bodyPr wrap="square">
            <a:spAutoFit/>
          </a:bodyPr>
          <a:lstStyle/>
          <a:p>
            <a:pPr lvl="1"/>
            <a:r>
              <a:rPr lang="en-US" sz="1400" dirty="0">
                <a:latin typeface="+mj-lt"/>
              </a:rPr>
              <a:t>Fuel throttle remains high to meet thrust requirements</a:t>
            </a:r>
          </a:p>
        </p:txBody>
      </p:sp>
      <p:cxnSp>
        <p:nvCxnSpPr>
          <p:cNvPr id="9" name="Straight Arrow Connector 8">
            <a:extLst>
              <a:ext uri="{FF2B5EF4-FFF2-40B4-BE49-F238E27FC236}">
                <a16:creationId xmlns:a16="http://schemas.microsoft.com/office/drawing/2014/main" id="{A9CFA197-4AB7-4F87-93BD-2C52518D37D9}"/>
              </a:ext>
            </a:extLst>
          </p:cNvPr>
          <p:cNvCxnSpPr/>
          <p:nvPr/>
        </p:nvCxnSpPr>
        <p:spPr>
          <a:xfrm flipV="1">
            <a:off x="9180945" y="2738692"/>
            <a:ext cx="508051" cy="8495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570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530DE-9DCC-4E4C-84FF-A4A6BA76B00B}"/>
              </a:ext>
            </a:extLst>
          </p:cNvPr>
          <p:cNvSpPr>
            <a:spLocks noGrp="1"/>
          </p:cNvSpPr>
          <p:nvPr>
            <p:ph type="title"/>
          </p:nvPr>
        </p:nvSpPr>
        <p:spPr/>
        <p:txBody>
          <a:bodyPr/>
          <a:lstStyle/>
          <a:p>
            <a:r>
              <a:rPr lang="en-US" dirty="0"/>
              <a:t>Inertia Relief for Multiple Wing-Mounted Propulsors</a:t>
            </a:r>
          </a:p>
        </p:txBody>
      </p:sp>
      <p:sp>
        <p:nvSpPr>
          <p:cNvPr id="3" name="Content Placeholder 2">
            <a:extLst>
              <a:ext uri="{FF2B5EF4-FFF2-40B4-BE49-F238E27FC236}">
                <a16:creationId xmlns:a16="http://schemas.microsoft.com/office/drawing/2014/main" id="{4EAFE23B-9F51-4E2D-8E12-E023534894F2}"/>
              </a:ext>
            </a:extLst>
          </p:cNvPr>
          <p:cNvSpPr>
            <a:spLocks noGrp="1"/>
          </p:cNvSpPr>
          <p:nvPr>
            <p:ph idx="1"/>
          </p:nvPr>
        </p:nvSpPr>
        <p:spPr/>
        <p:txBody>
          <a:bodyPr>
            <a:normAutofit/>
          </a:bodyPr>
          <a:lstStyle/>
          <a:p>
            <a:r>
              <a:rPr lang="en-US" dirty="0"/>
              <a:t>Task Lead: Bryce Horvath</a:t>
            </a:r>
          </a:p>
          <a:p>
            <a:r>
              <a:rPr lang="en-US" dirty="0"/>
              <a:t>Objective:</a:t>
            </a:r>
          </a:p>
          <a:p>
            <a:pPr lvl="1"/>
            <a:r>
              <a:rPr lang="en-US" dirty="0"/>
              <a:t>Evaluate effectiveness of LEAPS wing inertia relief method for aircraft with large numbers of engines</a:t>
            </a:r>
          </a:p>
          <a:p>
            <a:pPr lvl="1"/>
            <a:r>
              <a:rPr lang="en-US" dirty="0"/>
              <a:t>Extend LEAPS wing inertia relief methodology to account for dissimilar engines and validate method with higher order structural analysis tool</a:t>
            </a:r>
          </a:p>
          <a:p>
            <a:r>
              <a:rPr lang="en-US" dirty="0"/>
              <a:t>Status:</a:t>
            </a:r>
          </a:p>
          <a:p>
            <a:pPr lvl="1"/>
            <a:r>
              <a:rPr lang="en-US" dirty="0"/>
              <a:t>Current LEAPS method determined to be effective for aircraft with distributed engines</a:t>
            </a:r>
          </a:p>
          <a:p>
            <a:pPr lvl="1"/>
            <a:r>
              <a:rPr lang="en-US" dirty="0"/>
              <a:t>Extension to allow for dissimilar engine sets developed</a:t>
            </a:r>
          </a:p>
          <a:p>
            <a:pPr lvl="1"/>
            <a:r>
              <a:rPr lang="en-US" dirty="0"/>
              <a:t>Extension compared against results generated with the SUITCASE structural analysis tool</a:t>
            </a:r>
          </a:p>
          <a:p>
            <a:pPr lvl="1"/>
            <a:r>
              <a:rPr lang="en-US" dirty="0"/>
              <a:t>Implementation of extension in LEAPS is in progress</a:t>
            </a:r>
          </a:p>
          <a:p>
            <a:endParaRPr lang="en-US" dirty="0"/>
          </a:p>
        </p:txBody>
      </p:sp>
    </p:spTree>
    <p:extLst>
      <p:ext uri="{BB962C8B-B14F-4D97-AF65-F5344CB8AC3E}">
        <p14:creationId xmlns:p14="http://schemas.microsoft.com/office/powerpoint/2010/main" val="3566544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F6465-FD98-4C08-B77D-CA4973ABCFDD}"/>
              </a:ext>
            </a:extLst>
          </p:cNvPr>
          <p:cNvSpPr>
            <a:spLocks noGrp="1"/>
          </p:cNvSpPr>
          <p:nvPr>
            <p:ph type="title"/>
          </p:nvPr>
        </p:nvSpPr>
        <p:spPr/>
        <p:txBody>
          <a:bodyPr/>
          <a:lstStyle/>
          <a:p>
            <a:r>
              <a:rPr lang="en-US" dirty="0"/>
              <a:t>Evaluation of Current LEAPS Inertia Relief Method</a:t>
            </a:r>
          </a:p>
        </p:txBody>
      </p:sp>
      <p:graphicFrame>
        <p:nvGraphicFramePr>
          <p:cNvPr id="3" name="Content Placeholder 3">
            <a:extLst>
              <a:ext uri="{FF2B5EF4-FFF2-40B4-BE49-F238E27FC236}">
                <a16:creationId xmlns:a16="http://schemas.microsoft.com/office/drawing/2014/main" id="{1086AFC9-1C6E-4087-9950-9B499877B412}"/>
              </a:ext>
            </a:extLst>
          </p:cNvPr>
          <p:cNvGraphicFramePr>
            <a:graphicFrameLocks/>
          </p:cNvGraphicFramePr>
          <p:nvPr>
            <p:extLst>
              <p:ext uri="{D42A27DB-BD31-4B8C-83A1-F6EECF244321}">
                <p14:modId xmlns:p14="http://schemas.microsoft.com/office/powerpoint/2010/main" val="1740793907"/>
              </p:ext>
            </p:extLst>
          </p:nvPr>
        </p:nvGraphicFramePr>
        <p:xfrm>
          <a:off x="3909848" y="1481960"/>
          <a:ext cx="8040414" cy="49293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0127B47E-7866-4E21-AA0E-8D349347A591}"/>
              </a:ext>
            </a:extLst>
          </p:cNvPr>
          <p:cNvSpPr txBox="1"/>
          <p:nvPr/>
        </p:nvSpPr>
        <p:spPr>
          <a:xfrm>
            <a:off x="672662" y="1911405"/>
            <a:ext cx="3478924" cy="2616101"/>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Helvetica" panose="020B0604020202020204" pitchFamily="34" charset="0"/>
                <a:cs typeface="Helvetica" panose="020B0604020202020204" pitchFamily="34" charset="0"/>
              </a:rPr>
              <a:t>Midsize transport aircraft evaluated with increasing numbers of wing mounted engines</a:t>
            </a:r>
          </a:p>
          <a:p>
            <a:pPr marL="285750" indent="-285750">
              <a:buFont typeface="Arial" panose="020B0604020202020204" pitchFamily="34" charset="0"/>
              <a:buChar char="•"/>
            </a:pPr>
            <a:r>
              <a:rPr lang="en-US" sz="2000" dirty="0">
                <a:latin typeface="Helvetica" panose="020B0604020202020204" pitchFamily="34" charset="0"/>
                <a:cs typeface="Helvetica" panose="020B0604020202020204" pitchFamily="34" charset="0"/>
              </a:rPr>
              <a:t>Results show largely similar trends between SUITCASE and LEAPS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27265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AED25-F2DC-4CC1-9DBF-6B71F834012B}"/>
              </a:ext>
            </a:extLst>
          </p:cNvPr>
          <p:cNvSpPr>
            <a:spLocks noGrp="1"/>
          </p:cNvSpPr>
          <p:nvPr>
            <p:ph type="title"/>
          </p:nvPr>
        </p:nvSpPr>
        <p:spPr/>
        <p:txBody>
          <a:bodyPr/>
          <a:lstStyle/>
          <a:p>
            <a:r>
              <a:rPr lang="en-US" dirty="0"/>
              <a:t>Selected Results – Evaluation of Proposed Method</a:t>
            </a:r>
          </a:p>
        </p:txBody>
      </p:sp>
      <p:graphicFrame>
        <p:nvGraphicFramePr>
          <p:cNvPr id="3" name="Content Placeholder 5">
            <a:extLst>
              <a:ext uri="{FF2B5EF4-FFF2-40B4-BE49-F238E27FC236}">
                <a16:creationId xmlns:a16="http://schemas.microsoft.com/office/drawing/2014/main" id="{61F3E3CE-B4BF-44BD-AF68-D15266627F14}"/>
              </a:ext>
            </a:extLst>
          </p:cNvPr>
          <p:cNvGraphicFramePr>
            <a:graphicFrameLocks/>
          </p:cNvGraphicFramePr>
          <p:nvPr>
            <p:extLst>
              <p:ext uri="{D42A27DB-BD31-4B8C-83A1-F6EECF244321}">
                <p14:modId xmlns:p14="http://schemas.microsoft.com/office/powerpoint/2010/main" val="316920243"/>
              </p:ext>
            </p:extLst>
          </p:nvPr>
        </p:nvGraphicFramePr>
        <p:xfrm>
          <a:off x="4109545" y="1917052"/>
          <a:ext cx="7998372" cy="4363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4A20FC4F-8508-4DCE-A6E1-B38FC0990DA2}"/>
              </a:ext>
            </a:extLst>
          </p:cNvPr>
          <p:cNvSpPr txBox="1"/>
          <p:nvPr/>
        </p:nvSpPr>
        <p:spPr>
          <a:xfrm>
            <a:off x="721275" y="1752600"/>
            <a:ext cx="3271344"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Helvetica" panose="020B0604020202020204" pitchFamily="34" charset="0"/>
                <a:cs typeface="Helvetica" panose="020B0604020202020204" pitchFamily="34" charset="0"/>
              </a:rPr>
              <a:t>Large Commercial Transport evaluated with two engines sets.</a:t>
            </a:r>
          </a:p>
          <a:p>
            <a:pPr marL="742950" lvl="1" indent="-285750">
              <a:buFont typeface="Arial" panose="020B0604020202020204" pitchFamily="34" charset="0"/>
              <a:buChar char="•"/>
            </a:pPr>
            <a:r>
              <a:rPr lang="en-US" sz="2000" dirty="0">
                <a:latin typeface="Helvetica" panose="020B0604020202020204" pitchFamily="34" charset="0"/>
                <a:cs typeface="Helvetica" panose="020B0604020202020204" pitchFamily="34" charset="0"/>
              </a:rPr>
              <a:t>Set 1: Two engines</a:t>
            </a:r>
          </a:p>
          <a:p>
            <a:pPr marL="742950" lvl="1" indent="-285750">
              <a:buFont typeface="Arial" panose="020B0604020202020204" pitchFamily="34" charset="0"/>
              <a:buChar char="•"/>
            </a:pPr>
            <a:r>
              <a:rPr lang="en-US" sz="2000" dirty="0">
                <a:latin typeface="Helvetica" panose="020B0604020202020204" pitchFamily="34" charset="0"/>
                <a:cs typeface="Helvetica" panose="020B0604020202020204" pitchFamily="34" charset="0"/>
              </a:rPr>
              <a:t>Set 2: 32 Distributed engines</a:t>
            </a:r>
          </a:p>
          <a:p>
            <a:pPr marL="285750" indent="-285750">
              <a:buFont typeface="Arial" panose="020B0604020202020204" pitchFamily="34" charset="0"/>
              <a:buChar char="•"/>
            </a:pPr>
            <a:r>
              <a:rPr lang="en-US" sz="2000" dirty="0">
                <a:latin typeface="Helvetica" panose="020B0604020202020204" pitchFamily="34" charset="0"/>
                <a:cs typeface="Helvetica" panose="020B0604020202020204" pitchFamily="34" charset="0"/>
              </a:rPr>
              <a:t>Weight shifted between both engines sets, while maintaining constant engine weight</a:t>
            </a:r>
          </a:p>
          <a:p>
            <a:pPr marL="285750" indent="-285750">
              <a:buFont typeface="Arial" panose="020B0604020202020204" pitchFamily="34" charset="0"/>
              <a:buChar char="•"/>
            </a:pPr>
            <a:r>
              <a:rPr lang="en-US" sz="2000" dirty="0">
                <a:latin typeface="Helvetica" panose="020B0604020202020204" pitchFamily="34" charset="0"/>
                <a:cs typeface="Helvetica" panose="020B0604020202020204" pitchFamily="34" charset="0"/>
              </a:rPr>
              <a:t>Resulting configurations evaluated with LEAPS and SUITCASE</a:t>
            </a:r>
          </a:p>
        </p:txBody>
      </p:sp>
      <p:sp>
        <p:nvSpPr>
          <p:cNvPr id="5" name="TextBox 4">
            <a:extLst>
              <a:ext uri="{FF2B5EF4-FFF2-40B4-BE49-F238E27FC236}">
                <a16:creationId xmlns:a16="http://schemas.microsoft.com/office/drawing/2014/main" id="{611071A1-08AE-41B3-9B4F-64A1645272DF}"/>
              </a:ext>
            </a:extLst>
          </p:cNvPr>
          <p:cNvSpPr txBox="1"/>
          <p:nvPr/>
        </p:nvSpPr>
        <p:spPr>
          <a:xfrm>
            <a:off x="10036064" y="1335741"/>
            <a:ext cx="1219200" cy="584775"/>
          </a:xfrm>
          <a:prstGeom prst="rect">
            <a:avLst/>
          </a:prstGeom>
          <a:noFill/>
        </p:spPr>
        <p:txBody>
          <a:bodyPr wrap="square" rtlCol="0">
            <a:spAutoFit/>
          </a:bodyPr>
          <a:lstStyle/>
          <a:p>
            <a:pPr algn="ctr"/>
            <a:r>
              <a:rPr lang="en-US" sz="1600" dirty="0">
                <a:solidFill>
                  <a:srgbClr val="C00000"/>
                </a:solidFill>
              </a:rPr>
              <a:t>Set 1: </a:t>
            </a:r>
          </a:p>
          <a:p>
            <a:pPr algn="ctr"/>
            <a:r>
              <a:rPr lang="en-US" sz="1600" dirty="0">
                <a:solidFill>
                  <a:srgbClr val="C00000"/>
                </a:solidFill>
              </a:rPr>
              <a:t>2 Engines</a:t>
            </a:r>
          </a:p>
        </p:txBody>
      </p:sp>
      <p:sp>
        <p:nvSpPr>
          <p:cNvPr id="6" name="TextBox 5">
            <a:extLst>
              <a:ext uri="{FF2B5EF4-FFF2-40B4-BE49-F238E27FC236}">
                <a16:creationId xmlns:a16="http://schemas.microsoft.com/office/drawing/2014/main" id="{4AEB4D2C-938B-4BA2-B74B-64A20C0835DD}"/>
              </a:ext>
            </a:extLst>
          </p:cNvPr>
          <p:cNvSpPr txBox="1"/>
          <p:nvPr/>
        </p:nvSpPr>
        <p:spPr>
          <a:xfrm>
            <a:off x="4850526" y="1212631"/>
            <a:ext cx="1371600" cy="830997"/>
          </a:xfrm>
          <a:prstGeom prst="rect">
            <a:avLst/>
          </a:prstGeom>
          <a:noFill/>
        </p:spPr>
        <p:txBody>
          <a:bodyPr wrap="square" rtlCol="0">
            <a:spAutoFit/>
          </a:bodyPr>
          <a:lstStyle/>
          <a:p>
            <a:pPr algn="ctr"/>
            <a:r>
              <a:rPr lang="en-US" sz="1600" dirty="0">
                <a:solidFill>
                  <a:srgbClr val="C00000"/>
                </a:solidFill>
              </a:rPr>
              <a:t>Set 2: </a:t>
            </a:r>
          </a:p>
          <a:p>
            <a:pPr algn="ctr"/>
            <a:r>
              <a:rPr lang="en-US" sz="1600" dirty="0">
                <a:solidFill>
                  <a:srgbClr val="C00000"/>
                </a:solidFill>
              </a:rPr>
              <a:t>32 Distributed Engines</a:t>
            </a:r>
          </a:p>
        </p:txBody>
      </p:sp>
      <p:sp>
        <p:nvSpPr>
          <p:cNvPr id="7" name="TextBox 6">
            <a:extLst>
              <a:ext uri="{FF2B5EF4-FFF2-40B4-BE49-F238E27FC236}">
                <a16:creationId xmlns:a16="http://schemas.microsoft.com/office/drawing/2014/main" id="{6A7E54D5-5D19-40D5-B560-CCCE203B3E1B}"/>
              </a:ext>
            </a:extLst>
          </p:cNvPr>
          <p:cNvSpPr txBox="1"/>
          <p:nvPr/>
        </p:nvSpPr>
        <p:spPr>
          <a:xfrm>
            <a:off x="7440668" y="1212631"/>
            <a:ext cx="1219200" cy="830997"/>
          </a:xfrm>
          <a:prstGeom prst="rect">
            <a:avLst/>
          </a:prstGeom>
          <a:noFill/>
        </p:spPr>
        <p:txBody>
          <a:bodyPr wrap="square" rtlCol="0">
            <a:spAutoFit/>
          </a:bodyPr>
          <a:lstStyle/>
          <a:p>
            <a:pPr algn="ctr"/>
            <a:r>
              <a:rPr lang="en-US" sz="1600" dirty="0">
                <a:solidFill>
                  <a:srgbClr val="C00000"/>
                </a:solidFill>
              </a:rPr>
              <a:t>Blending of Both Engine Sets</a:t>
            </a:r>
          </a:p>
        </p:txBody>
      </p:sp>
      <p:cxnSp>
        <p:nvCxnSpPr>
          <p:cNvPr id="8" name="Straight Arrow Connector 7">
            <a:extLst>
              <a:ext uri="{FF2B5EF4-FFF2-40B4-BE49-F238E27FC236}">
                <a16:creationId xmlns:a16="http://schemas.microsoft.com/office/drawing/2014/main" id="{DDEDDCC5-1B95-44DA-848F-28493DD5F82B}"/>
              </a:ext>
            </a:extLst>
          </p:cNvPr>
          <p:cNvCxnSpPr>
            <a:stCxn id="7" idx="1"/>
            <a:endCxn id="6" idx="3"/>
          </p:cNvCxnSpPr>
          <p:nvPr/>
        </p:nvCxnSpPr>
        <p:spPr>
          <a:xfrm flipH="1">
            <a:off x="6222126" y="1628130"/>
            <a:ext cx="121854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F08EF89-C37A-48CE-A14A-A2B9BA6F27D9}"/>
              </a:ext>
            </a:extLst>
          </p:cNvPr>
          <p:cNvCxnSpPr>
            <a:stCxn id="7" idx="3"/>
            <a:endCxn id="5" idx="1"/>
          </p:cNvCxnSpPr>
          <p:nvPr/>
        </p:nvCxnSpPr>
        <p:spPr>
          <a:xfrm flipV="1">
            <a:off x="8659868" y="1628129"/>
            <a:ext cx="1376196" cy="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687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0848A-6207-483A-86B9-9BA5284D88C5}"/>
              </a:ext>
            </a:extLst>
          </p:cNvPr>
          <p:cNvSpPr>
            <a:spLocks noGrp="1"/>
          </p:cNvSpPr>
          <p:nvPr>
            <p:ph type="title"/>
          </p:nvPr>
        </p:nvSpPr>
        <p:spPr/>
        <p:txBody>
          <a:bodyPr/>
          <a:lstStyle/>
          <a:p>
            <a:r>
              <a:rPr lang="en-US" dirty="0"/>
              <a:t>Results – All Evaluated Cases</a:t>
            </a:r>
          </a:p>
        </p:txBody>
      </p:sp>
      <p:graphicFrame>
        <p:nvGraphicFramePr>
          <p:cNvPr id="3" name="Content Placeholder 3">
            <a:extLst>
              <a:ext uri="{FF2B5EF4-FFF2-40B4-BE49-F238E27FC236}">
                <a16:creationId xmlns:a16="http://schemas.microsoft.com/office/drawing/2014/main" id="{BC5883CF-B813-41F8-A1DF-57C775765DD3}"/>
              </a:ext>
            </a:extLst>
          </p:cNvPr>
          <p:cNvGraphicFramePr>
            <a:graphicFrameLocks/>
          </p:cNvGraphicFramePr>
          <p:nvPr>
            <p:extLst>
              <p:ext uri="{D42A27DB-BD31-4B8C-83A1-F6EECF244321}">
                <p14:modId xmlns:p14="http://schemas.microsoft.com/office/powerpoint/2010/main" val="1457153070"/>
              </p:ext>
            </p:extLst>
          </p:nvPr>
        </p:nvGraphicFramePr>
        <p:xfrm>
          <a:off x="4950372" y="1396533"/>
          <a:ext cx="6403428"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227ECA65-99A3-4AAB-B1EE-542341766625}"/>
              </a:ext>
            </a:extLst>
          </p:cNvPr>
          <p:cNvSpPr txBox="1"/>
          <p:nvPr/>
        </p:nvSpPr>
        <p:spPr>
          <a:xfrm>
            <a:off x="599090" y="1371600"/>
            <a:ext cx="3983421"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Helvetica" panose="020B0604020202020204" pitchFamily="34" charset="0"/>
                <a:cs typeface="Helvetica" panose="020B0604020202020204" pitchFamily="34" charset="0"/>
              </a:rPr>
              <a:t>Chart includes all evaluated configurations with LEAPS and SUITCASE</a:t>
            </a:r>
          </a:p>
          <a:p>
            <a:pPr marL="285750" indent="-285750">
              <a:buFont typeface="Arial" panose="020B0604020202020204" pitchFamily="34" charset="0"/>
              <a:buChar char="•"/>
            </a:pPr>
            <a:r>
              <a:rPr lang="en-US" sz="2000" dirty="0">
                <a:latin typeface="Helvetica" panose="020B0604020202020204" pitchFamily="34" charset="0"/>
                <a:cs typeface="Helvetica" panose="020B0604020202020204" pitchFamily="34" charset="0"/>
              </a:rPr>
              <a:t>X axis is LEAPS calculated inertia relief factor – a representation of the benefit provided by the engines.</a:t>
            </a:r>
          </a:p>
          <a:p>
            <a:pPr marL="742950" lvl="1" indent="-285750">
              <a:buFont typeface="Arial" panose="020B0604020202020204" pitchFamily="34" charset="0"/>
              <a:buChar char="•"/>
            </a:pPr>
            <a:r>
              <a:rPr lang="en-US" sz="2000" dirty="0">
                <a:latin typeface="Helvetica" panose="020B0604020202020204" pitchFamily="34" charset="0"/>
                <a:cs typeface="Helvetica" panose="020B0604020202020204" pitchFamily="34" charset="0"/>
              </a:rPr>
              <a:t>1.0   = No benefit</a:t>
            </a:r>
          </a:p>
          <a:p>
            <a:pPr marL="742950" lvl="1" indent="-285750">
              <a:buFont typeface="Arial" panose="020B0604020202020204" pitchFamily="34" charset="0"/>
              <a:buChar char="•"/>
            </a:pPr>
            <a:r>
              <a:rPr lang="en-US" sz="2000" dirty="0">
                <a:latin typeface="Helvetica" panose="020B0604020202020204" pitchFamily="34" charset="0"/>
                <a:cs typeface="Helvetica" panose="020B0604020202020204" pitchFamily="34" charset="0"/>
              </a:rPr>
              <a:t>0.84 = Maximum benefit</a:t>
            </a:r>
          </a:p>
          <a:p>
            <a:pPr marL="285750" indent="-285750">
              <a:buFont typeface="Arial" panose="020B0604020202020204" pitchFamily="34" charset="0"/>
              <a:buChar char="•"/>
            </a:pPr>
            <a:r>
              <a:rPr lang="en-US" sz="2000" dirty="0">
                <a:latin typeface="Helvetica" panose="020B0604020202020204" pitchFamily="34" charset="0"/>
                <a:cs typeface="Helvetica" panose="020B0604020202020204" pitchFamily="34" charset="0"/>
              </a:rPr>
              <a:t>Average Error: 2%</a:t>
            </a:r>
          </a:p>
          <a:p>
            <a:pPr marL="285750" indent="-285750">
              <a:buFont typeface="Arial" panose="020B0604020202020204" pitchFamily="34" charset="0"/>
              <a:buChar char="•"/>
            </a:pPr>
            <a:r>
              <a:rPr lang="en-US" sz="2000" dirty="0">
                <a:latin typeface="Helvetica" panose="020B0604020202020204" pitchFamily="34" charset="0"/>
                <a:cs typeface="Helvetica" panose="020B0604020202020204" pitchFamily="34" charset="0"/>
              </a:rPr>
              <a:t>Trend of LEAPS providing slight under prediction of wing weight compared to SUITCASE</a:t>
            </a:r>
          </a:p>
          <a:p>
            <a:endParaRPr lang="en-US" sz="2000" dirty="0"/>
          </a:p>
        </p:txBody>
      </p:sp>
    </p:spTree>
    <p:extLst>
      <p:ext uri="{BB962C8B-B14F-4D97-AF65-F5344CB8AC3E}">
        <p14:creationId xmlns:p14="http://schemas.microsoft.com/office/powerpoint/2010/main" val="1501873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EBD5A-41E9-4286-ADFD-041601570C54}"/>
              </a:ext>
            </a:extLst>
          </p:cNvPr>
          <p:cNvSpPr>
            <a:spLocks noGrp="1"/>
          </p:cNvSpPr>
          <p:nvPr>
            <p:ph type="title"/>
          </p:nvPr>
        </p:nvSpPr>
        <p:spPr/>
        <p:txBody>
          <a:bodyPr/>
          <a:lstStyle/>
          <a:p>
            <a:r>
              <a:rPr lang="en-US" dirty="0"/>
              <a:t>Transformational Tools and Technologies Project</a:t>
            </a:r>
          </a:p>
        </p:txBody>
      </p:sp>
      <p:sp>
        <p:nvSpPr>
          <p:cNvPr id="3" name="Content Placeholder 2">
            <a:extLst>
              <a:ext uri="{FF2B5EF4-FFF2-40B4-BE49-F238E27FC236}">
                <a16:creationId xmlns:a16="http://schemas.microsoft.com/office/drawing/2014/main" id="{99B61AE4-88B3-4454-94B0-A588C29B692A}"/>
              </a:ext>
            </a:extLst>
          </p:cNvPr>
          <p:cNvSpPr>
            <a:spLocks noGrp="1"/>
          </p:cNvSpPr>
          <p:nvPr>
            <p:ph idx="1"/>
          </p:nvPr>
        </p:nvSpPr>
        <p:spPr/>
        <p:txBody>
          <a:bodyPr>
            <a:normAutofit/>
          </a:bodyPr>
          <a:lstStyle/>
          <a:p>
            <a:r>
              <a:rPr lang="en-US" sz="2000" dirty="0"/>
              <a:t>The Transformational Tools &amp; Technologies (T</a:t>
            </a:r>
            <a:r>
              <a:rPr lang="en-US" sz="2000" baseline="30000" dirty="0"/>
              <a:t>3</a:t>
            </a:r>
            <a:r>
              <a:rPr lang="en-US" sz="2000" dirty="0"/>
              <a:t>) Project operates within the Transformative Aeronautics Concepts Program (TACP) in NASA’s Aeronautics Research Mission Directorate (ARMD). </a:t>
            </a:r>
          </a:p>
          <a:p>
            <a:r>
              <a:rPr lang="en-US" sz="2000" dirty="0"/>
              <a:t>T</a:t>
            </a:r>
            <a:r>
              <a:rPr lang="en-US" sz="2000" baseline="30000" dirty="0"/>
              <a:t>3</a:t>
            </a:r>
            <a:r>
              <a:rPr lang="en-US" sz="2000" dirty="0"/>
              <a:t> enables fast, efficient design &amp; analysis of advanced aviation systems from first principles by developing physics-based tools &amp; methods and cross-cutting technologies; provides new multi-disciplinary analysis and optimization and systems analysis tools and supports exploratory research with the potential to result in breakthroughs.</a:t>
            </a:r>
          </a:p>
          <a:p>
            <a:r>
              <a:rPr lang="en-US" sz="2000" dirty="0"/>
              <a:t>T</a:t>
            </a:r>
            <a:r>
              <a:rPr lang="en-US" sz="2000" baseline="30000" dirty="0"/>
              <a:t>3</a:t>
            </a:r>
            <a:r>
              <a:rPr lang="en-US" sz="2000" dirty="0"/>
              <a:t> comprises both discipline-based and transdisciplinary system-level integration research that is foundational and cross-cutting. The tools and technologies developed support and enable the missions of the other ARMD projects and support all six ARMD Strategic Thrusts.</a:t>
            </a:r>
          </a:p>
        </p:txBody>
      </p:sp>
      <p:pic>
        <p:nvPicPr>
          <p:cNvPr id="4" name="Picture 3">
            <a:extLst>
              <a:ext uri="{FF2B5EF4-FFF2-40B4-BE49-F238E27FC236}">
                <a16:creationId xmlns:a16="http://schemas.microsoft.com/office/drawing/2014/main" id="{34A5A450-FBE7-497A-B411-3753B4E2D339}"/>
              </a:ext>
            </a:extLst>
          </p:cNvPr>
          <p:cNvPicPr>
            <a:picLocks noChangeAspect="1"/>
          </p:cNvPicPr>
          <p:nvPr/>
        </p:nvPicPr>
        <p:blipFill rotWithShape="1">
          <a:blip r:embed="rId2"/>
          <a:srcRect b="44288"/>
          <a:stretch/>
        </p:blipFill>
        <p:spPr>
          <a:xfrm>
            <a:off x="609600" y="4700901"/>
            <a:ext cx="3568950" cy="1486399"/>
          </a:xfrm>
          <a:prstGeom prst="rect">
            <a:avLst/>
          </a:prstGeom>
        </p:spPr>
      </p:pic>
      <p:pic>
        <p:nvPicPr>
          <p:cNvPr id="5" name="Picture 4">
            <a:extLst>
              <a:ext uri="{FF2B5EF4-FFF2-40B4-BE49-F238E27FC236}">
                <a16:creationId xmlns:a16="http://schemas.microsoft.com/office/drawing/2014/main" id="{6329B0FF-59FC-41DB-8C28-D10BDE74EFCD}"/>
              </a:ext>
            </a:extLst>
          </p:cNvPr>
          <p:cNvPicPr>
            <a:picLocks noChangeAspect="1"/>
          </p:cNvPicPr>
          <p:nvPr/>
        </p:nvPicPr>
        <p:blipFill>
          <a:blip r:embed="rId3"/>
          <a:stretch>
            <a:fillRect/>
          </a:stretch>
        </p:blipFill>
        <p:spPr>
          <a:xfrm>
            <a:off x="4295103" y="4495800"/>
            <a:ext cx="1830825" cy="1896600"/>
          </a:xfrm>
          <a:prstGeom prst="rect">
            <a:avLst/>
          </a:prstGeom>
        </p:spPr>
      </p:pic>
      <p:pic>
        <p:nvPicPr>
          <p:cNvPr id="6" name="Picture 5">
            <a:extLst>
              <a:ext uri="{FF2B5EF4-FFF2-40B4-BE49-F238E27FC236}">
                <a16:creationId xmlns:a16="http://schemas.microsoft.com/office/drawing/2014/main" id="{01AB7218-5455-46D0-8A15-FD8FEC8D5D08}"/>
              </a:ext>
            </a:extLst>
          </p:cNvPr>
          <p:cNvPicPr>
            <a:picLocks noChangeAspect="1"/>
          </p:cNvPicPr>
          <p:nvPr/>
        </p:nvPicPr>
        <p:blipFill>
          <a:blip r:embed="rId4"/>
          <a:stretch>
            <a:fillRect/>
          </a:stretch>
        </p:blipFill>
        <p:spPr>
          <a:xfrm>
            <a:off x="6242481" y="4690100"/>
            <a:ext cx="3406725" cy="1508000"/>
          </a:xfrm>
          <a:prstGeom prst="rect">
            <a:avLst/>
          </a:prstGeom>
        </p:spPr>
      </p:pic>
      <p:pic>
        <p:nvPicPr>
          <p:cNvPr id="7" name="Picture 6">
            <a:extLst>
              <a:ext uri="{FF2B5EF4-FFF2-40B4-BE49-F238E27FC236}">
                <a16:creationId xmlns:a16="http://schemas.microsoft.com/office/drawing/2014/main" id="{AC1A4DB1-3209-478C-AA9A-8165990E72DA}"/>
              </a:ext>
            </a:extLst>
          </p:cNvPr>
          <p:cNvPicPr>
            <a:picLocks noChangeAspect="1"/>
          </p:cNvPicPr>
          <p:nvPr/>
        </p:nvPicPr>
        <p:blipFill>
          <a:blip r:embed="rId5"/>
          <a:stretch>
            <a:fillRect/>
          </a:stretch>
        </p:blipFill>
        <p:spPr>
          <a:xfrm>
            <a:off x="9765758" y="4965600"/>
            <a:ext cx="1854000" cy="957000"/>
          </a:xfrm>
          <a:prstGeom prst="rect">
            <a:avLst/>
          </a:prstGeom>
        </p:spPr>
      </p:pic>
    </p:spTree>
    <p:extLst>
      <p:ext uri="{BB962C8B-B14F-4D97-AF65-F5344CB8AC3E}">
        <p14:creationId xmlns:p14="http://schemas.microsoft.com/office/powerpoint/2010/main" val="117726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599D0-EA79-46BA-85A8-D0F791FFD6E5}"/>
              </a:ext>
            </a:extLst>
          </p:cNvPr>
          <p:cNvSpPr>
            <a:spLocks noGrp="1"/>
          </p:cNvSpPr>
          <p:nvPr>
            <p:ph type="title"/>
          </p:nvPr>
        </p:nvSpPr>
        <p:spPr/>
        <p:txBody>
          <a:bodyPr/>
          <a:lstStyle/>
          <a:p>
            <a:r>
              <a:rPr lang="en-US" dirty="0"/>
              <a:t>Takeoff and Landing Analysis</a:t>
            </a:r>
          </a:p>
        </p:txBody>
      </p:sp>
      <p:pic>
        <p:nvPicPr>
          <p:cNvPr id="4" name="Content Placeholder 9" descr="Diagram&#10;&#10;Description automatically generated">
            <a:extLst>
              <a:ext uri="{FF2B5EF4-FFF2-40B4-BE49-F238E27FC236}">
                <a16:creationId xmlns:a16="http://schemas.microsoft.com/office/drawing/2014/main" id="{5B8FB816-0562-45B4-8696-75593F3F34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1288376"/>
            <a:ext cx="5181600" cy="2914650"/>
          </a:xfrm>
          <a:prstGeom prst="rect">
            <a:avLst/>
          </a:prstGeom>
        </p:spPr>
      </p:pic>
      <p:sp>
        <p:nvSpPr>
          <p:cNvPr id="5" name="Content Placeholder 11">
            <a:extLst>
              <a:ext uri="{FF2B5EF4-FFF2-40B4-BE49-F238E27FC236}">
                <a16:creationId xmlns:a16="http://schemas.microsoft.com/office/drawing/2014/main" id="{FC6B6810-8832-4345-8596-F8F4E9EB6795}"/>
              </a:ext>
            </a:extLst>
          </p:cNvPr>
          <p:cNvSpPr txBox="1">
            <a:spLocks/>
          </p:cNvSpPr>
          <p:nvPr/>
        </p:nvSpPr>
        <p:spPr>
          <a:xfrm>
            <a:off x="6172200" y="1825625"/>
            <a:ext cx="5181600" cy="435133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The simplified equations used in LEAPS are the same ones from FLOPS, which were curve fits of typical transport aircraft, adjusted to match the detailed takeoff and landing.</a:t>
            </a:r>
          </a:p>
          <a:p>
            <a:pPr fontAlgn="auto">
              <a:spcAft>
                <a:spcPts val="0"/>
              </a:spcAft>
            </a:pPr>
            <a:r>
              <a:rPr lang="en-US" dirty="0"/>
              <a:t>For LEAPS detailed takeoff and landing, equations of motion solved with SciPy </a:t>
            </a:r>
            <a:r>
              <a:rPr lang="en-US" dirty="0" err="1"/>
              <a:t>solve_ivp</a:t>
            </a:r>
            <a:endParaRPr lang="en-US" dirty="0"/>
          </a:p>
          <a:p>
            <a:pPr lvl="1" fontAlgn="auto">
              <a:spcAft>
                <a:spcPts val="0"/>
              </a:spcAft>
            </a:pPr>
            <a:r>
              <a:rPr lang="en-US" dirty="0"/>
              <a:t>With </a:t>
            </a:r>
            <a:r>
              <a:rPr lang="en-US" dirty="0" err="1"/>
              <a:t>solve_ivp</a:t>
            </a:r>
            <a:r>
              <a:rPr lang="en-US" dirty="0"/>
              <a:t>, events can be specified, eliminating much of the complexity in the FLOPS code</a:t>
            </a:r>
          </a:p>
          <a:p>
            <a:pPr lvl="1" fontAlgn="auto">
              <a:spcAft>
                <a:spcPts val="0"/>
              </a:spcAft>
            </a:pPr>
            <a:r>
              <a:rPr lang="en-US" dirty="0"/>
              <a:t>Events include V1, </a:t>
            </a:r>
            <a:r>
              <a:rPr lang="en-US" dirty="0" err="1"/>
              <a:t>Vr</a:t>
            </a:r>
            <a:r>
              <a:rPr lang="en-US" dirty="0"/>
              <a:t>, </a:t>
            </a:r>
            <a:r>
              <a:rPr lang="en-US" dirty="0" err="1"/>
              <a:t>V@engine</a:t>
            </a:r>
            <a:r>
              <a:rPr lang="en-US" dirty="0"/>
              <a:t> failure, liftoff, obstacle height, landing flare height, touchdown, and stop</a:t>
            </a:r>
          </a:p>
        </p:txBody>
      </p:sp>
      <p:pic>
        <p:nvPicPr>
          <p:cNvPr id="6" name="Picture 5" descr="Landing">
            <a:extLst>
              <a:ext uri="{FF2B5EF4-FFF2-40B4-BE49-F238E27FC236}">
                <a16:creationId xmlns:a16="http://schemas.microsoft.com/office/drawing/2014/main" id="{995C894C-041B-464D-A816-4E21D91D8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0674" y="3804999"/>
            <a:ext cx="4216825" cy="2371964"/>
          </a:xfrm>
          <a:prstGeom prst="rect">
            <a:avLst/>
          </a:prstGeom>
        </p:spPr>
      </p:pic>
    </p:spTree>
    <p:extLst>
      <p:ext uri="{BB962C8B-B14F-4D97-AF65-F5344CB8AC3E}">
        <p14:creationId xmlns:p14="http://schemas.microsoft.com/office/powerpoint/2010/main" val="1741367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6A1C3-DDC5-482C-ACBA-A8C60A9AC85F}"/>
              </a:ext>
            </a:extLst>
          </p:cNvPr>
          <p:cNvSpPr>
            <a:spLocks noGrp="1"/>
          </p:cNvSpPr>
          <p:nvPr>
            <p:ph type="title"/>
          </p:nvPr>
        </p:nvSpPr>
        <p:spPr/>
        <p:txBody>
          <a:bodyPr/>
          <a:lstStyle/>
          <a:p>
            <a:r>
              <a:rPr lang="en-US" dirty="0"/>
              <a:t>Takeoff and Landing Comparisons (Preliminary)</a:t>
            </a:r>
          </a:p>
        </p:txBody>
      </p:sp>
      <p:pic>
        <p:nvPicPr>
          <p:cNvPr id="3" name="Content Placeholder 5">
            <a:extLst>
              <a:ext uri="{FF2B5EF4-FFF2-40B4-BE49-F238E27FC236}">
                <a16:creationId xmlns:a16="http://schemas.microsoft.com/office/drawing/2014/main" id="{A4B4F0A2-9DD9-41E5-9574-A110DE7ADDB1}"/>
              </a:ext>
            </a:extLst>
          </p:cNvPr>
          <p:cNvPicPr>
            <a:picLocks noChangeAspect="1"/>
          </p:cNvPicPr>
          <p:nvPr/>
        </p:nvPicPr>
        <p:blipFill>
          <a:blip r:embed="rId2"/>
          <a:stretch>
            <a:fillRect/>
          </a:stretch>
        </p:blipFill>
        <p:spPr>
          <a:xfrm>
            <a:off x="838200" y="2121551"/>
            <a:ext cx="5181600" cy="3759486"/>
          </a:xfrm>
          <a:prstGeom prst="rect">
            <a:avLst/>
          </a:prstGeom>
        </p:spPr>
      </p:pic>
      <p:pic>
        <p:nvPicPr>
          <p:cNvPr id="4" name="Content Placeholder 8">
            <a:extLst>
              <a:ext uri="{FF2B5EF4-FFF2-40B4-BE49-F238E27FC236}">
                <a16:creationId xmlns:a16="http://schemas.microsoft.com/office/drawing/2014/main" id="{9816B4E1-1864-437D-90DD-9612861A0099}"/>
              </a:ext>
            </a:extLst>
          </p:cNvPr>
          <p:cNvPicPr>
            <a:picLocks noChangeAspect="1"/>
          </p:cNvPicPr>
          <p:nvPr/>
        </p:nvPicPr>
        <p:blipFill>
          <a:blip r:embed="rId3"/>
          <a:stretch>
            <a:fillRect/>
          </a:stretch>
        </p:blipFill>
        <p:spPr>
          <a:xfrm>
            <a:off x="6172200" y="2121551"/>
            <a:ext cx="5181600" cy="3759486"/>
          </a:xfrm>
          <a:prstGeom prst="rect">
            <a:avLst/>
          </a:prstGeom>
        </p:spPr>
      </p:pic>
    </p:spTree>
    <p:extLst>
      <p:ext uri="{BB962C8B-B14F-4D97-AF65-F5344CB8AC3E}">
        <p14:creationId xmlns:p14="http://schemas.microsoft.com/office/powerpoint/2010/main" val="3926737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9FAF7-6DB9-403F-BAC7-6E8CC966B36C}"/>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7155C512-1936-4CE9-B68F-6069728912A3}"/>
              </a:ext>
            </a:extLst>
          </p:cNvPr>
          <p:cNvSpPr>
            <a:spLocks noGrp="1"/>
          </p:cNvSpPr>
          <p:nvPr>
            <p:ph idx="1"/>
          </p:nvPr>
        </p:nvSpPr>
        <p:spPr/>
        <p:txBody>
          <a:bodyPr/>
          <a:lstStyle/>
          <a:p>
            <a:r>
              <a:rPr lang="en-US" dirty="0">
                <a:solidFill>
                  <a:schemeClr val="bg1">
                    <a:lumMod val="85000"/>
                  </a:schemeClr>
                </a:solidFill>
              </a:rPr>
              <a:t>Background</a:t>
            </a:r>
          </a:p>
          <a:p>
            <a:r>
              <a:rPr lang="en-US" dirty="0">
                <a:solidFill>
                  <a:schemeClr val="bg1">
                    <a:lumMod val="85000"/>
                  </a:schemeClr>
                </a:solidFill>
              </a:rPr>
              <a:t>Motivation and Goals</a:t>
            </a:r>
          </a:p>
          <a:p>
            <a:r>
              <a:rPr lang="en-US" dirty="0">
                <a:solidFill>
                  <a:schemeClr val="bg1">
                    <a:lumMod val="85000"/>
                  </a:schemeClr>
                </a:solidFill>
              </a:rPr>
              <a:t>Software Design</a:t>
            </a:r>
          </a:p>
          <a:p>
            <a:r>
              <a:rPr lang="en-US" dirty="0">
                <a:solidFill>
                  <a:schemeClr val="bg1">
                    <a:lumMod val="85000"/>
                  </a:schemeClr>
                </a:solidFill>
              </a:rPr>
              <a:t>Challenge Problems</a:t>
            </a:r>
          </a:p>
          <a:p>
            <a:r>
              <a:rPr lang="en-US" dirty="0">
                <a:solidFill>
                  <a:schemeClr val="bg1">
                    <a:lumMod val="85000"/>
                  </a:schemeClr>
                </a:solidFill>
              </a:rPr>
              <a:t>Recent Developments</a:t>
            </a:r>
          </a:p>
          <a:p>
            <a:r>
              <a:rPr lang="en-US" dirty="0"/>
              <a:t>FY21-22 Plans</a:t>
            </a:r>
          </a:p>
        </p:txBody>
      </p:sp>
    </p:spTree>
    <p:extLst>
      <p:ext uri="{BB962C8B-B14F-4D97-AF65-F5344CB8AC3E}">
        <p14:creationId xmlns:p14="http://schemas.microsoft.com/office/powerpoint/2010/main" val="1683550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47F61-92EB-4E8F-B1C0-D00812932661}"/>
              </a:ext>
            </a:extLst>
          </p:cNvPr>
          <p:cNvSpPr>
            <a:spLocks noGrp="1"/>
          </p:cNvSpPr>
          <p:nvPr>
            <p:ph type="title"/>
          </p:nvPr>
        </p:nvSpPr>
        <p:spPr/>
        <p:txBody>
          <a:bodyPr/>
          <a:lstStyle/>
          <a:p>
            <a:r>
              <a:rPr lang="en-US" dirty="0"/>
              <a:t>FY21-22 Plans</a:t>
            </a:r>
          </a:p>
        </p:txBody>
      </p:sp>
      <p:sp>
        <p:nvSpPr>
          <p:cNvPr id="3" name="Content Placeholder 2">
            <a:extLst>
              <a:ext uri="{FF2B5EF4-FFF2-40B4-BE49-F238E27FC236}">
                <a16:creationId xmlns:a16="http://schemas.microsoft.com/office/drawing/2014/main" id="{305B089C-18C9-4A89-BBB5-BC29189813FA}"/>
              </a:ext>
            </a:extLst>
          </p:cNvPr>
          <p:cNvSpPr>
            <a:spLocks noGrp="1"/>
          </p:cNvSpPr>
          <p:nvPr>
            <p:ph idx="1"/>
          </p:nvPr>
        </p:nvSpPr>
        <p:spPr/>
        <p:txBody>
          <a:bodyPr/>
          <a:lstStyle/>
          <a:p>
            <a:r>
              <a:rPr lang="en-US" dirty="0"/>
              <a:t>Integration of finite-element analysis</a:t>
            </a:r>
          </a:p>
          <a:p>
            <a:r>
              <a:rPr lang="en-US" dirty="0"/>
              <a:t>Off-design mission analysis, payload-range diagrams</a:t>
            </a:r>
          </a:p>
          <a:p>
            <a:r>
              <a:rPr lang="en-US" dirty="0"/>
              <a:t>Integration of low-order flutter analysis</a:t>
            </a:r>
          </a:p>
          <a:p>
            <a:r>
              <a:rPr lang="en-US" dirty="0"/>
              <a:t>Graphical user interface (GUI)</a:t>
            </a:r>
          </a:p>
          <a:p>
            <a:r>
              <a:rPr lang="en-US" dirty="0"/>
              <a:t>Initial plug-ins for CREATE-AV ADAPT</a:t>
            </a:r>
          </a:p>
          <a:p>
            <a:r>
              <a:rPr lang="en-US" dirty="0"/>
              <a:t>Throttle-dependent aerodynamics</a:t>
            </a:r>
          </a:p>
        </p:txBody>
      </p:sp>
    </p:spTree>
    <p:extLst>
      <p:ext uri="{BB962C8B-B14F-4D97-AF65-F5344CB8AC3E}">
        <p14:creationId xmlns:p14="http://schemas.microsoft.com/office/powerpoint/2010/main" val="910704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5013E-A70A-4753-B52A-283F889AB1F7}"/>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7FA8096F-939F-45B4-BD86-8B6C3321CF7E}"/>
              </a:ext>
            </a:extLst>
          </p:cNvPr>
          <p:cNvSpPr>
            <a:spLocks noGrp="1"/>
          </p:cNvSpPr>
          <p:nvPr>
            <p:ph idx="1"/>
          </p:nvPr>
        </p:nvSpPr>
        <p:spPr/>
        <p:txBody>
          <a:bodyPr/>
          <a:lstStyle/>
          <a:p>
            <a:r>
              <a:rPr lang="en-US" dirty="0"/>
              <a:t>This research was funded by both the Transformational Tools and Technologies (TTT) Project, part of the Transformative Aeronautics Concepts Program (TACP), and the Advanced Air Transport Technologies (AATT) Project, part of the Advanced Air Vehicles Program (AAVP) within the NASA Aeronautics Mission Directorate (ARMD).</a:t>
            </a:r>
          </a:p>
          <a:p>
            <a:endParaRPr lang="en-US" dirty="0"/>
          </a:p>
        </p:txBody>
      </p:sp>
    </p:spTree>
    <p:extLst>
      <p:ext uri="{BB962C8B-B14F-4D97-AF65-F5344CB8AC3E}">
        <p14:creationId xmlns:p14="http://schemas.microsoft.com/office/powerpoint/2010/main" val="27839858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8879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Current In-House Aircraft Analysis Capability</a:t>
            </a:r>
          </a:p>
        </p:txBody>
      </p:sp>
      <p:sp>
        <p:nvSpPr>
          <p:cNvPr id="3" name="Content Placeholder 2"/>
          <p:cNvSpPr>
            <a:spLocks noGrp="1"/>
          </p:cNvSpPr>
          <p:nvPr>
            <p:ph idx="1"/>
          </p:nvPr>
        </p:nvSpPr>
        <p:spPr/>
        <p:txBody>
          <a:bodyPr/>
          <a:lstStyle/>
          <a:p>
            <a:r>
              <a:rPr lang="en-US" sz="1800" dirty="0"/>
              <a:t>Flight Optimization System (FLOPS)</a:t>
            </a:r>
          </a:p>
          <a:p>
            <a:pPr lvl="1"/>
            <a:r>
              <a:rPr lang="en-US" sz="1600" dirty="0"/>
              <a:t>Legacy sizing and synthesis tool for aircraft conceptual design and analysis</a:t>
            </a:r>
          </a:p>
          <a:p>
            <a:pPr lvl="1"/>
            <a:r>
              <a:rPr lang="en-US" sz="1600" dirty="0"/>
              <a:t>Monolithic FORTRAN code continuously developed from 1980’s to 2011</a:t>
            </a:r>
          </a:p>
          <a:p>
            <a:pPr lvl="1"/>
            <a:r>
              <a:rPr lang="en-US" sz="1600" dirty="0"/>
              <a:t>FLOPS 9.0 released to public in 2016</a:t>
            </a:r>
          </a:p>
          <a:p>
            <a:r>
              <a:rPr lang="en-US" sz="1800" dirty="0"/>
              <a:t>Contributions to the FLOPS Longevity</a:t>
            </a:r>
          </a:p>
          <a:p>
            <a:pPr lvl="1"/>
            <a:r>
              <a:rPr lang="en-US" sz="1600" dirty="0"/>
              <a:t>Extremely versatile – nearly every component can be tuned</a:t>
            </a:r>
          </a:p>
          <a:p>
            <a:pPr lvl="1"/>
            <a:r>
              <a:rPr lang="en-US" sz="1600" dirty="0"/>
              <a:t>User has large ability to perform design space exploration, model validation, and sensitivity and trade studies</a:t>
            </a:r>
          </a:p>
          <a:p>
            <a:pPr lvl="1"/>
            <a:r>
              <a:rPr lang="en-US" sz="1600" dirty="0"/>
              <a:t>Same tool can analyze tube-and-wing and blended-wing-body subsonic transports, supersonic transports, and fighter aircraft</a:t>
            </a:r>
          </a:p>
          <a:p>
            <a:pPr lvl="1"/>
            <a:r>
              <a:rPr lang="en-US" sz="1600" dirty="0"/>
              <a:t>Detailed performance analysis beyond Breguet range equation allowing optimization of mission trajectory</a:t>
            </a:r>
          </a:p>
          <a:p>
            <a:pPr lvl="1"/>
            <a:r>
              <a:rPr lang="en-US" sz="1600" dirty="0"/>
              <a:t>Used in industry, academia, and government organizations</a:t>
            </a:r>
          </a:p>
          <a:p>
            <a:pPr lvl="1"/>
            <a:endParaRPr lang="en-US" dirty="0"/>
          </a:p>
        </p:txBody>
      </p:sp>
      <p:grpSp>
        <p:nvGrpSpPr>
          <p:cNvPr id="14" name="Group 13">
            <a:extLst>
              <a:ext uri="{FF2B5EF4-FFF2-40B4-BE49-F238E27FC236}">
                <a16:creationId xmlns:a16="http://schemas.microsoft.com/office/drawing/2014/main" id="{1BEC6132-F03A-4923-8FFF-7EDF1C372C74}"/>
              </a:ext>
            </a:extLst>
          </p:cNvPr>
          <p:cNvGrpSpPr/>
          <p:nvPr/>
        </p:nvGrpSpPr>
        <p:grpSpPr>
          <a:xfrm>
            <a:off x="2542015" y="4724400"/>
            <a:ext cx="3410712" cy="1788031"/>
            <a:chOff x="6102787" y="3130933"/>
            <a:chExt cx="3410712" cy="1788031"/>
          </a:xfrm>
        </p:grpSpPr>
        <p:pic>
          <p:nvPicPr>
            <p:cNvPr id="15" name="Picture 14">
              <a:extLst>
                <a:ext uri="{FF2B5EF4-FFF2-40B4-BE49-F238E27FC236}">
                  <a16:creationId xmlns:a16="http://schemas.microsoft.com/office/drawing/2014/main" id="{5C0A2DB6-DB12-4E81-AFC6-91D0B6594D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70914" y="3130933"/>
              <a:ext cx="2074459" cy="1129384"/>
            </a:xfrm>
            <a:prstGeom prst="round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a:extLst>
                <a:ext uri="{FF2B5EF4-FFF2-40B4-BE49-F238E27FC236}">
                  <a16:creationId xmlns:a16="http://schemas.microsoft.com/office/drawing/2014/main" id="{7E775D91-E41B-49A6-81DE-41C728CC70B7}"/>
                </a:ext>
              </a:extLst>
            </p:cNvPr>
            <p:cNvSpPr txBox="1"/>
            <p:nvPr/>
          </p:nvSpPr>
          <p:spPr>
            <a:xfrm>
              <a:off x="6102787" y="4318800"/>
              <a:ext cx="3410712" cy="600164"/>
            </a:xfrm>
            <a:prstGeom prst="rect">
              <a:avLst/>
            </a:prstGeom>
            <a:noFill/>
          </p:spPr>
          <p:txBody>
            <a:bodyPr wrap="square" rtlCol="0">
              <a:spAutoFit/>
            </a:bodyPr>
            <a:lstStyle/>
            <a:p>
              <a:pPr algn="ctr"/>
              <a:r>
                <a:rPr lang="en-US" sz="900" dirty="0">
                  <a:latin typeface="+mn-lt"/>
                </a:rPr>
                <a:t>Lockheed L-1011</a:t>
              </a:r>
            </a:p>
            <a:p>
              <a:pPr algn="ctr"/>
              <a:r>
                <a:rPr lang="en-US" sz="900" dirty="0">
                  <a:latin typeface="+mn-lt"/>
                </a:rPr>
                <a:t>Credit: </a:t>
              </a:r>
              <a:r>
                <a:rPr lang="en-US" sz="900" dirty="0" err="1">
                  <a:latin typeface="+mn-lt"/>
                </a:rPr>
                <a:t>Piergiuliano</a:t>
              </a:r>
              <a:r>
                <a:rPr lang="en-US" sz="900" dirty="0">
                  <a:latin typeface="+mn-lt"/>
                </a:rPr>
                <a:t> </a:t>
              </a:r>
              <a:r>
                <a:rPr lang="en-US" sz="900" dirty="0" err="1">
                  <a:latin typeface="+mn-lt"/>
                </a:rPr>
                <a:t>Chesi</a:t>
              </a:r>
              <a:endParaRPr lang="en-US" sz="900" dirty="0">
                <a:latin typeface="+mn-lt"/>
              </a:endParaRPr>
            </a:p>
            <a:p>
              <a:pPr algn="ctr"/>
              <a:r>
                <a:rPr lang="en-US" sz="900" dirty="0">
                  <a:latin typeface="+mn-lt"/>
                </a:rPr>
                <a:t>Licensed under CC BY 3.0</a:t>
              </a:r>
            </a:p>
            <a:p>
              <a:pPr algn="ctr"/>
              <a:r>
                <a:rPr lang="en-US" sz="600" dirty="0">
                  <a:latin typeface="+mn-lt"/>
                  <a:hlinkClick r:id="rId4"/>
                </a:rPr>
                <a:t>https://commons.wikimedia.org/wiki/File:Pacific_Southwest_Airlines_L-1011_N1079.jpg</a:t>
              </a:r>
              <a:endParaRPr lang="en-US" sz="600" dirty="0">
                <a:latin typeface="+mn-lt"/>
              </a:endParaRPr>
            </a:p>
          </p:txBody>
        </p:sp>
      </p:grpSp>
      <p:grpSp>
        <p:nvGrpSpPr>
          <p:cNvPr id="17" name="Group 16">
            <a:extLst>
              <a:ext uri="{FF2B5EF4-FFF2-40B4-BE49-F238E27FC236}">
                <a16:creationId xmlns:a16="http://schemas.microsoft.com/office/drawing/2014/main" id="{DBBE5E29-15C9-4DA7-8CF3-22435862D88B}"/>
              </a:ext>
            </a:extLst>
          </p:cNvPr>
          <p:cNvGrpSpPr/>
          <p:nvPr/>
        </p:nvGrpSpPr>
        <p:grpSpPr>
          <a:xfrm>
            <a:off x="5873514" y="4539284"/>
            <a:ext cx="3776472" cy="1973147"/>
            <a:chOff x="5980861" y="4796824"/>
            <a:chExt cx="3776472" cy="1973147"/>
          </a:xfrm>
        </p:grpSpPr>
        <p:pic>
          <p:nvPicPr>
            <p:cNvPr id="18" name="Picture 7">
              <a:extLst>
                <a:ext uri="{FF2B5EF4-FFF2-40B4-BE49-F238E27FC236}">
                  <a16:creationId xmlns:a16="http://schemas.microsoft.com/office/drawing/2014/main" id="{53463AA8-2412-43DC-9FAF-4E500013E2A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778989" y="4796824"/>
              <a:ext cx="2180216" cy="1389888"/>
            </a:xfrm>
            <a:prstGeom prst="round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a:extLst>
                <a:ext uri="{FF2B5EF4-FFF2-40B4-BE49-F238E27FC236}">
                  <a16:creationId xmlns:a16="http://schemas.microsoft.com/office/drawing/2014/main" id="{07665B06-3A04-4E90-901D-136B2DCBB7BE}"/>
                </a:ext>
              </a:extLst>
            </p:cNvPr>
            <p:cNvSpPr txBox="1"/>
            <p:nvPr/>
          </p:nvSpPr>
          <p:spPr>
            <a:xfrm>
              <a:off x="5980861" y="6169807"/>
              <a:ext cx="3776472" cy="600164"/>
            </a:xfrm>
            <a:prstGeom prst="rect">
              <a:avLst/>
            </a:prstGeom>
            <a:noFill/>
          </p:spPr>
          <p:txBody>
            <a:bodyPr wrap="square" rtlCol="0">
              <a:spAutoFit/>
            </a:bodyPr>
            <a:lstStyle/>
            <a:p>
              <a:pPr algn="ctr"/>
              <a:r>
                <a:rPr lang="en-US" sz="900" dirty="0">
                  <a:latin typeface="+mn-lt"/>
                </a:rPr>
                <a:t>Boeing 707</a:t>
              </a:r>
            </a:p>
            <a:p>
              <a:pPr algn="ctr"/>
              <a:r>
                <a:rPr lang="en-US" sz="900" dirty="0">
                  <a:latin typeface="+mn-lt"/>
                </a:rPr>
                <a:t>Credit: </a:t>
              </a:r>
              <a:r>
                <a:rPr lang="en-US" sz="900" dirty="0" err="1">
                  <a:latin typeface="+mn-lt"/>
                </a:rPr>
                <a:t>Phinalanji</a:t>
              </a:r>
              <a:endParaRPr lang="en-US" sz="900" dirty="0">
                <a:latin typeface="+mn-lt"/>
              </a:endParaRPr>
            </a:p>
            <a:p>
              <a:pPr algn="ctr"/>
              <a:r>
                <a:rPr lang="en-US" sz="900" dirty="0">
                  <a:latin typeface="+mn-lt"/>
                </a:rPr>
                <a:t>Licensed under CC BY 2.0</a:t>
              </a:r>
            </a:p>
            <a:p>
              <a:pPr algn="ctr"/>
              <a:r>
                <a:rPr lang="en-US" sz="600" dirty="0">
                  <a:latin typeface="+mn-lt"/>
                  <a:hlinkClick r:id="rId6"/>
                </a:rPr>
                <a:t>https://commons.wikimedia.org/wiki/File:Boeing_707-138B_Qantas_Jett_Clipper_Johnny_N707JT.jpg</a:t>
              </a:r>
              <a:endParaRPr lang="en-US" sz="600" dirty="0">
                <a:latin typeface="+mn-lt"/>
              </a:endParaRPr>
            </a:p>
          </p:txBody>
        </p:sp>
      </p:grpSp>
    </p:spTree>
    <p:extLst>
      <p:ext uri="{BB962C8B-B14F-4D97-AF65-F5344CB8AC3E}">
        <p14:creationId xmlns:p14="http://schemas.microsoft.com/office/powerpoint/2010/main" val="2295788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Current NASA Advanced Concepts</a:t>
            </a:r>
          </a:p>
        </p:txBody>
      </p:sp>
      <p:sp>
        <p:nvSpPr>
          <p:cNvPr id="3" name="Content Placeholder 2"/>
          <p:cNvSpPr>
            <a:spLocks noGrp="1"/>
          </p:cNvSpPr>
          <p:nvPr>
            <p:ph idx="1"/>
          </p:nvPr>
        </p:nvSpPr>
        <p:spPr/>
        <p:txBody>
          <a:bodyPr/>
          <a:lstStyle/>
          <a:p>
            <a:r>
              <a:rPr lang="en-US" dirty="0"/>
              <a:t>Current portfolio of advanced concepts being explored by NASA pushes the limits of FLOPS</a:t>
            </a:r>
          </a:p>
          <a:p>
            <a:pPr lvl="1"/>
            <a:r>
              <a:rPr lang="en-US" dirty="0"/>
              <a:t>Electric/hybrid-electric aircraft</a:t>
            </a:r>
          </a:p>
          <a:p>
            <a:pPr lvl="1"/>
            <a:r>
              <a:rPr lang="en-US" dirty="0"/>
              <a:t>Highly coupled propulsion-airframe integration such as boundary layer ingestion</a:t>
            </a:r>
          </a:p>
          <a:p>
            <a:pPr lvl="1"/>
            <a:r>
              <a:rPr lang="en-US" dirty="0"/>
              <a:t>Non-traditional configurations and structures (double-bubble, truss-braced wing, Prandtl wing)</a:t>
            </a:r>
          </a:p>
          <a:p>
            <a:pPr lvl="1"/>
            <a:r>
              <a:rPr lang="en-US" dirty="0"/>
              <a:t>Does not include disciplines such as stability and control beyond a simple tail sizing</a:t>
            </a:r>
          </a:p>
        </p:txBody>
      </p:sp>
      <p:pic>
        <p:nvPicPr>
          <p:cNvPr id="11" name="Picture 10"/>
          <p:cNvPicPr>
            <a:picLocks noChangeAspect="1"/>
          </p:cNvPicPr>
          <p:nvPr/>
        </p:nvPicPr>
        <p:blipFill>
          <a:blip r:embed="rId2" cstate="print">
            <a:clrChange>
              <a:clrFrom>
                <a:srgbClr val="808080">
                  <a:alpha val="50196"/>
                </a:srgbClr>
              </a:clrFrom>
              <a:clrTo>
                <a:srgbClr val="808080">
                  <a:alpha val="0"/>
                </a:srgbClr>
              </a:clrTo>
            </a:clrChange>
            <a:extLst>
              <a:ext uri="{28A0092B-C50C-407E-A947-70E740481C1C}">
                <a14:useLocalDpi xmlns:a14="http://schemas.microsoft.com/office/drawing/2010/main" val="0"/>
              </a:ext>
            </a:extLst>
          </a:blip>
          <a:stretch>
            <a:fillRect/>
          </a:stretch>
        </p:blipFill>
        <p:spPr>
          <a:xfrm>
            <a:off x="4654686" y="4466895"/>
            <a:ext cx="4127701" cy="2321832"/>
          </a:xfrm>
          <a:prstGeom prst="rect">
            <a:avLst/>
          </a:prstGeom>
        </p:spPr>
      </p:pic>
      <p:pic>
        <p:nvPicPr>
          <p:cNvPr id="6" name="Picture 5"/>
          <p:cNvPicPr>
            <a:picLocks noChangeAspect="1"/>
          </p:cNvPicPr>
          <p:nvPr/>
        </p:nvPicPr>
        <p:blipFill rotWithShape="1">
          <a:blip r:embed="rId3" cstate="hqprint">
            <a:extLst>
              <a:ext uri="{28A0092B-C50C-407E-A947-70E740481C1C}">
                <a14:useLocalDpi xmlns:a14="http://schemas.microsoft.com/office/drawing/2010/main"/>
              </a:ext>
            </a:extLst>
          </a:blip>
          <a:srcRect l="19694" t="23002" r="10309" b="31369"/>
          <a:stretch/>
        </p:blipFill>
        <p:spPr>
          <a:xfrm>
            <a:off x="6980234" y="3455626"/>
            <a:ext cx="4111869" cy="1507685"/>
          </a:xfrm>
          <a:prstGeom prst="rect">
            <a:avLst/>
          </a:prstGeom>
        </p:spPr>
      </p:pic>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a:off x="1143000" y="3354766"/>
            <a:ext cx="3776843" cy="2362804"/>
          </a:xfrm>
          <a:prstGeom prst="rect">
            <a:avLst/>
          </a:prstGeom>
        </p:spPr>
      </p:pic>
    </p:spTree>
    <p:extLst>
      <p:ext uri="{BB962C8B-B14F-4D97-AF65-F5344CB8AC3E}">
        <p14:creationId xmlns:p14="http://schemas.microsoft.com/office/powerpoint/2010/main" val="1620551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Limitations and Gaps of Legacy Capability</a:t>
            </a:r>
          </a:p>
        </p:txBody>
      </p:sp>
      <p:sp>
        <p:nvSpPr>
          <p:cNvPr id="3" name="Content Placeholder 2"/>
          <p:cNvSpPr>
            <a:spLocks noGrp="1"/>
          </p:cNvSpPr>
          <p:nvPr>
            <p:ph idx="1"/>
          </p:nvPr>
        </p:nvSpPr>
        <p:spPr>
          <a:xfrm>
            <a:off x="3715789" y="935980"/>
            <a:ext cx="8160829" cy="5400084"/>
          </a:xfrm>
        </p:spPr>
        <p:txBody>
          <a:bodyPr>
            <a:normAutofit lnSpcReduction="10000"/>
          </a:bodyPr>
          <a:lstStyle/>
          <a:p>
            <a:r>
              <a:rPr lang="en-US" dirty="0"/>
              <a:t>Difficult to analyze unconventional/emerging power sources</a:t>
            </a:r>
          </a:p>
          <a:p>
            <a:pPr lvl="1"/>
            <a:r>
              <a:rPr lang="en-US" dirty="0"/>
              <a:t>Ex: Electric/hybrid electric, fuel cells, structural batteries, solar power</a:t>
            </a:r>
          </a:p>
          <a:p>
            <a:r>
              <a:rPr lang="en-US" dirty="0"/>
              <a:t>Limited unconventional configuration analysis capability</a:t>
            </a:r>
          </a:p>
          <a:p>
            <a:pPr lvl="1"/>
            <a:r>
              <a:rPr lang="en-US" dirty="0"/>
              <a:t>Challenges with distributed propulsion, truss-braced wing, vertical/short takeoff and landing, double bubble, high altitude long endurance</a:t>
            </a:r>
          </a:p>
          <a:p>
            <a:r>
              <a:rPr lang="en-US" dirty="0"/>
              <a:t>Restrained to conventional, linear flight profiles</a:t>
            </a:r>
          </a:p>
          <a:p>
            <a:pPr lvl="1"/>
            <a:r>
              <a:rPr lang="en-US" dirty="0"/>
              <a:t>Ill-suited for station keeping, turning flight profiles, energy harvesting</a:t>
            </a:r>
          </a:p>
          <a:p>
            <a:r>
              <a:rPr lang="en-US" dirty="0"/>
              <a:t>Simplified aerodynamic analysis, functions of Mach, altitude, and lift coefficient only</a:t>
            </a:r>
          </a:p>
          <a:p>
            <a:pPr lvl="1"/>
            <a:r>
              <a:rPr lang="en-US" dirty="0"/>
              <a:t>Difficult to capture propulsion-airframe integration, aeroelastic tailoring, morphing wing technologies</a:t>
            </a:r>
          </a:p>
          <a:p>
            <a:r>
              <a:rPr lang="en-US" dirty="0"/>
              <a:t>Several components rarely used/out of date, unnecessarily complicating the tool</a:t>
            </a:r>
          </a:p>
          <a:p>
            <a:endParaRPr lang="en-US" dirty="0"/>
          </a:p>
          <a:p>
            <a:endParaRPr lang="en-US" dirty="0"/>
          </a:p>
        </p:txBody>
      </p:sp>
      <p:pic>
        <p:nvPicPr>
          <p:cNvPr id="9" name="Picture 7"/>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1483299" y="4494358"/>
            <a:ext cx="2109627" cy="1600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785" y="936702"/>
            <a:ext cx="1874657" cy="105449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NASA's Low-Boom Supersonic Test Cas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84917" y="2553633"/>
            <a:ext cx="1871242" cy="14056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154" y="3538048"/>
            <a:ext cx="1704238" cy="12801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753" y="5294458"/>
            <a:ext cx="1858817" cy="139627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97909" y="1456432"/>
            <a:ext cx="1787740" cy="120672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7"/>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1441145" y="4493636"/>
            <a:ext cx="2109627" cy="1600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58631" y="935980"/>
            <a:ext cx="1874657" cy="105449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descr="NASA's Low-Boom Supersonic Test Cas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42763" y="2552911"/>
            <a:ext cx="1871242" cy="14056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3537326"/>
            <a:ext cx="1704238" cy="12801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599" y="5293736"/>
            <a:ext cx="1858817" cy="139627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p:cNvPicPr>
            <a:picLocks noChangeAspect="1" noChangeArrowheads="1"/>
          </p:cNvPicPr>
          <p:nvPr/>
        </p:nvPicPr>
        <p:blipFill>
          <a:blip r:embed="rId8" cstate="hqprint">
            <a:extLst>
              <a:ext uri="{28A0092B-C50C-407E-A947-70E740481C1C}">
                <a14:useLocalDpi xmlns:a14="http://schemas.microsoft.com/office/drawing/2010/main"/>
              </a:ext>
            </a:extLst>
          </a:blip>
          <a:stretch>
            <a:fillRect/>
          </a:stretch>
        </p:blipFill>
        <p:spPr bwMode="auto">
          <a:xfrm>
            <a:off x="55755" y="1455710"/>
            <a:ext cx="1787740" cy="120672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8237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LEAPS</a:t>
            </a:r>
          </a:p>
        </p:txBody>
      </p:sp>
      <p:sp>
        <p:nvSpPr>
          <p:cNvPr id="3" name="Content Placeholder 2"/>
          <p:cNvSpPr>
            <a:spLocks noGrp="1"/>
          </p:cNvSpPr>
          <p:nvPr>
            <p:ph idx="1"/>
          </p:nvPr>
        </p:nvSpPr>
        <p:spPr/>
        <p:txBody>
          <a:bodyPr/>
          <a:lstStyle/>
          <a:p>
            <a:r>
              <a:rPr lang="en-US" dirty="0"/>
              <a:t>The Layered and Extensible Aircraft Performance System (LEAPS)</a:t>
            </a:r>
          </a:p>
          <a:p>
            <a:pPr lvl="1"/>
            <a:r>
              <a:rPr lang="en-US" dirty="0"/>
              <a:t>Sizing and synthesis tool being developed for the Aeronautics Systems Analysis Branch at NASA Langley Research Center</a:t>
            </a:r>
          </a:p>
          <a:p>
            <a:pPr lvl="1"/>
            <a:r>
              <a:rPr lang="en-US" dirty="0"/>
              <a:t>A multi-disciplinary, multi-fidelity aircraft sizing and analysis tool</a:t>
            </a:r>
          </a:p>
          <a:p>
            <a:pPr lvl="1"/>
            <a:r>
              <a:rPr lang="en-US" dirty="0"/>
              <a:t>Intended to work well with state-of-the-art optimization techniques and frameworks such as ModelCenter and OpenMDAO</a:t>
            </a:r>
          </a:p>
          <a:p>
            <a:pPr lvl="1"/>
            <a:r>
              <a:rPr lang="en-US" dirty="0"/>
              <a:t>A set of (soon to be) publicly available Python modules that can be used a la carte should the user desire</a:t>
            </a:r>
          </a:p>
          <a:p>
            <a:r>
              <a:rPr lang="en-US" dirty="0"/>
              <a:t>LEAPS is NOT:</a:t>
            </a:r>
          </a:p>
          <a:p>
            <a:pPr lvl="1"/>
            <a:r>
              <a:rPr lang="en-US" dirty="0"/>
              <a:t>A framework</a:t>
            </a:r>
          </a:p>
          <a:p>
            <a:pPr lvl="1"/>
            <a:r>
              <a:rPr lang="en-US" dirty="0"/>
              <a:t>An optimizer or an optimization tool</a:t>
            </a:r>
          </a:p>
          <a:p>
            <a:pPr lvl="1"/>
            <a:r>
              <a:rPr lang="en-US" dirty="0"/>
              <a:t>A push to higher-fidelity tools</a:t>
            </a:r>
          </a:p>
          <a:p>
            <a:endParaRPr lang="en-US" dirty="0"/>
          </a:p>
          <a:p>
            <a:endParaRPr lang="en-US" dirty="0"/>
          </a:p>
          <a:p>
            <a:endParaRPr lang="en-US" dirty="0"/>
          </a:p>
        </p:txBody>
      </p:sp>
    </p:spTree>
    <p:extLst>
      <p:ext uri="{BB962C8B-B14F-4D97-AF65-F5344CB8AC3E}">
        <p14:creationId xmlns:p14="http://schemas.microsoft.com/office/powerpoint/2010/main" val="303078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9FAF7-6DB9-403F-BAC7-6E8CC966B36C}"/>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7155C512-1936-4CE9-B68F-6069728912A3}"/>
              </a:ext>
            </a:extLst>
          </p:cNvPr>
          <p:cNvSpPr>
            <a:spLocks noGrp="1"/>
          </p:cNvSpPr>
          <p:nvPr>
            <p:ph idx="1"/>
          </p:nvPr>
        </p:nvSpPr>
        <p:spPr/>
        <p:txBody>
          <a:bodyPr/>
          <a:lstStyle/>
          <a:p>
            <a:r>
              <a:rPr lang="en-US" dirty="0">
                <a:solidFill>
                  <a:schemeClr val="bg1">
                    <a:lumMod val="85000"/>
                  </a:schemeClr>
                </a:solidFill>
              </a:rPr>
              <a:t>Background</a:t>
            </a:r>
          </a:p>
          <a:p>
            <a:r>
              <a:rPr lang="en-US" dirty="0"/>
              <a:t>Motivation and Goals</a:t>
            </a:r>
          </a:p>
          <a:p>
            <a:r>
              <a:rPr lang="en-US" dirty="0">
                <a:solidFill>
                  <a:schemeClr val="bg1">
                    <a:lumMod val="85000"/>
                  </a:schemeClr>
                </a:solidFill>
              </a:rPr>
              <a:t>Software Design</a:t>
            </a:r>
          </a:p>
          <a:p>
            <a:r>
              <a:rPr lang="en-US" dirty="0">
                <a:solidFill>
                  <a:schemeClr val="bg1">
                    <a:lumMod val="85000"/>
                  </a:schemeClr>
                </a:solidFill>
              </a:rPr>
              <a:t>Challenge Problems</a:t>
            </a:r>
          </a:p>
          <a:p>
            <a:r>
              <a:rPr lang="en-US" dirty="0">
                <a:solidFill>
                  <a:schemeClr val="bg1">
                    <a:lumMod val="85000"/>
                  </a:schemeClr>
                </a:solidFill>
              </a:rPr>
              <a:t>Recent Developments</a:t>
            </a:r>
          </a:p>
          <a:p>
            <a:r>
              <a:rPr lang="en-US" dirty="0">
                <a:solidFill>
                  <a:schemeClr val="bg1">
                    <a:lumMod val="85000"/>
                  </a:schemeClr>
                </a:solidFill>
              </a:rPr>
              <a:t>FY21-22 Plans</a:t>
            </a:r>
          </a:p>
        </p:txBody>
      </p:sp>
    </p:spTree>
    <p:extLst>
      <p:ext uri="{BB962C8B-B14F-4D97-AF65-F5344CB8AC3E}">
        <p14:creationId xmlns:p14="http://schemas.microsoft.com/office/powerpoint/2010/main" val="2816141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for LEAPS Development</a:t>
            </a:r>
          </a:p>
        </p:txBody>
      </p:sp>
      <p:sp>
        <p:nvSpPr>
          <p:cNvPr id="3" name="Content Placeholder 2"/>
          <p:cNvSpPr>
            <a:spLocks noGrp="1"/>
          </p:cNvSpPr>
          <p:nvPr>
            <p:ph idx="1"/>
          </p:nvPr>
        </p:nvSpPr>
        <p:spPr/>
        <p:txBody>
          <a:bodyPr/>
          <a:lstStyle/>
          <a:p>
            <a:r>
              <a:rPr lang="en-US" dirty="0"/>
              <a:t>A lack of tools that meet internal customer needs for the analysis of advanced aircraft concepts and propulsion architectures using multidisciplinary and multi-fidelity analyses</a:t>
            </a:r>
          </a:p>
          <a:p>
            <a:r>
              <a:rPr lang="en-US" dirty="0"/>
              <a:t>A desire to collaborate on aircraft concepts and analysis methods in the public domain</a:t>
            </a:r>
          </a:p>
          <a:p>
            <a:r>
              <a:rPr lang="en-US" dirty="0"/>
              <a:t>The lack of software with robust error checking, informative exception messages, and complete user and theory documentation</a:t>
            </a:r>
          </a:p>
          <a:p>
            <a:r>
              <a:rPr lang="en-US" dirty="0"/>
              <a:t>The inability to modify, enhance, or extend analyses as new technologies and computational capabilities are developed</a:t>
            </a:r>
          </a:p>
        </p:txBody>
      </p:sp>
    </p:spTree>
    <p:extLst>
      <p:ext uri="{BB962C8B-B14F-4D97-AF65-F5344CB8AC3E}">
        <p14:creationId xmlns:p14="http://schemas.microsoft.com/office/powerpoint/2010/main" val="2695914257"/>
      </p:ext>
    </p:extLst>
  </p:cSld>
  <p:clrMapOvr>
    <a:masterClrMapping/>
  </p:clrMapOvr>
</p:sld>
</file>

<file path=ppt/theme/theme1.xml><?xml version="1.0" encoding="utf-8"?>
<a:theme xmlns:a="http://schemas.openxmlformats.org/drawingml/2006/main" name="2_Hopkins-Supersonics">
  <a:themeElements>
    <a:clrScheme name="2_Hopkins-Superson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Hopkins-Supersonics">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Hopkins-Superson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Hopkins-Superson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Hopkins-Superson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Hopkins-Superson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Hopkins-Superson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Hopkins-Superson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Hopkins-Supersonic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Hopkins-Superson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Hopkins-Superson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Hopkins-Superson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Hopkins-Superson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Hopkins-Superson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86536</TotalTime>
  <Words>2269</Words>
  <Application>Microsoft Office PowerPoint</Application>
  <PresentationFormat>Widescreen</PresentationFormat>
  <Paragraphs>291</Paragraphs>
  <Slides>35</Slides>
  <Notes>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35</vt:i4>
      </vt:variant>
    </vt:vector>
  </HeadingPairs>
  <TitlesOfParts>
    <vt:vector size="45" baseType="lpstr">
      <vt:lpstr>Arial</vt:lpstr>
      <vt:lpstr>Arial Black</vt:lpstr>
      <vt:lpstr>Calibri</vt:lpstr>
      <vt:lpstr>Calibri Light</vt:lpstr>
      <vt:lpstr>Helvetica</vt:lpstr>
      <vt:lpstr>Helvetica Regular</vt:lpstr>
      <vt:lpstr>Times</vt:lpstr>
      <vt:lpstr>2_Hopkins-Supersonics</vt:lpstr>
      <vt:lpstr>Custom Design</vt:lpstr>
      <vt:lpstr>1_Office Theme</vt:lpstr>
      <vt:lpstr>Overview of the Layered and Extensible Aircraft Performance System (LEAPS)</vt:lpstr>
      <vt:lpstr>Outline</vt:lpstr>
      <vt:lpstr>Transformational Tools and Technologies Project</vt:lpstr>
      <vt:lpstr>Background: Current In-House Aircraft Analysis Capability</vt:lpstr>
      <vt:lpstr>Background: Current NASA Advanced Concepts</vt:lpstr>
      <vt:lpstr>Background: Limitations and Gaps of Legacy Capability</vt:lpstr>
      <vt:lpstr>Summary of LEAPS</vt:lpstr>
      <vt:lpstr>Outline</vt:lpstr>
      <vt:lpstr>Motivation for LEAPS Development</vt:lpstr>
      <vt:lpstr>LEAPS High Level Goals</vt:lpstr>
      <vt:lpstr>Goals and Objectives</vt:lpstr>
      <vt:lpstr>Goals and Objectives</vt:lpstr>
      <vt:lpstr>Goals and Objectives</vt:lpstr>
      <vt:lpstr>Outline</vt:lpstr>
      <vt:lpstr>Software Architecture Design</vt:lpstr>
      <vt:lpstr>Software Architecture Design</vt:lpstr>
      <vt:lpstr>Outline</vt:lpstr>
      <vt:lpstr>Description of Identified Challenge Problems</vt:lpstr>
      <vt:lpstr>Challenge Problem</vt:lpstr>
      <vt:lpstr>PEGASUS</vt:lpstr>
      <vt:lpstr>How Do We Model PEGASUS with FLOPS?</vt:lpstr>
      <vt:lpstr>What Are the Differences in Mission Analysis Methodologies?</vt:lpstr>
      <vt:lpstr>Outline</vt:lpstr>
      <vt:lpstr>LEAPS Hybrid-Electric Methodology</vt:lpstr>
      <vt:lpstr>Applications of Methodology</vt:lpstr>
      <vt:lpstr>Inertia Relief for Multiple Wing-Mounted Propulsors</vt:lpstr>
      <vt:lpstr>Evaluation of Current LEAPS Inertia Relief Method</vt:lpstr>
      <vt:lpstr>Selected Results – Evaluation of Proposed Method</vt:lpstr>
      <vt:lpstr>Results – All Evaluated Cases</vt:lpstr>
      <vt:lpstr>Takeoff and Landing Analysis</vt:lpstr>
      <vt:lpstr>Takeoff and Landing Comparisons (Preliminary)</vt:lpstr>
      <vt:lpstr>Outline</vt:lpstr>
      <vt:lpstr>FY21-22 Plans</vt:lpstr>
      <vt:lpstr>Acknowledgements</vt:lpstr>
      <vt:lpstr>PowerPoint Presentation</vt:lpstr>
    </vt:vector>
  </TitlesOfParts>
  <Company>NASA/ODIN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2013 Annual Review</dc:title>
  <dc:creator>James D Heidmann</dc:creator>
  <cp:lastModifiedBy>Olson, Erik D. (LARC-E403)</cp:lastModifiedBy>
  <cp:revision>2753</cp:revision>
  <cp:lastPrinted>2016-10-19T16:30:04Z</cp:lastPrinted>
  <dcterms:created xsi:type="dcterms:W3CDTF">2011-06-10T17:55:04Z</dcterms:created>
  <dcterms:modified xsi:type="dcterms:W3CDTF">2020-11-09T18:10:14Z</dcterms:modified>
</cp:coreProperties>
</file>