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6" r:id="rId4"/>
  </p:sldMasterIdLst>
  <p:notesMasterIdLst>
    <p:notesMasterId r:id="rId19"/>
  </p:notesMasterIdLst>
  <p:handoutMasterIdLst>
    <p:handoutMasterId r:id="rId20"/>
  </p:handoutMasterIdLst>
  <p:sldIdLst>
    <p:sldId id="264" r:id="rId5"/>
    <p:sldId id="271" r:id="rId6"/>
    <p:sldId id="308" r:id="rId7"/>
    <p:sldId id="410" r:id="rId8"/>
    <p:sldId id="540" r:id="rId9"/>
    <p:sldId id="541" r:id="rId10"/>
    <p:sldId id="539" r:id="rId11"/>
    <p:sldId id="538" r:id="rId12"/>
    <p:sldId id="313" r:id="rId13"/>
    <p:sldId id="537" r:id="rId14"/>
    <p:sldId id="327" r:id="rId15"/>
    <p:sldId id="324" r:id="rId16"/>
    <p:sldId id="542" r:id="rId17"/>
    <p:sldId id="30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lips, James R. {III} (KSC-UBG00)" initials="PJR{(" lastIdx="13" clrIdx="0">
    <p:extLst>
      <p:ext uri="{19B8F6BF-5375-455C-9EA6-DF929625EA0E}">
        <p15:presenceInfo xmlns:p15="http://schemas.microsoft.com/office/powerpoint/2012/main" userId="S-1-5-21-330711430-3775241029-4075259233-6525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30" autoAdjust="0"/>
    <p:restoredTop sz="97559" autoAdjust="0"/>
  </p:normalViewPr>
  <p:slideViewPr>
    <p:cSldViewPr snapToGrid="0">
      <p:cViewPr varScale="1">
        <p:scale>
          <a:sx n="169" d="100"/>
          <a:sy n="169" d="100"/>
        </p:scale>
        <p:origin x="224" y="4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-56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BD81B-6CAB-4323-883D-8EE3623A2B8E}" type="datetimeFigureOut">
              <a:rPr lang="en-US" smtClean="0"/>
              <a:t>11/5/20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FF564-B44D-4F06-8A0C-333E7AFFD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862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3BB50-2A4A-4755-9251-6BFEDADEB153}" type="datetimeFigureOut">
              <a:rPr lang="en-US" smtClean="0"/>
              <a:t>11/5/20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82409-056F-4D8F-A706-8AD248207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813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82409-056F-4D8F-A706-8AD248207E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225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82409-056F-4D8F-A706-8AD248207E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28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1965F-9DF4-4BB4-A7DA-E7D5B682BED6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3917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1965F-9DF4-4BB4-A7DA-E7D5B682BED6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6545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1965F-9DF4-4BB4-A7DA-E7D5B682BED6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0701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71965F-9DF4-4BB4-A7DA-E7D5B682BED6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8388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7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531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1359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1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1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78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02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300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81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38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94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070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359B6-7E5B-5C42-B041-C110397A5D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22" y="101337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0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FE3BF-86D0-4C7C-A4AB-8D7B02E3C0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4515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tif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jp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table, sitting, bowl&#10;&#10;Description automatically generated">
            <a:extLst>
              <a:ext uri="{FF2B5EF4-FFF2-40B4-BE49-F238E27FC236}">
                <a16:creationId xmlns:a16="http://schemas.microsoft.com/office/drawing/2014/main" id="{47607272-64AC-F944-883C-8767094248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950" y="-17591"/>
            <a:ext cx="12192000" cy="6930663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62818" y="1916984"/>
            <a:ext cx="9829800" cy="38361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Arial" pitchFamily="34" charset="0"/>
                <a:cs typeface="Arial" pitchFamily="34" charset="0"/>
              </a:rPr>
              <a:t>Electrodynamic Dust Shield</a:t>
            </a:r>
          </a:p>
          <a:p>
            <a:pPr algn="ctr"/>
            <a:endParaRPr lang="en-US" sz="4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Carlos I. Calle, Ph.D.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800" b="1" dirty="0">
                <a:latin typeface="Arial" pitchFamily="34" charset="0"/>
                <a:cs typeface="Arial" pitchFamily="34" charset="0"/>
              </a:rPr>
              <a:t>Electrostatics and Surface Physics Laboratory</a:t>
            </a:r>
          </a:p>
          <a:p>
            <a:pPr algn="ctr"/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800" b="1" dirty="0">
                <a:latin typeface="Arial" pitchFamily="34" charset="0"/>
                <a:cs typeface="Arial" pitchFamily="34" charset="0"/>
              </a:rPr>
              <a:t>Swamp Works</a:t>
            </a:r>
          </a:p>
          <a:p>
            <a:pPr algn="ctr"/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NASA Kennedy Space Center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E7419-8FFE-644B-A0AD-DF40040653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22" y="101337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787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219075"/>
            <a:ext cx="12192000" cy="768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The EDS Technology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67620" y="1093666"/>
            <a:ext cx="7538740" cy="30983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32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Electrodynamic Dust Shield (EDS) is an active dust mitigation/transport system for NASA’s Exploration missions.</a:t>
            </a:r>
          </a:p>
          <a:p>
            <a:pPr>
              <a:spcAft>
                <a:spcPts val="120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Uses dynamic electric fields to remove dust from surfaces.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EDS_Demo.mov">
            <a:hlinkClick r:id="" action="ppaction://media"/>
            <a:extLst>
              <a:ext uri="{FF2B5EF4-FFF2-40B4-BE49-F238E27FC236}">
                <a16:creationId xmlns:a16="http://schemas.microsoft.com/office/drawing/2014/main" id="{5307837D-251C-8149-ADC4-2A878D71D0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53830" y="4063386"/>
            <a:ext cx="4568190" cy="25696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C0DFD7-C769-1645-A3D7-D246490E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80" y="4472134"/>
            <a:ext cx="5626020" cy="2160859"/>
          </a:xfrm>
          <a:prstGeom prst="rect">
            <a:avLst/>
          </a:prstGeom>
        </p:spPr>
      </p:pic>
      <p:grpSp>
        <p:nvGrpSpPr>
          <p:cNvPr id="12" name="Group 196">
            <a:extLst>
              <a:ext uri="{FF2B5EF4-FFF2-40B4-BE49-F238E27FC236}">
                <a16:creationId xmlns:a16="http://schemas.microsoft.com/office/drawing/2014/main" id="{AC3F279F-E1A3-6448-AC5D-F5C2783B39DE}"/>
              </a:ext>
            </a:extLst>
          </p:cNvPr>
          <p:cNvGrpSpPr>
            <a:grpSpLocks/>
          </p:cNvGrpSpPr>
          <p:nvPr/>
        </p:nvGrpSpPr>
        <p:grpSpPr bwMode="auto">
          <a:xfrm>
            <a:off x="7960347" y="987552"/>
            <a:ext cx="3886200" cy="2408238"/>
            <a:chOff x="2976" y="1248"/>
            <a:chExt cx="2448" cy="1517"/>
          </a:xfrm>
        </p:grpSpPr>
        <p:sp>
          <p:nvSpPr>
            <p:cNvPr id="13" name="AutoShape 197">
              <a:extLst>
                <a:ext uri="{FF2B5EF4-FFF2-40B4-BE49-F238E27FC236}">
                  <a16:creationId xmlns:a16="http://schemas.microsoft.com/office/drawing/2014/main" id="{0A52C354-4493-1C4B-B429-8B86840A8AA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76" y="1296"/>
              <a:ext cx="2448" cy="1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198" descr="Outlined diamond">
              <a:extLst>
                <a:ext uri="{FF2B5EF4-FFF2-40B4-BE49-F238E27FC236}">
                  <a16:creationId xmlns:a16="http://schemas.microsoft.com/office/drawing/2014/main" id="{2D3C9D62-F373-3048-B0E1-C8DE89A06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4" y="1731"/>
              <a:ext cx="1922" cy="182"/>
            </a:xfrm>
            <a:prstGeom prst="rect">
              <a:avLst/>
            </a:prstGeom>
            <a:pattFill prst="openDmnd">
              <a:fgClr>
                <a:srgbClr val="000000">
                  <a:alpha val="50195"/>
                </a:srgbClr>
              </a:fgClr>
              <a:bgClr>
                <a:srgbClr val="FFFFFF">
                  <a:alpha val="50195"/>
                </a:srgbClr>
              </a:bgClr>
            </a:pattFill>
            <a:ln w="12700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99">
              <a:extLst>
                <a:ext uri="{FF2B5EF4-FFF2-40B4-BE49-F238E27FC236}">
                  <a16:creationId xmlns:a16="http://schemas.microsoft.com/office/drawing/2014/main" id="{6556B3C7-7DE1-504B-9888-7245C1D8C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5" y="1622"/>
              <a:ext cx="218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00">
              <a:extLst>
                <a:ext uri="{FF2B5EF4-FFF2-40B4-BE49-F238E27FC236}">
                  <a16:creationId xmlns:a16="http://schemas.microsoft.com/office/drawing/2014/main" id="{007864D1-A97D-044B-8736-8DE8C9F58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3" y="1622"/>
              <a:ext cx="217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1">
              <a:extLst>
                <a:ext uri="{FF2B5EF4-FFF2-40B4-BE49-F238E27FC236}">
                  <a16:creationId xmlns:a16="http://schemas.microsoft.com/office/drawing/2014/main" id="{0CFD3EDC-7BA7-8248-8054-D598A213B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" y="1477"/>
              <a:ext cx="218" cy="291"/>
            </a:xfrm>
            <a:custGeom>
              <a:avLst/>
              <a:gdLst>
                <a:gd name="T0" fmla="*/ 0 w 432"/>
                <a:gd name="T1" fmla="*/ 1 h 576"/>
                <a:gd name="T2" fmla="*/ 1 w 432"/>
                <a:gd name="T3" fmla="*/ 0 h 576"/>
                <a:gd name="T4" fmla="*/ 1 w 432"/>
                <a:gd name="T5" fmla="*/ 1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0" y="576"/>
                  </a:moveTo>
                  <a:cubicBezTo>
                    <a:pt x="72" y="288"/>
                    <a:pt x="144" y="0"/>
                    <a:pt x="216" y="0"/>
                  </a:cubicBezTo>
                  <a:cubicBezTo>
                    <a:pt x="288" y="0"/>
                    <a:pt x="360" y="288"/>
                    <a:pt x="432" y="57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02">
              <a:extLst>
                <a:ext uri="{FF2B5EF4-FFF2-40B4-BE49-F238E27FC236}">
                  <a16:creationId xmlns:a16="http://schemas.microsoft.com/office/drawing/2014/main" id="{E5499046-7786-EA40-BA4D-A9292E5B1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6" y="1477"/>
              <a:ext cx="217" cy="291"/>
            </a:xfrm>
            <a:custGeom>
              <a:avLst/>
              <a:gdLst>
                <a:gd name="T0" fmla="*/ 0 w 432"/>
                <a:gd name="T1" fmla="*/ 1 h 576"/>
                <a:gd name="T2" fmla="*/ 1 w 432"/>
                <a:gd name="T3" fmla="*/ 0 h 576"/>
                <a:gd name="T4" fmla="*/ 1 w 432"/>
                <a:gd name="T5" fmla="*/ 1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0" y="576"/>
                  </a:moveTo>
                  <a:cubicBezTo>
                    <a:pt x="72" y="288"/>
                    <a:pt x="144" y="0"/>
                    <a:pt x="216" y="0"/>
                  </a:cubicBezTo>
                  <a:cubicBezTo>
                    <a:pt x="288" y="0"/>
                    <a:pt x="360" y="288"/>
                    <a:pt x="432" y="57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3">
              <a:extLst>
                <a:ext uri="{FF2B5EF4-FFF2-40B4-BE49-F238E27FC236}">
                  <a16:creationId xmlns:a16="http://schemas.microsoft.com/office/drawing/2014/main" id="{2299599E-62CC-E949-9200-421C4D861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1622"/>
              <a:ext cx="218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04">
              <a:extLst>
                <a:ext uri="{FF2B5EF4-FFF2-40B4-BE49-F238E27FC236}">
                  <a16:creationId xmlns:a16="http://schemas.microsoft.com/office/drawing/2014/main" id="{9918390D-D4C9-E24F-B024-745FF769DB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1" y="1636"/>
              <a:ext cx="11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205">
              <a:extLst>
                <a:ext uri="{FF2B5EF4-FFF2-40B4-BE49-F238E27FC236}">
                  <a16:creationId xmlns:a16="http://schemas.microsoft.com/office/drawing/2014/main" id="{90D9602F-B644-0140-A397-E0C8FC801A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4" y="1617"/>
              <a:ext cx="9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206">
              <a:extLst>
                <a:ext uri="{FF2B5EF4-FFF2-40B4-BE49-F238E27FC236}">
                  <a16:creationId xmlns:a16="http://schemas.microsoft.com/office/drawing/2014/main" id="{E6133C8D-F6DC-FA4A-95F6-88955C9866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04" y="1614"/>
              <a:ext cx="37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07">
              <a:extLst>
                <a:ext uri="{FF2B5EF4-FFF2-40B4-BE49-F238E27FC236}">
                  <a16:creationId xmlns:a16="http://schemas.microsoft.com/office/drawing/2014/main" id="{49687A91-D781-884B-9DE4-53E05CA2E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" y="1622"/>
              <a:ext cx="218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8">
              <a:extLst>
                <a:ext uri="{FF2B5EF4-FFF2-40B4-BE49-F238E27FC236}">
                  <a16:creationId xmlns:a16="http://schemas.microsoft.com/office/drawing/2014/main" id="{87B1B1EF-A709-734E-97E1-D2E7275E5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1622"/>
              <a:ext cx="218" cy="146"/>
            </a:xfrm>
            <a:custGeom>
              <a:avLst/>
              <a:gdLst>
                <a:gd name="T0" fmla="*/ 0 w 432"/>
                <a:gd name="T1" fmla="*/ 1 h 288"/>
                <a:gd name="T2" fmla="*/ 1 w 432"/>
                <a:gd name="T3" fmla="*/ 0 h 288"/>
                <a:gd name="T4" fmla="*/ 1 w 432"/>
                <a:gd name="T5" fmla="*/ 1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288"/>
                  </a:moveTo>
                  <a:cubicBezTo>
                    <a:pt x="72" y="144"/>
                    <a:pt x="144" y="0"/>
                    <a:pt x="216" y="0"/>
                  </a:cubicBezTo>
                  <a:cubicBezTo>
                    <a:pt x="288" y="0"/>
                    <a:pt x="360" y="144"/>
                    <a:pt x="43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09">
              <a:extLst>
                <a:ext uri="{FF2B5EF4-FFF2-40B4-BE49-F238E27FC236}">
                  <a16:creationId xmlns:a16="http://schemas.microsoft.com/office/drawing/2014/main" id="{A7F9FB8C-F0CD-8249-B218-CFB24C394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" y="1477"/>
              <a:ext cx="217" cy="291"/>
            </a:xfrm>
            <a:custGeom>
              <a:avLst/>
              <a:gdLst>
                <a:gd name="T0" fmla="*/ 0 w 432"/>
                <a:gd name="T1" fmla="*/ 1 h 576"/>
                <a:gd name="T2" fmla="*/ 1 w 432"/>
                <a:gd name="T3" fmla="*/ 0 h 576"/>
                <a:gd name="T4" fmla="*/ 1 w 432"/>
                <a:gd name="T5" fmla="*/ 1 h 576"/>
                <a:gd name="T6" fmla="*/ 0 60000 65536"/>
                <a:gd name="T7" fmla="*/ 0 60000 65536"/>
                <a:gd name="T8" fmla="*/ 0 60000 65536"/>
                <a:gd name="T9" fmla="*/ 0 w 432"/>
                <a:gd name="T10" fmla="*/ 0 h 576"/>
                <a:gd name="T11" fmla="*/ 432 w 432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576">
                  <a:moveTo>
                    <a:pt x="0" y="576"/>
                  </a:moveTo>
                  <a:cubicBezTo>
                    <a:pt x="72" y="288"/>
                    <a:pt x="144" y="0"/>
                    <a:pt x="216" y="0"/>
                  </a:cubicBezTo>
                  <a:cubicBezTo>
                    <a:pt x="288" y="0"/>
                    <a:pt x="360" y="288"/>
                    <a:pt x="432" y="57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Oval 210">
              <a:extLst>
                <a:ext uri="{FF2B5EF4-FFF2-40B4-BE49-F238E27FC236}">
                  <a16:creationId xmlns:a16="http://schemas.microsoft.com/office/drawing/2014/main" id="{827E1C08-2515-D046-AFC9-A7C6A5E21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2239"/>
              <a:ext cx="363" cy="36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11">
              <a:extLst>
                <a:ext uri="{FF2B5EF4-FFF2-40B4-BE49-F238E27FC236}">
                  <a16:creationId xmlns:a16="http://schemas.microsoft.com/office/drawing/2014/main" id="{8143F435-C643-E24B-86BD-645B69191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" y="2275"/>
              <a:ext cx="145" cy="146"/>
            </a:xfrm>
            <a:custGeom>
              <a:avLst/>
              <a:gdLst>
                <a:gd name="T0" fmla="*/ 0 w 576"/>
                <a:gd name="T1" fmla="*/ 1 h 288"/>
                <a:gd name="T2" fmla="*/ 0 w 576"/>
                <a:gd name="T3" fmla="*/ 0 h 288"/>
                <a:gd name="T4" fmla="*/ 0 w 576"/>
                <a:gd name="T5" fmla="*/ 1 h 288"/>
                <a:gd name="T6" fmla="*/ 0 w 576"/>
                <a:gd name="T7" fmla="*/ 1 h 288"/>
                <a:gd name="T8" fmla="*/ 0 w 576"/>
                <a:gd name="T9" fmla="*/ 1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288"/>
                <a:gd name="T17" fmla="*/ 576 w 576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288">
                  <a:moveTo>
                    <a:pt x="0" y="144"/>
                  </a:moveTo>
                  <a:cubicBezTo>
                    <a:pt x="48" y="72"/>
                    <a:pt x="96" y="0"/>
                    <a:pt x="144" y="0"/>
                  </a:cubicBezTo>
                  <a:cubicBezTo>
                    <a:pt x="192" y="0"/>
                    <a:pt x="240" y="96"/>
                    <a:pt x="288" y="144"/>
                  </a:cubicBezTo>
                  <a:cubicBezTo>
                    <a:pt x="336" y="192"/>
                    <a:pt x="384" y="288"/>
                    <a:pt x="432" y="288"/>
                  </a:cubicBezTo>
                  <a:cubicBezTo>
                    <a:pt x="480" y="288"/>
                    <a:pt x="552" y="192"/>
                    <a:pt x="576" y="14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2">
              <a:extLst>
                <a:ext uri="{FF2B5EF4-FFF2-40B4-BE49-F238E27FC236}">
                  <a16:creationId xmlns:a16="http://schemas.microsoft.com/office/drawing/2014/main" id="{21630EB7-C73C-B54B-9D25-CE5AB5269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" y="2348"/>
              <a:ext cx="145" cy="145"/>
            </a:xfrm>
            <a:custGeom>
              <a:avLst/>
              <a:gdLst>
                <a:gd name="T0" fmla="*/ 0 w 576"/>
                <a:gd name="T1" fmla="*/ 1 h 288"/>
                <a:gd name="T2" fmla="*/ 0 w 576"/>
                <a:gd name="T3" fmla="*/ 0 h 288"/>
                <a:gd name="T4" fmla="*/ 0 w 576"/>
                <a:gd name="T5" fmla="*/ 1 h 288"/>
                <a:gd name="T6" fmla="*/ 0 w 576"/>
                <a:gd name="T7" fmla="*/ 1 h 288"/>
                <a:gd name="T8" fmla="*/ 0 w 576"/>
                <a:gd name="T9" fmla="*/ 1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288"/>
                <a:gd name="T17" fmla="*/ 576 w 576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288">
                  <a:moveTo>
                    <a:pt x="0" y="144"/>
                  </a:moveTo>
                  <a:cubicBezTo>
                    <a:pt x="48" y="72"/>
                    <a:pt x="96" y="0"/>
                    <a:pt x="144" y="0"/>
                  </a:cubicBezTo>
                  <a:cubicBezTo>
                    <a:pt x="192" y="0"/>
                    <a:pt x="240" y="96"/>
                    <a:pt x="288" y="144"/>
                  </a:cubicBezTo>
                  <a:cubicBezTo>
                    <a:pt x="336" y="192"/>
                    <a:pt x="384" y="288"/>
                    <a:pt x="432" y="288"/>
                  </a:cubicBezTo>
                  <a:cubicBezTo>
                    <a:pt x="480" y="288"/>
                    <a:pt x="552" y="192"/>
                    <a:pt x="576" y="14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13">
              <a:extLst>
                <a:ext uri="{FF2B5EF4-FFF2-40B4-BE49-F238E27FC236}">
                  <a16:creationId xmlns:a16="http://schemas.microsoft.com/office/drawing/2014/main" id="{3A30E9B5-39DD-A440-9864-5FF73EC48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" y="2421"/>
              <a:ext cx="145" cy="144"/>
            </a:xfrm>
            <a:custGeom>
              <a:avLst/>
              <a:gdLst>
                <a:gd name="T0" fmla="*/ 0 w 576"/>
                <a:gd name="T1" fmla="*/ 1 h 288"/>
                <a:gd name="T2" fmla="*/ 0 w 576"/>
                <a:gd name="T3" fmla="*/ 0 h 288"/>
                <a:gd name="T4" fmla="*/ 0 w 576"/>
                <a:gd name="T5" fmla="*/ 1 h 288"/>
                <a:gd name="T6" fmla="*/ 0 w 576"/>
                <a:gd name="T7" fmla="*/ 1 h 288"/>
                <a:gd name="T8" fmla="*/ 0 w 576"/>
                <a:gd name="T9" fmla="*/ 1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288"/>
                <a:gd name="T17" fmla="*/ 576 w 576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288">
                  <a:moveTo>
                    <a:pt x="0" y="144"/>
                  </a:moveTo>
                  <a:cubicBezTo>
                    <a:pt x="48" y="72"/>
                    <a:pt x="96" y="0"/>
                    <a:pt x="144" y="0"/>
                  </a:cubicBezTo>
                  <a:cubicBezTo>
                    <a:pt x="192" y="0"/>
                    <a:pt x="240" y="96"/>
                    <a:pt x="288" y="144"/>
                  </a:cubicBezTo>
                  <a:cubicBezTo>
                    <a:pt x="336" y="192"/>
                    <a:pt x="384" y="288"/>
                    <a:pt x="432" y="288"/>
                  </a:cubicBezTo>
                  <a:cubicBezTo>
                    <a:pt x="480" y="288"/>
                    <a:pt x="552" y="192"/>
                    <a:pt x="576" y="14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14">
              <a:extLst>
                <a:ext uri="{FF2B5EF4-FFF2-40B4-BE49-F238E27FC236}">
                  <a16:creationId xmlns:a16="http://schemas.microsoft.com/office/drawing/2014/main" id="{8A29CB9F-01AA-2C47-8202-6E47CCA815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4" y="2167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15">
              <a:extLst>
                <a:ext uri="{FF2B5EF4-FFF2-40B4-BE49-F238E27FC236}">
                  <a16:creationId xmlns:a16="http://schemas.microsoft.com/office/drawing/2014/main" id="{7B11ED60-7012-8746-9080-B1D6EA833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4" y="2602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216">
              <a:extLst>
                <a:ext uri="{FF2B5EF4-FFF2-40B4-BE49-F238E27FC236}">
                  <a16:creationId xmlns:a16="http://schemas.microsoft.com/office/drawing/2014/main" id="{B3F40A41-74FD-9D47-AB52-B05A1D33FC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5" y="2421"/>
              <a:ext cx="1741" cy="0"/>
            </a:xfrm>
            <a:prstGeom prst="lin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217">
              <a:extLst>
                <a:ext uri="{FF2B5EF4-FFF2-40B4-BE49-F238E27FC236}">
                  <a16:creationId xmlns:a16="http://schemas.microsoft.com/office/drawing/2014/main" id="{9EECE1EB-A90B-4047-B62C-7594F23A0D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6" y="1804"/>
              <a:ext cx="0" cy="6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218">
              <a:extLst>
                <a:ext uri="{FF2B5EF4-FFF2-40B4-BE49-F238E27FC236}">
                  <a16:creationId xmlns:a16="http://schemas.microsoft.com/office/drawing/2014/main" id="{C8EF727B-CFF8-EE45-ABDA-828047A1B9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2" y="1804"/>
              <a:ext cx="1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219">
              <a:extLst>
                <a:ext uri="{FF2B5EF4-FFF2-40B4-BE49-F238E27FC236}">
                  <a16:creationId xmlns:a16="http://schemas.microsoft.com/office/drawing/2014/main" id="{12635000-3215-884B-9D59-89578C334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0" y="1804"/>
              <a:ext cx="1" cy="8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220">
              <a:extLst>
                <a:ext uri="{FF2B5EF4-FFF2-40B4-BE49-F238E27FC236}">
                  <a16:creationId xmlns:a16="http://schemas.microsoft.com/office/drawing/2014/main" id="{97F9355C-4E46-6043-A12B-19528906CB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8" y="1804"/>
              <a:ext cx="1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221">
              <a:extLst>
                <a:ext uri="{FF2B5EF4-FFF2-40B4-BE49-F238E27FC236}">
                  <a16:creationId xmlns:a16="http://schemas.microsoft.com/office/drawing/2014/main" id="{FC142576-0D23-EA48-A0BA-26FA54199E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5" y="1804"/>
              <a:ext cx="1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222">
              <a:extLst>
                <a:ext uri="{FF2B5EF4-FFF2-40B4-BE49-F238E27FC236}">
                  <a16:creationId xmlns:a16="http://schemas.microsoft.com/office/drawing/2014/main" id="{853A48AA-4FFE-8F42-9928-3FB9E613E9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3" y="1804"/>
              <a:ext cx="1" cy="6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223">
              <a:extLst>
                <a:ext uri="{FF2B5EF4-FFF2-40B4-BE49-F238E27FC236}">
                  <a16:creationId xmlns:a16="http://schemas.microsoft.com/office/drawing/2014/main" id="{B967C59A-EB62-624C-A1A8-A240998D3B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804"/>
              <a:ext cx="1" cy="6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224">
              <a:extLst>
                <a:ext uri="{FF2B5EF4-FFF2-40B4-BE49-F238E27FC236}">
                  <a16:creationId xmlns:a16="http://schemas.microsoft.com/office/drawing/2014/main" id="{AE80B4ED-201B-0842-90BF-6905032913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8" y="1804"/>
              <a:ext cx="0" cy="8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225">
              <a:extLst>
                <a:ext uri="{FF2B5EF4-FFF2-40B4-BE49-F238E27FC236}">
                  <a16:creationId xmlns:a16="http://schemas.microsoft.com/office/drawing/2014/main" id="{5FFB5F63-1230-4149-A800-08144D42C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3" y="1804"/>
              <a:ext cx="1" cy="8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226">
              <a:extLst>
                <a:ext uri="{FF2B5EF4-FFF2-40B4-BE49-F238E27FC236}">
                  <a16:creationId xmlns:a16="http://schemas.microsoft.com/office/drawing/2014/main" id="{8A254A82-7414-4540-8792-BFFEC16275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4" y="2674"/>
              <a:ext cx="213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227">
              <a:extLst>
                <a:ext uri="{FF2B5EF4-FFF2-40B4-BE49-F238E27FC236}">
                  <a16:creationId xmlns:a16="http://schemas.microsoft.com/office/drawing/2014/main" id="{E3AF3D67-C906-4243-B829-21D7E8D7DB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" y="2167"/>
              <a:ext cx="1704" cy="0"/>
            </a:xfrm>
            <a:prstGeom prst="lin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Oval 228">
              <a:extLst>
                <a:ext uri="{FF2B5EF4-FFF2-40B4-BE49-F238E27FC236}">
                  <a16:creationId xmlns:a16="http://schemas.microsoft.com/office/drawing/2014/main" id="{F5226199-84FF-A344-8455-EB60D474F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2130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Oval 229">
              <a:extLst>
                <a:ext uri="{FF2B5EF4-FFF2-40B4-BE49-F238E27FC236}">
                  <a16:creationId xmlns:a16="http://schemas.microsoft.com/office/drawing/2014/main" id="{57C5418E-44AE-0E42-A9D9-B5BC25B89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7" y="1731"/>
              <a:ext cx="73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Oval 230">
              <a:extLst>
                <a:ext uri="{FF2B5EF4-FFF2-40B4-BE49-F238E27FC236}">
                  <a16:creationId xmlns:a16="http://schemas.microsoft.com/office/drawing/2014/main" id="{A546B95A-1A37-1143-BFFA-48FFA9FB5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6" y="1731"/>
              <a:ext cx="73" cy="7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Oval 231">
              <a:extLst>
                <a:ext uri="{FF2B5EF4-FFF2-40B4-BE49-F238E27FC236}">
                  <a16:creationId xmlns:a16="http://schemas.microsoft.com/office/drawing/2014/main" id="{A44CFE24-8A36-014F-AB84-4C1182624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4" y="1731"/>
              <a:ext cx="72" cy="7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Oval 232">
              <a:extLst>
                <a:ext uri="{FF2B5EF4-FFF2-40B4-BE49-F238E27FC236}">
                  <a16:creationId xmlns:a16="http://schemas.microsoft.com/office/drawing/2014/main" id="{44DA60C2-B5E8-7042-8E15-C01EB7047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2" y="1731"/>
              <a:ext cx="72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Oval 233">
              <a:extLst>
                <a:ext uri="{FF2B5EF4-FFF2-40B4-BE49-F238E27FC236}">
                  <a16:creationId xmlns:a16="http://schemas.microsoft.com/office/drawing/2014/main" id="{51C54E7C-6AB1-3344-9CF5-6861EA2E4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1731"/>
              <a:ext cx="73" cy="7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Oval 234">
              <a:extLst>
                <a:ext uri="{FF2B5EF4-FFF2-40B4-BE49-F238E27FC236}">
                  <a16:creationId xmlns:a16="http://schemas.microsoft.com/office/drawing/2014/main" id="{D2C7E7AF-F13F-304C-83C3-0DEAD5D43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7" y="1731"/>
              <a:ext cx="72" cy="7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Oval 235">
              <a:extLst>
                <a:ext uri="{FF2B5EF4-FFF2-40B4-BE49-F238E27FC236}">
                  <a16:creationId xmlns:a16="http://schemas.microsoft.com/office/drawing/2014/main" id="{892D8E4C-B6DF-1A47-9D0E-88532C997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" y="1731"/>
              <a:ext cx="73" cy="7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Oval 236">
              <a:extLst>
                <a:ext uri="{FF2B5EF4-FFF2-40B4-BE49-F238E27FC236}">
                  <a16:creationId xmlns:a16="http://schemas.microsoft.com/office/drawing/2014/main" id="{588F5C8E-A832-7048-B96E-06E91CDF5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" y="1731"/>
              <a:ext cx="72" cy="73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Oval 237">
              <a:extLst>
                <a:ext uri="{FF2B5EF4-FFF2-40B4-BE49-F238E27FC236}">
                  <a16:creationId xmlns:a16="http://schemas.microsoft.com/office/drawing/2014/main" id="{1A780E3D-FFA4-9644-BCBE-A67B83C55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731"/>
              <a:ext cx="72" cy="7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 Box 238">
              <a:extLst>
                <a:ext uri="{FF2B5EF4-FFF2-40B4-BE49-F238E27FC236}">
                  <a16:creationId xmlns:a16="http://schemas.microsoft.com/office/drawing/2014/main" id="{AD165D68-98A9-B741-BFE5-878CA1743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5" y="1949"/>
              <a:ext cx="21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1</a:t>
              </a:r>
              <a:endParaRPr lang="en-US"/>
            </a:p>
          </p:txBody>
        </p:sp>
        <p:sp>
          <p:nvSpPr>
            <p:cNvPr id="55" name="Text Box 239">
              <a:extLst>
                <a:ext uri="{FF2B5EF4-FFF2-40B4-BE49-F238E27FC236}">
                  <a16:creationId xmlns:a16="http://schemas.microsoft.com/office/drawing/2014/main" id="{90C5B059-192C-604F-A9B2-FB9EBBA846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6" y="2493"/>
              <a:ext cx="218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3</a:t>
              </a:r>
              <a:endParaRPr lang="en-US"/>
            </a:p>
          </p:txBody>
        </p:sp>
        <p:sp>
          <p:nvSpPr>
            <p:cNvPr id="56" name="Oval 240">
              <a:extLst>
                <a:ext uri="{FF2B5EF4-FFF2-40B4-BE49-F238E27FC236}">
                  <a16:creationId xmlns:a16="http://schemas.microsoft.com/office/drawing/2014/main" id="{B57C0FB7-A5FC-F647-93B1-E0A980E50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0" y="2384"/>
              <a:ext cx="72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Oval 241">
              <a:extLst>
                <a:ext uri="{FF2B5EF4-FFF2-40B4-BE49-F238E27FC236}">
                  <a16:creationId xmlns:a16="http://schemas.microsoft.com/office/drawing/2014/main" id="{7776F1A3-D6C0-C943-AE12-8CEC8F4B8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8" y="2638"/>
              <a:ext cx="72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Oval 242">
              <a:extLst>
                <a:ext uri="{FF2B5EF4-FFF2-40B4-BE49-F238E27FC236}">
                  <a16:creationId xmlns:a16="http://schemas.microsoft.com/office/drawing/2014/main" id="{26F1EAF2-C501-B842-A271-6192E26D7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2130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Oval 243">
              <a:extLst>
                <a:ext uri="{FF2B5EF4-FFF2-40B4-BE49-F238E27FC236}">
                  <a16:creationId xmlns:a16="http://schemas.microsoft.com/office/drawing/2014/main" id="{C13B64AA-AE78-4E46-B721-08093C4D2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4" y="2638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Oval 244">
              <a:extLst>
                <a:ext uri="{FF2B5EF4-FFF2-40B4-BE49-F238E27FC236}">
                  <a16:creationId xmlns:a16="http://schemas.microsoft.com/office/drawing/2014/main" id="{2F98A292-B327-164B-B635-B1A9300CC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3" y="2384"/>
              <a:ext cx="72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 Box 245">
              <a:extLst>
                <a:ext uri="{FF2B5EF4-FFF2-40B4-BE49-F238E27FC236}">
                  <a16:creationId xmlns:a16="http://schemas.microsoft.com/office/drawing/2014/main" id="{CFDFBC69-15F7-5741-93E6-9B6C5B1F5A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2" y="2203"/>
              <a:ext cx="18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/>
                <a:t>2</a:t>
              </a:r>
              <a:endParaRPr lang="en-US"/>
            </a:p>
          </p:txBody>
        </p:sp>
        <p:sp>
          <p:nvSpPr>
            <p:cNvPr id="62" name="Freeform 246">
              <a:extLst>
                <a:ext uri="{FF2B5EF4-FFF2-40B4-BE49-F238E27FC236}">
                  <a16:creationId xmlns:a16="http://schemas.microsoft.com/office/drawing/2014/main" id="{D1137D7F-6255-754C-85EF-9EE6327DD754}"/>
                </a:ext>
              </a:extLst>
            </p:cNvPr>
            <p:cNvSpPr>
              <a:spLocks/>
            </p:cNvSpPr>
            <p:nvPr/>
          </p:nvSpPr>
          <p:spPr bwMode="auto">
            <a:xfrm rot="4920309">
              <a:off x="4172" y="1332"/>
              <a:ext cx="146" cy="218"/>
            </a:xfrm>
            <a:custGeom>
              <a:avLst/>
              <a:gdLst>
                <a:gd name="T0" fmla="*/ 0 w 144"/>
                <a:gd name="T1" fmla="*/ 96 h 216"/>
                <a:gd name="T2" fmla="*/ 96 w 144"/>
                <a:gd name="T3" fmla="*/ 264 h 216"/>
                <a:gd name="T4" fmla="*/ 197 w 144"/>
                <a:gd name="T5" fmla="*/ 174 h 216"/>
                <a:gd name="T6" fmla="*/ 197 w 144"/>
                <a:gd name="T7" fmla="*/ 96 h 216"/>
                <a:gd name="T8" fmla="*/ 96 w 144"/>
                <a:gd name="T9" fmla="*/ 0 h 216"/>
                <a:gd name="T10" fmla="*/ 0 w 144"/>
                <a:gd name="T11" fmla="*/ 96 h 2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"/>
                <a:gd name="T19" fmla="*/ 0 h 216"/>
                <a:gd name="T20" fmla="*/ 144 w 144"/>
                <a:gd name="T21" fmla="*/ 216 h 2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" h="216">
                  <a:moveTo>
                    <a:pt x="0" y="72"/>
                  </a:moveTo>
                  <a:lnTo>
                    <a:pt x="72" y="216"/>
                  </a:lnTo>
                  <a:lnTo>
                    <a:pt x="144" y="144"/>
                  </a:lnTo>
                  <a:lnTo>
                    <a:pt x="144" y="72"/>
                  </a:lnTo>
                  <a:lnTo>
                    <a:pt x="72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247">
              <a:extLst>
                <a:ext uri="{FF2B5EF4-FFF2-40B4-BE49-F238E27FC236}">
                  <a16:creationId xmlns:a16="http://schemas.microsoft.com/office/drawing/2014/main" id="{77584010-D4E1-E44B-AAEE-364422D39C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00" y="1332"/>
              <a:ext cx="18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 Box 248">
              <a:extLst>
                <a:ext uri="{FF2B5EF4-FFF2-40B4-BE49-F238E27FC236}">
                  <a16:creationId xmlns:a16="http://schemas.microsoft.com/office/drawing/2014/main" id="{880BD122-2782-1C45-9AB9-2966CFE6BC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344"/>
              <a:ext cx="21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>
                  <a:solidFill>
                    <a:schemeClr val="bg1"/>
                  </a:solidFill>
                </a:rPr>
                <a:t>+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5" name="Line 249">
              <a:extLst>
                <a:ext uri="{FF2B5EF4-FFF2-40B4-BE49-F238E27FC236}">
                  <a16:creationId xmlns:a16="http://schemas.microsoft.com/office/drawing/2014/main" id="{87F1FCA2-DFFB-1B44-84BB-AF079C5E5D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1" y="1648"/>
              <a:ext cx="36" cy="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250">
              <a:extLst>
                <a:ext uri="{FF2B5EF4-FFF2-40B4-BE49-F238E27FC236}">
                  <a16:creationId xmlns:a16="http://schemas.microsoft.com/office/drawing/2014/main" id="{E0634911-10C9-3149-AE84-DD7289C9A6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" y="1649"/>
              <a:ext cx="3" cy="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251">
              <a:extLst>
                <a:ext uri="{FF2B5EF4-FFF2-40B4-BE49-F238E27FC236}">
                  <a16:creationId xmlns:a16="http://schemas.microsoft.com/office/drawing/2014/main" id="{08132D6C-89BA-594B-A3E4-A613DB72ED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72" y="1652"/>
              <a:ext cx="1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252">
              <a:extLst>
                <a:ext uri="{FF2B5EF4-FFF2-40B4-BE49-F238E27FC236}">
                  <a16:creationId xmlns:a16="http://schemas.microsoft.com/office/drawing/2014/main" id="{ED0B47D8-86EC-8C46-8E1A-7F94C98EB0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33" y="1685"/>
              <a:ext cx="36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253">
              <a:extLst>
                <a:ext uri="{FF2B5EF4-FFF2-40B4-BE49-F238E27FC236}">
                  <a16:creationId xmlns:a16="http://schemas.microsoft.com/office/drawing/2014/main" id="{86F1637B-AE17-4D44-8CD3-73E71CABBE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" y="1652"/>
              <a:ext cx="0" cy="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254">
              <a:extLst>
                <a:ext uri="{FF2B5EF4-FFF2-40B4-BE49-F238E27FC236}">
                  <a16:creationId xmlns:a16="http://schemas.microsoft.com/office/drawing/2014/main" id="{A024641E-D0EA-CD4F-AB7D-406C61D24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2" y="1651"/>
              <a:ext cx="32" cy="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255">
              <a:extLst>
                <a:ext uri="{FF2B5EF4-FFF2-40B4-BE49-F238E27FC236}">
                  <a16:creationId xmlns:a16="http://schemas.microsoft.com/office/drawing/2014/main" id="{C1C7EEBC-7CA3-0C41-BFFE-6CF663C1FB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2" y="1660"/>
              <a:ext cx="0" cy="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256">
              <a:extLst>
                <a:ext uri="{FF2B5EF4-FFF2-40B4-BE49-F238E27FC236}">
                  <a16:creationId xmlns:a16="http://schemas.microsoft.com/office/drawing/2014/main" id="{65C04C30-AB3F-374B-9074-7AC7B69E17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58" y="1684"/>
              <a:ext cx="34" cy="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257">
              <a:extLst>
                <a:ext uri="{FF2B5EF4-FFF2-40B4-BE49-F238E27FC236}">
                  <a16:creationId xmlns:a16="http://schemas.microsoft.com/office/drawing/2014/main" id="{BF8C6B6C-1BA8-B649-9BC7-B5B437D482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5" y="1642"/>
              <a:ext cx="32" cy="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258">
              <a:extLst>
                <a:ext uri="{FF2B5EF4-FFF2-40B4-BE49-F238E27FC236}">
                  <a16:creationId xmlns:a16="http://schemas.microsoft.com/office/drawing/2014/main" id="{6A5822EE-856A-6A4D-BFAD-CF8C88185B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4" y="1636"/>
              <a:ext cx="11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259">
              <a:extLst>
                <a:ext uri="{FF2B5EF4-FFF2-40B4-BE49-F238E27FC236}">
                  <a16:creationId xmlns:a16="http://schemas.microsoft.com/office/drawing/2014/main" id="{5217F0D9-8F94-8046-B1B2-013BC835D0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7" y="1617"/>
              <a:ext cx="9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260">
              <a:extLst>
                <a:ext uri="{FF2B5EF4-FFF2-40B4-BE49-F238E27FC236}">
                  <a16:creationId xmlns:a16="http://schemas.microsoft.com/office/drawing/2014/main" id="{FE6E8659-AA37-E84D-90D5-82FABF8805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57" y="1614"/>
              <a:ext cx="37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261">
              <a:extLst>
                <a:ext uri="{FF2B5EF4-FFF2-40B4-BE49-F238E27FC236}">
                  <a16:creationId xmlns:a16="http://schemas.microsoft.com/office/drawing/2014/main" id="{CD55546F-BAB8-4A40-A559-DFC13AD12D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4" y="1648"/>
              <a:ext cx="36" cy="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262">
              <a:extLst>
                <a:ext uri="{FF2B5EF4-FFF2-40B4-BE49-F238E27FC236}">
                  <a16:creationId xmlns:a16="http://schemas.microsoft.com/office/drawing/2014/main" id="{A0662A74-AEF5-074B-8D78-4EF7D5C498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0" y="1649"/>
              <a:ext cx="3" cy="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263">
              <a:extLst>
                <a:ext uri="{FF2B5EF4-FFF2-40B4-BE49-F238E27FC236}">
                  <a16:creationId xmlns:a16="http://schemas.microsoft.com/office/drawing/2014/main" id="{009F9518-732D-FB4C-9EE7-783C28E15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5" y="1652"/>
              <a:ext cx="1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264">
              <a:extLst>
                <a:ext uri="{FF2B5EF4-FFF2-40B4-BE49-F238E27FC236}">
                  <a16:creationId xmlns:a16="http://schemas.microsoft.com/office/drawing/2014/main" id="{43E38F5D-06A9-1649-9418-A07B6F9AED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86" y="1685"/>
              <a:ext cx="36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265">
              <a:extLst>
                <a:ext uri="{FF2B5EF4-FFF2-40B4-BE49-F238E27FC236}">
                  <a16:creationId xmlns:a16="http://schemas.microsoft.com/office/drawing/2014/main" id="{4F0E9384-7336-6944-9395-1D4C21C707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8" y="1652"/>
              <a:ext cx="0" cy="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266">
              <a:extLst>
                <a:ext uri="{FF2B5EF4-FFF2-40B4-BE49-F238E27FC236}">
                  <a16:creationId xmlns:a16="http://schemas.microsoft.com/office/drawing/2014/main" id="{74F87009-E8AD-C849-8CC0-8166721457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95" y="1651"/>
              <a:ext cx="31" cy="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267">
              <a:extLst>
                <a:ext uri="{FF2B5EF4-FFF2-40B4-BE49-F238E27FC236}">
                  <a16:creationId xmlns:a16="http://schemas.microsoft.com/office/drawing/2014/main" id="{82548502-B0E5-8840-B860-0C1448E7F3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4" y="1660"/>
              <a:ext cx="1" cy="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268">
              <a:extLst>
                <a:ext uri="{FF2B5EF4-FFF2-40B4-BE49-F238E27FC236}">
                  <a16:creationId xmlns:a16="http://schemas.microsoft.com/office/drawing/2014/main" id="{376648E7-0EA7-8540-9FCD-D21B7EC3AE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11" y="1684"/>
              <a:ext cx="33" cy="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269">
              <a:extLst>
                <a:ext uri="{FF2B5EF4-FFF2-40B4-BE49-F238E27FC236}">
                  <a16:creationId xmlns:a16="http://schemas.microsoft.com/office/drawing/2014/main" id="{A92A541F-E09C-EE45-AE59-432D3E40AD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08" y="1642"/>
              <a:ext cx="32" cy="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270">
              <a:extLst>
                <a:ext uri="{FF2B5EF4-FFF2-40B4-BE49-F238E27FC236}">
                  <a16:creationId xmlns:a16="http://schemas.microsoft.com/office/drawing/2014/main" id="{60B11ED8-89E1-E946-9A92-F77520690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9" y="1636"/>
              <a:ext cx="11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271">
              <a:extLst>
                <a:ext uri="{FF2B5EF4-FFF2-40B4-BE49-F238E27FC236}">
                  <a16:creationId xmlns:a16="http://schemas.microsoft.com/office/drawing/2014/main" id="{4648745F-D37A-524E-A01C-6C85A610C7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2" y="1617"/>
              <a:ext cx="9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272">
              <a:extLst>
                <a:ext uri="{FF2B5EF4-FFF2-40B4-BE49-F238E27FC236}">
                  <a16:creationId xmlns:a16="http://schemas.microsoft.com/office/drawing/2014/main" id="{6CD9152B-BEED-F34B-BE77-728CB591AC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92" y="1614"/>
              <a:ext cx="37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273">
              <a:extLst>
                <a:ext uri="{FF2B5EF4-FFF2-40B4-BE49-F238E27FC236}">
                  <a16:creationId xmlns:a16="http://schemas.microsoft.com/office/drawing/2014/main" id="{B0AE5D6E-F09E-CB47-ADE7-28E867FE22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3" y="1652"/>
              <a:ext cx="0" cy="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274">
              <a:extLst>
                <a:ext uri="{FF2B5EF4-FFF2-40B4-BE49-F238E27FC236}">
                  <a16:creationId xmlns:a16="http://schemas.microsoft.com/office/drawing/2014/main" id="{605AC3BD-C7EF-5049-9296-10995B9A83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30" y="1651"/>
              <a:ext cx="32" cy="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275">
              <a:extLst>
                <a:ext uri="{FF2B5EF4-FFF2-40B4-BE49-F238E27FC236}">
                  <a16:creationId xmlns:a16="http://schemas.microsoft.com/office/drawing/2014/main" id="{B5354F66-3A9A-BE49-8071-1FAEC855F2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0" y="1660"/>
              <a:ext cx="0" cy="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276">
              <a:extLst>
                <a:ext uri="{FF2B5EF4-FFF2-40B4-BE49-F238E27FC236}">
                  <a16:creationId xmlns:a16="http://schemas.microsoft.com/office/drawing/2014/main" id="{EC14A717-0534-694F-AF95-DEA37DC4FC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46" y="1684"/>
              <a:ext cx="34" cy="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Line 277">
              <a:extLst>
                <a:ext uri="{FF2B5EF4-FFF2-40B4-BE49-F238E27FC236}">
                  <a16:creationId xmlns:a16="http://schemas.microsoft.com/office/drawing/2014/main" id="{C0329639-6AE2-D34C-9F26-14ED5368F0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43" y="1642"/>
              <a:ext cx="32" cy="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Text Box 278">
              <a:extLst>
                <a:ext uri="{FF2B5EF4-FFF2-40B4-BE49-F238E27FC236}">
                  <a16:creationId xmlns:a16="http://schemas.microsoft.com/office/drawing/2014/main" id="{2BF3552A-E5EE-0B4D-8160-E7891D4E64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1248"/>
              <a:ext cx="102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/>
                <a:t>dust particle motion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1154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E34ABD5-9EA4-EF4E-897F-D3AF9B98F901}"/>
              </a:ext>
            </a:extLst>
          </p:cNvPr>
          <p:cNvSpPr txBox="1">
            <a:spLocks/>
          </p:cNvSpPr>
          <p:nvPr/>
        </p:nvSpPr>
        <p:spPr>
          <a:xfrm>
            <a:off x="240631" y="1178896"/>
            <a:ext cx="11843051" cy="56791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dirty="0"/>
              <a:t>NASA Research Opportunities in Space Science – Mars Exploration Program (ROSS 2003) Award: Development of an Electrodynamic Screen for Dust Particle Removal from Solar Panels on Mars - 2003-2006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NASA Exploration Technology Development Program – Dust Management Project:  Development of the EDS for lunar exploration – 2006-2009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NASA IPP with the Florida Solar Energy Center: Solar Panel Dust Mitigation – 2009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ISS Exploration Research and Technology: MISSE-X NASA Payloads – 2010-2013 – Canceled in 2013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ISS Exploration Flight Project (X-Project): EDS Experiment on MISSE-11 – 2017-present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ISS Exploration Flight Project (X-Project): EDS Experiment on MISSE-15 – 2021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CIF with GRC: Electrodynamic Dust Shield for Solar Panels -2021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IR&amp;TD: Electrodynamic Dust Shield-Next Steps—RASSOR stereo cameras and EDS on Astronaut Visor (with JSC)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ea typeface="Arial" charset="0"/>
                <a:cs typeface="Arial" charset="0"/>
              </a:rPr>
              <a:t>STMD/SMD CLPS 19D: EDS Demonstration Payload — 2020-2023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00ECC422-E48D-9842-9632-58B1FE28F0B5}"/>
              </a:ext>
            </a:extLst>
          </p:cNvPr>
          <p:cNvSpPr txBox="1">
            <a:spLocks/>
          </p:cNvSpPr>
          <p:nvPr/>
        </p:nvSpPr>
        <p:spPr>
          <a:xfrm>
            <a:off x="240632" y="212195"/>
            <a:ext cx="12192000" cy="7687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The Technology: Development History</a:t>
            </a:r>
          </a:p>
        </p:txBody>
      </p:sp>
    </p:spTree>
    <p:extLst>
      <p:ext uri="{BB962C8B-B14F-4D97-AF65-F5344CB8AC3E}">
        <p14:creationId xmlns:p14="http://schemas.microsoft.com/office/powerpoint/2010/main" val="1834277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14475" y="0"/>
            <a:ext cx="10301338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sz="3200" b="1" dirty="0">
                <a:solidFill>
                  <a:sysClr val="window" lastClr="FFFFFF">
                    <a:lumMod val="85000"/>
                  </a:sysClr>
                </a:solidFill>
              </a:rPr>
              <a:t>EDS Implementations: Optical Systems &amp; Viewports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73484" y="6629400"/>
            <a:ext cx="402336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4</a:t>
            </a:r>
            <a:endParaRPr lang="uk-U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35DF7-4412-8745-A3CA-A6F051AB86B2}"/>
              </a:ext>
            </a:extLst>
          </p:cNvPr>
          <p:cNvSpPr txBox="1"/>
          <p:nvPr/>
        </p:nvSpPr>
        <p:spPr>
          <a:xfrm>
            <a:off x="7248378" y="6556472"/>
            <a:ext cx="169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RASSOR EDS 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774B85-E992-7447-A5D6-C459DF2FAD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EA95E4-1BE5-5E4A-B2E6-75481357B718}"/>
              </a:ext>
            </a:extLst>
          </p:cNvPr>
          <p:cNvSpPr txBox="1"/>
          <p:nvPr/>
        </p:nvSpPr>
        <p:spPr>
          <a:xfrm>
            <a:off x="96184" y="1074420"/>
            <a:ext cx="56911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Works well in conjunction with passive dust mitigation methods/coatings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phases (single-phase, 2-phase, 3-phase)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be made transparent, flexible, applied to metals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Uses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Camera lenses, optical instruments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Viewports, visors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Solar panels, solar cells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Curved surfaces such as solar concentrators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Thermal radiators, thermal painted surfaces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Flexible materials, fabrics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5314AD-DDB9-0F4F-BE2E-B1FF57609912}"/>
              </a:ext>
            </a:extLst>
          </p:cNvPr>
          <p:cNvGrpSpPr/>
          <p:nvPr/>
        </p:nvGrpSpPr>
        <p:grpSpPr>
          <a:xfrm>
            <a:off x="869980" y="4342674"/>
            <a:ext cx="7027652" cy="2394014"/>
            <a:chOff x="7659183" y="952890"/>
            <a:chExt cx="4373535" cy="1230865"/>
          </a:xfrm>
        </p:grpSpPr>
        <p:pic>
          <p:nvPicPr>
            <p:cNvPr id="25" name="Picture 24" descr="IMG_3743sm">
              <a:extLst>
                <a:ext uri="{FF2B5EF4-FFF2-40B4-BE49-F238E27FC236}">
                  <a16:creationId xmlns:a16="http://schemas.microsoft.com/office/drawing/2014/main" id="{70230ABF-6945-B54A-B713-D00B2D669C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9183" y="967957"/>
              <a:ext cx="2189363" cy="121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5" descr="IMG_3744sm">
              <a:extLst>
                <a:ext uri="{FF2B5EF4-FFF2-40B4-BE49-F238E27FC236}">
                  <a16:creationId xmlns:a16="http://schemas.microsoft.com/office/drawing/2014/main" id="{B2A690BE-4C46-E54F-B693-AA8B69878C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8690" y="952890"/>
              <a:ext cx="2114028" cy="1230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BB05DDD-4907-294E-A4CE-C40923F6A9A4}"/>
              </a:ext>
            </a:extLst>
          </p:cNvPr>
          <p:cNvSpPr txBox="1"/>
          <p:nvPr/>
        </p:nvSpPr>
        <p:spPr>
          <a:xfrm>
            <a:off x="3435729" y="6435923"/>
            <a:ext cx="203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Glass EDS      at vacuum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DCE2724-F333-124A-992B-939D09F5FB4B}"/>
              </a:ext>
            </a:extLst>
          </p:cNvPr>
          <p:cNvGrpSpPr/>
          <p:nvPr/>
        </p:nvGrpSpPr>
        <p:grpSpPr>
          <a:xfrm>
            <a:off x="8326569" y="5029393"/>
            <a:ext cx="3084648" cy="730194"/>
            <a:chOff x="8665392" y="1372403"/>
            <a:chExt cx="3442831" cy="81498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B6711E-45B9-2B45-BBAC-139DFD91C68D}"/>
                </a:ext>
              </a:extLst>
            </p:cNvPr>
            <p:cNvSpPr/>
            <p:nvPr/>
          </p:nvSpPr>
          <p:spPr>
            <a:xfrm>
              <a:off x="8665392" y="1824125"/>
              <a:ext cx="3441824" cy="36326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Glass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29E3E2F-9E38-2D44-AC30-C0F2F402BA9D}"/>
                </a:ext>
              </a:extLst>
            </p:cNvPr>
            <p:cNvSpPr/>
            <p:nvPr/>
          </p:nvSpPr>
          <p:spPr>
            <a:xfrm>
              <a:off x="8862734" y="1798483"/>
              <a:ext cx="172260" cy="4571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DB9EE6D-78C2-D549-9D4A-8CBF0247805F}"/>
                </a:ext>
              </a:extLst>
            </p:cNvPr>
            <p:cNvSpPr/>
            <p:nvPr/>
          </p:nvSpPr>
          <p:spPr>
            <a:xfrm>
              <a:off x="9227087" y="1793427"/>
              <a:ext cx="172260" cy="4571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E23DFF-6A44-6347-A7AE-1193AD3D97E8}"/>
                </a:ext>
              </a:extLst>
            </p:cNvPr>
            <p:cNvSpPr/>
            <p:nvPr/>
          </p:nvSpPr>
          <p:spPr>
            <a:xfrm>
              <a:off x="9602536" y="1793435"/>
              <a:ext cx="172260" cy="4571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92FD20F-E4C1-E34C-AFFC-0C1ECC46AD6F}"/>
                </a:ext>
              </a:extLst>
            </p:cNvPr>
            <p:cNvSpPr/>
            <p:nvPr/>
          </p:nvSpPr>
          <p:spPr>
            <a:xfrm>
              <a:off x="9966889" y="1794435"/>
              <a:ext cx="172260" cy="4571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7389A1B-1A44-DE4E-94B6-9B1EFDE26D46}"/>
                </a:ext>
              </a:extLst>
            </p:cNvPr>
            <p:cNvSpPr/>
            <p:nvPr/>
          </p:nvSpPr>
          <p:spPr>
            <a:xfrm>
              <a:off x="10329217" y="1797203"/>
              <a:ext cx="172260" cy="502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108B874-8037-2B41-BF0A-C2596693836C}"/>
                </a:ext>
              </a:extLst>
            </p:cNvPr>
            <p:cNvSpPr/>
            <p:nvPr/>
          </p:nvSpPr>
          <p:spPr>
            <a:xfrm>
              <a:off x="10693570" y="1792147"/>
              <a:ext cx="172260" cy="502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95A4121-77E9-2544-8395-2E5052A06684}"/>
                </a:ext>
              </a:extLst>
            </p:cNvPr>
            <p:cNvSpPr/>
            <p:nvPr/>
          </p:nvSpPr>
          <p:spPr>
            <a:xfrm>
              <a:off x="11069019" y="1792155"/>
              <a:ext cx="172260" cy="502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865B63D-B524-0B4B-93CA-9C9099D581B1}"/>
                </a:ext>
              </a:extLst>
            </p:cNvPr>
            <p:cNvSpPr/>
            <p:nvPr/>
          </p:nvSpPr>
          <p:spPr>
            <a:xfrm>
              <a:off x="11433372" y="1793155"/>
              <a:ext cx="172260" cy="502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FA154DB-7900-814D-8F15-AEF25C981540}"/>
                </a:ext>
              </a:extLst>
            </p:cNvPr>
            <p:cNvSpPr/>
            <p:nvPr/>
          </p:nvSpPr>
          <p:spPr>
            <a:xfrm>
              <a:off x="11773483" y="1800216"/>
              <a:ext cx="172260" cy="502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CEE4A2C-4211-334C-B648-34B253D2C706}"/>
                </a:ext>
              </a:extLst>
            </p:cNvPr>
            <p:cNvSpPr/>
            <p:nvPr/>
          </p:nvSpPr>
          <p:spPr>
            <a:xfrm>
              <a:off x="8666399" y="1822636"/>
              <a:ext cx="3441824" cy="77334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A19863-8DBF-9C48-9EE8-377F31912069}"/>
                </a:ext>
              </a:extLst>
            </p:cNvPr>
            <p:cNvSpPr txBox="1"/>
            <p:nvPr/>
          </p:nvSpPr>
          <p:spPr>
            <a:xfrm>
              <a:off x="8940391" y="1373547"/>
              <a:ext cx="1326968" cy="30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ITO electrodes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A167BB-AFA4-F042-9333-680A36FA13A7}"/>
                </a:ext>
              </a:extLst>
            </p:cNvPr>
            <p:cNvSpPr txBox="1"/>
            <p:nvPr/>
          </p:nvSpPr>
          <p:spPr>
            <a:xfrm>
              <a:off x="10865830" y="1372403"/>
              <a:ext cx="995752" cy="30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Dielectric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6AA1241-1397-594A-85A8-046E273900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48865" y="1579606"/>
              <a:ext cx="237349" cy="2125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5C42930-4D9A-BF4A-8057-15BF28A847FB}"/>
                </a:ext>
              </a:extLst>
            </p:cNvPr>
            <p:cNvCxnSpPr>
              <a:cxnSpLocks/>
            </p:cNvCxnSpPr>
            <p:nvPr/>
          </p:nvCxnSpPr>
          <p:spPr>
            <a:xfrm>
              <a:off x="9227087" y="1579606"/>
              <a:ext cx="83476" cy="1931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74E3AE1-030A-4E40-9558-9468214C9370}"/>
                </a:ext>
              </a:extLst>
            </p:cNvPr>
            <p:cNvCxnSpPr>
              <a:cxnSpLocks/>
            </p:cNvCxnSpPr>
            <p:nvPr/>
          </p:nvCxnSpPr>
          <p:spPr>
            <a:xfrm>
              <a:off x="11243297" y="1576166"/>
              <a:ext cx="83476" cy="1931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EB2811B4-F6F9-C946-B699-A3DE25A3FC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0603" y="991465"/>
            <a:ext cx="3542059" cy="314771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0EB6C5A-4807-2D4B-B7F9-BCC46F3F8781}"/>
              </a:ext>
            </a:extLst>
          </p:cNvPr>
          <p:cNvSpPr txBox="1"/>
          <p:nvPr/>
        </p:nvSpPr>
        <p:spPr>
          <a:xfrm>
            <a:off x="6849931" y="2064103"/>
            <a:ext cx="203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Glass EDS in space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511518-2EA6-5446-A6F8-BE447CD18609}"/>
              </a:ext>
            </a:extLst>
          </p:cNvPr>
          <p:cNvSpPr txBox="1"/>
          <p:nvPr/>
        </p:nvSpPr>
        <p:spPr>
          <a:xfrm>
            <a:off x="10000441" y="4229128"/>
            <a:ext cx="1487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9”diameter  ITO/PET EDS Tested at Desert RATS.</a:t>
            </a:r>
          </a:p>
        </p:txBody>
      </p:sp>
      <p:pic>
        <p:nvPicPr>
          <p:cNvPr id="47" name="Picture 46" descr="\\kasfile.ksc.nasa.gov\kt\KTB\Electrostatics&amp;SurfacePhysicsLab\Graphics\HDU_Dust_Shield_Photos_&amp;_video\HDU Large Screen Photos 3-16-10\HDU_window-IMG_7256-sm.jpg">
            <a:extLst>
              <a:ext uri="{FF2B5EF4-FFF2-40B4-BE49-F238E27FC236}">
                <a16:creationId xmlns:a16="http://schemas.microsoft.com/office/drawing/2014/main" id="{6FCFA572-C693-0142-9179-4CBA98C3B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4000"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5732" y="991465"/>
            <a:ext cx="2080081" cy="312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48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14475" y="0"/>
            <a:ext cx="9328785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sz="3600" b="1" dirty="0">
                <a:solidFill>
                  <a:sysClr val="window" lastClr="FFFFFF">
                    <a:lumMod val="85000"/>
                  </a:sysClr>
                </a:solidFill>
              </a:rPr>
              <a:t>EDS Implementations: Solar Panels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73484" y="6629400"/>
            <a:ext cx="402336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4</a:t>
            </a:r>
            <a:endParaRPr lang="uk-U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35DF7-4412-8745-A3CA-A6F051AB86B2}"/>
              </a:ext>
            </a:extLst>
          </p:cNvPr>
          <p:cNvSpPr txBox="1"/>
          <p:nvPr/>
        </p:nvSpPr>
        <p:spPr>
          <a:xfrm>
            <a:off x="7248378" y="6556472"/>
            <a:ext cx="169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RASSOR EDS 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774B85-E992-7447-A5D6-C459DF2FAD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1B6135-0B94-E749-A060-8A4A5C484EB6}"/>
              </a:ext>
            </a:extLst>
          </p:cNvPr>
          <p:cNvSpPr txBox="1"/>
          <p:nvPr/>
        </p:nvSpPr>
        <p:spPr>
          <a:xfrm>
            <a:off x="6802737" y="3375287"/>
            <a:ext cx="1923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Kapton EDS in space</a:t>
            </a: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FFAF3AE-7DB0-384F-BBE9-858F8C380A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7496" y="1073875"/>
            <a:ext cx="4175426" cy="4343148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533153BE-CB45-6540-92D0-BD1BEFC26AE9}"/>
              </a:ext>
            </a:extLst>
          </p:cNvPr>
          <p:cNvSpPr/>
          <p:nvPr/>
        </p:nvSpPr>
        <p:spPr>
          <a:xfrm>
            <a:off x="1537399" y="5559078"/>
            <a:ext cx="30556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Glass EDS/PV and PV setup with JSC-1A lunar stimulant.</a:t>
            </a:r>
          </a:p>
          <a:p>
            <a:r>
              <a:rPr lang="en-US" sz="1000" dirty="0"/>
              <a:t>Original efficiency: 9.02%</a:t>
            </a:r>
          </a:p>
          <a:p>
            <a:r>
              <a:rPr lang="en-US" sz="1000" dirty="0"/>
              <a:t>Efficiency after depositing and removing dust: 8.15% 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553F430-4854-D749-BF57-F325C34A4B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4023" y="1066800"/>
            <a:ext cx="5266773" cy="2880832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13C60965-160A-2D40-9C3C-0B7B167FE7C5}"/>
              </a:ext>
            </a:extLst>
          </p:cNvPr>
          <p:cNvSpPr/>
          <p:nvPr/>
        </p:nvSpPr>
        <p:spPr>
          <a:xfrm>
            <a:off x="6282665" y="4394285"/>
            <a:ext cx="25049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Solar panel response to 50–75 mm JSC-1A dust deposition and removal under high vacuum conditions with a 3-phase ITO-glass EDS with four different electrode spacings.</a:t>
            </a:r>
            <a:r>
              <a:rPr lang="en-US" sz="1200" baseline="30000" dirty="0"/>
              <a:t>**</a:t>
            </a:r>
            <a:endParaRPr lang="en-US" sz="1200" dirty="0">
              <a:effectLst/>
            </a:endParaRPr>
          </a:p>
        </p:txBody>
      </p:sp>
      <p:pic>
        <p:nvPicPr>
          <p:cNvPr id="55" name="Picture 54" descr="A picture containing parked, sitting, parking, meter&#10;&#10;Description automatically generated">
            <a:extLst>
              <a:ext uri="{FF2B5EF4-FFF2-40B4-BE49-F238E27FC236}">
                <a16:creationId xmlns:a16="http://schemas.microsoft.com/office/drawing/2014/main" id="{F3FD72C4-A10F-1144-AE86-7B5AE743623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924" y="4122356"/>
            <a:ext cx="2913751" cy="258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8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14475" y="0"/>
            <a:ext cx="9328785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sz="3600" b="1" dirty="0">
                <a:solidFill>
                  <a:sysClr val="window" lastClr="FFFFFF">
                    <a:lumMod val="85000"/>
                  </a:sysClr>
                </a:solidFill>
              </a:rPr>
              <a:t>EDS Implementations: Thermal Radiators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73484" y="6629400"/>
            <a:ext cx="402336" cy="228600"/>
          </a:xfrm>
        </p:spPr>
        <p:txBody>
          <a:bodyPr/>
          <a:lstStyle/>
          <a:p>
            <a:pPr>
              <a:defRPr/>
            </a:pPr>
            <a:r>
              <a:rPr lang="en-US" dirty="0"/>
              <a:t>4</a:t>
            </a:r>
            <a:endParaRPr lang="uk-U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35DF7-4412-8745-A3CA-A6F051AB86B2}"/>
              </a:ext>
            </a:extLst>
          </p:cNvPr>
          <p:cNvSpPr txBox="1"/>
          <p:nvPr/>
        </p:nvSpPr>
        <p:spPr>
          <a:xfrm>
            <a:off x="7248378" y="6556472"/>
            <a:ext cx="169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RASSOR EDS 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774B85-E992-7447-A5D6-C459DF2FAD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1B6135-0B94-E749-A060-8A4A5C484EB6}"/>
              </a:ext>
            </a:extLst>
          </p:cNvPr>
          <p:cNvSpPr txBox="1"/>
          <p:nvPr/>
        </p:nvSpPr>
        <p:spPr>
          <a:xfrm>
            <a:off x="6802737" y="3375287"/>
            <a:ext cx="1923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Kapton EDS in space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A21EED4-C66A-004E-87EF-58DCDA0406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0886" y="3202537"/>
            <a:ext cx="3083746" cy="1144424"/>
          </a:xfrm>
          <a:prstGeom prst="rect">
            <a:avLst/>
          </a:prstGeom>
        </p:spPr>
      </p:pic>
      <p:pic>
        <p:nvPicPr>
          <p:cNvPr id="43" name="Picture 42" descr="A picture containing sitting, clock, table, glass&#10;&#10;Description automatically generated">
            <a:extLst>
              <a:ext uri="{FF2B5EF4-FFF2-40B4-BE49-F238E27FC236}">
                <a16:creationId xmlns:a16="http://schemas.microsoft.com/office/drawing/2014/main" id="{F82AF377-D0B0-E842-B860-352D2EF2F8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352" y="3620222"/>
            <a:ext cx="2024500" cy="1956130"/>
          </a:xfrm>
          <a:prstGeom prst="rect">
            <a:avLst/>
          </a:prstGeom>
        </p:spPr>
      </p:pic>
      <p:pic>
        <p:nvPicPr>
          <p:cNvPr id="20" name="Picture 19" descr="A picture containing sitting, photo, table, paper&#10;&#10;Description automatically generated">
            <a:extLst>
              <a:ext uri="{FF2B5EF4-FFF2-40B4-BE49-F238E27FC236}">
                <a16:creationId xmlns:a16="http://schemas.microsoft.com/office/drawing/2014/main" id="{1EC804E9-61ED-4F4C-B2C7-623FE5857E1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028" y="3637150"/>
            <a:ext cx="1877920" cy="195744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CAC7FB40-58A1-D34C-82CC-86D3D5521E3A}"/>
              </a:ext>
            </a:extLst>
          </p:cNvPr>
          <p:cNvSpPr txBox="1"/>
          <p:nvPr/>
        </p:nvSpPr>
        <p:spPr>
          <a:xfrm>
            <a:off x="939424" y="5183950"/>
            <a:ext cx="2528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One-Phase Al-FEP EDS</a:t>
            </a:r>
          </a:p>
        </p:txBody>
      </p:sp>
      <p:pic>
        <p:nvPicPr>
          <p:cNvPr id="51" name="Picture 50" descr="A close up of a box&#10;&#10;Description automatically generated">
            <a:extLst>
              <a:ext uri="{FF2B5EF4-FFF2-40B4-BE49-F238E27FC236}">
                <a16:creationId xmlns:a16="http://schemas.microsoft.com/office/drawing/2014/main" id="{B048762D-AA20-384E-A40E-6FDFC8729E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876" y="1037976"/>
            <a:ext cx="3143983" cy="249482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9A69C13-FD69-0B4C-B519-1D17F42546FD}"/>
              </a:ext>
            </a:extLst>
          </p:cNvPr>
          <p:cNvSpPr txBox="1"/>
          <p:nvPr/>
        </p:nvSpPr>
        <p:spPr>
          <a:xfrm>
            <a:off x="2310370" y="2874759"/>
            <a:ext cx="15170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Cu-Kapton EDS on Al with AZ-93 Thermal Paint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AE7438A-F40F-A049-A476-D1868C6F3F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9712" y="945488"/>
            <a:ext cx="2486699" cy="217054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057700F2-1B04-6147-8F77-FA8BED76948C}"/>
              </a:ext>
            </a:extLst>
          </p:cNvPr>
          <p:cNvSpPr txBox="1"/>
          <p:nvPr/>
        </p:nvSpPr>
        <p:spPr>
          <a:xfrm>
            <a:off x="4851316" y="1500545"/>
            <a:ext cx="1923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Kapton EDS in space</a:t>
            </a:r>
          </a:p>
        </p:txBody>
      </p:sp>
      <p:pic>
        <p:nvPicPr>
          <p:cNvPr id="15" name="Picture 14" descr="A close up of a map&#10;&#10;Description automatically generated">
            <a:extLst>
              <a:ext uri="{FF2B5EF4-FFF2-40B4-BE49-F238E27FC236}">
                <a16:creationId xmlns:a16="http://schemas.microsoft.com/office/drawing/2014/main" id="{9FDDB761-93BD-6C43-9B6A-46A1AC953C6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9008" y="842713"/>
            <a:ext cx="4319991" cy="350424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22D4F44-4913-A441-8907-66FA483261A2}"/>
              </a:ext>
            </a:extLst>
          </p:cNvPr>
          <p:cNvSpPr/>
          <p:nvPr/>
        </p:nvSpPr>
        <p:spPr>
          <a:xfrm>
            <a:off x="7823087" y="4405345"/>
            <a:ext cx="4319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Reflectance spectra for three types of 3-phase EDS panels for thermal radiators (Al-FEP, Silver-Inconel-FEP, and Cu-Kapton with AZ-93 thermal paint) before dust deposition and after dust clearing. Experiments were performed at 5 x 10</a:t>
            </a:r>
            <a:r>
              <a:rPr lang="en-US" sz="1000" baseline="30000" dirty="0">
                <a:latin typeface="Helvetica" pitchFamily="2" charset="0"/>
              </a:rPr>
              <a:t>6</a:t>
            </a:r>
            <a:r>
              <a:rPr lang="en-US" sz="1000" dirty="0">
                <a:latin typeface="Helvetica" pitchFamily="2" charset="0"/>
              </a:rPr>
              <a:t> kPa.</a:t>
            </a:r>
            <a:r>
              <a:rPr lang="en-US" sz="1000" baseline="30000" dirty="0">
                <a:latin typeface="Helvetica" pitchFamily="2" charset="0"/>
              </a:rPr>
              <a:t>*</a:t>
            </a:r>
            <a:endParaRPr lang="en-US" sz="1000" dirty="0">
              <a:effectLst/>
              <a:latin typeface="Helvetica" pitchFamily="2" charset="0"/>
            </a:endParaRPr>
          </a:p>
        </p:txBody>
      </p:sp>
      <p:pic>
        <p:nvPicPr>
          <p:cNvPr id="18" name="Picture 17" descr="A picture containing indoor, cake, table, piece&#10;&#10;Description automatically generated">
            <a:extLst>
              <a:ext uri="{FF2B5EF4-FFF2-40B4-BE49-F238E27FC236}">
                <a16:creationId xmlns:a16="http://schemas.microsoft.com/office/drawing/2014/main" id="{FF306177-ACDA-534F-A9C2-06967C6E23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0867" y="5213489"/>
            <a:ext cx="2107496" cy="1507444"/>
          </a:xfrm>
          <a:prstGeom prst="rect">
            <a:avLst/>
          </a:prstGeom>
        </p:spPr>
      </p:pic>
      <p:pic>
        <p:nvPicPr>
          <p:cNvPr id="19" name="Picture 18" descr="A picture containing indoor, table, sitting, small&#10;&#10;Description automatically generated">
            <a:extLst>
              <a:ext uri="{FF2B5EF4-FFF2-40B4-BE49-F238E27FC236}">
                <a16:creationId xmlns:a16="http://schemas.microsoft.com/office/drawing/2014/main" id="{819EBBE1-912E-A244-B5E8-5B468054CA7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41000"/>
                    </a14:imgEffect>
                    <a14:imgEffect>
                      <a14:saturation sat="41000"/>
                    </a14:imgEffect>
                    <a14:imgEffect>
                      <a14:brightnessContrast bright="24000" contras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53600" y="5222283"/>
            <a:ext cx="1493520" cy="1490112"/>
          </a:xfrm>
          <a:prstGeom prst="rect">
            <a:avLst/>
          </a:prstGeom>
        </p:spPr>
      </p:pic>
      <p:pic>
        <p:nvPicPr>
          <p:cNvPr id="22" name="Picture 21" descr="A picture containing indoor, sink, mirror, sitting&#10;&#10;Description automatically generated">
            <a:extLst>
              <a:ext uri="{FF2B5EF4-FFF2-40B4-BE49-F238E27FC236}">
                <a16:creationId xmlns:a16="http://schemas.microsoft.com/office/drawing/2014/main" id="{B4CEFECE-9E9B-9A43-9262-1437007E28E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6909" y="4530827"/>
            <a:ext cx="1352750" cy="225868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C97B9D7-2F3A-724C-8549-0D37FE716ABA}"/>
              </a:ext>
            </a:extLst>
          </p:cNvPr>
          <p:cNvSpPr txBox="1"/>
          <p:nvPr/>
        </p:nvSpPr>
        <p:spPr>
          <a:xfrm>
            <a:off x="4940703" y="5660170"/>
            <a:ext cx="984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Three-phase Ag-FEP vacuum test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FB48D0-8C39-CD42-9DB1-D79BB638DF87}"/>
              </a:ext>
            </a:extLst>
          </p:cNvPr>
          <p:cNvSpPr txBox="1"/>
          <p:nvPr/>
        </p:nvSpPr>
        <p:spPr>
          <a:xfrm>
            <a:off x="7966510" y="6512421"/>
            <a:ext cx="1352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One-phase Al-FEP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67E7F1-D138-8C46-80EF-3AD50575C137}"/>
              </a:ext>
            </a:extLst>
          </p:cNvPr>
          <p:cNvSpPr txBox="1"/>
          <p:nvPr/>
        </p:nvSpPr>
        <p:spPr>
          <a:xfrm>
            <a:off x="11247120" y="5932487"/>
            <a:ext cx="9134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One-phase Cu-Kapton-AZ-93 EDS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2C39D5-D6DF-774B-A818-216F29BA3033}"/>
              </a:ext>
            </a:extLst>
          </p:cNvPr>
          <p:cNvSpPr/>
          <p:nvPr/>
        </p:nvSpPr>
        <p:spPr>
          <a:xfrm>
            <a:off x="116533" y="6469012"/>
            <a:ext cx="5004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aseline="30000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*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Calle, C.I., C.R. Buhler, M.R. Johansen, M.D. Hogue, and S.J. Snyder,  “Active dust mitigation technology for lunar and Martian exploration, </a:t>
            </a:r>
            <a:r>
              <a:rPr lang="en-US" sz="1000" i="1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Acta </a:t>
            </a:r>
            <a:r>
              <a:rPr lang="en-US" sz="1000" i="1" dirty="0" err="1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Astronautica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, 69, 1082-1088 (2011)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4B7CB0-F4E7-5544-82D2-FE3F69265D2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718" y="5654849"/>
            <a:ext cx="2362620" cy="79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68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A02FC-EFD6-424B-B887-4495E61C3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682"/>
            <a:ext cx="10515600" cy="82417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ysClr val="window" lastClr="FFFFFF">
                    <a:lumMod val="8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 Implementations: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Fabrics (Low TRL)</a:t>
            </a:r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062B37F-DF0A-B047-8133-77E2EA4B6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838200" y="3407509"/>
            <a:ext cx="10515600" cy="273421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8AEB9F-E1BE-614C-99CC-E266CCA0A920}"/>
              </a:ext>
            </a:extLst>
          </p:cNvPr>
          <p:cNvSpPr/>
          <p:nvPr/>
        </p:nvSpPr>
        <p:spPr>
          <a:xfrm>
            <a:off x="6301740" y="6330473"/>
            <a:ext cx="5722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6400800" algn="r"/>
              </a:tabLst>
            </a:pPr>
            <a:r>
              <a:rPr lang="es-AR" sz="1000" baseline="30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**</a:t>
            </a:r>
            <a:r>
              <a:rPr lang="es-AR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Manyapu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K.K., et al., Investigating the Feasibility of Utilizing Carbon Nanotube Fibers for Spacesuit Dust Mitigation, </a:t>
            </a:r>
            <a:r>
              <a:rPr lang="en-US" sz="1000" i="1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International Conference on Environmental Systems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, 182, 10-14 July 2016, Vienna, Austria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7BF0CA-EF6A-F14D-BFF5-70B7A91852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pic>
        <p:nvPicPr>
          <p:cNvPr id="8" name="Picture 7" descr="A close up of a piano&#10;&#10;Description automatically generated">
            <a:extLst>
              <a:ext uri="{FF2B5EF4-FFF2-40B4-BE49-F238E27FC236}">
                <a16:creationId xmlns:a16="http://schemas.microsoft.com/office/drawing/2014/main" id="{3BDB6683-31EE-B94C-8F1F-22CE7A0242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306" y="1043940"/>
            <a:ext cx="2497527" cy="1920240"/>
          </a:xfrm>
          <a:prstGeom prst="rect">
            <a:avLst/>
          </a:prstGeom>
        </p:spPr>
      </p:pic>
      <p:pic>
        <p:nvPicPr>
          <p:cNvPr id="9" name="Picture 8" descr="A close up of a piano&#10;&#10;Description automatically generated">
            <a:extLst>
              <a:ext uri="{FF2B5EF4-FFF2-40B4-BE49-F238E27FC236}">
                <a16:creationId xmlns:a16="http://schemas.microsoft.com/office/drawing/2014/main" id="{1FA36E02-8EC2-7749-98C3-3664DC112D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88" y="1043940"/>
            <a:ext cx="2529548" cy="19202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A79E64-15F4-6349-A315-8BE1B375DD14}"/>
              </a:ext>
            </a:extLst>
          </p:cNvPr>
          <p:cNvSpPr txBox="1"/>
          <p:nvPr/>
        </p:nvSpPr>
        <p:spPr>
          <a:xfrm>
            <a:off x="861666" y="2947451"/>
            <a:ext cx="5423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50-75 µm simulant on 2-phase CNT-cotton fabric EDS, 1500 V, 10 Hz, &lt;10 s, air test.</a:t>
            </a:r>
            <a:r>
              <a:rPr lang="en-US" sz="1200" baseline="30000" dirty="0"/>
              <a:t>*</a:t>
            </a:r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C85927-42E4-BD40-B675-E5319C4AE171}"/>
              </a:ext>
            </a:extLst>
          </p:cNvPr>
          <p:cNvSpPr/>
          <p:nvPr/>
        </p:nvSpPr>
        <p:spPr>
          <a:xfrm>
            <a:off x="6301740" y="1683292"/>
            <a:ext cx="4046220" cy="802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*</a:t>
            </a:r>
            <a:r>
              <a:rPr lang="en-US" sz="1000" dirty="0" err="1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Trigwell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, S., S.J. Snyder, A.S. </a:t>
            </a:r>
            <a:r>
              <a:rPr lang="en-US" sz="1000" dirty="0" err="1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Biris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, C.R. Fortier, and C.I. Calle, “Application of conductive carbon nanotube ink electrodynamic screens for dust mitigation of spacesuits during lunar exploration missions”, </a:t>
            </a:r>
            <a:r>
              <a:rPr lang="en-US" sz="1000" i="1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Particulate Science and Technology, </a:t>
            </a:r>
            <a:r>
              <a:rPr lang="en-US" sz="1000" dirty="0">
                <a:solidFill>
                  <a:schemeClr val="bg2">
                    <a:lumMod val="40000"/>
                    <a:lumOff val="60000"/>
                  </a:schemeClr>
                </a:solidFill>
                <a:ea typeface="Times New Roman" panose="02020603050405020304" pitchFamily="18" charset="0"/>
              </a:rPr>
              <a:t>2012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4856D8-61E2-2144-853A-84ABC29E0A9A}"/>
              </a:ext>
            </a:extLst>
          </p:cNvPr>
          <p:cNvSpPr txBox="1"/>
          <p:nvPr/>
        </p:nvSpPr>
        <p:spPr>
          <a:xfrm>
            <a:off x="838201" y="6154618"/>
            <a:ext cx="4274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Dust removal experiments with EDS with CNT thread electrodes on Ortho-Fabric material.</a:t>
            </a:r>
            <a:r>
              <a:rPr lang="en-US" sz="1200" baseline="30000" dirty="0"/>
              <a:t>**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451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A2563D9F-8E57-354C-91A0-8A52944F03C5}"/>
              </a:ext>
            </a:extLst>
          </p:cNvPr>
          <p:cNvSpPr txBox="1"/>
          <p:nvPr/>
        </p:nvSpPr>
        <p:spPr>
          <a:xfrm>
            <a:off x="7775282" y="4577396"/>
            <a:ext cx="203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Glass EDS    Vacuum test</a:t>
            </a:r>
          </a:p>
        </p:txBody>
      </p:sp>
      <p:pic>
        <p:nvPicPr>
          <p:cNvPr id="9" name="Picture 8" descr="A circuit board&#10;&#10;Description automatically generated">
            <a:extLst>
              <a:ext uri="{FF2B5EF4-FFF2-40B4-BE49-F238E27FC236}">
                <a16:creationId xmlns:a16="http://schemas.microsoft.com/office/drawing/2014/main" id="{4F7C3C47-1722-B940-84E8-07DFED9C0F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0511" y="1614959"/>
            <a:ext cx="3797223" cy="362808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514475" y="0"/>
            <a:ext cx="8901113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sz="3600" b="1" dirty="0">
                <a:solidFill>
                  <a:sysClr val="window" lastClr="FFFFFF">
                    <a:lumMod val="85000"/>
                  </a:sysClr>
                </a:solidFill>
              </a:rPr>
              <a:t>EDS Electronics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4</a:t>
            </a:r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16F33-EE1A-0A46-B5EB-EC6C141E3394}"/>
              </a:ext>
            </a:extLst>
          </p:cNvPr>
          <p:cNvSpPr txBox="1"/>
          <p:nvPr/>
        </p:nvSpPr>
        <p:spPr>
          <a:xfrm>
            <a:off x="9318836" y="4240540"/>
            <a:ext cx="17122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+mn-lt"/>
              </a:rPr>
              <a:t>High voltage power supply </a:t>
            </a:r>
          </a:p>
          <a:p>
            <a:r>
              <a:rPr lang="en-US" sz="1100" dirty="0">
                <a:latin typeface="+mn-lt"/>
              </a:rPr>
              <a:t>(50 mm x 50 mm x 25 mm)</a:t>
            </a:r>
          </a:p>
          <a:p>
            <a:r>
              <a:rPr lang="en-US" sz="1100" dirty="0"/>
              <a:t>Mass: 58 g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503DDF-0D66-C14F-96B7-ED6519249CF5}"/>
              </a:ext>
            </a:extLst>
          </p:cNvPr>
          <p:cNvSpPr txBox="1"/>
          <p:nvPr/>
        </p:nvSpPr>
        <p:spPr>
          <a:xfrm>
            <a:off x="1670260" y="6111172"/>
            <a:ext cx="2723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Kapton EDS    Vacuum test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C35DF7-4412-8745-A3CA-A6F051AB86B2}"/>
              </a:ext>
            </a:extLst>
          </p:cNvPr>
          <p:cNvSpPr txBox="1"/>
          <p:nvPr/>
        </p:nvSpPr>
        <p:spPr>
          <a:xfrm>
            <a:off x="7164558" y="6556472"/>
            <a:ext cx="169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RASSOR EDS 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774B85-E992-7447-A5D6-C459DF2FAD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EA95E4-1BE5-5E4A-B2E6-75481357B718}"/>
              </a:ext>
            </a:extLst>
          </p:cNvPr>
          <p:cNvSpPr txBox="1"/>
          <p:nvPr/>
        </p:nvSpPr>
        <p:spPr>
          <a:xfrm>
            <a:off x="358502" y="1060802"/>
            <a:ext cx="750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FD2517-0F5D-ED4D-9897-5E8BB09FF52A}"/>
              </a:ext>
            </a:extLst>
          </p:cNvPr>
          <p:cNvSpPr/>
          <p:nvPr/>
        </p:nvSpPr>
        <p:spPr>
          <a:xfrm>
            <a:off x="255653" y="1309858"/>
            <a:ext cx="793369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r>
              <a:rPr lang="en-US" i="1" dirty="0"/>
              <a:t>Size</a:t>
            </a:r>
            <a:r>
              <a:rPr lang="en-US" dirty="0"/>
              <a:t>:	Power supply: 5 cm x 5 cm x 2 cm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b="1" dirty="0"/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r>
              <a:rPr lang="en-US" i="1" dirty="0"/>
              <a:t>Power</a:t>
            </a:r>
            <a:r>
              <a:rPr lang="en-US" dirty="0"/>
              <a:t>: 	EDS shields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 ~ </a:t>
            </a:r>
            <a:r>
              <a:rPr lang="en-US" dirty="0" err="1"/>
              <a:t>mW</a:t>
            </a:r>
            <a:r>
              <a:rPr lang="en-US" dirty="0"/>
              <a:t> to remove dust</a:t>
            </a:r>
          </a:p>
          <a:p>
            <a:pPr marL="460375" indent="-230188">
              <a:tabLst>
                <a:tab pos="1198563" algn="l"/>
              </a:tabLst>
            </a:pPr>
            <a:r>
              <a:rPr lang="en-US" dirty="0"/>
              <a:t>		EDS Power supply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2-4 W maximum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dirty="0"/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r>
              <a:rPr lang="en-US" i="1" dirty="0"/>
              <a:t>Modes of Operation</a:t>
            </a:r>
            <a:r>
              <a:rPr lang="en-US" dirty="0"/>
              <a:t>:</a:t>
            </a:r>
          </a:p>
          <a:p>
            <a:pPr marL="460375" indent="-230188">
              <a:tabLst>
                <a:tab pos="1198563" algn="l"/>
              </a:tabLst>
            </a:pPr>
            <a:r>
              <a:rPr lang="en-US" dirty="0"/>
              <a:t>		EDS can be operated </a:t>
            </a:r>
            <a:r>
              <a:rPr lang="en-US" i="1" dirty="0"/>
              <a:t>continually</a:t>
            </a:r>
            <a:r>
              <a:rPr lang="en-US" dirty="0"/>
              <a:t> for surfaces needed to be free of 	dust that are highly sensitive (optics, lenses, etc.)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dirty="0"/>
          </a:p>
          <a:p>
            <a:pPr marL="230187">
              <a:tabLst>
                <a:tab pos="1198563" algn="l"/>
              </a:tabLst>
            </a:pPr>
            <a:r>
              <a:rPr lang="en-US" dirty="0"/>
              <a:t>	EDS can be operated </a:t>
            </a:r>
            <a:r>
              <a:rPr lang="en-US" i="1" dirty="0"/>
              <a:t>momentarily</a:t>
            </a:r>
            <a:r>
              <a:rPr lang="en-US" dirty="0"/>
              <a:t> to remove settled dust for less 	susceptible systems (solar panels, radiators, etc.)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dirty="0"/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r>
              <a:rPr lang="en-US" i="1" dirty="0"/>
              <a:t>Power Signal</a:t>
            </a:r>
            <a:r>
              <a:rPr lang="en-US" dirty="0"/>
              <a:t>:</a:t>
            </a:r>
          </a:p>
          <a:p>
            <a:pPr marL="687387" lvl="1">
              <a:tabLst>
                <a:tab pos="1198563" algn="l"/>
              </a:tabLst>
            </a:pPr>
            <a:r>
              <a:rPr lang="en-US" dirty="0"/>
              <a:t>	EDS operates between ~900-1200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volts in air, but could operate up to 	4 kV in vacuum with efforts at minimizing that potential underway</a:t>
            </a:r>
          </a:p>
          <a:p>
            <a:pPr marL="460375" indent="-230188">
              <a:buFont typeface="Arial" panose="020B0604020202020204" pitchFamily="34" charset="0"/>
              <a:buChar char="•"/>
              <a:tabLst>
                <a:tab pos="1198563" algn="l"/>
              </a:tabLst>
            </a:pPr>
            <a:endParaRPr lang="en-US" dirty="0"/>
          </a:p>
          <a:p>
            <a:pPr marL="1144587" lvl="3">
              <a:tabLst>
                <a:tab pos="1198563" algn="l"/>
              </a:tabLst>
            </a:pPr>
            <a:r>
              <a:rPr lang="en-US" dirty="0"/>
              <a:t>Signals are 10 Hz square wave with fast rise times (still being optimized for vacuum)</a:t>
            </a:r>
          </a:p>
          <a:p>
            <a:pPr marL="1144587" lvl="3">
              <a:tabLst>
                <a:tab pos="1198563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56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37C7D4D2-E949-1441-B3C4-E4A0D04D759C}"/>
              </a:ext>
            </a:extLst>
          </p:cNvPr>
          <p:cNvSpPr txBox="1">
            <a:spLocks/>
          </p:cNvSpPr>
          <p:nvPr/>
        </p:nvSpPr>
        <p:spPr>
          <a:xfrm>
            <a:off x="240632" y="212195"/>
            <a:ext cx="12192000" cy="7687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RGF and ISS Experiments</a:t>
            </a:r>
          </a:p>
        </p:txBody>
      </p:sp>
      <p:pic>
        <p:nvPicPr>
          <p:cNvPr id="13" name="Picture 12" descr="jsc2008e041649sm">
            <a:extLst>
              <a:ext uri="{FF2B5EF4-FFF2-40B4-BE49-F238E27FC236}">
                <a16:creationId xmlns:a16="http://schemas.microsoft.com/office/drawing/2014/main" id="{DC55E753-B1F1-7440-B3A2-5F4454AF2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9216" y="851497"/>
            <a:ext cx="36957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5BE84C-6A8E-F547-97CB-B52D61331FC1}"/>
              </a:ext>
            </a:extLst>
          </p:cNvPr>
          <p:cNvSpPr txBox="1"/>
          <p:nvPr/>
        </p:nvSpPr>
        <p:spPr>
          <a:xfrm>
            <a:off x="9188176" y="1149649"/>
            <a:ext cx="1371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Electronics control unit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E15385-1B1A-E240-ABEE-D8233CDDD69B}"/>
              </a:ext>
            </a:extLst>
          </p:cNvPr>
          <p:cNvSpPr txBox="1"/>
          <p:nvPr/>
        </p:nvSpPr>
        <p:spPr>
          <a:xfrm>
            <a:off x="9521551" y="3525000"/>
            <a:ext cx="1371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Vacuum chamber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81AAEA-6E40-4047-AA39-B9AC28172507}"/>
              </a:ext>
            </a:extLst>
          </p:cNvPr>
          <p:cNvSpPr txBox="1"/>
          <p:nvPr/>
        </p:nvSpPr>
        <p:spPr>
          <a:xfrm>
            <a:off x="10816951" y="2610600"/>
            <a:ext cx="1219200" cy="914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Video recording computer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B3F0E4-7B59-4A48-8166-59E526D65DAB}"/>
              </a:ext>
            </a:extLst>
          </p:cNvPr>
          <p:cNvCxnSpPr>
            <a:cxnSpLocks/>
          </p:cNvCxnSpPr>
          <p:nvPr/>
        </p:nvCxnSpPr>
        <p:spPr>
          <a:xfrm flipH="1" flipV="1">
            <a:off x="9940651" y="1759518"/>
            <a:ext cx="510083" cy="78656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3F98F904-0889-8144-888E-642E964854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123" y="3791701"/>
            <a:ext cx="5014913" cy="2956540"/>
          </a:xfrm>
          <a:prstGeom prst="rect">
            <a:avLst/>
          </a:prstGeom>
          <a:solidFill>
            <a:srgbClr val="0F0321"/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9D51EE-FFBD-EF46-BA77-3D4FD489FE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7798" y="4305140"/>
            <a:ext cx="2792114" cy="2094086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A0346B5-742A-8B4B-9510-7F6563AAADBC}"/>
              </a:ext>
            </a:extLst>
          </p:cNvPr>
          <p:cNvSpPr txBox="1">
            <a:spLocks/>
          </p:cNvSpPr>
          <p:nvPr/>
        </p:nvSpPr>
        <p:spPr bwMode="auto">
          <a:xfrm>
            <a:off x="227083" y="980926"/>
            <a:ext cx="7889327" cy="289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9250" indent="-341313">
              <a:buFont typeface="Arial" panose="020B0604020202020204" pitchFamily="34" charset="0"/>
              <a:buChar char="•"/>
            </a:pPr>
            <a:r>
              <a:rPr lang="en-US" sz="2000" dirty="0"/>
              <a:t>Tested with Apollo samples on Reduced Gravity Flights</a:t>
            </a:r>
          </a:p>
          <a:p>
            <a:pPr marL="349250" indent="-341313">
              <a:buFont typeface="Arial" panose="020B0604020202020204" pitchFamily="34" charset="0"/>
              <a:buChar char="•"/>
            </a:pPr>
            <a:r>
              <a:rPr lang="en-US" sz="2000" dirty="0"/>
              <a:t>Flying as a payload for the Materials ISS Experiment (MISSE) 11 and 15</a:t>
            </a:r>
          </a:p>
          <a:p>
            <a:pPr marL="349250" indent="-341313">
              <a:buFont typeface="Arial" panose="020B0604020202020204" pitchFamily="34" charset="0"/>
              <a:buChar char="•"/>
            </a:pPr>
            <a:r>
              <a:rPr lang="en-US" sz="2000" dirty="0"/>
              <a:t>Developing payload for NASA’s Commercial Lunar Payload Services Lander (CLPS) program</a:t>
            </a:r>
            <a:endParaRPr lang="en-US" sz="2000" kern="0" dirty="0">
              <a:latin typeface="+mn-lt"/>
            </a:endParaRPr>
          </a:p>
          <a:p>
            <a:pPr marL="806450" lvl="1" indent="-341313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</a:rPr>
              <a:t>Reduced Gravity Flight (RGF) Experiments were performed under lunar and Martian gravity</a:t>
            </a:r>
          </a:p>
          <a:p>
            <a:pPr marL="806450" lvl="1" indent="-341313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</a:rPr>
              <a:t>MISSE </a:t>
            </a:r>
            <a:r>
              <a:rPr lang="en-US" sz="2000" kern="0" dirty="0"/>
              <a:t>11 and 15: to </a:t>
            </a:r>
            <a:r>
              <a:rPr lang="en-US" sz="2000" dirty="0"/>
              <a:t>test materials and construction of the EDS subassemblies to evaluate impact of exposure to the space environment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000" kern="0" dirty="0">
              <a:latin typeface="+mn-lt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58CF253-9466-914D-A338-16E019849F39}"/>
              </a:ext>
            </a:extLst>
          </p:cNvPr>
          <p:cNvCxnSpPr/>
          <p:nvPr/>
        </p:nvCxnSpPr>
        <p:spPr>
          <a:xfrm rot="10800000">
            <a:off x="10283551" y="2839200"/>
            <a:ext cx="685800" cy="2286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439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35CFF-ACB0-EB4C-B5E5-AC64C781D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271" y="-1119"/>
            <a:ext cx="10515600" cy="105096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 demonstration on a CLPS Mission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32276-0A83-E34D-B248-F78D700D7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80" y="1066800"/>
            <a:ext cx="6388380" cy="57912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Launch date: June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The main objective is to demonstrate the operation of two EDS Systems on the lunar surface: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EDS for a small camera to be located under the lander’s deck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EDS on a white aluminum panel to be located on a lander’s footpad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The camera EDS will consist of indium tin oxide electrodes on a glass panel coated with a space-rated dielectric.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The Footpad EDS will consist of thin copper electrodes on polyimide film with a white polyimide dielectric cover. This multilayer film will be affixed to an aluminum panel.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The EDS panels will be activated and controlled with compact high voltage power supplies co-located with each 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</a:rPr>
              <a:t>A Digital Storage Unit (DSU) will provide power, data communications, and data storage for EDS and camera operations.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EC30A63D-F26D-1B4E-B858-A9D07D6B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C769F-ADCB-2641-BD2F-4076D1C41918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8F433C-A077-DA41-A352-0818119A220B}"/>
              </a:ext>
            </a:extLst>
          </p:cNvPr>
          <p:cNvSpPr txBox="1">
            <a:spLocks/>
          </p:cNvSpPr>
          <p:nvPr/>
        </p:nvSpPr>
        <p:spPr>
          <a:xfrm>
            <a:off x="225086" y="3123030"/>
            <a:ext cx="11788726" cy="36153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Tx/>
              <a:buNone/>
              <a:tabLst/>
              <a:defRPr sz="1800" b="1" i="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9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6" y="121312"/>
            <a:ext cx="990306" cy="82417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09A3B19-E37E-224D-8BED-03C84357E37C}"/>
              </a:ext>
            </a:extLst>
          </p:cNvPr>
          <p:cNvGrpSpPr/>
          <p:nvPr/>
        </p:nvGrpSpPr>
        <p:grpSpPr>
          <a:xfrm>
            <a:off x="6508513" y="1989069"/>
            <a:ext cx="5861700" cy="4153248"/>
            <a:chOff x="0" y="0"/>
            <a:chExt cx="4484212" cy="3176905"/>
          </a:xfrm>
        </p:grpSpPr>
        <p:pic>
          <p:nvPicPr>
            <p:cNvPr id="9" name="Picture 8" descr="A picture containing sitting, large, green, light&#10;&#10;Description automatically generated">
              <a:extLst>
                <a:ext uri="{FF2B5EF4-FFF2-40B4-BE49-F238E27FC236}">
                  <a16:creationId xmlns:a16="http://schemas.microsoft.com/office/drawing/2014/main" id="{E34CB804-60F5-9A4F-8C5C-0B216862E1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4304"/>
            <a:stretch/>
          </p:blipFill>
          <p:spPr bwMode="auto">
            <a:xfrm>
              <a:off x="0" y="0"/>
              <a:ext cx="4260850" cy="3176905"/>
            </a:xfrm>
            <a:prstGeom prst="rect">
              <a:avLst/>
            </a:prstGeom>
            <a:ln w="38100"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230FE70-F3BB-D943-BC53-DA8CB9115F3D}"/>
                </a:ext>
              </a:extLst>
            </p:cNvPr>
            <p:cNvGrpSpPr/>
            <p:nvPr/>
          </p:nvGrpSpPr>
          <p:grpSpPr>
            <a:xfrm>
              <a:off x="922867" y="76200"/>
              <a:ext cx="3561345" cy="2991274"/>
              <a:chOff x="0" y="0"/>
              <a:chExt cx="3561345" cy="2991274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5EAB7BA-8B93-2E4E-A8C6-CAA22A2D2FE3}"/>
                  </a:ext>
                </a:extLst>
              </p:cNvPr>
              <p:cNvGrpSpPr/>
              <p:nvPr/>
            </p:nvGrpSpPr>
            <p:grpSpPr>
              <a:xfrm>
                <a:off x="2307166" y="0"/>
                <a:ext cx="796350" cy="309973"/>
                <a:chOff x="0" y="0"/>
                <a:chExt cx="796350" cy="309973"/>
              </a:xfrm>
            </p:grpSpPr>
            <p:sp>
              <p:nvSpPr>
                <p:cNvPr id="24" name="Text Box 2">
                  <a:extLst>
                    <a:ext uri="{FF2B5EF4-FFF2-40B4-BE49-F238E27FC236}">
                      <a16:creationId xmlns:a16="http://schemas.microsoft.com/office/drawing/2014/main" id="{759BF2F5-0525-B541-AA7B-C8A0791AE4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4701" y="54069"/>
                  <a:ext cx="501649" cy="2559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u="sng">
                      <a:solidFill>
                        <a:srgbClr val="00808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DSU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E6496256-E4AE-724B-BC12-028FE6553251}"/>
                    </a:ext>
                  </a:extLst>
                </p:cNvPr>
                <p:cNvCxnSpPr/>
                <p:nvPr/>
              </p:nvCxnSpPr>
              <p:spPr>
                <a:xfrm flipH="1" flipV="1">
                  <a:off x="0" y="0"/>
                  <a:ext cx="351693" cy="18666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E2311F3-98A2-6E48-9396-2EC7BF8AE875}"/>
                  </a:ext>
                </a:extLst>
              </p:cNvPr>
              <p:cNvGrpSpPr/>
              <p:nvPr/>
            </p:nvGrpSpPr>
            <p:grpSpPr>
              <a:xfrm>
                <a:off x="2396066" y="249767"/>
                <a:ext cx="904738" cy="490607"/>
                <a:chOff x="0" y="1"/>
                <a:chExt cx="679417" cy="490693"/>
              </a:xfrm>
            </p:grpSpPr>
            <p:sp>
              <p:nvSpPr>
                <p:cNvPr id="22" name="Text Box 2">
                  <a:extLst>
                    <a:ext uri="{FF2B5EF4-FFF2-40B4-BE49-F238E27FC236}">
                      <a16:creationId xmlns:a16="http://schemas.microsoft.com/office/drawing/2014/main" id="{539FF6D6-8DED-834B-A403-B77DBA6B76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7768" y="17620"/>
                  <a:ext cx="501649" cy="473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u="sng">
                      <a:solidFill>
                        <a:srgbClr val="00808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HVPS-1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DA74D80B-61E7-934E-B886-C8954EE7497C}"/>
                    </a:ext>
                  </a:extLst>
                </p:cNvPr>
                <p:cNvCxnSpPr/>
                <p:nvPr/>
              </p:nvCxnSpPr>
              <p:spPr>
                <a:xfrm flipH="1" flipV="1">
                  <a:off x="0" y="1"/>
                  <a:ext cx="226395" cy="13252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FD2161C-7D2C-2F4C-A0DA-4577BF320CBB}"/>
                  </a:ext>
                </a:extLst>
              </p:cNvPr>
              <p:cNvGrpSpPr/>
              <p:nvPr/>
            </p:nvGrpSpPr>
            <p:grpSpPr>
              <a:xfrm>
                <a:off x="2315633" y="393700"/>
                <a:ext cx="1245712" cy="911087"/>
                <a:chOff x="-32503" y="1"/>
                <a:chExt cx="555536" cy="911497"/>
              </a:xfrm>
            </p:grpSpPr>
            <p:sp>
              <p:nvSpPr>
                <p:cNvPr id="20" name="Text Box 2">
                  <a:extLst>
                    <a:ext uri="{FF2B5EF4-FFF2-40B4-BE49-F238E27FC236}">
                      <a16:creationId xmlns:a16="http://schemas.microsoft.com/office/drawing/2014/main" id="{4444D21B-74C7-1841-91D5-4153436A5B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351" y="220189"/>
                  <a:ext cx="500682" cy="6913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u="sng">
                      <a:solidFill>
                        <a:srgbClr val="00808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Camera EDS Assembly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0C46229F-A157-C047-B09D-93F501B0FDD8}"/>
                    </a:ext>
                  </a:extLst>
                </p:cNvPr>
                <p:cNvCxnSpPr/>
                <p:nvPr/>
              </p:nvCxnSpPr>
              <p:spPr>
                <a:xfrm flipH="1" flipV="1">
                  <a:off x="-32503" y="1"/>
                  <a:ext cx="132973" cy="26847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D7BC640-32A1-614B-9990-2E96E3B4B3B0}"/>
                  </a:ext>
                </a:extLst>
              </p:cNvPr>
              <p:cNvGrpSpPr/>
              <p:nvPr/>
            </p:nvGrpSpPr>
            <p:grpSpPr>
              <a:xfrm>
                <a:off x="0" y="2518834"/>
                <a:ext cx="817879" cy="472440"/>
                <a:chOff x="311497" y="144560"/>
                <a:chExt cx="614540" cy="473074"/>
              </a:xfrm>
            </p:grpSpPr>
            <p:sp>
              <p:nvSpPr>
                <p:cNvPr id="18" name="Text Box 2">
                  <a:extLst>
                    <a:ext uri="{FF2B5EF4-FFF2-40B4-BE49-F238E27FC236}">
                      <a16:creationId xmlns:a16="http://schemas.microsoft.com/office/drawing/2014/main" id="{C55E4A93-095A-664C-B7C1-6B2EFDE396B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497" y="144560"/>
                  <a:ext cx="501649" cy="473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u="sng">
                      <a:solidFill>
                        <a:srgbClr val="00808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HVPS-2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7376A5EF-32DA-FF47-8A3F-76B6D540AEE4}"/>
                    </a:ext>
                  </a:extLst>
                </p:cNvPr>
                <p:cNvCxnSpPr/>
                <p:nvPr/>
              </p:nvCxnSpPr>
              <p:spPr>
                <a:xfrm>
                  <a:off x="698971" y="289432"/>
                  <a:ext cx="227066" cy="8887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0EFFFC1-6A52-534A-A673-846F7AE6BCB8}"/>
                  </a:ext>
                </a:extLst>
              </p:cNvPr>
              <p:cNvGrpSpPr/>
              <p:nvPr/>
            </p:nvGrpSpPr>
            <p:grpSpPr>
              <a:xfrm>
                <a:off x="1528233" y="2171700"/>
                <a:ext cx="1099820" cy="472440"/>
                <a:chOff x="-138142" y="83827"/>
                <a:chExt cx="825969" cy="473074"/>
              </a:xfrm>
            </p:grpSpPr>
            <p:sp>
              <p:nvSpPr>
                <p:cNvPr id="16" name="Text Box 2">
                  <a:extLst>
                    <a:ext uri="{FF2B5EF4-FFF2-40B4-BE49-F238E27FC236}">
                      <a16:creationId xmlns:a16="http://schemas.microsoft.com/office/drawing/2014/main" id="{00A27B8A-55F3-254A-8795-778C2405FA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4285" y="83827"/>
                  <a:ext cx="543542" cy="473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u="sng">
                      <a:solidFill>
                        <a:srgbClr val="00808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Footpad</a:t>
                  </a:r>
                  <a:r>
                    <a:rPr lang="en-US" sz="1200" u="sng">
                      <a:solidFill>
                        <a:srgbClr val="00808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000" u="sng">
                      <a:solidFill>
                        <a:srgbClr val="00808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EDS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1C293D0F-7F72-914A-8CBC-61FAE6473635}"/>
                    </a:ext>
                  </a:extLst>
                </p:cNvPr>
                <p:cNvCxnSpPr/>
                <p:nvPr/>
              </p:nvCxnSpPr>
              <p:spPr>
                <a:xfrm flipH="1">
                  <a:off x="-138142" y="251558"/>
                  <a:ext cx="323009" cy="21320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358740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227262" y="2290128"/>
            <a:ext cx="7737475" cy="76835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6000" b="1" dirty="0">
                <a:latin typeface="Arial" pitchFamily="34" charset="0"/>
                <a:cs typeface="Arial" pitchFamily="34" charset="0"/>
              </a:rPr>
              <a:t>Questions?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031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227262" y="2660650"/>
            <a:ext cx="7737475" cy="76835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6000" b="1" dirty="0">
                <a:latin typeface="Arial" pitchFamily="34" charset="0"/>
                <a:cs typeface="Arial" pitchFamily="34" charset="0"/>
              </a:rPr>
              <a:t>Back Up</a:t>
            </a:r>
            <a:br>
              <a:rPr lang="en-US" b="1" i="1" dirty="0">
                <a:latin typeface="Arial" pitchFamily="34" charset="0"/>
                <a:cs typeface="Arial" pitchFamily="34" charset="0"/>
              </a:rPr>
            </a:br>
            <a:br>
              <a:rPr lang="en-US" b="1" i="1" dirty="0">
                <a:latin typeface="Arial" pitchFamily="34" charset="0"/>
                <a:cs typeface="Arial" pitchFamily="34" charset="0"/>
              </a:rPr>
            </a:br>
            <a:br>
              <a:rPr lang="en-US" b="1" i="1" dirty="0">
                <a:latin typeface="Arial" pitchFamily="34" charset="0"/>
                <a:cs typeface="Arial" pitchFamily="34" charset="0"/>
              </a:rPr>
            </a:br>
            <a:endParaRPr lang="en-US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508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7A5824-E857-B549-B2CA-EC1DC1108D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2890" y="896527"/>
            <a:ext cx="3530600" cy="4953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CA835E-47CB-CC48-ADD8-FA07980D809A}"/>
              </a:ext>
            </a:extLst>
          </p:cNvPr>
          <p:cNvSpPr txBox="1"/>
          <p:nvPr/>
        </p:nvSpPr>
        <p:spPr>
          <a:xfrm>
            <a:off x="7988560" y="5999442"/>
            <a:ext cx="2385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Prototype 60” x 40” ITO on clear polymer (Poly Adaptive, LLC)</a:t>
            </a:r>
          </a:p>
        </p:txBody>
      </p:sp>
      <p:pic>
        <p:nvPicPr>
          <p:cNvPr id="4" name="Picture 3" descr="\\kasfile.ksc.nasa.gov\kt\KTB\Electrostatics&amp;SurfacePhysicsLab\Graphics\HDU_Dust_Shield_Photos_&amp;_video\2010-03-29-30_HDU_installation\EDS_on_HDU_door-IMG_0304.jpg">
            <a:extLst>
              <a:ext uri="{FF2B5EF4-FFF2-40B4-BE49-F238E27FC236}">
                <a16:creationId xmlns:a16="http://schemas.microsoft.com/office/drawing/2014/main" id="{E41A0F1B-A56D-2449-BAE0-B17EB5761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3854" y="896526"/>
            <a:ext cx="37147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D014F7-F4EB-AE49-B38A-78C7C1C0276A}"/>
              </a:ext>
            </a:extLst>
          </p:cNvPr>
          <p:cNvSpPr txBox="1"/>
          <p:nvPr/>
        </p:nvSpPr>
        <p:spPr>
          <a:xfrm>
            <a:off x="1741048" y="5849526"/>
            <a:ext cx="3233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Clear 9”-diameter EDS on Viewport, 14” x 17” Cu/Kapton EDS for thermal radiators installed on lunar habitat prototype at Desert Research and Technology Studies (Desert RATS).</a:t>
            </a:r>
          </a:p>
        </p:txBody>
      </p:sp>
      <p:pic>
        <p:nvPicPr>
          <p:cNvPr id="8" name="Picture 7" descr="A picture containing food, sitting, truck, oven&#10;&#10;Description automatically generated">
            <a:extLst>
              <a:ext uri="{FF2B5EF4-FFF2-40B4-BE49-F238E27FC236}">
                <a16:creationId xmlns:a16="http://schemas.microsoft.com/office/drawing/2014/main" id="{586DA1D5-A20D-5441-B1C1-F7D2A76F8A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71" y="529253"/>
            <a:ext cx="1733130" cy="126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20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SC-1A_10micronsRemoval_RGF2.mp4">
            <a:hlinkClick r:id="" action="ppaction://media"/>
            <a:extLst>
              <a:ext uri="{FF2B5EF4-FFF2-40B4-BE49-F238E27FC236}">
                <a16:creationId xmlns:a16="http://schemas.microsoft.com/office/drawing/2014/main" id="{20A065B4-2654-F64E-82DA-617DE1DED3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11146" y="1193800"/>
            <a:ext cx="5410200" cy="406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C02242-A3A1-854B-A729-6B3B25C58E29}"/>
              </a:ext>
            </a:extLst>
          </p:cNvPr>
          <p:cNvSpPr txBox="1"/>
          <p:nvPr/>
        </p:nvSpPr>
        <p:spPr>
          <a:xfrm>
            <a:off x="4540739" y="5672015"/>
            <a:ext cx="2962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10-micron dust simulant removal on Reduced Gravity Flight at vacuum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CC6E2BBA-6517-264C-9350-17692945ADDD}"/>
              </a:ext>
            </a:extLst>
          </p:cNvPr>
          <p:cNvSpPr txBox="1">
            <a:spLocks/>
          </p:cNvSpPr>
          <p:nvPr/>
        </p:nvSpPr>
        <p:spPr>
          <a:xfrm>
            <a:off x="0" y="218821"/>
            <a:ext cx="12192000" cy="7687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EDS on a Reduced Gravity Flight</a:t>
            </a:r>
          </a:p>
        </p:txBody>
      </p:sp>
    </p:spTree>
    <p:extLst>
      <p:ext uri="{BB962C8B-B14F-4D97-AF65-F5344CB8AC3E}">
        <p14:creationId xmlns:p14="http://schemas.microsoft.com/office/powerpoint/2010/main" val="304813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9EE52EE5F1E44D80D8A8FDC599B433" ma:contentTypeVersion="0" ma:contentTypeDescription="Create a new document." ma:contentTypeScope="" ma:versionID="1c6760abb6cba6c5b9c7eba18e8338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C1C2F1-12D6-457E-9281-8BD4EF30E0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DDA119D-7200-4536-8128-42867330EB5B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11A9F9D-4E80-4CB0-B1BA-8FCCEDAAE1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29203</TotalTime>
  <Words>1134</Words>
  <Application>Microsoft Macintosh PowerPoint</Application>
  <PresentationFormat>Widescreen</PresentationFormat>
  <Paragraphs>130</Paragraphs>
  <Slides>14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</vt:lpstr>
      <vt:lpstr>Arial Bold</vt:lpstr>
      <vt:lpstr>Calibri</vt:lpstr>
      <vt:lpstr>Calibri Light</vt:lpstr>
      <vt:lpstr>Helvetica</vt:lpstr>
      <vt:lpstr>Times New Roman</vt:lpstr>
      <vt:lpstr>Office Theme</vt:lpstr>
      <vt:lpstr>PowerPoint Presentation</vt:lpstr>
      <vt:lpstr>The EDS Technology</vt:lpstr>
      <vt:lpstr>PowerPoint Presentation</vt:lpstr>
      <vt:lpstr>PowerPoint Presentation</vt:lpstr>
      <vt:lpstr>PowerPoint Presentation</vt:lpstr>
      <vt:lpstr>PowerPoint Presentation</vt:lpstr>
      <vt:lpstr>EDS Implementations: Fabrics (Low TRL)</vt:lpstr>
      <vt:lpstr>PowerPoint Presentation</vt:lpstr>
      <vt:lpstr>PowerPoint Presentation</vt:lpstr>
      <vt:lpstr>EDS demonstration on a CLPS Mission</vt:lpstr>
      <vt:lpstr>Questions?</vt:lpstr>
      <vt:lpstr>Back Up   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Description</dc:title>
  <dc:creator>Dupuis, Michael A. (KSC-NEL10)</dc:creator>
  <cp:lastModifiedBy>Calle, Carlos I. (KSC-UBG00)</cp:lastModifiedBy>
  <cp:revision>328</cp:revision>
  <dcterms:created xsi:type="dcterms:W3CDTF">2017-10-30T20:48:30Z</dcterms:created>
  <dcterms:modified xsi:type="dcterms:W3CDTF">2020-11-05T19:09:15Z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0x010100639EE52EE5F1E44D80D8A8FDC599B433</vt:lpwstr>
  </property>
</Properties>
</file>