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5"/>
  </p:sldMasterIdLst>
  <p:notesMasterIdLst>
    <p:notesMasterId r:id="rId22"/>
  </p:notesMasterIdLst>
  <p:sldIdLst>
    <p:sldId id="344" r:id="rId6"/>
    <p:sldId id="345" r:id="rId7"/>
    <p:sldId id="362" r:id="rId8"/>
    <p:sldId id="363" r:id="rId9"/>
    <p:sldId id="367" r:id="rId10"/>
    <p:sldId id="373" r:id="rId11"/>
    <p:sldId id="364" r:id="rId12"/>
    <p:sldId id="377" r:id="rId13"/>
    <p:sldId id="378" r:id="rId14"/>
    <p:sldId id="369" r:id="rId15"/>
    <p:sldId id="366" r:id="rId16"/>
    <p:sldId id="371" r:id="rId17"/>
    <p:sldId id="361" r:id="rId18"/>
    <p:sldId id="368" r:id="rId19"/>
    <p:sldId id="374" r:id="rId20"/>
    <p:sldId id="341" r:id="rId2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D5EA"/>
    <a:srgbClr val="E9EB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34" autoAdjust="0"/>
    <p:restoredTop sz="96395" autoAdjust="0"/>
  </p:normalViewPr>
  <p:slideViewPr>
    <p:cSldViewPr snapToGrid="0">
      <p:cViewPr varScale="1">
        <p:scale>
          <a:sx n="115" d="100"/>
          <a:sy n="115" d="100"/>
        </p:scale>
        <p:origin x="4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1A7240-965C-41DB-8376-943F53BEE2E8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CB7AD-A41C-4CB8-A8C6-05B3435B6D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996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064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EBC336-E195-EC4D-842A-A6ECA01F58C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31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650">
              <a:defRPr/>
            </a:pPr>
            <a:endParaRPr lang="en-US" dirty="0" smtClean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5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757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1866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6769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9518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20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4348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80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516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13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281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359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875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4CB7AD-A41C-4CB8-A8C6-05B3435B6DC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80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8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3273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123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021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5275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819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1968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10312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1172824" y="210312"/>
            <a:ext cx="667512" cy="54864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96685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89267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3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16220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063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16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177900" y="213115"/>
            <a:ext cx="663688" cy="548820"/>
          </a:xfrm>
          <a:prstGeom prst="rect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Date Placeholder 3"/>
          <p:cNvSpPr txBox="1">
            <a:spLocks/>
          </p:cNvSpPr>
          <p:nvPr userDrawn="1"/>
        </p:nvSpPr>
        <p:spPr>
          <a:xfrm>
            <a:off x="434411" y="6492885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 smtClean="0"/>
              <a:t>www.nasa.gov   |   </a:t>
            </a:r>
            <a:fld id="{91E1F449-92C5-4C32-AF1C-7D7F4613D2A5}" type="slidenum">
              <a:rPr lang="en-US" sz="900" smtClean="0"/>
              <a:t>‹#›</a:t>
            </a:fld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41198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73" r:id="rId8"/>
    <p:sldLayoutId id="2147483668" r:id="rId9"/>
    <p:sldLayoutId id="2147483669" r:id="rId10"/>
    <p:sldLayoutId id="2147483670" r:id="rId11"/>
    <p:sldLayoutId id="2147483671" r:id="rId12"/>
  </p:sldLayoutIdLst>
  <p:timing>
    <p:tnLst>
      <p:par>
        <p:cTn id="1" dur="indefinite" restart="never" nodeType="tmRoot"/>
      </p:par>
    </p:tnLst>
  </p:timing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584" indent="-228584" algn="l" defTabSz="914332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rtist concept of a city with various aircraft flying.">
            <a:extLst>
              <a:ext uri="{FF2B5EF4-FFF2-40B4-BE49-F238E27FC236}">
                <a16:creationId xmlns:a16="http://schemas.microsoft.com/office/drawing/2014/main" id="{CFAD8E13-399B-B449-91B0-A8B13ECF3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67"/>
            <a:ext cx="12197459" cy="6854933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B00F424-9721-144E-959A-2CBFBA554B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26784"/>
            <a:ext cx="8090796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Empowering Knowledge with </a:t>
            </a:r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/>
            </a:r>
            <a:b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</a:br>
            <a:r>
              <a:rPr lang="en-US" sz="3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NASA </a:t>
            </a:r>
            <a:r>
              <a:rPr 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Aeronautics</a:t>
            </a:r>
            <a:br>
              <a:rPr lang="en-US" sz="3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</a:br>
            <a:r>
              <a:rPr lang="en-US" sz="1200" dirty="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Tiffany Smith	</a:t>
            </a:r>
          </a:p>
          <a:p>
            <a:r>
              <a:rPr lang="en-US" sz="12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December </a:t>
            </a:r>
            <a:r>
              <a:rPr lang="en-US" sz="12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2020 </a:t>
            </a:r>
            <a:endParaRPr lang="en-US" sz="12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rPr>
              <a:t>Aeronautics Research Mission Directorate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4DDA3-B341-8D4D-9ABD-7032CFEF9D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05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Graphic showing an airplane parked on the tarmac, depicting various contributions to aviation from NASA.">
            <a:extLst>
              <a:ext uri="{FF2B5EF4-FFF2-40B4-BE49-F238E27FC236}">
                <a16:creationId xmlns:a16="http://schemas.microsoft.com/office/drawing/2014/main" id="{EACCFC76-E6DD-EC43-A3AF-DC0C4A2067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0238"/>
            <a:ext cx="12192000" cy="69184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2FE898-1C98-DA4E-947F-3AD67B5DE5A2}"/>
              </a:ext>
            </a:extLst>
          </p:cNvPr>
          <p:cNvSpPr txBox="1"/>
          <p:nvPr/>
        </p:nvSpPr>
        <p:spPr>
          <a:xfrm>
            <a:off x="218755" y="269355"/>
            <a:ext cx="10638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pc="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 has made decades of contributions to aviation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964AE5-C2EF-0440-85B3-6501815442B8}"/>
              </a:ext>
            </a:extLst>
          </p:cNvPr>
          <p:cNvSpPr txBox="1"/>
          <p:nvPr/>
        </p:nvSpPr>
        <p:spPr>
          <a:xfrm>
            <a:off x="218755" y="751834"/>
            <a:ext cx="10638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pc="2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NASA-developed technology is on board every U.S. commercial aircraft and control tower.</a:t>
            </a:r>
          </a:p>
        </p:txBody>
      </p:sp>
      <p:sp>
        <p:nvSpPr>
          <p:cNvPr id="55" name="Text Box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322C47-4FF0-B747-AB24-01F4C6359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6144" y="4790323"/>
            <a:ext cx="13716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GLASS COCKPIT</a:t>
            </a:r>
          </a:p>
        </p:txBody>
      </p:sp>
      <p:sp>
        <p:nvSpPr>
          <p:cNvPr id="56" name="Text Box 4">
            <a:extLst>
              <a:ext uri="{FF2B5EF4-FFF2-40B4-BE49-F238E27FC236}">
                <a16:creationId xmlns:a16="http://schemas.microsoft.com/office/drawing/2014/main" id="{0FD2826D-5004-694F-90AC-A9BA520BD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8580" y="2610934"/>
            <a:ext cx="18288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DIGITAL FLY-BY-WIRE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7" name="Text Box 5">
            <a:extLst>
              <a:ext uri="{FF2B5EF4-FFF2-40B4-BE49-F238E27FC236}">
                <a16:creationId xmlns:a16="http://schemas.microsoft.com/office/drawing/2014/main" id="{207BCC15-5EBF-7C4C-891B-0CD4042FB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4635" y="4566246"/>
            <a:ext cx="1143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AREA RULE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58" name="Text Box 6">
            <a:extLst>
              <a:ext uri="{FF2B5EF4-FFF2-40B4-BE49-F238E27FC236}">
                <a16:creationId xmlns:a16="http://schemas.microsoft.com/office/drawing/2014/main" id="{71B0E580-D7D2-2549-8461-2DD346BAD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46008" y="1690740"/>
            <a:ext cx="1812394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tabLst>
                <a:tab pos="111125" algn="l"/>
              </a:tabLs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COMPOSITE 	STRUCTURES</a:t>
            </a:r>
          </a:p>
        </p:txBody>
      </p:sp>
      <p:sp>
        <p:nvSpPr>
          <p:cNvPr id="59" name="Text Box 7">
            <a:extLst>
              <a:ext uri="{FF2B5EF4-FFF2-40B4-BE49-F238E27FC236}">
                <a16:creationId xmlns:a16="http://schemas.microsoft.com/office/drawing/2014/main" id="{6BB5DFEC-DA9A-E14A-921D-AC64430916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9734" y="3912543"/>
            <a:ext cx="9906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WINGLETS</a:t>
            </a:r>
          </a:p>
        </p:txBody>
      </p:sp>
      <p:sp>
        <p:nvSpPr>
          <p:cNvPr id="60" name="Text Box 8">
            <a:extLst>
              <a:ext uri="{FF2B5EF4-FFF2-40B4-BE49-F238E27FC236}">
                <a16:creationId xmlns:a16="http://schemas.microsoft.com/office/drawing/2014/main" id="{D9E6EA97-4060-1041-B346-6ECAD882E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1534" y="4750422"/>
            <a:ext cx="1524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ICING DETECTION</a:t>
            </a:r>
          </a:p>
        </p:txBody>
      </p:sp>
      <p:sp>
        <p:nvSpPr>
          <p:cNvPr id="61" name="Text Box 9">
            <a:extLst>
              <a:ext uri="{FF2B5EF4-FFF2-40B4-BE49-F238E27FC236}">
                <a16:creationId xmlns:a16="http://schemas.microsoft.com/office/drawing/2014/main" id="{A376A71A-356E-A645-9EA2-906C834CF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8423" y="4163452"/>
            <a:ext cx="1905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SUPERCRITICAL AIRFOIL</a:t>
            </a:r>
          </a:p>
        </p:txBody>
      </p:sp>
      <p:sp>
        <p:nvSpPr>
          <p:cNvPr id="62" name="Text Box 10">
            <a:extLst>
              <a:ext uri="{FF2B5EF4-FFF2-40B4-BE49-F238E27FC236}">
                <a16:creationId xmlns:a16="http://schemas.microsoft.com/office/drawing/2014/main" id="{99D649A4-5A5B-9048-86E7-5DF203712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7707" y="4900118"/>
            <a:ext cx="12954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JET ENGINE</a:t>
            </a:r>
          </a:p>
        </p:txBody>
      </p:sp>
      <p:sp>
        <p:nvSpPr>
          <p:cNvPr id="63" name="Text Box 11">
            <a:extLst>
              <a:ext uri="{FF2B5EF4-FFF2-40B4-BE49-F238E27FC236}">
                <a16:creationId xmlns:a16="http://schemas.microsoft.com/office/drawing/2014/main" id="{F66C8ED0-5E80-6D45-89AF-9CCC9A2A4E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6734" y="5056528"/>
            <a:ext cx="1143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COMBUSTORS</a:t>
            </a:r>
            <a:endParaRPr lang="en-US" sz="2400">
              <a:solidFill>
                <a:srgbClr val="FFFFFF"/>
              </a:solidFill>
            </a:endParaRPr>
          </a:p>
        </p:txBody>
      </p:sp>
      <p:sp>
        <p:nvSpPr>
          <p:cNvPr id="64" name="Text Box 12">
            <a:extLst>
              <a:ext uri="{FF2B5EF4-FFF2-40B4-BE49-F238E27FC236}">
                <a16:creationId xmlns:a16="http://schemas.microsoft.com/office/drawing/2014/main" id="{8619F4EF-7F76-ED49-9268-2FD44E66FA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1345" y="5435609"/>
            <a:ext cx="22098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ENGINE NOZZLE CHEVRONS</a:t>
            </a:r>
          </a:p>
        </p:txBody>
      </p:sp>
      <p:sp>
        <p:nvSpPr>
          <p:cNvPr id="65" name="Text Box 13">
            <a:extLst>
              <a:ext uri="{FF2B5EF4-FFF2-40B4-BE49-F238E27FC236}">
                <a16:creationId xmlns:a16="http://schemas.microsoft.com/office/drawing/2014/main" id="{475A83BB-36F4-1949-A12B-959CBF5E01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909" y="5587672"/>
            <a:ext cx="2435225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DAMAGE-TOLERANT FAN CASING</a:t>
            </a:r>
          </a:p>
        </p:txBody>
      </p:sp>
      <p:sp>
        <p:nvSpPr>
          <p:cNvPr id="66" name="Text Box 14">
            <a:extLst>
              <a:ext uri="{FF2B5EF4-FFF2-40B4-BE49-F238E27FC236}">
                <a16:creationId xmlns:a16="http://schemas.microsoft.com/office/drawing/2014/main" id="{960E09B5-9C70-E444-97DA-EBFBC442F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2688" y="2209663"/>
            <a:ext cx="2128972" cy="4000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  <a:tabLst>
                <a:tab pos="107950" algn="l"/>
              </a:tabLs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LIGHTNING PROTECTION 	STANDARDS</a:t>
            </a:r>
          </a:p>
        </p:txBody>
      </p:sp>
      <p:sp>
        <p:nvSpPr>
          <p:cNvPr id="67" name="Text Box 15">
            <a:extLst>
              <a:ext uri="{FF2B5EF4-FFF2-40B4-BE49-F238E27FC236}">
                <a16:creationId xmlns:a16="http://schemas.microsoft.com/office/drawing/2014/main" id="{DF044D30-6A49-7145-A7A3-D2A4B9DF20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9981" y="1354496"/>
            <a:ext cx="20574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AIR TRAFFIC MANAGEMENT</a:t>
            </a:r>
          </a:p>
        </p:txBody>
      </p:sp>
      <p:sp>
        <p:nvSpPr>
          <p:cNvPr id="68" name="Text Box 16">
            <a:extLst>
              <a:ext uri="{FF2B5EF4-FFF2-40B4-BE49-F238E27FC236}">
                <a16:creationId xmlns:a16="http://schemas.microsoft.com/office/drawing/2014/main" id="{70D62E33-0379-844A-954E-13FC29E08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3734" y="1439831"/>
            <a:ext cx="29718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NASA STRUCTURAL ANALYSIS (NASTRAN)</a:t>
            </a:r>
          </a:p>
        </p:txBody>
      </p:sp>
      <p:sp>
        <p:nvSpPr>
          <p:cNvPr id="69" name="Text Box 17">
            <a:extLst>
              <a:ext uri="{FF2B5EF4-FFF2-40B4-BE49-F238E27FC236}">
                <a16:creationId xmlns:a16="http://schemas.microsoft.com/office/drawing/2014/main" id="{07F39D98-AA7A-BA4F-BFB1-2AC44CE88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8667" y="1429319"/>
            <a:ext cx="2971800" cy="2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cs typeface="Arial" charset="0"/>
              </a:rPr>
              <a:t>+ COMPUTATIONAL FLUID DYNAMICS (CFD)</a:t>
            </a:r>
          </a:p>
        </p:txBody>
      </p:sp>
      <p:sp>
        <p:nvSpPr>
          <p:cNvPr id="70" name="Text Box 18">
            <a:extLst>
              <a:ext uri="{FF2B5EF4-FFF2-40B4-BE49-F238E27FC236}">
                <a16:creationId xmlns:a16="http://schemas.microsoft.com/office/drawing/2014/main" id="{F14FF24B-B7E9-4540-BF1D-5BF80E6BC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2934" y="1808244"/>
            <a:ext cx="2667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AIRBORNE WIND SHEAR DETECTION</a:t>
            </a:r>
          </a:p>
        </p:txBody>
      </p:sp>
      <p:sp>
        <p:nvSpPr>
          <p:cNvPr id="71" name="Text Box 19">
            <a:extLst>
              <a:ext uri="{FF2B5EF4-FFF2-40B4-BE49-F238E27FC236}">
                <a16:creationId xmlns:a16="http://schemas.microsoft.com/office/drawing/2014/main" id="{27522287-5CC3-7F49-8455-BB8EABCF9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85440" y="5921472"/>
            <a:ext cx="19050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RUNWAY GROOVES</a:t>
            </a:r>
          </a:p>
        </p:txBody>
      </p:sp>
      <p:sp>
        <p:nvSpPr>
          <p:cNvPr id="72" name="Arc 20">
            <a:extLst>
              <a:ext uri="{FF2B5EF4-FFF2-40B4-BE49-F238E27FC236}">
                <a16:creationId xmlns:a16="http://schemas.microsoft.com/office/drawing/2014/main" id="{28683CC6-F988-2640-84D3-D0198FCB44FB}"/>
              </a:ext>
            </a:extLst>
          </p:cNvPr>
          <p:cNvSpPr>
            <a:spLocks/>
          </p:cNvSpPr>
          <p:nvPr/>
        </p:nvSpPr>
        <p:spPr bwMode="auto">
          <a:xfrm rot="17287541" flipV="1">
            <a:off x="1416069" y="3831621"/>
            <a:ext cx="1107908" cy="685800"/>
          </a:xfrm>
          <a:custGeom>
            <a:avLst/>
            <a:gdLst>
              <a:gd name="T0" fmla="*/ 0 w 21563"/>
              <a:gd name="T1" fmla="*/ 0 h 21600"/>
              <a:gd name="T2" fmla="*/ 2147483647 w 21563"/>
              <a:gd name="T3" fmla="*/ 2147483647 h 21600"/>
              <a:gd name="T4" fmla="*/ 0 w 21563"/>
              <a:gd name="T5" fmla="*/ 2147483647 h 21600"/>
              <a:gd name="T6" fmla="*/ 0 60000 65536"/>
              <a:gd name="T7" fmla="*/ 0 60000 65536"/>
              <a:gd name="T8" fmla="*/ 0 60000 65536"/>
              <a:gd name="T9" fmla="*/ 0 w 21563"/>
              <a:gd name="T10" fmla="*/ 0 h 21600"/>
              <a:gd name="T11" fmla="*/ 21563 w 2156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63" h="21600" fill="none" extrusionOk="0">
                <a:moveTo>
                  <a:pt x="0" y="-1"/>
                </a:moveTo>
                <a:cubicBezTo>
                  <a:pt x="11444" y="-1"/>
                  <a:pt x="20902" y="8925"/>
                  <a:pt x="21563" y="20350"/>
                </a:cubicBezTo>
              </a:path>
              <a:path w="21563" h="21600" stroke="0" extrusionOk="0">
                <a:moveTo>
                  <a:pt x="0" y="-1"/>
                </a:moveTo>
                <a:cubicBezTo>
                  <a:pt x="11444" y="-1"/>
                  <a:pt x="20902" y="8925"/>
                  <a:pt x="21563" y="2035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3" name="Line 21">
            <a:extLst>
              <a:ext uri="{FF2B5EF4-FFF2-40B4-BE49-F238E27FC236}">
                <a16:creationId xmlns:a16="http://schemas.microsoft.com/office/drawing/2014/main" id="{DD56D178-03C4-AE46-8B3A-1CDDCB4F4523}"/>
              </a:ext>
            </a:extLst>
          </p:cNvPr>
          <p:cNvSpPr>
            <a:spLocks noChangeShapeType="1"/>
          </p:cNvSpPr>
          <p:nvPr/>
        </p:nvSpPr>
        <p:spPr bwMode="auto">
          <a:xfrm rot="410424" flipV="1">
            <a:off x="4493386" y="4159574"/>
            <a:ext cx="848518" cy="146486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4" name="Line 22">
            <a:extLst>
              <a:ext uri="{FF2B5EF4-FFF2-40B4-BE49-F238E27FC236}">
                <a16:creationId xmlns:a16="http://schemas.microsoft.com/office/drawing/2014/main" id="{89FFD78A-97BC-574F-BBC3-D6A4059FD1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62695" y="4414593"/>
            <a:ext cx="0" cy="485524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5" name="Line 23">
            <a:extLst>
              <a:ext uri="{FF2B5EF4-FFF2-40B4-BE49-F238E27FC236}">
                <a16:creationId xmlns:a16="http://schemas.microsoft.com/office/drawing/2014/main" id="{B6114D0F-2639-394E-99D2-17CB517EA8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567192" y="3744804"/>
            <a:ext cx="0" cy="46108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6" name="Line 24">
            <a:extLst>
              <a:ext uri="{FF2B5EF4-FFF2-40B4-BE49-F238E27FC236}">
                <a16:creationId xmlns:a16="http://schemas.microsoft.com/office/drawing/2014/main" id="{882DBCE8-ED7A-1D45-8291-9F1AB96C17E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643134" y="3208696"/>
            <a:ext cx="0" cy="70384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7" name="Line 25">
            <a:extLst>
              <a:ext uri="{FF2B5EF4-FFF2-40B4-BE49-F238E27FC236}">
                <a16:creationId xmlns:a16="http://schemas.microsoft.com/office/drawing/2014/main" id="{9F7E3BB3-A434-0F4F-ABB8-81ABE18053FA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7681" y="2583777"/>
            <a:ext cx="0" cy="841311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8" name="Line 26">
            <a:extLst>
              <a:ext uri="{FF2B5EF4-FFF2-40B4-BE49-F238E27FC236}">
                <a16:creationId xmlns:a16="http://schemas.microsoft.com/office/drawing/2014/main" id="{FCEE3751-101E-5E42-B9FE-A044D194992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2867" y="1573529"/>
            <a:ext cx="6858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9" name="Line 27">
            <a:extLst>
              <a:ext uri="{FF2B5EF4-FFF2-40B4-BE49-F238E27FC236}">
                <a16:creationId xmlns:a16="http://schemas.microsoft.com/office/drawing/2014/main" id="{B11FD284-0653-C24C-AB81-EA2A71B39727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455" y="1573529"/>
            <a:ext cx="0" cy="2373618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0" name="Line 28">
            <a:extLst>
              <a:ext uri="{FF2B5EF4-FFF2-40B4-BE49-F238E27FC236}">
                <a16:creationId xmlns:a16="http://schemas.microsoft.com/office/drawing/2014/main" id="{CC2563DB-192F-2847-84C5-56CCBAD8101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4455" y="3947147"/>
            <a:ext cx="6858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1" name="Line 29">
            <a:extLst>
              <a:ext uri="{FF2B5EF4-FFF2-40B4-BE49-F238E27FC236}">
                <a16:creationId xmlns:a16="http://schemas.microsoft.com/office/drawing/2014/main" id="{4F1A4A03-DD7C-E640-8F56-D9FBFA437EF9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656" y="2045368"/>
            <a:ext cx="0" cy="163295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2" name="Line 30">
            <a:extLst>
              <a:ext uri="{FF2B5EF4-FFF2-40B4-BE49-F238E27FC236}">
                <a16:creationId xmlns:a16="http://schemas.microsoft.com/office/drawing/2014/main" id="{2D91DC60-5A71-9342-9F4B-92D31EF4E35F}"/>
              </a:ext>
            </a:extLst>
          </p:cNvPr>
          <p:cNvSpPr>
            <a:spLocks noChangeShapeType="1"/>
          </p:cNvSpPr>
          <p:nvPr/>
        </p:nvSpPr>
        <p:spPr bwMode="auto">
          <a:xfrm>
            <a:off x="941656" y="3678318"/>
            <a:ext cx="381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3" name="Line 31">
            <a:extLst>
              <a:ext uri="{FF2B5EF4-FFF2-40B4-BE49-F238E27FC236}">
                <a16:creationId xmlns:a16="http://schemas.microsoft.com/office/drawing/2014/main" id="{910CE4D5-2228-9A4E-8F65-7E00EA13A4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19334" y="1573529"/>
            <a:ext cx="8382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4" name="Line 32">
            <a:extLst>
              <a:ext uri="{FF2B5EF4-FFF2-40B4-BE49-F238E27FC236}">
                <a16:creationId xmlns:a16="http://schemas.microsoft.com/office/drawing/2014/main" id="{DDA127F3-7A89-A846-B132-0C5DE3DF4EEE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57534" y="1573529"/>
            <a:ext cx="0" cy="1693056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5" name="Line 33">
            <a:extLst>
              <a:ext uri="{FF2B5EF4-FFF2-40B4-BE49-F238E27FC236}">
                <a16:creationId xmlns:a16="http://schemas.microsoft.com/office/drawing/2014/main" id="{471399A5-7A1B-EA4A-8C59-28F1822F48D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100334" y="3266584"/>
            <a:ext cx="457200" cy="0"/>
          </a:xfrm>
          <a:prstGeom prst="line">
            <a:avLst/>
          </a:prstGeom>
          <a:noFill/>
          <a:ln w="19050">
            <a:solidFill>
              <a:schemeClr val="bg1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6" name="Line 34">
            <a:extLst>
              <a:ext uri="{FF2B5EF4-FFF2-40B4-BE49-F238E27FC236}">
                <a16:creationId xmlns:a16="http://schemas.microsoft.com/office/drawing/2014/main" id="{717ECE13-DF9F-0F43-B996-8F6560DC7F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00134" y="3435595"/>
            <a:ext cx="0" cy="1314827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7" name="Line 35">
            <a:extLst>
              <a:ext uri="{FF2B5EF4-FFF2-40B4-BE49-F238E27FC236}">
                <a16:creationId xmlns:a16="http://schemas.microsoft.com/office/drawing/2014/main" id="{236EB02F-B0A6-FE43-8AF9-A2DD3FF134E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70545" y="4043622"/>
            <a:ext cx="0" cy="139198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8" name="Line 36">
            <a:extLst>
              <a:ext uri="{FF2B5EF4-FFF2-40B4-BE49-F238E27FC236}">
                <a16:creationId xmlns:a16="http://schemas.microsoft.com/office/drawing/2014/main" id="{F5E97B62-C720-5E46-9DAB-89C1335E0A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443533" y="4043623"/>
            <a:ext cx="228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89" name="Line 37">
            <a:extLst>
              <a:ext uri="{FF2B5EF4-FFF2-40B4-BE49-F238E27FC236}">
                <a16:creationId xmlns:a16="http://schemas.microsoft.com/office/drawing/2014/main" id="{20D9E636-2FF6-874B-97D3-26A9ECE95C33}"/>
              </a:ext>
            </a:extLst>
          </p:cNvPr>
          <p:cNvSpPr>
            <a:spLocks noChangeShapeType="1"/>
          </p:cNvSpPr>
          <p:nvPr/>
        </p:nvSpPr>
        <p:spPr bwMode="auto">
          <a:xfrm>
            <a:off x="8716247" y="2048719"/>
            <a:ext cx="304545" cy="71135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0" name="Line 38">
            <a:extLst>
              <a:ext uri="{FF2B5EF4-FFF2-40B4-BE49-F238E27FC236}">
                <a16:creationId xmlns:a16="http://schemas.microsoft.com/office/drawing/2014/main" id="{FE7B3ED4-D5FA-D34D-9B80-8A610FAB449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60373" y="2048717"/>
            <a:ext cx="1355875" cy="1558725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1" name="Line 39">
            <a:extLst>
              <a:ext uri="{FF2B5EF4-FFF2-40B4-BE49-F238E27FC236}">
                <a16:creationId xmlns:a16="http://schemas.microsoft.com/office/drawing/2014/main" id="{86C64804-DEC9-2847-98D0-94AAE50F52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97143" y="2041307"/>
            <a:ext cx="2119104" cy="1349593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2" name="Line 40">
            <a:extLst>
              <a:ext uri="{FF2B5EF4-FFF2-40B4-BE49-F238E27FC236}">
                <a16:creationId xmlns:a16="http://schemas.microsoft.com/office/drawing/2014/main" id="{9933947E-9C02-B449-9657-B6912F46402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332620" y="2041308"/>
            <a:ext cx="2383626" cy="193979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3" name="Arc 41">
            <a:extLst>
              <a:ext uri="{FF2B5EF4-FFF2-40B4-BE49-F238E27FC236}">
                <a16:creationId xmlns:a16="http://schemas.microsoft.com/office/drawing/2014/main" id="{5EBF0883-37B9-744B-971E-15CC752CEE9C}"/>
              </a:ext>
            </a:extLst>
          </p:cNvPr>
          <p:cNvSpPr>
            <a:spLocks/>
          </p:cNvSpPr>
          <p:nvPr/>
        </p:nvSpPr>
        <p:spPr bwMode="auto">
          <a:xfrm rot="5326408" flipV="1">
            <a:off x="1265211" y="2984539"/>
            <a:ext cx="609349" cy="306388"/>
          </a:xfrm>
          <a:custGeom>
            <a:avLst/>
            <a:gdLst>
              <a:gd name="T0" fmla="*/ 0 w 21563"/>
              <a:gd name="T1" fmla="*/ 0 h 21600"/>
              <a:gd name="T2" fmla="*/ 2147483647 w 21563"/>
              <a:gd name="T3" fmla="*/ 2147483647 h 21600"/>
              <a:gd name="T4" fmla="*/ 0 w 21563"/>
              <a:gd name="T5" fmla="*/ 2147483647 h 21600"/>
              <a:gd name="T6" fmla="*/ 0 60000 65536"/>
              <a:gd name="T7" fmla="*/ 0 60000 65536"/>
              <a:gd name="T8" fmla="*/ 0 60000 65536"/>
              <a:gd name="T9" fmla="*/ 0 w 21563"/>
              <a:gd name="T10" fmla="*/ 0 h 21600"/>
              <a:gd name="T11" fmla="*/ 21563 w 21563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563" h="21600" fill="none" extrusionOk="0">
                <a:moveTo>
                  <a:pt x="0" y="-1"/>
                </a:moveTo>
                <a:cubicBezTo>
                  <a:pt x="11444" y="-1"/>
                  <a:pt x="20902" y="8925"/>
                  <a:pt x="21563" y="20350"/>
                </a:cubicBezTo>
              </a:path>
              <a:path w="21563" h="21600" stroke="0" extrusionOk="0">
                <a:moveTo>
                  <a:pt x="0" y="-1"/>
                </a:moveTo>
                <a:cubicBezTo>
                  <a:pt x="11444" y="-1"/>
                  <a:pt x="20902" y="8925"/>
                  <a:pt x="21563" y="20350"/>
                </a:cubicBezTo>
                <a:lnTo>
                  <a:pt x="0" y="21600"/>
                </a:lnTo>
                <a:lnTo>
                  <a:pt x="0" y="-1"/>
                </a:lnTo>
                <a:close/>
              </a:path>
            </a:pathLst>
          </a:custGeom>
          <a:noFill/>
          <a:ln w="317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94" name="Picture 42" descr="runway_groves">
            <a:extLst>
              <a:ext uri="{FF2B5EF4-FFF2-40B4-BE49-F238E27FC236}">
                <a16:creationId xmlns:a16="http://schemas.microsoft.com/office/drawing/2014/main" id="{4A429D59-89CC-2245-BB57-9117DF7EF0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23440" y="5686856"/>
            <a:ext cx="762000" cy="79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Freeform 43">
            <a:extLst>
              <a:ext uri="{FF2B5EF4-FFF2-40B4-BE49-F238E27FC236}">
                <a16:creationId xmlns:a16="http://schemas.microsoft.com/office/drawing/2014/main" id="{5DA08A25-B419-B74C-861F-094617C57A97}"/>
              </a:ext>
            </a:extLst>
          </p:cNvPr>
          <p:cNvSpPr>
            <a:spLocks/>
          </p:cNvSpPr>
          <p:nvPr/>
        </p:nvSpPr>
        <p:spPr bwMode="auto">
          <a:xfrm>
            <a:off x="3824824" y="3621266"/>
            <a:ext cx="838200" cy="938463"/>
          </a:xfrm>
          <a:custGeom>
            <a:avLst/>
            <a:gdLst>
              <a:gd name="T0" fmla="*/ 2147483647 w 672"/>
              <a:gd name="T1" fmla="*/ 2147483647 h 568"/>
              <a:gd name="T2" fmla="*/ 2147483647 w 672"/>
              <a:gd name="T3" fmla="*/ 2147483647 h 568"/>
              <a:gd name="T4" fmla="*/ 2147483647 w 672"/>
              <a:gd name="T5" fmla="*/ 2147483647 h 568"/>
              <a:gd name="T6" fmla="*/ 0 60000 65536"/>
              <a:gd name="T7" fmla="*/ 0 60000 65536"/>
              <a:gd name="T8" fmla="*/ 0 60000 65536"/>
              <a:gd name="T9" fmla="*/ 0 w 672"/>
              <a:gd name="T10" fmla="*/ 0 h 568"/>
              <a:gd name="T11" fmla="*/ 672 w 672"/>
              <a:gd name="T12" fmla="*/ 568 h 5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72" h="568">
                <a:moveTo>
                  <a:pt x="96" y="568"/>
                </a:moveTo>
                <a:cubicBezTo>
                  <a:pt x="48" y="372"/>
                  <a:pt x="0" y="176"/>
                  <a:pt x="96" y="88"/>
                </a:cubicBezTo>
                <a:cubicBezTo>
                  <a:pt x="192" y="0"/>
                  <a:pt x="432" y="20"/>
                  <a:pt x="672" y="40"/>
                </a:cubicBezTo>
              </a:path>
            </a:pathLst>
          </a:cu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6" name="Text Box 45">
            <a:extLst>
              <a:ext uri="{FF2B5EF4-FFF2-40B4-BE49-F238E27FC236}">
                <a16:creationId xmlns:a16="http://schemas.microsoft.com/office/drawing/2014/main" id="{BFB557BB-AC9A-274C-9231-FB86247972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2523" y="2157793"/>
            <a:ext cx="97790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TURBO AE</a:t>
            </a:r>
          </a:p>
        </p:txBody>
      </p:sp>
      <p:sp>
        <p:nvSpPr>
          <p:cNvPr id="97" name="Line 52">
            <a:extLst>
              <a:ext uri="{FF2B5EF4-FFF2-40B4-BE49-F238E27FC236}">
                <a16:creationId xmlns:a16="http://schemas.microsoft.com/office/drawing/2014/main" id="{48D38108-AFF4-DB4C-B9DF-0269A591583D}"/>
              </a:ext>
            </a:extLst>
          </p:cNvPr>
          <p:cNvSpPr>
            <a:spLocks noChangeShapeType="1"/>
          </p:cNvSpPr>
          <p:nvPr/>
        </p:nvSpPr>
        <p:spPr bwMode="auto">
          <a:xfrm rot="14713491" flipH="1">
            <a:off x="3975633" y="2756666"/>
            <a:ext cx="2093054" cy="66197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8" name="Line 54">
            <a:extLst>
              <a:ext uri="{FF2B5EF4-FFF2-40B4-BE49-F238E27FC236}">
                <a16:creationId xmlns:a16="http://schemas.microsoft.com/office/drawing/2014/main" id="{6A4E7FA5-6603-9F48-9A24-2CCD434728D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0573" y="2278359"/>
            <a:ext cx="25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99" name="Text Box 55">
            <a:extLst>
              <a:ext uri="{FF2B5EF4-FFF2-40B4-BE49-F238E27FC236}">
                <a16:creationId xmlns:a16="http://schemas.microsoft.com/office/drawing/2014/main" id="{5A1F8C28-5683-AF43-9AEC-8887FE7B1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079" y="6087892"/>
            <a:ext cx="1581150" cy="2509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1000">
                <a:solidFill>
                  <a:srgbClr val="FFFFFF"/>
                </a:solidFill>
                <a:latin typeface="Helvetica" charset="0"/>
              </a:rPr>
              <a:t>+ WIND TUNNELS</a:t>
            </a:r>
          </a:p>
        </p:txBody>
      </p:sp>
      <p:sp>
        <p:nvSpPr>
          <p:cNvPr id="102" name="Date Placeholder 3">
            <a:extLst>
              <a:ext uri="{FF2B5EF4-FFF2-40B4-BE49-F238E27FC236}">
                <a16:creationId xmlns:a16="http://schemas.microsoft.com/office/drawing/2014/main" id="{59C22A2A-3015-D340-B394-6622AD23874F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2875"/>
            <a:ext cx="104140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r>
              <a:rPr lang="en-US">
                <a:solidFill>
                  <a:schemeClr val="bg1"/>
                </a:solidFill>
              </a:rPr>
              <a:t>www.nasa.gov   |</a:t>
            </a:r>
          </a:p>
        </p:txBody>
      </p:sp>
      <p:sp>
        <p:nvSpPr>
          <p:cNvPr id="103" name="Slide Number Placeholder 5">
            <a:extLst>
              <a:ext uri="{FF2B5EF4-FFF2-40B4-BE49-F238E27FC236}">
                <a16:creationId xmlns:a16="http://schemas.microsoft.com/office/drawing/2014/main" id="{5D5523DF-C89D-2242-B0E6-4954B14DE650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6492875"/>
            <a:ext cx="322263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B8AA1CF0-2751-9942-BBAA-4C77DDDF2B1B}" type="slidenum">
              <a:rPr lang="en-US" smtClean="0">
                <a:solidFill>
                  <a:schemeClr val="bg1"/>
                </a:solidFill>
              </a:rPr>
              <a:pPr/>
              <a:t>2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04" name="TextBox 68">
            <a:extLst>
              <a:ext uri="{FF2B5EF4-FFF2-40B4-BE49-F238E27FC236}">
                <a16:creationId xmlns:a16="http://schemas.microsoft.com/office/drawing/2014/main" id="{17AEDC43-8E7E-5143-8E3E-913B10D62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229" y="1437538"/>
            <a:ext cx="29718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-128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600">
              <a:solidFill>
                <a:srgbClr val="FFFF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" b="1">
                <a:solidFill>
                  <a:srgbClr val="FFFFFF"/>
                </a:solidFill>
              </a:rPr>
              <a:t>• Center TRACON Automation System (CTAS) </a:t>
            </a:r>
            <a:r>
              <a:rPr lang="en-US" sz="600" b="1" i="1">
                <a:solidFill>
                  <a:srgbClr val="FFFFFF"/>
                </a:solidFill>
              </a:rPr>
              <a:t>– 1990s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" b="1">
                <a:solidFill>
                  <a:srgbClr val="FFFFFF"/>
                </a:solidFill>
              </a:rPr>
              <a:t>• Traffic Management Advisor (TMA) – </a:t>
            </a:r>
            <a:r>
              <a:rPr lang="en-US" sz="600" b="1" i="1">
                <a:solidFill>
                  <a:srgbClr val="FFFFFF"/>
                </a:solidFill>
              </a:rPr>
              <a:t>1990s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" b="1">
                <a:solidFill>
                  <a:srgbClr val="FFFFFF"/>
                </a:solidFill>
              </a:rPr>
              <a:t>• Surface Management System (SMS) </a:t>
            </a:r>
            <a:r>
              <a:rPr lang="en-US" sz="600" b="1" i="1">
                <a:solidFill>
                  <a:srgbClr val="FFFFFF"/>
                </a:solidFill>
              </a:rPr>
              <a:t>– 2000s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" b="1">
                <a:solidFill>
                  <a:srgbClr val="FFFFFF"/>
                </a:solidFill>
              </a:rPr>
              <a:t>• Future Air Traffic Management Concepts Evaluation Tool (FACET) </a:t>
            </a:r>
            <a:r>
              <a:rPr lang="en-US" sz="600" b="1" i="1">
                <a:solidFill>
                  <a:srgbClr val="FFFFFF"/>
                </a:solidFill>
              </a:rPr>
              <a:t>– 2000s </a:t>
            </a:r>
            <a:endParaRPr lang="en-US" sz="600">
              <a:solidFill>
                <a:srgbClr val="FFFFFF"/>
              </a:solidFill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47811A7E-0E2C-F646-A64B-BE69B8B16A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3032" y="261762"/>
            <a:ext cx="737199" cy="609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950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" b="44"/>
          <a:stretch>
            <a:fillRect/>
          </a:stretch>
        </p:blipFill>
        <p:spPr/>
      </p:pic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7577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47" b="18347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96170"/>
            <a:ext cx="10515600" cy="13255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Knowledge Has Enduring Value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4279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3" b="787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Mission First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7316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" r="141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Consider Your Environment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4034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12" b="12512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Identify Knowledge Priorities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37530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" r="218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119" y="210312"/>
            <a:ext cx="8887691" cy="1394044"/>
          </a:xfrm>
        </p:spPr>
        <p:txBody>
          <a:bodyPr>
            <a:noAutofit/>
          </a:bodyPr>
          <a:lstStyle/>
          <a:p>
            <a:r>
              <a:rPr lang="en-US" b="1" dirty="0" smtClean="0"/>
              <a:t>Locate </a:t>
            </a:r>
            <a:br>
              <a:rPr lang="en-US" b="1" dirty="0" smtClean="0"/>
            </a:br>
            <a:r>
              <a:rPr lang="en-US" b="1" dirty="0" smtClean="0"/>
              <a:t>Knowledge Flows</a:t>
            </a:r>
            <a:endParaRPr lang="en-US" b="1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506936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" r="48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Engage Stakeholders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6452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" b="37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</a:rPr>
              <a:t>Build a Framework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17651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763" b="2576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Be Intentional, Stay Strategic 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1884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3" b="781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Provide Meaning and Context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435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Develop Partnerships That Matter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77703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3" b="7873"/>
          <a:stretch>
            <a:fillRect/>
          </a:stretch>
        </p:blipFill>
        <p:spPr/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to the Horizon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62792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73" b="7873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Help Knowledge Endure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" b="11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85824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AD8E13-399B-B449-91B0-A8B13ECF34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67"/>
            <a:ext cx="12197459" cy="685493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6448912"/>
            <a:ext cx="8562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All images used in this presentation </a:t>
            </a:r>
            <a:r>
              <a:rPr 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ヒラギノ角ゴ Pro W3" charset="0"/>
                <a:cs typeface="Arial"/>
              </a:rPr>
              <a:t>available at http://www.nasa.gov/flight</a:t>
            </a:r>
            <a:endParaRPr lang="en-US" sz="2000" dirty="0">
              <a:solidFill>
                <a:schemeClr val="bg1"/>
              </a:solidFill>
              <a:latin typeface="Helvetica" charset="0"/>
              <a:ea typeface="Helvetica" charset="0"/>
              <a:cs typeface="Helvetic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342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  <_dlc_DocId xmlns="94bdf555-ed74-49fc-9172-35f0122ddbf1">X42FUWTPVHZK-1456749536-14</_dlc_DocId>
    <_dlc_DocIdUrl xmlns="94bdf555-ed74-49fc-9172-35f0122ddbf1">
      <Url>https://itcdcmsportal.hq.nasa.gov/organization/hqarmd/_layouts/15/DocIdRedir.aspx?ID=X42FUWTPVHZK-1456749536-14</Url>
      <Description>X42FUWTPVHZK-1456749536-14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C3768D5B80F844B8D7716C75E42ADC" ma:contentTypeVersion="8" ma:contentTypeDescription="Create a new document." ma:contentTypeScope="" ma:versionID="a0536646a7411badb045265a37ddc8e4">
  <xsd:schema xmlns:xsd="http://www.w3.org/2001/XMLSchema" xmlns:xs="http://www.w3.org/2001/XMLSchema" xmlns:p="http://schemas.microsoft.com/office/2006/metadata/properties" xmlns:ns1="http://schemas.microsoft.com/sharepoint/v3" xmlns:ns2="94bdf555-ed74-49fc-9172-35f0122ddbf1" targetNamespace="http://schemas.microsoft.com/office/2006/metadata/properties" ma:root="true" ma:fieldsID="586b0b60c8299bee0fbe5157e196fd00" ns1:_="" ns2:_="">
    <xsd:import namespace="http://schemas.microsoft.com/sharepoint/v3"/>
    <xsd:import namespace="94bdf555-ed74-49fc-9172-35f0122ddbf1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7" nillable="true" ma:displayName="Scheduling Start Date" ma:description="Scheduling Start Date is a site column created by the Publishing feature. It is used to specify the date and time on which this page will first appear to site visitors." ma:internalName="PublishingStartDate">
      <xsd:simpleType>
        <xsd:restriction base="dms:Unknown"/>
      </xsd:simpleType>
    </xsd:element>
    <xsd:element name="PublishingExpirationDate" ma:index="8" nillable="true" ma:displayName="Scheduling End Date" ma:description="Scheduling End Date is a site column created by the Publishing feature. It is used to specify the date and time on which this page will no longer appear to site visitors.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bdf555-ed74-49fc-9172-35f0122ddbf1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9" ma:displayName="Content Type"/>
        <xsd:element ref="dc:title" minOccurs="0" maxOccurs="1" ma:index="3" ma:displayName="Title"/>
        <xsd:element ref="dc:subject" minOccurs="0" maxOccurs="1" ma:index="13" ma:displayName="Subject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DB53E7C4-DDAD-4D7C-A849-C1D65EFCD2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83E8C71-4428-43F1-B39E-614A3FC09604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4bdf555-ed74-49fc-9172-35f0122ddbf1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C39DA9E-A4FB-42D4-9E11-0D44BCE31E8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94bdf555-ed74-49fc-9172-35f0122ddbf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20FBAD72-111D-47DE-8755-DB495CEE24C0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16074</TotalTime>
  <Words>220</Words>
  <Application>Microsoft Office PowerPoint</Application>
  <PresentationFormat>Widescreen</PresentationFormat>
  <Paragraphs>60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</vt:lpstr>
      <vt:lpstr>ヒラギノ角ゴ Pro W3</vt:lpstr>
      <vt:lpstr>1_Office Theme</vt:lpstr>
      <vt:lpstr>PowerPoint Presentation</vt:lpstr>
      <vt:lpstr>PowerPoint Presentation</vt:lpstr>
      <vt:lpstr>PowerPoint Presentation</vt:lpstr>
      <vt:lpstr>Knowledge Has Enduring Value</vt:lpstr>
      <vt:lpstr>Mission First</vt:lpstr>
      <vt:lpstr>Consider Your Environment</vt:lpstr>
      <vt:lpstr>Identify Knowledge Priorities</vt:lpstr>
      <vt:lpstr>Locate  Knowledge Flows</vt:lpstr>
      <vt:lpstr>Engage Stakeholders</vt:lpstr>
      <vt:lpstr>Build a Framework</vt:lpstr>
      <vt:lpstr>Be Intentional, Stay Strategic </vt:lpstr>
      <vt:lpstr>Provide Meaning and Context</vt:lpstr>
      <vt:lpstr>Develop Partnerships That Matter</vt:lpstr>
      <vt:lpstr>Look to the Horizon</vt:lpstr>
      <vt:lpstr>Help Knowledge Endure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Empowering Knowledge with NASA Aeronautics</dc:title>
  <dc:subject>KM</dc:subject>
  <dc:creator>Smith, Tiffany L. (HQ-ED000)</dc:creator>
  <cp:lastModifiedBy>Smith, Tiffany L. (HQ-ED000)</cp:lastModifiedBy>
  <cp:revision>484</cp:revision>
  <cp:lastPrinted>2019-02-04T20:06:11Z</cp:lastPrinted>
  <dcterms:created xsi:type="dcterms:W3CDTF">2018-10-02T15:03:10Z</dcterms:created>
  <dcterms:modified xsi:type="dcterms:W3CDTF">2020-11-09T18:53:18Z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0x010100DEC3768D5B80F844B8D7716C75E42ADC</vt:lpwstr>
  </property>
  <property fmtid="{D5CDD505-2E9C-101B-9397-08002B2CF9AE}" pid="3" name="_dlc_DocIdItemGuid">
    <vt:lpwstr>67fe3f95-6132-42a8-9027-f4d0b96a03b9</vt:lpwstr>
  </property>
</Properties>
</file>