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m4v" ContentType="video/unknown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4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19"/>
  </p:notesMasterIdLst>
  <p:sldIdLst>
    <p:sldId id="265" r:id="rId2"/>
    <p:sldId id="267" r:id="rId3"/>
    <p:sldId id="268" r:id="rId4"/>
    <p:sldId id="286" r:id="rId5"/>
    <p:sldId id="269" r:id="rId6"/>
    <p:sldId id="270" r:id="rId7"/>
    <p:sldId id="273" r:id="rId8"/>
    <p:sldId id="274" r:id="rId9"/>
    <p:sldId id="259" r:id="rId10"/>
    <p:sldId id="260" r:id="rId11"/>
    <p:sldId id="261" r:id="rId12"/>
    <p:sldId id="262" r:id="rId13"/>
    <p:sldId id="287" r:id="rId14"/>
    <p:sldId id="288" r:id="rId15"/>
    <p:sldId id="289" r:id="rId16"/>
    <p:sldId id="290" r:id="rId17"/>
    <p:sldId id="291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70" autoAdjust="0"/>
    <p:restoredTop sz="81512" autoAdjust="0"/>
  </p:normalViewPr>
  <p:slideViewPr>
    <p:cSldViewPr snapToGrid="0">
      <p:cViewPr varScale="1">
        <p:scale>
          <a:sx n="164" d="100"/>
          <a:sy n="164" d="100"/>
        </p:scale>
        <p:origin x="328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C41D5E-7896-4607-B1AF-E7541BEE4FC9}" type="datetimeFigureOut">
              <a:rPr lang="en-US" smtClean="0"/>
              <a:t>11/6/20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6EE162-3624-4CD9-ACE9-D5E9119D9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4380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EE162-3624-4CD9-ACE9-D5E9119D964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4448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6EE162-3624-4CD9-ACE9-D5E9119D964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2108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EE162-3624-4CD9-ACE9-D5E9119D964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5429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6EE162-3624-4CD9-ACE9-D5E9119D964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85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EE162-3624-4CD9-ACE9-D5E9119D964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4188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6EE162-3624-4CD9-ACE9-D5E9119D964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340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6EE162-3624-4CD9-ACE9-D5E9119D964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7584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6EE162-3624-4CD9-ACE9-D5E9119D964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802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6EE162-3624-4CD9-ACE9-D5E9119D964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360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6EE162-3624-4CD9-ACE9-D5E9119D964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975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4FD508-2BAF-4354-8819-965EB5FDAD5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2660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6EE162-3624-4CD9-ACE9-D5E9119D964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1272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81BE1-F8E5-4FAF-829C-549B7BEC48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615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467158-15C4-194A-BCCF-3D812755C0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5830BB-2F25-1141-B0DD-6017D6DBFD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01540" y="6356349"/>
            <a:ext cx="2743200" cy="365125"/>
          </a:xfrm>
        </p:spPr>
        <p:txBody>
          <a:bodyPr/>
          <a:lstStyle/>
          <a:p>
            <a:fld id="{43081BE1-F8E5-4FAF-829C-549B7BEC48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9762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81BE1-F8E5-4FAF-829C-549B7BEC48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9766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81BE1-F8E5-4FAF-829C-549B7BEC48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6805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81BE1-F8E5-4FAF-829C-549B7BEC48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704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81BE1-F8E5-4FAF-829C-549B7BEC48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6588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81BE1-F8E5-4FAF-829C-549B7BEC48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521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81BE1-F8E5-4FAF-829C-549B7BEC48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46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81BE1-F8E5-4FAF-829C-549B7BEC48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8510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81BE1-F8E5-4FAF-829C-549B7BEC48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9407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81BE1-F8E5-4FAF-829C-549B7BEC48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857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19728" y="63563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081BE1-F8E5-4FAF-829C-549B7BEC48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319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video" Target="../media/media4.m4v"/><Relationship Id="rId7" Type="http://schemas.openxmlformats.org/officeDocument/2006/relationships/notesSlide" Target="../notesSlides/notesSlide3.xml"/><Relationship Id="rId12" Type="http://schemas.openxmlformats.org/officeDocument/2006/relationships/image" Target="../media/image4.png"/><Relationship Id="rId2" Type="http://schemas.microsoft.com/office/2007/relationships/media" Target="../media/media4.m4v"/><Relationship Id="rId1" Type="http://schemas.openxmlformats.org/officeDocument/2006/relationships/tags" Target="../tags/tag1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9.png"/><Relationship Id="rId5" Type="http://schemas.openxmlformats.org/officeDocument/2006/relationships/audio" Target="../media/media5.m4a"/><Relationship Id="rId10" Type="http://schemas.openxmlformats.org/officeDocument/2006/relationships/image" Target="../media/image8.png"/><Relationship Id="rId4" Type="http://schemas.microsoft.com/office/2007/relationships/media" Target="../media/media5.m4a"/><Relationship Id="rId9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video" Target="../media/media6.m4v"/><Relationship Id="rId7" Type="http://schemas.openxmlformats.org/officeDocument/2006/relationships/image" Target="../media/image10.png"/><Relationship Id="rId2" Type="http://schemas.microsoft.com/office/2007/relationships/media" Target="../media/media6.m4v"/><Relationship Id="rId1" Type="http://schemas.openxmlformats.org/officeDocument/2006/relationships/tags" Target="../tags/tag2.xml"/><Relationship Id="rId6" Type="http://schemas.openxmlformats.org/officeDocument/2006/relationships/slideLayout" Target="../slideLayouts/slideLayout2.xml"/><Relationship Id="rId5" Type="http://schemas.openxmlformats.org/officeDocument/2006/relationships/audio" Target="../media/media7.m4a"/><Relationship Id="rId4" Type="http://schemas.microsoft.com/office/2007/relationships/media" Target="../media/media7.m4a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video" Target="../media/media8.m4v"/><Relationship Id="rId7" Type="http://schemas.openxmlformats.org/officeDocument/2006/relationships/image" Target="../media/image11.png"/><Relationship Id="rId2" Type="http://schemas.microsoft.com/office/2007/relationships/media" Target="../media/media8.m4v"/><Relationship Id="rId1" Type="http://schemas.openxmlformats.org/officeDocument/2006/relationships/tags" Target="../tags/tag3.xml"/><Relationship Id="rId6" Type="http://schemas.openxmlformats.org/officeDocument/2006/relationships/slideLayout" Target="../slideLayouts/slideLayout2.xml"/><Relationship Id="rId5" Type="http://schemas.openxmlformats.org/officeDocument/2006/relationships/audio" Target="../media/media9.m4a"/><Relationship Id="rId4" Type="http://schemas.microsoft.com/office/2007/relationships/media" Target="../media/media9.m4a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4.png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4.png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notesSlide" Target="../notesSlides/notesSlide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8.png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notesSlide" Target="../notesSlides/notesSlide7.xml"/><Relationship Id="rId9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image" Target="../media/image21.jpeg"/><Relationship Id="rId5" Type="http://schemas.openxmlformats.org/officeDocument/2006/relationships/image" Target="../media/image20.jpg"/><Relationship Id="rId4" Type="http://schemas.openxmlformats.org/officeDocument/2006/relationships/notesSlide" Target="../notesSlides/notesSlide8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3.png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6" Type="http://schemas.microsoft.com/office/2007/relationships/hdphoto" Target="../media/hdphoto1.wdp"/><Relationship Id="rId5" Type="http://schemas.openxmlformats.org/officeDocument/2006/relationships/image" Target="../media/image22.png"/><Relationship Id="rId10" Type="http://schemas.openxmlformats.org/officeDocument/2006/relationships/image" Target="../media/image4.png"/><Relationship Id="rId4" Type="http://schemas.openxmlformats.org/officeDocument/2006/relationships/notesSlide" Target="../notesSlides/notesSlide9.xml"/><Relationship Id="rId9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6" Type="http://schemas.openxmlformats.org/officeDocument/2006/relationships/image" Target="../media/image26.png"/><Relationship Id="rId5" Type="http://schemas.openxmlformats.org/officeDocument/2006/relationships/image" Target="../media/image25.jpeg"/><Relationship Id="rId4" Type="http://schemas.openxmlformats.org/officeDocument/2006/relationships/notesSlide" Target="../notesSlides/notesSlide10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video" Target="../media/media17.m4v"/><Relationship Id="rId7" Type="http://schemas.openxmlformats.org/officeDocument/2006/relationships/notesSlide" Target="../notesSlides/notesSlide11.xml"/><Relationship Id="rId2" Type="http://schemas.microsoft.com/office/2007/relationships/media" Target="../media/media17.m4v"/><Relationship Id="rId1" Type="http://schemas.openxmlformats.org/officeDocument/2006/relationships/tags" Target="../tags/tag4.xml"/><Relationship Id="rId6" Type="http://schemas.openxmlformats.org/officeDocument/2006/relationships/slideLayout" Target="../slideLayouts/slideLayout2.xml"/><Relationship Id="rId5" Type="http://schemas.microsoft.com/office/2007/relationships/media" Target="../media/media18.m4a"/><Relationship Id="rId4" Type="http://schemas.openxmlformats.org/officeDocument/2006/relationships/audio" Target="NULL" TargetMode="External"/><Relationship Id="rId9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9.m4a"/><Relationship Id="rId1" Type="http://schemas.openxmlformats.org/officeDocument/2006/relationships/audio" Target="NULL" TargetMode="External"/><Relationship Id="rId6" Type="http://schemas.openxmlformats.org/officeDocument/2006/relationships/image" Target="../media/image4.png"/><Relationship Id="rId5" Type="http://schemas.openxmlformats.org/officeDocument/2006/relationships/image" Target="../media/image28.jpg"/><Relationship Id="rId4" Type="http://schemas.openxmlformats.org/officeDocument/2006/relationships/notesSlide" Target="../notesSlides/notesSlide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5" Type="http://schemas.openxmlformats.org/officeDocument/2006/relationships/image" Target="../media/image4.png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2.png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6" Type="http://schemas.openxmlformats.org/officeDocument/2006/relationships/image" Target="../media/image31.png"/><Relationship Id="rId5" Type="http://schemas.microsoft.com/office/2007/relationships/hdphoto" Target="../media/hdphoto3.wdp"/><Relationship Id="rId10" Type="http://schemas.openxmlformats.org/officeDocument/2006/relationships/image" Target="../media/image4.png"/><Relationship Id="rId4" Type="http://schemas.openxmlformats.org/officeDocument/2006/relationships/image" Target="../media/image30.png"/><Relationship Id="rId9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CED8DDCF-93A6-1D4B-9CB3-F444F031E2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136" y="2344549"/>
            <a:ext cx="10185400" cy="4521200"/>
          </a:xfrm>
          <a:prstGeom prst="rect">
            <a:avLst/>
          </a:prstGeom>
        </p:spPr>
      </p:pic>
      <p:sp>
        <p:nvSpPr>
          <p:cNvPr id="15" name="Arc 14"/>
          <p:cNvSpPr/>
          <p:nvPr/>
        </p:nvSpPr>
        <p:spPr>
          <a:xfrm rot="1387156" flipH="1" flipV="1">
            <a:off x="6290312" y="2515686"/>
            <a:ext cx="815444" cy="3889096"/>
          </a:xfrm>
          <a:prstGeom prst="arc">
            <a:avLst>
              <a:gd name="adj1" fmla="val 16553411"/>
              <a:gd name="adj2" fmla="val 0"/>
            </a:avLst>
          </a:prstGeom>
          <a:ln>
            <a:solidFill>
              <a:schemeClr val="bg1">
                <a:lumMod val="50000"/>
              </a:schemeClr>
            </a:solidFill>
            <a:headEnd type="triangle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269722" y="5999533"/>
            <a:ext cx="250741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>
                <a:solidFill>
                  <a:schemeClr val="bg1">
                    <a:lumMod val="50000"/>
                  </a:schemeClr>
                </a:solidFill>
                <a:latin typeface="Eras"/>
              </a:rPr>
              <a:t>newly polymerized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999"/>
          <a:stretch/>
        </p:blipFill>
        <p:spPr>
          <a:xfrm>
            <a:off x="10554302" y="4078355"/>
            <a:ext cx="1479076" cy="126248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1791346"/>
            <a:ext cx="12192000" cy="754053"/>
          </a:xfrm>
          <a:prstGeom prst="rect">
            <a:avLst/>
          </a:prstGeom>
          <a:noFill/>
          <a:effectLst>
            <a:softEdge rad="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Eras"/>
              </a:rPr>
              <a:t>Jacob Gissinger, Benjamin Jensen, Kristopher Wise</a:t>
            </a:r>
            <a:endParaRPr lang="en-US" sz="2000" baseline="30000" dirty="0">
              <a:latin typeface="Eras"/>
            </a:endParaRPr>
          </a:p>
          <a:p>
            <a:pPr algn="ctr"/>
            <a:endParaRPr lang="en-US" sz="700" dirty="0">
              <a:latin typeface="Eras"/>
            </a:endParaRPr>
          </a:p>
          <a:p>
            <a:pPr algn="ctr"/>
            <a:r>
              <a:rPr lang="en-US" sz="1600" dirty="0">
                <a:latin typeface="Eras"/>
              </a:rPr>
              <a:t>NASA Langley Research Center</a:t>
            </a:r>
            <a:endParaRPr lang="en-US" dirty="0">
              <a:latin typeface="Era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359009"/>
            <a:ext cx="121919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Eras Light ITC" panose="020B0402030504020804" pitchFamily="34" charset="0"/>
              </a:rPr>
              <a:t>REACTER—A Heuristic Method </a:t>
            </a:r>
          </a:p>
          <a:p>
            <a:pPr algn="ctr"/>
            <a:r>
              <a:rPr lang="en-US" sz="4000" dirty="0">
                <a:latin typeface="Eras Light ITC" panose="020B0402030504020804" pitchFamily="34" charset="0"/>
              </a:rPr>
              <a:t>for Reactive Molecular Dynamics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7"/>
          <a:srcRect l="48284"/>
          <a:stretch/>
        </p:blipFill>
        <p:spPr>
          <a:xfrm>
            <a:off x="10613693" y="5200148"/>
            <a:ext cx="1405721" cy="111305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C8D516B-FF6A-2E43-B771-3AACB4305A4B}"/>
              </a:ext>
            </a:extLst>
          </p:cNvPr>
          <p:cNvSpPr txBox="1"/>
          <p:nvPr/>
        </p:nvSpPr>
        <p:spPr>
          <a:xfrm>
            <a:off x="-218500" y="4901841"/>
            <a:ext cx="3430522" cy="1200329"/>
          </a:xfrm>
          <a:prstGeom prst="rect">
            <a:avLst/>
          </a:prstGeom>
          <a:noFill/>
          <a:effectLst>
            <a:softEdge rad="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MRS Fall 2020</a:t>
            </a:r>
          </a:p>
          <a:p>
            <a:pPr algn="ctr"/>
            <a:r>
              <a:rPr lang="en-US" dirty="0"/>
              <a:t>Nov. 27 – Dec. 4</a:t>
            </a:r>
          </a:p>
          <a:p>
            <a:pPr algn="ctr"/>
            <a:r>
              <a:rPr lang="en-US" dirty="0"/>
              <a:t>F.MT04.03.07</a:t>
            </a:r>
          </a:p>
          <a:p>
            <a:pPr algn="ctr"/>
            <a:r>
              <a:rPr lang="en-US" dirty="0" err="1"/>
              <a:t>jacob.gissinger@nasa.gov</a:t>
            </a:r>
            <a:endParaRPr lang="en-US" dirty="0"/>
          </a:p>
        </p:txBody>
      </p:sp>
      <p:pic>
        <p:nvPicPr>
          <p:cNvPr id="23" name="Audio 22">
            <a:hlinkClick r:id="" action="ppaction://media"/>
            <a:extLst>
              <a:ext uri="{FF2B5EF4-FFF2-40B4-BE49-F238E27FC236}">
                <a16:creationId xmlns:a16="http://schemas.microsoft.com/office/drawing/2014/main" id="{120B831D-E233-5040-95F0-D96451A2524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199813" y="586581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892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900"/>
    </mc:Choice>
    <mc:Fallback xmlns="">
      <p:transition spd="slow" advTm="129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B463591E-BFE3-E945-BB86-ADEB47D5A6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78211" y="1441279"/>
            <a:ext cx="3417552" cy="243967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6"/>
          <a:srcRect l="13299" t="31035" r="40856" b="33064"/>
          <a:stretch/>
        </p:blipFill>
        <p:spPr>
          <a:xfrm>
            <a:off x="6659701" y="4418319"/>
            <a:ext cx="5541264" cy="2439681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1085" y="1441279"/>
            <a:ext cx="11163300" cy="3867453"/>
          </a:xfrm>
        </p:spPr>
        <p:txBody>
          <a:bodyPr>
            <a:normAutofit/>
          </a:bodyPr>
          <a:lstStyle/>
          <a:p>
            <a:r>
              <a:rPr lang="en-US" dirty="0"/>
              <a:t>A protocol for adjusting topology during classical MD</a:t>
            </a:r>
          </a:p>
          <a:p>
            <a:pPr lvl="1"/>
            <a:r>
              <a:rPr lang="en-US" dirty="0"/>
              <a:t>Add/remove specific bonds, angles, dihedrals, and impropers</a:t>
            </a:r>
          </a:p>
          <a:p>
            <a:pPr lvl="1"/>
            <a:r>
              <a:rPr lang="en-US" dirty="0"/>
              <a:t>Modify all force field types as well as atomic charges</a:t>
            </a:r>
          </a:p>
          <a:p>
            <a:pPr lvl="1"/>
            <a:r>
              <a:rPr lang="en-US" dirty="0"/>
              <a:t>Supports any fixed-valence force field (PCFF, OPLS, etc.)</a:t>
            </a:r>
          </a:p>
          <a:p>
            <a:pPr lvl="1"/>
            <a:r>
              <a:rPr lang="en-US" dirty="0"/>
              <a:t>Reaction stabilization</a:t>
            </a:r>
          </a:p>
          <a:p>
            <a:pPr lvl="1"/>
            <a:endParaRPr lang="en-US" dirty="0"/>
          </a:p>
          <a:p>
            <a:r>
              <a:rPr lang="en-US" dirty="0"/>
              <a:t>Parallel implementation in LAMMPS as </a:t>
            </a:r>
            <a:r>
              <a:rPr lang="en-US" b="1" i="1" dirty="0"/>
              <a:t>fix bond/react</a:t>
            </a:r>
          </a:p>
          <a:p>
            <a:pPr lvl="1"/>
            <a:r>
              <a:rPr lang="en-US" dirty="0"/>
              <a:t>User inputs: molecule templates of pre- and post-reaction topology</a:t>
            </a:r>
          </a:p>
          <a:p>
            <a:pPr lvl="1"/>
            <a:r>
              <a:rPr lang="en-US" dirty="0"/>
              <a:t>A map file relating atoms before and after the reaction</a:t>
            </a:r>
          </a:p>
          <a:p>
            <a:pPr lvl="1"/>
            <a:endParaRPr lang="en-US" dirty="0"/>
          </a:p>
        </p:txBody>
      </p:sp>
      <p:sp>
        <p:nvSpPr>
          <p:cNvPr id="5" name="Title 4"/>
          <p:cNvSpPr txBox="1">
            <a:spLocks noGrp="1"/>
          </p:cNvSpPr>
          <p:nvPr>
            <p:ph type="title"/>
          </p:nvPr>
        </p:nvSpPr>
        <p:spPr>
          <a:xfrm>
            <a:off x="133349" y="320583"/>
            <a:ext cx="11879263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Eras Light ITC" panose="020B0402030504020804" pitchFamily="34" charset="0"/>
              </a:rPr>
              <a:t>What is REACTER?</a:t>
            </a:r>
          </a:p>
        </p:txBody>
      </p:sp>
      <p:cxnSp>
        <p:nvCxnSpPr>
          <p:cNvPr id="8" name="Straight Connector 7"/>
          <p:cNvCxnSpPr>
            <a:cxnSpLocks/>
          </p:cNvCxnSpPr>
          <p:nvPr/>
        </p:nvCxnSpPr>
        <p:spPr>
          <a:xfrm>
            <a:off x="391085" y="1110996"/>
            <a:ext cx="113347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4">
            <a:extLst>
              <a:ext uri="{FF2B5EF4-FFF2-40B4-BE49-F238E27FC236}">
                <a16:creationId xmlns:a16="http://schemas.microsoft.com/office/drawing/2014/main" id="{7DEA1EB1-F2C1-9A40-9E32-B566C6B41B92}"/>
              </a:ext>
            </a:extLst>
          </p:cNvPr>
          <p:cNvSpPr txBox="1">
            <a:spLocks/>
          </p:cNvSpPr>
          <p:nvPr/>
        </p:nvSpPr>
        <p:spPr>
          <a:xfrm>
            <a:off x="0" y="6102627"/>
            <a:ext cx="7583488" cy="4247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i="1" dirty="0">
                <a:latin typeface="Eras Light ITC" panose="020B0402030504020804" pitchFamily="34" charset="0"/>
              </a:rPr>
              <a:t>www.reacter.org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C604C25-3CBF-D84E-86C8-03BC9E2D7CA4}"/>
              </a:ext>
            </a:extLst>
          </p:cNvPr>
          <p:cNvSpPr txBox="1"/>
          <p:nvPr/>
        </p:nvSpPr>
        <p:spPr>
          <a:xfrm>
            <a:off x="1" y="5456296"/>
            <a:ext cx="78406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REACTER: A Heuristic Method for Reactive Molecular Dynamics.</a:t>
            </a:r>
          </a:p>
          <a:p>
            <a:pPr algn="ctr"/>
            <a:r>
              <a:rPr lang="en-US" dirty="0" err="1"/>
              <a:t>Gissinger</a:t>
            </a:r>
            <a:r>
              <a:rPr lang="en-US" dirty="0"/>
              <a:t>, Jensen &amp; Wise. Macromolecules. 2020 (in press).</a:t>
            </a:r>
          </a:p>
        </p:txBody>
      </p:sp>
      <p:pic>
        <p:nvPicPr>
          <p:cNvPr id="15" name="Audio 14">
            <a:hlinkClick r:id="" action="ppaction://media"/>
            <a:extLst>
              <a:ext uri="{FF2B5EF4-FFF2-40B4-BE49-F238E27FC236}">
                <a16:creationId xmlns:a16="http://schemas.microsoft.com/office/drawing/2014/main" id="{795D01CF-0B58-6543-827F-6FA50994967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047878" y="5779461"/>
            <a:ext cx="812800" cy="8128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2DA53C-2037-7B44-BCDE-82B64DF14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81BE1-F8E5-4FAF-829C-549B7BEC485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365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9922"/>
    </mc:Choice>
    <mc:Fallback xmlns="">
      <p:transition spd="slow" advTm="5992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/>
          <a:srcRect l="13299" t="8000" r="40856" b="33064"/>
          <a:stretch/>
        </p:blipFill>
        <p:spPr>
          <a:xfrm>
            <a:off x="6656116" y="2852928"/>
            <a:ext cx="5541264" cy="4005072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450" y="1731240"/>
            <a:ext cx="10801350" cy="4625109"/>
          </a:xfrm>
        </p:spPr>
        <p:txBody>
          <a:bodyPr>
            <a:normAutofit/>
          </a:bodyPr>
          <a:lstStyle/>
          <a:p>
            <a:r>
              <a:rPr lang="en-US" dirty="0"/>
              <a:t>REACTER supports:</a:t>
            </a:r>
          </a:p>
          <a:p>
            <a:pPr lvl="1"/>
            <a:r>
              <a:rPr lang="en-US" dirty="0"/>
              <a:t>Arbitrary reactions, any classical force field, on-the-fly minimization</a:t>
            </a:r>
          </a:p>
          <a:p>
            <a:r>
              <a:rPr lang="en-US" dirty="0"/>
              <a:t>Useful capabilities:</a:t>
            </a:r>
          </a:p>
          <a:p>
            <a:pPr lvl="1"/>
            <a:r>
              <a:rPr lang="en-US" dirty="0"/>
              <a:t>Support for coarse-grained systems</a:t>
            </a:r>
          </a:p>
          <a:p>
            <a:pPr lvl="1"/>
            <a:r>
              <a:rPr lang="en-US" dirty="0"/>
              <a:t>Limit total occurrences of a given reaction</a:t>
            </a:r>
          </a:p>
          <a:p>
            <a:pPr lvl="2"/>
            <a:r>
              <a:rPr lang="en-US" dirty="0"/>
              <a:t>Use case: Stop reactions after a certain percentage of crosslinking</a:t>
            </a:r>
          </a:p>
          <a:p>
            <a:pPr lvl="1"/>
            <a:r>
              <a:rPr lang="en-US" dirty="0"/>
              <a:t>Use variables for inputs (reaction cutoff, probability and frequency)</a:t>
            </a:r>
          </a:p>
          <a:p>
            <a:pPr lvl="2"/>
            <a:r>
              <a:rPr lang="en-US" dirty="0"/>
              <a:t>Use case: define reaction cutoff as a function of extent of reaction</a:t>
            </a:r>
          </a:p>
          <a:p>
            <a:r>
              <a:rPr lang="en-US" dirty="0"/>
              <a:t>Additional options:</a:t>
            </a:r>
          </a:p>
          <a:p>
            <a:pPr lvl="1"/>
            <a:r>
              <a:rPr lang="en-US" dirty="0"/>
              <a:t>Reaction constraints</a:t>
            </a:r>
          </a:p>
          <a:p>
            <a:pPr lvl="1"/>
            <a:r>
              <a:rPr lang="en-US" dirty="0"/>
              <a:t>Delete user-specified atoms, based on topology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5" name="Title 4"/>
          <p:cNvSpPr txBox="1">
            <a:spLocks noGrp="1"/>
          </p:cNvSpPr>
          <p:nvPr>
            <p:ph type="title"/>
          </p:nvPr>
        </p:nvSpPr>
        <p:spPr>
          <a:xfrm>
            <a:off x="133349" y="466887"/>
            <a:ext cx="11879263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Eras Light ITC" panose="020B0402030504020804" pitchFamily="34" charset="0"/>
              </a:rPr>
              <a:t>REACTER: Standard Features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552450" y="1257300"/>
            <a:ext cx="111733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B74E1E36-D35D-6F45-8E74-43E0A9D69D4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23348" y="5794375"/>
            <a:ext cx="812800" cy="8128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097A20-DEC8-0145-9B02-4FC209C0FE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81BE1-F8E5-4FAF-829C-549B7BEC485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323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376"/>
    </mc:Choice>
    <mc:Fallback xmlns="">
      <p:transition spd="slow" advTm="3137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Untitled6" descr="Untitled6">
            <a:hlinkClick r:id="" action="ppaction://media"/>
            <a:extLst>
              <a:ext uri="{FF2B5EF4-FFF2-40B4-BE49-F238E27FC236}">
                <a16:creationId xmlns:a16="http://schemas.microsoft.com/office/drawing/2014/main" id="{E121B1CC-B08F-794B-BD05-5DA9E091C8E7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980533" y="2486526"/>
            <a:ext cx="6401070" cy="4800802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9"/>
          <a:srcRect l="14081" t="10804" r="14671" b="2638"/>
          <a:stretch/>
        </p:blipFill>
        <p:spPr>
          <a:xfrm>
            <a:off x="802851" y="4997080"/>
            <a:ext cx="2245149" cy="1533533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9826" t="21036" r="19442" b="12546"/>
          <a:stretch/>
        </p:blipFill>
        <p:spPr>
          <a:xfrm>
            <a:off x="768687" y="3828176"/>
            <a:ext cx="2257930" cy="1388296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9615" t="20289" r="18708" b="12734"/>
          <a:stretch/>
        </p:blipFill>
        <p:spPr>
          <a:xfrm>
            <a:off x="695938" y="2474554"/>
            <a:ext cx="2334787" cy="1425491"/>
          </a:xfrm>
          <a:prstGeom prst="rect">
            <a:avLst/>
          </a:prstGeom>
        </p:spPr>
      </p:pic>
      <p:sp>
        <p:nvSpPr>
          <p:cNvPr id="21" name="Down Arrow 20"/>
          <p:cNvSpPr/>
          <p:nvPr/>
        </p:nvSpPr>
        <p:spPr>
          <a:xfrm>
            <a:off x="1647252" y="3470050"/>
            <a:ext cx="270423" cy="272880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Down Arrow 21"/>
          <p:cNvSpPr/>
          <p:nvPr/>
        </p:nvSpPr>
        <p:spPr>
          <a:xfrm>
            <a:off x="1648439" y="4883665"/>
            <a:ext cx="270423" cy="272880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Connector 22"/>
          <p:cNvCxnSpPr/>
          <p:nvPr/>
        </p:nvCxnSpPr>
        <p:spPr>
          <a:xfrm>
            <a:off x="1743675" y="2716888"/>
            <a:ext cx="256589" cy="78402"/>
          </a:xfrm>
          <a:prstGeom prst="line">
            <a:avLst/>
          </a:prstGeom>
          <a:ln w="2222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944432" y="3993296"/>
            <a:ext cx="119979" cy="105725"/>
          </a:xfrm>
          <a:prstGeom prst="line">
            <a:avLst/>
          </a:prstGeom>
          <a:ln w="2222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450" y="1442315"/>
            <a:ext cx="10801350" cy="10442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1) Delete unwanted reaction by-products</a:t>
            </a:r>
          </a:p>
          <a:p>
            <a:pPr marL="0" indent="0">
              <a:buNone/>
            </a:pPr>
            <a:r>
              <a:rPr lang="en-US" dirty="0"/>
              <a:t>2) Remove specific molecules based on topology (such as small rings)</a:t>
            </a:r>
          </a:p>
          <a:p>
            <a:pPr lvl="1"/>
            <a:endParaRPr lang="en-US" dirty="0"/>
          </a:p>
        </p:txBody>
      </p:sp>
      <p:sp>
        <p:nvSpPr>
          <p:cNvPr id="5" name="Title 4"/>
          <p:cNvSpPr txBox="1">
            <a:spLocks noGrp="1"/>
          </p:cNvSpPr>
          <p:nvPr>
            <p:ph type="title"/>
          </p:nvPr>
        </p:nvSpPr>
        <p:spPr>
          <a:xfrm>
            <a:off x="1429512" y="336101"/>
            <a:ext cx="9334500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Eras Light ITC" panose="020B0402030504020804" pitchFamily="34" charset="0"/>
              </a:rPr>
              <a:t>Delete Atoms Based on Topology</a:t>
            </a:r>
          </a:p>
        </p:txBody>
      </p:sp>
      <p:cxnSp>
        <p:nvCxnSpPr>
          <p:cNvPr id="8" name="Straight Connector 7"/>
          <p:cNvCxnSpPr>
            <a:cxnSpLocks/>
          </p:cNvCxnSpPr>
          <p:nvPr/>
        </p:nvCxnSpPr>
        <p:spPr>
          <a:xfrm>
            <a:off x="475488" y="1126514"/>
            <a:ext cx="1124570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321645" y="6218482"/>
            <a:ext cx="41170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/>
              <a:t>deletion of condensed water molecule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9495" y="6400740"/>
            <a:ext cx="26369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/>
              <a:t>nylon polycondensation</a:t>
            </a:r>
          </a:p>
        </p:txBody>
      </p:sp>
      <p:pic>
        <p:nvPicPr>
          <p:cNvPr id="11" name="Audio 10">
            <a:hlinkClick r:id="" action="ppaction://media"/>
            <a:extLst>
              <a:ext uri="{FF2B5EF4-FFF2-40B4-BE49-F238E27FC236}">
                <a16:creationId xmlns:a16="http://schemas.microsoft.com/office/drawing/2014/main" id="{09B80BBE-85AF-B845-8F2D-5DBB2C8526AB}"/>
              </a:ext>
            </a:extLst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199813" y="5865813"/>
            <a:ext cx="812800" cy="812800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E2DF30-2810-CF40-91BA-FAC410D945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81BE1-F8E5-4FAF-829C-549B7BEC4855}" type="slidenum">
              <a:rPr lang="en-US" smtClean="0"/>
              <a:t>4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4854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210"/>
    </mc:Choice>
    <mc:Fallback xmlns="">
      <p:transition spd="slow" advTm="272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2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54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Untitled55" descr="Untitled55">
            <a:hlinkClick r:id="" action="ppaction://media"/>
            <a:extLst>
              <a:ext uri="{FF2B5EF4-FFF2-40B4-BE49-F238E27FC236}">
                <a16:creationId xmlns:a16="http://schemas.microsoft.com/office/drawing/2014/main" id="{A0370928-0FC5-494E-911F-D69E20B728DF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0" y="0"/>
            <a:ext cx="12192000" cy="9088655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450" y="1362106"/>
            <a:ext cx="10801350" cy="547921"/>
          </a:xfrm>
        </p:spPr>
        <p:txBody>
          <a:bodyPr>
            <a:normAutofit/>
          </a:bodyPr>
          <a:lstStyle/>
          <a:p>
            <a:r>
              <a:rPr lang="en-US" dirty="0"/>
              <a:t>Simple criterion for mechanically-induced chain scission</a:t>
            </a:r>
          </a:p>
        </p:txBody>
      </p:sp>
      <p:sp>
        <p:nvSpPr>
          <p:cNvPr id="5" name="Title 4"/>
          <p:cNvSpPr txBox="1">
            <a:spLocks noGrp="1"/>
          </p:cNvSpPr>
          <p:nvPr>
            <p:ph type="title"/>
          </p:nvPr>
        </p:nvSpPr>
        <p:spPr>
          <a:xfrm>
            <a:off x="1429512" y="368185"/>
            <a:ext cx="9334500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Eras Light ITC" panose="020B0402030504020804" pitchFamily="34" charset="0"/>
              </a:rPr>
              <a:t>Bond-Breaking Reaction Trigger</a:t>
            </a:r>
          </a:p>
        </p:txBody>
      </p:sp>
      <p:cxnSp>
        <p:nvCxnSpPr>
          <p:cNvPr id="8" name="Straight Connector 7"/>
          <p:cNvCxnSpPr>
            <a:cxnSpLocks/>
          </p:cNvCxnSpPr>
          <p:nvPr/>
        </p:nvCxnSpPr>
        <p:spPr>
          <a:xfrm>
            <a:off x="466344" y="1158598"/>
            <a:ext cx="1125484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Audio 16">
            <a:hlinkClick r:id="" action="ppaction://media"/>
            <a:extLst>
              <a:ext uri="{FF2B5EF4-FFF2-40B4-BE49-F238E27FC236}">
                <a16:creationId xmlns:a16="http://schemas.microsoft.com/office/drawing/2014/main" id="{F2441C55-9842-4F48-B5EF-807C4BB32AB2}"/>
              </a:ext>
            </a:extLst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199813" y="5865813"/>
            <a:ext cx="812800" cy="8128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CB3D572-B05B-534D-AB25-E8FF7731E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81BE1-F8E5-4FAF-829C-549B7BEC4855}" type="slidenum">
              <a:rPr lang="en-US" smtClean="0"/>
              <a:t>5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01341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090"/>
    </mc:Choice>
    <mc:Fallback xmlns="">
      <p:transition spd="slow" advTm="2309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15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883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450" y="1129457"/>
            <a:ext cx="10801350" cy="1523837"/>
          </a:xfrm>
        </p:spPr>
        <p:txBody>
          <a:bodyPr>
            <a:normAutofit/>
          </a:bodyPr>
          <a:lstStyle/>
          <a:p>
            <a:r>
              <a:rPr lang="en-US" dirty="0"/>
              <a:t>Currently five constraints: Arrhenius, RMSD, distance, angle, dihedral</a:t>
            </a:r>
          </a:p>
          <a:p>
            <a:pPr lvl="1"/>
            <a:r>
              <a:rPr lang="en-US" dirty="0"/>
              <a:t>Can be used to enforce a relative orientation between reacting molecules</a:t>
            </a:r>
          </a:p>
          <a:p>
            <a:r>
              <a:rPr lang="en-US" dirty="0"/>
              <a:t>Demo: two distance constraints enforce a certain molecular orientation</a:t>
            </a:r>
          </a:p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5" name="Title 4"/>
          <p:cNvSpPr txBox="1">
            <a:spLocks noGrp="1"/>
          </p:cNvSpPr>
          <p:nvPr>
            <p:ph type="title"/>
          </p:nvPr>
        </p:nvSpPr>
        <p:spPr>
          <a:xfrm>
            <a:off x="1439037" y="155337"/>
            <a:ext cx="9334500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Eras Light ITC" panose="020B0402030504020804" pitchFamily="34" charset="0"/>
              </a:rPr>
              <a:t>Reaction Constraints</a:t>
            </a:r>
          </a:p>
        </p:txBody>
      </p:sp>
      <p:cxnSp>
        <p:nvCxnSpPr>
          <p:cNvPr id="8" name="Straight Connector 7"/>
          <p:cNvCxnSpPr>
            <a:cxnSpLocks/>
          </p:cNvCxnSpPr>
          <p:nvPr/>
        </p:nvCxnSpPr>
        <p:spPr>
          <a:xfrm>
            <a:off x="466344" y="948117"/>
            <a:ext cx="1125484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Untitled7" descr="Untitled7">
            <a:hlinkClick r:id="" action="ppaction://media"/>
            <a:extLst>
              <a:ext uri="{FF2B5EF4-FFF2-40B4-BE49-F238E27FC236}">
                <a16:creationId xmlns:a16="http://schemas.microsoft.com/office/drawing/2014/main" id="{BEA1C63F-64B8-C54B-A908-CA805E270ACC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358998" y="2482687"/>
            <a:ext cx="7502178" cy="4219976"/>
          </a:xfrm>
          <a:prstGeom prst="rect">
            <a:avLst/>
          </a:prstGeom>
        </p:spPr>
      </p:pic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88BBE729-9C60-7048-B32B-E614754E3C56}"/>
              </a:ext>
            </a:extLst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199813" y="5865813"/>
            <a:ext cx="812800" cy="8128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243A09B-79B0-1144-B3D8-96BA50085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81BE1-F8E5-4FAF-829C-549B7BEC4855}" type="slidenum">
              <a:rPr lang="en-US" smtClean="0"/>
              <a:t>6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96636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740"/>
    </mc:Choice>
    <mc:Fallback xmlns="">
      <p:transition spd="slow" advTm="437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27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033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19" t="4691" r="12963" b="3210"/>
          <a:stretch/>
        </p:blipFill>
        <p:spPr>
          <a:xfrm>
            <a:off x="5568462" y="1294966"/>
            <a:ext cx="5494189" cy="5162048"/>
          </a:xfrm>
          <a:prstGeom prst="rect">
            <a:avLst/>
          </a:prstGeom>
        </p:spPr>
      </p:pic>
      <p:sp>
        <p:nvSpPr>
          <p:cNvPr id="17" name="Title 4"/>
          <p:cNvSpPr txBox="1">
            <a:spLocks/>
          </p:cNvSpPr>
          <p:nvPr/>
        </p:nvSpPr>
        <p:spPr>
          <a:xfrm>
            <a:off x="287866" y="321733"/>
            <a:ext cx="11609790" cy="7571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>
                <a:latin typeface="Eras Light ITC" panose="020B0402030504020804" pitchFamily="34" charset="0"/>
              </a:rPr>
              <a:t>Large-scale Nylon 6,6 Demo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112203" y="5998989"/>
            <a:ext cx="37854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condensed water molecules removed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55643" y="1338029"/>
            <a:ext cx="5408578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Setup: 5,000x </a:t>
            </a:r>
            <a:r>
              <a:rPr lang="en-US" sz="2800" dirty="0" err="1"/>
              <a:t>adipic</a:t>
            </a:r>
            <a:r>
              <a:rPr lang="en-US" sz="2800" dirty="0"/>
              <a:t> acid</a:t>
            </a:r>
          </a:p>
          <a:p>
            <a:pPr algn="ctr"/>
            <a:r>
              <a:rPr lang="en-US" sz="2800" dirty="0"/>
              <a:t>5,000x </a:t>
            </a:r>
            <a:r>
              <a:rPr lang="en-US" sz="2800" dirty="0" err="1"/>
              <a:t>hexamethylenediamine</a:t>
            </a:r>
            <a:endParaRPr lang="en-US" sz="2800" dirty="0"/>
          </a:p>
          <a:p>
            <a:pPr algn="ctr"/>
            <a:endParaRPr lang="en-US" sz="2800" dirty="0"/>
          </a:p>
          <a:p>
            <a:pPr algn="ctr"/>
            <a:r>
              <a:rPr lang="en-US" sz="2800" dirty="0"/>
              <a:t>220,000 atoms</a:t>
            </a:r>
          </a:p>
          <a:p>
            <a:pPr algn="ctr"/>
            <a:r>
              <a:rPr lang="en-US" sz="2800" dirty="0"/>
              <a:t>Temperature: 530 K</a:t>
            </a:r>
          </a:p>
          <a:p>
            <a:pPr algn="ctr"/>
            <a:r>
              <a:rPr lang="en-US" sz="2800" dirty="0"/>
              <a:t>(actual synthesis temp)</a:t>
            </a:r>
          </a:p>
          <a:p>
            <a:pPr algn="ctr"/>
            <a:r>
              <a:rPr lang="en-US" sz="2800" dirty="0"/>
              <a:t>Final density: 0.9 g/cm</a:t>
            </a:r>
            <a:r>
              <a:rPr lang="en-US" sz="2800" baseline="30000" dirty="0"/>
              <a:t>3</a:t>
            </a:r>
          </a:p>
          <a:p>
            <a:pPr algn="ctr"/>
            <a:r>
              <a:rPr lang="en-US" sz="2800" dirty="0"/>
              <a:t>Side length: 13.3 nm</a:t>
            </a:r>
            <a:endParaRPr lang="en-US" sz="2800" baseline="30000" dirty="0"/>
          </a:p>
          <a:p>
            <a:pPr algn="ctr"/>
            <a:r>
              <a:rPr lang="en-US" sz="2800" dirty="0"/>
              <a:t>3-5 Å reaction cutoff</a:t>
            </a:r>
          </a:p>
          <a:p>
            <a:pPr algn="ctr"/>
            <a:endParaRPr lang="en-US" sz="2800" dirty="0"/>
          </a:p>
          <a:p>
            <a:pPr algn="ctr"/>
            <a:r>
              <a:rPr lang="en-US" sz="2800" dirty="0"/>
              <a:t>&gt;99% polymerized</a:t>
            </a:r>
          </a:p>
          <a:p>
            <a:pPr algn="ctr"/>
            <a:endParaRPr lang="en-US" sz="2800" dirty="0"/>
          </a:p>
        </p:txBody>
      </p:sp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3842D909-87FA-CF42-8F2A-F57C0333716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99813" y="5865813"/>
            <a:ext cx="812800" cy="81280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2900FBA-8DD6-714C-B967-177611C1D022}"/>
              </a:ext>
            </a:extLst>
          </p:cNvPr>
          <p:cNvCxnSpPr>
            <a:cxnSpLocks/>
          </p:cNvCxnSpPr>
          <p:nvPr/>
        </p:nvCxnSpPr>
        <p:spPr>
          <a:xfrm>
            <a:off x="477012" y="1152015"/>
            <a:ext cx="111292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1540A943-8D2C-7244-89DE-9C656E18F6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01540" y="6356349"/>
            <a:ext cx="2743200" cy="365125"/>
          </a:xfrm>
        </p:spPr>
        <p:txBody>
          <a:bodyPr/>
          <a:lstStyle/>
          <a:p>
            <a:fld id="{43081BE1-F8E5-4FAF-829C-549B7BEC4855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9675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792"/>
    </mc:Choice>
    <mc:Fallback xmlns="">
      <p:transition spd="slow" advTm="317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7" b="2099"/>
          <a:stretch/>
        </p:blipFill>
        <p:spPr>
          <a:xfrm>
            <a:off x="306422" y="518583"/>
            <a:ext cx="11428378" cy="6003124"/>
          </a:xfrm>
          <a:prstGeom prst="rect">
            <a:avLst/>
          </a:prstGeom>
        </p:spPr>
      </p:pic>
      <p:sp>
        <p:nvSpPr>
          <p:cNvPr id="6" name="Title 4"/>
          <p:cNvSpPr txBox="1">
            <a:spLocks/>
          </p:cNvSpPr>
          <p:nvPr/>
        </p:nvSpPr>
        <p:spPr>
          <a:xfrm>
            <a:off x="-1" y="32084"/>
            <a:ext cx="12192001" cy="6463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latin typeface="Eras Light ITC" panose="020B0402030504020804" pitchFamily="34" charset="0"/>
              </a:rPr>
              <a:t>Chain PDI ≈ 2  Overall PDI (with cycles) ≈ 3.9* 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46322" y="584283"/>
            <a:ext cx="183575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265 repeat units</a:t>
            </a:r>
          </a:p>
          <a:p>
            <a:r>
              <a:rPr lang="en-US" i="1" dirty="0"/>
              <a:t>&gt;7,400 backbone </a:t>
            </a:r>
          </a:p>
          <a:p>
            <a:r>
              <a:rPr lang="en-US" i="1" dirty="0"/>
              <a:t>                  atoms</a:t>
            </a:r>
            <a:endParaRPr lang="en-US" dirty="0"/>
          </a:p>
        </p:txBody>
      </p:sp>
      <p:cxnSp>
        <p:nvCxnSpPr>
          <p:cNvPr id="8" name="Curved Connector 7"/>
          <p:cNvCxnSpPr/>
          <p:nvPr/>
        </p:nvCxnSpPr>
        <p:spPr>
          <a:xfrm rot="5400000" flipH="1" flipV="1">
            <a:off x="10573226" y="1276827"/>
            <a:ext cx="289560" cy="204787"/>
          </a:xfrm>
          <a:prstGeom prst="curvedConnector3">
            <a:avLst>
              <a:gd name="adj1" fmla="val 148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4"/>
          <p:cNvSpPr txBox="1">
            <a:spLocks/>
          </p:cNvSpPr>
          <p:nvPr/>
        </p:nvSpPr>
        <p:spPr>
          <a:xfrm>
            <a:off x="1573901" y="572768"/>
            <a:ext cx="1378850" cy="3416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/>
            <a:r>
              <a:rPr lang="en-US" sz="1800" i="1" dirty="0">
                <a:latin typeface="+mn-lt"/>
                <a:ea typeface="+mn-ea"/>
                <a:cs typeface="+mn-cs"/>
              </a:rPr>
              <a:t>(nylon 6,6)</a:t>
            </a:r>
          </a:p>
        </p:txBody>
      </p:sp>
      <p:sp>
        <p:nvSpPr>
          <p:cNvPr id="12" name="Title 4"/>
          <p:cNvSpPr txBox="1">
            <a:spLocks/>
          </p:cNvSpPr>
          <p:nvPr/>
        </p:nvSpPr>
        <p:spPr>
          <a:xfrm>
            <a:off x="10366893" y="6010907"/>
            <a:ext cx="1558407" cy="590931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/>
            <a:r>
              <a:rPr lang="en-US" sz="1800" i="1" dirty="0">
                <a:latin typeface="+mn-lt"/>
                <a:ea typeface="+mn-ea"/>
                <a:cs typeface="+mn-cs"/>
              </a:rPr>
              <a:t>only backbone atoms shown</a:t>
            </a:r>
          </a:p>
        </p:txBody>
      </p:sp>
      <p:sp>
        <p:nvSpPr>
          <p:cNvPr id="15" name="Title 4"/>
          <p:cNvSpPr txBox="1">
            <a:spLocks/>
          </p:cNvSpPr>
          <p:nvPr/>
        </p:nvSpPr>
        <p:spPr>
          <a:xfrm>
            <a:off x="289443" y="6267069"/>
            <a:ext cx="11712057" cy="5909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/>
            <a:r>
              <a:rPr lang="en-US" sz="1800" i="1" dirty="0">
                <a:latin typeface="+mn-lt"/>
                <a:ea typeface="+mn-ea"/>
                <a:cs typeface="+mn-cs"/>
              </a:rPr>
              <a:t>*Experimental PDI ≈ 4.</a:t>
            </a:r>
          </a:p>
          <a:p>
            <a:pPr algn="l" defTabSz="457200"/>
            <a:r>
              <a:rPr lang="en-US" sz="1800" dirty="0"/>
              <a:t>Solid-state modification of polyamide-6,6.</a:t>
            </a:r>
            <a:r>
              <a:rPr lang="en-US" sz="1800" i="1" dirty="0">
                <a:latin typeface="+mn-lt"/>
                <a:ea typeface="+mn-ea"/>
                <a:cs typeface="+mn-cs"/>
              </a:rPr>
              <a:t> </a:t>
            </a:r>
            <a:r>
              <a:rPr lang="en-US" sz="1800" dirty="0" err="1"/>
              <a:t>Jeyakumar</a:t>
            </a:r>
            <a:r>
              <a:rPr lang="en-US" sz="1800" dirty="0"/>
              <a:t>, A. Eindhoven: </a:t>
            </a:r>
            <a:r>
              <a:rPr lang="en-US" sz="1800" dirty="0" err="1"/>
              <a:t>Technische</a:t>
            </a:r>
            <a:r>
              <a:rPr lang="en-US" sz="1800" dirty="0"/>
              <a:t> Universiteit Eindhoven. 2012.</a:t>
            </a:r>
            <a:endParaRPr lang="en-US" sz="1800" i="1" dirty="0">
              <a:latin typeface="+mn-lt"/>
              <a:ea typeface="+mn-ea"/>
              <a:cs typeface="+mn-cs"/>
            </a:endParaRPr>
          </a:p>
        </p:txBody>
      </p:sp>
      <p:pic>
        <p:nvPicPr>
          <p:cNvPr id="14" name="Audio 13">
            <a:hlinkClick r:id="" action="ppaction://media"/>
            <a:extLst>
              <a:ext uri="{FF2B5EF4-FFF2-40B4-BE49-F238E27FC236}">
                <a16:creationId xmlns:a16="http://schemas.microsoft.com/office/drawing/2014/main" id="{9A8B6C89-316F-5049-AE88-7C7C75C0F18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99813" y="5865813"/>
            <a:ext cx="812800" cy="812800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79DD88F-7C3E-AD43-B8B5-6513A36A1544}"/>
              </a:ext>
            </a:extLst>
          </p:cNvPr>
          <p:cNvCxnSpPr>
            <a:cxnSpLocks/>
          </p:cNvCxnSpPr>
          <p:nvPr/>
        </p:nvCxnSpPr>
        <p:spPr>
          <a:xfrm>
            <a:off x="289443" y="584283"/>
            <a:ext cx="113417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7FFEF4D-8724-5540-B924-20B271C74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81BE1-F8E5-4FAF-829C-549B7BEC485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345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811"/>
    </mc:Choice>
    <mc:Fallback xmlns="">
      <p:transition spd="slow" advTm="3381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873" y="1133659"/>
            <a:ext cx="5698190" cy="5162677"/>
          </a:xfrm>
          <a:prstGeom prst="rect">
            <a:avLst/>
          </a:prstGeom>
        </p:spPr>
      </p:pic>
      <p:sp>
        <p:nvSpPr>
          <p:cNvPr id="11" name="Title 4"/>
          <p:cNvSpPr txBox="1">
            <a:spLocks/>
          </p:cNvSpPr>
          <p:nvPr/>
        </p:nvSpPr>
        <p:spPr>
          <a:xfrm>
            <a:off x="-256118" y="293514"/>
            <a:ext cx="12448117" cy="7017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dirty="0">
                <a:latin typeface="Eras Light ITC" panose="020B0402030504020804" pitchFamily="34" charset="0"/>
              </a:rPr>
              <a:t>&gt;99% Polymerized Nylon 6,6: Chains </a:t>
            </a:r>
            <a:r>
              <a:rPr lang="en-US" sz="4400" i="1" dirty="0">
                <a:latin typeface="Eras Light ITC" panose="020B0402030504020804" pitchFamily="34" charset="0"/>
              </a:rPr>
              <a:t>vs.</a:t>
            </a:r>
            <a:r>
              <a:rPr lang="en-US" sz="4400" dirty="0">
                <a:latin typeface="Eras Light ITC" panose="020B0402030504020804" pitchFamily="34" charset="0"/>
              </a:rPr>
              <a:t> Cycles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446704" y="1000438"/>
            <a:ext cx="1104861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1872688" y="2955287"/>
            <a:ext cx="32342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cs typeface="Helvetica" panose="020B0604020202020204" pitchFamily="34" charset="0"/>
              </a:rPr>
              <a:t>weight % cycles: </a:t>
            </a:r>
          </a:p>
          <a:p>
            <a:pPr algn="ctr"/>
            <a:r>
              <a:rPr lang="en-US" dirty="0">
                <a:cs typeface="Helvetica" panose="020B0604020202020204" pitchFamily="34" charset="0"/>
              </a:rPr>
              <a:t>simulation: 3.7%</a:t>
            </a:r>
          </a:p>
          <a:p>
            <a:pPr algn="ctr"/>
            <a:r>
              <a:rPr lang="en-US" dirty="0">
                <a:cs typeface="Helvetica" panose="020B0604020202020204" pitchFamily="34" charset="0"/>
              </a:rPr>
              <a:t>experiment: 1-5%</a:t>
            </a:r>
            <a:r>
              <a:rPr lang="en-US" baseline="30000" dirty="0">
                <a:cs typeface="Helvetica" panose="020B0604020202020204" pitchFamily="34" charset="0"/>
              </a:rPr>
              <a:t>1</a:t>
            </a:r>
          </a:p>
          <a:p>
            <a:pPr algn="ctr"/>
            <a:endParaRPr lang="en-US" dirty="0">
              <a:cs typeface="Helvetica" panose="020B0604020202020204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1178630"/>
            <a:ext cx="5393390" cy="5084517"/>
          </a:xfrm>
          <a:prstGeom prst="rect">
            <a:avLst/>
          </a:prstGeom>
        </p:spPr>
      </p:pic>
      <p:cxnSp>
        <p:nvCxnSpPr>
          <p:cNvPr id="16" name="Straight Arrow Connector 15"/>
          <p:cNvCxnSpPr/>
          <p:nvPr/>
        </p:nvCxnSpPr>
        <p:spPr>
          <a:xfrm flipV="1">
            <a:off x="9906000" y="2266205"/>
            <a:ext cx="1100667" cy="118533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707086" y="2164605"/>
            <a:ext cx="24529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cs typeface="Helvetica" panose="020B0604020202020204" pitchFamily="34" charset="0"/>
              </a:rPr>
              <a:t>&gt;250 repeat units</a:t>
            </a:r>
          </a:p>
          <a:p>
            <a:pPr algn="ctr"/>
            <a:r>
              <a:rPr lang="en-US" dirty="0">
                <a:cs typeface="Helvetica" panose="020B0604020202020204" pitchFamily="34" charset="0"/>
              </a:rPr>
              <a:t>(&gt;500 reactant molecules)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868706" y="6311154"/>
            <a:ext cx="67414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aseline="30000" dirty="0">
                <a:cs typeface="Helvetica" panose="020B0604020202020204" pitchFamily="34" charset="0"/>
              </a:rPr>
              <a:t>1</a:t>
            </a:r>
            <a:r>
              <a:rPr lang="en-US" sz="1400" dirty="0">
                <a:cs typeface="Helvetica" panose="020B0604020202020204" pitchFamily="34" charset="0"/>
              </a:rPr>
              <a:t>Endgroup-based separation and quantitation of polyamide-6,6 by means of critical chromatography. </a:t>
            </a:r>
            <a:r>
              <a:rPr lang="en-US" sz="1400" dirty="0" err="1">
                <a:cs typeface="Helvetica" panose="020B0604020202020204" pitchFamily="34" charset="0"/>
              </a:rPr>
              <a:t>Mengerinka</a:t>
            </a:r>
            <a:r>
              <a:rPr lang="en-US" sz="1400" dirty="0">
                <a:cs typeface="Helvetica" panose="020B0604020202020204" pitchFamily="34" charset="0"/>
              </a:rPr>
              <a:t>, et al. Journal of Chromatography A 949, 337. 2002.</a:t>
            </a:r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E224DE99-2C0B-7F48-8520-9C71173B25F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199813" y="5865813"/>
            <a:ext cx="812800" cy="8128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69F1D48-1827-D74A-B2C4-58FCF0C3DDEB}"/>
              </a:ext>
            </a:extLst>
          </p:cNvPr>
          <p:cNvSpPr/>
          <p:nvPr/>
        </p:nvSpPr>
        <p:spPr>
          <a:xfrm>
            <a:off x="3928791" y="1979939"/>
            <a:ext cx="697978" cy="5772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019929-B988-134B-8129-649435750FB1}"/>
              </a:ext>
            </a:extLst>
          </p:cNvPr>
          <p:cNvSpPr txBox="1"/>
          <p:nvPr/>
        </p:nvSpPr>
        <p:spPr>
          <a:xfrm>
            <a:off x="3854447" y="1979939"/>
            <a:ext cx="8191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Cycles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DB6A2BB-D7D4-9B40-A3A7-FE9AC1830065}"/>
              </a:ext>
            </a:extLst>
          </p:cNvPr>
          <p:cNvSpPr txBox="1"/>
          <p:nvPr/>
        </p:nvSpPr>
        <p:spPr>
          <a:xfrm>
            <a:off x="3868194" y="2252571"/>
            <a:ext cx="8191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Chains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A2AC14E-F32E-0D48-B7EE-ED4027BEA9F8}"/>
              </a:ext>
            </a:extLst>
          </p:cNvPr>
          <p:cNvSpPr/>
          <p:nvPr/>
        </p:nvSpPr>
        <p:spPr>
          <a:xfrm>
            <a:off x="1848991" y="5986033"/>
            <a:ext cx="2838376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69E2DCB-7CC9-A647-8E07-6BD47B460539}"/>
              </a:ext>
            </a:extLst>
          </p:cNvPr>
          <p:cNvSpPr txBox="1"/>
          <p:nvPr/>
        </p:nvSpPr>
        <p:spPr>
          <a:xfrm>
            <a:off x="2001876" y="5956519"/>
            <a:ext cx="2532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degree of polymerization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2C35346-BC45-D448-98BC-FE5FD9D0B935}"/>
              </a:ext>
            </a:extLst>
          </p:cNvPr>
          <p:cNvSpPr/>
          <p:nvPr/>
        </p:nvSpPr>
        <p:spPr>
          <a:xfrm>
            <a:off x="7668711" y="5994869"/>
            <a:ext cx="2777778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C9887FF-7343-C144-A98A-E1B34F6A8605}"/>
              </a:ext>
            </a:extLst>
          </p:cNvPr>
          <p:cNvSpPr txBox="1"/>
          <p:nvPr/>
        </p:nvSpPr>
        <p:spPr>
          <a:xfrm>
            <a:off x="7168896" y="5956519"/>
            <a:ext cx="4030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chain ID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FD39B7D-D177-8247-AE49-54531CD871A7}"/>
              </a:ext>
            </a:extLst>
          </p:cNvPr>
          <p:cNvSpPr/>
          <p:nvPr/>
        </p:nvSpPr>
        <p:spPr>
          <a:xfrm rot="16200000">
            <a:off x="-723231" y="3341301"/>
            <a:ext cx="2777778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F6EE807-6EDB-0548-914B-7135A49C4F24}"/>
              </a:ext>
            </a:extLst>
          </p:cNvPr>
          <p:cNvSpPr txBox="1"/>
          <p:nvPr/>
        </p:nvSpPr>
        <p:spPr>
          <a:xfrm rot="16200000">
            <a:off x="-190243" y="3344918"/>
            <a:ext cx="1664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molecule count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CE51556-17CD-0742-9EDB-B6C759AF06BC}"/>
              </a:ext>
            </a:extLst>
          </p:cNvPr>
          <p:cNvSpPr/>
          <p:nvPr/>
        </p:nvSpPr>
        <p:spPr>
          <a:xfrm rot="16200000">
            <a:off x="5156627" y="3370785"/>
            <a:ext cx="2777778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7060915-0F61-1844-BBBD-ECADC06BF612}"/>
              </a:ext>
            </a:extLst>
          </p:cNvPr>
          <p:cNvSpPr txBox="1"/>
          <p:nvPr/>
        </p:nvSpPr>
        <p:spPr>
          <a:xfrm rot="16200000">
            <a:off x="5236093" y="3407108"/>
            <a:ext cx="2532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degree of polymerization</a:t>
            </a:r>
          </a:p>
        </p:txBody>
      </p:sp>
      <p:sp>
        <p:nvSpPr>
          <p:cNvPr id="24" name="Slide Number Placeholder 1">
            <a:extLst>
              <a:ext uri="{FF2B5EF4-FFF2-40B4-BE49-F238E27FC236}">
                <a16:creationId xmlns:a16="http://schemas.microsoft.com/office/drawing/2014/main" id="{C3FAF044-1E33-B94B-9B7D-2D41DA71A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01540" y="6356349"/>
            <a:ext cx="2743200" cy="365125"/>
          </a:xfrm>
        </p:spPr>
        <p:txBody>
          <a:bodyPr/>
          <a:lstStyle/>
          <a:p>
            <a:fld id="{43081BE1-F8E5-4FAF-829C-549B7BEC4855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3326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4495"/>
    </mc:Choice>
    <mc:Fallback xmlns="">
      <p:transition spd="slow" advTm="544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 txBox="1">
            <a:spLocks/>
          </p:cNvSpPr>
          <p:nvPr/>
        </p:nvSpPr>
        <p:spPr>
          <a:xfrm>
            <a:off x="133349" y="356323"/>
            <a:ext cx="11854751" cy="7571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>
                <a:latin typeface="Eras Light ITC" panose="020B0402030504020804" pitchFamily="34" charset="0"/>
              </a:rPr>
              <a:t>Nylon 6,6: Chain Morphology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552450" y="1257300"/>
            <a:ext cx="111733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/>
          <p:cNvGrpSpPr/>
          <p:nvPr/>
        </p:nvGrpSpPr>
        <p:grpSpPr>
          <a:xfrm>
            <a:off x="6015361" y="1578505"/>
            <a:ext cx="5535098" cy="5014913"/>
            <a:chOff x="6015361" y="1578505"/>
            <a:chExt cx="5535098" cy="5014913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15361" y="1578505"/>
              <a:ext cx="5535098" cy="5014913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 rot="16200000">
              <a:off x="5921829" y="3292993"/>
              <a:ext cx="62411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/>
                <a:t>(Å)</a:t>
              </a: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7242628" y="2220686"/>
            <a:ext cx="17562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R</a:t>
            </a:r>
            <a:r>
              <a:rPr lang="en-US" sz="2000" baseline="-25000" dirty="0"/>
              <a:t>g</a:t>
            </a:r>
            <a:r>
              <a:rPr lang="en-US" sz="2000" baseline="30000" dirty="0"/>
              <a:t>2 </a:t>
            </a:r>
            <a:r>
              <a:rPr lang="en-US" sz="2000" dirty="0"/>
              <a:t>~ N</a:t>
            </a:r>
            <a:r>
              <a:rPr lang="en-US" sz="2000" baseline="30000" dirty="0"/>
              <a:t>1.1</a:t>
            </a:r>
          </a:p>
        </p:txBody>
      </p:sp>
      <p:cxnSp>
        <p:nvCxnSpPr>
          <p:cNvPr id="15" name="Curved Connector 14"/>
          <p:cNvCxnSpPr/>
          <p:nvPr/>
        </p:nvCxnSpPr>
        <p:spPr>
          <a:xfrm rot="16200000" flipH="1">
            <a:off x="7873999" y="2619828"/>
            <a:ext cx="275772" cy="145143"/>
          </a:xfrm>
          <a:prstGeom prst="curvedConnector3">
            <a:avLst>
              <a:gd name="adj1" fmla="val 50000"/>
            </a:avLst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345242" y="2797672"/>
            <a:ext cx="1476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# repeat units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528312" y="2291485"/>
            <a:ext cx="2042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end-to-end distance</a:t>
            </a:r>
          </a:p>
        </p:txBody>
      </p:sp>
      <p:cxnSp>
        <p:nvCxnSpPr>
          <p:cNvPr id="28" name="Curved Connector 27"/>
          <p:cNvCxnSpPr>
            <a:endCxn id="27" idx="1"/>
          </p:cNvCxnSpPr>
          <p:nvPr/>
        </p:nvCxnSpPr>
        <p:spPr>
          <a:xfrm>
            <a:off x="2188030" y="2302334"/>
            <a:ext cx="340282" cy="173817"/>
          </a:xfrm>
          <a:prstGeom prst="curvedConnector3">
            <a:avLst>
              <a:gd name="adj1" fmla="val 50000"/>
            </a:avLst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2789569" y="3548786"/>
            <a:ext cx="18421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radius of gyration</a:t>
            </a:r>
          </a:p>
        </p:txBody>
      </p:sp>
      <p:cxnSp>
        <p:nvCxnSpPr>
          <p:cNvPr id="33" name="Curved Connector 32"/>
          <p:cNvCxnSpPr>
            <a:endCxn id="32" idx="1"/>
          </p:cNvCxnSpPr>
          <p:nvPr/>
        </p:nvCxnSpPr>
        <p:spPr>
          <a:xfrm>
            <a:off x="2367641" y="3543302"/>
            <a:ext cx="421928" cy="190150"/>
          </a:xfrm>
          <a:prstGeom prst="curvedConnector3">
            <a:avLst>
              <a:gd name="adj1" fmla="val 50000"/>
            </a:avLst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4" name="Picture 6" descr="https://quicklatex.com/cache3/d6/ql_1f84a43dfe9c95e4a6584414321c95d6_l3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6404" y="4212770"/>
            <a:ext cx="2505390" cy="1110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quicklatex.com/cache3/e2/ql_b1a1fe9cdbb8717214b56948ecdf89e2_l3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4376" y="1721987"/>
            <a:ext cx="2734581" cy="577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s://quicklatex.com/cache3/b3/ql_af243a3bba71d221f4b17230f2cd6db3_l3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3361" y="2890160"/>
            <a:ext cx="2748910" cy="619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3" name="Group 42"/>
          <p:cNvGrpSpPr/>
          <p:nvPr/>
        </p:nvGrpSpPr>
        <p:grpSpPr>
          <a:xfrm>
            <a:off x="604163" y="5459183"/>
            <a:ext cx="5274130" cy="1378865"/>
            <a:chOff x="359229" y="5279568"/>
            <a:chExt cx="5274130" cy="1378865"/>
          </a:xfrm>
        </p:grpSpPr>
        <p:sp>
          <p:nvSpPr>
            <p:cNvPr id="25" name="Content Placeholder 2"/>
            <p:cNvSpPr txBox="1">
              <a:spLocks/>
            </p:cNvSpPr>
            <p:nvPr/>
          </p:nvSpPr>
          <p:spPr>
            <a:xfrm>
              <a:off x="359229" y="5494632"/>
              <a:ext cx="5274130" cy="1163801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3200" dirty="0"/>
                <a:t> Value for a Gaussian chain: </a:t>
              </a:r>
              <a:r>
                <a:rPr lang="en-US" sz="3600" dirty="0"/>
                <a:t>  </a:t>
              </a:r>
            </a:p>
          </p:txBody>
        </p:sp>
        <p:pic>
          <p:nvPicPr>
            <p:cNvPr id="48" name="Picture 6" descr="https://quicklatex.com/cache3/d6/ql_1f84a43dfe9c95e4a6584414321c95d6_l3.png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523" r="20397"/>
            <a:stretch/>
          </p:blipFill>
          <p:spPr bwMode="auto">
            <a:xfrm>
              <a:off x="5029199" y="5279568"/>
              <a:ext cx="277587" cy="11103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51" name="Curved Connector 50"/>
          <p:cNvCxnSpPr/>
          <p:nvPr/>
        </p:nvCxnSpPr>
        <p:spPr>
          <a:xfrm rot="5400000">
            <a:off x="2122714" y="5453745"/>
            <a:ext cx="375556" cy="179612"/>
          </a:xfrm>
          <a:prstGeom prst="curvedConnector3">
            <a:avLst>
              <a:gd name="adj1" fmla="val 50000"/>
            </a:avLst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Audio 11">
            <a:hlinkClick r:id="" action="ppaction://media"/>
            <a:extLst>
              <a:ext uri="{FF2B5EF4-FFF2-40B4-BE49-F238E27FC236}">
                <a16:creationId xmlns:a16="http://schemas.microsoft.com/office/drawing/2014/main" id="{3709A77C-E2DE-6A40-B8F5-E5C8B8B3052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199813" y="5865813"/>
            <a:ext cx="812800" cy="8128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CDFBC0-E088-F345-8B71-91004575E8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81BE1-F8E5-4FAF-829C-549B7BEC4855}" type="slidenum">
              <a:rPr lang="en-US" smtClean="0"/>
              <a:t>10</a:t>
            </a:fld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06119EF-95B4-234C-ABF5-F18DA6F74AEA}"/>
              </a:ext>
            </a:extLst>
          </p:cNvPr>
          <p:cNvSpPr/>
          <p:nvPr/>
        </p:nvSpPr>
        <p:spPr>
          <a:xfrm>
            <a:off x="7579669" y="6302871"/>
            <a:ext cx="2838376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1052F6F-B883-4B42-B418-DA7DDECA5848}"/>
              </a:ext>
            </a:extLst>
          </p:cNvPr>
          <p:cNvSpPr txBox="1"/>
          <p:nvPr/>
        </p:nvSpPr>
        <p:spPr>
          <a:xfrm>
            <a:off x="7732554" y="6273357"/>
            <a:ext cx="2532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degree of polymerization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11D212D-0FCF-BF4A-9929-7A67D5EC6F0E}"/>
              </a:ext>
            </a:extLst>
          </p:cNvPr>
          <p:cNvSpPr/>
          <p:nvPr/>
        </p:nvSpPr>
        <p:spPr>
          <a:xfrm>
            <a:off x="7167597" y="1560550"/>
            <a:ext cx="3688966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987CE59-DBA8-9F4E-AA3E-6822FA19A674}"/>
              </a:ext>
            </a:extLst>
          </p:cNvPr>
          <p:cNvSpPr txBox="1"/>
          <p:nvPr/>
        </p:nvSpPr>
        <p:spPr>
          <a:xfrm>
            <a:off x="7099052" y="1584111"/>
            <a:ext cx="36889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Nylon 6,6: chain radii of gyration</a:t>
            </a:r>
          </a:p>
        </p:txBody>
      </p:sp>
    </p:spTree>
    <p:extLst>
      <p:ext uri="{BB962C8B-B14F-4D97-AF65-F5344CB8AC3E}">
        <p14:creationId xmlns:p14="http://schemas.microsoft.com/office/powerpoint/2010/main" val="2764800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326"/>
    </mc:Choice>
    <mc:Fallback xmlns="">
      <p:transition spd="slow" advTm="2732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686051" y="1257299"/>
            <a:ext cx="4429125" cy="4443413"/>
            <a:chOff x="686051" y="1257299"/>
            <a:chExt cx="4429125" cy="4443413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96" t="5226" r="3962" b="9234"/>
            <a:stretch/>
          </p:blipFill>
          <p:spPr>
            <a:xfrm>
              <a:off x="686051" y="1257299"/>
              <a:ext cx="4429125" cy="4443413"/>
            </a:xfrm>
            <a:prstGeom prst="rect">
              <a:avLst/>
            </a:prstGeom>
          </p:spPr>
        </p:pic>
        <p:sp>
          <p:nvSpPr>
            <p:cNvPr id="4" name="Rectangle 3"/>
            <p:cNvSpPr/>
            <p:nvPr/>
          </p:nvSpPr>
          <p:spPr>
            <a:xfrm>
              <a:off x="686051" y="5449383"/>
              <a:ext cx="4429125" cy="25132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45"/>
          <a:stretch/>
        </p:blipFill>
        <p:spPr>
          <a:xfrm>
            <a:off x="6391780" y="1560909"/>
            <a:ext cx="4483863" cy="3836194"/>
          </a:xfrm>
          <a:prstGeom prst="rect">
            <a:avLst/>
          </a:prstGeom>
        </p:spPr>
      </p:pic>
      <p:sp>
        <p:nvSpPr>
          <p:cNvPr id="9" name="Title 4"/>
          <p:cNvSpPr txBox="1">
            <a:spLocks noGrp="1"/>
          </p:cNvSpPr>
          <p:nvPr>
            <p:ph type="title"/>
          </p:nvPr>
        </p:nvSpPr>
        <p:spPr>
          <a:xfrm>
            <a:off x="1429512" y="207765"/>
            <a:ext cx="9334500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Eras Light ITC" panose="020B0402030504020804" pitchFamily="34" charset="0"/>
              </a:rPr>
              <a:t>Chain Growth </a:t>
            </a:r>
            <a:r>
              <a:rPr lang="en-US" sz="4800" i="1" dirty="0">
                <a:latin typeface="Eras Light ITC" panose="020B0402030504020804" pitchFamily="34" charset="0"/>
              </a:rPr>
              <a:t>vs. </a:t>
            </a:r>
            <a:r>
              <a:rPr lang="en-US" sz="4800" dirty="0">
                <a:latin typeface="Eras Light ITC" panose="020B0402030504020804" pitchFamily="34" charset="0"/>
              </a:rPr>
              <a:t>Ring Formation </a:t>
            </a:r>
          </a:p>
        </p:txBody>
      </p:sp>
      <p:cxnSp>
        <p:nvCxnSpPr>
          <p:cNvPr id="10" name="Straight Connector 9"/>
          <p:cNvCxnSpPr>
            <a:cxnSpLocks/>
          </p:cNvCxnSpPr>
          <p:nvPr/>
        </p:nvCxnSpPr>
        <p:spPr>
          <a:xfrm>
            <a:off x="402336" y="998178"/>
            <a:ext cx="1131885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4"/>
          <p:cNvSpPr txBox="1">
            <a:spLocks/>
          </p:cNvSpPr>
          <p:nvPr/>
        </p:nvSpPr>
        <p:spPr>
          <a:xfrm>
            <a:off x="5812971" y="5449383"/>
            <a:ext cx="5958829" cy="10895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dirty="0">
                <a:latin typeface="Eras Light ITC" panose="020B0402030504020804" pitchFamily="34" charset="0"/>
              </a:rPr>
              <a:t>cycle constraining two chains:</a:t>
            </a:r>
          </a:p>
          <a:p>
            <a:pPr algn="ctr"/>
            <a:r>
              <a:rPr lang="en-US" sz="3600" dirty="0">
                <a:latin typeface="Eras Light ITC" panose="020B0402030504020804" pitchFamily="34" charset="0"/>
              </a:rPr>
              <a:t>physical ‘slip-link’</a:t>
            </a:r>
          </a:p>
        </p:txBody>
      </p:sp>
      <p:sp>
        <p:nvSpPr>
          <p:cNvPr id="12" name="Title 4"/>
          <p:cNvSpPr txBox="1">
            <a:spLocks/>
          </p:cNvSpPr>
          <p:nvPr/>
        </p:nvSpPr>
        <p:spPr>
          <a:xfrm>
            <a:off x="909501" y="5449383"/>
            <a:ext cx="4372232" cy="10895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dirty="0">
                <a:latin typeface="Eras Light ITC" panose="020B0402030504020804" pitchFamily="34" charset="0"/>
              </a:rPr>
              <a:t>single topologically-constrained cycle</a:t>
            </a:r>
          </a:p>
        </p:txBody>
      </p:sp>
      <p:sp>
        <p:nvSpPr>
          <p:cNvPr id="13" name="Title 4"/>
          <p:cNvSpPr txBox="1">
            <a:spLocks/>
          </p:cNvSpPr>
          <p:nvPr/>
        </p:nvSpPr>
        <p:spPr>
          <a:xfrm>
            <a:off x="3910646" y="1096301"/>
            <a:ext cx="4372232" cy="5909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dirty="0">
                <a:latin typeface="Eras Light ITC" panose="020B0402030504020804" pitchFamily="34" charset="0"/>
              </a:rPr>
              <a:t>Nylon 6,6</a:t>
            </a:r>
          </a:p>
        </p:txBody>
      </p:sp>
      <p:sp>
        <p:nvSpPr>
          <p:cNvPr id="14" name="Arc 13"/>
          <p:cNvSpPr/>
          <p:nvPr/>
        </p:nvSpPr>
        <p:spPr>
          <a:xfrm flipV="1">
            <a:off x="1134090" y="3705727"/>
            <a:ext cx="1159721" cy="1118771"/>
          </a:xfrm>
          <a:prstGeom prst="arc">
            <a:avLst/>
          </a:prstGeom>
          <a:ln>
            <a:solidFill>
              <a:schemeClr val="bg1">
                <a:lumMod val="50000"/>
              </a:schemeClr>
            </a:solidFill>
            <a:headEnd type="triangle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501" y="4586074"/>
            <a:ext cx="82747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>
                <a:solidFill>
                  <a:schemeClr val="bg1">
                    <a:lumMod val="50000"/>
                  </a:schemeClr>
                </a:solidFill>
                <a:latin typeface="Eras"/>
              </a:rPr>
              <a:t>cycle</a:t>
            </a:r>
          </a:p>
        </p:txBody>
      </p:sp>
      <p:sp>
        <p:nvSpPr>
          <p:cNvPr id="16" name="Arc 15"/>
          <p:cNvSpPr/>
          <p:nvPr/>
        </p:nvSpPr>
        <p:spPr>
          <a:xfrm>
            <a:off x="8030739" y="2068013"/>
            <a:ext cx="1159721" cy="590353"/>
          </a:xfrm>
          <a:prstGeom prst="arc">
            <a:avLst/>
          </a:prstGeom>
          <a:ln>
            <a:solidFill>
              <a:schemeClr val="bg1">
                <a:lumMod val="50000"/>
              </a:schemeClr>
            </a:solidFill>
            <a:headEnd type="triangle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7806150" y="1829590"/>
            <a:ext cx="82747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>
                <a:solidFill>
                  <a:schemeClr val="bg1">
                    <a:lumMod val="50000"/>
                  </a:schemeClr>
                </a:solidFill>
                <a:latin typeface="Eras"/>
              </a:rPr>
              <a:t>cycle</a:t>
            </a:r>
          </a:p>
        </p:txBody>
      </p:sp>
      <p:pic>
        <p:nvPicPr>
          <p:cNvPr id="19" name="Audio 18">
            <a:hlinkClick r:id="" action="ppaction://media"/>
            <a:extLst>
              <a:ext uri="{FF2B5EF4-FFF2-40B4-BE49-F238E27FC236}">
                <a16:creationId xmlns:a16="http://schemas.microsoft.com/office/drawing/2014/main" id="{455DB49A-498D-9443-B7FA-915D00C5C32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199813" y="5865813"/>
            <a:ext cx="812800" cy="812800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2AED32-D49B-484A-83CC-A4A77BA84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81BE1-F8E5-4FAF-829C-549B7BEC485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845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189"/>
    </mc:Choice>
    <mc:Fallback xmlns="">
      <p:transition spd="slow" advTm="291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Content Placeholder 2"/>
          <p:cNvSpPr>
            <a:spLocks noGrp="1"/>
          </p:cNvSpPr>
          <p:nvPr>
            <p:ph idx="1"/>
          </p:nvPr>
        </p:nvSpPr>
        <p:spPr>
          <a:xfrm>
            <a:off x="133350" y="2195227"/>
            <a:ext cx="11163300" cy="5177123"/>
          </a:xfrm>
        </p:spPr>
        <p:txBody>
          <a:bodyPr>
            <a:normAutofit/>
          </a:bodyPr>
          <a:lstStyle/>
          <a:p>
            <a:r>
              <a:rPr lang="en-US" dirty="0"/>
              <a:t>Uniaxial strain</a:t>
            </a:r>
          </a:p>
          <a:p>
            <a:pPr lvl="1"/>
            <a:r>
              <a:rPr lang="en-US" dirty="0"/>
              <a:t>Highly entangled system</a:t>
            </a:r>
          </a:p>
          <a:p>
            <a:pPr lvl="1"/>
            <a:r>
              <a:rPr lang="en-US" dirty="0"/>
              <a:t>Craze formation</a:t>
            </a:r>
          </a:p>
          <a:p>
            <a:endParaRPr lang="en-US" dirty="0"/>
          </a:p>
          <a:p>
            <a:r>
              <a:rPr lang="en-US" dirty="0"/>
              <a:t>Chain scission reaction</a:t>
            </a:r>
          </a:p>
          <a:p>
            <a:pPr lvl="1"/>
            <a:r>
              <a:rPr lang="en-US" dirty="0"/>
              <a:t>Relieve topological constraints</a:t>
            </a:r>
          </a:p>
          <a:p>
            <a:pPr lvl="1"/>
            <a:r>
              <a:rPr lang="en-US" dirty="0"/>
              <a:t>Activated if C-N bond &gt; 1.67Å</a:t>
            </a:r>
          </a:p>
          <a:p>
            <a:pPr lvl="2"/>
            <a:r>
              <a:rPr lang="en-US" dirty="0"/>
              <a:t>Chosen empirically</a:t>
            </a:r>
          </a:p>
          <a:p>
            <a:pPr lvl="1"/>
            <a:r>
              <a:rPr lang="en-US" dirty="0"/>
              <a:t>Only 6 chain scissions occurred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65DC121-597F-4C3C-8CBE-03A329D813E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12" t="5289" r="11376" b="9630"/>
          <a:stretch/>
        </p:blipFill>
        <p:spPr>
          <a:xfrm>
            <a:off x="4990561" y="2233370"/>
            <a:ext cx="6554023" cy="213131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E0976F2-9101-4C6F-ACC4-A14D8AAAF9C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hq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410" t="11874" r="6514" b="8371"/>
          <a:stretch/>
        </p:blipFill>
        <p:spPr>
          <a:xfrm>
            <a:off x="4990561" y="4590617"/>
            <a:ext cx="6560802" cy="209735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67C1705-F0BA-4438-B6CF-FCACDE23C2AD}"/>
              </a:ext>
            </a:extLst>
          </p:cNvPr>
          <p:cNvSpPr/>
          <p:nvPr/>
        </p:nvSpPr>
        <p:spPr>
          <a:xfrm>
            <a:off x="4990562" y="2241074"/>
            <a:ext cx="6554021" cy="2123614"/>
          </a:xfrm>
          <a:prstGeom prst="rect">
            <a:avLst/>
          </a:prstGeom>
          <a:noFill/>
          <a:ln w="1270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4B3C1DB-9F7C-4AFA-9A72-51951738CC4D}"/>
              </a:ext>
            </a:extLst>
          </p:cNvPr>
          <p:cNvSpPr/>
          <p:nvPr/>
        </p:nvSpPr>
        <p:spPr>
          <a:xfrm>
            <a:off x="4990562" y="4590617"/>
            <a:ext cx="6554023" cy="2097350"/>
          </a:xfrm>
          <a:prstGeom prst="rect">
            <a:avLst/>
          </a:prstGeom>
          <a:noFill/>
          <a:ln w="1270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E27D9749-1D90-4A70-ADF4-9CA72D2F9A39}"/>
              </a:ext>
            </a:extLst>
          </p:cNvPr>
          <p:cNvCxnSpPr>
            <a:cxnSpLocks/>
          </p:cNvCxnSpPr>
          <p:nvPr/>
        </p:nvCxnSpPr>
        <p:spPr>
          <a:xfrm>
            <a:off x="11777597" y="1847850"/>
            <a:ext cx="0" cy="3752782"/>
          </a:xfrm>
          <a:prstGeom prst="line">
            <a:avLst/>
          </a:prstGeom>
          <a:ln w="1270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91887902-EFD4-478A-8808-7B74B938B144}"/>
              </a:ext>
            </a:extLst>
          </p:cNvPr>
          <p:cNvCxnSpPr>
            <a:cxnSpLocks/>
          </p:cNvCxnSpPr>
          <p:nvPr/>
        </p:nvCxnSpPr>
        <p:spPr>
          <a:xfrm>
            <a:off x="11537800" y="5600632"/>
            <a:ext cx="239797" cy="0"/>
          </a:xfrm>
          <a:prstGeom prst="line">
            <a:avLst/>
          </a:prstGeom>
          <a:ln w="1270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itle 4"/>
          <p:cNvSpPr txBox="1">
            <a:spLocks noGrp="1"/>
          </p:cNvSpPr>
          <p:nvPr>
            <p:ph type="title"/>
          </p:nvPr>
        </p:nvSpPr>
        <p:spPr>
          <a:xfrm>
            <a:off x="1466850" y="0"/>
            <a:ext cx="9334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Eras Light ITC" panose="020B0402030504020804" pitchFamily="34" charset="0"/>
              </a:rPr>
              <a:t>Uniaxial Extension with Chain Scission 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625959" y="821788"/>
            <a:ext cx="1125975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25D6DC47-415F-435A-838E-D3CDE4069972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"/>
          <a:stretch/>
        </p:blipFill>
        <p:spPr>
          <a:xfrm>
            <a:off x="303063" y="577355"/>
            <a:ext cx="11795178" cy="139022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F99EF76-839F-4939-8E07-A2960FFE2765}"/>
              </a:ext>
            </a:extLst>
          </p:cNvPr>
          <p:cNvSpPr/>
          <p:nvPr/>
        </p:nvSpPr>
        <p:spPr>
          <a:xfrm>
            <a:off x="1893779" y="636077"/>
            <a:ext cx="3295712" cy="1097879"/>
          </a:xfrm>
          <a:prstGeom prst="rect">
            <a:avLst/>
          </a:prstGeom>
          <a:noFill/>
          <a:ln w="1270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FA09578-DA5B-447A-905D-023D56DC51F5}"/>
              </a:ext>
            </a:extLst>
          </p:cNvPr>
          <p:cNvCxnSpPr>
            <a:cxnSpLocks/>
          </p:cNvCxnSpPr>
          <p:nvPr/>
        </p:nvCxnSpPr>
        <p:spPr>
          <a:xfrm>
            <a:off x="3652980" y="1734646"/>
            <a:ext cx="0" cy="327942"/>
          </a:xfrm>
          <a:prstGeom prst="line">
            <a:avLst/>
          </a:prstGeom>
          <a:ln w="1270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01AAB6B6-ABB1-431A-9796-DEC6BA007AD7}"/>
              </a:ext>
            </a:extLst>
          </p:cNvPr>
          <p:cNvSpPr/>
          <p:nvPr/>
        </p:nvSpPr>
        <p:spPr>
          <a:xfrm>
            <a:off x="5238727" y="636768"/>
            <a:ext cx="3349917" cy="1097879"/>
          </a:xfrm>
          <a:prstGeom prst="rect">
            <a:avLst/>
          </a:prstGeom>
          <a:noFill/>
          <a:ln w="1270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EC9B3970-D018-49D0-80A7-3E5E7D216B36}"/>
              </a:ext>
            </a:extLst>
          </p:cNvPr>
          <p:cNvCxnSpPr>
            <a:cxnSpLocks/>
          </p:cNvCxnSpPr>
          <p:nvPr/>
        </p:nvCxnSpPr>
        <p:spPr>
          <a:xfrm>
            <a:off x="6964163" y="1734646"/>
            <a:ext cx="0" cy="183689"/>
          </a:xfrm>
          <a:prstGeom prst="line">
            <a:avLst/>
          </a:prstGeom>
          <a:ln w="1270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BEB7C22B-F652-46E8-90FC-5A04073861AF}"/>
              </a:ext>
            </a:extLst>
          </p:cNvPr>
          <p:cNvCxnSpPr>
            <a:cxnSpLocks/>
          </p:cNvCxnSpPr>
          <p:nvPr/>
        </p:nvCxnSpPr>
        <p:spPr>
          <a:xfrm>
            <a:off x="6964163" y="1918335"/>
            <a:ext cx="4823411" cy="0"/>
          </a:xfrm>
          <a:prstGeom prst="line">
            <a:avLst/>
          </a:prstGeom>
          <a:ln w="1270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993CA57B-B9C0-49B0-85B9-5EA4B3034195}"/>
              </a:ext>
            </a:extLst>
          </p:cNvPr>
          <p:cNvSpPr txBox="1"/>
          <p:nvPr/>
        </p:nvSpPr>
        <p:spPr>
          <a:xfrm rot="16200000">
            <a:off x="-314958" y="701561"/>
            <a:ext cx="1258164" cy="5901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130 Å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8F6D701-D6B5-4983-8A09-04684A3582BC}"/>
              </a:ext>
            </a:extLst>
          </p:cNvPr>
          <p:cNvSpPr txBox="1"/>
          <p:nvPr/>
        </p:nvSpPr>
        <p:spPr>
          <a:xfrm>
            <a:off x="4004225" y="1739590"/>
            <a:ext cx="2969925" cy="3632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1435 Å (~11:1 aspect ratio)</a:t>
            </a:r>
          </a:p>
        </p:txBody>
      </p:sp>
      <p:sp>
        <p:nvSpPr>
          <p:cNvPr id="31" name="Title 4"/>
          <p:cNvSpPr txBox="1">
            <a:spLocks/>
          </p:cNvSpPr>
          <p:nvPr/>
        </p:nvSpPr>
        <p:spPr>
          <a:xfrm>
            <a:off x="10612029" y="990049"/>
            <a:ext cx="2203240" cy="54588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/>
            <a:r>
              <a:rPr lang="en-US" sz="1800" i="1" dirty="0">
                <a:latin typeface="+mn-lt"/>
                <a:ea typeface="+mn-ea"/>
                <a:cs typeface="+mn-cs"/>
              </a:rPr>
              <a:t>(nylon 6,6)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BEB7C22B-F652-46E8-90FC-5A04073861AF}"/>
              </a:ext>
            </a:extLst>
          </p:cNvPr>
          <p:cNvCxnSpPr>
            <a:cxnSpLocks/>
          </p:cNvCxnSpPr>
          <p:nvPr/>
        </p:nvCxnSpPr>
        <p:spPr>
          <a:xfrm>
            <a:off x="3666187" y="2068243"/>
            <a:ext cx="4823411" cy="0"/>
          </a:xfrm>
          <a:prstGeom prst="line">
            <a:avLst/>
          </a:prstGeom>
          <a:ln w="1270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AFA09578-DA5B-447A-905D-023D56DC51F5}"/>
              </a:ext>
            </a:extLst>
          </p:cNvPr>
          <p:cNvCxnSpPr>
            <a:cxnSpLocks/>
          </p:cNvCxnSpPr>
          <p:nvPr/>
        </p:nvCxnSpPr>
        <p:spPr>
          <a:xfrm>
            <a:off x="8489598" y="2068889"/>
            <a:ext cx="0" cy="164481"/>
          </a:xfrm>
          <a:prstGeom prst="line">
            <a:avLst/>
          </a:prstGeom>
          <a:ln w="1270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DEB8E4DE-371E-B549-8C75-649EE770D3B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199813" y="5865813"/>
            <a:ext cx="812800" cy="812800"/>
          </a:xfrm>
          <a:prstGeom prst="rect">
            <a:avLst/>
          </a:prstGeom>
        </p:spPr>
      </p:pic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5BB3A160-E3D3-2945-A9BB-3699F647FACE}"/>
              </a:ext>
            </a:extLst>
          </p:cNvPr>
          <p:cNvCxnSpPr>
            <a:cxnSpLocks/>
          </p:cNvCxnSpPr>
          <p:nvPr/>
        </p:nvCxnSpPr>
        <p:spPr>
          <a:xfrm>
            <a:off x="303063" y="577355"/>
            <a:ext cx="1158265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D97C4CD-EF64-4F47-83FC-81D1041E4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81BE1-F8E5-4FAF-829C-549B7BEC485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973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996"/>
    </mc:Choice>
    <mc:Fallback xmlns="">
      <p:transition spd="slow" advTm="509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940194" y="980409"/>
            <a:ext cx="5566837" cy="5201253"/>
            <a:chOff x="5581650" y="704850"/>
            <a:chExt cx="6381750" cy="596265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449531E3-9E48-467B-A90E-B355DA98455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11" t="5278" r="3333" b="7778"/>
            <a:stretch/>
          </p:blipFill>
          <p:spPr>
            <a:xfrm>
              <a:off x="5581650" y="704850"/>
              <a:ext cx="6381750" cy="5962650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0AACB45-C22A-4796-BABA-B60185DA29E8}"/>
                </a:ext>
              </a:extLst>
            </p:cNvPr>
            <p:cNvSpPr/>
            <p:nvPr/>
          </p:nvSpPr>
          <p:spPr>
            <a:xfrm>
              <a:off x="6269373" y="5317573"/>
              <a:ext cx="662730" cy="92278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5A50BAA-71DC-4657-88C0-CCCDE70C8A82}"/>
                </a:ext>
              </a:extLst>
            </p:cNvPr>
            <p:cNvSpPr/>
            <p:nvPr/>
          </p:nvSpPr>
          <p:spPr>
            <a:xfrm>
              <a:off x="6514052" y="5622373"/>
              <a:ext cx="770388" cy="92278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Title 4"/>
          <p:cNvSpPr txBox="1">
            <a:spLocks noGrp="1"/>
          </p:cNvSpPr>
          <p:nvPr>
            <p:ph type="title"/>
          </p:nvPr>
        </p:nvSpPr>
        <p:spPr>
          <a:xfrm>
            <a:off x="576072" y="185178"/>
            <a:ext cx="10949178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Eras Light ITC" panose="020B0402030504020804" pitchFamily="34" charset="0"/>
              </a:rPr>
              <a:t>Polystyrene Demo</a:t>
            </a:r>
          </a:p>
        </p:txBody>
      </p:sp>
      <p:cxnSp>
        <p:nvCxnSpPr>
          <p:cNvPr id="8" name="Straight Connector 7"/>
          <p:cNvCxnSpPr>
            <a:cxnSpLocks/>
          </p:cNvCxnSpPr>
          <p:nvPr/>
        </p:nvCxnSpPr>
        <p:spPr>
          <a:xfrm>
            <a:off x="420624" y="961358"/>
            <a:ext cx="1118082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7023100" y="1337733"/>
            <a:ext cx="49784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&gt;99% polymerized polystyrene </a:t>
            </a:r>
          </a:p>
          <a:p>
            <a:r>
              <a:rPr lang="en-US" sz="2800" dirty="0"/>
              <a:t>200,000 atoms (12,500x styrene)</a:t>
            </a:r>
          </a:p>
          <a:p>
            <a:endParaRPr lang="en-US" sz="2800" dirty="0"/>
          </a:p>
          <a:p>
            <a:r>
              <a:rPr lang="en-US" sz="2800" dirty="0"/>
              <a:t>&gt;98.5% polymerized with 3.0 Å distance cutoff, before switching to 3.5 Å</a:t>
            </a:r>
          </a:p>
          <a:p>
            <a:endParaRPr lang="en-US" sz="2800" dirty="0"/>
          </a:p>
          <a:p>
            <a:pPr algn="ctr"/>
            <a:r>
              <a:rPr lang="en-US" sz="2800" b="1" dirty="0"/>
              <a:t>Conclusion: REACTER can handle small monomers with bulky side groups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1452" y="4937499"/>
            <a:ext cx="1981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/>
              <a:t>530 K</a:t>
            </a:r>
          </a:p>
          <a:p>
            <a:r>
              <a:rPr lang="en-US" sz="2800" i="1" dirty="0"/>
              <a:t>13.7 nm box</a:t>
            </a:r>
          </a:p>
        </p:txBody>
      </p:sp>
      <p:pic>
        <p:nvPicPr>
          <p:cNvPr id="4098" name="Picture 2" descr="https://upload.wikimedia.org/wikipedia/commons/a/ad/Styrene-from-xtal-2001-3D-balls.png"/>
          <p:cNvPicPr>
            <a:picLocks noChangeAspect="1" noChangeArrowheads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0402" y="4885614"/>
            <a:ext cx="1500890" cy="1149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Audio 14">
            <a:hlinkClick r:id="" action="ppaction://media"/>
            <a:extLst>
              <a:ext uri="{FF2B5EF4-FFF2-40B4-BE49-F238E27FC236}">
                <a16:creationId xmlns:a16="http://schemas.microsoft.com/office/drawing/2014/main" id="{4C816FC7-51A9-EF4A-8DE2-A249C8FCB41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A8C556B-DEE7-0840-98B7-79EEF797E91B}"/>
              </a:ext>
            </a:extLst>
          </p:cNvPr>
          <p:cNvSpPr txBox="1"/>
          <p:nvPr/>
        </p:nvSpPr>
        <p:spPr>
          <a:xfrm>
            <a:off x="-70611" y="6169837"/>
            <a:ext cx="78406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REACTER: A Heuristic Method for Reactive Molecular Dynamics.</a:t>
            </a:r>
          </a:p>
          <a:p>
            <a:pPr algn="ctr"/>
            <a:r>
              <a:rPr lang="en-US" dirty="0" err="1"/>
              <a:t>Gissinger</a:t>
            </a:r>
            <a:r>
              <a:rPr lang="en-US" dirty="0"/>
              <a:t>, Jensen &amp; Wise. Macromolecules. 2020 (in press).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5A383E9-FF10-1949-A002-F7AA53CDE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81BE1-F8E5-4FAF-829C-549B7BEC485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138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4979"/>
    </mc:Choice>
    <mc:Fallback xmlns="">
      <p:transition spd="slow" advTm="5497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Untitled56" descr="Untitled56">
            <a:hlinkClick r:id="" action="ppaction://media"/>
            <a:extLst>
              <a:ext uri="{FF2B5EF4-FFF2-40B4-BE49-F238E27FC236}">
                <a16:creationId xmlns:a16="http://schemas.microsoft.com/office/drawing/2014/main" id="{E9EA86B4-0117-4246-AB7A-E298625BCBBF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869098" y="2839851"/>
            <a:ext cx="47593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cs typeface="Arial" panose="020B0604020202020204" pitchFamily="34" charset="0"/>
              </a:rPr>
              <a:t>Simple cross-linking mechanism of an amine to two epoxy molecules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953250" y="1961748"/>
            <a:ext cx="45910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>
                <a:cs typeface="Arial" panose="020B0604020202020204" pitchFamily="34" charset="0"/>
              </a:rPr>
              <a:t>Epoxy Crosslinking</a:t>
            </a:r>
          </a:p>
        </p:txBody>
      </p:sp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B32B5055-E8C0-6C42-9283-D052BDE0E77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5">
                  <p14:trim end="1507.9912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3CF5A3B-BD1F-CC40-A2A3-4A7BB9940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81BE1-F8E5-4FAF-829C-549B7BEC4855}" type="slidenum">
              <a:rPr lang="en-US" smtClean="0"/>
              <a:t>14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10445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26500"/>
    </mc:Choice>
    <mc:Fallback xmlns="">
      <p:transition advTm="265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mediacall" presetSubtype="0" fill="hold" nodeType="withEffect">
                                  <p:stCondLst>
                                    <p:cond delay="13000"/>
                                  </p:stCondLst>
                                  <p:childTnLst>
                                    <p:cmd type="call" cmd="togglePause">
                                      <p:cBhvr>
                                        <p:cTn id="8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audio isNarration="1"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 txBox="1">
            <a:spLocks/>
          </p:cNvSpPr>
          <p:nvPr/>
        </p:nvSpPr>
        <p:spPr>
          <a:xfrm>
            <a:off x="210312" y="100178"/>
            <a:ext cx="11746297" cy="7571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>
                <a:latin typeface="Eras Light ITC" panose="020B0402030504020804" pitchFamily="34" charset="0"/>
              </a:rPr>
              <a:t>Final Epoxy Morphology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509307" y="893958"/>
            <a:ext cx="111733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Picture 23">
            <a:extLst>
              <a:ext uri="{FF2B5EF4-FFF2-40B4-BE49-F238E27FC236}">
                <a16:creationId xmlns:a16="http://schemas.microsoft.com/office/drawing/2014/main" id="{EBD291C6-2E67-3647-8958-D534970308F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594"/>
          <a:stretch/>
        </p:blipFill>
        <p:spPr>
          <a:xfrm>
            <a:off x="1524001" y="895549"/>
            <a:ext cx="9153437" cy="5957739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CD7DAC26-421C-6E42-8FD2-B98135F4B251}"/>
              </a:ext>
            </a:extLst>
          </p:cNvPr>
          <p:cNvSpPr/>
          <p:nvPr/>
        </p:nvSpPr>
        <p:spPr>
          <a:xfrm>
            <a:off x="1476896" y="873183"/>
            <a:ext cx="3723755" cy="3044191"/>
          </a:xfrm>
          <a:prstGeom prst="rect">
            <a:avLst/>
          </a:prstGeom>
          <a:solidFill>
            <a:schemeClr val="bg1">
              <a:alpha val="75000"/>
            </a:schemeClr>
          </a:solidFill>
          <a:effectLst>
            <a:softEdge rad="2286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7E90B22-4D30-8F4B-88CC-A01F5A4FF39E}"/>
              </a:ext>
            </a:extLst>
          </p:cNvPr>
          <p:cNvSpPr txBox="1"/>
          <p:nvPr/>
        </p:nvSpPr>
        <p:spPr>
          <a:xfrm>
            <a:off x="1822738" y="1243673"/>
            <a:ext cx="322396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96% cross-linked</a:t>
            </a:r>
          </a:p>
          <a:p>
            <a:pPr algn="ctr"/>
            <a:endParaRPr lang="en-US" sz="2000" dirty="0"/>
          </a:p>
          <a:p>
            <a:pPr algn="ctr"/>
            <a:r>
              <a:rPr lang="en-US" sz="2000" dirty="0"/>
              <a:t>Distance cutoffs: </a:t>
            </a:r>
          </a:p>
          <a:p>
            <a:pPr algn="ctr"/>
            <a:r>
              <a:rPr lang="en-US" sz="2000" dirty="0" err="1"/>
              <a:t>rxn</a:t>
            </a:r>
            <a:r>
              <a:rPr lang="en-US" sz="2000" dirty="0"/>
              <a:t> 1: 3.5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Å</a:t>
            </a:r>
            <a:r>
              <a:rPr lang="en-US" sz="2000" dirty="0"/>
              <a:t>, </a:t>
            </a:r>
            <a:r>
              <a:rPr lang="en-US" sz="2000" dirty="0" err="1"/>
              <a:t>rxn</a:t>
            </a:r>
            <a:r>
              <a:rPr lang="en-US" sz="2000" dirty="0"/>
              <a:t> 2: 5.0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Å</a:t>
            </a:r>
            <a:endParaRPr lang="en-US" sz="2000" dirty="0"/>
          </a:p>
          <a:p>
            <a:pPr algn="ctr"/>
            <a:r>
              <a:rPr lang="en-US" sz="2000" dirty="0"/>
              <a:t>100 </a:t>
            </a:r>
            <a:r>
              <a:rPr lang="en-US" sz="2000" dirty="0" err="1"/>
              <a:t>diepoxy</a:t>
            </a:r>
            <a:r>
              <a:rPr lang="en-US" sz="2000" dirty="0"/>
              <a:t> molecules, </a:t>
            </a:r>
          </a:p>
          <a:p>
            <a:pPr algn="ctr"/>
            <a:r>
              <a:rPr lang="en-US" sz="2000" dirty="0"/>
              <a:t>50 diamine molecules</a:t>
            </a:r>
          </a:p>
          <a:p>
            <a:pPr algn="ctr"/>
            <a:r>
              <a:rPr lang="en-US" sz="2000" dirty="0"/>
              <a:t>Run: 200 </a:t>
            </a:r>
            <a:r>
              <a:rPr lang="en-US" sz="2000" dirty="0" err="1"/>
              <a:t>ps</a:t>
            </a:r>
            <a:r>
              <a:rPr lang="en-US" sz="2000" dirty="0"/>
              <a:t> at 800 K</a:t>
            </a: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710D61EC-D10E-4947-9A2D-06A481CC0201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3523.9379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B0605B5-9C2B-9049-952D-6768C1B82C19}"/>
              </a:ext>
            </a:extLst>
          </p:cNvPr>
          <p:cNvSpPr/>
          <p:nvPr/>
        </p:nvSpPr>
        <p:spPr>
          <a:xfrm>
            <a:off x="2160494" y="5892800"/>
            <a:ext cx="7754471" cy="1523078"/>
          </a:xfrm>
          <a:prstGeom prst="rect">
            <a:avLst/>
          </a:prstGeom>
          <a:solidFill>
            <a:schemeClr val="bg1">
              <a:alpha val="75000"/>
            </a:schemeClr>
          </a:solidFill>
          <a:effectLst>
            <a:softEdge rad="2286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880CABC-1219-0D4C-AD73-259E9AFE4A6F}"/>
              </a:ext>
            </a:extLst>
          </p:cNvPr>
          <p:cNvSpPr txBox="1"/>
          <p:nvPr/>
        </p:nvSpPr>
        <p:spPr>
          <a:xfrm>
            <a:off x="2368132" y="6206957"/>
            <a:ext cx="74557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Modeling chemical reactions in classical molecular dynamics simulations. Gissinger, Jensen &amp; Wise. Polymer 128, 211-217. 2017.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87FC3BD-0063-9D44-AE61-40662B642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81BE1-F8E5-4FAF-829C-549B7BEC485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33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500"/>
    </mc:Choice>
    <mc:Fallback xmlns="">
      <p:transition spd="slow" advTm="355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53FAE62-7D52-E644-967E-7707DE0101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230" y="3740752"/>
            <a:ext cx="5854700" cy="37973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700" y="1578840"/>
            <a:ext cx="11220450" cy="4917210"/>
          </a:xfrm>
        </p:spPr>
        <p:txBody>
          <a:bodyPr>
            <a:normAutofit/>
          </a:bodyPr>
          <a:lstStyle/>
          <a:p>
            <a:r>
              <a:rPr lang="en-US" dirty="0"/>
              <a:t>REACTER is a useful tool for building complex morphologies</a:t>
            </a:r>
          </a:p>
          <a:p>
            <a:r>
              <a:rPr lang="en-US" dirty="0"/>
              <a:t>The REACTER protocol scales well</a:t>
            </a:r>
          </a:p>
          <a:p>
            <a:pPr lvl="1"/>
            <a:r>
              <a:rPr lang="en-US" dirty="0"/>
              <a:t>10,000 nylon precursors          true temp. (≈260 C)</a:t>
            </a:r>
          </a:p>
          <a:p>
            <a:pPr lvl="1"/>
            <a:r>
              <a:rPr lang="en-US" dirty="0"/>
              <a:t>12,500 styrene molecules          low cutoff 3-5 Å</a:t>
            </a:r>
          </a:p>
          <a:p>
            <a:r>
              <a:rPr lang="en-US" dirty="0"/>
              <a:t>Correctly predicts cyclic content, polydispersity and chain morphology</a:t>
            </a:r>
          </a:p>
          <a:p>
            <a:r>
              <a:rPr lang="en-US" dirty="0"/>
              <a:t>What’s next?</a:t>
            </a:r>
          </a:p>
          <a:p>
            <a:pPr lvl="1"/>
            <a:r>
              <a:rPr lang="en-US" dirty="0"/>
              <a:t>More predictive reaction constraints</a:t>
            </a:r>
          </a:p>
          <a:p>
            <a:pPr lvl="2"/>
            <a:r>
              <a:rPr lang="en-US" dirty="0"/>
              <a:t>Potential energy surfaces?</a:t>
            </a:r>
          </a:p>
          <a:p>
            <a:pPr lvl="1"/>
            <a:r>
              <a:rPr lang="en-US" dirty="0"/>
              <a:t>Features in progress</a:t>
            </a:r>
          </a:p>
          <a:p>
            <a:pPr lvl="2"/>
            <a:r>
              <a:rPr lang="en-US" dirty="0"/>
              <a:t>Additional reaction constraints</a:t>
            </a:r>
          </a:p>
          <a:p>
            <a:pPr lvl="2"/>
            <a:r>
              <a:rPr lang="en-US" dirty="0"/>
              <a:t>Option to insert atoms</a:t>
            </a:r>
          </a:p>
        </p:txBody>
      </p:sp>
      <p:sp>
        <p:nvSpPr>
          <p:cNvPr id="5" name="Title 4"/>
          <p:cNvSpPr txBox="1">
            <a:spLocks noGrp="1"/>
          </p:cNvSpPr>
          <p:nvPr>
            <p:ph type="title"/>
          </p:nvPr>
        </p:nvSpPr>
        <p:spPr>
          <a:xfrm>
            <a:off x="133350" y="466887"/>
            <a:ext cx="11906250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Eras Light ITC" panose="020B0402030504020804" pitchFamily="34" charset="0"/>
              </a:rPr>
              <a:t>Summary and Outlook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552450" y="1257300"/>
            <a:ext cx="111733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Left Brace 1"/>
          <p:cNvSpPr/>
          <p:nvPr/>
        </p:nvSpPr>
        <p:spPr>
          <a:xfrm flipH="1">
            <a:off x="4686705" y="2614315"/>
            <a:ext cx="116732" cy="686659"/>
          </a:xfrm>
          <a:prstGeom prst="leftBrace">
            <a:avLst>
              <a:gd name="adj1" fmla="val 147059"/>
              <a:gd name="adj2" fmla="val 50000"/>
            </a:avLst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Left Brace 8"/>
          <p:cNvSpPr/>
          <p:nvPr/>
        </p:nvSpPr>
        <p:spPr>
          <a:xfrm flipH="1">
            <a:off x="7582305" y="2544717"/>
            <a:ext cx="116732" cy="686659"/>
          </a:xfrm>
          <a:prstGeom prst="leftBrace">
            <a:avLst>
              <a:gd name="adj1" fmla="val 147059"/>
              <a:gd name="adj2" fmla="val 50000"/>
            </a:avLst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867650" y="2631861"/>
            <a:ext cx="3124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&gt;99% polymerization</a:t>
            </a:r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91ECDF84-152C-8842-AB21-204FA93B2EF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1DC2389-D7F5-9347-AC83-2D15C4247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81BE1-F8E5-4FAF-829C-549B7BEC485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419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787"/>
    </mc:Choice>
    <mc:Fallback xmlns="">
      <p:transition spd="slow" advTm="537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http://people.nas.nasa.gov/~kolano/images/nas.gif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2485" y="2098576"/>
            <a:ext cx="3132423" cy="1527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4"/>
          <p:cNvSpPr txBox="1">
            <a:spLocks/>
          </p:cNvSpPr>
          <p:nvPr/>
        </p:nvSpPr>
        <p:spPr>
          <a:xfrm>
            <a:off x="133350" y="447992"/>
            <a:ext cx="9334500" cy="7571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i="1" dirty="0">
                <a:latin typeface="Eras Light ITC" panose="020B0402030504020804" pitchFamily="34" charset="0"/>
              </a:rPr>
              <a:t>Thank You!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761" b="28886"/>
          <a:stretch/>
        </p:blipFill>
        <p:spPr>
          <a:xfrm>
            <a:off x="9090213" y="91669"/>
            <a:ext cx="2637449" cy="1267449"/>
          </a:xfrm>
          <a:prstGeom prst="rect">
            <a:avLst/>
          </a:prstGeom>
        </p:spPr>
      </p:pic>
      <p:cxnSp>
        <p:nvCxnSpPr>
          <p:cNvPr id="14" name="Straight Connector 13"/>
          <p:cNvCxnSpPr/>
          <p:nvPr/>
        </p:nvCxnSpPr>
        <p:spPr>
          <a:xfrm>
            <a:off x="552450" y="1348969"/>
            <a:ext cx="111733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012"/>
          <a:stretch/>
        </p:blipFill>
        <p:spPr>
          <a:xfrm>
            <a:off x="3589360" y="4828151"/>
            <a:ext cx="4735773" cy="1056174"/>
          </a:xfrm>
          <a:prstGeom prst="rect">
            <a:avLst/>
          </a:prstGeom>
        </p:spPr>
      </p:pic>
      <p:sp>
        <p:nvSpPr>
          <p:cNvPr id="26" name="Title 4"/>
          <p:cNvSpPr txBox="1">
            <a:spLocks/>
          </p:cNvSpPr>
          <p:nvPr/>
        </p:nvSpPr>
        <p:spPr>
          <a:xfrm>
            <a:off x="1249227" y="5705548"/>
            <a:ext cx="9334500" cy="6463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i="1" dirty="0">
                <a:latin typeface="Eras Light ITC" panose="020B0402030504020804" pitchFamily="34" charset="0"/>
              </a:rPr>
              <a:t>www.reacter.org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A2F2BE4-6F05-7E42-ABF0-222814359606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999"/>
          <a:stretch/>
        </p:blipFill>
        <p:spPr>
          <a:xfrm>
            <a:off x="1874424" y="2400623"/>
            <a:ext cx="1825667" cy="155832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84B4107-CF82-D241-A5C6-F78CCD29B1E6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48284"/>
          <a:stretch/>
        </p:blipFill>
        <p:spPr>
          <a:xfrm>
            <a:off x="3488416" y="2493200"/>
            <a:ext cx="1512679" cy="1197739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AAC1547D-63B8-324F-AF81-79B4D60C0B9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C3D119-6464-DC4C-A1D8-9C2DB87A1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81BE1-F8E5-4FAF-829C-549B7BEC485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196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32"/>
    </mc:Choice>
    <mc:Fallback xmlns="">
      <p:transition spd="slow" advTm="34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9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.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5.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6.7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94772</TotalTime>
  <Words>814</Words>
  <Application>Microsoft Macintosh PowerPoint</Application>
  <PresentationFormat>Widescreen</PresentationFormat>
  <Paragraphs>175</Paragraphs>
  <Slides>17</Slides>
  <Notes>12</Notes>
  <HiddenSlides>0</HiddenSlides>
  <MMClips>21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Eras</vt:lpstr>
      <vt:lpstr>Eras Light ITC</vt:lpstr>
      <vt:lpstr>Office Theme</vt:lpstr>
      <vt:lpstr>PowerPoint Presentation</vt:lpstr>
      <vt:lpstr>What is REACTER?</vt:lpstr>
      <vt:lpstr>REACTER: Standard Features</vt:lpstr>
      <vt:lpstr>Delete Atoms Based on Topology</vt:lpstr>
      <vt:lpstr>Bond-Breaking Reaction Trigger</vt:lpstr>
      <vt:lpstr>Reaction Constraints</vt:lpstr>
      <vt:lpstr>PowerPoint Presentation</vt:lpstr>
      <vt:lpstr>PowerPoint Presentation</vt:lpstr>
      <vt:lpstr>PowerPoint Presentation</vt:lpstr>
      <vt:lpstr>PowerPoint Presentation</vt:lpstr>
      <vt:lpstr>Chain Growth vs. Ring Formation </vt:lpstr>
      <vt:lpstr>Uniaxial Extension with Chain Scission </vt:lpstr>
      <vt:lpstr>Polystyrene Demo</vt:lpstr>
      <vt:lpstr>PowerPoint Presentation</vt:lpstr>
      <vt:lpstr>PowerPoint Presentation</vt:lpstr>
      <vt:lpstr>Summary and Outlook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DaBean</dc:creator>
  <cp:lastModifiedBy>Gissinger, Jacob (LARC-D307)[UNIVERSITIES SPACE RESEARCH ASSOCIATION]</cp:lastModifiedBy>
  <cp:revision>369</cp:revision>
  <cp:lastPrinted>2019-08-09T08:15:48Z</cp:lastPrinted>
  <dcterms:created xsi:type="dcterms:W3CDTF">2018-10-14T18:06:13Z</dcterms:created>
  <dcterms:modified xsi:type="dcterms:W3CDTF">2020-11-06T20:11:43Z</dcterms:modified>
</cp:coreProperties>
</file>