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91" r:id="rId3"/>
    <p:sldId id="273" r:id="rId4"/>
    <p:sldId id="276" r:id="rId5"/>
    <p:sldId id="286" r:id="rId6"/>
    <p:sldId id="294" r:id="rId7"/>
    <p:sldId id="289" r:id="rId8"/>
    <p:sldId id="290" r:id="rId9"/>
    <p:sldId id="293" r:id="rId10"/>
    <p:sldId id="287" r:id="rId11"/>
    <p:sldId id="296" r:id="rId12"/>
    <p:sldId id="297" r:id="rId13"/>
    <p:sldId id="295" r:id="rId1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FC3D21"/>
    <a:srgbClr val="0066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6" autoAdjust="0"/>
    <p:restoredTop sz="91022" autoAdjust="0"/>
  </p:normalViewPr>
  <p:slideViewPr>
    <p:cSldViewPr snapToGrid="0" showGuides="1">
      <p:cViewPr varScale="1">
        <p:scale>
          <a:sx n="105" d="100"/>
          <a:sy n="105" d="100"/>
        </p:scale>
        <p:origin x="15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DPLR Performance Profile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DPLR Earth 11sp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Sheet1!$A$3:$A$7</c:f>
              <c:strCache>
                <c:ptCount val="5"/>
                <c:pt idx="0">
                  <c:v>Inviscid Assembly</c:v>
                </c:pt>
                <c:pt idx="1">
                  <c:v>Viscous Assembly</c:v>
                </c:pt>
                <c:pt idx="2">
                  <c:v>Source Assembly</c:v>
                </c:pt>
                <c:pt idx="3">
                  <c:v>Linear Solve</c:v>
                </c:pt>
                <c:pt idx="4">
                  <c:v>Update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0.43</c:v>
                </c:pt>
                <c:pt idx="1">
                  <c:v>0.23</c:v>
                </c:pt>
                <c:pt idx="2">
                  <c:v>0.11</c:v>
                </c:pt>
                <c:pt idx="3">
                  <c:v>0.16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B-4653-9120-5D847599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DPLR Mars 8sp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Sheet1!$A$3:$A$7</c:f>
              <c:strCache>
                <c:ptCount val="5"/>
                <c:pt idx="0">
                  <c:v>Inviscid Assembly</c:v>
                </c:pt>
                <c:pt idx="1">
                  <c:v>Viscous Assembly</c:v>
                </c:pt>
                <c:pt idx="2">
                  <c:v>Source Assembly</c:v>
                </c:pt>
                <c:pt idx="3">
                  <c:v>Linear Solve</c:v>
                </c:pt>
                <c:pt idx="4">
                  <c:v>Update</c:v>
                </c:pt>
              </c:strCache>
            </c:strRef>
          </c:cat>
          <c:val>
            <c:numRef>
              <c:f>Sheet1!$C$3:$C$7</c:f>
              <c:numCache>
                <c:formatCode>0%</c:formatCode>
                <c:ptCount val="5"/>
                <c:pt idx="0">
                  <c:v>0.37</c:v>
                </c:pt>
                <c:pt idx="1">
                  <c:v>0.25</c:v>
                </c:pt>
                <c:pt idx="2">
                  <c:v>0.11</c:v>
                </c:pt>
                <c:pt idx="3">
                  <c:v>0.21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2B-4653-9120-5D847599B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069807"/>
        <c:axId val="260105407"/>
      </c:barChart>
      <c:catAx>
        <c:axId val="26006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105407"/>
        <c:crosses val="autoZero"/>
        <c:auto val="1"/>
        <c:lblAlgn val="ctr"/>
        <c:lblOffset val="100"/>
        <c:noMultiLvlLbl val="0"/>
      </c:catAx>
      <c:valAx>
        <c:axId val="260105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Fraction of</a:t>
                </a:r>
                <a:r>
                  <a:rPr lang="en-US" baseline="0" dirty="0"/>
                  <a:t> runtime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06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13625-F780-4664-B539-945AD998D560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DA5A9-6D35-4B84-95DD-DFA9AFE7DA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5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2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00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0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0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6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39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6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46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DA5A9-6D35-4B84-95DD-DFA9AFE7DAD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4419"/>
            <a:ext cx="7772400" cy="3300383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485956" y="135151"/>
            <a:ext cx="174642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250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105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262941" y="52088"/>
            <a:ext cx="0" cy="58521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332094"/>
            <a:ext cx="7772399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0066B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723" y="28239"/>
            <a:ext cx="640080" cy="63989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6205150"/>
            <a:ext cx="7772400" cy="3480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233363" indent="0">
              <a:buNone/>
              <a:defRPr/>
            </a:lvl2pPr>
            <a:lvl3pPr marL="455613" indent="0">
              <a:buNone/>
              <a:defRPr/>
            </a:lvl3pPr>
            <a:lvl4pPr marL="685800" indent="0">
              <a:buNone/>
              <a:defRPr/>
            </a:lvl4pPr>
            <a:lvl5pPr marL="91598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08718" y="139782"/>
            <a:ext cx="276791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250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Systems and Technology Division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Ames Research Center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85800" y="52088"/>
            <a:ext cx="0" cy="58521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8662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858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99"/>
            <a:ext cx="8229600" cy="637403"/>
          </a:xfr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987428"/>
            <a:ext cx="4799409" cy="541337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87426"/>
            <a:ext cx="3121819" cy="541337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9901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92"/>
            <a:ext cx="8229600" cy="6407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6747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38202"/>
            <a:ext cx="1971675" cy="556259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38202"/>
            <a:ext cx="5800725" cy="5562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936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52400" y="1975991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Aeronautics</a:t>
            </a:r>
            <a:r>
              <a:rPr lang="en-US" sz="32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Space Administration</a:t>
            </a:r>
            <a:endParaRPr lang="en-US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2" y="4724400"/>
            <a:ext cx="7643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Ames Research Center</a:t>
            </a:r>
            <a:br>
              <a:rPr lang="en-US" sz="2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Systems and Technology Division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00100"/>
            <a:ext cx="42862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06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25000" decel="2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04 3.33333E-6 L -1.66667E-6 3.3333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6050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2"/>
            <a:ext cx="8229600" cy="47213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/>
          </p:nvPr>
        </p:nvSpPr>
        <p:spPr>
          <a:xfrm>
            <a:off x="457199" y="914400"/>
            <a:ext cx="8229600" cy="609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435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638302"/>
            <a:ext cx="7886700" cy="2891985"/>
          </a:xfrm>
        </p:spPr>
        <p:txBody>
          <a:bodyPr anchor="ctr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0066B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485956" y="135151"/>
            <a:ext cx="174642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250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105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262941" y="52088"/>
            <a:ext cx="0" cy="58521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723" y="28239"/>
            <a:ext cx="640080" cy="639891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708718" y="139782"/>
            <a:ext cx="276791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250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Systems and Technology Division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Ames Research Center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685800" y="52088"/>
            <a:ext cx="0" cy="58521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991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88" y="45720"/>
            <a:ext cx="82296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98499"/>
            <a:ext cx="4038600" cy="55023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8499"/>
            <a:ext cx="4038600" cy="55023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718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324"/>
            <a:ext cx="4038600" cy="609476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324"/>
            <a:ext cx="4038600" cy="48004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38324"/>
            <a:ext cx="4038600" cy="609476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324"/>
            <a:ext cx="4038600" cy="48004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9959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06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765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64008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987426"/>
            <a:ext cx="4799409" cy="54133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87426"/>
            <a:ext cx="3121819" cy="54133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3466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3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"/>
            <a:ext cx="9144000" cy="685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092"/>
            <a:ext cx="8229600" cy="640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914402"/>
            <a:ext cx="8229600" cy="5483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762" y="52088"/>
            <a:ext cx="731520" cy="58521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538663"/>
            <a:ext cx="160226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86000" y="6538662"/>
            <a:ext cx="4572000" cy="158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774449" y="6529893"/>
            <a:ext cx="914399" cy="156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FCCCAE-C0A6-4BB7-B82B-AC74E56A11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7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>
    <p:fade/>
  </p:transition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66B3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66B3"/>
        </a:buClr>
        <a:buSzPct val="12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4213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66B3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66B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4588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66B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System Assembly on GPU for an Inviscid Flux </a:t>
            </a:r>
            <a:r>
              <a:rPr lang="en-US" dirty="0" err="1"/>
              <a:t>Miniapp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en-US" dirty="0"/>
              <a:t>Daniel Steinberg – University of Illinois at Urbana-Champaign</a:t>
            </a:r>
          </a:p>
          <a:p>
            <a:r>
              <a:rPr lang="en-US" dirty="0"/>
              <a:t>Jeffrey Hill – NASA</a:t>
            </a:r>
          </a:p>
          <a:p>
            <a:r>
              <a:rPr lang="en-US" dirty="0"/>
              <a:t>Joey Schulz – AMA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NASA ARC-TS Intern Presentations, August 28, 2020</a:t>
            </a:r>
          </a:p>
        </p:txBody>
      </p:sp>
    </p:spTree>
    <p:extLst>
      <p:ext uri="{BB962C8B-B14F-4D97-AF65-F5344CB8AC3E}">
        <p14:creationId xmlns:p14="http://schemas.microsoft.com/office/powerpoint/2010/main" val="201493450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1469440"/>
                <a:ext cx="8153400" cy="479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𝑠𝑟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𝑐𝑢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𝑐𝑢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𝑠𝑟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p>
                                <m:sSupPr>
                                  <m:ctrlP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𝑈𝑐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𝑈𝑐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69440"/>
                <a:ext cx="8153400" cy="4790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Eigenvalues and Eigenvectors</a:t>
            </a:r>
          </a:p>
        </p:txBody>
      </p:sp>
    </p:spTree>
    <p:extLst>
      <p:ext uri="{BB962C8B-B14F-4D97-AF65-F5344CB8AC3E}">
        <p14:creationId xmlns:p14="http://schemas.microsoft.com/office/powerpoint/2010/main" val="260567771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1469440"/>
                <a:ext cx="8153400" cy="2745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Λ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Λ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Λ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d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Smoothing: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±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±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±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dirty="0"/>
                  <a:t> for hypersonic blunt bodies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=…,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First-order accurate flux: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69440"/>
                <a:ext cx="8153400" cy="2745945"/>
              </a:xfrm>
              <a:prstGeom prst="rect">
                <a:avLst/>
              </a:prstGeom>
              <a:blipFill>
                <a:blip r:embed="rId2"/>
                <a:stretch>
                  <a:fillRect l="-524" t="-1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Steger-Warming Algorithm</a:t>
            </a:r>
          </a:p>
        </p:txBody>
      </p:sp>
    </p:spTree>
    <p:extLst>
      <p:ext uri="{BB962C8B-B14F-4D97-AF65-F5344CB8AC3E}">
        <p14:creationId xmlns:p14="http://schemas.microsoft.com/office/powerpoint/2010/main" val="348897903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1469440"/>
                <a:ext cx="8153400" cy="4410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Evaluate split Jacobians at the same index (first-order accurate):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1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Half-indices indicate average of states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second-order accuracy, improve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with projections: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+,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𝑆𝑊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MUSCL for improved accuracy: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69440"/>
                <a:ext cx="8153400" cy="4410566"/>
              </a:xfrm>
              <a:prstGeom prst="rect">
                <a:avLst/>
              </a:prstGeom>
              <a:blipFill>
                <a:blip r:embed="rId2"/>
                <a:stretch>
                  <a:fillRect l="-524"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Modified Steger-Warming Algorithm</a:t>
            </a:r>
          </a:p>
        </p:txBody>
      </p:sp>
    </p:spTree>
    <p:extLst>
      <p:ext uri="{BB962C8B-B14F-4D97-AF65-F5344CB8AC3E}">
        <p14:creationId xmlns:p14="http://schemas.microsoft.com/office/powerpoint/2010/main" val="159411661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B9B2-3F75-44E7-8669-DC0D57D4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E4E061-8D78-4EED-AF03-AD2F6C4A8B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/>
                <a:r>
                  <a:rPr lang="en-US" sz="1400" dirty="0"/>
                  <a:t>Miniapp outputs: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Domain size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14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Density residual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Elapsed time (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Throughput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US" sz="1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Backup:</a:t>
                </a:r>
              </a:p>
              <a:p>
                <a:pPr marL="96520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Working theory: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≥12</m:t>
                    </m:r>
                  </m:oMath>
                </a14:m>
                <a:r>
                  <a:rPr lang="en-US" dirty="0"/>
                  <a:t>, CPU memory saturates</a:t>
                </a:r>
              </a:p>
              <a:p>
                <a:pPr marL="965200" lvl="2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E4E061-8D78-4EED-AF03-AD2F6C4A8B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0" t="-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2C49-434F-460E-B039-80C93BB1E3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April 29, 2015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56FD-7CC6-4D2E-A37F-4B9E7BEA3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2F38C-6F51-41AA-BB3F-6DA343936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569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814419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Trends in Computing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91960D-FD99-4225-B3FE-AE121B5E2818}"/>
              </a:ext>
            </a:extLst>
          </p:cNvPr>
          <p:cNvSpPr txBox="1"/>
          <p:nvPr/>
        </p:nvSpPr>
        <p:spPr>
          <a:xfrm>
            <a:off x="161278" y="1688130"/>
            <a:ext cx="52008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high- power computing (HPC) devices built, more computing power demanded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for larger and more complex problems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Refinements made to existing CFD codes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advanced physical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500 computers of various architecture: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Top computer (</a:t>
            </a:r>
            <a:r>
              <a:rPr lang="en-US" dirty="0" err="1"/>
              <a:t>Fugaku</a:t>
            </a:r>
            <a:r>
              <a:rPr lang="en-US" dirty="0"/>
              <a:t>, RIKEN, Japan) still runs on CPU (central processor)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Increasing number of GPU-based cores (graphics processor)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Heterogeneous architecture: CPU and GPU working in tandem within a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allow for use in more HPC systems, code necessary to be implementable on GPU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7F19B-35E4-4785-AEA1-ED5DBC090D29}"/>
              </a:ext>
            </a:extLst>
          </p:cNvPr>
          <p:cNvSpPr txBox="1"/>
          <p:nvPr/>
        </p:nvSpPr>
        <p:spPr>
          <a:xfrm>
            <a:off x="5850384" y="5200653"/>
            <a:ext cx="2607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Performance of HPCs over time </a:t>
            </a:r>
            <a:r>
              <a:rPr lang="en-US" sz="1050" dirty="0"/>
              <a:t>(nextplatform.com)</a:t>
            </a:r>
            <a:endParaRPr lang="en-US" sz="1400" dirty="0"/>
          </a:p>
        </p:txBody>
      </p:sp>
      <p:pic>
        <p:nvPicPr>
          <p:cNvPr id="16" name="Picture 15" descr="A close up of a map&#10;&#10;Description automatically generated">
            <a:extLst>
              <a:ext uri="{FF2B5EF4-FFF2-40B4-BE49-F238E27FC236}">
                <a16:creationId xmlns:a16="http://schemas.microsoft.com/office/drawing/2014/main" id="{AA5A9E4A-D4D6-4C5E-B99D-77DE9B6B1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13" y="2009651"/>
            <a:ext cx="3453343" cy="305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3989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19766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More adept at serial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Lower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Few complex cores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814419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Why GPU?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F5F339-2F25-4B84-A990-61DE989B46E8}"/>
              </a:ext>
            </a:extLst>
          </p:cNvPr>
          <p:cNvSpPr txBox="1">
            <a:spLocks/>
          </p:cNvSpPr>
          <p:nvPr/>
        </p:nvSpPr>
        <p:spPr>
          <a:xfrm>
            <a:off x="648810" y="1399716"/>
            <a:ext cx="26670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CPU (Central Processing Unit)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0AFAEF1-7C07-4110-BCB0-FE4D492CF908}"/>
              </a:ext>
            </a:extLst>
          </p:cNvPr>
          <p:cNvSpPr txBox="1">
            <a:spLocks/>
          </p:cNvSpPr>
          <p:nvPr/>
        </p:nvSpPr>
        <p:spPr>
          <a:xfrm>
            <a:off x="5413159" y="1415363"/>
            <a:ext cx="26670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GPU (Graphics Processing Unit)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99495B-898A-41A6-853B-D98D41D52A2A}"/>
              </a:ext>
            </a:extLst>
          </p:cNvPr>
          <p:cNvSpPr txBox="1"/>
          <p:nvPr/>
        </p:nvSpPr>
        <p:spPr>
          <a:xfrm>
            <a:off x="4419600" y="219766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More adept at massive-parallel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Higher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Multiple simple compute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Lower power and cost requirements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21BC53-59B3-44DC-84EE-4826E05E903C}"/>
              </a:ext>
            </a:extLst>
          </p:cNvPr>
          <p:cNvSpPr txBox="1"/>
          <p:nvPr/>
        </p:nvSpPr>
        <p:spPr>
          <a:xfrm>
            <a:off x="92192" y="3683616"/>
            <a:ext cx="4694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temperature, multi-species gas physics codes are one such massively-parallel routine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Typically run on large domains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flux computation across multiple faces simultaneously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3A6CCD-F105-4E99-9DB9-5BEE91BE0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084" y="3181680"/>
            <a:ext cx="3159155" cy="32348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0E82BD6-7AB7-4C21-9F44-1DFA6D5CB9EB}"/>
              </a:ext>
            </a:extLst>
          </p:cNvPr>
          <p:cNvSpPr txBox="1"/>
          <p:nvPr/>
        </p:nvSpPr>
        <p:spPr>
          <a:xfrm>
            <a:off x="8095239" y="3801908"/>
            <a:ext cx="9565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Single Summit node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47AD87-F384-4F2B-91A0-BECDF47A9E00}"/>
              </a:ext>
            </a:extLst>
          </p:cNvPr>
          <p:cNvCxnSpPr/>
          <p:nvPr/>
        </p:nvCxnSpPr>
        <p:spPr>
          <a:xfrm>
            <a:off x="92192" y="3316777"/>
            <a:ext cx="4748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58C34B3-B0DF-45A5-B906-4CF1E7A9FBAE}"/>
              </a:ext>
            </a:extLst>
          </p:cNvPr>
          <p:cNvSpPr txBox="1"/>
          <p:nvPr/>
        </p:nvSpPr>
        <p:spPr>
          <a:xfrm>
            <a:off x="92192" y="4848385"/>
            <a:ext cx="469480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Modern HPC machines are evolving rapidly; how can we write code to also leverage the GPU?</a:t>
            </a:r>
          </a:p>
        </p:txBody>
      </p:sp>
    </p:spTree>
    <p:extLst>
      <p:ext uri="{BB962C8B-B14F-4D97-AF65-F5344CB8AC3E}">
        <p14:creationId xmlns:p14="http://schemas.microsoft.com/office/powerpoint/2010/main" val="331860233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47782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DPLR: Current implementation of high-temperature, reacting </a:t>
            </a:r>
            <a:r>
              <a:rPr lang="en-US" dirty="0" err="1"/>
              <a:t>Navier</a:t>
            </a:r>
            <a:r>
              <a:rPr lang="en-US" dirty="0"/>
              <a:t>-Stokes gas physics routine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Inviscid routine represents greatest bottleneck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we turn that implementation into a performant GPU </a:t>
            </a:r>
            <a:r>
              <a:rPr lang="en-US" dirty="0" err="1"/>
              <a:t>miniapp</a:t>
            </a:r>
            <a:r>
              <a:rPr lang="en-US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Miniapp</a:t>
            </a:r>
            <a:r>
              <a:rPr lang="en-US" dirty="0"/>
              <a:t> (mini-application): tool to simulate section of larger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Represents area of significant time 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 GPU more performant for these flow routines than CPU, by how much?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0DC2F2-27B6-449D-A914-E1F8220C1B03}"/>
              </a:ext>
            </a:extLst>
          </p:cNvPr>
          <p:cNvSpPr txBox="1">
            <a:spLocks/>
          </p:cNvSpPr>
          <p:nvPr/>
        </p:nvSpPr>
        <p:spPr>
          <a:xfrm>
            <a:off x="685800" y="814419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Project Goals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2A7A636-9654-4772-A0AA-8CBA8AD0C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822416"/>
              </p:ext>
            </p:extLst>
          </p:nvPr>
        </p:nvGraphicFramePr>
        <p:xfrm>
          <a:off x="1584664" y="3625856"/>
          <a:ext cx="5974671" cy="2554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96265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28C5D905-8C71-416D-ACF4-7EBA7A9DD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103" y="2064758"/>
            <a:ext cx="4422230" cy="3394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5726" y="1485953"/>
                <a:ext cx="4381377" cy="458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Motivation for creating multi-dimensional flow solver: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Reacting gases can contain multiple species (e.g. N</a:t>
                </a:r>
                <a:r>
                  <a:rPr lang="en-US" sz="1400" baseline="-25000" dirty="0"/>
                  <a:t>2</a:t>
                </a:r>
                <a:r>
                  <a:rPr lang="en-US" sz="1400" dirty="0"/>
                  <a:t>, NO</a:t>
                </a:r>
                <a:r>
                  <a:rPr lang="en-US" sz="1400" baseline="30000" dirty="0"/>
                  <a:t>+</a:t>
                </a:r>
                <a:r>
                  <a:rPr lang="en-US" sz="1400" dirty="0"/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Exist at multiple spatial temperatures (translational, vibro-electronic)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Reentry flow structures like conical shocks need multiple spatial dimensions to be described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Start with simple, 1D, perfect gas code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Goal: take shock tube code, implement in C++, modified Steger-Warming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Modified Steger-Warming used in DPLR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Algorithm: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en-US" sz="1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𝐽𝑄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𝐿</m:t>
                    </m:r>
                    <m:r>
                      <m:rPr>
                        <m:sty m:val="p"/>
                      </m:rPr>
                      <a:rPr lang="en-US" sz="140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</m:d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US" sz="1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Verified with standard shock tube problem; shock and rarefaction structures behave as expected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6" y="1485953"/>
                <a:ext cx="4381377" cy="4580998"/>
              </a:xfrm>
              <a:prstGeom prst="rect">
                <a:avLst/>
              </a:prstGeom>
              <a:blipFill>
                <a:blip r:embed="rId4"/>
                <a:stretch>
                  <a:fillRect l="-557" t="-399" r="-279" b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9D00B480-43BC-4321-879B-B155FCF1E7D3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Inviscid Flow Solver: 1D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DB2C6F8-3196-4747-AC96-91D8B9DDDF2F}"/>
              </a:ext>
            </a:extLst>
          </p:cNvPr>
          <p:cNvCxnSpPr>
            <a:cxnSpLocks/>
          </p:cNvCxnSpPr>
          <p:nvPr/>
        </p:nvCxnSpPr>
        <p:spPr>
          <a:xfrm flipV="1">
            <a:off x="6735398" y="3414484"/>
            <a:ext cx="1562470" cy="18023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F3A28F3-AC7E-461C-B16F-5029D55D2772}"/>
              </a:ext>
            </a:extLst>
          </p:cNvPr>
          <p:cNvCxnSpPr>
            <a:cxnSpLocks/>
          </p:cNvCxnSpPr>
          <p:nvPr/>
        </p:nvCxnSpPr>
        <p:spPr>
          <a:xfrm flipV="1">
            <a:off x="6735398" y="3409288"/>
            <a:ext cx="701336" cy="180752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84B5CC2-0C1A-41BD-86E9-5E3594920366}"/>
              </a:ext>
            </a:extLst>
          </p:cNvPr>
          <p:cNvCxnSpPr>
            <a:cxnSpLocks/>
          </p:cNvCxnSpPr>
          <p:nvPr/>
        </p:nvCxnSpPr>
        <p:spPr>
          <a:xfrm flipH="1" flipV="1">
            <a:off x="6650920" y="3420546"/>
            <a:ext cx="77031" cy="1796267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27AA90D-C4C3-49D1-8C11-90C2E80BE0D4}"/>
              </a:ext>
            </a:extLst>
          </p:cNvPr>
          <p:cNvCxnSpPr>
            <a:cxnSpLocks/>
          </p:cNvCxnSpPr>
          <p:nvPr/>
        </p:nvCxnSpPr>
        <p:spPr>
          <a:xfrm flipH="1" flipV="1">
            <a:off x="5723344" y="3420546"/>
            <a:ext cx="1004608" cy="1796268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BE8519B-E9DB-4905-9D2F-D7FD55D820B9}"/>
                  </a:ext>
                </a:extLst>
              </p:cNvPr>
              <p:cNvSpPr txBox="1"/>
              <p:nvPr/>
            </p:nvSpPr>
            <p:spPr>
              <a:xfrm>
                <a:off x="4902963" y="5713741"/>
                <a:ext cx="36499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Toro test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=8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BE8519B-E9DB-4905-9D2F-D7FD55D82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963" y="5713741"/>
                <a:ext cx="3649974" cy="307777"/>
              </a:xfrm>
              <a:prstGeom prst="rect">
                <a:avLst/>
              </a:prstGeom>
              <a:blipFill>
                <a:blip r:embed="rId5"/>
                <a:stretch>
                  <a:fillRect l="-501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B498125-7F7F-410C-8EAA-3D0CF7C092B1}"/>
              </a:ext>
            </a:extLst>
          </p:cNvPr>
          <p:cNvCxnSpPr>
            <a:cxnSpLocks/>
          </p:cNvCxnSpPr>
          <p:nvPr/>
        </p:nvCxnSpPr>
        <p:spPr>
          <a:xfrm>
            <a:off x="6078450" y="2225037"/>
            <a:ext cx="0" cy="1846556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2577B6-AC94-4AE9-80B4-96F1487557F8}"/>
              </a:ext>
            </a:extLst>
          </p:cNvPr>
          <p:cNvCxnSpPr>
            <a:cxnSpLocks/>
          </p:cNvCxnSpPr>
          <p:nvPr/>
        </p:nvCxnSpPr>
        <p:spPr>
          <a:xfrm>
            <a:off x="6689435" y="2651165"/>
            <a:ext cx="0" cy="1420428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CC9C875-C08C-4789-B416-C5866958DCD0}"/>
              </a:ext>
            </a:extLst>
          </p:cNvPr>
          <p:cNvCxnSpPr/>
          <p:nvPr/>
        </p:nvCxnSpPr>
        <p:spPr>
          <a:xfrm>
            <a:off x="5076383" y="4071593"/>
            <a:ext cx="331802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8161B16-6278-4A93-9BD5-F5362EA22968}"/>
              </a:ext>
            </a:extLst>
          </p:cNvPr>
          <p:cNvSpPr txBox="1"/>
          <p:nvPr/>
        </p:nvSpPr>
        <p:spPr>
          <a:xfrm>
            <a:off x="6159362" y="2667718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Fan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64A8F2B-4004-4571-BCF3-30F3CDB15215}"/>
              </a:ext>
            </a:extLst>
          </p:cNvPr>
          <p:cNvSpPr txBox="1"/>
          <p:nvPr/>
        </p:nvSpPr>
        <p:spPr>
          <a:xfrm>
            <a:off x="6862679" y="2524022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1122C72-9714-4E2C-9D54-9560087EFA66}"/>
              </a:ext>
            </a:extLst>
          </p:cNvPr>
          <p:cNvCxnSpPr>
            <a:cxnSpLocks/>
          </p:cNvCxnSpPr>
          <p:nvPr/>
        </p:nvCxnSpPr>
        <p:spPr>
          <a:xfrm>
            <a:off x="7190941" y="2806217"/>
            <a:ext cx="0" cy="1265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87C0042-3A08-4001-B617-8C7EB5608463}"/>
              </a:ext>
            </a:extLst>
          </p:cNvPr>
          <p:cNvCxnSpPr>
            <a:cxnSpLocks/>
          </p:cNvCxnSpPr>
          <p:nvPr/>
        </p:nvCxnSpPr>
        <p:spPr>
          <a:xfrm>
            <a:off x="7694549" y="2944717"/>
            <a:ext cx="0" cy="1126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EA22DDD-E375-43D2-BCC7-D4B6F68B6EAD}"/>
              </a:ext>
            </a:extLst>
          </p:cNvPr>
          <p:cNvSpPr txBox="1"/>
          <p:nvPr/>
        </p:nvSpPr>
        <p:spPr>
          <a:xfrm>
            <a:off x="7653931" y="3152190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Shock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9F04699-2DE9-4182-BFE4-3F45EE9B0D7C}"/>
              </a:ext>
            </a:extLst>
          </p:cNvPr>
          <p:cNvCxnSpPr>
            <a:cxnSpLocks/>
          </p:cNvCxnSpPr>
          <p:nvPr/>
        </p:nvCxnSpPr>
        <p:spPr>
          <a:xfrm>
            <a:off x="6689435" y="2662521"/>
            <a:ext cx="0" cy="140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17E7C6D-EA53-4DE6-80F6-0AB9EA4B901E}"/>
              </a:ext>
            </a:extLst>
          </p:cNvPr>
          <p:cNvCxnSpPr>
            <a:cxnSpLocks/>
          </p:cNvCxnSpPr>
          <p:nvPr/>
        </p:nvCxnSpPr>
        <p:spPr>
          <a:xfrm>
            <a:off x="6078450" y="2225037"/>
            <a:ext cx="0" cy="1846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9015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52" y="1855697"/>
                <a:ext cx="5837139" cy="3652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Analytical form of flux Jacobian (two temperature model):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𝑈𝐻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endParaRPr lang="en-US" sz="1400" dirty="0"/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/>
                  <a:t>Jacobian computed directly from eigenvalues and eigenvectors, flux using modified Steger-Warming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Algorithm for computing inviscid flux kernel: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 err="1"/>
                  <a:t>Septadiagonal</a:t>
                </a:r>
                <a:r>
                  <a:rPr lang="en-US" sz="1400" dirty="0"/>
                  <a:t> (3D), block-banded linear system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𝑟𝑒𝑠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V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1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sz="1400" dirty="0"/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/>
                  <a:t>Compute flux between cell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/>
                  <a:t> and each of its six spatial neighbors in parallel (</a:t>
                </a:r>
                <a:r>
                  <a:rPr lang="en-US" sz="1400" dirty="0" err="1"/>
                  <a:t>Kokkos</a:t>
                </a:r>
                <a:r>
                  <a:rPr lang="en-US" sz="1400" dirty="0"/>
                  <a:t>)</a:t>
                </a: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Sum all fluxes for total flux, store to residual vector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2" y="1855697"/>
                <a:ext cx="5837139" cy="3652154"/>
              </a:xfrm>
              <a:prstGeom prst="rect">
                <a:avLst/>
              </a:prstGeom>
              <a:blipFill>
                <a:blip r:embed="rId3"/>
                <a:stretch>
                  <a:fillRect l="-418" t="-500"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9D00B480-43BC-4321-879B-B155FCF1E7D3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Inviscid Flow Solver: 3D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36C6090-C49D-48B4-B846-39CEBED6BE8B}"/>
              </a:ext>
            </a:extLst>
          </p:cNvPr>
          <p:cNvSpPr/>
          <p:nvPr/>
        </p:nvSpPr>
        <p:spPr>
          <a:xfrm>
            <a:off x="6292269" y="2252329"/>
            <a:ext cx="2179895" cy="21798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CC5949F-FBC1-42CA-B69E-30D6988602AE}"/>
              </a:ext>
            </a:extLst>
          </p:cNvPr>
          <p:cNvSpPr/>
          <p:nvPr/>
        </p:nvSpPr>
        <p:spPr>
          <a:xfrm rot="2695397">
            <a:off x="5871413" y="3178527"/>
            <a:ext cx="2987071" cy="293938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DB63696-FD8F-43E1-B789-BEBFD191F686}"/>
              </a:ext>
            </a:extLst>
          </p:cNvPr>
          <p:cNvSpPr/>
          <p:nvPr/>
        </p:nvSpPr>
        <p:spPr>
          <a:xfrm rot="2695397">
            <a:off x="6374170" y="2953527"/>
            <a:ext cx="2430458" cy="293938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6776188-FC42-4AF9-88AC-AD8158F6AF5F}"/>
              </a:ext>
            </a:extLst>
          </p:cNvPr>
          <p:cNvSpPr/>
          <p:nvPr/>
        </p:nvSpPr>
        <p:spPr>
          <a:xfrm rot="2695397">
            <a:off x="5954174" y="3408361"/>
            <a:ext cx="2420114" cy="293938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A39AA38-1098-4DC3-9185-5FD6E9691D9E}"/>
              </a:ext>
            </a:extLst>
          </p:cNvPr>
          <p:cNvSpPr/>
          <p:nvPr/>
        </p:nvSpPr>
        <p:spPr>
          <a:xfrm rot="2695397">
            <a:off x="6030710" y="3599813"/>
            <a:ext cx="1825080" cy="293938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2BB50FE4-BA81-4CD5-9E07-801E0F615BE9}"/>
              </a:ext>
            </a:extLst>
          </p:cNvPr>
          <p:cNvSpPr/>
          <p:nvPr/>
        </p:nvSpPr>
        <p:spPr>
          <a:xfrm rot="2695397">
            <a:off x="6911147" y="2734356"/>
            <a:ext cx="1792221" cy="293938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9E6BFF-4F06-4A43-BF7B-116AE6253A56}"/>
                  </a:ext>
                </a:extLst>
              </p:cNvPr>
              <p:cNvSpPr txBox="1"/>
              <p:nvPr/>
            </p:nvSpPr>
            <p:spPr>
              <a:xfrm rot="2700000">
                <a:off x="6522973" y="3188519"/>
                <a:ext cx="1862257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9E6BFF-4F06-4A43-BF7B-116AE6253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6522973" y="3188519"/>
                <a:ext cx="1862257" cy="4092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4B6F20-95AE-4376-83F3-9DED2B2CC549}"/>
                  </a:ext>
                </a:extLst>
              </p:cNvPr>
              <p:cNvSpPr txBox="1"/>
              <p:nvPr/>
            </p:nvSpPr>
            <p:spPr>
              <a:xfrm rot="2700000">
                <a:off x="7083085" y="3209610"/>
                <a:ext cx="1565952" cy="35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4B6F20-95AE-4376-83F3-9DED2B2CC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7083085" y="3209610"/>
                <a:ext cx="1565952" cy="350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2A1F051-26FD-460E-B295-DA236BB38F69}"/>
                  </a:ext>
                </a:extLst>
              </p:cNvPr>
              <p:cNvSpPr txBox="1"/>
              <p:nvPr/>
            </p:nvSpPr>
            <p:spPr>
              <a:xfrm rot="2700000">
                <a:off x="6672914" y="3540583"/>
                <a:ext cx="1316546" cy="35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2A1F051-26FD-460E-B295-DA236BB38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6672914" y="3540583"/>
                <a:ext cx="1316546" cy="350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3F7025-5410-4C72-A60D-8F680986B5C2}"/>
                  </a:ext>
                </a:extLst>
              </p:cNvPr>
              <p:cNvSpPr txBox="1"/>
              <p:nvPr/>
            </p:nvSpPr>
            <p:spPr>
              <a:xfrm rot="2700000">
                <a:off x="6329751" y="3576687"/>
                <a:ext cx="1229571" cy="35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3F7025-5410-4C72-A60D-8F680986B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6329751" y="3576687"/>
                <a:ext cx="1229571" cy="350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4FFC5B8-A00E-4BF1-8948-91E5B9163D3E}"/>
                  </a:ext>
                </a:extLst>
              </p:cNvPr>
              <p:cNvSpPr txBox="1"/>
              <p:nvPr/>
            </p:nvSpPr>
            <p:spPr>
              <a:xfrm rot="2700000">
                <a:off x="6997477" y="2687416"/>
                <a:ext cx="1617840" cy="35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4FFC5B8-A00E-4BF1-8948-91E5B9163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6997477" y="2687416"/>
                <a:ext cx="1617840" cy="350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9E9498F-7586-4AB2-AF17-B034F90612F8}"/>
                  </a:ext>
                </a:extLst>
              </p:cNvPr>
              <p:cNvSpPr txBox="1"/>
              <p:nvPr/>
            </p:nvSpPr>
            <p:spPr>
              <a:xfrm rot="18900000">
                <a:off x="6122906" y="3837392"/>
                <a:ext cx="8240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. 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9E9498F-7586-4AB2-AF17-B034F9061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00000">
                <a:off x="6122906" y="3837392"/>
                <a:ext cx="82409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A717D25-ECC3-40EB-86B2-7E75190EE49C}"/>
                  </a:ext>
                </a:extLst>
              </p:cNvPr>
              <p:cNvSpPr txBox="1"/>
              <p:nvPr/>
            </p:nvSpPr>
            <p:spPr>
              <a:xfrm rot="18900000">
                <a:off x="7815476" y="2354796"/>
                <a:ext cx="5488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. 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A717D25-ECC3-40EB-86B2-7E75190EE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00000">
                <a:off x="7815476" y="2354796"/>
                <a:ext cx="54889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9AB1486B-CC0B-446B-B95C-271EE1A1E675}"/>
              </a:ext>
            </a:extLst>
          </p:cNvPr>
          <p:cNvSpPr txBox="1"/>
          <p:nvPr/>
        </p:nvSpPr>
        <p:spPr>
          <a:xfrm>
            <a:off x="6385881" y="4484232"/>
            <a:ext cx="206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2D representation of block-banded system</a:t>
            </a:r>
          </a:p>
        </p:txBody>
      </p:sp>
    </p:spTree>
    <p:extLst>
      <p:ext uri="{BB962C8B-B14F-4D97-AF65-F5344CB8AC3E}">
        <p14:creationId xmlns:p14="http://schemas.microsoft.com/office/powerpoint/2010/main" val="29954718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A42A-8819-40FA-A63D-971273C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211"/>
            <a:ext cx="8229600" cy="6400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Results: CUDA vs OpenMP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617F-E6D4-47A1-A629-9A29CE5D710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218FE-F9F9-475E-9C6E-02F232909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83C564-EEE1-4B6E-94FD-C0A931100C9D}"/>
                  </a:ext>
                </a:extLst>
              </p:cNvPr>
              <p:cNvSpPr txBox="1"/>
              <p:nvPr/>
            </p:nvSpPr>
            <p:spPr>
              <a:xfrm>
                <a:off x="304800" y="1816673"/>
                <a:ext cx="3894502" cy="312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Ran </a:t>
                </a:r>
                <a:r>
                  <a:rPr lang="en-US" sz="1400" dirty="0" err="1"/>
                  <a:t>miniapp</a:t>
                </a:r>
                <a:r>
                  <a:rPr lang="en-US" sz="1400" dirty="0"/>
                  <a:t> on Pleiades, CPU/GPU tests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Ran range of grid resolutions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Varied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400" dirty="0"/>
                  <a:t> from 4 to 64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=160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CPU line slows down as problem size increases, while GPU increases in throughput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GPU has more cores with higher bandwidth, so larger problem sizes allow it to fully saturate and speed up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smaller problem sizes, CPU outperforms GPU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83C564-EEE1-4B6E-94FD-C0A931100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16673"/>
                <a:ext cx="3894502" cy="3125536"/>
              </a:xfrm>
              <a:prstGeom prst="rect">
                <a:avLst/>
              </a:prstGeom>
              <a:blipFill>
                <a:blip r:embed="rId3"/>
                <a:stretch>
                  <a:fillRect l="-156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050627A8-44E2-467C-9B71-0FCACE0B0C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736" y="2119713"/>
            <a:ext cx="4550465" cy="30446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C335FA6-EF55-48E2-A16A-7BDF3C7E1DB1}"/>
              </a:ext>
            </a:extLst>
          </p:cNvPr>
          <p:cNvSpPr/>
          <p:nvPr/>
        </p:nvSpPr>
        <p:spPr>
          <a:xfrm>
            <a:off x="5611510" y="4474345"/>
            <a:ext cx="3138256" cy="2219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763A36-F3AA-4207-88DF-BE8183D0BA8B}"/>
              </a:ext>
            </a:extLst>
          </p:cNvPr>
          <p:cNvSpPr/>
          <p:nvPr/>
        </p:nvSpPr>
        <p:spPr>
          <a:xfrm>
            <a:off x="6366112" y="2405847"/>
            <a:ext cx="2317071" cy="5415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FFF778-376D-4D6A-8FAA-672F9CD9AA84}"/>
              </a:ext>
            </a:extLst>
          </p:cNvPr>
          <p:cNvSpPr txBox="1"/>
          <p:nvPr/>
        </p:nvSpPr>
        <p:spPr>
          <a:xfrm>
            <a:off x="7360412" y="3462290"/>
            <a:ext cx="1012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Saturation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A240B0-D99A-4CEB-BE34-01EDDEB0BC66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864219" y="3036164"/>
            <a:ext cx="2220" cy="42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15D9872-F6A1-438B-A16D-EB16A7449435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7837415" y="3770067"/>
            <a:ext cx="29024" cy="5403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45FA594-DA5A-4380-907B-77988EC0057F}"/>
              </a:ext>
            </a:extLst>
          </p:cNvPr>
          <p:cNvSpPr txBox="1"/>
          <p:nvPr/>
        </p:nvSpPr>
        <p:spPr>
          <a:xfrm>
            <a:off x="4918232" y="5041301"/>
            <a:ext cx="3623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Throughput vs spatial resolution for CPU and GPU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DC6B9-3AC8-493A-965D-940469A5F650}"/>
              </a:ext>
            </a:extLst>
          </p:cNvPr>
          <p:cNvSpPr/>
          <p:nvPr/>
        </p:nvSpPr>
        <p:spPr>
          <a:xfrm>
            <a:off x="4856085" y="3770067"/>
            <a:ext cx="384683" cy="38468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903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816673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Conclusions: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GPU implementation is viable, can perform better than CPU for large problems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CPU can dominate for smaller problem sizes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Only naïve implementation, room for refinement and sizeable margin of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Future work: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Investigate different CPU and GPU implementations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Can they be further optimized?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Does this result hold up as we optimize CPU?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096FF4-D2E2-46F1-980B-624785D2AE15}"/>
              </a:ext>
            </a:extLst>
          </p:cNvPr>
          <p:cNvSpPr txBox="1">
            <a:spLocks/>
          </p:cNvSpPr>
          <p:nvPr/>
        </p:nvSpPr>
        <p:spPr>
          <a:xfrm>
            <a:off x="685800" y="716132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Conclusions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386015241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August 28,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FCCCAE-C0A6-4BB7-B82B-AC74E56A11C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096FF4-D2E2-46F1-980B-624785D2AE15}"/>
              </a:ext>
            </a:extLst>
          </p:cNvPr>
          <p:cNvSpPr txBox="1">
            <a:spLocks/>
          </p:cNvSpPr>
          <p:nvPr/>
        </p:nvSpPr>
        <p:spPr>
          <a:xfrm>
            <a:off x="685800" y="766535"/>
            <a:ext cx="7772400" cy="861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EBEA3D80-A559-4D20-A780-7B476450E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12" y="1628516"/>
            <a:ext cx="6812176" cy="45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409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17329</TotalTime>
  <Words>994</Words>
  <Application>Microsoft Office PowerPoint</Application>
  <PresentationFormat>Letter Paper (8.5x11 in)</PresentationFormat>
  <Paragraphs>176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 Theme</vt:lpstr>
      <vt:lpstr>Linear System Assembly on GPU for an Inviscid Flux Miniapp</vt:lpstr>
      <vt:lpstr> </vt:lpstr>
      <vt:lpstr> </vt:lpstr>
      <vt:lpstr> </vt:lpstr>
      <vt:lpstr> </vt:lpstr>
      <vt:lpstr> </vt:lpstr>
      <vt:lpstr>Results: CUDA vs OpenMP</vt:lpstr>
      <vt:lpstr> </vt:lpstr>
      <vt:lpstr> </vt:lpstr>
      <vt:lpstr> </vt:lpstr>
      <vt:lpstr> </vt:lpstr>
      <vt:lpstr> </vt:lpstr>
      <vt:lpstr>PowerPoint Presentation</vt:lpstr>
    </vt:vector>
  </TitlesOfParts>
  <Company>NASA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Squire, Thomas H. (ARC-TSM)</dc:creator>
  <cp:lastModifiedBy>Daniel</cp:lastModifiedBy>
  <cp:revision>191</cp:revision>
  <dcterms:created xsi:type="dcterms:W3CDTF">2015-02-20T14:50:24Z</dcterms:created>
  <dcterms:modified xsi:type="dcterms:W3CDTF">2020-11-12T20:21:27Z</dcterms:modified>
</cp:coreProperties>
</file>