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8"/>
  </p:sldMasterIdLst>
  <p:notesMasterIdLst>
    <p:notesMasterId r:id="rId21"/>
  </p:notesMasterIdLst>
  <p:handoutMasterIdLst>
    <p:handoutMasterId r:id="rId22"/>
  </p:handoutMasterIdLst>
  <p:sldIdLst>
    <p:sldId id="258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Pilone" initials="" lastIdx="8" clrIdx="0"/>
  <p:cmAuthor id="1" name="Dana Shum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313"/>
  </p:normalViewPr>
  <p:slideViewPr>
    <p:cSldViewPr snapToGrid="0">
      <p:cViewPr varScale="1">
        <p:scale>
          <a:sx n="53" d="100"/>
          <a:sy n="53" d="100"/>
        </p:scale>
        <p:origin x="1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2E3C-CAE6-44F1-8C3A-49F95C3DF91E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379C-226A-4D6C-9639-AF6648A328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61630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1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This is important for</a:t>
            </a:r>
            <a:r>
              <a:rPr lang="en-US" baseline="0" dirty="0"/>
              <a:t> later</a:t>
            </a:r>
            <a:r>
              <a:rPr lang="mr-IN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NB: Each metadata</a:t>
            </a:r>
            <a:r>
              <a:rPr lang="en-US" baseline="0" dirty="0"/>
              <a:t> entry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more: Modify data types, aggregate separate granules, provide alternate indexing schemes, …</a:t>
            </a:r>
          </a:p>
        </p:txBody>
      </p:sp>
    </p:spTree>
    <p:extLst>
      <p:ext uri="{BB962C8B-B14F-4D97-AF65-F5344CB8AC3E}">
        <p14:creationId xmlns:p14="http://schemas.microsoft.com/office/powerpoint/2010/main" val="376367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NB: This</a:t>
            </a:r>
            <a:r>
              <a:rPr lang="en-US" baseline="0" dirty="0"/>
              <a:t> works because each metadata record includes both the object and location within the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1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3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3" name="Shape 13" descr="eosdis-logo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84270"/>
            <a:ext cx="8229600" cy="4742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8262645" y="6657945"/>
            <a:ext cx="88998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Conf-DDDD-IN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0" dirty="0"/>
              <a:t>Using virtual </a:t>
            </a:r>
            <a:r>
              <a:rPr lang="en-US" sz="2400" b="0" dirty="0" err="1"/>
              <a:t>sharding</a:t>
            </a:r>
            <a:r>
              <a:rPr lang="en-US" sz="2400" b="0" dirty="0"/>
              <a:t> with AWS* S3</a:t>
            </a:r>
            <a:r>
              <a:rPr lang="en-US" sz="2400" b="0" baseline="30000" dirty="0"/>
              <a:t>†</a:t>
            </a:r>
            <a:r>
              <a:rPr lang="en-US" sz="2400" b="0" dirty="0"/>
              <a:t> to transparently supply missing variables to legacy datasets</a:t>
            </a:r>
            <a:endParaRPr sz="24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5500" y="3187350"/>
            <a:ext cx="7086600" cy="55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800" dirty="0"/>
              <a:t>AGU Fall 2020</a:t>
            </a:r>
            <a:endParaRPr lang="en-US" sz="1200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BFBFBF"/>
              </a:solidFill>
              <a:sym typeface="Helvetica Neue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393700" y="5984977"/>
            <a:ext cx="7950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C4C4C4"/>
              </a:buClr>
              <a:buSzPts val="1200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was supported by NASA/GSFC under Raytheon Technologies contract number NNG15HZ39C.</a:t>
            </a:r>
          </a:p>
          <a:p>
            <a:pPr lvl="0" algn="ctr">
              <a:buClr>
                <a:srgbClr val="C4C4C4"/>
              </a:buClr>
              <a:buSzPts val="1200"/>
            </a:pPr>
            <a:r>
              <a:rPr lang="en-US" sz="1200" b="1" dirty="0">
                <a:solidFill>
                  <a:srgbClr val="C4C4C4"/>
                </a:solidFill>
              </a:rPr>
              <a:t> </a:t>
            </a:r>
            <a:r>
              <a:rPr lang="en-US" sz="1200" dirty="0">
                <a:solidFill>
                  <a:srgbClr val="C4C4C4"/>
                </a:solidFill>
              </a:rPr>
              <a:t>This document does not contain technology or Technical Data controlled under either the U.S. International Traffic in Arms Regulations or the U.S. Export Administration Regulations.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C4C4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6272375" y="3998950"/>
            <a:ext cx="27306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dirty="0"/>
              <a:t>Dan Holloway</a:t>
            </a:r>
            <a:endParaRPr sz="1400" dirty="0"/>
          </a:p>
          <a:p>
            <a:pPr marL="0" lvl="0" indent="0"/>
            <a:r>
              <a:rPr lang="en-US" sz="1400" dirty="0"/>
              <a:t>NASA EED-2 / </a:t>
            </a:r>
            <a:r>
              <a:rPr lang="en-US" sz="1400" dirty="0" err="1"/>
              <a:t>OPeNDAP</a:t>
            </a:r>
            <a:endParaRPr lang="en-US" sz="1400" i="1" dirty="0"/>
          </a:p>
          <a:p>
            <a:pPr marL="0" lvl="0" indent="0"/>
            <a:r>
              <a:rPr lang="en-US" sz="1400" i="1" dirty="0" err="1"/>
              <a:t>dholloway@opendap.org</a:t>
            </a:r>
            <a:endParaRPr lang="en-US" sz="1400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653125" y="3998950"/>
            <a:ext cx="33984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dirty="0"/>
              <a:t>Nathan Potter</a:t>
            </a:r>
            <a:endParaRPr sz="1400" dirty="0"/>
          </a:p>
          <a:p>
            <a:pPr marL="0" lvl="0" indent="0"/>
            <a:r>
              <a:rPr lang="en-US" sz="1400" dirty="0"/>
              <a:t>NASA EED-2 / </a:t>
            </a:r>
            <a:r>
              <a:rPr lang="en-US" sz="1400" dirty="0" err="1"/>
              <a:t>OPeNDAP</a:t>
            </a:r>
            <a:endParaRPr lang="en-US" sz="1400" i="1" dirty="0"/>
          </a:p>
          <a:p>
            <a:pPr marL="0" lvl="0" indent="0"/>
            <a:r>
              <a:rPr lang="en-US" sz="1400" i="1" dirty="0" err="1"/>
              <a:t>ndp@opendap.org</a:t>
            </a:r>
            <a:endParaRPr lang="en-US" sz="1400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74100" y="3998950"/>
            <a:ext cx="35403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dirty="0"/>
              <a:t>James Gallagher</a:t>
            </a:r>
            <a:endParaRPr sz="1400" dirty="0"/>
          </a:p>
          <a:p>
            <a:pPr marL="0" lvl="0" indent="0"/>
            <a:r>
              <a:rPr lang="en-US" sz="1400" dirty="0"/>
              <a:t>NASA EED-2 / </a:t>
            </a:r>
            <a:r>
              <a:rPr lang="en-US" sz="1400" dirty="0" err="1"/>
              <a:t>OPeNDAP</a:t>
            </a:r>
            <a:endParaRPr sz="1400" i="1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jgallagher@opendap.org</a:t>
            </a:r>
            <a:endParaRPr sz="1400" b="0" i="0" u="none" strike="noStrike" cap="none" dirty="0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47">
            <a:extLst>
              <a:ext uri="{FF2B5EF4-FFF2-40B4-BE49-F238E27FC236}">
                <a16:creationId xmlns:a16="http://schemas.microsoft.com/office/drawing/2014/main" id="{179843B2-C00D-AF4F-88EC-83F63F91C35B}"/>
              </a:ext>
            </a:extLst>
          </p:cNvPr>
          <p:cNvSpPr txBox="1">
            <a:spLocks/>
          </p:cNvSpPr>
          <p:nvPr/>
        </p:nvSpPr>
        <p:spPr>
          <a:xfrm>
            <a:off x="685800" y="5352403"/>
            <a:ext cx="7086600" cy="55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dirty="0"/>
              <a:t>*Amazon Web Services</a:t>
            </a:r>
          </a:p>
          <a:p>
            <a:pPr marL="0" indent="0">
              <a:spcBef>
                <a:spcPts val="0"/>
              </a:spcBef>
            </a:pPr>
            <a:r>
              <a:rPr lang="en-US" sz="1200" dirty="0"/>
              <a:t>†Simple Storage Service</a:t>
            </a:r>
          </a:p>
          <a:p>
            <a:pPr marL="0" indent="0">
              <a:spcBef>
                <a:spcPts val="0"/>
              </a:spcBef>
            </a:pPr>
            <a:endParaRPr lang="en-US" sz="1200" dirty="0"/>
          </a:p>
          <a:p>
            <a:pPr marL="0" indent="0"/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95823" y="5130638"/>
            <a:ext cx="5202713" cy="1325722"/>
          </a:xfrm>
        </p:spPr>
        <p:txBody>
          <a:bodyPr/>
          <a:lstStyle/>
          <a:p>
            <a:pPr marL="25400" indent="0">
              <a:buNone/>
            </a:pPr>
            <a:r>
              <a:rPr lang="en-US" dirty="0"/>
              <a:t>The server or API reads the added </a:t>
            </a:r>
            <a:r>
              <a:rPr lang="en-US"/>
              <a:t>data seamlessly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584250" y="1142998"/>
            <a:ext cx="1520456" cy="1775637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Data</a:t>
            </a:r>
          </a:p>
        </p:txBody>
      </p:sp>
      <p:sp>
        <p:nvSpPr>
          <p:cNvPr id="5" name="Oval 4"/>
          <p:cNvSpPr/>
          <p:nvPr/>
        </p:nvSpPr>
        <p:spPr>
          <a:xfrm>
            <a:off x="1584250" y="2355108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4250" y="2137141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4250" y="1972333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4008" y="3410387"/>
            <a:ext cx="2200940" cy="861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Metadata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5650" y="3923410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55650" y="3758607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5650" y="3836578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007116" y="2573075"/>
            <a:ext cx="502707" cy="1194663"/>
          </a:xfrm>
          <a:custGeom>
            <a:avLst/>
            <a:gdLst>
              <a:gd name="connsiteX0" fmla="*/ 332586 w 502707"/>
              <a:gd name="connsiteY0" fmla="*/ 1392865 h 1392865"/>
              <a:gd name="connsiteX1" fmla="*/ 2977 w 502707"/>
              <a:gd name="connsiteY1" fmla="*/ 478465 h 1392865"/>
              <a:gd name="connsiteX2" fmla="*/ 502707 w 502707"/>
              <a:gd name="connsiteY2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07" h="1392865">
                <a:moveTo>
                  <a:pt x="332586" y="1392865"/>
                </a:moveTo>
                <a:cubicBezTo>
                  <a:pt x="153605" y="1051737"/>
                  <a:pt x="-25376" y="710609"/>
                  <a:pt x="2977" y="478465"/>
                </a:cubicBezTo>
                <a:cubicBezTo>
                  <a:pt x="31330" y="246321"/>
                  <a:pt x="502707" y="0"/>
                  <a:pt x="502707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62633" y="2349791"/>
            <a:ext cx="768455" cy="1497419"/>
          </a:xfrm>
          <a:custGeom>
            <a:avLst/>
            <a:gdLst>
              <a:gd name="connsiteX0" fmla="*/ 555804 w 768455"/>
              <a:gd name="connsiteY0" fmla="*/ 1690577 h 1690577"/>
              <a:gd name="connsiteX1" fmla="*/ 2911 w 768455"/>
              <a:gd name="connsiteY1" fmla="*/ 701749 h 1690577"/>
              <a:gd name="connsiteX2" fmla="*/ 768455 w 768455"/>
              <a:gd name="connsiteY2" fmla="*/ 0 h 16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455" h="1690577">
                <a:moveTo>
                  <a:pt x="555804" y="1690577"/>
                </a:moveTo>
                <a:cubicBezTo>
                  <a:pt x="261636" y="1337044"/>
                  <a:pt x="-32531" y="983512"/>
                  <a:pt x="2911" y="701749"/>
                </a:cubicBezTo>
                <a:cubicBezTo>
                  <a:pt x="38353" y="419986"/>
                  <a:pt x="768455" y="0"/>
                  <a:pt x="768455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97901" y="2147772"/>
            <a:ext cx="1043820" cy="1786270"/>
          </a:xfrm>
          <a:custGeom>
            <a:avLst/>
            <a:gdLst>
              <a:gd name="connsiteX0" fmla="*/ 841801 w 1043820"/>
              <a:gd name="connsiteY0" fmla="*/ 1977656 h 1977656"/>
              <a:gd name="connsiteX1" fmla="*/ 1829 w 1043820"/>
              <a:gd name="connsiteY1" fmla="*/ 882503 h 1977656"/>
              <a:gd name="connsiteX2" fmla="*/ 1043820 w 1043820"/>
              <a:gd name="connsiteY2" fmla="*/ 0 h 19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820" h="1977656">
                <a:moveTo>
                  <a:pt x="841801" y="1977656"/>
                </a:moveTo>
                <a:cubicBezTo>
                  <a:pt x="404980" y="1594884"/>
                  <a:pt x="-31841" y="1212112"/>
                  <a:pt x="1829" y="882503"/>
                </a:cubicBezTo>
                <a:cubicBezTo>
                  <a:pt x="35499" y="552894"/>
                  <a:pt x="539659" y="276447"/>
                  <a:pt x="1043820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Add missing data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55650" y="4098846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55650" y="4192152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9"/>
          <p:cNvSpPr/>
          <p:nvPr/>
        </p:nvSpPr>
        <p:spPr>
          <a:xfrm>
            <a:off x="1584250" y="4529470"/>
            <a:ext cx="1520456" cy="1497315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Companion</a:t>
            </a:r>
          </a:p>
          <a:p>
            <a:pPr lvl="2" algn="ctr"/>
            <a:r>
              <a:rPr lang="en-US" dirty="0"/>
              <a:t>data</a:t>
            </a:r>
          </a:p>
        </p:txBody>
      </p:sp>
      <p:sp>
        <p:nvSpPr>
          <p:cNvPr id="19" name="Oval 18"/>
          <p:cNvSpPr/>
          <p:nvPr/>
        </p:nvSpPr>
        <p:spPr>
          <a:xfrm>
            <a:off x="1584250" y="5560212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84250" y="5410724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004110" y="4178595"/>
            <a:ext cx="607717" cy="1466271"/>
          </a:xfrm>
          <a:custGeom>
            <a:avLst/>
            <a:gdLst>
              <a:gd name="connsiteX0" fmla="*/ 314327 w 607717"/>
              <a:gd name="connsiteY0" fmla="*/ 0 h 1466271"/>
              <a:gd name="connsiteX1" fmla="*/ 5983 w 607717"/>
              <a:gd name="connsiteY1" fmla="*/ 818707 h 1466271"/>
              <a:gd name="connsiteX2" fmla="*/ 558876 w 607717"/>
              <a:gd name="connsiteY2" fmla="*/ 1424763 h 1466271"/>
              <a:gd name="connsiteX3" fmla="*/ 580141 w 607717"/>
              <a:gd name="connsiteY3" fmla="*/ 1414131 h 146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17" h="1466271">
                <a:moveTo>
                  <a:pt x="314327" y="0"/>
                </a:moveTo>
                <a:cubicBezTo>
                  <a:pt x="139776" y="290623"/>
                  <a:pt x="-34775" y="581246"/>
                  <a:pt x="5983" y="818707"/>
                </a:cubicBezTo>
                <a:cubicBezTo>
                  <a:pt x="46741" y="1056168"/>
                  <a:pt x="463183" y="1325526"/>
                  <a:pt x="558876" y="1424763"/>
                </a:cubicBezTo>
                <a:cubicBezTo>
                  <a:pt x="654569" y="1524000"/>
                  <a:pt x="580141" y="1414131"/>
                  <a:pt x="580141" y="1414131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4355" y="4072270"/>
            <a:ext cx="769896" cy="1679944"/>
          </a:xfrm>
          <a:custGeom>
            <a:avLst/>
            <a:gdLst>
              <a:gd name="connsiteX0" fmla="*/ 514715 w 769896"/>
              <a:gd name="connsiteY0" fmla="*/ 0 h 1679944"/>
              <a:gd name="connsiteX1" fmla="*/ 4352 w 769896"/>
              <a:gd name="connsiteY1" fmla="*/ 893135 h 1679944"/>
              <a:gd name="connsiteX2" fmla="*/ 769896 w 769896"/>
              <a:gd name="connsiteY2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896" h="1679944">
                <a:moveTo>
                  <a:pt x="514715" y="0"/>
                </a:moveTo>
                <a:cubicBezTo>
                  <a:pt x="238268" y="306572"/>
                  <a:pt x="-38178" y="613144"/>
                  <a:pt x="4352" y="893135"/>
                </a:cubicBezTo>
                <a:cubicBezTo>
                  <a:pt x="46882" y="1173126"/>
                  <a:pt x="769896" y="1679944"/>
                  <a:pt x="769896" y="1679944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4977184" y="2769772"/>
            <a:ext cx="2660385" cy="13602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or API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615244" y="3594242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ight Arrow 23"/>
          <p:cNvSpPr/>
          <p:nvPr/>
        </p:nvSpPr>
        <p:spPr>
          <a:xfrm rot="1517561">
            <a:off x="3466874" y="2585402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456017" y="3269502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  <p:sp>
        <p:nvSpPr>
          <p:cNvPr id="27" name="Right Arrow 26"/>
          <p:cNvSpPr/>
          <p:nvPr/>
        </p:nvSpPr>
        <p:spPr>
          <a:xfrm rot="19196054">
            <a:off x="3514453" y="4568608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514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Legacy data are here to stay</a:t>
            </a:r>
          </a:p>
          <a:p>
            <a:r>
              <a:rPr lang="en-US" dirty="0"/>
              <a:t>It is possible to use ‘legacy’ with a Web object store</a:t>
            </a:r>
          </a:p>
          <a:p>
            <a:r>
              <a:rPr lang="en-US" dirty="0"/>
              <a:t>The DMR</a:t>
            </a:r>
            <a:r>
              <a:rPr lang="en-US" baseline="30000" dirty="0"/>
              <a:t>++</a:t>
            </a:r>
            <a:r>
              <a:rPr lang="en-US" dirty="0"/>
              <a:t> technique supports both Servers and APIs</a:t>
            </a:r>
            <a:endParaRPr lang="en-US" baseline="30000" dirty="0"/>
          </a:p>
          <a:p>
            <a:r>
              <a:rPr lang="en-US" dirty="0"/>
              <a:t>It supports augmenting data</a:t>
            </a:r>
          </a:p>
          <a:p>
            <a:r>
              <a:rPr lang="en-US" dirty="0"/>
              <a:t>Those data are accessed transparently</a:t>
            </a:r>
          </a:p>
          <a:p>
            <a:r>
              <a:rPr lang="en-US" dirty="0"/>
              <a:t>Thank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8264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547545" y="255361"/>
            <a:ext cx="7769963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34495E"/>
                </a:solidFill>
                <a:latin typeface="Helvetica Neue"/>
              </a:rPr>
              <a:t>This work was supported by NASA/GSFC under Raytheon Technologies contract number NNG15HZ39C.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618233" y="2576829"/>
            <a:ext cx="1762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in partnership with</a:t>
            </a:r>
            <a:endParaRPr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08" y="1469251"/>
            <a:ext cx="3942079" cy="99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50B495-C5DB-9240-8A08-5129F6F45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385" y="3325889"/>
            <a:ext cx="988957" cy="988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A2676D-B050-3A42-8784-22648DF39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777" y="3664115"/>
            <a:ext cx="1120060" cy="286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32AF64-0A1B-844A-9B1A-53C5C7FE3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31" y="4420316"/>
            <a:ext cx="1120060" cy="607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7598F4-12B0-F642-A954-D3C9A707A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006" y="4314846"/>
            <a:ext cx="1120060" cy="1120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FA8CD7-54BE-EE40-B280-F8C3D3A5C2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663" y="4573358"/>
            <a:ext cx="914400" cy="624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8337D5-EBDB-524D-B5E2-1370F1006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1777" y="4676232"/>
            <a:ext cx="1120060" cy="2865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815F51-C6BE-BB40-9D79-5F6500FAE7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4676" y="5510018"/>
            <a:ext cx="1188720" cy="3708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76330E-F4E2-1A4D-8424-1D339DE15A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4567" y="5585436"/>
            <a:ext cx="1554480" cy="2225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4" y="3333542"/>
            <a:ext cx="799255" cy="6169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2" y="4505604"/>
            <a:ext cx="1124712" cy="4998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62" y="5510018"/>
            <a:ext cx="1624203" cy="3733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1" y="5379526"/>
            <a:ext cx="1524000" cy="634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59" y="3310630"/>
            <a:ext cx="1270198" cy="706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16" y="3509966"/>
            <a:ext cx="1463040" cy="48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42" y="5347567"/>
            <a:ext cx="1399032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327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Large storage capacity </a:t>
            </a:r>
            <a:r>
              <a:rPr lang="mr-IN" dirty="0"/>
              <a:t>–</a:t>
            </a:r>
            <a:r>
              <a:rPr lang="en-US" dirty="0"/>
              <a:t> petabytes,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Unstructured data</a:t>
            </a:r>
          </a:p>
          <a:p>
            <a:r>
              <a:rPr lang="en-US" dirty="0"/>
              <a:t>Access to objects using HTTP</a:t>
            </a:r>
            <a:r>
              <a:rPr lang="en-US" baseline="30000" dirty="0"/>
              <a:t>*</a:t>
            </a:r>
          </a:p>
          <a:p>
            <a:r>
              <a:rPr lang="en-US" dirty="0"/>
              <a:t>No native POSIX</a:t>
            </a:r>
            <a:r>
              <a:rPr lang="en-US" baseline="30000" dirty="0"/>
              <a:t>†</a:t>
            </a:r>
            <a:r>
              <a:rPr lang="en-US" dirty="0"/>
              <a:t> filesystem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Object Store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B1295-76BA-7646-8143-F5C75D8AC668}"/>
              </a:ext>
            </a:extLst>
          </p:cNvPr>
          <p:cNvSpPr txBox="1"/>
          <p:nvPr/>
        </p:nvSpPr>
        <p:spPr>
          <a:xfrm>
            <a:off x="457200" y="5765176"/>
            <a:ext cx="551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Hypertext Transfer Protocol</a:t>
            </a:r>
          </a:p>
          <a:p>
            <a:r>
              <a:rPr lang="en-US" dirty="0"/>
              <a:t>† Portable Operating System Interface</a:t>
            </a:r>
          </a:p>
        </p:txBody>
      </p:sp>
    </p:spTree>
    <p:extLst>
      <p:ext uri="{BB962C8B-B14F-4D97-AF65-F5344CB8AC3E}">
        <p14:creationId xmlns:p14="http://schemas.microsoft.com/office/powerpoint/2010/main" val="37337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There’s petabytes of legacy data</a:t>
            </a:r>
          </a:p>
          <a:p>
            <a:r>
              <a:rPr lang="en-US" dirty="0"/>
              <a:t>Even ‘new’ data are effectively ‘legacy’</a:t>
            </a:r>
          </a:p>
          <a:p>
            <a:pPr lvl="1"/>
            <a:r>
              <a:rPr lang="en-US" dirty="0"/>
              <a:t>Formats/packaging are a decade</a:t>
            </a:r>
            <a:r>
              <a:rPr lang="en-US" baseline="30000" dirty="0"/>
              <a:t>+</a:t>
            </a:r>
            <a:r>
              <a:rPr lang="en-US" dirty="0"/>
              <a:t> old</a:t>
            </a:r>
          </a:p>
          <a:p>
            <a:r>
              <a:rPr lang="en-US" dirty="0"/>
              <a:t>How can we use these data?</a:t>
            </a:r>
          </a:p>
          <a:p>
            <a:r>
              <a:rPr lang="en-US" dirty="0"/>
              <a:t>We </a:t>
            </a:r>
            <a:r>
              <a:rPr lang="en-US" i="1" dirty="0"/>
              <a:t>can</a:t>
            </a:r>
            <a:r>
              <a:rPr lang="en-US" dirty="0"/>
              <a:t> use these data efficiently in a web object store (WOS)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</a:t>
            </a:r>
          </a:p>
        </p:txBody>
      </p:sp>
    </p:spTree>
    <p:extLst>
      <p:ext uri="{BB962C8B-B14F-4D97-AF65-F5344CB8AC3E}">
        <p14:creationId xmlns:p14="http://schemas.microsoft.com/office/powerpoint/2010/main" val="103633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987209" y="1284270"/>
            <a:ext cx="4699591" cy="4742516"/>
          </a:xfrm>
        </p:spPr>
        <p:txBody>
          <a:bodyPr/>
          <a:lstStyle/>
          <a:p>
            <a:r>
              <a:rPr lang="en-US" dirty="0"/>
              <a:t>Example: A data file with three variables</a:t>
            </a:r>
          </a:p>
          <a:p>
            <a:r>
              <a:rPr lang="en-US" dirty="0"/>
              <a:t>HTTP provides a way to read a range of bytes</a:t>
            </a:r>
          </a:p>
          <a:p>
            <a:r>
              <a:rPr lang="en-US" dirty="0"/>
              <a:t>…aka ‘Range GET’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one way</a:t>
            </a:r>
          </a:p>
        </p:txBody>
      </p:sp>
      <p:sp>
        <p:nvSpPr>
          <p:cNvPr id="4" name="Can 3"/>
          <p:cNvSpPr/>
          <p:nvPr/>
        </p:nvSpPr>
        <p:spPr>
          <a:xfrm>
            <a:off x="1584250" y="1632100"/>
            <a:ext cx="1520456" cy="1775637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Data</a:t>
            </a:r>
          </a:p>
        </p:txBody>
      </p:sp>
      <p:sp>
        <p:nvSpPr>
          <p:cNvPr id="5" name="Oval 4"/>
          <p:cNvSpPr/>
          <p:nvPr/>
        </p:nvSpPr>
        <p:spPr>
          <a:xfrm>
            <a:off x="1584250" y="2844210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4250" y="2626243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4250" y="2461435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9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926323" y="1284270"/>
            <a:ext cx="4760477" cy="4742516"/>
          </a:xfrm>
        </p:spPr>
        <p:txBody>
          <a:bodyPr/>
          <a:lstStyle/>
          <a:p>
            <a:r>
              <a:rPr lang="en-US" dirty="0"/>
              <a:t>Add metadata describing where each variable resides </a:t>
            </a:r>
            <a:r>
              <a:rPr lang="mr-IN" dirty="0"/>
              <a:t>–</a:t>
            </a:r>
            <a:r>
              <a:rPr lang="en-US" dirty="0"/>
              <a:t> both the </a:t>
            </a:r>
            <a:r>
              <a:rPr lang="en-US" i="1" dirty="0"/>
              <a:t>object</a:t>
            </a:r>
            <a:r>
              <a:rPr lang="en-US" dirty="0"/>
              <a:t> and </a:t>
            </a:r>
            <a:r>
              <a:rPr lang="en-US" i="1" dirty="0"/>
              <a:t>location in the object*</a:t>
            </a:r>
          </a:p>
          <a:p>
            <a:r>
              <a:rPr lang="en-US" dirty="0"/>
              <a:t>Store the metadata in a separate object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one way</a:t>
            </a:r>
          </a:p>
        </p:txBody>
      </p:sp>
      <p:sp>
        <p:nvSpPr>
          <p:cNvPr id="4" name="Can 3"/>
          <p:cNvSpPr/>
          <p:nvPr/>
        </p:nvSpPr>
        <p:spPr>
          <a:xfrm>
            <a:off x="1584250" y="1632100"/>
            <a:ext cx="1520456" cy="1775637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Data</a:t>
            </a:r>
          </a:p>
        </p:txBody>
      </p:sp>
      <p:sp>
        <p:nvSpPr>
          <p:cNvPr id="5" name="Oval 4"/>
          <p:cNvSpPr/>
          <p:nvPr/>
        </p:nvSpPr>
        <p:spPr>
          <a:xfrm>
            <a:off x="1584250" y="2844210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4250" y="2626243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4250" y="2461435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4008" y="4114800"/>
            <a:ext cx="2200940" cy="6935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Metadata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5650" y="4625163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55650" y="4460360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5650" y="4538331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007116" y="3062177"/>
            <a:ext cx="502707" cy="1392865"/>
          </a:xfrm>
          <a:custGeom>
            <a:avLst/>
            <a:gdLst>
              <a:gd name="connsiteX0" fmla="*/ 332586 w 502707"/>
              <a:gd name="connsiteY0" fmla="*/ 1392865 h 1392865"/>
              <a:gd name="connsiteX1" fmla="*/ 2977 w 502707"/>
              <a:gd name="connsiteY1" fmla="*/ 478465 h 1392865"/>
              <a:gd name="connsiteX2" fmla="*/ 502707 w 502707"/>
              <a:gd name="connsiteY2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07" h="1392865">
                <a:moveTo>
                  <a:pt x="332586" y="1392865"/>
                </a:moveTo>
                <a:cubicBezTo>
                  <a:pt x="153605" y="1051737"/>
                  <a:pt x="-25376" y="710609"/>
                  <a:pt x="2977" y="478465"/>
                </a:cubicBezTo>
                <a:cubicBezTo>
                  <a:pt x="31330" y="246321"/>
                  <a:pt x="502707" y="0"/>
                  <a:pt x="502707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62633" y="2838893"/>
            <a:ext cx="768455" cy="1690577"/>
          </a:xfrm>
          <a:custGeom>
            <a:avLst/>
            <a:gdLst>
              <a:gd name="connsiteX0" fmla="*/ 555804 w 768455"/>
              <a:gd name="connsiteY0" fmla="*/ 1690577 h 1690577"/>
              <a:gd name="connsiteX1" fmla="*/ 2911 w 768455"/>
              <a:gd name="connsiteY1" fmla="*/ 701749 h 1690577"/>
              <a:gd name="connsiteX2" fmla="*/ 768455 w 768455"/>
              <a:gd name="connsiteY2" fmla="*/ 0 h 16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455" h="1690577">
                <a:moveTo>
                  <a:pt x="555804" y="1690577"/>
                </a:moveTo>
                <a:cubicBezTo>
                  <a:pt x="261636" y="1337044"/>
                  <a:pt x="-32531" y="983512"/>
                  <a:pt x="2911" y="701749"/>
                </a:cubicBezTo>
                <a:cubicBezTo>
                  <a:pt x="38353" y="419986"/>
                  <a:pt x="768455" y="0"/>
                  <a:pt x="768455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97901" y="2636874"/>
            <a:ext cx="1043820" cy="1977656"/>
          </a:xfrm>
          <a:custGeom>
            <a:avLst/>
            <a:gdLst>
              <a:gd name="connsiteX0" fmla="*/ 841801 w 1043820"/>
              <a:gd name="connsiteY0" fmla="*/ 1977656 h 1977656"/>
              <a:gd name="connsiteX1" fmla="*/ 1829 w 1043820"/>
              <a:gd name="connsiteY1" fmla="*/ 882503 h 1977656"/>
              <a:gd name="connsiteX2" fmla="*/ 1043820 w 1043820"/>
              <a:gd name="connsiteY2" fmla="*/ 0 h 19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820" h="1977656">
                <a:moveTo>
                  <a:pt x="841801" y="1977656"/>
                </a:moveTo>
                <a:cubicBezTo>
                  <a:pt x="404980" y="1594884"/>
                  <a:pt x="-31841" y="1212112"/>
                  <a:pt x="1829" y="882503"/>
                </a:cubicBezTo>
                <a:cubicBezTo>
                  <a:pt x="35499" y="552894"/>
                  <a:pt x="539659" y="276447"/>
                  <a:pt x="1043820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7901" y="4701749"/>
            <a:ext cx="8188899" cy="1337357"/>
          </a:xfrm>
        </p:spPr>
        <p:txBody>
          <a:bodyPr/>
          <a:lstStyle/>
          <a:p>
            <a:r>
              <a:rPr lang="en-US" dirty="0"/>
              <a:t>Access by reading metadata and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Use that to read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one way</a:t>
            </a:r>
          </a:p>
        </p:txBody>
      </p:sp>
      <p:sp>
        <p:nvSpPr>
          <p:cNvPr id="4" name="Can 3"/>
          <p:cNvSpPr/>
          <p:nvPr/>
        </p:nvSpPr>
        <p:spPr>
          <a:xfrm>
            <a:off x="1584250" y="1632100"/>
            <a:ext cx="1520456" cy="1775637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Data</a:t>
            </a:r>
          </a:p>
        </p:txBody>
      </p:sp>
      <p:sp>
        <p:nvSpPr>
          <p:cNvPr id="5" name="Oval 4"/>
          <p:cNvSpPr/>
          <p:nvPr/>
        </p:nvSpPr>
        <p:spPr>
          <a:xfrm>
            <a:off x="1584250" y="2844210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4250" y="2626243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4250" y="2461435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4008" y="4114800"/>
            <a:ext cx="2200940" cy="6935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Metadata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5650" y="4625163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55650" y="4460360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5650" y="4538331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007116" y="3062177"/>
            <a:ext cx="502707" cy="1392865"/>
          </a:xfrm>
          <a:custGeom>
            <a:avLst/>
            <a:gdLst>
              <a:gd name="connsiteX0" fmla="*/ 332586 w 502707"/>
              <a:gd name="connsiteY0" fmla="*/ 1392865 h 1392865"/>
              <a:gd name="connsiteX1" fmla="*/ 2977 w 502707"/>
              <a:gd name="connsiteY1" fmla="*/ 478465 h 1392865"/>
              <a:gd name="connsiteX2" fmla="*/ 502707 w 502707"/>
              <a:gd name="connsiteY2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07" h="1392865">
                <a:moveTo>
                  <a:pt x="332586" y="1392865"/>
                </a:moveTo>
                <a:cubicBezTo>
                  <a:pt x="153605" y="1051737"/>
                  <a:pt x="-25376" y="710609"/>
                  <a:pt x="2977" y="478465"/>
                </a:cubicBezTo>
                <a:cubicBezTo>
                  <a:pt x="31330" y="246321"/>
                  <a:pt x="502707" y="0"/>
                  <a:pt x="502707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62633" y="2838893"/>
            <a:ext cx="768455" cy="1690577"/>
          </a:xfrm>
          <a:custGeom>
            <a:avLst/>
            <a:gdLst>
              <a:gd name="connsiteX0" fmla="*/ 555804 w 768455"/>
              <a:gd name="connsiteY0" fmla="*/ 1690577 h 1690577"/>
              <a:gd name="connsiteX1" fmla="*/ 2911 w 768455"/>
              <a:gd name="connsiteY1" fmla="*/ 701749 h 1690577"/>
              <a:gd name="connsiteX2" fmla="*/ 768455 w 768455"/>
              <a:gd name="connsiteY2" fmla="*/ 0 h 16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455" h="1690577">
                <a:moveTo>
                  <a:pt x="555804" y="1690577"/>
                </a:moveTo>
                <a:cubicBezTo>
                  <a:pt x="261636" y="1337044"/>
                  <a:pt x="-32531" y="983512"/>
                  <a:pt x="2911" y="701749"/>
                </a:cubicBezTo>
                <a:cubicBezTo>
                  <a:pt x="38353" y="419986"/>
                  <a:pt x="768455" y="0"/>
                  <a:pt x="768455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97901" y="2636874"/>
            <a:ext cx="1043820" cy="1977656"/>
          </a:xfrm>
          <a:custGeom>
            <a:avLst/>
            <a:gdLst>
              <a:gd name="connsiteX0" fmla="*/ 841801 w 1043820"/>
              <a:gd name="connsiteY0" fmla="*/ 1977656 h 1977656"/>
              <a:gd name="connsiteX1" fmla="*/ 1829 w 1043820"/>
              <a:gd name="connsiteY1" fmla="*/ 882503 h 1977656"/>
              <a:gd name="connsiteX2" fmla="*/ 1043820 w 1043820"/>
              <a:gd name="connsiteY2" fmla="*/ 0 h 19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820" h="1977656">
                <a:moveTo>
                  <a:pt x="841801" y="1977656"/>
                </a:moveTo>
                <a:cubicBezTo>
                  <a:pt x="404980" y="1594884"/>
                  <a:pt x="-31841" y="1212112"/>
                  <a:pt x="1829" y="882503"/>
                </a:cubicBezTo>
                <a:cubicBezTo>
                  <a:pt x="35499" y="552894"/>
                  <a:pt x="539659" y="276447"/>
                  <a:pt x="1043820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665448" y="2339163"/>
            <a:ext cx="2660385" cy="13602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or API*</a:t>
            </a:r>
          </a:p>
        </p:txBody>
      </p:sp>
      <p:sp>
        <p:nvSpPr>
          <p:cNvPr id="10" name="Right Arrow 9"/>
          <p:cNvSpPr/>
          <p:nvPr/>
        </p:nvSpPr>
        <p:spPr>
          <a:xfrm rot="19569003">
            <a:off x="3394142" y="3537076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333306" y="2760676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144281" y="2838893"/>
            <a:ext cx="1191644" cy="324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EB47D-73A9-734D-8B6C-2D1EA0FF1DB2}"/>
              </a:ext>
            </a:extLst>
          </p:cNvPr>
          <p:cNvSpPr txBox="1"/>
          <p:nvPr/>
        </p:nvSpPr>
        <p:spPr>
          <a:xfrm>
            <a:off x="497901" y="5980463"/>
            <a:ext cx="551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Application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99024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Preserves the original format/structure</a:t>
            </a:r>
          </a:p>
          <a:p>
            <a:r>
              <a:rPr lang="en-US" dirty="0"/>
              <a:t>Works with any WOS that supports HTTP</a:t>
            </a:r>
          </a:p>
          <a:p>
            <a:pPr lvl="1"/>
            <a:r>
              <a:rPr lang="en-US" dirty="0"/>
              <a:t>e.g., Google Cloud Storage, Amazon S3</a:t>
            </a:r>
          </a:p>
          <a:p>
            <a:r>
              <a:rPr lang="en-US" dirty="0"/>
              <a:t>Enables subset-in-place operations</a:t>
            </a:r>
          </a:p>
          <a:p>
            <a:r>
              <a:rPr lang="en-US" dirty="0"/>
              <a:t>Supports both servers and APIs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call this ’DMR</a:t>
            </a:r>
            <a:r>
              <a:rPr lang="en-US" baseline="30000" dirty="0"/>
              <a:t>++</a:t>
            </a:r>
            <a:r>
              <a:rPr lang="en-US" dirty="0"/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247C8-7169-C14E-B0B2-CF45A682A08E}"/>
              </a:ext>
            </a:extLst>
          </p:cNvPr>
          <p:cNvSpPr txBox="1"/>
          <p:nvPr/>
        </p:nvSpPr>
        <p:spPr>
          <a:xfrm>
            <a:off x="457200" y="5765176"/>
            <a:ext cx="551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DMR: Dataset Metadata Response</a:t>
            </a:r>
          </a:p>
        </p:txBody>
      </p:sp>
    </p:spTree>
    <p:extLst>
      <p:ext uri="{BB962C8B-B14F-4D97-AF65-F5344CB8AC3E}">
        <p14:creationId xmlns:p14="http://schemas.microsoft.com/office/powerpoint/2010/main" val="167214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Servers often ‘enhance’ legacy data</a:t>
            </a:r>
          </a:p>
          <a:p>
            <a:r>
              <a:rPr lang="en-US" dirty="0"/>
              <a:t>Adapt old data to new standards</a:t>
            </a:r>
          </a:p>
          <a:p>
            <a:r>
              <a:rPr lang="en-US" dirty="0"/>
              <a:t>Add missing information</a:t>
            </a:r>
          </a:p>
          <a:p>
            <a:r>
              <a:rPr lang="en-US" dirty="0"/>
              <a:t>And more…</a:t>
            </a:r>
          </a:p>
          <a:p>
            <a:r>
              <a:rPr lang="en-US" dirty="0"/>
              <a:t>Can we decouple these operations from access?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Servers often do more</a:t>
            </a:r>
          </a:p>
        </p:txBody>
      </p:sp>
    </p:spTree>
    <p:extLst>
      <p:ext uri="{BB962C8B-B14F-4D97-AF65-F5344CB8AC3E}">
        <p14:creationId xmlns:p14="http://schemas.microsoft.com/office/powerpoint/2010/main" val="169174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1998" y="1284270"/>
            <a:ext cx="4114802" cy="4742516"/>
          </a:xfrm>
        </p:spPr>
        <p:txBody>
          <a:bodyPr/>
          <a:lstStyle/>
          <a:p>
            <a:r>
              <a:rPr lang="en-US" dirty="0"/>
              <a:t>Add ‘companion’ data object/file</a:t>
            </a:r>
          </a:p>
          <a:p>
            <a:r>
              <a:rPr lang="en-US" dirty="0"/>
              <a:t>Reference the new data in metadata for the original data file</a:t>
            </a:r>
          </a:p>
          <a:p>
            <a:r>
              <a:rPr lang="en-US" dirty="0"/>
              <a:t>Metadata records which object holds which variable</a:t>
            </a:r>
          </a:p>
        </p:txBody>
      </p:sp>
      <p:sp>
        <p:nvSpPr>
          <p:cNvPr id="4" name="Can 3"/>
          <p:cNvSpPr/>
          <p:nvPr/>
        </p:nvSpPr>
        <p:spPr>
          <a:xfrm>
            <a:off x="1584250" y="1142998"/>
            <a:ext cx="1520456" cy="1775637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Data</a:t>
            </a:r>
          </a:p>
        </p:txBody>
      </p:sp>
      <p:sp>
        <p:nvSpPr>
          <p:cNvPr id="5" name="Oval 4"/>
          <p:cNvSpPr/>
          <p:nvPr/>
        </p:nvSpPr>
        <p:spPr>
          <a:xfrm>
            <a:off x="1584250" y="2355108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4250" y="2137141"/>
            <a:ext cx="1520456" cy="4359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4250" y="1972333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4008" y="3410387"/>
            <a:ext cx="2200940" cy="861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Metadata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5650" y="3923410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55650" y="3758607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5650" y="3836578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007116" y="2573075"/>
            <a:ext cx="502707" cy="1194663"/>
          </a:xfrm>
          <a:custGeom>
            <a:avLst/>
            <a:gdLst>
              <a:gd name="connsiteX0" fmla="*/ 332586 w 502707"/>
              <a:gd name="connsiteY0" fmla="*/ 1392865 h 1392865"/>
              <a:gd name="connsiteX1" fmla="*/ 2977 w 502707"/>
              <a:gd name="connsiteY1" fmla="*/ 478465 h 1392865"/>
              <a:gd name="connsiteX2" fmla="*/ 502707 w 502707"/>
              <a:gd name="connsiteY2" fmla="*/ 0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07" h="1392865">
                <a:moveTo>
                  <a:pt x="332586" y="1392865"/>
                </a:moveTo>
                <a:cubicBezTo>
                  <a:pt x="153605" y="1051737"/>
                  <a:pt x="-25376" y="710609"/>
                  <a:pt x="2977" y="478465"/>
                </a:cubicBezTo>
                <a:cubicBezTo>
                  <a:pt x="31330" y="246321"/>
                  <a:pt x="502707" y="0"/>
                  <a:pt x="502707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62633" y="2349791"/>
            <a:ext cx="768455" cy="1497419"/>
          </a:xfrm>
          <a:custGeom>
            <a:avLst/>
            <a:gdLst>
              <a:gd name="connsiteX0" fmla="*/ 555804 w 768455"/>
              <a:gd name="connsiteY0" fmla="*/ 1690577 h 1690577"/>
              <a:gd name="connsiteX1" fmla="*/ 2911 w 768455"/>
              <a:gd name="connsiteY1" fmla="*/ 701749 h 1690577"/>
              <a:gd name="connsiteX2" fmla="*/ 768455 w 768455"/>
              <a:gd name="connsiteY2" fmla="*/ 0 h 16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455" h="1690577">
                <a:moveTo>
                  <a:pt x="555804" y="1690577"/>
                </a:moveTo>
                <a:cubicBezTo>
                  <a:pt x="261636" y="1337044"/>
                  <a:pt x="-32531" y="983512"/>
                  <a:pt x="2911" y="701749"/>
                </a:cubicBezTo>
                <a:cubicBezTo>
                  <a:pt x="38353" y="419986"/>
                  <a:pt x="768455" y="0"/>
                  <a:pt x="768455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97901" y="2147772"/>
            <a:ext cx="1043820" cy="1786270"/>
          </a:xfrm>
          <a:custGeom>
            <a:avLst/>
            <a:gdLst>
              <a:gd name="connsiteX0" fmla="*/ 841801 w 1043820"/>
              <a:gd name="connsiteY0" fmla="*/ 1977656 h 1977656"/>
              <a:gd name="connsiteX1" fmla="*/ 1829 w 1043820"/>
              <a:gd name="connsiteY1" fmla="*/ 882503 h 1977656"/>
              <a:gd name="connsiteX2" fmla="*/ 1043820 w 1043820"/>
              <a:gd name="connsiteY2" fmla="*/ 0 h 19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820" h="1977656">
                <a:moveTo>
                  <a:pt x="841801" y="1977656"/>
                </a:moveTo>
                <a:cubicBezTo>
                  <a:pt x="404980" y="1594884"/>
                  <a:pt x="-31841" y="1212112"/>
                  <a:pt x="1829" y="882503"/>
                </a:cubicBezTo>
                <a:cubicBezTo>
                  <a:pt x="35499" y="552894"/>
                  <a:pt x="539659" y="276447"/>
                  <a:pt x="1043820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Add missing data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55650" y="4098846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55650" y="4192152"/>
            <a:ext cx="1977656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9"/>
          <p:cNvSpPr/>
          <p:nvPr/>
        </p:nvSpPr>
        <p:spPr>
          <a:xfrm>
            <a:off x="1584250" y="4529470"/>
            <a:ext cx="1520456" cy="1497315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 algn="ctr"/>
            <a:r>
              <a:rPr lang="en-US" dirty="0"/>
              <a:t>Companion</a:t>
            </a:r>
          </a:p>
          <a:p>
            <a:pPr lvl="2" algn="ctr"/>
            <a:r>
              <a:rPr lang="en-US" dirty="0"/>
              <a:t>data</a:t>
            </a:r>
          </a:p>
        </p:txBody>
      </p:sp>
      <p:sp>
        <p:nvSpPr>
          <p:cNvPr id="19" name="Oval 18"/>
          <p:cNvSpPr/>
          <p:nvPr/>
        </p:nvSpPr>
        <p:spPr>
          <a:xfrm>
            <a:off x="1584250" y="5560212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84250" y="5410724"/>
            <a:ext cx="1520456" cy="3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004110" y="4178595"/>
            <a:ext cx="607717" cy="1466271"/>
          </a:xfrm>
          <a:custGeom>
            <a:avLst/>
            <a:gdLst>
              <a:gd name="connsiteX0" fmla="*/ 314327 w 607717"/>
              <a:gd name="connsiteY0" fmla="*/ 0 h 1466271"/>
              <a:gd name="connsiteX1" fmla="*/ 5983 w 607717"/>
              <a:gd name="connsiteY1" fmla="*/ 818707 h 1466271"/>
              <a:gd name="connsiteX2" fmla="*/ 558876 w 607717"/>
              <a:gd name="connsiteY2" fmla="*/ 1424763 h 1466271"/>
              <a:gd name="connsiteX3" fmla="*/ 580141 w 607717"/>
              <a:gd name="connsiteY3" fmla="*/ 1414131 h 146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17" h="1466271">
                <a:moveTo>
                  <a:pt x="314327" y="0"/>
                </a:moveTo>
                <a:cubicBezTo>
                  <a:pt x="139776" y="290623"/>
                  <a:pt x="-34775" y="581246"/>
                  <a:pt x="5983" y="818707"/>
                </a:cubicBezTo>
                <a:cubicBezTo>
                  <a:pt x="46741" y="1056168"/>
                  <a:pt x="463183" y="1325526"/>
                  <a:pt x="558876" y="1424763"/>
                </a:cubicBezTo>
                <a:cubicBezTo>
                  <a:pt x="654569" y="1524000"/>
                  <a:pt x="580141" y="1414131"/>
                  <a:pt x="580141" y="1414131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4355" y="4072270"/>
            <a:ext cx="769896" cy="1679944"/>
          </a:xfrm>
          <a:custGeom>
            <a:avLst/>
            <a:gdLst>
              <a:gd name="connsiteX0" fmla="*/ 514715 w 769896"/>
              <a:gd name="connsiteY0" fmla="*/ 0 h 1679944"/>
              <a:gd name="connsiteX1" fmla="*/ 4352 w 769896"/>
              <a:gd name="connsiteY1" fmla="*/ 893135 h 1679944"/>
              <a:gd name="connsiteX2" fmla="*/ 769896 w 769896"/>
              <a:gd name="connsiteY2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896" h="1679944">
                <a:moveTo>
                  <a:pt x="514715" y="0"/>
                </a:moveTo>
                <a:cubicBezTo>
                  <a:pt x="238268" y="306572"/>
                  <a:pt x="-38178" y="613144"/>
                  <a:pt x="4352" y="893135"/>
                </a:cubicBezTo>
                <a:cubicBezTo>
                  <a:pt x="46882" y="1173126"/>
                  <a:pt x="769896" y="1679944"/>
                  <a:pt x="769896" y="1679944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1312"/>
      </p:ext>
    </p:extLst>
  </p:cSld>
  <p:clrMapOvr>
    <a:masterClrMapping/>
  </p:clrMapOvr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dececbd6-da3b-46fe-8f00-f9d9deea2ee1" value=""/>
  <element uid="bbbf7bf4-4f4f-4189-9c5e-65015de8a6ad" value=""/>
  <element uid="bba94c65-ac3d-4f34-b2e1-8de11ef6f01c" value=""/>
  <element uid="bc2b7c01-6db1-4e7d-88d1-fc61674f86fd" value=""/>
  <element uid="92e993a3-af32-4afb-aa19-3a49cdb82c7a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TN Document" ma:contentTypeID="0x010100E9DB6D9FC5E73544AFB130023D3F5BEB007329FAAA20657F418E761A5BE9E4B0ED" ma:contentTypeVersion="4" ma:contentTypeDescription="" ma:contentTypeScope="" ma:versionID="80fdd86bdc8e4c36325e1efaaff0bbaa">
  <xsd:schema xmlns:xsd="http://www.w3.org/2001/XMLSchema" xmlns:xs="http://www.w3.org/2001/XMLSchema" xmlns:p="http://schemas.microsoft.com/office/2006/metadata/properties" xmlns:ns2="3ce633a2-3058-4a23-ba20-731e7ccb36da" targetNamespace="http://schemas.microsoft.com/office/2006/metadata/properties" ma:root="true" ma:fieldsID="980ac436c70e14edc71256d5a4ebe5dc" ns2:_="">
    <xsd:import namespace="3ce633a2-3058-4a23-ba20-731e7ccb36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10c1010ed1f4cfb9545b2ac2ee5bd96" minOccurs="0"/>
                <xsd:element ref="ns2:aeab462c4fbe49358ed363bfb79a4230" minOccurs="0"/>
                <xsd:element ref="ns2:TaxKeywordTaxHTField" minOccurs="0"/>
                <xsd:element ref="ns2:e6d1ff0aba50448d9824fe3bb34f0ef2" minOccurs="0"/>
                <xsd:element ref="ns2:gdd46717841f43358d4de268a1d4b6aa" minOccurs="0"/>
                <xsd:element ref="ns2:c6e3c91c8be14d80b989bd3ac29e755b" minOccurs="0"/>
                <xsd:element ref="ns2:g96bee0428ce4c169fad82ca64ceaa53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633a2-3058-4a23-ba20-731e7ccb36da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acd3f6ac-20b6-456d-851d-486dfdb435f4}" ma:internalName="TaxCatchAll" ma:showField="CatchAllData" ma:web="6cd3c866-643f-4e15-a44e-9719b2eef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cd3f6ac-20b6-456d-851d-486dfdb435f4}" ma:internalName="TaxCatchAllLabel" ma:readOnly="true" ma:showField="CatchAllDataLabel" ma:web="6cd3c866-643f-4e15-a44e-9719b2eef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10c1010ed1f4cfb9545b2ac2ee5bd96" ma:index="12" nillable="true" ma:taxonomy="true" ma:internalName="n10c1010ed1f4cfb9545b2ac2ee5bd96" ma:taxonomyFieldName="Business" ma:displayName="Business" ma:indexed="true" ma:readOnly="false" ma:default="" ma:fieldId="{710c1010-ed1f-4cfb-9545-b2ac2ee5bd96}" ma:sspId="7e1c2332-b14e-457c-a225-e8056827fca0" ma:termSetId="c22d890f-845c-46ce-89d0-abfb23e19c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ab462c4fbe49358ed363bfb79a4230" ma:index="14" nillable="true" ma:taxonomy="true" ma:internalName="aeab462c4fbe49358ed363bfb79a4230" ma:taxonomyFieldName="Function" ma:displayName="Function" ma:indexed="true" ma:default="" ma:fieldId="{aeab462c-4fbe-4935-8ed3-63bfb79a4230}" ma:sspId="7e1c2332-b14e-457c-a225-e8056827fca0" ma:termSetId="db9eb3e8-e796-4d33-85a2-c518da4ca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6d1ff0aba50448d9824fe3bb34f0ef2" ma:index="18" nillable="true" ma:taxonomy="true" ma:internalName="e6d1ff0aba50448d9824fe3bb34f0ef2" ma:taxonomyFieldName="ExportControl" ma:displayName="Export Control" ma:readOnly="false" ma:default="" ma:fieldId="{e6d1ff0a-ba50-448d-9824-fe3bb34f0ef2}" ma:sspId="7e1c2332-b14e-457c-a225-e8056827fca0" ma:termSetId="3a4db827-664e-4160-8d2e-1dde696bf7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d46717841f43358d4de268a1d4b6aa" ma:index="20" nillable="true" ma:taxonomy="true" ma:internalName="gdd46717841f43358d4de268a1d4b6aa" ma:taxonomyFieldName="rtnDocumentType" ma:displayName="Document Type" ma:readOnly="false" ma:default="" ma:fieldId="{0dd46717-841f-4335-8d4d-e268a1d4b6aa}" ma:sspId="7e1c2332-b14e-457c-a225-e8056827fca0" ma:termSetId="8d28be90-c975-442a-98e7-e1f7bbd466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e3c91c8be14d80b989bd3ac29e755b" ma:index="21" ma:taxonomy="true" ma:internalName="c6e3c91c8be14d80b989bd3ac29e755b" ma:taxonomyFieldName="Work_x0020_Product" ma:displayName="Work Product" ma:readOnly="false" ma:default="1;#Work In Progress|c1d885b6-a307-4881-8ac3-0fa4069098db" ma:fieldId="{c6e3c91c-8be1-4d80-b989-bd3ac29e755b}" ma:sspId="7e1c2332-b14e-457c-a225-e8056827fca0" ma:termSetId="43a6ed11-5d1a-4858-9168-4d76faaf2b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6bee0428ce4c169fad82ca64ceaa53" ma:index="22" nillable="true" ma:taxonomy="true" ma:internalName="g96bee0428ce4c169fad82ca64ceaa53" ma:taxonomyFieldName="rtnLocale" ma:displayName="Locale" ma:readOnly="false" ma:default="" ma:fieldId="{096bee04-28ce-4c16-9fad-82ca64ceaa53}" ma:taxonomyMulti="true" ma:sspId="7e1c2332-b14e-457c-a225-e8056827fca0" ma:termSetId="a3b93d5c-5c47-4153-bde3-eb9b4aa7a77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e633a2-3058-4a23-ba20-731e7ccb36da">
      <Value>1</Value>
    </TaxCatchAll>
    <c6e3c91c8be14d80b989bd3ac29e755b xmlns="3ce633a2-3058-4a23-ba20-731e7ccb36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 In Progress</TermName>
          <TermId xmlns="http://schemas.microsoft.com/office/infopath/2007/PartnerControls">c1d885b6-a307-4881-8ac3-0fa4069098db</TermId>
        </TermInfo>
      </Terms>
    </c6e3c91c8be14d80b989bd3ac29e755b>
    <n10c1010ed1f4cfb9545b2ac2ee5bd96 xmlns="3ce633a2-3058-4a23-ba20-731e7ccb36da">
      <Terms xmlns="http://schemas.microsoft.com/office/infopath/2007/PartnerControls"/>
    </n10c1010ed1f4cfb9545b2ac2ee5bd96>
    <aeab462c4fbe49358ed363bfb79a4230 xmlns="3ce633a2-3058-4a23-ba20-731e7ccb36da">
      <Terms xmlns="http://schemas.microsoft.com/office/infopath/2007/PartnerControls"/>
    </aeab462c4fbe49358ed363bfb79a4230>
    <TaxKeywordTaxHTField xmlns="3ce633a2-3058-4a23-ba20-731e7ccb36da">
      <Terms xmlns="http://schemas.microsoft.com/office/infopath/2007/PartnerControls"/>
    </TaxKeywordTaxHTField>
    <e6d1ff0aba50448d9824fe3bb34f0ef2 xmlns="3ce633a2-3058-4a23-ba20-731e7ccb36da">
      <Terms xmlns="http://schemas.microsoft.com/office/infopath/2007/PartnerControls"/>
    </e6d1ff0aba50448d9824fe3bb34f0ef2>
    <g96bee0428ce4c169fad82ca64ceaa53 xmlns="3ce633a2-3058-4a23-ba20-731e7ccb36da">
      <Terms xmlns="http://schemas.microsoft.com/office/infopath/2007/PartnerControls"/>
    </g96bee0428ce4c169fad82ca64ceaa53>
    <gdd46717841f43358d4de268a1d4b6aa xmlns="3ce633a2-3058-4a23-ba20-731e7ccb36da">
      <Terms xmlns="http://schemas.microsoft.com/office/infopath/2007/PartnerControls"/>
    </gdd46717841f43358d4de268a1d4b6aa>
  </documentManagement>
</p:properties>
</file>

<file path=customXml/item4.xml><?xml version="1.0" encoding="utf-8"?>
<?mso-contentType ?>
<SharedContentType xmlns="Microsoft.SharePoint.Taxonomy.ContentTypeSync" SourceId="7e1c2332-b14e-457c-a225-e8056827fca0" ContentTypeId="0x010100E9DB6D9FC5E73544AFB130023D3F5BEB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/>
</file>

<file path=customXml/item7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kc2h1bTwvVXNlck5hbWU+PERhdGVUaW1lPjIvMTYvMjAxOCA4OjQwOjIwIFBNPC9EYXRlVGltZT48TGFiZWxTdHJpbmc+VGhpcyBhcnRpZmFjdCBoYXMgbm8gY2xhc3NpZmljYXRpb24uPC9MYWJlbFN0cmluZz48L2l0ZW0+PGl0ZW0+PHNpc2wgc2lzbFZlcnNpb249IjAiIHBvbGljeT0iY2RlNTNhYzEtYmY1Zi00YWFlLTljZjEtMDc1MDllMjNhNGIwIiBvcmlnaW49InVzZXJTZWxlY3RlZCI+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+VVNcaGl0ajgzMjI8L1VzZXJOYW1lPjxEYXRlVGltZT41LzMwLzIwMTggNjozNToyMyBQTTwvRGF0ZVRpbWU+PExhYmVsU3RyaW5nPk9yaWdpbiBKdXJpc2RpY3Rpb246IFVTICB8IFVucmVzdHJpY3RlZCBDb250ZW50IHwgTm8gbWFya2luZyBhcHBsaWVkIGJ5IHRoZSB0b29sIHwgT3RoZXIgSW5mb3JtYXRpb24gKE5vdCBSZXF1aXJpbmcgYW4gRXhwb3J0IENvbnRyb2wgTWFya2luZykgfCBObyBtYXJraW5nIGFwcGxpZWQgYnkgdGhlIHRvb2w8L0xhYmVsU3RyaW5nPjwvaXRlbT48L2xhYmVsSGlzdG9yeT4=</Value>
</WrappedLabelHistory>
</file>

<file path=customXml/itemProps1.xml><?xml version="1.0" encoding="utf-8"?>
<ds:datastoreItem xmlns:ds="http://schemas.openxmlformats.org/officeDocument/2006/customXml" ds:itemID="{69EC3A69-E82D-476C-ADBD-A0AD88D560DF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5F9ED9FD-C353-4B9C-83E7-671505EFC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e633a2-3058-4a23-ba20-731e7ccb3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C5A3E-D6A7-4267-8550-F843AC74F62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ce633a2-3058-4a23-ba20-731e7ccb36d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C745C76-6800-4D47-A181-FD2B7520B49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EA209BA-5700-4AA0-93F7-36F2C14AFAF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ED32BCAC-1A55-4ED8-8046-31D5582D51CA}">
  <ds:schemaRefs>
    <ds:schemaRef ds:uri="http://schemas.microsoft.com/sharepoint/events"/>
  </ds:schemaRefs>
</ds:datastoreItem>
</file>

<file path=customXml/itemProps7.xml><?xml version="1.0" encoding="utf-8"?>
<ds:datastoreItem xmlns:ds="http://schemas.openxmlformats.org/officeDocument/2006/customXml" ds:itemID="{49D24783-1A73-4953-A251-03BC9F51BED6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8683</TotalTime>
  <Words>485</Words>
  <Application>Microsoft Office PowerPoint</Application>
  <PresentationFormat>On-screen Show (4:3)</PresentationFormat>
  <Paragraphs>93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</vt:lpstr>
      <vt:lpstr>Helvetica Neue</vt:lpstr>
      <vt:lpstr>Source Sans Pro</vt:lpstr>
      <vt:lpstr>Verdana</vt:lpstr>
      <vt:lpstr>EOSDIS-EED</vt:lpstr>
      <vt:lpstr>Using virtual sharding with AWS* S3† to transparently supply missing variables to legacy datasets</vt:lpstr>
      <vt:lpstr>Web Object Store</vt:lpstr>
      <vt:lpstr>Legacy data</vt:lpstr>
      <vt:lpstr>Here’s one way</vt:lpstr>
      <vt:lpstr>Here’s one way</vt:lpstr>
      <vt:lpstr>Here’s one way</vt:lpstr>
      <vt:lpstr>We call this ’DMR++’</vt:lpstr>
      <vt:lpstr>But Servers often do more</vt:lpstr>
      <vt:lpstr>Use case: Add missing data</vt:lpstr>
      <vt:lpstr>Use case: Add missing data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</dc:title>
  <dc:subject>[rtnipcontrolcode:unrestricted|rtnipcontrolcodevm:noipvm|rtnexportcontrolcountry:usa|rtnexportcontrolcode:otherinfo|rtnexportcontrolcodevm:nousecvm|]</dc:subject>
  <dc:creator>Dana Shum</dc:creator>
  <cp:lastModifiedBy>Trakas, Diane E. (GSFC-423.0)[ASRC FEDERAL SYSTEM SOLUTIONS]</cp:lastModifiedBy>
  <cp:revision>51</cp:revision>
  <dcterms:modified xsi:type="dcterms:W3CDTF">2020-11-10T17:35:46Z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796b8ba6-a9b0-4605-9a3e-9cd06ed7a057</vt:lpwstr>
  </property>
  <property fmtid="{D5CDD505-2E9C-101B-9397-08002B2CF9AE}" pid="3" name="bjSaver">
    <vt:lpwstr>U7h71aia8FOFLJNxzT1eRROYUDZl41YD</vt:lpwstr>
  </property>
  <property fmtid="{D5CDD505-2E9C-101B-9397-08002B2CF9AE}" pid="4" name="rtnipcontrolcode">
    <vt:lpwstr>unrestricted</vt:lpwstr>
  </property>
  <property fmtid="{D5CDD505-2E9C-101B-9397-08002B2CF9AE}" pid="5" name="rtnipcontrolcodevm">
    <vt:lpwstr>noipvm</vt:lpwstr>
  </property>
  <property fmtid="{D5CDD505-2E9C-101B-9397-08002B2CF9AE}" pid="6" name="rtnexportcontrolcountry">
    <vt:lpwstr>usa</vt:lpwstr>
  </property>
  <property fmtid="{D5CDD505-2E9C-101B-9397-08002B2CF9AE}" pid="7" name="rtnexportcontrolcode">
    <vt:lpwstr>otherinfo</vt:lpwstr>
  </property>
  <property fmtid="{D5CDD505-2E9C-101B-9397-08002B2CF9AE}" pid="8" name="rtnexportcontrolcodevm">
    <vt:lpwstr>nousecvm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0" name="bjDocumentLabelXML-0">
    <vt:lpwstr>ames.com/2008/01/sie/internal/label"&gt;&lt;element uid="dececbd6-da3b-46fe-8f00-f9d9deea2ee1" value="" /&gt;&lt;element uid="bbbf7bf4-4f4f-4189-9c5e-65015de8a6ad" value="" /&gt;&lt;element uid="bba94c65-ac3d-4f34-b2e1-8de11ef6f01c" value="" /&gt;&lt;element uid="bc2b7c01-6db1-4</vt:lpwstr>
  </property>
  <property fmtid="{D5CDD505-2E9C-101B-9397-08002B2CF9AE}" pid="11" name="bjDocumentLabelXML-1">
    <vt:lpwstr>e7d-88d1-fc61674f86fd" value="" /&gt;&lt;element uid="92e993a3-af32-4afb-aa19-3a49cdb82c7a" value="" /&gt;&lt;/sisl&gt;</vt:lpwstr>
  </property>
  <property fmtid="{D5CDD505-2E9C-101B-9397-08002B2CF9AE}" pid="12" name="bjLabelHistoryID">
    <vt:lpwstr>{49D24783-1A73-4953-A251-03BC9F51BED6}</vt:lpwstr>
  </property>
  <property fmtid="{D5CDD505-2E9C-101B-9397-08002B2CF9AE}" pid="13" name="ContentTypeId">
    <vt:lpwstr>0x010100E9DB6D9FC5E73544AFB130023D3F5BEB007329FAAA20657F418E761A5BE9E4B0ED</vt:lpwstr>
  </property>
  <property fmtid="{D5CDD505-2E9C-101B-9397-08002B2CF9AE}" pid="14" name="Work Product">
    <vt:lpwstr>1;#Work In Progress|c1d885b6-a307-4881-8ac3-0fa4069098db</vt:lpwstr>
  </property>
  <property fmtid="{D5CDD505-2E9C-101B-9397-08002B2CF9AE}" pid="15" name="TaxKeyword">
    <vt:lpwstr/>
  </property>
  <property fmtid="{D5CDD505-2E9C-101B-9397-08002B2CF9AE}" pid="16" name="bjDocumentSecurityLabel">
    <vt:lpwstr>Origin Jurisdiction: US  | Unrestricted Content | No marking applied by this tool | Other Information (Not Requiring an Export Control Marking) | No marking applied by the tool</vt:lpwstr>
  </property>
  <property fmtid="{D5CDD505-2E9C-101B-9397-08002B2CF9AE}" pid="17" name="rtnLocale">
    <vt:lpwstr/>
  </property>
  <property fmtid="{D5CDD505-2E9C-101B-9397-08002B2CF9AE}" pid="18" name="rtnDocumentType">
    <vt:lpwstr/>
  </property>
  <property fmtid="{D5CDD505-2E9C-101B-9397-08002B2CF9AE}" pid="19" name="Business">
    <vt:lpwstr/>
  </property>
  <property fmtid="{D5CDD505-2E9C-101B-9397-08002B2CF9AE}" pid="20" name="Function">
    <vt:lpwstr/>
  </property>
  <property fmtid="{D5CDD505-2E9C-101B-9397-08002B2CF9AE}" pid="21" name="ExportControl">
    <vt:lpwstr/>
  </property>
  <property fmtid="{D5CDD505-2E9C-101B-9397-08002B2CF9AE}" pid="22" name="bjClsUserRVM">
    <vt:lpwstr>[]</vt:lpwstr>
  </property>
</Properties>
</file>