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81"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C612FE-74A1-49FF-B96E-FBBC4F6CE12B}" type="datetimeFigureOut">
              <a:rPr lang="en-US" smtClean="0"/>
              <a:t>11/12/2020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8F328-D29A-4872-A535-CE989DC92477}" type="slidenum">
              <a:rPr lang="en-US" smtClean="0"/>
              <a:t>‹#›</a:t>
            </a:fld>
            <a:endParaRPr lang="en-US"/>
          </a:p>
        </p:txBody>
      </p:sp>
    </p:spTree>
    <p:extLst>
      <p:ext uri="{BB962C8B-B14F-4D97-AF65-F5344CB8AC3E}">
        <p14:creationId xmlns:p14="http://schemas.microsoft.com/office/powerpoint/2010/main" val="30812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Study sources of X-Rays</a:t>
            </a:r>
          </a:p>
          <a:p>
            <a:r>
              <a:rPr lang="en-US" sz="1200" dirty="0" smtClean="0"/>
              <a:t>Photoelectron tracks imaged using strip detectors in a gas environment</a:t>
            </a:r>
          </a:p>
          <a:p>
            <a:r>
              <a:rPr lang="en-US" sz="1200" dirty="0" smtClean="0"/>
              <a:t>Original strip design: traces at 121-micron pitch, etched into copper cladding on a liquid crystal polymer substrate</a:t>
            </a:r>
          </a:p>
          <a:p>
            <a:r>
              <a:rPr lang="en-US" sz="1200" dirty="0" smtClean="0"/>
              <a:t>The minimum pitch of the strips and the area required to fan the strips in to the pitch of the ASIC readout is limited by the accuracy of the etching, and limits the gas choices and pressure, thus restricting the achievable sensitivity</a:t>
            </a:r>
          </a:p>
          <a:p>
            <a:r>
              <a:rPr lang="en-US" sz="1200" dirty="0" smtClean="0"/>
              <a:t>Reducing the pitch could reduce the Polarimeter design in size, which saves mass, and improves track resolution</a:t>
            </a:r>
          </a:p>
          <a:p>
            <a:r>
              <a:rPr lang="en-US" sz="1200" dirty="0" smtClean="0"/>
              <a:t>A reduction in strip pitch will enable the detector sensitivity to be increased by more than a factor of three and a mission sensitivity increase by more than a factor of ten</a:t>
            </a:r>
          </a:p>
          <a:p>
            <a:endParaRPr lang="en-US" dirty="0"/>
          </a:p>
        </p:txBody>
      </p:sp>
      <p:sp>
        <p:nvSpPr>
          <p:cNvPr id="4" name="Slide Number Placeholder 3"/>
          <p:cNvSpPr>
            <a:spLocks noGrp="1"/>
          </p:cNvSpPr>
          <p:nvPr>
            <p:ph type="sldNum" sz="quarter" idx="10"/>
          </p:nvPr>
        </p:nvSpPr>
        <p:spPr/>
        <p:txBody>
          <a:bodyPr/>
          <a:lstStyle/>
          <a:p>
            <a:pPr>
              <a:defRPr/>
            </a:pPr>
            <a:fld id="{9CC54854-A506-4180-8CDD-B97A6F533970}" type="slidenum">
              <a:rPr lang="en-US" altLang="en-US" smtClean="0"/>
              <a:pPr>
                <a:defRPr/>
              </a:pPr>
              <a:t>5</a:t>
            </a:fld>
            <a:endParaRPr lang="en-US" altLang="en-US"/>
          </a:p>
        </p:txBody>
      </p:sp>
    </p:spTree>
    <p:extLst>
      <p:ext uri="{BB962C8B-B14F-4D97-AF65-F5344CB8AC3E}">
        <p14:creationId xmlns:p14="http://schemas.microsoft.com/office/powerpoint/2010/main" val="2646127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smtClean="0">
                <a:solidFill>
                  <a:schemeClr val="tx1"/>
                </a:solidFill>
                <a:latin typeface="Arial" charset="0"/>
                <a:ea typeface="MS PGothic" panose="020B0600070205080204" pitchFamily="34" charset="-128"/>
                <a:cs typeface="+mn-cs"/>
              </a:rPr>
              <a:t>40µm width increased to 80µm half-way through printing.  Settings had to be adjusted to get thinner traces again.</a:t>
            </a:r>
          </a:p>
          <a:p>
            <a:endParaRPr lang="en-US" dirty="0"/>
          </a:p>
        </p:txBody>
      </p:sp>
      <p:sp>
        <p:nvSpPr>
          <p:cNvPr id="4" name="Slide Number Placeholder 3"/>
          <p:cNvSpPr>
            <a:spLocks noGrp="1"/>
          </p:cNvSpPr>
          <p:nvPr>
            <p:ph type="sldNum" sz="quarter" idx="10"/>
          </p:nvPr>
        </p:nvSpPr>
        <p:spPr/>
        <p:txBody>
          <a:bodyPr/>
          <a:lstStyle/>
          <a:p>
            <a:pPr>
              <a:defRPr/>
            </a:pPr>
            <a:fld id="{9CC54854-A506-4180-8CDD-B97A6F533970}" type="slidenum">
              <a:rPr lang="en-US" altLang="en-US" smtClean="0"/>
              <a:pPr>
                <a:defRPr/>
              </a:pPr>
              <a:t>8</a:t>
            </a:fld>
            <a:endParaRPr lang="en-US" altLang="en-US"/>
          </a:p>
        </p:txBody>
      </p:sp>
    </p:spTree>
    <p:extLst>
      <p:ext uri="{BB962C8B-B14F-4D97-AF65-F5344CB8AC3E}">
        <p14:creationId xmlns:p14="http://schemas.microsoft.com/office/powerpoint/2010/main" val="2154237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EC52C7-AB5B-447B-9206-61DA5855EA49}" type="datetime1">
              <a:rPr lang="en-US" smtClean="0"/>
              <a:t>11/12/2020</a:t>
            </a:fld>
            <a:endParaRPr lang="en-US"/>
          </a:p>
        </p:txBody>
      </p:sp>
      <p:sp>
        <p:nvSpPr>
          <p:cNvPr id="5" name="Footer Placeholder 4"/>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6" name="Slide Number Placeholder 5"/>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408021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76548" y="365125"/>
            <a:ext cx="9577251" cy="1325563"/>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4D0C0-60B5-42EC-93F2-095C9F1FFAA7}" type="datetime1">
              <a:rPr lang="en-US" smtClean="0"/>
              <a:t>11/12/2020</a:t>
            </a:fld>
            <a:endParaRPr lang="en-US"/>
          </a:p>
        </p:txBody>
      </p:sp>
      <p:sp>
        <p:nvSpPr>
          <p:cNvPr id="5" name="Footer Placeholder 4"/>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6" name="Slide Number Placeholder 5"/>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1184748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375BA2B-F11B-4F25-BA23-B9BEF6EA780F}" type="datetime1">
              <a:rPr lang="en-US" smtClean="0"/>
              <a:t>11/12/2020</a:t>
            </a:fld>
            <a:endParaRPr lang="en-US"/>
          </a:p>
        </p:txBody>
      </p:sp>
      <p:sp>
        <p:nvSpPr>
          <p:cNvPr id="5" name="Footer Placeholder 4"/>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6" name="Slide Number Placeholder 5"/>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2069192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33006" y="365125"/>
            <a:ext cx="9620794" cy="1325563"/>
          </a:xfrm>
        </p:spPr>
        <p:txBody>
          <a:bodyPr/>
          <a:lstStyle>
            <a:lvl1pPr>
              <a:defRPr b="1"/>
            </a:lvl1p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712947-F362-4965-88D5-CD32AEF16F74}" type="datetime1">
              <a:rPr lang="en-US" smtClean="0"/>
              <a:t>11/12/2020</a:t>
            </a:fld>
            <a:endParaRPr lang="en-US"/>
          </a:p>
        </p:txBody>
      </p:sp>
      <p:sp>
        <p:nvSpPr>
          <p:cNvPr id="6" name="Footer Placeholder 5"/>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7" name="Slide Number Placeholder 6"/>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1055962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50422" y="365125"/>
            <a:ext cx="9604965" cy="1325563"/>
          </a:xfrm>
        </p:spPr>
        <p:txBody>
          <a:bodyPr/>
          <a:lstStyle>
            <a:lvl1pPr>
              <a:defRPr b="1"/>
            </a:lvl1p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390321-DC32-4FBD-914D-9C31B1406625}" type="datetime1">
              <a:rPr lang="en-US" smtClean="0"/>
              <a:t>11/12/2020</a:t>
            </a:fld>
            <a:endParaRPr lang="en-US"/>
          </a:p>
        </p:txBody>
      </p:sp>
      <p:sp>
        <p:nvSpPr>
          <p:cNvPr id="8" name="Footer Placeholder 7"/>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9" name="Slide Number Placeholder 8"/>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96701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89760" y="365125"/>
            <a:ext cx="9464040" cy="1325563"/>
          </a:xfrm>
        </p:spPr>
        <p:txBody>
          <a:bodyPr/>
          <a:lstStyle>
            <a:lvl1pPr>
              <a:defRPr b="1"/>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C0DF9B-007C-4072-9FAC-002DA061B995}" type="datetime1">
              <a:rPr lang="en-US" smtClean="0"/>
              <a:t>11/12/2020</a:t>
            </a:fld>
            <a:endParaRPr lang="en-US"/>
          </a:p>
        </p:txBody>
      </p:sp>
      <p:sp>
        <p:nvSpPr>
          <p:cNvPr id="4" name="Footer Placeholder 3"/>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5" name="Slide Number Placeholder 4"/>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1151732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30955F-874A-43DD-8B51-C5F539F990B1}" type="datetime1">
              <a:rPr lang="en-US" smtClean="0"/>
              <a:t>11/12/2020</a:t>
            </a:fld>
            <a:endParaRPr lang="en-US"/>
          </a:p>
        </p:txBody>
      </p:sp>
      <p:sp>
        <p:nvSpPr>
          <p:cNvPr id="3" name="Footer Placeholder 2"/>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4" name="Slide Number Placeholder 3"/>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341730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F89095-0B2D-4BBE-AB66-0DB2FE89E919}" type="datetime1">
              <a:rPr lang="en-US" smtClean="0"/>
              <a:t>11/12/2020</a:t>
            </a:fld>
            <a:endParaRPr lang="en-US"/>
          </a:p>
        </p:txBody>
      </p:sp>
      <p:sp>
        <p:nvSpPr>
          <p:cNvPr id="6" name="Footer Placeholder 5"/>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7" name="Slide Number Placeholder 6"/>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434854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9A70EA0-653C-4F8E-A120-3BCA1886C8A9}" type="datetime1">
              <a:rPr lang="en-US" smtClean="0"/>
              <a:t>11/12/2020</a:t>
            </a:fld>
            <a:endParaRPr lang="en-US"/>
          </a:p>
        </p:txBody>
      </p:sp>
      <p:sp>
        <p:nvSpPr>
          <p:cNvPr id="6" name="Footer Placeholder 5"/>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7" name="Slide Number Placeholder 6"/>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15446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698170" y="365125"/>
            <a:ext cx="9655629" cy="1325563"/>
          </a:xfrm>
        </p:spPr>
        <p:txBody>
          <a:bodyPr/>
          <a:lstStyle>
            <a:lvl1pPr>
              <a:defRPr b="1"/>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BD2D05-6A68-4D10-BCAD-3B49249A9773}" type="datetime1">
              <a:rPr lang="en-US" smtClean="0"/>
              <a:t>11/12/2020</a:t>
            </a:fld>
            <a:endParaRPr lang="en-US"/>
          </a:p>
        </p:txBody>
      </p:sp>
      <p:sp>
        <p:nvSpPr>
          <p:cNvPr id="5" name="Footer Placeholder 4"/>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6" name="Slide Number Placeholder 5"/>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357737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1E0B75-82CE-42C4-B222-650F2E8D45E2}" type="datetime1">
              <a:rPr lang="en-US" smtClean="0"/>
              <a:t>11/12/2020</a:t>
            </a:fld>
            <a:endParaRPr lang="en-US"/>
          </a:p>
        </p:txBody>
      </p:sp>
      <p:sp>
        <p:nvSpPr>
          <p:cNvPr id="5" name="Footer Placeholder 4"/>
          <p:cNvSpPr>
            <a:spLocks noGrp="1"/>
          </p:cNvSpPr>
          <p:nvPr>
            <p:ph type="ftr" sz="quarter" idx="11"/>
          </p:nvPr>
        </p:nvSpPr>
        <p:spPr/>
        <p:txBody>
          <a:bodyPr/>
          <a:lstStyle/>
          <a:p>
            <a:r>
              <a:rPr lang="en-US" smtClean="0"/>
              <a:t>To be presented by Beth Paquette at the University of Wyoming, December 2, 2020</a:t>
            </a:r>
            <a:endParaRPr lang="en-US"/>
          </a:p>
        </p:txBody>
      </p:sp>
      <p:sp>
        <p:nvSpPr>
          <p:cNvPr id="6" name="Slide Number Placeholder 5"/>
          <p:cNvSpPr>
            <a:spLocks noGrp="1"/>
          </p:cNvSpPr>
          <p:nvPr>
            <p:ph type="sldNum" sz="quarter" idx="12"/>
          </p:nvPr>
        </p:nvSpPr>
        <p:spPr/>
        <p:txBody>
          <a:bodyPr/>
          <a:lstStyle/>
          <a:p>
            <a:fld id="{E06D352B-B293-40BB-869F-5DC400BE0B85}" type="slidenum">
              <a:rPr lang="en-US" smtClean="0"/>
              <a:t>‹#›</a:t>
            </a:fld>
            <a:endParaRPr lang="en-US"/>
          </a:p>
        </p:txBody>
      </p:sp>
    </p:spTree>
    <p:extLst>
      <p:ext uri="{BB962C8B-B14F-4D97-AF65-F5344CB8AC3E}">
        <p14:creationId xmlns:p14="http://schemas.microsoft.com/office/powerpoint/2010/main" val="4143697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6DC030-7D48-4D77-833D-55AEEB7A2118}" type="datetime1">
              <a:rPr lang="en-US" smtClean="0"/>
              <a:t>11/12/2020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To be presented by Beth Paquette at the University of Wyoming, December 2, 2020</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6D352B-B293-40BB-869F-5DC400BE0B85}" type="slidenum">
              <a:rPr lang="en-US" smtClean="0"/>
              <a:t>‹#›</a:t>
            </a:fld>
            <a:endParaRPr lang="en-US"/>
          </a:p>
        </p:txBody>
      </p:sp>
      <p:pic>
        <p:nvPicPr>
          <p:cNvPr id="7" name="Picture 6" descr="http://ksc-vets.ndc.nasa.gov/KSC%20VETS%20Homepage_files/Meatball%20Color.jpg"/>
          <p:cNvPicPr>
            <a:picLocks noChangeAspect="1" noChangeArrowheads="1"/>
          </p:cNvPicPr>
          <p:nvPr userDrawn="1"/>
        </p:nvPicPr>
        <p:blipFill>
          <a:blip r:embed="rId13" cstate="print">
            <a:clrChange>
              <a:clrFrom>
                <a:srgbClr val="040203"/>
              </a:clrFrom>
              <a:clrTo>
                <a:srgbClr val="040203">
                  <a:alpha val="0"/>
                </a:srgbClr>
              </a:clrTo>
            </a:clrChange>
            <a:extLst>
              <a:ext uri="{28A0092B-C50C-407E-A947-70E740481C1C}">
                <a14:useLocalDpi xmlns:a14="http://schemas.microsoft.com/office/drawing/2010/main" val="0"/>
              </a:ext>
            </a:extLst>
          </a:blip>
          <a:srcRect/>
          <a:stretch>
            <a:fillRect/>
          </a:stretch>
        </p:blipFill>
        <p:spPr bwMode="auto">
          <a:xfrm>
            <a:off x="304801" y="365760"/>
            <a:ext cx="1429143" cy="1224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582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Beth.m.paquette@nasa.gov"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40A8F3E0-FB5F-48E2-95EC-16F0E0B6DDC9}"/>
              </a:ext>
            </a:extLst>
          </p:cNvPr>
          <p:cNvSpPr>
            <a:spLocks noGrp="1" noChangeArrowheads="1"/>
          </p:cNvSpPr>
          <p:nvPr>
            <p:ph type="title"/>
          </p:nvPr>
        </p:nvSpPr>
        <p:spPr>
          <a:xfrm>
            <a:off x="629920" y="1701801"/>
            <a:ext cx="10972800" cy="2154951"/>
          </a:xfrm>
        </p:spPr>
        <p:txBody>
          <a:bodyPr/>
          <a:lstStyle/>
          <a:p>
            <a:pPr algn="ctr" eaLnBrk="1" hangingPunct="1"/>
            <a:r>
              <a:rPr lang="en-US" altLang="en-US" sz="5333" b="1" dirty="0"/>
              <a:t>Additive Manufacturing of  Electronics for Space Applications</a:t>
            </a:r>
          </a:p>
        </p:txBody>
      </p:sp>
      <p:sp>
        <p:nvSpPr>
          <p:cNvPr id="3076" name="Rectangle 3">
            <a:extLst>
              <a:ext uri="{FF2B5EF4-FFF2-40B4-BE49-F238E27FC236}">
                <a16:creationId xmlns:a16="http://schemas.microsoft.com/office/drawing/2014/main" id="{6C4D0746-B141-4A69-BF46-E05DCEB25752}"/>
              </a:ext>
            </a:extLst>
          </p:cNvPr>
          <p:cNvSpPr>
            <a:spLocks noGrp="1" noChangeArrowheads="1"/>
          </p:cNvSpPr>
          <p:nvPr>
            <p:ph type="body" idx="1"/>
          </p:nvPr>
        </p:nvSpPr>
        <p:spPr>
          <a:xfrm>
            <a:off x="406400" y="4035873"/>
            <a:ext cx="11176000" cy="2336800"/>
          </a:xfrm>
        </p:spPr>
        <p:txBody>
          <a:bodyPr/>
          <a:lstStyle/>
          <a:p>
            <a:pPr marL="609585" indent="0" algn="ctr">
              <a:buNone/>
              <a:defRPr/>
            </a:pPr>
            <a:r>
              <a:rPr lang="en-US" altLang="en-US" sz="3200" dirty="0"/>
              <a:t>Beth Paquette</a:t>
            </a:r>
          </a:p>
          <a:p>
            <a:pPr marL="609585" indent="0" algn="ctr">
              <a:buNone/>
              <a:defRPr/>
            </a:pPr>
            <a:r>
              <a:rPr lang="en-US" altLang="en-US" sz="3200" dirty="0"/>
              <a:t>NASA Goddard Space Flight Center </a:t>
            </a:r>
          </a:p>
          <a:p>
            <a:pPr marL="1289018" lvl="1" indent="-452955" algn="ctr">
              <a:buNone/>
              <a:defRPr/>
            </a:pPr>
            <a:r>
              <a:rPr lang="en-US" altLang="en-US" sz="3200" dirty="0">
                <a:hlinkClick r:id="rId2"/>
              </a:rPr>
              <a:t>beth.m.paquette@nasa.gov</a:t>
            </a:r>
            <a:endParaRPr lang="en-US" altLang="en-US" sz="3200" dirty="0"/>
          </a:p>
          <a:p>
            <a:pPr marL="1289018" lvl="1" indent="-452955" algn="ctr">
              <a:buNone/>
              <a:defRPr/>
            </a:pPr>
            <a:r>
              <a:rPr lang="en-US" altLang="en-US" sz="3200" dirty="0"/>
              <a:t>301.286.8647</a:t>
            </a:r>
          </a:p>
        </p:txBody>
      </p:sp>
      <p:sp>
        <p:nvSpPr>
          <p:cNvPr id="3"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pic>
        <p:nvPicPr>
          <p:cNvPr id="9" name="Picture 6" descr="http://ksc-vets.ndc.nasa.gov/KSC%20VETS%20Homepage_files/Meatball%20Color.jpg"/>
          <p:cNvPicPr>
            <a:picLocks noChangeAspect="1" noChangeArrowheads="1"/>
          </p:cNvPicPr>
          <p:nvPr/>
        </p:nvPicPr>
        <p:blipFill>
          <a:blip r:embed="rId3" cstate="print">
            <a:clrChange>
              <a:clrFrom>
                <a:srgbClr val="040203"/>
              </a:clrFrom>
              <a:clrTo>
                <a:srgbClr val="040203">
                  <a:alpha val="0"/>
                </a:srgbClr>
              </a:clrTo>
            </a:clrChange>
            <a:extLst>
              <a:ext uri="{28A0092B-C50C-407E-A947-70E740481C1C}">
                <a14:useLocalDpi xmlns:a14="http://schemas.microsoft.com/office/drawing/2010/main" val="0"/>
              </a:ext>
            </a:extLst>
          </a:blip>
          <a:srcRect/>
          <a:stretch>
            <a:fillRect/>
          </a:stretch>
        </p:blipFill>
        <p:spPr bwMode="auto">
          <a:xfrm>
            <a:off x="304801" y="365760"/>
            <a:ext cx="1429143" cy="1224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03771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E4F164D4-925E-4706-BA74-73F37FAD0EBE}"/>
              </a:ext>
            </a:extLst>
          </p:cNvPr>
          <p:cNvSpPr>
            <a:spLocks noGrp="1" noChangeArrowheads="1"/>
          </p:cNvSpPr>
          <p:nvPr>
            <p:ph type="title"/>
          </p:nvPr>
        </p:nvSpPr>
        <p:spPr/>
        <p:txBody>
          <a:bodyPr>
            <a:normAutofit fontScale="90000"/>
          </a:bodyPr>
          <a:lstStyle/>
          <a:p>
            <a:pPr algn="ctr" eaLnBrk="1" hangingPunct="1"/>
            <a:r>
              <a:rPr lang="en-US" altLang="en-US" sz="5333" b="1" dirty="0"/>
              <a:t/>
            </a:r>
            <a:br>
              <a:rPr lang="en-US" altLang="en-US" sz="5333" b="1" dirty="0"/>
            </a:br>
            <a:r>
              <a:rPr lang="en-US" altLang="en-US" sz="5333" b="1" dirty="0"/>
              <a:t>Outline/Agenda</a:t>
            </a:r>
            <a:br>
              <a:rPr lang="en-US" altLang="en-US" sz="5333" b="1" dirty="0"/>
            </a:br>
            <a:endParaRPr lang="en-US" altLang="en-US" sz="5333" b="1" dirty="0"/>
          </a:p>
        </p:txBody>
      </p:sp>
      <p:sp>
        <p:nvSpPr>
          <p:cNvPr id="5124" name="Rectangle 3">
            <a:extLst>
              <a:ext uri="{FF2B5EF4-FFF2-40B4-BE49-F238E27FC236}">
                <a16:creationId xmlns:a16="http://schemas.microsoft.com/office/drawing/2014/main" id="{EBBFC751-DC3C-4305-81DD-B3F0906E6700}"/>
              </a:ext>
            </a:extLst>
          </p:cNvPr>
          <p:cNvSpPr>
            <a:spLocks noGrp="1" noChangeArrowheads="1"/>
          </p:cNvSpPr>
          <p:nvPr>
            <p:ph type="body" idx="1"/>
          </p:nvPr>
        </p:nvSpPr>
        <p:spPr>
          <a:xfrm>
            <a:off x="609600" y="1701800"/>
            <a:ext cx="10972800" cy="4470400"/>
          </a:xfrm>
        </p:spPr>
        <p:txBody>
          <a:bodyPr/>
          <a:lstStyle/>
          <a:p>
            <a:pPr marL="1367332" indent="0"/>
            <a:r>
              <a:rPr lang="en-US" altLang="en-US" sz="3733" b="1" dirty="0"/>
              <a:t> Introduction: Additive Manufacturing Techniques</a:t>
            </a:r>
          </a:p>
          <a:p>
            <a:pPr marL="1367332" indent="0"/>
            <a:r>
              <a:rPr lang="en-US" altLang="en-US" sz="3733" b="1" dirty="0"/>
              <a:t> Next Generation X-Ray Polarimeter</a:t>
            </a:r>
          </a:p>
          <a:p>
            <a:pPr marL="1367332" indent="0"/>
            <a:r>
              <a:rPr lang="en-US" altLang="en-US" sz="3733" b="1" dirty="0"/>
              <a:t> Next Generation </a:t>
            </a:r>
            <a:r>
              <a:rPr lang="en-US" altLang="en-US" sz="3733" b="1" dirty="0" err="1"/>
              <a:t>Microshutter</a:t>
            </a:r>
            <a:r>
              <a:rPr lang="en-US" altLang="en-US" sz="3733" b="1" dirty="0"/>
              <a:t> Array</a:t>
            </a:r>
          </a:p>
          <a:p>
            <a:pPr marL="1367332" indent="0"/>
            <a:r>
              <a:rPr lang="en-US" altLang="en-US" sz="3733" b="1" dirty="0"/>
              <a:t> Future Work</a:t>
            </a:r>
          </a:p>
          <a:p>
            <a:pPr marL="1367332" indent="0"/>
            <a:r>
              <a:rPr lang="en-US" altLang="en-US" sz="3733" b="1" dirty="0"/>
              <a:t> Acknowledgements</a:t>
            </a:r>
            <a:endParaRPr lang="en-US" altLang="en-US" sz="3733" b="1" i="1" dirty="0"/>
          </a:p>
          <a:p>
            <a:pPr marL="1367332" indent="0"/>
            <a:r>
              <a:rPr lang="en-US" altLang="en-US" sz="3733" b="1" dirty="0"/>
              <a:t> Q &amp; A</a:t>
            </a:r>
            <a:endParaRPr lang="en-US" altLang="en-US" sz="3733" dirty="0"/>
          </a:p>
        </p:txBody>
      </p:sp>
      <p:sp>
        <p:nvSpPr>
          <p:cNvPr id="6"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59801296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1018" y="365125"/>
            <a:ext cx="9672782" cy="1325563"/>
          </a:xfrm>
        </p:spPr>
        <p:txBody>
          <a:bodyPr/>
          <a:lstStyle/>
          <a:p>
            <a:r>
              <a:rPr lang="en-US" dirty="0"/>
              <a:t>Introduction: </a:t>
            </a:r>
            <a:r>
              <a:rPr lang="en-US" dirty="0" smtClean="0"/>
              <a:t>Additive Manufacturing Methods</a:t>
            </a:r>
            <a:endParaRPr lang="en-US" dirty="0"/>
          </a:p>
        </p:txBody>
      </p:sp>
      <p:sp>
        <p:nvSpPr>
          <p:cNvPr id="8" name="Rectangle 7"/>
          <p:cNvSpPr/>
          <p:nvPr/>
        </p:nvSpPr>
        <p:spPr>
          <a:xfrm>
            <a:off x="294640" y="1877294"/>
            <a:ext cx="11277600" cy="1077218"/>
          </a:xfrm>
          <a:prstGeom prst="rect">
            <a:avLst/>
          </a:prstGeom>
        </p:spPr>
        <p:txBody>
          <a:bodyPr wrap="square">
            <a:spAutoFit/>
          </a:bodyPr>
          <a:lstStyle/>
          <a:p>
            <a:r>
              <a:rPr lang="en-US" sz="3200" b="1" dirty="0"/>
              <a:t>Printed Hybrid Electronics:</a:t>
            </a:r>
            <a:r>
              <a:rPr lang="en-US" sz="3200" dirty="0"/>
              <a:t> </a:t>
            </a:r>
            <a:r>
              <a:rPr lang="en-US" sz="3200" dirty="0" smtClean="0"/>
              <a:t>Deposit conductive and insulating inks </a:t>
            </a:r>
            <a:r>
              <a:rPr lang="en-US" sz="3200" dirty="0"/>
              <a:t>onto </a:t>
            </a:r>
            <a:r>
              <a:rPr lang="en-US" sz="3200" dirty="0" smtClean="0"/>
              <a:t>an existing substrate to create circuits</a:t>
            </a:r>
            <a:endParaRPr lang="en-US" sz="3200" dirty="0"/>
          </a:p>
        </p:txBody>
      </p:sp>
      <p:pic>
        <p:nvPicPr>
          <p:cNvPr id="12" name="Picture 1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943925" y="3206354"/>
            <a:ext cx="3518355" cy="2369105"/>
          </a:xfrm>
          <a:prstGeom prst="rect">
            <a:avLst/>
          </a:prstGeom>
        </p:spPr>
      </p:pic>
      <p:sp>
        <p:nvSpPr>
          <p:cNvPr id="14" name="TextBox 13"/>
          <p:cNvSpPr txBox="1"/>
          <p:nvPr/>
        </p:nvSpPr>
        <p:spPr>
          <a:xfrm>
            <a:off x="3943925" y="5590699"/>
            <a:ext cx="3518355" cy="584775"/>
          </a:xfrm>
          <a:prstGeom prst="rect">
            <a:avLst/>
          </a:prstGeom>
          <a:noFill/>
        </p:spPr>
        <p:txBody>
          <a:bodyPr wrap="square" rtlCol="0">
            <a:spAutoFit/>
          </a:bodyPr>
          <a:lstStyle/>
          <a:p>
            <a:pPr algn="ctr"/>
            <a:r>
              <a:rPr lang="en-US" sz="3200" dirty="0"/>
              <a:t>Aerosol Jet</a:t>
            </a:r>
          </a:p>
        </p:txBody>
      </p:sp>
      <p:sp>
        <p:nvSpPr>
          <p:cNvPr id="7" name="Footer Placeholder 2"/>
          <p:cNvSpPr>
            <a:spLocks noGrp="1"/>
          </p:cNvSpPr>
          <p:nvPr>
            <p:ph type="ftr" sz="quarter" idx="10"/>
          </p:nvPr>
        </p:nvSpPr>
        <p:spPr>
          <a:xfrm>
            <a:off x="3128557" y="6373768"/>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2719596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2618" y="365125"/>
            <a:ext cx="9571182" cy="1325563"/>
          </a:xfrm>
        </p:spPr>
        <p:txBody>
          <a:bodyPr/>
          <a:lstStyle/>
          <a:p>
            <a:r>
              <a:rPr lang="en-US" b="1" dirty="0" smtClean="0"/>
              <a:t>Why?</a:t>
            </a:r>
            <a:endParaRPr lang="en-US" b="1" dirty="0"/>
          </a:p>
        </p:txBody>
      </p:sp>
      <p:sp>
        <p:nvSpPr>
          <p:cNvPr id="3" name="Content Placeholder 2"/>
          <p:cNvSpPr>
            <a:spLocks noGrp="1"/>
          </p:cNvSpPr>
          <p:nvPr>
            <p:ph idx="1"/>
          </p:nvPr>
        </p:nvSpPr>
        <p:spPr>
          <a:xfrm>
            <a:off x="609600" y="1981200"/>
            <a:ext cx="10972800" cy="2260600"/>
          </a:xfrm>
        </p:spPr>
        <p:txBody>
          <a:bodyPr/>
          <a:lstStyle/>
          <a:p>
            <a:r>
              <a:rPr lang="en-US" dirty="0"/>
              <a:t>Feature sizes down to 10 microns</a:t>
            </a:r>
          </a:p>
          <a:p>
            <a:r>
              <a:rPr lang="en-US" dirty="0"/>
              <a:t>Variety of substrates – flexible, rigid, 3-dimensional </a:t>
            </a:r>
            <a:r>
              <a:rPr lang="en-US" dirty="0" smtClean="0"/>
              <a:t>non-planar</a:t>
            </a:r>
          </a:p>
        </p:txBody>
      </p:sp>
      <p:sp>
        <p:nvSpPr>
          <p:cNvPr id="7" name="Rectangle 6"/>
          <p:cNvSpPr/>
          <p:nvPr/>
        </p:nvSpPr>
        <p:spPr>
          <a:xfrm>
            <a:off x="274320" y="4465399"/>
            <a:ext cx="11277600" cy="1528752"/>
          </a:xfrm>
          <a:prstGeom prst="rect">
            <a:avLst/>
          </a:prstGeom>
        </p:spPr>
        <p:txBody>
          <a:bodyPr wrap="square">
            <a:spAutoFit/>
          </a:bodyPr>
          <a:lstStyle/>
          <a:p>
            <a:pPr marL="457189" indent="-457189">
              <a:buFont typeface="Wingdings" panose="05000000000000000000" pitchFamily="2" charset="2"/>
              <a:buChar char="Ø"/>
            </a:pPr>
            <a:r>
              <a:rPr lang="en-US" sz="4667" b="1" i="1" dirty="0">
                <a:solidFill>
                  <a:srgbClr val="00B050"/>
                </a:solidFill>
              </a:rPr>
              <a:t>Has the potential to reduce mass and volume</a:t>
            </a:r>
          </a:p>
        </p:txBody>
      </p:sp>
      <p:sp>
        <p:nvSpPr>
          <p:cNvPr id="8"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560961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1855" y="457200"/>
            <a:ext cx="9973426" cy="1371600"/>
          </a:xfrm>
        </p:spPr>
        <p:txBody>
          <a:bodyPr/>
          <a:lstStyle/>
          <a:p>
            <a:r>
              <a:rPr lang="en-US" b="1" dirty="0"/>
              <a:t>Next Generation X-Ray Polarimeter (NGXP)</a:t>
            </a:r>
          </a:p>
        </p:txBody>
      </p:sp>
      <p:pic>
        <p:nvPicPr>
          <p:cNvPr id="5" name="2b3dec45-e20c-4d04-98a5-3534ac4471ef" descr="4239881A-FCD8-439E-A380-200B9165BE8C"/>
          <p:cNvPicPr/>
          <p:nvPr/>
        </p:nvPicPr>
        <p:blipFill rotWithShape="1">
          <a:blip r:embed="rId3" cstate="print">
            <a:extLst>
              <a:ext uri="{28A0092B-C50C-407E-A947-70E740481C1C}">
                <a14:useLocalDpi xmlns:a14="http://schemas.microsoft.com/office/drawing/2010/main"/>
              </a:ext>
            </a:extLst>
          </a:blip>
          <a:srcRect/>
          <a:stretch/>
        </p:blipFill>
        <p:spPr bwMode="auto">
          <a:xfrm>
            <a:off x="3149601" y="2108201"/>
            <a:ext cx="2962543" cy="3668993"/>
          </a:xfrm>
          <a:prstGeom prst="rect">
            <a:avLst/>
          </a:prstGeom>
          <a:noFill/>
          <a:ln w="9525">
            <a:noFill/>
            <a:miter lim="800000"/>
            <a:headEnd/>
            <a:tailEnd/>
          </a:ln>
        </p:spPr>
      </p:pic>
      <p:sp>
        <p:nvSpPr>
          <p:cNvPr id="6" name="TextBox 5"/>
          <p:cNvSpPr txBox="1"/>
          <p:nvPr/>
        </p:nvSpPr>
        <p:spPr>
          <a:xfrm>
            <a:off x="1930401" y="5878270"/>
            <a:ext cx="5549295" cy="584775"/>
          </a:xfrm>
          <a:prstGeom prst="rect">
            <a:avLst/>
          </a:prstGeom>
          <a:noFill/>
        </p:spPr>
        <p:txBody>
          <a:bodyPr wrap="square" rtlCol="0">
            <a:spAutoFit/>
          </a:bodyPr>
          <a:lstStyle/>
          <a:p>
            <a:pPr algn="ctr"/>
            <a:r>
              <a:rPr lang="en-US" sz="3200" dirty="0"/>
              <a:t>Original Strip Detector</a:t>
            </a:r>
          </a:p>
        </p:txBody>
      </p:sp>
      <p:sp>
        <p:nvSpPr>
          <p:cNvPr id="7" name="TextBox 6"/>
          <p:cNvSpPr txBox="1"/>
          <p:nvPr/>
        </p:nvSpPr>
        <p:spPr>
          <a:xfrm>
            <a:off x="1372936" y="5258685"/>
            <a:ext cx="1459283" cy="584775"/>
          </a:xfrm>
          <a:prstGeom prst="rect">
            <a:avLst/>
          </a:prstGeom>
          <a:noFill/>
        </p:spPr>
        <p:txBody>
          <a:bodyPr wrap="square" rtlCol="0">
            <a:spAutoFit/>
          </a:bodyPr>
          <a:lstStyle/>
          <a:p>
            <a:pPr algn="ctr"/>
            <a:r>
              <a:rPr lang="en-US" sz="3200" dirty="0"/>
              <a:t>Frame</a:t>
            </a:r>
          </a:p>
        </p:txBody>
      </p:sp>
      <p:sp>
        <p:nvSpPr>
          <p:cNvPr id="8" name="TextBox 7"/>
          <p:cNvSpPr txBox="1"/>
          <p:nvPr/>
        </p:nvSpPr>
        <p:spPr>
          <a:xfrm>
            <a:off x="1" y="3097575"/>
            <a:ext cx="3020105" cy="1569660"/>
          </a:xfrm>
          <a:prstGeom prst="rect">
            <a:avLst/>
          </a:prstGeom>
          <a:noFill/>
        </p:spPr>
        <p:txBody>
          <a:bodyPr wrap="square" rtlCol="0">
            <a:spAutoFit/>
          </a:bodyPr>
          <a:lstStyle/>
          <a:p>
            <a:pPr algn="ctr"/>
            <a:r>
              <a:rPr lang="en-US" sz="3200" dirty="0"/>
              <a:t>3 in x 5 in Liquid Crystal Polymer (LCP)</a:t>
            </a:r>
          </a:p>
        </p:txBody>
      </p:sp>
      <p:sp>
        <p:nvSpPr>
          <p:cNvPr id="9" name="TextBox 8"/>
          <p:cNvSpPr txBox="1"/>
          <p:nvPr/>
        </p:nvSpPr>
        <p:spPr>
          <a:xfrm>
            <a:off x="6832647" y="4997056"/>
            <a:ext cx="4455428" cy="1077218"/>
          </a:xfrm>
          <a:prstGeom prst="rect">
            <a:avLst/>
          </a:prstGeom>
          <a:noFill/>
        </p:spPr>
        <p:txBody>
          <a:bodyPr wrap="square" rtlCol="0">
            <a:spAutoFit/>
          </a:bodyPr>
          <a:lstStyle/>
          <a:p>
            <a:pPr algn="ctr"/>
            <a:r>
              <a:rPr lang="en-US" sz="3200" dirty="0"/>
              <a:t>Traces: 121µm pitch, copper cladding etched</a:t>
            </a:r>
          </a:p>
        </p:txBody>
      </p:sp>
      <p:sp>
        <p:nvSpPr>
          <p:cNvPr id="10" name="Rectangle 9"/>
          <p:cNvSpPr/>
          <p:nvPr/>
        </p:nvSpPr>
        <p:spPr>
          <a:xfrm>
            <a:off x="6455167" y="3908794"/>
            <a:ext cx="2300245" cy="584775"/>
          </a:xfrm>
          <a:prstGeom prst="rect">
            <a:avLst/>
          </a:prstGeom>
        </p:spPr>
        <p:txBody>
          <a:bodyPr wrap="none">
            <a:spAutoFit/>
          </a:bodyPr>
          <a:lstStyle/>
          <a:p>
            <a:r>
              <a:rPr lang="en-US" sz="3200" dirty="0"/>
              <a:t>Fan-out area</a:t>
            </a:r>
          </a:p>
        </p:txBody>
      </p:sp>
      <p:sp>
        <p:nvSpPr>
          <p:cNvPr id="12" name="Rectangle 11"/>
          <p:cNvSpPr/>
          <p:nvPr/>
        </p:nvSpPr>
        <p:spPr>
          <a:xfrm>
            <a:off x="344354" y="2202508"/>
            <a:ext cx="2010920" cy="584775"/>
          </a:xfrm>
          <a:prstGeom prst="rect">
            <a:avLst/>
          </a:prstGeom>
        </p:spPr>
        <p:txBody>
          <a:bodyPr wrap="square">
            <a:spAutoFit/>
          </a:bodyPr>
          <a:lstStyle/>
          <a:p>
            <a:r>
              <a:rPr lang="en-US" sz="3200" dirty="0"/>
              <a:t>ASIC Board</a:t>
            </a:r>
          </a:p>
        </p:txBody>
      </p:sp>
      <p:cxnSp>
        <p:nvCxnSpPr>
          <p:cNvPr id="13" name="Straight Arrow Connector 12"/>
          <p:cNvCxnSpPr>
            <a:stCxn id="7" idx="3"/>
          </p:cNvCxnSpPr>
          <p:nvPr/>
        </p:nvCxnSpPr>
        <p:spPr>
          <a:xfrm flipV="1">
            <a:off x="2832219" y="4744874"/>
            <a:ext cx="871455" cy="82158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8" idx="3"/>
          </p:cNvCxnSpPr>
          <p:nvPr/>
        </p:nvCxnSpPr>
        <p:spPr>
          <a:xfrm>
            <a:off x="3020106" y="3897795"/>
            <a:ext cx="1082943" cy="15628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1"/>
          </p:cNvCxnSpPr>
          <p:nvPr/>
        </p:nvCxnSpPr>
        <p:spPr>
          <a:xfrm flipH="1" flipV="1">
            <a:off x="4831748" y="4997058"/>
            <a:ext cx="2000899" cy="55399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0" idx="1"/>
          </p:cNvCxnSpPr>
          <p:nvPr/>
        </p:nvCxnSpPr>
        <p:spPr>
          <a:xfrm flipH="1" flipV="1">
            <a:off x="4831749" y="3205018"/>
            <a:ext cx="1623418" cy="9961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2" idx="3"/>
          </p:cNvCxnSpPr>
          <p:nvPr/>
        </p:nvCxnSpPr>
        <p:spPr>
          <a:xfrm>
            <a:off x="2355274" y="2494896"/>
            <a:ext cx="1747775" cy="2678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6455167" y="2144747"/>
            <a:ext cx="5608320" cy="1569660"/>
          </a:xfrm>
          <a:prstGeom prst="rect">
            <a:avLst/>
          </a:prstGeom>
          <a:ln w="34925">
            <a:solidFill>
              <a:schemeClr val="accent1"/>
            </a:solidFill>
          </a:ln>
        </p:spPr>
        <p:txBody>
          <a:bodyPr wrap="square">
            <a:spAutoFit/>
          </a:bodyPr>
          <a:lstStyle/>
          <a:p>
            <a:r>
              <a:rPr lang="en-US" sz="3200" i="1" dirty="0"/>
              <a:t>Photoelectron tracks imaged using strip detectors in a gas environment</a:t>
            </a:r>
          </a:p>
        </p:txBody>
      </p:sp>
      <p:sp>
        <p:nvSpPr>
          <p:cNvPr id="17"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96571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5588" y="365125"/>
            <a:ext cx="9638211" cy="1325563"/>
          </a:xfrm>
        </p:spPr>
        <p:txBody>
          <a:bodyPr/>
          <a:lstStyle/>
          <a:p>
            <a:r>
              <a:rPr lang="en-US" b="1" dirty="0"/>
              <a:t>NGXP Flexible Prints</a:t>
            </a:r>
          </a:p>
        </p:txBody>
      </p:sp>
      <p:sp>
        <p:nvSpPr>
          <p:cNvPr id="3" name="Content Placeholder 2"/>
          <p:cNvSpPr>
            <a:spLocks noGrp="1"/>
          </p:cNvSpPr>
          <p:nvPr>
            <p:ph idx="1"/>
          </p:nvPr>
        </p:nvSpPr>
        <p:spPr/>
        <p:txBody>
          <a:bodyPr/>
          <a:lstStyle/>
          <a:p>
            <a:r>
              <a:rPr lang="en-US" dirty="0"/>
              <a:t>Materials: </a:t>
            </a:r>
          </a:p>
          <a:p>
            <a:pPr lvl="1"/>
            <a:r>
              <a:rPr lang="en-US" sz="3200" dirty="0"/>
              <a:t>Gold and silver inks</a:t>
            </a:r>
          </a:p>
          <a:p>
            <a:pPr lvl="1"/>
            <a:r>
              <a:rPr lang="en-US" sz="3200" dirty="0" err="1"/>
              <a:t>Kapton</a:t>
            </a:r>
            <a:r>
              <a:rPr lang="en-US" sz="3200" dirty="0"/>
              <a:t> and Liquid Crystal Polymer (LCP) Substrates</a:t>
            </a:r>
          </a:p>
          <a:p>
            <a:pPr>
              <a:lnSpc>
                <a:spcPts val="2533"/>
              </a:lnSpc>
            </a:pPr>
            <a:r>
              <a:rPr lang="en-US" dirty="0"/>
              <a:t>Printer: </a:t>
            </a:r>
          </a:p>
          <a:p>
            <a:pPr lvl="1">
              <a:lnSpc>
                <a:spcPts val="2533"/>
              </a:lnSpc>
            </a:pPr>
            <a:r>
              <a:rPr lang="en-US" sz="3200" dirty="0" err="1"/>
              <a:t>Optomec</a:t>
            </a:r>
            <a:r>
              <a:rPr lang="en-US" sz="3200" dirty="0"/>
              <a:t> AJ200</a:t>
            </a:r>
          </a:p>
          <a:p>
            <a:pPr lvl="1">
              <a:lnSpc>
                <a:spcPts val="2533"/>
              </a:lnSpc>
            </a:pPr>
            <a:r>
              <a:rPr lang="en-US" sz="3200" dirty="0"/>
              <a:t>Pneumatic atomizer for silver ink</a:t>
            </a:r>
          </a:p>
          <a:p>
            <a:pPr lvl="1">
              <a:lnSpc>
                <a:spcPts val="2533"/>
              </a:lnSpc>
            </a:pPr>
            <a:r>
              <a:rPr lang="en-US" sz="3200" dirty="0"/>
              <a:t>Ultrasonic atomizer for gold ink</a:t>
            </a:r>
          </a:p>
          <a:p>
            <a:endParaRPr lang="en-US" dirty="0"/>
          </a:p>
        </p:txBody>
      </p:sp>
      <p:sp>
        <p:nvSpPr>
          <p:cNvPr id="5"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3253875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256" y="365125"/>
            <a:ext cx="9568543" cy="1325563"/>
          </a:xfrm>
        </p:spPr>
        <p:txBody>
          <a:bodyPr/>
          <a:lstStyle/>
          <a:p>
            <a:r>
              <a:rPr lang="en-US" b="1" dirty="0"/>
              <a:t>NGXP Flexible Prints</a:t>
            </a:r>
          </a:p>
        </p:txBody>
      </p:sp>
      <p:pic>
        <p:nvPicPr>
          <p:cNvPr id="5" name="Picture 3" descr="C:\Users\Hines\DRHOfficePC\NASAG\NASAG_StripC160811.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flipH="1" flipV="1">
            <a:off x="1273521" y="2071916"/>
            <a:ext cx="4371447" cy="2015005"/>
          </a:xfrm>
          <a:prstGeom prst="rect">
            <a:avLst/>
          </a:prstGeom>
          <a:noFill/>
        </p:spPr>
      </p:pic>
      <p:pic>
        <p:nvPicPr>
          <p:cNvPr id="6" name="Picture 4" descr="C:\Users\Hines\DRHOfficePC\NASAG\NASAG_StripB160811.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rot="5400000" flipH="1" flipV="1">
            <a:off x="5930729" y="2235405"/>
            <a:ext cx="2041484" cy="1714508"/>
          </a:xfrm>
          <a:prstGeom prst="rect">
            <a:avLst/>
          </a:prstGeom>
          <a:noFill/>
        </p:spPr>
      </p:pic>
      <p:sp>
        <p:nvSpPr>
          <p:cNvPr id="7" name="Oval 6"/>
          <p:cNvSpPr/>
          <p:nvPr/>
        </p:nvSpPr>
        <p:spPr>
          <a:xfrm>
            <a:off x="4743765" y="2897751"/>
            <a:ext cx="627553" cy="8639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280141" y="3346025"/>
            <a:ext cx="213756" cy="308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C:\Users\Hines\DRHOfficePC\NASAG\NASAG_StripA16081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flipV="1">
            <a:off x="8202561" y="2098393"/>
            <a:ext cx="2523055" cy="1892291"/>
          </a:xfrm>
          <a:prstGeom prst="rect">
            <a:avLst/>
          </a:prstGeom>
          <a:noFill/>
        </p:spPr>
      </p:pic>
      <p:cxnSp>
        <p:nvCxnSpPr>
          <p:cNvPr id="10" name="Straight Arrow Connector 9"/>
          <p:cNvCxnSpPr>
            <a:stCxn id="7" idx="6"/>
          </p:cNvCxnSpPr>
          <p:nvPr/>
        </p:nvCxnSpPr>
        <p:spPr>
          <a:xfrm>
            <a:off x="5371318" y="3329706"/>
            <a:ext cx="722897" cy="44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8" idx="6"/>
          </p:cNvCxnSpPr>
          <p:nvPr/>
        </p:nvCxnSpPr>
        <p:spPr>
          <a:xfrm flipV="1">
            <a:off x="6493895" y="3329704"/>
            <a:ext cx="1708664" cy="1706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0725615" y="2538776"/>
            <a:ext cx="970319" cy="118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0725615" y="2388311"/>
            <a:ext cx="970319" cy="118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1090291" y="1958644"/>
            <a:ext cx="11875" cy="4415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11102168" y="2550654"/>
            <a:ext cx="737" cy="5882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793157" y="3044539"/>
            <a:ext cx="1917700" cy="1077218"/>
          </a:xfrm>
          <a:prstGeom prst="rect">
            <a:avLst/>
          </a:prstGeom>
          <a:noFill/>
        </p:spPr>
        <p:txBody>
          <a:bodyPr wrap="square" rtlCol="0">
            <a:spAutoFit/>
          </a:bodyPr>
          <a:lstStyle/>
          <a:p>
            <a:r>
              <a:rPr lang="en-US" sz="3200" dirty="0"/>
              <a:t>120µm pitch</a:t>
            </a:r>
          </a:p>
        </p:txBody>
      </p:sp>
      <p:cxnSp>
        <p:nvCxnSpPr>
          <p:cNvPr id="17" name="Straight Connector 16"/>
          <p:cNvCxnSpPr/>
          <p:nvPr/>
        </p:nvCxnSpPr>
        <p:spPr>
          <a:xfrm flipH="1">
            <a:off x="721117" y="2719618"/>
            <a:ext cx="554567" cy="42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746310" y="3370474"/>
            <a:ext cx="554567" cy="42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5205" y="2563659"/>
            <a:ext cx="1944228" cy="861774"/>
          </a:xfrm>
          <a:prstGeom prst="rect">
            <a:avLst/>
          </a:prstGeom>
          <a:noFill/>
        </p:spPr>
        <p:txBody>
          <a:bodyPr wrap="square" rtlCol="0">
            <a:spAutoFit/>
          </a:bodyPr>
          <a:lstStyle/>
          <a:p>
            <a:r>
              <a:rPr lang="en-US" sz="2500" dirty="0" smtClean="0"/>
              <a:t>0.6</a:t>
            </a:r>
          </a:p>
          <a:p>
            <a:r>
              <a:rPr lang="en-US" sz="2500" dirty="0" smtClean="0"/>
              <a:t>inches</a:t>
            </a:r>
            <a:endParaRPr lang="en-US" sz="2500" dirty="0"/>
          </a:p>
        </p:txBody>
      </p:sp>
      <p:cxnSp>
        <p:nvCxnSpPr>
          <p:cNvPr id="20" name="Straight Arrow Connector 19"/>
          <p:cNvCxnSpPr/>
          <p:nvPr/>
        </p:nvCxnSpPr>
        <p:spPr>
          <a:xfrm>
            <a:off x="1023592" y="2970395"/>
            <a:ext cx="1" cy="40007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023589" y="2716393"/>
            <a:ext cx="0" cy="254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1275681" y="1991464"/>
            <a:ext cx="6744" cy="7281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5280415" y="1975788"/>
            <a:ext cx="6744" cy="7281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647282" y="2339866"/>
            <a:ext cx="2633133"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279054" y="2339864"/>
            <a:ext cx="19013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888611" y="1626139"/>
            <a:ext cx="2885085" cy="477054"/>
          </a:xfrm>
          <a:prstGeom prst="rect">
            <a:avLst/>
          </a:prstGeom>
          <a:noFill/>
        </p:spPr>
        <p:txBody>
          <a:bodyPr wrap="square" rtlCol="0">
            <a:spAutoFit/>
          </a:bodyPr>
          <a:lstStyle/>
          <a:p>
            <a:pPr algn="ctr"/>
            <a:r>
              <a:rPr lang="en-US" sz="2500" dirty="0"/>
              <a:t>3.5 inches</a:t>
            </a:r>
          </a:p>
        </p:txBody>
      </p:sp>
      <p:sp>
        <p:nvSpPr>
          <p:cNvPr id="27" name="Rectangle 26"/>
          <p:cNvSpPr/>
          <p:nvPr/>
        </p:nvSpPr>
        <p:spPr>
          <a:xfrm>
            <a:off x="381109" y="4376692"/>
            <a:ext cx="11426211" cy="1077218"/>
          </a:xfrm>
          <a:prstGeom prst="rect">
            <a:avLst/>
          </a:prstGeom>
        </p:spPr>
        <p:txBody>
          <a:bodyPr wrap="square">
            <a:spAutoFit/>
          </a:bodyPr>
          <a:lstStyle/>
          <a:p>
            <a:r>
              <a:rPr lang="en-US" sz="3200" dirty="0"/>
              <a:t>Silver printed on Liquid Crystal </a:t>
            </a:r>
            <a:r>
              <a:rPr lang="en-US" sz="3200" dirty="0" smtClean="0"/>
              <a:t>Polymer</a:t>
            </a:r>
          </a:p>
          <a:p>
            <a:r>
              <a:rPr lang="en-US" sz="3200" dirty="0" smtClean="0"/>
              <a:t>Traces 60-80µm width</a:t>
            </a:r>
            <a:endParaRPr lang="en-US" sz="3200" dirty="0"/>
          </a:p>
        </p:txBody>
      </p:sp>
      <p:sp>
        <p:nvSpPr>
          <p:cNvPr id="28"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920552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Flexible Prints</a:t>
            </a:r>
          </a:p>
        </p:txBody>
      </p:sp>
      <p:pic>
        <p:nvPicPr>
          <p:cNvPr id="5" name="Picture 3" descr="C:\Users\bmp\Desktop\beth\Detector Strip 1 - practice - Clariant on LCP no frame\DS1_CAg_LCP_NF_0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8812" y="3626041"/>
            <a:ext cx="2630337" cy="19626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bmp\Desktop\beth\Detector Strip 1 - practice - Clariant on LCP no frame\DS1_CAg_LCP_NF_03.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77720" y="1645171"/>
            <a:ext cx="3215965" cy="23996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C:\Users\bmp\Desktop\beth\Detector Strip 1 - practice - Clariant on LCP no frame\DS1_CAg_LCP_NF_06.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29815" y="3476186"/>
            <a:ext cx="2974991" cy="22198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C:\Users\bmp\Desktop\beth\Detector Strip 1 - practice - Clariant on LCP no frame\IMG_20160728_105002.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16200000">
            <a:off x="3053100" y="792515"/>
            <a:ext cx="1753477" cy="3520443"/>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a:stCxn id="11" idx="4"/>
            <a:endCxn id="5" idx="0"/>
          </p:cNvCxnSpPr>
          <p:nvPr/>
        </p:nvCxnSpPr>
        <p:spPr>
          <a:xfrm flipH="1">
            <a:off x="1983980" y="2753216"/>
            <a:ext cx="825936" cy="8728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12" idx="6"/>
            <a:endCxn id="6" idx="1"/>
          </p:cNvCxnSpPr>
          <p:nvPr/>
        </p:nvCxnSpPr>
        <p:spPr>
          <a:xfrm>
            <a:off x="5372016" y="2319138"/>
            <a:ext cx="2305704" cy="52583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2619416" y="2280322"/>
            <a:ext cx="381000" cy="47289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991016" y="2144197"/>
            <a:ext cx="381000" cy="349881"/>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14" idx="4"/>
            <a:endCxn id="7" idx="0"/>
          </p:cNvCxnSpPr>
          <p:nvPr/>
        </p:nvCxnSpPr>
        <p:spPr>
          <a:xfrm>
            <a:off x="4407871" y="2749697"/>
            <a:ext cx="1409440" cy="7264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217371" y="2530579"/>
            <a:ext cx="381000" cy="219119"/>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04800" y="5633099"/>
            <a:ext cx="11887200" cy="584775"/>
          </a:xfrm>
          <a:prstGeom prst="rect">
            <a:avLst/>
          </a:prstGeom>
          <a:noFill/>
        </p:spPr>
        <p:txBody>
          <a:bodyPr wrap="square" rtlCol="0">
            <a:spAutoFit/>
          </a:bodyPr>
          <a:lstStyle/>
          <a:p>
            <a:r>
              <a:rPr lang="en-US" sz="3200" dirty="0"/>
              <a:t>Silver printed on </a:t>
            </a:r>
            <a:r>
              <a:rPr lang="en-US" sz="3200" dirty="0" smtClean="0"/>
              <a:t>LCP</a:t>
            </a:r>
            <a:endParaRPr lang="en-US" sz="3200" dirty="0"/>
          </a:p>
        </p:txBody>
      </p:sp>
      <p:sp>
        <p:nvSpPr>
          <p:cNvPr id="24" name="Rectangle 23"/>
          <p:cNvSpPr/>
          <p:nvPr/>
        </p:nvSpPr>
        <p:spPr>
          <a:xfrm>
            <a:off x="7677721" y="4244327"/>
            <a:ext cx="3840090" cy="1077218"/>
          </a:xfrm>
          <a:prstGeom prst="rect">
            <a:avLst/>
          </a:prstGeom>
        </p:spPr>
        <p:txBody>
          <a:bodyPr wrap="none">
            <a:spAutoFit/>
          </a:bodyPr>
          <a:lstStyle/>
          <a:p>
            <a:r>
              <a:rPr lang="en-US" sz="3200" i="1" dirty="0"/>
              <a:t>40-80µm width traces</a:t>
            </a:r>
          </a:p>
          <a:p>
            <a:r>
              <a:rPr lang="en-US" sz="3200" dirty="0"/>
              <a:t>120µm pitch</a:t>
            </a:r>
          </a:p>
        </p:txBody>
      </p:sp>
      <p:sp>
        <p:nvSpPr>
          <p:cNvPr id="16"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626945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Flexible Prints</a:t>
            </a:r>
          </a:p>
        </p:txBody>
      </p:sp>
      <p:sp>
        <p:nvSpPr>
          <p:cNvPr id="5" name="TextBox 4"/>
          <p:cNvSpPr txBox="1"/>
          <p:nvPr/>
        </p:nvSpPr>
        <p:spPr>
          <a:xfrm>
            <a:off x="8364229" y="1482253"/>
            <a:ext cx="3798795" cy="1569660"/>
          </a:xfrm>
          <a:prstGeom prst="rect">
            <a:avLst/>
          </a:prstGeom>
          <a:noFill/>
        </p:spPr>
        <p:txBody>
          <a:bodyPr wrap="square" rtlCol="0">
            <a:spAutoFit/>
          </a:bodyPr>
          <a:lstStyle/>
          <a:p>
            <a:r>
              <a:rPr lang="en-US" sz="3200" dirty="0"/>
              <a:t>Gold on </a:t>
            </a:r>
            <a:r>
              <a:rPr lang="en-US" sz="3200" dirty="0" err="1"/>
              <a:t>Kapton</a:t>
            </a:r>
            <a:r>
              <a:rPr lang="en-US" sz="3200" dirty="0"/>
              <a:t> </a:t>
            </a:r>
          </a:p>
          <a:p>
            <a:r>
              <a:rPr lang="en-US" sz="3200" dirty="0"/>
              <a:t>Ultrasonic atomizer</a:t>
            </a:r>
          </a:p>
          <a:p>
            <a:r>
              <a:rPr lang="en-US" sz="3200" dirty="0"/>
              <a:t>200µm tip</a:t>
            </a:r>
          </a:p>
        </p:txBody>
      </p:sp>
      <p:pic>
        <p:nvPicPr>
          <p:cNvPr id="6" name="Picture 3" descr="C:\Users\bmp\Desktop\beth\Detector Strip Kapton with gold ink\detectorstrip_gold_onKapton04.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902673" y="3591799"/>
            <a:ext cx="2145329" cy="1981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bmp\Desktop\beth\Detector Strip Kapton with gold ink\detectorstrip_gold_onKapton03.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59045" y="3599059"/>
            <a:ext cx="2645491" cy="19739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7800" r="29966" b="12244"/>
          <a:stretch/>
        </p:blipFill>
        <p:spPr bwMode="auto">
          <a:xfrm rot="16200000">
            <a:off x="4666067" y="490138"/>
            <a:ext cx="1742275" cy="4165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val 8"/>
          <p:cNvSpPr/>
          <p:nvPr/>
        </p:nvSpPr>
        <p:spPr>
          <a:xfrm>
            <a:off x="3637265" y="1877299"/>
            <a:ext cx="381000" cy="838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408391" y="1897943"/>
            <a:ext cx="381000" cy="838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9" idx="4"/>
          </p:cNvCxnSpPr>
          <p:nvPr/>
        </p:nvCxnSpPr>
        <p:spPr>
          <a:xfrm flipH="1">
            <a:off x="2724150" y="2715501"/>
            <a:ext cx="1103617" cy="86063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0" idx="4"/>
          </p:cNvCxnSpPr>
          <p:nvPr/>
        </p:nvCxnSpPr>
        <p:spPr>
          <a:xfrm>
            <a:off x="4598892" y="2736143"/>
            <a:ext cx="278851" cy="85565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2" descr="C:\Users\bmp\Desktop\beth\Detector Strip Kapton with gold ink\detectorstrip_gold_onKapton02.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074733" y="3591800"/>
            <a:ext cx="2655217"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bmp\Desktop\beth\Detector Strip Kapton with gold ink\detectorstrip_gold_onKapton01.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12026" y="3591799"/>
            <a:ext cx="2655217" cy="1981200"/>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6551060" y="2109719"/>
            <a:ext cx="381000" cy="838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stCxn id="15" idx="4"/>
          </p:cNvCxnSpPr>
          <p:nvPr/>
        </p:nvCxnSpPr>
        <p:spPr>
          <a:xfrm>
            <a:off x="6741562" y="2947922"/>
            <a:ext cx="297257" cy="65113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6981667" y="2715501"/>
            <a:ext cx="381000" cy="347849"/>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a:stCxn id="17" idx="6"/>
          </p:cNvCxnSpPr>
          <p:nvPr/>
        </p:nvCxnSpPr>
        <p:spPr>
          <a:xfrm>
            <a:off x="7362669" y="2889426"/>
            <a:ext cx="2034111" cy="70963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72432" y="1784062"/>
            <a:ext cx="2975569" cy="1569660"/>
          </a:xfrm>
          <a:prstGeom prst="rect">
            <a:avLst/>
          </a:prstGeom>
        </p:spPr>
        <p:txBody>
          <a:bodyPr wrap="square">
            <a:spAutoFit/>
          </a:bodyPr>
          <a:lstStyle/>
          <a:p>
            <a:r>
              <a:rPr lang="en-US" sz="3200" i="1" dirty="0"/>
              <a:t>80µm width traces</a:t>
            </a:r>
          </a:p>
          <a:p>
            <a:r>
              <a:rPr lang="en-US" sz="3200" dirty="0"/>
              <a:t>120µm pitch</a:t>
            </a:r>
          </a:p>
        </p:txBody>
      </p:sp>
      <p:sp>
        <p:nvSpPr>
          <p:cNvPr id="23" name="TextBox 22"/>
          <p:cNvSpPr txBox="1"/>
          <p:nvPr/>
        </p:nvSpPr>
        <p:spPr>
          <a:xfrm>
            <a:off x="404493" y="5680139"/>
            <a:ext cx="11758531" cy="584775"/>
          </a:xfrm>
          <a:prstGeom prst="rect">
            <a:avLst/>
          </a:prstGeom>
          <a:noFill/>
        </p:spPr>
        <p:txBody>
          <a:bodyPr wrap="square" rtlCol="0">
            <a:spAutoFit/>
          </a:bodyPr>
          <a:lstStyle/>
          <a:p>
            <a:r>
              <a:rPr lang="en-US" sz="3200" i="1" dirty="0"/>
              <a:t>Ink appeared dry and powdery. Overspray observed</a:t>
            </a:r>
          </a:p>
        </p:txBody>
      </p:sp>
      <p:sp>
        <p:nvSpPr>
          <p:cNvPr id="20"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5682385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Flex Mechanical Tests</a:t>
            </a:r>
          </a:p>
        </p:txBody>
      </p:sp>
      <p:pic>
        <p:nvPicPr>
          <p:cNvPr id="5" name="Picture Placeholder 27"/>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1" y="1600201"/>
            <a:ext cx="2559689" cy="258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
          <p:cNvSpPr>
            <a:spLocks noChangeArrowheads="1"/>
          </p:cNvSpPr>
          <p:nvPr/>
        </p:nvSpPr>
        <p:spPr bwMode="auto">
          <a:xfrm>
            <a:off x="414128" y="4201196"/>
            <a:ext cx="29506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Book Antiqua" panose="02040602050305030304" pitchFamily="18" charset="0"/>
                <a:ea typeface="MS PGothic" panose="020B0600070205080204" pitchFamily="34" charset="-128"/>
              </a:defRPr>
            </a:lvl1pPr>
            <a:lvl2pPr marL="742950" indent="-285750">
              <a:defRPr sz="1600">
                <a:solidFill>
                  <a:schemeClr val="tx1"/>
                </a:solidFill>
                <a:latin typeface="Book Antiqua" panose="02040602050305030304" pitchFamily="18" charset="0"/>
                <a:ea typeface="MS PGothic" panose="020B0600070205080204" pitchFamily="34" charset="-128"/>
              </a:defRPr>
            </a:lvl2pPr>
            <a:lvl3pPr marL="1143000" indent="-228600">
              <a:defRPr sz="1600">
                <a:solidFill>
                  <a:schemeClr val="tx1"/>
                </a:solidFill>
                <a:latin typeface="Book Antiqua" panose="02040602050305030304" pitchFamily="18" charset="0"/>
                <a:ea typeface="MS PGothic" panose="020B0600070205080204" pitchFamily="34" charset="-128"/>
              </a:defRPr>
            </a:lvl3pPr>
            <a:lvl4pPr marL="1600200" indent="-228600">
              <a:defRPr sz="1600">
                <a:solidFill>
                  <a:schemeClr val="tx1"/>
                </a:solidFill>
                <a:latin typeface="Book Antiqua" panose="02040602050305030304" pitchFamily="18" charset="0"/>
                <a:ea typeface="MS PGothic" panose="020B0600070205080204" pitchFamily="34" charset="-128"/>
              </a:defRPr>
            </a:lvl4pPr>
            <a:lvl5pPr marL="2057400" indent="-228600">
              <a:defRPr sz="1600">
                <a:solidFill>
                  <a:schemeClr val="tx1"/>
                </a:solidFill>
                <a:latin typeface="Book Antiqua" panose="02040602050305030304" pitchFamily="18"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9pPr>
          </a:lstStyle>
          <a:p>
            <a:pPr algn="ctr"/>
            <a:r>
              <a:rPr lang="en-US" altLang="en-US" sz="3200" dirty="0">
                <a:solidFill>
                  <a:srgbClr val="000000"/>
                </a:solidFill>
                <a:latin typeface="+mn-lt"/>
              </a:rPr>
              <a:t>Bend Testing</a:t>
            </a:r>
            <a:endParaRPr lang="en-US" altLang="en-US" sz="3200" dirty="0">
              <a:latin typeface="+mn-lt"/>
            </a:endParaRPr>
          </a:p>
        </p:txBody>
      </p:sp>
      <p:sp>
        <p:nvSpPr>
          <p:cNvPr id="7" name="Rectangle 9"/>
          <p:cNvSpPr>
            <a:spLocks noChangeArrowheads="1"/>
          </p:cNvSpPr>
          <p:nvPr/>
        </p:nvSpPr>
        <p:spPr bwMode="auto">
          <a:xfrm>
            <a:off x="2600475" y="5705750"/>
            <a:ext cx="3706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Book Antiqua" panose="02040602050305030304" pitchFamily="18" charset="0"/>
                <a:ea typeface="MS PGothic" panose="020B0600070205080204" pitchFamily="34" charset="-128"/>
              </a:defRPr>
            </a:lvl1pPr>
            <a:lvl2pPr marL="742950" indent="-285750">
              <a:defRPr sz="1600">
                <a:solidFill>
                  <a:schemeClr val="tx1"/>
                </a:solidFill>
                <a:latin typeface="Book Antiqua" panose="02040602050305030304" pitchFamily="18" charset="0"/>
                <a:ea typeface="MS PGothic" panose="020B0600070205080204" pitchFamily="34" charset="-128"/>
              </a:defRPr>
            </a:lvl2pPr>
            <a:lvl3pPr marL="1143000" indent="-228600">
              <a:defRPr sz="1600">
                <a:solidFill>
                  <a:schemeClr val="tx1"/>
                </a:solidFill>
                <a:latin typeface="Book Antiqua" panose="02040602050305030304" pitchFamily="18" charset="0"/>
                <a:ea typeface="MS PGothic" panose="020B0600070205080204" pitchFamily="34" charset="-128"/>
              </a:defRPr>
            </a:lvl3pPr>
            <a:lvl4pPr marL="1600200" indent="-228600">
              <a:defRPr sz="1600">
                <a:solidFill>
                  <a:schemeClr val="tx1"/>
                </a:solidFill>
                <a:latin typeface="Book Antiqua" panose="02040602050305030304" pitchFamily="18" charset="0"/>
                <a:ea typeface="MS PGothic" panose="020B0600070205080204" pitchFamily="34" charset="-128"/>
              </a:defRPr>
            </a:lvl4pPr>
            <a:lvl5pPr marL="2057400" indent="-228600">
              <a:defRPr sz="1600">
                <a:solidFill>
                  <a:schemeClr val="tx1"/>
                </a:solidFill>
                <a:latin typeface="Book Antiqua" panose="02040602050305030304" pitchFamily="18"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9pPr>
          </a:lstStyle>
          <a:p>
            <a:pPr algn="ctr"/>
            <a:r>
              <a:rPr lang="en-US" altLang="en-US" sz="3200" dirty="0">
                <a:solidFill>
                  <a:srgbClr val="000000"/>
                </a:solidFill>
                <a:latin typeface="+mn-lt"/>
              </a:rPr>
              <a:t>Tensile Testing</a:t>
            </a:r>
            <a:endParaRPr lang="en-US" altLang="en-US" sz="3200" dirty="0">
              <a:latin typeface="+mn-lt"/>
            </a:endParaRPr>
          </a:p>
        </p:txBody>
      </p:sp>
      <p:pic>
        <p:nvPicPr>
          <p:cNvPr id="8"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4056845" y="1864283"/>
            <a:ext cx="793859" cy="380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l="17999" r="9290"/>
          <a:stretch/>
        </p:blipFill>
        <p:spPr>
          <a:xfrm>
            <a:off x="6361303" y="2133058"/>
            <a:ext cx="3048000" cy="1325925"/>
          </a:xfrm>
          <a:prstGeom prst="rect">
            <a:avLst/>
          </a:prstGeom>
        </p:spPr>
      </p:pic>
      <p:sp>
        <p:nvSpPr>
          <p:cNvPr id="10" name="Rectangle 9"/>
          <p:cNvSpPr>
            <a:spLocks noChangeArrowheads="1"/>
          </p:cNvSpPr>
          <p:nvPr/>
        </p:nvSpPr>
        <p:spPr bwMode="auto">
          <a:xfrm>
            <a:off x="5836589" y="1612690"/>
            <a:ext cx="3706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Book Antiqua" panose="02040602050305030304" pitchFamily="18" charset="0"/>
                <a:ea typeface="MS PGothic" panose="020B0600070205080204" pitchFamily="34" charset="-128"/>
              </a:defRPr>
            </a:lvl1pPr>
            <a:lvl2pPr marL="742950" indent="-285750">
              <a:defRPr sz="1600">
                <a:solidFill>
                  <a:schemeClr val="tx1"/>
                </a:solidFill>
                <a:latin typeface="Book Antiqua" panose="02040602050305030304" pitchFamily="18" charset="0"/>
                <a:ea typeface="MS PGothic" panose="020B0600070205080204" pitchFamily="34" charset="-128"/>
              </a:defRPr>
            </a:lvl2pPr>
            <a:lvl3pPr marL="1143000" indent="-228600">
              <a:defRPr sz="1600">
                <a:solidFill>
                  <a:schemeClr val="tx1"/>
                </a:solidFill>
                <a:latin typeface="Book Antiqua" panose="02040602050305030304" pitchFamily="18" charset="0"/>
                <a:ea typeface="MS PGothic" panose="020B0600070205080204" pitchFamily="34" charset="-128"/>
              </a:defRPr>
            </a:lvl3pPr>
            <a:lvl4pPr marL="1600200" indent="-228600">
              <a:defRPr sz="1600">
                <a:solidFill>
                  <a:schemeClr val="tx1"/>
                </a:solidFill>
                <a:latin typeface="Book Antiqua" panose="02040602050305030304" pitchFamily="18" charset="0"/>
                <a:ea typeface="MS PGothic" panose="020B0600070205080204" pitchFamily="34" charset="-128"/>
              </a:defRPr>
            </a:lvl4pPr>
            <a:lvl5pPr marL="2057400" indent="-228600">
              <a:defRPr sz="1600">
                <a:solidFill>
                  <a:schemeClr val="tx1"/>
                </a:solidFill>
                <a:latin typeface="Book Antiqua" panose="02040602050305030304" pitchFamily="18"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Book Antiqua" panose="02040602050305030304" pitchFamily="18" charset="0"/>
                <a:ea typeface="MS PGothic" panose="020B0600070205080204" pitchFamily="34" charset="-128"/>
              </a:defRPr>
            </a:lvl9pPr>
          </a:lstStyle>
          <a:p>
            <a:pPr algn="ctr"/>
            <a:r>
              <a:rPr lang="en-US" altLang="en-US" sz="3200" dirty="0">
                <a:solidFill>
                  <a:srgbClr val="000000"/>
                </a:solidFill>
                <a:latin typeface="+mn-lt"/>
              </a:rPr>
              <a:t>Tape Testing</a:t>
            </a:r>
            <a:endParaRPr lang="en-US" altLang="en-US" sz="3200" dirty="0">
              <a:latin typeface="+mn-lt"/>
            </a:endParaRPr>
          </a:p>
        </p:txBody>
      </p:sp>
      <p:pic>
        <p:nvPicPr>
          <p:cNvPr id="11" name="Content Placeholder 5"/>
          <p:cNvPicPr>
            <a:picLocks noGrp="1"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07075" y="4206182"/>
            <a:ext cx="4433173" cy="1740431"/>
          </a:xfrm>
          <a:prstGeom prst="rect">
            <a:avLst/>
          </a:prstGeom>
        </p:spPr>
      </p:pic>
      <p:sp>
        <p:nvSpPr>
          <p:cNvPr id="12" name="TextBox 11"/>
          <p:cNvSpPr txBox="1"/>
          <p:nvPr/>
        </p:nvSpPr>
        <p:spPr>
          <a:xfrm>
            <a:off x="6643498" y="3627080"/>
            <a:ext cx="2765805" cy="584775"/>
          </a:xfrm>
          <a:prstGeom prst="rect">
            <a:avLst/>
          </a:prstGeom>
          <a:noFill/>
        </p:spPr>
        <p:txBody>
          <a:bodyPr wrap="square" rtlCol="0">
            <a:spAutoFit/>
          </a:bodyPr>
          <a:lstStyle/>
          <a:p>
            <a:r>
              <a:rPr lang="en-US" sz="3200" dirty="0"/>
              <a:t>Pull directions</a:t>
            </a:r>
          </a:p>
        </p:txBody>
      </p:sp>
      <p:cxnSp>
        <p:nvCxnSpPr>
          <p:cNvPr id="13" name="Straight Arrow Connector 12"/>
          <p:cNvCxnSpPr/>
          <p:nvPr/>
        </p:nvCxnSpPr>
        <p:spPr>
          <a:xfrm>
            <a:off x="6084439" y="4597673"/>
            <a:ext cx="16475" cy="10775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9093026" y="4145258"/>
            <a:ext cx="1647223" cy="1015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3950318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Flex Mechanical Tests</a:t>
            </a:r>
          </a:p>
        </p:txBody>
      </p:sp>
      <p:pic>
        <p:nvPicPr>
          <p:cNvPr id="14" name="Content Placeholder 3"/>
          <p:cNvPicPr>
            <a:picLocks noGrp="1"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724199" y="3417251"/>
            <a:ext cx="3880908" cy="1287756"/>
          </a:xfrm>
          <a:prstGeom prst="rect">
            <a:avLst/>
          </a:prstGeom>
        </p:spPr>
      </p:pic>
      <p:pic>
        <p:nvPicPr>
          <p:cNvPr id="20" name="Picture 4"/>
          <p:cNvPicPr>
            <a:picLocks noChangeAspect="1"/>
          </p:cNvPicPr>
          <p:nvPr/>
        </p:nvPicPr>
        <p:blipFill rotWithShape="1">
          <a:blip r:embed="rId3">
            <a:extLst>
              <a:ext uri="{28A0092B-C50C-407E-A947-70E740481C1C}">
                <a14:useLocalDpi xmlns:a14="http://schemas.microsoft.com/office/drawing/2010/main" val="0"/>
              </a:ext>
            </a:extLst>
          </a:blip>
          <a:srcRect l="40194" t="29808" r="50441" b="50106"/>
          <a:stretch/>
        </p:blipFill>
        <p:spPr bwMode="auto">
          <a:xfrm>
            <a:off x="4876800" y="2002702"/>
            <a:ext cx="2438400" cy="326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p:cNvPicPr>
            <a:picLocks noChangeAspect="1"/>
          </p:cNvPicPr>
          <p:nvPr/>
        </p:nvPicPr>
        <p:blipFill rotWithShape="1">
          <a:blip r:embed="rId3">
            <a:extLst>
              <a:ext uri="{28A0092B-C50C-407E-A947-70E740481C1C}">
                <a14:useLocalDpi xmlns:a14="http://schemas.microsoft.com/office/drawing/2010/main" val="0"/>
              </a:ext>
            </a:extLst>
          </a:blip>
          <a:srcRect l="40468" t="67471" r="51120" b="17064"/>
          <a:stretch/>
        </p:blipFill>
        <p:spPr bwMode="auto">
          <a:xfrm>
            <a:off x="7823200" y="2134234"/>
            <a:ext cx="2731163" cy="3137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4222419" y="5352815"/>
            <a:ext cx="7201563" cy="584775"/>
          </a:xfrm>
          <a:prstGeom prst="rect">
            <a:avLst/>
          </a:prstGeom>
          <a:noFill/>
        </p:spPr>
        <p:txBody>
          <a:bodyPr wrap="square" rtlCol="0">
            <a:spAutoFit/>
          </a:bodyPr>
          <a:lstStyle/>
          <a:p>
            <a:r>
              <a:rPr lang="en-US" sz="3200" i="1" dirty="0"/>
              <a:t>Trace, bond and LCP breaks observed</a:t>
            </a:r>
          </a:p>
        </p:txBody>
      </p:sp>
      <p:sp>
        <p:nvSpPr>
          <p:cNvPr id="23" name="TextBox 22"/>
          <p:cNvSpPr txBox="1"/>
          <p:nvPr/>
        </p:nvSpPr>
        <p:spPr>
          <a:xfrm>
            <a:off x="5199185" y="1478039"/>
            <a:ext cx="4866640" cy="584775"/>
          </a:xfrm>
          <a:prstGeom prst="rect">
            <a:avLst/>
          </a:prstGeom>
          <a:noFill/>
        </p:spPr>
        <p:txBody>
          <a:bodyPr wrap="square" rtlCol="0">
            <a:spAutoFit/>
          </a:bodyPr>
          <a:lstStyle/>
          <a:p>
            <a:pPr algn="ctr"/>
            <a:r>
              <a:rPr lang="en-US" sz="3200" dirty="0"/>
              <a:t>Tensile Tests</a:t>
            </a:r>
          </a:p>
        </p:txBody>
      </p:sp>
      <p:sp>
        <p:nvSpPr>
          <p:cNvPr id="24" name="TextBox 23"/>
          <p:cNvSpPr txBox="1"/>
          <p:nvPr/>
        </p:nvSpPr>
        <p:spPr>
          <a:xfrm>
            <a:off x="743157" y="1477618"/>
            <a:ext cx="3842996" cy="584775"/>
          </a:xfrm>
          <a:prstGeom prst="rect">
            <a:avLst/>
          </a:prstGeom>
          <a:noFill/>
        </p:spPr>
        <p:txBody>
          <a:bodyPr wrap="square" rtlCol="0">
            <a:spAutoFit/>
          </a:bodyPr>
          <a:lstStyle/>
          <a:p>
            <a:pPr algn="ctr"/>
            <a:r>
              <a:rPr lang="en-US" sz="3200" dirty="0"/>
              <a:t>Tape Tests</a:t>
            </a:r>
          </a:p>
        </p:txBody>
      </p:sp>
      <p:sp>
        <p:nvSpPr>
          <p:cNvPr id="25" name="Oval 24"/>
          <p:cNvSpPr/>
          <p:nvPr/>
        </p:nvSpPr>
        <p:spPr bwMode="auto">
          <a:xfrm>
            <a:off x="1930400" y="5257801"/>
            <a:ext cx="1524000" cy="743783"/>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2400">
              <a:latin typeface="Arial" charset="0"/>
              <a:ea typeface="ＭＳ Ｐゴシック" pitchFamily="-80" charset="-128"/>
            </a:endParaRPr>
          </a:p>
        </p:txBody>
      </p:sp>
      <p:sp>
        <p:nvSpPr>
          <p:cNvPr id="26" name="Oval 25"/>
          <p:cNvSpPr/>
          <p:nvPr/>
        </p:nvSpPr>
        <p:spPr bwMode="auto">
          <a:xfrm>
            <a:off x="1909015" y="2091376"/>
            <a:ext cx="1524000" cy="1337624"/>
          </a:xfrm>
          <a:prstGeom prst="ellipse">
            <a:avLst/>
          </a:prstGeom>
          <a:noFill/>
          <a:ln w="28575" cap="flat" cmpd="sng" algn="ctr">
            <a:solidFill>
              <a:srgbClr val="FF0000"/>
            </a:solid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2400">
              <a:latin typeface="Arial" charset="0"/>
              <a:ea typeface="ＭＳ Ｐゴシック" pitchFamily="-80" charset="-128"/>
            </a:endParaRPr>
          </a:p>
        </p:txBody>
      </p:sp>
      <p:sp>
        <p:nvSpPr>
          <p:cNvPr id="12"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3642238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NGXP Flex Observations</a:t>
            </a:r>
            <a:endParaRPr lang="en-US" b="1" dirty="0"/>
          </a:p>
        </p:txBody>
      </p:sp>
      <p:sp>
        <p:nvSpPr>
          <p:cNvPr id="3" name="Content Placeholder 2"/>
          <p:cNvSpPr>
            <a:spLocks noGrp="1"/>
          </p:cNvSpPr>
          <p:nvPr>
            <p:ph idx="1"/>
          </p:nvPr>
        </p:nvSpPr>
        <p:spPr>
          <a:xfrm>
            <a:off x="609600" y="1701800"/>
            <a:ext cx="10972800" cy="3886200"/>
          </a:xfrm>
        </p:spPr>
        <p:txBody>
          <a:bodyPr/>
          <a:lstStyle/>
          <a:p>
            <a:r>
              <a:rPr lang="en-US" dirty="0"/>
              <a:t>Printing parameters need to be adjusted over length of print</a:t>
            </a:r>
          </a:p>
          <a:p>
            <a:r>
              <a:rPr lang="en-US" dirty="0"/>
              <a:t>Results vary between printer operators</a:t>
            </a:r>
          </a:p>
          <a:p>
            <a:r>
              <a:rPr lang="en-US" dirty="0"/>
              <a:t>Gold ink more cumbersome to use, </a:t>
            </a:r>
            <a:r>
              <a:rPr lang="en-US" dirty="0" smtClean="0"/>
              <a:t>store</a:t>
            </a:r>
          </a:p>
          <a:p>
            <a:r>
              <a:rPr lang="en-US" dirty="0" smtClean="0"/>
              <a:t>Adhesion </a:t>
            </a:r>
            <a:r>
              <a:rPr lang="en-US" dirty="0"/>
              <a:t>of </a:t>
            </a:r>
            <a:r>
              <a:rPr lang="en-US" dirty="0" smtClean="0"/>
              <a:t>inks </a:t>
            </a:r>
            <a:r>
              <a:rPr lang="en-US" dirty="0"/>
              <a:t>to LCP needs </a:t>
            </a:r>
            <a:r>
              <a:rPr lang="en-US" dirty="0" smtClean="0"/>
              <a:t>improvement</a:t>
            </a:r>
            <a:endParaRPr lang="en-US" dirty="0"/>
          </a:p>
        </p:txBody>
      </p:sp>
      <p:sp>
        <p:nvSpPr>
          <p:cNvPr id="5"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124697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Rigid Prints</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276455" y="1680280"/>
            <a:ext cx="3088640" cy="3007361"/>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6652531" y="918355"/>
            <a:ext cx="2179395" cy="369885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t="12245"/>
          <a:stretch/>
        </p:blipFill>
        <p:spPr>
          <a:xfrm rot="10800000">
            <a:off x="5892799" y="3934704"/>
            <a:ext cx="3261975" cy="2135897"/>
          </a:xfrm>
          <a:prstGeom prst="rect">
            <a:avLst/>
          </a:prstGeom>
        </p:spPr>
      </p:pic>
      <p:sp>
        <p:nvSpPr>
          <p:cNvPr id="9" name="Oval 8"/>
          <p:cNvSpPr/>
          <p:nvPr/>
        </p:nvSpPr>
        <p:spPr>
          <a:xfrm>
            <a:off x="4226577" y="1693523"/>
            <a:ext cx="345440" cy="2452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3059616" y="3437001"/>
            <a:ext cx="406400" cy="4926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1" name="Straight Arrow Connector 10"/>
          <p:cNvCxnSpPr>
            <a:stCxn id="9" idx="5"/>
            <a:endCxn id="7" idx="2"/>
          </p:cNvCxnSpPr>
          <p:nvPr/>
        </p:nvCxnSpPr>
        <p:spPr>
          <a:xfrm>
            <a:off x="4521429" y="1902841"/>
            <a:ext cx="1371371" cy="86494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0" idx="5"/>
            <a:endCxn id="8" idx="3"/>
          </p:cNvCxnSpPr>
          <p:nvPr/>
        </p:nvCxnSpPr>
        <p:spPr>
          <a:xfrm>
            <a:off x="3406500" y="3857480"/>
            <a:ext cx="2486299" cy="114517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4526" y="4691701"/>
            <a:ext cx="4851517" cy="1077218"/>
          </a:xfrm>
          <a:prstGeom prst="rect">
            <a:avLst/>
          </a:prstGeom>
          <a:noFill/>
        </p:spPr>
        <p:txBody>
          <a:bodyPr wrap="square" rtlCol="0">
            <a:spAutoFit/>
          </a:bodyPr>
          <a:lstStyle/>
          <a:p>
            <a:r>
              <a:rPr lang="en-US" sz="3200" dirty="0">
                <a:cs typeface="Arial" panose="020B0604020202020204" pitchFamily="34" charset="0"/>
              </a:rPr>
              <a:t>Aerosol Jet Printed Silver Traces on </a:t>
            </a:r>
            <a:r>
              <a:rPr lang="en-US" sz="3200" dirty="0" err="1">
                <a:cs typeface="Arial" panose="020B0604020202020204" pitchFamily="34" charset="0"/>
              </a:rPr>
              <a:t>Macor</a:t>
            </a:r>
            <a:endParaRPr lang="en-US" sz="3200" dirty="0">
              <a:cs typeface="Arial" panose="020B0604020202020204" pitchFamily="34" charset="0"/>
            </a:endParaRPr>
          </a:p>
        </p:txBody>
      </p:sp>
      <p:sp>
        <p:nvSpPr>
          <p:cNvPr id="16" name="TextBox 15"/>
          <p:cNvSpPr txBox="1"/>
          <p:nvPr/>
        </p:nvSpPr>
        <p:spPr>
          <a:xfrm>
            <a:off x="9347202" y="3887421"/>
            <a:ext cx="2844799" cy="1569660"/>
          </a:xfrm>
          <a:prstGeom prst="rect">
            <a:avLst/>
          </a:prstGeom>
          <a:noFill/>
        </p:spPr>
        <p:txBody>
          <a:bodyPr wrap="square" rtlCol="0">
            <a:spAutoFit/>
          </a:bodyPr>
          <a:lstStyle/>
          <a:p>
            <a:r>
              <a:rPr lang="en-US" sz="3200" dirty="0">
                <a:cs typeface="Arial" panose="020B0604020202020204" pitchFamily="34" charset="0"/>
              </a:rPr>
              <a:t>45µm width traces and 120µm pitch</a:t>
            </a:r>
          </a:p>
        </p:txBody>
      </p:sp>
      <p:sp>
        <p:nvSpPr>
          <p:cNvPr id="13"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865106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Rigid </a:t>
            </a:r>
            <a:r>
              <a:rPr lang="en-US" b="1" dirty="0" smtClean="0"/>
              <a:t>Print Tests</a:t>
            </a:r>
            <a:endParaRPr lang="en-US" b="1" dirty="0"/>
          </a:p>
        </p:txBody>
      </p:sp>
      <p:pic>
        <p:nvPicPr>
          <p:cNvPr id="20" name="Picture 1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11201" y="2169257"/>
            <a:ext cx="4880087" cy="3503820"/>
          </a:xfrm>
          <a:prstGeom prst="rect">
            <a:avLst/>
          </a:prstGeom>
        </p:spPr>
      </p:pic>
      <p:sp>
        <p:nvSpPr>
          <p:cNvPr id="21" name="TextBox 20"/>
          <p:cNvSpPr txBox="1"/>
          <p:nvPr/>
        </p:nvSpPr>
        <p:spPr>
          <a:xfrm>
            <a:off x="270069" y="1582079"/>
            <a:ext cx="5947852" cy="584775"/>
          </a:xfrm>
          <a:prstGeom prst="rect">
            <a:avLst/>
          </a:prstGeom>
          <a:noFill/>
        </p:spPr>
        <p:txBody>
          <a:bodyPr wrap="square" rtlCol="0">
            <a:spAutoFit/>
          </a:bodyPr>
          <a:lstStyle/>
          <a:p>
            <a:r>
              <a:rPr lang="en-US" sz="3200" dirty="0">
                <a:cs typeface="Arial" panose="020B0604020202020204" pitchFamily="34" charset="0"/>
              </a:rPr>
              <a:t>Visual and topography imaging</a:t>
            </a:r>
          </a:p>
        </p:txBody>
      </p:sp>
      <p:sp>
        <p:nvSpPr>
          <p:cNvPr id="22" name="TextBox 21"/>
          <p:cNvSpPr txBox="1"/>
          <p:nvPr/>
        </p:nvSpPr>
        <p:spPr>
          <a:xfrm>
            <a:off x="249749" y="5607447"/>
            <a:ext cx="7228012" cy="584775"/>
          </a:xfrm>
          <a:prstGeom prst="rect">
            <a:avLst/>
          </a:prstGeom>
          <a:noFill/>
        </p:spPr>
        <p:txBody>
          <a:bodyPr wrap="square" rtlCol="0">
            <a:spAutoFit/>
          </a:bodyPr>
          <a:lstStyle/>
          <a:p>
            <a:r>
              <a:rPr lang="en-US" sz="3200" dirty="0">
                <a:cs typeface="Arial" panose="020B0604020202020204" pitchFamily="34" charset="0"/>
              </a:rPr>
              <a:t>Traces measured 45.5µm+/-4.4µm</a:t>
            </a:r>
          </a:p>
        </p:txBody>
      </p:sp>
      <p:sp>
        <p:nvSpPr>
          <p:cNvPr id="23" name="TextBox 22"/>
          <p:cNvSpPr txBox="1"/>
          <p:nvPr/>
        </p:nvSpPr>
        <p:spPr>
          <a:xfrm>
            <a:off x="5907556" y="2824779"/>
            <a:ext cx="1422400" cy="584775"/>
          </a:xfrm>
          <a:prstGeom prst="rect">
            <a:avLst/>
          </a:prstGeom>
          <a:noFill/>
        </p:spPr>
        <p:txBody>
          <a:bodyPr wrap="square" rtlCol="0">
            <a:spAutoFit/>
          </a:bodyPr>
          <a:lstStyle/>
          <a:p>
            <a:r>
              <a:rPr lang="en-US" sz="3200" dirty="0">
                <a:cs typeface="Arial" panose="020B0604020202020204" pitchFamily="34" charset="0"/>
              </a:rPr>
              <a:t>Trace</a:t>
            </a:r>
          </a:p>
        </p:txBody>
      </p:sp>
      <p:sp>
        <p:nvSpPr>
          <p:cNvPr id="24" name="TextBox 23"/>
          <p:cNvSpPr txBox="1"/>
          <p:nvPr/>
        </p:nvSpPr>
        <p:spPr>
          <a:xfrm>
            <a:off x="5874123" y="3921165"/>
            <a:ext cx="2380061" cy="584775"/>
          </a:xfrm>
          <a:prstGeom prst="rect">
            <a:avLst/>
          </a:prstGeom>
          <a:noFill/>
        </p:spPr>
        <p:txBody>
          <a:bodyPr wrap="square" rtlCol="0">
            <a:spAutoFit/>
          </a:bodyPr>
          <a:lstStyle/>
          <a:p>
            <a:r>
              <a:rPr lang="en-US" sz="3200" dirty="0">
                <a:cs typeface="Arial" panose="020B0604020202020204" pitchFamily="34" charset="0"/>
              </a:rPr>
              <a:t>Substrate</a:t>
            </a:r>
          </a:p>
        </p:txBody>
      </p:sp>
      <p:cxnSp>
        <p:nvCxnSpPr>
          <p:cNvPr id="25" name="Straight Arrow Connector 24"/>
          <p:cNvCxnSpPr>
            <a:stCxn id="23" idx="1"/>
          </p:cNvCxnSpPr>
          <p:nvPr/>
        </p:nvCxnSpPr>
        <p:spPr>
          <a:xfrm flipH="1">
            <a:off x="3454401" y="3132556"/>
            <a:ext cx="2453156" cy="30777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4" idx="1"/>
          </p:cNvCxnSpPr>
          <p:nvPr/>
        </p:nvCxnSpPr>
        <p:spPr>
          <a:xfrm flipH="1" flipV="1">
            <a:off x="4470400" y="4136908"/>
            <a:ext cx="1403723" cy="9203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68080" y="1953994"/>
            <a:ext cx="2418081" cy="2357121"/>
          </a:xfrm>
          <a:prstGeom prst="rect">
            <a:avLst/>
          </a:prstGeom>
        </p:spPr>
      </p:pic>
      <p:sp>
        <p:nvSpPr>
          <p:cNvPr id="30" name="TextBox 29"/>
          <p:cNvSpPr txBox="1"/>
          <p:nvPr/>
        </p:nvSpPr>
        <p:spPr>
          <a:xfrm>
            <a:off x="8537020" y="4428133"/>
            <a:ext cx="3512349" cy="1569660"/>
          </a:xfrm>
          <a:prstGeom prst="rect">
            <a:avLst/>
          </a:prstGeom>
          <a:noFill/>
        </p:spPr>
        <p:txBody>
          <a:bodyPr wrap="square" rtlCol="0">
            <a:spAutoFit/>
          </a:bodyPr>
          <a:lstStyle/>
          <a:p>
            <a:r>
              <a:rPr lang="en-US" sz="3200" dirty="0"/>
              <a:t>ASTM Adhesion</a:t>
            </a:r>
          </a:p>
          <a:p>
            <a:r>
              <a:rPr lang="en-US" sz="3200" dirty="0"/>
              <a:t>Class 5B and 4B observed</a:t>
            </a:r>
            <a:endParaRPr lang="en-US" sz="3200" i="1" dirty="0"/>
          </a:p>
        </p:txBody>
      </p:sp>
      <p:sp>
        <p:nvSpPr>
          <p:cNvPr id="13"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8940921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Rigid Print </a:t>
            </a:r>
            <a:r>
              <a:rPr lang="en-US" b="1" dirty="0" smtClean="0"/>
              <a:t>X-Ray Tests</a:t>
            </a:r>
            <a:endParaRPr lang="en-US" b="1"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138384" y="1701800"/>
            <a:ext cx="6146800" cy="3738880"/>
          </a:xfrm>
          <a:prstGeom prst="rect">
            <a:avLst/>
          </a:prstGeom>
        </p:spPr>
      </p:pic>
      <p:sp>
        <p:nvSpPr>
          <p:cNvPr id="7" name="TextBox 6"/>
          <p:cNvSpPr txBox="1"/>
          <p:nvPr/>
        </p:nvSpPr>
        <p:spPr>
          <a:xfrm>
            <a:off x="9594108" y="3460105"/>
            <a:ext cx="2550944" cy="584775"/>
          </a:xfrm>
          <a:prstGeom prst="rect">
            <a:avLst/>
          </a:prstGeom>
          <a:noFill/>
        </p:spPr>
        <p:txBody>
          <a:bodyPr wrap="square" rtlCol="0">
            <a:spAutoFit/>
          </a:bodyPr>
          <a:lstStyle/>
          <a:p>
            <a:r>
              <a:rPr lang="en-US" sz="3200" dirty="0"/>
              <a:t>Printed Strip</a:t>
            </a:r>
          </a:p>
        </p:txBody>
      </p:sp>
      <p:cxnSp>
        <p:nvCxnSpPr>
          <p:cNvPr id="8" name="Straight Arrow Connector 7"/>
          <p:cNvCxnSpPr>
            <a:stCxn id="7" idx="1"/>
          </p:cNvCxnSpPr>
          <p:nvPr/>
        </p:nvCxnSpPr>
        <p:spPr bwMode="auto">
          <a:xfrm flipH="1" flipV="1">
            <a:off x="8737601" y="3368856"/>
            <a:ext cx="856508" cy="399027"/>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sp>
        <p:nvSpPr>
          <p:cNvPr id="9" name="TextBox 8"/>
          <p:cNvSpPr txBox="1"/>
          <p:nvPr/>
        </p:nvSpPr>
        <p:spPr>
          <a:xfrm>
            <a:off x="9594108" y="1271008"/>
            <a:ext cx="2550944" cy="1077218"/>
          </a:xfrm>
          <a:prstGeom prst="rect">
            <a:avLst/>
          </a:prstGeom>
          <a:noFill/>
        </p:spPr>
        <p:txBody>
          <a:bodyPr wrap="square" rtlCol="0">
            <a:spAutoFit/>
          </a:bodyPr>
          <a:lstStyle/>
          <a:p>
            <a:r>
              <a:rPr lang="en-US" sz="3200" dirty="0"/>
              <a:t>Electrode layer</a:t>
            </a:r>
          </a:p>
        </p:txBody>
      </p:sp>
      <p:cxnSp>
        <p:nvCxnSpPr>
          <p:cNvPr id="10" name="Straight Arrow Connector 9"/>
          <p:cNvCxnSpPr>
            <a:stCxn id="9" idx="1"/>
          </p:cNvCxnSpPr>
          <p:nvPr/>
        </p:nvCxnSpPr>
        <p:spPr bwMode="auto">
          <a:xfrm flipH="1">
            <a:off x="8499443" y="1809617"/>
            <a:ext cx="1094665" cy="490635"/>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sp>
        <p:nvSpPr>
          <p:cNvPr id="11" name="TextBox 10"/>
          <p:cNvSpPr txBox="1"/>
          <p:nvPr/>
        </p:nvSpPr>
        <p:spPr>
          <a:xfrm>
            <a:off x="111380" y="2196962"/>
            <a:ext cx="2343968" cy="1569660"/>
          </a:xfrm>
          <a:prstGeom prst="rect">
            <a:avLst/>
          </a:prstGeom>
          <a:noFill/>
        </p:spPr>
        <p:txBody>
          <a:bodyPr wrap="square" rtlCol="0">
            <a:spAutoFit/>
          </a:bodyPr>
          <a:lstStyle/>
          <a:p>
            <a:r>
              <a:rPr lang="en-US" sz="3200" dirty="0"/>
              <a:t>X-Rays move </a:t>
            </a:r>
            <a:r>
              <a:rPr lang="en-US" sz="3200" dirty="0" smtClean="0"/>
              <a:t>parallel </a:t>
            </a:r>
            <a:r>
              <a:rPr lang="en-US" sz="3200" dirty="0"/>
              <a:t>to traces</a:t>
            </a:r>
          </a:p>
        </p:txBody>
      </p:sp>
      <p:cxnSp>
        <p:nvCxnSpPr>
          <p:cNvPr id="20" name="Straight Arrow Connector 19"/>
          <p:cNvCxnSpPr/>
          <p:nvPr/>
        </p:nvCxnSpPr>
        <p:spPr bwMode="auto">
          <a:xfrm>
            <a:off x="2455348" y="3305554"/>
            <a:ext cx="6044095" cy="150803"/>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sp>
        <p:nvSpPr>
          <p:cNvPr id="21" name="TextBox 20"/>
          <p:cNvSpPr txBox="1"/>
          <p:nvPr/>
        </p:nvSpPr>
        <p:spPr>
          <a:xfrm>
            <a:off x="76910" y="5703045"/>
            <a:ext cx="12088463" cy="584775"/>
          </a:xfrm>
          <a:prstGeom prst="rect">
            <a:avLst/>
          </a:prstGeom>
          <a:solidFill>
            <a:srgbClr val="92D050"/>
          </a:solidFill>
          <a:ln>
            <a:solidFill>
              <a:schemeClr val="tx1"/>
            </a:solidFill>
          </a:ln>
        </p:spPr>
        <p:txBody>
          <a:bodyPr wrap="square" rtlCol="0">
            <a:spAutoFit/>
          </a:bodyPr>
          <a:lstStyle/>
          <a:p>
            <a:pPr algn="ctr"/>
            <a:r>
              <a:rPr lang="en-US" sz="3200" i="1" dirty="0"/>
              <a:t>Strip survived </a:t>
            </a:r>
            <a:r>
              <a:rPr lang="en-US" sz="3200" i="1" dirty="0" smtClean="0"/>
              <a:t>40+ </a:t>
            </a:r>
            <a:r>
              <a:rPr lang="en-US" sz="3200" i="1" dirty="0"/>
              <a:t>hours of X-Ray testing</a:t>
            </a:r>
          </a:p>
        </p:txBody>
      </p:sp>
      <p:sp>
        <p:nvSpPr>
          <p:cNvPr id="24"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cxnSp>
        <p:nvCxnSpPr>
          <p:cNvPr id="26" name="Straight Arrow Connector 25"/>
          <p:cNvCxnSpPr/>
          <p:nvPr/>
        </p:nvCxnSpPr>
        <p:spPr bwMode="auto">
          <a:xfrm>
            <a:off x="2512455" y="3154751"/>
            <a:ext cx="6044095" cy="150803"/>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cxnSp>
        <p:nvCxnSpPr>
          <p:cNvPr id="27" name="Straight Arrow Connector 26"/>
          <p:cNvCxnSpPr/>
          <p:nvPr/>
        </p:nvCxnSpPr>
        <p:spPr bwMode="auto">
          <a:xfrm>
            <a:off x="2636399" y="2998392"/>
            <a:ext cx="6044095" cy="150803"/>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cxnSp>
        <p:nvCxnSpPr>
          <p:cNvPr id="28" name="Straight Arrow Connector 27"/>
          <p:cNvCxnSpPr/>
          <p:nvPr/>
        </p:nvCxnSpPr>
        <p:spPr bwMode="auto">
          <a:xfrm>
            <a:off x="2693506" y="2847589"/>
            <a:ext cx="6044095" cy="150803"/>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cxnSp>
        <p:nvCxnSpPr>
          <p:cNvPr id="29" name="Straight Arrow Connector 28"/>
          <p:cNvCxnSpPr/>
          <p:nvPr/>
        </p:nvCxnSpPr>
        <p:spPr bwMode="auto">
          <a:xfrm>
            <a:off x="2768313" y="2664638"/>
            <a:ext cx="6044095" cy="150803"/>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cxnSp>
        <p:nvCxnSpPr>
          <p:cNvPr id="30" name="Straight Arrow Connector 29"/>
          <p:cNvCxnSpPr/>
          <p:nvPr/>
        </p:nvCxnSpPr>
        <p:spPr bwMode="auto">
          <a:xfrm>
            <a:off x="2825420" y="2513835"/>
            <a:ext cx="6044095" cy="150803"/>
          </a:xfrm>
          <a:prstGeom prst="straightConnector1">
            <a:avLst/>
          </a:prstGeom>
          <a:solidFill>
            <a:schemeClr val="accent1"/>
          </a:solidFill>
          <a:ln w="34925" cap="flat" cmpd="sng" algn="ctr">
            <a:solidFill>
              <a:srgbClr val="FF0000"/>
            </a:solidFill>
            <a:prstDash val="solid"/>
            <a:round/>
            <a:headEnd type="none" w="med" len="med"/>
            <a:tailEnd type="triangle"/>
          </a:ln>
          <a:effectLst/>
        </p:spPr>
      </p:cxnSp>
      <p:sp>
        <p:nvSpPr>
          <p:cNvPr id="32" name="TextBox 31"/>
          <p:cNvSpPr txBox="1"/>
          <p:nvPr/>
        </p:nvSpPr>
        <p:spPr>
          <a:xfrm>
            <a:off x="1288869" y="3737241"/>
            <a:ext cx="1839687" cy="1246495"/>
          </a:xfrm>
          <a:prstGeom prst="rect">
            <a:avLst/>
          </a:prstGeom>
          <a:noFill/>
        </p:spPr>
        <p:txBody>
          <a:bodyPr wrap="square" rtlCol="0">
            <a:spAutoFit/>
          </a:bodyPr>
          <a:lstStyle/>
          <a:p>
            <a:r>
              <a:rPr lang="en-US" sz="2500" dirty="0" smtClean="0"/>
              <a:t>Charge drifts towards the traces</a:t>
            </a:r>
            <a:endParaRPr lang="en-US" sz="2500" dirty="0"/>
          </a:p>
        </p:txBody>
      </p:sp>
    </p:spTree>
    <p:extLst>
      <p:ext uri="{BB962C8B-B14F-4D97-AF65-F5344CB8AC3E}">
        <p14:creationId xmlns:p14="http://schemas.microsoft.com/office/powerpoint/2010/main" val="2829129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NGXP </a:t>
            </a:r>
            <a:r>
              <a:rPr lang="en-US" b="1" dirty="0" smtClean="0"/>
              <a:t>Rigid Print Observations</a:t>
            </a:r>
            <a:endParaRPr lang="en-US" b="1" dirty="0"/>
          </a:p>
        </p:txBody>
      </p:sp>
      <p:sp>
        <p:nvSpPr>
          <p:cNvPr id="3" name="Content Placeholder 2"/>
          <p:cNvSpPr>
            <a:spLocks noGrp="1"/>
          </p:cNvSpPr>
          <p:nvPr>
            <p:ph idx="1"/>
          </p:nvPr>
        </p:nvSpPr>
        <p:spPr>
          <a:xfrm>
            <a:off x="609600" y="1981200"/>
            <a:ext cx="10972800" cy="4267200"/>
          </a:xfrm>
        </p:spPr>
        <p:txBody>
          <a:bodyPr/>
          <a:lstStyle/>
          <a:p>
            <a:r>
              <a:rPr lang="en-US" dirty="0" smtClean="0"/>
              <a:t>Prints on rigid substrates yielded ASTM Class 4B and 5B adhesion (minimal material removed)</a:t>
            </a:r>
          </a:p>
          <a:p>
            <a:r>
              <a:rPr lang="en-US" dirty="0" smtClean="0"/>
              <a:t>Substrate topography may impact trace structure and conductivity</a:t>
            </a:r>
          </a:p>
          <a:p>
            <a:r>
              <a:rPr lang="en-US" dirty="0" smtClean="0"/>
              <a:t>Prints survived X-Ray chamber</a:t>
            </a:r>
            <a:endParaRPr lang="en-US" dirty="0"/>
          </a:p>
        </p:txBody>
      </p:sp>
      <p:sp>
        <p:nvSpPr>
          <p:cNvPr id="5"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177158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Next Generation </a:t>
            </a:r>
            <a:r>
              <a:rPr lang="en-US" b="1" dirty="0" err="1"/>
              <a:t>Microshutter</a:t>
            </a:r>
            <a:r>
              <a:rPr lang="en-US" b="1" dirty="0"/>
              <a:t> Arrays (MSA)</a:t>
            </a:r>
          </a:p>
        </p:txBody>
      </p:sp>
      <p:sp>
        <p:nvSpPr>
          <p:cNvPr id="5" name="Rectangle 4"/>
          <p:cNvSpPr/>
          <p:nvPr/>
        </p:nvSpPr>
        <p:spPr>
          <a:xfrm>
            <a:off x="7174326" y="2691805"/>
            <a:ext cx="4866661" cy="2554545"/>
          </a:xfrm>
          <a:prstGeom prst="rect">
            <a:avLst/>
          </a:prstGeom>
          <a:ln w="34925">
            <a:solidFill>
              <a:schemeClr val="accent1"/>
            </a:solidFill>
          </a:ln>
        </p:spPr>
        <p:txBody>
          <a:bodyPr wrap="square">
            <a:spAutoFit/>
          </a:bodyPr>
          <a:lstStyle/>
          <a:p>
            <a:r>
              <a:rPr lang="en-US" sz="3200" b="1" i="1" dirty="0">
                <a:solidFill>
                  <a:srgbClr val="000000"/>
                </a:solidFill>
              </a:rPr>
              <a:t>High-resolution spectroscopy: </a:t>
            </a:r>
            <a:r>
              <a:rPr lang="en-US" sz="3200" i="1" dirty="0" err="1">
                <a:solidFill>
                  <a:srgbClr val="000000"/>
                </a:solidFill>
              </a:rPr>
              <a:t>Microshutters</a:t>
            </a:r>
            <a:r>
              <a:rPr lang="en-US" sz="3200" i="1" dirty="0">
                <a:solidFill>
                  <a:srgbClr val="000000"/>
                </a:solidFill>
              </a:rPr>
              <a:t> select many objects in one viewing for simultaneous observation</a:t>
            </a:r>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600191">
            <a:off x="3521879" y="2736080"/>
            <a:ext cx="3980939" cy="2873075"/>
          </a:xfrm>
          <a:prstGeom prst="rect">
            <a:avLst/>
          </a:prstGeom>
        </p:spPr>
      </p:pic>
      <p:sp>
        <p:nvSpPr>
          <p:cNvPr id="7" name="TextBox 6"/>
          <p:cNvSpPr txBox="1"/>
          <p:nvPr/>
        </p:nvSpPr>
        <p:spPr>
          <a:xfrm>
            <a:off x="459734" y="2842241"/>
            <a:ext cx="3584213" cy="584775"/>
          </a:xfrm>
          <a:prstGeom prst="rect">
            <a:avLst/>
          </a:prstGeom>
          <a:noFill/>
        </p:spPr>
        <p:txBody>
          <a:bodyPr wrap="square" rtlCol="0">
            <a:spAutoFit/>
          </a:bodyPr>
          <a:lstStyle/>
          <a:p>
            <a:r>
              <a:rPr lang="en-US" sz="3200" dirty="0" err="1"/>
              <a:t>Microshutter</a:t>
            </a:r>
            <a:r>
              <a:rPr lang="en-US" sz="3200" dirty="0"/>
              <a:t> Array</a:t>
            </a:r>
          </a:p>
        </p:txBody>
      </p:sp>
      <p:sp>
        <p:nvSpPr>
          <p:cNvPr id="8" name="TextBox 7"/>
          <p:cNvSpPr txBox="1"/>
          <p:nvPr/>
        </p:nvSpPr>
        <p:spPr>
          <a:xfrm>
            <a:off x="256534" y="4986536"/>
            <a:ext cx="3310197" cy="584775"/>
          </a:xfrm>
          <a:prstGeom prst="rect">
            <a:avLst/>
          </a:prstGeom>
          <a:noFill/>
        </p:spPr>
        <p:txBody>
          <a:bodyPr wrap="square" rtlCol="0">
            <a:spAutoFit/>
          </a:bodyPr>
          <a:lstStyle/>
          <a:p>
            <a:r>
              <a:rPr lang="en-US" sz="3200" dirty="0"/>
              <a:t>Silicon Substrate</a:t>
            </a:r>
          </a:p>
        </p:txBody>
      </p:sp>
      <p:cxnSp>
        <p:nvCxnSpPr>
          <p:cNvPr id="9" name="Straight Arrow Connector 8"/>
          <p:cNvCxnSpPr>
            <a:stCxn id="7" idx="3"/>
          </p:cNvCxnSpPr>
          <p:nvPr/>
        </p:nvCxnSpPr>
        <p:spPr>
          <a:xfrm>
            <a:off x="4043947" y="3150019"/>
            <a:ext cx="920484" cy="573960"/>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8" idx="3"/>
          </p:cNvCxnSpPr>
          <p:nvPr/>
        </p:nvCxnSpPr>
        <p:spPr>
          <a:xfrm>
            <a:off x="3566731" y="5294314"/>
            <a:ext cx="652203" cy="91081"/>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18460" y="3590597"/>
            <a:ext cx="2587673" cy="1077218"/>
          </a:xfrm>
          <a:prstGeom prst="rect">
            <a:avLst/>
          </a:prstGeom>
          <a:noFill/>
        </p:spPr>
        <p:txBody>
          <a:bodyPr wrap="square" rtlCol="0">
            <a:spAutoFit/>
          </a:bodyPr>
          <a:lstStyle/>
          <a:p>
            <a:r>
              <a:rPr lang="en-US" sz="3200" dirty="0"/>
              <a:t>128 pairs of metal pads</a:t>
            </a:r>
          </a:p>
        </p:txBody>
      </p:sp>
      <p:cxnSp>
        <p:nvCxnSpPr>
          <p:cNvPr id="12" name="Straight Arrow Connector 11"/>
          <p:cNvCxnSpPr>
            <a:stCxn id="11" idx="3"/>
          </p:cNvCxnSpPr>
          <p:nvPr/>
        </p:nvCxnSpPr>
        <p:spPr>
          <a:xfrm>
            <a:off x="3406133" y="4144596"/>
            <a:ext cx="1320801" cy="553997"/>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15374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MSA Aerosol Jet (AJ) Test Prints</a:t>
            </a:r>
            <a:endParaRPr lang="en-US" b="1" dirty="0"/>
          </a:p>
        </p:txBody>
      </p:sp>
      <p:pic>
        <p:nvPicPr>
          <p:cNvPr id="5" name="Picture Placeholder 3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455164" y="1792168"/>
            <a:ext cx="4478680" cy="3505192"/>
          </a:xfrm>
          <a:prstGeom prst="rect">
            <a:avLst/>
          </a:prstGeom>
        </p:spPr>
      </p:pic>
      <p:sp>
        <p:nvSpPr>
          <p:cNvPr id="6" name="Text Placeholder 9"/>
          <p:cNvSpPr txBox="1">
            <a:spLocks/>
          </p:cNvSpPr>
          <p:nvPr/>
        </p:nvSpPr>
        <p:spPr bwMode="auto">
          <a:xfrm>
            <a:off x="295705" y="5155261"/>
            <a:ext cx="5013572" cy="53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marL="0" indent="0" algn="ctr">
              <a:spcBef>
                <a:spcPts val="800"/>
              </a:spcBef>
              <a:buNone/>
            </a:pPr>
            <a:r>
              <a:rPr lang="en-US" kern="0" dirty="0">
                <a:cs typeface="Times New Roman" pitchFamily="18" charset="0"/>
              </a:rPr>
              <a:t>Sample without insulator</a:t>
            </a:r>
          </a:p>
        </p:txBody>
      </p:sp>
      <p:pic>
        <p:nvPicPr>
          <p:cNvPr id="7" name="Picture Placeholder 3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42100" y="2173169"/>
            <a:ext cx="3715352" cy="2788364"/>
          </a:xfrm>
          <a:prstGeom prst="rect">
            <a:avLst/>
          </a:prstGeom>
        </p:spPr>
      </p:pic>
      <p:cxnSp>
        <p:nvCxnSpPr>
          <p:cNvPr id="9" name="Straight Arrow Connector 8"/>
          <p:cNvCxnSpPr>
            <a:stCxn id="12" idx="1"/>
          </p:cNvCxnSpPr>
          <p:nvPr/>
        </p:nvCxnSpPr>
        <p:spPr>
          <a:xfrm flipH="1">
            <a:off x="4191674" y="2325553"/>
            <a:ext cx="1117601" cy="112052"/>
          </a:xfrm>
          <a:prstGeom prst="straightConnector1">
            <a:avLst/>
          </a:prstGeom>
          <a:noFill/>
          <a:ln w="60325" cap="flat" cmpd="sng" algn="ctr">
            <a:solidFill>
              <a:srgbClr val="FF0000"/>
            </a:solidFill>
            <a:prstDash val="solid"/>
            <a:miter lim="800000"/>
            <a:tailEnd type="triangle"/>
          </a:ln>
          <a:effectLst/>
        </p:spPr>
      </p:cxnSp>
      <p:sp>
        <p:nvSpPr>
          <p:cNvPr id="11" name="Text Placeholder 9"/>
          <p:cNvSpPr txBox="1">
            <a:spLocks/>
          </p:cNvSpPr>
          <p:nvPr/>
        </p:nvSpPr>
        <p:spPr bwMode="auto">
          <a:xfrm>
            <a:off x="7300181" y="5223800"/>
            <a:ext cx="4891820" cy="580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marL="0" indent="0" algn="ctr">
              <a:spcBef>
                <a:spcPts val="800"/>
              </a:spcBef>
              <a:buNone/>
            </a:pPr>
            <a:r>
              <a:rPr lang="en-US" kern="0" dirty="0">
                <a:cs typeface="Times New Roman" pitchFamily="18" charset="0"/>
              </a:rPr>
              <a:t>Sample with insulator</a:t>
            </a:r>
          </a:p>
        </p:txBody>
      </p:sp>
      <p:sp>
        <p:nvSpPr>
          <p:cNvPr id="12" name="TextBox 11"/>
          <p:cNvSpPr txBox="1"/>
          <p:nvPr/>
        </p:nvSpPr>
        <p:spPr>
          <a:xfrm>
            <a:off x="5309275" y="1525333"/>
            <a:ext cx="1828800" cy="1569660"/>
          </a:xfrm>
          <a:prstGeom prst="rect">
            <a:avLst/>
          </a:prstGeom>
          <a:noFill/>
        </p:spPr>
        <p:txBody>
          <a:bodyPr wrap="square" rtlCol="0">
            <a:spAutoFit/>
          </a:bodyPr>
          <a:lstStyle/>
          <a:p>
            <a:pPr algn="ctr" defTabSz="1219170">
              <a:defRPr/>
            </a:pPr>
            <a:r>
              <a:rPr lang="en-US" sz="3200" kern="0" dirty="0">
                <a:cs typeface="Times New Roman" panose="02020603050405020304" pitchFamily="18" charset="0"/>
              </a:rPr>
              <a:t>Printed Silver Lines</a:t>
            </a:r>
          </a:p>
        </p:txBody>
      </p:sp>
      <p:cxnSp>
        <p:nvCxnSpPr>
          <p:cNvPr id="13" name="Straight Arrow Connector 12"/>
          <p:cNvCxnSpPr>
            <a:stCxn id="12" idx="3"/>
          </p:cNvCxnSpPr>
          <p:nvPr/>
        </p:nvCxnSpPr>
        <p:spPr>
          <a:xfrm>
            <a:off x="7138075" y="2325553"/>
            <a:ext cx="1083732" cy="150820"/>
          </a:xfrm>
          <a:prstGeom prst="straightConnector1">
            <a:avLst/>
          </a:prstGeom>
          <a:noFill/>
          <a:ln w="60325" cap="flat" cmpd="sng" algn="ctr">
            <a:solidFill>
              <a:srgbClr val="FF0000"/>
            </a:solidFill>
            <a:prstDash val="solid"/>
            <a:miter lim="800000"/>
            <a:tailEnd type="triangle"/>
          </a:ln>
          <a:effectLst/>
        </p:spPr>
      </p:cxnSp>
      <p:cxnSp>
        <p:nvCxnSpPr>
          <p:cNvPr id="14" name="Straight Arrow Connector 13"/>
          <p:cNvCxnSpPr>
            <a:stCxn id="17" idx="3"/>
          </p:cNvCxnSpPr>
          <p:nvPr/>
        </p:nvCxnSpPr>
        <p:spPr>
          <a:xfrm>
            <a:off x="7047334" y="4987281"/>
            <a:ext cx="1174473" cy="15388"/>
          </a:xfrm>
          <a:prstGeom prst="straightConnector1">
            <a:avLst/>
          </a:prstGeom>
          <a:noFill/>
          <a:ln w="60325" cap="flat" cmpd="sng" algn="ctr">
            <a:solidFill>
              <a:srgbClr val="FF0000"/>
            </a:solidFill>
            <a:prstDash val="solid"/>
            <a:miter lim="800000"/>
            <a:tailEnd type="triangle"/>
          </a:ln>
          <a:effectLst/>
        </p:spPr>
      </p:cxnSp>
      <p:cxnSp>
        <p:nvCxnSpPr>
          <p:cNvPr id="15" name="Straight Arrow Connector 14"/>
          <p:cNvCxnSpPr>
            <a:stCxn id="18" idx="3"/>
          </p:cNvCxnSpPr>
          <p:nvPr/>
        </p:nvCxnSpPr>
        <p:spPr>
          <a:xfrm flipV="1">
            <a:off x="7145869" y="4038600"/>
            <a:ext cx="474131" cy="47195"/>
          </a:xfrm>
          <a:prstGeom prst="straightConnector1">
            <a:avLst/>
          </a:prstGeom>
          <a:noFill/>
          <a:ln w="60325" cap="flat" cmpd="sng" algn="ctr">
            <a:solidFill>
              <a:srgbClr val="FF0000"/>
            </a:solidFill>
            <a:prstDash val="solid"/>
            <a:miter lim="800000"/>
            <a:tailEnd type="triangle"/>
          </a:ln>
          <a:effectLst/>
        </p:spPr>
      </p:cxnSp>
      <p:sp>
        <p:nvSpPr>
          <p:cNvPr id="17" name="TextBox 16"/>
          <p:cNvSpPr txBox="1"/>
          <p:nvPr/>
        </p:nvSpPr>
        <p:spPr>
          <a:xfrm>
            <a:off x="4999979" y="4694893"/>
            <a:ext cx="2047355" cy="584775"/>
          </a:xfrm>
          <a:prstGeom prst="rect">
            <a:avLst/>
          </a:prstGeom>
          <a:noFill/>
        </p:spPr>
        <p:txBody>
          <a:bodyPr wrap="none" rtlCol="0">
            <a:spAutoFit/>
          </a:bodyPr>
          <a:lstStyle/>
          <a:p>
            <a:pPr defTabSz="1219170">
              <a:defRPr/>
            </a:pPr>
            <a:r>
              <a:rPr lang="en-US" sz="3200" kern="0" dirty="0">
                <a:cs typeface="Times New Roman" panose="02020603050405020304" pitchFamily="18" charset="0"/>
              </a:rPr>
              <a:t>Metal Pads</a:t>
            </a:r>
          </a:p>
        </p:txBody>
      </p:sp>
      <p:sp>
        <p:nvSpPr>
          <p:cNvPr id="18" name="TextBox 17"/>
          <p:cNvSpPr txBox="1"/>
          <p:nvPr/>
        </p:nvSpPr>
        <p:spPr>
          <a:xfrm>
            <a:off x="5309275" y="3531797"/>
            <a:ext cx="1836595" cy="1077218"/>
          </a:xfrm>
          <a:prstGeom prst="rect">
            <a:avLst/>
          </a:prstGeom>
          <a:noFill/>
        </p:spPr>
        <p:txBody>
          <a:bodyPr wrap="square" rtlCol="0">
            <a:spAutoFit/>
          </a:bodyPr>
          <a:lstStyle/>
          <a:p>
            <a:pPr defTabSz="1219170">
              <a:defRPr/>
            </a:pPr>
            <a:r>
              <a:rPr lang="en-US" sz="3200" kern="0" dirty="0">
                <a:cs typeface="Times New Roman" panose="02020603050405020304" pitchFamily="18" charset="0"/>
              </a:rPr>
              <a:t>Printed Insulator </a:t>
            </a:r>
          </a:p>
        </p:txBody>
      </p:sp>
      <p:sp>
        <p:nvSpPr>
          <p:cNvPr id="19" name="Rectangle 18"/>
          <p:cNvSpPr/>
          <p:nvPr/>
        </p:nvSpPr>
        <p:spPr>
          <a:xfrm>
            <a:off x="0" y="5731455"/>
            <a:ext cx="12192000" cy="584775"/>
          </a:xfrm>
          <a:prstGeom prst="rect">
            <a:avLst/>
          </a:prstGeom>
          <a:solidFill>
            <a:srgbClr val="92D050"/>
          </a:solidFill>
          <a:ln w="31750">
            <a:solidFill>
              <a:schemeClr val="tx1"/>
            </a:solidFill>
          </a:ln>
        </p:spPr>
        <p:txBody>
          <a:bodyPr wrap="square">
            <a:spAutoFit/>
          </a:bodyPr>
          <a:lstStyle/>
          <a:p>
            <a:pPr algn="ctr"/>
            <a:r>
              <a:rPr lang="en-US" sz="3200" i="1" dirty="0">
                <a:cs typeface="Times New Roman" pitchFamily="18" charset="0"/>
              </a:rPr>
              <a:t>Conductivity tests were successful</a:t>
            </a:r>
            <a:endParaRPr lang="en-US" sz="3200" b="1" i="1" dirty="0">
              <a:cs typeface="Times New Roman" pitchFamily="18" charset="0"/>
            </a:endParaRPr>
          </a:p>
        </p:txBody>
      </p:sp>
      <p:cxnSp>
        <p:nvCxnSpPr>
          <p:cNvPr id="23" name="Straight Arrow Connector 22"/>
          <p:cNvCxnSpPr>
            <a:stCxn id="17" idx="1"/>
          </p:cNvCxnSpPr>
          <p:nvPr/>
        </p:nvCxnSpPr>
        <p:spPr>
          <a:xfrm flipH="1" flipV="1">
            <a:off x="4199467" y="4584693"/>
            <a:ext cx="800512" cy="417976"/>
          </a:xfrm>
          <a:prstGeom prst="straightConnector1">
            <a:avLst/>
          </a:prstGeom>
          <a:noFill/>
          <a:ln w="60325" cap="flat" cmpd="sng" algn="ctr">
            <a:solidFill>
              <a:srgbClr val="FF0000"/>
            </a:solidFill>
            <a:prstDash val="solid"/>
            <a:miter lim="800000"/>
            <a:tailEnd type="triangle"/>
          </a:ln>
          <a:effectLst/>
        </p:spPr>
      </p:cxnSp>
      <p:sp>
        <p:nvSpPr>
          <p:cNvPr id="20"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234685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MSA </a:t>
            </a:r>
            <a:r>
              <a:rPr lang="en-US" b="1" dirty="0" smtClean="0"/>
              <a:t>AJ Test Prints</a:t>
            </a:r>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315200" y="1691954"/>
            <a:ext cx="3165696" cy="3536678"/>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1282" y="1709116"/>
            <a:ext cx="3107882" cy="3472085"/>
          </a:xfrm>
          <a:prstGeom prst="rect">
            <a:avLst/>
          </a:prstGeom>
        </p:spPr>
      </p:pic>
      <p:sp>
        <p:nvSpPr>
          <p:cNvPr id="7" name="Rectangle 6"/>
          <p:cNvSpPr/>
          <p:nvPr/>
        </p:nvSpPr>
        <p:spPr>
          <a:xfrm>
            <a:off x="6096000" y="5188608"/>
            <a:ext cx="5926900" cy="830997"/>
          </a:xfrm>
          <a:prstGeom prst="rect">
            <a:avLst/>
          </a:prstGeom>
        </p:spPr>
        <p:txBody>
          <a:bodyPr wrap="square">
            <a:spAutoFit/>
          </a:bodyPr>
          <a:lstStyle/>
          <a:p>
            <a:pPr algn="ctr"/>
            <a:r>
              <a:rPr lang="en-US" sz="2400" dirty="0"/>
              <a:t>Printed silver lines with 20um width over insulating fillet/”ramp"</a:t>
            </a:r>
          </a:p>
        </p:txBody>
      </p:sp>
      <p:cxnSp>
        <p:nvCxnSpPr>
          <p:cNvPr id="8" name="Straight Arrow Connector 7"/>
          <p:cNvCxnSpPr>
            <a:stCxn id="10" idx="6"/>
            <a:endCxn id="5" idx="1"/>
          </p:cNvCxnSpPr>
          <p:nvPr/>
        </p:nvCxnSpPr>
        <p:spPr>
          <a:xfrm flipV="1">
            <a:off x="3837712" y="3460293"/>
            <a:ext cx="3477488" cy="104012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20801" y="5193104"/>
            <a:ext cx="4204592" cy="830997"/>
          </a:xfrm>
          <a:prstGeom prst="rect">
            <a:avLst/>
          </a:prstGeom>
          <a:noFill/>
        </p:spPr>
        <p:txBody>
          <a:bodyPr wrap="square" rtlCol="0">
            <a:spAutoFit/>
          </a:bodyPr>
          <a:lstStyle/>
          <a:p>
            <a:pPr algn="ctr"/>
            <a:r>
              <a:rPr lang="en-US" sz="2400" dirty="0"/>
              <a:t>Printed Sample on Silicon Squares attached to Wafer</a:t>
            </a:r>
          </a:p>
        </p:txBody>
      </p:sp>
      <p:sp>
        <p:nvSpPr>
          <p:cNvPr id="10" name="Oval 9"/>
          <p:cNvSpPr/>
          <p:nvPr/>
        </p:nvSpPr>
        <p:spPr>
          <a:xfrm>
            <a:off x="3507247" y="4385846"/>
            <a:ext cx="330465" cy="2291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extBox 10"/>
          <p:cNvSpPr txBox="1"/>
          <p:nvPr/>
        </p:nvSpPr>
        <p:spPr>
          <a:xfrm>
            <a:off x="1312092" y="6067700"/>
            <a:ext cx="10717769" cy="369332"/>
          </a:xfrm>
          <a:prstGeom prst="rect">
            <a:avLst/>
          </a:prstGeom>
          <a:noFill/>
        </p:spPr>
        <p:txBody>
          <a:bodyPr wrap="square" rtlCol="0">
            <a:spAutoFit/>
          </a:bodyPr>
          <a:lstStyle/>
          <a:p>
            <a:r>
              <a:rPr lang="en-US" dirty="0"/>
              <a:t>Scanning Electron Microscope Images by GSFC</a:t>
            </a:r>
          </a:p>
        </p:txBody>
      </p:sp>
      <p:sp>
        <p:nvSpPr>
          <p:cNvPr id="12"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12318187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MSA </a:t>
            </a:r>
            <a:r>
              <a:rPr lang="en-US" b="1" dirty="0" smtClean="0"/>
              <a:t>AJ Test Prints</a:t>
            </a:r>
            <a:endParaRPr lang="en-US" b="1" dirty="0"/>
          </a:p>
        </p:txBody>
      </p:sp>
      <p:sp>
        <p:nvSpPr>
          <p:cNvPr id="7" name="Rectangle 6"/>
          <p:cNvSpPr/>
          <p:nvPr/>
        </p:nvSpPr>
        <p:spPr>
          <a:xfrm>
            <a:off x="496455" y="4364511"/>
            <a:ext cx="11159836" cy="1077218"/>
          </a:xfrm>
          <a:prstGeom prst="rect">
            <a:avLst/>
          </a:prstGeom>
        </p:spPr>
        <p:txBody>
          <a:bodyPr wrap="square">
            <a:spAutoFit/>
          </a:bodyPr>
          <a:lstStyle/>
          <a:p>
            <a:pPr algn="ctr"/>
            <a:r>
              <a:rPr lang="en-US" sz="3200" dirty="0"/>
              <a:t>Printed silver lines with </a:t>
            </a:r>
            <a:r>
              <a:rPr lang="en-US" sz="3200" dirty="0" smtClean="0"/>
              <a:t>25µm </a:t>
            </a:r>
            <a:r>
              <a:rPr lang="en-US" sz="3200" dirty="0"/>
              <a:t>width over insulating fillet/”</a:t>
            </a:r>
            <a:r>
              <a:rPr lang="en-US" sz="3200" dirty="0" smtClean="0"/>
              <a:t>ramp“ [</a:t>
            </a:r>
            <a:r>
              <a:rPr lang="en-US" sz="3200" dirty="0" err="1" smtClean="0"/>
              <a:t>Optomec</a:t>
            </a:r>
            <a:r>
              <a:rPr lang="en-US" sz="3200" dirty="0" smtClean="0"/>
              <a:t>]</a:t>
            </a:r>
            <a:endParaRPr lang="en-US" sz="3200" dirty="0"/>
          </a:p>
        </p:txBody>
      </p:sp>
      <p:sp>
        <p:nvSpPr>
          <p:cNvPr id="12"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pic>
        <p:nvPicPr>
          <p:cNvPr id="13" name="Picture 2" descr="J:\NASA\part 2 lft side.jpg"/>
          <p:cNvPicPr>
            <a:picLocks noGrp="1" noChangeAspect="1" noChangeArrowheads="1"/>
          </p:cNvPicPr>
          <p:nvPr>
            <p:ph sz="half" idx="1"/>
          </p:nvPr>
        </p:nvPicPr>
        <p:blipFill>
          <a:blip r:embed="rId2" cstate="print"/>
          <a:srcRect/>
          <a:stretch>
            <a:fillRect/>
          </a:stretch>
        </p:blipFill>
        <p:spPr bwMode="auto">
          <a:xfrm rot="10800000">
            <a:off x="5954630" y="1568201"/>
            <a:ext cx="3669660" cy="2752245"/>
          </a:xfrm>
          <a:prstGeom prst="rect">
            <a:avLst/>
          </a:prstGeom>
          <a:noFill/>
        </p:spPr>
      </p:pic>
      <p:pic>
        <p:nvPicPr>
          <p:cNvPr id="14" name="Picture 3" descr="J:\NASA\part 2 rigt side.jpg"/>
          <p:cNvPicPr>
            <a:picLocks noChangeAspect="1" noChangeArrowheads="1"/>
          </p:cNvPicPr>
          <p:nvPr/>
        </p:nvPicPr>
        <p:blipFill>
          <a:blip r:embed="rId3" cstate="print"/>
          <a:srcRect/>
          <a:stretch>
            <a:fillRect/>
          </a:stretch>
        </p:blipFill>
        <p:spPr bwMode="auto">
          <a:xfrm rot="10800000">
            <a:off x="1511281" y="1567975"/>
            <a:ext cx="3661020" cy="2745765"/>
          </a:xfrm>
          <a:prstGeom prst="rect">
            <a:avLst/>
          </a:prstGeom>
          <a:noFill/>
        </p:spPr>
      </p:pic>
      <p:sp>
        <p:nvSpPr>
          <p:cNvPr id="15" name="TextBox 14"/>
          <p:cNvSpPr txBox="1"/>
          <p:nvPr/>
        </p:nvSpPr>
        <p:spPr>
          <a:xfrm>
            <a:off x="3831318" y="3898747"/>
            <a:ext cx="1045030" cy="369332"/>
          </a:xfrm>
          <a:prstGeom prst="rect">
            <a:avLst/>
          </a:prstGeom>
          <a:noFill/>
        </p:spPr>
        <p:txBody>
          <a:bodyPr wrap="none" rtlCol="0">
            <a:spAutoFit/>
          </a:bodyPr>
          <a:lstStyle/>
          <a:p>
            <a:r>
              <a:rPr lang="en-US" dirty="0" smtClean="0">
                <a:solidFill>
                  <a:schemeClr val="bg1"/>
                </a:solidFill>
              </a:rPr>
              <a:t>Left Side </a:t>
            </a:r>
            <a:endParaRPr lang="en-US" dirty="0">
              <a:solidFill>
                <a:schemeClr val="bg1"/>
              </a:solidFill>
            </a:endParaRPr>
          </a:p>
        </p:txBody>
      </p:sp>
      <p:sp>
        <p:nvSpPr>
          <p:cNvPr id="16" name="TextBox 15"/>
          <p:cNvSpPr txBox="1"/>
          <p:nvPr/>
        </p:nvSpPr>
        <p:spPr>
          <a:xfrm>
            <a:off x="1582263" y="2499203"/>
            <a:ext cx="276038" cy="307777"/>
          </a:xfrm>
          <a:prstGeom prst="rect">
            <a:avLst/>
          </a:prstGeom>
          <a:noFill/>
        </p:spPr>
        <p:txBody>
          <a:bodyPr wrap="none" rtlCol="0">
            <a:spAutoFit/>
          </a:bodyPr>
          <a:lstStyle/>
          <a:p>
            <a:r>
              <a:rPr lang="en-US" sz="1400" dirty="0" smtClean="0">
                <a:solidFill>
                  <a:schemeClr val="bg1"/>
                </a:solidFill>
              </a:rPr>
              <a:t>1</a:t>
            </a:r>
            <a:endParaRPr lang="en-US" sz="1400" dirty="0">
              <a:solidFill>
                <a:schemeClr val="bg1"/>
              </a:solidFill>
            </a:endParaRPr>
          </a:p>
        </p:txBody>
      </p:sp>
      <p:sp>
        <p:nvSpPr>
          <p:cNvPr id="17" name="TextBox 16"/>
          <p:cNvSpPr txBox="1"/>
          <p:nvPr/>
        </p:nvSpPr>
        <p:spPr>
          <a:xfrm>
            <a:off x="8962117" y="3089339"/>
            <a:ext cx="458780" cy="307777"/>
          </a:xfrm>
          <a:prstGeom prst="rect">
            <a:avLst/>
          </a:prstGeom>
          <a:noFill/>
        </p:spPr>
        <p:txBody>
          <a:bodyPr wrap="none" rtlCol="0">
            <a:spAutoFit/>
          </a:bodyPr>
          <a:lstStyle/>
          <a:p>
            <a:r>
              <a:rPr lang="en-US" sz="1400" dirty="0" smtClean="0">
                <a:solidFill>
                  <a:schemeClr val="bg1"/>
                </a:solidFill>
              </a:rPr>
              <a:t>130</a:t>
            </a:r>
            <a:endParaRPr lang="en-US" sz="1400" dirty="0">
              <a:solidFill>
                <a:schemeClr val="bg1"/>
              </a:solidFill>
            </a:endParaRPr>
          </a:p>
        </p:txBody>
      </p:sp>
      <p:sp>
        <p:nvSpPr>
          <p:cNvPr id="3" name="Rectangle 2"/>
          <p:cNvSpPr/>
          <p:nvPr/>
        </p:nvSpPr>
        <p:spPr>
          <a:xfrm>
            <a:off x="729671" y="5441729"/>
            <a:ext cx="7379855" cy="830997"/>
          </a:xfrm>
          <a:prstGeom prst="rect">
            <a:avLst/>
          </a:prstGeom>
        </p:spPr>
        <p:txBody>
          <a:bodyPr wrap="square">
            <a:spAutoFit/>
          </a:bodyPr>
          <a:lstStyle/>
          <a:p>
            <a:pPr marL="285750" indent="-285750">
              <a:buFont typeface="Arial" panose="020B0604020202020204" pitchFamily="34" charset="0"/>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Trace resistivity measured: 10 </a:t>
            </a:r>
            <a:r>
              <a:rPr lang="en-US" sz="2400" dirty="0" smtClean="0">
                <a:latin typeface="Symbol" panose="05050102010706020507" pitchFamily="18" charset="2"/>
                <a:ea typeface="Calibri" panose="020F0502020204030204" pitchFamily="34" charset="0"/>
                <a:cs typeface="Times New Roman" panose="02020603050405020304" pitchFamily="18" charset="0"/>
              </a:rPr>
              <a:t>W</a:t>
            </a:r>
            <a:r>
              <a:rPr lang="en-US" sz="2400" dirty="0" smtClean="0">
                <a:latin typeface="Calibri" panose="020F0502020204030204" pitchFamily="34" charset="0"/>
                <a:ea typeface="Calibri" panose="020F0502020204030204" pitchFamily="34" charset="0"/>
                <a:cs typeface="Times New Roman" panose="02020603050405020304" pitchFamily="18" charset="0"/>
              </a:rPr>
              <a:t>/mm</a:t>
            </a:r>
          </a:p>
          <a:p>
            <a:pPr marL="285750" indent="-285750">
              <a:buFont typeface="Arial" panose="020B0604020202020204" pitchFamily="34" charset="0"/>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Isolation </a:t>
            </a:r>
            <a:r>
              <a:rPr lang="en-US" sz="2400" dirty="0">
                <a:latin typeface="Calibri" panose="020F0502020204030204" pitchFamily="34" charset="0"/>
                <a:ea typeface="Calibri" panose="020F0502020204030204" pitchFamily="34" charset="0"/>
                <a:cs typeface="Times New Roman" panose="02020603050405020304" pitchFamily="18" charset="0"/>
              </a:rPr>
              <a:t>resistance </a:t>
            </a:r>
            <a:r>
              <a:rPr lang="en-US" sz="2400" dirty="0" smtClean="0">
                <a:latin typeface="Calibri" panose="020F0502020204030204" pitchFamily="34" charset="0"/>
                <a:ea typeface="Calibri" panose="020F0502020204030204" pitchFamily="34" charset="0"/>
                <a:cs typeface="Times New Roman" panose="02020603050405020304" pitchFamily="18" charset="0"/>
              </a:rPr>
              <a:t>measured greater </a:t>
            </a:r>
            <a:r>
              <a:rPr lang="en-US" sz="2400" dirty="0">
                <a:latin typeface="Calibri" panose="020F0502020204030204" pitchFamily="34" charset="0"/>
                <a:ea typeface="Calibri" panose="020F0502020204030204" pitchFamily="34" charset="0"/>
                <a:cs typeface="Times New Roman" panose="02020603050405020304" pitchFamily="18" charset="0"/>
              </a:rPr>
              <a:t>than 10 G</a:t>
            </a:r>
            <a:r>
              <a:rPr lang="en-US" sz="2400" dirty="0">
                <a:latin typeface="Symbol" panose="05050102010706020507" pitchFamily="18" charset="2"/>
                <a:ea typeface="Calibri" panose="020F0502020204030204" pitchFamily="34" charset="0"/>
                <a:cs typeface="Times New Roman" panose="02020603050405020304" pitchFamily="18" charset="0"/>
              </a:rPr>
              <a:t>W</a:t>
            </a:r>
            <a:endParaRPr lang="en-US" sz="2400" dirty="0"/>
          </a:p>
        </p:txBody>
      </p:sp>
      <p:sp>
        <p:nvSpPr>
          <p:cNvPr id="18" name="TextBox 17"/>
          <p:cNvSpPr txBox="1"/>
          <p:nvPr/>
        </p:nvSpPr>
        <p:spPr>
          <a:xfrm>
            <a:off x="8264436" y="3898747"/>
            <a:ext cx="1170000" cy="369332"/>
          </a:xfrm>
          <a:prstGeom prst="rect">
            <a:avLst/>
          </a:prstGeom>
          <a:noFill/>
        </p:spPr>
        <p:txBody>
          <a:bodyPr wrap="none" rtlCol="0">
            <a:spAutoFit/>
          </a:bodyPr>
          <a:lstStyle/>
          <a:p>
            <a:r>
              <a:rPr lang="en-US" dirty="0" smtClean="0">
                <a:solidFill>
                  <a:schemeClr val="bg1"/>
                </a:solidFill>
              </a:rPr>
              <a:t>Right Side </a:t>
            </a:r>
            <a:endParaRPr lang="en-US" dirty="0">
              <a:solidFill>
                <a:schemeClr val="bg1"/>
              </a:solidFill>
            </a:endParaRPr>
          </a:p>
        </p:txBody>
      </p:sp>
    </p:spTree>
    <p:extLst>
      <p:ext uri="{BB962C8B-B14F-4D97-AF65-F5344CB8AC3E}">
        <p14:creationId xmlns:p14="http://schemas.microsoft.com/office/powerpoint/2010/main" val="22025380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Future Work</a:t>
            </a:r>
            <a:endParaRPr lang="en-US" b="1" dirty="0"/>
          </a:p>
        </p:txBody>
      </p:sp>
      <p:sp>
        <p:nvSpPr>
          <p:cNvPr id="3" name="Content Placeholder 2"/>
          <p:cNvSpPr>
            <a:spLocks noGrp="1"/>
          </p:cNvSpPr>
          <p:nvPr>
            <p:ph idx="1"/>
          </p:nvPr>
        </p:nvSpPr>
        <p:spPr>
          <a:xfrm>
            <a:off x="711199" y="2209800"/>
            <a:ext cx="11092873" cy="3886200"/>
          </a:xfrm>
        </p:spPr>
        <p:txBody>
          <a:bodyPr>
            <a:normAutofit/>
          </a:bodyPr>
          <a:lstStyle/>
          <a:p>
            <a:r>
              <a:rPr lang="en-US" sz="3200" dirty="0"/>
              <a:t>Work with syringe </a:t>
            </a:r>
            <a:r>
              <a:rPr lang="en-US" sz="3200" dirty="0" smtClean="0"/>
              <a:t>printer and other additive manufacturing methods to produce circuitry</a:t>
            </a:r>
            <a:endParaRPr lang="en-US" sz="3200" dirty="0"/>
          </a:p>
          <a:p>
            <a:r>
              <a:rPr lang="en-US" sz="3200" dirty="0"/>
              <a:t>Continue </a:t>
            </a:r>
            <a:r>
              <a:rPr lang="en-US" sz="3200" dirty="0" smtClean="0"/>
              <a:t>Conductivity and Environmental Testing</a:t>
            </a:r>
            <a:endParaRPr lang="en-US" sz="3200" dirty="0"/>
          </a:p>
          <a:p>
            <a:r>
              <a:rPr lang="en-US" sz="3200" dirty="0"/>
              <a:t>Integrate ASIC board design into </a:t>
            </a:r>
            <a:r>
              <a:rPr lang="en-US" sz="3200" dirty="0" smtClean="0"/>
              <a:t>NGXP</a:t>
            </a:r>
            <a:endParaRPr lang="en-US" sz="3200" dirty="0"/>
          </a:p>
          <a:p>
            <a:r>
              <a:rPr lang="en-US" sz="3200" dirty="0" smtClean="0"/>
              <a:t>Future applications: Sounding Rocket Demonstration, CubeSat Demonstration </a:t>
            </a:r>
            <a:endParaRPr lang="en-US" sz="3200" dirty="0"/>
          </a:p>
        </p:txBody>
      </p:sp>
      <p:sp>
        <p:nvSpPr>
          <p:cNvPr id="8"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4225543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Acknowledgements</a:t>
            </a:r>
            <a:endParaRPr lang="en-US" b="1" dirty="0"/>
          </a:p>
        </p:txBody>
      </p:sp>
      <p:sp>
        <p:nvSpPr>
          <p:cNvPr id="5" name="Content Placeholder 4"/>
          <p:cNvSpPr>
            <a:spLocks noGrp="1"/>
          </p:cNvSpPr>
          <p:nvPr>
            <p:ph idx="1"/>
          </p:nvPr>
        </p:nvSpPr>
        <p:spPr>
          <a:xfrm>
            <a:off x="609600" y="1701800"/>
            <a:ext cx="10972800" cy="4470400"/>
          </a:xfrm>
        </p:spPr>
        <p:txBody>
          <a:bodyPr/>
          <a:lstStyle/>
          <a:p>
            <a:r>
              <a:rPr lang="en-US" sz="3200" dirty="0"/>
              <a:t>Goddard Space Flight Center: Parts, Packaging and Assembly Branch</a:t>
            </a:r>
            <a:r>
              <a:rPr lang="en-US" sz="3200" dirty="0" smtClean="0"/>
              <a:t>, Meng-Ping Chang, </a:t>
            </a:r>
            <a:r>
              <a:rPr lang="en-US" sz="3200" dirty="0"/>
              <a:t>Peng Chen, Kevin Black, </a:t>
            </a:r>
            <a:r>
              <a:rPr lang="en-US" sz="3200" dirty="0" smtClean="0"/>
              <a:t>Christopher Green, Joe Hill-Kittle, Keith Jahoda, Justin </a:t>
            </a:r>
            <a:r>
              <a:rPr lang="en-US" sz="3200" dirty="0"/>
              <a:t>Jones, </a:t>
            </a:r>
            <a:r>
              <a:rPr lang="en-US" sz="3200" dirty="0" smtClean="0"/>
              <a:t>Mary Li, Eleanya </a:t>
            </a:r>
            <a:r>
              <a:rPr lang="en-US" sz="3200" dirty="0"/>
              <a:t>Onuma, Cameron Parvini, Wes Powell, Margaret </a:t>
            </a:r>
            <a:r>
              <a:rPr lang="en-US" sz="3200" dirty="0" smtClean="0"/>
              <a:t>Samuels, Anna Zajczyk</a:t>
            </a:r>
            <a:endParaRPr lang="en-US" sz="3200" dirty="0"/>
          </a:p>
          <a:p>
            <a:r>
              <a:rPr lang="en-US" sz="3200" dirty="0" smtClean="0"/>
              <a:t>Justin </a:t>
            </a:r>
            <a:r>
              <a:rPr lang="en-US" sz="3200" dirty="0"/>
              <a:t>Bourassa, Mike Renn, </a:t>
            </a:r>
            <a:r>
              <a:rPr lang="en-US" sz="3200" dirty="0" err="1" smtClean="0"/>
              <a:t>Optomec</a:t>
            </a:r>
            <a:endParaRPr lang="en-US" sz="3200" dirty="0"/>
          </a:p>
        </p:txBody>
      </p:sp>
      <p:sp>
        <p:nvSpPr>
          <p:cNvPr id="6"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808556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D703989D-2620-4530-9738-277D86F53AF4}"/>
              </a:ext>
            </a:extLst>
          </p:cNvPr>
          <p:cNvSpPr>
            <a:spLocks noGrp="1" noChangeArrowheads="1"/>
          </p:cNvSpPr>
          <p:nvPr>
            <p:ph type="title"/>
          </p:nvPr>
        </p:nvSpPr>
        <p:spPr>
          <a:xfrm>
            <a:off x="508000" y="457200"/>
            <a:ext cx="11074400" cy="1371600"/>
          </a:xfrm>
        </p:spPr>
        <p:txBody>
          <a:bodyPr>
            <a:normAutofit fontScale="90000"/>
          </a:bodyPr>
          <a:lstStyle/>
          <a:p>
            <a:pPr algn="ctr" eaLnBrk="1" hangingPunct="1"/>
            <a:r>
              <a:rPr lang="en-US" altLang="en-US" sz="5333" b="1"/>
              <a:t/>
            </a:r>
            <a:br>
              <a:rPr lang="en-US" altLang="en-US" sz="5333" b="1"/>
            </a:br>
            <a:r>
              <a:rPr lang="en-US" altLang="en-US" sz="5333" b="1"/>
              <a:t> </a:t>
            </a:r>
            <a:br>
              <a:rPr lang="en-US" altLang="en-US" sz="5333" b="1"/>
            </a:br>
            <a:endParaRPr lang="en-US" altLang="en-US" sz="5333" b="1"/>
          </a:p>
        </p:txBody>
      </p:sp>
      <p:sp>
        <p:nvSpPr>
          <p:cNvPr id="6148" name="Rectangle 3">
            <a:extLst>
              <a:ext uri="{FF2B5EF4-FFF2-40B4-BE49-F238E27FC236}">
                <a16:creationId xmlns:a16="http://schemas.microsoft.com/office/drawing/2014/main" id="{53A875C1-F135-47D2-9486-655228FEA6A7}"/>
              </a:ext>
            </a:extLst>
          </p:cNvPr>
          <p:cNvSpPr>
            <a:spLocks noGrp="1" noChangeArrowheads="1"/>
          </p:cNvSpPr>
          <p:nvPr>
            <p:ph type="body" idx="1"/>
          </p:nvPr>
        </p:nvSpPr>
        <p:spPr>
          <a:xfrm>
            <a:off x="404285" y="2057400"/>
            <a:ext cx="11279716" cy="4114800"/>
          </a:xfrm>
        </p:spPr>
        <p:txBody>
          <a:bodyPr/>
          <a:lstStyle/>
          <a:p>
            <a:pPr marL="0" indent="0"/>
            <a:endParaRPr lang="en-US" altLang="en-US">
              <a:solidFill>
                <a:srgbClr val="FF0000"/>
              </a:solidFill>
            </a:endParaRPr>
          </a:p>
          <a:p>
            <a:pPr lvl="1" eaLnBrk="1" hangingPunct="1">
              <a:buFont typeface="Wingdings" panose="05000000000000000000" pitchFamily="2" charset="2"/>
              <a:buNone/>
            </a:pPr>
            <a:endParaRPr lang="en-US" altLang="en-US"/>
          </a:p>
          <a:p>
            <a:pPr lvl="1" eaLnBrk="1" hangingPunct="1">
              <a:buFont typeface="Wingdings" panose="05000000000000000000" pitchFamily="2" charset="2"/>
              <a:buNone/>
            </a:pPr>
            <a:endParaRPr lang="en-US" altLang="en-US"/>
          </a:p>
        </p:txBody>
      </p:sp>
      <p:sp>
        <p:nvSpPr>
          <p:cNvPr id="6150" name="Rectangle 7">
            <a:extLst>
              <a:ext uri="{FF2B5EF4-FFF2-40B4-BE49-F238E27FC236}">
                <a16:creationId xmlns:a16="http://schemas.microsoft.com/office/drawing/2014/main" id="{8A84A904-E2CE-4305-835D-E657798171B9}"/>
              </a:ext>
            </a:extLst>
          </p:cNvPr>
          <p:cNvSpPr>
            <a:spLocks noChangeArrowheads="1"/>
          </p:cNvSpPr>
          <p:nvPr/>
        </p:nvSpPr>
        <p:spPr bwMode="auto">
          <a:xfrm>
            <a:off x="660397" y="3614923"/>
            <a:ext cx="108712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5333" b="1" dirty="0">
                <a:latin typeface="+mj-lt"/>
              </a:rPr>
              <a:t/>
            </a:r>
            <a:br>
              <a:rPr lang="en-US" altLang="en-US" sz="5333" b="1" dirty="0">
                <a:latin typeface="+mj-lt"/>
              </a:rPr>
            </a:br>
            <a:r>
              <a:rPr lang="en-US" altLang="en-US" sz="5333" b="1" dirty="0">
                <a:latin typeface="+mj-lt"/>
              </a:rPr>
              <a:t>Thank You!</a:t>
            </a:r>
            <a:br>
              <a:rPr lang="en-US" altLang="en-US" sz="5333" b="1" dirty="0">
                <a:latin typeface="+mj-lt"/>
              </a:rPr>
            </a:br>
            <a:endParaRPr lang="en-US" altLang="en-US" sz="5333" b="1" dirty="0">
              <a:latin typeface="+mj-lt"/>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036" t="8160" r="11409" b="13715"/>
          <a:stretch/>
        </p:blipFill>
        <p:spPr>
          <a:xfrm>
            <a:off x="4978401" y="1477434"/>
            <a:ext cx="2388639" cy="2099389"/>
          </a:xfrm>
          <a:prstGeom prst="rect">
            <a:avLst/>
          </a:prstGeom>
        </p:spPr>
      </p:pic>
      <p:sp>
        <p:nvSpPr>
          <p:cNvPr id="4" name="TextBox 3"/>
          <p:cNvSpPr txBox="1"/>
          <p:nvPr/>
        </p:nvSpPr>
        <p:spPr>
          <a:xfrm>
            <a:off x="2626887" y="5452190"/>
            <a:ext cx="6342249" cy="584775"/>
          </a:xfrm>
          <a:prstGeom prst="rect">
            <a:avLst/>
          </a:prstGeom>
          <a:noFill/>
        </p:spPr>
        <p:txBody>
          <a:bodyPr wrap="none" rtlCol="0">
            <a:spAutoFit/>
          </a:bodyPr>
          <a:lstStyle/>
          <a:p>
            <a:r>
              <a:rPr lang="en-US" sz="3200" dirty="0"/>
              <a:t>Contact: beth.m.paquette@nasa.gov</a:t>
            </a:r>
          </a:p>
        </p:txBody>
      </p:sp>
      <p:sp>
        <p:nvSpPr>
          <p:cNvPr id="12"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04741081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880" y="373269"/>
            <a:ext cx="9875520" cy="965200"/>
          </a:xfrm>
        </p:spPr>
        <p:txBody>
          <a:bodyPr/>
          <a:lstStyle/>
          <a:p>
            <a:r>
              <a:rPr lang="en-US" b="1" dirty="0" smtClean="0"/>
              <a:t>Acronyms</a:t>
            </a:r>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983006811"/>
              </p:ext>
            </p:extLst>
          </p:nvPr>
        </p:nvGraphicFramePr>
        <p:xfrm>
          <a:off x="715554" y="1556183"/>
          <a:ext cx="10464800" cy="4876800"/>
        </p:xfrm>
        <a:graphic>
          <a:graphicData uri="http://schemas.openxmlformats.org/drawingml/2006/table">
            <a:tbl>
              <a:tblPr firstRow="1" bandRow="1">
                <a:tableStyleId>{5C22544A-7EE6-4342-B048-85BDC9FD1C3A}</a:tableStyleId>
              </a:tblPr>
              <a:tblGrid>
                <a:gridCol w="2438219">
                  <a:extLst>
                    <a:ext uri="{9D8B030D-6E8A-4147-A177-3AD203B41FA5}">
                      <a16:colId xmlns:a16="http://schemas.microsoft.com/office/drawing/2014/main" val="421734789"/>
                    </a:ext>
                  </a:extLst>
                </a:gridCol>
                <a:gridCol w="8026581">
                  <a:extLst>
                    <a:ext uri="{9D8B030D-6E8A-4147-A177-3AD203B41FA5}">
                      <a16:colId xmlns:a16="http://schemas.microsoft.com/office/drawing/2014/main" val="2579402898"/>
                    </a:ext>
                  </a:extLst>
                </a:gridCol>
              </a:tblGrid>
              <a:tr h="609600">
                <a:tc>
                  <a:txBody>
                    <a:bodyPr/>
                    <a:lstStyle/>
                    <a:p>
                      <a:r>
                        <a:rPr lang="en-US" sz="3200" dirty="0" smtClean="0"/>
                        <a:t>Acronym</a:t>
                      </a:r>
                      <a:endParaRPr lang="en-US" sz="3200" dirty="0"/>
                    </a:p>
                  </a:txBody>
                  <a:tcPr marL="121920" marR="121920" marT="60960" marB="60960"/>
                </a:tc>
                <a:tc>
                  <a:txBody>
                    <a:bodyPr/>
                    <a:lstStyle/>
                    <a:p>
                      <a:r>
                        <a:rPr lang="en-US" sz="3200" dirty="0" smtClean="0"/>
                        <a:t>Definition</a:t>
                      </a:r>
                      <a:endParaRPr lang="en-US" sz="3200" dirty="0"/>
                    </a:p>
                  </a:txBody>
                  <a:tcPr marL="121920" marR="121920" marT="60960" marB="60960"/>
                </a:tc>
                <a:extLst>
                  <a:ext uri="{0D108BD9-81ED-4DB2-BD59-A6C34878D82A}">
                    <a16:rowId xmlns:a16="http://schemas.microsoft.com/office/drawing/2014/main" val="1886926536"/>
                  </a:ext>
                </a:extLst>
              </a:tr>
              <a:tr h="609600">
                <a:tc>
                  <a:txBody>
                    <a:bodyPr/>
                    <a:lstStyle/>
                    <a:p>
                      <a:r>
                        <a:rPr lang="en-US" sz="3200" dirty="0" smtClean="0"/>
                        <a:t>AJ</a:t>
                      </a:r>
                      <a:endParaRPr lang="en-US" sz="3200" dirty="0"/>
                    </a:p>
                  </a:txBody>
                  <a:tcPr marL="121920" marR="121920" marT="60960" marB="60960"/>
                </a:tc>
                <a:tc>
                  <a:txBody>
                    <a:bodyPr/>
                    <a:lstStyle/>
                    <a:p>
                      <a:r>
                        <a:rPr lang="en-US" sz="3200" dirty="0" smtClean="0"/>
                        <a:t>Aerosol Jet</a:t>
                      </a:r>
                      <a:endParaRPr lang="en-US" sz="3200" dirty="0"/>
                    </a:p>
                  </a:txBody>
                  <a:tcPr marL="121920" marR="121920" marT="60960" marB="60960"/>
                </a:tc>
                <a:extLst>
                  <a:ext uri="{0D108BD9-81ED-4DB2-BD59-A6C34878D82A}">
                    <a16:rowId xmlns:a16="http://schemas.microsoft.com/office/drawing/2014/main" val="218843789"/>
                  </a:ext>
                </a:extLst>
              </a:tr>
              <a:tr h="609600">
                <a:tc>
                  <a:txBody>
                    <a:bodyPr/>
                    <a:lstStyle/>
                    <a:p>
                      <a:r>
                        <a:rPr lang="en-US" sz="3200" dirty="0" smtClean="0"/>
                        <a:t>ASIC</a:t>
                      </a:r>
                      <a:endParaRPr lang="en-US" sz="3200" dirty="0"/>
                    </a:p>
                  </a:txBody>
                  <a:tcPr marL="121920" marR="121920" marT="60960" marB="60960"/>
                </a:tc>
                <a:tc>
                  <a:txBody>
                    <a:bodyPr/>
                    <a:lstStyle/>
                    <a:p>
                      <a:r>
                        <a:rPr lang="en-US" sz="3200" dirty="0" smtClean="0"/>
                        <a:t>Application Specific Integrated Circuit</a:t>
                      </a:r>
                      <a:endParaRPr lang="en-US" sz="3200" dirty="0"/>
                    </a:p>
                  </a:txBody>
                  <a:tcPr marL="121920" marR="121920" marT="60960" marB="60960"/>
                </a:tc>
                <a:extLst>
                  <a:ext uri="{0D108BD9-81ED-4DB2-BD59-A6C34878D82A}">
                    <a16:rowId xmlns:a16="http://schemas.microsoft.com/office/drawing/2014/main" val="3145488558"/>
                  </a:ext>
                </a:extLst>
              </a:tr>
              <a:tr h="609600">
                <a:tc>
                  <a:txBody>
                    <a:bodyPr/>
                    <a:lstStyle/>
                    <a:p>
                      <a:r>
                        <a:rPr lang="en-US" sz="3200" dirty="0" smtClean="0"/>
                        <a:t>ASTM</a:t>
                      </a:r>
                      <a:endParaRPr lang="en-US" sz="3200" dirty="0"/>
                    </a:p>
                  </a:txBody>
                  <a:tcPr marL="121920" marR="121920" marT="60960" marB="60960"/>
                </a:tc>
                <a:tc>
                  <a:txBody>
                    <a:bodyPr/>
                    <a:lstStyle/>
                    <a:p>
                      <a:r>
                        <a:rPr lang="en-US" sz="3200" dirty="0" smtClean="0"/>
                        <a:t>American Society of Testing and Materials</a:t>
                      </a:r>
                      <a:endParaRPr lang="en-US" sz="3200" dirty="0"/>
                    </a:p>
                  </a:txBody>
                  <a:tcPr marL="121920" marR="121920" marT="60960" marB="60960"/>
                </a:tc>
                <a:extLst>
                  <a:ext uri="{0D108BD9-81ED-4DB2-BD59-A6C34878D82A}">
                    <a16:rowId xmlns:a16="http://schemas.microsoft.com/office/drawing/2014/main" val="2782338021"/>
                  </a:ext>
                </a:extLst>
              </a:tr>
              <a:tr h="609600">
                <a:tc>
                  <a:txBody>
                    <a:bodyPr/>
                    <a:lstStyle/>
                    <a:p>
                      <a:r>
                        <a:rPr lang="en-US" sz="3200" dirty="0" smtClean="0"/>
                        <a:t>LCP</a:t>
                      </a:r>
                      <a:endParaRPr lang="en-US" sz="3200" dirty="0"/>
                    </a:p>
                  </a:txBody>
                  <a:tcPr marL="121920" marR="121920" marT="60960" marB="60960"/>
                </a:tc>
                <a:tc>
                  <a:txBody>
                    <a:bodyPr/>
                    <a:lstStyle/>
                    <a:p>
                      <a:r>
                        <a:rPr lang="en-US" sz="3200" dirty="0" smtClean="0"/>
                        <a:t>Liquid Crystal Polymer</a:t>
                      </a:r>
                      <a:endParaRPr lang="en-US" sz="3200" dirty="0"/>
                    </a:p>
                  </a:txBody>
                  <a:tcPr marL="121920" marR="121920" marT="60960" marB="60960"/>
                </a:tc>
                <a:extLst>
                  <a:ext uri="{0D108BD9-81ED-4DB2-BD59-A6C34878D82A}">
                    <a16:rowId xmlns:a16="http://schemas.microsoft.com/office/drawing/2014/main" val="1814328892"/>
                  </a:ext>
                </a:extLst>
              </a:tr>
              <a:tr h="609600">
                <a:tc>
                  <a:txBody>
                    <a:bodyPr/>
                    <a:lstStyle/>
                    <a:p>
                      <a:r>
                        <a:rPr lang="en-US" sz="3200" dirty="0" smtClean="0"/>
                        <a:t>MSA</a:t>
                      </a:r>
                      <a:endParaRPr lang="en-US" sz="3200" dirty="0"/>
                    </a:p>
                  </a:txBody>
                  <a:tcPr marL="121920" marR="121920" marT="60960" marB="60960"/>
                </a:tc>
                <a:tc>
                  <a:txBody>
                    <a:bodyPr/>
                    <a:lstStyle/>
                    <a:p>
                      <a:r>
                        <a:rPr lang="en-US" sz="3200" dirty="0" err="1" smtClean="0"/>
                        <a:t>Microshutter</a:t>
                      </a:r>
                      <a:r>
                        <a:rPr lang="en-US" sz="3200" dirty="0" smtClean="0"/>
                        <a:t> Array</a:t>
                      </a:r>
                      <a:endParaRPr lang="en-US" sz="3200" dirty="0"/>
                    </a:p>
                  </a:txBody>
                  <a:tcPr marL="121920" marR="121920" marT="60960" marB="60960"/>
                </a:tc>
                <a:extLst>
                  <a:ext uri="{0D108BD9-81ED-4DB2-BD59-A6C34878D82A}">
                    <a16:rowId xmlns:a16="http://schemas.microsoft.com/office/drawing/2014/main" val="690848689"/>
                  </a:ext>
                </a:extLst>
              </a:tr>
              <a:tr h="609600">
                <a:tc>
                  <a:txBody>
                    <a:bodyPr/>
                    <a:lstStyle/>
                    <a:p>
                      <a:r>
                        <a:rPr lang="en-US" sz="3200" dirty="0" smtClean="0"/>
                        <a:t>NGXP</a:t>
                      </a:r>
                      <a:endParaRPr lang="en-US" sz="3200" dirty="0"/>
                    </a:p>
                  </a:txBody>
                  <a:tcPr marL="121920" marR="121920" marT="60960" marB="60960"/>
                </a:tc>
                <a:tc>
                  <a:txBody>
                    <a:bodyPr/>
                    <a:lstStyle/>
                    <a:p>
                      <a:r>
                        <a:rPr lang="en-US" sz="3200" dirty="0" smtClean="0"/>
                        <a:t>Next Generation</a:t>
                      </a:r>
                      <a:r>
                        <a:rPr lang="en-US" sz="3200" baseline="0" dirty="0" smtClean="0"/>
                        <a:t> X-Ray Polarimeter</a:t>
                      </a:r>
                      <a:endParaRPr lang="en-US" sz="3200" dirty="0"/>
                    </a:p>
                  </a:txBody>
                  <a:tcPr marL="121920" marR="121920" marT="60960" marB="60960"/>
                </a:tc>
                <a:extLst>
                  <a:ext uri="{0D108BD9-81ED-4DB2-BD59-A6C34878D82A}">
                    <a16:rowId xmlns:a16="http://schemas.microsoft.com/office/drawing/2014/main" val="2472229176"/>
                  </a:ext>
                </a:extLst>
              </a:tr>
              <a:tr h="609600">
                <a:tc>
                  <a:txBody>
                    <a:bodyPr/>
                    <a:lstStyle/>
                    <a:p>
                      <a:r>
                        <a:rPr lang="en-US" sz="3200" dirty="0" smtClean="0"/>
                        <a:t>PEEK</a:t>
                      </a:r>
                      <a:endParaRPr lang="en-US" sz="3200" dirty="0"/>
                    </a:p>
                  </a:txBody>
                  <a:tcPr marL="121920" marR="121920" marT="60960" marB="60960"/>
                </a:tc>
                <a:tc>
                  <a:txBody>
                    <a:bodyPr/>
                    <a:lstStyle/>
                    <a:p>
                      <a:r>
                        <a:rPr lang="en-US" sz="3200" dirty="0" err="1" smtClean="0"/>
                        <a:t>Polyetheretherketone</a:t>
                      </a:r>
                      <a:endParaRPr lang="en-US" sz="3200" dirty="0"/>
                    </a:p>
                  </a:txBody>
                  <a:tcPr marL="121920" marR="121920" marT="60960" marB="60960"/>
                </a:tc>
                <a:extLst>
                  <a:ext uri="{0D108BD9-81ED-4DB2-BD59-A6C34878D82A}">
                    <a16:rowId xmlns:a16="http://schemas.microsoft.com/office/drawing/2014/main" val="2473448686"/>
                  </a:ext>
                </a:extLst>
              </a:tr>
            </a:tbl>
          </a:graphicData>
        </a:graphic>
      </p:graphicFrame>
      <p:sp>
        <p:nvSpPr>
          <p:cNvPr id="6" name="Footer Placeholder 2"/>
          <p:cNvSpPr>
            <a:spLocks noGrp="1"/>
          </p:cNvSpPr>
          <p:nvPr>
            <p:ph type="ftr" sz="quarter" idx="10"/>
          </p:nvPr>
        </p:nvSpPr>
        <p:spPr>
          <a:xfrm>
            <a:off x="3128557" y="6365059"/>
            <a:ext cx="6180909" cy="365125"/>
          </a:xfrm>
        </p:spPr>
        <p:txBody>
          <a:bodyPr/>
          <a:lstStyle/>
          <a:p>
            <a:pPr>
              <a:defRPr/>
            </a:pPr>
            <a:r>
              <a:rPr lang="en-US" smtClean="0"/>
              <a:t>To be presented by Beth Paquette at the University of Wyoming, December 2, 2020</a:t>
            </a:r>
            <a:endParaRPr lang="en-US" altLang="en-US" dirty="0"/>
          </a:p>
        </p:txBody>
      </p:sp>
    </p:spTree>
    <p:extLst>
      <p:ext uri="{BB962C8B-B14F-4D97-AF65-F5344CB8AC3E}">
        <p14:creationId xmlns:p14="http://schemas.microsoft.com/office/powerpoint/2010/main" val="2413892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12803</TotalTime>
  <Words>1170</Words>
  <Application>Microsoft Office PowerPoint</Application>
  <PresentationFormat>Widescreen</PresentationFormat>
  <Paragraphs>173</Paragraphs>
  <Slides>24</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MS PGothic</vt:lpstr>
      <vt:lpstr>MS PGothic</vt:lpstr>
      <vt:lpstr>Arial</vt:lpstr>
      <vt:lpstr>Calibri</vt:lpstr>
      <vt:lpstr>Calibri Light</vt:lpstr>
      <vt:lpstr>Symbol</vt:lpstr>
      <vt:lpstr>Times New Roman</vt:lpstr>
      <vt:lpstr>Wingdings</vt:lpstr>
      <vt:lpstr>Office Theme</vt:lpstr>
      <vt:lpstr>Additive Manufacturing of  Electronics for Space Applications</vt:lpstr>
      <vt:lpstr> Outline/Agenda </vt:lpstr>
      <vt:lpstr>Introduction: Additive Manufacturing Methods</vt:lpstr>
      <vt:lpstr>Why?</vt:lpstr>
      <vt:lpstr>Next Generation X-Ray Polarimeter (NGXP)</vt:lpstr>
      <vt:lpstr>NGXP Flexible Prints</vt:lpstr>
      <vt:lpstr>NGXP Flexible Prints</vt:lpstr>
      <vt:lpstr>NGXP Flexible Prints</vt:lpstr>
      <vt:lpstr>NGXP Flexible Prints</vt:lpstr>
      <vt:lpstr>NGXP Flex Mechanical Tests</vt:lpstr>
      <vt:lpstr>NGXP Flex Mechanical Tests</vt:lpstr>
      <vt:lpstr>NGXP Flex Observations</vt:lpstr>
      <vt:lpstr>NGXP Rigid Prints</vt:lpstr>
      <vt:lpstr>NGXP Rigid Print Tests</vt:lpstr>
      <vt:lpstr>NGXP Rigid Print X-Ray Tests</vt:lpstr>
      <vt:lpstr>NGXP Rigid Print Observations</vt:lpstr>
      <vt:lpstr>Next Generation Microshutter Arrays (MSA)</vt:lpstr>
      <vt:lpstr>MSA Aerosol Jet (AJ) Test Prints</vt:lpstr>
      <vt:lpstr>MSA AJ Test Prints</vt:lpstr>
      <vt:lpstr>MSA AJ Test Prints</vt:lpstr>
      <vt:lpstr>Future Work</vt:lpstr>
      <vt:lpstr>Acknowledgements</vt:lpstr>
      <vt:lpstr>   </vt:lpstr>
      <vt:lpstr>Acronyms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Additive Manufacturing of  Electronics for Space Applications</dc:title>
  <dc:creator>Paquette, Beth M. (GSFC-5620)</dc:creator>
  <cp:lastModifiedBy>Paquette, Beth M. (GSFC-5620)</cp:lastModifiedBy>
  <cp:revision>14</cp:revision>
  <dcterms:created xsi:type="dcterms:W3CDTF">2020-11-02T18:51:46Z</dcterms:created>
  <dcterms:modified xsi:type="dcterms:W3CDTF">2020-11-12T19:49:50Z</dcterms:modified>
</cp:coreProperties>
</file>