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5"/>
  </p:notesMasterIdLst>
  <p:sldIdLst>
    <p:sldId id="372" r:id="rId5"/>
    <p:sldId id="373" r:id="rId6"/>
    <p:sldId id="374" r:id="rId7"/>
    <p:sldId id="321" r:id="rId8"/>
    <p:sldId id="359" r:id="rId9"/>
    <p:sldId id="360" r:id="rId10"/>
    <p:sldId id="361" r:id="rId11"/>
    <p:sldId id="362" r:id="rId12"/>
    <p:sldId id="331" r:id="rId13"/>
    <p:sldId id="363" r:id="rId14"/>
    <p:sldId id="371" r:id="rId15"/>
    <p:sldId id="357" r:id="rId16"/>
    <p:sldId id="365" r:id="rId17"/>
    <p:sldId id="335" r:id="rId18"/>
    <p:sldId id="345" r:id="rId19"/>
    <p:sldId id="366" r:id="rId20"/>
    <p:sldId id="341" r:id="rId21"/>
    <p:sldId id="367" r:id="rId22"/>
    <p:sldId id="368" r:id="rId23"/>
    <p:sldId id="334" r:id="rId24"/>
  </p:sldIdLst>
  <p:sldSz cx="12192000" cy="6858000"/>
  <p:notesSz cx="6858000" cy="1257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iam Bhajan" initials="LB" lastIdx="1" clrIdx="6">
    <p:extLst>
      <p:ext uri="{19B8F6BF-5375-455C-9EA6-DF929625EA0E}">
        <p15:presenceInfo xmlns:p15="http://schemas.microsoft.com/office/powerpoint/2012/main" userId="S::liam.bhajan@ssaihq.com::b78c324d-e60a-467f-b8c8-0096aae65418" providerId="AD"/>
      </p:ext>
    </p:extLst>
  </p:cmAuthor>
  <p:cmAuthor id="1" name="Nicole Ramberg" initials="NR" lastIdx="27" clrIdx="0">
    <p:extLst>
      <p:ext uri="{19B8F6BF-5375-455C-9EA6-DF929625EA0E}">
        <p15:presenceInfo xmlns:p15="http://schemas.microsoft.com/office/powerpoint/2012/main" userId="S::nicole.ramberg@ssaihq.com::8bea0ed3-6ffd-45f5-964f-03d92dae60bc" providerId="AD"/>
      </p:ext>
    </p:extLst>
  </p:cmAuthor>
  <p:cmAuthor id="2" name="Sophie Barrowman" initials="SB" lastIdx="3" clrIdx="1">
    <p:extLst>
      <p:ext uri="{19B8F6BF-5375-455C-9EA6-DF929625EA0E}">
        <p15:presenceInfo xmlns:p15="http://schemas.microsoft.com/office/powerpoint/2012/main" userId="S::sophie.barrowman@ssaihq.com::96263b62-8ce4-470d-96b7-6929262acba2" providerId="AD"/>
      </p:ext>
    </p:extLst>
  </p:cmAuthor>
  <p:cmAuthor id="3" name="Celeste Gambino" initials="CG" lastIdx="7" clrIdx="2">
    <p:extLst>
      <p:ext uri="{19B8F6BF-5375-455C-9EA6-DF929625EA0E}">
        <p15:presenceInfo xmlns:p15="http://schemas.microsoft.com/office/powerpoint/2012/main" userId="S::celeste.gambino@ssaihq.com::4a325a60-f5b7-467c-bbc1-bb6c2917a842" providerId="AD"/>
      </p:ext>
    </p:extLst>
  </p:cmAuthor>
  <p:cmAuthor id="4" name="Celeste Gambino" initials="CG [2]" lastIdx="16" clrIdx="3">
    <p:extLst>
      <p:ext uri="{19B8F6BF-5375-455C-9EA6-DF929625EA0E}">
        <p15:presenceInfo xmlns:p15="http://schemas.microsoft.com/office/powerpoint/2012/main" userId="b44c5b21345c9ac5" providerId="Windows Live"/>
      </p:ext>
    </p:extLst>
  </p:cmAuthor>
  <p:cmAuthor id="5" name="Neugebauer, Sydney E. (LARC-E3)[SSAI DEVELOP]" initials="NSE(D" lastIdx="8" clrIdx="4">
    <p:extLst>
      <p:ext uri="{19B8F6BF-5375-455C-9EA6-DF929625EA0E}">
        <p15:presenceInfo xmlns:p15="http://schemas.microsoft.com/office/powerpoint/2012/main" userId="S-1-5-21-330711430-3775241029-4075259233-896048" providerId="AD"/>
      </p:ext>
    </p:extLst>
  </p:cmAuthor>
  <p:cmAuthor id="6" name="Shelby Ingram" initials="SI" lastIdx="6" clrIdx="5">
    <p:extLst>
      <p:ext uri="{19B8F6BF-5375-455C-9EA6-DF929625EA0E}">
        <p15:presenceInfo xmlns:p15="http://schemas.microsoft.com/office/powerpoint/2012/main" userId="S::shelby.ingram@ssaihq.com::ed753731-4535-450d-b397-52ea87a2d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9D"/>
    <a:srgbClr val="8BB7CF"/>
    <a:srgbClr val="FFFFFF"/>
    <a:srgbClr val="126D9D"/>
    <a:srgbClr val="AF1A21"/>
    <a:srgbClr val="FCD3C3"/>
    <a:srgbClr val="5B9AD5"/>
    <a:srgbClr val="FCA287"/>
    <a:srgbClr val="F46C54"/>
    <a:srgbClr val="E43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8" autoAdjust="0"/>
    <p:restoredTop sz="70884" autoAdjust="0"/>
  </p:normalViewPr>
  <p:slideViewPr>
    <p:cSldViewPr snapToGrid="0">
      <p:cViewPr varScale="1">
        <p:scale>
          <a:sx n="89" d="100"/>
          <a:sy n="89" d="100"/>
        </p:scale>
        <p:origin x="1920" y="1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evpedia.developexchange.com/dp/images/b/bf/06_Aqua.pn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ommons.wikimedia.org/wiki/File:Earth_Western_Hemisphere_transparent_background.p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mbridgema.gov/Departments/communitydevelop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t>
            </a:r>
          </a:p>
          <a:p>
            <a:r>
              <a:rPr lang="en-US" dirty="0"/>
              <a:t>My name is Nicole Ramberg-Pihl and I am excited to share an overview of a project that my teammates and I worked on this past Summer, “Quantifying changes in Urban Albedo with NASA Earth Observations to Reduce Urban Heat Island Effect in Cambridge, Massachusetts.”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UHI </a:t>
            </a:r>
            <a:r>
              <a:rPr lang="en-GB" dirty="0"/>
              <a:t>Urban Heat Island Effect is a phenomenon where urban environments experience warmer temperatures on average compared to surrounding suburban and rural areas. Temperatures in urban areas can be up to 22 degrees F warmer than surrounding suburban and rural regions – and this effect is often most prominent at night when the surrounding areas cool off and the urban environment remains warmer.</a:t>
            </a:r>
          </a:p>
          <a:p>
            <a:endParaRPr lang="en-GB" dirty="0"/>
          </a:p>
          <a:p>
            <a:r>
              <a:rPr lang="en-GB" dirty="0"/>
              <a:t>This is what we are depicting with the infographic on the screen before you. </a:t>
            </a:r>
          </a:p>
          <a:p>
            <a:r>
              <a:rPr lang="en-GB" dirty="0"/>
              <a:t>  Y axis – Temperature</a:t>
            </a:r>
          </a:p>
          <a:p>
            <a:r>
              <a:rPr lang="en-GB" dirty="0"/>
              <a:t>  X axis – Different categories of the built environment – areas where we are both living and working – We have Rural, Suburban, and Urban settings.</a:t>
            </a:r>
          </a:p>
          <a:p>
            <a:endParaRPr lang="en-US" dirty="0"/>
          </a:p>
          <a:p>
            <a:endParaRPr lang="en-GB" dirty="0"/>
          </a:p>
          <a:p>
            <a:r>
              <a:rPr lang="en-GB" dirty="0"/>
              <a:t>********</a:t>
            </a:r>
          </a:p>
          <a:p>
            <a:r>
              <a:rPr lang="en-GB" dirty="0"/>
              <a:t>UHI are attributed to multiple factors including:</a:t>
            </a:r>
          </a:p>
          <a:p>
            <a:r>
              <a:rPr lang="en-GB" dirty="0"/>
              <a:t>    The fact that there is a higher density of buildings that trap and release heat</a:t>
            </a:r>
          </a:p>
          <a:p>
            <a:r>
              <a:rPr lang="en-GB" b="1" dirty="0"/>
              <a:t>Click for Animation</a:t>
            </a:r>
          </a:p>
          <a:p>
            <a:r>
              <a:rPr lang="en-GB" dirty="0"/>
              <a:t>    A lack of trees and vegetation, which are known to provide shade and cooling</a:t>
            </a:r>
          </a:p>
          <a:p>
            <a:r>
              <a:rPr lang="en-GB" b="1" dirty="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High proportion of low albedo surfaces, such as dark asphalt and roofs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Albedo is a unitless measurement and refers to the proportion of solar radiation that is reflected by a surface. Albedo is important to the study of urban heat islands because low albedo surfaces like dark roofs absorb radiation and emit more heat than high albedo surfaces that reflect radiation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Elevated temperatures from UHI are associated with increases in heat-related mortalities, increases in energy consumption, air pollution, and impacts to local biodiversity.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impacts can be exacerbated by climate change, and extreme variations in regional temperature – such as heat waves.</a:t>
            </a:r>
          </a:p>
          <a:p>
            <a:endParaRPr lang="en-GB" dirty="0"/>
          </a:p>
          <a:p>
            <a:r>
              <a:rPr lang="en-US" dirty="0"/>
              <a:t>By 2030, Cambridge is expected to experience as many as triple the number of days above 90°F per year, along with more heat waves, and overall warmer temperatures due to climate change. Moreover Cambridge consists of over 60 percent impervious surface which as we know can trap heat </a:t>
            </a:r>
          </a:p>
          <a:p>
            <a:endParaRPr lang="en-US" dirty="0"/>
          </a:p>
          <a:p>
            <a:r>
              <a:rPr lang="en-GB" dirty="0"/>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City of Cambridge is a great example of a community that is actively taking steps to increase albedo across the city with hopes that they can lessen the impacts of urban heat. They are even working on a </a:t>
            </a:r>
            <a:r>
              <a:rPr lang="en-US" dirty="0"/>
              <a:t>“Climate Change Preparedness and Resilience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team partnered with the City of Cambridge’s Community Development Department and the American Geophysical Union’s, Thriving Earth Exchange (TEX) to inform ongoing efforts aimed at reducing the impacts of urban heat in the city of Cambridge.</a:t>
            </a:r>
            <a:endParaRPr lang="en-US" dirty="0">
              <a:cs typeface="Calibri"/>
            </a:endParaRPr>
          </a:p>
          <a:p>
            <a:endParaRPr lang="en-US" dirty="0"/>
          </a:p>
          <a:p>
            <a:r>
              <a:rPr lang="en-US" dirty="0"/>
              <a:t>------------------------------Image Information Below ------------------------------</a:t>
            </a:r>
            <a:endParaRPr lang="en-US" dirty="0">
              <a:cs typeface="Calibri"/>
            </a:endParaRPr>
          </a:p>
          <a:p>
            <a:r>
              <a:rPr lang="en-US" dirty="0"/>
              <a:t>•Image Credit:  Summer 2020 MA – Boston Team</a:t>
            </a:r>
            <a:endParaRPr lang="en-US" dirty="0">
              <a:cs typeface="Calibri"/>
            </a:endParaRPr>
          </a:p>
          <a:p>
            <a:r>
              <a:rPr lang="en-US" dirty="0"/>
              <a:t>•Image Source: Created by Summer 2020 MA-Boston Team Members</a:t>
            </a:r>
          </a:p>
          <a:p>
            <a:endParaRPr lang="en-US" dirty="0"/>
          </a:p>
          <a:p>
            <a:r>
              <a:rPr lang="en-US" dirty="0"/>
              <a:t>•Image Credit: City of Cambridge</a:t>
            </a:r>
            <a:endParaRPr lang="en-US" dirty="0">
              <a:cs typeface="Calibri"/>
            </a:endParaRPr>
          </a:p>
          <a:p>
            <a:r>
              <a:rPr lang="en-US" dirty="0"/>
              <a:t>•Image Source: Provided by the Partners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3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with our partners, we developed a series of objectives that would help to</a:t>
            </a:r>
            <a:r>
              <a:rPr lang="en-US" sz="1200" kern="1200" dirty="0">
                <a:solidFill>
                  <a:schemeClr val="tx1"/>
                </a:solidFill>
                <a:effectLst/>
                <a:latin typeface="+mn-lt"/>
                <a:ea typeface="+mn-ea"/>
                <a:cs typeface="+mn-cs"/>
              </a:rPr>
              <a:t> inform ongoing efforts aimed at reducing the impacts of urban heat in the city of Cambridge.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a 10-week period between June and August of 2020, our team tackled the following:</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calculated the changes in rooftop albedo in Cambridge from 2008 – 2018.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generated a nighttime land surface temperature (LST) record from 2003 –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3.   We mapped temperature anomalies or 'hot spots' across Cambridge and surrounding region from 2004 – 2019.</a:t>
            </a:r>
          </a:p>
          <a:p>
            <a:endParaRPr lang="en-US" dirty="0"/>
          </a:p>
          <a:p>
            <a:r>
              <a:rPr lang="en-US" dirty="0"/>
              <a:t>4.   Lastly, we created an interactive ArcGIS Dashboard to explore the spatial and temporal patterns of albedo and temperature anomalies across the city.</a:t>
            </a:r>
          </a:p>
          <a:p>
            <a:endParaRPr lang="en-US" dirty="0"/>
          </a:p>
          <a:p>
            <a:endParaRPr lang="en-US" dirty="0"/>
          </a:p>
          <a:p>
            <a:r>
              <a:rPr lang="en-US" dirty="0"/>
              <a:t>Note: The differences in the time periods for the objectives is due to data availability.</a:t>
            </a:r>
          </a:p>
          <a:p>
            <a:endParaRPr lang="en-US" dirty="0"/>
          </a:p>
          <a:p>
            <a:endParaRPr lang="en-US" dirty="0">
              <a:cs typeface="Calibri"/>
            </a:endParaRPr>
          </a:p>
          <a:p>
            <a:r>
              <a:rPr lang="en-US" dirty="0"/>
              <a:t>------------------------------Image Information Below ------------------------------</a:t>
            </a:r>
            <a:endParaRPr lang="en-US" dirty="0">
              <a:cs typeface="Calibri"/>
            </a:endParaRPr>
          </a:p>
          <a:p>
            <a:endParaRPr lang="en-US" dirty="0"/>
          </a:p>
          <a:p>
            <a:r>
              <a:rPr lang="en-US" dirty="0"/>
              <a:t>Base imagery used in Albedo Calculation Example</a:t>
            </a:r>
            <a:endParaRPr lang="en-US" dirty="0">
              <a:cs typeface="Calibri"/>
            </a:endParaRPr>
          </a:p>
          <a:p>
            <a:r>
              <a:rPr lang="en-US" dirty="0"/>
              <a:t>•Image Credit: USDA</a:t>
            </a:r>
            <a:endParaRPr lang="en-US" dirty="0">
              <a:cs typeface="Calibri"/>
            </a:endParaRPr>
          </a:p>
          <a:p>
            <a:r>
              <a:rPr lang="en-US" dirty="0"/>
              <a:t>•Image Source: 2014 NAIP Imagery(Downloaded from EarthExplorer)</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75374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component of our project was to calculate rooftop albedo.</a:t>
            </a:r>
          </a:p>
          <a:p>
            <a:endParaRPr lang="en-US" dirty="0"/>
          </a:p>
          <a:p>
            <a:r>
              <a:rPr lang="en-US" dirty="0"/>
              <a:t>In order to do this, we used high resolution aerial imagery. </a:t>
            </a:r>
          </a:p>
          <a:p>
            <a:r>
              <a:rPr lang="en-US" dirty="0"/>
              <a:t>  NAIP (</a:t>
            </a:r>
            <a:r>
              <a:rPr lang="en-MT" sz="1200">
                <a:solidFill>
                  <a:schemeClr val="tx1">
                    <a:lumMod val="75000"/>
                    <a:lumOff val="25000"/>
                  </a:schemeClr>
                </a:solidFill>
                <a:latin typeface="Century Gothic"/>
              </a:rPr>
              <a:t>National Agriculture Imagery Program</a:t>
            </a:r>
            <a:r>
              <a:rPr lang="en-US" sz="1200" dirty="0">
                <a:solidFill>
                  <a:schemeClr val="tx1">
                    <a:lumMod val="75000"/>
                    <a:lumOff val="25000"/>
                  </a:schemeClr>
                </a:solidFill>
                <a:latin typeface="Century Gothic"/>
              </a:rPr>
              <a:t> - </a:t>
            </a:r>
            <a:r>
              <a:rPr lang="en-MT" sz="1200">
                <a:solidFill>
                  <a:schemeClr val="tx1">
                    <a:lumMod val="75000"/>
                    <a:lumOff val="25000"/>
                  </a:schemeClr>
                </a:solidFill>
                <a:latin typeface="Century Gothic"/>
              </a:rPr>
              <a:t>1m</a:t>
            </a:r>
            <a:r>
              <a:rPr lang="en-US" sz="1200" dirty="0">
                <a:solidFill>
                  <a:schemeClr val="tx1">
                    <a:lumMod val="75000"/>
                    <a:lumOff val="25000"/>
                  </a:schemeClr>
                </a:solidFill>
                <a:latin typeface="Century Gothic"/>
              </a:rPr>
              <a:t> Resolution)</a:t>
            </a:r>
          </a:p>
          <a:p>
            <a:r>
              <a:rPr lang="en-US" sz="1200" dirty="0">
                <a:solidFill>
                  <a:schemeClr val="tx1">
                    <a:lumMod val="75000"/>
                    <a:lumOff val="25000"/>
                  </a:schemeClr>
                </a:solidFill>
                <a:latin typeface="Century Gothic"/>
              </a:rPr>
              <a:t> </a:t>
            </a:r>
            <a:r>
              <a:rPr lang="en-US" dirty="0"/>
              <a:t> HRO (High Resolution Orthoimagery – 0.3m resolution) </a:t>
            </a:r>
          </a:p>
          <a:p>
            <a:r>
              <a:rPr lang="en-US" dirty="0"/>
              <a:t>  Both were downloaded from EarthExplorer. </a:t>
            </a:r>
          </a:p>
          <a:p>
            <a:r>
              <a:rPr lang="en-US" dirty="0"/>
              <a:t>Since we were looking to calculate building specific rooftop albedo, we downloaded NAIP and HRO images that were collected as close as possible to the years when shapefiles with building footprints in Cambridge were created: 2010, 2011, and 2018.</a:t>
            </a:r>
          </a:p>
          <a:p>
            <a:endParaRPr lang="en-US" dirty="0"/>
          </a:p>
          <a:p>
            <a:r>
              <a:rPr lang="en-US" b="1" dirty="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NAIP and HRO image contained red, blue, green, and near infrared bands. </a:t>
            </a:r>
            <a:endParaRPr lang="en-US" b="1" dirty="0"/>
          </a:p>
          <a:p>
            <a:r>
              <a:rPr lang="en-US" dirty="0"/>
              <a:t>Images were mosaicked together in ArcGIS Pro to make one continuous raster</a:t>
            </a:r>
          </a:p>
          <a:p>
            <a:r>
              <a:rPr lang="en-US" dirty="0"/>
              <a:t>From there, we clipped and masked the imagery to the extent of Cambridge.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make NAIP and HRO comparable, pixel cells were resized in the HRO to match the spatial resolution of the NAIP imagery.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bands in the resulting raster images were exported separately so albedo values could be calculated.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Click for animation:</a:t>
            </a:r>
          </a:p>
          <a:p>
            <a:r>
              <a:rPr lang="en-US" dirty="0"/>
              <a:t>Rooftop albedo was calculated in Python using code developed by Dr. Mehdi Heris, one of our science advisors. Albedo was calculated for every pixel in the study area using the values from the NAIP and HRO imagery bands in an equation derived from Vanino et al in 2018, which can be seen on the slide.</a:t>
            </a:r>
          </a:p>
          <a:p>
            <a:endParaRPr lang="en-US" dirty="0"/>
          </a:p>
          <a:p>
            <a:r>
              <a:rPr lang="en-US" b="1" dirty="0"/>
              <a:t>Click for animation:</a:t>
            </a:r>
          </a:p>
          <a:p>
            <a:r>
              <a:rPr lang="en-US" dirty="0"/>
              <a:t>The resulting albedo measurements were aggregated based on a unique ID assigned to each building in the city.</a:t>
            </a:r>
          </a:p>
          <a:p>
            <a:r>
              <a:rPr lang="en-US" dirty="0"/>
              <a:t> </a:t>
            </a:r>
          </a:p>
          <a:p>
            <a:r>
              <a:rPr lang="en-US" dirty="0"/>
              <a:t>Both the median and 80th percentile values of the pixels with the same building IDs were used as final proxies for rooftop albedo. </a:t>
            </a:r>
          </a:p>
          <a:p>
            <a:endParaRPr lang="en-US" dirty="0"/>
          </a:p>
          <a:p>
            <a:r>
              <a:rPr lang="en-US" dirty="0"/>
              <a:t>The median value was used over the mean because it is less sensitive to potential effects of very high and very low albedo measurements. </a:t>
            </a:r>
          </a:p>
          <a:p>
            <a:endParaRPr lang="en-US" dirty="0"/>
          </a:p>
          <a:p>
            <a:r>
              <a:rPr lang="en-US" dirty="0"/>
              <a:t>The 80th percentile value was used to try to account for shadows resulting from the angle of the sun when images were collected, which could result in artificially low albedo. </a:t>
            </a:r>
          </a:p>
          <a:p>
            <a:endParaRPr lang="en-US" dirty="0"/>
          </a:p>
          <a:p>
            <a:r>
              <a:rPr lang="en-US" dirty="0"/>
              <a:t>The final albedo measurements of each building were combined into a table and exported to be used as inputs into the ArcGIS dashboard.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During this process we found that: </a:t>
            </a:r>
            <a:r>
              <a:rPr lang="en-US" dirty="0"/>
              <a:t>The HRO was not oversaturated (which we did find with NAIP imagery) and HRO aligned more precisely with building footprints. For these reasons we determined that the HRO results were more accurate for our work and we decided that we would move forward with the HRO results.</a:t>
            </a:r>
            <a:endParaRPr lang="en-US" dirty="0">
              <a:cs typeface="Calibri"/>
            </a:endParaRPr>
          </a:p>
          <a:p>
            <a:endParaRPr lang="en-US" dirty="0"/>
          </a:p>
          <a:p>
            <a:r>
              <a:rPr lang="en-US" dirty="0"/>
              <a:t>**************************************************************************************************</a:t>
            </a:r>
          </a:p>
          <a:p>
            <a:r>
              <a:rPr lang="en-US" b="1" dirty="0"/>
              <a:t>Unabridged Notes For Reference:</a:t>
            </a:r>
          </a:p>
          <a:p>
            <a:endParaRPr lang="en-US" dirty="0"/>
          </a:p>
          <a:p>
            <a:r>
              <a:rPr lang="en-US" b="1" dirty="0"/>
              <a:t>Click for animation:</a:t>
            </a:r>
          </a:p>
          <a:p>
            <a:r>
              <a:rPr lang="en-US" dirty="0"/>
              <a:t>Each NAIP and HRO image contained red, blue, green, and near infrared bands. </a:t>
            </a:r>
          </a:p>
          <a:p>
            <a:r>
              <a:rPr lang="en-US" dirty="0"/>
              <a:t>Images were mosaicked together in ArcGIS Pro to make one continuous raster which would capture the extent of the study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there, we clipped and masked the mosaicked imagery to the extent of Cambridge.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make them comparable, pixel cells were resized in the HRO to match the spatial resolution of the NAIP imagery.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bands in the resulting NAIP and HRO raster images were exported separately so albedo values could be calculated.</a:t>
            </a:r>
          </a:p>
          <a:p>
            <a:r>
              <a:rPr lang="en-US" b="1" dirty="0"/>
              <a:t>Click for animation:</a:t>
            </a:r>
          </a:p>
          <a:p>
            <a:r>
              <a:rPr lang="en-US" dirty="0"/>
              <a:t>Rooftop albedo was calculated in Python </a:t>
            </a:r>
            <a:r>
              <a:rPr lang="en-US" b="0" dirty="0"/>
              <a:t>using the preprocessed imagery and the rasterized versions of the building footprint shapefiles. The values of the pixels in the building footprint rasters were unique building IDs created in the original shapefile of the building footprints. </a:t>
            </a:r>
          </a:p>
          <a:p>
            <a:r>
              <a:rPr lang="en-US" dirty="0"/>
              <a:t>The python code that we used was developed by Dr. Mehdi Harris, one of our science advisors. Albedo was calculated for every pixel in the study area using the values from the NAIP and HRO imagery bands in an equation derived from Vanino et al in 2018, which can be seen on the slide. </a:t>
            </a:r>
          </a:p>
          <a:p>
            <a:endParaRPr lang="en-US" dirty="0"/>
          </a:p>
          <a:p>
            <a:r>
              <a:rPr lang="en-US" b="1" dirty="0"/>
              <a:t>Click for animation:</a:t>
            </a:r>
          </a:p>
          <a:p>
            <a:r>
              <a:rPr lang="en-US" dirty="0"/>
              <a:t>The resulting albedo measurements were aggregated based on the building raster's unique IDs. Both the median and 80th percentile values of the pixels with the same building IDs were used as final proxies for rooftop albedo. The median value was used over the mean because it is less sensitive to potential effects of very high and very low albedo measurements from small objects on rooftops. The 80th percentile value was used to try to account for shadows resulting from the angle of the sun when the images were collected which would result in artificially low albedo. The final albedo measurements of each building were combined into a table and exported to be used as inputs into the ArcGIS dashboard. </a:t>
            </a:r>
          </a:p>
          <a:p>
            <a:endParaRPr lang="en-US" dirty="0"/>
          </a:p>
          <a:p>
            <a:r>
              <a:rPr lang="en-US" dirty="0"/>
              <a:t>------------------------------Image Information Below ------------------------------</a:t>
            </a:r>
            <a:endParaRPr lang="en-US" dirty="0">
              <a:cs typeface="Calibri"/>
            </a:endParaRPr>
          </a:p>
          <a:p>
            <a:endParaRPr lang="en-US" dirty="0">
              <a:cs typeface="Calibri"/>
            </a:endParaRPr>
          </a:p>
          <a:p>
            <a:r>
              <a:rPr lang="en-US" dirty="0">
                <a:cs typeface="Calibri"/>
              </a:rPr>
              <a:t>Imagery used in NAIP Example</a:t>
            </a:r>
          </a:p>
          <a:p>
            <a:r>
              <a:rPr lang="en-US" dirty="0"/>
              <a:t>•Image Credit:  USDA</a:t>
            </a:r>
            <a:endParaRPr lang="en-US" dirty="0">
              <a:cs typeface="Calibri"/>
            </a:endParaRPr>
          </a:p>
          <a:p>
            <a:r>
              <a:rPr lang="en-US" dirty="0"/>
              <a:t>•Image Source: 2014 NAIP Imagery (Downloaded from EarthExplorer)</a:t>
            </a:r>
            <a:endParaRPr lang="en-US" dirty="0">
              <a:cs typeface="Calibri"/>
            </a:endParaRPr>
          </a:p>
          <a:p>
            <a:endParaRPr lang="en-MT"/>
          </a:p>
          <a:p>
            <a:r>
              <a:rPr lang="en-US" dirty="0">
                <a:cs typeface="Calibri"/>
              </a:rPr>
              <a:t>Imagery used in HRO Example</a:t>
            </a:r>
            <a:endParaRPr lang="en-US" dirty="0"/>
          </a:p>
          <a:p>
            <a:r>
              <a:rPr lang="en-US" dirty="0"/>
              <a:t>•Image Credit:  USGS</a:t>
            </a:r>
            <a:endParaRPr lang="en-US" dirty="0">
              <a:cs typeface="Calibri"/>
            </a:endParaRPr>
          </a:p>
          <a:p>
            <a:r>
              <a:rPr lang="en-US" dirty="0"/>
              <a:t>•Image Source: High Resolution Orthoimagery (Downloaded from EarthExplorer)</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54040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left visualizes the results of the albedo calculations applied to 2018 High Resolution Orthoimagery. The dark red buildings represent rooftops with the lowest range in albedo, less than 0.3, and the white buildings represent rooftops with the highest albedo values, greater than 0.8.</a:t>
            </a:r>
          </a:p>
          <a:p>
            <a:endParaRPr lang="en-US" dirty="0"/>
          </a:p>
          <a:p>
            <a:r>
              <a:rPr lang="en-US" dirty="0">
                <a:cs typeface="Calibri"/>
              </a:rPr>
              <a:t>I would like to remind you that albedo is measured on a unitless scale between 0 and 1.</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we enlarged the MIT neighborhood to provide a more detailed view of the results. By visually comparing the true color imagery with the building specific albedo calculations, we can see that white roofs have a higher albedo value compared to dark roofs.</a:t>
            </a:r>
            <a:endParaRPr lang="en-US" dirty="0">
              <a:cs typeface="Calibri"/>
            </a:endParaRPr>
          </a:p>
          <a:p>
            <a:endParaRPr lang="en-US" dirty="0"/>
          </a:p>
          <a:p>
            <a:r>
              <a:rPr lang="en-US" dirty="0"/>
              <a:t>This example is from 2018, but we calculated rooftop albedo from 2008 – 2018 and found that albedo increased by approximately 0.12 across the city.</a:t>
            </a:r>
          </a:p>
          <a:p>
            <a:r>
              <a:rPr lang="en-US" b="0" i="0" kern="1200" dirty="0">
                <a:effectLst/>
              </a:rPr>
              <a:t>Furthermore, we found that the majority of positive change in albedo was found in non-residential areas.  </a:t>
            </a:r>
          </a:p>
          <a:p>
            <a:r>
              <a:rPr lang="en-US" dirty="0"/>
              <a:t> </a:t>
            </a:r>
            <a:endParaRPr lang="en-US" dirty="0">
              <a:cs typeface="Calibri"/>
            </a:endParaRPr>
          </a:p>
          <a:p>
            <a:pPr marL="0" marR="0" lvl="0" indent="0" algn="l" defTabSz="914400">
              <a:lnSpc>
                <a:spcPct val="100000"/>
              </a:lnSpc>
              <a:spcBef>
                <a:spcPts val="0"/>
              </a:spcBef>
              <a:spcAft>
                <a:spcPts val="0"/>
              </a:spcAft>
              <a:buClrTx/>
              <a:buSzTx/>
              <a:buNone/>
              <a:tabLst/>
              <a:defRPr/>
            </a:pPr>
            <a:endParaRPr lang="en-US" dirty="0">
              <a:cs typeface="Calibri"/>
            </a:endParaRPr>
          </a:p>
          <a:p>
            <a:r>
              <a:rPr lang="en-US" dirty="0"/>
              <a:t>------------------------------Image Information Below ------------------------------</a:t>
            </a:r>
            <a:endParaRPr lang="en-US" dirty="0">
              <a:cs typeface="Calibri"/>
            </a:endParaRPr>
          </a:p>
          <a:p>
            <a:endParaRPr lang="en-US" dirty="0"/>
          </a:p>
          <a:p>
            <a:r>
              <a:rPr lang="en-US" dirty="0"/>
              <a:t>Base imagery used in Albedo Change Example</a:t>
            </a:r>
            <a:endParaRPr lang="en-US" dirty="0">
              <a:cs typeface="Calibri"/>
            </a:endParaRPr>
          </a:p>
          <a:p>
            <a:r>
              <a:rPr lang="en-US" dirty="0"/>
              <a:t>•Image Credit:  USGS</a:t>
            </a:r>
            <a:endParaRPr lang="en-US" dirty="0">
              <a:cs typeface="Calibri"/>
            </a:endParaRPr>
          </a:p>
          <a:p>
            <a:r>
              <a:rPr lang="en-US" dirty="0"/>
              <a:t>•Image Source: 2018 High Resolution Orthoimagery (Downloaded from EarthExplorer)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69484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phase of our project was to construct a nighttime land surface temperature (LST) record for the city of Cambridge.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Aqua MODIS (</a:t>
            </a:r>
            <a:r>
              <a:rPr lang="en-US" sz="1200" dirty="0">
                <a:solidFill>
                  <a:schemeClr val="tx1">
                    <a:lumMod val="75000"/>
                    <a:lumOff val="25000"/>
                  </a:schemeClr>
                </a:solidFill>
                <a:latin typeface="Century Gothic" panose="020B0502020202020204" pitchFamily="34" charset="0"/>
              </a:rPr>
              <a:t>Moderate Resolution Imaging Spectroradiometer)</a:t>
            </a:r>
            <a:r>
              <a:rPr lang="en-US" dirty="0"/>
              <a:t> has a daily nighttime LST product with a 1 km resolution that we accessed through Google Earth Engine.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gathered data for our study region for the months of June, July, and August, as well as average Summer LST for each year in our study period.</a:t>
            </a:r>
          </a:p>
          <a:p>
            <a:endParaRPr lang="en-US" dirty="0"/>
          </a:p>
          <a:p>
            <a:r>
              <a:rPr lang="en-US" b="1" dirty="0"/>
              <a:t>Click for animation:</a:t>
            </a:r>
          </a:p>
          <a:p>
            <a:r>
              <a:rPr lang="en-US" dirty="0"/>
              <a:t>A mask was created that removed pixels lacking in data due to cloud cover as well as pixels that were plus or minus 3 degrees K from the mean. </a:t>
            </a:r>
          </a:p>
          <a:p>
            <a:r>
              <a:rPr lang="en-US" dirty="0"/>
              <a:t>And, converted LST from Kelvin to Fahrenheit</a:t>
            </a:r>
          </a:p>
          <a:p>
            <a:endParaRPr lang="en-US" dirty="0"/>
          </a:p>
          <a:p>
            <a:r>
              <a:rPr lang="en-US" b="1" dirty="0"/>
              <a:t>Click for animation:</a:t>
            </a:r>
          </a:p>
          <a:p>
            <a:r>
              <a:rPr lang="en-US" dirty="0"/>
              <a:t>The data was then exported out of Google Earth Engine and visualized using ArcGIS Pro. </a:t>
            </a:r>
          </a:p>
          <a:p>
            <a:endParaRPr lang="en-US" dirty="0"/>
          </a:p>
          <a:p>
            <a:r>
              <a:rPr lang="en-US" b="1" dirty="0"/>
              <a:t>Click for animation:</a:t>
            </a:r>
          </a:p>
          <a:p>
            <a:r>
              <a:rPr lang="en-US" dirty="0"/>
              <a:t>We also ran a linear regression analysis in R to see if nighttime LST changed within our study time period (between 2003 and 2019).</a:t>
            </a:r>
          </a:p>
          <a:p>
            <a:endParaRPr lang="en-US" dirty="0">
              <a:cs typeface="Calibri"/>
            </a:endParaRPr>
          </a:p>
          <a:p>
            <a:endParaRPr lang="en-US" dirty="0">
              <a:cs typeface="Calibri"/>
            </a:endParaRPr>
          </a:p>
          <a:p>
            <a:r>
              <a:rPr lang="en-US" dirty="0">
                <a:cs typeface="Calibri"/>
              </a:rPr>
              <a:t>Note: GEE </a:t>
            </a:r>
            <a:r>
              <a:rPr lang="en-US" dirty="0"/>
              <a:t>code previously generated by another DEVELOP team and we modified it for our project.</a:t>
            </a:r>
          </a:p>
          <a:p>
            <a:endParaRPr lang="en-US" dirty="0">
              <a:cs typeface="Calibri"/>
            </a:endParaRPr>
          </a:p>
          <a:p>
            <a:r>
              <a:rPr lang="en-US" dirty="0"/>
              <a:t>------------------------------Image Information Below ------------------------------</a:t>
            </a:r>
            <a:endParaRPr lang="en-GB" dirty="0">
              <a:cs typeface="Calibri" panose="020F0502020204030204"/>
              <a:hlinkClick r:id="" action="ppaction://noaction"/>
            </a:endParaRPr>
          </a:p>
          <a:p>
            <a:endParaRPr lang="en-US" dirty="0"/>
          </a:p>
          <a:p>
            <a:r>
              <a:rPr lang="en-US" dirty="0"/>
              <a:t>•Image Credit: NASA</a:t>
            </a:r>
            <a:endParaRPr lang="en-US" dirty="0">
              <a:cs typeface="Calibri"/>
            </a:endParaRPr>
          </a:p>
          <a:p>
            <a:r>
              <a:rPr lang="en-US" dirty="0"/>
              <a:t>•Image Source: </a:t>
            </a:r>
            <a:r>
              <a:rPr lang="en-US" dirty="0">
                <a:hlinkClick r:id="rId3"/>
              </a:rPr>
              <a:t>http://www.devpedia.developexchange.com/dp/images/b/bf/06_Aqua.png </a:t>
            </a:r>
            <a:r>
              <a:rPr lang="en-US" dirty="0"/>
              <a:t>(DEVELOPedia)</a:t>
            </a:r>
            <a:endParaRPr lang="en-US" dirty="0">
              <a:cs typeface="Calibri"/>
            </a:endParaRPr>
          </a:p>
          <a:p>
            <a:endParaRPr lang="en-US" dirty="0"/>
          </a:p>
          <a:p>
            <a:r>
              <a:rPr lang="en-US" dirty="0"/>
              <a:t>•Image Credit: Wikimedia</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GB" dirty="0">
                <a:hlinkClick r:id="rId4"/>
              </a:rPr>
              <a:t>https://commons.wikimedia.org/wiki/File:Earth_Western_Hemisphere_transparent_background.png</a:t>
            </a:r>
            <a:endParaRPr lang="en-GB" dirty="0"/>
          </a:p>
          <a:p>
            <a:r>
              <a:rPr lang="en-US" dirty="0"/>
              <a:t>(Public domain)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6856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maps of the average summer nighttime LST in degrees F for 2003, 2011, and 2019. </a:t>
            </a:r>
          </a:p>
          <a:p>
            <a:endParaRPr lang="en-US" dirty="0">
              <a:cs typeface="Calibri"/>
            </a:endParaRPr>
          </a:p>
          <a:p>
            <a:r>
              <a:rPr lang="en-US" dirty="0">
                <a:cs typeface="Calibri"/>
              </a:rPr>
              <a:t>I would like to draw your attention to the scale bar at the bottom of the slide.  </a:t>
            </a:r>
          </a:p>
          <a:p>
            <a:r>
              <a:rPr lang="en-US" dirty="0">
                <a:cs typeface="Calibri"/>
              </a:rPr>
              <a:t>Darker colors represent cooler temperatures while lighter colors represent warmer temperatures.  </a:t>
            </a:r>
          </a:p>
          <a:p>
            <a:endParaRPr lang="en-US" dirty="0">
              <a:cs typeface="Calibri"/>
            </a:endParaRPr>
          </a:p>
          <a:p>
            <a:r>
              <a:rPr lang="en-US" dirty="0">
                <a:cs typeface="Calibri"/>
              </a:rPr>
              <a:t>These images provide a glimpse into how nighttime LST changes both spatially across the landscape and through time. </a:t>
            </a:r>
          </a:p>
          <a:p>
            <a:r>
              <a:rPr lang="en-US" dirty="0">
                <a:cs typeface="Calibri"/>
              </a:rPr>
              <a:t>Note how western Cambridge appears to be cooler than other areas in the city, even when the overall mean in temperature varies from year to year.</a:t>
            </a:r>
          </a:p>
          <a:p>
            <a:endParaRPr lang="en-US" dirty="0"/>
          </a:p>
          <a:p>
            <a:endParaRPr lang="en-US" dirty="0"/>
          </a:p>
          <a:p>
            <a:endParaRPr lang="en-US" dirty="0"/>
          </a:p>
          <a:p>
            <a:endParaRPr lang="en-US" dirty="0">
              <a:cs typeface="Calibri"/>
            </a:endParaRP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102850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Speaking about how mean temperature varies from year to year - This figure shows the mean summer nighttime LST during the study period of 2003 – 2019.</a:t>
            </a:r>
          </a:p>
          <a:p>
            <a:endParaRPr lang="en-US" dirty="0">
              <a:cs typeface="Calibri"/>
            </a:endParaRPr>
          </a:p>
          <a:p>
            <a:r>
              <a:rPr lang="en-US" dirty="0">
                <a:cs typeface="Calibri"/>
              </a:rPr>
              <a:t>Y axis – Mean Nighttime LST in degrees F.</a:t>
            </a:r>
          </a:p>
          <a:p>
            <a:r>
              <a:rPr lang="en-US" dirty="0">
                <a:cs typeface="Calibri"/>
              </a:rPr>
              <a:t>X axis – Year </a:t>
            </a:r>
          </a:p>
          <a:p>
            <a:endParaRPr lang="en-US" dirty="0">
              <a:cs typeface="Calibri"/>
            </a:endParaRPr>
          </a:p>
          <a:p>
            <a:r>
              <a:rPr lang="en-US" dirty="0">
                <a:cs typeface="Calibri"/>
              </a:rPr>
              <a:t>Linear regression indicated a nonsignificant increase in temperature.</a:t>
            </a:r>
          </a:p>
          <a:p>
            <a:endParaRPr lang="en-US" dirty="0">
              <a:cs typeface="Calibri"/>
            </a:endParaRPr>
          </a:p>
          <a:p>
            <a:r>
              <a:rPr lang="en-US" b="1" dirty="0">
                <a:cs typeface="Calibri"/>
              </a:rPr>
              <a:t>Click for Animation:</a:t>
            </a:r>
          </a:p>
          <a:p>
            <a:r>
              <a:rPr lang="en-US" dirty="0">
                <a:cs typeface="Calibri"/>
              </a:rPr>
              <a:t>We compared </a:t>
            </a:r>
            <a:r>
              <a:rPr lang="en-US" dirty="0"/>
              <a:t>mean summer nighttime LST from 2003-2010 with that of 2011-2019, which revealed an increase of 0.57°F.</a:t>
            </a:r>
          </a:p>
          <a:p>
            <a:endParaRPr lang="en-US" dirty="0">
              <a:cs typeface="Calibri"/>
            </a:endParaRPr>
          </a:p>
          <a:p>
            <a:r>
              <a:rPr lang="en-US" dirty="0">
                <a:cs typeface="Calibri"/>
              </a:rPr>
              <a:t>This information is useful for our partners to gain a better understanding of how nighttime LST varies both spatially and temporally.</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30208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objective was to map temperature anomalies.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Nighttime LST values were gathered in Google Earth Engine by applying the same methods used to generate the nighttime LST record, except here we averaged temperature for the summer months of June, July, and August between 2004 –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nighttime LST imagery was clipped to a subsection of Eastern Massachusetts which allowed us to compare temperatures between Cambridge and the surrounding suburban and rural landscape.</a:t>
            </a:r>
          </a:p>
          <a:p>
            <a:endParaRPr lang="en-US" dirty="0"/>
          </a:p>
          <a:p>
            <a:r>
              <a:rPr lang="en-US" dirty="0"/>
              <a:t>Using Python, we calculated mean nighttime LST for the entire Eastern portion of Massachusetts, which was then subtracted from each pixel in the original image. This created a new raster containing values reflecting the ‘difference from the mean’, or temperature anomalies.</a:t>
            </a:r>
          </a:p>
          <a:p>
            <a:endParaRPr lang="en-US" dirty="0"/>
          </a:p>
          <a:p>
            <a:r>
              <a:rPr lang="en-US" dirty="0"/>
              <a:t>This data was then visualized using ArcGIS Pro.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08301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a map of temperature anomalies for the combined months of June, July, and August 2019. </a:t>
            </a:r>
          </a:p>
          <a:p>
            <a:r>
              <a:rPr lang="en-US" dirty="0">
                <a:cs typeface="Calibri"/>
              </a:rPr>
              <a:t>This figure shows the difference </a:t>
            </a:r>
            <a:r>
              <a:rPr lang="en-US" dirty="0"/>
              <a:t>in temperature for each pixel from the mean of Eastern Massachusetts – which was 60.2 °F. </a:t>
            </a:r>
            <a:endParaRPr lang="en-US" dirty="0">
              <a:cs typeface="Calibri"/>
            </a:endParaRPr>
          </a:p>
          <a:p>
            <a:endParaRPr lang="en-US" dirty="0">
              <a:cs typeface="Calibri"/>
            </a:endParaRPr>
          </a:p>
          <a:p>
            <a:r>
              <a:rPr lang="en-US" dirty="0"/>
              <a:t>Brighter shades of yellow represent positive temperature anomalies, or areas warmer than average, called 'hot spots.’</a:t>
            </a:r>
          </a:p>
          <a:p>
            <a:r>
              <a:rPr lang="en-US" dirty="0"/>
              <a:t>Darker shades of purple represent negative temperature anomalies, or areas colder than average, called 'cool spots.’</a:t>
            </a:r>
            <a:endParaRPr lang="en-US" dirty="0">
              <a:cs typeface="Calibri"/>
            </a:endParaRPr>
          </a:p>
          <a:p>
            <a:endParaRPr lang="en-US" dirty="0">
              <a:cs typeface="Calibri"/>
            </a:endParaRPr>
          </a:p>
          <a:p>
            <a:r>
              <a:rPr lang="en-US" dirty="0"/>
              <a:t>As you can see in the image on the right, Cambridge is characterized by colors that fall on the higher end of the color bar range.</a:t>
            </a:r>
          </a:p>
          <a:p>
            <a:r>
              <a:rPr lang="en-US" dirty="0"/>
              <a:t>This indicates that in 2019, Cambridge was a ‘hotspot’ and experienced warmer nighttime temperatures than rural areas.</a:t>
            </a:r>
          </a:p>
          <a:p>
            <a:endParaRPr lang="en-US" dirty="0"/>
          </a:p>
          <a:p>
            <a:r>
              <a:rPr lang="en-US" dirty="0"/>
              <a:t>Indeed, we found that Cambridge temperature anomalies normalized to a portion of Eastern Massachusetts demonstrated a positive mean temperature difference of 2.89°F between 2004 – 2019.</a:t>
            </a:r>
            <a:endParaRPr lang="en-US" dirty="0">
              <a:cs typeface="Calibri"/>
            </a:endParaRPr>
          </a:p>
          <a:p>
            <a:endParaRPr lang="en-US" dirty="0"/>
          </a:p>
          <a:p>
            <a:endParaRPr lang="en-US" dirty="0"/>
          </a:p>
          <a:p>
            <a:endParaRPr lang="en-US" dirty="0"/>
          </a:p>
          <a:p>
            <a:endParaRPr lang="en-US" dirty="0"/>
          </a:p>
          <a:p>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780401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The results of these objectives were then built into interactive ArcGIS dashboard.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The Cambridge Urban Heat Dashboard provides a way for our partners to explore spatial and temporal trends in rooftop albedo and temperature anomaly maps.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They can also explore how albedo and temperature change in relation to other relevant factors, such as tree canopy and impervious surface.</a:t>
            </a:r>
          </a:p>
          <a:p>
            <a:pPr>
              <a:spcAft>
                <a:spcPts val="600"/>
              </a:spcAft>
            </a:pPr>
            <a:endParaRPr lang="en-US" sz="1200" kern="1200" dirty="0">
              <a:solidFill>
                <a:schemeClr val="tx1"/>
              </a:solidFill>
              <a:effectLst/>
              <a:latin typeface="+mn-lt"/>
              <a:ea typeface="+mn-ea"/>
              <a:cs typeface="+mn-cs"/>
            </a:endParaRPr>
          </a:p>
          <a:p>
            <a:pPr>
              <a:spcAft>
                <a:spcPts val="600"/>
              </a:spcAft>
            </a:pPr>
            <a:endParaRPr lang="en-US" sz="1200" kern="1200" dirty="0">
              <a:solidFill>
                <a:schemeClr val="tx1"/>
              </a:solidFill>
              <a:effectLst/>
              <a:latin typeface="+mn-lt"/>
              <a:ea typeface="+mn-ea"/>
              <a:cs typeface="+mn-cs"/>
            </a:endParaRPr>
          </a:p>
          <a:p>
            <a:pPr>
              <a:spcAft>
                <a:spcPts val="600"/>
              </a:spcAft>
            </a:pPr>
            <a:r>
              <a:rPr lang="en-US" sz="1200" b="1" kern="1200" dirty="0">
                <a:solidFill>
                  <a:schemeClr val="tx1"/>
                </a:solidFill>
                <a:effectLst/>
                <a:latin typeface="+mn-lt"/>
                <a:ea typeface="+mn-ea"/>
                <a:cs typeface="+mn-cs"/>
              </a:rPr>
              <a:t>Click for Animation:</a:t>
            </a:r>
          </a:p>
          <a:p>
            <a:pPr>
              <a:spcAft>
                <a:spcPts val="600"/>
              </a:spcAft>
            </a:pPr>
            <a:r>
              <a:rPr lang="en-US" sz="1200" kern="1200" dirty="0">
                <a:solidFill>
                  <a:schemeClr val="tx1"/>
                </a:solidFill>
                <a:effectLst/>
                <a:latin typeface="+mn-lt"/>
                <a:ea typeface="+mn-ea"/>
                <a:cs typeface="+mn-cs"/>
              </a:rPr>
              <a:t>The dashboard is interactive, so our partners can either click on a building or look up a specific address to find the albedo of a specific rooftop. We even included a feature so that our partners could assess albedo by neighborhood. </a:t>
            </a:r>
          </a:p>
          <a:p>
            <a:pPr>
              <a:spcAft>
                <a:spcPts val="600"/>
              </a:spcAft>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The major benefit here, is that this really serves as a tool for our partners as they assess the effectiveness of the steps they have taken in their work to mitigate the impacts associated with urban heat in their community.</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r>
              <a:rPr lang="en-US" dirty="0"/>
              <a:t>------------------------------Image Information Below ------------------------------</a:t>
            </a:r>
            <a:endParaRPr lang="en-US" dirty="0">
              <a:cs typeface="Calibri"/>
            </a:endParaRPr>
          </a:p>
          <a:p>
            <a:endParaRPr lang="en-US" dirty="0"/>
          </a:p>
          <a:p>
            <a:r>
              <a:rPr lang="en-US" dirty="0"/>
              <a:t>•Image Credit: DEVELOP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146618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Overall, we found that: </a:t>
            </a:r>
          </a:p>
          <a:p>
            <a:pPr>
              <a:spcAft>
                <a:spcPts val="600"/>
              </a:spcAft>
            </a:pPr>
            <a:endParaRPr lang="en-US" dirty="0"/>
          </a:p>
          <a:p>
            <a:pPr>
              <a:spcAft>
                <a:spcPts val="600"/>
              </a:spcAft>
            </a:pPr>
            <a:r>
              <a:rPr lang="en-US" dirty="0"/>
              <a:t>Albedo portion of our work:</a:t>
            </a:r>
          </a:p>
          <a:p>
            <a:pPr marL="285750" indent="-285750">
              <a:spcAft>
                <a:spcPts val="600"/>
              </a:spcAft>
              <a:buFont typeface="Arial,Sans-Serif"/>
              <a:buChar char="•"/>
            </a:pPr>
            <a:r>
              <a:rPr lang="en-US" dirty="0"/>
              <a:t>The majority of positive change in albedo from 2008 to 2018 was found in non-residential areas, with an average albedo increase of 0.12 across the city. </a:t>
            </a:r>
          </a:p>
          <a:p>
            <a:pPr marL="0" indent="0">
              <a:spcAft>
                <a:spcPts val="600"/>
              </a:spcAft>
              <a:buFont typeface="Arial,Sans-Serif"/>
              <a:buNone/>
            </a:pPr>
            <a:endParaRPr lang="en-US" dirty="0">
              <a:cs typeface="Calibri"/>
            </a:endParaRPr>
          </a:p>
          <a:p>
            <a:pPr marL="0" indent="0">
              <a:spcAft>
                <a:spcPts val="600"/>
              </a:spcAft>
              <a:buFont typeface="Arial,Sans-Serif"/>
              <a:buNone/>
            </a:pPr>
            <a:r>
              <a:rPr lang="en-US" dirty="0">
                <a:cs typeface="Calibri"/>
              </a:rPr>
              <a:t>Nighttime LST Record:</a:t>
            </a:r>
          </a:p>
          <a:p>
            <a:pPr marL="285750" indent="-285750">
              <a:spcAft>
                <a:spcPts val="600"/>
              </a:spcAft>
              <a:buFont typeface="Arial,Sans-Serif"/>
              <a:buChar char="•"/>
            </a:pPr>
            <a:r>
              <a:rPr lang="en-US" dirty="0"/>
              <a:t>Comparison of mean summer nighttime LST from 2003-2010 and 2011-2019 revealed an increase of 0.57°F, with a nonsignificant increase between 2003-2019.</a:t>
            </a:r>
          </a:p>
          <a:p>
            <a:pPr marL="285750" indent="-285750">
              <a:spcAft>
                <a:spcPts val="600"/>
              </a:spcAft>
              <a:buFont typeface="Arial,Sans-Serif"/>
              <a:buChar char="•"/>
            </a:pPr>
            <a:endParaRPr lang="en-US" dirty="0"/>
          </a:p>
          <a:p>
            <a:pPr marL="0" indent="0">
              <a:spcAft>
                <a:spcPts val="600"/>
              </a:spcAft>
              <a:buFont typeface="Arial,Sans-Serif"/>
              <a:buNone/>
            </a:pPr>
            <a:r>
              <a:rPr lang="en-US" dirty="0">
                <a:cs typeface="Calibri"/>
              </a:rPr>
              <a:t>Temperature Anomalies:</a:t>
            </a:r>
          </a:p>
          <a:p>
            <a:pPr marL="285750" indent="-285750">
              <a:spcAft>
                <a:spcPts val="600"/>
              </a:spcAft>
              <a:buFont typeface="Arial,Sans-Serif"/>
              <a:buChar char="•"/>
            </a:pPr>
            <a:r>
              <a:rPr lang="en-US" dirty="0"/>
              <a:t>Cambridge is a ‘hot spot.’ Temperature anomalies normalized to a portion of Eastern Massachusetts demonstrated a positive mean temperature difference of 2.89°F between 2004 – 2019.</a:t>
            </a:r>
          </a:p>
          <a:p>
            <a:pPr marL="0" indent="0">
              <a:spcAft>
                <a:spcPts val="600"/>
              </a:spcAft>
              <a:buFont typeface="Arial,Sans-Serif"/>
              <a:buNone/>
            </a:pPr>
            <a:endParaRPr lang="en-US" dirty="0">
              <a:cs typeface="Calibri"/>
            </a:endParaRPr>
          </a:p>
          <a:p>
            <a:pPr marL="0" indent="0">
              <a:spcAft>
                <a:spcPts val="600"/>
              </a:spcAft>
              <a:buFont typeface="Arial,Sans-Serif"/>
              <a:buNone/>
            </a:pPr>
            <a:r>
              <a:rPr lang="en-US" dirty="0">
                <a:cs typeface="Calibri"/>
              </a:rPr>
              <a:t>Urban Heat Dashboard</a:t>
            </a:r>
          </a:p>
          <a:p>
            <a:pPr marL="285750" indent="-285750">
              <a:spcAft>
                <a:spcPts val="600"/>
              </a:spcAft>
              <a:buFont typeface="Arial,Sans-Serif"/>
              <a:buChar char="•"/>
            </a:pPr>
            <a:r>
              <a:rPr lang="en-US" dirty="0">
                <a:cs typeface="Calibri"/>
              </a:rPr>
              <a:t>The urban heat dashboard provided a practical method for sharing our results with our partners. This is an interactive tool that our partners can use to assess the spatial and temporal trends in albedo and temperature anomalies.</a:t>
            </a:r>
          </a:p>
          <a:p>
            <a:pPr marL="285750" indent="-285750">
              <a:spcAft>
                <a:spcPts val="600"/>
              </a:spcAft>
              <a:buFont typeface="Arial,Sans-Serif"/>
              <a:buChar char="•"/>
            </a:pPr>
            <a:endParaRPr lang="en-US" dirty="0">
              <a:cs typeface="Calibri"/>
            </a:endParaRPr>
          </a:p>
          <a:p>
            <a:pPr marL="0" indent="0">
              <a:spcAft>
                <a:spcPts val="600"/>
              </a:spcAft>
              <a:buFont typeface="Arial,Sans-Serif"/>
              <a:buNone/>
            </a:pPr>
            <a:r>
              <a:rPr lang="en-US" dirty="0">
                <a:cs typeface="Calibri"/>
              </a:rPr>
              <a:t>Moreover, this project serves as a launching point for future projects focused on albedo and temperature within the community.</a:t>
            </a:r>
          </a:p>
          <a:p>
            <a:pPr marL="285750" indent="-285750">
              <a:spcAft>
                <a:spcPts val="600"/>
              </a:spcAft>
              <a:buFont typeface="Arial,Sans-Serif"/>
              <a:buChar char="•"/>
            </a:pPr>
            <a:endParaRPr lang="en-US" dirty="0">
              <a:cs typeface="Calibri"/>
            </a:endParaRPr>
          </a:p>
          <a:p>
            <a:pPr marL="0" marR="0" lvl="0" indent="0" algn="l" defTabSz="914400">
              <a:lnSpc>
                <a:spcPct val="100000"/>
              </a:lnSpc>
              <a:spcBef>
                <a:spcPts val="0"/>
              </a:spcBef>
              <a:spcAft>
                <a:spcPts val="0"/>
              </a:spcAft>
              <a:buClrTx/>
              <a:buSzTx/>
              <a:buNone/>
              <a:tabLst/>
              <a:defRPr/>
            </a:pPr>
            <a:endParaRPr lang="en-US" dirty="0">
              <a:cs typeface="Calibri"/>
            </a:endParaRPr>
          </a:p>
          <a:p>
            <a:r>
              <a:rPr lang="en-US" dirty="0"/>
              <a:t>------------------------------Image Information Below ------------------------------</a:t>
            </a:r>
            <a:endParaRPr lang="en-US" dirty="0">
              <a:cs typeface="Calibri"/>
            </a:endParaRPr>
          </a:p>
          <a:p>
            <a:endParaRPr lang="en-US" dirty="0"/>
          </a:p>
          <a:p>
            <a:r>
              <a:rPr lang="en-US" dirty="0"/>
              <a:t>•Image Credit: City of Cambridge</a:t>
            </a:r>
            <a:endParaRPr lang="en-US" dirty="0">
              <a:cs typeface="Calibri"/>
            </a:endParaRPr>
          </a:p>
          <a:p>
            <a:r>
              <a:rPr lang="en-US" dirty="0"/>
              <a:t>•Image Source: Provided by the Partners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43486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Using High Resolution Orthoimagery we calculated rooftop albedo and the NASA Earth observation, Aqua MODIS, was used to study nighttime land surface temperature. Nighttime LST was important here because the effect of UHI’s are</a:t>
            </a:r>
            <a:r>
              <a:rPr lang="en-GB" dirty="0"/>
              <a:t> often most prominent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Albedo Work:</a:t>
            </a:r>
          </a:p>
          <a:p>
            <a:r>
              <a:rPr lang="en-US" dirty="0"/>
              <a:t>The figure on the left visualizes the results of the albedo calculations applied to 2018 High Resolution Orthoimagery. The dark red buildings represent rooftops with the lowest range in albedo, less than 0.3, and the white buildings represent rooftops with the highest albedo values, greater than 0.8.</a:t>
            </a:r>
          </a:p>
          <a:p>
            <a:r>
              <a:rPr lang="en-US" dirty="0">
                <a:cs typeface="Calibri"/>
              </a:rPr>
              <a:t>I would like to remind you that albedo is measured on a unitless scale between 0 and 1.</a:t>
            </a:r>
          </a:p>
          <a:p>
            <a:endParaRPr lang="en-US" dirty="0"/>
          </a:p>
          <a:p>
            <a:r>
              <a:rPr lang="en-US" b="1" dirty="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enlarged the MIT neighborhood to provide a more detailed view of the results. When we compared the true color imagery with the building specific albedo calculations, we could see that white roofs have a higher albedo value compared to dark roofs.</a:t>
            </a:r>
            <a:endParaRPr lang="en-US" dirty="0">
              <a:cs typeface="Calibri"/>
            </a:endParaRPr>
          </a:p>
          <a:p>
            <a:endParaRPr lang="en-US" dirty="0"/>
          </a:p>
          <a:p>
            <a:r>
              <a:rPr lang="en-US" dirty="0"/>
              <a:t>This example is from 2018, but we calculated rooftop albedo from 2008 – 2018 and found that albedo increased by approximately 0.12 across the city.</a:t>
            </a:r>
          </a:p>
          <a:p>
            <a:r>
              <a:rPr lang="en-US" b="0" i="0" kern="1200" dirty="0">
                <a:effectLst/>
              </a:rPr>
              <a:t>Furthermore, we found that the majority of positive change in albedo was found in non-residential areas.   </a:t>
            </a:r>
          </a:p>
          <a:p>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Temperature Anomaly Work:</a:t>
            </a:r>
          </a:p>
          <a:p>
            <a:r>
              <a:rPr lang="en-US" dirty="0">
                <a:cs typeface="Calibri"/>
              </a:rPr>
              <a:t>Next, we have a map of temperature anomalies for the combined months of June, July, and August 2019. </a:t>
            </a:r>
          </a:p>
          <a:p>
            <a:r>
              <a:rPr lang="en-US" dirty="0">
                <a:cs typeface="Calibri"/>
              </a:rPr>
              <a:t>This figure shows the difference </a:t>
            </a:r>
            <a:r>
              <a:rPr lang="en-US" dirty="0"/>
              <a:t>in temperature for each pixel from the mean of Eastern Massachusetts – which was 60.2 °F. </a:t>
            </a:r>
            <a:endParaRPr lang="en-US" dirty="0">
              <a:cs typeface="Calibri"/>
            </a:endParaRPr>
          </a:p>
          <a:p>
            <a:endParaRPr lang="en-US" dirty="0">
              <a:cs typeface="Calibri"/>
            </a:endParaRPr>
          </a:p>
          <a:p>
            <a:r>
              <a:rPr lang="en-US" dirty="0"/>
              <a:t>Brighter shades of yellow represent positive temperature anomalies, or areas warmer than average, called 'hot spots.’</a:t>
            </a:r>
          </a:p>
          <a:p>
            <a:r>
              <a:rPr lang="en-US" dirty="0"/>
              <a:t>Darker shades of purple represent negative temperature anomalies, or areas colder than average, called 'cool spots.’</a:t>
            </a:r>
            <a:endParaRPr lang="en-US" dirty="0">
              <a:cs typeface="Calibri"/>
            </a:endParaRPr>
          </a:p>
          <a:p>
            <a:endParaRPr lang="en-US" dirty="0">
              <a:cs typeface="Calibri"/>
            </a:endParaRPr>
          </a:p>
          <a:p>
            <a:r>
              <a:rPr lang="en-US" dirty="0"/>
              <a:t>As you can see in the square, Cambridge is characterized by colors that fall on the higher end of the color bar range.</a:t>
            </a:r>
          </a:p>
          <a:p>
            <a:endParaRPr lang="en-US" dirty="0"/>
          </a:p>
          <a:p>
            <a:r>
              <a:rPr lang="en-US" b="1" dirty="0"/>
              <a:t>Click for Animation:</a:t>
            </a:r>
          </a:p>
          <a:p>
            <a:r>
              <a:rPr lang="en-US" dirty="0"/>
              <a:t>This indicates that in 2019, Cambridge was a ‘hotspot’ and experienced warmer nighttime temperatures than rural areas.  </a:t>
            </a:r>
          </a:p>
          <a:p>
            <a:endParaRPr lang="en-US" dirty="0"/>
          </a:p>
          <a:p>
            <a:r>
              <a:rPr lang="en-US" dirty="0"/>
              <a:t>Indeed, we found that Cambridge temperature anomalies normalized to a portion of Eastern Massachusetts demonstrated a positive mean temperature difference of 2.89°F between 2004 – 2019. Making Cambridge a ‘Hot spot.’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16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would not have been possible without the guidance of: </a:t>
            </a:r>
          </a:p>
          <a:p>
            <a:endParaRPr lang="en-US" dirty="0"/>
          </a:p>
          <a:p>
            <a:r>
              <a:rPr lang="en-US" b="1" dirty="0"/>
              <a:t>Our Science Advisors: </a:t>
            </a:r>
            <a:r>
              <a:rPr lang="en-US" dirty="0"/>
              <a:t>Dr. Cedric Fichot, Dr. Mehdi Heris, and Dr. Kenton Ross</a:t>
            </a:r>
          </a:p>
          <a:p>
            <a:endParaRPr lang="en-US" dirty="0"/>
          </a:p>
          <a:p>
            <a:r>
              <a:rPr lang="en-US" b="1" dirty="0"/>
              <a:t>Our Partners: </a:t>
            </a:r>
            <a:endParaRPr lang="en-US" b="1" dirty="0">
              <a:cs typeface="Calibri"/>
            </a:endParaRPr>
          </a:p>
          <a:p>
            <a:r>
              <a:rPr lang="en-US" dirty="0"/>
              <a:t>John Bolduc and Drew Kane from the City of Cambridge, Community Development Department</a:t>
            </a:r>
          </a:p>
          <a:p>
            <a:r>
              <a:rPr lang="en-US" dirty="0"/>
              <a:t>Julia Jeanty, from the American Geophysical Union's Thriving Earth Exchange</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63693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results from both rooftop albedo and temperature anomaly calculations were input into a user-friendly ArcGIS Dashboard which will allow our partners and the Cambridge community to interact with our findings. They can explore how albedo and temperature change in relation to other relevant factors, such as tree canopy and impervious surface.</a:t>
            </a:r>
          </a:p>
          <a:p>
            <a:pPr>
              <a:spcAft>
                <a:spcPts val="600"/>
              </a:spcAft>
            </a:pPr>
            <a:endParaRPr lang="en-US" sz="1200" kern="1200" dirty="0">
              <a:solidFill>
                <a:schemeClr val="tx1"/>
              </a:solidFill>
              <a:effectLst/>
              <a:latin typeface="+mn-lt"/>
              <a:ea typeface="+mn-ea"/>
              <a:cs typeface="+mn-cs"/>
            </a:endParaRPr>
          </a:p>
          <a:p>
            <a:pPr>
              <a:spcAft>
                <a:spcPts val="600"/>
              </a:spcAft>
            </a:pPr>
            <a:r>
              <a:rPr lang="en-US" sz="1200" b="1" kern="1200" dirty="0">
                <a:solidFill>
                  <a:schemeClr val="tx1"/>
                </a:solidFill>
                <a:effectLst/>
                <a:latin typeface="+mn-lt"/>
                <a:ea typeface="+mn-ea"/>
                <a:cs typeface="+mn-cs"/>
              </a:rPr>
              <a:t>Click for Animation:</a:t>
            </a:r>
          </a:p>
          <a:p>
            <a:pPr>
              <a:spcAft>
                <a:spcPts val="600"/>
              </a:spcAft>
            </a:pPr>
            <a:r>
              <a:rPr lang="en-US" sz="1200" kern="1200" dirty="0">
                <a:solidFill>
                  <a:schemeClr val="tx1"/>
                </a:solidFill>
                <a:effectLst/>
                <a:latin typeface="+mn-lt"/>
                <a:ea typeface="+mn-ea"/>
                <a:cs typeface="+mn-cs"/>
              </a:rPr>
              <a:t>The dashboard is interactive, so our partners can either click on a building or look up a specific address to find the albedo of a specific rooftop. We even included a feature so that our partners could assess albedo by neighborhood. </a:t>
            </a:r>
          </a:p>
          <a:p>
            <a:pPr>
              <a:spcAft>
                <a:spcPts val="600"/>
              </a:spcAft>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The major benefit here, is that this really serves as a practical tool for our partners. </a:t>
            </a:r>
            <a:r>
              <a:rPr lang="en-US" dirty="0"/>
              <a:t>These results will provide our partners at the City of Cambridge with insight into the progress of their Climate Change Preparedness and Resilience Plan and inform future initiatives to aimed at making Cambridge more resilient to the effects of urban heat.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Credit: DEVELOP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Nicole Ramberg-Pihl and this past summer I served as Project Lead for the Cambridge Urban Development project for the NASA DEVELOP National Program. Today I am presenting on behalf of my teammates Sophie Barrowman, Liam Bhajan, and Olivia Cronin-Golomb; as well as our DEVELOP Fellow Celeste Gambino. I am excited to share our work with you, "Quantifying Changes in Urban Albedo with NASA Earth Observations to Reduce Urban Heat Island Effect in Cambridge, Massachusetts.“</a:t>
            </a:r>
          </a:p>
          <a:p>
            <a:endParaRPr lang="en-US" dirty="0"/>
          </a:p>
          <a:p>
            <a:r>
              <a:rPr lang="en-US" dirty="0"/>
              <a:t>The image that you see here is a snapshot from our temperature anomaly work which I will be discussing later in the presentation!</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48459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previous slide, I mentioned the Urban Heat Island Effect, often simply abbreviated as UHI.  </a:t>
            </a:r>
          </a:p>
          <a:p>
            <a:endParaRPr lang="en-GB" dirty="0"/>
          </a:p>
          <a:p>
            <a:r>
              <a:rPr lang="en-GB" dirty="0"/>
              <a:t>Urban Heat Island Effect (UHI) is a phenomenon where urban environments experience warmer temperatures on average compared to surrounding suburban and rural areas.</a:t>
            </a:r>
          </a:p>
          <a:p>
            <a:r>
              <a:rPr lang="en-GB" dirty="0"/>
              <a:t>This is what we are depicting with the infographic on the screen before you. </a:t>
            </a:r>
          </a:p>
          <a:p>
            <a:r>
              <a:rPr lang="en-GB" dirty="0"/>
              <a:t>  Y axis – Temperature</a:t>
            </a:r>
          </a:p>
          <a:p>
            <a:r>
              <a:rPr lang="en-GB" dirty="0"/>
              <a:t>  X axis – Different categories of the built environment – areas where we are both living and working - and they range from Rural to Suburban to Urban settings.</a:t>
            </a:r>
          </a:p>
          <a:p>
            <a:endParaRPr lang="en-GB" dirty="0"/>
          </a:p>
          <a:p>
            <a:r>
              <a:rPr lang="en-GB" b="1" dirty="0"/>
              <a:t>CLICK for Animation:</a:t>
            </a:r>
          </a:p>
          <a:p>
            <a:r>
              <a:rPr lang="en-GB" dirty="0"/>
              <a:t>Temperatures in urban areas can be up to 22 degrees F warmer than surrounding suburban and rural regions – and this effect is often most prominent at night when the surrounding areas cool off and the urban environment remains warmer.</a:t>
            </a:r>
          </a:p>
          <a:p>
            <a:endParaRPr lang="en-GB" dirty="0">
              <a:cs typeface="Calibri"/>
            </a:endParaRPr>
          </a:p>
          <a:p>
            <a:r>
              <a:rPr lang="en-US" dirty="0"/>
              <a:t>------------------------------Image Information Below ------------------------------</a:t>
            </a:r>
            <a:endParaRPr lang="en-GB" dirty="0"/>
          </a:p>
          <a:p>
            <a:endParaRPr lang="en-GB" dirty="0">
              <a:cs typeface="Calibri"/>
            </a:endParaRPr>
          </a:p>
          <a:p>
            <a:r>
              <a:rPr lang="en-US" dirty="0"/>
              <a:t>•Image Credit:  Summer 2020 MA – Boston Team</a:t>
            </a:r>
            <a:endParaRPr lang="en-US" dirty="0">
              <a:cs typeface="Calibri"/>
            </a:endParaRPr>
          </a:p>
          <a:p>
            <a:r>
              <a:rPr lang="en-US" dirty="0"/>
              <a:t>•Image Source: Created by Summer 2020 MA-Boston Team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40471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UHI are attributed to multiple factors including:</a:t>
            </a:r>
          </a:p>
          <a:p>
            <a:r>
              <a:rPr lang="en-GB" dirty="0"/>
              <a:t>    The fact that there is a higher density of buildings that trap and release heat</a:t>
            </a:r>
          </a:p>
          <a:p>
            <a:r>
              <a:rPr lang="en-GB" b="1" dirty="0"/>
              <a:t>Click for Animation</a:t>
            </a:r>
          </a:p>
          <a:p>
            <a:r>
              <a:rPr lang="en-GB" dirty="0"/>
              <a:t>    A lack of trees and vegetation, which are known to provide shade and cooling</a:t>
            </a:r>
          </a:p>
          <a:p>
            <a:r>
              <a:rPr lang="en-GB" b="1" dirty="0"/>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High proportion of low albedo surfaces, such as dark asphalt and roofs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cs typeface="Calibri"/>
            </a:endParaRPr>
          </a:p>
          <a:p>
            <a:r>
              <a:rPr lang="en-US" dirty="0"/>
              <a:t>------------------------------Image Information Below ------------------------------</a:t>
            </a:r>
            <a:endParaRPr lang="en-GB" dirty="0"/>
          </a:p>
          <a:p>
            <a:endParaRPr lang="en-US" dirty="0"/>
          </a:p>
          <a:p>
            <a:r>
              <a:rPr lang="en-US" dirty="0"/>
              <a:t>•Image Credit: City of Cambridge</a:t>
            </a:r>
            <a:endParaRPr lang="en-US" dirty="0">
              <a:cs typeface="Calibri"/>
            </a:endParaRPr>
          </a:p>
          <a:p>
            <a:r>
              <a:rPr lang="en-US" dirty="0"/>
              <a:t>•Image Source: Provided by Partner Organization: City of Cambridge</a:t>
            </a:r>
            <a:endParaRPr lang="en-US" dirty="0">
              <a:cs typeface="Calibri"/>
            </a:endParaRPr>
          </a:p>
          <a:p>
            <a:endParaRPr lang="en-US" dirty="0">
              <a:cs typeface="Calibri"/>
            </a:endParaRPr>
          </a:p>
          <a:p>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930514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Albedo refers to the proportion of incident solar radiation that is reflected by a surface.</a:t>
            </a:r>
          </a:p>
          <a:p>
            <a:endParaRPr lang="en-GB" dirty="0"/>
          </a:p>
          <a:p>
            <a:r>
              <a:rPr lang="en-GB" dirty="0"/>
              <a:t>Albedo is measured on a unitless scale ranging between 0 and 1, as shown in this figure. </a:t>
            </a:r>
          </a:p>
          <a:p>
            <a:r>
              <a:rPr lang="en-GB" dirty="0"/>
              <a:t> </a:t>
            </a:r>
          </a:p>
          <a:p>
            <a:r>
              <a:rPr lang="en-GB" dirty="0"/>
              <a:t>Low albedo materials, such as dark asphalt or traditional roofing materials absorb and trap heat which contributes to the urban heat island effect.  </a:t>
            </a:r>
          </a:p>
          <a:p>
            <a:endParaRPr lang="en-GB" dirty="0"/>
          </a:p>
          <a:p>
            <a:r>
              <a:rPr lang="en-GB" dirty="0"/>
              <a:t>In comparison, light surfaces, such as a white roof, reflect higher amounts of solar radiation and therefore have high albedo.</a:t>
            </a:r>
            <a:endParaRPr lang="en-US" dirty="0"/>
          </a:p>
          <a:p>
            <a:endParaRPr lang="en-GB" dirty="0">
              <a:cs typeface="Calibri"/>
            </a:endParaRPr>
          </a:p>
          <a:p>
            <a:r>
              <a:rPr lang="en-GB" dirty="0"/>
              <a:t>Mitigation efforts to increase albedo often include painting roofs white or increasing the amount of vegetation in urban areas.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City of Cambridge is a great example of a community that is actively taking steps to increase albedo across the city with hopes that they can lessen the impacts of urban heat. </a:t>
            </a:r>
          </a:p>
          <a:p>
            <a:endParaRPr lang="en-GB" dirty="0">
              <a:cs typeface="Calibri"/>
            </a:endParaRPr>
          </a:p>
          <a:p>
            <a:endParaRPr lang="en-GB" dirty="0">
              <a:cs typeface="Calibri"/>
            </a:endParaRPr>
          </a:p>
          <a:p>
            <a:r>
              <a:rPr lang="en-GB" dirty="0"/>
              <a:t>Additional Information from Table:</a:t>
            </a:r>
            <a:endParaRPr lang="en-GB" dirty="0">
              <a:cs typeface="Calibri"/>
            </a:endParaRPr>
          </a:p>
          <a:p>
            <a:r>
              <a:rPr lang="en-GB" dirty="0"/>
              <a:t>F</a:t>
            </a:r>
            <a:r>
              <a:rPr lang="en-MT"/>
              <a:t>resh asphalt – 0.04 </a:t>
            </a:r>
            <a:endParaRPr lang="en-MT">
              <a:cs typeface="Calibri"/>
            </a:endParaRPr>
          </a:p>
          <a:p>
            <a:r>
              <a:rPr lang="en-GB" dirty="0"/>
              <a:t>Worn asphalt – 0.12</a:t>
            </a:r>
            <a:endParaRPr lang="en-GB" dirty="0">
              <a:cs typeface="Calibri"/>
            </a:endParaRPr>
          </a:p>
          <a:p>
            <a:r>
              <a:rPr lang="en-GB" dirty="0"/>
              <a:t>Open ocean – 0.06 </a:t>
            </a:r>
            <a:endParaRPr lang="en-GB" dirty="0">
              <a:cs typeface="Calibri"/>
            </a:endParaRPr>
          </a:p>
          <a:p>
            <a:r>
              <a:rPr lang="en-GB" dirty="0"/>
              <a:t>Deciduous trees – 0.15</a:t>
            </a:r>
            <a:endParaRPr lang="en-GB" dirty="0">
              <a:cs typeface="Calibri"/>
            </a:endParaRPr>
          </a:p>
          <a:p>
            <a:r>
              <a:rPr lang="en-GB" dirty="0"/>
              <a:t>New concrete – 0.55</a:t>
            </a:r>
            <a:endParaRPr lang="en-GB" dirty="0">
              <a:cs typeface="Calibri"/>
            </a:endParaRPr>
          </a:p>
          <a:p>
            <a:r>
              <a:rPr lang="en-GB" dirty="0"/>
              <a:t>Fresh snow – 0.80</a:t>
            </a:r>
            <a:endParaRPr lang="en-GB" dirty="0">
              <a:cs typeface="Calibri"/>
            </a:endParaRPr>
          </a:p>
          <a:p>
            <a:endParaRPr lang="en-GB" dirty="0">
              <a:cs typeface="Calibri"/>
            </a:endParaRPr>
          </a:p>
          <a:p>
            <a:r>
              <a:rPr lang="en-US" dirty="0"/>
              <a:t>------------------------------Image Information Below ------------------------------</a:t>
            </a:r>
            <a:endParaRPr lang="en-GB" dirty="0"/>
          </a:p>
          <a:p>
            <a:endParaRPr lang="en-GB" dirty="0"/>
          </a:p>
          <a:p>
            <a:r>
              <a:rPr lang="en-US" dirty="0"/>
              <a:t>•Image Credit:  Summer 2020 MA – Boston Team</a:t>
            </a:r>
            <a:endParaRPr lang="en-US" dirty="0">
              <a:cs typeface="Calibri"/>
            </a:endParaRPr>
          </a:p>
          <a:p>
            <a:r>
              <a:rPr lang="en-US" dirty="0"/>
              <a:t>•Image Source: Created by Summer 2020 MA-Boston Team Members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1653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team at DEVELOP partnered with the City of Cambridge’s Community Development Department and the American Geophysical Union’s, Thriving Earth Exchange (TEX) to inform ongoing efforts aimed at reducing the impacts of urban heat in the city of Cambridge. </a:t>
            </a:r>
          </a:p>
          <a:p>
            <a:endParaRPr lang="en-US" dirty="0"/>
          </a:p>
          <a:p>
            <a:r>
              <a:rPr lang="en-US" dirty="0"/>
              <a:t>To provide some context:</a:t>
            </a:r>
          </a:p>
          <a:p>
            <a:r>
              <a:rPr lang="en-US" dirty="0"/>
              <a:t>Cambridge is part of the greater Boston metropolitan area in the State of Massachusetts, which is located in the Northeastern portion of the United States.</a:t>
            </a:r>
          </a:p>
          <a:p>
            <a:endParaRPr lang="en-US" dirty="0"/>
          </a:p>
          <a:p>
            <a:r>
              <a:rPr lang="en-US" dirty="0"/>
              <a:t>Cambridge spans approximately 7.13 square miles.  </a:t>
            </a:r>
          </a:p>
          <a:p>
            <a:endParaRPr lang="en-US" dirty="0"/>
          </a:p>
          <a:p>
            <a:r>
              <a:rPr lang="en-US" dirty="0"/>
              <a:t>According to the 2010 US Census Bureau, Cambridge is home to over 100,000 residents. </a:t>
            </a:r>
          </a:p>
          <a:p>
            <a:endParaRPr lang="en-US" dirty="0"/>
          </a:p>
          <a:p>
            <a:r>
              <a:rPr lang="en-US" dirty="0"/>
              <a:t>On the left we have a study area map showing the city of Cambridge and its position within Massachusetts (inset map). On the right we have an image of the city of Cambridge along the Charles River and on the other side of the river you can see the Boston skyline. </a:t>
            </a:r>
          </a:p>
          <a:p>
            <a:endParaRPr lang="en-MT">
              <a:cs typeface="Calibri"/>
            </a:endParaRPr>
          </a:p>
          <a:p>
            <a:r>
              <a:rPr lang="en-US" dirty="0"/>
              <a:t>------------------------------Image Information Below ------------------------------</a:t>
            </a:r>
            <a:endParaRPr lang="en-US" dirty="0">
              <a:cs typeface="Calibri"/>
            </a:endParaRPr>
          </a:p>
          <a:p>
            <a:endParaRPr lang="en-US" dirty="0"/>
          </a:p>
          <a:p>
            <a:r>
              <a:rPr lang="en-US" dirty="0"/>
              <a:t>•Image Credit: City of Cambridge</a:t>
            </a:r>
            <a:endParaRPr lang="en-US" dirty="0">
              <a:cs typeface="Calibri"/>
            </a:endParaRPr>
          </a:p>
          <a:p>
            <a:r>
              <a:rPr lang="en-US" dirty="0"/>
              <a:t>•Image Source: Provided by the Partners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T"/>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47875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surprising that our partners are concerned about Urban Heat Islands and the associated impacts of elevated heat on their community.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Elevated temperatures from UHI are associated with increases in heat-related mortalities, increases in energy consumption, air pollution, and impacts to local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impacts can be exacerbated by climate change, and extreme variations in regional temperature – such as heat waves.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have shown that up to 3 times the amount of heat-related deaths can occur in urban areas compared to surrounding regions during heatwaves.</a:t>
            </a:r>
          </a:p>
          <a:p>
            <a:endParaRPr lang="en-US" dirty="0"/>
          </a:p>
          <a:p>
            <a:r>
              <a:rPr lang="en-US" dirty="0"/>
              <a:t>By 2030, Cambridge is expected to experience as many as triple the number of days above 90°F per year, along with more heat waves, and overall warmer temperatures due to climate change.</a:t>
            </a:r>
          </a:p>
          <a:p>
            <a:endParaRPr lang="en-US" dirty="0"/>
          </a:p>
          <a:p>
            <a:r>
              <a:rPr lang="en-US" dirty="0"/>
              <a:t>Moreover Cambridge consists of over 60 percent impervious surface which, as we know, can trap heat.</a:t>
            </a:r>
          </a:p>
          <a:p>
            <a:endParaRPr lang="en-US" dirty="0"/>
          </a:p>
          <a:p>
            <a:endParaRPr lang="en-GB" dirty="0"/>
          </a:p>
          <a:p>
            <a:r>
              <a:rPr lang="en-US" dirty="0"/>
              <a:t>------------------------------Image Information Below ------------------------------</a:t>
            </a:r>
            <a:endParaRPr lang="en-US" dirty="0">
              <a:cs typeface="Calibri"/>
            </a:endParaRPr>
          </a:p>
          <a:p>
            <a:endParaRPr lang="en-US" dirty="0"/>
          </a:p>
          <a:p>
            <a:r>
              <a:rPr lang="en-US" dirty="0"/>
              <a:t>•Image Credit: City of Cambridge</a:t>
            </a:r>
            <a:endParaRPr lang="en-US" dirty="0">
              <a:cs typeface="Calibri"/>
            </a:endParaRPr>
          </a:p>
          <a:p>
            <a:r>
              <a:rPr lang="en-US" dirty="0"/>
              <a:t>•Image Source: </a:t>
            </a:r>
            <a:r>
              <a:rPr lang="en-GB" dirty="0">
                <a:hlinkClick r:id="rId3"/>
              </a:rPr>
              <a:t>https://www.cambridgema.gov/Departments/communitydevelopment</a:t>
            </a:r>
            <a:r>
              <a:rPr lang="en-US" dirty="0"/>
              <a:t> (Provided by Partner Organization: City of Cambridge)</a:t>
            </a:r>
            <a:endParaRPr lang="en-US" dirty="0">
              <a:cs typeface="Calibri"/>
            </a:endParaRPr>
          </a:p>
          <a:p>
            <a:endParaRPr lang="en-US" dirty="0"/>
          </a:p>
          <a:p>
            <a:endParaRPr lang="en-GB" dirty="0"/>
          </a:p>
          <a:p>
            <a:endParaRPr lang="en-GB" dirty="0"/>
          </a:p>
          <a:p>
            <a:endParaRPr lang="en-GB"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977147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7.svg"/><Relationship Id="rId2" Type="http://schemas.openxmlformats.org/officeDocument/2006/relationships/notesSlide" Target="../notesSlides/notesSlide11.xml"/><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69.png"/><Relationship Id="rId10"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5.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67.svg"/><Relationship Id="rId4" Type="http://schemas.openxmlformats.org/officeDocument/2006/relationships/image" Target="../media/image72.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4.svg"/><Relationship Id="rId5" Type="http://schemas.openxmlformats.org/officeDocument/2006/relationships/image" Target="../media/image2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svg"/><Relationship Id="rId20"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995E7BAD-0B11-4A25-9873-1D0820451AEC}"/>
              </a:ext>
            </a:extLst>
          </p:cNvPr>
          <p:cNvSpPr txBox="1">
            <a:spLocks/>
          </p:cNvSpPr>
          <p:nvPr/>
        </p:nvSpPr>
        <p:spPr>
          <a:xfrm>
            <a:off x="533400" y="290648"/>
            <a:ext cx="111252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6D9D"/>
                </a:solidFill>
                <a:effectLst/>
                <a:uLnTx/>
                <a:uFillTx/>
                <a:latin typeface="Century Gothic" panose="020B0502020202020204" pitchFamily="34" charset="0"/>
                <a:ea typeface="+mj-ea"/>
                <a:cs typeface="+mj-cs"/>
              </a:rPr>
              <a:t>Quantifying Changes in Urban Albedo with NASA Earth Observations to Reduce Urban Heat Island Effect in Cambridge, Massachusetts </a:t>
            </a:r>
          </a:p>
        </p:txBody>
      </p:sp>
      <p:grpSp>
        <p:nvGrpSpPr>
          <p:cNvPr id="37" name="Group 36">
            <a:extLst>
              <a:ext uri="{FF2B5EF4-FFF2-40B4-BE49-F238E27FC236}">
                <a16:creationId xmlns:a16="http://schemas.microsoft.com/office/drawing/2014/main" id="{D1D13A78-C70A-4EDE-B702-C19FB5C6C687}"/>
              </a:ext>
            </a:extLst>
          </p:cNvPr>
          <p:cNvGrpSpPr/>
          <p:nvPr/>
        </p:nvGrpSpPr>
        <p:grpSpPr>
          <a:xfrm>
            <a:off x="709650" y="2223368"/>
            <a:ext cx="5301728" cy="2835874"/>
            <a:chOff x="1017706" y="1124857"/>
            <a:chExt cx="5301728" cy="2835874"/>
          </a:xfrm>
        </p:grpSpPr>
        <p:grpSp>
          <p:nvGrpSpPr>
            <p:cNvPr id="38" name="Group 37">
              <a:extLst>
                <a:ext uri="{FF2B5EF4-FFF2-40B4-BE49-F238E27FC236}">
                  <a16:creationId xmlns:a16="http://schemas.microsoft.com/office/drawing/2014/main" id="{212A2190-DEFD-4490-93EC-D31CF986D074}"/>
                </a:ext>
              </a:extLst>
            </p:cNvPr>
            <p:cNvGrpSpPr/>
            <p:nvPr/>
          </p:nvGrpSpPr>
          <p:grpSpPr>
            <a:xfrm>
              <a:off x="1017706" y="1294799"/>
              <a:ext cx="4774488" cy="2665932"/>
              <a:chOff x="1017706" y="1483485"/>
              <a:chExt cx="4774488" cy="2665932"/>
            </a:xfrm>
          </p:grpSpPr>
          <p:pic>
            <p:nvPicPr>
              <p:cNvPr id="40" name="Graphic 18" descr="Forest scene">
                <a:extLst>
                  <a:ext uri="{FF2B5EF4-FFF2-40B4-BE49-F238E27FC236}">
                    <a16:creationId xmlns:a16="http://schemas.microsoft.com/office/drawing/2014/main" id="{93BC86DE-B61A-4C5F-9373-D9F91A39D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5562" y="3223345"/>
                <a:ext cx="506206" cy="506206"/>
              </a:xfrm>
              <a:prstGeom prst="rect">
                <a:avLst/>
              </a:prstGeom>
            </p:spPr>
          </p:pic>
          <p:grpSp>
            <p:nvGrpSpPr>
              <p:cNvPr id="41" name="Group 40">
                <a:extLst>
                  <a:ext uri="{FF2B5EF4-FFF2-40B4-BE49-F238E27FC236}">
                    <a16:creationId xmlns:a16="http://schemas.microsoft.com/office/drawing/2014/main" id="{696D2496-A43F-4EA0-8DB4-7C35A688DC78}"/>
                  </a:ext>
                </a:extLst>
              </p:cNvPr>
              <p:cNvGrpSpPr/>
              <p:nvPr/>
            </p:nvGrpSpPr>
            <p:grpSpPr>
              <a:xfrm>
                <a:off x="1017706" y="1483485"/>
                <a:ext cx="4774488" cy="2665932"/>
                <a:chOff x="291695" y="2602254"/>
                <a:chExt cx="6450109" cy="3923406"/>
              </a:xfrm>
            </p:grpSpPr>
            <p:sp>
              <p:nvSpPr>
                <p:cNvPr id="42" name="TextBox 1">
                  <a:extLst>
                    <a:ext uri="{FF2B5EF4-FFF2-40B4-BE49-F238E27FC236}">
                      <a16:creationId xmlns:a16="http://schemas.microsoft.com/office/drawing/2014/main" id="{DFFB1AD7-1388-4381-86CA-98F68492EACC}"/>
                    </a:ext>
                  </a:extLst>
                </p:cNvPr>
                <p:cNvSpPr txBox="1"/>
                <p:nvPr/>
              </p:nvSpPr>
              <p:spPr>
                <a:xfrm>
                  <a:off x="1578768" y="6072710"/>
                  <a:ext cx="1382110" cy="452950"/>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T" sz="1400" b="0" i="0" u="none" strike="noStrike" kern="1200" cap="none" spc="0" normalizeH="0" baseline="0" noProof="0">
                      <a:ln>
                        <a:noFill/>
                      </a:ln>
                      <a:solidFill>
                        <a:srgbClr val="3F3F3F"/>
                      </a:solidFill>
                      <a:effectLst/>
                      <a:uLnTx/>
                      <a:uFillTx/>
                      <a:latin typeface="Century Gothic" panose="020B0502020202020204" pitchFamily="34" charset="0"/>
                      <a:ea typeface="+mn-ea"/>
                      <a:cs typeface="+mn-cs"/>
                    </a:rPr>
                    <a:t>Suburban</a:t>
                  </a:r>
                  <a:endPar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sp>
              <p:nvSpPr>
                <p:cNvPr id="43" name="TextBox 2">
                  <a:extLst>
                    <a:ext uri="{FF2B5EF4-FFF2-40B4-BE49-F238E27FC236}">
                      <a16:creationId xmlns:a16="http://schemas.microsoft.com/office/drawing/2014/main" id="{A6D4F9D3-5047-44FC-BE96-C55017B10EDB}"/>
                    </a:ext>
                  </a:extLst>
                </p:cNvPr>
                <p:cNvSpPr txBox="1"/>
                <p:nvPr/>
              </p:nvSpPr>
              <p:spPr>
                <a:xfrm>
                  <a:off x="3033312" y="6072709"/>
                  <a:ext cx="1086423" cy="452950"/>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T" sz="1400" b="0" i="0" u="none" strike="noStrike" kern="1200" cap="none" spc="0" normalizeH="0" baseline="0" noProof="0">
                      <a:ln>
                        <a:noFill/>
                      </a:ln>
                      <a:solidFill>
                        <a:srgbClr val="3F3F3F"/>
                      </a:solidFill>
                      <a:effectLst/>
                      <a:uLnTx/>
                      <a:uFillTx/>
                      <a:latin typeface="Century Gothic" panose="020B0502020202020204" pitchFamily="34" charset="0"/>
                      <a:ea typeface="+mn-ea"/>
                      <a:cs typeface="+mn-cs"/>
                    </a:rPr>
                    <a:t>Urban</a:t>
                  </a:r>
                  <a:endPar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sp>
              <p:nvSpPr>
                <p:cNvPr id="44" name="TextBox 3">
                  <a:extLst>
                    <a:ext uri="{FF2B5EF4-FFF2-40B4-BE49-F238E27FC236}">
                      <a16:creationId xmlns:a16="http://schemas.microsoft.com/office/drawing/2014/main" id="{AD6B2311-BBCD-4B5C-B383-1EE832165D6A}"/>
                    </a:ext>
                  </a:extLst>
                </p:cNvPr>
                <p:cNvSpPr txBox="1"/>
                <p:nvPr/>
              </p:nvSpPr>
              <p:spPr>
                <a:xfrm>
                  <a:off x="4172240" y="6072709"/>
                  <a:ext cx="1382110" cy="452950"/>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Suburban</a:t>
                  </a:r>
                </a:p>
              </p:txBody>
            </p:sp>
            <p:sp>
              <p:nvSpPr>
                <p:cNvPr id="45" name="TextBox 4">
                  <a:extLst>
                    <a:ext uri="{FF2B5EF4-FFF2-40B4-BE49-F238E27FC236}">
                      <a16:creationId xmlns:a16="http://schemas.microsoft.com/office/drawing/2014/main" id="{2329FDDE-EAB9-48F6-8601-4FC0AA89B245}"/>
                    </a:ext>
                  </a:extLst>
                </p:cNvPr>
                <p:cNvSpPr txBox="1"/>
                <p:nvPr/>
              </p:nvSpPr>
              <p:spPr>
                <a:xfrm>
                  <a:off x="5600301" y="6072708"/>
                  <a:ext cx="983168" cy="452950"/>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Rural</a:t>
                  </a:r>
                </a:p>
              </p:txBody>
            </p:sp>
            <p:sp>
              <p:nvSpPr>
                <p:cNvPr id="46" name="TextBox 5">
                  <a:extLst>
                    <a:ext uri="{FF2B5EF4-FFF2-40B4-BE49-F238E27FC236}">
                      <a16:creationId xmlns:a16="http://schemas.microsoft.com/office/drawing/2014/main" id="{7C0B9118-6270-4387-AED9-1E95F5896B5C}"/>
                    </a:ext>
                  </a:extLst>
                </p:cNvPr>
                <p:cNvSpPr txBox="1"/>
                <p:nvPr/>
              </p:nvSpPr>
              <p:spPr>
                <a:xfrm>
                  <a:off x="774299" y="6072709"/>
                  <a:ext cx="913962" cy="452950"/>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Rural</a:t>
                  </a:r>
                </a:p>
              </p:txBody>
            </p:sp>
            <p:cxnSp>
              <p:nvCxnSpPr>
                <p:cNvPr id="47" name="Straight Arrow Connector 46">
                  <a:extLst>
                    <a:ext uri="{FF2B5EF4-FFF2-40B4-BE49-F238E27FC236}">
                      <a16:creationId xmlns:a16="http://schemas.microsoft.com/office/drawing/2014/main" id="{CC03DAB7-CEE7-453A-BF0B-95E42BA73F50}"/>
                    </a:ext>
                  </a:extLst>
                </p:cNvPr>
                <p:cNvCxnSpPr/>
                <p:nvPr/>
              </p:nvCxnSpPr>
              <p:spPr>
                <a:xfrm flipV="1">
                  <a:off x="819595" y="5919284"/>
                  <a:ext cx="5922209" cy="13369"/>
                </a:xfrm>
                <a:prstGeom prst="straightConnector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2EA6066-20A5-424D-9FDA-E4086292FA92}"/>
                    </a:ext>
                  </a:extLst>
                </p:cNvPr>
                <p:cNvCxnSpPr>
                  <a:cxnSpLocks/>
                </p:cNvCxnSpPr>
                <p:nvPr/>
              </p:nvCxnSpPr>
              <p:spPr>
                <a:xfrm flipV="1">
                  <a:off x="819594" y="2602254"/>
                  <a:ext cx="416" cy="3309009"/>
                </a:xfrm>
                <a:prstGeom prst="straightConnector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Graphic 18" descr="Forest scene">
                  <a:extLst>
                    <a:ext uri="{FF2B5EF4-FFF2-40B4-BE49-F238E27FC236}">
                      <a16:creationId xmlns:a16="http://schemas.microsoft.com/office/drawing/2014/main" id="{93B0726B-84FB-434C-88E1-03091920DB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700" y="5184021"/>
                  <a:ext cx="727243" cy="727243"/>
                </a:xfrm>
                <a:prstGeom prst="rect">
                  <a:avLst/>
                </a:prstGeom>
              </p:spPr>
            </p:pic>
            <p:pic>
              <p:nvPicPr>
                <p:cNvPr id="50" name="Graphic 28" descr="Neighborhood">
                  <a:extLst>
                    <a:ext uri="{FF2B5EF4-FFF2-40B4-BE49-F238E27FC236}">
                      <a16:creationId xmlns:a16="http://schemas.microsoft.com/office/drawing/2014/main" id="{F01B329F-238C-496F-8080-9636432169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9172" y="5184022"/>
                  <a:ext cx="673769" cy="673769"/>
                </a:xfrm>
                <a:prstGeom prst="rect">
                  <a:avLst/>
                </a:prstGeom>
              </p:spPr>
            </p:pic>
            <p:pic>
              <p:nvPicPr>
                <p:cNvPr id="51" name="Graphic 28" descr="Neighborhood">
                  <a:extLst>
                    <a:ext uri="{FF2B5EF4-FFF2-40B4-BE49-F238E27FC236}">
                      <a16:creationId xmlns:a16="http://schemas.microsoft.com/office/drawing/2014/main" id="{752CC399-4007-4430-917B-834B5C5A41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2540" y="5184021"/>
                  <a:ext cx="673769" cy="673769"/>
                </a:xfrm>
                <a:prstGeom prst="rect">
                  <a:avLst/>
                </a:prstGeom>
              </p:spPr>
            </p:pic>
            <p:pic>
              <p:nvPicPr>
                <p:cNvPr id="52" name="Graphic 30" descr="City">
                  <a:extLst>
                    <a:ext uri="{FF2B5EF4-FFF2-40B4-BE49-F238E27FC236}">
                      <a16:creationId xmlns:a16="http://schemas.microsoft.com/office/drawing/2014/main" id="{36A2841F-634F-4628-81BF-F0C47F3CA6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8436" y="4849812"/>
                  <a:ext cx="1195136" cy="1208505"/>
                </a:xfrm>
                <a:prstGeom prst="rect">
                  <a:avLst/>
                </a:prstGeom>
              </p:spPr>
            </p:pic>
            <p:cxnSp>
              <p:nvCxnSpPr>
                <p:cNvPr id="53" name="Connector: Curved 52">
                  <a:extLst>
                    <a:ext uri="{FF2B5EF4-FFF2-40B4-BE49-F238E27FC236}">
                      <a16:creationId xmlns:a16="http://schemas.microsoft.com/office/drawing/2014/main" id="{3E625078-8849-47DB-AEBE-520D6F95D630}"/>
                    </a:ext>
                  </a:extLst>
                </p:cNvPr>
                <p:cNvCxnSpPr/>
                <p:nvPr/>
              </p:nvCxnSpPr>
              <p:spPr>
                <a:xfrm flipV="1">
                  <a:off x="957309" y="3021541"/>
                  <a:ext cx="2692400" cy="2840091"/>
                </a:xfrm>
                <a:prstGeom prst="curvedConnector3">
                  <a:avLst/>
                </a:prstGeom>
                <a:solidFill>
                  <a:schemeClr val="bg1"/>
                </a:solidFill>
                <a:ln w="28575">
                  <a:solidFill>
                    <a:srgbClr val="C00000"/>
                  </a:solidFill>
                </a:ln>
              </p:spPr>
              <p:style>
                <a:lnRef idx="1">
                  <a:schemeClr val="dk1"/>
                </a:lnRef>
                <a:fillRef idx="0">
                  <a:schemeClr val="dk1"/>
                </a:fillRef>
                <a:effectRef idx="0">
                  <a:schemeClr val="dk1"/>
                </a:effectRef>
                <a:fontRef idx="minor">
                  <a:schemeClr val="tx1"/>
                </a:fontRef>
              </p:style>
            </p:cxnSp>
            <p:cxnSp>
              <p:nvCxnSpPr>
                <p:cNvPr id="54" name="Connector: Curved 53">
                  <a:extLst>
                    <a:ext uri="{FF2B5EF4-FFF2-40B4-BE49-F238E27FC236}">
                      <a16:creationId xmlns:a16="http://schemas.microsoft.com/office/drawing/2014/main" id="{8B904725-2A8E-4E91-94C5-347165A43CE4}"/>
                    </a:ext>
                  </a:extLst>
                </p:cNvPr>
                <p:cNvCxnSpPr>
                  <a:cxnSpLocks/>
                </p:cNvCxnSpPr>
                <p:nvPr/>
              </p:nvCxnSpPr>
              <p:spPr>
                <a:xfrm flipH="1" flipV="1">
                  <a:off x="3601974" y="3021539"/>
                  <a:ext cx="2731617" cy="2840091"/>
                </a:xfrm>
                <a:prstGeom prst="curvedConnector3">
                  <a:avLst/>
                </a:prstGeom>
                <a:solidFill>
                  <a:schemeClr val="bg1"/>
                </a:solidFill>
                <a:ln w="28575">
                  <a:solidFill>
                    <a:srgbClr val="C00000"/>
                  </a:solidFill>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0D6073F1-D847-4A79-8A81-1CF792932C1D}"/>
                    </a:ext>
                  </a:extLst>
                </p:cNvPr>
                <p:cNvSpPr txBox="1"/>
                <p:nvPr/>
              </p:nvSpPr>
              <p:spPr>
                <a:xfrm rot="16200000">
                  <a:off x="-964102" y="4175790"/>
                  <a:ext cx="2968966" cy="457371"/>
                </a:xfrm>
                <a:prstGeom prst="rect">
                  <a:avLst/>
                </a:prstGeom>
                <a:solidFill>
                  <a:schemeClr val="bg1"/>
                </a:solid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T" sz="1600" b="0" i="0" u="none" strike="noStrike" kern="1200" cap="none" spc="0" normalizeH="0" baseline="0" noProof="0">
                      <a:ln>
                        <a:noFill/>
                      </a:ln>
                      <a:solidFill>
                        <a:srgbClr val="3F3F3F"/>
                      </a:solidFill>
                      <a:effectLst/>
                      <a:uLnTx/>
                      <a:uFillTx/>
                      <a:latin typeface="Century Gothic" panose="020B0502020202020204" pitchFamily="34" charset="0"/>
                      <a:ea typeface="+mn-ea"/>
                      <a:cs typeface="+mn-cs"/>
                    </a:rPr>
                    <a:t>Temperature</a:t>
                  </a:r>
                  <a:endPar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endParaRPr>
                </a:p>
              </p:txBody>
            </p:sp>
          </p:grpSp>
        </p:grpSp>
        <p:sp>
          <p:nvSpPr>
            <p:cNvPr id="39" name="TextBox 38">
              <a:extLst>
                <a:ext uri="{FF2B5EF4-FFF2-40B4-BE49-F238E27FC236}">
                  <a16:creationId xmlns:a16="http://schemas.microsoft.com/office/drawing/2014/main" id="{2EE6C466-560A-4D6B-AD9B-C1F6A44D3FEF}"/>
                </a:ext>
              </a:extLst>
            </p:cNvPr>
            <p:cNvSpPr txBox="1"/>
            <p:nvPr/>
          </p:nvSpPr>
          <p:spPr>
            <a:xfrm>
              <a:off x="3575621" y="1124857"/>
              <a:ext cx="27438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Urban Heat Island Effect</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pic>
        <p:nvPicPr>
          <p:cNvPr id="97" name="Picture 3" descr="A view of a city&#10;&#10;Description automatically generated">
            <a:extLst>
              <a:ext uri="{FF2B5EF4-FFF2-40B4-BE49-F238E27FC236}">
                <a16:creationId xmlns:a16="http://schemas.microsoft.com/office/drawing/2014/main" id="{8362566C-F38C-4A58-86BC-5B8BF44C36C2}"/>
              </a:ext>
            </a:extLst>
          </p:cNvPr>
          <p:cNvPicPr>
            <a:picLocks noChangeAspect="1"/>
          </p:cNvPicPr>
          <p:nvPr/>
        </p:nvPicPr>
        <p:blipFill>
          <a:blip r:embed="rId11"/>
          <a:stretch>
            <a:fillRect/>
          </a:stretch>
        </p:blipFill>
        <p:spPr>
          <a:xfrm>
            <a:off x="6281740" y="1700888"/>
            <a:ext cx="5338760" cy="3567111"/>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98" name="TextBox 97">
            <a:extLst>
              <a:ext uri="{FF2B5EF4-FFF2-40B4-BE49-F238E27FC236}">
                <a16:creationId xmlns:a16="http://schemas.microsoft.com/office/drawing/2014/main" id="{86A1F16D-8E83-4323-A928-7E849344D3D7}"/>
              </a:ext>
            </a:extLst>
          </p:cNvPr>
          <p:cNvSpPr txBox="1"/>
          <p:nvPr/>
        </p:nvSpPr>
        <p:spPr>
          <a:xfrm>
            <a:off x="6305330" y="5342972"/>
            <a:ext cx="5376860"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T" sz="16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City of Cambridge</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r>
              <a:rPr kumimoji="0" lang="en-MT" sz="16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a:t>
            </a: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T" sz="16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Community Development</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American Geophysical Union’s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Thriving Earth Exchange</a:t>
            </a:r>
            <a:endParaRPr kumimoji="0" lang="en-MT" sz="16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p:txBody>
      </p:sp>
      <p:sp>
        <p:nvSpPr>
          <p:cNvPr id="103" name="TextBox 102">
            <a:extLst>
              <a:ext uri="{FF2B5EF4-FFF2-40B4-BE49-F238E27FC236}">
                <a16:creationId xmlns:a16="http://schemas.microsoft.com/office/drawing/2014/main" id="{915AFBE9-BF04-48F5-A3B2-553B8FCA6743}"/>
              </a:ext>
            </a:extLst>
          </p:cNvPr>
          <p:cNvSpPr txBox="1"/>
          <p:nvPr/>
        </p:nvSpPr>
        <p:spPr>
          <a:xfrm>
            <a:off x="134863" y="5910591"/>
            <a:ext cx="53949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Nicole Ramberg-Pihl, Sophie Barrowman,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Liam Bhajan, Olivia Cronin-Golomb, &amp;                   Celeste Gambino</a:t>
            </a:r>
          </a:p>
        </p:txBody>
      </p:sp>
      <p:pic>
        <p:nvPicPr>
          <p:cNvPr id="104" name="Picture 103" descr="Logo, icon&#10;&#10;Description automatically generated">
            <a:extLst>
              <a:ext uri="{FF2B5EF4-FFF2-40B4-BE49-F238E27FC236}">
                <a16:creationId xmlns:a16="http://schemas.microsoft.com/office/drawing/2014/main" id="{953F0410-63AE-4AB5-BB19-57A0DB0E1C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08758" y="6149498"/>
            <a:ext cx="584537" cy="483704"/>
          </a:xfrm>
          <a:prstGeom prst="rect">
            <a:avLst/>
          </a:prstGeom>
        </p:spPr>
      </p:pic>
      <p:pic>
        <p:nvPicPr>
          <p:cNvPr id="105" name="Picture 104" descr="A close up of a sign&#10;&#10;Description automatically generated">
            <a:extLst>
              <a:ext uri="{FF2B5EF4-FFF2-40B4-BE49-F238E27FC236}">
                <a16:creationId xmlns:a16="http://schemas.microsoft.com/office/drawing/2014/main" id="{5A91954A-3190-4D75-9BBB-DC495433A1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74918" y="6161266"/>
            <a:ext cx="478174" cy="483704"/>
          </a:xfrm>
          <a:prstGeom prst="rect">
            <a:avLst/>
          </a:prstGeom>
        </p:spPr>
      </p:pic>
      <p:sp>
        <p:nvSpPr>
          <p:cNvPr id="10" name="Arrow: Up 9">
            <a:extLst>
              <a:ext uri="{FF2B5EF4-FFF2-40B4-BE49-F238E27FC236}">
                <a16:creationId xmlns:a16="http://schemas.microsoft.com/office/drawing/2014/main" id="{AB9C9E66-939C-485C-805C-348F6DA53B37}"/>
              </a:ext>
            </a:extLst>
          </p:cNvPr>
          <p:cNvSpPr/>
          <p:nvPr/>
        </p:nvSpPr>
        <p:spPr>
          <a:xfrm rot="6619532">
            <a:off x="6512857" y="2982181"/>
            <a:ext cx="131616" cy="2697835"/>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Arrow: Up 107">
            <a:extLst>
              <a:ext uri="{FF2B5EF4-FFF2-40B4-BE49-F238E27FC236}">
                <a16:creationId xmlns:a16="http://schemas.microsoft.com/office/drawing/2014/main" id="{F51A06A2-69DF-4595-B2E4-A282D6E73A4B}"/>
              </a:ext>
            </a:extLst>
          </p:cNvPr>
          <p:cNvSpPr/>
          <p:nvPr/>
        </p:nvSpPr>
        <p:spPr>
          <a:xfrm rot="14754752">
            <a:off x="10539146" y="3182209"/>
            <a:ext cx="131616" cy="2697835"/>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EB4F58C1-7A28-4C15-B043-9CD31BF4CD50}"/>
              </a:ext>
            </a:extLst>
          </p:cNvPr>
          <p:cNvSpPr txBox="1"/>
          <p:nvPr/>
        </p:nvSpPr>
        <p:spPr>
          <a:xfrm>
            <a:off x="9218201" y="1700581"/>
            <a:ext cx="2402299" cy="261610"/>
          </a:xfrm>
          <a:prstGeom prst="rect">
            <a:avLst/>
          </a:prstGeom>
          <a:solidFill>
            <a:srgbClr val="FFFFFF">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T"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Image credit: City of Cambridge</a:t>
            </a:r>
          </a:p>
        </p:txBody>
      </p:sp>
    </p:spTree>
    <p:extLst>
      <p:ext uri="{BB962C8B-B14F-4D97-AF65-F5344CB8AC3E}">
        <p14:creationId xmlns:p14="http://schemas.microsoft.com/office/powerpoint/2010/main" val="15132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0F9F79-97C2-47CD-B92B-2EC38C74AA4B}"/>
              </a:ext>
            </a:extLst>
          </p:cNvPr>
          <p:cNvSpPr txBox="1"/>
          <p:nvPr/>
        </p:nvSpPr>
        <p:spPr>
          <a:xfrm>
            <a:off x="495300" y="203200"/>
            <a:ext cx="2863284" cy="707886"/>
          </a:xfrm>
          <a:prstGeom prst="rect">
            <a:avLst/>
          </a:prstGeom>
          <a:noFill/>
        </p:spPr>
        <p:txBody>
          <a:bodyPr wrap="none" rtlCol="0">
            <a:spAutoFit/>
          </a:bodyPr>
          <a:lstStyle/>
          <a:p>
            <a:r>
              <a:rPr lang="en-US" sz="4000" b="1" dirty="0">
                <a:solidFill>
                  <a:srgbClr val="006D9D"/>
                </a:solidFill>
                <a:latin typeface="Century Gothic" panose="020B0502020202020204" pitchFamily="34" charset="0"/>
              </a:rPr>
              <a:t>Objectives</a:t>
            </a:r>
            <a:endParaRPr lang="en-MT" sz="4000" b="1">
              <a:solidFill>
                <a:srgbClr val="006D9D"/>
              </a:solidFill>
              <a:latin typeface="Century Gothic" panose="020B0502020202020204" pitchFamily="34" charset="0"/>
            </a:endParaRPr>
          </a:p>
        </p:txBody>
      </p:sp>
      <p:sp>
        <p:nvSpPr>
          <p:cNvPr id="3" name="TextBox 2">
            <a:extLst>
              <a:ext uri="{FF2B5EF4-FFF2-40B4-BE49-F238E27FC236}">
                <a16:creationId xmlns:a16="http://schemas.microsoft.com/office/drawing/2014/main" id="{418976E7-2706-4D18-B7D4-4141784F654B}"/>
              </a:ext>
            </a:extLst>
          </p:cNvPr>
          <p:cNvSpPr txBox="1"/>
          <p:nvPr/>
        </p:nvSpPr>
        <p:spPr>
          <a:xfrm>
            <a:off x="1828800" y="3556000"/>
            <a:ext cx="184731" cy="369332"/>
          </a:xfrm>
          <a:prstGeom prst="rect">
            <a:avLst/>
          </a:prstGeom>
          <a:noFill/>
        </p:spPr>
        <p:txBody>
          <a:bodyPr wrap="none" rtlCol="0">
            <a:spAutoFit/>
          </a:bodyPr>
          <a:lstStyle/>
          <a:p>
            <a:endParaRPr lang="en-MT"/>
          </a:p>
        </p:txBody>
      </p:sp>
      <p:sp>
        <p:nvSpPr>
          <p:cNvPr id="4" name="Text Placeholder 2">
            <a:extLst>
              <a:ext uri="{FF2B5EF4-FFF2-40B4-BE49-F238E27FC236}">
                <a16:creationId xmlns:a16="http://schemas.microsoft.com/office/drawing/2014/main" id="{05C9F77F-CBC9-405A-AC20-7FC19345F84D}"/>
              </a:ext>
            </a:extLst>
          </p:cNvPr>
          <p:cNvSpPr txBox="1">
            <a:spLocks/>
          </p:cNvSpPr>
          <p:nvPr/>
        </p:nvSpPr>
        <p:spPr>
          <a:xfrm>
            <a:off x="495300" y="1570841"/>
            <a:ext cx="7023100" cy="4801314"/>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600"/>
              </a:spcAft>
              <a:buClr>
                <a:srgbClr val="006D9D"/>
              </a:buClr>
              <a:buFont typeface="Webdings" panose="05030102010509060703" pitchFamily="18" charset="2"/>
              <a:buChar char="4"/>
            </a:pPr>
            <a:r>
              <a:rPr lang="en-MT" sz="2400" b="1">
                <a:solidFill>
                  <a:srgbClr val="126D9D"/>
                </a:solidFill>
                <a:latin typeface="Century Gothic"/>
              </a:rPr>
              <a:t>Calculate</a:t>
            </a:r>
            <a:r>
              <a:rPr lang="en-MT" sz="2400">
                <a:solidFill>
                  <a:schemeClr val="tx1">
                    <a:lumMod val="75000"/>
                    <a:lumOff val="25000"/>
                  </a:schemeClr>
                </a:solidFill>
                <a:latin typeface="Century Gothic"/>
              </a:rPr>
              <a:t> changes in rooftop albedo from 2008</a:t>
            </a:r>
            <a:r>
              <a:rPr lang="en-US" sz="2400" dirty="0">
                <a:solidFill>
                  <a:schemeClr val="tx1">
                    <a:lumMod val="75000"/>
                    <a:lumOff val="25000"/>
                  </a:schemeClr>
                </a:solidFill>
                <a:latin typeface="Century Gothic"/>
              </a:rPr>
              <a:t> to </a:t>
            </a:r>
            <a:r>
              <a:rPr lang="en-MT" sz="2400">
                <a:solidFill>
                  <a:schemeClr val="tx1">
                    <a:lumMod val="75000"/>
                    <a:lumOff val="25000"/>
                  </a:schemeClr>
                </a:solidFill>
                <a:latin typeface="Century Gothic"/>
              </a:rPr>
              <a:t>2018</a:t>
            </a:r>
          </a:p>
          <a:p>
            <a:pPr>
              <a:lnSpc>
                <a:spcPct val="100000"/>
              </a:lnSpc>
              <a:spcBef>
                <a:spcPts val="0"/>
              </a:spcBef>
              <a:spcAft>
                <a:spcPts val="3600"/>
              </a:spcAft>
              <a:buClr>
                <a:srgbClr val="006D9D"/>
              </a:buClr>
              <a:buFont typeface="Webdings" panose="05030102010509060703" pitchFamily="18" charset="2"/>
              <a:buChar char="4"/>
            </a:pPr>
            <a:r>
              <a:rPr lang="en-MT" sz="2400" b="1">
                <a:solidFill>
                  <a:srgbClr val="126D9D"/>
                </a:solidFill>
                <a:latin typeface="Century Gothic"/>
              </a:rPr>
              <a:t>Generate</a:t>
            </a:r>
            <a:r>
              <a:rPr lang="en-MT" sz="2400">
                <a:solidFill>
                  <a:schemeClr val="tx1">
                    <a:lumMod val="75000"/>
                    <a:lumOff val="25000"/>
                  </a:schemeClr>
                </a:solidFill>
                <a:latin typeface="Century Gothic"/>
              </a:rPr>
              <a:t> a nighttime land surface temperature (LST) record</a:t>
            </a:r>
            <a:r>
              <a:rPr lang="en-US" sz="2400" dirty="0">
                <a:solidFill>
                  <a:schemeClr val="tx1">
                    <a:lumMod val="75000"/>
                    <a:lumOff val="25000"/>
                  </a:schemeClr>
                </a:solidFill>
                <a:latin typeface="Century Gothic"/>
              </a:rPr>
              <a:t> from 2003 to 2019</a:t>
            </a:r>
            <a:endParaRPr lang="en-MT" sz="2400">
              <a:solidFill>
                <a:schemeClr val="tx1">
                  <a:lumMod val="75000"/>
                  <a:lumOff val="25000"/>
                </a:schemeClr>
              </a:solidFill>
              <a:latin typeface="Century Gothic"/>
            </a:endParaRPr>
          </a:p>
          <a:p>
            <a:pPr>
              <a:lnSpc>
                <a:spcPct val="100000"/>
              </a:lnSpc>
              <a:spcBef>
                <a:spcPts val="0"/>
              </a:spcBef>
              <a:spcAft>
                <a:spcPts val="3600"/>
              </a:spcAft>
              <a:buClr>
                <a:srgbClr val="006D9D"/>
              </a:buClr>
              <a:buFont typeface="Webdings" panose="05030102010509060703" pitchFamily="18" charset="2"/>
              <a:buChar char="4"/>
            </a:pPr>
            <a:r>
              <a:rPr lang="en-MT" sz="2400" b="1">
                <a:solidFill>
                  <a:srgbClr val="126D9D"/>
                </a:solidFill>
                <a:latin typeface="Century Gothic"/>
              </a:rPr>
              <a:t>Map</a:t>
            </a:r>
            <a:r>
              <a:rPr lang="en-MT" sz="2400">
                <a:solidFill>
                  <a:schemeClr val="tx1">
                    <a:lumMod val="75000"/>
                    <a:lumOff val="25000"/>
                  </a:schemeClr>
                </a:solidFill>
                <a:latin typeface="Century Gothic"/>
              </a:rPr>
              <a:t> </a:t>
            </a:r>
            <a:r>
              <a:rPr lang="en-US" sz="2400" dirty="0">
                <a:solidFill>
                  <a:schemeClr val="tx1">
                    <a:lumMod val="75000"/>
                    <a:lumOff val="25000"/>
                  </a:schemeClr>
                </a:solidFill>
                <a:latin typeface="Century Gothic"/>
              </a:rPr>
              <a:t>temperature anomalies </a:t>
            </a:r>
            <a:r>
              <a:rPr lang="en-MT" sz="2400">
                <a:solidFill>
                  <a:schemeClr val="tx1">
                    <a:lumMod val="75000"/>
                    <a:lumOff val="25000"/>
                  </a:schemeClr>
                </a:solidFill>
                <a:latin typeface="Century Gothic"/>
              </a:rPr>
              <a:t>in Cambridge and</a:t>
            </a:r>
            <a:r>
              <a:rPr lang="en-US" sz="2400" dirty="0">
                <a:solidFill>
                  <a:schemeClr val="tx1">
                    <a:lumMod val="75000"/>
                    <a:lumOff val="25000"/>
                  </a:schemeClr>
                </a:solidFill>
                <a:latin typeface="Century Gothic"/>
              </a:rPr>
              <a:t> surrounding locations from 2004 to 2019</a:t>
            </a:r>
            <a:endParaRPr lang="en-MT" sz="2400">
              <a:solidFill>
                <a:schemeClr val="tx1">
                  <a:lumMod val="75000"/>
                  <a:lumOff val="25000"/>
                </a:schemeClr>
              </a:solidFill>
              <a:latin typeface="Century Gothic"/>
            </a:endParaRPr>
          </a:p>
          <a:p>
            <a:pPr>
              <a:lnSpc>
                <a:spcPct val="100000"/>
              </a:lnSpc>
              <a:spcBef>
                <a:spcPts val="0"/>
              </a:spcBef>
              <a:spcAft>
                <a:spcPts val="3600"/>
              </a:spcAft>
              <a:buClr>
                <a:srgbClr val="006D9D"/>
              </a:buClr>
              <a:buFont typeface="Webdings" panose="05030102010509060703" pitchFamily="18" charset="2"/>
              <a:buChar char="4"/>
            </a:pPr>
            <a:r>
              <a:rPr lang="en-MT" sz="2400" b="1">
                <a:solidFill>
                  <a:srgbClr val="126D9D"/>
                </a:solidFill>
                <a:latin typeface="Century Gothic"/>
              </a:rPr>
              <a:t>Create</a:t>
            </a:r>
            <a:r>
              <a:rPr lang="en-MT" sz="2400">
                <a:solidFill>
                  <a:schemeClr val="tx1">
                    <a:lumMod val="75000"/>
                    <a:lumOff val="25000"/>
                  </a:schemeClr>
                </a:solidFill>
                <a:latin typeface="Century Gothic"/>
              </a:rPr>
              <a:t> an interactive ArcGIS Dashboard to </a:t>
            </a:r>
            <a:r>
              <a:rPr lang="en-US" sz="2400" dirty="0">
                <a:solidFill>
                  <a:schemeClr val="tx1">
                    <a:lumMod val="75000"/>
                    <a:lumOff val="25000"/>
                  </a:schemeClr>
                </a:solidFill>
                <a:latin typeface="Century Gothic"/>
              </a:rPr>
              <a:t>explore</a:t>
            </a:r>
            <a:r>
              <a:rPr lang="en-MT" sz="2400">
                <a:solidFill>
                  <a:schemeClr val="tx1">
                    <a:lumMod val="75000"/>
                    <a:lumOff val="25000"/>
                  </a:schemeClr>
                </a:solidFill>
                <a:latin typeface="Century Gothic"/>
              </a:rPr>
              <a:t> spatial and temporal patterns in albedo </a:t>
            </a:r>
            <a:endParaRPr lang="en-US" sz="1800" dirty="0">
              <a:solidFill>
                <a:schemeClr val="tx1">
                  <a:lumMod val="75000"/>
                  <a:lumOff val="25000"/>
                </a:schemeClr>
              </a:solidFill>
              <a:latin typeface="Century Gothic" panose="020F0302020204030204"/>
            </a:endParaRPr>
          </a:p>
        </p:txBody>
      </p:sp>
      <p:pic>
        <p:nvPicPr>
          <p:cNvPr id="5" name="Picture 4" descr="A close up of a plant&#10;&#10;Description automatically generated">
            <a:extLst>
              <a:ext uri="{FF2B5EF4-FFF2-40B4-BE49-F238E27FC236}">
                <a16:creationId xmlns:a16="http://schemas.microsoft.com/office/drawing/2014/main" id="{18315EE4-0A17-42D4-B5D9-5A7ADD66BC6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0103" t="4146" r="13761" b="5567"/>
          <a:stretch/>
        </p:blipFill>
        <p:spPr>
          <a:xfrm>
            <a:off x="7632698" y="1447721"/>
            <a:ext cx="3987802" cy="4955222"/>
          </a:xfrm>
          <a:prstGeom prst="rect">
            <a:avLst/>
          </a:prstGeom>
          <a:ln w="1905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BD0B74A-4D35-41D9-BAF4-7734D7BFC4A9}"/>
              </a:ext>
            </a:extLst>
          </p:cNvPr>
          <p:cNvSpPr txBox="1"/>
          <p:nvPr/>
        </p:nvSpPr>
        <p:spPr>
          <a:xfrm>
            <a:off x="10103738" y="6402943"/>
            <a:ext cx="1516762" cy="261610"/>
          </a:xfrm>
          <a:prstGeom prst="rect">
            <a:avLst/>
          </a:prstGeom>
          <a:noFill/>
        </p:spPr>
        <p:txBody>
          <a:bodyPr wrap="none" rtlCol="0" anchor="t">
            <a:spAutoFit/>
          </a:bodyPr>
          <a:lstStyle/>
          <a:p>
            <a:pPr algn="r"/>
            <a:r>
              <a:rPr lang="en-MT" sz="1100">
                <a:solidFill>
                  <a:schemeClr val="tx1">
                    <a:lumMod val="75000"/>
                    <a:lumOff val="25000"/>
                  </a:schemeClr>
                </a:solidFill>
                <a:latin typeface="Century Gothic"/>
              </a:rPr>
              <a:t>Image credit: USDA</a:t>
            </a:r>
            <a:endParaRPr lang="en-MT" sz="1100">
              <a:solidFill>
                <a:schemeClr val="tx1">
                  <a:lumMod val="75000"/>
                  <a:lumOff val="25000"/>
                </a:schemeClr>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9DE2BDA1-EDF6-47EE-8E86-2760CD523A54}"/>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528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EA379E61-B2BC-4A7B-8A57-2E51365FC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476" y="2335639"/>
            <a:ext cx="3161502" cy="2161585"/>
          </a:xfrm>
          <a:prstGeom prst="rect">
            <a:avLst/>
          </a:prstGeom>
          <a:effectLst/>
        </p:spPr>
      </p:pic>
      <p:sp>
        <p:nvSpPr>
          <p:cNvPr id="3" name="TextBox 2">
            <a:extLst>
              <a:ext uri="{FF2B5EF4-FFF2-40B4-BE49-F238E27FC236}">
                <a16:creationId xmlns:a16="http://schemas.microsoft.com/office/drawing/2014/main" id="{4999D69E-0A1F-430F-8B42-8FAA2AFDDB9D}"/>
              </a:ext>
            </a:extLst>
          </p:cNvPr>
          <p:cNvSpPr txBox="1"/>
          <p:nvPr/>
        </p:nvSpPr>
        <p:spPr>
          <a:xfrm>
            <a:off x="495300" y="214595"/>
            <a:ext cx="6516528"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Calculate: </a:t>
            </a:r>
            <a:r>
              <a:rPr lang="en-US" sz="3600" dirty="0">
                <a:solidFill>
                  <a:srgbClr val="126D9D"/>
                </a:solidFill>
                <a:latin typeface="Century Gothic" panose="020B0502020202020204" pitchFamily="34" charset="0"/>
              </a:rPr>
              <a:t>Rooftop Albedo</a:t>
            </a:r>
            <a:endParaRPr lang="en-MT" sz="3600">
              <a:solidFill>
                <a:srgbClr val="126D9D"/>
              </a:solidFill>
              <a:latin typeface="Century Gothic" panose="020B0502020202020204" pitchFamily="34" charset="0"/>
            </a:endParaRPr>
          </a:p>
        </p:txBody>
      </p:sp>
      <p:grpSp>
        <p:nvGrpSpPr>
          <p:cNvPr id="4" name="Group 3">
            <a:extLst>
              <a:ext uri="{FF2B5EF4-FFF2-40B4-BE49-F238E27FC236}">
                <a16:creationId xmlns:a16="http://schemas.microsoft.com/office/drawing/2014/main" id="{C429D943-A6B0-41A8-99F2-332C43075608}"/>
              </a:ext>
            </a:extLst>
          </p:cNvPr>
          <p:cNvGrpSpPr/>
          <p:nvPr/>
        </p:nvGrpSpPr>
        <p:grpSpPr>
          <a:xfrm>
            <a:off x="534048" y="2086229"/>
            <a:ext cx="1890295" cy="2365395"/>
            <a:chOff x="603185" y="2123937"/>
            <a:chExt cx="1890295" cy="2365395"/>
          </a:xfrm>
        </p:grpSpPr>
        <p:sp>
          <p:nvSpPr>
            <p:cNvPr id="5" name="TextBox 4">
              <a:extLst>
                <a:ext uri="{FF2B5EF4-FFF2-40B4-BE49-F238E27FC236}">
                  <a16:creationId xmlns:a16="http://schemas.microsoft.com/office/drawing/2014/main" id="{B164E49B-E0AA-4E70-B079-651FC2B6EA56}"/>
                </a:ext>
              </a:extLst>
            </p:cNvPr>
            <p:cNvSpPr txBox="1"/>
            <p:nvPr/>
          </p:nvSpPr>
          <p:spPr>
            <a:xfrm>
              <a:off x="603185" y="3873779"/>
              <a:ext cx="1845955" cy="615553"/>
            </a:xfrm>
            <a:prstGeom prst="rect">
              <a:avLst/>
            </a:prstGeom>
            <a:noFill/>
          </p:spPr>
          <p:txBody>
            <a:bodyPr wrap="square" rtlCol="0">
              <a:spAutoFit/>
            </a:bodyPr>
            <a:lstStyle/>
            <a:p>
              <a:pPr algn="ctr"/>
              <a:r>
                <a:rPr lang="en-MT" sz="2000" b="1">
                  <a:solidFill>
                    <a:schemeClr val="tx1">
                      <a:lumMod val="75000"/>
                      <a:lumOff val="25000"/>
                    </a:schemeClr>
                  </a:solidFill>
                  <a:latin typeface="Century Gothic" panose="020B0502020202020204" pitchFamily="34" charset="0"/>
                </a:rPr>
                <a:t>NAIP</a:t>
              </a:r>
            </a:p>
            <a:p>
              <a:pPr algn="ctr"/>
              <a:r>
                <a:rPr lang="en-MT" sz="1400">
                  <a:solidFill>
                    <a:schemeClr val="tx1">
                      <a:lumMod val="75000"/>
                      <a:lumOff val="25000"/>
                    </a:schemeClr>
                  </a:solidFill>
                  <a:latin typeface="Century Gothic" panose="020B0502020202020204" pitchFamily="34" charset="0"/>
                </a:rPr>
                <a:t>20</a:t>
              </a:r>
              <a:r>
                <a:rPr lang="en-US" sz="1400" dirty="0">
                  <a:solidFill>
                    <a:schemeClr val="tx1">
                      <a:lumMod val="75000"/>
                      <a:lumOff val="25000"/>
                    </a:schemeClr>
                  </a:solidFill>
                  <a:latin typeface="Century Gothic" panose="020B0502020202020204" pitchFamily="34" charset="0"/>
                </a:rPr>
                <a:t>10</a:t>
              </a:r>
              <a:r>
                <a:rPr lang="en-MT" sz="1400">
                  <a:solidFill>
                    <a:schemeClr val="tx1">
                      <a:lumMod val="75000"/>
                      <a:lumOff val="25000"/>
                    </a:schemeClr>
                  </a:solidFill>
                  <a:latin typeface="Century Gothic" panose="020B0502020202020204" pitchFamily="34" charset="0"/>
                </a:rPr>
                <a:t>, 201</a:t>
              </a:r>
              <a:r>
                <a:rPr lang="en-US" sz="1400" dirty="0">
                  <a:solidFill>
                    <a:schemeClr val="tx1">
                      <a:lumMod val="75000"/>
                      <a:lumOff val="25000"/>
                    </a:schemeClr>
                  </a:solidFill>
                  <a:latin typeface="Century Gothic" panose="020B0502020202020204" pitchFamily="34" charset="0"/>
                </a:rPr>
                <a:t>4</a:t>
              </a:r>
              <a:r>
                <a:rPr lang="en-MT" sz="1400">
                  <a:solidFill>
                    <a:schemeClr val="tx1">
                      <a:lumMod val="75000"/>
                      <a:lumOff val="25000"/>
                    </a:schemeClr>
                  </a:solidFill>
                  <a:latin typeface="Century Gothic" panose="020B0502020202020204" pitchFamily="34" charset="0"/>
                </a:rPr>
                <a:t>, 2018</a:t>
              </a:r>
            </a:p>
          </p:txBody>
        </p:sp>
        <p:pic>
          <p:nvPicPr>
            <p:cNvPr id="6" name="Picture 5" descr="A close up of a plant&#10;&#10;Description automatically generated">
              <a:extLst>
                <a:ext uri="{FF2B5EF4-FFF2-40B4-BE49-F238E27FC236}">
                  <a16:creationId xmlns:a16="http://schemas.microsoft.com/office/drawing/2014/main" id="{5536005C-45D7-4D55-B9EC-4FFFE4276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85" y="2123937"/>
              <a:ext cx="1890295" cy="1720568"/>
            </a:xfrm>
            <a:prstGeom prst="rect">
              <a:avLst/>
            </a:prstGeom>
            <a:effectLst/>
          </p:spPr>
        </p:pic>
      </p:grpSp>
      <p:grpSp>
        <p:nvGrpSpPr>
          <p:cNvPr id="7" name="Group 6">
            <a:extLst>
              <a:ext uri="{FF2B5EF4-FFF2-40B4-BE49-F238E27FC236}">
                <a16:creationId xmlns:a16="http://schemas.microsoft.com/office/drawing/2014/main" id="{29D4586D-5EB2-43FD-9552-8FE931E6331D}"/>
              </a:ext>
            </a:extLst>
          </p:cNvPr>
          <p:cNvGrpSpPr/>
          <p:nvPr/>
        </p:nvGrpSpPr>
        <p:grpSpPr>
          <a:xfrm>
            <a:off x="379000" y="4554636"/>
            <a:ext cx="2200390" cy="2129930"/>
            <a:chOff x="335458" y="4780884"/>
            <a:chExt cx="2200390" cy="2129930"/>
          </a:xfrm>
        </p:grpSpPr>
        <p:sp>
          <p:nvSpPr>
            <p:cNvPr id="8" name="TextBox 7">
              <a:extLst>
                <a:ext uri="{FF2B5EF4-FFF2-40B4-BE49-F238E27FC236}">
                  <a16:creationId xmlns:a16="http://schemas.microsoft.com/office/drawing/2014/main" id="{224C7497-36F1-4F71-9D25-3A5491971171}"/>
                </a:ext>
              </a:extLst>
            </p:cNvPr>
            <p:cNvSpPr txBox="1"/>
            <p:nvPr/>
          </p:nvSpPr>
          <p:spPr>
            <a:xfrm>
              <a:off x="451758" y="6295261"/>
              <a:ext cx="1999390" cy="615553"/>
            </a:xfrm>
            <a:prstGeom prst="rect">
              <a:avLst/>
            </a:prstGeom>
            <a:noFill/>
          </p:spPr>
          <p:txBody>
            <a:bodyPr wrap="square" rtlCol="0">
              <a:spAutoFit/>
            </a:bodyPr>
            <a:lstStyle/>
            <a:p>
              <a:pPr algn="ctr"/>
              <a:r>
                <a:rPr lang="en-MT" sz="2000" b="1">
                  <a:solidFill>
                    <a:schemeClr val="tx1">
                      <a:lumMod val="75000"/>
                      <a:lumOff val="25000"/>
                    </a:schemeClr>
                  </a:solidFill>
                  <a:latin typeface="Century Gothic" panose="020B0502020202020204" pitchFamily="34" charset="0"/>
                </a:rPr>
                <a:t>HRO</a:t>
              </a:r>
            </a:p>
            <a:p>
              <a:pPr algn="ctr"/>
              <a:r>
                <a:rPr lang="en-MT" sz="1400">
                  <a:solidFill>
                    <a:schemeClr val="tx1">
                      <a:lumMod val="75000"/>
                      <a:lumOff val="25000"/>
                    </a:schemeClr>
                  </a:solidFill>
                  <a:latin typeface="Century Gothic" panose="020B0502020202020204" pitchFamily="34" charset="0"/>
                </a:rPr>
                <a:t>2008, 2013, 2018</a:t>
              </a:r>
            </a:p>
          </p:txBody>
        </p:sp>
        <p:pic>
          <p:nvPicPr>
            <p:cNvPr id="9" name="Picture 8" descr="A picture containing cat, sitting&#10;&#10;Description automatically generated">
              <a:extLst>
                <a:ext uri="{FF2B5EF4-FFF2-40B4-BE49-F238E27FC236}">
                  <a16:creationId xmlns:a16="http://schemas.microsoft.com/office/drawing/2014/main" id="{0AB45661-FF85-400D-A092-FD1B549D1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458" y="4780884"/>
              <a:ext cx="2200390" cy="1499936"/>
            </a:xfrm>
            <a:prstGeom prst="rect">
              <a:avLst/>
            </a:prstGeom>
            <a:effectLst/>
          </p:spPr>
        </p:pic>
      </p:grpSp>
      <p:pic>
        <p:nvPicPr>
          <p:cNvPr id="10" name="Picture 9" descr="A close up of an animal&#10;&#10;Description automatically generated">
            <a:extLst>
              <a:ext uri="{FF2B5EF4-FFF2-40B4-BE49-F238E27FC236}">
                <a16:creationId xmlns:a16="http://schemas.microsoft.com/office/drawing/2014/main" id="{88AAA9D5-3BF4-4F89-9A97-F69337C8F40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162" b="91351" l="9874" r="89856">
                        <a14:foregroundMark x1="64452" y1="91486" x2="64452" y2="91486"/>
                        <a14:foregroundMark x1="34111" y1="7162" x2="34111" y2="7162"/>
                        <a14:foregroundMark x1="89767" y1="66622" x2="89767" y2="66622"/>
                      </a14:backgroundRemoval>
                    </a14:imgEffect>
                  </a14:imgLayer>
                </a14:imgProps>
              </a:ext>
              <a:ext uri="{28A0092B-C50C-407E-A947-70E740481C1C}">
                <a14:useLocalDpi xmlns:a14="http://schemas.microsoft.com/office/drawing/2010/main" val="0"/>
              </a:ext>
            </a:extLst>
          </a:blip>
          <a:stretch>
            <a:fillRect/>
          </a:stretch>
        </p:blipFill>
        <p:spPr>
          <a:xfrm>
            <a:off x="2823079" y="4381446"/>
            <a:ext cx="3324340" cy="2209591"/>
          </a:xfrm>
          <a:prstGeom prst="rect">
            <a:avLst/>
          </a:prstGeom>
          <a:effectLst>
            <a:outerShdw blurRad="50800" dist="38100" dir="2700000" algn="tl" rotWithShape="0">
              <a:prstClr val="black">
                <a:alpha val="40000"/>
              </a:prstClr>
            </a:outerShdw>
          </a:effectLst>
        </p:spPr>
      </p:pic>
      <p:pic>
        <p:nvPicPr>
          <p:cNvPr id="11" name="Picture 10" descr="A close up of food&#10;&#10;Description automatically generated">
            <a:extLst>
              <a:ext uri="{FF2B5EF4-FFF2-40B4-BE49-F238E27FC236}">
                <a16:creationId xmlns:a16="http://schemas.microsoft.com/office/drawing/2014/main" id="{C7AE90AF-6D3E-4E5F-903C-AF62F87F42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9671" y="4440854"/>
            <a:ext cx="3042871" cy="2099383"/>
          </a:xfrm>
          <a:prstGeom prst="rect">
            <a:avLst/>
          </a:prstGeom>
          <a:effectLst/>
        </p:spPr>
      </p:pic>
      <p:pic>
        <p:nvPicPr>
          <p:cNvPr id="12" name="Picture 11" descr="A close up of an animal&#10;&#10;Description automatically generated">
            <a:extLst>
              <a:ext uri="{FF2B5EF4-FFF2-40B4-BE49-F238E27FC236}">
                <a16:creationId xmlns:a16="http://schemas.microsoft.com/office/drawing/2014/main" id="{F8412BE0-169F-43C0-936C-0A565753360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527" b="94057" l="7665" r="93583">
                        <a14:foregroundMark x1="8913" y1="23773" x2="8913" y2="23773"/>
                        <a14:foregroundMark x1="7754" y1="37339" x2="7754" y2="37339"/>
                        <a14:foregroundMark x1="53565" y1="94315" x2="53565" y2="94315"/>
                        <a14:foregroundMark x1="90642" y1="65504" x2="90642" y2="65504"/>
                        <a14:foregroundMark x1="93672" y1="68346" x2="93672" y2="68346"/>
                        <a14:foregroundMark x1="83690" y1="60853" x2="83690" y2="60853"/>
                        <a14:foregroundMark x1="83690" y1="60336" x2="83690" y2="60336"/>
                        <a14:foregroundMark x1="32175" y1="8527" x2="32175" y2="8527"/>
                        <a14:foregroundMark x1="83957" y1="59948" x2="83957" y2="59948"/>
                      </a14:backgroundRemoval>
                    </a14:imgEffect>
                  </a14:imgLayer>
                </a14:imgProps>
              </a:ext>
              <a:ext uri="{28A0092B-C50C-407E-A947-70E740481C1C}">
                <a14:useLocalDpi xmlns:a14="http://schemas.microsoft.com/office/drawing/2010/main" val="0"/>
              </a:ext>
            </a:extLst>
          </a:blip>
          <a:stretch>
            <a:fillRect/>
          </a:stretch>
        </p:blipFill>
        <p:spPr>
          <a:xfrm>
            <a:off x="3017181" y="2049135"/>
            <a:ext cx="3020588" cy="2083164"/>
          </a:xfrm>
          <a:prstGeom prst="rect">
            <a:avLst/>
          </a:prstGeom>
          <a:effectLst>
            <a:outerShdw blurRad="50800" dist="38100" dir="2700000" algn="tl" rotWithShape="0">
              <a:prstClr val="black">
                <a:alpha val="40000"/>
              </a:prstClr>
            </a:outerShdw>
          </a:effectLst>
        </p:spPr>
      </p:pic>
      <p:sp>
        <p:nvSpPr>
          <p:cNvPr id="13" name="Rounded Rectangle 31">
            <a:extLst>
              <a:ext uri="{FF2B5EF4-FFF2-40B4-BE49-F238E27FC236}">
                <a16:creationId xmlns:a16="http://schemas.microsoft.com/office/drawing/2014/main" id="{4BA1DBFA-38DA-420F-B89D-BF6A5ED380A1}"/>
              </a:ext>
            </a:extLst>
          </p:cNvPr>
          <p:cNvSpPr/>
          <p:nvPr/>
        </p:nvSpPr>
        <p:spPr>
          <a:xfrm>
            <a:off x="137747" y="1251284"/>
            <a:ext cx="2826096" cy="53927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14" name="Rounded Rectangle 32">
            <a:extLst>
              <a:ext uri="{FF2B5EF4-FFF2-40B4-BE49-F238E27FC236}">
                <a16:creationId xmlns:a16="http://schemas.microsoft.com/office/drawing/2014/main" id="{750C3830-B2EC-4686-976E-5B0CD61DF9C2}"/>
              </a:ext>
            </a:extLst>
          </p:cNvPr>
          <p:cNvSpPr/>
          <p:nvPr/>
        </p:nvSpPr>
        <p:spPr>
          <a:xfrm>
            <a:off x="3131308" y="1251284"/>
            <a:ext cx="2811719" cy="53496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15" name="Rounded Rectangle 33">
            <a:extLst>
              <a:ext uri="{FF2B5EF4-FFF2-40B4-BE49-F238E27FC236}">
                <a16:creationId xmlns:a16="http://schemas.microsoft.com/office/drawing/2014/main" id="{E7E0B9B5-9EE4-489E-91F0-E9B023FFD577}"/>
              </a:ext>
            </a:extLst>
          </p:cNvPr>
          <p:cNvSpPr/>
          <p:nvPr/>
        </p:nvSpPr>
        <p:spPr>
          <a:xfrm>
            <a:off x="6096115" y="1251284"/>
            <a:ext cx="2840473" cy="53927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16" name="Rounded Rectangle 34">
            <a:extLst>
              <a:ext uri="{FF2B5EF4-FFF2-40B4-BE49-F238E27FC236}">
                <a16:creationId xmlns:a16="http://schemas.microsoft.com/office/drawing/2014/main" id="{DD1155E6-31CA-4083-BC5D-CE7F7A5CCB9A}"/>
              </a:ext>
            </a:extLst>
          </p:cNvPr>
          <p:cNvSpPr/>
          <p:nvPr/>
        </p:nvSpPr>
        <p:spPr>
          <a:xfrm>
            <a:off x="9118430" y="1251284"/>
            <a:ext cx="2826096" cy="53927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pic>
        <p:nvPicPr>
          <p:cNvPr id="17" name="Graphic 16" descr="Arrow Slight curve">
            <a:extLst>
              <a:ext uri="{FF2B5EF4-FFF2-40B4-BE49-F238E27FC236}">
                <a16:creationId xmlns:a16="http://schemas.microsoft.com/office/drawing/2014/main" id="{B879A82A-994F-4C21-8415-CA4F9602064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39689" y="2901864"/>
            <a:ext cx="831273" cy="831273"/>
          </a:xfrm>
          <a:prstGeom prst="rect">
            <a:avLst/>
          </a:prstGeom>
        </p:spPr>
      </p:pic>
      <p:pic>
        <p:nvPicPr>
          <p:cNvPr id="18" name="Graphic 17" descr="Arrow Slight curve">
            <a:extLst>
              <a:ext uri="{FF2B5EF4-FFF2-40B4-BE49-F238E27FC236}">
                <a16:creationId xmlns:a16="http://schemas.microsoft.com/office/drawing/2014/main" id="{0EF23354-BAB9-42A6-B333-5B529135BF7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39689" y="5237982"/>
            <a:ext cx="831273" cy="831273"/>
          </a:xfrm>
          <a:prstGeom prst="rect">
            <a:avLst/>
          </a:prstGeom>
        </p:spPr>
      </p:pic>
      <p:pic>
        <p:nvPicPr>
          <p:cNvPr id="19" name="Graphic 18" descr="Arrow Slight curve">
            <a:extLst>
              <a:ext uri="{FF2B5EF4-FFF2-40B4-BE49-F238E27FC236}">
                <a16:creationId xmlns:a16="http://schemas.microsoft.com/office/drawing/2014/main" id="{698EBED9-5452-4015-BF7F-1060AD7BBCC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30499" y="2901864"/>
            <a:ext cx="831273" cy="831273"/>
          </a:xfrm>
          <a:prstGeom prst="rect">
            <a:avLst/>
          </a:prstGeom>
        </p:spPr>
      </p:pic>
      <p:pic>
        <p:nvPicPr>
          <p:cNvPr id="20" name="Graphic 19" descr="Arrow Slight curve">
            <a:extLst>
              <a:ext uri="{FF2B5EF4-FFF2-40B4-BE49-F238E27FC236}">
                <a16:creationId xmlns:a16="http://schemas.microsoft.com/office/drawing/2014/main" id="{B3D24B8C-3ABB-4233-AFD6-57BD10D3B39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30499" y="5237982"/>
            <a:ext cx="831273" cy="831273"/>
          </a:xfrm>
          <a:prstGeom prst="rect">
            <a:avLst/>
          </a:prstGeom>
        </p:spPr>
      </p:pic>
      <p:sp>
        <p:nvSpPr>
          <p:cNvPr id="21" name="TextBox 20">
            <a:extLst>
              <a:ext uri="{FF2B5EF4-FFF2-40B4-BE49-F238E27FC236}">
                <a16:creationId xmlns:a16="http://schemas.microsoft.com/office/drawing/2014/main" id="{3B82C272-F95C-4DFC-9C36-78D5301951E0}"/>
              </a:ext>
            </a:extLst>
          </p:cNvPr>
          <p:cNvSpPr txBox="1"/>
          <p:nvPr/>
        </p:nvSpPr>
        <p:spPr>
          <a:xfrm>
            <a:off x="262622" y="1495455"/>
            <a:ext cx="2576346" cy="400110"/>
          </a:xfrm>
          <a:prstGeom prst="rect">
            <a:avLst/>
          </a:prstGeom>
          <a:noFill/>
        </p:spPr>
        <p:txBody>
          <a:bodyPr wrap="none" rtlCol="0">
            <a:spAutoFit/>
          </a:bodyPr>
          <a:lstStyle/>
          <a:p>
            <a:pPr algn="ctr"/>
            <a:r>
              <a:rPr lang="en-MT" sz="2000">
                <a:solidFill>
                  <a:schemeClr val="tx1">
                    <a:lumMod val="75000"/>
                    <a:lumOff val="25000"/>
                  </a:schemeClr>
                </a:solidFill>
                <a:latin typeface="Century Gothic" panose="020B0502020202020204" pitchFamily="34" charset="0"/>
              </a:rPr>
              <a:t>Download imagery</a:t>
            </a:r>
          </a:p>
        </p:txBody>
      </p:sp>
      <p:sp>
        <p:nvSpPr>
          <p:cNvPr id="22" name="TextBox 21">
            <a:extLst>
              <a:ext uri="{FF2B5EF4-FFF2-40B4-BE49-F238E27FC236}">
                <a16:creationId xmlns:a16="http://schemas.microsoft.com/office/drawing/2014/main" id="{B08BE04D-257F-4806-A03E-F2DF3DFA2D18}"/>
              </a:ext>
            </a:extLst>
          </p:cNvPr>
          <p:cNvSpPr txBox="1"/>
          <p:nvPr/>
        </p:nvSpPr>
        <p:spPr>
          <a:xfrm>
            <a:off x="3414905" y="1341567"/>
            <a:ext cx="2244525" cy="707886"/>
          </a:xfrm>
          <a:prstGeom prst="rect">
            <a:avLst/>
          </a:prstGeom>
          <a:noFill/>
        </p:spPr>
        <p:txBody>
          <a:bodyPr wrap="none" rtlCol="0">
            <a:spAutoFit/>
          </a:bodyPr>
          <a:lstStyle/>
          <a:p>
            <a:pPr algn="ctr"/>
            <a:r>
              <a:rPr lang="en-MT" sz="2000">
                <a:solidFill>
                  <a:schemeClr val="tx1">
                    <a:lumMod val="75000"/>
                    <a:lumOff val="25000"/>
                  </a:schemeClr>
                </a:solidFill>
                <a:latin typeface="Century Gothic" panose="020B0502020202020204" pitchFamily="34" charset="0"/>
              </a:rPr>
              <a:t>Mosaic and </a:t>
            </a:r>
            <a:r>
              <a:rPr lang="en-US" sz="2000" dirty="0">
                <a:solidFill>
                  <a:schemeClr val="tx1">
                    <a:lumMod val="75000"/>
                    <a:lumOff val="25000"/>
                  </a:schemeClr>
                </a:solidFill>
                <a:latin typeface="Century Gothic" panose="020B0502020202020204" pitchFamily="34" charset="0"/>
              </a:rPr>
              <a:t>c</a:t>
            </a:r>
            <a:r>
              <a:rPr lang="en-MT" sz="2000">
                <a:solidFill>
                  <a:schemeClr val="tx1">
                    <a:lumMod val="75000"/>
                    <a:lumOff val="25000"/>
                  </a:schemeClr>
                </a:solidFill>
                <a:latin typeface="Century Gothic" panose="020B0502020202020204" pitchFamily="34" charset="0"/>
              </a:rPr>
              <a:t>lip </a:t>
            </a:r>
          </a:p>
          <a:p>
            <a:pPr algn="ctr"/>
            <a:r>
              <a:rPr lang="en-MT" sz="2000">
                <a:solidFill>
                  <a:schemeClr val="tx1">
                    <a:lumMod val="75000"/>
                    <a:lumOff val="25000"/>
                  </a:schemeClr>
                </a:solidFill>
                <a:latin typeface="Century Gothic" panose="020B0502020202020204" pitchFamily="34" charset="0"/>
              </a:rPr>
              <a:t>to Cambridge</a:t>
            </a:r>
          </a:p>
        </p:txBody>
      </p:sp>
      <p:sp>
        <p:nvSpPr>
          <p:cNvPr id="23" name="TextBox 22">
            <a:extLst>
              <a:ext uri="{FF2B5EF4-FFF2-40B4-BE49-F238E27FC236}">
                <a16:creationId xmlns:a16="http://schemas.microsoft.com/office/drawing/2014/main" id="{32F9B892-3A7D-46D0-811C-DD40A74EFDB5}"/>
              </a:ext>
            </a:extLst>
          </p:cNvPr>
          <p:cNvSpPr txBox="1"/>
          <p:nvPr/>
        </p:nvSpPr>
        <p:spPr>
          <a:xfrm>
            <a:off x="6205736" y="1341567"/>
            <a:ext cx="2621230" cy="707886"/>
          </a:xfrm>
          <a:prstGeom prst="rect">
            <a:avLst/>
          </a:prstGeom>
          <a:noFill/>
        </p:spPr>
        <p:txBody>
          <a:bodyPr wrap="none" rtlCol="0" anchor="t">
            <a:spAutoFit/>
          </a:bodyPr>
          <a:lstStyle/>
          <a:p>
            <a:pPr algn="ctr"/>
            <a:r>
              <a:rPr lang="en-MT" sz="2000">
                <a:solidFill>
                  <a:schemeClr val="tx1">
                    <a:lumMod val="75000"/>
                    <a:lumOff val="25000"/>
                  </a:schemeClr>
                </a:solidFill>
                <a:latin typeface="Century Gothic"/>
              </a:rPr>
              <a:t>Run bands through </a:t>
            </a:r>
            <a:endParaRPr lang="en-MT" sz="2000">
              <a:solidFill>
                <a:schemeClr val="tx1">
                  <a:lumMod val="75000"/>
                  <a:lumOff val="25000"/>
                </a:schemeClr>
              </a:solidFill>
              <a:latin typeface="Century Gothic" panose="020B0502020202020204" pitchFamily="34" charset="0"/>
            </a:endParaRPr>
          </a:p>
          <a:p>
            <a:pPr algn="ctr"/>
            <a:r>
              <a:rPr lang="en-GB" sz="2000" dirty="0">
                <a:solidFill>
                  <a:schemeClr val="tx1">
                    <a:lumMod val="75000"/>
                    <a:lumOff val="25000"/>
                  </a:schemeClr>
                </a:solidFill>
                <a:latin typeface="Century Gothic"/>
              </a:rPr>
              <a:t>the </a:t>
            </a:r>
            <a:r>
              <a:rPr lang="en-MT" sz="2000">
                <a:solidFill>
                  <a:schemeClr val="tx1">
                    <a:lumMod val="75000"/>
                    <a:lumOff val="25000"/>
                  </a:schemeClr>
                </a:solidFill>
                <a:latin typeface="Century Gothic"/>
              </a:rPr>
              <a:t>equation:</a:t>
            </a:r>
          </a:p>
        </p:txBody>
      </p:sp>
      <p:sp>
        <p:nvSpPr>
          <p:cNvPr id="24" name="TextBox 23">
            <a:extLst>
              <a:ext uri="{FF2B5EF4-FFF2-40B4-BE49-F238E27FC236}">
                <a16:creationId xmlns:a16="http://schemas.microsoft.com/office/drawing/2014/main" id="{D9D6039B-0D77-47AF-80D4-382A22845C59}"/>
              </a:ext>
            </a:extLst>
          </p:cNvPr>
          <p:cNvSpPr txBox="1"/>
          <p:nvPr/>
        </p:nvSpPr>
        <p:spPr>
          <a:xfrm>
            <a:off x="9333875" y="1341567"/>
            <a:ext cx="2395207" cy="707886"/>
          </a:xfrm>
          <a:prstGeom prst="rect">
            <a:avLst/>
          </a:prstGeom>
          <a:noFill/>
        </p:spPr>
        <p:txBody>
          <a:bodyPr wrap="none" rtlCol="0">
            <a:spAutoFit/>
          </a:bodyPr>
          <a:lstStyle/>
          <a:p>
            <a:pPr algn="ctr"/>
            <a:r>
              <a:rPr lang="en-MT" sz="2000">
                <a:solidFill>
                  <a:schemeClr val="tx1">
                    <a:lumMod val="75000"/>
                    <a:lumOff val="25000"/>
                  </a:schemeClr>
                </a:solidFill>
                <a:latin typeface="Century Gothic" panose="020B0502020202020204" pitchFamily="34" charset="0"/>
              </a:rPr>
              <a:t>Clip output to </a:t>
            </a:r>
          </a:p>
          <a:p>
            <a:pPr algn="ctr"/>
            <a:r>
              <a:rPr lang="en-MT" sz="2000">
                <a:solidFill>
                  <a:schemeClr val="tx1">
                    <a:lumMod val="75000"/>
                    <a:lumOff val="25000"/>
                  </a:schemeClr>
                </a:solidFill>
                <a:latin typeface="Century Gothic" panose="020B0502020202020204" pitchFamily="34" charset="0"/>
              </a:rPr>
              <a:t>building footprints</a:t>
            </a:r>
          </a:p>
        </p:txBody>
      </p:sp>
      <p:pic>
        <p:nvPicPr>
          <p:cNvPr id="25" name="Graphic 24" descr="Arrow Slight curve">
            <a:extLst>
              <a:ext uri="{FF2B5EF4-FFF2-40B4-BE49-F238E27FC236}">
                <a16:creationId xmlns:a16="http://schemas.microsoft.com/office/drawing/2014/main" id="{3638534C-DDAC-4934-9749-444B4651F42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3922" y="2901864"/>
            <a:ext cx="831273" cy="831273"/>
          </a:xfrm>
          <a:prstGeom prst="rect">
            <a:avLst/>
          </a:prstGeom>
        </p:spPr>
      </p:pic>
      <p:pic>
        <p:nvPicPr>
          <p:cNvPr id="26" name="Graphic 25" descr="Arrow Slight curve">
            <a:extLst>
              <a:ext uri="{FF2B5EF4-FFF2-40B4-BE49-F238E27FC236}">
                <a16:creationId xmlns:a16="http://schemas.microsoft.com/office/drawing/2014/main" id="{8DFDF4F7-13EF-4514-8A2B-033B2ABDC9E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3922" y="5237982"/>
            <a:ext cx="831273" cy="831273"/>
          </a:xfrm>
          <a:prstGeom prst="rect">
            <a:avLst/>
          </a:prstGeom>
        </p:spPr>
      </p:pic>
      <p:sp>
        <p:nvSpPr>
          <p:cNvPr id="27" name="TextBox 26">
            <a:extLst>
              <a:ext uri="{FF2B5EF4-FFF2-40B4-BE49-F238E27FC236}">
                <a16:creationId xmlns:a16="http://schemas.microsoft.com/office/drawing/2014/main" id="{DFBA6B5A-FB9E-41C5-8B66-0E9DCE2BD20B}"/>
              </a:ext>
            </a:extLst>
          </p:cNvPr>
          <p:cNvSpPr txBox="1"/>
          <p:nvPr/>
        </p:nvSpPr>
        <p:spPr>
          <a:xfrm>
            <a:off x="5203750" y="2076119"/>
            <a:ext cx="4616091" cy="307777"/>
          </a:xfrm>
          <a:prstGeom prst="rect">
            <a:avLst/>
          </a:prstGeom>
          <a:solidFill>
            <a:schemeClr val="bg1"/>
          </a:solidFill>
          <a:ln w="12700">
            <a:solidFill>
              <a:schemeClr val="tx1">
                <a:lumMod val="75000"/>
                <a:lumOff val="25000"/>
              </a:schemeClr>
            </a:solidFill>
          </a:ln>
        </p:spPr>
        <p:txBody>
          <a:bodyPr wrap="square" rtlCol="0">
            <a:spAutoFit/>
          </a:bodyPr>
          <a:lstStyle/>
          <a:p>
            <a:pPr algn="r"/>
            <a:r>
              <a:rPr lang="en-GB" sz="1400" i="1" dirty="0">
                <a:solidFill>
                  <a:schemeClr val="tx1">
                    <a:lumMod val="75000"/>
                    <a:lumOff val="25000"/>
                  </a:schemeClr>
                </a:solidFill>
                <a:latin typeface="Century Gothic" panose="020B0502020202020204" pitchFamily="34" charset="0"/>
              </a:rPr>
              <a:t>Albedo = (0.17∗ </a:t>
            </a:r>
            <a:r>
              <a:rPr lang="en-GB" sz="1400" i="1" dirty="0">
                <a:solidFill>
                  <a:srgbClr val="FF0000"/>
                </a:solidFill>
                <a:latin typeface="Century Gothic" panose="020B0502020202020204" pitchFamily="34" charset="0"/>
              </a:rPr>
              <a:t>B1</a:t>
            </a:r>
            <a:r>
              <a:rPr lang="en-GB" sz="1400" i="1" dirty="0">
                <a:solidFill>
                  <a:schemeClr val="tx1">
                    <a:lumMod val="75000"/>
                    <a:lumOff val="25000"/>
                  </a:schemeClr>
                </a:solidFill>
                <a:latin typeface="Century Gothic" panose="020B0502020202020204" pitchFamily="34" charset="0"/>
              </a:rPr>
              <a:t>)−(0.13∗ </a:t>
            </a:r>
            <a:r>
              <a:rPr lang="en-GB" sz="1400" i="1" dirty="0">
                <a:solidFill>
                  <a:srgbClr val="00B050"/>
                </a:solidFill>
                <a:latin typeface="Century Gothic" panose="020B0502020202020204" pitchFamily="34" charset="0"/>
              </a:rPr>
              <a:t>B2</a:t>
            </a:r>
            <a:r>
              <a:rPr lang="en-GB" sz="1400" i="1" dirty="0">
                <a:solidFill>
                  <a:schemeClr val="tx1">
                    <a:lumMod val="75000"/>
                    <a:lumOff val="25000"/>
                  </a:schemeClr>
                </a:solidFill>
                <a:latin typeface="Century Gothic" panose="020B0502020202020204" pitchFamily="34" charset="0"/>
              </a:rPr>
              <a:t>)+(0.33∗ </a:t>
            </a:r>
            <a:r>
              <a:rPr lang="en-GB" sz="1400" i="1" dirty="0">
                <a:solidFill>
                  <a:srgbClr val="0070C0"/>
                </a:solidFill>
                <a:latin typeface="Century Gothic" panose="020B0502020202020204" pitchFamily="34" charset="0"/>
              </a:rPr>
              <a:t>B3</a:t>
            </a:r>
            <a:r>
              <a:rPr lang="en-GB" sz="1400" i="1" dirty="0">
                <a:solidFill>
                  <a:schemeClr val="tx1">
                    <a:lumMod val="75000"/>
                    <a:lumOff val="25000"/>
                  </a:schemeClr>
                </a:solidFill>
                <a:latin typeface="Century Gothic" panose="020B0502020202020204" pitchFamily="34" charset="0"/>
              </a:rPr>
              <a:t>)+(0.54∗ </a:t>
            </a:r>
            <a:r>
              <a:rPr lang="en-GB" sz="1400" i="1" dirty="0">
                <a:solidFill>
                  <a:srgbClr val="7030A0"/>
                </a:solidFill>
                <a:latin typeface="Century Gothic" panose="020B0502020202020204" pitchFamily="34" charset="0"/>
              </a:rPr>
              <a:t>B4</a:t>
            </a:r>
            <a:r>
              <a:rPr lang="en-GB" sz="1400" i="1" dirty="0">
                <a:solidFill>
                  <a:schemeClr val="tx1">
                    <a:lumMod val="75000"/>
                    <a:lumOff val="25000"/>
                  </a:schemeClr>
                </a:solidFill>
                <a:latin typeface="Century Gothic" panose="020B0502020202020204" pitchFamily="34" charset="0"/>
              </a:rPr>
              <a:t>)</a:t>
            </a:r>
          </a:p>
        </p:txBody>
      </p:sp>
      <p:grpSp>
        <p:nvGrpSpPr>
          <p:cNvPr id="28" name="Group 27">
            <a:extLst>
              <a:ext uri="{FF2B5EF4-FFF2-40B4-BE49-F238E27FC236}">
                <a16:creationId xmlns:a16="http://schemas.microsoft.com/office/drawing/2014/main" id="{F1328E87-2713-45E1-9A03-623A5765E2C9}"/>
              </a:ext>
            </a:extLst>
          </p:cNvPr>
          <p:cNvGrpSpPr/>
          <p:nvPr/>
        </p:nvGrpSpPr>
        <p:grpSpPr>
          <a:xfrm>
            <a:off x="6363010" y="2435763"/>
            <a:ext cx="2341186" cy="2051370"/>
            <a:chOff x="6382692" y="2519938"/>
            <a:chExt cx="1980063" cy="2051370"/>
          </a:xfrm>
          <a:effectLst>
            <a:outerShdw blurRad="50800" dist="38100" dir="2700000" algn="tl" rotWithShape="0">
              <a:prstClr val="black">
                <a:alpha val="40000"/>
              </a:prstClr>
            </a:outerShdw>
          </a:effectLst>
        </p:grpSpPr>
        <p:pic>
          <p:nvPicPr>
            <p:cNvPr id="29" name="Picture 28" descr="A close up of an animal&#10;&#10;Description automatically generated">
              <a:extLst>
                <a:ext uri="{FF2B5EF4-FFF2-40B4-BE49-F238E27FC236}">
                  <a16:creationId xmlns:a16="http://schemas.microsoft.com/office/drawing/2014/main" id="{3724441D-53B0-409B-8EEA-E26522C7CB89}"/>
                </a:ext>
              </a:extLst>
            </p:cNvPr>
            <p:cNvPicPr>
              <a:picLocks noChangeAspect="1"/>
            </p:cNvPicPr>
            <p:nvPr/>
          </p:nvPicPr>
          <p:blipFill>
            <a:blip r:embed="rId13" cstate="print">
              <a:duotone>
                <a:prstClr val="black"/>
                <a:srgbClr val="FF0000">
                  <a:tint val="45000"/>
                  <a:satMod val="400000"/>
                </a:srgbClr>
              </a:duotone>
              <a:extLst>
                <a:ext uri="{BEBA8EAE-BF5A-486C-A8C5-ECC9F3942E4B}">
                  <a14:imgProps xmlns:a14="http://schemas.microsoft.com/office/drawing/2010/main">
                    <a14:imgLayer r:embed="rId14">
                      <a14:imgEffect>
                        <a14:backgroundRemoval t="8527" b="94057" l="7665" r="93583">
                          <a14:foregroundMark x1="8913" y1="23773" x2="8913" y2="23773"/>
                          <a14:foregroundMark x1="7754" y1="37339" x2="7754" y2="37339"/>
                          <a14:foregroundMark x1="53565" y1="94315" x2="53565" y2="94315"/>
                          <a14:foregroundMark x1="90642" y1="65504" x2="90642" y2="65504"/>
                          <a14:foregroundMark x1="93672" y1="68346" x2="93672" y2="68346"/>
                          <a14:foregroundMark x1="83690" y1="60853" x2="83690" y2="60853"/>
                          <a14:foregroundMark x1="83690" y1="60336" x2="83690" y2="60336"/>
                          <a14:foregroundMark x1="32175" y1="8527" x2="32175" y2="8527"/>
                          <a14:foregroundMark x1="83957" y1="59948" x2="83957" y2="59948"/>
                        </a14:backgroundRemoval>
                      </a14:imgEffect>
                    </a14:imgLayer>
                  </a14:imgProps>
                </a:ext>
                <a:ext uri="{28A0092B-C50C-407E-A947-70E740481C1C}">
                  <a14:useLocalDpi xmlns:a14="http://schemas.microsoft.com/office/drawing/2010/main" val="0"/>
                </a:ext>
              </a:extLst>
            </a:blip>
            <a:stretch>
              <a:fillRect/>
            </a:stretch>
          </p:blipFill>
          <p:spPr>
            <a:xfrm>
              <a:off x="6382692" y="2519938"/>
              <a:ext cx="1869433" cy="1289264"/>
            </a:xfrm>
            <a:prstGeom prst="rect">
              <a:avLst/>
            </a:prstGeom>
          </p:spPr>
        </p:pic>
        <p:pic>
          <p:nvPicPr>
            <p:cNvPr id="30" name="Picture 29" descr="A close up of an animal&#10;&#10;Description automatically generated">
              <a:extLst>
                <a:ext uri="{FF2B5EF4-FFF2-40B4-BE49-F238E27FC236}">
                  <a16:creationId xmlns:a16="http://schemas.microsoft.com/office/drawing/2014/main" id="{46D8AE68-FCB8-4033-A7B7-E28E11BA256D}"/>
                </a:ext>
              </a:extLst>
            </p:cNvPr>
            <p:cNvPicPr>
              <a:picLocks noChangeAspect="1"/>
            </p:cNvPicPr>
            <p:nvPr/>
          </p:nvPicPr>
          <p:blipFill>
            <a:blip r:embed="rId13" cstate="print">
              <a:duotone>
                <a:prstClr val="black"/>
                <a:srgbClr val="00B050">
                  <a:tint val="45000"/>
                  <a:satMod val="400000"/>
                </a:srgbClr>
              </a:duotone>
              <a:extLst>
                <a:ext uri="{BEBA8EAE-BF5A-486C-A8C5-ECC9F3942E4B}">
                  <a14:imgProps xmlns:a14="http://schemas.microsoft.com/office/drawing/2010/main">
                    <a14:imgLayer r:embed="rId14">
                      <a14:imgEffect>
                        <a14:backgroundRemoval t="8527" b="94057" l="7665" r="93583">
                          <a14:foregroundMark x1="8913" y1="23773" x2="8913" y2="23773"/>
                          <a14:foregroundMark x1="7754" y1="37339" x2="7754" y2="37339"/>
                          <a14:foregroundMark x1="53565" y1="94315" x2="53565" y2="94315"/>
                          <a14:foregroundMark x1="90642" y1="65504" x2="90642" y2="65504"/>
                          <a14:foregroundMark x1="93672" y1="68346" x2="93672" y2="68346"/>
                          <a14:foregroundMark x1="83690" y1="60853" x2="83690" y2="60853"/>
                          <a14:foregroundMark x1="83690" y1="60336" x2="83690" y2="60336"/>
                          <a14:foregroundMark x1="32175" y1="8527" x2="32175" y2="8527"/>
                          <a14:foregroundMark x1="83957" y1="59948" x2="83957" y2="59948"/>
                        </a14:backgroundRemoval>
                      </a14:imgEffect>
                    </a14:imgLayer>
                  </a14:imgProps>
                </a:ext>
                <a:ext uri="{28A0092B-C50C-407E-A947-70E740481C1C}">
                  <a14:useLocalDpi xmlns:a14="http://schemas.microsoft.com/office/drawing/2010/main" val="0"/>
                </a:ext>
              </a:extLst>
            </a:blip>
            <a:stretch>
              <a:fillRect/>
            </a:stretch>
          </p:blipFill>
          <p:spPr>
            <a:xfrm>
              <a:off x="6424057" y="2769420"/>
              <a:ext cx="1869433" cy="1289264"/>
            </a:xfrm>
            <a:prstGeom prst="rect">
              <a:avLst/>
            </a:prstGeom>
          </p:spPr>
        </p:pic>
        <p:pic>
          <p:nvPicPr>
            <p:cNvPr id="31" name="Picture 30" descr="A close up of an animal&#10;&#10;Description automatically generated">
              <a:extLst>
                <a:ext uri="{FF2B5EF4-FFF2-40B4-BE49-F238E27FC236}">
                  <a16:creationId xmlns:a16="http://schemas.microsoft.com/office/drawing/2014/main" id="{F3A1BC44-66AA-4450-8F85-77F731BC598B}"/>
                </a:ext>
              </a:extLst>
            </p:cNvPr>
            <p:cNvPicPr>
              <a:picLocks noChangeAspect="1"/>
            </p:cNvPicPr>
            <p:nvPr/>
          </p:nvPicPr>
          <p:blipFill>
            <a:blip r:embed="rId13" cstate="print">
              <a:duotone>
                <a:prstClr val="black"/>
                <a:srgbClr val="0070C0">
                  <a:tint val="45000"/>
                  <a:satMod val="400000"/>
                </a:srgbClr>
              </a:duotone>
              <a:extLst>
                <a:ext uri="{BEBA8EAE-BF5A-486C-A8C5-ECC9F3942E4B}">
                  <a14:imgProps xmlns:a14="http://schemas.microsoft.com/office/drawing/2010/main">
                    <a14:imgLayer r:embed="rId14">
                      <a14:imgEffect>
                        <a14:backgroundRemoval t="8527" b="94057" l="7665" r="93583">
                          <a14:foregroundMark x1="8913" y1="23773" x2="8913" y2="23773"/>
                          <a14:foregroundMark x1="7754" y1="37339" x2="7754" y2="37339"/>
                          <a14:foregroundMark x1="53565" y1="94315" x2="53565" y2="94315"/>
                          <a14:foregroundMark x1="90642" y1="65504" x2="90642" y2="65504"/>
                          <a14:foregroundMark x1="93672" y1="68346" x2="93672" y2="68346"/>
                          <a14:foregroundMark x1="83690" y1="60853" x2="83690" y2="60853"/>
                          <a14:foregroundMark x1="83690" y1="60336" x2="83690" y2="60336"/>
                          <a14:foregroundMark x1="32175" y1="8527" x2="32175" y2="8527"/>
                          <a14:foregroundMark x1="83957" y1="59948" x2="83957" y2="59948"/>
                        </a14:backgroundRemoval>
                      </a14:imgEffect>
                    </a14:imgLayer>
                  </a14:imgProps>
                </a:ext>
                <a:ext uri="{28A0092B-C50C-407E-A947-70E740481C1C}">
                  <a14:useLocalDpi xmlns:a14="http://schemas.microsoft.com/office/drawing/2010/main" val="0"/>
                </a:ext>
              </a:extLst>
            </a:blip>
            <a:stretch>
              <a:fillRect/>
            </a:stretch>
          </p:blipFill>
          <p:spPr>
            <a:xfrm>
              <a:off x="6451762" y="3032660"/>
              <a:ext cx="1869433" cy="1289264"/>
            </a:xfrm>
            <a:prstGeom prst="rect">
              <a:avLst/>
            </a:prstGeom>
          </p:spPr>
        </p:pic>
        <p:pic>
          <p:nvPicPr>
            <p:cNvPr id="32" name="Picture 31" descr="A close up of an animal&#10;&#10;Description automatically generated">
              <a:extLst>
                <a:ext uri="{FF2B5EF4-FFF2-40B4-BE49-F238E27FC236}">
                  <a16:creationId xmlns:a16="http://schemas.microsoft.com/office/drawing/2014/main" id="{60ED95EB-20AB-41D7-87CB-BEBE637C3E96}"/>
                </a:ext>
              </a:extLst>
            </p:cNvPr>
            <p:cNvPicPr>
              <a:picLocks noChangeAspect="1"/>
            </p:cNvPicPr>
            <p:nvPr/>
          </p:nvPicPr>
          <p:blipFill>
            <a:blip r:embed="rId13" cstate="print">
              <a:duotone>
                <a:prstClr val="black"/>
                <a:srgbClr val="7030A0">
                  <a:tint val="45000"/>
                  <a:satMod val="400000"/>
                </a:srgbClr>
              </a:duotone>
              <a:extLst>
                <a:ext uri="{BEBA8EAE-BF5A-486C-A8C5-ECC9F3942E4B}">
                  <a14:imgProps xmlns:a14="http://schemas.microsoft.com/office/drawing/2010/main">
                    <a14:imgLayer r:embed="rId14">
                      <a14:imgEffect>
                        <a14:backgroundRemoval t="8527" b="94057" l="7665" r="93583">
                          <a14:foregroundMark x1="8913" y1="23773" x2="8913" y2="23773"/>
                          <a14:foregroundMark x1="7754" y1="37339" x2="7754" y2="37339"/>
                          <a14:foregroundMark x1="53565" y1="94315" x2="53565" y2="94315"/>
                          <a14:foregroundMark x1="90642" y1="65504" x2="90642" y2="65504"/>
                          <a14:foregroundMark x1="93672" y1="68346" x2="93672" y2="68346"/>
                          <a14:foregroundMark x1="83690" y1="60853" x2="83690" y2="60853"/>
                          <a14:foregroundMark x1="83690" y1="60336" x2="83690" y2="60336"/>
                          <a14:foregroundMark x1="32175" y1="8527" x2="32175" y2="8527"/>
                          <a14:foregroundMark x1="83957" y1="59948" x2="83957" y2="59948"/>
                        </a14:backgroundRemoval>
                      </a14:imgEffect>
                    </a14:imgLayer>
                  </a14:imgProps>
                </a:ext>
                <a:ext uri="{28A0092B-C50C-407E-A947-70E740481C1C}">
                  <a14:useLocalDpi xmlns:a14="http://schemas.microsoft.com/office/drawing/2010/main" val="0"/>
                </a:ext>
              </a:extLst>
            </a:blip>
            <a:stretch>
              <a:fillRect/>
            </a:stretch>
          </p:blipFill>
          <p:spPr>
            <a:xfrm>
              <a:off x="6493322" y="3282044"/>
              <a:ext cx="1869433" cy="1289264"/>
            </a:xfrm>
            <a:prstGeom prst="rect">
              <a:avLst/>
            </a:prstGeom>
          </p:spPr>
        </p:pic>
      </p:grpSp>
      <p:grpSp>
        <p:nvGrpSpPr>
          <p:cNvPr id="33" name="Group 32">
            <a:extLst>
              <a:ext uri="{FF2B5EF4-FFF2-40B4-BE49-F238E27FC236}">
                <a16:creationId xmlns:a16="http://schemas.microsoft.com/office/drawing/2014/main" id="{D568D8CC-813F-4ADA-B8F5-E708B73EC16D}"/>
              </a:ext>
            </a:extLst>
          </p:cNvPr>
          <p:cNvGrpSpPr/>
          <p:nvPr/>
        </p:nvGrpSpPr>
        <p:grpSpPr>
          <a:xfrm>
            <a:off x="6178554" y="4445249"/>
            <a:ext cx="2612212" cy="2163812"/>
            <a:chOff x="6164706" y="4798950"/>
            <a:chExt cx="2678485" cy="2270457"/>
          </a:xfrm>
          <a:effectLst>
            <a:outerShdw blurRad="50800" dist="38100" dir="2700000" algn="tl" rotWithShape="0">
              <a:prstClr val="black">
                <a:alpha val="40000"/>
              </a:prstClr>
            </a:outerShdw>
          </a:effectLst>
        </p:grpSpPr>
        <p:pic>
          <p:nvPicPr>
            <p:cNvPr id="34" name="Picture 33" descr="A close up of an animal&#10;&#10;Description automatically generated">
              <a:extLst>
                <a:ext uri="{FF2B5EF4-FFF2-40B4-BE49-F238E27FC236}">
                  <a16:creationId xmlns:a16="http://schemas.microsoft.com/office/drawing/2014/main" id="{80B8777A-C60E-4D69-B287-208B2F5C1B46}"/>
                </a:ext>
              </a:extLst>
            </p:cNvPr>
            <p:cNvPicPr>
              <a:picLocks noChangeAspect="1"/>
            </p:cNvPicPr>
            <p:nvPr/>
          </p:nvPicPr>
          <p:blipFill>
            <a:blip r:embed="rId15" cstate="print">
              <a:duotone>
                <a:prstClr val="black"/>
                <a:srgbClr val="FF0000">
                  <a:tint val="45000"/>
                  <a:satMod val="400000"/>
                </a:srgbClr>
              </a:duotone>
              <a:extLst>
                <a:ext uri="{BEBA8EAE-BF5A-486C-A8C5-ECC9F3942E4B}">
                  <a14:imgProps xmlns:a14="http://schemas.microsoft.com/office/drawing/2010/main">
                    <a14:imgLayer r:embed="rId16">
                      <a14:imgEffect>
                        <a14:backgroundRemoval t="7162" b="91351" l="9874" r="89856">
                          <a14:foregroundMark x1="64452" y1="91486" x2="64452" y2="91486"/>
                          <a14:foregroundMark x1="34111" y1="7162" x2="34111" y2="7162"/>
                          <a14:foregroundMark x1="89767" y1="66622" x2="89767" y2="66622"/>
                        </a14:backgroundRemoval>
                      </a14:imgEffect>
                    </a14:imgLayer>
                  </a14:imgProps>
                </a:ext>
                <a:ext uri="{28A0092B-C50C-407E-A947-70E740481C1C}">
                  <a14:useLocalDpi xmlns:a14="http://schemas.microsoft.com/office/drawing/2010/main" val="0"/>
                </a:ext>
              </a:extLst>
            </a:blip>
            <a:stretch>
              <a:fillRect/>
            </a:stretch>
          </p:blipFill>
          <p:spPr>
            <a:xfrm>
              <a:off x="6164706" y="4798950"/>
              <a:ext cx="2373690" cy="1577722"/>
            </a:xfrm>
            <a:prstGeom prst="rect">
              <a:avLst/>
            </a:prstGeom>
          </p:spPr>
        </p:pic>
        <p:pic>
          <p:nvPicPr>
            <p:cNvPr id="35" name="Picture 34" descr="A close up of an animal&#10;&#10;Description automatically generated">
              <a:extLst>
                <a:ext uri="{FF2B5EF4-FFF2-40B4-BE49-F238E27FC236}">
                  <a16:creationId xmlns:a16="http://schemas.microsoft.com/office/drawing/2014/main" id="{BD9D1F14-B9B8-46BB-9028-055EBCB72589}"/>
                </a:ext>
              </a:extLst>
            </p:cNvPr>
            <p:cNvPicPr>
              <a:picLocks noChangeAspect="1"/>
            </p:cNvPicPr>
            <p:nvPr/>
          </p:nvPicPr>
          <p:blipFill>
            <a:blip r:embed="rId15" cstate="print">
              <a:duotone>
                <a:prstClr val="black"/>
                <a:srgbClr val="00B050">
                  <a:tint val="45000"/>
                  <a:satMod val="400000"/>
                </a:srgbClr>
              </a:duotone>
              <a:extLst>
                <a:ext uri="{BEBA8EAE-BF5A-486C-A8C5-ECC9F3942E4B}">
                  <a14:imgProps xmlns:a14="http://schemas.microsoft.com/office/drawing/2010/main">
                    <a14:imgLayer r:embed="rId16">
                      <a14:imgEffect>
                        <a14:backgroundRemoval t="7162" b="91351" l="9874" r="89856">
                          <a14:foregroundMark x1="64452" y1="91486" x2="64452" y2="91486"/>
                          <a14:foregroundMark x1="34111" y1="7162" x2="34111" y2="7162"/>
                          <a14:foregroundMark x1="89767" y1="66622" x2="89767" y2="66622"/>
                        </a14:backgroundRemoval>
                      </a14:imgEffect>
                    </a14:imgLayer>
                  </a14:imgProps>
                </a:ext>
                <a:ext uri="{28A0092B-C50C-407E-A947-70E740481C1C}">
                  <a14:useLocalDpi xmlns:a14="http://schemas.microsoft.com/office/drawing/2010/main" val="0"/>
                </a:ext>
              </a:extLst>
            </a:blip>
            <a:stretch>
              <a:fillRect/>
            </a:stretch>
          </p:blipFill>
          <p:spPr>
            <a:xfrm>
              <a:off x="6261686" y="5034480"/>
              <a:ext cx="2373690" cy="1577722"/>
            </a:xfrm>
            <a:prstGeom prst="rect">
              <a:avLst/>
            </a:prstGeom>
          </p:spPr>
        </p:pic>
        <p:pic>
          <p:nvPicPr>
            <p:cNvPr id="36" name="Picture 35" descr="A close up of an animal&#10;&#10;Description automatically generated">
              <a:extLst>
                <a:ext uri="{FF2B5EF4-FFF2-40B4-BE49-F238E27FC236}">
                  <a16:creationId xmlns:a16="http://schemas.microsoft.com/office/drawing/2014/main" id="{52872731-2116-4C73-B0F0-C645E9685E15}"/>
                </a:ext>
              </a:extLst>
            </p:cNvPr>
            <p:cNvPicPr>
              <a:picLocks noChangeAspect="1"/>
            </p:cNvPicPr>
            <p:nvPr/>
          </p:nvPicPr>
          <p:blipFill>
            <a:blip r:embed="rId15" cstate="print">
              <a:duotone>
                <a:prstClr val="black"/>
                <a:srgbClr val="0070C0">
                  <a:tint val="45000"/>
                  <a:satMod val="400000"/>
                </a:srgbClr>
              </a:duotone>
              <a:extLst>
                <a:ext uri="{BEBA8EAE-BF5A-486C-A8C5-ECC9F3942E4B}">
                  <a14:imgProps xmlns:a14="http://schemas.microsoft.com/office/drawing/2010/main">
                    <a14:imgLayer r:embed="rId16">
                      <a14:imgEffect>
                        <a14:backgroundRemoval t="7162" b="91351" l="9874" r="89856">
                          <a14:foregroundMark x1="64452" y1="91486" x2="64452" y2="91486"/>
                          <a14:foregroundMark x1="34111" y1="7162" x2="34111" y2="7162"/>
                          <a14:foregroundMark x1="89767" y1="66622" x2="89767" y2="66622"/>
                        </a14:backgroundRemoval>
                      </a14:imgEffect>
                    </a14:imgLayer>
                  </a14:imgProps>
                </a:ext>
                <a:ext uri="{28A0092B-C50C-407E-A947-70E740481C1C}">
                  <a14:useLocalDpi xmlns:a14="http://schemas.microsoft.com/office/drawing/2010/main" val="0"/>
                </a:ext>
              </a:extLst>
            </a:blip>
            <a:stretch>
              <a:fillRect/>
            </a:stretch>
          </p:blipFill>
          <p:spPr>
            <a:xfrm>
              <a:off x="6358666" y="5256155"/>
              <a:ext cx="2373690" cy="1577722"/>
            </a:xfrm>
            <a:prstGeom prst="rect">
              <a:avLst/>
            </a:prstGeom>
          </p:spPr>
        </p:pic>
        <p:pic>
          <p:nvPicPr>
            <p:cNvPr id="37" name="Picture 36" descr="A close up of an animal&#10;&#10;Description automatically generated">
              <a:extLst>
                <a:ext uri="{FF2B5EF4-FFF2-40B4-BE49-F238E27FC236}">
                  <a16:creationId xmlns:a16="http://schemas.microsoft.com/office/drawing/2014/main" id="{7141B6F3-DDBF-4BFE-B59A-D98D48C5C87B}"/>
                </a:ext>
              </a:extLst>
            </p:cNvPr>
            <p:cNvPicPr>
              <a:picLocks noChangeAspect="1"/>
            </p:cNvPicPr>
            <p:nvPr/>
          </p:nvPicPr>
          <p:blipFill>
            <a:blip r:embed="rId15" cstate="print">
              <a:duotone>
                <a:prstClr val="black"/>
                <a:srgbClr val="7030A0">
                  <a:tint val="45000"/>
                  <a:satMod val="400000"/>
                </a:srgbClr>
              </a:duotone>
              <a:extLst>
                <a:ext uri="{BEBA8EAE-BF5A-486C-A8C5-ECC9F3942E4B}">
                  <a14:imgProps xmlns:a14="http://schemas.microsoft.com/office/drawing/2010/main">
                    <a14:imgLayer r:embed="rId16">
                      <a14:imgEffect>
                        <a14:backgroundRemoval t="7162" b="91351" l="9874" r="89856">
                          <a14:foregroundMark x1="64452" y1="91486" x2="64452" y2="91486"/>
                          <a14:foregroundMark x1="34111" y1="7162" x2="34111" y2="7162"/>
                          <a14:foregroundMark x1="89767" y1="66622" x2="89767" y2="66622"/>
                        </a14:backgroundRemoval>
                      </a14:imgEffect>
                    </a14:imgLayer>
                  </a14:imgProps>
                </a:ext>
                <a:ext uri="{28A0092B-C50C-407E-A947-70E740481C1C}">
                  <a14:useLocalDpi xmlns:a14="http://schemas.microsoft.com/office/drawing/2010/main" val="0"/>
                </a:ext>
              </a:extLst>
            </a:blip>
            <a:stretch>
              <a:fillRect/>
            </a:stretch>
          </p:blipFill>
          <p:spPr>
            <a:xfrm>
              <a:off x="6469501" y="5491685"/>
              <a:ext cx="2373690" cy="1577722"/>
            </a:xfrm>
            <a:prstGeom prst="rect">
              <a:avLst/>
            </a:prstGeom>
          </p:spPr>
        </p:pic>
      </p:grpSp>
      <p:cxnSp>
        <p:nvCxnSpPr>
          <p:cNvPr id="38" name="Straight Connector 37">
            <a:extLst>
              <a:ext uri="{FF2B5EF4-FFF2-40B4-BE49-F238E27FC236}">
                <a16:creationId xmlns:a16="http://schemas.microsoft.com/office/drawing/2014/main" id="{59EE2AEF-3846-4A91-8EBC-04632B40CF65}"/>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5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2" grpId="0"/>
      <p:bldP spid="23" grpId="0"/>
      <p:bldP spid="24"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A5AA0-E0D8-644D-B3E5-5DEB3BEFDA98}"/>
              </a:ext>
            </a:extLst>
          </p:cNvPr>
          <p:cNvSpPr txBox="1"/>
          <p:nvPr/>
        </p:nvSpPr>
        <p:spPr>
          <a:xfrm>
            <a:off x="527384" y="208548"/>
            <a:ext cx="6579045"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Albedo Increased by 0.12</a:t>
            </a:r>
            <a:endParaRPr lang="en-MT" sz="4000" b="1">
              <a:solidFill>
                <a:srgbClr val="126D9D"/>
              </a:solidFill>
              <a:latin typeface="Century Gothic" panose="020B0502020202020204" pitchFamily="34" charset="0"/>
            </a:endParaRPr>
          </a:p>
        </p:txBody>
      </p:sp>
      <p:pic>
        <p:nvPicPr>
          <p:cNvPr id="17" name="Picture 24" descr="A picture containing cake&#10;&#10;Description automatically generated">
            <a:extLst>
              <a:ext uri="{FF2B5EF4-FFF2-40B4-BE49-F238E27FC236}">
                <a16:creationId xmlns:a16="http://schemas.microsoft.com/office/drawing/2014/main" id="{BB6084A2-09FF-4447-83C9-9575F2A94756}"/>
              </a:ext>
            </a:extLst>
          </p:cNvPr>
          <p:cNvPicPr>
            <a:picLocks noChangeAspect="1"/>
          </p:cNvPicPr>
          <p:nvPr/>
        </p:nvPicPr>
        <p:blipFill>
          <a:blip r:embed="rId3"/>
          <a:stretch>
            <a:fillRect/>
          </a:stretch>
        </p:blipFill>
        <p:spPr>
          <a:xfrm>
            <a:off x="1658912" y="1636870"/>
            <a:ext cx="5700309" cy="4401892"/>
          </a:xfrm>
          <a:prstGeom prst="rect">
            <a:avLst/>
          </a:prstGeom>
          <a:ln w="9525">
            <a:solidFill>
              <a:schemeClr val="tx1">
                <a:lumMod val="75000"/>
                <a:lumOff val="25000"/>
              </a:schemeClr>
            </a:solidFill>
          </a:ln>
        </p:spPr>
      </p:pic>
      <p:pic>
        <p:nvPicPr>
          <p:cNvPr id="18" name="Picture 34">
            <a:extLst>
              <a:ext uri="{FF2B5EF4-FFF2-40B4-BE49-F238E27FC236}">
                <a16:creationId xmlns:a16="http://schemas.microsoft.com/office/drawing/2014/main" id="{BD811F4A-823E-449A-8289-6DFA6C63B7CB}"/>
              </a:ext>
            </a:extLst>
          </p:cNvPr>
          <p:cNvPicPr>
            <a:picLocks noChangeAspect="1"/>
          </p:cNvPicPr>
          <p:nvPr/>
        </p:nvPicPr>
        <p:blipFill>
          <a:blip r:embed="rId4"/>
          <a:stretch>
            <a:fillRect/>
          </a:stretch>
        </p:blipFill>
        <p:spPr>
          <a:xfrm>
            <a:off x="6961169" y="1998297"/>
            <a:ext cx="238125" cy="400050"/>
          </a:xfrm>
          <a:prstGeom prst="rect">
            <a:avLst/>
          </a:prstGeom>
        </p:spPr>
      </p:pic>
      <p:grpSp>
        <p:nvGrpSpPr>
          <p:cNvPr id="19" name="Group 18">
            <a:extLst>
              <a:ext uri="{FF2B5EF4-FFF2-40B4-BE49-F238E27FC236}">
                <a16:creationId xmlns:a16="http://schemas.microsoft.com/office/drawing/2014/main" id="{51606E8B-5A6F-4FBB-87D5-4AAA85971EBA}"/>
              </a:ext>
            </a:extLst>
          </p:cNvPr>
          <p:cNvGrpSpPr/>
          <p:nvPr/>
        </p:nvGrpSpPr>
        <p:grpSpPr>
          <a:xfrm>
            <a:off x="644762" y="2585759"/>
            <a:ext cx="1021555" cy="2933106"/>
            <a:chOff x="746465" y="2061301"/>
            <a:chExt cx="1021555" cy="2933106"/>
          </a:xfrm>
        </p:grpSpPr>
        <p:pic>
          <p:nvPicPr>
            <p:cNvPr id="20" name="Picture 18">
              <a:extLst>
                <a:ext uri="{FF2B5EF4-FFF2-40B4-BE49-F238E27FC236}">
                  <a16:creationId xmlns:a16="http://schemas.microsoft.com/office/drawing/2014/main" id="{EDCD43FF-6CFA-49B3-86BB-D78760BCAAA2}"/>
                </a:ext>
              </a:extLst>
            </p:cNvPr>
            <p:cNvPicPr>
              <a:picLocks noChangeAspect="1"/>
            </p:cNvPicPr>
            <p:nvPr/>
          </p:nvPicPr>
          <p:blipFill>
            <a:blip r:embed="rId5"/>
            <a:stretch>
              <a:fillRect/>
            </a:stretch>
          </p:blipFill>
          <p:spPr>
            <a:xfrm rot="10800000">
              <a:off x="746465" y="2127978"/>
              <a:ext cx="335755" cy="2847974"/>
            </a:xfrm>
            <a:prstGeom prst="rect">
              <a:avLst/>
            </a:prstGeom>
          </p:spPr>
        </p:pic>
        <p:sp>
          <p:nvSpPr>
            <p:cNvPr id="21" name="TextBox 20">
              <a:extLst>
                <a:ext uri="{FF2B5EF4-FFF2-40B4-BE49-F238E27FC236}">
                  <a16:creationId xmlns:a16="http://schemas.microsoft.com/office/drawing/2014/main" id="{3DB03609-E29A-40EA-AE42-4317DD4EF4B1}"/>
                </a:ext>
              </a:extLst>
            </p:cNvPr>
            <p:cNvSpPr txBox="1"/>
            <p:nvPr/>
          </p:nvSpPr>
          <p:spPr>
            <a:xfrm>
              <a:off x="1060790" y="2061301"/>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panose="020B0502020202020204" pitchFamily="34" charset="0"/>
                  <a:cs typeface="Calibri"/>
                </a:rPr>
                <a:t>&lt; 1.0</a:t>
              </a:r>
              <a:endParaRPr lang="en-US" sz="1400" u="sng" dirty="0">
                <a:solidFill>
                  <a:srgbClr val="3F3F3F"/>
                </a:solidFill>
                <a:latin typeface="Century Gothic" panose="020B0502020202020204" pitchFamily="34" charset="0"/>
                <a:cs typeface="Calibri"/>
              </a:endParaRPr>
            </a:p>
          </p:txBody>
        </p:sp>
        <p:sp>
          <p:nvSpPr>
            <p:cNvPr id="22" name="TextBox 21">
              <a:extLst>
                <a:ext uri="{FF2B5EF4-FFF2-40B4-BE49-F238E27FC236}">
                  <a16:creationId xmlns:a16="http://schemas.microsoft.com/office/drawing/2014/main" id="{8B382CCA-07AD-46CD-95D7-68B5255E5E86}"/>
                </a:ext>
              </a:extLst>
            </p:cNvPr>
            <p:cNvSpPr txBox="1"/>
            <p:nvPr/>
          </p:nvSpPr>
          <p:spPr>
            <a:xfrm>
              <a:off x="1054835" y="4686630"/>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0.3</a:t>
              </a:r>
              <a:endParaRPr lang="en-US" sz="1400" u="sng" dirty="0">
                <a:solidFill>
                  <a:srgbClr val="3F3F3F"/>
                </a:solidFill>
                <a:latin typeface="Century Gothic" panose="020B0502020202020204" pitchFamily="34" charset="0"/>
                <a:cs typeface="Calibri"/>
              </a:endParaRPr>
            </a:p>
          </p:txBody>
        </p:sp>
        <p:sp>
          <p:nvSpPr>
            <p:cNvPr id="23" name="TextBox 22">
              <a:extLst>
                <a:ext uri="{FF2B5EF4-FFF2-40B4-BE49-F238E27FC236}">
                  <a16:creationId xmlns:a16="http://schemas.microsoft.com/office/drawing/2014/main" id="{8359405E-23D6-4796-876F-3908D5E993F3}"/>
                </a:ext>
              </a:extLst>
            </p:cNvPr>
            <p:cNvSpPr txBox="1"/>
            <p:nvPr/>
          </p:nvSpPr>
          <p:spPr>
            <a:xfrm>
              <a:off x="1025071" y="2505801"/>
              <a:ext cx="7429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0.8</a:t>
              </a:r>
              <a:endParaRPr lang="en-US" sz="1400" u="sng" dirty="0">
                <a:solidFill>
                  <a:srgbClr val="3F3F3F"/>
                </a:solidFill>
                <a:latin typeface="Century Gothic" panose="020B0502020202020204" pitchFamily="34" charset="0"/>
                <a:cs typeface="Calibri"/>
              </a:endParaRPr>
            </a:p>
          </p:txBody>
        </p:sp>
        <p:sp>
          <p:nvSpPr>
            <p:cNvPr id="24" name="TextBox 23">
              <a:extLst>
                <a:ext uri="{FF2B5EF4-FFF2-40B4-BE49-F238E27FC236}">
                  <a16:creationId xmlns:a16="http://schemas.microsoft.com/office/drawing/2014/main" id="{23F686ED-10C3-4D98-B841-15A4100D37C3}"/>
                </a:ext>
              </a:extLst>
            </p:cNvPr>
            <p:cNvSpPr txBox="1"/>
            <p:nvPr/>
          </p:nvSpPr>
          <p:spPr>
            <a:xfrm>
              <a:off x="1060790" y="2932442"/>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0.7</a:t>
              </a:r>
              <a:endParaRPr lang="en-US" sz="1400" u="sng" dirty="0">
                <a:solidFill>
                  <a:srgbClr val="3F3F3F"/>
                </a:solidFill>
                <a:latin typeface="Century Gothic" panose="020B0502020202020204" pitchFamily="34" charset="0"/>
                <a:cs typeface="Calibri"/>
              </a:endParaRPr>
            </a:p>
          </p:txBody>
        </p:sp>
        <p:sp>
          <p:nvSpPr>
            <p:cNvPr id="25" name="TextBox 24">
              <a:extLst>
                <a:ext uri="{FF2B5EF4-FFF2-40B4-BE49-F238E27FC236}">
                  <a16:creationId xmlns:a16="http://schemas.microsoft.com/office/drawing/2014/main" id="{6558FA0B-D024-498E-9022-F16062DE52C5}"/>
                </a:ext>
              </a:extLst>
            </p:cNvPr>
            <p:cNvSpPr txBox="1"/>
            <p:nvPr/>
          </p:nvSpPr>
          <p:spPr>
            <a:xfrm>
              <a:off x="1060790" y="3370989"/>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0.6</a:t>
              </a:r>
              <a:endParaRPr lang="en-US" sz="1400" u="sng" dirty="0">
                <a:solidFill>
                  <a:srgbClr val="3F3F3F"/>
                </a:solidFill>
                <a:latin typeface="Century Gothic" panose="020B0502020202020204" pitchFamily="34" charset="0"/>
                <a:cs typeface="Calibri"/>
              </a:endParaRPr>
            </a:p>
          </p:txBody>
        </p:sp>
        <p:sp>
          <p:nvSpPr>
            <p:cNvPr id="26" name="TextBox 25">
              <a:extLst>
                <a:ext uri="{FF2B5EF4-FFF2-40B4-BE49-F238E27FC236}">
                  <a16:creationId xmlns:a16="http://schemas.microsoft.com/office/drawing/2014/main" id="{59B8D12C-EFC1-4307-8AF7-B93DEE4F6BB2}"/>
                </a:ext>
              </a:extLst>
            </p:cNvPr>
            <p:cNvSpPr txBox="1"/>
            <p:nvPr/>
          </p:nvSpPr>
          <p:spPr>
            <a:xfrm>
              <a:off x="1060790" y="3809536"/>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0.5</a:t>
              </a:r>
              <a:endParaRPr lang="en-US" sz="1400" u="sng" dirty="0">
                <a:solidFill>
                  <a:srgbClr val="3F3F3F"/>
                </a:solidFill>
                <a:latin typeface="Century Gothic" panose="020B0502020202020204" pitchFamily="34" charset="0"/>
                <a:cs typeface="Calibri"/>
              </a:endParaRPr>
            </a:p>
          </p:txBody>
        </p:sp>
        <p:sp>
          <p:nvSpPr>
            <p:cNvPr id="27" name="TextBox 26">
              <a:extLst>
                <a:ext uri="{FF2B5EF4-FFF2-40B4-BE49-F238E27FC236}">
                  <a16:creationId xmlns:a16="http://schemas.microsoft.com/office/drawing/2014/main" id="{36E23D80-9B59-42F4-A765-ACC1B50694F1}"/>
                </a:ext>
              </a:extLst>
            </p:cNvPr>
            <p:cNvSpPr txBox="1"/>
            <p:nvPr/>
          </p:nvSpPr>
          <p:spPr>
            <a:xfrm>
              <a:off x="1060790" y="4248083"/>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u="sng" dirty="0">
                  <a:solidFill>
                    <a:srgbClr val="3F3F3F"/>
                  </a:solidFill>
                  <a:latin typeface="Century Gothic" panose="020B0502020202020204" pitchFamily="34" charset="0"/>
                  <a:cs typeface="Calibri"/>
                </a:rPr>
                <a:t>&lt;</a:t>
              </a:r>
              <a:r>
                <a:rPr lang="en-US" sz="1400" dirty="0">
                  <a:solidFill>
                    <a:srgbClr val="3F3F3F"/>
                  </a:solidFill>
                  <a:latin typeface="Century Gothic" panose="020B0502020202020204" pitchFamily="34" charset="0"/>
                  <a:cs typeface="Calibri"/>
                </a:rPr>
                <a:t> 0.4</a:t>
              </a:r>
              <a:endParaRPr lang="en-US" sz="1400" u="sng" dirty="0">
                <a:solidFill>
                  <a:srgbClr val="3F3F3F"/>
                </a:solidFill>
                <a:latin typeface="Century Gothic" panose="020B0502020202020204" pitchFamily="34" charset="0"/>
                <a:cs typeface="Calibri"/>
              </a:endParaRPr>
            </a:p>
          </p:txBody>
        </p:sp>
      </p:grpSp>
      <p:pic>
        <p:nvPicPr>
          <p:cNvPr id="29" name="Picture 3" descr="A picture containing truck, riding, large, person&#10;&#10;Description automatically generated">
            <a:extLst>
              <a:ext uri="{FF2B5EF4-FFF2-40B4-BE49-F238E27FC236}">
                <a16:creationId xmlns:a16="http://schemas.microsoft.com/office/drawing/2014/main" id="{CEE28124-E5B3-42B7-93FB-25F2820E988F}"/>
              </a:ext>
            </a:extLst>
          </p:cNvPr>
          <p:cNvPicPr>
            <a:picLocks noChangeAspect="1"/>
          </p:cNvPicPr>
          <p:nvPr/>
        </p:nvPicPr>
        <p:blipFill>
          <a:blip r:embed="rId6"/>
          <a:stretch>
            <a:fillRect/>
          </a:stretch>
        </p:blipFill>
        <p:spPr>
          <a:xfrm>
            <a:off x="8108263" y="3926812"/>
            <a:ext cx="3499170" cy="2704476"/>
          </a:xfrm>
          <a:prstGeom prst="rect">
            <a:avLst/>
          </a:prstGeom>
          <a:ln>
            <a:solidFill>
              <a:schemeClr val="tx1">
                <a:lumMod val="75000"/>
                <a:lumOff val="25000"/>
              </a:schemeClr>
            </a:solidFill>
          </a:ln>
        </p:spPr>
      </p:pic>
      <p:sp>
        <p:nvSpPr>
          <p:cNvPr id="31" name="Rectangle 30">
            <a:extLst>
              <a:ext uri="{FF2B5EF4-FFF2-40B4-BE49-F238E27FC236}">
                <a16:creationId xmlns:a16="http://schemas.microsoft.com/office/drawing/2014/main" id="{BD985E12-C668-45D7-8026-398B2D175D37}"/>
              </a:ext>
            </a:extLst>
          </p:cNvPr>
          <p:cNvSpPr/>
          <p:nvPr/>
        </p:nvSpPr>
        <p:spPr>
          <a:xfrm>
            <a:off x="4955754" y="4784447"/>
            <a:ext cx="1170029" cy="819588"/>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74628E3C-0137-413D-AB97-E56D3A09FC36}"/>
              </a:ext>
            </a:extLst>
          </p:cNvPr>
          <p:cNvCxnSpPr>
            <a:cxnSpLocks/>
          </p:cNvCxnSpPr>
          <p:nvPr/>
        </p:nvCxnSpPr>
        <p:spPr>
          <a:xfrm flipV="1">
            <a:off x="6125783" y="3918073"/>
            <a:ext cx="1982480" cy="86147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AA374B2-4267-448B-A8FD-6C480657CA5A}"/>
              </a:ext>
            </a:extLst>
          </p:cNvPr>
          <p:cNvCxnSpPr>
            <a:cxnSpLocks/>
          </p:cNvCxnSpPr>
          <p:nvPr/>
        </p:nvCxnSpPr>
        <p:spPr>
          <a:xfrm>
            <a:off x="6125783" y="5608939"/>
            <a:ext cx="1982480" cy="102234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DC2076A7-3E4C-4BFC-BDFB-AE0A7AB63B1B}"/>
              </a:ext>
            </a:extLst>
          </p:cNvPr>
          <p:cNvGrpSpPr/>
          <p:nvPr/>
        </p:nvGrpSpPr>
        <p:grpSpPr>
          <a:xfrm>
            <a:off x="1792931" y="5409463"/>
            <a:ext cx="2039906" cy="307778"/>
            <a:chOff x="5766708" y="5606142"/>
            <a:chExt cx="2039906" cy="307778"/>
          </a:xfrm>
        </p:grpSpPr>
        <p:sp>
          <p:nvSpPr>
            <p:cNvPr id="35" name="TextBox 34">
              <a:extLst>
                <a:ext uri="{FF2B5EF4-FFF2-40B4-BE49-F238E27FC236}">
                  <a16:creationId xmlns:a16="http://schemas.microsoft.com/office/drawing/2014/main" id="{9EFC7223-642A-4F34-8227-F3158F6146A9}"/>
                </a:ext>
              </a:extLst>
            </p:cNvPr>
            <p:cNvSpPr txBox="1"/>
            <p:nvPr/>
          </p:nvSpPr>
          <p:spPr>
            <a:xfrm>
              <a:off x="5766708" y="5606143"/>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panose="020B0502020202020204" pitchFamily="34" charset="0"/>
                  <a:cs typeface="Calibri"/>
                </a:rPr>
                <a:t> 0 </a:t>
              </a:r>
            </a:p>
          </p:txBody>
        </p:sp>
        <p:sp>
          <p:nvSpPr>
            <p:cNvPr id="36" name="TextBox 35">
              <a:extLst>
                <a:ext uri="{FF2B5EF4-FFF2-40B4-BE49-F238E27FC236}">
                  <a16:creationId xmlns:a16="http://schemas.microsoft.com/office/drawing/2014/main" id="{9F7645BE-73B4-4ED0-8985-76568E553FC8}"/>
                </a:ext>
              </a:extLst>
            </p:cNvPr>
            <p:cNvSpPr txBox="1"/>
            <p:nvPr/>
          </p:nvSpPr>
          <p:spPr>
            <a:xfrm>
              <a:off x="6508207" y="5606143"/>
              <a:ext cx="285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panose="020B0502020202020204" pitchFamily="34" charset="0"/>
                  <a:cs typeface="Calibri"/>
                </a:rPr>
                <a:t>1</a:t>
              </a:r>
            </a:p>
          </p:txBody>
        </p:sp>
        <p:sp>
          <p:nvSpPr>
            <p:cNvPr id="37" name="TextBox 36">
              <a:extLst>
                <a:ext uri="{FF2B5EF4-FFF2-40B4-BE49-F238E27FC236}">
                  <a16:creationId xmlns:a16="http://schemas.microsoft.com/office/drawing/2014/main" id="{F529ECD0-4B50-447D-B065-F6EFDC9D3C73}"/>
                </a:ext>
              </a:extLst>
            </p:cNvPr>
            <p:cNvSpPr txBox="1"/>
            <p:nvPr/>
          </p:nvSpPr>
          <p:spPr>
            <a:xfrm>
              <a:off x="7211075" y="5606142"/>
              <a:ext cx="5955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panose="020B0502020202020204" pitchFamily="34" charset="0"/>
                  <a:cs typeface="Calibri"/>
                </a:rPr>
                <a:t>2 km</a:t>
              </a:r>
            </a:p>
          </p:txBody>
        </p:sp>
      </p:grpSp>
      <p:grpSp>
        <p:nvGrpSpPr>
          <p:cNvPr id="38" name="Group 37">
            <a:extLst>
              <a:ext uri="{FF2B5EF4-FFF2-40B4-BE49-F238E27FC236}">
                <a16:creationId xmlns:a16="http://schemas.microsoft.com/office/drawing/2014/main" id="{A78311E7-0AF4-4CB2-9E94-EC64F0D3A592}"/>
              </a:ext>
            </a:extLst>
          </p:cNvPr>
          <p:cNvGrpSpPr/>
          <p:nvPr/>
        </p:nvGrpSpPr>
        <p:grpSpPr>
          <a:xfrm>
            <a:off x="10105798" y="6219007"/>
            <a:ext cx="1581851" cy="320840"/>
            <a:chOff x="10441148" y="6216287"/>
            <a:chExt cx="1581851" cy="320840"/>
          </a:xfrm>
        </p:grpSpPr>
        <p:sp>
          <p:nvSpPr>
            <p:cNvPr id="39" name="TextBox 38">
              <a:extLst>
                <a:ext uri="{FF2B5EF4-FFF2-40B4-BE49-F238E27FC236}">
                  <a16:creationId xmlns:a16="http://schemas.microsoft.com/office/drawing/2014/main" id="{6F93DB98-1943-45FF-ADDE-A23391CF9226}"/>
                </a:ext>
              </a:extLst>
            </p:cNvPr>
            <p:cNvSpPr txBox="1"/>
            <p:nvPr/>
          </p:nvSpPr>
          <p:spPr>
            <a:xfrm>
              <a:off x="10441148" y="6229350"/>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km 0 </a:t>
              </a:r>
            </a:p>
          </p:txBody>
        </p:sp>
        <p:sp>
          <p:nvSpPr>
            <p:cNvPr id="40" name="TextBox 39">
              <a:extLst>
                <a:ext uri="{FF2B5EF4-FFF2-40B4-BE49-F238E27FC236}">
                  <a16:creationId xmlns:a16="http://schemas.microsoft.com/office/drawing/2014/main" id="{302FC511-F07E-471C-906C-6F089069EBD2}"/>
                </a:ext>
              </a:extLst>
            </p:cNvPr>
            <p:cNvSpPr txBox="1"/>
            <p:nvPr/>
          </p:nvSpPr>
          <p:spPr>
            <a:xfrm>
              <a:off x="11129556" y="6216287"/>
              <a:ext cx="5429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0.25</a:t>
              </a:r>
              <a:endParaRPr lang="en-US" dirty="0">
                <a:latin typeface="Century Gothic" panose="020B0502020202020204" pitchFamily="34" charset="0"/>
              </a:endParaRPr>
            </a:p>
          </p:txBody>
        </p:sp>
        <p:sp>
          <p:nvSpPr>
            <p:cNvPr id="41" name="TextBox 40">
              <a:extLst>
                <a:ext uri="{FF2B5EF4-FFF2-40B4-BE49-F238E27FC236}">
                  <a16:creationId xmlns:a16="http://schemas.microsoft.com/office/drawing/2014/main" id="{D9E4D60E-3ADD-4AA7-8BBC-1844507FA2B0}"/>
                </a:ext>
              </a:extLst>
            </p:cNvPr>
            <p:cNvSpPr txBox="1"/>
            <p:nvPr/>
          </p:nvSpPr>
          <p:spPr>
            <a:xfrm>
              <a:off x="11565799" y="6216287"/>
              <a:ext cx="457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0.5</a:t>
              </a:r>
              <a:endParaRPr lang="en-US" dirty="0">
                <a:latin typeface="Century Gothic" panose="020B0502020202020204" pitchFamily="34" charset="0"/>
              </a:endParaRPr>
            </a:p>
          </p:txBody>
        </p:sp>
      </p:grpSp>
      <p:sp>
        <p:nvSpPr>
          <p:cNvPr id="42" name="TextBox 41">
            <a:extLst>
              <a:ext uri="{FF2B5EF4-FFF2-40B4-BE49-F238E27FC236}">
                <a16:creationId xmlns:a16="http://schemas.microsoft.com/office/drawing/2014/main" id="{09F14F88-B65C-4359-A578-CBB2867957F8}"/>
              </a:ext>
            </a:extLst>
          </p:cNvPr>
          <p:cNvSpPr txBox="1"/>
          <p:nvPr/>
        </p:nvSpPr>
        <p:spPr>
          <a:xfrm>
            <a:off x="10480595" y="3113020"/>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km 0 </a:t>
            </a:r>
          </a:p>
        </p:txBody>
      </p:sp>
      <p:sp>
        <p:nvSpPr>
          <p:cNvPr id="43" name="TextBox 42">
            <a:extLst>
              <a:ext uri="{FF2B5EF4-FFF2-40B4-BE49-F238E27FC236}">
                <a16:creationId xmlns:a16="http://schemas.microsoft.com/office/drawing/2014/main" id="{99EACF59-4DF4-40C1-B87D-57BA9AE02AA4}"/>
              </a:ext>
            </a:extLst>
          </p:cNvPr>
          <p:cNvSpPr txBox="1"/>
          <p:nvPr/>
        </p:nvSpPr>
        <p:spPr>
          <a:xfrm>
            <a:off x="11175920" y="3113020"/>
            <a:ext cx="5429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0.25</a:t>
            </a:r>
            <a:endParaRPr lang="en-US" dirty="0">
              <a:latin typeface="Century Gothic" panose="020B0502020202020204" pitchFamily="34" charset="0"/>
            </a:endParaRPr>
          </a:p>
        </p:txBody>
      </p:sp>
      <p:sp>
        <p:nvSpPr>
          <p:cNvPr id="45" name="TextBox 1">
            <a:extLst>
              <a:ext uri="{FF2B5EF4-FFF2-40B4-BE49-F238E27FC236}">
                <a16:creationId xmlns:a16="http://schemas.microsoft.com/office/drawing/2014/main" id="{30F1C83A-F116-4A28-8E17-65102A1B3CAE}"/>
              </a:ext>
            </a:extLst>
          </p:cNvPr>
          <p:cNvSpPr txBox="1"/>
          <p:nvPr/>
        </p:nvSpPr>
        <p:spPr>
          <a:xfrm>
            <a:off x="551862" y="2229070"/>
            <a:ext cx="926857"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T" sz="1600">
                <a:solidFill>
                  <a:schemeClr val="tx1">
                    <a:lumMod val="75000"/>
                    <a:lumOff val="25000"/>
                  </a:schemeClr>
                </a:solidFill>
                <a:latin typeface="Century Gothic" panose="020B0502020202020204" pitchFamily="34" charset="0"/>
              </a:rPr>
              <a:t>Albedo</a:t>
            </a:r>
          </a:p>
        </p:txBody>
      </p:sp>
      <p:sp>
        <p:nvSpPr>
          <p:cNvPr id="47" name="TextBox 46">
            <a:extLst>
              <a:ext uri="{FF2B5EF4-FFF2-40B4-BE49-F238E27FC236}">
                <a16:creationId xmlns:a16="http://schemas.microsoft.com/office/drawing/2014/main" id="{A59DCAFD-27D7-4C38-B057-C09D0BF4594E}"/>
              </a:ext>
            </a:extLst>
          </p:cNvPr>
          <p:cNvSpPr txBox="1"/>
          <p:nvPr/>
        </p:nvSpPr>
        <p:spPr>
          <a:xfrm>
            <a:off x="6930683" y="1740823"/>
            <a:ext cx="3256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Georgia"/>
              </a:rPr>
              <a:t>N</a:t>
            </a:r>
          </a:p>
        </p:txBody>
      </p:sp>
      <p:sp>
        <p:nvSpPr>
          <p:cNvPr id="48" name="TextBox 47">
            <a:extLst>
              <a:ext uri="{FF2B5EF4-FFF2-40B4-BE49-F238E27FC236}">
                <a16:creationId xmlns:a16="http://schemas.microsoft.com/office/drawing/2014/main" id="{7A0BC0FE-08C0-40D4-9173-B91277C78316}"/>
              </a:ext>
            </a:extLst>
          </p:cNvPr>
          <p:cNvSpPr txBox="1"/>
          <p:nvPr/>
        </p:nvSpPr>
        <p:spPr>
          <a:xfrm>
            <a:off x="1684265" y="1659505"/>
            <a:ext cx="6705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panose="020B0502020202020204" pitchFamily="34" charset="0"/>
              </a:rPr>
              <a:t>2018</a:t>
            </a:r>
          </a:p>
        </p:txBody>
      </p:sp>
      <p:pic>
        <p:nvPicPr>
          <p:cNvPr id="50" name="Picture 7" descr="A picture containing standing, train&#10;&#10;Description automatically generated">
            <a:extLst>
              <a:ext uri="{FF2B5EF4-FFF2-40B4-BE49-F238E27FC236}">
                <a16:creationId xmlns:a16="http://schemas.microsoft.com/office/drawing/2014/main" id="{132E1169-65B0-4809-8397-32A04970FDE7}"/>
              </a:ext>
            </a:extLst>
          </p:cNvPr>
          <p:cNvPicPr>
            <a:picLocks noChangeAspect="1"/>
          </p:cNvPicPr>
          <p:nvPr/>
        </p:nvPicPr>
        <p:blipFill>
          <a:blip r:embed="rId7"/>
          <a:stretch>
            <a:fillRect/>
          </a:stretch>
        </p:blipFill>
        <p:spPr>
          <a:xfrm>
            <a:off x="8143078" y="1089524"/>
            <a:ext cx="3429539" cy="2649679"/>
          </a:xfrm>
          <a:prstGeom prst="rect">
            <a:avLst/>
          </a:prstGeom>
          <a:ln>
            <a:solidFill>
              <a:schemeClr val="tx1">
                <a:lumMod val="75000"/>
                <a:lumOff val="25000"/>
              </a:schemeClr>
            </a:solidFill>
          </a:ln>
        </p:spPr>
      </p:pic>
      <p:sp>
        <p:nvSpPr>
          <p:cNvPr id="51" name="TextBox 50">
            <a:extLst>
              <a:ext uri="{FF2B5EF4-FFF2-40B4-BE49-F238E27FC236}">
                <a16:creationId xmlns:a16="http://schemas.microsoft.com/office/drawing/2014/main" id="{21491D1F-19E6-46A2-9D8E-E115E02B50DE}"/>
              </a:ext>
            </a:extLst>
          </p:cNvPr>
          <p:cNvSpPr txBox="1"/>
          <p:nvPr/>
        </p:nvSpPr>
        <p:spPr>
          <a:xfrm>
            <a:off x="9327092" y="1162494"/>
            <a:ext cx="1061509" cy="307777"/>
          </a:xfrm>
          <a:prstGeom prst="rect">
            <a:avLst/>
          </a:prstGeom>
          <a:solidFill>
            <a:srgbClr val="FFFFFF">
              <a:alpha val="75294"/>
            </a:srgbClr>
          </a:solidFill>
        </p:spPr>
        <p:txBody>
          <a:bodyPr wrap="square" rtlCol="0">
            <a:spAutoFit/>
          </a:bodyPr>
          <a:lstStyle/>
          <a:p>
            <a:r>
              <a:rPr lang="en-MT" sz="1400">
                <a:solidFill>
                  <a:schemeClr val="tx1">
                    <a:lumMod val="75000"/>
                    <a:lumOff val="25000"/>
                  </a:schemeClr>
                </a:solidFill>
                <a:latin typeface="Century Gothic" panose="020B0502020202020204" pitchFamily="34" charset="0"/>
              </a:rPr>
              <a:t>True Color</a:t>
            </a:r>
          </a:p>
        </p:txBody>
      </p:sp>
      <p:grpSp>
        <p:nvGrpSpPr>
          <p:cNvPr id="57" name="Group 56">
            <a:extLst>
              <a:ext uri="{FF2B5EF4-FFF2-40B4-BE49-F238E27FC236}">
                <a16:creationId xmlns:a16="http://schemas.microsoft.com/office/drawing/2014/main" id="{548AA74E-A95E-47CA-9E5F-B2C69CD5B430}"/>
              </a:ext>
            </a:extLst>
          </p:cNvPr>
          <p:cNvGrpSpPr/>
          <p:nvPr/>
        </p:nvGrpSpPr>
        <p:grpSpPr>
          <a:xfrm>
            <a:off x="10074819" y="3346410"/>
            <a:ext cx="1594914" cy="307777"/>
            <a:chOff x="10441148" y="6229350"/>
            <a:chExt cx="1594914" cy="307777"/>
          </a:xfrm>
        </p:grpSpPr>
        <p:sp>
          <p:nvSpPr>
            <p:cNvPr id="58" name="TextBox 57">
              <a:extLst>
                <a:ext uri="{FF2B5EF4-FFF2-40B4-BE49-F238E27FC236}">
                  <a16:creationId xmlns:a16="http://schemas.microsoft.com/office/drawing/2014/main" id="{AEA27EFD-9966-42C3-B4EA-731DE9EC40A3}"/>
                </a:ext>
              </a:extLst>
            </p:cNvPr>
            <p:cNvSpPr txBox="1"/>
            <p:nvPr/>
          </p:nvSpPr>
          <p:spPr>
            <a:xfrm>
              <a:off x="10441148" y="6229350"/>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km 0 </a:t>
              </a:r>
            </a:p>
          </p:txBody>
        </p:sp>
        <p:sp>
          <p:nvSpPr>
            <p:cNvPr id="59" name="TextBox 58">
              <a:extLst>
                <a:ext uri="{FF2B5EF4-FFF2-40B4-BE49-F238E27FC236}">
                  <a16:creationId xmlns:a16="http://schemas.microsoft.com/office/drawing/2014/main" id="{0EF8C7EA-A227-4D36-BB64-2BC3EB232C73}"/>
                </a:ext>
              </a:extLst>
            </p:cNvPr>
            <p:cNvSpPr txBox="1"/>
            <p:nvPr/>
          </p:nvSpPr>
          <p:spPr>
            <a:xfrm>
              <a:off x="11116493" y="6229350"/>
              <a:ext cx="5429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0.25</a:t>
              </a:r>
              <a:endParaRPr lang="en-US" dirty="0">
                <a:latin typeface="Century Gothic" panose="020B0502020202020204" pitchFamily="34" charset="0"/>
              </a:endParaRPr>
            </a:p>
          </p:txBody>
        </p:sp>
        <p:sp>
          <p:nvSpPr>
            <p:cNvPr id="60" name="TextBox 59">
              <a:extLst>
                <a:ext uri="{FF2B5EF4-FFF2-40B4-BE49-F238E27FC236}">
                  <a16:creationId xmlns:a16="http://schemas.microsoft.com/office/drawing/2014/main" id="{B70FDB6A-7970-473C-AD91-75EE89D1E3E9}"/>
                </a:ext>
              </a:extLst>
            </p:cNvPr>
            <p:cNvSpPr txBox="1"/>
            <p:nvPr/>
          </p:nvSpPr>
          <p:spPr>
            <a:xfrm>
              <a:off x="11578862" y="6229350"/>
              <a:ext cx="457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panose="020B0502020202020204" pitchFamily="34" charset="0"/>
                  <a:cs typeface="Calibri"/>
                </a:rPr>
                <a:t>0.5</a:t>
              </a:r>
              <a:endParaRPr lang="en-US" dirty="0">
                <a:latin typeface="Century Gothic" panose="020B0502020202020204" pitchFamily="34" charset="0"/>
              </a:endParaRPr>
            </a:p>
          </p:txBody>
        </p:sp>
      </p:grpSp>
      <p:cxnSp>
        <p:nvCxnSpPr>
          <p:cNvPr id="44" name="Straight Connector 43">
            <a:extLst>
              <a:ext uri="{FF2B5EF4-FFF2-40B4-BE49-F238E27FC236}">
                <a16:creationId xmlns:a16="http://schemas.microsoft.com/office/drawing/2014/main" id="{E8DF651F-EF68-45D7-82AA-18E6FFB2B041}"/>
              </a:ext>
            </a:extLst>
          </p:cNvPr>
          <p:cNvCxnSpPr/>
          <p:nvPr/>
        </p:nvCxnSpPr>
        <p:spPr>
          <a:xfrm>
            <a:off x="-16813" y="936501"/>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572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72773A23-FD05-41E9-AB13-E05065348B96}"/>
              </a:ext>
            </a:extLst>
          </p:cNvPr>
          <p:cNvSpPr/>
          <p:nvPr/>
        </p:nvSpPr>
        <p:spPr>
          <a:xfrm>
            <a:off x="410523" y="1636882"/>
            <a:ext cx="3594775" cy="45339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spcBef>
                <a:spcPts val="0"/>
              </a:spcBef>
              <a:spcAft>
                <a:spcPts val="12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D9BCC1A1-E3FE-411B-958A-DACEABCAE0CD}"/>
              </a:ext>
            </a:extLst>
          </p:cNvPr>
          <p:cNvSpPr txBox="1"/>
          <p:nvPr/>
        </p:nvSpPr>
        <p:spPr>
          <a:xfrm>
            <a:off x="495300" y="218427"/>
            <a:ext cx="8592417"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Generate: </a:t>
            </a:r>
            <a:r>
              <a:rPr lang="en-US" sz="4000" dirty="0">
                <a:solidFill>
                  <a:srgbClr val="126D9D"/>
                </a:solidFill>
                <a:latin typeface="Century Gothic" panose="020B0502020202020204" pitchFamily="34" charset="0"/>
              </a:rPr>
              <a:t>A Nighttime LST Record</a:t>
            </a:r>
            <a:endParaRPr lang="en-MT" sz="4000">
              <a:solidFill>
                <a:srgbClr val="126D9D"/>
              </a:solidFill>
              <a:latin typeface="Century Gothic" panose="020B0502020202020204" pitchFamily="34" charset="0"/>
            </a:endParaRPr>
          </a:p>
        </p:txBody>
      </p:sp>
      <p:sp>
        <p:nvSpPr>
          <p:cNvPr id="4" name="Text Placeholder 2">
            <a:extLst>
              <a:ext uri="{FF2B5EF4-FFF2-40B4-BE49-F238E27FC236}">
                <a16:creationId xmlns:a16="http://schemas.microsoft.com/office/drawing/2014/main" id="{9225C936-B733-44B8-AA32-A5CCEEF3A6C0}"/>
              </a:ext>
            </a:extLst>
          </p:cNvPr>
          <p:cNvSpPr txBox="1">
            <a:spLocks/>
          </p:cNvSpPr>
          <p:nvPr/>
        </p:nvSpPr>
        <p:spPr>
          <a:xfrm>
            <a:off x="298821" y="2200047"/>
            <a:ext cx="3750018" cy="1938992"/>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006D9D"/>
              </a:buClr>
              <a:buFont typeface="Webdings" panose="05030102010509060703" pitchFamily="18" charset="2"/>
              <a:buChar char="4"/>
            </a:pPr>
            <a:r>
              <a:rPr lang="en-MT" sz="2000">
                <a:solidFill>
                  <a:schemeClr val="tx1">
                    <a:lumMod val="75000"/>
                    <a:lumOff val="25000"/>
                  </a:schemeClr>
                </a:solidFill>
                <a:latin typeface="Century Gothic" panose="020B0502020202020204" pitchFamily="34" charset="0"/>
              </a:rPr>
              <a:t>Aqua</a:t>
            </a:r>
            <a:r>
              <a:rPr lang="en-US" sz="2000" dirty="0">
                <a:solidFill>
                  <a:schemeClr val="tx1">
                    <a:lumMod val="75000"/>
                    <a:lumOff val="25000"/>
                  </a:schemeClr>
                </a:solidFill>
                <a:latin typeface="Century Gothic" panose="020B0502020202020204" pitchFamily="34" charset="0"/>
              </a:rPr>
              <a:t> </a:t>
            </a:r>
            <a:r>
              <a:rPr lang="en-MT" sz="2000">
                <a:solidFill>
                  <a:schemeClr val="tx1">
                    <a:lumMod val="75000"/>
                    <a:lumOff val="25000"/>
                  </a:schemeClr>
                </a:solidFill>
                <a:latin typeface="Century Gothic" panose="020B0502020202020204" pitchFamily="34" charset="0"/>
              </a:rPr>
              <a:t>MODIS Nighttime </a:t>
            </a:r>
            <a:r>
              <a:rPr lang="en-US" sz="2000" dirty="0">
                <a:solidFill>
                  <a:schemeClr val="tx1">
                    <a:lumMod val="75000"/>
                    <a:lumOff val="25000"/>
                  </a:schemeClr>
                </a:solidFill>
                <a:latin typeface="Century Gothic" panose="020B0502020202020204" pitchFamily="34" charset="0"/>
              </a:rPr>
              <a:t>LST</a:t>
            </a:r>
          </a:p>
          <a:p>
            <a:pPr>
              <a:lnSpc>
                <a:spcPct val="100000"/>
              </a:lnSpc>
              <a:spcBef>
                <a:spcPts val="0"/>
              </a:spcBef>
              <a:spcAft>
                <a:spcPts val="1200"/>
              </a:spcAft>
              <a:buClr>
                <a:srgbClr val="006D9D"/>
              </a:buClr>
              <a:buFont typeface="Webdings" panose="05030102010509060703" pitchFamily="18" charset="2"/>
              <a:buChar char="4"/>
            </a:pPr>
            <a:r>
              <a:rPr lang="en-MT" sz="2000">
                <a:solidFill>
                  <a:schemeClr val="tx1">
                    <a:lumMod val="75000"/>
                    <a:lumOff val="25000"/>
                  </a:schemeClr>
                </a:solidFill>
                <a:latin typeface="Century Gothic" panose="020B0502020202020204" pitchFamily="34" charset="0"/>
              </a:rPr>
              <a:t>Filter summer months (June, July, August) for 2003</a:t>
            </a:r>
            <a:r>
              <a:rPr lang="en-US" sz="2000" dirty="0">
                <a:solidFill>
                  <a:schemeClr val="tx1">
                    <a:lumMod val="75000"/>
                    <a:lumOff val="25000"/>
                  </a:schemeClr>
                </a:solidFill>
                <a:latin typeface="Century Gothic" panose="020B0502020202020204" pitchFamily="34" charset="0"/>
              </a:rPr>
              <a:t> to </a:t>
            </a:r>
            <a:r>
              <a:rPr lang="en-MT" sz="2000">
                <a:solidFill>
                  <a:schemeClr val="tx1">
                    <a:lumMod val="75000"/>
                    <a:lumOff val="25000"/>
                  </a:schemeClr>
                </a:solidFill>
                <a:latin typeface="Century Gothic" panose="020B0502020202020204" pitchFamily="34" charset="0"/>
              </a:rPr>
              <a:t>2019</a:t>
            </a:r>
          </a:p>
          <a:p>
            <a:pPr>
              <a:lnSpc>
                <a:spcPct val="100000"/>
              </a:lnSpc>
              <a:spcBef>
                <a:spcPts val="0"/>
              </a:spcBef>
              <a:spcAft>
                <a:spcPts val="12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sp>
        <p:nvSpPr>
          <p:cNvPr id="5" name="Freeform: Shape 4">
            <a:extLst>
              <a:ext uri="{FF2B5EF4-FFF2-40B4-BE49-F238E27FC236}">
                <a16:creationId xmlns:a16="http://schemas.microsoft.com/office/drawing/2014/main" id="{E5C14F6D-452F-4FC1-AE58-DC82CA5938B4}"/>
              </a:ext>
            </a:extLst>
          </p:cNvPr>
          <p:cNvSpPr/>
          <p:nvPr/>
        </p:nvSpPr>
        <p:spPr>
          <a:xfrm rot="4349394">
            <a:off x="1411452" y="3581082"/>
            <a:ext cx="2206144" cy="3478726"/>
          </a:xfrm>
          <a:custGeom>
            <a:avLst/>
            <a:gdLst>
              <a:gd name="connsiteX0" fmla="*/ 94498 w 2206144"/>
              <a:gd name="connsiteY0" fmla="*/ 828618 h 3478726"/>
              <a:gd name="connsiteX1" fmla="*/ 479973 w 2206144"/>
              <a:gd name="connsiteY1" fmla="*/ 109133 h 3478726"/>
              <a:gd name="connsiteX2" fmla="*/ 578123 w 2206144"/>
              <a:gd name="connsiteY2" fmla="*/ 0 h 3478726"/>
              <a:gd name="connsiteX3" fmla="*/ 1758999 w 2206144"/>
              <a:gd name="connsiteY3" fmla="*/ 372557 h 3478726"/>
              <a:gd name="connsiteX4" fmla="*/ 2176349 w 2206144"/>
              <a:gd name="connsiteY4" fmla="*/ 1174625 h 3478726"/>
              <a:gd name="connsiteX5" fmla="*/ 1449422 w 2206144"/>
              <a:gd name="connsiteY5" fmla="*/ 3478726 h 3478726"/>
              <a:gd name="connsiteX6" fmla="*/ 1283750 w 2206144"/>
              <a:gd name="connsiteY6" fmla="*/ 3417449 h 3478726"/>
              <a:gd name="connsiteX7" fmla="*/ 0 w 2206144"/>
              <a:gd name="connsiteY7" fmla="*/ 1460263 h 3478726"/>
              <a:gd name="connsiteX8" fmla="*/ 94498 w 2206144"/>
              <a:gd name="connsiteY8" fmla="*/ 828618 h 347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144" h="3478726">
                <a:moveTo>
                  <a:pt x="94498" y="828618"/>
                </a:moveTo>
                <a:cubicBezTo>
                  <a:pt x="176382" y="562569"/>
                  <a:pt x="308631" y="318945"/>
                  <a:pt x="479973" y="109133"/>
                </a:cubicBezTo>
                <a:lnTo>
                  <a:pt x="578123" y="0"/>
                </a:lnTo>
                <a:lnTo>
                  <a:pt x="1758999" y="372557"/>
                </a:lnTo>
                <a:cubicBezTo>
                  <a:pt x="2095732" y="478794"/>
                  <a:pt x="2282586" y="837892"/>
                  <a:pt x="2176349" y="1174625"/>
                </a:cubicBezTo>
                <a:lnTo>
                  <a:pt x="1449422" y="3478726"/>
                </a:lnTo>
                <a:lnTo>
                  <a:pt x="1283750" y="3417449"/>
                </a:lnTo>
                <a:cubicBezTo>
                  <a:pt x="529344" y="3094992"/>
                  <a:pt x="0" y="2340098"/>
                  <a:pt x="0" y="1460263"/>
                </a:cubicBezTo>
                <a:cubicBezTo>
                  <a:pt x="0" y="1240304"/>
                  <a:pt x="33084" y="1028154"/>
                  <a:pt x="94498" y="828618"/>
                </a:cubicBezTo>
                <a:close/>
              </a:path>
            </a:pathLst>
          </a:custGeom>
          <a:noFill/>
          <a:ln>
            <a:solidFill>
              <a:schemeClr val="bg2">
                <a:lumMod val="9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T"/>
          </a:p>
        </p:txBody>
      </p:sp>
      <p:pic>
        <p:nvPicPr>
          <p:cNvPr id="6" name="Picture 5" descr="A picture containing bottle, sitting, table, blue&#10;&#10;Description automatically generated">
            <a:extLst>
              <a:ext uri="{FF2B5EF4-FFF2-40B4-BE49-F238E27FC236}">
                <a16:creationId xmlns:a16="http://schemas.microsoft.com/office/drawing/2014/main" id="{48432D15-EB80-4950-A016-42437D137E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73" b="57021"/>
          <a:stretch/>
        </p:blipFill>
        <p:spPr>
          <a:xfrm>
            <a:off x="887231" y="4099856"/>
            <a:ext cx="3128118" cy="2087282"/>
          </a:xfrm>
          <a:prstGeom prst="roundRect">
            <a:avLst/>
          </a:prstGeom>
        </p:spPr>
      </p:pic>
      <p:pic>
        <p:nvPicPr>
          <p:cNvPr id="7" name="Picture 6" descr="A picture containing table, computer&#10;&#10;Description automatically generated">
            <a:extLst>
              <a:ext uri="{FF2B5EF4-FFF2-40B4-BE49-F238E27FC236}">
                <a16:creationId xmlns:a16="http://schemas.microsoft.com/office/drawing/2014/main" id="{A58EF3AC-A57F-43D2-8B29-ED4C3072EF1B}"/>
              </a:ext>
            </a:extLst>
          </p:cNvPr>
          <p:cNvPicPr>
            <a:picLocks noChangeAspect="1"/>
          </p:cNvPicPr>
          <p:nvPr/>
        </p:nvPicPr>
        <p:blipFill>
          <a:blip r:embed="rId4"/>
          <a:stretch>
            <a:fillRect/>
          </a:stretch>
        </p:blipFill>
        <p:spPr>
          <a:xfrm>
            <a:off x="1409010" y="4166436"/>
            <a:ext cx="1235846" cy="647446"/>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029690FC-E1B2-440B-A763-E0D96B3C9967}"/>
              </a:ext>
            </a:extLst>
          </p:cNvPr>
          <p:cNvSpPr/>
          <p:nvPr/>
        </p:nvSpPr>
        <p:spPr>
          <a:xfrm>
            <a:off x="400472" y="1749812"/>
            <a:ext cx="3614877" cy="369332"/>
          </a:xfrm>
          <a:prstGeom prst="rect">
            <a:avLst/>
          </a:prstGeom>
        </p:spPr>
        <p:txBody>
          <a:bodyPr wrap="square">
            <a:spAutoFit/>
          </a:bodyPr>
          <a:lstStyle/>
          <a:p>
            <a:pPr algn="ctr"/>
            <a:r>
              <a:rPr lang="en-US" b="1" dirty="0">
                <a:latin typeface="Century Gothic" panose="020B0502020202020204" pitchFamily="34" charset="0"/>
              </a:rPr>
              <a:t>Google Earth Engine</a:t>
            </a:r>
          </a:p>
        </p:txBody>
      </p:sp>
      <p:grpSp>
        <p:nvGrpSpPr>
          <p:cNvPr id="9" name="Group 8">
            <a:extLst>
              <a:ext uri="{FF2B5EF4-FFF2-40B4-BE49-F238E27FC236}">
                <a16:creationId xmlns:a16="http://schemas.microsoft.com/office/drawing/2014/main" id="{F0A2EBCE-8E95-4E96-8F23-70C169250AC0}"/>
              </a:ext>
            </a:extLst>
          </p:cNvPr>
          <p:cNvGrpSpPr/>
          <p:nvPr/>
        </p:nvGrpSpPr>
        <p:grpSpPr>
          <a:xfrm>
            <a:off x="3800627" y="1640113"/>
            <a:ext cx="4073776" cy="4533961"/>
            <a:chOff x="3800627" y="1640113"/>
            <a:chExt cx="4073776" cy="4533961"/>
          </a:xfrm>
          <a:solidFill>
            <a:schemeClr val="accent1">
              <a:lumMod val="40000"/>
              <a:lumOff val="60000"/>
            </a:schemeClr>
          </a:solidFill>
        </p:grpSpPr>
        <p:sp>
          <p:nvSpPr>
            <p:cNvPr id="10" name="Rounded Rectangle 13">
              <a:extLst>
                <a:ext uri="{FF2B5EF4-FFF2-40B4-BE49-F238E27FC236}">
                  <a16:creationId xmlns:a16="http://schemas.microsoft.com/office/drawing/2014/main" id="{0ED3988C-F06D-4E20-B9BE-D341E75F4EED}"/>
                </a:ext>
              </a:extLst>
            </p:cNvPr>
            <p:cNvSpPr/>
            <p:nvPr/>
          </p:nvSpPr>
          <p:spPr>
            <a:xfrm>
              <a:off x="4225358" y="1640113"/>
              <a:ext cx="3649045" cy="45339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spcBef>
                  <a:spcPts val="0"/>
                </a:spcBef>
                <a:spcAft>
                  <a:spcPts val="12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1200"/>
                </a:spcAft>
                <a:buClr>
                  <a:srgbClr val="006D9D"/>
                </a:buClr>
                <a:buFont typeface="Webdings" panose="05030102010509060703" pitchFamily="18" charset="2"/>
                <a:buChar char="4"/>
              </a:pPr>
              <a:r>
                <a:rPr lang="en-MT" sz="2000">
                  <a:solidFill>
                    <a:schemeClr val="tx1">
                      <a:lumMod val="75000"/>
                      <a:lumOff val="25000"/>
                    </a:schemeClr>
                  </a:solidFill>
                  <a:latin typeface="Century Gothic" panose="020B0502020202020204" pitchFamily="34" charset="0"/>
                </a:rPr>
                <a:t>Mask for clouds and pixel with errors</a:t>
              </a:r>
            </a:p>
            <a:p>
              <a:pPr>
                <a:lnSpc>
                  <a:spcPct val="100000"/>
                </a:lnSpc>
                <a:spcBef>
                  <a:spcPts val="0"/>
                </a:spcBef>
                <a:spcAft>
                  <a:spcPts val="1200"/>
                </a:spcAft>
                <a:buClr>
                  <a:srgbClr val="006D9D"/>
                </a:buClr>
                <a:buFont typeface="Webdings" panose="05030102010509060703" pitchFamily="18" charset="2"/>
                <a:buChar char="4"/>
              </a:pPr>
              <a:r>
                <a:rPr lang="en-MT" sz="2000">
                  <a:solidFill>
                    <a:schemeClr val="tx1">
                      <a:lumMod val="75000"/>
                      <a:lumOff val="25000"/>
                    </a:schemeClr>
                  </a:solidFill>
                  <a:latin typeface="Century Gothic" panose="020B0502020202020204" pitchFamily="34" charset="0"/>
                </a:rPr>
                <a:t>Convert from Kelvin to Fahrenheit</a:t>
              </a:r>
            </a:p>
          </p:txBody>
        </p:sp>
        <p:pic>
          <p:nvPicPr>
            <p:cNvPr id="11" name="Picture 10" descr="A picture containing text, map&#10;&#10;Description automatically generated">
              <a:extLst>
                <a:ext uri="{FF2B5EF4-FFF2-40B4-BE49-F238E27FC236}">
                  <a16:creationId xmlns:a16="http://schemas.microsoft.com/office/drawing/2014/main" id="{CA7503AE-2F10-4A48-A056-C9FF75BE7D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29" r="9004" b="13731"/>
            <a:stretch/>
          </p:blipFill>
          <p:spPr>
            <a:xfrm>
              <a:off x="4762486" y="4042205"/>
              <a:ext cx="2514910" cy="1767925"/>
            </a:xfrm>
            <a:prstGeom prst="rect">
              <a:avLst/>
            </a:prstGeom>
            <a:grpFill/>
            <a:ln w="9525">
              <a:solidFill>
                <a:schemeClr val="tx1">
                  <a:lumMod val="75000"/>
                  <a:lumOff val="2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905EDD43-105F-498D-A673-CC7C8CA96F77}"/>
                </a:ext>
              </a:extLst>
            </p:cNvPr>
            <p:cNvSpPr/>
            <p:nvPr/>
          </p:nvSpPr>
          <p:spPr>
            <a:xfrm>
              <a:off x="4225358" y="1747247"/>
              <a:ext cx="3645847" cy="369332"/>
            </a:xfrm>
            <a:prstGeom prst="rect">
              <a:avLst/>
            </a:prstGeom>
            <a:noFill/>
          </p:spPr>
          <p:txBody>
            <a:bodyPr wrap="square">
              <a:spAutoFit/>
            </a:bodyPr>
            <a:lstStyle/>
            <a:p>
              <a:pPr algn="ctr"/>
              <a:r>
                <a:rPr lang="en-US" b="1" dirty="0">
                  <a:solidFill>
                    <a:schemeClr val="tx1">
                      <a:lumMod val="75000"/>
                      <a:lumOff val="25000"/>
                    </a:schemeClr>
                  </a:solidFill>
                  <a:latin typeface="Century Gothic" panose="020B0502020202020204" pitchFamily="34" charset="0"/>
                </a:rPr>
                <a:t>Google Earth Engine</a:t>
              </a:r>
            </a:p>
          </p:txBody>
        </p:sp>
        <p:pic>
          <p:nvPicPr>
            <p:cNvPr id="13" name="Graphic 12" descr="Arrow Slight curve">
              <a:extLst>
                <a:ext uri="{FF2B5EF4-FFF2-40B4-BE49-F238E27FC236}">
                  <a16:creationId xmlns:a16="http://schemas.microsoft.com/office/drawing/2014/main" id="{1BB99BAF-5698-400E-B9E8-2E14874A7F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0627" y="3429000"/>
              <a:ext cx="684372" cy="684372"/>
            </a:xfrm>
            <a:prstGeom prst="rect">
              <a:avLst/>
            </a:prstGeom>
          </p:spPr>
        </p:pic>
      </p:grpSp>
      <p:grpSp>
        <p:nvGrpSpPr>
          <p:cNvPr id="14" name="Group 13">
            <a:extLst>
              <a:ext uri="{FF2B5EF4-FFF2-40B4-BE49-F238E27FC236}">
                <a16:creationId xmlns:a16="http://schemas.microsoft.com/office/drawing/2014/main" id="{52F883ED-387C-455D-987A-88B0B691D9A4}"/>
              </a:ext>
            </a:extLst>
          </p:cNvPr>
          <p:cNvGrpSpPr/>
          <p:nvPr/>
        </p:nvGrpSpPr>
        <p:grpSpPr>
          <a:xfrm>
            <a:off x="7771254" y="1640113"/>
            <a:ext cx="3849245" cy="2782361"/>
            <a:chOff x="7771254" y="1640113"/>
            <a:chExt cx="3849245" cy="2782361"/>
          </a:xfrm>
        </p:grpSpPr>
        <p:sp>
          <p:nvSpPr>
            <p:cNvPr id="15" name="Rounded Rectangle 13">
              <a:extLst>
                <a:ext uri="{FF2B5EF4-FFF2-40B4-BE49-F238E27FC236}">
                  <a16:creationId xmlns:a16="http://schemas.microsoft.com/office/drawing/2014/main" id="{B806823F-565C-43CD-B5E2-9425748498BA}"/>
                </a:ext>
              </a:extLst>
            </p:cNvPr>
            <p:cNvSpPr/>
            <p:nvPr/>
          </p:nvSpPr>
          <p:spPr>
            <a:xfrm>
              <a:off x="8176651" y="1640113"/>
              <a:ext cx="3295905" cy="2782361"/>
            </a:xfrm>
            <a:prstGeom prst="roundRect">
              <a:avLst/>
            </a:prstGeom>
            <a:solidFill>
              <a:schemeClr val="accent1">
                <a:lumMod val="60000"/>
                <a:lumOff val="40000"/>
                <a:alpha val="7960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spcBef>
                  <a:spcPts val="0"/>
                </a:spcBef>
                <a:spcAft>
                  <a:spcPts val="1200"/>
                </a:spcAft>
                <a:buClr>
                  <a:srgbClr val="006D9D"/>
                </a:buClr>
                <a:buFont typeface="Webdings" panose="05030102010509060703" pitchFamily="18" charset="2"/>
                <a:buChar char="4"/>
              </a:pPr>
              <a:endParaRPr lang="en-MT" sz="2000">
                <a:solidFill>
                  <a:schemeClr val="tx1">
                    <a:lumMod val="75000"/>
                    <a:lumOff val="25000"/>
                  </a:schemeClr>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682ED7F7-6715-4CDF-842A-C9471086C12A}"/>
                </a:ext>
              </a:extLst>
            </p:cNvPr>
            <p:cNvGrpSpPr/>
            <p:nvPr/>
          </p:nvGrpSpPr>
          <p:grpSpPr>
            <a:xfrm>
              <a:off x="8723971" y="2684484"/>
              <a:ext cx="2489617" cy="1699779"/>
              <a:chOff x="8239992" y="2426598"/>
              <a:chExt cx="2489617" cy="1699779"/>
            </a:xfrm>
          </p:grpSpPr>
          <p:pic>
            <p:nvPicPr>
              <p:cNvPr id="20" name="Picture 3" descr="A screenshot of a cell phone&#10;&#10;Description automatically generated">
                <a:extLst>
                  <a:ext uri="{FF2B5EF4-FFF2-40B4-BE49-F238E27FC236}">
                    <a16:creationId xmlns:a16="http://schemas.microsoft.com/office/drawing/2014/main" id="{4749898E-245C-4DDE-BDE4-E2F9E0AF2FA4}"/>
                  </a:ext>
                </a:extLst>
              </p:cNvPr>
              <p:cNvPicPr>
                <a:picLocks noChangeAspect="1"/>
              </p:cNvPicPr>
              <p:nvPr/>
            </p:nvPicPr>
            <p:blipFill rotWithShape="1">
              <a:blip r:embed="rId8"/>
              <a:srcRect l="27399" t="26101" r="34328" b="38451"/>
              <a:stretch/>
            </p:blipFill>
            <p:spPr>
              <a:xfrm>
                <a:off x="8239992" y="2430944"/>
                <a:ext cx="2273704" cy="1627510"/>
              </a:xfrm>
              <a:prstGeom prst="rect">
                <a:avLst/>
              </a:prstGeom>
              <a:ln>
                <a:solidFill>
                  <a:schemeClr val="tx1"/>
                </a:solidFill>
              </a:ln>
            </p:spPr>
          </p:pic>
          <p:sp>
            <p:nvSpPr>
              <p:cNvPr id="21" name="TextBox 20">
                <a:extLst>
                  <a:ext uri="{FF2B5EF4-FFF2-40B4-BE49-F238E27FC236}">
                    <a16:creationId xmlns:a16="http://schemas.microsoft.com/office/drawing/2014/main" id="{D4F051A9-0433-4214-97CB-AB15926FA21F}"/>
                  </a:ext>
                </a:extLst>
              </p:cNvPr>
              <p:cNvSpPr txBox="1"/>
              <p:nvPr/>
            </p:nvSpPr>
            <p:spPr>
              <a:xfrm>
                <a:off x="9559876" y="3633936"/>
                <a:ext cx="64152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 4 km</a:t>
                </a:r>
                <a:endParaRPr lang="en-MT" sz="110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F4237B-862D-4E22-BD59-276F067419EB}"/>
                  </a:ext>
                </a:extLst>
              </p:cNvPr>
              <p:cNvSpPr txBox="1"/>
              <p:nvPr/>
            </p:nvSpPr>
            <p:spPr>
              <a:xfrm>
                <a:off x="9112268" y="3633935"/>
                <a:ext cx="383438"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 0 </a:t>
                </a:r>
                <a:endParaRPr lang="en-MT" sz="110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B34D8AD0-1D02-42D7-82B7-3BC0FD7341E9}"/>
                  </a:ext>
                </a:extLst>
              </p:cNvPr>
              <p:cNvSpPr txBox="1"/>
              <p:nvPr/>
            </p:nvSpPr>
            <p:spPr>
              <a:xfrm>
                <a:off x="8275878" y="3818600"/>
                <a:ext cx="740908"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 58 </a:t>
                </a:r>
                <a:r>
                  <a:rPr lang="en-US" sz="1400" dirty="0">
                    <a:solidFill>
                      <a:srgbClr val="3F3F3F"/>
                    </a:solidFill>
                    <a:latin typeface="Century Gothic"/>
                  </a:rPr>
                  <a:t>°F </a:t>
                </a:r>
                <a:r>
                  <a:rPr lang="en-US" sz="1400" dirty="0">
                    <a:solidFill>
                      <a:schemeClr val="tx1">
                        <a:lumMod val="75000"/>
                        <a:lumOff val="25000"/>
                      </a:schemeClr>
                    </a:solidFill>
                    <a:latin typeface="Century Gothic"/>
                  </a:rPr>
                  <a:t> </a:t>
                </a:r>
                <a:endParaRPr lang="en-MT" sz="110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76A40D2D-4BCA-4310-9910-D5E2EAC5F095}"/>
                  </a:ext>
                </a:extLst>
              </p:cNvPr>
              <p:cNvSpPr txBox="1"/>
              <p:nvPr/>
            </p:nvSpPr>
            <p:spPr>
              <a:xfrm>
                <a:off x="8300724" y="3351789"/>
                <a:ext cx="691216" cy="307777"/>
              </a:xfrm>
              <a:prstGeom prst="rect">
                <a:avLst/>
              </a:prstGeom>
              <a:noFill/>
            </p:spPr>
            <p:txBody>
              <a:bodyPr wrap="none" rtlCol="0" anchor="t">
                <a:spAutoFit/>
              </a:bodyPr>
              <a:lstStyle/>
              <a:p>
                <a:pPr algn="ctr"/>
                <a:r>
                  <a:rPr lang="en-US" sz="1400" dirty="0">
                    <a:solidFill>
                      <a:srgbClr val="3F3F3F"/>
                    </a:solidFill>
                    <a:latin typeface="Century Gothic"/>
                  </a:rPr>
                  <a:t> 65 °F </a:t>
                </a:r>
                <a:endParaRPr lang="en-MT" sz="1100">
                  <a:solidFill>
                    <a:srgbClr val="3F3F3F"/>
                  </a:solidFill>
                  <a:latin typeface="Century Gothic" panose="020B0502020202020204" pitchFamily="34" charset="0"/>
                </a:endParaRPr>
              </a:p>
            </p:txBody>
          </p:sp>
          <p:sp>
            <p:nvSpPr>
              <p:cNvPr id="25" name="TextBox 24">
                <a:extLst>
                  <a:ext uri="{FF2B5EF4-FFF2-40B4-BE49-F238E27FC236}">
                    <a16:creationId xmlns:a16="http://schemas.microsoft.com/office/drawing/2014/main" id="{89B00166-D8BC-48F6-B271-5707204F9BC7}"/>
                  </a:ext>
                </a:extLst>
              </p:cNvPr>
              <p:cNvSpPr txBox="1"/>
              <p:nvPr/>
            </p:nvSpPr>
            <p:spPr>
              <a:xfrm>
                <a:off x="9895071" y="2426598"/>
                <a:ext cx="834538" cy="338554"/>
              </a:xfrm>
              <a:prstGeom prst="rect">
                <a:avLst/>
              </a:prstGeom>
              <a:noFill/>
            </p:spPr>
            <p:txBody>
              <a:bodyPr wrap="square" rtlCol="0" anchor="t">
                <a:spAutoFit/>
              </a:bodyPr>
              <a:lstStyle/>
              <a:p>
                <a:r>
                  <a:rPr lang="en-MT" sz="1600">
                    <a:solidFill>
                      <a:schemeClr val="tx1">
                        <a:lumMod val="75000"/>
                        <a:lumOff val="25000"/>
                      </a:schemeClr>
                    </a:solidFill>
                    <a:latin typeface="Century Gothic"/>
                  </a:rPr>
                  <a:t>2019</a:t>
                </a:r>
                <a:endParaRPr lang="en-US" sz="1600" dirty="0"/>
              </a:p>
            </p:txBody>
          </p:sp>
        </p:grpSp>
        <p:sp>
          <p:nvSpPr>
            <p:cNvPr id="17" name="Text Placeholder 2">
              <a:extLst>
                <a:ext uri="{FF2B5EF4-FFF2-40B4-BE49-F238E27FC236}">
                  <a16:creationId xmlns:a16="http://schemas.microsoft.com/office/drawing/2014/main" id="{D258AB65-2CFE-410D-B575-B83076846A03}"/>
                </a:ext>
              </a:extLst>
            </p:cNvPr>
            <p:cNvSpPr txBox="1">
              <a:spLocks/>
            </p:cNvSpPr>
            <p:nvPr/>
          </p:nvSpPr>
          <p:spPr>
            <a:xfrm>
              <a:off x="8176650" y="2216175"/>
              <a:ext cx="3443849" cy="400110"/>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buClr>
                  <a:srgbClr val="006D9D"/>
                </a:buClr>
                <a:buFont typeface="Webdings" panose="05030102010509060703" pitchFamily="18" charset="2"/>
                <a:buChar char="4"/>
              </a:pPr>
              <a:r>
                <a:rPr lang="en-MT" sz="2000">
                  <a:solidFill>
                    <a:schemeClr val="tx1">
                      <a:lumMod val="75000"/>
                      <a:lumOff val="25000"/>
                    </a:schemeClr>
                  </a:solidFill>
                  <a:latin typeface="Century Gothic"/>
                </a:rPr>
                <a:t>Visualized in Arc</a:t>
              </a:r>
              <a:r>
                <a:rPr lang="en-US" sz="2000" dirty="0">
                  <a:solidFill>
                    <a:schemeClr val="tx1">
                      <a:lumMod val="75000"/>
                      <a:lumOff val="25000"/>
                    </a:schemeClr>
                  </a:solidFill>
                  <a:latin typeface="Century Gothic"/>
                </a:rPr>
                <a:t>GIS </a:t>
              </a:r>
              <a:r>
                <a:rPr lang="en-MT" sz="2000">
                  <a:solidFill>
                    <a:schemeClr val="tx1">
                      <a:lumMod val="75000"/>
                      <a:lumOff val="25000"/>
                    </a:schemeClr>
                  </a:solidFill>
                  <a:latin typeface="Century Gothic"/>
                </a:rPr>
                <a:t>Pro</a:t>
              </a:r>
              <a:endParaRPr lang="en-MT" sz="2400">
                <a:solidFill>
                  <a:schemeClr val="tx1">
                    <a:lumMod val="75000"/>
                    <a:lumOff val="25000"/>
                  </a:schemeClr>
                </a:solidFill>
                <a:latin typeface="Century Gothic"/>
              </a:endParaRPr>
            </a:p>
          </p:txBody>
        </p:sp>
        <p:sp>
          <p:nvSpPr>
            <p:cNvPr id="18" name="Rectangle 17">
              <a:extLst>
                <a:ext uri="{FF2B5EF4-FFF2-40B4-BE49-F238E27FC236}">
                  <a16:creationId xmlns:a16="http://schemas.microsoft.com/office/drawing/2014/main" id="{7D9B1B8F-0D45-4A4F-A114-AFE7D49CFA88}"/>
                </a:ext>
              </a:extLst>
            </p:cNvPr>
            <p:cNvSpPr/>
            <p:nvPr/>
          </p:nvSpPr>
          <p:spPr>
            <a:xfrm>
              <a:off x="8168881" y="1747247"/>
              <a:ext cx="3282799" cy="369332"/>
            </a:xfrm>
            <a:prstGeom prst="rect">
              <a:avLst/>
            </a:prstGeom>
          </p:spPr>
          <p:txBody>
            <a:bodyPr wrap="square">
              <a:spAutoFit/>
            </a:bodyPr>
            <a:lstStyle/>
            <a:p>
              <a:pPr algn="ctr"/>
              <a:r>
                <a:rPr lang="en-MT" b="1">
                  <a:solidFill>
                    <a:schemeClr val="tx1">
                      <a:lumMod val="75000"/>
                      <a:lumOff val="25000"/>
                    </a:schemeClr>
                  </a:solidFill>
                  <a:latin typeface="Century Gothic" panose="020B0502020202020204" pitchFamily="34" charset="0"/>
                </a:rPr>
                <a:t>ArcGIS Pro</a:t>
              </a:r>
              <a:endParaRPr lang="en-US" dirty="0"/>
            </a:p>
          </p:txBody>
        </p:sp>
        <p:pic>
          <p:nvPicPr>
            <p:cNvPr id="19" name="Graphic 18" descr="Arrow Slight curve">
              <a:extLst>
                <a:ext uri="{FF2B5EF4-FFF2-40B4-BE49-F238E27FC236}">
                  <a16:creationId xmlns:a16="http://schemas.microsoft.com/office/drawing/2014/main" id="{80B674C1-3834-4D8F-BFC0-297FBD25F84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1254" y="2653573"/>
              <a:ext cx="684372" cy="684372"/>
            </a:xfrm>
            <a:prstGeom prst="rect">
              <a:avLst/>
            </a:prstGeom>
          </p:spPr>
        </p:pic>
      </p:grpSp>
      <p:grpSp>
        <p:nvGrpSpPr>
          <p:cNvPr id="26" name="Group 25">
            <a:extLst>
              <a:ext uri="{FF2B5EF4-FFF2-40B4-BE49-F238E27FC236}">
                <a16:creationId xmlns:a16="http://schemas.microsoft.com/office/drawing/2014/main" id="{0348D37F-9986-4014-8953-63F22C3C7E04}"/>
              </a:ext>
            </a:extLst>
          </p:cNvPr>
          <p:cNvGrpSpPr/>
          <p:nvPr/>
        </p:nvGrpSpPr>
        <p:grpSpPr>
          <a:xfrm>
            <a:off x="7781305" y="4959436"/>
            <a:ext cx="3691251" cy="1204637"/>
            <a:chOff x="7781305" y="4959436"/>
            <a:chExt cx="3691251" cy="1204637"/>
          </a:xfrm>
        </p:grpSpPr>
        <p:sp>
          <p:nvSpPr>
            <p:cNvPr id="27" name="Rounded Rectangle 13">
              <a:extLst>
                <a:ext uri="{FF2B5EF4-FFF2-40B4-BE49-F238E27FC236}">
                  <a16:creationId xmlns:a16="http://schemas.microsoft.com/office/drawing/2014/main" id="{77D4FEB3-9BBE-4DFC-BBB6-65D66A9FF1B7}"/>
                </a:ext>
              </a:extLst>
            </p:cNvPr>
            <p:cNvSpPr/>
            <p:nvPr/>
          </p:nvSpPr>
          <p:spPr>
            <a:xfrm>
              <a:off x="8186701" y="4959436"/>
              <a:ext cx="3285855" cy="1156291"/>
            </a:xfrm>
            <a:prstGeom prst="roundRect">
              <a:avLst/>
            </a:prstGeom>
            <a:solidFill>
              <a:schemeClr val="accent1">
                <a:lumMod val="60000"/>
                <a:lumOff val="40000"/>
                <a:alpha val="7960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00000"/>
                </a:lnSpc>
                <a:spcBef>
                  <a:spcPts val="0"/>
                </a:spcBef>
                <a:spcAft>
                  <a:spcPts val="1200"/>
                </a:spcAft>
                <a:buClr>
                  <a:srgbClr val="006D9D"/>
                </a:buClr>
              </a:pPr>
              <a:r>
                <a:rPr lang="en-MT" sz="2000" b="1">
                  <a:solidFill>
                    <a:schemeClr val="tx1">
                      <a:lumMod val="75000"/>
                      <a:lumOff val="25000"/>
                    </a:schemeClr>
                  </a:solidFill>
                  <a:latin typeface="Century Gothic" panose="020B0502020202020204" pitchFamily="34" charset="0"/>
                </a:rPr>
                <a:t>Statistical Analysis</a:t>
              </a:r>
              <a:endParaRPr lang="en-MT" sz="2000">
                <a:solidFill>
                  <a:schemeClr val="tx1">
                    <a:lumMod val="75000"/>
                    <a:lumOff val="25000"/>
                  </a:schemeClr>
                </a:solidFill>
                <a:latin typeface="Century Gothic" panose="020B0502020202020204" pitchFamily="34" charset="0"/>
              </a:endParaRPr>
            </a:p>
          </p:txBody>
        </p:sp>
        <p:sp>
          <p:nvSpPr>
            <p:cNvPr id="28" name="Text Placeholder 2">
              <a:extLst>
                <a:ext uri="{FF2B5EF4-FFF2-40B4-BE49-F238E27FC236}">
                  <a16:creationId xmlns:a16="http://schemas.microsoft.com/office/drawing/2014/main" id="{6E50A0EA-0EAD-4053-BFDE-278131B4F6E8}"/>
                </a:ext>
              </a:extLst>
            </p:cNvPr>
            <p:cNvSpPr txBox="1">
              <a:spLocks/>
            </p:cNvSpPr>
            <p:nvPr/>
          </p:nvSpPr>
          <p:spPr>
            <a:xfrm>
              <a:off x="8189754" y="5456187"/>
              <a:ext cx="3269697" cy="707886"/>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buClr>
                  <a:srgbClr val="006D9D"/>
                </a:buClr>
                <a:buFont typeface="Webdings" panose="05030102010509060703" pitchFamily="18" charset="2"/>
                <a:buChar char="4"/>
              </a:pPr>
              <a:r>
                <a:rPr lang="en-MT" sz="2000">
                  <a:solidFill>
                    <a:schemeClr val="tx1">
                      <a:lumMod val="75000"/>
                      <a:lumOff val="25000"/>
                    </a:schemeClr>
                  </a:solidFill>
                  <a:latin typeface="Century Gothic" panose="020B0502020202020204" pitchFamily="34" charset="0"/>
                </a:rPr>
                <a:t>Linear Regression conducted in R </a:t>
              </a:r>
              <a:endParaRPr lang="en-MT">
                <a:solidFill>
                  <a:schemeClr val="tx1">
                    <a:lumMod val="75000"/>
                    <a:lumOff val="25000"/>
                  </a:schemeClr>
                </a:solidFill>
                <a:latin typeface="Century Gothic" panose="020B0502020202020204" pitchFamily="34" charset="0"/>
              </a:endParaRPr>
            </a:p>
          </p:txBody>
        </p:sp>
        <p:pic>
          <p:nvPicPr>
            <p:cNvPr id="29" name="Graphic 28" descr="Arrow Slight curve">
              <a:extLst>
                <a:ext uri="{FF2B5EF4-FFF2-40B4-BE49-F238E27FC236}">
                  <a16:creationId xmlns:a16="http://schemas.microsoft.com/office/drawing/2014/main" id="{904C8BEF-FBFA-4685-BA7E-09B9A48AA54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1305" y="5079857"/>
              <a:ext cx="684372" cy="684372"/>
            </a:xfrm>
            <a:prstGeom prst="rect">
              <a:avLst/>
            </a:prstGeom>
          </p:spPr>
        </p:pic>
      </p:grpSp>
      <p:sp>
        <p:nvSpPr>
          <p:cNvPr id="30" name="TextBox 29">
            <a:extLst>
              <a:ext uri="{FF2B5EF4-FFF2-40B4-BE49-F238E27FC236}">
                <a16:creationId xmlns:a16="http://schemas.microsoft.com/office/drawing/2014/main" id="{3B41DD4A-6992-4974-9A85-288C8AAF57D1}"/>
              </a:ext>
            </a:extLst>
          </p:cNvPr>
          <p:cNvSpPr txBox="1"/>
          <p:nvPr/>
        </p:nvSpPr>
        <p:spPr>
          <a:xfrm>
            <a:off x="495300" y="6433356"/>
            <a:ext cx="2313454" cy="261610"/>
          </a:xfrm>
          <a:prstGeom prst="rect">
            <a:avLst/>
          </a:prstGeom>
          <a:noFill/>
        </p:spPr>
        <p:txBody>
          <a:bodyPr wrap="none" rtlCol="0" anchor="t">
            <a:spAutoFit/>
          </a:bodyPr>
          <a:lstStyle/>
          <a:p>
            <a:r>
              <a:rPr lang="en-MT" sz="1100">
                <a:solidFill>
                  <a:schemeClr val="tx1">
                    <a:lumMod val="75000"/>
                    <a:lumOff val="25000"/>
                  </a:schemeClr>
                </a:solidFill>
                <a:latin typeface="Century Gothic"/>
              </a:rPr>
              <a:t>Image credit</a:t>
            </a:r>
            <a:r>
              <a:rPr lang="en-US" sz="1100" dirty="0">
                <a:solidFill>
                  <a:schemeClr val="tx1">
                    <a:lumMod val="75000"/>
                    <a:lumOff val="25000"/>
                  </a:schemeClr>
                </a:solidFill>
                <a:latin typeface="Century Gothic"/>
              </a:rPr>
              <a:t>: NASA, Wikimedia</a:t>
            </a:r>
            <a:endParaRPr lang="en-MT" sz="1100">
              <a:solidFill>
                <a:schemeClr val="tx1">
                  <a:lumMod val="75000"/>
                  <a:lumOff val="25000"/>
                </a:schemeClr>
              </a:solidFill>
              <a:latin typeface="Century Gothic"/>
            </a:endParaRPr>
          </a:p>
        </p:txBody>
      </p:sp>
      <p:cxnSp>
        <p:nvCxnSpPr>
          <p:cNvPr id="31" name="Straight Connector 30">
            <a:extLst>
              <a:ext uri="{FF2B5EF4-FFF2-40B4-BE49-F238E27FC236}">
                <a16:creationId xmlns:a16="http://schemas.microsoft.com/office/drawing/2014/main" id="{0DD553E0-7476-4F7C-A885-7DB03B070907}"/>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04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A04C8-519F-5145-BFE1-B04BA53565A8}"/>
              </a:ext>
            </a:extLst>
          </p:cNvPr>
          <p:cNvSpPr txBox="1"/>
          <p:nvPr/>
        </p:nvSpPr>
        <p:spPr>
          <a:xfrm>
            <a:off x="625707" y="210619"/>
            <a:ext cx="184731" cy="707886"/>
          </a:xfrm>
          <a:prstGeom prst="rect">
            <a:avLst/>
          </a:prstGeom>
          <a:noFill/>
        </p:spPr>
        <p:txBody>
          <a:bodyPr wrap="none" rtlCol="0">
            <a:spAutoFit/>
          </a:bodyPr>
          <a:lstStyle/>
          <a:p>
            <a:endParaRPr lang="en-MT" sz="4000" b="1">
              <a:solidFill>
                <a:srgbClr val="126D9D"/>
              </a:solidFill>
              <a:latin typeface="Century Gothic" panose="020B0502020202020204" pitchFamily="34" charset="0"/>
            </a:endParaRPr>
          </a:p>
        </p:txBody>
      </p:sp>
      <p:sp>
        <p:nvSpPr>
          <p:cNvPr id="14" name="TextBox 13">
            <a:extLst>
              <a:ext uri="{FF2B5EF4-FFF2-40B4-BE49-F238E27FC236}">
                <a16:creationId xmlns:a16="http://schemas.microsoft.com/office/drawing/2014/main" id="{CAC7ADCB-94E7-4E37-B9A7-3EE09C1AAFFA}"/>
              </a:ext>
            </a:extLst>
          </p:cNvPr>
          <p:cNvSpPr txBox="1"/>
          <p:nvPr/>
        </p:nvSpPr>
        <p:spPr>
          <a:xfrm>
            <a:off x="3197342" y="1235252"/>
            <a:ext cx="5795176" cy="523220"/>
          </a:xfrm>
          <a:prstGeom prst="rect">
            <a:avLst/>
          </a:prstGeom>
          <a:noFill/>
        </p:spPr>
        <p:txBody>
          <a:bodyPr wrap="none" rtlCol="0" anchor="t">
            <a:spAutoFit/>
          </a:bodyPr>
          <a:lstStyle/>
          <a:p>
            <a:pPr algn="ctr"/>
            <a:r>
              <a:rPr lang="en-US" sz="2800" b="1" dirty="0">
                <a:solidFill>
                  <a:schemeClr val="tx1">
                    <a:lumMod val="75000"/>
                    <a:lumOff val="25000"/>
                  </a:schemeClr>
                </a:solidFill>
                <a:latin typeface="Century Gothic"/>
              </a:rPr>
              <a:t>Average Summer Nighttime LST  </a:t>
            </a:r>
            <a:endParaRPr lang="en-MT" sz="2800" b="1">
              <a:solidFill>
                <a:schemeClr val="tx1">
                  <a:lumMod val="75000"/>
                  <a:lumOff val="25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F1AADF7F-5BFB-9547-8E26-C2CF120E2804}"/>
              </a:ext>
            </a:extLst>
          </p:cNvPr>
          <p:cNvGrpSpPr/>
          <p:nvPr/>
        </p:nvGrpSpPr>
        <p:grpSpPr>
          <a:xfrm>
            <a:off x="565555" y="1821016"/>
            <a:ext cx="3544818" cy="3437798"/>
            <a:chOff x="697907" y="1716086"/>
            <a:chExt cx="3544818" cy="3437798"/>
          </a:xfrm>
        </p:grpSpPr>
        <p:pic>
          <p:nvPicPr>
            <p:cNvPr id="6" name="Picture 14" descr="A close up of a logo&#10;&#10;Description automatically generated">
              <a:extLst>
                <a:ext uri="{FF2B5EF4-FFF2-40B4-BE49-F238E27FC236}">
                  <a16:creationId xmlns:a16="http://schemas.microsoft.com/office/drawing/2014/main" id="{A4B8763E-7AE7-4960-A344-1D2B74CB0427}"/>
                </a:ext>
              </a:extLst>
            </p:cNvPr>
            <p:cNvPicPr>
              <a:picLocks noChangeAspect="1"/>
            </p:cNvPicPr>
            <p:nvPr/>
          </p:nvPicPr>
          <p:blipFill rotWithShape="1">
            <a:blip r:embed="rId3"/>
            <a:srcRect l="34585" t="29532" r="36143" b="38596"/>
            <a:stretch/>
          </p:blipFill>
          <p:spPr>
            <a:xfrm>
              <a:off x="697907" y="2189792"/>
              <a:ext cx="3544818" cy="2964092"/>
            </a:xfrm>
            <a:prstGeom prst="rect">
              <a:avLst/>
            </a:prstGeom>
            <a:ln>
              <a:solidFill>
                <a:schemeClr val="tx1">
                  <a:lumMod val="75000"/>
                  <a:lumOff val="25000"/>
                </a:schemeClr>
              </a:solidFill>
            </a:ln>
          </p:spPr>
        </p:pic>
        <p:grpSp>
          <p:nvGrpSpPr>
            <p:cNvPr id="7" name="Group 6">
              <a:extLst>
                <a:ext uri="{FF2B5EF4-FFF2-40B4-BE49-F238E27FC236}">
                  <a16:creationId xmlns:a16="http://schemas.microsoft.com/office/drawing/2014/main" id="{977EF83F-AFED-6B40-AEA9-2BA5915A3DE2}"/>
                </a:ext>
              </a:extLst>
            </p:cNvPr>
            <p:cNvGrpSpPr/>
            <p:nvPr/>
          </p:nvGrpSpPr>
          <p:grpSpPr>
            <a:xfrm>
              <a:off x="742123" y="2192557"/>
              <a:ext cx="298480" cy="606094"/>
              <a:chOff x="807005" y="1240399"/>
              <a:chExt cx="298480" cy="606094"/>
            </a:xfrm>
          </p:grpSpPr>
          <p:pic>
            <p:nvPicPr>
              <p:cNvPr id="8" name="Picture 7">
                <a:extLst>
                  <a:ext uri="{FF2B5EF4-FFF2-40B4-BE49-F238E27FC236}">
                    <a16:creationId xmlns:a16="http://schemas.microsoft.com/office/drawing/2014/main" id="{0883A849-713F-C947-939D-76A673F0F123}"/>
                  </a:ext>
                </a:extLst>
              </p:cNvPr>
              <p:cNvPicPr>
                <a:picLocks noChangeAspect="1"/>
              </p:cNvPicPr>
              <p:nvPr/>
            </p:nvPicPr>
            <p:blipFill rotWithShape="1">
              <a:blip r:embed="rId4" cstate="print">
                <a:duotone>
                  <a:prstClr val="black"/>
                  <a:schemeClr val="tx1">
                    <a:lumMod val="75000"/>
                    <a:lumOff val="25000"/>
                    <a:tint val="45000"/>
                    <a:satMod val="400000"/>
                  </a:schemeClr>
                </a:duotone>
                <a:alphaModFix amt="85000"/>
                <a:extLst>
                  <a:ext uri="{28A0092B-C50C-407E-A947-70E740481C1C}">
                    <a14:useLocalDpi xmlns:a14="http://schemas.microsoft.com/office/drawing/2010/main" val="0"/>
                  </a:ext>
                </a:extLst>
              </a:blip>
              <a:srcRect l="-278" t="2622" r="91409" b="85633"/>
              <a:stretch/>
            </p:blipFill>
            <p:spPr>
              <a:xfrm>
                <a:off x="835030" y="1443200"/>
                <a:ext cx="243846" cy="403293"/>
              </a:xfrm>
              <a:prstGeom prst="rect">
                <a:avLst/>
              </a:prstGeom>
            </p:spPr>
          </p:pic>
          <p:sp>
            <p:nvSpPr>
              <p:cNvPr id="9" name="TextBox 8">
                <a:extLst>
                  <a:ext uri="{FF2B5EF4-FFF2-40B4-BE49-F238E27FC236}">
                    <a16:creationId xmlns:a16="http://schemas.microsoft.com/office/drawing/2014/main" id="{5DA18D22-8BAF-D247-A3C2-D3F81FEE6605}"/>
                  </a:ext>
                </a:extLst>
              </p:cNvPr>
              <p:cNvSpPr txBox="1"/>
              <p:nvPr/>
            </p:nvSpPr>
            <p:spPr>
              <a:xfrm>
                <a:off x="807005" y="1240399"/>
                <a:ext cx="298480" cy="276999"/>
              </a:xfrm>
              <a:prstGeom prst="rect">
                <a:avLst/>
              </a:prstGeom>
              <a:noFill/>
            </p:spPr>
            <p:txBody>
              <a:bodyPr wrap="none" rtlCol="0">
                <a:spAutoFit/>
              </a:bodyPr>
              <a:lstStyle/>
              <a:p>
                <a:r>
                  <a:rPr lang="en-MT" sz="1200">
                    <a:solidFill>
                      <a:schemeClr val="tx1">
                        <a:lumMod val="75000"/>
                        <a:lumOff val="25000"/>
                      </a:schemeClr>
                    </a:solidFill>
                    <a:latin typeface="Century Gothic" panose="020B0502020202020204" pitchFamily="34" charset="0"/>
                  </a:rPr>
                  <a:t>N</a:t>
                </a:r>
                <a:endParaRPr lang="en-MT">
                  <a:solidFill>
                    <a:schemeClr val="tx1">
                      <a:lumMod val="75000"/>
                      <a:lumOff val="25000"/>
                    </a:schemeClr>
                  </a:solidFill>
                  <a:latin typeface="Century Gothic" panose="020B0502020202020204" pitchFamily="34" charset="0"/>
                </a:endParaRPr>
              </a:p>
            </p:txBody>
          </p:sp>
        </p:grpSp>
        <p:sp>
          <p:nvSpPr>
            <p:cNvPr id="45" name="TextBox 44">
              <a:extLst>
                <a:ext uri="{FF2B5EF4-FFF2-40B4-BE49-F238E27FC236}">
                  <a16:creationId xmlns:a16="http://schemas.microsoft.com/office/drawing/2014/main" id="{E50151D6-F525-45FD-A1A1-254B13259AF5}"/>
                </a:ext>
              </a:extLst>
            </p:cNvPr>
            <p:cNvSpPr txBox="1"/>
            <p:nvPr/>
          </p:nvSpPr>
          <p:spPr>
            <a:xfrm>
              <a:off x="1969933" y="1716086"/>
              <a:ext cx="1343965" cy="523220"/>
            </a:xfrm>
            <a:prstGeom prst="rect">
              <a:avLst/>
            </a:prstGeom>
            <a:noFill/>
          </p:spPr>
          <p:txBody>
            <a:bodyPr wrap="square" rtlCol="0" anchor="t">
              <a:spAutoFit/>
            </a:bodyPr>
            <a:lstStyle/>
            <a:p>
              <a:r>
                <a:rPr lang="en-MT" sz="2800">
                  <a:solidFill>
                    <a:schemeClr val="tx1">
                      <a:lumMod val="75000"/>
                      <a:lumOff val="25000"/>
                    </a:schemeClr>
                  </a:solidFill>
                  <a:latin typeface="Century Gothic"/>
                </a:rPr>
                <a:t>2003</a:t>
              </a:r>
              <a:endParaRPr lang="en-US" sz="2800" dirty="0"/>
            </a:p>
          </p:txBody>
        </p:sp>
        <p:grpSp>
          <p:nvGrpSpPr>
            <p:cNvPr id="18" name="Group 17">
              <a:extLst>
                <a:ext uri="{FF2B5EF4-FFF2-40B4-BE49-F238E27FC236}">
                  <a16:creationId xmlns:a16="http://schemas.microsoft.com/office/drawing/2014/main" id="{FF65179E-B532-4019-8C25-5DAD6AD29319}"/>
                </a:ext>
              </a:extLst>
            </p:cNvPr>
            <p:cNvGrpSpPr/>
            <p:nvPr/>
          </p:nvGrpSpPr>
          <p:grpSpPr>
            <a:xfrm>
              <a:off x="2014067" y="4490040"/>
              <a:ext cx="1495819" cy="307779"/>
              <a:chOff x="2014067" y="4490040"/>
              <a:chExt cx="1495819" cy="307779"/>
            </a:xfrm>
          </p:grpSpPr>
          <p:sp>
            <p:nvSpPr>
              <p:cNvPr id="17" name="TextBox 16">
                <a:extLst>
                  <a:ext uri="{FF2B5EF4-FFF2-40B4-BE49-F238E27FC236}">
                    <a16:creationId xmlns:a16="http://schemas.microsoft.com/office/drawing/2014/main" id="{21918B1B-DC22-40BD-9F89-131F135061EE}"/>
                  </a:ext>
                </a:extLst>
              </p:cNvPr>
              <p:cNvSpPr txBox="1"/>
              <p:nvPr/>
            </p:nvSpPr>
            <p:spPr>
              <a:xfrm>
                <a:off x="3067136" y="4490042"/>
                <a:ext cx="442750"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km</a:t>
                </a:r>
                <a:endParaRPr lang="en-MT" sz="1100">
                  <a:solidFill>
                    <a:schemeClr val="tx1">
                      <a:lumMod val="75000"/>
                      <a:lumOff val="25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A1C2EA2C-0E98-4270-A30F-C31477A10E8C}"/>
                  </a:ext>
                </a:extLst>
              </p:cNvPr>
              <p:cNvSpPr txBox="1"/>
              <p:nvPr/>
            </p:nvSpPr>
            <p:spPr>
              <a:xfrm>
                <a:off x="2860734"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4</a:t>
                </a:r>
                <a:endParaRPr lang="en-US" dirty="0"/>
              </a:p>
            </p:txBody>
          </p:sp>
          <p:sp>
            <p:nvSpPr>
              <p:cNvPr id="51" name="TextBox 50">
                <a:extLst>
                  <a:ext uri="{FF2B5EF4-FFF2-40B4-BE49-F238E27FC236}">
                    <a16:creationId xmlns:a16="http://schemas.microsoft.com/office/drawing/2014/main" id="{CECE84FB-DC6D-405D-838D-FD99DB9C898F}"/>
                  </a:ext>
                </a:extLst>
              </p:cNvPr>
              <p:cNvSpPr txBox="1"/>
              <p:nvPr/>
            </p:nvSpPr>
            <p:spPr>
              <a:xfrm>
                <a:off x="2014067"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0</a:t>
                </a:r>
                <a:endParaRPr lang="en-MT" sz="1100">
                  <a:solidFill>
                    <a:schemeClr val="tx1">
                      <a:lumMod val="75000"/>
                      <a:lumOff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BDD5BAAA-14C9-4A4C-96DA-130A835076C0}"/>
                  </a:ext>
                </a:extLst>
              </p:cNvPr>
              <p:cNvSpPr txBox="1"/>
              <p:nvPr/>
            </p:nvSpPr>
            <p:spPr>
              <a:xfrm>
                <a:off x="2447983" y="4490040"/>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a:t>
                </a:r>
                <a:endParaRPr lang="en-MT" sz="1100">
                  <a:solidFill>
                    <a:schemeClr val="tx1">
                      <a:lumMod val="75000"/>
                      <a:lumOff val="25000"/>
                    </a:schemeClr>
                  </a:solidFill>
                  <a:latin typeface="Century Gothic" panose="020B0502020202020204" pitchFamily="34" charset="0"/>
                </a:endParaRPr>
              </a:p>
            </p:txBody>
          </p:sp>
        </p:grpSp>
      </p:grpSp>
      <p:grpSp>
        <p:nvGrpSpPr>
          <p:cNvPr id="5" name="Group 4">
            <a:extLst>
              <a:ext uri="{FF2B5EF4-FFF2-40B4-BE49-F238E27FC236}">
                <a16:creationId xmlns:a16="http://schemas.microsoft.com/office/drawing/2014/main" id="{D40B2AC2-2BF9-E443-8D83-BDC95805E536}"/>
              </a:ext>
            </a:extLst>
          </p:cNvPr>
          <p:cNvGrpSpPr/>
          <p:nvPr/>
        </p:nvGrpSpPr>
        <p:grpSpPr>
          <a:xfrm>
            <a:off x="4371175" y="1821015"/>
            <a:ext cx="3494105" cy="3441859"/>
            <a:chOff x="4504629" y="1716085"/>
            <a:chExt cx="3494105" cy="3441859"/>
          </a:xfrm>
        </p:grpSpPr>
        <p:pic>
          <p:nvPicPr>
            <p:cNvPr id="15" name="Picture 15" descr="A close up of a logo&#10;&#10;Description automatically generated">
              <a:extLst>
                <a:ext uri="{FF2B5EF4-FFF2-40B4-BE49-F238E27FC236}">
                  <a16:creationId xmlns:a16="http://schemas.microsoft.com/office/drawing/2014/main" id="{C097856E-2FDB-4CF4-AD98-2BF6FBB29AFE}"/>
                </a:ext>
              </a:extLst>
            </p:cNvPr>
            <p:cNvPicPr>
              <a:picLocks noChangeAspect="1"/>
            </p:cNvPicPr>
            <p:nvPr/>
          </p:nvPicPr>
          <p:blipFill rotWithShape="1">
            <a:blip r:embed="rId5"/>
            <a:srcRect l="34905" t="29840" r="36252" b="37555"/>
            <a:stretch/>
          </p:blipFill>
          <p:spPr>
            <a:xfrm>
              <a:off x="4504629" y="2189792"/>
              <a:ext cx="3494105" cy="2968152"/>
            </a:xfrm>
            <a:prstGeom prst="rect">
              <a:avLst/>
            </a:prstGeom>
            <a:ln>
              <a:solidFill>
                <a:schemeClr val="tx1">
                  <a:lumMod val="75000"/>
                  <a:lumOff val="25000"/>
                </a:schemeClr>
              </a:solidFill>
            </a:ln>
          </p:spPr>
        </p:pic>
        <p:sp>
          <p:nvSpPr>
            <p:cNvPr id="47" name="TextBox 46">
              <a:extLst>
                <a:ext uri="{FF2B5EF4-FFF2-40B4-BE49-F238E27FC236}">
                  <a16:creationId xmlns:a16="http://schemas.microsoft.com/office/drawing/2014/main" id="{30E92A6A-9280-4399-997D-97FEDAD09D2A}"/>
                </a:ext>
              </a:extLst>
            </p:cNvPr>
            <p:cNvSpPr txBox="1"/>
            <p:nvPr/>
          </p:nvSpPr>
          <p:spPr>
            <a:xfrm>
              <a:off x="5727016" y="1716085"/>
              <a:ext cx="1343965" cy="523220"/>
            </a:xfrm>
            <a:prstGeom prst="rect">
              <a:avLst/>
            </a:prstGeom>
            <a:noFill/>
          </p:spPr>
          <p:txBody>
            <a:bodyPr wrap="square" rtlCol="0" anchor="t">
              <a:spAutoFit/>
            </a:bodyPr>
            <a:lstStyle/>
            <a:p>
              <a:r>
                <a:rPr lang="en-MT" sz="2800">
                  <a:solidFill>
                    <a:schemeClr val="tx1">
                      <a:lumMod val="75000"/>
                      <a:lumOff val="25000"/>
                    </a:schemeClr>
                  </a:solidFill>
                  <a:latin typeface="Century Gothic"/>
                </a:rPr>
                <a:t>2011</a:t>
              </a:r>
              <a:endParaRPr lang="en-US" sz="2800" dirty="0"/>
            </a:p>
          </p:txBody>
        </p:sp>
        <p:grpSp>
          <p:nvGrpSpPr>
            <p:cNvPr id="53" name="Group 52">
              <a:extLst>
                <a:ext uri="{FF2B5EF4-FFF2-40B4-BE49-F238E27FC236}">
                  <a16:creationId xmlns:a16="http://schemas.microsoft.com/office/drawing/2014/main" id="{3E801F99-3897-4306-9D9D-B01B03AF4AA0}"/>
                </a:ext>
              </a:extLst>
            </p:cNvPr>
            <p:cNvGrpSpPr/>
            <p:nvPr/>
          </p:nvGrpSpPr>
          <p:grpSpPr>
            <a:xfrm>
              <a:off x="5781733" y="4415955"/>
              <a:ext cx="1495819" cy="307779"/>
              <a:chOff x="2014067" y="4490040"/>
              <a:chExt cx="1495819" cy="307779"/>
            </a:xfrm>
          </p:grpSpPr>
          <p:sp>
            <p:nvSpPr>
              <p:cNvPr id="54" name="TextBox 53">
                <a:extLst>
                  <a:ext uri="{FF2B5EF4-FFF2-40B4-BE49-F238E27FC236}">
                    <a16:creationId xmlns:a16="http://schemas.microsoft.com/office/drawing/2014/main" id="{E18149A0-246A-4B11-9B66-F84D9BF02D4C}"/>
                  </a:ext>
                </a:extLst>
              </p:cNvPr>
              <p:cNvSpPr txBox="1"/>
              <p:nvPr/>
            </p:nvSpPr>
            <p:spPr>
              <a:xfrm>
                <a:off x="3067136" y="4490042"/>
                <a:ext cx="442750"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km</a:t>
                </a:r>
                <a:endParaRPr lang="en-MT" sz="1100">
                  <a:solidFill>
                    <a:schemeClr val="tx1">
                      <a:lumMod val="75000"/>
                      <a:lumOff val="25000"/>
                    </a:schemeClr>
                  </a:solidFill>
                  <a:latin typeface="Century Gothic" panose="020B0502020202020204" pitchFamily="34" charset="0"/>
                </a:endParaRPr>
              </a:p>
            </p:txBody>
          </p:sp>
          <p:sp>
            <p:nvSpPr>
              <p:cNvPr id="55" name="TextBox 54">
                <a:extLst>
                  <a:ext uri="{FF2B5EF4-FFF2-40B4-BE49-F238E27FC236}">
                    <a16:creationId xmlns:a16="http://schemas.microsoft.com/office/drawing/2014/main" id="{1A6EB6D5-6524-4FEE-926A-899789725EB9}"/>
                  </a:ext>
                </a:extLst>
              </p:cNvPr>
              <p:cNvSpPr txBox="1"/>
              <p:nvPr/>
            </p:nvSpPr>
            <p:spPr>
              <a:xfrm>
                <a:off x="2860734"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4</a:t>
                </a:r>
                <a:endParaRPr lang="en-US" dirty="0"/>
              </a:p>
            </p:txBody>
          </p:sp>
          <p:sp>
            <p:nvSpPr>
              <p:cNvPr id="56" name="TextBox 55">
                <a:extLst>
                  <a:ext uri="{FF2B5EF4-FFF2-40B4-BE49-F238E27FC236}">
                    <a16:creationId xmlns:a16="http://schemas.microsoft.com/office/drawing/2014/main" id="{E2AC5E56-702E-4EB6-8C72-99C50CD54B9D}"/>
                  </a:ext>
                </a:extLst>
              </p:cNvPr>
              <p:cNvSpPr txBox="1"/>
              <p:nvPr/>
            </p:nvSpPr>
            <p:spPr>
              <a:xfrm>
                <a:off x="2014067"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0</a:t>
                </a:r>
                <a:endParaRPr lang="en-MT" sz="1100">
                  <a:solidFill>
                    <a:schemeClr val="tx1">
                      <a:lumMod val="75000"/>
                      <a:lumOff val="25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A610DA8D-D17E-4516-88E2-B01C2EED1647}"/>
                  </a:ext>
                </a:extLst>
              </p:cNvPr>
              <p:cNvSpPr txBox="1"/>
              <p:nvPr/>
            </p:nvSpPr>
            <p:spPr>
              <a:xfrm>
                <a:off x="2447983" y="4490040"/>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a:t>
                </a:r>
                <a:endParaRPr lang="en-MT" sz="1100">
                  <a:solidFill>
                    <a:schemeClr val="tx1">
                      <a:lumMod val="75000"/>
                      <a:lumOff val="25000"/>
                    </a:schemeClr>
                  </a:solidFill>
                  <a:latin typeface="Century Gothic" panose="020B0502020202020204" pitchFamily="34" charset="0"/>
                </a:endParaRPr>
              </a:p>
            </p:txBody>
          </p:sp>
        </p:grpSp>
      </p:grpSp>
      <p:grpSp>
        <p:nvGrpSpPr>
          <p:cNvPr id="10" name="Group 9">
            <a:extLst>
              <a:ext uri="{FF2B5EF4-FFF2-40B4-BE49-F238E27FC236}">
                <a16:creationId xmlns:a16="http://schemas.microsoft.com/office/drawing/2014/main" id="{52B3F957-E66F-3643-9694-A039314FB0D8}"/>
              </a:ext>
            </a:extLst>
          </p:cNvPr>
          <p:cNvGrpSpPr/>
          <p:nvPr/>
        </p:nvGrpSpPr>
        <p:grpSpPr>
          <a:xfrm>
            <a:off x="8126083" y="1821015"/>
            <a:ext cx="3451520" cy="3441403"/>
            <a:chOff x="8258435" y="1716085"/>
            <a:chExt cx="3451520" cy="3441403"/>
          </a:xfrm>
        </p:grpSpPr>
        <p:pic>
          <p:nvPicPr>
            <p:cNvPr id="16" name="Picture 16" descr="A close up of text on a white background&#10;&#10;Description automatically generated">
              <a:extLst>
                <a:ext uri="{FF2B5EF4-FFF2-40B4-BE49-F238E27FC236}">
                  <a16:creationId xmlns:a16="http://schemas.microsoft.com/office/drawing/2014/main" id="{EB9501AA-A62A-4A17-A4B1-CC7CC63A5D00}"/>
                </a:ext>
              </a:extLst>
            </p:cNvPr>
            <p:cNvPicPr>
              <a:picLocks noChangeAspect="1"/>
            </p:cNvPicPr>
            <p:nvPr/>
          </p:nvPicPr>
          <p:blipFill rotWithShape="1">
            <a:blip r:embed="rId6"/>
            <a:srcRect l="34889" t="30109" r="36153" b="37875"/>
            <a:stretch/>
          </p:blipFill>
          <p:spPr>
            <a:xfrm>
              <a:off x="8258435" y="2189792"/>
              <a:ext cx="3451520" cy="2967696"/>
            </a:xfrm>
            <a:prstGeom prst="rect">
              <a:avLst/>
            </a:prstGeom>
            <a:ln>
              <a:solidFill>
                <a:schemeClr val="tx1">
                  <a:lumMod val="75000"/>
                  <a:lumOff val="25000"/>
                </a:schemeClr>
              </a:solidFill>
            </a:ln>
          </p:spPr>
        </p:pic>
        <p:sp>
          <p:nvSpPr>
            <p:cNvPr id="48" name="TextBox 47">
              <a:extLst>
                <a:ext uri="{FF2B5EF4-FFF2-40B4-BE49-F238E27FC236}">
                  <a16:creationId xmlns:a16="http://schemas.microsoft.com/office/drawing/2014/main" id="{A8AE692C-A015-4EDE-8FD9-61A17C3E8107}"/>
                </a:ext>
              </a:extLst>
            </p:cNvPr>
            <p:cNvSpPr txBox="1"/>
            <p:nvPr/>
          </p:nvSpPr>
          <p:spPr>
            <a:xfrm>
              <a:off x="9484099" y="1716085"/>
              <a:ext cx="1343965" cy="523220"/>
            </a:xfrm>
            <a:prstGeom prst="rect">
              <a:avLst/>
            </a:prstGeom>
            <a:noFill/>
          </p:spPr>
          <p:txBody>
            <a:bodyPr wrap="square" rtlCol="0" anchor="t">
              <a:spAutoFit/>
            </a:bodyPr>
            <a:lstStyle/>
            <a:p>
              <a:r>
                <a:rPr lang="en-MT" sz="2800">
                  <a:solidFill>
                    <a:schemeClr val="tx1">
                      <a:lumMod val="75000"/>
                      <a:lumOff val="25000"/>
                    </a:schemeClr>
                  </a:solidFill>
                  <a:latin typeface="Century Gothic"/>
                </a:rPr>
                <a:t>2019</a:t>
              </a:r>
              <a:endParaRPr lang="en-US" sz="2800" dirty="0"/>
            </a:p>
          </p:txBody>
        </p:sp>
        <p:grpSp>
          <p:nvGrpSpPr>
            <p:cNvPr id="58" name="Group 57">
              <a:extLst>
                <a:ext uri="{FF2B5EF4-FFF2-40B4-BE49-F238E27FC236}">
                  <a16:creationId xmlns:a16="http://schemas.microsoft.com/office/drawing/2014/main" id="{F595C20D-1FEA-4146-BDBF-293B9578B1FF}"/>
                </a:ext>
              </a:extLst>
            </p:cNvPr>
            <p:cNvGrpSpPr/>
            <p:nvPr/>
          </p:nvGrpSpPr>
          <p:grpSpPr>
            <a:xfrm>
              <a:off x="9519766" y="4437123"/>
              <a:ext cx="1495819" cy="307779"/>
              <a:chOff x="2026767" y="4490040"/>
              <a:chExt cx="1495819" cy="307779"/>
            </a:xfrm>
          </p:grpSpPr>
          <p:sp>
            <p:nvSpPr>
              <p:cNvPr id="59" name="TextBox 58">
                <a:extLst>
                  <a:ext uri="{FF2B5EF4-FFF2-40B4-BE49-F238E27FC236}">
                    <a16:creationId xmlns:a16="http://schemas.microsoft.com/office/drawing/2014/main" id="{15A7406B-83E9-4BDF-A007-7E0E3241C2AF}"/>
                  </a:ext>
                </a:extLst>
              </p:cNvPr>
              <p:cNvSpPr txBox="1"/>
              <p:nvPr/>
            </p:nvSpPr>
            <p:spPr>
              <a:xfrm>
                <a:off x="3079836" y="4490042"/>
                <a:ext cx="442750"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km</a:t>
                </a:r>
                <a:endParaRPr lang="en-MT" sz="1100">
                  <a:solidFill>
                    <a:schemeClr val="tx1">
                      <a:lumMod val="75000"/>
                      <a:lumOff val="2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0D793F71-A89A-4EFD-9DC4-A26AFB80461A}"/>
                  </a:ext>
                </a:extLst>
              </p:cNvPr>
              <p:cNvSpPr txBox="1"/>
              <p:nvPr/>
            </p:nvSpPr>
            <p:spPr>
              <a:xfrm>
                <a:off x="2873434"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4</a:t>
                </a:r>
                <a:endParaRPr lang="en-US" dirty="0"/>
              </a:p>
            </p:txBody>
          </p:sp>
          <p:sp>
            <p:nvSpPr>
              <p:cNvPr id="61" name="TextBox 60">
                <a:extLst>
                  <a:ext uri="{FF2B5EF4-FFF2-40B4-BE49-F238E27FC236}">
                    <a16:creationId xmlns:a16="http://schemas.microsoft.com/office/drawing/2014/main" id="{5B596BE3-8613-4143-9BA6-F9BCDC8424CB}"/>
                  </a:ext>
                </a:extLst>
              </p:cNvPr>
              <p:cNvSpPr txBox="1"/>
              <p:nvPr/>
            </p:nvSpPr>
            <p:spPr>
              <a:xfrm>
                <a:off x="2026767" y="4490041"/>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0</a:t>
                </a:r>
                <a:endParaRPr lang="en-MT" sz="1100">
                  <a:solidFill>
                    <a:schemeClr val="tx1">
                      <a:lumMod val="75000"/>
                      <a:lumOff val="25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F6168EB4-0A1C-4E6C-8FA1-376FD56FE038}"/>
                  </a:ext>
                </a:extLst>
              </p:cNvPr>
              <p:cNvSpPr txBox="1"/>
              <p:nvPr/>
            </p:nvSpPr>
            <p:spPr>
              <a:xfrm>
                <a:off x="2460683" y="4490040"/>
                <a:ext cx="284052"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a:t>
                </a:r>
                <a:endParaRPr lang="en-MT" sz="1100">
                  <a:solidFill>
                    <a:schemeClr val="tx1">
                      <a:lumMod val="75000"/>
                      <a:lumOff val="25000"/>
                    </a:schemeClr>
                  </a:solidFill>
                  <a:latin typeface="Century Gothic" panose="020B0502020202020204" pitchFamily="34" charset="0"/>
                </a:endParaRPr>
              </a:p>
            </p:txBody>
          </p:sp>
        </p:grpSp>
      </p:grpSp>
      <p:grpSp>
        <p:nvGrpSpPr>
          <p:cNvPr id="3" name="Group 2">
            <a:extLst>
              <a:ext uri="{FF2B5EF4-FFF2-40B4-BE49-F238E27FC236}">
                <a16:creationId xmlns:a16="http://schemas.microsoft.com/office/drawing/2014/main" id="{ED33652F-038B-2B47-9786-B84E19A5B580}"/>
              </a:ext>
            </a:extLst>
          </p:cNvPr>
          <p:cNvGrpSpPr/>
          <p:nvPr/>
        </p:nvGrpSpPr>
        <p:grpSpPr>
          <a:xfrm>
            <a:off x="4151324" y="5771936"/>
            <a:ext cx="3889352" cy="628650"/>
            <a:chOff x="3928903" y="5738464"/>
            <a:chExt cx="3889352" cy="628650"/>
          </a:xfrm>
        </p:grpSpPr>
        <p:pic>
          <p:nvPicPr>
            <p:cNvPr id="63" name="Picture 63" descr="A picture containing drawing, food&#10;&#10;Description automatically generated">
              <a:extLst>
                <a:ext uri="{FF2B5EF4-FFF2-40B4-BE49-F238E27FC236}">
                  <a16:creationId xmlns:a16="http://schemas.microsoft.com/office/drawing/2014/main" id="{DCCA5883-BCEA-4205-9FC4-50630759FDBD}"/>
                </a:ext>
              </a:extLst>
            </p:cNvPr>
            <p:cNvPicPr>
              <a:picLocks noChangeAspect="1"/>
            </p:cNvPicPr>
            <p:nvPr/>
          </p:nvPicPr>
          <p:blipFill>
            <a:blip r:embed="rId7"/>
            <a:stretch>
              <a:fillRect/>
            </a:stretch>
          </p:blipFill>
          <p:spPr>
            <a:xfrm>
              <a:off x="4394174" y="5738464"/>
              <a:ext cx="2996254" cy="628650"/>
            </a:xfrm>
            <a:prstGeom prst="rect">
              <a:avLst/>
            </a:prstGeom>
          </p:spPr>
        </p:pic>
        <p:sp>
          <p:nvSpPr>
            <p:cNvPr id="66" name="TextBox 65">
              <a:extLst>
                <a:ext uri="{FF2B5EF4-FFF2-40B4-BE49-F238E27FC236}">
                  <a16:creationId xmlns:a16="http://schemas.microsoft.com/office/drawing/2014/main" id="{0599822F-4B61-44AA-8689-216A28D54500}"/>
                </a:ext>
              </a:extLst>
            </p:cNvPr>
            <p:cNvSpPr txBox="1"/>
            <p:nvPr/>
          </p:nvSpPr>
          <p:spPr>
            <a:xfrm>
              <a:off x="3928903" y="5852734"/>
              <a:ext cx="510754" cy="400110"/>
            </a:xfrm>
            <a:prstGeom prst="rect">
              <a:avLst/>
            </a:prstGeom>
            <a:noFill/>
          </p:spPr>
          <p:txBody>
            <a:bodyPr wrap="square" rtlCol="0" anchor="t">
              <a:spAutoFit/>
            </a:bodyPr>
            <a:lstStyle/>
            <a:p>
              <a:pPr algn="ctr"/>
              <a:r>
                <a:rPr lang="en-MT" sz="2000">
                  <a:solidFill>
                    <a:schemeClr val="tx1">
                      <a:lumMod val="75000"/>
                      <a:lumOff val="25000"/>
                    </a:schemeClr>
                  </a:solidFill>
                  <a:latin typeface="Century Gothic"/>
                </a:rPr>
                <a:t>58</a:t>
              </a:r>
              <a:endParaRPr lang="en-US" sz="2000" dirty="0">
                <a:solidFill>
                  <a:schemeClr val="tx1">
                    <a:lumMod val="75000"/>
                    <a:lumOff val="25000"/>
                  </a:schemeClr>
                </a:solidFill>
                <a:latin typeface="Century Gothic"/>
              </a:endParaRPr>
            </a:p>
          </p:txBody>
        </p:sp>
        <p:sp>
          <p:nvSpPr>
            <p:cNvPr id="67" name="TextBox 66">
              <a:extLst>
                <a:ext uri="{FF2B5EF4-FFF2-40B4-BE49-F238E27FC236}">
                  <a16:creationId xmlns:a16="http://schemas.microsoft.com/office/drawing/2014/main" id="{873664DB-5FE0-4E24-877B-3726E1546EE6}"/>
                </a:ext>
              </a:extLst>
            </p:cNvPr>
            <p:cNvSpPr txBox="1"/>
            <p:nvPr/>
          </p:nvSpPr>
          <p:spPr>
            <a:xfrm>
              <a:off x="7260721" y="5852734"/>
              <a:ext cx="557534" cy="400110"/>
            </a:xfrm>
            <a:prstGeom prst="rect">
              <a:avLst/>
            </a:prstGeom>
            <a:noFill/>
          </p:spPr>
          <p:txBody>
            <a:bodyPr wrap="square" rtlCol="0" anchor="t">
              <a:spAutoFit/>
            </a:bodyPr>
            <a:lstStyle/>
            <a:p>
              <a:pPr algn="ctr"/>
              <a:r>
                <a:rPr lang="en-MT" sz="2000">
                  <a:solidFill>
                    <a:schemeClr val="tx1">
                      <a:lumMod val="75000"/>
                      <a:lumOff val="25000"/>
                    </a:schemeClr>
                  </a:solidFill>
                  <a:latin typeface="Century Gothic"/>
                </a:rPr>
                <a:t>65 </a:t>
              </a:r>
              <a:endParaRPr lang="en-US" sz="2000" dirty="0">
                <a:solidFill>
                  <a:schemeClr val="tx1">
                    <a:lumMod val="75000"/>
                    <a:lumOff val="25000"/>
                  </a:schemeClr>
                </a:solidFill>
                <a:latin typeface="Century Gothic"/>
              </a:endParaRPr>
            </a:p>
          </p:txBody>
        </p:sp>
      </p:grpSp>
      <p:sp>
        <p:nvSpPr>
          <p:cNvPr id="68" name="TextBox 67">
            <a:extLst>
              <a:ext uri="{FF2B5EF4-FFF2-40B4-BE49-F238E27FC236}">
                <a16:creationId xmlns:a16="http://schemas.microsoft.com/office/drawing/2014/main" id="{0557202C-D3D5-4CE9-A644-CCFFD068731F}"/>
              </a:ext>
            </a:extLst>
          </p:cNvPr>
          <p:cNvSpPr txBox="1"/>
          <p:nvPr/>
        </p:nvSpPr>
        <p:spPr>
          <a:xfrm>
            <a:off x="4724400" y="53928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Temperature (°F) </a:t>
            </a:r>
            <a:endParaRPr lang="en-US" dirty="0">
              <a:solidFill>
                <a:schemeClr val="tx1">
                  <a:lumMod val="75000"/>
                  <a:lumOff val="25000"/>
                </a:schemeClr>
              </a:solidFill>
            </a:endParaRPr>
          </a:p>
        </p:txBody>
      </p:sp>
      <p:sp>
        <p:nvSpPr>
          <p:cNvPr id="36" name="TextBox 35">
            <a:extLst>
              <a:ext uri="{FF2B5EF4-FFF2-40B4-BE49-F238E27FC236}">
                <a16:creationId xmlns:a16="http://schemas.microsoft.com/office/drawing/2014/main" id="{E7F71737-08DC-4A77-9FFD-DB8C406E25FD}"/>
              </a:ext>
            </a:extLst>
          </p:cNvPr>
          <p:cNvSpPr txBox="1"/>
          <p:nvPr/>
        </p:nvSpPr>
        <p:spPr>
          <a:xfrm>
            <a:off x="527384" y="208548"/>
            <a:ext cx="7776488"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Spatial Patterns in Temperature</a:t>
            </a:r>
            <a:endParaRPr lang="en-MT" sz="4000" b="1">
              <a:solidFill>
                <a:srgbClr val="126D9D"/>
              </a:solidFill>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4E9D17AE-9464-40AC-A3AF-055D7586D2BA}"/>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70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A04C8-519F-5145-BFE1-B04BA53565A8}"/>
              </a:ext>
            </a:extLst>
          </p:cNvPr>
          <p:cNvSpPr txBox="1"/>
          <p:nvPr/>
        </p:nvSpPr>
        <p:spPr>
          <a:xfrm>
            <a:off x="495300" y="200242"/>
            <a:ext cx="9002786" cy="646331"/>
          </a:xfrm>
          <a:prstGeom prst="rect">
            <a:avLst/>
          </a:prstGeom>
          <a:noFill/>
        </p:spPr>
        <p:txBody>
          <a:bodyPr wrap="none" rtlCol="0">
            <a:spAutoFit/>
          </a:bodyPr>
          <a:lstStyle/>
          <a:p>
            <a:r>
              <a:rPr lang="en-US" sz="3600" b="1" dirty="0">
                <a:solidFill>
                  <a:srgbClr val="126D9D"/>
                </a:solidFill>
                <a:latin typeface="Century Gothic" panose="020B0502020202020204" pitchFamily="34" charset="0"/>
              </a:rPr>
              <a:t>Nonsignificant Increase in Nighttime LST</a:t>
            </a:r>
            <a:endParaRPr lang="en-MT" sz="3600" b="1">
              <a:solidFill>
                <a:srgbClr val="126D9D"/>
              </a:solidFill>
              <a:latin typeface="Century Gothic" panose="020B0502020202020204" pitchFamily="34" charset="0"/>
            </a:endParaRPr>
          </a:p>
        </p:txBody>
      </p:sp>
      <p:grpSp>
        <p:nvGrpSpPr>
          <p:cNvPr id="5" name="Group 4">
            <a:extLst>
              <a:ext uri="{FF2B5EF4-FFF2-40B4-BE49-F238E27FC236}">
                <a16:creationId xmlns:a16="http://schemas.microsoft.com/office/drawing/2014/main" id="{1DD27375-D2FD-412D-B905-11499335509F}"/>
              </a:ext>
            </a:extLst>
          </p:cNvPr>
          <p:cNvGrpSpPr/>
          <p:nvPr/>
        </p:nvGrpSpPr>
        <p:grpSpPr>
          <a:xfrm>
            <a:off x="1912953" y="1600670"/>
            <a:ext cx="8623138" cy="5057088"/>
            <a:chOff x="5821942" y="1862730"/>
            <a:chExt cx="6028211" cy="3596035"/>
          </a:xfrm>
        </p:grpSpPr>
        <p:grpSp>
          <p:nvGrpSpPr>
            <p:cNvPr id="4" name="Group 3">
              <a:extLst>
                <a:ext uri="{FF2B5EF4-FFF2-40B4-BE49-F238E27FC236}">
                  <a16:creationId xmlns:a16="http://schemas.microsoft.com/office/drawing/2014/main" id="{3A9A4721-64CF-BF4D-8F60-C3266852EB31}"/>
                </a:ext>
              </a:extLst>
            </p:cNvPr>
            <p:cNvGrpSpPr/>
            <p:nvPr/>
          </p:nvGrpSpPr>
          <p:grpSpPr>
            <a:xfrm>
              <a:off x="5821942" y="1862730"/>
              <a:ext cx="5848518" cy="3596035"/>
              <a:chOff x="6067748" y="1862730"/>
              <a:chExt cx="5848518" cy="3596035"/>
            </a:xfrm>
          </p:grpSpPr>
          <p:pic>
            <p:nvPicPr>
              <p:cNvPr id="43" name="Picture 42" descr="A close up of a map&#10;&#10;Description automatically generated">
                <a:extLst>
                  <a:ext uri="{FF2B5EF4-FFF2-40B4-BE49-F238E27FC236}">
                    <a16:creationId xmlns:a16="http://schemas.microsoft.com/office/drawing/2014/main" id="{F6067DF6-BC1E-4B67-A54C-0B1119DAA946}"/>
                  </a:ext>
                </a:extLst>
              </p:cNvPr>
              <p:cNvPicPr>
                <a:picLocks noChangeAspect="1"/>
              </p:cNvPicPr>
              <p:nvPr/>
            </p:nvPicPr>
            <p:blipFill rotWithShape="1">
              <a:blip r:embed="rId3">
                <a:extLst>
                  <a:ext uri="{28A0092B-C50C-407E-A947-70E740481C1C}">
                    <a14:useLocalDpi xmlns:a14="http://schemas.microsoft.com/office/drawing/2010/main" val="0"/>
                  </a:ext>
                </a:extLst>
              </a:blip>
              <a:srcRect l="8487" t="13705" r="3506" b="18166"/>
              <a:stretch/>
            </p:blipFill>
            <p:spPr>
              <a:xfrm>
                <a:off x="6810554" y="1913717"/>
                <a:ext cx="5105712" cy="2518539"/>
              </a:xfrm>
              <a:prstGeom prst="rect">
                <a:avLst/>
              </a:prstGeom>
            </p:spPr>
          </p:pic>
          <p:sp>
            <p:nvSpPr>
              <p:cNvPr id="10" name="TextBox 9">
                <a:extLst>
                  <a:ext uri="{FF2B5EF4-FFF2-40B4-BE49-F238E27FC236}">
                    <a16:creationId xmlns:a16="http://schemas.microsoft.com/office/drawing/2014/main" id="{4CEF717C-B19E-4CAC-A5B0-D247B27FB1CE}"/>
                  </a:ext>
                </a:extLst>
              </p:cNvPr>
              <p:cNvSpPr txBox="1"/>
              <p:nvPr/>
            </p:nvSpPr>
            <p:spPr>
              <a:xfrm>
                <a:off x="8985743" y="5058655"/>
                <a:ext cx="755335" cy="400110"/>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Year</a:t>
                </a:r>
                <a:endParaRPr lang="en-MT" sz="160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40D4CA9F-699D-4397-A2B9-C28084C260B2}"/>
                  </a:ext>
                </a:extLst>
              </p:cNvPr>
              <p:cNvSpPr txBox="1"/>
              <p:nvPr/>
            </p:nvSpPr>
            <p:spPr>
              <a:xfrm rot="16200000">
                <a:off x="4904171" y="3026307"/>
                <a:ext cx="2664687" cy="337533"/>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Mean Nighttime LST (°F)</a:t>
                </a:r>
                <a:endParaRPr lang="en-MT" sz="1600">
                  <a:solidFill>
                    <a:schemeClr val="tx1">
                      <a:lumMod val="75000"/>
                      <a:lumOff val="25000"/>
                    </a:schemeClr>
                  </a:solidFill>
                  <a:latin typeface="Century Gothic" panose="020B0502020202020204" pitchFamily="34" charset="0"/>
                </a:endParaRPr>
              </a:p>
            </p:txBody>
          </p:sp>
          <p:grpSp>
            <p:nvGrpSpPr>
              <p:cNvPr id="3" name="Group 2">
                <a:extLst>
                  <a:ext uri="{FF2B5EF4-FFF2-40B4-BE49-F238E27FC236}">
                    <a16:creationId xmlns:a16="http://schemas.microsoft.com/office/drawing/2014/main" id="{DC92744C-E50B-1545-B8F2-63BE35719893}"/>
                  </a:ext>
                </a:extLst>
              </p:cNvPr>
              <p:cNvGrpSpPr/>
              <p:nvPr/>
            </p:nvGrpSpPr>
            <p:grpSpPr>
              <a:xfrm>
                <a:off x="6946806" y="4443145"/>
                <a:ext cx="4846012" cy="588624"/>
                <a:chOff x="6946806" y="4443145"/>
                <a:chExt cx="4846012" cy="588624"/>
              </a:xfrm>
            </p:grpSpPr>
            <p:sp>
              <p:nvSpPr>
                <p:cNvPr id="20" name="TextBox 19">
                  <a:extLst>
                    <a:ext uri="{FF2B5EF4-FFF2-40B4-BE49-F238E27FC236}">
                      <a16:creationId xmlns:a16="http://schemas.microsoft.com/office/drawing/2014/main" id="{42491D5C-36D7-46AF-B574-A6FDAE8B54CD}"/>
                    </a:ext>
                  </a:extLst>
                </p:cNvPr>
                <p:cNvSpPr txBox="1"/>
                <p:nvPr/>
              </p:nvSpPr>
              <p:spPr>
                <a:xfrm rot="16200000">
                  <a:off x="6806383" y="4583569"/>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2003</a:t>
                  </a:r>
                  <a:endParaRPr lang="en-MT" sz="110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498A7D01-9BE3-4527-B74A-AC0B328272F6}"/>
                    </a:ext>
                  </a:extLst>
                </p:cNvPr>
                <p:cNvSpPr txBox="1"/>
                <p:nvPr/>
              </p:nvSpPr>
              <p:spPr>
                <a:xfrm rot="16200000">
                  <a:off x="7080517" y="4583569"/>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2004</a:t>
                  </a:r>
                  <a:endParaRPr lang="en-MT" sz="110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760F85CC-0BE7-461C-A712-0564FB286D3C}"/>
                    </a:ext>
                  </a:extLst>
                </p:cNvPr>
                <p:cNvSpPr txBox="1"/>
                <p:nvPr/>
              </p:nvSpPr>
              <p:spPr>
                <a:xfrm rot="16200000">
                  <a:off x="7362417" y="4583569"/>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2005</a:t>
                  </a:r>
                  <a:endParaRPr lang="en-MT" sz="110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F8BFF330-007F-423F-8285-F700C5F34C1F}"/>
                    </a:ext>
                  </a:extLst>
                </p:cNvPr>
                <p:cNvSpPr txBox="1"/>
                <p:nvPr/>
              </p:nvSpPr>
              <p:spPr>
                <a:xfrm rot="16200000">
                  <a:off x="7644319" y="4583569"/>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2006</a:t>
                  </a:r>
                  <a:endParaRPr lang="en-MT" sz="110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29EAB00-5761-41EC-AD5F-06B941FEE019}"/>
                    </a:ext>
                  </a:extLst>
                </p:cNvPr>
                <p:cNvSpPr txBox="1"/>
                <p:nvPr/>
              </p:nvSpPr>
              <p:spPr>
                <a:xfrm rot="16200000">
                  <a:off x="7926220"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2007</a:t>
                  </a:r>
                  <a:endParaRPr lang="en-MT" sz="1100">
                    <a:solidFill>
                      <a:schemeClr val="tx1">
                        <a:lumMod val="75000"/>
                        <a:lumOff val="25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1043D329-0216-449B-A94D-FFD3C9A9E95C}"/>
                    </a:ext>
                  </a:extLst>
                </p:cNvPr>
                <p:cNvSpPr txBox="1"/>
                <p:nvPr/>
              </p:nvSpPr>
              <p:spPr>
                <a:xfrm rot="16200000">
                  <a:off x="8204161"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2008</a:t>
                  </a:r>
                  <a:endParaRPr lang="en-MT" sz="1100">
                    <a:solidFill>
                      <a:schemeClr val="tx1">
                        <a:lumMod val="75000"/>
                        <a:lumOff val="2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C905F503-C7C6-4670-8B4F-14104056663D}"/>
                    </a:ext>
                  </a:extLst>
                </p:cNvPr>
                <p:cNvSpPr txBox="1"/>
                <p:nvPr/>
              </p:nvSpPr>
              <p:spPr>
                <a:xfrm rot="16200000">
                  <a:off x="8484572"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2009</a:t>
                  </a:r>
                  <a:endParaRPr lang="en-MT" sz="1100">
                    <a:solidFill>
                      <a:schemeClr val="tx1">
                        <a:lumMod val="75000"/>
                        <a:lumOff val="2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C1CC5435-8F79-4D04-8312-1D527820BCD0}"/>
                    </a:ext>
                  </a:extLst>
                </p:cNvPr>
                <p:cNvSpPr txBox="1"/>
                <p:nvPr/>
              </p:nvSpPr>
              <p:spPr>
                <a:xfrm rot="16200000">
                  <a:off x="8771604"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2010</a:t>
                  </a:r>
                  <a:endParaRPr lang="en-MT" sz="1100">
                    <a:solidFill>
                      <a:schemeClr val="tx1">
                        <a:lumMod val="75000"/>
                        <a:lumOff val="2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6F345D1E-76D0-4EDB-9F34-89C6AB2C172A}"/>
                    </a:ext>
                  </a:extLst>
                </p:cNvPr>
                <p:cNvSpPr txBox="1"/>
                <p:nvPr/>
              </p:nvSpPr>
              <p:spPr>
                <a:xfrm rot="16200000">
                  <a:off x="9080983"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2011</a:t>
                  </a:r>
                  <a:endParaRPr lang="en-MT" sz="1100">
                    <a:solidFill>
                      <a:schemeClr val="tx1">
                        <a:lumMod val="75000"/>
                        <a:lumOff val="25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D996F743-B549-4AD2-83B0-11E5A2DBA018}"/>
                    </a:ext>
                  </a:extLst>
                </p:cNvPr>
                <p:cNvSpPr txBox="1"/>
                <p:nvPr/>
              </p:nvSpPr>
              <p:spPr>
                <a:xfrm rot="16200000">
                  <a:off x="9335868"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2012</a:t>
                  </a:r>
                  <a:endParaRPr lang="en-MT" sz="1100">
                    <a:solidFill>
                      <a:schemeClr val="tx1">
                        <a:lumMod val="75000"/>
                        <a:lumOff val="25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4C97924D-FDD2-43D6-95EC-58F32D78CEE4}"/>
                    </a:ext>
                  </a:extLst>
                </p:cNvPr>
                <p:cNvSpPr txBox="1"/>
                <p:nvPr/>
              </p:nvSpPr>
              <p:spPr>
                <a:xfrm rot="16200000">
                  <a:off x="9620253"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2013</a:t>
                  </a:r>
                  <a:endParaRPr lang="en-MT" sz="1100">
                    <a:solidFill>
                      <a:schemeClr val="tx1">
                        <a:lumMod val="75000"/>
                        <a:lumOff val="2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F9163718-8F79-416C-A1DD-CF416D07028B}"/>
                    </a:ext>
                  </a:extLst>
                </p:cNvPr>
                <p:cNvSpPr txBox="1"/>
                <p:nvPr/>
              </p:nvSpPr>
              <p:spPr>
                <a:xfrm rot="16200000">
                  <a:off x="9916812"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2014</a:t>
                  </a:r>
                  <a:endParaRPr lang="en-MT" sz="1100">
                    <a:solidFill>
                      <a:schemeClr val="tx1">
                        <a:lumMod val="75000"/>
                        <a:lumOff val="2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230F44CE-048D-48CA-B7EE-8F4F7B7D1D2C}"/>
                    </a:ext>
                  </a:extLst>
                </p:cNvPr>
                <p:cNvSpPr txBox="1"/>
                <p:nvPr/>
              </p:nvSpPr>
              <p:spPr>
                <a:xfrm rot="16200000">
                  <a:off x="10218502"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2015</a:t>
                  </a:r>
                  <a:endParaRPr lang="en-MT" sz="1100">
                    <a:solidFill>
                      <a:schemeClr val="tx1">
                        <a:lumMod val="75000"/>
                        <a:lumOff val="25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5DF4AC53-D614-47AA-9FC2-A28BF784C676}"/>
                    </a:ext>
                  </a:extLst>
                </p:cNvPr>
                <p:cNvSpPr txBox="1"/>
                <p:nvPr/>
              </p:nvSpPr>
              <p:spPr>
                <a:xfrm rot="16200000">
                  <a:off x="10459573"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2016</a:t>
                  </a:r>
                  <a:endParaRPr lang="en-MT" sz="1100">
                    <a:solidFill>
                      <a:schemeClr val="tx1">
                        <a:lumMod val="75000"/>
                        <a:lumOff val="25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754ABE55-BA0B-41FB-B0EA-1F467C3235C6}"/>
                    </a:ext>
                  </a:extLst>
                </p:cNvPr>
                <p:cNvSpPr txBox="1"/>
                <p:nvPr/>
              </p:nvSpPr>
              <p:spPr>
                <a:xfrm rot="16200000">
                  <a:off x="10756168"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2017</a:t>
                  </a:r>
                  <a:endParaRPr lang="en-MT" sz="1100">
                    <a:solidFill>
                      <a:schemeClr val="tx1">
                        <a:lumMod val="75000"/>
                        <a:lumOff val="2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327E24CB-A850-414F-90F2-E7E11D0C3B9D}"/>
                    </a:ext>
                  </a:extLst>
                </p:cNvPr>
                <p:cNvSpPr txBox="1"/>
                <p:nvPr/>
              </p:nvSpPr>
              <p:spPr>
                <a:xfrm rot="16200000">
                  <a:off x="11063945"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2018</a:t>
                  </a:r>
                  <a:endParaRPr lang="en-MT" sz="110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E85387D8-1CA6-4DEE-B4A1-C08DD2703813}"/>
                    </a:ext>
                  </a:extLst>
                </p:cNvPr>
                <p:cNvSpPr txBox="1"/>
                <p:nvPr/>
              </p:nvSpPr>
              <p:spPr>
                <a:xfrm rot="16200000">
                  <a:off x="11344618" y="4583568"/>
                  <a:ext cx="588623"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2019</a:t>
                  </a:r>
                  <a:endParaRPr lang="en-MT" sz="1100">
                    <a:solidFill>
                      <a:schemeClr val="tx1">
                        <a:lumMod val="75000"/>
                        <a:lumOff val="25000"/>
                      </a:schemeClr>
                    </a:solidFill>
                    <a:latin typeface="Century Gothic" panose="020B0502020202020204" pitchFamily="34" charset="0"/>
                  </a:endParaRPr>
                </a:p>
              </p:txBody>
            </p:sp>
          </p:grpSp>
        </p:grpSp>
        <p:sp>
          <p:nvSpPr>
            <p:cNvPr id="38" name="TextBox 37">
              <a:extLst>
                <a:ext uri="{FF2B5EF4-FFF2-40B4-BE49-F238E27FC236}">
                  <a16:creationId xmlns:a16="http://schemas.microsoft.com/office/drawing/2014/main" id="{4C95EE2E-9981-4771-827A-9ADF8E19B277}"/>
                </a:ext>
              </a:extLst>
            </p:cNvPr>
            <p:cNvSpPr txBox="1"/>
            <p:nvPr/>
          </p:nvSpPr>
          <p:spPr>
            <a:xfrm>
              <a:off x="6130273" y="4127783"/>
              <a:ext cx="386645"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61</a:t>
              </a:r>
              <a:endParaRPr lang="en-MT" sz="1100">
                <a:solidFill>
                  <a:schemeClr val="tx1">
                    <a:lumMod val="75000"/>
                    <a:lumOff val="25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1A55524E-CA9A-4725-A72F-9DC1C45D2AF8}"/>
                </a:ext>
              </a:extLst>
            </p:cNvPr>
            <p:cNvSpPr txBox="1"/>
            <p:nvPr/>
          </p:nvSpPr>
          <p:spPr>
            <a:xfrm>
              <a:off x="6128126" y="3594917"/>
              <a:ext cx="386645"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62</a:t>
              </a:r>
              <a:endParaRPr lang="en-MT" sz="1100">
                <a:solidFill>
                  <a:schemeClr val="tx1">
                    <a:lumMod val="75000"/>
                    <a:lumOff val="25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0BB7CA2A-26CE-4CAC-BE27-91972B65C231}"/>
                </a:ext>
              </a:extLst>
            </p:cNvPr>
            <p:cNvSpPr txBox="1"/>
            <p:nvPr/>
          </p:nvSpPr>
          <p:spPr>
            <a:xfrm>
              <a:off x="6132420" y="3053752"/>
              <a:ext cx="386645"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63</a:t>
              </a:r>
              <a:endParaRPr lang="en-MT" sz="1100">
                <a:solidFill>
                  <a:schemeClr val="tx1">
                    <a:lumMod val="75000"/>
                    <a:lumOff val="25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00D82D26-01BA-468F-9DEC-1121DD86C75A}"/>
                </a:ext>
              </a:extLst>
            </p:cNvPr>
            <p:cNvSpPr txBox="1"/>
            <p:nvPr/>
          </p:nvSpPr>
          <p:spPr>
            <a:xfrm>
              <a:off x="6125979" y="2518634"/>
              <a:ext cx="386645"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64</a:t>
              </a:r>
              <a:endParaRPr lang="en-MT" sz="1100">
                <a:solidFill>
                  <a:schemeClr val="tx1">
                    <a:lumMod val="75000"/>
                    <a:lumOff val="25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82BD837F-4F78-4B58-88AD-C96FDF7C8253}"/>
                </a:ext>
              </a:extLst>
            </p:cNvPr>
            <p:cNvSpPr txBox="1"/>
            <p:nvPr/>
          </p:nvSpPr>
          <p:spPr>
            <a:xfrm>
              <a:off x="6134875" y="1952637"/>
              <a:ext cx="386645" cy="307777"/>
            </a:xfrm>
            <a:prstGeom prst="rect">
              <a:avLst/>
            </a:prstGeom>
            <a:noFill/>
          </p:spPr>
          <p:txBody>
            <a:bodyPr wrap="none" rtlCol="0" anchor="t">
              <a:spAutoFit/>
            </a:bodyPr>
            <a:lstStyle/>
            <a:p>
              <a:pPr algn="ctr"/>
              <a:r>
                <a:rPr lang="en-US" sz="1400" dirty="0">
                  <a:solidFill>
                    <a:schemeClr val="tx1">
                      <a:lumMod val="75000"/>
                      <a:lumOff val="25000"/>
                    </a:schemeClr>
                  </a:solidFill>
                  <a:latin typeface="Century Gothic"/>
                </a:rPr>
                <a:t>65</a:t>
              </a:r>
              <a:endParaRPr lang="en-MT" sz="1100">
                <a:solidFill>
                  <a:schemeClr val="tx1">
                    <a:lumMod val="75000"/>
                    <a:lumOff val="2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ABB1F6C6-699D-43B5-AED6-27F5887F31CC}"/>
                </a:ext>
              </a:extLst>
            </p:cNvPr>
            <p:cNvSpPr txBox="1"/>
            <p:nvPr/>
          </p:nvSpPr>
          <p:spPr>
            <a:xfrm>
              <a:off x="10804674" y="3902694"/>
              <a:ext cx="1045479" cy="666849"/>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R</a:t>
              </a:r>
              <a:r>
                <a:rPr lang="en-US" sz="1400" baseline="30000" dirty="0">
                  <a:solidFill>
                    <a:schemeClr val="tx1">
                      <a:lumMod val="75000"/>
                      <a:lumOff val="25000"/>
                    </a:schemeClr>
                  </a:solidFill>
                  <a:latin typeface="Century Gothic" panose="020B0502020202020204" pitchFamily="34" charset="0"/>
                </a:rPr>
                <a:t>2 </a:t>
              </a:r>
              <a:r>
                <a:rPr lang="en-US" sz="1400" dirty="0">
                  <a:solidFill>
                    <a:schemeClr val="tx1">
                      <a:lumMod val="75000"/>
                      <a:lumOff val="25000"/>
                    </a:schemeClr>
                  </a:solidFill>
                  <a:latin typeface="Century Gothic" panose="020B0502020202020204" pitchFamily="34" charset="0"/>
                </a:rPr>
                <a:t>= 0.18 </a:t>
              </a:r>
            </a:p>
            <a:p>
              <a:r>
                <a:rPr lang="en-US" sz="1400" dirty="0">
                  <a:solidFill>
                    <a:schemeClr val="tx1">
                      <a:lumMod val="75000"/>
                      <a:lumOff val="25000"/>
                    </a:schemeClr>
                  </a:solidFill>
                  <a:latin typeface="Century Gothic" panose="020B0502020202020204" pitchFamily="34" charset="0"/>
                </a:rPr>
                <a:t>P = 0.0869</a:t>
              </a:r>
            </a:p>
            <a:p>
              <a:endParaRPr lang="en-US" sz="1400" baseline="30000" dirty="0">
                <a:solidFill>
                  <a:schemeClr val="tx1">
                    <a:lumMod val="75000"/>
                    <a:lumOff val="25000"/>
                  </a:schemeClr>
                </a:solidFill>
                <a:latin typeface="Century Gothic" panose="020B0502020202020204" pitchFamily="34" charset="0"/>
              </a:endParaRPr>
            </a:p>
          </p:txBody>
        </p:sp>
      </p:grpSp>
      <p:cxnSp>
        <p:nvCxnSpPr>
          <p:cNvPr id="35" name="Straight Connector 34">
            <a:extLst>
              <a:ext uri="{FF2B5EF4-FFF2-40B4-BE49-F238E27FC236}">
                <a16:creationId xmlns:a16="http://schemas.microsoft.com/office/drawing/2014/main" id="{DCE175A4-2533-4A14-BD03-487EB732D652}"/>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F1A1324-CE5E-4286-8A71-4697D3DA26FE}"/>
              </a:ext>
            </a:extLst>
          </p:cNvPr>
          <p:cNvGrpSpPr/>
          <p:nvPr/>
        </p:nvGrpSpPr>
        <p:grpSpPr>
          <a:xfrm>
            <a:off x="3297012" y="5915655"/>
            <a:ext cx="6509928" cy="179430"/>
            <a:chOff x="3297012" y="5915655"/>
            <a:chExt cx="6509928" cy="179430"/>
          </a:xfrm>
        </p:grpSpPr>
        <p:sp>
          <p:nvSpPr>
            <p:cNvPr id="6" name="Left Bracket 5">
              <a:extLst>
                <a:ext uri="{FF2B5EF4-FFF2-40B4-BE49-F238E27FC236}">
                  <a16:creationId xmlns:a16="http://schemas.microsoft.com/office/drawing/2014/main" id="{B00209DB-5CD0-4DF8-A8E0-A276C11FDC1E}"/>
                </a:ext>
              </a:extLst>
            </p:cNvPr>
            <p:cNvSpPr/>
            <p:nvPr/>
          </p:nvSpPr>
          <p:spPr>
            <a:xfrm rot="16200000">
              <a:off x="4658612" y="4572960"/>
              <a:ext cx="160524" cy="2883723"/>
            </a:xfrm>
            <a:prstGeom prst="leftBracket">
              <a:avLst/>
            </a:prstGeom>
            <a:ln w="19050">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Left Bracket 44">
              <a:extLst>
                <a:ext uri="{FF2B5EF4-FFF2-40B4-BE49-F238E27FC236}">
                  <a16:creationId xmlns:a16="http://schemas.microsoft.com/office/drawing/2014/main" id="{A98E308D-1B3A-4D6A-AB3C-5E7E3D14485C}"/>
                </a:ext>
              </a:extLst>
            </p:cNvPr>
            <p:cNvSpPr/>
            <p:nvPr/>
          </p:nvSpPr>
          <p:spPr>
            <a:xfrm rot="16200000">
              <a:off x="8099496" y="4387641"/>
              <a:ext cx="179430" cy="3235458"/>
            </a:xfrm>
            <a:prstGeom prst="leftBracket">
              <a:avLst/>
            </a:prstGeom>
            <a:ln w="19050">
              <a:solidFill>
                <a:srgbClr val="006D9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4552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3B70E-96BA-4E87-B29D-51E4DC4359CE}"/>
              </a:ext>
            </a:extLst>
          </p:cNvPr>
          <p:cNvSpPr txBox="1"/>
          <p:nvPr/>
        </p:nvSpPr>
        <p:spPr>
          <a:xfrm>
            <a:off x="495300" y="166469"/>
            <a:ext cx="7545655"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Map: </a:t>
            </a:r>
            <a:r>
              <a:rPr lang="en-MT" sz="4000">
                <a:solidFill>
                  <a:srgbClr val="126D9D"/>
                </a:solidFill>
                <a:latin typeface="Century Gothic" panose="020B0502020202020204" pitchFamily="34" charset="0"/>
              </a:rPr>
              <a:t>Temperature Anomalies</a:t>
            </a:r>
          </a:p>
        </p:txBody>
      </p:sp>
      <p:sp>
        <p:nvSpPr>
          <p:cNvPr id="3" name="Rectangle: Rounded Corners 2">
            <a:extLst>
              <a:ext uri="{FF2B5EF4-FFF2-40B4-BE49-F238E27FC236}">
                <a16:creationId xmlns:a16="http://schemas.microsoft.com/office/drawing/2014/main" id="{CB8785E5-17E2-40C2-B459-E6F3155B1B57}"/>
              </a:ext>
            </a:extLst>
          </p:cNvPr>
          <p:cNvSpPr/>
          <p:nvPr/>
        </p:nvSpPr>
        <p:spPr>
          <a:xfrm>
            <a:off x="9693215" y="2528874"/>
            <a:ext cx="2127849" cy="230037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cs typeface="Calibri"/>
            </a:endParaRPr>
          </a:p>
        </p:txBody>
      </p:sp>
      <p:sp>
        <p:nvSpPr>
          <p:cNvPr id="4" name="Rectangle: Rounded Corners 3">
            <a:extLst>
              <a:ext uri="{FF2B5EF4-FFF2-40B4-BE49-F238E27FC236}">
                <a16:creationId xmlns:a16="http://schemas.microsoft.com/office/drawing/2014/main" id="{7FAE7F95-2234-4795-AA37-ADDAE33B1379}"/>
              </a:ext>
            </a:extLst>
          </p:cNvPr>
          <p:cNvSpPr/>
          <p:nvPr/>
        </p:nvSpPr>
        <p:spPr>
          <a:xfrm>
            <a:off x="4861115" y="2525827"/>
            <a:ext cx="4346754" cy="231213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cs typeface="Calibri"/>
            </a:endParaRPr>
          </a:p>
        </p:txBody>
      </p:sp>
      <p:sp>
        <p:nvSpPr>
          <p:cNvPr id="5" name="Rectangle: Rounded Corners 4">
            <a:extLst>
              <a:ext uri="{FF2B5EF4-FFF2-40B4-BE49-F238E27FC236}">
                <a16:creationId xmlns:a16="http://schemas.microsoft.com/office/drawing/2014/main" id="{C89B4DAE-ACF0-406B-ACBD-3CF5B78BF6A5}"/>
              </a:ext>
            </a:extLst>
          </p:cNvPr>
          <p:cNvSpPr/>
          <p:nvPr/>
        </p:nvSpPr>
        <p:spPr>
          <a:xfrm>
            <a:off x="218537" y="2525826"/>
            <a:ext cx="4165948" cy="23121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cs typeface="Calibri"/>
            </a:endParaRPr>
          </a:p>
        </p:txBody>
      </p:sp>
      <p:grpSp>
        <p:nvGrpSpPr>
          <p:cNvPr id="6" name="Group 5">
            <a:extLst>
              <a:ext uri="{FF2B5EF4-FFF2-40B4-BE49-F238E27FC236}">
                <a16:creationId xmlns:a16="http://schemas.microsoft.com/office/drawing/2014/main" id="{C9322037-4DC6-4254-A9C2-86C16EA692DE}"/>
              </a:ext>
            </a:extLst>
          </p:cNvPr>
          <p:cNvGrpSpPr/>
          <p:nvPr/>
        </p:nvGrpSpPr>
        <p:grpSpPr>
          <a:xfrm>
            <a:off x="2336280" y="2777707"/>
            <a:ext cx="9368165" cy="1455245"/>
            <a:chOff x="15145425" y="7033405"/>
            <a:chExt cx="9544287" cy="1511356"/>
          </a:xfrm>
        </p:grpSpPr>
        <p:sp>
          <p:nvSpPr>
            <p:cNvPr id="7" name="Rounded Rectangle 13">
              <a:extLst>
                <a:ext uri="{FF2B5EF4-FFF2-40B4-BE49-F238E27FC236}">
                  <a16:creationId xmlns:a16="http://schemas.microsoft.com/office/drawing/2014/main" id="{C10D99E0-849F-48D4-B047-69775CBBD569}"/>
                </a:ext>
              </a:extLst>
            </p:cNvPr>
            <p:cNvSpPr/>
            <p:nvPr/>
          </p:nvSpPr>
          <p:spPr>
            <a:xfrm>
              <a:off x="22741642" y="7036803"/>
              <a:ext cx="1948070" cy="1507958"/>
            </a:xfrm>
            <a:prstGeom prst="roundRect">
              <a:avLst/>
            </a:prstGeom>
            <a:solidFill>
              <a:srgbClr val="3E4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Century Gothic"/>
                </a:rPr>
                <a:t>Map 'hot spots' across landscape</a:t>
              </a:r>
            </a:p>
          </p:txBody>
        </p:sp>
        <p:sp>
          <p:nvSpPr>
            <p:cNvPr id="8" name="Rounded Rectangle 9">
              <a:extLst>
                <a:ext uri="{FF2B5EF4-FFF2-40B4-BE49-F238E27FC236}">
                  <a16:creationId xmlns:a16="http://schemas.microsoft.com/office/drawing/2014/main" id="{A3EE5635-4082-4F35-ABEA-5D1F10863B48}"/>
                </a:ext>
              </a:extLst>
            </p:cNvPr>
            <p:cNvSpPr/>
            <p:nvPr/>
          </p:nvSpPr>
          <p:spPr>
            <a:xfrm>
              <a:off x="15145425" y="7033405"/>
              <a:ext cx="1948070" cy="1507958"/>
            </a:xfrm>
            <a:prstGeom prst="roundRect">
              <a:avLst/>
            </a:prstGeom>
            <a:solidFill>
              <a:srgbClr val="3E4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Century Gothic"/>
                </a:rPr>
                <a:t>Cloud mask and convert from K to °F</a:t>
              </a:r>
              <a:endParaRPr lang="en-US" dirty="0"/>
            </a:p>
          </p:txBody>
        </p:sp>
        <p:sp>
          <p:nvSpPr>
            <p:cNvPr id="9" name="Rounded Rectangle 10">
              <a:extLst>
                <a:ext uri="{FF2B5EF4-FFF2-40B4-BE49-F238E27FC236}">
                  <a16:creationId xmlns:a16="http://schemas.microsoft.com/office/drawing/2014/main" id="{646F6633-0371-46B5-822A-1A3C0DFDFB59}"/>
                </a:ext>
              </a:extLst>
            </p:cNvPr>
            <p:cNvSpPr/>
            <p:nvPr/>
          </p:nvSpPr>
          <p:spPr>
            <a:xfrm>
              <a:off x="17824122" y="7033405"/>
              <a:ext cx="2195676" cy="1507958"/>
            </a:xfrm>
            <a:prstGeom prst="roundRect">
              <a:avLst/>
            </a:prstGeom>
            <a:solidFill>
              <a:srgbClr val="3E4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MT" sz="2000">
                  <a:latin typeface="Century Gothic"/>
                </a:rPr>
                <a:t>Calculate mean temperature for whole area</a:t>
              </a:r>
              <a:endParaRPr lang="en-US" dirty="0"/>
            </a:p>
          </p:txBody>
        </p:sp>
        <p:sp>
          <p:nvSpPr>
            <p:cNvPr id="10" name="Rounded Rectangle 11">
              <a:extLst>
                <a:ext uri="{FF2B5EF4-FFF2-40B4-BE49-F238E27FC236}">
                  <a16:creationId xmlns:a16="http://schemas.microsoft.com/office/drawing/2014/main" id="{A278E7A7-86D7-4FE0-9663-277B10A37EF8}"/>
                </a:ext>
              </a:extLst>
            </p:cNvPr>
            <p:cNvSpPr/>
            <p:nvPr/>
          </p:nvSpPr>
          <p:spPr>
            <a:xfrm>
              <a:off x="20086471" y="7033405"/>
              <a:ext cx="1948070" cy="1507958"/>
            </a:xfrm>
            <a:prstGeom prst="roundRect">
              <a:avLst/>
            </a:prstGeom>
            <a:solidFill>
              <a:srgbClr val="3E4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MT" sz="2000">
                  <a:latin typeface="Century Gothic"/>
                </a:rPr>
                <a:t>Subtract mean temp from each pixel </a:t>
              </a:r>
              <a:endParaRPr lang="en-MT">
                <a:latin typeface="Century Gothic" panose="020B0502020202020204" pitchFamily="34" charset="0"/>
              </a:endParaRPr>
            </a:p>
          </p:txBody>
        </p:sp>
      </p:grpSp>
      <p:sp>
        <p:nvSpPr>
          <p:cNvPr id="11" name="Rectangle 10">
            <a:extLst>
              <a:ext uri="{FF2B5EF4-FFF2-40B4-BE49-F238E27FC236}">
                <a16:creationId xmlns:a16="http://schemas.microsoft.com/office/drawing/2014/main" id="{7A4E2C3E-6D44-42FE-9445-1E997C9043AD}"/>
              </a:ext>
            </a:extLst>
          </p:cNvPr>
          <p:cNvSpPr/>
          <p:nvPr/>
        </p:nvSpPr>
        <p:spPr>
          <a:xfrm>
            <a:off x="560080" y="4332988"/>
            <a:ext cx="3386957" cy="37337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panose="020B0502020202020204" pitchFamily="34" charset="0"/>
                <a:cs typeface="Calibri"/>
              </a:rPr>
              <a:t>Google Earth Engine</a:t>
            </a:r>
            <a:endParaRPr lang="en-US" sz="2400" b="1" dirty="0">
              <a:solidFill>
                <a:schemeClr val="tx1">
                  <a:lumMod val="75000"/>
                  <a:lumOff val="2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EA9C4F14-7902-47CA-80E2-CEC160330A9B}"/>
              </a:ext>
            </a:extLst>
          </p:cNvPr>
          <p:cNvSpPr/>
          <p:nvPr/>
        </p:nvSpPr>
        <p:spPr>
          <a:xfrm>
            <a:off x="5246661" y="4332987"/>
            <a:ext cx="3594776" cy="37337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panose="020B0502020202020204" pitchFamily="34" charset="0"/>
                <a:cs typeface="Calibri"/>
              </a:rPr>
              <a:t>Python</a:t>
            </a:r>
            <a:endParaRPr lang="en-US" sz="2400" b="1" dirty="0">
              <a:solidFill>
                <a:schemeClr val="tx1">
                  <a:lumMod val="75000"/>
                  <a:lumOff val="25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1ED6C037-BBA0-4AFA-B0F7-AE1C602F2BC8}"/>
              </a:ext>
            </a:extLst>
          </p:cNvPr>
          <p:cNvSpPr/>
          <p:nvPr/>
        </p:nvSpPr>
        <p:spPr>
          <a:xfrm>
            <a:off x="9911895" y="4332988"/>
            <a:ext cx="1785843" cy="373377"/>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tx1">
                    <a:lumMod val="75000"/>
                    <a:lumOff val="25000"/>
                  </a:schemeClr>
                </a:solidFill>
                <a:latin typeface="Century Gothic" panose="020B0502020202020204" pitchFamily="34" charset="0"/>
                <a:cs typeface="Calibri"/>
              </a:rPr>
              <a:t>ArcGIS Pro</a:t>
            </a:r>
            <a:endParaRPr lang="en-US" sz="2400" b="1" dirty="0">
              <a:solidFill>
                <a:schemeClr val="tx1">
                  <a:lumMod val="75000"/>
                  <a:lumOff val="25000"/>
                </a:schemeClr>
              </a:solidFill>
              <a:latin typeface="Century Gothic" panose="020B0502020202020204" pitchFamily="34" charset="0"/>
            </a:endParaRPr>
          </a:p>
        </p:txBody>
      </p:sp>
      <p:sp>
        <p:nvSpPr>
          <p:cNvPr id="14" name="Rounded Rectangle 9">
            <a:extLst>
              <a:ext uri="{FF2B5EF4-FFF2-40B4-BE49-F238E27FC236}">
                <a16:creationId xmlns:a16="http://schemas.microsoft.com/office/drawing/2014/main" id="{2A340200-0033-4E02-A814-6B10A1AB2882}"/>
              </a:ext>
            </a:extLst>
          </p:cNvPr>
          <p:cNvSpPr/>
          <p:nvPr/>
        </p:nvSpPr>
        <p:spPr>
          <a:xfrm>
            <a:off x="341226" y="2768470"/>
            <a:ext cx="1912122" cy="1451973"/>
          </a:xfrm>
          <a:prstGeom prst="roundRect">
            <a:avLst/>
          </a:prstGeom>
          <a:solidFill>
            <a:srgbClr val="3E4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Century Gothic"/>
              </a:rPr>
              <a:t>Retrieve nighttime LST data</a:t>
            </a:r>
          </a:p>
        </p:txBody>
      </p:sp>
      <p:sp>
        <p:nvSpPr>
          <p:cNvPr id="15" name="Arrow: Chevron 14">
            <a:extLst>
              <a:ext uri="{FF2B5EF4-FFF2-40B4-BE49-F238E27FC236}">
                <a16:creationId xmlns:a16="http://schemas.microsoft.com/office/drawing/2014/main" id="{92CE226C-2F71-4A32-AA9E-0D2EE7DC3755}"/>
              </a:ext>
            </a:extLst>
          </p:cNvPr>
          <p:cNvSpPr/>
          <p:nvPr/>
        </p:nvSpPr>
        <p:spPr>
          <a:xfrm>
            <a:off x="4467601" y="3520951"/>
            <a:ext cx="369456" cy="3232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6" name="Arrow: Chevron 15">
            <a:extLst>
              <a:ext uri="{FF2B5EF4-FFF2-40B4-BE49-F238E27FC236}">
                <a16:creationId xmlns:a16="http://schemas.microsoft.com/office/drawing/2014/main" id="{F6DA87F3-06E4-4564-A95E-FC4CB6E977F4}"/>
              </a:ext>
            </a:extLst>
          </p:cNvPr>
          <p:cNvSpPr/>
          <p:nvPr/>
        </p:nvSpPr>
        <p:spPr>
          <a:xfrm>
            <a:off x="9261932" y="3497860"/>
            <a:ext cx="369456" cy="32327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cxnSp>
        <p:nvCxnSpPr>
          <p:cNvPr id="17" name="Straight Connector 16">
            <a:extLst>
              <a:ext uri="{FF2B5EF4-FFF2-40B4-BE49-F238E27FC236}">
                <a16:creationId xmlns:a16="http://schemas.microsoft.com/office/drawing/2014/main" id="{B332F866-AF97-4E82-9C27-4360C9F7D23B}"/>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66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6A04C8-519F-5145-BFE1-B04BA53565A8}"/>
              </a:ext>
            </a:extLst>
          </p:cNvPr>
          <p:cNvSpPr txBox="1"/>
          <p:nvPr/>
        </p:nvSpPr>
        <p:spPr>
          <a:xfrm>
            <a:off x="527384" y="208548"/>
            <a:ext cx="9352240"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Positive Mean Temp Difference 2.89°F</a:t>
            </a:r>
            <a:endParaRPr lang="en-MT" sz="4000" b="1">
              <a:solidFill>
                <a:srgbClr val="126D9D"/>
              </a:solidFill>
              <a:latin typeface="Century Gothic" panose="020B0502020202020204" pitchFamily="34" charset="0"/>
            </a:endParaRPr>
          </a:p>
        </p:txBody>
      </p:sp>
      <p:cxnSp>
        <p:nvCxnSpPr>
          <p:cNvPr id="29" name="Straight Connector 28">
            <a:extLst>
              <a:ext uri="{FF2B5EF4-FFF2-40B4-BE49-F238E27FC236}">
                <a16:creationId xmlns:a16="http://schemas.microsoft.com/office/drawing/2014/main" id="{8A811ADA-424C-4D63-8B0B-1864239FB06A}"/>
              </a:ext>
            </a:extLst>
          </p:cNvPr>
          <p:cNvCxnSpPr/>
          <p:nvPr/>
        </p:nvCxnSpPr>
        <p:spPr>
          <a:xfrm>
            <a:off x="-16813" y="104535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hydrant, building&#10;&#10;Description automatically generated">
            <a:extLst>
              <a:ext uri="{FF2B5EF4-FFF2-40B4-BE49-F238E27FC236}">
                <a16:creationId xmlns:a16="http://schemas.microsoft.com/office/drawing/2014/main" id="{81B0A756-BF94-44F4-B4B7-C0C3633AA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997" y="1167182"/>
            <a:ext cx="5439218" cy="5355538"/>
          </a:xfrm>
          <a:prstGeom prst="rect">
            <a:avLst/>
          </a:prstGeom>
        </p:spPr>
      </p:pic>
      <p:pic>
        <p:nvPicPr>
          <p:cNvPr id="32" name="Picture 9" descr="A close up of a map&#10;&#10;Description automatically generated">
            <a:extLst>
              <a:ext uri="{FF2B5EF4-FFF2-40B4-BE49-F238E27FC236}">
                <a16:creationId xmlns:a16="http://schemas.microsoft.com/office/drawing/2014/main" id="{71710EE4-7E96-4E19-97EB-01C40EC1C427}"/>
              </a:ext>
            </a:extLst>
          </p:cNvPr>
          <p:cNvPicPr>
            <a:picLocks noChangeAspect="1"/>
          </p:cNvPicPr>
          <p:nvPr/>
        </p:nvPicPr>
        <p:blipFill rotWithShape="1">
          <a:blip r:embed="rId4"/>
          <a:srcRect r="17980" b="-395"/>
          <a:stretch/>
        </p:blipFill>
        <p:spPr>
          <a:xfrm>
            <a:off x="7666437" y="2172163"/>
            <a:ext cx="4526720" cy="3465518"/>
          </a:xfrm>
          <a:prstGeom prst="rect">
            <a:avLst/>
          </a:prstGeom>
        </p:spPr>
      </p:pic>
      <p:pic>
        <p:nvPicPr>
          <p:cNvPr id="33" name="Picture 30" descr="A picture containing table&#10;&#10;Description automatically generated">
            <a:extLst>
              <a:ext uri="{FF2B5EF4-FFF2-40B4-BE49-F238E27FC236}">
                <a16:creationId xmlns:a16="http://schemas.microsoft.com/office/drawing/2014/main" id="{CD33E87C-F911-4688-9219-2E3B3C1F115C}"/>
              </a:ext>
            </a:extLst>
          </p:cNvPr>
          <p:cNvPicPr>
            <a:picLocks noChangeAspect="1"/>
          </p:cNvPicPr>
          <p:nvPr/>
        </p:nvPicPr>
        <p:blipFill>
          <a:blip r:embed="rId5"/>
          <a:stretch>
            <a:fillRect/>
          </a:stretch>
        </p:blipFill>
        <p:spPr>
          <a:xfrm>
            <a:off x="835405" y="2871565"/>
            <a:ext cx="537573" cy="3274579"/>
          </a:xfrm>
          <a:prstGeom prst="rect">
            <a:avLst/>
          </a:prstGeom>
        </p:spPr>
      </p:pic>
      <p:sp>
        <p:nvSpPr>
          <p:cNvPr id="34" name="TextBox 33">
            <a:extLst>
              <a:ext uri="{FF2B5EF4-FFF2-40B4-BE49-F238E27FC236}">
                <a16:creationId xmlns:a16="http://schemas.microsoft.com/office/drawing/2014/main" id="{DB8076F3-814F-47E8-B7D0-2043A646A75F}"/>
              </a:ext>
            </a:extLst>
          </p:cNvPr>
          <p:cNvSpPr txBox="1"/>
          <p:nvPr/>
        </p:nvSpPr>
        <p:spPr>
          <a:xfrm>
            <a:off x="719291" y="2521095"/>
            <a:ext cx="7612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panose="020B0502020202020204" pitchFamily="34" charset="0"/>
                <a:cs typeface="Calibri"/>
              </a:rPr>
              <a:t>+6.36</a:t>
            </a:r>
          </a:p>
        </p:txBody>
      </p:sp>
      <p:sp>
        <p:nvSpPr>
          <p:cNvPr id="35" name="TextBox 34">
            <a:extLst>
              <a:ext uri="{FF2B5EF4-FFF2-40B4-BE49-F238E27FC236}">
                <a16:creationId xmlns:a16="http://schemas.microsoft.com/office/drawing/2014/main" id="{6A8A121E-3DC1-4F22-99AF-E7D2617B5719}"/>
              </a:ext>
            </a:extLst>
          </p:cNvPr>
          <p:cNvSpPr txBox="1"/>
          <p:nvPr/>
        </p:nvSpPr>
        <p:spPr>
          <a:xfrm>
            <a:off x="770091" y="6075734"/>
            <a:ext cx="6596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panose="020B0502020202020204" pitchFamily="34" charset="0"/>
                <a:cs typeface="Calibri"/>
              </a:rPr>
              <a:t>-3.42</a:t>
            </a:r>
          </a:p>
        </p:txBody>
      </p:sp>
      <p:sp>
        <p:nvSpPr>
          <p:cNvPr id="36" name="TextBox 35">
            <a:extLst>
              <a:ext uri="{FF2B5EF4-FFF2-40B4-BE49-F238E27FC236}">
                <a16:creationId xmlns:a16="http://schemas.microsoft.com/office/drawing/2014/main" id="{FD7B9FAE-CABB-44D2-B68E-2F86185880FA}"/>
              </a:ext>
            </a:extLst>
          </p:cNvPr>
          <p:cNvSpPr txBox="1"/>
          <p:nvPr/>
        </p:nvSpPr>
        <p:spPr>
          <a:xfrm>
            <a:off x="-146691" y="1265457"/>
            <a:ext cx="249316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panose="020B0502020202020204" pitchFamily="34" charset="0"/>
                <a:cs typeface="Calibri"/>
              </a:rPr>
              <a:t>Temperature </a:t>
            </a:r>
          </a:p>
          <a:p>
            <a:pPr algn="ctr"/>
            <a:r>
              <a:rPr lang="en-US" dirty="0">
                <a:solidFill>
                  <a:schemeClr val="tx1">
                    <a:lumMod val="75000"/>
                    <a:lumOff val="25000"/>
                  </a:schemeClr>
                </a:solidFill>
                <a:latin typeface="Century Gothic" panose="020B0502020202020204" pitchFamily="34" charset="0"/>
                <a:cs typeface="Calibri"/>
              </a:rPr>
              <a:t>Difference </a:t>
            </a:r>
          </a:p>
          <a:p>
            <a:pPr algn="ctr"/>
            <a:r>
              <a:rPr lang="en-US" dirty="0">
                <a:solidFill>
                  <a:schemeClr val="tx1">
                    <a:lumMod val="75000"/>
                    <a:lumOff val="25000"/>
                  </a:schemeClr>
                </a:solidFill>
                <a:latin typeface="Century Gothic" panose="020B0502020202020204" pitchFamily="34" charset="0"/>
                <a:cs typeface="Calibri"/>
              </a:rPr>
              <a:t>from the Mean</a:t>
            </a:r>
          </a:p>
          <a:p>
            <a:pPr algn="ctr"/>
            <a:r>
              <a:rPr lang="en-US" dirty="0">
                <a:solidFill>
                  <a:schemeClr val="tx1">
                    <a:lumMod val="75000"/>
                    <a:lumOff val="25000"/>
                  </a:schemeClr>
                </a:solidFill>
                <a:latin typeface="Century Gothic" panose="020B0502020202020204" pitchFamily="34" charset="0"/>
                <a:cs typeface="Calibri"/>
              </a:rPr>
              <a:t>(60.2°F)</a:t>
            </a:r>
          </a:p>
        </p:txBody>
      </p:sp>
      <p:sp>
        <p:nvSpPr>
          <p:cNvPr id="37" name="TextBox 36">
            <a:extLst>
              <a:ext uri="{FF2B5EF4-FFF2-40B4-BE49-F238E27FC236}">
                <a16:creationId xmlns:a16="http://schemas.microsoft.com/office/drawing/2014/main" id="{0F9E19C9-EF2A-4B4B-9692-4B7A85EC1F86}"/>
              </a:ext>
            </a:extLst>
          </p:cNvPr>
          <p:cNvSpPr txBox="1"/>
          <p:nvPr/>
        </p:nvSpPr>
        <p:spPr>
          <a:xfrm>
            <a:off x="7908245" y="4980644"/>
            <a:ext cx="3429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rPr>
              <a:t>0</a:t>
            </a:r>
          </a:p>
        </p:txBody>
      </p:sp>
      <p:sp>
        <p:nvSpPr>
          <p:cNvPr id="38" name="TextBox 37">
            <a:extLst>
              <a:ext uri="{FF2B5EF4-FFF2-40B4-BE49-F238E27FC236}">
                <a16:creationId xmlns:a16="http://schemas.microsoft.com/office/drawing/2014/main" id="{62DA57AE-561C-49ED-B08A-651207CC504C}"/>
              </a:ext>
            </a:extLst>
          </p:cNvPr>
          <p:cNvSpPr txBox="1"/>
          <p:nvPr/>
        </p:nvSpPr>
        <p:spPr>
          <a:xfrm>
            <a:off x="8698820" y="4978739"/>
            <a:ext cx="3810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rPr>
              <a:t>2</a:t>
            </a:r>
          </a:p>
          <a:p>
            <a:endParaRPr lang="en-US" dirty="0">
              <a:solidFill>
                <a:schemeClr val="tx1">
                  <a:lumMod val="75000"/>
                  <a:lumOff val="25000"/>
                </a:schemeClr>
              </a:solidFill>
              <a:latin typeface="Century Gothic" panose="020B0502020202020204" pitchFamily="34" charset="0"/>
              <a:cs typeface="Calibri"/>
            </a:endParaRPr>
          </a:p>
        </p:txBody>
      </p:sp>
      <p:sp>
        <p:nvSpPr>
          <p:cNvPr id="39" name="TextBox 38">
            <a:extLst>
              <a:ext uri="{FF2B5EF4-FFF2-40B4-BE49-F238E27FC236}">
                <a16:creationId xmlns:a16="http://schemas.microsoft.com/office/drawing/2014/main" id="{EFEB4D61-438F-40B3-9704-6AF4C124FA40}"/>
              </a:ext>
            </a:extLst>
          </p:cNvPr>
          <p:cNvSpPr txBox="1"/>
          <p:nvPr/>
        </p:nvSpPr>
        <p:spPr>
          <a:xfrm>
            <a:off x="9344615" y="4976834"/>
            <a:ext cx="8001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cs typeface="Calibri"/>
              </a:rPr>
              <a:t>4 km</a:t>
            </a:r>
          </a:p>
        </p:txBody>
      </p:sp>
      <p:sp>
        <p:nvSpPr>
          <p:cNvPr id="40" name="TextBox 39">
            <a:extLst>
              <a:ext uri="{FF2B5EF4-FFF2-40B4-BE49-F238E27FC236}">
                <a16:creationId xmlns:a16="http://schemas.microsoft.com/office/drawing/2014/main" id="{33056E24-E6B7-49A3-ABCD-252803F72D16}"/>
              </a:ext>
            </a:extLst>
          </p:cNvPr>
          <p:cNvSpPr txBox="1"/>
          <p:nvPr/>
        </p:nvSpPr>
        <p:spPr>
          <a:xfrm>
            <a:off x="7907054" y="2361281"/>
            <a:ext cx="6705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rPr>
              <a:t>2019</a:t>
            </a:r>
          </a:p>
        </p:txBody>
      </p:sp>
      <p:cxnSp>
        <p:nvCxnSpPr>
          <p:cNvPr id="41" name="Straight Arrow Connector 40">
            <a:extLst>
              <a:ext uri="{FF2B5EF4-FFF2-40B4-BE49-F238E27FC236}">
                <a16:creationId xmlns:a16="http://schemas.microsoft.com/office/drawing/2014/main" id="{8069F77B-766C-4D0D-AB94-EFA85F8E632A}"/>
              </a:ext>
            </a:extLst>
          </p:cNvPr>
          <p:cNvCxnSpPr/>
          <p:nvPr/>
        </p:nvCxnSpPr>
        <p:spPr>
          <a:xfrm>
            <a:off x="5236317" y="3845180"/>
            <a:ext cx="2674194" cy="160080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42D42B4-702F-46D0-87F9-BC24AE1F4BB3}"/>
              </a:ext>
            </a:extLst>
          </p:cNvPr>
          <p:cNvCxnSpPr>
            <a:cxnSpLocks/>
          </p:cNvCxnSpPr>
          <p:nvPr/>
        </p:nvCxnSpPr>
        <p:spPr>
          <a:xfrm flipV="1">
            <a:off x="5245841" y="2375589"/>
            <a:ext cx="2663672" cy="92446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94F7244-23D0-448A-8296-32F9BB7F7F59}"/>
              </a:ext>
            </a:extLst>
          </p:cNvPr>
          <p:cNvSpPr txBox="1"/>
          <p:nvPr/>
        </p:nvSpPr>
        <p:spPr>
          <a:xfrm>
            <a:off x="2054726" y="5881704"/>
            <a:ext cx="3288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83DD8558-D4B1-42EE-91F3-99003F37251A}"/>
              </a:ext>
            </a:extLst>
          </p:cNvPr>
          <p:cNvSpPr txBox="1"/>
          <p:nvPr/>
        </p:nvSpPr>
        <p:spPr>
          <a:xfrm>
            <a:off x="2623661" y="5881703"/>
            <a:ext cx="5534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rPr>
              <a:t>10</a:t>
            </a:r>
          </a:p>
        </p:txBody>
      </p:sp>
      <p:sp>
        <p:nvSpPr>
          <p:cNvPr id="45" name="TextBox 44">
            <a:extLst>
              <a:ext uri="{FF2B5EF4-FFF2-40B4-BE49-F238E27FC236}">
                <a16:creationId xmlns:a16="http://schemas.microsoft.com/office/drawing/2014/main" id="{BA8D1496-5168-4EE3-BE4F-AC2898FCCB4F}"/>
              </a:ext>
            </a:extLst>
          </p:cNvPr>
          <p:cNvSpPr txBox="1"/>
          <p:nvPr/>
        </p:nvSpPr>
        <p:spPr>
          <a:xfrm>
            <a:off x="3193155" y="5881702"/>
            <a:ext cx="826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cs typeface="Calibri"/>
              </a:rPr>
              <a:t>20 km</a:t>
            </a:r>
          </a:p>
        </p:txBody>
      </p:sp>
      <p:pic>
        <p:nvPicPr>
          <p:cNvPr id="46" name="Picture 15">
            <a:extLst>
              <a:ext uri="{FF2B5EF4-FFF2-40B4-BE49-F238E27FC236}">
                <a16:creationId xmlns:a16="http://schemas.microsoft.com/office/drawing/2014/main" id="{F2086E34-4F4F-4E23-87FF-F6AE362BCE3E}"/>
              </a:ext>
            </a:extLst>
          </p:cNvPr>
          <p:cNvPicPr>
            <a:picLocks noChangeAspect="1"/>
          </p:cNvPicPr>
          <p:nvPr/>
        </p:nvPicPr>
        <p:blipFill rotWithShape="1">
          <a:blip r:embed="rId6"/>
          <a:srcRect t="3295" r="91365" b="84843"/>
          <a:stretch/>
        </p:blipFill>
        <p:spPr>
          <a:xfrm>
            <a:off x="11570543" y="2673441"/>
            <a:ext cx="218189" cy="342298"/>
          </a:xfrm>
          <a:prstGeom prst="rect">
            <a:avLst/>
          </a:prstGeom>
        </p:spPr>
      </p:pic>
      <p:sp>
        <p:nvSpPr>
          <p:cNvPr id="47" name="TextBox 46">
            <a:extLst>
              <a:ext uri="{FF2B5EF4-FFF2-40B4-BE49-F238E27FC236}">
                <a16:creationId xmlns:a16="http://schemas.microsoft.com/office/drawing/2014/main" id="{CE93B83F-BDEC-4329-9E92-C2955546D6FE}"/>
              </a:ext>
            </a:extLst>
          </p:cNvPr>
          <p:cNvSpPr txBox="1"/>
          <p:nvPr/>
        </p:nvSpPr>
        <p:spPr>
          <a:xfrm>
            <a:off x="11516527" y="2409406"/>
            <a:ext cx="3256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N</a:t>
            </a:r>
          </a:p>
        </p:txBody>
      </p:sp>
      <p:sp>
        <p:nvSpPr>
          <p:cNvPr id="48" name="Rectangle 47">
            <a:extLst>
              <a:ext uri="{FF2B5EF4-FFF2-40B4-BE49-F238E27FC236}">
                <a16:creationId xmlns:a16="http://schemas.microsoft.com/office/drawing/2014/main" id="{05B25483-9C5B-4D32-AF08-23BBDECD6C79}"/>
              </a:ext>
            </a:extLst>
          </p:cNvPr>
          <p:cNvSpPr/>
          <p:nvPr/>
        </p:nvSpPr>
        <p:spPr>
          <a:xfrm>
            <a:off x="4481512" y="3303270"/>
            <a:ext cx="762000" cy="55245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9" name="TextBox 48">
            <a:extLst>
              <a:ext uri="{FF2B5EF4-FFF2-40B4-BE49-F238E27FC236}">
                <a16:creationId xmlns:a16="http://schemas.microsoft.com/office/drawing/2014/main" id="{0CCF8D60-D72D-4890-921B-AF4B9EEC95E4}"/>
              </a:ext>
            </a:extLst>
          </p:cNvPr>
          <p:cNvSpPr txBox="1"/>
          <p:nvPr/>
        </p:nvSpPr>
        <p:spPr>
          <a:xfrm>
            <a:off x="2011868" y="1178116"/>
            <a:ext cx="9322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rPr>
              <a:t>2019</a:t>
            </a:r>
          </a:p>
        </p:txBody>
      </p:sp>
    </p:spTree>
    <p:extLst>
      <p:ext uri="{BB962C8B-B14F-4D97-AF65-F5344CB8AC3E}">
        <p14:creationId xmlns:p14="http://schemas.microsoft.com/office/powerpoint/2010/main" val="41005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ED5232-8373-45D4-A606-6BD2E3797602}"/>
              </a:ext>
            </a:extLst>
          </p:cNvPr>
          <p:cNvSpPr txBox="1"/>
          <p:nvPr/>
        </p:nvSpPr>
        <p:spPr>
          <a:xfrm>
            <a:off x="527384" y="208548"/>
            <a:ext cx="8994770" cy="707886"/>
          </a:xfrm>
          <a:prstGeom prst="rect">
            <a:avLst/>
          </a:prstGeom>
          <a:noFill/>
        </p:spPr>
        <p:txBody>
          <a:bodyPr wrap="none" rtlCol="0" anchor="t">
            <a:spAutoFit/>
          </a:bodyPr>
          <a:lstStyle/>
          <a:p>
            <a:r>
              <a:rPr lang="en-US" sz="4000" b="1" dirty="0">
                <a:solidFill>
                  <a:srgbClr val="006D9D"/>
                </a:solidFill>
                <a:latin typeface="Century Gothic"/>
              </a:rPr>
              <a:t>Cambridge Urban Heat Dashboard</a:t>
            </a:r>
            <a:endParaRPr lang="en-MT" sz="4000" b="1">
              <a:solidFill>
                <a:srgbClr val="006D9D"/>
              </a:solidFill>
              <a:latin typeface="Century Gothic" panose="020B0502020202020204" pitchFamily="34" charset="0"/>
            </a:endParaRPr>
          </a:p>
        </p:txBody>
      </p:sp>
      <p:pic>
        <p:nvPicPr>
          <p:cNvPr id="3" name="Picture 7" descr="A picture containing computer&#10;&#10;Description automatically generated">
            <a:extLst>
              <a:ext uri="{FF2B5EF4-FFF2-40B4-BE49-F238E27FC236}">
                <a16:creationId xmlns:a16="http://schemas.microsoft.com/office/drawing/2014/main" id="{2DD2BA87-124F-402F-B05D-13AFBA53C9F2}"/>
              </a:ext>
            </a:extLst>
          </p:cNvPr>
          <p:cNvPicPr>
            <a:picLocks noChangeAspect="1"/>
          </p:cNvPicPr>
          <p:nvPr/>
        </p:nvPicPr>
        <p:blipFill rotWithShape="1">
          <a:blip r:embed="rId3"/>
          <a:srcRect l="12410" t="3690" r="11675"/>
          <a:stretch/>
        </p:blipFill>
        <p:spPr>
          <a:xfrm>
            <a:off x="2380621" y="1152944"/>
            <a:ext cx="7430757" cy="5377121"/>
          </a:xfrm>
          <a:prstGeom prst="rect">
            <a:avLst/>
          </a:prstGeom>
          <a:effectLst>
            <a:outerShdw blurRad="50800" dist="381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62B12FE7-3BE3-4B37-A6D3-2A09F2C6AA32}"/>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87B9A3A-B554-40AA-A9D1-FE5AB2AF2D34}"/>
              </a:ext>
            </a:extLst>
          </p:cNvPr>
          <p:cNvGrpSpPr/>
          <p:nvPr/>
        </p:nvGrpSpPr>
        <p:grpSpPr>
          <a:xfrm>
            <a:off x="1676400" y="1237705"/>
            <a:ext cx="10012971" cy="3028047"/>
            <a:chOff x="1676400" y="1077685"/>
            <a:chExt cx="10012971" cy="3028047"/>
          </a:xfrm>
        </p:grpSpPr>
        <p:grpSp>
          <p:nvGrpSpPr>
            <p:cNvPr id="6" name="Group 5">
              <a:extLst>
                <a:ext uri="{FF2B5EF4-FFF2-40B4-BE49-F238E27FC236}">
                  <a16:creationId xmlns:a16="http://schemas.microsoft.com/office/drawing/2014/main" id="{6CBD0F92-4305-4DDC-9FF6-C2098332C758}"/>
                </a:ext>
              </a:extLst>
            </p:cNvPr>
            <p:cNvGrpSpPr/>
            <p:nvPr/>
          </p:nvGrpSpPr>
          <p:grpSpPr>
            <a:xfrm>
              <a:off x="1676400" y="1077685"/>
              <a:ext cx="10012971" cy="3028047"/>
              <a:chOff x="1676400" y="1077685"/>
              <a:chExt cx="10012971" cy="3028047"/>
            </a:xfrm>
          </p:grpSpPr>
          <p:sp>
            <p:nvSpPr>
              <p:cNvPr id="8" name="Arrow: Up 7">
                <a:extLst>
                  <a:ext uri="{FF2B5EF4-FFF2-40B4-BE49-F238E27FC236}">
                    <a16:creationId xmlns:a16="http://schemas.microsoft.com/office/drawing/2014/main" id="{0F5F2EAC-C0C4-47D8-AB07-0B01474D89A9}"/>
                  </a:ext>
                </a:extLst>
              </p:cNvPr>
              <p:cNvSpPr/>
              <p:nvPr/>
            </p:nvSpPr>
            <p:spPr>
              <a:xfrm rot="6619532">
                <a:off x="4506257" y="2436081"/>
                <a:ext cx="131616" cy="2697835"/>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descr="A picture containing truck, riding, large, person&#10;&#10;Description automatically generated">
                <a:extLst>
                  <a:ext uri="{FF2B5EF4-FFF2-40B4-BE49-F238E27FC236}">
                    <a16:creationId xmlns:a16="http://schemas.microsoft.com/office/drawing/2014/main" id="{A92B76E1-A25A-443F-A671-DCEA89C010AC}"/>
                  </a:ext>
                </a:extLst>
              </p:cNvPr>
              <p:cNvPicPr>
                <a:picLocks noChangeAspect="1"/>
              </p:cNvPicPr>
              <p:nvPr/>
            </p:nvPicPr>
            <p:blipFill rotWithShape="1">
              <a:blip r:embed="rId4"/>
              <a:srcRect l="42533" b="31636"/>
              <a:stretch/>
            </p:blipFill>
            <p:spPr>
              <a:xfrm>
                <a:off x="1676400" y="1830814"/>
                <a:ext cx="1696780" cy="1560086"/>
              </a:xfrm>
              <a:prstGeom prst="rect">
                <a:avLst/>
              </a:prstGeom>
              <a:ln>
                <a:solidFill>
                  <a:schemeClr val="tx1">
                    <a:lumMod val="75000"/>
                    <a:lumOff val="25000"/>
                  </a:schemeClr>
                </a:solidFill>
              </a:ln>
            </p:spPr>
          </p:pic>
          <p:sp>
            <p:nvSpPr>
              <p:cNvPr id="10" name="Arrow: Up 9">
                <a:extLst>
                  <a:ext uri="{FF2B5EF4-FFF2-40B4-BE49-F238E27FC236}">
                    <a16:creationId xmlns:a16="http://schemas.microsoft.com/office/drawing/2014/main" id="{75E9DB45-2ABD-4FAE-98FA-97F61871E426}"/>
                  </a:ext>
                </a:extLst>
              </p:cNvPr>
              <p:cNvSpPr/>
              <p:nvPr/>
            </p:nvSpPr>
            <p:spPr>
              <a:xfrm rot="19193348">
                <a:off x="9545816" y="1354960"/>
                <a:ext cx="81978" cy="1680359"/>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4141654-28EF-4382-9BB0-7119BE8D6CAC}"/>
                  </a:ext>
                </a:extLst>
              </p:cNvPr>
              <p:cNvSpPr/>
              <p:nvPr/>
            </p:nvSpPr>
            <p:spPr>
              <a:xfrm>
                <a:off x="8577943" y="1077685"/>
                <a:ext cx="1121228" cy="2612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AAC82B4-0094-4A74-9B2A-F9B1A73D0B80}"/>
                  </a:ext>
                </a:extLst>
              </p:cNvPr>
              <p:cNvSpPr txBox="1"/>
              <p:nvPr/>
            </p:nvSpPr>
            <p:spPr>
              <a:xfrm>
                <a:off x="9811378" y="2813070"/>
                <a:ext cx="1877993" cy="1292662"/>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Interactive Features</a:t>
                </a:r>
              </a:p>
              <a:p>
                <a:pPr algn="ctr"/>
                <a:r>
                  <a:rPr lang="en-US" sz="1600" dirty="0">
                    <a:solidFill>
                      <a:schemeClr val="tx1">
                        <a:lumMod val="75000"/>
                        <a:lumOff val="25000"/>
                      </a:schemeClr>
                    </a:solidFill>
                    <a:latin typeface="Century Gothic" panose="020B0502020202020204" pitchFamily="34" charset="0"/>
                  </a:rPr>
                  <a:t>Click on Building</a:t>
                </a:r>
              </a:p>
              <a:p>
                <a:pPr algn="ctr"/>
                <a:r>
                  <a:rPr lang="en-US" sz="1600" dirty="0">
                    <a:solidFill>
                      <a:schemeClr val="tx1">
                        <a:lumMod val="75000"/>
                        <a:lumOff val="25000"/>
                      </a:schemeClr>
                    </a:solidFill>
                    <a:latin typeface="Century Gothic" panose="020B0502020202020204" pitchFamily="34" charset="0"/>
                  </a:rPr>
                  <a:t>Search Address</a:t>
                </a:r>
              </a:p>
              <a:p>
                <a:pPr algn="ctr"/>
                <a:endParaRPr lang="en-US" sz="1400" dirty="0">
                  <a:solidFill>
                    <a:schemeClr val="tx1">
                      <a:lumMod val="75000"/>
                      <a:lumOff val="25000"/>
                    </a:schemeClr>
                  </a:solidFill>
                  <a:latin typeface="Century Gothic" panose="020B0502020202020204" pitchFamily="34" charset="0"/>
                </a:endParaRPr>
              </a:p>
            </p:txBody>
          </p:sp>
        </p:grpSp>
        <p:pic>
          <p:nvPicPr>
            <p:cNvPr id="7" name="Graphic 6" descr="Cursor">
              <a:extLst>
                <a:ext uri="{FF2B5EF4-FFF2-40B4-BE49-F238E27FC236}">
                  <a16:creationId xmlns:a16="http://schemas.microsoft.com/office/drawing/2014/main" id="{5D578718-1969-4D08-A71A-89CBE665D0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8523" y="1202962"/>
              <a:ext cx="416702" cy="416702"/>
            </a:xfrm>
            <a:prstGeom prst="rect">
              <a:avLst/>
            </a:prstGeom>
          </p:spPr>
        </p:pic>
      </p:grpSp>
    </p:spTree>
    <p:extLst>
      <p:ext uri="{BB962C8B-B14F-4D97-AF65-F5344CB8AC3E}">
        <p14:creationId xmlns:p14="http://schemas.microsoft.com/office/powerpoint/2010/main" val="200289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B12FE7-3BE3-4B37-A6D3-2A09F2C6AA32}"/>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0F2498-8282-4EB4-94F7-E665A47D1F3C}"/>
              </a:ext>
            </a:extLst>
          </p:cNvPr>
          <p:cNvSpPr txBox="1"/>
          <p:nvPr/>
        </p:nvSpPr>
        <p:spPr>
          <a:xfrm>
            <a:off x="527384" y="208548"/>
            <a:ext cx="3193503" cy="707886"/>
          </a:xfrm>
          <a:prstGeom prst="rect">
            <a:avLst/>
          </a:prstGeom>
          <a:noFill/>
        </p:spPr>
        <p:txBody>
          <a:bodyPr wrap="none" rtlCol="0">
            <a:spAutoFit/>
          </a:bodyPr>
          <a:lstStyle/>
          <a:p>
            <a:r>
              <a:rPr lang="en-US" sz="4000" b="1" dirty="0">
                <a:solidFill>
                  <a:srgbClr val="006D9D"/>
                </a:solidFill>
                <a:latin typeface="Century Gothic" panose="020B0502020202020204" pitchFamily="34" charset="0"/>
              </a:rPr>
              <a:t>Conclusions</a:t>
            </a:r>
            <a:endParaRPr lang="en-MT" sz="4000" b="1">
              <a:solidFill>
                <a:srgbClr val="006D9D"/>
              </a:solidFill>
              <a:latin typeface="Century Gothic" panose="020B0502020202020204" pitchFamily="34" charset="0"/>
            </a:endParaRPr>
          </a:p>
        </p:txBody>
      </p:sp>
      <p:sp>
        <p:nvSpPr>
          <p:cNvPr id="6" name="Text Placeholder 2">
            <a:extLst>
              <a:ext uri="{FF2B5EF4-FFF2-40B4-BE49-F238E27FC236}">
                <a16:creationId xmlns:a16="http://schemas.microsoft.com/office/drawing/2014/main" id="{C01E353F-C8A7-4690-A609-DF8257D04882}"/>
              </a:ext>
            </a:extLst>
          </p:cNvPr>
          <p:cNvSpPr txBox="1">
            <a:spLocks/>
          </p:cNvSpPr>
          <p:nvPr/>
        </p:nvSpPr>
        <p:spPr>
          <a:xfrm>
            <a:off x="495300" y="1421196"/>
            <a:ext cx="7270830" cy="4801314"/>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nSpc>
                <a:spcPct val="100000"/>
              </a:lnSpc>
              <a:spcBef>
                <a:spcPts val="0"/>
              </a:spcBef>
              <a:spcAft>
                <a:spcPts val="3600"/>
              </a:spcAft>
              <a:buClr>
                <a:srgbClr val="006D9D"/>
              </a:buClr>
              <a:buFont typeface="Webdings" panose="05030102010509060703" pitchFamily="18" charset="2"/>
              <a:buChar char="4"/>
            </a:pPr>
            <a:r>
              <a:rPr lang="en-MT" sz="2400">
                <a:solidFill>
                  <a:schemeClr val="tx1">
                    <a:lumMod val="75000"/>
                    <a:lumOff val="25000"/>
                  </a:schemeClr>
                </a:solidFill>
                <a:latin typeface="Century Gothic" panose="020B0502020202020204" pitchFamily="34" charset="0"/>
                <a:cs typeface="Times"/>
              </a:rPr>
              <a:t>Albedo increased approximately 0.12 across the city</a:t>
            </a:r>
            <a:r>
              <a:rPr lang="en-US" sz="2400" dirty="0">
                <a:solidFill>
                  <a:schemeClr val="tx1">
                    <a:lumMod val="75000"/>
                    <a:lumOff val="25000"/>
                  </a:schemeClr>
                </a:solidFill>
                <a:latin typeface="Century Gothic" panose="020B0502020202020204" pitchFamily="34" charset="0"/>
                <a:cs typeface="Times"/>
              </a:rPr>
              <a:t> from 2008 </a:t>
            </a:r>
            <a:r>
              <a:rPr lang="en-US" sz="2400" dirty="0">
                <a:solidFill>
                  <a:schemeClr val="tx1">
                    <a:lumMod val="75000"/>
                    <a:lumOff val="25000"/>
                  </a:schemeClr>
                </a:solidFill>
                <a:latin typeface="Century Gothic"/>
                <a:ea typeface="+mn-lt"/>
                <a:cs typeface="+mn-lt"/>
              </a:rPr>
              <a:t>– 2018</a:t>
            </a:r>
            <a:endParaRPr lang="en-MT" sz="2400">
              <a:solidFill>
                <a:schemeClr val="tx1">
                  <a:lumMod val="75000"/>
                  <a:lumOff val="25000"/>
                </a:schemeClr>
              </a:solidFill>
              <a:latin typeface="Century Gothic" panose="020B0502020202020204" pitchFamily="34" charset="0"/>
              <a:cs typeface="Times"/>
            </a:endParaRPr>
          </a:p>
          <a:p>
            <a:pPr marL="287338" indent="-287338">
              <a:lnSpc>
                <a:spcPct val="100000"/>
              </a:lnSpc>
              <a:spcBef>
                <a:spcPts val="0"/>
              </a:spcBef>
              <a:spcAft>
                <a:spcPts val="3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cs typeface="Times"/>
              </a:rPr>
              <a:t>Nonsignificant increase in nighttime LST between 2003 </a:t>
            </a:r>
            <a:r>
              <a:rPr lang="en-US" sz="2400" dirty="0">
                <a:solidFill>
                  <a:schemeClr val="tx1">
                    <a:lumMod val="75000"/>
                    <a:lumOff val="25000"/>
                  </a:schemeClr>
                </a:solidFill>
                <a:latin typeface="Century Gothic"/>
                <a:ea typeface="+mn-lt"/>
                <a:cs typeface="+mn-lt"/>
              </a:rPr>
              <a:t>–</a:t>
            </a:r>
            <a:r>
              <a:rPr lang="en-US" sz="2400" dirty="0">
                <a:solidFill>
                  <a:schemeClr val="tx1">
                    <a:lumMod val="75000"/>
                    <a:lumOff val="25000"/>
                  </a:schemeClr>
                </a:solidFill>
                <a:latin typeface="Century Gothic" panose="020B0502020202020204" pitchFamily="34" charset="0"/>
                <a:cs typeface="Times"/>
              </a:rPr>
              <a:t> 2019</a:t>
            </a:r>
          </a:p>
          <a:p>
            <a:pPr marL="287338" indent="-287338">
              <a:lnSpc>
                <a:spcPct val="100000"/>
              </a:lnSpc>
              <a:spcBef>
                <a:spcPts val="0"/>
              </a:spcBef>
              <a:spcAft>
                <a:spcPts val="3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cs typeface="Times"/>
              </a:rPr>
              <a:t>Temperature anomaly maps revealed Cambridge’s </a:t>
            </a:r>
            <a:r>
              <a:rPr lang="en-US" sz="2400" dirty="0">
                <a:solidFill>
                  <a:schemeClr val="tx1">
                    <a:lumMod val="75000"/>
                    <a:lumOff val="25000"/>
                  </a:schemeClr>
                </a:solidFill>
                <a:latin typeface="Century Gothic"/>
                <a:ea typeface="+mn-lt"/>
                <a:cs typeface="+mn-lt"/>
              </a:rPr>
              <a:t>positive mean temperature difference of 2.89°F between 2004 – 2019</a:t>
            </a:r>
          </a:p>
          <a:p>
            <a:pPr marL="287338" indent="-287338">
              <a:lnSpc>
                <a:spcPct val="100000"/>
              </a:lnSpc>
              <a:spcBef>
                <a:spcPts val="0"/>
              </a:spcBef>
              <a:spcAft>
                <a:spcPts val="3600"/>
              </a:spcAft>
              <a:buClr>
                <a:srgbClr val="006D9D"/>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 Urban Heat Dashboard provided a practical method for sharing our results</a:t>
            </a:r>
          </a:p>
        </p:txBody>
      </p:sp>
      <p:pic>
        <p:nvPicPr>
          <p:cNvPr id="7" name="Picture 6">
            <a:extLst>
              <a:ext uri="{FF2B5EF4-FFF2-40B4-BE49-F238E27FC236}">
                <a16:creationId xmlns:a16="http://schemas.microsoft.com/office/drawing/2014/main" id="{7D8A9689-2BE4-428C-B103-5F64DD903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500" y="2138000"/>
            <a:ext cx="3864000" cy="2898000"/>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99D97C5-3493-4E00-B2ED-A37D6A9FFCAF}"/>
              </a:ext>
            </a:extLst>
          </p:cNvPr>
          <p:cNvSpPr txBox="1"/>
          <p:nvPr/>
        </p:nvSpPr>
        <p:spPr>
          <a:xfrm>
            <a:off x="9336184" y="5036000"/>
            <a:ext cx="2420856" cy="261610"/>
          </a:xfrm>
          <a:prstGeom prst="rect">
            <a:avLst/>
          </a:prstGeom>
          <a:noFill/>
        </p:spPr>
        <p:txBody>
          <a:bodyPr wrap="none" rtlCol="0">
            <a:spAutoFit/>
          </a:bodyPr>
          <a:lstStyle/>
          <a:p>
            <a:r>
              <a:rPr lang="en-MT" sz="1100">
                <a:solidFill>
                  <a:srgbClr val="3F3F3F"/>
                </a:solidFill>
                <a:latin typeface="Century Gothic" panose="020B0502020202020204" pitchFamily="34" charset="0"/>
              </a:rPr>
              <a:t>Image credit: City of Cambridge</a:t>
            </a:r>
          </a:p>
        </p:txBody>
      </p:sp>
    </p:spTree>
    <p:extLst>
      <p:ext uri="{BB962C8B-B14F-4D97-AF65-F5344CB8AC3E}">
        <p14:creationId xmlns:p14="http://schemas.microsoft.com/office/powerpoint/2010/main" val="100237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ED6CA73C-145C-4E8B-BEA8-9DDBC16E5418}"/>
              </a:ext>
            </a:extLst>
          </p:cNvPr>
          <p:cNvSpPr txBox="1"/>
          <p:nvPr/>
        </p:nvSpPr>
        <p:spPr>
          <a:xfrm>
            <a:off x="495300" y="296542"/>
            <a:ext cx="11125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26D9D"/>
                </a:solidFill>
                <a:effectLst/>
                <a:uLnTx/>
                <a:uFillTx/>
                <a:latin typeface="Century Gothic" panose="020B0502020202020204" pitchFamily="34" charset="0"/>
                <a:ea typeface="+mn-ea"/>
                <a:cs typeface="+mn-cs"/>
              </a:rPr>
              <a:t>Albedo Has Increased, but Cambridge is Still a ‘Hot spot’</a:t>
            </a:r>
            <a:endParaRPr kumimoji="0" lang="en-MT" sz="2800" b="1" i="0" u="none" strike="noStrike" kern="1200" cap="none" spc="0" normalizeH="0" baseline="0" noProof="0">
              <a:ln>
                <a:noFill/>
              </a:ln>
              <a:solidFill>
                <a:srgbClr val="126D9D"/>
              </a:solidFill>
              <a:effectLst/>
              <a:uLnTx/>
              <a:uFillTx/>
              <a:latin typeface="Century Gothic" panose="020B0502020202020204" pitchFamily="34" charset="0"/>
              <a:ea typeface="+mn-ea"/>
              <a:cs typeface="+mn-cs"/>
            </a:endParaRPr>
          </a:p>
        </p:txBody>
      </p:sp>
      <p:pic>
        <p:nvPicPr>
          <p:cNvPr id="38" name="Picture 24" descr="A picture containing cake&#10;&#10;Description automatically generated">
            <a:extLst>
              <a:ext uri="{FF2B5EF4-FFF2-40B4-BE49-F238E27FC236}">
                <a16:creationId xmlns:a16="http://schemas.microsoft.com/office/drawing/2014/main" id="{0B35C0B3-DBEA-4B91-BC67-E3E3820CA59B}"/>
              </a:ext>
            </a:extLst>
          </p:cNvPr>
          <p:cNvPicPr>
            <a:picLocks noChangeAspect="1"/>
          </p:cNvPicPr>
          <p:nvPr/>
        </p:nvPicPr>
        <p:blipFill>
          <a:blip r:embed="rId3"/>
          <a:stretch>
            <a:fillRect/>
          </a:stretch>
        </p:blipFill>
        <p:spPr>
          <a:xfrm>
            <a:off x="1307484" y="2014444"/>
            <a:ext cx="4744813" cy="3664039"/>
          </a:xfrm>
          <a:prstGeom prst="rect">
            <a:avLst/>
          </a:prstGeom>
          <a:ln w="9525">
            <a:solidFill>
              <a:schemeClr val="tx1">
                <a:lumMod val="75000"/>
                <a:lumOff val="25000"/>
              </a:schemeClr>
            </a:solidFill>
          </a:ln>
          <a:effectLst>
            <a:outerShdw blurRad="50800" dist="38100" dir="2700000" algn="tl" rotWithShape="0">
              <a:prstClr val="black">
                <a:alpha val="40000"/>
              </a:prstClr>
            </a:outerShdw>
          </a:effectLst>
        </p:spPr>
      </p:pic>
      <p:pic>
        <p:nvPicPr>
          <p:cNvPr id="39" name="Picture 34">
            <a:extLst>
              <a:ext uri="{FF2B5EF4-FFF2-40B4-BE49-F238E27FC236}">
                <a16:creationId xmlns:a16="http://schemas.microsoft.com/office/drawing/2014/main" id="{50498D5A-DBE7-416E-B35B-CF73176D42CC}"/>
              </a:ext>
            </a:extLst>
          </p:cNvPr>
          <p:cNvPicPr>
            <a:picLocks noChangeAspect="1"/>
          </p:cNvPicPr>
          <p:nvPr/>
        </p:nvPicPr>
        <p:blipFill>
          <a:blip r:embed="rId4"/>
          <a:stretch>
            <a:fillRect/>
          </a:stretch>
        </p:blipFill>
        <p:spPr>
          <a:xfrm>
            <a:off x="5710250" y="2306697"/>
            <a:ext cx="198210" cy="332993"/>
          </a:xfrm>
          <a:prstGeom prst="rect">
            <a:avLst/>
          </a:prstGeom>
        </p:spPr>
      </p:pic>
      <p:grpSp>
        <p:nvGrpSpPr>
          <p:cNvPr id="49" name="Group 48">
            <a:extLst>
              <a:ext uri="{FF2B5EF4-FFF2-40B4-BE49-F238E27FC236}">
                <a16:creationId xmlns:a16="http://schemas.microsoft.com/office/drawing/2014/main" id="{B47312FF-5ADD-4C7C-A33E-75E51FD85734}"/>
              </a:ext>
            </a:extLst>
          </p:cNvPr>
          <p:cNvGrpSpPr/>
          <p:nvPr/>
        </p:nvGrpSpPr>
        <p:grpSpPr>
          <a:xfrm>
            <a:off x="1416149" y="5096094"/>
            <a:ext cx="1798208" cy="523220"/>
            <a:chOff x="5766708" y="5606142"/>
            <a:chExt cx="2125831" cy="523222"/>
          </a:xfrm>
        </p:grpSpPr>
        <p:sp>
          <p:nvSpPr>
            <p:cNvPr id="50" name="TextBox 49">
              <a:extLst>
                <a:ext uri="{FF2B5EF4-FFF2-40B4-BE49-F238E27FC236}">
                  <a16:creationId xmlns:a16="http://schemas.microsoft.com/office/drawing/2014/main" id="{ABEC5814-EB33-401C-AA30-97609F60204D}"/>
                </a:ext>
              </a:extLst>
            </p:cNvPr>
            <p:cNvSpPr txBox="1"/>
            <p:nvPr/>
          </p:nvSpPr>
          <p:spPr>
            <a:xfrm>
              <a:off x="5766708" y="5606143"/>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 0 </a:t>
              </a:r>
            </a:p>
          </p:txBody>
        </p:sp>
        <p:sp>
          <p:nvSpPr>
            <p:cNvPr id="51" name="TextBox 50">
              <a:extLst>
                <a:ext uri="{FF2B5EF4-FFF2-40B4-BE49-F238E27FC236}">
                  <a16:creationId xmlns:a16="http://schemas.microsoft.com/office/drawing/2014/main" id="{372252F2-25DA-4D46-830B-3640DFD4CE88}"/>
                </a:ext>
              </a:extLst>
            </p:cNvPr>
            <p:cNvSpPr txBox="1"/>
            <p:nvPr/>
          </p:nvSpPr>
          <p:spPr>
            <a:xfrm>
              <a:off x="6494349" y="5606143"/>
              <a:ext cx="2857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1</a:t>
              </a:r>
            </a:p>
          </p:txBody>
        </p:sp>
        <p:sp>
          <p:nvSpPr>
            <p:cNvPr id="52" name="TextBox 51">
              <a:extLst>
                <a:ext uri="{FF2B5EF4-FFF2-40B4-BE49-F238E27FC236}">
                  <a16:creationId xmlns:a16="http://schemas.microsoft.com/office/drawing/2014/main" id="{C9F69245-8574-4488-9D4C-5089FDBFF69A}"/>
                </a:ext>
              </a:extLst>
            </p:cNvPr>
            <p:cNvSpPr txBox="1"/>
            <p:nvPr/>
          </p:nvSpPr>
          <p:spPr>
            <a:xfrm>
              <a:off x="7197216" y="5606142"/>
              <a:ext cx="695323" cy="5232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2 km</a:t>
              </a:r>
            </a:p>
          </p:txBody>
        </p:sp>
      </p:grpSp>
      <p:grpSp>
        <p:nvGrpSpPr>
          <p:cNvPr id="4" name="Group 3">
            <a:extLst>
              <a:ext uri="{FF2B5EF4-FFF2-40B4-BE49-F238E27FC236}">
                <a16:creationId xmlns:a16="http://schemas.microsoft.com/office/drawing/2014/main" id="{0F732486-9CFD-478D-89BF-F4DEFA65B243}"/>
              </a:ext>
            </a:extLst>
          </p:cNvPr>
          <p:cNvGrpSpPr/>
          <p:nvPr/>
        </p:nvGrpSpPr>
        <p:grpSpPr>
          <a:xfrm>
            <a:off x="180306" y="2224972"/>
            <a:ext cx="1149231" cy="3239106"/>
            <a:chOff x="-1794827" y="1987590"/>
            <a:chExt cx="1149231" cy="3239106"/>
          </a:xfrm>
        </p:grpSpPr>
        <p:grpSp>
          <p:nvGrpSpPr>
            <p:cNvPr id="40" name="Group 39">
              <a:extLst>
                <a:ext uri="{FF2B5EF4-FFF2-40B4-BE49-F238E27FC236}">
                  <a16:creationId xmlns:a16="http://schemas.microsoft.com/office/drawing/2014/main" id="{394B6AFA-67A7-48D2-81CE-765FFDC08B5D}"/>
                </a:ext>
              </a:extLst>
            </p:cNvPr>
            <p:cNvGrpSpPr/>
            <p:nvPr/>
          </p:nvGrpSpPr>
          <p:grpSpPr>
            <a:xfrm>
              <a:off x="-1667153" y="2293590"/>
              <a:ext cx="1021557" cy="2933106"/>
              <a:chOff x="746465" y="2061301"/>
              <a:chExt cx="1021557" cy="2933106"/>
            </a:xfrm>
          </p:grpSpPr>
          <p:pic>
            <p:nvPicPr>
              <p:cNvPr id="41" name="Picture 18">
                <a:extLst>
                  <a:ext uri="{FF2B5EF4-FFF2-40B4-BE49-F238E27FC236}">
                    <a16:creationId xmlns:a16="http://schemas.microsoft.com/office/drawing/2014/main" id="{8E1456A8-9631-47C3-B28A-1B3505D1300D}"/>
                  </a:ext>
                </a:extLst>
              </p:cNvPr>
              <p:cNvPicPr>
                <a:picLocks noChangeAspect="1"/>
              </p:cNvPicPr>
              <p:nvPr/>
            </p:nvPicPr>
            <p:blipFill>
              <a:blip r:embed="rId5"/>
              <a:stretch>
                <a:fillRect/>
              </a:stretch>
            </p:blipFill>
            <p:spPr>
              <a:xfrm rot="10800000">
                <a:off x="746465" y="2127978"/>
                <a:ext cx="335755" cy="2847974"/>
              </a:xfrm>
              <a:prstGeom prst="rect">
                <a:avLst/>
              </a:prstGeom>
            </p:spPr>
          </p:pic>
          <p:sp>
            <p:nvSpPr>
              <p:cNvPr id="42" name="TextBox 41">
                <a:extLst>
                  <a:ext uri="{FF2B5EF4-FFF2-40B4-BE49-F238E27FC236}">
                    <a16:creationId xmlns:a16="http://schemas.microsoft.com/office/drawing/2014/main" id="{74AD424C-5DC4-47ED-89CD-01561DD14E94}"/>
                  </a:ext>
                </a:extLst>
              </p:cNvPr>
              <p:cNvSpPr txBox="1"/>
              <p:nvPr/>
            </p:nvSpPr>
            <p:spPr>
              <a:xfrm>
                <a:off x="1060790" y="2061301"/>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 1.0</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3" name="TextBox 42">
                <a:extLst>
                  <a:ext uri="{FF2B5EF4-FFF2-40B4-BE49-F238E27FC236}">
                    <a16:creationId xmlns:a16="http://schemas.microsoft.com/office/drawing/2014/main" id="{AA3C6E83-5994-40A2-B8F9-112879009D4F}"/>
                  </a:ext>
                </a:extLst>
              </p:cNvPr>
              <p:cNvSpPr txBox="1"/>
              <p:nvPr/>
            </p:nvSpPr>
            <p:spPr>
              <a:xfrm>
                <a:off x="1054835" y="4686630"/>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0.3</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4" name="TextBox 43">
                <a:extLst>
                  <a:ext uri="{FF2B5EF4-FFF2-40B4-BE49-F238E27FC236}">
                    <a16:creationId xmlns:a16="http://schemas.microsoft.com/office/drawing/2014/main" id="{28103E3D-5DC0-4644-BC91-CC5543CBE552}"/>
                  </a:ext>
                </a:extLst>
              </p:cNvPr>
              <p:cNvSpPr txBox="1"/>
              <p:nvPr/>
            </p:nvSpPr>
            <p:spPr>
              <a:xfrm>
                <a:off x="1025073" y="2505801"/>
                <a:ext cx="7429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0.8</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5" name="TextBox 44">
                <a:extLst>
                  <a:ext uri="{FF2B5EF4-FFF2-40B4-BE49-F238E27FC236}">
                    <a16:creationId xmlns:a16="http://schemas.microsoft.com/office/drawing/2014/main" id="{A2877C1C-E319-4037-B532-D7864887E429}"/>
                  </a:ext>
                </a:extLst>
              </p:cNvPr>
              <p:cNvSpPr txBox="1"/>
              <p:nvPr/>
            </p:nvSpPr>
            <p:spPr>
              <a:xfrm>
                <a:off x="1060790" y="2932442"/>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0.7</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6" name="TextBox 45">
                <a:extLst>
                  <a:ext uri="{FF2B5EF4-FFF2-40B4-BE49-F238E27FC236}">
                    <a16:creationId xmlns:a16="http://schemas.microsoft.com/office/drawing/2014/main" id="{218B1C2A-A3F0-4109-9251-5D1DCB8C2036}"/>
                  </a:ext>
                </a:extLst>
              </p:cNvPr>
              <p:cNvSpPr txBox="1"/>
              <p:nvPr/>
            </p:nvSpPr>
            <p:spPr>
              <a:xfrm>
                <a:off x="1060790" y="3370989"/>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0.6</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7" name="TextBox 46">
                <a:extLst>
                  <a:ext uri="{FF2B5EF4-FFF2-40B4-BE49-F238E27FC236}">
                    <a16:creationId xmlns:a16="http://schemas.microsoft.com/office/drawing/2014/main" id="{66E458E5-E9AE-485A-91BA-5171A65B82AA}"/>
                  </a:ext>
                </a:extLst>
              </p:cNvPr>
              <p:cNvSpPr txBox="1"/>
              <p:nvPr/>
            </p:nvSpPr>
            <p:spPr>
              <a:xfrm>
                <a:off x="1060790" y="3809536"/>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0.5</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48" name="TextBox 47">
                <a:extLst>
                  <a:ext uri="{FF2B5EF4-FFF2-40B4-BE49-F238E27FC236}">
                    <a16:creationId xmlns:a16="http://schemas.microsoft.com/office/drawing/2014/main" id="{452CC4C3-420B-4D61-8FB9-7C142658C34E}"/>
                  </a:ext>
                </a:extLst>
              </p:cNvPr>
              <p:cNvSpPr txBox="1"/>
              <p:nvPr/>
            </p:nvSpPr>
            <p:spPr>
              <a:xfrm>
                <a:off x="1060790" y="4248083"/>
                <a:ext cx="6596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&lt;</a:t>
                </a: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 0.4</a:t>
                </a:r>
                <a:endParaRPr kumimoji="0" lang="en-US" sz="1400" b="0" i="0" u="sng"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grpSp>
        <p:sp>
          <p:nvSpPr>
            <p:cNvPr id="53" name="TextBox 1">
              <a:extLst>
                <a:ext uri="{FF2B5EF4-FFF2-40B4-BE49-F238E27FC236}">
                  <a16:creationId xmlns:a16="http://schemas.microsoft.com/office/drawing/2014/main" id="{29DA7B6D-924A-41BA-BF1F-DDC3CBE1FD33}"/>
                </a:ext>
              </a:extLst>
            </p:cNvPr>
            <p:cNvSpPr txBox="1"/>
            <p:nvPr/>
          </p:nvSpPr>
          <p:spPr>
            <a:xfrm>
              <a:off x="-1794827" y="1987590"/>
              <a:ext cx="926857"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T"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Albedo</a:t>
              </a:r>
            </a:p>
          </p:txBody>
        </p:sp>
      </p:grpSp>
      <p:sp>
        <p:nvSpPr>
          <p:cNvPr id="54" name="TextBox 53">
            <a:extLst>
              <a:ext uri="{FF2B5EF4-FFF2-40B4-BE49-F238E27FC236}">
                <a16:creationId xmlns:a16="http://schemas.microsoft.com/office/drawing/2014/main" id="{3B96CD84-26E3-423F-9BAE-76B385BD8226}"/>
              </a:ext>
            </a:extLst>
          </p:cNvPr>
          <p:cNvSpPr txBox="1"/>
          <p:nvPr/>
        </p:nvSpPr>
        <p:spPr>
          <a:xfrm>
            <a:off x="5668041" y="2033757"/>
            <a:ext cx="2710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Georgia"/>
                <a:ea typeface="+mn-ea"/>
                <a:cs typeface="+mn-cs"/>
              </a:rPr>
              <a:t>N</a:t>
            </a:r>
          </a:p>
        </p:txBody>
      </p:sp>
      <p:sp>
        <p:nvSpPr>
          <p:cNvPr id="55" name="TextBox 54">
            <a:extLst>
              <a:ext uri="{FF2B5EF4-FFF2-40B4-BE49-F238E27FC236}">
                <a16:creationId xmlns:a16="http://schemas.microsoft.com/office/drawing/2014/main" id="{EC627289-06A6-449B-A29B-25C37CE0270E}"/>
              </a:ext>
            </a:extLst>
          </p:cNvPr>
          <p:cNvSpPr txBox="1"/>
          <p:nvPr/>
        </p:nvSpPr>
        <p:spPr>
          <a:xfrm>
            <a:off x="1310516" y="2037802"/>
            <a:ext cx="9637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2018</a:t>
            </a:r>
          </a:p>
        </p:txBody>
      </p:sp>
      <p:grpSp>
        <p:nvGrpSpPr>
          <p:cNvPr id="5" name="Group 4">
            <a:extLst>
              <a:ext uri="{FF2B5EF4-FFF2-40B4-BE49-F238E27FC236}">
                <a16:creationId xmlns:a16="http://schemas.microsoft.com/office/drawing/2014/main" id="{5F2D3660-8D5D-497D-A582-8B49C95BB434}"/>
              </a:ext>
            </a:extLst>
          </p:cNvPr>
          <p:cNvGrpSpPr/>
          <p:nvPr/>
        </p:nvGrpSpPr>
        <p:grpSpPr>
          <a:xfrm>
            <a:off x="6089764" y="1655752"/>
            <a:ext cx="5915556" cy="4244662"/>
            <a:chOff x="6089764" y="1655752"/>
            <a:chExt cx="5915556" cy="4244662"/>
          </a:xfrm>
        </p:grpSpPr>
        <p:grpSp>
          <p:nvGrpSpPr>
            <p:cNvPr id="2" name="Group 1">
              <a:extLst>
                <a:ext uri="{FF2B5EF4-FFF2-40B4-BE49-F238E27FC236}">
                  <a16:creationId xmlns:a16="http://schemas.microsoft.com/office/drawing/2014/main" id="{75E4003C-54FF-427D-B7ED-A4A52CD3FAED}"/>
                </a:ext>
              </a:extLst>
            </p:cNvPr>
            <p:cNvGrpSpPr/>
            <p:nvPr/>
          </p:nvGrpSpPr>
          <p:grpSpPr>
            <a:xfrm>
              <a:off x="6089764" y="1655752"/>
              <a:ext cx="2053323" cy="4207596"/>
              <a:chOff x="6006813" y="1578826"/>
              <a:chExt cx="2053323" cy="4207596"/>
            </a:xfrm>
          </p:grpSpPr>
          <p:pic>
            <p:nvPicPr>
              <p:cNvPr id="58" name="Picture 30" descr="A picture containing table&#10;&#10;Description automatically generated">
                <a:extLst>
                  <a:ext uri="{FF2B5EF4-FFF2-40B4-BE49-F238E27FC236}">
                    <a16:creationId xmlns:a16="http://schemas.microsoft.com/office/drawing/2014/main" id="{ACEE47C8-C208-4604-8045-FAE6DB39849E}"/>
                  </a:ext>
                </a:extLst>
              </p:cNvPr>
              <p:cNvPicPr>
                <a:picLocks noChangeAspect="1"/>
              </p:cNvPicPr>
              <p:nvPr/>
            </p:nvPicPr>
            <p:blipFill>
              <a:blip r:embed="rId6"/>
              <a:stretch>
                <a:fillRect/>
              </a:stretch>
            </p:blipFill>
            <p:spPr>
              <a:xfrm>
                <a:off x="6911657" y="3099622"/>
                <a:ext cx="393843" cy="2399060"/>
              </a:xfrm>
              <a:prstGeom prst="rect">
                <a:avLst/>
              </a:prstGeom>
            </p:spPr>
          </p:pic>
          <p:sp>
            <p:nvSpPr>
              <p:cNvPr id="59" name="TextBox 58">
                <a:extLst>
                  <a:ext uri="{FF2B5EF4-FFF2-40B4-BE49-F238E27FC236}">
                    <a16:creationId xmlns:a16="http://schemas.microsoft.com/office/drawing/2014/main" id="{F208BC9D-B429-464F-B6DE-F527E9109FA3}"/>
                  </a:ext>
                </a:extLst>
              </p:cNvPr>
              <p:cNvSpPr txBox="1"/>
              <p:nvPr/>
            </p:nvSpPr>
            <p:spPr>
              <a:xfrm>
                <a:off x="6641793" y="2779155"/>
                <a:ext cx="7560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+6.36</a:t>
                </a:r>
              </a:p>
            </p:txBody>
          </p:sp>
          <p:sp>
            <p:nvSpPr>
              <p:cNvPr id="60" name="TextBox 59">
                <a:extLst>
                  <a:ext uri="{FF2B5EF4-FFF2-40B4-BE49-F238E27FC236}">
                    <a16:creationId xmlns:a16="http://schemas.microsoft.com/office/drawing/2014/main" id="{1A730E94-5429-412A-B6C1-8881E9168592}"/>
                  </a:ext>
                </a:extLst>
              </p:cNvPr>
              <p:cNvSpPr txBox="1"/>
              <p:nvPr/>
            </p:nvSpPr>
            <p:spPr>
              <a:xfrm>
                <a:off x="6709196" y="5447868"/>
                <a:ext cx="7560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-3.42</a:t>
                </a:r>
              </a:p>
            </p:txBody>
          </p:sp>
          <p:sp>
            <p:nvSpPr>
              <p:cNvPr id="61" name="TextBox 60">
                <a:extLst>
                  <a:ext uri="{FF2B5EF4-FFF2-40B4-BE49-F238E27FC236}">
                    <a16:creationId xmlns:a16="http://schemas.microsoft.com/office/drawing/2014/main" id="{532BFC5B-CC1D-4A89-BCB8-99F42BF2F6F6}"/>
                  </a:ext>
                </a:extLst>
              </p:cNvPr>
              <p:cNvSpPr txBox="1"/>
              <p:nvPr/>
            </p:nvSpPr>
            <p:spPr>
              <a:xfrm>
                <a:off x="6006813" y="1578826"/>
                <a:ext cx="20533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Difference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from the Mean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(60.2°F)</a:t>
                </a:r>
              </a:p>
            </p:txBody>
          </p:sp>
        </p:grpSp>
        <p:grpSp>
          <p:nvGrpSpPr>
            <p:cNvPr id="3" name="Group 2">
              <a:extLst>
                <a:ext uri="{FF2B5EF4-FFF2-40B4-BE49-F238E27FC236}">
                  <a16:creationId xmlns:a16="http://schemas.microsoft.com/office/drawing/2014/main" id="{5138F5FA-EE4A-4378-9CD1-1CB476620D7C}"/>
                </a:ext>
              </a:extLst>
            </p:cNvPr>
            <p:cNvGrpSpPr/>
            <p:nvPr/>
          </p:nvGrpSpPr>
          <p:grpSpPr>
            <a:xfrm>
              <a:off x="8020376" y="1976777"/>
              <a:ext cx="3984944" cy="3923637"/>
              <a:chOff x="8020376" y="1976777"/>
              <a:chExt cx="3984944" cy="3923637"/>
            </a:xfrm>
          </p:grpSpPr>
          <p:pic>
            <p:nvPicPr>
              <p:cNvPr id="57" name="Picture 56" descr="A picture containing hydrant, building&#10;&#10;Description automatically generated">
                <a:extLst>
                  <a:ext uri="{FF2B5EF4-FFF2-40B4-BE49-F238E27FC236}">
                    <a16:creationId xmlns:a16="http://schemas.microsoft.com/office/drawing/2014/main" id="{FD76C21A-1346-4EC4-9501-AC6FFB13EE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0376" y="1976777"/>
                <a:ext cx="3984944" cy="3923637"/>
              </a:xfrm>
              <a:prstGeom prst="rect">
                <a:avLst/>
              </a:prstGeom>
              <a:effectLst>
                <a:outerShdw blurRad="50800" dist="38100" dir="2700000" algn="tl" rotWithShape="0">
                  <a:prstClr val="black">
                    <a:alpha val="40000"/>
                  </a:prstClr>
                </a:outerShdw>
              </a:effectLst>
            </p:spPr>
          </p:pic>
          <p:sp>
            <p:nvSpPr>
              <p:cNvPr id="62" name="TextBox 61">
                <a:extLst>
                  <a:ext uri="{FF2B5EF4-FFF2-40B4-BE49-F238E27FC236}">
                    <a16:creationId xmlns:a16="http://schemas.microsoft.com/office/drawing/2014/main" id="{514B9F77-B6F7-49C1-BA42-FEAAB83AF6D7}"/>
                  </a:ext>
                </a:extLst>
              </p:cNvPr>
              <p:cNvSpPr txBox="1"/>
              <p:nvPr/>
            </p:nvSpPr>
            <p:spPr>
              <a:xfrm>
                <a:off x="8046488" y="5370706"/>
                <a:ext cx="2409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0</a:t>
                </a:r>
              </a:p>
            </p:txBody>
          </p:sp>
          <p:sp>
            <p:nvSpPr>
              <p:cNvPr id="63" name="TextBox 62">
                <a:extLst>
                  <a:ext uri="{FF2B5EF4-FFF2-40B4-BE49-F238E27FC236}">
                    <a16:creationId xmlns:a16="http://schemas.microsoft.com/office/drawing/2014/main" id="{CC0986AE-5355-419B-893A-7692BD087BFA}"/>
                  </a:ext>
                </a:extLst>
              </p:cNvPr>
              <p:cNvSpPr txBox="1"/>
              <p:nvPr/>
            </p:nvSpPr>
            <p:spPr>
              <a:xfrm>
                <a:off x="8440415" y="5370706"/>
                <a:ext cx="6052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a:t>
                </a:r>
              </a:p>
            </p:txBody>
          </p:sp>
          <p:sp>
            <p:nvSpPr>
              <p:cNvPr id="64" name="TextBox 63">
                <a:extLst>
                  <a:ext uri="{FF2B5EF4-FFF2-40B4-BE49-F238E27FC236}">
                    <a16:creationId xmlns:a16="http://schemas.microsoft.com/office/drawing/2014/main" id="{C184826D-2126-4735-900C-60574F37E68D}"/>
                  </a:ext>
                </a:extLst>
              </p:cNvPr>
              <p:cNvSpPr txBox="1"/>
              <p:nvPr/>
            </p:nvSpPr>
            <p:spPr>
              <a:xfrm>
                <a:off x="8806316" y="5370706"/>
                <a:ext cx="9118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a:rPr>
                  <a:t>20 km</a:t>
                </a:r>
              </a:p>
            </p:txBody>
          </p:sp>
        </p:grpSp>
      </p:grpSp>
      <p:grpSp>
        <p:nvGrpSpPr>
          <p:cNvPr id="9" name="Group 8">
            <a:extLst>
              <a:ext uri="{FF2B5EF4-FFF2-40B4-BE49-F238E27FC236}">
                <a16:creationId xmlns:a16="http://schemas.microsoft.com/office/drawing/2014/main" id="{330A2C70-254E-4204-87E4-987D8BE7B787}"/>
              </a:ext>
            </a:extLst>
          </p:cNvPr>
          <p:cNvGrpSpPr/>
          <p:nvPr/>
        </p:nvGrpSpPr>
        <p:grpSpPr>
          <a:xfrm>
            <a:off x="1294030" y="2011418"/>
            <a:ext cx="4923627" cy="3734248"/>
            <a:chOff x="1294030" y="2011418"/>
            <a:chExt cx="4923627" cy="3734248"/>
          </a:xfrm>
        </p:grpSpPr>
        <p:pic>
          <p:nvPicPr>
            <p:cNvPr id="65" name="Picture 3" descr="A picture containing truck, riding, large, person&#10;&#10;Description automatically generated">
              <a:extLst>
                <a:ext uri="{FF2B5EF4-FFF2-40B4-BE49-F238E27FC236}">
                  <a16:creationId xmlns:a16="http://schemas.microsoft.com/office/drawing/2014/main" id="{35C6C4A5-E103-438A-A9DF-890031C06FD1}"/>
                </a:ext>
              </a:extLst>
            </p:cNvPr>
            <p:cNvPicPr>
              <a:picLocks noChangeAspect="1"/>
            </p:cNvPicPr>
            <p:nvPr/>
          </p:nvPicPr>
          <p:blipFill>
            <a:blip r:embed="rId8"/>
            <a:stretch>
              <a:fillRect/>
            </a:stretch>
          </p:blipFill>
          <p:spPr>
            <a:xfrm>
              <a:off x="1294030" y="2011418"/>
              <a:ext cx="4757812" cy="3734248"/>
            </a:xfrm>
            <a:prstGeom prst="rect">
              <a:avLst/>
            </a:prstGeom>
            <a:ln>
              <a:solidFill>
                <a:schemeClr val="tx1">
                  <a:lumMod val="75000"/>
                  <a:lumOff val="25000"/>
                </a:schemeClr>
              </a:solidFill>
            </a:ln>
          </p:spPr>
        </p:pic>
        <p:grpSp>
          <p:nvGrpSpPr>
            <p:cNvPr id="67" name="Group 66">
              <a:extLst>
                <a:ext uri="{FF2B5EF4-FFF2-40B4-BE49-F238E27FC236}">
                  <a16:creationId xmlns:a16="http://schemas.microsoft.com/office/drawing/2014/main" id="{95A846CD-A7B6-401F-95C3-53747476CDB0}"/>
                </a:ext>
              </a:extLst>
            </p:cNvPr>
            <p:cNvGrpSpPr/>
            <p:nvPr/>
          </p:nvGrpSpPr>
          <p:grpSpPr>
            <a:xfrm>
              <a:off x="4149586" y="5213494"/>
              <a:ext cx="2068071" cy="405820"/>
              <a:chOff x="10441148" y="6216287"/>
              <a:chExt cx="1593213" cy="320840"/>
            </a:xfrm>
          </p:grpSpPr>
          <p:sp>
            <p:nvSpPr>
              <p:cNvPr id="68" name="TextBox 67">
                <a:extLst>
                  <a:ext uri="{FF2B5EF4-FFF2-40B4-BE49-F238E27FC236}">
                    <a16:creationId xmlns:a16="http://schemas.microsoft.com/office/drawing/2014/main" id="{C242D849-D3D7-4CE7-8A7C-54C4B0DBDDA4}"/>
                  </a:ext>
                </a:extLst>
              </p:cNvPr>
              <p:cNvSpPr txBox="1"/>
              <p:nvPr/>
            </p:nvSpPr>
            <p:spPr>
              <a:xfrm>
                <a:off x="10441148" y="6229350"/>
                <a:ext cx="6953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km 0 </a:t>
                </a:r>
              </a:p>
            </p:txBody>
          </p:sp>
          <p:sp>
            <p:nvSpPr>
              <p:cNvPr id="69" name="TextBox 68">
                <a:extLst>
                  <a:ext uri="{FF2B5EF4-FFF2-40B4-BE49-F238E27FC236}">
                    <a16:creationId xmlns:a16="http://schemas.microsoft.com/office/drawing/2014/main" id="{BE061154-CE22-46E6-9063-499159191EFE}"/>
                  </a:ext>
                </a:extLst>
              </p:cNvPr>
              <p:cNvSpPr txBox="1"/>
              <p:nvPr/>
            </p:nvSpPr>
            <p:spPr>
              <a:xfrm>
                <a:off x="11106833" y="6216287"/>
                <a:ext cx="5429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0.25</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FAC5F424-30F5-4C82-9417-6CFFAB7E6681}"/>
                  </a:ext>
                </a:extLst>
              </p:cNvPr>
              <p:cNvSpPr txBox="1"/>
              <p:nvPr/>
            </p:nvSpPr>
            <p:spPr>
              <a:xfrm>
                <a:off x="11577161" y="6216287"/>
                <a:ext cx="457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a:rPr>
                  <a:t>0.5</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grpSp>
      <p:sp>
        <p:nvSpPr>
          <p:cNvPr id="71" name="TextBox 70">
            <a:extLst>
              <a:ext uri="{FF2B5EF4-FFF2-40B4-BE49-F238E27FC236}">
                <a16:creationId xmlns:a16="http://schemas.microsoft.com/office/drawing/2014/main" id="{59E7B463-D693-4F04-AFFD-9F12095A33B7}"/>
              </a:ext>
            </a:extLst>
          </p:cNvPr>
          <p:cNvSpPr txBox="1"/>
          <p:nvPr/>
        </p:nvSpPr>
        <p:spPr>
          <a:xfrm>
            <a:off x="375382" y="1166834"/>
            <a:ext cx="64167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a:rPr>
              <a:t>Building Specific Albedo Measurements</a:t>
            </a:r>
          </a:p>
        </p:txBody>
      </p:sp>
      <p:sp>
        <p:nvSpPr>
          <p:cNvPr id="72" name="TextBox 71">
            <a:extLst>
              <a:ext uri="{FF2B5EF4-FFF2-40B4-BE49-F238E27FC236}">
                <a16:creationId xmlns:a16="http://schemas.microsoft.com/office/drawing/2014/main" id="{713E7ADE-86B8-48A0-BFA4-32F3DF7AACC6}"/>
              </a:ext>
            </a:extLst>
          </p:cNvPr>
          <p:cNvSpPr txBox="1"/>
          <p:nvPr/>
        </p:nvSpPr>
        <p:spPr>
          <a:xfrm>
            <a:off x="6370056" y="1165588"/>
            <a:ext cx="58219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a:rPr>
              <a:t>Mapping Temperature Anomalies</a:t>
            </a:r>
          </a:p>
        </p:txBody>
      </p:sp>
      <p:sp>
        <p:nvSpPr>
          <p:cNvPr id="73" name="TextBox 72">
            <a:extLst>
              <a:ext uri="{FF2B5EF4-FFF2-40B4-BE49-F238E27FC236}">
                <a16:creationId xmlns:a16="http://schemas.microsoft.com/office/drawing/2014/main" id="{1029AAA8-7162-4C02-A1E6-94BA0FCD81E3}"/>
              </a:ext>
            </a:extLst>
          </p:cNvPr>
          <p:cNvSpPr txBox="1"/>
          <p:nvPr/>
        </p:nvSpPr>
        <p:spPr>
          <a:xfrm>
            <a:off x="7974265" y="1976777"/>
            <a:ext cx="9322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2019</a:t>
            </a:r>
          </a:p>
        </p:txBody>
      </p:sp>
      <p:sp>
        <p:nvSpPr>
          <p:cNvPr id="6" name="Rectangle 5">
            <a:extLst>
              <a:ext uri="{FF2B5EF4-FFF2-40B4-BE49-F238E27FC236}">
                <a16:creationId xmlns:a16="http://schemas.microsoft.com/office/drawing/2014/main" id="{945311B2-6445-4500-9A0B-959392DC5B05}"/>
              </a:ext>
            </a:extLst>
          </p:cNvPr>
          <p:cNvSpPr/>
          <p:nvPr/>
        </p:nvSpPr>
        <p:spPr>
          <a:xfrm>
            <a:off x="9699089" y="3402113"/>
            <a:ext cx="911823" cy="7463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392B5DD8-0DC9-439D-A710-CA16BA39756E}"/>
              </a:ext>
            </a:extLst>
          </p:cNvPr>
          <p:cNvGrpSpPr/>
          <p:nvPr/>
        </p:nvGrpSpPr>
        <p:grpSpPr>
          <a:xfrm>
            <a:off x="7851164" y="1927963"/>
            <a:ext cx="4398813" cy="4187506"/>
            <a:chOff x="7851619" y="1886723"/>
            <a:chExt cx="4398813" cy="4187506"/>
          </a:xfrm>
        </p:grpSpPr>
        <p:sp>
          <p:nvSpPr>
            <p:cNvPr id="7" name="Rectangle 6">
              <a:extLst>
                <a:ext uri="{FF2B5EF4-FFF2-40B4-BE49-F238E27FC236}">
                  <a16:creationId xmlns:a16="http://schemas.microsoft.com/office/drawing/2014/main" id="{8ADD8C8F-95D1-45DB-B604-787FC08AC6B3}"/>
                </a:ext>
              </a:extLst>
            </p:cNvPr>
            <p:cNvSpPr/>
            <p:nvPr/>
          </p:nvSpPr>
          <p:spPr>
            <a:xfrm>
              <a:off x="7974265" y="1886723"/>
              <a:ext cx="4218190" cy="4187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 name="Picture 9" descr="A close up of a map&#10;&#10;Description automatically generated">
              <a:extLst>
                <a:ext uri="{FF2B5EF4-FFF2-40B4-BE49-F238E27FC236}">
                  <a16:creationId xmlns:a16="http://schemas.microsoft.com/office/drawing/2014/main" id="{F8CA0934-1728-4F5C-966C-808C3B699F89}"/>
                </a:ext>
              </a:extLst>
            </p:cNvPr>
            <p:cNvPicPr>
              <a:picLocks noChangeAspect="1"/>
            </p:cNvPicPr>
            <p:nvPr/>
          </p:nvPicPr>
          <p:blipFill rotWithShape="1">
            <a:blip r:embed="rId9"/>
            <a:srcRect r="17980" b="-395"/>
            <a:stretch/>
          </p:blipFill>
          <p:spPr>
            <a:xfrm>
              <a:off x="7851619" y="2139412"/>
              <a:ext cx="4398813" cy="3367597"/>
            </a:xfrm>
            <a:prstGeom prst="rect">
              <a:avLst/>
            </a:prstGeom>
          </p:spPr>
        </p:pic>
        <p:sp>
          <p:nvSpPr>
            <p:cNvPr id="82" name="TextBox 81">
              <a:extLst>
                <a:ext uri="{FF2B5EF4-FFF2-40B4-BE49-F238E27FC236}">
                  <a16:creationId xmlns:a16="http://schemas.microsoft.com/office/drawing/2014/main" id="{3812265A-41D6-4859-84E9-0CE3E7AC42DD}"/>
                </a:ext>
              </a:extLst>
            </p:cNvPr>
            <p:cNvSpPr txBox="1"/>
            <p:nvPr/>
          </p:nvSpPr>
          <p:spPr>
            <a:xfrm>
              <a:off x="8064617" y="4893361"/>
              <a:ext cx="3429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0</a:t>
              </a:r>
            </a:p>
          </p:txBody>
        </p:sp>
        <p:sp>
          <p:nvSpPr>
            <p:cNvPr id="83" name="TextBox 82">
              <a:extLst>
                <a:ext uri="{FF2B5EF4-FFF2-40B4-BE49-F238E27FC236}">
                  <a16:creationId xmlns:a16="http://schemas.microsoft.com/office/drawing/2014/main" id="{134C41F7-6371-46CA-8FAF-A65AC3F0F75F}"/>
                </a:ext>
              </a:extLst>
            </p:cNvPr>
            <p:cNvSpPr txBox="1"/>
            <p:nvPr/>
          </p:nvSpPr>
          <p:spPr>
            <a:xfrm>
              <a:off x="8855192" y="4891456"/>
              <a:ext cx="3810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endParaRPr>
            </a:p>
          </p:txBody>
        </p:sp>
        <p:sp>
          <p:nvSpPr>
            <p:cNvPr id="84" name="TextBox 83">
              <a:extLst>
                <a:ext uri="{FF2B5EF4-FFF2-40B4-BE49-F238E27FC236}">
                  <a16:creationId xmlns:a16="http://schemas.microsoft.com/office/drawing/2014/main" id="{3F606581-D764-4E77-981B-0F7B28C33D1D}"/>
                </a:ext>
              </a:extLst>
            </p:cNvPr>
            <p:cNvSpPr txBox="1"/>
            <p:nvPr/>
          </p:nvSpPr>
          <p:spPr>
            <a:xfrm>
              <a:off x="9500987" y="4889551"/>
              <a:ext cx="8001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Century Gothic" panose="020B0502020202020204" pitchFamily="34" charset="0"/>
                  <a:ea typeface="+mn-ea"/>
                  <a:cs typeface="Calibri"/>
                </a:rPr>
                <a:t>4 km</a:t>
              </a:r>
            </a:p>
          </p:txBody>
        </p:sp>
      </p:grpSp>
    </p:spTree>
    <p:extLst>
      <p:ext uri="{BB962C8B-B14F-4D97-AF65-F5344CB8AC3E}">
        <p14:creationId xmlns:p14="http://schemas.microsoft.com/office/powerpoint/2010/main" val="231175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6B305-C59E-6342-8AF6-B44BF169F520}"/>
              </a:ext>
            </a:extLst>
          </p:cNvPr>
          <p:cNvSpPr txBox="1"/>
          <p:nvPr/>
        </p:nvSpPr>
        <p:spPr>
          <a:xfrm>
            <a:off x="570292" y="1502767"/>
            <a:ext cx="10987303" cy="400110"/>
          </a:xfrm>
          <a:prstGeom prst="rect">
            <a:avLst/>
          </a:prstGeom>
          <a:noFill/>
        </p:spPr>
        <p:txBody>
          <a:bodyPr wrap="none" rtlCol="0">
            <a:spAutoFit/>
          </a:bodyPr>
          <a:lstStyle/>
          <a:p>
            <a:pPr algn="ctr"/>
            <a:r>
              <a:rPr lang="en-MT" sz="2000">
                <a:solidFill>
                  <a:schemeClr val="tx1">
                    <a:lumMod val="75000"/>
                    <a:lumOff val="25000"/>
                  </a:schemeClr>
                </a:solidFill>
                <a:latin typeface="Century Gothic" panose="020B0502020202020204" pitchFamily="34" charset="0"/>
              </a:rPr>
              <a:t>The team would like to thank the following people for their support throughout the term:</a:t>
            </a:r>
          </a:p>
        </p:txBody>
      </p:sp>
      <p:sp>
        <p:nvSpPr>
          <p:cNvPr id="2" name="Rectangle 1">
            <a:extLst>
              <a:ext uri="{FF2B5EF4-FFF2-40B4-BE49-F238E27FC236}">
                <a16:creationId xmlns:a16="http://schemas.microsoft.com/office/drawing/2014/main" id="{8555C657-AB0E-4C4F-BD7F-9214B891CA0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Text Placeholder 2">
            <a:extLst>
              <a:ext uri="{FF2B5EF4-FFF2-40B4-BE49-F238E27FC236}">
                <a16:creationId xmlns:a16="http://schemas.microsoft.com/office/drawing/2014/main" id="{5073BEEE-B821-4F0A-964A-06839F5996B6}"/>
              </a:ext>
            </a:extLst>
          </p:cNvPr>
          <p:cNvSpPr txBox="1">
            <a:spLocks/>
          </p:cNvSpPr>
          <p:nvPr/>
        </p:nvSpPr>
        <p:spPr>
          <a:xfrm>
            <a:off x="570292" y="2181173"/>
            <a:ext cx="10923190" cy="3785652"/>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6D9D"/>
              </a:buClr>
              <a:buNone/>
            </a:pPr>
            <a:endParaRPr lang="en-US" sz="2000" dirty="0">
              <a:solidFill>
                <a:schemeClr val="tx1">
                  <a:lumMod val="75000"/>
                  <a:lumOff val="25000"/>
                </a:schemeClr>
              </a:solidFill>
              <a:latin typeface="Century Gothic" panose="020F0302020204030204"/>
            </a:endParaRPr>
          </a:p>
          <a:p>
            <a:pPr>
              <a:lnSpc>
                <a:spcPct val="100000"/>
              </a:lnSpc>
              <a:spcBef>
                <a:spcPts val="0"/>
              </a:spcBef>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Our Science Advisors:</a:t>
            </a:r>
          </a:p>
          <a:p>
            <a:pPr marL="457200" lvl="1" indent="0">
              <a:lnSpc>
                <a:spcPct val="100000"/>
              </a:lnSpc>
              <a:spcBef>
                <a:spcPts val="0"/>
              </a:spcBef>
              <a:buClr>
                <a:srgbClr val="006D9D"/>
              </a:buClr>
              <a:buNone/>
            </a:pPr>
            <a:r>
              <a:rPr lang="en-MT" sz="2000" b="1">
                <a:solidFill>
                  <a:schemeClr val="tx1">
                    <a:lumMod val="75000"/>
                    <a:lumOff val="25000"/>
                  </a:schemeClr>
                </a:solidFill>
                <a:latin typeface="Century Gothic" panose="020B0502020202020204" pitchFamily="34" charset="0"/>
              </a:rPr>
              <a:t>Dr. Cedric Fichot</a:t>
            </a:r>
            <a:r>
              <a:rPr lang="en-MT" sz="2000">
                <a:solidFill>
                  <a:schemeClr val="tx1">
                    <a:lumMod val="75000"/>
                    <a:lumOff val="25000"/>
                  </a:schemeClr>
                </a:solidFill>
                <a:latin typeface="Century Gothic" panose="020B0502020202020204" pitchFamily="34" charset="0"/>
              </a:rPr>
              <a:t>, Boston Universit</a:t>
            </a:r>
            <a:r>
              <a:rPr lang="en-US" sz="2000" dirty="0">
                <a:solidFill>
                  <a:schemeClr val="tx1">
                    <a:lumMod val="75000"/>
                    <a:lumOff val="25000"/>
                  </a:schemeClr>
                </a:solidFill>
                <a:latin typeface="Century Gothic" panose="020B0502020202020204" pitchFamily="34" charset="0"/>
              </a:rPr>
              <a:t>y</a:t>
            </a:r>
          </a:p>
          <a:p>
            <a:pPr marL="457200" lvl="1" indent="0">
              <a:lnSpc>
                <a:spcPct val="100000"/>
              </a:lnSpc>
              <a:spcBef>
                <a:spcPts val="0"/>
              </a:spcBef>
              <a:buNone/>
            </a:pPr>
            <a:r>
              <a:rPr lang="en-MT" sz="2000" b="1">
                <a:solidFill>
                  <a:schemeClr val="tx1">
                    <a:lumMod val="75000"/>
                    <a:lumOff val="25000"/>
                  </a:schemeClr>
                </a:solidFill>
                <a:latin typeface="Century Gothic" panose="020B0502020202020204" pitchFamily="34" charset="0"/>
              </a:rPr>
              <a:t>Dr. Mehdi Heris</a:t>
            </a:r>
            <a:r>
              <a:rPr lang="en-MT" sz="2000">
                <a:solidFill>
                  <a:schemeClr val="tx1">
                    <a:lumMod val="75000"/>
                    <a:lumOff val="25000"/>
                  </a:schemeClr>
                </a:solidFill>
                <a:latin typeface="Century Gothic" panose="020B0502020202020204" pitchFamily="34" charset="0"/>
              </a:rPr>
              <a:t>, University of Colorado</a:t>
            </a:r>
            <a:endParaRPr lang="en-US" sz="20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buNone/>
            </a:pPr>
            <a:r>
              <a:rPr lang="en-MT" sz="2000" b="1">
                <a:solidFill>
                  <a:schemeClr val="tx1">
                    <a:lumMod val="75000"/>
                    <a:lumOff val="25000"/>
                  </a:schemeClr>
                </a:solidFill>
                <a:latin typeface="Century Gothic" panose="020B0502020202020204" pitchFamily="34" charset="0"/>
              </a:rPr>
              <a:t>Dr. Kenton Ross</a:t>
            </a:r>
            <a:r>
              <a:rPr lang="en-MT" sz="2000">
                <a:solidFill>
                  <a:schemeClr val="tx1">
                    <a:lumMod val="75000"/>
                    <a:lumOff val="25000"/>
                  </a:schemeClr>
                </a:solidFill>
                <a:latin typeface="Century Gothic" panose="020B0502020202020204" pitchFamily="34" charset="0"/>
              </a:rPr>
              <a:t>, NASA DEVELOP National Program</a:t>
            </a:r>
            <a:endParaRPr lang="en-US" sz="2000" dirty="0">
              <a:solidFill>
                <a:schemeClr val="tx1">
                  <a:lumMod val="75000"/>
                  <a:lumOff val="25000"/>
                </a:schemeClr>
              </a:solidFill>
              <a:latin typeface="Century Gothic" panose="020B0502020202020204" pitchFamily="34" charset="0"/>
            </a:endParaRPr>
          </a:p>
          <a:p>
            <a:pPr marL="457200" lvl="1" indent="0">
              <a:lnSpc>
                <a:spcPct val="100000"/>
              </a:lnSpc>
              <a:spcBef>
                <a:spcPts val="0"/>
              </a:spcBef>
              <a:buNone/>
            </a:pPr>
            <a:endParaRPr lang="en-US" sz="2000" dirty="0">
              <a:solidFill>
                <a:schemeClr val="tx1">
                  <a:lumMod val="75000"/>
                  <a:lumOff val="25000"/>
                </a:schemeClr>
              </a:solidFill>
              <a:latin typeface="Century Gothic" panose="020F0302020204030204"/>
            </a:endParaRPr>
          </a:p>
          <a:p>
            <a:pPr>
              <a:lnSpc>
                <a:spcPct val="100000"/>
              </a:lnSpc>
              <a:spcBef>
                <a:spcPts val="0"/>
              </a:spcBef>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Our Partners:</a:t>
            </a:r>
          </a:p>
          <a:p>
            <a:pPr marL="0" indent="0" defTabSz="461963">
              <a:lnSpc>
                <a:spcPct val="100000"/>
              </a:lnSpc>
              <a:spcBef>
                <a:spcPts val="0"/>
              </a:spcBef>
              <a:buNone/>
            </a:pPr>
            <a:r>
              <a:rPr lang="en-US" sz="2000" dirty="0">
                <a:solidFill>
                  <a:schemeClr val="tx1">
                    <a:lumMod val="75000"/>
                    <a:lumOff val="25000"/>
                  </a:schemeClr>
                </a:solidFill>
                <a:latin typeface="Century Gothic" panose="020F0302020204030204"/>
              </a:rPr>
              <a:t>	</a:t>
            </a:r>
            <a:r>
              <a:rPr lang="en-MT" sz="2000" b="1">
                <a:solidFill>
                  <a:schemeClr val="tx1">
                    <a:lumMod val="75000"/>
                    <a:lumOff val="25000"/>
                  </a:schemeClr>
                </a:solidFill>
                <a:latin typeface="Century Gothic"/>
              </a:rPr>
              <a:t>John Bolduc</a:t>
            </a:r>
            <a:r>
              <a:rPr lang="en-MT" sz="2000">
                <a:solidFill>
                  <a:schemeClr val="tx1">
                    <a:lumMod val="75000"/>
                    <a:lumOff val="25000"/>
                  </a:schemeClr>
                </a:solidFill>
                <a:latin typeface="Century Gothic"/>
              </a:rPr>
              <a:t>, City of Cambridge, Community Development Department</a:t>
            </a:r>
            <a:endParaRPr lang="en-MT" sz="2000" b="1">
              <a:solidFill>
                <a:schemeClr val="tx1">
                  <a:lumMod val="75000"/>
                  <a:lumOff val="25000"/>
                </a:schemeClr>
              </a:solidFill>
              <a:latin typeface="Century Gothic"/>
            </a:endParaRPr>
          </a:p>
          <a:p>
            <a:pPr marL="0" indent="0" defTabSz="461963">
              <a:lnSpc>
                <a:spcPct val="100000"/>
              </a:lnSpc>
              <a:spcBef>
                <a:spcPts val="0"/>
              </a:spcBef>
              <a:buNone/>
            </a:pPr>
            <a:r>
              <a:rPr lang="en-US" sz="2000" b="1" dirty="0">
                <a:solidFill>
                  <a:schemeClr val="tx1">
                    <a:lumMod val="75000"/>
                    <a:lumOff val="25000"/>
                  </a:schemeClr>
                </a:solidFill>
                <a:latin typeface="Century Gothic" panose="020B0502020202020204" pitchFamily="34" charset="0"/>
              </a:rPr>
              <a:t>	</a:t>
            </a:r>
            <a:r>
              <a:rPr lang="en-MT" sz="2000" b="1">
                <a:solidFill>
                  <a:schemeClr val="tx1">
                    <a:lumMod val="75000"/>
                    <a:lumOff val="25000"/>
                  </a:schemeClr>
                </a:solidFill>
                <a:latin typeface="Century Gothic" panose="020B0502020202020204" pitchFamily="34" charset="0"/>
              </a:rPr>
              <a:t>Drew Kane</a:t>
            </a:r>
            <a:r>
              <a:rPr lang="en-MT" sz="2000">
                <a:solidFill>
                  <a:schemeClr val="tx1">
                    <a:lumMod val="75000"/>
                    <a:lumOff val="25000"/>
                  </a:schemeClr>
                </a:solidFill>
                <a:latin typeface="Century Gothic" panose="020B0502020202020204" pitchFamily="34" charset="0"/>
              </a:rPr>
              <a:t>, City of Cambridge, Community Development Department</a:t>
            </a:r>
          </a:p>
          <a:p>
            <a:pPr marL="0" indent="0" defTabSz="461963">
              <a:lnSpc>
                <a:spcPct val="100000"/>
              </a:lnSpc>
              <a:spcBef>
                <a:spcPts val="0"/>
              </a:spcBef>
              <a:buNone/>
            </a:pPr>
            <a:r>
              <a:rPr lang="en-US" sz="2000" b="1" dirty="0">
                <a:solidFill>
                  <a:schemeClr val="tx1">
                    <a:lumMod val="75000"/>
                    <a:lumOff val="25000"/>
                  </a:schemeClr>
                </a:solidFill>
                <a:latin typeface="Century Gothic" panose="020B0502020202020204" pitchFamily="34" charset="0"/>
              </a:rPr>
              <a:t>	</a:t>
            </a:r>
            <a:r>
              <a:rPr lang="en-MT" sz="2000" b="1">
                <a:solidFill>
                  <a:schemeClr val="tx1">
                    <a:lumMod val="75000"/>
                    <a:lumOff val="25000"/>
                  </a:schemeClr>
                </a:solidFill>
                <a:latin typeface="Century Gothic" panose="020B0502020202020204" pitchFamily="34" charset="0"/>
              </a:rPr>
              <a:t>Julia Jeanty</a:t>
            </a:r>
            <a:r>
              <a:rPr lang="en-MT" sz="2000">
                <a:solidFill>
                  <a:schemeClr val="tx1">
                    <a:lumMod val="75000"/>
                    <a:lumOff val="25000"/>
                  </a:schemeClr>
                </a:solidFill>
                <a:latin typeface="Century Gothic" panose="020B0502020202020204" pitchFamily="34" charset="0"/>
              </a:rPr>
              <a:t>, American Geophysical Union</a:t>
            </a:r>
            <a:r>
              <a:rPr lang="en-US" sz="2000" dirty="0">
                <a:solidFill>
                  <a:schemeClr val="tx1">
                    <a:lumMod val="75000"/>
                    <a:lumOff val="25000"/>
                  </a:schemeClr>
                </a:solidFill>
                <a:latin typeface="Century Gothic" panose="020B0502020202020204" pitchFamily="34" charset="0"/>
              </a:rPr>
              <a:t>’s</a:t>
            </a:r>
            <a:r>
              <a:rPr lang="en-MT" sz="2000">
                <a:solidFill>
                  <a:schemeClr val="tx1">
                    <a:lumMod val="75000"/>
                    <a:lumOff val="25000"/>
                  </a:schemeClr>
                </a:solidFill>
                <a:latin typeface="Century Gothic" panose="020B0502020202020204" pitchFamily="34" charset="0"/>
              </a:rPr>
              <a:t> Thriving Earth Exchange</a:t>
            </a:r>
          </a:p>
          <a:p>
            <a:pPr>
              <a:lnSpc>
                <a:spcPct val="100000"/>
              </a:lnSpc>
              <a:spcBef>
                <a:spcPts val="0"/>
              </a:spcBef>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marL="0" indent="0">
              <a:lnSpc>
                <a:spcPct val="100000"/>
              </a:lnSpc>
              <a:spcBef>
                <a:spcPts val="0"/>
              </a:spcBef>
              <a:buClr>
                <a:srgbClr val="006D9D"/>
              </a:buClr>
              <a:buNone/>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941357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7" descr="A picture containing computer&#10;&#10;Description automatically generated">
            <a:extLst>
              <a:ext uri="{FF2B5EF4-FFF2-40B4-BE49-F238E27FC236}">
                <a16:creationId xmlns:a16="http://schemas.microsoft.com/office/drawing/2014/main" id="{4E89EA65-0F23-4413-AA24-1B840D899CA7}"/>
              </a:ext>
            </a:extLst>
          </p:cNvPr>
          <p:cNvPicPr>
            <a:picLocks noChangeAspect="1"/>
          </p:cNvPicPr>
          <p:nvPr/>
        </p:nvPicPr>
        <p:blipFill rotWithShape="1">
          <a:blip r:embed="rId3"/>
          <a:srcRect l="12410" t="3690" r="11675"/>
          <a:stretch/>
        </p:blipFill>
        <p:spPr>
          <a:xfrm>
            <a:off x="2380621" y="1005314"/>
            <a:ext cx="7430757" cy="5377121"/>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6351ACB4-92B0-4466-B02C-1109B061460A}"/>
              </a:ext>
            </a:extLst>
          </p:cNvPr>
          <p:cNvSpPr txBox="1"/>
          <p:nvPr/>
        </p:nvSpPr>
        <p:spPr>
          <a:xfrm>
            <a:off x="495300" y="266700"/>
            <a:ext cx="11125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26D9D"/>
                </a:solidFill>
                <a:effectLst/>
                <a:uLnTx/>
                <a:uFillTx/>
                <a:latin typeface="Century Gothic" panose="020B0502020202020204" pitchFamily="34" charset="0"/>
                <a:ea typeface="+mn-ea"/>
                <a:cs typeface="+mn-cs"/>
              </a:rPr>
              <a:t>Science to Action: Cambridge Urban Heat Dashboard</a:t>
            </a:r>
            <a:endParaRPr kumimoji="0" lang="en-MT" sz="2800" b="1" i="0" u="none" strike="noStrike" kern="1200" cap="none" spc="0" normalizeH="0" baseline="0" noProof="0">
              <a:ln>
                <a:noFill/>
              </a:ln>
              <a:solidFill>
                <a:srgbClr val="126D9D"/>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9802382A-8CBA-4F41-856B-FE1092F24C0A}"/>
              </a:ext>
            </a:extLst>
          </p:cNvPr>
          <p:cNvSpPr txBox="1"/>
          <p:nvPr/>
        </p:nvSpPr>
        <p:spPr>
          <a:xfrm>
            <a:off x="8698523" y="6128882"/>
            <a:ext cx="3341077"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Questions?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nicole.rambergpihl@maine.edu</a:t>
            </a:r>
          </a:p>
        </p:txBody>
      </p:sp>
      <p:grpSp>
        <p:nvGrpSpPr>
          <p:cNvPr id="6" name="Group 5">
            <a:extLst>
              <a:ext uri="{FF2B5EF4-FFF2-40B4-BE49-F238E27FC236}">
                <a16:creationId xmlns:a16="http://schemas.microsoft.com/office/drawing/2014/main" id="{A06C77DF-3E2B-464C-9C6D-BAA323314489}"/>
              </a:ext>
            </a:extLst>
          </p:cNvPr>
          <p:cNvGrpSpPr/>
          <p:nvPr/>
        </p:nvGrpSpPr>
        <p:grpSpPr>
          <a:xfrm>
            <a:off x="1676400" y="1077685"/>
            <a:ext cx="10012971" cy="3028047"/>
            <a:chOff x="1676400" y="1077685"/>
            <a:chExt cx="10012971" cy="3028047"/>
          </a:xfrm>
        </p:grpSpPr>
        <p:grpSp>
          <p:nvGrpSpPr>
            <p:cNvPr id="3" name="Group 2">
              <a:extLst>
                <a:ext uri="{FF2B5EF4-FFF2-40B4-BE49-F238E27FC236}">
                  <a16:creationId xmlns:a16="http://schemas.microsoft.com/office/drawing/2014/main" id="{6F1D56BD-342A-4F19-BADF-F0FD321FDE13}"/>
                </a:ext>
              </a:extLst>
            </p:cNvPr>
            <p:cNvGrpSpPr/>
            <p:nvPr/>
          </p:nvGrpSpPr>
          <p:grpSpPr>
            <a:xfrm>
              <a:off x="1676400" y="1077685"/>
              <a:ext cx="10012971" cy="3028047"/>
              <a:chOff x="1676400" y="1077685"/>
              <a:chExt cx="10012971" cy="3028047"/>
            </a:xfrm>
          </p:grpSpPr>
          <p:sp>
            <p:nvSpPr>
              <p:cNvPr id="41" name="Arrow: Up 40">
                <a:extLst>
                  <a:ext uri="{FF2B5EF4-FFF2-40B4-BE49-F238E27FC236}">
                    <a16:creationId xmlns:a16="http://schemas.microsoft.com/office/drawing/2014/main" id="{80C84A2F-97E7-45D9-BC3B-E1DCCD20521E}"/>
                  </a:ext>
                </a:extLst>
              </p:cNvPr>
              <p:cNvSpPr/>
              <p:nvPr/>
            </p:nvSpPr>
            <p:spPr>
              <a:xfrm rot="6619532">
                <a:off x="4506257" y="2436081"/>
                <a:ext cx="131616" cy="2697835"/>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Picture 3" descr="A picture containing truck, riding, large, person&#10;&#10;Description automatically generated">
                <a:extLst>
                  <a:ext uri="{FF2B5EF4-FFF2-40B4-BE49-F238E27FC236}">
                    <a16:creationId xmlns:a16="http://schemas.microsoft.com/office/drawing/2014/main" id="{10349CAB-CA09-45AC-B567-4E5794DC4E3B}"/>
                  </a:ext>
                </a:extLst>
              </p:cNvPr>
              <p:cNvPicPr>
                <a:picLocks noChangeAspect="1"/>
              </p:cNvPicPr>
              <p:nvPr/>
            </p:nvPicPr>
            <p:blipFill rotWithShape="1">
              <a:blip r:embed="rId4"/>
              <a:srcRect l="42533" b="31636"/>
              <a:stretch/>
            </p:blipFill>
            <p:spPr>
              <a:xfrm>
                <a:off x="1676400" y="1830814"/>
                <a:ext cx="1696780" cy="1560086"/>
              </a:xfrm>
              <a:prstGeom prst="rect">
                <a:avLst/>
              </a:prstGeom>
              <a:ln>
                <a:solidFill>
                  <a:schemeClr val="tx1">
                    <a:lumMod val="75000"/>
                    <a:lumOff val="25000"/>
                  </a:schemeClr>
                </a:solidFill>
              </a:ln>
            </p:spPr>
          </p:pic>
          <p:sp>
            <p:nvSpPr>
              <p:cNvPr id="48" name="Arrow: Up 47">
                <a:extLst>
                  <a:ext uri="{FF2B5EF4-FFF2-40B4-BE49-F238E27FC236}">
                    <a16:creationId xmlns:a16="http://schemas.microsoft.com/office/drawing/2014/main" id="{915F8D70-A0D0-4E77-A525-4AD4BF792934}"/>
                  </a:ext>
                </a:extLst>
              </p:cNvPr>
              <p:cNvSpPr/>
              <p:nvPr/>
            </p:nvSpPr>
            <p:spPr>
              <a:xfrm rot="19193348">
                <a:off x="9545816" y="1354960"/>
                <a:ext cx="81978" cy="1680359"/>
              </a:xfrm>
              <a:prstGeom prs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410526-ABFC-494C-9267-4BFD68286653}"/>
                  </a:ext>
                </a:extLst>
              </p:cNvPr>
              <p:cNvSpPr/>
              <p:nvPr/>
            </p:nvSpPr>
            <p:spPr>
              <a:xfrm>
                <a:off x="8577943" y="1077685"/>
                <a:ext cx="1121228" cy="2612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1FB0147-4891-4EB1-8413-1B57CB035EE2}"/>
                  </a:ext>
                </a:extLst>
              </p:cNvPr>
              <p:cNvSpPr txBox="1"/>
              <p:nvPr/>
            </p:nvSpPr>
            <p:spPr>
              <a:xfrm>
                <a:off x="9811378" y="2813070"/>
                <a:ext cx="187799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Interactive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Click on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Search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grpSp>
        <p:pic>
          <p:nvPicPr>
            <p:cNvPr id="5" name="Graphic 4" descr="Cursor">
              <a:extLst>
                <a:ext uri="{FF2B5EF4-FFF2-40B4-BE49-F238E27FC236}">
                  <a16:creationId xmlns:a16="http://schemas.microsoft.com/office/drawing/2014/main" id="{DC7781E2-1B34-451D-BBBA-00A1631A46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8523" y="1202962"/>
              <a:ext cx="416702" cy="416702"/>
            </a:xfrm>
            <a:prstGeom prst="rect">
              <a:avLst/>
            </a:prstGeom>
          </p:spPr>
        </p:pic>
      </p:grpSp>
      <p:sp>
        <p:nvSpPr>
          <p:cNvPr id="50" name="TextBox 49">
            <a:extLst>
              <a:ext uri="{FF2B5EF4-FFF2-40B4-BE49-F238E27FC236}">
                <a16:creationId xmlns:a16="http://schemas.microsoft.com/office/drawing/2014/main" id="{13E8593E-FCE7-429B-AFC2-1B39BCA872E7}"/>
              </a:ext>
            </a:extLst>
          </p:cNvPr>
          <p:cNvSpPr txBox="1"/>
          <p:nvPr/>
        </p:nvSpPr>
        <p:spPr>
          <a:xfrm>
            <a:off x="7128" y="5359441"/>
            <a:ext cx="251766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Acknowledgements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Dr. Cedric Fichot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Dr. Mehdi Heris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Dr. Kenton 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CCDD &amp; TEX</a:t>
            </a:r>
          </a:p>
        </p:txBody>
      </p:sp>
    </p:spTree>
    <p:extLst>
      <p:ext uri="{BB962C8B-B14F-4D97-AF65-F5344CB8AC3E}">
        <p14:creationId xmlns:p14="http://schemas.microsoft.com/office/powerpoint/2010/main" val="18593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49863" y="1894115"/>
            <a:ext cx="5518237" cy="1977884"/>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2800" spc="0" dirty="0">
                <a:solidFill>
                  <a:srgbClr val="006D9D"/>
                </a:solidFill>
              </a:rPr>
              <a:t>Quantifying Changes in Urban Albedo with NASA Earth Observations to Reduce Urban Heat Island Effect in      Cambridge, Massachusetts </a:t>
            </a:r>
          </a:p>
        </p:txBody>
      </p:sp>
      <p:sp>
        <p:nvSpPr>
          <p:cNvPr id="5" name="TextBox 4"/>
          <p:cNvSpPr txBox="1"/>
          <p:nvPr/>
        </p:nvSpPr>
        <p:spPr>
          <a:xfrm>
            <a:off x="5949863" y="4275369"/>
            <a:ext cx="5394960" cy="1661993"/>
          </a:xfrm>
          <a:prstGeom prst="rect">
            <a:avLst/>
          </a:prstGeom>
          <a:noFill/>
        </p:spPr>
        <p:txBody>
          <a:bodyPr wrap="square" rtlCol="0">
            <a:spAutoFit/>
          </a:bodyPr>
          <a:lstStyle/>
          <a:p>
            <a:pPr algn="l"/>
            <a:r>
              <a:rPr lang="en-US" dirty="0">
                <a:solidFill>
                  <a:srgbClr val="3F3F3F"/>
                </a:solidFill>
                <a:latin typeface="Century Gothic" panose="020B0502020202020204" pitchFamily="34" charset="0"/>
              </a:rPr>
              <a:t>Nicole Ramberg-Pihl, Sophie Barrowman, </a:t>
            </a:r>
          </a:p>
          <a:p>
            <a:pPr algn="l"/>
            <a:r>
              <a:rPr lang="en-US" dirty="0">
                <a:solidFill>
                  <a:srgbClr val="3F3F3F"/>
                </a:solidFill>
                <a:latin typeface="Century Gothic" panose="020B0502020202020204" pitchFamily="34" charset="0"/>
              </a:rPr>
              <a:t>Liam Bhajan, Olivia Cronin-Golomb, &amp;                    Celeste Gambino</a:t>
            </a:r>
          </a:p>
          <a:p>
            <a:pPr algn="l"/>
            <a:endParaRPr lang="en-US" sz="1600" dirty="0">
              <a:solidFill>
                <a:srgbClr val="3F3F3F"/>
              </a:solidFill>
              <a:latin typeface="Century Gothic" panose="020B0502020202020204" pitchFamily="34" charset="0"/>
            </a:endParaRPr>
          </a:p>
          <a:p>
            <a:pPr algn="l"/>
            <a:endParaRPr lang="en-US" sz="1600" dirty="0">
              <a:solidFill>
                <a:srgbClr val="3F3F3F"/>
              </a:solidFill>
              <a:latin typeface="Century Gothic" panose="020B0502020202020204" pitchFamily="34" charset="0"/>
            </a:endParaRPr>
          </a:p>
          <a:p>
            <a:pPr algn="l"/>
            <a:r>
              <a:rPr lang="en-US" sz="1600" dirty="0">
                <a:solidFill>
                  <a:srgbClr val="3F3F3F"/>
                </a:solidFill>
                <a:latin typeface="Century Gothic" panose="020B0502020202020204" pitchFamily="34" charset="0"/>
              </a:rPr>
              <a:t>NASA DEVELOP Program – SSAI</a:t>
            </a:r>
          </a:p>
        </p:txBody>
      </p:sp>
      <p:sp>
        <p:nvSpPr>
          <p:cNvPr id="2" name="Rectangle 1"/>
          <p:cNvSpPr/>
          <p:nvPr/>
        </p:nvSpPr>
        <p:spPr>
          <a:xfrm>
            <a:off x="10427545" y="6248400"/>
            <a:ext cx="1192955" cy="369332"/>
          </a:xfrm>
          <a:prstGeom prst="rect">
            <a:avLst/>
          </a:prstGeom>
        </p:spPr>
        <p:txBody>
          <a:bodyPr wrap="none">
            <a:spAutoFit/>
          </a:bodyPr>
          <a:lstStyle/>
          <a:p>
            <a:r>
              <a:rPr lang="en-US" b="1" dirty="0">
                <a:solidFill>
                  <a:srgbClr val="006D9D"/>
                </a:solidFill>
                <a:latin typeface="Century Gothic" panose="020B0502020202020204" pitchFamily="34" charset="0"/>
              </a:rPr>
              <a:t>SY040-05</a:t>
            </a:r>
          </a:p>
        </p:txBody>
      </p:sp>
    </p:spTree>
    <p:extLst>
      <p:ext uri="{BB962C8B-B14F-4D97-AF65-F5344CB8AC3E}">
        <p14:creationId xmlns:p14="http://schemas.microsoft.com/office/powerpoint/2010/main" val="345788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3FB74C9-F30E-4866-82B5-21C253AAD19E}"/>
              </a:ext>
            </a:extLst>
          </p:cNvPr>
          <p:cNvSpPr txBox="1"/>
          <p:nvPr/>
        </p:nvSpPr>
        <p:spPr>
          <a:xfrm>
            <a:off x="495300" y="266700"/>
            <a:ext cx="7752443"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Urban Heat Island Effect (UHI)</a:t>
            </a:r>
            <a:endParaRPr lang="en-MT" sz="4000" b="1">
              <a:solidFill>
                <a:srgbClr val="126D9D"/>
              </a:solidFill>
              <a:latin typeface="Century Gothic" panose="020B0502020202020204" pitchFamily="34" charset="0"/>
            </a:endParaRPr>
          </a:p>
        </p:txBody>
      </p:sp>
      <p:cxnSp>
        <p:nvCxnSpPr>
          <p:cNvPr id="16" name="Straight Connector 15">
            <a:extLst>
              <a:ext uri="{FF2B5EF4-FFF2-40B4-BE49-F238E27FC236}">
                <a16:creationId xmlns:a16="http://schemas.microsoft.com/office/drawing/2014/main" id="{35B07FA8-55BC-4934-9BC1-353939A700BB}"/>
              </a:ext>
            </a:extLst>
          </p:cNvPr>
          <p:cNvCxnSpPr>
            <a:cxnSpLocks/>
          </p:cNvCxnSpPr>
          <p:nvPr/>
        </p:nvCxnSpPr>
        <p:spPr>
          <a:xfrm>
            <a:off x="-7528" y="939800"/>
            <a:ext cx="9151887"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3F51850-6079-4B8D-A4B2-98DBE578AA29}"/>
              </a:ext>
            </a:extLst>
          </p:cNvPr>
          <p:cNvSpPr/>
          <p:nvPr/>
        </p:nvSpPr>
        <p:spPr>
          <a:xfrm>
            <a:off x="1982316" y="1137584"/>
            <a:ext cx="8398618" cy="1130118"/>
          </a:xfrm>
          <a:prstGeom prst="rect">
            <a:avLst/>
          </a:prstGeom>
        </p:spPr>
        <p:txBody>
          <a:bodyPr wrap="square" anchor="t">
            <a:spAutoFit/>
          </a:bodyPr>
          <a:lstStyle/>
          <a:p>
            <a:pPr algn="ctr">
              <a:lnSpc>
                <a:spcPct val="150000"/>
              </a:lnSpc>
            </a:pPr>
            <a:r>
              <a:rPr lang="en-US" sz="2400" dirty="0">
                <a:solidFill>
                  <a:schemeClr val="tx1">
                    <a:lumMod val="75000"/>
                    <a:lumOff val="25000"/>
                  </a:schemeClr>
                </a:solidFill>
                <a:latin typeface="Century Gothic"/>
              </a:rPr>
              <a:t>Urban environments experience </a:t>
            </a:r>
            <a:r>
              <a:rPr lang="en-US" sz="2400" b="1" dirty="0">
                <a:solidFill>
                  <a:srgbClr val="7E0000"/>
                </a:solidFill>
                <a:latin typeface="Century Gothic"/>
              </a:rPr>
              <a:t>warmer temperatures</a:t>
            </a:r>
            <a:r>
              <a:rPr lang="en-US" sz="2400" b="1" dirty="0">
                <a:solidFill>
                  <a:schemeClr val="tx1">
                    <a:lumMod val="75000"/>
                    <a:lumOff val="25000"/>
                  </a:schemeClr>
                </a:solidFill>
                <a:latin typeface="Century Gothic"/>
              </a:rPr>
              <a:t> </a:t>
            </a:r>
            <a:endParaRPr lang="en-US" sz="2400" b="1" dirty="0">
              <a:solidFill>
                <a:schemeClr val="tx1">
                  <a:lumMod val="75000"/>
                  <a:lumOff val="25000"/>
                </a:schemeClr>
              </a:solidFill>
              <a:latin typeface="Century Gothic" panose="020B0502020202020204" pitchFamily="34" charset="0"/>
            </a:endParaRPr>
          </a:p>
          <a:p>
            <a:pPr algn="ctr">
              <a:lnSpc>
                <a:spcPct val="150000"/>
              </a:lnSpc>
            </a:pPr>
            <a:r>
              <a:rPr lang="en-US" sz="2400" dirty="0">
                <a:solidFill>
                  <a:schemeClr val="tx1">
                    <a:lumMod val="75000"/>
                    <a:lumOff val="25000"/>
                  </a:schemeClr>
                </a:solidFill>
                <a:latin typeface="Century Gothic"/>
              </a:rPr>
              <a:t>compared to surrounding suburban and rural areas</a:t>
            </a:r>
            <a:endParaRPr lang="en-MT" sz="2400">
              <a:solidFill>
                <a:schemeClr val="tx1">
                  <a:lumMod val="75000"/>
                  <a:lumOff val="25000"/>
                </a:schemeClr>
              </a:solidFill>
              <a:latin typeface="Century Gothic"/>
            </a:endParaRPr>
          </a:p>
        </p:txBody>
      </p:sp>
      <p:grpSp>
        <p:nvGrpSpPr>
          <p:cNvPr id="18" name="Group 17">
            <a:extLst>
              <a:ext uri="{FF2B5EF4-FFF2-40B4-BE49-F238E27FC236}">
                <a16:creationId xmlns:a16="http://schemas.microsoft.com/office/drawing/2014/main" id="{471B491D-8631-48B8-A54E-FF3DE83D37C3}"/>
              </a:ext>
            </a:extLst>
          </p:cNvPr>
          <p:cNvGrpSpPr/>
          <p:nvPr/>
        </p:nvGrpSpPr>
        <p:grpSpPr>
          <a:xfrm>
            <a:off x="8906610" y="3237091"/>
            <a:ext cx="2802173" cy="1474867"/>
            <a:chOff x="8906610" y="3237091"/>
            <a:chExt cx="2802173" cy="1474867"/>
          </a:xfrm>
        </p:grpSpPr>
        <p:sp>
          <p:nvSpPr>
            <p:cNvPr id="19" name="TextBox 18">
              <a:extLst>
                <a:ext uri="{FF2B5EF4-FFF2-40B4-BE49-F238E27FC236}">
                  <a16:creationId xmlns:a16="http://schemas.microsoft.com/office/drawing/2014/main" id="{4D92A12D-5569-4101-893F-71617CE45FEF}"/>
                </a:ext>
              </a:extLst>
            </p:cNvPr>
            <p:cNvSpPr txBox="1"/>
            <p:nvPr/>
          </p:nvSpPr>
          <p:spPr>
            <a:xfrm>
              <a:off x="9887049" y="3497472"/>
              <a:ext cx="1821734" cy="830997"/>
            </a:xfrm>
            <a:prstGeom prst="rect">
              <a:avLst/>
            </a:prstGeom>
            <a:noFill/>
          </p:spPr>
          <p:txBody>
            <a:bodyPr wrap="square" rtlCol="0">
              <a:spAutoFit/>
            </a:bodyPr>
            <a:lstStyle/>
            <a:p>
              <a:pPr algn="r"/>
              <a:r>
                <a:rPr lang="en-US" sz="2400" b="1" dirty="0">
                  <a:solidFill>
                    <a:srgbClr val="964035"/>
                  </a:solidFill>
                  <a:latin typeface="Century Gothic" panose="020B0502020202020204" pitchFamily="34" charset="0"/>
                </a:rPr>
                <a:t>Up to 22°F</a:t>
              </a:r>
              <a:endParaRPr lang="en-MT" sz="2400" b="1">
                <a:solidFill>
                  <a:srgbClr val="964035"/>
                </a:solidFill>
                <a:latin typeface="Century Gothic" panose="020B0502020202020204" pitchFamily="34" charset="0"/>
              </a:endParaRPr>
            </a:p>
            <a:p>
              <a:r>
                <a:rPr lang="en-MT" sz="2400" b="1">
                  <a:solidFill>
                    <a:srgbClr val="964035"/>
                  </a:solidFill>
                  <a:latin typeface="Century Gothic" panose="020B0502020202020204" pitchFamily="34" charset="0"/>
                </a:rPr>
                <a:t>WARMER</a:t>
              </a:r>
            </a:p>
          </p:txBody>
        </p:sp>
        <p:pic>
          <p:nvPicPr>
            <p:cNvPr id="20" name="Graphic 19" descr="Thermometer">
              <a:extLst>
                <a:ext uri="{FF2B5EF4-FFF2-40B4-BE49-F238E27FC236}">
                  <a16:creationId xmlns:a16="http://schemas.microsoft.com/office/drawing/2014/main" id="{BB33C508-C30D-4821-8162-3E13E32CE3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14469">
              <a:off x="8906610" y="3237091"/>
              <a:ext cx="1474867" cy="1474867"/>
            </a:xfrm>
            <a:prstGeom prst="rect">
              <a:avLst/>
            </a:prstGeom>
          </p:spPr>
        </p:pic>
      </p:grpSp>
      <p:sp>
        <p:nvSpPr>
          <p:cNvPr id="21" name="TextBox 20">
            <a:extLst>
              <a:ext uri="{FF2B5EF4-FFF2-40B4-BE49-F238E27FC236}">
                <a16:creationId xmlns:a16="http://schemas.microsoft.com/office/drawing/2014/main" id="{AC1CDE74-A477-45FE-824D-ED22FF34F3BB}"/>
              </a:ext>
            </a:extLst>
          </p:cNvPr>
          <p:cNvSpPr txBox="1"/>
          <p:nvPr/>
        </p:nvSpPr>
        <p:spPr>
          <a:xfrm>
            <a:off x="4009674" y="6197629"/>
            <a:ext cx="1382110" cy="400110"/>
          </a:xfrm>
          <a:prstGeom prst="rect">
            <a:avLst/>
          </a:prstGeom>
          <a:noFill/>
        </p:spPr>
        <p:txBody>
          <a:bodyPr wrap="none" rtlCol="0" anchor="t">
            <a:spAutoFit/>
          </a:bodyPr>
          <a:lstStyle/>
          <a:p>
            <a:pPr algn="ctr"/>
            <a:r>
              <a:rPr lang="en-MT" sz="2000">
                <a:solidFill>
                  <a:schemeClr val="tx1">
                    <a:lumMod val="75000"/>
                    <a:lumOff val="25000"/>
                  </a:schemeClr>
                </a:solidFill>
                <a:latin typeface="Century Gothic"/>
              </a:rPr>
              <a:t>Suburban</a:t>
            </a:r>
            <a:endParaRPr lang="en-US" sz="2800" dirty="0">
              <a:solidFill>
                <a:schemeClr val="tx1">
                  <a:lumMod val="75000"/>
                  <a:lumOff val="25000"/>
                </a:schemeClr>
              </a:solidFill>
            </a:endParaRPr>
          </a:p>
        </p:txBody>
      </p:sp>
      <p:sp>
        <p:nvSpPr>
          <p:cNvPr id="22" name="TextBox 21">
            <a:extLst>
              <a:ext uri="{FF2B5EF4-FFF2-40B4-BE49-F238E27FC236}">
                <a16:creationId xmlns:a16="http://schemas.microsoft.com/office/drawing/2014/main" id="{D2F596BF-06EA-4604-85BB-C0968EB0B4F1}"/>
              </a:ext>
            </a:extLst>
          </p:cNvPr>
          <p:cNvSpPr txBox="1"/>
          <p:nvPr/>
        </p:nvSpPr>
        <p:spPr>
          <a:xfrm>
            <a:off x="5475752" y="6197628"/>
            <a:ext cx="936475" cy="400110"/>
          </a:xfrm>
          <a:prstGeom prst="rect">
            <a:avLst/>
          </a:prstGeom>
          <a:noFill/>
        </p:spPr>
        <p:txBody>
          <a:bodyPr wrap="none" rtlCol="0" anchor="t">
            <a:spAutoFit/>
          </a:bodyPr>
          <a:lstStyle/>
          <a:p>
            <a:pPr algn="ctr"/>
            <a:r>
              <a:rPr lang="en-MT" sz="2000">
                <a:solidFill>
                  <a:schemeClr val="tx1">
                    <a:lumMod val="75000"/>
                    <a:lumOff val="25000"/>
                  </a:schemeClr>
                </a:solidFill>
                <a:latin typeface="Century Gothic"/>
              </a:rPr>
              <a:t>Urban</a:t>
            </a:r>
            <a:endParaRPr lang="en-US" sz="2800" dirty="0">
              <a:solidFill>
                <a:schemeClr val="tx1">
                  <a:lumMod val="75000"/>
                  <a:lumOff val="25000"/>
                </a:schemeClr>
              </a:solidFill>
            </a:endParaRPr>
          </a:p>
        </p:txBody>
      </p:sp>
      <p:sp>
        <p:nvSpPr>
          <p:cNvPr id="23" name="TextBox 22">
            <a:extLst>
              <a:ext uri="{FF2B5EF4-FFF2-40B4-BE49-F238E27FC236}">
                <a16:creationId xmlns:a16="http://schemas.microsoft.com/office/drawing/2014/main" id="{84F2BFD2-D610-4A9D-843C-0DA8E731E446}"/>
              </a:ext>
            </a:extLst>
          </p:cNvPr>
          <p:cNvSpPr txBox="1"/>
          <p:nvPr/>
        </p:nvSpPr>
        <p:spPr>
          <a:xfrm>
            <a:off x="6603146" y="6197628"/>
            <a:ext cx="1382110" cy="400110"/>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Suburban</a:t>
            </a:r>
          </a:p>
        </p:txBody>
      </p:sp>
      <p:sp>
        <p:nvSpPr>
          <p:cNvPr id="24" name="TextBox 23">
            <a:extLst>
              <a:ext uri="{FF2B5EF4-FFF2-40B4-BE49-F238E27FC236}">
                <a16:creationId xmlns:a16="http://schemas.microsoft.com/office/drawing/2014/main" id="{1A62FBCB-A607-4B24-BC23-C2EA5BBE09B8}"/>
              </a:ext>
            </a:extLst>
          </p:cNvPr>
          <p:cNvSpPr txBox="1"/>
          <p:nvPr/>
        </p:nvSpPr>
        <p:spPr>
          <a:xfrm>
            <a:off x="8031207" y="6197627"/>
            <a:ext cx="798617" cy="400110"/>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Rural</a:t>
            </a:r>
          </a:p>
        </p:txBody>
      </p:sp>
      <p:sp>
        <p:nvSpPr>
          <p:cNvPr id="25" name="TextBox 24">
            <a:extLst>
              <a:ext uri="{FF2B5EF4-FFF2-40B4-BE49-F238E27FC236}">
                <a16:creationId xmlns:a16="http://schemas.microsoft.com/office/drawing/2014/main" id="{609F8184-1B93-43B0-A39C-A7E0E8506799}"/>
              </a:ext>
            </a:extLst>
          </p:cNvPr>
          <p:cNvSpPr txBox="1"/>
          <p:nvPr/>
        </p:nvSpPr>
        <p:spPr>
          <a:xfrm>
            <a:off x="3205206" y="6197627"/>
            <a:ext cx="798617" cy="400110"/>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Rural</a:t>
            </a:r>
          </a:p>
        </p:txBody>
      </p:sp>
      <p:cxnSp>
        <p:nvCxnSpPr>
          <p:cNvPr id="26" name="Straight Arrow Connector 25">
            <a:extLst>
              <a:ext uri="{FF2B5EF4-FFF2-40B4-BE49-F238E27FC236}">
                <a16:creationId xmlns:a16="http://schemas.microsoft.com/office/drawing/2014/main" id="{DDE6F2DD-0C9F-4D6A-8123-52AB4C5660E7}"/>
              </a:ext>
            </a:extLst>
          </p:cNvPr>
          <p:cNvCxnSpPr/>
          <p:nvPr/>
        </p:nvCxnSpPr>
        <p:spPr>
          <a:xfrm flipV="1">
            <a:off x="3250501" y="6044202"/>
            <a:ext cx="5922209" cy="1336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1E70E20-2DD8-4ECB-AB93-06D4FD052DFA}"/>
              </a:ext>
            </a:extLst>
          </p:cNvPr>
          <p:cNvCxnSpPr>
            <a:cxnSpLocks/>
          </p:cNvCxnSpPr>
          <p:nvPr/>
        </p:nvCxnSpPr>
        <p:spPr>
          <a:xfrm flipH="1" flipV="1">
            <a:off x="3237131" y="2595149"/>
            <a:ext cx="13369" cy="344905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Graphic 18" descr="Forest scene">
            <a:extLst>
              <a:ext uri="{FF2B5EF4-FFF2-40B4-BE49-F238E27FC236}">
                <a16:creationId xmlns:a16="http://schemas.microsoft.com/office/drawing/2014/main" id="{98700DA4-DFF5-4A9E-8E9E-BE02CA1E6F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0606" y="5308939"/>
            <a:ext cx="727243" cy="727243"/>
          </a:xfrm>
          <a:prstGeom prst="rect">
            <a:avLst/>
          </a:prstGeom>
          <a:effectLst/>
        </p:spPr>
      </p:pic>
      <p:pic>
        <p:nvPicPr>
          <p:cNvPr id="29" name="Graphic 18" descr="Forest scene">
            <a:extLst>
              <a:ext uri="{FF2B5EF4-FFF2-40B4-BE49-F238E27FC236}">
                <a16:creationId xmlns:a16="http://schemas.microsoft.com/office/drawing/2014/main" id="{AB2D1AF5-8BF5-4A72-AA93-8318C5848B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6394" y="5308938"/>
            <a:ext cx="727243" cy="727243"/>
          </a:xfrm>
          <a:prstGeom prst="rect">
            <a:avLst/>
          </a:prstGeom>
          <a:effectLst/>
        </p:spPr>
      </p:pic>
      <p:pic>
        <p:nvPicPr>
          <p:cNvPr id="30" name="Graphic 28" descr="Neighborhood">
            <a:extLst>
              <a:ext uri="{FF2B5EF4-FFF2-40B4-BE49-F238E27FC236}">
                <a16:creationId xmlns:a16="http://schemas.microsoft.com/office/drawing/2014/main" id="{42BF7F2A-28E6-4EED-8B57-5D0DD41B19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0079" y="5308940"/>
            <a:ext cx="673769" cy="673769"/>
          </a:xfrm>
          <a:prstGeom prst="rect">
            <a:avLst/>
          </a:prstGeom>
          <a:effectLst/>
        </p:spPr>
      </p:pic>
      <p:pic>
        <p:nvPicPr>
          <p:cNvPr id="31" name="Graphic 30" descr="City">
            <a:extLst>
              <a:ext uri="{FF2B5EF4-FFF2-40B4-BE49-F238E27FC236}">
                <a16:creationId xmlns:a16="http://schemas.microsoft.com/office/drawing/2014/main" id="{77AB0929-4A9A-4649-8A8B-40F65D9A9F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9342" y="4974850"/>
            <a:ext cx="1195136" cy="1208385"/>
          </a:xfrm>
          <a:prstGeom prst="rect">
            <a:avLst/>
          </a:prstGeom>
          <a:effectLst/>
        </p:spPr>
      </p:pic>
      <p:cxnSp>
        <p:nvCxnSpPr>
          <p:cNvPr id="32" name="Connector: Curved 31">
            <a:extLst>
              <a:ext uri="{FF2B5EF4-FFF2-40B4-BE49-F238E27FC236}">
                <a16:creationId xmlns:a16="http://schemas.microsoft.com/office/drawing/2014/main" id="{F291C3E1-B651-4F28-8839-C235079557EF}"/>
              </a:ext>
            </a:extLst>
          </p:cNvPr>
          <p:cNvCxnSpPr/>
          <p:nvPr/>
        </p:nvCxnSpPr>
        <p:spPr>
          <a:xfrm flipV="1">
            <a:off x="3388217" y="2676530"/>
            <a:ext cx="2692400" cy="3310020"/>
          </a:xfrm>
          <a:prstGeom prst="curvedConnector3">
            <a:avLst/>
          </a:prstGeom>
          <a:ln w="9525">
            <a:solidFill>
              <a:srgbClr val="C00000"/>
            </a:solidFill>
          </a:ln>
        </p:spPr>
        <p:style>
          <a:lnRef idx="1">
            <a:schemeClr val="dk1"/>
          </a:lnRef>
          <a:fillRef idx="0">
            <a:schemeClr val="dk1"/>
          </a:fillRef>
          <a:effectRef idx="0">
            <a:schemeClr val="dk1"/>
          </a:effectRef>
          <a:fontRef idx="minor">
            <a:schemeClr val="tx1"/>
          </a:fontRef>
        </p:style>
      </p:cxnSp>
      <p:cxnSp>
        <p:nvCxnSpPr>
          <p:cNvPr id="33" name="Connector: Curved 32">
            <a:extLst>
              <a:ext uri="{FF2B5EF4-FFF2-40B4-BE49-F238E27FC236}">
                <a16:creationId xmlns:a16="http://schemas.microsoft.com/office/drawing/2014/main" id="{52D21F13-D83C-4A0D-8186-3AF902193F36}"/>
              </a:ext>
            </a:extLst>
          </p:cNvPr>
          <p:cNvCxnSpPr>
            <a:cxnSpLocks/>
          </p:cNvCxnSpPr>
          <p:nvPr/>
        </p:nvCxnSpPr>
        <p:spPr>
          <a:xfrm flipH="1" flipV="1">
            <a:off x="6072097" y="2676529"/>
            <a:ext cx="2692400" cy="3310020"/>
          </a:xfrm>
          <a:prstGeom prst="curvedConnector3">
            <a:avLst/>
          </a:prstGeom>
          <a:ln w="9525">
            <a:solidFill>
              <a:srgbClr val="C00000"/>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44BA469-97E6-4915-8BC2-D0EA2B7092BA}"/>
              </a:ext>
            </a:extLst>
          </p:cNvPr>
          <p:cNvSpPr txBox="1"/>
          <p:nvPr/>
        </p:nvSpPr>
        <p:spPr>
          <a:xfrm rot="16200000">
            <a:off x="2046269" y="4319989"/>
            <a:ext cx="1779654" cy="400110"/>
          </a:xfrm>
          <a:prstGeom prst="rect">
            <a:avLst/>
          </a:prstGeom>
          <a:noFill/>
        </p:spPr>
        <p:txBody>
          <a:bodyPr wrap="none" rtlCol="0" anchor="t">
            <a:spAutoFit/>
          </a:bodyPr>
          <a:lstStyle/>
          <a:p>
            <a:pPr algn="ctr"/>
            <a:r>
              <a:rPr lang="en-MT" sz="2000">
                <a:solidFill>
                  <a:srgbClr val="3F3F3F"/>
                </a:solidFill>
                <a:latin typeface="Century Gothic"/>
              </a:rPr>
              <a:t>Temperature</a:t>
            </a:r>
            <a:endParaRPr lang="en-US" sz="2000" dirty="0">
              <a:solidFill>
                <a:srgbClr val="3F3F3F"/>
              </a:solidFill>
              <a:latin typeface="Century Gothic"/>
            </a:endParaRPr>
          </a:p>
        </p:txBody>
      </p:sp>
      <p:pic>
        <p:nvPicPr>
          <p:cNvPr id="35" name="Graphic 28" descr="Neighborhood">
            <a:extLst>
              <a:ext uri="{FF2B5EF4-FFF2-40B4-BE49-F238E27FC236}">
                <a16:creationId xmlns:a16="http://schemas.microsoft.com/office/drawing/2014/main" id="{4DBA4CF9-3122-4DA6-8C96-D1E2B440F3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1521" y="5323332"/>
            <a:ext cx="673769" cy="673769"/>
          </a:xfrm>
          <a:prstGeom prst="rect">
            <a:avLst/>
          </a:prstGeom>
          <a:effectLst/>
        </p:spPr>
      </p:pic>
    </p:spTree>
    <p:extLst>
      <p:ext uri="{BB962C8B-B14F-4D97-AF65-F5344CB8AC3E}">
        <p14:creationId xmlns:p14="http://schemas.microsoft.com/office/powerpoint/2010/main" val="375823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D69556DD-F558-4731-A4EB-25D8E4F0AF26}"/>
              </a:ext>
            </a:extLst>
          </p:cNvPr>
          <p:cNvSpPr txBox="1"/>
          <p:nvPr/>
        </p:nvSpPr>
        <p:spPr>
          <a:xfrm>
            <a:off x="495300" y="266700"/>
            <a:ext cx="8040984"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Why Does the UHI Effect Occur?</a:t>
            </a:r>
            <a:endParaRPr lang="en-MT" sz="4000" b="1">
              <a:solidFill>
                <a:srgbClr val="126D9D"/>
              </a:solidFill>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6159D124-C8A2-4E28-AE11-BC6B20FD09BB}"/>
              </a:ext>
            </a:extLst>
          </p:cNvPr>
          <p:cNvCxnSpPr>
            <a:cxnSpLocks/>
          </p:cNvCxnSpPr>
          <p:nvPr/>
        </p:nvCxnSpPr>
        <p:spPr>
          <a:xfrm>
            <a:off x="-7528" y="864644"/>
            <a:ext cx="9151887"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pic>
        <p:nvPicPr>
          <p:cNvPr id="38" name="Picture 4">
            <a:extLst>
              <a:ext uri="{FF2B5EF4-FFF2-40B4-BE49-F238E27FC236}">
                <a16:creationId xmlns:a16="http://schemas.microsoft.com/office/drawing/2014/main" id="{DE9399F2-6F12-4E79-BA22-D606F55C201D}"/>
              </a:ext>
            </a:extLst>
          </p:cNvPr>
          <p:cNvPicPr>
            <a:picLocks noChangeAspect="1"/>
          </p:cNvPicPr>
          <p:nvPr/>
        </p:nvPicPr>
        <p:blipFill>
          <a:blip r:embed="rId3"/>
          <a:stretch>
            <a:fillRect/>
          </a:stretch>
        </p:blipFill>
        <p:spPr>
          <a:xfrm>
            <a:off x="2694181" y="1087234"/>
            <a:ext cx="6803638" cy="5246524"/>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4932EAA8-80A4-4A9F-81AA-73501A0AC623}"/>
              </a:ext>
            </a:extLst>
          </p:cNvPr>
          <p:cNvSpPr txBox="1"/>
          <p:nvPr/>
        </p:nvSpPr>
        <p:spPr>
          <a:xfrm>
            <a:off x="7180221" y="6374432"/>
            <a:ext cx="3382558" cy="261610"/>
          </a:xfrm>
          <a:prstGeom prst="rect">
            <a:avLst/>
          </a:prstGeom>
          <a:noFill/>
        </p:spPr>
        <p:txBody>
          <a:bodyPr wrap="square" rtlCol="0">
            <a:spAutoFit/>
          </a:bodyPr>
          <a:lstStyle/>
          <a:p>
            <a:r>
              <a:rPr lang="en-MT" sz="1100">
                <a:solidFill>
                  <a:srgbClr val="3F3F3F"/>
                </a:solidFill>
                <a:latin typeface="Century Gothic" panose="020B0502020202020204" pitchFamily="34" charset="0"/>
              </a:rPr>
              <a:t>Image credit: City of Cambridge</a:t>
            </a:r>
          </a:p>
        </p:txBody>
      </p:sp>
      <p:grpSp>
        <p:nvGrpSpPr>
          <p:cNvPr id="40" name="Group 39">
            <a:extLst>
              <a:ext uri="{FF2B5EF4-FFF2-40B4-BE49-F238E27FC236}">
                <a16:creationId xmlns:a16="http://schemas.microsoft.com/office/drawing/2014/main" id="{FB3F297B-7365-42A1-A6E1-D875494DB46B}"/>
              </a:ext>
            </a:extLst>
          </p:cNvPr>
          <p:cNvGrpSpPr/>
          <p:nvPr/>
        </p:nvGrpSpPr>
        <p:grpSpPr>
          <a:xfrm>
            <a:off x="620316" y="2977826"/>
            <a:ext cx="3322097" cy="1396222"/>
            <a:chOff x="620316" y="3190768"/>
            <a:chExt cx="3322097" cy="1396222"/>
          </a:xfrm>
        </p:grpSpPr>
        <p:cxnSp>
          <p:nvCxnSpPr>
            <p:cNvPr id="41" name="Straight Arrow Connector 40">
              <a:extLst>
                <a:ext uri="{FF2B5EF4-FFF2-40B4-BE49-F238E27FC236}">
                  <a16:creationId xmlns:a16="http://schemas.microsoft.com/office/drawing/2014/main" id="{A31E674A-ACEA-4B14-8CF7-93EF67DE6F03}"/>
                </a:ext>
              </a:extLst>
            </p:cNvPr>
            <p:cNvCxnSpPr>
              <a:cxnSpLocks/>
            </p:cNvCxnSpPr>
            <p:nvPr/>
          </p:nvCxnSpPr>
          <p:spPr>
            <a:xfrm>
              <a:off x="2178756" y="3544711"/>
              <a:ext cx="1763657" cy="1042279"/>
            </a:xfrm>
            <a:prstGeom prst="straightConnector1">
              <a:avLst/>
            </a:prstGeom>
            <a:ln w="57150">
              <a:solidFill>
                <a:srgbClr val="AF1A2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E56B09E-BED9-4E87-8034-E0479FA5C86A}"/>
                </a:ext>
              </a:extLst>
            </p:cNvPr>
            <p:cNvSpPr txBox="1"/>
            <p:nvPr/>
          </p:nvSpPr>
          <p:spPr>
            <a:xfrm>
              <a:off x="620316" y="3190768"/>
              <a:ext cx="1558440" cy="707886"/>
            </a:xfrm>
            <a:prstGeom prst="rect">
              <a:avLst/>
            </a:prstGeom>
            <a:noFill/>
          </p:spPr>
          <p:txBody>
            <a:bodyPr wrap="none" rtlCol="0" anchor="t">
              <a:spAutoFit/>
            </a:bodyPr>
            <a:lstStyle/>
            <a:p>
              <a:pPr algn="ctr"/>
              <a:r>
                <a:rPr lang="en-US" sz="2000" dirty="0">
                  <a:solidFill>
                    <a:schemeClr val="tx1">
                      <a:lumMod val="75000"/>
                      <a:lumOff val="25000"/>
                    </a:schemeClr>
                  </a:solidFill>
                  <a:latin typeface="Century Gothic"/>
                </a:rPr>
                <a:t>Lack of </a:t>
              </a:r>
            </a:p>
            <a:p>
              <a:pPr algn="ctr"/>
              <a:r>
                <a:rPr lang="en-US" sz="2000" dirty="0">
                  <a:solidFill>
                    <a:schemeClr val="tx1">
                      <a:lumMod val="75000"/>
                      <a:lumOff val="25000"/>
                    </a:schemeClr>
                  </a:solidFill>
                  <a:latin typeface="Century Gothic"/>
                </a:rPr>
                <a:t>vegetation</a:t>
              </a:r>
            </a:p>
          </p:txBody>
        </p:sp>
      </p:grpSp>
      <p:grpSp>
        <p:nvGrpSpPr>
          <p:cNvPr id="43" name="Group 42">
            <a:extLst>
              <a:ext uri="{FF2B5EF4-FFF2-40B4-BE49-F238E27FC236}">
                <a16:creationId xmlns:a16="http://schemas.microsoft.com/office/drawing/2014/main" id="{88396BEF-19F2-45CF-98D1-C21E85E05D73}"/>
              </a:ext>
            </a:extLst>
          </p:cNvPr>
          <p:cNvGrpSpPr/>
          <p:nvPr/>
        </p:nvGrpSpPr>
        <p:grpSpPr>
          <a:xfrm>
            <a:off x="6339395" y="4707353"/>
            <a:ext cx="5376719" cy="1323439"/>
            <a:chOff x="6339395" y="4845139"/>
            <a:chExt cx="5376719" cy="1323439"/>
          </a:xfrm>
        </p:grpSpPr>
        <p:grpSp>
          <p:nvGrpSpPr>
            <p:cNvPr id="44" name="Group 43">
              <a:extLst>
                <a:ext uri="{FF2B5EF4-FFF2-40B4-BE49-F238E27FC236}">
                  <a16:creationId xmlns:a16="http://schemas.microsoft.com/office/drawing/2014/main" id="{510EFAF9-89A0-41DB-A2B2-D074B65F66E9}"/>
                </a:ext>
              </a:extLst>
            </p:cNvPr>
            <p:cNvGrpSpPr/>
            <p:nvPr/>
          </p:nvGrpSpPr>
          <p:grpSpPr>
            <a:xfrm>
              <a:off x="6339395" y="5002967"/>
              <a:ext cx="3402916" cy="771867"/>
              <a:chOff x="6339395" y="5002967"/>
              <a:chExt cx="3402916" cy="771867"/>
            </a:xfrm>
          </p:grpSpPr>
          <p:cxnSp>
            <p:nvCxnSpPr>
              <p:cNvPr id="46" name="Straight Arrow Connector 45">
                <a:extLst>
                  <a:ext uri="{FF2B5EF4-FFF2-40B4-BE49-F238E27FC236}">
                    <a16:creationId xmlns:a16="http://schemas.microsoft.com/office/drawing/2014/main" id="{4819138C-659D-4F31-957F-732252CC4E81}"/>
                  </a:ext>
                </a:extLst>
              </p:cNvPr>
              <p:cNvCxnSpPr>
                <a:cxnSpLocks/>
              </p:cNvCxnSpPr>
              <p:nvPr/>
            </p:nvCxnSpPr>
            <p:spPr>
              <a:xfrm flipH="1" flipV="1">
                <a:off x="8463613" y="5002967"/>
                <a:ext cx="1278698" cy="554857"/>
              </a:xfrm>
              <a:prstGeom prst="straightConnector1">
                <a:avLst/>
              </a:prstGeom>
              <a:ln w="57150">
                <a:solidFill>
                  <a:srgbClr val="AF1A2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3A49D7-5FBE-428C-A115-A1B72D481F79}"/>
                  </a:ext>
                </a:extLst>
              </p:cNvPr>
              <p:cNvCxnSpPr>
                <a:cxnSpLocks/>
              </p:cNvCxnSpPr>
              <p:nvPr/>
            </p:nvCxnSpPr>
            <p:spPr>
              <a:xfrm flipH="1">
                <a:off x="6339395" y="5557824"/>
                <a:ext cx="3402916" cy="217010"/>
              </a:xfrm>
              <a:prstGeom prst="straightConnector1">
                <a:avLst/>
              </a:prstGeom>
              <a:ln w="57150">
                <a:solidFill>
                  <a:srgbClr val="AF1A2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E0455155-87C8-44FC-BEC9-E928CAF9C73F}"/>
                </a:ext>
              </a:extLst>
            </p:cNvPr>
            <p:cNvSpPr txBox="1"/>
            <p:nvPr/>
          </p:nvSpPr>
          <p:spPr>
            <a:xfrm>
              <a:off x="9644744" y="4845139"/>
              <a:ext cx="2071370" cy="1323439"/>
            </a:xfrm>
            <a:prstGeom prst="rect">
              <a:avLst/>
            </a:prstGeom>
            <a:noFill/>
          </p:spPr>
          <p:txBody>
            <a:bodyPr wrap="square" rtlCol="0" anchor="t">
              <a:spAutoFit/>
            </a:bodyPr>
            <a:lstStyle/>
            <a:p>
              <a:pPr algn="ctr"/>
              <a:r>
                <a:rPr lang="en-US" sz="2000" dirty="0">
                  <a:solidFill>
                    <a:schemeClr val="tx1">
                      <a:lumMod val="75000"/>
                      <a:lumOff val="25000"/>
                    </a:schemeClr>
                  </a:solidFill>
                  <a:latin typeface="Century Gothic"/>
                </a:rPr>
                <a:t>High proportion of low albedo surfaces</a:t>
              </a:r>
            </a:p>
          </p:txBody>
        </p:sp>
      </p:grpSp>
    </p:spTree>
    <p:extLst>
      <p:ext uri="{BB962C8B-B14F-4D97-AF65-F5344CB8AC3E}">
        <p14:creationId xmlns:p14="http://schemas.microsoft.com/office/powerpoint/2010/main" val="128520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758E8-E8F9-4B76-A9C9-AB76577F3DC0}"/>
              </a:ext>
            </a:extLst>
          </p:cNvPr>
          <p:cNvSpPr txBox="1"/>
          <p:nvPr/>
        </p:nvSpPr>
        <p:spPr>
          <a:xfrm>
            <a:off x="584200" y="268357"/>
            <a:ext cx="9791463"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Low Albedo Surfaces Absorb Radiation</a:t>
            </a:r>
            <a:endParaRPr lang="en-MT" sz="4000" b="1">
              <a:solidFill>
                <a:srgbClr val="126D9D"/>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B64EFB05-6FAC-4CFE-B613-17522AA266EF}"/>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4080CA5-AE03-4C4A-BC01-F3525177A916}"/>
              </a:ext>
            </a:extLst>
          </p:cNvPr>
          <p:cNvSpPr txBox="1"/>
          <p:nvPr/>
        </p:nvSpPr>
        <p:spPr>
          <a:xfrm>
            <a:off x="495300" y="1220520"/>
            <a:ext cx="10272548" cy="461665"/>
          </a:xfrm>
          <a:prstGeom prst="rect">
            <a:avLst/>
          </a:prstGeom>
          <a:noFill/>
        </p:spPr>
        <p:txBody>
          <a:bodyPr wrap="square" rtlCol="0" anchor="t">
            <a:spAutoFit/>
          </a:bodyPr>
          <a:lstStyle/>
          <a:p>
            <a:r>
              <a:rPr lang="en-US" sz="2400" dirty="0">
                <a:solidFill>
                  <a:schemeClr val="tx1">
                    <a:lumMod val="75000"/>
                    <a:lumOff val="25000"/>
                  </a:schemeClr>
                </a:solidFill>
                <a:latin typeface="Century Gothic"/>
              </a:rPr>
              <a:t>Proportion of incident solar radiation that is </a:t>
            </a:r>
            <a:r>
              <a:rPr lang="en-US" sz="2400" b="1" dirty="0">
                <a:solidFill>
                  <a:srgbClr val="126D9D"/>
                </a:solidFill>
                <a:latin typeface="Century Gothic"/>
              </a:rPr>
              <a:t>reflected </a:t>
            </a:r>
            <a:r>
              <a:rPr lang="en-US" sz="2400" dirty="0">
                <a:solidFill>
                  <a:schemeClr val="tx1">
                    <a:lumMod val="75000"/>
                    <a:lumOff val="25000"/>
                  </a:schemeClr>
                </a:solidFill>
                <a:latin typeface="Century Gothic"/>
              </a:rPr>
              <a:t>by a surface</a:t>
            </a:r>
          </a:p>
        </p:txBody>
      </p:sp>
      <p:sp>
        <p:nvSpPr>
          <p:cNvPr id="5" name="TextBox 4">
            <a:extLst>
              <a:ext uri="{FF2B5EF4-FFF2-40B4-BE49-F238E27FC236}">
                <a16:creationId xmlns:a16="http://schemas.microsoft.com/office/drawing/2014/main" id="{E67FC8C4-2F35-417E-B27D-480787AACE6B}"/>
              </a:ext>
            </a:extLst>
          </p:cNvPr>
          <p:cNvSpPr txBox="1"/>
          <p:nvPr/>
        </p:nvSpPr>
        <p:spPr>
          <a:xfrm>
            <a:off x="8082299" y="5744702"/>
            <a:ext cx="2984500" cy="707886"/>
          </a:xfrm>
          <a:prstGeom prst="rect">
            <a:avLst/>
          </a:prstGeom>
          <a:noFill/>
          <a:ln>
            <a:solidFill>
              <a:schemeClr val="tx1">
                <a:lumMod val="75000"/>
                <a:lumOff val="25000"/>
              </a:schemeClr>
            </a:solidFill>
          </a:ln>
        </p:spPr>
        <p:txBody>
          <a:bodyPr wrap="square" rtlCol="0" anchor="t">
            <a:spAutoFit/>
          </a:bodyPr>
          <a:lstStyle/>
          <a:p>
            <a:pPr algn="ctr"/>
            <a:r>
              <a:rPr lang="en-MT" sz="2000">
                <a:solidFill>
                  <a:schemeClr val="tx1">
                    <a:lumMod val="75000"/>
                    <a:lumOff val="25000"/>
                  </a:schemeClr>
                </a:solidFill>
                <a:latin typeface="Century Gothic"/>
              </a:rPr>
              <a:t>White surfaces </a:t>
            </a:r>
            <a:r>
              <a:rPr lang="en-MT" sz="2000" b="1">
                <a:solidFill>
                  <a:schemeClr val="tx1">
                    <a:lumMod val="75000"/>
                    <a:lumOff val="25000"/>
                  </a:schemeClr>
                </a:solidFill>
                <a:latin typeface="Century Gothic"/>
              </a:rPr>
              <a:t>reflect</a:t>
            </a:r>
            <a:r>
              <a:rPr lang="en-MT" sz="2000">
                <a:solidFill>
                  <a:schemeClr val="tx1">
                    <a:lumMod val="75000"/>
                    <a:lumOff val="25000"/>
                  </a:schemeClr>
                </a:solidFill>
                <a:latin typeface="Century Gothic"/>
              </a:rPr>
              <a:t> nearly all sunlight </a:t>
            </a:r>
            <a:endParaRPr lang="en-MT" sz="2000">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334C050D-E8C4-49AF-A40D-B34FFAB0649E}"/>
              </a:ext>
            </a:extLst>
          </p:cNvPr>
          <p:cNvSpPr txBox="1"/>
          <p:nvPr/>
        </p:nvSpPr>
        <p:spPr>
          <a:xfrm>
            <a:off x="829848" y="5744702"/>
            <a:ext cx="2774686" cy="707886"/>
          </a:xfrm>
          <a:prstGeom prst="rect">
            <a:avLst/>
          </a:prstGeom>
          <a:solidFill>
            <a:schemeClr val="tx1">
              <a:lumMod val="75000"/>
              <a:lumOff val="25000"/>
            </a:schemeClr>
          </a:solidFill>
        </p:spPr>
        <p:txBody>
          <a:bodyPr wrap="square" rtlCol="0" anchor="t">
            <a:spAutoFit/>
          </a:bodyPr>
          <a:lstStyle/>
          <a:p>
            <a:pPr algn="ctr"/>
            <a:r>
              <a:rPr lang="en-MT" sz="2000">
                <a:solidFill>
                  <a:schemeClr val="bg1"/>
                </a:solidFill>
                <a:latin typeface="Century Gothic"/>
              </a:rPr>
              <a:t>Dark surfaces </a:t>
            </a:r>
            <a:r>
              <a:rPr lang="en-MT" sz="2000" b="1">
                <a:solidFill>
                  <a:schemeClr val="bg1"/>
                </a:solidFill>
                <a:latin typeface="Century Gothic"/>
              </a:rPr>
              <a:t>absorb </a:t>
            </a:r>
            <a:r>
              <a:rPr lang="en-MT" sz="2000">
                <a:solidFill>
                  <a:schemeClr val="bg1"/>
                </a:solidFill>
                <a:latin typeface="Century Gothic"/>
              </a:rPr>
              <a:t>nearly all sunlight</a:t>
            </a:r>
          </a:p>
        </p:txBody>
      </p:sp>
      <p:grpSp>
        <p:nvGrpSpPr>
          <p:cNvPr id="7" name="Group 6">
            <a:extLst>
              <a:ext uri="{FF2B5EF4-FFF2-40B4-BE49-F238E27FC236}">
                <a16:creationId xmlns:a16="http://schemas.microsoft.com/office/drawing/2014/main" id="{B8457AAF-B99D-4E4B-AC81-240D53CDE914}"/>
              </a:ext>
            </a:extLst>
          </p:cNvPr>
          <p:cNvGrpSpPr/>
          <p:nvPr/>
        </p:nvGrpSpPr>
        <p:grpSpPr>
          <a:xfrm>
            <a:off x="502654" y="1826249"/>
            <a:ext cx="10978116" cy="3687801"/>
            <a:chOff x="502654" y="1826249"/>
            <a:chExt cx="10978116" cy="3687801"/>
          </a:xfrm>
        </p:grpSpPr>
        <p:sp>
          <p:nvSpPr>
            <p:cNvPr id="8" name="Rectangle 7">
              <a:extLst>
                <a:ext uri="{FF2B5EF4-FFF2-40B4-BE49-F238E27FC236}">
                  <a16:creationId xmlns:a16="http://schemas.microsoft.com/office/drawing/2014/main" id="{0CB6CCC9-148A-4A7D-92D8-ED0CE4DECEC6}"/>
                </a:ext>
              </a:extLst>
            </p:cNvPr>
            <p:cNvSpPr/>
            <p:nvPr/>
          </p:nvSpPr>
          <p:spPr>
            <a:xfrm>
              <a:off x="620273" y="4516856"/>
              <a:ext cx="10706100" cy="482600"/>
            </a:xfrm>
            <a:prstGeom prst="rect">
              <a:avLst/>
            </a:prstGeom>
            <a:gradFill flip="none" rotWithShape="1">
              <a:gsLst>
                <a:gs pos="19000">
                  <a:schemeClr val="bg1"/>
                </a:gs>
                <a:gs pos="42000">
                  <a:schemeClr val="bg1">
                    <a:lumMod val="85000"/>
                  </a:schemeClr>
                </a:gs>
                <a:gs pos="62000">
                  <a:schemeClr val="accent6"/>
                </a:gs>
                <a:gs pos="86000">
                  <a:schemeClr val="tx1">
                    <a:lumMod val="75000"/>
                    <a:lumOff val="25000"/>
                  </a:schemeClr>
                </a:gs>
                <a:gs pos="75000">
                  <a:schemeClr val="accent5">
                    <a:lumMod val="75000"/>
                  </a:schemeClr>
                </a:gs>
                <a:gs pos="100000">
                  <a:schemeClr val="tx1"/>
                </a:gs>
              </a:gsLst>
              <a:lin ang="10800000" scaled="1"/>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sz="2000">
                <a:latin typeface="Century Gothic" panose="020B0502020202020204" pitchFamily="34" charset="0"/>
              </a:endParaRPr>
            </a:p>
          </p:txBody>
        </p:sp>
        <p:sp>
          <p:nvSpPr>
            <p:cNvPr id="9" name="TextBox 8">
              <a:extLst>
                <a:ext uri="{FF2B5EF4-FFF2-40B4-BE49-F238E27FC236}">
                  <a16:creationId xmlns:a16="http://schemas.microsoft.com/office/drawing/2014/main" id="{27A773E0-B450-4474-A143-51677D32ABB5}"/>
                </a:ext>
              </a:extLst>
            </p:cNvPr>
            <p:cNvSpPr txBox="1"/>
            <p:nvPr/>
          </p:nvSpPr>
          <p:spPr>
            <a:xfrm>
              <a:off x="502654" y="5113940"/>
              <a:ext cx="327334"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4DAE0640-2F57-4304-BCF5-03732B829A48}"/>
                </a:ext>
              </a:extLst>
            </p:cNvPr>
            <p:cNvSpPr txBox="1"/>
            <p:nvPr/>
          </p:nvSpPr>
          <p:spPr>
            <a:xfrm>
              <a:off x="11153436" y="5106410"/>
              <a:ext cx="327334"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1</a:t>
              </a:r>
            </a:p>
          </p:txBody>
        </p:sp>
        <p:sp>
          <p:nvSpPr>
            <p:cNvPr id="11" name="TextBox 10">
              <a:extLst>
                <a:ext uri="{FF2B5EF4-FFF2-40B4-BE49-F238E27FC236}">
                  <a16:creationId xmlns:a16="http://schemas.microsoft.com/office/drawing/2014/main" id="{9FBCA4A1-B060-4193-AFEF-DEB248EDB1DF}"/>
                </a:ext>
              </a:extLst>
            </p:cNvPr>
            <p:cNvSpPr txBox="1"/>
            <p:nvPr/>
          </p:nvSpPr>
          <p:spPr>
            <a:xfrm>
              <a:off x="597781" y="4573490"/>
              <a:ext cx="1303563" cy="400110"/>
            </a:xfrm>
            <a:prstGeom prst="rect">
              <a:avLst/>
            </a:prstGeom>
            <a:noFill/>
          </p:spPr>
          <p:txBody>
            <a:bodyPr wrap="none" rtlCol="0">
              <a:spAutoFit/>
            </a:bodyPr>
            <a:lstStyle/>
            <a:p>
              <a:pPr algn="ctr"/>
              <a:r>
                <a:rPr lang="en-MT" sz="2000">
                  <a:solidFill>
                    <a:schemeClr val="bg1">
                      <a:lumMod val="75000"/>
                    </a:schemeClr>
                  </a:solidFill>
                  <a:latin typeface="Century Gothic" panose="020B0502020202020204" pitchFamily="34" charset="0"/>
                </a:rPr>
                <a:t>ABSORBS</a:t>
              </a:r>
            </a:p>
          </p:txBody>
        </p:sp>
        <p:sp>
          <p:nvSpPr>
            <p:cNvPr id="12" name="TextBox 11">
              <a:extLst>
                <a:ext uri="{FF2B5EF4-FFF2-40B4-BE49-F238E27FC236}">
                  <a16:creationId xmlns:a16="http://schemas.microsoft.com/office/drawing/2014/main" id="{903998EF-2B0D-4DDB-8D8B-54B93AC78DDA}"/>
                </a:ext>
              </a:extLst>
            </p:cNvPr>
            <p:cNvSpPr txBox="1"/>
            <p:nvPr/>
          </p:nvSpPr>
          <p:spPr>
            <a:xfrm>
              <a:off x="9889670" y="4580003"/>
              <a:ext cx="1433587" cy="400110"/>
            </a:xfrm>
            <a:prstGeom prst="rect">
              <a:avLst/>
            </a:prstGeom>
            <a:noFill/>
          </p:spPr>
          <p:txBody>
            <a:bodyPr wrap="square" rtlCol="0">
              <a:spAutoFit/>
            </a:bodyPr>
            <a:lstStyle/>
            <a:p>
              <a:pPr algn="ctr"/>
              <a:r>
                <a:rPr lang="en-MT" sz="2000">
                  <a:solidFill>
                    <a:schemeClr val="bg1">
                      <a:lumMod val="65000"/>
                    </a:schemeClr>
                  </a:solidFill>
                  <a:latin typeface="Century Gothic" panose="020B0502020202020204" pitchFamily="34" charset="0"/>
                </a:rPr>
                <a:t>REFLECTS</a:t>
              </a:r>
            </a:p>
          </p:txBody>
        </p:sp>
        <p:pic>
          <p:nvPicPr>
            <p:cNvPr id="13" name="Graphic 12" descr="Snowflake">
              <a:extLst>
                <a:ext uri="{FF2B5EF4-FFF2-40B4-BE49-F238E27FC236}">
                  <a16:creationId xmlns:a16="http://schemas.microsoft.com/office/drawing/2014/main" id="{78318983-AF42-49A2-9665-2CD5177284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8618" y="3505554"/>
              <a:ext cx="994784" cy="994784"/>
            </a:xfrm>
            <a:prstGeom prst="rect">
              <a:avLst/>
            </a:prstGeom>
          </p:spPr>
        </p:pic>
        <p:pic>
          <p:nvPicPr>
            <p:cNvPr id="14" name="Graphic 13" descr="Deciduous tree">
              <a:extLst>
                <a:ext uri="{FF2B5EF4-FFF2-40B4-BE49-F238E27FC236}">
                  <a16:creationId xmlns:a16="http://schemas.microsoft.com/office/drawing/2014/main" id="{43C6395E-EBC5-4AFB-9561-B4E697D1B3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0210" y="3552688"/>
              <a:ext cx="914400" cy="914400"/>
            </a:xfrm>
            <a:prstGeom prst="rect">
              <a:avLst/>
            </a:prstGeom>
          </p:spPr>
        </p:pic>
        <p:pic>
          <p:nvPicPr>
            <p:cNvPr id="15" name="Graphic 14" descr="Building">
              <a:extLst>
                <a:ext uri="{FF2B5EF4-FFF2-40B4-BE49-F238E27FC236}">
                  <a16:creationId xmlns:a16="http://schemas.microsoft.com/office/drawing/2014/main" id="{DAE3951B-A092-4A3E-976F-22BA32CD9B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736" y="3552688"/>
              <a:ext cx="914400" cy="914400"/>
            </a:xfrm>
            <a:prstGeom prst="rect">
              <a:avLst/>
            </a:prstGeom>
          </p:spPr>
        </p:pic>
        <p:pic>
          <p:nvPicPr>
            <p:cNvPr id="16" name="Graphic 15" descr="Wave">
              <a:extLst>
                <a:ext uri="{FF2B5EF4-FFF2-40B4-BE49-F238E27FC236}">
                  <a16:creationId xmlns:a16="http://schemas.microsoft.com/office/drawing/2014/main" id="{868E2120-C6FE-4233-924F-2C0F72E3B34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64734" y="3652438"/>
              <a:ext cx="914400" cy="914400"/>
            </a:xfrm>
            <a:prstGeom prst="rect">
              <a:avLst/>
            </a:prstGeom>
          </p:spPr>
        </p:pic>
        <p:pic>
          <p:nvPicPr>
            <p:cNvPr id="17" name="Graphic 16" descr="Sun">
              <a:extLst>
                <a:ext uri="{FF2B5EF4-FFF2-40B4-BE49-F238E27FC236}">
                  <a16:creationId xmlns:a16="http://schemas.microsoft.com/office/drawing/2014/main" id="{15677B79-7E7D-47BD-A072-B0267F2DEBE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37041" y="1826249"/>
              <a:ext cx="914400" cy="914400"/>
            </a:xfrm>
            <a:prstGeom prst="rect">
              <a:avLst/>
            </a:prstGeom>
          </p:spPr>
        </p:pic>
        <p:sp>
          <p:nvSpPr>
            <p:cNvPr id="18" name="TextBox 17">
              <a:extLst>
                <a:ext uri="{FF2B5EF4-FFF2-40B4-BE49-F238E27FC236}">
                  <a16:creationId xmlns:a16="http://schemas.microsoft.com/office/drawing/2014/main" id="{370D9337-412A-4D38-AA9D-0EEDCCD7462B}"/>
                </a:ext>
              </a:extLst>
            </p:cNvPr>
            <p:cNvSpPr txBox="1"/>
            <p:nvPr/>
          </p:nvSpPr>
          <p:spPr>
            <a:xfrm>
              <a:off x="4590656" y="5106410"/>
              <a:ext cx="683200"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0.15</a:t>
              </a:r>
            </a:p>
          </p:txBody>
        </p:sp>
        <p:sp>
          <p:nvSpPr>
            <p:cNvPr id="19" name="TextBox 18">
              <a:extLst>
                <a:ext uri="{FF2B5EF4-FFF2-40B4-BE49-F238E27FC236}">
                  <a16:creationId xmlns:a16="http://schemas.microsoft.com/office/drawing/2014/main" id="{5381456E-0799-48E4-9664-370ECF2ABEA0}"/>
                </a:ext>
              </a:extLst>
            </p:cNvPr>
            <p:cNvSpPr txBox="1"/>
            <p:nvPr/>
          </p:nvSpPr>
          <p:spPr>
            <a:xfrm>
              <a:off x="9209385" y="5106410"/>
              <a:ext cx="683200"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0.80</a:t>
              </a:r>
            </a:p>
          </p:txBody>
        </p:sp>
        <p:sp>
          <p:nvSpPr>
            <p:cNvPr id="20" name="TextBox 19">
              <a:extLst>
                <a:ext uri="{FF2B5EF4-FFF2-40B4-BE49-F238E27FC236}">
                  <a16:creationId xmlns:a16="http://schemas.microsoft.com/office/drawing/2014/main" id="{8ABD5619-107B-4566-A4EE-C6E415C95850}"/>
                </a:ext>
              </a:extLst>
            </p:cNvPr>
            <p:cNvSpPr txBox="1"/>
            <p:nvPr/>
          </p:nvSpPr>
          <p:spPr>
            <a:xfrm>
              <a:off x="2637482" y="5112377"/>
              <a:ext cx="683200"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0.06</a:t>
              </a:r>
            </a:p>
          </p:txBody>
        </p:sp>
        <p:sp>
          <p:nvSpPr>
            <p:cNvPr id="21" name="TextBox 20">
              <a:extLst>
                <a:ext uri="{FF2B5EF4-FFF2-40B4-BE49-F238E27FC236}">
                  <a16:creationId xmlns:a16="http://schemas.microsoft.com/office/drawing/2014/main" id="{CDBE49C8-6247-4917-962F-E0D1544B4F2D}"/>
                </a:ext>
              </a:extLst>
            </p:cNvPr>
            <p:cNvSpPr txBox="1"/>
            <p:nvPr/>
          </p:nvSpPr>
          <p:spPr>
            <a:xfrm>
              <a:off x="1268182" y="5113940"/>
              <a:ext cx="683200"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0.04</a:t>
              </a:r>
            </a:p>
          </p:txBody>
        </p:sp>
        <p:pic>
          <p:nvPicPr>
            <p:cNvPr id="22" name="Graphic 21" descr="Building">
              <a:extLst>
                <a:ext uri="{FF2B5EF4-FFF2-40B4-BE49-F238E27FC236}">
                  <a16:creationId xmlns:a16="http://schemas.microsoft.com/office/drawing/2014/main" id="{9B80EF93-88E0-4A53-8255-46657515C79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03991" y="3552688"/>
              <a:ext cx="914400" cy="914400"/>
            </a:xfrm>
            <a:prstGeom prst="rect">
              <a:avLst/>
            </a:prstGeom>
          </p:spPr>
        </p:pic>
        <p:sp>
          <p:nvSpPr>
            <p:cNvPr id="23" name="TextBox 22">
              <a:extLst>
                <a:ext uri="{FF2B5EF4-FFF2-40B4-BE49-F238E27FC236}">
                  <a16:creationId xmlns:a16="http://schemas.microsoft.com/office/drawing/2014/main" id="{343FF87C-2E4B-4CAE-8214-5F6A3B38F115}"/>
                </a:ext>
              </a:extLst>
            </p:cNvPr>
            <p:cNvSpPr txBox="1"/>
            <p:nvPr/>
          </p:nvSpPr>
          <p:spPr>
            <a:xfrm>
              <a:off x="7001737" y="5113940"/>
              <a:ext cx="683200" cy="400110"/>
            </a:xfrm>
            <a:prstGeom prst="rect">
              <a:avLst/>
            </a:prstGeom>
            <a:noFill/>
          </p:spPr>
          <p:txBody>
            <a:bodyPr wrap="none" rtlCol="0">
              <a:spAutoFit/>
            </a:bodyPr>
            <a:lstStyle/>
            <a:p>
              <a:r>
                <a:rPr lang="en-MT" sz="2000">
                  <a:solidFill>
                    <a:schemeClr val="tx1">
                      <a:lumMod val="75000"/>
                      <a:lumOff val="25000"/>
                    </a:schemeClr>
                  </a:solidFill>
                  <a:latin typeface="Century Gothic" panose="020B0502020202020204" pitchFamily="34" charset="0"/>
                </a:rPr>
                <a:t>0.55</a:t>
              </a:r>
            </a:p>
          </p:txBody>
        </p:sp>
        <p:grpSp>
          <p:nvGrpSpPr>
            <p:cNvPr id="24" name="Group 23">
              <a:extLst>
                <a:ext uri="{FF2B5EF4-FFF2-40B4-BE49-F238E27FC236}">
                  <a16:creationId xmlns:a16="http://schemas.microsoft.com/office/drawing/2014/main" id="{AA764E76-F814-439D-92C8-F365B0E9C08F}"/>
                </a:ext>
              </a:extLst>
            </p:cNvPr>
            <p:cNvGrpSpPr/>
            <p:nvPr/>
          </p:nvGrpSpPr>
          <p:grpSpPr>
            <a:xfrm>
              <a:off x="8249354" y="2635359"/>
              <a:ext cx="2610897" cy="1259911"/>
              <a:chOff x="7916850" y="2635359"/>
              <a:chExt cx="2610897" cy="1259911"/>
            </a:xfrm>
          </p:grpSpPr>
          <p:pic>
            <p:nvPicPr>
              <p:cNvPr id="41" name="Graphic 40" descr="Line arrow Straight">
                <a:extLst>
                  <a:ext uri="{FF2B5EF4-FFF2-40B4-BE49-F238E27FC236}">
                    <a16:creationId xmlns:a16="http://schemas.microsoft.com/office/drawing/2014/main" id="{5CFC680E-A26D-4246-BFF9-0182652E34E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731390">
                <a:off x="9613347" y="2978911"/>
                <a:ext cx="914400" cy="914400"/>
              </a:xfrm>
              <a:prstGeom prst="rect">
                <a:avLst/>
              </a:prstGeom>
            </p:spPr>
          </p:pic>
          <p:pic>
            <p:nvPicPr>
              <p:cNvPr id="42" name="Graphic 41" descr="Line arrow Straight">
                <a:extLst>
                  <a:ext uri="{FF2B5EF4-FFF2-40B4-BE49-F238E27FC236}">
                    <a16:creationId xmlns:a16="http://schemas.microsoft.com/office/drawing/2014/main" id="{90FC26E9-40DC-4C63-BD41-F731F8EF365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693385">
                <a:off x="7916850" y="2980870"/>
                <a:ext cx="914400" cy="914400"/>
              </a:xfrm>
              <a:prstGeom prst="rect">
                <a:avLst/>
              </a:prstGeom>
            </p:spPr>
          </p:pic>
          <p:pic>
            <p:nvPicPr>
              <p:cNvPr id="43" name="Graphic 42" descr="Line arrow Straight">
                <a:extLst>
                  <a:ext uri="{FF2B5EF4-FFF2-40B4-BE49-F238E27FC236}">
                    <a16:creationId xmlns:a16="http://schemas.microsoft.com/office/drawing/2014/main" id="{81CC10F0-6400-4EA0-BADF-995A287C2AF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786307" y="2635359"/>
                <a:ext cx="914400" cy="914400"/>
              </a:xfrm>
              <a:prstGeom prst="rect">
                <a:avLst/>
              </a:prstGeom>
            </p:spPr>
          </p:pic>
        </p:grpSp>
        <p:grpSp>
          <p:nvGrpSpPr>
            <p:cNvPr id="25" name="Group 24">
              <a:extLst>
                <a:ext uri="{FF2B5EF4-FFF2-40B4-BE49-F238E27FC236}">
                  <a16:creationId xmlns:a16="http://schemas.microsoft.com/office/drawing/2014/main" id="{5ABFB068-DE2B-421E-A8FB-9A842AC1A374}"/>
                </a:ext>
              </a:extLst>
            </p:cNvPr>
            <p:cNvGrpSpPr/>
            <p:nvPr/>
          </p:nvGrpSpPr>
          <p:grpSpPr>
            <a:xfrm>
              <a:off x="3971257" y="2837317"/>
              <a:ext cx="1872303" cy="879205"/>
              <a:chOff x="7916850" y="2635359"/>
              <a:chExt cx="2610897" cy="1259911"/>
            </a:xfrm>
          </p:grpSpPr>
          <p:pic>
            <p:nvPicPr>
              <p:cNvPr id="38" name="Graphic 37" descr="Line arrow Straight">
                <a:extLst>
                  <a:ext uri="{FF2B5EF4-FFF2-40B4-BE49-F238E27FC236}">
                    <a16:creationId xmlns:a16="http://schemas.microsoft.com/office/drawing/2014/main" id="{CB3BB42A-EC5C-478A-83CF-4FC06BFCB3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731390">
                <a:off x="9613347" y="2978911"/>
                <a:ext cx="914400" cy="914400"/>
              </a:xfrm>
              <a:prstGeom prst="rect">
                <a:avLst/>
              </a:prstGeom>
            </p:spPr>
          </p:pic>
          <p:pic>
            <p:nvPicPr>
              <p:cNvPr id="39" name="Graphic 38" descr="Line arrow Straight">
                <a:extLst>
                  <a:ext uri="{FF2B5EF4-FFF2-40B4-BE49-F238E27FC236}">
                    <a16:creationId xmlns:a16="http://schemas.microsoft.com/office/drawing/2014/main" id="{7AF4606C-AA06-4BA0-BA9D-8F192788C51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693385">
                <a:off x="7916850" y="2980870"/>
                <a:ext cx="914400" cy="914400"/>
              </a:xfrm>
              <a:prstGeom prst="rect">
                <a:avLst/>
              </a:prstGeom>
            </p:spPr>
          </p:pic>
          <p:pic>
            <p:nvPicPr>
              <p:cNvPr id="40" name="Graphic 39" descr="Line arrow Straight">
                <a:extLst>
                  <a:ext uri="{FF2B5EF4-FFF2-40B4-BE49-F238E27FC236}">
                    <a16:creationId xmlns:a16="http://schemas.microsoft.com/office/drawing/2014/main" id="{15EA5965-C7AF-45D0-A3A2-85E311C2003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786307" y="2635359"/>
                <a:ext cx="914400" cy="914400"/>
              </a:xfrm>
              <a:prstGeom prst="rect">
                <a:avLst/>
              </a:prstGeom>
            </p:spPr>
          </p:pic>
        </p:grpSp>
        <p:grpSp>
          <p:nvGrpSpPr>
            <p:cNvPr id="26" name="Group 25">
              <a:extLst>
                <a:ext uri="{FF2B5EF4-FFF2-40B4-BE49-F238E27FC236}">
                  <a16:creationId xmlns:a16="http://schemas.microsoft.com/office/drawing/2014/main" id="{5D99D323-40F6-4CA0-AFC6-057BFB641979}"/>
                </a:ext>
              </a:extLst>
            </p:cNvPr>
            <p:cNvGrpSpPr/>
            <p:nvPr/>
          </p:nvGrpSpPr>
          <p:grpSpPr>
            <a:xfrm>
              <a:off x="1048692" y="3061262"/>
              <a:ext cx="1051836" cy="544974"/>
              <a:chOff x="7916850" y="2635359"/>
              <a:chExt cx="2610897" cy="1259911"/>
            </a:xfrm>
          </p:grpSpPr>
          <p:pic>
            <p:nvPicPr>
              <p:cNvPr id="35" name="Graphic 34" descr="Line arrow Straight">
                <a:extLst>
                  <a:ext uri="{FF2B5EF4-FFF2-40B4-BE49-F238E27FC236}">
                    <a16:creationId xmlns:a16="http://schemas.microsoft.com/office/drawing/2014/main" id="{32271292-A2FC-44B9-925B-F1F81EB95906}"/>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731390">
                <a:off x="9613347" y="2978911"/>
                <a:ext cx="914400" cy="914400"/>
              </a:xfrm>
              <a:prstGeom prst="rect">
                <a:avLst/>
              </a:prstGeom>
            </p:spPr>
          </p:pic>
          <p:pic>
            <p:nvPicPr>
              <p:cNvPr id="36" name="Graphic 35" descr="Line arrow Straight">
                <a:extLst>
                  <a:ext uri="{FF2B5EF4-FFF2-40B4-BE49-F238E27FC236}">
                    <a16:creationId xmlns:a16="http://schemas.microsoft.com/office/drawing/2014/main" id="{2949B20B-33B4-48D7-A694-5337BE2EFBE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693385">
                <a:off x="7916850" y="2980870"/>
                <a:ext cx="914400" cy="914400"/>
              </a:xfrm>
              <a:prstGeom prst="rect">
                <a:avLst/>
              </a:prstGeom>
            </p:spPr>
          </p:pic>
          <p:pic>
            <p:nvPicPr>
              <p:cNvPr id="37" name="Graphic 36" descr="Line arrow Straight">
                <a:extLst>
                  <a:ext uri="{FF2B5EF4-FFF2-40B4-BE49-F238E27FC236}">
                    <a16:creationId xmlns:a16="http://schemas.microsoft.com/office/drawing/2014/main" id="{16A62B5B-5740-4175-B8F1-0634BD0F56D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786307" y="2635359"/>
                <a:ext cx="914400" cy="914400"/>
              </a:xfrm>
              <a:prstGeom prst="rect">
                <a:avLst/>
              </a:prstGeom>
            </p:spPr>
          </p:pic>
        </p:grpSp>
        <p:grpSp>
          <p:nvGrpSpPr>
            <p:cNvPr id="27" name="Group 26">
              <a:extLst>
                <a:ext uri="{FF2B5EF4-FFF2-40B4-BE49-F238E27FC236}">
                  <a16:creationId xmlns:a16="http://schemas.microsoft.com/office/drawing/2014/main" id="{A25CE024-DECF-462F-BD6D-2A74766AC8EE}"/>
                </a:ext>
              </a:extLst>
            </p:cNvPr>
            <p:cNvGrpSpPr/>
            <p:nvPr/>
          </p:nvGrpSpPr>
          <p:grpSpPr>
            <a:xfrm>
              <a:off x="2399598" y="3375502"/>
              <a:ext cx="1200918" cy="482600"/>
              <a:chOff x="7916850" y="2635359"/>
              <a:chExt cx="2610897" cy="1259911"/>
            </a:xfrm>
          </p:grpSpPr>
          <p:pic>
            <p:nvPicPr>
              <p:cNvPr id="32" name="Graphic 31" descr="Line arrow Straight">
                <a:extLst>
                  <a:ext uri="{FF2B5EF4-FFF2-40B4-BE49-F238E27FC236}">
                    <a16:creationId xmlns:a16="http://schemas.microsoft.com/office/drawing/2014/main" id="{F13901FE-E6D1-4B86-A0CA-050654A8F2D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731390">
                <a:off x="9613347" y="2978911"/>
                <a:ext cx="914400" cy="914400"/>
              </a:xfrm>
              <a:prstGeom prst="rect">
                <a:avLst/>
              </a:prstGeom>
            </p:spPr>
          </p:pic>
          <p:pic>
            <p:nvPicPr>
              <p:cNvPr id="33" name="Graphic 32" descr="Line arrow Straight">
                <a:extLst>
                  <a:ext uri="{FF2B5EF4-FFF2-40B4-BE49-F238E27FC236}">
                    <a16:creationId xmlns:a16="http://schemas.microsoft.com/office/drawing/2014/main" id="{9AC03042-5CA3-4D0D-A2BA-E8F537D4CE1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693385">
                <a:off x="7916850" y="2980870"/>
                <a:ext cx="914400" cy="914400"/>
              </a:xfrm>
              <a:prstGeom prst="rect">
                <a:avLst/>
              </a:prstGeom>
            </p:spPr>
          </p:pic>
          <p:pic>
            <p:nvPicPr>
              <p:cNvPr id="34" name="Graphic 33" descr="Line arrow Straight">
                <a:extLst>
                  <a:ext uri="{FF2B5EF4-FFF2-40B4-BE49-F238E27FC236}">
                    <a16:creationId xmlns:a16="http://schemas.microsoft.com/office/drawing/2014/main" id="{889E2680-D3E3-42A2-A459-DAD915B0D5C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786307" y="2635359"/>
                <a:ext cx="914400" cy="914400"/>
              </a:xfrm>
              <a:prstGeom prst="rect">
                <a:avLst/>
              </a:prstGeom>
            </p:spPr>
          </p:pic>
        </p:grpSp>
        <p:grpSp>
          <p:nvGrpSpPr>
            <p:cNvPr id="28" name="Group 27">
              <a:extLst>
                <a:ext uri="{FF2B5EF4-FFF2-40B4-BE49-F238E27FC236}">
                  <a16:creationId xmlns:a16="http://schemas.microsoft.com/office/drawing/2014/main" id="{1D83DA5B-8C16-40A7-9F77-1864E22D593C}"/>
                </a:ext>
              </a:extLst>
            </p:cNvPr>
            <p:cNvGrpSpPr/>
            <p:nvPr/>
          </p:nvGrpSpPr>
          <p:grpSpPr>
            <a:xfrm>
              <a:off x="6398963" y="2911019"/>
              <a:ext cx="1872303" cy="879205"/>
              <a:chOff x="7916850" y="2635359"/>
              <a:chExt cx="2610897" cy="1259911"/>
            </a:xfrm>
          </p:grpSpPr>
          <p:pic>
            <p:nvPicPr>
              <p:cNvPr id="29" name="Graphic 28" descr="Line arrow Straight">
                <a:extLst>
                  <a:ext uri="{FF2B5EF4-FFF2-40B4-BE49-F238E27FC236}">
                    <a16:creationId xmlns:a16="http://schemas.microsoft.com/office/drawing/2014/main" id="{79F1A1BF-FD5F-4460-A651-58032CA3D4F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731390">
                <a:off x="9613347" y="2978911"/>
                <a:ext cx="914400" cy="914400"/>
              </a:xfrm>
              <a:prstGeom prst="rect">
                <a:avLst/>
              </a:prstGeom>
            </p:spPr>
          </p:pic>
          <p:pic>
            <p:nvPicPr>
              <p:cNvPr id="30" name="Graphic 29" descr="Line arrow Straight">
                <a:extLst>
                  <a:ext uri="{FF2B5EF4-FFF2-40B4-BE49-F238E27FC236}">
                    <a16:creationId xmlns:a16="http://schemas.microsoft.com/office/drawing/2014/main" id="{475BB44E-9CFB-412C-B68E-C628FE1FA8B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693385">
                <a:off x="7916850" y="2980870"/>
                <a:ext cx="914400" cy="914400"/>
              </a:xfrm>
              <a:prstGeom prst="rect">
                <a:avLst/>
              </a:prstGeom>
            </p:spPr>
          </p:pic>
          <p:pic>
            <p:nvPicPr>
              <p:cNvPr id="31" name="Graphic 30" descr="Line arrow Straight">
                <a:extLst>
                  <a:ext uri="{FF2B5EF4-FFF2-40B4-BE49-F238E27FC236}">
                    <a16:creationId xmlns:a16="http://schemas.microsoft.com/office/drawing/2014/main" id="{DA613AE3-A57D-4E77-A4D4-B3E0D8FFC2A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786307" y="2635359"/>
                <a:ext cx="914400" cy="914400"/>
              </a:xfrm>
              <a:prstGeom prst="rect">
                <a:avLst/>
              </a:prstGeom>
            </p:spPr>
          </p:pic>
        </p:grpSp>
      </p:grpSp>
    </p:spTree>
    <p:extLst>
      <p:ext uri="{BB962C8B-B14F-4D97-AF65-F5344CB8AC3E}">
        <p14:creationId xmlns:p14="http://schemas.microsoft.com/office/powerpoint/2010/main" val="144864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D7B3D5-1181-4D46-BC56-1145412ECAFB}"/>
              </a:ext>
            </a:extLst>
          </p:cNvPr>
          <p:cNvGrpSpPr/>
          <p:nvPr/>
        </p:nvGrpSpPr>
        <p:grpSpPr>
          <a:xfrm>
            <a:off x="173018" y="1151116"/>
            <a:ext cx="5569669" cy="4303836"/>
            <a:chOff x="495300" y="762000"/>
            <a:chExt cx="7642411" cy="5905500"/>
          </a:xfrm>
        </p:grpSpPr>
        <p:pic>
          <p:nvPicPr>
            <p:cNvPr id="3" name="Picture 2" descr="A close up of a map&#10;&#10;Description automatically generated">
              <a:extLst>
                <a:ext uri="{FF2B5EF4-FFF2-40B4-BE49-F238E27FC236}">
                  <a16:creationId xmlns:a16="http://schemas.microsoft.com/office/drawing/2014/main" id="{9037065C-262F-4C4B-B659-B0BB5DAC0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762000"/>
              <a:ext cx="7642411" cy="5905500"/>
            </a:xfrm>
            <a:prstGeom prst="rect">
              <a:avLst/>
            </a:prstGeom>
          </p:spPr>
        </p:pic>
        <p:grpSp>
          <p:nvGrpSpPr>
            <p:cNvPr id="4" name="Group 3">
              <a:extLst>
                <a:ext uri="{FF2B5EF4-FFF2-40B4-BE49-F238E27FC236}">
                  <a16:creationId xmlns:a16="http://schemas.microsoft.com/office/drawing/2014/main" id="{00B8CADF-41F1-4530-8D57-87A340EF37EE}"/>
                </a:ext>
              </a:extLst>
            </p:cNvPr>
            <p:cNvGrpSpPr/>
            <p:nvPr/>
          </p:nvGrpSpPr>
          <p:grpSpPr>
            <a:xfrm>
              <a:off x="3394075" y="1955464"/>
              <a:ext cx="4058521" cy="3559215"/>
              <a:chOff x="3394075" y="1955464"/>
              <a:chExt cx="4058521" cy="3559215"/>
            </a:xfrm>
          </p:grpSpPr>
          <p:sp>
            <p:nvSpPr>
              <p:cNvPr id="18" name="TextBox 17">
                <a:extLst>
                  <a:ext uri="{FF2B5EF4-FFF2-40B4-BE49-F238E27FC236}">
                    <a16:creationId xmlns:a16="http://schemas.microsoft.com/office/drawing/2014/main" id="{2D48DC92-D7B1-4B43-AE3D-77A617960A07}"/>
                  </a:ext>
                </a:extLst>
              </p:cNvPr>
              <p:cNvSpPr txBox="1"/>
              <p:nvPr/>
            </p:nvSpPr>
            <p:spPr>
              <a:xfrm>
                <a:off x="3972879" y="4318003"/>
                <a:ext cx="2171700" cy="464546"/>
              </a:xfrm>
              <a:prstGeom prst="rect">
                <a:avLst/>
              </a:prstGeom>
              <a:noFill/>
            </p:spPr>
            <p:txBody>
              <a:bodyPr wrap="square" rtlCol="0">
                <a:spAutoFit/>
              </a:bodyPr>
              <a:lstStyle/>
              <a:p>
                <a:r>
                  <a:rPr lang="en-MT" sz="1600">
                    <a:solidFill>
                      <a:schemeClr val="tx1">
                        <a:lumMod val="75000"/>
                        <a:lumOff val="25000"/>
                      </a:schemeClr>
                    </a:solidFill>
                    <a:latin typeface="Century Gothic" panose="020B0502020202020204" pitchFamily="34" charset="0"/>
                  </a:rPr>
                  <a:t>Cambridge</a:t>
                </a:r>
              </a:p>
            </p:txBody>
          </p:sp>
          <p:sp>
            <p:nvSpPr>
              <p:cNvPr id="19" name="TextBox 18">
                <a:extLst>
                  <a:ext uri="{FF2B5EF4-FFF2-40B4-BE49-F238E27FC236}">
                    <a16:creationId xmlns:a16="http://schemas.microsoft.com/office/drawing/2014/main" id="{1DE04C8E-9BC1-44E3-BBD0-65710EC4A274}"/>
                  </a:ext>
                </a:extLst>
              </p:cNvPr>
              <p:cNvSpPr txBox="1"/>
              <p:nvPr/>
            </p:nvSpPr>
            <p:spPr>
              <a:xfrm>
                <a:off x="6223000" y="5092363"/>
                <a:ext cx="1229596" cy="422316"/>
              </a:xfrm>
              <a:prstGeom prst="rect">
                <a:avLst/>
              </a:prstGeom>
              <a:noFill/>
            </p:spPr>
            <p:txBody>
              <a:bodyPr wrap="square" rtlCol="0">
                <a:spAutoFit/>
              </a:bodyPr>
              <a:lstStyle/>
              <a:p>
                <a:pPr algn="ctr"/>
                <a:r>
                  <a:rPr lang="en-MT" sz="1400">
                    <a:solidFill>
                      <a:schemeClr val="tx1">
                        <a:lumMod val="75000"/>
                        <a:lumOff val="25000"/>
                      </a:schemeClr>
                    </a:solidFill>
                    <a:latin typeface="Century Gothic" panose="020B0502020202020204" pitchFamily="34" charset="0"/>
                  </a:rPr>
                  <a:t>Boston</a:t>
                </a:r>
              </a:p>
            </p:txBody>
          </p:sp>
          <p:sp>
            <p:nvSpPr>
              <p:cNvPr id="20" name="TextBox 19">
                <a:extLst>
                  <a:ext uri="{FF2B5EF4-FFF2-40B4-BE49-F238E27FC236}">
                    <a16:creationId xmlns:a16="http://schemas.microsoft.com/office/drawing/2014/main" id="{CDBAF583-785E-4ECC-9285-F6578D9B4E3B}"/>
                  </a:ext>
                </a:extLst>
              </p:cNvPr>
              <p:cNvSpPr txBox="1"/>
              <p:nvPr/>
            </p:nvSpPr>
            <p:spPr>
              <a:xfrm>
                <a:off x="3394075" y="1955464"/>
                <a:ext cx="1519673" cy="422316"/>
              </a:xfrm>
              <a:prstGeom prst="rect">
                <a:avLst/>
              </a:prstGeom>
              <a:noFill/>
            </p:spPr>
            <p:txBody>
              <a:bodyPr wrap="square" rtlCol="0">
                <a:spAutoFit/>
              </a:bodyPr>
              <a:lstStyle/>
              <a:p>
                <a:pPr algn="ctr"/>
                <a:r>
                  <a:rPr lang="en-MT" sz="1400">
                    <a:solidFill>
                      <a:schemeClr val="tx1">
                        <a:lumMod val="75000"/>
                        <a:lumOff val="25000"/>
                      </a:schemeClr>
                    </a:solidFill>
                    <a:latin typeface="Century Gothic" panose="020B0502020202020204" pitchFamily="34" charset="0"/>
                  </a:rPr>
                  <a:t>Somerville</a:t>
                </a:r>
              </a:p>
            </p:txBody>
          </p:sp>
          <p:sp>
            <p:nvSpPr>
              <p:cNvPr id="21" name="TextBox 20">
                <a:extLst>
                  <a:ext uri="{FF2B5EF4-FFF2-40B4-BE49-F238E27FC236}">
                    <a16:creationId xmlns:a16="http://schemas.microsoft.com/office/drawing/2014/main" id="{4C116E75-19FB-4D51-8994-4216FD835AF7}"/>
                  </a:ext>
                </a:extLst>
              </p:cNvPr>
              <p:cNvSpPr txBox="1"/>
              <p:nvPr/>
            </p:nvSpPr>
            <p:spPr>
              <a:xfrm rot="20103062">
                <a:off x="4223500" y="5072484"/>
                <a:ext cx="2494422" cy="380084"/>
              </a:xfrm>
              <a:prstGeom prst="rect">
                <a:avLst/>
              </a:prstGeom>
              <a:noFill/>
            </p:spPr>
            <p:txBody>
              <a:bodyPr wrap="square" rtlCol="0">
                <a:spAutoFit/>
              </a:bodyPr>
              <a:lstStyle/>
              <a:p>
                <a:pPr algn="ctr"/>
                <a:r>
                  <a:rPr lang="en-MT" sz="1200" i="1" spc="300">
                    <a:solidFill>
                      <a:schemeClr val="accent5"/>
                    </a:solidFill>
                    <a:latin typeface="Century Gothic" panose="020B0502020202020204" pitchFamily="34" charset="0"/>
                  </a:rPr>
                  <a:t>Charles River</a:t>
                </a:r>
              </a:p>
            </p:txBody>
          </p:sp>
        </p:grpSp>
        <p:grpSp>
          <p:nvGrpSpPr>
            <p:cNvPr id="5" name="Group 4">
              <a:extLst>
                <a:ext uri="{FF2B5EF4-FFF2-40B4-BE49-F238E27FC236}">
                  <a16:creationId xmlns:a16="http://schemas.microsoft.com/office/drawing/2014/main" id="{9A258C92-8B84-4D2B-A2F9-206DC8F302FB}"/>
                </a:ext>
              </a:extLst>
            </p:cNvPr>
            <p:cNvGrpSpPr/>
            <p:nvPr/>
          </p:nvGrpSpPr>
          <p:grpSpPr>
            <a:xfrm>
              <a:off x="704489" y="5921699"/>
              <a:ext cx="3510420" cy="424553"/>
              <a:chOff x="704489" y="5921699"/>
              <a:chExt cx="3510420" cy="424553"/>
            </a:xfrm>
          </p:grpSpPr>
          <p:sp>
            <p:nvSpPr>
              <p:cNvPr id="15" name="TextBox 14">
                <a:extLst>
                  <a:ext uri="{FF2B5EF4-FFF2-40B4-BE49-F238E27FC236}">
                    <a16:creationId xmlns:a16="http://schemas.microsoft.com/office/drawing/2014/main" id="{11F0ED7A-8F08-4301-ACCB-35D196338F86}"/>
                  </a:ext>
                </a:extLst>
              </p:cNvPr>
              <p:cNvSpPr txBox="1"/>
              <p:nvPr/>
            </p:nvSpPr>
            <p:spPr>
              <a:xfrm>
                <a:off x="704489" y="5936637"/>
                <a:ext cx="317500" cy="307777"/>
              </a:xfrm>
              <a:prstGeom prst="rect">
                <a:avLst/>
              </a:prstGeom>
              <a:noFill/>
            </p:spPr>
            <p:txBody>
              <a:bodyPr wrap="square" rtlCol="0">
                <a:spAutoFit/>
              </a:bodyPr>
              <a:lstStyle/>
              <a:p>
                <a:r>
                  <a:rPr lang="en-MT" sz="1400">
                    <a:solidFill>
                      <a:schemeClr val="tx1">
                        <a:lumMod val="75000"/>
                        <a:lumOff val="25000"/>
                      </a:schemeClr>
                    </a:solidFill>
                    <a:latin typeface="Century Gothic" panose="020B0502020202020204" pitchFamily="34" charset="0"/>
                  </a:rPr>
                  <a:t>0</a:t>
                </a:r>
              </a:p>
            </p:txBody>
          </p:sp>
          <p:sp>
            <p:nvSpPr>
              <p:cNvPr id="16" name="TextBox 15">
                <a:extLst>
                  <a:ext uri="{FF2B5EF4-FFF2-40B4-BE49-F238E27FC236}">
                    <a16:creationId xmlns:a16="http://schemas.microsoft.com/office/drawing/2014/main" id="{0E786AA6-8C37-40F3-908D-6BADA8E14F84}"/>
                  </a:ext>
                </a:extLst>
              </p:cNvPr>
              <p:cNvSpPr txBox="1"/>
              <p:nvPr/>
            </p:nvSpPr>
            <p:spPr>
              <a:xfrm>
                <a:off x="1987188" y="5921699"/>
                <a:ext cx="317500" cy="307777"/>
              </a:xfrm>
              <a:prstGeom prst="rect">
                <a:avLst/>
              </a:prstGeom>
              <a:noFill/>
            </p:spPr>
            <p:txBody>
              <a:bodyPr wrap="square" rtlCol="0">
                <a:spAutoFit/>
              </a:bodyPr>
              <a:lstStyle/>
              <a:p>
                <a:r>
                  <a:rPr lang="en-MT" sz="1400">
                    <a:solidFill>
                      <a:schemeClr val="tx1">
                        <a:lumMod val="75000"/>
                        <a:lumOff val="25000"/>
                      </a:schemeClr>
                    </a:solidFill>
                    <a:latin typeface="Century Gothic" panose="020B0502020202020204" pitchFamily="34" charset="0"/>
                  </a:rPr>
                  <a:t>2</a:t>
                </a:r>
              </a:p>
            </p:txBody>
          </p:sp>
          <p:sp>
            <p:nvSpPr>
              <p:cNvPr id="17" name="TextBox 16">
                <a:extLst>
                  <a:ext uri="{FF2B5EF4-FFF2-40B4-BE49-F238E27FC236}">
                    <a16:creationId xmlns:a16="http://schemas.microsoft.com/office/drawing/2014/main" id="{EE6C8AA3-A79F-4445-A96F-FCE3F68093E8}"/>
                  </a:ext>
                </a:extLst>
              </p:cNvPr>
              <p:cNvSpPr txBox="1"/>
              <p:nvPr/>
            </p:nvSpPr>
            <p:spPr>
              <a:xfrm>
                <a:off x="3257187" y="5923936"/>
                <a:ext cx="957722" cy="422316"/>
              </a:xfrm>
              <a:prstGeom prst="rect">
                <a:avLst/>
              </a:prstGeom>
              <a:noFill/>
            </p:spPr>
            <p:txBody>
              <a:bodyPr wrap="square" rtlCol="0">
                <a:spAutoFit/>
              </a:bodyPr>
              <a:lstStyle/>
              <a:p>
                <a:r>
                  <a:rPr lang="en-MT" sz="1400">
                    <a:solidFill>
                      <a:schemeClr val="tx1">
                        <a:lumMod val="75000"/>
                        <a:lumOff val="25000"/>
                      </a:schemeClr>
                    </a:solidFill>
                    <a:latin typeface="Century Gothic" panose="020B0502020202020204" pitchFamily="34" charset="0"/>
                  </a:rPr>
                  <a:t>4 km</a:t>
                </a:r>
              </a:p>
            </p:txBody>
          </p:sp>
        </p:grpSp>
        <p:grpSp>
          <p:nvGrpSpPr>
            <p:cNvPr id="6" name="Group 5">
              <a:extLst>
                <a:ext uri="{FF2B5EF4-FFF2-40B4-BE49-F238E27FC236}">
                  <a16:creationId xmlns:a16="http://schemas.microsoft.com/office/drawing/2014/main" id="{0BDBCB54-292E-4DDF-AC65-CB28FA6F428A}"/>
                </a:ext>
              </a:extLst>
            </p:cNvPr>
            <p:cNvGrpSpPr/>
            <p:nvPr/>
          </p:nvGrpSpPr>
          <p:grpSpPr>
            <a:xfrm>
              <a:off x="5149864" y="1973771"/>
              <a:ext cx="1862579" cy="380083"/>
              <a:chOff x="5149864" y="1973771"/>
              <a:chExt cx="1862579" cy="380083"/>
            </a:xfrm>
          </p:grpSpPr>
          <p:sp>
            <p:nvSpPr>
              <p:cNvPr id="12" name="TextBox 11">
                <a:extLst>
                  <a:ext uri="{FF2B5EF4-FFF2-40B4-BE49-F238E27FC236}">
                    <a16:creationId xmlns:a16="http://schemas.microsoft.com/office/drawing/2014/main" id="{7E1BB32E-04E8-4F99-8C47-D75BF4BA97A4}"/>
                  </a:ext>
                </a:extLst>
              </p:cNvPr>
              <p:cNvSpPr txBox="1"/>
              <p:nvPr/>
            </p:nvSpPr>
            <p:spPr>
              <a:xfrm>
                <a:off x="5149864" y="1973771"/>
                <a:ext cx="317500" cy="276999"/>
              </a:xfrm>
              <a:prstGeom prst="rect">
                <a:avLst/>
              </a:prstGeom>
              <a:noFill/>
            </p:spPr>
            <p:txBody>
              <a:bodyPr wrap="square" rtlCol="0">
                <a:spAutoFit/>
              </a:bodyPr>
              <a:lstStyle/>
              <a:p>
                <a:r>
                  <a:rPr lang="en-MT" sz="1200">
                    <a:solidFill>
                      <a:schemeClr val="tx1">
                        <a:lumMod val="75000"/>
                        <a:lumOff val="2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8E63F24B-C8CD-4342-BD92-EB82A6F6AE44}"/>
                  </a:ext>
                </a:extLst>
              </p:cNvPr>
              <p:cNvSpPr txBox="1"/>
              <p:nvPr/>
            </p:nvSpPr>
            <p:spPr>
              <a:xfrm>
                <a:off x="5566727" y="1973771"/>
                <a:ext cx="533041" cy="380083"/>
              </a:xfrm>
              <a:prstGeom prst="rect">
                <a:avLst/>
              </a:prstGeom>
              <a:noFill/>
            </p:spPr>
            <p:txBody>
              <a:bodyPr wrap="square" rtlCol="0">
                <a:spAutoFit/>
              </a:bodyPr>
              <a:lstStyle/>
              <a:p>
                <a:r>
                  <a:rPr lang="en-MT" sz="1200">
                    <a:solidFill>
                      <a:schemeClr val="tx1">
                        <a:lumMod val="75000"/>
                        <a:lumOff val="25000"/>
                      </a:schemeClr>
                    </a:solidFill>
                    <a:latin typeface="Century Gothic" panose="020B0502020202020204" pitchFamily="34" charset="0"/>
                  </a:rPr>
                  <a:t>50</a:t>
                </a:r>
              </a:p>
            </p:txBody>
          </p:sp>
          <p:sp>
            <p:nvSpPr>
              <p:cNvPr id="14" name="TextBox 13">
                <a:extLst>
                  <a:ext uri="{FF2B5EF4-FFF2-40B4-BE49-F238E27FC236}">
                    <a16:creationId xmlns:a16="http://schemas.microsoft.com/office/drawing/2014/main" id="{98761E7F-0F72-4AFC-AE9E-D06EA6238E64}"/>
                  </a:ext>
                </a:extLst>
              </p:cNvPr>
              <p:cNvSpPr txBox="1"/>
              <p:nvPr/>
            </p:nvSpPr>
            <p:spPr>
              <a:xfrm>
                <a:off x="6009143" y="1973771"/>
                <a:ext cx="1003300" cy="276999"/>
              </a:xfrm>
              <a:prstGeom prst="rect">
                <a:avLst/>
              </a:prstGeom>
              <a:noFill/>
            </p:spPr>
            <p:txBody>
              <a:bodyPr wrap="square" rtlCol="0">
                <a:spAutoFit/>
              </a:bodyPr>
              <a:lstStyle/>
              <a:p>
                <a:r>
                  <a:rPr lang="en-MT" sz="1200">
                    <a:solidFill>
                      <a:schemeClr val="tx1">
                        <a:lumMod val="75000"/>
                        <a:lumOff val="25000"/>
                      </a:schemeClr>
                    </a:solidFill>
                    <a:latin typeface="Century Gothic" panose="020B0502020202020204" pitchFamily="34" charset="0"/>
                  </a:rPr>
                  <a:t>100 km</a:t>
                </a:r>
              </a:p>
            </p:txBody>
          </p:sp>
        </p:grpSp>
        <p:grpSp>
          <p:nvGrpSpPr>
            <p:cNvPr id="7" name="Group 6">
              <a:extLst>
                <a:ext uri="{FF2B5EF4-FFF2-40B4-BE49-F238E27FC236}">
                  <a16:creationId xmlns:a16="http://schemas.microsoft.com/office/drawing/2014/main" id="{9B9F77A9-3843-4938-905B-17AD469D320F}"/>
                </a:ext>
              </a:extLst>
            </p:cNvPr>
            <p:cNvGrpSpPr/>
            <p:nvPr/>
          </p:nvGrpSpPr>
          <p:grpSpPr>
            <a:xfrm>
              <a:off x="914400" y="5112157"/>
              <a:ext cx="2338299" cy="781566"/>
              <a:chOff x="914400" y="5112157"/>
              <a:chExt cx="2338299" cy="781566"/>
            </a:xfrm>
          </p:grpSpPr>
          <p:sp>
            <p:nvSpPr>
              <p:cNvPr id="8" name="Rectangle 7">
                <a:extLst>
                  <a:ext uri="{FF2B5EF4-FFF2-40B4-BE49-F238E27FC236}">
                    <a16:creationId xmlns:a16="http://schemas.microsoft.com/office/drawing/2014/main" id="{6060B4DC-EC24-4F89-9E03-3AD39DB260D6}"/>
                  </a:ext>
                </a:extLst>
              </p:cNvPr>
              <p:cNvSpPr/>
              <p:nvPr/>
            </p:nvSpPr>
            <p:spPr>
              <a:xfrm>
                <a:off x="914400" y="5112157"/>
                <a:ext cx="501650" cy="307777"/>
              </a:xfrm>
              <a:prstGeom prst="rect">
                <a:avLst/>
              </a:prstGeom>
              <a:solidFill>
                <a:srgbClr val="A8C7B3"/>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9" name="Rectangle 8">
                <a:extLst>
                  <a:ext uri="{FF2B5EF4-FFF2-40B4-BE49-F238E27FC236}">
                    <a16:creationId xmlns:a16="http://schemas.microsoft.com/office/drawing/2014/main" id="{0FAC7936-037D-4683-91A0-873D89B40844}"/>
                  </a:ext>
                </a:extLst>
              </p:cNvPr>
              <p:cNvSpPr/>
              <p:nvPr/>
            </p:nvSpPr>
            <p:spPr>
              <a:xfrm>
                <a:off x="914400" y="5519926"/>
                <a:ext cx="501650" cy="307777"/>
              </a:xfrm>
              <a:prstGeom prst="rect">
                <a:avLst/>
              </a:prstGeom>
              <a:solidFill>
                <a:srgbClr val="C0D9F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10" name="TextBox 9">
                <a:extLst>
                  <a:ext uri="{FF2B5EF4-FFF2-40B4-BE49-F238E27FC236}">
                    <a16:creationId xmlns:a16="http://schemas.microsoft.com/office/drawing/2014/main" id="{946DB103-B70D-47E2-820E-58149870DD8C}"/>
                  </a:ext>
                </a:extLst>
              </p:cNvPr>
              <p:cNvSpPr txBox="1"/>
              <p:nvPr/>
            </p:nvSpPr>
            <p:spPr>
              <a:xfrm>
                <a:off x="1485900" y="5112157"/>
                <a:ext cx="1141659" cy="307777"/>
              </a:xfrm>
              <a:prstGeom prst="rect">
                <a:avLst/>
              </a:prstGeom>
              <a:noFill/>
            </p:spPr>
            <p:txBody>
              <a:bodyPr wrap="none" rtlCol="0">
                <a:spAutoFit/>
              </a:bodyPr>
              <a:lstStyle/>
              <a:p>
                <a:r>
                  <a:rPr lang="en-MT" sz="1400">
                    <a:latin typeface="Century Gothic" panose="020B0502020202020204" pitchFamily="34" charset="0"/>
                  </a:rPr>
                  <a:t>Study Area</a:t>
                </a:r>
              </a:p>
            </p:txBody>
          </p:sp>
          <p:sp>
            <p:nvSpPr>
              <p:cNvPr id="11" name="TextBox 10">
                <a:extLst>
                  <a:ext uri="{FF2B5EF4-FFF2-40B4-BE49-F238E27FC236}">
                    <a16:creationId xmlns:a16="http://schemas.microsoft.com/office/drawing/2014/main" id="{B66B8A6E-00DE-4FEF-8286-FC4E30A56629}"/>
                  </a:ext>
                </a:extLst>
              </p:cNvPr>
              <p:cNvSpPr txBox="1"/>
              <p:nvPr/>
            </p:nvSpPr>
            <p:spPr>
              <a:xfrm>
                <a:off x="1485900" y="5519926"/>
                <a:ext cx="1766799" cy="373797"/>
              </a:xfrm>
              <a:prstGeom prst="rect">
                <a:avLst/>
              </a:prstGeom>
              <a:noFill/>
            </p:spPr>
            <p:txBody>
              <a:bodyPr wrap="square" rtlCol="0">
                <a:spAutoFit/>
              </a:bodyPr>
              <a:lstStyle/>
              <a:p>
                <a:r>
                  <a:rPr lang="en-MT" sz="1400">
                    <a:latin typeface="Century Gothic" panose="020B0502020202020204" pitchFamily="34" charset="0"/>
                  </a:rPr>
                  <a:t>Waterways</a:t>
                </a:r>
              </a:p>
            </p:txBody>
          </p:sp>
        </p:grpSp>
      </p:grpSp>
      <p:grpSp>
        <p:nvGrpSpPr>
          <p:cNvPr id="22" name="Group 21">
            <a:extLst>
              <a:ext uri="{FF2B5EF4-FFF2-40B4-BE49-F238E27FC236}">
                <a16:creationId xmlns:a16="http://schemas.microsoft.com/office/drawing/2014/main" id="{F3DCBC26-51F2-45FC-8AE1-942A621F2F4D}"/>
              </a:ext>
            </a:extLst>
          </p:cNvPr>
          <p:cNvGrpSpPr/>
          <p:nvPr/>
        </p:nvGrpSpPr>
        <p:grpSpPr>
          <a:xfrm>
            <a:off x="337822" y="1448848"/>
            <a:ext cx="285814" cy="580375"/>
            <a:chOff x="807005" y="1240399"/>
            <a:chExt cx="298480" cy="606094"/>
          </a:xfrm>
        </p:grpSpPr>
        <p:pic>
          <p:nvPicPr>
            <p:cNvPr id="23" name="Picture 22">
              <a:extLst>
                <a:ext uri="{FF2B5EF4-FFF2-40B4-BE49-F238E27FC236}">
                  <a16:creationId xmlns:a16="http://schemas.microsoft.com/office/drawing/2014/main" id="{049FB042-6345-4F07-9B26-32C1BE56D1E5}"/>
                </a:ext>
              </a:extLst>
            </p:cNvPr>
            <p:cNvPicPr>
              <a:picLocks noChangeAspect="1"/>
            </p:cNvPicPr>
            <p:nvPr/>
          </p:nvPicPr>
          <p:blipFill rotWithShape="1">
            <a:blip r:embed="rId4" cstate="print">
              <a:duotone>
                <a:prstClr val="black"/>
                <a:schemeClr val="tx1">
                  <a:lumMod val="75000"/>
                  <a:lumOff val="25000"/>
                  <a:tint val="45000"/>
                  <a:satMod val="400000"/>
                </a:schemeClr>
              </a:duotone>
              <a:alphaModFix amt="85000"/>
              <a:extLst>
                <a:ext uri="{28A0092B-C50C-407E-A947-70E740481C1C}">
                  <a14:useLocalDpi xmlns:a14="http://schemas.microsoft.com/office/drawing/2010/main" val="0"/>
                </a:ext>
              </a:extLst>
            </a:blip>
            <a:srcRect l="-278" t="2622" r="91409" b="85633"/>
            <a:stretch/>
          </p:blipFill>
          <p:spPr>
            <a:xfrm>
              <a:off x="835030" y="1443200"/>
              <a:ext cx="243846" cy="403293"/>
            </a:xfrm>
            <a:prstGeom prst="rect">
              <a:avLst/>
            </a:prstGeom>
          </p:spPr>
        </p:pic>
        <p:sp>
          <p:nvSpPr>
            <p:cNvPr id="24" name="TextBox 23">
              <a:extLst>
                <a:ext uri="{FF2B5EF4-FFF2-40B4-BE49-F238E27FC236}">
                  <a16:creationId xmlns:a16="http://schemas.microsoft.com/office/drawing/2014/main" id="{2A358C89-C99E-4305-A962-83E348E171F2}"/>
                </a:ext>
              </a:extLst>
            </p:cNvPr>
            <p:cNvSpPr txBox="1"/>
            <p:nvPr/>
          </p:nvSpPr>
          <p:spPr>
            <a:xfrm>
              <a:off x="807005" y="1240399"/>
              <a:ext cx="298480" cy="276999"/>
            </a:xfrm>
            <a:prstGeom prst="rect">
              <a:avLst/>
            </a:prstGeom>
            <a:noFill/>
          </p:spPr>
          <p:txBody>
            <a:bodyPr wrap="none" rtlCol="0">
              <a:spAutoFit/>
            </a:bodyPr>
            <a:lstStyle/>
            <a:p>
              <a:r>
                <a:rPr lang="en-MT" sz="1200">
                  <a:solidFill>
                    <a:schemeClr val="tx1">
                      <a:lumMod val="75000"/>
                      <a:lumOff val="25000"/>
                    </a:schemeClr>
                  </a:solidFill>
                  <a:latin typeface="Century Gothic" panose="020B0502020202020204" pitchFamily="34" charset="0"/>
                </a:rPr>
                <a:t>N</a:t>
              </a:r>
              <a:endParaRPr lang="en-MT">
                <a:solidFill>
                  <a:schemeClr val="tx1">
                    <a:lumMod val="75000"/>
                    <a:lumOff val="25000"/>
                  </a:schemeClr>
                </a:solidFill>
                <a:latin typeface="Century Gothic" panose="020B0502020202020204" pitchFamily="34" charset="0"/>
              </a:endParaRPr>
            </a:p>
          </p:txBody>
        </p:sp>
      </p:grpSp>
      <p:sp>
        <p:nvSpPr>
          <p:cNvPr id="25" name="TextBox 24">
            <a:extLst>
              <a:ext uri="{FF2B5EF4-FFF2-40B4-BE49-F238E27FC236}">
                <a16:creationId xmlns:a16="http://schemas.microsoft.com/office/drawing/2014/main" id="{C613F779-C422-4C57-83FD-D506C4E3F0B6}"/>
              </a:ext>
            </a:extLst>
          </p:cNvPr>
          <p:cNvSpPr txBox="1"/>
          <p:nvPr/>
        </p:nvSpPr>
        <p:spPr>
          <a:xfrm>
            <a:off x="469900" y="179838"/>
            <a:ext cx="7019870" cy="707886"/>
          </a:xfrm>
          <a:prstGeom prst="rect">
            <a:avLst/>
          </a:prstGeom>
          <a:noFill/>
        </p:spPr>
        <p:txBody>
          <a:bodyPr wrap="none" rtlCol="0">
            <a:spAutoFit/>
          </a:bodyPr>
          <a:lstStyle/>
          <a:p>
            <a:r>
              <a:rPr lang="en-US" sz="4000" b="1" dirty="0">
                <a:solidFill>
                  <a:srgbClr val="126D9D"/>
                </a:solidFill>
                <a:latin typeface="Century Gothic" panose="020B0502020202020204" pitchFamily="34" charset="0"/>
              </a:rPr>
              <a:t>Cambridge, Massachusetts</a:t>
            </a:r>
            <a:endParaRPr lang="en-MT" sz="4000" b="1">
              <a:solidFill>
                <a:srgbClr val="126D9D"/>
              </a:solidFill>
              <a:latin typeface="Century Gothic" panose="020B0502020202020204" pitchFamily="34" charset="0"/>
            </a:endParaRPr>
          </a:p>
        </p:txBody>
      </p:sp>
      <p:pic>
        <p:nvPicPr>
          <p:cNvPr id="26" name="Picture 4" descr="A view of a city&#10;&#10;Description automatically generated">
            <a:extLst>
              <a:ext uri="{FF2B5EF4-FFF2-40B4-BE49-F238E27FC236}">
                <a16:creationId xmlns:a16="http://schemas.microsoft.com/office/drawing/2014/main" id="{26CBAA49-14FD-4F7C-BE44-59B60E213DB2}"/>
              </a:ext>
            </a:extLst>
          </p:cNvPr>
          <p:cNvPicPr>
            <a:picLocks noChangeAspect="1"/>
          </p:cNvPicPr>
          <p:nvPr/>
        </p:nvPicPr>
        <p:blipFill>
          <a:blip r:embed="rId5"/>
          <a:stretch>
            <a:fillRect/>
          </a:stretch>
        </p:blipFill>
        <p:spPr>
          <a:xfrm>
            <a:off x="5825987" y="1347183"/>
            <a:ext cx="6061599" cy="4033775"/>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C10FEA1-F4F7-4C8B-AB88-0A3E8CB806F0}"/>
              </a:ext>
            </a:extLst>
          </p:cNvPr>
          <p:cNvSpPr txBox="1"/>
          <p:nvPr/>
        </p:nvSpPr>
        <p:spPr>
          <a:xfrm>
            <a:off x="9558165" y="5146613"/>
            <a:ext cx="3496908" cy="269143"/>
          </a:xfrm>
          <a:prstGeom prst="rect">
            <a:avLst/>
          </a:prstGeom>
          <a:noFill/>
        </p:spPr>
        <p:txBody>
          <a:bodyPr wrap="square" rtlCol="0">
            <a:spAutoFit/>
          </a:bodyPr>
          <a:lstStyle/>
          <a:p>
            <a:r>
              <a:rPr lang="en-MT" sz="1100">
                <a:solidFill>
                  <a:schemeClr val="bg1"/>
                </a:solidFill>
                <a:latin typeface="Century Gothic" panose="020B0502020202020204" pitchFamily="34" charset="0"/>
              </a:rPr>
              <a:t>Image credit: City of Cambridge</a:t>
            </a:r>
          </a:p>
        </p:txBody>
      </p:sp>
      <p:cxnSp>
        <p:nvCxnSpPr>
          <p:cNvPr id="28" name="Straight Connector 27">
            <a:extLst>
              <a:ext uri="{FF2B5EF4-FFF2-40B4-BE49-F238E27FC236}">
                <a16:creationId xmlns:a16="http://schemas.microsoft.com/office/drawing/2014/main" id="{2692C98A-F91F-4A6E-95AE-C7388A18D3EE}"/>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CEF4566-FE82-4606-AFD0-A6DD00AD6887}"/>
              </a:ext>
            </a:extLst>
          </p:cNvPr>
          <p:cNvSpPr txBox="1"/>
          <p:nvPr/>
        </p:nvSpPr>
        <p:spPr>
          <a:xfrm>
            <a:off x="173018" y="5581980"/>
            <a:ext cx="11789229" cy="1015663"/>
          </a:xfrm>
          <a:prstGeom prst="rect">
            <a:avLst/>
          </a:prstGeom>
          <a:noFill/>
        </p:spPr>
        <p:txBody>
          <a:bodyPr wrap="square" rtlCol="0" anchor="t">
            <a:spAutoFit/>
          </a:bodyPr>
          <a:lstStyle/>
          <a:p>
            <a:pPr algn="ctr"/>
            <a:r>
              <a:rPr lang="en-MT" sz="2000">
                <a:solidFill>
                  <a:schemeClr val="tx1">
                    <a:lumMod val="75000"/>
                    <a:lumOff val="25000"/>
                  </a:schemeClr>
                </a:solidFill>
                <a:latin typeface="Century Gothic"/>
              </a:rPr>
              <a:t>City of Cambridge</a:t>
            </a:r>
            <a:r>
              <a:rPr lang="en-US" sz="2000" dirty="0">
                <a:solidFill>
                  <a:schemeClr val="tx1">
                    <a:lumMod val="75000"/>
                    <a:lumOff val="25000"/>
                  </a:schemeClr>
                </a:solidFill>
                <a:latin typeface="Century Gothic"/>
              </a:rPr>
              <a:t>,</a:t>
            </a:r>
            <a:r>
              <a:rPr lang="en-MT" sz="2000">
                <a:solidFill>
                  <a:schemeClr val="tx1">
                    <a:lumMod val="75000"/>
                    <a:lumOff val="25000"/>
                  </a:schemeClr>
                </a:solidFill>
                <a:latin typeface="Century Gothic"/>
              </a:rPr>
              <a:t> Community Development</a:t>
            </a:r>
            <a:r>
              <a:rPr lang="en-US" sz="2000" dirty="0">
                <a:solidFill>
                  <a:schemeClr val="tx1">
                    <a:lumMod val="75000"/>
                    <a:lumOff val="25000"/>
                  </a:schemeClr>
                </a:solidFill>
                <a:latin typeface="Century Gothic"/>
              </a:rPr>
              <a:t> Department</a:t>
            </a:r>
          </a:p>
          <a:p>
            <a:pPr algn="ctr"/>
            <a:r>
              <a:rPr lang="en-US" sz="2000" dirty="0">
                <a:solidFill>
                  <a:schemeClr val="tx1">
                    <a:lumMod val="75000"/>
                    <a:lumOff val="25000"/>
                  </a:schemeClr>
                </a:solidFill>
                <a:latin typeface="Century Gothic"/>
              </a:rPr>
              <a:t>&amp;</a:t>
            </a:r>
          </a:p>
          <a:p>
            <a:pPr algn="ctr"/>
            <a:r>
              <a:rPr lang="en-US" sz="2000" dirty="0">
                <a:solidFill>
                  <a:schemeClr val="tx1">
                    <a:lumMod val="75000"/>
                    <a:lumOff val="25000"/>
                  </a:schemeClr>
                </a:solidFill>
                <a:latin typeface="Century Gothic"/>
              </a:rPr>
              <a:t>American Geophysical Union’s Thriving Earth Exchange</a:t>
            </a:r>
            <a:endParaRPr lang="en-MT" sz="2000">
              <a:solidFill>
                <a:schemeClr val="tx1">
                  <a:lumMod val="75000"/>
                  <a:lumOff val="25000"/>
                </a:schemeClr>
              </a:solidFill>
              <a:latin typeface="Century Gothic"/>
            </a:endParaRPr>
          </a:p>
        </p:txBody>
      </p:sp>
    </p:spTree>
    <p:extLst>
      <p:ext uri="{BB962C8B-B14F-4D97-AF65-F5344CB8AC3E}">
        <p14:creationId xmlns:p14="http://schemas.microsoft.com/office/powerpoint/2010/main" val="302079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DF06E-3E09-4747-BE4A-A9F30656DBE1}"/>
              </a:ext>
            </a:extLst>
          </p:cNvPr>
          <p:cNvSpPr txBox="1"/>
          <p:nvPr/>
        </p:nvSpPr>
        <p:spPr>
          <a:xfrm>
            <a:off x="495299" y="203200"/>
            <a:ext cx="11125201" cy="707886"/>
          </a:xfrm>
          <a:prstGeom prst="rect">
            <a:avLst/>
          </a:prstGeom>
          <a:noFill/>
        </p:spPr>
        <p:txBody>
          <a:bodyPr wrap="square" rtlCol="0">
            <a:spAutoFit/>
          </a:bodyPr>
          <a:lstStyle/>
          <a:p>
            <a:r>
              <a:rPr lang="en-US" sz="4000" b="1" dirty="0">
                <a:solidFill>
                  <a:srgbClr val="126D9D"/>
                </a:solidFill>
                <a:latin typeface="Century Gothic" panose="020B0502020202020204" pitchFamily="34" charset="0"/>
              </a:rPr>
              <a:t>Cause for Concern</a:t>
            </a:r>
          </a:p>
        </p:txBody>
      </p:sp>
      <p:pic>
        <p:nvPicPr>
          <p:cNvPr id="4" name="Picture 3">
            <a:extLst>
              <a:ext uri="{FF2B5EF4-FFF2-40B4-BE49-F238E27FC236}">
                <a16:creationId xmlns:a16="http://schemas.microsoft.com/office/drawing/2014/main" id="{BB0DF119-75AA-D14B-AF3F-264AA34C86D8}"/>
              </a:ext>
            </a:extLst>
          </p:cNvPr>
          <p:cNvPicPr>
            <a:picLocks noChangeAspect="1"/>
          </p:cNvPicPr>
          <p:nvPr/>
        </p:nvPicPr>
        <p:blipFill rotWithShape="1">
          <a:blip r:embed="rId3"/>
          <a:srcRect t="9236" b="6544"/>
          <a:stretch/>
        </p:blipFill>
        <p:spPr>
          <a:xfrm>
            <a:off x="0" y="3711853"/>
            <a:ext cx="12192000" cy="3337130"/>
          </a:xfrm>
          <a:prstGeom prst="rect">
            <a:avLst/>
          </a:prstGeom>
        </p:spPr>
      </p:pic>
      <p:sp>
        <p:nvSpPr>
          <p:cNvPr id="5" name="Text Placeholder 2">
            <a:extLst>
              <a:ext uri="{FF2B5EF4-FFF2-40B4-BE49-F238E27FC236}">
                <a16:creationId xmlns:a16="http://schemas.microsoft.com/office/drawing/2014/main" id="{ECA80564-48A8-6E41-A243-8E6D759D7077}"/>
              </a:ext>
            </a:extLst>
          </p:cNvPr>
          <p:cNvSpPr txBox="1">
            <a:spLocks/>
          </p:cNvSpPr>
          <p:nvPr/>
        </p:nvSpPr>
        <p:spPr>
          <a:xfrm>
            <a:off x="350043" y="1428074"/>
            <a:ext cx="11415711" cy="1436291"/>
          </a:xfrm>
          <a:prstGeom prst="rect">
            <a:avLst/>
          </a:prstGeom>
        </p:spPr>
        <p:txBody>
          <a:bodyPr wrap="square"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Clr>
                <a:srgbClr val="006D9D"/>
              </a:buClr>
              <a:buNone/>
            </a:pPr>
            <a:endParaRPr lang="en-MT">
              <a:solidFill>
                <a:schemeClr val="tx1">
                  <a:lumMod val="75000"/>
                  <a:lumOff val="25000"/>
                </a:schemeClr>
              </a:solidFill>
              <a:latin typeface="Century Gothic"/>
            </a:endParaRPr>
          </a:p>
          <a:p>
            <a:pPr marL="0" indent="0" algn="ctr">
              <a:lnSpc>
                <a:spcPct val="100000"/>
              </a:lnSpc>
              <a:spcBef>
                <a:spcPts val="0"/>
              </a:spcBef>
              <a:spcAft>
                <a:spcPts val="400"/>
              </a:spcAft>
              <a:buClr>
                <a:srgbClr val="006D9D"/>
              </a:buClr>
              <a:buNone/>
            </a:pPr>
            <a:r>
              <a:rPr lang="en-MT">
                <a:solidFill>
                  <a:schemeClr val="tx1">
                    <a:lumMod val="75000"/>
                    <a:lumOff val="25000"/>
                  </a:schemeClr>
                </a:solidFill>
                <a:latin typeface="Century Gothic"/>
              </a:rPr>
              <a:t>Elevated temperatures increase heat-related mortalities, energy consumption, air pollution and impact</a:t>
            </a:r>
            <a:r>
              <a:rPr lang="en-US" dirty="0">
                <a:solidFill>
                  <a:schemeClr val="tx1">
                    <a:lumMod val="75000"/>
                    <a:lumOff val="25000"/>
                  </a:schemeClr>
                </a:solidFill>
                <a:latin typeface="Century Gothic"/>
              </a:rPr>
              <a:t> </a:t>
            </a:r>
            <a:r>
              <a:rPr lang="en-MT">
                <a:solidFill>
                  <a:schemeClr val="tx1">
                    <a:lumMod val="75000"/>
                    <a:lumOff val="25000"/>
                  </a:schemeClr>
                </a:solidFill>
                <a:latin typeface="Century Gothic"/>
              </a:rPr>
              <a:t>local biodiversity</a:t>
            </a:r>
            <a:endParaRPr lang="en-MT" sz="3600">
              <a:solidFill>
                <a:schemeClr val="tx1">
                  <a:lumMod val="75000"/>
                  <a:lumOff val="25000"/>
                </a:schemeClr>
              </a:solidFill>
            </a:endParaRPr>
          </a:p>
        </p:txBody>
      </p:sp>
      <p:sp>
        <p:nvSpPr>
          <p:cNvPr id="7" name="TextBox 6">
            <a:extLst>
              <a:ext uri="{FF2B5EF4-FFF2-40B4-BE49-F238E27FC236}">
                <a16:creationId xmlns:a16="http://schemas.microsoft.com/office/drawing/2014/main" id="{5BF0D475-9C4D-404D-9A7B-C06BE5B82CFE}"/>
              </a:ext>
            </a:extLst>
          </p:cNvPr>
          <p:cNvSpPr txBox="1"/>
          <p:nvPr/>
        </p:nvSpPr>
        <p:spPr>
          <a:xfrm>
            <a:off x="9162003" y="6552571"/>
            <a:ext cx="3029997" cy="261610"/>
          </a:xfrm>
          <a:prstGeom prst="rect">
            <a:avLst/>
          </a:prstGeom>
          <a:noFill/>
        </p:spPr>
        <p:txBody>
          <a:bodyPr wrap="square" rtlCol="0">
            <a:spAutoFit/>
          </a:bodyPr>
          <a:lstStyle/>
          <a:p>
            <a:pPr algn="r"/>
            <a:r>
              <a:rPr lang="en-MT" sz="1100">
                <a:solidFill>
                  <a:schemeClr val="bg1"/>
                </a:solidFill>
                <a:latin typeface="Century Gothic" panose="020B0502020202020204" pitchFamily="34" charset="0"/>
              </a:rPr>
              <a:t>Image credit: City of Cambridge</a:t>
            </a:r>
          </a:p>
        </p:txBody>
      </p:sp>
      <p:cxnSp>
        <p:nvCxnSpPr>
          <p:cNvPr id="6" name="Straight Connector 5">
            <a:extLst>
              <a:ext uri="{FF2B5EF4-FFF2-40B4-BE49-F238E27FC236}">
                <a16:creationId xmlns:a16="http://schemas.microsoft.com/office/drawing/2014/main" id="{802EB597-14B4-4B79-989D-71EA93C72C4D}"/>
              </a:ext>
            </a:extLst>
          </p:cNvPr>
          <p:cNvCxnSpPr/>
          <p:nvPr/>
        </p:nvCxnSpPr>
        <p:spPr>
          <a:xfrm>
            <a:off x="-16813" y="923438"/>
            <a:ext cx="9461500" cy="0"/>
          </a:xfrm>
          <a:prstGeom prst="line">
            <a:avLst/>
          </a:prstGeom>
          <a:ln w="28575">
            <a:solidFill>
              <a:srgbClr val="006D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77843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b887a3c9cda367216fc8d33030872552">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9ead8f532865587e4de77ebb6edb8214"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SharingLinks.b5ba5b4b-dd13-4ec2-befa-0422cb9a91ee.OrganizationEdit.603e018e-3e85-45ad-87f6-8de687e437a4</DisplayName>
        <AccountId>26</AccountId>
        <AccountType/>
      </UserInfo>
      <UserInfo>
        <DisplayName>Nicole Ramberg</DisplayName>
        <AccountId>79</AccountId>
        <AccountType/>
      </UserInfo>
      <UserInfo>
        <DisplayName>Celeste Gambino</DisplayName>
        <AccountId>80</AccountId>
        <AccountType/>
      </UserInfo>
    </SharedWithUsers>
  </documentManagement>
</p:properties>
</file>

<file path=customXml/itemProps1.xml><?xml version="1.0" encoding="utf-8"?>
<ds:datastoreItem xmlns:ds="http://schemas.openxmlformats.org/officeDocument/2006/customXml" ds:itemID="{8A367CA6-E8D7-4D64-BF6F-D76C62B7BA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F3FBC6-4347-4D5F-946A-092D2DB74CB6}">
  <ds:schemaRefs>
    <ds:schemaRef ds:uri="http://schemas.microsoft.com/sharepoint/v3/contenttype/forms"/>
  </ds:schemaRefs>
</ds:datastoreItem>
</file>

<file path=customXml/itemProps3.xml><?xml version="1.0" encoding="utf-8"?>
<ds:datastoreItem xmlns:ds="http://schemas.openxmlformats.org/officeDocument/2006/customXml" ds:itemID="{4CB947FF-9008-4328-89CA-ABC993DA3FA8}">
  <ds:schemaRefs>
    <ds:schemaRef ds:uri="http://schemas.microsoft.com/office/2006/metadata/properties"/>
    <ds:schemaRef ds:uri="http://schemas.microsoft.com/office/infopath/2007/PartnerControls"/>
    <ds:schemaRef ds:uri="7df78d0b-135a-4de7-9166-7c181cd87fb4"/>
  </ds:schemaRefs>
</ds:datastoreItem>
</file>

<file path=docProps/app.xml><?xml version="1.0" encoding="utf-8"?>
<Properties xmlns="http://schemas.openxmlformats.org/officeDocument/2006/extended-properties" xmlns:vt="http://schemas.openxmlformats.org/officeDocument/2006/docPropsVTypes">
  <TotalTime>2430</TotalTime>
  <Words>5272</Words>
  <Application>Microsoft Macintosh PowerPoint</Application>
  <PresentationFormat>Widescreen</PresentationFormat>
  <Paragraphs>665</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Arial,Sans-Serif</vt:lpstr>
      <vt:lpstr>Calibri</vt:lpstr>
      <vt:lpstr>Century Gothic</vt:lpstr>
      <vt:lpstr>Georgia</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Mccartney, Sean (GSFC-610.0)[SCIENCE SYSTEMS AND APPLICATIONS INC]</cp:lastModifiedBy>
  <cp:revision>219</cp:revision>
  <dcterms:created xsi:type="dcterms:W3CDTF">2019-11-12T17:46:59Z</dcterms:created>
  <dcterms:modified xsi:type="dcterms:W3CDTF">2020-11-12T18:22:04Z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