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8" r:id="rId12"/>
    <p:sldId id="269" r:id="rId13"/>
    <p:sldId id="270" r:id="rId14"/>
    <p:sldId id="271" r:id="rId15"/>
    <p:sldId id="272" r:id="rId16"/>
    <p:sldId id="266" r:id="rId17"/>
    <p:sldId id="267" r:id="rId18"/>
    <p:sldId id="273" r:id="rId19"/>
    <p:sldId id="274"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C97E-8883-45AB-893E-E034DDE36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0247D7-B921-4AB3-8CEC-DFF7CC543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AF008-1B90-4D68-ADD2-D180BB79B2F3}"/>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5" name="Footer Placeholder 4">
            <a:extLst>
              <a:ext uri="{FF2B5EF4-FFF2-40B4-BE49-F238E27FC236}">
                <a16:creationId xmlns:a16="http://schemas.microsoft.com/office/drawing/2014/main" id="{FE9D44AE-5AD2-47C2-9999-FCC024F41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E325E-E92D-42D9-BF6B-5814EC261CE6}"/>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86391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5F57-FD84-4C18-83FC-E750A23A4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AFDA3B-EAAA-482B-A40D-36F665A35A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2902D-764D-4678-BC85-B23EC4D2D6E0}"/>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5" name="Footer Placeholder 4">
            <a:extLst>
              <a:ext uri="{FF2B5EF4-FFF2-40B4-BE49-F238E27FC236}">
                <a16:creationId xmlns:a16="http://schemas.microsoft.com/office/drawing/2014/main" id="{CFD7B875-1EC5-42D6-9B6A-6136A416A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EC5E9-46D8-4396-8AEA-0C978A5D3841}"/>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83926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2B074-66BC-4252-95B2-B84AD4C39B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85F73-5F40-49F6-A617-B4344809D4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CEE30-D711-4051-B55F-272F2FF7AEB7}"/>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5" name="Footer Placeholder 4">
            <a:extLst>
              <a:ext uri="{FF2B5EF4-FFF2-40B4-BE49-F238E27FC236}">
                <a16:creationId xmlns:a16="http://schemas.microsoft.com/office/drawing/2014/main" id="{6639F390-6D5C-4451-9BC9-EA9A633BC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0FC8D-A6F3-4E03-96D0-F9BDF3C94FBC}"/>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428172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34C6-0E73-42A0-8043-DE644F484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CA92B-DF18-4F0E-ACB4-4A5C63621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20B34-6CC8-4BB1-979B-49C8840D6150}"/>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5" name="Footer Placeholder 4">
            <a:extLst>
              <a:ext uri="{FF2B5EF4-FFF2-40B4-BE49-F238E27FC236}">
                <a16:creationId xmlns:a16="http://schemas.microsoft.com/office/drawing/2014/main" id="{F37F05C5-F755-45CB-B910-67910FF0E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1110F-45AF-436F-A1B5-FE3344BA962F}"/>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425845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020E-3165-49F4-9270-BDF350772C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3F334C-7338-4EF3-AC36-28659F8E4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CA173-1336-4315-8A08-CD3789C51987}"/>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5" name="Footer Placeholder 4">
            <a:extLst>
              <a:ext uri="{FF2B5EF4-FFF2-40B4-BE49-F238E27FC236}">
                <a16:creationId xmlns:a16="http://schemas.microsoft.com/office/drawing/2014/main" id="{B55080E5-9090-4B58-B38B-6D095D7D4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FCEE1-1DE8-4C8F-802F-1703E90E37FF}"/>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408272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5539-F48C-49BC-8C3D-A9031F449A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57885-1022-47DF-A091-A40211FFF3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10D8CE-2C26-4532-818B-2A84E3618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02E4F7-0B8D-453F-9198-C26421FED9A8}"/>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6" name="Footer Placeholder 5">
            <a:extLst>
              <a:ext uri="{FF2B5EF4-FFF2-40B4-BE49-F238E27FC236}">
                <a16:creationId xmlns:a16="http://schemas.microsoft.com/office/drawing/2014/main" id="{A309EFAF-7826-4E70-BC05-86E60C811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C599C-CE4C-400F-AC92-C0846A8B1324}"/>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389862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1031-6C37-4DD0-BCB1-3DA0744DF6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990DE-E6D5-46DC-B1FE-486207AF5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FE9D2-8C6E-497E-A139-41234683E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2942DA-B3B6-4995-9838-C3D7C4D65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55957-9C8B-4922-A42F-1320D14B3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B3BA27-7645-44DB-941C-D28FED476AD5}"/>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8" name="Footer Placeholder 7">
            <a:extLst>
              <a:ext uri="{FF2B5EF4-FFF2-40B4-BE49-F238E27FC236}">
                <a16:creationId xmlns:a16="http://schemas.microsoft.com/office/drawing/2014/main" id="{1B78BB2F-C5AC-482A-8303-7F0FB75886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F8DE9-260B-4C29-AD6D-48744CD6FE42}"/>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118012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2F3-B48E-4671-BA4E-64142C3028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DB82A2-DD3E-4BA7-AB0D-E5B97DF4B660}"/>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4" name="Footer Placeholder 3">
            <a:extLst>
              <a:ext uri="{FF2B5EF4-FFF2-40B4-BE49-F238E27FC236}">
                <a16:creationId xmlns:a16="http://schemas.microsoft.com/office/drawing/2014/main" id="{C6C8E098-E394-4D12-9D27-E5612BD14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5B9421-0728-45D7-AAB2-1B400B48CDBC}"/>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309981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17C71-170C-422F-A437-389281ACC8CB}"/>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3" name="Footer Placeholder 2">
            <a:extLst>
              <a:ext uri="{FF2B5EF4-FFF2-40B4-BE49-F238E27FC236}">
                <a16:creationId xmlns:a16="http://schemas.microsoft.com/office/drawing/2014/main" id="{729FB563-50BF-46DC-BBBA-4D63EAF8C0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FEA3C2-EEFB-4CBE-9A51-60A871BC2EDF}"/>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366046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0177-40F0-4DE9-84EB-00670B0D5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28C89-8851-4D1C-AD6D-BA4E42419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B4BB0F-91F7-4057-9994-A98CC94D7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321DA-678D-423A-AE25-A4E2AC427EF9}"/>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6" name="Footer Placeholder 5">
            <a:extLst>
              <a:ext uri="{FF2B5EF4-FFF2-40B4-BE49-F238E27FC236}">
                <a16:creationId xmlns:a16="http://schemas.microsoft.com/office/drawing/2014/main" id="{D66802B8-64DD-4715-AEED-935A157DE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39352-C4B3-46DE-BC09-05035CC32DE7}"/>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43390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7825-9350-43B9-BD3E-1D3A478FD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2F453-AAF9-421C-B552-0591F1E16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5C4047-D538-4A8B-8754-AC0EACF8C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6473C-E1F4-4DF1-ABAD-02BB8571B75E}"/>
              </a:ext>
            </a:extLst>
          </p:cNvPr>
          <p:cNvSpPr>
            <a:spLocks noGrp="1"/>
          </p:cNvSpPr>
          <p:nvPr>
            <p:ph type="dt" sz="half" idx="10"/>
          </p:nvPr>
        </p:nvSpPr>
        <p:spPr/>
        <p:txBody>
          <a:bodyPr/>
          <a:lstStyle/>
          <a:p>
            <a:fld id="{7844F044-3591-49F0-97CB-2DB17441D35D}" type="datetimeFigureOut">
              <a:rPr lang="en-US" smtClean="0"/>
              <a:t>11/12/2020</a:t>
            </a:fld>
            <a:endParaRPr lang="en-US"/>
          </a:p>
        </p:txBody>
      </p:sp>
      <p:sp>
        <p:nvSpPr>
          <p:cNvPr id="6" name="Footer Placeholder 5">
            <a:extLst>
              <a:ext uri="{FF2B5EF4-FFF2-40B4-BE49-F238E27FC236}">
                <a16:creationId xmlns:a16="http://schemas.microsoft.com/office/drawing/2014/main" id="{2E19ECCE-5CA7-4787-9E00-B24AAF142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3B4D7-A3AD-425B-A2CD-E4F4634864F0}"/>
              </a:ext>
            </a:extLst>
          </p:cNvPr>
          <p:cNvSpPr>
            <a:spLocks noGrp="1"/>
          </p:cNvSpPr>
          <p:nvPr>
            <p:ph type="sldNum" sz="quarter" idx="12"/>
          </p:nvPr>
        </p:nvSpPr>
        <p:spPr/>
        <p:txBody>
          <a:bodyPr/>
          <a:lstStyle/>
          <a:p>
            <a:fld id="{2D9144A1-6A60-45C4-9DEC-AD4BF30D0D2D}" type="slidenum">
              <a:rPr lang="en-US" smtClean="0"/>
              <a:t>‹#›</a:t>
            </a:fld>
            <a:endParaRPr lang="en-US"/>
          </a:p>
        </p:txBody>
      </p:sp>
    </p:spTree>
    <p:extLst>
      <p:ext uri="{BB962C8B-B14F-4D97-AF65-F5344CB8AC3E}">
        <p14:creationId xmlns:p14="http://schemas.microsoft.com/office/powerpoint/2010/main" val="368981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D8E59-25E5-4701-8DB6-E5562F859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54C03D-36F7-44A5-8FB9-5E09AAFEF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E3660-45B7-4C58-88D9-661C0F706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4F044-3591-49F0-97CB-2DB17441D35D}" type="datetimeFigureOut">
              <a:rPr lang="en-US" smtClean="0"/>
              <a:t>11/12/2020</a:t>
            </a:fld>
            <a:endParaRPr lang="en-US"/>
          </a:p>
        </p:txBody>
      </p:sp>
      <p:sp>
        <p:nvSpPr>
          <p:cNvPr id="5" name="Footer Placeholder 4">
            <a:extLst>
              <a:ext uri="{FF2B5EF4-FFF2-40B4-BE49-F238E27FC236}">
                <a16:creationId xmlns:a16="http://schemas.microsoft.com/office/drawing/2014/main" id="{D8C42796-7E50-49CE-9501-9A50C4B22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83B3A0-4C5B-4D23-88EC-CD49273E3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144A1-6A60-45C4-9DEC-AD4BF30D0D2D}" type="slidenum">
              <a:rPr lang="en-US" smtClean="0"/>
              <a:t>‹#›</a:t>
            </a:fld>
            <a:endParaRPr lang="en-US"/>
          </a:p>
        </p:txBody>
      </p:sp>
    </p:spTree>
    <p:extLst>
      <p:ext uri="{BB962C8B-B14F-4D97-AF65-F5344CB8AC3E}">
        <p14:creationId xmlns:p14="http://schemas.microsoft.com/office/powerpoint/2010/main" val="890338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B3226-D959-4BD8-BCED-C85A0D22D703}"/>
              </a:ext>
            </a:extLst>
          </p:cNvPr>
          <p:cNvSpPr txBox="1"/>
          <p:nvPr/>
        </p:nvSpPr>
        <p:spPr>
          <a:xfrm>
            <a:off x="205666" y="319597"/>
            <a:ext cx="11780668" cy="5755422"/>
          </a:xfrm>
          <a:prstGeom prst="rect">
            <a:avLst/>
          </a:prstGeom>
          <a:noFill/>
        </p:spPr>
        <p:txBody>
          <a:bodyPr wrap="square" rtlCol="0">
            <a:spAutoFit/>
          </a:bodyPr>
          <a:lstStyle/>
          <a:p>
            <a:pPr algn="ctr"/>
            <a:r>
              <a:rPr lang="en-US" sz="4800" dirty="0"/>
              <a:t>Liquefied Natural Gas (LNG) as Propellant Fuels; Storage and Transfer Effects</a:t>
            </a:r>
          </a:p>
          <a:p>
            <a:pPr algn="ctr"/>
            <a:endParaRPr lang="en-US" sz="4000" dirty="0"/>
          </a:p>
          <a:p>
            <a:pPr algn="ctr"/>
            <a:r>
              <a:rPr lang="en-US" sz="4000" dirty="0"/>
              <a:t>Background, Testing, Data, &amp; Analysis</a:t>
            </a:r>
          </a:p>
          <a:p>
            <a:pPr algn="ctr"/>
            <a:endParaRPr lang="en-US" sz="4000" dirty="0"/>
          </a:p>
          <a:p>
            <a:pPr algn="ctr"/>
            <a:endParaRPr lang="en-US" sz="4000" dirty="0"/>
          </a:p>
          <a:p>
            <a:pPr algn="ctr"/>
            <a:r>
              <a:rPr lang="en-US" sz="3600" dirty="0"/>
              <a:t>Adam Swanger/UB-G</a:t>
            </a:r>
          </a:p>
          <a:p>
            <a:pPr algn="ctr"/>
            <a:endParaRPr lang="en-US" sz="3600" dirty="0"/>
          </a:p>
          <a:p>
            <a:pPr algn="ctr"/>
            <a:r>
              <a:rPr lang="en-US" sz="2800" dirty="0"/>
              <a:t>November 12, 2020</a:t>
            </a:r>
          </a:p>
        </p:txBody>
      </p:sp>
    </p:spTree>
    <p:extLst>
      <p:ext uri="{BB962C8B-B14F-4D97-AF65-F5344CB8AC3E}">
        <p14:creationId xmlns:p14="http://schemas.microsoft.com/office/powerpoint/2010/main" val="93211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Test Data—Weathering, Liquid Composition</a:t>
            </a:r>
          </a:p>
        </p:txBody>
      </p:sp>
      <p:pic>
        <p:nvPicPr>
          <p:cNvPr id="3" name="Picture 2">
            <a:extLst>
              <a:ext uri="{FF2B5EF4-FFF2-40B4-BE49-F238E27FC236}">
                <a16:creationId xmlns:a16="http://schemas.microsoft.com/office/drawing/2014/main" id="{1835E5AD-0E8A-4863-91A4-A39BBE7BD826}"/>
              </a:ext>
            </a:extLst>
          </p:cNvPr>
          <p:cNvPicPr>
            <a:picLocks noChangeAspect="1"/>
          </p:cNvPicPr>
          <p:nvPr/>
        </p:nvPicPr>
        <p:blipFill>
          <a:blip r:embed="rId2"/>
          <a:stretch>
            <a:fillRect/>
          </a:stretch>
        </p:blipFill>
        <p:spPr>
          <a:xfrm>
            <a:off x="2087010" y="896646"/>
            <a:ext cx="8017979" cy="5829716"/>
          </a:xfrm>
          <a:prstGeom prst="rect">
            <a:avLst/>
          </a:prstGeom>
        </p:spPr>
      </p:pic>
    </p:spTree>
    <p:extLst>
      <p:ext uri="{BB962C8B-B14F-4D97-AF65-F5344CB8AC3E}">
        <p14:creationId xmlns:p14="http://schemas.microsoft.com/office/powerpoint/2010/main" val="318808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Test Data—Weathering</a:t>
            </a:r>
          </a:p>
        </p:txBody>
      </p:sp>
      <p:pic>
        <p:nvPicPr>
          <p:cNvPr id="2" name="Picture 1">
            <a:extLst>
              <a:ext uri="{FF2B5EF4-FFF2-40B4-BE49-F238E27FC236}">
                <a16:creationId xmlns:a16="http://schemas.microsoft.com/office/drawing/2014/main" id="{1FA1E765-351B-4E06-95EB-5BFF4BB7218A}"/>
              </a:ext>
            </a:extLst>
          </p:cNvPr>
          <p:cNvPicPr>
            <a:picLocks noChangeAspect="1"/>
          </p:cNvPicPr>
          <p:nvPr/>
        </p:nvPicPr>
        <p:blipFill>
          <a:blip r:embed="rId2"/>
          <a:stretch>
            <a:fillRect/>
          </a:stretch>
        </p:blipFill>
        <p:spPr>
          <a:xfrm>
            <a:off x="2038170" y="825623"/>
            <a:ext cx="8115660" cy="5900738"/>
          </a:xfrm>
          <a:prstGeom prst="rect">
            <a:avLst/>
          </a:prstGeom>
        </p:spPr>
      </p:pic>
    </p:spTree>
    <p:extLst>
      <p:ext uri="{BB962C8B-B14F-4D97-AF65-F5344CB8AC3E}">
        <p14:creationId xmlns:p14="http://schemas.microsoft.com/office/powerpoint/2010/main" val="373607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Test Data—Weathering</a:t>
            </a:r>
          </a:p>
        </p:txBody>
      </p:sp>
      <p:pic>
        <p:nvPicPr>
          <p:cNvPr id="5" name="Picture 4">
            <a:extLst>
              <a:ext uri="{FF2B5EF4-FFF2-40B4-BE49-F238E27FC236}">
                <a16:creationId xmlns:a16="http://schemas.microsoft.com/office/drawing/2014/main" id="{A58A7C10-20F6-4DBF-9A97-6642C54A23BA}"/>
              </a:ext>
            </a:extLst>
          </p:cNvPr>
          <p:cNvPicPr>
            <a:picLocks noChangeAspect="1"/>
          </p:cNvPicPr>
          <p:nvPr/>
        </p:nvPicPr>
        <p:blipFill>
          <a:blip r:embed="rId2"/>
          <a:stretch>
            <a:fillRect/>
          </a:stretch>
        </p:blipFill>
        <p:spPr>
          <a:xfrm>
            <a:off x="2010176" y="834502"/>
            <a:ext cx="8171648" cy="5941445"/>
          </a:xfrm>
          <a:prstGeom prst="rect">
            <a:avLst/>
          </a:prstGeom>
        </p:spPr>
      </p:pic>
    </p:spTree>
    <p:extLst>
      <p:ext uri="{BB962C8B-B14F-4D97-AF65-F5344CB8AC3E}">
        <p14:creationId xmlns:p14="http://schemas.microsoft.com/office/powerpoint/2010/main" val="180877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Test Data—Weathering</a:t>
            </a:r>
          </a:p>
        </p:txBody>
      </p:sp>
      <p:pic>
        <p:nvPicPr>
          <p:cNvPr id="2" name="Picture 1">
            <a:extLst>
              <a:ext uri="{FF2B5EF4-FFF2-40B4-BE49-F238E27FC236}">
                <a16:creationId xmlns:a16="http://schemas.microsoft.com/office/drawing/2014/main" id="{ACB60128-4F6C-4355-B5EA-23930B33413F}"/>
              </a:ext>
            </a:extLst>
          </p:cNvPr>
          <p:cNvPicPr>
            <a:picLocks noChangeAspect="1"/>
          </p:cNvPicPr>
          <p:nvPr/>
        </p:nvPicPr>
        <p:blipFill>
          <a:blip r:embed="rId2"/>
          <a:stretch>
            <a:fillRect/>
          </a:stretch>
        </p:blipFill>
        <p:spPr>
          <a:xfrm>
            <a:off x="1967441" y="781235"/>
            <a:ext cx="8257117" cy="6003588"/>
          </a:xfrm>
          <a:prstGeom prst="rect">
            <a:avLst/>
          </a:prstGeom>
        </p:spPr>
      </p:pic>
    </p:spTree>
    <p:extLst>
      <p:ext uri="{BB962C8B-B14F-4D97-AF65-F5344CB8AC3E}">
        <p14:creationId xmlns:p14="http://schemas.microsoft.com/office/powerpoint/2010/main" val="83513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Test Data—Weathering</a:t>
            </a:r>
          </a:p>
        </p:txBody>
      </p:sp>
      <p:pic>
        <p:nvPicPr>
          <p:cNvPr id="3" name="Picture 2">
            <a:extLst>
              <a:ext uri="{FF2B5EF4-FFF2-40B4-BE49-F238E27FC236}">
                <a16:creationId xmlns:a16="http://schemas.microsoft.com/office/drawing/2014/main" id="{91F51707-B38F-46FF-AC21-67BE1F47D47D}"/>
              </a:ext>
            </a:extLst>
          </p:cNvPr>
          <p:cNvPicPr>
            <a:picLocks noChangeAspect="1"/>
          </p:cNvPicPr>
          <p:nvPr/>
        </p:nvPicPr>
        <p:blipFill>
          <a:blip r:embed="rId2"/>
          <a:stretch>
            <a:fillRect/>
          </a:stretch>
        </p:blipFill>
        <p:spPr>
          <a:xfrm>
            <a:off x="2063010" y="866943"/>
            <a:ext cx="8065979" cy="5864615"/>
          </a:xfrm>
          <a:prstGeom prst="rect">
            <a:avLst/>
          </a:prstGeom>
        </p:spPr>
      </p:pic>
    </p:spTree>
    <p:extLst>
      <p:ext uri="{BB962C8B-B14F-4D97-AF65-F5344CB8AC3E}">
        <p14:creationId xmlns:p14="http://schemas.microsoft.com/office/powerpoint/2010/main" val="28771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Test Data—Weathering</a:t>
            </a:r>
          </a:p>
        </p:txBody>
      </p:sp>
      <p:pic>
        <p:nvPicPr>
          <p:cNvPr id="3" name="Picture 2">
            <a:extLst>
              <a:ext uri="{FF2B5EF4-FFF2-40B4-BE49-F238E27FC236}">
                <a16:creationId xmlns:a16="http://schemas.microsoft.com/office/drawing/2014/main" id="{B37E0137-750D-4A0F-A4BB-ADF8109E3009}"/>
              </a:ext>
            </a:extLst>
          </p:cNvPr>
          <p:cNvPicPr>
            <a:picLocks noChangeAspect="1"/>
          </p:cNvPicPr>
          <p:nvPr/>
        </p:nvPicPr>
        <p:blipFill>
          <a:blip r:embed="rId2"/>
          <a:stretch>
            <a:fillRect/>
          </a:stretch>
        </p:blipFill>
        <p:spPr>
          <a:xfrm>
            <a:off x="2013750" y="807868"/>
            <a:ext cx="8164500" cy="5936248"/>
          </a:xfrm>
          <a:prstGeom prst="rect">
            <a:avLst/>
          </a:prstGeom>
        </p:spPr>
      </p:pic>
    </p:spTree>
    <p:extLst>
      <p:ext uri="{BB962C8B-B14F-4D97-AF65-F5344CB8AC3E}">
        <p14:creationId xmlns:p14="http://schemas.microsoft.com/office/powerpoint/2010/main" val="305312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Test Data—Thermal Stratification</a:t>
            </a:r>
          </a:p>
        </p:txBody>
      </p:sp>
      <p:pic>
        <p:nvPicPr>
          <p:cNvPr id="2" name="Picture 1">
            <a:extLst>
              <a:ext uri="{FF2B5EF4-FFF2-40B4-BE49-F238E27FC236}">
                <a16:creationId xmlns:a16="http://schemas.microsoft.com/office/drawing/2014/main" id="{6847B86D-88B6-4075-8C43-01B34D3743CC}"/>
              </a:ext>
            </a:extLst>
          </p:cNvPr>
          <p:cNvPicPr>
            <a:picLocks noChangeAspect="1"/>
          </p:cNvPicPr>
          <p:nvPr/>
        </p:nvPicPr>
        <p:blipFill>
          <a:blip r:embed="rId2"/>
          <a:stretch>
            <a:fillRect/>
          </a:stretch>
        </p:blipFill>
        <p:spPr>
          <a:xfrm>
            <a:off x="2059016" y="861136"/>
            <a:ext cx="8073968" cy="5870424"/>
          </a:xfrm>
          <a:prstGeom prst="rect">
            <a:avLst/>
          </a:prstGeom>
        </p:spPr>
      </p:pic>
    </p:spTree>
    <p:extLst>
      <p:ext uri="{BB962C8B-B14F-4D97-AF65-F5344CB8AC3E}">
        <p14:creationId xmlns:p14="http://schemas.microsoft.com/office/powerpoint/2010/main" val="29263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F78D52-BE2C-41E6-9ACD-8F5B0BD0E538}"/>
              </a:ext>
            </a:extLst>
          </p:cNvPr>
          <p:cNvSpPr>
            <a:spLocks noGrp="1"/>
          </p:cNvSpPr>
          <p:nvPr>
            <p:ph type="title"/>
          </p:nvPr>
        </p:nvSpPr>
        <p:spPr>
          <a:xfrm>
            <a:off x="0" y="0"/>
            <a:ext cx="11461072" cy="1325563"/>
          </a:xfrm>
        </p:spPr>
        <p:txBody>
          <a:bodyPr/>
          <a:lstStyle/>
          <a:p>
            <a:r>
              <a:rPr lang="en-US" dirty="0"/>
              <a:t>Test Data—LNG Composition Report from Vendor</a:t>
            </a:r>
          </a:p>
        </p:txBody>
      </p:sp>
      <p:pic>
        <p:nvPicPr>
          <p:cNvPr id="6" name="Picture 5" descr="Table&#10;&#10;Description automatically generated">
            <a:extLst>
              <a:ext uri="{FF2B5EF4-FFF2-40B4-BE49-F238E27FC236}">
                <a16:creationId xmlns:a16="http://schemas.microsoft.com/office/drawing/2014/main" id="{CCA83E16-B949-4883-853C-CAB4BF5D9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437" y="1092784"/>
            <a:ext cx="7683125" cy="5765216"/>
          </a:xfrm>
          <a:prstGeom prst="rect">
            <a:avLst/>
          </a:prstGeom>
        </p:spPr>
      </p:pic>
    </p:spTree>
    <p:extLst>
      <p:ext uri="{BB962C8B-B14F-4D97-AF65-F5344CB8AC3E}">
        <p14:creationId xmlns:p14="http://schemas.microsoft.com/office/powerpoint/2010/main" val="2022676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Analysis—Density Variation</a:t>
            </a:r>
          </a:p>
        </p:txBody>
      </p:sp>
      <p:pic>
        <p:nvPicPr>
          <p:cNvPr id="3" name="Picture 2">
            <a:extLst>
              <a:ext uri="{FF2B5EF4-FFF2-40B4-BE49-F238E27FC236}">
                <a16:creationId xmlns:a16="http://schemas.microsoft.com/office/drawing/2014/main" id="{CD239582-CECB-4C49-95A9-7EAF46B051C6}"/>
              </a:ext>
            </a:extLst>
          </p:cNvPr>
          <p:cNvPicPr>
            <a:picLocks noChangeAspect="1"/>
          </p:cNvPicPr>
          <p:nvPr/>
        </p:nvPicPr>
        <p:blipFill>
          <a:blip r:embed="rId2"/>
          <a:stretch>
            <a:fillRect/>
          </a:stretch>
        </p:blipFill>
        <p:spPr>
          <a:xfrm>
            <a:off x="3679759" y="848256"/>
            <a:ext cx="8152730" cy="5927690"/>
          </a:xfrm>
          <a:prstGeom prst="rect">
            <a:avLst/>
          </a:prstGeom>
        </p:spPr>
      </p:pic>
      <p:sp>
        <p:nvSpPr>
          <p:cNvPr id="5" name="TextBox 4">
            <a:extLst>
              <a:ext uri="{FF2B5EF4-FFF2-40B4-BE49-F238E27FC236}">
                <a16:creationId xmlns:a16="http://schemas.microsoft.com/office/drawing/2014/main" id="{13366537-73E3-4499-BA60-5CF1FF065CE6}"/>
              </a:ext>
            </a:extLst>
          </p:cNvPr>
          <p:cNvSpPr txBox="1"/>
          <p:nvPr/>
        </p:nvSpPr>
        <p:spPr>
          <a:xfrm>
            <a:off x="145742" y="1597982"/>
            <a:ext cx="3373516" cy="45550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Density determined via REFPROP Version 10 using a mass-based mixture of constituents, with percentages from measured values during testing</a:t>
            </a:r>
          </a:p>
          <a:p>
            <a:pPr marL="285750" indent="-285750">
              <a:spcAft>
                <a:spcPts val="1200"/>
              </a:spcAft>
              <a:buFont typeface="Arial" panose="020B0604020202020204" pitchFamily="34" charset="0"/>
              <a:buChar char="•"/>
            </a:pPr>
            <a:r>
              <a:rPr lang="en-US" dirty="0"/>
              <a:t>Liquid density is of a saturated liquid mixture at the test pressure</a:t>
            </a:r>
          </a:p>
          <a:p>
            <a:pPr marL="285750" indent="-285750">
              <a:buFont typeface="Arial" panose="020B0604020202020204" pitchFamily="34" charset="0"/>
              <a:buChar char="•"/>
            </a:pPr>
            <a:r>
              <a:rPr lang="en-US" dirty="0"/>
              <a:t>Vapor density is taken to be the mixture at the 100% fill level (90.7 cm elevation), with an average temperature between the lower- and upper-most sensors.</a:t>
            </a:r>
          </a:p>
        </p:txBody>
      </p:sp>
    </p:spTree>
    <p:extLst>
      <p:ext uri="{BB962C8B-B14F-4D97-AF65-F5344CB8AC3E}">
        <p14:creationId xmlns:p14="http://schemas.microsoft.com/office/powerpoint/2010/main" val="183026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Analysis—Heating Value Variation</a:t>
            </a:r>
          </a:p>
        </p:txBody>
      </p:sp>
      <p:sp>
        <p:nvSpPr>
          <p:cNvPr id="5" name="TextBox 4">
            <a:extLst>
              <a:ext uri="{FF2B5EF4-FFF2-40B4-BE49-F238E27FC236}">
                <a16:creationId xmlns:a16="http://schemas.microsoft.com/office/drawing/2014/main" id="{C9537D2A-2697-4097-96BF-601F603CCBA5}"/>
              </a:ext>
            </a:extLst>
          </p:cNvPr>
          <p:cNvSpPr txBox="1"/>
          <p:nvPr/>
        </p:nvSpPr>
        <p:spPr>
          <a:xfrm>
            <a:off x="145742" y="1597982"/>
            <a:ext cx="3373516" cy="329320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Heating values determined via REFPROP Version 10 using a mass-based mixture of constituents, with percentages from measured values during testing</a:t>
            </a:r>
          </a:p>
          <a:p>
            <a:pPr marL="285750" indent="-285750">
              <a:spcAft>
                <a:spcPts val="1200"/>
              </a:spcAft>
              <a:buFont typeface="Arial" panose="020B0604020202020204" pitchFamily="34" charset="0"/>
              <a:buChar char="•"/>
            </a:pPr>
            <a:r>
              <a:rPr lang="en-US" dirty="0"/>
              <a:t>Liquid volume basis values calculated by multiplying the HHV or LHV by the saturated liquid density at the test pressure.</a:t>
            </a:r>
          </a:p>
        </p:txBody>
      </p:sp>
      <p:pic>
        <p:nvPicPr>
          <p:cNvPr id="6" name="Picture 5">
            <a:extLst>
              <a:ext uri="{FF2B5EF4-FFF2-40B4-BE49-F238E27FC236}">
                <a16:creationId xmlns:a16="http://schemas.microsoft.com/office/drawing/2014/main" id="{2E417161-440D-4B4C-BC59-2F5E5F9C8392}"/>
              </a:ext>
            </a:extLst>
          </p:cNvPr>
          <p:cNvPicPr>
            <a:picLocks noChangeAspect="1"/>
          </p:cNvPicPr>
          <p:nvPr/>
        </p:nvPicPr>
        <p:blipFill>
          <a:blip r:embed="rId2"/>
          <a:stretch>
            <a:fillRect/>
          </a:stretch>
        </p:blipFill>
        <p:spPr>
          <a:xfrm>
            <a:off x="3833180" y="761780"/>
            <a:ext cx="8111730" cy="5897880"/>
          </a:xfrm>
          <a:prstGeom prst="rect">
            <a:avLst/>
          </a:prstGeom>
        </p:spPr>
      </p:pic>
    </p:spTree>
    <p:extLst>
      <p:ext uri="{BB962C8B-B14F-4D97-AF65-F5344CB8AC3E}">
        <p14:creationId xmlns:p14="http://schemas.microsoft.com/office/powerpoint/2010/main" val="373400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1668-5292-4DF3-BE6D-53F54AC828B1}"/>
              </a:ext>
            </a:extLst>
          </p:cNvPr>
          <p:cNvSpPr>
            <a:spLocks noGrp="1"/>
          </p:cNvSpPr>
          <p:nvPr>
            <p:ph type="title"/>
          </p:nvPr>
        </p:nvSpPr>
        <p:spPr>
          <a:xfrm>
            <a:off x="838200" y="0"/>
            <a:ext cx="10515600" cy="1325563"/>
          </a:xfrm>
        </p:spPr>
        <p:txBody>
          <a:bodyPr/>
          <a:lstStyle/>
          <a:p>
            <a:r>
              <a:rPr lang="en-US" dirty="0"/>
              <a:t>Background</a:t>
            </a:r>
          </a:p>
        </p:txBody>
      </p:sp>
      <p:sp>
        <p:nvSpPr>
          <p:cNvPr id="3" name="Content Placeholder 2">
            <a:extLst>
              <a:ext uri="{FF2B5EF4-FFF2-40B4-BE49-F238E27FC236}">
                <a16:creationId xmlns:a16="http://schemas.microsoft.com/office/drawing/2014/main" id="{78A1FB18-3FD7-4196-932C-070D760746FA}"/>
              </a:ext>
            </a:extLst>
          </p:cNvPr>
          <p:cNvSpPr>
            <a:spLocks noGrp="1"/>
          </p:cNvSpPr>
          <p:nvPr>
            <p:ph idx="1"/>
          </p:nvPr>
        </p:nvSpPr>
        <p:spPr>
          <a:xfrm>
            <a:off x="284085" y="1198485"/>
            <a:ext cx="11558727" cy="5379868"/>
          </a:xfrm>
        </p:spPr>
        <p:txBody>
          <a:bodyPr>
            <a:normAutofit fontScale="85000" lnSpcReduction="20000"/>
          </a:bodyPr>
          <a:lstStyle/>
          <a:p>
            <a:pPr>
              <a:lnSpc>
                <a:spcPct val="120000"/>
              </a:lnSpc>
            </a:pPr>
            <a:r>
              <a:rPr lang="en-US" u="sng" dirty="0"/>
              <a:t>Project Purpose</a:t>
            </a:r>
            <a:r>
              <a:rPr lang="en-US" dirty="0"/>
              <a:t>: Evaluate LNG storage / transfer / operational effects (stratification, weathering, etc.) and mitigations, including Integrated Refrigeration and Storage (IRAS)</a:t>
            </a:r>
          </a:p>
          <a:p>
            <a:pPr>
              <a:lnSpc>
                <a:spcPct val="120000"/>
              </a:lnSpc>
            </a:pPr>
            <a:r>
              <a:rPr lang="en-US" u="sng" dirty="0"/>
              <a:t>Project Scope</a:t>
            </a:r>
            <a:r>
              <a:rPr lang="en-US" dirty="0"/>
              <a:t>:  Retrofit an existing 400 liter cryogenic vessel with a commercial off-the-shelf Gifford-McMahon cryocooler to create a lab-scale Integrated Refrigeration and Storage (IRAS) system, internal temperature instrumentation, and sample tubes located at different elevations vertically within the liquid.  This system can be used to study the behavior of LNG/methane during storage; most notably weathering (i.e. enrichment of non-methane constituents due to preferential boil-off), and stratification of the bulk liquid.  Additionally, in-situ liquefaction of natural gas can be performed, along with zero boil-off (ZBO) control and possible densification.  ZBO can be evaluated as a means to reduce or eliminate the weathering process.</a:t>
            </a:r>
          </a:p>
          <a:p>
            <a:pPr>
              <a:lnSpc>
                <a:spcPct val="120000"/>
              </a:lnSpc>
              <a:spcAft>
                <a:spcPts val="600"/>
              </a:spcAft>
            </a:pPr>
            <a:r>
              <a:rPr lang="en-US" u="sng" dirty="0"/>
              <a:t>Partners/Funding</a:t>
            </a:r>
            <a:r>
              <a:rPr lang="en-US" dirty="0"/>
              <a:t>: $50K – Spaceport Integration &amp; Services (SI);     $100K – CMO</a:t>
            </a:r>
          </a:p>
          <a:p>
            <a:r>
              <a:rPr lang="en-US" u="sng" dirty="0"/>
              <a:t>Project Duration</a:t>
            </a:r>
            <a:r>
              <a:rPr lang="en-US" dirty="0"/>
              <a:t>: 2017 - 2019</a:t>
            </a:r>
          </a:p>
        </p:txBody>
      </p:sp>
    </p:spTree>
    <p:extLst>
      <p:ext uri="{BB962C8B-B14F-4D97-AF65-F5344CB8AC3E}">
        <p14:creationId xmlns:p14="http://schemas.microsoft.com/office/powerpoint/2010/main" val="397252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2" y="-195308"/>
            <a:ext cx="10515600" cy="1325563"/>
          </a:xfrm>
        </p:spPr>
        <p:txBody>
          <a:bodyPr/>
          <a:lstStyle/>
          <a:p>
            <a:r>
              <a:rPr lang="en-US" dirty="0"/>
              <a:t>Analysis—Methane Loss</a:t>
            </a:r>
          </a:p>
        </p:txBody>
      </p:sp>
      <p:pic>
        <p:nvPicPr>
          <p:cNvPr id="2" name="Picture 1">
            <a:extLst>
              <a:ext uri="{FF2B5EF4-FFF2-40B4-BE49-F238E27FC236}">
                <a16:creationId xmlns:a16="http://schemas.microsoft.com/office/drawing/2014/main" id="{4C28C023-EB89-4CD7-B4D1-C6451174C4E1}"/>
              </a:ext>
            </a:extLst>
          </p:cNvPr>
          <p:cNvPicPr>
            <a:picLocks noChangeAspect="1"/>
          </p:cNvPicPr>
          <p:nvPr/>
        </p:nvPicPr>
        <p:blipFill>
          <a:blip r:embed="rId2"/>
          <a:stretch>
            <a:fillRect/>
          </a:stretch>
        </p:blipFill>
        <p:spPr>
          <a:xfrm>
            <a:off x="2129532" y="882159"/>
            <a:ext cx="7932936" cy="5767882"/>
          </a:xfrm>
          <a:prstGeom prst="rect">
            <a:avLst/>
          </a:prstGeom>
        </p:spPr>
      </p:pic>
    </p:spTree>
    <p:extLst>
      <p:ext uri="{BB962C8B-B14F-4D97-AF65-F5344CB8AC3E}">
        <p14:creationId xmlns:p14="http://schemas.microsoft.com/office/powerpoint/2010/main" val="290475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E3C9-CC4E-4E55-8478-AF426323C9B6}"/>
              </a:ext>
            </a:extLst>
          </p:cNvPr>
          <p:cNvSpPr>
            <a:spLocks noGrp="1"/>
          </p:cNvSpPr>
          <p:nvPr>
            <p:ph type="title"/>
          </p:nvPr>
        </p:nvSpPr>
        <p:spPr>
          <a:xfrm>
            <a:off x="225640" y="195559"/>
            <a:ext cx="10515600" cy="970956"/>
          </a:xfrm>
        </p:spPr>
        <p:txBody>
          <a:bodyPr/>
          <a:lstStyle/>
          <a:p>
            <a:r>
              <a:rPr lang="en-US" dirty="0"/>
              <a:t>Existing Publications/Presentations</a:t>
            </a:r>
          </a:p>
        </p:txBody>
      </p:sp>
      <p:sp>
        <p:nvSpPr>
          <p:cNvPr id="3" name="Content Placeholder 2">
            <a:extLst>
              <a:ext uri="{FF2B5EF4-FFF2-40B4-BE49-F238E27FC236}">
                <a16:creationId xmlns:a16="http://schemas.microsoft.com/office/drawing/2014/main" id="{5860B2B0-3C70-4F02-918C-816087D547A4}"/>
              </a:ext>
            </a:extLst>
          </p:cNvPr>
          <p:cNvSpPr>
            <a:spLocks noGrp="1"/>
          </p:cNvSpPr>
          <p:nvPr>
            <p:ph idx="1"/>
          </p:nvPr>
        </p:nvSpPr>
        <p:spPr>
          <a:xfrm>
            <a:off x="385439" y="1550417"/>
            <a:ext cx="10515600" cy="4351338"/>
          </a:xfrm>
        </p:spPr>
        <p:txBody>
          <a:bodyPr/>
          <a:lstStyle/>
          <a:p>
            <a:r>
              <a:rPr lang="en-US" dirty="0"/>
              <a:t>Poster—Development of a 400 L Integrated Refrigeration and Storage Cryostat for LNG/LCH4 Research, 27th International Cryogenic Engineering Conference, Oxford, England, (2018)</a:t>
            </a:r>
          </a:p>
          <a:p>
            <a:r>
              <a:rPr lang="en-US" dirty="0"/>
              <a:t>Integrated Refrigeration and Storage of LNG for Compositional Stability, Rose, L., </a:t>
            </a:r>
            <a:r>
              <a:rPr lang="en-US" dirty="0" err="1"/>
              <a:t>Swanger,</a:t>
            </a:r>
            <a:r>
              <a:rPr lang="en-US" dirty="0"/>
              <a:t> A. M., Notardonato, W. U., Fesmire, J. E., Gleeson, J., and Carro, R., Advances in Cryogenic Engineering, IOP Conf. Series: Materials Science and Engineering 101 (2019)</a:t>
            </a:r>
          </a:p>
        </p:txBody>
      </p:sp>
    </p:spTree>
    <p:extLst>
      <p:ext uri="{BB962C8B-B14F-4D97-AF65-F5344CB8AC3E}">
        <p14:creationId xmlns:p14="http://schemas.microsoft.com/office/powerpoint/2010/main" val="388073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E452F-AD79-4C60-BB4E-EFBC49CF0029}"/>
              </a:ext>
            </a:extLst>
          </p:cNvPr>
          <p:cNvSpPr>
            <a:spLocks noGrp="1"/>
          </p:cNvSpPr>
          <p:nvPr>
            <p:ph idx="1"/>
          </p:nvPr>
        </p:nvSpPr>
        <p:spPr>
          <a:xfrm>
            <a:off x="346229" y="1180730"/>
            <a:ext cx="11398928" cy="5362113"/>
          </a:xfrm>
        </p:spPr>
        <p:txBody>
          <a:bodyPr>
            <a:normAutofit fontScale="92500" lnSpcReduction="10000"/>
          </a:bodyPr>
          <a:lstStyle/>
          <a:p>
            <a:r>
              <a:rPr lang="en-US" u="sng" dirty="0"/>
              <a:t>Project Timeline</a:t>
            </a:r>
          </a:p>
          <a:p>
            <a:pPr lvl="1">
              <a:buFont typeface="Courier New" panose="02070309020205020404" pitchFamily="49" charset="0"/>
              <a:buChar char="o"/>
            </a:pPr>
            <a:r>
              <a:rPr lang="en-US" dirty="0"/>
              <a:t>June 2017 – Initial funding from SI</a:t>
            </a:r>
          </a:p>
          <a:p>
            <a:pPr lvl="1">
              <a:buFont typeface="Courier New" panose="02070309020205020404" pitchFamily="49" charset="0"/>
              <a:buChar char="o"/>
            </a:pPr>
            <a:r>
              <a:rPr lang="en-US" dirty="0"/>
              <a:t>July 2017 – Cryostat shipped to vendor for retrofit</a:t>
            </a:r>
          </a:p>
          <a:p>
            <a:pPr lvl="1">
              <a:buFont typeface="Courier New" panose="02070309020205020404" pitchFamily="49" charset="0"/>
              <a:buChar char="o"/>
            </a:pPr>
            <a:r>
              <a:rPr lang="en-US" dirty="0"/>
              <a:t>August 2018 – Cryostat received from vendor</a:t>
            </a:r>
          </a:p>
          <a:p>
            <a:pPr lvl="1">
              <a:buFont typeface="Courier New" panose="02070309020205020404" pitchFamily="49" charset="0"/>
              <a:buChar char="o"/>
            </a:pPr>
            <a:r>
              <a:rPr lang="en-US" dirty="0"/>
              <a:t>September 2018 – Additional funding from CMO </a:t>
            </a:r>
          </a:p>
          <a:p>
            <a:pPr lvl="1">
              <a:buFont typeface="Courier New" panose="02070309020205020404" pitchFamily="49" charset="0"/>
              <a:buChar char="o"/>
            </a:pPr>
            <a:r>
              <a:rPr lang="en-US" dirty="0"/>
              <a:t>December 2018 – LN2 boiloff testing on cryostat</a:t>
            </a:r>
          </a:p>
          <a:p>
            <a:pPr lvl="1">
              <a:buFont typeface="Courier New" panose="02070309020205020404" pitchFamily="49" charset="0"/>
              <a:buChar char="o"/>
            </a:pPr>
            <a:r>
              <a:rPr lang="en-US" dirty="0"/>
              <a:t>January – October 2019 – Test setup behind Cryogenics Test </a:t>
            </a:r>
            <a:r>
              <a:rPr lang="en-US" dirty="0" err="1"/>
              <a:t>Laboratoy</a:t>
            </a:r>
            <a:endParaRPr lang="en-US" dirty="0"/>
          </a:p>
          <a:p>
            <a:pPr lvl="1">
              <a:buFont typeface="Courier New" panose="02070309020205020404" pitchFamily="49" charset="0"/>
              <a:buChar char="o"/>
            </a:pPr>
            <a:r>
              <a:rPr lang="en-US" dirty="0"/>
              <a:t>October – December 2019 – Weathering test </a:t>
            </a:r>
          </a:p>
          <a:p>
            <a:pPr lvl="1">
              <a:buFont typeface="Courier New" panose="02070309020205020404" pitchFamily="49" charset="0"/>
              <a:buChar char="o"/>
            </a:pPr>
            <a:endParaRPr lang="en-US" dirty="0"/>
          </a:p>
          <a:p>
            <a:r>
              <a:rPr lang="en-US" u="sng" dirty="0"/>
              <a:t>Publications</a:t>
            </a:r>
          </a:p>
          <a:p>
            <a:pPr lvl="1"/>
            <a:r>
              <a:rPr lang="en-US" dirty="0"/>
              <a:t>Poster—Development of a 400 L Integrated Refrigeration and Storage Cryostat for LNG/LCH4 Research, A. </a:t>
            </a:r>
            <a:r>
              <a:rPr lang="en-US" dirty="0" err="1"/>
              <a:t>Swanger,</a:t>
            </a:r>
            <a:r>
              <a:rPr lang="en-US" dirty="0"/>
              <a:t> and W. Notardonato, 27th International Cryogenic Engineering Conference, Oxford, England, (2018)</a:t>
            </a:r>
          </a:p>
          <a:p>
            <a:pPr lvl="1"/>
            <a:r>
              <a:rPr lang="en-US" dirty="0"/>
              <a:t>Integrated Refrigeration and Storage of LNG for Compositional Stability, Rose, L., </a:t>
            </a:r>
            <a:r>
              <a:rPr lang="en-US" dirty="0" err="1"/>
              <a:t>Swanger,</a:t>
            </a:r>
            <a:r>
              <a:rPr lang="en-US" dirty="0"/>
              <a:t> A. M., Notardonato, W. U., Fesmire, J. E., Gleeson, J., and Carro, R., Advances in Cryogenic Engineering, IOP Conf. Series: Materials Science and Engineering 101 (2019)</a:t>
            </a:r>
          </a:p>
          <a:p>
            <a:pPr lvl="1"/>
            <a:endParaRPr lang="en-US" dirty="0"/>
          </a:p>
        </p:txBody>
      </p:sp>
      <p:sp>
        <p:nvSpPr>
          <p:cNvPr id="4" name="Title 1">
            <a:extLst>
              <a:ext uri="{FF2B5EF4-FFF2-40B4-BE49-F238E27FC236}">
                <a16:creationId xmlns:a16="http://schemas.microsoft.com/office/drawing/2014/main" id="{A2D79F22-921C-4BC7-8EE4-828376B9E284}"/>
              </a:ext>
            </a:extLst>
          </p:cNvPr>
          <p:cNvSpPr>
            <a:spLocks noGrp="1"/>
          </p:cNvSpPr>
          <p:nvPr>
            <p:ph type="title"/>
          </p:nvPr>
        </p:nvSpPr>
        <p:spPr>
          <a:xfrm>
            <a:off x="838200" y="0"/>
            <a:ext cx="10515600" cy="1325563"/>
          </a:xfrm>
        </p:spPr>
        <p:txBody>
          <a:bodyPr/>
          <a:lstStyle/>
          <a:p>
            <a:r>
              <a:rPr lang="en-US" dirty="0"/>
              <a:t>Background Cont.</a:t>
            </a:r>
          </a:p>
        </p:txBody>
      </p:sp>
    </p:spTree>
    <p:extLst>
      <p:ext uri="{BB962C8B-B14F-4D97-AF65-F5344CB8AC3E}">
        <p14:creationId xmlns:p14="http://schemas.microsoft.com/office/powerpoint/2010/main" val="42663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CB36-D33F-4019-800B-D169BEA97EF5}"/>
              </a:ext>
            </a:extLst>
          </p:cNvPr>
          <p:cNvSpPr>
            <a:spLocks noGrp="1"/>
          </p:cNvSpPr>
          <p:nvPr>
            <p:ph type="title"/>
          </p:nvPr>
        </p:nvSpPr>
        <p:spPr>
          <a:xfrm>
            <a:off x="838200" y="-140147"/>
            <a:ext cx="10515600" cy="1325563"/>
          </a:xfrm>
        </p:spPr>
        <p:txBody>
          <a:bodyPr/>
          <a:lstStyle/>
          <a:p>
            <a:r>
              <a:rPr lang="en-US" dirty="0"/>
              <a:t>Test Setup—Cryostat</a:t>
            </a:r>
          </a:p>
        </p:txBody>
      </p:sp>
      <p:pic>
        <p:nvPicPr>
          <p:cNvPr id="5" name="Picture 4" descr="A picture containing indoor, table, kitchen, sitting&#10;&#10;Description automatically generated">
            <a:extLst>
              <a:ext uri="{FF2B5EF4-FFF2-40B4-BE49-F238E27FC236}">
                <a16:creationId xmlns:a16="http://schemas.microsoft.com/office/drawing/2014/main" id="{42A9B941-0A99-4CFD-9094-B429CAC26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46" y="1036591"/>
            <a:ext cx="3588613" cy="4784817"/>
          </a:xfrm>
          <a:prstGeom prst="rect">
            <a:avLst/>
          </a:prstGeom>
        </p:spPr>
      </p:pic>
      <p:pic>
        <p:nvPicPr>
          <p:cNvPr id="10" name="Picture 9" descr="A close up of a metal pan&#10;&#10;Description automatically generated">
            <a:extLst>
              <a:ext uri="{FF2B5EF4-FFF2-40B4-BE49-F238E27FC236}">
                <a16:creationId xmlns:a16="http://schemas.microsoft.com/office/drawing/2014/main" id="{7A0D527B-B951-416A-AEB7-FE7D53E28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658" y="1772041"/>
            <a:ext cx="4123896" cy="3092922"/>
          </a:xfrm>
          <a:prstGeom prst="rect">
            <a:avLst/>
          </a:prstGeom>
        </p:spPr>
      </p:pic>
      <p:sp>
        <p:nvSpPr>
          <p:cNvPr id="14" name="TextBox 13">
            <a:extLst>
              <a:ext uri="{FF2B5EF4-FFF2-40B4-BE49-F238E27FC236}">
                <a16:creationId xmlns:a16="http://schemas.microsoft.com/office/drawing/2014/main" id="{5B6A1993-E282-4CD2-924E-02CC8649B8C5}"/>
              </a:ext>
            </a:extLst>
          </p:cNvPr>
          <p:cNvSpPr txBox="1"/>
          <p:nvPr/>
        </p:nvSpPr>
        <p:spPr>
          <a:xfrm>
            <a:off x="1114992" y="5821407"/>
            <a:ext cx="1747520" cy="523220"/>
          </a:xfrm>
          <a:prstGeom prst="rect">
            <a:avLst/>
          </a:prstGeom>
          <a:noFill/>
        </p:spPr>
        <p:txBody>
          <a:bodyPr wrap="square" rtlCol="0">
            <a:spAutoFit/>
          </a:bodyPr>
          <a:lstStyle/>
          <a:p>
            <a:r>
              <a:rPr lang="en-US" sz="2800" dirty="0"/>
              <a:t>Cryostat</a:t>
            </a:r>
          </a:p>
        </p:txBody>
      </p:sp>
      <p:sp>
        <p:nvSpPr>
          <p:cNvPr id="15" name="TextBox 14">
            <a:extLst>
              <a:ext uri="{FF2B5EF4-FFF2-40B4-BE49-F238E27FC236}">
                <a16:creationId xmlns:a16="http://schemas.microsoft.com/office/drawing/2014/main" id="{5A59B02A-17E0-4FF9-A406-E7741DA7001F}"/>
              </a:ext>
            </a:extLst>
          </p:cNvPr>
          <p:cNvSpPr txBox="1"/>
          <p:nvPr/>
        </p:nvSpPr>
        <p:spPr>
          <a:xfrm>
            <a:off x="5000000" y="5821407"/>
            <a:ext cx="1747520" cy="523220"/>
          </a:xfrm>
          <a:prstGeom prst="rect">
            <a:avLst/>
          </a:prstGeom>
          <a:noFill/>
        </p:spPr>
        <p:txBody>
          <a:bodyPr wrap="square" rtlCol="0">
            <a:spAutoFit/>
          </a:bodyPr>
          <a:lstStyle/>
          <a:p>
            <a:r>
              <a:rPr lang="en-US" sz="2800" dirty="0"/>
              <a:t>Vent Stack</a:t>
            </a:r>
          </a:p>
        </p:txBody>
      </p:sp>
      <p:sp>
        <p:nvSpPr>
          <p:cNvPr id="16" name="TextBox 15">
            <a:extLst>
              <a:ext uri="{FF2B5EF4-FFF2-40B4-BE49-F238E27FC236}">
                <a16:creationId xmlns:a16="http://schemas.microsoft.com/office/drawing/2014/main" id="{2BDA8FEE-BC97-4E5E-B2DB-103F0140E5B8}"/>
              </a:ext>
            </a:extLst>
          </p:cNvPr>
          <p:cNvSpPr txBox="1"/>
          <p:nvPr/>
        </p:nvSpPr>
        <p:spPr>
          <a:xfrm>
            <a:off x="8789629" y="4864963"/>
            <a:ext cx="2291954" cy="523220"/>
          </a:xfrm>
          <a:prstGeom prst="rect">
            <a:avLst/>
          </a:prstGeom>
          <a:noFill/>
        </p:spPr>
        <p:txBody>
          <a:bodyPr wrap="square" rtlCol="0">
            <a:spAutoFit/>
          </a:bodyPr>
          <a:lstStyle/>
          <a:p>
            <a:r>
              <a:rPr lang="en-US" sz="2800" dirty="0"/>
              <a:t>Sample Valves</a:t>
            </a:r>
          </a:p>
        </p:txBody>
      </p:sp>
      <p:pic>
        <p:nvPicPr>
          <p:cNvPr id="18" name="Picture 17" descr="A large building&#10;&#10;Description automatically generated">
            <a:extLst>
              <a:ext uri="{FF2B5EF4-FFF2-40B4-BE49-F238E27FC236}">
                <a16:creationId xmlns:a16="http://schemas.microsoft.com/office/drawing/2014/main" id="{D2C88B83-DB31-4671-9479-FDB60401C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167" y="1036589"/>
            <a:ext cx="3588613" cy="4784817"/>
          </a:xfrm>
          <a:prstGeom prst="rect">
            <a:avLst/>
          </a:prstGeom>
        </p:spPr>
      </p:pic>
      <p:sp>
        <p:nvSpPr>
          <p:cNvPr id="19" name="TextBox 18">
            <a:extLst>
              <a:ext uri="{FF2B5EF4-FFF2-40B4-BE49-F238E27FC236}">
                <a16:creationId xmlns:a16="http://schemas.microsoft.com/office/drawing/2014/main" id="{BD9C9E09-44A4-4851-9CEC-D450E8AE3125}"/>
              </a:ext>
            </a:extLst>
          </p:cNvPr>
          <p:cNvSpPr txBox="1"/>
          <p:nvPr/>
        </p:nvSpPr>
        <p:spPr>
          <a:xfrm>
            <a:off x="111763" y="6495366"/>
            <a:ext cx="2764601" cy="307777"/>
          </a:xfrm>
          <a:prstGeom prst="rect">
            <a:avLst/>
          </a:prstGeom>
          <a:noFill/>
        </p:spPr>
        <p:txBody>
          <a:bodyPr wrap="square" rtlCol="0">
            <a:spAutoFit/>
          </a:bodyPr>
          <a:lstStyle/>
          <a:p>
            <a:r>
              <a:rPr lang="en-US" sz="1400" dirty="0"/>
              <a:t>Images: Author</a:t>
            </a:r>
          </a:p>
        </p:txBody>
      </p:sp>
    </p:spTree>
    <p:extLst>
      <p:ext uri="{BB962C8B-B14F-4D97-AF65-F5344CB8AC3E}">
        <p14:creationId xmlns:p14="http://schemas.microsoft.com/office/powerpoint/2010/main" val="286333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CB36-D33F-4019-800B-D169BEA97EF5}"/>
              </a:ext>
            </a:extLst>
          </p:cNvPr>
          <p:cNvSpPr>
            <a:spLocks noGrp="1"/>
          </p:cNvSpPr>
          <p:nvPr>
            <p:ph type="title"/>
          </p:nvPr>
        </p:nvSpPr>
        <p:spPr>
          <a:xfrm>
            <a:off x="838200" y="-140147"/>
            <a:ext cx="10515600" cy="1325563"/>
          </a:xfrm>
        </p:spPr>
        <p:txBody>
          <a:bodyPr/>
          <a:lstStyle/>
          <a:p>
            <a:r>
              <a:rPr lang="en-US" dirty="0"/>
              <a:t>Test Setup—Cryostat</a:t>
            </a:r>
          </a:p>
        </p:txBody>
      </p:sp>
      <p:grpSp>
        <p:nvGrpSpPr>
          <p:cNvPr id="77" name="Group 76">
            <a:extLst>
              <a:ext uri="{FF2B5EF4-FFF2-40B4-BE49-F238E27FC236}">
                <a16:creationId xmlns:a16="http://schemas.microsoft.com/office/drawing/2014/main" id="{3F947D19-77A4-4CCD-81AB-FEC7529D5A9D}"/>
              </a:ext>
            </a:extLst>
          </p:cNvPr>
          <p:cNvGrpSpPr>
            <a:grpSpLocks noChangeAspect="1"/>
          </p:cNvGrpSpPr>
          <p:nvPr/>
        </p:nvGrpSpPr>
        <p:grpSpPr>
          <a:xfrm>
            <a:off x="6016745" y="1141148"/>
            <a:ext cx="6681729" cy="5160407"/>
            <a:chOff x="225695" y="1185416"/>
            <a:chExt cx="6842816" cy="5284817"/>
          </a:xfrm>
        </p:grpSpPr>
        <p:pic>
          <p:nvPicPr>
            <p:cNvPr id="4" name="Picture 3" descr="A picture containing icon&#10;&#10;Description automatically generated">
              <a:extLst>
                <a:ext uri="{FF2B5EF4-FFF2-40B4-BE49-F238E27FC236}">
                  <a16:creationId xmlns:a16="http://schemas.microsoft.com/office/drawing/2014/main" id="{F1257FBD-78B0-4A2F-9E0B-01BC5A4A6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032" y="1185416"/>
              <a:ext cx="2282674" cy="5284817"/>
            </a:xfrm>
            <a:prstGeom prst="rect">
              <a:avLst/>
            </a:prstGeom>
          </p:spPr>
        </p:pic>
        <p:sp>
          <p:nvSpPr>
            <p:cNvPr id="36" name="TextBox 35">
              <a:extLst>
                <a:ext uri="{FF2B5EF4-FFF2-40B4-BE49-F238E27FC236}">
                  <a16:creationId xmlns:a16="http://schemas.microsoft.com/office/drawing/2014/main" id="{E327488B-2032-43B0-9954-3158A005EE93}"/>
                </a:ext>
              </a:extLst>
            </p:cNvPr>
            <p:cNvSpPr txBox="1"/>
            <p:nvPr/>
          </p:nvSpPr>
          <p:spPr>
            <a:xfrm>
              <a:off x="683760" y="1784419"/>
              <a:ext cx="1200713" cy="369332"/>
            </a:xfrm>
            <a:prstGeom prst="rect">
              <a:avLst/>
            </a:prstGeom>
            <a:noFill/>
          </p:spPr>
          <p:txBody>
            <a:bodyPr wrap="none" rtlCol="0">
              <a:spAutoFit/>
            </a:bodyPr>
            <a:lstStyle/>
            <a:p>
              <a:r>
                <a:rPr lang="en-US" dirty="0"/>
                <a:t>Cryocooler</a:t>
              </a:r>
            </a:p>
          </p:txBody>
        </p:sp>
        <p:sp>
          <p:nvSpPr>
            <p:cNvPr id="37" name="TextBox 36">
              <a:extLst>
                <a:ext uri="{FF2B5EF4-FFF2-40B4-BE49-F238E27FC236}">
                  <a16:creationId xmlns:a16="http://schemas.microsoft.com/office/drawing/2014/main" id="{BC8CACAF-2A4F-4FC1-A9EC-BEC57A6E59EB}"/>
                </a:ext>
              </a:extLst>
            </p:cNvPr>
            <p:cNvSpPr txBox="1"/>
            <p:nvPr/>
          </p:nvSpPr>
          <p:spPr>
            <a:xfrm>
              <a:off x="4322569" y="1322754"/>
              <a:ext cx="2134055" cy="945590"/>
            </a:xfrm>
            <a:prstGeom prst="rect">
              <a:avLst/>
            </a:prstGeom>
            <a:noFill/>
          </p:spPr>
          <p:txBody>
            <a:bodyPr wrap="square" rtlCol="0">
              <a:spAutoFit/>
            </a:bodyPr>
            <a:lstStyle/>
            <a:p>
              <a:r>
                <a:rPr lang="en-US" dirty="0"/>
                <a:t>Instrumentation &amp; Sample Tube Feedthrough's</a:t>
              </a:r>
            </a:p>
          </p:txBody>
        </p:sp>
        <p:cxnSp>
          <p:nvCxnSpPr>
            <p:cNvPr id="39" name="Straight Arrow Connector 38">
              <a:extLst>
                <a:ext uri="{FF2B5EF4-FFF2-40B4-BE49-F238E27FC236}">
                  <a16:creationId xmlns:a16="http://schemas.microsoft.com/office/drawing/2014/main" id="{FDFF8118-A141-4B74-8668-AEFE2CD8CC1A}"/>
                </a:ext>
              </a:extLst>
            </p:cNvPr>
            <p:cNvCxnSpPr>
              <a:stCxn id="36" idx="3"/>
            </p:cNvCxnSpPr>
            <p:nvPr/>
          </p:nvCxnSpPr>
          <p:spPr>
            <a:xfrm flipV="1">
              <a:off x="1884473" y="1784419"/>
              <a:ext cx="78760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F5862AF-0FC2-4E9C-9776-0404FD68AED3}"/>
                </a:ext>
              </a:extLst>
            </p:cNvPr>
            <p:cNvCxnSpPr>
              <a:cxnSpLocks/>
            </p:cNvCxnSpPr>
            <p:nvPr/>
          </p:nvCxnSpPr>
          <p:spPr>
            <a:xfrm flipH="1" flipV="1">
              <a:off x="3647441" y="1635760"/>
              <a:ext cx="675128" cy="52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BE07539-AB76-42D4-9FA3-2787770C9679}"/>
                </a:ext>
              </a:extLst>
            </p:cNvPr>
            <p:cNvSpPr txBox="1"/>
            <p:nvPr/>
          </p:nvSpPr>
          <p:spPr>
            <a:xfrm>
              <a:off x="225695" y="3538992"/>
              <a:ext cx="1399872" cy="646331"/>
            </a:xfrm>
            <a:prstGeom prst="rect">
              <a:avLst/>
            </a:prstGeom>
            <a:noFill/>
          </p:spPr>
          <p:txBody>
            <a:bodyPr wrap="square" rtlCol="0">
              <a:spAutoFit/>
            </a:bodyPr>
            <a:lstStyle/>
            <a:p>
              <a:r>
                <a:rPr lang="en-US" dirty="0"/>
                <a:t>Vacuum Jacket</a:t>
              </a:r>
            </a:p>
          </p:txBody>
        </p:sp>
        <p:cxnSp>
          <p:nvCxnSpPr>
            <p:cNvPr id="49" name="Straight Arrow Connector 48">
              <a:extLst>
                <a:ext uri="{FF2B5EF4-FFF2-40B4-BE49-F238E27FC236}">
                  <a16:creationId xmlns:a16="http://schemas.microsoft.com/office/drawing/2014/main" id="{E8866667-AB26-4E62-B6F8-17D464AB4CBF}"/>
                </a:ext>
              </a:extLst>
            </p:cNvPr>
            <p:cNvCxnSpPr>
              <a:cxnSpLocks/>
            </p:cNvCxnSpPr>
            <p:nvPr/>
          </p:nvCxnSpPr>
          <p:spPr>
            <a:xfrm flipV="1">
              <a:off x="1148332" y="3793490"/>
              <a:ext cx="792480" cy="68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29FE3CD-75CA-4970-8D1C-4D582FF5F453}"/>
                </a:ext>
              </a:extLst>
            </p:cNvPr>
            <p:cNvSpPr txBox="1"/>
            <p:nvPr/>
          </p:nvSpPr>
          <p:spPr>
            <a:xfrm>
              <a:off x="359657" y="5754653"/>
              <a:ext cx="1399872" cy="369332"/>
            </a:xfrm>
            <a:prstGeom prst="rect">
              <a:avLst/>
            </a:prstGeom>
            <a:noFill/>
          </p:spPr>
          <p:txBody>
            <a:bodyPr wrap="square" rtlCol="0">
              <a:spAutoFit/>
            </a:bodyPr>
            <a:lstStyle/>
            <a:p>
              <a:r>
                <a:rPr lang="en-US" dirty="0"/>
                <a:t>Inner Tank</a:t>
              </a:r>
            </a:p>
          </p:txBody>
        </p:sp>
        <p:cxnSp>
          <p:nvCxnSpPr>
            <p:cNvPr id="58" name="Straight Arrow Connector 57">
              <a:extLst>
                <a:ext uri="{FF2B5EF4-FFF2-40B4-BE49-F238E27FC236}">
                  <a16:creationId xmlns:a16="http://schemas.microsoft.com/office/drawing/2014/main" id="{1E9E79EC-44E9-459A-8D47-5BC6213E3F3C}"/>
                </a:ext>
              </a:extLst>
            </p:cNvPr>
            <p:cNvCxnSpPr>
              <a:cxnSpLocks/>
            </p:cNvCxnSpPr>
            <p:nvPr/>
          </p:nvCxnSpPr>
          <p:spPr>
            <a:xfrm flipV="1">
              <a:off x="1284116" y="5269905"/>
              <a:ext cx="1103484" cy="484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1A2DF4-4E49-46F2-89DF-987D9308D608}"/>
                </a:ext>
              </a:extLst>
            </p:cNvPr>
            <p:cNvSpPr txBox="1"/>
            <p:nvPr/>
          </p:nvSpPr>
          <p:spPr>
            <a:xfrm>
              <a:off x="4503040" y="4498511"/>
              <a:ext cx="2126414" cy="1229267"/>
            </a:xfrm>
            <a:prstGeom prst="rect">
              <a:avLst/>
            </a:prstGeom>
            <a:noFill/>
          </p:spPr>
          <p:txBody>
            <a:bodyPr wrap="square" rtlCol="0">
              <a:spAutoFit/>
            </a:bodyPr>
            <a:lstStyle/>
            <a:p>
              <a:r>
                <a:rPr lang="en-US" dirty="0"/>
                <a:t>Vertical Rake with Temperature Sensors &amp; Sample Tubes</a:t>
              </a:r>
            </a:p>
          </p:txBody>
        </p:sp>
        <p:cxnSp>
          <p:nvCxnSpPr>
            <p:cNvPr id="64" name="Straight Arrow Connector 63">
              <a:extLst>
                <a:ext uri="{FF2B5EF4-FFF2-40B4-BE49-F238E27FC236}">
                  <a16:creationId xmlns:a16="http://schemas.microsoft.com/office/drawing/2014/main" id="{1473DF15-D531-496B-AE78-CBE3380C73EE}"/>
                </a:ext>
              </a:extLst>
            </p:cNvPr>
            <p:cNvCxnSpPr>
              <a:cxnSpLocks/>
            </p:cNvCxnSpPr>
            <p:nvPr/>
          </p:nvCxnSpPr>
          <p:spPr>
            <a:xfrm flipH="1" flipV="1">
              <a:off x="3080552" y="3959441"/>
              <a:ext cx="1422488" cy="703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68381B3-04B6-4DA4-8CC2-C346528FB69D}"/>
                </a:ext>
              </a:extLst>
            </p:cNvPr>
            <p:cNvSpPr txBox="1"/>
            <p:nvPr/>
          </p:nvSpPr>
          <p:spPr>
            <a:xfrm>
              <a:off x="584180" y="2542309"/>
              <a:ext cx="1399872" cy="369332"/>
            </a:xfrm>
            <a:prstGeom prst="rect">
              <a:avLst/>
            </a:prstGeom>
            <a:noFill/>
          </p:spPr>
          <p:txBody>
            <a:bodyPr wrap="square" rtlCol="0">
              <a:spAutoFit/>
            </a:bodyPr>
            <a:lstStyle/>
            <a:p>
              <a:r>
                <a:rPr lang="en-US" dirty="0"/>
                <a:t>Vent Line</a:t>
              </a:r>
            </a:p>
          </p:txBody>
        </p:sp>
        <p:cxnSp>
          <p:nvCxnSpPr>
            <p:cNvPr id="68" name="Straight Arrow Connector 67">
              <a:extLst>
                <a:ext uri="{FF2B5EF4-FFF2-40B4-BE49-F238E27FC236}">
                  <a16:creationId xmlns:a16="http://schemas.microsoft.com/office/drawing/2014/main" id="{27DB7AA0-9F0D-434E-9878-E130FF3C62BF}"/>
                </a:ext>
              </a:extLst>
            </p:cNvPr>
            <p:cNvCxnSpPr>
              <a:cxnSpLocks/>
            </p:cNvCxnSpPr>
            <p:nvPr/>
          </p:nvCxnSpPr>
          <p:spPr>
            <a:xfrm flipV="1">
              <a:off x="1642870" y="2674120"/>
              <a:ext cx="792480" cy="68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205A0E3-E671-494D-8617-6A016BF8B9D1}"/>
                </a:ext>
              </a:extLst>
            </p:cNvPr>
            <p:cNvSpPr txBox="1"/>
            <p:nvPr/>
          </p:nvSpPr>
          <p:spPr>
            <a:xfrm>
              <a:off x="4099867" y="2824799"/>
              <a:ext cx="2492747" cy="369332"/>
            </a:xfrm>
            <a:prstGeom prst="rect">
              <a:avLst/>
            </a:prstGeom>
            <a:noFill/>
          </p:spPr>
          <p:txBody>
            <a:bodyPr wrap="square" rtlCol="0">
              <a:spAutoFit/>
            </a:bodyPr>
            <a:lstStyle/>
            <a:p>
              <a:r>
                <a:rPr lang="en-US" dirty="0"/>
                <a:t>Liquid Fill/Drain Line</a:t>
              </a:r>
            </a:p>
          </p:txBody>
        </p:sp>
        <p:cxnSp>
          <p:nvCxnSpPr>
            <p:cNvPr id="70" name="Straight Arrow Connector 69">
              <a:extLst>
                <a:ext uri="{FF2B5EF4-FFF2-40B4-BE49-F238E27FC236}">
                  <a16:creationId xmlns:a16="http://schemas.microsoft.com/office/drawing/2014/main" id="{4ECBFFA0-0085-45D0-9E5C-879E958150D6}"/>
                </a:ext>
              </a:extLst>
            </p:cNvPr>
            <p:cNvCxnSpPr>
              <a:cxnSpLocks/>
            </p:cNvCxnSpPr>
            <p:nvPr/>
          </p:nvCxnSpPr>
          <p:spPr>
            <a:xfrm flipH="1" flipV="1">
              <a:off x="3442043" y="2639788"/>
              <a:ext cx="675126" cy="254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C64182A-2B56-46B7-AB0B-A412A538FB24}"/>
                </a:ext>
              </a:extLst>
            </p:cNvPr>
            <p:cNvSpPr txBox="1"/>
            <p:nvPr/>
          </p:nvSpPr>
          <p:spPr>
            <a:xfrm>
              <a:off x="4322569" y="2282091"/>
              <a:ext cx="2745942" cy="369332"/>
            </a:xfrm>
            <a:prstGeom prst="rect">
              <a:avLst/>
            </a:prstGeom>
            <a:noFill/>
          </p:spPr>
          <p:txBody>
            <a:bodyPr wrap="square" rtlCol="0">
              <a:spAutoFit/>
            </a:bodyPr>
            <a:lstStyle/>
            <a:p>
              <a:r>
                <a:rPr lang="en-US" dirty="0"/>
                <a:t>Sample Tube Valves</a:t>
              </a:r>
            </a:p>
          </p:txBody>
        </p:sp>
        <p:cxnSp>
          <p:nvCxnSpPr>
            <p:cNvPr id="75" name="Straight Arrow Connector 74">
              <a:extLst>
                <a:ext uri="{FF2B5EF4-FFF2-40B4-BE49-F238E27FC236}">
                  <a16:creationId xmlns:a16="http://schemas.microsoft.com/office/drawing/2014/main" id="{D4201BF1-95D7-42C4-AFC6-D5F24AEB4A6C}"/>
                </a:ext>
              </a:extLst>
            </p:cNvPr>
            <p:cNvCxnSpPr>
              <a:cxnSpLocks/>
              <a:stCxn id="74" idx="1"/>
            </p:cNvCxnSpPr>
            <p:nvPr/>
          </p:nvCxnSpPr>
          <p:spPr>
            <a:xfrm flipH="1" flipV="1">
              <a:off x="3647441" y="2182240"/>
              <a:ext cx="675127" cy="284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9" name="Picture 78" descr="A picture containing outdoor, fence, sitting, truck&#10;&#10;Description automatically generated">
            <a:extLst>
              <a:ext uri="{FF2B5EF4-FFF2-40B4-BE49-F238E27FC236}">
                <a16:creationId xmlns:a16="http://schemas.microsoft.com/office/drawing/2014/main" id="{224DC5B7-658F-44AB-A7EF-722DD6FB4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07" y="1580890"/>
            <a:ext cx="5558961" cy="4169221"/>
          </a:xfrm>
          <a:prstGeom prst="rect">
            <a:avLst/>
          </a:prstGeom>
        </p:spPr>
      </p:pic>
      <p:sp>
        <p:nvSpPr>
          <p:cNvPr id="84" name="TextBox 83">
            <a:extLst>
              <a:ext uri="{FF2B5EF4-FFF2-40B4-BE49-F238E27FC236}">
                <a16:creationId xmlns:a16="http://schemas.microsoft.com/office/drawing/2014/main" id="{6A2630AE-4CBB-4D2A-A7E6-AD85C782BE3C}"/>
              </a:ext>
            </a:extLst>
          </p:cNvPr>
          <p:cNvSpPr txBox="1"/>
          <p:nvPr/>
        </p:nvSpPr>
        <p:spPr>
          <a:xfrm>
            <a:off x="2001066" y="5783139"/>
            <a:ext cx="2160868" cy="523220"/>
          </a:xfrm>
          <a:prstGeom prst="rect">
            <a:avLst/>
          </a:prstGeom>
          <a:noFill/>
        </p:spPr>
        <p:txBody>
          <a:bodyPr wrap="square" rtlCol="0">
            <a:spAutoFit/>
          </a:bodyPr>
          <a:lstStyle/>
          <a:p>
            <a:r>
              <a:rPr lang="en-US" sz="2800" dirty="0"/>
              <a:t>LNG Delivery</a:t>
            </a:r>
          </a:p>
        </p:txBody>
      </p:sp>
      <p:sp>
        <p:nvSpPr>
          <p:cNvPr id="85" name="TextBox 84">
            <a:extLst>
              <a:ext uri="{FF2B5EF4-FFF2-40B4-BE49-F238E27FC236}">
                <a16:creationId xmlns:a16="http://schemas.microsoft.com/office/drawing/2014/main" id="{FEE42F1B-75FE-4ECE-BA9C-85124D0C4F0E}"/>
              </a:ext>
            </a:extLst>
          </p:cNvPr>
          <p:cNvSpPr txBox="1"/>
          <p:nvPr/>
        </p:nvSpPr>
        <p:spPr>
          <a:xfrm>
            <a:off x="111763" y="6495366"/>
            <a:ext cx="2764601" cy="307777"/>
          </a:xfrm>
          <a:prstGeom prst="rect">
            <a:avLst/>
          </a:prstGeom>
          <a:noFill/>
        </p:spPr>
        <p:txBody>
          <a:bodyPr wrap="square" rtlCol="0">
            <a:spAutoFit/>
          </a:bodyPr>
          <a:lstStyle/>
          <a:p>
            <a:r>
              <a:rPr lang="en-US" sz="1400" dirty="0"/>
              <a:t>Images: Author</a:t>
            </a:r>
          </a:p>
        </p:txBody>
      </p:sp>
    </p:spTree>
    <p:extLst>
      <p:ext uri="{BB962C8B-B14F-4D97-AF65-F5344CB8AC3E}">
        <p14:creationId xmlns:p14="http://schemas.microsoft.com/office/powerpoint/2010/main" val="276491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CB36-D33F-4019-800B-D169BEA97EF5}"/>
              </a:ext>
            </a:extLst>
          </p:cNvPr>
          <p:cNvSpPr>
            <a:spLocks noGrp="1"/>
          </p:cNvSpPr>
          <p:nvPr>
            <p:ph type="title"/>
          </p:nvPr>
        </p:nvSpPr>
        <p:spPr>
          <a:xfrm>
            <a:off x="92476" y="-299946"/>
            <a:ext cx="10515600" cy="1325563"/>
          </a:xfrm>
        </p:spPr>
        <p:txBody>
          <a:bodyPr/>
          <a:lstStyle/>
          <a:p>
            <a:r>
              <a:rPr lang="en-US" dirty="0"/>
              <a:t>Test Setup—Schematic</a:t>
            </a:r>
          </a:p>
        </p:txBody>
      </p:sp>
      <p:pic>
        <p:nvPicPr>
          <p:cNvPr id="7" name="Picture 6" descr="Diagram, schematic&#10;&#10;Description automatically generated">
            <a:extLst>
              <a:ext uri="{FF2B5EF4-FFF2-40B4-BE49-F238E27FC236}">
                <a16:creationId xmlns:a16="http://schemas.microsoft.com/office/drawing/2014/main" id="{956005A4-81B4-4C5E-9351-529C9C770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736" y="678762"/>
            <a:ext cx="7967340" cy="6179238"/>
          </a:xfrm>
          <a:prstGeom prst="rect">
            <a:avLst/>
          </a:prstGeom>
        </p:spPr>
      </p:pic>
    </p:spTree>
    <p:extLst>
      <p:ext uri="{BB962C8B-B14F-4D97-AF65-F5344CB8AC3E}">
        <p14:creationId xmlns:p14="http://schemas.microsoft.com/office/powerpoint/2010/main" val="79344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8AF7D6-8724-421C-8EA7-72C24060FCE9}"/>
              </a:ext>
            </a:extLst>
          </p:cNvPr>
          <p:cNvSpPr>
            <a:spLocks noGrp="1"/>
          </p:cNvSpPr>
          <p:nvPr>
            <p:ph type="title"/>
          </p:nvPr>
        </p:nvSpPr>
        <p:spPr>
          <a:xfrm>
            <a:off x="92476" y="-211169"/>
            <a:ext cx="10515600" cy="1325563"/>
          </a:xfrm>
        </p:spPr>
        <p:txBody>
          <a:bodyPr/>
          <a:lstStyle/>
          <a:p>
            <a:r>
              <a:rPr lang="en-US" dirty="0"/>
              <a:t>Test Setup—Gas Analyzer</a:t>
            </a:r>
          </a:p>
        </p:txBody>
      </p:sp>
      <p:pic>
        <p:nvPicPr>
          <p:cNvPr id="6" name="Picture 5" descr="Table&#10;&#10;Description automatically generated">
            <a:extLst>
              <a:ext uri="{FF2B5EF4-FFF2-40B4-BE49-F238E27FC236}">
                <a16:creationId xmlns:a16="http://schemas.microsoft.com/office/drawing/2014/main" id="{6776BD0D-1CE3-4515-BBC5-6F7B9609E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311" y="415605"/>
            <a:ext cx="5461170" cy="6442396"/>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10F2EE3E-D9D2-40B7-B97F-1346BC79A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41" y="901584"/>
            <a:ext cx="5097249" cy="5769983"/>
          </a:xfrm>
          <a:prstGeom prst="rect">
            <a:avLst/>
          </a:prstGeom>
        </p:spPr>
      </p:pic>
    </p:spTree>
    <p:extLst>
      <p:ext uri="{BB962C8B-B14F-4D97-AF65-F5344CB8AC3E}">
        <p14:creationId xmlns:p14="http://schemas.microsoft.com/office/powerpoint/2010/main" val="143853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4A157-3694-4CE5-A01E-DEB3E42C7BFE}"/>
              </a:ext>
            </a:extLst>
          </p:cNvPr>
          <p:cNvSpPr>
            <a:spLocks noGrp="1"/>
          </p:cNvSpPr>
          <p:nvPr>
            <p:ph type="title"/>
          </p:nvPr>
        </p:nvSpPr>
        <p:spPr>
          <a:xfrm>
            <a:off x="145742" y="-195308"/>
            <a:ext cx="10515600" cy="1325563"/>
          </a:xfrm>
        </p:spPr>
        <p:txBody>
          <a:bodyPr/>
          <a:lstStyle/>
          <a:p>
            <a:r>
              <a:rPr lang="en-US" dirty="0"/>
              <a:t>Test Data—LN2 Boiloff</a:t>
            </a:r>
          </a:p>
        </p:txBody>
      </p:sp>
      <p:pic>
        <p:nvPicPr>
          <p:cNvPr id="3" name="Picture 2">
            <a:extLst>
              <a:ext uri="{FF2B5EF4-FFF2-40B4-BE49-F238E27FC236}">
                <a16:creationId xmlns:a16="http://schemas.microsoft.com/office/drawing/2014/main" id="{14581C64-4ED4-4A87-A3EB-233365BCFBF1}"/>
              </a:ext>
            </a:extLst>
          </p:cNvPr>
          <p:cNvPicPr>
            <a:picLocks noChangeAspect="1"/>
          </p:cNvPicPr>
          <p:nvPr/>
        </p:nvPicPr>
        <p:blipFill>
          <a:blip r:embed="rId2"/>
          <a:stretch>
            <a:fillRect/>
          </a:stretch>
        </p:blipFill>
        <p:spPr>
          <a:xfrm>
            <a:off x="2108737" y="870595"/>
            <a:ext cx="7974525" cy="5663370"/>
          </a:xfrm>
          <a:prstGeom prst="rect">
            <a:avLst/>
          </a:prstGeom>
        </p:spPr>
      </p:pic>
    </p:spTree>
    <p:extLst>
      <p:ext uri="{BB962C8B-B14F-4D97-AF65-F5344CB8AC3E}">
        <p14:creationId xmlns:p14="http://schemas.microsoft.com/office/powerpoint/2010/main" val="284043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AF4DC-2693-4618-917D-9A58242B3844}"/>
              </a:ext>
            </a:extLst>
          </p:cNvPr>
          <p:cNvSpPr>
            <a:spLocks noGrp="1"/>
          </p:cNvSpPr>
          <p:nvPr>
            <p:ph type="title"/>
          </p:nvPr>
        </p:nvSpPr>
        <p:spPr>
          <a:xfrm>
            <a:off x="145741" y="-195308"/>
            <a:ext cx="11510639" cy="1325563"/>
          </a:xfrm>
        </p:spPr>
        <p:txBody>
          <a:bodyPr/>
          <a:lstStyle/>
          <a:p>
            <a:r>
              <a:rPr lang="en-US" dirty="0"/>
              <a:t>Test Data—Weathering, Vent Gas Composition</a:t>
            </a:r>
          </a:p>
        </p:txBody>
      </p:sp>
      <p:pic>
        <p:nvPicPr>
          <p:cNvPr id="5" name="Picture 4">
            <a:extLst>
              <a:ext uri="{FF2B5EF4-FFF2-40B4-BE49-F238E27FC236}">
                <a16:creationId xmlns:a16="http://schemas.microsoft.com/office/drawing/2014/main" id="{41973C4A-9DC2-4E3D-ACB2-792D060E08F3}"/>
              </a:ext>
            </a:extLst>
          </p:cNvPr>
          <p:cNvPicPr>
            <a:picLocks noChangeAspect="1"/>
          </p:cNvPicPr>
          <p:nvPr/>
        </p:nvPicPr>
        <p:blipFill>
          <a:blip r:embed="rId2"/>
          <a:stretch>
            <a:fillRect/>
          </a:stretch>
        </p:blipFill>
        <p:spPr>
          <a:xfrm>
            <a:off x="2032065" y="852256"/>
            <a:ext cx="8127870" cy="5909615"/>
          </a:xfrm>
          <a:prstGeom prst="rect">
            <a:avLst/>
          </a:prstGeom>
        </p:spPr>
      </p:pic>
    </p:spTree>
    <p:extLst>
      <p:ext uri="{BB962C8B-B14F-4D97-AF65-F5344CB8AC3E}">
        <p14:creationId xmlns:p14="http://schemas.microsoft.com/office/powerpoint/2010/main" val="830524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690</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PowerPoint Presentation</vt:lpstr>
      <vt:lpstr>Background</vt:lpstr>
      <vt:lpstr>Background Cont.</vt:lpstr>
      <vt:lpstr>Test Setup—Cryostat</vt:lpstr>
      <vt:lpstr>Test Setup—Cryostat</vt:lpstr>
      <vt:lpstr>Test Setup—Schematic</vt:lpstr>
      <vt:lpstr>Test Setup—Gas Analyzer</vt:lpstr>
      <vt:lpstr>Test Data—LN2 Boiloff</vt:lpstr>
      <vt:lpstr>Test Data—Weathering, Vent Gas Composition</vt:lpstr>
      <vt:lpstr>Test Data—Weathering, Liquid Composition</vt:lpstr>
      <vt:lpstr>Test Data—Weathering</vt:lpstr>
      <vt:lpstr>Test Data—Weathering</vt:lpstr>
      <vt:lpstr>Test Data—Weathering</vt:lpstr>
      <vt:lpstr>Test Data—Weathering</vt:lpstr>
      <vt:lpstr>Test Data—Weathering</vt:lpstr>
      <vt:lpstr>Test Data—Thermal Stratification</vt:lpstr>
      <vt:lpstr>Test Data—LNG Composition Report from Vendor</vt:lpstr>
      <vt:lpstr>Analysis—Density Variation</vt:lpstr>
      <vt:lpstr>Analysis—Heating Value Variation</vt:lpstr>
      <vt:lpstr>Analysis—Methane Loss</vt:lpstr>
      <vt:lpstr>Existing Publications/Presentations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SWANGER, ADAM M. (KSC-UBG00)</dc:creator>
  <cp:lastModifiedBy>SWANGER, ADAM M. (KSC-UBG00)</cp:lastModifiedBy>
  <cp:revision>39</cp:revision>
  <dcterms:created xsi:type="dcterms:W3CDTF">2020-11-10T16:20:01Z</dcterms:created>
  <dcterms:modified xsi:type="dcterms:W3CDTF">2020-11-12T22:32:48Z</dcterms:modified>
</cp:coreProperties>
</file>