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wmv" ContentType="video/x-ms-wmv"/>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1" r:id="rId5"/>
  </p:sldMasterIdLst>
  <p:notesMasterIdLst>
    <p:notesMasterId r:id="rId46"/>
  </p:notesMasterIdLst>
  <p:handoutMasterIdLst>
    <p:handoutMasterId r:id="rId47"/>
  </p:handoutMasterIdLst>
  <p:sldIdLst>
    <p:sldId id="256" r:id="rId6"/>
    <p:sldId id="285" r:id="rId7"/>
    <p:sldId id="308" r:id="rId8"/>
    <p:sldId id="348" r:id="rId9"/>
    <p:sldId id="349" r:id="rId10"/>
    <p:sldId id="350" r:id="rId11"/>
    <p:sldId id="352" r:id="rId12"/>
    <p:sldId id="351" r:id="rId13"/>
    <p:sldId id="353" r:id="rId14"/>
    <p:sldId id="354" r:id="rId15"/>
    <p:sldId id="355" r:id="rId16"/>
    <p:sldId id="360" r:id="rId17"/>
    <p:sldId id="359" r:id="rId18"/>
    <p:sldId id="358" r:id="rId19"/>
    <p:sldId id="356" r:id="rId20"/>
    <p:sldId id="357" r:id="rId21"/>
    <p:sldId id="361" r:id="rId22"/>
    <p:sldId id="302" r:id="rId23"/>
    <p:sldId id="305" r:id="rId24"/>
    <p:sldId id="364" r:id="rId25"/>
    <p:sldId id="321" r:id="rId26"/>
    <p:sldId id="333" r:id="rId27"/>
    <p:sldId id="335" r:id="rId28"/>
    <p:sldId id="363" r:id="rId29"/>
    <p:sldId id="336" r:id="rId30"/>
    <p:sldId id="322" r:id="rId31"/>
    <p:sldId id="332" r:id="rId32"/>
    <p:sldId id="345" r:id="rId33"/>
    <p:sldId id="347" r:id="rId34"/>
    <p:sldId id="324" r:id="rId35"/>
    <p:sldId id="346" r:id="rId36"/>
    <p:sldId id="318" r:id="rId37"/>
    <p:sldId id="366" r:id="rId38"/>
    <p:sldId id="315" r:id="rId39"/>
    <p:sldId id="365" r:id="rId40"/>
    <p:sldId id="325" r:id="rId41"/>
    <p:sldId id="328" r:id="rId42"/>
    <p:sldId id="330" r:id="rId43"/>
    <p:sldId id="329" r:id="rId44"/>
    <p:sldId id="331" r:id="rId4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864" userDrawn="1">
          <p15:clr>
            <a:srgbClr val="A4A3A4"/>
          </p15:clr>
        </p15:guide>
        <p15:guide id="3" orient="horz" pos="3984" userDrawn="1">
          <p15:clr>
            <a:srgbClr val="A4A3A4"/>
          </p15:clr>
        </p15:guide>
        <p15:guide id="4" pos="288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BAC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5" autoAdjust="0"/>
    <p:restoredTop sz="87591" autoAdjust="0"/>
  </p:normalViewPr>
  <p:slideViewPr>
    <p:cSldViewPr showGuides="1">
      <p:cViewPr varScale="1">
        <p:scale>
          <a:sx n="39" d="100"/>
          <a:sy n="39" d="100"/>
        </p:scale>
        <p:origin x="2118" y="42"/>
      </p:cViewPr>
      <p:guideLst>
        <p:guide orient="horz" pos="2160"/>
        <p:guide orient="horz" pos="864"/>
        <p:guide orient="horz" pos="3984"/>
        <p:guide pos="2880"/>
      </p:guideLst>
    </p:cSldViewPr>
  </p:slideViewPr>
  <p:notesTextViewPr>
    <p:cViewPr>
      <p:scale>
        <a:sx n="1" d="1"/>
        <a:sy n="1" d="1"/>
      </p:scale>
      <p:origin x="0" y="0"/>
    </p:cViewPr>
  </p:notesTextViewPr>
  <p:sorterViewPr>
    <p:cViewPr varScale="1">
      <p:scale>
        <a:sx n="100" d="100"/>
        <a:sy n="100" d="100"/>
      </p:scale>
      <p:origin x="0" y="-4133"/>
    </p:cViewPr>
  </p:sorterViewPr>
  <p:notesViewPr>
    <p:cSldViewPr>
      <p:cViewPr varScale="1">
        <p:scale>
          <a:sx n="70" d="100"/>
          <a:sy n="70" d="100"/>
        </p:scale>
        <p:origin x="-2496"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8" tIns="48329" rIns="96658" bIns="48329" rtlCol="0"/>
          <a:lstStyle>
            <a:lvl1pPr algn="l">
              <a:defRPr sz="1200"/>
            </a:lvl1pPr>
          </a:lstStyle>
          <a:p>
            <a:endParaRPr lang="en-US"/>
          </a:p>
        </p:txBody>
      </p:sp>
      <p:sp>
        <p:nvSpPr>
          <p:cNvPr id="3" name="Date Placeholder 2"/>
          <p:cNvSpPr>
            <a:spLocks noGrp="1"/>
          </p:cNvSpPr>
          <p:nvPr>
            <p:ph type="dt" sz="quarter" idx="1"/>
          </p:nvPr>
        </p:nvSpPr>
        <p:spPr>
          <a:xfrm>
            <a:off x="4143587" y="1"/>
            <a:ext cx="3169920" cy="480060"/>
          </a:xfrm>
          <a:prstGeom prst="rect">
            <a:avLst/>
          </a:prstGeom>
        </p:spPr>
        <p:txBody>
          <a:bodyPr vert="horz" lIns="96658" tIns="48329" rIns="96658" bIns="48329" rtlCol="0"/>
          <a:lstStyle>
            <a:lvl1pPr algn="r">
              <a:defRPr sz="1200"/>
            </a:lvl1pPr>
          </a:lstStyle>
          <a:p>
            <a:fld id="{D1D43F8E-F205-49FF-8686-564E180C1324}" type="datetimeFigureOut">
              <a:rPr lang="en-US" smtClean="0"/>
              <a:t>11/13/2020</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8" tIns="48329" rIns="96658" bIns="48329"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8" tIns="48329" rIns="96658" bIns="48329" rtlCol="0" anchor="b"/>
          <a:lstStyle>
            <a:lvl1pPr algn="r">
              <a:defRPr sz="1200"/>
            </a:lvl1pPr>
          </a:lstStyle>
          <a:p>
            <a:fld id="{09B71F77-555C-4C97-8E95-022B6F371734}" type="slidenum">
              <a:rPr lang="en-US" smtClean="0"/>
              <a:t>‹#›</a:t>
            </a:fld>
            <a:endParaRPr lang="en-US"/>
          </a:p>
        </p:txBody>
      </p:sp>
    </p:spTree>
    <p:extLst>
      <p:ext uri="{BB962C8B-B14F-4D97-AF65-F5344CB8AC3E}">
        <p14:creationId xmlns:p14="http://schemas.microsoft.com/office/powerpoint/2010/main" val="1889920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8" tIns="48329" rIns="96658" bIns="48329" rtlCol="0"/>
          <a:lstStyle>
            <a:lvl1pPr algn="l">
              <a:defRPr sz="12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8" tIns="48329" rIns="96658" bIns="48329" rtlCol="0"/>
          <a:lstStyle>
            <a:lvl1pPr algn="r">
              <a:defRPr sz="1200"/>
            </a:lvl1pPr>
          </a:lstStyle>
          <a:p>
            <a:fld id="{2117AFDA-A2A6-4710-B58E-E058CC3EF692}" type="datetimeFigureOut">
              <a:rPr lang="en-US" smtClean="0"/>
              <a:t>11/13/2020</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8" tIns="48329" rIns="96658" bIns="48329" rtlCol="0" anchor="ctr"/>
          <a:lstStyle/>
          <a:p>
            <a:endParaRPr lang="en-US"/>
          </a:p>
        </p:txBody>
      </p:sp>
      <p:sp>
        <p:nvSpPr>
          <p:cNvPr id="5" name="Notes Placeholder 4"/>
          <p:cNvSpPr>
            <a:spLocks noGrp="1"/>
          </p:cNvSpPr>
          <p:nvPr>
            <p:ph type="body" sz="quarter" idx="3"/>
          </p:nvPr>
        </p:nvSpPr>
        <p:spPr>
          <a:xfrm>
            <a:off x="731520" y="4560571"/>
            <a:ext cx="5852160" cy="4320540"/>
          </a:xfrm>
          <a:prstGeom prst="rect">
            <a:avLst/>
          </a:prstGeom>
        </p:spPr>
        <p:txBody>
          <a:bodyPr vert="horz" lIns="96658" tIns="48329" rIns="96658" bIns="4832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8" tIns="48329" rIns="96658" bIns="48329"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8" tIns="48329" rIns="96658" bIns="48329" rtlCol="0" anchor="b"/>
          <a:lstStyle>
            <a:lvl1pPr algn="r">
              <a:defRPr sz="1200"/>
            </a:lvl1pPr>
          </a:lstStyle>
          <a:p>
            <a:fld id="{50A4C18E-325B-4787-AF7E-6CBBA729D017}" type="slidenum">
              <a:rPr lang="en-US" smtClean="0"/>
              <a:t>‹#›</a:t>
            </a:fld>
            <a:endParaRPr lang="en-US"/>
          </a:p>
        </p:txBody>
      </p:sp>
    </p:spTree>
    <p:extLst>
      <p:ext uri="{BB962C8B-B14F-4D97-AF65-F5344CB8AC3E}">
        <p14:creationId xmlns:p14="http://schemas.microsoft.com/office/powerpoint/2010/main" val="3911313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2</a:t>
            </a:fld>
            <a:endParaRPr lang="en-US"/>
          </a:p>
        </p:txBody>
      </p:sp>
    </p:spTree>
    <p:extLst>
      <p:ext uri="{BB962C8B-B14F-4D97-AF65-F5344CB8AC3E}">
        <p14:creationId xmlns:p14="http://schemas.microsoft.com/office/powerpoint/2010/main" val="3806778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3</a:t>
            </a:fld>
            <a:endParaRPr lang="en-US"/>
          </a:p>
        </p:txBody>
      </p:sp>
    </p:spTree>
    <p:extLst>
      <p:ext uri="{BB962C8B-B14F-4D97-AF65-F5344CB8AC3E}">
        <p14:creationId xmlns:p14="http://schemas.microsoft.com/office/powerpoint/2010/main" val="1803469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20</a:t>
            </a:fld>
            <a:endParaRPr lang="en-US"/>
          </a:p>
        </p:txBody>
      </p:sp>
    </p:spTree>
    <p:extLst>
      <p:ext uri="{BB962C8B-B14F-4D97-AF65-F5344CB8AC3E}">
        <p14:creationId xmlns:p14="http://schemas.microsoft.com/office/powerpoint/2010/main" val="3445275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21</a:t>
            </a:fld>
            <a:endParaRPr lang="en-US"/>
          </a:p>
        </p:txBody>
      </p:sp>
    </p:spTree>
    <p:extLst>
      <p:ext uri="{BB962C8B-B14F-4D97-AF65-F5344CB8AC3E}">
        <p14:creationId xmlns:p14="http://schemas.microsoft.com/office/powerpoint/2010/main" val="2204681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22</a:t>
            </a:fld>
            <a:endParaRPr lang="en-US"/>
          </a:p>
        </p:txBody>
      </p:sp>
    </p:spTree>
    <p:extLst>
      <p:ext uri="{BB962C8B-B14F-4D97-AF65-F5344CB8AC3E}">
        <p14:creationId xmlns:p14="http://schemas.microsoft.com/office/powerpoint/2010/main" val="4180443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23</a:t>
            </a:fld>
            <a:endParaRPr lang="en-US"/>
          </a:p>
        </p:txBody>
      </p:sp>
    </p:spTree>
    <p:extLst>
      <p:ext uri="{BB962C8B-B14F-4D97-AF65-F5344CB8AC3E}">
        <p14:creationId xmlns:p14="http://schemas.microsoft.com/office/powerpoint/2010/main" val="3493520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24</a:t>
            </a:fld>
            <a:endParaRPr lang="en-US"/>
          </a:p>
        </p:txBody>
      </p:sp>
    </p:spTree>
    <p:extLst>
      <p:ext uri="{BB962C8B-B14F-4D97-AF65-F5344CB8AC3E}">
        <p14:creationId xmlns:p14="http://schemas.microsoft.com/office/powerpoint/2010/main" val="1989466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25</a:t>
            </a:fld>
            <a:endParaRPr lang="en-US"/>
          </a:p>
        </p:txBody>
      </p:sp>
    </p:spTree>
    <p:extLst>
      <p:ext uri="{BB962C8B-B14F-4D97-AF65-F5344CB8AC3E}">
        <p14:creationId xmlns:p14="http://schemas.microsoft.com/office/powerpoint/2010/main" val="1652167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27</a:t>
            </a:fld>
            <a:endParaRPr lang="en-US"/>
          </a:p>
        </p:txBody>
      </p:sp>
    </p:spTree>
    <p:extLst>
      <p:ext uri="{BB962C8B-B14F-4D97-AF65-F5344CB8AC3E}">
        <p14:creationId xmlns:p14="http://schemas.microsoft.com/office/powerpoint/2010/main" val="2680631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4C18E-325B-4787-AF7E-6CBBA729D017}" type="slidenum">
              <a:rPr lang="en-US" smtClean="0"/>
              <a:t>30</a:t>
            </a:fld>
            <a:endParaRPr lang="en-US"/>
          </a:p>
        </p:txBody>
      </p:sp>
    </p:spTree>
    <p:extLst>
      <p:ext uri="{BB962C8B-B14F-4D97-AF65-F5344CB8AC3E}">
        <p14:creationId xmlns:p14="http://schemas.microsoft.com/office/powerpoint/2010/main" val="32931105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climbing_emission_lg1.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42205"/>
          <a:stretch/>
        </p:blipFill>
        <p:spPr>
          <a:xfrm>
            <a:off x="0" y="0"/>
            <a:ext cx="9144000" cy="3860800"/>
          </a:xfrm>
          <a:prstGeom prst="rect">
            <a:avLst/>
          </a:prstGeom>
          <a:effectLst>
            <a:reflection blurRad="6350" stA="50000" endA="300" endPos="55000" dir="5400000" sy="-100000" algn="bl" rotWithShape="0"/>
          </a:effectLst>
        </p:spPr>
      </p:pic>
      <p:sp>
        <p:nvSpPr>
          <p:cNvPr id="2" name="Title 1"/>
          <p:cNvSpPr>
            <a:spLocks noGrp="1"/>
          </p:cNvSpPr>
          <p:nvPr>
            <p:ph type="ctrTitle"/>
          </p:nvPr>
        </p:nvSpPr>
        <p:spPr>
          <a:xfrm>
            <a:off x="685800" y="4063314"/>
            <a:ext cx="7772400" cy="1143000"/>
          </a:xfrm>
        </p:spPr>
        <p:txBody>
          <a:bodyPr/>
          <a:lstStyle>
            <a:lvl1pPr algn="ctr">
              <a:defRPr>
                <a:solidFill>
                  <a:schemeClr val="tx2">
                    <a:lumMod val="50000"/>
                  </a:schemeClr>
                </a:solidFill>
                <a:effectLst>
                  <a:reflection blurRad="6350" stA="25000" endPos="45500" dir="5400000" sy="-100000" algn="bl" rotWithShape="0"/>
                </a:effectLst>
              </a:defRPr>
            </a:lvl1pPr>
          </a:lstStyle>
          <a:p>
            <a:r>
              <a:rPr lang="en-US" smtClean="0"/>
              <a:t>Click to edit Master title style</a:t>
            </a:r>
            <a:endParaRPr lang="en-US"/>
          </a:p>
        </p:txBody>
      </p:sp>
      <p:sp>
        <p:nvSpPr>
          <p:cNvPr id="3" name="Subtitle 2"/>
          <p:cNvSpPr>
            <a:spLocks noGrp="1"/>
          </p:cNvSpPr>
          <p:nvPr>
            <p:ph type="subTitle" idx="1"/>
          </p:nvPr>
        </p:nvSpPr>
        <p:spPr>
          <a:xfrm>
            <a:off x="1371600" y="5206314"/>
            <a:ext cx="6400800" cy="1143000"/>
          </a:xfrm>
        </p:spPr>
        <p:txBody>
          <a:bodyPr/>
          <a:lstStyle>
            <a:lvl1pPr marL="0" indent="0" algn="ctr">
              <a:buNone/>
              <a:defRPr>
                <a:solidFill>
                  <a:schemeClr val="tx2">
                    <a:lumMod val="50000"/>
                  </a:schemeClr>
                </a:solidFill>
                <a:effectLst>
                  <a:reflection blurRad="6350" stA="25000" endPos="45500" dir="5400000" sy="-100000" algn="bl" rotWithShape="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1AAF21-724F-4F13-B779-F53180881233}" type="datetime1">
              <a:rPr lang="en-US" smtClean="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C14F29-5060-4830-A216-B31A92D65088}" type="slidenum">
              <a:rPr lang="en-US" smtClean="0"/>
              <a:t>‹#›</a:t>
            </a:fld>
            <a:endParaRPr lang="en-US"/>
          </a:p>
        </p:txBody>
      </p:sp>
      <p:pic>
        <p:nvPicPr>
          <p:cNvPr id="8"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153400" y="95252"/>
            <a:ext cx="838200"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7" descr="meatball"/>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9525"/>
            <a:ext cx="100965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02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lvl1pPr algn="ct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E146EB-ABCD-4BF2-9CE5-A25CBEE8D06D}" type="datetime1">
              <a:rPr lang="en-US" smtClean="0"/>
              <a:t>11/13/2020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31465146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solidFill>
          <a:schemeClr val="tx1"/>
        </a:solidFill>
        <a:effectLst/>
      </p:bgPr>
    </p:bg>
    <p:spTree>
      <p:nvGrpSpPr>
        <p:cNvPr id="1" name=""/>
        <p:cNvGrpSpPr/>
        <p:nvPr/>
      </p:nvGrpSpPr>
      <p:grpSpPr>
        <a:xfrm>
          <a:off x="0" y="0"/>
          <a:ext cx="0" cy="0"/>
          <a:chOff x="0" y="0"/>
          <a:chExt cx="0" cy="0"/>
        </a:xfrm>
      </p:grpSpPr>
      <p:pic>
        <p:nvPicPr>
          <p:cNvPr id="9" name="climbing_emission_lg1.wmv">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rotWithShape="1">
          <a:blip r:embed="rId4"/>
          <a:srcRect t="60456" b="20219"/>
          <a:stretch/>
        </p:blipFill>
        <p:spPr>
          <a:xfrm>
            <a:off x="0" y="0"/>
            <a:ext cx="9144000" cy="1290918"/>
          </a:xfrm>
          <a:prstGeom prst="rect">
            <a:avLst/>
          </a:prstGeom>
          <a:effectLst>
            <a:reflection blurRad="6350" stA="15000" endPos="75000" dir="5400000" sy="-100000" algn="bl" rotWithShape="0"/>
          </a:effectLst>
        </p:spPr>
      </p:pic>
      <p:sp>
        <p:nvSpPr>
          <p:cNvPr id="2" name="Title 1"/>
          <p:cNvSpPr>
            <a:spLocks noGrp="1"/>
          </p:cNvSpPr>
          <p:nvPr>
            <p:ph type="title"/>
          </p:nvPr>
        </p:nvSpPr>
        <p:spPr>
          <a:xfrm>
            <a:off x="457200" y="76200"/>
            <a:ext cx="8229600" cy="1143000"/>
          </a:xfrm>
        </p:spPr>
        <p:txBody>
          <a:bodyPr/>
          <a:lstStyle>
            <a:lvl1pPr algn="l">
              <a:defRPr>
                <a:solidFill>
                  <a:schemeClr val="bg1"/>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611CDB-A535-4668-B09C-4BAA28E5D2D8}" type="datetime1">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264313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590927"/>
            <a:ext cx="7772400" cy="1362075"/>
          </a:xfrm>
        </p:spPr>
        <p:txBody>
          <a:bodyPr anchor="t"/>
          <a:lstStyle>
            <a:lvl1pPr algn="l">
              <a:defRPr sz="4000" b="1" cap="all">
                <a:solidFill>
                  <a:schemeClr val="tx2">
                    <a:lumMod val="50000"/>
                  </a:schemeClr>
                </a:solidFill>
                <a:effectLst>
                  <a:reflection blurRad="6350" stA="25000" endPos="45500" dir="5400000" sy="-100000" algn="bl" rotWithShape="0"/>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722313" y="2090740"/>
            <a:ext cx="7772400" cy="1500187"/>
          </a:xfrm>
        </p:spPr>
        <p:txBody>
          <a:bodyPr anchor="b"/>
          <a:lstStyle>
            <a:lvl1pPr marL="0" indent="0">
              <a:buNone/>
              <a:defRPr sz="2000">
                <a:solidFill>
                  <a:schemeClr val="tx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ABFDCE-08A1-4507-9D2C-8E0D99E4AF2F}" type="datetime1">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149536943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D480B2-6429-491E-A9B4-E5625FB2F722}" type="datetime1">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231680060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371600"/>
            <a:ext cx="4040188" cy="8032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6"/>
            <a:ext cx="4040188" cy="4149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371600"/>
            <a:ext cx="4041775" cy="8032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6"/>
            <a:ext cx="4041775" cy="4149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8B1B65-0790-4394-BD0F-81DAA431A6BC}" type="datetime1">
              <a:rPr lang="en-US" smtClean="0"/>
              <a:t>11/13/2020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156618895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567F00-44FA-4DC3-B700-21D44C9DE9B7}" type="datetime1">
              <a:rPr lang="en-US" smtClean="0"/>
              <a:t>11/13/2020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2496117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E84106-9CDB-44FF-8AE7-04FAB7013D66}" type="datetime1">
              <a:rPr lang="en-US" smtClean="0"/>
              <a:t>11/13/2020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391898845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1371600"/>
            <a:ext cx="3008313" cy="1162050"/>
          </a:xfrm>
        </p:spPr>
        <p:txBody>
          <a:bodyPr anchor="b"/>
          <a:lstStyle>
            <a:lvl1pPr algn="l">
              <a:defRPr sz="2000" b="1">
                <a:solidFill>
                  <a:schemeClr val="tx2">
                    <a:lumMod val="50000"/>
                  </a:schemeClr>
                </a:solidFill>
              </a:defRPr>
            </a:lvl1pPr>
          </a:lstStyle>
          <a:p>
            <a:r>
              <a:rPr lang="en-US" smtClean="0"/>
              <a:t>Click to edit Master title style</a:t>
            </a:r>
            <a:endParaRPr lang="en-US"/>
          </a:p>
        </p:txBody>
      </p:sp>
      <p:sp>
        <p:nvSpPr>
          <p:cNvPr id="3" name="Content Placeholder 2"/>
          <p:cNvSpPr>
            <a:spLocks noGrp="1"/>
          </p:cNvSpPr>
          <p:nvPr>
            <p:ph idx="1"/>
          </p:nvPr>
        </p:nvSpPr>
        <p:spPr>
          <a:xfrm>
            <a:off x="3575050" y="1371603"/>
            <a:ext cx="5111750" cy="49529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2533651"/>
            <a:ext cx="3008313" cy="37909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F2E1C1-05B7-4796-9D88-8217A22CE4B3}" type="datetime1">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339129081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lumMod val="50000"/>
                  </a:schemeClr>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370770-5576-48E0-AEE4-59B3BE66765C}" type="datetime1">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270784783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F52CA2-FAFB-4171-AFEB-14BD078A4136}" type="datetime1">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405998318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1371600"/>
            <a:ext cx="1524000" cy="4953000"/>
          </a:xfrm>
        </p:spPr>
        <p:txBody>
          <a:bodyPr vert="eaVert"/>
          <a:lstStyle>
            <a:lvl1pPr>
              <a:defRPr>
                <a:solidFill>
                  <a:schemeClr val="tx2">
                    <a:lumMod val="50000"/>
                  </a:schemeClr>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371600"/>
            <a:ext cx="67056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A5C86C-B258-45BC-8928-476C8DC96643}" type="datetime1">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14F29-5060-4830-A216-B31A92D65088}" type="slidenum">
              <a:rPr lang="en-US" smtClean="0"/>
              <a:t>‹#›</a:t>
            </a:fld>
            <a:endParaRPr lang="en-US"/>
          </a:p>
        </p:txBody>
      </p:sp>
    </p:spTree>
    <p:extLst>
      <p:ext uri="{BB962C8B-B14F-4D97-AF65-F5344CB8AC3E}">
        <p14:creationId xmlns:p14="http://schemas.microsoft.com/office/powerpoint/2010/main" val="9349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A369EC-2723-054D-8354-995D27A127F0}"/>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7003050" y="555514"/>
            <a:ext cx="1150620" cy="276999"/>
          </a:xfrm>
          <a:prstGeom prst="rect">
            <a:avLst/>
          </a:prstGeom>
          <a:noFill/>
        </p:spPr>
        <p:txBody>
          <a:bodyPr wrap="square" rtlCol="0">
            <a:spAutoFit/>
          </a:bodyPr>
          <a:lstStyle/>
          <a:p>
            <a:pPr algn="r">
              <a:defRPr/>
            </a:pPr>
            <a:r>
              <a:rPr lang="en-US" sz="600" dirty="0">
                <a:solidFill>
                  <a:prstClr val="white"/>
                </a:solidFill>
                <a:latin typeface="Arial" panose="020B0604020202020204" pitchFamily="34" charset="0"/>
                <a:cs typeface="Arial" panose="020B0604020202020204" pitchFamily="34" charset="0"/>
              </a:rPr>
              <a:t>National Aeronautics and</a:t>
            </a:r>
            <a:br>
              <a:rPr lang="en-US" sz="600" dirty="0">
                <a:solidFill>
                  <a:prstClr val="white"/>
                </a:solidFill>
                <a:latin typeface="Arial" panose="020B0604020202020204" pitchFamily="34" charset="0"/>
                <a:cs typeface="Arial" panose="020B0604020202020204" pitchFamily="34" charset="0"/>
              </a:rPr>
            </a:br>
            <a:r>
              <a:rPr lang="en-US" sz="600" dirty="0">
                <a:solidFill>
                  <a:prstClr val="white"/>
                </a:solidFill>
                <a:latin typeface="Arial" panose="020B0604020202020204" pitchFamily="34" charset="0"/>
                <a:cs typeface="Arial" panose="020B0604020202020204" pitchFamily="34" charset="0"/>
              </a:rPr>
              <a:t>Space Administration</a:t>
            </a:r>
            <a:endParaRPr lang="en-US" sz="600" dirty="0">
              <a:solidFill>
                <a:prstClr val="black"/>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605446" y="2346960"/>
            <a:ext cx="5757255" cy="1274762"/>
          </a:xfrm>
        </p:spPr>
        <p:txBody>
          <a:bodyPr anchor="t">
            <a:noAutofit/>
          </a:bodyPr>
          <a:lstStyle>
            <a:lvl1pPr algn="l">
              <a:defRPr sz="3525"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605446" y="3769360"/>
            <a:ext cx="5757255" cy="1488440"/>
          </a:xfrm>
        </p:spPr>
        <p:txBody>
          <a:bodyPr>
            <a:normAutofit/>
          </a:bodyPr>
          <a:lstStyle>
            <a:lvl1pPr marL="0" indent="0" algn="l">
              <a:buNone/>
              <a:defRPr sz="1500" b="0" i="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a:stretch>
            <a:fillRect/>
          </a:stretch>
        </p:blipFill>
        <p:spPr>
          <a:xfrm>
            <a:off x="8248279" y="338876"/>
            <a:ext cx="698294"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8175046"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7772935" y="6452046"/>
            <a:ext cx="1150620" cy="184666"/>
          </a:xfrm>
          <a:prstGeom prst="rect">
            <a:avLst/>
          </a:prstGeom>
          <a:noFill/>
        </p:spPr>
        <p:txBody>
          <a:bodyPr wrap="square" rtlCol="0">
            <a:spAutoFit/>
          </a:bodyPr>
          <a:lstStyle/>
          <a:p>
            <a:pPr algn="r">
              <a:defRPr/>
            </a:pPr>
            <a:r>
              <a:rPr lang="en-US" sz="600" dirty="0">
                <a:solidFill>
                  <a:prstClr val="white"/>
                </a:solidFill>
                <a:latin typeface="Arial" panose="020B0604020202020204" pitchFamily="34" charset="0"/>
                <a:cs typeface="Arial" panose="020B0604020202020204" pitchFamily="34" charset="0"/>
              </a:rPr>
              <a:t>www.nasa.gov</a:t>
            </a:r>
            <a:endParaRPr lang="en-US" sz="600" dirty="0">
              <a:solidFill>
                <a:prstClr val="black"/>
              </a:solidFill>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F0070898-191C-4267-9B98-B89CAFDCA74F}" type="datetime1">
              <a:rPr lang="en-US" smtClean="0">
                <a:solidFill>
                  <a:prstClr val="black">
                    <a:tint val="75000"/>
                  </a:prstClr>
                </a:solidFill>
              </a:rPr>
              <a:t>11/13/2020</a:t>
            </a:fld>
            <a:endParaRPr lang="en-US" dirty="0">
              <a:solidFill>
                <a:prstClr val="black">
                  <a:tint val="75000"/>
                </a:prstClr>
              </a:solidFill>
            </a:endParaRPr>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solidFill>
                <a:prstClr val="black">
                  <a:tint val="75000"/>
                </a:prstClr>
              </a:solidFill>
            </a:endParaRPr>
          </a:p>
        </p:txBody>
      </p:sp>
    </p:spTree>
    <p:extLst>
      <p:ext uri="{BB962C8B-B14F-4D97-AF65-F5344CB8AC3E}">
        <p14:creationId xmlns:p14="http://schemas.microsoft.com/office/powerpoint/2010/main" val="2117106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6B2C056B-24E5-4E72-827F-9B8B42D6E069}" type="datetime1">
              <a:rPr lang="en-US" smtClean="0">
                <a:solidFill>
                  <a:prstClr val="black">
                    <a:tint val="75000"/>
                  </a:prstClr>
                </a:solidFill>
              </a:rPr>
              <a:t>11/13/2020</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93633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FA57EC4B-01BA-46B3-A738-6AC6C53FA95C}" type="datetime1">
              <a:rPr lang="en-US" smtClean="0">
                <a:solidFill>
                  <a:prstClr val="black">
                    <a:tint val="75000"/>
                  </a:prstClr>
                </a:solidFill>
              </a:rPr>
              <a:t>11/13/2020</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81306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C79A8A0D-A133-480C-A0BC-1651313B2492}" type="datetime1">
              <a:rPr lang="en-US" smtClean="0">
                <a:solidFill>
                  <a:prstClr val="black">
                    <a:tint val="75000"/>
                  </a:prstClr>
                </a:solidFill>
              </a:rPr>
              <a:t>11/13/2020</a:t>
            </a:fld>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0428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179E45A4-AEA9-4AB7-AAF7-4E297D07BCB7}" type="datetime1">
              <a:rPr lang="en-US" smtClean="0">
                <a:solidFill>
                  <a:prstClr val="black">
                    <a:tint val="75000"/>
                  </a:prstClr>
                </a:solidFill>
              </a:rPr>
              <a:t>11/13/2020</a:t>
            </a:fld>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0387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735777D6-CC47-423D-943E-88645377079B}" type="datetime1">
              <a:rPr lang="en-US" smtClean="0">
                <a:solidFill>
                  <a:prstClr val="black">
                    <a:tint val="75000"/>
                  </a:prstClr>
                </a:solidFill>
              </a:rPr>
              <a:t>11/13/2020</a:t>
            </a:fld>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46613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703091B5-CC31-4D18-85F2-DF9D0F142AE6}" type="datetime1">
              <a:rPr lang="en-US" smtClean="0">
                <a:solidFill>
                  <a:prstClr val="black">
                    <a:tint val="75000"/>
                  </a:prstClr>
                </a:solidFill>
              </a:rPr>
              <a:t>11/13/2020</a:t>
            </a:fld>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32310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E16DEAE8-F986-443C-B563-4FB4BDACDCE0}" type="datetime1">
              <a:rPr lang="en-US" smtClean="0">
                <a:solidFill>
                  <a:prstClr val="black">
                    <a:tint val="75000"/>
                  </a:prstClr>
                </a:solidFill>
              </a:rPr>
              <a:t>11/13/2020</a:t>
            </a:fld>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70391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B0AD747D-9B65-4006-857D-DC6F123FF75D}" type="datetime1">
              <a:rPr lang="en-US" smtClean="0">
                <a:solidFill>
                  <a:prstClr val="black">
                    <a:tint val="75000"/>
                  </a:prstClr>
                </a:solidFill>
              </a:rPr>
              <a:t>11/13/2020</a:t>
            </a:fld>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492033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3887391" y="987428"/>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BB24ACAB-5D1A-4099-B605-EC3168B26AAB}" type="datetime1">
              <a:rPr lang="en-US" smtClean="0">
                <a:solidFill>
                  <a:prstClr val="black">
                    <a:tint val="75000"/>
                  </a:prstClr>
                </a:solidFill>
              </a:rPr>
              <a:t>11/13/2020</a:t>
            </a:fld>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71753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CAC014BB-3B19-44D4-BB57-5B23E918C598}" type="datetime1">
              <a:rPr lang="en-US" smtClean="0">
                <a:solidFill>
                  <a:prstClr val="black">
                    <a:tint val="75000"/>
                  </a:prstClr>
                </a:solidFill>
              </a:rPr>
              <a:t>11/13/2020</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47864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628651"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B23DCFA4-632E-447A-AB4A-6B515073CAE1}" type="datetime1">
              <a:rPr lang="en-US" smtClean="0">
                <a:solidFill>
                  <a:prstClr val="black">
                    <a:tint val="75000"/>
                  </a:prstClr>
                </a:solidFill>
              </a:rPr>
              <a:t>11/13/2020</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57282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F8CB78F-5130-43D6-92E9-8D7E7EF00509}" type="datetime1">
              <a:rPr lang="en-US" smtClean="0">
                <a:solidFill>
                  <a:prstClr val="black">
                    <a:tint val="75000"/>
                  </a:prstClr>
                </a:solidFill>
              </a:rPr>
              <a:t>11/13/2020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419AD93-5331-4681-81C3-51905F4FEEBE}" type="slidenum">
              <a:rPr lang="en-US" smtClean="0">
                <a:solidFill>
                  <a:prstClr val="black">
                    <a:tint val="75000"/>
                  </a:prstClr>
                </a:solidFill>
              </a:rPr>
              <a:pPr/>
              <a:t>‹#›</a:t>
            </a:fld>
            <a:endParaRPr lang="en-US" dirty="0">
              <a:solidFill>
                <a:prstClr val="black">
                  <a:tint val="75000"/>
                </a:prstClr>
              </a:solidFill>
            </a:endParaRPr>
          </a:p>
        </p:txBody>
      </p:sp>
      <p:sp>
        <p:nvSpPr>
          <p:cNvPr id="7" name="Title Placeholder 1"/>
          <p:cNvSpPr>
            <a:spLocks noGrp="1"/>
          </p:cNvSpPr>
          <p:nvPr>
            <p:ph type="title"/>
          </p:nvPr>
        </p:nvSpPr>
        <p:spPr>
          <a:xfrm>
            <a:off x="-1" y="2"/>
            <a:ext cx="8187397" cy="910539"/>
          </a:xfrm>
          <a:prstGeom prst="rect">
            <a:avLst/>
          </a:prstGeom>
        </p:spPr>
        <p:txBody>
          <a:bodyPr vert="horz" lIns="91440" tIns="45720" rIns="91440" bIns="45720" rtlCol="0" anchor="ctr">
            <a:normAutofit/>
          </a:bodyPr>
          <a:lstStyle>
            <a:lvl1pPr>
              <a:defRPr sz="2400"/>
            </a:lvl1pPr>
          </a:lstStyle>
          <a:p>
            <a:r>
              <a:rPr lang="en-US" dirty="0"/>
              <a:t>Click to edit Master title style</a:t>
            </a:r>
          </a:p>
        </p:txBody>
      </p:sp>
    </p:spTree>
    <p:extLst>
      <p:ext uri="{BB962C8B-B14F-4D97-AF65-F5344CB8AC3E}">
        <p14:creationId xmlns:p14="http://schemas.microsoft.com/office/powerpoint/2010/main" val="16851686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1" y="2"/>
            <a:ext cx="8187397" cy="910539"/>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lang="en-US" sz="2400" b="1" kern="1200" dirty="0">
                <a:solidFill>
                  <a:schemeClr val="tx1">
                    <a:lumMod val="85000"/>
                    <a:lumOff val="15000"/>
                  </a:schemeClr>
                </a:solidFill>
                <a:latin typeface="Arial Narrow" panose="020B0606020202030204" pitchFamily="34" charset="0"/>
                <a:ea typeface="+mj-ea"/>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57982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ideo" Target="../media/media1.wm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media" Target="../media/media1.wmv"/></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alpha val="25000"/>
          </a:schemeClr>
        </a:solidFill>
        <a:effectLst/>
      </p:bgPr>
    </p:bg>
    <p:spTree>
      <p:nvGrpSpPr>
        <p:cNvPr id="1" name=""/>
        <p:cNvGrpSpPr/>
        <p:nvPr/>
      </p:nvGrpSpPr>
      <p:grpSpPr>
        <a:xfrm>
          <a:off x="0" y="0"/>
          <a:ext cx="0" cy="0"/>
          <a:chOff x="0" y="0"/>
          <a:chExt cx="0" cy="0"/>
        </a:xfrm>
      </p:grpSpPr>
      <p:pic>
        <p:nvPicPr>
          <p:cNvPr id="9" name="climbing_emission_lg1.wmv">
            <a:hlinkClick r:id="" action="ppaction://media"/>
          </p:cNvPr>
          <p:cNvPicPr>
            <a:picLocks noChangeAspect="1"/>
          </p:cNvPicPr>
          <p:nvPr>
            <a:videoFile r:link="rId15"/>
            <p:extLst>
              <p:ext uri="{DAA4B4D4-6D71-4841-9C94-3DE7FCFB9230}">
                <p14:media xmlns:p14="http://schemas.microsoft.com/office/powerpoint/2010/main" r:embed="rId14"/>
              </p:ext>
            </p:extLst>
          </p:nvPr>
        </p:nvPicPr>
        <p:blipFill rotWithShape="1">
          <a:blip r:embed="rId16"/>
          <a:srcRect t="60456" b="20219"/>
          <a:stretch/>
        </p:blipFill>
        <p:spPr>
          <a:xfrm>
            <a:off x="0" y="0"/>
            <a:ext cx="9144000" cy="1290918"/>
          </a:xfrm>
          <a:prstGeom prst="rect">
            <a:avLst/>
          </a:prstGeom>
          <a:effectLst>
            <a:reflection blurRad="6350" stA="50000" endA="300" endPos="55000" dir="5400000" sy="-100000" algn="bl" rotWithShape="0"/>
          </a:effectLst>
        </p:spPr>
      </p:pic>
      <p:sp>
        <p:nvSpPr>
          <p:cNvPr id="2" name="Title Placeholder 1"/>
          <p:cNvSpPr>
            <a:spLocks noGrp="1"/>
          </p:cNvSpPr>
          <p:nvPr>
            <p:ph type="title"/>
          </p:nvPr>
        </p:nvSpPr>
        <p:spPr>
          <a:xfrm>
            <a:off x="457200" y="76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716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9F2E12-13D5-472E-9D49-BB385DBC389D}" type="datetime1">
              <a:rPr lang="en-US" smtClean="0"/>
              <a:t>11/13/2020</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C14F29-5060-4830-A216-B31A92D65088}" type="slidenum">
              <a:rPr lang="en-US" smtClean="0"/>
              <a:t>‹#›</a:t>
            </a:fld>
            <a:endParaRPr lang="en-US" dirty="0"/>
          </a:p>
        </p:txBody>
      </p:sp>
      <p:pic>
        <p:nvPicPr>
          <p:cNvPr id="8" name="Picture 8"/>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8153400" y="95252"/>
            <a:ext cx="838200"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7" descr="meatball"/>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9525"/>
            <a:ext cx="100965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575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hf hdr="0" ftr="0" dt="0"/>
  <p:txStyles>
    <p:titleStyle>
      <a:lvl1pPr algn="l"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628650" y="365128"/>
            <a:ext cx="78867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628650" y="1371603"/>
            <a:ext cx="78867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03A85FCE-ECD5-4C60-B031-6345F78EA5AC}" type="datetime1">
              <a:rPr lang="en-US" smtClean="0">
                <a:solidFill>
                  <a:prstClr val="black">
                    <a:tint val="75000"/>
                  </a:prstClr>
                </a:solidFill>
              </a:rPr>
              <a:t>11/13/2020</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cs typeface="Arial" panose="020B0604020202020204" pitchFamily="34" charset="0"/>
              </a:defRPr>
            </a:lvl1p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6050951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ftr="0" dt="0"/>
  <p:txStyles>
    <p:titleStyle>
      <a:lvl1pPr algn="l" defTabSz="685800" rtl="0" eaLnBrk="1" latinLnBrk="0" hangingPunct="1">
        <a:lnSpc>
          <a:spcPct val="90000"/>
        </a:lnSpc>
        <a:spcBef>
          <a:spcPct val="0"/>
        </a:spcBef>
        <a:buNone/>
        <a:defRPr sz="2400" b="1" i="0"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bg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Monaco" pitchFamily="2" charset="77"/>
        <a:buChar char="⎻"/>
        <a:defRPr sz="1800" kern="1200">
          <a:solidFill>
            <a:schemeClr val="bg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792"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4.xml"/><Relationship Id="rId1" Type="http://schemas.openxmlformats.org/officeDocument/2006/relationships/video" Target="https://www.youtube.com/embed/vl6jn-DdafM" TargetMode="External"/><Relationship Id="rId4" Type="http://schemas.openxmlformats.org/officeDocument/2006/relationships/hyperlink" Target="https://www.youtube.com/watch?v=vl6jn-Ddaf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https://www.youtube.com/embed/wJ0ia4M2dx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https://www.youtube.com/embed/WeA7edXsU40"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emf"/><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962400"/>
            <a:ext cx="8382000" cy="1243914"/>
          </a:xfrm>
        </p:spPr>
        <p:txBody>
          <a:bodyPr>
            <a:normAutofit fontScale="90000"/>
          </a:bodyPr>
          <a:lstStyle/>
          <a:p>
            <a:r>
              <a:rPr lang="en-US" dirty="0"/>
              <a:t>LOADS@NASA</a:t>
            </a:r>
            <a:br>
              <a:rPr lang="en-US" dirty="0"/>
            </a:br>
            <a:r>
              <a:rPr lang="en-US" sz="2700" b="1" dirty="0">
                <a:solidFill>
                  <a:srgbClr val="FF0000"/>
                </a:solidFill>
              </a:rPr>
              <a:t>L</a:t>
            </a:r>
            <a:r>
              <a:rPr lang="en-US" sz="2700" dirty="0"/>
              <a:t>eading </a:t>
            </a:r>
            <a:r>
              <a:rPr lang="en-US" sz="2700" b="1" dirty="0">
                <a:solidFill>
                  <a:srgbClr val="FF0000"/>
                </a:solidFill>
              </a:rPr>
              <a:t>O</a:t>
            </a:r>
            <a:r>
              <a:rPr lang="en-US" sz="2700" dirty="0"/>
              <a:t>utstanding </a:t>
            </a:r>
            <a:r>
              <a:rPr lang="en-US" sz="2700" b="1" dirty="0">
                <a:solidFill>
                  <a:srgbClr val="FF0000"/>
                </a:solidFill>
              </a:rPr>
              <a:t>A</a:t>
            </a:r>
            <a:r>
              <a:rPr lang="en-US" sz="2700" dirty="0"/>
              <a:t>erospace Loads &amp; </a:t>
            </a:r>
            <a:r>
              <a:rPr lang="en-US" sz="2700" b="1" dirty="0">
                <a:solidFill>
                  <a:srgbClr val="FF0000"/>
                </a:solidFill>
              </a:rPr>
              <a:t>D</a:t>
            </a:r>
            <a:r>
              <a:rPr lang="en-US" sz="2700" dirty="0"/>
              <a:t>ynamics </a:t>
            </a:r>
            <a:r>
              <a:rPr lang="en-US" sz="2700" b="1" dirty="0">
                <a:solidFill>
                  <a:srgbClr val="FF0000"/>
                </a:solidFill>
              </a:rPr>
              <a:t>S</a:t>
            </a:r>
            <a:r>
              <a:rPr lang="en-US" sz="2700" dirty="0"/>
              <a:t>olutions</a:t>
            </a:r>
          </a:p>
        </p:txBody>
      </p:sp>
      <p:sp>
        <p:nvSpPr>
          <p:cNvPr id="3" name="Subtitle 2"/>
          <p:cNvSpPr>
            <a:spLocks noGrp="1"/>
          </p:cNvSpPr>
          <p:nvPr>
            <p:ph type="subTitle" idx="1"/>
          </p:nvPr>
        </p:nvSpPr>
        <p:spPr>
          <a:xfrm>
            <a:off x="762000" y="5257800"/>
            <a:ext cx="7620000" cy="1411068"/>
          </a:xfrm>
        </p:spPr>
        <p:txBody>
          <a:bodyPr>
            <a:normAutofit fontScale="55000" lnSpcReduction="20000"/>
          </a:bodyPr>
          <a:lstStyle/>
          <a:p>
            <a:r>
              <a:rPr lang="en-US" dirty="0" smtClean="0"/>
              <a:t>Dr. Dexter Johnson</a:t>
            </a:r>
          </a:p>
          <a:p>
            <a:r>
              <a:rPr lang="en-US" dirty="0" smtClean="0"/>
              <a:t>NASA Technical Fellow – Loads and Dynamics</a:t>
            </a:r>
          </a:p>
          <a:p>
            <a:r>
              <a:rPr lang="en-US" dirty="0" smtClean="0"/>
              <a:t>November 20, 2020</a:t>
            </a:r>
          </a:p>
          <a:p>
            <a:endParaRPr lang="en-US" dirty="0" smtClean="0"/>
          </a:p>
          <a:p>
            <a:r>
              <a:rPr lang="en-US" dirty="0" smtClean="0"/>
              <a:t>University of Central Florida – Engineering Lecture</a:t>
            </a:r>
            <a:endParaRPr lang="en-US" dirty="0"/>
          </a:p>
        </p:txBody>
      </p:sp>
      <p:pic>
        <p:nvPicPr>
          <p:cNvPr id="10"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829" y="249816"/>
            <a:ext cx="6732342" cy="3366172"/>
          </a:xfrm>
          <a:prstGeom prst="rect">
            <a:avLst/>
          </a:prstGeom>
        </p:spPr>
      </p:pic>
    </p:spTree>
    <p:extLst>
      <p:ext uri="{BB962C8B-B14F-4D97-AF65-F5344CB8AC3E}">
        <p14:creationId xmlns:p14="http://schemas.microsoft.com/office/powerpoint/2010/main" val="944337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Loads &amp; Dynamics</a:t>
            </a:r>
            <a:endParaRPr lang="en-US" dirty="0"/>
          </a:p>
        </p:txBody>
      </p:sp>
      <p:sp>
        <p:nvSpPr>
          <p:cNvPr id="3" name="Content Placeholder 2"/>
          <p:cNvSpPr>
            <a:spLocks noGrp="1"/>
          </p:cNvSpPr>
          <p:nvPr>
            <p:ph idx="1"/>
          </p:nvPr>
        </p:nvSpPr>
        <p:spPr>
          <a:xfrm>
            <a:off x="152400" y="1371600"/>
            <a:ext cx="8763000" cy="4953000"/>
          </a:xfrm>
        </p:spPr>
        <p:txBody>
          <a:bodyPr>
            <a:normAutofit lnSpcReduction="10000"/>
          </a:bodyPr>
          <a:lstStyle/>
          <a:p>
            <a:r>
              <a:rPr lang="en-US" dirty="0" smtClean="0"/>
              <a:t>Introduction</a:t>
            </a:r>
            <a:endParaRPr lang="en-US" dirty="0"/>
          </a:p>
          <a:p>
            <a:endParaRPr lang="en-US" dirty="0" smtClean="0"/>
          </a:p>
          <a:p>
            <a:r>
              <a:rPr lang="en-US" dirty="0" smtClean="0"/>
              <a:t>NASA’s Mission &amp; Challenges</a:t>
            </a:r>
            <a:endParaRPr lang="en-US" dirty="0"/>
          </a:p>
          <a:p>
            <a:endParaRPr lang="en-US" dirty="0" smtClean="0"/>
          </a:p>
          <a:p>
            <a:r>
              <a:rPr lang="en-US" dirty="0" smtClean="0"/>
              <a:t>NASA Engineering and Safety Center</a:t>
            </a:r>
            <a:endParaRPr lang="en-US" dirty="0"/>
          </a:p>
          <a:p>
            <a:endParaRPr lang="en-US" dirty="0" smtClean="0"/>
          </a:p>
          <a:p>
            <a:r>
              <a:rPr lang="en-US" dirty="0" smtClean="0"/>
              <a:t>LOADS@NASA</a:t>
            </a:r>
            <a:endParaRPr lang="en-US" dirty="0"/>
          </a:p>
          <a:p>
            <a:endParaRPr lang="en-US" dirty="0" smtClean="0"/>
          </a:p>
          <a:p>
            <a:r>
              <a:rPr lang="en-US" dirty="0" smtClean="0"/>
              <a:t>Q&amp;A</a:t>
            </a:r>
            <a:endParaRPr lang="en-US" dirty="0"/>
          </a:p>
          <a:p>
            <a:endParaRPr lang="en-US" dirty="0" smtClean="0"/>
          </a:p>
        </p:txBody>
      </p:sp>
      <p:sp>
        <p:nvSpPr>
          <p:cNvPr id="5" name="Slide Number Placeholder 4"/>
          <p:cNvSpPr>
            <a:spLocks noGrp="1"/>
          </p:cNvSpPr>
          <p:nvPr>
            <p:ph type="sldNum" sz="quarter" idx="12"/>
          </p:nvPr>
        </p:nvSpPr>
        <p:spPr/>
        <p:txBody>
          <a:bodyPr/>
          <a:lstStyle/>
          <a:p>
            <a:fld id="{18C14F29-5060-4830-A216-B31A92D65088}" type="slidenum">
              <a:rPr lang="en-US" smtClean="0"/>
              <a:t>2</a:t>
            </a:fld>
            <a:endParaRPr lang="en-US"/>
          </a:p>
        </p:txBody>
      </p:sp>
    </p:spTree>
    <p:extLst>
      <p:ext uri="{BB962C8B-B14F-4D97-AF65-F5344CB8AC3E}">
        <p14:creationId xmlns:p14="http://schemas.microsoft.com/office/powerpoint/2010/main" val="4174815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a:xfrm>
            <a:off x="0" y="1371600"/>
            <a:ext cx="9144000" cy="2514600"/>
          </a:xfrm>
        </p:spPr>
        <p:txBody>
          <a:bodyPr>
            <a:normAutofit fontScale="70000" lnSpcReduction="20000"/>
          </a:bodyPr>
          <a:lstStyle/>
          <a:p>
            <a:r>
              <a:rPr lang="en-US" dirty="0" smtClean="0"/>
              <a:t>Loads and </a:t>
            </a:r>
            <a:r>
              <a:rPr lang="en-US" dirty="0"/>
              <a:t>Dynamics is a specialty branch of structural and mechanical engineering that deals with the determination of the vibration response of a structure subjected to dynamic (time varying) forces in its operational environment.  It involves the interaction of aerodynamic, dynamic, elastic, damping, inertia, and control forces acting on vehicles and structures. It is a multi-disciplinary analysis, test, and evaluation discipline that interfaces with every aspect of a structural system through its complete lifecycle. It influences every Mission Directorate within NASA and nearly every project.</a:t>
            </a:r>
          </a:p>
          <a:p>
            <a:endParaRPr lang="en-US" dirty="0" smtClean="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0800" y="3733800"/>
            <a:ext cx="4343400" cy="2895600"/>
          </a:xfrm>
          <a:prstGeom prst="rect">
            <a:avLst/>
          </a:prstGeom>
        </p:spPr>
      </p:pic>
      <p:sp>
        <p:nvSpPr>
          <p:cNvPr id="7" name="Slide Number Placeholder 6"/>
          <p:cNvSpPr>
            <a:spLocks noGrp="1"/>
          </p:cNvSpPr>
          <p:nvPr>
            <p:ph type="sldNum" sz="quarter" idx="12"/>
          </p:nvPr>
        </p:nvSpPr>
        <p:spPr/>
        <p:txBody>
          <a:bodyPr/>
          <a:lstStyle/>
          <a:p>
            <a:fld id="{18C14F29-5060-4830-A216-B31A92D65088}" type="slidenum">
              <a:rPr lang="en-US" smtClean="0"/>
              <a:t>3</a:t>
            </a:fld>
            <a:endParaRPr lang="en-US"/>
          </a:p>
        </p:txBody>
      </p:sp>
    </p:spTree>
    <p:extLst>
      <p:ext uri="{BB962C8B-B14F-4D97-AF65-F5344CB8AC3E}">
        <p14:creationId xmlns:p14="http://schemas.microsoft.com/office/powerpoint/2010/main" val="736601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Are Going to the Moon</a:t>
            </a:r>
          </a:p>
        </p:txBody>
      </p:sp>
      <p:pic>
        <p:nvPicPr>
          <p:cNvPr id="4" name="vl6jn-DdafM"/>
          <p:cNvPicPr>
            <a:picLocks noGrp="1" noRot="1" noChangeAspect="1"/>
          </p:cNvPicPr>
          <p:nvPr>
            <p:ph idx="1"/>
            <a:videoFile r:link="rId1"/>
          </p:nvPr>
        </p:nvPicPr>
        <p:blipFill>
          <a:blip r:embed="rId3"/>
          <a:stretch>
            <a:fillRect/>
          </a:stretch>
        </p:blipFill>
        <p:spPr>
          <a:xfrm>
            <a:off x="1051509" y="1654755"/>
            <a:ext cx="7104336" cy="3996189"/>
          </a:xfrm>
          <a:prstGeom prst="rect">
            <a:avLst/>
          </a:prstGeom>
        </p:spPr>
      </p:pic>
      <p:sp>
        <p:nvSpPr>
          <p:cNvPr id="6" name="TextBox 5"/>
          <p:cNvSpPr txBox="1"/>
          <p:nvPr/>
        </p:nvSpPr>
        <p:spPr>
          <a:xfrm>
            <a:off x="2727616" y="5699451"/>
            <a:ext cx="4393623" cy="300082"/>
          </a:xfrm>
          <a:prstGeom prst="rect">
            <a:avLst/>
          </a:prstGeom>
          <a:noFill/>
        </p:spPr>
        <p:txBody>
          <a:bodyPr wrap="square" rtlCol="0">
            <a:spAutoFit/>
          </a:bodyPr>
          <a:lstStyle/>
          <a:p>
            <a:pPr defTabSz="685800"/>
            <a:r>
              <a:rPr lang="en-US" sz="1350">
                <a:solidFill>
                  <a:prstClr val="black"/>
                </a:solidFill>
                <a:latin typeface="Calibri" panose="020F0502020204030204"/>
                <a:hlinkClick r:id="rId4"/>
              </a:rPr>
              <a:t>https://www.youtube.com/watch?v=vl6jn-DdafM</a:t>
            </a:r>
            <a:endParaRPr lang="en-US" sz="1350" dirty="0">
              <a:solidFill>
                <a:prstClr val="white"/>
              </a:solidFill>
              <a:latin typeface="Calibri" panose="020F0502020204030204"/>
            </a:endParaRPr>
          </a:p>
        </p:txBody>
      </p:sp>
      <p:sp>
        <p:nvSpPr>
          <p:cNvPr id="5" name="TextBox 4"/>
          <p:cNvSpPr txBox="1"/>
          <p:nvPr/>
        </p:nvSpPr>
        <p:spPr>
          <a:xfrm>
            <a:off x="0" y="6400800"/>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7" name="Slide Number Placeholder 6"/>
          <p:cNvSpPr>
            <a:spLocks noGrp="1"/>
          </p:cNvSpPr>
          <p:nvPr>
            <p:ph type="sldNum" sz="quarter" idx="12"/>
          </p:nvPr>
        </p:nvSpPr>
        <p:spPr/>
        <p:txBody>
          <a:bodyPr/>
          <a:lstStyle/>
          <a:p>
            <a:fld id="{AAA21668-7E2D-D34B-8F28-D8590BEFEB53}" type="slidenum">
              <a:rPr lang="en-US" smtClean="0">
                <a:solidFill>
                  <a:prstClr val="black">
                    <a:tint val="75000"/>
                  </a:prstClr>
                </a:solidFill>
              </a:rPr>
              <a:pPr/>
              <a:t>4</a:t>
            </a:fld>
            <a:endParaRPr lang="en-US" dirty="0">
              <a:solidFill>
                <a:prstClr val="black">
                  <a:tint val="75000"/>
                </a:prstClr>
              </a:solidFill>
            </a:endParaRPr>
          </a:p>
        </p:txBody>
      </p:sp>
    </p:spTree>
    <p:extLst>
      <p:ext uri="{BB962C8B-B14F-4D97-AF65-F5344CB8AC3E}">
        <p14:creationId xmlns:p14="http://schemas.microsoft.com/office/powerpoint/2010/main" val="7336995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NASA’s Mission &amp; </a:t>
            </a:r>
            <a:r>
              <a:rPr lang="en-US" dirty="0" smtClean="0"/>
              <a:t>Challenges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01600" y="1523998"/>
            <a:ext cx="8940800" cy="5029202"/>
          </a:xfrm>
          <a:prstGeom prst="rect">
            <a:avLst/>
          </a:prstGeom>
        </p:spPr>
      </p:pic>
      <p:sp>
        <p:nvSpPr>
          <p:cNvPr id="5" name="TextBox 4"/>
          <p:cNvSpPr txBox="1"/>
          <p:nvPr/>
        </p:nvSpPr>
        <p:spPr>
          <a:xfrm>
            <a:off x="-35451" y="6550221"/>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6" name="Slide Number Placeholder 5"/>
          <p:cNvSpPr>
            <a:spLocks noGrp="1"/>
          </p:cNvSpPr>
          <p:nvPr>
            <p:ph type="sldNum" sz="quarter" idx="12"/>
          </p:nvPr>
        </p:nvSpPr>
        <p:spPr/>
        <p:txBody>
          <a:bodyPr/>
          <a:lstStyle/>
          <a:p>
            <a:fld id="{18C14F29-5060-4830-A216-B31A92D65088}" type="slidenum">
              <a:rPr lang="en-US" smtClean="0"/>
              <a:t>5</a:t>
            </a:fld>
            <a:endParaRPr lang="en-US"/>
          </a:p>
        </p:txBody>
      </p:sp>
    </p:spTree>
    <p:extLst>
      <p:ext uri="{BB962C8B-B14F-4D97-AF65-F5344CB8AC3E}">
        <p14:creationId xmlns:p14="http://schemas.microsoft.com/office/powerpoint/2010/main" val="6864747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NASA’s Mission &amp; </a:t>
            </a:r>
            <a:r>
              <a:rPr lang="en-US" dirty="0" smtClean="0"/>
              <a:t>Challenges</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76200" y="1467460"/>
            <a:ext cx="8991600" cy="5057776"/>
          </a:xfrm>
          <a:prstGeom prst="rect">
            <a:avLst/>
          </a:prstGeom>
        </p:spPr>
      </p:pic>
      <p:sp>
        <p:nvSpPr>
          <p:cNvPr id="6" name="TextBox 5"/>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7" name="Slide Number Placeholder 6"/>
          <p:cNvSpPr>
            <a:spLocks noGrp="1"/>
          </p:cNvSpPr>
          <p:nvPr>
            <p:ph type="sldNum" sz="quarter" idx="12"/>
          </p:nvPr>
        </p:nvSpPr>
        <p:spPr/>
        <p:txBody>
          <a:bodyPr/>
          <a:lstStyle/>
          <a:p>
            <a:fld id="{18C14F29-5060-4830-A216-B31A92D65088}" type="slidenum">
              <a:rPr lang="en-US" smtClean="0"/>
              <a:t>6</a:t>
            </a:fld>
            <a:endParaRPr lang="en-US"/>
          </a:p>
        </p:txBody>
      </p:sp>
    </p:spTree>
    <p:extLst>
      <p:ext uri="{BB962C8B-B14F-4D97-AF65-F5344CB8AC3E}">
        <p14:creationId xmlns:p14="http://schemas.microsoft.com/office/powerpoint/2010/main" val="3597407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NASA’s Mission &amp; </a:t>
            </a:r>
            <a:r>
              <a:rPr lang="en-US" dirty="0" smtClean="0"/>
              <a:t>Challenges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76200" y="1524000"/>
            <a:ext cx="8940798" cy="5029202"/>
          </a:xfrm>
          <a:prstGeom prst="rect">
            <a:avLst/>
          </a:prstGeom>
        </p:spPr>
      </p:pic>
      <p:sp>
        <p:nvSpPr>
          <p:cNvPr id="6" name="TextBox 5"/>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7" name="Slide Number Placeholder 6"/>
          <p:cNvSpPr>
            <a:spLocks noGrp="1"/>
          </p:cNvSpPr>
          <p:nvPr>
            <p:ph type="sldNum" sz="quarter" idx="12"/>
          </p:nvPr>
        </p:nvSpPr>
        <p:spPr/>
        <p:txBody>
          <a:bodyPr/>
          <a:lstStyle/>
          <a:p>
            <a:fld id="{18C14F29-5060-4830-A216-B31A92D65088}" type="slidenum">
              <a:rPr lang="en-US" smtClean="0"/>
              <a:t>7</a:t>
            </a:fld>
            <a:endParaRPr lang="en-US"/>
          </a:p>
        </p:txBody>
      </p:sp>
    </p:spTree>
    <p:extLst>
      <p:ext uri="{BB962C8B-B14F-4D97-AF65-F5344CB8AC3E}">
        <p14:creationId xmlns:p14="http://schemas.microsoft.com/office/powerpoint/2010/main" val="6637071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NASA’s Mission &amp; </a:t>
            </a:r>
            <a:r>
              <a:rPr lang="en-US" dirty="0" smtClean="0"/>
              <a:t>Challenges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01604" y="1524000"/>
            <a:ext cx="8940792" cy="5029198"/>
          </a:xfrm>
          <a:prstGeom prst="rect">
            <a:avLst/>
          </a:prstGeom>
        </p:spPr>
      </p:pic>
      <p:sp>
        <p:nvSpPr>
          <p:cNvPr id="6" name="TextBox 5"/>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7" name="Slide Number Placeholder 6"/>
          <p:cNvSpPr>
            <a:spLocks noGrp="1"/>
          </p:cNvSpPr>
          <p:nvPr>
            <p:ph type="sldNum" sz="quarter" idx="12"/>
          </p:nvPr>
        </p:nvSpPr>
        <p:spPr/>
        <p:txBody>
          <a:bodyPr/>
          <a:lstStyle/>
          <a:p>
            <a:fld id="{18C14F29-5060-4830-A216-B31A92D65088}" type="slidenum">
              <a:rPr lang="en-US" smtClean="0"/>
              <a:t>8</a:t>
            </a:fld>
            <a:endParaRPr lang="en-US"/>
          </a:p>
        </p:txBody>
      </p:sp>
    </p:spTree>
    <p:extLst>
      <p:ext uri="{BB962C8B-B14F-4D97-AF65-F5344CB8AC3E}">
        <p14:creationId xmlns:p14="http://schemas.microsoft.com/office/powerpoint/2010/main" val="676740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NASA’s Mission &amp; </a:t>
            </a:r>
            <a:r>
              <a:rPr lang="en-US" dirty="0" smtClean="0"/>
              <a:t>Challenges</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152400" y="1552575"/>
            <a:ext cx="8839200" cy="4972052"/>
          </a:xfrm>
          <a:prstGeom prst="rect">
            <a:avLst/>
          </a:prstGeom>
        </p:spPr>
      </p:pic>
      <p:sp>
        <p:nvSpPr>
          <p:cNvPr id="6" name="TextBox 5"/>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7" name="Slide Number Placeholder 6"/>
          <p:cNvSpPr>
            <a:spLocks noGrp="1"/>
          </p:cNvSpPr>
          <p:nvPr>
            <p:ph type="sldNum" sz="quarter" idx="12"/>
          </p:nvPr>
        </p:nvSpPr>
        <p:spPr/>
        <p:txBody>
          <a:bodyPr/>
          <a:lstStyle/>
          <a:p>
            <a:fld id="{18C14F29-5060-4830-A216-B31A92D65088}" type="slidenum">
              <a:rPr lang="en-US" smtClean="0"/>
              <a:t>9</a:t>
            </a:fld>
            <a:endParaRPr lang="en-US"/>
          </a:p>
        </p:txBody>
      </p:sp>
    </p:spTree>
    <p:extLst>
      <p:ext uri="{BB962C8B-B14F-4D97-AF65-F5344CB8AC3E}">
        <p14:creationId xmlns:p14="http://schemas.microsoft.com/office/powerpoint/2010/main" val="24555000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NASA’s Mission &amp; </a:t>
            </a:r>
            <a:r>
              <a:rPr lang="en-US" dirty="0" smtClean="0"/>
              <a:t>Challenges</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01601" y="1524000"/>
            <a:ext cx="8940798" cy="5029202"/>
          </a:xfrm>
          <a:prstGeom prst="rect">
            <a:avLst/>
          </a:prstGeom>
        </p:spPr>
      </p:pic>
      <p:sp>
        <p:nvSpPr>
          <p:cNvPr id="6" name="TextBox 5"/>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7" name="Slide Number Placeholder 6"/>
          <p:cNvSpPr>
            <a:spLocks noGrp="1"/>
          </p:cNvSpPr>
          <p:nvPr>
            <p:ph type="sldNum" sz="quarter" idx="12"/>
          </p:nvPr>
        </p:nvSpPr>
        <p:spPr/>
        <p:txBody>
          <a:bodyPr/>
          <a:lstStyle/>
          <a:p>
            <a:fld id="{18C14F29-5060-4830-A216-B31A92D65088}" type="slidenum">
              <a:rPr lang="en-US" smtClean="0"/>
              <a:t>10</a:t>
            </a:fld>
            <a:endParaRPr lang="en-US"/>
          </a:p>
        </p:txBody>
      </p:sp>
    </p:spTree>
    <p:extLst>
      <p:ext uri="{BB962C8B-B14F-4D97-AF65-F5344CB8AC3E}">
        <p14:creationId xmlns:p14="http://schemas.microsoft.com/office/powerpoint/2010/main" val="368696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NASA’s Mission &amp; Challenges</a:t>
            </a:r>
          </a:p>
        </p:txBody>
      </p:sp>
      <p:pic>
        <p:nvPicPr>
          <p:cNvPr id="5" name="wJ0ia4M2dxs"/>
          <p:cNvPicPr>
            <a:picLocks noGrp="1" noRot="1" noChangeAspect="1"/>
          </p:cNvPicPr>
          <p:nvPr>
            <p:ph idx="1"/>
            <a:videoFile r:link="rId1"/>
          </p:nvPr>
        </p:nvPicPr>
        <p:blipFill>
          <a:blip r:embed="rId3"/>
          <a:stretch>
            <a:fillRect/>
          </a:stretch>
        </p:blipFill>
        <p:spPr>
          <a:xfrm>
            <a:off x="747484" y="1579348"/>
            <a:ext cx="7630455" cy="4292131"/>
          </a:xfrm>
          <a:prstGeom prst="rect">
            <a:avLst/>
          </a:prstGeom>
        </p:spPr>
      </p:pic>
      <p:sp>
        <p:nvSpPr>
          <p:cNvPr id="6" name="TextBox 5"/>
          <p:cNvSpPr txBox="1"/>
          <p:nvPr/>
        </p:nvSpPr>
        <p:spPr>
          <a:xfrm>
            <a:off x="3810000" y="6356352"/>
            <a:ext cx="5554538" cy="300082"/>
          </a:xfrm>
          <a:prstGeom prst="rect">
            <a:avLst/>
          </a:prstGeom>
          <a:noFill/>
        </p:spPr>
        <p:txBody>
          <a:bodyPr wrap="square" rtlCol="0">
            <a:spAutoFit/>
          </a:bodyPr>
          <a:lstStyle/>
          <a:p>
            <a:r>
              <a:rPr lang="en-US" sz="1350" dirty="0">
                <a:solidFill>
                  <a:srgbClr val="000000"/>
                </a:solidFill>
              </a:rPr>
              <a:t>Reference: https://www.youtube.com/watch?v=wJ0ia4M2dxs</a:t>
            </a:r>
          </a:p>
        </p:txBody>
      </p:sp>
      <p:sp>
        <p:nvSpPr>
          <p:cNvPr id="7" name="TextBox 6"/>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3" name="Slide Number Placeholder 2"/>
          <p:cNvSpPr>
            <a:spLocks noGrp="1"/>
          </p:cNvSpPr>
          <p:nvPr>
            <p:ph type="sldNum" sz="quarter" idx="12"/>
          </p:nvPr>
        </p:nvSpPr>
        <p:spPr/>
        <p:txBody>
          <a:bodyPr/>
          <a:lstStyle/>
          <a:p>
            <a:fld id="{18C14F29-5060-4830-A216-B31A92D65088}" type="slidenum">
              <a:rPr lang="en-US" smtClean="0"/>
              <a:t>11</a:t>
            </a:fld>
            <a:endParaRPr lang="en-US"/>
          </a:p>
        </p:txBody>
      </p:sp>
    </p:spTree>
    <p:extLst>
      <p:ext uri="{BB962C8B-B14F-4D97-AF65-F5344CB8AC3E}">
        <p14:creationId xmlns:p14="http://schemas.microsoft.com/office/powerpoint/2010/main" val="26335484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NESC</a:t>
            </a:r>
            <a:endParaRPr lang="en-US" dirty="0"/>
          </a:p>
        </p:txBody>
      </p:sp>
      <p:sp>
        <p:nvSpPr>
          <p:cNvPr id="3" name="Content Placeholder 2"/>
          <p:cNvSpPr>
            <a:spLocks noGrp="1"/>
          </p:cNvSpPr>
          <p:nvPr>
            <p:ph idx="1"/>
          </p:nvPr>
        </p:nvSpPr>
        <p:spPr/>
        <p:txBody>
          <a:bodyPr/>
          <a:lstStyle/>
          <a:p>
            <a:endParaRPr lang="en-US"/>
          </a:p>
        </p:txBody>
      </p:sp>
      <p:pic>
        <p:nvPicPr>
          <p:cNvPr id="10" name="Picture 9"/>
          <p:cNvPicPr>
            <a:picLocks noChangeAspect="1"/>
          </p:cNvPicPr>
          <p:nvPr/>
        </p:nvPicPr>
        <p:blipFill rotWithShape="1">
          <a:blip r:embed="rId2"/>
          <a:srcRect r="-446" b="3274"/>
          <a:stretch/>
        </p:blipFill>
        <p:spPr>
          <a:xfrm>
            <a:off x="0" y="1524000"/>
            <a:ext cx="9144000" cy="4953000"/>
          </a:xfrm>
          <a:prstGeom prst="rect">
            <a:avLst/>
          </a:prstGeom>
        </p:spPr>
      </p:pic>
      <p:sp>
        <p:nvSpPr>
          <p:cNvPr id="11" name="TextBox 10"/>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“NESC Overview-MASTER_8-24-2020.pdf”</a:t>
            </a:r>
            <a:endParaRPr lang="en-US" sz="1400" dirty="0">
              <a:solidFill>
                <a:schemeClr val="bg1"/>
              </a:solidFill>
            </a:endParaRPr>
          </a:p>
        </p:txBody>
      </p:sp>
      <p:sp>
        <p:nvSpPr>
          <p:cNvPr id="12" name="Slide Number Placeholder 11"/>
          <p:cNvSpPr>
            <a:spLocks noGrp="1"/>
          </p:cNvSpPr>
          <p:nvPr>
            <p:ph type="sldNum" sz="quarter" idx="12"/>
          </p:nvPr>
        </p:nvSpPr>
        <p:spPr/>
        <p:txBody>
          <a:bodyPr/>
          <a:lstStyle/>
          <a:p>
            <a:fld id="{18C14F29-5060-4830-A216-B31A92D65088}" type="slidenum">
              <a:rPr lang="en-US" smtClean="0"/>
              <a:t>12</a:t>
            </a:fld>
            <a:endParaRPr lang="en-US"/>
          </a:p>
        </p:txBody>
      </p:sp>
    </p:spTree>
    <p:extLst>
      <p:ext uri="{BB962C8B-B14F-4D97-AF65-F5344CB8AC3E}">
        <p14:creationId xmlns:p14="http://schemas.microsoft.com/office/powerpoint/2010/main" val="2352719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NESC</a:t>
            </a:r>
            <a:endParaRPr lang="en-US" dirty="0"/>
          </a:p>
        </p:txBody>
      </p:sp>
      <p:sp>
        <p:nvSpPr>
          <p:cNvPr id="3" name="Content Placeholder 2"/>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76200" y="1447800"/>
            <a:ext cx="8991600" cy="5057775"/>
          </a:xfrm>
          <a:prstGeom prst="rect">
            <a:avLst/>
          </a:prstGeom>
        </p:spPr>
      </p:pic>
      <p:sp>
        <p:nvSpPr>
          <p:cNvPr id="7" name="TextBox 6"/>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“NESC Overview-MASTER_8-24-2020.pdf”</a:t>
            </a:r>
            <a:endParaRPr lang="en-US" sz="1400" dirty="0">
              <a:solidFill>
                <a:schemeClr val="bg1"/>
              </a:solidFill>
            </a:endParaRPr>
          </a:p>
        </p:txBody>
      </p:sp>
      <p:sp>
        <p:nvSpPr>
          <p:cNvPr id="8" name="Slide Number Placeholder 7"/>
          <p:cNvSpPr>
            <a:spLocks noGrp="1"/>
          </p:cNvSpPr>
          <p:nvPr>
            <p:ph type="sldNum" sz="quarter" idx="12"/>
          </p:nvPr>
        </p:nvSpPr>
        <p:spPr/>
        <p:txBody>
          <a:bodyPr/>
          <a:lstStyle/>
          <a:p>
            <a:fld id="{18C14F29-5060-4830-A216-B31A92D65088}" type="slidenum">
              <a:rPr lang="en-US" smtClean="0"/>
              <a:t>13</a:t>
            </a:fld>
            <a:endParaRPr lang="en-US"/>
          </a:p>
        </p:txBody>
      </p:sp>
    </p:spTree>
    <p:extLst>
      <p:ext uri="{BB962C8B-B14F-4D97-AF65-F5344CB8AC3E}">
        <p14:creationId xmlns:p14="http://schemas.microsoft.com/office/powerpoint/2010/main" val="35898718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NESC</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0" y="1447800"/>
            <a:ext cx="9144000" cy="5143500"/>
          </a:xfrm>
          <a:prstGeom prst="rect">
            <a:avLst/>
          </a:prstGeom>
        </p:spPr>
      </p:pic>
      <p:sp>
        <p:nvSpPr>
          <p:cNvPr id="6" name="TextBox 5"/>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“NESC Overview-MASTER_8-24-2020.pdf”</a:t>
            </a:r>
            <a:endParaRPr lang="en-US" sz="1400" dirty="0">
              <a:solidFill>
                <a:schemeClr val="bg1"/>
              </a:solidFill>
            </a:endParaRPr>
          </a:p>
        </p:txBody>
      </p:sp>
      <p:sp>
        <p:nvSpPr>
          <p:cNvPr id="7" name="Slide Number Placeholder 6"/>
          <p:cNvSpPr>
            <a:spLocks noGrp="1"/>
          </p:cNvSpPr>
          <p:nvPr>
            <p:ph type="sldNum" sz="quarter" idx="12"/>
          </p:nvPr>
        </p:nvSpPr>
        <p:spPr/>
        <p:txBody>
          <a:bodyPr/>
          <a:lstStyle/>
          <a:p>
            <a:fld id="{18C14F29-5060-4830-A216-B31A92D65088}" type="slidenum">
              <a:rPr lang="en-US" smtClean="0"/>
              <a:t>14</a:t>
            </a:fld>
            <a:endParaRPr lang="en-US"/>
          </a:p>
        </p:txBody>
      </p:sp>
    </p:spTree>
    <p:extLst>
      <p:ext uri="{BB962C8B-B14F-4D97-AF65-F5344CB8AC3E}">
        <p14:creationId xmlns:p14="http://schemas.microsoft.com/office/powerpoint/2010/main" val="40646884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NESC</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803" y="1447800"/>
            <a:ext cx="9006394" cy="5029200"/>
          </a:xfrm>
          <a:prstGeom prst="rect">
            <a:avLst/>
          </a:prstGeom>
        </p:spPr>
      </p:pic>
      <p:sp>
        <p:nvSpPr>
          <p:cNvPr id="5" name="TextBox 4"/>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“NESC Overview-MASTER_8-24-2020.pdf”</a:t>
            </a:r>
            <a:endParaRPr lang="en-US" sz="1400" dirty="0">
              <a:solidFill>
                <a:schemeClr val="bg1"/>
              </a:solidFill>
            </a:endParaRPr>
          </a:p>
        </p:txBody>
      </p:sp>
      <p:sp>
        <p:nvSpPr>
          <p:cNvPr id="6" name="Slide Number Placeholder 5"/>
          <p:cNvSpPr>
            <a:spLocks noGrp="1"/>
          </p:cNvSpPr>
          <p:nvPr>
            <p:ph type="sldNum" sz="quarter" idx="12"/>
          </p:nvPr>
        </p:nvSpPr>
        <p:spPr/>
        <p:txBody>
          <a:bodyPr/>
          <a:lstStyle/>
          <a:p>
            <a:fld id="{18C14F29-5060-4830-A216-B31A92D65088}" type="slidenum">
              <a:rPr lang="en-US" smtClean="0"/>
              <a:t>15</a:t>
            </a:fld>
            <a:endParaRPr lang="en-US"/>
          </a:p>
        </p:txBody>
      </p:sp>
    </p:spTree>
    <p:extLst>
      <p:ext uri="{BB962C8B-B14F-4D97-AF65-F5344CB8AC3E}">
        <p14:creationId xmlns:p14="http://schemas.microsoft.com/office/powerpoint/2010/main" val="186932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NESC</a:t>
            </a:r>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0" y="1371600"/>
            <a:ext cx="9144000" cy="5143500"/>
          </a:xfrm>
          <a:prstGeom prst="rect">
            <a:avLst/>
          </a:prstGeom>
        </p:spPr>
      </p:pic>
      <p:sp>
        <p:nvSpPr>
          <p:cNvPr id="6" name="TextBox 5"/>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“NESC Overview-MASTER_8-24-2020.pdf”</a:t>
            </a:r>
            <a:endParaRPr lang="en-US" sz="1400" dirty="0">
              <a:solidFill>
                <a:schemeClr val="bg1"/>
              </a:solidFill>
            </a:endParaRPr>
          </a:p>
        </p:txBody>
      </p:sp>
      <p:sp>
        <p:nvSpPr>
          <p:cNvPr id="7" name="Slide Number Placeholder 6"/>
          <p:cNvSpPr>
            <a:spLocks noGrp="1"/>
          </p:cNvSpPr>
          <p:nvPr>
            <p:ph type="sldNum" sz="quarter" idx="12"/>
          </p:nvPr>
        </p:nvSpPr>
        <p:spPr/>
        <p:txBody>
          <a:bodyPr/>
          <a:lstStyle/>
          <a:p>
            <a:fld id="{18C14F29-5060-4830-A216-B31A92D65088}" type="slidenum">
              <a:rPr lang="en-US" smtClean="0"/>
              <a:t>16</a:t>
            </a:fld>
            <a:endParaRPr lang="en-US"/>
          </a:p>
        </p:txBody>
      </p:sp>
    </p:spTree>
    <p:extLst>
      <p:ext uri="{BB962C8B-B14F-4D97-AF65-F5344CB8AC3E}">
        <p14:creationId xmlns:p14="http://schemas.microsoft.com/office/powerpoint/2010/main" val="29571000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NESC</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1371600"/>
            <a:ext cx="9144000" cy="5143500"/>
          </a:xfrm>
          <a:prstGeom prst="rect">
            <a:avLst/>
          </a:prstGeom>
        </p:spPr>
      </p:pic>
      <p:sp>
        <p:nvSpPr>
          <p:cNvPr id="5" name="TextBox 4"/>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“NESC Overview-MASTER_8-24-2020.pdf”</a:t>
            </a:r>
            <a:endParaRPr lang="en-US" sz="1400" dirty="0">
              <a:solidFill>
                <a:schemeClr val="bg1"/>
              </a:solidFill>
            </a:endParaRPr>
          </a:p>
        </p:txBody>
      </p:sp>
      <p:sp>
        <p:nvSpPr>
          <p:cNvPr id="6" name="Slide Number Placeholder 5"/>
          <p:cNvSpPr>
            <a:spLocks noGrp="1"/>
          </p:cNvSpPr>
          <p:nvPr>
            <p:ph type="sldNum" sz="quarter" idx="12"/>
          </p:nvPr>
        </p:nvSpPr>
        <p:spPr/>
        <p:txBody>
          <a:bodyPr/>
          <a:lstStyle/>
          <a:p>
            <a:fld id="{18C14F29-5060-4830-A216-B31A92D65088}" type="slidenum">
              <a:rPr lang="en-US" smtClean="0"/>
              <a:t>17</a:t>
            </a:fld>
            <a:endParaRPr lang="en-US"/>
          </a:p>
        </p:txBody>
      </p:sp>
    </p:spTree>
    <p:extLst>
      <p:ext uri="{BB962C8B-B14F-4D97-AF65-F5344CB8AC3E}">
        <p14:creationId xmlns:p14="http://schemas.microsoft.com/office/powerpoint/2010/main" val="30915383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LOADS@NASA</a:t>
            </a:r>
            <a:endParaRPr lang="en-US" dirty="0"/>
          </a:p>
        </p:txBody>
      </p:sp>
      <p:sp>
        <p:nvSpPr>
          <p:cNvPr id="4" name="Rectangle 3"/>
          <p:cNvSpPr/>
          <p:nvPr/>
        </p:nvSpPr>
        <p:spPr>
          <a:xfrm>
            <a:off x="228600" y="1219200"/>
            <a:ext cx="8686800" cy="5751703"/>
          </a:xfrm>
          <a:prstGeom prst="rect">
            <a:avLst/>
          </a:prstGeom>
        </p:spPr>
        <p:txBody>
          <a:bodyPr wrap="square">
            <a:spAutoFit/>
          </a:bodyPr>
          <a:lstStyle/>
          <a:p>
            <a:pPr algn="ctr">
              <a:lnSpc>
                <a:spcPct val="107000"/>
              </a:lnSpc>
              <a:spcBef>
                <a:spcPts val="200"/>
              </a:spcBef>
            </a:pPr>
            <a:r>
              <a:rPr lang="en-US" sz="2200" b="1" dirty="0" smtClean="0">
                <a:solidFill>
                  <a:srgbClr val="C00000"/>
                </a:solidFill>
                <a:latin typeface="Arial Narrow" panose="020B0606020202030204" pitchFamily="34" charset="0"/>
                <a:ea typeface="Arial Narrow" panose="020B0606020202030204" pitchFamily="34" charset="0"/>
                <a:cs typeface="Times New Roman" panose="02020603050405020304" pitchFamily="18" charset="0"/>
              </a:rPr>
              <a:t>Space Technology Mission Directorate TAXONOMY</a:t>
            </a:r>
          </a:p>
          <a:p>
            <a:pPr algn="ctr">
              <a:lnSpc>
                <a:spcPct val="107000"/>
              </a:lnSpc>
              <a:spcBef>
                <a:spcPts val="200"/>
              </a:spcBef>
            </a:pPr>
            <a:r>
              <a:rPr lang="en-US" sz="2200" b="1" dirty="0" smtClean="0">
                <a:solidFill>
                  <a:srgbClr val="C00000"/>
                </a:solidFill>
                <a:latin typeface="Arial Narrow" panose="020B0606020202030204" pitchFamily="34" charset="0"/>
                <a:ea typeface="Arial Narrow" panose="020B0606020202030204" pitchFamily="34" charset="0"/>
                <a:cs typeface="Times New Roman" panose="02020603050405020304" pitchFamily="18" charset="0"/>
              </a:rPr>
              <a:t>TX12.5 Structural Dynamics</a:t>
            </a:r>
            <a:r>
              <a:rPr lang="en-US" sz="2200" b="1" dirty="0" smtClean="0">
                <a:solidFill>
                  <a:srgbClr val="2E74B5"/>
                </a:solidFill>
                <a:latin typeface="Arial Narrow" panose="020B0606020202030204" pitchFamily="34" charset="0"/>
                <a:ea typeface="Arial Narrow" panose="020B0606020202030204" pitchFamily="34" charset="0"/>
                <a:cs typeface="Times New Roman" panose="02020603050405020304" pitchFamily="18" charset="0"/>
              </a:rPr>
              <a:t>	</a:t>
            </a:r>
            <a:endParaRPr lang="en-US" sz="2200" b="1" dirty="0" smtClean="0">
              <a:solidFill>
                <a:srgbClr val="2E74B5"/>
              </a:solidFill>
              <a:latin typeface="Arial Narrow" panose="020B060602020203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1400" dirty="0" smtClean="0">
                <a:latin typeface="Calibri" panose="020F0502020204030204" pitchFamily="34" charset="0"/>
                <a:ea typeface="Calibri" panose="020F0502020204030204" pitchFamily="34" charset="0"/>
              </a:rPr>
              <a:t>Loads and Structural Dynamics is a specialty branch of structural and mechanical engineering that deals with the determination of the vibration response of a structure subjected to dynamic (time varying) forces in its operational environment.  It involves the interaction of aerodynamic, dynamic, elastic, damping, inertia, and control forces acting on vehicles and structures. Included are response and stability investigations of linear and nonlinear systems using analytical, empirical, and experimental techniques.</a:t>
            </a:r>
          </a:p>
          <a:p>
            <a:pPr marL="342900" indent="-342900">
              <a:lnSpc>
                <a:spcPct val="107000"/>
              </a:lnSpc>
              <a:spcAft>
                <a:spcPts val="800"/>
              </a:spcAft>
              <a:buFont typeface="Arial" panose="020B0604020202020204" pitchFamily="34" charset="0"/>
              <a:buChar char="•"/>
            </a:pPr>
            <a:r>
              <a:rPr lang="en-US" sz="1400" dirty="0" smtClean="0">
                <a:latin typeface="Calibri" panose="020F0502020204030204" pitchFamily="34" charset="0"/>
                <a:ea typeface="Calibri" panose="020F0502020204030204" pitchFamily="34" charset="0"/>
              </a:rPr>
              <a:t>Structural </a:t>
            </a:r>
            <a:r>
              <a:rPr lang="en-US" sz="1400" dirty="0">
                <a:latin typeface="Calibri" panose="020F0502020204030204" pitchFamily="34" charset="0"/>
                <a:ea typeface="Calibri" panose="020F0502020204030204" pitchFamily="34" charset="0"/>
              </a:rPr>
              <a:t>dynamics technologies support effective and efficient deterministic and stochastic predictions of the mechanical (global and local static and dynamic) environments and associated structural dynamic behavior for the structural and system capabilities for future aerospace missions. Test technologies and techniques used in the verification and validation of structural and mechanical systems and associated numerical models for critical loads and environments.</a:t>
            </a:r>
            <a:r>
              <a:rPr lang="en-US" sz="1100" dirty="0">
                <a:latin typeface="Calibri" panose="020F0502020204030204" pitchFamily="34" charset="0"/>
                <a:ea typeface="Calibri" panose="020F0502020204030204" pitchFamily="34" charset="0"/>
              </a:rPr>
              <a:t>	</a:t>
            </a:r>
          </a:p>
          <a:p>
            <a:pPr marL="285750" indent="-285750">
              <a:lnSpc>
                <a:spcPct val="107000"/>
              </a:lnSpc>
              <a:spcAft>
                <a:spcPts val="800"/>
              </a:spcAft>
              <a:buFont typeface="Arial" panose="020B0604020202020204" pitchFamily="34" charset="0"/>
              <a:buChar char="•"/>
            </a:pPr>
            <a:r>
              <a:rPr lang="en-US" sz="1100" b="1" dirty="0">
                <a:latin typeface="Calibri" panose="020F0502020204030204" pitchFamily="34" charset="0"/>
                <a:ea typeface="Calibri" panose="020F0502020204030204" pitchFamily="34" charset="0"/>
              </a:rPr>
              <a:t> </a:t>
            </a:r>
            <a:r>
              <a:rPr lang="en-US" sz="1100" dirty="0">
                <a:latin typeface="Calibri" panose="020F0502020204030204" pitchFamily="34" charset="0"/>
                <a:ea typeface="Calibri" panose="020F0502020204030204" pitchFamily="34" charset="0"/>
              </a:rPr>
              <a:t> </a:t>
            </a:r>
            <a:r>
              <a:rPr lang="en-US" b="1" dirty="0">
                <a:solidFill>
                  <a:srgbClr val="1F4D78"/>
                </a:solidFill>
                <a:latin typeface="Arial Narrow" panose="020B0606020202030204" pitchFamily="34" charset="0"/>
                <a:ea typeface="Arial Narrow" panose="020B0606020202030204" pitchFamily="34" charset="0"/>
                <a:cs typeface="Times New Roman" panose="02020603050405020304" pitchFamily="18" charset="0"/>
              </a:rPr>
              <a:t>TX12.5.1 Loads and Vibration </a:t>
            </a:r>
            <a:endParaRPr lang="en-US" b="1" dirty="0">
              <a:solidFill>
                <a:srgbClr val="1F4D78"/>
              </a:solidFill>
              <a:latin typeface="Arial Narrow" panose="020B0606020202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pPr>
            <a:r>
              <a:rPr lang="en-US" sz="1400" dirty="0">
                <a:latin typeface="Calibri" panose="020F0502020204030204" pitchFamily="34" charset="0"/>
                <a:ea typeface="Calibri" panose="020F0502020204030204" pitchFamily="34" charset="0"/>
              </a:rPr>
              <a:t>Advanced loads and dynamics analysis capabilities with a focus on non-linear modeling and analysis, and uncertainty quantification.  Novel vibration control techniques applicable to systems such as on-orbit docking and capture, and advanced aero propulsion systems (e.g., electromagnetic loading of structures for electric aircraft propulsion).</a:t>
            </a:r>
          </a:p>
          <a:p>
            <a:pPr marL="1200150" lvl="2"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rPr>
              <a:t>Example Technologies: </a:t>
            </a:r>
            <a:r>
              <a:rPr lang="en-US" sz="1400" dirty="0">
                <a:latin typeface="Calibri" panose="020F0502020204030204" pitchFamily="34" charset="0"/>
                <a:ea typeface="Calibri" panose="020F0502020204030204" pitchFamily="34" charset="0"/>
              </a:rPr>
              <a:t>Development of </a:t>
            </a:r>
            <a:r>
              <a:rPr lang="en-US" sz="1400" dirty="0" err="1">
                <a:latin typeface="Calibri" panose="020F0502020204030204" pitchFamily="34" charset="0"/>
                <a:ea typeface="Calibri" panose="020F0502020204030204" pitchFamily="34" charset="0"/>
              </a:rPr>
              <a:t>Variational</a:t>
            </a:r>
            <a:r>
              <a:rPr lang="en-US" sz="1400" dirty="0">
                <a:latin typeface="Calibri" panose="020F0502020204030204" pitchFamily="34" charset="0"/>
                <a:ea typeface="Calibri" panose="020F0502020204030204" pitchFamily="34" charset="0"/>
              </a:rPr>
              <a:t> Coupled Loads Analysis Techniques, Advanced Fast Coupled Loads Analysis Tools, Enhanced Structural Nonlinear Joint Dynamics Modeling, Turbomachinery Response Analysis Tools</a:t>
            </a:r>
          </a:p>
          <a:p>
            <a:pPr>
              <a:lnSpc>
                <a:spcPct val="107000"/>
              </a:lnSpc>
              <a:spcAft>
                <a:spcPts val="800"/>
              </a:spcAft>
            </a:pPr>
            <a:endParaRPr lang="en-US" sz="1100" dirty="0">
              <a:latin typeface="Calibri" panose="020F0502020204030204" pitchFamily="34" charset="0"/>
              <a:ea typeface="Calibri" panose="020F0502020204030204" pitchFamily="34" charset="0"/>
            </a:endParaRPr>
          </a:p>
        </p:txBody>
      </p:sp>
      <p:sp>
        <p:nvSpPr>
          <p:cNvPr id="5" name="TextBox 4"/>
          <p:cNvSpPr txBox="1"/>
          <p:nvPr/>
        </p:nvSpPr>
        <p:spPr>
          <a:xfrm>
            <a:off x="0" y="6575560"/>
            <a:ext cx="6629400" cy="253916"/>
          </a:xfrm>
          <a:prstGeom prst="rect">
            <a:avLst/>
          </a:prstGeom>
          <a:noFill/>
        </p:spPr>
        <p:txBody>
          <a:bodyPr wrap="square" rtlCol="0">
            <a:spAutoFit/>
          </a:bodyPr>
          <a:lstStyle/>
          <a:p>
            <a:r>
              <a:rPr lang="en-US" sz="1050" dirty="0" smtClean="0"/>
              <a:t>Source:  https</a:t>
            </a:r>
            <a:r>
              <a:rPr lang="en-US" sz="1050" dirty="0"/>
              <a:t>://www.nasa.gov/sites/default/files/atoms/files/2020_nasa_technology_taxonomy_lowres.pdf</a:t>
            </a:r>
          </a:p>
        </p:txBody>
      </p:sp>
      <p:sp>
        <p:nvSpPr>
          <p:cNvPr id="3" name="Slide Number Placeholder 2"/>
          <p:cNvSpPr>
            <a:spLocks noGrp="1"/>
          </p:cNvSpPr>
          <p:nvPr>
            <p:ph type="sldNum" sz="quarter" idx="12"/>
          </p:nvPr>
        </p:nvSpPr>
        <p:spPr/>
        <p:txBody>
          <a:bodyPr/>
          <a:lstStyle/>
          <a:p>
            <a:fld id="{18C14F29-5060-4830-A216-B31A92D65088}" type="slidenum">
              <a:rPr lang="en-US" smtClean="0"/>
              <a:t>18</a:t>
            </a:fld>
            <a:endParaRPr lang="en-US"/>
          </a:p>
        </p:txBody>
      </p:sp>
    </p:spTree>
    <p:extLst>
      <p:ext uri="{BB962C8B-B14F-4D97-AF65-F5344CB8AC3E}">
        <p14:creationId xmlns:p14="http://schemas.microsoft.com/office/powerpoint/2010/main" val="28762588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LOADS@NASA</a:t>
            </a:r>
          </a:p>
        </p:txBody>
      </p:sp>
      <p:sp>
        <p:nvSpPr>
          <p:cNvPr id="4" name="Rectangle 3"/>
          <p:cNvSpPr/>
          <p:nvPr/>
        </p:nvSpPr>
        <p:spPr>
          <a:xfrm>
            <a:off x="228600" y="1447800"/>
            <a:ext cx="8686800" cy="5007205"/>
          </a:xfrm>
          <a:prstGeom prst="rect">
            <a:avLst/>
          </a:prstGeom>
        </p:spPr>
        <p:txBody>
          <a:bodyPr wrap="square">
            <a:spAutoFit/>
          </a:bodyPr>
          <a:lstStyle/>
          <a:p>
            <a:pPr algn="ctr">
              <a:lnSpc>
                <a:spcPct val="107000"/>
              </a:lnSpc>
              <a:spcBef>
                <a:spcPts val="200"/>
              </a:spcBef>
            </a:pPr>
            <a:r>
              <a:rPr lang="en-US" sz="2200" b="1" dirty="0">
                <a:solidFill>
                  <a:srgbClr val="C00000"/>
                </a:solidFill>
                <a:latin typeface="Arial Narrow" panose="020B0606020202030204" pitchFamily="34" charset="0"/>
                <a:ea typeface="Arial Narrow" panose="020B0606020202030204" pitchFamily="34" charset="0"/>
                <a:cs typeface="Times New Roman" panose="02020603050405020304" pitchFamily="18" charset="0"/>
              </a:rPr>
              <a:t>TX12.5 Structural Dynamics</a:t>
            </a:r>
            <a:r>
              <a:rPr lang="en-US" sz="2200" b="1" dirty="0">
                <a:solidFill>
                  <a:srgbClr val="2E74B5"/>
                </a:solidFill>
                <a:latin typeface="Arial Narrow" panose="020B0606020202030204" pitchFamily="34" charset="0"/>
                <a:ea typeface="Arial Narrow" panose="020B0606020202030204" pitchFamily="34" charset="0"/>
                <a:cs typeface="Times New Roman" panose="02020603050405020304" pitchFamily="18" charset="0"/>
              </a:rPr>
              <a:t>	</a:t>
            </a:r>
            <a:endParaRPr lang="en-US" sz="2200" b="1" dirty="0">
              <a:solidFill>
                <a:srgbClr val="2E74B5"/>
              </a:solidFill>
              <a:latin typeface="Arial Narrow" panose="020B060602020203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US" sz="1400" dirty="0">
                <a:latin typeface="Calibri" panose="020F0502020204030204" pitchFamily="34" charset="0"/>
                <a:ea typeface="Calibri" panose="020F0502020204030204" pitchFamily="34" charset="0"/>
              </a:rPr>
              <a:t> </a:t>
            </a:r>
            <a:r>
              <a:rPr lang="en-US" b="1" dirty="0" smtClean="0">
                <a:solidFill>
                  <a:srgbClr val="1F4D78"/>
                </a:solidFill>
                <a:latin typeface="Arial Narrow" panose="020B0606020202030204" pitchFamily="34" charset="0"/>
                <a:ea typeface="Arial Narrow" panose="020B0606020202030204" pitchFamily="34" charset="0"/>
                <a:cs typeface="Times New Roman" panose="02020603050405020304" pitchFamily="18" charset="0"/>
              </a:rPr>
              <a:t>TX12.5.2 </a:t>
            </a:r>
            <a:r>
              <a:rPr lang="en-US" b="1" dirty="0" err="1">
                <a:solidFill>
                  <a:srgbClr val="1F4D78"/>
                </a:solidFill>
                <a:latin typeface="Arial Narrow" panose="020B0606020202030204" pitchFamily="34" charset="0"/>
                <a:ea typeface="Arial Narrow" panose="020B0606020202030204" pitchFamily="34" charset="0"/>
                <a:cs typeface="Times New Roman" panose="02020603050405020304" pitchFamily="18" charset="0"/>
              </a:rPr>
              <a:t>Vibroacoustics</a:t>
            </a:r>
            <a:r>
              <a:rPr lang="en-US" b="1" dirty="0">
                <a:solidFill>
                  <a:srgbClr val="1F4D78"/>
                </a:solidFill>
                <a:latin typeface="Arial Narrow" panose="020B0606020202030204" pitchFamily="34" charset="0"/>
                <a:ea typeface="Arial Narrow" panose="020B0606020202030204" pitchFamily="34" charset="0"/>
                <a:cs typeface="Times New Roman" panose="02020603050405020304" pitchFamily="18" charset="0"/>
              </a:rPr>
              <a:t> </a:t>
            </a:r>
            <a:endParaRPr lang="en-US" b="1" dirty="0">
              <a:solidFill>
                <a:srgbClr val="1F4D78"/>
              </a:solidFill>
              <a:latin typeface="Arial Narrow" panose="020B0606020202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pPr>
            <a:r>
              <a:rPr lang="en-US" sz="1400" dirty="0">
                <a:latin typeface="Calibri" panose="020F0502020204030204" pitchFamily="34" charset="0"/>
                <a:ea typeface="Calibri" panose="020F0502020204030204" pitchFamily="34" charset="0"/>
              </a:rPr>
              <a:t>Modeling and analysis techniques for high/mid-frequency range (e.g., Boundary Element Method based techniques)</a:t>
            </a:r>
          </a:p>
          <a:p>
            <a:pPr marL="1200150" lvl="2"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rPr>
              <a:t>Example Technologies:</a:t>
            </a:r>
            <a:r>
              <a:rPr lang="en-US" sz="1400" dirty="0">
                <a:latin typeface="Calibri" panose="020F0502020204030204" pitchFamily="34" charset="0"/>
                <a:ea typeface="Calibri" panose="020F0502020204030204" pitchFamily="34" charset="0"/>
              </a:rPr>
              <a:t> Enhanced Internal Payload Fairing Acoustic Environment Modeling Approaches, Advanced </a:t>
            </a:r>
            <a:r>
              <a:rPr lang="en-US" sz="1400" dirty="0" err="1">
                <a:latin typeface="Calibri" panose="020F0502020204030204" pitchFamily="34" charset="0"/>
                <a:ea typeface="Calibri" panose="020F0502020204030204" pitchFamily="34" charset="0"/>
              </a:rPr>
              <a:t>Vibroacoustic</a:t>
            </a:r>
            <a:r>
              <a:rPr lang="en-US" sz="1400" dirty="0">
                <a:latin typeface="Calibri" panose="020F0502020204030204" pitchFamily="34" charset="0"/>
                <a:ea typeface="Calibri" panose="020F0502020204030204" pitchFamily="34" charset="0"/>
              </a:rPr>
              <a:t> Model Correlation Techniques, Structural Damping Integration methods (Active/adaptive strategies to mitigate fatigue, failure, control-structures interactions, structural vibration and acoustics)</a:t>
            </a:r>
          </a:p>
          <a:p>
            <a:pPr marL="285750" indent="-285750">
              <a:lnSpc>
                <a:spcPct val="107000"/>
              </a:lnSpc>
              <a:spcBef>
                <a:spcPts val="200"/>
              </a:spcBef>
              <a:buFont typeface="Arial" panose="020B0604020202020204" pitchFamily="34" charset="0"/>
              <a:buChar char="•"/>
            </a:pPr>
            <a:r>
              <a:rPr lang="en-US" b="1" dirty="0" smtClean="0">
                <a:solidFill>
                  <a:srgbClr val="1F4D78"/>
                </a:solidFill>
                <a:latin typeface="Arial Narrow" panose="020B0606020202030204" pitchFamily="34" charset="0"/>
                <a:ea typeface="Arial Narrow" panose="020B0606020202030204" pitchFamily="34" charset="0"/>
                <a:cs typeface="Times New Roman" panose="02020603050405020304" pitchFamily="18" charset="0"/>
              </a:rPr>
              <a:t>TX12.5.3 </a:t>
            </a:r>
            <a:r>
              <a:rPr lang="en-US" b="1" dirty="0">
                <a:solidFill>
                  <a:srgbClr val="1F4D78"/>
                </a:solidFill>
                <a:latin typeface="Arial Narrow" panose="020B0606020202030204" pitchFamily="34" charset="0"/>
                <a:ea typeface="Arial Narrow" panose="020B0606020202030204" pitchFamily="34" charset="0"/>
                <a:cs typeface="Times New Roman" panose="02020603050405020304" pitchFamily="18" charset="0"/>
              </a:rPr>
              <a:t>Shock &amp; Impact </a:t>
            </a:r>
            <a:endParaRPr lang="en-US" b="1" dirty="0">
              <a:solidFill>
                <a:srgbClr val="1F4D78"/>
              </a:solidFill>
              <a:latin typeface="Arial Narrow" panose="020B0606020202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pPr>
            <a:r>
              <a:rPr lang="en-US" sz="1400" dirty="0">
                <a:latin typeface="Calibri" panose="020F0502020204030204" pitchFamily="34" charset="0"/>
                <a:ea typeface="Calibri" panose="020F0502020204030204" pitchFamily="34" charset="0"/>
              </a:rPr>
              <a:t>Enhanced modeling and correlation tools and techniques with test validation</a:t>
            </a:r>
          </a:p>
          <a:p>
            <a:pPr marL="1200150" lvl="2"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rPr>
              <a:t>Example Technologies:</a:t>
            </a:r>
            <a:r>
              <a:rPr lang="en-US" sz="1400" dirty="0">
                <a:latin typeface="Calibri" panose="020F0502020204030204" pitchFamily="34" charset="0"/>
                <a:ea typeface="Calibri" panose="020F0502020204030204" pitchFamily="34" charset="0"/>
              </a:rPr>
              <a:t>  Shock Analysis Methods and Tools, Impact Blast and Fragmentation Assessment Tools</a:t>
            </a:r>
          </a:p>
          <a:p>
            <a:pPr marL="285750" indent="-285750">
              <a:lnSpc>
                <a:spcPct val="107000"/>
              </a:lnSpc>
              <a:spcBef>
                <a:spcPts val="200"/>
              </a:spcBef>
              <a:buFont typeface="Arial" panose="020B0604020202020204" pitchFamily="34" charset="0"/>
              <a:buChar char="•"/>
            </a:pPr>
            <a:r>
              <a:rPr lang="en-US" b="1" dirty="0" smtClean="0">
                <a:solidFill>
                  <a:srgbClr val="1F4D78"/>
                </a:solidFill>
                <a:latin typeface="Arial Narrow" panose="020B0606020202030204" pitchFamily="34" charset="0"/>
                <a:ea typeface="Arial Narrow" panose="020B0606020202030204" pitchFamily="34" charset="0"/>
                <a:cs typeface="Times New Roman" panose="02020603050405020304" pitchFamily="18" charset="0"/>
              </a:rPr>
              <a:t>TX12.5.4 </a:t>
            </a:r>
            <a:r>
              <a:rPr lang="en-US" b="1" dirty="0">
                <a:solidFill>
                  <a:srgbClr val="1F4D78"/>
                </a:solidFill>
                <a:latin typeface="Arial Narrow" panose="020B0606020202030204" pitchFamily="34" charset="0"/>
                <a:ea typeface="Arial Narrow" panose="020B0606020202030204" pitchFamily="34" charset="0"/>
                <a:cs typeface="Times New Roman" panose="02020603050405020304" pitchFamily="18" charset="0"/>
              </a:rPr>
              <a:t>Test, Tools, and Methods </a:t>
            </a:r>
            <a:endParaRPr lang="en-US" b="1" dirty="0">
              <a:solidFill>
                <a:srgbClr val="1F4D78"/>
              </a:solidFill>
              <a:latin typeface="Arial Narrow" panose="020B0606020202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Arial" panose="020B0604020202020204" pitchFamily="34" charset="0"/>
              <a:buChar char="•"/>
            </a:pPr>
            <a:r>
              <a:rPr lang="en-US" sz="1400" dirty="0">
                <a:latin typeface="Calibri" panose="020F0502020204030204" pitchFamily="34" charset="0"/>
                <a:ea typeface="Calibri" panose="020F0502020204030204" pitchFamily="34" charset="0"/>
              </a:rPr>
              <a:t>Operational modal analysis for large space flight hardware structural systems.  Multi-dimensional test techniques.</a:t>
            </a:r>
          </a:p>
          <a:p>
            <a:pPr marL="1200150" lvl="2" indent="-285750">
              <a:lnSpc>
                <a:spcPct val="107000"/>
              </a:lnSpc>
              <a:spcAft>
                <a:spcPts val="800"/>
              </a:spcAft>
              <a:buFont typeface="Arial" panose="020B0604020202020204" pitchFamily="34" charset="0"/>
              <a:buChar char="•"/>
            </a:pPr>
            <a:r>
              <a:rPr lang="en-US" sz="1400" b="1" dirty="0">
                <a:latin typeface="Calibri" panose="020F0502020204030204" pitchFamily="34" charset="0"/>
                <a:ea typeface="Calibri" panose="020F0502020204030204" pitchFamily="34" charset="0"/>
              </a:rPr>
              <a:t>Example Technologies:</a:t>
            </a:r>
            <a:r>
              <a:rPr lang="en-US" sz="1400" dirty="0">
                <a:latin typeface="Calibri" panose="020F0502020204030204" pitchFamily="34" charset="0"/>
                <a:ea typeface="Calibri" panose="020F0502020204030204" pitchFamily="34" charset="0"/>
              </a:rPr>
              <a:t> Large Structures Operational Modal Analysis Test Techniques; Smart Dynamic Testing Approaches inclusive of Multi-Input/Multi-Output Techniques</a:t>
            </a:r>
          </a:p>
        </p:txBody>
      </p:sp>
      <p:sp>
        <p:nvSpPr>
          <p:cNvPr id="6" name="TextBox 5"/>
          <p:cNvSpPr txBox="1"/>
          <p:nvPr/>
        </p:nvSpPr>
        <p:spPr>
          <a:xfrm>
            <a:off x="0" y="6575560"/>
            <a:ext cx="6629400" cy="253916"/>
          </a:xfrm>
          <a:prstGeom prst="rect">
            <a:avLst/>
          </a:prstGeom>
          <a:noFill/>
        </p:spPr>
        <p:txBody>
          <a:bodyPr wrap="square" rtlCol="0">
            <a:spAutoFit/>
          </a:bodyPr>
          <a:lstStyle/>
          <a:p>
            <a:r>
              <a:rPr lang="en-US" sz="1050" dirty="0" smtClean="0"/>
              <a:t>Source:  https</a:t>
            </a:r>
            <a:r>
              <a:rPr lang="en-US" sz="1050" dirty="0"/>
              <a:t>://www.nasa.gov/sites/default/files/atoms/files/2020_nasa_technology_taxonomy_lowres.pdf</a:t>
            </a:r>
          </a:p>
        </p:txBody>
      </p:sp>
      <p:sp>
        <p:nvSpPr>
          <p:cNvPr id="3" name="Slide Number Placeholder 2"/>
          <p:cNvSpPr>
            <a:spLocks noGrp="1"/>
          </p:cNvSpPr>
          <p:nvPr>
            <p:ph type="sldNum" sz="quarter" idx="12"/>
          </p:nvPr>
        </p:nvSpPr>
        <p:spPr/>
        <p:txBody>
          <a:bodyPr/>
          <a:lstStyle/>
          <a:p>
            <a:fld id="{18C14F29-5060-4830-A216-B31A92D65088}" type="slidenum">
              <a:rPr lang="en-US" smtClean="0"/>
              <a:t>19</a:t>
            </a:fld>
            <a:endParaRPr lang="en-US"/>
          </a:p>
        </p:txBody>
      </p:sp>
    </p:spTree>
    <p:extLst>
      <p:ext uri="{BB962C8B-B14F-4D97-AF65-F5344CB8AC3E}">
        <p14:creationId xmlns:p14="http://schemas.microsoft.com/office/powerpoint/2010/main" val="30053964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LOADS@NASA</a:t>
            </a:r>
          </a:p>
        </p:txBody>
      </p:sp>
      <p:sp>
        <p:nvSpPr>
          <p:cNvPr id="3" name="Content Placeholder 2"/>
          <p:cNvSpPr>
            <a:spLocks noGrp="1"/>
          </p:cNvSpPr>
          <p:nvPr>
            <p:ph idx="1"/>
          </p:nvPr>
        </p:nvSpPr>
        <p:spPr>
          <a:xfrm>
            <a:off x="39118" y="1219200"/>
            <a:ext cx="6285482" cy="4953000"/>
          </a:xfrm>
        </p:spPr>
        <p:txBody>
          <a:bodyPr>
            <a:noAutofit/>
          </a:bodyPr>
          <a:lstStyle/>
          <a:p>
            <a:r>
              <a:rPr lang="en-US" sz="2800" b="1" dirty="0" smtClean="0"/>
              <a:t>Testing Capabilities</a:t>
            </a:r>
          </a:p>
          <a:p>
            <a:pPr lvl="1"/>
            <a:r>
              <a:rPr lang="en-US" sz="2000" b="1" dirty="0"/>
              <a:t>Reverberant Acoustic Test Facility/ Mechanical Vibration Test Facility in the Space Power Facility at Plum Brook Station, in Sandusky, Ohio</a:t>
            </a:r>
          </a:p>
          <a:p>
            <a:pPr lvl="2"/>
            <a:r>
              <a:rPr lang="en-US" sz="1600" u="sng" dirty="0"/>
              <a:t>RATF:</a:t>
            </a:r>
            <a:r>
              <a:rPr lang="en-US" sz="1600" dirty="0"/>
              <a:t>  Sound pressure levels as high as 161 dB overall have been obtained for the 101,000 cubic foot chamber volume (37.5 feet width x 47.5 feet length x 57 feet height).  Thirty six (36) acoustic modulators with dedicated horns are available to produce the unprecedented acoustic power levels over a frequency range of 25 Hz to 10 KHz.</a:t>
            </a:r>
          </a:p>
          <a:p>
            <a:pPr lvl="2"/>
            <a:r>
              <a:rPr lang="en-US" sz="1600" u="sng" dirty="0"/>
              <a:t>MVF</a:t>
            </a:r>
            <a:r>
              <a:rPr lang="en-US" sz="1600" dirty="0"/>
              <a:t>: </a:t>
            </a:r>
            <a:r>
              <a:rPr lang="en-US" sz="1600" dirty="0" smtClean="0"/>
              <a:t>Able </a:t>
            </a:r>
            <a:r>
              <a:rPr lang="en-US" sz="1600" dirty="0"/>
              <a:t>to accommodate a test article up to 18-feet in diameter, 75-feet in height, and 75,000 </a:t>
            </a:r>
            <a:r>
              <a:rPr lang="en-US" sz="1600" dirty="0" err="1"/>
              <a:t>lbs</a:t>
            </a:r>
            <a:r>
              <a:rPr lang="en-US" sz="1600" dirty="0"/>
              <a:t> in weight.  Sine testing up to 1.25-g vertical and 1.0-g horizontally from 5 Hz to 150 Hz can be accomplished, without the need for reconfiguration of the test article between test axes.   Additionally, the MVF currently has a 20-ft diameter modal floor capable of supporting fixed base modal testing of the same class spacecraft. </a:t>
            </a:r>
            <a:endParaRPr lang="en-US" sz="1050" dirty="0"/>
          </a:p>
        </p:txBody>
      </p:sp>
      <p:pic>
        <p:nvPicPr>
          <p:cNvPr id="5" name="Content Placeholder 6"/>
          <p:cNvPicPr>
            <a:picLocks/>
          </p:cNvPicPr>
          <p:nvPr/>
        </p:nvPicPr>
        <p:blipFill>
          <a:blip r:embed="rId3" cstate="print"/>
          <a:srcRect l="56360" r="8751"/>
          <a:stretch>
            <a:fillRect/>
          </a:stretch>
        </p:blipFill>
        <p:spPr>
          <a:xfrm>
            <a:off x="6553200" y="1647060"/>
            <a:ext cx="2064470" cy="4067940"/>
          </a:xfrm>
          <a:prstGeom prst="rect">
            <a:avLst/>
          </a:prstGeom>
        </p:spPr>
      </p:pic>
      <p:sp>
        <p:nvSpPr>
          <p:cNvPr id="6" name="TextBox 7"/>
          <p:cNvSpPr txBox="1">
            <a:spLocks noChangeArrowheads="1"/>
          </p:cNvSpPr>
          <p:nvPr/>
        </p:nvSpPr>
        <p:spPr bwMode="auto">
          <a:xfrm>
            <a:off x="6368183" y="5911878"/>
            <a:ext cx="2554287" cy="784830"/>
          </a:xfrm>
          <a:prstGeom prst="rect">
            <a:avLst/>
          </a:prstGeom>
          <a:noFill/>
          <a:ln w="9525">
            <a:noFill/>
            <a:miter lim="800000"/>
            <a:headEnd/>
            <a:tailEnd/>
          </a:ln>
        </p:spPr>
        <p:txBody>
          <a:bodyPr>
            <a:spAutoFit/>
          </a:bodyPr>
          <a:lstStyle/>
          <a:p>
            <a:r>
              <a:rPr lang="en-US" sz="900" b="1" dirty="0"/>
              <a:t>NASA Glenn Research Center’s 101,000 cubic feet reverberant acoustic test facility in Sandusky, Ohio offers unprecedented acoustic power supporting future space missions for both NASA and the commercial space industry.</a:t>
            </a:r>
          </a:p>
        </p:txBody>
      </p:sp>
      <p:sp>
        <p:nvSpPr>
          <p:cNvPr id="7" name="Slide Number Placeholder 6"/>
          <p:cNvSpPr>
            <a:spLocks noGrp="1"/>
          </p:cNvSpPr>
          <p:nvPr>
            <p:ph type="sldNum" sz="quarter" idx="12"/>
          </p:nvPr>
        </p:nvSpPr>
        <p:spPr/>
        <p:txBody>
          <a:bodyPr/>
          <a:lstStyle/>
          <a:p>
            <a:fld id="{18C14F29-5060-4830-A216-B31A92D65088}" type="slidenum">
              <a:rPr lang="en-US" smtClean="0"/>
              <a:t>20</a:t>
            </a:fld>
            <a:endParaRPr lang="en-US"/>
          </a:p>
        </p:txBody>
      </p:sp>
    </p:spTree>
    <p:extLst>
      <p:ext uri="{BB962C8B-B14F-4D97-AF65-F5344CB8AC3E}">
        <p14:creationId xmlns:p14="http://schemas.microsoft.com/office/powerpoint/2010/main" val="6339860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LOADS@NASA</a:t>
            </a:r>
          </a:p>
        </p:txBody>
      </p:sp>
      <p:sp>
        <p:nvSpPr>
          <p:cNvPr id="3" name="Content Placeholder 2"/>
          <p:cNvSpPr>
            <a:spLocks noGrp="1"/>
          </p:cNvSpPr>
          <p:nvPr>
            <p:ph sz="half" idx="1"/>
          </p:nvPr>
        </p:nvSpPr>
        <p:spPr>
          <a:xfrm>
            <a:off x="63795" y="1341600"/>
            <a:ext cx="6293030" cy="4953000"/>
          </a:xfrm>
        </p:spPr>
        <p:txBody>
          <a:bodyPr>
            <a:normAutofit fontScale="92500"/>
          </a:bodyPr>
          <a:lstStyle/>
          <a:p>
            <a:r>
              <a:rPr lang="en-US" b="1" dirty="0" smtClean="0"/>
              <a:t>Testing Capabilities</a:t>
            </a:r>
          </a:p>
          <a:p>
            <a:pPr lvl="1" fontAlgn="ctr"/>
            <a:r>
              <a:rPr lang="en-US" b="1" dirty="0" smtClean="0"/>
              <a:t>Landing and Dynamic Impact Research (</a:t>
            </a:r>
            <a:r>
              <a:rPr lang="en-US" b="1" dirty="0" err="1" smtClean="0"/>
              <a:t>LanDIR</a:t>
            </a:r>
            <a:r>
              <a:rPr lang="en-US" b="1" dirty="0" smtClean="0"/>
              <a:t>) Facility.</a:t>
            </a:r>
          </a:p>
          <a:p>
            <a:pPr lvl="2" fontAlgn="ctr"/>
            <a:r>
              <a:rPr lang="en-US" dirty="0" err="1" smtClean="0"/>
              <a:t>LanDIR</a:t>
            </a:r>
            <a:r>
              <a:rPr lang="en-US" dirty="0" smtClean="0"/>
              <a:t> is a </a:t>
            </a:r>
            <a:r>
              <a:rPr lang="en-US" u="sng" dirty="0" smtClean="0"/>
              <a:t>unique</a:t>
            </a:r>
            <a:r>
              <a:rPr lang="en-US" dirty="0" smtClean="0"/>
              <a:t> national asset that provides controlled horizontal and vertical velocity and impact angles for water and land landing scenarios</a:t>
            </a:r>
          </a:p>
          <a:p>
            <a:pPr lvl="2" fontAlgn="ctr"/>
            <a:r>
              <a:rPr lang="en-US" dirty="0" err="1" smtClean="0"/>
              <a:t>LanDIR</a:t>
            </a:r>
            <a:r>
              <a:rPr lang="en-US" dirty="0" smtClean="0"/>
              <a:t> contributes to the Loads and Dynamics </a:t>
            </a:r>
            <a:r>
              <a:rPr lang="en-US" u="sng" dirty="0" smtClean="0"/>
              <a:t>Strategic</a:t>
            </a:r>
            <a:r>
              <a:rPr lang="en-US" dirty="0" smtClean="0"/>
              <a:t> Vector in several areas including water impact and lander loads verification </a:t>
            </a:r>
          </a:p>
          <a:p>
            <a:pPr lvl="2" fontAlgn="ctr"/>
            <a:r>
              <a:rPr lang="en-US" dirty="0" smtClean="0"/>
              <a:t>Recent testing has been </a:t>
            </a:r>
            <a:r>
              <a:rPr lang="en-US" u="sng" dirty="0" smtClean="0"/>
              <a:t>critical</a:t>
            </a:r>
            <a:r>
              <a:rPr lang="en-US" dirty="0" smtClean="0"/>
              <a:t> in the validation of non-linear analysis for water and land landing for Orion and Commercial Crew Program partners</a:t>
            </a:r>
          </a:p>
          <a:p>
            <a:pPr lvl="2" fontAlgn="ctr"/>
            <a:r>
              <a:rPr lang="en-US" dirty="0" smtClean="0"/>
              <a:t>Non-linear modeling/simulation with validation testing at </a:t>
            </a:r>
            <a:r>
              <a:rPr lang="en-US" dirty="0" err="1" smtClean="0"/>
              <a:t>LanDIR</a:t>
            </a:r>
            <a:r>
              <a:rPr lang="en-US" dirty="0" smtClean="0"/>
              <a:t> is </a:t>
            </a:r>
            <a:r>
              <a:rPr lang="en-US" u="sng" dirty="0" smtClean="0"/>
              <a:t>critical</a:t>
            </a:r>
            <a:r>
              <a:rPr lang="en-US" dirty="0" smtClean="0"/>
              <a:t> for Aeronautics Research Mission Directorate for crashworthiness</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91304" y="3610216"/>
            <a:ext cx="781629" cy="685800"/>
          </a:xfrm>
          <a:prstGeom prst="rect">
            <a:avLst/>
          </a:prstGeom>
          <a:ln w="28575">
            <a:solidFill>
              <a:schemeClr val="tx2">
                <a:lumMod val="20000"/>
                <a:lumOff val="80000"/>
              </a:schemeClr>
            </a:solidFill>
          </a:ln>
          <a:effectLst>
            <a:outerShdw blurRad="292100" dist="139700" dir="2700000" algn="tl" rotWithShape="0">
              <a:srgbClr val="333333">
                <a:alpha val="65000"/>
              </a:srgbClr>
            </a:outerShdw>
          </a:effectLst>
        </p:spPr>
      </p:pic>
      <p:sp>
        <p:nvSpPr>
          <p:cNvPr id="7" name="TextBox 6"/>
          <p:cNvSpPr txBox="1"/>
          <p:nvPr/>
        </p:nvSpPr>
        <p:spPr>
          <a:xfrm>
            <a:off x="6477437" y="4469486"/>
            <a:ext cx="2209365" cy="707886"/>
          </a:xfrm>
          <a:prstGeom prst="rect">
            <a:avLst/>
          </a:prstGeom>
          <a:noFill/>
        </p:spPr>
        <p:txBody>
          <a:bodyPr wrap="square" rtlCol="0">
            <a:spAutoFit/>
          </a:bodyPr>
          <a:lstStyle/>
          <a:p>
            <a:pPr algn="ctr"/>
            <a:r>
              <a:rPr lang="en-US" sz="1000" b="1" dirty="0">
                <a:solidFill>
                  <a:srgbClr val="000000"/>
                </a:solidFill>
              </a:rPr>
              <a:t>Orion </a:t>
            </a:r>
            <a:r>
              <a:rPr lang="en-US" sz="1000" b="1" dirty="0" err="1">
                <a:solidFill>
                  <a:srgbClr val="000000"/>
                </a:solidFill>
              </a:rPr>
              <a:t>Qual</a:t>
            </a:r>
            <a:r>
              <a:rPr lang="en-US" sz="1000" b="1" dirty="0">
                <a:solidFill>
                  <a:srgbClr val="000000"/>
                </a:solidFill>
              </a:rPr>
              <a:t> Tests;</a:t>
            </a:r>
          </a:p>
          <a:p>
            <a:pPr algn="ctr"/>
            <a:r>
              <a:rPr lang="en-US" sz="1000" b="1" dirty="0">
                <a:solidFill>
                  <a:srgbClr val="000000"/>
                </a:solidFill>
              </a:rPr>
              <a:t>Lunar and Mars Landing/Sample Return</a:t>
            </a:r>
          </a:p>
          <a:p>
            <a:pPr algn="ctr"/>
            <a:r>
              <a:rPr lang="en-US" sz="1000" b="1" dirty="0">
                <a:solidFill>
                  <a:srgbClr val="000000"/>
                </a:solidFill>
              </a:rPr>
              <a:t>2020+</a:t>
            </a:r>
          </a:p>
        </p:txBody>
      </p:sp>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28159" y="5403674"/>
            <a:ext cx="926702" cy="605238"/>
          </a:xfrm>
          <a:prstGeom prst="rect">
            <a:avLst/>
          </a:prstGeom>
          <a:ln w="28575">
            <a:solidFill>
              <a:srgbClr val="F8F8F8"/>
            </a:solidFill>
          </a:ln>
          <a:effectLst>
            <a:outerShdw blurRad="292100" dist="139700" dir="2700000" algn="tl" rotWithShape="0">
              <a:srgbClr val="333333">
                <a:alpha val="65000"/>
              </a:srgbClr>
            </a:outerShdw>
          </a:effectLst>
        </p:spPr>
      </p:pic>
      <p:sp>
        <p:nvSpPr>
          <p:cNvPr id="9" name="TextBox 8"/>
          <p:cNvSpPr txBox="1"/>
          <p:nvPr/>
        </p:nvSpPr>
        <p:spPr>
          <a:xfrm>
            <a:off x="7467262" y="6162171"/>
            <a:ext cx="1448496" cy="553998"/>
          </a:xfrm>
          <a:prstGeom prst="rect">
            <a:avLst/>
          </a:prstGeom>
          <a:noFill/>
        </p:spPr>
        <p:txBody>
          <a:bodyPr wrap="square" rtlCol="0">
            <a:spAutoFit/>
          </a:bodyPr>
          <a:lstStyle/>
          <a:p>
            <a:pPr algn="ctr"/>
            <a:r>
              <a:rPr lang="en-US" sz="1000" b="1" dirty="0">
                <a:solidFill>
                  <a:srgbClr val="000000"/>
                </a:solidFill>
              </a:rPr>
              <a:t>Urban Vertical Lift Airframes </a:t>
            </a:r>
          </a:p>
          <a:p>
            <a:pPr algn="ctr"/>
            <a:r>
              <a:rPr lang="en-US" sz="1000" b="1" dirty="0">
                <a:solidFill>
                  <a:srgbClr val="000000"/>
                </a:solidFill>
              </a:rPr>
              <a:t>2020+</a:t>
            </a:r>
          </a:p>
        </p:txBody>
      </p:sp>
      <p:sp>
        <p:nvSpPr>
          <p:cNvPr id="10" name="TextBox 9"/>
          <p:cNvSpPr txBox="1"/>
          <p:nvPr/>
        </p:nvSpPr>
        <p:spPr>
          <a:xfrm>
            <a:off x="6140717" y="6102934"/>
            <a:ext cx="1448496" cy="553998"/>
          </a:xfrm>
          <a:prstGeom prst="rect">
            <a:avLst/>
          </a:prstGeom>
          <a:noFill/>
        </p:spPr>
        <p:txBody>
          <a:bodyPr wrap="square" rtlCol="0">
            <a:spAutoFit/>
          </a:bodyPr>
          <a:lstStyle/>
          <a:p>
            <a:pPr algn="ctr"/>
            <a:r>
              <a:rPr lang="en-US" sz="1000" b="1" dirty="0">
                <a:solidFill>
                  <a:srgbClr val="000000"/>
                </a:solidFill>
              </a:rPr>
              <a:t>Non-traditional Configurations</a:t>
            </a:r>
          </a:p>
          <a:p>
            <a:pPr algn="ctr"/>
            <a:r>
              <a:rPr lang="en-US" sz="1000" b="1" dirty="0">
                <a:solidFill>
                  <a:srgbClr val="000000"/>
                </a:solidFill>
              </a:rPr>
              <a:t>2020+</a:t>
            </a: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40539" y="5403674"/>
            <a:ext cx="848850" cy="636638"/>
          </a:xfrm>
          <a:prstGeom prst="rect">
            <a:avLst/>
          </a:prstGeom>
          <a:ln w="28575">
            <a:solidFill>
              <a:schemeClr val="bg2"/>
            </a:solidFill>
          </a:ln>
        </p:spPr>
      </p:pic>
      <p:sp>
        <p:nvSpPr>
          <p:cNvPr id="14" name="TextBox 13"/>
          <p:cNvSpPr txBox="1"/>
          <p:nvPr/>
        </p:nvSpPr>
        <p:spPr>
          <a:xfrm>
            <a:off x="6445498" y="1452392"/>
            <a:ext cx="2209365" cy="369332"/>
          </a:xfrm>
          <a:prstGeom prst="rect">
            <a:avLst/>
          </a:prstGeom>
          <a:noFill/>
        </p:spPr>
        <p:txBody>
          <a:bodyPr wrap="square" rtlCol="0">
            <a:spAutoFit/>
          </a:bodyPr>
          <a:lstStyle/>
          <a:p>
            <a:pPr algn="ctr"/>
            <a:r>
              <a:rPr lang="en-US" b="1" dirty="0">
                <a:solidFill>
                  <a:srgbClr val="000000"/>
                </a:solidFill>
              </a:rPr>
              <a:t>RECENT/FUTURE USE</a:t>
            </a:r>
          </a:p>
        </p:txBody>
      </p:sp>
      <p:pic>
        <p:nvPicPr>
          <p:cNvPr id="4" name="Picture 3"/>
          <p:cNvPicPr>
            <a:picLocks noChangeAspect="1"/>
          </p:cNvPicPr>
          <p:nvPr/>
        </p:nvPicPr>
        <p:blipFill>
          <a:blip r:embed="rId6">
            <a:extLst>
              <a:ext uri="{BEBA8EAE-BF5A-486C-A8C5-ECC9F3942E4B}">
                <a14:imgProps xmlns:a14="http://schemas.microsoft.com/office/drawing/2010/main">
                  <a14:imgLayer r:embed="rId7">
                    <a14:imgEffect>
                      <a14:colorTemperature colorTemp="5900"/>
                    </a14:imgEffect>
                    <a14:imgEffect>
                      <a14:brightnessContrast contrast="2000"/>
                    </a14:imgEffect>
                  </a14:imgLayer>
                </a14:imgProps>
              </a:ext>
            </a:extLst>
          </a:blip>
          <a:stretch>
            <a:fillRect/>
          </a:stretch>
        </p:blipFill>
        <p:spPr>
          <a:xfrm>
            <a:off x="6631302" y="1853035"/>
            <a:ext cx="1915822" cy="1432196"/>
          </a:xfrm>
          <a:prstGeom prst="rect">
            <a:avLst/>
          </a:prstGeom>
          <a:noFill/>
        </p:spPr>
      </p:pic>
      <p:sp>
        <p:nvSpPr>
          <p:cNvPr id="5" name="Slide Number Placeholder 4"/>
          <p:cNvSpPr>
            <a:spLocks noGrp="1"/>
          </p:cNvSpPr>
          <p:nvPr>
            <p:ph type="sldNum" sz="quarter" idx="12"/>
          </p:nvPr>
        </p:nvSpPr>
        <p:spPr/>
        <p:txBody>
          <a:bodyPr/>
          <a:lstStyle/>
          <a:p>
            <a:fld id="{18C14F29-5060-4830-A216-B31A92D65088}" type="slidenum">
              <a:rPr lang="en-US" smtClean="0"/>
              <a:t>21</a:t>
            </a:fld>
            <a:endParaRPr lang="en-US"/>
          </a:p>
        </p:txBody>
      </p:sp>
    </p:spTree>
    <p:extLst>
      <p:ext uri="{BB962C8B-B14F-4D97-AF65-F5344CB8AC3E}">
        <p14:creationId xmlns:p14="http://schemas.microsoft.com/office/powerpoint/2010/main" val="32369285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LOADS@NASA</a:t>
            </a:r>
          </a:p>
        </p:txBody>
      </p:sp>
      <p:sp>
        <p:nvSpPr>
          <p:cNvPr id="3" name="Content Placeholder 2"/>
          <p:cNvSpPr>
            <a:spLocks noGrp="1"/>
          </p:cNvSpPr>
          <p:nvPr>
            <p:ph idx="1"/>
          </p:nvPr>
        </p:nvSpPr>
        <p:spPr>
          <a:xfrm>
            <a:off x="152400" y="1371600"/>
            <a:ext cx="8839200" cy="4953000"/>
          </a:xfrm>
        </p:spPr>
        <p:txBody>
          <a:bodyPr>
            <a:noAutofit/>
          </a:bodyPr>
          <a:lstStyle/>
          <a:p>
            <a:r>
              <a:rPr lang="en-US" sz="2200" b="1" dirty="0" smtClean="0"/>
              <a:t>Relevant NASA Standards and Handbooks</a:t>
            </a:r>
            <a:endParaRPr lang="en-US" sz="2200" b="1" dirty="0"/>
          </a:p>
          <a:p>
            <a:pPr lvl="1"/>
            <a:endParaRPr lang="en-US" sz="2000" dirty="0" smtClean="0"/>
          </a:p>
          <a:p>
            <a:pPr lvl="1"/>
            <a:r>
              <a:rPr lang="en-US" sz="2000" dirty="0" smtClean="0"/>
              <a:t>NASA-STD-5002A</a:t>
            </a:r>
            <a:r>
              <a:rPr lang="en-US" sz="2000" dirty="0"/>
              <a:t>, Load Analyses of Spacecraft and </a:t>
            </a:r>
            <a:r>
              <a:rPr lang="en-US" sz="2000" dirty="0" smtClean="0"/>
              <a:t>Payloads</a:t>
            </a:r>
            <a:endParaRPr lang="en-US" sz="2000" dirty="0"/>
          </a:p>
          <a:p>
            <a:pPr lvl="1"/>
            <a:endParaRPr lang="en-US" sz="2000" dirty="0" smtClean="0"/>
          </a:p>
          <a:p>
            <a:pPr lvl="1"/>
            <a:r>
              <a:rPr lang="en-US" sz="2000" dirty="0" smtClean="0"/>
              <a:t>NASA-HDBK-7004D</a:t>
            </a:r>
            <a:r>
              <a:rPr lang="en-US" sz="2000" dirty="0"/>
              <a:t>, Force Limited Vibration </a:t>
            </a:r>
            <a:r>
              <a:rPr lang="en-US" sz="2000" dirty="0" smtClean="0"/>
              <a:t>Testing</a:t>
            </a:r>
          </a:p>
          <a:p>
            <a:pPr lvl="1"/>
            <a:endParaRPr lang="en-US" sz="2000" dirty="0"/>
          </a:p>
          <a:p>
            <a:pPr lvl="1"/>
            <a:r>
              <a:rPr lang="en-US" sz="2000" dirty="0"/>
              <a:t>NASA-HDBK-7005, Dynamics Environmental Criteria </a:t>
            </a:r>
            <a:r>
              <a:rPr lang="en-US" sz="2000" dirty="0" smtClean="0"/>
              <a:t>Handbook</a:t>
            </a:r>
          </a:p>
          <a:p>
            <a:pPr lvl="1"/>
            <a:endParaRPr lang="en-US" sz="2000" dirty="0" smtClean="0"/>
          </a:p>
          <a:p>
            <a:pPr lvl="1"/>
            <a:r>
              <a:rPr lang="en-US" sz="2000" dirty="0" smtClean="0"/>
              <a:t>NASA-STD-7003A</a:t>
            </a:r>
            <a:r>
              <a:rPr lang="en-US" sz="2000" dirty="0"/>
              <a:t>, </a:t>
            </a:r>
            <a:r>
              <a:rPr lang="en-US" sz="2000" dirty="0" err="1"/>
              <a:t>Pyroshock</a:t>
            </a:r>
            <a:r>
              <a:rPr lang="en-US" sz="2000" dirty="0"/>
              <a:t> Test </a:t>
            </a:r>
            <a:r>
              <a:rPr lang="en-US" sz="2000" dirty="0" smtClean="0"/>
              <a:t>Criteria Standard</a:t>
            </a:r>
          </a:p>
          <a:p>
            <a:pPr lvl="1"/>
            <a:endParaRPr lang="en-US" sz="2000" dirty="0" smtClean="0"/>
          </a:p>
          <a:p>
            <a:pPr lvl="1"/>
            <a:r>
              <a:rPr lang="en-US" sz="2000" dirty="0" smtClean="0"/>
              <a:t>Program Standards</a:t>
            </a:r>
          </a:p>
          <a:p>
            <a:pPr lvl="1"/>
            <a:endParaRPr lang="en-US" sz="2000" dirty="0" smtClean="0"/>
          </a:p>
          <a:p>
            <a:pPr lvl="1"/>
            <a:r>
              <a:rPr lang="en-US" sz="2000" dirty="0" smtClean="0"/>
              <a:t>Industry Standards </a:t>
            </a:r>
            <a:endParaRPr lang="en-US" sz="2000" dirty="0"/>
          </a:p>
        </p:txBody>
      </p:sp>
      <p:sp>
        <p:nvSpPr>
          <p:cNvPr id="5" name="Slide Number Placeholder 4"/>
          <p:cNvSpPr>
            <a:spLocks noGrp="1"/>
          </p:cNvSpPr>
          <p:nvPr>
            <p:ph type="sldNum" sz="quarter" idx="12"/>
          </p:nvPr>
        </p:nvSpPr>
        <p:spPr/>
        <p:txBody>
          <a:bodyPr/>
          <a:lstStyle/>
          <a:p>
            <a:fld id="{18C14F29-5060-4830-A216-B31A92D65088}" type="slidenum">
              <a:rPr lang="en-US" smtClean="0"/>
              <a:t>22</a:t>
            </a:fld>
            <a:endParaRPr lang="en-US"/>
          </a:p>
        </p:txBody>
      </p:sp>
    </p:spTree>
    <p:extLst>
      <p:ext uri="{BB962C8B-B14F-4D97-AF65-F5344CB8AC3E}">
        <p14:creationId xmlns:p14="http://schemas.microsoft.com/office/powerpoint/2010/main" val="14164063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LOADS@NASA</a:t>
            </a:r>
          </a:p>
        </p:txBody>
      </p:sp>
      <p:sp>
        <p:nvSpPr>
          <p:cNvPr id="3" name="Content Placeholder 2"/>
          <p:cNvSpPr>
            <a:spLocks noGrp="1"/>
          </p:cNvSpPr>
          <p:nvPr>
            <p:ph idx="1"/>
          </p:nvPr>
        </p:nvSpPr>
        <p:spPr>
          <a:xfrm>
            <a:off x="152400" y="1219200"/>
            <a:ext cx="8839200" cy="4953000"/>
          </a:xfrm>
        </p:spPr>
        <p:txBody>
          <a:bodyPr>
            <a:noAutofit/>
          </a:bodyPr>
          <a:lstStyle/>
          <a:p>
            <a:r>
              <a:rPr lang="en-US" sz="2800" b="1" dirty="0"/>
              <a:t>Initiatives</a:t>
            </a:r>
          </a:p>
          <a:p>
            <a:pPr lvl="1"/>
            <a:r>
              <a:rPr lang="en-US" sz="2400" b="1" dirty="0"/>
              <a:t>Smart Dynamic Testing Community of Practice (SDT </a:t>
            </a:r>
            <a:r>
              <a:rPr lang="en-US" sz="2400" b="1" dirty="0" err="1"/>
              <a:t>CoP</a:t>
            </a:r>
            <a:r>
              <a:rPr lang="en-US" sz="2400" b="1" dirty="0"/>
              <a:t>)</a:t>
            </a:r>
            <a:endParaRPr lang="en-US" sz="2400" dirty="0"/>
          </a:p>
          <a:p>
            <a:pPr lvl="2"/>
            <a:r>
              <a:rPr lang="en-US" sz="1800" dirty="0"/>
              <a:t>The L&amp;D discipline within the aerospace community has been challenged with the need to perform structural dynamic testing more effectively and efficiently.  Current state-of-the art (SOA) test practices involve performing vibration tests one axis at a time with boundary conditions that are more idealistic than realistic resulting in not fully living up to the motto "test like you fly".    </a:t>
            </a:r>
          </a:p>
          <a:p>
            <a:pPr lvl="2"/>
            <a:r>
              <a:rPr lang="en-US" sz="1800" dirty="0"/>
              <a:t>The L&amp;D TDT has embarked on building on a relatively new SDT </a:t>
            </a:r>
            <a:r>
              <a:rPr lang="en-US" sz="1800" dirty="0" err="1"/>
              <a:t>CoP.</a:t>
            </a:r>
            <a:r>
              <a:rPr lang="en-US" sz="1800" dirty="0"/>
              <a:t>  The value added by the SDT </a:t>
            </a:r>
            <a:r>
              <a:rPr lang="en-US" sz="1800" dirty="0" err="1"/>
              <a:t>CoP</a:t>
            </a:r>
            <a:r>
              <a:rPr lang="en-US" sz="1800" dirty="0"/>
              <a:t> will be new test methods that will provide order-of-magnitude enhancements to the technical performance of the tests, with the traditional over-tests and under-tests virtually eliminated. Consequently, the SDT </a:t>
            </a:r>
            <a:r>
              <a:rPr lang="en-US" sz="1800" dirty="0" err="1"/>
              <a:t>CoP</a:t>
            </a:r>
            <a:r>
              <a:rPr lang="en-US" sz="1800" dirty="0"/>
              <a:t> will advance the L&amp;D SDT SOA and will establish a path to enhance NASA aerospace programs and projects.  </a:t>
            </a:r>
          </a:p>
          <a:p>
            <a:pPr lvl="2"/>
            <a:r>
              <a:rPr lang="en-US" sz="1800" dirty="0"/>
              <a:t>Early application involves techniques applied to the Mobile Launcher, Crawler Transport, and Space Launch System (SLS) preparation for upcoming Artemis Mission launches resulting in risk reduction in building block dynamic testing.  </a:t>
            </a:r>
          </a:p>
        </p:txBody>
      </p:sp>
      <p:sp>
        <p:nvSpPr>
          <p:cNvPr id="5" name="Slide Number Placeholder 4"/>
          <p:cNvSpPr>
            <a:spLocks noGrp="1"/>
          </p:cNvSpPr>
          <p:nvPr>
            <p:ph type="sldNum" sz="quarter" idx="12"/>
          </p:nvPr>
        </p:nvSpPr>
        <p:spPr/>
        <p:txBody>
          <a:bodyPr/>
          <a:lstStyle/>
          <a:p>
            <a:fld id="{18C14F29-5060-4830-A216-B31A92D65088}" type="slidenum">
              <a:rPr lang="en-US" smtClean="0"/>
              <a:t>23</a:t>
            </a:fld>
            <a:endParaRPr lang="en-US"/>
          </a:p>
        </p:txBody>
      </p:sp>
    </p:spTree>
    <p:extLst>
      <p:ext uri="{BB962C8B-B14F-4D97-AF65-F5344CB8AC3E}">
        <p14:creationId xmlns:p14="http://schemas.microsoft.com/office/powerpoint/2010/main" val="3256710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LOADS@NASA</a:t>
            </a:r>
          </a:p>
        </p:txBody>
      </p:sp>
      <p:sp>
        <p:nvSpPr>
          <p:cNvPr id="3" name="Content Placeholder 2"/>
          <p:cNvSpPr>
            <a:spLocks noGrp="1"/>
          </p:cNvSpPr>
          <p:nvPr>
            <p:ph idx="1"/>
          </p:nvPr>
        </p:nvSpPr>
        <p:spPr>
          <a:xfrm>
            <a:off x="152400" y="1219200"/>
            <a:ext cx="8839200" cy="4953000"/>
          </a:xfrm>
        </p:spPr>
        <p:txBody>
          <a:bodyPr>
            <a:noAutofit/>
          </a:bodyPr>
          <a:lstStyle/>
          <a:p>
            <a:r>
              <a:rPr lang="en-US" sz="2800" b="1" dirty="0"/>
              <a:t>Initiatives</a:t>
            </a:r>
          </a:p>
          <a:p>
            <a:pPr lvl="1"/>
            <a:r>
              <a:rPr lang="en-US" sz="2400" b="1" dirty="0" err="1" smtClean="0"/>
              <a:t>Vibroacoustic</a:t>
            </a:r>
            <a:r>
              <a:rPr lang="en-US" sz="2400" b="1" dirty="0" smtClean="0"/>
              <a:t> Community </a:t>
            </a:r>
            <a:r>
              <a:rPr lang="en-US" sz="2400" b="1" dirty="0"/>
              <a:t>of Practice </a:t>
            </a:r>
            <a:r>
              <a:rPr lang="en-US" sz="2400" b="1" dirty="0" smtClean="0"/>
              <a:t>(</a:t>
            </a:r>
            <a:r>
              <a:rPr lang="en-US" sz="2400" b="1" dirty="0" err="1" smtClean="0"/>
              <a:t>Va</a:t>
            </a:r>
            <a:r>
              <a:rPr lang="en-US" sz="2400" b="1" dirty="0" smtClean="0"/>
              <a:t> </a:t>
            </a:r>
            <a:r>
              <a:rPr lang="en-US" sz="2400" b="1" dirty="0" err="1"/>
              <a:t>CoP</a:t>
            </a:r>
            <a:r>
              <a:rPr lang="en-US" sz="2400" b="1" dirty="0"/>
              <a:t>)</a:t>
            </a:r>
            <a:endParaRPr lang="en-US" sz="2400" dirty="0"/>
          </a:p>
          <a:p>
            <a:pPr lvl="2"/>
            <a:r>
              <a:rPr lang="en-US" sz="1800" dirty="0"/>
              <a:t>The L&amp;D discipline within the aerospace community has been challenged with the need to </a:t>
            </a:r>
            <a:r>
              <a:rPr lang="en-US" sz="1800" dirty="0" smtClean="0"/>
              <a:t>enhance </a:t>
            </a:r>
            <a:r>
              <a:rPr lang="en-US" sz="1800" dirty="0" err="1" smtClean="0"/>
              <a:t>vibroacoustic</a:t>
            </a:r>
            <a:r>
              <a:rPr lang="en-US" sz="1800" dirty="0" smtClean="0"/>
              <a:t> prediction and testing more </a:t>
            </a:r>
            <a:r>
              <a:rPr lang="en-US" sz="1800" dirty="0"/>
              <a:t>effectively and efficiently.  </a:t>
            </a:r>
            <a:endParaRPr lang="en-US" sz="1800" dirty="0" smtClean="0"/>
          </a:p>
          <a:p>
            <a:pPr lvl="2"/>
            <a:r>
              <a:rPr lang="en-US" sz="1800" dirty="0" smtClean="0"/>
              <a:t>This group currently is contained within </a:t>
            </a:r>
            <a:r>
              <a:rPr lang="en-US" sz="1800" dirty="0"/>
              <a:t>the NESC Loads and Dynamics Technical Discipline Team and invited guests. </a:t>
            </a:r>
            <a:r>
              <a:rPr lang="en-US" sz="1800" dirty="0" smtClean="0"/>
              <a:t> They meet monthly via conference </a:t>
            </a:r>
            <a:r>
              <a:rPr lang="en-US" sz="1800" dirty="0"/>
              <a:t>calls (if material is available). </a:t>
            </a:r>
          </a:p>
          <a:p>
            <a:pPr lvl="2"/>
            <a:r>
              <a:rPr lang="en-US" sz="1800" dirty="0" smtClean="0"/>
              <a:t>Objective#1</a:t>
            </a:r>
            <a:r>
              <a:rPr lang="en-US" sz="1800" dirty="0"/>
              <a:t>: To interchange experiences and lessons learned in VA prediction and test in order to enhance modeling in support of hardware design and testing.</a:t>
            </a:r>
          </a:p>
          <a:p>
            <a:pPr lvl="2"/>
            <a:r>
              <a:rPr lang="en-US" sz="1800" dirty="0" smtClean="0"/>
              <a:t>Objective#2</a:t>
            </a:r>
            <a:r>
              <a:rPr lang="en-US" sz="1800" dirty="0"/>
              <a:t>: To interchange experiences in the process of deriving hardware design and testing specifications based on </a:t>
            </a:r>
            <a:r>
              <a:rPr lang="en-US" sz="1800" dirty="0" err="1"/>
              <a:t>vibroacoustic</a:t>
            </a:r>
            <a:r>
              <a:rPr lang="en-US" sz="1800" dirty="0"/>
              <a:t> predictions (generation of component random vibration specs and design limit loads for primary and secondary structure)</a:t>
            </a:r>
          </a:p>
          <a:p>
            <a:pPr lvl="2"/>
            <a:endParaRPr lang="en-US" sz="1800" dirty="0"/>
          </a:p>
        </p:txBody>
      </p:sp>
      <p:sp>
        <p:nvSpPr>
          <p:cNvPr id="5" name="Slide Number Placeholder 4"/>
          <p:cNvSpPr>
            <a:spLocks noGrp="1"/>
          </p:cNvSpPr>
          <p:nvPr>
            <p:ph type="sldNum" sz="quarter" idx="12"/>
          </p:nvPr>
        </p:nvSpPr>
        <p:spPr/>
        <p:txBody>
          <a:bodyPr/>
          <a:lstStyle/>
          <a:p>
            <a:fld id="{18C14F29-5060-4830-A216-B31A92D65088}" type="slidenum">
              <a:rPr lang="en-US" smtClean="0"/>
              <a:t>24</a:t>
            </a:fld>
            <a:endParaRPr lang="en-US"/>
          </a:p>
        </p:txBody>
      </p:sp>
    </p:spTree>
    <p:extLst>
      <p:ext uri="{BB962C8B-B14F-4D97-AF65-F5344CB8AC3E}">
        <p14:creationId xmlns:p14="http://schemas.microsoft.com/office/powerpoint/2010/main" val="34929277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LOADS@NASA</a:t>
            </a:r>
          </a:p>
        </p:txBody>
      </p:sp>
      <p:sp>
        <p:nvSpPr>
          <p:cNvPr id="3" name="Content Placeholder 2"/>
          <p:cNvSpPr>
            <a:spLocks noGrp="1"/>
          </p:cNvSpPr>
          <p:nvPr>
            <p:ph idx="1"/>
          </p:nvPr>
        </p:nvSpPr>
        <p:spPr>
          <a:xfrm>
            <a:off x="152400" y="1295400"/>
            <a:ext cx="8839200" cy="4953000"/>
          </a:xfrm>
        </p:spPr>
        <p:txBody>
          <a:bodyPr>
            <a:noAutofit/>
          </a:bodyPr>
          <a:lstStyle/>
          <a:p>
            <a:r>
              <a:rPr lang="en-US" sz="2800" b="1" dirty="0"/>
              <a:t>Initiatives</a:t>
            </a:r>
          </a:p>
          <a:p>
            <a:pPr lvl="1"/>
            <a:r>
              <a:rPr lang="en-US" sz="2400" b="1" dirty="0"/>
              <a:t>Government, University, and Industry (</a:t>
            </a:r>
            <a:r>
              <a:rPr lang="en-US" sz="2400" b="1" dirty="0" err="1"/>
              <a:t>GUIde</a:t>
            </a:r>
            <a:r>
              <a:rPr lang="en-US" sz="2400" b="1" dirty="0"/>
              <a:t>) Consortium</a:t>
            </a:r>
            <a:endParaRPr lang="en-US" sz="2400" dirty="0"/>
          </a:p>
          <a:p>
            <a:pPr lvl="2"/>
            <a:r>
              <a:rPr lang="en-US" sz="1800" dirty="0"/>
              <a:t>NASA L&amp;D is engaged MSFC and GRC personnel regarding NASA involvement in the </a:t>
            </a:r>
            <a:r>
              <a:rPr lang="en-US" sz="1800" dirty="0" err="1"/>
              <a:t>GUIde</a:t>
            </a:r>
            <a:r>
              <a:rPr lang="en-US" sz="1800" dirty="0"/>
              <a:t> Consortium.  The mission of </a:t>
            </a:r>
            <a:r>
              <a:rPr lang="en-US" sz="1800" dirty="0" err="1"/>
              <a:t>GUIde</a:t>
            </a:r>
            <a:r>
              <a:rPr lang="en-US" sz="1800" dirty="0"/>
              <a:t> is to understand and control turbomachinery blade response, as a result, decrease engine development time and cost, increase engine reliability, and provide an international focus on forced response research and enhance technology transfer to industry. The involvement of federal representatives, such as NASA, results in improved communication and collaboration between government and industrial R&amp;D programs.  </a:t>
            </a:r>
          </a:p>
          <a:p>
            <a:pPr lvl="2"/>
            <a:r>
              <a:rPr lang="en-US" sz="1800" dirty="0" smtClean="0"/>
              <a:t>Personnel </a:t>
            </a:r>
            <a:r>
              <a:rPr lang="en-US" sz="1800" dirty="0"/>
              <a:t>used the opportunity of the </a:t>
            </a:r>
            <a:r>
              <a:rPr lang="en-US" sz="1800" dirty="0" smtClean="0"/>
              <a:t>annual meeting </a:t>
            </a:r>
            <a:r>
              <a:rPr lang="en-US" sz="1800" dirty="0"/>
              <a:t>to hold extensive discussions with the members and researchers on issues of immediate interest to NASA.  For example, how to define the population of blade-only natural frequencies for mistuning calculations; and implementation of intentional mistuning to mitigate high response.  Finally, establishing relationships with this group of international experts is of great value to NASA in maintaining awareness of the state-of-the-art in turbomachinery structural and fluid dynamic analysis.</a:t>
            </a:r>
          </a:p>
        </p:txBody>
      </p:sp>
      <p:sp>
        <p:nvSpPr>
          <p:cNvPr id="5" name="Slide Number Placeholder 4"/>
          <p:cNvSpPr>
            <a:spLocks noGrp="1"/>
          </p:cNvSpPr>
          <p:nvPr>
            <p:ph type="sldNum" sz="quarter" idx="12"/>
          </p:nvPr>
        </p:nvSpPr>
        <p:spPr/>
        <p:txBody>
          <a:bodyPr/>
          <a:lstStyle/>
          <a:p>
            <a:fld id="{18C14F29-5060-4830-A216-B31A92D65088}" type="slidenum">
              <a:rPr lang="en-US" smtClean="0"/>
              <a:t>25</a:t>
            </a:fld>
            <a:endParaRPr lang="en-US"/>
          </a:p>
        </p:txBody>
      </p:sp>
    </p:spTree>
    <p:extLst>
      <p:ext uri="{BB962C8B-B14F-4D97-AF65-F5344CB8AC3E}">
        <p14:creationId xmlns:p14="http://schemas.microsoft.com/office/powerpoint/2010/main" val="33555187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LOADS@NASA</a:t>
            </a:r>
          </a:p>
        </p:txBody>
      </p:sp>
      <p:sp>
        <p:nvSpPr>
          <p:cNvPr id="3" name="Content Placeholder 2"/>
          <p:cNvSpPr>
            <a:spLocks noGrp="1"/>
          </p:cNvSpPr>
          <p:nvPr>
            <p:ph sz="half" idx="1"/>
          </p:nvPr>
        </p:nvSpPr>
        <p:spPr>
          <a:xfrm>
            <a:off x="63795" y="1341600"/>
            <a:ext cx="6885806" cy="4953000"/>
          </a:xfrm>
        </p:spPr>
        <p:txBody>
          <a:bodyPr>
            <a:normAutofit lnSpcReduction="10000"/>
          </a:bodyPr>
          <a:lstStyle/>
          <a:p>
            <a:r>
              <a:rPr lang="en-US" sz="2400" b="1" dirty="0"/>
              <a:t>Career</a:t>
            </a:r>
            <a:endParaRPr lang="en-US" sz="1600" dirty="0"/>
          </a:p>
          <a:p>
            <a:pPr lvl="1"/>
            <a:r>
              <a:rPr lang="en-US" sz="2000" b="1" dirty="0"/>
              <a:t>Structures, Loads, and Mechanical Systems (SLAMS) Early Career Forum (ECF</a:t>
            </a:r>
            <a:r>
              <a:rPr lang="en-US" sz="2000" b="1" dirty="0" smtClean="0"/>
              <a:t>) and </a:t>
            </a:r>
            <a:r>
              <a:rPr lang="en-US" sz="2000" b="1" dirty="0" err="1" smtClean="0"/>
              <a:t>CoP</a:t>
            </a:r>
            <a:endParaRPr lang="en-US" sz="2000" b="1" dirty="0"/>
          </a:p>
          <a:p>
            <a:pPr lvl="2"/>
            <a:r>
              <a:rPr lang="en-US" dirty="0" smtClean="0"/>
              <a:t>The ECF is an </a:t>
            </a:r>
            <a:r>
              <a:rPr lang="en-US" dirty="0"/>
              <a:t>annual </a:t>
            </a:r>
            <a:r>
              <a:rPr lang="en-US" dirty="0" smtClean="0"/>
              <a:t>event </a:t>
            </a:r>
            <a:r>
              <a:rPr lang="en-US" dirty="0"/>
              <a:t>supported by the NESC Structures, Loads &amp; Dynamics, and Mechanical Systems Technical Discipline Teams (TDTs).  The forum provided opportunities for early career engineers (ECEs) across the Agency to showcase their work and develop relationships with peers and mentors to advance the </a:t>
            </a:r>
            <a:r>
              <a:rPr lang="en-US" dirty="0" err="1"/>
              <a:t>SLaMS</a:t>
            </a:r>
            <a:r>
              <a:rPr lang="en-US" dirty="0"/>
              <a:t> fields and develop NASA’s future workforce. </a:t>
            </a:r>
            <a:endParaRPr lang="en-US" dirty="0" smtClean="0"/>
          </a:p>
          <a:p>
            <a:pPr lvl="2"/>
            <a:r>
              <a:rPr lang="en-US" dirty="0" smtClean="0"/>
              <a:t>The Community of Practice participants attend technical and professional development activities throughout the year which involve special presentations, social events, and career enhancement opportunities.</a:t>
            </a:r>
            <a:endParaRPr lang="en-US" dirty="0"/>
          </a:p>
        </p:txBody>
      </p:sp>
      <p:sp>
        <p:nvSpPr>
          <p:cNvPr id="14" name="TextBox 13"/>
          <p:cNvSpPr txBox="1"/>
          <p:nvPr/>
        </p:nvSpPr>
        <p:spPr>
          <a:xfrm>
            <a:off x="6943707" y="1274241"/>
            <a:ext cx="2209365" cy="646331"/>
          </a:xfrm>
          <a:prstGeom prst="rect">
            <a:avLst/>
          </a:prstGeom>
          <a:noFill/>
        </p:spPr>
        <p:txBody>
          <a:bodyPr wrap="square" rtlCol="0">
            <a:spAutoFit/>
          </a:bodyPr>
          <a:lstStyle/>
          <a:p>
            <a:pPr algn="ctr"/>
            <a:r>
              <a:rPr lang="en-US" b="1" dirty="0">
                <a:solidFill>
                  <a:srgbClr val="000000"/>
                </a:solidFill>
              </a:rPr>
              <a:t>RECENT/FUTURE</a:t>
            </a:r>
          </a:p>
          <a:p>
            <a:pPr algn="ctr"/>
            <a:r>
              <a:rPr lang="en-US" b="1" dirty="0">
                <a:solidFill>
                  <a:srgbClr val="000000"/>
                </a:solidFill>
              </a:rPr>
              <a:t>Engagement</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2093" y="2051011"/>
            <a:ext cx="2574186" cy="547866"/>
          </a:xfrm>
          <a:prstGeom prst="rect">
            <a:avLst/>
          </a:prstGeom>
        </p:spPr>
      </p:pic>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62926" y="2800375"/>
            <a:ext cx="1576818" cy="105121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0187" y="5307419"/>
            <a:ext cx="1676400" cy="1257300"/>
          </a:xfrm>
          <a:prstGeom prst="rect">
            <a:avLst/>
          </a:prstGeom>
        </p:spPr>
      </p:pic>
      <p:pic>
        <p:nvPicPr>
          <p:cNvPr id="16" name="Picture 15"/>
          <p:cNvPicPr>
            <a:picLocks noChangeAspect="1"/>
          </p:cNvPicPr>
          <p:nvPr/>
        </p:nvPicPr>
        <p:blipFill rotWithShape="1">
          <a:blip r:embed="rId5" cstate="screen">
            <a:extLst>
              <a:ext uri="{28A0092B-C50C-407E-A947-70E740481C1C}">
                <a14:useLocalDpi xmlns:a14="http://schemas.microsoft.com/office/drawing/2010/main"/>
              </a:ext>
            </a:extLst>
          </a:blip>
          <a:srcRect t="11778"/>
          <a:stretch/>
        </p:blipFill>
        <p:spPr>
          <a:xfrm>
            <a:off x="7097433" y="3998994"/>
            <a:ext cx="1949416" cy="1146546"/>
          </a:xfrm>
          <a:prstGeom prst="rect">
            <a:avLst/>
          </a:prstGeom>
        </p:spPr>
      </p:pic>
      <p:sp>
        <p:nvSpPr>
          <p:cNvPr id="5" name="Slide Number Placeholder 4"/>
          <p:cNvSpPr>
            <a:spLocks noGrp="1"/>
          </p:cNvSpPr>
          <p:nvPr>
            <p:ph type="sldNum" sz="quarter" idx="12"/>
          </p:nvPr>
        </p:nvSpPr>
        <p:spPr/>
        <p:txBody>
          <a:bodyPr/>
          <a:lstStyle/>
          <a:p>
            <a:fld id="{18C14F29-5060-4830-A216-B31A92D65088}" type="slidenum">
              <a:rPr lang="en-US" smtClean="0"/>
              <a:t>26</a:t>
            </a:fld>
            <a:endParaRPr lang="en-US"/>
          </a:p>
        </p:txBody>
      </p:sp>
    </p:spTree>
    <p:extLst>
      <p:ext uri="{BB962C8B-B14F-4D97-AF65-F5344CB8AC3E}">
        <p14:creationId xmlns:p14="http://schemas.microsoft.com/office/powerpoint/2010/main" val="2342216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LOADS@NASA</a:t>
            </a:r>
          </a:p>
        </p:txBody>
      </p:sp>
      <p:sp>
        <p:nvSpPr>
          <p:cNvPr id="3" name="Content Placeholder 2"/>
          <p:cNvSpPr>
            <a:spLocks noGrp="1"/>
          </p:cNvSpPr>
          <p:nvPr>
            <p:ph idx="1"/>
          </p:nvPr>
        </p:nvSpPr>
        <p:spPr>
          <a:xfrm>
            <a:off x="152400" y="1371600"/>
            <a:ext cx="8839200" cy="4953000"/>
          </a:xfrm>
        </p:spPr>
        <p:txBody>
          <a:bodyPr>
            <a:noAutofit/>
          </a:bodyPr>
          <a:lstStyle/>
          <a:p>
            <a:r>
              <a:rPr lang="en-US" sz="2400" b="1" dirty="0"/>
              <a:t>Cross Discipline Interfaces and Interactions</a:t>
            </a:r>
          </a:p>
          <a:p>
            <a:pPr lvl="1"/>
            <a:r>
              <a:rPr lang="en-US" sz="1800" b="1" dirty="0"/>
              <a:t>Data received from…</a:t>
            </a:r>
          </a:p>
          <a:p>
            <a:pPr lvl="2"/>
            <a:r>
              <a:rPr lang="en-US" sz="1400" dirty="0"/>
              <a:t>Natural Environments</a:t>
            </a:r>
          </a:p>
          <a:p>
            <a:pPr lvl="2"/>
            <a:r>
              <a:rPr lang="en-US" sz="1400" dirty="0"/>
              <a:t>Wind, atmosphere, sea surface, ground surface, micrometeoroid and orbital debris (MMOD), …</a:t>
            </a:r>
          </a:p>
          <a:p>
            <a:pPr lvl="2"/>
            <a:r>
              <a:rPr lang="en-US" sz="1400" dirty="0"/>
              <a:t>Propulsion </a:t>
            </a:r>
          </a:p>
          <a:p>
            <a:pPr lvl="2"/>
            <a:r>
              <a:rPr lang="en-US" sz="1400" dirty="0"/>
              <a:t>Aerodynamics</a:t>
            </a:r>
          </a:p>
          <a:p>
            <a:pPr lvl="2"/>
            <a:r>
              <a:rPr lang="en-US" sz="1400" dirty="0"/>
              <a:t>Guidance, Navigation, and Control (GN&amp;C)</a:t>
            </a:r>
          </a:p>
          <a:p>
            <a:pPr lvl="2"/>
            <a:r>
              <a:rPr lang="en-US" sz="1400" dirty="0"/>
              <a:t>Flight Dynamics</a:t>
            </a:r>
          </a:p>
          <a:p>
            <a:pPr lvl="2"/>
            <a:r>
              <a:rPr lang="en-US" sz="1400" dirty="0"/>
              <a:t>Structures</a:t>
            </a:r>
          </a:p>
          <a:p>
            <a:pPr lvl="2"/>
            <a:r>
              <a:rPr lang="en-US" sz="1400" dirty="0"/>
              <a:t>Mechanical Systems (including ordnance and separation systems)</a:t>
            </a:r>
          </a:p>
          <a:p>
            <a:pPr lvl="2"/>
            <a:r>
              <a:rPr lang="en-US" sz="1400" dirty="0"/>
              <a:t>Thermodynamics</a:t>
            </a:r>
          </a:p>
          <a:p>
            <a:pPr lvl="1"/>
            <a:r>
              <a:rPr lang="en-US" sz="1800" b="1" dirty="0"/>
              <a:t>*Data delivered to… </a:t>
            </a:r>
          </a:p>
          <a:p>
            <a:pPr lvl="2"/>
            <a:r>
              <a:rPr lang="en-US" sz="1400" dirty="0"/>
              <a:t>GN&amp;C</a:t>
            </a:r>
          </a:p>
          <a:p>
            <a:pPr lvl="2"/>
            <a:r>
              <a:rPr lang="en-US" sz="1400" dirty="0"/>
              <a:t>Structures</a:t>
            </a:r>
          </a:p>
          <a:p>
            <a:pPr lvl="2"/>
            <a:r>
              <a:rPr lang="en-US" sz="1400" dirty="0"/>
              <a:t>Mechanical Systems</a:t>
            </a:r>
          </a:p>
          <a:p>
            <a:pPr lvl="2"/>
            <a:r>
              <a:rPr lang="en-US" sz="1400" dirty="0"/>
              <a:t>Various hardware design groups, including Avionics, ECLSS, Power, etc.</a:t>
            </a:r>
          </a:p>
          <a:p>
            <a:pPr lvl="2"/>
            <a:r>
              <a:rPr lang="en-US" sz="1400" dirty="0"/>
              <a:t>Crew Health and Safety</a:t>
            </a:r>
          </a:p>
          <a:p>
            <a:pPr lvl="2"/>
            <a:r>
              <a:rPr lang="en-US" sz="1400" dirty="0"/>
              <a:t>Human Factors Engineering</a:t>
            </a:r>
          </a:p>
          <a:p>
            <a:pPr lvl="2"/>
            <a:r>
              <a:rPr lang="en-US" sz="1400" dirty="0"/>
              <a:t>Test and Verification</a:t>
            </a:r>
          </a:p>
        </p:txBody>
      </p:sp>
      <p:sp>
        <p:nvSpPr>
          <p:cNvPr id="4" name="TextBox 3"/>
          <p:cNvSpPr txBox="1"/>
          <p:nvPr/>
        </p:nvSpPr>
        <p:spPr>
          <a:xfrm>
            <a:off x="228600" y="6502172"/>
            <a:ext cx="8839200" cy="261610"/>
          </a:xfrm>
          <a:prstGeom prst="rect">
            <a:avLst/>
          </a:prstGeom>
          <a:noFill/>
        </p:spPr>
        <p:txBody>
          <a:bodyPr wrap="square" rtlCol="0">
            <a:spAutoFit/>
          </a:bodyPr>
          <a:lstStyle/>
          <a:p>
            <a:r>
              <a:rPr lang="en-US" sz="1100" dirty="0"/>
              <a:t>* e.g., structural dynamic models (mode shapes, frequencies, and damping) and load, vibration, acoustic, and shock and impact environments</a:t>
            </a:r>
          </a:p>
        </p:txBody>
      </p:sp>
      <p:sp>
        <p:nvSpPr>
          <p:cNvPr id="6" name="Slide Number Placeholder 5"/>
          <p:cNvSpPr>
            <a:spLocks noGrp="1"/>
          </p:cNvSpPr>
          <p:nvPr>
            <p:ph type="sldNum" sz="quarter" idx="12"/>
          </p:nvPr>
        </p:nvSpPr>
        <p:spPr/>
        <p:txBody>
          <a:bodyPr/>
          <a:lstStyle/>
          <a:p>
            <a:fld id="{18C14F29-5060-4830-A216-B31A92D65088}" type="slidenum">
              <a:rPr lang="en-US" smtClean="0"/>
              <a:t>27</a:t>
            </a:fld>
            <a:endParaRPr lang="en-US"/>
          </a:p>
        </p:txBody>
      </p:sp>
    </p:spTree>
    <p:extLst>
      <p:ext uri="{BB962C8B-B14F-4D97-AF65-F5344CB8AC3E}">
        <p14:creationId xmlns:p14="http://schemas.microsoft.com/office/powerpoint/2010/main" val="14999612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LOADS@NASA</a:t>
            </a:r>
            <a:r>
              <a:rPr lang="en-US" altLang="x-none" b="1" dirty="0" smtClean="0"/>
              <a:t/>
            </a:r>
            <a:br>
              <a:rPr lang="en-US" altLang="x-none" b="1" dirty="0" smtClean="0"/>
            </a:br>
            <a:r>
              <a:rPr lang="en-US" altLang="x-none" sz="4000" b="1" dirty="0"/>
              <a:t>L&amp;D Mission Readiness - Requirements</a:t>
            </a:r>
            <a:endParaRPr lang="en-US" sz="4000" dirty="0"/>
          </a:p>
        </p:txBody>
      </p:sp>
      <p:sp>
        <p:nvSpPr>
          <p:cNvPr id="6" name="Rectangle 7"/>
          <p:cNvSpPr>
            <a:spLocks noChangeArrowheads="1"/>
          </p:cNvSpPr>
          <p:nvPr/>
        </p:nvSpPr>
        <p:spPr bwMode="auto">
          <a:xfrm>
            <a:off x="1712711" y="1442456"/>
            <a:ext cx="1106691" cy="386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5pPr>
            <a:lvl6pPr marL="25146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6pPr>
            <a:lvl7pPr marL="29718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7pPr>
            <a:lvl8pPr marL="34290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8pPr>
            <a:lvl9pPr marL="38862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9pPr>
          </a:lstStyle>
          <a:p>
            <a:pPr>
              <a:lnSpc>
                <a:spcPct val="80000"/>
              </a:lnSpc>
              <a:spcBef>
                <a:spcPts val="488"/>
              </a:spcBef>
              <a:buSzPct val="100000"/>
              <a:defRPr/>
            </a:pPr>
            <a:r>
              <a:rPr lang="en-US" altLang="x-none" sz="2400" b="1" u="sng" dirty="0"/>
              <a:t>ARMD</a:t>
            </a:r>
          </a:p>
        </p:txBody>
      </p:sp>
      <p:sp>
        <p:nvSpPr>
          <p:cNvPr id="9" name="Rectangle 13"/>
          <p:cNvSpPr>
            <a:spLocks noChangeArrowheads="1"/>
          </p:cNvSpPr>
          <p:nvPr/>
        </p:nvSpPr>
        <p:spPr bwMode="auto">
          <a:xfrm>
            <a:off x="22713" y="1905002"/>
            <a:ext cx="4486682" cy="293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marL="285750" indent="-282575">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1pPr>
            <a:lvl2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2pPr>
            <a:lvl3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3pPr>
            <a:lvl4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4pPr>
            <a:lvl5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5pPr>
            <a:lvl6pPr marL="25146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6pPr>
            <a:lvl7pPr marL="29718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7pPr>
            <a:lvl8pPr marL="34290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8pPr>
            <a:lvl9pPr marL="38862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9pPr>
          </a:lstStyle>
          <a:p>
            <a:pPr>
              <a:lnSpc>
                <a:spcPct val="90000"/>
              </a:lnSpc>
              <a:spcAft>
                <a:spcPts val="100"/>
              </a:spcAft>
              <a:buSzPct val="100000"/>
              <a:defRPr/>
            </a:pPr>
            <a:r>
              <a:rPr lang="en-US" altLang="x-none" sz="1400" b="1" dirty="0"/>
              <a:t>Advanced Air Vehicles Program</a:t>
            </a:r>
            <a:endParaRPr lang="en-US" altLang="x-none" sz="1400" b="1" dirty="0">
              <a:solidFill>
                <a:schemeClr val="tx1"/>
              </a:solidFill>
            </a:endParaRPr>
          </a:p>
          <a:p>
            <a:pPr marL="176213" indent="-174625">
              <a:lnSpc>
                <a:spcPct val="90000"/>
              </a:lnSpc>
              <a:spcAft>
                <a:spcPts val="100"/>
              </a:spcAft>
              <a:buSzPct val="100000"/>
              <a:buFont typeface="Arial" charset="0"/>
              <a:buChar char="•"/>
              <a:defRPr/>
            </a:pPr>
            <a:r>
              <a:rPr lang="en-US" altLang="x-none" sz="1400" b="1" dirty="0">
                <a:solidFill>
                  <a:schemeClr val="tx1"/>
                </a:solidFill>
              </a:rPr>
              <a:t>Aerosciences Evaluation and Test Capabilities </a:t>
            </a:r>
            <a:r>
              <a:rPr lang="en-US" altLang="x-none" sz="1400" dirty="0">
                <a:solidFill>
                  <a:schemeClr val="tx1"/>
                </a:solidFill>
              </a:rPr>
              <a:t>- Advanced measurement techniques and experimental methods</a:t>
            </a:r>
          </a:p>
          <a:p>
            <a:pPr marL="176213" indent="-174625">
              <a:lnSpc>
                <a:spcPct val="90000"/>
              </a:lnSpc>
              <a:spcAft>
                <a:spcPts val="100"/>
              </a:spcAft>
              <a:buFont typeface="Arial" panose="020B0604020202020204" pitchFamily="34" charset="0"/>
              <a:buChar char="•"/>
            </a:pPr>
            <a:r>
              <a:rPr lang="en-US" sz="1400" b="1" dirty="0"/>
              <a:t>Advanced Air Transport Technology </a:t>
            </a:r>
            <a:r>
              <a:rPr lang="en-US" sz="1400" dirty="0"/>
              <a:t>– Control of flexible structures, flutter suppression, load alleviation, hybrid electric</a:t>
            </a:r>
          </a:p>
          <a:p>
            <a:pPr marL="176213" indent="-174625">
              <a:lnSpc>
                <a:spcPct val="90000"/>
              </a:lnSpc>
              <a:spcAft>
                <a:spcPts val="100"/>
              </a:spcAft>
              <a:buSzPct val="100000"/>
              <a:buFont typeface="Arial" panose="020B0604020202020204" pitchFamily="34" charset="0"/>
              <a:buChar char="•"/>
              <a:defRPr/>
            </a:pPr>
            <a:r>
              <a:rPr lang="en-US" altLang="x-none" sz="1400" b="1" dirty="0">
                <a:solidFill>
                  <a:schemeClr val="tx1"/>
                </a:solidFill>
              </a:rPr>
              <a:t>Advanced Composites </a:t>
            </a:r>
            <a:r>
              <a:rPr lang="en-US" altLang="x-none" sz="1400" dirty="0">
                <a:solidFill>
                  <a:schemeClr val="tx1"/>
                </a:solidFill>
              </a:rPr>
              <a:t>- Develop and test-validate advanced computational models under impact loading</a:t>
            </a:r>
          </a:p>
          <a:p>
            <a:pPr marL="176213" indent="-174625">
              <a:lnSpc>
                <a:spcPct val="90000"/>
              </a:lnSpc>
              <a:spcAft>
                <a:spcPts val="100"/>
              </a:spcAft>
              <a:buFont typeface="Arial" panose="020B0604020202020204" pitchFamily="34" charset="0"/>
              <a:buChar char="•"/>
            </a:pPr>
            <a:r>
              <a:rPr lang="en-US" sz="1400" b="1" dirty="0"/>
              <a:t>Commercial Supersonic Technology </a:t>
            </a:r>
            <a:r>
              <a:rPr lang="en-US" sz="1400" dirty="0"/>
              <a:t>– Airframe shape measurement/control for sonic boom attenuation</a:t>
            </a:r>
          </a:p>
          <a:p>
            <a:pPr marL="176213" indent="-174625">
              <a:lnSpc>
                <a:spcPct val="90000"/>
              </a:lnSpc>
              <a:spcAft>
                <a:spcPts val="100"/>
              </a:spcAft>
              <a:buFont typeface="Arial" panose="020B0604020202020204" pitchFamily="34" charset="0"/>
              <a:buChar char="•"/>
            </a:pPr>
            <a:r>
              <a:rPr lang="en-US" sz="1400" b="1" dirty="0"/>
              <a:t>Hypersonic Technology </a:t>
            </a:r>
            <a:r>
              <a:rPr lang="en-US" sz="1400" dirty="0"/>
              <a:t>– Aerothermoelasticity and aerothermoservoelasticity research</a:t>
            </a:r>
          </a:p>
          <a:p>
            <a:pPr marL="176213" indent="-174625">
              <a:lnSpc>
                <a:spcPct val="90000"/>
              </a:lnSpc>
              <a:spcAft>
                <a:spcPts val="100"/>
              </a:spcAft>
              <a:buSzPct val="100000"/>
              <a:buFont typeface="Arial" panose="020B0604020202020204" pitchFamily="34" charset="0"/>
              <a:buChar char="•"/>
              <a:defRPr/>
            </a:pPr>
            <a:r>
              <a:rPr lang="en-US" altLang="x-none" sz="1400" b="1" dirty="0">
                <a:solidFill>
                  <a:schemeClr val="tx1"/>
                </a:solidFill>
              </a:rPr>
              <a:t>Revolutionary Vertical Lift Technology </a:t>
            </a:r>
            <a:r>
              <a:rPr lang="en-US" altLang="x-none" sz="1400" dirty="0">
                <a:solidFill>
                  <a:schemeClr val="tx1"/>
                </a:solidFill>
              </a:rPr>
              <a:t>– Rotating machinery, incident tolerant blades</a:t>
            </a:r>
          </a:p>
          <a:p>
            <a:pPr>
              <a:lnSpc>
                <a:spcPct val="90000"/>
              </a:lnSpc>
              <a:spcAft>
                <a:spcPts val="100"/>
              </a:spcAft>
              <a:buSzPct val="100000"/>
              <a:defRPr/>
            </a:pPr>
            <a:r>
              <a:rPr lang="en-US" altLang="x-none" sz="1400" b="1" dirty="0"/>
              <a:t>Integrated Aviation Systems Program</a:t>
            </a:r>
          </a:p>
          <a:p>
            <a:pPr marL="176213" indent="-174625">
              <a:lnSpc>
                <a:spcPct val="90000"/>
              </a:lnSpc>
              <a:spcAft>
                <a:spcPts val="100"/>
              </a:spcAft>
              <a:buClr>
                <a:srgbClr val="000000"/>
              </a:buClr>
              <a:buSzPct val="100000"/>
              <a:buFont typeface="Arial" charset="0"/>
              <a:buChar char="•"/>
              <a:tabLst>
                <a:tab pos="461963"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pPr>
            <a:r>
              <a:rPr lang="en-US" altLang="x-none" sz="1400" b="1" dirty="0">
                <a:solidFill>
                  <a:schemeClr val="tx1"/>
                </a:solidFill>
              </a:rPr>
              <a:t>Flight Demonstrations and Capabilities </a:t>
            </a:r>
            <a:r>
              <a:rPr lang="en-US" altLang="x-none" sz="1400" dirty="0">
                <a:solidFill>
                  <a:schemeClr val="tx1"/>
                </a:solidFill>
              </a:rPr>
              <a:t>– Flight test tool development/validation, FOSS, X-56A Ops, X-57, QueSST/LBFD</a:t>
            </a:r>
            <a:endParaRPr lang="en-US" altLang="x-none" sz="1400" dirty="0">
              <a:solidFill>
                <a:srgbClr val="FF0000"/>
              </a:solidFill>
            </a:endParaRPr>
          </a:p>
        </p:txBody>
      </p:sp>
      <p:sp>
        <p:nvSpPr>
          <p:cNvPr id="10" name="Rectangle 7"/>
          <p:cNvSpPr>
            <a:spLocks noChangeArrowheads="1"/>
          </p:cNvSpPr>
          <p:nvPr/>
        </p:nvSpPr>
        <p:spPr bwMode="auto">
          <a:xfrm>
            <a:off x="6019802" y="1442456"/>
            <a:ext cx="1327905" cy="386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5pPr>
            <a:lvl6pPr marL="25146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6pPr>
            <a:lvl7pPr marL="29718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7pPr>
            <a:lvl8pPr marL="34290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8pPr>
            <a:lvl9pPr marL="38862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9pPr>
          </a:lstStyle>
          <a:p>
            <a:pPr>
              <a:lnSpc>
                <a:spcPct val="80000"/>
              </a:lnSpc>
              <a:spcBef>
                <a:spcPts val="488"/>
              </a:spcBef>
              <a:buSzPct val="100000"/>
              <a:defRPr/>
            </a:pPr>
            <a:r>
              <a:rPr lang="en-US" altLang="x-none" sz="2400" b="1" u="sng" dirty="0"/>
              <a:t>HEOMD</a:t>
            </a:r>
          </a:p>
        </p:txBody>
      </p:sp>
      <p:sp>
        <p:nvSpPr>
          <p:cNvPr id="11" name="Rectangle 13"/>
          <p:cNvSpPr>
            <a:spLocks noChangeArrowheads="1"/>
          </p:cNvSpPr>
          <p:nvPr/>
        </p:nvSpPr>
        <p:spPr bwMode="auto">
          <a:xfrm>
            <a:off x="4876800" y="1826350"/>
            <a:ext cx="4038600" cy="251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marL="285750" indent="-282575">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1pPr>
            <a:lvl2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2pPr>
            <a:lvl3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3pPr>
            <a:lvl4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4pPr>
            <a:lvl5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5pPr>
            <a:lvl6pPr marL="25146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6pPr>
            <a:lvl7pPr marL="29718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7pPr>
            <a:lvl8pPr marL="34290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8pPr>
            <a:lvl9pPr marL="38862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9pPr>
          </a:lstStyle>
          <a:p>
            <a:pPr marL="173038" indent="-171450">
              <a:lnSpc>
                <a:spcPct val="90000"/>
              </a:lnSpc>
              <a:spcAft>
                <a:spcPts val="100"/>
              </a:spcAft>
              <a:buSzPct val="100000"/>
              <a:buFont typeface="Arial" panose="020B0604020202020204" pitchFamily="34" charset="0"/>
              <a:buChar char="•"/>
              <a:defRPr/>
            </a:pPr>
            <a:r>
              <a:rPr lang="en-US" altLang="x-none" sz="1400" b="1" dirty="0">
                <a:solidFill>
                  <a:schemeClr val="tx1"/>
                </a:solidFill>
              </a:rPr>
              <a:t>ISS Operation to 202X - Operating environments definition for structural assessments</a:t>
            </a:r>
          </a:p>
          <a:p>
            <a:pPr marL="173038" indent="-171450">
              <a:lnSpc>
                <a:spcPct val="90000"/>
              </a:lnSpc>
              <a:spcAft>
                <a:spcPts val="100"/>
              </a:spcAft>
              <a:buSzPct val="100000"/>
              <a:buFont typeface="Arial" panose="020B0604020202020204" pitchFamily="34" charset="0"/>
              <a:buChar char="•"/>
              <a:defRPr/>
            </a:pPr>
            <a:r>
              <a:rPr lang="en-US" altLang="x-none" sz="1400" b="1" dirty="0">
                <a:solidFill>
                  <a:schemeClr val="tx1"/>
                </a:solidFill>
              </a:rPr>
              <a:t>On-orbit loads (ISS and </a:t>
            </a:r>
            <a:r>
              <a:rPr lang="en-US" altLang="x-none" sz="1400" b="1" dirty="0" err="1">
                <a:solidFill>
                  <a:schemeClr val="tx1"/>
                </a:solidFill>
              </a:rPr>
              <a:t>cislunar</a:t>
            </a:r>
            <a:r>
              <a:rPr lang="en-US" altLang="x-none" sz="1400" b="1" dirty="0">
                <a:solidFill>
                  <a:schemeClr val="tx1"/>
                </a:solidFill>
              </a:rPr>
              <a:t>/GW missions in 2020s)</a:t>
            </a:r>
          </a:p>
          <a:p>
            <a:pPr marL="344488" lvl="1" indent="-171450">
              <a:lnSpc>
                <a:spcPct val="90000"/>
              </a:lnSpc>
              <a:spcAft>
                <a:spcPts val="100"/>
              </a:spcAft>
              <a:buSzPct val="100000"/>
              <a:buFont typeface="Arial" panose="020B0604020202020204" pitchFamily="34" charset="0"/>
              <a:buChar char="•"/>
              <a:defRPr/>
            </a:pPr>
            <a:r>
              <a:rPr lang="en-US" altLang="x-none" sz="1400" dirty="0">
                <a:solidFill>
                  <a:schemeClr val="tx1"/>
                </a:solidFill>
              </a:rPr>
              <a:t>Docking , plume, thermal loads; Coupled vehicle dynamic response</a:t>
            </a:r>
          </a:p>
          <a:p>
            <a:pPr marL="173038" indent="-171450">
              <a:lnSpc>
                <a:spcPct val="90000"/>
              </a:lnSpc>
              <a:spcAft>
                <a:spcPts val="100"/>
              </a:spcAft>
              <a:buSzPct val="100000"/>
              <a:buFont typeface="Arial" panose="020B0604020202020204" pitchFamily="34" charset="0"/>
              <a:buChar char="•"/>
              <a:defRPr/>
            </a:pPr>
            <a:r>
              <a:rPr lang="en-US" altLang="x-none" sz="1400" b="1" dirty="0">
                <a:solidFill>
                  <a:schemeClr val="tx1"/>
                </a:solidFill>
              </a:rPr>
              <a:t>Commercial Crew Program</a:t>
            </a:r>
          </a:p>
          <a:p>
            <a:pPr marL="344488" lvl="1" indent="-171450">
              <a:lnSpc>
                <a:spcPct val="90000"/>
              </a:lnSpc>
              <a:spcAft>
                <a:spcPts val="100"/>
              </a:spcAft>
              <a:buSzPct val="100000"/>
              <a:buFont typeface="Arial" panose="020B0604020202020204" pitchFamily="34" charset="0"/>
              <a:buChar char="•"/>
              <a:defRPr/>
            </a:pPr>
            <a:r>
              <a:rPr lang="en-US" altLang="x-none" sz="1400" dirty="0">
                <a:solidFill>
                  <a:schemeClr val="tx1"/>
                </a:solidFill>
              </a:rPr>
              <a:t>Alternate standards, IV&amp;V, rapid development</a:t>
            </a:r>
          </a:p>
          <a:p>
            <a:pPr marL="344488" lvl="1" indent="-171450">
              <a:lnSpc>
                <a:spcPct val="90000"/>
              </a:lnSpc>
              <a:spcAft>
                <a:spcPts val="100"/>
              </a:spcAft>
              <a:buSzPct val="100000"/>
              <a:buFont typeface="Arial" panose="020B0604020202020204" pitchFamily="34" charset="0"/>
              <a:buChar char="•"/>
              <a:defRPr/>
            </a:pPr>
            <a:r>
              <a:rPr lang="en-US" altLang="x-none" sz="1400" dirty="0">
                <a:solidFill>
                  <a:schemeClr val="tx1"/>
                </a:solidFill>
              </a:rPr>
              <a:t>Test: </a:t>
            </a:r>
            <a:r>
              <a:rPr lang="en-US" altLang="x-none" sz="1400" dirty="0" err="1">
                <a:solidFill>
                  <a:schemeClr val="tx1"/>
                </a:solidFill>
              </a:rPr>
              <a:t>Qual</a:t>
            </a:r>
            <a:r>
              <a:rPr lang="en-US" altLang="x-none" sz="1400" dirty="0">
                <a:solidFill>
                  <a:schemeClr val="tx1"/>
                </a:solidFill>
              </a:rPr>
              <a:t> and acceptance, modal</a:t>
            </a:r>
          </a:p>
          <a:p>
            <a:pPr marL="173038" indent="-171450">
              <a:lnSpc>
                <a:spcPct val="90000"/>
              </a:lnSpc>
              <a:spcAft>
                <a:spcPts val="100"/>
              </a:spcAft>
              <a:buSzPct val="100000"/>
              <a:buFont typeface="Arial" panose="020B0604020202020204" pitchFamily="34" charset="0"/>
              <a:buChar char="•"/>
              <a:defRPr/>
            </a:pPr>
            <a:r>
              <a:rPr lang="en-US" altLang="x-none" sz="1400" b="1" dirty="0">
                <a:solidFill>
                  <a:schemeClr val="tx1"/>
                </a:solidFill>
              </a:rPr>
              <a:t>SLS/MPCV/ESA SM:  Prelaunch, liftoff and ascent dynamic loads and environments, model verification</a:t>
            </a:r>
          </a:p>
          <a:p>
            <a:pPr marL="344488" lvl="1" indent="-171450">
              <a:lnSpc>
                <a:spcPct val="90000"/>
              </a:lnSpc>
              <a:spcAft>
                <a:spcPts val="100"/>
              </a:spcAft>
              <a:buSzPct val="100000"/>
              <a:buFont typeface="Arial" panose="020B0604020202020204" pitchFamily="34" charset="0"/>
              <a:buChar char="•"/>
              <a:defRPr/>
            </a:pPr>
            <a:r>
              <a:rPr lang="en-US" altLang="x-none" sz="1400" dirty="0">
                <a:solidFill>
                  <a:schemeClr val="tx1"/>
                </a:solidFill>
              </a:rPr>
              <a:t>Support Block 1 certification, Block 1B development</a:t>
            </a:r>
          </a:p>
          <a:p>
            <a:pPr marL="344488" lvl="1" indent="-171450">
              <a:lnSpc>
                <a:spcPct val="90000"/>
              </a:lnSpc>
              <a:spcAft>
                <a:spcPts val="100"/>
              </a:spcAft>
              <a:buSzPct val="100000"/>
              <a:buFont typeface="Arial" panose="020B0604020202020204" pitchFamily="34" charset="0"/>
              <a:buChar char="•"/>
              <a:defRPr/>
            </a:pPr>
            <a:r>
              <a:rPr lang="en-US" altLang="x-none" sz="1400" dirty="0">
                <a:solidFill>
                  <a:schemeClr val="tx1"/>
                </a:solidFill>
              </a:rPr>
              <a:t>Complex programs, aborts, end-to-end simulation</a:t>
            </a:r>
          </a:p>
          <a:p>
            <a:pPr marL="344488" lvl="1" indent="-171450">
              <a:lnSpc>
                <a:spcPct val="90000"/>
              </a:lnSpc>
              <a:spcAft>
                <a:spcPts val="100"/>
              </a:spcAft>
              <a:buSzPct val="100000"/>
              <a:buFont typeface="Arial" panose="020B0604020202020204" pitchFamily="34" charset="0"/>
              <a:buChar char="•"/>
              <a:defRPr/>
            </a:pPr>
            <a:r>
              <a:rPr lang="en-US" altLang="x-none" sz="1400" dirty="0" err="1">
                <a:solidFill>
                  <a:schemeClr val="tx1"/>
                </a:solidFill>
              </a:rPr>
              <a:t>Vibroacoustics</a:t>
            </a:r>
            <a:r>
              <a:rPr lang="en-US" altLang="x-none" sz="1400" dirty="0">
                <a:solidFill>
                  <a:schemeClr val="tx1"/>
                </a:solidFill>
              </a:rPr>
              <a:t>, shock</a:t>
            </a:r>
          </a:p>
          <a:p>
            <a:pPr marL="173038" indent="-171450">
              <a:lnSpc>
                <a:spcPct val="90000"/>
              </a:lnSpc>
              <a:spcAft>
                <a:spcPts val="100"/>
              </a:spcAft>
              <a:buSzPct val="100000"/>
              <a:buFont typeface="Arial" panose="020B0604020202020204" pitchFamily="34" charset="0"/>
              <a:buChar char="•"/>
              <a:defRPr/>
            </a:pPr>
            <a:r>
              <a:rPr lang="en-US" altLang="x-none" sz="1400" b="1" dirty="0">
                <a:solidFill>
                  <a:schemeClr val="tx1"/>
                </a:solidFill>
              </a:rPr>
              <a:t>Enabling Development – Moon2Mars, HLS, etc</a:t>
            </a:r>
            <a:r>
              <a:rPr lang="en-US" altLang="x-none" sz="1400" b="1" dirty="0" smtClean="0">
                <a:solidFill>
                  <a:schemeClr val="tx1"/>
                </a:solidFill>
              </a:rPr>
              <a:t>.</a:t>
            </a:r>
            <a:endParaRPr lang="en-US" altLang="x-none" sz="1400" b="1" dirty="0">
              <a:solidFill>
                <a:schemeClr val="tx1"/>
              </a:solidFill>
            </a:endParaRPr>
          </a:p>
          <a:p>
            <a:pPr marL="173038" indent="-171450">
              <a:lnSpc>
                <a:spcPct val="90000"/>
              </a:lnSpc>
              <a:spcAft>
                <a:spcPts val="100"/>
              </a:spcAft>
              <a:buSzPct val="100000"/>
              <a:buFont typeface="Arial" panose="020B0604020202020204" pitchFamily="34" charset="0"/>
              <a:buChar char="•"/>
              <a:defRPr/>
            </a:pPr>
            <a:r>
              <a:rPr lang="en-US" altLang="x-none" sz="1400" b="1" dirty="0">
                <a:solidFill>
                  <a:schemeClr val="tx1"/>
                </a:solidFill>
              </a:rPr>
              <a:t>Entry and landing loads, stability</a:t>
            </a:r>
          </a:p>
          <a:p>
            <a:pPr marL="344488" lvl="1" indent="-171450">
              <a:lnSpc>
                <a:spcPct val="90000"/>
              </a:lnSpc>
              <a:spcAft>
                <a:spcPts val="100"/>
              </a:spcAft>
              <a:buSzPct val="100000"/>
              <a:buFont typeface="Arial" panose="020B0604020202020204" pitchFamily="34" charset="0"/>
              <a:buChar char="•"/>
              <a:defRPr/>
            </a:pPr>
            <a:r>
              <a:rPr lang="en-US" altLang="x-none" sz="1400" dirty="0">
                <a:solidFill>
                  <a:schemeClr val="tx1"/>
                </a:solidFill>
              </a:rPr>
              <a:t>Terrestrial water/ground impact dynamics</a:t>
            </a:r>
          </a:p>
          <a:p>
            <a:pPr marL="344488" lvl="1" indent="-171450">
              <a:lnSpc>
                <a:spcPct val="90000"/>
              </a:lnSpc>
              <a:spcAft>
                <a:spcPts val="100"/>
              </a:spcAft>
              <a:buSzPct val="100000"/>
              <a:buFont typeface="Arial" panose="020B0604020202020204" pitchFamily="34" charset="0"/>
              <a:buChar char="•"/>
              <a:defRPr/>
            </a:pPr>
            <a:r>
              <a:rPr lang="en-US" altLang="x-none" sz="1400" dirty="0">
                <a:solidFill>
                  <a:schemeClr val="tx1"/>
                </a:solidFill>
              </a:rPr>
              <a:t>Survivability, reusability</a:t>
            </a:r>
          </a:p>
        </p:txBody>
      </p:sp>
      <p:cxnSp>
        <p:nvCxnSpPr>
          <p:cNvPr id="15" name="Straight Connector 14"/>
          <p:cNvCxnSpPr/>
          <p:nvPr/>
        </p:nvCxnSpPr>
        <p:spPr>
          <a:xfrm>
            <a:off x="4529341" y="1524000"/>
            <a:ext cx="0" cy="5060298"/>
          </a:xfrm>
          <a:prstGeom prst="line">
            <a:avLst/>
          </a:prstGeom>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18C14F29-5060-4830-A216-B31A92D65088}" type="slidenum">
              <a:rPr lang="en-US" smtClean="0"/>
              <a:t>28</a:t>
            </a:fld>
            <a:endParaRPr lang="en-US"/>
          </a:p>
        </p:txBody>
      </p:sp>
    </p:spTree>
    <p:extLst>
      <p:ext uri="{BB962C8B-B14F-4D97-AF65-F5344CB8AC3E}">
        <p14:creationId xmlns:p14="http://schemas.microsoft.com/office/powerpoint/2010/main" val="1299594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LOADS@NASA</a:t>
            </a:r>
            <a:r>
              <a:rPr lang="en-US" altLang="x-none" b="1" dirty="0" smtClean="0"/>
              <a:t/>
            </a:r>
            <a:br>
              <a:rPr lang="en-US" altLang="x-none" b="1" dirty="0" smtClean="0"/>
            </a:br>
            <a:r>
              <a:rPr lang="en-US" altLang="x-none" sz="4000" b="1" dirty="0"/>
              <a:t>L&amp;D Mission Readiness - Requirements</a:t>
            </a:r>
            <a:endParaRPr lang="en-US" sz="4000" dirty="0"/>
          </a:p>
        </p:txBody>
      </p:sp>
      <p:sp>
        <p:nvSpPr>
          <p:cNvPr id="7" name="Rectangle 8"/>
          <p:cNvSpPr>
            <a:spLocks noChangeArrowheads="1"/>
          </p:cNvSpPr>
          <p:nvPr/>
        </p:nvSpPr>
        <p:spPr bwMode="auto">
          <a:xfrm>
            <a:off x="1905002" y="1435603"/>
            <a:ext cx="866241" cy="386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5pPr>
            <a:lvl6pPr marL="25146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6pPr>
            <a:lvl7pPr marL="29718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7pPr>
            <a:lvl8pPr marL="34290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8pPr>
            <a:lvl9pPr marL="38862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9pPr>
          </a:lstStyle>
          <a:p>
            <a:pPr>
              <a:lnSpc>
                <a:spcPct val="80000"/>
              </a:lnSpc>
              <a:spcBef>
                <a:spcPts val="488"/>
              </a:spcBef>
              <a:buSzPct val="100000"/>
              <a:defRPr/>
            </a:pPr>
            <a:r>
              <a:rPr lang="en-US" altLang="x-none" sz="2400" b="1" u="sng" dirty="0"/>
              <a:t>SMD</a:t>
            </a:r>
          </a:p>
        </p:txBody>
      </p:sp>
      <p:sp>
        <p:nvSpPr>
          <p:cNvPr id="8" name="Rectangle 10"/>
          <p:cNvSpPr>
            <a:spLocks noChangeArrowheads="1"/>
          </p:cNvSpPr>
          <p:nvPr/>
        </p:nvSpPr>
        <p:spPr bwMode="auto">
          <a:xfrm>
            <a:off x="76200" y="2038352"/>
            <a:ext cx="4572000" cy="218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marL="342900" indent="-339725">
              <a:lnSpc>
                <a:spcPct val="93000"/>
              </a:lnSpc>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1pPr>
            <a:lvl2pPr>
              <a:lnSpc>
                <a:spcPct val="93000"/>
              </a:lnSpc>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2pPr>
            <a:lvl3pPr>
              <a:lnSpc>
                <a:spcPct val="93000"/>
              </a:lnSpc>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3pPr>
            <a:lvl4pPr>
              <a:lnSpc>
                <a:spcPct val="93000"/>
              </a:lnSpc>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4pPr>
            <a:lvl5pPr>
              <a:lnSpc>
                <a:spcPct val="93000"/>
              </a:lnSpc>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chemeClr val="bg1"/>
                </a:solidFill>
                <a:latin typeface="Arial" charset="0"/>
                <a:ea typeface="Arial Unicode MS" charset="0"/>
                <a:cs typeface="Arial Unicode MS" charset="0"/>
              </a:defRPr>
            </a:lvl9pPr>
          </a:lstStyle>
          <a:p>
            <a:pPr marL="174625" indent="-171450">
              <a:lnSpc>
                <a:spcPct val="90000"/>
              </a:lnSpc>
              <a:spcAft>
                <a:spcPts val="100"/>
              </a:spcAft>
              <a:buClrTx/>
              <a:buFont typeface="Arial" panose="020B0604020202020204" pitchFamily="34" charset="0"/>
              <a:buChar char="•"/>
              <a:tabLst>
                <a:tab pos="461963"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lang="en-US" altLang="x-none" sz="2000" b="1" dirty="0">
                <a:solidFill>
                  <a:schemeClr val="tx1"/>
                </a:solidFill>
              </a:rPr>
              <a:t>Model validations, loads and environments</a:t>
            </a:r>
          </a:p>
          <a:p>
            <a:pPr marL="288925" lvl="1" indent="-171450">
              <a:lnSpc>
                <a:spcPct val="90000"/>
              </a:lnSpc>
              <a:spcAft>
                <a:spcPts val="100"/>
              </a:spcAft>
              <a:buClrTx/>
              <a:buFont typeface="Arial" panose="020B0604020202020204" pitchFamily="34" charset="0"/>
              <a:buChar char="•"/>
              <a:tabLst>
                <a:tab pos="461963"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lang="en-US" altLang="x-none" sz="2000" dirty="0">
                <a:solidFill>
                  <a:schemeClr val="tx1"/>
                </a:solidFill>
              </a:rPr>
              <a:t>Launch: Acoustic, shock, vibration, modal survey</a:t>
            </a:r>
          </a:p>
          <a:p>
            <a:pPr marL="288925" lvl="1" indent="-171450">
              <a:lnSpc>
                <a:spcPct val="90000"/>
              </a:lnSpc>
              <a:spcAft>
                <a:spcPts val="100"/>
              </a:spcAft>
              <a:buClrTx/>
              <a:buFont typeface="Arial" panose="020B0604020202020204" pitchFamily="34" charset="0"/>
              <a:buChar char="•"/>
              <a:tabLst>
                <a:tab pos="461963"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lang="en-US" altLang="x-none" sz="2000" dirty="0">
                <a:solidFill>
                  <a:schemeClr val="tx1"/>
                </a:solidFill>
              </a:rPr>
              <a:t>On orbit vibration: Jitter</a:t>
            </a:r>
          </a:p>
          <a:p>
            <a:pPr marL="288925" lvl="1" indent="-171450">
              <a:lnSpc>
                <a:spcPct val="90000"/>
              </a:lnSpc>
              <a:spcAft>
                <a:spcPts val="100"/>
              </a:spcAft>
              <a:buClrTx/>
              <a:buFont typeface="Arial" panose="020B0604020202020204" pitchFamily="34" charset="0"/>
              <a:buChar char="•"/>
              <a:tabLst>
                <a:tab pos="461963"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lang="en-US" altLang="x-none" sz="2000" dirty="0">
                <a:solidFill>
                  <a:schemeClr val="tx1"/>
                </a:solidFill>
              </a:rPr>
              <a:t>Class D Payloads: Minimum set of requirements lacking</a:t>
            </a:r>
          </a:p>
          <a:p>
            <a:pPr marL="174625" indent="-171450">
              <a:lnSpc>
                <a:spcPct val="90000"/>
              </a:lnSpc>
              <a:spcAft>
                <a:spcPts val="100"/>
              </a:spcAft>
              <a:buClrTx/>
              <a:buFont typeface="Arial" panose="020B0604020202020204" pitchFamily="34" charset="0"/>
              <a:buChar char="•"/>
              <a:tabLst>
                <a:tab pos="461963"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endParaRPr lang="en-US" altLang="x-none" sz="2000" dirty="0">
              <a:solidFill>
                <a:schemeClr val="tx1"/>
              </a:solidFill>
            </a:endParaRPr>
          </a:p>
          <a:p>
            <a:pPr marL="174625" indent="-171450">
              <a:lnSpc>
                <a:spcPct val="90000"/>
              </a:lnSpc>
              <a:spcAft>
                <a:spcPts val="100"/>
              </a:spcAft>
              <a:buClrTx/>
              <a:buFont typeface="Arial" panose="020B0604020202020204" pitchFamily="34" charset="0"/>
              <a:buChar char="•"/>
              <a:tabLst>
                <a:tab pos="461963"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lang="en-US" altLang="x-none" sz="2000" b="1" dirty="0">
                <a:solidFill>
                  <a:schemeClr val="tx1"/>
                </a:solidFill>
              </a:rPr>
              <a:t>Validation and Qualification testing</a:t>
            </a:r>
          </a:p>
          <a:p>
            <a:pPr marL="288925" lvl="1" indent="-171450">
              <a:lnSpc>
                <a:spcPct val="90000"/>
              </a:lnSpc>
              <a:spcAft>
                <a:spcPts val="100"/>
              </a:spcAft>
              <a:buClrTx/>
              <a:buFont typeface="Arial" panose="020B0604020202020204" pitchFamily="34" charset="0"/>
              <a:buChar char="•"/>
              <a:tabLst>
                <a:tab pos="461963"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pPr>
            <a:r>
              <a:rPr lang="en-US" altLang="x-none" sz="2000" dirty="0">
                <a:solidFill>
                  <a:schemeClr val="tx1"/>
                </a:solidFill>
              </a:rPr>
              <a:t>Random and sine vibration (Force limited tests), Shock, Acoustic, Strength Tests , Modal Surveys (fixed base, base driven, operational), Dynamic Interaction Tests (Jitter)</a:t>
            </a:r>
          </a:p>
        </p:txBody>
      </p:sp>
      <p:sp>
        <p:nvSpPr>
          <p:cNvPr id="12" name="Rectangle 7"/>
          <p:cNvSpPr>
            <a:spLocks noChangeArrowheads="1"/>
          </p:cNvSpPr>
          <p:nvPr/>
        </p:nvSpPr>
        <p:spPr bwMode="auto">
          <a:xfrm>
            <a:off x="6172202" y="1436825"/>
            <a:ext cx="1053791" cy="386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5pPr>
            <a:lvl6pPr marL="25146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6pPr>
            <a:lvl7pPr marL="29718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7pPr>
            <a:lvl8pPr marL="34290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8pPr>
            <a:lvl9pPr marL="3886200" indent="-228600" defTabSz="4572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Arial Unicode MS" charset="0"/>
                <a:cs typeface="Arial Unicode MS" charset="0"/>
              </a:defRPr>
            </a:lvl9pPr>
          </a:lstStyle>
          <a:p>
            <a:pPr>
              <a:lnSpc>
                <a:spcPct val="80000"/>
              </a:lnSpc>
              <a:spcBef>
                <a:spcPts val="488"/>
              </a:spcBef>
              <a:buSzPct val="100000"/>
              <a:defRPr/>
            </a:pPr>
            <a:r>
              <a:rPr lang="en-US" altLang="x-none" sz="2400" b="1" u="sng" dirty="0"/>
              <a:t>STMD</a:t>
            </a:r>
          </a:p>
        </p:txBody>
      </p:sp>
      <p:sp>
        <p:nvSpPr>
          <p:cNvPr id="13" name="Rectangle 13"/>
          <p:cNvSpPr>
            <a:spLocks noChangeArrowheads="1"/>
          </p:cNvSpPr>
          <p:nvPr/>
        </p:nvSpPr>
        <p:spPr bwMode="auto">
          <a:xfrm>
            <a:off x="4648200" y="2037481"/>
            <a:ext cx="4572000" cy="19360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lvl1pPr marL="285750" indent="-282575">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1pPr>
            <a:lvl2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2pPr>
            <a:lvl3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3pPr>
            <a:lvl4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4pPr>
            <a:lvl5pPr>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5pPr>
            <a:lvl6pPr marL="25146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6pPr>
            <a:lvl7pPr marL="29718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7pPr>
            <a:lvl8pPr marL="34290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8pPr>
            <a:lvl9pPr marL="3886200" indent="-228600" defTabSz="457200" fontAlgn="base" hangingPunct="0">
              <a:lnSpc>
                <a:spcPct val="93000"/>
              </a:lnSpc>
              <a:spcBef>
                <a:spcPct val="0"/>
              </a:spcBef>
              <a:spcAft>
                <a:spcPct val="0"/>
              </a:spcAft>
              <a:buClr>
                <a:srgbClr val="000000"/>
              </a:buClr>
              <a:buSzPct val="100000"/>
              <a:buFont typeface="Times New Roman" charset="0"/>
              <a:tabLst>
                <a:tab pos="285750" algn="l"/>
                <a:tab pos="742950" algn="l"/>
                <a:tab pos="1200150" algn="l"/>
                <a:tab pos="1657350" algn="l"/>
                <a:tab pos="2114550" algn="l"/>
                <a:tab pos="2571750" algn="l"/>
                <a:tab pos="3028950" algn="l"/>
                <a:tab pos="3486150" algn="l"/>
                <a:tab pos="3943350" algn="l"/>
                <a:tab pos="4400550" algn="l"/>
                <a:tab pos="4857750" algn="l"/>
                <a:tab pos="5314950" algn="l"/>
                <a:tab pos="5772150" algn="l"/>
                <a:tab pos="6229350" algn="l"/>
                <a:tab pos="6686550" algn="l"/>
                <a:tab pos="7143750" algn="l"/>
                <a:tab pos="7600950" algn="l"/>
                <a:tab pos="8058150" algn="l"/>
                <a:tab pos="8515350" algn="l"/>
                <a:tab pos="8972550" algn="l"/>
                <a:tab pos="9429750" algn="l"/>
              </a:tabLst>
              <a:defRPr>
                <a:solidFill>
                  <a:srgbClr val="000000"/>
                </a:solidFill>
                <a:latin typeface="Arial" charset="0"/>
                <a:ea typeface="Arial Unicode MS" charset="0"/>
                <a:cs typeface="Arial Unicode MS" charset="0"/>
              </a:defRPr>
            </a:lvl9pPr>
          </a:lstStyle>
          <a:p>
            <a:pPr marL="176213" indent="-174625">
              <a:lnSpc>
                <a:spcPct val="90000"/>
              </a:lnSpc>
              <a:spcAft>
                <a:spcPts val="100"/>
              </a:spcAft>
              <a:buFont typeface="Arial" panose="020B0604020202020204" pitchFamily="34" charset="0"/>
              <a:buChar char="•"/>
            </a:pPr>
            <a:r>
              <a:rPr lang="en-US" b="1" dirty="0" err="1"/>
              <a:t>Kilopower</a:t>
            </a:r>
            <a:endParaRPr lang="en-US" b="1" dirty="0"/>
          </a:p>
          <a:p>
            <a:pPr marL="347663" lvl="1" indent="-174625">
              <a:lnSpc>
                <a:spcPct val="90000"/>
              </a:lnSpc>
              <a:spcAft>
                <a:spcPts val="100"/>
              </a:spcAft>
              <a:buFont typeface="Arial" panose="020B0604020202020204" pitchFamily="34" charset="0"/>
              <a:buChar char="•"/>
            </a:pPr>
            <a:r>
              <a:rPr lang="en-US" dirty="0"/>
              <a:t>Early concepts and planning for taking KRUSTY to </a:t>
            </a:r>
            <a:r>
              <a:rPr lang="en-US" dirty="0" err="1"/>
              <a:t>Kilopower</a:t>
            </a:r>
            <a:r>
              <a:rPr lang="en-US" dirty="0"/>
              <a:t> flight under </a:t>
            </a:r>
            <a:r>
              <a:rPr lang="en-US" b="1" dirty="0"/>
              <a:t>Game Changing Development</a:t>
            </a:r>
          </a:p>
          <a:p>
            <a:pPr marL="176213" indent="-174625">
              <a:lnSpc>
                <a:spcPct val="90000"/>
              </a:lnSpc>
              <a:spcAft>
                <a:spcPts val="100"/>
              </a:spcAft>
              <a:buFont typeface="Arial" panose="020B0604020202020204" pitchFamily="34" charset="0"/>
              <a:buChar char="•"/>
            </a:pPr>
            <a:r>
              <a:rPr lang="en-US" b="1" dirty="0"/>
              <a:t>Spacecraft Fire Safety (</a:t>
            </a:r>
            <a:r>
              <a:rPr lang="en-US" b="1" dirty="0" err="1"/>
              <a:t>Saffire</a:t>
            </a:r>
            <a:r>
              <a:rPr lang="en-US" b="1" dirty="0"/>
              <a:t>) </a:t>
            </a:r>
          </a:p>
          <a:p>
            <a:pPr marL="347663" lvl="1" indent="-174625">
              <a:lnSpc>
                <a:spcPct val="90000"/>
              </a:lnSpc>
              <a:spcAft>
                <a:spcPts val="100"/>
              </a:spcAft>
              <a:buFont typeface="Arial" panose="020B0604020202020204" pitchFamily="34" charset="0"/>
              <a:buChar char="•"/>
            </a:pPr>
            <a:r>
              <a:rPr lang="en-US" dirty="0" err="1"/>
              <a:t>Protoflight</a:t>
            </a:r>
            <a:r>
              <a:rPr lang="en-US" dirty="0"/>
              <a:t> testing of the 3 units </a:t>
            </a:r>
          </a:p>
          <a:p>
            <a:pPr marL="176213" indent="-174625">
              <a:lnSpc>
                <a:spcPct val="90000"/>
              </a:lnSpc>
              <a:spcAft>
                <a:spcPts val="100"/>
              </a:spcAft>
              <a:buFont typeface="Arial" panose="020B0604020202020204" pitchFamily="34" charset="0"/>
              <a:buChar char="•"/>
            </a:pPr>
            <a:r>
              <a:rPr lang="en-US" b="1" dirty="0"/>
              <a:t>Advanced Composite Solar Sail System (ACS3)</a:t>
            </a:r>
          </a:p>
          <a:p>
            <a:pPr marL="347663" lvl="1" indent="-174625">
              <a:lnSpc>
                <a:spcPct val="90000"/>
              </a:lnSpc>
              <a:spcAft>
                <a:spcPts val="100"/>
              </a:spcAft>
              <a:buFont typeface="Arial" panose="020B0604020202020204" pitchFamily="34" charset="0"/>
              <a:buChar char="•"/>
            </a:pPr>
            <a:r>
              <a:rPr lang="en-US" dirty="0"/>
              <a:t>Solar Sail Spacecraft Deployment Analysis, Design Concepts, &amp; Testing</a:t>
            </a:r>
          </a:p>
          <a:p>
            <a:pPr marL="347663" lvl="1" indent="-174625">
              <a:lnSpc>
                <a:spcPct val="90000"/>
              </a:lnSpc>
              <a:spcAft>
                <a:spcPts val="100"/>
              </a:spcAft>
              <a:buFont typeface="Arial" panose="020B0604020202020204" pitchFamily="34" charset="0"/>
              <a:buChar char="•"/>
            </a:pPr>
            <a:r>
              <a:rPr lang="en-US" dirty="0"/>
              <a:t>Collaboration with NASA AMES</a:t>
            </a:r>
          </a:p>
          <a:p>
            <a:pPr marL="176213" indent="-174625">
              <a:lnSpc>
                <a:spcPct val="90000"/>
              </a:lnSpc>
              <a:spcAft>
                <a:spcPts val="100"/>
              </a:spcAft>
              <a:buFont typeface="Arial" panose="020B0604020202020204" pitchFamily="34" charset="0"/>
              <a:buChar char="•"/>
            </a:pPr>
            <a:r>
              <a:rPr lang="en-US" b="1" dirty="0"/>
              <a:t>LOFTID</a:t>
            </a:r>
          </a:p>
          <a:p>
            <a:pPr marL="347663" lvl="1" indent="-174625">
              <a:lnSpc>
                <a:spcPct val="90000"/>
              </a:lnSpc>
              <a:spcAft>
                <a:spcPts val="100"/>
              </a:spcAft>
              <a:buFont typeface="Arial" panose="020B0604020202020204" pitchFamily="34" charset="0"/>
              <a:buChar char="•"/>
            </a:pPr>
            <a:r>
              <a:rPr lang="en-US" dirty="0"/>
              <a:t>Inflatable Decelerator Payload </a:t>
            </a:r>
          </a:p>
          <a:p>
            <a:pPr marL="347663" lvl="1" indent="-174625">
              <a:lnSpc>
                <a:spcPct val="90000"/>
              </a:lnSpc>
              <a:spcAft>
                <a:spcPts val="100"/>
              </a:spcAft>
              <a:buFont typeface="Arial" panose="020B0604020202020204" pitchFamily="34" charset="0"/>
              <a:buChar char="•"/>
            </a:pPr>
            <a:r>
              <a:rPr lang="en-US" dirty="0"/>
              <a:t>Payload Vibration vs. Acoustic Testing considerations</a:t>
            </a:r>
          </a:p>
        </p:txBody>
      </p:sp>
      <p:cxnSp>
        <p:nvCxnSpPr>
          <p:cNvPr id="15" name="Straight Connector 14"/>
          <p:cNvCxnSpPr/>
          <p:nvPr/>
        </p:nvCxnSpPr>
        <p:spPr>
          <a:xfrm>
            <a:off x="4529341" y="1524000"/>
            <a:ext cx="0" cy="5060298"/>
          </a:xfrm>
          <a:prstGeom prst="line">
            <a:avLst/>
          </a:prstGeom>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18C14F29-5060-4830-A216-B31A92D65088}" type="slidenum">
              <a:rPr lang="en-US" smtClean="0"/>
              <a:t>29</a:t>
            </a:fld>
            <a:endParaRPr lang="en-US"/>
          </a:p>
        </p:txBody>
      </p:sp>
    </p:spTree>
    <p:extLst>
      <p:ext uri="{BB962C8B-B14F-4D97-AF65-F5344CB8AC3E}">
        <p14:creationId xmlns:p14="http://schemas.microsoft.com/office/powerpoint/2010/main" val="25357467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LOADS@NASA</a:t>
            </a:r>
          </a:p>
        </p:txBody>
      </p:sp>
      <p:sp>
        <p:nvSpPr>
          <p:cNvPr id="3" name="Content Placeholder 2"/>
          <p:cNvSpPr>
            <a:spLocks noGrp="1"/>
          </p:cNvSpPr>
          <p:nvPr>
            <p:ph sz="half" idx="1"/>
          </p:nvPr>
        </p:nvSpPr>
        <p:spPr>
          <a:xfrm>
            <a:off x="63795" y="1447800"/>
            <a:ext cx="6885806" cy="4953000"/>
          </a:xfrm>
        </p:spPr>
        <p:txBody>
          <a:bodyPr>
            <a:normAutofit fontScale="92500" lnSpcReduction="20000"/>
          </a:bodyPr>
          <a:lstStyle/>
          <a:p>
            <a:pPr lvl="1" fontAlgn="ctr"/>
            <a:r>
              <a:rPr lang="en-US" b="1" dirty="0" smtClean="0"/>
              <a:t>Advanced Dynamic </a:t>
            </a:r>
            <a:r>
              <a:rPr lang="en-US" b="1" dirty="0"/>
              <a:t>Testing Development and </a:t>
            </a:r>
            <a:r>
              <a:rPr lang="en-US" b="1" dirty="0" smtClean="0"/>
              <a:t>Demonstration, Modeling and Analysis Methods, and Consensus Guidelines.</a:t>
            </a:r>
          </a:p>
          <a:p>
            <a:pPr lvl="2" fontAlgn="ctr"/>
            <a:r>
              <a:rPr lang="en-US" b="1" dirty="0" smtClean="0"/>
              <a:t>Testing</a:t>
            </a:r>
          </a:p>
          <a:p>
            <a:pPr lvl="3" fontAlgn="ctr"/>
            <a:r>
              <a:rPr lang="en-US" b="1" dirty="0" smtClean="0"/>
              <a:t>Multi-DOF </a:t>
            </a:r>
            <a:r>
              <a:rPr lang="en-US" b="1" dirty="0"/>
              <a:t>Testing - Impedance-Matched Multi-Axis Testing (IMMAT)</a:t>
            </a:r>
            <a:endParaRPr lang="en-US" b="1" dirty="0" smtClean="0"/>
          </a:p>
          <a:p>
            <a:pPr lvl="3" fontAlgn="ctr"/>
            <a:r>
              <a:rPr lang="en-US" b="1" dirty="0" smtClean="0"/>
              <a:t>Operational Modal Analysis</a:t>
            </a:r>
          </a:p>
          <a:p>
            <a:pPr lvl="3" fontAlgn="ctr"/>
            <a:r>
              <a:rPr lang="en-US" b="1" dirty="0" smtClean="0"/>
              <a:t>Fixed Based Correction </a:t>
            </a:r>
            <a:r>
              <a:rPr lang="en-US" b="1" dirty="0"/>
              <a:t>(FBC) technique </a:t>
            </a:r>
            <a:endParaRPr lang="en-US" b="1" dirty="0" smtClean="0"/>
          </a:p>
          <a:p>
            <a:pPr lvl="3" fontAlgn="ctr"/>
            <a:r>
              <a:rPr lang="en-US" b="1" dirty="0" smtClean="0"/>
              <a:t>Enhanced Building Block Approach</a:t>
            </a:r>
          </a:p>
          <a:p>
            <a:pPr lvl="2" fontAlgn="ctr"/>
            <a:r>
              <a:rPr lang="en-US" b="1" dirty="0" smtClean="0"/>
              <a:t>Analysis</a:t>
            </a:r>
          </a:p>
          <a:p>
            <a:pPr lvl="3" fontAlgn="ctr"/>
            <a:r>
              <a:rPr lang="en-US" b="1" dirty="0"/>
              <a:t>Shock Modelling</a:t>
            </a:r>
          </a:p>
          <a:p>
            <a:pPr lvl="3" fontAlgn="ctr"/>
            <a:r>
              <a:rPr lang="en-US" b="1" dirty="0"/>
              <a:t>Shock Data</a:t>
            </a:r>
          </a:p>
          <a:p>
            <a:pPr lvl="3" fontAlgn="ctr"/>
            <a:r>
              <a:rPr lang="en-US" b="1" dirty="0" err="1"/>
              <a:t>Vibro</a:t>
            </a:r>
            <a:r>
              <a:rPr lang="en-US" b="1" dirty="0"/>
              <a:t>-acoustic Modeling</a:t>
            </a:r>
          </a:p>
          <a:p>
            <a:pPr lvl="3" fontAlgn="ctr"/>
            <a:r>
              <a:rPr lang="en-US" b="1" dirty="0"/>
              <a:t>Nonlinear Joint Analysis</a:t>
            </a:r>
          </a:p>
          <a:p>
            <a:pPr lvl="3" fontAlgn="ctr"/>
            <a:r>
              <a:rPr lang="en-US" b="1" dirty="0"/>
              <a:t>Uncertainty Quantification</a:t>
            </a:r>
          </a:p>
          <a:p>
            <a:pPr lvl="2" fontAlgn="ctr"/>
            <a:r>
              <a:rPr lang="en-US" b="1" dirty="0" smtClean="0"/>
              <a:t>Guidelines</a:t>
            </a:r>
          </a:p>
          <a:p>
            <a:pPr lvl="3" fontAlgn="ctr"/>
            <a:r>
              <a:rPr lang="en-US" b="1" dirty="0" smtClean="0"/>
              <a:t>Impact </a:t>
            </a:r>
            <a:r>
              <a:rPr lang="en-US" b="1" dirty="0"/>
              <a:t>and Blast Guidance Development </a:t>
            </a:r>
          </a:p>
        </p:txBody>
      </p:sp>
      <p:sp>
        <p:nvSpPr>
          <p:cNvPr id="14" name="TextBox 13"/>
          <p:cNvSpPr txBox="1"/>
          <p:nvPr/>
        </p:nvSpPr>
        <p:spPr>
          <a:xfrm>
            <a:off x="6943707" y="1411069"/>
            <a:ext cx="2209365" cy="646331"/>
          </a:xfrm>
          <a:prstGeom prst="rect">
            <a:avLst/>
          </a:prstGeom>
          <a:noFill/>
        </p:spPr>
        <p:txBody>
          <a:bodyPr wrap="square" rtlCol="0">
            <a:spAutoFit/>
          </a:bodyPr>
          <a:lstStyle/>
          <a:p>
            <a:pPr algn="ctr"/>
            <a:r>
              <a:rPr lang="en-US" b="1" dirty="0">
                <a:solidFill>
                  <a:srgbClr val="000000"/>
                </a:solidFill>
              </a:rPr>
              <a:t>RECENT/FUTURE</a:t>
            </a:r>
          </a:p>
          <a:p>
            <a:pPr algn="ctr"/>
            <a:r>
              <a:rPr lang="en-US" b="1" dirty="0">
                <a:solidFill>
                  <a:srgbClr val="000000"/>
                </a:solidFill>
              </a:rPr>
              <a:t>Engagement</a:t>
            </a:r>
          </a:p>
        </p:txBody>
      </p:sp>
      <p:pic>
        <p:nvPicPr>
          <p:cNvPr id="1026" name="Picture 2" descr="NASA's mobile launcher atop crawler-transporter 2 arrives at Launch Pad 39B on Aug. 31, 2018, at Kennedy Space Center in Flori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048000"/>
            <a:ext cx="3200400" cy="2400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91200" y="5519171"/>
            <a:ext cx="3048000" cy="1015663"/>
          </a:xfrm>
          <a:prstGeom prst="rect">
            <a:avLst/>
          </a:prstGeom>
          <a:noFill/>
        </p:spPr>
        <p:txBody>
          <a:bodyPr wrap="square" rtlCol="0">
            <a:spAutoFit/>
          </a:bodyPr>
          <a:lstStyle/>
          <a:p>
            <a:r>
              <a:rPr lang="en-US" sz="1000" dirty="0"/>
              <a:t>The mobile launcher is the ground structure that will be used to assemble, process and launch NASA’s Space Launch System (SLS) rocket and Orion spacecraft from Launch Pad 39B at the agency’s Kennedy Space Center in Florida for missions to deep space destinations, such as the Moon, Mars and beyond.</a:t>
            </a:r>
          </a:p>
        </p:txBody>
      </p:sp>
      <p:sp>
        <p:nvSpPr>
          <p:cNvPr id="7" name="Slide Number Placeholder 6"/>
          <p:cNvSpPr>
            <a:spLocks noGrp="1"/>
          </p:cNvSpPr>
          <p:nvPr>
            <p:ph type="sldNum" sz="quarter" idx="12"/>
          </p:nvPr>
        </p:nvSpPr>
        <p:spPr/>
        <p:txBody>
          <a:bodyPr/>
          <a:lstStyle/>
          <a:p>
            <a:fld id="{18C14F29-5060-4830-A216-B31A92D65088}" type="slidenum">
              <a:rPr lang="en-US" smtClean="0"/>
              <a:t>30</a:t>
            </a:fld>
            <a:endParaRPr lang="en-US"/>
          </a:p>
        </p:txBody>
      </p:sp>
    </p:spTree>
    <p:extLst>
      <p:ext uri="{BB962C8B-B14F-4D97-AF65-F5344CB8AC3E}">
        <p14:creationId xmlns:p14="http://schemas.microsoft.com/office/powerpoint/2010/main" val="34079391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EBCC81EB-7BCE-5B4E-A6DB-076CB640082D}" type="slidenum">
              <a:rPr lang="en-US"/>
              <a:pPr>
                <a:defRPr/>
              </a:pPr>
              <a:t>31</a:t>
            </a:fld>
            <a:endParaRPr lang="en-US" dirty="0"/>
          </a:p>
        </p:txBody>
      </p:sp>
      <p:sp>
        <p:nvSpPr>
          <p:cNvPr id="8" name="TextBox 7"/>
          <p:cNvSpPr txBox="1"/>
          <p:nvPr/>
        </p:nvSpPr>
        <p:spPr>
          <a:xfrm>
            <a:off x="1121005" y="130628"/>
            <a:ext cx="6956196" cy="769441"/>
          </a:xfrm>
          <a:prstGeom prst="rect">
            <a:avLst/>
          </a:prstGeom>
          <a:noFill/>
        </p:spPr>
        <p:txBody>
          <a:bodyPr wrap="square" rtlCol="0">
            <a:spAutoFit/>
          </a:bodyPr>
          <a:lstStyle/>
          <a:p>
            <a:pPr algn="ctr"/>
            <a:r>
              <a:rPr lang="en-US" sz="4400" dirty="0">
                <a:solidFill>
                  <a:schemeClr val="bg1"/>
                </a:solidFill>
                <a:latin typeface="+mj-lt"/>
                <a:ea typeface="+mj-ea"/>
                <a:cs typeface="+mj-cs"/>
              </a:rPr>
              <a:t>LOADS@NASA</a:t>
            </a:r>
          </a:p>
        </p:txBody>
      </p:sp>
      <p:sp>
        <p:nvSpPr>
          <p:cNvPr id="3" name="Rectangle 2"/>
          <p:cNvSpPr/>
          <p:nvPr/>
        </p:nvSpPr>
        <p:spPr>
          <a:xfrm>
            <a:off x="34288" y="1525935"/>
            <a:ext cx="5680712" cy="5539978"/>
          </a:xfrm>
          <a:prstGeom prst="rect">
            <a:avLst/>
          </a:prstGeom>
        </p:spPr>
        <p:txBody>
          <a:bodyPr wrap="square">
            <a:spAutoFit/>
          </a:bodyPr>
          <a:lstStyle/>
          <a:p>
            <a:pPr marL="285750" lvl="1" indent="-285750" fontAlgn="ctr">
              <a:buFont typeface="Arial" panose="020B0604020202020204" pitchFamily="34" charset="0"/>
              <a:buChar char="•"/>
              <a:defRPr/>
            </a:pPr>
            <a:r>
              <a:rPr lang="en-US" b="1" dirty="0"/>
              <a:t>Future missions will require a refresh and/or development of  skills and technologies for:</a:t>
            </a:r>
          </a:p>
          <a:p>
            <a:pPr marL="742950" lvl="2" indent="-285750" fontAlgn="ctr">
              <a:buFont typeface="Arial" panose="020B0604020202020204" pitchFamily="34" charset="0"/>
              <a:buChar char="•"/>
              <a:defRPr/>
            </a:pPr>
            <a:r>
              <a:rPr lang="en-US" sz="1600" dirty="0"/>
              <a:t>In-space</a:t>
            </a:r>
          </a:p>
          <a:p>
            <a:pPr marL="1200150" lvl="3" indent="-285750" fontAlgn="ctr">
              <a:buFont typeface="Arial" panose="020B0604020202020204" pitchFamily="34" charset="0"/>
              <a:buChar char="•"/>
              <a:defRPr/>
            </a:pPr>
            <a:r>
              <a:rPr lang="en-US" sz="1600" dirty="0"/>
              <a:t>Proximity-operations/docking/berthing/mated vehicle loads.</a:t>
            </a:r>
          </a:p>
          <a:p>
            <a:pPr marL="1200150" lvl="3" indent="-285750" fontAlgn="ctr">
              <a:buFont typeface="Arial" panose="020B0604020202020204" pitchFamily="34" charset="0"/>
              <a:buChar char="•"/>
              <a:defRPr/>
            </a:pPr>
            <a:r>
              <a:rPr lang="en-US" sz="1600" dirty="0"/>
              <a:t>Solar Electric Propulsion mated vehicle loads. </a:t>
            </a:r>
          </a:p>
          <a:p>
            <a:pPr marL="1200150" lvl="3" indent="-285750" fontAlgn="ctr">
              <a:buFont typeface="Arial" panose="020B0604020202020204" pitchFamily="34" charset="0"/>
              <a:buChar char="•"/>
              <a:defRPr/>
            </a:pPr>
            <a:r>
              <a:rPr lang="en-US" sz="1600" dirty="0"/>
              <a:t>Lunar lander loads (robotic and human).</a:t>
            </a:r>
          </a:p>
          <a:p>
            <a:pPr marL="1200150" lvl="3" indent="-285750" fontAlgn="ctr">
              <a:buFont typeface="Arial" panose="020B0604020202020204" pitchFamily="34" charset="0"/>
              <a:buChar char="•"/>
              <a:defRPr/>
            </a:pPr>
            <a:r>
              <a:rPr lang="en-US" sz="1600" dirty="0"/>
              <a:t>EDL loads (Earth and Mars, Jupiter/Europa, Saturn/Titan).</a:t>
            </a:r>
          </a:p>
          <a:p>
            <a:pPr marL="1200150" lvl="3" indent="-285750" fontAlgn="ctr">
              <a:buFont typeface="Arial" panose="020B0604020202020204" pitchFamily="34" charset="0"/>
              <a:buChar char="•"/>
              <a:defRPr/>
            </a:pPr>
            <a:r>
              <a:rPr lang="en-US" sz="1600" dirty="0"/>
              <a:t>Shock environment in vacuum.</a:t>
            </a:r>
          </a:p>
          <a:p>
            <a:pPr marL="1200150" lvl="3" indent="-285750" fontAlgn="ctr">
              <a:buFont typeface="Arial" panose="020B0604020202020204" pitchFamily="34" charset="0"/>
              <a:buChar char="•"/>
              <a:defRPr/>
            </a:pPr>
            <a:r>
              <a:rPr lang="en-US" sz="1600" dirty="0"/>
              <a:t>High speed cryogenic turbo-pumps (600kRPM)</a:t>
            </a:r>
          </a:p>
          <a:p>
            <a:pPr marL="914400" lvl="3" fontAlgn="ctr">
              <a:defRPr/>
            </a:pPr>
            <a:endParaRPr lang="en-US" sz="1600" dirty="0"/>
          </a:p>
          <a:p>
            <a:pPr marL="742950" lvl="2" indent="-285750" fontAlgn="ctr">
              <a:buFont typeface="Arial" panose="020B0604020202020204" pitchFamily="34" charset="0"/>
              <a:buChar char="•"/>
              <a:defRPr/>
            </a:pPr>
            <a:r>
              <a:rPr lang="en-US" sz="1600" dirty="0"/>
              <a:t>Aeronautics Research</a:t>
            </a:r>
          </a:p>
          <a:p>
            <a:pPr marL="1200150" lvl="3" indent="-285750" fontAlgn="ctr">
              <a:buFont typeface="Arial" panose="020B0604020202020204" pitchFamily="34" charset="0"/>
              <a:buChar char="•"/>
              <a:defRPr/>
            </a:pPr>
            <a:r>
              <a:rPr lang="en-US" sz="1600" dirty="0"/>
              <a:t>Impact Dynamics Test and Analysis, </a:t>
            </a:r>
          </a:p>
          <a:p>
            <a:pPr marL="1200150" lvl="3" indent="-285750" fontAlgn="ctr">
              <a:buFont typeface="Arial" panose="020B0604020202020204" pitchFamily="34" charset="0"/>
              <a:buChar char="•"/>
              <a:defRPr/>
            </a:pPr>
            <a:r>
              <a:rPr lang="en-US" sz="1600" dirty="0"/>
              <a:t>Advanced Transmissions/Rotorcraft/Drive Systems Test and Analysis </a:t>
            </a:r>
          </a:p>
          <a:p>
            <a:pPr marL="1200150" lvl="3" indent="-285750" fontAlgn="ctr">
              <a:buFont typeface="Arial" panose="020B0604020202020204" pitchFamily="34" charset="0"/>
              <a:buChar char="•"/>
              <a:defRPr/>
            </a:pPr>
            <a:r>
              <a:rPr lang="en-US" sz="1600" dirty="0"/>
              <a:t>Turbomachinery</a:t>
            </a:r>
          </a:p>
          <a:p>
            <a:pPr marL="1200150" lvl="3" indent="-285750" fontAlgn="ctr">
              <a:buFont typeface="Arial" panose="020B0604020202020204" pitchFamily="34" charset="0"/>
              <a:buChar char="•"/>
              <a:defRPr/>
            </a:pPr>
            <a:r>
              <a:rPr lang="en-US" sz="1600" dirty="0"/>
              <a:t>Electromagnetic Loads &amp; Dynamics Specialty Group</a:t>
            </a:r>
          </a:p>
          <a:p>
            <a:pPr marL="1200150" lvl="3" indent="-285750" fontAlgn="ctr">
              <a:buFont typeface="Arial" panose="020B0604020202020204" pitchFamily="34" charset="0"/>
              <a:buChar char="•"/>
              <a:defRPr/>
            </a:pPr>
            <a:r>
              <a:rPr lang="en-US" sz="1600" dirty="0"/>
              <a:t>Hypersonic</a:t>
            </a:r>
          </a:p>
          <a:p>
            <a:pPr marL="1200150" lvl="3" indent="-285750" fontAlgn="ctr">
              <a:buFont typeface="Arial" panose="020B0604020202020204" pitchFamily="34" charset="0"/>
              <a:buChar char="•"/>
              <a:defRPr/>
            </a:pPr>
            <a:r>
              <a:rPr lang="en-US" sz="1600" dirty="0"/>
              <a:t>Electrified Aircraft</a:t>
            </a:r>
          </a:p>
          <a:p>
            <a:pPr marL="1200150" lvl="3" indent="-285750" fontAlgn="ctr">
              <a:buFont typeface="Arial" panose="020B0604020202020204" pitchFamily="34" charset="0"/>
              <a:buChar char="•"/>
              <a:defRPr/>
            </a:pPr>
            <a:r>
              <a:rPr lang="en-US" sz="1600" dirty="0"/>
              <a:t>X-planes</a:t>
            </a:r>
          </a:p>
          <a:p>
            <a:pPr marL="1200150" lvl="3" indent="-285750" fontAlgn="ctr">
              <a:buFont typeface="Arial" panose="020B0604020202020204" pitchFamily="34" charset="0"/>
              <a:buChar char="•"/>
              <a:defRPr/>
            </a:pPr>
            <a:endParaRPr lang="en-US" sz="1400" dirty="0"/>
          </a:p>
        </p:txBody>
      </p:sp>
      <p:pic>
        <p:nvPicPr>
          <p:cNvPr id="7" name="Picture 6"/>
          <p:cNvPicPr>
            <a:picLocks noChangeAspect="1"/>
          </p:cNvPicPr>
          <p:nvPr/>
        </p:nvPicPr>
        <p:blipFill>
          <a:blip r:embed="rId2"/>
          <a:stretch>
            <a:fillRect/>
          </a:stretch>
        </p:blipFill>
        <p:spPr>
          <a:xfrm>
            <a:off x="6349125" y="4265146"/>
            <a:ext cx="2257424" cy="1502212"/>
          </a:xfrm>
          <a:prstGeom prst="rect">
            <a:avLst/>
          </a:prstGeom>
        </p:spPr>
      </p:pic>
      <p:sp>
        <p:nvSpPr>
          <p:cNvPr id="10" name="TextBox 9"/>
          <p:cNvSpPr txBox="1"/>
          <p:nvPr/>
        </p:nvSpPr>
        <p:spPr>
          <a:xfrm>
            <a:off x="5943600" y="3165128"/>
            <a:ext cx="3048000" cy="461665"/>
          </a:xfrm>
          <a:prstGeom prst="rect">
            <a:avLst/>
          </a:prstGeom>
          <a:noFill/>
        </p:spPr>
        <p:txBody>
          <a:bodyPr wrap="square" rtlCol="0">
            <a:spAutoFit/>
          </a:bodyPr>
          <a:lstStyle/>
          <a:p>
            <a:r>
              <a:rPr lang="en-US" sz="1200" dirty="0" smtClean="0"/>
              <a:t>Source - Space.com:  </a:t>
            </a:r>
            <a:r>
              <a:rPr lang="en-US" sz="1200" dirty="0" err="1" smtClean="0"/>
              <a:t>SpaceX's</a:t>
            </a:r>
            <a:r>
              <a:rPr lang="en-US" sz="1200" dirty="0" smtClean="0"/>
              <a:t> </a:t>
            </a:r>
            <a:r>
              <a:rPr lang="en-US" sz="1200" dirty="0"/>
              <a:t>Crew Dragon Docks at Space Station for First Time</a:t>
            </a:r>
          </a:p>
        </p:txBody>
      </p:sp>
      <p:pic>
        <p:nvPicPr>
          <p:cNvPr id="11" name="Picture 10"/>
          <p:cNvPicPr>
            <a:picLocks noChangeAspect="1"/>
          </p:cNvPicPr>
          <p:nvPr/>
        </p:nvPicPr>
        <p:blipFill>
          <a:blip r:embed="rId3"/>
          <a:stretch>
            <a:fillRect/>
          </a:stretch>
        </p:blipFill>
        <p:spPr>
          <a:xfrm>
            <a:off x="6380070" y="1518478"/>
            <a:ext cx="2195534" cy="1646650"/>
          </a:xfrm>
          <a:prstGeom prst="rect">
            <a:avLst/>
          </a:prstGeom>
        </p:spPr>
      </p:pic>
    </p:spTree>
    <p:extLst>
      <p:ext uri="{BB962C8B-B14F-4D97-AF65-F5344CB8AC3E}">
        <p14:creationId xmlns:p14="http://schemas.microsoft.com/office/powerpoint/2010/main" val="6333665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LOADS@NASA</a:t>
            </a:r>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6" name="Picture 5"/>
          <p:cNvPicPr>
            <a:picLocks noChangeAspect="1"/>
          </p:cNvPicPr>
          <p:nvPr/>
        </p:nvPicPr>
        <p:blipFill>
          <a:blip r:embed="rId2"/>
          <a:stretch>
            <a:fillRect/>
          </a:stretch>
        </p:blipFill>
        <p:spPr>
          <a:xfrm>
            <a:off x="101599" y="1524000"/>
            <a:ext cx="8940802" cy="5029202"/>
          </a:xfrm>
          <a:prstGeom prst="rect">
            <a:avLst/>
          </a:prstGeom>
        </p:spPr>
      </p:pic>
      <p:sp>
        <p:nvSpPr>
          <p:cNvPr id="8" name="TextBox 7"/>
          <p:cNvSpPr txBox="1"/>
          <p:nvPr/>
        </p:nvSpPr>
        <p:spPr>
          <a:xfrm>
            <a:off x="0" y="6550223"/>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
        <p:nvSpPr>
          <p:cNvPr id="9" name="Slide Number Placeholder 8"/>
          <p:cNvSpPr>
            <a:spLocks noGrp="1"/>
          </p:cNvSpPr>
          <p:nvPr>
            <p:ph type="sldNum" sz="quarter" idx="12"/>
          </p:nvPr>
        </p:nvSpPr>
        <p:spPr/>
        <p:txBody>
          <a:bodyPr/>
          <a:lstStyle/>
          <a:p>
            <a:fld id="{18C14F29-5060-4830-A216-B31A92D65088}" type="slidenum">
              <a:rPr lang="en-US" smtClean="0"/>
              <a:t>32</a:t>
            </a:fld>
            <a:endParaRPr lang="en-US"/>
          </a:p>
        </p:txBody>
      </p:sp>
    </p:spTree>
    <p:extLst>
      <p:ext uri="{BB962C8B-B14F-4D97-AF65-F5344CB8AC3E}">
        <p14:creationId xmlns:p14="http://schemas.microsoft.com/office/powerpoint/2010/main" val="29333924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LOADS@NASA</a:t>
            </a:r>
            <a:endParaRPr lang="en-US" dirty="0"/>
          </a:p>
        </p:txBody>
      </p:sp>
      <p:pic>
        <p:nvPicPr>
          <p:cNvPr id="7" name="WeA7edXsU40"/>
          <p:cNvPicPr>
            <a:picLocks noGrp="1" noRot="1" noChangeAspect="1"/>
          </p:cNvPicPr>
          <p:nvPr>
            <p:ph idx="1"/>
            <a:videoFile r:link="rId1"/>
          </p:nvPr>
        </p:nvPicPr>
        <p:blipFill>
          <a:blip r:embed="rId3"/>
          <a:stretch>
            <a:fillRect/>
          </a:stretch>
        </p:blipFill>
        <p:spPr>
          <a:xfrm>
            <a:off x="729155" y="1365031"/>
            <a:ext cx="7685690" cy="4323201"/>
          </a:xfrm>
          <a:prstGeom prst="rect">
            <a:avLst/>
          </a:prstGeom>
        </p:spPr>
      </p:pic>
      <p:sp>
        <p:nvSpPr>
          <p:cNvPr id="6" name="Slide Number Placeholder 5"/>
          <p:cNvSpPr>
            <a:spLocks noGrp="1"/>
          </p:cNvSpPr>
          <p:nvPr>
            <p:ph type="sldNum" sz="quarter" idx="12"/>
          </p:nvPr>
        </p:nvSpPr>
        <p:spPr/>
        <p:txBody>
          <a:bodyPr/>
          <a:lstStyle/>
          <a:p>
            <a:fld id="{BAC68631-49B9-46F1-A148-37BD30A9C690}" type="slidenum">
              <a:rPr lang="en-US" smtClean="0">
                <a:solidFill>
                  <a:prstClr val="black">
                    <a:tint val="75000"/>
                  </a:prstClr>
                </a:solidFill>
              </a:rPr>
              <a:pPr/>
              <a:t>33</a:t>
            </a:fld>
            <a:endParaRPr lang="en-US" dirty="0">
              <a:solidFill>
                <a:prstClr val="black">
                  <a:tint val="75000"/>
                </a:prstClr>
              </a:solidFill>
            </a:endParaRPr>
          </a:p>
        </p:txBody>
      </p:sp>
      <p:sp>
        <p:nvSpPr>
          <p:cNvPr id="8" name="TextBox 7"/>
          <p:cNvSpPr txBox="1"/>
          <p:nvPr/>
        </p:nvSpPr>
        <p:spPr>
          <a:xfrm>
            <a:off x="2219522" y="6206311"/>
            <a:ext cx="6225884" cy="300082"/>
          </a:xfrm>
          <a:prstGeom prst="rect">
            <a:avLst/>
          </a:prstGeom>
          <a:noFill/>
        </p:spPr>
        <p:txBody>
          <a:bodyPr wrap="square" rtlCol="0">
            <a:spAutoFit/>
          </a:bodyPr>
          <a:lstStyle/>
          <a:p>
            <a:r>
              <a:rPr lang="en-US" sz="1350" dirty="0"/>
              <a:t>Reference: https://www.youtube.com/watch?v=WeA7edXsU40</a:t>
            </a:r>
          </a:p>
        </p:txBody>
      </p:sp>
      <p:sp>
        <p:nvSpPr>
          <p:cNvPr id="10" name="TextBox 9"/>
          <p:cNvSpPr txBox="1"/>
          <p:nvPr/>
        </p:nvSpPr>
        <p:spPr>
          <a:xfrm>
            <a:off x="0" y="6400800"/>
            <a:ext cx="6553200" cy="307777"/>
          </a:xfrm>
          <a:prstGeom prst="rect">
            <a:avLst/>
          </a:prstGeom>
          <a:noFill/>
        </p:spPr>
        <p:txBody>
          <a:bodyPr wrap="square" rtlCol="0">
            <a:spAutoFit/>
          </a:bodyPr>
          <a:lstStyle/>
          <a:p>
            <a:r>
              <a:rPr lang="en-US" sz="1400" dirty="0" smtClean="0">
                <a:solidFill>
                  <a:schemeClr val="bg1"/>
                </a:solidFill>
              </a:rPr>
              <a:t>Source: “The </a:t>
            </a:r>
            <a:r>
              <a:rPr lang="en-US" sz="1400" dirty="0">
                <a:solidFill>
                  <a:schemeClr val="bg1"/>
                </a:solidFill>
              </a:rPr>
              <a:t>Artemis Challenge: </a:t>
            </a:r>
            <a:r>
              <a:rPr lang="en-US" sz="1400" dirty="0" smtClean="0">
                <a:solidFill>
                  <a:schemeClr val="bg1"/>
                </a:solidFill>
              </a:rPr>
              <a:t>Another </a:t>
            </a:r>
            <a:r>
              <a:rPr lang="en-US" sz="1400" dirty="0">
                <a:solidFill>
                  <a:schemeClr val="bg1"/>
                </a:solidFill>
              </a:rPr>
              <a:t>Revolution in Structural </a:t>
            </a:r>
            <a:r>
              <a:rPr lang="en-US" sz="1400" dirty="0" smtClean="0">
                <a:solidFill>
                  <a:schemeClr val="bg1"/>
                </a:solidFill>
              </a:rPr>
              <a:t>Dynamics”, IMAC 38</a:t>
            </a:r>
            <a:endParaRPr lang="en-US" sz="1400" dirty="0">
              <a:solidFill>
                <a:schemeClr val="bg1"/>
              </a:solidFill>
            </a:endParaRPr>
          </a:p>
        </p:txBody>
      </p:sp>
    </p:spTree>
    <p:extLst>
      <p:ext uri="{BB962C8B-B14F-4D97-AF65-F5344CB8AC3E}">
        <p14:creationId xmlns:p14="http://schemas.microsoft.com/office/powerpoint/2010/main" val="17666083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Questions?</a:t>
            </a:r>
            <a:endParaRPr lang="en-US" dirty="0"/>
          </a:p>
        </p:txBody>
      </p:sp>
      <p:sp>
        <p:nvSpPr>
          <p:cNvPr id="3" name="Content Placeholder 2"/>
          <p:cNvSpPr>
            <a:spLocks noGrp="1"/>
          </p:cNvSpPr>
          <p:nvPr>
            <p:ph sz="half" idx="1"/>
          </p:nvPr>
        </p:nvSpPr>
        <p:spPr>
          <a:xfrm>
            <a:off x="457200" y="4078327"/>
            <a:ext cx="8382000" cy="2590800"/>
          </a:xfrm>
        </p:spPr>
        <p:txBody>
          <a:bodyPr>
            <a:normAutofit fontScale="77500" lnSpcReduction="20000"/>
          </a:bodyPr>
          <a:lstStyle/>
          <a:p>
            <a:pPr marL="0" indent="0" algn="ctr">
              <a:buNone/>
            </a:pPr>
            <a:r>
              <a:rPr lang="en-US" sz="2200" b="1" dirty="0"/>
              <a:t>Dexter Johnson, Ph.D., NAFP Fellow II, AIAA Associate Fellow   </a:t>
            </a:r>
          </a:p>
          <a:p>
            <a:pPr marL="0" indent="0" algn="ctr">
              <a:buNone/>
            </a:pPr>
            <a:r>
              <a:rPr lang="en-US" sz="2200" b="1" dirty="0"/>
              <a:t>NASA Technical Fellow – Loads and Dynamics</a:t>
            </a:r>
          </a:p>
          <a:p>
            <a:pPr marL="0" indent="0" algn="ctr">
              <a:buNone/>
            </a:pPr>
            <a:r>
              <a:rPr lang="en-US" sz="2200" b="1" dirty="0"/>
              <a:t>NASA Engineering and Safety Center </a:t>
            </a:r>
          </a:p>
          <a:p>
            <a:pPr marL="0" indent="0" algn="ctr">
              <a:buNone/>
            </a:pPr>
            <a:r>
              <a:rPr lang="en-US" sz="2200" b="1" dirty="0"/>
              <a:t>NASA Glenn Research Center at Lewis Field </a:t>
            </a:r>
          </a:p>
          <a:p>
            <a:pPr marL="0" indent="0" algn="ctr">
              <a:buNone/>
            </a:pPr>
            <a:r>
              <a:rPr lang="en-US" sz="2200" b="1" dirty="0"/>
              <a:t>1-216-433-6046  (Voice) / 1-216-977-7545 (Fax) / 1-216-704-8806 (Mobile)</a:t>
            </a:r>
          </a:p>
          <a:p>
            <a:pPr marL="0" indent="0" algn="ctr">
              <a:buNone/>
            </a:pPr>
            <a:r>
              <a:rPr lang="en-US" sz="2200" b="1" dirty="0"/>
              <a:t>MS 86-8  /  21000 </a:t>
            </a:r>
            <a:r>
              <a:rPr lang="en-US" sz="2200" b="1" dirty="0" err="1"/>
              <a:t>Brookpark</a:t>
            </a:r>
            <a:r>
              <a:rPr lang="en-US" sz="2200" b="1" dirty="0"/>
              <a:t> Rd.  /  Brook Park, Ohio  44135</a:t>
            </a:r>
          </a:p>
          <a:p>
            <a:pPr marL="0" indent="0" algn="ctr">
              <a:buNone/>
            </a:pPr>
            <a:r>
              <a:rPr lang="en-US" sz="2200" b="1" dirty="0"/>
              <a:t>https://nen.nasa.gov/web/lnd</a:t>
            </a:r>
          </a:p>
          <a:p>
            <a:pPr marL="0" indent="0" algn="ctr">
              <a:buNone/>
            </a:pPr>
            <a:r>
              <a:rPr lang="en-US" sz="2200" b="1" dirty="0"/>
              <a:t>https://www.nasa.gov/offices/nesc/team/Dexter-Johnson-bio.html</a:t>
            </a:r>
          </a:p>
          <a:p>
            <a:pPr marL="0" indent="0" algn="ctr">
              <a:buNone/>
            </a:pPr>
            <a:r>
              <a:rPr lang="en-US" sz="2200" b="1" dirty="0"/>
              <a:t>"Today is a GREAT day!"</a:t>
            </a:r>
          </a:p>
          <a:p>
            <a:endParaRPr lang="en-US" dirty="0"/>
          </a:p>
        </p:txBody>
      </p:sp>
      <p:sp>
        <p:nvSpPr>
          <p:cNvPr id="5" name="Action Button: Help 4">
            <a:hlinkClick r:id="" action="ppaction://noaction" highlightClick="1"/>
          </p:cNvPr>
          <p:cNvSpPr/>
          <p:nvPr/>
        </p:nvSpPr>
        <p:spPr>
          <a:xfrm>
            <a:off x="3162300" y="1676400"/>
            <a:ext cx="2667000" cy="1905000"/>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18C14F29-5060-4830-A216-B31A92D65088}" type="slidenum">
              <a:rPr lang="en-US" smtClean="0"/>
              <a:t>34</a:t>
            </a:fld>
            <a:endParaRPr lang="en-US"/>
          </a:p>
        </p:txBody>
      </p:sp>
    </p:spTree>
    <p:extLst>
      <p:ext uri="{BB962C8B-B14F-4D97-AF65-F5344CB8AC3E}">
        <p14:creationId xmlns:p14="http://schemas.microsoft.com/office/powerpoint/2010/main" val="4270277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3" name="Content Placeholder 2"/>
          <p:cNvSpPr>
            <a:spLocks noGrp="1"/>
          </p:cNvSpPr>
          <p:nvPr>
            <p:ph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587C384-89D6-8141-B091-9776852F31EF}" type="slidenum">
              <a:rPr lang="en-US" altLang="x-none" smtClean="0"/>
              <a:pPr>
                <a:defRPr/>
              </a:pPr>
              <a:t>35</a:t>
            </a:fld>
            <a:endParaRPr lang="en-US" altLang="x-none" dirty="0"/>
          </a:p>
        </p:txBody>
      </p:sp>
    </p:spTree>
    <p:extLst>
      <p:ext uri="{BB962C8B-B14F-4D97-AF65-F5344CB8AC3E}">
        <p14:creationId xmlns:p14="http://schemas.microsoft.com/office/powerpoint/2010/main" val="4496972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Discipline </a:t>
            </a:r>
            <a:r>
              <a:rPr lang="en-US" dirty="0" smtClean="0"/>
              <a:t>Strengths/Successes</a:t>
            </a:r>
            <a:endParaRPr lang="en-US" dirty="0"/>
          </a:p>
        </p:txBody>
      </p:sp>
      <p:sp>
        <p:nvSpPr>
          <p:cNvPr id="3" name="Content Placeholder 2"/>
          <p:cNvSpPr>
            <a:spLocks noGrp="1"/>
          </p:cNvSpPr>
          <p:nvPr>
            <p:ph sz="half" idx="1"/>
          </p:nvPr>
        </p:nvSpPr>
        <p:spPr>
          <a:xfrm>
            <a:off x="17723" y="1371600"/>
            <a:ext cx="7221279" cy="4953000"/>
          </a:xfrm>
        </p:spPr>
        <p:txBody>
          <a:bodyPr>
            <a:normAutofit fontScale="77500" lnSpcReduction="20000"/>
          </a:bodyPr>
          <a:lstStyle/>
          <a:p>
            <a:r>
              <a:rPr lang="en-US" b="1" dirty="0" smtClean="0"/>
              <a:t>AFRC</a:t>
            </a:r>
            <a:endParaRPr lang="en-US" dirty="0" smtClean="0"/>
          </a:p>
          <a:p>
            <a:pPr lvl="1"/>
            <a:r>
              <a:rPr lang="en-US" dirty="0"/>
              <a:t>P</a:t>
            </a:r>
            <a:r>
              <a:rPr lang="en-US" dirty="0" smtClean="0"/>
              <a:t>assive Aero-elastic </a:t>
            </a:r>
            <a:r>
              <a:rPr lang="en-US" dirty="0"/>
              <a:t>Tailored </a:t>
            </a:r>
            <a:r>
              <a:rPr lang="en-US" dirty="0" smtClean="0"/>
              <a:t>(PAT) </a:t>
            </a:r>
            <a:r>
              <a:rPr lang="en-US" dirty="0"/>
              <a:t>Wing </a:t>
            </a:r>
            <a:r>
              <a:rPr lang="en-US" dirty="0" smtClean="0"/>
              <a:t>Ground Vibration Test (GVT): </a:t>
            </a:r>
            <a:r>
              <a:rPr lang="en-US" dirty="0"/>
              <a:t>traditional free-free or rigid boundary condition techniques is </a:t>
            </a:r>
            <a:r>
              <a:rPr lang="en-US" dirty="0" smtClean="0"/>
              <a:t>a challenge </a:t>
            </a:r>
            <a:r>
              <a:rPr lang="en-US" dirty="0"/>
              <a:t>due to the size and mounting locations of the wing. Additional ground fixture investment is </a:t>
            </a:r>
            <a:r>
              <a:rPr lang="en-US" dirty="0" smtClean="0"/>
              <a:t>costly.</a:t>
            </a:r>
            <a:endParaRPr lang="en-US" dirty="0"/>
          </a:p>
          <a:p>
            <a:pPr lvl="2"/>
            <a:r>
              <a:rPr lang="en-US" dirty="0"/>
              <a:t>Utilized fixed based correction (FBC) technique to </a:t>
            </a:r>
            <a:r>
              <a:rPr lang="en-US" dirty="0" smtClean="0"/>
              <a:t>measure </a:t>
            </a:r>
            <a:r>
              <a:rPr lang="en-US" dirty="0"/>
              <a:t>modes from a test article mounted to a dynamically active static test fixture. </a:t>
            </a:r>
          </a:p>
          <a:p>
            <a:pPr lvl="2"/>
            <a:r>
              <a:rPr lang="en-US" dirty="0"/>
              <a:t>Fixed based modal correction technique used Calibration Research Wing (</a:t>
            </a:r>
            <a:r>
              <a:rPr lang="en-US" dirty="0" err="1"/>
              <a:t>CReW</a:t>
            </a:r>
            <a:r>
              <a:rPr lang="en-US" dirty="0"/>
              <a:t>) as pathfinder to increase confidence in method</a:t>
            </a:r>
          </a:p>
          <a:p>
            <a:r>
              <a:rPr lang="en-US" b="1" dirty="0" smtClean="0"/>
              <a:t>ARC</a:t>
            </a:r>
            <a:endParaRPr lang="en-US" dirty="0" smtClean="0"/>
          </a:p>
          <a:p>
            <a:pPr lvl="1"/>
            <a:r>
              <a:rPr lang="en-US" dirty="0" smtClean="0"/>
              <a:t>Launch Abort Vehicle Acoustics (LAVA) </a:t>
            </a:r>
            <a:r>
              <a:rPr lang="en-US" dirty="0"/>
              <a:t>team collaborates with Orion L&amp;D team at JSC to help characterize the </a:t>
            </a:r>
            <a:r>
              <a:rPr lang="en-US" dirty="0" err="1" smtClean="0"/>
              <a:t>vibro</a:t>
            </a:r>
            <a:r>
              <a:rPr lang="en-US" dirty="0" smtClean="0"/>
              <a:t>-acoustic (VA) </a:t>
            </a:r>
            <a:r>
              <a:rPr lang="en-US" dirty="0"/>
              <a:t>environment of the Orion LAV for launch and ascent abort </a:t>
            </a:r>
            <a:r>
              <a:rPr lang="en-US" dirty="0" smtClean="0"/>
              <a:t>(AA) scenarios</a:t>
            </a:r>
            <a:endParaRPr lang="en-US" dirty="0"/>
          </a:p>
          <a:p>
            <a:pPr lvl="2"/>
            <a:r>
              <a:rPr lang="en-US" dirty="0"/>
              <a:t>Post-processed acoustics for </a:t>
            </a:r>
            <a:r>
              <a:rPr lang="en-US" dirty="0" smtClean="0"/>
              <a:t>Pad Abort 1 (PA-1) </a:t>
            </a:r>
            <a:r>
              <a:rPr lang="en-US" dirty="0"/>
              <a:t>and obtained excellent agreement with PA-1 flight data given that vehicle was static in sim vs rapidly accelerating and banking in test</a:t>
            </a:r>
          </a:p>
          <a:p>
            <a:pPr lvl="2"/>
            <a:r>
              <a:rPr lang="en-US" dirty="0"/>
              <a:t>Run simulation with vehicle accelerating and banding to reproduce PA-1 flight test trajectory</a:t>
            </a:r>
          </a:p>
          <a:p>
            <a:pPr lvl="2"/>
            <a:r>
              <a:rPr lang="en-US" dirty="0"/>
              <a:t>Will inform AA-2 flight test</a:t>
            </a:r>
          </a:p>
        </p:txBody>
      </p:sp>
      <p:pic>
        <p:nvPicPr>
          <p:cNvPr id="6" name="Picture 5"/>
          <p:cNvPicPr>
            <a:picLocks noChangeAspect="1"/>
          </p:cNvPicPr>
          <p:nvPr/>
        </p:nvPicPr>
        <p:blipFill>
          <a:blip r:embed="rId2"/>
          <a:stretch>
            <a:fillRect/>
          </a:stretch>
        </p:blipFill>
        <p:spPr>
          <a:xfrm rot="5400000">
            <a:off x="6900701" y="4482588"/>
            <a:ext cx="2503810" cy="1219200"/>
          </a:xfrm>
          <a:prstGeom prst="rect">
            <a:avLst/>
          </a:prstGeom>
          <a:ln w="31750">
            <a:solidFill>
              <a:srgbClr val="FF0000"/>
            </a:solidFill>
          </a:ln>
        </p:spPr>
      </p:pic>
      <p:pic>
        <p:nvPicPr>
          <p:cNvPr id="7" name="Picture 6"/>
          <p:cNvPicPr>
            <a:picLocks noChangeAspect="1"/>
          </p:cNvPicPr>
          <p:nvPr/>
        </p:nvPicPr>
        <p:blipFill>
          <a:blip r:embed="rId3"/>
          <a:stretch>
            <a:fillRect/>
          </a:stretch>
        </p:blipFill>
        <p:spPr>
          <a:xfrm>
            <a:off x="7240772" y="2019456"/>
            <a:ext cx="1823668" cy="1295402"/>
          </a:xfrm>
          <a:prstGeom prst="rect">
            <a:avLst/>
          </a:prstGeom>
        </p:spPr>
      </p:pic>
      <p:sp>
        <p:nvSpPr>
          <p:cNvPr id="4" name="Slide Number Placeholder 3"/>
          <p:cNvSpPr>
            <a:spLocks noGrp="1"/>
          </p:cNvSpPr>
          <p:nvPr>
            <p:ph type="sldNum" sz="quarter" idx="12"/>
          </p:nvPr>
        </p:nvSpPr>
        <p:spPr/>
        <p:txBody>
          <a:bodyPr/>
          <a:lstStyle/>
          <a:p>
            <a:fld id="{18C14F29-5060-4830-A216-B31A92D65088}" type="slidenum">
              <a:rPr lang="en-US" smtClean="0"/>
              <a:t>36</a:t>
            </a:fld>
            <a:endParaRPr lang="en-US"/>
          </a:p>
        </p:txBody>
      </p:sp>
    </p:spTree>
    <p:extLst>
      <p:ext uri="{BB962C8B-B14F-4D97-AF65-F5344CB8AC3E}">
        <p14:creationId xmlns:p14="http://schemas.microsoft.com/office/powerpoint/2010/main" val="42048245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Discipline </a:t>
            </a:r>
            <a:r>
              <a:rPr lang="en-US" dirty="0" smtClean="0"/>
              <a:t>Strengths/Successes</a:t>
            </a:r>
            <a:endParaRPr lang="en-US" dirty="0"/>
          </a:p>
        </p:txBody>
      </p:sp>
      <p:sp>
        <p:nvSpPr>
          <p:cNvPr id="3" name="Content Placeholder 2"/>
          <p:cNvSpPr>
            <a:spLocks noGrp="1"/>
          </p:cNvSpPr>
          <p:nvPr>
            <p:ph sz="half" idx="1"/>
          </p:nvPr>
        </p:nvSpPr>
        <p:spPr>
          <a:xfrm>
            <a:off x="17723" y="1371600"/>
            <a:ext cx="7068879" cy="4953000"/>
          </a:xfrm>
        </p:spPr>
        <p:txBody>
          <a:bodyPr>
            <a:noAutofit/>
          </a:bodyPr>
          <a:lstStyle/>
          <a:p>
            <a:r>
              <a:rPr lang="en-US" sz="2200" b="1" dirty="0"/>
              <a:t>GRC</a:t>
            </a:r>
            <a:endParaRPr lang="en-US" sz="2200" dirty="0"/>
          </a:p>
          <a:p>
            <a:pPr lvl="1"/>
            <a:r>
              <a:rPr lang="en-US" sz="1400" dirty="0"/>
              <a:t>LMD performed an independent assessment of the Mobile Launcher (ML) Only modal test pretest analysis to  provide an as-run end-to-end simulation for all three test configurations for target modes up to ~ 7 Hz.</a:t>
            </a:r>
          </a:p>
          <a:p>
            <a:pPr lvl="2"/>
            <a:r>
              <a:rPr lang="en-US" sz="1200" dirty="0"/>
              <a:t>ML on VAB Support Posts., Crawler Transporter (CT), VAB Support Posts and CT.</a:t>
            </a:r>
          </a:p>
          <a:p>
            <a:pPr lvl="2"/>
            <a:r>
              <a:rPr lang="en-US" sz="1200" dirty="0"/>
              <a:t>Covered not only accelerometer and shaker layout, but also included generating simulated test time histories for modal extraction to verify shaker forces are sufficient to overcome ambient noise levels.</a:t>
            </a:r>
          </a:p>
          <a:p>
            <a:pPr lvl="2"/>
            <a:r>
              <a:rPr lang="en-US" sz="1200" dirty="0"/>
              <a:t>359 test DOF on ML and 40 test DOF on CT.</a:t>
            </a:r>
          </a:p>
          <a:p>
            <a:pPr lvl="2"/>
            <a:r>
              <a:rPr lang="en-US" sz="1200" dirty="0"/>
              <a:t>ML Tower target modes are closely spaced and very in low frequency.  CT modes couple with ML modes.</a:t>
            </a:r>
          </a:p>
          <a:p>
            <a:r>
              <a:rPr lang="en-US" sz="2200" b="1" dirty="0"/>
              <a:t>GSFC</a:t>
            </a:r>
          </a:p>
          <a:p>
            <a:pPr lvl="1"/>
            <a:r>
              <a:rPr lang="en-US" sz="1400" dirty="0"/>
              <a:t>In January 2019, the JWST project completed the acoustics and sine vibration for the spacecraft element (SCE) system flight h/w which included the spacecraft and sunshield components of the JWST observatory.  Last April 2018, the project found sunshield membrane cover assembly (MCA) fasteners that had loosened and/or removed during SCE acoustics testing. </a:t>
            </a:r>
          </a:p>
          <a:p>
            <a:pPr lvl="2"/>
            <a:r>
              <a:rPr lang="en-US" sz="1050" dirty="0"/>
              <a:t>NGAS investigated the  fastener design and found that the design was modified so that the fastener did not hit the sunshield membrane but in doing so, insufficient thread engagement occurred. New longer fasteners were incorporated along with bumpers to limit the sunshield membrane motion during mechanical dynamic loading.   </a:t>
            </a:r>
          </a:p>
          <a:p>
            <a:pPr lvl="2"/>
            <a:r>
              <a:rPr lang="en-US" sz="1200" dirty="0"/>
              <a:t>New design reviewed by NGAS and NASA; design qualification included component level mechanical testing. Nearly 1000 fasteners checked and replaced with the new design. Final verification occurred with a 2nd SCE acoustic test January 2019 which showed no issues with the new fastener design.</a:t>
            </a:r>
          </a:p>
        </p:txBody>
      </p:sp>
      <p:pic>
        <p:nvPicPr>
          <p:cNvPr id="5" name="Picture 4"/>
          <p:cNvPicPr>
            <a:picLocks noChangeAspect="1"/>
          </p:cNvPicPr>
          <p:nvPr/>
        </p:nvPicPr>
        <p:blipFill>
          <a:blip r:embed="rId2"/>
          <a:stretch>
            <a:fillRect/>
          </a:stretch>
        </p:blipFill>
        <p:spPr>
          <a:xfrm>
            <a:off x="7192425" y="1722368"/>
            <a:ext cx="1592950" cy="2163832"/>
          </a:xfrm>
          <a:prstGeom prst="rect">
            <a:avLst/>
          </a:prstGeom>
          <a:ln w="31750">
            <a:solidFill>
              <a:srgbClr val="FF0000"/>
            </a:solidFill>
          </a:ln>
        </p:spPr>
      </p:pic>
      <p:pic>
        <p:nvPicPr>
          <p:cNvPr id="9" name="Picture 8"/>
          <p:cNvPicPr>
            <a:picLocks noChangeAspect="1"/>
          </p:cNvPicPr>
          <p:nvPr/>
        </p:nvPicPr>
        <p:blipFill>
          <a:blip r:embed="rId3"/>
          <a:stretch>
            <a:fillRect/>
          </a:stretch>
        </p:blipFill>
        <p:spPr>
          <a:xfrm>
            <a:off x="7043937" y="5029202"/>
            <a:ext cx="1889924" cy="981541"/>
          </a:xfrm>
          <a:prstGeom prst="rect">
            <a:avLst/>
          </a:prstGeom>
          <a:ln w="31750">
            <a:solidFill>
              <a:srgbClr val="FF0000"/>
            </a:solidFill>
          </a:ln>
        </p:spPr>
      </p:pic>
      <p:sp>
        <p:nvSpPr>
          <p:cNvPr id="4" name="Slide Number Placeholder 3"/>
          <p:cNvSpPr>
            <a:spLocks noGrp="1"/>
          </p:cNvSpPr>
          <p:nvPr>
            <p:ph type="sldNum" sz="quarter" idx="12"/>
          </p:nvPr>
        </p:nvSpPr>
        <p:spPr/>
        <p:txBody>
          <a:bodyPr/>
          <a:lstStyle/>
          <a:p>
            <a:fld id="{18C14F29-5060-4830-A216-B31A92D65088}" type="slidenum">
              <a:rPr lang="en-US" smtClean="0"/>
              <a:t>37</a:t>
            </a:fld>
            <a:endParaRPr lang="en-US"/>
          </a:p>
        </p:txBody>
      </p:sp>
    </p:spTree>
    <p:extLst>
      <p:ext uri="{BB962C8B-B14F-4D97-AF65-F5344CB8AC3E}">
        <p14:creationId xmlns:p14="http://schemas.microsoft.com/office/powerpoint/2010/main" val="32465809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Discipline </a:t>
            </a:r>
            <a:r>
              <a:rPr lang="en-US" dirty="0" smtClean="0"/>
              <a:t>Strengths/Successes</a:t>
            </a:r>
            <a:endParaRPr lang="en-US" dirty="0"/>
          </a:p>
        </p:txBody>
      </p:sp>
      <p:sp>
        <p:nvSpPr>
          <p:cNvPr id="3" name="Content Placeholder 2"/>
          <p:cNvSpPr>
            <a:spLocks noGrp="1"/>
          </p:cNvSpPr>
          <p:nvPr>
            <p:ph sz="half" idx="1"/>
          </p:nvPr>
        </p:nvSpPr>
        <p:spPr>
          <a:xfrm>
            <a:off x="17723" y="1371600"/>
            <a:ext cx="7221279" cy="4953000"/>
          </a:xfrm>
        </p:spPr>
        <p:txBody>
          <a:bodyPr>
            <a:normAutofit fontScale="70000" lnSpcReduction="20000"/>
          </a:bodyPr>
          <a:lstStyle/>
          <a:p>
            <a:r>
              <a:rPr lang="en-US" sz="3100" b="1" dirty="0"/>
              <a:t>JPL</a:t>
            </a:r>
            <a:endParaRPr lang="en-US" sz="3100" dirty="0"/>
          </a:p>
          <a:p>
            <a:pPr lvl="1"/>
            <a:r>
              <a:rPr lang="en-US" dirty="0"/>
              <a:t>Spacecraft like M2020, Europa Clipper have large size relative to JPL acoustic chamber. There is a need for acoustic field characterization and control microphones locations/numbers optimization. </a:t>
            </a:r>
          </a:p>
          <a:p>
            <a:pPr lvl="2"/>
            <a:r>
              <a:rPr lang="en-US" dirty="0"/>
              <a:t>Testing with volume simulator used to develop effective test approach for large test articles - </a:t>
            </a:r>
            <a:r>
              <a:rPr lang="en-US" dirty="0" err="1"/>
              <a:t>contol</a:t>
            </a:r>
            <a:r>
              <a:rPr lang="en-US" dirty="0"/>
              <a:t> mic placement strategy and addition of loud speakers to augment high-</a:t>
            </a:r>
            <a:r>
              <a:rPr lang="en-US" dirty="0" err="1"/>
              <a:t>freq</a:t>
            </a:r>
            <a:r>
              <a:rPr lang="en-US" dirty="0"/>
              <a:t> SPLs</a:t>
            </a:r>
          </a:p>
          <a:p>
            <a:pPr lvl="2"/>
            <a:r>
              <a:rPr lang="en-US" dirty="0"/>
              <a:t>Approach resulted in successful Mars 2020 flight vehicle acoustic test, April 2019 - w/in tolerance, consistent sound filed around vehicle</a:t>
            </a:r>
          </a:p>
          <a:p>
            <a:r>
              <a:rPr lang="en-US" sz="3100" b="1" dirty="0"/>
              <a:t>JSC</a:t>
            </a:r>
          </a:p>
          <a:p>
            <a:pPr lvl="1"/>
            <a:r>
              <a:rPr lang="en-US" dirty="0"/>
              <a:t>Orion Direct Field Acoustic Test: facing schedule and cost challenges, shipping Orion to the PBS to perform acceptance tests was an </a:t>
            </a:r>
            <a:r>
              <a:rPr lang="en-US" dirty="0" smtClean="0"/>
              <a:t>undesirable </a:t>
            </a:r>
            <a:r>
              <a:rPr lang="en-US" dirty="0"/>
              <a:t>schedule and cost impact to the program</a:t>
            </a:r>
          </a:p>
          <a:p>
            <a:pPr lvl="2"/>
            <a:r>
              <a:rPr lang="en-US" dirty="0"/>
              <a:t>Used Direct Field Acoustic Test (DFAT) for Acceptance testing instead of the traditional reverberant chamber acoustic test. "Test Chamber" comes to test article</a:t>
            </a:r>
          </a:p>
          <a:p>
            <a:pPr lvl="2"/>
            <a:r>
              <a:rPr lang="en-US" dirty="0"/>
              <a:t>To address the challenge of having DFAT produce the same level everywhere in the field (direction independent), development tests run in 2015 to verify the acoustic field was adequate for Orion. Lead to updates in # and placement of control mics and controller updates. Test data used to validate prediction tool (</a:t>
            </a:r>
            <a:r>
              <a:rPr lang="en-US" dirty="0" smtClean="0"/>
              <a:t>Wave6)</a:t>
            </a:r>
          </a:p>
        </p:txBody>
      </p:sp>
      <p:pic>
        <p:nvPicPr>
          <p:cNvPr id="4" name="Picture 3"/>
          <p:cNvPicPr>
            <a:picLocks noChangeAspect="1"/>
          </p:cNvPicPr>
          <p:nvPr/>
        </p:nvPicPr>
        <p:blipFill>
          <a:blip r:embed="rId2"/>
          <a:stretch>
            <a:fillRect/>
          </a:stretch>
        </p:blipFill>
        <p:spPr>
          <a:xfrm>
            <a:off x="7258493" y="2057400"/>
            <a:ext cx="1747580" cy="1110684"/>
          </a:xfrm>
          <a:prstGeom prst="rect">
            <a:avLst/>
          </a:prstGeom>
          <a:ln w="31750">
            <a:solidFill>
              <a:srgbClr val="FF0000"/>
            </a:solidFill>
          </a:ln>
        </p:spPr>
      </p:pic>
      <p:pic>
        <p:nvPicPr>
          <p:cNvPr id="5" name="Picture 4"/>
          <p:cNvPicPr>
            <a:picLocks noChangeAspect="1"/>
          </p:cNvPicPr>
          <p:nvPr/>
        </p:nvPicPr>
        <p:blipFill>
          <a:blip r:embed="rId3"/>
          <a:stretch>
            <a:fillRect/>
          </a:stretch>
        </p:blipFill>
        <p:spPr>
          <a:xfrm>
            <a:off x="7110053" y="4191002"/>
            <a:ext cx="1896020" cy="1261981"/>
          </a:xfrm>
          <a:prstGeom prst="rect">
            <a:avLst/>
          </a:prstGeom>
          <a:ln w="31750">
            <a:solidFill>
              <a:srgbClr val="FF0000"/>
            </a:solidFill>
          </a:ln>
        </p:spPr>
      </p:pic>
      <p:sp>
        <p:nvSpPr>
          <p:cNvPr id="7" name="Slide Number Placeholder 6"/>
          <p:cNvSpPr>
            <a:spLocks noGrp="1"/>
          </p:cNvSpPr>
          <p:nvPr>
            <p:ph type="sldNum" sz="quarter" idx="12"/>
          </p:nvPr>
        </p:nvSpPr>
        <p:spPr/>
        <p:txBody>
          <a:bodyPr/>
          <a:lstStyle/>
          <a:p>
            <a:fld id="{18C14F29-5060-4830-A216-B31A92D65088}" type="slidenum">
              <a:rPr lang="en-US" smtClean="0"/>
              <a:t>38</a:t>
            </a:fld>
            <a:endParaRPr lang="en-US"/>
          </a:p>
        </p:txBody>
      </p:sp>
    </p:spTree>
    <p:extLst>
      <p:ext uri="{BB962C8B-B14F-4D97-AF65-F5344CB8AC3E}">
        <p14:creationId xmlns:p14="http://schemas.microsoft.com/office/powerpoint/2010/main" val="12067193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Discipline </a:t>
            </a:r>
            <a:r>
              <a:rPr lang="en-US" dirty="0" smtClean="0"/>
              <a:t>Strengths/Successes</a:t>
            </a:r>
            <a:endParaRPr lang="en-US" dirty="0"/>
          </a:p>
        </p:txBody>
      </p:sp>
      <p:sp>
        <p:nvSpPr>
          <p:cNvPr id="3" name="Content Placeholder 2"/>
          <p:cNvSpPr>
            <a:spLocks noGrp="1"/>
          </p:cNvSpPr>
          <p:nvPr>
            <p:ph sz="half" idx="1"/>
          </p:nvPr>
        </p:nvSpPr>
        <p:spPr>
          <a:xfrm>
            <a:off x="16705" y="1219200"/>
            <a:ext cx="7221279" cy="4953000"/>
          </a:xfrm>
        </p:spPr>
        <p:txBody>
          <a:bodyPr>
            <a:noAutofit/>
          </a:bodyPr>
          <a:lstStyle/>
          <a:p>
            <a:r>
              <a:rPr lang="en-US" sz="2200" b="1" dirty="0"/>
              <a:t>KSC</a:t>
            </a:r>
          </a:p>
          <a:p>
            <a:pPr lvl="1"/>
            <a:r>
              <a:rPr lang="en-US" sz="1400" dirty="0"/>
              <a:t>Design and development of ground systems to support a new launch vehicle can be challenging when developing design load requirements. Analysis tools are needed to decipher raw data and document load </a:t>
            </a:r>
          </a:p>
          <a:p>
            <a:pPr lvl="2"/>
            <a:r>
              <a:rPr lang="en-US" sz="1200" dirty="0"/>
              <a:t>Part I: KSC Engineering Analysis (NE-XY) developed the Flight to Ground Launch Tool (FGLT) which predicts launch blast loads from directing SLS free stream stagnation pressure plumes using the GNC vehicle positon and engine gimbal data. The FGLT is utilized to determine the maximum, mean, and standard deviation pressures down to a 2 </a:t>
            </a:r>
            <a:r>
              <a:rPr lang="en-US" sz="1200" dirty="0" err="1"/>
              <a:t>ft</a:t>
            </a:r>
            <a:r>
              <a:rPr lang="en-US" sz="1200" dirty="0"/>
              <a:t> by 2 </a:t>
            </a:r>
            <a:r>
              <a:rPr lang="en-US" sz="1200" dirty="0" err="1"/>
              <a:t>ft</a:t>
            </a:r>
            <a:r>
              <a:rPr lang="en-US" sz="1200" dirty="0"/>
              <a:t> resolution over the Zero Deck and each level of the Mobile Launcher Tower.</a:t>
            </a:r>
          </a:p>
          <a:p>
            <a:pPr lvl="2"/>
            <a:r>
              <a:rPr lang="en-US" sz="1200" dirty="0"/>
              <a:t>Part II: SLS Blast And Thermal Environment Load Requirements (K0000345836-SPC) document leverages projected blast pressure statistics output from the FGLT to provide launch environment loads to be used in the design of EGS Ground Support Equipment (GSE), Ground Support Systems (GSS), and Facility systems that will support SLS.</a:t>
            </a:r>
            <a:endParaRPr lang="en-US" sz="1400" b="1" dirty="0"/>
          </a:p>
          <a:p>
            <a:r>
              <a:rPr lang="en-US" sz="2200" b="1" dirty="0" err="1"/>
              <a:t>LaRC</a:t>
            </a:r>
            <a:endParaRPr lang="en-US" sz="2200" dirty="0"/>
          </a:p>
          <a:p>
            <a:pPr lvl="1"/>
            <a:r>
              <a:rPr lang="en-US" sz="1400" dirty="0"/>
              <a:t>Ascent Abort 2 (AA-2) Flight Test Vehicle instrumentation mounted on isolated pallet designs. Multiple configurations and isolators of representative pallet design mass simulators vibration tested. </a:t>
            </a:r>
          </a:p>
          <a:p>
            <a:pPr lvl="1"/>
            <a:r>
              <a:rPr lang="en-US" sz="1400" dirty="0"/>
              <a:t>Individual component </a:t>
            </a:r>
            <a:r>
              <a:rPr lang="en-US" sz="1400" dirty="0" err="1"/>
              <a:t>qual</a:t>
            </a:r>
            <a:r>
              <a:rPr lang="en-US" sz="1400" dirty="0"/>
              <a:t> environments derived from test measurements. Initially derived vertical environment specs were severe due to high input environment at pallet interface, poor isolator performance of pallet structural modes and enveloping.</a:t>
            </a:r>
          </a:p>
          <a:p>
            <a:pPr lvl="2"/>
            <a:r>
              <a:rPr lang="en-US" sz="1200" dirty="0"/>
              <a:t>Evaluated other isolators for better performance through additional testing</a:t>
            </a:r>
          </a:p>
          <a:p>
            <a:pPr lvl="2"/>
            <a:r>
              <a:rPr lang="en-US" sz="1200" dirty="0"/>
              <a:t>Pallet </a:t>
            </a:r>
            <a:r>
              <a:rPr lang="en-US" sz="1200" dirty="0" err="1"/>
              <a:t>configs</a:t>
            </a:r>
            <a:r>
              <a:rPr lang="en-US" sz="1200" dirty="0"/>
              <a:t> made more flight-like with cabling simulations and shaker interface to structure to better represent the compliance of mounting interface</a:t>
            </a:r>
          </a:p>
          <a:p>
            <a:pPr lvl="2"/>
            <a:r>
              <a:rPr lang="en-US" sz="1200" dirty="0"/>
              <a:t>Effects of new isolators, cabling simulators and IF compliance identified</a:t>
            </a:r>
          </a:p>
          <a:p>
            <a:pPr lvl="2"/>
            <a:r>
              <a:rPr lang="en-US" sz="1200" dirty="0"/>
              <a:t>Resulting component </a:t>
            </a:r>
            <a:r>
              <a:rPr lang="en-US" sz="1200" dirty="0" err="1"/>
              <a:t>qual</a:t>
            </a:r>
            <a:r>
              <a:rPr lang="en-US" sz="1200" dirty="0"/>
              <a:t> environments reduced and more representative of flight</a:t>
            </a:r>
          </a:p>
        </p:txBody>
      </p:sp>
      <p:pic>
        <p:nvPicPr>
          <p:cNvPr id="4" name="Picture 3"/>
          <p:cNvPicPr>
            <a:picLocks noChangeAspect="1"/>
          </p:cNvPicPr>
          <p:nvPr/>
        </p:nvPicPr>
        <p:blipFill>
          <a:blip r:embed="rId2"/>
          <a:stretch>
            <a:fillRect/>
          </a:stretch>
        </p:blipFill>
        <p:spPr>
          <a:xfrm>
            <a:off x="7162800" y="4738500"/>
            <a:ext cx="1902474" cy="1586100"/>
          </a:xfrm>
          <a:prstGeom prst="rect">
            <a:avLst/>
          </a:prstGeom>
          <a:ln w="31750">
            <a:solidFill>
              <a:srgbClr val="FF0000"/>
            </a:solidFill>
          </a:ln>
        </p:spPr>
      </p:pic>
      <p:pic>
        <p:nvPicPr>
          <p:cNvPr id="5" name="Picture 4"/>
          <p:cNvPicPr>
            <a:picLocks noChangeAspect="1"/>
          </p:cNvPicPr>
          <p:nvPr/>
        </p:nvPicPr>
        <p:blipFill>
          <a:blip r:embed="rId3"/>
          <a:stretch>
            <a:fillRect/>
          </a:stretch>
        </p:blipFill>
        <p:spPr>
          <a:xfrm>
            <a:off x="7257475" y="2025238"/>
            <a:ext cx="1713124" cy="1822862"/>
          </a:xfrm>
          <a:prstGeom prst="rect">
            <a:avLst/>
          </a:prstGeom>
          <a:ln w="31750">
            <a:solidFill>
              <a:srgbClr val="FF0000"/>
            </a:solidFill>
          </a:ln>
        </p:spPr>
      </p:pic>
      <p:sp>
        <p:nvSpPr>
          <p:cNvPr id="7" name="Slide Number Placeholder 6"/>
          <p:cNvSpPr>
            <a:spLocks noGrp="1"/>
          </p:cNvSpPr>
          <p:nvPr>
            <p:ph type="sldNum" sz="quarter" idx="12"/>
          </p:nvPr>
        </p:nvSpPr>
        <p:spPr/>
        <p:txBody>
          <a:bodyPr/>
          <a:lstStyle/>
          <a:p>
            <a:fld id="{18C14F29-5060-4830-A216-B31A92D65088}" type="slidenum">
              <a:rPr lang="en-US" smtClean="0"/>
              <a:t>39</a:t>
            </a:fld>
            <a:endParaRPr lang="en-US"/>
          </a:p>
        </p:txBody>
      </p:sp>
    </p:spTree>
    <p:extLst>
      <p:ext uri="{BB962C8B-B14F-4D97-AF65-F5344CB8AC3E}">
        <p14:creationId xmlns:p14="http://schemas.microsoft.com/office/powerpoint/2010/main" val="21485693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Discipline </a:t>
            </a:r>
            <a:r>
              <a:rPr lang="en-US" dirty="0" smtClean="0"/>
              <a:t>Strengths/Successes</a:t>
            </a:r>
            <a:endParaRPr lang="en-US" dirty="0"/>
          </a:p>
        </p:txBody>
      </p:sp>
      <p:sp>
        <p:nvSpPr>
          <p:cNvPr id="3" name="Content Placeholder 2"/>
          <p:cNvSpPr>
            <a:spLocks noGrp="1"/>
          </p:cNvSpPr>
          <p:nvPr>
            <p:ph sz="half" idx="1"/>
          </p:nvPr>
        </p:nvSpPr>
        <p:spPr>
          <a:xfrm>
            <a:off x="16705" y="1219200"/>
            <a:ext cx="5698297" cy="4953000"/>
          </a:xfrm>
        </p:spPr>
        <p:txBody>
          <a:bodyPr>
            <a:noAutofit/>
          </a:bodyPr>
          <a:lstStyle/>
          <a:p>
            <a:r>
              <a:rPr lang="en-US" sz="2200" b="1" dirty="0"/>
              <a:t>MSFC</a:t>
            </a:r>
          </a:p>
          <a:p>
            <a:pPr lvl="1"/>
            <a:r>
              <a:rPr lang="en-US" sz="2000" dirty="0"/>
              <a:t>The Imaging X-Ray Polarimetry Explorer (IXPE) Project needed a method to capture mode shapes and mode frequencies of the mirror shells in the mirror. Shells are too light for accelerometers. Limited space to place the </a:t>
            </a:r>
            <a:r>
              <a:rPr lang="en-US" sz="2000" dirty="0" err="1"/>
              <a:t>accels</a:t>
            </a:r>
            <a:endParaRPr lang="en-US" sz="2000" dirty="0"/>
          </a:p>
          <a:p>
            <a:pPr lvl="2"/>
            <a:r>
              <a:rPr lang="en-US" sz="1600" dirty="0"/>
              <a:t>The MSFC/EV31 team use a photogrammetry technique called Motion Magnification to determine the modes from high speed video</a:t>
            </a:r>
          </a:p>
          <a:p>
            <a:pPr lvl="2"/>
            <a:r>
              <a:rPr lang="en-US" sz="1600" dirty="0"/>
              <a:t>Both random vibe and sine sweep base excitation from 80-500Hz</a:t>
            </a:r>
          </a:p>
          <a:p>
            <a:pPr lvl="2"/>
            <a:r>
              <a:rPr lang="en-US" sz="1600" dirty="0"/>
              <a:t>14 modes were captured for the sine sweep excitation, per customer request</a:t>
            </a:r>
          </a:p>
        </p:txBody>
      </p:sp>
      <p:pic>
        <p:nvPicPr>
          <p:cNvPr id="6" name="Picture 5"/>
          <p:cNvPicPr>
            <a:picLocks noChangeAspect="1"/>
          </p:cNvPicPr>
          <p:nvPr/>
        </p:nvPicPr>
        <p:blipFill>
          <a:blip r:embed="rId2"/>
          <a:stretch>
            <a:fillRect/>
          </a:stretch>
        </p:blipFill>
        <p:spPr>
          <a:xfrm>
            <a:off x="5727405" y="2546506"/>
            <a:ext cx="3066554" cy="2298391"/>
          </a:xfrm>
          <a:prstGeom prst="rect">
            <a:avLst/>
          </a:prstGeom>
          <a:ln w="31750">
            <a:solidFill>
              <a:srgbClr val="FF0000"/>
            </a:solidFill>
          </a:ln>
        </p:spPr>
      </p:pic>
      <p:sp>
        <p:nvSpPr>
          <p:cNvPr id="4" name="Slide Number Placeholder 3"/>
          <p:cNvSpPr>
            <a:spLocks noGrp="1"/>
          </p:cNvSpPr>
          <p:nvPr>
            <p:ph type="sldNum" sz="quarter" idx="12"/>
          </p:nvPr>
        </p:nvSpPr>
        <p:spPr/>
        <p:txBody>
          <a:bodyPr/>
          <a:lstStyle/>
          <a:p>
            <a:fld id="{18C14F29-5060-4830-A216-B31A92D65088}" type="slidenum">
              <a:rPr lang="en-US" smtClean="0"/>
              <a:t>40</a:t>
            </a:fld>
            <a:endParaRPr lang="en-US"/>
          </a:p>
        </p:txBody>
      </p:sp>
    </p:spTree>
    <p:extLst>
      <p:ext uri="{BB962C8B-B14F-4D97-AF65-F5344CB8AC3E}">
        <p14:creationId xmlns:p14="http://schemas.microsoft.com/office/powerpoint/2010/main" val="3871458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Pro_InMotionVide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AC08B563DE0E46A661BFC542F0A834" ma:contentTypeVersion="6" ma:contentTypeDescription="Create a new document." ma:contentTypeScope="" ma:versionID="70ff2b36ae35ff786d88bfdbeca32666">
  <xsd:schema xmlns:xsd="http://www.w3.org/2001/XMLSchema" xmlns:xs="http://www.w3.org/2001/XMLSchema" xmlns:p="http://schemas.microsoft.com/office/2006/metadata/properties" xmlns:ns2="8a6cb1a7-e08e-4dba-8e35-f37a0de886c6" targetNamespace="http://schemas.microsoft.com/office/2006/metadata/properties" ma:root="true" ma:fieldsID="a5de06dc323308ddcf4e01075bd3d9e4" ns2:_="">
    <xsd:import namespace="8a6cb1a7-e08e-4dba-8e35-f37a0de886c6"/>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6cb1a7-e08e-4dba-8e35-f37a0de886c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EA650C-7F0E-4938-B101-48CB656AD7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6cb1a7-e08e-4dba-8e35-f37a0de886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7406D5-284D-4D56-B0EF-15FA1E66CA8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A948473-E3EF-4C14-9FE4-2CC28468B1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Template>
  <TotalTime>13090</TotalTime>
  <Words>3547</Words>
  <Application>Microsoft Office PowerPoint</Application>
  <PresentationFormat>On-screen Show (4:3)</PresentationFormat>
  <Paragraphs>346</Paragraphs>
  <Slides>40</Slides>
  <Notes>10</Notes>
  <HiddenSlides>0</HiddenSlides>
  <MMClips>3</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40</vt:i4>
      </vt:variant>
    </vt:vector>
  </HeadingPairs>
  <TitlesOfParts>
    <vt:vector size="48" baseType="lpstr">
      <vt:lpstr>Arial Unicode MS</vt:lpstr>
      <vt:lpstr>Arial</vt:lpstr>
      <vt:lpstr>Arial Narrow</vt:lpstr>
      <vt:lpstr>Calibri</vt:lpstr>
      <vt:lpstr>Monaco</vt:lpstr>
      <vt:lpstr>Times New Roman</vt:lpstr>
      <vt:lpstr>PresentationPro_InMotionVideo</vt:lpstr>
      <vt:lpstr>Office Theme</vt:lpstr>
      <vt:lpstr>LOADS@NASA Leading Outstanding Aerospace Loads &amp; Dynamics Solutions</vt:lpstr>
      <vt:lpstr>Loads &amp; Dynamics</vt:lpstr>
      <vt:lpstr>Introduction</vt:lpstr>
      <vt:lpstr>We Are Going to the Moon</vt:lpstr>
      <vt:lpstr>NASA’s Mission &amp; Challenges</vt:lpstr>
      <vt:lpstr>NASA’s Mission &amp; Challenges</vt:lpstr>
      <vt:lpstr>NASA’s Mission &amp; Challenges</vt:lpstr>
      <vt:lpstr>NASA’s Mission &amp; Challenges</vt:lpstr>
      <vt:lpstr>NASA’s Mission &amp; Challenges</vt:lpstr>
      <vt:lpstr>NASA’s Mission &amp; Challenges</vt:lpstr>
      <vt:lpstr>NASA’s Mission &amp; Challenges</vt:lpstr>
      <vt:lpstr>NESC</vt:lpstr>
      <vt:lpstr>NESC</vt:lpstr>
      <vt:lpstr>NESC</vt:lpstr>
      <vt:lpstr>NESC</vt:lpstr>
      <vt:lpstr>NESC</vt:lpstr>
      <vt:lpstr>NESC</vt:lpstr>
      <vt:lpstr>LOADS@NASA</vt:lpstr>
      <vt:lpstr>LOADS@NASA</vt:lpstr>
      <vt:lpstr>LOADS@NASA</vt:lpstr>
      <vt:lpstr>LOADS@NASA</vt:lpstr>
      <vt:lpstr>LOADS@NASA</vt:lpstr>
      <vt:lpstr>LOADS@NASA</vt:lpstr>
      <vt:lpstr>LOADS@NASA</vt:lpstr>
      <vt:lpstr>LOADS@NASA</vt:lpstr>
      <vt:lpstr>LOADS@NASA</vt:lpstr>
      <vt:lpstr>LOADS@NASA</vt:lpstr>
      <vt:lpstr>LOADS@NASA L&amp;D Mission Readiness - Requirements</vt:lpstr>
      <vt:lpstr>LOADS@NASA L&amp;D Mission Readiness - Requirements</vt:lpstr>
      <vt:lpstr>LOADS@NASA</vt:lpstr>
      <vt:lpstr>PowerPoint Presentation</vt:lpstr>
      <vt:lpstr>LOADS@NASA</vt:lpstr>
      <vt:lpstr>LOADS@NASA</vt:lpstr>
      <vt:lpstr>Questions?</vt:lpstr>
      <vt:lpstr>Backup</vt:lpstr>
      <vt:lpstr>Discipline Strengths/Successes</vt:lpstr>
      <vt:lpstr>Discipline Strengths/Successes</vt:lpstr>
      <vt:lpstr>Discipline Strengths/Successes</vt:lpstr>
      <vt:lpstr>Discipline Strengths/Successes</vt:lpstr>
      <vt:lpstr>Discipline Strengths/Successes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Orbits</dc:title>
  <dc:creator>Johnson, Dexter (GRC-DEV0)</dc:creator>
  <cp:lastModifiedBy>Honer, Amanda L. (GRC-LMT0)[Alcyon Technical Services (JV), LLC]</cp:lastModifiedBy>
  <cp:revision>345</cp:revision>
  <cp:lastPrinted>2019-11-15T20:28:48Z</cp:lastPrinted>
  <dcterms:created xsi:type="dcterms:W3CDTF">2013-10-19T16:48:47Z</dcterms:created>
  <dcterms:modified xsi:type="dcterms:W3CDTF">2020-11-13T12:26:36Z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TC018813519991</vt:lpwstr>
  </property>
  <property fmtid="{D5CDD505-2E9C-101B-9397-08002B2CF9AE}" pid="3" name="ContentTypeId">
    <vt:lpwstr>0x01010043AC08B563DE0E46A661BFC542F0A834</vt:lpwstr>
  </property>
</Properties>
</file>