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36" r:id="rId5"/>
    <p:sldMasterId id="2147484444" r:id="rId6"/>
  </p:sldMasterIdLst>
  <p:notesMasterIdLst>
    <p:notesMasterId r:id="rId16"/>
  </p:notesMasterIdLst>
  <p:handoutMasterIdLst>
    <p:handoutMasterId r:id="rId17"/>
  </p:handoutMasterIdLst>
  <p:sldIdLst>
    <p:sldId id="1305" r:id="rId7"/>
    <p:sldId id="1253" r:id="rId8"/>
    <p:sldId id="1309" r:id="rId9"/>
    <p:sldId id="1307" r:id="rId10"/>
    <p:sldId id="1310" r:id="rId11"/>
    <p:sldId id="1308" r:id="rId12"/>
    <p:sldId id="1314" r:id="rId13"/>
    <p:sldId id="1312" r:id="rId14"/>
    <p:sldId id="1313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rvan, Melanie M. (MSFC-ST24)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85D"/>
    <a:srgbClr val="00F066"/>
    <a:srgbClr val="00B050"/>
    <a:srgbClr val="A6A6A6"/>
    <a:srgbClr val="000000"/>
    <a:srgbClr val="BFBFBF"/>
    <a:srgbClr val="3333CC"/>
    <a:srgbClr val="2D8B75"/>
    <a:srgbClr val="92BBFA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6395" autoAdjust="0"/>
  </p:normalViewPr>
  <p:slideViewPr>
    <p:cSldViewPr snapToGrid="0" showGuides="1">
      <p:cViewPr varScale="1">
        <p:scale>
          <a:sx n="107" d="100"/>
          <a:sy n="107" d="100"/>
        </p:scale>
        <p:origin x="618" y="108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-8268"/>
    </p:cViewPr>
  </p:sorterViewPr>
  <p:notesViewPr>
    <p:cSldViewPr snapToGrid="0" showGuides="1">
      <p:cViewPr>
        <p:scale>
          <a:sx n="52" d="100"/>
          <a:sy n="52" d="100"/>
        </p:scale>
        <p:origin x="268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11/10/2020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11/10/2020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290976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3388" y="708025"/>
            <a:ext cx="6299200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07280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594459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981937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8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841624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00420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4C13D-964A-B94A-988F-0C16B0172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42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652470"/>
            <a:ext cx="947057" cy="205531"/>
          </a:xfrm>
          <a:prstGeom prst="rect">
            <a:avLst/>
          </a:prstGeom>
        </p:spPr>
        <p:txBody>
          <a:bodyPr anchor="ctr"/>
          <a:lstStyle>
            <a:lvl1pPr algn="r">
              <a:defRPr sz="96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89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64824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75898"/>
            <a:ext cx="947057" cy="282103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6844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8905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  <p:sp>
        <p:nvSpPr>
          <p:cNvPr id="12" name="Slide Number Placeholder 3"/>
          <p:cNvSpPr txBox="1">
            <a:spLocks/>
          </p:cNvSpPr>
          <p:nvPr userDrawn="1"/>
        </p:nvSpPr>
        <p:spPr>
          <a:xfrm>
            <a:off x="11588818" y="6629400"/>
            <a:ext cx="603181" cy="2286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60" b="0"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03521A-EF2F-439E-9B71-70233254F425}" type="slidenum">
              <a:rPr kumimoji="0" lang="en-US" sz="96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24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96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2364367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960" smtClean="0">
                <a:latin typeface="Arial" charset="0"/>
              </a:rPr>
              <a:pPr>
                <a:defRPr/>
              </a:pPr>
              <a:t>‹#›</a:t>
            </a:fld>
            <a:endParaRPr lang="uk-UA" sz="960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327669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82A110F-6EE5-2943-99EB-427E99D9E5B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389762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5953" y="125568"/>
            <a:ext cx="1141592" cy="94967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" dirty="0"/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1470855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960" smtClean="0">
                <a:latin typeface="Arial" charset="0"/>
              </a:rPr>
              <a:pPr>
                <a:defRPr/>
              </a:pPr>
              <a:t>‹#›</a:t>
            </a:fld>
            <a:endParaRPr lang="uk-UA" sz="96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2948873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678744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960" smtClean="0">
                <a:latin typeface="Arial" charset="0"/>
              </a:rPr>
              <a:pPr>
                <a:defRPr/>
              </a:pPr>
              <a:t>‹#›</a:t>
            </a:fld>
            <a:endParaRPr lang="uk-UA" sz="96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2732586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109281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0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8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8C671-40B5-CC47-B849-B3C7084A0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45"/>
            <a:ext cx="10515600" cy="620395"/>
          </a:xfrm>
          <a:prstGeom prst="rect">
            <a:avLst/>
          </a:prstGeom>
        </p:spPr>
        <p:txBody>
          <a:bodyPr/>
          <a:lstStyle>
            <a:lvl1pPr algn="ctr">
              <a:defRPr sz="26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" dirty="0"/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1482488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T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6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3825-F972-F740-8E45-13EB999B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2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" y="6652470"/>
            <a:ext cx="130029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" dirty="0"/>
              <a:t>SNP TDM TAR</a:t>
            </a:r>
          </a:p>
        </p:txBody>
      </p:sp>
    </p:spTree>
    <p:extLst>
      <p:ext uri="{BB962C8B-B14F-4D97-AF65-F5344CB8AC3E}">
        <p14:creationId xmlns:p14="http://schemas.microsoft.com/office/powerpoint/2010/main" val="275799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8818" y="6629400"/>
            <a:ext cx="603181" cy="228600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64ACD-4516-FB40-AF22-1D51248F0AD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75657"/>
          </a:xfrm>
          <a:prstGeom prst="rect">
            <a:avLst/>
          </a:prstGeom>
        </p:spPr>
      </p:pic>
      <p:sp>
        <p:nvSpPr>
          <p:cNvPr id="6" name="Text Box 1"/>
          <p:cNvSpPr txBox="1"/>
          <p:nvPr userDrawn="1"/>
        </p:nvSpPr>
        <p:spPr>
          <a:xfrm>
            <a:off x="222134" y="197158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en-US" sz="36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8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lang="en-U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2" y="381268"/>
            <a:ext cx="585002" cy="5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2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37" r:id="rId2"/>
    <p:sldLayoutId id="2147484438" r:id="rId3"/>
    <p:sldLayoutId id="2147484439" r:id="rId4"/>
    <p:sldLayoutId id="2147484456" r:id="rId5"/>
  </p:sldLayoutIdLst>
  <p:hf hdr="0" ft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372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45" r:id="rId1"/>
    <p:sldLayoutId id="2147484446" r:id="rId2"/>
    <p:sldLayoutId id="2147484447" r:id="rId3"/>
    <p:sldLayoutId id="2147484448" r:id="rId4"/>
    <p:sldLayoutId id="2147484449" r:id="rId5"/>
    <p:sldLayoutId id="2147484450" r:id="rId6"/>
    <p:sldLayoutId id="2147484451" r:id="rId7"/>
    <p:sldLayoutId id="2147484452" r:id="rId8"/>
    <p:sldLayoutId id="2147484453" r:id="rId9"/>
    <p:sldLayoutId id="2147484454" r:id="rId10"/>
    <p:sldLayoutId id="214748445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88829" y="5534561"/>
            <a:ext cx="5952083" cy="132343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 </a:t>
            </a:r>
          </a:p>
          <a:p>
            <a:pPr algn="r">
              <a:lnSpc>
                <a:spcPts val="2400"/>
              </a:lnSpc>
            </a:pPr>
            <a:r>
              <a:rPr lang="en-US" sz="20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Technology Demonstration Mission Program</a:t>
            </a: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</a:p>
          <a:p>
            <a:pPr algn="r">
              <a:lnSpc>
                <a:spcPts val="2400"/>
              </a:lnSpc>
            </a:pPr>
            <a:r>
              <a:rPr lang="en-US" sz="20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Nuclear Propulsion </a:t>
            </a:r>
          </a:p>
          <a:p>
            <a:pPr algn="r">
              <a:lnSpc>
                <a:spcPts val="2400"/>
              </a:lnSpc>
            </a:pPr>
            <a:r>
              <a:rPr lang="en-US" sz="1600" b="1" dirty="0" smtClean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Tyler Scogin | 9 NOV </a:t>
            </a:r>
            <a:r>
              <a:rPr lang="en-US" sz="16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2020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8160" y="1711272"/>
            <a:ext cx="765585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Space Nuclear Propulsion (SNP) </a:t>
            </a:r>
          </a:p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Technology Demonstration Mission (TDM) </a:t>
            </a:r>
          </a:p>
          <a:p>
            <a:pPr algn="ctr"/>
            <a:endParaRPr lang="en-US" sz="3200" b="1" dirty="0" smtClean="0">
              <a:solidFill>
                <a:prstClr val="white"/>
              </a:solidFill>
              <a:latin typeface="Calibri"/>
            </a:endParaRPr>
          </a:p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NTP Engine System Design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975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969246B-E00E-694E-BF05-AD46931FBD37}"/>
              </a:ext>
            </a:extLst>
          </p:cNvPr>
          <p:cNvSpPr txBox="1">
            <a:spLocks/>
          </p:cNvSpPr>
          <p:nvPr/>
        </p:nvSpPr>
        <p:spPr>
          <a:xfrm>
            <a:off x="150812" y="1196223"/>
            <a:ext cx="11638852" cy="539214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charset="0"/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Overall Nuclear Thermal Propulsion Strategy: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Develop a subscale nuclear engine that demonstrates a viable Nuclear Thermal Propulsion (NTP) system and is scalable to the Mars mission engine needs. Evolve to Mars engine system as a part of a Mars NP propulsive stage.</a:t>
            </a:r>
          </a:p>
          <a:p>
            <a:pPr marL="64008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Develop a HALEU solid solution fuel element that can provide reactor exit temperatures </a:t>
            </a: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2700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K (corresponds to </a:t>
            </a: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900s I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64008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Design a reactor with an eye toward capability to be scaled to a size to support Mars mission engine needs. (Scaling is to be an engineering solution rather than further tech development.)</a:t>
            </a:r>
          </a:p>
          <a:p>
            <a:pPr marL="64008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Design and develop a subscale engine (Key attribute goals: 10K-15K lbf thrust, 900s I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4008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Determine Demonstration option (either ground test or demonstration flight).</a:t>
            </a:r>
          </a:p>
          <a:p>
            <a:pPr marL="64008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Identify testing and launch regulatory requirements and mitigate issues.</a:t>
            </a:r>
          </a:p>
          <a:p>
            <a:pPr marL="64008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Work with Cryogenic Fluid Management (CFM) project to develop passive and active CFM systems to support NTP mission needs.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E95C1B-DD2C-2E4A-96BC-CA2B5CFB99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 Nuclear Propulsion (SNP) 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0694CE0-EBBE-974D-8F6C-E897F4A4C252}"/>
              </a:ext>
            </a:extLst>
          </p:cNvPr>
          <p:cNvSpPr/>
          <p:nvPr/>
        </p:nvSpPr>
        <p:spPr>
          <a:xfrm>
            <a:off x="1098505" y="6073010"/>
            <a:ext cx="9743465" cy="357249"/>
          </a:xfrm>
          <a:prstGeom prst="roundRect">
            <a:avLst/>
          </a:prstGeom>
          <a:solidFill>
            <a:srgbClr val="00D85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97180" lvl="1" indent="0">
              <a:spcAft>
                <a:spcPts val="600"/>
              </a:spcAft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Goal is to demonstrate Engine (ground test or flight demonstration) Circa FY2027.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5CD996F-A08F-5E45-A94E-074454534783}"/>
              </a:ext>
            </a:extLst>
          </p:cNvPr>
          <p:cNvSpPr/>
          <p:nvPr/>
        </p:nvSpPr>
        <p:spPr>
          <a:xfrm>
            <a:off x="409902" y="2532992"/>
            <a:ext cx="10657491" cy="1849821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C769F-ADCB-2641-BD2F-4076D1C41918}" type="slidenum">
              <a:rPr kumimoji="0" lang="uk-UA" sz="9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uk-UA" sz="9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0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5" name="Group 49"/>
          <p:cNvGrpSpPr>
            <a:grpSpLocks noChangeAspect="1"/>
          </p:cNvGrpSpPr>
          <p:nvPr/>
        </p:nvGrpSpPr>
        <p:grpSpPr bwMode="auto">
          <a:xfrm>
            <a:off x="1713237" y="1395411"/>
            <a:ext cx="3909626" cy="5395913"/>
            <a:chOff x="595570" y="147248"/>
            <a:chExt cx="5814338" cy="8568096"/>
          </a:xfrm>
        </p:grpSpPr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152400"/>
              <a:ext cx="3962400" cy="8562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4803739" y="147248"/>
              <a:ext cx="1433392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Base of LH</a:t>
              </a:r>
              <a:r>
                <a:rPr kumimoji="0" lang="en-US" altLang="en-US" sz="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2</a:t>
              </a: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 Tank</a:t>
              </a: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164005" y="681679"/>
              <a:ext cx="1245903" cy="686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Helium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Pressurization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Bottles</a:t>
              </a:r>
            </a:p>
          </p:txBody>
        </p:sp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4842845" y="2018271"/>
              <a:ext cx="933423" cy="50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Structural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Supports</a:t>
              </a: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4263654" y="3809999"/>
              <a:ext cx="1379824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Radiation Shield</a:t>
              </a: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4061382" y="4213656"/>
              <a:ext cx="1451247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Reactor Reflector</a:t>
              </a: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>
              <a:off x="4085810" y="4609071"/>
              <a:ext cx="1156623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Reactor Core</a:t>
              </a:r>
            </a:p>
          </p:txBody>
        </p: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4326740" y="5614987"/>
              <a:ext cx="1667752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Propellant Feed Line</a:t>
              </a:r>
            </a:p>
          </p:txBody>
        </p:sp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4091294" y="6392177"/>
              <a:ext cx="710222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Nozzle</a:t>
              </a:r>
            </a:p>
          </p:txBody>
        </p:sp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4093670" y="7183398"/>
              <a:ext cx="1435623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Nozzle Extension</a:t>
              </a: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996441" y="5730443"/>
              <a:ext cx="1483302" cy="537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Propellant Bleed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to Turbopump</a:t>
              </a:r>
            </a:p>
          </p:txBody>
        </p:sp>
        <p:sp>
          <p:nvSpPr>
            <p:cNvPr id="17" name="TextBox 14"/>
            <p:cNvSpPr txBox="1">
              <a:spLocks noChangeArrowheads="1"/>
            </p:cNvSpPr>
            <p:nvPr/>
          </p:nvSpPr>
          <p:spPr bwMode="auto">
            <a:xfrm>
              <a:off x="897714" y="4991124"/>
              <a:ext cx="1257063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Pressure Shell</a:t>
              </a:r>
            </a:p>
          </p:txBody>
        </p: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1114532" y="4576802"/>
              <a:ext cx="1176711" cy="320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Control Drum</a:t>
              </a:r>
            </a:p>
          </p:txBody>
        </p:sp>
        <p:sp>
          <p:nvSpPr>
            <p:cNvPr id="19" name="TextBox 16"/>
            <p:cNvSpPr txBox="1">
              <a:spLocks noChangeArrowheads="1"/>
            </p:cNvSpPr>
            <p:nvPr/>
          </p:nvSpPr>
          <p:spPr bwMode="auto">
            <a:xfrm>
              <a:off x="595570" y="3886199"/>
              <a:ext cx="1759841" cy="537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Turbopump Exhaust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(Attitude Control)</a:t>
              </a:r>
            </a:p>
          </p:txBody>
        </p:sp>
        <p:sp>
          <p:nvSpPr>
            <p:cNvPr id="20" name="TextBox 17"/>
            <p:cNvSpPr txBox="1">
              <a:spLocks noChangeArrowheads="1"/>
            </p:cNvSpPr>
            <p:nvPr/>
          </p:nvSpPr>
          <p:spPr bwMode="auto">
            <a:xfrm>
              <a:off x="1017222" y="2635079"/>
              <a:ext cx="1176711" cy="503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Control Drum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Actuators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4341334" y="2541371"/>
              <a:ext cx="1310613" cy="537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Housing for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itchFamily="28" charset="-128"/>
                </a:rPr>
                <a:t>Turbopumps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rot="10800000" flipV="1">
              <a:off x="4254401" y="311099"/>
              <a:ext cx="592587" cy="1209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800000" flipV="1">
              <a:off x="4648672" y="1145473"/>
              <a:ext cx="762574" cy="1487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0800000" flipV="1">
              <a:off x="3961649" y="2259653"/>
              <a:ext cx="949084" cy="2520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0800000" flipV="1">
              <a:off x="3324204" y="2753724"/>
              <a:ext cx="1090739" cy="15124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351511" y="5990391"/>
              <a:ext cx="458016" cy="50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0800000">
              <a:off x="3614595" y="4334247"/>
              <a:ext cx="491069" cy="100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rot="10800000">
              <a:off x="3300595" y="4747653"/>
              <a:ext cx="842843" cy="75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0800000" flipV="1">
              <a:off x="3900265" y="5758481"/>
              <a:ext cx="46745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10800000">
              <a:off x="3633482" y="6534878"/>
              <a:ext cx="54300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10800000" flipV="1">
              <a:off x="3772776" y="7321358"/>
              <a:ext cx="380105" cy="25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10800000">
              <a:off x="3418640" y="3953610"/>
              <a:ext cx="90186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2087089" y="5123247"/>
              <a:ext cx="613836" cy="50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2247631" y="4724965"/>
              <a:ext cx="613836" cy="50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rot="5400000" flipH="1" flipV="1">
              <a:off x="1893605" y="3730835"/>
              <a:ext cx="257118" cy="1581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2113058" y="2904970"/>
              <a:ext cx="734243" cy="2293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" name="Picture 50" descr="NERVA Cross Section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0858" y="1524348"/>
            <a:ext cx="5033962" cy="50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51"/>
          <p:cNvSpPr txBox="1">
            <a:spLocks noChangeArrowheads="1"/>
          </p:cNvSpPr>
          <p:nvPr/>
        </p:nvSpPr>
        <p:spPr bwMode="auto">
          <a:xfrm>
            <a:off x="7763257" y="1277789"/>
            <a:ext cx="162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28" charset="-128"/>
                <a:cs typeface="Arial" pitchFamily="34" charset="0"/>
              </a:rPr>
              <a:t>Cross Section</a:t>
            </a:r>
          </a:p>
        </p:txBody>
      </p:sp>
      <p:sp>
        <p:nvSpPr>
          <p:cNvPr id="72" name="TextBox 1"/>
          <p:cNvSpPr txBox="1">
            <a:spLocks noChangeArrowheads="1"/>
          </p:cNvSpPr>
          <p:nvPr/>
        </p:nvSpPr>
        <p:spPr bwMode="auto">
          <a:xfrm>
            <a:off x="5791481" y="6396996"/>
            <a:ext cx="54951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28" charset="-128"/>
                <a:cs typeface="Arial" pitchFamily="34" charset="0"/>
              </a:rPr>
              <a:t>Note: Control drums rotate to control reactivity. Portion of circumference covered with neutron absorber and remainder is reflector.</a:t>
            </a:r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Initial NTP Engine Systems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7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Initial NTP Engine Systems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Picture 4" descr="NERV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8497" y="1264437"/>
            <a:ext cx="2348733" cy="503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9689634" y="6316803"/>
            <a:ext cx="226645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NERVA Nuclear Thermal Rocket Prototype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41" name="Picture 13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3936" y="3468414"/>
            <a:ext cx="6482092" cy="318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2687282" y="6502541"/>
            <a:ext cx="4419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Major Elements of a Nuclear Thermal Rocket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9337" y="1264437"/>
            <a:ext cx="8918029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marL="54864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36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2pPr>
            <a:lvl3pPr marL="109728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8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3pPr>
            <a:lvl4pPr marL="164592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4pPr>
            <a:lvl5pPr marL="219456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5pPr>
            <a:lvl6pPr marL="274320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184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048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12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Propellant heated directly by a nuclear reactor and thermally expanded/accelerated through a nozzle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Low molecular weight propellant – typically Hydrogen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Thrust directly related to thermal power of reactor:  100,000 N ≈ 450 </a:t>
            </a:r>
            <a:r>
              <a:rPr lang="en-US" altLang="en-US" sz="1700" dirty="0" err="1" smtClean="0">
                <a:solidFill>
                  <a:schemeClr val="tx1"/>
                </a:solidFill>
                <a:ea typeface="ＭＳ Ｐゴシック" pitchFamily="34" charset="-128"/>
              </a:rPr>
              <a:t>MW</a:t>
            </a:r>
            <a:r>
              <a:rPr lang="en-US" altLang="en-US" sz="1700" baseline="-25000" dirty="0" err="1" smtClean="0">
                <a:solidFill>
                  <a:schemeClr val="tx1"/>
                </a:solidFill>
                <a:ea typeface="ＭＳ Ｐゴシック" pitchFamily="34" charset="-128"/>
              </a:rPr>
              <a:t>th</a:t>
            </a: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 at 900 sec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Specific Impulse directly related to exhaust temperature: 830 - 1000 sec (2300 - 3100K)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Specific Impulse improvement (~2x) over chemical rockets due to lower molecular weight of propellant (exhaust stream of O2/H2 engine actually runs hotter than NTP)</a:t>
            </a:r>
            <a:endParaRPr lang="en-US" altLang="en-US" sz="17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34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Initial NTP Engine Systems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9337" y="1264437"/>
            <a:ext cx="11671739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marL="54864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36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2pPr>
            <a:lvl3pPr marL="109728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8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3pPr>
            <a:lvl4pPr marL="164592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4pPr>
            <a:lvl5pPr marL="219456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5pPr>
            <a:lvl6pPr marL="274320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184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048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12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700" dirty="0" smtClean="0">
                <a:solidFill>
                  <a:schemeClr val="tx1"/>
                </a:solidFill>
                <a:ea typeface="ＭＳ Ｐゴシック" pitchFamily="34" charset="-128"/>
              </a:rPr>
              <a:t>20 NTP Engines designed, built, and tested during Rover/NERVA (1955-1973)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2285" y="1709506"/>
            <a:ext cx="3200400" cy="22960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2505" y="4129519"/>
            <a:ext cx="3200400" cy="21798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7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53" t="816" r="1644" b="1694"/>
          <a:stretch/>
        </p:blipFill>
        <p:spPr bwMode="auto">
          <a:xfrm>
            <a:off x="3774478" y="1604618"/>
            <a:ext cx="4301456" cy="267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183" y="1241555"/>
            <a:ext cx="3497542" cy="4402500"/>
          </a:xfrm>
          <a:prstGeom prst="rect">
            <a:avLst/>
          </a:prstGeom>
        </p:spPr>
      </p:pic>
      <p:grpSp>
        <p:nvGrpSpPr>
          <p:cNvPr id="11" name="Group 10"/>
          <p:cNvGrpSpPr>
            <a:grpSpLocks noChangeAspect="1"/>
          </p:cNvGrpSpPr>
          <p:nvPr/>
        </p:nvGrpSpPr>
        <p:grpSpPr bwMode="auto">
          <a:xfrm>
            <a:off x="3369064" y="4312436"/>
            <a:ext cx="2900043" cy="2390528"/>
            <a:chOff x="108" y="936"/>
            <a:chExt cx="2874" cy="2340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08" y="936"/>
              <a:ext cx="2874" cy="23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pitchFamily="28" charset="-128"/>
              </a:endParaRPr>
            </a:p>
          </p:txBody>
        </p:sp>
        <p:pic>
          <p:nvPicPr>
            <p:cNvPr id="13" name="Picture 6" descr="PHOEBUS2a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866"/>
            <a:stretch/>
          </p:blipFill>
          <p:spPr bwMode="auto">
            <a:xfrm>
              <a:off x="127" y="996"/>
              <a:ext cx="2438" cy="2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t="25490"/>
          <a:stretch/>
        </p:blipFill>
        <p:spPr>
          <a:xfrm>
            <a:off x="5925206" y="4373732"/>
            <a:ext cx="3113595" cy="212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5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NTP Engine Systems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t="5269" b="5323"/>
          <a:stretch/>
        </p:blipFill>
        <p:spPr>
          <a:xfrm rot="10800000">
            <a:off x="736701" y="2128138"/>
            <a:ext cx="10899487" cy="3579476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055011" y="5034542"/>
            <a:ext cx="236502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Turbomachinery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116151" y="2345229"/>
            <a:ext cx="236502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Thrust Chamber Assembly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51436" y="2462153"/>
            <a:ext cx="236502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Reactor Subsystem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cxnSp>
        <p:nvCxnSpPr>
          <p:cNvPr id="5" name="Straight Arrow Connector 4"/>
          <p:cNvCxnSpPr>
            <a:stCxn id="14" idx="2"/>
          </p:cNvCxnSpPr>
          <p:nvPr/>
        </p:nvCxnSpPr>
        <p:spPr>
          <a:xfrm>
            <a:off x="6298661" y="2622228"/>
            <a:ext cx="83408" cy="969790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2"/>
          </p:cNvCxnSpPr>
          <p:nvPr/>
        </p:nvCxnSpPr>
        <p:spPr>
          <a:xfrm>
            <a:off x="4433946" y="2739152"/>
            <a:ext cx="46392" cy="608976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0"/>
          </p:cNvCxnSpPr>
          <p:nvPr/>
        </p:nvCxnSpPr>
        <p:spPr>
          <a:xfrm flipV="1">
            <a:off x="2237521" y="4432527"/>
            <a:ext cx="106733" cy="602015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0"/>
          </p:cNvCxnSpPr>
          <p:nvPr/>
        </p:nvCxnSpPr>
        <p:spPr>
          <a:xfrm flipH="1" flipV="1">
            <a:off x="1590757" y="2932356"/>
            <a:ext cx="646764" cy="2102186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8014072" y="2119911"/>
            <a:ext cx="236502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Nozzle e</a:t>
            </a:r>
            <a:r>
              <a:rPr lang="en-US" altLang="en-US" sz="1200" b="1" noProof="0" dirty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xtension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8960170" y="2405136"/>
            <a:ext cx="139006" cy="843189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1520346" y="1983303"/>
            <a:ext cx="236502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Engine controller</a:t>
            </a: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2465294" y="2258411"/>
            <a:ext cx="224119" cy="8079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Box 5"/>
          <p:cNvSpPr txBox="1">
            <a:spLocks noChangeArrowheads="1"/>
          </p:cNvSpPr>
          <p:nvPr/>
        </p:nvSpPr>
        <p:spPr bwMode="auto">
          <a:xfrm>
            <a:off x="4191097" y="1433574"/>
            <a:ext cx="3469883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i="0" u="sng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Integrated</a:t>
            </a:r>
            <a:r>
              <a:rPr kumimoji="0" lang="en-US" altLang="en-US" sz="1600" i="0" u="sng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 NTP Engine</a:t>
            </a:r>
            <a:endParaRPr kumimoji="0" lang="en-US" altLang="en-US" sz="160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795431" y="5781863"/>
            <a:ext cx="70898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NASA’s Nuclear Thermal Propulsion Engine System, for which BWXT provides support for reactor and fuel design and analysis and Aerojet Rocketdyne provides support for engine component design, analysis, and integration.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22036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NTP Engine Systems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2" descr="U:\NTP\IMAGES and POWERPOINT 2019-05-30 OMS  ENGINE DESIGN\NTP_OMS_ENGINE_DESIGN-6_05-30-2019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038" y="1178268"/>
            <a:ext cx="2012272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U:\NTP\IMAGES and POWERPOINT 2019-05-30 OMS  ENGINE DESIGN\NTP_OMS_ENGINE_DESIGN-7_05-30-2019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107" y="4251066"/>
            <a:ext cx="2225336" cy="213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U:\NTP\IMAGES and POWERPOINT 2019-05-30 OMS  ENGINE DESIGN\NTP_OMS_ENGINE_DESIGN-3_05-30-2019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906" y="1483684"/>
            <a:ext cx="1812966" cy="50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807508" y="1204089"/>
            <a:ext cx="9747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/>
              <a:t>Boost Pump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380246" y="4035623"/>
            <a:ext cx="114976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/>
              <a:t>OMS Shut-off Valve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842113" y="1818328"/>
            <a:ext cx="97472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/>
              <a:t>Chamber Supply Manifold</a:t>
            </a:r>
            <a:endParaRPr lang="en-US" sz="1400" dirty="0"/>
          </a:p>
        </p:txBody>
      </p:sp>
      <p:cxnSp>
        <p:nvCxnSpPr>
          <p:cNvPr id="30" name="Straight Arrow Connector 29"/>
          <p:cNvCxnSpPr>
            <a:stCxn id="34" idx="0"/>
          </p:cNvCxnSpPr>
          <p:nvPr/>
        </p:nvCxnSpPr>
        <p:spPr>
          <a:xfrm flipV="1">
            <a:off x="1001874" y="3440545"/>
            <a:ext cx="1118909" cy="1701044"/>
          </a:xfrm>
          <a:prstGeom prst="straightConnector1">
            <a:avLst/>
          </a:prstGeom>
          <a:ln w="28575">
            <a:solidFill>
              <a:srgbClr val="FF0000"/>
            </a:solidFill>
            <a:headEnd w="lg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0"/>
          </p:cNvCxnSpPr>
          <p:nvPr/>
        </p:nvCxnSpPr>
        <p:spPr>
          <a:xfrm flipV="1">
            <a:off x="955129" y="3242349"/>
            <a:ext cx="861712" cy="793274"/>
          </a:xfrm>
          <a:prstGeom prst="straightConnector1">
            <a:avLst/>
          </a:prstGeom>
          <a:ln w="28575">
            <a:solidFill>
              <a:srgbClr val="FF0000"/>
            </a:solidFill>
            <a:headEnd w="lg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80246" y="5141589"/>
            <a:ext cx="124325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/>
              <a:t>Moderator Exit Manifold</a:t>
            </a:r>
            <a:endParaRPr lang="en-US" sz="1400" dirty="0"/>
          </a:p>
        </p:txBody>
      </p:sp>
      <p:cxnSp>
        <p:nvCxnSpPr>
          <p:cNvPr id="35" name="Straight Arrow Connector 34"/>
          <p:cNvCxnSpPr>
            <a:stCxn id="29" idx="2"/>
          </p:cNvCxnSpPr>
          <p:nvPr/>
        </p:nvCxnSpPr>
        <p:spPr>
          <a:xfrm>
            <a:off x="1329477" y="2464659"/>
            <a:ext cx="610487" cy="349628"/>
          </a:xfrm>
          <a:prstGeom prst="straightConnector1">
            <a:avLst/>
          </a:prstGeom>
          <a:ln w="28575">
            <a:solidFill>
              <a:srgbClr val="FF0000"/>
            </a:solidFill>
            <a:headEnd w="lg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6" idx="2"/>
          </p:cNvCxnSpPr>
          <p:nvPr/>
        </p:nvCxnSpPr>
        <p:spPr>
          <a:xfrm flipH="1">
            <a:off x="3133303" y="1419533"/>
            <a:ext cx="161569" cy="297960"/>
          </a:xfrm>
          <a:prstGeom prst="straightConnector1">
            <a:avLst/>
          </a:prstGeom>
          <a:ln w="28575">
            <a:solidFill>
              <a:srgbClr val="FF0000"/>
            </a:solidFill>
            <a:headEnd w="lg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6" idx="2"/>
          </p:cNvCxnSpPr>
          <p:nvPr/>
        </p:nvCxnSpPr>
        <p:spPr>
          <a:xfrm>
            <a:off x="3294872" y="1419533"/>
            <a:ext cx="1264311" cy="398795"/>
          </a:xfrm>
          <a:prstGeom prst="straightConnector1">
            <a:avLst/>
          </a:prstGeom>
          <a:ln w="28575">
            <a:solidFill>
              <a:srgbClr val="FF0000"/>
            </a:solidFill>
            <a:headEnd w="lg" len="med"/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D:\!_NTP\1_NASA_GCD_NTP\1_NASA RTAPS-2\Task 31000 Optimal LEU Arch\1_NTP MTV Layouts and PLF Packaging_VSP\2019-06-19_ntp-03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539" y="1915492"/>
            <a:ext cx="6164424" cy="30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Oval 40"/>
          <p:cNvSpPr/>
          <p:nvPr/>
        </p:nvSpPr>
        <p:spPr>
          <a:xfrm>
            <a:off x="5758678" y="3722248"/>
            <a:ext cx="1323078" cy="1324646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33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NTP Engine Systems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78828" y="1252848"/>
            <a:ext cx="6784429" cy="560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marL="54864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36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2pPr>
            <a:lvl3pPr marL="109728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8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3pPr>
            <a:lvl4pPr marL="164592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4pPr>
            <a:lvl5pPr marL="219456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5pPr>
            <a:lvl6pPr marL="274320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184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048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12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Turbomachinery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Main and boost </a:t>
            </a: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turbopumps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in development at subscale thrust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Additive manufacturing (AM) components where advantageous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Engine Valves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Phase 1: ground component test support valves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Phase 2: flight valves supporting demonstration method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Gamma/neutron material irradiation investigations (polymers)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Reactor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Moderator block core with actuated control drums for reactivity control (power); multiple fuel forms in development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Chamber/nozzle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Planned AM nickel </a:t>
            </a: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superalloy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and copper </a:t>
            </a: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superalloy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builds using Laser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owder Directed Energy Deposition (LP-DED)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Hot-fire sea level testing (LOX/LH2) of multiple nozzle materials planned to simulate heat flux at chamber wall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  <a:ea typeface="ＭＳ Ｐゴシック" pitchFamily="34" charset="-128"/>
              </a:rPr>
              <a:t>Lines/ducts</a:t>
            </a:r>
          </a:p>
          <a:p>
            <a:pPr marL="834390" lvl="1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Potential spherical flange for joint misalignment risk reduction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1700" dirty="0" smtClean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t="5269" b="5323"/>
          <a:stretch/>
        </p:blipFill>
        <p:spPr>
          <a:xfrm rot="16200000">
            <a:off x="8560434" y="3028146"/>
            <a:ext cx="5039604" cy="16550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826" y="4326683"/>
            <a:ext cx="2978963" cy="20212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73232" y="6375471"/>
            <a:ext cx="32349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Low-cost Upper Stage Propulsion (LCUSP)</a:t>
            </a:r>
            <a:endParaRPr lang="en-US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373" y="1489804"/>
            <a:ext cx="2929498" cy="18045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73232" y="3338488"/>
            <a:ext cx="3041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Gamma irradiation at Sandia National Lab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10509836" y="6347923"/>
            <a:ext cx="1249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NTP Engine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721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3" name="Title 2"/>
          <p:cNvSpPr txBox="1">
            <a:spLocks/>
          </p:cNvSpPr>
          <p:nvPr/>
        </p:nvSpPr>
        <p:spPr>
          <a:xfrm>
            <a:off x="1545336" y="103972"/>
            <a:ext cx="9116568" cy="914400"/>
          </a:xfrm>
          <a:prstGeom prst="rect">
            <a:avLst/>
          </a:prstGeom>
        </p:spPr>
        <p:txBody>
          <a:bodyPr anchor="ctr"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Mars Mission Concepts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00" y="1193972"/>
            <a:ext cx="11313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mission types are being considered: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44488" y="1666838"/>
            <a:ext cx="5210960" cy="2407397"/>
          </a:xfr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Conjunction Class (2016 – Early 2019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Boots on Mars in the mid-2030s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Crew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 surface for more than 300 days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Total Crew time off Earth surface &lt;1,100 days (3 years)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Implies Conjunction Class mission</a:t>
            </a:r>
          </a:p>
          <a:p>
            <a:pPr indent="-285750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Cumulative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NTP burn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 ~ 30 minutes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11"/>
          <a:stretch/>
        </p:blipFill>
        <p:spPr bwMode="auto">
          <a:xfrm>
            <a:off x="256853" y="3802644"/>
            <a:ext cx="3219771" cy="284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84739" y="4595836"/>
            <a:ext cx="3261352" cy="915835"/>
          </a:xfrm>
          <a:prstGeom prst="rect">
            <a:avLst/>
          </a:prstGeom>
        </p:spPr>
      </p:pic>
      <p:sp>
        <p:nvSpPr>
          <p:cNvPr id="19" name="Content Placeholder 1"/>
          <p:cNvSpPr txBox="1">
            <a:spLocks/>
          </p:cNvSpPr>
          <p:nvPr/>
        </p:nvSpPr>
        <p:spPr>
          <a:xfrm>
            <a:off x="6103620" y="1666838"/>
            <a:ext cx="5730815" cy="2407397"/>
          </a:xfr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Opposition Class (Late 2019 – now)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Boots on Mars no later than 2040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 less than 30 days surface stay time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Crew time off Earth surface ~2 years or less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Implies Opposition Class (short-stay) mission</a:t>
            </a:r>
          </a:p>
          <a:p>
            <a:pPr marL="344488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Cumulative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NTP burn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time ~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3-4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</a:p>
          <a:p>
            <a:pPr marL="344488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More difficult (much higher delta-V)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88"/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68553" y="6288252"/>
            <a:ext cx="2121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 smtClean="0"/>
              <a:t>NTP Opposition Vehicle</a:t>
            </a:r>
          </a:p>
          <a:p>
            <a:pPr algn="ctr"/>
            <a:r>
              <a:rPr lang="en-US" sz="1100" b="1" dirty="0" err="1" smtClean="0"/>
              <a:t>Isp</a:t>
            </a:r>
            <a:r>
              <a:rPr lang="en-US" sz="1100" b="1" dirty="0" smtClean="0"/>
              <a:t> = 900 sec</a:t>
            </a:r>
          </a:p>
        </p:txBody>
      </p:sp>
      <p:pic>
        <p:nvPicPr>
          <p:cNvPr id="21" name="Picture 2" descr="S:\ACPS\Bus_Dev\New_Bus_Pursuits\Mech_Design\Proposals\Nuclear Stage\design\graphics\2020-05-28\2020-05-28_ntp-01.t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9567353" y="4297509"/>
            <a:ext cx="3501283" cy="127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-2841" b="4091"/>
          <a:stretch/>
        </p:blipFill>
        <p:spPr bwMode="auto">
          <a:xfrm>
            <a:off x="6109457" y="3781918"/>
            <a:ext cx="3653668" cy="305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854681" y="6203614"/>
            <a:ext cx="16763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NASA STMD GCD Point-of-Departure NTP Vehicle</a:t>
            </a:r>
          </a:p>
        </p:txBody>
      </p:sp>
    </p:spTree>
    <p:extLst>
      <p:ext uri="{BB962C8B-B14F-4D97-AF65-F5344CB8AC3E}">
        <p14:creationId xmlns:p14="http://schemas.microsoft.com/office/powerpoint/2010/main" val="306661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P Dem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e204e60-067e-4038-94f2-854b39719b5c">4SDW4C4EAYDZ-725850164-755</_dlc_DocId>
    <_dlc_DocIdUrl xmlns="ce204e60-067e-4038-94f2-854b39719b5c">
      <Url>https://sharepoint.msfc.nasa.gov/sites/sciencetech/ST20/NTP/_layouts/15/DocIdRedir.aspx?ID=4SDW4C4EAYDZ-725850164-755</Url>
      <Description>4SDW4C4EAYDZ-725850164-755</Description>
    </_dlc_DocIdUrl>
    <Contact xmlns="0c3365e8-5630-4eff-82ee-bdfb9b1b6edf" xsi:nil="true"/>
    <Point_x0020_of_x0020_Contact xmlns="0c3365e8-5630-4eff-82ee-bdfb9b1b6edf" xsi:nil="true"/>
    <Contact_x0020_E_x002d_mail xmlns="0c3365e8-5630-4eff-82ee-bdfb9b1b6edf" xsi:nil="true"/>
    <IconOverlay xmlns="http://schemas.microsoft.com/sharepoint/v4" xsi:nil="true"/>
    <dadc xmlns="0c3365e8-5630-4eff-82ee-bdfb9b1b6edf" xsi:nil="true"/>
    <sdgi xmlns="0c3365e8-5630-4eff-82ee-bdfb9b1b6edf" xsi:nil="true"/>
    <POC xmlns="0c3365e8-5630-4eff-82ee-bdfb9b1b6ed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5D8F7ADA582F40B7193A8FC8851B24" ma:contentTypeVersion="8" ma:contentTypeDescription="Create a new document." ma:contentTypeScope="" ma:versionID="40cf2886666a20b0eea4418c862517b8">
  <xsd:schema xmlns:xsd="http://www.w3.org/2001/XMLSchema" xmlns:xs="http://www.w3.org/2001/XMLSchema" xmlns:p="http://schemas.microsoft.com/office/2006/metadata/properties" xmlns:ns2="ce204e60-067e-4038-94f2-854b39719b5c" xmlns:ns3="0c3365e8-5630-4eff-82ee-bdfb9b1b6edf" xmlns:ns4="http://schemas.microsoft.com/sharepoint/v4" targetNamespace="http://schemas.microsoft.com/office/2006/metadata/properties" ma:root="true" ma:fieldsID="e593f84c2e663de176164ceb3e6a5db8" ns2:_="" ns3:_="" ns4:_="">
    <xsd:import namespace="ce204e60-067e-4038-94f2-854b39719b5c"/>
    <xsd:import namespace="0c3365e8-5630-4eff-82ee-bdfb9b1b6ed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3:POC" minOccurs="0"/>
                <xsd:element ref="ns3:Contact" minOccurs="0"/>
                <xsd:element ref="ns3:dadc" minOccurs="0"/>
                <xsd:element ref="ns3:sdgi" minOccurs="0"/>
                <xsd:element ref="ns3:Point_x0020_of_x0020_Contact" minOccurs="0"/>
                <xsd:element ref="ns3:Contact_x0020_E_x002d_mail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4e60-067e-4038-94f2-854b39719b5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365e8-5630-4eff-82ee-bdfb9b1b6edf" elementFormDefault="qualified">
    <xsd:import namespace="http://schemas.microsoft.com/office/2006/documentManagement/types"/>
    <xsd:import namespace="http://schemas.microsoft.com/office/infopath/2007/PartnerControls"/>
    <xsd:element name="POC" ma:index="12" nillable="true" ma:displayName="POC" ma:description="POC" ma:internalName="POC">
      <xsd:simpleType>
        <xsd:restriction base="dms:Text"/>
      </xsd:simpleType>
    </xsd:element>
    <xsd:element name="Contact" ma:index="13" nillable="true" ma:displayName="Contact" ma:description="Contact info for POC" ma:internalName="Contact">
      <xsd:simpleType>
        <xsd:restriction base="dms:Text">
          <xsd:maxLength value="255"/>
        </xsd:restriction>
      </xsd:simpleType>
    </xsd:element>
    <xsd:element name="dadc" ma:index="14" nillable="true" ma:displayName="POC" ma:internalName="dadc">
      <xsd:simpleType>
        <xsd:restriction base="dms:Text"/>
      </xsd:simpleType>
    </xsd:element>
    <xsd:element name="sdgi" ma:index="15" nillable="true" ma:displayName="Contact Info" ma:internalName="sdgi">
      <xsd:simpleType>
        <xsd:restriction base="dms:Text"/>
      </xsd:simpleType>
    </xsd:element>
    <xsd:element name="Point_x0020_of_x0020_Contact" ma:index="16" nillable="true" ma:displayName="Point of Contact" ma:internalName="Point_x0020_of_x0020_Contact">
      <xsd:simpleType>
        <xsd:restriction base="dms:Text">
          <xsd:maxLength value="255"/>
        </xsd:restriction>
      </xsd:simpleType>
    </xsd:element>
    <xsd:element name="Contact_x0020_E_x002d_mail" ma:index="17" nillable="true" ma:displayName="Contact E-mail" ma:internalName="Contact_x0020_E_x002d_mail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F6CF94-3835-4291-A7F5-6B61552363F6}">
  <ds:schemaRefs>
    <ds:schemaRef ds:uri="http://purl.org/dc/terms/"/>
    <ds:schemaRef ds:uri="http://schemas.openxmlformats.org/package/2006/metadata/core-properties"/>
    <ds:schemaRef ds:uri="ce204e60-067e-4038-94f2-854b39719b5c"/>
    <ds:schemaRef ds:uri="http://schemas.microsoft.com/office/2006/documentManagement/types"/>
    <ds:schemaRef ds:uri="0c3365e8-5630-4eff-82ee-bdfb9b1b6edf"/>
    <ds:schemaRef ds:uri="http://purl.org/dc/elements/1.1/"/>
    <ds:schemaRef ds:uri="http://schemas.microsoft.com/office/2006/metadata/properties"/>
    <ds:schemaRef ds:uri="http://schemas.microsoft.com/sharepoint/v4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125125-9FCC-4AF6-AB15-E6DBEA36A8A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034897B-F9A1-4515-B4A9-ACBB79EC6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204e60-067e-4038-94f2-854b39719b5c"/>
    <ds:schemaRef ds:uri="0c3365e8-5630-4eff-82ee-bdfb9b1b6edf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63577</TotalTime>
  <Words>736</Words>
  <Application>Microsoft Office PowerPoint</Application>
  <PresentationFormat>Widescreen</PresentationFormat>
  <Paragraphs>116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ＭＳ Ｐゴシック</vt:lpstr>
      <vt:lpstr>ＭＳ Ｐゴシック</vt:lpstr>
      <vt:lpstr>.AppleSystemUIFont</vt:lpstr>
      <vt:lpstr>Arial</vt:lpstr>
      <vt:lpstr>Arial</vt:lpstr>
      <vt:lpstr>Arial Bold</vt:lpstr>
      <vt:lpstr>Arial Regular</vt:lpstr>
      <vt:lpstr>Calibri</vt:lpstr>
      <vt:lpstr>Franklin Gothic Book</vt:lpstr>
      <vt:lpstr>Helvetica Neue</vt:lpstr>
      <vt:lpstr>System Font Regular</vt:lpstr>
      <vt:lpstr>Times New Roman</vt:lpstr>
      <vt:lpstr>NTP Demo Master</vt:lpstr>
      <vt:lpstr>2_Office Theme</vt:lpstr>
      <vt:lpstr>PowerPoint Presentation</vt:lpstr>
      <vt:lpstr>Space Nuclear Propulsion (SNP)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</dc:creator>
  <cp:lastModifiedBy>Scogin, Tyler M. (MSFC-ER12)</cp:lastModifiedBy>
  <cp:revision>1063</cp:revision>
  <cp:lastPrinted>2017-06-09T12:17:02Z</cp:lastPrinted>
  <dcterms:created xsi:type="dcterms:W3CDTF">2011-06-13T11:07:26Z</dcterms:created>
  <dcterms:modified xsi:type="dcterms:W3CDTF">2020-11-16T21:05:33Z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0x010100DF5D8F7ADA582F40B7193A8FC8851B24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_dlc_DocIdItemGuid">
    <vt:lpwstr>48bcc61e-215a-45f0-92c4-dd1e36bd580a</vt:lpwstr>
  </property>
</Properties>
</file>