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0" r:id="rId2"/>
    <p:sldMasterId id="2147483692" r:id="rId3"/>
    <p:sldMasterId id="2147483706" r:id="rId4"/>
  </p:sldMasterIdLst>
  <p:notesMasterIdLst>
    <p:notesMasterId r:id="rId27"/>
  </p:notesMasterIdLst>
  <p:handoutMasterIdLst>
    <p:handoutMasterId r:id="rId28"/>
  </p:handoutMasterIdLst>
  <p:sldIdLst>
    <p:sldId id="281" r:id="rId5"/>
    <p:sldId id="285" r:id="rId6"/>
    <p:sldId id="290" r:id="rId7"/>
    <p:sldId id="2083" r:id="rId8"/>
    <p:sldId id="260" r:id="rId9"/>
    <p:sldId id="256" r:id="rId10"/>
    <p:sldId id="257" r:id="rId11"/>
    <p:sldId id="262" r:id="rId12"/>
    <p:sldId id="15786" r:id="rId13"/>
    <p:sldId id="15546" r:id="rId14"/>
    <p:sldId id="274" r:id="rId15"/>
    <p:sldId id="15605" r:id="rId16"/>
    <p:sldId id="291" r:id="rId17"/>
    <p:sldId id="1976" r:id="rId18"/>
    <p:sldId id="15787" r:id="rId19"/>
    <p:sldId id="1977" r:id="rId20"/>
    <p:sldId id="1978" r:id="rId21"/>
    <p:sldId id="1994" r:id="rId22"/>
    <p:sldId id="275" r:id="rId23"/>
    <p:sldId id="273" r:id="rId24"/>
    <p:sldId id="15775" r:id="rId25"/>
    <p:sldId id="157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6" userDrawn="1">
          <p15:clr>
            <a:srgbClr val="A4A3A4"/>
          </p15:clr>
        </p15:guide>
        <p15:guide id="2" pos="15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F39"/>
    <a:srgbClr val="FF9900"/>
    <a:srgbClr val="FF954E"/>
    <a:srgbClr val="032364"/>
    <a:srgbClr val="042362"/>
    <a:srgbClr val="001E62"/>
    <a:srgbClr val="001F5F"/>
    <a:srgbClr val="001D60"/>
    <a:srgbClr val="001B61"/>
    <a:srgbClr val="001D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762"/>
  </p:normalViewPr>
  <p:slideViewPr>
    <p:cSldViewPr snapToGrid="0" snapToObjects="1">
      <p:cViewPr varScale="1">
        <p:scale>
          <a:sx n="117" d="100"/>
          <a:sy n="117" d="100"/>
        </p:scale>
        <p:origin x="576" y="168"/>
      </p:cViewPr>
      <p:guideLst>
        <p:guide orient="horz" pos="696"/>
        <p:guide pos="1512"/>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a:p>
        </p:txBody>
      </p:sp>
      <p:sp>
        <p:nvSpPr>
          <p:cNvPr id="3" name="Date Placeholder 2">
            <a:extLst>
              <a:ext uri="{FF2B5EF4-FFF2-40B4-BE49-F238E27FC236}">
                <a16:creationId xmlns:a16="http://schemas.microsoft.com/office/drawing/2014/main" id="{D34BA4CB-8FA1-D343-9316-2CD4F15054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2A506D-4BE6-D241-8987-2C4295DCC9F1}" type="datetimeFigureOut">
              <a:rPr lang="en-US" smtClean="0"/>
              <a:t>11/16/20</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11/16/20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643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iss056e201352 (Oct. 4, 2018) --- The International Space Station photographed by Expedition 56 crew members from a Soyuz spacecraft after undocking. NASA astronauts Andrew </a:t>
            </a:r>
            <a:r>
              <a:rPr lang="en-US" sz="1200" b="0" i="0" u="none" strike="noStrike" kern="1200" dirty="0" err="1">
                <a:solidFill>
                  <a:schemeClr val="tx1"/>
                </a:solidFill>
                <a:effectLst/>
                <a:latin typeface="+mn-lt"/>
                <a:ea typeface="+mn-ea"/>
                <a:cs typeface="+mn-cs"/>
              </a:rPr>
              <a:t>Feustel</a:t>
            </a:r>
            <a:r>
              <a:rPr lang="en-US" sz="1200" b="0" i="0" u="none" strike="noStrike" kern="1200" dirty="0">
                <a:solidFill>
                  <a:schemeClr val="tx1"/>
                </a:solidFill>
                <a:effectLst/>
                <a:latin typeface="+mn-lt"/>
                <a:ea typeface="+mn-ea"/>
                <a:cs typeface="+mn-cs"/>
              </a:rPr>
              <a:t> and Ricky Arnold and </a:t>
            </a:r>
            <a:r>
              <a:rPr lang="en-US" sz="1200" b="0" i="0" u="none" strike="noStrike" kern="1200" dirty="0" err="1">
                <a:solidFill>
                  <a:schemeClr val="tx1"/>
                </a:solidFill>
                <a:effectLst/>
                <a:latin typeface="+mn-lt"/>
                <a:ea typeface="+mn-ea"/>
                <a:cs typeface="+mn-cs"/>
              </a:rPr>
              <a:t>Roscosmos</a:t>
            </a:r>
            <a:r>
              <a:rPr lang="en-US" sz="1200" b="0" i="0" u="none" strike="noStrike" kern="1200" dirty="0">
                <a:solidFill>
                  <a:schemeClr val="tx1"/>
                </a:solidFill>
                <a:effectLst/>
                <a:latin typeface="+mn-lt"/>
                <a:ea typeface="+mn-ea"/>
                <a:cs typeface="+mn-cs"/>
              </a:rPr>
              <a:t> cosmonaut Oleg </a:t>
            </a:r>
            <a:r>
              <a:rPr lang="en-US" sz="1200" b="0" i="0" u="none" strike="noStrike" kern="1200" dirty="0" err="1">
                <a:solidFill>
                  <a:schemeClr val="tx1"/>
                </a:solidFill>
                <a:effectLst/>
                <a:latin typeface="+mn-lt"/>
                <a:ea typeface="+mn-ea"/>
                <a:cs typeface="+mn-cs"/>
              </a:rPr>
              <a:t>Artemyev</a:t>
            </a:r>
            <a:r>
              <a:rPr lang="en-US" sz="1200" b="0" i="0" u="none" strike="noStrike" kern="1200" dirty="0">
                <a:solidFill>
                  <a:schemeClr val="tx1"/>
                </a:solidFill>
                <a:effectLst/>
                <a:latin typeface="+mn-lt"/>
                <a:ea typeface="+mn-ea"/>
                <a:cs typeface="+mn-cs"/>
              </a:rPr>
              <a:t> executed a fly around of the orbiting laboratory to take pictures of the station before returning home after spending 197 days in space. The station will celebrate the 20th anniversary of the launch of the first element Zarya in November 2018. Credit: NASA/</a:t>
            </a:r>
            <a:r>
              <a:rPr lang="en-US" sz="1200" b="0" i="0" u="none" strike="noStrike" kern="1200" dirty="0" err="1">
                <a:solidFill>
                  <a:schemeClr val="tx1"/>
                </a:solidFill>
                <a:effectLst/>
                <a:latin typeface="+mn-lt"/>
                <a:ea typeface="+mn-ea"/>
                <a:cs typeface="+mn-cs"/>
              </a:rPr>
              <a:t>Roscosmos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020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51191D-D90B-644D-8F1A-AE17EE6623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520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bg1"/>
                </a:solidFill>
                <a:latin typeface="Arial" panose="020B0604020202020204" pitchFamily="34" charset="0"/>
                <a:cs typeface="Arial" panose="020B0604020202020204" pitchFamily="34" charset="0"/>
              </a:rPr>
              <a:t>Lunar Science</a:t>
            </a:r>
          </a:p>
          <a:p>
            <a:pPr marL="0" marR="0" lvl="0" indent="0" algn="l" defTabSz="914400" rtl="0" eaLnBrk="1" fontAlgn="auto" latinLnBrk="0" hangingPunct="1">
              <a:lnSpc>
                <a:spcPct val="90000"/>
              </a:lnSpc>
              <a:spcBef>
                <a:spcPts val="1000"/>
              </a:spcBef>
              <a:spcAft>
                <a:spcPts val="0"/>
              </a:spcAft>
              <a:buClrTx/>
              <a:buSzTx/>
              <a:buNone/>
              <a:tabLst/>
              <a:defRPr/>
            </a:pPr>
            <a:r>
              <a:rPr lang="en-US" sz="1200" dirty="0">
                <a:solidFill>
                  <a:srgbClr val="FFFFFF"/>
                </a:solidFill>
                <a:latin typeface="Arial" panose="020B0604020202020204" pitchFamily="34" charset="0"/>
                <a:cs typeface="Arial" panose="020B0604020202020204" pitchFamily="34" charset="0"/>
              </a:rPr>
              <a:t>– </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Establish period of giant planet migration</a:t>
            </a:r>
          </a:p>
          <a:p>
            <a:pPr marL="0" lvl="0" indent="0">
              <a:buNone/>
              <a:defRPr/>
            </a:pPr>
            <a:r>
              <a:rPr lang="en-US" sz="1200" dirty="0">
                <a:solidFill>
                  <a:srgbClr val="FFFFFF"/>
                </a:solidFill>
                <a:latin typeface="Arial" panose="020B0604020202020204" pitchFamily="34" charset="0"/>
                <a:cs typeface="Arial" panose="020B0604020202020204" pitchFamily="34" charset="0"/>
              </a:rPr>
              <a:t>– </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Provide absolute chronology for Solar System events</a:t>
            </a:r>
          </a:p>
          <a:p>
            <a:pPr marL="0" lvl="0" indent="0">
              <a:buNone/>
              <a:defRPr/>
            </a:pPr>
            <a:r>
              <a:rPr lang="en-US" sz="1200" dirty="0">
                <a:solidFill>
                  <a:srgbClr val="FFFFFF"/>
                </a:solidFill>
                <a:latin typeface="Arial" panose="020B0604020202020204" pitchFamily="34" charset="0"/>
                <a:cs typeface="Arial" panose="020B0604020202020204" pitchFamily="34" charset="0"/>
              </a:rPr>
              <a:t>– </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Understand the lunar water cycle</a:t>
            </a:r>
          </a:p>
          <a:p>
            <a:pPr marL="0" lvl="0" indent="0">
              <a:buNone/>
              <a:defRPr/>
            </a:pPr>
            <a:r>
              <a:rPr lang="en-US" sz="1200" dirty="0">
                <a:solidFill>
                  <a:srgbClr val="FFFFFF"/>
                </a:solidFill>
                <a:latin typeface="Arial" panose="020B0604020202020204" pitchFamily="34" charset="0"/>
                <a:cs typeface="Arial" panose="020B0604020202020204" pitchFamily="34" charset="0"/>
              </a:rPr>
              <a:t>– </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Evaluate plasma interactions with the lunar surfaces</a:t>
            </a:r>
          </a:p>
          <a:p>
            <a:pPr marL="0" lvl="0" indent="0">
              <a:buNone/>
              <a:defRPr/>
            </a:pPr>
            <a:r>
              <a:rPr lang="en-US" sz="1200" dirty="0">
                <a:solidFill>
                  <a:srgbClr val="FFFFFF"/>
                </a:solidFill>
                <a:latin typeface="Arial" panose="020B0604020202020204" pitchFamily="34" charset="0"/>
                <a:cs typeface="Arial" panose="020B0604020202020204" pitchFamily="34" charset="0"/>
              </a:rPr>
              <a:t>– </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Characterize lunar interior</a:t>
            </a:r>
          </a:p>
          <a:p>
            <a:pPr marL="0" lvl="0" indent="0">
              <a:buNone/>
              <a:defRPr/>
            </a:pPr>
            <a:r>
              <a:rPr lang="en-US" sz="1200" dirty="0">
                <a:solidFill>
                  <a:srgbClr val="FFFFFF"/>
                </a:solidFill>
                <a:latin typeface="Arial" panose="020B0604020202020204" pitchFamily="34" charset="0"/>
                <a:cs typeface="Arial" panose="020B0604020202020204" pitchFamily="34" charset="0"/>
              </a:rPr>
              <a:t>– </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Use vantage of lunar farside to view the universe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r>
              <a:rPr lang="en-US" sz="1200" dirty="0">
                <a:latin typeface="Arial" panose="020B0604020202020204" pitchFamily="34" charset="0"/>
                <a:cs typeface="Arial" panose="020B0604020202020204" pitchFamily="34" charset="0"/>
              </a:rPr>
              <a:t>Understand And Utilize The Special Water Cycle of The Moon</a:t>
            </a:r>
          </a:p>
          <a:p>
            <a:pPr marL="514350" indent="-514350">
              <a:buFont typeface="+mj-lt"/>
              <a:buAutoNum type="arabicPeriod"/>
            </a:pPr>
            <a:r>
              <a:rPr lang="en-US" dirty="0">
                <a:solidFill>
                  <a:srgbClr val="FFFF00"/>
                </a:solidFill>
                <a:latin typeface="Arial" panose="020B0604020202020204" pitchFamily="34" charset="0"/>
                <a:cs typeface="Arial" panose="020B0604020202020204" pitchFamily="34" charset="0"/>
              </a:rPr>
              <a:t>Identify the origin of water </a:t>
            </a:r>
          </a:p>
          <a:p>
            <a:pPr lvl="1"/>
            <a:r>
              <a:rPr lang="en-US" dirty="0">
                <a:latin typeface="Arial" panose="020B0604020202020204" pitchFamily="34" charset="0"/>
                <a:cs typeface="Arial" panose="020B0604020202020204" pitchFamily="34" charset="0"/>
              </a:rPr>
              <a:t>Return samples for representative lunar pristine rocks</a:t>
            </a:r>
          </a:p>
          <a:p>
            <a:pPr lvl="1"/>
            <a:r>
              <a:rPr lang="en-US" dirty="0">
                <a:latin typeface="Arial" panose="020B0604020202020204" pitchFamily="34" charset="0"/>
                <a:cs typeface="Arial" panose="020B0604020202020204" pitchFamily="34" charset="0"/>
              </a:rPr>
              <a:t>Measure </a:t>
            </a:r>
            <a:r>
              <a:rPr lang="en-US" i="1" dirty="0">
                <a:latin typeface="Arial" panose="020B0604020202020204" pitchFamily="34" charset="0"/>
                <a:cs typeface="Arial" panose="020B0604020202020204" pitchFamily="34" charset="0"/>
              </a:rPr>
              <a:t>in-situ, </a:t>
            </a:r>
            <a:r>
              <a:rPr lang="en-US" dirty="0">
                <a:latin typeface="Arial" panose="020B0604020202020204" pitchFamily="34" charset="0"/>
                <a:cs typeface="Arial" panose="020B0604020202020204" pitchFamily="34" charset="0"/>
              </a:rPr>
              <a:t>then obtain  samples from polar deposits</a:t>
            </a:r>
          </a:p>
          <a:p>
            <a:pPr marL="514350" indent="-514350">
              <a:buFont typeface="+mj-lt"/>
              <a:buAutoNum type="arabicPeriod"/>
            </a:pPr>
            <a:r>
              <a:rPr lang="en-US" dirty="0">
                <a:solidFill>
                  <a:srgbClr val="FFFF00"/>
                </a:solidFill>
                <a:latin typeface="Arial" panose="020B0604020202020204" pitchFamily="34" charset="0"/>
                <a:cs typeface="Arial" panose="020B0604020202020204" pitchFamily="34" charset="0"/>
              </a:rPr>
              <a:t>Document mobility of volatiles on the Moon with time</a:t>
            </a:r>
          </a:p>
          <a:p>
            <a:pPr lvl="1"/>
            <a:r>
              <a:rPr lang="en-US" dirty="0">
                <a:latin typeface="Arial" panose="020B0604020202020204" pitchFamily="34" charset="0"/>
                <a:cs typeface="Arial" panose="020B0604020202020204" pitchFamily="34" charset="0"/>
              </a:rPr>
              <a:t>Orbital measurements across latitudes at different time-of-day</a:t>
            </a:r>
          </a:p>
          <a:p>
            <a:pPr lvl="1"/>
            <a:r>
              <a:rPr lang="en-US" dirty="0">
                <a:latin typeface="Arial" panose="020B0604020202020204" pitchFamily="34" charset="0"/>
                <a:cs typeface="Arial" panose="020B0604020202020204" pitchFamily="34" charset="0"/>
              </a:rPr>
              <a:t>Long-lived </a:t>
            </a:r>
            <a:r>
              <a:rPr lang="en-US" i="1" dirty="0">
                <a:latin typeface="Arial" panose="020B0604020202020204" pitchFamily="34" charset="0"/>
                <a:cs typeface="Arial" panose="020B0604020202020204" pitchFamily="34" charset="0"/>
              </a:rPr>
              <a:t>in-situ</a:t>
            </a:r>
            <a:r>
              <a:rPr lang="en-US" dirty="0">
                <a:latin typeface="Arial" panose="020B0604020202020204" pitchFamily="34" charset="0"/>
                <a:cs typeface="Arial" panose="020B0604020202020204" pitchFamily="34" charset="0"/>
              </a:rPr>
              <a:t> monitoring</a:t>
            </a:r>
          </a:p>
          <a:p>
            <a:pPr marL="514350" indent="-514350">
              <a:buFont typeface="+mj-lt"/>
              <a:buAutoNum type="arabicPeriod"/>
            </a:pPr>
            <a:r>
              <a:rPr lang="en-US" dirty="0">
                <a:solidFill>
                  <a:srgbClr val="FFFF00"/>
                </a:solidFill>
                <a:latin typeface="Arial" panose="020B0604020202020204" pitchFamily="34" charset="0"/>
                <a:cs typeface="Arial" panose="020B0604020202020204" pitchFamily="34" charset="0"/>
              </a:rPr>
              <a:t>Measure the magnitude of these resources  </a:t>
            </a:r>
            <a:r>
              <a:rPr lang="en-US" sz="1800" dirty="0">
                <a:solidFill>
                  <a:srgbClr val="FFFF00"/>
                </a:solidFill>
                <a:latin typeface="Arial" panose="020B0604020202020204" pitchFamily="34" charset="0"/>
                <a:cs typeface="Arial" panose="020B0604020202020204" pitchFamily="34" charset="0"/>
              </a:rPr>
              <a:t>[Are any renewable?]</a:t>
            </a:r>
            <a:endParaRPr lang="en-US" dirty="0">
              <a:solidFill>
                <a:srgbClr val="FFFF00"/>
              </a:solidFill>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Global assessment with modern orbital remote sensing</a:t>
            </a:r>
          </a:p>
          <a:p>
            <a:pPr lvl="1"/>
            <a:r>
              <a:rPr lang="en-US" i="1" dirty="0">
                <a:latin typeface="Arial" panose="020B0604020202020204" pitchFamily="34" charset="0"/>
                <a:cs typeface="Arial" panose="020B0604020202020204" pitchFamily="34" charset="0"/>
              </a:rPr>
              <a:t>In-situ</a:t>
            </a:r>
            <a:r>
              <a:rPr lang="en-US" dirty="0">
                <a:latin typeface="Arial" panose="020B0604020202020204" pitchFamily="34" charset="0"/>
                <a:cs typeface="Arial" panose="020B0604020202020204" pitchFamily="34" charset="0"/>
              </a:rPr>
              <a:t> analyses at poles, pyroclastic deposits, young areas, etc.</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73E30E-7993-C041-89DB-DD647DAE1E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671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Walking on the surface of the moon requires the astronauts to wear a specially designed space suit, the Exploration Extravehicular Mobility Unity (xEMU), to protect against the harsh lunar environment and enable exploration. The new xEMU spacesuit is designed to be worn on the Moon, or another planetary surface. It will provide enhanced mobility for walking and kneeling. </a:t>
            </a:r>
            <a:r>
              <a:rPr lang="en-US" sz="1200" b="0" i="0" kern="1200">
                <a:solidFill>
                  <a:schemeClr val="tx1"/>
                </a:solidFill>
                <a:effectLst/>
                <a:latin typeface="+mn-lt"/>
                <a:ea typeface="+mn-ea"/>
                <a:cs typeface="+mn-cs"/>
              </a:rPr>
              <a:t>The spacesuit connects to the landers for recharging between moonwalks and can be resized to fit each astronaut.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433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5928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238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0539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EDB65-0F55-3747-88B1-B28F4B3835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4807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356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6C0CBE-288C-D84B-B11F-1B62224BD7E3}" type="slidenum">
              <a:rPr lang="en-US" smtClean="0"/>
              <a:t>18</a:t>
            </a:fld>
            <a:endParaRPr lang="en-US"/>
          </a:p>
        </p:txBody>
      </p:sp>
    </p:spTree>
    <p:extLst>
      <p:ext uri="{BB962C8B-B14F-4D97-AF65-F5344CB8AC3E}">
        <p14:creationId xmlns:p14="http://schemas.microsoft.com/office/powerpoint/2010/main" val="2564565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1200"/>
              </a:spcAft>
            </a:pPr>
            <a:r>
              <a:rPr lang="en-US" sz="1200" dirty="0"/>
              <a:t>MOUs have been released and negotiations underway based on these contributions.</a:t>
            </a:r>
          </a:p>
          <a:p>
            <a:pPr>
              <a:lnSpc>
                <a:spcPct val="100000"/>
              </a:lnSpc>
              <a:spcBef>
                <a:spcPts val="0"/>
              </a:spcBef>
              <a:spcAft>
                <a:spcPts val="1200"/>
              </a:spcAft>
            </a:pPr>
            <a:r>
              <a:rPr lang="en-US" sz="1200" dirty="0"/>
              <a:t>International partners are embedded members within the Gateway team, with membership on Gateway Boards and technical integration embedded at all levels.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797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73E30E-7993-C041-89DB-DD647DAE1ED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5560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1" name="Picture 20" descr="A picture containing table, indoor, sitting, blue&#10;&#10;Description automatically generated">
            <a:extLst>
              <a:ext uri="{FF2B5EF4-FFF2-40B4-BE49-F238E27FC236}">
                <a16:creationId xmlns:a16="http://schemas.microsoft.com/office/drawing/2014/main" id="{8D72B387-0086-5C41-95DA-88433F9095D2}"/>
              </a:ext>
            </a:extLst>
          </p:cNvPr>
          <p:cNvPicPr>
            <a:picLocks noChangeAspect="1"/>
          </p:cNvPicPr>
          <p:nvPr userDrawn="1"/>
        </p:nvPicPr>
        <p:blipFill>
          <a:blip r:embed="rId2"/>
          <a:stretch>
            <a:fillRect/>
          </a:stretch>
        </p:blipFill>
        <p:spPr>
          <a:xfrm>
            <a:off x="-32084" y="-32084"/>
            <a:ext cx="12322048" cy="6931152"/>
          </a:xfrm>
          <a:prstGeom prst="rect">
            <a:avLst/>
          </a:prstGeom>
        </p:spPr>
      </p:pic>
      <p:grpSp>
        <p:nvGrpSpPr>
          <p:cNvPr id="43" name="Group 42">
            <a:extLst>
              <a:ext uri="{FF2B5EF4-FFF2-40B4-BE49-F238E27FC236}">
                <a16:creationId xmlns:a16="http://schemas.microsoft.com/office/drawing/2014/main" id="{307D0B58-60C5-E145-943C-0282FF9DEE2C}"/>
              </a:ext>
            </a:extLst>
          </p:cNvPr>
          <p:cNvGrpSpPr/>
          <p:nvPr userDrawn="1"/>
        </p:nvGrpSpPr>
        <p:grpSpPr>
          <a:xfrm>
            <a:off x="-489819" y="-32084"/>
            <a:ext cx="3197522" cy="6931152"/>
            <a:chOff x="-473777" y="-18943"/>
            <a:chExt cx="3197522" cy="6876906"/>
          </a:xfrm>
        </p:grpSpPr>
        <p:sp>
          <p:nvSpPr>
            <p:cNvPr id="44" name="Freeform 5">
              <a:extLst>
                <a:ext uri="{FF2B5EF4-FFF2-40B4-BE49-F238E27FC236}">
                  <a16:creationId xmlns:a16="http://schemas.microsoft.com/office/drawing/2014/main" id="{F3F2F5EE-AEEB-BC49-8DC6-DE28BE4922B8}"/>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6">
              <a:extLst>
                <a:ext uri="{FF2B5EF4-FFF2-40B4-BE49-F238E27FC236}">
                  <a16:creationId xmlns:a16="http://schemas.microsoft.com/office/drawing/2014/main" id="{C6BAC39C-CA2B-024B-9839-D8CDC23B731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97391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117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2EA4925-A2BD-9643-B1D8-40DFB01679F7}"/>
              </a:ext>
            </a:extLst>
          </p:cNvPr>
          <p:cNvPicPr>
            <a:picLocks noChangeAspect="1"/>
          </p:cNvPicPr>
          <p:nvPr userDrawn="1"/>
        </p:nvPicPr>
        <p:blipFill>
          <a:blip r:embed="rId2"/>
          <a:srcRect/>
          <a:stretch/>
        </p:blipFill>
        <p:spPr>
          <a:xfrm>
            <a:off x="-16475" y="-25214"/>
            <a:ext cx="2838136" cy="6931152"/>
          </a:xfrm>
          <a:prstGeom prst="rect">
            <a:avLst/>
          </a:prstGeom>
        </p:spPr>
      </p:pic>
      <p:sp>
        <p:nvSpPr>
          <p:cNvPr id="11" name="Freeform 10">
            <a:extLst>
              <a:ext uri="{FF2B5EF4-FFF2-40B4-BE49-F238E27FC236}">
                <a16:creationId xmlns:a16="http://schemas.microsoft.com/office/drawing/2014/main" id="{C26CBC97-9BDB-3B45-8222-E255F29062B0}"/>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gradFill flip="none" rotWithShape="1">
            <a:gsLst>
              <a:gs pos="92000">
                <a:srgbClr val="00205F"/>
              </a:gs>
              <a:gs pos="75000">
                <a:srgbClr val="001149"/>
              </a:gs>
              <a:gs pos="47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450633"/>
            <a:ext cx="9524056"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1" y="1385267"/>
            <a:ext cx="9524056" cy="16260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9233"/>
            <a:ext cx="2743200" cy="365125"/>
          </a:xfrm>
        </p:spPr>
        <p:txBody>
          <a:bodyPr/>
          <a:lstStyle>
            <a:lvl1pPr>
              <a:defRPr b="0">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35729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8A97AC-29E4-9045-9C4E-EA5146BAAE48}"/>
              </a:ext>
            </a:extLst>
          </p:cNvPr>
          <p:cNvPicPr>
            <a:picLocks noChangeAspect="1"/>
          </p:cNvPicPr>
          <p:nvPr userDrawn="1"/>
        </p:nvPicPr>
        <p:blipFill>
          <a:blip r:embed="rId2"/>
          <a:srcRect/>
          <a:stretch/>
        </p:blipFill>
        <p:spPr>
          <a:xfrm>
            <a:off x="162858" y="-36576"/>
            <a:ext cx="5390896" cy="6931152"/>
          </a:xfrm>
          <a:prstGeom prst="rect">
            <a:avLst/>
          </a:prstGeom>
        </p:spPr>
      </p:pic>
      <p:sp>
        <p:nvSpPr>
          <p:cNvPr id="15" name="Freeform 9">
            <a:extLst>
              <a:ext uri="{FF2B5EF4-FFF2-40B4-BE49-F238E27FC236}">
                <a16:creationId xmlns:a16="http://schemas.microsoft.com/office/drawing/2014/main" id="{FE85F26A-4547-A74B-A506-99FE07247A3A}"/>
              </a:ext>
            </a:extLst>
          </p:cNvPr>
          <p:cNvSpPr>
            <a:spLocks/>
          </p:cNvSpPr>
          <p:nvPr userDrawn="1"/>
        </p:nvSpPr>
        <p:spPr bwMode="auto">
          <a:xfrm>
            <a:off x="-422655" y="-36576"/>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00062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0">
            <a:extLst>
              <a:ext uri="{FF2B5EF4-FFF2-40B4-BE49-F238E27FC236}">
                <a16:creationId xmlns:a16="http://schemas.microsoft.com/office/drawing/2014/main" id="{57E849A0-189A-BF4F-A32C-C7108DAF3157}"/>
              </a:ext>
            </a:extLst>
          </p:cNvPr>
          <p:cNvSpPr>
            <a:spLocks/>
          </p:cNvSpPr>
          <p:nvPr userDrawn="1"/>
        </p:nvSpPr>
        <p:spPr bwMode="auto">
          <a:xfrm>
            <a:off x="1527048" y="-58220"/>
            <a:ext cx="10698480"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8000">
                <a:srgbClr val="032364"/>
              </a:gs>
              <a:gs pos="49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14347" y="487320"/>
            <a:ext cx="7090215" cy="646331"/>
          </a:xfrm>
        </p:spPr>
        <p:txBody>
          <a:bodyPr wrap="square">
            <a:spAutoFit/>
          </a:bodyPr>
          <a:lstStyle>
            <a:lvl1pPr>
              <a:defRPr>
                <a:solidFill>
                  <a:srgbClr val="FF954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814347" y="1401346"/>
            <a:ext cx="7090215" cy="1681486"/>
          </a:xfrm>
        </p:spPr>
        <p:txBody>
          <a:bodyPr wrap="square">
            <a:spAutoFit/>
          </a:bodyPr>
          <a:lstStyle>
            <a:lvl1pPr marL="173038" indent="-173038">
              <a:buClr>
                <a:schemeClr val="bg1"/>
              </a:buClr>
              <a:buSzPct val="80000"/>
              <a:buFont typeface="Arial" panose="020B0604020202020204" pitchFamily="34" charset="0"/>
              <a:buChar char="•"/>
              <a:tabLst/>
              <a:defRPr sz="2000" b="1">
                <a:solidFill>
                  <a:schemeClr val="bg1"/>
                </a:solidFill>
              </a:defRPr>
            </a:lvl1pPr>
            <a:lvl2pPr marL="457200" indent="184150">
              <a:buClr>
                <a:schemeClr val="bg1"/>
              </a:buClr>
              <a:buSzPct val="80000"/>
              <a:buFont typeface="Arial" panose="020B0604020202020204" pitchFamily="34" charset="0"/>
              <a:buChar char="‒"/>
              <a:tabLst/>
              <a:defRPr sz="2000">
                <a:solidFill>
                  <a:schemeClr val="bg1"/>
                </a:solidFill>
              </a:defRPr>
            </a:lvl2pPr>
            <a:lvl3pPr marL="914400" indent="180975">
              <a:buClr>
                <a:schemeClr val="bg1"/>
              </a:buClr>
              <a:buSzPct val="80000"/>
              <a:buFont typeface="Arial" panose="020B0604020202020204" pitchFamily="34" charset="0"/>
              <a:buChar char="•"/>
              <a:tabLst/>
              <a:defRPr sz="1800">
                <a:solidFill>
                  <a:schemeClr val="bg1"/>
                </a:solidFill>
              </a:defRPr>
            </a:lvl3pPr>
            <a:lvl4pPr marL="1371600" indent="177800">
              <a:buClr>
                <a:schemeClr val="bg1"/>
              </a:buClr>
              <a:buSzPct val="80000"/>
              <a:buFont typeface="Arial" panose="020B0604020202020204" pitchFamily="34" charset="0"/>
              <a:buChar char="‒"/>
              <a:tabLst/>
              <a:defRPr sz="1800">
                <a:solidFill>
                  <a:schemeClr val="bg1"/>
                </a:solidFill>
              </a:defRPr>
            </a:lvl4pPr>
            <a:lvl5pPr marL="1828800" indent="176213">
              <a:buClr>
                <a:schemeClr val="bg1"/>
              </a:buClr>
              <a:buSzPct val="80000"/>
              <a:buFont typeface="Arial" panose="020B0604020202020204" pitchFamily="34" charset="0"/>
              <a:buChar char="•"/>
              <a:tabLst/>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3890"/>
            <a:ext cx="2743200" cy="365125"/>
          </a:xfrm>
        </p:spPr>
        <p:txBody>
          <a:bodyPr/>
          <a:lstStyle>
            <a:lvl1pPr>
              <a:defRPr lang="en-US" sz="1050" b="0" kern="1200" smtClean="0">
                <a:solidFill>
                  <a:schemeClr val="bg1"/>
                </a:solidFill>
                <a:latin typeface="Arial" panose="020B0604020202020204" pitchFamily="34" charset="0"/>
                <a:ea typeface="+mj-ea"/>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9" name="Slide Number Placeholder 5">
            <a:extLst>
              <a:ext uri="{FF2B5EF4-FFF2-40B4-BE49-F238E27FC236}">
                <a16:creationId xmlns:a16="http://schemas.microsoft.com/office/drawing/2014/main" id="{54DF0F7E-E452-C345-AC7C-F724A12C7945}"/>
              </a:ext>
            </a:extLst>
          </p:cNvPr>
          <p:cNvSpPr>
            <a:spLocks noGrp="1"/>
          </p:cNvSpPr>
          <p:nvPr>
            <p:ph type="sldNum" sz="quarter" idx="4"/>
          </p:nvPr>
        </p:nvSpPr>
        <p:spPr>
          <a:xfrm>
            <a:off x="9298167" y="6449233"/>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5988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4721" y="-7555"/>
            <a:ext cx="12271248" cy="6866691"/>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6" name="Group 15">
            <a:extLst>
              <a:ext uri="{FF2B5EF4-FFF2-40B4-BE49-F238E27FC236}">
                <a16:creationId xmlns:a16="http://schemas.microsoft.com/office/drawing/2014/main" id="{F3DAB9EF-B79C-C640-9FA8-40D2DFCE2AD1}"/>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Rectangle 25">
            <a:extLst>
              <a:ext uri="{FF2B5EF4-FFF2-40B4-BE49-F238E27FC236}">
                <a16:creationId xmlns:a16="http://schemas.microsoft.com/office/drawing/2014/main" id="{45009C4D-3D5C-544F-90AB-A6EB0948F063}"/>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17663" y="368281"/>
            <a:ext cx="1120749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17663" y="1281322"/>
            <a:ext cx="11207491" cy="16814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97289" y="6503144"/>
            <a:ext cx="2743200" cy="365125"/>
          </a:xfrm>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42408" y="650158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298167" y="6501316"/>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6693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2_Title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9876A79-C94F-0645-AA8D-E27943AA90C8}"/>
              </a:ext>
            </a:extLst>
          </p:cNvPr>
          <p:cNvGrpSpPr/>
          <p:nvPr userDrawn="1"/>
        </p:nvGrpSpPr>
        <p:grpSpPr>
          <a:xfrm>
            <a:off x="-14881" y="-20382"/>
            <a:ext cx="12271248" cy="6931152"/>
            <a:chOff x="-14881" y="-20382"/>
            <a:chExt cx="12271248" cy="6931152"/>
          </a:xfrm>
        </p:grpSpPr>
        <p:sp>
          <p:nvSpPr>
            <p:cNvPr id="16" name="Rectangle 15">
              <a:extLst>
                <a:ext uri="{FF2B5EF4-FFF2-40B4-BE49-F238E27FC236}">
                  <a16:creationId xmlns:a16="http://schemas.microsoft.com/office/drawing/2014/main" id="{CDF8FAD8-BAF1-B04A-B90E-77DBF149C8EA}"/>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7" name="Group 16">
              <a:extLst>
                <a:ext uri="{FF2B5EF4-FFF2-40B4-BE49-F238E27FC236}">
                  <a16:creationId xmlns:a16="http://schemas.microsoft.com/office/drawing/2014/main" id="{B907E28B-ADDF-6549-98E7-D9092DD6DDED}"/>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19" name="Freeform 10">
                <a:extLst>
                  <a:ext uri="{FF2B5EF4-FFF2-40B4-BE49-F238E27FC236}">
                    <a16:creationId xmlns:a16="http://schemas.microsoft.com/office/drawing/2014/main" id="{63273564-3634-D643-AE3D-837B43CB66EA}"/>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CDEFCAAE-B69B-0143-8130-AE291BDC7114}"/>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2596FBA1-C4DF-C843-99A3-84B509936DBC}"/>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E2CF99BA-5DA9-9A45-8E78-946CEA04E014}"/>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71764" y="322852"/>
            <a:ext cx="1149366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371763" y="1123675"/>
            <a:ext cx="11493661" cy="461665"/>
          </a:xfrm>
        </p:spPr>
        <p:txBody>
          <a:bodyPr wrap="square">
            <a:spAutoFit/>
          </a:bodyPr>
          <a:lstStyle>
            <a:lvl1pPr marL="0" indent="12700">
              <a:buFontTx/>
              <a:buNone/>
              <a:tabLst/>
              <a:defRPr sz="2400">
                <a:solidFill>
                  <a:schemeClr val="bg1"/>
                </a:solidFill>
              </a:defRPr>
            </a:lvl1pPr>
            <a:lvl2pPr marL="457200" indent="184150">
              <a:buFontTx/>
              <a:buNone/>
              <a:tabLst/>
              <a:defRPr sz="2000">
                <a:solidFill>
                  <a:schemeClr val="bg1"/>
                </a:solidFill>
              </a:defRPr>
            </a:lvl2pPr>
            <a:lvl3pPr marL="914400" indent="180975">
              <a:buFontTx/>
              <a:buNone/>
              <a:tabLst/>
              <a:defRPr sz="1800">
                <a:solidFill>
                  <a:schemeClr val="bg1"/>
                </a:solidFill>
              </a:defRPr>
            </a:lvl3pPr>
            <a:lvl4pPr marL="1371600" indent="177800">
              <a:buFontTx/>
              <a:buNone/>
              <a:tabLst/>
              <a:defRPr sz="1800">
                <a:solidFill>
                  <a:schemeClr val="bg1"/>
                </a:solidFill>
              </a:defRPr>
            </a:lvl4pPr>
            <a:lvl5pPr marL="1828800" indent="176213">
              <a:buFontTx/>
              <a:buNone/>
              <a:tabLst/>
              <a:defRPr sz="1800">
                <a:solidFill>
                  <a:schemeClr val="bg1"/>
                </a:solidFill>
              </a:defRPr>
            </a:lvl5pPr>
          </a:lstStyle>
          <a:p>
            <a:pPr lvl="0"/>
            <a:r>
              <a:rPr lang="en-US" dirty="0"/>
              <a:t>Edit Master text styles</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72525" y="6509918"/>
            <a:ext cx="2743200" cy="365125"/>
          </a:xfrm>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3843314" y="650796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507660"/>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0476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CB69B3-095F-7F43-897F-0B0DBDB39D15}"/>
              </a:ext>
            </a:extLst>
          </p:cNvPr>
          <p:cNvSpPr>
            <a:spLocks noChangeAspect="1"/>
          </p:cNvSpPr>
          <p:nvPr userDrawn="1"/>
        </p:nvSpPr>
        <p:spPr>
          <a:xfrm>
            <a:off x="-13447" y="-18826"/>
            <a:ext cx="12237385" cy="6931152"/>
          </a:xfrm>
          <a:prstGeom prst="rect">
            <a:avLst/>
          </a:prstGeom>
          <a:gradFill flip="none" rotWithShape="1">
            <a:gsLst>
              <a:gs pos="90000">
                <a:srgbClr val="002067"/>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71708"/>
            <a:ext cx="925162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2" y="1549165"/>
            <a:ext cx="9251621" cy="1681486"/>
          </a:xfrm>
        </p:spPr>
        <p:txBody>
          <a:bodyPr>
            <a:spAutoFit/>
          </a:bodyPr>
          <a:lstStyle>
            <a:lvl1pPr marL="0" indent="173038">
              <a:buFont typeface="Arial" panose="020B0604020202020204" pitchFamily="34" charset="0"/>
              <a:buChar char="•"/>
              <a:tabLst/>
              <a:defRPr sz="2000" b="1">
                <a:solidFill>
                  <a:schemeClr val="bg1"/>
                </a:solidFill>
              </a:defRPr>
            </a:lvl1pPr>
            <a:lvl2pPr marL="457200" indent="184150">
              <a:buFont typeface="Arial" panose="020B0604020202020204" pitchFamily="34" charset="0"/>
              <a:buChar char="‒"/>
              <a:tabLst/>
              <a:defRPr sz="2000">
                <a:solidFill>
                  <a:schemeClr val="bg1"/>
                </a:solidFill>
              </a:defRPr>
            </a:lvl2pPr>
            <a:lvl3pPr marL="914400" indent="180975">
              <a:buFont typeface="Arial" panose="020B0604020202020204" pitchFamily="34" charset="0"/>
              <a:buChar char="•"/>
              <a:tabLst/>
              <a:defRPr sz="1800">
                <a:solidFill>
                  <a:schemeClr val="bg1"/>
                </a:solidFill>
              </a:defRPr>
            </a:lvl3pPr>
            <a:lvl4pPr marL="1371600" indent="177800">
              <a:buFont typeface="Arial" panose="020B0604020202020204" pitchFamily="34" charset="0"/>
              <a:buChar char="‒"/>
              <a:tabLst/>
              <a:defRPr sz="1600">
                <a:solidFill>
                  <a:schemeClr val="bg1"/>
                </a:solidFill>
              </a:defRPr>
            </a:lvl4pPr>
            <a:lvl5pPr marL="1828800" indent="176213">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C2D2E439-D63B-3147-A0C1-5968190D7660}"/>
              </a:ext>
            </a:extLst>
          </p:cNvPr>
          <p:cNvGrpSpPr>
            <a:grpSpLocks noChangeAspect="1"/>
          </p:cNvGrpSpPr>
          <p:nvPr userDrawn="1"/>
        </p:nvGrpSpPr>
        <p:grpSpPr>
          <a:xfrm>
            <a:off x="-473777" y="-26508"/>
            <a:ext cx="3222745" cy="6931152"/>
            <a:chOff x="-473777" y="-18943"/>
            <a:chExt cx="3197522" cy="6876906"/>
          </a:xfrm>
        </p:grpSpPr>
        <p:sp>
          <p:nvSpPr>
            <p:cNvPr id="12" name="Freeform 5">
              <a:extLst>
                <a:ext uri="{FF2B5EF4-FFF2-40B4-BE49-F238E27FC236}">
                  <a16:creationId xmlns:a16="http://schemas.microsoft.com/office/drawing/2014/main" id="{311606B4-6314-6744-903E-C573D63DB15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6">
              <a:extLst>
                <a:ext uri="{FF2B5EF4-FFF2-40B4-BE49-F238E27FC236}">
                  <a16:creationId xmlns:a16="http://schemas.microsoft.com/office/drawing/2014/main" id="{C2BEC233-F67F-DD46-8FE7-58571609C53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8534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855BCA-089E-3644-9327-C1C16E08B34A}"/>
              </a:ext>
            </a:extLst>
          </p:cNvPr>
          <p:cNvPicPr>
            <a:picLocks noChangeAspect="1"/>
          </p:cNvPicPr>
          <p:nvPr userDrawn="1"/>
        </p:nvPicPr>
        <p:blipFill>
          <a:blip r:embed="rId2"/>
          <a:srcRect/>
          <a:stretch/>
        </p:blipFill>
        <p:spPr>
          <a:xfrm>
            <a:off x="-16475" y="-25214"/>
            <a:ext cx="2838136" cy="6931152"/>
          </a:xfrm>
          <a:prstGeom prst="rect">
            <a:avLst/>
          </a:prstGeom>
        </p:spPr>
      </p:pic>
      <p:sp>
        <p:nvSpPr>
          <p:cNvPr id="10" name="Freeform 9">
            <a:extLst>
              <a:ext uri="{FF2B5EF4-FFF2-40B4-BE49-F238E27FC236}">
                <a16:creationId xmlns:a16="http://schemas.microsoft.com/office/drawing/2014/main" id="{15D435DA-A2AC-CD43-AC34-05D577668C66}"/>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457813"/>
            <a:ext cx="9618296"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3" y="1405330"/>
            <a:ext cx="9618296"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2"/>
            <a:ext cx="2743200" cy="365125"/>
          </a:xfrm>
        </p:spPr>
        <p:txBody>
          <a:bodyPr/>
          <a:lstStyle>
            <a:lvl1pPr>
              <a:defRPr>
                <a:solidFill>
                  <a:srgbClr val="002067"/>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2067"/>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206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745680" y="457813"/>
            <a:ext cx="7187819" cy="646331"/>
          </a:xfrm>
        </p:spPr>
        <p:txBody>
          <a:bodyPr wrap="square">
            <a:spAutoFit/>
          </a:bodyPr>
          <a:lstStyle>
            <a:lvl1pPr>
              <a:defRPr>
                <a:solidFill>
                  <a:srgbClr val="001D5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745680" y="1321920"/>
            <a:ext cx="7187820"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234950">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D56"/>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F6911BAA-4117-3947-8925-C89E73B5A6DC}"/>
              </a:ext>
            </a:extLst>
          </p:cNvPr>
          <p:cNvSpPr>
            <a:spLocks noGrp="1"/>
          </p:cNvSpPr>
          <p:nvPr>
            <p:ph type="sldNum" sz="quarter" idx="4"/>
          </p:nvPr>
        </p:nvSpPr>
        <p:spPr>
          <a:xfrm>
            <a:off x="9351955" y="6449233"/>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EE5410-AAA9-3A4E-8467-17F4D23AD3AB}"/>
              </a:ext>
            </a:extLst>
          </p:cNvPr>
          <p:cNvGrpSpPr>
            <a:grpSpLocks noChangeAspect="1"/>
          </p:cNvGrpSpPr>
          <p:nvPr userDrawn="1"/>
        </p:nvGrpSpPr>
        <p:grpSpPr>
          <a:xfrm>
            <a:off x="-473777" y="-26508"/>
            <a:ext cx="3222745" cy="6931152"/>
            <a:chOff x="-473777" y="-18943"/>
            <a:chExt cx="3197522" cy="6876906"/>
          </a:xfrm>
        </p:grpSpPr>
        <p:sp>
          <p:nvSpPr>
            <p:cNvPr id="14" name="Freeform 5">
              <a:extLst>
                <a:ext uri="{FF2B5EF4-FFF2-40B4-BE49-F238E27FC236}">
                  <a16:creationId xmlns:a16="http://schemas.microsoft.com/office/drawing/2014/main" id="{9494E304-F074-8643-8799-A77F701D444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6">
              <a:extLst>
                <a:ext uri="{FF2B5EF4-FFF2-40B4-BE49-F238E27FC236}">
                  <a16:creationId xmlns:a16="http://schemas.microsoft.com/office/drawing/2014/main" id="{4D9C052D-D4EC-A24F-BD2F-93E1415275F1}"/>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 name="Rectangle 6">
            <a:extLst>
              <a:ext uri="{FF2B5EF4-FFF2-40B4-BE49-F238E27FC236}">
                <a16:creationId xmlns:a16="http://schemas.microsoft.com/office/drawing/2014/main" id="{D39314DF-B8C0-8042-B8AE-48FCFF73A96D}"/>
              </a:ext>
            </a:extLst>
          </p:cNvPr>
          <p:cNvSpPr>
            <a:spLocks noChangeAspect="1"/>
          </p:cNvSpPr>
          <p:nvPr userDrawn="1"/>
        </p:nvSpPr>
        <p:spPr>
          <a:xfrm>
            <a:off x="0" y="-32811"/>
            <a:ext cx="2949137" cy="693115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60134"/>
            <a:ext cx="9542547"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5489" y="1461953"/>
            <a:ext cx="9545479"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64F"/>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64F"/>
                </a:solidFill>
              </a:defRPr>
            </a:lvl1pPr>
          </a:lstStyle>
          <a:p>
            <a:endParaRPr lang="en-US" dirty="0">
              <a:solidFill>
                <a:srgbClr val="00164F"/>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64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7151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ABD8527-6D06-7A4D-B1DD-ED7A7A06666C}"/>
              </a:ext>
            </a:extLst>
          </p:cNvPr>
          <p:cNvGrpSpPr/>
          <p:nvPr userDrawn="1"/>
        </p:nvGrpSpPr>
        <p:grpSpPr>
          <a:xfrm>
            <a:off x="-13447" y="-19394"/>
            <a:ext cx="12274036" cy="6933770"/>
            <a:chOff x="-13447" y="-19394"/>
            <a:chExt cx="12274036" cy="6933770"/>
          </a:xfrm>
        </p:grpSpPr>
        <p:sp>
          <p:nvSpPr>
            <p:cNvPr id="20" name="Rectangle 19">
              <a:extLst>
                <a:ext uri="{FF2B5EF4-FFF2-40B4-BE49-F238E27FC236}">
                  <a16:creationId xmlns:a16="http://schemas.microsoft.com/office/drawing/2014/main" id="{0F6D7B2F-8A5D-9C46-A3D3-88E7CC339890}"/>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8" name="Rectangle 7">
              <a:extLst>
                <a:ext uri="{FF2B5EF4-FFF2-40B4-BE49-F238E27FC236}">
                  <a16:creationId xmlns:a16="http://schemas.microsoft.com/office/drawing/2014/main" id="{0F7D4A7F-CF0F-EB42-86B6-BA6E1567E064}"/>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8F2AA13-62B5-E94E-BF4C-C0DFD13288BB}"/>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5" name="Freeform 10">
                <a:extLst>
                  <a:ext uri="{FF2B5EF4-FFF2-40B4-BE49-F238E27FC236}">
                    <a16:creationId xmlns:a16="http://schemas.microsoft.com/office/drawing/2014/main" id="{D5304AE8-B3A1-9340-A039-E36A5DC7A25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1">
                <a:extLst>
                  <a:ext uri="{FF2B5EF4-FFF2-40B4-BE49-F238E27FC236}">
                    <a16:creationId xmlns:a16="http://schemas.microsoft.com/office/drawing/2014/main" id="{7B9D3A84-1AA1-9C4B-ADEB-4D0AC7D7EB4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2">
                <a:extLst>
                  <a:ext uri="{FF2B5EF4-FFF2-40B4-BE49-F238E27FC236}">
                    <a16:creationId xmlns:a16="http://schemas.microsoft.com/office/drawing/2014/main" id="{D82291DB-188B-FC4E-A84B-F7289EB49470}"/>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A7EB389C-7368-8241-A182-CFDBFCD6C66C}"/>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154441" y="6451061"/>
            <a:ext cx="2743200" cy="365125"/>
          </a:xfrm>
        </p:spPr>
        <p:txBody>
          <a:bodyPr/>
          <a:lstStyle>
            <a:lvl1pPr>
              <a:defRPr>
                <a:solidFill>
                  <a:srgbClr val="001D56"/>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99560" y="6449504"/>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5478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6343C5C-3463-CF4D-899C-003BE8CD7B61}"/>
              </a:ext>
            </a:extLst>
          </p:cNvPr>
          <p:cNvGrpSpPr/>
          <p:nvPr userDrawn="1"/>
        </p:nvGrpSpPr>
        <p:grpSpPr>
          <a:xfrm>
            <a:off x="-13447" y="-19394"/>
            <a:ext cx="12274036" cy="6933770"/>
            <a:chOff x="-13447" y="-19394"/>
            <a:chExt cx="12274036" cy="6933770"/>
          </a:xfrm>
        </p:grpSpPr>
        <p:sp>
          <p:nvSpPr>
            <p:cNvPr id="25" name="Rectangle 24">
              <a:extLst>
                <a:ext uri="{FF2B5EF4-FFF2-40B4-BE49-F238E27FC236}">
                  <a16:creationId xmlns:a16="http://schemas.microsoft.com/office/drawing/2014/main" id="{115D2BBE-8FE6-0D47-BFCD-1AAD9EE5EB77}"/>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26" name="Rectangle 25">
              <a:extLst>
                <a:ext uri="{FF2B5EF4-FFF2-40B4-BE49-F238E27FC236}">
                  <a16:creationId xmlns:a16="http://schemas.microsoft.com/office/drawing/2014/main" id="{A31D3D44-AFB6-894D-984B-3AD5A129593F}"/>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D567EC0-5647-9647-9812-0476F7DBCD43}"/>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9" name="Freeform 10">
                <a:extLst>
                  <a:ext uri="{FF2B5EF4-FFF2-40B4-BE49-F238E27FC236}">
                    <a16:creationId xmlns:a16="http://schemas.microsoft.com/office/drawing/2014/main" id="{E64DD190-03D3-C742-9ADA-9138C872CB85}"/>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a:extLst>
                  <a:ext uri="{FF2B5EF4-FFF2-40B4-BE49-F238E27FC236}">
                    <a16:creationId xmlns:a16="http://schemas.microsoft.com/office/drawing/2014/main" id="{0E54106F-2250-C94B-B2C3-3F37F939FF0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id="{F3C977CE-F0C3-3243-8C1B-3A2487CEA367}"/>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8" name="Rectangle 27">
              <a:extLst>
                <a:ext uri="{FF2B5EF4-FFF2-40B4-BE49-F238E27FC236}">
                  <a16:creationId xmlns:a16="http://schemas.microsoft.com/office/drawing/2014/main" id="{5DC4523E-FCF1-8B4C-9C14-39488124807F}"/>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51061"/>
            <a:ext cx="2743200" cy="365125"/>
          </a:xfrm>
        </p:spPr>
        <p:txBody>
          <a:bodyPr/>
          <a:lstStyle>
            <a:lvl1pPr>
              <a:defRPr>
                <a:solidFill>
                  <a:srgbClr val="001D56"/>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95752" y="6451061"/>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
        <p:nvSpPr>
          <p:cNvPr id="15" name="Title 1">
            <a:extLst>
              <a:ext uri="{FF2B5EF4-FFF2-40B4-BE49-F238E27FC236}">
                <a16:creationId xmlns:a16="http://schemas.microsoft.com/office/drawing/2014/main" id="{55A82CAA-A637-564B-9150-80E6208D2E2C}"/>
              </a:ext>
            </a:extLst>
          </p:cNvPr>
          <p:cNvSpPr>
            <a:spLocks noGrp="1"/>
          </p:cNvSpPr>
          <p:nvPr>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6"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descr="A picture containing table, indoor, sitting, blue&#10;&#10;Description automatically generated">
            <a:extLst>
              <a:ext uri="{FF2B5EF4-FFF2-40B4-BE49-F238E27FC236}">
                <a16:creationId xmlns:a16="http://schemas.microsoft.com/office/drawing/2014/main" id="{78B15E17-941B-1D41-9C67-C999F6295F06}"/>
              </a:ext>
            </a:extLst>
          </p:cNvPr>
          <p:cNvPicPr>
            <a:picLocks noChangeAspect="1"/>
          </p:cNvPicPr>
          <p:nvPr userDrawn="1"/>
        </p:nvPicPr>
        <p:blipFill>
          <a:blip r:embed="rId2"/>
          <a:stretch>
            <a:fillRect/>
          </a:stretch>
        </p:blipFill>
        <p:spPr>
          <a:xfrm>
            <a:off x="-26894" y="-26894"/>
            <a:ext cx="12322048" cy="6931152"/>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424167"/>
            <a:ext cx="2743200" cy="365125"/>
          </a:xfrm>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424167"/>
            <a:ext cx="4114800" cy="365125"/>
          </a:xfrm>
        </p:spPr>
        <p:txBody>
          <a:bodyPr/>
          <a:lstStyle>
            <a:lvl1pPr>
              <a:defRPr>
                <a:solidFill>
                  <a:schemeClr val="bg1"/>
                </a:solidFill>
              </a:defRPr>
            </a:lvl1pPr>
          </a:lstStyle>
          <a:p>
            <a:endParaRPr lang="en-US" dirty="0">
              <a:solidFill>
                <a:schemeClr val="bg1"/>
              </a:solidFill>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740781" y="3108024"/>
            <a:ext cx="4409443" cy="1200329"/>
          </a:xfrm>
        </p:spPr>
        <p:txBody>
          <a:bodyPr wrap="square" anchor="ctr">
            <a:spAutoFit/>
          </a:bodyPr>
          <a:lstStyle>
            <a:lvl1pPr algn="l">
              <a:defRPr sz="4000">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8ABEA-685F-D640-8CFD-7B2931A97293}"/>
              </a:ext>
            </a:extLst>
          </p:cNvPr>
          <p:cNvSpPr/>
          <p:nvPr userDrawn="1"/>
        </p:nvSpPr>
        <p:spPr>
          <a:xfrm>
            <a:off x="-26894" y="-26894"/>
            <a:ext cx="12266952" cy="6931152"/>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chemeClr val="bg1"/>
                </a:solidFill>
              </a:defRPr>
            </a:lvl1pPr>
          </a:lstStyle>
          <a:p>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chemeClr val="bg1"/>
                </a:solidFill>
              </a:defRPr>
            </a:lvl1pPr>
          </a:lstStyle>
          <a:p>
            <a:endParaRPr lang="en-US">
              <a:solidFill>
                <a:schemeClr val="bg1"/>
              </a:solidFill>
            </a:endParaRPr>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
        <p:nvSpPr>
          <p:cNvPr id="7" name="Title 6">
            <a:extLst>
              <a:ext uri="{FF2B5EF4-FFF2-40B4-BE49-F238E27FC236}">
                <a16:creationId xmlns:a16="http://schemas.microsoft.com/office/drawing/2014/main" id="{C02F37C5-6487-414B-B1B9-7FD02F34A970}"/>
              </a:ext>
            </a:extLst>
          </p:cNvPr>
          <p:cNvSpPr>
            <a:spLocks noGrp="1"/>
          </p:cNvSpPr>
          <p:nvPr>
            <p:ph type="title"/>
          </p:nvPr>
        </p:nvSpPr>
        <p:spPr>
          <a:xfrm>
            <a:off x="343057" y="264979"/>
            <a:ext cx="11505886" cy="646331"/>
          </a:xfrm>
        </p:spPr>
        <p:txBody>
          <a:bodyPr/>
          <a:lstStyle>
            <a:lvl1pPr>
              <a:defRPr>
                <a:solidFill>
                  <a:srgbClr val="FF954E"/>
                </a:solidFill>
              </a:defRPr>
            </a:lvl1pPr>
          </a:lstStyle>
          <a:p>
            <a:r>
              <a:rPr lang="en-US" dirty="0"/>
              <a:t>Click to edit Master title style</a:t>
            </a:r>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0787-E154-A448-8770-86833317EC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38F16F-5EFA-E641-AF7F-C062282FD0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18CF4D-860F-0641-B9E0-3D4191056CC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64B91C2-C937-7042-AECE-833C6C13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55158-F5EE-0D40-AE12-897D1EAA6E20}"/>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623686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0153-F035-F149-BE12-59B73FECF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3ECE97-1059-E448-80C4-909188C770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29FC35-B2E7-294F-8EEF-D012F36C913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8F1A63D-4D92-C744-8825-40A49B23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57F9E-EAEF-DB45-AE4B-67BF399B325E}"/>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007815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A864-3BFA-1E4E-97C7-6AE51A85D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0F6CEC-EE37-E94C-8A97-C7BBBD411A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0187E-1A5B-6A4F-94B2-6FC67078060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28C8047-5C03-1D43-BF9C-80C899E1C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49F9B2-05C6-EB41-B6DE-85F31139C944}"/>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524465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1119-1258-3E49-B5B9-FDAFFA4BF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D4C5BF-8773-CF4A-8E16-957142171D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4204D5-A1B3-7142-BA3E-496084877B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169B64-7B80-9D4B-85DE-9F1BDBEE381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418F0D1-71CB-014D-A107-DA0E5E4A02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8780E5-193E-AC48-BFFA-EFC44B1D48CF}"/>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278248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FCC1-7C27-2B45-BDF0-21E03F0F45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62E3A8-121C-0340-9831-17FCA6551D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CD7DAA-C72C-2B4F-AE29-E7AD09642A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88B95D-9660-E14A-AC2D-E894490F1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2A1D5E-A6EB-3846-85C4-73F05119AD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D55B00-D246-DD4D-887C-7D1ED033410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CD3BAA7C-9516-1144-B49D-28C68BD065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EC1CD6-727A-B244-B225-F54A26693CA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42463010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B2E3-658A-9A43-AFA1-1AD6ACCB49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E7DA1F-8FA3-B646-A807-62307985C9F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22E3E26-68F2-EC48-BFE5-17E7D6DA06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997C28-DC35-6749-9764-F2964F0A3BD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571871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B8153-344D-CA49-988F-767FC853A32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7BBC39D6-74E6-A440-BD3B-2F3E2DE8B7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F2A23B-F798-234F-9561-99F880A63B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4045951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C239-B2F1-D143-8834-9087DA8150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32F0F9-D5B8-F34C-8A42-F47BBFE095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3446EC-FD12-C94F-998F-BDAB67043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2D175-6175-6A46-9C2B-102F7EA5008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FFA089F-44E1-834D-ABE9-310F4F8D9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A058E3-A30B-7645-B8FC-64D175B00E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605516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CB5B-5FB9-AE44-B569-24A26FD25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69F8B-04BC-AC48-8E7D-85780640C2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F004B-637B-0644-9CBB-893234B6C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A612B-29C5-B44E-B63C-9ED9282193A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0291695-F173-314C-8793-E4641D3D9A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0971E-F5C3-3C42-A62D-E134C3AEA41D}"/>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329348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BD28C-797E-3542-B5C1-09CA13EC8F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EA0487-2116-034B-8760-DB45DC14B8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A91A08-B86D-AF43-BA20-4D8F0475CF4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193C790-0DD0-B749-BACB-419A762DB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5F8F5-80A4-2D46-B95B-80826919FEC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40898344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0A8859-BD84-CA40-8DE9-CE3523ACB3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1B6E6C-EC1C-834C-97B0-504703194B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0B309-4743-F840-A629-D2524393B9B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3E33BD7-6504-0242-850F-95C473BA9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98EC66-CAE0-FE49-B70E-B466DB7B1D1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9545633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069348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4280029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9498716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862095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908277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26418098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23103556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181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65804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12459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stretch>
            <a:fillRect/>
          </a:stretch>
        </p:blipFill>
        <p:spPr>
          <a:xfrm>
            <a:off x="-1016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54060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4" name="Slide Number Placeholder 2"/>
          <p:cNvSpPr>
            <a:spLocks noGrp="1"/>
          </p:cNvSpPr>
          <p:nvPr>
            <p:ph type="sldNum" sz="quarter" idx="10"/>
          </p:nvPr>
        </p:nvSpPr>
        <p:spPr>
          <a:xfrm>
            <a:off x="10502969" y="6649848"/>
            <a:ext cx="1689033" cy="190185"/>
          </a:xfrm>
          <a:prstGeom prst="rect">
            <a:avLst/>
          </a:prstGeom>
        </p:spPr>
        <p:txBody>
          <a:bodyPr/>
          <a:lstStyle>
            <a:lvl1pPr>
              <a:defRPr>
                <a:solidFill>
                  <a:srgbClr val="FFFFFF"/>
                </a:solidFill>
              </a:defRPr>
            </a:lvl1pPr>
          </a:lstStyle>
          <a:p>
            <a:pPr marL="0" marR="0" lvl="0" indent="0" algn="r" defTabSz="685783" rtl="0" eaLnBrk="1" fontAlgn="base" latinLnBrk="0" hangingPunct="1">
              <a:lnSpc>
                <a:spcPct val="100000"/>
              </a:lnSpc>
              <a:spcBef>
                <a:spcPct val="0"/>
              </a:spcBef>
              <a:spcAft>
                <a:spcPct val="0"/>
              </a:spcAft>
              <a:buClrTx/>
              <a:buSzTx/>
              <a:buFontTx/>
              <a:buNone/>
              <a:tabLst/>
              <a:defRPr/>
            </a:pPr>
            <a:r>
              <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rPr>
              <a:t>Page </a:t>
            </a:r>
            <a:fld id="{ECB00B25-817B-49D3-800D-ED5A8EAE58EC}" type="slidenum">
              <a:rPr kumimoji="0" lang="en-US" sz="1333" b="0" i="0" u="none" strike="noStrike" kern="1200" cap="none" spc="0" normalizeH="0" baseline="0" noProof="0" smtClean="0">
                <a:ln>
                  <a:noFill/>
                </a:ln>
                <a:solidFill>
                  <a:srgbClr val="FFFFFF"/>
                </a:solidFill>
                <a:effectLst/>
                <a:uLnTx/>
                <a:uFillTx/>
                <a:latin typeface="Arial"/>
                <a:ea typeface="MS PGothic" panose="020B0600070205080204" pitchFamily="34" charset="-128"/>
                <a:cs typeface="+mn-cs"/>
              </a:rPr>
              <a:pPr marL="0" marR="0" lvl="0" indent="0" algn="r" defTabSz="685783" rtl="0" eaLnBrk="1" fontAlgn="base" latinLnBrk="0" hangingPunct="1">
                <a:lnSpc>
                  <a:spcPct val="100000"/>
                </a:lnSpc>
                <a:spcBef>
                  <a:spcPct val="0"/>
                </a:spcBef>
                <a:spcAft>
                  <a:spcPct val="0"/>
                </a:spcAft>
                <a:buClrTx/>
                <a:buSzTx/>
                <a:buFontTx/>
                <a:buNone/>
                <a:tabLst/>
                <a:defRPr/>
              </a:pPr>
              <a:t>‹#›</a:t>
            </a:fld>
            <a:endPar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endParaRPr>
          </a:p>
        </p:txBody>
      </p:sp>
    </p:spTree>
    <p:extLst>
      <p:ext uri="{BB962C8B-B14F-4D97-AF65-F5344CB8AC3E}">
        <p14:creationId xmlns:p14="http://schemas.microsoft.com/office/powerpoint/2010/main" val="20548164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6FC3-8F56-4157-ABDC-B4F43D71E4B2}" type="slidenum">
              <a:rPr lang="en-US" smtClean="0"/>
              <a:pPr/>
              <a:t>‹#›</a:t>
            </a:fld>
            <a:endParaRPr lang="en-US"/>
          </a:p>
        </p:txBody>
      </p:sp>
    </p:spTree>
    <p:extLst>
      <p:ext uri="{BB962C8B-B14F-4D97-AF65-F5344CB8AC3E}">
        <p14:creationId xmlns:p14="http://schemas.microsoft.com/office/powerpoint/2010/main" val="24708682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F223F28B-DCE9-5547-870F-FC2A242E516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7" name="Group 16">
            <a:extLst>
              <a:ext uri="{FF2B5EF4-FFF2-40B4-BE49-F238E27FC236}">
                <a16:creationId xmlns:a16="http://schemas.microsoft.com/office/drawing/2014/main" id="{AD47075F-005D-B049-804E-5D4A16810F76}"/>
              </a:ext>
            </a:extLst>
          </p:cNvPr>
          <p:cNvGrpSpPr/>
          <p:nvPr userDrawn="1"/>
        </p:nvGrpSpPr>
        <p:grpSpPr>
          <a:xfrm>
            <a:off x="-473777" y="-13061"/>
            <a:ext cx="3197522" cy="6876906"/>
            <a:chOff x="-473777" y="-18943"/>
            <a:chExt cx="3197522" cy="6876906"/>
          </a:xfrm>
        </p:grpSpPr>
        <p:sp>
          <p:nvSpPr>
            <p:cNvPr id="18" name="Freeform 5">
              <a:extLst>
                <a:ext uri="{FF2B5EF4-FFF2-40B4-BE49-F238E27FC236}">
                  <a16:creationId xmlns:a16="http://schemas.microsoft.com/office/drawing/2014/main" id="{9D3C9845-6142-6944-B4C8-7AE382A33195}"/>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7AB9FF"/>
                </a:gs>
                <a:gs pos="3000">
                  <a:srgbClr val="AFD9FF"/>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B3286E11-BB68-E34C-B955-23C6473B3C38}"/>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AFD9FF"/>
                </a:gs>
                <a:gs pos="71000">
                  <a:srgbClr val="7AB9FF"/>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1572376" y="4156859"/>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23331571-ADBF-0F46-BE79-FA27360F6DA1}"/>
              </a:ext>
            </a:extLst>
          </p:cNvPr>
          <p:cNvGrpSpPr/>
          <p:nvPr userDrawn="1"/>
        </p:nvGrpSpPr>
        <p:grpSpPr>
          <a:xfrm>
            <a:off x="1638301" y="2383772"/>
            <a:ext cx="3829751" cy="1215953"/>
            <a:chOff x="1638301" y="2383772"/>
            <a:chExt cx="3829751" cy="1215953"/>
          </a:xfrm>
        </p:grpSpPr>
        <p:grpSp>
          <p:nvGrpSpPr>
            <p:cNvPr id="13" name="Group 12">
              <a:extLst>
                <a:ext uri="{FF2B5EF4-FFF2-40B4-BE49-F238E27FC236}">
                  <a16:creationId xmlns:a16="http://schemas.microsoft.com/office/drawing/2014/main" id="{19F805C2-B216-2441-95F7-96D24C9487A9}"/>
                </a:ext>
              </a:extLst>
            </p:cNvPr>
            <p:cNvGrpSpPr/>
            <p:nvPr userDrawn="1"/>
          </p:nvGrpSpPr>
          <p:grpSpPr>
            <a:xfrm>
              <a:off x="1641537" y="2383772"/>
              <a:ext cx="2759813" cy="595643"/>
              <a:chOff x="339725" y="371475"/>
              <a:chExt cx="2647951" cy="571500"/>
            </a:xfrm>
            <a:solidFill>
              <a:srgbClr val="7AB9FF"/>
            </a:solidFill>
          </p:grpSpPr>
          <p:sp>
            <p:nvSpPr>
              <p:cNvPr id="14" name="Freeform 55">
                <a:extLst>
                  <a:ext uri="{FF2B5EF4-FFF2-40B4-BE49-F238E27FC236}">
                    <a16:creationId xmlns:a16="http://schemas.microsoft.com/office/drawing/2014/main" id="{C966DC1A-4896-5346-8BF4-73B0DF2AC945}"/>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56">
                <a:extLst>
                  <a:ext uri="{FF2B5EF4-FFF2-40B4-BE49-F238E27FC236}">
                    <a16:creationId xmlns:a16="http://schemas.microsoft.com/office/drawing/2014/main" id="{2966784F-C1E5-2344-9839-FF0949A804E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57">
                <a:extLst>
                  <a:ext uri="{FF2B5EF4-FFF2-40B4-BE49-F238E27FC236}">
                    <a16:creationId xmlns:a16="http://schemas.microsoft.com/office/drawing/2014/main" id="{AADCEFF8-47A7-3E4F-BF15-DAEE1814025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58">
                <a:extLst>
                  <a:ext uri="{FF2B5EF4-FFF2-40B4-BE49-F238E27FC236}">
                    <a16:creationId xmlns:a16="http://schemas.microsoft.com/office/drawing/2014/main" id="{E7C64CE7-16C9-CE46-9425-8316F835A12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9">
                <a:extLst>
                  <a:ext uri="{FF2B5EF4-FFF2-40B4-BE49-F238E27FC236}">
                    <a16:creationId xmlns:a16="http://schemas.microsoft.com/office/drawing/2014/main" id="{1DFF4515-39BB-8840-B374-C218927ADA5A}"/>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60">
                <a:extLst>
                  <a:ext uri="{FF2B5EF4-FFF2-40B4-BE49-F238E27FC236}">
                    <a16:creationId xmlns:a16="http://schemas.microsoft.com/office/drawing/2014/main" id="{2234A9B2-5A55-DD4B-B9C0-42744AB2EC3D}"/>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1">
                <a:extLst>
                  <a:ext uri="{FF2B5EF4-FFF2-40B4-BE49-F238E27FC236}">
                    <a16:creationId xmlns:a16="http://schemas.microsoft.com/office/drawing/2014/main" id="{CE62E40D-62A1-024F-A37F-18B33C4F894C}"/>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23">
              <a:extLst>
                <a:ext uri="{FF2B5EF4-FFF2-40B4-BE49-F238E27FC236}">
                  <a16:creationId xmlns:a16="http://schemas.microsoft.com/office/drawing/2014/main" id="{A4B01B74-C5AF-9349-8F2B-98EB2597B244}"/>
                </a:ext>
              </a:extLst>
            </p:cNvPr>
            <p:cNvGrpSpPr/>
            <p:nvPr userDrawn="1"/>
          </p:nvGrpSpPr>
          <p:grpSpPr>
            <a:xfrm>
              <a:off x="1638301" y="3148076"/>
              <a:ext cx="3829751" cy="451649"/>
              <a:chOff x="3151188" y="2668588"/>
              <a:chExt cx="4267200" cy="503238"/>
            </a:xfrm>
            <a:solidFill>
              <a:schemeClr val="bg1"/>
            </a:solidFill>
          </p:grpSpPr>
          <p:sp>
            <p:nvSpPr>
              <p:cNvPr id="25" name="Freeform 107">
                <a:extLst>
                  <a:ext uri="{FF2B5EF4-FFF2-40B4-BE49-F238E27FC236}">
                    <a16:creationId xmlns:a16="http://schemas.microsoft.com/office/drawing/2014/main" id="{76269D8F-4099-1643-9C8A-FBF179833A5E}"/>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210F2340-54CC-4C40-9020-CF737986A11C}"/>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B9615047-AB39-AF44-9F9D-22301010E196}"/>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0">
                <a:extLst>
                  <a:ext uri="{FF2B5EF4-FFF2-40B4-BE49-F238E27FC236}">
                    <a16:creationId xmlns:a16="http://schemas.microsoft.com/office/drawing/2014/main" id="{E5294D4A-B514-7146-BB43-8299E3169CD2}"/>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1">
                <a:extLst>
                  <a:ext uri="{FF2B5EF4-FFF2-40B4-BE49-F238E27FC236}">
                    <a16:creationId xmlns:a16="http://schemas.microsoft.com/office/drawing/2014/main" id="{F86FC901-B42D-084A-B428-0C43996371F9}"/>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2">
                <a:extLst>
                  <a:ext uri="{FF2B5EF4-FFF2-40B4-BE49-F238E27FC236}">
                    <a16:creationId xmlns:a16="http://schemas.microsoft.com/office/drawing/2014/main" id="{24FFA971-6531-0D4B-8E8B-4B28A435A98B}"/>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13">
                <a:extLst>
                  <a:ext uri="{FF2B5EF4-FFF2-40B4-BE49-F238E27FC236}">
                    <a16:creationId xmlns:a16="http://schemas.microsoft.com/office/drawing/2014/main" id="{BC401283-FA39-8543-8F41-577E559A177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4">
                <a:extLst>
                  <a:ext uri="{FF2B5EF4-FFF2-40B4-BE49-F238E27FC236}">
                    <a16:creationId xmlns:a16="http://schemas.microsoft.com/office/drawing/2014/main" id="{4B0DF274-64FD-8647-8AB2-2EAF5310C385}"/>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15">
                <a:extLst>
                  <a:ext uri="{FF2B5EF4-FFF2-40B4-BE49-F238E27FC236}">
                    <a16:creationId xmlns:a16="http://schemas.microsoft.com/office/drawing/2014/main" id="{341223DE-D0A8-F847-B155-ECCF8F88711E}"/>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16">
                <a:extLst>
                  <a:ext uri="{FF2B5EF4-FFF2-40B4-BE49-F238E27FC236}">
                    <a16:creationId xmlns:a16="http://schemas.microsoft.com/office/drawing/2014/main" id="{360663C0-2903-FB4C-B2C3-ADEA31727A55}"/>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81502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01938"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01939" y="2214710"/>
            <a:ext cx="6678104"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95BEF5"/>
                </a:solidFill>
              </a:defRPr>
            </a:lvl1pPr>
          </a:lstStyle>
          <a:p>
            <a:endParaRPr lang="en-US"/>
          </a:p>
        </p:txBody>
      </p:sp>
    </p:spTree>
    <p:extLst>
      <p:ext uri="{BB962C8B-B14F-4D97-AF65-F5344CB8AC3E}">
        <p14:creationId xmlns:p14="http://schemas.microsoft.com/office/powerpoint/2010/main" val="4159010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C544F54-F6AA-DE4C-84AD-5C670137B542}"/>
              </a:ext>
            </a:extLst>
          </p:cNvPr>
          <p:cNvPicPr>
            <a:picLocks noChangeAspect="1"/>
          </p:cNvPicPr>
          <p:nvPr userDrawn="1"/>
        </p:nvPicPr>
        <p:blipFill>
          <a:blip r:embed="rId2"/>
          <a:stretch>
            <a:fillRect/>
          </a:stretch>
        </p:blipFill>
        <p:spPr>
          <a:xfrm>
            <a:off x="0" y="0"/>
            <a:ext cx="2730500" cy="6858000"/>
          </a:xfrm>
          <a:prstGeom prst="rect">
            <a:avLst/>
          </a:prstGeom>
        </p:spPr>
      </p:pic>
      <p:sp>
        <p:nvSpPr>
          <p:cNvPr id="18" name="Rectangle 17">
            <a:extLst>
              <a:ext uri="{FF2B5EF4-FFF2-40B4-BE49-F238E27FC236}">
                <a16:creationId xmlns:a16="http://schemas.microsoft.com/office/drawing/2014/main" id="{CE69C0A2-BCB9-104A-B5D0-25A86EE07CD5}"/>
              </a:ext>
            </a:extLst>
          </p:cNvPr>
          <p:cNvSpPr/>
          <p:nvPr userDrawn="1"/>
        </p:nvSpPr>
        <p:spPr>
          <a:xfrm>
            <a:off x="0" y="0"/>
            <a:ext cx="293624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5">
            <a:extLst>
              <a:ext uri="{FF2B5EF4-FFF2-40B4-BE49-F238E27FC236}">
                <a16:creationId xmlns:a16="http://schemas.microsoft.com/office/drawing/2014/main" id="{DE2DF47A-D431-2C41-B382-D818556703B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374724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0C756ED-1B77-4C44-BF05-A9B6B2DBB180}"/>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8" name="Group 27">
            <a:extLst>
              <a:ext uri="{FF2B5EF4-FFF2-40B4-BE49-F238E27FC236}">
                <a16:creationId xmlns:a16="http://schemas.microsoft.com/office/drawing/2014/main" id="{C90209D2-9EFF-EE42-A861-044D61A65380}"/>
              </a:ext>
            </a:extLst>
          </p:cNvPr>
          <p:cNvGrpSpPr/>
          <p:nvPr userDrawn="1"/>
        </p:nvGrpSpPr>
        <p:grpSpPr>
          <a:xfrm>
            <a:off x="516442" y="-15373"/>
            <a:ext cx="4621246" cy="6873373"/>
            <a:chOff x="8077201" y="2376488"/>
            <a:chExt cx="2759074" cy="4103687"/>
          </a:xfrm>
        </p:grpSpPr>
        <p:sp>
          <p:nvSpPr>
            <p:cNvPr id="29" name="Freeform 16">
              <a:extLst>
                <a:ext uri="{FF2B5EF4-FFF2-40B4-BE49-F238E27FC236}">
                  <a16:creationId xmlns:a16="http://schemas.microsoft.com/office/drawing/2014/main" id="{AEF0320A-DE47-A940-998B-2BE39B4CAFD8}"/>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7">
              <a:extLst>
                <a:ext uri="{FF2B5EF4-FFF2-40B4-BE49-F238E27FC236}">
                  <a16:creationId xmlns:a16="http://schemas.microsoft.com/office/drawing/2014/main" id="{39CAAF0C-A2FA-DE48-A1AF-81D8D2D4BF8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8">
              <a:extLst>
                <a:ext uri="{FF2B5EF4-FFF2-40B4-BE49-F238E27FC236}">
                  <a16:creationId xmlns:a16="http://schemas.microsoft.com/office/drawing/2014/main" id="{65F47514-360C-E942-A466-960371FB3B1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6" name="Rectangle 15">
            <a:extLst>
              <a:ext uri="{FF2B5EF4-FFF2-40B4-BE49-F238E27FC236}">
                <a16:creationId xmlns:a16="http://schemas.microsoft.com/office/drawing/2014/main" id="{C333E94B-287E-6E40-AD4A-9C4FE1221F15}"/>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E1F8DF3-0369-8E4D-AEFC-8406A9BA40EC}"/>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00584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5BEF5"/>
                </a:solidFill>
              </a:defRPr>
            </a:lvl1pPr>
          </a:lstStyle>
          <a:p>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610"/>
            <a:ext cx="4114800" cy="365125"/>
          </a:xfrm>
        </p:spPr>
        <p:txBody>
          <a:bodyPr/>
          <a:lstStyle>
            <a:lvl1pPr>
              <a:defRPr>
                <a:solidFill>
                  <a:srgbClr val="95BEF5"/>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5BEF5"/>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360363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13254C5-9F5C-2146-8E59-C1CAC5D4C8D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2" name="Group 21">
            <a:extLst>
              <a:ext uri="{FF2B5EF4-FFF2-40B4-BE49-F238E27FC236}">
                <a16:creationId xmlns:a16="http://schemas.microsoft.com/office/drawing/2014/main" id="{B5509A0E-31B9-1C4D-A494-5B974C4E7547}"/>
              </a:ext>
            </a:extLst>
          </p:cNvPr>
          <p:cNvGrpSpPr/>
          <p:nvPr userDrawn="1"/>
        </p:nvGrpSpPr>
        <p:grpSpPr>
          <a:xfrm>
            <a:off x="516442" y="-15373"/>
            <a:ext cx="4621246" cy="6873373"/>
            <a:chOff x="8077201" y="2376488"/>
            <a:chExt cx="2759074" cy="4103687"/>
          </a:xfrm>
        </p:grpSpPr>
        <p:sp>
          <p:nvSpPr>
            <p:cNvPr id="23" name="Freeform 16">
              <a:extLst>
                <a:ext uri="{FF2B5EF4-FFF2-40B4-BE49-F238E27FC236}">
                  <a16:creationId xmlns:a16="http://schemas.microsoft.com/office/drawing/2014/main" id="{2FDC10A5-D2C4-9C47-956E-FD8AD8583AE5}"/>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A6F074B2-B952-8F42-94B1-A442250D0A4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DF7FD87B-4698-8C46-A26E-BAFD2C7E2A0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Rectangle 14">
            <a:extLst>
              <a:ext uri="{FF2B5EF4-FFF2-40B4-BE49-F238E27FC236}">
                <a16:creationId xmlns:a16="http://schemas.microsoft.com/office/drawing/2014/main" id="{E87A5B31-DD24-6F4F-861E-6302DC75C5CC}"/>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5AC543-63F5-3C43-ABE7-8B72C9E6ECD1}"/>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27146"/>
            <a:ext cx="6169058" cy="1200329"/>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214710"/>
            <a:ext cx="6169057"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CC6FF"/>
                </a:solidFill>
              </a:defRPr>
            </a:lvl1pPr>
          </a:lstStyle>
          <a:p>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9CC6FF"/>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CC6FF"/>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07333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55035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3CEEA0-AB4E-1E41-AF6A-20ED08B89FF2}"/>
              </a:ext>
            </a:extLst>
          </p:cNvPr>
          <p:cNvSpPr/>
          <p:nvPr userDrawn="1"/>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8FB7EC"/>
                </a:solidFill>
              </a:defRPr>
            </a:lvl1pPr>
          </a:lstStyle>
          <a:p>
            <a:endParaRPr lang="en-US"/>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rgbClr val="8FB7EC"/>
                </a:solidFill>
              </a:defRPr>
            </a:lvl1pPr>
          </a:lstStyle>
          <a:p>
            <a:endParaRPr lang="en-US"/>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46808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E87E16-F945-4D4C-8A71-4D87CCDCCD8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ate Placeholder 3">
            <a:extLst>
              <a:ext uri="{FF2B5EF4-FFF2-40B4-BE49-F238E27FC236}">
                <a16:creationId xmlns:a16="http://schemas.microsoft.com/office/drawing/2014/main" id="{48C411D1-04F7-A148-ABD9-F69B9AB0B6C1}"/>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a:p>
        </p:txBody>
      </p:sp>
      <p:sp>
        <p:nvSpPr>
          <p:cNvPr id="7" name="Footer Placeholder 4">
            <a:extLst>
              <a:ext uri="{FF2B5EF4-FFF2-40B4-BE49-F238E27FC236}">
                <a16:creationId xmlns:a16="http://schemas.microsoft.com/office/drawing/2014/main" id="{C038E413-0E69-5B4A-B5A0-7CF8B13AC3BC}"/>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a:p>
        </p:txBody>
      </p:sp>
      <p:sp>
        <p:nvSpPr>
          <p:cNvPr id="8" name="Slide Number Placeholder 5">
            <a:extLst>
              <a:ext uri="{FF2B5EF4-FFF2-40B4-BE49-F238E27FC236}">
                <a16:creationId xmlns:a16="http://schemas.microsoft.com/office/drawing/2014/main" id="{D4F8929D-B751-3049-BF5F-684A6EA73506}"/>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94173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4.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10" Type="http://schemas.openxmlformats.org/officeDocument/2006/relationships/image" Target="../media/image11.jpg"/><Relationship Id="rId4" Type="http://schemas.openxmlformats.org/officeDocument/2006/relationships/slideLayout" Target="../slideLayouts/slideLayout47.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9A7297B-21C2-454D-91A2-3617F15E2182}"/>
              </a:ext>
            </a:extLst>
          </p:cNvPr>
          <p:cNvPicPr>
            <a:picLocks noChangeAspect="1"/>
          </p:cNvPicPr>
          <p:nvPr userDrawn="1"/>
        </p:nvPicPr>
        <p:blipFill>
          <a:blip r:embed="rId21"/>
          <a:srcRect/>
          <a:stretch/>
        </p:blipFill>
        <p:spPr>
          <a:xfrm>
            <a:off x="162858" y="-39801"/>
            <a:ext cx="5390896" cy="6931152"/>
          </a:xfrm>
          <a:prstGeom prst="rect">
            <a:avLst/>
          </a:prstGeom>
        </p:spPr>
      </p:pic>
      <p:sp>
        <p:nvSpPr>
          <p:cNvPr id="15" name="Freeform 9">
            <a:extLst>
              <a:ext uri="{FF2B5EF4-FFF2-40B4-BE49-F238E27FC236}">
                <a16:creationId xmlns:a16="http://schemas.microsoft.com/office/drawing/2014/main" id="{99F152BA-9517-8649-AE7E-28005BC6FA64}"/>
              </a:ext>
            </a:extLst>
          </p:cNvPr>
          <p:cNvSpPr>
            <a:spLocks/>
          </p:cNvSpPr>
          <p:nvPr userDrawn="1"/>
        </p:nvSpPr>
        <p:spPr bwMode="auto">
          <a:xfrm>
            <a:off x="-422655" y="-39801"/>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CAE9FF"/>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6C55AC04-B45B-7147-879A-CB69C63C998C}"/>
              </a:ext>
            </a:extLst>
          </p:cNvPr>
          <p:cNvSpPr>
            <a:spLocks/>
          </p:cNvSpPr>
          <p:nvPr userDrawn="1"/>
        </p:nvSpPr>
        <p:spPr bwMode="auto">
          <a:xfrm>
            <a:off x="1513028" y="-39801"/>
            <a:ext cx="10701073"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449454"/>
            <a:ext cx="6747981" cy="646331"/>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8" y="1267842"/>
            <a:ext cx="7139429" cy="369332"/>
          </a:xfrm>
          <a:prstGeom prst="rect">
            <a:avLst/>
          </a:prstGeom>
        </p:spPr>
        <p:txBody>
          <a:bodyPr vert="horz" wrap="square"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298167" y="6422339"/>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65" r:id="rId1"/>
    <p:sldLayoutId id="2147483670" r:id="rId2"/>
    <p:sldLayoutId id="2147483669" r:id="rId3"/>
    <p:sldLayoutId id="2147483676" r:id="rId4"/>
    <p:sldLayoutId id="2147483678" r:id="rId5"/>
    <p:sldLayoutId id="2147483675" r:id="rId6"/>
    <p:sldLayoutId id="2147483660" r:id="rId7"/>
    <p:sldLayoutId id="2147483650" r:id="rId8"/>
    <p:sldLayoutId id="2147483667" r:id="rId9"/>
    <p:sldLayoutId id="2147483679" r:id="rId10"/>
    <p:sldLayoutId id="2147483663" r:id="rId11"/>
    <p:sldLayoutId id="2147483651" r:id="rId12"/>
    <p:sldLayoutId id="2147483655" r:id="rId13"/>
    <p:sldLayoutId id="2147483653" r:id="rId14"/>
    <p:sldLayoutId id="2147483654" r:id="rId15"/>
    <p:sldLayoutId id="2147483656" r:id="rId16"/>
    <p:sldLayoutId id="2147483657" r:id="rId17"/>
    <p:sldLayoutId id="2147483658" r:id="rId18"/>
    <p:sldLayoutId id="214748365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001D56"/>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96" userDrawn="1">
          <p15:clr>
            <a:srgbClr val="F26B43"/>
          </p15:clr>
        </p15:guide>
        <p15:guide id="2" pos="7392" userDrawn="1">
          <p15:clr>
            <a:srgbClr val="F26B43"/>
          </p15:clr>
        </p15:guide>
        <p15:guide id="3" pos="30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BD6C0-DA1F-A446-AD31-238A009DAB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B44084-EC13-8C41-8D8A-063D13DB94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8CDF0-9CD8-6548-81AD-F5EB30644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3249D238-5EEF-CF46-B223-B2DC32BC7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1405C6-C24A-BE4A-A7B4-B8857CDD5A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9A5EF-02C4-C54C-B5BE-1103498463E3}" type="slidenum">
              <a:rPr lang="en-US" smtClean="0"/>
              <a:t>‹#›</a:t>
            </a:fld>
            <a:endParaRPr lang="en-US"/>
          </a:p>
        </p:txBody>
      </p:sp>
    </p:spTree>
    <p:extLst>
      <p:ext uri="{BB962C8B-B14F-4D97-AF65-F5344CB8AC3E}">
        <p14:creationId xmlns:p14="http://schemas.microsoft.com/office/powerpoint/2010/main" val="386368302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52797989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611339D-9441-E041-B2E9-4C0910A93544}"/>
              </a:ext>
            </a:extLst>
          </p:cNvPr>
          <p:cNvPicPr>
            <a:picLocks noChangeAspect="1"/>
          </p:cNvPicPr>
          <p:nvPr userDrawn="1"/>
        </p:nvPicPr>
        <p:blipFill>
          <a:blip r:embed="rId10"/>
          <a:stretch>
            <a:fillRect/>
          </a:stretch>
        </p:blipFill>
        <p:spPr>
          <a:xfrm>
            <a:off x="0" y="0"/>
            <a:ext cx="5181600" cy="6858000"/>
          </a:xfrm>
          <a:prstGeom prst="rect">
            <a:avLst/>
          </a:prstGeom>
        </p:spPr>
      </p:pic>
      <p:sp>
        <p:nvSpPr>
          <p:cNvPr id="18" name="Rectangle 17">
            <a:extLst>
              <a:ext uri="{FF2B5EF4-FFF2-40B4-BE49-F238E27FC236}">
                <a16:creationId xmlns:a16="http://schemas.microsoft.com/office/drawing/2014/main" id="{AA5892A3-6598-9946-BFAB-2669F7042AF7}"/>
              </a:ext>
            </a:extLst>
          </p:cNvPr>
          <p:cNvSpPr/>
          <p:nvPr userDrawn="1"/>
        </p:nvSpPr>
        <p:spPr>
          <a:xfrm>
            <a:off x="0" y="0"/>
            <a:ext cx="5185458"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9">
            <a:extLst>
              <a:ext uri="{FF2B5EF4-FFF2-40B4-BE49-F238E27FC236}">
                <a16:creationId xmlns:a16="http://schemas.microsoft.com/office/drawing/2014/main" id="{A39346B6-6331-E24C-B042-35D45FE6E628}"/>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7AEC8"/>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DBD1FB51-2DD7-6D45-B41F-6F9CF070D72A}"/>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FE9FC"/>
              </a:gs>
              <a:gs pos="80000">
                <a:srgbClr val="F2F7FA"/>
              </a:gs>
              <a:gs pos="65000">
                <a:schemeClr val="bg1"/>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95BEF5"/>
                </a:solidFill>
                <a:latin typeface="Arial" panose="020B0604020202020204" pitchFamily="34" charset="0"/>
                <a:cs typeface="Arial" panose="020B0604020202020204" pitchFamily="34" charset="0"/>
              </a:defRPr>
            </a:lvl1pPr>
          </a:lstStyle>
          <a:p>
            <a:endParaRPr lang="en-US"/>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88AEE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917250260"/>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33.png"/><Relationship Id="rId5" Type="http://schemas.openxmlformats.org/officeDocument/2006/relationships/image" Target="../media/image32.tiff"/><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xml"/><Relationship Id="rId1" Type="http://schemas.openxmlformats.org/officeDocument/2006/relationships/slideLayout" Target="../slideLayouts/slideLayout36.xml"/><Relationship Id="rId4" Type="http://schemas.openxmlformats.org/officeDocument/2006/relationships/image" Target="../media/image35.tiff"/></Relationships>
</file>

<file path=ppt/slides/_rels/slide1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image" Target="../media/image41.png"/><Relationship Id="rId5" Type="http://schemas.openxmlformats.org/officeDocument/2006/relationships/image" Target="../media/image40.emf"/><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50.tiff"/><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3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F283008-61D6-DE48-9890-6BEA67E3CDB2}"/>
              </a:ext>
            </a:extLst>
          </p:cNvPr>
          <p:cNvPicPr>
            <a:picLocks noChangeAspect="1"/>
          </p:cNvPicPr>
          <p:nvPr/>
        </p:nvPicPr>
        <p:blipFill>
          <a:blip r:embed="rId3"/>
          <a:stretch>
            <a:fillRect/>
          </a:stretch>
        </p:blipFill>
        <p:spPr>
          <a:xfrm>
            <a:off x="9252915" y="244045"/>
            <a:ext cx="2769575" cy="840423"/>
          </a:xfrm>
          <a:prstGeom prst="rect">
            <a:avLst/>
          </a:prstGeom>
        </p:spPr>
      </p:pic>
      <p:sp>
        <p:nvSpPr>
          <p:cNvPr id="24" name="TextBox 23">
            <a:extLst>
              <a:ext uri="{FF2B5EF4-FFF2-40B4-BE49-F238E27FC236}">
                <a16:creationId xmlns:a16="http://schemas.microsoft.com/office/drawing/2014/main" id="{9F18A26B-FFB0-8E44-9FA0-AF49F4E07779}"/>
              </a:ext>
            </a:extLst>
          </p:cNvPr>
          <p:cNvSpPr txBox="1"/>
          <p:nvPr/>
        </p:nvSpPr>
        <p:spPr>
          <a:xfrm>
            <a:off x="1391548" y="5193640"/>
            <a:ext cx="376881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Arial" panose="020B0604020202020204" pitchFamily="34" charset="0"/>
                <a:cs typeface="Arial" panose="020B0604020202020204" pitchFamily="34" charset="0"/>
              </a:rPr>
              <a:t>Kevin Sato, Ph.D.</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Program Scientist for Exploration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IMSPG  19 November 2020</a:t>
            </a:r>
          </a:p>
        </p:txBody>
      </p:sp>
      <p:sp>
        <p:nvSpPr>
          <p:cNvPr id="25" name="TextBox 24">
            <a:extLst>
              <a:ext uri="{FF2B5EF4-FFF2-40B4-BE49-F238E27FC236}">
                <a16:creationId xmlns:a16="http://schemas.microsoft.com/office/drawing/2014/main" id="{913BBBFE-1515-7644-8480-510A0E846519}"/>
              </a:ext>
            </a:extLst>
          </p:cNvPr>
          <p:cNvSpPr txBox="1"/>
          <p:nvPr/>
        </p:nvSpPr>
        <p:spPr>
          <a:xfrm>
            <a:off x="1391548" y="4135597"/>
            <a:ext cx="4200869" cy="707886"/>
          </a:xfrm>
          <a:prstGeom prst="rect">
            <a:avLst/>
          </a:prstGeom>
          <a:noFill/>
        </p:spPr>
        <p:txBody>
          <a:bodyPr wrap="square" rtlCol="0">
            <a:spAutoFit/>
          </a:bodyPr>
          <a:lstStyle/>
          <a:p>
            <a:pPr lvl="0">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Science Opportunities on the Lunar Surface and Gateway </a:t>
            </a:r>
          </a:p>
        </p:txBody>
      </p:sp>
      <p:sp>
        <p:nvSpPr>
          <p:cNvPr id="2" name="TextBox 1"/>
          <p:cNvSpPr txBox="1"/>
          <p:nvPr/>
        </p:nvSpPr>
        <p:spPr>
          <a:xfrm>
            <a:off x="1391548" y="2585112"/>
            <a:ext cx="4361466" cy="1200329"/>
          </a:xfrm>
          <a:prstGeom prst="rect">
            <a:avLst/>
          </a:prstGeom>
          <a:noFill/>
        </p:spPr>
        <p:txBody>
          <a:bodyPr wrap="square" rtlCol="0">
            <a:spAutoFit/>
          </a:bodyPr>
          <a:lstStyle/>
          <a:p>
            <a:r>
              <a:rPr lang="en-US" sz="3600" dirty="0">
                <a:solidFill>
                  <a:srgbClr val="FF954E"/>
                </a:solidFill>
                <a:latin typeface="Arial" panose="020B0604020202020204" pitchFamily="34" charset="0"/>
                <a:cs typeface="Arial" panose="020B0604020202020204" pitchFamily="34" charset="0"/>
              </a:rPr>
              <a:t>Biological and Physical Sciences</a:t>
            </a:r>
          </a:p>
        </p:txBody>
      </p:sp>
    </p:spTree>
    <p:extLst>
      <p:ext uri="{BB962C8B-B14F-4D97-AF65-F5344CB8AC3E}">
        <p14:creationId xmlns:p14="http://schemas.microsoft.com/office/powerpoint/2010/main" val="139818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E8C51FE-49D9-314D-9957-ABBF7DDE8782}" type="slidenum">
              <a:rPr lang="en-US" smtClean="0"/>
              <a:pPr/>
              <a:t>2</a:t>
            </a:fld>
            <a:endParaRPr lang="en-US" dirty="0"/>
          </a:p>
        </p:txBody>
      </p:sp>
      <p:grpSp>
        <p:nvGrpSpPr>
          <p:cNvPr id="14" name="Group 13">
            <a:extLst>
              <a:ext uri="{FF2B5EF4-FFF2-40B4-BE49-F238E27FC236}">
                <a16:creationId xmlns:a16="http://schemas.microsoft.com/office/drawing/2014/main" id="{33338741-7357-4443-BEB1-C2EB64DF998C}"/>
              </a:ext>
            </a:extLst>
          </p:cNvPr>
          <p:cNvGrpSpPr/>
          <p:nvPr/>
        </p:nvGrpSpPr>
        <p:grpSpPr>
          <a:xfrm rot="-2700000">
            <a:off x="654921" y="1211045"/>
            <a:ext cx="5098752" cy="5098565"/>
            <a:chOff x="722854" y="1211234"/>
            <a:chExt cx="5098752" cy="5098565"/>
          </a:xfrm>
        </p:grpSpPr>
        <p:sp>
          <p:nvSpPr>
            <p:cNvPr id="15" name="Freeform 14">
              <a:extLst>
                <a:ext uri="{FF2B5EF4-FFF2-40B4-BE49-F238E27FC236}">
                  <a16:creationId xmlns:a16="http://schemas.microsoft.com/office/drawing/2014/main" id="{68228A6A-7F4C-FC47-B73C-EB582F5B8F1D}"/>
                </a:ext>
              </a:extLst>
            </p:cNvPr>
            <p:cNvSpPr/>
            <p:nvPr/>
          </p:nvSpPr>
          <p:spPr>
            <a:xfrm rot="16200000">
              <a:off x="3213975" y="2846644"/>
              <a:ext cx="116510" cy="409604"/>
            </a:xfrm>
            <a:custGeom>
              <a:avLst/>
              <a:gdLst>
                <a:gd name="connsiteX0" fmla="*/ 0 w 116510"/>
                <a:gd name="connsiteY0" fmla="*/ 81921 h 409604"/>
                <a:gd name="connsiteX1" fmla="*/ 58255 w 116510"/>
                <a:gd name="connsiteY1" fmla="*/ 81921 h 409604"/>
                <a:gd name="connsiteX2" fmla="*/ 58255 w 116510"/>
                <a:gd name="connsiteY2" fmla="*/ 0 h 409604"/>
                <a:gd name="connsiteX3" fmla="*/ 116510 w 116510"/>
                <a:gd name="connsiteY3" fmla="*/ 204802 h 409604"/>
                <a:gd name="connsiteX4" fmla="*/ 58255 w 116510"/>
                <a:gd name="connsiteY4" fmla="*/ 409604 h 409604"/>
                <a:gd name="connsiteX5" fmla="*/ 58255 w 116510"/>
                <a:gd name="connsiteY5" fmla="*/ 327683 h 409604"/>
                <a:gd name="connsiteX6" fmla="*/ 0 w 116510"/>
                <a:gd name="connsiteY6" fmla="*/ 327683 h 409604"/>
                <a:gd name="connsiteX7" fmla="*/ 0 w 116510"/>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10" h="409604">
                  <a:moveTo>
                    <a:pt x="0" y="81921"/>
                  </a:moveTo>
                  <a:lnTo>
                    <a:pt x="58255" y="81921"/>
                  </a:lnTo>
                  <a:lnTo>
                    <a:pt x="58255" y="0"/>
                  </a:lnTo>
                  <a:lnTo>
                    <a:pt x="116510" y="204802"/>
                  </a:lnTo>
                  <a:lnTo>
                    <a:pt x="58255" y="409604"/>
                  </a:lnTo>
                  <a:lnTo>
                    <a:pt x="58255" y="327683"/>
                  </a:lnTo>
                  <a:lnTo>
                    <a:pt x="0" y="327683"/>
                  </a:lnTo>
                  <a:lnTo>
                    <a:pt x="0" y="8192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81921" rIns="34953" bIns="81920" numCol="1" spcCol="1270" anchor="ctr" anchorCtr="0">
              <a:noAutofit/>
            </a:bodyPr>
            <a:lstStyle/>
            <a:p>
              <a:pPr marL="0" lvl="0" indent="0" algn="ctr" defTabSz="755650">
                <a:lnSpc>
                  <a:spcPct val="90000"/>
                </a:lnSpc>
                <a:spcBef>
                  <a:spcPct val="0"/>
                </a:spcBef>
                <a:spcAft>
                  <a:spcPct val="35000"/>
                </a:spcAft>
                <a:buNone/>
              </a:pPr>
              <a:endParaRPr lang="en-US" sz="1700" kern="1200" dirty="0">
                <a:solidFill>
                  <a:schemeClr val="bg1"/>
                </a:solidFill>
              </a:endParaRPr>
            </a:p>
          </p:txBody>
        </p:sp>
        <p:sp>
          <p:nvSpPr>
            <p:cNvPr id="16" name="Freeform 15">
              <a:extLst>
                <a:ext uri="{FF2B5EF4-FFF2-40B4-BE49-F238E27FC236}">
                  <a16:creationId xmlns:a16="http://schemas.microsoft.com/office/drawing/2014/main" id="{65D5EA2E-D281-8E49-80B3-AF615C88D135}"/>
                </a:ext>
              </a:extLst>
            </p:cNvPr>
            <p:cNvSpPr/>
            <p:nvPr/>
          </p:nvSpPr>
          <p:spPr>
            <a:xfrm>
              <a:off x="2408731" y="1211234"/>
              <a:ext cx="1726999" cy="1726999"/>
            </a:xfrm>
            <a:custGeom>
              <a:avLst/>
              <a:gdLst>
                <a:gd name="connsiteX0" fmla="*/ 0 w 1726999"/>
                <a:gd name="connsiteY0" fmla="*/ 863500 h 1726999"/>
                <a:gd name="connsiteX1" fmla="*/ 863500 w 1726999"/>
                <a:gd name="connsiteY1" fmla="*/ 0 h 1726999"/>
                <a:gd name="connsiteX2" fmla="*/ 1727000 w 1726999"/>
                <a:gd name="connsiteY2" fmla="*/ 863500 h 1726999"/>
                <a:gd name="connsiteX3" fmla="*/ 863500 w 1726999"/>
                <a:gd name="connsiteY3" fmla="*/ 1727000 h 1726999"/>
                <a:gd name="connsiteX4" fmla="*/ 0 w 1726999"/>
                <a:gd name="connsiteY4" fmla="*/ 863500 h 1726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999" h="1726999">
                  <a:moveTo>
                    <a:pt x="0" y="863500"/>
                  </a:moveTo>
                  <a:cubicBezTo>
                    <a:pt x="0" y="386602"/>
                    <a:pt x="386602" y="0"/>
                    <a:pt x="863500" y="0"/>
                  </a:cubicBezTo>
                  <a:cubicBezTo>
                    <a:pt x="1340398" y="0"/>
                    <a:pt x="1727000" y="386602"/>
                    <a:pt x="1727000" y="863500"/>
                  </a:cubicBezTo>
                  <a:cubicBezTo>
                    <a:pt x="1727000" y="1340398"/>
                    <a:pt x="1340398" y="1727000"/>
                    <a:pt x="863500" y="1727000"/>
                  </a:cubicBezTo>
                  <a:cubicBezTo>
                    <a:pt x="386602" y="1727000"/>
                    <a:pt x="0" y="1340398"/>
                    <a:pt x="0" y="863500"/>
                  </a:cubicBezTo>
                  <a:close/>
                </a:path>
              </a:pathLst>
            </a:custGeom>
            <a:blipFill rotWithShape="0">
              <a:blip r:embed="rId2"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1173" tIns="301173" rIns="301173" bIns="301173" numCol="1" spcCol="1270" anchor="ctr" anchorCtr="0">
              <a:noAutofit/>
            </a:bodyPr>
            <a:lstStyle/>
            <a:p>
              <a:pPr marL="0" lvl="0" indent="0" algn="ctr" defTabSz="1689100">
                <a:lnSpc>
                  <a:spcPct val="90000"/>
                </a:lnSpc>
                <a:spcBef>
                  <a:spcPct val="0"/>
                </a:spcBef>
                <a:spcAft>
                  <a:spcPct val="35000"/>
                </a:spcAft>
                <a:buNone/>
              </a:pPr>
              <a:r>
                <a:rPr lang="en-US" sz="3800" kern="1200" dirty="0">
                  <a:solidFill>
                    <a:schemeClr val="bg1"/>
                  </a:solidFill>
                </a:rPr>
                <a:t>           </a:t>
              </a:r>
            </a:p>
          </p:txBody>
        </p:sp>
        <p:sp>
          <p:nvSpPr>
            <p:cNvPr id="17" name="Freeform 16">
              <a:extLst>
                <a:ext uri="{FF2B5EF4-FFF2-40B4-BE49-F238E27FC236}">
                  <a16:creationId xmlns:a16="http://schemas.microsoft.com/office/drawing/2014/main" id="{667E262E-D6EE-0F42-A6EC-CAD578F917E3}"/>
                </a:ext>
              </a:extLst>
            </p:cNvPr>
            <p:cNvSpPr/>
            <p:nvPr/>
          </p:nvSpPr>
          <p:spPr>
            <a:xfrm>
              <a:off x="3922911" y="3555621"/>
              <a:ext cx="116411" cy="409604"/>
            </a:xfrm>
            <a:custGeom>
              <a:avLst/>
              <a:gdLst>
                <a:gd name="connsiteX0" fmla="*/ 0 w 116411"/>
                <a:gd name="connsiteY0" fmla="*/ 81921 h 409604"/>
                <a:gd name="connsiteX1" fmla="*/ 58206 w 116411"/>
                <a:gd name="connsiteY1" fmla="*/ 81921 h 409604"/>
                <a:gd name="connsiteX2" fmla="*/ 58206 w 116411"/>
                <a:gd name="connsiteY2" fmla="*/ 0 h 409604"/>
                <a:gd name="connsiteX3" fmla="*/ 116411 w 116411"/>
                <a:gd name="connsiteY3" fmla="*/ 204802 h 409604"/>
                <a:gd name="connsiteX4" fmla="*/ 58206 w 116411"/>
                <a:gd name="connsiteY4" fmla="*/ 409604 h 409604"/>
                <a:gd name="connsiteX5" fmla="*/ 58206 w 116411"/>
                <a:gd name="connsiteY5" fmla="*/ 327683 h 409604"/>
                <a:gd name="connsiteX6" fmla="*/ 0 w 116411"/>
                <a:gd name="connsiteY6" fmla="*/ 327683 h 409604"/>
                <a:gd name="connsiteX7" fmla="*/ 0 w 116411"/>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11" h="409604">
                  <a:moveTo>
                    <a:pt x="0" y="81921"/>
                  </a:moveTo>
                  <a:lnTo>
                    <a:pt x="58206" y="81921"/>
                  </a:lnTo>
                  <a:lnTo>
                    <a:pt x="58206" y="0"/>
                  </a:lnTo>
                  <a:lnTo>
                    <a:pt x="116411" y="204802"/>
                  </a:lnTo>
                  <a:lnTo>
                    <a:pt x="58206" y="409604"/>
                  </a:lnTo>
                  <a:lnTo>
                    <a:pt x="58206" y="327683"/>
                  </a:lnTo>
                  <a:lnTo>
                    <a:pt x="0" y="327683"/>
                  </a:lnTo>
                  <a:lnTo>
                    <a:pt x="0" y="8192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1921" rIns="34923" bIns="81921" numCol="1" spcCol="1270" anchor="ctr" anchorCtr="0">
              <a:noAutofit/>
            </a:bodyPr>
            <a:lstStyle/>
            <a:p>
              <a:pPr marL="0" lvl="0" indent="0" algn="ctr" defTabSz="755650">
                <a:lnSpc>
                  <a:spcPct val="90000"/>
                </a:lnSpc>
                <a:spcBef>
                  <a:spcPct val="0"/>
                </a:spcBef>
                <a:spcAft>
                  <a:spcPct val="35000"/>
                </a:spcAft>
                <a:buNone/>
              </a:pPr>
              <a:endParaRPr lang="en-US" sz="1700" kern="1200" dirty="0">
                <a:solidFill>
                  <a:schemeClr val="bg1"/>
                </a:solidFill>
              </a:endParaRPr>
            </a:p>
          </p:txBody>
        </p:sp>
        <p:sp>
          <p:nvSpPr>
            <p:cNvPr id="18" name="Freeform 17">
              <a:extLst>
                <a:ext uri="{FF2B5EF4-FFF2-40B4-BE49-F238E27FC236}">
                  <a16:creationId xmlns:a16="http://schemas.microsoft.com/office/drawing/2014/main" id="{E5A97D22-BAE6-DA41-90E7-5CAD1D1EE10E}"/>
                </a:ext>
              </a:extLst>
            </p:cNvPr>
            <p:cNvSpPr/>
            <p:nvPr/>
          </p:nvSpPr>
          <p:spPr>
            <a:xfrm>
              <a:off x="4094234" y="2896737"/>
              <a:ext cx="1727372" cy="1727372"/>
            </a:xfrm>
            <a:custGeom>
              <a:avLst/>
              <a:gdLst>
                <a:gd name="connsiteX0" fmla="*/ 0 w 1727372"/>
                <a:gd name="connsiteY0" fmla="*/ 863686 h 1727372"/>
                <a:gd name="connsiteX1" fmla="*/ 863686 w 1727372"/>
                <a:gd name="connsiteY1" fmla="*/ 0 h 1727372"/>
                <a:gd name="connsiteX2" fmla="*/ 1727372 w 1727372"/>
                <a:gd name="connsiteY2" fmla="*/ 863686 h 1727372"/>
                <a:gd name="connsiteX3" fmla="*/ 863686 w 1727372"/>
                <a:gd name="connsiteY3" fmla="*/ 1727372 h 1727372"/>
                <a:gd name="connsiteX4" fmla="*/ 0 w 1727372"/>
                <a:gd name="connsiteY4" fmla="*/ 863686 h 172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372" h="1727372">
                  <a:moveTo>
                    <a:pt x="0" y="863686"/>
                  </a:moveTo>
                  <a:cubicBezTo>
                    <a:pt x="0" y="386685"/>
                    <a:pt x="386685" y="0"/>
                    <a:pt x="863686" y="0"/>
                  </a:cubicBezTo>
                  <a:cubicBezTo>
                    <a:pt x="1340687" y="0"/>
                    <a:pt x="1727372" y="386685"/>
                    <a:pt x="1727372" y="863686"/>
                  </a:cubicBezTo>
                  <a:cubicBezTo>
                    <a:pt x="1727372" y="1340687"/>
                    <a:pt x="1340687" y="1727372"/>
                    <a:pt x="863686" y="1727372"/>
                  </a:cubicBezTo>
                  <a:cubicBezTo>
                    <a:pt x="386685" y="1727372"/>
                    <a:pt x="0" y="1340687"/>
                    <a:pt x="0" y="863686"/>
                  </a:cubicBezTo>
                  <a:close/>
                </a:path>
              </a:pathLst>
            </a:custGeom>
            <a:blipFill rotWithShape="0">
              <a:blip r:embed="rId3"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1228" tIns="301228" rIns="301228" bIns="301228" numCol="1" spcCol="1270" anchor="ctr" anchorCtr="0">
              <a:noAutofit/>
            </a:bodyPr>
            <a:lstStyle/>
            <a:p>
              <a:pPr marL="0" lvl="0" indent="0" algn="ctr" defTabSz="1689100">
                <a:lnSpc>
                  <a:spcPct val="90000"/>
                </a:lnSpc>
                <a:spcBef>
                  <a:spcPct val="0"/>
                </a:spcBef>
                <a:spcAft>
                  <a:spcPct val="35000"/>
                </a:spcAft>
                <a:buNone/>
              </a:pPr>
              <a:endParaRPr lang="en-US" sz="3800" kern="1200" dirty="0">
                <a:solidFill>
                  <a:schemeClr val="bg1"/>
                </a:solidFill>
              </a:endParaRPr>
            </a:p>
          </p:txBody>
        </p:sp>
        <p:sp>
          <p:nvSpPr>
            <p:cNvPr id="19" name="Freeform 18">
              <a:extLst>
                <a:ext uri="{FF2B5EF4-FFF2-40B4-BE49-F238E27FC236}">
                  <a16:creationId xmlns:a16="http://schemas.microsoft.com/office/drawing/2014/main" id="{ECE88B0E-A86D-3D42-952B-6DB6A26E1855}"/>
                </a:ext>
              </a:extLst>
            </p:cNvPr>
            <p:cNvSpPr/>
            <p:nvPr/>
          </p:nvSpPr>
          <p:spPr>
            <a:xfrm rot="5400000">
              <a:off x="3214025" y="4264508"/>
              <a:ext cx="116411" cy="409604"/>
            </a:xfrm>
            <a:custGeom>
              <a:avLst/>
              <a:gdLst>
                <a:gd name="connsiteX0" fmla="*/ 0 w 116411"/>
                <a:gd name="connsiteY0" fmla="*/ 81921 h 409604"/>
                <a:gd name="connsiteX1" fmla="*/ 58206 w 116411"/>
                <a:gd name="connsiteY1" fmla="*/ 81921 h 409604"/>
                <a:gd name="connsiteX2" fmla="*/ 58206 w 116411"/>
                <a:gd name="connsiteY2" fmla="*/ 0 h 409604"/>
                <a:gd name="connsiteX3" fmla="*/ 116411 w 116411"/>
                <a:gd name="connsiteY3" fmla="*/ 204802 h 409604"/>
                <a:gd name="connsiteX4" fmla="*/ 58206 w 116411"/>
                <a:gd name="connsiteY4" fmla="*/ 409604 h 409604"/>
                <a:gd name="connsiteX5" fmla="*/ 58206 w 116411"/>
                <a:gd name="connsiteY5" fmla="*/ 327683 h 409604"/>
                <a:gd name="connsiteX6" fmla="*/ 0 w 116411"/>
                <a:gd name="connsiteY6" fmla="*/ 327683 h 409604"/>
                <a:gd name="connsiteX7" fmla="*/ 0 w 116411"/>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11" h="409604">
                  <a:moveTo>
                    <a:pt x="0" y="81921"/>
                  </a:moveTo>
                  <a:lnTo>
                    <a:pt x="58206" y="81921"/>
                  </a:lnTo>
                  <a:lnTo>
                    <a:pt x="58206" y="0"/>
                  </a:lnTo>
                  <a:lnTo>
                    <a:pt x="116411" y="204802"/>
                  </a:lnTo>
                  <a:lnTo>
                    <a:pt x="58206" y="409604"/>
                  </a:lnTo>
                  <a:lnTo>
                    <a:pt x="58206" y="327683"/>
                  </a:lnTo>
                  <a:lnTo>
                    <a:pt x="0" y="327683"/>
                  </a:lnTo>
                  <a:lnTo>
                    <a:pt x="0" y="8192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1920" rIns="34923" bIns="81922" numCol="1" spcCol="1270" anchor="ctr" anchorCtr="0">
              <a:noAutofit/>
            </a:bodyPr>
            <a:lstStyle/>
            <a:p>
              <a:pPr marL="0" lvl="0" indent="0" algn="ctr" defTabSz="755650">
                <a:lnSpc>
                  <a:spcPct val="90000"/>
                </a:lnSpc>
                <a:spcBef>
                  <a:spcPct val="0"/>
                </a:spcBef>
                <a:spcAft>
                  <a:spcPct val="35000"/>
                </a:spcAft>
                <a:buNone/>
              </a:pPr>
              <a:endParaRPr lang="en-US" sz="1700" kern="1200" dirty="0">
                <a:solidFill>
                  <a:schemeClr val="bg1"/>
                </a:solidFill>
              </a:endParaRPr>
            </a:p>
          </p:txBody>
        </p:sp>
        <p:sp>
          <p:nvSpPr>
            <p:cNvPr id="20" name="Freeform 19">
              <a:extLst>
                <a:ext uri="{FF2B5EF4-FFF2-40B4-BE49-F238E27FC236}">
                  <a16:creationId xmlns:a16="http://schemas.microsoft.com/office/drawing/2014/main" id="{04D2D740-77CD-9540-A699-A88E13D38AA8}"/>
                </a:ext>
              </a:extLst>
            </p:cNvPr>
            <p:cNvSpPr/>
            <p:nvPr/>
          </p:nvSpPr>
          <p:spPr>
            <a:xfrm>
              <a:off x="2408544" y="4582427"/>
              <a:ext cx="1727372" cy="1727372"/>
            </a:xfrm>
            <a:custGeom>
              <a:avLst/>
              <a:gdLst>
                <a:gd name="connsiteX0" fmla="*/ 0 w 1727372"/>
                <a:gd name="connsiteY0" fmla="*/ 863686 h 1727372"/>
                <a:gd name="connsiteX1" fmla="*/ 863686 w 1727372"/>
                <a:gd name="connsiteY1" fmla="*/ 0 h 1727372"/>
                <a:gd name="connsiteX2" fmla="*/ 1727372 w 1727372"/>
                <a:gd name="connsiteY2" fmla="*/ 863686 h 1727372"/>
                <a:gd name="connsiteX3" fmla="*/ 863686 w 1727372"/>
                <a:gd name="connsiteY3" fmla="*/ 1727372 h 1727372"/>
                <a:gd name="connsiteX4" fmla="*/ 0 w 1727372"/>
                <a:gd name="connsiteY4" fmla="*/ 863686 h 172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372" h="1727372">
                  <a:moveTo>
                    <a:pt x="0" y="863686"/>
                  </a:moveTo>
                  <a:cubicBezTo>
                    <a:pt x="0" y="386685"/>
                    <a:pt x="386685" y="0"/>
                    <a:pt x="863686" y="0"/>
                  </a:cubicBezTo>
                  <a:cubicBezTo>
                    <a:pt x="1340687" y="0"/>
                    <a:pt x="1727372" y="386685"/>
                    <a:pt x="1727372" y="863686"/>
                  </a:cubicBezTo>
                  <a:cubicBezTo>
                    <a:pt x="1727372" y="1340687"/>
                    <a:pt x="1340687" y="1727372"/>
                    <a:pt x="863686" y="1727372"/>
                  </a:cubicBezTo>
                  <a:cubicBezTo>
                    <a:pt x="386685" y="1727372"/>
                    <a:pt x="0" y="1340687"/>
                    <a:pt x="0" y="863686"/>
                  </a:cubicBezTo>
                  <a:close/>
                </a:path>
              </a:pathLst>
            </a:custGeom>
            <a:blipFill rotWithShape="0">
              <a:blip r:embed="rId4"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1228" tIns="301228" rIns="301228" bIns="301228" numCol="1" spcCol="1270" anchor="ctr" anchorCtr="0">
              <a:noAutofit/>
            </a:bodyPr>
            <a:lstStyle/>
            <a:p>
              <a:pPr marL="0" lvl="0" indent="0" algn="ctr" defTabSz="1689100">
                <a:lnSpc>
                  <a:spcPct val="90000"/>
                </a:lnSpc>
                <a:spcBef>
                  <a:spcPct val="0"/>
                </a:spcBef>
                <a:spcAft>
                  <a:spcPct val="35000"/>
                </a:spcAft>
                <a:buNone/>
              </a:pPr>
              <a:endParaRPr lang="en-US" sz="3800" kern="1200" dirty="0">
                <a:solidFill>
                  <a:schemeClr val="bg1"/>
                </a:solidFill>
              </a:endParaRPr>
            </a:p>
          </p:txBody>
        </p:sp>
        <p:sp>
          <p:nvSpPr>
            <p:cNvPr id="21" name="Freeform 20">
              <a:extLst>
                <a:ext uri="{FF2B5EF4-FFF2-40B4-BE49-F238E27FC236}">
                  <a16:creationId xmlns:a16="http://schemas.microsoft.com/office/drawing/2014/main" id="{F3A4D1B8-BB93-FB4B-AA26-C4B81A8BAE31}"/>
                </a:ext>
              </a:extLst>
            </p:cNvPr>
            <p:cNvSpPr/>
            <p:nvPr/>
          </p:nvSpPr>
          <p:spPr>
            <a:xfrm>
              <a:off x="2505138" y="3555620"/>
              <a:ext cx="116412" cy="409605"/>
            </a:xfrm>
            <a:custGeom>
              <a:avLst/>
              <a:gdLst>
                <a:gd name="connsiteX0" fmla="*/ 0 w 116411"/>
                <a:gd name="connsiteY0" fmla="*/ 81921 h 409604"/>
                <a:gd name="connsiteX1" fmla="*/ 58206 w 116411"/>
                <a:gd name="connsiteY1" fmla="*/ 81921 h 409604"/>
                <a:gd name="connsiteX2" fmla="*/ 58206 w 116411"/>
                <a:gd name="connsiteY2" fmla="*/ 0 h 409604"/>
                <a:gd name="connsiteX3" fmla="*/ 116411 w 116411"/>
                <a:gd name="connsiteY3" fmla="*/ 204802 h 409604"/>
                <a:gd name="connsiteX4" fmla="*/ 58206 w 116411"/>
                <a:gd name="connsiteY4" fmla="*/ 409604 h 409604"/>
                <a:gd name="connsiteX5" fmla="*/ 58206 w 116411"/>
                <a:gd name="connsiteY5" fmla="*/ 327683 h 409604"/>
                <a:gd name="connsiteX6" fmla="*/ 0 w 116411"/>
                <a:gd name="connsiteY6" fmla="*/ 327683 h 409604"/>
                <a:gd name="connsiteX7" fmla="*/ 0 w 116411"/>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11" h="409604">
                  <a:moveTo>
                    <a:pt x="116410" y="327683"/>
                  </a:moveTo>
                  <a:lnTo>
                    <a:pt x="58205" y="327683"/>
                  </a:lnTo>
                  <a:lnTo>
                    <a:pt x="58205" y="409604"/>
                  </a:lnTo>
                  <a:lnTo>
                    <a:pt x="1" y="204802"/>
                  </a:lnTo>
                  <a:lnTo>
                    <a:pt x="58205" y="0"/>
                  </a:lnTo>
                  <a:lnTo>
                    <a:pt x="58205" y="81921"/>
                  </a:lnTo>
                  <a:lnTo>
                    <a:pt x="116410" y="81921"/>
                  </a:lnTo>
                  <a:lnTo>
                    <a:pt x="116410" y="327683"/>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34923" tIns="81922" rIns="1" bIns="81921" numCol="1" spcCol="1270" anchor="ctr" anchorCtr="0">
              <a:noAutofit/>
            </a:bodyPr>
            <a:lstStyle/>
            <a:p>
              <a:pPr marL="0" lvl="0" indent="0" algn="ctr" defTabSz="755650">
                <a:lnSpc>
                  <a:spcPct val="90000"/>
                </a:lnSpc>
                <a:spcBef>
                  <a:spcPct val="0"/>
                </a:spcBef>
                <a:spcAft>
                  <a:spcPct val="35000"/>
                </a:spcAft>
                <a:buNone/>
              </a:pPr>
              <a:endParaRPr lang="en-US" sz="1700" kern="1200" dirty="0">
                <a:solidFill>
                  <a:schemeClr val="bg1"/>
                </a:solidFill>
              </a:endParaRPr>
            </a:p>
          </p:txBody>
        </p:sp>
        <p:sp>
          <p:nvSpPr>
            <p:cNvPr id="22" name="Freeform 21">
              <a:extLst>
                <a:ext uri="{FF2B5EF4-FFF2-40B4-BE49-F238E27FC236}">
                  <a16:creationId xmlns:a16="http://schemas.microsoft.com/office/drawing/2014/main" id="{0F97E115-1BA4-5D45-8E83-2FF8F9519C7D}"/>
                </a:ext>
              </a:extLst>
            </p:cNvPr>
            <p:cNvSpPr/>
            <p:nvPr/>
          </p:nvSpPr>
          <p:spPr>
            <a:xfrm>
              <a:off x="722854" y="2896737"/>
              <a:ext cx="1727372" cy="1727372"/>
            </a:xfrm>
            <a:custGeom>
              <a:avLst/>
              <a:gdLst>
                <a:gd name="connsiteX0" fmla="*/ 0 w 1727372"/>
                <a:gd name="connsiteY0" fmla="*/ 863686 h 1727372"/>
                <a:gd name="connsiteX1" fmla="*/ 863686 w 1727372"/>
                <a:gd name="connsiteY1" fmla="*/ 0 h 1727372"/>
                <a:gd name="connsiteX2" fmla="*/ 1727372 w 1727372"/>
                <a:gd name="connsiteY2" fmla="*/ 863686 h 1727372"/>
                <a:gd name="connsiteX3" fmla="*/ 863686 w 1727372"/>
                <a:gd name="connsiteY3" fmla="*/ 1727372 h 1727372"/>
                <a:gd name="connsiteX4" fmla="*/ 0 w 1727372"/>
                <a:gd name="connsiteY4" fmla="*/ 863686 h 172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372" h="1727372">
                  <a:moveTo>
                    <a:pt x="0" y="863686"/>
                  </a:moveTo>
                  <a:cubicBezTo>
                    <a:pt x="0" y="386685"/>
                    <a:pt x="386685" y="0"/>
                    <a:pt x="863686" y="0"/>
                  </a:cubicBezTo>
                  <a:cubicBezTo>
                    <a:pt x="1340687" y="0"/>
                    <a:pt x="1727372" y="386685"/>
                    <a:pt x="1727372" y="863686"/>
                  </a:cubicBezTo>
                  <a:cubicBezTo>
                    <a:pt x="1727372" y="1340687"/>
                    <a:pt x="1340687" y="1727372"/>
                    <a:pt x="863686" y="1727372"/>
                  </a:cubicBezTo>
                  <a:cubicBezTo>
                    <a:pt x="386685" y="1727372"/>
                    <a:pt x="0" y="1340687"/>
                    <a:pt x="0" y="863686"/>
                  </a:cubicBezTo>
                  <a:close/>
                </a:path>
              </a:pathLst>
            </a:custGeom>
            <a:blipFill rotWithShape="0">
              <a:blip r:embed="rId5"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1228" tIns="301228" rIns="301228" bIns="301228" numCol="1" spcCol="1270" anchor="ctr" anchorCtr="0">
              <a:noAutofit/>
            </a:bodyPr>
            <a:lstStyle/>
            <a:p>
              <a:pPr marL="0" lvl="0" indent="0" algn="ctr" defTabSz="1689100">
                <a:lnSpc>
                  <a:spcPct val="90000"/>
                </a:lnSpc>
                <a:spcBef>
                  <a:spcPct val="0"/>
                </a:spcBef>
                <a:spcAft>
                  <a:spcPct val="35000"/>
                </a:spcAft>
                <a:buNone/>
              </a:pPr>
              <a:endParaRPr lang="en-US" sz="3800" kern="1200" dirty="0">
                <a:solidFill>
                  <a:schemeClr val="bg1"/>
                </a:solidFill>
              </a:endParaRPr>
            </a:p>
          </p:txBody>
        </p:sp>
      </p:grpSp>
      <p:sp>
        <p:nvSpPr>
          <p:cNvPr id="23" name="TextBox 22">
            <a:extLst>
              <a:ext uri="{FF2B5EF4-FFF2-40B4-BE49-F238E27FC236}">
                <a16:creationId xmlns:a16="http://schemas.microsoft.com/office/drawing/2014/main" id="{4A40ED85-B52B-4340-B3D9-82FB7978EB2C}"/>
              </a:ext>
            </a:extLst>
          </p:cNvPr>
          <p:cNvSpPr txBox="1"/>
          <p:nvPr/>
        </p:nvSpPr>
        <p:spPr>
          <a:xfrm>
            <a:off x="-37204" y="4052508"/>
            <a:ext cx="1535998" cy="523220"/>
          </a:xfrm>
          <a:prstGeom prst="rect">
            <a:avLst/>
          </a:prstGeom>
          <a:noFill/>
        </p:spPr>
        <p:txBody>
          <a:bodyPr wrap="none" rtlCol="0">
            <a:spAutoFit/>
          </a:bodyPr>
          <a:lstStyle/>
          <a:p>
            <a:r>
              <a:rPr lang="en-US" sz="1400" b="1" dirty="0">
                <a:solidFill>
                  <a:schemeClr val="bg1"/>
                </a:solidFill>
                <a:latin typeface="Arial" panose="020B0604020202020204" pitchFamily="34" charset="0"/>
                <a:cs typeface="Arial" panose="020B0604020202020204" pitchFamily="34" charset="0"/>
              </a:rPr>
              <a:t>Human Landing</a:t>
            </a:r>
          </a:p>
          <a:p>
            <a:r>
              <a:rPr lang="en-US" sz="1400" b="1" dirty="0">
                <a:solidFill>
                  <a:schemeClr val="bg1"/>
                </a:solidFill>
                <a:latin typeface="Arial" panose="020B0604020202020204" pitchFamily="34" charset="0"/>
                <a:cs typeface="Arial" panose="020B0604020202020204" pitchFamily="34" charset="0"/>
              </a:rPr>
              <a:t>System</a:t>
            </a:r>
          </a:p>
        </p:txBody>
      </p:sp>
      <p:sp>
        <p:nvSpPr>
          <p:cNvPr id="24" name="TextBox 23">
            <a:extLst>
              <a:ext uri="{FF2B5EF4-FFF2-40B4-BE49-F238E27FC236}">
                <a16:creationId xmlns:a16="http://schemas.microsoft.com/office/drawing/2014/main" id="{01EE6329-02B9-854D-9406-CB23127E727A}"/>
              </a:ext>
            </a:extLst>
          </p:cNvPr>
          <p:cNvSpPr txBox="1"/>
          <p:nvPr/>
        </p:nvSpPr>
        <p:spPr>
          <a:xfrm>
            <a:off x="20336" y="1707855"/>
            <a:ext cx="1407758" cy="307777"/>
          </a:xfrm>
          <a:prstGeom prst="rect">
            <a:avLst/>
          </a:prstGeom>
          <a:noFill/>
        </p:spPr>
        <p:txBody>
          <a:bodyPr wrap="none" rtlCol="0">
            <a:spAutoFit/>
          </a:bodyPr>
          <a:lstStyle/>
          <a:p>
            <a:r>
              <a:rPr lang="en-US" sz="1400" b="1" dirty="0">
                <a:solidFill>
                  <a:schemeClr val="bg1"/>
                </a:solidFill>
                <a:latin typeface="Arial" panose="020B0604020202020204" pitchFamily="34" charset="0"/>
                <a:cs typeface="Arial" panose="020B0604020202020204" pitchFamily="34" charset="0"/>
              </a:rPr>
              <a:t>Orion Capsule</a:t>
            </a:r>
          </a:p>
        </p:txBody>
      </p:sp>
      <p:sp>
        <p:nvSpPr>
          <p:cNvPr id="25" name="TextBox 24">
            <a:extLst>
              <a:ext uri="{FF2B5EF4-FFF2-40B4-BE49-F238E27FC236}">
                <a16:creationId xmlns:a16="http://schemas.microsoft.com/office/drawing/2014/main" id="{D19B82D4-0628-F24D-9BFF-9D8FEFCC9EFF}"/>
              </a:ext>
            </a:extLst>
          </p:cNvPr>
          <p:cNvSpPr txBox="1"/>
          <p:nvPr/>
        </p:nvSpPr>
        <p:spPr>
          <a:xfrm>
            <a:off x="5340804" y="1707855"/>
            <a:ext cx="2492820" cy="95410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Gateway</a:t>
            </a:r>
          </a:p>
          <a:p>
            <a:r>
              <a:rPr lang="en-US" sz="1400" dirty="0">
                <a:solidFill>
                  <a:schemeClr val="bg1"/>
                </a:solidFill>
                <a:latin typeface="Arial" panose="020B0604020202020204" pitchFamily="34" charset="0"/>
                <a:cs typeface="Arial" panose="020B0604020202020204" pitchFamily="34" charset="0"/>
              </a:rPr>
              <a:t>• Priority on multi-national  </a:t>
            </a:r>
          </a:p>
          <a:p>
            <a:r>
              <a:rPr lang="en-US" sz="1400" dirty="0">
                <a:solidFill>
                  <a:schemeClr val="bg1"/>
                </a:solidFill>
                <a:latin typeface="Arial" panose="020B0604020202020204" pitchFamily="34" charset="0"/>
                <a:cs typeface="Arial" panose="020B0604020202020204" pitchFamily="34" charset="0"/>
              </a:rPr>
              <a:t>  science payloads</a:t>
            </a:r>
          </a:p>
          <a:p>
            <a:pPr marL="119063" indent="-119063">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Data sharing</a:t>
            </a:r>
          </a:p>
        </p:txBody>
      </p:sp>
      <p:sp>
        <p:nvSpPr>
          <p:cNvPr id="26" name="Rectangle 25">
            <a:extLst>
              <a:ext uri="{FF2B5EF4-FFF2-40B4-BE49-F238E27FC236}">
                <a16:creationId xmlns:a16="http://schemas.microsoft.com/office/drawing/2014/main" id="{600399F8-CAF6-FB46-926C-D882ED10F097}"/>
              </a:ext>
            </a:extLst>
          </p:cNvPr>
          <p:cNvSpPr/>
          <p:nvPr/>
        </p:nvSpPr>
        <p:spPr>
          <a:xfrm>
            <a:off x="5272874" y="4052772"/>
            <a:ext cx="2646413" cy="1600438"/>
          </a:xfrm>
          <a:prstGeom prst="rect">
            <a:avLst/>
          </a:prstGeom>
        </p:spPr>
        <p:txBody>
          <a:bodyPr wrap="square">
            <a:spAutoFit/>
          </a:bodyPr>
          <a:lstStyle/>
          <a:p>
            <a:r>
              <a:rPr lang="en-US" sz="1400" b="1" dirty="0">
                <a:solidFill>
                  <a:schemeClr val="bg1"/>
                </a:solidFill>
                <a:latin typeface="Arial" panose="020B0604020202020204" pitchFamily="34" charset="0"/>
                <a:cs typeface="Arial" panose="020B0604020202020204" pitchFamily="34" charset="0"/>
              </a:rPr>
              <a:t>Commercial Lunar Payload Services Lander</a:t>
            </a:r>
          </a:p>
          <a:p>
            <a:r>
              <a:rPr lang="en-US" sz="1400" dirty="0">
                <a:solidFill>
                  <a:schemeClr val="bg1"/>
                </a:solidFill>
                <a:latin typeface="Arial" panose="020B0604020202020204" pitchFamily="34" charset="0"/>
                <a:cs typeface="Arial" panose="020B0604020202020204" pitchFamily="34" charset="0"/>
              </a:rPr>
              <a:t>•  Payload housed on lander</a:t>
            </a:r>
          </a:p>
          <a:p>
            <a:r>
              <a:rPr lang="en-US" sz="1400" dirty="0">
                <a:solidFill>
                  <a:schemeClr val="bg1"/>
                </a:solidFill>
                <a:latin typeface="Arial" panose="020B0604020202020204" pitchFamily="34" charset="0"/>
                <a:cs typeface="Arial" panose="020B0604020202020204" pitchFamily="34" charset="0"/>
              </a:rPr>
              <a:t>•  Placed directly on the lunar </a:t>
            </a:r>
          </a:p>
          <a:p>
            <a:r>
              <a:rPr lang="en-US" sz="1400" dirty="0">
                <a:solidFill>
                  <a:schemeClr val="bg1"/>
                </a:solidFill>
                <a:latin typeface="Arial" panose="020B0604020202020204" pitchFamily="34" charset="0"/>
                <a:cs typeface="Arial" panose="020B0604020202020204" pitchFamily="34" charset="0"/>
              </a:rPr>
              <a:t>   surface by a lander capability</a:t>
            </a:r>
          </a:p>
          <a:p>
            <a:r>
              <a:rPr lang="en-US" sz="1400" dirty="0">
                <a:solidFill>
                  <a:schemeClr val="bg1"/>
                </a:solidFill>
                <a:latin typeface="Arial" panose="020B0604020202020204" pitchFamily="34" charset="0"/>
                <a:cs typeface="Arial" panose="020B0604020202020204" pitchFamily="34" charset="0"/>
              </a:rPr>
              <a:t>•  Pre-positioning on the moon </a:t>
            </a:r>
          </a:p>
          <a:p>
            <a:r>
              <a:rPr lang="en-US" sz="1400" dirty="0">
                <a:solidFill>
                  <a:schemeClr val="bg1"/>
                </a:solidFill>
                <a:latin typeface="Arial" panose="020B0604020202020204" pitchFamily="34" charset="0"/>
                <a:cs typeface="Arial" panose="020B0604020202020204" pitchFamily="34" charset="0"/>
              </a:rPr>
              <a:t>   for astronaut access</a:t>
            </a:r>
          </a:p>
        </p:txBody>
      </p:sp>
      <p:sp>
        <p:nvSpPr>
          <p:cNvPr id="27" name="TextBox 26">
            <a:extLst>
              <a:ext uri="{FF2B5EF4-FFF2-40B4-BE49-F238E27FC236}">
                <a16:creationId xmlns:a16="http://schemas.microsoft.com/office/drawing/2014/main" id="{86F5F329-0FDF-7E45-917A-4730A430FAA7}"/>
              </a:ext>
            </a:extLst>
          </p:cNvPr>
          <p:cNvSpPr txBox="1"/>
          <p:nvPr/>
        </p:nvSpPr>
        <p:spPr>
          <a:xfrm>
            <a:off x="234720" y="305066"/>
            <a:ext cx="11132931" cy="685037"/>
          </a:xfrm>
          <a:prstGeom prst="rect">
            <a:avLst/>
          </a:prstGeom>
          <a:ln>
            <a:noFill/>
          </a:ln>
        </p:spPr>
        <p:txBody>
          <a:bodyPr vert="horz" lIns="91440" tIns="45720" rIns="91440" bIns="45720" rtlCol="0" anchor="ctr">
            <a:noAutofit/>
          </a:bodyPr>
          <a:lstStyle/>
          <a:p>
            <a:pPr>
              <a:lnSpc>
                <a:spcPct val="90000"/>
              </a:lnSpc>
              <a:spcBef>
                <a:spcPct val="0"/>
              </a:spcBef>
              <a:spcAft>
                <a:spcPts val="600"/>
              </a:spcAft>
            </a:pPr>
            <a:r>
              <a:rPr lang="en-US" sz="3200" kern="1200" dirty="0">
                <a:solidFill>
                  <a:schemeClr val="bg1"/>
                </a:solidFill>
                <a:latin typeface="Arial" panose="020B0604020202020204" pitchFamily="34" charset="0"/>
                <a:ea typeface="+mj-ea"/>
                <a:cs typeface="Arial" panose="020B0604020202020204" pitchFamily="34" charset="0"/>
              </a:rPr>
              <a:t>Multiple ways to conduct science in th</a:t>
            </a:r>
            <a:r>
              <a:rPr lang="en-US" sz="3200" dirty="0">
                <a:solidFill>
                  <a:schemeClr val="bg1"/>
                </a:solidFill>
                <a:latin typeface="Arial" panose="020B0604020202020204" pitchFamily="34" charset="0"/>
                <a:ea typeface="+mj-ea"/>
                <a:cs typeface="Arial" panose="020B0604020202020204" pitchFamily="34" charset="0"/>
              </a:rPr>
              <a:t>e lunar environment, but only one way to bring it back to Earth</a:t>
            </a:r>
            <a:endParaRPr lang="en-US" sz="3200" kern="1200" dirty="0">
              <a:solidFill>
                <a:schemeClr val="bg1"/>
              </a:solidFill>
              <a:latin typeface="Arial" panose="020B0604020202020204" pitchFamily="34" charset="0"/>
              <a:ea typeface="+mj-ea"/>
              <a:cs typeface="Arial" panose="020B0604020202020204" pitchFamily="34" charset="0"/>
            </a:endParaRPr>
          </a:p>
        </p:txBody>
      </p:sp>
      <p:cxnSp>
        <p:nvCxnSpPr>
          <p:cNvPr id="28" name="Straight Connector 27">
            <a:extLst>
              <a:ext uri="{FF2B5EF4-FFF2-40B4-BE49-F238E27FC236}">
                <a16:creationId xmlns:a16="http://schemas.microsoft.com/office/drawing/2014/main" id="{F1FAC243-A36C-3146-A452-E2872356B74C}"/>
              </a:ext>
            </a:extLst>
          </p:cNvPr>
          <p:cNvCxnSpPr>
            <a:cxnSpLocks/>
          </p:cNvCxnSpPr>
          <p:nvPr/>
        </p:nvCxnSpPr>
        <p:spPr>
          <a:xfrm>
            <a:off x="7876457" y="1003084"/>
            <a:ext cx="0" cy="5218838"/>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 name="TextBox 28">
            <a:extLst>
              <a:ext uri="{FF2B5EF4-FFF2-40B4-BE49-F238E27FC236}">
                <a16:creationId xmlns:a16="http://schemas.microsoft.com/office/drawing/2014/main" id="{9D357086-635B-9D42-8F09-51AAF7DA9965}"/>
              </a:ext>
            </a:extLst>
          </p:cNvPr>
          <p:cNvSpPr txBox="1"/>
          <p:nvPr/>
        </p:nvSpPr>
        <p:spPr>
          <a:xfrm>
            <a:off x="7962120" y="979063"/>
            <a:ext cx="4310973" cy="5724644"/>
          </a:xfrm>
          <a:prstGeom prst="rect">
            <a:avLst/>
          </a:prstGeom>
          <a:noFill/>
        </p:spPr>
        <p:txBody>
          <a:bodyPr wrap="square" rtlCol="0">
            <a:spAutoFit/>
          </a:bodyPr>
          <a:lstStyle/>
          <a:p>
            <a:pPr marL="285750" indent="-285750">
              <a:buFont typeface="Wingdings" pitchFamily="2" charset="2"/>
              <a:buChar char="Ø"/>
            </a:pPr>
            <a:r>
              <a:rPr lang="en-US" sz="1400" dirty="0">
                <a:solidFill>
                  <a:schemeClr val="bg1"/>
                </a:solidFill>
                <a:latin typeface="Arial" panose="020B0604020202020204" pitchFamily="34" charset="0"/>
                <a:cs typeface="Arial" panose="020B0604020202020204" pitchFamily="34" charset="0"/>
              </a:rPr>
              <a:t>Currently, only Orion Capsule can return science specimens</a:t>
            </a:r>
          </a:p>
          <a:p>
            <a:pPr marL="285750" indent="-285750">
              <a:buFont typeface="Wingdings" pitchFamily="2" charset="2"/>
              <a:buChar char="Ø"/>
            </a:pPr>
            <a:r>
              <a:rPr lang="en-US" sz="1400" dirty="0">
                <a:solidFill>
                  <a:schemeClr val="bg1"/>
                </a:solidFill>
                <a:latin typeface="Arial" panose="020B0604020202020204" pitchFamily="34" charset="0"/>
                <a:cs typeface="Arial" panose="020B0604020202020204" pitchFamily="34" charset="0"/>
              </a:rPr>
              <a:t>Each Platform has its own processes and teams for science integration</a:t>
            </a:r>
          </a:p>
          <a:p>
            <a:endParaRPr lang="en-US" sz="1400" dirty="0">
              <a:solidFill>
                <a:schemeClr val="bg1"/>
              </a:solidFill>
              <a:latin typeface="Arial" panose="020B0604020202020204" pitchFamily="34" charset="0"/>
              <a:cs typeface="Arial" panose="020B0604020202020204" pitchFamily="34" charset="0"/>
            </a:endParaRPr>
          </a:p>
          <a:p>
            <a:r>
              <a:rPr lang="en-US" sz="1400" b="1" dirty="0">
                <a:solidFill>
                  <a:schemeClr val="bg1"/>
                </a:solidFill>
                <a:latin typeface="Arial" panose="020B0604020202020204" pitchFamily="34" charset="0"/>
                <a:cs typeface="Arial" panose="020B0604020202020204" pitchFamily="34" charset="0"/>
              </a:rPr>
              <a:t>BPS science are being integrated into all efforts  for NASA activities for science beyond LEO</a:t>
            </a:r>
          </a:p>
          <a:p>
            <a:endParaRPr lang="en-US" sz="1400" b="1" dirty="0">
              <a:solidFill>
                <a:schemeClr val="bg1"/>
              </a:solidFill>
              <a:latin typeface="Arial" panose="020B0604020202020204" pitchFamily="34" charset="0"/>
              <a:cs typeface="Arial" panose="020B0604020202020204" pitchFamily="34" charset="0"/>
            </a:endParaRPr>
          </a:p>
          <a:p>
            <a:pPr marL="173038"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Gateway </a:t>
            </a:r>
          </a:p>
          <a:p>
            <a:pPr marL="6302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Phase 1 science in review</a:t>
            </a:r>
          </a:p>
          <a:p>
            <a:pPr marL="6302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15-year science strategy and objectives roadmap – including capabilities/resources</a:t>
            </a:r>
          </a:p>
          <a:p>
            <a:pPr marL="6302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Space Biology DWG; Astrophysics DWG</a:t>
            </a:r>
          </a:p>
          <a:p>
            <a:pPr marL="6302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Integrated work with international human health DWG and JSC Crew Health and Performance</a:t>
            </a:r>
          </a:p>
          <a:p>
            <a:pPr marL="173038"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BPS Lunar surface science workshops</a:t>
            </a:r>
          </a:p>
          <a:p>
            <a:pPr marL="173038"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Artemis Science Definition Team – science objectives; Artemis III science</a:t>
            </a:r>
          </a:p>
          <a:p>
            <a:pPr marL="173038"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CLPS Lunar surface science</a:t>
            </a:r>
          </a:p>
          <a:p>
            <a:pPr marL="6302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PRISM solicitation</a:t>
            </a:r>
          </a:p>
          <a:p>
            <a:pPr marL="1730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ISS4Mars – ISS Analog working group meetings</a:t>
            </a:r>
          </a:p>
          <a:p>
            <a:pPr marL="1730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Planetary Protection Roadmap</a:t>
            </a:r>
          </a:p>
          <a:p>
            <a:pPr marL="173038" lvl="1" indent="-173038">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Integrated human health roadmap</a:t>
            </a:r>
          </a:p>
          <a:p>
            <a:pPr marL="285750" indent="-285750">
              <a:buFont typeface="Arial" panose="020B0604020202020204" pitchFamily="34" charset="0"/>
              <a:buChar char="•"/>
            </a:pPr>
            <a:endParaRPr lang="en-US" sz="14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solidFill>
                <a:schemeClr val="bg1"/>
              </a:solidFill>
            </a:endParaRPr>
          </a:p>
        </p:txBody>
      </p:sp>
      <p:sp>
        <p:nvSpPr>
          <p:cNvPr id="30" name="Oval 29">
            <a:extLst>
              <a:ext uri="{FF2B5EF4-FFF2-40B4-BE49-F238E27FC236}">
                <a16:creationId xmlns:a16="http://schemas.microsoft.com/office/drawing/2014/main" id="{05211A1C-C556-594A-B58A-307C2414E2CC}"/>
              </a:ext>
            </a:extLst>
          </p:cNvPr>
          <p:cNvSpPr/>
          <p:nvPr/>
        </p:nvSpPr>
        <p:spPr>
          <a:xfrm>
            <a:off x="2575132" y="3152624"/>
            <a:ext cx="1258330" cy="12154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1" name="TextBox 30">
            <a:extLst>
              <a:ext uri="{FF2B5EF4-FFF2-40B4-BE49-F238E27FC236}">
                <a16:creationId xmlns:a16="http://schemas.microsoft.com/office/drawing/2014/main" id="{FC536C99-2F5E-114C-8270-9BA1F8AE967C}"/>
              </a:ext>
            </a:extLst>
          </p:cNvPr>
          <p:cNvSpPr txBox="1"/>
          <p:nvPr/>
        </p:nvSpPr>
        <p:spPr>
          <a:xfrm>
            <a:off x="2796149" y="3468129"/>
            <a:ext cx="827471" cy="584775"/>
          </a:xfrm>
          <a:prstGeom prst="rect">
            <a:avLst/>
          </a:prstGeom>
          <a:noFill/>
        </p:spPr>
        <p:txBody>
          <a:bodyPr wrap="none" rtlCol="0">
            <a:spAutoFit/>
          </a:bodyPr>
          <a:lstStyle/>
          <a:p>
            <a:r>
              <a:rPr lang="en-US" sz="3200" b="1" dirty="0">
                <a:solidFill>
                  <a:schemeClr val="bg1"/>
                </a:solidFill>
              </a:rPr>
              <a:t>BPS</a:t>
            </a:r>
          </a:p>
        </p:txBody>
      </p:sp>
    </p:spTree>
    <p:extLst>
      <p:ext uri="{BB962C8B-B14F-4D97-AF65-F5344CB8AC3E}">
        <p14:creationId xmlns:p14="http://schemas.microsoft.com/office/powerpoint/2010/main" val="420983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7AAD24-38D7-1D4F-9E65-3CC496D2585A}"/>
              </a:ext>
            </a:extLst>
          </p:cNvPr>
          <p:cNvSpPr>
            <a:spLocks noGrp="1"/>
          </p:cNvSpPr>
          <p:nvPr>
            <p:ph type="sldNum" sz="quarter" idx="12"/>
          </p:nvPr>
        </p:nvSpPr>
        <p:spPr/>
        <p:txBody>
          <a:bodyPr/>
          <a:lstStyle/>
          <a:p>
            <a:fld id="{2E8C51FE-49D9-314D-9957-ABBF7DDE8782}" type="slidenum">
              <a:rPr lang="en-US" smtClean="0">
                <a:solidFill>
                  <a:schemeClr val="bg1"/>
                </a:solidFill>
              </a:rPr>
              <a:pPr/>
              <a:t>3</a:t>
            </a:fld>
            <a:endParaRPr lang="en-US" dirty="0">
              <a:solidFill>
                <a:schemeClr val="bg1"/>
              </a:solidFill>
            </a:endParaRPr>
          </a:p>
        </p:txBody>
      </p:sp>
      <p:sp>
        <p:nvSpPr>
          <p:cNvPr id="6" name="Title 5">
            <a:extLst>
              <a:ext uri="{FF2B5EF4-FFF2-40B4-BE49-F238E27FC236}">
                <a16:creationId xmlns:a16="http://schemas.microsoft.com/office/drawing/2014/main" id="{D9209BB5-0E07-494D-98AD-FCB7844D1B37}"/>
              </a:ext>
            </a:extLst>
          </p:cNvPr>
          <p:cNvSpPr>
            <a:spLocks noGrp="1"/>
          </p:cNvSpPr>
          <p:nvPr>
            <p:ph type="title"/>
          </p:nvPr>
        </p:nvSpPr>
        <p:spPr>
          <a:xfrm>
            <a:off x="740781" y="3385023"/>
            <a:ext cx="4409443" cy="646331"/>
          </a:xfrm>
        </p:spPr>
        <p:txBody>
          <a:bodyPr/>
          <a:lstStyle/>
          <a:p>
            <a:pPr algn="ctr"/>
            <a:r>
              <a:rPr lang="en-US" dirty="0"/>
              <a:t>Lunar Missions</a:t>
            </a:r>
          </a:p>
        </p:txBody>
      </p:sp>
    </p:spTree>
    <p:extLst>
      <p:ext uri="{BB962C8B-B14F-4D97-AF65-F5344CB8AC3E}">
        <p14:creationId xmlns:p14="http://schemas.microsoft.com/office/powerpoint/2010/main" val="316095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4BB692C-34FA-CC43-B25E-C295FFF9BC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2FDD8B87-B77A-0E44-9161-845575D8E4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0999" y="4631549"/>
            <a:ext cx="1755826" cy="1755826"/>
          </a:xfrm>
          <a:prstGeom prst="rect">
            <a:avLst/>
          </a:prstGeom>
          <a:effectLst>
            <a:outerShdw blurRad="50800" dist="38100" dir="2700000" algn="tl" rotWithShape="0">
              <a:prstClr val="black">
                <a:alpha val="40000"/>
              </a:prstClr>
            </a:outerShdw>
          </a:effectLst>
        </p:spPr>
      </p:pic>
      <p:sp>
        <p:nvSpPr>
          <p:cNvPr id="8" name="Rectangle 7">
            <a:extLst>
              <a:ext uri="{FF2B5EF4-FFF2-40B4-BE49-F238E27FC236}">
                <a16:creationId xmlns:a16="http://schemas.microsoft.com/office/drawing/2014/main" id="{ABB7DB81-6AFD-844C-9AF5-C7EDC3D1C318}"/>
              </a:ext>
            </a:extLst>
          </p:cNvPr>
          <p:cNvSpPr/>
          <p:nvPr/>
        </p:nvSpPr>
        <p:spPr>
          <a:xfrm>
            <a:off x="167147" y="288726"/>
            <a:ext cx="11828207" cy="830997"/>
          </a:xfrm>
          <a:prstGeom prst="rect">
            <a:avLst/>
          </a:prstGeom>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The International Space Station is a </a:t>
            </a:r>
            <a:r>
              <a:rPr kumimoji="0" lang="en-US" sz="2400" b="1" i="0" u="none"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microgravity laboratory </a:t>
            </a: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with an </a:t>
            </a:r>
            <a:r>
              <a:rPr kumimoji="0" lang="en-US" sz="2400" b="1" i="0" u="none"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international crew </a:t>
            </a: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traveling at a speed of </a:t>
            </a:r>
            <a:r>
              <a:rPr kumimoji="0" lang="en-US" sz="2400" b="1" i="0" u="none"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5 miles per second </a:t>
            </a:r>
            <a:r>
              <a:rPr kumimoji="0" lang="en-US" sz="2400" b="0" i="0" u="none" strike="noStrike" kern="1200" cap="none" spc="0" normalizeH="0" baseline="0" noProof="0" dirty="0">
                <a:ln>
                  <a:noFill/>
                </a:ln>
                <a:solidFill>
                  <a:srgbClr val="FFFFFF"/>
                </a:solidFill>
                <a:effectLst/>
                <a:uLnTx/>
                <a:uFillTx/>
                <a:latin typeface="Helvetica" pitchFamily="2" charset="0"/>
                <a:ea typeface="+mn-ea"/>
                <a:cs typeface="+mn-cs"/>
              </a:rPr>
              <a:t>and orbiting Earth every 90 minutes.</a:t>
            </a:r>
          </a:p>
        </p:txBody>
      </p:sp>
      <p:sp>
        <p:nvSpPr>
          <p:cNvPr id="6" name="Rectangle 5">
            <a:extLst>
              <a:ext uri="{FF2B5EF4-FFF2-40B4-BE49-F238E27FC236}">
                <a16:creationId xmlns:a16="http://schemas.microsoft.com/office/drawing/2014/main" id="{C67B38BC-BB8A-2441-911A-7B60BD3F1E01}"/>
              </a:ext>
            </a:extLst>
          </p:cNvPr>
          <p:cNvSpPr/>
          <p:nvPr/>
        </p:nvSpPr>
        <p:spPr>
          <a:xfrm>
            <a:off x="380999" y="3752874"/>
            <a:ext cx="11430001"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Helvetica" pitchFamily="2" charset="0"/>
                <a:ea typeface="+mn-ea"/>
                <a:cs typeface="+mn-cs"/>
              </a:rPr>
              <a:t>A convergence of science, technology and human innovation leads to  research breakthroughs and demonstrates new capabilities </a:t>
            </a:r>
            <a:br>
              <a:rPr kumimoji="0" lang="en-US" sz="2800" b="0" i="0" u="none" strike="noStrike" kern="1200" cap="none" spc="0" normalizeH="0" baseline="0" noProof="0" dirty="0">
                <a:ln>
                  <a:noFill/>
                </a:ln>
                <a:solidFill>
                  <a:srgbClr val="FFFFFF"/>
                </a:solidFill>
                <a:effectLst/>
                <a:uLnTx/>
                <a:uFillTx/>
                <a:latin typeface="Helvetica" pitchFamily="2" charset="0"/>
                <a:ea typeface="+mn-ea"/>
                <a:cs typeface="+mn-cs"/>
              </a:rPr>
            </a:br>
            <a:r>
              <a:rPr kumimoji="0" lang="en-US" sz="2800" b="1" i="0" u="sng"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not possible on Earth</a:t>
            </a:r>
            <a:r>
              <a:rPr kumimoji="0" lang="en-US" sz="2800" b="1" i="0" u="none"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a:t>
            </a:r>
          </a:p>
        </p:txBody>
      </p:sp>
      <p:sp>
        <p:nvSpPr>
          <p:cNvPr id="2" name="Slide Number Placeholder 1">
            <a:extLst>
              <a:ext uri="{FF2B5EF4-FFF2-40B4-BE49-F238E27FC236}">
                <a16:creationId xmlns:a16="http://schemas.microsoft.com/office/drawing/2014/main" id="{C1A0BC8B-E523-B048-B38B-538A1FC01D43}"/>
              </a:ext>
            </a:extLst>
          </p:cNvPr>
          <p:cNvSpPr>
            <a:spLocks noGrp="1"/>
          </p:cNvSpPr>
          <p:nvPr>
            <p:ph type="sldNum" sz="quarter" idx="12"/>
          </p:nvPr>
        </p:nvSpPr>
        <p:spPr/>
        <p:txBody>
          <a:bodyPr/>
          <a:lstStyle/>
          <a:p>
            <a:fld id="{2E8C51FE-49D9-314D-9957-ABBF7DDE8782}" type="slidenum">
              <a:rPr lang="en-US" smtClean="0"/>
              <a:pPr/>
              <a:t>4</a:t>
            </a:fld>
            <a:endParaRPr lang="en-US"/>
          </a:p>
        </p:txBody>
      </p:sp>
    </p:spTree>
    <p:extLst>
      <p:ext uri="{BB962C8B-B14F-4D97-AF65-F5344CB8AC3E}">
        <p14:creationId xmlns:p14="http://schemas.microsoft.com/office/powerpoint/2010/main" val="1734141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E6DE18F-4717-2344-8D3A-7326B809EB4D}"/>
              </a:ext>
            </a:extLst>
          </p:cNvPr>
          <p:cNvSpPr txBox="1"/>
          <p:nvPr/>
        </p:nvSpPr>
        <p:spPr>
          <a:xfrm>
            <a:off x="3910639" y="460803"/>
            <a:ext cx="776665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 International Space Station is a Testbed for Artemis Missions</a:t>
            </a:r>
          </a:p>
        </p:txBody>
      </p:sp>
      <p:sp>
        <p:nvSpPr>
          <p:cNvPr id="20" name="TextBox 19">
            <a:extLst>
              <a:ext uri="{FF2B5EF4-FFF2-40B4-BE49-F238E27FC236}">
                <a16:creationId xmlns:a16="http://schemas.microsoft.com/office/drawing/2014/main" id="{A8B089BD-990E-BE4E-A168-55906EE52312}"/>
              </a:ext>
            </a:extLst>
          </p:cNvPr>
          <p:cNvSpPr txBox="1"/>
          <p:nvPr/>
        </p:nvSpPr>
        <p:spPr>
          <a:xfrm>
            <a:off x="3910638" y="1790544"/>
            <a:ext cx="761693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solidFill>
                <a:effectLst/>
                <a:uLnTx/>
                <a:uFillTx/>
                <a:latin typeface="Helvetica" pitchFamily="2" charset="0"/>
                <a:ea typeface="+mn-ea"/>
                <a:cs typeface="+mn-cs"/>
              </a:rPr>
              <a:t>Orbiting Earth for nearly 20 years, the space station is the only long-term platform available to validate the technologies, operations, and skills we need to travel farther for longer durations</a:t>
            </a:r>
          </a:p>
        </p:txBody>
      </p:sp>
      <p:sp>
        <p:nvSpPr>
          <p:cNvPr id="5" name="Rectangle 4">
            <a:extLst>
              <a:ext uri="{FF2B5EF4-FFF2-40B4-BE49-F238E27FC236}">
                <a16:creationId xmlns:a16="http://schemas.microsoft.com/office/drawing/2014/main" id="{CB4CBF5C-1F40-684A-B34A-DD39D0A31AAA}"/>
              </a:ext>
            </a:extLst>
          </p:cNvPr>
          <p:cNvSpPr/>
          <p:nvPr/>
        </p:nvSpPr>
        <p:spPr>
          <a:xfrm>
            <a:off x="4060365" y="5597279"/>
            <a:ext cx="761693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These capabilities are just a few examples of the necessary technology and strategies being tested on the space station</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2C683A0D-7A5C-FF4F-8B12-F84720147473}"/>
              </a:ext>
            </a:extLst>
          </p:cNvPr>
          <p:cNvGrpSpPr/>
          <p:nvPr/>
        </p:nvGrpSpPr>
        <p:grpSpPr>
          <a:xfrm>
            <a:off x="4060365" y="3126940"/>
            <a:ext cx="8364562" cy="2212833"/>
            <a:chOff x="3968952" y="3067209"/>
            <a:chExt cx="8364562" cy="2212833"/>
          </a:xfrm>
        </p:grpSpPr>
        <p:pic>
          <p:nvPicPr>
            <p:cNvPr id="37" name="Picture 36">
              <a:extLst>
                <a:ext uri="{FF2B5EF4-FFF2-40B4-BE49-F238E27FC236}">
                  <a16:creationId xmlns:a16="http://schemas.microsoft.com/office/drawing/2014/main" id="{B8ED1E5B-8991-9641-AD67-ACB65172BA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85541" y="3078182"/>
              <a:ext cx="548640" cy="548640"/>
            </a:xfrm>
            <a:prstGeom prst="rect">
              <a:avLst/>
            </a:prstGeom>
          </p:spPr>
        </p:pic>
        <p:sp>
          <p:nvSpPr>
            <p:cNvPr id="13" name="TextBox 12">
              <a:extLst>
                <a:ext uri="{FF2B5EF4-FFF2-40B4-BE49-F238E27FC236}">
                  <a16:creationId xmlns:a16="http://schemas.microsoft.com/office/drawing/2014/main" id="{8F9A00D3-EB47-2F45-8A85-43C2B218EA1C}"/>
                </a:ext>
              </a:extLst>
            </p:cNvPr>
            <p:cNvSpPr txBox="1"/>
            <p:nvPr/>
          </p:nvSpPr>
          <p:spPr>
            <a:xfrm>
              <a:off x="4614662" y="3220057"/>
              <a:ext cx="30258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t>Life Support Systems</a:t>
              </a:r>
            </a:p>
          </p:txBody>
        </p:sp>
        <p:pic>
          <p:nvPicPr>
            <p:cNvPr id="46" name="Picture 45">
              <a:extLst>
                <a:ext uri="{FF2B5EF4-FFF2-40B4-BE49-F238E27FC236}">
                  <a16:creationId xmlns:a16="http://schemas.microsoft.com/office/drawing/2014/main" id="{DE789C2C-B81E-B148-99FF-7905719ECD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68952" y="3067209"/>
              <a:ext cx="614972" cy="614972"/>
            </a:xfrm>
            <a:prstGeom prst="rect">
              <a:avLst/>
            </a:prstGeom>
          </p:spPr>
        </p:pic>
        <p:sp>
          <p:nvSpPr>
            <p:cNvPr id="48" name="TextBox 47">
              <a:extLst>
                <a:ext uri="{FF2B5EF4-FFF2-40B4-BE49-F238E27FC236}">
                  <a16:creationId xmlns:a16="http://schemas.microsoft.com/office/drawing/2014/main" id="{EE6ABD5A-6200-224F-9410-0050665A0FF4}"/>
                </a:ext>
              </a:extLst>
            </p:cNvPr>
            <p:cNvSpPr txBox="1"/>
            <p:nvPr/>
          </p:nvSpPr>
          <p:spPr>
            <a:xfrm>
              <a:off x="4614662" y="4786537"/>
              <a:ext cx="241205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t>Human Research </a:t>
              </a:r>
            </a:p>
          </p:txBody>
        </p:sp>
        <p:pic>
          <p:nvPicPr>
            <p:cNvPr id="53" name="Picture 52">
              <a:extLst>
                <a:ext uri="{FF2B5EF4-FFF2-40B4-BE49-F238E27FC236}">
                  <a16:creationId xmlns:a16="http://schemas.microsoft.com/office/drawing/2014/main" id="{4EF83DDD-398D-0648-882D-F6273190DC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2118" y="4731402"/>
              <a:ext cx="548640" cy="548640"/>
            </a:xfrm>
            <a:prstGeom prst="rect">
              <a:avLst/>
            </a:prstGeom>
          </p:spPr>
        </p:pic>
        <p:sp>
          <p:nvSpPr>
            <p:cNvPr id="18" name="TextBox 17">
              <a:extLst>
                <a:ext uri="{FF2B5EF4-FFF2-40B4-BE49-F238E27FC236}">
                  <a16:creationId xmlns:a16="http://schemas.microsoft.com/office/drawing/2014/main" id="{EEABCDA7-7A25-0943-A617-261522E7FAA0}"/>
                </a:ext>
              </a:extLst>
            </p:cNvPr>
            <p:cNvSpPr txBox="1"/>
            <p:nvPr/>
          </p:nvSpPr>
          <p:spPr>
            <a:xfrm>
              <a:off x="4614662" y="3988960"/>
              <a:ext cx="316847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t>Advanced Technology </a:t>
              </a:r>
            </a:p>
          </p:txBody>
        </p:sp>
        <p:pic>
          <p:nvPicPr>
            <p:cNvPr id="55" name="Picture 54">
              <a:extLst>
                <a:ext uri="{FF2B5EF4-FFF2-40B4-BE49-F238E27FC236}">
                  <a16:creationId xmlns:a16="http://schemas.microsoft.com/office/drawing/2014/main" id="{F57E17A8-54EF-314D-91CB-BE93977851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02118" y="3899306"/>
              <a:ext cx="548640" cy="548640"/>
            </a:xfrm>
            <a:prstGeom prst="rect">
              <a:avLst/>
            </a:prstGeom>
          </p:spPr>
        </p:pic>
        <p:sp>
          <p:nvSpPr>
            <p:cNvPr id="16" name="TextBox 15">
              <a:extLst>
                <a:ext uri="{FF2B5EF4-FFF2-40B4-BE49-F238E27FC236}">
                  <a16:creationId xmlns:a16="http://schemas.microsoft.com/office/drawing/2014/main" id="{DD16B3EF-8531-D14F-BC39-E449A698B322}"/>
                </a:ext>
              </a:extLst>
            </p:cNvPr>
            <p:cNvSpPr txBox="1"/>
            <p:nvPr/>
          </p:nvSpPr>
          <p:spPr>
            <a:xfrm>
              <a:off x="8434181" y="3214956"/>
              <a:ext cx="389933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t>Next Generation </a:t>
              </a:r>
              <a:b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br>
              <a: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t>Spacesuits</a:t>
              </a:r>
            </a:p>
          </p:txBody>
        </p:sp>
        <p:pic>
          <p:nvPicPr>
            <p:cNvPr id="9" name="Picture 8">
              <a:extLst>
                <a:ext uri="{FF2B5EF4-FFF2-40B4-BE49-F238E27FC236}">
                  <a16:creationId xmlns:a16="http://schemas.microsoft.com/office/drawing/2014/main" id="{51D46A1D-7C66-4E4B-9488-5469237880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85541" y="3884383"/>
              <a:ext cx="548640" cy="548640"/>
            </a:xfrm>
            <a:prstGeom prst="rect">
              <a:avLst/>
            </a:prstGeom>
          </p:spPr>
        </p:pic>
        <p:sp>
          <p:nvSpPr>
            <p:cNvPr id="21" name="TextBox 20">
              <a:extLst>
                <a:ext uri="{FF2B5EF4-FFF2-40B4-BE49-F238E27FC236}">
                  <a16:creationId xmlns:a16="http://schemas.microsoft.com/office/drawing/2014/main" id="{E3A2D848-CF8F-CE41-BCAD-3EBFB549F63D}"/>
                </a:ext>
              </a:extLst>
            </p:cNvPr>
            <p:cNvSpPr txBox="1"/>
            <p:nvPr/>
          </p:nvSpPr>
          <p:spPr>
            <a:xfrm>
              <a:off x="8434181" y="4015829"/>
              <a:ext cx="389933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t>Crew Health </a:t>
              </a:r>
              <a:b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br>
              <a:r>
                <a:rPr kumimoji="0" lang="en-US" sz="2000" b="1" i="0" u="none" strike="noStrike" kern="1200" cap="none" spc="0" normalizeH="0" baseline="0" noProof="0" dirty="0">
                  <a:ln>
                    <a:noFill/>
                  </a:ln>
                  <a:solidFill>
                    <a:srgbClr val="FFFFFF"/>
                  </a:solidFill>
                  <a:effectLst/>
                  <a:uLnTx/>
                  <a:uFillTx/>
                  <a:latin typeface="Helvetica" pitchFamily="2" charset="0"/>
                  <a:ea typeface="+mn-ea"/>
                  <a:cs typeface="+mn-cs"/>
                </a:rPr>
                <a:t>and Performance</a:t>
              </a:r>
            </a:p>
          </p:txBody>
        </p:sp>
      </p:grpSp>
      <p:sp>
        <p:nvSpPr>
          <p:cNvPr id="3" name="Slide Number Placeholder 2">
            <a:extLst>
              <a:ext uri="{FF2B5EF4-FFF2-40B4-BE49-F238E27FC236}">
                <a16:creationId xmlns:a16="http://schemas.microsoft.com/office/drawing/2014/main" id="{4F1F7BF5-1F8E-4341-B42A-16B273ADFE20}"/>
              </a:ext>
            </a:extLst>
          </p:cNvPr>
          <p:cNvSpPr>
            <a:spLocks noGrp="1"/>
          </p:cNvSpPr>
          <p:nvPr>
            <p:ph type="sldNum" sz="quarter" idx="12"/>
          </p:nvPr>
        </p:nvSpPr>
        <p:spPr/>
        <p:txBody>
          <a:bodyPr/>
          <a:lstStyle/>
          <a:p>
            <a:fld id="{2E8C51FE-49D9-314D-9957-ABBF7DDE8782}" type="slidenum">
              <a:rPr lang="en-US" smtClean="0"/>
              <a:pPr/>
              <a:t>5</a:t>
            </a:fld>
            <a:endParaRPr lang="en-US" dirty="0"/>
          </a:p>
        </p:txBody>
      </p:sp>
    </p:spTree>
    <p:extLst>
      <p:ext uri="{BB962C8B-B14F-4D97-AF65-F5344CB8AC3E}">
        <p14:creationId xmlns:p14="http://schemas.microsoft.com/office/powerpoint/2010/main" val="406379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black, photo, sitting, player&#10;&#10;Description automatically generated">
            <a:extLst>
              <a:ext uri="{FF2B5EF4-FFF2-40B4-BE49-F238E27FC236}">
                <a16:creationId xmlns:a16="http://schemas.microsoft.com/office/drawing/2014/main" id="{F6F1500A-BB43-D843-B0CB-3F00996F41C6}"/>
              </a:ext>
            </a:extLst>
          </p:cNvPr>
          <p:cNvPicPr>
            <a:picLocks noChangeAspect="1"/>
          </p:cNvPicPr>
          <p:nvPr/>
        </p:nvPicPr>
        <p:blipFill>
          <a:blip r:embed="rId2"/>
          <a:stretch>
            <a:fillRect/>
          </a:stretch>
        </p:blipFill>
        <p:spPr>
          <a:xfrm>
            <a:off x="0" y="6350"/>
            <a:ext cx="12192000" cy="6845300"/>
          </a:xfrm>
          <a:prstGeom prst="rect">
            <a:avLst/>
          </a:prstGeom>
        </p:spPr>
      </p:pic>
      <p:sp>
        <p:nvSpPr>
          <p:cNvPr id="6" name="Title 5">
            <a:extLst>
              <a:ext uri="{FF2B5EF4-FFF2-40B4-BE49-F238E27FC236}">
                <a16:creationId xmlns:a16="http://schemas.microsoft.com/office/drawing/2014/main" id="{157629E0-D589-E648-82F2-3BA4F92D163F}"/>
              </a:ext>
            </a:extLst>
          </p:cNvPr>
          <p:cNvSpPr>
            <a:spLocks noGrp="1"/>
          </p:cNvSpPr>
          <p:nvPr>
            <p:ph type="title"/>
          </p:nvPr>
        </p:nvSpPr>
        <p:spPr>
          <a:xfrm>
            <a:off x="653265" y="32855"/>
            <a:ext cx="10515600" cy="1065213"/>
          </a:xfrm>
        </p:spPr>
        <p:txBody>
          <a:bodyPr>
            <a:normAutofit/>
          </a:bodyPr>
          <a:lstStyle/>
          <a:p>
            <a:r>
              <a:rPr lang="en-US" sz="32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 Landing Humans On the Moon in 2024</a:t>
            </a:r>
            <a:endParaRPr lang="en-US" sz="3200" b="1" dirty="0">
              <a:solidFill>
                <a:schemeClr val="bg1"/>
              </a:solidFill>
              <a:latin typeface="Arial" panose="020B0604020202020204" pitchFamily="34" charset="0"/>
              <a:cs typeface="Arial" panose="020B0604020202020204" pitchFamily="34" charset="0"/>
            </a:endParaRPr>
          </a:p>
        </p:txBody>
      </p:sp>
      <p:pic>
        <p:nvPicPr>
          <p:cNvPr id="3" name="Picture 2" descr="A picture containing drawing&#10;&#10;Description automatically generated">
            <a:extLst>
              <a:ext uri="{FF2B5EF4-FFF2-40B4-BE49-F238E27FC236}">
                <a16:creationId xmlns:a16="http://schemas.microsoft.com/office/drawing/2014/main" id="{5C80C7B6-39E2-AC42-BA88-8A21F77E6744}"/>
              </a:ext>
            </a:extLst>
          </p:cNvPr>
          <p:cNvPicPr>
            <a:picLocks noChangeAspect="1"/>
          </p:cNvPicPr>
          <p:nvPr/>
        </p:nvPicPr>
        <p:blipFill>
          <a:blip r:embed="rId3"/>
          <a:stretch>
            <a:fillRect/>
          </a:stretch>
        </p:blipFill>
        <p:spPr>
          <a:xfrm>
            <a:off x="653265" y="396975"/>
            <a:ext cx="1594001" cy="298875"/>
          </a:xfrm>
          <a:prstGeom prst="rect">
            <a:avLst/>
          </a:prstGeom>
        </p:spPr>
      </p:pic>
      <p:sp>
        <p:nvSpPr>
          <p:cNvPr id="2" name="Slide Number Placeholder 1">
            <a:extLst>
              <a:ext uri="{FF2B5EF4-FFF2-40B4-BE49-F238E27FC236}">
                <a16:creationId xmlns:a16="http://schemas.microsoft.com/office/drawing/2014/main" id="{850144EC-BC72-AE40-8CD4-21BCDFAB4134}"/>
              </a:ext>
            </a:extLst>
          </p:cNvPr>
          <p:cNvSpPr>
            <a:spLocks noGrp="1"/>
          </p:cNvSpPr>
          <p:nvPr>
            <p:ph type="sldNum" sz="quarter" idx="12"/>
          </p:nvPr>
        </p:nvSpPr>
        <p:spPr/>
        <p:txBody>
          <a:bodyPr/>
          <a:lstStyle/>
          <a:p>
            <a:fld id="{5C09A5EF-02C4-C54C-B5BE-1103498463E3}" type="slidenum">
              <a:rPr lang="en-US" smtClean="0"/>
              <a:t>6</a:t>
            </a:fld>
            <a:endParaRPr lang="en-US"/>
          </a:p>
        </p:txBody>
      </p:sp>
    </p:spTree>
    <p:extLst>
      <p:ext uri="{BB962C8B-B14F-4D97-AF65-F5344CB8AC3E}">
        <p14:creationId xmlns:p14="http://schemas.microsoft.com/office/powerpoint/2010/main" val="2049413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photo, sitting, standing&#10;&#10;Description automatically generated">
            <a:extLst>
              <a:ext uri="{FF2B5EF4-FFF2-40B4-BE49-F238E27FC236}">
                <a16:creationId xmlns:a16="http://schemas.microsoft.com/office/drawing/2014/main" id="{DB944646-8FD1-AA4D-90A9-0EF165B73E31}"/>
              </a:ext>
            </a:extLst>
          </p:cNvPr>
          <p:cNvPicPr>
            <a:picLocks noChangeAspect="1"/>
          </p:cNvPicPr>
          <p:nvPr/>
        </p:nvPicPr>
        <p:blipFill>
          <a:blip r:embed="rId2"/>
          <a:stretch>
            <a:fillRect/>
          </a:stretch>
        </p:blipFill>
        <p:spPr>
          <a:xfrm>
            <a:off x="0" y="6350"/>
            <a:ext cx="12192000" cy="6845300"/>
          </a:xfrm>
          <a:prstGeom prst="rect">
            <a:avLst/>
          </a:prstGeom>
        </p:spPr>
      </p:pic>
      <p:sp>
        <p:nvSpPr>
          <p:cNvPr id="6" name="Title 5">
            <a:extLst>
              <a:ext uri="{FF2B5EF4-FFF2-40B4-BE49-F238E27FC236}">
                <a16:creationId xmlns:a16="http://schemas.microsoft.com/office/drawing/2014/main" id="{4E5CA71D-23AC-C54F-830B-846A5AE0C275}"/>
              </a:ext>
            </a:extLst>
          </p:cNvPr>
          <p:cNvSpPr txBox="1">
            <a:spLocks/>
          </p:cNvSpPr>
          <p:nvPr/>
        </p:nvSpPr>
        <p:spPr>
          <a:xfrm>
            <a:off x="673814" y="12307"/>
            <a:ext cx="10515600" cy="10652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a:t>
            </a: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Extending Lunar Missions to Prepare for Mars</a:t>
            </a: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pic>
        <p:nvPicPr>
          <p:cNvPr id="7" name="Picture 6" descr="A picture containing drawing&#10;&#10;Description automatically generated">
            <a:extLst>
              <a:ext uri="{FF2B5EF4-FFF2-40B4-BE49-F238E27FC236}">
                <a16:creationId xmlns:a16="http://schemas.microsoft.com/office/drawing/2014/main" id="{851DB455-AD1B-4E4E-BE6A-53AD87966793}"/>
              </a:ext>
            </a:extLst>
          </p:cNvPr>
          <p:cNvPicPr>
            <a:picLocks noChangeAspect="1"/>
          </p:cNvPicPr>
          <p:nvPr/>
        </p:nvPicPr>
        <p:blipFill>
          <a:blip r:embed="rId3"/>
          <a:stretch>
            <a:fillRect/>
          </a:stretch>
        </p:blipFill>
        <p:spPr>
          <a:xfrm>
            <a:off x="673814" y="396975"/>
            <a:ext cx="1594001" cy="298875"/>
          </a:xfrm>
          <a:prstGeom prst="rect">
            <a:avLst/>
          </a:prstGeom>
        </p:spPr>
      </p:pic>
      <p:sp>
        <p:nvSpPr>
          <p:cNvPr id="2" name="Slide Number Placeholder 1">
            <a:extLst>
              <a:ext uri="{FF2B5EF4-FFF2-40B4-BE49-F238E27FC236}">
                <a16:creationId xmlns:a16="http://schemas.microsoft.com/office/drawing/2014/main" id="{821799F0-52FE-1441-81E4-3C2105DBD7B5}"/>
              </a:ext>
            </a:extLst>
          </p:cNvPr>
          <p:cNvSpPr>
            <a:spLocks noGrp="1"/>
          </p:cNvSpPr>
          <p:nvPr>
            <p:ph type="sldNum" sz="quarter" idx="12"/>
          </p:nvPr>
        </p:nvSpPr>
        <p:spPr/>
        <p:txBody>
          <a:bodyPr/>
          <a:lstStyle/>
          <a:p>
            <a:fld id="{5C09A5EF-02C4-C54C-B5BE-1103498463E3}" type="slidenum">
              <a:rPr lang="en-US" smtClean="0"/>
              <a:t>7</a:t>
            </a:fld>
            <a:endParaRPr lang="en-US"/>
          </a:p>
        </p:txBody>
      </p:sp>
    </p:spTree>
    <p:extLst>
      <p:ext uri="{BB962C8B-B14F-4D97-AF65-F5344CB8AC3E}">
        <p14:creationId xmlns:p14="http://schemas.microsoft.com/office/powerpoint/2010/main" val="1734154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B9FFEC-6432-2C40-BA83-B623E1067F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2" name="Slide Number Placeholder 1">
            <a:extLst>
              <a:ext uri="{FF2B5EF4-FFF2-40B4-BE49-F238E27FC236}">
                <a16:creationId xmlns:a16="http://schemas.microsoft.com/office/drawing/2014/main" id="{ECB329E6-60A5-834B-A317-F294DE9F317A}"/>
              </a:ext>
            </a:extLst>
          </p:cNvPr>
          <p:cNvSpPr>
            <a:spLocks noGrp="1"/>
          </p:cNvSpPr>
          <p:nvPr>
            <p:ph type="sldNum" sz="quarter" idx="12"/>
          </p:nvPr>
        </p:nvSpPr>
        <p:spPr/>
        <p:txBody>
          <a:bodyPr/>
          <a:lstStyle/>
          <a:p>
            <a:fld id="{AAA21668-7E2D-D34B-8F28-D8590BEFEB53}" type="slidenum">
              <a:rPr lang="en-US" smtClean="0"/>
              <a:t>8</a:t>
            </a:fld>
            <a:endParaRPr lang="en-US" dirty="0"/>
          </a:p>
        </p:txBody>
      </p:sp>
    </p:spTree>
    <p:extLst>
      <p:ext uri="{BB962C8B-B14F-4D97-AF65-F5344CB8AC3E}">
        <p14:creationId xmlns:p14="http://schemas.microsoft.com/office/powerpoint/2010/main" val="405316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E54454-48B1-A749-B595-86F85188AB3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663195"/>
            <a:ext cx="12232211" cy="6217955"/>
          </a:xfrm>
          <a:prstGeom prst="rect">
            <a:avLst/>
          </a:prstGeom>
        </p:spPr>
      </p:pic>
      <p:sp>
        <p:nvSpPr>
          <p:cNvPr id="8" name="Title 1">
            <a:extLst>
              <a:ext uri="{FF2B5EF4-FFF2-40B4-BE49-F238E27FC236}">
                <a16:creationId xmlns:a16="http://schemas.microsoft.com/office/drawing/2014/main" id="{6C792A55-3029-4574-AA89-C5EA8931A576}"/>
              </a:ext>
            </a:extLst>
          </p:cNvPr>
          <p:cNvSpPr>
            <a:spLocks noGrp="1"/>
          </p:cNvSpPr>
          <p:nvPr>
            <p:ph type="title" idx="4294967295"/>
          </p:nvPr>
        </p:nvSpPr>
        <p:spPr>
          <a:xfrm>
            <a:off x="-15070" y="74917"/>
            <a:ext cx="12170664" cy="731520"/>
          </a:xfrm>
        </p:spPr>
        <p:txBody>
          <a:bodyPr>
            <a:normAutofit/>
          </a:bodyPr>
          <a:lstStyle/>
          <a:p>
            <a:pPr marL="914400" algn="ctr"/>
            <a:r>
              <a:rPr lang="en-US" sz="2800" b="1" dirty="0">
                <a:solidFill>
                  <a:schemeClr val="bg1"/>
                </a:solidFill>
                <a:latin typeface="Arial" panose="020B0604020202020204" pitchFamily="34" charset="0"/>
                <a:cs typeface="Arial" panose="020B0604020202020204" pitchFamily="34" charset="0"/>
              </a:rPr>
              <a:t>Technology Objectives</a:t>
            </a:r>
            <a:endParaRPr lang="en-US" sz="2000" b="1" dirty="0">
              <a:solidFill>
                <a:srgbClr val="FF0000"/>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19FE3230-5285-DC4C-99F4-97CC49074413}"/>
              </a:ext>
            </a:extLst>
          </p:cNvPr>
          <p:cNvSpPr txBox="1">
            <a:spLocks/>
          </p:cNvSpPr>
          <p:nvPr/>
        </p:nvSpPr>
        <p:spPr bwMode="auto">
          <a:xfrm>
            <a:off x="-1" y="766197"/>
            <a:ext cx="12232211" cy="776795"/>
          </a:xfrm>
          <a:prstGeom prst="rect">
            <a:avLst/>
          </a:prstGeom>
          <a:solidFill>
            <a:schemeClr val="accent1">
              <a:lumMod val="40000"/>
              <a:lumOff val="60000"/>
            </a:schemeClr>
          </a:solidFill>
          <a:ln w="9525">
            <a:noFill/>
            <a:miter lim="800000"/>
            <a:headEnd/>
            <a:tailEnd/>
          </a:ln>
          <a:extLst>
            <a:ext uri="{FAA26D3D-D897-4be2-8F04-BA451C77F1D7}">
              <ma14:placeholderFlag xmlns:ma14="http://schemas.microsoft.com/office/mac/drawingml/2011/main" xmlns="" val="1"/>
            </a:ext>
          </a:extLst>
        </p:spPr>
        <p:style>
          <a:lnRef idx="1">
            <a:schemeClr val="accent5"/>
          </a:lnRef>
          <a:fillRef idx="2">
            <a:schemeClr val="accent5"/>
          </a:fillRef>
          <a:effectRef idx="1">
            <a:schemeClr val="accent5"/>
          </a:effectRef>
          <a:fontRef idx="minor">
            <a:schemeClr val="dk1"/>
          </a:fontRef>
        </p:style>
        <p:txBody>
          <a:bodyPr vert="horz" wrap="square" lIns="68580" tIns="34290" rIns="68580" bIns="34290" numCol="1" anchor="ctr" anchorCtr="0" compatLnSpc="1">
            <a:prstTxWarp prst="textNoShape">
              <a:avLst/>
            </a:prstTxWarp>
          </a:bodyPr>
          <a:lstStyle>
            <a:lvl1pPr marL="177800" indent="-177800" algn="l" defTabSz="457200" rtl="0" eaLnBrk="1" fontAlgn="base" hangingPunct="1">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65100" marR="0" lvl="0" indent="0" algn="ctr" defTabSz="342900" rtl="0" eaLnBrk="1" fontAlgn="base" latinLnBrk="0" hangingPunct="1">
              <a:lnSpc>
                <a:spcPts val="2460"/>
              </a:lnSpc>
              <a:spcBef>
                <a:spcPts val="0"/>
              </a:spcBef>
              <a:spcAft>
                <a:spcPts val="600"/>
              </a:spcAft>
              <a:buClrTx/>
              <a:buSzTx/>
              <a:buFont typeface="Arial" charset="0"/>
              <a:buNone/>
              <a:tabLst/>
              <a:defRPr/>
            </a:pPr>
            <a:r>
              <a:rPr kumimoji="0" lang="en-US" sz="1800" b="1" i="0" u="none" strike="noStrike" kern="1200" cap="none" spc="0" normalizeH="0" baseline="0" noProof="0" dirty="0">
                <a:ln>
                  <a:noFill/>
                </a:ln>
                <a:solidFill>
                  <a:prstClr val="black"/>
                </a:solidFill>
                <a:effectLst/>
                <a:uLnTx/>
                <a:uFillTx/>
                <a:latin typeface="Arial"/>
                <a:ea typeface="ヒラギノ角ゴ Pro W3" charset="-128"/>
                <a:cs typeface="Arial"/>
              </a:rPr>
              <a:t>The Lunar Surface Innovative Initiative works across industry, academia and government through in-house efforts and public-private partnerships to develop transformative capabilities for lunar surface exploration. </a:t>
            </a:r>
          </a:p>
        </p:txBody>
      </p:sp>
      <p:pic>
        <p:nvPicPr>
          <p:cNvPr id="19" name="Picture 18" descr="ISRU Power Plant">
            <a:extLst>
              <a:ext uri="{FF2B5EF4-FFF2-40B4-BE49-F238E27FC236}">
                <a16:creationId xmlns:a16="http://schemas.microsoft.com/office/drawing/2014/main" id="{1EE6D393-EFAE-3049-ADF9-4D3938673D2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67706" y="5077865"/>
            <a:ext cx="1387181" cy="780289"/>
          </a:xfrm>
          <a:prstGeom prst="rect">
            <a:avLst/>
          </a:prstGeom>
        </p:spPr>
      </p:pic>
      <p:sp>
        <p:nvSpPr>
          <p:cNvPr id="22" name="TextBox 21">
            <a:extLst>
              <a:ext uri="{FF2B5EF4-FFF2-40B4-BE49-F238E27FC236}">
                <a16:creationId xmlns:a16="http://schemas.microsoft.com/office/drawing/2014/main" id="{8AB7C295-FD53-1247-8FEF-3FB10BF0BD8C}"/>
              </a:ext>
            </a:extLst>
          </p:cNvPr>
          <p:cNvSpPr txBox="1"/>
          <p:nvPr/>
        </p:nvSpPr>
        <p:spPr>
          <a:xfrm>
            <a:off x="9132651" y="5751497"/>
            <a:ext cx="302294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In-Situ Resource Utilization</a:t>
            </a:r>
          </a:p>
        </p:txBody>
      </p:sp>
      <p:sp>
        <p:nvSpPr>
          <p:cNvPr id="23" name="TextBox 22">
            <a:extLst>
              <a:ext uri="{FF2B5EF4-FFF2-40B4-BE49-F238E27FC236}">
                <a16:creationId xmlns:a16="http://schemas.microsoft.com/office/drawing/2014/main" id="{0C8674FB-063A-F14D-8C30-22B29FDB78FC}"/>
              </a:ext>
            </a:extLst>
          </p:cNvPr>
          <p:cNvSpPr txBox="1"/>
          <p:nvPr/>
        </p:nvSpPr>
        <p:spPr>
          <a:xfrm>
            <a:off x="8476951" y="3635126"/>
            <a:ext cx="18439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Sustainable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Power</a:t>
            </a:r>
          </a:p>
        </p:txBody>
      </p:sp>
      <p:sp>
        <p:nvSpPr>
          <p:cNvPr id="24" name="TextBox 23">
            <a:extLst>
              <a:ext uri="{FF2B5EF4-FFF2-40B4-BE49-F238E27FC236}">
                <a16:creationId xmlns:a16="http://schemas.microsoft.com/office/drawing/2014/main" id="{4A352CFB-0356-2048-B94D-A131D7621481}"/>
              </a:ext>
            </a:extLst>
          </p:cNvPr>
          <p:cNvSpPr txBox="1"/>
          <p:nvPr/>
        </p:nvSpPr>
        <p:spPr>
          <a:xfrm>
            <a:off x="1076776" y="5215030"/>
            <a:ext cx="184396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Extreme Access</a:t>
            </a:r>
          </a:p>
        </p:txBody>
      </p:sp>
      <p:sp>
        <p:nvSpPr>
          <p:cNvPr id="25" name="TextBox 19">
            <a:extLst>
              <a:ext uri="{FF2B5EF4-FFF2-40B4-BE49-F238E27FC236}">
                <a16:creationId xmlns:a16="http://schemas.microsoft.com/office/drawing/2014/main" id="{6451999E-E780-E54A-B675-C9714B062AFC}"/>
              </a:ext>
            </a:extLst>
          </p:cNvPr>
          <p:cNvSpPr txBox="1"/>
          <p:nvPr/>
        </p:nvSpPr>
        <p:spPr>
          <a:xfrm>
            <a:off x="5817067" y="5606025"/>
            <a:ext cx="242970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Extreme Environments</a:t>
            </a:r>
          </a:p>
        </p:txBody>
      </p:sp>
      <p:sp>
        <p:nvSpPr>
          <p:cNvPr id="26" name="TextBox 25">
            <a:extLst>
              <a:ext uri="{FF2B5EF4-FFF2-40B4-BE49-F238E27FC236}">
                <a16:creationId xmlns:a16="http://schemas.microsoft.com/office/drawing/2014/main" id="{530922D7-47E7-8042-A330-6BF9D1247DE1}"/>
              </a:ext>
            </a:extLst>
          </p:cNvPr>
          <p:cNvSpPr txBox="1"/>
          <p:nvPr/>
        </p:nvSpPr>
        <p:spPr>
          <a:xfrm>
            <a:off x="9528075" y="4562808"/>
            <a:ext cx="270413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Surface Excavation/Construction</a:t>
            </a:r>
          </a:p>
        </p:txBody>
      </p:sp>
      <p:sp>
        <p:nvSpPr>
          <p:cNvPr id="27" name="TextBox 26">
            <a:extLst>
              <a:ext uri="{FF2B5EF4-FFF2-40B4-BE49-F238E27FC236}">
                <a16:creationId xmlns:a16="http://schemas.microsoft.com/office/drawing/2014/main" id="{ABDEBC8A-3A89-8940-B24F-255EE11CB8EF}"/>
              </a:ext>
            </a:extLst>
          </p:cNvPr>
          <p:cNvSpPr txBox="1"/>
          <p:nvPr/>
        </p:nvSpPr>
        <p:spPr>
          <a:xfrm>
            <a:off x="2641127" y="4646837"/>
            <a:ext cx="259666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77"/>
                <a:ea typeface="+mn-ea"/>
                <a:cs typeface="+mn-cs"/>
              </a:rPr>
              <a:t>Lunar Dust Mitigation</a:t>
            </a:r>
          </a:p>
        </p:txBody>
      </p:sp>
      <p:pic>
        <p:nvPicPr>
          <p:cNvPr id="17" name="Picture 16">
            <a:extLst>
              <a:ext uri="{FF2B5EF4-FFF2-40B4-BE49-F238E27FC236}">
                <a16:creationId xmlns:a16="http://schemas.microsoft.com/office/drawing/2014/main" id="{F0E01847-9CAC-2F46-9CA3-65C2EF5F01E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930854" y="195666"/>
            <a:ext cx="1604415" cy="449783"/>
          </a:xfrm>
          <a:prstGeom prst="rect">
            <a:avLst/>
          </a:prstGeom>
        </p:spPr>
      </p:pic>
      <p:sp>
        <p:nvSpPr>
          <p:cNvPr id="2" name="Slide Number Placeholder 1">
            <a:extLst>
              <a:ext uri="{FF2B5EF4-FFF2-40B4-BE49-F238E27FC236}">
                <a16:creationId xmlns:a16="http://schemas.microsoft.com/office/drawing/2014/main" id="{D3558DA7-2A7A-F047-B305-EBBA4AB3E5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77EFC-0405-AC4B-B164-F2BB4E66E3E1}"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8" name="Rectangle 3">
            <a:extLst>
              <a:ext uri="{FF2B5EF4-FFF2-40B4-BE49-F238E27FC236}">
                <a16:creationId xmlns:a16="http://schemas.microsoft.com/office/drawing/2014/main" id="{61A80018-F102-9B4C-BB51-B0ACFBC705CF}"/>
              </a:ext>
            </a:extLst>
          </p:cNvPr>
          <p:cNvSpPr>
            <a:spLocks noChangeArrowheads="1"/>
          </p:cNvSpPr>
          <p:nvPr/>
        </p:nvSpPr>
        <p:spPr bwMode="auto">
          <a:xfrm>
            <a:off x="402356" y="1661194"/>
            <a:ext cx="11427496" cy="214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2" spcCol="182880" anchor="ctr" anchorCtr="0" compatLnSpc="1">
            <a:prstTxWarp prst="textNoShape">
              <a:avLst/>
            </a:prstTxWarp>
            <a:noAutofit/>
          </a:bodyPr>
          <a:lstStyle/>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In-situ resource utilization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technologies for collecting, processing, storing, and using material found or manufactured on the Moon or other planetary bodies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Surface power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provide the capability for sustainable, continuous power throughout the lunar day and night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Dust mitigation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diminish dust hazards on lunar surface systems such as cameras, solar panels, space suits, and instrumentation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Extreme environment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enable systems to operate throughout the range of lunar surface temperatures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Extreme access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enable humans or robots to efficiently access, navigate, and explore previously inaccessible lunar surface or subsurface areas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Excavation and construction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enable affordable, autonomous manufacturing or construction </a:t>
            </a:r>
            <a:endParaRPr kumimoji="0" lang="en-US" alt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20" name="Picture 19">
            <a:extLst>
              <a:ext uri="{FF2B5EF4-FFF2-40B4-BE49-F238E27FC236}">
                <a16:creationId xmlns:a16="http://schemas.microsoft.com/office/drawing/2014/main" id="{8D85BCF8-7ED8-9240-A5A9-F9878B0FCCBA}"/>
              </a:ext>
            </a:extLst>
          </p:cNvPr>
          <p:cNvPicPr>
            <a:picLocks noChangeAspect="1"/>
          </p:cNvPicPr>
          <p:nvPr/>
        </p:nvPicPr>
        <p:blipFill>
          <a:blip r:embed="rId6" cstate="email">
            <a:extLst>
              <a:ext uri="{BEBA8EAE-BF5A-486C-A8C5-ECC9F3942E4B}">
                <a14:imgProps xmlns:a14="http://schemas.microsoft.com/office/drawing/2010/main">
                  <a14:imgLayer r:embed="rId7">
                    <a14:imgEffect>
                      <a14:brightnessContrast bright="-31000"/>
                    </a14:imgEffect>
                  </a14:imgLayer>
                </a14:imgProps>
              </a:ext>
              <a:ext uri="{28A0092B-C50C-407E-A947-70E740481C1C}">
                <a14:useLocalDpi xmlns:a14="http://schemas.microsoft.com/office/drawing/2010/main"/>
              </a:ext>
            </a:extLst>
          </a:blip>
          <a:stretch>
            <a:fillRect/>
          </a:stretch>
        </p:blipFill>
        <p:spPr>
          <a:xfrm>
            <a:off x="10352213" y="3787880"/>
            <a:ext cx="1570631" cy="781558"/>
          </a:xfrm>
          <a:prstGeom prst="rect">
            <a:avLst/>
          </a:prstGeom>
        </p:spPr>
      </p:pic>
    </p:spTree>
    <p:extLst>
      <p:ext uri="{BB962C8B-B14F-4D97-AF65-F5344CB8AC3E}">
        <p14:creationId xmlns:p14="http://schemas.microsoft.com/office/powerpoint/2010/main" val="2539414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B3197F7-E353-B946-ABE5-296FDDCB5704}"/>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99E9B501-594F-464E-8315-3EE4E9E6E664}"/>
              </a:ext>
            </a:extLst>
          </p:cNvPr>
          <p:cNvSpPr txBox="1"/>
          <p:nvPr/>
        </p:nvSpPr>
        <p:spPr>
          <a:xfrm>
            <a:off x="0" y="-361507"/>
            <a:ext cx="12192000" cy="7317257"/>
          </a:xfrm>
          <a:prstGeom prst="rect">
            <a:avLst/>
          </a:prstGeom>
          <a:solidFill>
            <a:schemeClr val="tx1">
              <a:alpha val="46000"/>
            </a:schemeClr>
          </a:solidFill>
        </p:spPr>
        <p:txBody>
          <a:bodyPr wrap="square" rtlCol="0">
            <a:noAutofit/>
          </a:bodyPr>
          <a:lstStyle/>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endParaRPr kumimoji="0" lang="en-US" sz="2400" b="0" i="0" u="none" strike="noStrike" kern="1200" cap="none" spc="0" normalizeH="0" baseline="0" noProof="0" dirty="0">
              <a:ln>
                <a:noFill/>
              </a:ln>
              <a:solidFill>
                <a:prstClr val="white"/>
              </a:solidFill>
              <a:effectLst/>
              <a:uLnTx/>
              <a:uFillTx/>
              <a:latin typeface="Arial"/>
              <a:ea typeface="ヒラギノ角ゴ Pro W3" charset="-128"/>
              <a:cs typeface="Arial"/>
            </a:endParaRP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endParaRPr kumimoji="0" lang="en-US" sz="2400" b="0" i="0" u="none" strike="noStrike" kern="1200" cap="none" spc="0" normalizeH="0" baseline="0" noProof="0" dirty="0">
              <a:ln>
                <a:noFill/>
              </a:ln>
              <a:solidFill>
                <a:prstClr val="white"/>
              </a:solidFill>
              <a:effectLst/>
              <a:uLnTx/>
              <a:uFillTx/>
              <a:latin typeface="Arial"/>
              <a:ea typeface="ヒラギノ角ゴ Pro W3" charset="-128"/>
              <a:cs typeface="Arial"/>
            </a:endParaRP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endParaRPr kumimoji="0" lang="en-US" sz="2400" b="0" i="0" u="none" strike="noStrike" kern="1200" cap="none" spc="0" normalizeH="0" baseline="0" noProof="0" dirty="0">
              <a:ln>
                <a:noFill/>
              </a:ln>
              <a:solidFill>
                <a:prstClr val="white"/>
              </a:solidFill>
              <a:effectLst/>
              <a:uLnTx/>
              <a:uFillTx/>
              <a:latin typeface="Arial"/>
              <a:ea typeface="ヒラギノ角ゴ Pro W3" charset="-128"/>
              <a:cs typeface="Arial"/>
            </a:endParaRPr>
          </a:p>
          <a:p>
            <a:pPr marL="457200" marR="0" lvl="1" indent="0" algn="l" defTabSz="457200" rtl="0" eaLnBrk="0" fontAlgn="base" latinLnBrk="0" hangingPunct="0">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ea typeface="ヒラギノ角ゴ Pro W3" charset="-128"/>
                <a:cs typeface="Arial"/>
              </a:rPr>
              <a:t> </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Gain confidence in planetary human-robotic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exploration on the Moon before embarking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on human missions to Mars </a:t>
            </a:r>
          </a:p>
          <a:p>
            <a:pPr marL="687388" marR="0" lvl="1" indent="-230188"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Operate systems on the surface from lunar orbit</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Conduct science experiments </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Prospect for resources</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Return samples to Earth </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Surface power technology demonstrations</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Operate autonomously on another world with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communications delay</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Establish deep space logistics supply chains</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Immerse in the lunar environment</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 Prepare for Mars </a:t>
            </a:r>
          </a:p>
          <a:p>
            <a:pPr marL="0" marR="0" lvl="0" indent="0" algn="l" defTabSz="457200" rtl="0" eaLnBrk="0" fontAlgn="base" latinLnBrk="0" hangingPunct="0">
              <a:lnSpc>
                <a:spcPct val="100000"/>
              </a:lnSpc>
              <a:spcBef>
                <a:spcPts val="0"/>
              </a:spcBef>
              <a:spcAft>
                <a:spcPts val="60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Arial"/>
              <a:ea typeface="ヒラギノ角ゴ Pro W3" charset="-128"/>
              <a:cs typeface="Arial"/>
            </a:endParaRPr>
          </a:p>
        </p:txBody>
      </p:sp>
      <p:pic>
        <p:nvPicPr>
          <p:cNvPr id="5" name="Picture 4">
            <a:extLst>
              <a:ext uri="{FF2B5EF4-FFF2-40B4-BE49-F238E27FC236}">
                <a16:creationId xmlns:a16="http://schemas.microsoft.com/office/drawing/2014/main" id="{0C5DBD16-40A6-D846-8422-D1CC0508D025}"/>
              </a:ext>
            </a:extLst>
          </p:cNvPr>
          <p:cNvPicPr>
            <a:picLocks noChangeAspect="1"/>
          </p:cNvPicPr>
          <p:nvPr/>
        </p:nvPicPr>
        <p:blipFill>
          <a:blip r:embed="rId4"/>
          <a:stretch>
            <a:fillRect/>
          </a:stretch>
        </p:blipFill>
        <p:spPr>
          <a:xfrm>
            <a:off x="6076950" y="3422650"/>
            <a:ext cx="38100" cy="12700"/>
          </a:xfrm>
          <a:prstGeom prst="rect">
            <a:avLst/>
          </a:prstGeom>
        </p:spPr>
      </p:pic>
      <p:sp>
        <p:nvSpPr>
          <p:cNvPr id="7" name="Title 3">
            <a:extLst>
              <a:ext uri="{FF2B5EF4-FFF2-40B4-BE49-F238E27FC236}">
                <a16:creationId xmlns:a16="http://schemas.microsoft.com/office/drawing/2014/main" id="{99E26A65-32A2-D648-945D-945BCBF137AA}"/>
              </a:ext>
            </a:extLst>
          </p:cNvPr>
          <p:cNvSpPr txBox="1">
            <a:spLocks/>
          </p:cNvSpPr>
          <p:nvPr/>
        </p:nvSpPr>
        <p:spPr>
          <a:xfrm>
            <a:off x="-1" y="643256"/>
            <a:ext cx="12249937"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What Will We Do On The Moon?</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2" name="Slide Number Placeholder 1">
            <a:extLst>
              <a:ext uri="{FF2B5EF4-FFF2-40B4-BE49-F238E27FC236}">
                <a16:creationId xmlns:a16="http://schemas.microsoft.com/office/drawing/2014/main" id="{781798D0-BEB6-2F49-A28D-F40714E514DC}"/>
              </a:ext>
            </a:extLst>
          </p:cNvPr>
          <p:cNvSpPr>
            <a:spLocks noGrp="1"/>
          </p:cNvSpPr>
          <p:nvPr>
            <p:ph type="sldNum" sz="quarter" idx="12"/>
          </p:nvPr>
        </p:nvSpPr>
        <p:spPr/>
        <p:txBody>
          <a:bodyPr/>
          <a:lstStyle/>
          <a:p>
            <a:fld id="{3419AD93-5331-4681-81C3-51905F4FEEBE}" type="slidenum">
              <a:rPr lang="en-US" smtClean="0"/>
              <a:t>10</a:t>
            </a:fld>
            <a:endParaRPr lang="en-US" dirty="0"/>
          </a:p>
        </p:txBody>
      </p:sp>
    </p:spTree>
    <p:extLst>
      <p:ext uri="{BB962C8B-B14F-4D97-AF65-F5344CB8AC3E}">
        <p14:creationId xmlns:p14="http://schemas.microsoft.com/office/powerpoint/2010/main" val="10814378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74"/>
            <a:ext cx="12192000" cy="6857226"/>
          </a:xfrm>
          <a:prstGeom prst="rect">
            <a:avLst/>
          </a:prstGeom>
        </p:spPr>
      </p:pic>
      <p:sp>
        <p:nvSpPr>
          <p:cNvPr id="4" name="TextBox 3">
            <a:extLst>
              <a:ext uri="{FF2B5EF4-FFF2-40B4-BE49-F238E27FC236}">
                <a16:creationId xmlns:a16="http://schemas.microsoft.com/office/drawing/2014/main" id="{6F05BFFF-ECB9-7E4F-B1CF-BDC948A49F39}"/>
              </a:ext>
            </a:extLst>
          </p:cNvPr>
          <p:cNvSpPr txBox="1"/>
          <p:nvPr/>
        </p:nvSpPr>
        <p:spPr>
          <a:xfrm>
            <a:off x="0" y="255414"/>
            <a:ext cx="12192000" cy="1631216"/>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xEVA System: Spacesuits, </a:t>
            </a:r>
            <a:br>
              <a:rPr kumimoji="0" lang="en-US" sz="40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br>
            <a:r>
              <a:rPr kumimoji="0" lang="en-US" sz="40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Tools, Vehicle Interfaces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n-ea"/>
                <a:cs typeface="Arial" panose="020B0604020202020204" pitchFamily="34" charset="0"/>
              </a:rPr>
              <a:t>Exploration Extravehicular Activity System</a:t>
            </a:r>
          </a:p>
        </p:txBody>
      </p:sp>
      <p:sp>
        <p:nvSpPr>
          <p:cNvPr id="6" name="object 4">
            <a:extLst>
              <a:ext uri="{FF2B5EF4-FFF2-40B4-BE49-F238E27FC236}">
                <a16:creationId xmlns:a16="http://schemas.microsoft.com/office/drawing/2014/main" id="{A033B8AA-E9DA-4DC3-A9BB-331275388ED6}"/>
              </a:ext>
            </a:extLst>
          </p:cNvPr>
          <p:cNvSpPr txBox="1"/>
          <p:nvPr/>
        </p:nvSpPr>
        <p:spPr>
          <a:xfrm>
            <a:off x="0" y="5810786"/>
            <a:ext cx="12192000" cy="1046440"/>
          </a:xfrm>
          <a:prstGeom prst="rect">
            <a:avLst/>
          </a:prstGeom>
          <a:solidFill>
            <a:schemeClr val="tx1">
              <a:alpha val="53000"/>
            </a:schemeClr>
          </a:solidFill>
        </p:spPr>
        <p:txBody>
          <a:bodyPr vert="horz" wrap="square" lIns="91440" tIns="12700" rIns="91440" bIns="0" rtlCol="0" anchor="ctr" anchorCtr="0">
            <a:no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Testing suit on ISS in 2023 • In-house build for 2024 lunar mission • </a:t>
            </a:r>
            <a:r>
              <a:rPr kumimoji="0" lang="en-US" sz="28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xEVA</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services contracts with U.S. industry for missions beyond 2024</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9CE59E64-D65E-A144-881A-C12E26862A2A}"/>
              </a:ext>
            </a:extLst>
          </p:cNvPr>
          <p:cNvSpPr>
            <a:spLocks noGrp="1"/>
          </p:cNvSpPr>
          <p:nvPr>
            <p:ph type="sldNum" sz="quarter" idx="12"/>
          </p:nvPr>
        </p:nvSpPr>
        <p:spPr/>
        <p:txBody>
          <a:bodyPr/>
          <a:lstStyle/>
          <a:p>
            <a:fld id="{AAA21668-7E2D-D34B-8F28-D8590BEFEB53}" type="slidenum">
              <a:rPr lang="en-US" smtClean="0"/>
              <a:t>11</a:t>
            </a:fld>
            <a:endParaRPr lang="en-US" dirty="0"/>
          </a:p>
        </p:txBody>
      </p:sp>
    </p:spTree>
    <p:extLst>
      <p:ext uri="{BB962C8B-B14F-4D97-AF65-F5344CB8AC3E}">
        <p14:creationId xmlns:p14="http://schemas.microsoft.com/office/powerpoint/2010/main" val="20003254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4138-2EF0-6F4F-BD81-67BF16F343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D82E82-7642-4B42-B400-915088B2E1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3E3B6C0-EA55-BB46-B00C-DE7DFF9AC7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 y="0"/>
            <a:ext cx="12188952" cy="6858000"/>
          </a:xfrm>
          <a:prstGeom prst="rect">
            <a:avLst/>
          </a:prstGeom>
        </p:spPr>
      </p:pic>
      <p:sp>
        <p:nvSpPr>
          <p:cNvPr id="5" name="Title 1">
            <a:extLst>
              <a:ext uri="{FF2B5EF4-FFF2-40B4-BE49-F238E27FC236}">
                <a16:creationId xmlns:a16="http://schemas.microsoft.com/office/drawing/2014/main" id="{C46E76A6-6997-1047-9055-7443868A834F}"/>
              </a:ext>
            </a:extLst>
          </p:cNvPr>
          <p:cNvSpPr txBox="1">
            <a:spLocks/>
          </p:cNvSpPr>
          <p:nvPr/>
        </p:nvSpPr>
        <p:spPr bwMode="auto">
          <a:xfrm>
            <a:off x="0" y="0"/>
            <a:ext cx="12192000" cy="849086"/>
          </a:xfrm>
          <a:prstGeom prst="rect">
            <a:avLst/>
          </a:prstGeom>
          <a:solidFill>
            <a:schemeClr val="tx1"/>
          </a:solidFill>
          <a:ln>
            <a:noFill/>
          </a:ln>
          <a:extLs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ctr" defTabSz="457200" rtl="0" eaLnBrk="0" fontAlgn="base" latinLnBrk="0" hangingPunct="0">
              <a:lnSpc>
                <a:spcPct val="100000"/>
              </a:lnSpc>
              <a:spcBef>
                <a:spcPts val="0"/>
              </a:spcBef>
              <a:spcAft>
                <a:spcPct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Hazards of Human Spaceflight</a:t>
            </a:r>
          </a:p>
        </p:txBody>
      </p:sp>
      <p:sp>
        <p:nvSpPr>
          <p:cNvPr id="6" name="Slide Number Placeholder 5">
            <a:extLst>
              <a:ext uri="{FF2B5EF4-FFF2-40B4-BE49-F238E27FC236}">
                <a16:creationId xmlns:a16="http://schemas.microsoft.com/office/drawing/2014/main" id="{09EA57DB-6906-6D40-B6E0-8AD430515A13}"/>
              </a:ext>
            </a:extLst>
          </p:cNvPr>
          <p:cNvSpPr>
            <a:spLocks noGrp="1"/>
          </p:cNvSpPr>
          <p:nvPr>
            <p:ph type="sldNum" sz="quarter" idx="12"/>
          </p:nvPr>
        </p:nvSpPr>
        <p:spPr/>
        <p:txBody>
          <a:bodyPr/>
          <a:lstStyle/>
          <a:p>
            <a:fld id="{3419AD93-5331-4681-81C3-51905F4FEEBE}" type="slidenum">
              <a:rPr lang="en-US" smtClean="0"/>
              <a:t>12</a:t>
            </a:fld>
            <a:endParaRPr lang="en-US" dirty="0"/>
          </a:p>
        </p:txBody>
      </p:sp>
    </p:spTree>
    <p:extLst>
      <p:ext uri="{BB962C8B-B14F-4D97-AF65-F5344CB8AC3E}">
        <p14:creationId xmlns:p14="http://schemas.microsoft.com/office/powerpoint/2010/main" val="3204302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7AAD24-38D7-1D4F-9E65-3CC496D2585A}"/>
              </a:ext>
            </a:extLst>
          </p:cNvPr>
          <p:cNvSpPr>
            <a:spLocks noGrp="1"/>
          </p:cNvSpPr>
          <p:nvPr>
            <p:ph type="sldNum" sz="quarter" idx="12"/>
          </p:nvPr>
        </p:nvSpPr>
        <p:spPr/>
        <p:txBody>
          <a:bodyPr/>
          <a:lstStyle/>
          <a:p>
            <a:fld id="{2E8C51FE-49D9-314D-9957-ABBF7DDE8782}" type="slidenum">
              <a:rPr lang="en-US" smtClean="0">
                <a:solidFill>
                  <a:schemeClr val="bg1"/>
                </a:solidFill>
              </a:rPr>
              <a:pPr/>
              <a:t>13</a:t>
            </a:fld>
            <a:endParaRPr lang="en-US" dirty="0">
              <a:solidFill>
                <a:schemeClr val="bg1"/>
              </a:solidFill>
            </a:endParaRPr>
          </a:p>
        </p:txBody>
      </p:sp>
      <p:sp>
        <p:nvSpPr>
          <p:cNvPr id="6" name="Title 5">
            <a:extLst>
              <a:ext uri="{FF2B5EF4-FFF2-40B4-BE49-F238E27FC236}">
                <a16:creationId xmlns:a16="http://schemas.microsoft.com/office/drawing/2014/main" id="{D9209BB5-0E07-494D-98AD-FCB7844D1B37}"/>
              </a:ext>
            </a:extLst>
          </p:cNvPr>
          <p:cNvSpPr>
            <a:spLocks noGrp="1"/>
          </p:cNvSpPr>
          <p:nvPr>
            <p:ph type="title"/>
          </p:nvPr>
        </p:nvSpPr>
        <p:spPr>
          <a:xfrm>
            <a:off x="382972" y="2831026"/>
            <a:ext cx="4409443" cy="1754326"/>
          </a:xfrm>
        </p:spPr>
        <p:txBody>
          <a:bodyPr/>
          <a:lstStyle/>
          <a:p>
            <a:pPr algn="ctr"/>
            <a:r>
              <a:rPr lang="en-US" dirty="0"/>
              <a:t>Commercial Lunar Payload Services (CLPS)</a:t>
            </a:r>
          </a:p>
        </p:txBody>
      </p:sp>
    </p:spTree>
    <p:extLst>
      <p:ext uri="{BB962C8B-B14F-4D97-AF65-F5344CB8AC3E}">
        <p14:creationId xmlns:p14="http://schemas.microsoft.com/office/powerpoint/2010/main" val="23705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815C45-96D1-624A-85F2-16F078C08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9CC6FF"/>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9CC6FF"/>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a:blip r:embed="rId3"/>
          <a:stretch>
            <a:fillRect/>
          </a:stretch>
        </p:blipFill>
        <p:spPr>
          <a:xfrm>
            <a:off x="-1" y="0"/>
            <a:ext cx="1889924" cy="2444708"/>
          </a:xfrm>
          <a:prstGeom prst="rect">
            <a:avLst/>
          </a:prstGeom>
        </p:spPr>
      </p:pic>
      <p:pic>
        <p:nvPicPr>
          <p:cNvPr id="7" name="Picture 6"/>
          <p:cNvPicPr>
            <a:picLocks noChangeAspect="1"/>
          </p:cNvPicPr>
          <p:nvPr/>
        </p:nvPicPr>
        <p:blipFill>
          <a:blip r:embed="rId4"/>
          <a:stretch>
            <a:fillRect/>
          </a:stretch>
        </p:blipFill>
        <p:spPr>
          <a:xfrm>
            <a:off x="9875319" y="0"/>
            <a:ext cx="2316681" cy="1974840"/>
          </a:xfrm>
          <a:prstGeom prst="rect">
            <a:avLst/>
          </a:prstGeom>
          <a:noFill/>
        </p:spPr>
      </p:pic>
      <p:sp>
        <p:nvSpPr>
          <p:cNvPr id="33" name="Rectangle 32"/>
          <p:cNvSpPr/>
          <p:nvPr/>
        </p:nvSpPr>
        <p:spPr>
          <a:xfrm>
            <a:off x="1889923" y="220907"/>
            <a:ext cx="8506899"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Exploration Science Strategy and Integration Office (ESSIO) formulates &amp; executes an </a:t>
            </a:r>
            <a:r>
              <a:rPr kumimoji="0" lang="en-US" sz="32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integrated strategy</a:t>
            </a:r>
            <a:r>
              <a:rPr kumimoji="0" lang="en-US" sz="3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for exploration science</a:t>
            </a:r>
          </a:p>
        </p:txBody>
      </p:sp>
      <p:sp>
        <p:nvSpPr>
          <p:cNvPr id="34" name="Rectangle 33"/>
          <p:cNvSpPr/>
          <p:nvPr/>
        </p:nvSpPr>
        <p:spPr>
          <a:xfrm>
            <a:off x="2276367" y="2124031"/>
            <a:ext cx="7413133" cy="44268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Implementation Strategy</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Develop lunar surface science instruments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 commercial companies to deliver payloads to the Moon</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Develop mobility systems to expand and enhance science investigations on the surface</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Leverage international p</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artnerships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additional opportunities (e.g., instruments, rovers)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Obtain new scientific data from lunar orbit using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smallsats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 new human exploration systems, such as Gateway and    h</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uman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anding</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ystem</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enable science </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Lead the science mission planning for humans on the lunar    surface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Right Brace 35"/>
          <p:cNvSpPr/>
          <p:nvPr/>
        </p:nvSpPr>
        <p:spPr>
          <a:xfrm>
            <a:off x="9230569" y="2582150"/>
            <a:ext cx="581241" cy="1974841"/>
          </a:xfrm>
          <a:prstGeom prst="rightBrace">
            <a:avLst>
              <a:gd name="adj1" fmla="val 8333"/>
              <a:gd name="adj2" fmla="val 50000"/>
            </a:avLst>
          </a:prstGeom>
          <a:noFill/>
          <a:ln w="38100">
            <a:solidFill>
              <a:srgbClr val="0070C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70C0"/>
              </a:solidFill>
              <a:effectLst/>
              <a:uLnTx/>
              <a:uFillTx/>
              <a:latin typeface="Calibri" panose="020F0502020204030204"/>
              <a:ea typeface="+mn-ea"/>
              <a:cs typeface="+mn-cs"/>
            </a:endParaRPr>
          </a:p>
        </p:txBody>
      </p:sp>
      <p:sp>
        <p:nvSpPr>
          <p:cNvPr id="37" name="TextBox 36"/>
          <p:cNvSpPr txBox="1"/>
          <p:nvPr/>
        </p:nvSpPr>
        <p:spPr>
          <a:xfrm>
            <a:off x="10054924" y="2517113"/>
            <a:ext cx="2402228"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Lunar Discovery &amp; Exploration Program (LDEP)</a:t>
            </a:r>
          </a:p>
        </p:txBody>
      </p:sp>
      <p:pic>
        <p:nvPicPr>
          <p:cNvPr id="3" name="Picture 2"/>
          <p:cNvPicPr>
            <a:picLocks noChangeAspect="1"/>
          </p:cNvPicPr>
          <p:nvPr/>
        </p:nvPicPr>
        <p:blipFill>
          <a:blip r:embed="rId5"/>
          <a:stretch>
            <a:fillRect/>
          </a:stretch>
        </p:blipFill>
        <p:spPr>
          <a:xfrm>
            <a:off x="-1" y="4964492"/>
            <a:ext cx="2226774" cy="1893508"/>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3793" y="5025259"/>
            <a:ext cx="3258207" cy="1832741"/>
          </a:xfrm>
          <a:prstGeom prst="rect">
            <a:avLst/>
          </a:prstGeom>
        </p:spPr>
      </p:pic>
    </p:spTree>
    <p:extLst>
      <p:ext uri="{BB962C8B-B14F-4D97-AF65-F5344CB8AC3E}">
        <p14:creationId xmlns:p14="http://schemas.microsoft.com/office/powerpoint/2010/main" val="421709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mmercial landers will carry NASA-provided science and technology payloads to the lunar surface">
            <a:extLst>
              <a:ext uri="{FF2B5EF4-FFF2-40B4-BE49-F238E27FC236}">
                <a16:creationId xmlns:a16="http://schemas.microsoft.com/office/drawing/2014/main" id="{07E17F47-AEBB-224E-8CC0-A59A130939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894" b="741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B38A4282-4AFE-7C4F-900F-DE02C96E1971}"/>
              </a:ext>
            </a:extLst>
          </p:cNvPr>
          <p:cNvSpPr txBox="1">
            <a:spLocks/>
          </p:cNvSpPr>
          <p:nvPr/>
        </p:nvSpPr>
        <p:spPr>
          <a:xfrm>
            <a:off x="0" y="225715"/>
            <a:ext cx="12192000" cy="1026888"/>
          </a:xfrm>
          <a:prstGeom prst="rect">
            <a:avLst/>
          </a:prstGeom>
          <a:solidFill>
            <a:schemeClr val="tx1">
              <a:alpha val="30000"/>
            </a:schemeClr>
          </a:solidFill>
        </p:spPr>
        <p:txBody>
          <a:bodyPr tIns="182880" anchor="t"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Arial" panose="020B0604020202020204" pitchFamily="34" charset="0"/>
                <a:ea typeface="+mj-ea"/>
                <a:cs typeface="Arial" panose="020B0604020202020204" pitchFamily="34" charset="0"/>
              </a:rPr>
              <a:t>COMMERCIAL LUNAR PAYLOAD SERVICES</a:t>
            </a:r>
          </a:p>
        </p:txBody>
      </p:sp>
      <p:sp>
        <p:nvSpPr>
          <p:cNvPr id="7" name="TextBox 6">
            <a:extLst>
              <a:ext uri="{FF2B5EF4-FFF2-40B4-BE49-F238E27FC236}">
                <a16:creationId xmlns:a16="http://schemas.microsoft.com/office/drawing/2014/main" id="{DDAAD181-CB6A-5A41-9BAE-91E0FC293CB0}"/>
              </a:ext>
            </a:extLst>
          </p:cNvPr>
          <p:cNvSpPr txBox="1"/>
          <p:nvPr/>
        </p:nvSpPr>
        <p:spPr>
          <a:xfrm>
            <a:off x="7454096" y="1515632"/>
            <a:ext cx="4737904" cy="5116653"/>
          </a:xfrm>
          <a:prstGeom prst="rect">
            <a:avLst/>
          </a:prstGeom>
          <a:solidFill>
            <a:schemeClr val="tx1">
              <a:alpha val="47000"/>
            </a:schemeClr>
          </a:solidFill>
        </p:spPr>
        <p:txBody>
          <a:bodyPr wrap="square" rtlCol="0" anchor="ctr" anchorCtr="0">
            <a:noAutofit/>
          </a:bodyPr>
          <a:lstStyle/>
          <a:p>
            <a:pPr marL="173038" marR="0" lvl="0" indent="-1730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 solicits bids from CLPS companies and awards contracts to deliver science, exploration, and technology payloads to the lunar surface</a:t>
            </a:r>
          </a:p>
          <a:p>
            <a:pPr marL="173038" marR="0" lvl="0" indent="-1730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 has already awarded four CLPS contracts that will deliver a total of 29 payloads beginning with two landers in 2021, one in 2022, and one in 2023.</a:t>
            </a:r>
          </a:p>
          <a:p>
            <a:pPr marL="173038" marR="0" lvl="0" indent="-1730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 is also soliciting payloads and subsequent landers to go to the lunar surface with a cadence of roughly two deliveries per year to characterize the Moon’s surface and enable future human and robotic exploration.</a:t>
            </a:r>
          </a:p>
        </p:txBody>
      </p:sp>
      <p:sp>
        <p:nvSpPr>
          <p:cNvPr id="2" name="TextBox 1">
            <a:extLst>
              <a:ext uri="{FF2B5EF4-FFF2-40B4-BE49-F238E27FC236}">
                <a16:creationId xmlns:a16="http://schemas.microsoft.com/office/drawing/2014/main" id="{5A7679C1-4F5F-F34C-B6DE-200EC464C053}"/>
              </a:ext>
            </a:extLst>
          </p:cNvPr>
          <p:cNvSpPr txBox="1"/>
          <p:nvPr/>
        </p:nvSpPr>
        <p:spPr>
          <a:xfrm>
            <a:off x="0" y="837943"/>
            <a:ext cx="12192000" cy="369332"/>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14 CLPS providers are currently on contract and eligible to bid on payload deliveries to the Moon</a:t>
            </a:r>
          </a:p>
        </p:txBody>
      </p:sp>
      <p:sp>
        <p:nvSpPr>
          <p:cNvPr id="3" name="Slide Number Placeholder 2">
            <a:extLst>
              <a:ext uri="{FF2B5EF4-FFF2-40B4-BE49-F238E27FC236}">
                <a16:creationId xmlns:a16="http://schemas.microsoft.com/office/drawing/2014/main" id="{7D131BE8-54D2-6E43-9E52-199EB7F68614}"/>
              </a:ext>
            </a:extLst>
          </p:cNvPr>
          <p:cNvSpPr>
            <a:spLocks noGrp="1"/>
          </p:cNvSpPr>
          <p:nvPr>
            <p:ph type="sldNum" sz="quarter" idx="12"/>
          </p:nvPr>
        </p:nvSpPr>
        <p:spPr/>
        <p:txBody>
          <a:bodyPr/>
          <a:lstStyle/>
          <a:p>
            <a:fld id="{AAA21668-7E2D-D34B-8F28-D8590BEFEB53}" type="slidenum">
              <a:rPr lang="en-US" smtClean="0"/>
              <a:t>15</a:t>
            </a:fld>
            <a:endParaRPr lang="en-US" dirty="0"/>
          </a:p>
        </p:txBody>
      </p:sp>
    </p:spTree>
    <p:extLst>
      <p:ext uri="{BB962C8B-B14F-4D97-AF65-F5344CB8AC3E}">
        <p14:creationId xmlns:p14="http://schemas.microsoft.com/office/powerpoint/2010/main" val="972116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501BDFF7-6157-8046-9D34-1223CB9A4882}"/>
              </a:ext>
            </a:extLst>
          </p:cNvPr>
          <p:cNvSpPr txBox="1">
            <a:spLocks/>
          </p:cNvSpPr>
          <p:nvPr/>
        </p:nvSpPr>
        <p:spPr>
          <a:xfrm>
            <a:off x="226533" y="1811001"/>
            <a:ext cx="5375481" cy="4382639"/>
          </a:xfrm>
          <a:prstGeom prst="rect">
            <a:avLst/>
          </a:prstGeom>
          <a:noFill/>
        </p:spPr>
        <p:txBody>
          <a:bodyPr>
            <a:noAutofit/>
          </a:bodyPr>
          <a:lst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Deliveries initiated using a Task Order</a:t>
            </a:r>
          </a:p>
          <a:p>
            <a:pPr marL="793750" marR="0" lvl="1" indent="-285750" algn="l" defTabSz="457200" rtl="0" eaLnBrk="0" fontAlgn="base" latinLnBrk="0" hangingPunct="0">
              <a:lnSpc>
                <a:spcPct val="10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Any of the 14 companies on the catalog can                 respond to a task order</a:t>
            </a:r>
          </a:p>
          <a:p>
            <a:pPr marL="793750" marR="0" lvl="1" indent="-285750" algn="l" defTabSz="457200" rtl="0" eaLnBrk="0" fontAlgn="base" latinLnBrk="0" hangingPunct="0">
              <a:lnSpc>
                <a:spcPct val="10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Expected Task Order cadence of 2 per year</a:t>
            </a:r>
          </a:p>
          <a:p>
            <a:pPr marL="228600" marR="0" lvl="0"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Task order lists what NASA wants delivered, and          any constraints</a:t>
            </a:r>
          </a:p>
          <a:p>
            <a:pPr marL="793750" marR="0" lvl="1" indent="-285750" algn="l" defTabSz="457200" rtl="0" eaLnBrk="0" fontAlgn="base" latinLnBrk="0" hangingPunct="0">
              <a:lnSpc>
                <a:spcPct val="10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E.g., landing site, specific needs of instruments</a:t>
            </a:r>
          </a:p>
          <a:p>
            <a:pPr marL="228600" marR="0" lvl="0"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First 4 lunar surface delivery task orders     awarded with deliveries commencing in 2021</a:t>
            </a:r>
          </a:p>
          <a:p>
            <a:pPr marL="793750" marR="0" lvl="1" indent="-285750" algn="l" defTabSz="457200" rtl="0" eaLnBrk="0" fontAlgn="base" latinLnBrk="0" hangingPunct="0">
              <a:lnSpc>
                <a:spcPct val="10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2021: Non-polar delivery (Astrobotic and Intuitive </a:t>
            </a:r>
            <a:b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b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Machines) – TO 2A &amp; 2B</a:t>
            </a:r>
          </a:p>
          <a:p>
            <a:pPr marL="793750" marR="0" lvl="1" indent="-285750" algn="l" defTabSz="457200" rtl="0" eaLnBrk="0" fontAlgn="base" latinLnBrk="0" hangingPunct="0">
              <a:lnSpc>
                <a:spcPct val="10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2022: Polar delivery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ヒラギノ角ゴ Pro W3" charset="-128"/>
                <a:cs typeface="Arial" panose="020B0604020202020204" pitchFamily="34" charset="0"/>
              </a:rPr>
              <a:t>Masten</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 – TO 19C</a:t>
            </a:r>
          </a:p>
          <a:p>
            <a:pPr marL="793750" marR="0" lvl="1" indent="-285750" algn="l" defTabSz="457200" rtl="0" eaLnBrk="0" fontAlgn="base" latinLnBrk="0" hangingPunct="0">
              <a:lnSpc>
                <a:spcPct val="10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charset="-128"/>
                <a:cs typeface="Arial" panose="020B0604020202020204" pitchFamily="34" charset="0"/>
              </a:rPr>
              <a:t>2023: Volatiles Investigating Polar Exploration Rover (VIPER) to Moon’s south polar region (Astrobotic) – TO 20A</a:t>
            </a:r>
          </a:p>
        </p:txBody>
      </p:sp>
      <p:sp>
        <p:nvSpPr>
          <p:cNvPr id="5" name="Title 4">
            <a:extLst>
              <a:ext uri="{FF2B5EF4-FFF2-40B4-BE49-F238E27FC236}">
                <a16:creationId xmlns:a16="http://schemas.microsoft.com/office/drawing/2014/main" id="{7503C460-C3C8-42AA-AA8A-D3E3937F1B59}"/>
              </a:ext>
            </a:extLst>
          </p:cNvPr>
          <p:cNvSpPr>
            <a:spLocks noGrp="1"/>
          </p:cNvSpPr>
          <p:nvPr>
            <p:ph type="title"/>
          </p:nvPr>
        </p:nvSpPr>
        <p:spPr>
          <a:xfrm>
            <a:off x="899160" y="651007"/>
            <a:ext cx="10393680" cy="646331"/>
          </a:xfrm>
        </p:spPr>
        <p:txBody>
          <a:bodyPr/>
          <a:lstStyle/>
          <a:p>
            <a:r>
              <a:rPr lang="fr-FR" dirty="0">
                <a:solidFill>
                  <a:srgbClr val="0070C0"/>
                </a:solidFill>
              </a:rPr>
              <a:t>Commercial Lunar </a:t>
            </a:r>
            <a:r>
              <a:rPr lang="fr-FR" dirty="0" err="1">
                <a:solidFill>
                  <a:srgbClr val="0070C0"/>
                </a:solidFill>
              </a:rPr>
              <a:t>Payload</a:t>
            </a:r>
            <a:r>
              <a:rPr lang="fr-FR" dirty="0">
                <a:solidFill>
                  <a:srgbClr val="0070C0"/>
                </a:solidFill>
              </a:rPr>
              <a:t> Services (CLPS)</a:t>
            </a:r>
            <a:endParaRPr lang="en-US" dirty="0">
              <a:solidFill>
                <a:srgbClr val="0070C0"/>
              </a:solidFill>
            </a:endParaRPr>
          </a:p>
        </p:txBody>
      </p:sp>
      <p:sp>
        <p:nvSpPr>
          <p:cNvPr id="2" name="Slide Number Placeholder 1"/>
          <p:cNvSpPr>
            <a:spLocks noGrp="1"/>
          </p:cNvSpPr>
          <p:nvPr>
            <p:ph type="sldNum" sz="quarter" idx="12"/>
          </p:nvPr>
        </p:nvSpPr>
        <p:spPr>
          <a:xfrm>
            <a:off x="9355319" y="6422339"/>
            <a:ext cx="2743200" cy="365125"/>
          </a:xfr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059B41C8-E6DD-B44C-9876-2531675032ED}"/>
              </a:ext>
            </a:extLst>
          </p:cNvPr>
          <p:cNvSpPr/>
          <p:nvPr/>
        </p:nvSpPr>
        <p:spPr>
          <a:xfrm>
            <a:off x="226532" y="1371683"/>
            <a:ext cx="12073244" cy="400110"/>
          </a:xfrm>
          <a:prstGeom prst="rect">
            <a:avLst/>
          </a:prstGeom>
        </p:spPr>
        <p:txBody>
          <a:bodyPr wrap="square">
            <a:spAutoFit/>
          </a:bodyPr>
          <a:lstStyle/>
          <a:p>
            <a:pPr marL="0" marR="0" lvl="0" indent="0" algn="l" defTabSz="457200" rtl="0" eaLnBrk="0" fontAlgn="base" latinLnBrk="0" hangingPunct="0">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Goal: Utilize commercial end-to-end delivery services to enable access to the lunar surface</a:t>
            </a:r>
          </a:p>
        </p:txBody>
      </p:sp>
      <p:pic>
        <p:nvPicPr>
          <p:cNvPr id="4" name="Picture 3"/>
          <p:cNvPicPr>
            <a:picLocks noChangeAspect="1"/>
          </p:cNvPicPr>
          <p:nvPr/>
        </p:nvPicPr>
        <p:blipFill>
          <a:blip r:embed="rId3"/>
          <a:stretch>
            <a:fillRect/>
          </a:stretch>
        </p:blipFill>
        <p:spPr>
          <a:xfrm>
            <a:off x="5569999" y="2504348"/>
            <a:ext cx="6622001" cy="3728500"/>
          </a:xfrm>
          <a:prstGeom prst="rect">
            <a:avLst/>
          </a:prstGeom>
        </p:spPr>
      </p:pic>
    </p:spTree>
    <p:extLst>
      <p:ext uri="{BB962C8B-B14F-4D97-AF65-F5344CB8AC3E}">
        <p14:creationId xmlns:p14="http://schemas.microsoft.com/office/powerpoint/2010/main" val="142815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3D55A-A8B8-AB41-ADE0-DE77F995AC45}"/>
              </a:ext>
            </a:extLst>
          </p:cNvPr>
          <p:cNvSpPr>
            <a:spLocks noGrp="1"/>
          </p:cNvSpPr>
          <p:nvPr>
            <p:ph type="title"/>
          </p:nvPr>
        </p:nvSpPr>
        <p:spPr>
          <a:xfrm>
            <a:off x="2152272" y="718064"/>
            <a:ext cx="9025378" cy="646331"/>
          </a:xfrm>
        </p:spPr>
        <p:txBody>
          <a:bodyPr/>
          <a:lstStyle/>
          <a:p>
            <a:pPr algn="ctr"/>
            <a:r>
              <a:rPr lang="en-US" dirty="0">
                <a:solidFill>
                  <a:srgbClr val="0070C0"/>
                </a:solidFill>
              </a:rPr>
              <a:t>CLPS Deliveries &amp; Future Payloads</a:t>
            </a:r>
          </a:p>
        </p:txBody>
      </p:sp>
      <p:sp>
        <p:nvSpPr>
          <p:cNvPr id="6" name="Content Placeholder 2">
            <a:extLst>
              <a:ext uri="{FF2B5EF4-FFF2-40B4-BE49-F238E27FC236}">
                <a16:creationId xmlns:a16="http://schemas.microsoft.com/office/drawing/2014/main" id="{25728439-3FD0-E24B-AD7D-AC86C296DC13}"/>
              </a:ext>
            </a:extLst>
          </p:cNvPr>
          <p:cNvSpPr>
            <a:spLocks noGrp="1"/>
          </p:cNvSpPr>
          <p:nvPr>
            <p:ph idx="1"/>
          </p:nvPr>
        </p:nvSpPr>
        <p:spPr>
          <a:xfrm>
            <a:off x="1727201" y="1555366"/>
            <a:ext cx="9875520" cy="4866973"/>
          </a:xfrm>
        </p:spPr>
        <p:txBody>
          <a:bodyPr vert="horz" lIns="91440" tIns="45720" rIns="91440" bIns="45720" rtlCol="0" anchor="t">
            <a:spAutoFit/>
          </a:bodyPr>
          <a:lstStyle/>
          <a:p>
            <a:r>
              <a:rPr lang="en-US" sz="2000" b="1" dirty="0"/>
              <a:t>Payloads and Research Investigations for the Surface of the Moon (PRISM)</a:t>
            </a:r>
          </a:p>
          <a:p>
            <a:pPr marL="285750" indent="-285750">
              <a:buFont typeface="Arial" panose="020B0604020202020204" pitchFamily="34" charset="0"/>
              <a:buChar char="•"/>
            </a:pPr>
            <a:r>
              <a:rPr lang="en-US" dirty="0"/>
              <a:t>PRISM RFI:  238 Responses from the community received</a:t>
            </a:r>
          </a:p>
          <a:p>
            <a:pPr marL="742950" lvl="1" indent="-285750">
              <a:buFont typeface="Courier New" panose="02070309020205020404" pitchFamily="49" charset="0"/>
              <a:buChar char="o"/>
            </a:pPr>
            <a:r>
              <a:rPr lang="en-US" sz="1600" dirty="0"/>
              <a:t>Catalog of potential instruments</a:t>
            </a:r>
          </a:p>
          <a:p>
            <a:pPr marL="285750" indent="-285750">
              <a:buFont typeface="Arial" panose="020B0604020202020204" pitchFamily="34" charset="0"/>
              <a:buChar char="•"/>
            </a:pPr>
            <a:r>
              <a:rPr lang="en-US" dirty="0"/>
              <a:t>PRISM stage-2 solicitations will state location for each delivery, allowing PIs to propose science optimized for those locations</a:t>
            </a:r>
          </a:p>
          <a:p>
            <a:pPr marL="793750" lvl="1" indent="-285750" defTabSz="457200" eaLnBrk="0" fontAlgn="base" hangingPunct="0">
              <a:spcBef>
                <a:spcPts val="0"/>
              </a:spcBef>
              <a:spcAft>
                <a:spcPts val="600"/>
              </a:spcAft>
              <a:buFont typeface="Courier New" panose="02070309020205020404" pitchFamily="49" charset="0"/>
              <a:buChar char="o"/>
              <a:defRPr/>
            </a:pPr>
            <a:r>
              <a:rPr lang="en-US" sz="1600" dirty="0">
                <a:ea typeface="ヒラギノ角ゴ Pro W3" charset="-128"/>
              </a:rPr>
              <a:t>High-value ‘location agnostic’ instruments will be called for in PRISM-2</a:t>
            </a:r>
          </a:p>
          <a:p>
            <a:pPr marL="793750" lvl="1" indent="-285750" defTabSz="457200" eaLnBrk="0" fontAlgn="base" hangingPunct="0">
              <a:spcBef>
                <a:spcPts val="0"/>
              </a:spcBef>
              <a:spcAft>
                <a:spcPts val="600"/>
              </a:spcAft>
              <a:buFont typeface="Courier New" panose="02070309020205020404" pitchFamily="49" charset="0"/>
              <a:buChar char="o"/>
              <a:defRPr/>
            </a:pPr>
            <a:r>
              <a:rPr lang="en-US" sz="1600" dirty="0">
                <a:ea typeface="ヒラギノ角ゴ Pro W3" charset="-128"/>
              </a:rPr>
              <a:t>International contributions to PRISM investigations may be included at up to 30% the total cost of the investigation</a:t>
            </a:r>
          </a:p>
          <a:p>
            <a:pPr marL="793750" lvl="1" indent="-285750" defTabSz="457200" eaLnBrk="0" fontAlgn="base" hangingPunct="0">
              <a:spcBef>
                <a:spcPts val="0"/>
              </a:spcBef>
              <a:spcAft>
                <a:spcPts val="600"/>
              </a:spcAft>
              <a:buFont typeface="Courier New" panose="02070309020205020404" pitchFamily="49" charset="0"/>
              <a:buChar char="o"/>
              <a:defRPr/>
            </a:pPr>
            <a:r>
              <a:rPr lang="en-US" sz="1600" dirty="0">
                <a:ea typeface="ヒラギノ角ゴ Pro W3" charset="-128"/>
              </a:rPr>
              <a:t>PRISM instruments will feed the manifests for Task Orders for deliveries from late 2023 onwards</a:t>
            </a:r>
          </a:p>
          <a:p>
            <a:pPr marL="793750" lvl="1" indent="-285750" defTabSz="457200" eaLnBrk="0" fontAlgn="base" hangingPunct="0">
              <a:spcBef>
                <a:spcPts val="0"/>
              </a:spcBef>
              <a:spcAft>
                <a:spcPts val="600"/>
              </a:spcAft>
              <a:buFont typeface="Courier New" panose="02070309020205020404" pitchFamily="49" charset="0"/>
              <a:buChar char="o"/>
              <a:defRPr/>
            </a:pPr>
            <a:r>
              <a:rPr lang="en-US" sz="1600" dirty="0">
                <a:ea typeface="ヒラギノ角ゴ Pro W3" charset="-128"/>
              </a:rPr>
              <a:t>Can be expanded to include orbital payloads</a:t>
            </a:r>
          </a:p>
          <a:p>
            <a:pPr marL="793750" lvl="1" indent="-285750" defTabSz="457200" eaLnBrk="0" fontAlgn="base" hangingPunct="0">
              <a:spcBef>
                <a:spcPts val="0"/>
              </a:spcBef>
              <a:spcAft>
                <a:spcPts val="600"/>
              </a:spcAft>
              <a:buFont typeface="Courier New" panose="02070309020205020404" pitchFamily="49" charset="0"/>
              <a:buChar char="o"/>
              <a:defRPr/>
            </a:pPr>
            <a:r>
              <a:rPr lang="en-US" sz="1600" dirty="0">
                <a:ea typeface="ヒラギノ角ゴ Pro W3" charset="-128"/>
              </a:rPr>
              <a:t>July 20 community announcement provided a heads-up on the first Stage 2 call and also identified the destinations for the 2 deliveries</a:t>
            </a:r>
          </a:p>
          <a:p>
            <a:pPr marL="1200150" lvl="2" indent="-285750">
              <a:spcBef>
                <a:spcPts val="0"/>
              </a:spcBef>
              <a:buFont typeface="Wingdings" pitchFamily="2" charset="2"/>
              <a:buChar char="v"/>
            </a:pPr>
            <a:r>
              <a:rPr lang="en-US" sz="1600" dirty="0"/>
              <a:t>Reiner Gamma magnetic anomaly (lunar swirl)</a:t>
            </a:r>
          </a:p>
          <a:p>
            <a:pPr marL="1200150" lvl="2" indent="-285750">
              <a:spcAft>
                <a:spcPts val="600"/>
              </a:spcAft>
              <a:buFont typeface="Wingdings" pitchFamily="2" charset="2"/>
              <a:buChar char="v"/>
            </a:pPr>
            <a:r>
              <a:rPr lang="en-US" sz="1600" dirty="0">
                <a:latin typeface="Arial"/>
                <a:cs typeface="Arial"/>
              </a:rPr>
              <a:t>Schrödinger </a:t>
            </a:r>
            <a:r>
              <a:rPr lang="en-US" sz="1600" dirty="0" err="1">
                <a:latin typeface="Arial"/>
                <a:cs typeface="Arial"/>
              </a:rPr>
              <a:t>farside</a:t>
            </a:r>
            <a:r>
              <a:rPr lang="en-US" sz="1600" dirty="0">
                <a:latin typeface="Arial"/>
                <a:cs typeface="Arial"/>
              </a:rPr>
              <a:t> basin impact melt</a:t>
            </a:r>
          </a:p>
          <a:p>
            <a:pPr marL="793750" lvl="1" indent="-285750" defTabSz="457200" eaLnBrk="0" fontAlgn="base" hangingPunct="0">
              <a:spcBef>
                <a:spcPts val="0"/>
              </a:spcBef>
              <a:spcAft>
                <a:spcPts val="600"/>
              </a:spcAft>
              <a:buFont typeface="Courier New" panose="02070309020205020404" pitchFamily="49" charset="0"/>
              <a:buChar char="o"/>
              <a:defRPr/>
            </a:pPr>
            <a:r>
              <a:rPr lang="en-US" sz="1600" dirty="0">
                <a:ea typeface="ヒラギノ角ゴ Pro W3" charset="-128"/>
              </a:rPr>
              <a:t>Payloads from other NASA mission directorates are also incorporated into Task Orders</a:t>
            </a:r>
          </a:p>
          <a:p>
            <a:pPr lvl="1"/>
            <a:endParaRPr lang="en-US" dirty="0"/>
          </a:p>
        </p:txBody>
      </p:sp>
      <p:sp>
        <p:nvSpPr>
          <p:cNvPr id="4" name="Slide Number Placeholder 3">
            <a:extLst>
              <a:ext uri="{FF2B5EF4-FFF2-40B4-BE49-F238E27FC236}">
                <a16:creationId xmlns:a16="http://schemas.microsoft.com/office/drawing/2014/main" id="{F473B0ED-3A77-3844-82AD-A93E4F3A13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7642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1549" b="5742"/>
          <a:stretch/>
        </p:blipFill>
        <p:spPr>
          <a:xfrm>
            <a:off x="0" y="824834"/>
            <a:ext cx="12191999" cy="6033166"/>
          </a:xfrm>
          <a:prstGeom prst="rect">
            <a:avLst/>
          </a:prstGeom>
        </p:spPr>
      </p:pic>
      <p:sp>
        <p:nvSpPr>
          <p:cNvPr id="8" name="Rectangle 7">
            <a:extLst>
              <a:ext uri="{FF2B5EF4-FFF2-40B4-BE49-F238E27FC236}">
                <a16:creationId xmlns:a16="http://schemas.microsoft.com/office/drawing/2014/main" id="{59D7E02B-8C72-400A-AAAD-8E619DC3800B}"/>
              </a:ext>
            </a:extLst>
          </p:cNvPr>
          <p:cNvSpPr/>
          <p:nvPr/>
        </p:nvSpPr>
        <p:spPr>
          <a:xfrm>
            <a:off x="6342507" y="3419584"/>
            <a:ext cx="5756012" cy="2246769"/>
          </a:xfrm>
          <a:prstGeom prst="rect">
            <a:avLst/>
          </a:prstGeom>
          <a:solidFill>
            <a:schemeClr val="tx1">
              <a:lumMod val="85000"/>
              <a:lumOff val="15000"/>
              <a:alpha val="60000"/>
            </a:schemeClr>
          </a:solidFill>
        </p:spPr>
        <p:txBody>
          <a:bodyPr wrap="square">
            <a:spAutoFit/>
          </a:bodyPr>
          <a:lstStyle/>
          <a:p>
            <a:pPr marL="742950" lvl="2"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Deliver science instruments/experiment payloads</a:t>
            </a:r>
          </a:p>
          <a:p>
            <a:pPr marL="1200150" lvl="3"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Autonomous execution of the experiments</a:t>
            </a:r>
          </a:p>
          <a:p>
            <a:pPr marL="742950" lvl="2"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Deliver instruments/experiment for pre-positioning on the lunar surface for moonwalker access</a:t>
            </a:r>
          </a:p>
        </p:txBody>
      </p:sp>
      <p:sp>
        <p:nvSpPr>
          <p:cNvPr id="2" name="Slide Number Placeholder 1">
            <a:extLst>
              <a:ext uri="{FF2B5EF4-FFF2-40B4-BE49-F238E27FC236}">
                <a16:creationId xmlns:a16="http://schemas.microsoft.com/office/drawing/2014/main" id="{4CF18AA0-ED42-46BC-A1CF-72DB67F85EB9}"/>
              </a:ext>
            </a:extLst>
          </p:cNvPr>
          <p:cNvSpPr>
            <a:spLocks noGrp="1"/>
          </p:cNvSpPr>
          <p:nvPr>
            <p:ph type="sldNum" sz="quarter" idx="12"/>
          </p:nvPr>
        </p:nvSpPr>
        <p:spPr/>
        <p:txBody>
          <a:bodyPr/>
          <a:lstStyle/>
          <a:p>
            <a:fld id="{2E8C51FE-49D9-314D-9957-ABBF7DDE8782}" type="slidenum">
              <a:rPr lang="en-US" smtClean="0"/>
              <a:pPr/>
              <a:t>18</a:t>
            </a:fld>
            <a:endParaRPr lang="en-US"/>
          </a:p>
        </p:txBody>
      </p:sp>
      <p:sp>
        <p:nvSpPr>
          <p:cNvPr id="3" name="TextBox 2">
            <a:extLst>
              <a:ext uri="{FF2B5EF4-FFF2-40B4-BE49-F238E27FC236}">
                <a16:creationId xmlns:a16="http://schemas.microsoft.com/office/drawing/2014/main" id="{60EE1C07-090D-9E42-9602-511383149FD1}"/>
              </a:ext>
            </a:extLst>
          </p:cNvPr>
          <p:cNvSpPr txBox="1"/>
          <p:nvPr/>
        </p:nvSpPr>
        <p:spPr>
          <a:xfrm>
            <a:off x="2690803" y="471996"/>
            <a:ext cx="6810391" cy="584775"/>
          </a:xfrm>
          <a:prstGeom prst="rect">
            <a:avLst/>
          </a:prstGeom>
          <a:noFill/>
        </p:spPr>
        <p:txBody>
          <a:bodyPr wrap="none" rtlCol="0">
            <a:spAutoFit/>
          </a:bodyPr>
          <a:lstStyle/>
          <a:p>
            <a:r>
              <a:rPr lang="en-US" sz="3200" dirty="0">
                <a:solidFill>
                  <a:schemeClr val="bg1"/>
                </a:solidFill>
              </a:rPr>
              <a:t>CLPS Payload Science Delivery Concepts</a:t>
            </a:r>
          </a:p>
        </p:txBody>
      </p:sp>
    </p:spTree>
    <p:extLst>
      <p:ext uri="{BB962C8B-B14F-4D97-AF65-F5344CB8AC3E}">
        <p14:creationId xmlns:p14="http://schemas.microsoft.com/office/powerpoint/2010/main" val="342461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7AAD24-38D7-1D4F-9E65-3CC496D2585A}"/>
              </a:ext>
            </a:extLst>
          </p:cNvPr>
          <p:cNvSpPr>
            <a:spLocks noGrp="1"/>
          </p:cNvSpPr>
          <p:nvPr>
            <p:ph type="sldNum" sz="quarter" idx="12"/>
          </p:nvPr>
        </p:nvSpPr>
        <p:spPr/>
        <p:txBody>
          <a:bodyPr/>
          <a:lstStyle/>
          <a:p>
            <a:fld id="{2E8C51FE-49D9-314D-9957-ABBF7DDE8782}" type="slidenum">
              <a:rPr lang="en-US" smtClean="0">
                <a:solidFill>
                  <a:schemeClr val="bg1"/>
                </a:solidFill>
              </a:rPr>
              <a:pPr/>
              <a:t>19</a:t>
            </a:fld>
            <a:endParaRPr lang="en-US" dirty="0">
              <a:solidFill>
                <a:schemeClr val="bg1"/>
              </a:solidFill>
            </a:endParaRPr>
          </a:p>
        </p:txBody>
      </p:sp>
      <p:sp>
        <p:nvSpPr>
          <p:cNvPr id="6" name="Title 5">
            <a:extLst>
              <a:ext uri="{FF2B5EF4-FFF2-40B4-BE49-F238E27FC236}">
                <a16:creationId xmlns:a16="http://schemas.microsoft.com/office/drawing/2014/main" id="{D9209BB5-0E07-494D-98AD-FCB7844D1B37}"/>
              </a:ext>
            </a:extLst>
          </p:cNvPr>
          <p:cNvSpPr>
            <a:spLocks noGrp="1"/>
          </p:cNvSpPr>
          <p:nvPr>
            <p:ph type="title"/>
          </p:nvPr>
        </p:nvSpPr>
        <p:spPr>
          <a:xfrm>
            <a:off x="740781" y="3385023"/>
            <a:ext cx="4409443" cy="646331"/>
          </a:xfrm>
        </p:spPr>
        <p:txBody>
          <a:bodyPr/>
          <a:lstStyle/>
          <a:p>
            <a:pPr algn="ctr"/>
            <a:r>
              <a:rPr lang="en-US" dirty="0"/>
              <a:t>Gateway</a:t>
            </a:r>
          </a:p>
        </p:txBody>
      </p:sp>
    </p:spTree>
    <p:extLst>
      <p:ext uri="{BB962C8B-B14F-4D97-AF65-F5344CB8AC3E}">
        <p14:creationId xmlns:p14="http://schemas.microsoft.com/office/powerpoint/2010/main" val="112780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tx1">
                <a:alpha val="41000"/>
              </a:schemeClr>
            </a:gs>
            <a:gs pos="46000">
              <a:schemeClr val="tx1">
                <a:alpha val="0"/>
              </a:schemeClr>
            </a:gs>
            <a:gs pos="100000">
              <a:schemeClr val="tx1">
                <a:alpha val="8000"/>
              </a:schemeClr>
            </a:gs>
          </a:gsLst>
          <a:lin ang="2700000" scaled="1"/>
          <a:tileRect/>
        </a:gradFill>
        <a:effectLst/>
      </p:bgPr>
    </p:bg>
    <p:spTree>
      <p:nvGrpSpPr>
        <p:cNvPr id="1" name=""/>
        <p:cNvGrpSpPr/>
        <p:nvPr/>
      </p:nvGrpSpPr>
      <p:grpSpPr>
        <a:xfrm>
          <a:off x="0" y="0"/>
          <a:ext cx="0" cy="0"/>
          <a:chOff x="0" y="0"/>
          <a:chExt cx="0" cy="0"/>
        </a:xfrm>
      </p:grpSpPr>
      <p:pic>
        <p:nvPicPr>
          <p:cNvPr id="8" name="Picture 7" descr="A picture containing transport, dark, sitting, table&#10;&#10;Description automatically generated">
            <a:extLst>
              <a:ext uri="{FF2B5EF4-FFF2-40B4-BE49-F238E27FC236}">
                <a16:creationId xmlns:a16="http://schemas.microsoft.com/office/drawing/2014/main" id="{4110AE9C-B312-344C-929C-605AE0FB471F}"/>
              </a:ext>
            </a:extLst>
          </p:cNvPr>
          <p:cNvPicPr>
            <a:picLocks noChangeAspect="1"/>
          </p:cNvPicPr>
          <p:nvPr/>
        </p:nvPicPr>
        <p:blipFill>
          <a:blip r:embed="rId3"/>
          <a:stretch>
            <a:fillRect/>
          </a:stretch>
        </p:blipFill>
        <p:spPr>
          <a:xfrm>
            <a:off x="0" y="0"/>
            <a:ext cx="12192000" cy="6858000"/>
          </a:xfrm>
          <a:prstGeom prst="rect">
            <a:avLst/>
          </a:prstGeom>
        </p:spPr>
      </p:pic>
      <p:sp>
        <p:nvSpPr>
          <p:cNvPr id="14" name="Title 13">
            <a:extLst>
              <a:ext uri="{FF2B5EF4-FFF2-40B4-BE49-F238E27FC236}">
                <a16:creationId xmlns:a16="http://schemas.microsoft.com/office/drawing/2014/main" id="{045B14D9-F6AF-3046-8086-F990F71A6C12}"/>
              </a:ext>
            </a:extLst>
          </p:cNvPr>
          <p:cNvSpPr>
            <a:spLocks noGrp="1"/>
          </p:cNvSpPr>
          <p:nvPr>
            <p:ph type="title"/>
          </p:nvPr>
        </p:nvSpPr>
        <p:spPr>
          <a:xfrm>
            <a:off x="0" y="365125"/>
            <a:ext cx="12192000" cy="892175"/>
          </a:xfrm>
          <a:solidFill>
            <a:schemeClr val="tx1">
              <a:alpha val="51000"/>
            </a:schemeClr>
          </a:solidFill>
        </p:spPr>
        <p:txBody>
          <a:bodyPr>
            <a:normAutofit fontScale="90000"/>
          </a:bodyPr>
          <a:lstStyle/>
          <a:p>
            <a:pPr algn="ctr"/>
            <a:r>
              <a:rPr lang="en-US" sz="4000" dirty="0"/>
              <a:t>Gateway International Partners</a:t>
            </a:r>
            <a:br>
              <a:rPr lang="en-US" dirty="0"/>
            </a:br>
            <a:r>
              <a:rPr lang="en-US" sz="2200" b="0" i="1" dirty="0"/>
              <a:t>Building on ISS partnerships to expand deep space capabilities</a:t>
            </a:r>
            <a:endParaRPr lang="en-US" b="0" i="1" dirty="0"/>
          </a:p>
        </p:txBody>
      </p:sp>
      <p:pic>
        <p:nvPicPr>
          <p:cNvPr id="27" name="Picture 26">
            <a:extLst>
              <a:ext uri="{FF2B5EF4-FFF2-40B4-BE49-F238E27FC236}">
                <a16:creationId xmlns:a16="http://schemas.microsoft.com/office/drawing/2014/main" id="{8AE8F73B-1B8D-EE40-87B4-6B5F6DC855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42275" y="5552122"/>
            <a:ext cx="894575" cy="742124"/>
          </a:xfrm>
          <a:prstGeom prst="rect">
            <a:avLst/>
          </a:prstGeom>
        </p:spPr>
      </p:pic>
      <p:pic>
        <p:nvPicPr>
          <p:cNvPr id="30" name="Picture 29">
            <a:extLst>
              <a:ext uri="{FF2B5EF4-FFF2-40B4-BE49-F238E27FC236}">
                <a16:creationId xmlns:a16="http://schemas.microsoft.com/office/drawing/2014/main" id="{40AD9ADF-CC99-C64B-A983-9D95E355A6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67167" y="5556604"/>
            <a:ext cx="1211557" cy="753437"/>
          </a:xfrm>
          <a:prstGeom prst="rect">
            <a:avLst/>
          </a:prstGeom>
        </p:spPr>
      </p:pic>
      <p:pic>
        <p:nvPicPr>
          <p:cNvPr id="1028" name="Picture 4" descr="Roscosmos logo en.sv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47761" y="5597812"/>
            <a:ext cx="1103261" cy="69643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B8EB5BF-7501-C541-9B18-DEB140DAA7F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35513" y="5437822"/>
            <a:ext cx="1680893" cy="1067474"/>
          </a:xfrm>
          <a:prstGeom prst="rect">
            <a:avLst/>
          </a:prstGeom>
        </p:spPr>
      </p:pic>
      <p:grpSp>
        <p:nvGrpSpPr>
          <p:cNvPr id="6" name="Group 5">
            <a:extLst>
              <a:ext uri="{FF2B5EF4-FFF2-40B4-BE49-F238E27FC236}">
                <a16:creationId xmlns:a16="http://schemas.microsoft.com/office/drawing/2014/main" id="{FE5FBDE0-815D-DC4D-BB4A-EAA6D718461F}"/>
              </a:ext>
            </a:extLst>
          </p:cNvPr>
          <p:cNvGrpSpPr/>
          <p:nvPr/>
        </p:nvGrpSpPr>
        <p:grpSpPr>
          <a:xfrm>
            <a:off x="3661592" y="5572218"/>
            <a:ext cx="749178" cy="758688"/>
            <a:chOff x="3467953" y="5572218"/>
            <a:chExt cx="749178" cy="758688"/>
          </a:xfrm>
        </p:grpSpPr>
        <p:sp>
          <p:nvSpPr>
            <p:cNvPr id="4" name="Oval 3">
              <a:extLst>
                <a:ext uri="{FF2B5EF4-FFF2-40B4-BE49-F238E27FC236}">
                  <a16:creationId xmlns:a16="http://schemas.microsoft.com/office/drawing/2014/main" id="{B6318639-77A0-534F-A881-2BCB9EFF280B}"/>
                </a:ext>
              </a:extLst>
            </p:cNvPr>
            <p:cNvSpPr/>
            <p:nvPr/>
          </p:nvSpPr>
          <p:spPr>
            <a:xfrm>
              <a:off x="3478001" y="5572218"/>
              <a:ext cx="723952" cy="7421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533AD65E-1094-C84C-8B4A-6DF3FFB2C9A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67953" y="5581728"/>
              <a:ext cx="749178" cy="749178"/>
            </a:xfrm>
            <a:prstGeom prst="rect">
              <a:avLst/>
            </a:prstGeom>
          </p:spPr>
        </p:pic>
      </p:grpSp>
      <p:sp>
        <p:nvSpPr>
          <p:cNvPr id="5" name="Slide Number Placeholder 4">
            <a:extLst>
              <a:ext uri="{FF2B5EF4-FFF2-40B4-BE49-F238E27FC236}">
                <a16:creationId xmlns:a16="http://schemas.microsoft.com/office/drawing/2014/main" id="{1F66C75A-1D82-E848-BF2D-A8AF3CB16408}"/>
              </a:ext>
            </a:extLst>
          </p:cNvPr>
          <p:cNvSpPr>
            <a:spLocks noGrp="1"/>
          </p:cNvSpPr>
          <p:nvPr>
            <p:ph type="sldNum" sz="quarter" idx="12"/>
          </p:nvPr>
        </p:nvSpPr>
        <p:spPr/>
        <p:txBody>
          <a:bodyPr/>
          <a:lstStyle/>
          <a:p>
            <a:fld id="{AAA21668-7E2D-D34B-8F28-D8590BEFEB53}" type="slidenum">
              <a:rPr lang="en-US" smtClean="0"/>
              <a:t>20</a:t>
            </a:fld>
            <a:endParaRPr lang="en-US" dirty="0"/>
          </a:p>
        </p:txBody>
      </p:sp>
    </p:spTree>
    <p:extLst>
      <p:ext uri="{BB962C8B-B14F-4D97-AF65-F5344CB8AC3E}">
        <p14:creationId xmlns:p14="http://schemas.microsoft.com/office/powerpoint/2010/main" val="3273134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169113-A8DE-D04F-9B7F-3DB130EB1A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6" name="TextBox 5">
            <a:extLst>
              <a:ext uri="{FF2B5EF4-FFF2-40B4-BE49-F238E27FC236}">
                <a16:creationId xmlns:a16="http://schemas.microsoft.com/office/drawing/2014/main" id="{9B3311F0-5707-564F-9CF1-1E8D9A45FEC5}"/>
              </a:ext>
            </a:extLst>
          </p:cNvPr>
          <p:cNvSpPr txBox="1"/>
          <p:nvPr/>
        </p:nvSpPr>
        <p:spPr>
          <a:xfrm>
            <a:off x="249102" y="1058802"/>
            <a:ext cx="1072473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GATEWAY</a:t>
            </a:r>
          </a:p>
        </p:txBody>
      </p:sp>
      <p:sp>
        <p:nvSpPr>
          <p:cNvPr id="5" name="Rectangle 4">
            <a:extLst>
              <a:ext uri="{FF2B5EF4-FFF2-40B4-BE49-F238E27FC236}">
                <a16:creationId xmlns:a16="http://schemas.microsoft.com/office/drawing/2014/main" id="{82B34BB8-9688-C043-B657-ACF706D6C603}"/>
              </a:ext>
            </a:extLst>
          </p:cNvPr>
          <p:cNvSpPr/>
          <p:nvPr/>
        </p:nvSpPr>
        <p:spPr>
          <a:xfrm>
            <a:off x="-121186" y="1766688"/>
            <a:ext cx="4503405" cy="4124206"/>
          </a:xfrm>
          <a:prstGeom prst="rect">
            <a:avLst/>
          </a:prstGeom>
          <a:gradFill flip="none" rotWithShape="1">
            <a:gsLst>
              <a:gs pos="0">
                <a:schemeClr val="tx1">
                  <a:alpha val="43000"/>
                </a:schemeClr>
              </a:gs>
              <a:gs pos="100000">
                <a:schemeClr val="tx1">
                  <a:alpha val="7000"/>
                </a:schemeClr>
              </a:gs>
            </a:gsLst>
            <a:lin ang="0" scaled="1"/>
            <a:tileRect/>
          </a:gradFill>
          <a:ln>
            <a:gradFill flip="none" rotWithShape="1">
              <a:gsLst>
                <a:gs pos="0">
                  <a:schemeClr val="bg1">
                    <a:alpha val="59000"/>
                  </a:schemeClr>
                </a:gs>
                <a:gs pos="100000">
                  <a:schemeClr val="bg1">
                    <a:alpha val="0"/>
                  </a:schemeClr>
                </a:gs>
              </a:gsLst>
              <a:lin ang="0" scaled="1"/>
              <a:tileRect/>
            </a:gradFill>
          </a:ln>
        </p:spPr>
        <p:txBody>
          <a:bodyPr wrap="square">
            <a:spAutoFit/>
          </a:bodyPr>
          <a:lstStyle/>
          <a:p>
            <a:pPr marL="685800" marR="0" lvl="1" indent="-228600" algn="l" defTabSz="457200" rtl="0" eaLnBrk="0" fontAlgn="base" latinLnBrk="0" hangingPunct="0">
              <a:lnSpc>
                <a:spcPct val="100000"/>
              </a:lnSpc>
              <a:spcBef>
                <a:spcPts val="0"/>
              </a:spcBef>
              <a:spcAft>
                <a:spcPts val="12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A platform to establish a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sustained human presence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on and around the Moon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in the next decade </a:t>
            </a:r>
          </a:p>
          <a:p>
            <a:pPr marL="685800" marR="0" lvl="1" indent="-228600" algn="l" defTabSz="457200" rtl="0" eaLnBrk="0" fontAlgn="base" latinLnBrk="0" hangingPunct="0">
              <a:lnSpc>
                <a:spcPct val="100000"/>
              </a:lnSpc>
              <a:spcBef>
                <a:spcPts val="0"/>
              </a:spcBef>
              <a:spcAft>
                <a:spcPts val="12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Will remain in lunar orbit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enabling access to the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lunar surface while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opening the solar system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to further exploration </a:t>
            </a:r>
          </a:p>
          <a:p>
            <a:pPr marL="685800" marR="0" lvl="1" indent="-228600" algn="l" defTabSz="457200" rtl="0" eaLnBrk="0" fontAlgn="base" latinLnBrk="0" hangingPunct="0">
              <a:lnSpc>
                <a:spcPct val="100000"/>
              </a:lnSpc>
              <a:spcBef>
                <a:spcPts val="0"/>
              </a:spcBef>
              <a:spcAft>
                <a:spcPts val="1200"/>
              </a:spcAft>
              <a:buClrTx/>
              <a:buSzTx/>
              <a:buFont typeface="Arial" charset="0"/>
              <a:buChar char="–"/>
              <a:tabLst/>
              <a:defRPr/>
            </a:pP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Built by NASA, industry, </a:t>
            </a:r>
            <a:b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br>
            <a:r>
              <a:rPr kumimoji="0" lang="en-US" sz="2200" b="0" i="0" u="none" strike="noStrike" kern="1200" cap="none" spc="0" normalizeH="0" baseline="0" noProof="0" dirty="0">
                <a:ln>
                  <a:noFill/>
                </a:ln>
                <a:solidFill>
                  <a:prstClr val="white"/>
                </a:solidFill>
                <a:effectLst/>
                <a:uLnTx/>
                <a:uFillTx/>
                <a:latin typeface="Arial"/>
                <a:ea typeface="ヒラギノ角ゴ Pro W3" charset="-128"/>
                <a:cs typeface="Arial"/>
              </a:rPr>
              <a:t>and international partners</a:t>
            </a:r>
          </a:p>
        </p:txBody>
      </p:sp>
      <p:sp>
        <p:nvSpPr>
          <p:cNvPr id="2" name="Slide Number Placeholder 1">
            <a:extLst>
              <a:ext uri="{FF2B5EF4-FFF2-40B4-BE49-F238E27FC236}">
                <a16:creationId xmlns:a16="http://schemas.microsoft.com/office/drawing/2014/main" id="{97BAAC44-8C3F-1E44-812F-7CD6EEF09099}"/>
              </a:ext>
            </a:extLst>
          </p:cNvPr>
          <p:cNvSpPr>
            <a:spLocks noGrp="1"/>
          </p:cNvSpPr>
          <p:nvPr>
            <p:ph type="sldNum" sz="quarter" idx="12"/>
          </p:nvPr>
        </p:nvSpPr>
        <p:spPr/>
        <p:txBody>
          <a:bodyPr/>
          <a:lstStyle/>
          <a:p>
            <a:fld id="{AAA21668-7E2D-D34B-8F28-D8590BEFEB53}" type="slidenum">
              <a:rPr lang="en-US" smtClean="0"/>
              <a:t>21</a:t>
            </a:fld>
            <a:endParaRPr lang="en-US" dirty="0"/>
          </a:p>
        </p:txBody>
      </p:sp>
    </p:spTree>
    <p:extLst>
      <p:ext uri="{BB962C8B-B14F-4D97-AF65-F5344CB8AC3E}">
        <p14:creationId xmlns:p14="http://schemas.microsoft.com/office/powerpoint/2010/main" val="227389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E8C51FE-49D9-314D-9957-ABBF7DDE8782}" type="slidenum">
              <a:rPr lang="en-US" smtClean="0"/>
              <a:pPr/>
              <a:t>22</a:t>
            </a:fld>
            <a:endParaRPr lang="en-US" dirty="0"/>
          </a:p>
        </p:txBody>
      </p:sp>
      <p:sp>
        <p:nvSpPr>
          <p:cNvPr id="32" name="Title 1">
            <a:extLst>
              <a:ext uri="{FF2B5EF4-FFF2-40B4-BE49-F238E27FC236}">
                <a16:creationId xmlns:a16="http://schemas.microsoft.com/office/drawing/2014/main" id="{504332C0-5C9B-1049-AC83-1333581C4C2B}"/>
              </a:ext>
            </a:extLst>
          </p:cNvPr>
          <p:cNvSpPr>
            <a:spLocks noGrp="1"/>
          </p:cNvSpPr>
          <p:nvPr>
            <p:ph type="title"/>
          </p:nvPr>
        </p:nvSpPr>
        <p:spPr>
          <a:xfrm>
            <a:off x="315384" y="103188"/>
            <a:ext cx="10769600" cy="742950"/>
          </a:xfrm>
        </p:spPr>
        <p:txBody>
          <a:bodyPr/>
          <a:lstStyle/>
          <a:p>
            <a:r>
              <a:rPr lang="en-US" sz="2800" dirty="0"/>
              <a:t>Gateway Utilization Coordination Panel</a:t>
            </a:r>
          </a:p>
        </p:txBody>
      </p:sp>
      <p:sp>
        <p:nvSpPr>
          <p:cNvPr id="33" name="Content Placeholder 2">
            <a:extLst>
              <a:ext uri="{FF2B5EF4-FFF2-40B4-BE49-F238E27FC236}">
                <a16:creationId xmlns:a16="http://schemas.microsoft.com/office/drawing/2014/main" id="{EDBA9812-A97B-674C-8525-E463F4ADBCD5}"/>
              </a:ext>
            </a:extLst>
          </p:cNvPr>
          <p:cNvSpPr>
            <a:spLocks noGrp="1"/>
          </p:cNvSpPr>
          <p:nvPr>
            <p:ph idx="1"/>
          </p:nvPr>
        </p:nvSpPr>
        <p:spPr>
          <a:xfrm>
            <a:off x="600174" y="993877"/>
            <a:ext cx="10972800" cy="5635003"/>
          </a:xfrm>
        </p:spPr>
        <p:txBody>
          <a:bodyPr>
            <a:normAutofit/>
          </a:bodyPr>
          <a:lstStyle/>
          <a:p>
            <a:r>
              <a:rPr lang="en-US" sz="1900" dirty="0"/>
              <a:t>Gateway Program has established the </a:t>
            </a:r>
            <a:r>
              <a:rPr lang="en-US" b="1" dirty="0"/>
              <a:t>Gateway Utilization Coordination Panel (GUCP) for coordination with Gateway International Partners, in accordance with the MOUs</a:t>
            </a:r>
          </a:p>
          <a:p>
            <a:pPr lvl="1"/>
            <a:r>
              <a:rPr lang="en-US" dirty="0"/>
              <a:t>Each International Partner has designated a Research Coordinator to put forth their agency’s payload candidates and serve as a member of the GUCP</a:t>
            </a:r>
          </a:p>
          <a:p>
            <a:pPr lvl="1"/>
            <a:r>
              <a:rPr lang="en-US" dirty="0"/>
              <a:t>Several multilateral research splinters have been set up (e.g., radiation, microbiome)</a:t>
            </a:r>
          </a:p>
          <a:p>
            <a:pPr lvl="2"/>
            <a:r>
              <a:rPr lang="en-US" dirty="0"/>
              <a:t>HRP using International Space Life Sciences Working Group (ISLSWG) for international forum on human research payload recommendations</a:t>
            </a:r>
          </a:p>
          <a:p>
            <a:pPr lvl="3"/>
            <a:endParaRPr lang="en-US" dirty="0"/>
          </a:p>
          <a:p>
            <a:r>
              <a:rPr lang="en-US" sz="1900" dirty="0"/>
              <a:t>Multiple GUCP splinter groups have already been formed to identify short term tactical payloads for initial Gateway elements</a:t>
            </a:r>
          </a:p>
          <a:p>
            <a:pPr lvl="1"/>
            <a:r>
              <a:rPr lang="en-US" sz="1700" dirty="0"/>
              <a:t>Splinter groups will begin to close out and transition to DWG’s as tactical payload work ends</a:t>
            </a:r>
          </a:p>
          <a:p>
            <a:pPr lvl="1"/>
            <a:r>
              <a:rPr lang="en-US" sz="1700" dirty="0"/>
              <a:t>Any ongoing work in splinter groups should transition to DWGs where appropriate</a:t>
            </a:r>
          </a:p>
          <a:p>
            <a:endParaRPr lang="en-US" dirty="0"/>
          </a:p>
          <a:p>
            <a:r>
              <a:rPr lang="en-US" dirty="0"/>
              <a:t>DWGs will take the place of splinter groups as payload selection transitions to strategic process</a:t>
            </a:r>
          </a:p>
        </p:txBody>
      </p:sp>
    </p:spTree>
    <p:extLst>
      <p:ext uri="{BB962C8B-B14F-4D97-AF65-F5344CB8AC3E}">
        <p14:creationId xmlns:p14="http://schemas.microsoft.com/office/powerpoint/2010/main" val="306403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4BDE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11320</TotalTime>
  <Words>1757</Words>
  <Application>Microsoft Macintosh PowerPoint</Application>
  <PresentationFormat>Widescreen</PresentationFormat>
  <Paragraphs>204</Paragraphs>
  <Slides>22</Slides>
  <Notes>13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22</vt:i4>
      </vt:variant>
    </vt:vector>
  </HeadingPairs>
  <TitlesOfParts>
    <vt:vector size="35" baseType="lpstr">
      <vt:lpstr>Arial</vt:lpstr>
      <vt:lpstr>Calibri</vt:lpstr>
      <vt:lpstr>Calibri Light</vt:lpstr>
      <vt:lpstr>Century Gothic</vt:lpstr>
      <vt:lpstr>Courier New</vt:lpstr>
      <vt:lpstr>Helvetica</vt:lpstr>
      <vt:lpstr>Helvetica Neue LT Std 77 Bold C</vt:lpstr>
      <vt:lpstr>Monaco</vt:lpstr>
      <vt:lpstr>Wingdings</vt:lpstr>
      <vt:lpstr>Office Theme</vt:lpstr>
      <vt:lpstr>1_Office Theme</vt:lpstr>
      <vt:lpstr>3_Office Theme</vt:lpstr>
      <vt:lpstr>2_Office Theme</vt:lpstr>
      <vt:lpstr>PowerPoint Presentation</vt:lpstr>
      <vt:lpstr>PowerPoint Presentation</vt:lpstr>
      <vt:lpstr>Lunar Missions</vt:lpstr>
      <vt:lpstr>PowerPoint Presentation</vt:lpstr>
      <vt:lpstr>PowerPoint Presentation</vt:lpstr>
      <vt:lpstr>              : Landing Humans On the Moon in 2024</vt:lpstr>
      <vt:lpstr>PowerPoint Presentation</vt:lpstr>
      <vt:lpstr>PowerPoint Presentation</vt:lpstr>
      <vt:lpstr>Technology Objectives</vt:lpstr>
      <vt:lpstr>PowerPoint Presentation</vt:lpstr>
      <vt:lpstr>PowerPoint Presentation</vt:lpstr>
      <vt:lpstr>PowerPoint Presentation</vt:lpstr>
      <vt:lpstr>Commercial Lunar Payload Services (CLPS)</vt:lpstr>
      <vt:lpstr>PowerPoint Presentation</vt:lpstr>
      <vt:lpstr>PowerPoint Presentation</vt:lpstr>
      <vt:lpstr>Commercial Lunar Payload Services (CLPS)</vt:lpstr>
      <vt:lpstr>CLPS Deliveries &amp; Future Payloads</vt:lpstr>
      <vt:lpstr>PowerPoint Presentation</vt:lpstr>
      <vt:lpstr>Gateway</vt:lpstr>
      <vt:lpstr>Gateway International Partners Building on ISS partnerships to expand deep space capabilities</vt:lpstr>
      <vt:lpstr>PowerPoint Presentation</vt:lpstr>
      <vt:lpstr>Gateway Utilization Coordination Panel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Sato, Kevin Y. (ARC-SC)</cp:lastModifiedBy>
  <cp:revision>325</cp:revision>
  <dcterms:created xsi:type="dcterms:W3CDTF">2018-07-16T01:24:17Z</dcterms:created>
  <dcterms:modified xsi:type="dcterms:W3CDTF">2020-11-16T21:04:02Z</dcterms:modified>
</cp:coreProperties>
</file>