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31.jpg" ContentType="image/jpg"/>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6" r:id="rId2"/>
    <p:sldMasterId id="2147483698" r:id="rId3"/>
    <p:sldMasterId id="2147483710" r:id="rId4"/>
    <p:sldMasterId id="2147483723" r:id="rId5"/>
  </p:sldMasterIdLst>
  <p:notesMasterIdLst>
    <p:notesMasterId r:id="rId24"/>
  </p:notesMasterIdLst>
  <p:sldIdLst>
    <p:sldId id="544" r:id="rId6"/>
    <p:sldId id="257" r:id="rId7"/>
    <p:sldId id="541" r:id="rId8"/>
    <p:sldId id="302" r:id="rId9"/>
    <p:sldId id="532" r:id="rId10"/>
    <p:sldId id="528" r:id="rId11"/>
    <p:sldId id="543" r:id="rId12"/>
    <p:sldId id="301" r:id="rId13"/>
    <p:sldId id="545" r:id="rId14"/>
    <p:sldId id="546" r:id="rId15"/>
    <p:sldId id="559" r:id="rId16"/>
    <p:sldId id="258" r:id="rId17"/>
    <p:sldId id="261" r:id="rId18"/>
    <p:sldId id="298" r:id="rId19"/>
    <p:sldId id="421" r:id="rId20"/>
    <p:sldId id="263" r:id="rId21"/>
    <p:sldId id="555" r:id="rId22"/>
    <p:sldId id="5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978" autoAdjust="0"/>
  </p:normalViewPr>
  <p:slideViewPr>
    <p:cSldViewPr snapToGrid="0">
      <p:cViewPr varScale="1">
        <p:scale>
          <a:sx n="78" d="100"/>
          <a:sy n="78" d="100"/>
        </p:scale>
        <p:origin x="18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0D537-D882-47F1-AD64-55FB039A9C60}" type="datetimeFigureOut">
              <a:rPr lang="en-US" smtClean="0"/>
              <a:t>11/15/2020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527EDB-1A0E-4235-9F45-AF9B4694AEA9}" type="slidenum">
              <a:rPr lang="en-US" smtClean="0"/>
              <a:t>‹#›</a:t>
            </a:fld>
            <a:endParaRPr lang="en-US"/>
          </a:p>
        </p:txBody>
      </p:sp>
    </p:spTree>
    <p:extLst>
      <p:ext uri="{BB962C8B-B14F-4D97-AF65-F5344CB8AC3E}">
        <p14:creationId xmlns:p14="http://schemas.microsoft.com/office/powerpoint/2010/main" val="144066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are examples of great astrophysics telescopes that will do great science (name one by one).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Hubble Space Telescope has enabled science that is invaluable to the solar system community, particularly in the ultraviolet wavelengths. As the Hubble space telescope is set to retire sometime this decade, its immediate successors will not be capable of continuing the UV measurement capability, so there will be a gap in UV coverage until LUVOIR becomes operational, which is projected to happen in the late 2030s to early 2040s.</a:t>
            </a:r>
          </a:p>
          <a:p>
            <a:endParaRPr lang="en-US" dirty="0"/>
          </a:p>
          <a:p>
            <a:r>
              <a:rPr lang="en-US" dirty="0"/>
              <a:t>To further illustrate the timeline I mentioned, with the Hubble Space Telescope going offline sometime during this decade, the JWST and Roman will not have UV capabilities, which are critical for studying time-domain phenomena.  There will be a gap in UV coverage that is at present projected to span nearly two decades (~15 years) until LUVOIR comes online.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endParaRPr lang="en-US" dirty="0"/>
          </a:p>
          <a:p>
            <a:r>
              <a:rPr lang="en-US" dirty="0"/>
              <a:t>Give some of content of slide 2 in here.  Arrow and year #.  Add second double arrow to denote UV gap. Label years and UV gap.</a:t>
            </a:r>
          </a:p>
          <a:p>
            <a:endParaRPr lang="en-US" dirty="0"/>
          </a:p>
        </p:txBody>
      </p:sp>
      <p:sp>
        <p:nvSpPr>
          <p:cNvPr id="4" name="Slide Number Placeholder 3"/>
          <p:cNvSpPr>
            <a:spLocks noGrp="1"/>
          </p:cNvSpPr>
          <p:nvPr>
            <p:ph type="sldNum" sz="quarter" idx="5"/>
          </p:nvPr>
        </p:nvSpPr>
        <p:spPr/>
        <p:txBody>
          <a:bodyPr/>
          <a:lstStyle/>
          <a:p>
            <a:fld id="{C5527EDB-1A0E-4235-9F45-AF9B4694AEA9}" type="slidenum">
              <a:rPr lang="en-US" smtClean="0"/>
              <a:t>1</a:t>
            </a:fld>
            <a:endParaRPr lang="en-US"/>
          </a:p>
        </p:txBody>
      </p:sp>
    </p:spTree>
    <p:extLst>
      <p:ext uri="{BB962C8B-B14F-4D97-AF65-F5344CB8AC3E}">
        <p14:creationId xmlns:p14="http://schemas.microsoft.com/office/powerpoint/2010/main" val="68468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Moreover, the next advances in solar system science to be enabled by space telescope observations should address temporally dynamic phenomena and the need for frequent, long-duration campaigns.  The time for a space telescope dedicated to solar system observations is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Various technology options are available.</a:t>
            </a:r>
            <a:endParaRPr lang="en-US" dirty="0"/>
          </a:p>
          <a:p>
            <a:endParaRPr lang="en-US" dirty="0"/>
          </a:p>
        </p:txBody>
      </p:sp>
      <p:sp>
        <p:nvSpPr>
          <p:cNvPr id="4" name="Slide Number Placeholder 3"/>
          <p:cNvSpPr>
            <a:spLocks noGrp="1"/>
          </p:cNvSpPr>
          <p:nvPr>
            <p:ph type="sldNum" sz="quarter" idx="5"/>
          </p:nvPr>
        </p:nvSpPr>
        <p:spPr/>
        <p:txBody>
          <a:bodyPr/>
          <a:lstStyle/>
          <a:p>
            <a:fld id="{C5527EDB-1A0E-4235-9F45-AF9B4694AEA9}" type="slidenum">
              <a:rPr lang="en-US" smtClean="0"/>
              <a:t>2</a:t>
            </a:fld>
            <a:endParaRPr lang="en-US"/>
          </a:p>
        </p:txBody>
      </p:sp>
    </p:spTree>
    <p:extLst>
      <p:ext uri="{BB962C8B-B14F-4D97-AF65-F5344CB8AC3E}">
        <p14:creationId xmlns:p14="http://schemas.microsoft.com/office/powerpoint/2010/main" val="68236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has been recommended by recent national academies reports, the most recent the committee on astrobiology and planetary science (CAPS) which made a recommendation to study a large to medium class dedicated space telescope for planetary science, going beyond the discovery-class dedicated telescope endorsed by visions and voyages.  Yet, no such studies have been funded to date by NASA.</a:t>
            </a:r>
          </a:p>
          <a:p>
            <a:r>
              <a:rPr lang="en-US" dirty="0"/>
              <a:t>-----------------------------------------------------------</a:t>
            </a:r>
          </a:p>
          <a:p>
            <a:r>
              <a:rPr lang="en-US" dirty="0"/>
              <a:t>Past national academies reports that recommended studying a solar system space telescope, and we want the decadal to do that again.</a:t>
            </a:r>
          </a:p>
        </p:txBody>
      </p:sp>
      <p:sp>
        <p:nvSpPr>
          <p:cNvPr id="4" name="Slide Number Placeholder 3"/>
          <p:cNvSpPr>
            <a:spLocks noGrp="1"/>
          </p:cNvSpPr>
          <p:nvPr>
            <p:ph type="sldNum" sz="quarter" idx="5"/>
          </p:nvPr>
        </p:nvSpPr>
        <p:spPr/>
        <p:txBody>
          <a:bodyPr/>
          <a:lstStyle/>
          <a:p>
            <a:fld id="{C5527EDB-1A0E-4235-9F45-AF9B4694AEA9}" type="slidenum">
              <a:rPr lang="en-US" smtClean="0"/>
              <a:t>3</a:t>
            </a:fld>
            <a:endParaRPr lang="en-US"/>
          </a:p>
        </p:txBody>
      </p:sp>
    </p:spTree>
    <p:extLst>
      <p:ext uri="{BB962C8B-B14F-4D97-AF65-F5344CB8AC3E}">
        <p14:creationId xmlns:p14="http://schemas.microsoft.com/office/powerpoint/2010/main" val="2452123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science that would be enabled by such a telescope addresses critical gaps in the knowledge of temporal phenomena across the solar system…., and would enable a comprehensive spectral survey of solar system minor bodies.  Thus, the idea has strong </a:t>
            </a:r>
            <a:r>
              <a:rPr lang="en-US" dirty="0" err="1"/>
              <a:t>multidisplinary</a:t>
            </a:r>
            <a:r>
              <a:rPr lang="en-US" dirty="0"/>
              <a:t> support.</a:t>
            </a:r>
          </a:p>
          <a:p>
            <a:endParaRPr lang="en-US" dirty="0"/>
          </a:p>
          <a:p>
            <a:r>
              <a:rPr lang="en-US" dirty="0"/>
              <a:t>Because we have been invited to speak by the small bodies panel, we want to further highlight the science that can be accomplished in this area.</a:t>
            </a:r>
          </a:p>
          <a:p>
            <a:endParaRPr lang="en-US" dirty="0"/>
          </a:p>
          <a:p>
            <a:r>
              <a:rPr lang="en-US" dirty="0"/>
              <a:t>-----------------------------------------------------------------------------------------------------------------------------------------------------------</a:t>
            </a:r>
          </a:p>
          <a:p>
            <a:r>
              <a:rPr lang="en-US" dirty="0"/>
              <a:t>Highlight my whitepaper</a:t>
            </a:r>
          </a:p>
          <a:p>
            <a:r>
              <a:rPr lang="en-US" dirty="0"/>
              <a:t>Maybe use this text with figure on slide 4</a:t>
            </a:r>
          </a:p>
          <a:p>
            <a:endParaRPr lang="en-US" dirty="0"/>
          </a:p>
          <a:p>
            <a:r>
              <a:rPr lang="en-US" dirty="0"/>
              <a:t>Do we want to go historical data on time funded for planetary research on astrophysics assets, or is this too contentious?</a:t>
            </a:r>
          </a:p>
        </p:txBody>
      </p:sp>
      <p:sp>
        <p:nvSpPr>
          <p:cNvPr id="4" name="Slide Number Placeholder 3"/>
          <p:cNvSpPr>
            <a:spLocks noGrp="1"/>
          </p:cNvSpPr>
          <p:nvPr>
            <p:ph type="sldNum" sz="quarter" idx="5"/>
          </p:nvPr>
        </p:nvSpPr>
        <p:spPr/>
        <p:txBody>
          <a:bodyPr/>
          <a:lstStyle/>
          <a:p>
            <a:fld id="{C5527EDB-1A0E-4235-9F45-AF9B4694AEA9}" type="slidenum">
              <a:rPr lang="en-US" smtClean="0"/>
              <a:t>4</a:t>
            </a:fld>
            <a:endParaRPr lang="en-US"/>
          </a:p>
        </p:txBody>
      </p:sp>
    </p:spTree>
    <p:extLst>
      <p:ext uri="{BB962C8B-B14F-4D97-AF65-F5344CB8AC3E}">
        <p14:creationId xmlns:p14="http://schemas.microsoft.com/office/powerpoint/2010/main" val="133140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Time-resolved measurements of volatile species address key questions in cometary science and could also characterize new classes of interstellar objects. With the time allotted to planetary observations by a dedicated telescope with sun-shielding ability to study Venus, comes the ability to follow the entire comet life- cycle for several comets, even as they approach perihelion, which will </a:t>
            </a:r>
            <a:r>
              <a:rPr lang="en-US" dirty="0" err="1"/>
              <a:t>provde</a:t>
            </a:r>
            <a:r>
              <a:rPr lang="en-US" dirty="0"/>
              <a:t> an unprecedented understanding of cometary evolution. </a:t>
            </a:r>
          </a:p>
          <a:p>
            <a:endParaRPr lang="en-US" dirty="0"/>
          </a:p>
          <a:p>
            <a:r>
              <a:rPr lang="en-US" dirty="0"/>
              <a:t>Acknowledge that facing a panel of experts; aware more science is possible with a space telescope; here are examples of science.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527EDB-1A0E-4235-9F45-AF9B4694A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426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remote spectroscopy in UV, vis, and </a:t>
            </a:r>
            <a:r>
              <a:rPr lang="en-US" dirty="0" err="1"/>
              <a:t>NiR</a:t>
            </a:r>
            <a:r>
              <a:rPr lang="en-US" dirty="0"/>
              <a:t> of Jupiter Trojans, irregular satellites, Centaurs, and Kuiper Belt Objects</a:t>
            </a:r>
          </a:p>
          <a:p>
            <a:endParaRPr lang="en-US" dirty="0"/>
          </a:p>
          <a:p>
            <a:r>
              <a:rPr lang="en-US" dirty="0"/>
              <a:t>Probing the initial composition of the solar nebula and the process of planetary migration with remote spectroscopy in UV, vis, and </a:t>
            </a:r>
            <a:r>
              <a:rPr lang="en-US" dirty="0" err="1"/>
              <a:t>NiR</a:t>
            </a:r>
            <a:r>
              <a:rPr lang="en-US" dirty="0"/>
              <a:t> </a:t>
            </a:r>
          </a:p>
          <a:p>
            <a:endParaRPr lang="en-US" dirty="0"/>
          </a:p>
          <a:p>
            <a:r>
              <a:rPr lang="en-US" dirty="0"/>
              <a:t>Origins of irregular satellites and Jupiter Trojans (was it the Kuiper belt?)  Spectral Char across these populations would establish links between current and primordial populations, informing models of giant planet migration</a:t>
            </a:r>
          </a:p>
          <a:p>
            <a:r>
              <a:rPr lang="en-US" dirty="0"/>
              <a:t>Time allocation of existing facilities does not support; space </a:t>
            </a:r>
            <a:r>
              <a:rPr lang="en-US" dirty="0" err="1"/>
              <a:t>obs</a:t>
            </a:r>
            <a:r>
              <a:rPr lang="en-US" dirty="0"/>
              <a:t> reach high background-limited magnitudes</a:t>
            </a:r>
          </a:p>
          <a:p>
            <a:endParaRPr lang="en-US" dirty="0"/>
          </a:p>
          <a:p>
            <a:r>
              <a:rPr lang="en-US" dirty="0"/>
              <a:t>scattered disk objects in the Kuiper belt interact gravitationally with Neptune and may be the source population of some Centaurs. Thus Centaurs are an opportunity to study KBOs and understand how surfaces evolve as they migrate towards the Sun.  UV spectral characterization of Space weathering could like SDO’s to Centaurs</a:t>
            </a:r>
          </a:p>
          <a:p>
            <a:endParaRPr lang="en-US" dirty="0"/>
          </a:p>
          <a:p>
            <a:r>
              <a:rPr lang="en-US" dirty="0"/>
              <a:t>Radial gradients of ice abundances in the solar nebular are suggested as a cause of KBO visible colors.</a:t>
            </a:r>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C5527EDB-1A0E-4235-9F45-AF9B4694AEA9}" type="slidenum">
              <a:rPr lang="en-US" smtClean="0"/>
              <a:t>6</a:t>
            </a:fld>
            <a:endParaRPr lang="en-US"/>
          </a:p>
        </p:txBody>
      </p:sp>
    </p:spTree>
    <p:extLst>
      <p:ext uri="{BB962C8B-B14F-4D97-AF65-F5344CB8AC3E}">
        <p14:creationId xmlns:p14="http://schemas.microsoft.com/office/powerpoint/2010/main" val="2309941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research shows that we are just beginning to understand asteroids better by observing them in the UV.  </a:t>
            </a:r>
          </a:p>
          <a:p>
            <a:r>
              <a:rPr lang="en-US" dirty="0"/>
              <a:t>Only asteroids studied at &lt;220nm, and there spectra are all different from one another at these wavelengths.</a:t>
            </a:r>
          </a:p>
          <a:p>
            <a:r>
              <a:rPr lang="en-US" dirty="0"/>
              <a:t>UV observations can shed light on present day processes impacting this surfaces, such as space weathering, and can provide information of outgases from active asteroids, what kinds of </a:t>
            </a:r>
            <a:r>
              <a:rPr lang="en-US" dirty="0" err="1"/>
              <a:t>volitles</a:t>
            </a:r>
            <a:r>
              <a:rPr lang="en-US" dirty="0"/>
              <a:t> and can have implications for potential life.</a:t>
            </a:r>
          </a:p>
          <a:p>
            <a:endParaRPr lang="en-US" dirty="0"/>
          </a:p>
          <a:p>
            <a:r>
              <a:rPr lang="en-US" sz="1200" kern="1200" dirty="0">
                <a:solidFill>
                  <a:schemeClr val="tx1"/>
                </a:solidFill>
                <a:effectLst/>
                <a:latin typeface="+mn-lt"/>
                <a:ea typeface="+mn-ea"/>
                <a:cs typeface="+mn-cs"/>
              </a:rPr>
              <a:t>These would be true for near-Earth asteroids as well if we have the tracking capability. </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Trade is how fast can we track; not as much of an issue for monolithic; sparse ap have arms that will vibrate and oscillate with tracing quickly; huge problem for membrane.</a:t>
            </a:r>
            <a:endParaRPr lang="en-US" dirty="0"/>
          </a:p>
          <a:p>
            <a:endParaRPr lang="en-US" dirty="0"/>
          </a:p>
          <a:p>
            <a:endParaRPr lang="en-US" dirty="0"/>
          </a:p>
          <a:p>
            <a:endParaRPr lang="en-US" dirty="0"/>
          </a:p>
          <a:p>
            <a:r>
              <a:rPr lang="en-US" dirty="0"/>
              <a:t>Have tracking capability for near-Earth asteroids? Include visible range in question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527EDB-1A0E-4235-9F45-AF9B4694A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238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PMCS development work, solar system-wide science objectives were defined and we considered 3 telescope </a:t>
            </a:r>
            <a:r>
              <a:rPr lang="en-US" dirty="0" err="1"/>
              <a:t>aperature</a:t>
            </a:r>
            <a:r>
              <a:rPr lang="en-US" dirty="0"/>
              <a:t> sizes that could enable the science.  Fully comprised science is denoted in red, partially comprised is in yellow, and fully enabled science is in green.  The letters R, D, and S, denote what the restrictions were in terms of resolution, mission duration, and sensitivity.  We found that 1.2 m telescope, similar to that proposed in the Discovery class Kuiper proposal led by Jim Bell, saw most science as at least </a:t>
            </a:r>
            <a:r>
              <a:rPr lang="en-US" dirty="0" err="1"/>
              <a:t>partically</a:t>
            </a:r>
            <a:r>
              <a:rPr lang="en-US" dirty="0"/>
              <a:t> compromised, while larger sizes enabled more science goals.  2 m monolith in one launch. 10 m only achieved within New Frontiers cost by distributed </a:t>
            </a:r>
            <a:r>
              <a:rPr lang="en-US" dirty="0" err="1"/>
              <a:t>aperature</a:t>
            </a:r>
            <a:r>
              <a:rPr lang="en-US" dirty="0"/>
              <a:t> able to go in one launch.  But, was a proposal dev effort for PMCS, so many more options exist than could be considered.  Need a study.</a:t>
            </a:r>
          </a:p>
          <a:p>
            <a:endParaRPr lang="en-US" dirty="0"/>
          </a:p>
          <a:p>
            <a:r>
              <a:rPr lang="en-US" dirty="0"/>
              <a:t>Kunio will now discuss architecture design options more in detail.  </a:t>
            </a:r>
          </a:p>
          <a:p>
            <a:endParaRPr lang="en-US" dirty="0"/>
          </a:p>
          <a:p>
            <a:r>
              <a:rPr lang="en-US" dirty="0"/>
              <a:t>“do not say comprised with Jim Bell, say partially accomplished”</a:t>
            </a:r>
          </a:p>
          <a:p>
            <a:r>
              <a:rPr lang="en-US" dirty="0"/>
              <a:t>-------------------------------------------------------</a:t>
            </a:r>
          </a:p>
          <a:p>
            <a:endParaRPr lang="en-US" dirty="0"/>
          </a:p>
          <a:p>
            <a:r>
              <a:rPr lang="en-US" dirty="0"/>
              <a:t>Example science questions, as worded this is how different class telescopes can address the science. Results of quick survey of science objects</a:t>
            </a:r>
          </a:p>
          <a:p>
            <a:endParaRPr lang="en-US" dirty="0"/>
          </a:p>
          <a:p>
            <a:pPr marL="228600" indent="-228600">
              <a:buAutoNum type="arabicPeriod"/>
            </a:pPr>
            <a:r>
              <a:rPr lang="en-US" dirty="0"/>
              <a:t>2 m monolithic option satisfies the sensitivity requirement, but not the resolution</a:t>
            </a:r>
          </a:p>
          <a:p>
            <a:pPr marL="228600" indent="-228600">
              <a:buAutoNum type="arabicPeriod"/>
            </a:pPr>
            <a:r>
              <a:rPr lang="en-US" dirty="0"/>
              <a:t>Diffraction limit that comes with 10 m aperture, almost everything turns green; lead to revolutionary resolving of small scale structures of temporally dynamic phenomena</a:t>
            </a:r>
          </a:p>
          <a:p>
            <a:pPr marL="228600" indent="-228600">
              <a:buAutoNum type="arabicPeriod"/>
            </a:pPr>
            <a:r>
              <a:rPr lang="en-US" dirty="0"/>
              <a:t>Yellow boxes denote high precision requirement for space aperture alignment to do UV observations.</a:t>
            </a:r>
          </a:p>
          <a:p>
            <a:pPr marL="228600" indent="-228600">
              <a:buAutoNum type="arabicPeriod"/>
            </a:pPr>
            <a:endParaRPr lang="en-US" dirty="0"/>
          </a:p>
          <a:p>
            <a:endParaRPr lang="en-US" dirty="0"/>
          </a:p>
          <a:p>
            <a:endParaRPr lang="en-US" dirty="0"/>
          </a:p>
          <a:p>
            <a:endParaRPr lang="en-US" dirty="0"/>
          </a:p>
          <a:p>
            <a:r>
              <a:rPr lang="en-US" dirty="0"/>
              <a:t>Why specifically is a Kuiper-sized telescope yellow for duration and sensitivity?  Which specific science is compromised?</a:t>
            </a:r>
          </a:p>
        </p:txBody>
      </p:sp>
      <p:sp>
        <p:nvSpPr>
          <p:cNvPr id="4" name="Slide Number Placeholder 3"/>
          <p:cNvSpPr>
            <a:spLocks noGrp="1"/>
          </p:cNvSpPr>
          <p:nvPr>
            <p:ph type="sldNum" sz="quarter" idx="5"/>
          </p:nvPr>
        </p:nvSpPr>
        <p:spPr/>
        <p:txBody>
          <a:bodyPr/>
          <a:lstStyle/>
          <a:p>
            <a:fld id="{C5527EDB-1A0E-4235-9F45-AF9B4694AEA9}" type="slidenum">
              <a:rPr lang="en-US" smtClean="0"/>
              <a:t>8</a:t>
            </a:fld>
            <a:endParaRPr lang="en-US"/>
          </a:p>
        </p:txBody>
      </p:sp>
    </p:spTree>
    <p:extLst>
      <p:ext uri="{BB962C8B-B14F-4D97-AF65-F5344CB8AC3E}">
        <p14:creationId xmlns:p14="http://schemas.microsoft.com/office/powerpoint/2010/main" val="2058380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NEEDS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DB993-5D87-4AF4-A411-A0472B7531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66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are okay, layout needs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DB993-5D87-4AF4-A411-A0472B7531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138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 Demo for Large Future Astrophysics Telescopes --- Aki Response: LUVOIR tech is ready</a:t>
            </a:r>
          </a:p>
          <a:p>
            <a:r>
              <a:rPr lang="en-US" dirty="0"/>
              <a:t>Can we make the labels legible?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527EDB-1A0E-4235-9F45-AF9B4694A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356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say this is a Visible telescope concept</a:t>
            </a:r>
          </a:p>
          <a:p>
            <a:r>
              <a:rPr lang="en-US" dirty="0"/>
              <a:t>Run quick NSSC database search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DB993-5D87-4AF4-A411-A0472B7531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300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Moreover, the next advances in solar system science to be enabled by space telescope observations should address temporally dynamic phenomena and the need for frequent, long-duration campaigns.  The time for a space telescope dedicated to solar system observations is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Various technology options are available.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527EDB-1A0E-4235-9F45-AF9B4694A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467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473F-98C6-244A-8255-7D1059D4A1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5D9639-539C-E342-ABC9-944299A6B6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7456B5-6DB3-5D44-B3EB-60794248D885}"/>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DEA12F19-C3A9-AA42-A1A3-242BD2CB7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61E739-5FF6-C448-9358-09B72428A450}"/>
              </a:ext>
            </a:extLst>
          </p:cNvPr>
          <p:cNvSpPr>
            <a:spLocks noGrp="1"/>
          </p:cNvSpPr>
          <p:nvPr>
            <p:ph type="sldNum" sz="quarter" idx="12"/>
          </p:nvPr>
        </p:nvSpPr>
        <p:spPr/>
        <p:txBody>
          <a:bodyPr/>
          <a:lstStyle/>
          <a:p>
            <a:fld id="{B9863D52-44ED-A24E-8B10-B5D526365921}" type="slidenum">
              <a:rPr lang="en-US" smtClean="0"/>
              <a:t>‹#›</a:t>
            </a:fld>
            <a:endParaRPr lang="en-US"/>
          </a:p>
        </p:txBody>
      </p:sp>
      <p:pic>
        <p:nvPicPr>
          <p:cNvPr id="13" name="Picture 12" descr="A picture containing sky, car, blue, sitting&#10;&#10;Description automatically generated">
            <a:extLst>
              <a:ext uri="{FF2B5EF4-FFF2-40B4-BE49-F238E27FC236}">
                <a16:creationId xmlns:a16="http://schemas.microsoft.com/office/drawing/2014/main" id="{4359EAC2-646C-BF48-AB55-1045AFC991E5}"/>
              </a:ext>
            </a:extLst>
          </p:cNvPr>
          <p:cNvPicPr>
            <a:picLocks noChangeAspect="1"/>
          </p:cNvPicPr>
          <p:nvPr userDrawn="1"/>
        </p:nvPicPr>
        <p:blipFill>
          <a:blip r:embed="rId2"/>
          <a:stretch>
            <a:fillRect/>
          </a:stretch>
        </p:blipFill>
        <p:spPr>
          <a:xfrm>
            <a:off x="-79513" y="-44726"/>
            <a:ext cx="12271513" cy="6902726"/>
          </a:xfrm>
          <a:prstGeom prst="rect">
            <a:avLst/>
          </a:prstGeom>
        </p:spPr>
      </p:pic>
    </p:spTree>
    <p:extLst>
      <p:ext uri="{BB962C8B-B14F-4D97-AF65-F5344CB8AC3E}">
        <p14:creationId xmlns:p14="http://schemas.microsoft.com/office/powerpoint/2010/main" val="4253314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710A4C-174F-DB4B-9EF3-EDF9096999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F804F-6870-D947-A786-A9FAB2787DD0}"/>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1B7312DE-4BDB-F049-AB1E-A5129AD8A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23A22-98CB-5C45-B8DA-D03CC43FC0B5}"/>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2713810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63E0-89CE-9143-80F0-2E3DBE0525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54B6B-5372-334A-A788-0752EDA4DD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C85B9B-6A39-9A4C-A325-2AE48D4F0869}"/>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4CEF2528-F362-5146-83FD-2398CBCDB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609C5-5E3E-BE45-9640-01F85E9D2E13}"/>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12007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E287-1467-BD48-AEB2-9F49AE7089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20B13B-BE13-B247-9633-24BD0D704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DE612B-8185-1544-885B-742BBB0590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8C3986-687C-D54A-A40C-B1F24C61F45D}"/>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6" name="Footer Placeholder 5">
            <a:extLst>
              <a:ext uri="{FF2B5EF4-FFF2-40B4-BE49-F238E27FC236}">
                <a16:creationId xmlns:a16="http://schemas.microsoft.com/office/drawing/2014/main" id="{6C5BE163-E179-F44E-B01A-641D3A6439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5E1B4A-141B-5F4C-AF26-F4265680889F}"/>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802551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9BB7-3345-8549-BB96-7614B6B72B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574A8B-2DAC-2140-A85A-EF96457678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9A3397-6EEC-D646-9C8B-17FD081C55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EE84AF-9B2C-C744-BDA8-3A77481856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95F9CD-6363-EB41-A4AC-8D19E0004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B76976-9CAC-5D4A-8CD1-64AD9CCCA121}"/>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8" name="Footer Placeholder 7">
            <a:extLst>
              <a:ext uri="{FF2B5EF4-FFF2-40B4-BE49-F238E27FC236}">
                <a16:creationId xmlns:a16="http://schemas.microsoft.com/office/drawing/2014/main" id="{7FD0BA70-B41D-874B-88E7-BC52D53418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2A5F85-C457-5249-A6D9-DEDC8AD9AD98}"/>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569753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21E9-7A10-554F-B0BD-50CDA21E09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4DE33-7AE2-3840-B6A5-192AF1C121A7}"/>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4" name="Footer Placeholder 3">
            <a:extLst>
              <a:ext uri="{FF2B5EF4-FFF2-40B4-BE49-F238E27FC236}">
                <a16:creationId xmlns:a16="http://schemas.microsoft.com/office/drawing/2014/main" id="{7B57E4CD-F86E-F847-A51F-7C4C815E82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F07DDA-4565-0744-BA78-B246DEE2324B}"/>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224849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A54861-7B98-A04C-A5B2-711A7E050EF6}"/>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3" name="Footer Placeholder 2">
            <a:extLst>
              <a:ext uri="{FF2B5EF4-FFF2-40B4-BE49-F238E27FC236}">
                <a16:creationId xmlns:a16="http://schemas.microsoft.com/office/drawing/2014/main" id="{ABF307CA-D8AA-BE4B-871A-6B1538EF63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047E18-796D-D149-90A4-34BA369D8AF0}"/>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4050840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FE6E-4208-BA46-9A0C-09D05106F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2C4D0A-4DA4-8946-9E49-1D7541753D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25FBAA-99F8-7246-A930-2627E61AA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46530-A056-8A4A-8B1D-A77891B53251}"/>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6" name="Footer Placeholder 5">
            <a:extLst>
              <a:ext uri="{FF2B5EF4-FFF2-40B4-BE49-F238E27FC236}">
                <a16:creationId xmlns:a16="http://schemas.microsoft.com/office/drawing/2014/main" id="{01DD40F7-F674-6745-86EF-BD47F4AF6C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30387-EC33-814A-B066-B283FE8595E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60938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AB0F-6785-E14A-BC61-37AC84B1E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1F1585-BE2C-C649-9E41-952149E028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BD5E01-CF97-294F-80D5-137F1FF3E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882902-5756-0347-A2C5-FC4F3B7A05D9}"/>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6" name="Footer Placeholder 5">
            <a:extLst>
              <a:ext uri="{FF2B5EF4-FFF2-40B4-BE49-F238E27FC236}">
                <a16:creationId xmlns:a16="http://schemas.microsoft.com/office/drawing/2014/main" id="{6A0CF76B-1017-CB46-83AC-0BB1F6F144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B22FFB-CF78-3646-A379-EA2219D941D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2904287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F49F9-FC73-E64D-B25F-B3ADEC1776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2C1513-50E9-3443-95BF-FE985E224D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18FF0-EEED-4940-BA06-3D99BB8BF4B9}"/>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D37BED14-86E9-D44D-A7C4-9016F945F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A7699-694C-E840-86E2-949A0171255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75748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E10663-274C-5840-98B0-64567FB487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606621-7EEE-9B4B-AB29-2E5CD49C47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6E42DF-5212-AD4D-848F-DB6DE8644DCB}"/>
              </a:ext>
            </a:extLst>
          </p:cNvPr>
          <p:cNvSpPr>
            <a:spLocks noGrp="1"/>
          </p:cNvSpPr>
          <p:nvPr>
            <p:ph type="dt" sz="half" idx="10"/>
          </p:nvPr>
        </p:nvSpPr>
        <p:spPr/>
        <p:txBody>
          <a:body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810F34C1-A345-C746-BDEA-C9EE6B7DE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2668E2-A302-8241-AFBF-D16367252220}"/>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565755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EDC35-CEDE-4FD8-90C8-9A6E1A43B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72151C-B9CD-4341-A330-61DE724D64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ACDD5D-1DD7-4B9B-8435-1FC892555AD8}"/>
              </a:ext>
            </a:extLst>
          </p:cNvPr>
          <p:cNvSpPr>
            <a:spLocks noGrp="1"/>
          </p:cNvSpPr>
          <p:nvPr>
            <p:ph type="dt" sz="half" idx="10"/>
          </p:nvPr>
        </p:nvSpPr>
        <p:spPr/>
        <p:txBody>
          <a:bodyPr/>
          <a:lstStyle/>
          <a:p>
            <a:fld id="{EF00F7E7-8E72-4CD7-926C-ED5B7DDA78AE}" type="datetimeFigureOut">
              <a:rPr lang="en-US" smtClean="0"/>
              <a:t>11/15/2020</a:t>
            </a:fld>
            <a:endParaRPr lang="en-US"/>
          </a:p>
        </p:txBody>
      </p:sp>
      <p:sp>
        <p:nvSpPr>
          <p:cNvPr id="5" name="Footer Placeholder 4">
            <a:extLst>
              <a:ext uri="{FF2B5EF4-FFF2-40B4-BE49-F238E27FC236}">
                <a16:creationId xmlns:a16="http://schemas.microsoft.com/office/drawing/2014/main" id="{4B2EC922-71CB-4CAA-BF57-0D0A91AF2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0BC88-BD75-4243-BA65-CD6FB9F9A97C}"/>
              </a:ext>
            </a:extLst>
          </p:cNvPr>
          <p:cNvSpPr>
            <a:spLocks noGrp="1"/>
          </p:cNvSpPr>
          <p:nvPr>
            <p:ph type="sldNum" sz="quarter" idx="12"/>
          </p:nvPr>
        </p:nvSpPr>
        <p:spPr/>
        <p:txBody>
          <a:bodyPr/>
          <a:lstStyle/>
          <a:p>
            <a:fld id="{62FF4D5F-8AF1-43AE-A902-7B851930C545}" type="slidenum">
              <a:rPr lang="en-US" smtClean="0"/>
              <a:t>‹#›</a:t>
            </a:fld>
            <a:endParaRPr lang="en-US"/>
          </a:p>
        </p:txBody>
      </p:sp>
    </p:spTree>
    <p:extLst>
      <p:ext uri="{BB962C8B-B14F-4D97-AF65-F5344CB8AC3E}">
        <p14:creationId xmlns:p14="http://schemas.microsoft.com/office/powerpoint/2010/main" val="141843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473F-98C6-244A-8255-7D1059D4A1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5D9639-539C-E342-ABC9-944299A6B6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7456B5-6DB3-5D44-B3EB-60794248D885}"/>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DEA12F19-C3A9-AA42-A1A3-242BD2CB7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61E739-5FF6-C448-9358-09B72428A450}"/>
              </a:ext>
            </a:extLst>
          </p:cNvPr>
          <p:cNvSpPr>
            <a:spLocks noGrp="1"/>
          </p:cNvSpPr>
          <p:nvPr>
            <p:ph type="sldNum" sz="quarter" idx="12"/>
          </p:nvPr>
        </p:nvSpPr>
        <p:spPr/>
        <p:txBody>
          <a:bodyPr/>
          <a:lstStyle/>
          <a:p>
            <a:fld id="{B9863D52-44ED-A24E-8B10-B5D526365921}" type="slidenum">
              <a:rPr lang="en-US" smtClean="0"/>
              <a:t>‹#›</a:t>
            </a:fld>
            <a:endParaRPr lang="en-US"/>
          </a:p>
        </p:txBody>
      </p:sp>
      <p:pic>
        <p:nvPicPr>
          <p:cNvPr id="13" name="Picture 12" descr="A picture containing sky, car, blue, sitting&#10;&#10;Description automatically generated">
            <a:extLst>
              <a:ext uri="{FF2B5EF4-FFF2-40B4-BE49-F238E27FC236}">
                <a16:creationId xmlns:a16="http://schemas.microsoft.com/office/drawing/2014/main" id="{4359EAC2-646C-BF48-AB55-1045AFC991E5}"/>
              </a:ext>
            </a:extLst>
          </p:cNvPr>
          <p:cNvPicPr>
            <a:picLocks noChangeAspect="1"/>
          </p:cNvPicPr>
          <p:nvPr userDrawn="1"/>
        </p:nvPicPr>
        <p:blipFill>
          <a:blip r:embed="rId2"/>
          <a:stretch>
            <a:fillRect/>
          </a:stretch>
        </p:blipFill>
        <p:spPr>
          <a:xfrm>
            <a:off x="-79513" y="-44726"/>
            <a:ext cx="12271513" cy="6902726"/>
          </a:xfrm>
          <a:prstGeom prst="rect">
            <a:avLst/>
          </a:prstGeom>
        </p:spPr>
      </p:pic>
    </p:spTree>
    <p:extLst>
      <p:ext uri="{BB962C8B-B14F-4D97-AF65-F5344CB8AC3E}">
        <p14:creationId xmlns:p14="http://schemas.microsoft.com/office/powerpoint/2010/main" val="1086771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710A4C-174F-DB4B-9EF3-EDF9096999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F804F-6870-D947-A786-A9FAB2787DD0}"/>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1B7312DE-4BDB-F049-AB1E-A5129AD8A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23A22-98CB-5C45-B8DA-D03CC43FC0B5}"/>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388729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63E0-89CE-9143-80F0-2E3DBE0525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54B6B-5372-334A-A788-0752EDA4DD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C85B9B-6A39-9A4C-A325-2AE48D4F0869}"/>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4CEF2528-F362-5146-83FD-2398CBCDB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609C5-5E3E-BE45-9640-01F85E9D2E13}"/>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390520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E287-1467-BD48-AEB2-9F49AE7089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20B13B-BE13-B247-9633-24BD0D704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DE612B-8185-1544-885B-742BBB0590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8C3986-687C-D54A-A40C-B1F24C61F45D}"/>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6" name="Footer Placeholder 5">
            <a:extLst>
              <a:ext uri="{FF2B5EF4-FFF2-40B4-BE49-F238E27FC236}">
                <a16:creationId xmlns:a16="http://schemas.microsoft.com/office/drawing/2014/main" id="{6C5BE163-E179-F44E-B01A-641D3A6439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5E1B4A-141B-5F4C-AF26-F4265680889F}"/>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006040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9BB7-3345-8549-BB96-7614B6B72B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574A8B-2DAC-2140-A85A-EF96457678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9A3397-6EEC-D646-9C8B-17FD081C55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EE84AF-9B2C-C744-BDA8-3A77481856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95F9CD-6363-EB41-A4AC-8D19E0004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B76976-9CAC-5D4A-8CD1-64AD9CCCA121}"/>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8" name="Footer Placeholder 7">
            <a:extLst>
              <a:ext uri="{FF2B5EF4-FFF2-40B4-BE49-F238E27FC236}">
                <a16:creationId xmlns:a16="http://schemas.microsoft.com/office/drawing/2014/main" id="{7FD0BA70-B41D-874B-88E7-BC52D53418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2A5F85-C457-5249-A6D9-DEDC8AD9AD98}"/>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365263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21E9-7A10-554F-B0BD-50CDA21E09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4DE33-7AE2-3840-B6A5-192AF1C121A7}"/>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4" name="Footer Placeholder 3">
            <a:extLst>
              <a:ext uri="{FF2B5EF4-FFF2-40B4-BE49-F238E27FC236}">
                <a16:creationId xmlns:a16="http://schemas.microsoft.com/office/drawing/2014/main" id="{7B57E4CD-F86E-F847-A51F-7C4C815E82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F07DDA-4565-0744-BA78-B246DEE2324B}"/>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269930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A54861-7B98-A04C-A5B2-711A7E050EF6}"/>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3" name="Footer Placeholder 2">
            <a:extLst>
              <a:ext uri="{FF2B5EF4-FFF2-40B4-BE49-F238E27FC236}">
                <a16:creationId xmlns:a16="http://schemas.microsoft.com/office/drawing/2014/main" id="{ABF307CA-D8AA-BE4B-871A-6B1538EF63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047E18-796D-D149-90A4-34BA369D8AF0}"/>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390140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FE6E-4208-BA46-9A0C-09D05106F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2C4D0A-4DA4-8946-9E49-1D7541753D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25FBAA-99F8-7246-A930-2627E61AA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46530-A056-8A4A-8B1D-A77891B53251}"/>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6" name="Footer Placeholder 5">
            <a:extLst>
              <a:ext uri="{FF2B5EF4-FFF2-40B4-BE49-F238E27FC236}">
                <a16:creationId xmlns:a16="http://schemas.microsoft.com/office/drawing/2014/main" id="{01DD40F7-F674-6745-86EF-BD47F4AF6C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330387-EC33-814A-B066-B283FE8595E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3967897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AB0F-6785-E14A-BC61-37AC84B1E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1F1585-BE2C-C649-9E41-952149E028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BD5E01-CF97-294F-80D5-137F1FF3E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882902-5756-0347-A2C5-FC4F3B7A05D9}"/>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6" name="Footer Placeholder 5">
            <a:extLst>
              <a:ext uri="{FF2B5EF4-FFF2-40B4-BE49-F238E27FC236}">
                <a16:creationId xmlns:a16="http://schemas.microsoft.com/office/drawing/2014/main" id="{6A0CF76B-1017-CB46-83AC-0BB1F6F144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B22FFB-CF78-3646-A379-EA2219D941D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839000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F49F9-FC73-E64D-B25F-B3ADEC1776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2C1513-50E9-3443-95BF-FE985E224D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F18FF0-EEED-4940-BA06-3D99BB8BF4B9}"/>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D37BED14-86E9-D44D-A7C4-9016F945F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A7699-694C-E840-86E2-949A0171255D}"/>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280085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E10663-274C-5840-98B0-64567FB487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606621-7EEE-9B4B-AB29-2E5CD49C47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6E42DF-5212-AD4D-848F-DB6DE8644DCB}"/>
              </a:ext>
            </a:extLst>
          </p:cNvPr>
          <p:cNvSpPr>
            <a:spLocks noGrp="1"/>
          </p:cNvSpPr>
          <p:nvPr>
            <p:ph type="dt" sz="half" idx="10"/>
          </p:nvPr>
        </p:nvSpPr>
        <p:spPr/>
        <p:txBody>
          <a:body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810F34C1-A345-C746-BDEA-C9EE6B7DE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2668E2-A302-8241-AFBF-D16367252220}"/>
              </a:ext>
            </a:extLst>
          </p:cNvPr>
          <p:cNvSpPr>
            <a:spLocks noGrp="1"/>
          </p:cNvSpPr>
          <p:nvPr>
            <p:ph type="sldNum" sz="quarter" idx="12"/>
          </p:nvPr>
        </p:nvSpPr>
        <p:spPr/>
        <p:txBody>
          <a:bodyPr/>
          <a:lstStyle/>
          <a:p>
            <a:fld id="{B9863D52-44ED-A24E-8B10-B5D526365921}" type="slidenum">
              <a:rPr lang="en-US" smtClean="0"/>
              <a:t>‹#›</a:t>
            </a:fld>
            <a:endParaRPr lang="en-US"/>
          </a:p>
        </p:txBody>
      </p:sp>
    </p:spTree>
    <p:extLst>
      <p:ext uri="{BB962C8B-B14F-4D97-AF65-F5344CB8AC3E}">
        <p14:creationId xmlns:p14="http://schemas.microsoft.com/office/powerpoint/2010/main" val="10251331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D242-D608-4D1E-A191-5E75F13CB1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2DD08C-CB56-4807-BDC0-DFB374D5F0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1EDC5B-3FF9-492B-9A6F-C998313DCC6A}"/>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8AF24159-23D8-497A-A12C-59D1C2665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A6603-FCA8-4BAA-BC2F-46B72580F3C0}"/>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414708083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07B0-B301-4857-A4E3-9B8923C6C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41E3EF-2334-499F-9260-96F55FFA43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3A1282-1A0D-4DEC-9EA6-A5B9B8FFE481}"/>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F012E816-7E53-4F66-B8BA-313D853763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ABD25E-2AEA-4753-B877-8384C719CDC0}"/>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1489905304"/>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1A7F-F05D-4274-B1EB-B1C001A3C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80CC4A-8AE9-40FC-BCDF-1277690ACF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9E68B6-4DD6-4B47-B656-1F872274E699}"/>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D0C3CA57-BB29-4460-8AFD-2C0E14AFF4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4DCF6E-C7D2-48D4-9D32-9F80203F89B0}"/>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2983242918"/>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751C9-B84A-4226-9185-F0045C313F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E876C9-9345-4D94-83D1-C74FD4C5B0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349984-5180-4E52-A95F-F4CB58A2F8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1D94C0-1E5A-4087-8E8D-EF3B0075F163}"/>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6" name="Footer Placeholder 5">
            <a:extLst>
              <a:ext uri="{FF2B5EF4-FFF2-40B4-BE49-F238E27FC236}">
                <a16:creationId xmlns:a16="http://schemas.microsoft.com/office/drawing/2014/main" id="{DB8DCFFC-05F7-4AFB-A268-249AAA58D9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56F8BE-06D4-4E80-A393-F920F22AE3C3}"/>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478529142"/>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F72C-747C-41A2-A994-C49E4293DD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1EBB32-208A-497A-BDBD-A20CA2234C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3DACA8-8BA3-4DBE-8D80-AA651FA45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351A11-57CD-4EC6-992E-13F404812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F5646A-3485-4B29-A54E-562DB33EDE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9FB815-603D-4C5E-88A2-25BCE94A343E}"/>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8" name="Footer Placeholder 7">
            <a:extLst>
              <a:ext uri="{FF2B5EF4-FFF2-40B4-BE49-F238E27FC236}">
                <a16:creationId xmlns:a16="http://schemas.microsoft.com/office/drawing/2014/main" id="{8D53998D-79DA-4F55-8B90-2BA834784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CE8815-0236-49FD-831B-8E07166982EF}"/>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2323630673"/>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B338-C138-4F22-9FF7-9E8FFC821B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29A956-EC8F-4293-9901-72306547B4C1}"/>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4" name="Footer Placeholder 3">
            <a:extLst>
              <a:ext uri="{FF2B5EF4-FFF2-40B4-BE49-F238E27FC236}">
                <a16:creationId xmlns:a16="http://schemas.microsoft.com/office/drawing/2014/main" id="{6296DA7C-9F94-4DF1-B1A5-00ABEF871E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4B4F7F-234E-4AB8-BB17-CE6B5FD23344}"/>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3058815997"/>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84755-C7D6-400B-900C-186FE98474C7}"/>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3" name="Footer Placeholder 2">
            <a:extLst>
              <a:ext uri="{FF2B5EF4-FFF2-40B4-BE49-F238E27FC236}">
                <a16:creationId xmlns:a16="http://schemas.microsoft.com/office/drawing/2014/main" id="{788F0644-94E7-4176-A130-A77AA3C11B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BB04BA-39DC-486D-BCFE-1708F2B8926B}"/>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15880969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5E833-22C7-4BBF-B125-94BE83FE9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13BCAD-D143-4A0D-81E4-1D46F4F9AE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241824-BE9A-4BEF-99E3-9218CED50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E047C3-D612-4D9D-B7A0-11F9A6604721}"/>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6" name="Footer Placeholder 5">
            <a:extLst>
              <a:ext uri="{FF2B5EF4-FFF2-40B4-BE49-F238E27FC236}">
                <a16:creationId xmlns:a16="http://schemas.microsoft.com/office/drawing/2014/main" id="{82FAF780-3403-450D-A99D-4F414568EE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4DED0-EE7B-4BF1-B1B6-93337B4DA646}"/>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4169042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0D5D-670C-4D19-B088-A8905538F7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98C658-13C3-4321-854A-C4917F744A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0F59D8-F75C-4817-9D11-1188C55B4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B3492-45AF-4084-B0B4-E0A7949607D4}"/>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6" name="Footer Placeholder 5">
            <a:extLst>
              <a:ext uri="{FF2B5EF4-FFF2-40B4-BE49-F238E27FC236}">
                <a16:creationId xmlns:a16="http://schemas.microsoft.com/office/drawing/2014/main" id="{3F89C8FB-67A8-4D1E-9969-9E395A4D39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EEF2AE-7E17-4F1A-B563-7E0CC91613B5}"/>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23824514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EF74-C3D0-462E-929A-6C83888B4D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AC97EC-EEDA-4347-99CB-BA24FD7F32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C24550-D489-4552-B41D-3741AB0E5374}"/>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8EDED75F-DF96-439A-984D-3B5EB2C89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666DC1-2427-444A-87F1-713FFE661645}"/>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2144037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28F514-8C6A-4BEE-93FF-70980C7321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78480C-F953-4193-A8C3-3893D49B81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F60F01-38C5-448E-BB07-8C54DF024DD0}"/>
              </a:ext>
            </a:extLst>
          </p:cNvPr>
          <p:cNvSpPr>
            <a:spLocks noGrp="1"/>
          </p:cNvSpPr>
          <p:nvPr>
            <p:ph type="dt" sz="half" idx="10"/>
          </p:nvPr>
        </p:nvSpPr>
        <p:spPr/>
        <p:txBody>
          <a:body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A6C26C79-9C15-4F5A-9E23-2E071CB51C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6A8D12-10E4-4C39-BB41-CD29E0A4EEE4}"/>
              </a:ext>
            </a:extLst>
          </p:cNvPr>
          <p:cNvSpPr>
            <a:spLocks noGrp="1"/>
          </p:cNvSpPr>
          <p:nvPr>
            <p:ph type="sldNum" sz="quarter" idx="12"/>
          </p:nvPr>
        </p:nvSpPr>
        <p:spPr/>
        <p:txBody>
          <a:bodyPr/>
          <a:lstStyle/>
          <a:p>
            <a:fld id="{C69D1868-771D-4EBB-AA18-5829AB8DB638}" type="slidenum">
              <a:rPr lang="en-US" smtClean="0"/>
              <a:t>‹#›</a:t>
            </a:fld>
            <a:endParaRPr lang="en-US"/>
          </a:p>
        </p:txBody>
      </p:sp>
    </p:spTree>
    <p:extLst>
      <p:ext uri="{BB962C8B-B14F-4D97-AF65-F5344CB8AC3E}">
        <p14:creationId xmlns:p14="http://schemas.microsoft.com/office/powerpoint/2010/main" val="1249576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A817C5-A7E3-5444-8B91-8B89DE18CB7C}" type="datetime1">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26829582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825625"/>
            <a:ext cx="11311128"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82880" y="6492240"/>
            <a:ext cx="2743200" cy="365125"/>
          </a:xfrm>
        </p:spPr>
        <p:txBody>
          <a:bodyPr/>
          <a:lstStyle/>
          <a:p>
            <a:fld id="{172A36AD-418F-BC45-9F54-6DA47B60D28D}" type="datetime1">
              <a:rPr lang="en-US" smtClean="0"/>
              <a:t>11/17/2020</a:t>
            </a:fld>
            <a:endParaRPr lang="en-US" dirty="0"/>
          </a:p>
        </p:txBody>
      </p:sp>
      <p:sp>
        <p:nvSpPr>
          <p:cNvPr id="5" name="Footer Placeholder 4"/>
          <p:cNvSpPr>
            <a:spLocks noGrp="1"/>
          </p:cNvSpPr>
          <p:nvPr>
            <p:ph type="ftr" sz="quarter" idx="11"/>
          </p:nvPr>
        </p:nvSpPr>
        <p:spPr>
          <a:xfrm>
            <a:off x="4038600" y="6492240"/>
            <a:ext cx="4114800" cy="365125"/>
          </a:xfrm>
        </p:spPr>
        <p:txBody>
          <a:bodyPr/>
          <a:lstStyle/>
          <a:p>
            <a:endParaRPr lang="en-US" dirty="0"/>
          </a:p>
        </p:txBody>
      </p:sp>
      <p:sp>
        <p:nvSpPr>
          <p:cNvPr id="6" name="Slide Number Placeholder 5"/>
          <p:cNvSpPr>
            <a:spLocks noGrp="1"/>
          </p:cNvSpPr>
          <p:nvPr>
            <p:ph type="sldNum" sz="quarter" idx="12"/>
          </p:nvPr>
        </p:nvSpPr>
        <p:spPr>
          <a:xfrm>
            <a:off x="9235440" y="6492240"/>
            <a:ext cx="2743200" cy="365125"/>
          </a:xfrm>
        </p:spPr>
        <p:txBody>
          <a:bodyPr/>
          <a:lstStyle/>
          <a:p>
            <a:fld id="{BE9FAF7B-573A-C549-B34C-011608B19918}" type="slidenum">
              <a:rPr lang="en-US" smtClean="0"/>
              <a:t>‹#›</a:t>
            </a:fld>
            <a:endParaRPr lang="en-US" dirty="0"/>
          </a:p>
        </p:txBody>
      </p:sp>
    </p:spTree>
    <p:extLst>
      <p:ext uri="{BB962C8B-B14F-4D97-AF65-F5344CB8AC3E}">
        <p14:creationId xmlns:p14="http://schemas.microsoft.com/office/powerpoint/2010/main" val="15788537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7C9335-F7BA-2E43-B6B0-FAEDA67EECB5}" type="datetime1">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11601657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9B1D29-5284-924D-96A5-324E488A119A}" type="datetime1">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24510840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27D7CA-B2C8-274A-9DF7-AEBAD6CAA879}" type="datetime1">
              <a:rPr lang="en-US" smtClean="0"/>
              <a:t>11/17/2020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25620823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
            <a:ext cx="10515600" cy="1325563"/>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FC8D9EC4-A271-1D4D-B48F-F3A2DF4C1A1C}" type="datetime1">
              <a:rPr lang="en-US" smtClean="0"/>
              <a:t>11/17/2020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7071484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02C1A1-FABB-EC4F-9301-4A1EBE245DAB}" type="datetime1">
              <a:rPr lang="en-US" smtClean="0"/>
              <a:t>11/17/2020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30292052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94B72A-7B4C-814A-B862-79FE9D1BA2D5}" type="datetime1">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11241577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C551AF-7AD6-B64C-B807-3507DF63299B}" type="datetime1">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1373242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D2732A-D3A6-174C-AFA2-E10CFE5E59D5}" type="datetime1">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32712081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E32B94-E0C7-DE43-B219-64C05CE0FAA7}" type="datetime1">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FAF7B-573A-C549-B34C-011608B19918}" type="slidenum">
              <a:rPr lang="en-US" smtClean="0"/>
              <a:t>‹#›</a:t>
            </a:fld>
            <a:endParaRPr lang="en-US"/>
          </a:p>
        </p:txBody>
      </p:sp>
    </p:spTree>
    <p:extLst>
      <p:ext uri="{BB962C8B-B14F-4D97-AF65-F5344CB8AC3E}">
        <p14:creationId xmlns:p14="http://schemas.microsoft.com/office/powerpoint/2010/main" val="415660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5216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609600" y="1219200"/>
            <a:ext cx="1097280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32899F61-EBB8-4E31-B3BC-45E50736C513}"/>
              </a:ext>
            </a:extLst>
          </p:cNvPr>
          <p:cNvSpPr>
            <a:spLocks noGrp="1"/>
          </p:cNvSpPr>
          <p:nvPr>
            <p:ph type="dt" sz="half" idx="10"/>
          </p:nvPr>
        </p:nvSpPr>
        <p:spPr/>
        <p:txBody>
          <a:bodyPr/>
          <a:lstStyle>
            <a:lvl1pPr>
              <a:defRPr/>
            </a:lvl1pPr>
          </a:lstStyle>
          <a:p>
            <a:pPr>
              <a:defRPr/>
            </a:pPr>
            <a:r>
              <a:rPr lang="en-US" altLang="en-US"/>
              <a:t>2020 Nov</a:t>
            </a:r>
          </a:p>
        </p:txBody>
      </p:sp>
      <p:sp>
        <p:nvSpPr>
          <p:cNvPr id="5" name="Footer Placeholder 2">
            <a:extLst>
              <a:ext uri="{FF2B5EF4-FFF2-40B4-BE49-F238E27FC236}">
                <a16:creationId xmlns:a16="http://schemas.microsoft.com/office/drawing/2014/main" id="{A93DF128-0578-4949-A052-0B2F8AC2DDA6}"/>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6" name="Slide Number Placeholder 22">
            <a:extLst>
              <a:ext uri="{FF2B5EF4-FFF2-40B4-BE49-F238E27FC236}">
                <a16:creationId xmlns:a16="http://schemas.microsoft.com/office/drawing/2014/main" id="{5DF1495D-4335-4E41-98A9-F9E9C156BFC7}"/>
              </a:ext>
            </a:extLst>
          </p:cNvPr>
          <p:cNvSpPr>
            <a:spLocks noGrp="1"/>
          </p:cNvSpPr>
          <p:nvPr>
            <p:ph type="sldNum" sz="quarter" idx="12"/>
          </p:nvPr>
        </p:nvSpPr>
        <p:spPr/>
        <p:txBody>
          <a:bodyPr/>
          <a:lstStyle>
            <a:lvl1pPr>
              <a:defRPr/>
            </a:lvl1pPr>
          </a:lstStyle>
          <a:p>
            <a:fld id="{D94AEB9A-A4FD-4E9B-8530-6A73712B86E8}" type="slidenum">
              <a:rPr lang="en-US" altLang="en-US"/>
              <a:pPr/>
              <a:t>‹#›</a:t>
            </a:fld>
            <a:endParaRPr lang="en-US" altLang="en-US"/>
          </a:p>
        </p:txBody>
      </p:sp>
    </p:spTree>
    <p:extLst>
      <p:ext uri="{BB962C8B-B14F-4D97-AF65-F5344CB8AC3E}">
        <p14:creationId xmlns:p14="http://schemas.microsoft.com/office/powerpoint/2010/main" val="21214665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3D541E-8F59-4D89-B860-815268090097}"/>
              </a:ext>
            </a:extLst>
          </p:cNvPr>
          <p:cNvSpPr/>
          <p:nvPr/>
        </p:nvSpPr>
        <p:spPr>
          <a:xfrm>
            <a:off x="1219200" y="2819400"/>
            <a:ext cx="9753600" cy="128058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5" name="Rectangle 4">
            <a:extLst>
              <a:ext uri="{FF2B5EF4-FFF2-40B4-BE49-F238E27FC236}">
                <a16:creationId xmlns:a16="http://schemas.microsoft.com/office/drawing/2014/main" id="{C9E0C138-663D-47C4-B8D4-5167100DC31D}"/>
              </a:ext>
            </a:extLst>
          </p:cNvPr>
          <p:cNvSpPr/>
          <p:nvPr/>
        </p:nvSpPr>
        <p:spPr>
          <a:xfrm>
            <a:off x="1219200" y="2819400"/>
            <a:ext cx="304800" cy="1280584"/>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2" name="Title 1"/>
          <p:cNvSpPr>
            <a:spLocks noGrp="1"/>
          </p:cNvSpPr>
          <p:nvPr>
            <p:ph type="title"/>
          </p:nvPr>
        </p:nvSpPr>
        <p:spPr>
          <a:xfrm>
            <a:off x="1625600" y="2971800"/>
            <a:ext cx="9144000" cy="1066800"/>
          </a:xfrm>
        </p:spPr>
        <p:txBody>
          <a:bodyPr anchor="t"/>
          <a:lstStyle>
            <a:lvl1pPr algn="r">
              <a:buNone/>
              <a:defRPr sz="4267" b="0" cap="none" baseline="0"/>
            </a:lvl1pPr>
          </a:lstStyle>
          <a:p>
            <a:r>
              <a:rPr lang="en-US"/>
              <a:t>Click to edit Master title style</a:t>
            </a:r>
          </a:p>
        </p:txBody>
      </p:sp>
      <p:sp>
        <p:nvSpPr>
          <p:cNvPr id="3" name="Text Placeholder 2"/>
          <p:cNvSpPr>
            <a:spLocks noGrp="1"/>
          </p:cNvSpPr>
          <p:nvPr>
            <p:ph type="body" idx="1"/>
          </p:nvPr>
        </p:nvSpPr>
        <p:spPr>
          <a:xfrm>
            <a:off x="1727200" y="4267200"/>
            <a:ext cx="9042400" cy="1143000"/>
          </a:xfrm>
        </p:spPr>
        <p:txBody>
          <a:bodyPr/>
          <a:lstStyle>
            <a:lvl1pPr marL="0" indent="0" algn="r">
              <a:buNone/>
              <a:defRPr sz="2667">
                <a:solidFill>
                  <a:schemeClr val="tx1">
                    <a:tint val="75000"/>
                  </a:schemeClr>
                </a:solidFill>
              </a:defRPr>
            </a:lvl1pPr>
            <a:lvl2pPr>
              <a:buNone/>
              <a:defRPr sz="2400">
                <a:solidFill>
                  <a:schemeClr val="tx1">
                    <a:tint val="75000"/>
                  </a:schemeClr>
                </a:solidFill>
              </a:defRPr>
            </a:lvl2pPr>
            <a:lvl3pPr>
              <a:buNone/>
              <a:defRPr sz="2133">
                <a:solidFill>
                  <a:schemeClr val="tx1">
                    <a:tint val="75000"/>
                  </a:schemeClr>
                </a:solidFill>
              </a:defRPr>
            </a:lvl3pPr>
            <a:lvl4pPr>
              <a:buNone/>
              <a:defRPr sz="1867">
                <a:solidFill>
                  <a:schemeClr val="tx1">
                    <a:tint val="75000"/>
                  </a:schemeClr>
                </a:solidFill>
              </a:defRPr>
            </a:lvl4pPr>
            <a:lvl5pPr>
              <a:buNone/>
              <a:defRPr sz="1867">
                <a:solidFill>
                  <a:schemeClr val="tx1">
                    <a:tint val="75000"/>
                  </a:schemeClr>
                </a:solidFill>
              </a:defRPr>
            </a:lvl5pPr>
          </a:lstStyle>
          <a:p>
            <a:pPr lvl="0"/>
            <a:r>
              <a:rPr lang="en-US"/>
              <a:t>Click to edit Master text styles</a:t>
            </a:r>
          </a:p>
        </p:txBody>
      </p:sp>
      <p:sp>
        <p:nvSpPr>
          <p:cNvPr id="6" name="Date Placeholder 3">
            <a:extLst>
              <a:ext uri="{FF2B5EF4-FFF2-40B4-BE49-F238E27FC236}">
                <a16:creationId xmlns:a16="http://schemas.microsoft.com/office/drawing/2014/main" id="{96C7AD7B-F39F-428E-988D-66E22B4ADE94}"/>
              </a:ext>
            </a:extLst>
          </p:cNvPr>
          <p:cNvSpPr>
            <a:spLocks noGrp="1"/>
          </p:cNvSpPr>
          <p:nvPr>
            <p:ph type="dt" sz="half" idx="10"/>
          </p:nvPr>
        </p:nvSpPr>
        <p:spPr>
          <a:xfrm>
            <a:off x="8534400" y="6354233"/>
            <a:ext cx="3048000" cy="366184"/>
          </a:xfrm>
        </p:spPr>
        <p:txBody>
          <a:bodyPr/>
          <a:lstStyle>
            <a:lvl1pPr algn="l">
              <a:defRPr/>
            </a:lvl1pPr>
          </a:lstStyle>
          <a:p>
            <a:pPr>
              <a:defRPr/>
            </a:pPr>
            <a:r>
              <a:rPr lang="en-US"/>
              <a:t>2020 Nov</a:t>
            </a:r>
          </a:p>
        </p:txBody>
      </p:sp>
      <p:sp>
        <p:nvSpPr>
          <p:cNvPr id="7" name="Footer Placeholder 4">
            <a:extLst>
              <a:ext uri="{FF2B5EF4-FFF2-40B4-BE49-F238E27FC236}">
                <a16:creationId xmlns:a16="http://schemas.microsoft.com/office/drawing/2014/main" id="{966F2E74-A614-4ECC-87B8-1DF1BEFF0D6C}"/>
              </a:ext>
            </a:extLst>
          </p:cNvPr>
          <p:cNvSpPr>
            <a:spLocks noGrp="1"/>
          </p:cNvSpPr>
          <p:nvPr>
            <p:ph type="ftr" sz="quarter" idx="11"/>
          </p:nvPr>
        </p:nvSpPr>
        <p:spPr>
          <a:xfrm>
            <a:off x="3865033" y="6354233"/>
            <a:ext cx="4633384" cy="366184"/>
          </a:xfrm>
        </p:spPr>
        <p:txBody>
          <a:bodyPr/>
          <a:lstStyle>
            <a:lvl1pPr algn="r">
              <a:defRPr/>
            </a:lvl1pPr>
          </a:lstStyle>
          <a:p>
            <a:pPr>
              <a:defRPr/>
            </a:pPr>
            <a:r>
              <a:rPr lang="en-US" altLang="en-US"/>
              <a:t>G van Belle - Lowell Partners</a:t>
            </a:r>
          </a:p>
        </p:txBody>
      </p:sp>
      <p:sp>
        <p:nvSpPr>
          <p:cNvPr id="8" name="Slide Number Placeholder 5">
            <a:extLst>
              <a:ext uri="{FF2B5EF4-FFF2-40B4-BE49-F238E27FC236}">
                <a16:creationId xmlns:a16="http://schemas.microsoft.com/office/drawing/2014/main" id="{80B4289E-CE24-4BC2-A699-8F605F19072C}"/>
              </a:ext>
            </a:extLst>
          </p:cNvPr>
          <p:cNvSpPr>
            <a:spLocks noGrp="1"/>
          </p:cNvSpPr>
          <p:nvPr>
            <p:ph type="sldNum" sz="quarter" idx="12"/>
          </p:nvPr>
        </p:nvSpPr>
        <p:spPr>
          <a:xfrm>
            <a:off x="1426634" y="6354233"/>
            <a:ext cx="2027767" cy="366184"/>
          </a:xfrm>
        </p:spPr>
        <p:txBody>
          <a:bodyPr/>
          <a:lstStyle>
            <a:lvl1pPr>
              <a:defRPr/>
            </a:lvl1pPr>
          </a:lstStyle>
          <a:p>
            <a:fld id="{BDD3ACD8-B01D-4664-9DAE-287C9E10D5D4}" type="slidenum">
              <a:rPr lang="en-US" altLang="en-US"/>
              <a:pPr/>
              <a:t>‹#›</a:t>
            </a:fld>
            <a:endParaRPr lang="en-US" altLang="en-US"/>
          </a:p>
        </p:txBody>
      </p:sp>
    </p:spTree>
    <p:extLst>
      <p:ext uri="{BB962C8B-B14F-4D97-AF65-F5344CB8AC3E}">
        <p14:creationId xmlns:p14="http://schemas.microsoft.com/office/powerpoint/2010/main" val="450741789"/>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lang="en-US"/>
              <a:t>Click to edit Master title style</a:t>
            </a:r>
          </a:p>
        </p:txBody>
      </p:sp>
      <p:sp>
        <p:nvSpPr>
          <p:cNvPr id="9" name="Content Placeholder 8"/>
          <p:cNvSpPr>
            <a:spLocks noGrp="1"/>
          </p:cNvSpPr>
          <p:nvPr>
            <p:ph sz="quarter" idx="1"/>
          </p:nvPr>
        </p:nvSpPr>
        <p:spPr>
          <a:xfrm>
            <a:off x="609600" y="1219200"/>
            <a:ext cx="5388864"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6176264" y="1216152"/>
            <a:ext cx="5388864"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9DA8E7BE-7233-41CD-B2F0-01BA4F0080C4}"/>
              </a:ext>
            </a:extLst>
          </p:cNvPr>
          <p:cNvSpPr>
            <a:spLocks noGrp="1"/>
          </p:cNvSpPr>
          <p:nvPr>
            <p:ph type="dt" sz="half" idx="10"/>
          </p:nvPr>
        </p:nvSpPr>
        <p:spPr/>
        <p:txBody>
          <a:bodyPr/>
          <a:lstStyle>
            <a:lvl1pPr>
              <a:defRPr/>
            </a:lvl1pPr>
          </a:lstStyle>
          <a:p>
            <a:pPr>
              <a:defRPr/>
            </a:pPr>
            <a:r>
              <a:rPr lang="en-US" altLang="en-US"/>
              <a:t>2020 Nov</a:t>
            </a:r>
          </a:p>
        </p:txBody>
      </p:sp>
      <p:sp>
        <p:nvSpPr>
          <p:cNvPr id="6" name="Footer Placeholder 2">
            <a:extLst>
              <a:ext uri="{FF2B5EF4-FFF2-40B4-BE49-F238E27FC236}">
                <a16:creationId xmlns:a16="http://schemas.microsoft.com/office/drawing/2014/main" id="{F66AE0C7-3883-4718-90A0-B347FDFEC78B}"/>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7" name="Slide Number Placeholder 22">
            <a:extLst>
              <a:ext uri="{FF2B5EF4-FFF2-40B4-BE49-F238E27FC236}">
                <a16:creationId xmlns:a16="http://schemas.microsoft.com/office/drawing/2014/main" id="{D96DF8E2-73B9-40C3-9E93-87009D66EEFF}"/>
              </a:ext>
            </a:extLst>
          </p:cNvPr>
          <p:cNvSpPr>
            <a:spLocks noGrp="1"/>
          </p:cNvSpPr>
          <p:nvPr>
            <p:ph type="sldNum" sz="quarter" idx="12"/>
          </p:nvPr>
        </p:nvSpPr>
        <p:spPr/>
        <p:txBody>
          <a:bodyPr/>
          <a:lstStyle>
            <a:lvl1pPr>
              <a:defRPr/>
            </a:lvl1pPr>
          </a:lstStyle>
          <a:p>
            <a:fld id="{2124D343-21C5-4EEB-B33E-632A206E77CF}" type="slidenum">
              <a:rPr lang="en-US" altLang="en-US"/>
              <a:pPr/>
              <a:t>‹#›</a:t>
            </a:fld>
            <a:endParaRPr lang="en-US" altLang="en-US"/>
          </a:p>
        </p:txBody>
      </p:sp>
    </p:spTree>
    <p:extLst>
      <p:ext uri="{BB962C8B-B14F-4D97-AF65-F5344CB8AC3E}">
        <p14:creationId xmlns:p14="http://schemas.microsoft.com/office/powerpoint/2010/main" val="14104611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609600" y="1285875"/>
            <a:ext cx="5386917" cy="685800"/>
          </a:xfrm>
          <a:noFill/>
          <a:ln>
            <a:noFill/>
          </a:ln>
        </p:spPr>
        <p:txBody>
          <a:bodyPr anchor="b">
            <a:noAutofit/>
          </a:bodyPr>
          <a:lstStyle>
            <a:lvl1pPr marL="0" indent="0">
              <a:buNone/>
              <a:defRPr sz="3200" b="1">
                <a:solidFill>
                  <a:schemeClr val="accent2"/>
                </a:solidFill>
              </a:defRPr>
            </a:lvl1pPr>
            <a:lvl2pPr>
              <a:buNone/>
              <a:defRPr sz="2667" b="1"/>
            </a:lvl2pPr>
            <a:lvl3pPr>
              <a:buNone/>
              <a:defRPr sz="2400" b="1"/>
            </a:lvl3pPr>
            <a:lvl4pPr>
              <a:buNone/>
              <a:defRPr sz="2133" b="1"/>
            </a:lvl4pPr>
            <a:lvl5pPr>
              <a:buNone/>
              <a:defRPr sz="2133" b="1"/>
            </a:lvl5pPr>
          </a:lstStyle>
          <a:p>
            <a:pPr lvl="0"/>
            <a:r>
              <a:rPr lang="en-US"/>
              <a:t>Click to edit Master text styles</a:t>
            </a:r>
          </a:p>
        </p:txBody>
      </p:sp>
      <p:sp>
        <p:nvSpPr>
          <p:cNvPr id="4" name="Text Placeholder 3"/>
          <p:cNvSpPr>
            <a:spLocks noGrp="1"/>
          </p:cNvSpPr>
          <p:nvPr>
            <p:ph type="body" sz="half" idx="3"/>
          </p:nvPr>
        </p:nvSpPr>
        <p:spPr>
          <a:xfrm>
            <a:off x="6197602" y="1295400"/>
            <a:ext cx="5389033" cy="685800"/>
          </a:xfrm>
          <a:noFill/>
          <a:ln>
            <a:noFill/>
          </a:ln>
        </p:spPr>
        <p:txBody>
          <a:bodyPr anchor="b"/>
          <a:lstStyle>
            <a:lvl1pPr marL="0" indent="0">
              <a:buNone/>
              <a:defRPr sz="3200" b="1">
                <a:solidFill>
                  <a:schemeClr val="accent2"/>
                </a:solidFill>
              </a:defRPr>
            </a:lvl1pPr>
            <a:lvl2pPr>
              <a:buNone/>
              <a:defRPr sz="2667" b="1"/>
            </a:lvl2pPr>
            <a:lvl3pPr>
              <a:buNone/>
              <a:defRPr sz="2400" b="1"/>
            </a:lvl3pPr>
            <a:lvl4pPr>
              <a:buNone/>
              <a:defRPr sz="2133" b="1"/>
            </a:lvl4pPr>
            <a:lvl5pPr>
              <a:buNone/>
              <a:defRPr sz="2133" b="1"/>
            </a:lvl5pPr>
          </a:lstStyle>
          <a:p>
            <a:pPr lvl="0"/>
            <a:r>
              <a:rPr lang="en-US"/>
              <a:t>Click to edit Master text styles</a:t>
            </a:r>
          </a:p>
        </p:txBody>
      </p:sp>
      <p:sp>
        <p:nvSpPr>
          <p:cNvPr id="11" name="Content Placeholder 10"/>
          <p:cNvSpPr>
            <a:spLocks noGrp="1"/>
          </p:cNvSpPr>
          <p:nvPr>
            <p:ph sz="quarter" idx="2"/>
          </p:nvPr>
        </p:nvSpPr>
        <p:spPr>
          <a:xfrm>
            <a:off x="609600" y="2133600"/>
            <a:ext cx="53848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6197600" y="2133600"/>
            <a:ext cx="53848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a:extLst>
              <a:ext uri="{FF2B5EF4-FFF2-40B4-BE49-F238E27FC236}">
                <a16:creationId xmlns:a16="http://schemas.microsoft.com/office/drawing/2014/main" id="{8567FD40-360A-4B84-BE5A-DCCCB2106779}"/>
              </a:ext>
            </a:extLst>
          </p:cNvPr>
          <p:cNvSpPr>
            <a:spLocks noGrp="1"/>
          </p:cNvSpPr>
          <p:nvPr>
            <p:ph type="dt" sz="half" idx="10"/>
          </p:nvPr>
        </p:nvSpPr>
        <p:spPr/>
        <p:txBody>
          <a:bodyPr/>
          <a:lstStyle>
            <a:lvl1pPr>
              <a:defRPr/>
            </a:lvl1pPr>
          </a:lstStyle>
          <a:p>
            <a:pPr>
              <a:defRPr/>
            </a:pPr>
            <a:r>
              <a:rPr lang="en-US" altLang="en-US"/>
              <a:t>2020 Nov</a:t>
            </a:r>
          </a:p>
        </p:txBody>
      </p:sp>
      <p:sp>
        <p:nvSpPr>
          <p:cNvPr id="8" name="Footer Placeholder 2">
            <a:extLst>
              <a:ext uri="{FF2B5EF4-FFF2-40B4-BE49-F238E27FC236}">
                <a16:creationId xmlns:a16="http://schemas.microsoft.com/office/drawing/2014/main" id="{A247D219-B9C0-4338-9ABA-7FD316706C9B}"/>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9" name="Slide Number Placeholder 22">
            <a:extLst>
              <a:ext uri="{FF2B5EF4-FFF2-40B4-BE49-F238E27FC236}">
                <a16:creationId xmlns:a16="http://schemas.microsoft.com/office/drawing/2014/main" id="{5D402C9E-F1C0-4D1E-994A-66C27A0F7D09}"/>
              </a:ext>
            </a:extLst>
          </p:cNvPr>
          <p:cNvSpPr>
            <a:spLocks noGrp="1"/>
          </p:cNvSpPr>
          <p:nvPr>
            <p:ph type="sldNum" sz="quarter" idx="12"/>
          </p:nvPr>
        </p:nvSpPr>
        <p:spPr/>
        <p:txBody>
          <a:bodyPr/>
          <a:lstStyle>
            <a:lvl1pPr>
              <a:defRPr/>
            </a:lvl1pPr>
          </a:lstStyle>
          <a:p>
            <a:fld id="{40EB46AC-D59D-42D8-9898-A8F53E36041F}" type="slidenum">
              <a:rPr lang="en-US" altLang="en-US"/>
              <a:pPr/>
              <a:t>‹#›</a:t>
            </a:fld>
            <a:endParaRPr lang="en-US" altLang="en-US"/>
          </a:p>
        </p:txBody>
      </p:sp>
    </p:spTree>
    <p:extLst>
      <p:ext uri="{BB962C8B-B14F-4D97-AF65-F5344CB8AC3E}">
        <p14:creationId xmlns:p14="http://schemas.microsoft.com/office/powerpoint/2010/main" val="33497042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27DD5D5D-2B5A-4E3E-A65A-3ACFF6D102E9}"/>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4" name="Isosceles Triangle 2">
            <a:extLst>
              <a:ext uri="{FF2B5EF4-FFF2-40B4-BE49-F238E27FC236}">
                <a16:creationId xmlns:a16="http://schemas.microsoft.com/office/drawing/2014/main" id="{F921044D-7FC3-4B0C-8BF3-09BB660C934B}"/>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2" name="Title 1"/>
          <p:cNvSpPr>
            <a:spLocks noGrp="1"/>
          </p:cNvSpPr>
          <p:nvPr>
            <p:ph type="title"/>
          </p:nvPr>
        </p:nvSpPr>
        <p:spPr>
          <a:xfrm>
            <a:off x="609600" y="228600"/>
            <a:ext cx="10972800" cy="914400"/>
          </a:xfrm>
        </p:spPr>
        <p:txBody>
          <a:bodyPr/>
          <a:lstStyle/>
          <a:p>
            <a:r>
              <a:rPr lang="en-US"/>
              <a:t>Click to edit Master title style</a:t>
            </a:r>
          </a:p>
        </p:txBody>
      </p:sp>
      <p:sp>
        <p:nvSpPr>
          <p:cNvPr id="5" name="Date Placeholder 2">
            <a:extLst>
              <a:ext uri="{FF2B5EF4-FFF2-40B4-BE49-F238E27FC236}">
                <a16:creationId xmlns:a16="http://schemas.microsoft.com/office/drawing/2014/main" id="{5B7953F4-5C76-48E5-B410-EACCD3991F60}"/>
              </a:ext>
            </a:extLst>
          </p:cNvPr>
          <p:cNvSpPr>
            <a:spLocks noGrp="1"/>
          </p:cNvSpPr>
          <p:nvPr>
            <p:ph type="dt" sz="half" idx="10"/>
          </p:nvPr>
        </p:nvSpPr>
        <p:spPr>
          <a:xfrm>
            <a:off x="8534401" y="6356351"/>
            <a:ext cx="3052233" cy="366183"/>
          </a:xfrm>
        </p:spPr>
        <p:txBody>
          <a:bodyPr/>
          <a:lstStyle>
            <a:lvl1pPr algn="l">
              <a:defRPr/>
            </a:lvl1pPr>
          </a:lstStyle>
          <a:p>
            <a:pPr>
              <a:defRPr/>
            </a:pPr>
            <a:r>
              <a:rPr lang="en-US"/>
              <a:t>2020 Nov</a:t>
            </a:r>
          </a:p>
        </p:txBody>
      </p:sp>
      <p:sp>
        <p:nvSpPr>
          <p:cNvPr id="6" name="Footer Placeholder 3">
            <a:extLst>
              <a:ext uri="{FF2B5EF4-FFF2-40B4-BE49-F238E27FC236}">
                <a16:creationId xmlns:a16="http://schemas.microsoft.com/office/drawing/2014/main" id="{E922C275-1CF7-4350-BC55-B30536344AF3}"/>
              </a:ext>
            </a:extLst>
          </p:cNvPr>
          <p:cNvSpPr>
            <a:spLocks noGrp="1"/>
          </p:cNvSpPr>
          <p:nvPr>
            <p:ph type="ftr" sz="quarter" idx="11"/>
          </p:nvPr>
        </p:nvSpPr>
        <p:spPr>
          <a:xfrm>
            <a:off x="3865033" y="6356351"/>
            <a:ext cx="4673600" cy="366183"/>
          </a:xfrm>
        </p:spPr>
        <p:txBody>
          <a:bodyPr/>
          <a:lstStyle>
            <a:lvl1pPr algn="r">
              <a:defRPr/>
            </a:lvl1pPr>
          </a:lstStyle>
          <a:p>
            <a:pPr>
              <a:defRPr/>
            </a:pPr>
            <a:r>
              <a:rPr lang="en-US" altLang="en-US"/>
              <a:t>G van Belle - Lowell Partners</a:t>
            </a:r>
          </a:p>
        </p:txBody>
      </p:sp>
      <p:sp>
        <p:nvSpPr>
          <p:cNvPr id="7" name="Slide Number Placeholder 4">
            <a:extLst>
              <a:ext uri="{FF2B5EF4-FFF2-40B4-BE49-F238E27FC236}">
                <a16:creationId xmlns:a16="http://schemas.microsoft.com/office/drawing/2014/main" id="{DE91DAE4-336A-46AF-8934-E0584EB23E3F}"/>
              </a:ext>
            </a:extLst>
          </p:cNvPr>
          <p:cNvSpPr>
            <a:spLocks noGrp="1"/>
          </p:cNvSpPr>
          <p:nvPr>
            <p:ph type="sldNum" sz="quarter" idx="12"/>
          </p:nvPr>
        </p:nvSpPr>
        <p:spPr/>
        <p:txBody>
          <a:bodyPr/>
          <a:lstStyle>
            <a:lvl1pPr>
              <a:defRPr/>
            </a:lvl1pPr>
          </a:lstStyle>
          <a:p>
            <a:fld id="{D732B8F0-A67C-47DF-8263-97FD56BDF7D9}" type="slidenum">
              <a:rPr lang="en-US" altLang="en-US"/>
              <a:pPr/>
              <a:t>‹#›</a:t>
            </a:fld>
            <a:endParaRPr lang="en-US" altLang="en-US"/>
          </a:p>
        </p:txBody>
      </p:sp>
    </p:spTree>
    <p:extLst>
      <p:ext uri="{BB962C8B-B14F-4D97-AF65-F5344CB8AC3E}">
        <p14:creationId xmlns:p14="http://schemas.microsoft.com/office/powerpoint/2010/main" val="39273224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16B7FD94-0733-44B0-9F5F-03B9198D2B96}"/>
              </a:ext>
            </a:extLst>
          </p:cNvPr>
          <p:cNvSpPr>
            <a:spLocks noChangeShapeType="1"/>
          </p:cNvSpPr>
          <p:nvPr/>
        </p:nvSpPr>
        <p:spPr bwMode="auto">
          <a:xfrm>
            <a:off x="609600" y="6352117"/>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3" name="Isosceles Triangle 2">
            <a:extLst>
              <a:ext uri="{FF2B5EF4-FFF2-40B4-BE49-F238E27FC236}">
                <a16:creationId xmlns:a16="http://schemas.microsoft.com/office/drawing/2014/main" id="{545B6479-6197-47E4-8E03-492D103C0149}"/>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4" name="Date Placeholder 1">
            <a:extLst>
              <a:ext uri="{FF2B5EF4-FFF2-40B4-BE49-F238E27FC236}">
                <a16:creationId xmlns:a16="http://schemas.microsoft.com/office/drawing/2014/main" id="{29A10351-CD42-4BBC-8AA6-4440137EBF36}"/>
              </a:ext>
            </a:extLst>
          </p:cNvPr>
          <p:cNvSpPr>
            <a:spLocks noGrp="1"/>
          </p:cNvSpPr>
          <p:nvPr>
            <p:ph type="dt" sz="half" idx="10"/>
          </p:nvPr>
        </p:nvSpPr>
        <p:spPr>
          <a:xfrm>
            <a:off x="8534401" y="6356351"/>
            <a:ext cx="3052233" cy="366183"/>
          </a:xfrm>
        </p:spPr>
        <p:txBody>
          <a:bodyPr/>
          <a:lstStyle>
            <a:lvl1pPr algn="l">
              <a:defRPr/>
            </a:lvl1pPr>
          </a:lstStyle>
          <a:p>
            <a:pPr>
              <a:defRPr/>
            </a:pPr>
            <a:r>
              <a:rPr lang="en-US"/>
              <a:t>2020 Nov</a:t>
            </a:r>
          </a:p>
        </p:txBody>
      </p:sp>
      <p:sp>
        <p:nvSpPr>
          <p:cNvPr id="5" name="Footer Placeholder 2">
            <a:extLst>
              <a:ext uri="{FF2B5EF4-FFF2-40B4-BE49-F238E27FC236}">
                <a16:creationId xmlns:a16="http://schemas.microsoft.com/office/drawing/2014/main" id="{52DE0F59-5741-4B17-9F86-A7D7471582F2}"/>
              </a:ext>
            </a:extLst>
          </p:cNvPr>
          <p:cNvSpPr>
            <a:spLocks noGrp="1"/>
          </p:cNvSpPr>
          <p:nvPr>
            <p:ph type="ftr" sz="quarter" idx="11"/>
          </p:nvPr>
        </p:nvSpPr>
        <p:spPr>
          <a:xfrm>
            <a:off x="3865033" y="6356351"/>
            <a:ext cx="4673600" cy="366183"/>
          </a:xfrm>
        </p:spPr>
        <p:txBody>
          <a:bodyPr/>
          <a:lstStyle>
            <a:lvl1pPr algn="r">
              <a:defRPr/>
            </a:lvl1pPr>
          </a:lstStyle>
          <a:p>
            <a:pPr>
              <a:defRPr/>
            </a:pPr>
            <a:r>
              <a:rPr lang="en-US" altLang="en-US"/>
              <a:t>G van Belle - Lowell Partners</a:t>
            </a:r>
          </a:p>
        </p:txBody>
      </p:sp>
      <p:sp>
        <p:nvSpPr>
          <p:cNvPr id="6" name="Slide Number Placeholder 3">
            <a:extLst>
              <a:ext uri="{FF2B5EF4-FFF2-40B4-BE49-F238E27FC236}">
                <a16:creationId xmlns:a16="http://schemas.microsoft.com/office/drawing/2014/main" id="{22BFFE86-0108-4029-AF70-B8E3416A5A00}"/>
              </a:ext>
            </a:extLst>
          </p:cNvPr>
          <p:cNvSpPr>
            <a:spLocks noGrp="1"/>
          </p:cNvSpPr>
          <p:nvPr>
            <p:ph type="sldNum" sz="quarter" idx="12"/>
          </p:nvPr>
        </p:nvSpPr>
        <p:spPr/>
        <p:txBody>
          <a:bodyPr/>
          <a:lstStyle>
            <a:lvl1pPr>
              <a:defRPr/>
            </a:lvl1pPr>
          </a:lstStyle>
          <a:p>
            <a:fld id="{3CF13FB8-F143-4351-9651-49ADBE27181E}" type="slidenum">
              <a:rPr lang="en-US" altLang="en-US"/>
              <a:pPr/>
              <a:t>‹#›</a:t>
            </a:fld>
            <a:endParaRPr lang="en-US" altLang="en-US"/>
          </a:p>
        </p:txBody>
      </p:sp>
    </p:spTree>
    <p:extLst>
      <p:ext uri="{BB962C8B-B14F-4D97-AF65-F5344CB8AC3E}">
        <p14:creationId xmlns:p14="http://schemas.microsoft.com/office/powerpoint/2010/main" val="33893615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EBE85E33-F420-4F05-951B-FD326BB29AF0}"/>
              </a:ext>
            </a:extLst>
          </p:cNvPr>
          <p:cNvSpPr>
            <a:spLocks noChangeShapeType="1"/>
          </p:cNvSpPr>
          <p:nvPr/>
        </p:nvSpPr>
        <p:spPr bwMode="auto">
          <a:xfrm>
            <a:off x="609600" y="6352117"/>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6" name="Straight Connector 5">
            <a:extLst>
              <a:ext uri="{FF2B5EF4-FFF2-40B4-BE49-F238E27FC236}">
                <a16:creationId xmlns:a16="http://schemas.microsoft.com/office/drawing/2014/main" id="{611434D6-2413-4F9F-B9B9-5E27CFABFE03}"/>
              </a:ext>
            </a:extLst>
          </p:cNvPr>
          <p:cNvSpPr>
            <a:spLocks noChangeShapeType="1"/>
          </p:cNvSpPr>
          <p:nvPr/>
        </p:nvSpPr>
        <p:spPr bwMode="auto">
          <a:xfrm rot="5400000">
            <a:off x="5220759" y="3324225"/>
            <a:ext cx="6034616"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7" name="Isosceles Triangle 6">
            <a:extLst>
              <a:ext uri="{FF2B5EF4-FFF2-40B4-BE49-F238E27FC236}">
                <a16:creationId xmlns:a16="http://schemas.microsoft.com/office/drawing/2014/main" id="{F273F1F3-FB00-49A7-B25E-376D75123298}"/>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2" name="Title 1"/>
          <p:cNvSpPr>
            <a:spLocks noGrp="1"/>
          </p:cNvSpPr>
          <p:nvPr>
            <p:ph type="title"/>
          </p:nvPr>
        </p:nvSpPr>
        <p:spPr>
          <a:xfrm>
            <a:off x="8432800" y="304800"/>
            <a:ext cx="3352800" cy="838200"/>
          </a:xfrm>
        </p:spPr>
        <p:txBody>
          <a:bodyPr>
            <a:noAutofit/>
          </a:bodyPr>
          <a:lstStyle>
            <a:lvl1pPr algn="l">
              <a:buNone/>
              <a:defRPr sz="2667"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8432800" y="1219202"/>
            <a:ext cx="3352800" cy="4843463"/>
          </a:xfrm>
        </p:spPr>
        <p:txBody>
          <a:bodyPr/>
          <a:lstStyle>
            <a:lvl1pPr marL="0" indent="0">
              <a:lnSpc>
                <a:spcPts val="2933"/>
              </a:lnSpc>
              <a:spcAft>
                <a:spcPts val="1333"/>
              </a:spcAft>
              <a:buNone/>
              <a:defRPr sz="2133">
                <a:solidFill>
                  <a:schemeClr val="tx2"/>
                </a:solidFill>
              </a:defRPr>
            </a:lvl1pPr>
            <a:lvl2pPr>
              <a:buNone/>
              <a:defRPr sz="1600"/>
            </a:lvl2pPr>
            <a:lvl3pPr>
              <a:buNone/>
              <a:defRPr sz="1333"/>
            </a:lvl3pPr>
            <a:lvl4pPr>
              <a:buNone/>
              <a:defRPr sz="1200"/>
            </a:lvl4pPr>
            <a:lvl5pPr>
              <a:buNone/>
              <a:defRPr sz="1200"/>
            </a:lvl5pPr>
          </a:lstStyle>
          <a:p>
            <a:pPr lvl="0"/>
            <a:r>
              <a:rPr lang="en-US"/>
              <a:t>Click to edit Master text styles</a:t>
            </a:r>
          </a:p>
        </p:txBody>
      </p:sp>
      <p:sp>
        <p:nvSpPr>
          <p:cNvPr id="12" name="Content Placeholder 11"/>
          <p:cNvSpPr>
            <a:spLocks noGrp="1"/>
          </p:cNvSpPr>
          <p:nvPr>
            <p:ph sz="quarter" idx="1"/>
          </p:nvPr>
        </p:nvSpPr>
        <p:spPr>
          <a:xfrm>
            <a:off x="406400" y="304800"/>
            <a:ext cx="7620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a:extLst>
              <a:ext uri="{FF2B5EF4-FFF2-40B4-BE49-F238E27FC236}">
                <a16:creationId xmlns:a16="http://schemas.microsoft.com/office/drawing/2014/main" id="{A92C1EB9-983D-46FC-94CD-800E079899AB}"/>
              </a:ext>
            </a:extLst>
          </p:cNvPr>
          <p:cNvSpPr>
            <a:spLocks noGrp="1"/>
          </p:cNvSpPr>
          <p:nvPr>
            <p:ph type="dt" sz="half" idx="10"/>
          </p:nvPr>
        </p:nvSpPr>
        <p:spPr>
          <a:xfrm>
            <a:off x="8534401" y="6356351"/>
            <a:ext cx="3052233" cy="366183"/>
          </a:xfrm>
        </p:spPr>
        <p:txBody>
          <a:bodyPr/>
          <a:lstStyle>
            <a:lvl1pPr algn="l">
              <a:defRPr/>
            </a:lvl1pPr>
          </a:lstStyle>
          <a:p>
            <a:pPr>
              <a:defRPr/>
            </a:pPr>
            <a:r>
              <a:rPr lang="en-US"/>
              <a:t>2020 Nov</a:t>
            </a:r>
          </a:p>
        </p:txBody>
      </p:sp>
      <p:sp>
        <p:nvSpPr>
          <p:cNvPr id="9" name="Footer Placeholder 5">
            <a:extLst>
              <a:ext uri="{FF2B5EF4-FFF2-40B4-BE49-F238E27FC236}">
                <a16:creationId xmlns:a16="http://schemas.microsoft.com/office/drawing/2014/main" id="{D54FE0EF-B38C-4B5B-89F5-3F6E039168DA}"/>
              </a:ext>
            </a:extLst>
          </p:cNvPr>
          <p:cNvSpPr>
            <a:spLocks noGrp="1"/>
          </p:cNvSpPr>
          <p:nvPr>
            <p:ph type="ftr" sz="quarter" idx="11"/>
          </p:nvPr>
        </p:nvSpPr>
        <p:spPr>
          <a:xfrm>
            <a:off x="3865033" y="6356351"/>
            <a:ext cx="4673600" cy="366183"/>
          </a:xfrm>
        </p:spPr>
        <p:txBody>
          <a:bodyPr/>
          <a:lstStyle>
            <a:lvl1pPr algn="r">
              <a:defRPr/>
            </a:lvl1pPr>
          </a:lstStyle>
          <a:p>
            <a:pPr>
              <a:defRPr/>
            </a:pPr>
            <a:r>
              <a:rPr lang="en-US" altLang="en-US"/>
              <a:t>G van Belle - Lowell Partners</a:t>
            </a:r>
          </a:p>
        </p:txBody>
      </p:sp>
      <p:sp>
        <p:nvSpPr>
          <p:cNvPr id="10" name="Slide Number Placeholder 6">
            <a:extLst>
              <a:ext uri="{FF2B5EF4-FFF2-40B4-BE49-F238E27FC236}">
                <a16:creationId xmlns:a16="http://schemas.microsoft.com/office/drawing/2014/main" id="{BBEBD573-B910-43E7-B142-B71C463EA7B2}"/>
              </a:ext>
            </a:extLst>
          </p:cNvPr>
          <p:cNvSpPr>
            <a:spLocks noGrp="1"/>
          </p:cNvSpPr>
          <p:nvPr>
            <p:ph type="sldNum" sz="quarter" idx="12"/>
          </p:nvPr>
        </p:nvSpPr>
        <p:spPr/>
        <p:txBody>
          <a:bodyPr/>
          <a:lstStyle>
            <a:lvl1pPr>
              <a:defRPr/>
            </a:lvl1pPr>
          </a:lstStyle>
          <a:p>
            <a:fld id="{B18027E2-8B1C-40D6-B2CE-5D801DC7A851}" type="slidenum">
              <a:rPr lang="en-US" altLang="en-US"/>
              <a:pPr/>
              <a:t>‹#›</a:t>
            </a:fld>
            <a:endParaRPr lang="en-US" altLang="en-US"/>
          </a:p>
        </p:txBody>
      </p:sp>
    </p:spTree>
    <p:extLst>
      <p:ext uri="{BB962C8B-B14F-4D97-AF65-F5344CB8AC3E}">
        <p14:creationId xmlns:p14="http://schemas.microsoft.com/office/powerpoint/2010/main" val="19276738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FE285BAA-3366-4A36-B664-7ABFBC604B89}"/>
              </a:ext>
            </a:extLst>
          </p:cNvPr>
          <p:cNvSpPr>
            <a:spLocks noChangeShapeType="1"/>
          </p:cNvSpPr>
          <p:nvPr/>
        </p:nvSpPr>
        <p:spPr bwMode="auto">
          <a:xfrm>
            <a:off x="609600" y="6352117"/>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6" name="Isosceles Triangle 5">
            <a:extLst>
              <a:ext uri="{FF2B5EF4-FFF2-40B4-BE49-F238E27FC236}">
                <a16:creationId xmlns:a16="http://schemas.microsoft.com/office/drawing/2014/main" id="{A58BCCFD-572D-4652-8169-2C61D252E6AD}"/>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7" name="Rectangle 6">
            <a:extLst>
              <a:ext uri="{FF2B5EF4-FFF2-40B4-BE49-F238E27FC236}">
                <a16:creationId xmlns:a16="http://schemas.microsoft.com/office/drawing/2014/main" id="{12155D2F-CDDA-4838-AF14-1002739C80B7}"/>
              </a:ext>
            </a:extLst>
          </p:cNvPr>
          <p:cNvSpPr/>
          <p:nvPr/>
        </p:nvSpPr>
        <p:spPr>
          <a:xfrm>
            <a:off x="609601" y="501651"/>
            <a:ext cx="243417"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2" name="Title 1"/>
          <p:cNvSpPr>
            <a:spLocks noGrp="1"/>
          </p:cNvSpPr>
          <p:nvPr>
            <p:ph type="title"/>
          </p:nvPr>
        </p:nvSpPr>
        <p:spPr>
          <a:xfrm>
            <a:off x="609600" y="500856"/>
            <a:ext cx="10972800" cy="674688"/>
          </a:xfrm>
          <a:ln>
            <a:solidFill>
              <a:schemeClr val="accent1"/>
            </a:solidFill>
          </a:ln>
        </p:spPr>
        <p:txBody>
          <a:bodyPr lIns="274320" anchor="ctr"/>
          <a:lstStyle>
            <a:lvl1pPr algn="r">
              <a:buNone/>
              <a:defRPr sz="2667"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609600" y="1905000"/>
            <a:ext cx="10972800" cy="4270248"/>
          </a:xfrm>
          <a:solidFill>
            <a:schemeClr val="tx1">
              <a:shade val="50000"/>
            </a:schemeClr>
          </a:solidFill>
          <a:ln>
            <a:noFill/>
          </a:ln>
          <a:effectLst/>
        </p:spPr>
        <p:txBody>
          <a:bodyPr>
            <a:normAutofit/>
          </a:bodyPr>
          <a:lstStyle>
            <a:lvl1pPr marL="0" indent="0">
              <a:spcBef>
                <a:spcPts val="800"/>
              </a:spcBef>
              <a:buNone/>
              <a:defRPr sz="4267"/>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9600" y="1219200"/>
            <a:ext cx="10972800" cy="533400"/>
          </a:xfrm>
        </p:spPr>
        <p:txBody>
          <a:bodyPr anchor="ctr"/>
          <a:lstStyle>
            <a:lvl1pPr marL="0" indent="0" algn="l">
              <a:buFontTx/>
              <a:buNone/>
              <a:defRPr sz="1867"/>
            </a:lvl1pPr>
            <a:lvl2pPr>
              <a:defRPr sz="1600"/>
            </a:lvl2pPr>
            <a:lvl3pPr>
              <a:defRPr sz="1333"/>
            </a:lvl3pPr>
            <a:lvl4pPr>
              <a:defRPr sz="1200"/>
            </a:lvl4pPr>
            <a:lvl5pPr>
              <a:defRPr sz="1200"/>
            </a:lvl5pPr>
          </a:lstStyle>
          <a:p>
            <a:pPr lvl="0"/>
            <a:r>
              <a:rPr lang="en-US"/>
              <a:t>Click to edit Master text styles</a:t>
            </a:r>
          </a:p>
        </p:txBody>
      </p:sp>
      <p:sp>
        <p:nvSpPr>
          <p:cNvPr id="8" name="Date Placeholder 4">
            <a:extLst>
              <a:ext uri="{FF2B5EF4-FFF2-40B4-BE49-F238E27FC236}">
                <a16:creationId xmlns:a16="http://schemas.microsoft.com/office/drawing/2014/main" id="{EB318FFE-371D-4BB0-A71D-9DA494701DD6}"/>
              </a:ext>
            </a:extLst>
          </p:cNvPr>
          <p:cNvSpPr>
            <a:spLocks noGrp="1"/>
          </p:cNvSpPr>
          <p:nvPr>
            <p:ph type="dt" sz="half" idx="10"/>
          </p:nvPr>
        </p:nvSpPr>
        <p:spPr>
          <a:xfrm>
            <a:off x="8534401" y="6356351"/>
            <a:ext cx="3052233" cy="366183"/>
          </a:xfrm>
        </p:spPr>
        <p:txBody>
          <a:bodyPr/>
          <a:lstStyle>
            <a:lvl1pPr algn="l">
              <a:defRPr/>
            </a:lvl1pPr>
          </a:lstStyle>
          <a:p>
            <a:pPr>
              <a:defRPr/>
            </a:pPr>
            <a:r>
              <a:rPr lang="en-US"/>
              <a:t>2020 Nov</a:t>
            </a:r>
          </a:p>
        </p:txBody>
      </p:sp>
      <p:sp>
        <p:nvSpPr>
          <p:cNvPr id="9" name="Footer Placeholder 5">
            <a:extLst>
              <a:ext uri="{FF2B5EF4-FFF2-40B4-BE49-F238E27FC236}">
                <a16:creationId xmlns:a16="http://schemas.microsoft.com/office/drawing/2014/main" id="{87A65490-F2D2-4FCA-9D36-824ABED08497}"/>
              </a:ext>
            </a:extLst>
          </p:cNvPr>
          <p:cNvSpPr>
            <a:spLocks noGrp="1"/>
          </p:cNvSpPr>
          <p:nvPr>
            <p:ph type="ftr" sz="quarter" idx="11"/>
          </p:nvPr>
        </p:nvSpPr>
        <p:spPr>
          <a:xfrm>
            <a:off x="3865033" y="6356351"/>
            <a:ext cx="4673600" cy="366183"/>
          </a:xfrm>
        </p:spPr>
        <p:txBody>
          <a:bodyPr/>
          <a:lstStyle>
            <a:lvl1pPr algn="r">
              <a:defRPr/>
            </a:lvl1pPr>
          </a:lstStyle>
          <a:p>
            <a:pPr>
              <a:defRPr/>
            </a:pPr>
            <a:r>
              <a:rPr lang="en-US" altLang="en-US"/>
              <a:t>G van Belle - Lowell Partners</a:t>
            </a:r>
          </a:p>
        </p:txBody>
      </p:sp>
      <p:sp>
        <p:nvSpPr>
          <p:cNvPr id="10" name="Slide Number Placeholder 6">
            <a:extLst>
              <a:ext uri="{FF2B5EF4-FFF2-40B4-BE49-F238E27FC236}">
                <a16:creationId xmlns:a16="http://schemas.microsoft.com/office/drawing/2014/main" id="{0A9EF715-7E84-4481-A740-C67F75EDB3B5}"/>
              </a:ext>
            </a:extLst>
          </p:cNvPr>
          <p:cNvSpPr>
            <a:spLocks noGrp="1"/>
          </p:cNvSpPr>
          <p:nvPr>
            <p:ph type="sldNum" sz="quarter" idx="12"/>
          </p:nvPr>
        </p:nvSpPr>
        <p:spPr/>
        <p:txBody>
          <a:bodyPr/>
          <a:lstStyle>
            <a:lvl1pPr>
              <a:defRPr/>
            </a:lvl1pPr>
          </a:lstStyle>
          <a:p>
            <a:fld id="{BC8C5C63-76C4-4FD3-8C25-31E34568AE32}" type="slidenum">
              <a:rPr lang="en-US" altLang="en-US"/>
              <a:pPr/>
              <a:t>‹#›</a:t>
            </a:fld>
            <a:endParaRPr lang="en-US" altLang="en-US"/>
          </a:p>
        </p:txBody>
      </p:sp>
    </p:spTree>
    <p:extLst>
      <p:ext uri="{BB962C8B-B14F-4D97-AF65-F5344CB8AC3E}">
        <p14:creationId xmlns:p14="http://schemas.microsoft.com/office/powerpoint/2010/main" val="2314530058"/>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051B130-1277-4364-AD88-6EA06BC58569}"/>
              </a:ext>
            </a:extLst>
          </p:cNvPr>
          <p:cNvSpPr>
            <a:spLocks noGrp="1"/>
          </p:cNvSpPr>
          <p:nvPr>
            <p:ph type="dt" sz="half" idx="10"/>
          </p:nvPr>
        </p:nvSpPr>
        <p:spPr/>
        <p:txBody>
          <a:bodyPr/>
          <a:lstStyle>
            <a:lvl1pPr>
              <a:defRPr/>
            </a:lvl1pPr>
          </a:lstStyle>
          <a:p>
            <a:pPr>
              <a:defRPr/>
            </a:pPr>
            <a:r>
              <a:rPr lang="en-US" altLang="en-US"/>
              <a:t>2020 Nov</a:t>
            </a:r>
          </a:p>
        </p:txBody>
      </p:sp>
      <p:sp>
        <p:nvSpPr>
          <p:cNvPr id="5" name="Footer Placeholder 2">
            <a:extLst>
              <a:ext uri="{FF2B5EF4-FFF2-40B4-BE49-F238E27FC236}">
                <a16:creationId xmlns:a16="http://schemas.microsoft.com/office/drawing/2014/main" id="{8C329969-A5B9-4E0E-85B9-B39708E10F3D}"/>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6" name="Slide Number Placeholder 22">
            <a:extLst>
              <a:ext uri="{FF2B5EF4-FFF2-40B4-BE49-F238E27FC236}">
                <a16:creationId xmlns:a16="http://schemas.microsoft.com/office/drawing/2014/main" id="{71D9F75D-DD60-4017-9683-95D75D98680F}"/>
              </a:ext>
            </a:extLst>
          </p:cNvPr>
          <p:cNvSpPr>
            <a:spLocks noGrp="1"/>
          </p:cNvSpPr>
          <p:nvPr>
            <p:ph type="sldNum" sz="quarter" idx="12"/>
          </p:nvPr>
        </p:nvSpPr>
        <p:spPr/>
        <p:txBody>
          <a:bodyPr/>
          <a:lstStyle>
            <a:lvl1pPr>
              <a:defRPr/>
            </a:lvl1pPr>
          </a:lstStyle>
          <a:p>
            <a:fld id="{4946AD15-B039-4956-9A83-D63355EA83B1}" type="slidenum">
              <a:rPr lang="en-US" altLang="en-US"/>
              <a:pPr/>
              <a:t>‹#›</a:t>
            </a:fld>
            <a:endParaRPr lang="en-US" altLang="en-US"/>
          </a:p>
        </p:txBody>
      </p:sp>
    </p:spTree>
    <p:extLst>
      <p:ext uri="{BB962C8B-B14F-4D97-AF65-F5344CB8AC3E}">
        <p14:creationId xmlns:p14="http://schemas.microsoft.com/office/powerpoint/2010/main" val="32560911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Straight Connector 3">
            <a:extLst>
              <a:ext uri="{FF2B5EF4-FFF2-40B4-BE49-F238E27FC236}">
                <a16:creationId xmlns:a16="http://schemas.microsoft.com/office/drawing/2014/main" id="{A578AF78-714C-43C6-9A38-3E3164058EB1}"/>
              </a:ext>
            </a:extLst>
          </p:cNvPr>
          <p:cNvSpPr>
            <a:spLocks noChangeShapeType="1"/>
          </p:cNvSpPr>
          <p:nvPr/>
        </p:nvSpPr>
        <p:spPr bwMode="auto">
          <a:xfrm>
            <a:off x="609600" y="6352117"/>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5" name="Isosceles Triangle 4">
            <a:extLst>
              <a:ext uri="{FF2B5EF4-FFF2-40B4-BE49-F238E27FC236}">
                <a16:creationId xmlns:a16="http://schemas.microsoft.com/office/drawing/2014/main" id="{8BC4E985-25FB-48C2-AC1A-AC12F69A50A1}"/>
              </a:ext>
            </a:extLst>
          </p:cNvPr>
          <p:cNvSpPr>
            <a:spLocks noChangeAspect="1"/>
          </p:cNvSpPr>
          <p:nvPr/>
        </p:nvSpPr>
        <p:spPr>
          <a:xfrm rot="5400000">
            <a:off x="590550" y="6447368"/>
            <a:ext cx="190500" cy="160867"/>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2400" i="0"/>
          </a:p>
        </p:txBody>
      </p:sp>
      <p:sp>
        <p:nvSpPr>
          <p:cNvPr id="6" name="Straight Connector 14">
            <a:extLst>
              <a:ext uri="{FF2B5EF4-FFF2-40B4-BE49-F238E27FC236}">
                <a16:creationId xmlns:a16="http://schemas.microsoft.com/office/drawing/2014/main" id="{6D3D02D3-B9E1-4EA7-81EC-B0345048C18A}"/>
              </a:ext>
            </a:extLst>
          </p:cNvPr>
          <p:cNvSpPr>
            <a:spLocks noChangeShapeType="1"/>
          </p:cNvSpPr>
          <p:nvPr/>
        </p:nvSpPr>
        <p:spPr bwMode="auto">
          <a:xfrm rot="5400000">
            <a:off x="5815541" y="3201459"/>
            <a:ext cx="5852584"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20F0A43-CCB1-479C-8912-9203D6A5F61B}"/>
              </a:ext>
            </a:extLst>
          </p:cNvPr>
          <p:cNvSpPr>
            <a:spLocks noGrp="1"/>
          </p:cNvSpPr>
          <p:nvPr>
            <p:ph type="dt" sz="half" idx="10"/>
          </p:nvPr>
        </p:nvSpPr>
        <p:spPr>
          <a:xfrm>
            <a:off x="8534401" y="6356351"/>
            <a:ext cx="3052233" cy="366183"/>
          </a:xfrm>
        </p:spPr>
        <p:txBody>
          <a:bodyPr/>
          <a:lstStyle>
            <a:lvl1pPr algn="l">
              <a:defRPr/>
            </a:lvl1pPr>
          </a:lstStyle>
          <a:p>
            <a:pPr>
              <a:defRPr/>
            </a:pPr>
            <a:r>
              <a:rPr lang="en-US"/>
              <a:t>2020 Nov</a:t>
            </a:r>
          </a:p>
        </p:txBody>
      </p:sp>
      <p:sp>
        <p:nvSpPr>
          <p:cNvPr id="8" name="Footer Placeholder 4">
            <a:extLst>
              <a:ext uri="{FF2B5EF4-FFF2-40B4-BE49-F238E27FC236}">
                <a16:creationId xmlns:a16="http://schemas.microsoft.com/office/drawing/2014/main" id="{AED4086C-EC31-4258-A55D-D59D70806DC7}"/>
              </a:ext>
            </a:extLst>
          </p:cNvPr>
          <p:cNvSpPr>
            <a:spLocks noGrp="1"/>
          </p:cNvSpPr>
          <p:nvPr>
            <p:ph type="ftr" sz="quarter" idx="11"/>
          </p:nvPr>
        </p:nvSpPr>
        <p:spPr>
          <a:xfrm>
            <a:off x="3865033" y="6356351"/>
            <a:ext cx="4673600" cy="366183"/>
          </a:xfrm>
        </p:spPr>
        <p:txBody>
          <a:bodyPr/>
          <a:lstStyle>
            <a:lvl1pPr algn="r">
              <a:defRPr/>
            </a:lvl1pPr>
          </a:lstStyle>
          <a:p>
            <a:pPr>
              <a:defRPr/>
            </a:pPr>
            <a:r>
              <a:rPr lang="en-US" altLang="en-US"/>
              <a:t>G van Belle - Lowell Partners</a:t>
            </a:r>
          </a:p>
        </p:txBody>
      </p:sp>
      <p:sp>
        <p:nvSpPr>
          <p:cNvPr id="9" name="Slide Number Placeholder 5">
            <a:extLst>
              <a:ext uri="{FF2B5EF4-FFF2-40B4-BE49-F238E27FC236}">
                <a16:creationId xmlns:a16="http://schemas.microsoft.com/office/drawing/2014/main" id="{56B9E006-7765-4CE0-8371-879DD8083DA0}"/>
              </a:ext>
            </a:extLst>
          </p:cNvPr>
          <p:cNvSpPr>
            <a:spLocks noGrp="1"/>
          </p:cNvSpPr>
          <p:nvPr>
            <p:ph type="sldNum" sz="quarter" idx="12"/>
          </p:nvPr>
        </p:nvSpPr>
        <p:spPr/>
        <p:txBody>
          <a:bodyPr/>
          <a:lstStyle>
            <a:lvl1pPr>
              <a:defRPr/>
            </a:lvl1pPr>
          </a:lstStyle>
          <a:p>
            <a:fld id="{9EB67CCC-7820-4C6E-899A-F0041E5AC0DE}" type="slidenum">
              <a:rPr lang="en-US" altLang="en-US"/>
              <a:pPr/>
              <a:t>‹#›</a:t>
            </a:fld>
            <a:endParaRPr lang="en-US" altLang="en-US"/>
          </a:p>
        </p:txBody>
      </p:sp>
    </p:spTree>
    <p:extLst>
      <p:ext uri="{BB962C8B-B14F-4D97-AF65-F5344CB8AC3E}">
        <p14:creationId xmlns:p14="http://schemas.microsoft.com/office/powerpoint/2010/main" val="31083254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FDF6F07C-1F31-4AB0-941C-02738FDC4EA0}"/>
              </a:ext>
            </a:extLst>
          </p:cNvPr>
          <p:cNvSpPr>
            <a:spLocks noGrp="1"/>
          </p:cNvSpPr>
          <p:nvPr>
            <p:ph type="dt" sz="half" idx="10"/>
          </p:nvPr>
        </p:nvSpPr>
        <p:spPr/>
        <p:txBody>
          <a:bodyPr/>
          <a:lstStyle>
            <a:lvl1pPr>
              <a:defRPr/>
            </a:lvl1pPr>
          </a:lstStyle>
          <a:p>
            <a:pPr>
              <a:defRPr/>
            </a:pPr>
            <a:r>
              <a:rPr lang="en-US" altLang="en-US"/>
              <a:t>2020 Nov</a:t>
            </a:r>
          </a:p>
        </p:txBody>
      </p:sp>
      <p:sp>
        <p:nvSpPr>
          <p:cNvPr id="3" name="Footer Placeholder 2">
            <a:extLst>
              <a:ext uri="{FF2B5EF4-FFF2-40B4-BE49-F238E27FC236}">
                <a16:creationId xmlns:a16="http://schemas.microsoft.com/office/drawing/2014/main" id="{D36BD6F3-2AF0-49F1-B0B2-5379213451E7}"/>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4" name="Slide Number Placeholder 22">
            <a:extLst>
              <a:ext uri="{FF2B5EF4-FFF2-40B4-BE49-F238E27FC236}">
                <a16:creationId xmlns:a16="http://schemas.microsoft.com/office/drawing/2014/main" id="{3EC8A3C3-5950-4FB5-9277-25AAE6785C6C}"/>
              </a:ext>
            </a:extLst>
          </p:cNvPr>
          <p:cNvSpPr>
            <a:spLocks noGrp="1"/>
          </p:cNvSpPr>
          <p:nvPr>
            <p:ph type="sldNum" sz="quarter" idx="12"/>
          </p:nvPr>
        </p:nvSpPr>
        <p:spPr/>
        <p:txBody>
          <a:bodyPr/>
          <a:lstStyle>
            <a:lvl1pPr>
              <a:defRPr/>
            </a:lvl1pPr>
          </a:lstStyle>
          <a:p>
            <a:fld id="{0CA69BE7-C598-4444-960A-570B348208DE}" type="slidenum">
              <a:rPr lang="en-US" altLang="en-US"/>
              <a:pPr/>
              <a:t>‹#›</a:t>
            </a:fld>
            <a:endParaRPr lang="en-US" altLang="en-US"/>
          </a:p>
        </p:txBody>
      </p:sp>
    </p:spTree>
    <p:extLst>
      <p:ext uri="{BB962C8B-B14F-4D97-AF65-F5344CB8AC3E}">
        <p14:creationId xmlns:p14="http://schemas.microsoft.com/office/powerpoint/2010/main" val="7978484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p:spPr>
        <p:txBody>
          <a:bodyPr/>
          <a:lstStyle/>
          <a:p>
            <a:r>
              <a:rPr lang="en-US"/>
              <a:t>Click to edit Master title style</a:t>
            </a:r>
          </a:p>
        </p:txBody>
      </p:sp>
      <p:sp>
        <p:nvSpPr>
          <p:cNvPr id="3" name="Text Placeholder 2"/>
          <p:cNvSpPr>
            <a:spLocks noGrp="1"/>
          </p:cNvSpPr>
          <p:nvPr>
            <p:ph type="body" sz="half" idx="1"/>
          </p:nvPr>
        </p:nvSpPr>
        <p:spPr>
          <a:xfrm>
            <a:off x="609600" y="1219200"/>
            <a:ext cx="5384800" cy="4910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384800" cy="4910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98606979-BBCD-4EE0-953A-5AAC4C2C6B29}"/>
              </a:ext>
            </a:extLst>
          </p:cNvPr>
          <p:cNvSpPr>
            <a:spLocks noGrp="1"/>
          </p:cNvSpPr>
          <p:nvPr>
            <p:ph type="dt" sz="half" idx="10"/>
          </p:nvPr>
        </p:nvSpPr>
        <p:spPr/>
        <p:txBody>
          <a:bodyPr/>
          <a:lstStyle>
            <a:lvl1pPr>
              <a:defRPr/>
            </a:lvl1pPr>
          </a:lstStyle>
          <a:p>
            <a:pPr>
              <a:defRPr/>
            </a:pPr>
            <a:r>
              <a:rPr lang="en-US" altLang="en-US"/>
              <a:t>2020 Nov</a:t>
            </a:r>
          </a:p>
        </p:txBody>
      </p:sp>
      <p:sp>
        <p:nvSpPr>
          <p:cNvPr id="6" name="Footer Placeholder 2">
            <a:extLst>
              <a:ext uri="{FF2B5EF4-FFF2-40B4-BE49-F238E27FC236}">
                <a16:creationId xmlns:a16="http://schemas.microsoft.com/office/drawing/2014/main" id="{2DEB6FFE-1F20-4BAC-BF44-582F47A14EE5}"/>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7" name="Slide Number Placeholder 22">
            <a:extLst>
              <a:ext uri="{FF2B5EF4-FFF2-40B4-BE49-F238E27FC236}">
                <a16:creationId xmlns:a16="http://schemas.microsoft.com/office/drawing/2014/main" id="{4EE23BD2-B881-40E4-81B4-F11AF5371EE0}"/>
              </a:ext>
            </a:extLst>
          </p:cNvPr>
          <p:cNvSpPr>
            <a:spLocks noGrp="1"/>
          </p:cNvSpPr>
          <p:nvPr>
            <p:ph type="sldNum" sz="quarter" idx="12"/>
          </p:nvPr>
        </p:nvSpPr>
        <p:spPr/>
        <p:txBody>
          <a:bodyPr/>
          <a:lstStyle>
            <a:lvl1pPr>
              <a:defRPr/>
            </a:lvl1pPr>
          </a:lstStyle>
          <a:p>
            <a:fld id="{6A48E031-B2E5-4F8F-8FED-2AADE04DA4CA}" type="slidenum">
              <a:rPr lang="en-US" altLang="en-US"/>
              <a:pPr/>
              <a:t>‹#›</a:t>
            </a:fld>
            <a:endParaRPr lang="en-US" altLang="en-US"/>
          </a:p>
        </p:txBody>
      </p:sp>
    </p:spTree>
    <p:extLst>
      <p:ext uri="{BB962C8B-B14F-4D97-AF65-F5344CB8AC3E}">
        <p14:creationId xmlns:p14="http://schemas.microsoft.com/office/powerpoint/2010/main" val="8585145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485"/>
            <a:ext cx="10363200" cy="1468967"/>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en-US"/>
              <a:t>Click to edit Master subtitle style</a:t>
            </a:r>
          </a:p>
        </p:txBody>
      </p:sp>
      <p:sp>
        <p:nvSpPr>
          <p:cNvPr id="4" name="Date Placeholder 13">
            <a:extLst>
              <a:ext uri="{FF2B5EF4-FFF2-40B4-BE49-F238E27FC236}">
                <a16:creationId xmlns:a16="http://schemas.microsoft.com/office/drawing/2014/main" id="{DC2BF7FF-0786-4743-8241-B3CEB597C4C8}"/>
              </a:ext>
            </a:extLst>
          </p:cNvPr>
          <p:cNvSpPr>
            <a:spLocks noGrp="1"/>
          </p:cNvSpPr>
          <p:nvPr>
            <p:ph type="dt" sz="half" idx="10"/>
          </p:nvPr>
        </p:nvSpPr>
        <p:spPr/>
        <p:txBody>
          <a:bodyPr/>
          <a:lstStyle>
            <a:lvl1pPr>
              <a:defRPr/>
            </a:lvl1pPr>
          </a:lstStyle>
          <a:p>
            <a:pPr>
              <a:defRPr/>
            </a:pPr>
            <a:r>
              <a:rPr lang="en-US" altLang="en-US"/>
              <a:t>2020 Nov</a:t>
            </a:r>
          </a:p>
        </p:txBody>
      </p:sp>
      <p:sp>
        <p:nvSpPr>
          <p:cNvPr id="5" name="Footer Placeholder 2">
            <a:extLst>
              <a:ext uri="{FF2B5EF4-FFF2-40B4-BE49-F238E27FC236}">
                <a16:creationId xmlns:a16="http://schemas.microsoft.com/office/drawing/2014/main" id="{B0D6B7D8-3F3D-4186-B1D2-45E33F64194D}"/>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6" name="Slide Number Placeholder 22">
            <a:extLst>
              <a:ext uri="{FF2B5EF4-FFF2-40B4-BE49-F238E27FC236}">
                <a16:creationId xmlns:a16="http://schemas.microsoft.com/office/drawing/2014/main" id="{24078F87-D6A9-44F4-A62A-8F8245DA735A}"/>
              </a:ext>
            </a:extLst>
          </p:cNvPr>
          <p:cNvSpPr>
            <a:spLocks noGrp="1"/>
          </p:cNvSpPr>
          <p:nvPr>
            <p:ph type="sldNum" sz="quarter" idx="12"/>
          </p:nvPr>
        </p:nvSpPr>
        <p:spPr/>
        <p:txBody>
          <a:bodyPr/>
          <a:lstStyle>
            <a:lvl1pPr>
              <a:defRPr/>
            </a:lvl1pPr>
          </a:lstStyle>
          <a:p>
            <a:fld id="{9DC71ACB-4C17-47B2-9987-31EF6D646996}" type="slidenum">
              <a:rPr lang="en-US" altLang="en-US"/>
              <a:pPr/>
              <a:t>‹#›</a:t>
            </a:fld>
            <a:endParaRPr lang="en-US" altLang="en-US"/>
          </a:p>
        </p:txBody>
      </p:sp>
    </p:spTree>
    <p:extLst>
      <p:ext uri="{BB962C8B-B14F-4D97-AF65-F5344CB8AC3E}">
        <p14:creationId xmlns:p14="http://schemas.microsoft.com/office/powerpoint/2010/main" val="14709145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p:spPr>
        <p:txBody>
          <a:bodyPr/>
          <a:lstStyle/>
          <a:p>
            <a:r>
              <a:rPr lang="en-US"/>
              <a:t>Click to edit Master title style</a:t>
            </a:r>
          </a:p>
        </p:txBody>
      </p:sp>
      <p:sp>
        <p:nvSpPr>
          <p:cNvPr id="3" name="Text Placeholder 2"/>
          <p:cNvSpPr>
            <a:spLocks noGrp="1"/>
          </p:cNvSpPr>
          <p:nvPr>
            <p:ph type="body" sz="half" idx="1"/>
          </p:nvPr>
        </p:nvSpPr>
        <p:spPr>
          <a:xfrm>
            <a:off x="609600" y="1219200"/>
            <a:ext cx="5384800" cy="4910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97600" y="1219200"/>
            <a:ext cx="5384800" cy="4910667"/>
          </a:xfrm>
        </p:spPr>
        <p:txBody>
          <a:bodyPr/>
          <a:lstStyle/>
          <a:p>
            <a:pPr lvl="0"/>
            <a:endParaRPr lang="en-US" noProof="0"/>
          </a:p>
        </p:txBody>
      </p:sp>
      <p:sp>
        <p:nvSpPr>
          <p:cNvPr id="5" name="Date Placeholder 13">
            <a:extLst>
              <a:ext uri="{FF2B5EF4-FFF2-40B4-BE49-F238E27FC236}">
                <a16:creationId xmlns:a16="http://schemas.microsoft.com/office/drawing/2014/main" id="{C16AACDA-A7E1-4BC1-B52C-465463036F2B}"/>
              </a:ext>
            </a:extLst>
          </p:cNvPr>
          <p:cNvSpPr>
            <a:spLocks noGrp="1"/>
          </p:cNvSpPr>
          <p:nvPr>
            <p:ph type="dt" sz="half" idx="10"/>
          </p:nvPr>
        </p:nvSpPr>
        <p:spPr/>
        <p:txBody>
          <a:bodyPr/>
          <a:lstStyle>
            <a:lvl1pPr>
              <a:defRPr/>
            </a:lvl1pPr>
          </a:lstStyle>
          <a:p>
            <a:pPr>
              <a:defRPr/>
            </a:pPr>
            <a:r>
              <a:rPr lang="en-US" altLang="en-US"/>
              <a:t>2020 Nov</a:t>
            </a:r>
          </a:p>
        </p:txBody>
      </p:sp>
      <p:sp>
        <p:nvSpPr>
          <p:cNvPr id="6" name="Footer Placeholder 2">
            <a:extLst>
              <a:ext uri="{FF2B5EF4-FFF2-40B4-BE49-F238E27FC236}">
                <a16:creationId xmlns:a16="http://schemas.microsoft.com/office/drawing/2014/main" id="{61E6B470-657E-48D8-97D1-EE43C7C69199}"/>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7" name="Slide Number Placeholder 22">
            <a:extLst>
              <a:ext uri="{FF2B5EF4-FFF2-40B4-BE49-F238E27FC236}">
                <a16:creationId xmlns:a16="http://schemas.microsoft.com/office/drawing/2014/main" id="{98AAD813-7375-4A90-9544-F1A235FBE21C}"/>
              </a:ext>
            </a:extLst>
          </p:cNvPr>
          <p:cNvSpPr>
            <a:spLocks noGrp="1"/>
          </p:cNvSpPr>
          <p:nvPr>
            <p:ph type="sldNum" sz="quarter" idx="12"/>
          </p:nvPr>
        </p:nvSpPr>
        <p:spPr/>
        <p:txBody>
          <a:bodyPr/>
          <a:lstStyle>
            <a:lvl1pPr>
              <a:defRPr/>
            </a:lvl1pPr>
          </a:lstStyle>
          <a:p>
            <a:fld id="{9061B2B9-063A-433B-805B-88BAE9D664D4}" type="slidenum">
              <a:rPr lang="en-US" altLang="en-US"/>
              <a:pPr/>
              <a:t>‹#›</a:t>
            </a:fld>
            <a:endParaRPr lang="en-US" altLang="en-US"/>
          </a:p>
        </p:txBody>
      </p:sp>
    </p:spTree>
    <p:extLst>
      <p:ext uri="{BB962C8B-B14F-4D97-AF65-F5344CB8AC3E}">
        <p14:creationId xmlns:p14="http://schemas.microsoft.com/office/powerpoint/2010/main" val="37055226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p:spPr>
        <p:txBody>
          <a:bodyPr/>
          <a:lstStyle/>
          <a:p>
            <a:r>
              <a:rPr lang="en-US"/>
              <a:t>Click to edit Master title style</a:t>
            </a:r>
          </a:p>
        </p:txBody>
      </p:sp>
      <p:sp>
        <p:nvSpPr>
          <p:cNvPr id="3" name="Text Placeholder 2"/>
          <p:cNvSpPr>
            <a:spLocks noGrp="1"/>
          </p:cNvSpPr>
          <p:nvPr>
            <p:ph type="body" sz="half" idx="1"/>
          </p:nvPr>
        </p:nvSpPr>
        <p:spPr>
          <a:xfrm>
            <a:off x="609600" y="1219200"/>
            <a:ext cx="5384800" cy="4910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384800" cy="2353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76134"/>
            <a:ext cx="5384800" cy="2353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13">
            <a:extLst>
              <a:ext uri="{FF2B5EF4-FFF2-40B4-BE49-F238E27FC236}">
                <a16:creationId xmlns:a16="http://schemas.microsoft.com/office/drawing/2014/main" id="{457AF1DC-2717-4793-9075-5E496FD0AC9B}"/>
              </a:ext>
            </a:extLst>
          </p:cNvPr>
          <p:cNvSpPr>
            <a:spLocks noGrp="1"/>
          </p:cNvSpPr>
          <p:nvPr>
            <p:ph type="dt" sz="half" idx="10"/>
          </p:nvPr>
        </p:nvSpPr>
        <p:spPr/>
        <p:txBody>
          <a:bodyPr/>
          <a:lstStyle>
            <a:lvl1pPr>
              <a:defRPr/>
            </a:lvl1pPr>
          </a:lstStyle>
          <a:p>
            <a:pPr>
              <a:defRPr/>
            </a:pPr>
            <a:r>
              <a:rPr lang="en-US" altLang="en-US"/>
              <a:t>2020 Nov</a:t>
            </a:r>
          </a:p>
        </p:txBody>
      </p:sp>
      <p:sp>
        <p:nvSpPr>
          <p:cNvPr id="7" name="Footer Placeholder 2">
            <a:extLst>
              <a:ext uri="{FF2B5EF4-FFF2-40B4-BE49-F238E27FC236}">
                <a16:creationId xmlns:a16="http://schemas.microsoft.com/office/drawing/2014/main" id="{EA3B6F27-6BB2-463E-B000-CBB8DAE742FE}"/>
              </a:ext>
            </a:extLst>
          </p:cNvPr>
          <p:cNvSpPr>
            <a:spLocks noGrp="1"/>
          </p:cNvSpPr>
          <p:nvPr>
            <p:ph type="ftr" sz="quarter" idx="11"/>
          </p:nvPr>
        </p:nvSpPr>
        <p:spPr/>
        <p:txBody>
          <a:bodyPr/>
          <a:lstStyle>
            <a:lvl1pPr>
              <a:defRPr/>
            </a:lvl1pPr>
          </a:lstStyle>
          <a:p>
            <a:pPr>
              <a:defRPr/>
            </a:pPr>
            <a:r>
              <a:rPr lang="en-US" altLang="en-US"/>
              <a:t>G van Belle - Lowell Partners</a:t>
            </a:r>
          </a:p>
        </p:txBody>
      </p:sp>
      <p:sp>
        <p:nvSpPr>
          <p:cNvPr id="8" name="Slide Number Placeholder 22">
            <a:extLst>
              <a:ext uri="{FF2B5EF4-FFF2-40B4-BE49-F238E27FC236}">
                <a16:creationId xmlns:a16="http://schemas.microsoft.com/office/drawing/2014/main" id="{9F72BA45-743B-4E08-858B-44EE505632DF}"/>
              </a:ext>
            </a:extLst>
          </p:cNvPr>
          <p:cNvSpPr>
            <a:spLocks noGrp="1"/>
          </p:cNvSpPr>
          <p:nvPr>
            <p:ph type="sldNum" sz="quarter" idx="12"/>
          </p:nvPr>
        </p:nvSpPr>
        <p:spPr/>
        <p:txBody>
          <a:bodyPr/>
          <a:lstStyle>
            <a:lvl1pPr>
              <a:defRPr/>
            </a:lvl1pPr>
          </a:lstStyle>
          <a:p>
            <a:fld id="{66AECC87-DB46-498E-BA5C-15C5E662CD12}" type="slidenum">
              <a:rPr lang="en-US" altLang="en-US"/>
              <a:pPr/>
              <a:t>‹#›</a:t>
            </a:fld>
            <a:endParaRPr lang="en-US" altLang="en-US"/>
          </a:p>
        </p:txBody>
      </p:sp>
    </p:spTree>
    <p:extLst>
      <p:ext uri="{BB962C8B-B14F-4D97-AF65-F5344CB8AC3E}">
        <p14:creationId xmlns:p14="http://schemas.microsoft.com/office/powerpoint/2010/main" val="2663572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4.jpg"/><Relationship Id="rId2" Type="http://schemas.openxmlformats.org/officeDocument/2006/relationships/slideLayout" Target="../slideLayouts/slideLayout48.xml"/><Relationship Id="rId16" Type="http://schemas.openxmlformats.org/officeDocument/2006/relationships/theme" Target="../theme/theme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DC9AB-6C5E-5047-A50C-69158848C1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E85C15-FC94-0D4A-AC6E-933C07B54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D80AC0-13B6-3B4F-95D5-0F5F1870B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69B36-EFCB-4446-92FA-2F786406798F}" type="datetimeFigureOut">
              <a:rPr lang="en-US" smtClean="0"/>
              <a:t>11/16/2020</a:t>
            </a:fld>
            <a:endParaRPr lang="en-US"/>
          </a:p>
        </p:txBody>
      </p:sp>
      <p:sp>
        <p:nvSpPr>
          <p:cNvPr id="5" name="Footer Placeholder 4">
            <a:extLst>
              <a:ext uri="{FF2B5EF4-FFF2-40B4-BE49-F238E27FC236}">
                <a16:creationId xmlns:a16="http://schemas.microsoft.com/office/drawing/2014/main" id="{8BD08B28-AE38-0C4A-A449-4747568BE5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41EFF2-C1C7-6E4C-BE53-B5C7D477FF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63D52-44ED-A24E-8B10-B5D526365921}" type="slidenum">
              <a:rPr lang="en-US" smtClean="0"/>
              <a:t>‹#›</a:t>
            </a:fld>
            <a:endParaRPr lang="en-US"/>
          </a:p>
        </p:txBody>
      </p:sp>
      <p:pic>
        <p:nvPicPr>
          <p:cNvPr id="10" name="Picture 9">
            <a:extLst>
              <a:ext uri="{FF2B5EF4-FFF2-40B4-BE49-F238E27FC236}">
                <a16:creationId xmlns:a16="http://schemas.microsoft.com/office/drawing/2014/main" id="{C276272C-D1D4-AA44-AF1C-E03FAFF6CC8B}"/>
              </a:ext>
            </a:extLst>
          </p:cNvPr>
          <p:cNvPicPr>
            <a:picLocks noChangeAspect="1"/>
          </p:cNvPicPr>
          <p:nvPr userDrawn="1"/>
        </p:nvPicPr>
        <p:blipFill>
          <a:blip r:embed="rId14">
            <a:alphaModFix amt="6000"/>
          </a:blip>
          <a:stretch>
            <a:fillRect/>
          </a:stretch>
        </p:blipFill>
        <p:spPr>
          <a:xfrm>
            <a:off x="0" y="-32451"/>
            <a:ext cx="12134850" cy="6890451"/>
          </a:xfrm>
          <a:prstGeom prst="rect">
            <a:avLst/>
          </a:prstGeom>
        </p:spPr>
      </p:pic>
      <p:pic>
        <p:nvPicPr>
          <p:cNvPr id="8" name="Picture 7" descr="A picture containing blue, dark, sitting, table&#10;&#10;Description automatically generated">
            <a:extLst>
              <a:ext uri="{FF2B5EF4-FFF2-40B4-BE49-F238E27FC236}">
                <a16:creationId xmlns:a16="http://schemas.microsoft.com/office/drawing/2014/main" id="{D9C8F51E-EDBD-1645-875B-6D325FF8A766}"/>
              </a:ext>
            </a:extLst>
          </p:cNvPr>
          <p:cNvPicPr>
            <a:picLocks noChangeAspect="1"/>
          </p:cNvPicPr>
          <p:nvPr userDrawn="1"/>
        </p:nvPicPr>
        <p:blipFill>
          <a:blip r:embed="rId15"/>
          <a:stretch>
            <a:fillRect/>
          </a:stretch>
        </p:blipFill>
        <p:spPr>
          <a:xfrm>
            <a:off x="0" y="0"/>
            <a:ext cx="12192000" cy="6858000"/>
          </a:xfrm>
          <a:prstGeom prst="rect">
            <a:avLst/>
          </a:prstGeom>
        </p:spPr>
      </p:pic>
    </p:spTree>
    <p:extLst>
      <p:ext uri="{BB962C8B-B14F-4D97-AF65-F5344CB8AC3E}">
        <p14:creationId xmlns:p14="http://schemas.microsoft.com/office/powerpoint/2010/main" val="181183316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DC9AB-6C5E-5047-A50C-69158848C1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E85C15-FC94-0D4A-AC6E-933C07B54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D80AC0-13B6-3B4F-95D5-0F5F1870B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69B36-EFCB-4446-92FA-2F786406798F}" type="datetimeFigureOut">
              <a:rPr lang="en-US" smtClean="0"/>
              <a:t>11/17/2020</a:t>
            </a:fld>
            <a:endParaRPr lang="en-US"/>
          </a:p>
        </p:txBody>
      </p:sp>
      <p:sp>
        <p:nvSpPr>
          <p:cNvPr id="5" name="Footer Placeholder 4">
            <a:extLst>
              <a:ext uri="{FF2B5EF4-FFF2-40B4-BE49-F238E27FC236}">
                <a16:creationId xmlns:a16="http://schemas.microsoft.com/office/drawing/2014/main" id="{8BD08B28-AE38-0C4A-A449-4747568BE5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41EFF2-C1C7-6E4C-BE53-B5C7D477FF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63D52-44ED-A24E-8B10-B5D526365921}" type="slidenum">
              <a:rPr lang="en-US" smtClean="0"/>
              <a:t>‹#›</a:t>
            </a:fld>
            <a:endParaRPr lang="en-US"/>
          </a:p>
        </p:txBody>
      </p:sp>
    </p:spTree>
    <p:extLst>
      <p:ext uri="{BB962C8B-B14F-4D97-AF65-F5344CB8AC3E}">
        <p14:creationId xmlns:p14="http://schemas.microsoft.com/office/powerpoint/2010/main" val="29343113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79D07B-4F0F-4B07-A23E-A03CFE1B71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365E30-6872-4EB7-84F4-435658774A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75D8D9-F39C-40FC-9B6C-6523FAA1FF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84870D-253C-4F2F-9481-11F91495E395}" type="datetimeFigureOut">
              <a:rPr lang="en-US" smtClean="0"/>
              <a:t>11/17/2020</a:t>
            </a:fld>
            <a:endParaRPr lang="en-US"/>
          </a:p>
        </p:txBody>
      </p:sp>
      <p:sp>
        <p:nvSpPr>
          <p:cNvPr id="5" name="Footer Placeholder 4">
            <a:extLst>
              <a:ext uri="{FF2B5EF4-FFF2-40B4-BE49-F238E27FC236}">
                <a16:creationId xmlns:a16="http://schemas.microsoft.com/office/drawing/2014/main" id="{704775E2-5E9D-45FF-8AB3-CEEAE48E20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C899F9-F66B-49A9-BFF4-3FCC7774B2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D1868-771D-4EBB-AA18-5829AB8DB638}" type="slidenum">
              <a:rPr lang="en-US" smtClean="0"/>
              <a:t>‹#›</a:t>
            </a:fld>
            <a:endParaRPr lang="en-US"/>
          </a:p>
        </p:txBody>
      </p:sp>
    </p:spTree>
    <p:extLst>
      <p:ext uri="{BB962C8B-B14F-4D97-AF65-F5344CB8AC3E}">
        <p14:creationId xmlns:p14="http://schemas.microsoft.com/office/powerpoint/2010/main" val="306543063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288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199" y="1825625"/>
            <a:ext cx="11332723"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74320" y="649224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14F10A-E989-3648-A7B6-74B73B7DD1B6}" type="datetime1">
              <a:rPr lang="en-US" smtClean="0"/>
              <a:t>11/17/2020</a:t>
            </a:fld>
            <a:endParaRPr lang="en-US"/>
          </a:p>
        </p:txBody>
      </p:sp>
      <p:sp>
        <p:nvSpPr>
          <p:cNvPr id="5" name="Footer Placeholder 4"/>
          <p:cNvSpPr>
            <a:spLocks noGrp="1"/>
          </p:cNvSpPr>
          <p:nvPr>
            <p:ph type="ftr" sz="quarter" idx="3"/>
          </p:nvPr>
        </p:nvSpPr>
        <p:spPr>
          <a:xfrm>
            <a:off x="4038600" y="649224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235440" y="649224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FAF7B-573A-C549-B34C-011608B19918}" type="slidenum">
              <a:rPr lang="en-US" smtClean="0"/>
              <a:t>‹#›</a:t>
            </a:fld>
            <a:endParaRPr lang="en-US"/>
          </a:p>
        </p:txBody>
      </p:sp>
    </p:spTree>
    <p:extLst>
      <p:ext uri="{BB962C8B-B14F-4D97-AF65-F5344CB8AC3E}">
        <p14:creationId xmlns:p14="http://schemas.microsoft.com/office/powerpoint/2010/main" val="170406299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792C84BD-67D3-4EA6-8D22-027E4160C8DC}"/>
              </a:ext>
            </a:extLst>
          </p:cNvPr>
          <p:cNvSpPr>
            <a:spLocks noGrp="1"/>
          </p:cNvSpPr>
          <p:nvPr>
            <p:ph type="title"/>
          </p:nvPr>
        </p:nvSpPr>
        <p:spPr bwMode="auto">
          <a:xfrm>
            <a:off x="609600" y="152400"/>
            <a:ext cx="1097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67CE7EC3-92A5-4F99-804F-AF63BF7F5134}"/>
              </a:ext>
            </a:extLst>
          </p:cNvPr>
          <p:cNvSpPr>
            <a:spLocks noGrp="1"/>
          </p:cNvSpPr>
          <p:nvPr>
            <p:ph type="body" idx="1"/>
          </p:nvPr>
        </p:nvSpPr>
        <p:spPr bwMode="auto">
          <a:xfrm>
            <a:off x="609600" y="1219200"/>
            <a:ext cx="10972800" cy="491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16F4C915-B614-4FFD-B2B0-2BD98987DEEC}"/>
              </a:ext>
            </a:extLst>
          </p:cNvPr>
          <p:cNvSpPr>
            <a:spLocks noGrp="1"/>
          </p:cNvSpPr>
          <p:nvPr>
            <p:ph type="dt" sz="half" idx="2"/>
          </p:nvPr>
        </p:nvSpPr>
        <p:spPr>
          <a:xfrm>
            <a:off x="8534401" y="6375400"/>
            <a:ext cx="3052233" cy="366184"/>
          </a:xfrm>
          <a:prstGeom prst="rect">
            <a:avLst/>
          </a:prstGeom>
        </p:spPr>
        <p:txBody>
          <a:bodyPr vert="horz" wrap="square" lIns="91440" tIns="45720" rIns="91440" bIns="45720" numCol="1" anchor="t" anchorCtr="0" compatLnSpc="1">
            <a:prstTxWarp prst="textNoShape">
              <a:avLst/>
            </a:prstTxWarp>
          </a:bodyPr>
          <a:lstStyle>
            <a:lvl1pPr algn="r">
              <a:defRPr sz="1867" i="0">
                <a:solidFill>
                  <a:schemeClr val="tx2"/>
                </a:solidFill>
                <a:cs typeface="Arial" charset="0"/>
              </a:defRPr>
            </a:lvl1pPr>
          </a:lstStyle>
          <a:p>
            <a:pPr>
              <a:defRPr/>
            </a:pPr>
            <a:r>
              <a:rPr lang="en-US" altLang="en-US"/>
              <a:t>2020 Nov</a:t>
            </a:r>
          </a:p>
        </p:txBody>
      </p:sp>
      <p:sp>
        <p:nvSpPr>
          <p:cNvPr id="3" name="Footer Placeholder 2">
            <a:extLst>
              <a:ext uri="{FF2B5EF4-FFF2-40B4-BE49-F238E27FC236}">
                <a16:creationId xmlns:a16="http://schemas.microsoft.com/office/drawing/2014/main" id="{370DDFAB-640E-4D04-B2D3-E6C9A498D26D}"/>
              </a:ext>
            </a:extLst>
          </p:cNvPr>
          <p:cNvSpPr>
            <a:spLocks noGrp="1"/>
          </p:cNvSpPr>
          <p:nvPr>
            <p:ph type="ftr" sz="quarter" idx="3"/>
          </p:nvPr>
        </p:nvSpPr>
        <p:spPr>
          <a:xfrm>
            <a:off x="3860800" y="6375400"/>
            <a:ext cx="4673600" cy="366184"/>
          </a:xfrm>
          <a:prstGeom prst="rect">
            <a:avLst/>
          </a:prstGeom>
        </p:spPr>
        <p:txBody>
          <a:bodyPr vert="horz" wrap="square" lIns="91440" tIns="45720" rIns="91440" bIns="45720" numCol="1" anchor="t" anchorCtr="0" compatLnSpc="1">
            <a:prstTxWarp prst="textNoShape">
              <a:avLst/>
            </a:prstTxWarp>
          </a:bodyPr>
          <a:lstStyle>
            <a:lvl1pPr algn="ctr">
              <a:defRPr sz="1867" i="0">
                <a:solidFill>
                  <a:schemeClr val="tx2"/>
                </a:solidFill>
                <a:cs typeface="Arial" charset="0"/>
              </a:defRPr>
            </a:lvl1pPr>
          </a:lstStyle>
          <a:p>
            <a:pPr>
              <a:defRPr/>
            </a:pPr>
            <a:r>
              <a:rPr lang="en-US" altLang="en-US"/>
              <a:t>G van Belle - Lowell Partners</a:t>
            </a:r>
          </a:p>
        </p:txBody>
      </p:sp>
      <p:sp>
        <p:nvSpPr>
          <p:cNvPr id="23" name="Slide Number Placeholder 22">
            <a:extLst>
              <a:ext uri="{FF2B5EF4-FFF2-40B4-BE49-F238E27FC236}">
                <a16:creationId xmlns:a16="http://schemas.microsoft.com/office/drawing/2014/main" id="{16CF3CAB-7FCD-4984-B839-CAFB29103745}"/>
              </a:ext>
            </a:extLst>
          </p:cNvPr>
          <p:cNvSpPr>
            <a:spLocks noGrp="1"/>
          </p:cNvSpPr>
          <p:nvPr>
            <p:ph type="sldNum" sz="quarter" idx="4"/>
          </p:nvPr>
        </p:nvSpPr>
        <p:spPr>
          <a:xfrm>
            <a:off x="817033" y="6356351"/>
            <a:ext cx="2641600" cy="366183"/>
          </a:xfrm>
          <a:prstGeom prst="rect">
            <a:avLst/>
          </a:prstGeom>
        </p:spPr>
        <p:txBody>
          <a:bodyPr vert="horz" wrap="square" lIns="91440" tIns="45720" rIns="91440" bIns="45720" numCol="1" anchor="t" anchorCtr="0" compatLnSpc="1">
            <a:prstTxWarp prst="textNoShape">
              <a:avLst/>
            </a:prstTxWarp>
          </a:bodyPr>
          <a:lstStyle>
            <a:lvl1pPr>
              <a:defRPr sz="1867" i="0">
                <a:solidFill>
                  <a:schemeClr val="tx2"/>
                </a:solidFill>
              </a:defRPr>
            </a:lvl1pPr>
          </a:lstStyle>
          <a:p>
            <a:fld id="{E5676839-E206-45B9-80E7-DFC14C803394}" type="slidenum">
              <a:rPr lang="en-US" altLang="en-US"/>
              <a:pPr/>
              <a:t>‹#›</a:t>
            </a:fld>
            <a:endParaRPr lang="en-US" altLang="en-US"/>
          </a:p>
        </p:txBody>
      </p:sp>
      <p:sp>
        <p:nvSpPr>
          <p:cNvPr id="1031" name="Straight Connector 27">
            <a:extLst>
              <a:ext uri="{FF2B5EF4-FFF2-40B4-BE49-F238E27FC236}">
                <a16:creationId xmlns:a16="http://schemas.microsoft.com/office/drawing/2014/main" id="{FEA64478-8476-4481-9FA1-825CC466E9CB}"/>
              </a:ext>
            </a:extLst>
          </p:cNvPr>
          <p:cNvSpPr>
            <a:spLocks noChangeShapeType="1"/>
          </p:cNvSpPr>
          <p:nvPr/>
        </p:nvSpPr>
        <p:spPr bwMode="auto">
          <a:xfrm>
            <a:off x="609600" y="6352117"/>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
        <p:nvSpPr>
          <p:cNvPr id="1032" name="Straight Connector 28">
            <a:extLst>
              <a:ext uri="{FF2B5EF4-FFF2-40B4-BE49-F238E27FC236}">
                <a16:creationId xmlns:a16="http://schemas.microsoft.com/office/drawing/2014/main" id="{A7A9B8F8-B60F-4320-8420-11048D419BDA}"/>
              </a:ext>
            </a:extLst>
          </p:cNvPr>
          <p:cNvSpPr>
            <a:spLocks noChangeShapeType="1"/>
          </p:cNvSpPr>
          <p:nvPr/>
        </p:nvSpPr>
        <p:spPr bwMode="auto">
          <a:xfrm>
            <a:off x="609600" y="1143000"/>
            <a:ext cx="10972800" cy="0"/>
          </a:xfrm>
          <a:prstGeom prst="line">
            <a:avLst/>
          </a:prstGeom>
          <a:noFill/>
          <a:ln w="9525" algn="ctr">
            <a:solidFill>
              <a:schemeClr val="accent2"/>
            </a:solidFill>
            <a:prstDash val="dash"/>
            <a:round/>
            <a:headEnd/>
            <a:tailEnd/>
          </a:ln>
        </p:spPr>
        <p:txBody>
          <a:bodyPr/>
          <a:lstStyle/>
          <a:p>
            <a:pPr>
              <a:defRPr/>
            </a:pPr>
            <a:endParaRPr lang="en-US" sz="2400" i="0">
              <a:cs typeface="Arial" charset="0"/>
            </a:endParaRPr>
          </a:p>
        </p:txBody>
      </p:sp>
    </p:spTree>
    <p:extLst>
      <p:ext uri="{BB962C8B-B14F-4D97-AF65-F5344CB8AC3E}">
        <p14:creationId xmlns:p14="http://schemas.microsoft.com/office/powerpoint/2010/main" val="152038683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Lst>
  <p:hf hdr="0"/>
  <p:txStyles>
    <p:titleStyle>
      <a:lvl1pPr algn="l" rtl="0" eaLnBrk="0" fontAlgn="base" hangingPunct="0">
        <a:spcBef>
          <a:spcPct val="0"/>
        </a:spcBef>
        <a:spcAft>
          <a:spcPct val="0"/>
        </a:spcAft>
        <a:defRPr sz="4267" kern="1200">
          <a:solidFill>
            <a:schemeClr val="tx2"/>
          </a:solidFill>
          <a:latin typeface="+mj-lt"/>
          <a:ea typeface="+mj-ea"/>
          <a:cs typeface="+mj-cs"/>
        </a:defRPr>
      </a:lvl1pPr>
      <a:lvl2pPr algn="l" rtl="0" eaLnBrk="0" fontAlgn="base" hangingPunct="0">
        <a:spcBef>
          <a:spcPct val="0"/>
        </a:spcBef>
        <a:spcAft>
          <a:spcPct val="0"/>
        </a:spcAft>
        <a:defRPr sz="4267">
          <a:solidFill>
            <a:schemeClr val="tx2"/>
          </a:solidFill>
          <a:latin typeface="Bookman Old Style" pitchFamily="18" charset="0"/>
        </a:defRPr>
      </a:lvl2pPr>
      <a:lvl3pPr algn="l" rtl="0" eaLnBrk="0" fontAlgn="base" hangingPunct="0">
        <a:spcBef>
          <a:spcPct val="0"/>
        </a:spcBef>
        <a:spcAft>
          <a:spcPct val="0"/>
        </a:spcAft>
        <a:defRPr sz="4267">
          <a:solidFill>
            <a:schemeClr val="tx2"/>
          </a:solidFill>
          <a:latin typeface="Bookman Old Style" pitchFamily="18" charset="0"/>
        </a:defRPr>
      </a:lvl3pPr>
      <a:lvl4pPr algn="l" rtl="0" eaLnBrk="0" fontAlgn="base" hangingPunct="0">
        <a:spcBef>
          <a:spcPct val="0"/>
        </a:spcBef>
        <a:spcAft>
          <a:spcPct val="0"/>
        </a:spcAft>
        <a:defRPr sz="4267">
          <a:solidFill>
            <a:schemeClr val="tx2"/>
          </a:solidFill>
          <a:latin typeface="Bookman Old Style" pitchFamily="18" charset="0"/>
        </a:defRPr>
      </a:lvl4pPr>
      <a:lvl5pPr algn="l" rtl="0" eaLnBrk="0" fontAlgn="base" hangingPunct="0">
        <a:spcBef>
          <a:spcPct val="0"/>
        </a:spcBef>
        <a:spcAft>
          <a:spcPct val="0"/>
        </a:spcAft>
        <a:defRPr sz="4267">
          <a:solidFill>
            <a:schemeClr val="tx2"/>
          </a:solidFill>
          <a:latin typeface="Bookman Old Style" pitchFamily="18" charset="0"/>
        </a:defRPr>
      </a:lvl5pPr>
      <a:lvl6pPr marL="609585" algn="l" rtl="0" fontAlgn="base">
        <a:spcBef>
          <a:spcPct val="0"/>
        </a:spcBef>
        <a:spcAft>
          <a:spcPct val="0"/>
        </a:spcAft>
        <a:defRPr sz="4267">
          <a:solidFill>
            <a:schemeClr val="tx2"/>
          </a:solidFill>
          <a:latin typeface="Bookman Old Style" pitchFamily="18" charset="0"/>
        </a:defRPr>
      </a:lvl6pPr>
      <a:lvl7pPr marL="1219170" algn="l" rtl="0" fontAlgn="base">
        <a:spcBef>
          <a:spcPct val="0"/>
        </a:spcBef>
        <a:spcAft>
          <a:spcPct val="0"/>
        </a:spcAft>
        <a:defRPr sz="4267">
          <a:solidFill>
            <a:schemeClr val="tx2"/>
          </a:solidFill>
          <a:latin typeface="Bookman Old Style" pitchFamily="18" charset="0"/>
        </a:defRPr>
      </a:lvl7pPr>
      <a:lvl8pPr marL="1828754" algn="l" rtl="0" fontAlgn="base">
        <a:spcBef>
          <a:spcPct val="0"/>
        </a:spcBef>
        <a:spcAft>
          <a:spcPct val="0"/>
        </a:spcAft>
        <a:defRPr sz="4267">
          <a:solidFill>
            <a:schemeClr val="tx2"/>
          </a:solidFill>
          <a:latin typeface="Bookman Old Style" pitchFamily="18" charset="0"/>
        </a:defRPr>
      </a:lvl8pPr>
      <a:lvl9pPr marL="2438339" algn="l" rtl="0" fontAlgn="base">
        <a:spcBef>
          <a:spcPct val="0"/>
        </a:spcBef>
        <a:spcAft>
          <a:spcPct val="0"/>
        </a:spcAft>
        <a:defRPr sz="4267">
          <a:solidFill>
            <a:schemeClr val="tx2"/>
          </a:solidFill>
          <a:latin typeface="Bookman Old Style" pitchFamily="18" charset="0"/>
        </a:defRPr>
      </a:lvl9pPr>
    </p:titleStyle>
    <p:bodyStyle>
      <a:lvl1pPr marL="364058" indent="-364058" algn="l" rtl="0" eaLnBrk="0" fontAlgn="base" hangingPunct="0">
        <a:spcBef>
          <a:spcPts val="800"/>
        </a:spcBef>
        <a:spcAft>
          <a:spcPct val="0"/>
        </a:spcAft>
        <a:buClr>
          <a:schemeClr val="accent1"/>
        </a:buClr>
        <a:buSzPct val="76000"/>
        <a:buFont typeface="Wingdings 3" panose="05040102010807070707" pitchFamily="18" charset="2"/>
        <a:buChar char=""/>
        <a:defRPr sz="3467" kern="1200">
          <a:solidFill>
            <a:schemeClr val="tx1"/>
          </a:solidFill>
          <a:latin typeface="+mn-lt"/>
          <a:ea typeface="+mn-ea"/>
          <a:cs typeface="+mn-cs"/>
        </a:defRPr>
      </a:lvl1pPr>
      <a:lvl2pPr marL="730232" indent="-364058" algn="l" rtl="0" eaLnBrk="0" fontAlgn="base" hangingPunct="0">
        <a:spcBef>
          <a:spcPts val="667"/>
        </a:spcBef>
        <a:spcAft>
          <a:spcPct val="0"/>
        </a:spcAft>
        <a:buClr>
          <a:schemeClr val="accent2"/>
        </a:buClr>
        <a:buSzPct val="76000"/>
        <a:buFont typeface="Wingdings 3" panose="05040102010807070707" pitchFamily="18" charset="2"/>
        <a:buChar char=""/>
        <a:defRPr sz="3067" kern="1200">
          <a:solidFill>
            <a:schemeClr val="tx2"/>
          </a:solidFill>
          <a:latin typeface="+mn-lt"/>
          <a:ea typeface="+mn-ea"/>
          <a:cs typeface="+mn-cs"/>
        </a:defRPr>
      </a:lvl2pPr>
      <a:lvl3pPr marL="1096406" indent="-304792" algn="l" rtl="0" eaLnBrk="0" fontAlgn="base" hangingPunct="0">
        <a:spcBef>
          <a:spcPts val="667"/>
        </a:spcBef>
        <a:spcAft>
          <a:spcPct val="0"/>
        </a:spcAft>
        <a:buClr>
          <a:srgbClr val="BCBCBC"/>
        </a:buClr>
        <a:buSzPct val="76000"/>
        <a:buFont typeface="Wingdings 3" panose="05040102010807070707" pitchFamily="18" charset="2"/>
        <a:buChar char=""/>
        <a:defRPr sz="2667" kern="1200">
          <a:solidFill>
            <a:schemeClr val="tx1"/>
          </a:solidFill>
          <a:latin typeface="+mn-lt"/>
          <a:ea typeface="+mn-ea"/>
          <a:cs typeface="+mn-cs"/>
        </a:defRPr>
      </a:lvl3pPr>
      <a:lvl4pPr marL="1462581" indent="-304792" algn="l" rtl="0" eaLnBrk="0" fontAlgn="base" hangingPunct="0">
        <a:spcBef>
          <a:spcPts val="533"/>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828754" indent="-304792" algn="l" rtl="0" eaLnBrk="0" fontAlgn="base" hangingPunct="0">
        <a:spcBef>
          <a:spcPts val="400"/>
        </a:spcBef>
        <a:spcAft>
          <a:spcPct val="0"/>
        </a:spcAft>
        <a:buClr>
          <a:schemeClr val="accent2"/>
        </a:buClr>
        <a:buSzPct val="70000"/>
        <a:buFont typeface="Wingdings" panose="05000000000000000000" pitchFamily="2" charset="2"/>
        <a:buChar char=""/>
        <a:defRPr sz="2133" kern="1200">
          <a:solidFill>
            <a:schemeClr val="tx1"/>
          </a:solidFill>
          <a:latin typeface="+mn-lt"/>
          <a:ea typeface="+mn-ea"/>
          <a:cs typeface="+mn-cs"/>
        </a:defRPr>
      </a:lvl5pPr>
      <a:lvl6pPr marL="2194505" indent="-243834" algn="l" rtl="0" eaLnBrk="1" latinLnBrk="0" hangingPunct="1">
        <a:spcBef>
          <a:spcPts val="400"/>
        </a:spcBef>
        <a:buClr>
          <a:srgbClr val="9FB8CD">
            <a:shade val="75000"/>
          </a:srgbClr>
        </a:buClr>
        <a:buSzPct val="75000"/>
        <a:buFont typeface="Wingdings 3"/>
        <a:buChar char=""/>
        <a:defRPr kumimoji="0" lang="en-US" sz="2133" kern="1200" smtClean="0">
          <a:solidFill>
            <a:schemeClr val="tx1"/>
          </a:solidFill>
          <a:latin typeface="+mn-lt"/>
          <a:ea typeface="+mn-ea"/>
          <a:cs typeface="+mn-cs"/>
        </a:defRPr>
      </a:lvl6pPr>
      <a:lvl7pPr marL="2438339" indent="-243834" algn="l" rtl="0" eaLnBrk="1" latinLnBrk="0" hangingPunct="1">
        <a:spcBef>
          <a:spcPts val="400"/>
        </a:spcBef>
        <a:buClr>
          <a:srgbClr val="727CA3">
            <a:shade val="75000"/>
          </a:srgbClr>
        </a:buClr>
        <a:buSzPct val="75000"/>
        <a:buFont typeface="Wingdings 3"/>
        <a:buChar char=""/>
        <a:defRPr kumimoji="0" lang="en-US" sz="1867" kern="1200" smtClean="0">
          <a:solidFill>
            <a:schemeClr val="tx1"/>
          </a:solidFill>
          <a:latin typeface="+mn-lt"/>
          <a:ea typeface="+mn-ea"/>
          <a:cs typeface="+mn-cs"/>
        </a:defRPr>
      </a:lvl7pPr>
      <a:lvl8pPr marL="2682173" indent="-243834" algn="l" rtl="0" eaLnBrk="1" latinLnBrk="0" hangingPunct="1">
        <a:spcBef>
          <a:spcPts val="400"/>
        </a:spcBef>
        <a:buClr>
          <a:prstClr val="white">
            <a:shade val="50000"/>
          </a:prstClr>
        </a:buClr>
        <a:buSzPct val="75000"/>
        <a:buFont typeface="Wingdings 3"/>
        <a:buChar char=""/>
        <a:defRPr kumimoji="0" lang="en-US" sz="1867" kern="1200" smtClean="0">
          <a:solidFill>
            <a:schemeClr val="tx1"/>
          </a:solidFill>
          <a:latin typeface="+mn-lt"/>
          <a:ea typeface="+mn-ea"/>
          <a:cs typeface="+mn-cs"/>
        </a:defRPr>
      </a:lvl8pPr>
      <a:lvl9pPr marL="2926007" indent="-243834" algn="l" rtl="0" eaLnBrk="1" latinLnBrk="0" hangingPunct="1">
        <a:spcBef>
          <a:spcPts val="400"/>
        </a:spcBef>
        <a:buClr>
          <a:srgbClr val="9FB8CD"/>
        </a:buClr>
        <a:buSzPct val="75000"/>
        <a:buFont typeface="Wingdings 3"/>
        <a:buChar char=""/>
        <a:defRPr kumimoji="0" lang="en-US" sz="16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609585" algn="l" rtl="0" eaLnBrk="1" latinLnBrk="0" hangingPunct="1">
        <a:defRPr kumimoji="0" kern="1200">
          <a:solidFill>
            <a:schemeClr val="tx1"/>
          </a:solidFill>
          <a:latin typeface="+mn-lt"/>
          <a:ea typeface="+mn-ea"/>
          <a:cs typeface="+mn-cs"/>
        </a:defRPr>
      </a:lvl2pPr>
      <a:lvl3pPr marL="1219170" algn="l" rtl="0" eaLnBrk="1" latinLnBrk="0" hangingPunct="1">
        <a:defRPr kumimoji="0" kern="1200">
          <a:solidFill>
            <a:schemeClr val="tx1"/>
          </a:solidFill>
          <a:latin typeface="+mn-lt"/>
          <a:ea typeface="+mn-ea"/>
          <a:cs typeface="+mn-cs"/>
        </a:defRPr>
      </a:lvl3pPr>
      <a:lvl4pPr marL="1828754" algn="l" rtl="0" eaLnBrk="1" latinLnBrk="0" hangingPunct="1">
        <a:defRPr kumimoji="0" kern="1200">
          <a:solidFill>
            <a:schemeClr val="tx1"/>
          </a:solidFill>
          <a:latin typeface="+mn-lt"/>
          <a:ea typeface="+mn-ea"/>
          <a:cs typeface="+mn-cs"/>
        </a:defRPr>
      </a:lvl4pPr>
      <a:lvl5pPr marL="2438339" algn="l" rtl="0" eaLnBrk="1" latinLnBrk="0" hangingPunct="1">
        <a:defRPr kumimoji="0" kern="1200">
          <a:solidFill>
            <a:schemeClr val="tx1"/>
          </a:solidFill>
          <a:latin typeface="+mn-lt"/>
          <a:ea typeface="+mn-ea"/>
          <a:cs typeface="+mn-cs"/>
        </a:defRPr>
      </a:lvl5pPr>
      <a:lvl6pPr marL="3047924" algn="l" rtl="0" eaLnBrk="1" latinLnBrk="0" hangingPunct="1">
        <a:defRPr kumimoji="0" kern="1200">
          <a:solidFill>
            <a:schemeClr val="tx1"/>
          </a:solidFill>
          <a:latin typeface="+mn-lt"/>
          <a:ea typeface="+mn-ea"/>
          <a:cs typeface="+mn-cs"/>
        </a:defRPr>
      </a:lvl6pPr>
      <a:lvl7pPr marL="3657509" algn="l" rtl="0" eaLnBrk="1" latinLnBrk="0" hangingPunct="1">
        <a:defRPr kumimoji="0" kern="1200">
          <a:solidFill>
            <a:schemeClr val="tx1"/>
          </a:solidFill>
          <a:latin typeface="+mn-lt"/>
          <a:ea typeface="+mn-ea"/>
          <a:cs typeface="+mn-cs"/>
        </a:defRPr>
      </a:lvl7pPr>
      <a:lvl8pPr marL="4267093" algn="l" rtl="0" eaLnBrk="1" latinLnBrk="0" hangingPunct="1">
        <a:defRPr kumimoji="0" kern="1200">
          <a:solidFill>
            <a:schemeClr val="tx1"/>
          </a:solidFill>
          <a:latin typeface="+mn-lt"/>
          <a:ea typeface="+mn-ea"/>
          <a:cs typeface="+mn-cs"/>
        </a:defRPr>
      </a:lvl8pPr>
      <a:lvl9pPr marL="4876678"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1.png"/><Relationship Id="rId18" Type="http://schemas.openxmlformats.org/officeDocument/2006/relationships/image" Target="../media/image14.png"/><Relationship Id="rId3" Type="http://schemas.openxmlformats.org/officeDocument/2006/relationships/image" Target="../media/image4.jpg"/><Relationship Id="rId21" Type="http://schemas.microsoft.com/office/2007/relationships/hdphoto" Target="../media/hdphoto8.wdp"/><Relationship Id="rId7" Type="http://schemas.microsoft.com/office/2007/relationships/hdphoto" Target="../media/hdphoto2.wdp"/><Relationship Id="rId12" Type="http://schemas.microsoft.com/office/2007/relationships/hdphoto" Target="../media/hdphoto4.wdp"/><Relationship Id="rId17" Type="http://schemas.microsoft.com/office/2007/relationships/hdphoto" Target="../media/hdphoto6.wdp"/><Relationship Id="rId2" Type="http://schemas.openxmlformats.org/officeDocument/2006/relationships/notesSlide" Target="../notesSlides/notesSlide4.xml"/><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0.png"/><Relationship Id="rId5" Type="http://schemas.microsoft.com/office/2007/relationships/hdphoto" Target="../media/hdphoto1.wdp"/><Relationship Id="rId15" Type="http://schemas.microsoft.com/office/2007/relationships/hdphoto" Target="../media/hdphoto5.wdp"/><Relationship Id="rId10" Type="http://schemas.microsoft.com/office/2007/relationships/hdphoto" Target="../media/hdphoto3.wdp"/><Relationship Id="rId19" Type="http://schemas.microsoft.com/office/2007/relationships/hdphoto" Target="../media/hdphoto7.wdp"/><Relationship Id="rId4" Type="http://schemas.openxmlformats.org/officeDocument/2006/relationships/image" Target="../media/image6.png"/><Relationship Id="rId9" Type="http://schemas.openxmlformats.org/officeDocument/2006/relationships/image" Target="../media/image9.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image" Target="../media/image20.jpg"/><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2.tif"/></Relationships>
</file>

<file path=ppt/slides/_rels/slide10.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image" Target="../media/image20.jpg"/><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40.xml"/><Relationship Id="rId5" Type="http://schemas.openxmlformats.org/officeDocument/2006/relationships/image" Target="../media/image31.jp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47.xml"/><Relationship Id="rId4" Type="http://schemas.openxmlformats.org/officeDocument/2006/relationships/image" Target="../media/image33.gif"/></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9453-6398-6C45-8132-B521A367059A}"/>
              </a:ext>
            </a:extLst>
          </p:cNvPr>
          <p:cNvSpPr>
            <a:spLocks noGrp="1"/>
          </p:cNvSpPr>
          <p:nvPr>
            <p:ph type="ctrTitle"/>
          </p:nvPr>
        </p:nvSpPr>
        <p:spPr>
          <a:xfrm>
            <a:off x="173420" y="588574"/>
            <a:ext cx="11845159" cy="788276"/>
          </a:xfrm>
        </p:spPr>
        <p:txBody>
          <a:bodyPr>
            <a:normAutofit/>
          </a:bodyPr>
          <a:lstStyle/>
          <a:p>
            <a:r>
              <a:rPr lang="en-US" sz="4800" spc="200" dirty="0">
                <a:solidFill>
                  <a:schemeClr val="bg1"/>
                </a:solidFill>
              </a:rPr>
              <a:t>Space Telescope for Solar System Science</a:t>
            </a:r>
          </a:p>
        </p:txBody>
      </p:sp>
      <p:sp>
        <p:nvSpPr>
          <p:cNvPr id="8" name="Subtitle 2">
            <a:extLst>
              <a:ext uri="{FF2B5EF4-FFF2-40B4-BE49-F238E27FC236}">
                <a16:creationId xmlns:a16="http://schemas.microsoft.com/office/drawing/2014/main" id="{D42D808D-42E7-DE42-BB07-395D924BA184}"/>
              </a:ext>
            </a:extLst>
          </p:cNvPr>
          <p:cNvSpPr txBox="1">
            <a:spLocks/>
          </p:cNvSpPr>
          <p:nvPr/>
        </p:nvSpPr>
        <p:spPr>
          <a:xfrm>
            <a:off x="551792" y="5751404"/>
            <a:ext cx="6048704" cy="7882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150" normalizeH="0" baseline="0" noProof="0" dirty="0">
                <a:ln>
                  <a:noFill/>
                </a:ln>
                <a:solidFill>
                  <a:prstClr val="white"/>
                </a:solidFill>
                <a:effectLst/>
                <a:uLnTx/>
                <a:uFillTx/>
                <a:latin typeface="Calibri" panose="020F0502020204030204"/>
                <a:ea typeface="+mn-ea"/>
                <a:cs typeface="+mn-cs"/>
              </a:rPr>
              <a:t>Cindy L. Young - NASA Langley Research Center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150" normalizeH="0" baseline="0" noProof="0" dirty="0">
                <a:ln>
                  <a:noFill/>
                </a:ln>
                <a:solidFill>
                  <a:prstClr val="white"/>
                </a:solidFill>
                <a:effectLst/>
                <a:uLnTx/>
                <a:uFillTx/>
                <a:latin typeface="Calibri" panose="020F0502020204030204"/>
                <a:ea typeface="+mn-ea"/>
                <a:cs typeface="+mn-cs"/>
              </a:rPr>
              <a:t>Kunio M. Sayanagi - Hampton University</a:t>
            </a:r>
          </a:p>
        </p:txBody>
      </p:sp>
      <p:sp>
        <p:nvSpPr>
          <p:cNvPr id="5" name="Subtitle 4">
            <a:extLst>
              <a:ext uri="{FF2B5EF4-FFF2-40B4-BE49-F238E27FC236}">
                <a16:creationId xmlns:a16="http://schemas.microsoft.com/office/drawing/2014/main" id="{DA4B1328-7C64-40B8-A7E2-A88DE228AE74}"/>
              </a:ext>
            </a:extLst>
          </p:cNvPr>
          <p:cNvSpPr>
            <a:spLocks noGrp="1"/>
          </p:cNvSpPr>
          <p:nvPr>
            <p:ph type="subTitle" idx="1"/>
          </p:nvPr>
        </p:nvSpPr>
        <p:spPr>
          <a:xfrm>
            <a:off x="8189894" y="1773238"/>
            <a:ext cx="4161541" cy="1655762"/>
          </a:xfrm>
        </p:spPr>
        <p:txBody>
          <a:bodyPr/>
          <a:lstStyle/>
          <a:p>
            <a:r>
              <a:rPr lang="en-US" dirty="0">
                <a:solidFill>
                  <a:schemeClr val="bg1"/>
                </a:solidFill>
              </a:rPr>
              <a:t>A presentation to the</a:t>
            </a:r>
          </a:p>
          <a:p>
            <a:r>
              <a:rPr lang="en-US" dirty="0">
                <a:solidFill>
                  <a:schemeClr val="bg1"/>
                </a:solidFill>
              </a:rPr>
              <a:t> Small Bodies Decadal Panel</a:t>
            </a:r>
          </a:p>
          <a:p>
            <a:r>
              <a:rPr lang="en-US" dirty="0">
                <a:solidFill>
                  <a:schemeClr val="bg1"/>
                </a:solidFill>
              </a:rPr>
              <a:t>November 18, 2020</a:t>
            </a:r>
          </a:p>
        </p:txBody>
      </p:sp>
      <p:sp>
        <p:nvSpPr>
          <p:cNvPr id="25" name="Freeform: Shape 24">
            <a:extLst>
              <a:ext uri="{FF2B5EF4-FFF2-40B4-BE49-F238E27FC236}">
                <a16:creationId xmlns:a16="http://schemas.microsoft.com/office/drawing/2014/main" id="{724BF3AF-DEC6-4AB2-A1C8-6F97BB9E0AD7}"/>
              </a:ext>
            </a:extLst>
          </p:cNvPr>
          <p:cNvSpPr/>
          <p:nvPr/>
        </p:nvSpPr>
        <p:spPr>
          <a:xfrm>
            <a:off x="878774" y="4059357"/>
            <a:ext cx="8526483" cy="2638326"/>
          </a:xfrm>
          <a:custGeom>
            <a:avLst/>
            <a:gdLst>
              <a:gd name="connsiteX0" fmla="*/ 0 w 8526483"/>
              <a:gd name="connsiteY0" fmla="*/ 108882 h 2638326"/>
              <a:gd name="connsiteX1" fmla="*/ 3336966 w 8526483"/>
              <a:gd name="connsiteY1" fmla="*/ 85131 h 2638326"/>
              <a:gd name="connsiteX2" fmla="*/ 6293922 w 8526483"/>
              <a:gd name="connsiteY2" fmla="*/ 1047033 h 2638326"/>
              <a:gd name="connsiteX3" fmla="*/ 8526483 w 8526483"/>
              <a:gd name="connsiteY3" fmla="*/ 2638326 h 2638326"/>
            </a:gdLst>
            <a:ahLst/>
            <a:cxnLst>
              <a:cxn ang="0">
                <a:pos x="connsiteX0" y="connsiteY0"/>
              </a:cxn>
              <a:cxn ang="0">
                <a:pos x="connsiteX1" y="connsiteY1"/>
              </a:cxn>
              <a:cxn ang="0">
                <a:pos x="connsiteX2" y="connsiteY2"/>
              </a:cxn>
              <a:cxn ang="0">
                <a:pos x="connsiteX3" y="connsiteY3"/>
              </a:cxn>
            </a:cxnLst>
            <a:rect l="l" t="t" r="r" b="b"/>
            <a:pathLst>
              <a:path w="8526483" h="2638326">
                <a:moveTo>
                  <a:pt x="0" y="108882"/>
                </a:moveTo>
                <a:cubicBezTo>
                  <a:pt x="1143989" y="18827"/>
                  <a:pt x="2287979" y="-71227"/>
                  <a:pt x="3336966" y="85131"/>
                </a:cubicBezTo>
                <a:cubicBezTo>
                  <a:pt x="4385953" y="241489"/>
                  <a:pt x="5429003" y="621501"/>
                  <a:pt x="6293922" y="1047033"/>
                </a:cubicBezTo>
                <a:cubicBezTo>
                  <a:pt x="7158842" y="1472566"/>
                  <a:pt x="8049491" y="2295921"/>
                  <a:pt x="8526483" y="2638326"/>
                </a:cubicBezTo>
              </a:path>
            </a:pathLst>
          </a:custGeom>
          <a:no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FBF080F6-BCA2-49D1-9280-C176C1BE5815}"/>
              </a:ext>
            </a:extLst>
          </p:cNvPr>
          <p:cNvSpPr/>
          <p:nvPr/>
        </p:nvSpPr>
        <p:spPr>
          <a:xfrm>
            <a:off x="2755075" y="4393870"/>
            <a:ext cx="5106390" cy="1638795"/>
          </a:xfrm>
          <a:custGeom>
            <a:avLst/>
            <a:gdLst>
              <a:gd name="connsiteX0" fmla="*/ 0 w 5106390"/>
              <a:gd name="connsiteY0" fmla="*/ 0 h 1638795"/>
              <a:gd name="connsiteX1" fmla="*/ 1318161 w 5106390"/>
              <a:gd name="connsiteY1" fmla="*/ 59377 h 1638795"/>
              <a:gd name="connsiteX2" fmla="*/ 2517569 w 5106390"/>
              <a:gd name="connsiteY2" fmla="*/ 356260 h 1638795"/>
              <a:gd name="connsiteX3" fmla="*/ 3526972 w 5106390"/>
              <a:gd name="connsiteY3" fmla="*/ 736270 h 1638795"/>
              <a:gd name="connsiteX4" fmla="*/ 4227616 w 5106390"/>
              <a:gd name="connsiteY4" fmla="*/ 1045029 h 1638795"/>
              <a:gd name="connsiteX5" fmla="*/ 5106390 w 5106390"/>
              <a:gd name="connsiteY5" fmla="*/ 1638795 h 1638795"/>
              <a:gd name="connsiteX6" fmla="*/ 5106390 w 5106390"/>
              <a:gd name="connsiteY6" fmla="*/ 1638795 h 1638795"/>
              <a:gd name="connsiteX7" fmla="*/ 5106390 w 5106390"/>
              <a:gd name="connsiteY7" fmla="*/ 1638795 h 163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6390" h="1638795">
                <a:moveTo>
                  <a:pt x="0" y="0"/>
                </a:moveTo>
                <a:cubicBezTo>
                  <a:pt x="449283" y="0"/>
                  <a:pt x="898566" y="0"/>
                  <a:pt x="1318161" y="59377"/>
                </a:cubicBezTo>
                <a:cubicBezTo>
                  <a:pt x="1737756" y="118754"/>
                  <a:pt x="2149434" y="243445"/>
                  <a:pt x="2517569" y="356260"/>
                </a:cubicBezTo>
                <a:cubicBezTo>
                  <a:pt x="2885704" y="469075"/>
                  <a:pt x="3241964" y="621475"/>
                  <a:pt x="3526972" y="736270"/>
                </a:cubicBezTo>
                <a:cubicBezTo>
                  <a:pt x="3811980" y="851065"/>
                  <a:pt x="3964380" y="894608"/>
                  <a:pt x="4227616" y="1045029"/>
                </a:cubicBezTo>
                <a:cubicBezTo>
                  <a:pt x="4490852" y="1195450"/>
                  <a:pt x="5106390" y="1638795"/>
                  <a:pt x="5106390" y="1638795"/>
                </a:cubicBezTo>
                <a:lnTo>
                  <a:pt x="5106390" y="1638795"/>
                </a:lnTo>
                <a:lnTo>
                  <a:pt x="5106390" y="1638795"/>
                </a:lnTo>
              </a:path>
            </a:pathLst>
          </a:custGeom>
          <a:noFill/>
          <a:ln w="603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Left 31">
            <a:extLst>
              <a:ext uri="{FF2B5EF4-FFF2-40B4-BE49-F238E27FC236}">
                <a16:creationId xmlns:a16="http://schemas.microsoft.com/office/drawing/2014/main" id="{D3C40D97-1376-40B8-833D-9BB89A73C3BC}"/>
              </a:ext>
            </a:extLst>
          </p:cNvPr>
          <p:cNvSpPr/>
          <p:nvPr/>
        </p:nvSpPr>
        <p:spPr>
          <a:xfrm>
            <a:off x="2541319" y="4368258"/>
            <a:ext cx="213756" cy="45719"/>
          </a:xfrm>
          <a:prstGeom prst="leftArrow">
            <a:avLst/>
          </a:prstGeom>
          <a:solidFill>
            <a:srgbClr val="00B0F0"/>
          </a:solid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Left 32">
            <a:extLst>
              <a:ext uri="{FF2B5EF4-FFF2-40B4-BE49-F238E27FC236}">
                <a16:creationId xmlns:a16="http://schemas.microsoft.com/office/drawing/2014/main" id="{6A24D824-C7AE-4242-BC7E-83FDFDFCA25F}"/>
              </a:ext>
            </a:extLst>
          </p:cNvPr>
          <p:cNvSpPr/>
          <p:nvPr/>
        </p:nvSpPr>
        <p:spPr>
          <a:xfrm rot="13017496">
            <a:off x="7791761" y="6039624"/>
            <a:ext cx="213756" cy="45719"/>
          </a:xfrm>
          <a:prstGeom prst="leftArrow">
            <a:avLst/>
          </a:prstGeom>
          <a:solidFill>
            <a:srgbClr val="00B0F0"/>
          </a:solid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Left 33">
            <a:extLst>
              <a:ext uri="{FF2B5EF4-FFF2-40B4-BE49-F238E27FC236}">
                <a16:creationId xmlns:a16="http://schemas.microsoft.com/office/drawing/2014/main" id="{C8355ED6-2B38-4292-B00B-E457DE89353D}"/>
              </a:ext>
            </a:extLst>
          </p:cNvPr>
          <p:cNvSpPr/>
          <p:nvPr/>
        </p:nvSpPr>
        <p:spPr>
          <a:xfrm rot="13495084" flipV="1">
            <a:off x="9310160" y="6647434"/>
            <a:ext cx="138139" cy="100498"/>
          </a:xfrm>
          <a:prstGeom prst="leftArrow">
            <a:avLst/>
          </a:prstGeom>
          <a:solidFill>
            <a:schemeClr val="bg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5D100342-550A-4EDE-B82D-1EECF6644C8F}"/>
              </a:ext>
            </a:extLst>
          </p:cNvPr>
          <p:cNvSpPr txBox="1"/>
          <p:nvPr/>
        </p:nvSpPr>
        <p:spPr>
          <a:xfrm rot="1053739">
            <a:off x="4367071" y="4833846"/>
            <a:ext cx="2030682" cy="369332"/>
          </a:xfrm>
          <a:prstGeom prst="rect">
            <a:avLst/>
          </a:prstGeom>
          <a:noFill/>
        </p:spPr>
        <p:txBody>
          <a:bodyPr wrap="square" rtlCol="0">
            <a:spAutoFit/>
          </a:bodyPr>
          <a:lstStyle/>
          <a:p>
            <a:r>
              <a:rPr lang="en-US" dirty="0">
                <a:solidFill>
                  <a:schemeClr val="bg1"/>
                </a:solidFill>
              </a:rPr>
              <a:t>Gap in UV Coverage </a:t>
            </a:r>
          </a:p>
        </p:txBody>
      </p:sp>
      <p:sp>
        <p:nvSpPr>
          <p:cNvPr id="36" name="TextBox 35">
            <a:extLst>
              <a:ext uri="{FF2B5EF4-FFF2-40B4-BE49-F238E27FC236}">
                <a16:creationId xmlns:a16="http://schemas.microsoft.com/office/drawing/2014/main" id="{5021FC22-6D22-4D6D-89D7-F15B952988A2}"/>
              </a:ext>
            </a:extLst>
          </p:cNvPr>
          <p:cNvSpPr txBox="1"/>
          <p:nvPr/>
        </p:nvSpPr>
        <p:spPr>
          <a:xfrm rot="21431741">
            <a:off x="551792" y="3580973"/>
            <a:ext cx="2045612" cy="369332"/>
          </a:xfrm>
          <a:prstGeom prst="rect">
            <a:avLst/>
          </a:prstGeom>
          <a:noFill/>
        </p:spPr>
        <p:txBody>
          <a:bodyPr wrap="square" rtlCol="0">
            <a:spAutoFit/>
          </a:bodyPr>
          <a:lstStyle/>
          <a:p>
            <a:pPr algn="ctr"/>
            <a:r>
              <a:rPr lang="en-US" dirty="0">
                <a:solidFill>
                  <a:schemeClr val="bg1"/>
                </a:solidFill>
              </a:rPr>
              <a:t>1990 – mid 2020’s</a:t>
            </a:r>
          </a:p>
        </p:txBody>
      </p:sp>
      <p:sp>
        <p:nvSpPr>
          <p:cNvPr id="37" name="TextBox 36">
            <a:extLst>
              <a:ext uri="{FF2B5EF4-FFF2-40B4-BE49-F238E27FC236}">
                <a16:creationId xmlns:a16="http://schemas.microsoft.com/office/drawing/2014/main" id="{8E19793D-F301-4265-B551-85FCE5AFC68C}"/>
              </a:ext>
            </a:extLst>
          </p:cNvPr>
          <p:cNvSpPr txBox="1"/>
          <p:nvPr/>
        </p:nvSpPr>
        <p:spPr>
          <a:xfrm rot="1875369">
            <a:off x="6253142" y="4748113"/>
            <a:ext cx="2477278" cy="369332"/>
          </a:xfrm>
          <a:prstGeom prst="rect">
            <a:avLst/>
          </a:prstGeom>
          <a:noFill/>
        </p:spPr>
        <p:txBody>
          <a:bodyPr wrap="square" rtlCol="0">
            <a:spAutoFit/>
          </a:bodyPr>
          <a:lstStyle/>
          <a:p>
            <a:pPr algn="ctr"/>
            <a:r>
              <a:rPr lang="en-US" dirty="0">
                <a:solidFill>
                  <a:schemeClr val="bg1"/>
                </a:solidFill>
              </a:rPr>
              <a:t>mid 2020’s – mid 2030’s</a:t>
            </a:r>
          </a:p>
        </p:txBody>
      </p:sp>
      <p:sp>
        <p:nvSpPr>
          <p:cNvPr id="38" name="TextBox 37">
            <a:extLst>
              <a:ext uri="{FF2B5EF4-FFF2-40B4-BE49-F238E27FC236}">
                <a16:creationId xmlns:a16="http://schemas.microsoft.com/office/drawing/2014/main" id="{4BA3CA8F-B533-4F11-A63E-3D3DFF050414}"/>
              </a:ext>
            </a:extLst>
          </p:cNvPr>
          <p:cNvSpPr txBox="1"/>
          <p:nvPr/>
        </p:nvSpPr>
        <p:spPr>
          <a:xfrm rot="2249598">
            <a:off x="8660406" y="5915160"/>
            <a:ext cx="1313080" cy="369332"/>
          </a:xfrm>
          <a:prstGeom prst="rect">
            <a:avLst/>
          </a:prstGeom>
          <a:noFill/>
        </p:spPr>
        <p:txBody>
          <a:bodyPr wrap="square" rtlCol="0">
            <a:spAutoFit/>
          </a:bodyPr>
          <a:lstStyle/>
          <a:p>
            <a:pPr algn="ctr"/>
            <a:r>
              <a:rPr lang="en-US" dirty="0">
                <a:solidFill>
                  <a:schemeClr val="bg1"/>
                </a:solidFill>
              </a:rPr>
              <a:t>late 2030’s</a:t>
            </a:r>
          </a:p>
        </p:txBody>
      </p:sp>
      <p:sp>
        <p:nvSpPr>
          <p:cNvPr id="39" name="TextBox 38">
            <a:extLst>
              <a:ext uri="{FF2B5EF4-FFF2-40B4-BE49-F238E27FC236}">
                <a16:creationId xmlns:a16="http://schemas.microsoft.com/office/drawing/2014/main" id="{B631E8BC-9DEE-4A63-A0C6-6B3092A5B9A8}"/>
              </a:ext>
            </a:extLst>
          </p:cNvPr>
          <p:cNvSpPr txBox="1"/>
          <p:nvPr/>
        </p:nvSpPr>
        <p:spPr>
          <a:xfrm rot="745432">
            <a:off x="3337816" y="3756237"/>
            <a:ext cx="2793978" cy="369332"/>
          </a:xfrm>
          <a:prstGeom prst="rect">
            <a:avLst/>
          </a:prstGeom>
          <a:noFill/>
        </p:spPr>
        <p:txBody>
          <a:bodyPr wrap="square" rtlCol="0">
            <a:spAutoFit/>
          </a:bodyPr>
          <a:lstStyle/>
          <a:p>
            <a:pPr algn="ctr"/>
            <a:r>
              <a:rPr lang="en-US" dirty="0">
                <a:solidFill>
                  <a:schemeClr val="bg1"/>
                </a:solidFill>
              </a:rPr>
              <a:t>early 2020’s – late 2020’s</a:t>
            </a:r>
          </a:p>
        </p:txBody>
      </p:sp>
      <p:sp>
        <p:nvSpPr>
          <p:cNvPr id="40" name="TextBox 39">
            <a:extLst>
              <a:ext uri="{FF2B5EF4-FFF2-40B4-BE49-F238E27FC236}">
                <a16:creationId xmlns:a16="http://schemas.microsoft.com/office/drawing/2014/main" id="{44D2465C-8D64-4DF3-9B55-177C0F99DC3A}"/>
              </a:ext>
            </a:extLst>
          </p:cNvPr>
          <p:cNvSpPr txBox="1"/>
          <p:nvPr/>
        </p:nvSpPr>
        <p:spPr>
          <a:xfrm rot="21431741">
            <a:off x="487897" y="2034850"/>
            <a:ext cx="2045612" cy="369332"/>
          </a:xfrm>
          <a:prstGeom prst="rect">
            <a:avLst/>
          </a:prstGeom>
          <a:noFill/>
        </p:spPr>
        <p:txBody>
          <a:bodyPr wrap="square" rtlCol="0">
            <a:spAutoFit/>
          </a:bodyPr>
          <a:lstStyle/>
          <a:p>
            <a:pPr algn="ctr"/>
            <a:r>
              <a:rPr lang="en-US" dirty="0">
                <a:solidFill>
                  <a:schemeClr val="bg1"/>
                </a:solidFill>
              </a:rPr>
              <a:t>HST</a:t>
            </a:r>
          </a:p>
        </p:txBody>
      </p:sp>
      <p:sp>
        <p:nvSpPr>
          <p:cNvPr id="41" name="TextBox 40">
            <a:extLst>
              <a:ext uri="{FF2B5EF4-FFF2-40B4-BE49-F238E27FC236}">
                <a16:creationId xmlns:a16="http://schemas.microsoft.com/office/drawing/2014/main" id="{77073952-7410-42CD-8C0C-6227068A9010}"/>
              </a:ext>
            </a:extLst>
          </p:cNvPr>
          <p:cNvSpPr txBox="1"/>
          <p:nvPr/>
        </p:nvSpPr>
        <p:spPr>
          <a:xfrm rot="745432">
            <a:off x="3605156" y="2151374"/>
            <a:ext cx="2793978" cy="369332"/>
          </a:xfrm>
          <a:prstGeom prst="rect">
            <a:avLst/>
          </a:prstGeom>
          <a:noFill/>
        </p:spPr>
        <p:txBody>
          <a:bodyPr wrap="square" rtlCol="0">
            <a:spAutoFit/>
          </a:bodyPr>
          <a:lstStyle/>
          <a:p>
            <a:pPr algn="ctr"/>
            <a:r>
              <a:rPr lang="en-US" dirty="0">
                <a:solidFill>
                  <a:schemeClr val="bg1"/>
                </a:solidFill>
              </a:rPr>
              <a:t>JWST</a:t>
            </a:r>
          </a:p>
        </p:txBody>
      </p:sp>
      <p:sp>
        <p:nvSpPr>
          <p:cNvPr id="42" name="TextBox 41">
            <a:extLst>
              <a:ext uri="{FF2B5EF4-FFF2-40B4-BE49-F238E27FC236}">
                <a16:creationId xmlns:a16="http://schemas.microsoft.com/office/drawing/2014/main" id="{6265BCD2-389F-453E-8903-94EF131E0B98}"/>
              </a:ext>
            </a:extLst>
          </p:cNvPr>
          <p:cNvSpPr txBox="1"/>
          <p:nvPr/>
        </p:nvSpPr>
        <p:spPr>
          <a:xfrm rot="1875369">
            <a:off x="6989501" y="3381468"/>
            <a:ext cx="2477278" cy="369332"/>
          </a:xfrm>
          <a:prstGeom prst="rect">
            <a:avLst/>
          </a:prstGeom>
          <a:noFill/>
        </p:spPr>
        <p:txBody>
          <a:bodyPr wrap="square" rtlCol="0">
            <a:spAutoFit/>
          </a:bodyPr>
          <a:lstStyle/>
          <a:p>
            <a:pPr algn="ctr"/>
            <a:r>
              <a:rPr lang="en-US" dirty="0">
                <a:solidFill>
                  <a:schemeClr val="bg1"/>
                </a:solidFill>
              </a:rPr>
              <a:t>Roman</a:t>
            </a:r>
          </a:p>
        </p:txBody>
      </p:sp>
      <p:sp>
        <p:nvSpPr>
          <p:cNvPr id="43" name="TextBox 42">
            <a:extLst>
              <a:ext uri="{FF2B5EF4-FFF2-40B4-BE49-F238E27FC236}">
                <a16:creationId xmlns:a16="http://schemas.microsoft.com/office/drawing/2014/main" id="{9BB2000E-F673-439B-B1D1-D346CAD728EB}"/>
              </a:ext>
            </a:extLst>
          </p:cNvPr>
          <p:cNvSpPr txBox="1"/>
          <p:nvPr/>
        </p:nvSpPr>
        <p:spPr>
          <a:xfrm rot="2249598">
            <a:off x="9547176" y="4770143"/>
            <a:ext cx="1313080" cy="369332"/>
          </a:xfrm>
          <a:prstGeom prst="rect">
            <a:avLst/>
          </a:prstGeom>
          <a:noFill/>
        </p:spPr>
        <p:txBody>
          <a:bodyPr wrap="square" rtlCol="0">
            <a:spAutoFit/>
          </a:bodyPr>
          <a:lstStyle/>
          <a:p>
            <a:pPr algn="ctr"/>
            <a:r>
              <a:rPr lang="en-US" dirty="0">
                <a:solidFill>
                  <a:schemeClr val="bg1"/>
                </a:solidFill>
              </a:rPr>
              <a:t>LUVOIR</a:t>
            </a:r>
          </a:p>
        </p:txBody>
      </p:sp>
    </p:spTree>
    <p:extLst>
      <p:ext uri="{BB962C8B-B14F-4D97-AF65-F5344CB8AC3E}">
        <p14:creationId xmlns:p14="http://schemas.microsoft.com/office/powerpoint/2010/main" val="3948987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21C6-115C-444E-86C7-6657C2621814}"/>
              </a:ext>
            </a:extLst>
          </p:cNvPr>
          <p:cNvSpPr>
            <a:spLocks noGrp="1"/>
          </p:cNvSpPr>
          <p:nvPr>
            <p:ph type="title" idx="4294967295"/>
          </p:nvPr>
        </p:nvSpPr>
        <p:spPr>
          <a:xfrm>
            <a:off x="283779" y="273269"/>
            <a:ext cx="2417380" cy="1561114"/>
          </a:xfrm>
        </p:spPr>
        <p:txBody>
          <a:bodyPr>
            <a:noAutofit/>
          </a:bodyPr>
          <a:lstStyle/>
          <a:p>
            <a:pPr algn="ctr"/>
            <a:r>
              <a:rPr lang="en-US" sz="3200" dirty="0">
                <a:solidFill>
                  <a:schemeClr val="bg1"/>
                </a:solidFill>
              </a:rPr>
              <a:t>Summary</a:t>
            </a:r>
          </a:p>
        </p:txBody>
      </p:sp>
      <p:sp>
        <p:nvSpPr>
          <p:cNvPr id="3" name="Content Placeholder 2">
            <a:extLst>
              <a:ext uri="{FF2B5EF4-FFF2-40B4-BE49-F238E27FC236}">
                <a16:creationId xmlns:a16="http://schemas.microsoft.com/office/drawing/2014/main" id="{6BDCA93B-496F-6C49-B408-7874119C50A9}"/>
              </a:ext>
            </a:extLst>
          </p:cNvPr>
          <p:cNvSpPr>
            <a:spLocks noGrp="1"/>
          </p:cNvSpPr>
          <p:nvPr>
            <p:ph idx="1"/>
          </p:nvPr>
        </p:nvSpPr>
        <p:spPr>
          <a:xfrm>
            <a:off x="3681352" y="368135"/>
            <a:ext cx="8226870" cy="6489865"/>
          </a:xfrm>
        </p:spPr>
        <p:txBody>
          <a:bodyPr>
            <a:normAutofit fontScale="92500" lnSpcReduction="10000"/>
          </a:bodyPr>
          <a:lstStyle/>
          <a:p>
            <a:r>
              <a:rPr lang="en-US" dirty="0">
                <a:solidFill>
                  <a:schemeClr val="bg1"/>
                </a:solidFill>
              </a:rPr>
              <a:t>Urgent need: preserve UV observation capabilities</a:t>
            </a:r>
          </a:p>
          <a:p>
            <a:r>
              <a:rPr lang="en-US" dirty="0">
                <a:solidFill>
                  <a:schemeClr val="bg1"/>
                </a:solidFill>
              </a:rPr>
              <a:t>Science </a:t>
            </a:r>
          </a:p>
          <a:p>
            <a:pPr lvl="1"/>
            <a:r>
              <a:rPr lang="en-US" dirty="0">
                <a:solidFill>
                  <a:schemeClr val="bg1"/>
                </a:solidFill>
              </a:rPr>
              <a:t>Time-domain science (high frequency, long-duration)</a:t>
            </a:r>
          </a:p>
          <a:p>
            <a:pPr lvl="1"/>
            <a:r>
              <a:rPr lang="en-US" dirty="0">
                <a:solidFill>
                  <a:schemeClr val="bg1"/>
                </a:solidFill>
              </a:rPr>
              <a:t>New, wide-ranging small bodies surveys</a:t>
            </a:r>
          </a:p>
          <a:p>
            <a:r>
              <a:rPr lang="en-US" dirty="0">
                <a:solidFill>
                  <a:schemeClr val="bg1"/>
                </a:solidFill>
              </a:rPr>
              <a:t>Mission targets</a:t>
            </a:r>
          </a:p>
          <a:p>
            <a:pPr lvl="1"/>
            <a:r>
              <a:rPr lang="en-US" dirty="0">
                <a:solidFill>
                  <a:schemeClr val="bg1"/>
                </a:solidFill>
              </a:rPr>
              <a:t>Cross-disciplinary planetary observations</a:t>
            </a:r>
          </a:p>
          <a:p>
            <a:pPr lvl="1"/>
            <a:r>
              <a:rPr lang="en-US" dirty="0">
                <a:solidFill>
                  <a:schemeClr val="bg1"/>
                </a:solidFill>
              </a:rPr>
              <a:t>A focused science target is also viable</a:t>
            </a:r>
          </a:p>
          <a:p>
            <a:r>
              <a:rPr lang="en-US" dirty="0">
                <a:solidFill>
                  <a:schemeClr val="bg1"/>
                </a:solidFill>
              </a:rPr>
              <a:t>Telescope Architecture options; optimized for:</a:t>
            </a:r>
          </a:p>
          <a:p>
            <a:pPr lvl="1"/>
            <a:r>
              <a:rPr lang="en-US" dirty="0">
                <a:solidFill>
                  <a:schemeClr val="bg1"/>
                </a:solidFill>
              </a:rPr>
              <a:t>Spatial resolution</a:t>
            </a:r>
          </a:p>
          <a:p>
            <a:pPr lvl="1"/>
            <a:r>
              <a:rPr lang="en-US" dirty="0">
                <a:solidFill>
                  <a:schemeClr val="bg1"/>
                </a:solidFill>
              </a:rPr>
              <a:t>Photometric sensitivity</a:t>
            </a:r>
          </a:p>
          <a:p>
            <a:pPr lvl="1"/>
            <a:r>
              <a:rPr lang="en-US" dirty="0">
                <a:solidFill>
                  <a:schemeClr val="bg1"/>
                </a:solidFill>
              </a:rPr>
              <a:t>Balance of both</a:t>
            </a:r>
          </a:p>
          <a:p>
            <a:r>
              <a:rPr lang="en-US" dirty="0">
                <a:solidFill>
                  <a:schemeClr val="bg1"/>
                </a:solidFill>
              </a:rPr>
              <a:t>Concept study objectives</a:t>
            </a:r>
          </a:p>
          <a:p>
            <a:pPr lvl="1"/>
            <a:r>
              <a:rPr lang="en-US" dirty="0">
                <a:solidFill>
                  <a:schemeClr val="bg1"/>
                </a:solidFill>
              </a:rPr>
              <a:t>Survey of technology options</a:t>
            </a:r>
          </a:p>
          <a:p>
            <a:pPr lvl="1"/>
            <a:r>
              <a:rPr lang="en-US" dirty="0">
                <a:solidFill>
                  <a:schemeClr val="bg1"/>
                </a:solidFill>
              </a:rPr>
              <a:t>Point design to demonstrate viable options for the next decade </a:t>
            </a:r>
          </a:p>
          <a:p>
            <a:r>
              <a:rPr lang="en-US" dirty="0">
                <a:solidFill>
                  <a:schemeClr val="bg1"/>
                </a:solidFill>
              </a:rPr>
              <a:t>We advocate to add a solar system space telescope to the NF6 list</a:t>
            </a:r>
          </a:p>
          <a:p>
            <a:pPr marL="0" indent="0" algn="ctr">
              <a:buNone/>
            </a:pPr>
            <a:r>
              <a:rPr lang="en-US" dirty="0">
                <a:solidFill>
                  <a:srgbClr val="FF0000"/>
                </a:solidFill>
              </a:rPr>
              <a:t>The time for a solar system space telescope is NOW!</a:t>
            </a:r>
          </a:p>
          <a:p>
            <a:pPr marL="0" indent="0">
              <a:buNone/>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418758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CB4D-F64C-4BC9-BF57-E7D84A55ABBC}"/>
              </a:ext>
            </a:extLst>
          </p:cNvPr>
          <p:cNvSpPr>
            <a:spLocks noGrp="1"/>
          </p:cNvSpPr>
          <p:nvPr>
            <p:ph type="title"/>
          </p:nvPr>
        </p:nvSpPr>
        <p:spPr>
          <a:xfrm>
            <a:off x="553720" y="121285"/>
            <a:ext cx="11084560" cy="696595"/>
          </a:xfrm>
          <a:noFill/>
        </p:spPr>
        <p:txBody>
          <a:bodyPr>
            <a:normAutofit/>
          </a:bodyPr>
          <a:lstStyle/>
          <a:p>
            <a:r>
              <a:rPr lang="en-US" sz="3200" b="1" dirty="0">
                <a:solidFill>
                  <a:schemeClr val="bg1"/>
                </a:solidFill>
              </a:rPr>
              <a:t>Recommendations by Recent National Academies Reports</a:t>
            </a:r>
          </a:p>
        </p:txBody>
      </p:sp>
      <p:sp>
        <p:nvSpPr>
          <p:cNvPr id="3" name="Content Placeholder 2">
            <a:extLst>
              <a:ext uri="{FF2B5EF4-FFF2-40B4-BE49-F238E27FC236}">
                <a16:creationId xmlns:a16="http://schemas.microsoft.com/office/drawing/2014/main" id="{3D9FD1D9-E3D0-4ED9-9172-DEF06C3AF393}"/>
              </a:ext>
            </a:extLst>
          </p:cNvPr>
          <p:cNvSpPr>
            <a:spLocks noGrp="1"/>
          </p:cNvSpPr>
          <p:nvPr>
            <p:ph idx="1"/>
          </p:nvPr>
        </p:nvSpPr>
        <p:spPr>
          <a:xfrm>
            <a:off x="467360" y="817880"/>
            <a:ext cx="11170920" cy="5811520"/>
          </a:xfrm>
          <a:noFill/>
        </p:spPr>
        <p:txBody>
          <a:bodyPr>
            <a:normAutofit fontScale="92500"/>
          </a:bodyPr>
          <a:lstStyle/>
          <a:p>
            <a:pPr marL="0" indent="0">
              <a:lnSpc>
                <a:spcPct val="120000"/>
              </a:lnSpc>
              <a:buNone/>
            </a:pPr>
            <a:r>
              <a:rPr lang="en-US" sz="2400" u="sng" dirty="0">
                <a:solidFill>
                  <a:schemeClr val="bg1"/>
                </a:solidFill>
              </a:rPr>
              <a:t>Getting Ready for the Next Planetary Science Decadal Survey (2017)</a:t>
            </a:r>
            <a:r>
              <a:rPr lang="en-US" sz="2400" dirty="0">
                <a:solidFill>
                  <a:schemeClr val="bg1"/>
                </a:solidFill>
              </a:rPr>
              <a:t>:</a:t>
            </a:r>
          </a:p>
          <a:p>
            <a:pPr marL="457200" indent="0">
              <a:lnSpc>
                <a:spcPct val="120000"/>
              </a:lnSpc>
              <a:buNone/>
            </a:pPr>
            <a:r>
              <a:rPr lang="en-US" sz="1400" dirty="0">
                <a:solidFill>
                  <a:schemeClr val="bg1"/>
                </a:solidFill>
              </a:rPr>
              <a:t>“Synoptic observations of solar system bodies are limited by two factors, the availability of telescope time and resolution. First, while current (e.g., Hubble Space Telescope and Spitzer Space Telescope) and future (e.g., James Webb Space Telescope and Wide-Field Infrared Space Telescope) space observatories are available to the planetary astronomy community and are not resolution constrained, such assets are in great demand for other astronomical studies. Therefore, the availability of telescope time for long-term monitoring of, for example, Titan, Europa, and Io or for surveys is highly limited. Second, the resolution of such observations is primarily dictated by telescope aperture (the larger the aperture the greater the cost of the mission). Hence, </a:t>
            </a:r>
            <a:r>
              <a:rPr lang="en-US" sz="1400" i="1" u="sng" dirty="0">
                <a:solidFill>
                  <a:schemeClr val="bg1"/>
                </a:solidFill>
              </a:rPr>
              <a:t>studies to determine the potential scientific return of a space telescope dedicated to the monitoring and studies of solar system bodies that can be achieved within the scope of either the Discovery or the New Frontiers programs would benefit the next planetary science decadal survey.</a:t>
            </a:r>
          </a:p>
          <a:p>
            <a:pPr marL="0" indent="0">
              <a:lnSpc>
                <a:spcPct val="120000"/>
              </a:lnSpc>
              <a:buNone/>
            </a:pPr>
            <a:r>
              <a:rPr lang="en-US" sz="2400" u="sng" dirty="0">
                <a:solidFill>
                  <a:schemeClr val="bg1"/>
                </a:solidFill>
              </a:rPr>
              <a:t>Visions into Voyages for Planetary Sciences in the Decade 2013-2022: A Midterm Review (2018):</a:t>
            </a:r>
          </a:p>
          <a:p>
            <a:pPr marL="457200" indent="0">
              <a:lnSpc>
                <a:spcPct val="120000"/>
              </a:lnSpc>
              <a:buNone/>
            </a:pPr>
            <a:r>
              <a:rPr lang="en-US" sz="1400" dirty="0">
                <a:solidFill>
                  <a:schemeClr val="bg1"/>
                </a:solidFill>
              </a:rPr>
              <a:t>NASA should conduct an assessment of the role and value of space-based astronomy, including newly emerging facilities, for planetary science. </a:t>
            </a:r>
            <a:br>
              <a:rPr lang="en-US" sz="1400" dirty="0">
                <a:solidFill>
                  <a:schemeClr val="bg1"/>
                </a:solidFill>
              </a:rPr>
            </a:br>
            <a:r>
              <a:rPr lang="en-US" sz="1400" dirty="0">
                <a:solidFill>
                  <a:schemeClr val="bg1"/>
                </a:solidFill>
              </a:rPr>
              <a:t>This assessment should be finished before the next decadal survey is significantly under way.</a:t>
            </a:r>
          </a:p>
          <a:p>
            <a:pPr marL="0" indent="0">
              <a:lnSpc>
                <a:spcPct val="120000"/>
              </a:lnSpc>
              <a:buNone/>
            </a:pPr>
            <a:r>
              <a:rPr lang="en-US" sz="2400" dirty="0">
                <a:solidFill>
                  <a:schemeClr val="bg1"/>
                </a:solidFill>
              </a:rPr>
              <a:t>NASA Response to the Midterm Review Recommendation:</a:t>
            </a:r>
          </a:p>
          <a:p>
            <a:pPr marL="457200" indent="0">
              <a:lnSpc>
                <a:spcPct val="120000"/>
              </a:lnSpc>
              <a:buNone/>
            </a:pPr>
            <a:r>
              <a:rPr lang="en-US" sz="1400" dirty="0">
                <a:solidFill>
                  <a:schemeClr val="bg1"/>
                </a:solidFill>
              </a:rPr>
              <a:t>NASA agrees that it is important to continue to explore the role that space-based astronomy plays in planetary science and </a:t>
            </a:r>
            <a:r>
              <a:rPr lang="en-US" sz="1400" u="sng" dirty="0">
                <a:solidFill>
                  <a:schemeClr val="bg1"/>
                </a:solidFill>
              </a:rPr>
              <a:t>will seek community input for an assessment through a mechanism such as a community workshop or study, the planning for which will begin in 2019. </a:t>
            </a:r>
            <a:r>
              <a:rPr lang="en-US" sz="1400" dirty="0">
                <a:solidFill>
                  <a:schemeClr val="bg1"/>
                </a:solidFill>
              </a:rPr>
              <a:t>Further, NASA recognizes that space-based astronomy has already proven its value for planetary science such as observing the Comet F2 D/1993 Shoemaker-Levy 9 impacts with Jupiter using the HST; discovering approximately fifty of the potentially hazardous asteroids with NEOWISE and characterizing many more with NEOWISE and Spitzer; discovering the New Horizons follow-on target 2014 MU69 in the Kuiper Belt with HST; and assessing the potential hazard to the Mars orbiters posed by Comet C/2013 A1 (Siding Spring) using HST, NEOWISE, Spitzer and Swift.</a:t>
            </a:r>
          </a:p>
        </p:txBody>
      </p:sp>
    </p:spTree>
    <p:extLst>
      <p:ext uri="{BB962C8B-B14F-4D97-AF65-F5344CB8AC3E}">
        <p14:creationId xmlns:p14="http://schemas.microsoft.com/office/powerpoint/2010/main" val="73851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5BE867-A21C-4C0C-A888-7462AB080A50}"/>
              </a:ext>
            </a:extLst>
          </p:cNvPr>
          <p:cNvSpPr/>
          <p:nvPr/>
        </p:nvSpPr>
        <p:spPr>
          <a:xfrm>
            <a:off x="8189777" y="28379"/>
            <a:ext cx="4002224" cy="68012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51A527-3912-4401-8DBE-890BC4258924}"/>
              </a:ext>
            </a:extLst>
          </p:cNvPr>
          <p:cNvSpPr>
            <a:spLocks noGrp="1"/>
          </p:cNvSpPr>
          <p:nvPr>
            <p:ph type="title"/>
          </p:nvPr>
        </p:nvSpPr>
        <p:spPr>
          <a:xfrm>
            <a:off x="125083" y="239006"/>
            <a:ext cx="5846895" cy="740864"/>
          </a:xfrm>
        </p:spPr>
        <p:txBody>
          <a:bodyPr/>
          <a:lstStyle/>
          <a:p>
            <a:r>
              <a:rPr lang="en-US" b="1" dirty="0">
                <a:solidFill>
                  <a:schemeClr val="bg1"/>
                </a:solidFill>
              </a:rPr>
              <a:t>Science Needs</a:t>
            </a:r>
          </a:p>
        </p:txBody>
      </p:sp>
      <p:sp>
        <p:nvSpPr>
          <p:cNvPr id="3" name="Content Placeholder 2">
            <a:extLst>
              <a:ext uri="{FF2B5EF4-FFF2-40B4-BE49-F238E27FC236}">
                <a16:creationId xmlns:a16="http://schemas.microsoft.com/office/drawing/2014/main" id="{8B434D68-9EAB-4D87-AD89-301207AAA6CC}"/>
              </a:ext>
            </a:extLst>
          </p:cNvPr>
          <p:cNvSpPr>
            <a:spLocks noGrp="1"/>
          </p:cNvSpPr>
          <p:nvPr>
            <p:ph idx="1"/>
          </p:nvPr>
        </p:nvSpPr>
        <p:spPr>
          <a:xfrm>
            <a:off x="125083" y="1105990"/>
            <a:ext cx="8553091" cy="5513004"/>
          </a:xfrm>
        </p:spPr>
        <p:txBody>
          <a:bodyPr>
            <a:normAutofit fontScale="92500" lnSpcReduction="10000"/>
          </a:bodyPr>
          <a:lstStyle/>
          <a:p>
            <a:pPr marL="0" indent="0">
              <a:buNone/>
            </a:pPr>
            <a:r>
              <a:rPr lang="en-US" sz="2400" b="1" i="1" dirty="0">
                <a:solidFill>
                  <a:schemeClr val="bg1"/>
                </a:solidFill>
              </a:rPr>
              <a:t>Understand Temporally Dynamic Phenomena</a:t>
            </a:r>
          </a:p>
          <a:p>
            <a:pPr marL="0" indent="0">
              <a:buNone/>
            </a:pPr>
            <a:r>
              <a:rPr lang="en-US" sz="2400" u="sng" dirty="0">
                <a:solidFill>
                  <a:schemeClr val="bg1"/>
                </a:solidFill>
              </a:rPr>
              <a:t>High-Frequency, Long-Duration Campaigns </a:t>
            </a:r>
            <a:r>
              <a:rPr lang="en-US" sz="2400" dirty="0">
                <a:solidFill>
                  <a:schemeClr val="bg1"/>
                </a:solidFill>
              </a:rPr>
              <a:t>to understand:</a:t>
            </a:r>
          </a:p>
          <a:p>
            <a:r>
              <a:rPr lang="en-US" sz="2400" dirty="0">
                <a:solidFill>
                  <a:schemeClr val="bg1"/>
                </a:solidFill>
              </a:rPr>
              <a:t>Interaction of planetary magnetospheres with the solar wind</a:t>
            </a:r>
          </a:p>
          <a:p>
            <a:r>
              <a:rPr lang="en-US" sz="2400" dirty="0">
                <a:solidFill>
                  <a:schemeClr val="bg1"/>
                </a:solidFill>
              </a:rPr>
              <a:t>Venus and giant planet atmospheric dynamics</a:t>
            </a:r>
          </a:p>
          <a:p>
            <a:r>
              <a:rPr lang="en-US" sz="2400" dirty="0">
                <a:solidFill>
                  <a:schemeClr val="bg1"/>
                </a:solidFill>
              </a:rPr>
              <a:t>Icy satellite geologic activity (e.g., plume searches) and surface evolution</a:t>
            </a:r>
          </a:p>
          <a:p>
            <a:r>
              <a:rPr lang="en-US" sz="2400" dirty="0">
                <a:solidFill>
                  <a:schemeClr val="bg1"/>
                </a:solidFill>
              </a:rPr>
              <a:t>Evolving ring phenomena</a:t>
            </a:r>
          </a:p>
          <a:p>
            <a:r>
              <a:rPr lang="en-US" sz="2400" dirty="0">
                <a:solidFill>
                  <a:schemeClr val="bg1"/>
                </a:solidFill>
              </a:rPr>
              <a:t>Cometary evolution &amp; outgassing asteroids</a:t>
            </a:r>
          </a:p>
          <a:p>
            <a:pPr marL="0" indent="0">
              <a:buNone/>
            </a:pPr>
            <a:endParaRPr lang="en-US" sz="2400" dirty="0">
              <a:solidFill>
                <a:schemeClr val="bg1"/>
              </a:solidFill>
            </a:endParaRPr>
          </a:p>
          <a:p>
            <a:pPr marL="0" indent="0">
              <a:buNone/>
            </a:pPr>
            <a:r>
              <a:rPr lang="en-US" sz="2400" b="1" i="1" dirty="0">
                <a:solidFill>
                  <a:schemeClr val="bg1"/>
                </a:solidFill>
              </a:rPr>
              <a:t>Understand Origin and Evolution of Small Bodies</a:t>
            </a:r>
          </a:p>
          <a:p>
            <a:pPr marL="0" indent="0">
              <a:buNone/>
            </a:pPr>
            <a:r>
              <a:rPr lang="en-US" sz="2400" u="sng" dirty="0">
                <a:solidFill>
                  <a:schemeClr val="bg1"/>
                </a:solidFill>
              </a:rPr>
              <a:t>Comprehensive Spectral Survey</a:t>
            </a:r>
            <a:r>
              <a:rPr lang="en-US" sz="2400" dirty="0">
                <a:solidFill>
                  <a:schemeClr val="bg1"/>
                </a:solidFill>
              </a:rPr>
              <a:t> of Solar System Minor Bodies to:</a:t>
            </a:r>
          </a:p>
          <a:p>
            <a:r>
              <a:rPr lang="en-US" sz="2400" dirty="0">
                <a:solidFill>
                  <a:schemeClr val="bg1"/>
                </a:solidFill>
              </a:rPr>
              <a:t>Characterize Surface Properties and Composition </a:t>
            </a:r>
          </a:p>
          <a:p>
            <a:r>
              <a:rPr lang="en-US" sz="2400" dirty="0">
                <a:solidFill>
                  <a:schemeClr val="bg1"/>
                </a:solidFill>
              </a:rPr>
              <a:t>Understand the overall physical properties including:</a:t>
            </a:r>
          </a:p>
          <a:p>
            <a:pPr marL="0" indent="0">
              <a:buNone/>
            </a:pPr>
            <a:r>
              <a:rPr lang="en-US" sz="2400" dirty="0">
                <a:solidFill>
                  <a:schemeClr val="bg1"/>
                </a:solidFill>
              </a:rPr>
              <a:t>    size, shape, mass, density, porosity, and spin rate.</a:t>
            </a:r>
          </a:p>
          <a:p>
            <a:endParaRPr lang="en-US" sz="2400" dirty="0">
              <a:solidFill>
                <a:schemeClr val="bg1"/>
              </a:solidFill>
            </a:endParaRPr>
          </a:p>
          <a:p>
            <a:endParaRPr lang="en-US" sz="2400" dirty="0">
              <a:solidFill>
                <a:schemeClr val="bg1"/>
              </a:solidFill>
            </a:endParaRPr>
          </a:p>
        </p:txBody>
      </p:sp>
      <p:pic>
        <p:nvPicPr>
          <p:cNvPr id="15" name="CometPicture 38" descr="Image result for comets nasa">
            <a:extLst>
              <a:ext uri="{FF2B5EF4-FFF2-40B4-BE49-F238E27FC236}">
                <a16:creationId xmlns:a16="http://schemas.microsoft.com/office/drawing/2014/main" id="{092E8E6D-355D-43AB-BA95-B4626551198C}"/>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 contrast="-20000"/>
                    </a14:imgEffect>
                  </a14:imgLayer>
                </a14:imgProps>
              </a:ext>
              <a:ext uri="{28A0092B-C50C-407E-A947-70E740481C1C}">
                <a14:useLocalDpi xmlns:a14="http://schemas.microsoft.com/office/drawing/2010/main" val="0"/>
              </a:ext>
            </a:extLst>
          </a:blip>
          <a:srcRect/>
          <a:stretch>
            <a:fillRect/>
          </a:stretch>
        </p:blipFill>
        <p:spPr bwMode="auto">
          <a:xfrm>
            <a:off x="10031637" y="28379"/>
            <a:ext cx="2035280" cy="1504898"/>
          </a:xfrm>
          <a:prstGeom prst="rect">
            <a:avLst/>
          </a:prstGeom>
          <a:noFill/>
          <a:extLst>
            <a:ext uri="{909E8E84-426E-40DD-AFC4-6F175D3DCCD1}">
              <a14:hiddenFill xmlns:a14="http://schemas.microsoft.com/office/drawing/2010/main">
                <a:solidFill>
                  <a:srgbClr val="FFFFFF"/>
                </a:solidFill>
              </a14:hiddenFill>
            </a:ext>
          </a:extLst>
        </p:spPr>
      </p:pic>
      <p:pic>
        <p:nvPicPr>
          <p:cNvPr id="16" name="EnceladusPicture 18" descr="Image result for enceladus nasa">
            <a:extLst>
              <a:ext uri="{FF2B5EF4-FFF2-40B4-BE49-F238E27FC236}">
                <a16:creationId xmlns:a16="http://schemas.microsoft.com/office/drawing/2014/main" id="{E30D1819-95AD-4352-8E6A-D4AA849CCBCD}"/>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10066251" y="3250153"/>
            <a:ext cx="2597098" cy="1399194"/>
          </a:xfrm>
          <a:prstGeom prst="rect">
            <a:avLst/>
          </a:prstGeom>
          <a:noFill/>
          <a:extLst>
            <a:ext uri="{909E8E84-426E-40DD-AFC4-6F175D3DCCD1}">
              <a14:hiddenFill xmlns:a14="http://schemas.microsoft.com/office/drawing/2010/main">
                <a:solidFill>
                  <a:srgbClr val="FFFFFF"/>
                </a:solidFill>
              </a14:hiddenFill>
            </a:ext>
          </a:extLst>
        </p:spPr>
      </p:pic>
      <p:pic>
        <p:nvPicPr>
          <p:cNvPr id="19" name="UranusPicture 20" descr="Uranus is seen in this false-color view from NASA's Hubble Space Telescope from August 2003.">
            <a:extLst>
              <a:ext uri="{FF2B5EF4-FFF2-40B4-BE49-F238E27FC236}">
                <a16:creationId xmlns:a16="http://schemas.microsoft.com/office/drawing/2014/main" id="{47914041-AB94-4B29-9B2B-0A74E7EFEEE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1264" t="1513" r="35571" b="1530"/>
          <a:stretch/>
        </p:blipFill>
        <p:spPr bwMode="auto">
          <a:xfrm>
            <a:off x="8294824" y="1671305"/>
            <a:ext cx="1678829" cy="2807522"/>
          </a:xfrm>
          <a:prstGeom prst="ellipse">
            <a:avLst/>
          </a:prstGeom>
          <a:noFill/>
          <a:extLst>
            <a:ext uri="{909E8E84-426E-40DD-AFC4-6F175D3DCCD1}">
              <a14:hiddenFill xmlns:a14="http://schemas.microsoft.com/office/drawing/2010/main">
                <a:solidFill>
                  <a:srgbClr val="FFFFFF"/>
                </a:solidFill>
              </a14:hiddenFill>
            </a:ext>
          </a:extLst>
        </p:spPr>
      </p:pic>
      <p:pic>
        <p:nvPicPr>
          <p:cNvPr id="20" name="TitanPicture 30" descr="Image result for titan nasa">
            <a:extLst>
              <a:ext uri="{FF2B5EF4-FFF2-40B4-BE49-F238E27FC236}">
                <a16:creationId xmlns:a16="http://schemas.microsoft.com/office/drawing/2014/main" id="{C7BB6158-ED0F-45B0-80F0-4D8F55C61B2C}"/>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rightnessContrast bright="-10000" contrast="-20000"/>
                    </a14:imgEffect>
                  </a14:imgLayer>
                </a14:imgProps>
              </a:ext>
              <a:ext uri="{28A0092B-C50C-407E-A947-70E740481C1C}">
                <a14:useLocalDpi xmlns:a14="http://schemas.microsoft.com/office/drawing/2010/main" val="0"/>
              </a:ext>
            </a:extLst>
          </a:blip>
          <a:srcRect l="29139" t="13380" r="28576" b="10141"/>
          <a:stretch/>
        </p:blipFill>
        <p:spPr bwMode="auto">
          <a:xfrm>
            <a:off x="9689176" y="2732777"/>
            <a:ext cx="1435608" cy="1483862"/>
          </a:xfrm>
          <a:prstGeom prst="ellipse">
            <a:avLst/>
          </a:prstGeom>
          <a:solidFill>
            <a:schemeClr val="accent1"/>
          </a:solidFill>
        </p:spPr>
      </p:pic>
      <p:pic>
        <p:nvPicPr>
          <p:cNvPr id="21" name="IoPicture 40" descr="Image result for io nasa">
            <a:extLst>
              <a:ext uri="{FF2B5EF4-FFF2-40B4-BE49-F238E27FC236}">
                <a16:creationId xmlns:a16="http://schemas.microsoft.com/office/drawing/2014/main" id="{37ED6137-B952-42FC-A5EE-110F7D017997}"/>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rightnessContrast bright="-10000" contrast="-20000"/>
                    </a14:imgEffect>
                  </a14:imgLayer>
                </a14:imgProps>
              </a:ext>
              <a:ext uri="{28A0092B-C50C-407E-A947-70E740481C1C}">
                <a14:useLocalDpi xmlns:a14="http://schemas.microsoft.com/office/drawing/2010/main" val="0"/>
              </a:ext>
            </a:extLst>
          </a:blip>
          <a:srcRect t="14940"/>
          <a:stretch/>
        </p:blipFill>
        <p:spPr bwMode="auto">
          <a:xfrm>
            <a:off x="10111593" y="5469331"/>
            <a:ext cx="1953109" cy="1267097"/>
          </a:xfrm>
          <a:prstGeom prst="rect">
            <a:avLst/>
          </a:prstGeom>
          <a:noFill/>
          <a:extLst>
            <a:ext uri="{909E8E84-426E-40DD-AFC4-6F175D3DCCD1}">
              <a14:hiddenFill xmlns:a14="http://schemas.microsoft.com/office/drawing/2010/main">
                <a:solidFill>
                  <a:srgbClr val="FFFFFF"/>
                </a:solidFill>
              </a14:hiddenFill>
            </a:ext>
          </a:extLst>
        </p:spPr>
      </p:pic>
      <p:pic>
        <p:nvPicPr>
          <p:cNvPr id="22" name="UltimaTulePicture 42" descr="Image result for kuiper belt object nasa">
            <a:extLst>
              <a:ext uri="{FF2B5EF4-FFF2-40B4-BE49-F238E27FC236}">
                <a16:creationId xmlns:a16="http://schemas.microsoft.com/office/drawing/2014/main" id="{32528A22-31A6-4309-8B6B-076243461E0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14333" b="14218"/>
          <a:stretch/>
        </p:blipFill>
        <p:spPr bwMode="auto">
          <a:xfrm>
            <a:off x="8384168" y="5102964"/>
            <a:ext cx="1816770" cy="1320069"/>
          </a:xfrm>
          <a:prstGeom prst="ellipse">
            <a:avLst/>
          </a:prstGeom>
          <a:noFill/>
          <a:extLst>
            <a:ext uri="{909E8E84-426E-40DD-AFC4-6F175D3DCCD1}">
              <a14:hiddenFill xmlns:a14="http://schemas.microsoft.com/office/drawing/2010/main">
                <a:solidFill>
                  <a:srgbClr val="FFFFFF"/>
                </a:solidFill>
              </a14:hiddenFill>
            </a:ext>
          </a:extLst>
        </p:spPr>
      </p:pic>
      <p:pic>
        <p:nvPicPr>
          <p:cNvPr id="23" name="EuropaPicture 16" descr="Image result for europa nasa">
            <a:extLst>
              <a:ext uri="{FF2B5EF4-FFF2-40B4-BE49-F238E27FC236}">
                <a16:creationId xmlns:a16="http://schemas.microsoft.com/office/drawing/2014/main" id="{E04C8C4F-B45F-4C96-9482-3536741649CE}"/>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rightnessContrast bright="-10000" contrast="-20000"/>
                    </a14:imgEffect>
                  </a14:imgLayer>
                </a14:imgProps>
              </a:ext>
              <a:ext uri="{28A0092B-C50C-407E-A947-70E740481C1C}">
                <a14:useLocalDpi xmlns:a14="http://schemas.microsoft.com/office/drawing/2010/main" val="0"/>
              </a:ext>
            </a:extLst>
          </a:blip>
          <a:srcRect/>
          <a:stretch>
            <a:fillRect/>
          </a:stretch>
        </p:blipFill>
        <p:spPr bwMode="auto">
          <a:xfrm>
            <a:off x="10529898" y="1712295"/>
            <a:ext cx="1438775" cy="1348453"/>
          </a:xfrm>
          <a:prstGeom prst="ellipse">
            <a:avLst/>
          </a:prstGeom>
          <a:noFill/>
          <a:extLst>
            <a:ext uri="{909E8E84-426E-40DD-AFC4-6F175D3DCCD1}">
              <a14:hiddenFill xmlns:a14="http://schemas.microsoft.com/office/drawing/2010/main">
                <a:solidFill>
                  <a:srgbClr val="FFFFFF"/>
                </a:solidFill>
              </a14:hiddenFill>
            </a:ext>
          </a:extLst>
        </p:spPr>
      </p:pic>
      <p:pic>
        <p:nvPicPr>
          <p:cNvPr id="24" name="VenusPicture 10" descr="Image result for venus nasa.gov">
            <a:extLst>
              <a:ext uri="{FF2B5EF4-FFF2-40B4-BE49-F238E27FC236}">
                <a16:creationId xmlns:a16="http://schemas.microsoft.com/office/drawing/2014/main" id="{55224AA5-511B-41BC-8C4C-B7E62FFD33D5}"/>
              </a:ext>
            </a:extLst>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rightnessContrast bright="-10000" contrast="-20000"/>
                    </a14:imgEffect>
                  </a14:imgLayer>
                </a14:imgProps>
              </a:ext>
              <a:ext uri="{28A0092B-C50C-407E-A947-70E740481C1C}">
                <a14:useLocalDpi xmlns:a14="http://schemas.microsoft.com/office/drawing/2010/main" val="0"/>
              </a:ext>
            </a:extLst>
          </a:blip>
          <a:srcRect/>
          <a:stretch>
            <a:fillRect/>
          </a:stretch>
        </p:blipFill>
        <p:spPr bwMode="auto">
          <a:xfrm>
            <a:off x="9393789" y="853926"/>
            <a:ext cx="1435608" cy="1565048"/>
          </a:xfrm>
          <a:prstGeom prst="ellipse">
            <a:avLst/>
          </a:prstGeom>
          <a:noFill/>
          <a:extLst>
            <a:ext uri="{909E8E84-426E-40DD-AFC4-6F175D3DCCD1}">
              <a14:hiddenFill xmlns:a14="http://schemas.microsoft.com/office/drawing/2010/main">
                <a:solidFill>
                  <a:srgbClr val="FFFFFF"/>
                </a:solidFill>
              </a14:hiddenFill>
            </a:ext>
          </a:extLst>
        </p:spPr>
      </p:pic>
      <p:pic>
        <p:nvPicPr>
          <p:cNvPr id="25" name="JupiterPicture 14" descr="Image result for jupiter nasa">
            <a:extLst>
              <a:ext uri="{FF2B5EF4-FFF2-40B4-BE49-F238E27FC236}">
                <a16:creationId xmlns:a16="http://schemas.microsoft.com/office/drawing/2014/main" id="{C2DA8D0E-9ACF-4498-BCE9-BDFD76517A7F}"/>
              </a:ext>
            </a:extLst>
          </p:cNvPr>
          <p:cNvPicPr>
            <a:picLocks noChangeAspect="1" noChangeArrowheads="1"/>
          </p:cNvPicPr>
          <p:nvPr/>
        </p:nvPicPr>
        <p:blipFill>
          <a:blip r:embed="rId18" cstate="print">
            <a:extLst>
              <a:ext uri="{BEBA8EAE-BF5A-486C-A8C5-ECC9F3942E4B}">
                <a14:imgProps xmlns:a14="http://schemas.microsoft.com/office/drawing/2010/main">
                  <a14:imgLayer r:embed="rId19">
                    <a14:imgEffect>
                      <a14:brightnessContrast bright="-10000" contrast="-20000"/>
                    </a14:imgEffect>
                  </a14:imgLayer>
                </a14:imgProps>
              </a:ext>
              <a:ext uri="{28A0092B-C50C-407E-A947-70E740481C1C}">
                <a14:useLocalDpi xmlns:a14="http://schemas.microsoft.com/office/drawing/2010/main" val="0"/>
              </a:ext>
            </a:extLst>
          </a:blip>
          <a:srcRect/>
          <a:stretch>
            <a:fillRect/>
          </a:stretch>
        </p:blipFill>
        <p:spPr bwMode="auto">
          <a:xfrm>
            <a:off x="8378583" y="9625"/>
            <a:ext cx="1435608" cy="1454681"/>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lutoPicture 26" descr="Image result for pluto nasa">
            <a:extLst>
              <a:ext uri="{FF2B5EF4-FFF2-40B4-BE49-F238E27FC236}">
                <a16:creationId xmlns:a16="http://schemas.microsoft.com/office/drawing/2014/main" id="{80B0C5A0-4F96-4946-8E08-168D9A3C5788}"/>
              </a:ext>
            </a:extLst>
          </p:cNvPr>
          <p:cNvPicPr>
            <a:picLocks noChangeAspect="1" noChangeArrowheads="1"/>
          </p:cNvPicPr>
          <p:nvPr/>
        </p:nvPicPr>
        <p:blipFill rotWithShape="1">
          <a:blip r:embed="rId20" cstate="print">
            <a:extLst>
              <a:ext uri="{BEBA8EAE-BF5A-486C-A8C5-ECC9F3942E4B}">
                <a14:imgProps xmlns:a14="http://schemas.microsoft.com/office/drawing/2010/main">
                  <a14:imgLayer r:embed="rId21">
                    <a14:imgEffect>
                      <a14:brightnessContrast bright="-10000" contrast="-20000"/>
                    </a14:imgEffect>
                  </a14:imgLayer>
                </a14:imgProps>
              </a:ext>
              <a:ext uri="{28A0092B-C50C-407E-A947-70E740481C1C}">
                <a14:useLocalDpi xmlns:a14="http://schemas.microsoft.com/office/drawing/2010/main" val="0"/>
              </a:ext>
            </a:extLst>
          </a:blip>
          <a:srcRect l="18183" t="16328" r="16855" b="17600"/>
          <a:stretch/>
        </p:blipFill>
        <p:spPr bwMode="auto">
          <a:xfrm>
            <a:off x="9514599" y="4143479"/>
            <a:ext cx="1435608" cy="1398488"/>
          </a:xfrm>
          <a:prstGeom prst="ellipse">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7967833-DA92-467C-BEB2-7BC8A9E05BA1}"/>
              </a:ext>
            </a:extLst>
          </p:cNvPr>
          <p:cNvGrpSpPr/>
          <p:nvPr/>
        </p:nvGrpSpPr>
        <p:grpSpPr>
          <a:xfrm>
            <a:off x="-119022" y="3678865"/>
            <a:ext cx="8239269" cy="3166629"/>
            <a:chOff x="-119022" y="3678865"/>
            <a:chExt cx="8239269" cy="3166629"/>
          </a:xfrm>
        </p:grpSpPr>
        <p:sp>
          <p:nvSpPr>
            <p:cNvPr id="4" name="Oval 3">
              <a:extLst>
                <a:ext uri="{FF2B5EF4-FFF2-40B4-BE49-F238E27FC236}">
                  <a16:creationId xmlns:a16="http://schemas.microsoft.com/office/drawing/2014/main" id="{634706CB-294D-415F-A403-645BD7196434}"/>
                </a:ext>
              </a:extLst>
            </p:cNvPr>
            <p:cNvSpPr/>
            <p:nvPr/>
          </p:nvSpPr>
          <p:spPr>
            <a:xfrm>
              <a:off x="55554" y="3678865"/>
              <a:ext cx="5846895" cy="439132"/>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127630D-7021-4CDA-AF22-2E615B0997A9}"/>
                </a:ext>
              </a:extLst>
            </p:cNvPr>
            <p:cNvSpPr/>
            <p:nvPr/>
          </p:nvSpPr>
          <p:spPr>
            <a:xfrm>
              <a:off x="-119022" y="4468883"/>
              <a:ext cx="8239269" cy="2376611"/>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236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AE2C-D20E-4F69-BD71-152CFD3E5725}"/>
              </a:ext>
            </a:extLst>
          </p:cNvPr>
          <p:cNvSpPr>
            <a:spLocks noGrp="1"/>
          </p:cNvSpPr>
          <p:nvPr>
            <p:ph type="title"/>
          </p:nvPr>
        </p:nvSpPr>
        <p:spPr>
          <a:xfrm>
            <a:off x="457200" y="182881"/>
            <a:ext cx="11606106" cy="807237"/>
          </a:xfrm>
          <a:noFill/>
        </p:spPr>
        <p:txBody>
          <a:bodyPr>
            <a:noAutofit/>
          </a:bodyPr>
          <a:lstStyle/>
          <a:p>
            <a:r>
              <a:rPr lang="en-US" sz="3600" b="1" dirty="0">
                <a:solidFill>
                  <a:schemeClr val="bg1"/>
                </a:solidFill>
              </a:rPr>
              <a:t>Cometary Evolution, Morphology, and Processes</a:t>
            </a:r>
          </a:p>
        </p:txBody>
      </p:sp>
      <p:sp>
        <p:nvSpPr>
          <p:cNvPr id="3" name="Slide Number Placeholder 2">
            <a:extLst>
              <a:ext uri="{FF2B5EF4-FFF2-40B4-BE49-F238E27FC236}">
                <a16:creationId xmlns:a16="http://schemas.microsoft.com/office/drawing/2014/main" id="{2DDC1D47-C65E-4C61-A34B-3D64C44B01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9FAF7B-573A-C549-B34C-011608B1991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4B22E8F-795F-4F7E-B42A-716634D247A0}"/>
              </a:ext>
            </a:extLst>
          </p:cNvPr>
          <p:cNvSpPr txBox="1"/>
          <p:nvPr/>
        </p:nvSpPr>
        <p:spPr>
          <a:xfrm>
            <a:off x="457201" y="867437"/>
            <a:ext cx="1160610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Priority Questions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How do the coma and nucleus evolve with heliocentric distance (Rh)?</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drives outbursts and their frequency and how often is water ice expelled?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processes dominate in the coma?</a:t>
            </a:r>
          </a:p>
        </p:txBody>
      </p:sp>
      <p:sp>
        <p:nvSpPr>
          <p:cNvPr id="8" name="Rectangle 7">
            <a:extLst>
              <a:ext uri="{FF2B5EF4-FFF2-40B4-BE49-F238E27FC236}">
                <a16:creationId xmlns:a16="http://schemas.microsoft.com/office/drawing/2014/main" id="{2EE247E3-F9EF-4EE9-A0B0-AC921A9160F8}"/>
              </a:ext>
            </a:extLst>
          </p:cNvPr>
          <p:cNvSpPr/>
          <p:nvPr/>
        </p:nvSpPr>
        <p:spPr>
          <a:xfrm>
            <a:off x="8336280" y="2870961"/>
            <a:ext cx="332740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Left:  atomic  and molecular UV emission can distinguish coma processes such as electron impact  (blue,  green)  and  fluorescence  (red)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Right: Transmission during  stellar  occultation  can  determine  associations  between  species such as O</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and H</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 as shown in these examples from Rosetta/Alice data [2].</a:t>
            </a:r>
          </a:p>
        </p:txBody>
      </p:sp>
      <p:sp>
        <p:nvSpPr>
          <p:cNvPr id="9" name="Rectangle 8">
            <a:extLst>
              <a:ext uri="{FF2B5EF4-FFF2-40B4-BE49-F238E27FC236}">
                <a16:creationId xmlns:a16="http://schemas.microsoft.com/office/drawing/2014/main" id="{2D3A8367-853D-492D-8A2D-ADBBC481D6DD}"/>
              </a:ext>
            </a:extLst>
          </p:cNvPr>
          <p:cNvSpPr/>
          <p:nvPr/>
        </p:nvSpPr>
        <p:spPr>
          <a:xfrm>
            <a:off x="241702" y="6030103"/>
            <a:ext cx="801837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[1] Feldman et al., 2018 </a:t>
            </a:r>
            <a:r>
              <a:rPr kumimoji="0" lang="fr-FR" sz="1800" b="0" i="0" u="none" strike="noStrike" kern="1200" cap="none" spc="0" normalizeH="0" baseline="0" noProof="0" dirty="0" err="1">
                <a:ln>
                  <a:noFill/>
                </a:ln>
                <a:solidFill>
                  <a:prstClr val="white"/>
                </a:solidFill>
                <a:effectLst/>
                <a:uLnTx/>
                <a:uFillTx/>
                <a:latin typeface="Calibri" panose="020F0502020204030204"/>
                <a:ea typeface="+mn-ea"/>
                <a:cs typeface="+mn-cs"/>
              </a:rPr>
              <a:t>Astronomical</a:t>
            </a: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 Journal.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[2] </a:t>
            </a:r>
            <a:r>
              <a:rPr kumimoji="0" lang="fr-FR" sz="1800" b="0" i="0" u="none" strike="noStrike" kern="1200" cap="none" spc="0" normalizeH="0" baseline="0" noProof="0" dirty="0" err="1">
                <a:ln>
                  <a:noFill/>
                </a:ln>
                <a:solidFill>
                  <a:prstClr val="white"/>
                </a:solidFill>
                <a:effectLst/>
                <a:uLnTx/>
                <a:uFillTx/>
                <a:latin typeface="Calibri" panose="020F0502020204030204"/>
                <a:ea typeface="+mn-ea"/>
                <a:cs typeface="+mn-cs"/>
              </a:rPr>
              <a:t>Keeney</a:t>
            </a: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 et al., 2019 </a:t>
            </a:r>
            <a:r>
              <a:rPr kumimoji="0" lang="fr-FR" sz="1800" b="0" i="0" u="none" strike="noStrike" kern="1200" cap="none" spc="0" normalizeH="0" baseline="0" noProof="0" dirty="0" err="1">
                <a:ln>
                  <a:noFill/>
                </a:ln>
                <a:solidFill>
                  <a:prstClr val="white"/>
                </a:solidFill>
                <a:effectLst/>
                <a:uLnTx/>
                <a:uFillTx/>
                <a:latin typeface="Calibri" panose="020F0502020204030204"/>
                <a:ea typeface="+mn-ea"/>
                <a:cs typeface="+mn-cs"/>
              </a:rPr>
              <a:t>Astronomical</a:t>
            </a: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 Journal.</a:t>
            </a:r>
          </a:p>
        </p:txBody>
      </p:sp>
      <p:sp>
        <p:nvSpPr>
          <p:cNvPr id="6" name="Rectangle 5">
            <a:extLst>
              <a:ext uri="{FF2B5EF4-FFF2-40B4-BE49-F238E27FC236}">
                <a16:creationId xmlns:a16="http://schemas.microsoft.com/office/drawing/2014/main" id="{35EB4251-83DA-42AA-BFFA-8F04D7CCF508}"/>
              </a:ext>
            </a:extLst>
          </p:cNvPr>
          <p:cNvSpPr/>
          <p:nvPr/>
        </p:nvSpPr>
        <p:spPr>
          <a:xfrm>
            <a:off x="241702" y="2402841"/>
            <a:ext cx="8018377" cy="36537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BDC7C740-13BE-42AC-93EB-968C8DE7CE2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a:xfrm>
            <a:off x="296567" y="2534341"/>
            <a:ext cx="7908646" cy="3364263"/>
          </a:xfrm>
          <a:prstGeom prst="rect">
            <a:avLst/>
          </a:prstGeom>
          <a:noFill/>
          <a:ln>
            <a:noFill/>
          </a:ln>
        </p:spPr>
      </p:pic>
    </p:spTree>
    <p:extLst>
      <p:ext uri="{BB962C8B-B14F-4D97-AF65-F5344CB8AC3E}">
        <p14:creationId xmlns:p14="http://schemas.microsoft.com/office/powerpoint/2010/main" val="4273316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AE2C-D20E-4F69-BD71-152CFD3E5725}"/>
              </a:ext>
            </a:extLst>
          </p:cNvPr>
          <p:cNvSpPr>
            <a:spLocks noGrp="1"/>
          </p:cNvSpPr>
          <p:nvPr>
            <p:ph type="title"/>
          </p:nvPr>
        </p:nvSpPr>
        <p:spPr>
          <a:xfrm>
            <a:off x="457200" y="182881"/>
            <a:ext cx="11535875" cy="807237"/>
          </a:xfrm>
          <a:noFill/>
        </p:spPr>
        <p:txBody>
          <a:bodyPr>
            <a:noAutofit/>
          </a:bodyPr>
          <a:lstStyle/>
          <a:p>
            <a:r>
              <a:rPr lang="en-US" sz="3600" b="1" dirty="0">
                <a:solidFill>
                  <a:schemeClr val="bg1"/>
                </a:solidFill>
              </a:rPr>
              <a:t>Solar System Minor Body and Irregular Satellite Survey</a:t>
            </a:r>
          </a:p>
        </p:txBody>
      </p:sp>
      <p:sp>
        <p:nvSpPr>
          <p:cNvPr id="3" name="Slide Number Placeholder 2">
            <a:extLst>
              <a:ext uri="{FF2B5EF4-FFF2-40B4-BE49-F238E27FC236}">
                <a16:creationId xmlns:a16="http://schemas.microsoft.com/office/drawing/2014/main" id="{2DDC1D47-C65E-4C61-A34B-3D64C44B01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9FAF7B-573A-C549-B34C-011608B19918}"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4B22E8F-795F-4F7E-B42A-716634D247A0}"/>
              </a:ext>
            </a:extLst>
          </p:cNvPr>
          <p:cNvSpPr txBox="1"/>
          <p:nvPr/>
        </p:nvSpPr>
        <p:spPr>
          <a:xfrm>
            <a:off x="457200" y="953934"/>
            <a:ext cx="11535875"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Priority Questions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do the compositions/colors of minor bodies/irregular satellites reveal about planetary migration early in solar system history?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dynamical processes are shaping minor body populations today?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do the compositions of minor bodies reveal about the radial variations in the solar nebula?</a:t>
            </a:r>
          </a:p>
        </p:txBody>
      </p:sp>
      <p:sp>
        <p:nvSpPr>
          <p:cNvPr id="8" name="Rectangle 7">
            <a:extLst>
              <a:ext uri="{FF2B5EF4-FFF2-40B4-BE49-F238E27FC236}">
                <a16:creationId xmlns:a16="http://schemas.microsoft.com/office/drawing/2014/main" id="{2EE247E3-F9EF-4EE9-A0B0-AC921A9160F8}"/>
              </a:ext>
            </a:extLst>
          </p:cNvPr>
          <p:cNvSpPr/>
          <p:nvPr/>
        </p:nvSpPr>
        <p:spPr>
          <a:xfrm>
            <a:off x="8344747" y="3075920"/>
            <a:ext cx="3648329"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Broadband color data [3] (for (a) Centaurs, (b) Scattered Disk Objects (SDOs), and (c) both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overplotted</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cannot conclusively validate the dynamically-based hypothesis that Centaurs originate from the SDOs, requiring a spectroscopic sample from each population. (d) The transition region from water-rich to water-poor surfaces is shown in grey, in a plot of water ice feature strength vs. absolute magnitude [4]. </a:t>
            </a:r>
          </a:p>
        </p:txBody>
      </p:sp>
      <p:sp>
        <p:nvSpPr>
          <p:cNvPr id="9" name="Rectangle 8">
            <a:extLst>
              <a:ext uri="{FF2B5EF4-FFF2-40B4-BE49-F238E27FC236}">
                <a16:creationId xmlns:a16="http://schemas.microsoft.com/office/drawing/2014/main" id="{2D3A8367-853D-492D-8A2D-ADBBC481D6DD}"/>
              </a:ext>
            </a:extLst>
          </p:cNvPr>
          <p:cNvSpPr/>
          <p:nvPr/>
        </p:nvSpPr>
        <p:spPr>
          <a:xfrm>
            <a:off x="101602" y="5873228"/>
            <a:ext cx="81550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 Hainaut et al., 2012 Astronomy and Astrophysics.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panose="020F0502020204030204"/>
                <a:ea typeface="+mn-ea"/>
                <a:cs typeface="+mn-cs"/>
              </a:rPr>
              <a:t>[4] Barucci et al., 2011 Icarus.</a:t>
            </a:r>
          </a:p>
        </p:txBody>
      </p:sp>
      <p:sp>
        <p:nvSpPr>
          <p:cNvPr id="6" name="Rectangle 5">
            <a:extLst>
              <a:ext uri="{FF2B5EF4-FFF2-40B4-BE49-F238E27FC236}">
                <a16:creationId xmlns:a16="http://schemas.microsoft.com/office/drawing/2014/main" id="{35EB4251-83DA-42AA-BFFA-8F04D7CCF508}"/>
              </a:ext>
            </a:extLst>
          </p:cNvPr>
          <p:cNvSpPr/>
          <p:nvPr/>
        </p:nvSpPr>
        <p:spPr>
          <a:xfrm>
            <a:off x="101602" y="3237653"/>
            <a:ext cx="8155093" cy="26212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3539CF37-9F02-4D49-A4C7-3AAE284F9271}"/>
              </a:ext>
            </a:extLst>
          </p:cNvPr>
          <p:cNvPicPr/>
          <p:nvPr/>
        </p:nvPicPr>
        <p:blipFill>
          <a:blip r:embed="rId4">
            <a:extLst>
              <a:ext uri="{28A0092B-C50C-407E-A947-70E740481C1C}">
                <a14:useLocalDpi xmlns:a14="http://schemas.microsoft.com/office/drawing/2010/main" val="0"/>
              </a:ext>
            </a:extLst>
          </a:blip>
          <a:stretch>
            <a:fillRect/>
          </a:stretch>
        </p:blipFill>
        <p:spPr>
          <a:xfrm>
            <a:off x="88736" y="3237653"/>
            <a:ext cx="8046040" cy="2731542"/>
          </a:xfrm>
          <a:prstGeom prst="rect">
            <a:avLst/>
          </a:prstGeom>
        </p:spPr>
      </p:pic>
    </p:spTree>
    <p:extLst>
      <p:ext uri="{BB962C8B-B14F-4D97-AF65-F5344CB8AC3E}">
        <p14:creationId xmlns:p14="http://schemas.microsoft.com/office/powerpoint/2010/main" val="344810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4295D9-343A-4A73-BA0C-86FFFC3CF04D}"/>
              </a:ext>
            </a:extLst>
          </p:cNvPr>
          <p:cNvSpPr>
            <a:spLocks noGrp="1"/>
          </p:cNvSpPr>
          <p:nvPr>
            <p:ph type="title"/>
          </p:nvPr>
        </p:nvSpPr>
        <p:spPr>
          <a:xfrm>
            <a:off x="457200" y="36703"/>
            <a:ext cx="11606106" cy="807237"/>
          </a:xfrm>
          <a:noFill/>
        </p:spPr>
        <p:txBody>
          <a:bodyPr>
            <a:noAutofit/>
          </a:bodyPr>
          <a:lstStyle/>
          <a:p>
            <a:r>
              <a:rPr lang="en-US" sz="3600" b="1" dirty="0">
                <a:solidFill>
                  <a:schemeClr val="bg1"/>
                </a:solidFill>
              </a:rPr>
              <a:t>Main Belt and Near-Earth Asteroids</a:t>
            </a:r>
          </a:p>
        </p:txBody>
      </p:sp>
      <p:sp>
        <p:nvSpPr>
          <p:cNvPr id="3" name="Slide Number Placeholder 2">
            <a:extLst>
              <a:ext uri="{FF2B5EF4-FFF2-40B4-BE49-F238E27FC236}">
                <a16:creationId xmlns:a16="http://schemas.microsoft.com/office/drawing/2014/main" id="{79C226FA-039F-46C1-AB01-963EBA41B0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9FAF7B-573A-C549-B34C-011608B1991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EFAFA93-390B-4D4A-8852-D690F2B4A8BA}"/>
              </a:ext>
            </a:extLst>
          </p:cNvPr>
          <p:cNvSpPr txBox="1"/>
          <p:nvPr/>
        </p:nvSpPr>
        <p:spPr>
          <a:xfrm>
            <a:off x="457200" y="734483"/>
            <a:ext cx="11606106"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Priority Questions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2400" dirty="0">
                <a:solidFill>
                  <a:prstClr val="white"/>
                </a:solidFill>
                <a:latin typeface="Calibri" panose="020F0502020204030204"/>
              </a:rPr>
              <a:t>What are the spectral characteristics of asteroids in the far UV?</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2400" dirty="0">
                <a:solidFill>
                  <a:prstClr val="white"/>
                </a:solidFill>
                <a:latin typeface="Calibri" panose="020F0502020204030204"/>
              </a:rPr>
              <a:t>Can we constrain surface exposure to space weathering by measuring its effects on asteroids’ UV reflectance spectra?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What is the composition and spatial extent of outgassing produced by active comet-like asteroids?</a:t>
            </a:r>
          </a:p>
        </p:txBody>
      </p:sp>
      <p:pic>
        <p:nvPicPr>
          <p:cNvPr id="8" name="Picture 7">
            <a:extLst>
              <a:ext uri="{FF2B5EF4-FFF2-40B4-BE49-F238E27FC236}">
                <a16:creationId xmlns:a16="http://schemas.microsoft.com/office/drawing/2014/main" id="{BC36D8A1-0483-4A51-958B-F667BED56515}"/>
              </a:ext>
            </a:extLst>
          </p:cNvPr>
          <p:cNvPicPr>
            <a:picLocks noChangeAspect="1"/>
          </p:cNvPicPr>
          <p:nvPr/>
        </p:nvPicPr>
        <p:blipFill>
          <a:blip r:embed="rId4"/>
          <a:stretch>
            <a:fillRect/>
          </a:stretch>
        </p:blipFill>
        <p:spPr>
          <a:xfrm>
            <a:off x="328330" y="2993672"/>
            <a:ext cx="6233960" cy="3320143"/>
          </a:xfrm>
          <a:prstGeom prst="rect">
            <a:avLst/>
          </a:prstGeom>
        </p:spPr>
      </p:pic>
      <p:sp>
        <p:nvSpPr>
          <p:cNvPr id="9" name="Rectangle 8">
            <a:extLst>
              <a:ext uri="{FF2B5EF4-FFF2-40B4-BE49-F238E27FC236}">
                <a16:creationId xmlns:a16="http://schemas.microsoft.com/office/drawing/2014/main" id="{516F2F1D-1B57-4D38-8548-E32F27035B6C}"/>
              </a:ext>
            </a:extLst>
          </p:cNvPr>
          <p:cNvSpPr/>
          <p:nvPr/>
        </p:nvSpPr>
        <p:spPr>
          <a:xfrm>
            <a:off x="7415875" y="3129918"/>
            <a:ext cx="4050097"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Left: Comparison of the geometric albedos for Psyche with Rosetta Alice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observations of (2867)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Šteins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(purple triangles) and (21) Lutetia (blue squares),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HST observations of (21) Lutetia (blue diamonds), and HST STIS observations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of (1) Ceres (orange stars). These are the only four asteroids studied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wavelengths &lt;220 nm, and their spectra appear very different from one another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these wavelengths [5].</a:t>
            </a:r>
          </a:p>
        </p:txBody>
      </p:sp>
      <p:sp>
        <p:nvSpPr>
          <p:cNvPr id="10" name="Rectangle 9">
            <a:extLst>
              <a:ext uri="{FF2B5EF4-FFF2-40B4-BE49-F238E27FC236}">
                <a16:creationId xmlns:a16="http://schemas.microsoft.com/office/drawing/2014/main" id="{F74A6C2C-ABD8-4004-9FB0-9D1E77E26170}"/>
              </a:ext>
            </a:extLst>
          </p:cNvPr>
          <p:cNvSpPr/>
          <p:nvPr/>
        </p:nvSpPr>
        <p:spPr>
          <a:xfrm>
            <a:off x="328330" y="6351177"/>
            <a:ext cx="623396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rPr>
              <a:t>[5] Becker et al., 2020 Planetary Science Journal.</a:t>
            </a:r>
          </a:p>
        </p:txBody>
      </p:sp>
    </p:spTree>
    <p:extLst>
      <p:ext uri="{BB962C8B-B14F-4D97-AF65-F5344CB8AC3E}">
        <p14:creationId xmlns:p14="http://schemas.microsoft.com/office/powerpoint/2010/main" val="3260399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5B9ED-A177-41B2-81D4-BAE8B80236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223135-2F52-4EDC-894E-F1E74AE93028}"/>
              </a:ext>
            </a:extLst>
          </p:cNvPr>
          <p:cNvSpPr>
            <a:spLocks noGrp="1"/>
          </p:cNvSpPr>
          <p:nvPr>
            <p:ph idx="1"/>
          </p:nvPr>
        </p:nvSpPr>
        <p:spPr/>
        <p:txBody>
          <a:bodyPr/>
          <a:lstStyle/>
          <a:p>
            <a:endParaRPr lang="en-US"/>
          </a:p>
        </p:txBody>
      </p:sp>
      <p:grpSp>
        <p:nvGrpSpPr>
          <p:cNvPr id="5" name="Group 4">
            <a:extLst>
              <a:ext uri="{FF2B5EF4-FFF2-40B4-BE49-F238E27FC236}">
                <a16:creationId xmlns:a16="http://schemas.microsoft.com/office/drawing/2014/main" id="{9BB3BB13-B7A4-4F3E-ACAE-B5B7D19903B8}"/>
              </a:ext>
            </a:extLst>
          </p:cNvPr>
          <p:cNvGrpSpPr/>
          <p:nvPr/>
        </p:nvGrpSpPr>
        <p:grpSpPr>
          <a:xfrm>
            <a:off x="0" y="0"/>
            <a:ext cx="12192000" cy="6858000"/>
            <a:chOff x="0" y="0"/>
            <a:chExt cx="5943600" cy="5046133"/>
          </a:xfrm>
        </p:grpSpPr>
        <p:sp>
          <p:nvSpPr>
            <p:cNvPr id="6" name="Rectangle 5">
              <a:extLst>
                <a:ext uri="{FF2B5EF4-FFF2-40B4-BE49-F238E27FC236}">
                  <a16:creationId xmlns:a16="http://schemas.microsoft.com/office/drawing/2014/main" id="{C17BCE7A-9654-4E0D-941C-54025CB77981}"/>
                </a:ext>
              </a:extLst>
            </p:cNvPr>
            <p:cNvSpPr/>
            <p:nvPr/>
          </p:nvSpPr>
          <p:spPr>
            <a:xfrm>
              <a:off x="5695950" y="755650"/>
              <a:ext cx="211364" cy="203688"/>
            </a:xfrm>
            <a:prstGeom prst="rect">
              <a:avLst/>
            </a:prstGeom>
            <a:solidFill>
              <a:srgbClr val="00FA00"/>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a:extLst>
                <a:ext uri="{FF2B5EF4-FFF2-40B4-BE49-F238E27FC236}">
                  <a16:creationId xmlns:a16="http://schemas.microsoft.com/office/drawing/2014/main" id="{F62D96BA-0A6E-4DA4-834A-D3DDF39B0B46}"/>
                </a:ext>
              </a:extLst>
            </p:cNvPr>
            <p:cNvSpPr/>
            <p:nvPr/>
          </p:nvSpPr>
          <p:spPr>
            <a:xfrm>
              <a:off x="5691717" y="1297517"/>
              <a:ext cx="212271" cy="329293"/>
            </a:xfrm>
            <a:prstGeom prst="rect">
              <a:avLst/>
            </a:prstGeom>
            <a:solidFill>
              <a:srgbClr val="00FA00"/>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B3131B89-89A8-4253-9C9E-51900F52F8D0}"/>
                </a:ext>
              </a:extLst>
            </p:cNvPr>
            <p:cNvSpPr/>
            <p:nvPr/>
          </p:nvSpPr>
          <p:spPr>
            <a:xfrm>
              <a:off x="5691717" y="3189817"/>
              <a:ext cx="216263" cy="326572"/>
            </a:xfrm>
            <a:prstGeom prst="rect">
              <a:avLst/>
            </a:prstGeom>
            <a:solidFill>
              <a:srgbClr val="00FA00"/>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9" name="Picture 8">
              <a:extLst>
                <a:ext uri="{FF2B5EF4-FFF2-40B4-BE49-F238E27FC236}">
                  <a16:creationId xmlns:a16="http://schemas.microsoft.com/office/drawing/2014/main" id="{B7E28FFC-3A70-4632-BB06-F28DEFD478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522"/>
            <a:stretch/>
          </p:blipFill>
          <p:spPr bwMode="auto">
            <a:xfrm>
              <a:off x="0" y="0"/>
              <a:ext cx="5943600" cy="5046133"/>
            </a:xfrm>
            <a:prstGeom prst="rect">
              <a:avLst/>
            </a:prstGeom>
            <a:noFill/>
            <a:ln>
              <a:noFill/>
            </a:ln>
          </p:spPr>
        </p:pic>
      </p:grpSp>
    </p:spTree>
    <p:extLst>
      <p:ext uri="{BB962C8B-B14F-4D97-AF65-F5344CB8AC3E}">
        <p14:creationId xmlns:p14="http://schemas.microsoft.com/office/powerpoint/2010/main" val="2867890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21C6-115C-444E-86C7-6657C2621814}"/>
              </a:ext>
            </a:extLst>
          </p:cNvPr>
          <p:cNvSpPr>
            <a:spLocks noGrp="1"/>
          </p:cNvSpPr>
          <p:nvPr>
            <p:ph type="title" idx="4294967295"/>
          </p:nvPr>
        </p:nvSpPr>
        <p:spPr>
          <a:xfrm>
            <a:off x="86487" y="334264"/>
            <a:ext cx="2944695" cy="1561114"/>
          </a:xfrm>
        </p:spPr>
        <p:txBody>
          <a:bodyPr>
            <a:noAutofit/>
          </a:bodyPr>
          <a:lstStyle/>
          <a:p>
            <a:r>
              <a:rPr lang="en-US" sz="3200" b="1" dirty="0">
                <a:solidFill>
                  <a:schemeClr val="bg1"/>
                </a:solidFill>
              </a:rPr>
              <a:t>Kuiper Space Telescope Discovery </a:t>
            </a:r>
            <a:br>
              <a:rPr lang="en-US" sz="3200" b="1" dirty="0">
                <a:solidFill>
                  <a:schemeClr val="bg1"/>
                </a:solidFill>
              </a:rPr>
            </a:br>
            <a:r>
              <a:rPr lang="en-US" sz="3200" b="1" dirty="0">
                <a:solidFill>
                  <a:schemeClr val="bg1"/>
                </a:solidFill>
              </a:rPr>
              <a:t>2015</a:t>
            </a:r>
          </a:p>
        </p:txBody>
      </p:sp>
      <p:grpSp>
        <p:nvGrpSpPr>
          <p:cNvPr id="4" name="Group 3">
            <a:extLst>
              <a:ext uri="{FF2B5EF4-FFF2-40B4-BE49-F238E27FC236}">
                <a16:creationId xmlns:a16="http://schemas.microsoft.com/office/drawing/2014/main" id="{302981FE-A77A-444A-8449-741191567BE4}"/>
              </a:ext>
            </a:extLst>
          </p:cNvPr>
          <p:cNvGrpSpPr/>
          <p:nvPr/>
        </p:nvGrpSpPr>
        <p:grpSpPr>
          <a:xfrm>
            <a:off x="3219594" y="32766"/>
            <a:ext cx="8972406" cy="6715213"/>
            <a:chOff x="3110222" y="32766"/>
            <a:chExt cx="9081778" cy="6797070"/>
          </a:xfrm>
        </p:grpSpPr>
        <p:pic>
          <p:nvPicPr>
            <p:cNvPr id="10" name="Screen Shot 2015-02-19 at 5.40.20 PM.tiff" descr="Screen Shot 2015-02-19 at 5.40.20 PM.tiff">
              <a:extLst>
                <a:ext uri="{FF2B5EF4-FFF2-40B4-BE49-F238E27FC236}">
                  <a16:creationId xmlns:a16="http://schemas.microsoft.com/office/drawing/2014/main" id="{84BFA29A-086A-45FA-8620-FE499AA4FA67}"/>
                </a:ext>
              </a:extLst>
            </p:cNvPr>
            <p:cNvPicPr>
              <a:picLocks noChangeAspect="1"/>
            </p:cNvPicPr>
            <p:nvPr/>
          </p:nvPicPr>
          <p:blipFill>
            <a:blip r:embed="rId3"/>
            <a:stretch>
              <a:fillRect/>
            </a:stretch>
          </p:blipFill>
          <p:spPr>
            <a:xfrm>
              <a:off x="3110222" y="32766"/>
              <a:ext cx="9081778" cy="3396234"/>
            </a:xfrm>
            <a:prstGeom prst="rect">
              <a:avLst/>
            </a:prstGeom>
            <a:ln w="12700">
              <a:miter lim="400000"/>
            </a:ln>
          </p:spPr>
        </p:pic>
        <p:pic>
          <p:nvPicPr>
            <p:cNvPr id="11" name="Screen Shot 2015-02-19 at 5.51.45 PM.tiff" descr="Screen Shot 2015-02-19 at 5.51.45 PM.tiff">
              <a:extLst>
                <a:ext uri="{FF2B5EF4-FFF2-40B4-BE49-F238E27FC236}">
                  <a16:creationId xmlns:a16="http://schemas.microsoft.com/office/drawing/2014/main" id="{C41EA211-1C79-41AA-A841-6F7AC7C12C12}"/>
                </a:ext>
              </a:extLst>
            </p:cNvPr>
            <p:cNvPicPr>
              <a:picLocks noChangeAspect="1"/>
            </p:cNvPicPr>
            <p:nvPr/>
          </p:nvPicPr>
          <p:blipFill rotWithShape="1">
            <a:blip r:embed="rId4"/>
            <a:srcRect l="7476" t="6432"/>
            <a:stretch/>
          </p:blipFill>
          <p:spPr>
            <a:xfrm>
              <a:off x="3110222" y="3429000"/>
              <a:ext cx="5231138" cy="3400836"/>
            </a:xfrm>
            <a:prstGeom prst="rect">
              <a:avLst/>
            </a:prstGeom>
            <a:ln w="12700">
              <a:miter lim="400000"/>
            </a:ln>
          </p:spPr>
        </p:pic>
        <p:sp>
          <p:nvSpPr>
            <p:cNvPr id="12" name="L2 orbit enables rapid commencement of science observations (L + 30d), and is well above the UV background induced by the Earth’s  geocorona">
              <a:extLst>
                <a:ext uri="{FF2B5EF4-FFF2-40B4-BE49-F238E27FC236}">
                  <a16:creationId xmlns:a16="http://schemas.microsoft.com/office/drawing/2014/main" id="{12BFA2D6-2D36-4F7E-B4C3-1B29EFEDDCC8}"/>
                </a:ext>
              </a:extLst>
            </p:cNvPr>
            <p:cNvSpPr/>
            <p:nvPr/>
          </p:nvSpPr>
          <p:spPr>
            <a:xfrm>
              <a:off x="8420400" y="3760060"/>
              <a:ext cx="3543301" cy="2362201"/>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lvl1pPr algn="ctr">
                <a:buClr>
                  <a:srgbClr val="FFFB00"/>
                </a:buClr>
                <a:defRPr sz="2360">
                  <a:solidFill>
                    <a:srgbClr val="FFFB00"/>
                  </a:solidFill>
                  <a:uFill>
                    <a:solidFill>
                      <a:srgbClr val="FFFB00"/>
                    </a:solidFill>
                  </a:uFill>
                </a:defRPr>
              </a:lvl1pPr>
            </a:lstStyle>
            <a:p>
              <a:pPr marL="0" marR="0" lvl="0" indent="0" algn="ctr" defTabSz="914400" rtl="0" eaLnBrk="1" fontAlgn="auto" latinLnBrk="0" hangingPunct="1">
                <a:lnSpc>
                  <a:spcPct val="100000"/>
                </a:lnSpc>
                <a:spcBef>
                  <a:spcPts val="0"/>
                </a:spcBef>
                <a:spcAft>
                  <a:spcPts val="0"/>
                </a:spcAft>
                <a:buClr>
                  <a:srgbClr val="FFFB00"/>
                </a:buClr>
                <a:buSzTx/>
                <a:buFontTx/>
                <a:buNone/>
                <a:tabLst/>
                <a:defRPr>
                  <a:solidFill>
                    <a:srgbClr val="000000"/>
                  </a:solidFill>
                  <a:uFill>
                    <a:solidFill>
                      <a:srgbClr val="000000"/>
                    </a:solidFill>
                  </a:uFill>
                </a:defRPr>
              </a:pPr>
              <a:r>
                <a:rPr kumimoji="0" sz="2360" b="0" i="0" u="none" strike="noStrike" kern="1200" cap="none" spc="0" normalizeH="0" baseline="0" noProof="0" dirty="0">
                  <a:ln>
                    <a:noFill/>
                  </a:ln>
                  <a:solidFill>
                    <a:srgbClr val="FFFB00"/>
                  </a:solidFill>
                  <a:effectLst/>
                  <a:uLnTx/>
                  <a:uFill>
                    <a:solidFill>
                      <a:srgbClr val="FFFB00"/>
                    </a:solidFill>
                  </a:uFill>
                  <a:latin typeface="Calibri" panose="020F0502020204030204"/>
                  <a:ea typeface="+mn-ea"/>
                  <a:cs typeface="+mn-cs"/>
                </a:rPr>
                <a:t>L2 orbit enables rapid commencement of science observations (L + 30d), and is well above the UV background induced by the Earth’s  geocorona </a:t>
              </a:r>
            </a:p>
          </p:txBody>
        </p:sp>
      </p:grpSp>
      <p:pic>
        <p:nvPicPr>
          <p:cNvPr id="13" name="image12.png" descr="image12.png">
            <a:extLst>
              <a:ext uri="{FF2B5EF4-FFF2-40B4-BE49-F238E27FC236}">
                <a16:creationId xmlns:a16="http://schemas.microsoft.com/office/drawing/2014/main" id="{4ADA6DB3-071A-4E50-A9AD-B6FFCD768104}"/>
              </a:ext>
            </a:extLst>
          </p:cNvPr>
          <p:cNvPicPr>
            <a:picLocks noChangeAspect="1"/>
          </p:cNvPicPr>
          <p:nvPr/>
        </p:nvPicPr>
        <p:blipFill>
          <a:blip r:embed="rId5"/>
          <a:stretch>
            <a:fillRect/>
          </a:stretch>
        </p:blipFill>
        <p:spPr>
          <a:xfrm>
            <a:off x="113109" y="3841667"/>
            <a:ext cx="2918073" cy="2844905"/>
          </a:xfrm>
          <a:prstGeom prst="rect">
            <a:avLst/>
          </a:prstGeom>
          <a:ln w="12700"/>
        </p:spPr>
      </p:pic>
    </p:spTree>
    <p:extLst>
      <p:ext uri="{BB962C8B-B14F-4D97-AF65-F5344CB8AC3E}">
        <p14:creationId xmlns:p14="http://schemas.microsoft.com/office/powerpoint/2010/main" val="3494011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3DC3FC-C354-4B1E-8CBC-F8942D89B7A5}"/>
              </a:ext>
            </a:extLst>
          </p:cNvPr>
          <p:cNvSpPr/>
          <p:nvPr/>
        </p:nvSpPr>
        <p:spPr>
          <a:xfrm>
            <a:off x="3526221" y="4145297"/>
            <a:ext cx="8473038" cy="2654432"/>
          </a:xfrm>
          <a:prstGeom prst="rect">
            <a:avLst/>
          </a:prstGeom>
          <a:gradFill flip="none" rotWithShape="1">
            <a:gsLst>
              <a:gs pos="100000">
                <a:srgbClr val="000000">
                  <a:alpha val="0"/>
                </a:srgbClr>
              </a:gs>
              <a:gs pos="50000">
                <a:schemeClr val="tx1"/>
              </a:gs>
              <a:gs pos="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9340DB84-C01D-484F-B4A9-8B18D6E29B01}"/>
              </a:ext>
            </a:extLst>
          </p:cNvPr>
          <p:cNvGrpSpPr/>
          <p:nvPr/>
        </p:nvGrpSpPr>
        <p:grpSpPr>
          <a:xfrm>
            <a:off x="3526221" y="25451"/>
            <a:ext cx="8514348" cy="6142592"/>
            <a:chOff x="3027947" y="44670"/>
            <a:chExt cx="8281737" cy="5974777"/>
          </a:xfrm>
        </p:grpSpPr>
        <p:pic>
          <p:nvPicPr>
            <p:cNvPr id="5" name="Screen Shot 2015-02-19 at 4.47.28 PM.tiff">
              <a:extLst>
                <a:ext uri="{FF2B5EF4-FFF2-40B4-BE49-F238E27FC236}">
                  <a16:creationId xmlns:a16="http://schemas.microsoft.com/office/drawing/2014/main" id="{0D99FB32-6C93-4276-860D-D2A3BF4AA2A2}"/>
                </a:ext>
              </a:extLst>
            </p:cNvPr>
            <p:cNvPicPr>
              <a:picLocks noChangeAspect="1"/>
            </p:cNvPicPr>
            <p:nvPr/>
          </p:nvPicPr>
          <p:blipFill>
            <a:blip r:embed="rId3"/>
            <a:stretch>
              <a:fillRect/>
            </a:stretch>
          </p:blipFill>
          <p:spPr>
            <a:xfrm>
              <a:off x="3027947" y="44670"/>
              <a:ext cx="8281737" cy="4007292"/>
            </a:xfrm>
            <a:prstGeom prst="rect">
              <a:avLst/>
            </a:prstGeom>
            <a:ln w="12700">
              <a:miter lim="400000"/>
            </a:ln>
          </p:spPr>
        </p:pic>
        <p:sp>
          <p:nvSpPr>
            <p:cNvPr id="6" name="SMALL BODIES…">
              <a:extLst>
                <a:ext uri="{FF2B5EF4-FFF2-40B4-BE49-F238E27FC236}">
                  <a16:creationId xmlns:a16="http://schemas.microsoft.com/office/drawing/2014/main" id="{667FE29E-8A51-4A82-889C-4962C349D30D}"/>
                </a:ext>
              </a:extLst>
            </p:cNvPr>
            <p:cNvSpPr/>
            <p:nvPr/>
          </p:nvSpPr>
          <p:spPr>
            <a:xfrm>
              <a:off x="3175573" y="3988122"/>
              <a:ext cx="2516290" cy="2031325"/>
            </a:xfrm>
            <a:prstGeom prst="rect">
              <a:avLst/>
            </a:prstGeom>
            <a:noFill/>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1pPr>
              <a:lvl2pPr marL="0" marR="0" indent="3429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2pPr>
              <a:lvl3pPr marL="0" marR="0" indent="6858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3pPr>
              <a:lvl4pPr marL="0" marR="0" indent="10287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4pPr>
              <a:lvl5pPr marL="0" marR="0" indent="13716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5pPr>
              <a:lvl6pPr marL="0" marR="0" indent="17145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6pPr>
              <a:lvl7pPr marL="0" marR="0" indent="20574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7pPr>
              <a:lvl8pPr marL="0" marR="0" indent="24003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8pPr>
              <a:lvl9pPr marL="0" marR="0" indent="27432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9pPr>
            </a:lstStyle>
            <a:p>
              <a:pPr marL="0" marR="0" lvl="0" indent="0" algn="ctr" defTabSz="457200" rtl="0" eaLnBrk="1" fontAlgn="auto" latinLnBrk="0" hangingPunct="0">
                <a:lnSpc>
                  <a:spcPct val="100000"/>
                </a:lnSpc>
                <a:spcBef>
                  <a:spcPts val="0"/>
                </a:spcBef>
                <a:spcAft>
                  <a:spcPts val="0"/>
                </a:spcAft>
                <a:buClr>
                  <a:srgbClr val="000000"/>
                </a:buClr>
                <a:buSzTx/>
                <a:buFontTx/>
                <a:buNone/>
                <a:tabLst/>
                <a:defRPr sz="1500" b="1">
                  <a:solidFill>
                    <a:srgbClr val="F5EC00"/>
                  </a:solidFill>
                  <a:uFill>
                    <a:solidFill>
                      <a:srgbClr val="F5EC00"/>
                    </a:solidFill>
                  </a:uFill>
                </a:defRPr>
              </a:pPr>
              <a:r>
                <a:rPr kumimoji="0"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SMALL BODIES</a:t>
              </a:r>
            </a:p>
            <a:p>
              <a:pPr marL="0" marR="0" lvl="0" indent="0" algn="ctr" defTabSz="457200" rtl="0" eaLnBrk="1" fontAlgn="auto" latinLnBrk="0" hangingPunct="0">
                <a:lnSpc>
                  <a:spcPct val="100000"/>
                </a:lnSpc>
                <a:spcBef>
                  <a:spcPts val="0"/>
                </a:spcBef>
                <a:spcAft>
                  <a:spcPts val="0"/>
                </a:spcAft>
                <a:buClr>
                  <a:srgbClr val="000000"/>
                </a:buClr>
                <a:buSzTx/>
                <a:buFontTx/>
                <a:buNone/>
                <a:tabLst/>
                <a:defRPr sz="1300">
                  <a:solidFill>
                    <a:srgbClr val="F5EC00"/>
                  </a:solidFill>
                  <a:uFill>
                    <a:solidFill>
                      <a:srgbClr val="F5EC00"/>
                    </a:solidFill>
                  </a:uFill>
                </a:defRPr>
              </a:pPr>
              <a:r>
                <a:rPr kumimoji="0" sz="14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Determine what connections exist between composition and dynamics/physical location of small bodies and what interactions with the external environment tell us about the formation and evolution of the outer solar system.</a:t>
              </a:r>
              <a:endParaRPr kumimoji="0" lang="en-US" sz="14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p:txBody>
        </p:sp>
        <p:sp>
          <p:nvSpPr>
            <p:cNvPr id="7" name="SATELLITE SYSTEMS OF THE       GIANT PLANETS…">
              <a:extLst>
                <a:ext uri="{FF2B5EF4-FFF2-40B4-BE49-F238E27FC236}">
                  <a16:creationId xmlns:a16="http://schemas.microsoft.com/office/drawing/2014/main" id="{26C05789-36D2-4CF2-AC20-634BFFA4DDB5}"/>
                </a:ext>
              </a:extLst>
            </p:cNvPr>
            <p:cNvSpPr/>
            <p:nvPr/>
          </p:nvSpPr>
          <p:spPr>
            <a:xfrm>
              <a:off x="5910671" y="3988122"/>
              <a:ext cx="2516290" cy="1831271"/>
            </a:xfrm>
            <a:prstGeom prst="rect">
              <a:avLst/>
            </a:prstGeom>
            <a:noFill/>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1pPr>
              <a:lvl2pPr marL="0" marR="0" indent="3429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2pPr>
              <a:lvl3pPr marL="0" marR="0" indent="6858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3pPr>
              <a:lvl4pPr marL="0" marR="0" indent="10287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4pPr>
              <a:lvl5pPr marL="0" marR="0" indent="13716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5pPr>
              <a:lvl6pPr marL="0" marR="0" indent="17145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6pPr>
              <a:lvl7pPr marL="0" marR="0" indent="20574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7pPr>
              <a:lvl8pPr marL="0" marR="0" indent="24003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8pPr>
              <a:lvl9pPr marL="0" marR="0" indent="27432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9pPr>
            </a:lstStyle>
            <a:p>
              <a:pPr marL="0" marR="0" lvl="0" indent="0" algn="ctr" defTabSz="457200" rtl="0" eaLnBrk="1" fontAlgn="auto" latinLnBrk="0" hangingPunct="0">
                <a:lnSpc>
                  <a:spcPct val="100000"/>
                </a:lnSpc>
                <a:spcBef>
                  <a:spcPts val="0"/>
                </a:spcBef>
                <a:spcAft>
                  <a:spcPts val="0"/>
                </a:spcAft>
                <a:buClr>
                  <a:srgbClr val="000000"/>
                </a:buClr>
                <a:buSzTx/>
                <a:buFontTx/>
                <a:buNone/>
                <a:tabLst/>
                <a:defRPr sz="1500" b="1">
                  <a:solidFill>
                    <a:srgbClr val="F5EC00"/>
                  </a:solidFill>
                  <a:uFill>
                    <a:solidFill>
                      <a:srgbClr val="F5EC00"/>
                    </a:solidFill>
                  </a:uFill>
                </a:defRPr>
              </a:pPr>
              <a:r>
                <a:rPr kumimoji="0"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SATELLITE SYSTEMS OF THE       GIANT PLANETS</a:t>
              </a:r>
              <a:endParaRPr kumimoji="0" lang="en-US"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a:p>
              <a:pPr marL="0" marR="0" lvl="0" indent="0" algn="ctr" defTabSz="457200" rtl="0" eaLnBrk="1" fontAlgn="auto" latinLnBrk="0" hangingPunct="0">
                <a:lnSpc>
                  <a:spcPct val="100000"/>
                </a:lnSpc>
                <a:spcBef>
                  <a:spcPts val="0"/>
                </a:spcBef>
                <a:spcAft>
                  <a:spcPts val="0"/>
                </a:spcAft>
                <a:buClr>
                  <a:srgbClr val="000000"/>
                </a:buClr>
                <a:buSzTx/>
                <a:buFontTx/>
                <a:buNone/>
                <a:tabLst/>
                <a:defRPr sz="1300">
                  <a:solidFill>
                    <a:srgbClr val="F5EC00"/>
                  </a:solidFill>
                  <a:uFill>
                    <a:solidFill>
                      <a:srgbClr val="F5EC00"/>
                    </a:solidFill>
                  </a:uFill>
                </a:defRPr>
              </a:pPr>
              <a:r>
                <a:rPr kumimoji="0" sz="14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Determine the processes and interactions that drive observable spatial and temporal variability of surfaces, atmospheres, and magnetospheres in giant planet satellite systems.</a:t>
              </a:r>
              <a:endParaRPr kumimoji="0" lang="en-US" sz="14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p:txBody>
        </p:sp>
        <p:sp>
          <p:nvSpPr>
            <p:cNvPr id="8" name="GIANT PLANETS ATMOSPHERES AND MAGNETOSPHERES…">
              <a:extLst>
                <a:ext uri="{FF2B5EF4-FFF2-40B4-BE49-F238E27FC236}">
                  <a16:creationId xmlns:a16="http://schemas.microsoft.com/office/drawing/2014/main" id="{7A43D34C-570C-4316-A0BD-57ADC2568D9F}"/>
                </a:ext>
              </a:extLst>
            </p:cNvPr>
            <p:cNvSpPr/>
            <p:nvPr/>
          </p:nvSpPr>
          <p:spPr>
            <a:xfrm>
              <a:off x="8609301" y="3988122"/>
              <a:ext cx="2516290" cy="1985159"/>
            </a:xfrm>
            <a:prstGeom prst="rect">
              <a:avLst/>
            </a:prstGeom>
            <a:noFill/>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38100" tIns="38100" rIns="38100" bIns="381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1pPr>
              <a:lvl2pPr marL="0" marR="0" indent="3429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2pPr>
              <a:lvl3pPr marL="0" marR="0" indent="6858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3pPr>
              <a:lvl4pPr marL="0" marR="0" indent="10287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4pPr>
              <a:lvl5pPr marL="0" marR="0" indent="13716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5pPr>
              <a:lvl6pPr marL="0" marR="0" indent="17145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6pPr>
              <a:lvl7pPr marL="0" marR="0" indent="20574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7pPr>
              <a:lvl8pPr marL="0" marR="0" indent="24003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8pPr>
              <a:lvl9pPr marL="0" marR="0" indent="2743200" algn="l" defTabSz="457200" rtl="0" fontAlgn="auto" latinLnBrk="0" hangingPunct="0">
                <a:lnSpc>
                  <a:spcPct val="100000"/>
                </a:lnSpc>
                <a:spcBef>
                  <a:spcPts val="0"/>
                </a:spcBef>
                <a:spcAft>
                  <a:spcPts val="0"/>
                </a:spcAft>
                <a:buClr>
                  <a:srgbClr val="000000"/>
                </a:buClr>
                <a:buSzTx/>
                <a:buFontTx/>
                <a:buNone/>
                <a:tabLst/>
                <a:defRPr kumimoji="0" sz="1800" b="0" i="0" u="none" strike="noStrike" cap="none" spc="0" normalizeH="0" baseline="0">
                  <a:ln>
                    <a:noFill/>
                  </a:ln>
                  <a:solidFill>
                    <a:srgbClr val="000000"/>
                  </a:solidFill>
                  <a:effectLst/>
                  <a:uFill>
                    <a:solidFill>
                      <a:srgbClr val="000000"/>
                    </a:solidFill>
                  </a:uFill>
                  <a:latin typeface="+mn-lt"/>
                  <a:ea typeface="+mn-ea"/>
                  <a:cs typeface="+mn-cs"/>
                  <a:sym typeface="Calibri"/>
                </a:defRPr>
              </a:lvl9pPr>
            </a:lstStyle>
            <a:p>
              <a:pPr marL="0" marR="0" lvl="0" indent="0" algn="ctr" defTabSz="457200" rtl="0" eaLnBrk="1" fontAlgn="auto" latinLnBrk="0" hangingPunct="0">
                <a:lnSpc>
                  <a:spcPct val="100000"/>
                </a:lnSpc>
                <a:spcBef>
                  <a:spcPts val="0"/>
                </a:spcBef>
                <a:spcAft>
                  <a:spcPts val="0"/>
                </a:spcAft>
                <a:buClr>
                  <a:srgbClr val="000000"/>
                </a:buClr>
                <a:buSzTx/>
                <a:buFontTx/>
                <a:buNone/>
                <a:tabLst/>
                <a:defRPr sz="1500" b="1">
                  <a:solidFill>
                    <a:srgbClr val="F5EC00"/>
                  </a:solidFill>
                  <a:uFill>
                    <a:solidFill>
                      <a:srgbClr val="F5EC00"/>
                    </a:solidFill>
                  </a:uFill>
                </a:defRPr>
              </a:pPr>
              <a:r>
                <a:rPr kumimoji="0"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GIANT PLANETS ATMOSPHERES AND MAGNETOSPHERES</a:t>
              </a:r>
              <a:endParaRPr kumimoji="0" lang="en-US"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a:p>
              <a:pPr marL="0" marR="0" lvl="0" indent="0" algn="ctr" defTabSz="457200" rtl="0" eaLnBrk="1" fontAlgn="auto" latinLnBrk="0" hangingPunct="0">
                <a:lnSpc>
                  <a:spcPct val="100000"/>
                </a:lnSpc>
                <a:spcBef>
                  <a:spcPts val="0"/>
                </a:spcBef>
                <a:spcAft>
                  <a:spcPts val="0"/>
                </a:spcAft>
                <a:buClr>
                  <a:srgbClr val="000000"/>
                </a:buClr>
                <a:buSzTx/>
                <a:buFontTx/>
                <a:buNone/>
                <a:tabLst/>
                <a:defRPr sz="1500" b="1">
                  <a:solidFill>
                    <a:srgbClr val="F5EC00"/>
                  </a:solidFill>
                  <a:uFill>
                    <a:solidFill>
                      <a:srgbClr val="F5EC00"/>
                    </a:solidFill>
                  </a:uFill>
                </a:defRPr>
              </a:pPr>
              <a:endParaRPr kumimoji="0" lang="en-US" sz="1500" b="1"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a:p>
              <a:pPr marL="0" marR="0" lvl="0" indent="0" algn="ctr" defTabSz="457200" rtl="0" eaLnBrk="1" fontAlgn="auto" latinLnBrk="0" hangingPunct="0">
                <a:lnSpc>
                  <a:spcPct val="100000"/>
                </a:lnSpc>
                <a:spcBef>
                  <a:spcPts val="0"/>
                </a:spcBef>
                <a:spcAft>
                  <a:spcPts val="0"/>
                </a:spcAft>
                <a:buClr>
                  <a:srgbClr val="000000"/>
                </a:buClr>
                <a:buSzTx/>
                <a:buFontTx/>
                <a:buNone/>
                <a:tabLst/>
                <a:defRPr sz="1300">
                  <a:solidFill>
                    <a:srgbClr val="F5EC00"/>
                  </a:solidFill>
                  <a:uFill>
                    <a:solidFill>
                      <a:srgbClr val="F5EC00"/>
                    </a:solidFill>
                  </a:uFill>
                </a:defRPr>
              </a:pPr>
              <a:r>
                <a:rPr kumimoji="0" sz="16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rPr>
                <a:t>Determine the energetics and dynamics of giant planet atmospheres and magnetospheres.</a:t>
              </a:r>
              <a:endParaRPr kumimoji="0" lang="en-US" sz="1600" b="0" i="0" u="none" strike="noStrike" kern="1200" cap="none" spc="0" normalizeH="0" baseline="0" noProof="0" dirty="0">
                <a:ln>
                  <a:noFill/>
                </a:ln>
                <a:solidFill>
                  <a:srgbClr val="F5EC00"/>
                </a:solidFill>
                <a:effectLst/>
                <a:uLnTx/>
                <a:uFill>
                  <a:solidFill>
                    <a:srgbClr val="F5EC00"/>
                  </a:solidFill>
                </a:uFill>
                <a:latin typeface="Calibri" panose="020F0502020204030204"/>
                <a:ea typeface="+mn-ea"/>
                <a:cs typeface="+mn-cs"/>
                <a:sym typeface="Calibri"/>
              </a:endParaRPr>
            </a:p>
          </p:txBody>
        </p:sp>
      </p:grpSp>
      <p:sp>
        <p:nvSpPr>
          <p:cNvPr id="9" name="Rectangle 8">
            <a:extLst>
              <a:ext uri="{FF2B5EF4-FFF2-40B4-BE49-F238E27FC236}">
                <a16:creationId xmlns:a16="http://schemas.microsoft.com/office/drawing/2014/main" id="{ED48D55B-CB2A-48F0-BE56-7A05B550D57F}"/>
              </a:ext>
            </a:extLst>
          </p:cNvPr>
          <p:cNvSpPr/>
          <p:nvPr/>
        </p:nvSpPr>
        <p:spPr>
          <a:xfrm>
            <a:off x="3393708" y="6230672"/>
            <a:ext cx="8712200" cy="531107"/>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
                <a:srgbClr val="FFFB00"/>
              </a:buClr>
              <a:buSzTx/>
              <a:buFontTx/>
              <a:buNone/>
              <a:tabLst/>
              <a:defRPr sz="1760"/>
            </a:pPr>
            <a:r>
              <a:rPr kumimoji="0" lang="en-US" sz="1760" b="0" i="0" u="none" strike="noStrike" kern="1200" cap="none" spc="0" normalizeH="0" baseline="0" noProof="0" dirty="0">
                <a:ln>
                  <a:noFill/>
                </a:ln>
                <a:solidFill>
                  <a:srgbClr val="FFFB00"/>
                </a:solidFill>
                <a:effectLst/>
                <a:uLnTx/>
                <a:uFill>
                  <a:solidFill>
                    <a:srgbClr val="FFFB00"/>
                  </a:solidFill>
                </a:uFill>
                <a:latin typeface="Calibri" panose="020F0502020204030204"/>
                <a:ea typeface="+mn-ea"/>
                <a:cs typeface="+mn-cs"/>
              </a:rPr>
              <a:t>To achieve these objectives, Kuiper acquires observations with cadences and sensitivities that current ground-based and space-based assets </a:t>
            </a:r>
            <a:r>
              <a:rPr kumimoji="0" lang="en-US" sz="1760" b="0" i="1" u="none" strike="noStrike" kern="1200" cap="none" spc="0" normalizeH="0" baseline="0" noProof="0" dirty="0">
                <a:ln>
                  <a:noFill/>
                </a:ln>
                <a:solidFill>
                  <a:srgbClr val="FFFB00"/>
                </a:solidFill>
                <a:effectLst/>
                <a:uLnTx/>
                <a:uFill>
                  <a:solidFill>
                    <a:srgbClr val="FFFB00"/>
                  </a:solidFill>
                </a:uFill>
                <a:latin typeface="Calibri" panose="020F0502020204030204"/>
                <a:ea typeface="+mn-ea"/>
                <a:cs typeface="+mn-cs"/>
              </a:rPr>
              <a:t>have not and cannot be allocated to do</a:t>
            </a:r>
            <a:r>
              <a:rPr kumimoji="0" lang="en-US" sz="1760" b="0" i="0" u="none" strike="noStrike" kern="1200" cap="none" spc="0" normalizeH="0" baseline="0" noProof="0" dirty="0">
                <a:ln>
                  <a:noFill/>
                </a:ln>
                <a:solidFill>
                  <a:srgbClr val="FFFB00"/>
                </a:solidFill>
                <a:effectLst/>
                <a:uLnTx/>
                <a:uFill>
                  <a:solidFill>
                    <a:srgbClr val="FFFB00"/>
                  </a:solidFill>
                </a:uFill>
                <a:latin typeface="Calibri" panose="020F0502020204030204"/>
                <a:ea typeface="+mn-ea"/>
                <a:cs typeface="+mn-cs"/>
              </a:rPr>
              <a:t>.</a:t>
            </a:r>
          </a:p>
        </p:txBody>
      </p:sp>
      <p:sp>
        <p:nvSpPr>
          <p:cNvPr id="12" name="Title 1">
            <a:extLst>
              <a:ext uri="{FF2B5EF4-FFF2-40B4-BE49-F238E27FC236}">
                <a16:creationId xmlns:a16="http://schemas.microsoft.com/office/drawing/2014/main" id="{32903A90-FA68-44CE-8BCC-6EB5E171A0CE}"/>
              </a:ext>
            </a:extLst>
          </p:cNvPr>
          <p:cNvSpPr txBox="1">
            <a:spLocks/>
          </p:cNvSpPr>
          <p:nvPr/>
        </p:nvSpPr>
        <p:spPr>
          <a:xfrm>
            <a:off x="86487" y="334264"/>
            <a:ext cx="2944695" cy="15611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Light" panose="020F0302020204030204"/>
                <a:ea typeface="+mj-ea"/>
                <a:cs typeface="+mj-cs"/>
              </a:rPr>
              <a:t>Kuiper Space Telescope Discovery </a:t>
            </a:r>
            <a:br>
              <a:rPr kumimoji="0" lang="en-US" sz="3200" b="1" i="0" u="none" strike="noStrike" kern="1200" cap="none" spc="0" normalizeH="0" baseline="0" noProof="0">
                <a:ln>
                  <a:noFill/>
                </a:ln>
                <a:solidFill>
                  <a:prstClr val="white"/>
                </a:solidFill>
                <a:effectLst/>
                <a:uLnTx/>
                <a:uFillTx/>
                <a:latin typeface="Calibri Light" panose="020F0302020204030204"/>
                <a:ea typeface="+mj-ea"/>
                <a:cs typeface="+mj-cs"/>
              </a:rPr>
            </a:br>
            <a:r>
              <a:rPr kumimoji="0" lang="en-US" sz="3200" b="1" i="0" u="none" strike="noStrike" kern="1200" cap="none" spc="0" normalizeH="0" baseline="0" noProof="0">
                <a:ln>
                  <a:noFill/>
                </a:ln>
                <a:solidFill>
                  <a:prstClr val="white"/>
                </a:solidFill>
                <a:effectLst/>
                <a:uLnTx/>
                <a:uFillTx/>
                <a:latin typeface="Calibri Light" panose="020F0302020204030204"/>
                <a:ea typeface="+mj-ea"/>
                <a:cs typeface="+mj-cs"/>
              </a:rPr>
              <a:t>2015</a:t>
            </a:r>
            <a:endParaRPr kumimoji="0" lang="en-US" sz="32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pic>
        <p:nvPicPr>
          <p:cNvPr id="13" name="image12.png" descr="image12.png">
            <a:extLst>
              <a:ext uri="{FF2B5EF4-FFF2-40B4-BE49-F238E27FC236}">
                <a16:creationId xmlns:a16="http://schemas.microsoft.com/office/drawing/2014/main" id="{623FDB46-934E-4D6B-BA78-94FBE5D1F6B8}"/>
              </a:ext>
            </a:extLst>
          </p:cNvPr>
          <p:cNvPicPr>
            <a:picLocks noChangeAspect="1"/>
          </p:cNvPicPr>
          <p:nvPr/>
        </p:nvPicPr>
        <p:blipFill>
          <a:blip r:embed="rId4"/>
          <a:stretch>
            <a:fillRect/>
          </a:stretch>
        </p:blipFill>
        <p:spPr>
          <a:xfrm>
            <a:off x="113109" y="3841667"/>
            <a:ext cx="2918073" cy="2844905"/>
          </a:xfrm>
          <a:prstGeom prst="rect">
            <a:avLst/>
          </a:prstGeom>
          <a:ln w="12700"/>
        </p:spPr>
      </p:pic>
    </p:spTree>
    <p:extLst>
      <p:ext uri="{BB962C8B-B14F-4D97-AF65-F5344CB8AC3E}">
        <p14:creationId xmlns:p14="http://schemas.microsoft.com/office/powerpoint/2010/main" val="156201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602DCA7C-44FD-4AD8-9325-4BDDD211EA5C}"/>
              </a:ext>
            </a:extLst>
          </p:cNvPr>
          <p:cNvSpPr txBox="1">
            <a:spLocks/>
          </p:cNvSpPr>
          <p:nvPr/>
        </p:nvSpPr>
        <p:spPr>
          <a:xfrm>
            <a:off x="1" y="1"/>
            <a:ext cx="4863115" cy="13447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Calibri Light" panose="020F0302020204030204"/>
                <a:ea typeface="+mj-ea"/>
                <a:cs typeface="+mj-cs"/>
              </a:rPr>
              <a:t>Optical Tube Assembly (OTA)  Design Trade</a:t>
            </a:r>
          </a:p>
        </p:txBody>
      </p:sp>
      <p:graphicFrame>
        <p:nvGraphicFramePr>
          <p:cNvPr id="16" name="Table 6">
            <a:extLst>
              <a:ext uri="{FF2B5EF4-FFF2-40B4-BE49-F238E27FC236}">
                <a16:creationId xmlns:a16="http://schemas.microsoft.com/office/drawing/2014/main" id="{E1C03C7D-C358-4A6F-847C-96D9CBBDAE12}"/>
              </a:ext>
            </a:extLst>
          </p:cNvPr>
          <p:cNvGraphicFramePr>
            <a:graphicFrameLocks noGrp="1"/>
          </p:cNvGraphicFramePr>
          <p:nvPr/>
        </p:nvGraphicFramePr>
        <p:xfrm>
          <a:off x="3621096" y="2831907"/>
          <a:ext cx="2131046" cy="3940521"/>
        </p:xfrm>
        <a:graphic>
          <a:graphicData uri="http://schemas.openxmlformats.org/drawingml/2006/table">
            <a:tbl>
              <a:tblPr firstRow="1" bandRow="1"/>
              <a:tblGrid>
                <a:gridCol w="2131046">
                  <a:extLst>
                    <a:ext uri="{9D8B030D-6E8A-4147-A177-3AD203B41FA5}">
                      <a16:colId xmlns:a16="http://schemas.microsoft.com/office/drawing/2014/main" val="712512519"/>
                    </a:ext>
                  </a:extLst>
                </a:gridCol>
              </a:tblGrid>
              <a:tr h="104766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Measurement Req.</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807805296"/>
                  </a:ext>
                </a:extLst>
              </a:tr>
              <a:tr h="28928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69863" indent="-169863">
                        <a:buFont typeface="Arial" panose="020B0604020202020204" pitchFamily="34" charset="0"/>
                        <a:buChar char="•"/>
                      </a:pPr>
                      <a:r>
                        <a:rPr lang="en-US" dirty="0"/>
                        <a:t>Imaging Resolution</a:t>
                      </a:r>
                    </a:p>
                    <a:p>
                      <a:pPr marL="169863" indent="-169863">
                        <a:buFont typeface="Arial" panose="020B0604020202020204" pitchFamily="34" charset="0"/>
                        <a:buChar char="•"/>
                      </a:pPr>
                      <a:r>
                        <a:rPr lang="en-US" dirty="0"/>
                        <a:t>Sensitivity</a:t>
                      </a:r>
                    </a:p>
                    <a:p>
                      <a:pPr marL="169863" indent="-169863">
                        <a:buFont typeface="Arial" panose="020B0604020202020204" pitchFamily="34" charset="0"/>
                        <a:buChar char="•"/>
                      </a:pPr>
                      <a:r>
                        <a:rPr lang="en-US" dirty="0"/>
                        <a:t>Spectral Range</a:t>
                      </a:r>
                    </a:p>
                    <a:p>
                      <a:pPr marL="169863" indent="-169863">
                        <a:buFont typeface="Arial" panose="020B0604020202020204" pitchFamily="34" charset="0"/>
                        <a:buChar char="•"/>
                      </a:pPr>
                      <a:r>
                        <a:rPr lang="en-US" dirty="0"/>
                        <a:t>Solar Exclusion Zone</a:t>
                      </a:r>
                    </a:p>
                    <a:p>
                      <a:endParaRPr lang="en-US" dirty="0"/>
                    </a:p>
                    <a:p>
                      <a:r>
                        <a:rPr lang="en-US" dirty="0"/>
                        <a:t>Note: Spectral Resolution is an instrument parameter, not OTA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801847756"/>
                  </a:ext>
                </a:extLst>
              </a:tr>
            </a:tbl>
          </a:graphicData>
        </a:graphic>
      </p:graphicFrame>
      <p:graphicFrame>
        <p:nvGraphicFramePr>
          <p:cNvPr id="17" name="Table 16">
            <a:extLst>
              <a:ext uri="{FF2B5EF4-FFF2-40B4-BE49-F238E27FC236}">
                <a16:creationId xmlns:a16="http://schemas.microsoft.com/office/drawing/2014/main" id="{F728D326-CFCF-49CF-A14E-828C558903D0}"/>
              </a:ext>
            </a:extLst>
          </p:cNvPr>
          <p:cNvGraphicFramePr>
            <a:graphicFrameLocks noGrp="1"/>
          </p:cNvGraphicFramePr>
          <p:nvPr/>
        </p:nvGraphicFramePr>
        <p:xfrm>
          <a:off x="735898" y="2228013"/>
          <a:ext cx="2131046" cy="3940521"/>
        </p:xfrm>
        <a:graphic>
          <a:graphicData uri="http://schemas.openxmlformats.org/drawingml/2006/table">
            <a:tbl>
              <a:tblPr firstRow="1" bandRow="1"/>
              <a:tblGrid>
                <a:gridCol w="2131046">
                  <a:extLst>
                    <a:ext uri="{9D8B030D-6E8A-4147-A177-3AD203B41FA5}">
                      <a16:colId xmlns:a16="http://schemas.microsoft.com/office/drawing/2014/main" val="379350035"/>
                    </a:ext>
                  </a:extLst>
                </a:gridCol>
              </a:tblGrid>
              <a:tr h="104766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Optical Design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363949748"/>
                  </a:ext>
                </a:extLst>
              </a:tr>
              <a:tr h="28928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Filled Aperture</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Sparse Aperture</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Interferometer</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Diffractive Optics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66470709"/>
                  </a:ext>
                </a:extLst>
              </a:tr>
            </a:tbl>
          </a:graphicData>
        </a:graphic>
      </p:graphicFrame>
      <p:graphicFrame>
        <p:nvGraphicFramePr>
          <p:cNvPr id="18" name="Table 17">
            <a:extLst>
              <a:ext uri="{FF2B5EF4-FFF2-40B4-BE49-F238E27FC236}">
                <a16:creationId xmlns:a16="http://schemas.microsoft.com/office/drawing/2014/main" id="{5872E57E-CD81-40C9-94A2-8C2B6DAC816E}"/>
              </a:ext>
            </a:extLst>
          </p:cNvPr>
          <p:cNvGraphicFramePr>
            <a:graphicFrameLocks noGrp="1"/>
          </p:cNvGraphicFramePr>
          <p:nvPr/>
        </p:nvGraphicFramePr>
        <p:xfrm>
          <a:off x="6506294" y="2228013"/>
          <a:ext cx="2131046" cy="3940521"/>
        </p:xfrm>
        <a:graphic>
          <a:graphicData uri="http://schemas.openxmlformats.org/drawingml/2006/table">
            <a:tbl>
              <a:tblPr firstRow="1" bandRow="1"/>
              <a:tblGrid>
                <a:gridCol w="2131046">
                  <a:extLst>
                    <a:ext uri="{9D8B030D-6E8A-4147-A177-3AD203B41FA5}">
                      <a16:colId xmlns:a16="http://schemas.microsoft.com/office/drawing/2014/main" val="3994087359"/>
                    </a:ext>
                  </a:extLst>
                </a:gridCol>
              </a:tblGrid>
              <a:tr h="104766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Assembly Approach</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76717590"/>
                  </a:ext>
                </a:extLst>
              </a:tr>
              <a:tr h="28928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Assembled on Ground</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Deployable Structure</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In-Space Assembly</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Any Combination of Above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49811017"/>
                  </a:ext>
                </a:extLst>
              </a:tr>
            </a:tbl>
          </a:graphicData>
        </a:graphic>
      </p:graphicFrame>
      <p:graphicFrame>
        <p:nvGraphicFramePr>
          <p:cNvPr id="19" name="Table 18">
            <a:extLst>
              <a:ext uri="{FF2B5EF4-FFF2-40B4-BE49-F238E27FC236}">
                <a16:creationId xmlns:a16="http://schemas.microsoft.com/office/drawing/2014/main" id="{1F4F7FCD-45C3-42E9-BBD5-8692658CD339}"/>
              </a:ext>
            </a:extLst>
          </p:cNvPr>
          <p:cNvGraphicFramePr>
            <a:graphicFrameLocks noGrp="1"/>
          </p:cNvGraphicFramePr>
          <p:nvPr/>
        </p:nvGraphicFramePr>
        <p:xfrm>
          <a:off x="9391492" y="2831907"/>
          <a:ext cx="2131046" cy="3940521"/>
        </p:xfrm>
        <a:graphic>
          <a:graphicData uri="http://schemas.openxmlformats.org/drawingml/2006/table">
            <a:tbl>
              <a:tblPr firstRow="1" bandRow="1"/>
              <a:tblGrid>
                <a:gridCol w="2131046">
                  <a:extLst>
                    <a:ext uri="{9D8B030D-6E8A-4147-A177-3AD203B41FA5}">
                      <a16:colId xmlns:a16="http://schemas.microsoft.com/office/drawing/2014/main" val="3286415"/>
                    </a:ext>
                  </a:extLst>
                </a:gridCol>
              </a:tblGrid>
              <a:tr h="104766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t>Orbit</a:t>
                      </a:r>
                    </a:p>
                    <a:p>
                      <a:pPr algn="ctr"/>
                      <a:r>
                        <a:rPr lang="en-US" sz="1200" dirty="0"/>
                        <a:t>(Affects temporal cadence)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146923369"/>
                  </a:ext>
                </a:extLst>
              </a:tr>
              <a:tr h="28928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Low-Earth Orbit</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High-Earth Orbit</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Earth-Trailing</a:t>
                      </a:r>
                    </a:p>
                    <a:p>
                      <a:pPr marL="169863" indent="-169863" algn="l" defTabSz="914400" rtl="0" eaLnBrk="1" latinLnBrk="0" hangingPunct="1">
                        <a:buFont typeface="Arial" panose="020B0604020202020204" pitchFamily="34" charset="0"/>
                        <a:buChar char="•"/>
                      </a:pPr>
                      <a:r>
                        <a:rPr lang="en-US" sz="1800" kern="1200" dirty="0">
                          <a:solidFill>
                            <a:schemeClr val="dk1"/>
                          </a:solidFill>
                          <a:latin typeface="+mn-lt"/>
                          <a:ea typeface="+mn-ea"/>
                          <a:cs typeface="+mn-cs"/>
                        </a:rPr>
                        <a:t>L2</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512897701"/>
                  </a:ext>
                </a:extLst>
              </a:tr>
            </a:tbl>
          </a:graphicData>
        </a:graphic>
      </p:graphicFrame>
    </p:spTree>
    <p:extLst>
      <p:ext uri="{BB962C8B-B14F-4D97-AF65-F5344CB8AC3E}">
        <p14:creationId xmlns:p14="http://schemas.microsoft.com/office/powerpoint/2010/main" val="1889785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0E2592D-1AF1-400C-A43E-47F945FE648F}"/>
              </a:ext>
            </a:extLst>
          </p:cNvPr>
          <p:cNvSpPr txBox="1"/>
          <p:nvPr/>
        </p:nvSpPr>
        <p:spPr>
          <a:xfrm>
            <a:off x="4230913" y="95073"/>
            <a:ext cx="7764889" cy="6555641"/>
          </a:xfrm>
          <a:prstGeom prst="rect">
            <a:avLst/>
          </a:prstGeom>
          <a:gradFill flip="none" rotWithShape="1">
            <a:gsLst>
              <a:gs pos="100000">
                <a:srgbClr val="000000">
                  <a:alpha val="0"/>
                </a:srgbClr>
              </a:gs>
              <a:gs pos="45000">
                <a:srgbClr val="000000">
                  <a:alpha val="52000"/>
                </a:srgbClr>
              </a:gs>
              <a:gs pos="0">
                <a:schemeClr val="bg1"/>
              </a:gs>
              <a:gs pos="90000">
                <a:schemeClr val="bg1">
                  <a:alpha val="0"/>
                </a:schemeClr>
              </a:gs>
            </a:gsLst>
            <a:path path="circle">
              <a:fillToRect l="50000" t="50000" r="50000" b="50000"/>
            </a:path>
            <a:tileRect/>
          </a:gradFill>
        </p:spPr>
        <p:txBody>
          <a:bodyPr wrap="square" rtlCol="0">
            <a:spAutoFit/>
          </a:bodyPr>
          <a:lstStyle/>
          <a:p>
            <a:pPr marL="1174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Notional PDX Design: Mature Optical Design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17475"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174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Limiting Factor: Launch Fairing</a:t>
            </a:r>
          </a:p>
          <a:p>
            <a:pPr marL="117475"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17475"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Concept Study Objective: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Determine the biggest filled aperture that can be assembled on ground to be launched within the New Frontiers-class constraints</a:t>
            </a:r>
          </a:p>
        </p:txBody>
      </p:sp>
      <p:sp>
        <p:nvSpPr>
          <p:cNvPr id="2" name="Title 1">
            <a:extLst>
              <a:ext uri="{FF2B5EF4-FFF2-40B4-BE49-F238E27FC236}">
                <a16:creationId xmlns:a16="http://schemas.microsoft.com/office/drawing/2014/main" id="{A52AA579-7F93-4F08-9ECE-3BAF52D40AC5}"/>
              </a:ext>
            </a:extLst>
          </p:cNvPr>
          <p:cNvSpPr>
            <a:spLocks noGrp="1"/>
          </p:cNvSpPr>
          <p:nvPr>
            <p:ph type="title"/>
          </p:nvPr>
        </p:nvSpPr>
        <p:spPr>
          <a:xfrm>
            <a:off x="62155" y="117102"/>
            <a:ext cx="3180080" cy="2110628"/>
          </a:xfrm>
        </p:spPr>
        <p:txBody>
          <a:bodyPr>
            <a:normAutofit fontScale="90000"/>
          </a:bodyPr>
          <a:lstStyle/>
          <a:p>
            <a:r>
              <a:rPr lang="en-US" dirty="0"/>
              <a:t>PDX Concept: </a:t>
            </a:r>
            <a:r>
              <a:rPr lang="en-US" sz="3100" dirty="0"/>
              <a:t>Filled-Aperture Ground Assembled</a:t>
            </a:r>
            <a:br>
              <a:rPr lang="en-US" sz="3100" dirty="0"/>
            </a:br>
            <a:endParaRPr lang="en-US" dirty="0"/>
          </a:p>
        </p:txBody>
      </p:sp>
      <p:graphicFrame>
        <p:nvGraphicFramePr>
          <p:cNvPr id="5" name="Table 4">
            <a:extLst>
              <a:ext uri="{FF2B5EF4-FFF2-40B4-BE49-F238E27FC236}">
                <a16:creationId xmlns:a16="http://schemas.microsoft.com/office/drawing/2014/main" id="{540ACE6F-5B26-4301-A73F-7F91EE9BEB79}"/>
              </a:ext>
            </a:extLst>
          </p:cNvPr>
          <p:cNvGraphicFramePr>
            <a:graphicFrameLocks noGrp="1"/>
          </p:cNvGraphicFramePr>
          <p:nvPr/>
        </p:nvGraphicFramePr>
        <p:xfrm>
          <a:off x="4416443" y="422768"/>
          <a:ext cx="7579359" cy="1066800"/>
        </p:xfrm>
        <a:graphic>
          <a:graphicData uri="http://schemas.openxmlformats.org/drawingml/2006/table">
            <a:tbl>
              <a:tblPr firstRow="1" firstCol="1" bandRow="1">
                <a:tableStyleId>{5C22544A-7EE6-4342-B048-85BDC9FD1C3A}</a:tableStyleId>
              </a:tblPr>
              <a:tblGrid>
                <a:gridCol w="1286728">
                  <a:extLst>
                    <a:ext uri="{9D8B030D-6E8A-4147-A177-3AD203B41FA5}">
                      <a16:colId xmlns:a16="http://schemas.microsoft.com/office/drawing/2014/main" val="3115445089"/>
                    </a:ext>
                  </a:extLst>
                </a:gridCol>
                <a:gridCol w="2273808">
                  <a:extLst>
                    <a:ext uri="{9D8B030D-6E8A-4147-A177-3AD203B41FA5}">
                      <a16:colId xmlns:a16="http://schemas.microsoft.com/office/drawing/2014/main" val="3132522186"/>
                    </a:ext>
                  </a:extLst>
                </a:gridCol>
                <a:gridCol w="1921279">
                  <a:extLst>
                    <a:ext uri="{9D8B030D-6E8A-4147-A177-3AD203B41FA5}">
                      <a16:colId xmlns:a16="http://schemas.microsoft.com/office/drawing/2014/main" val="2246142598"/>
                    </a:ext>
                  </a:extLst>
                </a:gridCol>
                <a:gridCol w="2097544">
                  <a:extLst>
                    <a:ext uri="{9D8B030D-6E8A-4147-A177-3AD203B41FA5}">
                      <a16:colId xmlns:a16="http://schemas.microsoft.com/office/drawing/2014/main" val="2577729996"/>
                    </a:ext>
                  </a:extLst>
                </a:gridCol>
              </a:tblGrid>
              <a:tr h="0">
                <a:tc>
                  <a:txBody>
                    <a:bodyPr/>
                    <a:lstStyle/>
                    <a:p>
                      <a:pPr marL="0" marR="0" algn="ctr">
                        <a:lnSpc>
                          <a:spcPct val="100000"/>
                        </a:lnSpc>
                        <a:spcBef>
                          <a:spcPts val="0"/>
                        </a:spcBef>
                        <a:spcAft>
                          <a:spcPts val="0"/>
                        </a:spcAft>
                      </a:pPr>
                      <a:r>
                        <a:rPr lang="en-US" sz="1400">
                          <a:effectLst/>
                        </a:rPr>
                        <a:t> </a:t>
                      </a:r>
                      <a:endParaRPr lang="en-US" sz="20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Sensitivity</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Diffraction Limit</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Instrument FoV</a:t>
                      </a:r>
                      <a:endParaRPr lang="en-US" sz="200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3443092376"/>
                  </a:ext>
                </a:extLst>
              </a:tr>
              <a:tr h="0">
                <a:tc>
                  <a:txBody>
                    <a:bodyPr/>
                    <a:lstStyle/>
                    <a:p>
                      <a:pPr marL="0" marR="0" algn="ctr">
                        <a:lnSpc>
                          <a:spcPct val="100000"/>
                        </a:lnSpc>
                        <a:spcBef>
                          <a:spcPts val="0"/>
                        </a:spcBef>
                        <a:spcAft>
                          <a:spcPts val="0"/>
                        </a:spcAft>
                      </a:pPr>
                      <a:r>
                        <a:rPr lang="en-US" sz="1400">
                          <a:effectLst/>
                        </a:rPr>
                        <a:t>Measurement Performance</a:t>
                      </a:r>
                      <a:endParaRPr lang="en-US" sz="20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Imaging Limiting Mag = 31</a:t>
                      </a:r>
                      <a:br>
                        <a:rPr lang="en-US" sz="1400" dirty="0">
                          <a:effectLst/>
                        </a:rPr>
                      </a:br>
                      <a:r>
                        <a:rPr lang="en-US" sz="1400" dirty="0">
                          <a:effectLst/>
                        </a:rPr>
                        <a:t>Spec. Limiting Mag = 24</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63 mas at 500 nm</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110 arcsec</a:t>
                      </a:r>
                      <a:br>
                        <a:rPr lang="en-US" sz="1400" dirty="0">
                          <a:effectLst/>
                        </a:rPr>
                      </a:br>
                      <a:r>
                        <a:rPr lang="en-US" sz="1400" dirty="0">
                          <a:effectLst/>
                        </a:rPr>
                        <a:t>4.2 arcsec/mm Plate Scale</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3696005182"/>
                  </a:ext>
                </a:extLst>
              </a:tr>
              <a:tr h="0">
                <a:tc>
                  <a:txBody>
                    <a:bodyPr/>
                    <a:lstStyle/>
                    <a:p>
                      <a:pPr marL="0" marR="0" algn="ctr">
                        <a:lnSpc>
                          <a:spcPct val="100000"/>
                        </a:lnSpc>
                        <a:spcBef>
                          <a:spcPts val="0"/>
                        </a:spcBef>
                        <a:spcAft>
                          <a:spcPts val="0"/>
                        </a:spcAft>
                      </a:pPr>
                      <a:r>
                        <a:rPr lang="en-US" sz="1400">
                          <a:effectLst/>
                        </a:rPr>
                        <a:t>Baseline </a:t>
                      </a:r>
                      <a:br>
                        <a:rPr lang="en-US" sz="1400">
                          <a:effectLst/>
                        </a:rPr>
                      </a:br>
                      <a:r>
                        <a:rPr lang="en-US" sz="1400">
                          <a:effectLst/>
                        </a:rPr>
                        <a:t>Design </a:t>
                      </a:r>
                      <a:endParaRPr lang="en-US" sz="20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2-meter circular aperture</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2-meter circular aperture</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58 m Focal Length</a:t>
                      </a:r>
                      <a:endParaRPr lang="en-US" sz="2000" dirty="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1813553156"/>
                  </a:ext>
                </a:extLst>
              </a:tr>
            </a:tbl>
          </a:graphicData>
        </a:graphic>
      </p:graphicFrame>
      <p:graphicFrame>
        <p:nvGraphicFramePr>
          <p:cNvPr id="6" name="Table 5">
            <a:extLst>
              <a:ext uri="{FF2B5EF4-FFF2-40B4-BE49-F238E27FC236}">
                <a16:creationId xmlns:a16="http://schemas.microsoft.com/office/drawing/2014/main" id="{6B1F5870-B8E8-47E1-8ABE-E46B02E38C34}"/>
              </a:ext>
            </a:extLst>
          </p:cNvPr>
          <p:cNvGraphicFramePr>
            <a:graphicFrameLocks noGrp="1"/>
          </p:cNvGraphicFramePr>
          <p:nvPr/>
        </p:nvGraphicFramePr>
        <p:xfrm>
          <a:off x="4416443" y="3743251"/>
          <a:ext cx="7579361" cy="1493520"/>
        </p:xfrm>
        <a:graphic>
          <a:graphicData uri="http://schemas.openxmlformats.org/drawingml/2006/table">
            <a:tbl>
              <a:tblPr firstRow="1" firstCol="1" bandRow="1">
                <a:tableStyleId>{5C22544A-7EE6-4342-B048-85BDC9FD1C3A}</a:tableStyleId>
              </a:tblPr>
              <a:tblGrid>
                <a:gridCol w="1277938">
                  <a:extLst>
                    <a:ext uri="{9D8B030D-6E8A-4147-A177-3AD203B41FA5}">
                      <a16:colId xmlns:a16="http://schemas.microsoft.com/office/drawing/2014/main" val="563974901"/>
                    </a:ext>
                  </a:extLst>
                </a:gridCol>
                <a:gridCol w="1117271">
                  <a:extLst>
                    <a:ext uri="{9D8B030D-6E8A-4147-A177-3AD203B41FA5}">
                      <a16:colId xmlns:a16="http://schemas.microsoft.com/office/drawing/2014/main" val="1817091527"/>
                    </a:ext>
                  </a:extLst>
                </a:gridCol>
                <a:gridCol w="1163649">
                  <a:extLst>
                    <a:ext uri="{9D8B030D-6E8A-4147-A177-3AD203B41FA5}">
                      <a16:colId xmlns:a16="http://schemas.microsoft.com/office/drawing/2014/main" val="3792819146"/>
                    </a:ext>
                  </a:extLst>
                </a:gridCol>
                <a:gridCol w="1428427">
                  <a:extLst>
                    <a:ext uri="{9D8B030D-6E8A-4147-A177-3AD203B41FA5}">
                      <a16:colId xmlns:a16="http://schemas.microsoft.com/office/drawing/2014/main" val="684827979"/>
                    </a:ext>
                  </a:extLst>
                </a:gridCol>
                <a:gridCol w="1296038">
                  <a:extLst>
                    <a:ext uri="{9D8B030D-6E8A-4147-A177-3AD203B41FA5}">
                      <a16:colId xmlns:a16="http://schemas.microsoft.com/office/drawing/2014/main" val="3825231663"/>
                    </a:ext>
                  </a:extLst>
                </a:gridCol>
                <a:gridCol w="1296038">
                  <a:extLst>
                    <a:ext uri="{9D8B030D-6E8A-4147-A177-3AD203B41FA5}">
                      <a16:colId xmlns:a16="http://schemas.microsoft.com/office/drawing/2014/main" val="3445343509"/>
                    </a:ext>
                  </a:extLst>
                </a:gridCol>
              </a:tblGrid>
              <a:tr h="0">
                <a:tc>
                  <a:txBody>
                    <a:bodyPr/>
                    <a:lstStyle/>
                    <a:p>
                      <a:pPr marL="0" marR="0" algn="ctr">
                        <a:lnSpc>
                          <a:spcPct val="100000"/>
                        </a:lnSpc>
                        <a:spcBef>
                          <a:spcPts val="0"/>
                        </a:spcBef>
                        <a:spcAft>
                          <a:spcPts val="0"/>
                        </a:spcAft>
                      </a:pPr>
                      <a:r>
                        <a:rPr lang="en-US" sz="1400">
                          <a:effectLst/>
                        </a:rPr>
                        <a:t>Parameters</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HST</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PDX</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Atlas V 400</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Atlas V 500</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Delta IV </a:t>
                      </a:r>
                      <a:br>
                        <a:rPr lang="en-US" sz="1400">
                          <a:effectLst/>
                        </a:rPr>
                      </a:br>
                      <a:r>
                        <a:rPr lang="en-US" sz="1400">
                          <a:effectLst/>
                        </a:rPr>
                        <a:t>Medium</a:t>
                      </a:r>
                      <a:endParaRPr lang="en-US" sz="140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4241641173"/>
                  </a:ext>
                </a:extLst>
              </a:tr>
              <a:tr h="0">
                <a:tc>
                  <a:txBody>
                    <a:bodyPr/>
                    <a:lstStyle/>
                    <a:p>
                      <a:pPr marL="0" marR="0" algn="ctr">
                        <a:lnSpc>
                          <a:spcPct val="100000"/>
                        </a:lnSpc>
                        <a:spcBef>
                          <a:spcPts val="0"/>
                        </a:spcBef>
                        <a:spcAft>
                          <a:spcPts val="0"/>
                        </a:spcAft>
                      </a:pPr>
                      <a:r>
                        <a:rPr lang="en-US" sz="1400">
                          <a:effectLst/>
                        </a:rPr>
                        <a:t>Length</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13.2 m</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11.0 m</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5.8 m</a:t>
                      </a:r>
                      <a:br>
                        <a:rPr lang="en-US" sz="1400" dirty="0">
                          <a:effectLst/>
                        </a:rPr>
                      </a:br>
                      <a:r>
                        <a:rPr lang="en-US" sz="1400" dirty="0">
                          <a:effectLst/>
                        </a:rPr>
                        <a:t>(Extra Extended)</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7.6 m </a:t>
                      </a:r>
                      <a:br>
                        <a:rPr lang="en-US" sz="1400">
                          <a:effectLst/>
                        </a:rPr>
                      </a:br>
                      <a:r>
                        <a:rPr lang="en-US" sz="1400">
                          <a:effectLst/>
                        </a:rPr>
                        <a:t>(Medium)</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6.5 m</a:t>
                      </a:r>
                      <a:endParaRPr lang="en-US" sz="140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3311565236"/>
                  </a:ext>
                </a:extLst>
              </a:tr>
              <a:tr h="0">
                <a:tc>
                  <a:txBody>
                    <a:bodyPr/>
                    <a:lstStyle/>
                    <a:p>
                      <a:pPr marL="0" marR="0" algn="ctr">
                        <a:lnSpc>
                          <a:spcPct val="100000"/>
                        </a:lnSpc>
                        <a:spcBef>
                          <a:spcPts val="0"/>
                        </a:spcBef>
                        <a:spcAft>
                          <a:spcPts val="0"/>
                        </a:spcAft>
                      </a:pPr>
                      <a:r>
                        <a:rPr lang="en-US" sz="1400">
                          <a:effectLst/>
                        </a:rPr>
                        <a:t>Diameter</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4.2 m</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3.5 m</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3.8 m</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4.6 m</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3.8 m</a:t>
                      </a:r>
                      <a:endParaRPr lang="en-US" sz="140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3029166486"/>
                  </a:ext>
                </a:extLst>
              </a:tr>
              <a:tr h="0">
                <a:tc>
                  <a:txBody>
                    <a:bodyPr/>
                    <a:lstStyle/>
                    <a:p>
                      <a:pPr marL="0" marR="0" algn="ctr">
                        <a:lnSpc>
                          <a:spcPct val="100000"/>
                        </a:lnSpc>
                        <a:spcBef>
                          <a:spcPts val="0"/>
                        </a:spcBef>
                        <a:spcAft>
                          <a:spcPts val="0"/>
                        </a:spcAft>
                      </a:pPr>
                      <a:r>
                        <a:rPr lang="en-US" sz="1400">
                          <a:effectLst/>
                        </a:rPr>
                        <a:t>Mass</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12,000 kg</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6,900 kg ?</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15,718 kg (LEO)</a:t>
                      </a:r>
                      <a:br>
                        <a:rPr lang="en-US" sz="1400" dirty="0">
                          <a:effectLst/>
                        </a:rPr>
                      </a:br>
                      <a:r>
                        <a:rPr lang="en-US" sz="1400" dirty="0">
                          <a:effectLst/>
                        </a:rPr>
                        <a:t>5,860 kg (GTO)</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a:effectLst/>
                        </a:rPr>
                        <a:t>18,814 kg (LEO)</a:t>
                      </a:r>
                      <a:br>
                        <a:rPr lang="en-US" sz="1400">
                          <a:effectLst/>
                        </a:rPr>
                      </a:br>
                      <a:r>
                        <a:rPr lang="en-US" sz="1400">
                          <a:effectLst/>
                        </a:rPr>
                        <a:t>6,860 kg (GTO)</a:t>
                      </a:r>
                      <a:endParaRPr lang="en-US" sz="1400">
                        <a:effectLst/>
                        <a:latin typeface="Times New Roman" panose="02020603050405020304" pitchFamily="18" charset="0"/>
                        <a:ea typeface="游明朝" panose="02020400000000000000" pitchFamily="18" charset="-128"/>
                      </a:endParaRPr>
                    </a:p>
                  </a:txBody>
                  <a:tcPr marL="68580" marR="68580" marT="0" marB="0" anchor="ctr"/>
                </a:tc>
                <a:tc>
                  <a:txBody>
                    <a:bodyPr/>
                    <a:lstStyle/>
                    <a:p>
                      <a:pPr marL="0" marR="0" algn="ctr">
                        <a:lnSpc>
                          <a:spcPct val="100000"/>
                        </a:lnSpc>
                        <a:spcBef>
                          <a:spcPts val="0"/>
                        </a:spcBef>
                        <a:spcAft>
                          <a:spcPts val="0"/>
                        </a:spcAft>
                      </a:pPr>
                      <a:r>
                        <a:rPr lang="en-US" sz="1400" dirty="0">
                          <a:effectLst/>
                        </a:rPr>
                        <a:t>13,140 kg (LEO)</a:t>
                      </a:r>
                      <a:br>
                        <a:rPr lang="en-US" sz="1400" dirty="0">
                          <a:effectLst/>
                        </a:rPr>
                      </a:br>
                      <a:r>
                        <a:rPr lang="en-US" sz="1400" dirty="0">
                          <a:effectLst/>
                        </a:rPr>
                        <a:t>4,490 kg (GTO)</a:t>
                      </a:r>
                      <a:endParaRPr lang="en-US" sz="1400" dirty="0">
                        <a:effectLst/>
                        <a:latin typeface="Times New Roman" panose="02020603050405020304" pitchFamily="18" charset="0"/>
                        <a:ea typeface="游明朝" panose="02020400000000000000" pitchFamily="18" charset="-128"/>
                      </a:endParaRPr>
                    </a:p>
                  </a:txBody>
                  <a:tcPr marL="68580" marR="68580" marT="0" marB="0" anchor="ctr"/>
                </a:tc>
                <a:extLst>
                  <a:ext uri="{0D108BD9-81ED-4DB2-BD59-A6C34878D82A}">
                    <a16:rowId xmlns:a16="http://schemas.microsoft.com/office/drawing/2014/main" val="1664485899"/>
                  </a:ext>
                </a:extLst>
              </a:tr>
            </a:tbl>
          </a:graphicData>
        </a:graphic>
      </p:graphicFrame>
      <p:pic>
        <p:nvPicPr>
          <p:cNvPr id="8" name="Picture 7">
            <a:extLst>
              <a:ext uri="{FF2B5EF4-FFF2-40B4-BE49-F238E27FC236}">
                <a16:creationId xmlns:a16="http://schemas.microsoft.com/office/drawing/2014/main" id="{85D729A2-0012-4C1F-A589-2182BC809DA9}"/>
              </a:ext>
            </a:extLst>
          </p:cNvPr>
          <p:cNvPicPr>
            <a:picLocks noChangeAspect="1"/>
          </p:cNvPicPr>
          <p:nvPr/>
        </p:nvPicPr>
        <p:blipFill>
          <a:blip r:embed="rId3"/>
          <a:stretch>
            <a:fillRect/>
          </a:stretch>
        </p:blipFill>
        <p:spPr>
          <a:xfrm>
            <a:off x="62155" y="3292483"/>
            <a:ext cx="4103778" cy="3448415"/>
          </a:xfrm>
          <a:prstGeom prst="rect">
            <a:avLst/>
          </a:prstGeom>
        </p:spPr>
      </p:pic>
      <p:sp>
        <p:nvSpPr>
          <p:cNvPr id="9" name="TextBox 8">
            <a:extLst>
              <a:ext uri="{FF2B5EF4-FFF2-40B4-BE49-F238E27FC236}">
                <a16:creationId xmlns:a16="http://schemas.microsoft.com/office/drawing/2014/main" id="{F77806F9-9596-41B5-9917-914B12F3495C}"/>
              </a:ext>
            </a:extLst>
          </p:cNvPr>
          <p:cNvSpPr txBox="1"/>
          <p:nvPr/>
        </p:nvSpPr>
        <p:spPr>
          <a:xfrm>
            <a:off x="49004" y="2646152"/>
            <a:ext cx="4209527" cy="646331"/>
          </a:xfrm>
          <a:prstGeom prst="rect">
            <a:avLst/>
          </a:prstGeom>
          <a:solidFill>
            <a:schemeClr val="bg1">
              <a:alpha val="5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Stahl et al. (2017) parametric cost model suggests HST’s OTA could be built for &lt;$1B</a:t>
            </a:r>
          </a:p>
        </p:txBody>
      </p:sp>
      <p:pic>
        <p:nvPicPr>
          <p:cNvPr id="4" name="Content Placeholder 3">
            <a:extLst>
              <a:ext uri="{FF2B5EF4-FFF2-40B4-BE49-F238E27FC236}">
                <a16:creationId xmlns:a16="http://schemas.microsoft.com/office/drawing/2014/main" id="{21B5C5F7-DAB4-4993-8D1B-FB9196E3E743}"/>
              </a:ext>
            </a:extLst>
          </p:cNvPr>
          <p:cNvPicPr>
            <a:picLocks noGrp="1"/>
          </p:cNvPicPr>
          <p:nvPr>
            <p:ph idx="1"/>
          </p:nvPr>
        </p:nvPicPr>
        <p:blipFill>
          <a:blip r:embed="rId4">
            <a:extLst>
              <a:ext uri="{28A0092B-C50C-407E-A947-70E740481C1C}">
                <a14:useLocalDpi xmlns:a14="http://schemas.microsoft.com/office/drawing/2010/main" val="0"/>
              </a:ext>
            </a:extLst>
          </a:blip>
          <a:stretch>
            <a:fillRect/>
          </a:stretch>
        </p:blipFill>
        <p:spPr>
          <a:xfrm>
            <a:off x="5974275" y="1547437"/>
            <a:ext cx="3741007" cy="1536177"/>
          </a:xfrm>
          <a:prstGeom prst="rect">
            <a:avLst/>
          </a:prstGeom>
        </p:spPr>
      </p:pic>
      <p:sp>
        <p:nvSpPr>
          <p:cNvPr id="10" name="TextBox 9">
            <a:extLst>
              <a:ext uri="{FF2B5EF4-FFF2-40B4-BE49-F238E27FC236}">
                <a16:creationId xmlns:a16="http://schemas.microsoft.com/office/drawing/2014/main" id="{7313D840-4104-49C6-A313-A0D98B168113}"/>
              </a:ext>
            </a:extLst>
          </p:cNvPr>
          <p:cNvSpPr txBox="1"/>
          <p:nvPr/>
        </p:nvSpPr>
        <p:spPr>
          <a:xfrm>
            <a:off x="6639076" y="2729975"/>
            <a:ext cx="263751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Optical Design Tested with Z-max </a:t>
            </a:r>
          </a:p>
        </p:txBody>
      </p:sp>
    </p:spTree>
    <p:extLst>
      <p:ext uri="{BB962C8B-B14F-4D97-AF65-F5344CB8AC3E}">
        <p14:creationId xmlns:p14="http://schemas.microsoft.com/office/powerpoint/2010/main" val="952468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A579-7F93-4F08-9ECE-3BAF52D40AC5}"/>
              </a:ext>
            </a:extLst>
          </p:cNvPr>
          <p:cNvSpPr>
            <a:spLocks noGrp="1"/>
          </p:cNvSpPr>
          <p:nvPr>
            <p:ph type="title"/>
          </p:nvPr>
        </p:nvSpPr>
        <p:spPr>
          <a:xfrm>
            <a:off x="71935" y="-146416"/>
            <a:ext cx="4905922" cy="1613087"/>
          </a:xfrm>
        </p:spPr>
        <p:txBody>
          <a:bodyPr>
            <a:normAutofit/>
          </a:bodyPr>
          <a:lstStyle/>
          <a:p>
            <a:r>
              <a:rPr lang="en-US" sz="2400" dirty="0"/>
              <a:t>Filled-Aperture in-Space Assembled:</a:t>
            </a:r>
            <a:br>
              <a:rPr lang="en-US" sz="2400" dirty="0"/>
            </a:br>
            <a:r>
              <a:rPr lang="en-US" sz="3600" dirty="0" err="1"/>
              <a:t>iSAT</a:t>
            </a:r>
            <a:r>
              <a:rPr lang="en-US" sz="3600" dirty="0"/>
              <a:t> Concept</a:t>
            </a:r>
            <a:endParaRPr lang="en-US" sz="4800" dirty="0"/>
          </a:p>
        </p:txBody>
      </p:sp>
      <p:sp>
        <p:nvSpPr>
          <p:cNvPr id="7" name="TextBox 6">
            <a:extLst>
              <a:ext uri="{FF2B5EF4-FFF2-40B4-BE49-F238E27FC236}">
                <a16:creationId xmlns:a16="http://schemas.microsoft.com/office/drawing/2014/main" id="{80E2592D-1AF1-400C-A43E-47F945FE648F}"/>
              </a:ext>
            </a:extLst>
          </p:cNvPr>
          <p:cNvSpPr txBox="1"/>
          <p:nvPr/>
        </p:nvSpPr>
        <p:spPr>
          <a:xfrm>
            <a:off x="71935" y="2085472"/>
            <a:ext cx="9352935"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Astro2020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iSAT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study: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Examined feasibility of a 5, 10, 15 and 20-meter telescope assembled in space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Optimized for sensitivity: Filled Aperture design</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Optical surfaces: actively controlled to maintain mirror shape</a:t>
            </a:r>
          </a:p>
          <a:p>
            <a:pPr marL="285750" marR="0" lvl="0" indent="-168275"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Solar System Telescope Trade Study Objective: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Use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iSAT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design as a point of departure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Examine the cost impact of relaxing the mirror shape precision</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Determine the Diameter, Imaging Quality vs. Cost</a:t>
            </a:r>
          </a:p>
          <a:p>
            <a:pPr marL="117475"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On-going Relevant Project: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Precision Assembled Space Structures (PASS)</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Laboratory Demonstration to build a 20-meter parabolic aperture</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Robotic Autonomous Assembly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Effort is applicable to future Solar System Telescope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See whitepaper by J. Dorsey</a:t>
            </a:r>
          </a:p>
        </p:txBody>
      </p:sp>
      <p:pic>
        <p:nvPicPr>
          <p:cNvPr id="13" name="Picture 12">
            <a:extLst>
              <a:ext uri="{FF2B5EF4-FFF2-40B4-BE49-F238E27FC236}">
                <a16:creationId xmlns:a16="http://schemas.microsoft.com/office/drawing/2014/main" id="{96550D25-540D-43FF-BABE-E25FD0EE0F37}"/>
              </a:ext>
            </a:extLst>
          </p:cNvPr>
          <p:cNvPicPr>
            <a:picLocks noChangeAspect="1"/>
          </p:cNvPicPr>
          <p:nvPr/>
        </p:nvPicPr>
        <p:blipFill>
          <a:blip r:embed="rId2"/>
          <a:stretch>
            <a:fillRect/>
          </a:stretch>
        </p:blipFill>
        <p:spPr>
          <a:xfrm>
            <a:off x="7711092" y="0"/>
            <a:ext cx="4480908" cy="3349347"/>
          </a:xfrm>
          <a:prstGeom prst="rect">
            <a:avLst/>
          </a:prstGeom>
        </p:spPr>
      </p:pic>
      <p:sp>
        <p:nvSpPr>
          <p:cNvPr id="14" name="Rectangle 13">
            <a:extLst>
              <a:ext uri="{FF2B5EF4-FFF2-40B4-BE49-F238E27FC236}">
                <a16:creationId xmlns:a16="http://schemas.microsoft.com/office/drawing/2014/main" id="{CE9BFE1A-F1EA-4469-9C65-05BB0AEB8982}"/>
              </a:ext>
            </a:extLst>
          </p:cNvPr>
          <p:cNvSpPr/>
          <p:nvPr/>
        </p:nvSpPr>
        <p:spPr>
          <a:xfrm>
            <a:off x="2941752" y="-82933"/>
            <a:ext cx="80637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https://exoplanets.nasa.gov/exep/technology/in-space-assembly/iSAT_study/</a:t>
            </a:r>
          </a:p>
        </p:txBody>
      </p:sp>
      <p:pic>
        <p:nvPicPr>
          <p:cNvPr id="15" name="Picture 14" descr="A picture containing colorful&#10;&#10;Description automatically generated">
            <a:extLst>
              <a:ext uri="{FF2B5EF4-FFF2-40B4-BE49-F238E27FC236}">
                <a16:creationId xmlns:a16="http://schemas.microsoft.com/office/drawing/2014/main" id="{BFC526C1-8DDE-461F-A69F-2A8622A140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573402" y="3632394"/>
            <a:ext cx="4546663" cy="2541983"/>
          </a:xfrm>
          <a:prstGeom prst="rect">
            <a:avLst/>
          </a:prstGeom>
        </p:spPr>
      </p:pic>
      <p:sp>
        <p:nvSpPr>
          <p:cNvPr id="16" name="Rectangle 15">
            <a:extLst>
              <a:ext uri="{FF2B5EF4-FFF2-40B4-BE49-F238E27FC236}">
                <a16:creationId xmlns:a16="http://schemas.microsoft.com/office/drawing/2014/main" id="{51FB7DB4-34BD-4564-A833-241DC4DE52F3}"/>
              </a:ext>
            </a:extLst>
          </p:cNvPr>
          <p:cNvSpPr/>
          <p:nvPr/>
        </p:nvSpPr>
        <p:spPr>
          <a:xfrm>
            <a:off x="7573402" y="6165044"/>
            <a:ext cx="430528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LaRC RAMSES Lab</a:t>
            </a:r>
            <a:b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Robotic Assembly of Modular Space Exploration Systems</a:t>
            </a:r>
          </a:p>
        </p:txBody>
      </p:sp>
    </p:spTree>
    <p:extLst>
      <p:ext uri="{BB962C8B-B14F-4D97-AF65-F5344CB8AC3E}">
        <p14:creationId xmlns:p14="http://schemas.microsoft.com/office/powerpoint/2010/main" val="980796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78C9842-337F-4702-960C-C4E49E8CE739}"/>
              </a:ext>
            </a:extLst>
          </p:cNvPr>
          <p:cNvPicPr/>
          <p:nvPr/>
        </p:nvPicPr>
        <p:blipFill rotWithShape="1">
          <a:blip r:embed="rId3" cstate="print">
            <a:extLst>
              <a:ext uri="{28A0092B-C50C-407E-A947-70E740481C1C}">
                <a14:useLocalDpi xmlns:a14="http://schemas.microsoft.com/office/drawing/2010/main" val="0"/>
              </a:ext>
            </a:extLst>
          </a:blip>
          <a:srcRect t="959" r="5708" b="58166"/>
          <a:stretch/>
        </p:blipFill>
        <p:spPr>
          <a:xfrm>
            <a:off x="-1" y="0"/>
            <a:ext cx="12192000" cy="6858001"/>
          </a:xfrm>
          <a:prstGeom prst="rect">
            <a:avLst/>
          </a:prstGeom>
        </p:spPr>
      </p:pic>
      <p:sp>
        <p:nvSpPr>
          <p:cNvPr id="12" name="Rectangle 11">
            <a:extLst>
              <a:ext uri="{FF2B5EF4-FFF2-40B4-BE49-F238E27FC236}">
                <a16:creationId xmlns:a16="http://schemas.microsoft.com/office/drawing/2014/main" id="{C60FF6EA-E2F0-40E4-97F1-62779F17D5FC}"/>
              </a:ext>
            </a:extLst>
          </p:cNvPr>
          <p:cNvSpPr/>
          <p:nvPr/>
        </p:nvSpPr>
        <p:spPr>
          <a:xfrm>
            <a:off x="711200" y="800100"/>
            <a:ext cx="5384800" cy="6057900"/>
          </a:xfrm>
          <a:prstGeom prst="rect">
            <a:avLst/>
          </a:prstGeom>
          <a:gradFill>
            <a:gsLst>
              <a:gs pos="0">
                <a:schemeClr val="tx1">
                  <a:alpha val="0"/>
                </a:schemeClr>
              </a:gs>
              <a:gs pos="51000">
                <a:schemeClr val="tx1">
                  <a:alpha val="50000"/>
                </a:schemeClr>
              </a:gs>
              <a:gs pos="100000">
                <a:schemeClr val="tx1">
                  <a:alpha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AFD08D-44AE-4B10-9111-D9F5C56A42DF}"/>
              </a:ext>
            </a:extLst>
          </p:cNvPr>
          <p:cNvSpPr>
            <a:spLocks noGrp="1"/>
          </p:cNvSpPr>
          <p:nvPr>
            <p:ph type="title"/>
          </p:nvPr>
        </p:nvSpPr>
        <p:spPr>
          <a:xfrm>
            <a:off x="0" y="0"/>
            <a:ext cx="12191999" cy="1419047"/>
          </a:xfrm>
          <a:gradFill flip="none" rotWithShape="1">
            <a:gsLst>
              <a:gs pos="100000">
                <a:srgbClr val="000000">
                  <a:alpha val="0"/>
                </a:srgbClr>
              </a:gs>
              <a:gs pos="69000">
                <a:schemeClr val="tx1"/>
              </a:gs>
              <a:gs pos="0">
                <a:schemeClr val="tx1"/>
              </a:gs>
            </a:gsLst>
            <a:lin ang="5400000" scaled="1"/>
            <a:tileRect/>
          </a:gradFill>
        </p:spPr>
        <p:txBody>
          <a:bodyPr>
            <a:normAutofit/>
          </a:bodyPr>
          <a:lstStyle/>
          <a:p>
            <a:r>
              <a:rPr lang="en-US" sz="3600" b="1" u="sng" dirty="0">
                <a:solidFill>
                  <a:schemeClr val="bg1"/>
                </a:solidFill>
              </a:rPr>
              <a:t>CHARISMA</a:t>
            </a:r>
            <a:r>
              <a:rPr lang="en-US" sz="3600" b="1" dirty="0">
                <a:solidFill>
                  <a:schemeClr val="bg1"/>
                </a:solidFill>
              </a:rPr>
              <a:t>: </a:t>
            </a:r>
            <a:r>
              <a:rPr lang="en-US" sz="3600" b="1" u="sng" dirty="0">
                <a:solidFill>
                  <a:schemeClr val="bg1"/>
                </a:solidFill>
              </a:rPr>
              <a:t>C</a:t>
            </a:r>
            <a:r>
              <a:rPr lang="en-US" sz="3600" b="1" dirty="0">
                <a:solidFill>
                  <a:schemeClr val="bg1"/>
                </a:solidFill>
              </a:rPr>
              <a:t>aroline </a:t>
            </a:r>
            <a:r>
              <a:rPr lang="en-US" sz="3600" b="1" u="sng" dirty="0">
                <a:solidFill>
                  <a:schemeClr val="bg1"/>
                </a:solidFill>
              </a:rPr>
              <a:t>H</a:t>
            </a:r>
            <a:r>
              <a:rPr lang="en-US" sz="3600" b="1" dirty="0">
                <a:solidFill>
                  <a:schemeClr val="bg1"/>
                </a:solidFill>
              </a:rPr>
              <a:t>erschel high-</a:t>
            </a:r>
            <a:r>
              <a:rPr lang="en-US" sz="3600" b="1" u="sng" dirty="0">
                <a:solidFill>
                  <a:schemeClr val="bg1"/>
                </a:solidFill>
              </a:rPr>
              <a:t>A</a:t>
            </a:r>
            <a:r>
              <a:rPr lang="en-US" sz="3600" b="1" dirty="0">
                <a:solidFill>
                  <a:schemeClr val="bg1"/>
                </a:solidFill>
              </a:rPr>
              <a:t>ngular </a:t>
            </a:r>
            <a:r>
              <a:rPr lang="en-US" sz="3600" b="1" u="sng" dirty="0">
                <a:solidFill>
                  <a:schemeClr val="bg1"/>
                </a:solidFill>
              </a:rPr>
              <a:t>R</a:t>
            </a:r>
            <a:r>
              <a:rPr lang="en-US" sz="3600" b="1" dirty="0">
                <a:solidFill>
                  <a:schemeClr val="bg1"/>
                </a:solidFill>
              </a:rPr>
              <a:t>esolution </a:t>
            </a:r>
            <a:br>
              <a:rPr lang="en-US" sz="3600" b="1" dirty="0">
                <a:solidFill>
                  <a:schemeClr val="bg1"/>
                </a:solidFill>
              </a:rPr>
            </a:br>
            <a:r>
              <a:rPr lang="en-US" sz="3600" b="1" u="sng" dirty="0">
                <a:solidFill>
                  <a:schemeClr val="bg1"/>
                </a:solidFill>
              </a:rPr>
              <a:t>I</a:t>
            </a:r>
            <a:r>
              <a:rPr lang="en-US" sz="3600" b="1" dirty="0">
                <a:solidFill>
                  <a:schemeClr val="bg1"/>
                </a:solidFill>
              </a:rPr>
              <a:t>maging &amp; </a:t>
            </a:r>
            <a:r>
              <a:rPr lang="en-US" sz="3600" b="1" u="sng" dirty="0">
                <a:solidFill>
                  <a:schemeClr val="bg1"/>
                </a:solidFill>
              </a:rPr>
              <a:t>S</a:t>
            </a:r>
            <a:r>
              <a:rPr lang="en-US" sz="3600" b="1" dirty="0">
                <a:solidFill>
                  <a:schemeClr val="bg1"/>
                </a:solidFill>
              </a:rPr>
              <a:t>pectroscopy </a:t>
            </a:r>
            <a:r>
              <a:rPr lang="en-US" sz="3600" b="1" u="sng" dirty="0">
                <a:solidFill>
                  <a:schemeClr val="bg1"/>
                </a:solidFill>
              </a:rPr>
              <a:t>M</a:t>
            </a:r>
            <a:r>
              <a:rPr lang="en-US" sz="3600" b="1" dirty="0">
                <a:solidFill>
                  <a:schemeClr val="bg1"/>
                </a:solidFill>
              </a:rPr>
              <a:t>ulti-</a:t>
            </a:r>
            <a:r>
              <a:rPr lang="en-US" sz="3600" b="1" u="sng" dirty="0">
                <a:solidFill>
                  <a:schemeClr val="bg1"/>
                </a:solidFill>
              </a:rPr>
              <a:t>A</a:t>
            </a:r>
            <a:r>
              <a:rPr lang="en-US" sz="3600" b="1" dirty="0">
                <a:solidFill>
                  <a:schemeClr val="bg1"/>
                </a:solidFill>
              </a:rPr>
              <a:t>perture Telescope</a:t>
            </a:r>
          </a:p>
        </p:txBody>
      </p:sp>
      <p:sp>
        <p:nvSpPr>
          <p:cNvPr id="3" name="Slide Number Placeholder 2">
            <a:extLst>
              <a:ext uri="{FF2B5EF4-FFF2-40B4-BE49-F238E27FC236}">
                <a16:creationId xmlns:a16="http://schemas.microsoft.com/office/drawing/2014/main" id="{085C3685-A1BA-49D9-BB27-A7EF90A1A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9FAF7B-573A-C549-B34C-011608B1991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77536A3-65B2-4722-BBBD-83C7EE28A20C}"/>
              </a:ext>
            </a:extLst>
          </p:cNvPr>
          <p:cNvSpPr txBox="1"/>
          <p:nvPr/>
        </p:nvSpPr>
        <p:spPr>
          <a:xfrm>
            <a:off x="202721" y="1991822"/>
            <a:ext cx="742176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Notional Architecture</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~10-meter Effective Aperture</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Equivalent of 2-meter circular aperture area</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Sparse-Aperture Design</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Assembled and/or Deployed in Space</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30-deg Solar Exclusion Zone</a:t>
            </a:r>
          </a:p>
          <a:p>
            <a:pPr marL="168275"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Create tech heritage for future astrophysics telescopes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907CEBC-125E-4935-B99D-25FDE2344E41}"/>
              </a:ext>
            </a:extLst>
          </p:cNvPr>
          <p:cNvSpPr txBox="1"/>
          <p:nvPr/>
        </p:nvSpPr>
        <p:spPr>
          <a:xfrm>
            <a:off x="202722" y="1602275"/>
            <a:ext cx="53848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Designed to balance sensitivity and resolution</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E95C1456-5A19-45A1-AA89-F4B5D0840E0C}"/>
              </a:ext>
            </a:extLst>
          </p:cNvPr>
          <p:cNvGrpSpPr/>
          <p:nvPr/>
        </p:nvGrpSpPr>
        <p:grpSpPr>
          <a:xfrm>
            <a:off x="130743" y="4321921"/>
            <a:ext cx="6545714" cy="2352881"/>
            <a:chOff x="5202860" y="1716151"/>
            <a:chExt cx="5709556" cy="2052320"/>
          </a:xfrm>
        </p:grpSpPr>
        <p:pic>
          <p:nvPicPr>
            <p:cNvPr id="9" name="Picture 8">
              <a:extLst>
                <a:ext uri="{FF2B5EF4-FFF2-40B4-BE49-F238E27FC236}">
                  <a16:creationId xmlns:a16="http://schemas.microsoft.com/office/drawing/2014/main" id="{9176C15E-6715-4B48-B7F6-20813F97E2A9}"/>
                </a:ext>
              </a:extLst>
            </p:cNvPr>
            <p:cNvPicPr/>
            <p:nvPr/>
          </p:nvPicPr>
          <p:blipFill rotWithShape="1">
            <a:blip r:embed="rId4" cstate="print">
              <a:extLst>
                <a:ext uri="{28A0092B-C50C-407E-A947-70E740481C1C}">
                  <a14:useLocalDpi xmlns:a14="http://schemas.microsoft.com/office/drawing/2010/main" val="0"/>
                </a:ext>
              </a:extLst>
            </a:blip>
            <a:srcRect t="4301"/>
            <a:stretch/>
          </p:blipFill>
          <p:spPr bwMode="auto">
            <a:xfrm>
              <a:off x="5202860" y="1716151"/>
              <a:ext cx="4474845" cy="2052320"/>
            </a:xfrm>
            <a:prstGeom prst="rect">
              <a:avLst/>
            </a:prstGeom>
            <a:noFill/>
            <a:ln>
              <a:noFill/>
            </a:ln>
            <a:extLst>
              <a:ext uri="{53640926-AAD7-44D8-BBD7-CCE9431645EC}">
                <a14:shadowObscured xmlns:a14="http://schemas.microsoft.com/office/drawing/2010/main"/>
              </a:ext>
            </a:extLst>
          </p:spPr>
        </p:pic>
        <p:sp>
          <p:nvSpPr>
            <p:cNvPr id="13" name="object 78">
              <a:extLst>
                <a:ext uri="{FF2B5EF4-FFF2-40B4-BE49-F238E27FC236}">
                  <a16:creationId xmlns:a16="http://schemas.microsoft.com/office/drawing/2014/main" id="{093EDCDA-F739-4CF7-AFFD-BCCAF235CDDF}"/>
                </a:ext>
              </a:extLst>
            </p:cNvPr>
            <p:cNvSpPr/>
            <p:nvPr/>
          </p:nvSpPr>
          <p:spPr>
            <a:xfrm>
              <a:off x="9677706" y="1716151"/>
              <a:ext cx="1234710" cy="2052320"/>
            </a:xfrm>
            <a:prstGeom prst="rect">
              <a:avLst/>
            </a:prstGeom>
            <a:blipFill>
              <a:blip r:embed="rId5" cstate="print"/>
              <a:stretch>
                <a:fillRect l="-326315" t="-815" r="-2485" b="-1755"/>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 name="Hsu et al., 2020 Mission Concept White Paper for the Decadal Survey on Planetary Science and Astrobiology 2023-2032">
            <a:extLst>
              <a:ext uri="{FF2B5EF4-FFF2-40B4-BE49-F238E27FC236}">
                <a16:creationId xmlns:a16="http://schemas.microsoft.com/office/drawing/2014/main" id="{5685026D-66D8-42D5-8BA4-9965C87679D2}"/>
              </a:ext>
            </a:extLst>
          </p:cNvPr>
          <p:cNvSpPr txBox="1"/>
          <p:nvPr/>
        </p:nvSpPr>
        <p:spPr>
          <a:xfrm>
            <a:off x="240143" y="1209221"/>
            <a:ext cx="414216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2800"/>
            </a:lvl1p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lumMod val="95000"/>
                  </a:prstClr>
                </a:solidFill>
                <a:effectLst/>
                <a:uLnTx/>
                <a:uFillTx/>
                <a:latin typeface="Helvetica Neue"/>
                <a:ea typeface="+mn-ea"/>
                <a:cs typeface="+mn-cs"/>
                <a:sym typeface="Helvetica Neue"/>
              </a:rPr>
              <a:t>Sayanagi</a:t>
            </a:r>
            <a:r>
              <a:rPr kumimoji="0" sz="1400" b="0" i="0" u="none" strike="noStrike" kern="0" cap="none" spc="0" normalizeH="0" baseline="0" noProof="0" dirty="0">
                <a:ln>
                  <a:noFill/>
                </a:ln>
                <a:solidFill>
                  <a:prstClr val="white">
                    <a:lumMod val="95000"/>
                  </a:prstClr>
                </a:solidFill>
                <a:effectLst/>
                <a:uLnTx/>
                <a:uFillTx/>
                <a:latin typeface="Helvetica Neue"/>
                <a:ea typeface="+mn-ea"/>
                <a:cs typeface="+mn-cs"/>
                <a:sym typeface="Helvetica Neue"/>
              </a:rPr>
              <a:t> et al., 2020 Mission Concept White Paper</a:t>
            </a:r>
          </a:p>
        </p:txBody>
      </p:sp>
    </p:spTree>
    <p:extLst>
      <p:ext uri="{BB962C8B-B14F-4D97-AF65-F5344CB8AC3E}">
        <p14:creationId xmlns:p14="http://schemas.microsoft.com/office/powerpoint/2010/main" val="3362556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701C71-F077-44C9-944E-4232B479F71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45064" name="Picture 8">
            <a:extLst>
              <a:ext uri="{FF2B5EF4-FFF2-40B4-BE49-F238E27FC236}">
                <a16:creationId xmlns:a16="http://schemas.microsoft.com/office/drawing/2014/main" id="{281F4482-C5FA-49CD-B90A-E632D0D0DF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928" r="41344" b="37419"/>
          <a:stretch>
            <a:fillRect/>
          </a:stretch>
        </p:blipFill>
        <p:spPr bwMode="auto">
          <a:xfrm>
            <a:off x="34411" y="0"/>
            <a:ext cx="12192000" cy="6858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5058" name="Rectangle 2">
            <a:extLst>
              <a:ext uri="{FF2B5EF4-FFF2-40B4-BE49-F238E27FC236}">
                <a16:creationId xmlns:a16="http://schemas.microsoft.com/office/drawing/2014/main" id="{EF567256-C0DD-417D-9C66-8AE56A67A3A9}"/>
              </a:ext>
            </a:extLst>
          </p:cNvPr>
          <p:cNvSpPr>
            <a:spLocks noGrp="1"/>
          </p:cNvSpPr>
          <p:nvPr>
            <p:ph type="title"/>
          </p:nvPr>
        </p:nvSpPr>
        <p:spPr>
          <a:xfrm>
            <a:off x="95995" y="154354"/>
            <a:ext cx="8606367" cy="990600"/>
          </a:xfrm>
        </p:spPr>
        <p:txBody>
          <a:bodyPr/>
          <a:lstStyle/>
          <a:p>
            <a:r>
              <a:rPr lang="en-US" altLang="en-US" sz="3733" b="1" dirty="0" err="1"/>
              <a:t>LightBeam</a:t>
            </a:r>
            <a:r>
              <a:rPr lang="en-US" altLang="en-US" sz="3733" dirty="0"/>
              <a:t>: </a:t>
            </a:r>
            <a:br>
              <a:rPr lang="en-US" altLang="en-US" sz="3733" dirty="0"/>
            </a:br>
            <a:r>
              <a:rPr lang="en-US" altLang="en-US" sz="3733" dirty="0"/>
              <a:t>Optical Interferometer Concept</a:t>
            </a:r>
          </a:p>
        </p:txBody>
      </p:sp>
      <p:pic>
        <p:nvPicPr>
          <p:cNvPr id="45061" name="Picture 5">
            <a:extLst>
              <a:ext uri="{FF2B5EF4-FFF2-40B4-BE49-F238E27FC236}">
                <a16:creationId xmlns:a16="http://schemas.microsoft.com/office/drawing/2014/main" id="{60A94A00-54DC-468D-AEAA-1E88BD8B6CAA}"/>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505951" y="71967"/>
            <a:ext cx="2639483" cy="2639484"/>
          </a:xfrm>
          <a:prstGeom prst="rect">
            <a:avLst/>
          </a:prstGeom>
          <a:noFill/>
          <a:extLst>
            <a:ext uri="{909E8E84-426E-40DD-AFC4-6F175D3DCCD1}">
              <a14:hiddenFill xmlns:a14="http://schemas.microsoft.com/office/drawing/2010/main">
                <a:solidFill>
                  <a:srgbClr val="FFFFFF"/>
                </a:solidFill>
              </a14:hiddenFill>
            </a:ext>
          </a:extLst>
        </p:spPr>
      </p:pic>
      <p:sp>
        <p:nvSpPr>
          <p:cNvPr id="45062" name="Text Box 6">
            <a:extLst>
              <a:ext uri="{FF2B5EF4-FFF2-40B4-BE49-F238E27FC236}">
                <a16:creationId xmlns:a16="http://schemas.microsoft.com/office/drawing/2014/main" id="{607637C6-DD6F-4F26-8F5E-DA3BFF527FAE}"/>
              </a:ext>
            </a:extLst>
          </p:cNvPr>
          <p:cNvSpPr txBox="1">
            <a:spLocks noChangeArrowheads="1"/>
          </p:cNvSpPr>
          <p:nvPr/>
        </p:nvSpPr>
        <p:spPr bwMode="auto">
          <a:xfrm>
            <a:off x="9773680" y="2643718"/>
            <a:ext cx="2323072" cy="66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1219170" rtl="0" eaLnBrk="1" fontAlgn="base" latinLnBrk="0" hangingPunct="1">
              <a:lnSpc>
                <a:spcPct val="100000"/>
              </a:lnSpc>
              <a:spcBef>
                <a:spcPct val="0"/>
              </a:spcBef>
              <a:spcAft>
                <a:spcPct val="0"/>
              </a:spcAft>
              <a:buClrTx/>
              <a:buSzTx/>
              <a:buFontTx/>
              <a:buNone/>
              <a:tabLst/>
              <a:defRPr/>
            </a:pPr>
            <a:r>
              <a:rPr kumimoji="0" lang="en-US" altLang="en-US" sz="1867" b="1" i="1" u="none" strike="noStrike" kern="1200" cap="none" spc="0" normalizeH="0" baseline="0" noProof="0" dirty="0">
                <a:ln>
                  <a:noFill/>
                </a:ln>
                <a:solidFill>
                  <a:srgbClr val="0000FF"/>
                </a:solidFill>
                <a:effectLst/>
                <a:uLnTx/>
                <a:uFillTx/>
                <a:latin typeface="Verdana" panose="020B0604030504040204" pitchFamily="34" charset="0"/>
                <a:ea typeface="+mn-ea"/>
                <a:cs typeface="Arial" panose="020B0604020202020204" pitchFamily="34" charset="0"/>
              </a:rPr>
              <a:t>DAWN at Ceres:</a:t>
            </a:r>
          </a:p>
          <a:p>
            <a:pPr marL="0" marR="0" lvl="0" indent="0" algn="r" defTabSz="1219170" rtl="0" eaLnBrk="1" fontAlgn="base" latinLnBrk="0" hangingPunct="1">
              <a:lnSpc>
                <a:spcPct val="100000"/>
              </a:lnSpc>
              <a:spcBef>
                <a:spcPct val="0"/>
              </a:spcBef>
              <a:spcAft>
                <a:spcPct val="0"/>
              </a:spcAft>
              <a:buClrTx/>
              <a:buSzTx/>
              <a:buFontTx/>
              <a:buNone/>
              <a:tabLst/>
              <a:defRPr/>
            </a:pPr>
            <a:r>
              <a:rPr kumimoji="0" lang="en-US" altLang="en-US" sz="1867" b="1" i="1" u="none" strike="noStrike" kern="1200" cap="none" spc="0" normalizeH="0" baseline="0" noProof="0" dirty="0">
                <a:ln>
                  <a:noFill/>
                </a:ln>
                <a:solidFill>
                  <a:srgbClr val="0000FF"/>
                </a:solidFill>
                <a:effectLst/>
                <a:uLnTx/>
                <a:uFillTx/>
                <a:latin typeface="Verdana" panose="020B0604030504040204" pitchFamily="34" charset="0"/>
                <a:ea typeface="+mn-ea"/>
                <a:cs typeface="Arial" panose="020B0604020202020204" pitchFamily="34" charset="0"/>
              </a:rPr>
              <a:t>27×27 pix</a:t>
            </a:r>
          </a:p>
        </p:txBody>
      </p:sp>
      <p:sp>
        <p:nvSpPr>
          <p:cNvPr id="45059" name="Rectangle 3">
            <a:extLst>
              <a:ext uri="{FF2B5EF4-FFF2-40B4-BE49-F238E27FC236}">
                <a16:creationId xmlns:a16="http://schemas.microsoft.com/office/drawing/2014/main" id="{D691649D-EE95-46C2-8C5A-B38E60269E2E}"/>
              </a:ext>
            </a:extLst>
          </p:cNvPr>
          <p:cNvSpPr>
            <a:spLocks noGrp="1"/>
          </p:cNvSpPr>
          <p:nvPr>
            <p:ph type="body" idx="1"/>
          </p:nvPr>
        </p:nvSpPr>
        <p:spPr>
          <a:xfrm>
            <a:off x="34411" y="1388464"/>
            <a:ext cx="9169400" cy="4910667"/>
          </a:xfrm>
          <a:gradFill flip="none" rotWithShape="1">
            <a:gsLst>
              <a:gs pos="0">
                <a:schemeClr val="bg1">
                  <a:alpha val="0"/>
                </a:schemeClr>
              </a:gs>
              <a:gs pos="65000">
                <a:schemeClr val="bg1"/>
              </a:gs>
              <a:gs pos="100000">
                <a:schemeClr val="bg1">
                  <a:alpha val="25000"/>
                </a:schemeClr>
              </a:gs>
            </a:gsLst>
            <a:path path="circle">
              <a:fillToRect l="100000" b="100000"/>
            </a:path>
            <a:tileRect t="-100000" r="-100000"/>
          </a:gradFill>
        </p:spPr>
        <p:txBody>
          <a:bodyPr/>
          <a:lstStyle/>
          <a:p>
            <a:pPr>
              <a:lnSpc>
                <a:spcPct val="90000"/>
              </a:lnSpc>
            </a:pPr>
            <a:r>
              <a:rPr lang="en-US" altLang="en-US" sz="2667" dirty="0"/>
              <a:t>Optimized for Imaging Resolution</a:t>
            </a:r>
          </a:p>
          <a:p>
            <a:pPr>
              <a:lnSpc>
                <a:spcPct val="90000"/>
              </a:lnSpc>
            </a:pPr>
            <a:r>
              <a:rPr lang="en-US" altLang="en-US" sz="2667" dirty="0"/>
              <a:t>Flyby-like snapshot imaging at ~10×10 to 100×100 pixels</a:t>
            </a:r>
          </a:p>
          <a:p>
            <a:pPr lvl="1">
              <a:lnSpc>
                <a:spcPct val="90000"/>
              </a:lnSpc>
            </a:pPr>
            <a:r>
              <a:rPr lang="en-US" altLang="en-US" sz="2400" dirty="0">
                <a:solidFill>
                  <a:schemeClr val="tx1"/>
                </a:solidFill>
              </a:rPr>
              <a:t>Outer planet moons</a:t>
            </a:r>
          </a:p>
          <a:p>
            <a:pPr lvl="1">
              <a:lnSpc>
                <a:spcPct val="90000"/>
              </a:lnSpc>
            </a:pPr>
            <a:r>
              <a:rPr lang="en-US" altLang="en-US" sz="2400" dirty="0">
                <a:solidFill>
                  <a:schemeClr val="tx1"/>
                </a:solidFill>
              </a:rPr>
              <a:t>Larger (~500+ km) KBOs</a:t>
            </a:r>
          </a:p>
          <a:p>
            <a:pPr lvl="1">
              <a:lnSpc>
                <a:spcPct val="90000"/>
              </a:lnSpc>
            </a:pPr>
            <a:r>
              <a:rPr lang="en-US" altLang="en-US" sz="2400" dirty="0">
                <a:solidFill>
                  <a:schemeClr val="tx1"/>
                </a:solidFill>
              </a:rPr>
              <a:t>Thousands of &gt;10-100km bodies throughout solar system </a:t>
            </a:r>
          </a:p>
          <a:p>
            <a:pPr>
              <a:lnSpc>
                <a:spcPct val="90000"/>
              </a:lnSpc>
            </a:pPr>
            <a:r>
              <a:rPr lang="en-US" altLang="en-US" sz="2667" dirty="0"/>
              <a:t>Based on existing NASA STMD technology investments &amp; capabilities</a:t>
            </a:r>
          </a:p>
          <a:p>
            <a:pPr lvl="1">
              <a:lnSpc>
                <a:spcPct val="90000"/>
              </a:lnSpc>
            </a:pPr>
            <a:r>
              <a:rPr lang="en-US" altLang="en-US" sz="2400" dirty="0">
                <a:solidFill>
                  <a:schemeClr val="tx1"/>
                </a:solidFill>
              </a:rPr>
              <a:t>~100m baseline visible interferometer with 6 x 300mm apertures</a:t>
            </a:r>
          </a:p>
          <a:p>
            <a:pPr lvl="1">
              <a:lnSpc>
                <a:spcPct val="90000"/>
              </a:lnSpc>
            </a:pPr>
            <a:r>
              <a:rPr lang="en-US" altLang="en-US" sz="2400" dirty="0">
                <a:solidFill>
                  <a:schemeClr val="tx1"/>
                </a:solidFill>
              </a:rPr>
              <a:t>Large s/c structure enabled by in-space manufacturing</a:t>
            </a:r>
          </a:p>
          <a:p>
            <a:pPr lvl="1">
              <a:lnSpc>
                <a:spcPct val="90000"/>
              </a:lnSpc>
            </a:pPr>
            <a:r>
              <a:rPr lang="en-US" altLang="en-US" sz="2400" dirty="0">
                <a:solidFill>
                  <a:schemeClr val="tx1"/>
                </a:solidFill>
              </a:rPr>
              <a:t>Multiple Made in Space ISS manufacturing units already flying</a:t>
            </a:r>
          </a:p>
          <a:p>
            <a:pPr lvl="1">
              <a:lnSpc>
                <a:spcPct val="90000"/>
              </a:lnSpc>
            </a:pPr>
            <a:r>
              <a:rPr lang="en-US" altLang="en-US" sz="2400" dirty="0">
                <a:solidFill>
                  <a:schemeClr val="tx1"/>
                </a:solidFill>
              </a:rPr>
              <a:t>First dedicated MIS flight:  </a:t>
            </a:r>
            <a:r>
              <a:rPr lang="en-US" altLang="en-US" sz="2400" dirty="0" err="1">
                <a:solidFill>
                  <a:schemeClr val="tx1"/>
                </a:solidFill>
              </a:rPr>
              <a:t>Archinaut</a:t>
            </a:r>
            <a:r>
              <a:rPr lang="en-US" altLang="en-US" sz="2400" dirty="0">
                <a:solidFill>
                  <a:schemeClr val="tx1"/>
                </a:solidFill>
              </a:rPr>
              <a:t> One (2023)</a:t>
            </a:r>
          </a:p>
          <a:p>
            <a:pPr>
              <a:lnSpc>
                <a:spcPct val="90000"/>
              </a:lnSpc>
            </a:pPr>
            <a:r>
              <a:rPr lang="en-US" altLang="en-US" sz="2667" dirty="0"/>
              <a:t>In-Space Assembly/Deployment/</a:t>
            </a:r>
            <a:r>
              <a:rPr lang="en-US" altLang="en-US" sz="2667" dirty="0" err="1"/>
              <a:t>Manfacturering</a:t>
            </a:r>
            <a:r>
              <a:rPr lang="en-US" altLang="en-US" sz="2667" dirty="0"/>
              <a:t> of Large Structure = mutual benefit to Astrophysics and Planetary</a:t>
            </a:r>
          </a:p>
        </p:txBody>
      </p:sp>
      <p:sp>
        <p:nvSpPr>
          <p:cNvPr id="11" name="Hsu et al., 2020 Mission Concept White Paper for the Decadal Survey on Planetary Science and Astrobiology 2023-2032">
            <a:extLst>
              <a:ext uri="{FF2B5EF4-FFF2-40B4-BE49-F238E27FC236}">
                <a16:creationId xmlns:a16="http://schemas.microsoft.com/office/drawing/2014/main" id="{8564DBAF-D97F-4D5A-AE4C-F40DAA3AF5B1}"/>
              </a:ext>
            </a:extLst>
          </p:cNvPr>
          <p:cNvSpPr txBox="1"/>
          <p:nvPr/>
        </p:nvSpPr>
        <p:spPr>
          <a:xfrm>
            <a:off x="95995" y="1124969"/>
            <a:ext cx="4162999"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2800"/>
            </a:lvl1pP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5E5E5E"/>
                </a:solidFill>
                <a:effectLst/>
                <a:uLnTx/>
                <a:uFillTx/>
                <a:latin typeface="Helvetica Neue"/>
                <a:ea typeface="+mn-ea"/>
                <a:cs typeface="+mn-cs"/>
                <a:sym typeface="Helvetica Neue"/>
              </a:rPr>
              <a:t>van Belle</a:t>
            </a:r>
            <a:r>
              <a:rPr kumimoji="0" sz="1400" b="0" i="0" u="none" strike="noStrike" kern="0" cap="none" spc="0" normalizeH="0" baseline="0" noProof="0" dirty="0">
                <a:ln>
                  <a:noFill/>
                </a:ln>
                <a:solidFill>
                  <a:srgbClr val="5E5E5E"/>
                </a:solidFill>
                <a:effectLst/>
                <a:uLnTx/>
                <a:uFillTx/>
                <a:latin typeface="Helvetica Neue"/>
                <a:ea typeface="+mn-ea"/>
                <a:cs typeface="+mn-cs"/>
                <a:sym typeface="Helvetica Neue"/>
              </a:rPr>
              <a:t> et al., 2020 Mission Concept White Paper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A579-7F93-4F08-9ECE-3BAF52D40AC5}"/>
              </a:ext>
            </a:extLst>
          </p:cNvPr>
          <p:cNvSpPr>
            <a:spLocks noGrp="1"/>
          </p:cNvSpPr>
          <p:nvPr>
            <p:ph type="title"/>
          </p:nvPr>
        </p:nvSpPr>
        <p:spPr>
          <a:xfrm>
            <a:off x="131471" y="0"/>
            <a:ext cx="4822794" cy="1722755"/>
          </a:xfrm>
        </p:spPr>
        <p:txBody>
          <a:bodyPr>
            <a:normAutofit/>
          </a:bodyPr>
          <a:lstStyle/>
          <a:p>
            <a:r>
              <a:rPr lang="en-US" sz="3100" b="1" dirty="0"/>
              <a:t>Diffraction Zone Plate Telescope</a:t>
            </a:r>
            <a:endParaRPr lang="en-US" b="1" dirty="0"/>
          </a:p>
        </p:txBody>
      </p:sp>
      <p:pic>
        <p:nvPicPr>
          <p:cNvPr id="4" name="Content Placeholder 3" descr="A picture containing holding, person, blue, person&#10;&#10;Description automatically generated">
            <a:extLst>
              <a:ext uri="{FF2B5EF4-FFF2-40B4-BE49-F238E27FC236}">
                <a16:creationId xmlns:a16="http://schemas.microsoft.com/office/drawing/2014/main" id="{B41AE963-1EF5-4B47-8996-3A3DE9AF66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41061" y="65848"/>
            <a:ext cx="4187928" cy="2899335"/>
          </a:xfrm>
        </p:spPr>
      </p:pic>
      <p:sp>
        <p:nvSpPr>
          <p:cNvPr id="7" name="TextBox 6">
            <a:extLst>
              <a:ext uri="{FF2B5EF4-FFF2-40B4-BE49-F238E27FC236}">
                <a16:creationId xmlns:a16="http://schemas.microsoft.com/office/drawing/2014/main" id="{80E2592D-1AF1-400C-A43E-47F945FE648F}"/>
              </a:ext>
            </a:extLst>
          </p:cNvPr>
          <p:cNvSpPr txBox="1"/>
          <p:nvPr/>
        </p:nvSpPr>
        <p:spPr>
          <a:xfrm>
            <a:off x="0" y="2176290"/>
            <a:ext cx="7989644"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Under Development at NASA Langley</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SPECIES Concept / PI: J. </a:t>
            </a:r>
            <a:r>
              <a:rPr kumimoji="0" lang="en-US" sz="2400" b="0" i="0" u="none" strike="noStrike" kern="1200" cap="none" spc="0" normalizeH="0" baseline="0" noProof="0" dirty="0" err="1">
                <a:ln>
                  <a:noFill/>
                </a:ln>
                <a:solidFill>
                  <a:prstClr val="white"/>
                </a:solidFill>
                <a:effectLst/>
                <a:uLnTx/>
                <a:uFillTx/>
                <a:latin typeface="Calibri" panose="020F0502020204030204"/>
                <a:ea typeface="+mn-ea"/>
                <a:cs typeface="+mn-cs"/>
              </a:rPr>
              <a:t>Leckey</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Light-weight Membrane Diffraction Zone Plate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90% reduction in system mass compared to traditional optics</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40% Optical Throughput </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Design optimized for sensitivity (not for image quality)</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Currently TRL =2, TRL = 4 expected by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Concept Study Objective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Examine Technology Benefit for Planetary Science</a:t>
            </a:r>
          </a:p>
          <a:p>
            <a:pPr marL="285750" marR="0" lvl="0" indent="-168275"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Recommend Development Roadmap</a:t>
            </a:r>
          </a:p>
        </p:txBody>
      </p:sp>
      <p:pic>
        <p:nvPicPr>
          <p:cNvPr id="20482" name="Picture 2">
            <a:extLst>
              <a:ext uri="{FF2B5EF4-FFF2-40B4-BE49-F238E27FC236}">
                <a16:creationId xmlns:a16="http://schemas.microsoft.com/office/drawing/2014/main" id="{4D941B57-14A6-4A60-93DD-F1A1065CC7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89" t="15482" r="22697" b="26445"/>
          <a:stretch/>
        </p:blipFill>
        <p:spPr bwMode="auto">
          <a:xfrm>
            <a:off x="7930732" y="3319559"/>
            <a:ext cx="4187927" cy="28993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9B2AA03-1938-48C2-92BA-529B382A7519}"/>
              </a:ext>
            </a:extLst>
          </p:cNvPr>
          <p:cNvSpPr/>
          <p:nvPr/>
        </p:nvSpPr>
        <p:spPr>
          <a:xfrm>
            <a:off x="7844032" y="2923954"/>
            <a:ext cx="410566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Multi-layer Fresnel Zone Plate LIDAR Concept</a:t>
            </a:r>
          </a:p>
        </p:txBody>
      </p:sp>
      <p:sp>
        <p:nvSpPr>
          <p:cNvPr id="11" name="Rectangle 10">
            <a:extLst>
              <a:ext uri="{FF2B5EF4-FFF2-40B4-BE49-F238E27FC236}">
                <a16:creationId xmlns:a16="http://schemas.microsoft.com/office/drawing/2014/main" id="{91D33233-273D-4192-968C-B310B8BB1267}"/>
              </a:ext>
            </a:extLst>
          </p:cNvPr>
          <p:cNvSpPr/>
          <p:nvPr/>
        </p:nvSpPr>
        <p:spPr>
          <a:xfrm>
            <a:off x="7930732" y="6218893"/>
            <a:ext cx="41056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Diffraction Zone Plate Image Example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(From Wikipedia)</a:t>
            </a:r>
          </a:p>
        </p:txBody>
      </p:sp>
    </p:spTree>
    <p:extLst>
      <p:ext uri="{BB962C8B-B14F-4D97-AF65-F5344CB8AC3E}">
        <p14:creationId xmlns:p14="http://schemas.microsoft.com/office/powerpoint/2010/main" val="539480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AF967-B61B-4F44-B1A2-A703FBCE35D7}"/>
              </a:ext>
            </a:extLst>
          </p:cNvPr>
          <p:cNvSpPr>
            <a:spLocks noGrp="1"/>
          </p:cNvSpPr>
          <p:nvPr>
            <p:ph type="title"/>
          </p:nvPr>
        </p:nvSpPr>
        <p:spPr>
          <a:xfrm>
            <a:off x="137652" y="298757"/>
            <a:ext cx="3645310" cy="1325563"/>
          </a:xfrm>
        </p:spPr>
        <p:txBody>
          <a:bodyPr>
            <a:normAutofit fontScale="90000"/>
          </a:bodyPr>
          <a:lstStyle/>
          <a:p>
            <a:r>
              <a:rPr lang="en-US" dirty="0"/>
              <a:t>Relevant Ongoing Activities</a:t>
            </a:r>
          </a:p>
        </p:txBody>
      </p:sp>
      <p:sp>
        <p:nvSpPr>
          <p:cNvPr id="3" name="Content Placeholder 2">
            <a:extLst>
              <a:ext uri="{FF2B5EF4-FFF2-40B4-BE49-F238E27FC236}">
                <a16:creationId xmlns:a16="http://schemas.microsoft.com/office/drawing/2014/main" id="{209DAD7F-E287-41F3-BB8F-BA156B84AD2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75915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21C6-115C-444E-86C7-6657C2621814}"/>
              </a:ext>
            </a:extLst>
          </p:cNvPr>
          <p:cNvSpPr>
            <a:spLocks noGrp="1"/>
          </p:cNvSpPr>
          <p:nvPr>
            <p:ph type="title" idx="4294967295"/>
          </p:nvPr>
        </p:nvSpPr>
        <p:spPr>
          <a:xfrm>
            <a:off x="283779" y="273269"/>
            <a:ext cx="2417380" cy="1561114"/>
          </a:xfrm>
        </p:spPr>
        <p:txBody>
          <a:bodyPr>
            <a:noAutofit/>
          </a:bodyPr>
          <a:lstStyle/>
          <a:p>
            <a:pPr algn="ctr"/>
            <a:r>
              <a:rPr lang="en-US" sz="3200" dirty="0">
                <a:solidFill>
                  <a:schemeClr val="bg1"/>
                </a:solidFill>
              </a:rPr>
              <a:t>Summary</a:t>
            </a:r>
          </a:p>
        </p:txBody>
      </p:sp>
      <p:sp>
        <p:nvSpPr>
          <p:cNvPr id="3" name="Content Placeholder 2">
            <a:extLst>
              <a:ext uri="{FF2B5EF4-FFF2-40B4-BE49-F238E27FC236}">
                <a16:creationId xmlns:a16="http://schemas.microsoft.com/office/drawing/2014/main" id="{6BDCA93B-496F-6C49-B408-7874119C50A9}"/>
              </a:ext>
            </a:extLst>
          </p:cNvPr>
          <p:cNvSpPr>
            <a:spLocks noGrp="1"/>
          </p:cNvSpPr>
          <p:nvPr>
            <p:ph idx="1"/>
          </p:nvPr>
        </p:nvSpPr>
        <p:spPr>
          <a:xfrm>
            <a:off x="3681352" y="368135"/>
            <a:ext cx="8226870" cy="6489865"/>
          </a:xfrm>
        </p:spPr>
        <p:txBody>
          <a:bodyPr>
            <a:normAutofit fontScale="92500" lnSpcReduction="10000"/>
          </a:bodyPr>
          <a:lstStyle/>
          <a:p>
            <a:r>
              <a:rPr lang="en-US" dirty="0">
                <a:solidFill>
                  <a:schemeClr val="bg1"/>
                </a:solidFill>
              </a:rPr>
              <a:t>Urgent need: preserve UV observation capabilities</a:t>
            </a:r>
          </a:p>
          <a:p>
            <a:r>
              <a:rPr lang="en-US" dirty="0">
                <a:solidFill>
                  <a:schemeClr val="bg1"/>
                </a:solidFill>
              </a:rPr>
              <a:t>Science </a:t>
            </a:r>
          </a:p>
          <a:p>
            <a:pPr lvl="1"/>
            <a:r>
              <a:rPr lang="en-US" dirty="0">
                <a:solidFill>
                  <a:schemeClr val="bg1"/>
                </a:solidFill>
              </a:rPr>
              <a:t>Time-domain science (high frequency, long-duration)</a:t>
            </a:r>
          </a:p>
          <a:p>
            <a:pPr lvl="1"/>
            <a:r>
              <a:rPr lang="en-US" dirty="0">
                <a:solidFill>
                  <a:schemeClr val="bg1"/>
                </a:solidFill>
              </a:rPr>
              <a:t>New, wide-ranging small bodies surveys</a:t>
            </a:r>
          </a:p>
          <a:p>
            <a:r>
              <a:rPr lang="en-US" dirty="0">
                <a:solidFill>
                  <a:schemeClr val="bg1"/>
                </a:solidFill>
              </a:rPr>
              <a:t>Mission targets</a:t>
            </a:r>
          </a:p>
          <a:p>
            <a:pPr lvl="1"/>
            <a:r>
              <a:rPr lang="en-US" dirty="0">
                <a:solidFill>
                  <a:schemeClr val="bg1"/>
                </a:solidFill>
              </a:rPr>
              <a:t>Cross-disciplinary planetary observations</a:t>
            </a:r>
          </a:p>
          <a:p>
            <a:pPr lvl="1"/>
            <a:r>
              <a:rPr lang="en-US" dirty="0">
                <a:solidFill>
                  <a:schemeClr val="bg1"/>
                </a:solidFill>
              </a:rPr>
              <a:t>A focused science target is also viable</a:t>
            </a:r>
          </a:p>
          <a:p>
            <a:r>
              <a:rPr lang="en-US" dirty="0">
                <a:solidFill>
                  <a:schemeClr val="bg1"/>
                </a:solidFill>
              </a:rPr>
              <a:t>Telescope Architecture options; optimized for:</a:t>
            </a:r>
          </a:p>
          <a:p>
            <a:pPr lvl="1"/>
            <a:r>
              <a:rPr lang="en-US" dirty="0">
                <a:solidFill>
                  <a:schemeClr val="bg1"/>
                </a:solidFill>
              </a:rPr>
              <a:t>Spatial resolution</a:t>
            </a:r>
          </a:p>
          <a:p>
            <a:pPr lvl="1"/>
            <a:r>
              <a:rPr lang="en-US" dirty="0">
                <a:solidFill>
                  <a:schemeClr val="bg1"/>
                </a:solidFill>
              </a:rPr>
              <a:t>Photometric sensitivity</a:t>
            </a:r>
          </a:p>
          <a:p>
            <a:pPr lvl="1"/>
            <a:r>
              <a:rPr lang="en-US" dirty="0">
                <a:solidFill>
                  <a:schemeClr val="bg1"/>
                </a:solidFill>
              </a:rPr>
              <a:t>Balance of both</a:t>
            </a:r>
          </a:p>
          <a:p>
            <a:r>
              <a:rPr lang="en-US" dirty="0">
                <a:solidFill>
                  <a:schemeClr val="bg1"/>
                </a:solidFill>
              </a:rPr>
              <a:t>Concept study objectives</a:t>
            </a:r>
          </a:p>
          <a:p>
            <a:pPr lvl="1"/>
            <a:r>
              <a:rPr lang="en-US" dirty="0">
                <a:solidFill>
                  <a:schemeClr val="bg1"/>
                </a:solidFill>
              </a:rPr>
              <a:t>Survey of technology options</a:t>
            </a:r>
          </a:p>
          <a:p>
            <a:pPr lvl="1"/>
            <a:r>
              <a:rPr lang="en-US" dirty="0">
                <a:solidFill>
                  <a:schemeClr val="bg1"/>
                </a:solidFill>
              </a:rPr>
              <a:t>Point design to demonstrate viable options for the next decade </a:t>
            </a:r>
          </a:p>
          <a:p>
            <a:r>
              <a:rPr lang="en-US" dirty="0">
                <a:solidFill>
                  <a:schemeClr val="bg1"/>
                </a:solidFill>
              </a:rPr>
              <a:t>We advocate to add a solar system space telescope to the NF6 list</a:t>
            </a:r>
          </a:p>
          <a:p>
            <a:pPr marL="0" indent="0" algn="ctr">
              <a:buNone/>
            </a:pPr>
            <a:r>
              <a:rPr lang="en-US" dirty="0">
                <a:solidFill>
                  <a:srgbClr val="FF0000"/>
                </a:solidFill>
              </a:rPr>
              <a:t>The time for a solar system space telescope is NOW!</a:t>
            </a:r>
          </a:p>
          <a:p>
            <a:pPr marL="0" indent="0">
              <a:buNone/>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250717360"/>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Integral</Template>
  <TotalTime>12466</TotalTime>
  <Words>2964</Words>
  <Application>Microsoft Office PowerPoint</Application>
  <PresentationFormat>Widescreen</PresentationFormat>
  <Paragraphs>346</Paragraphs>
  <Slides>18</Slides>
  <Notes>13</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18</vt:i4>
      </vt:variant>
    </vt:vector>
  </HeadingPairs>
  <TitlesOfParts>
    <vt:vector size="33" baseType="lpstr">
      <vt:lpstr>Arial</vt:lpstr>
      <vt:lpstr>Bookman Old Style</vt:lpstr>
      <vt:lpstr>Calibri</vt:lpstr>
      <vt:lpstr>Calibri Light</vt:lpstr>
      <vt:lpstr>Gill Sans MT</vt:lpstr>
      <vt:lpstr>Helvetica Neue</vt:lpstr>
      <vt:lpstr>Times New Roman</vt:lpstr>
      <vt:lpstr>Verdana</vt:lpstr>
      <vt:lpstr>Wingdings</vt:lpstr>
      <vt:lpstr>Wingdings 3</vt:lpstr>
      <vt:lpstr>2_Office Theme</vt:lpstr>
      <vt:lpstr>3_Office Theme</vt:lpstr>
      <vt:lpstr>Office Theme</vt:lpstr>
      <vt:lpstr>1_Office Theme</vt:lpstr>
      <vt:lpstr>Origin</vt:lpstr>
      <vt:lpstr>Space Telescope for Solar System Science</vt:lpstr>
      <vt:lpstr>Summary</vt:lpstr>
      <vt:lpstr>Recommendations by Recent National Academies Reports</vt:lpstr>
      <vt:lpstr>Science Needs</vt:lpstr>
      <vt:lpstr>Cometary Evolution, Morphology, and Processes</vt:lpstr>
      <vt:lpstr>Solar System Minor Body and Irregular Satellite Survey</vt:lpstr>
      <vt:lpstr>Main Belt and Near-Earth Asteroids</vt:lpstr>
      <vt:lpstr>PowerPoint Presentation</vt:lpstr>
      <vt:lpstr>Kuiper Space Telescope Discovery  2015</vt:lpstr>
      <vt:lpstr>PowerPoint Presentation</vt:lpstr>
      <vt:lpstr>PowerPoint Presentation</vt:lpstr>
      <vt:lpstr>PDX Concept: Filled-Aperture Ground Assembled </vt:lpstr>
      <vt:lpstr>Filled-Aperture in-Space Assembled: iSAT Concept</vt:lpstr>
      <vt:lpstr>CHARISMA: Caroline Herschel high-Angular Resolution  Imaging &amp; Spectroscopy Multi-Aperture Telescope</vt:lpstr>
      <vt:lpstr>LightBeam:  Optical Interferometer Concept</vt:lpstr>
      <vt:lpstr>Diffraction Zone Plate Telescope</vt:lpstr>
      <vt:lpstr>Relevant Ongoing Activities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Kunio Sayanagi</dc:creator>
  <cp:lastModifiedBy>Young, Cindy L. (LARC-E302)</cp:lastModifiedBy>
  <cp:revision>261</cp:revision>
  <dcterms:created xsi:type="dcterms:W3CDTF">2020-08-21T20:12:45Z</dcterms:created>
  <dcterms:modified xsi:type="dcterms:W3CDTF">2020-11-17T23:25:36Z</dcterms:modified>
</cp:coreProperties>
</file>