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2" r:id="rId1"/>
  </p:sldMasterIdLst>
  <p:notesMasterIdLst>
    <p:notesMasterId r:id="rId11"/>
  </p:notesMasterIdLst>
  <p:sldIdLst>
    <p:sldId id="256" r:id="rId2"/>
    <p:sldId id="260" r:id="rId3"/>
    <p:sldId id="257" r:id="rId4"/>
    <p:sldId id="261" r:id="rId5"/>
    <p:sldId id="258" r:id="rId6"/>
    <p:sldId id="262" r:id="rId7"/>
    <p:sldId id="265" r:id="rId8"/>
    <p:sldId id="259" r:id="rId9"/>
    <p:sldId id="264" r:id="rId10"/>
  </p:sldIdLst>
  <p:sldSz cx="12192000" cy="6858000"/>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lyn Larsen" initials="ML" lastIdx="1" clrIdx="0">
    <p:extLst>
      <p:ext uri="{19B8F6BF-5375-455C-9EA6-DF929625EA0E}">
        <p15:presenceInfo xmlns:p15="http://schemas.microsoft.com/office/powerpoint/2012/main" userId="S::MaLarsen@ksfw.org::6dacf159-40ca-4fdc-9faa-56b22f84ead2" providerId="AD"/>
      </p:ext>
    </p:extLst>
  </p:cmAuthor>
  <p:cmAuthor id="2" name="Larsen, Curtis" initials="LC" lastIdx="1" clrIdx="1">
    <p:extLst>
      <p:ext uri="{19B8F6BF-5375-455C-9EA6-DF929625EA0E}">
        <p15:presenceInfo xmlns:p15="http://schemas.microsoft.com/office/powerpoint/2012/main" userId="S::c.e.larsen@tcu.edu::7982e8ba-eaf3-4f1c-92c8-fd65d2f024a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56" autoAdjust="0"/>
    <p:restoredTop sz="37827" autoAdjust="0"/>
  </p:normalViewPr>
  <p:slideViewPr>
    <p:cSldViewPr snapToGrid="0" snapToObjects="1">
      <p:cViewPr varScale="1">
        <p:scale>
          <a:sx n="23" d="100"/>
          <a:sy n="23" d="100"/>
        </p:scale>
        <p:origin x="2500"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AC9E81F3-8333-044B-8844-9D852EFEB9ED}" type="datetimeFigureOut">
              <a:rPr lang="en-US" smtClean="0"/>
              <a:t>11/12/2020</a:t>
            </a:fld>
            <a:endParaRPr lang="en-US" dirty="0"/>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73E1061E-7E8B-1E41-9D13-DD98928A6FA2}" type="slidenum">
              <a:rPr lang="en-US" smtClean="0"/>
              <a:t>‹#›</a:t>
            </a:fld>
            <a:endParaRPr lang="en-US" dirty="0"/>
          </a:p>
        </p:txBody>
      </p:sp>
    </p:spTree>
    <p:extLst>
      <p:ext uri="{BB962C8B-B14F-4D97-AF65-F5344CB8AC3E}">
        <p14:creationId xmlns:p14="http://schemas.microsoft.com/office/powerpoint/2010/main" val="3284529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E1061E-7E8B-1E41-9D13-DD98928A6FA2}" type="slidenum">
              <a:rPr lang="en-US" smtClean="0"/>
              <a:t>1</a:t>
            </a:fld>
            <a:endParaRPr lang="en-US" dirty="0"/>
          </a:p>
        </p:txBody>
      </p:sp>
    </p:spTree>
    <p:extLst>
      <p:ext uri="{BB962C8B-B14F-4D97-AF65-F5344CB8AC3E}">
        <p14:creationId xmlns:p14="http://schemas.microsoft.com/office/powerpoint/2010/main" val="3462755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When a system experiences a loading environment characterized by rapidly varying forces, such as a rocket launch, a transient analysis is used to analyze the response of the system. The most common transient analysis methodology is the Coupled Loads Analysis (CLA). CLAs are used by the automotive and aerospace industry to analyze cars, trucks, planes, helicopters, spacecraft, etc. The Space Shuttle program used the CLA methodology to assess the compatibility of the payload with the Orbiter and the flight environment. The Space Shuttle Verification Loads Analysis (VLA) was a standardized CLA process that started between ten and thirteen months prior to launch, and included several meetings as well as analysis by both the Space Shuttle Program and the payload developers to verify that the payloads were compatible with the flight loads environment and would not interact negatively with the vehicle. Over the course of the Space Shuttle Program, many improvements were made to the process, which reduced cycle time and improved manifest flexibility. There were several issues which were never fully addressed, but work-arounds were developed to keep the process flowing. The lessons learned included automation of some processes and standardization of others, early assessments, improved documentation and better coordination with all stakeholders in the process. Lessons learned also included the limitations in the current process, and what to do to avoid the same issues in the future. </a:t>
            </a:r>
          </a:p>
          <a:p>
            <a:endParaRPr lang="en-US" dirty="0" smtClean="0"/>
          </a:p>
          <a:p>
            <a:r>
              <a:rPr lang="en-US" dirty="0" smtClean="0"/>
              <a:t>What </a:t>
            </a:r>
            <a:r>
              <a:rPr lang="en-US" dirty="0"/>
              <a:t>the last years of SSP were mostly about…building </a:t>
            </a:r>
            <a:r>
              <a:rPr lang="en-US" dirty="0" smtClean="0"/>
              <a:t>_</a:t>
            </a:r>
            <a:r>
              <a:rPr lang="en-US" dirty="0"/>
              <a:t>the International</a:t>
            </a:r>
            <a:r>
              <a:rPr lang="en-US" baseline="0" dirty="0"/>
              <a:t> Space Station! Also known as</a:t>
            </a:r>
            <a:r>
              <a:rPr lang="en-US" baseline="0" dirty="0" smtClean="0"/>
              <a:t>_</a:t>
            </a:r>
            <a:r>
              <a:rPr lang="en-US" dirty="0" smtClean="0"/>
              <a:t> </a:t>
            </a:r>
            <a:r>
              <a:rPr lang="en-US" dirty="0"/>
              <a:t>ISS! </a:t>
            </a:r>
            <a:r>
              <a:rPr lang="en-US" dirty="0" smtClean="0"/>
              <a:t>_</a:t>
            </a:r>
            <a:r>
              <a:rPr lang="en-US" dirty="0"/>
              <a:t>This required delivering large modules</a:t>
            </a:r>
            <a:r>
              <a:rPr lang="en-US" baseline="0" dirty="0"/>
              <a:t> for assembly on-orbit</a:t>
            </a:r>
            <a:r>
              <a:rPr lang="en-US" baseline="0" dirty="0" smtClean="0"/>
              <a:t>_</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of the Space Shuttle flights in the final </a:t>
            </a:r>
            <a:r>
              <a:rPr lang="en-US" dirty="0" smtClean="0"/>
              <a:t> </a:t>
            </a:r>
            <a:r>
              <a:rPr lang="en-US" dirty="0"/>
              <a:t>years carried hardware to the </a:t>
            </a:r>
            <a:r>
              <a:rPr lang="en-US" baseline="0" dirty="0" smtClean="0"/>
              <a:t> </a:t>
            </a:r>
            <a:r>
              <a:rPr lang="en-US" baseline="0" dirty="0"/>
              <a:t>I</a:t>
            </a:r>
            <a:r>
              <a:rPr lang="en-US" dirty="0"/>
              <a:t>SS, which consisted of a cargo element carrying smaller payloads, rather than one large payload element; therefore, the term cargo element will be used most often throughout this paper.</a:t>
            </a:r>
          </a:p>
          <a:p>
            <a:endParaRPr lang="en-US" dirty="0"/>
          </a:p>
        </p:txBody>
      </p:sp>
      <p:sp>
        <p:nvSpPr>
          <p:cNvPr id="4" name="Slide Number Placeholder 3"/>
          <p:cNvSpPr>
            <a:spLocks noGrp="1"/>
          </p:cNvSpPr>
          <p:nvPr>
            <p:ph type="sldNum" sz="quarter" idx="5"/>
          </p:nvPr>
        </p:nvSpPr>
        <p:spPr/>
        <p:txBody>
          <a:bodyPr/>
          <a:lstStyle/>
          <a:p>
            <a:fld id="{73E1061E-7E8B-1E41-9D13-DD98928A6FA2}" type="slidenum">
              <a:rPr lang="en-US" smtClean="0"/>
              <a:t>2</a:t>
            </a:fld>
            <a:endParaRPr lang="en-US" dirty="0"/>
          </a:p>
        </p:txBody>
      </p:sp>
    </p:spTree>
    <p:extLst>
      <p:ext uri="{BB962C8B-B14F-4D97-AF65-F5344CB8AC3E}">
        <p14:creationId xmlns:p14="http://schemas.microsoft.com/office/powerpoint/2010/main" val="2289158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dirty="0"/>
              <a:t>Over the final ten years of the SSP, nearly 100 Coupled Loads Analyses (CLAs) were conducted as part of the CI Verification Loads Analysis (VLA) process.  The VLA provided the flight environment loads that were used for the final assessments of the Orbiter capability and the CE hardware strength and life.  The VLA was also the last check to verify adequate clearances between the Orbiter and CEs.  </a:t>
            </a:r>
          </a:p>
          <a:p>
            <a:endParaRPr lang="en-US" dirty="0"/>
          </a:p>
          <a:p>
            <a:r>
              <a:rPr lang="en-US" dirty="0"/>
              <a:t>During the course of the VLA process, various issues “</a:t>
            </a:r>
            <a:r>
              <a:rPr lang="en-US" b="1" dirty="0"/>
              <a:t>arose, ensued and were overcome</a:t>
            </a:r>
            <a:r>
              <a:rPr lang="en-US" dirty="0"/>
              <a:t>” by the dedicated engineers and analysts involved with the Space Shuttle and its payloads.  This group included those at the National Aeronautics and Space Administration (NASA) Johnson Space Center (JSC), Boeing Space Exploration, United Space Alliance (USA) and Jacobs Engineering as well as all the CE/payload developers and other NASA centers and their support contractors.  Some of the issues encountered had a potential to derail the process to verify the hardware for flight (technical issues) and others were significant impacts to the schedule, threatening the launch date.  Along the way, VLA process efficiencies and improvements were developed and implemented.  This paper addresses these issues and the lessons learned from them.</a:t>
            </a:r>
          </a:p>
          <a:p>
            <a:endParaRPr lang="en-US" dirty="0"/>
          </a:p>
          <a:p>
            <a:r>
              <a:rPr lang="en-US" dirty="0"/>
              <a:t>Quote from the character Jack Sparrow, </a:t>
            </a:r>
            <a:r>
              <a:rPr lang="en-US" i="1" dirty="0"/>
              <a:t>Pirates of the Caribbean: Dead Man’s Chest</a:t>
            </a: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3E1061E-7E8B-1E41-9D13-DD98928A6FA2}" type="slidenum">
              <a:rPr lang="en-US" smtClean="0"/>
              <a:t>3</a:t>
            </a:fld>
            <a:endParaRPr lang="en-US" dirty="0"/>
          </a:p>
        </p:txBody>
      </p:sp>
    </p:spTree>
    <p:extLst>
      <p:ext uri="{BB962C8B-B14F-4D97-AF65-F5344CB8AC3E}">
        <p14:creationId xmlns:p14="http://schemas.microsoft.com/office/powerpoint/2010/main" val="3709214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 ISS mission cargo </a:t>
            </a:r>
            <a:r>
              <a:rPr lang="en-US" dirty="0" smtClean="0"/>
              <a:t>arrangement.</a:t>
            </a:r>
            <a:r>
              <a:rPr lang="en-US" baseline="0" dirty="0" smtClean="0"/>
              <a:t>  Multiple cross-bay carriers.</a:t>
            </a:r>
            <a:endParaRPr lang="en-US" dirty="0"/>
          </a:p>
        </p:txBody>
      </p:sp>
      <p:sp>
        <p:nvSpPr>
          <p:cNvPr id="4" name="Slide Number Placeholder 3"/>
          <p:cNvSpPr>
            <a:spLocks noGrp="1"/>
          </p:cNvSpPr>
          <p:nvPr>
            <p:ph type="sldNum" sz="quarter" idx="5"/>
          </p:nvPr>
        </p:nvSpPr>
        <p:spPr/>
        <p:txBody>
          <a:bodyPr/>
          <a:lstStyle/>
          <a:p>
            <a:fld id="{73E1061E-7E8B-1E41-9D13-DD98928A6FA2}" type="slidenum">
              <a:rPr lang="en-US" smtClean="0"/>
              <a:t>4</a:t>
            </a:fld>
            <a:endParaRPr lang="en-US" dirty="0"/>
          </a:p>
        </p:txBody>
      </p:sp>
    </p:spTree>
    <p:extLst>
      <p:ext uri="{BB962C8B-B14F-4D97-AF65-F5344CB8AC3E}">
        <p14:creationId xmlns:p14="http://schemas.microsoft.com/office/powerpoint/2010/main" val="146317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 Space Shuttle was unique among space vehicles due to its reusability and return capability as shown in previous slide, it is hoped that these lessons learned will be applicable to new vehicles and programs in the future.  These lessons learned cover items from the final ten years of the program, although some go back further.  The lessons address issues with the VLA process itself and do not address the dynamic and static math model verifications, which were usually completed by the time the VLA started; however, the impacts of verifications not completed prior to the start of VLA are included. </a:t>
            </a:r>
          </a:p>
          <a:p>
            <a:endParaRPr lang="en-US" dirty="0"/>
          </a:p>
          <a:p>
            <a:r>
              <a:rPr lang="en-US" dirty="0" smtClean="0"/>
              <a:t> </a:t>
            </a:r>
            <a:r>
              <a:rPr lang="en-US" dirty="0"/>
              <a:t>Cargo</a:t>
            </a:r>
            <a:r>
              <a:rPr lang="en-US" baseline="0" dirty="0"/>
              <a:t> integration was given a goal of improving the process to deal with fluid manifests and late additions due to failures.  These goals were met by reducing cycle time and improving the flexibility. Some issues were driven by different timelines between the ISS program and the SSP which were not compatible and could not be brought into line with one another. Cycle time reduction was completed over a 4-year period, to test out methods and make corrections along the way without imposing significant impacts on hardware providers or the NASA-side analysis team. </a:t>
            </a:r>
            <a:endParaRPr lang="en-US" dirty="0"/>
          </a:p>
          <a:p>
            <a:r>
              <a:rPr lang="en-US" dirty="0"/>
              <a:t> </a:t>
            </a:r>
          </a:p>
          <a:p>
            <a:endParaRPr lang="en-US" dirty="0"/>
          </a:p>
        </p:txBody>
      </p:sp>
      <p:sp>
        <p:nvSpPr>
          <p:cNvPr id="4" name="Slide Number Placeholder 3"/>
          <p:cNvSpPr>
            <a:spLocks noGrp="1"/>
          </p:cNvSpPr>
          <p:nvPr>
            <p:ph type="sldNum" sz="quarter" idx="5"/>
          </p:nvPr>
        </p:nvSpPr>
        <p:spPr/>
        <p:txBody>
          <a:bodyPr/>
          <a:lstStyle/>
          <a:p>
            <a:fld id="{73E1061E-7E8B-1E41-9D13-DD98928A6FA2}" type="slidenum">
              <a:rPr lang="en-US" smtClean="0"/>
              <a:t>5</a:t>
            </a:fld>
            <a:endParaRPr lang="en-US" dirty="0"/>
          </a:p>
        </p:txBody>
      </p:sp>
    </p:spTree>
    <p:extLst>
      <p:ext uri="{BB962C8B-B14F-4D97-AF65-F5344CB8AC3E}">
        <p14:creationId xmlns:p14="http://schemas.microsoft.com/office/powerpoint/2010/main" val="561284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typical issue that needed to be addressed and mitigated/eliminated as much as possible</a:t>
            </a:r>
          </a:p>
          <a:p>
            <a:endParaRPr lang="en-US" dirty="0"/>
          </a:p>
          <a:p>
            <a:r>
              <a:rPr lang="en-US" dirty="0" smtClean="0"/>
              <a:t> </a:t>
            </a:r>
            <a:r>
              <a:rPr lang="en-US" dirty="0"/>
              <a:t>Clearance</a:t>
            </a:r>
            <a:r>
              <a:rPr lang="en-US" baseline="0" dirty="0"/>
              <a:t> issues were noted early in the ISS assembly due to the maximizing of interior habitable space and using as much of the Shuttle Orbiter cargo bay as possible. It was due to issues like the one shown here. For scale, the camera is about 8-10 inches long and the clearance to the module on the right is less than 1 inch. The camera is mounted to a pan-tilt unit which is free to move during launch and ascent, making it highly likely to contact the module and damaging the camera. While an operational envelope was documented, it was only applicable in a narrow range of the payload bay, and only affected the longest of the ISS modules.</a:t>
            </a:r>
          </a:p>
          <a:p>
            <a:endParaRPr lang="en-US" baseline="0" dirty="0"/>
          </a:p>
          <a:p>
            <a:r>
              <a:rPr lang="en-US" baseline="0" dirty="0"/>
              <a:t>Other issues included handrails mounted externally on modules that were not within the defined envelope – again trying to use as much space as possible, but not considering the ramifications of the close clearance items during install and deployment. Even smaller items, such as an Orbital Replacement Unit (ORU) with a “saggy” thermal bag covering it could be a snag hazard during deployment. </a:t>
            </a:r>
            <a:endParaRPr lang="en-US" dirty="0"/>
          </a:p>
        </p:txBody>
      </p:sp>
      <p:sp>
        <p:nvSpPr>
          <p:cNvPr id="4" name="Slide Number Placeholder 3"/>
          <p:cNvSpPr>
            <a:spLocks noGrp="1"/>
          </p:cNvSpPr>
          <p:nvPr>
            <p:ph type="sldNum" sz="quarter" idx="5"/>
          </p:nvPr>
        </p:nvSpPr>
        <p:spPr/>
        <p:txBody>
          <a:bodyPr/>
          <a:lstStyle/>
          <a:p>
            <a:fld id="{73E1061E-7E8B-1E41-9D13-DD98928A6FA2}" type="slidenum">
              <a:rPr lang="en-US" smtClean="0"/>
              <a:t>6</a:t>
            </a:fld>
            <a:endParaRPr lang="en-US" dirty="0"/>
          </a:p>
        </p:txBody>
      </p:sp>
    </p:spTree>
    <p:extLst>
      <p:ext uri="{BB962C8B-B14F-4D97-AF65-F5344CB8AC3E}">
        <p14:creationId xmlns:p14="http://schemas.microsoft.com/office/powerpoint/2010/main" val="668945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Lessons Learned:</a:t>
            </a:r>
            <a:endParaRPr lang="en-US" dirty="0" smtClean="0"/>
          </a:p>
          <a:p>
            <a:pPr lvl="0"/>
            <a:r>
              <a:rPr lang="en-US" dirty="0" smtClean="0"/>
              <a:t>Thermal/dynamic envelopes should be defined simply.  The more intrusions into the space by the launch vehicle, the more complex the envelope that payload developers must follow. _ and the more likely</a:t>
            </a:r>
            <a:r>
              <a:rPr lang="en-US" baseline="0" dirty="0" smtClean="0"/>
              <a:t> large payloads may try to design around them!_</a:t>
            </a:r>
            <a:endParaRPr lang="en-US" dirty="0" smtClean="0"/>
          </a:p>
          <a:p>
            <a:pPr lvl="0"/>
            <a:r>
              <a:rPr lang="en-US" dirty="0" smtClean="0"/>
              <a:t>Designs of pressurized modules need to account for any additional external hardware volume required outside of the pressure shell when making tradeoffs between the outer mold line and internal volume.</a:t>
            </a:r>
          </a:p>
          <a:p>
            <a:pPr lvl="0"/>
            <a:endParaRPr lang="en-US" dirty="0" smtClean="0"/>
          </a:p>
          <a:p>
            <a:pPr lvl="0"/>
            <a:r>
              <a:rPr lang="en-US" dirty="0" smtClean="0"/>
              <a:t>If a payload wishes to maximize their volume to take advantage of every inch of available space, they must be willing to work with the launch vehicle team throughout the design phase to preclude any late (and expensive) hardware re-designs to prevent inadvertent contact.</a:t>
            </a:r>
          </a:p>
          <a:p>
            <a:pPr lvl="0"/>
            <a:r>
              <a:rPr lang="en-US" dirty="0" smtClean="0"/>
              <a:t>Document actual clearance requirements, whether no contact or a specific clearance, and distinguish from these the values used to determine when more rigorous clearance assessments are required to verify the requirement is met.</a:t>
            </a:r>
          </a:p>
          <a:p>
            <a:pPr lvl="0"/>
            <a:endParaRPr lang="en-US" dirty="0" smtClean="0"/>
          </a:p>
          <a:p>
            <a:pPr lvl="0"/>
            <a:r>
              <a:rPr lang="en-US" dirty="0" smtClean="0"/>
              <a:t>Predicted displacements should be verified through testing, especially if they are deemed critical.</a:t>
            </a:r>
          </a:p>
          <a:p>
            <a:pPr lvl="0"/>
            <a:endParaRPr lang="en-US" dirty="0"/>
          </a:p>
        </p:txBody>
      </p:sp>
      <p:sp>
        <p:nvSpPr>
          <p:cNvPr id="4" name="Slide Number Placeholder 3"/>
          <p:cNvSpPr>
            <a:spLocks noGrp="1"/>
          </p:cNvSpPr>
          <p:nvPr>
            <p:ph type="sldNum" sz="quarter" idx="5"/>
          </p:nvPr>
        </p:nvSpPr>
        <p:spPr/>
        <p:txBody>
          <a:bodyPr/>
          <a:lstStyle/>
          <a:p>
            <a:fld id="{73E1061E-7E8B-1E41-9D13-DD98928A6FA2}" type="slidenum">
              <a:rPr lang="en-US" smtClean="0"/>
              <a:t>7</a:t>
            </a:fld>
            <a:endParaRPr lang="en-US" dirty="0"/>
          </a:p>
        </p:txBody>
      </p:sp>
    </p:spTree>
    <p:extLst>
      <p:ext uri="{BB962C8B-B14F-4D97-AF65-F5344CB8AC3E}">
        <p14:creationId xmlns:p14="http://schemas.microsoft.com/office/powerpoint/2010/main" val="511848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u="none" dirty="0"/>
          </a:p>
          <a:p>
            <a:r>
              <a:rPr lang="en-US" b="1" i="1" u="none" dirty="0" smtClean="0"/>
              <a:t>EARLY </a:t>
            </a:r>
            <a:r>
              <a:rPr lang="en-US" b="1" i="1" u="none" dirty="0"/>
              <a:t>ASSESSMENTS</a:t>
            </a:r>
          </a:p>
          <a:p>
            <a:endParaRPr lang="en-US" u="sng" dirty="0"/>
          </a:p>
          <a:p>
            <a:r>
              <a:rPr lang="en-US" u="sng" dirty="0" smtClean="0"/>
              <a:t>Lesson </a:t>
            </a:r>
            <a:r>
              <a:rPr lang="en-US" u="sng" dirty="0"/>
              <a:t>Learned:</a:t>
            </a:r>
            <a:endParaRPr lang="en-US" dirty="0"/>
          </a:p>
          <a:p>
            <a:pPr lvl="0"/>
            <a:r>
              <a:rPr lang="en-US" dirty="0"/>
              <a:t>Pre-determined parameter limits are a great way to reduce assessment time.</a:t>
            </a:r>
          </a:p>
          <a:p>
            <a:pPr lvl="0"/>
            <a:r>
              <a:rPr lang="en-US" dirty="0"/>
              <a:t>If pre-determined parameter limits are not an option, plan for multiple CLAs with the first being the baseline to compare future CLAs against, using an uncertainty factor on the first set of loads to provide margin against later load increases.</a:t>
            </a:r>
          </a:p>
          <a:p>
            <a:pPr lvl="0"/>
            <a:r>
              <a:rPr lang="en-US" dirty="0"/>
              <a:t>Identify ways to address schedule risks due to manifest changes.</a:t>
            </a:r>
          </a:p>
          <a:p>
            <a:pPr lvl="0"/>
            <a:endParaRPr lang="en-US" dirty="0"/>
          </a:p>
          <a:p>
            <a:pPr lvl="0"/>
            <a:endParaRPr lang="en-US" dirty="0"/>
          </a:p>
          <a:p>
            <a:pPr lvl="0"/>
            <a:r>
              <a:rPr lang="en-US" b="1" i="1" dirty="0"/>
              <a:t>AUTOMATION AND </a:t>
            </a:r>
            <a:r>
              <a:rPr lang="en-US" b="1" i="1" dirty="0" smtClean="0"/>
              <a:t>STANDARDIZATION</a:t>
            </a:r>
            <a:endParaRPr lang="en-US" b="1" i="1" dirty="0"/>
          </a:p>
          <a:p>
            <a:pPr lvl="0"/>
            <a:endParaRPr lang="en-US" b="1" i="1" dirty="0"/>
          </a:p>
          <a:p>
            <a:r>
              <a:rPr lang="en-US" u="sng" dirty="0"/>
              <a:t>Lessons Learned:</a:t>
            </a:r>
            <a:endParaRPr lang="en-US" dirty="0"/>
          </a:p>
          <a:p>
            <a:pPr lvl="0"/>
            <a:r>
              <a:rPr lang="en-US" dirty="0"/>
              <a:t>Invest in structural math model improvements as you go.</a:t>
            </a:r>
          </a:p>
          <a:p>
            <a:pPr lvl="0"/>
            <a:r>
              <a:rPr lang="en-US" dirty="0"/>
              <a:t>Automate as many processes as much as possible to improve accuracy and turnaround speed.</a:t>
            </a:r>
          </a:p>
          <a:p>
            <a:pPr lvl="0"/>
            <a:r>
              <a:rPr lang="en-US" dirty="0"/>
              <a:t>Acquire or develop tools suited to the task.</a:t>
            </a:r>
          </a:p>
          <a:p>
            <a:pPr lvl="0"/>
            <a:endParaRPr lang="en-US" dirty="0"/>
          </a:p>
          <a:p>
            <a:r>
              <a:rPr lang="en-US" b="1" i="1" dirty="0"/>
              <a:t>Table 1 Improvements to the Orbiter Model</a:t>
            </a:r>
          </a:p>
          <a:p>
            <a:r>
              <a:rPr lang="en-US" dirty="0"/>
              <a:t>	Remodeling/re-meshing of mid-fuselage</a:t>
            </a:r>
          </a:p>
          <a:p>
            <a:r>
              <a:rPr lang="en-US" dirty="0"/>
              <a:t>	Added heavy mass items under the cargo bay liner</a:t>
            </a:r>
          </a:p>
          <a:p>
            <a:r>
              <a:rPr lang="en-US" dirty="0"/>
              <a:t>	Implemented secondary model updates throughout the vehicle</a:t>
            </a:r>
          </a:p>
          <a:p>
            <a:r>
              <a:rPr lang="en-US" dirty="0"/>
              <a:t>	Revised mid-fuselage stub frames ties to sill longeron</a:t>
            </a:r>
          </a:p>
          <a:p>
            <a:endParaRPr lang="en-US" dirty="0"/>
          </a:p>
          <a:p>
            <a:r>
              <a:rPr lang="en-US" u="sng" dirty="0"/>
              <a:t>Lessons Learned:</a:t>
            </a:r>
            <a:r>
              <a:rPr lang="en-US" dirty="0"/>
              <a:t> </a:t>
            </a:r>
          </a:p>
          <a:p>
            <a:pPr lvl="0"/>
            <a:r>
              <a:rPr lang="en-US" dirty="0"/>
              <a:t>Spend resources up front to build necessary environment databases such that reliance on other group/function deliveries is not required and bottlenecks are mitigated.</a:t>
            </a:r>
          </a:p>
          <a:p>
            <a:pPr lvl="0"/>
            <a:r>
              <a:rPr lang="en-US" dirty="0"/>
              <a:t>If a database is developed, do not lose the capability to regenerate any of the data in the database.</a:t>
            </a:r>
          </a:p>
          <a:p>
            <a:pPr lvl="0"/>
            <a:r>
              <a:rPr lang="en-US" dirty="0"/>
              <a:t>In the absence of a database, automate the generation of environments to allow different group/functions to utilize the software as needed.</a:t>
            </a:r>
          </a:p>
          <a:p>
            <a:endParaRPr lang="en-US" dirty="0"/>
          </a:p>
          <a:p>
            <a:pPr lvl="0"/>
            <a:endParaRPr lang="en-US" dirty="0"/>
          </a:p>
          <a:p>
            <a:pPr lvl="0"/>
            <a:r>
              <a:rPr lang="en-US" b="1" i="1" dirty="0"/>
              <a:t>DOCUMENTATION AND COORDINATION</a:t>
            </a:r>
          </a:p>
          <a:p>
            <a:pPr lvl="0"/>
            <a:endParaRPr lang="en-US" dirty="0"/>
          </a:p>
          <a:p>
            <a:r>
              <a:rPr lang="en-US" u="sng" dirty="0"/>
              <a:t>Lessons Learned:</a:t>
            </a:r>
            <a:endParaRPr lang="en-US" dirty="0"/>
          </a:p>
          <a:p>
            <a:pPr lvl="0"/>
            <a:r>
              <a:rPr lang="en-US" dirty="0"/>
              <a:t>CAD models should always be verified against the flight hardware.</a:t>
            </a:r>
          </a:p>
          <a:p>
            <a:pPr lvl="0"/>
            <a:r>
              <a:rPr lang="en-US" dirty="0"/>
              <a:t>All soft goods, especially blankets, should be properly modeled and represented in CAD models to avoid clearance issues and snag hazards.</a:t>
            </a:r>
          </a:p>
          <a:p>
            <a:pPr lvl="0"/>
            <a:r>
              <a:rPr lang="en-US" dirty="0"/>
              <a:t>Use any and all measurement tools available to verify hardware dimensions on both sides of any interface.</a:t>
            </a:r>
          </a:p>
          <a:p>
            <a:pPr lvl="0"/>
            <a:r>
              <a:rPr lang="en-US" dirty="0"/>
              <a:t>Blankets should fit as snugly as possible against hardware to alleviate any issues with blankets shifting due to gravity, acceleration and billowing.</a:t>
            </a:r>
          </a:p>
          <a:p>
            <a:pPr lvl="0"/>
            <a:endParaRPr lang="en-US" dirty="0"/>
          </a:p>
          <a:p>
            <a:r>
              <a:rPr lang="en-US" u="sng" dirty="0"/>
              <a:t>Lessons Learned:</a:t>
            </a:r>
            <a:endParaRPr lang="en-US" dirty="0"/>
          </a:p>
          <a:p>
            <a:pPr lvl="0"/>
            <a:r>
              <a:rPr lang="en-US" dirty="0"/>
              <a:t>Be specific about items to be delivered with any math model.</a:t>
            </a:r>
          </a:p>
          <a:p>
            <a:pPr lvl="0"/>
            <a:r>
              <a:rPr lang="en-US" dirty="0"/>
              <a:t>Any software used for model processing and CLAs should be as flexible as possible for model formats and coordinate systems.</a:t>
            </a:r>
          </a:p>
          <a:p>
            <a:pPr lvl="0"/>
            <a:r>
              <a:rPr lang="en-US" dirty="0"/>
              <a:t>If a specific unit system is required (input or output), clearly document and communicate that system to all model developers.</a:t>
            </a:r>
          </a:p>
          <a:p>
            <a:pPr lvl="0"/>
            <a:r>
              <a:rPr lang="en-US" dirty="0"/>
              <a:t>Conversion of OTM items between systems of units should be avoided by creating the OTM only after the model units have been converted.</a:t>
            </a:r>
          </a:p>
          <a:p>
            <a:pPr lvl="0"/>
            <a:r>
              <a:rPr lang="en-US" dirty="0"/>
              <a:t>Document as much as possible to make it easy for the CE developer to deliver everything needed the first time, correctly and in the required format.</a:t>
            </a:r>
          </a:p>
          <a:p>
            <a:pPr lvl="0"/>
            <a:r>
              <a:rPr lang="en-US" dirty="0"/>
              <a:t>Provide checklists for both the CE developer and in-house to verify deliveries include all necessary data.</a:t>
            </a:r>
          </a:p>
          <a:p>
            <a:pPr lvl="0"/>
            <a:endParaRPr lang="en-US" dirty="0"/>
          </a:p>
          <a:p>
            <a:r>
              <a:rPr lang="en-US" u="sng" dirty="0"/>
              <a:t>Lessons Learned:</a:t>
            </a:r>
            <a:r>
              <a:rPr lang="en-US" dirty="0"/>
              <a:t> </a:t>
            </a:r>
          </a:p>
          <a:p>
            <a:pPr lvl="0"/>
            <a:r>
              <a:rPr lang="en-US" dirty="0"/>
              <a:t>Effective loads relief efforts are only successful with close coordination among all stakeholders.  In the case of the SSP, stakeholders included the payload developer, Systems Engineering, Cargo Integration (CI), the United Space Alliance, the NASA Flight Operations and Integration office, and the NASA SSP CI Structure Working Group (SWG).</a:t>
            </a:r>
          </a:p>
          <a:p>
            <a:pPr lvl="0"/>
            <a:r>
              <a:rPr lang="en-US" dirty="0"/>
              <a:t>Communicate often with the payload development organizations regarding potential updates to launch vehicle math models and forcing functions.</a:t>
            </a:r>
          </a:p>
          <a:p>
            <a:pPr lvl="0"/>
            <a:r>
              <a:rPr lang="en-US" dirty="0"/>
              <a:t>Each cargo element must evaluate and show positive margins for the latest Program approved environments. Do not allow, “grandfathering” of previous math models and forcing functions when they are not truly representative of the current environment.  </a:t>
            </a:r>
          </a:p>
          <a:p>
            <a:pPr lvl="0"/>
            <a:r>
              <a:rPr lang="en-US" dirty="0"/>
              <a:t>When multiple flights are encountering loading issues, it is time to re-examine the inputs used to generate the loads. Understand the effects of all the parameters in a forcing function and determine which have the most significant impact on payload loads.  </a:t>
            </a:r>
          </a:p>
          <a:p>
            <a:pPr lvl="0"/>
            <a:endParaRPr lang="en-US" dirty="0"/>
          </a:p>
          <a:p>
            <a:pPr lvl="0"/>
            <a:endParaRPr lang="en-US" dirty="0"/>
          </a:p>
          <a:p>
            <a:pPr lvl="0"/>
            <a:r>
              <a:rPr lang="en-US" b="1" i="1" dirty="0"/>
              <a:t>UNDERSTAND LIMITATIONS</a:t>
            </a:r>
          </a:p>
          <a:p>
            <a:pPr lvl="0"/>
            <a:endParaRPr lang="en-US" b="1" i="1" dirty="0"/>
          </a:p>
          <a:p>
            <a:r>
              <a:rPr lang="en-US" u="sng" dirty="0"/>
              <a:t>Lesson Learned:</a:t>
            </a:r>
            <a:r>
              <a:rPr lang="en-US" dirty="0"/>
              <a:t> </a:t>
            </a:r>
          </a:p>
          <a:p>
            <a:pPr lvl="0"/>
            <a:r>
              <a:rPr lang="en-US" dirty="0"/>
              <a:t>Spend time understanding the effects of all the parameters in a forcing function and determine which have the most significant impact on payload loads.</a:t>
            </a:r>
          </a:p>
          <a:p>
            <a:pPr lvl="0"/>
            <a:endParaRPr lang="en-US" dirty="0"/>
          </a:p>
          <a:p>
            <a:r>
              <a:rPr lang="en-US" u="sng" dirty="0"/>
              <a:t>Lessons Learned:</a:t>
            </a:r>
            <a:endParaRPr lang="en-US" dirty="0"/>
          </a:p>
          <a:p>
            <a:pPr lvl="0"/>
            <a:r>
              <a:rPr lang="en-US" dirty="0"/>
              <a:t>Forcing functions should be based on the mission-specific mass properties rather than on a standard set of weight and CG categories (“bins” or tolerance ranges) to allow greater flexibility.</a:t>
            </a:r>
          </a:p>
          <a:p>
            <a:pPr lvl="0"/>
            <a:r>
              <a:rPr lang="en-US" dirty="0"/>
              <a:t>If a database of set cases must be used, the impact of going outside the box should be well understood to determine the allowable tolerance of the system before re-analysis is required.</a:t>
            </a:r>
          </a:p>
          <a:p>
            <a:pPr lvl="0"/>
            <a:endParaRPr lang="en-US" dirty="0"/>
          </a:p>
          <a:p>
            <a:r>
              <a:rPr lang="en-US" u="sng" dirty="0"/>
              <a:t>Lessons Learned:</a:t>
            </a:r>
            <a:endParaRPr lang="en-US" dirty="0"/>
          </a:p>
          <a:p>
            <a:pPr lvl="0"/>
            <a:r>
              <a:rPr lang="en-US" dirty="0"/>
              <a:t>Understand the limitation of all areas of the vehicle performance affected by mass changes and have them clearly documented, including impacts when violated.</a:t>
            </a:r>
          </a:p>
          <a:p>
            <a:pPr lvl="0"/>
            <a:endParaRPr lang="en-US" dirty="0"/>
          </a:p>
          <a:p>
            <a:pPr lvl="0"/>
            <a:r>
              <a:rPr lang="en-US" b="1" i="1" dirty="0"/>
              <a:t>LESSONS FOR THE FUTURE</a:t>
            </a:r>
          </a:p>
          <a:p>
            <a:pPr lvl="0"/>
            <a:endParaRPr lang="en-US" dirty="0"/>
          </a:p>
          <a:p>
            <a:r>
              <a:rPr lang="en-US" u="sng" dirty="0"/>
              <a:t>Lessons Learned:</a:t>
            </a:r>
            <a:r>
              <a:rPr lang="en-US" dirty="0"/>
              <a:t>  </a:t>
            </a:r>
          </a:p>
          <a:p>
            <a:pPr lvl="0"/>
            <a:r>
              <a:rPr lang="en-US" dirty="0"/>
              <a:t>In-house software requires resources throughout the life of the code to upgrade and test for compatibility as computer systems and operating systems are upgraded. </a:t>
            </a:r>
          </a:p>
          <a:p>
            <a:pPr lvl="0"/>
            <a:r>
              <a:rPr lang="en-US" dirty="0"/>
              <a:t>Tools more heavily based on commercial codes are easier to upgrade and port to other systems.</a:t>
            </a:r>
          </a:p>
          <a:p>
            <a:pPr lvl="0"/>
            <a:r>
              <a:rPr lang="en-US" dirty="0"/>
              <a:t>Investment in the automation of repetitive tasks is well worth the time and money for the payoff in schedule savings when analyses must be repeated.</a:t>
            </a:r>
          </a:p>
          <a:p>
            <a:pPr lvl="0"/>
            <a:r>
              <a:rPr lang="en-US" dirty="0"/>
              <a:t>Rigorous benchmarks/run matrices must be defined and executed to ensure the correct results when software and computer platforms change.</a:t>
            </a:r>
          </a:p>
          <a:p>
            <a:pPr lvl="0"/>
            <a:r>
              <a:rPr lang="en-US" dirty="0"/>
              <a:t>Cooperation and constant coordination among management, analysts, analysis tool providers, operating system providers, and computing platform providers during software or computing platform changes are imperative.  </a:t>
            </a:r>
          </a:p>
          <a:p>
            <a:pPr lvl="0"/>
            <a:r>
              <a:rPr lang="en-US" dirty="0"/>
              <a:t>Any tool issues must be diligently tracked and resolved quickly.</a:t>
            </a:r>
          </a:p>
          <a:p>
            <a:pPr lvl="0"/>
            <a:endParaRPr lang="en-US" dirty="0"/>
          </a:p>
          <a:p>
            <a:r>
              <a:rPr lang="en-US" u="sng" dirty="0"/>
              <a:t>Lessons Learned:</a:t>
            </a:r>
            <a:endParaRPr lang="en-US" dirty="0"/>
          </a:p>
          <a:p>
            <a:pPr lvl="0"/>
            <a:r>
              <a:rPr lang="en-US" dirty="0"/>
              <a:t>Integrated hardware should be weighed at various stages of assembly and piece parts weighed when available integrated hardware cannot be measured.  </a:t>
            </a:r>
          </a:p>
          <a:p>
            <a:pPr lvl="0"/>
            <a:r>
              <a:rPr lang="en-US" dirty="0"/>
              <a:t>Mass property verification should be scheduled at various milestones during design and assembly, and the models updated as required to match the actual hardware as much as possible.</a:t>
            </a:r>
          </a:p>
          <a:p>
            <a:pPr lvl="0"/>
            <a:r>
              <a:rPr lang="en-US" dirty="0"/>
              <a:t>Early analysis to expand the tolerance on hardware that will be flown multiple times should be investigated to minimize re-work and increase flexibility (and therefore reducing the amount of real time mission work).  </a:t>
            </a:r>
          </a:p>
          <a:p>
            <a:pPr lvl="0"/>
            <a:r>
              <a:rPr lang="en-US" dirty="0"/>
              <a:t>Low margin, light weight designs require more sophisticated and costly analysis efforts than robust structures when it comes to manifest flexibility.  </a:t>
            </a:r>
          </a:p>
          <a:p>
            <a:pPr lvl="0"/>
            <a:r>
              <a:rPr lang="en-US" dirty="0"/>
              <a:t>Conduct final verification close to launch to incorporate as many changes as possible and to reduce exposure to additional changes.</a:t>
            </a:r>
          </a:p>
          <a:p>
            <a:pPr lvl="0"/>
            <a:endParaRPr lang="en-US" dirty="0"/>
          </a:p>
          <a:p>
            <a:pPr lvl="0"/>
            <a:endParaRPr lang="en-US" dirty="0"/>
          </a:p>
          <a:p>
            <a:r>
              <a:rPr lang="en-US" u="sng" dirty="0"/>
              <a:t>Lessons Learned:</a:t>
            </a:r>
            <a:endParaRPr lang="en-US" dirty="0"/>
          </a:p>
          <a:p>
            <a:pPr lvl="0"/>
            <a:r>
              <a:rPr lang="en-US" dirty="0"/>
              <a:t>Verification cycles are to be used for final verification of a manifest, not for conducting variational analysis.</a:t>
            </a:r>
          </a:p>
          <a:p>
            <a:pPr lvl="0"/>
            <a:r>
              <a:rPr lang="en-US" dirty="0"/>
              <a:t>Define early in the program a “reasonable” limit on the contingency and alternate configurations to be run in the final verification, as some may be needed.</a:t>
            </a:r>
          </a:p>
          <a:p>
            <a:pPr lvl="0"/>
            <a:r>
              <a:rPr lang="en-US" dirty="0"/>
              <a:t>For each payload or manifest, define a plan on how to address additional variations prior to the final verification cycle.</a:t>
            </a:r>
          </a:p>
          <a:p>
            <a:pPr lvl="0"/>
            <a:r>
              <a:rPr lang="en-US" dirty="0"/>
              <a:t>A database of all results obtained is useful to study trending and sensitivity, based on different manifests.</a:t>
            </a:r>
          </a:p>
          <a:p>
            <a:pPr lvl="0"/>
            <a:endParaRPr lang="en-US" dirty="0"/>
          </a:p>
          <a:p>
            <a:r>
              <a:rPr lang="en-US" u="sng" dirty="0"/>
              <a:t>Lessons Learned:</a:t>
            </a:r>
            <a:endParaRPr lang="en-US" dirty="0"/>
          </a:p>
          <a:p>
            <a:pPr lvl="0"/>
            <a:r>
              <a:rPr lang="en-US" dirty="0"/>
              <a:t>Document all analyses, no matter how small – a short memo may be all that is needed.  </a:t>
            </a:r>
          </a:p>
          <a:p>
            <a:pPr lvl="0"/>
            <a:r>
              <a:rPr lang="en-US" dirty="0"/>
              <a:t>Documented analyses allow for peer review, which can catch errors, omissions or question any underlying assumptions used.</a:t>
            </a:r>
          </a:p>
          <a:p>
            <a:pPr lvl="0"/>
            <a:r>
              <a:rPr lang="en-US" dirty="0"/>
              <a:t>For any and all violations of requirements, rationale should include a reference to the analysis done in support of acceptance.  This is very helpful when similar issues arise that need to be assessed.</a:t>
            </a:r>
          </a:p>
          <a:p>
            <a:pPr lvl="0"/>
            <a:r>
              <a:rPr lang="en-US" dirty="0"/>
              <a:t>Data specified in the requirements should be traceable to a documented analysis.</a:t>
            </a:r>
          </a:p>
          <a:p>
            <a:pPr lvl="0"/>
            <a:endParaRPr lang="en-US" dirty="0"/>
          </a:p>
          <a:p>
            <a:r>
              <a:rPr lang="en-US" u="sng" dirty="0"/>
              <a:t>Lessons Learned:</a:t>
            </a:r>
            <a:endParaRPr lang="en-US" dirty="0"/>
          </a:p>
          <a:p>
            <a:pPr lvl="0"/>
            <a:r>
              <a:rPr lang="en-US" dirty="0"/>
              <a:t>Clear roles and responsibilities between the payload provider and the launch authority must be established when a Launch-on-Need ORU is manifested.  This is applicable to any late manifest changes.</a:t>
            </a:r>
          </a:p>
          <a:p>
            <a:pPr lvl="0"/>
            <a:r>
              <a:rPr lang="en-US" dirty="0"/>
              <a:t>Issues and late manifest items must be worked jointly between programs which includes complete transparency and sharing of information in a timely fashion. </a:t>
            </a:r>
          </a:p>
          <a:p>
            <a:pPr lvl="0"/>
            <a:r>
              <a:rPr lang="en-US" dirty="0"/>
              <a:t>Readiness of the Launch-on-Need hardware or late manifest items needs to be clearly communicated to determine the open work and a supportable schedule.</a:t>
            </a:r>
          </a:p>
          <a:p>
            <a:pPr lvl="0"/>
            <a:r>
              <a:rPr lang="en-US" dirty="0"/>
              <a:t>A project manager or project lead as the single focal point to both programs is needed to verify data is shared equally and to keep track of what approvals have or have not been given.</a:t>
            </a:r>
          </a:p>
          <a:p>
            <a:pPr lvl="0"/>
            <a:endParaRPr lang="en-US" dirty="0"/>
          </a:p>
          <a:p>
            <a:pPr lvl="0"/>
            <a:endParaRPr lang="en-US" dirty="0"/>
          </a:p>
          <a:p>
            <a:pPr lvl="0"/>
            <a:endParaRPr lang="en-US" dirty="0"/>
          </a:p>
          <a:p>
            <a:pPr lvl="0"/>
            <a:endParaRPr lang="en-US" dirty="0"/>
          </a:p>
          <a:p>
            <a:pPr lvl="0"/>
            <a:endParaRPr lang="en-US" dirty="0"/>
          </a:p>
          <a:p>
            <a:endParaRPr lang="en-US" dirty="0"/>
          </a:p>
        </p:txBody>
      </p:sp>
      <p:sp>
        <p:nvSpPr>
          <p:cNvPr id="4" name="Slide Number Placeholder 3"/>
          <p:cNvSpPr>
            <a:spLocks noGrp="1"/>
          </p:cNvSpPr>
          <p:nvPr>
            <p:ph type="sldNum" sz="quarter" idx="5"/>
          </p:nvPr>
        </p:nvSpPr>
        <p:spPr/>
        <p:txBody>
          <a:bodyPr/>
          <a:lstStyle/>
          <a:p>
            <a:fld id="{73E1061E-7E8B-1E41-9D13-DD98928A6FA2}" type="slidenum">
              <a:rPr lang="en-US" smtClean="0"/>
              <a:t>8</a:t>
            </a:fld>
            <a:endParaRPr lang="en-US" dirty="0"/>
          </a:p>
        </p:txBody>
      </p:sp>
    </p:spTree>
    <p:extLst>
      <p:ext uri="{BB962C8B-B14F-4D97-AF65-F5344CB8AC3E}">
        <p14:creationId xmlns:p14="http://schemas.microsoft.com/office/powerpoint/2010/main" val="2618639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Dedication</a:t>
            </a:r>
            <a:endParaRPr lang="en-US" dirty="0"/>
          </a:p>
          <a:p>
            <a:r>
              <a:rPr lang="en-US" dirty="0"/>
              <a:t>This paper is dedicated in memoriam to Mr. Christopher Rodgers/Boeing Space Exploration, Huntington Beach, CA.  Mr. Rodgers’ contributions during the Space Shuttle Program are immeasurable as a colleague, mentor, and a learned practitioner.</a:t>
            </a:r>
          </a:p>
          <a:p>
            <a:endParaRPr lang="en-US" dirty="0"/>
          </a:p>
          <a:p>
            <a:r>
              <a:rPr lang="en-US" b="1" dirty="0"/>
              <a:t>Acknowledgments</a:t>
            </a:r>
            <a:endParaRPr lang="en-US" dirty="0"/>
          </a:p>
          <a:p>
            <a:r>
              <a:rPr lang="en-US" dirty="0"/>
              <a:t>This set of lessons learned could not have been assembled without the help of those that have been mentors and colleagues to the authors over the years.  It is their extensive knowledge of past issues, how things used to be done and the improvements implemented (or not) over the years, which the authors did not wish to be lost at the end of the SSP.  These individuals include, but are not limited to: Mr. William Walls/Boeing Space Exploration, Houston, TX; Mr. Nelson Fox/Hamilton Sundstrand Corporation Houston, TX; Mr. Bobby Brown/NASA-JSC (retired); and Mr. Paul Romine/NASA-JSC (retired).  Additional help and guidance was provided by Mr. Raymond Nieder/NASA-JSC (retired).</a:t>
            </a:r>
          </a:p>
          <a:p>
            <a:endParaRPr lang="en-US" dirty="0"/>
          </a:p>
        </p:txBody>
      </p:sp>
      <p:sp>
        <p:nvSpPr>
          <p:cNvPr id="4" name="Slide Number Placeholder 3"/>
          <p:cNvSpPr>
            <a:spLocks noGrp="1"/>
          </p:cNvSpPr>
          <p:nvPr>
            <p:ph type="sldNum" sz="quarter" idx="5"/>
          </p:nvPr>
        </p:nvSpPr>
        <p:spPr/>
        <p:txBody>
          <a:bodyPr/>
          <a:lstStyle/>
          <a:p>
            <a:fld id="{73E1061E-7E8B-1E41-9D13-DD98928A6FA2}" type="slidenum">
              <a:rPr lang="en-US" smtClean="0"/>
              <a:t>9</a:t>
            </a:fld>
            <a:endParaRPr lang="en-US" dirty="0"/>
          </a:p>
        </p:txBody>
      </p:sp>
    </p:spTree>
    <p:extLst>
      <p:ext uri="{BB962C8B-B14F-4D97-AF65-F5344CB8AC3E}">
        <p14:creationId xmlns:p14="http://schemas.microsoft.com/office/powerpoint/2010/main" val="830625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D04F7C70-D67C-EC44-B347-AD63B26EA15E}" type="slidenum">
              <a:rPr lang="en-US" altLang="x-none"/>
              <a:pPr>
                <a:defRPr/>
              </a:pPr>
              <a:t>‹#›</a:t>
            </a:fld>
            <a:endParaRPr lang="en-US" altLang="x-none" dirty="0"/>
          </a:p>
        </p:txBody>
      </p:sp>
    </p:spTree>
    <p:extLst>
      <p:ext uri="{BB962C8B-B14F-4D97-AF65-F5344CB8AC3E}">
        <p14:creationId xmlns:p14="http://schemas.microsoft.com/office/powerpoint/2010/main" val="330707183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EE559103-A4D9-2148-B8FF-FB5AD7389610}" type="slidenum">
              <a:rPr lang="en-US" altLang="x-none"/>
              <a:pPr>
                <a:defRPr/>
              </a:pPr>
              <a:t>‹#›</a:t>
            </a:fld>
            <a:endParaRPr lang="en-US" altLang="x-none" dirty="0"/>
          </a:p>
        </p:txBody>
      </p:sp>
    </p:spTree>
    <p:extLst>
      <p:ext uri="{BB962C8B-B14F-4D97-AF65-F5344CB8AC3E}">
        <p14:creationId xmlns:p14="http://schemas.microsoft.com/office/powerpoint/2010/main" val="148862535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EF50AF6B-D50A-2B47-B1C7-FB734DCC6A7F}" type="slidenum">
              <a:rPr lang="en-US" altLang="x-none"/>
              <a:pPr>
                <a:defRPr/>
              </a:pPr>
              <a:t>‹#›</a:t>
            </a:fld>
            <a:endParaRPr lang="en-US" altLang="x-none" dirty="0"/>
          </a:p>
        </p:txBody>
      </p:sp>
    </p:spTree>
    <p:extLst>
      <p:ext uri="{BB962C8B-B14F-4D97-AF65-F5344CB8AC3E}">
        <p14:creationId xmlns:p14="http://schemas.microsoft.com/office/powerpoint/2010/main" val="40571270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833C988F-EB4A-BE44-AF14-2A0304D0A605}" type="slidenum">
              <a:rPr lang="en-US" altLang="x-none"/>
              <a:pPr>
                <a:defRPr/>
              </a:pPr>
              <a:t>‹#›</a:t>
            </a:fld>
            <a:endParaRPr lang="en-US" altLang="x-none" dirty="0"/>
          </a:p>
        </p:txBody>
      </p:sp>
    </p:spTree>
    <p:extLst>
      <p:ext uri="{BB962C8B-B14F-4D97-AF65-F5344CB8AC3E}">
        <p14:creationId xmlns:p14="http://schemas.microsoft.com/office/powerpoint/2010/main" val="145970193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D63B023-8F15-D34F-A93F-070D1A5772D3}" type="slidenum">
              <a:rPr lang="en-US" altLang="x-none"/>
              <a:pPr>
                <a:defRPr/>
              </a:pPr>
              <a:t>‹#›</a:t>
            </a:fld>
            <a:endParaRPr lang="en-US" altLang="x-none" dirty="0"/>
          </a:p>
        </p:txBody>
      </p:sp>
    </p:spTree>
    <p:extLst>
      <p:ext uri="{BB962C8B-B14F-4D97-AF65-F5344CB8AC3E}">
        <p14:creationId xmlns:p14="http://schemas.microsoft.com/office/powerpoint/2010/main" val="1294493265"/>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1C723-224C-C94A-890C-DD161F8647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21810F-5323-3241-9E7A-C5A5C025CA02}"/>
              </a:ext>
            </a:extLst>
          </p:cNvPr>
          <p:cNvSpPr>
            <a:spLocks noGrp="1"/>
          </p:cNvSpPr>
          <p:nvPr>
            <p:ph type="dt" sz="half" idx="10"/>
          </p:nvPr>
        </p:nvSpPr>
        <p:spPr/>
        <p:txBody>
          <a:bodyPr/>
          <a:lstStyle/>
          <a:p>
            <a:fld id="{FCE287FF-9F90-DC45-B43F-90E222443EBB}" type="datetimeFigureOut">
              <a:rPr lang="en-US" smtClean="0">
                <a:solidFill>
                  <a:prstClr val="black"/>
                </a:solidFill>
              </a:rPr>
              <a:pPr/>
              <a:t>11/12/2020</a:t>
            </a:fld>
            <a:endParaRPr lang="en-US" dirty="0">
              <a:solidFill>
                <a:prstClr val="black"/>
              </a:solidFill>
            </a:endParaRPr>
          </a:p>
        </p:txBody>
      </p:sp>
      <p:sp>
        <p:nvSpPr>
          <p:cNvPr id="4" name="Footer Placeholder 3">
            <a:extLst>
              <a:ext uri="{FF2B5EF4-FFF2-40B4-BE49-F238E27FC236}">
                <a16:creationId xmlns:a16="http://schemas.microsoft.com/office/drawing/2014/main" id="{097B3906-353F-2D42-A65B-09A3B7C8D762}"/>
              </a:ext>
            </a:extLst>
          </p:cNvPr>
          <p:cNvSpPr>
            <a:spLocks noGrp="1"/>
          </p:cNvSpPr>
          <p:nvPr>
            <p:ph type="ftr" sz="quarter" idx="11"/>
          </p:nvPr>
        </p:nvSpPr>
        <p:spPr/>
        <p:txBody>
          <a:bodyPr/>
          <a:lstStyle/>
          <a:p>
            <a:r>
              <a:rPr lang="en-US" dirty="0">
                <a:solidFill>
                  <a:srgbClr val="FF0000"/>
                </a:solidFill>
              </a:rPr>
              <a:t>Lunar Exploration Development. Pre-Decisional. Do not distribute.</a:t>
            </a:r>
          </a:p>
        </p:txBody>
      </p:sp>
      <p:sp>
        <p:nvSpPr>
          <p:cNvPr id="5" name="Slide Number Placeholder 4">
            <a:extLst>
              <a:ext uri="{FF2B5EF4-FFF2-40B4-BE49-F238E27FC236}">
                <a16:creationId xmlns:a16="http://schemas.microsoft.com/office/drawing/2014/main" id="{2119250F-93FC-2A4D-B118-5B9F8A4F2BC4}"/>
              </a:ext>
            </a:extLst>
          </p:cNvPr>
          <p:cNvSpPr>
            <a:spLocks noGrp="1"/>
          </p:cNvSpPr>
          <p:nvPr>
            <p:ph type="sldNum" sz="quarter" idx="12"/>
          </p:nvPr>
        </p:nvSpPr>
        <p:spPr/>
        <p:txBody>
          <a:bodyPr/>
          <a:lstStyle/>
          <a:p>
            <a:fld id="{809BF5D2-96DF-0F40-8DE9-7B74AEC1DBEF}" type="slidenum">
              <a:rPr lang="en-US" smtClean="0"/>
              <a:pPr/>
              <a:t>‹#›</a:t>
            </a:fld>
            <a:endParaRPr lang="en-US" dirty="0"/>
          </a:p>
        </p:txBody>
      </p:sp>
      <p:sp>
        <p:nvSpPr>
          <p:cNvPr id="6" name="Rectangle 5">
            <a:extLst>
              <a:ext uri="{FF2B5EF4-FFF2-40B4-BE49-F238E27FC236}">
                <a16:creationId xmlns:a16="http://schemas.microsoft.com/office/drawing/2014/main" id="{8A14A7B4-87DA-9048-8120-93438A17E9FC}"/>
              </a:ext>
            </a:extLst>
          </p:cNvPr>
          <p:cNvSpPr/>
          <p:nvPr userDrawn="1"/>
        </p:nvSpPr>
        <p:spPr>
          <a:xfrm>
            <a:off x="0" y="0"/>
            <a:ext cx="12191999" cy="6860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Slide Number Placeholder 3"/>
          <p:cNvSpPr txBox="1">
            <a:spLocks/>
          </p:cNvSpPr>
          <p:nvPr userDrawn="1"/>
        </p:nvSpPr>
        <p:spPr>
          <a:xfrm>
            <a:off x="11228917" y="6618288"/>
            <a:ext cx="963083" cy="2476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914400" rtl="0" eaLnBrk="1" latinLnBrk="0" hangingPunct="1">
              <a:defRPr sz="1200" kern="1200">
                <a:solidFill>
                  <a:srgbClr val="000000"/>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C3E155B-9E72-445D-A079-42B826C66BB4}" type="slidenum">
              <a:rPr lang="en-US" smtClean="0"/>
              <a:pPr>
                <a:defRPr/>
              </a:pPr>
              <a:t>‹#›</a:t>
            </a:fld>
            <a:endParaRPr lang="en-US" dirty="0"/>
          </a:p>
        </p:txBody>
      </p:sp>
    </p:spTree>
    <p:extLst>
      <p:ext uri="{BB962C8B-B14F-4D97-AF65-F5344CB8AC3E}">
        <p14:creationId xmlns:p14="http://schemas.microsoft.com/office/powerpoint/2010/main" val="160311411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aseball">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769600" cy="935182"/>
          </a:xfrm>
        </p:spPr>
        <p:txBody>
          <a:bodyPr/>
          <a:lstStyle>
            <a:lvl1pPr>
              <a:defRPr/>
            </a:lvl1pPr>
          </a:lstStyle>
          <a:p>
            <a:r>
              <a:rPr lang="en-US" dirty="0"/>
              <a:t>Click to edit Master title style</a:t>
            </a:r>
          </a:p>
        </p:txBody>
      </p:sp>
      <p:sp>
        <p:nvSpPr>
          <p:cNvPr id="3" name="Content Placeholder 2"/>
          <p:cNvSpPr>
            <a:spLocks noGrp="1"/>
          </p:cNvSpPr>
          <p:nvPr>
            <p:ph sz="half" idx="1" hasCustomPrompt="1"/>
          </p:nvPr>
        </p:nvSpPr>
        <p:spPr>
          <a:xfrm>
            <a:off x="143435" y="1309254"/>
            <a:ext cx="5020235" cy="3678381"/>
          </a:xfrm>
        </p:spPr>
        <p:txBody>
          <a:bodyPr/>
          <a:lstStyle>
            <a:lvl1pPr>
              <a:defRPr sz="1227" b="0"/>
            </a:lvl1pPr>
            <a:lvl2pPr marL="316048" indent="-158024">
              <a:defRPr sz="955" b="0"/>
            </a:lvl2pPr>
            <a:lvl3pPr marL="390731" indent="-158024">
              <a:defRPr sz="818" b="0"/>
            </a:lvl3pPr>
            <a:lvl4pPr>
              <a:defRPr sz="1043"/>
            </a:lvl4pPr>
            <a:lvl5pPr>
              <a:defRPr sz="1043"/>
            </a:lvl5pPr>
            <a:lvl6pPr>
              <a:defRPr sz="1565"/>
            </a:lvl6pPr>
            <a:lvl7pPr>
              <a:defRPr sz="1565"/>
            </a:lvl7pPr>
            <a:lvl8pPr>
              <a:defRPr sz="1565"/>
            </a:lvl8pPr>
            <a:lvl9pPr>
              <a:defRPr sz="1565"/>
            </a:lvl9pPr>
          </a:lstStyle>
          <a:p>
            <a:pPr lvl="0"/>
            <a:r>
              <a:rPr lang="en-US" dirty="0"/>
              <a:t>Click to edit Master text styles</a:t>
            </a:r>
          </a:p>
          <a:p>
            <a:pPr lvl="1"/>
            <a:r>
              <a:rPr lang="en-US" dirty="0"/>
              <a:t>Second level</a:t>
            </a:r>
          </a:p>
          <a:p>
            <a:pPr lvl="2"/>
            <a:r>
              <a:rPr lang="en-US" dirty="0"/>
              <a:t>Third level</a:t>
            </a:r>
          </a:p>
        </p:txBody>
      </p:sp>
      <p:sp>
        <p:nvSpPr>
          <p:cNvPr id="5" name="Slide Number Placeholder 5"/>
          <p:cNvSpPr>
            <a:spLocks noGrp="1"/>
          </p:cNvSpPr>
          <p:nvPr>
            <p:ph type="sldNum" sz="quarter" idx="10"/>
          </p:nvPr>
        </p:nvSpPr>
        <p:spPr>
          <a:xfrm>
            <a:off x="9347200" y="6481678"/>
            <a:ext cx="2844800" cy="365125"/>
          </a:xfrm>
          <a:prstGeom prst="rect">
            <a:avLst/>
          </a:prstGeom>
        </p:spPr>
        <p:txBody>
          <a:bodyPr/>
          <a:lstStyle>
            <a:lvl1pPr>
              <a:defRPr/>
            </a:lvl1pPr>
          </a:lstStyle>
          <a:p>
            <a:pPr>
              <a:defRPr/>
            </a:pPr>
            <a:fld id="{EE559103-A4D9-2148-B8FF-FB5AD7389610}" type="slidenum">
              <a:rPr lang="en-US" altLang="x-none"/>
              <a:pPr>
                <a:defRPr/>
              </a:pPr>
              <a:t>‹#›</a:t>
            </a:fld>
            <a:endParaRPr lang="en-US" altLang="x-none" dirty="0"/>
          </a:p>
        </p:txBody>
      </p:sp>
      <p:sp>
        <p:nvSpPr>
          <p:cNvPr id="9" name="Content Placeholder 2"/>
          <p:cNvSpPr>
            <a:spLocks noGrp="1"/>
          </p:cNvSpPr>
          <p:nvPr>
            <p:ph sz="half" idx="14" hasCustomPrompt="1"/>
          </p:nvPr>
        </p:nvSpPr>
        <p:spPr>
          <a:xfrm>
            <a:off x="143435" y="5361709"/>
            <a:ext cx="9855460" cy="1033670"/>
          </a:xfrm>
        </p:spPr>
        <p:txBody>
          <a:bodyPr/>
          <a:lstStyle>
            <a:lvl1pPr>
              <a:defRPr sz="1391" b="0"/>
            </a:lvl1pPr>
            <a:lvl2pPr>
              <a:defRPr sz="1217" b="0"/>
            </a:lvl2pPr>
            <a:lvl3pPr>
              <a:defRPr sz="1043" b="0"/>
            </a:lvl3pPr>
            <a:lvl4pPr>
              <a:defRPr sz="1043"/>
            </a:lvl4pPr>
            <a:lvl5pPr>
              <a:defRPr sz="1043"/>
            </a:lvl5pPr>
            <a:lvl6pPr>
              <a:defRPr sz="1565"/>
            </a:lvl6pPr>
            <a:lvl7pPr>
              <a:defRPr sz="1565"/>
            </a:lvl7pPr>
            <a:lvl8pPr>
              <a:defRPr sz="1565"/>
            </a:lvl8pPr>
            <a:lvl9pPr>
              <a:defRPr sz="1565"/>
            </a:lvl9pPr>
          </a:lstStyle>
          <a:p>
            <a:pPr lvl="0"/>
            <a:r>
              <a:rPr lang="en-US" dirty="0"/>
              <a:t>Click to edit Master text styles</a:t>
            </a:r>
          </a:p>
          <a:p>
            <a:pPr lvl="1"/>
            <a:r>
              <a:rPr lang="en-US" dirty="0"/>
              <a:t>Second level</a:t>
            </a:r>
          </a:p>
          <a:p>
            <a:pPr lvl="2"/>
            <a:r>
              <a:rPr lang="en-US" dirty="0"/>
              <a:t>Third level</a:t>
            </a:r>
          </a:p>
        </p:txBody>
      </p:sp>
      <p:sp>
        <p:nvSpPr>
          <p:cNvPr id="11" name="Text Placeholder 10"/>
          <p:cNvSpPr>
            <a:spLocks noGrp="1"/>
          </p:cNvSpPr>
          <p:nvPr>
            <p:ph type="body" sz="quarter" idx="15" hasCustomPrompt="1"/>
          </p:nvPr>
        </p:nvSpPr>
        <p:spPr>
          <a:xfrm>
            <a:off x="143435" y="997527"/>
            <a:ext cx="5020235" cy="311727"/>
          </a:xfrm>
        </p:spPr>
        <p:txBody>
          <a:bodyPr/>
          <a:lstStyle>
            <a:lvl1pPr marL="0" indent="0">
              <a:buNone/>
              <a:defRPr sz="1364"/>
            </a:lvl1pPr>
          </a:lstStyle>
          <a:p>
            <a:pPr lvl="0"/>
            <a:r>
              <a:rPr lang="en-US" dirty="0"/>
              <a:t>Overview Objective</a:t>
            </a:r>
          </a:p>
        </p:txBody>
      </p:sp>
      <p:sp>
        <p:nvSpPr>
          <p:cNvPr id="13" name="Content Placeholder 2"/>
          <p:cNvSpPr>
            <a:spLocks noGrp="1"/>
          </p:cNvSpPr>
          <p:nvPr>
            <p:ph sz="half" idx="17" hasCustomPrompt="1"/>
          </p:nvPr>
        </p:nvSpPr>
        <p:spPr>
          <a:xfrm>
            <a:off x="5384800" y="1309254"/>
            <a:ext cx="3599653" cy="17578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1227" b="0" dirty="0"/>
            </a:lvl1pPr>
            <a:lvl2pPr>
              <a:defRPr lang="en-US" sz="955" b="0" dirty="0"/>
            </a:lvl2pPr>
            <a:lvl3pPr>
              <a:defRPr lang="en-US" sz="818" b="0" dirty="0"/>
            </a:lvl3pPr>
          </a:lstStyle>
          <a:p>
            <a:pPr lvl="0"/>
            <a:r>
              <a:rPr lang="en-US" dirty="0"/>
              <a:t>Click to edit Master text styles</a:t>
            </a:r>
          </a:p>
          <a:p>
            <a:pPr marL="316048" lvl="1" indent="-158024"/>
            <a:r>
              <a:rPr lang="en-US" dirty="0"/>
              <a:t>Second level</a:t>
            </a:r>
          </a:p>
          <a:p>
            <a:pPr marL="390731" lvl="2" indent="-158024"/>
            <a:r>
              <a:rPr lang="en-US" dirty="0"/>
              <a:t>Third level</a:t>
            </a:r>
          </a:p>
        </p:txBody>
      </p:sp>
      <p:sp>
        <p:nvSpPr>
          <p:cNvPr id="14" name="Text Placeholder 10"/>
          <p:cNvSpPr>
            <a:spLocks noGrp="1"/>
          </p:cNvSpPr>
          <p:nvPr>
            <p:ph type="body" sz="quarter" idx="18" hasCustomPrompt="1"/>
          </p:nvPr>
        </p:nvSpPr>
        <p:spPr>
          <a:xfrm>
            <a:off x="5378823" y="997527"/>
            <a:ext cx="3605631" cy="311727"/>
          </a:xfrm>
        </p:spPr>
        <p:txBody>
          <a:bodyPr/>
          <a:lstStyle>
            <a:lvl1pPr marL="0" indent="0">
              <a:buNone/>
              <a:defRPr sz="1364"/>
            </a:lvl1pPr>
          </a:lstStyle>
          <a:p>
            <a:pPr lvl="0"/>
            <a:r>
              <a:rPr lang="en-US" dirty="0"/>
              <a:t>Cost Summary</a:t>
            </a:r>
          </a:p>
        </p:txBody>
      </p:sp>
      <p:sp>
        <p:nvSpPr>
          <p:cNvPr id="19" name="Content Placeholder 2"/>
          <p:cNvSpPr>
            <a:spLocks noGrp="1"/>
          </p:cNvSpPr>
          <p:nvPr>
            <p:ph sz="half" idx="21" hasCustomPrompt="1"/>
          </p:nvPr>
        </p:nvSpPr>
        <p:spPr>
          <a:xfrm>
            <a:off x="5477565" y="3153415"/>
            <a:ext cx="6497489" cy="220829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1227" b="0" dirty="0"/>
            </a:lvl1pPr>
            <a:lvl2pPr>
              <a:defRPr lang="en-US" sz="955" b="0" dirty="0"/>
            </a:lvl2pPr>
            <a:lvl3pPr>
              <a:defRPr lang="en-US" sz="818" b="0" dirty="0"/>
            </a:lvl3pPr>
          </a:lstStyle>
          <a:p>
            <a:pPr lvl="0"/>
            <a:r>
              <a:rPr lang="en-US" dirty="0"/>
              <a:t>Click to edit Master text styles</a:t>
            </a:r>
          </a:p>
          <a:p>
            <a:pPr marL="316048" lvl="1" indent="-158024"/>
            <a:r>
              <a:rPr lang="en-US" dirty="0"/>
              <a:t>Second level</a:t>
            </a:r>
          </a:p>
          <a:p>
            <a:pPr marL="390731" lvl="2" indent="-158024"/>
            <a:r>
              <a:rPr lang="en-US" dirty="0"/>
              <a:t>Third level</a:t>
            </a:r>
          </a:p>
        </p:txBody>
      </p:sp>
      <p:cxnSp>
        <p:nvCxnSpPr>
          <p:cNvPr id="24" name="Straight Connector 23"/>
          <p:cNvCxnSpPr/>
          <p:nvPr userDrawn="1"/>
        </p:nvCxnSpPr>
        <p:spPr>
          <a:xfrm flipV="1">
            <a:off x="5378823" y="935182"/>
            <a:ext cx="1" cy="5460196"/>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 Placeholder 10"/>
          <p:cNvSpPr>
            <a:spLocks noGrp="1"/>
          </p:cNvSpPr>
          <p:nvPr>
            <p:ph type="body" sz="quarter" idx="23" hasCustomPrompt="1"/>
          </p:nvPr>
        </p:nvSpPr>
        <p:spPr>
          <a:xfrm>
            <a:off x="143434" y="5033266"/>
            <a:ext cx="2940424" cy="311727"/>
          </a:xfrm>
        </p:spPr>
        <p:txBody>
          <a:bodyPr/>
          <a:lstStyle>
            <a:lvl1pPr marL="0" indent="0">
              <a:buNone/>
              <a:defRPr sz="1364"/>
            </a:lvl1pPr>
          </a:lstStyle>
          <a:p>
            <a:r>
              <a:rPr lang="en-US" dirty="0"/>
              <a:t>Major Milestones/Schedule</a:t>
            </a:r>
          </a:p>
        </p:txBody>
      </p:sp>
      <p:sp>
        <p:nvSpPr>
          <p:cNvPr id="7" name="Content Placeholder 6"/>
          <p:cNvSpPr>
            <a:spLocks noGrp="1"/>
          </p:cNvSpPr>
          <p:nvPr>
            <p:ph sz="quarter" idx="25" hasCustomPrompt="1"/>
          </p:nvPr>
        </p:nvSpPr>
        <p:spPr>
          <a:xfrm>
            <a:off x="8990429" y="997527"/>
            <a:ext cx="3077885" cy="2069588"/>
          </a:xfrm>
        </p:spPr>
        <p:txBody>
          <a:bodyPr/>
          <a:lstStyle>
            <a:lvl1pPr>
              <a:defRPr sz="1217" baseline="0"/>
            </a:lvl1pPr>
            <a:lvl2pPr>
              <a:defRPr sz="1217"/>
            </a:lvl2pPr>
            <a:lvl3pPr>
              <a:defRPr sz="1217"/>
            </a:lvl3pPr>
            <a:lvl4pPr>
              <a:defRPr sz="1217"/>
            </a:lvl4pPr>
            <a:lvl5pPr>
              <a:defRPr sz="1217"/>
            </a:lvl5pPr>
          </a:lstStyle>
          <a:p>
            <a:pPr lvl="0"/>
            <a:r>
              <a:rPr lang="en-US" dirty="0"/>
              <a:t>Add picture here</a:t>
            </a:r>
          </a:p>
        </p:txBody>
      </p:sp>
    </p:spTree>
    <p:extLst>
      <p:ext uri="{BB962C8B-B14F-4D97-AF65-F5344CB8AC3E}">
        <p14:creationId xmlns:p14="http://schemas.microsoft.com/office/powerpoint/2010/main" val="374292788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with Full Width Text">
    <p:spTree>
      <p:nvGrpSpPr>
        <p:cNvPr id="1" name=""/>
        <p:cNvGrpSpPr/>
        <p:nvPr/>
      </p:nvGrpSpPr>
      <p:grpSpPr>
        <a:xfrm>
          <a:off x="0" y="0"/>
          <a:ext cx="0" cy="0"/>
          <a:chOff x="0" y="0"/>
          <a:chExt cx="0" cy="0"/>
        </a:xfrm>
      </p:grpSpPr>
      <p:sp>
        <p:nvSpPr>
          <p:cNvPr id="60" name="Text Placeholder 2"/>
          <p:cNvSpPr>
            <a:spLocks noGrp="1"/>
          </p:cNvSpPr>
          <p:nvPr>
            <p:ph type="body" sz="quarter" idx="14" hasCustomPrompt="1"/>
          </p:nvPr>
        </p:nvSpPr>
        <p:spPr>
          <a:xfrm>
            <a:off x="2088420" y="1026136"/>
            <a:ext cx="8092483" cy="332478"/>
          </a:xfrm>
        </p:spPr>
        <p:txBody>
          <a:bodyPr anchor="t">
            <a:noAutofit/>
          </a:bodyPr>
          <a:lstStyle>
            <a:lvl1pPr marL="0" indent="0" algn="ctr">
              <a:lnSpc>
                <a:spcPct val="100000"/>
              </a:lnSpc>
              <a:spcBef>
                <a:spcPts val="0"/>
              </a:spcBef>
              <a:buNone/>
              <a:defRPr sz="1200" baseline="0">
                <a:latin typeface="Century Gothic" charset="0"/>
                <a:ea typeface="Century Gothic" charset="0"/>
                <a:cs typeface="Century Gothic" charset="0"/>
              </a:defRPr>
            </a:lvl1pPr>
          </a:lstStyle>
          <a:p>
            <a:pPr lvl="0"/>
            <a:r>
              <a:rPr lang="en-GB" dirty="0"/>
              <a:t>Insert Subtitle</a:t>
            </a:r>
          </a:p>
        </p:txBody>
      </p:sp>
      <p:sp>
        <p:nvSpPr>
          <p:cNvPr id="3" name="Text Placeholder 2"/>
          <p:cNvSpPr>
            <a:spLocks noGrp="1"/>
          </p:cNvSpPr>
          <p:nvPr>
            <p:ph type="body" sz="quarter" idx="13" hasCustomPrompt="1"/>
          </p:nvPr>
        </p:nvSpPr>
        <p:spPr>
          <a:xfrm>
            <a:off x="2080175" y="528046"/>
            <a:ext cx="8094420" cy="409154"/>
          </a:xfrm>
        </p:spPr>
        <p:txBody>
          <a:bodyPr anchor="ctr">
            <a:noAutofit/>
          </a:bodyPr>
          <a:lstStyle>
            <a:lvl1pPr marL="0" indent="0" algn="ctr">
              <a:buNone/>
              <a:defRPr sz="1800" baseline="0">
                <a:latin typeface="Century Gothic" charset="0"/>
                <a:ea typeface="Century Gothic" charset="0"/>
                <a:cs typeface="Century Gothic" charset="0"/>
              </a:defRPr>
            </a:lvl1pPr>
          </a:lstStyle>
          <a:p>
            <a:pPr lvl="0"/>
            <a:r>
              <a:rPr lang="en-GB" dirty="0"/>
              <a:t>Insert Title</a:t>
            </a:r>
          </a:p>
        </p:txBody>
      </p:sp>
      <p:sp>
        <p:nvSpPr>
          <p:cNvPr id="5" name="Text Placeholder 4"/>
          <p:cNvSpPr>
            <a:spLocks noGrp="1"/>
          </p:cNvSpPr>
          <p:nvPr>
            <p:ph type="body" sz="quarter" idx="18"/>
          </p:nvPr>
        </p:nvSpPr>
        <p:spPr>
          <a:xfrm>
            <a:off x="1400721" y="1683366"/>
            <a:ext cx="9975851" cy="4211034"/>
          </a:xfrm>
        </p:spPr>
        <p:txBody>
          <a:bodyPr anchor="t"/>
          <a:lstStyle>
            <a:lvl1pPr marL="171450" indent="-171450">
              <a:lnSpc>
                <a:spcPct val="100000"/>
              </a:lnSpc>
              <a:buFont typeface="Wingdings" panose="05000000000000000000" pitchFamily="2" charset="2"/>
              <a:buChar char="Ø"/>
              <a:defRPr sz="1800">
                <a:latin typeface="Century Gothic" charset="0"/>
                <a:ea typeface="Century Gothic" charset="0"/>
                <a:cs typeface="Century Gothic" charset="0"/>
              </a:defRPr>
            </a:lvl1pPr>
            <a:lvl2pPr marL="514350" indent="-171450">
              <a:lnSpc>
                <a:spcPct val="100000"/>
              </a:lnSpc>
              <a:buFont typeface="Wingdings" panose="05000000000000000000" pitchFamily="2" charset="2"/>
              <a:buChar char="Ø"/>
              <a:defRPr sz="1500">
                <a:latin typeface="Century Gothic" charset="0"/>
                <a:ea typeface="Century Gothic" charset="0"/>
                <a:cs typeface="Century Gothic" charset="0"/>
              </a:defRPr>
            </a:lvl2pPr>
            <a:lvl3pPr marL="857250" indent="-171450">
              <a:lnSpc>
                <a:spcPct val="100000"/>
              </a:lnSpc>
              <a:buFont typeface="Wingdings" panose="05000000000000000000" pitchFamily="2" charset="2"/>
              <a:buChar char="Ø"/>
              <a:defRPr sz="1350">
                <a:latin typeface="Century Gothic" charset="0"/>
                <a:ea typeface="Century Gothic" charset="0"/>
                <a:cs typeface="Century Gothic" charset="0"/>
              </a:defRPr>
            </a:lvl3pPr>
            <a:lvl4pPr marL="1200150" indent="-171450">
              <a:lnSpc>
                <a:spcPct val="100000"/>
              </a:lnSpc>
              <a:buFont typeface="Wingdings" panose="05000000000000000000" pitchFamily="2" charset="2"/>
              <a:buChar char="Ø"/>
              <a:defRPr sz="1350">
                <a:latin typeface="Century Gothic" charset="0"/>
                <a:ea typeface="Century Gothic" charset="0"/>
                <a:cs typeface="Century Gothic" charset="0"/>
              </a:defRPr>
            </a:lvl4pPr>
            <a:lvl5pPr>
              <a:defRPr>
                <a:latin typeface="Century Gothic" charset="0"/>
                <a:ea typeface="Century Gothic" charset="0"/>
                <a:cs typeface="Century Gothic"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79852456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B4F52AEF-9CE1-B34C-B204-5B5F17788939}" type="slidenum">
              <a:rPr lang="en-US"/>
              <a:pPr>
                <a:defRPr/>
              </a:pPr>
              <a:t>‹#›</a:t>
            </a:fld>
            <a:endParaRPr lang="en-US" dirty="0"/>
          </a:p>
        </p:txBody>
      </p:sp>
    </p:spTree>
    <p:extLst>
      <p:ext uri="{BB962C8B-B14F-4D97-AF65-F5344CB8AC3E}">
        <p14:creationId xmlns:p14="http://schemas.microsoft.com/office/powerpoint/2010/main" val="126487984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ith Page 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13499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AF3B00-EE9B-314A-A2B7-6BEF060E73A7}" type="datetimeFigureOut">
              <a:rPr lang="en-US" smtClean="0"/>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FD55CB-3FE9-0A42-9BE0-3244E6F9F25F}" type="slidenum">
              <a:rPr lang="en-US" smtClean="0"/>
              <a:t>‹#›</a:t>
            </a:fld>
            <a:endParaRPr lang="en-US" dirty="0"/>
          </a:p>
        </p:txBody>
      </p:sp>
    </p:spTree>
    <p:extLst>
      <p:ext uri="{BB962C8B-B14F-4D97-AF65-F5344CB8AC3E}">
        <p14:creationId xmlns:p14="http://schemas.microsoft.com/office/powerpoint/2010/main" val="97170377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solidFill>
                  <a:prstClr val="black">
                    <a:tint val="75000"/>
                  </a:prstClr>
                </a:solidFill>
              </a:rPr>
              <a:pPr/>
              <a:t>11/12/2020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419AD93-5331-4681-81C3-51905F4FEEBE}" type="slidenum">
              <a:rPr lang="en-US" smtClean="0">
                <a:solidFill>
                  <a:prstClr val="black">
                    <a:tint val="75000"/>
                  </a:prstClr>
                </a:solidFill>
              </a:rPr>
              <a:pPr/>
              <a:t>‹#›</a:t>
            </a:fld>
            <a:endParaRPr lang="en-US" dirty="0">
              <a:solidFill>
                <a:prstClr val="black">
                  <a:tint val="75000"/>
                </a:prstClr>
              </a:solidFill>
            </a:endParaRPr>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35881303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endParaRPr>
          </a:p>
        </p:txBody>
      </p:sp>
      <p:sp>
        <p:nvSpPr>
          <p:cNvPr id="1028"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dirty="0"/>
              <a:t>Click to edit Master text styles</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
        <p:nvSpPr>
          <p:cNvPr id="6" name="Slide Number Placeholder 5"/>
          <p:cNvSpPr>
            <a:spLocks noGrp="1"/>
          </p:cNvSpPr>
          <p:nvPr>
            <p:ph type="sldNum" sz="quarter" idx="4"/>
          </p:nvPr>
        </p:nvSpPr>
        <p:spPr>
          <a:xfrm>
            <a:off x="11084984" y="6356351"/>
            <a:ext cx="497416"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000000"/>
                </a:solidFill>
                <a:latin typeface="Arial" charset="0"/>
              </a:defRPr>
            </a:lvl1p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dirty="0">
              <a:ea typeface="ＭＳ Ｐゴシック" charset="-128"/>
            </a:endParaRPr>
          </a:p>
        </p:txBody>
      </p:sp>
      <p:pic>
        <p:nvPicPr>
          <p:cNvPr id="8" name="Picture 7"/>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Tree>
    <p:extLst>
      <p:ext uri="{BB962C8B-B14F-4D97-AF65-F5344CB8AC3E}">
        <p14:creationId xmlns:p14="http://schemas.microsoft.com/office/powerpoint/2010/main" val="3085303710"/>
      </p:ext>
    </p:extLst>
  </p:cSld>
  <p:clrMap bg1="dk1" tx1="lt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6" r:id="rId11"/>
    <p:sldLayoutId id="2147483737" r:id="rId12"/>
  </p:sldLayoutIdLst>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hf hdr="0" ftr="0" dt="0"/>
  <p:txStyles>
    <p:title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BC3B0-B217-0442-A548-7AC65319F896}"/>
              </a:ext>
            </a:extLst>
          </p:cNvPr>
          <p:cNvSpPr>
            <a:spLocks noGrp="1"/>
          </p:cNvSpPr>
          <p:nvPr>
            <p:ph type="ctrTitle"/>
          </p:nvPr>
        </p:nvSpPr>
        <p:spPr>
          <a:xfrm>
            <a:off x="1524000" y="73142"/>
            <a:ext cx="9144000" cy="2387600"/>
          </a:xfrm>
        </p:spPr>
        <p:txBody>
          <a:bodyPr/>
          <a:lstStyle/>
          <a:p>
            <a:r>
              <a:rPr lang="en-US" sz="4400" dirty="0">
                <a:solidFill>
                  <a:schemeClr val="tx1"/>
                </a:solidFill>
              </a:rPr>
              <a:t>Space Shuttle Cargo Integration </a:t>
            </a:r>
            <a:br>
              <a:rPr lang="en-US" sz="4400" dirty="0">
                <a:solidFill>
                  <a:schemeClr val="tx1"/>
                </a:solidFill>
              </a:rPr>
            </a:br>
            <a:r>
              <a:rPr lang="en-US" sz="4400" dirty="0">
                <a:solidFill>
                  <a:schemeClr val="tx1"/>
                </a:solidFill>
              </a:rPr>
              <a:t>Coupled Loads Analysis </a:t>
            </a:r>
            <a:r>
              <a:rPr lang="en-US" sz="4000" dirty="0">
                <a:solidFill>
                  <a:schemeClr val="tx1"/>
                </a:solidFill>
              </a:rPr>
              <a:t/>
            </a:r>
            <a:br>
              <a:rPr lang="en-US" sz="4000" dirty="0">
                <a:solidFill>
                  <a:schemeClr val="tx1"/>
                </a:solidFill>
              </a:rPr>
            </a:br>
            <a:r>
              <a:rPr lang="en-US" sz="4000" dirty="0">
                <a:solidFill>
                  <a:schemeClr val="tx1"/>
                </a:solidFill>
              </a:rPr>
              <a:t>Lessons Learned</a:t>
            </a:r>
          </a:p>
        </p:txBody>
      </p:sp>
      <p:sp>
        <p:nvSpPr>
          <p:cNvPr id="3" name="Subtitle 2">
            <a:extLst>
              <a:ext uri="{FF2B5EF4-FFF2-40B4-BE49-F238E27FC236}">
                <a16:creationId xmlns:a16="http://schemas.microsoft.com/office/drawing/2014/main" id="{9C50E71D-4EC1-9A47-A5D9-86BF17AAD886}"/>
              </a:ext>
            </a:extLst>
          </p:cNvPr>
          <p:cNvSpPr>
            <a:spLocks noGrp="1"/>
          </p:cNvSpPr>
          <p:nvPr>
            <p:ph type="subTitle" idx="1"/>
          </p:nvPr>
        </p:nvSpPr>
        <p:spPr>
          <a:xfrm>
            <a:off x="1524000" y="2561056"/>
            <a:ext cx="9144000" cy="1655762"/>
          </a:xfrm>
        </p:spPr>
        <p:txBody>
          <a:bodyPr/>
          <a:lstStyle/>
          <a:p>
            <a:r>
              <a:rPr lang="en-US" dirty="0"/>
              <a:t>Erica E. Bruno </a:t>
            </a:r>
          </a:p>
          <a:p>
            <a:r>
              <a:rPr lang="en-US" i="1" dirty="0"/>
              <a:t>MRI Technologies, </a:t>
            </a:r>
            <a:r>
              <a:rPr lang="en-US" i="1" dirty="0" smtClean="0"/>
              <a:t>PMP</a:t>
            </a:r>
            <a:endParaRPr lang="en-US" dirty="0"/>
          </a:p>
          <a:p>
            <a:r>
              <a:rPr lang="en-US" dirty="0"/>
              <a:t>Joel W. Sills Jr.</a:t>
            </a:r>
          </a:p>
          <a:p>
            <a:r>
              <a:rPr lang="en-US" i="1" dirty="0"/>
              <a:t>National Aerospace and Space Administration (NASA)/ Johnson Space Center, </a:t>
            </a:r>
            <a:r>
              <a:rPr lang="en-US" i="1" dirty="0" smtClean="0"/>
              <a:t>AIAA Associate Fellow</a:t>
            </a:r>
            <a:endParaRPr lang="en-US" dirty="0"/>
          </a:p>
          <a:p>
            <a:r>
              <a:rPr lang="en-US" dirty="0"/>
              <a:t>Curtis E. Larsen</a:t>
            </a:r>
          </a:p>
          <a:p>
            <a:r>
              <a:rPr lang="en-US" i="1" dirty="0"/>
              <a:t>Texas Christian University, Professor of Professional Practice, </a:t>
            </a:r>
            <a:r>
              <a:rPr lang="en-US" i="1" dirty="0" smtClean="0"/>
              <a:t>AIAA </a:t>
            </a:r>
            <a:r>
              <a:rPr lang="en-US" i="1" dirty="0"/>
              <a:t>Associate </a:t>
            </a:r>
            <a:r>
              <a:rPr lang="en-US" i="1" dirty="0" smtClean="0"/>
              <a:t>Fellow</a:t>
            </a:r>
          </a:p>
          <a:p>
            <a:endParaRPr lang="en-US" i="1" dirty="0"/>
          </a:p>
          <a:p>
            <a:r>
              <a:rPr lang="en-US" b="0" dirty="0"/>
              <a:t>2021 AIAA SciTech </a:t>
            </a:r>
            <a:r>
              <a:rPr lang="en-US" b="0" dirty="0" smtClean="0"/>
              <a:t>Forum, January 11-15 &amp;19-21, 2021</a:t>
            </a:r>
            <a:r>
              <a:rPr lang="en-US" i="1" dirty="0" smtClean="0"/>
              <a:t> </a:t>
            </a:r>
            <a:endParaRPr lang="en-US" i="1" dirty="0"/>
          </a:p>
        </p:txBody>
      </p:sp>
    </p:spTree>
    <p:extLst>
      <p:ext uri="{BB962C8B-B14F-4D97-AF65-F5344CB8AC3E}">
        <p14:creationId xmlns:p14="http://schemas.microsoft.com/office/powerpoint/2010/main" val="156970404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AA7A09-3DAD-0E40-A0FA-6AE0FD152FC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952500" y="0"/>
            <a:ext cx="10287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65913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58A25D-2A29-ED44-9C5E-B35E82399647}"/>
              </a:ext>
            </a:extLst>
          </p:cNvPr>
          <p:cNvSpPr>
            <a:spLocks noGrp="1"/>
          </p:cNvSpPr>
          <p:nvPr>
            <p:ph idx="1"/>
          </p:nvPr>
        </p:nvSpPr>
        <p:spPr>
          <a:xfrm>
            <a:off x="609600" y="1480379"/>
            <a:ext cx="10972800" cy="5122863"/>
          </a:xfrm>
          <a:solidFill>
            <a:schemeClr val="bg1"/>
          </a:solidFill>
        </p:spPr>
        <p:txBody>
          <a:bodyPr>
            <a:normAutofit/>
          </a:bodyPr>
          <a:lstStyle/>
          <a:p>
            <a:r>
              <a:rPr lang="en-US" sz="2800" dirty="0"/>
              <a:t>Standardized transient Coupled Loads Analysis (CLA) </a:t>
            </a:r>
          </a:p>
          <a:p>
            <a:pPr lvl="1"/>
            <a:r>
              <a:rPr lang="en-US" sz="2800" dirty="0"/>
              <a:t>Structural and clearance compatibility assessment of the payload bay cargo element (CE) complement with the Orbiter and the flight environment </a:t>
            </a:r>
          </a:p>
          <a:p>
            <a:r>
              <a:rPr lang="en-US" sz="2800" dirty="0"/>
              <a:t>Kick-off @ 10 months prior to launch</a:t>
            </a:r>
          </a:p>
          <a:p>
            <a:r>
              <a:rPr lang="en-US" sz="2800" dirty="0"/>
              <a:t>Analyses by both the SSP and the CE developers </a:t>
            </a:r>
          </a:p>
          <a:p>
            <a:r>
              <a:rPr lang="en-US" sz="2800" dirty="0"/>
              <a:t>Final flight structural certification</a:t>
            </a:r>
          </a:p>
          <a:p>
            <a:r>
              <a:rPr lang="en-US" sz="2800" dirty="0"/>
              <a:t>Completion at </a:t>
            </a:r>
            <a:r>
              <a:rPr lang="en-US" sz="2800" dirty="0" smtClean="0"/>
              <a:t>T- 2.5 months </a:t>
            </a:r>
            <a:r>
              <a:rPr lang="en-US" sz="2800" dirty="0"/>
              <a:t>as input to Flight Readiness Review</a:t>
            </a:r>
          </a:p>
          <a:p>
            <a:endParaRPr lang="en-US" sz="2800" dirty="0"/>
          </a:p>
        </p:txBody>
      </p:sp>
      <p:sp>
        <p:nvSpPr>
          <p:cNvPr id="2" name="Title 1">
            <a:extLst>
              <a:ext uri="{FF2B5EF4-FFF2-40B4-BE49-F238E27FC236}">
                <a16:creationId xmlns:a16="http://schemas.microsoft.com/office/drawing/2014/main" id="{9BDC2A9E-B698-C840-969C-933F64C06CF4}"/>
              </a:ext>
            </a:extLst>
          </p:cNvPr>
          <p:cNvSpPr>
            <a:spLocks noGrp="1"/>
          </p:cNvSpPr>
          <p:nvPr>
            <p:ph type="title"/>
          </p:nvPr>
        </p:nvSpPr>
        <p:spPr/>
        <p:txBody>
          <a:bodyPr>
            <a:normAutofit fontScale="90000"/>
          </a:bodyPr>
          <a:lstStyle/>
          <a:p>
            <a:r>
              <a:rPr lang="en-US" b="1" dirty="0">
                <a:solidFill>
                  <a:schemeClr val="tx1"/>
                </a:solidFill>
              </a:rPr>
              <a:t>Introduction: </a:t>
            </a:r>
            <a:r>
              <a:rPr lang="en-US" dirty="0">
                <a:solidFill>
                  <a:schemeClr val="tx1"/>
                </a:solidFill>
              </a:rPr>
              <a:t>Space Shuttle Program Verification Loads Analysis (VLA) Process</a:t>
            </a:r>
            <a:endParaRPr lang="en-US" b="1" dirty="0">
              <a:solidFill>
                <a:schemeClr val="tx1"/>
              </a:solidFill>
            </a:endParaRPr>
          </a:p>
        </p:txBody>
      </p:sp>
    </p:spTree>
    <p:extLst>
      <p:ext uri="{BB962C8B-B14F-4D97-AF65-F5344CB8AC3E}">
        <p14:creationId xmlns:p14="http://schemas.microsoft.com/office/powerpoint/2010/main" val="75181524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24D9EA-FF97-7F4D-AF40-FE6A8AA376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7019" y="43043"/>
            <a:ext cx="9885782" cy="6767513"/>
          </a:xfrm>
          <a:prstGeom prst="rect">
            <a:avLst/>
          </a:prstGeom>
        </p:spPr>
      </p:pic>
    </p:spTree>
    <p:extLst>
      <p:ext uri="{BB962C8B-B14F-4D97-AF65-F5344CB8AC3E}">
        <p14:creationId xmlns:p14="http://schemas.microsoft.com/office/powerpoint/2010/main" val="1304823647"/>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58A25D-2A29-ED44-9C5E-B35E82399647}"/>
              </a:ext>
            </a:extLst>
          </p:cNvPr>
          <p:cNvSpPr>
            <a:spLocks noGrp="1"/>
          </p:cNvSpPr>
          <p:nvPr>
            <p:ph idx="1"/>
          </p:nvPr>
        </p:nvSpPr>
        <p:spPr>
          <a:xfrm>
            <a:off x="838200" y="1290047"/>
            <a:ext cx="10515600" cy="4351338"/>
          </a:xfrm>
        </p:spPr>
        <p:txBody>
          <a:bodyPr>
            <a:noAutofit/>
          </a:bodyPr>
          <a:lstStyle/>
          <a:p>
            <a:r>
              <a:rPr lang="en-US" sz="2800" b="1" dirty="0"/>
              <a:t>Reduce cycle time by 20%</a:t>
            </a:r>
          </a:p>
          <a:p>
            <a:pPr lvl="1"/>
            <a:r>
              <a:rPr lang="en-US" sz="2800" b="1" dirty="0"/>
              <a:t>Shift start and completion times to the right</a:t>
            </a:r>
          </a:p>
          <a:p>
            <a:pPr lvl="1"/>
            <a:r>
              <a:rPr lang="en-US" sz="2800" b="1" dirty="0"/>
              <a:t>Automate</a:t>
            </a:r>
          </a:p>
          <a:p>
            <a:pPr lvl="1"/>
            <a:r>
              <a:rPr lang="en-US" sz="2800" b="1" dirty="0"/>
              <a:t>Standardize deliveries</a:t>
            </a:r>
          </a:p>
          <a:p>
            <a:r>
              <a:rPr lang="en-US" sz="2800" b="1" dirty="0"/>
              <a:t>Improve manifest flexibility</a:t>
            </a:r>
          </a:p>
          <a:p>
            <a:pPr lvl="1"/>
            <a:r>
              <a:rPr lang="en-US" sz="2800" b="1" dirty="0"/>
              <a:t>Late manifest definition of logistics (both up and down)</a:t>
            </a:r>
          </a:p>
          <a:p>
            <a:pPr lvl="1"/>
            <a:r>
              <a:rPr lang="en-US" sz="2800" b="1" dirty="0"/>
              <a:t>Failure manifesting</a:t>
            </a:r>
          </a:p>
          <a:p>
            <a:pPr lvl="1"/>
            <a:r>
              <a:rPr lang="en-US" sz="2800" b="1" dirty="0"/>
              <a:t>Plan for a second cycle</a:t>
            </a:r>
          </a:p>
        </p:txBody>
      </p:sp>
      <p:sp>
        <p:nvSpPr>
          <p:cNvPr id="2" name="Title 1">
            <a:extLst>
              <a:ext uri="{FF2B5EF4-FFF2-40B4-BE49-F238E27FC236}">
                <a16:creationId xmlns:a16="http://schemas.microsoft.com/office/drawing/2014/main" id="{9BDC2A9E-B698-C840-969C-933F64C06CF4}"/>
              </a:ext>
            </a:extLst>
          </p:cNvPr>
          <p:cNvSpPr>
            <a:spLocks noGrp="1"/>
          </p:cNvSpPr>
          <p:nvPr>
            <p:ph type="title"/>
          </p:nvPr>
        </p:nvSpPr>
        <p:spPr/>
        <p:txBody>
          <a:bodyPr/>
          <a:lstStyle/>
          <a:p>
            <a:r>
              <a:rPr lang="en-US" b="1" dirty="0">
                <a:solidFill>
                  <a:schemeClr val="tx1"/>
                </a:solidFill>
              </a:rPr>
              <a:t>SSP VLA Process Improvement Goals</a:t>
            </a:r>
          </a:p>
        </p:txBody>
      </p:sp>
    </p:spTree>
    <p:extLst>
      <p:ext uri="{BB962C8B-B14F-4D97-AF65-F5344CB8AC3E}">
        <p14:creationId xmlns:p14="http://schemas.microsoft.com/office/powerpoint/2010/main" val="347443584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S-98 with Lab 1">
            <a:extLst>
              <a:ext uri="{FF2B5EF4-FFF2-40B4-BE49-F238E27FC236}">
                <a16:creationId xmlns:a16="http://schemas.microsoft.com/office/drawing/2014/main" id="{75CC9624-111F-744D-94C2-DC2973F5C2C4}"/>
              </a:ext>
            </a:extLst>
          </p:cNvPr>
          <p:cNvPicPr/>
          <p:nvPr/>
        </p:nvPicPr>
        <p:blipFill>
          <a:blip r:embed="rId3" cstate="print"/>
          <a:srcRect/>
          <a:stretch>
            <a:fillRect/>
          </a:stretch>
        </p:blipFill>
        <p:spPr bwMode="auto">
          <a:xfrm>
            <a:off x="2105245" y="1"/>
            <a:ext cx="8513571" cy="6858000"/>
          </a:xfrm>
          <a:prstGeom prst="rect">
            <a:avLst/>
          </a:prstGeom>
          <a:noFill/>
          <a:ln w="9525">
            <a:solidFill>
              <a:schemeClr val="tx1"/>
            </a:solidFill>
            <a:miter lim="800000"/>
            <a:headEnd/>
            <a:tailEnd/>
          </a:ln>
        </p:spPr>
      </p:pic>
      <p:sp>
        <p:nvSpPr>
          <p:cNvPr id="15" name="TextBox 14"/>
          <p:cNvSpPr txBox="1"/>
          <p:nvPr/>
        </p:nvSpPr>
        <p:spPr>
          <a:xfrm>
            <a:off x="2239504" y="3614827"/>
            <a:ext cx="3735092" cy="523220"/>
          </a:xfrm>
          <a:prstGeom prst="rect">
            <a:avLst/>
          </a:prstGeom>
          <a:noFill/>
        </p:spPr>
        <p:txBody>
          <a:bodyPr wrap="square" rtlCol="0">
            <a:spAutoFit/>
          </a:bodyPr>
          <a:lstStyle/>
          <a:p>
            <a:r>
              <a:rPr lang="en-US" sz="2800" b="1" dirty="0" smtClean="0">
                <a:solidFill>
                  <a:schemeClr val="bg1"/>
                </a:solidFill>
                <a:latin typeface="Arial"/>
                <a:cs typeface="Arial"/>
              </a:rPr>
              <a:t>RMS Elbow Camera</a:t>
            </a:r>
          </a:p>
        </p:txBody>
      </p:sp>
      <p:sp>
        <p:nvSpPr>
          <p:cNvPr id="18" name="TextBox 17"/>
          <p:cNvSpPr txBox="1"/>
          <p:nvPr/>
        </p:nvSpPr>
        <p:spPr>
          <a:xfrm>
            <a:off x="7942774" y="6334780"/>
            <a:ext cx="2676042" cy="523220"/>
          </a:xfrm>
          <a:prstGeom prst="rect">
            <a:avLst/>
          </a:prstGeom>
          <a:noFill/>
        </p:spPr>
        <p:txBody>
          <a:bodyPr wrap="square" rtlCol="0">
            <a:spAutoFit/>
          </a:bodyPr>
          <a:lstStyle/>
          <a:p>
            <a:r>
              <a:rPr lang="en-US" sz="2800" b="1" dirty="0" smtClean="0">
                <a:solidFill>
                  <a:schemeClr val="bg1"/>
                </a:solidFill>
                <a:latin typeface="Arial"/>
                <a:cs typeface="Arial"/>
              </a:rPr>
              <a:t>US Laboratory</a:t>
            </a:r>
          </a:p>
        </p:txBody>
      </p:sp>
    </p:spTree>
    <p:extLst>
      <p:ext uri="{BB962C8B-B14F-4D97-AF65-F5344CB8AC3E}">
        <p14:creationId xmlns:p14="http://schemas.microsoft.com/office/powerpoint/2010/main" val="1871667505"/>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993912" y="18082"/>
            <a:ext cx="10259875" cy="6839917"/>
          </a:xfrm>
        </p:spPr>
      </p:pic>
    </p:spTree>
    <p:extLst>
      <p:ext uri="{BB962C8B-B14F-4D97-AF65-F5344CB8AC3E}">
        <p14:creationId xmlns:p14="http://schemas.microsoft.com/office/powerpoint/2010/main" val="5199728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58A25D-2A29-ED44-9C5E-B35E82399647}"/>
              </a:ext>
            </a:extLst>
          </p:cNvPr>
          <p:cNvSpPr>
            <a:spLocks noGrp="1"/>
          </p:cNvSpPr>
          <p:nvPr>
            <p:ph idx="1"/>
          </p:nvPr>
        </p:nvSpPr>
        <p:spPr/>
        <p:txBody>
          <a:bodyPr>
            <a:normAutofit/>
          </a:bodyPr>
          <a:lstStyle/>
          <a:p>
            <a:r>
              <a:rPr lang="en-US" sz="2800" b="1" dirty="0"/>
              <a:t>Lessons learned by SSP:</a:t>
            </a:r>
          </a:p>
          <a:p>
            <a:pPr lvl="1"/>
            <a:r>
              <a:rPr lang="en-US" sz="2800" dirty="0"/>
              <a:t>Define keep out zones and envelopes in simple terms</a:t>
            </a:r>
          </a:p>
          <a:p>
            <a:pPr lvl="1"/>
            <a:endParaRPr lang="en-US" sz="2800" dirty="0"/>
          </a:p>
          <a:p>
            <a:pPr lvl="1"/>
            <a:r>
              <a:rPr lang="en-US" sz="2800" dirty="0"/>
              <a:t>Automate and build databases of needed data </a:t>
            </a:r>
            <a:r>
              <a:rPr lang="en-US" sz="2800" i="1" dirty="0"/>
              <a:t>up front</a:t>
            </a:r>
          </a:p>
          <a:p>
            <a:pPr marL="457200" lvl="1" indent="0">
              <a:buNone/>
            </a:pPr>
            <a:endParaRPr lang="en-US" sz="2800" dirty="0"/>
          </a:p>
          <a:p>
            <a:pPr lvl="1"/>
            <a:r>
              <a:rPr lang="en-US" sz="2800" dirty="0"/>
              <a:t>Perform early preliminary (pathfinder) assessments</a:t>
            </a:r>
          </a:p>
          <a:p>
            <a:pPr lvl="1"/>
            <a:endParaRPr lang="en-US" sz="2800" dirty="0"/>
          </a:p>
          <a:p>
            <a:pPr lvl="1"/>
            <a:r>
              <a:rPr lang="en-US" sz="2800" dirty="0"/>
              <a:t>Coordinate with all stakeholders and document everything</a:t>
            </a:r>
          </a:p>
          <a:p>
            <a:pPr lvl="1"/>
            <a:endParaRPr lang="en-US" sz="2800" dirty="0"/>
          </a:p>
          <a:p>
            <a:pPr lvl="1"/>
            <a:r>
              <a:rPr lang="en-US" sz="2800" dirty="0"/>
              <a:t>Understand limitations of the process</a:t>
            </a:r>
          </a:p>
        </p:txBody>
      </p:sp>
      <p:sp>
        <p:nvSpPr>
          <p:cNvPr id="2" name="Title 1">
            <a:extLst>
              <a:ext uri="{FF2B5EF4-FFF2-40B4-BE49-F238E27FC236}">
                <a16:creationId xmlns:a16="http://schemas.microsoft.com/office/drawing/2014/main" id="{9BDC2A9E-B698-C840-969C-933F64C06CF4}"/>
              </a:ext>
            </a:extLst>
          </p:cNvPr>
          <p:cNvSpPr>
            <a:spLocks noGrp="1"/>
          </p:cNvSpPr>
          <p:nvPr>
            <p:ph type="title"/>
          </p:nvPr>
        </p:nvSpPr>
        <p:spPr/>
        <p:txBody>
          <a:bodyPr/>
          <a:lstStyle/>
          <a:p>
            <a:r>
              <a:rPr lang="en-US" b="1" dirty="0">
                <a:solidFill>
                  <a:schemeClr val="tx1"/>
                </a:solidFill>
              </a:rPr>
              <a:t>VLA Process Lessons Learned</a:t>
            </a:r>
          </a:p>
        </p:txBody>
      </p:sp>
    </p:spTree>
    <p:extLst>
      <p:ext uri="{BB962C8B-B14F-4D97-AF65-F5344CB8AC3E}">
        <p14:creationId xmlns:p14="http://schemas.microsoft.com/office/powerpoint/2010/main" val="186209111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5E868-0A6E-8243-B45E-E11A7814BDB9}"/>
              </a:ext>
            </a:extLst>
          </p:cNvPr>
          <p:cNvSpPr>
            <a:spLocks noGrp="1"/>
          </p:cNvSpPr>
          <p:nvPr>
            <p:ph type="title"/>
          </p:nvPr>
        </p:nvSpPr>
        <p:spPr/>
        <p:txBody>
          <a:bodyPr/>
          <a:lstStyle/>
          <a:p>
            <a:r>
              <a:rPr lang="en-US" dirty="0">
                <a:solidFill>
                  <a:schemeClr val="tx1"/>
                </a:solidFill>
              </a:rPr>
              <a:t>Space Shuttle Program: An American Treasure</a:t>
            </a:r>
          </a:p>
        </p:txBody>
      </p:sp>
      <p:grpSp>
        <p:nvGrpSpPr>
          <p:cNvPr id="14" name="Group 13"/>
          <p:cNvGrpSpPr/>
          <p:nvPr/>
        </p:nvGrpSpPr>
        <p:grpSpPr>
          <a:xfrm>
            <a:off x="1790220" y="884414"/>
            <a:ext cx="8257522" cy="5908270"/>
            <a:chOff x="745187" y="910540"/>
            <a:chExt cx="8257522" cy="590827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187" y="910540"/>
              <a:ext cx="4129064" cy="295082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187" y="3861361"/>
              <a:ext cx="4129064" cy="2950821"/>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3648" y="910541"/>
              <a:ext cx="4129061" cy="2950819"/>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2444" y="3878359"/>
              <a:ext cx="4114553" cy="2940451"/>
            </a:xfrm>
            <a:prstGeom prst="rect">
              <a:avLst/>
            </a:prstGeom>
          </p:spPr>
        </p:pic>
      </p:grpSp>
    </p:spTree>
    <p:extLst>
      <p:ext uri="{BB962C8B-B14F-4D97-AF65-F5344CB8AC3E}">
        <p14:creationId xmlns:p14="http://schemas.microsoft.com/office/powerpoint/2010/main" val="104716990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9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425</TotalTime>
  <Words>2897</Words>
  <Application>Microsoft Office PowerPoint</Application>
  <PresentationFormat>Widescreen</PresentationFormat>
  <Paragraphs>184</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ＭＳ Ｐゴシック</vt:lpstr>
      <vt:lpstr>Arial</vt:lpstr>
      <vt:lpstr>Calibri</vt:lpstr>
      <vt:lpstr>Century Gothic</vt:lpstr>
      <vt:lpstr>Wingdings</vt:lpstr>
      <vt:lpstr>ヒラギノ角ゴ Pro W3</vt:lpstr>
      <vt:lpstr>9_ExplorationScenario-Updated</vt:lpstr>
      <vt:lpstr>Space Shuttle Cargo Integration  Coupled Loads Analysis  Lessons Learned</vt:lpstr>
      <vt:lpstr>PowerPoint Presentation</vt:lpstr>
      <vt:lpstr>Introduction: Space Shuttle Program Verification Loads Analysis (VLA) Process</vt:lpstr>
      <vt:lpstr>PowerPoint Presentation</vt:lpstr>
      <vt:lpstr>SSP VLA Process Improvement Goals</vt:lpstr>
      <vt:lpstr>PowerPoint Presentation</vt:lpstr>
      <vt:lpstr>PowerPoint Presentation</vt:lpstr>
      <vt:lpstr>VLA Process Lessons Learned</vt:lpstr>
      <vt:lpstr>Space Shuttle Program: An American Treasure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Larsen, Curtis</dc:creator>
  <cp:lastModifiedBy>Sills, Joel W. (JSC-XE111)</cp:lastModifiedBy>
  <cp:revision>49</cp:revision>
  <cp:lastPrinted>2020-10-11T14:19:08Z</cp:lastPrinted>
  <dcterms:created xsi:type="dcterms:W3CDTF">2020-10-11T12:03:52Z</dcterms:created>
  <dcterms:modified xsi:type="dcterms:W3CDTF">2020-11-12T19:21:56Z</dcterms:modified>
</cp:coreProperties>
</file>