
<file path=[Content_Types].xml><?xml version="1.0" encoding="utf-8"?>
<Types xmlns="http://schemas.openxmlformats.org/package/2006/content-types">
  <Default Extension="png" ContentType="image/png"/>
  <Default Extension="m4a" ContentType="audio/mp4"/>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75" r:id="rId11"/>
    <p:sldId id="276" r:id="rId12"/>
    <p:sldId id="277" r:id="rId13"/>
    <p:sldId id="265" r:id="rId14"/>
    <p:sldId id="266" r:id="rId15"/>
    <p:sldId id="267" r:id="rId16"/>
    <p:sldId id="274" r:id="rId17"/>
    <p:sldId id="268" r:id="rId18"/>
    <p:sldId id="273" r:id="rId19"/>
    <p:sldId id="270" r:id="rId20"/>
    <p:sldId id="269" r:id="rId21"/>
    <p:sldId id="271" r:id="rId22"/>
    <p:sldId id="272" r:id="rId23"/>
  </p:sldIdLst>
  <p:sldSz cx="9144000" cy="5143500" type="screen16x9"/>
  <p:notesSz cx="6858000" cy="9144000"/>
  <p:embeddedFontLst>
    <p:embeddedFont>
      <p:font typeface="Roboto" panose="020B0604020202020204" charset="0"/>
      <p:regular r:id="rId25"/>
      <p:bold r:id="rId26"/>
      <p:italic r:id="rId27"/>
      <p:boldItalic r:id="rId28"/>
    </p:embeddedFont>
    <p:embeddedFont>
      <p:font typeface="Caveat" panose="020B0604020202020204" charset="0"/>
      <p:regular r:id="rId29"/>
      <p:bold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andon" initials="" lastIdx="3" clrIdx="0"/>
  <p:cmAuthor id="1" name="Chris Lynnes"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D6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2157"/>
    <p:restoredTop sz="69608"/>
  </p:normalViewPr>
  <p:slideViewPr>
    <p:cSldViewPr snapToGrid="0">
      <p:cViewPr varScale="1">
        <p:scale>
          <a:sx n="95" d="100"/>
          <a:sy n="95" d="100"/>
        </p:scale>
        <p:origin x="1760" y="176"/>
      </p:cViewPr>
      <p:guideLst>
        <p:guide orient="horz" pos="162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solidFill>
                  <a:srgbClr val="262626"/>
                </a:solidFill>
                <a:highlight>
                  <a:srgbClr val="FFFFFF"/>
                </a:highlight>
                <a:latin typeface="Roboto"/>
                <a:ea typeface="Roboto"/>
                <a:sym typeface="Roboto"/>
              </a:rPr>
              <a:t>Hi, I’m Chris Lynnes, an information systems architect at NASA. I’m going to talk about a collaborative project that we have been working on in the Earth Science Information Partners Federation that we call “Usage-based Discovery”, which is a somewhat novel paradigm for finding Earth Observation datasets. Because we are doing this work in ESIP, we have a number of contributors.  I don’t have time to list them all, but I invite you to pause the video and take them all in </a:t>
            </a:r>
            <a:r>
              <a:rPr lang="en-US" sz="1100" dirty="0">
                <a:solidFill>
                  <a:srgbClr val="262626"/>
                </a:solidFill>
                <a:highlight>
                  <a:srgbClr val="FFFFFF"/>
                </a:highlight>
                <a:latin typeface="Roboto"/>
                <a:ea typeface="Roboto"/>
                <a:sym typeface="Wingdings" pitchFamily="2" charset="2"/>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dirty="0">
              <a:solidFill>
                <a:srgbClr val="262626"/>
              </a:solidFill>
              <a:highlight>
                <a:srgbClr val="FFFFFF"/>
              </a:highlight>
              <a:latin typeface="Roboto"/>
              <a:ea typeface="Roboto"/>
              <a:sym typeface="Wingdings" pitchFamily="2" charset="2"/>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 dirty="0"/>
          </a:p>
          <a:p>
            <a:pPr marL="0" lvl="0" indent="0" algn="l" rtl="0">
              <a:spcBef>
                <a:spcPts val="0"/>
              </a:spcBef>
              <a:spcAft>
                <a:spcPts val="0"/>
              </a:spcAft>
              <a:buNone/>
            </a:pPr>
            <a:endParaRPr lang="en" dirty="0"/>
          </a:p>
          <a:p>
            <a:pPr marL="0" lvl="0" indent="0" algn="l" rtl="0">
              <a:spcBef>
                <a:spcPts val="0"/>
              </a:spcBef>
              <a:spcAft>
                <a:spcPts val="0"/>
              </a:spcAft>
              <a:buNone/>
            </a:pPr>
            <a:r>
              <a:rPr lang="en" dirty="0"/>
              <a:t>Abstract:  </a:t>
            </a:r>
            <a:r>
              <a:rPr lang="en" sz="1050" dirty="0">
                <a:solidFill>
                  <a:srgbClr val="262626"/>
                </a:solidFill>
                <a:highlight>
                  <a:srgbClr val="FFFFFF"/>
                </a:highlight>
                <a:latin typeface="Roboto"/>
                <a:ea typeface="Roboto"/>
                <a:cs typeface="Roboto"/>
                <a:sym typeface="Roboto"/>
              </a:rPr>
              <a:t>Most providers of Earth Observation data enable search via dataset characteristics, (e.g., quantity being measured, instrument, location, and time). However, the Earth Science Information Partners Federation (ESIP) is attempting to improve dataset discovery by capturing information on how datasets are used. At a usage-based discovery </a:t>
            </a:r>
            <a:r>
              <a:rPr lang="en" sz="1050" dirty="0" err="1">
                <a:solidFill>
                  <a:srgbClr val="262626"/>
                </a:solidFill>
                <a:highlight>
                  <a:srgbClr val="FFFFFF"/>
                </a:highlight>
                <a:latin typeface="Roboto"/>
                <a:ea typeface="Roboto"/>
                <a:cs typeface="Roboto"/>
                <a:sym typeface="Roboto"/>
              </a:rPr>
              <a:t>hackfest</a:t>
            </a:r>
            <a:r>
              <a:rPr lang="en" sz="1050" dirty="0">
                <a:solidFill>
                  <a:srgbClr val="262626"/>
                </a:solidFill>
                <a:highlight>
                  <a:srgbClr val="FFFFFF"/>
                </a:highlight>
                <a:latin typeface="Roboto"/>
                <a:ea typeface="Roboto"/>
                <a:cs typeface="Roboto"/>
                <a:sym typeface="Roboto"/>
              </a:rPr>
              <a:t> at the July 2020 ESIP Summer Meeting, participants pooled their collective skills to implement a prototype based on the connections between datasets and data usage, which can reveal unanticipated patterns in dataset connectivity that are not apparent through traditional approaches. A survey of natural hazards websites, focusing on hydrology-related hazards such as floods and hydrology datasets such as rainfall, illustrated the difficulty of gleaning which dataset was actually used and how it was accessed. This difficulty highlights the need for greater transparency on dataset usage in website design. An application wireframe for a usage-based discovery database was conceptualized as a tool to help applications data specialists rapidly assemble a fit-for-purpose website as part of a disaster response, where customer feedback was integral to the manner in which the website would be developed and delivered. Capturing connections among datasets and instances of usage, either for research or applications, could help users identify datasets with a proven track record of utility or those that have been supplanted by more accurate and(or) precise representations. It may also help Earth Observation providers maximize returns on investments in data services. Social discovery, </a:t>
            </a:r>
            <a:r>
              <a:rPr lang="en" sz="1050" dirty="0" err="1">
                <a:solidFill>
                  <a:srgbClr val="262626"/>
                </a:solidFill>
                <a:highlight>
                  <a:srgbClr val="FFFFFF"/>
                </a:highlight>
                <a:latin typeface="Roboto"/>
                <a:ea typeface="Roboto"/>
                <a:cs typeface="Roboto"/>
                <a:sym typeface="Roboto"/>
              </a:rPr>
              <a:t>i.e</a:t>
            </a:r>
            <a:r>
              <a:rPr lang="en" sz="1050" dirty="0">
                <a:solidFill>
                  <a:srgbClr val="262626"/>
                </a:solidFill>
                <a:highlight>
                  <a:srgbClr val="FFFFFF"/>
                </a:highlight>
                <a:latin typeface="Roboto"/>
                <a:ea typeface="Roboto"/>
                <a:cs typeface="Roboto"/>
                <a:sym typeface="Roboto"/>
              </a:rPr>
              <a:t>, following discovery paths laid down by previous users of the data, could be a critical tool for improving the timeliness and applicability of dataset delivery at times and in circumstances where practitioners don’t have the capacity to evaluate the deluge of datasets that are returned by today’s search tools.</a:t>
            </a:r>
          </a:p>
          <a:p>
            <a:pPr marL="0" lvl="0" indent="0" algn="l" rtl="0">
              <a:spcBef>
                <a:spcPts val="0"/>
              </a:spcBef>
              <a:spcAft>
                <a:spcPts val="0"/>
              </a:spcAft>
              <a:buNone/>
            </a:pPr>
            <a:endParaRPr lang="en" sz="1050" dirty="0">
              <a:solidFill>
                <a:srgbClr val="262626"/>
              </a:solidFill>
              <a:highlight>
                <a:srgbClr val="FFFFFF"/>
              </a:highlight>
              <a:latin typeface="Roboto"/>
              <a:ea typeface="Roboto"/>
              <a:sym typeface="Roboto"/>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a3d9188488_0_7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a3d9188488_0_7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ESIP is a federation of government, academic and commercial organizations who get together to address issues related to Earth science data.  For many years we have had a cluster—basically an informal working group—addressing issues of data discovery. The Discovery cluster started out working on federated search.  After that we worked on issues of relevancy ranking.  Relevancy ranking in particular has proven especially thorny for organizations or federations with very large repositories, measured in the thousands of datasets.  So recently, we looked at a rather different approach that we call Usage-based Discovery.</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a3d9188488_0_4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a3d9188488_0_4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 starting premise of Usage Based Discovery is that users are looking for datasets with a particular purpose in mind.</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a3d9188488_0_4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a3d9188488_0_4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Image from NASA EOSDIS Earthdata Search</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To see how works with the predominant paradigm of most interfaces today, let’s take a look at NASA’s Earthdata Search.  We provide you a search interface that allows you to search based on attributes of the datasets, such as a </a:t>
            </a:r>
            <a:r>
              <a:rPr lang="en" dirty="0" err="1"/>
              <a:t>freetext</a:t>
            </a:r>
            <a:r>
              <a:rPr lang="en" dirty="0"/>
              <a:t> search for terms  and/or attributes describing the dataset itself, such as instrument.</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a3d9188488_0_5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a3d9188488_0_5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Image from NASA EOSDIS Earthdata Search</a:t>
            </a:r>
            <a:endParaRPr dirty="0">
              <a:solidFill>
                <a:schemeClr val="dk1"/>
              </a:solidFill>
            </a:endParaRP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But let’s say you are looking for data to help you with a flooding-based application, such as flood monitoring or prediction.  If you do a keyword search, you are going to get datasets for which “flood” referenced in the description of the dataset. Here we see that searching for flood returns 76 matching collections. </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a3d9188488_0_5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a3d9188488_0_5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rPr>
              <a:t>Image from NASA EOSDIS Earthdata Search</a:t>
            </a:r>
          </a:p>
          <a:p>
            <a:pPr marL="0" lvl="0" indent="0" algn="l" rtl="0">
              <a:spcBef>
                <a:spcPts val="0"/>
              </a:spcBef>
              <a:spcAft>
                <a:spcPts val="0"/>
              </a:spcAft>
              <a:buNone/>
            </a:pPr>
            <a:endParaRPr lang="en" dirty="0">
              <a:solidFill>
                <a:schemeClr val="dk1"/>
              </a:solidFill>
            </a:endParaRPr>
          </a:p>
          <a:p>
            <a:pPr marL="0" lvl="0" indent="0" algn="l" rtl="0">
              <a:spcBef>
                <a:spcPts val="0"/>
              </a:spcBef>
              <a:spcAft>
                <a:spcPts val="0"/>
              </a:spcAft>
              <a:buNone/>
            </a:pPr>
            <a:r>
              <a:rPr lang="en" dirty="0">
                <a:solidFill>
                  <a:schemeClr val="dk1"/>
                </a:solidFill>
              </a:rPr>
              <a:t>But what about other datasets that are relevant to flood applications yet don’t directly measure floods?  Rainfall is an obvious one, as is soil moisture, both of </a:t>
            </a:r>
            <a:r>
              <a:rPr lang="en" dirty="0" err="1">
                <a:solidFill>
                  <a:schemeClr val="dk1"/>
                </a:solidFill>
              </a:rPr>
              <a:t>whic</a:t>
            </a:r>
            <a:r>
              <a:rPr lang="en-US" dirty="0">
                <a:solidFill>
                  <a:schemeClr val="dk1"/>
                </a:solidFill>
              </a:rPr>
              <a:t>h</a:t>
            </a:r>
            <a:r>
              <a:rPr lang="en" dirty="0">
                <a:solidFill>
                  <a:schemeClr val="dk1"/>
                </a:solidFill>
              </a:rPr>
              <a:t> can help predict flooding. We actually have quite a rich set of datasets—over 400 for both these categories--some of which are in fact used by a number of flooding applications.</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a3d9188488_0_5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a3d9188488_0_5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But now we have the opposite problem. Out of those 400+ results for rainfall, some of them are probably more useful for flood applications than others. If you are monitoring an active flood, a monthly product is probably too infrequent to be useful, and you also want a low latency.</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a3d9188488_0_6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a3d9188488_0_6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So that brings us to our alternate paradigm of Usage Based Discovery.  This is basically a case of looking at which datasets have proven useful to similar applications to the user’s</a:t>
            </a:r>
          </a:p>
          <a:p>
            <a:pPr marL="0" lvl="0" indent="0" algn="l" rtl="0">
              <a:spcBef>
                <a:spcPts val="0"/>
              </a:spcBef>
              <a:spcAft>
                <a:spcPts val="0"/>
              </a:spcAft>
              <a:buNone/>
            </a:pPr>
            <a:r>
              <a:rPr lang="en-US" dirty="0"/>
              <a:t>intended usage.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a454bdd252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a454bdd252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Now in this context, an Application is a practical usage of data, like the </a:t>
            </a:r>
            <a:r>
              <a:rPr lang="en-US" sz="1100" dirty="0"/>
              <a:t>Landslide Hazard Assessment for Situational Awareness, also known as LHASA. </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a454bdd252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a454bdd252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t>I’m not talking about a computer program, like Firefox.</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409833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a3d9188488_0_6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a3d9188488_0_6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Coming back to our alternate paradigm of Usage Based Discovery.  Another way of looking at it is the “I’ll have what they’re having” paradigm. </a:t>
            </a:r>
          </a:p>
        </p:txBody>
      </p:sp>
    </p:spTree>
    <p:extLst>
      <p:ext uri="{BB962C8B-B14F-4D97-AF65-F5344CB8AC3E}">
        <p14:creationId xmlns:p14="http://schemas.microsoft.com/office/powerpoint/2010/main" val="1393249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a3d9188488_0_6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a3d9188488_0_6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Another way to look at it is Social Data Discovery, where each usage by another application represents a “like”.</a:t>
            </a:r>
          </a:p>
        </p:txBody>
      </p:sp>
    </p:spTree>
    <p:extLst>
      <p:ext uri="{BB962C8B-B14F-4D97-AF65-F5344CB8AC3E}">
        <p14:creationId xmlns:p14="http://schemas.microsoft.com/office/powerpoint/2010/main" val="620816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a3d9188488_0_6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a3d9188488_0_6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Those of you familiar with the technologies used in most social tools will have pegged this as a natural for graph database. Here’s an example graph relationship between the LHASA application and a rainfall dataset from the Global Precipitation Mission.</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a3d9188488_0_6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a3d9188488_0_6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In ESIP, we have been working for just a few months on this approach, We began by collecting Use Cases in the form of User Stories and then finding some initial dataset-use relationships. These then culminated in a virtual Hackfest in July at the ESIP Summer Meeting.</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a3d9188488_0_6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a3d9188488_0_6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In the Hackfest , we broke up into three groups. The Foragers set out to find more dataset-usage relationships where the usage was based on Applications. Meanwhile we had a group of User Experience experts working on the UX with some design mockups.  And finally, we had coders to build proofs of concept. The overall goal was to see if it was possible to develop one or more working programs using relationships harvested by Foragers.</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a3d9188488_0_6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a3d9188488_0_6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Images generated by authors in July 2020</a:t>
            </a:r>
          </a:p>
          <a:p>
            <a:pPr marL="0" lvl="0" indent="0" algn="l" rtl="0">
              <a:spcBef>
                <a:spcPts val="0"/>
              </a:spcBef>
              <a:spcAft>
                <a:spcPts val="0"/>
              </a:spcAft>
              <a:buNone/>
            </a:pPr>
            <a:r>
              <a:rPr lang="en" dirty="0"/>
              <a:t>In the Hackfest, the coders produced 3 separate prototypes.  Two of them used graph databases, Neo4J and Neptune, and provided a front end for searching or exploring data, with somewhat different looks. A third actually created an ontology from the relationships and imported it into the Top Braid ontology editor.</a:t>
            </a:r>
          </a:p>
        </p:txBody>
      </p:sp>
    </p:spTree>
    <p:extLst>
      <p:ext uri="{BB962C8B-B14F-4D97-AF65-F5344CB8AC3E}">
        <p14:creationId xmlns:p14="http://schemas.microsoft.com/office/powerpoint/2010/main" val="1219032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a3d9188488_0_6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a3d9188488_0_6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Images generated by authors in July 2020</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Meanwhile the UX designers came up with a result out of their discussions that was somewhat unexpected, namely that we should maybe focus more on the data wranglers that put an application together for the end users rather than the end users </a:t>
            </a:r>
            <a:r>
              <a:rPr lang="en" dirty="0" err="1"/>
              <a:t>themselv</a:t>
            </a:r>
            <a:r>
              <a:rPr lang="en-US" dirty="0"/>
              <a:t>e</a:t>
            </a:r>
            <a:r>
              <a:rPr lang="en" dirty="0"/>
              <a:t>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a3d9188488_0_6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a3d9188488_0_6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Finally, the foragers had perhaps the most difficult job of all. In the research world, we have been working for some time to get authors to formally cite datasets they use in an article, using unique Digital Object Identifiers or DOI. However, in the Applications world, there is no such convention, so it was often difficult to determine which datasets were used within a given application. Even when some details were provided about the data, the DOI was not usually specified. </a:t>
            </a:r>
            <a:endParaRPr dirty="0"/>
          </a:p>
        </p:txBody>
      </p:sp>
    </p:spTree>
    <p:extLst>
      <p:ext uri="{BB962C8B-B14F-4D97-AF65-F5344CB8AC3E}">
        <p14:creationId xmlns:p14="http://schemas.microsoft.com/office/powerpoint/2010/main" val="25167267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a3d9188488_0_6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a3d9188488_0_6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Some of the work has continued toward developing a Beta version of a Usage Based Discovery tool.  In our latest screen mockup, y</a:t>
            </a:r>
            <a:r>
              <a:rPr lang="en-US" dirty="0"/>
              <a:t>o</a:t>
            </a:r>
            <a:r>
              <a:rPr lang="en" dirty="0"/>
              <a:t>u can see that we have grouped the applications by topic to narrow things down a bit. When the user selects an application from the left hand column, we show the application information in the center panel, and the datasets that it uses in the right hand column.</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a3d9188488_0_6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a3d9188488_0_6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And as I mentioned in a previous slide there is a lot of work to be done in harvesting usage-dataset relationships.  We have an activity to try to partially automate the harvesting. By the </a:t>
            </a:r>
            <a:r>
              <a:rPr lang="en-US" dirty="0" err="1"/>
              <a:t>way,this</a:t>
            </a:r>
            <a:r>
              <a:rPr lang="en-US" dirty="0"/>
              <a:t> looks like an opportunity to improve how members of the Applications community identify the provenance of their results.</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We also continue to define additional use cases.  For example, you could see a policy use case, in which one might reverse the </a:t>
            </a:r>
            <a:r>
              <a:rPr lang="en" dirty="0" err="1"/>
              <a:t>quey</a:t>
            </a:r>
            <a:r>
              <a:rPr lang="en" dirty="0"/>
              <a:t> and ask, how many applications use a particular dataset? This could help get a sense of the impact of the dataset</a:t>
            </a:r>
          </a:p>
          <a:p>
            <a:pPr marL="0" lvl="0" indent="0" algn="l" rtl="0">
              <a:spcBef>
                <a:spcPts val="0"/>
              </a:spcBef>
              <a:spcAft>
                <a:spcPts val="0"/>
              </a:spcAft>
              <a:buNone/>
            </a:pPr>
            <a:endParaRPr lang="en" dirty="0"/>
          </a:p>
          <a:p>
            <a:pPr marL="0" lvl="0" indent="0" algn="l" rtl="0">
              <a:spcBef>
                <a:spcPts val="0"/>
              </a:spcBef>
              <a:spcAft>
                <a:spcPts val="0"/>
              </a:spcAft>
              <a:buNone/>
            </a:pPr>
            <a:endParaRPr lang="en"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a3d9188488_0_6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a3d9188488_0_6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Image from BOEM co-author J. Blythe</a:t>
            </a:r>
          </a:p>
          <a:p>
            <a:pPr marL="0" lvl="0" indent="0" algn="l" rtl="0">
              <a:spcBef>
                <a:spcPts val="0"/>
              </a:spcBef>
              <a:spcAft>
                <a:spcPts val="0"/>
              </a:spcAft>
              <a:buNone/>
            </a:pPr>
            <a:endParaRPr lang="en" sz="1100" b="0" i="0" u="none" strike="noStrike" cap="none" dirty="0">
              <a:solidFill>
                <a:srgbClr val="000000"/>
              </a:solidFill>
              <a:effectLst/>
              <a:latin typeface="Arial"/>
              <a:ea typeface="Arial"/>
              <a:cs typeface="Arial"/>
              <a:sym typeface="Arial"/>
            </a:endParaRPr>
          </a:p>
          <a:p>
            <a:pPr marL="0" lvl="0" indent="0" algn="l" rtl="0">
              <a:spcBef>
                <a:spcPts val="0"/>
              </a:spcBef>
              <a:spcAft>
                <a:spcPts val="0"/>
              </a:spcAft>
              <a:buNone/>
            </a:pPr>
            <a:r>
              <a:rPr lang="en-US" sz="1100" b="0" i="0" u="none" strike="noStrike" cap="none" dirty="0">
                <a:solidFill>
                  <a:srgbClr val="000000"/>
                </a:solidFill>
                <a:effectLst/>
                <a:latin typeface="Arial"/>
                <a:ea typeface="Arial"/>
                <a:cs typeface="Arial"/>
                <a:sym typeface="Arial"/>
              </a:rPr>
              <a:t>We are also looking at earth science information products that are intermediate steps in answering applied science information needs. Here is an example from Jonathan Blythe, of the Bureau of Ocean Energy Management. The earth science data are processed into a more digestible format needed to feed the agency application. The scientists creating the information products may not always know the ultimate application of the earth science data they are producing, but they are developing information products that respond to agency requirements for the model output, specifically the model domain and resolution, which they use to create the information product.  In this case, BOEM analysts took the meteorological model output produced from this hindcast model to feed the agency’s oil spill trajectory model and inform decision analysis on the oil and gas development leasing in the Arctic Outer Continental Shelf.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a3d9188488_0_6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a3d9188488_0_6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 best thing about working within the ESIP framework is the opportunity to work with so many informaticists, including other clusters. We have started talking with people from the ESIP Semantic Cluster about leveraging more semantic technologies, for example.  Application ontologies could help users discover the applications closest to their use case. </a:t>
            </a:r>
            <a:r>
              <a:rPr lang="en-US" dirty="0" err="1"/>
              <a:t>Schema.org</a:t>
            </a:r>
            <a:r>
              <a:rPr lang="en-US" dirty="0"/>
              <a:t> markup of datasets in Application websites would help the relationship harvesting process enormously. In addition, some of the text mining techniques used in defining knowledge graphs could be applied to understanding the relationships between datasets and applications.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We are also beginning to engage with more of the Application communities, such as the ESIP Air Quality cluster, to collaborate on cataloguing the datasets used for applications and better understand the applications use cases.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Finally, we are looking at when to begin to include dataset usage in research articles. These have the advantage that the dataset-usage relationships are easier to extract, but have the challenge that research articles are a little more difficult to categorize in a way that is easy for users to navigate.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So, I want to thank you for your attention, and please stay tuned for future developments in the area of Usage-based Discovery.</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a:lvl1pPr>
            <a:lvl2pPr lvl="1" algn="ctr" rtl="0">
              <a:spcBef>
                <a:spcPts val="0"/>
              </a:spcBef>
              <a:spcAft>
                <a:spcPts val="0"/>
              </a:spcAft>
              <a:buSzPts val="2400"/>
              <a:buNone/>
              <a:defRPr/>
            </a:lvl2pPr>
            <a:lvl3pPr lvl="2" algn="ctr" rtl="0">
              <a:spcBef>
                <a:spcPts val="0"/>
              </a:spcBef>
              <a:spcAft>
                <a:spcPts val="0"/>
              </a:spcAft>
              <a:buSzPts val="2400"/>
              <a:buNone/>
              <a:defRPr/>
            </a:lvl3pPr>
            <a:lvl4pPr lvl="3" algn="ctr" rtl="0">
              <a:spcBef>
                <a:spcPts val="0"/>
              </a:spcBef>
              <a:spcAft>
                <a:spcPts val="0"/>
              </a:spcAft>
              <a:buSzPts val="2400"/>
              <a:buNone/>
              <a:defRPr/>
            </a:lvl4pPr>
            <a:lvl5pPr lvl="4" algn="ctr" rtl="0">
              <a:spcBef>
                <a:spcPts val="0"/>
              </a:spcBef>
              <a:spcAft>
                <a:spcPts val="0"/>
              </a:spcAft>
              <a:buSzPts val="2400"/>
              <a:buNone/>
              <a:defRPr/>
            </a:lvl5pPr>
            <a:lvl6pPr lvl="5" algn="ctr" rtl="0">
              <a:spcBef>
                <a:spcPts val="0"/>
              </a:spcBef>
              <a:spcAft>
                <a:spcPts val="0"/>
              </a:spcAft>
              <a:buSzPts val="2400"/>
              <a:buNone/>
              <a:defRPr/>
            </a:lvl6pPr>
            <a:lvl7pPr lvl="6" algn="ctr" rtl="0">
              <a:spcBef>
                <a:spcPts val="0"/>
              </a:spcBef>
              <a:spcAft>
                <a:spcPts val="0"/>
              </a:spcAft>
              <a:buSzPts val="2400"/>
              <a:buNone/>
              <a:defRPr/>
            </a:lvl7pPr>
            <a:lvl8pPr lvl="7" algn="ctr" rtl="0">
              <a:spcBef>
                <a:spcPts val="0"/>
              </a:spcBef>
              <a:spcAft>
                <a:spcPts val="0"/>
              </a:spcAft>
              <a:buSzPts val="2400"/>
              <a:buNone/>
              <a:defRPr/>
            </a:lvl8pPr>
            <a:lvl9pPr lvl="8" algn="ctr" rtl="0">
              <a:spcBef>
                <a:spcPts val="0"/>
              </a:spcBef>
              <a:spcAft>
                <a:spcPts val="0"/>
              </a:spcAft>
              <a:buSzPts val="24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lgn="ctr" rtl="0">
              <a:buNone/>
              <a:defRPr>
                <a:solidFill>
                  <a:srgbClr val="000000"/>
                </a:solidFill>
              </a:defRPr>
            </a:lvl1pPr>
            <a:lvl2pPr lvl="1" algn="ctr" rtl="0">
              <a:buNone/>
              <a:defRPr>
                <a:solidFill>
                  <a:srgbClr val="000000"/>
                </a:solidFill>
              </a:defRPr>
            </a:lvl2pPr>
            <a:lvl3pPr lvl="2" algn="ctr" rtl="0">
              <a:buNone/>
              <a:defRPr>
                <a:solidFill>
                  <a:srgbClr val="000000"/>
                </a:solidFill>
              </a:defRPr>
            </a:lvl3pPr>
            <a:lvl4pPr lvl="3" algn="ctr" rtl="0">
              <a:buNone/>
              <a:defRPr>
                <a:solidFill>
                  <a:srgbClr val="000000"/>
                </a:solidFill>
              </a:defRPr>
            </a:lvl4pPr>
            <a:lvl5pPr lvl="4" algn="ctr" rtl="0">
              <a:buNone/>
              <a:defRPr>
                <a:solidFill>
                  <a:srgbClr val="000000"/>
                </a:solidFill>
              </a:defRPr>
            </a:lvl5pPr>
            <a:lvl6pPr lvl="5" algn="ctr" rtl="0">
              <a:buNone/>
              <a:defRPr>
                <a:solidFill>
                  <a:srgbClr val="000000"/>
                </a:solidFill>
              </a:defRPr>
            </a:lvl6pPr>
            <a:lvl7pPr lvl="6" algn="ctr" rtl="0">
              <a:buNone/>
              <a:defRPr>
                <a:solidFill>
                  <a:srgbClr val="000000"/>
                </a:solidFill>
              </a:defRPr>
            </a:lvl7pPr>
            <a:lvl8pPr lvl="7" algn="ctr" rtl="0">
              <a:buNone/>
              <a:defRPr>
                <a:solidFill>
                  <a:srgbClr val="000000"/>
                </a:solidFill>
              </a:defRPr>
            </a:lvl8pPr>
            <a:lvl9pPr lvl="8" algn="ctr" rtl="0">
              <a:buNone/>
              <a:defRPr>
                <a:solidFill>
                  <a:srgbClr val="000000"/>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216425"/>
            <a:ext cx="8520600" cy="572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2400"/>
              <a:buNone/>
              <a:defRPr sz="2400">
                <a:solidFill>
                  <a:schemeClr val="dk1"/>
                </a:solidFill>
              </a:defRPr>
            </a:lvl1pPr>
            <a:lvl2pPr lvl="1" algn="ctr" rtl="0">
              <a:spcBef>
                <a:spcPts val="0"/>
              </a:spcBef>
              <a:spcAft>
                <a:spcPts val="0"/>
              </a:spcAft>
              <a:buClr>
                <a:schemeClr val="dk1"/>
              </a:buClr>
              <a:buSzPts val="2400"/>
              <a:buNone/>
              <a:defRPr sz="2400">
                <a:solidFill>
                  <a:schemeClr val="dk1"/>
                </a:solidFill>
              </a:defRPr>
            </a:lvl2pPr>
            <a:lvl3pPr lvl="2" algn="ctr" rtl="0">
              <a:spcBef>
                <a:spcPts val="0"/>
              </a:spcBef>
              <a:spcAft>
                <a:spcPts val="0"/>
              </a:spcAft>
              <a:buClr>
                <a:schemeClr val="dk1"/>
              </a:buClr>
              <a:buSzPts val="2400"/>
              <a:buNone/>
              <a:defRPr sz="2400">
                <a:solidFill>
                  <a:schemeClr val="dk1"/>
                </a:solidFill>
              </a:defRPr>
            </a:lvl3pPr>
            <a:lvl4pPr lvl="3" algn="ctr" rtl="0">
              <a:spcBef>
                <a:spcPts val="0"/>
              </a:spcBef>
              <a:spcAft>
                <a:spcPts val="0"/>
              </a:spcAft>
              <a:buClr>
                <a:schemeClr val="dk1"/>
              </a:buClr>
              <a:buSzPts val="2400"/>
              <a:buNone/>
              <a:defRPr sz="2400">
                <a:solidFill>
                  <a:schemeClr val="dk1"/>
                </a:solidFill>
              </a:defRPr>
            </a:lvl4pPr>
            <a:lvl5pPr lvl="4" algn="ctr" rtl="0">
              <a:spcBef>
                <a:spcPts val="0"/>
              </a:spcBef>
              <a:spcAft>
                <a:spcPts val="0"/>
              </a:spcAft>
              <a:buClr>
                <a:schemeClr val="dk1"/>
              </a:buClr>
              <a:buSzPts val="2400"/>
              <a:buNone/>
              <a:defRPr sz="2400">
                <a:solidFill>
                  <a:schemeClr val="dk1"/>
                </a:solidFill>
              </a:defRPr>
            </a:lvl5pPr>
            <a:lvl6pPr lvl="5" algn="ctr" rtl="0">
              <a:spcBef>
                <a:spcPts val="0"/>
              </a:spcBef>
              <a:spcAft>
                <a:spcPts val="0"/>
              </a:spcAft>
              <a:buClr>
                <a:schemeClr val="dk1"/>
              </a:buClr>
              <a:buSzPts val="2400"/>
              <a:buNone/>
              <a:defRPr sz="2400">
                <a:solidFill>
                  <a:schemeClr val="dk1"/>
                </a:solidFill>
              </a:defRPr>
            </a:lvl6pPr>
            <a:lvl7pPr lvl="6" algn="ctr" rtl="0">
              <a:spcBef>
                <a:spcPts val="0"/>
              </a:spcBef>
              <a:spcAft>
                <a:spcPts val="0"/>
              </a:spcAft>
              <a:buClr>
                <a:schemeClr val="dk1"/>
              </a:buClr>
              <a:buSzPts val="2400"/>
              <a:buNone/>
              <a:defRPr sz="2400">
                <a:solidFill>
                  <a:schemeClr val="dk1"/>
                </a:solidFill>
              </a:defRPr>
            </a:lvl7pPr>
            <a:lvl8pPr lvl="7" algn="ctr" rtl="0">
              <a:spcBef>
                <a:spcPts val="0"/>
              </a:spcBef>
              <a:spcAft>
                <a:spcPts val="0"/>
              </a:spcAft>
              <a:buClr>
                <a:schemeClr val="dk1"/>
              </a:buClr>
              <a:buSzPts val="2400"/>
              <a:buNone/>
              <a:defRPr sz="2400">
                <a:solidFill>
                  <a:schemeClr val="dk1"/>
                </a:solidFill>
              </a:defRPr>
            </a:lvl8pPr>
            <a:lvl9pPr lvl="8" algn="ctr" rtl="0">
              <a:spcBef>
                <a:spcPts val="0"/>
              </a:spcBef>
              <a:spcAft>
                <a:spcPts val="0"/>
              </a:spcAft>
              <a:buClr>
                <a:schemeClr val="dk1"/>
              </a:buClr>
              <a:buSzPts val="2400"/>
              <a:buNone/>
              <a:defRPr sz="24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png"/><Relationship Id="rId5" Type="http://schemas.openxmlformats.org/officeDocument/2006/relationships/hyperlink" Target="https://www.esipfed.org/" TargetMode="Externa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image" Target="../media/image4.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1.png"/><Relationship Id="rId4" Type="http://schemas.openxmlformats.org/officeDocument/2006/relationships/notesSlide" Target="../notesSlides/notesSlide4.xml"/><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image" Target="../media/image9.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image" Target="../media/image12.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1.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1.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1.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1.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image" Target="../media/image14.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image" Target="../media/image14.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png"/><Relationship Id="rId5" Type="http://schemas.openxmlformats.org/officeDocument/2006/relationships/image" Target="../media/image16.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1.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1.png"/><Relationship Id="rId5" Type="http://schemas.openxmlformats.org/officeDocument/2006/relationships/image" Target="../media/image17.jp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1.png"/><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363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solidFill>
                  <a:srgbClr val="000000"/>
                </a:solidFill>
              </a:rPr>
              <a:t>Usage-Based Discovery of Earth Observations</a:t>
            </a:r>
            <a:endParaRPr>
              <a:solidFill>
                <a:srgbClr val="000000"/>
              </a:solidFill>
            </a:endParaRPr>
          </a:p>
        </p:txBody>
      </p:sp>
      <p:sp>
        <p:nvSpPr>
          <p:cNvPr id="55" name="Google Shape;55;p13"/>
          <p:cNvSpPr txBox="1">
            <a:spLocks noGrp="1"/>
          </p:cNvSpPr>
          <p:nvPr>
            <p:ph type="subTitle" idx="1"/>
          </p:nvPr>
        </p:nvSpPr>
        <p:spPr>
          <a:xfrm>
            <a:off x="311700" y="2453125"/>
            <a:ext cx="8520600" cy="606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000000"/>
                </a:solidFill>
              </a:rPr>
              <a:t>Earth Science Information Partners Discovery Cluster</a:t>
            </a:r>
            <a:endParaRPr sz="2400">
              <a:solidFill>
                <a:srgbClr val="000000"/>
              </a:solidFill>
            </a:endParaRPr>
          </a:p>
        </p:txBody>
      </p:sp>
      <p:sp>
        <p:nvSpPr>
          <p:cNvPr id="56" name="Google Shape;56;p13"/>
          <p:cNvSpPr txBox="1"/>
          <p:nvPr/>
        </p:nvSpPr>
        <p:spPr>
          <a:xfrm>
            <a:off x="259375" y="3049475"/>
            <a:ext cx="4173300" cy="142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t>Christopher Lynnes, NASA Goddard Space Flight Center*</a:t>
            </a:r>
            <a:endParaRPr sz="1200"/>
          </a:p>
          <a:p>
            <a:pPr marL="0" lvl="0" indent="0" algn="l" rtl="0">
              <a:spcBef>
                <a:spcPts val="0"/>
              </a:spcBef>
              <a:spcAft>
                <a:spcPts val="0"/>
              </a:spcAft>
              <a:buNone/>
            </a:pPr>
            <a:r>
              <a:rPr lang="en" sz="1200"/>
              <a:t>Margaret Zhu, NASA Goddard Space Flight Center</a:t>
            </a:r>
            <a:r>
              <a:rPr lang="en" sz="1200" baseline="30000"/>
              <a:t>†</a:t>
            </a:r>
            <a:endParaRPr sz="1200" baseline="30000"/>
          </a:p>
          <a:p>
            <a:pPr marL="0" lvl="0" indent="0" algn="l" rtl="0">
              <a:spcBef>
                <a:spcPts val="0"/>
              </a:spcBef>
              <a:spcAft>
                <a:spcPts val="0"/>
              </a:spcAft>
              <a:buNone/>
            </a:pPr>
            <a:r>
              <a:rPr lang="en" sz="1200"/>
              <a:t>Megan Mehta, NASA Goddard Space Flight Center</a:t>
            </a:r>
            <a:r>
              <a:rPr lang="en" sz="1200" baseline="30000"/>
              <a:t>†</a:t>
            </a:r>
            <a:endParaRPr sz="1200"/>
          </a:p>
          <a:p>
            <a:pPr marL="0" lvl="0" indent="0" algn="l" rtl="0">
              <a:spcBef>
                <a:spcPts val="0"/>
              </a:spcBef>
              <a:spcAft>
                <a:spcPts val="0"/>
              </a:spcAft>
              <a:buNone/>
            </a:pPr>
            <a:r>
              <a:rPr lang="en" sz="1200"/>
              <a:t>Jonathan Blythe, Bureau of Ocean Energy Management</a:t>
            </a:r>
            <a:endParaRPr sz="1200"/>
          </a:p>
          <a:p>
            <a:pPr marL="0" lvl="0" indent="0" algn="l" rtl="0">
              <a:spcBef>
                <a:spcPts val="0"/>
              </a:spcBef>
              <a:spcAft>
                <a:spcPts val="0"/>
              </a:spcAft>
              <a:buNone/>
            </a:pPr>
            <a:r>
              <a:rPr lang="en" sz="1200"/>
              <a:t>Edward M. Armstrong, NASA Jet Propulsion Laboratory</a:t>
            </a:r>
            <a:endParaRPr sz="1200"/>
          </a:p>
          <a:p>
            <a:pPr marL="0" lvl="0" indent="0" algn="l" rtl="0">
              <a:spcBef>
                <a:spcPts val="0"/>
              </a:spcBef>
              <a:spcAft>
                <a:spcPts val="0"/>
              </a:spcAft>
              <a:buNone/>
            </a:pPr>
            <a:r>
              <a:rPr lang="en" sz="1200"/>
              <a:t>Elisabeth Huffer, Lingua Logica, LLC</a:t>
            </a:r>
            <a:endParaRPr sz="1200"/>
          </a:p>
          <a:p>
            <a:pPr marL="0" lvl="0" indent="0" algn="l" rtl="0">
              <a:spcBef>
                <a:spcPts val="0"/>
              </a:spcBef>
              <a:spcAft>
                <a:spcPts val="0"/>
              </a:spcAft>
              <a:buNone/>
            </a:pPr>
            <a:r>
              <a:rPr lang="en" sz="1200"/>
              <a:t>James R. Munroe, Memorial University of Newfoundland</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100"/>
              <a:t>*NASA Civil Servant</a:t>
            </a:r>
            <a:endParaRPr sz="1100"/>
          </a:p>
          <a:p>
            <a:pPr marL="0" lvl="0" indent="0" algn="l" rtl="0">
              <a:spcBef>
                <a:spcPts val="0"/>
              </a:spcBef>
              <a:spcAft>
                <a:spcPts val="0"/>
              </a:spcAft>
              <a:buNone/>
            </a:pPr>
            <a:r>
              <a:rPr lang="en" sz="1100" baseline="30000"/>
              <a:t>†</a:t>
            </a:r>
            <a:r>
              <a:rPr lang="en" sz="1100"/>
              <a:t>NASA Contractor</a:t>
            </a:r>
            <a:endParaRPr sz="1100"/>
          </a:p>
          <a:p>
            <a:pPr marL="0" lvl="0" indent="0" algn="l" rtl="0">
              <a:spcBef>
                <a:spcPts val="0"/>
              </a:spcBef>
              <a:spcAft>
                <a:spcPts val="0"/>
              </a:spcAft>
              <a:buClr>
                <a:schemeClr val="dk1"/>
              </a:buClr>
              <a:buSzPts val="1100"/>
              <a:buFont typeface="Arial"/>
              <a:buNone/>
            </a:pPr>
            <a:r>
              <a:rPr lang="en" sz="1200" baseline="30000">
                <a:solidFill>
                  <a:schemeClr val="dk1"/>
                </a:solidFill>
              </a:rPr>
              <a:t>‡ </a:t>
            </a:r>
            <a:r>
              <a:rPr lang="en" sz="1200">
                <a:solidFill>
                  <a:schemeClr val="dk1"/>
                </a:solidFill>
              </a:rPr>
              <a:t>United States Geological Survey</a:t>
            </a:r>
            <a:endParaRPr sz="1100"/>
          </a:p>
        </p:txBody>
      </p:sp>
      <p:sp>
        <p:nvSpPr>
          <p:cNvPr id="57" name="Google Shape;57;p13"/>
          <p:cNvSpPr txBox="1"/>
          <p:nvPr/>
        </p:nvSpPr>
        <p:spPr>
          <a:xfrm>
            <a:off x="4463550" y="3049475"/>
            <a:ext cx="4604400" cy="142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Doug Newman, Raytheon</a:t>
            </a:r>
            <a:r>
              <a:rPr lang="en" sz="1200" baseline="30000" dirty="0"/>
              <a:t>†</a:t>
            </a:r>
            <a:endParaRPr sz="1200" baseline="30000" dirty="0"/>
          </a:p>
          <a:p>
            <a:pPr marL="0" lvl="0" indent="0" algn="l" rtl="0">
              <a:spcBef>
                <a:spcPts val="0"/>
              </a:spcBef>
              <a:spcAft>
                <a:spcPts val="0"/>
              </a:spcAft>
              <a:buNone/>
            </a:pPr>
            <a:r>
              <a:rPr lang="en" sz="1200" dirty="0"/>
              <a:t>Christopher Durbin, Raytheon</a:t>
            </a:r>
            <a:r>
              <a:rPr lang="en" sz="1200" baseline="30000" dirty="0"/>
              <a:t>†</a:t>
            </a:r>
            <a:endParaRPr sz="1200" dirty="0"/>
          </a:p>
          <a:p>
            <a:pPr marL="0" lvl="0" indent="0" algn="l" rtl="0">
              <a:spcBef>
                <a:spcPts val="0"/>
              </a:spcBef>
              <a:spcAft>
                <a:spcPts val="0"/>
              </a:spcAft>
              <a:buNone/>
            </a:pPr>
            <a:r>
              <a:rPr lang="en" sz="1200" dirty="0"/>
              <a:t>Jeff </a:t>
            </a:r>
            <a:r>
              <a:rPr lang="en" sz="1200" dirty="0" err="1"/>
              <a:t>Siarto</a:t>
            </a:r>
            <a:r>
              <a:rPr lang="en" sz="1200" dirty="0"/>
              <a:t>, Element84</a:t>
            </a:r>
            <a:r>
              <a:rPr lang="en" sz="1200" baseline="30000" dirty="0"/>
              <a:t>†</a:t>
            </a:r>
            <a:endParaRPr sz="1200" baseline="30000" dirty="0"/>
          </a:p>
          <a:p>
            <a:pPr marL="0" lvl="0" indent="0" algn="l" rtl="0">
              <a:spcBef>
                <a:spcPts val="0"/>
              </a:spcBef>
              <a:spcAft>
                <a:spcPts val="0"/>
              </a:spcAft>
              <a:buNone/>
            </a:pPr>
            <a:r>
              <a:rPr lang="en" sz="1200" dirty="0"/>
              <a:t>Mark Reese, Element84</a:t>
            </a:r>
            <a:r>
              <a:rPr lang="en" sz="1200" baseline="30000" dirty="0"/>
              <a:t>†</a:t>
            </a:r>
            <a:endParaRPr sz="1200" baseline="30000" dirty="0"/>
          </a:p>
          <a:p>
            <a:pPr marL="0" lvl="0" indent="0" algn="l" rtl="0">
              <a:spcBef>
                <a:spcPts val="0"/>
              </a:spcBef>
              <a:spcAft>
                <a:spcPts val="0"/>
              </a:spcAft>
              <a:buNone/>
            </a:pPr>
            <a:r>
              <a:rPr lang="en" sz="1200" dirty="0"/>
              <a:t>James Norton, Element84</a:t>
            </a:r>
            <a:r>
              <a:rPr lang="en" sz="1200" baseline="30000" dirty="0"/>
              <a:t>†</a:t>
            </a:r>
            <a:endParaRPr sz="1200" baseline="30000" dirty="0"/>
          </a:p>
          <a:p>
            <a:pPr marL="0" lvl="0" indent="0" algn="l" rtl="0">
              <a:spcBef>
                <a:spcPts val="0"/>
              </a:spcBef>
              <a:spcAft>
                <a:spcPts val="0"/>
              </a:spcAft>
              <a:buNone/>
            </a:pPr>
            <a:r>
              <a:rPr lang="en" sz="1200" dirty="0"/>
              <a:t>Tanja Nicole Williamson, USGS</a:t>
            </a:r>
            <a:r>
              <a:rPr lang="en" sz="1200" baseline="30000" dirty="0"/>
              <a:t>‡</a:t>
            </a:r>
            <a:r>
              <a:rPr lang="en" sz="1200" dirty="0"/>
              <a:t> Kentucky  Water Science Center</a:t>
            </a:r>
            <a:endParaRPr sz="1200" dirty="0"/>
          </a:p>
          <a:p>
            <a:pPr marL="0" lvl="0" indent="0" algn="l" rtl="0">
              <a:spcBef>
                <a:spcPts val="0"/>
              </a:spcBef>
              <a:spcAft>
                <a:spcPts val="0"/>
              </a:spcAft>
              <a:buNone/>
            </a:pPr>
            <a:r>
              <a:rPr lang="en" sz="1200" dirty="0"/>
              <a:t>Jessica Burnett, USGS</a:t>
            </a:r>
            <a:r>
              <a:rPr lang="en" sz="1200" baseline="30000" dirty="0">
                <a:solidFill>
                  <a:schemeClr val="dk1"/>
                </a:solidFill>
              </a:rPr>
              <a:t>‡</a:t>
            </a:r>
            <a:r>
              <a:rPr lang="en" sz="1200" dirty="0"/>
              <a:t> </a:t>
            </a:r>
            <a:r>
              <a:rPr lang="en" sz="1200" dirty="0" err="1"/>
              <a:t>Colorardo</a:t>
            </a:r>
            <a:r>
              <a:rPr lang="en" sz="1200" dirty="0"/>
              <a:t> Water Science Center Denver</a:t>
            </a:r>
            <a:endParaRPr sz="1100" dirty="0"/>
          </a:p>
        </p:txBody>
      </p:sp>
      <p:sp>
        <p:nvSpPr>
          <p:cNvPr id="58" name="Google Shape;58;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a:t>
            </a:fld>
            <a:endParaRPr/>
          </a:p>
        </p:txBody>
      </p:sp>
      <p:pic>
        <p:nvPicPr>
          <p:cNvPr id="8" name="Audio 7">
            <a:hlinkClick r:id="" action="ppaction://media"/>
            <a:extLst>
              <a:ext uri="{FF2B5EF4-FFF2-40B4-BE49-F238E27FC236}">
                <a16:creationId xmlns:a16="http://schemas.microsoft.com/office/drawing/2014/main" id="{67EF04D4-7E36-3142-BE76-071AA7D36B2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41783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7499"/>
    </mc:Choice>
    <mc:Fallback xmlns="">
      <p:transition spd="slow" advTm="274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4"/>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Earth Science Information Partners and Data Discovery</a:t>
            </a:r>
            <a:endParaRPr/>
          </a:p>
        </p:txBody>
      </p:sp>
      <p:sp>
        <p:nvSpPr>
          <p:cNvPr id="64" name="Google Shape;64;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600"/>
              </a:spcAft>
              <a:buSzPts val="2000"/>
              <a:buChar char="●"/>
            </a:pPr>
            <a:r>
              <a:rPr lang="en" sz="2000" dirty="0"/>
              <a:t>Earth Science Information Partners (ESIP) - </a:t>
            </a:r>
            <a:r>
              <a:rPr lang="en" sz="2000" u="sng" dirty="0">
                <a:solidFill>
                  <a:schemeClr val="hlink"/>
                </a:solidFill>
                <a:hlinkClick r:id="rId5"/>
              </a:rPr>
              <a:t>https://www.esipfed.org/</a:t>
            </a:r>
            <a:endParaRPr sz="2000" dirty="0"/>
          </a:p>
          <a:p>
            <a:pPr marL="457200" lvl="0" indent="-355600" algn="l" rtl="0">
              <a:spcBef>
                <a:spcPts val="0"/>
              </a:spcBef>
              <a:spcAft>
                <a:spcPts val="0"/>
              </a:spcAft>
              <a:buSzPts val="2000"/>
              <a:buChar char="●"/>
            </a:pPr>
            <a:r>
              <a:rPr lang="en" sz="2000" dirty="0"/>
              <a:t>ESIP Discovery Cluster - ESIP people interested in making Earth Observation discovery work better</a:t>
            </a:r>
            <a:endParaRPr sz="2000" dirty="0"/>
          </a:p>
          <a:p>
            <a:pPr marL="914400" lvl="1" indent="-355600" algn="l" rtl="0">
              <a:lnSpc>
                <a:spcPct val="150000"/>
              </a:lnSpc>
              <a:spcBef>
                <a:spcPts val="0"/>
              </a:spcBef>
              <a:spcAft>
                <a:spcPts val="0"/>
              </a:spcAft>
              <a:buSzPts val="2000"/>
              <a:buChar char="○"/>
            </a:pPr>
            <a:r>
              <a:rPr lang="en" sz="2000" dirty="0"/>
              <a:t>First:   Federated Search (Collection + Granule)</a:t>
            </a:r>
            <a:endParaRPr sz="2000" dirty="0"/>
          </a:p>
          <a:p>
            <a:pPr marL="914400" lvl="1" indent="-355600" algn="l" rtl="0">
              <a:lnSpc>
                <a:spcPct val="150000"/>
              </a:lnSpc>
              <a:spcBef>
                <a:spcPts val="0"/>
              </a:spcBef>
              <a:spcAft>
                <a:spcPts val="0"/>
              </a:spcAft>
              <a:buSzPts val="2000"/>
              <a:buChar char="○"/>
            </a:pPr>
            <a:r>
              <a:rPr lang="en" sz="2000" dirty="0"/>
              <a:t>Then:  User Characterization and Relevancy Ranking of Datasets</a:t>
            </a:r>
            <a:endParaRPr sz="2000" dirty="0"/>
          </a:p>
          <a:p>
            <a:pPr marL="914400" lvl="1" indent="-355600" algn="l" rtl="0">
              <a:lnSpc>
                <a:spcPct val="150000"/>
              </a:lnSpc>
              <a:spcBef>
                <a:spcPts val="0"/>
              </a:spcBef>
              <a:spcAft>
                <a:spcPts val="0"/>
              </a:spcAft>
              <a:buSzPts val="2000"/>
              <a:buChar char="○"/>
            </a:pPr>
            <a:r>
              <a:rPr lang="en" sz="2000" dirty="0"/>
              <a:t>Now:   Usage-based Discovery</a:t>
            </a:r>
            <a:endParaRPr sz="2000" dirty="0"/>
          </a:p>
          <a:p>
            <a:pPr marL="0" lvl="0" indent="0" algn="l" rtl="0">
              <a:spcBef>
                <a:spcPts val="1600"/>
              </a:spcBef>
              <a:spcAft>
                <a:spcPts val="1600"/>
              </a:spcAft>
              <a:buNone/>
            </a:pPr>
            <a:endParaRPr dirty="0"/>
          </a:p>
        </p:txBody>
      </p:sp>
      <p:sp>
        <p:nvSpPr>
          <p:cNvPr id="65" name="Google Shape;65;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a:t>
            </a:fld>
            <a:endParaRPr/>
          </a:p>
        </p:txBody>
      </p:sp>
      <p:pic>
        <p:nvPicPr>
          <p:cNvPr id="6" name="Audio 5">
            <a:hlinkClick r:id="" action="ppaction://media"/>
            <a:extLst>
              <a:ext uri="{FF2B5EF4-FFF2-40B4-BE49-F238E27FC236}">
                <a16:creationId xmlns:a16="http://schemas.microsoft.com/office/drawing/2014/main" id="{057B3D92-0A16-BC45-BDC5-129BB7EAB5B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41783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6661"/>
    </mc:Choice>
    <mc:Fallback xmlns="">
      <p:transition spd="slow" advTm="366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Starting Premise...</a:t>
            </a:r>
            <a:endParaRPr/>
          </a:p>
        </p:txBody>
      </p:sp>
      <p:sp>
        <p:nvSpPr>
          <p:cNvPr id="71" name="Google Shape;71;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800"/>
              <a:t>Users are looking for datasets </a:t>
            </a:r>
            <a:endParaRPr sz="2800"/>
          </a:p>
          <a:p>
            <a:pPr marL="0" lvl="0" indent="0" algn="ctr" rtl="0">
              <a:spcBef>
                <a:spcPts val="1600"/>
              </a:spcBef>
              <a:spcAft>
                <a:spcPts val="1600"/>
              </a:spcAft>
              <a:buNone/>
            </a:pPr>
            <a:r>
              <a:rPr lang="en" sz="2800"/>
              <a:t>to </a:t>
            </a:r>
            <a:r>
              <a:rPr lang="en" sz="2800" i="1">
                <a:solidFill>
                  <a:srgbClr val="000000"/>
                </a:solidFill>
              </a:rPr>
              <a:t>use</a:t>
            </a:r>
            <a:r>
              <a:rPr lang="en" sz="2800"/>
              <a:t> for a particular </a:t>
            </a:r>
            <a:r>
              <a:rPr lang="en" sz="2800" i="1">
                <a:solidFill>
                  <a:srgbClr val="000000"/>
                </a:solidFill>
              </a:rPr>
              <a:t>purpose</a:t>
            </a:r>
            <a:endParaRPr sz="2800" i="1">
              <a:solidFill>
                <a:srgbClr val="000000"/>
              </a:solidFill>
            </a:endParaRPr>
          </a:p>
        </p:txBody>
      </p:sp>
      <p:sp>
        <p:nvSpPr>
          <p:cNvPr id="72" name="Google Shape;72;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a:t>
            </a:fld>
            <a:endParaRPr/>
          </a:p>
        </p:txBody>
      </p:sp>
      <p:pic>
        <p:nvPicPr>
          <p:cNvPr id="5" name="Audio 4">
            <a:hlinkClick r:id="" action="ppaction://media"/>
            <a:extLst>
              <a:ext uri="{FF2B5EF4-FFF2-40B4-BE49-F238E27FC236}">
                <a16:creationId xmlns:a16="http://schemas.microsoft.com/office/drawing/2014/main" id="{A2710492-E978-2B44-A902-A3452AE5840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41783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667"/>
    </mc:Choice>
    <mc:Fallback xmlns="">
      <p:transition spd="slow" advTm="76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6"/>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a:t>Current discovery interfaces present dataset characteristics</a:t>
            </a:r>
            <a:endParaRPr sz="2400"/>
          </a:p>
        </p:txBody>
      </p:sp>
      <p:pic>
        <p:nvPicPr>
          <p:cNvPr id="78" name="Google Shape;78;p16"/>
          <p:cNvPicPr preferRelativeResize="0"/>
          <p:nvPr/>
        </p:nvPicPr>
        <p:blipFill>
          <a:blip r:embed="rId5">
            <a:alphaModFix/>
          </a:blip>
          <a:stretch>
            <a:fillRect/>
          </a:stretch>
        </p:blipFill>
        <p:spPr>
          <a:xfrm>
            <a:off x="214025" y="4313795"/>
            <a:ext cx="3004200" cy="423906"/>
          </a:xfrm>
          <a:prstGeom prst="rect">
            <a:avLst/>
          </a:prstGeom>
          <a:noFill/>
          <a:ln>
            <a:noFill/>
          </a:ln>
        </p:spPr>
      </p:pic>
      <p:pic>
        <p:nvPicPr>
          <p:cNvPr id="79" name="Google Shape;79;p16"/>
          <p:cNvPicPr preferRelativeResize="0"/>
          <p:nvPr/>
        </p:nvPicPr>
        <p:blipFill>
          <a:blip r:embed="rId6">
            <a:alphaModFix/>
          </a:blip>
          <a:stretch>
            <a:fillRect/>
          </a:stretch>
        </p:blipFill>
        <p:spPr>
          <a:xfrm>
            <a:off x="224098" y="3397322"/>
            <a:ext cx="3010600" cy="452062"/>
          </a:xfrm>
          <a:prstGeom prst="rect">
            <a:avLst/>
          </a:prstGeom>
          <a:noFill/>
          <a:ln>
            <a:noFill/>
          </a:ln>
        </p:spPr>
      </p:pic>
      <p:pic>
        <p:nvPicPr>
          <p:cNvPr id="80" name="Google Shape;80;p16"/>
          <p:cNvPicPr preferRelativeResize="0"/>
          <p:nvPr/>
        </p:nvPicPr>
        <p:blipFill>
          <a:blip r:embed="rId7">
            <a:alphaModFix/>
          </a:blip>
          <a:stretch>
            <a:fillRect/>
          </a:stretch>
        </p:blipFill>
        <p:spPr>
          <a:xfrm>
            <a:off x="224100" y="2468312"/>
            <a:ext cx="3010598" cy="464600"/>
          </a:xfrm>
          <a:prstGeom prst="rect">
            <a:avLst/>
          </a:prstGeom>
          <a:noFill/>
          <a:ln>
            <a:noFill/>
          </a:ln>
        </p:spPr>
      </p:pic>
      <p:grpSp>
        <p:nvGrpSpPr>
          <p:cNvPr id="81" name="Google Shape;81;p16"/>
          <p:cNvGrpSpPr/>
          <p:nvPr/>
        </p:nvGrpSpPr>
        <p:grpSpPr>
          <a:xfrm>
            <a:off x="3377825" y="1389900"/>
            <a:ext cx="5683077" cy="3484724"/>
            <a:chOff x="3377825" y="1618500"/>
            <a:chExt cx="5683077" cy="3484724"/>
          </a:xfrm>
        </p:grpSpPr>
        <p:grpSp>
          <p:nvGrpSpPr>
            <p:cNvPr id="82" name="Google Shape;82;p16"/>
            <p:cNvGrpSpPr/>
            <p:nvPr/>
          </p:nvGrpSpPr>
          <p:grpSpPr>
            <a:xfrm>
              <a:off x="3377825" y="1618500"/>
              <a:ext cx="5683077" cy="3484724"/>
              <a:chOff x="3377825" y="1618500"/>
              <a:chExt cx="5683077" cy="3484724"/>
            </a:xfrm>
          </p:grpSpPr>
          <p:pic>
            <p:nvPicPr>
              <p:cNvPr id="83" name="Google Shape;83;p16"/>
              <p:cNvPicPr preferRelativeResize="0"/>
              <p:nvPr/>
            </p:nvPicPr>
            <p:blipFill rotWithShape="1">
              <a:blip r:embed="rId8">
                <a:alphaModFix/>
              </a:blip>
              <a:srcRect l="3016" t="1806" b="5074"/>
              <a:stretch/>
            </p:blipFill>
            <p:spPr>
              <a:xfrm>
                <a:off x="3377825" y="1618500"/>
                <a:ext cx="5683077" cy="3484724"/>
              </a:xfrm>
              <a:prstGeom prst="rect">
                <a:avLst/>
              </a:prstGeom>
              <a:noFill/>
              <a:ln>
                <a:noFill/>
              </a:ln>
            </p:spPr>
          </p:pic>
          <p:sp>
            <p:nvSpPr>
              <p:cNvPr id="84" name="Google Shape;84;p16"/>
              <p:cNvSpPr/>
              <p:nvPr/>
            </p:nvSpPr>
            <p:spPr>
              <a:xfrm>
                <a:off x="3499900" y="3586250"/>
                <a:ext cx="459000" cy="168900"/>
              </a:xfrm>
              <a:prstGeom prst="roundRect">
                <a:avLst>
                  <a:gd name="adj" fmla="val 16667"/>
                </a:avLst>
              </a:prstGeom>
              <a:noFill/>
              <a:ln w="19050"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6"/>
              <p:cNvSpPr/>
              <p:nvPr/>
            </p:nvSpPr>
            <p:spPr>
              <a:xfrm>
                <a:off x="3500873" y="3802175"/>
                <a:ext cx="459000" cy="141900"/>
              </a:xfrm>
              <a:prstGeom prst="roundRect">
                <a:avLst>
                  <a:gd name="adj" fmla="val 16667"/>
                </a:avLst>
              </a:prstGeom>
              <a:noFill/>
              <a:ln w="19050"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 name="Google Shape;86;p16"/>
            <p:cNvSpPr/>
            <p:nvPr/>
          </p:nvSpPr>
          <p:spPr>
            <a:xfrm>
              <a:off x="3484298" y="4414600"/>
              <a:ext cx="682200" cy="141900"/>
            </a:xfrm>
            <a:prstGeom prst="roundRect">
              <a:avLst>
                <a:gd name="adj" fmla="val 16667"/>
              </a:avLst>
            </a:prstGeom>
            <a:noFill/>
            <a:ln w="19050"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87" name="Google Shape;87;p16"/>
          <p:cNvCxnSpPr>
            <a:stCxn id="84" idx="1"/>
            <a:endCxn id="80" idx="3"/>
          </p:cNvCxnSpPr>
          <p:nvPr/>
        </p:nvCxnSpPr>
        <p:spPr>
          <a:xfrm rot="10800000">
            <a:off x="3234700" y="2700500"/>
            <a:ext cx="265200" cy="741600"/>
          </a:xfrm>
          <a:prstGeom prst="straightConnector1">
            <a:avLst/>
          </a:prstGeom>
          <a:noFill/>
          <a:ln w="28575" cap="flat" cmpd="sng">
            <a:solidFill>
              <a:srgbClr val="00FF00"/>
            </a:solidFill>
            <a:prstDash val="solid"/>
            <a:round/>
            <a:headEnd type="none" w="med" len="med"/>
            <a:tailEnd type="none" w="med" len="med"/>
          </a:ln>
        </p:spPr>
      </p:cxnSp>
      <p:cxnSp>
        <p:nvCxnSpPr>
          <p:cNvPr id="88" name="Google Shape;88;p16"/>
          <p:cNvCxnSpPr>
            <a:stCxn id="85" idx="1"/>
            <a:endCxn id="79" idx="3"/>
          </p:cNvCxnSpPr>
          <p:nvPr/>
        </p:nvCxnSpPr>
        <p:spPr>
          <a:xfrm rot="10800000">
            <a:off x="3234773" y="3623225"/>
            <a:ext cx="266100" cy="21300"/>
          </a:xfrm>
          <a:prstGeom prst="straightConnector1">
            <a:avLst/>
          </a:prstGeom>
          <a:noFill/>
          <a:ln w="28575" cap="flat" cmpd="sng">
            <a:solidFill>
              <a:srgbClr val="00FF00"/>
            </a:solidFill>
            <a:prstDash val="solid"/>
            <a:round/>
            <a:headEnd type="none" w="med" len="med"/>
            <a:tailEnd type="none" w="med" len="med"/>
          </a:ln>
        </p:spPr>
      </p:cxnSp>
      <p:cxnSp>
        <p:nvCxnSpPr>
          <p:cNvPr id="89" name="Google Shape;89;p16"/>
          <p:cNvCxnSpPr>
            <a:stCxn id="86" idx="1"/>
            <a:endCxn id="78" idx="3"/>
          </p:cNvCxnSpPr>
          <p:nvPr/>
        </p:nvCxnSpPr>
        <p:spPr>
          <a:xfrm flipH="1">
            <a:off x="3218198" y="4256950"/>
            <a:ext cx="266100" cy="268800"/>
          </a:xfrm>
          <a:prstGeom prst="straightConnector1">
            <a:avLst/>
          </a:prstGeom>
          <a:noFill/>
          <a:ln w="28575" cap="flat" cmpd="sng">
            <a:solidFill>
              <a:srgbClr val="00FF00"/>
            </a:solidFill>
            <a:prstDash val="solid"/>
            <a:round/>
            <a:headEnd type="none" w="med" len="med"/>
            <a:tailEnd type="none" w="med" len="med"/>
          </a:ln>
        </p:spPr>
      </p:cxnSp>
      <p:sp>
        <p:nvSpPr>
          <p:cNvPr id="90" name="Google Shape;90;p16"/>
          <p:cNvSpPr txBox="1"/>
          <p:nvPr/>
        </p:nvSpPr>
        <p:spPr>
          <a:xfrm>
            <a:off x="5086475" y="1104500"/>
            <a:ext cx="1962000" cy="347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t>Earthdata Search</a:t>
            </a:r>
            <a:endParaRPr/>
          </a:p>
        </p:txBody>
      </p:sp>
      <p:sp>
        <p:nvSpPr>
          <p:cNvPr id="91" name="Google Shape;91;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4</a:t>
            </a:fld>
            <a:endParaRPr/>
          </a:p>
        </p:txBody>
      </p:sp>
      <p:pic>
        <p:nvPicPr>
          <p:cNvPr id="3" name="Picture 2" descr="A picture containing graphical user interface&#10;&#10;Description automatically generated">
            <a:extLst>
              <a:ext uri="{FF2B5EF4-FFF2-40B4-BE49-F238E27FC236}">
                <a16:creationId xmlns:a16="http://schemas.microsoft.com/office/drawing/2014/main" id="{F6B80C11-C604-114E-B586-5F0BB13855B6}"/>
              </a:ext>
            </a:extLst>
          </p:cNvPr>
          <p:cNvPicPr>
            <a:picLocks noChangeAspect="1"/>
          </p:cNvPicPr>
          <p:nvPr/>
        </p:nvPicPr>
        <p:blipFill>
          <a:blip r:embed="rId9"/>
          <a:stretch>
            <a:fillRect/>
          </a:stretch>
        </p:blipFill>
        <p:spPr>
          <a:xfrm>
            <a:off x="201498" y="1401126"/>
            <a:ext cx="3004200" cy="640070"/>
          </a:xfrm>
          <a:prstGeom prst="rect">
            <a:avLst/>
          </a:prstGeom>
        </p:spPr>
      </p:pic>
      <p:cxnSp>
        <p:nvCxnSpPr>
          <p:cNvPr id="26" name="Google Shape;87;p16">
            <a:extLst>
              <a:ext uri="{FF2B5EF4-FFF2-40B4-BE49-F238E27FC236}">
                <a16:creationId xmlns:a16="http://schemas.microsoft.com/office/drawing/2014/main" id="{785EE436-614F-7E44-A4E0-11468B53B9DA}"/>
              </a:ext>
            </a:extLst>
          </p:cNvPr>
          <p:cNvCxnSpPr>
            <a:cxnSpLocks/>
          </p:cNvCxnSpPr>
          <p:nvPr/>
        </p:nvCxnSpPr>
        <p:spPr>
          <a:xfrm flipH="1" flipV="1">
            <a:off x="3141625" y="1753158"/>
            <a:ext cx="358275" cy="911383"/>
          </a:xfrm>
          <a:prstGeom prst="straightConnector1">
            <a:avLst/>
          </a:prstGeom>
          <a:noFill/>
          <a:ln w="28575" cap="flat" cmpd="sng">
            <a:solidFill>
              <a:srgbClr val="00FF00"/>
            </a:solidFill>
            <a:prstDash val="solid"/>
            <a:round/>
            <a:headEnd type="none" w="med" len="med"/>
            <a:tailEnd type="none" w="med" len="med"/>
          </a:ln>
        </p:spPr>
      </p:cxnSp>
      <p:pic>
        <p:nvPicPr>
          <p:cNvPr id="8" name="Audio 7">
            <a:hlinkClick r:id="" action="ppaction://media"/>
            <a:extLst>
              <a:ext uri="{FF2B5EF4-FFF2-40B4-BE49-F238E27FC236}">
                <a16:creationId xmlns:a16="http://schemas.microsoft.com/office/drawing/2014/main" id="{C12C2A1A-4A6C-EE4A-8308-72DCE234D15F}"/>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178800" y="41783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2422"/>
    </mc:Choice>
    <mc:Fallback xmlns="">
      <p:transition spd="slow" advTm="224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13" name="Picture 12" descr="Graphical user interface, application&#10;&#10;Description automatically generated">
            <a:extLst>
              <a:ext uri="{FF2B5EF4-FFF2-40B4-BE49-F238E27FC236}">
                <a16:creationId xmlns:a16="http://schemas.microsoft.com/office/drawing/2014/main" id="{FB0C26DB-D778-1E45-BE2D-7A779853E9F1}"/>
              </a:ext>
            </a:extLst>
          </p:cNvPr>
          <p:cNvPicPr>
            <a:picLocks noChangeAspect="1"/>
          </p:cNvPicPr>
          <p:nvPr/>
        </p:nvPicPr>
        <p:blipFill>
          <a:blip r:embed="rId5"/>
          <a:stretch>
            <a:fillRect/>
          </a:stretch>
        </p:blipFill>
        <p:spPr>
          <a:xfrm>
            <a:off x="2315853" y="789125"/>
            <a:ext cx="6821543" cy="4352482"/>
          </a:xfrm>
          <a:prstGeom prst="rect">
            <a:avLst/>
          </a:prstGeom>
        </p:spPr>
      </p:pic>
      <p:sp>
        <p:nvSpPr>
          <p:cNvPr id="96" name="Google Shape;96;p17"/>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a:t>Current discovery interfaces present dataset characteristics</a:t>
            </a:r>
            <a:endParaRPr sz="2400"/>
          </a:p>
        </p:txBody>
      </p:sp>
      <p:sp>
        <p:nvSpPr>
          <p:cNvPr id="103" name="Google Shape;103;p17"/>
          <p:cNvSpPr/>
          <p:nvPr/>
        </p:nvSpPr>
        <p:spPr>
          <a:xfrm>
            <a:off x="4468725" y="2018450"/>
            <a:ext cx="1257900" cy="159600"/>
          </a:xfrm>
          <a:prstGeom prst="roundRect">
            <a:avLst>
              <a:gd name="adj" fmla="val 16667"/>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7"/>
          <p:cNvSpPr/>
          <p:nvPr/>
        </p:nvSpPr>
        <p:spPr>
          <a:xfrm>
            <a:off x="2579595" y="2178050"/>
            <a:ext cx="319200" cy="243900"/>
          </a:xfrm>
          <a:prstGeom prst="roundRect">
            <a:avLst>
              <a:gd name="adj" fmla="val 16667"/>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highlight>
                <a:srgbClr val="FF0000"/>
              </a:highlight>
            </a:endParaRPr>
          </a:p>
        </p:txBody>
      </p:sp>
      <p:cxnSp>
        <p:nvCxnSpPr>
          <p:cNvPr id="105" name="Google Shape;105;p17"/>
          <p:cNvCxnSpPr>
            <a:cxnSpLocks/>
            <a:endCxn id="104" idx="1"/>
          </p:cNvCxnSpPr>
          <p:nvPr/>
        </p:nvCxnSpPr>
        <p:spPr>
          <a:xfrm>
            <a:off x="1415485" y="1987953"/>
            <a:ext cx="1164110" cy="312047"/>
          </a:xfrm>
          <a:prstGeom prst="straightConnector1">
            <a:avLst/>
          </a:prstGeom>
          <a:noFill/>
          <a:ln w="9525" cap="flat" cmpd="sng">
            <a:solidFill>
              <a:schemeClr val="dk2"/>
            </a:solidFill>
            <a:prstDash val="solid"/>
            <a:round/>
            <a:headEnd type="none" w="med" len="med"/>
            <a:tailEnd type="none" w="med" len="med"/>
          </a:ln>
        </p:spPr>
      </p:cxnSp>
      <p:cxnSp>
        <p:nvCxnSpPr>
          <p:cNvPr id="106" name="Google Shape;106;p17"/>
          <p:cNvCxnSpPr>
            <a:cxnSpLocks/>
            <a:stCxn id="103" idx="2"/>
          </p:cNvCxnSpPr>
          <p:nvPr/>
        </p:nvCxnSpPr>
        <p:spPr>
          <a:xfrm>
            <a:off x="5097675" y="2178050"/>
            <a:ext cx="1392300" cy="723900"/>
          </a:xfrm>
          <a:prstGeom prst="straightConnector1">
            <a:avLst/>
          </a:prstGeom>
          <a:noFill/>
          <a:ln w="19050" cap="flat" cmpd="sng">
            <a:solidFill>
              <a:srgbClr val="FF0000"/>
            </a:solidFill>
            <a:prstDash val="solid"/>
            <a:round/>
            <a:headEnd type="none" w="med" len="med"/>
            <a:tailEnd type="none" w="med" len="med"/>
          </a:ln>
        </p:spPr>
      </p:cxnSp>
      <p:sp>
        <p:nvSpPr>
          <p:cNvPr id="107" name="Google Shape;107;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5</a:t>
            </a:fld>
            <a:endParaRPr/>
          </a:p>
        </p:txBody>
      </p:sp>
      <p:pic>
        <p:nvPicPr>
          <p:cNvPr id="8" name="Picture 7">
            <a:extLst>
              <a:ext uri="{FF2B5EF4-FFF2-40B4-BE49-F238E27FC236}">
                <a16:creationId xmlns:a16="http://schemas.microsoft.com/office/drawing/2014/main" id="{357C1D3F-3196-2B40-B63A-305F529D49B0}"/>
              </a:ext>
            </a:extLst>
          </p:cNvPr>
          <p:cNvPicPr>
            <a:picLocks noChangeAspect="1"/>
          </p:cNvPicPr>
          <p:nvPr/>
        </p:nvPicPr>
        <p:blipFill>
          <a:blip r:embed="rId6"/>
          <a:stretch>
            <a:fillRect/>
          </a:stretch>
        </p:blipFill>
        <p:spPr>
          <a:xfrm>
            <a:off x="635015" y="1745400"/>
            <a:ext cx="749300" cy="546100"/>
          </a:xfrm>
          <a:prstGeom prst="rect">
            <a:avLst/>
          </a:prstGeom>
          <a:ln w="38100">
            <a:solidFill>
              <a:srgbClr val="FF0000"/>
            </a:solidFill>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ABEAF3B1-83AC-764C-82A4-35522ADC9B82}"/>
              </a:ext>
            </a:extLst>
          </p:cNvPr>
          <p:cNvPicPr>
            <a:picLocks noChangeAspect="1"/>
          </p:cNvPicPr>
          <p:nvPr/>
        </p:nvPicPr>
        <p:blipFill>
          <a:blip r:embed="rId7"/>
          <a:stretch>
            <a:fillRect/>
          </a:stretch>
        </p:blipFill>
        <p:spPr>
          <a:xfrm>
            <a:off x="5544820" y="2926105"/>
            <a:ext cx="2146300" cy="457200"/>
          </a:xfrm>
          <a:prstGeom prst="rect">
            <a:avLst/>
          </a:prstGeom>
          <a:ln w="38100">
            <a:solidFill>
              <a:srgbClr val="FF0000"/>
            </a:solidFill>
          </a:ln>
          <a:effectLst>
            <a:outerShdw blurRad="50800" dist="38100" dir="2700000" algn="tl" rotWithShape="0">
              <a:prstClr val="black">
                <a:alpha val="40000"/>
              </a:prstClr>
            </a:outerShdw>
          </a:effectLst>
        </p:spPr>
      </p:pic>
      <p:pic>
        <p:nvPicPr>
          <p:cNvPr id="3" name="Audio 2">
            <a:hlinkClick r:id="" action="ppaction://media"/>
            <a:extLst>
              <a:ext uri="{FF2B5EF4-FFF2-40B4-BE49-F238E27FC236}">
                <a16:creationId xmlns:a16="http://schemas.microsoft.com/office/drawing/2014/main" id="{2FC6D14A-851B-AA45-BA2E-C6ED1025DCD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41783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8012"/>
    </mc:Choice>
    <mc:Fallback xmlns="">
      <p:transition spd="slow" advTm="180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8"/>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a:t>What about Rainfall? Or Soil Moisture?</a:t>
            </a:r>
            <a:endParaRPr sz="2400"/>
          </a:p>
        </p:txBody>
      </p:sp>
      <p:pic>
        <p:nvPicPr>
          <p:cNvPr id="113" name="Google Shape;113;p18"/>
          <p:cNvPicPr preferRelativeResize="0"/>
          <p:nvPr/>
        </p:nvPicPr>
        <p:blipFill>
          <a:blip r:embed="rId5">
            <a:alphaModFix/>
          </a:blip>
          <a:stretch>
            <a:fillRect/>
          </a:stretch>
        </p:blipFill>
        <p:spPr>
          <a:xfrm>
            <a:off x="2330425" y="824157"/>
            <a:ext cx="6362950" cy="4063695"/>
          </a:xfrm>
          <a:prstGeom prst="rect">
            <a:avLst/>
          </a:prstGeom>
          <a:noFill/>
          <a:ln>
            <a:noFill/>
          </a:ln>
        </p:spPr>
      </p:pic>
      <p:pic>
        <p:nvPicPr>
          <p:cNvPr id="114" name="Google Shape;114;p18"/>
          <p:cNvPicPr preferRelativeResize="0"/>
          <p:nvPr/>
        </p:nvPicPr>
        <p:blipFill>
          <a:blip r:embed="rId6">
            <a:alphaModFix/>
          </a:blip>
          <a:stretch>
            <a:fillRect/>
          </a:stretch>
        </p:blipFill>
        <p:spPr>
          <a:xfrm>
            <a:off x="229100" y="3500038"/>
            <a:ext cx="8362601" cy="1128287"/>
          </a:xfrm>
          <a:prstGeom prst="rect">
            <a:avLst/>
          </a:prstGeom>
          <a:noFill/>
          <a:ln w="9525" cap="flat" cmpd="sng">
            <a:solidFill>
              <a:srgbClr val="000000"/>
            </a:solidFill>
            <a:prstDash val="solid"/>
            <a:round/>
            <a:headEnd type="none" w="sm" len="sm"/>
            <a:tailEnd type="none" w="sm" len="sm"/>
          </a:ln>
        </p:spPr>
      </p:pic>
      <p:pic>
        <p:nvPicPr>
          <p:cNvPr id="115" name="Google Shape;115;p18"/>
          <p:cNvPicPr preferRelativeResize="0"/>
          <p:nvPr/>
        </p:nvPicPr>
        <p:blipFill>
          <a:blip r:embed="rId7">
            <a:alphaModFix/>
          </a:blip>
          <a:stretch>
            <a:fillRect/>
          </a:stretch>
        </p:blipFill>
        <p:spPr>
          <a:xfrm>
            <a:off x="358925" y="1783725"/>
            <a:ext cx="8205672" cy="1530525"/>
          </a:xfrm>
          <a:prstGeom prst="rect">
            <a:avLst/>
          </a:prstGeom>
          <a:noFill/>
          <a:ln w="9525" cap="flat" cmpd="sng">
            <a:solidFill>
              <a:srgbClr val="000000"/>
            </a:solidFill>
            <a:prstDash val="solid"/>
            <a:round/>
            <a:headEnd type="none" w="sm" len="sm"/>
            <a:tailEnd type="none" w="sm" len="sm"/>
          </a:ln>
        </p:spPr>
      </p:pic>
      <p:sp>
        <p:nvSpPr>
          <p:cNvPr id="116" name="Google Shape;116;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6</a:t>
            </a:fld>
            <a:endParaRPr/>
          </a:p>
        </p:txBody>
      </p:sp>
      <p:sp>
        <p:nvSpPr>
          <p:cNvPr id="2" name="Oval 1">
            <a:extLst>
              <a:ext uri="{FF2B5EF4-FFF2-40B4-BE49-F238E27FC236}">
                <a16:creationId xmlns:a16="http://schemas.microsoft.com/office/drawing/2014/main" id="{E28DD1E3-89EF-4946-B22E-47113F6E65F4}"/>
              </a:ext>
            </a:extLst>
          </p:cNvPr>
          <p:cNvSpPr/>
          <p:nvPr/>
        </p:nvSpPr>
        <p:spPr>
          <a:xfrm>
            <a:off x="5968315" y="1964724"/>
            <a:ext cx="568410" cy="494271"/>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85FD0713-6DDA-304D-B7E2-99D5714956A1}"/>
              </a:ext>
            </a:extLst>
          </p:cNvPr>
          <p:cNvSpPr/>
          <p:nvPr/>
        </p:nvSpPr>
        <p:spPr>
          <a:xfrm>
            <a:off x="6017743" y="3494742"/>
            <a:ext cx="568410" cy="494271"/>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udio 3">
            <a:hlinkClick r:id="" action="ppaction://media"/>
            <a:extLst>
              <a:ext uri="{FF2B5EF4-FFF2-40B4-BE49-F238E27FC236}">
                <a16:creationId xmlns:a16="http://schemas.microsoft.com/office/drawing/2014/main" id="{2E318300-26E3-0849-8E60-941B21B5D75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41783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1174"/>
    </mc:Choice>
    <mc:Fallback xmlns="">
      <p:transition spd="slow" advTm="211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9"/>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Are 400+ results too much of a good thing?</a:t>
            </a:r>
            <a:endParaRPr dirty="0"/>
          </a:p>
        </p:txBody>
      </p:sp>
      <p:sp>
        <p:nvSpPr>
          <p:cNvPr id="122" name="Google Shape;122;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OK, what kind of rainfall data do you want for your flood monitoring?</a:t>
            </a:r>
            <a:endParaRPr dirty="0"/>
          </a:p>
          <a:p>
            <a:pPr marL="457200" lvl="0" indent="-342900" algn="l" rtl="0">
              <a:lnSpc>
                <a:spcPct val="150000"/>
              </a:lnSpc>
              <a:spcBef>
                <a:spcPts val="1600"/>
              </a:spcBef>
              <a:spcAft>
                <a:spcPts val="0"/>
              </a:spcAft>
              <a:buSzPts val="1800"/>
              <a:buChar char="●"/>
            </a:pPr>
            <a:r>
              <a:rPr lang="en" dirty="0"/>
              <a:t>Satellite or rain gauge or merged?</a:t>
            </a:r>
            <a:endParaRPr dirty="0"/>
          </a:p>
          <a:p>
            <a:pPr marL="457200" lvl="0" indent="-342900" algn="l" rtl="0">
              <a:lnSpc>
                <a:spcPct val="150000"/>
              </a:lnSpc>
              <a:spcBef>
                <a:spcPts val="0"/>
              </a:spcBef>
              <a:spcAft>
                <a:spcPts val="0"/>
              </a:spcAft>
              <a:buSzPts val="1800"/>
              <a:buChar char="●"/>
            </a:pPr>
            <a:r>
              <a:rPr lang="en" dirty="0"/>
              <a:t>Spatial and temporal resolution?</a:t>
            </a:r>
            <a:endParaRPr dirty="0"/>
          </a:p>
          <a:p>
            <a:pPr marL="457200" lvl="0" indent="-342900" algn="l" rtl="0">
              <a:lnSpc>
                <a:spcPct val="150000"/>
              </a:lnSpc>
              <a:spcBef>
                <a:spcPts val="0"/>
              </a:spcBef>
              <a:spcAft>
                <a:spcPts val="0"/>
              </a:spcAft>
              <a:buSzPts val="1800"/>
              <a:buChar char="●"/>
            </a:pPr>
            <a:r>
              <a:rPr lang="en" dirty="0"/>
              <a:t>Spatial and temporal coverage?</a:t>
            </a:r>
            <a:endParaRPr dirty="0"/>
          </a:p>
          <a:p>
            <a:pPr marL="457200" lvl="0" indent="-342900" algn="l" rtl="0">
              <a:lnSpc>
                <a:spcPct val="150000"/>
              </a:lnSpc>
              <a:spcBef>
                <a:spcPts val="0"/>
              </a:spcBef>
              <a:spcAft>
                <a:spcPts val="0"/>
              </a:spcAft>
              <a:buSzPts val="1800"/>
              <a:buChar char="●"/>
            </a:pPr>
            <a:r>
              <a:rPr lang="en" dirty="0"/>
              <a:t>Quality?</a:t>
            </a:r>
            <a:endParaRPr dirty="0"/>
          </a:p>
          <a:p>
            <a:pPr marL="457200" lvl="0" indent="-342900" algn="l" rtl="0">
              <a:lnSpc>
                <a:spcPct val="150000"/>
              </a:lnSpc>
              <a:spcBef>
                <a:spcPts val="0"/>
              </a:spcBef>
              <a:spcAft>
                <a:spcPts val="0"/>
              </a:spcAft>
              <a:buSzPts val="1800"/>
              <a:buChar char="●"/>
            </a:pPr>
            <a:r>
              <a:rPr lang="en" dirty="0"/>
              <a:t>Latency?</a:t>
            </a:r>
            <a:endParaRPr dirty="0"/>
          </a:p>
        </p:txBody>
      </p:sp>
      <p:sp>
        <p:nvSpPr>
          <p:cNvPr id="123" name="Google Shape;123;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7</a:t>
            </a:fld>
            <a:endParaRPr/>
          </a:p>
        </p:txBody>
      </p:sp>
      <p:pic>
        <p:nvPicPr>
          <p:cNvPr id="2" name="Audio 1">
            <a:hlinkClick r:id="" action="ppaction://media"/>
            <a:extLst>
              <a:ext uri="{FF2B5EF4-FFF2-40B4-BE49-F238E27FC236}">
                <a16:creationId xmlns:a16="http://schemas.microsoft.com/office/drawing/2014/main" id="{15B413E0-6B47-C748-8761-74B1C6B4717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41783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9946"/>
    </mc:Choice>
    <mc:Fallback xmlns="">
      <p:transition spd="slow" advTm="199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0"/>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Let’s try a new paradigm:  Usage-based Discovery</a:t>
            </a:r>
            <a:endParaRPr/>
          </a:p>
        </p:txBody>
      </p:sp>
      <p:sp>
        <p:nvSpPr>
          <p:cNvPr id="129" name="Google Shape;129;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2400" dirty="0"/>
              <a:t>“What datasets does &lt;</a:t>
            </a:r>
            <a:r>
              <a:rPr lang="en" sz="2400" i="1" dirty="0"/>
              <a:t>similar flood application</a:t>
            </a:r>
            <a:r>
              <a:rPr lang="en" sz="2400" dirty="0"/>
              <a:t>&gt; use?”</a:t>
            </a:r>
            <a:endParaRPr sz="2400" dirty="0"/>
          </a:p>
        </p:txBody>
      </p:sp>
      <p:sp>
        <p:nvSpPr>
          <p:cNvPr id="130" name="Google Shape;130;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8</a:t>
            </a:fld>
            <a:endParaRPr/>
          </a:p>
        </p:txBody>
      </p:sp>
      <p:pic>
        <p:nvPicPr>
          <p:cNvPr id="4" name="Audio 3">
            <a:hlinkClick r:id="" action="ppaction://media"/>
            <a:extLst>
              <a:ext uri="{FF2B5EF4-FFF2-40B4-BE49-F238E27FC236}">
                <a16:creationId xmlns:a16="http://schemas.microsoft.com/office/drawing/2014/main" id="{62FED7C4-864D-DC45-B55D-922DBDADA1A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41783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2274"/>
    </mc:Choice>
    <mc:Fallback xmlns="">
      <p:transition spd="slow" advTm="122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1"/>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What is an “Application”?</a:t>
            </a:r>
            <a:endParaRPr dirty="0"/>
          </a:p>
        </p:txBody>
      </p:sp>
      <p:sp>
        <p:nvSpPr>
          <p:cNvPr id="136" name="Google Shape;136;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dirty="0"/>
              <a:t>Application = </a:t>
            </a:r>
            <a:r>
              <a:rPr lang="en" sz="2400" i="1" dirty="0">
                <a:solidFill>
                  <a:schemeClr val="tx1"/>
                </a:solidFill>
              </a:rPr>
              <a:t>a practical usage of data</a:t>
            </a:r>
            <a:endParaRPr sz="2400" dirty="0"/>
          </a:p>
          <a:p>
            <a:pPr marL="0" lvl="0" indent="0" algn="ctr" rtl="0">
              <a:spcBef>
                <a:spcPts val="1600"/>
              </a:spcBef>
              <a:spcAft>
                <a:spcPts val="0"/>
              </a:spcAft>
              <a:buNone/>
            </a:pPr>
            <a:r>
              <a:rPr lang="en" sz="2400" dirty="0"/>
              <a:t>e.g., Landslide Hazard Assessment for Situational Awareness</a:t>
            </a:r>
            <a:endParaRPr sz="2400" dirty="0"/>
          </a:p>
          <a:p>
            <a:pPr marL="0" lvl="0" indent="0" algn="ctr" rtl="0">
              <a:spcBef>
                <a:spcPts val="1600"/>
              </a:spcBef>
              <a:spcAft>
                <a:spcPts val="1600"/>
              </a:spcAft>
              <a:buNone/>
            </a:pPr>
            <a:endParaRPr sz="2400" dirty="0"/>
          </a:p>
        </p:txBody>
      </p:sp>
      <p:sp>
        <p:nvSpPr>
          <p:cNvPr id="137" name="Google Shape;137;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9</a:t>
            </a:fld>
            <a:endParaRPr/>
          </a:p>
        </p:txBody>
      </p:sp>
      <p:pic>
        <p:nvPicPr>
          <p:cNvPr id="4" name="Audio 3">
            <a:hlinkClick r:id="" action="ppaction://media"/>
            <a:extLst>
              <a:ext uri="{FF2B5EF4-FFF2-40B4-BE49-F238E27FC236}">
                <a16:creationId xmlns:a16="http://schemas.microsoft.com/office/drawing/2014/main" id="{E3246DF6-7F58-1A46-A2EE-B73F842FA9B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41783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1161"/>
    </mc:Choice>
    <mc:Fallback xmlns="">
      <p:transition spd="slow" advTm="111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1"/>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What is an “Application”?</a:t>
            </a:r>
            <a:endParaRPr dirty="0"/>
          </a:p>
        </p:txBody>
      </p:sp>
      <p:sp>
        <p:nvSpPr>
          <p:cNvPr id="136" name="Google Shape;136;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dirty="0"/>
              <a:t>Application = </a:t>
            </a:r>
            <a:r>
              <a:rPr lang="en" sz="2400" i="1" dirty="0">
                <a:solidFill>
                  <a:schemeClr val="tx1"/>
                </a:solidFill>
              </a:rPr>
              <a:t>a practical usage of data</a:t>
            </a:r>
            <a:endParaRPr sz="2400" dirty="0"/>
          </a:p>
          <a:p>
            <a:pPr marL="0" lvl="0" indent="0" algn="ctr" rtl="0">
              <a:spcBef>
                <a:spcPts val="1600"/>
              </a:spcBef>
              <a:spcAft>
                <a:spcPts val="0"/>
              </a:spcAft>
              <a:buNone/>
            </a:pPr>
            <a:r>
              <a:rPr lang="en" sz="2400" dirty="0"/>
              <a:t>e.g., Landslide Hazard Assessment for Situational Awareness</a:t>
            </a:r>
            <a:endParaRPr sz="2400" dirty="0"/>
          </a:p>
          <a:p>
            <a:pPr marL="0" lvl="0" indent="0" algn="ctr" rtl="0">
              <a:spcBef>
                <a:spcPts val="1600"/>
              </a:spcBef>
              <a:spcAft>
                <a:spcPts val="0"/>
              </a:spcAft>
              <a:buNone/>
            </a:pPr>
            <a:endParaRPr lang="en" sz="2400" i="1" dirty="0"/>
          </a:p>
          <a:p>
            <a:pPr marL="0" lvl="0" indent="0" algn="ctr" rtl="0">
              <a:spcBef>
                <a:spcPts val="1600"/>
              </a:spcBef>
              <a:spcAft>
                <a:spcPts val="0"/>
              </a:spcAft>
              <a:buNone/>
            </a:pPr>
            <a:r>
              <a:rPr lang="en" sz="2400" i="1" dirty="0"/>
              <a:t>NOT a computer program</a:t>
            </a:r>
            <a:r>
              <a:rPr lang="en" sz="2400" dirty="0"/>
              <a:t>,  like Firefox</a:t>
            </a:r>
            <a:endParaRPr sz="2400" dirty="0"/>
          </a:p>
          <a:p>
            <a:pPr marL="0" lvl="0" indent="0" algn="ctr" rtl="0">
              <a:spcBef>
                <a:spcPts val="1600"/>
              </a:spcBef>
              <a:spcAft>
                <a:spcPts val="1600"/>
              </a:spcAft>
              <a:buNone/>
            </a:pPr>
            <a:endParaRPr sz="2400" dirty="0"/>
          </a:p>
        </p:txBody>
      </p:sp>
      <p:sp>
        <p:nvSpPr>
          <p:cNvPr id="137" name="Google Shape;137;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10</a:t>
            </a:fld>
            <a:endParaRPr/>
          </a:p>
        </p:txBody>
      </p:sp>
      <p:pic>
        <p:nvPicPr>
          <p:cNvPr id="4" name="Audio 3">
            <a:hlinkClick r:id="" action="ppaction://media"/>
            <a:extLst>
              <a:ext uri="{FF2B5EF4-FFF2-40B4-BE49-F238E27FC236}">
                <a16:creationId xmlns:a16="http://schemas.microsoft.com/office/drawing/2014/main" id="{0C2647C1-574E-D74A-B2C5-7D1075DD44F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4178300"/>
            <a:ext cx="812800" cy="812800"/>
          </a:xfrm>
          <a:prstGeom prst="rect">
            <a:avLst/>
          </a:prstGeom>
        </p:spPr>
      </p:pic>
    </p:spTree>
    <p:extLst>
      <p:ext uri="{BB962C8B-B14F-4D97-AF65-F5344CB8AC3E}">
        <p14:creationId xmlns:p14="http://schemas.microsoft.com/office/powerpoint/2010/main" val="2759610747"/>
      </p:ext>
    </p:extLst>
  </p:cSld>
  <p:clrMapOvr>
    <a:masterClrMapping/>
  </p:clrMapOvr>
  <mc:AlternateContent xmlns:mc="http://schemas.openxmlformats.org/markup-compatibility/2006" xmlns:p14="http://schemas.microsoft.com/office/powerpoint/2010/main">
    <mc:Choice Requires="p14">
      <p:transition spd="slow" p14:dur="2000" advTm="4153"/>
    </mc:Choice>
    <mc:Fallback xmlns="">
      <p:transition spd="slow" advTm="41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0"/>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Let’s try a new paradigm:  Usage-based Discovery</a:t>
            </a:r>
            <a:endParaRPr/>
          </a:p>
        </p:txBody>
      </p:sp>
      <p:sp>
        <p:nvSpPr>
          <p:cNvPr id="129" name="Google Shape;129;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2400" dirty="0"/>
              <a:t>“What datasets does &lt;</a:t>
            </a:r>
            <a:r>
              <a:rPr lang="en" sz="2400" i="1" dirty="0"/>
              <a:t>similar flood application</a:t>
            </a:r>
            <a:r>
              <a:rPr lang="en" sz="2400" dirty="0"/>
              <a:t>&gt; use?”</a:t>
            </a:r>
            <a:endParaRPr sz="2400" dirty="0"/>
          </a:p>
          <a:p>
            <a:pPr marL="0" lvl="0" indent="0" algn="ctr" rtl="0">
              <a:spcBef>
                <a:spcPts val="1600"/>
              </a:spcBef>
              <a:spcAft>
                <a:spcPts val="0"/>
              </a:spcAft>
              <a:buNone/>
            </a:pPr>
            <a:r>
              <a:rPr lang="en" sz="2400" dirty="0"/>
              <a:t>aka the </a:t>
            </a:r>
            <a:endParaRPr sz="2400" dirty="0"/>
          </a:p>
          <a:p>
            <a:pPr marL="0" lvl="0" indent="0" algn="ctr" rtl="0">
              <a:spcBef>
                <a:spcPts val="1600"/>
              </a:spcBef>
              <a:spcAft>
                <a:spcPts val="0"/>
              </a:spcAft>
              <a:buClr>
                <a:schemeClr val="dk1"/>
              </a:buClr>
              <a:buSzPts val="1100"/>
              <a:buFont typeface="Arial"/>
              <a:buNone/>
            </a:pPr>
            <a:r>
              <a:rPr lang="en" sz="2400" dirty="0"/>
              <a:t>“</a:t>
            </a:r>
            <a:r>
              <a:rPr lang="en" sz="2400" i="1" dirty="0"/>
              <a:t>I’ll have what they’re having</a:t>
            </a:r>
            <a:r>
              <a:rPr lang="en" sz="2400" dirty="0"/>
              <a:t>” paradigm</a:t>
            </a:r>
            <a:endParaRPr sz="2400" dirty="0"/>
          </a:p>
        </p:txBody>
      </p:sp>
      <p:sp>
        <p:nvSpPr>
          <p:cNvPr id="130" name="Google Shape;130;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11</a:t>
            </a:fld>
            <a:endParaRPr/>
          </a:p>
        </p:txBody>
      </p:sp>
      <p:pic>
        <p:nvPicPr>
          <p:cNvPr id="5" name="Audio 4">
            <a:hlinkClick r:id="" action="ppaction://media"/>
            <a:extLst>
              <a:ext uri="{FF2B5EF4-FFF2-40B4-BE49-F238E27FC236}">
                <a16:creationId xmlns:a16="http://schemas.microsoft.com/office/drawing/2014/main" id="{3814FE49-457C-3444-A355-D02919F7C43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4178300"/>
            <a:ext cx="812800" cy="812800"/>
          </a:xfrm>
          <a:prstGeom prst="rect">
            <a:avLst/>
          </a:prstGeom>
        </p:spPr>
      </p:pic>
    </p:spTree>
    <p:extLst>
      <p:ext uri="{BB962C8B-B14F-4D97-AF65-F5344CB8AC3E}">
        <p14:creationId xmlns:p14="http://schemas.microsoft.com/office/powerpoint/2010/main" val="2809093959"/>
      </p:ext>
    </p:extLst>
  </p:cSld>
  <p:clrMapOvr>
    <a:masterClrMapping/>
  </p:clrMapOvr>
  <mc:AlternateContent xmlns:mc="http://schemas.openxmlformats.org/markup-compatibility/2006" xmlns:p14="http://schemas.microsoft.com/office/powerpoint/2010/main">
    <mc:Choice Requires="p14">
      <p:transition spd="slow" p14:dur="2000" advTm="8418"/>
    </mc:Choice>
    <mc:Fallback xmlns="">
      <p:transition spd="slow" advTm="84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0"/>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Let’s try a new paradigm:  Usage-based Discovery</a:t>
            </a:r>
            <a:endParaRPr/>
          </a:p>
        </p:txBody>
      </p:sp>
      <p:sp>
        <p:nvSpPr>
          <p:cNvPr id="129" name="Google Shape;129;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2400" dirty="0"/>
              <a:t>“What datasets does &lt;</a:t>
            </a:r>
            <a:r>
              <a:rPr lang="en" sz="2400" i="1" dirty="0"/>
              <a:t>similar flood application</a:t>
            </a:r>
            <a:r>
              <a:rPr lang="en" sz="2400" dirty="0"/>
              <a:t>&gt; use?”</a:t>
            </a:r>
            <a:endParaRPr sz="2400" dirty="0"/>
          </a:p>
          <a:p>
            <a:pPr marL="0" lvl="0" indent="0" algn="ctr" rtl="0">
              <a:spcBef>
                <a:spcPts val="1600"/>
              </a:spcBef>
              <a:spcAft>
                <a:spcPts val="0"/>
              </a:spcAft>
              <a:buNone/>
            </a:pPr>
            <a:r>
              <a:rPr lang="en" sz="2400" dirty="0"/>
              <a:t>aka the </a:t>
            </a:r>
            <a:endParaRPr sz="2400" dirty="0"/>
          </a:p>
          <a:p>
            <a:pPr marL="0" lvl="0" indent="0" algn="ctr" rtl="0">
              <a:spcBef>
                <a:spcPts val="1600"/>
              </a:spcBef>
              <a:spcAft>
                <a:spcPts val="0"/>
              </a:spcAft>
              <a:buClr>
                <a:schemeClr val="dk1"/>
              </a:buClr>
              <a:buSzPts val="1100"/>
              <a:buFont typeface="Arial"/>
              <a:buNone/>
            </a:pPr>
            <a:r>
              <a:rPr lang="en" sz="2400" dirty="0"/>
              <a:t>“</a:t>
            </a:r>
            <a:r>
              <a:rPr lang="en" sz="2400" i="1" dirty="0"/>
              <a:t>I’ll have what they’re having</a:t>
            </a:r>
            <a:r>
              <a:rPr lang="en" sz="2400" dirty="0"/>
              <a:t>” paradigm</a:t>
            </a:r>
            <a:endParaRPr sz="2400" dirty="0"/>
          </a:p>
          <a:p>
            <a:pPr marL="0" lvl="0" indent="0" algn="ctr" rtl="0">
              <a:spcBef>
                <a:spcPts val="1600"/>
              </a:spcBef>
              <a:spcAft>
                <a:spcPts val="0"/>
              </a:spcAft>
              <a:buNone/>
            </a:pPr>
            <a:r>
              <a:rPr lang="en" sz="2400" dirty="0"/>
              <a:t>aka </a:t>
            </a:r>
            <a:endParaRPr sz="2400" dirty="0"/>
          </a:p>
          <a:p>
            <a:pPr marL="0" lvl="0" indent="0" algn="ctr" rtl="0">
              <a:spcBef>
                <a:spcPts val="1600"/>
              </a:spcBef>
              <a:spcAft>
                <a:spcPts val="1600"/>
              </a:spcAft>
              <a:buClr>
                <a:schemeClr val="dk1"/>
              </a:buClr>
              <a:buSzPts val="1100"/>
              <a:buFont typeface="Arial"/>
              <a:buNone/>
            </a:pPr>
            <a:r>
              <a:rPr lang="en" sz="2400" i="1" dirty="0"/>
              <a:t>Social Data Discovery</a:t>
            </a:r>
            <a:endParaRPr dirty="0"/>
          </a:p>
        </p:txBody>
      </p:sp>
      <p:sp>
        <p:nvSpPr>
          <p:cNvPr id="130" name="Google Shape;130;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12</a:t>
            </a:fld>
            <a:endParaRPr/>
          </a:p>
        </p:txBody>
      </p:sp>
      <p:pic>
        <p:nvPicPr>
          <p:cNvPr id="3" name="Audio 2">
            <a:hlinkClick r:id="" action="ppaction://media"/>
            <a:extLst>
              <a:ext uri="{FF2B5EF4-FFF2-40B4-BE49-F238E27FC236}">
                <a16:creationId xmlns:a16="http://schemas.microsoft.com/office/drawing/2014/main" id="{D28B4825-BDE3-5A48-9407-1DBFAAA3634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4178300"/>
            <a:ext cx="812800" cy="812800"/>
          </a:xfrm>
          <a:prstGeom prst="rect">
            <a:avLst/>
          </a:prstGeom>
        </p:spPr>
      </p:pic>
    </p:spTree>
    <p:extLst>
      <p:ext uri="{BB962C8B-B14F-4D97-AF65-F5344CB8AC3E}">
        <p14:creationId xmlns:p14="http://schemas.microsoft.com/office/powerpoint/2010/main" val="244956135"/>
      </p:ext>
    </p:extLst>
  </p:cSld>
  <p:clrMapOvr>
    <a:masterClrMapping/>
  </p:clrMapOvr>
  <mc:AlternateContent xmlns:mc="http://schemas.openxmlformats.org/markup-compatibility/2006" xmlns:p14="http://schemas.microsoft.com/office/powerpoint/2010/main">
    <mc:Choice Requires="p14">
      <p:transition spd="slow" p14:dur="2000" advTm="8190"/>
    </mc:Choice>
    <mc:Fallback xmlns="">
      <p:transition spd="slow" advTm="81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2"/>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Graph relationship from Application to Dataset</a:t>
            </a:r>
            <a:endParaRPr/>
          </a:p>
        </p:txBody>
      </p:sp>
      <p:sp>
        <p:nvSpPr>
          <p:cNvPr id="143" name="Google Shape;143;p22"/>
          <p:cNvSpPr/>
          <p:nvPr/>
        </p:nvSpPr>
        <p:spPr>
          <a:xfrm>
            <a:off x="5455500" y="1662525"/>
            <a:ext cx="1888800" cy="1888800"/>
          </a:xfrm>
          <a:prstGeom prst="ellipse">
            <a:avLst/>
          </a:prstGeom>
          <a:solidFill>
            <a:srgbClr val="38761D"/>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144" name="Google Shape;144;p22"/>
          <p:cNvSpPr txBox="1"/>
          <p:nvPr/>
        </p:nvSpPr>
        <p:spPr>
          <a:xfrm>
            <a:off x="5455500" y="2009325"/>
            <a:ext cx="1888800" cy="487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u="sng">
                <a:solidFill>
                  <a:srgbClr val="FFFFFF"/>
                </a:solidFill>
              </a:rPr>
              <a:t>Rainfall Dataset</a:t>
            </a:r>
            <a:endParaRPr sz="1600" b="1" u="sng">
              <a:solidFill>
                <a:srgbClr val="FFFFFF"/>
              </a:solidFill>
            </a:endParaRPr>
          </a:p>
          <a:p>
            <a:pPr marL="0" lvl="0" indent="0" algn="ctr" rtl="0">
              <a:spcBef>
                <a:spcPts val="0"/>
              </a:spcBef>
              <a:spcAft>
                <a:spcPts val="0"/>
              </a:spcAft>
              <a:buNone/>
            </a:pPr>
            <a:endParaRPr sz="1600" b="1" u="sng">
              <a:solidFill>
                <a:srgbClr val="FFFFFF"/>
              </a:solidFill>
            </a:endParaRPr>
          </a:p>
          <a:p>
            <a:pPr marL="0" lvl="0" indent="0" algn="ctr" rtl="0">
              <a:spcBef>
                <a:spcPts val="0"/>
              </a:spcBef>
              <a:spcAft>
                <a:spcPts val="0"/>
              </a:spcAft>
              <a:buNone/>
            </a:pPr>
            <a:r>
              <a:rPr lang="en" sz="1600">
                <a:solidFill>
                  <a:srgbClr val="FFFFFF"/>
                </a:solidFill>
              </a:rPr>
              <a:t>doi:10.5067/GPM/</a:t>
            </a:r>
            <a:endParaRPr sz="1600">
              <a:solidFill>
                <a:srgbClr val="FFFFFF"/>
              </a:solidFill>
            </a:endParaRPr>
          </a:p>
          <a:p>
            <a:pPr marL="0" lvl="0" indent="0" algn="ctr" rtl="0">
              <a:spcBef>
                <a:spcPts val="0"/>
              </a:spcBef>
              <a:spcAft>
                <a:spcPts val="0"/>
              </a:spcAft>
              <a:buNone/>
            </a:pPr>
            <a:r>
              <a:rPr lang="en" sz="1600">
                <a:solidFill>
                  <a:srgbClr val="FFFFFF"/>
                </a:solidFill>
              </a:rPr>
              <a:t>IMERG/3B-HH/06</a:t>
            </a:r>
            <a:endParaRPr sz="1600">
              <a:solidFill>
                <a:srgbClr val="FFFFFF"/>
              </a:solidFill>
            </a:endParaRPr>
          </a:p>
        </p:txBody>
      </p:sp>
      <p:sp>
        <p:nvSpPr>
          <p:cNvPr id="145" name="Google Shape;145;p22"/>
          <p:cNvSpPr/>
          <p:nvPr/>
        </p:nvSpPr>
        <p:spPr>
          <a:xfrm>
            <a:off x="1282100" y="1648213"/>
            <a:ext cx="1888800" cy="1888800"/>
          </a:xfrm>
          <a:prstGeom prst="ellipse">
            <a:avLst/>
          </a:prstGeom>
          <a:solidFill>
            <a:srgbClr val="F4CCCC"/>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2"/>
          <p:cNvSpPr txBox="1"/>
          <p:nvPr/>
        </p:nvSpPr>
        <p:spPr>
          <a:xfrm>
            <a:off x="1282100" y="1794000"/>
            <a:ext cx="1866600" cy="395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u="sng"/>
              <a:t>Application</a:t>
            </a:r>
            <a:endParaRPr sz="1600" b="1" u="sng"/>
          </a:p>
          <a:p>
            <a:pPr marL="0" lvl="0" indent="0" algn="ctr" rtl="0">
              <a:spcBef>
                <a:spcPts val="0"/>
              </a:spcBef>
              <a:spcAft>
                <a:spcPts val="0"/>
              </a:spcAft>
              <a:buNone/>
            </a:pPr>
            <a:endParaRPr sz="1600"/>
          </a:p>
          <a:p>
            <a:pPr marL="0" lvl="0" indent="0" algn="ctr" rtl="0">
              <a:spcBef>
                <a:spcPts val="0"/>
              </a:spcBef>
              <a:spcAft>
                <a:spcPts val="0"/>
              </a:spcAft>
              <a:buNone/>
            </a:pPr>
            <a:r>
              <a:rPr lang="en" sz="1600"/>
              <a:t>Landslide Hazard Assessment Model (LHASA)</a:t>
            </a:r>
            <a:endParaRPr sz="1600"/>
          </a:p>
        </p:txBody>
      </p:sp>
      <p:sp>
        <p:nvSpPr>
          <p:cNvPr id="147" name="Google Shape;147;p22"/>
          <p:cNvSpPr txBox="1"/>
          <p:nvPr/>
        </p:nvSpPr>
        <p:spPr>
          <a:xfrm rot="4376">
            <a:off x="3809645" y="2258463"/>
            <a:ext cx="707101" cy="26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uses</a:t>
            </a:r>
            <a:endParaRPr/>
          </a:p>
        </p:txBody>
      </p:sp>
      <p:cxnSp>
        <p:nvCxnSpPr>
          <p:cNvPr id="148" name="Google Shape;148;p22"/>
          <p:cNvCxnSpPr>
            <a:stCxn id="145" idx="6"/>
            <a:endCxn id="143" idx="2"/>
          </p:cNvCxnSpPr>
          <p:nvPr/>
        </p:nvCxnSpPr>
        <p:spPr>
          <a:xfrm>
            <a:off x="3170900" y="2592613"/>
            <a:ext cx="2284500" cy="14400"/>
          </a:xfrm>
          <a:prstGeom prst="straightConnector1">
            <a:avLst/>
          </a:prstGeom>
          <a:noFill/>
          <a:ln w="28575" cap="flat" cmpd="sng">
            <a:solidFill>
              <a:schemeClr val="dk2"/>
            </a:solidFill>
            <a:prstDash val="solid"/>
            <a:round/>
            <a:headEnd type="none" w="med" len="med"/>
            <a:tailEnd type="triangle" w="med" len="med"/>
          </a:ln>
        </p:spPr>
      </p:cxnSp>
      <p:sp>
        <p:nvSpPr>
          <p:cNvPr id="149" name="Google Shape;149;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13</a:t>
            </a:fld>
            <a:endParaRPr/>
          </a:p>
        </p:txBody>
      </p:sp>
      <p:pic>
        <p:nvPicPr>
          <p:cNvPr id="3" name="Audio 2">
            <a:hlinkClick r:id="" action="ppaction://media"/>
            <a:extLst>
              <a:ext uri="{FF2B5EF4-FFF2-40B4-BE49-F238E27FC236}">
                <a16:creationId xmlns:a16="http://schemas.microsoft.com/office/drawing/2014/main" id="{4C78D0C8-4B5E-2D45-8075-3DD15C471F7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41783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7140"/>
    </mc:Choice>
    <mc:Fallback xmlns="">
      <p:transition spd="slow" advTm="171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3"/>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Use Cases → Hackfest</a:t>
            </a:r>
            <a:endParaRPr dirty="0"/>
          </a:p>
        </p:txBody>
      </p:sp>
      <p:sp>
        <p:nvSpPr>
          <p:cNvPr id="155" name="Google Shape;155;p23"/>
          <p:cNvSpPr/>
          <p:nvPr/>
        </p:nvSpPr>
        <p:spPr>
          <a:xfrm>
            <a:off x="499725" y="1820350"/>
            <a:ext cx="2035500" cy="605700"/>
          </a:xfrm>
          <a:prstGeom prst="roundRect">
            <a:avLst>
              <a:gd name="adj" fmla="val 50000"/>
            </a:avLst>
          </a:prstGeom>
          <a:solidFill>
            <a:srgbClr val="434343"/>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3"/>
          <p:cNvSpPr txBox="1"/>
          <p:nvPr/>
        </p:nvSpPr>
        <p:spPr>
          <a:xfrm>
            <a:off x="461900" y="1300775"/>
            <a:ext cx="2035500" cy="466800"/>
          </a:xfrm>
          <a:prstGeom prst="rect">
            <a:avLst/>
          </a:prstGeom>
          <a:solidFill>
            <a:srgbClr val="F4CCCC"/>
          </a:solidFill>
          <a:ln w="2857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t>April</a:t>
            </a:r>
            <a:endParaRPr sz="1600" b="1"/>
          </a:p>
        </p:txBody>
      </p:sp>
      <p:sp>
        <p:nvSpPr>
          <p:cNvPr id="157" name="Google Shape;157;p23"/>
          <p:cNvSpPr txBox="1"/>
          <p:nvPr/>
        </p:nvSpPr>
        <p:spPr>
          <a:xfrm>
            <a:off x="2497400" y="1300775"/>
            <a:ext cx="2035500" cy="466800"/>
          </a:xfrm>
          <a:prstGeom prst="rect">
            <a:avLst/>
          </a:prstGeom>
          <a:solidFill>
            <a:srgbClr val="F4CCCC"/>
          </a:solidFill>
          <a:ln w="2857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t>May</a:t>
            </a:r>
            <a:endParaRPr sz="1600" b="1"/>
          </a:p>
        </p:txBody>
      </p:sp>
      <p:sp>
        <p:nvSpPr>
          <p:cNvPr id="158" name="Google Shape;158;p23"/>
          <p:cNvSpPr txBox="1"/>
          <p:nvPr/>
        </p:nvSpPr>
        <p:spPr>
          <a:xfrm>
            <a:off x="4532900" y="1300775"/>
            <a:ext cx="2035500" cy="466800"/>
          </a:xfrm>
          <a:prstGeom prst="rect">
            <a:avLst/>
          </a:prstGeom>
          <a:solidFill>
            <a:srgbClr val="F4CCCC"/>
          </a:solidFill>
          <a:ln w="2857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t>June</a:t>
            </a:r>
            <a:endParaRPr sz="1600" b="1"/>
          </a:p>
        </p:txBody>
      </p:sp>
      <p:sp>
        <p:nvSpPr>
          <p:cNvPr id="159" name="Google Shape;159;p23"/>
          <p:cNvSpPr txBox="1"/>
          <p:nvPr/>
        </p:nvSpPr>
        <p:spPr>
          <a:xfrm>
            <a:off x="6568400" y="1300775"/>
            <a:ext cx="2035500" cy="466800"/>
          </a:xfrm>
          <a:prstGeom prst="rect">
            <a:avLst/>
          </a:prstGeom>
          <a:solidFill>
            <a:srgbClr val="F4CCCC"/>
          </a:solidFill>
          <a:ln w="2857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t>July</a:t>
            </a:r>
            <a:endParaRPr sz="1600" b="1"/>
          </a:p>
        </p:txBody>
      </p:sp>
      <p:sp>
        <p:nvSpPr>
          <p:cNvPr id="160" name="Google Shape;160;p23"/>
          <p:cNvSpPr txBox="1"/>
          <p:nvPr/>
        </p:nvSpPr>
        <p:spPr>
          <a:xfrm>
            <a:off x="499725" y="1808310"/>
            <a:ext cx="2035500" cy="466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dirty="0">
                <a:solidFill>
                  <a:srgbClr val="FFFFFF"/>
                </a:solidFill>
              </a:rPr>
              <a:t>User Story Template</a:t>
            </a:r>
            <a:endParaRPr sz="1600" dirty="0">
              <a:solidFill>
                <a:srgbClr val="FFFFFF"/>
              </a:solidFill>
            </a:endParaRPr>
          </a:p>
        </p:txBody>
      </p:sp>
      <p:sp>
        <p:nvSpPr>
          <p:cNvPr id="161" name="Google Shape;161;p23"/>
          <p:cNvSpPr/>
          <p:nvPr/>
        </p:nvSpPr>
        <p:spPr>
          <a:xfrm>
            <a:off x="2352125" y="2420225"/>
            <a:ext cx="2035500" cy="605700"/>
          </a:xfrm>
          <a:prstGeom prst="roundRect">
            <a:avLst>
              <a:gd name="adj" fmla="val 50000"/>
            </a:avLst>
          </a:prstGeom>
          <a:solidFill>
            <a:srgbClr val="434343"/>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3"/>
          <p:cNvSpPr txBox="1"/>
          <p:nvPr/>
        </p:nvSpPr>
        <p:spPr>
          <a:xfrm>
            <a:off x="2352125" y="2485175"/>
            <a:ext cx="2035500" cy="347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FFFFFF"/>
                </a:solidFill>
              </a:rPr>
              <a:t>Collect User Stories</a:t>
            </a:r>
            <a:endParaRPr sz="1600">
              <a:solidFill>
                <a:srgbClr val="FFFFFF"/>
              </a:solidFill>
            </a:endParaRPr>
          </a:p>
        </p:txBody>
      </p:sp>
      <p:sp>
        <p:nvSpPr>
          <p:cNvPr id="163" name="Google Shape;163;p23"/>
          <p:cNvSpPr/>
          <p:nvPr/>
        </p:nvSpPr>
        <p:spPr>
          <a:xfrm>
            <a:off x="4349275" y="3009300"/>
            <a:ext cx="2035500" cy="605700"/>
          </a:xfrm>
          <a:prstGeom prst="roundRect">
            <a:avLst>
              <a:gd name="adj" fmla="val 50000"/>
            </a:avLst>
          </a:prstGeom>
          <a:solidFill>
            <a:srgbClr val="434343"/>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3"/>
          <p:cNvSpPr txBox="1"/>
          <p:nvPr/>
        </p:nvSpPr>
        <p:spPr>
          <a:xfrm>
            <a:off x="4349275" y="3001750"/>
            <a:ext cx="2035500" cy="347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F3F3F3"/>
                </a:solidFill>
              </a:rPr>
              <a:t>Collect Dataset-Use Relationships</a:t>
            </a:r>
            <a:endParaRPr sz="1600">
              <a:solidFill>
                <a:srgbClr val="F3F3F3"/>
              </a:solidFill>
            </a:endParaRPr>
          </a:p>
        </p:txBody>
      </p:sp>
      <p:sp>
        <p:nvSpPr>
          <p:cNvPr id="165" name="Google Shape;165;p23"/>
          <p:cNvSpPr/>
          <p:nvPr/>
        </p:nvSpPr>
        <p:spPr>
          <a:xfrm>
            <a:off x="6854625" y="3197300"/>
            <a:ext cx="1926342" cy="1618542"/>
          </a:xfrm>
          <a:prstGeom prst="irregularSeal1">
            <a:avLst/>
          </a:prstGeom>
          <a:solidFill>
            <a:srgbClr val="FF0000"/>
          </a:solidFill>
          <a:ln w="9525" cap="flat" cmpd="sng">
            <a:solidFill>
              <a:srgbClr val="595959"/>
            </a:solidFill>
            <a:prstDash val="solid"/>
            <a:round/>
            <a:headEnd type="none" w="sm" len="sm"/>
            <a:tailEnd type="none" w="sm" len="sm"/>
          </a:ln>
        </p:spPr>
        <p:txBody>
          <a:bodyPr spcFirstLastPara="1" wrap="square" lIns="0" tIns="91425" rIns="0" bIns="91425" anchor="ctr" anchorCtr="0">
            <a:noAutofit/>
          </a:bodyPr>
          <a:lstStyle/>
          <a:p>
            <a:pPr marL="0" lvl="0" indent="0" algn="ctr" rtl="0">
              <a:spcBef>
                <a:spcPts val="0"/>
              </a:spcBef>
              <a:spcAft>
                <a:spcPts val="0"/>
              </a:spcAft>
              <a:buNone/>
            </a:pPr>
            <a:r>
              <a:rPr lang="en" sz="2400" b="1">
                <a:solidFill>
                  <a:srgbClr val="FFFFFF"/>
                </a:solidFill>
                <a:latin typeface="Caveat"/>
                <a:ea typeface="Caveat"/>
                <a:cs typeface="Caveat"/>
                <a:sym typeface="Caveat"/>
              </a:rPr>
              <a:t>Hackfest!</a:t>
            </a:r>
            <a:endParaRPr sz="2400" b="1">
              <a:solidFill>
                <a:srgbClr val="FFFFFF"/>
              </a:solidFill>
              <a:latin typeface="Caveat"/>
              <a:ea typeface="Caveat"/>
              <a:cs typeface="Caveat"/>
              <a:sym typeface="Caveat"/>
            </a:endParaRPr>
          </a:p>
        </p:txBody>
      </p:sp>
      <p:cxnSp>
        <p:nvCxnSpPr>
          <p:cNvPr id="166" name="Google Shape;166;p23"/>
          <p:cNvCxnSpPr>
            <a:endCxn id="162" idx="1"/>
          </p:cNvCxnSpPr>
          <p:nvPr/>
        </p:nvCxnSpPr>
        <p:spPr>
          <a:xfrm>
            <a:off x="1517525" y="2426075"/>
            <a:ext cx="834600" cy="232800"/>
          </a:xfrm>
          <a:prstGeom prst="bentConnector3">
            <a:avLst>
              <a:gd name="adj1" fmla="val 50000"/>
            </a:avLst>
          </a:prstGeom>
          <a:noFill/>
          <a:ln w="28575" cap="flat" cmpd="sng">
            <a:solidFill>
              <a:srgbClr val="595959"/>
            </a:solidFill>
            <a:prstDash val="solid"/>
            <a:round/>
            <a:headEnd type="none" w="med" len="med"/>
            <a:tailEnd type="stealth" w="med" len="med"/>
          </a:ln>
        </p:spPr>
      </p:cxnSp>
      <p:cxnSp>
        <p:nvCxnSpPr>
          <p:cNvPr id="167" name="Google Shape;167;p23"/>
          <p:cNvCxnSpPr>
            <a:stCxn id="161" idx="2"/>
            <a:endCxn id="163" idx="1"/>
          </p:cNvCxnSpPr>
          <p:nvPr/>
        </p:nvCxnSpPr>
        <p:spPr>
          <a:xfrm rot="-5400000" flipH="1">
            <a:off x="3716525" y="2679275"/>
            <a:ext cx="286200" cy="979500"/>
          </a:xfrm>
          <a:prstGeom prst="bentConnector2">
            <a:avLst/>
          </a:prstGeom>
          <a:noFill/>
          <a:ln w="28575" cap="flat" cmpd="sng">
            <a:solidFill>
              <a:srgbClr val="595959"/>
            </a:solidFill>
            <a:prstDash val="solid"/>
            <a:round/>
            <a:headEnd type="none" w="med" len="med"/>
            <a:tailEnd type="stealth" w="med" len="med"/>
          </a:ln>
        </p:spPr>
      </p:cxnSp>
      <p:cxnSp>
        <p:nvCxnSpPr>
          <p:cNvPr id="168" name="Google Shape;168;p23"/>
          <p:cNvCxnSpPr>
            <a:stCxn id="163" idx="2"/>
            <a:endCxn id="165" idx="1"/>
          </p:cNvCxnSpPr>
          <p:nvPr/>
        </p:nvCxnSpPr>
        <p:spPr>
          <a:xfrm rot="-5400000" flipH="1">
            <a:off x="5997025" y="2985000"/>
            <a:ext cx="227700" cy="1487700"/>
          </a:xfrm>
          <a:prstGeom prst="bentConnector2">
            <a:avLst/>
          </a:prstGeom>
          <a:noFill/>
          <a:ln w="28575" cap="flat" cmpd="sng">
            <a:solidFill>
              <a:srgbClr val="595959"/>
            </a:solidFill>
            <a:prstDash val="solid"/>
            <a:round/>
            <a:headEnd type="none" w="med" len="med"/>
            <a:tailEnd type="stealth" w="med" len="med"/>
          </a:ln>
        </p:spPr>
      </p:cxnSp>
      <p:sp>
        <p:nvSpPr>
          <p:cNvPr id="169" name="Google Shape;169;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14</a:t>
            </a:fld>
            <a:endParaRPr/>
          </a:p>
        </p:txBody>
      </p:sp>
      <p:pic>
        <p:nvPicPr>
          <p:cNvPr id="3" name="Audio 2">
            <a:hlinkClick r:id="" action="ppaction://media"/>
            <a:extLst>
              <a:ext uri="{FF2B5EF4-FFF2-40B4-BE49-F238E27FC236}">
                <a16:creationId xmlns:a16="http://schemas.microsoft.com/office/drawing/2014/main" id="{C5D5FEA9-EEF7-B640-ACC0-7AB699F0715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41783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9993"/>
    </mc:Choice>
    <mc:Fallback xmlns="">
      <p:transition spd="slow" advTm="199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4"/>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The Hackfest</a:t>
            </a:r>
            <a:endParaRPr/>
          </a:p>
        </p:txBody>
      </p:sp>
      <p:sp>
        <p:nvSpPr>
          <p:cNvPr id="175" name="Google Shape;175;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dirty="0"/>
              <a:t>Foragers</a:t>
            </a:r>
            <a:r>
              <a:rPr lang="en" sz="2000" dirty="0"/>
              <a:t>:  Go find more relationships between Applications and Datasets</a:t>
            </a:r>
            <a:endParaRPr sz="2000" dirty="0"/>
          </a:p>
          <a:p>
            <a:pPr marL="0" lvl="0" indent="0" algn="l" rtl="0">
              <a:spcBef>
                <a:spcPts val="1600"/>
              </a:spcBef>
              <a:spcAft>
                <a:spcPts val="0"/>
              </a:spcAft>
              <a:buNone/>
            </a:pPr>
            <a:r>
              <a:rPr lang="en" sz="2000" b="1" dirty="0"/>
              <a:t>User Experience (UX) Designers</a:t>
            </a:r>
            <a:r>
              <a:rPr lang="en" sz="2000" dirty="0"/>
              <a:t>:  Design mockups showing UX</a:t>
            </a:r>
            <a:endParaRPr sz="2000" dirty="0"/>
          </a:p>
          <a:p>
            <a:pPr marL="0" lvl="0" indent="0" algn="l" rtl="0">
              <a:spcBef>
                <a:spcPts val="1600"/>
              </a:spcBef>
              <a:spcAft>
                <a:spcPts val="1600"/>
              </a:spcAft>
              <a:buNone/>
            </a:pPr>
            <a:r>
              <a:rPr lang="en" sz="2000" b="1" dirty="0"/>
              <a:t>Coders</a:t>
            </a:r>
            <a:r>
              <a:rPr lang="en" sz="2000" dirty="0"/>
              <a:t>:  Build a proof of concept </a:t>
            </a:r>
            <a:endParaRPr sz="2000" dirty="0"/>
          </a:p>
        </p:txBody>
      </p:sp>
      <p:sp>
        <p:nvSpPr>
          <p:cNvPr id="176" name="Google Shape;176;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15</a:t>
            </a:fld>
            <a:endParaRPr/>
          </a:p>
        </p:txBody>
      </p:sp>
      <p:pic>
        <p:nvPicPr>
          <p:cNvPr id="3" name="Audio 2">
            <a:hlinkClick r:id="" action="ppaction://media"/>
            <a:extLst>
              <a:ext uri="{FF2B5EF4-FFF2-40B4-BE49-F238E27FC236}">
                <a16:creationId xmlns:a16="http://schemas.microsoft.com/office/drawing/2014/main" id="{F4E510B8-78E4-884B-A498-DFF2DFB6F2C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41783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2648"/>
    </mc:Choice>
    <mc:Fallback xmlns="">
      <p:transition spd="slow" advTm="326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5"/>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Hackfest Results </a:t>
            </a:r>
            <a:endParaRPr/>
          </a:p>
        </p:txBody>
      </p:sp>
      <p:sp>
        <p:nvSpPr>
          <p:cNvPr id="183" name="Google Shape;183;p25"/>
          <p:cNvSpPr txBox="1"/>
          <p:nvPr/>
        </p:nvSpPr>
        <p:spPr>
          <a:xfrm>
            <a:off x="375525" y="1042075"/>
            <a:ext cx="2685000" cy="369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t>Coders</a:t>
            </a:r>
            <a:r>
              <a:rPr lang="en" dirty="0"/>
              <a:t>:  3 prototypes</a:t>
            </a:r>
            <a:endParaRPr dirty="0"/>
          </a:p>
          <a:p>
            <a:pPr marL="457200" lvl="0" indent="-317500" algn="l" rtl="0">
              <a:spcBef>
                <a:spcPts val="0"/>
              </a:spcBef>
              <a:spcAft>
                <a:spcPts val="0"/>
              </a:spcAft>
              <a:buSzPts val="1400"/>
              <a:buChar char="●"/>
            </a:pPr>
            <a:r>
              <a:rPr lang="en" dirty="0"/>
              <a:t>2 graph databases</a:t>
            </a:r>
            <a:endParaRPr dirty="0"/>
          </a:p>
          <a:p>
            <a:pPr marL="457200" lvl="0" indent="-317500" algn="l" rtl="0">
              <a:spcBef>
                <a:spcPts val="0"/>
              </a:spcBef>
              <a:spcAft>
                <a:spcPts val="0"/>
              </a:spcAft>
              <a:buSzPts val="1400"/>
              <a:buChar char="●"/>
            </a:pPr>
            <a:r>
              <a:rPr lang="en" dirty="0"/>
              <a:t>1 ontology</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cxnSp>
        <p:nvCxnSpPr>
          <p:cNvPr id="184" name="Google Shape;184;p25"/>
          <p:cNvCxnSpPr>
            <a:endCxn id="185" idx="1"/>
          </p:cNvCxnSpPr>
          <p:nvPr/>
        </p:nvCxnSpPr>
        <p:spPr>
          <a:xfrm rot="10800000" flipH="1">
            <a:off x="2501200" y="967812"/>
            <a:ext cx="1214700" cy="475500"/>
          </a:xfrm>
          <a:prstGeom prst="straightConnector1">
            <a:avLst/>
          </a:prstGeom>
          <a:noFill/>
          <a:ln w="9525" cap="flat" cmpd="sng">
            <a:solidFill>
              <a:schemeClr val="dk2"/>
            </a:solidFill>
            <a:prstDash val="solid"/>
            <a:round/>
            <a:headEnd type="none" w="med" len="med"/>
            <a:tailEnd type="triangle" w="med" len="med"/>
          </a:ln>
        </p:spPr>
      </p:cxnSp>
      <p:pic>
        <p:nvPicPr>
          <p:cNvPr id="187" name="Google Shape;187;p25"/>
          <p:cNvPicPr preferRelativeResize="0"/>
          <p:nvPr/>
        </p:nvPicPr>
        <p:blipFill rotWithShape="1">
          <a:blip r:embed="rId5">
            <a:alphaModFix/>
          </a:blip>
          <a:srcRect l="11738" t="9551"/>
          <a:stretch/>
        </p:blipFill>
        <p:spPr>
          <a:xfrm>
            <a:off x="5474331" y="445025"/>
            <a:ext cx="3505944" cy="2071900"/>
          </a:xfrm>
          <a:prstGeom prst="rect">
            <a:avLst/>
          </a:prstGeom>
          <a:noFill/>
          <a:ln>
            <a:noFill/>
          </a:ln>
        </p:spPr>
      </p:pic>
      <p:pic>
        <p:nvPicPr>
          <p:cNvPr id="185" name="Google Shape;185;p25"/>
          <p:cNvPicPr preferRelativeResize="0"/>
          <p:nvPr/>
        </p:nvPicPr>
        <p:blipFill rotWithShape="1">
          <a:blip r:embed="rId6">
            <a:alphaModFix/>
          </a:blip>
          <a:srcRect l="23941" r="21446"/>
          <a:stretch/>
        </p:blipFill>
        <p:spPr>
          <a:xfrm>
            <a:off x="3715900" y="0"/>
            <a:ext cx="1682225" cy="1935625"/>
          </a:xfrm>
          <a:prstGeom prst="rect">
            <a:avLst/>
          </a:prstGeom>
          <a:noFill/>
          <a:ln>
            <a:noFill/>
          </a:ln>
        </p:spPr>
      </p:pic>
      <p:cxnSp>
        <p:nvCxnSpPr>
          <p:cNvPr id="188" name="Google Shape;188;p25"/>
          <p:cNvCxnSpPr/>
          <p:nvPr/>
        </p:nvCxnSpPr>
        <p:spPr>
          <a:xfrm>
            <a:off x="2453075" y="1502775"/>
            <a:ext cx="3511800" cy="546300"/>
          </a:xfrm>
          <a:prstGeom prst="bentConnector3">
            <a:avLst>
              <a:gd name="adj1" fmla="val 14142"/>
            </a:avLst>
          </a:prstGeom>
          <a:noFill/>
          <a:ln w="9525" cap="flat" cmpd="sng">
            <a:solidFill>
              <a:schemeClr val="dk2"/>
            </a:solidFill>
            <a:prstDash val="solid"/>
            <a:round/>
            <a:headEnd type="none" w="med" len="med"/>
            <a:tailEnd type="triangle" w="med" len="med"/>
          </a:ln>
        </p:spPr>
      </p:cxnSp>
      <p:sp>
        <p:nvSpPr>
          <p:cNvPr id="189" name="Google Shape;189;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16</a:t>
            </a:fld>
            <a:endParaRPr/>
          </a:p>
        </p:txBody>
      </p:sp>
      <p:pic>
        <p:nvPicPr>
          <p:cNvPr id="3" name="Audio 2">
            <a:hlinkClick r:id="" action="ppaction://media"/>
            <a:extLst>
              <a:ext uri="{FF2B5EF4-FFF2-40B4-BE49-F238E27FC236}">
                <a16:creationId xmlns:a16="http://schemas.microsoft.com/office/drawing/2014/main" id="{872D597D-77AC-D74B-85A5-B159A071B2E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78800" y="4178300"/>
            <a:ext cx="812800" cy="812800"/>
          </a:xfrm>
          <a:prstGeom prst="rect">
            <a:avLst/>
          </a:prstGeom>
        </p:spPr>
      </p:pic>
    </p:spTree>
    <p:extLst>
      <p:ext uri="{BB962C8B-B14F-4D97-AF65-F5344CB8AC3E}">
        <p14:creationId xmlns:p14="http://schemas.microsoft.com/office/powerpoint/2010/main" val="942412655"/>
      </p:ext>
    </p:extLst>
  </p:cSld>
  <p:clrMapOvr>
    <a:masterClrMapping/>
  </p:clrMapOvr>
  <mc:AlternateContent xmlns:mc="http://schemas.openxmlformats.org/markup-compatibility/2006" xmlns:p14="http://schemas.microsoft.com/office/powerpoint/2010/main">
    <mc:Choice Requires="p14">
      <p:transition spd="slow" p14:dur="2000" advTm="23865"/>
    </mc:Choice>
    <mc:Fallback xmlns="">
      <p:transition spd="slow" advTm="238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5"/>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Hackfest Results </a:t>
            </a:r>
            <a:endParaRPr/>
          </a:p>
        </p:txBody>
      </p:sp>
      <p:pic>
        <p:nvPicPr>
          <p:cNvPr id="182" name="Google Shape;182;p25"/>
          <p:cNvPicPr preferRelativeResize="0"/>
          <p:nvPr/>
        </p:nvPicPr>
        <p:blipFill>
          <a:blip r:embed="rId5">
            <a:alphaModFix/>
          </a:blip>
          <a:stretch>
            <a:fillRect/>
          </a:stretch>
        </p:blipFill>
        <p:spPr>
          <a:xfrm>
            <a:off x="3802750" y="2685338"/>
            <a:ext cx="3801600" cy="2071918"/>
          </a:xfrm>
          <a:prstGeom prst="rect">
            <a:avLst/>
          </a:prstGeom>
          <a:noFill/>
          <a:ln>
            <a:noFill/>
          </a:ln>
        </p:spPr>
      </p:pic>
      <p:sp>
        <p:nvSpPr>
          <p:cNvPr id="183" name="Google Shape;183;p25"/>
          <p:cNvSpPr txBox="1"/>
          <p:nvPr/>
        </p:nvSpPr>
        <p:spPr>
          <a:xfrm>
            <a:off x="375525" y="1042075"/>
            <a:ext cx="2685000" cy="369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solidFill>
                  <a:schemeClr val="tx2">
                    <a:lumMod val="75000"/>
                  </a:schemeClr>
                </a:solidFill>
              </a:rPr>
              <a:t>Coders</a:t>
            </a:r>
            <a:r>
              <a:rPr lang="en" dirty="0">
                <a:solidFill>
                  <a:schemeClr val="tx2">
                    <a:lumMod val="75000"/>
                  </a:schemeClr>
                </a:solidFill>
              </a:rPr>
              <a:t>:  3 prototypes</a:t>
            </a:r>
            <a:endParaRPr dirty="0">
              <a:solidFill>
                <a:schemeClr val="tx2">
                  <a:lumMod val="75000"/>
                </a:schemeClr>
              </a:solidFill>
            </a:endParaRPr>
          </a:p>
          <a:p>
            <a:pPr marL="457200" lvl="0" indent="-317500" algn="l" rtl="0">
              <a:spcBef>
                <a:spcPts val="0"/>
              </a:spcBef>
              <a:spcAft>
                <a:spcPts val="0"/>
              </a:spcAft>
              <a:buSzPts val="1400"/>
              <a:buChar char="●"/>
            </a:pPr>
            <a:r>
              <a:rPr lang="en" dirty="0">
                <a:solidFill>
                  <a:schemeClr val="tx2">
                    <a:lumMod val="75000"/>
                  </a:schemeClr>
                </a:solidFill>
              </a:rPr>
              <a:t>2 graph databases</a:t>
            </a:r>
            <a:endParaRPr dirty="0">
              <a:solidFill>
                <a:schemeClr val="tx2">
                  <a:lumMod val="75000"/>
                </a:schemeClr>
              </a:solidFill>
            </a:endParaRPr>
          </a:p>
          <a:p>
            <a:pPr marL="457200" lvl="0" indent="-317500" algn="l" rtl="0">
              <a:spcBef>
                <a:spcPts val="0"/>
              </a:spcBef>
              <a:spcAft>
                <a:spcPts val="0"/>
              </a:spcAft>
              <a:buSzPts val="1400"/>
              <a:buChar char="●"/>
            </a:pPr>
            <a:r>
              <a:rPr lang="en" dirty="0">
                <a:solidFill>
                  <a:schemeClr val="tx2">
                    <a:lumMod val="75000"/>
                  </a:schemeClr>
                </a:solidFill>
              </a:rPr>
              <a:t>1 ontology</a:t>
            </a:r>
            <a:endParaRPr dirty="0">
              <a:solidFill>
                <a:schemeClr val="tx2">
                  <a:lumMod val="75000"/>
                </a:schemeClr>
              </a:solidFill>
            </a:endParaRPr>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r>
              <a:rPr lang="en" b="1" dirty="0"/>
              <a:t>UX Designers:</a:t>
            </a:r>
            <a:r>
              <a:rPr lang="en" dirty="0"/>
              <a:t>  </a:t>
            </a:r>
            <a:endParaRPr dirty="0"/>
          </a:p>
          <a:p>
            <a:pPr marL="0" lvl="0" indent="0" algn="l" rtl="0">
              <a:spcBef>
                <a:spcPts val="1000"/>
              </a:spcBef>
              <a:spcAft>
                <a:spcPts val="0"/>
              </a:spcAft>
              <a:buNone/>
            </a:pPr>
            <a:r>
              <a:rPr lang="en" dirty="0"/>
              <a:t>Focus on data wranglers who put data and applications together for end users</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cxnSp>
        <p:nvCxnSpPr>
          <p:cNvPr id="184" name="Google Shape;184;p25"/>
          <p:cNvCxnSpPr>
            <a:endCxn id="185" idx="1"/>
          </p:cNvCxnSpPr>
          <p:nvPr/>
        </p:nvCxnSpPr>
        <p:spPr>
          <a:xfrm rot="10800000" flipH="1">
            <a:off x="2501200" y="967812"/>
            <a:ext cx="1214700" cy="475500"/>
          </a:xfrm>
          <a:prstGeom prst="straightConnector1">
            <a:avLst/>
          </a:prstGeom>
          <a:noFill/>
          <a:ln w="9525" cap="flat" cmpd="sng">
            <a:solidFill>
              <a:schemeClr val="dk2"/>
            </a:solidFill>
            <a:prstDash val="solid"/>
            <a:round/>
            <a:headEnd type="none" w="med" len="med"/>
            <a:tailEnd type="triangle" w="med" len="med"/>
          </a:ln>
        </p:spPr>
      </p:cxnSp>
      <p:cxnSp>
        <p:nvCxnSpPr>
          <p:cNvPr id="186" name="Google Shape;186;p25"/>
          <p:cNvCxnSpPr/>
          <p:nvPr/>
        </p:nvCxnSpPr>
        <p:spPr>
          <a:xfrm>
            <a:off x="1971500" y="2318850"/>
            <a:ext cx="1772700" cy="340200"/>
          </a:xfrm>
          <a:prstGeom prst="straightConnector1">
            <a:avLst/>
          </a:prstGeom>
          <a:noFill/>
          <a:ln w="9525" cap="flat" cmpd="sng">
            <a:solidFill>
              <a:schemeClr val="dk2"/>
            </a:solidFill>
            <a:prstDash val="solid"/>
            <a:round/>
            <a:headEnd type="none" w="med" len="med"/>
            <a:tailEnd type="triangle" w="med" len="med"/>
          </a:ln>
        </p:spPr>
      </p:cxnSp>
      <p:pic>
        <p:nvPicPr>
          <p:cNvPr id="187" name="Google Shape;187;p25"/>
          <p:cNvPicPr preferRelativeResize="0"/>
          <p:nvPr/>
        </p:nvPicPr>
        <p:blipFill rotWithShape="1">
          <a:blip r:embed="rId6">
            <a:alphaModFix/>
          </a:blip>
          <a:srcRect l="11738" t="9551"/>
          <a:stretch/>
        </p:blipFill>
        <p:spPr>
          <a:xfrm>
            <a:off x="5474331" y="445025"/>
            <a:ext cx="3505944" cy="2071900"/>
          </a:xfrm>
          <a:prstGeom prst="rect">
            <a:avLst/>
          </a:prstGeom>
          <a:noFill/>
          <a:ln>
            <a:noFill/>
          </a:ln>
        </p:spPr>
      </p:pic>
      <p:pic>
        <p:nvPicPr>
          <p:cNvPr id="185" name="Google Shape;185;p25"/>
          <p:cNvPicPr preferRelativeResize="0"/>
          <p:nvPr/>
        </p:nvPicPr>
        <p:blipFill rotWithShape="1">
          <a:blip r:embed="rId7">
            <a:alphaModFix/>
          </a:blip>
          <a:srcRect l="23941" r="21446"/>
          <a:stretch/>
        </p:blipFill>
        <p:spPr>
          <a:xfrm>
            <a:off x="3715900" y="0"/>
            <a:ext cx="1682225" cy="1935625"/>
          </a:xfrm>
          <a:prstGeom prst="rect">
            <a:avLst/>
          </a:prstGeom>
          <a:noFill/>
          <a:ln>
            <a:noFill/>
          </a:ln>
        </p:spPr>
      </p:pic>
      <p:cxnSp>
        <p:nvCxnSpPr>
          <p:cNvPr id="188" name="Google Shape;188;p25"/>
          <p:cNvCxnSpPr/>
          <p:nvPr/>
        </p:nvCxnSpPr>
        <p:spPr>
          <a:xfrm>
            <a:off x="2453075" y="1502775"/>
            <a:ext cx="3511800" cy="546300"/>
          </a:xfrm>
          <a:prstGeom prst="bentConnector3">
            <a:avLst>
              <a:gd name="adj1" fmla="val 14142"/>
            </a:avLst>
          </a:prstGeom>
          <a:noFill/>
          <a:ln w="9525" cap="flat" cmpd="sng">
            <a:solidFill>
              <a:schemeClr val="dk2"/>
            </a:solidFill>
            <a:prstDash val="solid"/>
            <a:round/>
            <a:headEnd type="none" w="med" len="med"/>
            <a:tailEnd type="triangle" w="med" len="med"/>
          </a:ln>
        </p:spPr>
      </p:cxnSp>
      <p:sp>
        <p:nvSpPr>
          <p:cNvPr id="189" name="Google Shape;189;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17</a:t>
            </a:fld>
            <a:endParaRPr/>
          </a:p>
        </p:txBody>
      </p:sp>
      <p:pic>
        <p:nvPicPr>
          <p:cNvPr id="3" name="Audio 2">
            <a:hlinkClick r:id="" action="ppaction://media"/>
            <a:extLst>
              <a:ext uri="{FF2B5EF4-FFF2-40B4-BE49-F238E27FC236}">
                <a16:creationId xmlns:a16="http://schemas.microsoft.com/office/drawing/2014/main" id="{323A0F7A-A46E-0443-8776-F9B2560D852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41783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5836"/>
    </mc:Choice>
    <mc:Fallback xmlns="">
      <p:transition spd="slow" advTm="158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5"/>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Hackfest Results </a:t>
            </a:r>
            <a:endParaRPr/>
          </a:p>
        </p:txBody>
      </p:sp>
      <p:pic>
        <p:nvPicPr>
          <p:cNvPr id="182" name="Google Shape;182;p25"/>
          <p:cNvPicPr preferRelativeResize="0"/>
          <p:nvPr/>
        </p:nvPicPr>
        <p:blipFill>
          <a:blip r:embed="rId5">
            <a:alphaModFix/>
          </a:blip>
          <a:stretch>
            <a:fillRect/>
          </a:stretch>
        </p:blipFill>
        <p:spPr>
          <a:xfrm>
            <a:off x="3802750" y="2685338"/>
            <a:ext cx="3801600" cy="2071918"/>
          </a:xfrm>
          <a:prstGeom prst="rect">
            <a:avLst/>
          </a:prstGeom>
          <a:noFill/>
          <a:ln>
            <a:noFill/>
          </a:ln>
        </p:spPr>
      </p:pic>
      <p:sp>
        <p:nvSpPr>
          <p:cNvPr id="183" name="Google Shape;183;p25"/>
          <p:cNvSpPr txBox="1"/>
          <p:nvPr/>
        </p:nvSpPr>
        <p:spPr>
          <a:xfrm>
            <a:off x="375525" y="1042075"/>
            <a:ext cx="2685000" cy="369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solidFill>
                  <a:schemeClr val="tx2">
                    <a:lumMod val="75000"/>
                  </a:schemeClr>
                </a:solidFill>
              </a:rPr>
              <a:t>Coders</a:t>
            </a:r>
            <a:r>
              <a:rPr lang="en" dirty="0">
                <a:solidFill>
                  <a:schemeClr val="tx2">
                    <a:lumMod val="75000"/>
                  </a:schemeClr>
                </a:solidFill>
              </a:rPr>
              <a:t>:  3 prototypes</a:t>
            </a:r>
            <a:endParaRPr dirty="0">
              <a:solidFill>
                <a:schemeClr val="tx2">
                  <a:lumMod val="75000"/>
                </a:schemeClr>
              </a:solidFill>
            </a:endParaRPr>
          </a:p>
          <a:p>
            <a:pPr marL="457200" lvl="0" indent="-317500" algn="l" rtl="0">
              <a:spcBef>
                <a:spcPts val="0"/>
              </a:spcBef>
              <a:spcAft>
                <a:spcPts val="0"/>
              </a:spcAft>
              <a:buSzPts val="1400"/>
              <a:buChar char="●"/>
            </a:pPr>
            <a:r>
              <a:rPr lang="en" dirty="0">
                <a:solidFill>
                  <a:schemeClr val="tx2">
                    <a:lumMod val="75000"/>
                  </a:schemeClr>
                </a:solidFill>
              </a:rPr>
              <a:t>2 graph databases</a:t>
            </a:r>
            <a:endParaRPr dirty="0">
              <a:solidFill>
                <a:schemeClr val="tx2">
                  <a:lumMod val="75000"/>
                </a:schemeClr>
              </a:solidFill>
            </a:endParaRPr>
          </a:p>
          <a:p>
            <a:pPr marL="457200" lvl="0" indent="-317500" algn="l" rtl="0">
              <a:spcBef>
                <a:spcPts val="0"/>
              </a:spcBef>
              <a:spcAft>
                <a:spcPts val="0"/>
              </a:spcAft>
              <a:buSzPts val="1400"/>
              <a:buChar char="●"/>
            </a:pPr>
            <a:r>
              <a:rPr lang="en" dirty="0">
                <a:solidFill>
                  <a:schemeClr val="tx2">
                    <a:lumMod val="75000"/>
                  </a:schemeClr>
                </a:solidFill>
              </a:rPr>
              <a:t>1 ontology</a:t>
            </a:r>
            <a:endParaRPr dirty="0">
              <a:solidFill>
                <a:schemeClr val="tx2">
                  <a:lumMod val="75000"/>
                </a:schemeClr>
              </a:solidFill>
            </a:endParaRPr>
          </a:p>
          <a:p>
            <a:pPr marL="0" lvl="0" indent="0" algn="l" rtl="0">
              <a:spcBef>
                <a:spcPts val="0"/>
              </a:spcBef>
              <a:spcAft>
                <a:spcPts val="0"/>
              </a:spcAft>
              <a:buNone/>
            </a:pPr>
            <a:endParaRPr dirty="0">
              <a:solidFill>
                <a:schemeClr val="tx2">
                  <a:lumMod val="75000"/>
                </a:schemeClr>
              </a:solidFill>
            </a:endParaRPr>
          </a:p>
          <a:p>
            <a:pPr marL="0" lvl="0" indent="0" algn="l" rtl="0">
              <a:spcBef>
                <a:spcPts val="0"/>
              </a:spcBef>
              <a:spcAft>
                <a:spcPts val="0"/>
              </a:spcAft>
              <a:buNone/>
            </a:pPr>
            <a:endParaRPr dirty="0">
              <a:solidFill>
                <a:schemeClr val="tx2">
                  <a:lumMod val="75000"/>
                </a:schemeClr>
              </a:solidFill>
            </a:endParaRPr>
          </a:p>
          <a:p>
            <a:pPr marL="0" lvl="0" indent="0" algn="l" rtl="0">
              <a:spcBef>
                <a:spcPts val="0"/>
              </a:spcBef>
              <a:spcAft>
                <a:spcPts val="0"/>
              </a:spcAft>
              <a:buNone/>
            </a:pPr>
            <a:r>
              <a:rPr lang="en" b="1" dirty="0">
                <a:solidFill>
                  <a:schemeClr val="tx2">
                    <a:lumMod val="75000"/>
                  </a:schemeClr>
                </a:solidFill>
              </a:rPr>
              <a:t>UX Designers:</a:t>
            </a:r>
            <a:r>
              <a:rPr lang="en" dirty="0">
                <a:solidFill>
                  <a:schemeClr val="tx2">
                    <a:lumMod val="75000"/>
                  </a:schemeClr>
                </a:solidFill>
              </a:rPr>
              <a:t>  </a:t>
            </a:r>
            <a:endParaRPr dirty="0">
              <a:solidFill>
                <a:schemeClr val="tx2">
                  <a:lumMod val="75000"/>
                </a:schemeClr>
              </a:solidFill>
            </a:endParaRPr>
          </a:p>
          <a:p>
            <a:pPr marL="0" lvl="0" indent="0" algn="l" rtl="0">
              <a:spcBef>
                <a:spcPts val="1000"/>
              </a:spcBef>
              <a:spcAft>
                <a:spcPts val="0"/>
              </a:spcAft>
              <a:buNone/>
            </a:pPr>
            <a:r>
              <a:rPr lang="en" dirty="0">
                <a:solidFill>
                  <a:schemeClr val="tx2">
                    <a:lumMod val="75000"/>
                  </a:schemeClr>
                </a:solidFill>
              </a:rPr>
              <a:t>Focus on data wranglers who put data and applications together for end users</a:t>
            </a:r>
            <a:endParaRPr dirty="0">
              <a:solidFill>
                <a:schemeClr val="tx2">
                  <a:lumMod val="75000"/>
                </a:schemeClr>
              </a:solidFill>
            </a:endParaRPr>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r>
              <a:rPr lang="en" b="1" dirty="0"/>
              <a:t>Foragers</a:t>
            </a:r>
            <a:r>
              <a:rPr lang="en" dirty="0"/>
              <a:t>:  </a:t>
            </a:r>
            <a:endParaRPr dirty="0"/>
          </a:p>
          <a:p>
            <a:pPr marL="0" lvl="0" indent="0" algn="l" rtl="0">
              <a:spcBef>
                <a:spcPts val="1000"/>
              </a:spcBef>
              <a:spcAft>
                <a:spcPts val="0"/>
              </a:spcAft>
              <a:buNone/>
            </a:pPr>
            <a:r>
              <a:rPr lang="en" dirty="0"/>
              <a:t>Need better data citation practices in Applications!</a:t>
            </a:r>
            <a:endParaRPr dirty="0"/>
          </a:p>
          <a:p>
            <a:pPr marL="0" lvl="0" indent="0" algn="l" rtl="0">
              <a:spcBef>
                <a:spcPts val="0"/>
              </a:spcBef>
              <a:spcAft>
                <a:spcPts val="0"/>
              </a:spcAft>
              <a:buNone/>
            </a:pPr>
            <a:endParaRPr dirty="0"/>
          </a:p>
        </p:txBody>
      </p:sp>
      <p:pic>
        <p:nvPicPr>
          <p:cNvPr id="187" name="Google Shape;187;p25"/>
          <p:cNvPicPr preferRelativeResize="0"/>
          <p:nvPr/>
        </p:nvPicPr>
        <p:blipFill rotWithShape="1">
          <a:blip r:embed="rId6">
            <a:alphaModFix/>
          </a:blip>
          <a:srcRect l="11738" t="9551"/>
          <a:stretch/>
        </p:blipFill>
        <p:spPr>
          <a:xfrm>
            <a:off x="5474331" y="445025"/>
            <a:ext cx="3505944" cy="2071900"/>
          </a:xfrm>
          <a:prstGeom prst="rect">
            <a:avLst/>
          </a:prstGeom>
          <a:noFill/>
          <a:ln>
            <a:noFill/>
          </a:ln>
        </p:spPr>
      </p:pic>
      <p:pic>
        <p:nvPicPr>
          <p:cNvPr id="185" name="Google Shape;185;p25"/>
          <p:cNvPicPr preferRelativeResize="0"/>
          <p:nvPr/>
        </p:nvPicPr>
        <p:blipFill rotWithShape="1">
          <a:blip r:embed="rId7">
            <a:alphaModFix/>
          </a:blip>
          <a:srcRect l="23941" r="21446"/>
          <a:stretch/>
        </p:blipFill>
        <p:spPr>
          <a:xfrm>
            <a:off x="3715900" y="0"/>
            <a:ext cx="1682225" cy="1935625"/>
          </a:xfrm>
          <a:prstGeom prst="rect">
            <a:avLst/>
          </a:prstGeom>
          <a:noFill/>
          <a:ln>
            <a:noFill/>
          </a:ln>
        </p:spPr>
      </p:pic>
      <p:sp>
        <p:nvSpPr>
          <p:cNvPr id="189" name="Google Shape;189;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18</a:t>
            </a:fld>
            <a:endParaRPr/>
          </a:p>
        </p:txBody>
      </p:sp>
      <p:sp>
        <p:nvSpPr>
          <p:cNvPr id="3" name="Rectangle 2">
            <a:extLst>
              <a:ext uri="{FF2B5EF4-FFF2-40B4-BE49-F238E27FC236}">
                <a16:creationId xmlns:a16="http://schemas.microsoft.com/office/drawing/2014/main" id="{B657D148-83DA-D045-8A6F-B8B1BF513065}"/>
              </a:ext>
            </a:extLst>
          </p:cNvPr>
          <p:cNvSpPr/>
          <p:nvPr/>
        </p:nvSpPr>
        <p:spPr>
          <a:xfrm>
            <a:off x="3715900" y="98854"/>
            <a:ext cx="5264375" cy="4782065"/>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udio 3">
            <a:hlinkClick r:id="" action="ppaction://media"/>
            <a:extLst>
              <a:ext uri="{FF2B5EF4-FFF2-40B4-BE49-F238E27FC236}">
                <a16:creationId xmlns:a16="http://schemas.microsoft.com/office/drawing/2014/main" id="{494D1D1E-675B-BE4D-A831-C01C3B6BFE4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8800" y="4178300"/>
            <a:ext cx="812800" cy="812800"/>
          </a:xfrm>
          <a:prstGeom prst="rect">
            <a:avLst/>
          </a:prstGeom>
        </p:spPr>
      </p:pic>
    </p:spTree>
    <p:extLst>
      <p:ext uri="{BB962C8B-B14F-4D97-AF65-F5344CB8AC3E}">
        <p14:creationId xmlns:p14="http://schemas.microsoft.com/office/powerpoint/2010/main" val="431396210"/>
      </p:ext>
    </p:extLst>
  </p:cSld>
  <p:clrMapOvr>
    <a:masterClrMapping/>
  </p:clrMapOvr>
  <mc:AlternateContent xmlns:mc="http://schemas.openxmlformats.org/markup-compatibility/2006" xmlns:p14="http://schemas.microsoft.com/office/powerpoint/2010/main">
    <mc:Choice Requires="p14">
      <p:transition spd="slow" p14:dur="2000" advTm="31320"/>
    </mc:Choice>
    <mc:Fallback xmlns="">
      <p:transition spd="slow" advTm="313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7"/>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We are now working on a Beta Version</a:t>
            </a:r>
            <a:endParaRPr dirty="0"/>
          </a:p>
        </p:txBody>
      </p:sp>
      <p:sp>
        <p:nvSpPr>
          <p:cNvPr id="202" name="Google Shape;202;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19</a:t>
            </a:fld>
            <a:endParaRPr/>
          </a:p>
        </p:txBody>
      </p:sp>
      <p:pic>
        <p:nvPicPr>
          <p:cNvPr id="203" name="Google Shape;203;p27"/>
          <p:cNvPicPr preferRelativeResize="0"/>
          <p:nvPr/>
        </p:nvPicPr>
        <p:blipFill>
          <a:blip r:embed="rId5">
            <a:alphaModFix/>
          </a:blip>
          <a:stretch>
            <a:fillRect/>
          </a:stretch>
        </p:blipFill>
        <p:spPr>
          <a:xfrm>
            <a:off x="762000" y="789125"/>
            <a:ext cx="7470182" cy="4201975"/>
          </a:xfrm>
          <a:prstGeom prst="rect">
            <a:avLst/>
          </a:prstGeom>
          <a:noFill/>
          <a:ln>
            <a:solidFill>
              <a:schemeClr val="tx1"/>
            </a:solidFill>
          </a:ln>
        </p:spPr>
      </p:pic>
      <p:pic>
        <p:nvPicPr>
          <p:cNvPr id="2" name="Audio 1">
            <a:hlinkClick r:id="" action="ppaction://media"/>
            <a:extLst>
              <a:ext uri="{FF2B5EF4-FFF2-40B4-BE49-F238E27FC236}">
                <a16:creationId xmlns:a16="http://schemas.microsoft.com/office/drawing/2014/main" id="{7617EE02-0446-8C4D-B41E-D10785B3128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41783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4986"/>
    </mc:Choice>
    <mc:Fallback xmlns="">
      <p:transition spd="slow" advTm="249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6"/>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Going Forward with Usage Based Discovery...</a:t>
            </a:r>
            <a:endParaRPr dirty="0"/>
          </a:p>
        </p:txBody>
      </p:sp>
      <p:sp>
        <p:nvSpPr>
          <p:cNvPr id="195" name="Google Shape;195;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lvl="0" indent="-368300">
              <a:lnSpc>
                <a:spcPct val="100000"/>
              </a:lnSpc>
              <a:spcBef>
                <a:spcPts val="1000"/>
              </a:spcBef>
              <a:buClr>
                <a:schemeClr val="dk1"/>
              </a:buClr>
              <a:buSzPts val="2200"/>
            </a:pPr>
            <a:r>
              <a:rPr lang="en-US" sz="2400" dirty="0">
                <a:solidFill>
                  <a:schemeClr val="dk1"/>
                </a:solidFill>
              </a:rPr>
              <a:t>Automated Harvesting of Relationships</a:t>
            </a:r>
          </a:p>
          <a:p>
            <a:pPr lvl="1" indent="-355600">
              <a:lnSpc>
                <a:spcPct val="100000"/>
              </a:lnSpc>
              <a:spcBef>
                <a:spcPts val="1000"/>
              </a:spcBef>
              <a:buClr>
                <a:schemeClr val="dk1"/>
              </a:buClr>
              <a:buSzPts val="2000"/>
            </a:pPr>
            <a:r>
              <a:rPr lang="en-US" sz="2000" dirty="0">
                <a:solidFill>
                  <a:schemeClr val="dk1"/>
                </a:solidFill>
              </a:rPr>
              <a:t>Degree of automation may vary...</a:t>
            </a:r>
          </a:p>
          <a:p>
            <a:pPr lvl="1" indent="-355600">
              <a:lnSpc>
                <a:spcPct val="100000"/>
              </a:lnSpc>
              <a:spcBef>
                <a:spcPts val="1000"/>
              </a:spcBef>
              <a:buClr>
                <a:schemeClr val="dk1"/>
              </a:buClr>
              <a:buSzPts val="2000"/>
            </a:pPr>
            <a:r>
              <a:rPr lang="en-US" sz="2000" dirty="0">
                <a:solidFill>
                  <a:schemeClr val="dk1"/>
                </a:solidFill>
              </a:rPr>
              <a:t>Could benefit from more consistent citing of datasets by Applications and in science literature</a:t>
            </a:r>
          </a:p>
          <a:p>
            <a:pPr marL="457200" lvl="0" indent="-381000" algn="l" rtl="0">
              <a:lnSpc>
                <a:spcPct val="100000"/>
              </a:lnSpc>
              <a:spcBef>
                <a:spcPts val="1000"/>
              </a:spcBef>
              <a:spcAft>
                <a:spcPts val="0"/>
              </a:spcAft>
              <a:buClr>
                <a:schemeClr val="dk1"/>
              </a:buClr>
              <a:buSzPts val="2400"/>
              <a:buChar char="●"/>
            </a:pPr>
            <a:r>
              <a:rPr lang="en" sz="2400" dirty="0">
                <a:solidFill>
                  <a:schemeClr val="dk1"/>
                </a:solidFill>
              </a:rPr>
              <a:t>Additional Use Cases</a:t>
            </a:r>
            <a:endParaRPr sz="2400" dirty="0">
              <a:solidFill>
                <a:schemeClr val="dk1"/>
              </a:solidFill>
            </a:endParaRPr>
          </a:p>
        </p:txBody>
      </p:sp>
      <p:sp>
        <p:nvSpPr>
          <p:cNvPr id="196" name="Google Shape;196;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20</a:t>
            </a:fld>
            <a:endParaRPr/>
          </a:p>
        </p:txBody>
      </p:sp>
      <p:pic>
        <p:nvPicPr>
          <p:cNvPr id="3" name="Audio 2">
            <a:hlinkClick r:id="" action="ppaction://media"/>
            <a:extLst>
              <a:ext uri="{FF2B5EF4-FFF2-40B4-BE49-F238E27FC236}">
                <a16:creationId xmlns:a16="http://schemas.microsoft.com/office/drawing/2014/main" id="{FD1E3723-EBF7-A648-A815-6C116C993B0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41783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6668"/>
    </mc:Choice>
    <mc:Fallback xmlns="">
      <p:transition spd="slow" advTm="366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8"/>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An Alternate Use Case: Provenance for Application Models</a:t>
            </a:r>
            <a:endParaRPr dirty="0"/>
          </a:p>
        </p:txBody>
      </p:sp>
      <p:sp>
        <p:nvSpPr>
          <p:cNvPr id="209" name="Google Shape;209;p28"/>
          <p:cNvSpPr txBox="1"/>
          <p:nvPr/>
        </p:nvSpPr>
        <p:spPr>
          <a:xfrm>
            <a:off x="165585" y="901994"/>
            <a:ext cx="5776800" cy="3517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en" sz="2100" b="1" dirty="0">
                <a:solidFill>
                  <a:srgbClr val="0A456F"/>
                </a:solidFill>
              </a:rPr>
              <a:t>Example: BOEM* modeling study</a:t>
            </a:r>
            <a:endParaRPr sz="2100" b="1" dirty="0">
              <a:solidFill>
                <a:srgbClr val="0A456F"/>
              </a:solidFill>
            </a:endParaRPr>
          </a:p>
          <a:p>
            <a:pPr marL="0" lvl="0" indent="0" algn="l" rtl="0">
              <a:lnSpc>
                <a:spcPct val="90000"/>
              </a:lnSpc>
              <a:spcBef>
                <a:spcPts val="1000"/>
              </a:spcBef>
              <a:spcAft>
                <a:spcPts val="0"/>
              </a:spcAft>
              <a:buNone/>
            </a:pPr>
            <a:r>
              <a:rPr lang="en" sz="1700" b="1" dirty="0">
                <a:solidFill>
                  <a:srgbClr val="0A456F"/>
                </a:solidFill>
              </a:rPr>
              <a:t>BOEM funded modeling study of mesoscale meteorology in Beaufort and Chukchi Seas.</a:t>
            </a:r>
            <a:endParaRPr sz="2100" b="1" dirty="0">
              <a:solidFill>
                <a:srgbClr val="0A456F"/>
              </a:solidFill>
            </a:endParaRPr>
          </a:p>
          <a:p>
            <a:pPr marL="457200" lvl="1" indent="0" algn="l" rtl="0">
              <a:lnSpc>
                <a:spcPct val="90000"/>
              </a:lnSpc>
              <a:spcBef>
                <a:spcPts val="500"/>
              </a:spcBef>
              <a:spcAft>
                <a:spcPts val="0"/>
              </a:spcAft>
              <a:buNone/>
            </a:pPr>
            <a:r>
              <a:rPr lang="en" sz="1300" dirty="0">
                <a:solidFill>
                  <a:srgbClr val="000000"/>
                </a:solidFill>
              </a:rPr>
              <a:t>https://</a:t>
            </a:r>
            <a:r>
              <a:rPr lang="en" sz="1300" dirty="0" err="1">
                <a:solidFill>
                  <a:srgbClr val="000000"/>
                </a:solidFill>
              </a:rPr>
              <a:t>marinecadastre.gov</a:t>
            </a:r>
            <a:r>
              <a:rPr lang="en" sz="1300" dirty="0">
                <a:solidFill>
                  <a:srgbClr val="000000"/>
                </a:solidFill>
              </a:rPr>
              <a:t>/</a:t>
            </a:r>
            <a:r>
              <a:rPr lang="en" sz="1300" dirty="0" err="1">
                <a:solidFill>
                  <a:srgbClr val="000000"/>
                </a:solidFill>
              </a:rPr>
              <a:t>espis</a:t>
            </a:r>
            <a:r>
              <a:rPr lang="en" sz="1300" dirty="0">
                <a:solidFill>
                  <a:srgbClr val="000000"/>
                </a:solidFill>
              </a:rPr>
              <a:t>/#/search/study/23141</a:t>
            </a:r>
            <a:endParaRPr sz="2100" dirty="0">
              <a:solidFill>
                <a:srgbClr val="000000"/>
              </a:solidFill>
            </a:endParaRPr>
          </a:p>
          <a:p>
            <a:pPr marL="228600" lvl="0" indent="-203200" algn="l" rtl="0">
              <a:lnSpc>
                <a:spcPct val="90000"/>
              </a:lnSpc>
              <a:spcBef>
                <a:spcPts val="500"/>
              </a:spcBef>
              <a:spcAft>
                <a:spcPts val="0"/>
              </a:spcAft>
              <a:buClr>
                <a:srgbClr val="26B99A"/>
              </a:buClr>
              <a:buSzPts val="1400"/>
              <a:buFont typeface="Courier New"/>
              <a:buChar char="o"/>
            </a:pPr>
            <a:r>
              <a:rPr lang="en" sz="2000" dirty="0">
                <a:solidFill>
                  <a:srgbClr val="000000"/>
                </a:solidFill>
              </a:rPr>
              <a:t>Assimilated meteorological data.</a:t>
            </a:r>
            <a:endParaRPr sz="2000" dirty="0">
              <a:solidFill>
                <a:srgbClr val="000000"/>
              </a:solidFill>
            </a:endParaRPr>
          </a:p>
          <a:p>
            <a:pPr marL="228600" lvl="0" indent="-203200" algn="l" rtl="0">
              <a:lnSpc>
                <a:spcPct val="90000"/>
              </a:lnSpc>
              <a:spcBef>
                <a:spcPts val="500"/>
              </a:spcBef>
              <a:spcAft>
                <a:spcPts val="0"/>
              </a:spcAft>
              <a:buClr>
                <a:srgbClr val="26B99A"/>
              </a:buClr>
              <a:buSzPts val="1400"/>
              <a:buFont typeface="Courier New"/>
              <a:buChar char="o"/>
            </a:pPr>
            <a:r>
              <a:rPr lang="en" sz="2000" dirty="0">
                <a:solidFill>
                  <a:srgbClr val="000000"/>
                </a:solidFill>
              </a:rPr>
              <a:t>Report focused on climatological analysis, which has limited utility.</a:t>
            </a:r>
            <a:endParaRPr sz="2000" dirty="0">
              <a:solidFill>
                <a:srgbClr val="000000"/>
              </a:solidFill>
            </a:endParaRPr>
          </a:p>
          <a:p>
            <a:pPr marL="228600" lvl="0" indent="-203200" algn="l" rtl="0">
              <a:lnSpc>
                <a:spcPct val="90000"/>
              </a:lnSpc>
              <a:spcBef>
                <a:spcPts val="500"/>
              </a:spcBef>
              <a:spcAft>
                <a:spcPts val="0"/>
              </a:spcAft>
              <a:buClr>
                <a:srgbClr val="26B99A"/>
              </a:buClr>
              <a:buSzPts val="1400"/>
              <a:buFont typeface="Courier New"/>
              <a:buChar char="o"/>
            </a:pPr>
            <a:r>
              <a:rPr lang="en" sz="2000" dirty="0">
                <a:solidFill>
                  <a:srgbClr val="000000"/>
                </a:solidFill>
              </a:rPr>
              <a:t>Model grid: 1hr, 10km, 10m grid.</a:t>
            </a:r>
            <a:endParaRPr sz="2000" dirty="0">
              <a:solidFill>
                <a:srgbClr val="000000"/>
              </a:solidFill>
            </a:endParaRPr>
          </a:p>
          <a:p>
            <a:pPr marL="228600" lvl="0" indent="-203200" algn="l" rtl="0">
              <a:lnSpc>
                <a:spcPct val="90000"/>
              </a:lnSpc>
              <a:spcBef>
                <a:spcPts val="500"/>
              </a:spcBef>
              <a:spcAft>
                <a:spcPts val="0"/>
              </a:spcAft>
              <a:buClr>
                <a:srgbClr val="26B99A"/>
              </a:buClr>
              <a:buSzPts val="1400"/>
              <a:buFont typeface="Courier New"/>
              <a:buChar char="o"/>
            </a:pPr>
            <a:r>
              <a:rPr lang="en" sz="2000" dirty="0">
                <a:solidFill>
                  <a:srgbClr val="000000"/>
                </a:solidFill>
              </a:rPr>
              <a:t>Time period: 1979 – 2009.</a:t>
            </a:r>
            <a:endParaRPr sz="2000" dirty="0">
              <a:solidFill>
                <a:srgbClr val="000000"/>
              </a:solidFill>
            </a:endParaRPr>
          </a:p>
          <a:p>
            <a:pPr marL="228600" lvl="0" indent="-203200">
              <a:lnSpc>
                <a:spcPct val="90000"/>
              </a:lnSpc>
              <a:spcBef>
                <a:spcPts val="500"/>
              </a:spcBef>
              <a:buClr>
                <a:srgbClr val="26B99A"/>
              </a:buClr>
              <a:buSzPts val="1400"/>
              <a:buFont typeface="Courier New"/>
              <a:buChar char="o"/>
            </a:pPr>
            <a:r>
              <a:rPr lang="en-US" sz="2000" dirty="0"/>
              <a:t>This mesoscale product is an improvement over the global product that BOEM uses to force its oil spill ocean circulation modeling.</a:t>
            </a:r>
            <a:endParaRPr sz="2000" dirty="0">
              <a:solidFill>
                <a:srgbClr val="000000"/>
              </a:solidFill>
            </a:endParaRPr>
          </a:p>
        </p:txBody>
      </p:sp>
      <p:pic>
        <p:nvPicPr>
          <p:cNvPr id="210" name="Google Shape;210;p28" descr="A screenshot of a cell phone&#10;&#10;Description automatically generated"/>
          <p:cNvPicPr preferRelativeResize="0"/>
          <p:nvPr/>
        </p:nvPicPr>
        <p:blipFill rotWithShape="1">
          <a:blip r:embed="rId5">
            <a:alphaModFix/>
          </a:blip>
          <a:srcRect t="11639" b="11632"/>
          <a:stretch/>
        </p:blipFill>
        <p:spPr>
          <a:xfrm>
            <a:off x="5745360" y="990600"/>
            <a:ext cx="3095100" cy="38376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211" name="Google Shape;211;p28"/>
          <p:cNvSpPr txBox="1"/>
          <p:nvPr/>
        </p:nvSpPr>
        <p:spPr>
          <a:xfrm>
            <a:off x="400050" y="4719644"/>
            <a:ext cx="3924300" cy="41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t>*Bureau of Ocean Energy Management</a:t>
            </a:r>
            <a:endParaRPr dirty="0"/>
          </a:p>
        </p:txBody>
      </p:sp>
      <p:sp>
        <p:nvSpPr>
          <p:cNvPr id="212" name="Google Shape;212;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21</a:t>
            </a:fld>
            <a:endParaRPr/>
          </a:p>
        </p:txBody>
      </p:sp>
      <p:pic>
        <p:nvPicPr>
          <p:cNvPr id="2" name="Audio 1">
            <a:hlinkClick r:id="" action="ppaction://media"/>
            <a:extLst>
              <a:ext uri="{FF2B5EF4-FFF2-40B4-BE49-F238E27FC236}">
                <a16:creationId xmlns:a16="http://schemas.microsoft.com/office/drawing/2014/main" id="{1B1DDA2D-0E9F-9149-8529-9907D0D62AA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8800" y="41783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2987"/>
    </mc:Choice>
    <mc:Fallback xmlns="">
      <p:transition spd="slow" advTm="529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9"/>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Going Even Further in Usage-based Discovery…</a:t>
            </a:r>
            <a:endParaRPr dirty="0"/>
          </a:p>
        </p:txBody>
      </p:sp>
      <p:sp>
        <p:nvSpPr>
          <p:cNvPr id="218" name="Google Shape;218;p29"/>
          <p:cNvSpPr txBox="1">
            <a:spLocks noGrp="1"/>
          </p:cNvSpPr>
          <p:nvPr>
            <p:ph type="body" idx="1"/>
          </p:nvPr>
        </p:nvSpPr>
        <p:spPr>
          <a:xfrm>
            <a:off x="840258" y="1152475"/>
            <a:ext cx="7992041" cy="3416400"/>
          </a:xfrm>
          <a:prstGeom prst="rect">
            <a:avLst/>
          </a:prstGeom>
        </p:spPr>
        <p:txBody>
          <a:bodyPr spcFirstLastPara="1" wrap="square" lIns="91425" tIns="91425" rIns="91425" bIns="91425" anchor="t" anchorCtr="0">
            <a:noAutofit/>
          </a:bodyPr>
          <a:lstStyle/>
          <a:p>
            <a:pPr marL="457200" lvl="0" indent="-381000" algn="l" rtl="0">
              <a:lnSpc>
                <a:spcPct val="150000"/>
              </a:lnSpc>
              <a:spcBef>
                <a:spcPts val="0"/>
              </a:spcBef>
              <a:spcAft>
                <a:spcPts val="0"/>
              </a:spcAft>
              <a:buSzPts val="2400"/>
              <a:buChar char="●"/>
            </a:pPr>
            <a:r>
              <a:rPr lang="en" sz="2400" dirty="0">
                <a:solidFill>
                  <a:schemeClr val="dk1"/>
                </a:solidFill>
              </a:rPr>
              <a:t>Leveraging Semantic Technology</a:t>
            </a:r>
            <a:endParaRPr sz="2400" dirty="0">
              <a:solidFill>
                <a:schemeClr val="dk1"/>
              </a:solidFill>
            </a:endParaRPr>
          </a:p>
          <a:p>
            <a:pPr marL="914400" lvl="1" indent="-355600" algn="l" rtl="0">
              <a:lnSpc>
                <a:spcPct val="150000"/>
              </a:lnSpc>
              <a:spcBef>
                <a:spcPts val="0"/>
              </a:spcBef>
              <a:spcAft>
                <a:spcPts val="0"/>
              </a:spcAft>
              <a:buSzPts val="2000"/>
              <a:buChar char="○"/>
            </a:pPr>
            <a:r>
              <a:rPr lang="en" sz="2000" dirty="0"/>
              <a:t>Application Ontologies</a:t>
            </a:r>
            <a:endParaRPr sz="2000" dirty="0"/>
          </a:p>
          <a:p>
            <a:pPr marL="914400" lvl="1" indent="-355600" algn="l" rtl="0">
              <a:lnSpc>
                <a:spcPct val="150000"/>
              </a:lnSpc>
              <a:spcBef>
                <a:spcPts val="0"/>
              </a:spcBef>
              <a:spcAft>
                <a:spcPts val="0"/>
              </a:spcAft>
              <a:buSzPts val="2000"/>
              <a:buChar char="○"/>
            </a:pPr>
            <a:r>
              <a:rPr lang="en" sz="2000" dirty="0" err="1"/>
              <a:t>Schema.org</a:t>
            </a:r>
            <a:r>
              <a:rPr lang="en" sz="2000" dirty="0"/>
              <a:t> dataset Markup in Application websites</a:t>
            </a:r>
            <a:endParaRPr sz="2000" dirty="0"/>
          </a:p>
          <a:p>
            <a:pPr marL="914400" lvl="1" indent="-355600" algn="l" rtl="0">
              <a:lnSpc>
                <a:spcPct val="150000"/>
              </a:lnSpc>
              <a:spcBef>
                <a:spcPts val="0"/>
              </a:spcBef>
              <a:spcAft>
                <a:spcPts val="0"/>
              </a:spcAft>
              <a:buSzPts val="2000"/>
              <a:buChar char="○"/>
            </a:pPr>
            <a:r>
              <a:rPr lang="en" sz="2000" dirty="0"/>
              <a:t>Text Mining for Knowledge Graphs</a:t>
            </a:r>
            <a:endParaRPr sz="2000" dirty="0"/>
          </a:p>
          <a:p>
            <a:pPr marL="457200" lvl="0" indent="-381000" algn="l" rtl="0">
              <a:lnSpc>
                <a:spcPct val="150000"/>
              </a:lnSpc>
              <a:spcBef>
                <a:spcPts val="0"/>
              </a:spcBef>
              <a:spcAft>
                <a:spcPts val="0"/>
              </a:spcAft>
              <a:buSzPts val="2400"/>
              <a:buChar char="●"/>
            </a:pPr>
            <a:r>
              <a:rPr lang="en" sz="2400" dirty="0">
                <a:solidFill>
                  <a:schemeClr val="tx1"/>
                </a:solidFill>
              </a:rPr>
              <a:t>Working with Applications clusters</a:t>
            </a:r>
          </a:p>
          <a:p>
            <a:pPr marL="457200" lvl="0" indent="-381000" algn="l" rtl="0">
              <a:lnSpc>
                <a:spcPct val="150000"/>
              </a:lnSpc>
              <a:spcBef>
                <a:spcPts val="0"/>
              </a:spcBef>
              <a:spcAft>
                <a:spcPts val="0"/>
              </a:spcAft>
              <a:buSzPts val="2400"/>
              <a:buChar char="●"/>
            </a:pPr>
            <a:r>
              <a:rPr lang="en" sz="2400" dirty="0">
                <a:solidFill>
                  <a:schemeClr val="tx1"/>
                </a:solidFill>
              </a:rPr>
              <a:t>Dataset usage in research articles?</a:t>
            </a:r>
            <a:endParaRPr sz="2400" dirty="0">
              <a:solidFill>
                <a:schemeClr val="tx1"/>
              </a:solidFill>
            </a:endParaRPr>
          </a:p>
        </p:txBody>
      </p:sp>
      <p:sp>
        <p:nvSpPr>
          <p:cNvPr id="219" name="Google Shape;219;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22</a:t>
            </a:fld>
            <a:endParaRPr/>
          </a:p>
        </p:txBody>
      </p:sp>
      <p:pic>
        <p:nvPicPr>
          <p:cNvPr id="3" name="Audio 2">
            <a:hlinkClick r:id="" action="ppaction://media"/>
            <a:extLst>
              <a:ext uri="{FF2B5EF4-FFF2-40B4-BE49-F238E27FC236}">
                <a16:creationId xmlns:a16="http://schemas.microsoft.com/office/drawing/2014/main" id="{94CCCCC6-D6CF-AA4A-AD91-2E12A8E227F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78800" y="41783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5831"/>
    </mc:Choice>
    <mc:Fallback xmlns="">
      <p:transition spd="slow" advTm="758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4216</TotalTime>
  <Words>2587</Words>
  <Application>Microsoft Office PowerPoint</Application>
  <PresentationFormat>On-screen Show (16:9)</PresentationFormat>
  <Paragraphs>198</Paragraphs>
  <Slides>22</Slides>
  <Notes>22</Notes>
  <HiddenSlides>0</HiddenSlides>
  <MMClips>22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Wingdings</vt:lpstr>
      <vt:lpstr>Roboto</vt:lpstr>
      <vt:lpstr>Caveat</vt:lpstr>
      <vt:lpstr>Courier New</vt:lpstr>
      <vt:lpstr>Arial</vt:lpstr>
      <vt:lpstr>Simple Light</vt:lpstr>
      <vt:lpstr>Usage-Based Discovery of Earth Observations</vt:lpstr>
      <vt:lpstr>Earth Science Information Partners and Data Discovery</vt:lpstr>
      <vt:lpstr>Starting Premise...</vt:lpstr>
      <vt:lpstr>Current discovery interfaces present dataset characteristics</vt:lpstr>
      <vt:lpstr>Current discovery interfaces present dataset characteristics</vt:lpstr>
      <vt:lpstr>What about Rainfall? Or Soil Moisture?</vt:lpstr>
      <vt:lpstr>Are 400+ results too much of a good thing?</vt:lpstr>
      <vt:lpstr>Let’s try a new paradigm:  Usage-based Discovery</vt:lpstr>
      <vt:lpstr>What is an “Application”?</vt:lpstr>
      <vt:lpstr>What is an “Application”?</vt:lpstr>
      <vt:lpstr>Let’s try a new paradigm:  Usage-based Discovery</vt:lpstr>
      <vt:lpstr>Let’s try a new paradigm:  Usage-based Discovery</vt:lpstr>
      <vt:lpstr>Graph relationship from Application to Dataset</vt:lpstr>
      <vt:lpstr>Use Cases → Hackfest</vt:lpstr>
      <vt:lpstr>The Hackfest</vt:lpstr>
      <vt:lpstr>Hackfest Results </vt:lpstr>
      <vt:lpstr>Hackfest Results </vt:lpstr>
      <vt:lpstr>Hackfest Results </vt:lpstr>
      <vt:lpstr>We are now working on a Beta Version</vt:lpstr>
      <vt:lpstr>Going Forward with Usage Based Discovery...</vt:lpstr>
      <vt:lpstr>An Alternate Use Case: Provenance for Application Models</vt:lpstr>
      <vt:lpstr>Going Even Further in Usage-based Discovery…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Usage-Based Discovery of Earth Observations</dc:title>
  <dc:creator>Trakas, Diane E. (GSFC-423.0)[ASRC FEDERAL SYSTEM SOLUTIONS]</dc:creator>
  <cp:lastModifiedBy>Trakas, Diane E. (GSFC-423.0)[ASRC FEDERAL SYSTEM SOLUTIONS]</cp:lastModifiedBy>
  <cp:revision>26</cp:revision>
  <dcterms:modified xsi:type="dcterms:W3CDTF">2020-11-18T13:47:07Z</dcterms:modified>
</cp:coreProperties>
</file>