
<file path=[Content_Types].xml><?xml version="1.0" encoding="utf-8"?>
<Types xmlns="http://schemas.openxmlformats.org/package/2006/content-types">
  <Default Extension="avi" ContentType="video/x-msvideo"/>
  <Default Extension="gif" ContentType="image/gif"/>
  <Default Extension="jpeg" ContentType="image/jpeg"/>
  <Default Extension="mkv" ContentType="video/unknown"/>
  <Default Extension="mov" ContentType="video/quicktime"/>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handoutMasterIdLst>
    <p:handoutMasterId r:id="rId10"/>
  </p:handoutMasterIdLst>
  <p:sldIdLst>
    <p:sldId id="1950" r:id="rId2"/>
    <p:sldId id="1953" r:id="rId3"/>
    <p:sldId id="1955" r:id="rId4"/>
    <p:sldId id="1956" r:id="rId5"/>
    <p:sldId id="1952" r:id="rId6"/>
    <p:sldId id="1954" r:id="rId7"/>
    <p:sldId id="1933"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00"/>
    <a:srgbClr val="33CC33"/>
    <a:srgbClr val="AFABA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711" autoAdjust="0"/>
    <p:restoredTop sz="85037" autoAdjust="0"/>
  </p:normalViewPr>
  <p:slideViewPr>
    <p:cSldViewPr snapToGrid="0">
      <p:cViewPr varScale="1">
        <p:scale>
          <a:sx n="140" d="100"/>
          <a:sy n="140" d="100"/>
        </p:scale>
        <p:origin x="468" y="100"/>
      </p:cViewPr>
      <p:guideLst/>
    </p:cSldViewPr>
  </p:slideViewPr>
  <p:notesTextViewPr>
    <p:cViewPr>
      <p:scale>
        <a:sx n="1" d="1"/>
        <a:sy n="1" d="1"/>
      </p:scale>
      <p:origin x="0" y="0"/>
    </p:cViewPr>
  </p:notesTextViewPr>
  <p:sorterViewPr>
    <p:cViewPr>
      <p:scale>
        <a:sx n="130" d="100"/>
        <a:sy n="130" d="100"/>
      </p:scale>
      <p:origin x="0" y="0"/>
    </p:cViewPr>
  </p:sorterViewPr>
  <p:notesViewPr>
    <p:cSldViewPr snapToGrid="0">
      <p:cViewPr varScale="1">
        <p:scale>
          <a:sx n="88" d="100"/>
          <a:sy n="88" d="100"/>
        </p:scale>
        <p:origin x="3822" y="6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4" Type="http://schemas.openxmlformats.org/officeDocument/2006/relationships/image" Target="../media/image7.svg"/></Relationships>
</file>

<file path=ppt/diagrams/_rels/drawing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4" Type="http://schemas.openxmlformats.org/officeDocument/2006/relationships/image" Target="../media/image7.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a:alpha val="0"/>
      </a:schemeClr>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4114232-AC07-4CB3-BBD2-D35A26B0CEC2}" type="doc">
      <dgm:prSet loTypeId="urn:microsoft.com/office/officeart/2018/5/layout/CenteredIconLabelDescriptionList" loCatId="icon" qsTypeId="urn:microsoft.com/office/officeart/2005/8/quickstyle/simple1" qsCatId="simple" csTypeId="urn:microsoft.com/office/officeart/2018/5/colors/Iconchunking_neutralbg_colorful2" csCatId="colorful" phldr="1"/>
      <dgm:spPr/>
      <dgm:t>
        <a:bodyPr/>
        <a:lstStyle/>
        <a:p>
          <a:endParaRPr lang="en-US"/>
        </a:p>
      </dgm:t>
    </dgm:pt>
    <dgm:pt modelId="{2E9707B0-83F3-4C64-B000-5DE9670D5D67}">
      <dgm:prSet/>
      <dgm:spPr/>
      <dgm:t>
        <a:bodyPr/>
        <a:lstStyle/>
        <a:p>
          <a:pPr>
            <a:lnSpc>
              <a:spcPct val="100000"/>
            </a:lnSpc>
            <a:defRPr b="1"/>
          </a:pPr>
          <a:r>
            <a:rPr lang="en-US"/>
            <a:t>Simulate a fire detection methodology using IR sensors</a:t>
          </a:r>
        </a:p>
      </dgm:t>
    </dgm:pt>
    <dgm:pt modelId="{11BC24B0-5750-433F-A7C3-FCEC6DC90D76}" type="parTrans" cxnId="{DB7971D6-9C96-4BD1-899D-29293CA67BAF}">
      <dgm:prSet/>
      <dgm:spPr/>
      <dgm:t>
        <a:bodyPr/>
        <a:lstStyle/>
        <a:p>
          <a:endParaRPr lang="en-US"/>
        </a:p>
      </dgm:t>
    </dgm:pt>
    <dgm:pt modelId="{BE5FD9B8-CE45-49BC-AE1F-E9CA7A1AA41F}" type="sibTrans" cxnId="{DB7971D6-9C96-4BD1-899D-29293CA67BAF}">
      <dgm:prSet/>
      <dgm:spPr/>
      <dgm:t>
        <a:bodyPr/>
        <a:lstStyle/>
        <a:p>
          <a:endParaRPr lang="en-US"/>
        </a:p>
      </dgm:t>
    </dgm:pt>
    <dgm:pt modelId="{C0183B6F-8D20-40D1-B4CF-1784AACF900D}">
      <dgm:prSet/>
      <dgm:spPr/>
      <dgm:t>
        <a:bodyPr/>
        <a:lstStyle/>
        <a:p>
          <a:pPr>
            <a:lnSpc>
              <a:spcPct val="100000"/>
            </a:lnSpc>
          </a:pPr>
          <a:r>
            <a:rPr lang="en-US" dirty="0"/>
            <a:t>Real-time detection</a:t>
          </a:r>
        </a:p>
      </dgm:t>
    </dgm:pt>
    <dgm:pt modelId="{5374B773-1978-4545-90FA-57754CF576D6}" type="parTrans" cxnId="{E8AEB2EF-3B09-40A9-B849-F868CD381920}">
      <dgm:prSet/>
      <dgm:spPr/>
      <dgm:t>
        <a:bodyPr/>
        <a:lstStyle/>
        <a:p>
          <a:endParaRPr lang="en-US"/>
        </a:p>
      </dgm:t>
    </dgm:pt>
    <dgm:pt modelId="{62FB1055-37E1-4144-849C-FEAE63A29138}" type="sibTrans" cxnId="{E8AEB2EF-3B09-40A9-B849-F868CD381920}">
      <dgm:prSet/>
      <dgm:spPr/>
      <dgm:t>
        <a:bodyPr/>
        <a:lstStyle/>
        <a:p>
          <a:endParaRPr lang="en-US"/>
        </a:p>
      </dgm:t>
    </dgm:pt>
    <dgm:pt modelId="{81B7D660-B282-4C48-A8E0-26CDC0700D5E}">
      <dgm:prSet/>
      <dgm:spPr/>
      <dgm:t>
        <a:bodyPr/>
        <a:lstStyle/>
        <a:p>
          <a:pPr>
            <a:lnSpc>
              <a:spcPct val="100000"/>
            </a:lnSpc>
          </a:pPr>
          <a:r>
            <a:rPr lang="en-US" dirty="0"/>
            <a:t>Detection from altitudes typically flown by sUAS</a:t>
          </a:r>
        </a:p>
      </dgm:t>
    </dgm:pt>
    <dgm:pt modelId="{027ABFA8-F9E2-4C1C-9B0C-C3B30C3441C3}" type="parTrans" cxnId="{B89B9D93-5B40-4D1C-9FE1-6976B3A1CD35}">
      <dgm:prSet/>
      <dgm:spPr/>
      <dgm:t>
        <a:bodyPr/>
        <a:lstStyle/>
        <a:p>
          <a:endParaRPr lang="en-US"/>
        </a:p>
      </dgm:t>
    </dgm:pt>
    <dgm:pt modelId="{322097E5-CFC6-420F-8461-BF15B77C751E}" type="sibTrans" cxnId="{B89B9D93-5B40-4D1C-9FE1-6976B3A1CD35}">
      <dgm:prSet/>
      <dgm:spPr/>
      <dgm:t>
        <a:bodyPr/>
        <a:lstStyle/>
        <a:p>
          <a:endParaRPr lang="en-US"/>
        </a:p>
      </dgm:t>
    </dgm:pt>
    <dgm:pt modelId="{436A045B-4DF0-41DF-92C6-729E5128E9EB}">
      <dgm:prSet/>
      <dgm:spPr/>
      <dgm:t>
        <a:bodyPr/>
        <a:lstStyle/>
        <a:p>
          <a:pPr>
            <a:lnSpc>
              <a:spcPct val="100000"/>
            </a:lnSpc>
          </a:pPr>
          <a:r>
            <a:rPr lang="en-US" dirty="0"/>
            <a:t>Geo-rectification of fire relative to sensor</a:t>
          </a:r>
        </a:p>
      </dgm:t>
    </dgm:pt>
    <dgm:pt modelId="{C150D3DD-FEBF-42DE-95C2-DE0507CD21FF}" type="parTrans" cxnId="{189556B1-4CBC-455E-816B-4D05BCBEEBB3}">
      <dgm:prSet/>
      <dgm:spPr/>
      <dgm:t>
        <a:bodyPr/>
        <a:lstStyle/>
        <a:p>
          <a:endParaRPr lang="en-US"/>
        </a:p>
      </dgm:t>
    </dgm:pt>
    <dgm:pt modelId="{0598765B-0E9A-47D9-8E9C-CAB9774BB94A}" type="sibTrans" cxnId="{189556B1-4CBC-455E-816B-4D05BCBEEBB3}">
      <dgm:prSet/>
      <dgm:spPr/>
      <dgm:t>
        <a:bodyPr/>
        <a:lstStyle/>
        <a:p>
          <a:endParaRPr lang="en-US"/>
        </a:p>
      </dgm:t>
    </dgm:pt>
    <dgm:pt modelId="{756509E5-BFE1-4FE7-9927-161CB9343EBB}">
      <dgm:prSet/>
      <dgm:spPr/>
      <dgm:t>
        <a:bodyPr/>
        <a:lstStyle/>
        <a:p>
          <a:pPr>
            <a:lnSpc>
              <a:spcPct val="100000"/>
            </a:lnSpc>
            <a:defRPr b="1"/>
          </a:pPr>
          <a:r>
            <a:rPr lang="en-US"/>
            <a:t>Simulate a sUAS tracking a detected fire front</a:t>
          </a:r>
        </a:p>
      </dgm:t>
    </dgm:pt>
    <dgm:pt modelId="{6E5244A5-53B2-41A1-995E-012F295587E8}" type="parTrans" cxnId="{AE1EDFA5-1C6A-4924-A629-25E8896DB2A2}">
      <dgm:prSet/>
      <dgm:spPr/>
      <dgm:t>
        <a:bodyPr/>
        <a:lstStyle/>
        <a:p>
          <a:endParaRPr lang="en-US"/>
        </a:p>
      </dgm:t>
    </dgm:pt>
    <dgm:pt modelId="{B8ED8066-110B-4CCF-81FA-D84D7C39E5B0}" type="sibTrans" cxnId="{AE1EDFA5-1C6A-4924-A629-25E8896DB2A2}">
      <dgm:prSet/>
      <dgm:spPr/>
      <dgm:t>
        <a:bodyPr/>
        <a:lstStyle/>
        <a:p>
          <a:endParaRPr lang="en-US"/>
        </a:p>
      </dgm:t>
    </dgm:pt>
    <dgm:pt modelId="{85367DC9-7391-4435-8019-A281E32F5958}">
      <dgm:prSet/>
      <dgm:spPr/>
      <dgm:t>
        <a:bodyPr/>
        <a:lstStyle/>
        <a:p>
          <a:pPr>
            <a:lnSpc>
              <a:spcPct val="100000"/>
            </a:lnSpc>
          </a:pPr>
          <a:r>
            <a:rPr lang="en-US"/>
            <a:t>Real-time tracking</a:t>
          </a:r>
        </a:p>
      </dgm:t>
    </dgm:pt>
    <dgm:pt modelId="{90EC52E0-C3D9-491F-8B04-3ADFAA71B5E9}" type="parTrans" cxnId="{6F90343F-9215-4947-87C5-473BC8B729C4}">
      <dgm:prSet/>
      <dgm:spPr/>
      <dgm:t>
        <a:bodyPr/>
        <a:lstStyle/>
        <a:p>
          <a:endParaRPr lang="en-US"/>
        </a:p>
      </dgm:t>
    </dgm:pt>
    <dgm:pt modelId="{89D4FDCF-4BE9-4DCA-B9FB-E952D625B76A}" type="sibTrans" cxnId="{6F90343F-9215-4947-87C5-473BC8B729C4}">
      <dgm:prSet/>
      <dgm:spPr/>
      <dgm:t>
        <a:bodyPr/>
        <a:lstStyle/>
        <a:p>
          <a:endParaRPr lang="en-US"/>
        </a:p>
      </dgm:t>
    </dgm:pt>
    <dgm:pt modelId="{AEB78D9E-4011-4B88-92BA-4AD3FFCB502D}">
      <dgm:prSet/>
      <dgm:spPr/>
      <dgm:t>
        <a:bodyPr/>
        <a:lstStyle/>
        <a:p>
          <a:pPr>
            <a:lnSpc>
              <a:spcPct val="100000"/>
            </a:lnSpc>
          </a:pPr>
          <a:r>
            <a:rPr lang="en-US" dirty="0"/>
            <a:t>Complete boundary coverage in single pass</a:t>
          </a:r>
        </a:p>
      </dgm:t>
    </dgm:pt>
    <dgm:pt modelId="{A619A3C0-9B77-4837-8AA0-A2D3DE57215E}" type="parTrans" cxnId="{FE6631E0-AF2E-496C-B3B6-739B0034FD51}">
      <dgm:prSet/>
      <dgm:spPr/>
      <dgm:t>
        <a:bodyPr/>
        <a:lstStyle/>
        <a:p>
          <a:endParaRPr lang="en-US"/>
        </a:p>
      </dgm:t>
    </dgm:pt>
    <dgm:pt modelId="{8EFCD17D-C931-4072-B884-90333AF4DE49}" type="sibTrans" cxnId="{FE6631E0-AF2E-496C-B3B6-739B0034FD51}">
      <dgm:prSet/>
      <dgm:spPr/>
      <dgm:t>
        <a:bodyPr/>
        <a:lstStyle/>
        <a:p>
          <a:endParaRPr lang="en-US"/>
        </a:p>
      </dgm:t>
    </dgm:pt>
    <dgm:pt modelId="{6FDE7375-5119-4385-8925-5E7866B40E5B}">
      <dgm:prSet/>
      <dgm:spPr/>
      <dgm:t>
        <a:bodyPr/>
        <a:lstStyle/>
        <a:p>
          <a:pPr>
            <a:lnSpc>
              <a:spcPct val="100000"/>
            </a:lnSpc>
          </a:pPr>
          <a:r>
            <a:rPr lang="en-US" dirty="0"/>
            <a:t>sUAS position used to determine extent of fire</a:t>
          </a:r>
        </a:p>
      </dgm:t>
    </dgm:pt>
    <dgm:pt modelId="{C43AEC46-F589-468B-AC55-26308EFD0A04}" type="parTrans" cxnId="{9211E84C-4565-4C5F-9D51-56EEED0A4443}">
      <dgm:prSet/>
      <dgm:spPr/>
      <dgm:t>
        <a:bodyPr/>
        <a:lstStyle/>
        <a:p>
          <a:endParaRPr lang="en-US"/>
        </a:p>
      </dgm:t>
    </dgm:pt>
    <dgm:pt modelId="{64C99159-A53A-4C8D-8AE8-4900143BDC0E}" type="sibTrans" cxnId="{9211E84C-4565-4C5F-9D51-56EEED0A4443}">
      <dgm:prSet/>
      <dgm:spPr/>
      <dgm:t>
        <a:bodyPr/>
        <a:lstStyle/>
        <a:p>
          <a:endParaRPr lang="en-US"/>
        </a:p>
      </dgm:t>
    </dgm:pt>
    <dgm:pt modelId="{D2A03840-A33B-44D6-90FB-EDCB58C92F4F}" type="pres">
      <dgm:prSet presAssocID="{B4114232-AC07-4CB3-BBD2-D35A26B0CEC2}" presName="root" presStyleCnt="0">
        <dgm:presLayoutVars>
          <dgm:dir/>
          <dgm:resizeHandles val="exact"/>
        </dgm:presLayoutVars>
      </dgm:prSet>
      <dgm:spPr/>
    </dgm:pt>
    <dgm:pt modelId="{4765CF12-41DB-4B6E-AB5C-E47648DF2BD3}" type="pres">
      <dgm:prSet presAssocID="{2E9707B0-83F3-4C64-B000-5DE9670D5D67}" presName="compNode" presStyleCnt="0"/>
      <dgm:spPr/>
    </dgm:pt>
    <dgm:pt modelId="{482B326D-8280-42FC-AB22-9A319A94A4B1}" type="pres">
      <dgm:prSet presAssocID="{2E9707B0-83F3-4C64-B000-5DE9670D5D67}"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Fire"/>
        </a:ext>
      </dgm:extLst>
    </dgm:pt>
    <dgm:pt modelId="{60F5F4A8-1FD8-423F-B169-96A72439CDF2}" type="pres">
      <dgm:prSet presAssocID="{2E9707B0-83F3-4C64-B000-5DE9670D5D67}" presName="iconSpace" presStyleCnt="0"/>
      <dgm:spPr/>
    </dgm:pt>
    <dgm:pt modelId="{C153914B-6B2B-49F2-B5BA-C12486DA6C28}" type="pres">
      <dgm:prSet presAssocID="{2E9707B0-83F3-4C64-B000-5DE9670D5D67}" presName="parTx" presStyleLbl="revTx" presStyleIdx="0" presStyleCnt="4">
        <dgm:presLayoutVars>
          <dgm:chMax val="0"/>
          <dgm:chPref val="0"/>
        </dgm:presLayoutVars>
      </dgm:prSet>
      <dgm:spPr/>
    </dgm:pt>
    <dgm:pt modelId="{482501AD-D553-490B-9145-1DD2DE1576C5}" type="pres">
      <dgm:prSet presAssocID="{2E9707B0-83F3-4C64-B000-5DE9670D5D67}" presName="txSpace" presStyleCnt="0"/>
      <dgm:spPr/>
    </dgm:pt>
    <dgm:pt modelId="{C4FD5752-D648-4126-A4ED-C7C2317B22E4}" type="pres">
      <dgm:prSet presAssocID="{2E9707B0-83F3-4C64-B000-5DE9670D5D67}" presName="desTx" presStyleLbl="revTx" presStyleIdx="1" presStyleCnt="4">
        <dgm:presLayoutVars/>
      </dgm:prSet>
      <dgm:spPr/>
    </dgm:pt>
    <dgm:pt modelId="{0A674CF0-D03B-4173-985C-4BEF518DAC74}" type="pres">
      <dgm:prSet presAssocID="{BE5FD9B8-CE45-49BC-AE1F-E9CA7A1AA41F}" presName="sibTrans" presStyleCnt="0"/>
      <dgm:spPr/>
    </dgm:pt>
    <dgm:pt modelId="{568EF071-55D7-4822-B326-C75C31484214}" type="pres">
      <dgm:prSet presAssocID="{756509E5-BFE1-4FE7-9927-161CB9343EBB}" presName="compNode" presStyleCnt="0"/>
      <dgm:spPr/>
    </dgm:pt>
    <dgm:pt modelId="{364AF4A8-D50B-4624-9370-3AE1AD89764E}" type="pres">
      <dgm:prSet presAssocID="{756509E5-BFE1-4FE7-9927-161CB9343EBB}"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Quadcopter"/>
        </a:ext>
      </dgm:extLst>
    </dgm:pt>
    <dgm:pt modelId="{C4C973B6-3713-4AF2-B05E-AE17B1FBEC02}" type="pres">
      <dgm:prSet presAssocID="{756509E5-BFE1-4FE7-9927-161CB9343EBB}" presName="iconSpace" presStyleCnt="0"/>
      <dgm:spPr/>
    </dgm:pt>
    <dgm:pt modelId="{AE70FC78-73FB-4105-BF57-15C26BC21EF0}" type="pres">
      <dgm:prSet presAssocID="{756509E5-BFE1-4FE7-9927-161CB9343EBB}" presName="parTx" presStyleLbl="revTx" presStyleIdx="2" presStyleCnt="4">
        <dgm:presLayoutVars>
          <dgm:chMax val="0"/>
          <dgm:chPref val="0"/>
        </dgm:presLayoutVars>
      </dgm:prSet>
      <dgm:spPr/>
    </dgm:pt>
    <dgm:pt modelId="{4392C9AD-7010-435E-902B-E84FB91AEF37}" type="pres">
      <dgm:prSet presAssocID="{756509E5-BFE1-4FE7-9927-161CB9343EBB}" presName="txSpace" presStyleCnt="0"/>
      <dgm:spPr/>
    </dgm:pt>
    <dgm:pt modelId="{63E23CAA-F69D-48AB-B05C-CBB8C2F7D0B3}" type="pres">
      <dgm:prSet presAssocID="{756509E5-BFE1-4FE7-9927-161CB9343EBB}" presName="desTx" presStyleLbl="revTx" presStyleIdx="3" presStyleCnt="4">
        <dgm:presLayoutVars/>
      </dgm:prSet>
      <dgm:spPr/>
    </dgm:pt>
  </dgm:ptLst>
  <dgm:cxnLst>
    <dgm:cxn modelId="{74564F01-EE9D-418F-809D-769FF3A46957}" type="presOf" srcId="{81B7D660-B282-4C48-A8E0-26CDC0700D5E}" destId="{C4FD5752-D648-4126-A4ED-C7C2317B22E4}" srcOrd="0" destOrd="1" presId="urn:microsoft.com/office/officeart/2018/5/layout/CenteredIconLabelDescriptionList"/>
    <dgm:cxn modelId="{F5859222-9E1B-47A9-A750-E63A4A711EF4}" type="presOf" srcId="{AEB78D9E-4011-4B88-92BA-4AD3FFCB502D}" destId="{63E23CAA-F69D-48AB-B05C-CBB8C2F7D0B3}" srcOrd="0" destOrd="1" presId="urn:microsoft.com/office/officeart/2018/5/layout/CenteredIconLabelDescriptionList"/>
    <dgm:cxn modelId="{6F90343F-9215-4947-87C5-473BC8B729C4}" srcId="{756509E5-BFE1-4FE7-9927-161CB9343EBB}" destId="{85367DC9-7391-4435-8019-A281E32F5958}" srcOrd="0" destOrd="0" parTransId="{90EC52E0-C3D9-491F-8B04-3ADFAA71B5E9}" sibTransId="{89D4FDCF-4BE9-4DCA-B9FB-E952D625B76A}"/>
    <dgm:cxn modelId="{B0521643-E7BC-4B95-9888-F9C8D4A18A6B}" type="presOf" srcId="{C0183B6F-8D20-40D1-B4CF-1784AACF900D}" destId="{C4FD5752-D648-4126-A4ED-C7C2317B22E4}" srcOrd="0" destOrd="0" presId="urn:microsoft.com/office/officeart/2018/5/layout/CenteredIconLabelDescriptionList"/>
    <dgm:cxn modelId="{9211E84C-4565-4C5F-9D51-56EEED0A4443}" srcId="{756509E5-BFE1-4FE7-9927-161CB9343EBB}" destId="{6FDE7375-5119-4385-8925-5E7866B40E5B}" srcOrd="2" destOrd="0" parTransId="{C43AEC46-F589-468B-AC55-26308EFD0A04}" sibTransId="{64C99159-A53A-4C8D-8AE8-4900143BDC0E}"/>
    <dgm:cxn modelId="{C726DC7B-A6AE-433E-8696-4E232325DF89}" type="presOf" srcId="{B4114232-AC07-4CB3-BBD2-D35A26B0CEC2}" destId="{D2A03840-A33B-44D6-90FB-EDCB58C92F4F}" srcOrd="0" destOrd="0" presId="urn:microsoft.com/office/officeart/2018/5/layout/CenteredIconLabelDescriptionList"/>
    <dgm:cxn modelId="{9CBCDF7C-F4C7-47D4-AC04-AD3A7DEBF198}" type="presOf" srcId="{6FDE7375-5119-4385-8925-5E7866B40E5B}" destId="{63E23CAA-F69D-48AB-B05C-CBB8C2F7D0B3}" srcOrd="0" destOrd="2" presId="urn:microsoft.com/office/officeart/2018/5/layout/CenteredIconLabelDescriptionList"/>
    <dgm:cxn modelId="{B89B9D93-5B40-4D1C-9FE1-6976B3A1CD35}" srcId="{2E9707B0-83F3-4C64-B000-5DE9670D5D67}" destId="{81B7D660-B282-4C48-A8E0-26CDC0700D5E}" srcOrd="1" destOrd="0" parTransId="{027ABFA8-F9E2-4C1C-9B0C-C3B30C3441C3}" sibTransId="{322097E5-CFC6-420F-8461-BF15B77C751E}"/>
    <dgm:cxn modelId="{6550C7A0-CAF6-4B2E-8BB1-64B869143842}" type="presOf" srcId="{436A045B-4DF0-41DF-92C6-729E5128E9EB}" destId="{C4FD5752-D648-4126-A4ED-C7C2317B22E4}" srcOrd="0" destOrd="2" presId="urn:microsoft.com/office/officeart/2018/5/layout/CenteredIconLabelDescriptionList"/>
    <dgm:cxn modelId="{AE1EDFA5-1C6A-4924-A629-25E8896DB2A2}" srcId="{B4114232-AC07-4CB3-BBD2-D35A26B0CEC2}" destId="{756509E5-BFE1-4FE7-9927-161CB9343EBB}" srcOrd="1" destOrd="0" parTransId="{6E5244A5-53B2-41A1-995E-012F295587E8}" sibTransId="{B8ED8066-110B-4CCF-81FA-D84D7C39E5B0}"/>
    <dgm:cxn modelId="{189556B1-4CBC-455E-816B-4D05BCBEEBB3}" srcId="{2E9707B0-83F3-4C64-B000-5DE9670D5D67}" destId="{436A045B-4DF0-41DF-92C6-729E5128E9EB}" srcOrd="2" destOrd="0" parTransId="{C150D3DD-FEBF-42DE-95C2-DE0507CD21FF}" sibTransId="{0598765B-0E9A-47D9-8E9C-CAB9774BB94A}"/>
    <dgm:cxn modelId="{F6A1E8B2-5714-47B0-B694-0B1BA010B249}" type="presOf" srcId="{85367DC9-7391-4435-8019-A281E32F5958}" destId="{63E23CAA-F69D-48AB-B05C-CBB8C2F7D0B3}" srcOrd="0" destOrd="0" presId="urn:microsoft.com/office/officeart/2018/5/layout/CenteredIconLabelDescriptionList"/>
    <dgm:cxn modelId="{D50B15B5-D7B8-4C7F-BF4D-6729714B251F}" type="presOf" srcId="{756509E5-BFE1-4FE7-9927-161CB9343EBB}" destId="{AE70FC78-73FB-4105-BF57-15C26BC21EF0}" srcOrd="0" destOrd="0" presId="urn:microsoft.com/office/officeart/2018/5/layout/CenteredIconLabelDescriptionList"/>
    <dgm:cxn modelId="{DB7971D6-9C96-4BD1-899D-29293CA67BAF}" srcId="{B4114232-AC07-4CB3-BBD2-D35A26B0CEC2}" destId="{2E9707B0-83F3-4C64-B000-5DE9670D5D67}" srcOrd="0" destOrd="0" parTransId="{11BC24B0-5750-433F-A7C3-FCEC6DC90D76}" sibTransId="{BE5FD9B8-CE45-49BC-AE1F-E9CA7A1AA41F}"/>
    <dgm:cxn modelId="{FE6631E0-AF2E-496C-B3B6-739B0034FD51}" srcId="{756509E5-BFE1-4FE7-9927-161CB9343EBB}" destId="{AEB78D9E-4011-4B88-92BA-4AD3FFCB502D}" srcOrd="1" destOrd="0" parTransId="{A619A3C0-9B77-4837-8AA0-A2D3DE57215E}" sibTransId="{8EFCD17D-C931-4072-B884-90333AF4DE49}"/>
    <dgm:cxn modelId="{E8AEB2EF-3B09-40A9-B849-F868CD381920}" srcId="{2E9707B0-83F3-4C64-B000-5DE9670D5D67}" destId="{C0183B6F-8D20-40D1-B4CF-1784AACF900D}" srcOrd="0" destOrd="0" parTransId="{5374B773-1978-4545-90FA-57754CF576D6}" sibTransId="{62FB1055-37E1-4144-849C-FEAE63A29138}"/>
    <dgm:cxn modelId="{E9ECA2FE-00C1-4D3C-862E-7A9C6A95BA72}" type="presOf" srcId="{2E9707B0-83F3-4C64-B000-5DE9670D5D67}" destId="{C153914B-6B2B-49F2-B5BA-C12486DA6C28}" srcOrd="0" destOrd="0" presId="urn:microsoft.com/office/officeart/2018/5/layout/CenteredIconLabelDescriptionList"/>
    <dgm:cxn modelId="{6FB49B09-41DC-4474-B897-C9E922E11196}" type="presParOf" srcId="{D2A03840-A33B-44D6-90FB-EDCB58C92F4F}" destId="{4765CF12-41DB-4B6E-AB5C-E47648DF2BD3}" srcOrd="0" destOrd="0" presId="urn:microsoft.com/office/officeart/2018/5/layout/CenteredIconLabelDescriptionList"/>
    <dgm:cxn modelId="{62D90859-7A3C-44FC-9ADD-D5B26DCA4ABD}" type="presParOf" srcId="{4765CF12-41DB-4B6E-AB5C-E47648DF2BD3}" destId="{482B326D-8280-42FC-AB22-9A319A94A4B1}" srcOrd="0" destOrd="0" presId="urn:microsoft.com/office/officeart/2018/5/layout/CenteredIconLabelDescriptionList"/>
    <dgm:cxn modelId="{D5C9460E-3199-4500-8C5A-F2F5D526C431}" type="presParOf" srcId="{4765CF12-41DB-4B6E-AB5C-E47648DF2BD3}" destId="{60F5F4A8-1FD8-423F-B169-96A72439CDF2}" srcOrd="1" destOrd="0" presId="urn:microsoft.com/office/officeart/2018/5/layout/CenteredIconLabelDescriptionList"/>
    <dgm:cxn modelId="{290B1478-B434-4115-A297-E0A00FDC2A8D}" type="presParOf" srcId="{4765CF12-41DB-4B6E-AB5C-E47648DF2BD3}" destId="{C153914B-6B2B-49F2-B5BA-C12486DA6C28}" srcOrd="2" destOrd="0" presId="urn:microsoft.com/office/officeart/2018/5/layout/CenteredIconLabelDescriptionList"/>
    <dgm:cxn modelId="{37CF4A54-29ED-43FE-8030-5901212A6C21}" type="presParOf" srcId="{4765CF12-41DB-4B6E-AB5C-E47648DF2BD3}" destId="{482501AD-D553-490B-9145-1DD2DE1576C5}" srcOrd="3" destOrd="0" presId="urn:microsoft.com/office/officeart/2018/5/layout/CenteredIconLabelDescriptionList"/>
    <dgm:cxn modelId="{4E4B4E71-C05E-4FE5-A5B2-BC7B698A3AD3}" type="presParOf" srcId="{4765CF12-41DB-4B6E-AB5C-E47648DF2BD3}" destId="{C4FD5752-D648-4126-A4ED-C7C2317B22E4}" srcOrd="4" destOrd="0" presId="urn:microsoft.com/office/officeart/2018/5/layout/CenteredIconLabelDescriptionList"/>
    <dgm:cxn modelId="{18014691-665D-415E-904F-AFDC9211D6DB}" type="presParOf" srcId="{D2A03840-A33B-44D6-90FB-EDCB58C92F4F}" destId="{0A674CF0-D03B-4173-985C-4BEF518DAC74}" srcOrd="1" destOrd="0" presId="urn:microsoft.com/office/officeart/2018/5/layout/CenteredIconLabelDescriptionList"/>
    <dgm:cxn modelId="{E0A84B25-F34E-4339-A837-E26F1C19774C}" type="presParOf" srcId="{D2A03840-A33B-44D6-90FB-EDCB58C92F4F}" destId="{568EF071-55D7-4822-B326-C75C31484214}" srcOrd="2" destOrd="0" presId="urn:microsoft.com/office/officeart/2018/5/layout/CenteredIconLabelDescriptionList"/>
    <dgm:cxn modelId="{4993B038-2832-4109-8BC4-18EF334E23E4}" type="presParOf" srcId="{568EF071-55D7-4822-B326-C75C31484214}" destId="{364AF4A8-D50B-4624-9370-3AE1AD89764E}" srcOrd="0" destOrd="0" presId="urn:microsoft.com/office/officeart/2018/5/layout/CenteredIconLabelDescriptionList"/>
    <dgm:cxn modelId="{CED8F0BB-98AF-4D19-82B0-D18EA4353173}" type="presParOf" srcId="{568EF071-55D7-4822-B326-C75C31484214}" destId="{C4C973B6-3713-4AF2-B05E-AE17B1FBEC02}" srcOrd="1" destOrd="0" presId="urn:microsoft.com/office/officeart/2018/5/layout/CenteredIconLabelDescriptionList"/>
    <dgm:cxn modelId="{77D41200-10D3-4E9F-851D-69972353AA80}" type="presParOf" srcId="{568EF071-55D7-4822-B326-C75C31484214}" destId="{AE70FC78-73FB-4105-BF57-15C26BC21EF0}" srcOrd="2" destOrd="0" presId="urn:microsoft.com/office/officeart/2018/5/layout/CenteredIconLabelDescriptionList"/>
    <dgm:cxn modelId="{5C2CA5ED-0035-4979-91A3-A71E67332039}" type="presParOf" srcId="{568EF071-55D7-4822-B326-C75C31484214}" destId="{4392C9AD-7010-435E-902B-E84FB91AEF37}" srcOrd="3" destOrd="0" presId="urn:microsoft.com/office/officeart/2018/5/layout/CenteredIconLabelDescriptionList"/>
    <dgm:cxn modelId="{ED7FA7D7-93D5-4730-8F88-40FBE04FD6CA}" type="presParOf" srcId="{568EF071-55D7-4822-B326-C75C31484214}" destId="{63E23CAA-F69D-48AB-B05C-CBB8C2F7D0B3}" srcOrd="4" destOrd="0" presId="urn:microsoft.com/office/officeart/2018/5/layout/Centered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2B326D-8280-42FC-AB22-9A319A94A4B1}">
      <dsp:nvSpPr>
        <dsp:cNvPr id="0" name=""/>
        <dsp:cNvSpPr/>
      </dsp:nvSpPr>
      <dsp:spPr>
        <a:xfrm>
          <a:off x="1963800" y="557138"/>
          <a:ext cx="1512000" cy="1512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153914B-6B2B-49F2-B5BA-C12486DA6C28}">
      <dsp:nvSpPr>
        <dsp:cNvPr id="0" name=""/>
        <dsp:cNvSpPr/>
      </dsp:nvSpPr>
      <dsp:spPr>
        <a:xfrm>
          <a:off x="559800" y="2208383"/>
          <a:ext cx="4320000" cy="648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b="1"/>
          </a:pPr>
          <a:r>
            <a:rPr lang="en-US" sz="2000" kern="1200"/>
            <a:t>Simulate a fire detection methodology using IR sensors</a:t>
          </a:r>
        </a:p>
      </dsp:txBody>
      <dsp:txXfrm>
        <a:off x="559800" y="2208383"/>
        <a:ext cx="4320000" cy="648000"/>
      </dsp:txXfrm>
    </dsp:sp>
    <dsp:sp modelId="{C4FD5752-D648-4126-A4ED-C7C2317B22E4}">
      <dsp:nvSpPr>
        <dsp:cNvPr id="0" name=""/>
        <dsp:cNvSpPr/>
      </dsp:nvSpPr>
      <dsp:spPr>
        <a:xfrm>
          <a:off x="559800" y="2921149"/>
          <a:ext cx="4320000" cy="8742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pPr>
          <a:r>
            <a:rPr lang="en-US" sz="1500" kern="1200" dirty="0"/>
            <a:t>Real-time detection</a:t>
          </a:r>
        </a:p>
        <a:p>
          <a:pPr marL="0" lvl="0" indent="0" algn="ctr" defTabSz="666750">
            <a:lnSpc>
              <a:spcPct val="100000"/>
            </a:lnSpc>
            <a:spcBef>
              <a:spcPct val="0"/>
            </a:spcBef>
            <a:spcAft>
              <a:spcPct val="35000"/>
            </a:spcAft>
            <a:buNone/>
          </a:pPr>
          <a:r>
            <a:rPr lang="en-US" sz="1500" kern="1200" dirty="0"/>
            <a:t>Detection from altitudes typically flown by sUAS</a:t>
          </a:r>
        </a:p>
        <a:p>
          <a:pPr marL="0" lvl="0" indent="0" algn="ctr" defTabSz="666750">
            <a:lnSpc>
              <a:spcPct val="100000"/>
            </a:lnSpc>
            <a:spcBef>
              <a:spcPct val="0"/>
            </a:spcBef>
            <a:spcAft>
              <a:spcPct val="35000"/>
            </a:spcAft>
            <a:buNone/>
          </a:pPr>
          <a:r>
            <a:rPr lang="en-US" sz="1500" kern="1200" dirty="0"/>
            <a:t>Geo-rectification of fire relative to sensor</a:t>
          </a:r>
        </a:p>
      </dsp:txBody>
      <dsp:txXfrm>
        <a:off x="559800" y="2921149"/>
        <a:ext cx="4320000" cy="874256"/>
      </dsp:txXfrm>
    </dsp:sp>
    <dsp:sp modelId="{364AF4A8-D50B-4624-9370-3AE1AD89764E}">
      <dsp:nvSpPr>
        <dsp:cNvPr id="0" name=""/>
        <dsp:cNvSpPr/>
      </dsp:nvSpPr>
      <dsp:spPr>
        <a:xfrm>
          <a:off x="7039800" y="557138"/>
          <a:ext cx="1512000" cy="1512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E70FC78-73FB-4105-BF57-15C26BC21EF0}">
      <dsp:nvSpPr>
        <dsp:cNvPr id="0" name=""/>
        <dsp:cNvSpPr/>
      </dsp:nvSpPr>
      <dsp:spPr>
        <a:xfrm>
          <a:off x="5635800" y="2208383"/>
          <a:ext cx="4320000" cy="648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defRPr b="1"/>
          </a:pPr>
          <a:r>
            <a:rPr lang="en-US" sz="2000" kern="1200"/>
            <a:t>Simulate a sUAS tracking a detected fire front</a:t>
          </a:r>
        </a:p>
      </dsp:txBody>
      <dsp:txXfrm>
        <a:off x="5635800" y="2208383"/>
        <a:ext cx="4320000" cy="648000"/>
      </dsp:txXfrm>
    </dsp:sp>
    <dsp:sp modelId="{63E23CAA-F69D-48AB-B05C-CBB8C2F7D0B3}">
      <dsp:nvSpPr>
        <dsp:cNvPr id="0" name=""/>
        <dsp:cNvSpPr/>
      </dsp:nvSpPr>
      <dsp:spPr>
        <a:xfrm>
          <a:off x="5635800" y="2921149"/>
          <a:ext cx="4320000" cy="8742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100000"/>
            </a:lnSpc>
            <a:spcBef>
              <a:spcPct val="0"/>
            </a:spcBef>
            <a:spcAft>
              <a:spcPct val="35000"/>
            </a:spcAft>
            <a:buNone/>
          </a:pPr>
          <a:r>
            <a:rPr lang="en-US" sz="1500" kern="1200"/>
            <a:t>Real-time tracking</a:t>
          </a:r>
        </a:p>
        <a:p>
          <a:pPr marL="0" lvl="0" indent="0" algn="ctr" defTabSz="666750">
            <a:lnSpc>
              <a:spcPct val="100000"/>
            </a:lnSpc>
            <a:spcBef>
              <a:spcPct val="0"/>
            </a:spcBef>
            <a:spcAft>
              <a:spcPct val="35000"/>
            </a:spcAft>
            <a:buNone/>
          </a:pPr>
          <a:r>
            <a:rPr lang="en-US" sz="1500" kern="1200" dirty="0"/>
            <a:t>Complete boundary coverage in single pass</a:t>
          </a:r>
        </a:p>
        <a:p>
          <a:pPr marL="0" lvl="0" indent="0" algn="ctr" defTabSz="666750">
            <a:lnSpc>
              <a:spcPct val="100000"/>
            </a:lnSpc>
            <a:spcBef>
              <a:spcPct val="0"/>
            </a:spcBef>
            <a:spcAft>
              <a:spcPct val="35000"/>
            </a:spcAft>
            <a:buNone/>
          </a:pPr>
          <a:r>
            <a:rPr lang="en-US" sz="1500" kern="1200" dirty="0"/>
            <a:t>sUAS position used to determine extent of fire</a:t>
          </a:r>
        </a:p>
      </dsp:txBody>
      <dsp:txXfrm>
        <a:off x="5635800" y="2921149"/>
        <a:ext cx="4320000" cy="874256"/>
      </dsp:txXfrm>
    </dsp:sp>
  </dsp:spTree>
</dsp:drawing>
</file>

<file path=ppt/diagrams/layout1.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75E5929-E42A-488B-8494-19B8853F3EB2}" type="datetimeFigureOut">
              <a:rPr lang="en-US" smtClean="0"/>
              <a:t>11/12/2020</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B46C92E-CFA7-4AE9-8A9A-580BC7D43DBA}" type="slidenum">
              <a:rPr lang="en-US" smtClean="0"/>
              <a:t>‹#›</a:t>
            </a:fld>
            <a:endParaRPr lang="en-US"/>
          </a:p>
        </p:txBody>
      </p:sp>
    </p:spTree>
    <p:extLst>
      <p:ext uri="{BB962C8B-B14F-4D97-AF65-F5344CB8AC3E}">
        <p14:creationId xmlns:p14="http://schemas.microsoft.com/office/powerpoint/2010/main" val="1992440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A8CBD4E-79CD-416B-B7F3-2EBFA4959F09}" type="datetimeFigureOut">
              <a:rPr lang="en-US" smtClean="0"/>
              <a:t>11/12/2020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AFC943-4D69-4111-BA1F-0F78D654C21C}" type="slidenum">
              <a:rPr lang="en-US" smtClean="0"/>
              <a:t>‹#›</a:t>
            </a:fld>
            <a:endParaRPr lang="en-US"/>
          </a:p>
        </p:txBody>
      </p:sp>
    </p:spTree>
    <p:extLst>
      <p:ext uri="{BB962C8B-B14F-4D97-AF65-F5344CB8AC3E}">
        <p14:creationId xmlns:p14="http://schemas.microsoft.com/office/powerpoint/2010/main" val="42210338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My name is Joshua Baculi. I am part of the SAFE50 team here at NASA Ames. We are working on the autonomy side of the </a:t>
            </a:r>
            <a:r>
              <a:rPr lang="en-US" dirty="0" err="1"/>
              <a:t>STEReO</a:t>
            </a:r>
            <a:r>
              <a:rPr lang="en-US" dirty="0"/>
              <a:t> project. If you attended the </a:t>
            </a:r>
            <a:r>
              <a:rPr lang="en-US" dirty="0" err="1"/>
              <a:t>STEReO</a:t>
            </a:r>
            <a:r>
              <a:rPr lang="en-US" dirty="0"/>
              <a:t> Workshop at Ames in February, you may be familiar with some our past autonomy work I presented at the workshop. Here, I will present our research focusing on the autonomous </a:t>
            </a:r>
            <a:r>
              <a:rPr lang="en-US" dirty="0" err="1"/>
              <a:t>fireline</a:t>
            </a:r>
            <a:r>
              <a:rPr lang="en-US" dirty="0"/>
              <a:t> detection and tracking by a sUAS.</a:t>
            </a:r>
          </a:p>
        </p:txBody>
      </p:sp>
      <p:sp>
        <p:nvSpPr>
          <p:cNvPr id="4" name="Slide Number Placeholder 3"/>
          <p:cNvSpPr>
            <a:spLocks noGrp="1"/>
          </p:cNvSpPr>
          <p:nvPr>
            <p:ph type="sldNum" sz="quarter" idx="5"/>
          </p:nvPr>
        </p:nvSpPr>
        <p:spPr/>
        <p:txBody>
          <a:bodyPr/>
          <a:lstStyle/>
          <a:p>
            <a:fld id="{53AFC943-4D69-4111-BA1F-0F78D654C21C}" type="slidenum">
              <a:rPr lang="en-US" smtClean="0"/>
              <a:t>1</a:t>
            </a:fld>
            <a:endParaRPr lang="en-US"/>
          </a:p>
        </p:txBody>
      </p:sp>
    </p:spTree>
    <p:extLst>
      <p:ext uri="{BB962C8B-B14F-4D97-AF65-F5344CB8AC3E}">
        <p14:creationId xmlns:p14="http://schemas.microsoft.com/office/powerpoint/2010/main" val="38205149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wildfire </a:t>
            </a:r>
          </a:p>
        </p:txBody>
      </p:sp>
      <p:sp>
        <p:nvSpPr>
          <p:cNvPr id="4" name="Slide Number Placeholder 3"/>
          <p:cNvSpPr>
            <a:spLocks noGrp="1"/>
          </p:cNvSpPr>
          <p:nvPr>
            <p:ph type="sldNum" sz="quarter" idx="5"/>
          </p:nvPr>
        </p:nvSpPr>
        <p:spPr/>
        <p:txBody>
          <a:bodyPr/>
          <a:lstStyle/>
          <a:p>
            <a:fld id="{53AFC943-4D69-4111-BA1F-0F78D654C21C}" type="slidenum">
              <a:rPr lang="en-US" smtClean="0"/>
              <a:t>2</a:t>
            </a:fld>
            <a:endParaRPr lang="en-US"/>
          </a:p>
        </p:txBody>
      </p:sp>
    </p:spTree>
    <p:extLst>
      <p:ext uri="{BB962C8B-B14F-4D97-AF65-F5344CB8AC3E}">
        <p14:creationId xmlns:p14="http://schemas.microsoft.com/office/powerpoint/2010/main" val="19928003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two objectives of this research are the autonomous detection and tracking of a wildfire. Both objectives are tested in simulation, where wildfire, IR sensor, and vehicle are simulated with visualization. Both the detection and tracking are conducted in real-time, meaning the processing is done onboard the vehicle rather than downlinking the IR video capture to a ground station for post-processing.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IR detection occurs as altitudes typically flown by sUAS and geo-rectifies the fire relative to the sensor onboard the vehicle.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relative fire location is then fused with the sUAS position to determine the global location of the fire. The complete boundary coverage is done in a single pass such that the vehicle does not have to backtrack to capture the entire fire perimeter.</a:t>
            </a:r>
          </a:p>
          <a:p>
            <a:endParaRPr lang="en-US" dirty="0"/>
          </a:p>
        </p:txBody>
      </p:sp>
      <p:sp>
        <p:nvSpPr>
          <p:cNvPr id="4" name="Slide Number Placeholder 3"/>
          <p:cNvSpPr>
            <a:spLocks noGrp="1"/>
          </p:cNvSpPr>
          <p:nvPr>
            <p:ph type="sldNum" sz="quarter" idx="10"/>
          </p:nvPr>
        </p:nvSpPr>
        <p:spPr/>
        <p:txBody>
          <a:bodyPr/>
          <a:lstStyle/>
          <a:p>
            <a:fld id="{53AFC943-4D69-4111-BA1F-0F78D654C21C}" type="slidenum">
              <a:rPr lang="en-US" smtClean="0"/>
              <a:t>3</a:t>
            </a:fld>
            <a:endParaRPr lang="en-US" dirty="0"/>
          </a:p>
        </p:txBody>
      </p:sp>
    </p:spTree>
    <p:extLst>
      <p:ext uri="{BB962C8B-B14F-4D97-AF65-F5344CB8AC3E}">
        <p14:creationId xmlns:p14="http://schemas.microsoft.com/office/powerpoint/2010/main" val="9373885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left is a video capture of a BBQ fire taken by a FLIR Duo R. On the right is the same fire binarized to fire and non-fire pixels. The Duo R saves both the visual camera and TIR video files to an SD card with every capture. I took the raw TIR video file and used MATLAB to test methodologies for binarizing fire and non-fire pixels. I found adaptive binarization methods such as Otsu segmentation to yield problematic results—if no fire was present in the FOV, the Otsu method would binarize whichever pixels were the hottest (e.g. sunlit grass vs shadowed ground). Thus, I found the most consistent method to be a hard set threshold where any pixel above ~390K is binarized to a fire pixel.</a:t>
            </a:r>
          </a:p>
        </p:txBody>
      </p:sp>
      <p:sp>
        <p:nvSpPr>
          <p:cNvPr id="4" name="Slide Number Placeholder 3"/>
          <p:cNvSpPr>
            <a:spLocks noGrp="1"/>
          </p:cNvSpPr>
          <p:nvPr>
            <p:ph type="sldNum" sz="quarter" idx="5"/>
          </p:nvPr>
        </p:nvSpPr>
        <p:spPr/>
        <p:txBody>
          <a:bodyPr/>
          <a:lstStyle/>
          <a:p>
            <a:fld id="{53AFC943-4D69-4111-BA1F-0F78D654C21C}" type="slidenum">
              <a:rPr lang="en-US" smtClean="0"/>
              <a:t>4</a:t>
            </a:fld>
            <a:endParaRPr lang="en-US"/>
          </a:p>
        </p:txBody>
      </p:sp>
    </p:spTree>
    <p:extLst>
      <p:ext uri="{BB962C8B-B14F-4D97-AF65-F5344CB8AC3E}">
        <p14:creationId xmlns:p14="http://schemas.microsoft.com/office/powerpoint/2010/main" val="30181092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 demonstrate the binarization methodology on an RGB wildfire simulation. The top left image shows the dynamic wildfire simulation written by a summer intern. The top right shows the binarization of red pixels, the bottom left the binarization of green, and the bottom right the binarization of blue. This shows how fire binarization can be applied to visual spectrum imagery in the simplest case. In the red binarization, only the active fire pixels are binarized whereas the green lumps burning and burned pixels together. Because this is a simple wildfire visualization, there are no blue pixels to binarize. While we can simulate the evolution of a dynamic wildfire, the first steps in our </a:t>
            </a:r>
            <a:r>
              <a:rPr lang="en-US" dirty="0" err="1"/>
              <a:t>fireline</a:t>
            </a:r>
            <a:r>
              <a:rPr lang="en-US" dirty="0"/>
              <a:t> detection and tracking focuses on a static wildfire. Therefore, in our simulation visualization, a single time step instance of the wildfire is overlaid on the terrain, which I will show in the next slide.</a:t>
            </a:r>
          </a:p>
        </p:txBody>
      </p:sp>
      <p:sp>
        <p:nvSpPr>
          <p:cNvPr id="4" name="Slide Number Placeholder 3"/>
          <p:cNvSpPr>
            <a:spLocks noGrp="1"/>
          </p:cNvSpPr>
          <p:nvPr>
            <p:ph type="sldNum" sz="quarter" idx="5"/>
          </p:nvPr>
        </p:nvSpPr>
        <p:spPr/>
        <p:txBody>
          <a:bodyPr/>
          <a:lstStyle/>
          <a:p>
            <a:fld id="{53AFC943-4D69-4111-BA1F-0F78D654C21C}" type="slidenum">
              <a:rPr lang="en-US" smtClean="0"/>
              <a:t>5</a:t>
            </a:fld>
            <a:endParaRPr lang="en-US"/>
          </a:p>
        </p:txBody>
      </p:sp>
    </p:spTree>
    <p:extLst>
      <p:ext uri="{BB962C8B-B14F-4D97-AF65-F5344CB8AC3E}">
        <p14:creationId xmlns:p14="http://schemas.microsoft.com/office/powerpoint/2010/main" val="39827345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wildfire detection and tracking simulation environment in Reflection. In a real wildfire scenario, the wildfire’s exact location may not be known, so the static wildfire bitmap is overlaid in the Map Display for testing purposes. I start the simulation but selecting the flight plan and then starting the autopilot. The </a:t>
            </a:r>
            <a:r>
              <a:rPr lang="en-US" dirty="0" err="1"/>
              <a:t>ScenVis</a:t>
            </a:r>
            <a:r>
              <a:rPr lang="en-US" dirty="0"/>
              <a:t> environment in the bottom center is shown to give the operator awareness of the simulation environment and does not reflect what the operator may know on the field. The black </a:t>
            </a:r>
            <a:r>
              <a:rPr lang="en-US" dirty="0" err="1"/>
              <a:t>SceneVIs</a:t>
            </a:r>
            <a:r>
              <a:rPr lang="en-US" dirty="0"/>
              <a:t> window on the bottom right simulates the IR camera where only the hot emissivity of a fire would be visible. As the vehicle approaches the wildfire in the Map Display, you can see the wildfire in the viewport box in the IR </a:t>
            </a:r>
            <a:r>
              <a:rPr lang="en-US" dirty="0" err="1"/>
              <a:t>SceneVis</a:t>
            </a:r>
            <a:r>
              <a:rPr lang="en-US" dirty="0"/>
              <a:t>.</a:t>
            </a:r>
          </a:p>
          <a:p>
            <a:r>
              <a:rPr lang="en-US" dirty="0"/>
              <a:t>As of now, I am working on taking the IR viewport and rendering it as a texture for wildfire segmentation. Following that, I will implement a waypoint scheme to keep the fire boundary centered along the viewport FOV.</a:t>
            </a:r>
          </a:p>
        </p:txBody>
      </p:sp>
      <p:sp>
        <p:nvSpPr>
          <p:cNvPr id="4" name="Slide Number Placeholder 3"/>
          <p:cNvSpPr>
            <a:spLocks noGrp="1"/>
          </p:cNvSpPr>
          <p:nvPr>
            <p:ph type="sldNum" sz="quarter" idx="5"/>
          </p:nvPr>
        </p:nvSpPr>
        <p:spPr/>
        <p:txBody>
          <a:bodyPr/>
          <a:lstStyle/>
          <a:p>
            <a:fld id="{53AFC943-4D69-4111-BA1F-0F78D654C21C}" type="slidenum">
              <a:rPr lang="en-US" smtClean="0"/>
              <a:t>6</a:t>
            </a:fld>
            <a:endParaRPr lang="en-US"/>
          </a:p>
        </p:txBody>
      </p:sp>
    </p:spTree>
    <p:extLst>
      <p:ext uri="{BB962C8B-B14F-4D97-AF65-F5344CB8AC3E}">
        <p14:creationId xmlns:p14="http://schemas.microsoft.com/office/powerpoint/2010/main" val="30383186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3AFC943-4D69-4111-BA1F-0F78D654C21C}" type="slidenum">
              <a:rPr lang="en-US" smtClean="0"/>
              <a:t>7</a:t>
            </a:fld>
            <a:endParaRPr lang="en-US" dirty="0"/>
          </a:p>
        </p:txBody>
      </p:sp>
    </p:spTree>
    <p:extLst>
      <p:ext uri="{BB962C8B-B14F-4D97-AF65-F5344CB8AC3E}">
        <p14:creationId xmlns:p14="http://schemas.microsoft.com/office/powerpoint/2010/main" val="11628066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D16A004-02B0-5545-A654-41F1092C47E4}" type="datetime1">
              <a:rPr lang="en-US" smtClean="0"/>
              <a:t>11/12/2020</a:t>
            </a:fld>
            <a:endParaRPr lang="en-US"/>
          </a:p>
        </p:txBody>
      </p:sp>
      <p:sp>
        <p:nvSpPr>
          <p:cNvPr id="5" name="Footer Placeholder 4"/>
          <p:cNvSpPr>
            <a:spLocks noGrp="1"/>
          </p:cNvSpPr>
          <p:nvPr>
            <p:ph type="ftr" sz="quarter" idx="11"/>
          </p:nvPr>
        </p:nvSpPr>
        <p:spPr/>
        <p:txBody>
          <a:bodyPr/>
          <a:lstStyle/>
          <a:p>
            <a:r>
              <a:rPr lang="en-US" dirty="0"/>
              <a:t>Presented November  at NASA Ames Research Center, Moffett Field, CA, USA.</a:t>
            </a:r>
          </a:p>
        </p:txBody>
      </p:sp>
      <p:sp>
        <p:nvSpPr>
          <p:cNvPr id="6" name="Slide Number Placeholder 5"/>
          <p:cNvSpPr>
            <a:spLocks noGrp="1"/>
          </p:cNvSpPr>
          <p:nvPr>
            <p:ph type="sldNum" sz="quarter" idx="12"/>
          </p:nvPr>
        </p:nvSpPr>
        <p:spPr/>
        <p:txBody>
          <a:bodyPr/>
          <a:lstStyle/>
          <a:p>
            <a:fld id="{E6138D3F-641D-4783-9036-421319086A83}" type="slidenum">
              <a:rPr lang="en-US" smtClean="0"/>
              <a:t>‹#›</a:t>
            </a:fld>
            <a:endParaRPr lang="en-US"/>
          </a:p>
        </p:txBody>
      </p:sp>
    </p:spTree>
    <p:extLst>
      <p:ext uri="{BB962C8B-B14F-4D97-AF65-F5344CB8AC3E}">
        <p14:creationId xmlns:p14="http://schemas.microsoft.com/office/powerpoint/2010/main" val="36581560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5400"/>
            </a:lvl1pPr>
          </a:lstStyle>
          <a:p>
            <a:r>
              <a:rPr lang="en-US" dirty="0"/>
              <a:t>Click to edit Master title style</a:t>
            </a:r>
          </a:p>
        </p:txBody>
      </p:sp>
      <p:sp>
        <p:nvSpPr>
          <p:cNvPr id="3" name="Content Placeholder 2"/>
          <p:cNvSpPr>
            <a:spLocks noGrp="1"/>
          </p:cNvSpPr>
          <p:nvPr>
            <p:ph idx="1"/>
          </p:nvPr>
        </p:nvSpPr>
        <p:spPr>
          <a:xfrm>
            <a:off x="838200" y="1415143"/>
            <a:ext cx="10515600" cy="4761820"/>
          </a:xfrm>
        </p:spPr>
        <p:txBody>
          <a:bodyPr>
            <a:normAutofit/>
          </a:bodyPr>
          <a:lstStyle>
            <a:lvl1pPr>
              <a:lnSpc>
                <a:spcPct val="100000"/>
              </a:lnSpc>
              <a:defRPr sz="2800"/>
            </a:lvl1pPr>
            <a:lvl2pPr>
              <a:lnSpc>
                <a:spcPct val="100000"/>
              </a:lnSpc>
              <a:defRPr sz="2800"/>
            </a:lvl2pPr>
            <a:lvl3pPr>
              <a:lnSpc>
                <a:spcPct val="100000"/>
              </a:lnSpc>
              <a:defRPr sz="2800"/>
            </a:lvl3pPr>
            <a:lvl4pPr>
              <a:lnSpc>
                <a:spcPct val="100000"/>
              </a:lnSpc>
              <a:defRPr sz="2800"/>
            </a:lvl4pPr>
            <a:lvl5pPr>
              <a:lnSpc>
                <a:spcPct val="100000"/>
              </a:lnSpc>
              <a:defRPr sz="28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95B66092-456D-4A48-85C4-A9A66BC722F2}" type="datetime1">
              <a:rPr lang="en-US" smtClean="0"/>
              <a:t>11/12/2020</a:t>
            </a:fld>
            <a:endParaRPr lang="en-US"/>
          </a:p>
        </p:txBody>
      </p:sp>
      <p:sp>
        <p:nvSpPr>
          <p:cNvPr id="5" name="Footer Placeholder 4"/>
          <p:cNvSpPr>
            <a:spLocks noGrp="1"/>
          </p:cNvSpPr>
          <p:nvPr>
            <p:ph type="ftr" sz="quarter" idx="11"/>
          </p:nvPr>
        </p:nvSpPr>
        <p:spPr/>
        <p:txBody>
          <a:bodyPr/>
          <a:lstStyle/>
          <a:p>
            <a:r>
              <a:rPr lang="en-US"/>
              <a:t>Presented April 24, 2019 at NASA Ames Research Center, Moffett Field, CA, USA.</a:t>
            </a:r>
            <a:endParaRPr lang="en-US" dirty="0"/>
          </a:p>
        </p:txBody>
      </p:sp>
      <p:sp>
        <p:nvSpPr>
          <p:cNvPr id="6" name="Slide Number Placeholder 5"/>
          <p:cNvSpPr>
            <a:spLocks noGrp="1"/>
          </p:cNvSpPr>
          <p:nvPr>
            <p:ph type="sldNum" sz="quarter" idx="12"/>
          </p:nvPr>
        </p:nvSpPr>
        <p:spPr/>
        <p:txBody>
          <a:bodyPr/>
          <a:lstStyle/>
          <a:p>
            <a:fld id="{E6138D3F-641D-4783-9036-421319086A83}" type="slidenum">
              <a:rPr lang="en-US" smtClean="0"/>
              <a:t>‹#›</a:t>
            </a:fld>
            <a:endParaRPr lang="en-US"/>
          </a:p>
        </p:txBody>
      </p:sp>
    </p:spTree>
    <p:extLst>
      <p:ext uri="{BB962C8B-B14F-4D97-AF65-F5344CB8AC3E}">
        <p14:creationId xmlns:p14="http://schemas.microsoft.com/office/powerpoint/2010/main" val="10704194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ctr">
            <a:normAutofit/>
          </a:bodyPr>
          <a:lstStyle>
            <a:lvl1pPr>
              <a:defRPr sz="4000">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p>
            <a:fld id="{7DC5B43B-24CD-8740-910D-4634F6602EC9}" type="datetime1">
              <a:rPr lang="en-US" smtClean="0"/>
              <a:t>11/12/2020</a:t>
            </a:fld>
            <a:endParaRPr lang="en-US"/>
          </a:p>
        </p:txBody>
      </p:sp>
      <p:sp>
        <p:nvSpPr>
          <p:cNvPr id="5" name="Footer Placeholder 4"/>
          <p:cNvSpPr>
            <a:spLocks noGrp="1"/>
          </p:cNvSpPr>
          <p:nvPr>
            <p:ph type="ftr" sz="quarter" idx="11"/>
          </p:nvPr>
        </p:nvSpPr>
        <p:spPr/>
        <p:txBody>
          <a:bodyPr/>
          <a:lstStyle/>
          <a:p>
            <a:r>
              <a:rPr lang="en-US"/>
              <a:t>Presented April 24, 2019 at NASA Ames Research Center, Moffett Field, CA, USA.</a:t>
            </a:r>
          </a:p>
        </p:txBody>
      </p:sp>
      <p:sp>
        <p:nvSpPr>
          <p:cNvPr id="6" name="Slide Number Placeholder 5"/>
          <p:cNvSpPr>
            <a:spLocks noGrp="1"/>
          </p:cNvSpPr>
          <p:nvPr>
            <p:ph type="sldNum" sz="quarter" idx="12"/>
          </p:nvPr>
        </p:nvSpPr>
        <p:spPr/>
        <p:txBody>
          <a:bodyPr/>
          <a:lstStyle/>
          <a:p>
            <a:fld id="{E6138D3F-641D-4783-9036-421319086A83}" type="slidenum">
              <a:rPr lang="en-US" smtClean="0"/>
              <a:t>‹#›</a:t>
            </a:fld>
            <a:endParaRPr lang="en-US"/>
          </a:p>
        </p:txBody>
      </p:sp>
    </p:spTree>
    <p:extLst>
      <p:ext uri="{BB962C8B-B14F-4D97-AF65-F5344CB8AC3E}">
        <p14:creationId xmlns:p14="http://schemas.microsoft.com/office/powerpoint/2010/main" val="20986767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129B15E-82D0-EB4B-8798-EFC51613138B}" type="datetime1">
              <a:rPr lang="en-US" smtClean="0"/>
              <a:t>11/12/2020</a:t>
            </a:fld>
            <a:endParaRPr lang="en-US"/>
          </a:p>
        </p:txBody>
      </p:sp>
      <p:sp>
        <p:nvSpPr>
          <p:cNvPr id="6" name="Footer Placeholder 5"/>
          <p:cNvSpPr>
            <a:spLocks noGrp="1"/>
          </p:cNvSpPr>
          <p:nvPr>
            <p:ph type="ftr" sz="quarter" idx="11"/>
          </p:nvPr>
        </p:nvSpPr>
        <p:spPr/>
        <p:txBody>
          <a:bodyPr/>
          <a:lstStyle/>
          <a:p>
            <a:r>
              <a:rPr lang="en-US"/>
              <a:t>Presented April 24, 2019 at NASA Ames Research Center, Moffett Field, CA, USA.</a:t>
            </a:r>
          </a:p>
        </p:txBody>
      </p:sp>
      <p:sp>
        <p:nvSpPr>
          <p:cNvPr id="7" name="Slide Number Placeholder 6"/>
          <p:cNvSpPr>
            <a:spLocks noGrp="1"/>
          </p:cNvSpPr>
          <p:nvPr>
            <p:ph type="sldNum" sz="quarter" idx="12"/>
          </p:nvPr>
        </p:nvSpPr>
        <p:spPr/>
        <p:txBody>
          <a:bodyPr/>
          <a:lstStyle/>
          <a:p>
            <a:fld id="{E6138D3F-641D-4783-9036-421319086A83}" type="slidenum">
              <a:rPr lang="en-US" smtClean="0"/>
              <a:t>‹#›</a:t>
            </a:fld>
            <a:endParaRPr lang="en-US"/>
          </a:p>
        </p:txBody>
      </p:sp>
    </p:spTree>
    <p:extLst>
      <p:ext uri="{BB962C8B-B14F-4D97-AF65-F5344CB8AC3E}">
        <p14:creationId xmlns:p14="http://schemas.microsoft.com/office/powerpoint/2010/main" val="14497312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8200" y="5555"/>
            <a:ext cx="10515600" cy="939581"/>
          </a:xfrm>
        </p:spPr>
        <p:txBody>
          <a:body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6778C0E-E6A4-7648-BFE6-DCD59FE651B7}" type="datetime1">
              <a:rPr lang="en-US" smtClean="0"/>
              <a:t>11/12/2020</a:t>
            </a:fld>
            <a:endParaRPr lang="en-US"/>
          </a:p>
        </p:txBody>
      </p:sp>
      <p:sp>
        <p:nvSpPr>
          <p:cNvPr id="8" name="Footer Placeholder 7"/>
          <p:cNvSpPr>
            <a:spLocks noGrp="1"/>
          </p:cNvSpPr>
          <p:nvPr>
            <p:ph type="ftr" sz="quarter" idx="11"/>
          </p:nvPr>
        </p:nvSpPr>
        <p:spPr/>
        <p:txBody>
          <a:bodyPr/>
          <a:lstStyle/>
          <a:p>
            <a:r>
              <a:rPr lang="en-US"/>
              <a:t>Presented April 24, 2019 at NASA Ames Research Center, Moffett Field, CA, USA.</a:t>
            </a:r>
          </a:p>
        </p:txBody>
      </p:sp>
      <p:sp>
        <p:nvSpPr>
          <p:cNvPr id="9" name="Slide Number Placeholder 8"/>
          <p:cNvSpPr>
            <a:spLocks noGrp="1"/>
          </p:cNvSpPr>
          <p:nvPr>
            <p:ph type="sldNum" sz="quarter" idx="12"/>
          </p:nvPr>
        </p:nvSpPr>
        <p:spPr/>
        <p:txBody>
          <a:bodyPr/>
          <a:lstStyle/>
          <a:p>
            <a:fld id="{E6138D3F-641D-4783-9036-421319086A83}" type="slidenum">
              <a:rPr lang="en-US" smtClean="0"/>
              <a:t>‹#›</a:t>
            </a:fld>
            <a:endParaRPr lang="en-US"/>
          </a:p>
        </p:txBody>
      </p:sp>
    </p:spTree>
    <p:extLst>
      <p:ext uri="{BB962C8B-B14F-4D97-AF65-F5344CB8AC3E}">
        <p14:creationId xmlns:p14="http://schemas.microsoft.com/office/powerpoint/2010/main" val="30503561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5400"/>
            </a:lvl1pPr>
          </a:lstStyle>
          <a:p>
            <a:r>
              <a:rPr lang="en-US" dirty="0"/>
              <a:t>Click to edit Master title style</a:t>
            </a:r>
          </a:p>
        </p:txBody>
      </p:sp>
      <p:sp>
        <p:nvSpPr>
          <p:cNvPr id="3" name="Date Placeholder 2"/>
          <p:cNvSpPr>
            <a:spLocks noGrp="1"/>
          </p:cNvSpPr>
          <p:nvPr>
            <p:ph type="dt" sz="half" idx="10"/>
          </p:nvPr>
        </p:nvSpPr>
        <p:spPr/>
        <p:txBody>
          <a:bodyPr/>
          <a:lstStyle/>
          <a:p>
            <a:fld id="{EBF1E1A7-C895-4145-9DFB-DF3C73C27FBB}" type="datetime1">
              <a:rPr lang="en-US" smtClean="0"/>
              <a:t>11/12/2020</a:t>
            </a:fld>
            <a:endParaRPr lang="en-US"/>
          </a:p>
        </p:txBody>
      </p:sp>
      <p:sp>
        <p:nvSpPr>
          <p:cNvPr id="4" name="Footer Placeholder 3"/>
          <p:cNvSpPr>
            <a:spLocks noGrp="1"/>
          </p:cNvSpPr>
          <p:nvPr>
            <p:ph type="ftr" sz="quarter" idx="11"/>
          </p:nvPr>
        </p:nvSpPr>
        <p:spPr/>
        <p:txBody>
          <a:bodyPr/>
          <a:lstStyle/>
          <a:p>
            <a:r>
              <a:rPr lang="en-US"/>
              <a:t>Presented April 24, 2019 at NASA Ames Research Center, Moffett Field, CA, USA.</a:t>
            </a:r>
          </a:p>
        </p:txBody>
      </p:sp>
      <p:sp>
        <p:nvSpPr>
          <p:cNvPr id="5" name="Slide Number Placeholder 4"/>
          <p:cNvSpPr>
            <a:spLocks noGrp="1"/>
          </p:cNvSpPr>
          <p:nvPr>
            <p:ph type="sldNum" sz="quarter" idx="12"/>
          </p:nvPr>
        </p:nvSpPr>
        <p:spPr/>
        <p:txBody>
          <a:bodyPr/>
          <a:lstStyle/>
          <a:p>
            <a:fld id="{E6138D3F-641D-4783-9036-421319086A83}" type="slidenum">
              <a:rPr lang="en-US" smtClean="0"/>
              <a:t>‹#›</a:t>
            </a:fld>
            <a:endParaRPr lang="en-US"/>
          </a:p>
        </p:txBody>
      </p:sp>
    </p:spTree>
    <p:extLst>
      <p:ext uri="{BB962C8B-B14F-4D97-AF65-F5344CB8AC3E}">
        <p14:creationId xmlns:p14="http://schemas.microsoft.com/office/powerpoint/2010/main" val="32693107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8B5A0A-3470-854C-90FF-23EC819192AC}" type="datetime1">
              <a:rPr lang="en-US" smtClean="0"/>
              <a:t>11/12/2020</a:t>
            </a:fld>
            <a:endParaRPr lang="en-US"/>
          </a:p>
        </p:txBody>
      </p:sp>
      <p:sp>
        <p:nvSpPr>
          <p:cNvPr id="3" name="Footer Placeholder 2"/>
          <p:cNvSpPr>
            <a:spLocks noGrp="1"/>
          </p:cNvSpPr>
          <p:nvPr>
            <p:ph type="ftr" sz="quarter" idx="11"/>
          </p:nvPr>
        </p:nvSpPr>
        <p:spPr/>
        <p:txBody>
          <a:bodyPr/>
          <a:lstStyle/>
          <a:p>
            <a:r>
              <a:rPr lang="en-US"/>
              <a:t>Presented April 24, 2019 at NASA Ames Research Center, Moffett Field, CA, USA.</a:t>
            </a:r>
          </a:p>
        </p:txBody>
      </p:sp>
      <p:sp>
        <p:nvSpPr>
          <p:cNvPr id="4" name="Slide Number Placeholder 3"/>
          <p:cNvSpPr>
            <a:spLocks noGrp="1"/>
          </p:cNvSpPr>
          <p:nvPr>
            <p:ph type="sldNum" sz="quarter" idx="12"/>
          </p:nvPr>
        </p:nvSpPr>
        <p:spPr/>
        <p:txBody>
          <a:bodyPr/>
          <a:lstStyle/>
          <a:p>
            <a:fld id="{E6138D3F-641D-4783-9036-421319086A83}" type="slidenum">
              <a:rPr lang="en-US" smtClean="0"/>
              <a:t>‹#›</a:t>
            </a:fld>
            <a:endParaRPr lang="en-US"/>
          </a:p>
        </p:txBody>
      </p:sp>
    </p:spTree>
    <p:extLst>
      <p:ext uri="{BB962C8B-B14F-4D97-AF65-F5344CB8AC3E}">
        <p14:creationId xmlns:p14="http://schemas.microsoft.com/office/powerpoint/2010/main" val="19868979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1B905B3-3D55-A449-93DF-68AE6847E01D}" type="datetime1">
              <a:rPr lang="en-US" smtClean="0"/>
              <a:t>11/12/2020</a:t>
            </a:fld>
            <a:endParaRPr lang="en-US"/>
          </a:p>
        </p:txBody>
      </p:sp>
      <p:sp>
        <p:nvSpPr>
          <p:cNvPr id="6" name="Footer Placeholder 5"/>
          <p:cNvSpPr>
            <a:spLocks noGrp="1"/>
          </p:cNvSpPr>
          <p:nvPr>
            <p:ph type="ftr" sz="quarter" idx="11"/>
          </p:nvPr>
        </p:nvSpPr>
        <p:spPr/>
        <p:txBody>
          <a:bodyPr/>
          <a:lstStyle/>
          <a:p>
            <a:r>
              <a:rPr lang="en-US"/>
              <a:t>Presented April 24, 2019 at NASA Ames Research Center, Moffett Field, CA, USA.</a:t>
            </a:r>
          </a:p>
        </p:txBody>
      </p:sp>
      <p:sp>
        <p:nvSpPr>
          <p:cNvPr id="7" name="Slide Number Placeholder 6"/>
          <p:cNvSpPr>
            <a:spLocks noGrp="1"/>
          </p:cNvSpPr>
          <p:nvPr>
            <p:ph type="sldNum" sz="quarter" idx="12"/>
          </p:nvPr>
        </p:nvSpPr>
        <p:spPr/>
        <p:txBody>
          <a:bodyPr/>
          <a:lstStyle/>
          <a:p>
            <a:fld id="{E6138D3F-641D-4783-9036-421319086A83}" type="slidenum">
              <a:rPr lang="en-US" smtClean="0"/>
              <a:t>‹#›</a:t>
            </a:fld>
            <a:endParaRPr lang="en-US"/>
          </a:p>
        </p:txBody>
      </p:sp>
    </p:spTree>
    <p:extLst>
      <p:ext uri="{BB962C8B-B14F-4D97-AF65-F5344CB8AC3E}">
        <p14:creationId xmlns:p14="http://schemas.microsoft.com/office/powerpoint/2010/main" val="37352825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9069D07-C136-D54C-8D1E-9495A9DA1326}" type="datetime1">
              <a:rPr lang="en-US" smtClean="0"/>
              <a:t>11/12/2020</a:t>
            </a:fld>
            <a:endParaRPr lang="en-US"/>
          </a:p>
        </p:txBody>
      </p:sp>
      <p:sp>
        <p:nvSpPr>
          <p:cNvPr id="6" name="Footer Placeholder 5"/>
          <p:cNvSpPr>
            <a:spLocks noGrp="1"/>
          </p:cNvSpPr>
          <p:nvPr>
            <p:ph type="ftr" sz="quarter" idx="11"/>
          </p:nvPr>
        </p:nvSpPr>
        <p:spPr/>
        <p:txBody>
          <a:bodyPr/>
          <a:lstStyle/>
          <a:p>
            <a:r>
              <a:rPr lang="en-US"/>
              <a:t>Presented April 24, 2019 at NASA Ames Research Center, Moffett Field, CA, USA.</a:t>
            </a:r>
          </a:p>
        </p:txBody>
      </p:sp>
      <p:sp>
        <p:nvSpPr>
          <p:cNvPr id="7" name="Slide Number Placeholder 6"/>
          <p:cNvSpPr>
            <a:spLocks noGrp="1"/>
          </p:cNvSpPr>
          <p:nvPr>
            <p:ph type="sldNum" sz="quarter" idx="12"/>
          </p:nvPr>
        </p:nvSpPr>
        <p:spPr/>
        <p:txBody>
          <a:bodyPr/>
          <a:lstStyle/>
          <a:p>
            <a:fld id="{E6138D3F-641D-4783-9036-421319086A83}" type="slidenum">
              <a:rPr lang="en-US" smtClean="0"/>
              <a:t>‹#›</a:t>
            </a:fld>
            <a:endParaRPr lang="en-US"/>
          </a:p>
        </p:txBody>
      </p:sp>
    </p:spTree>
    <p:extLst>
      <p:ext uri="{BB962C8B-B14F-4D97-AF65-F5344CB8AC3E}">
        <p14:creationId xmlns:p14="http://schemas.microsoft.com/office/powerpoint/2010/main" val="42519226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5400"/>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5C5835A-309A-4245-8ECE-27F96699B550}" type="datetime1">
              <a:rPr lang="en-US" smtClean="0"/>
              <a:t>11/12/2020</a:t>
            </a:fld>
            <a:endParaRPr lang="en-US"/>
          </a:p>
        </p:txBody>
      </p:sp>
      <p:sp>
        <p:nvSpPr>
          <p:cNvPr id="5" name="Footer Placeholder 4"/>
          <p:cNvSpPr>
            <a:spLocks noGrp="1"/>
          </p:cNvSpPr>
          <p:nvPr>
            <p:ph type="ftr" sz="quarter" idx="11"/>
          </p:nvPr>
        </p:nvSpPr>
        <p:spPr/>
        <p:txBody>
          <a:bodyPr/>
          <a:lstStyle/>
          <a:p>
            <a:r>
              <a:rPr lang="en-US"/>
              <a:t>Presented April 24, 2019 at NASA Ames Research Center, Moffett Field, CA, USA.</a:t>
            </a:r>
          </a:p>
        </p:txBody>
      </p:sp>
      <p:sp>
        <p:nvSpPr>
          <p:cNvPr id="6" name="Slide Number Placeholder 5"/>
          <p:cNvSpPr>
            <a:spLocks noGrp="1"/>
          </p:cNvSpPr>
          <p:nvPr>
            <p:ph type="sldNum" sz="quarter" idx="12"/>
          </p:nvPr>
        </p:nvSpPr>
        <p:spPr/>
        <p:txBody>
          <a:bodyPr/>
          <a:lstStyle/>
          <a:p>
            <a:fld id="{E6138D3F-641D-4783-9036-421319086A83}" type="slidenum">
              <a:rPr lang="en-US" smtClean="0"/>
              <a:t>‹#›</a:t>
            </a:fld>
            <a:endParaRPr lang="en-US"/>
          </a:p>
        </p:txBody>
      </p:sp>
    </p:spTree>
    <p:extLst>
      <p:ext uri="{BB962C8B-B14F-4D97-AF65-F5344CB8AC3E}">
        <p14:creationId xmlns:p14="http://schemas.microsoft.com/office/powerpoint/2010/main" val="1677822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6E6837D-8CAA-844E-8E15-C2CB18E10A35}" type="datetime1">
              <a:rPr lang="en-US" smtClean="0"/>
              <a:t>11/12/2020</a:t>
            </a:fld>
            <a:endParaRPr lang="en-US"/>
          </a:p>
        </p:txBody>
      </p:sp>
      <p:sp>
        <p:nvSpPr>
          <p:cNvPr id="5" name="Footer Placeholder 4"/>
          <p:cNvSpPr>
            <a:spLocks noGrp="1"/>
          </p:cNvSpPr>
          <p:nvPr>
            <p:ph type="ftr" sz="quarter" idx="11"/>
          </p:nvPr>
        </p:nvSpPr>
        <p:spPr/>
        <p:txBody>
          <a:bodyPr/>
          <a:lstStyle/>
          <a:p>
            <a:r>
              <a:rPr lang="en-US"/>
              <a:t>Presented April 24, 2019 at NASA Ames Research Center, Moffett Field, CA, USA.</a:t>
            </a:r>
          </a:p>
        </p:txBody>
      </p:sp>
      <p:sp>
        <p:nvSpPr>
          <p:cNvPr id="6" name="Slide Number Placeholder 5"/>
          <p:cNvSpPr>
            <a:spLocks noGrp="1"/>
          </p:cNvSpPr>
          <p:nvPr>
            <p:ph type="sldNum" sz="quarter" idx="12"/>
          </p:nvPr>
        </p:nvSpPr>
        <p:spPr/>
        <p:txBody>
          <a:bodyPr/>
          <a:lstStyle/>
          <a:p>
            <a:fld id="{E6138D3F-641D-4783-9036-421319086A83}" type="slidenum">
              <a:rPr lang="en-US" smtClean="0"/>
              <a:t>‹#›</a:t>
            </a:fld>
            <a:endParaRPr lang="en-US"/>
          </a:p>
        </p:txBody>
      </p:sp>
    </p:spTree>
    <p:extLst>
      <p:ext uri="{BB962C8B-B14F-4D97-AF65-F5344CB8AC3E}">
        <p14:creationId xmlns:p14="http://schemas.microsoft.com/office/powerpoint/2010/main" val="17409211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gi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8E0FBE2-E631-426D-B18B-5CB84C2E6652}"/>
              </a:ext>
            </a:extLst>
          </p:cNvPr>
          <p:cNvSpPr/>
          <p:nvPr userDrawn="1"/>
        </p:nvSpPr>
        <p:spPr>
          <a:xfrm>
            <a:off x="1" y="0"/>
            <a:ext cx="12191999" cy="952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1C82CE26-0F7D-452A-9CAE-A0733F78FE14}"/>
              </a:ext>
            </a:extLst>
          </p:cNvPr>
          <p:cNvPicPr>
            <a:picLocks noChangeAspect="1"/>
          </p:cNvPicPr>
          <p:nvPr userDrawn="1"/>
        </p:nvPicPr>
        <p:blipFill>
          <a:blip r:embed="rId13"/>
          <a:stretch>
            <a:fillRect/>
          </a:stretch>
        </p:blipFill>
        <p:spPr>
          <a:xfrm>
            <a:off x="11077186" y="-57978"/>
            <a:ext cx="1097280" cy="1097280"/>
          </a:xfrm>
          <a:prstGeom prst="rect">
            <a:avLst/>
          </a:prstGeom>
        </p:spPr>
      </p:pic>
      <p:pic>
        <p:nvPicPr>
          <p:cNvPr id="12" name="Picture 11">
            <a:extLst>
              <a:ext uri="{FF2B5EF4-FFF2-40B4-BE49-F238E27FC236}">
                <a16:creationId xmlns:a16="http://schemas.microsoft.com/office/drawing/2014/main" id="{7B5BA1F0-A73E-4515-92C6-B332D3167640}"/>
              </a:ext>
            </a:extLst>
          </p:cNvPr>
          <p:cNvPicPr>
            <a:picLocks noChangeAspect="1"/>
          </p:cNvPicPr>
          <p:nvPr userDrawn="1"/>
        </p:nvPicPr>
        <p:blipFill>
          <a:blip r:embed="rId14"/>
          <a:stretch>
            <a:fillRect/>
          </a:stretch>
        </p:blipFill>
        <p:spPr>
          <a:xfrm>
            <a:off x="-59634" y="-71275"/>
            <a:ext cx="1045895" cy="1112059"/>
          </a:xfrm>
          <a:prstGeom prst="rect">
            <a:avLst/>
          </a:prstGeom>
        </p:spPr>
      </p:pic>
      <p:sp>
        <p:nvSpPr>
          <p:cNvPr id="2" name="Title Placeholder 1"/>
          <p:cNvSpPr>
            <a:spLocks noGrp="1"/>
          </p:cNvSpPr>
          <p:nvPr>
            <p:ph type="title"/>
          </p:nvPr>
        </p:nvSpPr>
        <p:spPr>
          <a:xfrm>
            <a:off x="1012437" y="0"/>
            <a:ext cx="10090926" cy="9525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112059"/>
            <a:ext cx="10515600" cy="506490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600825"/>
            <a:ext cx="2743200" cy="257175"/>
          </a:xfrm>
          <a:prstGeom prst="rect">
            <a:avLst/>
          </a:prstGeom>
        </p:spPr>
        <p:txBody>
          <a:bodyPr vert="horz" lIns="91440" tIns="45720" rIns="91440" bIns="45720" rtlCol="0" anchor="ctr"/>
          <a:lstStyle>
            <a:lvl1pPr algn="l">
              <a:defRPr sz="1100">
                <a:solidFill>
                  <a:schemeClr val="tx1">
                    <a:tint val="75000"/>
                  </a:schemeClr>
                </a:solidFill>
                <a:latin typeface="Times New Roman" panose="02020603050405020304" pitchFamily="18" charset="0"/>
                <a:cs typeface="Times New Roman" panose="02020603050405020304" pitchFamily="18" charset="0"/>
              </a:defRPr>
            </a:lvl1pPr>
          </a:lstStyle>
          <a:p>
            <a:fld id="{64220294-E83E-1C49-B2D9-A811A5014B5C}" type="datetime1">
              <a:rPr lang="en-US" smtClean="0"/>
              <a:t>11/12/2020</a:t>
            </a:fld>
            <a:endParaRPr lang="en-US" dirty="0"/>
          </a:p>
        </p:txBody>
      </p:sp>
      <p:sp>
        <p:nvSpPr>
          <p:cNvPr id="5" name="Footer Placeholder 4"/>
          <p:cNvSpPr>
            <a:spLocks noGrp="1"/>
          </p:cNvSpPr>
          <p:nvPr>
            <p:ph type="ftr" sz="quarter" idx="3"/>
          </p:nvPr>
        </p:nvSpPr>
        <p:spPr>
          <a:xfrm>
            <a:off x="1143000" y="6490517"/>
            <a:ext cx="9829800" cy="367483"/>
          </a:xfrm>
          <a:prstGeom prst="rect">
            <a:avLst/>
          </a:prstGeom>
        </p:spPr>
        <p:txBody>
          <a:bodyPr vert="horz" lIns="91440" tIns="45720" rIns="91440" bIns="45720" rtlCol="0" anchor="ctr"/>
          <a:lstStyle>
            <a:lvl1pPr marL="0" marR="0" indent="0" algn="l" defTabSz="914400" rtl="0" eaLnBrk="1" fontAlgn="base" latinLnBrk="0" hangingPunct="1">
              <a:lnSpc>
                <a:spcPct val="100000"/>
              </a:lnSpc>
              <a:spcBef>
                <a:spcPct val="0"/>
              </a:spcBef>
              <a:spcAft>
                <a:spcPct val="0"/>
              </a:spcAft>
              <a:buClrTx/>
              <a:buSzTx/>
              <a:buFontTx/>
              <a:buNone/>
              <a:tabLst/>
              <a:defRPr sz="1600">
                <a:solidFill>
                  <a:schemeClr val="tx1">
                    <a:tint val="75000"/>
                  </a:schemeClr>
                </a:solidFill>
                <a:latin typeface="Times New Roman" panose="02020603050405020304" pitchFamily="18" charset="0"/>
                <a:cs typeface="Times New Roman" panose="02020603050405020304" pitchFamily="18" charset="0"/>
              </a:defRPr>
            </a:lvl1pPr>
          </a:lstStyle>
          <a:p>
            <a:r>
              <a:rPr lang="en-US" dirty="0"/>
              <a:t>Presented November 12 &amp; 19, 2020 at NASA Ames Research Center, Moffett Field, CA, USA.</a:t>
            </a:r>
          </a:p>
        </p:txBody>
      </p:sp>
      <p:sp>
        <p:nvSpPr>
          <p:cNvPr id="6" name="Slide Number Placeholder 5"/>
          <p:cNvSpPr>
            <a:spLocks noGrp="1"/>
          </p:cNvSpPr>
          <p:nvPr>
            <p:ph type="sldNum" sz="quarter" idx="4"/>
          </p:nvPr>
        </p:nvSpPr>
        <p:spPr>
          <a:xfrm>
            <a:off x="8610600" y="6600825"/>
            <a:ext cx="2743200" cy="257175"/>
          </a:xfrm>
          <a:prstGeom prst="rect">
            <a:avLst/>
          </a:prstGeom>
        </p:spPr>
        <p:txBody>
          <a:bodyPr vert="horz" lIns="91440" tIns="45720" rIns="91440" bIns="45720" rtlCol="0" anchor="ctr"/>
          <a:lstStyle>
            <a:lvl1pPr algn="r">
              <a:defRPr sz="1100">
                <a:solidFill>
                  <a:schemeClr val="tx1">
                    <a:tint val="75000"/>
                  </a:schemeClr>
                </a:solidFill>
                <a:latin typeface="Times New Roman" panose="02020603050405020304" pitchFamily="18" charset="0"/>
                <a:cs typeface="Times New Roman" panose="02020603050405020304" pitchFamily="18" charset="0"/>
              </a:defRPr>
            </a:lvl1pPr>
          </a:lstStyle>
          <a:p>
            <a:fld id="{E6138D3F-641D-4783-9036-421319086A83}" type="slidenum">
              <a:rPr lang="en-US" smtClean="0"/>
              <a:pPr/>
              <a:t>‹#›</a:t>
            </a:fld>
            <a:endParaRPr lang="en-US"/>
          </a:p>
        </p:txBody>
      </p:sp>
    </p:spTree>
    <p:extLst>
      <p:ext uri="{BB962C8B-B14F-4D97-AF65-F5344CB8AC3E}">
        <p14:creationId xmlns:p14="http://schemas.microsoft.com/office/powerpoint/2010/main" val="2424225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lnSpc>
          <a:spcPct val="90000"/>
        </a:lnSpc>
        <a:spcBef>
          <a:spcPct val="0"/>
        </a:spcBef>
        <a:buNone/>
        <a:defRPr sz="5400" b="0" kern="1200">
          <a:solidFill>
            <a:schemeClr val="bg1"/>
          </a:solidFill>
          <a:latin typeface="Times New Roman" panose="02020603050405020304" pitchFamily="18" charset="0"/>
          <a:ea typeface="+mj-ea"/>
          <a:cs typeface="Times New Roman" panose="02020603050405020304" pitchFamily="18" charset="0"/>
        </a:defRPr>
      </a:lvl1pPr>
    </p:titleStyle>
    <p:bodyStyle>
      <a:lvl1pPr marL="228600" indent="-228600" algn="l" defTabSz="914400" rtl="0" eaLnBrk="1" latinLnBrk="0" hangingPunct="1">
        <a:lnSpc>
          <a:spcPct val="150000"/>
        </a:lnSpc>
        <a:spcBef>
          <a:spcPts val="1000"/>
        </a:spcBef>
        <a:buFont typeface="Arial" panose="020B0604020202020204" pitchFamily="34" charset="0"/>
        <a:buChar char="•"/>
        <a:defRPr sz="32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defTabSz="914400" rtl="0" eaLnBrk="1" latinLnBrk="0" hangingPunct="1">
        <a:lnSpc>
          <a:spcPct val="150000"/>
        </a:lnSpc>
        <a:spcBef>
          <a:spcPts val="500"/>
        </a:spcBef>
        <a:buFont typeface="Arial" panose="020B0604020202020204" pitchFamily="34" charset="0"/>
        <a:buChar char="•"/>
        <a:defRPr sz="32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lnSpc>
          <a:spcPct val="150000"/>
        </a:lnSpc>
        <a:spcBef>
          <a:spcPts val="500"/>
        </a:spcBef>
        <a:buFont typeface="Arial" panose="020B0604020202020204" pitchFamily="34" charset="0"/>
        <a:buChar char="•"/>
        <a:defRPr sz="32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lnSpc>
          <a:spcPct val="150000"/>
        </a:lnSpc>
        <a:spcBef>
          <a:spcPts val="500"/>
        </a:spcBef>
        <a:buFont typeface="Arial" panose="020B0604020202020204" pitchFamily="34" charset="0"/>
        <a:buChar char="•"/>
        <a:defRPr sz="32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lnSpc>
          <a:spcPct val="150000"/>
        </a:lnSpc>
        <a:spcBef>
          <a:spcPts val="500"/>
        </a:spcBef>
        <a:buFont typeface="Arial" panose="020B0604020202020204" pitchFamily="34" charset="0"/>
        <a:buChar char="•"/>
        <a:defRPr sz="32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8" Type="http://schemas.openxmlformats.org/officeDocument/2006/relationships/video" Target="../media/media4.avi"/><Relationship Id="rId13" Type="http://schemas.openxmlformats.org/officeDocument/2006/relationships/image" Target="../media/image10.png"/><Relationship Id="rId3" Type="http://schemas.microsoft.com/office/2007/relationships/media" Target="../media/media2.mov"/><Relationship Id="rId7" Type="http://schemas.microsoft.com/office/2007/relationships/media" Target="../media/media4.avi"/><Relationship Id="rId12" Type="http://schemas.openxmlformats.org/officeDocument/2006/relationships/image" Target="../media/image9.png"/><Relationship Id="rId2" Type="http://schemas.openxmlformats.org/officeDocument/2006/relationships/video" Target="../media/media1.avi"/><Relationship Id="rId1" Type="http://schemas.microsoft.com/office/2007/relationships/media" Target="../media/media1.avi"/><Relationship Id="rId6" Type="http://schemas.openxmlformats.org/officeDocument/2006/relationships/video" Target="../media/media3.avi"/><Relationship Id="rId11" Type="http://schemas.openxmlformats.org/officeDocument/2006/relationships/image" Target="../media/image8.png"/><Relationship Id="rId5" Type="http://schemas.microsoft.com/office/2007/relationships/media" Target="../media/media3.avi"/><Relationship Id="rId10" Type="http://schemas.openxmlformats.org/officeDocument/2006/relationships/notesSlide" Target="../notesSlides/notesSlide4.xml"/><Relationship Id="rId4" Type="http://schemas.openxmlformats.org/officeDocument/2006/relationships/video" Target="../media/media2.mov"/><Relationship Id="rId9" Type="http://schemas.openxmlformats.org/officeDocument/2006/relationships/slideLayout" Target="../slideLayouts/slideLayout4.xml"/><Relationship Id="rId1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5.avi"/><Relationship Id="rId1" Type="http://schemas.microsoft.com/office/2007/relationships/media" Target="../media/media5.avi"/><Relationship Id="rId5" Type="http://schemas.openxmlformats.org/officeDocument/2006/relationships/image" Target="../media/image12.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6.mkv"/><Relationship Id="rId1" Type="http://schemas.microsoft.com/office/2007/relationships/media" Target="../media/media6.mkv"/><Relationship Id="rId5" Type="http://schemas.openxmlformats.org/officeDocument/2006/relationships/image" Target="../media/image13.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2.gif"/><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BC1819B-2519-4D41-B9C0-9F0442ED1F75}"/>
              </a:ext>
            </a:extLst>
          </p:cNvPr>
          <p:cNvPicPr>
            <a:picLocks noChangeAspect="1"/>
          </p:cNvPicPr>
          <p:nvPr/>
        </p:nvPicPr>
        <p:blipFill rotWithShape="1">
          <a:blip r:embed="rId3"/>
          <a:srcRect t="13402"/>
          <a:stretch/>
        </p:blipFill>
        <p:spPr>
          <a:xfrm>
            <a:off x="0" y="937544"/>
            <a:ext cx="12192000" cy="5920456"/>
          </a:xfrm>
          <a:prstGeom prst="rect">
            <a:avLst/>
          </a:prstGeom>
        </p:spPr>
      </p:pic>
      <p:sp>
        <p:nvSpPr>
          <p:cNvPr id="7" name="Rectangle 6">
            <a:extLst>
              <a:ext uri="{FF2B5EF4-FFF2-40B4-BE49-F238E27FC236}">
                <a16:creationId xmlns:a16="http://schemas.microsoft.com/office/drawing/2014/main" id="{A2FA3070-5176-43AC-AF30-FA6CE0D2A447}"/>
              </a:ext>
            </a:extLst>
          </p:cNvPr>
          <p:cNvSpPr/>
          <p:nvPr/>
        </p:nvSpPr>
        <p:spPr>
          <a:xfrm>
            <a:off x="0" y="937544"/>
            <a:ext cx="12191999" cy="5920456"/>
          </a:xfrm>
          <a:prstGeom prst="rect">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59534D7-C304-4570-A693-FD8D3A127824}"/>
              </a:ext>
            </a:extLst>
          </p:cNvPr>
          <p:cNvSpPr>
            <a:spLocks noGrp="1"/>
          </p:cNvSpPr>
          <p:nvPr>
            <p:ph type="ctrTitle"/>
          </p:nvPr>
        </p:nvSpPr>
        <p:spPr>
          <a:xfrm>
            <a:off x="838200" y="1122363"/>
            <a:ext cx="10515600" cy="2387600"/>
          </a:xfrm>
        </p:spPr>
        <p:txBody>
          <a:bodyPr>
            <a:normAutofit fontScale="90000"/>
          </a:bodyPr>
          <a:lstStyle/>
          <a:p>
            <a:r>
              <a:rPr lang="en-US" sz="6000" b="1" dirty="0" err="1">
                <a:solidFill>
                  <a:schemeClr val="tx1"/>
                </a:solidFill>
                <a:latin typeface="Times New Roman" panose="02020603050405020304" pitchFamily="18" charset="0"/>
                <a:cs typeface="Times New Roman" panose="02020603050405020304" pitchFamily="18" charset="0"/>
              </a:rPr>
              <a:t>STEReO</a:t>
            </a:r>
            <a:r>
              <a:rPr lang="en-US" sz="6000" b="1" dirty="0">
                <a:solidFill>
                  <a:schemeClr val="tx1"/>
                </a:solidFill>
                <a:latin typeface="Times New Roman" panose="02020603050405020304" pitchFamily="18" charset="0"/>
                <a:cs typeface="Times New Roman" panose="02020603050405020304" pitchFamily="18" charset="0"/>
              </a:rPr>
              <a:t>/SAFE50 : Autonomous sUAS Fireline Detection and Tracking</a:t>
            </a:r>
            <a:endParaRPr lang="en-US" dirty="0">
              <a:solidFill>
                <a:schemeClr val="tx1"/>
              </a:solidFill>
            </a:endParaRPr>
          </a:p>
        </p:txBody>
      </p:sp>
      <p:sp>
        <p:nvSpPr>
          <p:cNvPr id="3" name="Subtitle 2">
            <a:extLst>
              <a:ext uri="{FF2B5EF4-FFF2-40B4-BE49-F238E27FC236}">
                <a16:creationId xmlns:a16="http://schemas.microsoft.com/office/drawing/2014/main" id="{88B63B22-EB9F-4463-9FF7-391FB4CDCFB2}"/>
              </a:ext>
            </a:extLst>
          </p:cNvPr>
          <p:cNvSpPr>
            <a:spLocks noGrp="1"/>
          </p:cNvSpPr>
          <p:nvPr>
            <p:ph type="subTitle" idx="1"/>
          </p:nvPr>
        </p:nvSpPr>
        <p:spPr>
          <a:xfrm>
            <a:off x="1524000" y="3602037"/>
            <a:ext cx="9144000" cy="2301805"/>
          </a:xfrm>
        </p:spPr>
        <p:txBody>
          <a:bodyPr>
            <a:normAutofit fontScale="62500" lnSpcReduction="20000"/>
          </a:bodyPr>
          <a:lstStyle/>
          <a:p>
            <a:pPr algn="ctr">
              <a:lnSpc>
                <a:spcPct val="107000"/>
              </a:lnSpc>
            </a:pPr>
            <a:r>
              <a:rPr lang="en-US" sz="3800" dirty="0">
                <a:latin typeface="Times New Roman" panose="02020603050405020304" pitchFamily="18" charset="0"/>
                <a:ea typeface="Calibri" panose="020F0502020204030204" pitchFamily="34" charset="0"/>
                <a:cs typeface="Times New Roman" panose="02020603050405020304" pitchFamily="18" charset="0"/>
              </a:rPr>
              <a:t>Joshua Baculi</a:t>
            </a:r>
          </a:p>
          <a:p>
            <a:pPr algn="ctr">
              <a:lnSpc>
                <a:spcPct val="107000"/>
              </a:lnSpc>
            </a:pPr>
            <a:r>
              <a:rPr lang="en-US" sz="3800" dirty="0">
                <a:latin typeface="Times New Roman" panose="02020603050405020304" pitchFamily="18" charset="0"/>
                <a:ea typeface="Calibri" panose="020F0502020204030204" pitchFamily="34" charset="0"/>
                <a:cs typeface="Times New Roman" panose="02020603050405020304" pitchFamily="18" charset="0"/>
              </a:rPr>
              <a:t>joshua.e.baculi@nasa.gov</a:t>
            </a:r>
          </a:p>
          <a:p>
            <a:pPr algn="ctr">
              <a:lnSpc>
                <a:spcPct val="107000"/>
              </a:lnSpc>
            </a:pPr>
            <a:r>
              <a:rPr lang="en-US" sz="3800" dirty="0">
                <a:latin typeface="Times New Roman" panose="02020603050405020304" pitchFamily="18" charset="0"/>
                <a:ea typeface="Calibri" panose="020F0502020204030204" pitchFamily="34" charset="0"/>
                <a:cs typeface="Times New Roman" panose="02020603050405020304" pitchFamily="18" charset="0"/>
              </a:rPr>
              <a:t>Intelligent Systems Division</a:t>
            </a:r>
          </a:p>
          <a:p>
            <a:pPr algn="ctr">
              <a:lnSpc>
                <a:spcPct val="107000"/>
              </a:lnSpc>
            </a:pPr>
            <a:r>
              <a:rPr lang="en-US" sz="3800" dirty="0">
                <a:latin typeface="Times New Roman" panose="02020603050405020304" pitchFamily="18" charset="0"/>
                <a:ea typeface="Calibri" panose="020F0502020204030204" pitchFamily="34" charset="0"/>
                <a:cs typeface="Times New Roman" panose="02020603050405020304" pitchFamily="18" charset="0"/>
              </a:rPr>
              <a:t>NASA Ames Research Center</a:t>
            </a:r>
          </a:p>
          <a:p>
            <a:pPr algn="ctr">
              <a:lnSpc>
                <a:spcPct val="107000"/>
              </a:lnSpc>
            </a:pPr>
            <a:r>
              <a:rPr lang="en-US" sz="3800" dirty="0">
                <a:latin typeface="Times New Roman" panose="02020603050405020304" pitchFamily="18" charset="0"/>
                <a:ea typeface="Calibri" panose="020F0502020204030204" pitchFamily="34" charset="0"/>
                <a:cs typeface="Times New Roman" panose="02020603050405020304" pitchFamily="18" charset="0"/>
              </a:rPr>
              <a:t>Moffett Field, CA, USA</a:t>
            </a:r>
          </a:p>
          <a:p>
            <a:endParaRPr lang="en-US" dirty="0"/>
          </a:p>
        </p:txBody>
      </p:sp>
      <p:sp>
        <p:nvSpPr>
          <p:cNvPr id="5" name="Slide Number Placeholder 4">
            <a:extLst>
              <a:ext uri="{FF2B5EF4-FFF2-40B4-BE49-F238E27FC236}">
                <a16:creationId xmlns:a16="http://schemas.microsoft.com/office/drawing/2014/main" id="{12047C3C-4C62-4CA6-BC5A-5ED138C1AB8D}"/>
              </a:ext>
            </a:extLst>
          </p:cNvPr>
          <p:cNvSpPr>
            <a:spLocks noGrp="1"/>
          </p:cNvSpPr>
          <p:nvPr>
            <p:ph type="sldNum" sz="quarter" idx="12"/>
          </p:nvPr>
        </p:nvSpPr>
        <p:spPr/>
        <p:txBody>
          <a:bodyPr/>
          <a:lstStyle/>
          <a:p>
            <a:fld id="{E6138D3F-641D-4783-9036-421319086A83}" type="slidenum">
              <a:rPr lang="en-US" smtClean="0"/>
              <a:t>1</a:t>
            </a:fld>
            <a:endParaRPr lang="en-US"/>
          </a:p>
        </p:txBody>
      </p:sp>
    </p:spTree>
    <p:extLst>
      <p:ext uri="{BB962C8B-B14F-4D97-AF65-F5344CB8AC3E}">
        <p14:creationId xmlns:p14="http://schemas.microsoft.com/office/powerpoint/2010/main" val="10304592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5F948-79BF-4D7C-8D0B-EC10E8495196}"/>
              </a:ext>
            </a:extLst>
          </p:cNvPr>
          <p:cNvSpPr>
            <a:spLocks noGrp="1"/>
          </p:cNvSpPr>
          <p:nvPr>
            <p:ph type="title"/>
          </p:nvPr>
        </p:nvSpPr>
        <p:spPr/>
        <p:txBody>
          <a:bodyPr/>
          <a:lstStyle/>
          <a:p>
            <a:r>
              <a:rPr lang="en-US" dirty="0"/>
              <a:t>Narrative</a:t>
            </a:r>
          </a:p>
        </p:txBody>
      </p:sp>
      <p:sp>
        <p:nvSpPr>
          <p:cNvPr id="12" name="Content Placeholder 11">
            <a:extLst>
              <a:ext uri="{FF2B5EF4-FFF2-40B4-BE49-F238E27FC236}">
                <a16:creationId xmlns:a16="http://schemas.microsoft.com/office/drawing/2014/main" id="{C58C0AA3-6DFC-42CC-9904-C8D3C010EB42}"/>
              </a:ext>
            </a:extLst>
          </p:cNvPr>
          <p:cNvSpPr>
            <a:spLocks noGrp="1"/>
          </p:cNvSpPr>
          <p:nvPr>
            <p:ph idx="1"/>
          </p:nvPr>
        </p:nvSpPr>
        <p:spPr/>
        <p:txBody>
          <a:bodyPr>
            <a:normAutofit lnSpcReduction="10000"/>
          </a:bodyPr>
          <a:lstStyle/>
          <a:p>
            <a:r>
              <a:rPr lang="en-US" dirty="0"/>
              <a:t>Operator submits sUAS </a:t>
            </a:r>
            <a:r>
              <a:rPr lang="en-US" dirty="0" err="1"/>
              <a:t>fireline</a:t>
            </a:r>
            <a:r>
              <a:rPr lang="en-US" dirty="0"/>
              <a:t> monitoring operation plan to USS</a:t>
            </a:r>
          </a:p>
          <a:p>
            <a:r>
              <a:rPr lang="en-US" dirty="0"/>
              <a:t>sUAS executes flight plan searching for active wildfire</a:t>
            </a:r>
          </a:p>
          <a:p>
            <a:r>
              <a:rPr lang="en-US" dirty="0"/>
              <a:t>sUAS uses onboard autonomy to detect wildfire and plan a trajectory towards it</a:t>
            </a:r>
          </a:p>
          <a:p>
            <a:r>
              <a:rPr lang="en-US" dirty="0"/>
              <a:t>Using the onboard sensors, the sUAS tracks the </a:t>
            </a:r>
            <a:r>
              <a:rPr lang="en-US" dirty="0" err="1"/>
              <a:t>fireline</a:t>
            </a:r>
            <a:r>
              <a:rPr lang="en-US" dirty="0"/>
              <a:t> by keeping the line centered in the sensor FOV</a:t>
            </a:r>
          </a:p>
          <a:p>
            <a:r>
              <a:rPr lang="en-US" dirty="0"/>
              <a:t>The fire’s position is calculated by geo-rectifying the relative position to the sUAS</a:t>
            </a:r>
          </a:p>
          <a:p>
            <a:r>
              <a:rPr lang="en-US" dirty="0"/>
              <a:t>The fire position information is shared with the USS which re-broadcasts the information to relevant parties</a:t>
            </a:r>
          </a:p>
        </p:txBody>
      </p:sp>
      <p:sp>
        <p:nvSpPr>
          <p:cNvPr id="6" name="Slide Number Placeholder 5">
            <a:extLst>
              <a:ext uri="{FF2B5EF4-FFF2-40B4-BE49-F238E27FC236}">
                <a16:creationId xmlns:a16="http://schemas.microsoft.com/office/drawing/2014/main" id="{44CE0B5F-FC9A-41F6-A255-361ACAA51C8E}"/>
              </a:ext>
            </a:extLst>
          </p:cNvPr>
          <p:cNvSpPr>
            <a:spLocks noGrp="1"/>
          </p:cNvSpPr>
          <p:nvPr>
            <p:ph type="sldNum" sz="quarter" idx="12"/>
          </p:nvPr>
        </p:nvSpPr>
        <p:spPr/>
        <p:txBody>
          <a:bodyPr/>
          <a:lstStyle/>
          <a:p>
            <a:fld id="{E6138D3F-641D-4783-9036-421319086A83}" type="slidenum">
              <a:rPr lang="en-US" smtClean="0"/>
              <a:pPr/>
              <a:t>2</a:t>
            </a:fld>
            <a:endParaRPr lang="en-US"/>
          </a:p>
        </p:txBody>
      </p:sp>
    </p:spTree>
    <p:extLst>
      <p:ext uri="{BB962C8B-B14F-4D97-AF65-F5344CB8AC3E}">
        <p14:creationId xmlns:p14="http://schemas.microsoft.com/office/powerpoint/2010/main" val="17576940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389" y="0"/>
            <a:ext cx="10096821" cy="952820"/>
          </a:xfrm>
        </p:spPr>
        <p:txBody>
          <a:bodyPr>
            <a:normAutofit/>
          </a:bodyPr>
          <a:lstStyle/>
          <a:p>
            <a:r>
              <a:rPr lang="en-US" sz="5400" dirty="0"/>
              <a:t>Objectives</a:t>
            </a:r>
          </a:p>
        </p:txBody>
      </p:sp>
      <p:sp>
        <p:nvSpPr>
          <p:cNvPr id="5" name="Slide Number Placeholder 4">
            <a:extLst>
              <a:ext uri="{FF2B5EF4-FFF2-40B4-BE49-F238E27FC236}">
                <a16:creationId xmlns:a16="http://schemas.microsoft.com/office/drawing/2014/main" id="{DB33C766-999E-428E-8FF7-A8512F417838}"/>
              </a:ext>
            </a:extLst>
          </p:cNvPr>
          <p:cNvSpPr>
            <a:spLocks noGrp="1"/>
          </p:cNvSpPr>
          <p:nvPr>
            <p:ph type="sldNum" sz="quarter" idx="12"/>
          </p:nvPr>
        </p:nvSpPr>
        <p:spPr/>
        <p:txBody>
          <a:bodyPr/>
          <a:lstStyle/>
          <a:p>
            <a:fld id="{E6138D3F-641D-4783-9036-421319086A83}" type="slidenum">
              <a:rPr lang="en-US" smtClean="0"/>
              <a:t>3</a:t>
            </a:fld>
            <a:endParaRPr lang="en-US" dirty="0"/>
          </a:p>
        </p:txBody>
      </p:sp>
      <p:graphicFrame>
        <p:nvGraphicFramePr>
          <p:cNvPr id="10" name="Content Placeholder 2">
            <a:extLst>
              <a:ext uri="{FF2B5EF4-FFF2-40B4-BE49-F238E27FC236}">
                <a16:creationId xmlns:a16="http://schemas.microsoft.com/office/drawing/2014/main" id="{59915349-5845-4139-BBE8-179CF15B0BAA}"/>
              </a:ext>
            </a:extLst>
          </p:cNvPr>
          <p:cNvGraphicFramePr>
            <a:graphicFrameLocks noGrp="1"/>
          </p:cNvGraphicFramePr>
          <p:nvPr>
            <p:ph idx="1"/>
            <p:extLst>
              <p:ext uri="{D42A27DB-BD31-4B8C-83A1-F6EECF244321}">
                <p14:modId xmlns:p14="http://schemas.microsoft.com/office/powerpoint/2010/main" val="942043943"/>
              </p:ext>
            </p:extLst>
          </p:nvPr>
        </p:nvGraphicFramePr>
        <p:xfrm>
          <a:off x="838200" y="1828800"/>
          <a:ext cx="10515600" cy="43525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111175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E88316-6E99-46F6-ABEE-61484B8DABC7}"/>
              </a:ext>
            </a:extLst>
          </p:cNvPr>
          <p:cNvSpPr>
            <a:spLocks noGrp="1"/>
          </p:cNvSpPr>
          <p:nvPr>
            <p:ph type="title"/>
          </p:nvPr>
        </p:nvSpPr>
        <p:spPr/>
        <p:txBody>
          <a:bodyPr>
            <a:normAutofit/>
          </a:bodyPr>
          <a:lstStyle/>
          <a:p>
            <a:r>
              <a:rPr lang="en-US" sz="5400" dirty="0"/>
              <a:t>Fire Segmentation</a:t>
            </a:r>
          </a:p>
        </p:txBody>
      </p:sp>
      <p:sp>
        <p:nvSpPr>
          <p:cNvPr id="5" name="Slide Number Placeholder 4">
            <a:extLst>
              <a:ext uri="{FF2B5EF4-FFF2-40B4-BE49-F238E27FC236}">
                <a16:creationId xmlns:a16="http://schemas.microsoft.com/office/drawing/2014/main" id="{0B0CE3FE-DC4B-449C-8986-AD2EDC69D63A}"/>
              </a:ext>
            </a:extLst>
          </p:cNvPr>
          <p:cNvSpPr>
            <a:spLocks noGrp="1"/>
          </p:cNvSpPr>
          <p:nvPr>
            <p:ph type="sldNum" sz="quarter" idx="12"/>
          </p:nvPr>
        </p:nvSpPr>
        <p:spPr>
          <a:xfrm>
            <a:off x="7861570" y="6469502"/>
            <a:ext cx="2743200" cy="257175"/>
          </a:xfrm>
        </p:spPr>
        <p:txBody>
          <a:bodyPr/>
          <a:lstStyle/>
          <a:p>
            <a:fld id="{E6138D3F-641D-4783-9036-421319086A83}" type="slidenum">
              <a:rPr lang="en-US"/>
              <a:t>4</a:t>
            </a:fld>
            <a:endParaRPr lang="en-US"/>
          </a:p>
        </p:txBody>
      </p:sp>
      <p:pic>
        <p:nvPicPr>
          <p:cNvPr id="10" name="20200704_170036_IR_A_BW_06">
            <a:hlinkClick r:id="" action="ppaction://media"/>
            <a:extLst>
              <a:ext uri="{FF2B5EF4-FFF2-40B4-BE49-F238E27FC236}">
                <a16:creationId xmlns:a16="http://schemas.microsoft.com/office/drawing/2014/main" id="{4F1634E8-0AA9-4862-9EC0-23D2733F8A9D}"/>
              </a:ext>
            </a:extLst>
          </p:cNvPr>
          <p:cNvPicPr>
            <a:picLocks noGrp="1" noChangeAspect="1"/>
          </p:cNvPicPr>
          <p:nvPr>
            <p:ph sz="half" idx="2"/>
            <a:videoFile r:link="rId2"/>
            <p:extLst>
              <p:ext uri="{DAA4B4D4-6D71-4841-9C94-3DE7FCFB9230}">
                <p14:media xmlns:p14="http://schemas.microsoft.com/office/powerpoint/2010/main" r:embed="rId1"/>
              </p:ext>
            </p:extLst>
          </p:nvPr>
        </p:nvPicPr>
        <p:blipFill>
          <a:blip r:embed="rId11"/>
          <a:stretch>
            <a:fillRect/>
          </a:stretch>
        </p:blipFill>
        <p:spPr>
          <a:xfrm>
            <a:off x="6553736" y="3854888"/>
            <a:ext cx="3657600" cy="2743201"/>
          </a:xfrm>
        </p:spPr>
      </p:pic>
      <p:pic>
        <p:nvPicPr>
          <p:cNvPr id="14" name="20200621_170303_IR_A">
            <a:hlinkClick r:id="" action="ppaction://media"/>
            <a:extLst>
              <a:ext uri="{FF2B5EF4-FFF2-40B4-BE49-F238E27FC236}">
                <a16:creationId xmlns:a16="http://schemas.microsoft.com/office/drawing/2014/main" id="{62FD8AB0-C509-41C0-A347-0C5EE4CF0BC1}"/>
              </a:ext>
            </a:extLst>
          </p:cNvPr>
          <p:cNvPicPr>
            <a:picLocks noGrp="1" noChangeAspect="1"/>
          </p:cNvPicPr>
          <p:nvPr>
            <p:ph sz="half" idx="1"/>
            <a:videoFile r:link="rId4"/>
            <p:extLst>
              <p:ext uri="{DAA4B4D4-6D71-4841-9C94-3DE7FCFB9230}">
                <p14:media xmlns:p14="http://schemas.microsoft.com/office/powerpoint/2010/main" r:embed="rId3"/>
              </p:ext>
            </p:extLst>
          </p:nvPr>
        </p:nvPicPr>
        <p:blipFill>
          <a:blip r:embed="rId12"/>
          <a:stretch>
            <a:fillRect/>
          </a:stretch>
        </p:blipFill>
        <p:spPr>
          <a:xfrm>
            <a:off x="1994936" y="1104462"/>
            <a:ext cx="3657600" cy="2743200"/>
          </a:xfrm>
        </p:spPr>
      </p:pic>
      <p:pic>
        <p:nvPicPr>
          <p:cNvPr id="15" name="20200621_170303_IR_A_BW">
            <a:hlinkClick r:id="" action="ppaction://media"/>
            <a:extLst>
              <a:ext uri="{FF2B5EF4-FFF2-40B4-BE49-F238E27FC236}">
                <a16:creationId xmlns:a16="http://schemas.microsoft.com/office/drawing/2014/main" id="{A9C8362E-08B7-48B5-971B-C3928EEB0772}"/>
              </a:ext>
            </a:extLst>
          </p:cNvPr>
          <p:cNvPicPr>
            <a:picLocks noChangeAspect="1"/>
          </p:cNvPicPr>
          <p:nvPr>
            <a:videoFile r:link="rId6"/>
            <p:extLst>
              <p:ext uri="{DAA4B4D4-6D71-4841-9C94-3DE7FCFB9230}">
                <p14:media xmlns:p14="http://schemas.microsoft.com/office/powerpoint/2010/main" r:embed="rId5"/>
              </p:ext>
            </p:extLst>
          </p:nvPr>
        </p:nvPicPr>
        <p:blipFill>
          <a:blip r:embed="rId13"/>
          <a:stretch>
            <a:fillRect/>
          </a:stretch>
        </p:blipFill>
        <p:spPr>
          <a:xfrm>
            <a:off x="1994936" y="3847662"/>
            <a:ext cx="3657600" cy="2743200"/>
          </a:xfrm>
          <a:prstGeom prst="rect">
            <a:avLst/>
          </a:prstGeom>
        </p:spPr>
      </p:pic>
      <p:pic>
        <p:nvPicPr>
          <p:cNvPr id="17" name="20200704_170036_IR_A_BW">
            <a:hlinkClick r:id="" action="ppaction://media"/>
            <a:extLst>
              <a:ext uri="{FF2B5EF4-FFF2-40B4-BE49-F238E27FC236}">
                <a16:creationId xmlns:a16="http://schemas.microsoft.com/office/drawing/2014/main" id="{ABECCF40-3620-4E8B-85BC-FF71520E9547}"/>
              </a:ext>
            </a:extLst>
          </p:cNvPr>
          <p:cNvPicPr>
            <a:picLocks noChangeAspect="1"/>
          </p:cNvPicPr>
          <p:nvPr>
            <a:videoFile r:link="rId8"/>
            <p:extLst>
              <p:ext uri="{DAA4B4D4-6D71-4841-9C94-3DE7FCFB9230}">
                <p14:media xmlns:p14="http://schemas.microsoft.com/office/powerpoint/2010/main" r:embed="rId7"/>
              </p:ext>
            </p:extLst>
          </p:nvPr>
        </p:nvPicPr>
        <p:blipFill>
          <a:blip r:embed="rId14"/>
          <a:stretch>
            <a:fillRect/>
          </a:stretch>
        </p:blipFill>
        <p:spPr>
          <a:xfrm>
            <a:off x="6553736" y="1111688"/>
            <a:ext cx="3657600" cy="2743200"/>
          </a:xfrm>
          <a:prstGeom prst="rect">
            <a:avLst/>
          </a:prstGeom>
        </p:spPr>
      </p:pic>
    </p:spTree>
    <p:extLst>
      <p:ext uri="{BB962C8B-B14F-4D97-AF65-F5344CB8AC3E}">
        <p14:creationId xmlns:p14="http://schemas.microsoft.com/office/powerpoint/2010/main" val="2049189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178" fill="hold"/>
                                        <p:tgtEl>
                                          <p:spTgt spid="10"/>
                                        </p:tgtEl>
                                      </p:cBhvr>
                                    </p:cmd>
                                  </p:childTnLst>
                                </p:cTn>
                              </p:par>
                              <p:par>
                                <p:cTn id="7" presetID="1" presetClass="mediacall" presetSubtype="0" fill="hold" nodeType="withEffect">
                                  <p:stCondLst>
                                    <p:cond delay="0"/>
                                  </p:stCondLst>
                                  <p:childTnLst>
                                    <p:cmd type="call" cmd="playFrom(0.0)">
                                      <p:cBhvr>
                                        <p:cTn id="8" dur="17816" fill="hold"/>
                                        <p:tgtEl>
                                          <p:spTgt spid="14"/>
                                        </p:tgtEl>
                                      </p:cBhvr>
                                    </p:cmd>
                                  </p:childTnLst>
                                </p:cTn>
                              </p:par>
                              <p:par>
                                <p:cTn id="9" presetID="1" presetClass="mediacall" presetSubtype="0" fill="hold" nodeType="withEffect">
                                  <p:stCondLst>
                                    <p:cond delay="0"/>
                                  </p:stCondLst>
                                  <p:childTnLst>
                                    <p:cmd type="call" cmd="playFrom(0.0)">
                                      <p:cBhvr>
                                        <p:cTn id="10" dur="17694" fill="hold"/>
                                        <p:tgtEl>
                                          <p:spTgt spid="15"/>
                                        </p:tgtEl>
                                      </p:cBhvr>
                                    </p:cmd>
                                  </p:childTnLst>
                                </p:cTn>
                              </p:par>
                              <p:par>
                                <p:cTn id="11" presetID="1" presetClass="mediacall" presetSubtype="0" fill="hold" nodeType="withEffect">
                                  <p:stCondLst>
                                    <p:cond delay="0"/>
                                  </p:stCondLst>
                                  <p:childTnLst>
                                    <p:cmd type="call" cmd="playFrom(0.0)">
                                      <p:cBhvr>
                                        <p:cTn id="12" dur="19178"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repeatCount="indefinite" fill="hold" display="0">
                  <p:stCondLst>
                    <p:cond delay="indefinite"/>
                  </p:stCondLst>
                </p:cTn>
                <p:tgtEl>
                  <p:spTgt spid="10"/>
                </p:tgtEl>
              </p:cMediaNode>
            </p:video>
            <p:seq concurrent="1" nextAc="seek">
              <p:cTn id="14" restart="whenNotActive" fill="hold" evtFilter="cancelBubble" nodeType="interactiveSeq">
                <p:stCondLst>
                  <p:cond evt="onClick" delay="0">
                    <p:tgtEl>
                      <p:spTgt spid="10"/>
                    </p:tgtEl>
                  </p:cond>
                </p:stCondLst>
                <p:endSync evt="end" delay="0">
                  <p:rtn val="all"/>
                </p:endSync>
                <p:childTnLst>
                  <p:par>
                    <p:cTn id="15" fill="hold">
                      <p:stCondLst>
                        <p:cond delay="0"/>
                      </p:stCondLst>
                      <p:childTnLst>
                        <p:par>
                          <p:cTn id="16" fill="hold">
                            <p:stCondLst>
                              <p:cond delay="0"/>
                            </p:stCondLst>
                            <p:childTnLst>
                              <p:par>
                                <p:cTn id="17" presetID="2" presetClass="mediacall" presetSubtype="0" fill="hold" nodeType="afterEffect">
                                  <p:stCondLst>
                                    <p:cond delay="0"/>
                                  </p:stCondLst>
                                  <p:childTnLst>
                                    <p:cmd type="call" cmd="togglePause">
                                      <p:cBhvr>
                                        <p:cTn id="18" dur="1" fill="hold"/>
                                        <p:tgtEl>
                                          <p:spTgt spid="10"/>
                                        </p:tgtEl>
                                      </p:cBhvr>
                                    </p:cmd>
                                  </p:childTnLst>
                                </p:cTn>
                              </p:par>
                            </p:childTnLst>
                          </p:cTn>
                        </p:par>
                      </p:childTnLst>
                    </p:cTn>
                  </p:par>
                </p:childTnLst>
              </p:cTn>
              <p:nextCondLst>
                <p:cond evt="onClick" delay="0">
                  <p:tgtEl>
                    <p:spTgt spid="10"/>
                  </p:tgtEl>
                </p:cond>
              </p:nextCondLst>
            </p:seq>
            <p:video>
              <p:cMediaNode vol="80000">
                <p:cTn id="19" repeatCount="indefinite" fill="hold" display="0">
                  <p:stCondLst>
                    <p:cond delay="indefinite"/>
                  </p:stCondLst>
                </p:cTn>
                <p:tgtEl>
                  <p:spTgt spid="14"/>
                </p:tgtEl>
              </p:cMediaNode>
            </p:video>
            <p:seq concurrent="1" nextAc="seek">
              <p:cTn id="20" restart="whenNotActive" fill="hold" evtFilter="cancelBubble" nodeType="interactiveSeq">
                <p:stCondLst>
                  <p:cond evt="onClick" delay="0">
                    <p:tgtEl>
                      <p:spTgt spid="14"/>
                    </p:tgtEl>
                  </p:cond>
                </p:stCondLst>
                <p:endSync evt="end" delay="0">
                  <p:rtn val="all"/>
                </p:endSync>
                <p:childTnLst>
                  <p:par>
                    <p:cTn id="21" fill="hold">
                      <p:stCondLst>
                        <p:cond delay="0"/>
                      </p:stCondLst>
                      <p:childTnLst>
                        <p:par>
                          <p:cTn id="22" fill="hold">
                            <p:stCondLst>
                              <p:cond delay="0"/>
                            </p:stCondLst>
                            <p:childTnLst>
                              <p:par>
                                <p:cTn id="23" presetID="2" presetClass="mediacall" presetSubtype="0" fill="hold" nodeType="withEffect">
                                  <p:stCondLst>
                                    <p:cond delay="0"/>
                                  </p:stCondLst>
                                  <p:childTnLst>
                                    <p:cmd type="call" cmd="togglePause">
                                      <p:cBhvr>
                                        <p:cTn id="24" dur="1" fill="hold"/>
                                        <p:tgtEl>
                                          <p:spTgt spid="14"/>
                                        </p:tgtEl>
                                      </p:cBhvr>
                                    </p:cmd>
                                  </p:childTnLst>
                                </p:cTn>
                              </p:par>
                            </p:childTnLst>
                          </p:cTn>
                        </p:par>
                      </p:childTnLst>
                    </p:cTn>
                  </p:par>
                </p:childTnLst>
              </p:cTn>
              <p:nextCondLst>
                <p:cond evt="onClick" delay="0">
                  <p:tgtEl>
                    <p:spTgt spid="14"/>
                  </p:tgtEl>
                </p:cond>
              </p:nextCondLst>
            </p:seq>
            <p:video>
              <p:cMediaNode vol="80000">
                <p:cTn id="25" repeatCount="indefinite" fill="hold" display="0">
                  <p:stCondLst>
                    <p:cond delay="indefinite"/>
                  </p:stCondLst>
                </p:cTn>
                <p:tgtEl>
                  <p:spTgt spid="15"/>
                </p:tgtEl>
              </p:cMediaNode>
            </p:video>
            <p:seq concurrent="1" nextAc="seek">
              <p:cTn id="26" restart="whenNotActive" fill="hold" evtFilter="cancelBubble" nodeType="interactiveSeq">
                <p:stCondLst>
                  <p:cond evt="onClick" delay="0">
                    <p:tgtEl>
                      <p:spTgt spid="15"/>
                    </p:tgtEl>
                  </p:cond>
                </p:stCondLst>
                <p:endSync evt="end" delay="0">
                  <p:rtn val="all"/>
                </p:endSync>
                <p:childTnLst>
                  <p:par>
                    <p:cTn id="27" fill="hold">
                      <p:stCondLst>
                        <p:cond delay="0"/>
                      </p:stCondLst>
                      <p:childTnLst>
                        <p:par>
                          <p:cTn id="28" fill="hold">
                            <p:stCondLst>
                              <p:cond delay="0"/>
                            </p:stCondLst>
                            <p:childTnLst>
                              <p:par>
                                <p:cTn id="29" presetID="2" presetClass="mediacall" presetSubtype="0" fill="hold" nodeType="withEffect">
                                  <p:stCondLst>
                                    <p:cond delay="0"/>
                                  </p:stCondLst>
                                  <p:childTnLst>
                                    <p:cmd type="call" cmd="togglePause">
                                      <p:cBhvr>
                                        <p:cTn id="30" dur="1" fill="hold"/>
                                        <p:tgtEl>
                                          <p:spTgt spid="15"/>
                                        </p:tgtEl>
                                      </p:cBhvr>
                                    </p:cmd>
                                  </p:childTnLst>
                                </p:cTn>
                              </p:par>
                            </p:childTnLst>
                          </p:cTn>
                        </p:par>
                      </p:childTnLst>
                    </p:cTn>
                  </p:par>
                </p:childTnLst>
              </p:cTn>
              <p:nextCondLst>
                <p:cond evt="onClick" delay="0">
                  <p:tgtEl>
                    <p:spTgt spid="15"/>
                  </p:tgtEl>
                </p:cond>
              </p:nextCondLst>
            </p:seq>
            <p:video>
              <p:cMediaNode vol="80000">
                <p:cTn id="31" repeatCount="indefinite" fill="hold" display="0">
                  <p:stCondLst>
                    <p:cond delay="indefinite"/>
                  </p:stCondLst>
                </p:cTn>
                <p:tgtEl>
                  <p:spTgt spid="17"/>
                </p:tgtEl>
              </p:cMediaNode>
            </p:video>
            <p:seq concurrent="1" nextAc="seek">
              <p:cTn id="32" restart="whenNotActive" fill="hold" evtFilter="cancelBubble" nodeType="interactiveSeq">
                <p:stCondLst>
                  <p:cond evt="onClick" delay="0">
                    <p:tgtEl>
                      <p:spTgt spid="17"/>
                    </p:tgtEl>
                  </p:cond>
                </p:stCondLst>
                <p:endSync evt="end" delay="0">
                  <p:rtn val="all"/>
                </p:endSync>
                <p:childTnLst>
                  <p:par>
                    <p:cTn id="33" fill="hold">
                      <p:stCondLst>
                        <p:cond delay="0"/>
                      </p:stCondLst>
                      <p:childTnLst>
                        <p:par>
                          <p:cTn id="34" fill="hold">
                            <p:stCondLst>
                              <p:cond delay="0"/>
                            </p:stCondLst>
                            <p:childTnLst>
                              <p:par>
                                <p:cTn id="35" presetID="2" presetClass="mediacall" presetSubtype="0" fill="hold" nodeType="withEffect">
                                  <p:stCondLst>
                                    <p:cond delay="0"/>
                                  </p:stCondLst>
                                  <p:childTnLst>
                                    <p:cmd type="call" cmd="togglePause">
                                      <p:cBhvr>
                                        <p:cTn id="36" dur="1" fill="hold"/>
                                        <p:tgtEl>
                                          <p:spTgt spid="17"/>
                                        </p:tgtEl>
                                      </p:cBhvr>
                                    </p:cmd>
                                  </p:childTnLst>
                                </p:cTn>
                              </p:par>
                            </p:childTnLst>
                          </p:cTn>
                        </p:par>
                      </p:childTnLst>
                    </p:cTn>
                  </p:par>
                </p:childTnLst>
              </p:cTn>
              <p:nextCondLst>
                <p:cond evt="onClick" delay="0">
                  <p:tgtEl>
                    <p:spTgt spid="17"/>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D87E4-BA08-44FF-A5D1-1BBE0E92B79C}"/>
              </a:ext>
            </a:extLst>
          </p:cNvPr>
          <p:cNvSpPr>
            <a:spLocks noGrp="1"/>
          </p:cNvSpPr>
          <p:nvPr>
            <p:ph type="title"/>
          </p:nvPr>
        </p:nvSpPr>
        <p:spPr/>
        <p:txBody>
          <a:bodyPr>
            <a:normAutofit/>
          </a:bodyPr>
          <a:lstStyle/>
          <a:p>
            <a:r>
              <a:rPr lang="en-US" sz="5400" dirty="0"/>
              <a:t>Wildfire Simulation Segmentation</a:t>
            </a:r>
          </a:p>
        </p:txBody>
      </p:sp>
      <p:pic>
        <p:nvPicPr>
          <p:cNvPr id="3" name="wildfiresim_thresh">
            <a:hlinkClick r:id="" action="ppaction://media"/>
            <a:extLst>
              <a:ext uri="{FF2B5EF4-FFF2-40B4-BE49-F238E27FC236}">
                <a16:creationId xmlns:a16="http://schemas.microsoft.com/office/drawing/2014/main" id="{FAEE8EE7-AB54-4931-BC09-7869F8138BD1}"/>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3714750" y="1414463"/>
            <a:ext cx="4762500" cy="4762500"/>
          </a:xfrm>
        </p:spPr>
      </p:pic>
      <p:sp>
        <p:nvSpPr>
          <p:cNvPr id="6" name="Slide Number Placeholder 5">
            <a:extLst>
              <a:ext uri="{FF2B5EF4-FFF2-40B4-BE49-F238E27FC236}">
                <a16:creationId xmlns:a16="http://schemas.microsoft.com/office/drawing/2014/main" id="{FCCD55AC-AE7A-4484-BD06-F6918B01D98E}"/>
              </a:ext>
            </a:extLst>
          </p:cNvPr>
          <p:cNvSpPr>
            <a:spLocks noGrp="1"/>
          </p:cNvSpPr>
          <p:nvPr>
            <p:ph type="sldNum" sz="quarter" idx="12"/>
          </p:nvPr>
        </p:nvSpPr>
        <p:spPr/>
        <p:txBody>
          <a:bodyPr/>
          <a:lstStyle/>
          <a:p>
            <a:fld id="{E6138D3F-641D-4783-9036-421319086A83}" type="slidenum">
              <a:rPr lang="en-US" smtClean="0"/>
              <a:t>5</a:t>
            </a:fld>
            <a:endParaRPr lang="en-US"/>
          </a:p>
        </p:txBody>
      </p:sp>
    </p:spTree>
    <p:extLst>
      <p:ext uri="{BB962C8B-B14F-4D97-AF65-F5344CB8AC3E}">
        <p14:creationId xmlns:p14="http://schemas.microsoft.com/office/powerpoint/2010/main" val="1911972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0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with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B94BEDB-BAA3-479D-8E89-1842F359764A}"/>
              </a:ext>
            </a:extLst>
          </p:cNvPr>
          <p:cNvSpPr>
            <a:spLocks noGrp="1"/>
          </p:cNvSpPr>
          <p:nvPr>
            <p:ph type="title"/>
          </p:nvPr>
        </p:nvSpPr>
        <p:spPr/>
        <p:txBody>
          <a:bodyPr/>
          <a:lstStyle/>
          <a:p>
            <a:r>
              <a:rPr lang="en-US" dirty="0"/>
              <a:t>Reflection Simulation</a:t>
            </a:r>
          </a:p>
        </p:txBody>
      </p:sp>
      <p:sp>
        <p:nvSpPr>
          <p:cNvPr id="6" name="Slide Number Placeholder 5">
            <a:extLst>
              <a:ext uri="{FF2B5EF4-FFF2-40B4-BE49-F238E27FC236}">
                <a16:creationId xmlns:a16="http://schemas.microsoft.com/office/drawing/2014/main" id="{D6AC6BA5-96A9-4307-B4C8-9DCD21E67E99}"/>
              </a:ext>
            </a:extLst>
          </p:cNvPr>
          <p:cNvSpPr>
            <a:spLocks noGrp="1"/>
          </p:cNvSpPr>
          <p:nvPr>
            <p:ph type="sldNum" sz="quarter" idx="12"/>
          </p:nvPr>
        </p:nvSpPr>
        <p:spPr/>
        <p:txBody>
          <a:bodyPr/>
          <a:lstStyle/>
          <a:p>
            <a:fld id="{E6138D3F-641D-4783-9036-421319086A83}" type="slidenum">
              <a:rPr lang="en-US" smtClean="0"/>
              <a:t>6</a:t>
            </a:fld>
            <a:endParaRPr lang="en-US"/>
          </a:p>
        </p:txBody>
      </p:sp>
      <p:pic>
        <p:nvPicPr>
          <p:cNvPr id="11" name="2020-11-12 11-42-48">
            <a:hlinkClick r:id="" action="ppaction://media"/>
            <a:extLst>
              <a:ext uri="{FF2B5EF4-FFF2-40B4-BE49-F238E27FC236}">
                <a16:creationId xmlns:a16="http://schemas.microsoft.com/office/drawing/2014/main" id="{8BAE45AC-04CE-46DF-BAC0-7F2ADE082609}"/>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1862138" y="1414463"/>
            <a:ext cx="8466137" cy="4762500"/>
          </a:xfrm>
        </p:spPr>
      </p:pic>
    </p:spTree>
    <p:extLst>
      <p:ext uri="{BB962C8B-B14F-4D97-AF65-F5344CB8AC3E}">
        <p14:creationId xmlns:p14="http://schemas.microsoft.com/office/powerpoint/2010/main" val="3708715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5200"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35">
            <a:extLst>
              <a:ext uri="{FF2B5EF4-FFF2-40B4-BE49-F238E27FC236}">
                <a16:creationId xmlns:a16="http://schemas.microsoft.com/office/drawing/2014/main" id="{DE76416B-8492-43F8-BFB4-07046760BEC4}"/>
              </a:ext>
            </a:extLst>
          </p:cNvPr>
          <p:cNvPicPr>
            <a:picLocks noChangeAspect="1"/>
          </p:cNvPicPr>
          <p:nvPr/>
        </p:nvPicPr>
        <p:blipFill rotWithShape="1">
          <a:blip r:embed="rId3"/>
          <a:srcRect t="13402"/>
          <a:stretch/>
        </p:blipFill>
        <p:spPr>
          <a:xfrm>
            <a:off x="0" y="417310"/>
            <a:ext cx="12192000" cy="7481870"/>
          </a:xfrm>
          <a:prstGeom prst="rect">
            <a:avLst/>
          </a:prstGeom>
        </p:spPr>
      </p:pic>
      <p:sp>
        <p:nvSpPr>
          <p:cNvPr id="26" name="Rectangle 25"/>
          <p:cNvSpPr/>
          <p:nvPr/>
        </p:nvSpPr>
        <p:spPr>
          <a:xfrm>
            <a:off x="0" y="937544"/>
            <a:ext cx="12191999" cy="5920456"/>
          </a:xfrm>
          <a:prstGeom prst="rect">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p:cNvSpPr/>
          <p:nvPr/>
        </p:nvSpPr>
        <p:spPr>
          <a:xfrm>
            <a:off x="1" y="0"/>
            <a:ext cx="12191999" cy="93754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0" name="Picture 29"/>
          <p:cNvPicPr>
            <a:picLocks noChangeAspect="1"/>
          </p:cNvPicPr>
          <p:nvPr/>
        </p:nvPicPr>
        <p:blipFill>
          <a:blip r:embed="rId4"/>
          <a:stretch>
            <a:fillRect/>
          </a:stretch>
        </p:blipFill>
        <p:spPr>
          <a:xfrm>
            <a:off x="11047369" y="-38100"/>
            <a:ext cx="1005954" cy="1005954"/>
          </a:xfrm>
          <a:prstGeom prst="rect">
            <a:avLst/>
          </a:prstGeom>
        </p:spPr>
      </p:pic>
      <p:sp>
        <p:nvSpPr>
          <p:cNvPr id="31" name="Rectangle 30"/>
          <p:cNvSpPr/>
          <p:nvPr/>
        </p:nvSpPr>
        <p:spPr>
          <a:xfrm>
            <a:off x="1105862" y="2663218"/>
            <a:ext cx="10247938" cy="1584986"/>
          </a:xfrm>
          <a:prstGeom prst="rect">
            <a:avLst/>
          </a:prstGeom>
        </p:spPr>
        <p:txBody>
          <a:bodyPr wrap="square">
            <a:spAutoFit/>
          </a:bodyPr>
          <a:lstStyle/>
          <a:p>
            <a:pPr algn="ctr">
              <a:lnSpc>
                <a:spcPct val="107000"/>
              </a:lnSpc>
            </a:pPr>
            <a:r>
              <a:rPr lang="en-US" sz="7200" dirty="0">
                <a:latin typeface="Times New Roman" panose="02020603050405020304" pitchFamily="18" charset="0"/>
                <a:ea typeface="Calibri" panose="020F0502020204030204" pitchFamily="34" charset="0"/>
                <a:cs typeface="Times New Roman" panose="02020603050405020304" pitchFamily="18" charset="0"/>
              </a:rPr>
              <a:t>Questions?</a:t>
            </a:r>
          </a:p>
          <a:p>
            <a:pPr algn="ctr">
              <a:lnSpc>
                <a:spcPct val="107000"/>
              </a:lnSpc>
            </a:pPr>
            <a:endParaRPr lang="en-US" sz="2000" dirty="0">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34" name="Picture 33">
            <a:extLst>
              <a:ext uri="{FF2B5EF4-FFF2-40B4-BE49-F238E27FC236}">
                <a16:creationId xmlns:a16="http://schemas.microsoft.com/office/drawing/2014/main" id="{F9496952-7CB4-4536-8A75-CA296E9EC28F}"/>
              </a:ext>
            </a:extLst>
          </p:cNvPr>
          <p:cNvPicPr>
            <a:picLocks noChangeAspect="1"/>
          </p:cNvPicPr>
          <p:nvPr/>
        </p:nvPicPr>
        <p:blipFill>
          <a:blip r:embed="rId5"/>
          <a:stretch>
            <a:fillRect/>
          </a:stretch>
        </p:blipFill>
        <p:spPr>
          <a:xfrm>
            <a:off x="159521" y="-85725"/>
            <a:ext cx="1045895" cy="1112059"/>
          </a:xfrm>
          <a:prstGeom prst="rect">
            <a:avLst/>
          </a:prstGeom>
        </p:spPr>
      </p:pic>
      <p:sp>
        <p:nvSpPr>
          <p:cNvPr id="3" name="Slide Number Placeholder 2"/>
          <p:cNvSpPr>
            <a:spLocks noGrp="1"/>
          </p:cNvSpPr>
          <p:nvPr>
            <p:ph type="sldNum" sz="quarter" idx="12"/>
          </p:nvPr>
        </p:nvSpPr>
        <p:spPr/>
        <p:txBody>
          <a:bodyPr/>
          <a:lstStyle/>
          <a:p>
            <a:fld id="{E6138D3F-641D-4783-9036-421319086A83}" type="slidenum">
              <a:rPr lang="en-US" smtClean="0"/>
              <a:t>7</a:t>
            </a:fld>
            <a:endParaRPr lang="en-US" dirty="0"/>
          </a:p>
        </p:txBody>
      </p:sp>
    </p:spTree>
    <p:extLst>
      <p:ext uri="{BB962C8B-B14F-4D97-AF65-F5344CB8AC3E}">
        <p14:creationId xmlns:p14="http://schemas.microsoft.com/office/powerpoint/2010/main" val="3802639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chemeClr val="tx1"/>
          </a:solidFill>
        </a:ln>
      </a:spPr>
      <a:bodyPr rtlCol="0" anchor="ctr"/>
      <a:lstStyle>
        <a:defPPr algn="ctr">
          <a:defRPr dirty="0" smtClean="0">
            <a:solidFill>
              <a:schemeClr val="tx1"/>
            </a:solidFill>
            <a:latin typeface="Times New Roman" panose="02020603050405020304" pitchFamily="18" charset="0"/>
            <a:cs typeface="Times New Roman" panose="02020603050405020304" pitchFamily="18" charset="0"/>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1390</TotalTime>
  <Words>887</Words>
  <Application>Microsoft Office PowerPoint</Application>
  <PresentationFormat>Widescreen</PresentationFormat>
  <Paragraphs>49</Paragraphs>
  <Slides>7</Slides>
  <Notes>7</Notes>
  <HiddenSlides>0</HiddenSlides>
  <MMClips>6</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Times New Roman</vt:lpstr>
      <vt:lpstr>Office Theme</vt:lpstr>
      <vt:lpstr>STEReO/SAFE50 : Autonomous sUAS Fireline Detection and Tracking</vt:lpstr>
      <vt:lpstr>Narrative</vt:lpstr>
      <vt:lpstr>Objectives</vt:lpstr>
      <vt:lpstr>Fire Segmentation</vt:lpstr>
      <vt:lpstr>Wildfire Simulation Segmentation</vt:lpstr>
      <vt:lpstr>Reflection Simulation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Baculi, Joshua E. (ARC-TI)[KBR Wyle Services, LLC]</dc:creator>
  <cp:lastModifiedBy>Baculi, Joshua E. (ARC-TI)[KBR Wyle Services, LLC]</cp:lastModifiedBy>
  <cp:revision>47</cp:revision>
  <dcterms:created xsi:type="dcterms:W3CDTF">2020-11-06T03:12:04Z</dcterms:created>
  <dcterms:modified xsi:type="dcterms:W3CDTF">2020-11-12T20:33:09Z</dcterms:modified>
</cp:coreProperties>
</file>