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59" r:id="rId4"/>
    <p:sldId id="260" r:id="rId5"/>
    <p:sldId id="261" r:id="rId6"/>
    <p:sldId id="264" r:id="rId7"/>
    <p:sldId id="263" r:id="rId8"/>
    <p:sldId id="278" r:id="rId9"/>
    <p:sldId id="265" r:id="rId10"/>
    <p:sldId id="277" r:id="rId11"/>
    <p:sldId id="269" r:id="rId12"/>
    <p:sldId id="266" r:id="rId13"/>
    <p:sldId id="267" r:id="rId14"/>
    <p:sldId id="272" r:id="rId15"/>
    <p:sldId id="268" r:id="rId16"/>
    <p:sldId id="27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4" autoAdjust="0"/>
    <p:restoredTop sz="94723" autoAdjust="0"/>
  </p:normalViewPr>
  <p:slideViewPr>
    <p:cSldViewPr snapToGrid="0">
      <p:cViewPr varScale="1">
        <p:scale>
          <a:sx n="65" d="100"/>
          <a:sy n="65" d="100"/>
        </p:scale>
        <p:origin x="60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C38BE-21B2-4A1E-AF62-12192EF41892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6C56B-4D42-43BC-9274-81ABE05BE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361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46C56B-4D42-43BC-9274-81ABE05BEC5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04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46C56B-4D42-43BC-9274-81ABE05BEC5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12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46C56B-4D42-43BC-9274-81ABE05BEC5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67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C0C7B-6DC5-4BDD-8D78-CF208EFABA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6138C4-E7CC-43C0-B149-AFA83AE4DB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0AD92-4645-48CF-BF86-62F858E15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D6D-103C-41B3-BE81-D1A60DCD6EC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7518C-74F7-4E30-974F-4A8DD2E51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E4CDD-DEDA-42A4-A434-28ABC7242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CFEE-4055-413A-BA3A-2EF0979F1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545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D344B-D1F1-41C2-A526-52922162A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B081E-95AF-458A-82BB-701BC3ED8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D0924-D8AC-46E8-A3FC-59BF7AC3A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D6D-103C-41B3-BE81-D1A60DCD6EC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58864-3070-4417-B43C-28D7B93CF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8EBDF-310F-4055-84B1-AA2E09DEE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CFEE-4055-413A-BA3A-2EF0979F1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32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F808C-7184-4E7D-8038-03A7C7275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FD9E61-7526-4500-9991-F7746BEA32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CC8941-A4BD-43AC-B0C4-24D616E3C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D6D-103C-41B3-BE81-D1A60DCD6EC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73BEB4-87D4-4F54-A181-0C76B5CC1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CFC4B4-A477-4948-AB1E-EF145EBC3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CFEE-4055-413A-BA3A-2EF0979F1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983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6459A-75DE-495E-8961-DAB37EA5E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F530C-BF9A-4D9E-9AA8-BE5E1818E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3D8A78-FC32-4CEC-8642-BFA572A3D7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A5BE32-9325-4AB4-8AA2-A1C577E78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D6D-103C-41B3-BE81-D1A60DCD6EC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A6DF47-296C-443C-BC92-0F7C4B1AD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F3C822-25FE-4E3B-9E92-85B246711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CFEE-4055-413A-BA3A-2EF0979F1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194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5067B-DF9D-4F43-8082-9F406C340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B1E3E-24DE-489B-BB57-6B3AAF4171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2A9E28-84B4-4D3C-9705-D7F786FE53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BF6774-800F-4480-8166-C6F089F0BE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8D02ED-12AB-4DE9-A9FC-6059A5D42D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04FC99-0810-4FB0-AEF5-82B5EE5E8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D6D-103C-41B3-BE81-D1A60DCD6EC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198DDC-6903-471C-B2E7-F3DB6AE3A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E3033F-70C3-4C9A-A743-4BFBE93F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CFEE-4055-413A-BA3A-2EF0979F1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785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133B2-60FD-4FB1-97FA-3D80404F4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E6B6B4-A891-4466-8AA7-A61E8F1C5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D6D-103C-41B3-BE81-D1A60DCD6EC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4DE1D0-4453-49A1-8CC1-4F573795D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4A4296-BA6A-41AC-816C-5FF85D4B4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CFEE-4055-413A-BA3A-2EF0979F1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5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92673A-69A8-4362-BF59-3B56ED852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D6D-103C-41B3-BE81-D1A60DCD6EC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C3351C-7657-4B08-B3B4-3B648AF0D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D392A3-CD05-4BC4-928C-38060B83F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CFEE-4055-413A-BA3A-2EF0979F1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23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99FA9-5355-43F9-A7EE-639A8087C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39A21-B1D8-4887-8A92-73EBC5F31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85DED-BD6E-43C1-9A9E-B1C288E949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151E04-E5F2-4F5F-B79B-0CAB289F5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D6D-103C-41B3-BE81-D1A60DCD6EC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C39F32-099D-4D94-9D9A-771ECFE84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E7A2AB-93C2-4E0E-ABB0-87D99B041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CFEE-4055-413A-BA3A-2EF0979F1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79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BA2F2-0386-40D3-8796-55F69DAD0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0FD419-6192-4061-9B38-B80F2A7D9A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CD7C5-0D22-459A-8C1A-FFAEC43305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30C1F6-85AA-4BBF-A824-3C74DCFB2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D6D-103C-41B3-BE81-D1A60DCD6EC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2872EB-32B1-46EB-8B9E-A164A2C05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5B7C92-DCB2-47C1-841E-F409BCFA7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CFEE-4055-413A-BA3A-2EF0979F1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47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DD89C-5D8D-44AE-9300-0F5289789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1B6F83-0D65-4869-B230-96C24B9CAA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3A128-87AC-4153-A0B1-282C3F90A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D6D-103C-41B3-BE81-D1A60DCD6EC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06143-251E-411A-830B-6DFAD5D9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0FE29F-26C1-4D2D-8DFE-1CCDFCB24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CFEE-4055-413A-BA3A-2EF0979F1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646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59CF9B-5A33-42FB-9E20-EBEF5DAAA8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75CD20-E233-45CA-B49F-BB5BC2EE72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FBF688-16E6-42FA-A5F9-042CD3FD0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81D6D-103C-41B3-BE81-D1A60DCD6EC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A53B3-5A57-4CCC-A655-48621981D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64A5B-2FB8-472D-9A1A-5D8194413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CFEE-4055-413A-BA3A-2EF0979F1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053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500">
              <a:srgbClr val="B0C4E6"/>
            </a:gs>
            <a:gs pos="0">
              <a:schemeClr val="bg1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08C0AB-E021-45FF-9CDB-D756B8743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65C4F-8B24-445E-8AD9-C35AFDE610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26059-BE1F-4F8E-9795-4036A3F9E7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81D6D-103C-41B3-BE81-D1A60DCD6EC3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66FAD-4844-4CD0-9519-71FD2C72A4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C9A38-133B-4595-A3F3-36D5EA1108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8CFEE-4055-413A-BA3A-2EF0979F1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173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385C0A-4007-4E72-84E4-C00B89A767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661" y="1098431"/>
            <a:ext cx="4991600" cy="2387600"/>
          </a:xfrm>
        </p:spPr>
        <p:txBody>
          <a:bodyPr anchor="ctr">
            <a:normAutofit/>
          </a:bodyPr>
          <a:lstStyle/>
          <a:p>
            <a:r>
              <a:rPr lang="en-US" sz="3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 in Leafy Green Crop Microbiomes Under Simulated Spaceflight Conditions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8BA704-2E0E-4863-BB85-386A9B56EA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8662" y="3902075"/>
            <a:ext cx="5755958" cy="479425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Metagenomics and Transcriptomics Approach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277405F-0B4F-4418-B773-1B38814125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30421" y="226893"/>
            <a:ext cx="5968658" cy="6085007"/>
          </a:xfrm>
          <a:custGeom>
            <a:avLst/>
            <a:gdLst>
              <a:gd name="connsiteX0" fmla="*/ 0 w 5968658"/>
              <a:gd name="connsiteY0" fmla="*/ 0 h 6085007"/>
              <a:gd name="connsiteX1" fmla="*/ 3557919 w 5968658"/>
              <a:gd name="connsiteY1" fmla="*/ 0 h 6085007"/>
              <a:gd name="connsiteX2" fmla="*/ 3557919 w 5968658"/>
              <a:gd name="connsiteY2" fmla="*/ 2195749 h 6085007"/>
              <a:gd name="connsiteX3" fmla="*/ 5968658 w 5968658"/>
              <a:gd name="connsiteY3" fmla="*/ 2195749 h 6085007"/>
              <a:gd name="connsiteX4" fmla="*/ 5968658 w 5968658"/>
              <a:gd name="connsiteY4" fmla="*/ 6085007 h 6085007"/>
              <a:gd name="connsiteX5" fmla="*/ 2058230 w 5968658"/>
              <a:gd name="connsiteY5" fmla="*/ 6085007 h 6085007"/>
              <a:gd name="connsiteX6" fmla="*/ 2058230 w 5968658"/>
              <a:gd name="connsiteY6" fmla="*/ 3538657 h 6085007"/>
              <a:gd name="connsiteX7" fmla="*/ 0 w 5968658"/>
              <a:gd name="connsiteY7" fmla="*/ 3538657 h 6085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68658" h="6085007">
                <a:moveTo>
                  <a:pt x="0" y="0"/>
                </a:moveTo>
                <a:lnTo>
                  <a:pt x="3557919" y="0"/>
                </a:lnTo>
                <a:lnTo>
                  <a:pt x="3557919" y="2195749"/>
                </a:lnTo>
                <a:lnTo>
                  <a:pt x="5968658" y="2195749"/>
                </a:lnTo>
                <a:lnTo>
                  <a:pt x="5968658" y="6085007"/>
                </a:lnTo>
                <a:lnTo>
                  <a:pt x="2058230" y="6085007"/>
                </a:lnTo>
                <a:lnTo>
                  <a:pt x="2058230" y="3538657"/>
                </a:lnTo>
                <a:lnTo>
                  <a:pt x="0" y="3538657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6DDF95-426B-4605-8DC0-374BA3768F7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4741" y="363564"/>
            <a:ext cx="2732364" cy="2723225"/>
          </a:xfrm>
          <a:prstGeom prst="rect">
            <a:avLst/>
          </a:prstGeom>
        </p:spPr>
      </p:pic>
      <p:sp>
        <p:nvSpPr>
          <p:cNvPr id="16" name="Subtitle 2">
            <a:extLst>
              <a:ext uri="{FF2B5EF4-FFF2-40B4-BE49-F238E27FC236}">
                <a16:creationId xmlns:a16="http://schemas.microsoft.com/office/drawing/2014/main" id="{33703F4A-E316-4C51-A2F9-E71369F57951}"/>
              </a:ext>
            </a:extLst>
          </p:cNvPr>
          <p:cNvSpPr txBox="1">
            <a:spLocks/>
          </p:cNvSpPr>
          <p:nvPr/>
        </p:nvSpPr>
        <p:spPr>
          <a:xfrm>
            <a:off x="254466" y="4427157"/>
            <a:ext cx="7200899" cy="21577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Christina L. Khodadad, Mary E. Hummerick, Anirudha R. Dixit, Cory J. Spern,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LaShelle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E. Spencer, Aaron B. Curry, Jennifer L. Gooden, Jason A. Fischer – Amentum Services, Inc.</a:t>
            </a:r>
          </a:p>
          <a:p>
            <a:pPr algn="l">
              <a:lnSpc>
                <a:spcPct val="120000"/>
              </a:lnSpc>
            </a:pP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Jonilee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A. Polanco, NASA Intern &amp; U. of Alaska</a:t>
            </a:r>
          </a:p>
          <a:p>
            <a:pPr algn="l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Gretchen J. Maldonado Vazquez, SURA</a:t>
            </a:r>
          </a:p>
          <a:p>
            <a:pPr algn="l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Matthew W. Romeyn, Gioia D. Massa - NASA, UB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6CDBB6-B737-49C2-97FF-FE97F8937A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852" y="3240157"/>
            <a:ext cx="3499869" cy="29183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5D0237-BB6B-4C83-A08A-EF72EC451A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67" y="459813"/>
            <a:ext cx="4163410" cy="73113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41137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FC3273C-A9CE-48D2-B127-61B017BA3082}"/>
              </a:ext>
            </a:extLst>
          </p:cNvPr>
          <p:cNvSpPr txBox="1"/>
          <p:nvPr/>
        </p:nvSpPr>
        <p:spPr>
          <a:xfrm>
            <a:off x="349586" y="1159119"/>
            <a:ext cx="5580807" cy="57212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51435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Bacterial microbiomes play important roles in plant growth systems</a:t>
            </a:r>
          </a:p>
          <a:p>
            <a:pPr marL="971550" lvl="1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Nutrient cycling and nutrient flow</a:t>
            </a:r>
          </a:p>
          <a:p>
            <a:pPr marL="971550" lvl="1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Carbon sequestration</a:t>
            </a:r>
          </a:p>
          <a:p>
            <a:pPr marL="971550" lvl="1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Protection and defense from plant pathogens</a:t>
            </a:r>
          </a:p>
          <a:p>
            <a:pPr marL="971550" lvl="1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Plant health, growth and productivity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Provide insight into community development</a:t>
            </a:r>
          </a:p>
          <a:p>
            <a:pPr marL="971550" lvl="1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Ground &amp; flight differences</a:t>
            </a:r>
          </a:p>
          <a:p>
            <a:pPr marL="971550" lvl="1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Microgravity influences</a:t>
            </a:r>
          </a:p>
          <a:p>
            <a:pPr marL="971550" lvl="1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Seed sanitization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Requirements toward a healthy crop</a:t>
            </a:r>
          </a:p>
          <a:p>
            <a:pPr marL="971550" lvl="1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</a:p>
          <a:p>
            <a:pPr marL="971550" lvl="1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Nutrition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ED76D43-42B2-494E-8023-012AC89458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 bwMode="auto"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7F7703-9FDF-4B3C-B7F1-60F6BCCBD1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44460C-BA49-45D7-B70C-CC24856D0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94" y="178392"/>
            <a:ext cx="10515600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History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577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792AF9A6-B87C-47EF-AA21-5780685EDF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907231"/>
            <a:ext cx="4838021" cy="5063738"/>
          </a:xfrm>
          <a:custGeom>
            <a:avLst/>
            <a:gdLst/>
            <a:ahLst/>
            <a:cxnLst/>
            <a:rect l="l" t="t" r="r" b="b"/>
            <a:pathLst>
              <a:path w="4838041" h="5063738">
                <a:moveTo>
                  <a:pt x="2306172" y="0"/>
                </a:moveTo>
                <a:cubicBezTo>
                  <a:pt x="3704485" y="0"/>
                  <a:pt x="4838041" y="1133556"/>
                  <a:pt x="4838041" y="2531869"/>
                </a:cubicBezTo>
                <a:cubicBezTo>
                  <a:pt x="4838041" y="3930182"/>
                  <a:pt x="3704485" y="5063738"/>
                  <a:pt x="2306172" y="5063738"/>
                </a:cubicBezTo>
                <a:cubicBezTo>
                  <a:pt x="1344832" y="5063738"/>
                  <a:pt x="508631" y="4527956"/>
                  <a:pt x="79886" y="3738709"/>
                </a:cubicBezTo>
                <a:lnTo>
                  <a:pt x="0" y="3572876"/>
                </a:lnTo>
                <a:lnTo>
                  <a:pt x="0" y="1490863"/>
                </a:lnTo>
                <a:lnTo>
                  <a:pt x="79886" y="1325030"/>
                </a:lnTo>
                <a:cubicBezTo>
                  <a:pt x="508631" y="535783"/>
                  <a:pt x="1344832" y="0"/>
                  <a:pt x="2306172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D178D2-6037-46B3-8B48-AD6057C53973}"/>
              </a:ext>
            </a:extLst>
          </p:cNvPr>
          <p:cNvSpPr txBox="1"/>
          <p:nvPr/>
        </p:nvSpPr>
        <p:spPr>
          <a:xfrm>
            <a:off x="5376672" y="907231"/>
            <a:ext cx="6595872" cy="58349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5715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has grown and harvested healthy vegetables on ISS</a:t>
            </a:r>
          </a:p>
          <a:p>
            <a:pPr marL="1028700" lvl="1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romaine lettuce ‘</a:t>
            </a:r>
            <a:r>
              <a:rPr lang="en-US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Outredgeous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first grown &amp; consumed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Importance in methods used to grow fresh food</a:t>
            </a:r>
          </a:p>
          <a:p>
            <a:pPr marL="1028700" lvl="1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Sterile, soilless substrate with added fertilizer</a:t>
            </a:r>
          </a:p>
          <a:p>
            <a:pPr marL="1028700" lvl="1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Sanitized seeds</a:t>
            </a:r>
          </a:p>
          <a:p>
            <a:pPr marL="4572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Plants and microorganisms may have symbiotic or pathogenic relationships</a:t>
            </a:r>
          </a:p>
          <a:p>
            <a:pPr marL="1028700" lvl="1" indent="-3429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 was to compare communities and functions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4325A7-9876-4869-A5ED-CD6CAE2879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6000" y="55563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</a:t>
            </a:r>
          </a:p>
        </p:txBody>
      </p:sp>
    </p:spTree>
    <p:extLst>
      <p:ext uri="{BB962C8B-B14F-4D97-AF65-F5344CB8AC3E}">
        <p14:creationId xmlns:p14="http://schemas.microsoft.com/office/powerpoint/2010/main" val="486725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C2BDC3-39C8-4864-816E-237820ECC295}"/>
              </a:ext>
            </a:extLst>
          </p:cNvPr>
          <p:cNvSpPr txBox="1"/>
          <p:nvPr/>
        </p:nvSpPr>
        <p:spPr>
          <a:xfrm>
            <a:off x="515902" y="1394509"/>
            <a:ext cx="695584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Compare the microbiome constituents of crops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Grown under simulated spaceflight environmental conditions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Grown from sanitized versus unsanitized seeds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Grown over a time course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Compare functions of microbiomes of crops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Grown under simulated spaceflight environmental conditions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Grown from sanitized versus unsanitized seeds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Grown over a time course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DE196FB-C9D3-415C-9DD4-CB731130B16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7743199" y="1908699"/>
            <a:ext cx="3552914" cy="2993567"/>
            <a:chOff x="0" y="0"/>
            <a:chExt cx="2794203" cy="253610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C448378-B162-41BD-80FB-BEFD702C6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382" y="0"/>
              <a:ext cx="2063199" cy="140215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E59C2B4-9FDB-498E-A0F8-22CE10BB8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1437" y="1201424"/>
              <a:ext cx="1337955" cy="1334680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84B77B7-F7DD-43F4-8D78-33A7094C5820}"/>
                </a:ext>
              </a:extLst>
            </p:cNvPr>
            <p:cNvCxnSpPr/>
            <p:nvPr/>
          </p:nvCxnSpPr>
          <p:spPr>
            <a:xfrm>
              <a:off x="0" y="1199956"/>
              <a:ext cx="255637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4C068ACE-2D27-4071-A90A-C61F009D588C}"/>
                </a:ext>
              </a:extLst>
            </p:cNvPr>
            <p:cNvSpPr txBox="1"/>
            <p:nvPr/>
          </p:nvSpPr>
          <p:spPr>
            <a:xfrm>
              <a:off x="1606100" y="882116"/>
              <a:ext cx="1188103" cy="41254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b="1" kern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Phyllosphere</a:t>
              </a:r>
              <a:endParaRPr lang="en-US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56E5366C-AAE5-45FB-9708-6632C6FF5DD0}"/>
                </a:ext>
              </a:extLst>
            </p:cNvPr>
            <p:cNvSpPr txBox="1"/>
            <p:nvPr/>
          </p:nvSpPr>
          <p:spPr>
            <a:xfrm>
              <a:off x="1605790" y="1252535"/>
              <a:ext cx="1188413" cy="36986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b="1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Rhizosphere</a:t>
              </a:r>
              <a:endPara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F38BCC6B-F40C-4AEF-AE14-7C99D035E2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7520941" y="807720"/>
            <a:ext cx="3688080" cy="5067300"/>
          </a:xfrm>
          <a:prstGeom prst="ellipse">
            <a:avLst/>
          </a:prstGeom>
          <a:noFill/>
          <a:ln>
            <a:solidFill>
              <a:schemeClr val="accent6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7829B8F-0A24-491B-8C91-362B8696C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Goals</a:t>
            </a:r>
          </a:p>
        </p:txBody>
      </p:sp>
    </p:spTree>
    <p:extLst>
      <p:ext uri="{BB962C8B-B14F-4D97-AF65-F5344CB8AC3E}">
        <p14:creationId xmlns:p14="http://schemas.microsoft.com/office/powerpoint/2010/main" val="639158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C12F661-91CD-4DF6-8605-14DD97404EF2}"/>
              </a:ext>
            </a:extLst>
          </p:cNvPr>
          <p:cNvSpPr/>
          <p:nvPr/>
        </p:nvSpPr>
        <p:spPr>
          <a:xfrm>
            <a:off x="664355" y="1168340"/>
            <a:ext cx="730909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Two leafy green crops grown from sanitized &amp; unsanitized seeds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Red romaine lettuce (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Lactuca sativa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cv ‘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Outredgeous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’)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Mizuna mustard (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Brassica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rapa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var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japonica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Mimic ISS growing conditions in Environmental Controlled Chamber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Temperature 23 °C, 50% RH, CO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(3000 ppm)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Substrate – Greens grade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arcillite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w/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nutricote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(7.5 g /L) 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Automatic watering system,  DI water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Harvest Root and Leaf tissues from each crop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Every 7 days to maturity for leafy greens (to 28 DAP)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DNA and RNA Isolation, Library Development, &amp; Sequencing on Illumina MiSeq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DE8B94F-A018-4C4B-93C4-E7758AD046A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/>
          <p:nvPr/>
        </p:nvGrpSpPr>
        <p:grpSpPr>
          <a:xfrm>
            <a:off x="7601503" y="47221"/>
            <a:ext cx="4395285" cy="6721754"/>
            <a:chOff x="7601503" y="47221"/>
            <a:chExt cx="4395285" cy="672175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F70D9CD-1D23-4B56-908A-9CA6ED96BD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732643" y="47221"/>
              <a:ext cx="3391911" cy="2921687"/>
            </a:xfrm>
            <a:prstGeom prst="flowChartDecision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652AC48-A0A2-417D-A279-686E90606826}"/>
                </a:ext>
              </a:extLst>
            </p:cNvPr>
            <p:cNvGrpSpPr/>
            <p:nvPr/>
          </p:nvGrpSpPr>
          <p:grpSpPr>
            <a:xfrm>
              <a:off x="7601503" y="2547299"/>
              <a:ext cx="1759227" cy="1635857"/>
              <a:chOff x="7629658" y="2536218"/>
              <a:chExt cx="1381539" cy="1325563"/>
            </a:xfrm>
          </p:grpSpPr>
          <p:sp>
            <p:nvSpPr>
              <p:cNvPr id="7" name="Sun 6">
                <a:extLst>
                  <a:ext uri="{FF2B5EF4-FFF2-40B4-BE49-F238E27FC236}">
                    <a16:creationId xmlns:a16="http://schemas.microsoft.com/office/drawing/2014/main" id="{5E0438CC-D2C2-4F11-B6E2-C0389192C1A1}"/>
                  </a:ext>
                </a:extLst>
              </p:cNvPr>
              <p:cNvSpPr/>
              <p:nvPr/>
            </p:nvSpPr>
            <p:spPr>
              <a:xfrm>
                <a:off x="7629658" y="2536218"/>
                <a:ext cx="1381539" cy="1325563"/>
              </a:xfrm>
              <a:prstGeom prst="sun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DE3FDD0-2B35-43A2-A419-B81263F1FFA1}"/>
                  </a:ext>
                </a:extLst>
              </p:cNvPr>
              <p:cNvSpPr txBox="1"/>
              <p:nvPr/>
            </p:nvSpPr>
            <p:spPr>
              <a:xfrm>
                <a:off x="8050690" y="3049361"/>
                <a:ext cx="563637" cy="299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16/8</a:t>
                </a:r>
              </a:p>
            </p:txBody>
          </p:sp>
        </p:grpSp>
        <p:pic>
          <p:nvPicPr>
            <p:cNvPr id="13" name="Picture 12" descr="A picture containing racket, game, small, holding&#10;&#10;Description automatically generated">
              <a:extLst>
                <a:ext uri="{FF2B5EF4-FFF2-40B4-BE49-F238E27FC236}">
                  <a16:creationId xmlns:a16="http://schemas.microsoft.com/office/drawing/2014/main" id="{D8137970-D962-4788-92BA-E5956B8324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  <a:alphaModFix amt="6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334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38793" y="5350639"/>
              <a:ext cx="4357995" cy="1418336"/>
            </a:xfrm>
            <a:prstGeom prst="ellipse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AB0704D-0ECF-455B-BEF8-496E4FE67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00587" y="2483326"/>
              <a:ext cx="3369065" cy="2878594"/>
            </a:xfrm>
            <a:prstGeom prst="triangle">
              <a:avLst/>
            </a:prstGeom>
          </p:spPr>
        </p:pic>
        <p:pic>
          <p:nvPicPr>
            <p:cNvPr id="15" name="Picture 1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314DD034-5A6B-401E-AD28-3A7883E5C8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017342" y="2551246"/>
              <a:ext cx="1976812" cy="1551055"/>
            </a:xfrm>
            <a:prstGeom prst="flowChartMerge">
              <a:avLst/>
            </a:prstGeom>
          </p:spPr>
        </p:pic>
      </p:grpSp>
      <p:sp>
        <p:nvSpPr>
          <p:cNvPr id="17" name="Title 16">
            <a:extLst>
              <a:ext uri="{FF2B5EF4-FFF2-40B4-BE49-F238E27FC236}">
                <a16:creationId xmlns:a16="http://schemas.microsoft.com/office/drawing/2014/main" id="{6BEE8E59-43D0-4D38-82FB-8571E1EDA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Experimental Design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048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2FB7380-3613-47A0-A6EB-70D3C2F9F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951" y="149087"/>
            <a:ext cx="11641858" cy="974035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Sequencing Design Diagram-a two method approach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6D3199-BCB0-46E6-BE6A-A662AEBBC71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191" y="4742449"/>
            <a:ext cx="1393338" cy="12181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854D8A-7760-48DE-BAF5-D89ACCEAB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141" y="968513"/>
            <a:ext cx="9400355" cy="579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342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D4333A2-FD01-43C8-810D-0D2A9551D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Alpha Diversity - 16S rRNA Lettuce &amp; Mizuna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4BB883-8EDE-4336-B7D7-F610560E3B5E}"/>
              </a:ext>
            </a:extLst>
          </p:cNvPr>
          <p:cNvSpPr txBox="1"/>
          <p:nvPr/>
        </p:nvSpPr>
        <p:spPr>
          <a:xfrm>
            <a:off x="695738" y="5148470"/>
            <a:ext cx="108932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Alpha diversity higher in root tissue over leaf tissue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Increase in alpha diversity over time with exception of lettuce leaf tissue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AA2F3E-D6E5-462B-8364-701B284398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132" b="11857"/>
          <a:stretch/>
        </p:blipFill>
        <p:spPr>
          <a:xfrm>
            <a:off x="424910" y="1883197"/>
            <a:ext cx="11434942" cy="257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558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89B78C36-E134-42EF-BFD9-A8097205E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88" y="223838"/>
            <a:ext cx="7789862" cy="1150937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Beta Diversity – 16S rRNA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F483869-3D08-498F-9365-D15E99663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557" y="231290"/>
            <a:ext cx="1709530" cy="1143485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757FA30-741B-4160-B335-BB726B149C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092"/>
          <a:stretch/>
        </p:blipFill>
        <p:spPr>
          <a:xfrm>
            <a:off x="7651003" y="459891"/>
            <a:ext cx="1881739" cy="742744"/>
          </a:xfrm>
          <a:prstGeom prst="rect">
            <a:avLst/>
          </a:prstGeom>
          <a:ln w="28575">
            <a:solidFill>
              <a:srgbClr val="0070C0"/>
            </a:solidFill>
            <a:prstDash val="solid"/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AEBCD1E-5D1C-4AC4-B5EA-AE5E38DA1C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267"/>
          <a:stretch/>
        </p:blipFill>
        <p:spPr>
          <a:xfrm>
            <a:off x="240284" y="1497303"/>
            <a:ext cx="11711431" cy="5360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986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00B70-34AE-4521-948D-621A573F8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003" y="223320"/>
            <a:ext cx="11153011" cy="87019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Abundance Comparison -16S rRNA LETTUCE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CA087BE-3669-4B55-957B-9B0C5F5F1B98}"/>
              </a:ext>
            </a:extLst>
          </p:cNvPr>
          <p:cNvGrpSpPr/>
          <p:nvPr/>
        </p:nvGrpSpPr>
        <p:grpSpPr>
          <a:xfrm>
            <a:off x="157661" y="1013791"/>
            <a:ext cx="6761420" cy="5148470"/>
            <a:chOff x="0" y="854971"/>
            <a:chExt cx="6696272" cy="518297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759D3BC-3657-42F2-8F66-33BA0E3BA0E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854971"/>
              <a:ext cx="6696272" cy="4734266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005937F-B285-4C49-88BE-63430ACCE61A}"/>
                </a:ext>
              </a:extLst>
            </p:cNvPr>
            <p:cNvSpPr txBox="1"/>
            <p:nvPr/>
          </p:nvSpPr>
          <p:spPr>
            <a:xfrm>
              <a:off x="1179692" y="5668612"/>
              <a:ext cx="9855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LEAF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A0D6C85-E4F0-417C-94A3-566921FA6430}"/>
                </a:ext>
              </a:extLst>
            </p:cNvPr>
            <p:cNvSpPr/>
            <p:nvPr/>
          </p:nvSpPr>
          <p:spPr>
            <a:xfrm>
              <a:off x="4788807" y="3512820"/>
              <a:ext cx="876300" cy="1524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30C8091-2686-48D3-9BD1-F629606281B9}"/>
                </a:ext>
              </a:extLst>
            </p:cNvPr>
            <p:cNvSpPr/>
            <p:nvPr/>
          </p:nvSpPr>
          <p:spPr>
            <a:xfrm>
              <a:off x="4747260" y="3665220"/>
              <a:ext cx="876300" cy="1524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100AF0B-0A4E-41B4-B0E2-E413DB80111A}"/>
                </a:ext>
              </a:extLst>
            </p:cNvPr>
            <p:cNvSpPr/>
            <p:nvPr/>
          </p:nvSpPr>
          <p:spPr>
            <a:xfrm>
              <a:off x="4788807" y="3091395"/>
              <a:ext cx="876300" cy="1524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9C185C5-8922-4564-B235-55149D68CA84}"/>
              </a:ext>
            </a:extLst>
          </p:cNvPr>
          <p:cNvGrpSpPr/>
          <p:nvPr/>
        </p:nvGrpSpPr>
        <p:grpSpPr>
          <a:xfrm>
            <a:off x="6202017" y="1883981"/>
            <a:ext cx="5989983" cy="4827152"/>
            <a:chOff x="5791677" y="1875103"/>
            <a:chExt cx="6400323" cy="489436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FCCFFB6-A11C-4C80-9324-58DE5F8CDDE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91677" y="2244435"/>
              <a:ext cx="6400323" cy="4525030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090A2C2-25E8-4884-820F-71D495FFEA48}"/>
                </a:ext>
              </a:extLst>
            </p:cNvPr>
            <p:cNvGrpSpPr/>
            <p:nvPr/>
          </p:nvGrpSpPr>
          <p:grpSpPr>
            <a:xfrm>
              <a:off x="10263414" y="1875103"/>
              <a:ext cx="1623786" cy="4162841"/>
              <a:chOff x="10263414" y="1963639"/>
              <a:chExt cx="1623786" cy="4162841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9E2285A-66EC-4908-BDF8-7A8C239CFD6B}"/>
                  </a:ext>
                </a:extLst>
              </p:cNvPr>
              <p:cNvSpPr txBox="1"/>
              <p:nvPr/>
            </p:nvSpPr>
            <p:spPr>
              <a:xfrm>
                <a:off x="10655445" y="1963639"/>
                <a:ext cx="9855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ROOT</a:t>
                </a: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864F23D-E4CE-4983-AB4B-C9740D2CDDB8}"/>
                  </a:ext>
                </a:extLst>
              </p:cNvPr>
              <p:cNvSpPr/>
              <p:nvPr/>
            </p:nvSpPr>
            <p:spPr>
              <a:xfrm>
                <a:off x="10263414" y="4918710"/>
                <a:ext cx="876300" cy="1524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CEE5E1F-BD43-46AD-B7BC-3117C64F8E1C}"/>
                  </a:ext>
                </a:extLst>
              </p:cNvPr>
              <p:cNvSpPr/>
              <p:nvPr/>
            </p:nvSpPr>
            <p:spPr>
              <a:xfrm>
                <a:off x="10263414" y="3186150"/>
                <a:ext cx="1623786" cy="1524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14A815D4-F9E4-462F-B922-815855AEE4A9}"/>
                  </a:ext>
                </a:extLst>
              </p:cNvPr>
              <p:cNvSpPr/>
              <p:nvPr/>
            </p:nvSpPr>
            <p:spPr>
              <a:xfrm>
                <a:off x="10304961" y="5974080"/>
                <a:ext cx="876300" cy="1524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D594C536-22D1-4180-B19F-21A1D97C8A79}"/>
                  </a:ext>
                </a:extLst>
              </p:cNvPr>
              <p:cNvSpPr/>
              <p:nvPr/>
            </p:nvSpPr>
            <p:spPr>
              <a:xfrm>
                <a:off x="10301514" y="5821680"/>
                <a:ext cx="876300" cy="1524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99842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31BCA3D-E900-4737-985E-36D2501FB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33" y="97411"/>
            <a:ext cx="10515600" cy="111533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Abundance comparison - 16S rRNA Mizuna 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A49FE8-849E-4573-BBA0-C300B23A5D69}"/>
              </a:ext>
            </a:extLst>
          </p:cNvPr>
          <p:cNvSpPr txBox="1"/>
          <p:nvPr/>
        </p:nvSpPr>
        <p:spPr>
          <a:xfrm>
            <a:off x="594425" y="5247598"/>
            <a:ext cx="985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LEAF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C1475B5-EDF4-47FB-B0C9-F952E4C1520F}"/>
              </a:ext>
            </a:extLst>
          </p:cNvPr>
          <p:cNvGrpSpPr/>
          <p:nvPr/>
        </p:nvGrpSpPr>
        <p:grpSpPr>
          <a:xfrm>
            <a:off x="5870685" y="1587978"/>
            <a:ext cx="6321315" cy="5230867"/>
            <a:chOff x="5870685" y="1587978"/>
            <a:chExt cx="6321315" cy="5230867"/>
          </a:xfrm>
        </p:grpSpPr>
        <p:pic>
          <p:nvPicPr>
            <p:cNvPr id="10" name="Picture 9" descr="Chart&#10;&#10;Description automatically generated">
              <a:extLst>
                <a:ext uri="{FF2B5EF4-FFF2-40B4-BE49-F238E27FC236}">
                  <a16:creationId xmlns:a16="http://schemas.microsoft.com/office/drawing/2014/main" id="{0506B0F7-0DE6-4E76-B722-878528D03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70685" y="2038123"/>
              <a:ext cx="6321315" cy="478072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EE99CA7-52D5-4569-AFD1-8935912C7996}"/>
                </a:ext>
              </a:extLst>
            </p:cNvPr>
            <p:cNvSpPr txBox="1"/>
            <p:nvPr/>
          </p:nvSpPr>
          <p:spPr>
            <a:xfrm>
              <a:off x="10669533" y="1587978"/>
              <a:ext cx="9855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ROOT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75B5956-8572-4149-B6B3-A14BD1E12120}"/>
                </a:ext>
              </a:extLst>
            </p:cNvPr>
            <p:cNvSpPr/>
            <p:nvPr/>
          </p:nvSpPr>
          <p:spPr>
            <a:xfrm>
              <a:off x="10957560" y="4503420"/>
              <a:ext cx="876300" cy="16002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575B675-9CB7-4397-B3A2-AE336C989043}"/>
                </a:ext>
              </a:extLst>
            </p:cNvPr>
            <p:cNvSpPr/>
            <p:nvPr/>
          </p:nvSpPr>
          <p:spPr>
            <a:xfrm>
              <a:off x="10957560" y="4061460"/>
              <a:ext cx="876300" cy="16002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2247684-6240-4A06-AE66-3643FC90A0B9}"/>
                </a:ext>
              </a:extLst>
            </p:cNvPr>
            <p:cNvSpPr/>
            <p:nvPr/>
          </p:nvSpPr>
          <p:spPr>
            <a:xfrm>
              <a:off x="10957560" y="2393670"/>
              <a:ext cx="876300" cy="16665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81374F4-8F16-4BA5-A25D-730B69390571}"/>
              </a:ext>
            </a:extLst>
          </p:cNvPr>
          <p:cNvGrpSpPr/>
          <p:nvPr/>
        </p:nvGrpSpPr>
        <p:grpSpPr>
          <a:xfrm>
            <a:off x="1" y="844826"/>
            <a:ext cx="6226016" cy="4402772"/>
            <a:chOff x="1" y="844826"/>
            <a:chExt cx="6226016" cy="4402772"/>
          </a:xfrm>
        </p:grpSpPr>
        <p:pic>
          <p:nvPicPr>
            <p:cNvPr id="9" name="Picture 8" descr="Chart, bar chart&#10;&#10;Description automatically generated">
              <a:extLst>
                <a:ext uri="{FF2B5EF4-FFF2-40B4-BE49-F238E27FC236}">
                  <a16:creationId xmlns:a16="http://schemas.microsoft.com/office/drawing/2014/main" id="{CED5CE88-652D-482F-BA46-5B81F30DA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" y="844826"/>
              <a:ext cx="6226016" cy="4402772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36DF70F-55C4-4364-B698-D7D7D539AA9E}"/>
                </a:ext>
              </a:extLst>
            </p:cNvPr>
            <p:cNvGrpSpPr/>
            <p:nvPr/>
          </p:nvGrpSpPr>
          <p:grpSpPr>
            <a:xfrm>
              <a:off x="3585210" y="1872625"/>
              <a:ext cx="2510789" cy="1114415"/>
              <a:chOff x="3585210" y="1872625"/>
              <a:chExt cx="2510789" cy="1114415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FD9A0F2D-112B-4325-BA0C-81DE8D437CA4}"/>
                  </a:ext>
                </a:extLst>
              </p:cNvPr>
              <p:cNvSpPr/>
              <p:nvPr/>
            </p:nvSpPr>
            <p:spPr>
              <a:xfrm>
                <a:off x="4994384" y="2834640"/>
                <a:ext cx="1017795" cy="1524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3EAE49CA-5084-4193-AF1B-158EF87AA109}"/>
                  </a:ext>
                </a:extLst>
              </p:cNvPr>
              <p:cNvSpPr/>
              <p:nvPr/>
            </p:nvSpPr>
            <p:spPr>
              <a:xfrm>
                <a:off x="4994384" y="2560320"/>
                <a:ext cx="1101615" cy="1524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14C3FB92-0723-4B60-B896-78BAB15AC8E6}"/>
                  </a:ext>
                </a:extLst>
              </p:cNvPr>
              <p:cNvSpPr/>
              <p:nvPr/>
            </p:nvSpPr>
            <p:spPr>
              <a:xfrm>
                <a:off x="3585210" y="1872625"/>
                <a:ext cx="1314450" cy="238115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7771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BA154549-8994-4F6E-A13C-66B3CB7C500B}"/>
              </a:ext>
            </a:extLst>
          </p:cNvPr>
          <p:cNvGrpSpPr/>
          <p:nvPr/>
        </p:nvGrpSpPr>
        <p:grpSpPr>
          <a:xfrm>
            <a:off x="147065" y="701731"/>
            <a:ext cx="5026931" cy="5992368"/>
            <a:chOff x="147065" y="701731"/>
            <a:chExt cx="5026931" cy="599236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C006833-2D85-4A78-B60D-24629BCAA42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065" y="701731"/>
              <a:ext cx="5026931" cy="599236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4F6C8AA-1F3E-4335-B609-9546112765D0}"/>
                </a:ext>
              </a:extLst>
            </p:cNvPr>
            <p:cNvSpPr/>
            <p:nvPr/>
          </p:nvSpPr>
          <p:spPr>
            <a:xfrm>
              <a:off x="818147" y="2321169"/>
              <a:ext cx="3824191" cy="451848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  <a:noFill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072CDCC-08E5-4685-9C46-F462C5E72434}"/>
              </a:ext>
            </a:extLst>
          </p:cNvPr>
          <p:cNvGrpSpPr/>
          <p:nvPr/>
        </p:nvGrpSpPr>
        <p:grpSpPr>
          <a:xfrm>
            <a:off x="5498592" y="662860"/>
            <a:ext cx="6497948" cy="6048835"/>
            <a:chOff x="5498592" y="662860"/>
            <a:chExt cx="6497948" cy="604883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E6E14B8-33F8-49A1-A4AC-B21C9B1821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98592" y="662860"/>
              <a:ext cx="6497948" cy="6048835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B0457C4-BD71-4E23-B9F8-7523C08BCCFD}"/>
                </a:ext>
              </a:extLst>
            </p:cNvPr>
            <p:cNvSpPr/>
            <p:nvPr/>
          </p:nvSpPr>
          <p:spPr>
            <a:xfrm>
              <a:off x="6169532" y="3061635"/>
              <a:ext cx="5037730" cy="25599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rgbClr val="FF0000"/>
                  </a:solidFill>
                </a:ln>
                <a:noFill/>
              </a:endParaRPr>
            </a:p>
          </p:txBody>
        </p: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B84C42DD-2ABD-48BF-99D9-AF4C98A25A6E}"/>
              </a:ext>
            </a:extLst>
          </p:cNvPr>
          <p:cNvSpPr txBox="1">
            <a:spLocks/>
          </p:cNvSpPr>
          <p:nvPr/>
        </p:nvSpPr>
        <p:spPr>
          <a:xfrm>
            <a:off x="1809412" y="22550"/>
            <a:ext cx="8573176" cy="6909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Differential Abundance Lettuce Leaf P&lt;0.05</a:t>
            </a:r>
          </a:p>
        </p:txBody>
      </p:sp>
    </p:spTree>
    <p:extLst>
      <p:ext uri="{BB962C8B-B14F-4D97-AF65-F5344CB8AC3E}">
        <p14:creationId xmlns:p14="http://schemas.microsoft.com/office/powerpoint/2010/main" val="3576199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14DAC-2251-4684-97D5-17614179C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93" y="10827"/>
            <a:ext cx="11433607" cy="823691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Differential Abundance Lettuce Root P&lt;0.05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3ACFA2-E8AC-4199-9BA3-77FF9469F149}"/>
              </a:ext>
            </a:extLst>
          </p:cNvPr>
          <p:cNvGrpSpPr/>
          <p:nvPr/>
        </p:nvGrpSpPr>
        <p:grpSpPr>
          <a:xfrm>
            <a:off x="453593" y="907371"/>
            <a:ext cx="4845238" cy="5853727"/>
            <a:chOff x="453593" y="907371"/>
            <a:chExt cx="4845238" cy="585372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78CBB0F-ED76-4755-A0BC-F249C993F07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3593" y="907371"/>
              <a:ext cx="4845238" cy="585372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D9BED04-CF83-4307-9046-98655BB910FC}"/>
                </a:ext>
              </a:extLst>
            </p:cNvPr>
            <p:cNvSpPr/>
            <p:nvPr/>
          </p:nvSpPr>
          <p:spPr>
            <a:xfrm>
              <a:off x="1081175" y="1586367"/>
              <a:ext cx="3734664" cy="51206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F445FA5-32FB-424B-8F25-59F209525BCB}"/>
                </a:ext>
              </a:extLst>
            </p:cNvPr>
            <p:cNvSpPr/>
            <p:nvPr/>
          </p:nvSpPr>
          <p:spPr>
            <a:xfrm>
              <a:off x="1082705" y="4702361"/>
              <a:ext cx="3946495" cy="96926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BE044C7-0B90-44BA-9EA9-968CA8CEECCC}"/>
              </a:ext>
            </a:extLst>
          </p:cNvPr>
          <p:cNvGrpSpPr/>
          <p:nvPr/>
        </p:nvGrpSpPr>
        <p:grpSpPr>
          <a:xfrm>
            <a:off x="5477956" y="907371"/>
            <a:ext cx="6600411" cy="5853726"/>
            <a:chOff x="5477956" y="907371"/>
            <a:chExt cx="6600411" cy="585372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174D3D4-7AD5-4D50-9685-FAD3117A6A3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7956" y="907371"/>
              <a:ext cx="6600411" cy="5853726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34A1F98-675A-42E5-B72E-D3BA7342763A}"/>
                </a:ext>
              </a:extLst>
            </p:cNvPr>
            <p:cNvSpPr/>
            <p:nvPr/>
          </p:nvSpPr>
          <p:spPr>
            <a:xfrm>
              <a:off x="6095998" y="2077441"/>
              <a:ext cx="4665787" cy="456152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A9CFEBC-8D04-4A58-8918-2849E41BE29D}"/>
                </a:ext>
              </a:extLst>
            </p:cNvPr>
            <p:cNvSpPr/>
            <p:nvPr/>
          </p:nvSpPr>
          <p:spPr>
            <a:xfrm>
              <a:off x="6095998" y="5720970"/>
              <a:ext cx="4466494" cy="45615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2558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912AE-98F7-4929-84CE-8C3380386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109093"/>
            <a:ext cx="11231880" cy="793115"/>
          </a:xfrm>
        </p:spPr>
        <p:txBody>
          <a:bodyPr>
            <a:no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Differential Abundance Mizuna Leaf P&lt;0.05</a:t>
            </a:r>
          </a:p>
        </p:txBody>
      </p:sp>
      <p:pic>
        <p:nvPicPr>
          <p:cNvPr id="3" name="Picture 2" descr="Heat map for Mizuna microbes">
            <a:extLst>
              <a:ext uri="{FF2B5EF4-FFF2-40B4-BE49-F238E27FC236}">
                <a16:creationId xmlns:a16="http://schemas.microsoft.com/office/drawing/2014/main" id="{F016D2AA-9636-45EF-AFB3-0DF8EF55BFA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608" y="883673"/>
            <a:ext cx="5169408" cy="5853226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4E23051-AEED-42FE-B1D4-E29517F8FD6A}"/>
              </a:ext>
            </a:extLst>
          </p:cNvPr>
          <p:cNvGrpSpPr/>
          <p:nvPr/>
        </p:nvGrpSpPr>
        <p:grpSpPr>
          <a:xfrm>
            <a:off x="5886060" y="883673"/>
            <a:ext cx="5927988" cy="5865233"/>
            <a:chOff x="5886060" y="883673"/>
            <a:chExt cx="5927988" cy="586523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F3F411D-E0BA-4055-9569-7B80F3713B3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86060" y="883673"/>
              <a:ext cx="5927988" cy="586523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61CC046-81C8-49C3-8C4A-39DAA5F7E297}"/>
                </a:ext>
              </a:extLst>
            </p:cNvPr>
            <p:cNvSpPr/>
            <p:nvPr/>
          </p:nvSpPr>
          <p:spPr>
            <a:xfrm>
              <a:off x="6608064" y="2328037"/>
              <a:ext cx="4596384" cy="793115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C1A60AD-EF5C-4DCB-9DF6-1E1C75D61F12}"/>
                </a:ext>
              </a:extLst>
            </p:cNvPr>
            <p:cNvSpPr/>
            <p:nvPr/>
          </p:nvSpPr>
          <p:spPr>
            <a:xfrm>
              <a:off x="6608064" y="4815840"/>
              <a:ext cx="4888992" cy="48768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C0495928-1ECB-438C-A573-8D21C94120BF}"/>
              </a:ext>
            </a:extLst>
          </p:cNvPr>
          <p:cNvSpPr/>
          <p:nvPr/>
        </p:nvSpPr>
        <p:spPr>
          <a:xfrm>
            <a:off x="1038225" y="3667538"/>
            <a:ext cx="3924300" cy="2762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48EF89-34EB-4839-A84E-E67E065B94CC}"/>
              </a:ext>
            </a:extLst>
          </p:cNvPr>
          <p:cNvSpPr/>
          <p:nvPr/>
        </p:nvSpPr>
        <p:spPr>
          <a:xfrm>
            <a:off x="813816" y="902208"/>
            <a:ext cx="3924300" cy="46939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244724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50B7B1B-7893-49D7-85D0-38DA2B30A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612" y="84710"/>
            <a:ext cx="11202223" cy="782798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Differential Abundance Mizuna Root P&lt;0.05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D6791D-F5AF-4DFA-B2A7-5FC98362C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3540" y="1092867"/>
            <a:ext cx="377985" cy="170093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D4F31C49-40BA-4AEB-B66E-469C7B5098E2}"/>
              </a:ext>
            </a:extLst>
          </p:cNvPr>
          <p:cNvGrpSpPr/>
          <p:nvPr/>
        </p:nvGrpSpPr>
        <p:grpSpPr>
          <a:xfrm>
            <a:off x="98825" y="867509"/>
            <a:ext cx="4663527" cy="5905782"/>
            <a:chOff x="169163" y="1092867"/>
            <a:chExt cx="4663527" cy="5680423"/>
          </a:xfrm>
        </p:grpSpPr>
        <p:pic>
          <p:nvPicPr>
            <p:cNvPr id="5" name="Picture 4" descr="A picture containing chart&#10;&#10;Description automatically generated">
              <a:extLst>
                <a:ext uri="{FF2B5EF4-FFF2-40B4-BE49-F238E27FC236}">
                  <a16:creationId xmlns:a16="http://schemas.microsoft.com/office/drawing/2014/main" id="{CDC07450-E1D6-443C-991E-CAA0DABEAD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9163" y="1092867"/>
              <a:ext cx="4663527" cy="568042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55CBD40-8BA3-4725-A7FD-674F32A777DF}"/>
                </a:ext>
              </a:extLst>
            </p:cNvPr>
            <p:cNvSpPr/>
            <p:nvPr/>
          </p:nvSpPr>
          <p:spPr>
            <a:xfrm>
              <a:off x="787950" y="4974336"/>
              <a:ext cx="3686514" cy="45110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43A6543-8AD0-488D-B327-11D7C87F3D1E}"/>
              </a:ext>
            </a:extLst>
          </p:cNvPr>
          <p:cNvGrpSpPr/>
          <p:nvPr/>
        </p:nvGrpSpPr>
        <p:grpSpPr>
          <a:xfrm>
            <a:off x="4926473" y="880329"/>
            <a:ext cx="7190147" cy="5905782"/>
            <a:chOff x="4832689" y="1092867"/>
            <a:chExt cx="7190147" cy="5693244"/>
          </a:xfrm>
        </p:grpSpPr>
        <p:pic>
          <p:nvPicPr>
            <p:cNvPr id="7" name="Picture 6" descr="Table&#10;&#10;Description automatically generated">
              <a:extLst>
                <a:ext uri="{FF2B5EF4-FFF2-40B4-BE49-F238E27FC236}">
                  <a16:creationId xmlns:a16="http://schemas.microsoft.com/office/drawing/2014/main" id="{C935D06A-3085-48D6-8A81-117443C001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32689" y="1092867"/>
              <a:ext cx="7190147" cy="569324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DD5AB3C-1FA8-4038-8564-40845184B4A1}"/>
                </a:ext>
              </a:extLst>
            </p:cNvPr>
            <p:cNvSpPr/>
            <p:nvPr/>
          </p:nvSpPr>
          <p:spPr>
            <a:xfrm>
              <a:off x="5401056" y="2097023"/>
              <a:ext cx="4352544" cy="240823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8544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F0930-22FE-4AB1-BFAE-6A269C4B1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9D7996-8A04-4B3C-8C17-23363FC5DC2B}"/>
              </a:ext>
            </a:extLst>
          </p:cNvPr>
          <p:cNvSpPr txBox="1"/>
          <p:nvPr/>
        </p:nvSpPr>
        <p:spPr>
          <a:xfrm>
            <a:off x="904875" y="1428750"/>
            <a:ext cx="104489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There is variation in alpha diversity with roots having higher diversity than leaf tissue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Beta diversity were more influenced by time rather than the sanitization of the seeds though less than 50% of the variation could be explained by a combination of time and seed treatments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There were similarities in the predominating microbes such as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Ralstonia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, Pseudomonas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Methylophilis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per the 16S rRNA sequencing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Few differences in differentially expressed microbes or functional genes were  identified between sanitized and unsanitized seeds.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Time played a more influential role in functional pathway differential abundance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599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E6A06-41D5-4999-898D-1E3E9E998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0913" y="2223742"/>
            <a:ext cx="3912704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E61382-F50B-4890-85D0-F1550DBAC8DF}"/>
              </a:ext>
            </a:extLst>
          </p:cNvPr>
          <p:cNvSpPr txBox="1"/>
          <p:nvPr/>
        </p:nvSpPr>
        <p:spPr>
          <a:xfrm>
            <a:off x="2768876" y="5860774"/>
            <a:ext cx="6984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Funded by Biological and Physical Sciences Division (BPS)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1E9236-9211-4363-A62B-0459B2DAB496}"/>
              </a:ext>
            </a:extLst>
          </p:cNvPr>
          <p:cNvSpPr/>
          <p:nvPr/>
        </p:nvSpPr>
        <p:spPr>
          <a:xfrm>
            <a:off x="927652" y="666410"/>
            <a:ext cx="10336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Many thanks to all of my coauthors, each played a major role in the progress of this research</a:t>
            </a: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7AAF5901-8F78-4DC3-914A-28AF54D0110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0913" y="4107958"/>
            <a:ext cx="4267200" cy="165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456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558</Words>
  <Application>Microsoft Office PowerPoint</Application>
  <PresentationFormat>Widescreen</PresentationFormat>
  <Paragraphs>86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Wingdings</vt:lpstr>
      <vt:lpstr>Office Theme</vt:lpstr>
      <vt:lpstr>Changes in Leafy Green Crop Microbiomes Under Simulated Spaceflight Conditions</vt:lpstr>
      <vt:lpstr>History</vt:lpstr>
      <vt:lpstr>History</vt:lpstr>
      <vt:lpstr>Goals</vt:lpstr>
      <vt:lpstr>Experimental Design </vt:lpstr>
      <vt:lpstr>Sequencing Design Diagram-a two method approach</vt:lpstr>
      <vt:lpstr>Alpha Diversity - 16S rRNA Lettuce &amp; Mizuna </vt:lpstr>
      <vt:lpstr>Beta Diversity – 16S rRNA</vt:lpstr>
      <vt:lpstr>Abundance Comparison -16S rRNA LETTUCE</vt:lpstr>
      <vt:lpstr>Abundance comparison - 16S rRNA Mizuna  </vt:lpstr>
      <vt:lpstr>PowerPoint Presentation</vt:lpstr>
      <vt:lpstr>Differential Abundance Lettuce Root P&lt;0.05</vt:lpstr>
      <vt:lpstr>Differential Abundance Mizuna Leaf P&lt;0.05</vt:lpstr>
      <vt:lpstr>Differential Abundance Mizuna Root P&lt;0.05</vt:lpstr>
      <vt:lpstr>Conclusions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2020-10-30T19:41:46Z</dcterms:created>
  <dcterms:modified xsi:type="dcterms:W3CDTF">2020-11-18T18:09:35Z</dcterms:modified>
</cp:coreProperties>
</file>