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1991" r:id="rId3"/>
    <p:sldId id="1993" r:id="rId4"/>
    <p:sldId id="257" r:id="rId5"/>
    <p:sldId id="401" r:id="rId6"/>
    <p:sldId id="1992" r:id="rId7"/>
    <p:sldId id="25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4D5D75-35EE-1C4D-9FF8-69C6188BC295}" type="datetimeFigureOut">
              <a:rPr lang="en-US" smtClean="0"/>
              <a:t>11/18/20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EB1CE-D670-A840-851C-C68292162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54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BD3BA-DF3B-FB4F-9CA6-5541F4D7FB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580C01-D615-CA42-BB33-B383D8F8FD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D1391-88CC-2442-A0DF-E17AA4B4E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8F055-64B5-5849-97F5-5E9990B670BC}" type="datetime1">
              <a:rPr lang="en-US" smtClean="0"/>
              <a:t>11/18/20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8BEEA-4FB2-F847-95D0-DAE4577F3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COSPAR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D5AC1-5CCA-8B49-B681-E186FB356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7A8C5-4C7D-0444-BCC1-0B7430E16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2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1AAD0-8CFE-6641-A3ED-7DC0B04E5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BEF52-F60A-F04B-97BE-24EA31AA8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CC6AE-0DAC-A44D-9A16-7F7EF3B16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BE080-8DAE-D346-A632-6EB5E5DDDE7E}" type="datetime1">
              <a:rPr lang="en-US" smtClean="0"/>
              <a:t>11/18/20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22610-B360-FD49-AB1A-196230D06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COSPAR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A280A-D372-5F4A-968C-D98EF88E7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7A8C5-4C7D-0444-BCC1-0B7430E16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596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F422F-1AF9-9948-B014-BF319ACDA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20CE7-630F-C542-891D-5BB16A3A5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B02E-95D8-7D46-930F-566DB5388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57B2-E61D-E540-AFD8-DE7B98A52AD3}" type="datetime1">
              <a:rPr lang="en-US" smtClean="0"/>
              <a:t>11/18/20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FF902-E07C-734F-AF81-13B424843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COSPAR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192D1B-A8F4-9640-B834-E1E03581E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7A8C5-4C7D-0444-BCC1-0B7430E16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1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EF5E7-4281-BC4B-9277-61A6C3052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62D0D-30E6-3B40-B3AC-2455D71BF7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D22EC8-29F8-994C-AC83-7D1C638505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4BE035-806B-124E-892E-316E06B5E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971EA-5654-F742-B358-02527116DED4}" type="datetime1">
              <a:rPr lang="en-US" smtClean="0"/>
              <a:t>11/18/20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F30FD5-9F97-3348-82ED-6823EFB1E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COSPAR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082B7E-119C-9847-8F67-F35D149CB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7A8C5-4C7D-0444-BCC1-0B7430E16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74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D0D30-EFBC-7B43-A7F4-C7D73E78B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15378B-802D-7741-8190-E5AD85583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F1CDE0-E9B4-7B4F-B51A-310053450D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8B847C-0877-4C48-8BFE-D009D3E72E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004325-5845-A942-8C00-0B7AC4CCEA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835F15-6D16-4C4A-8A15-95817C5C2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F107-26DD-2246-B500-0FFA0ED1D38B}" type="datetime1">
              <a:rPr lang="en-US" smtClean="0"/>
              <a:t>11/18/20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4ACB81-2E02-6447-B61C-51257E2F3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COSPAR 2021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D1A562-1534-AD45-9B5D-29624A352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7A8C5-4C7D-0444-BCC1-0B7430E16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29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090FD-B8FC-3A4A-8B19-9231A1BF5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8415D4-69A0-BB49-9CB7-EF8AE04D6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35869-D91B-094F-B618-6170F8B479CE}" type="datetime1">
              <a:rPr lang="en-US" smtClean="0"/>
              <a:t>11/18/20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409AB1-9921-7E4E-A639-791E887B7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COSPAR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3C7E66-6CE0-424F-A146-31FC9C299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7A8C5-4C7D-0444-BCC1-0B7430E16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704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E237E4-E9B0-FD4F-B5E8-8A9F75D5A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D9772-2F7D-8944-B2CC-E7C07DD056FF}" type="datetime1">
              <a:rPr lang="en-US" smtClean="0"/>
              <a:t>11/18/20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EFC7BD-8E21-5843-916E-48E87F0F0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COSPAR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5AA299-2284-624C-9ABE-CB30BD9C9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7A8C5-4C7D-0444-BCC1-0B7430E16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54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23751-AAE9-E44C-A0F7-A7C70622A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3DAE2-140E-9344-84E7-79DBBD526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109F3D-F145-404F-83F1-8583975622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E41238-0419-AC49-838A-DD73DE465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B2D0C-3326-2C4F-8691-0C6CDD2D4776}" type="datetime1">
              <a:rPr lang="en-US" smtClean="0"/>
              <a:t>11/18/20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DA26D8-285D-CD49-B2FB-D039C56EC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COSPAR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52C618-9FC3-9E47-AEDE-28BDBD089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7A8C5-4C7D-0444-BCC1-0B7430E16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366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3154-35E4-3B4B-BC84-B24C5334D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08A60F-C891-8040-880E-B4C5A5A55E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E4F9DA-D82E-E144-908D-33A1D3C51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A298D-186A-9341-88C9-634B38E46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40A80-44E2-4644-99FD-0DAEE584B8FE}" type="datetime1">
              <a:rPr lang="en-US" smtClean="0"/>
              <a:t>11/18/20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9E18AD-99B7-9048-8930-46A88B827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COSPAR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46FC93-1A02-AA4B-9677-37C9A6ABC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7A8C5-4C7D-0444-BCC1-0B7430E16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927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B3808-7E25-3F47-9818-39760EB7C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5BFA52-8950-EE4A-9F8C-4CCBD2B992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445342-9946-F04C-8F26-88736790B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41B55-825B-B341-B1CF-BC5CA817B6DA}" type="datetime1">
              <a:rPr lang="en-US" smtClean="0"/>
              <a:t>11/18/20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60A3B-972A-324A-9CA3-AD4AEDA58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COSPAR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76656-D344-134C-A0A2-8A97C4DF2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7A8C5-4C7D-0444-BCC1-0B7430E16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695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7BA0A3-ED45-AF40-8F7F-9F9D16417F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1CF12C-DFC2-7D44-9E26-D11DFE6A7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7A579-7D33-104B-99DA-A669A52B6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A2785-7AE3-4D4A-884F-B8EF33DF12A7}" type="datetime1">
              <a:rPr lang="en-US" smtClean="0"/>
              <a:t>11/18/20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4C4AF-C84F-E145-9814-3A121CA8D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COSPAR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E1A56-5E36-D143-B9A7-1070DE2D9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7A8C5-4C7D-0444-BCC1-0B7430E16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604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6503B4-628B-6840-B8A1-157D2144C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653300-356E-9B41-96C2-C92461DA3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E7362-3B58-C345-9398-AC5BE8D873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F8347-538E-1144-851C-3313748EA24C}" type="datetime1">
              <a:rPr lang="en-US" smtClean="0"/>
              <a:t>11/18/20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18063-552D-334C-A7F8-16377A69E4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COSPAR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E27B3-1B58-D74A-961F-ECE3845D0D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7A8C5-4C7D-0444-BCC1-0B7430E16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27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4F6992-26F2-1D4E-A7DB-D2E1048D2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44" y="-152404"/>
            <a:ext cx="10962511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00" b="1" dirty="0">
                <a:latin typeface="+mn-lt"/>
              </a:rPr>
            </a:br>
            <a:r>
              <a:rPr lang="en-US" sz="3600" b="1" dirty="0">
                <a:solidFill>
                  <a:srgbClr val="0432FF"/>
                </a:solidFill>
                <a:latin typeface="+mn-lt"/>
              </a:rPr>
              <a:t>Middle Atmospheric Science </a:t>
            </a:r>
            <a:br>
              <a:rPr lang="en-US" sz="3600" b="1" dirty="0">
                <a:solidFill>
                  <a:srgbClr val="0432FF"/>
                </a:solidFill>
                <a:latin typeface="+mn-lt"/>
              </a:rPr>
            </a:br>
            <a:r>
              <a:rPr lang="en-US" sz="3600" b="1" dirty="0">
                <a:solidFill>
                  <a:srgbClr val="0432FF"/>
                </a:solidFill>
                <a:latin typeface="+mn-lt"/>
              </a:rPr>
              <a:t>Observational Imperatives for the Future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C8EB92-52AF-D549-B489-7EBA37B79AA1}"/>
              </a:ext>
            </a:extLst>
          </p:cNvPr>
          <p:cNvSpPr txBox="1"/>
          <p:nvPr/>
        </p:nvSpPr>
        <p:spPr>
          <a:xfrm>
            <a:off x="2890359" y="1627071"/>
            <a:ext cx="641128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432FF"/>
                </a:solidFill>
              </a:rPr>
              <a:t>Dr. Martin Mlynczak</a:t>
            </a:r>
          </a:p>
          <a:p>
            <a:pPr algn="ctr"/>
            <a:r>
              <a:rPr lang="en-US" sz="2200" b="1" dirty="0">
                <a:solidFill>
                  <a:srgbClr val="0432FF"/>
                </a:solidFill>
              </a:rPr>
              <a:t>NASA Langley Research Center</a:t>
            </a:r>
          </a:p>
          <a:p>
            <a:pPr algn="ctr"/>
            <a:r>
              <a:rPr lang="en-US" sz="2200" b="1" dirty="0">
                <a:solidFill>
                  <a:srgbClr val="0432FF"/>
                </a:solidFill>
              </a:rPr>
              <a:t>Hampton, Virginia, USA</a:t>
            </a:r>
          </a:p>
          <a:p>
            <a:pPr algn="ctr"/>
            <a:endParaRPr lang="en-US" sz="2200" b="1" dirty="0">
              <a:solidFill>
                <a:srgbClr val="0432FF"/>
              </a:solidFill>
            </a:endParaRPr>
          </a:p>
          <a:p>
            <a:pPr algn="ctr"/>
            <a:r>
              <a:rPr lang="en-US" sz="2200" b="1" dirty="0">
                <a:solidFill>
                  <a:srgbClr val="0432FF"/>
                </a:solidFill>
              </a:rPr>
              <a:t>Dr. Jia Yue</a:t>
            </a:r>
          </a:p>
          <a:p>
            <a:pPr algn="ctr"/>
            <a:r>
              <a:rPr lang="en-US" sz="2200" b="1" dirty="0">
                <a:solidFill>
                  <a:srgbClr val="0432FF"/>
                </a:solidFill>
              </a:rPr>
              <a:t>Catholic University/NASA Goddard Spaceflight Center</a:t>
            </a:r>
          </a:p>
          <a:p>
            <a:pPr algn="ctr"/>
            <a:r>
              <a:rPr lang="en-US" sz="2200" b="1" dirty="0">
                <a:solidFill>
                  <a:srgbClr val="0432FF"/>
                </a:solidFill>
              </a:rPr>
              <a:t>Greenbelt, Maryland, USA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2F99FF-A7EE-3642-ABD7-8A11DCD95285}"/>
              </a:ext>
            </a:extLst>
          </p:cNvPr>
          <p:cNvCxnSpPr/>
          <p:nvPr/>
        </p:nvCxnSpPr>
        <p:spPr>
          <a:xfrm>
            <a:off x="0" y="6444343"/>
            <a:ext cx="12192000" cy="0"/>
          </a:xfrm>
          <a:prstGeom prst="line">
            <a:avLst/>
          </a:prstGeom>
          <a:ln w="19050"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454EF52-CA03-BB46-B389-18D3E347CE0E}"/>
              </a:ext>
            </a:extLst>
          </p:cNvPr>
          <p:cNvCxnSpPr/>
          <p:nvPr/>
        </p:nvCxnSpPr>
        <p:spPr>
          <a:xfrm>
            <a:off x="0" y="903511"/>
            <a:ext cx="12192000" cy="0"/>
          </a:xfrm>
          <a:prstGeom prst="line">
            <a:avLst/>
          </a:prstGeom>
          <a:ln w="19050"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120996A-21E5-5044-9B45-519EC9642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62D5B-068C-ED47-A44F-93CC5A73F4B9}" type="datetime1">
              <a:rPr lang="en-US" smtClean="0"/>
              <a:t>11/18/20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715C088-F674-BF4B-990E-04AC9A0D9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COSPAR 2021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D3BD403-856C-E649-B131-961313C1B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7A8C5-4C7D-0444-BCC1-0B7430E16141}" type="slidenum">
              <a:rPr lang="en-US" smtClean="0"/>
              <a:t>1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BF9365-9ED1-474A-9C13-0BD0CF489916}"/>
              </a:ext>
            </a:extLst>
          </p:cNvPr>
          <p:cNvSpPr txBox="1"/>
          <p:nvPr/>
        </p:nvSpPr>
        <p:spPr>
          <a:xfrm flipH="1">
            <a:off x="4441370" y="5366658"/>
            <a:ext cx="3309257" cy="369332"/>
          </a:xfrm>
          <a:prstGeom prst="rect">
            <a:avLst/>
          </a:prstGeom>
          <a:noFill/>
          <a:ln>
            <a:solidFill>
              <a:srgbClr val="0432FF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432FF"/>
                </a:solidFill>
              </a:rPr>
              <a:t>COSPAR 2021 – Sydney, Australia </a:t>
            </a:r>
          </a:p>
        </p:txBody>
      </p:sp>
    </p:spTree>
    <p:extLst>
      <p:ext uri="{BB962C8B-B14F-4D97-AF65-F5344CB8AC3E}">
        <p14:creationId xmlns:p14="http://schemas.microsoft.com/office/powerpoint/2010/main" val="3231529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C1044F7-E9FE-A945-8B4E-CE89A3890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915"/>
            <a:ext cx="10515600" cy="64166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432FF"/>
                </a:solidFill>
                <a:latin typeface="+mn-lt"/>
              </a:rPr>
              <a:t>Earth’s Atmospheric Regions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550B9E-E2D2-1D49-BF86-CC1968E4E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3B736-ED46-3740-8A14-057F5BEAB8E0}" type="datetime1">
              <a:rPr lang="en-US" smtClean="0"/>
              <a:t>11/18/20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CC9E8-9EAC-FF4B-9C58-F07ABEE4B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COSPAR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A50C71-67B2-3849-ACEB-EEF3550B9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77B6F-4763-B144-90CF-39D9F0A6B42C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2" descr="thermal_structure.jpg                                          000031D7HD2                            B920D97D:">
            <a:extLst>
              <a:ext uri="{FF2B5EF4-FFF2-40B4-BE49-F238E27FC236}">
                <a16:creationId xmlns:a16="http://schemas.microsoft.com/office/drawing/2014/main" id="{D2A8E141-4783-534B-A223-935502C87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921" y="742520"/>
            <a:ext cx="5487111" cy="548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2655C6-724B-E247-97F5-30CA42995866}"/>
              </a:ext>
            </a:extLst>
          </p:cNvPr>
          <p:cNvCxnSpPr/>
          <p:nvPr/>
        </p:nvCxnSpPr>
        <p:spPr>
          <a:xfrm>
            <a:off x="0" y="614012"/>
            <a:ext cx="12192000" cy="0"/>
          </a:xfrm>
          <a:prstGeom prst="line">
            <a:avLst/>
          </a:prstGeom>
          <a:ln w="19050"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FA784A1-A71E-DF48-BB10-FA9ADE52C783}"/>
              </a:ext>
            </a:extLst>
          </p:cNvPr>
          <p:cNvCxnSpPr/>
          <p:nvPr/>
        </p:nvCxnSpPr>
        <p:spPr>
          <a:xfrm>
            <a:off x="0" y="6360759"/>
            <a:ext cx="12192000" cy="0"/>
          </a:xfrm>
          <a:prstGeom prst="line">
            <a:avLst/>
          </a:prstGeom>
          <a:ln w="19050"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EF52750-5492-F643-BE76-A05D2E325086}"/>
              </a:ext>
            </a:extLst>
          </p:cNvPr>
          <p:cNvSpPr txBox="1"/>
          <p:nvPr/>
        </p:nvSpPr>
        <p:spPr>
          <a:xfrm>
            <a:off x="5837385" y="789903"/>
            <a:ext cx="822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1000 km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DFD1D7-C79F-D348-8A18-1C1E66D598C4}"/>
              </a:ext>
            </a:extLst>
          </p:cNvPr>
          <p:cNvSpPr txBox="1"/>
          <p:nvPr/>
        </p:nvSpPr>
        <p:spPr>
          <a:xfrm>
            <a:off x="5975446" y="2830253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100 km 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C0AC0D2-96C9-2D4B-AC99-C6745D8A6820}"/>
              </a:ext>
            </a:extLst>
          </p:cNvPr>
          <p:cNvCxnSpPr>
            <a:cxnSpLocks/>
          </p:cNvCxnSpPr>
          <p:nvPr/>
        </p:nvCxnSpPr>
        <p:spPr>
          <a:xfrm>
            <a:off x="7180064" y="2623457"/>
            <a:ext cx="0" cy="2525486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E4CA26-2AB1-C546-89F1-D28A08A3A31E}"/>
              </a:ext>
            </a:extLst>
          </p:cNvPr>
          <p:cNvSpPr txBox="1"/>
          <p:nvPr/>
        </p:nvSpPr>
        <p:spPr>
          <a:xfrm>
            <a:off x="8378234" y="3301417"/>
            <a:ext cx="3664145" cy="830997"/>
          </a:xfrm>
          <a:prstGeom prst="rect">
            <a:avLst/>
          </a:prstGeom>
          <a:noFill/>
          <a:ln>
            <a:solidFill>
              <a:srgbClr val="0432FF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432FF"/>
                </a:solidFill>
              </a:rPr>
              <a:t>Earth’s Middle Atmosphere</a:t>
            </a:r>
          </a:p>
          <a:p>
            <a:pPr algn="ctr"/>
            <a:r>
              <a:rPr lang="en-US" sz="2400" b="1" dirty="0">
                <a:solidFill>
                  <a:srgbClr val="0432FF"/>
                </a:solidFill>
              </a:rPr>
              <a:t>15 km – 135 km</a:t>
            </a:r>
          </a:p>
        </p:txBody>
      </p:sp>
      <p:sp>
        <p:nvSpPr>
          <p:cNvPr id="16" name="Left Arrow 15">
            <a:extLst>
              <a:ext uri="{FF2B5EF4-FFF2-40B4-BE49-F238E27FC236}">
                <a16:creationId xmlns:a16="http://schemas.microsoft.com/office/drawing/2014/main" id="{8CCBBE5C-CD88-2344-8EB8-AE63C8262273}"/>
              </a:ext>
            </a:extLst>
          </p:cNvPr>
          <p:cNvSpPr/>
          <p:nvPr/>
        </p:nvSpPr>
        <p:spPr>
          <a:xfrm>
            <a:off x="7459135" y="3601500"/>
            <a:ext cx="810242" cy="23083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388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D40906D-3BEF-F844-B0C1-B07AE212F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0"/>
            <a:ext cx="10515600" cy="7778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0432FF"/>
                </a:solidFill>
                <a:latin typeface="+mn-lt"/>
              </a:rPr>
              <a:t>Satellite Observations of the Middle Atmosphere - Status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F8379AC-1AE5-AC42-A36A-0887E265D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0284"/>
            <a:ext cx="10515600" cy="521743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432FF"/>
                </a:solidFill>
              </a:rPr>
              <a:t>The past 40 years have been a ‘golden age’ of satellite observations of the middle atmosphere </a:t>
            </a:r>
          </a:p>
          <a:p>
            <a:r>
              <a:rPr lang="en-US" sz="2400" dirty="0">
                <a:solidFill>
                  <a:srgbClr val="0432FF"/>
                </a:solidFill>
              </a:rPr>
              <a:t>Beginning with LIMS in 1978 and continuing today with the TIMED, Aura, and ICON missions, middle atmosphere observation from space has been an international endeavor</a:t>
            </a:r>
          </a:p>
          <a:p>
            <a:r>
              <a:rPr lang="en-US" sz="2400" dirty="0">
                <a:solidFill>
                  <a:srgbClr val="0432FF"/>
                </a:solidFill>
              </a:rPr>
              <a:t>However, the missions now in orbit are well past their design lives by more than a decade! </a:t>
            </a:r>
          </a:p>
          <a:p>
            <a:r>
              <a:rPr lang="en-US" sz="2400" dirty="0">
                <a:solidFill>
                  <a:srgbClr val="0432FF"/>
                </a:solidFill>
              </a:rPr>
              <a:t>Continuous observations exist from 2001 to the present day with some sensors </a:t>
            </a:r>
          </a:p>
          <a:p>
            <a:r>
              <a:rPr lang="en-US" sz="2400" dirty="0">
                <a:solidFill>
                  <a:srgbClr val="0432FF"/>
                </a:solidFill>
              </a:rPr>
              <a:t>However, there are no new missions planned or in development </a:t>
            </a:r>
          </a:p>
          <a:p>
            <a:r>
              <a:rPr lang="en-US" sz="2400" dirty="0">
                <a:solidFill>
                  <a:srgbClr val="0432FF"/>
                </a:solidFill>
              </a:rPr>
              <a:t>It is virtually certain that there will be a gap (possibly significant) in these crucial observations of our planet’s atmosphere </a:t>
            </a:r>
          </a:p>
          <a:p>
            <a:r>
              <a:rPr lang="en-US" sz="2400" dirty="0">
                <a:solidFill>
                  <a:srgbClr val="0432FF"/>
                </a:solidFill>
              </a:rPr>
              <a:t>Climate change near the edge of space has important consequences for the space economy!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B01AEA-FA5F-9343-A286-6A2425A6E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9FE6F-3DC4-CD4F-9E1D-E40F536BEE77}" type="datetime1">
              <a:rPr lang="en-US" smtClean="0"/>
              <a:t>11/18/20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66FE9B-F5E4-F648-BB5B-EF3D89DA0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COSPAR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038F27-35A7-E448-A4B6-16A76A1C5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7A8C5-4C7D-0444-BCC1-0B7430E16141}" type="slidenum">
              <a:rPr lang="en-US" smtClean="0"/>
              <a:t>3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DC15CE-579F-F441-8313-1E10D07A4151}"/>
              </a:ext>
            </a:extLst>
          </p:cNvPr>
          <p:cNvCxnSpPr/>
          <p:nvPr/>
        </p:nvCxnSpPr>
        <p:spPr>
          <a:xfrm>
            <a:off x="0" y="624896"/>
            <a:ext cx="12192000" cy="0"/>
          </a:xfrm>
          <a:prstGeom prst="line">
            <a:avLst/>
          </a:prstGeom>
          <a:ln w="19050"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95868D-AA6F-8C47-91A0-CFF57E57E2E5}"/>
              </a:ext>
            </a:extLst>
          </p:cNvPr>
          <p:cNvCxnSpPr/>
          <p:nvPr/>
        </p:nvCxnSpPr>
        <p:spPr>
          <a:xfrm>
            <a:off x="0" y="6349876"/>
            <a:ext cx="12192000" cy="0"/>
          </a:xfrm>
          <a:prstGeom prst="line">
            <a:avLst/>
          </a:prstGeom>
          <a:ln w="19050"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9820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42425E-DA79-3D48-B452-8F16834197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fld id="{BEAA4C26-E26E-5848-AB30-59D65D42A930}" type="datetime1">
              <a:rPr lang="en-US" smtClean="0">
                <a:solidFill>
                  <a:schemeClr val="tx1"/>
                </a:solidFill>
              </a:rPr>
              <a:t>11/18/20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0BDFF6-0125-9548-B75F-6F9559FED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COSPAR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53FE7C-897D-2C41-96B6-CFD4BC92F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7A8C5-4C7D-0444-BCC1-0B7430E16141}" type="slidenum">
              <a:rPr lang="en-US" smtClean="0">
                <a:solidFill>
                  <a:schemeClr val="tx1"/>
                </a:solidFill>
              </a:rPr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" name="Picture 8" descr="A picture containing timeline&#10;&#10;Description automatically generated">
            <a:extLst>
              <a:ext uri="{FF2B5EF4-FFF2-40B4-BE49-F238E27FC236}">
                <a16:creationId xmlns:a16="http://schemas.microsoft.com/office/drawing/2014/main" id="{3F63C59F-DBEB-2A49-A193-F912F4F0F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518" y="0"/>
            <a:ext cx="94289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845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B04FB6-F2FE-4C4B-B4D4-9F797314A9EE}" type="datetime1">
              <a:rPr lang="en-US" altLang="en-US" smtClean="0"/>
              <a:t>11/18/20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COSPAR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B8AF9-1D1D-5D4C-91EE-8B6E64BB9915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pic>
        <p:nvPicPr>
          <p:cNvPr id="8" name="Picture 7" descr="SABER_CO2Tren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126" y="704939"/>
            <a:ext cx="8192074" cy="410942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517944" y="3903372"/>
            <a:ext cx="25298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latin typeface="Calibri" charset="0"/>
                <a:ea typeface="Calibri" charset="0"/>
                <a:cs typeface="Calibri" charset="0"/>
              </a:rPr>
              <a:t>Yue</a:t>
            </a:r>
            <a:r>
              <a:rPr lang="en-US" b="1" dirty="0">
                <a:latin typeface="Calibri" charset="0"/>
                <a:ea typeface="Calibri" charset="0"/>
                <a:cs typeface="Calibri" charset="0"/>
              </a:rPr>
              <a:t> et al., GRL, 2015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01967" y="1224967"/>
            <a:ext cx="2282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charset="0"/>
                <a:ea typeface="Calibri" charset="0"/>
                <a:cs typeface="Calibri" charset="0"/>
              </a:rPr>
              <a:t>Mauna Loa (surface)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72600" y="1523426"/>
            <a:ext cx="8338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EE00EC"/>
                </a:solidFill>
                <a:latin typeface="Calibri" charset="0"/>
                <a:ea typeface="Calibri" charset="0"/>
                <a:cs typeface="Calibri" charset="0"/>
              </a:rPr>
              <a:t>80 km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72601" y="1896771"/>
            <a:ext cx="8338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90 km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94854" y="3136287"/>
            <a:ext cx="989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charset="0"/>
                <a:ea typeface="Calibri" charset="0"/>
                <a:cs typeface="Calibri" charset="0"/>
              </a:rPr>
              <a:t>100 km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17267" y="4923636"/>
            <a:ext cx="8392106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  <a:latin typeface="Calibri" charset="0"/>
                <a:ea typeface="Calibri" charset="0"/>
                <a:cs typeface="Calibri" charset="0"/>
              </a:rPr>
              <a:t>Measured by the SABER instrument on the TIMED Satellite,  M/LT CO</a:t>
            </a:r>
            <a:r>
              <a:rPr lang="en-US" sz="2000" b="1" baseline="-25000" dirty="0">
                <a:solidFill>
                  <a:srgbClr val="0000FF"/>
                </a:solidFill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US" sz="2000" b="1" dirty="0">
                <a:solidFill>
                  <a:srgbClr val="0000FF"/>
                </a:solidFill>
                <a:latin typeface="Calibri" charset="0"/>
                <a:ea typeface="Calibri" charset="0"/>
                <a:cs typeface="Calibri" charset="0"/>
              </a:rPr>
              <a:t> trends </a:t>
            </a:r>
            <a:br>
              <a:rPr lang="en-US" sz="2000" b="1" dirty="0">
                <a:solidFill>
                  <a:srgbClr val="0000FF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en-US" sz="2000" b="1" dirty="0">
                <a:solidFill>
                  <a:srgbClr val="0000FF"/>
                </a:solidFill>
                <a:latin typeface="Calibri" charset="0"/>
                <a:ea typeface="Calibri" charset="0"/>
                <a:cs typeface="Calibri" charset="0"/>
              </a:rPr>
              <a:t>are consistent with those measured at Mauna Loa</a:t>
            </a:r>
          </a:p>
          <a:p>
            <a:pPr algn="ctr"/>
            <a:endParaRPr lang="en-US" sz="2000" b="1" dirty="0">
              <a:solidFill>
                <a:srgbClr val="0000FF"/>
              </a:solidFill>
              <a:latin typeface="Calibri" charset="0"/>
              <a:ea typeface="Calibri" charset="0"/>
              <a:cs typeface="Calibri" charset="0"/>
            </a:endParaRPr>
          </a:p>
          <a:p>
            <a:pPr algn="ctr"/>
            <a:r>
              <a:rPr lang="en-US" sz="2000" b="1" i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CO</a:t>
            </a:r>
            <a:r>
              <a:rPr lang="en-US" sz="2000" b="1" i="1" baseline="-25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US" sz="2000" b="1" i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 is increasing at the same rate throughout the atmosphere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EDEB24F-FCB4-7C47-9956-453E0655A1A6}"/>
              </a:ext>
            </a:extLst>
          </p:cNvPr>
          <p:cNvCxnSpPr/>
          <p:nvPr/>
        </p:nvCxnSpPr>
        <p:spPr>
          <a:xfrm>
            <a:off x="0" y="631364"/>
            <a:ext cx="12192000" cy="0"/>
          </a:xfrm>
          <a:prstGeom prst="line">
            <a:avLst/>
          </a:prstGeom>
          <a:ln w="19050"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C441322-10AF-D049-9C10-3CF7E8A03D13}"/>
              </a:ext>
            </a:extLst>
          </p:cNvPr>
          <p:cNvCxnSpPr/>
          <p:nvPr/>
        </p:nvCxnSpPr>
        <p:spPr>
          <a:xfrm>
            <a:off x="0" y="6356350"/>
            <a:ext cx="12192000" cy="0"/>
          </a:xfrm>
          <a:prstGeom prst="line">
            <a:avLst/>
          </a:prstGeom>
          <a:ln w="19050"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C4C1151-1CE4-454F-9710-906CC68A4C11}"/>
              </a:ext>
            </a:extLst>
          </p:cNvPr>
          <p:cNvSpPr txBox="1"/>
          <p:nvPr/>
        </p:nvSpPr>
        <p:spPr>
          <a:xfrm>
            <a:off x="541531" y="99437"/>
            <a:ext cx="11108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432FF"/>
                </a:solidFill>
              </a:rPr>
              <a:t>Carbon Dioxide in Earth’s Mesosphere and Lower Thermosphere</a:t>
            </a:r>
          </a:p>
        </p:txBody>
      </p:sp>
    </p:spTree>
    <p:extLst>
      <p:ext uri="{BB962C8B-B14F-4D97-AF65-F5344CB8AC3E}">
        <p14:creationId xmlns:p14="http://schemas.microsoft.com/office/powerpoint/2010/main" val="3380052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6D17468-AA82-904C-BA5A-ED1B33692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6980"/>
            <a:ext cx="10515600" cy="71725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432FF"/>
                </a:solidFill>
                <a:latin typeface="+mn-lt"/>
              </a:rPr>
              <a:t>Summary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A1D249-8444-8549-88C6-FC00074F2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829" y="883251"/>
            <a:ext cx="11092542" cy="539689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0432FF"/>
                </a:solidFill>
              </a:rPr>
              <a:t>There are now more than 40 years of satellite remote sensing data from the stratosphere, mesosphere, and lower thermosphere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0432FF"/>
                </a:solidFill>
              </a:rPr>
              <a:t>Many key results have been discovered – most importantly, the clear evidence of long-term cooling and increasing trends of water vapor and carbon dioxide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0432FF"/>
                </a:solidFill>
              </a:rPr>
              <a:t>A gap in observations is virtually certain in the next ~ 5 years 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0432FF"/>
                </a:solidFill>
              </a:rPr>
              <a:t>Critical need to develop new, lower cost, continuous observing capability 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0432FF"/>
                </a:solidFill>
              </a:rPr>
              <a:t>New observations, besides middle atmosphere science will enable</a:t>
            </a:r>
          </a:p>
          <a:p>
            <a:pPr lvl="1">
              <a:lnSpc>
                <a:spcPct val="120000"/>
              </a:lnSpc>
            </a:pPr>
            <a:r>
              <a:rPr lang="en-US" sz="2000" b="1" dirty="0">
                <a:solidFill>
                  <a:srgbClr val="0432FF"/>
                </a:solidFill>
              </a:rPr>
              <a:t>Improved space weather forecasts </a:t>
            </a:r>
          </a:p>
          <a:p>
            <a:pPr lvl="1">
              <a:lnSpc>
                <a:spcPct val="120000"/>
              </a:lnSpc>
            </a:pPr>
            <a:r>
              <a:rPr lang="en-US" sz="2000" b="1" dirty="0">
                <a:solidFill>
                  <a:srgbClr val="0432FF"/>
                </a:solidFill>
              </a:rPr>
              <a:t>Understanding of coupling between middle atmosphere and thermosphere </a:t>
            </a:r>
          </a:p>
          <a:p>
            <a:pPr lvl="1">
              <a:lnSpc>
                <a:spcPct val="120000"/>
              </a:lnSpc>
            </a:pPr>
            <a:r>
              <a:rPr lang="en-US" sz="2000" b="1" dirty="0">
                <a:solidFill>
                  <a:srgbClr val="0432FF"/>
                </a:solidFill>
              </a:rPr>
              <a:t>Understanding of effects of long-term change on the middle atmosphere (ozone, water, temperature, etc.)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0432FF"/>
                </a:solidFill>
              </a:rPr>
              <a:t>The effects of middle atmosphere change influence the atmosphere to the </a:t>
            </a:r>
            <a:br>
              <a:rPr lang="en-US" sz="2400" b="1" dirty="0">
                <a:solidFill>
                  <a:srgbClr val="0432FF"/>
                </a:solidFill>
              </a:rPr>
            </a:br>
            <a:r>
              <a:rPr lang="en-US" sz="2400" b="1" dirty="0">
                <a:solidFill>
                  <a:srgbClr val="0432FF"/>
                </a:solidFill>
              </a:rPr>
              <a:t>edge of space (~ 1000 km high) </a:t>
            </a:r>
          </a:p>
          <a:p>
            <a:pPr>
              <a:spcAft>
                <a:spcPts val="1200"/>
              </a:spcAft>
            </a:pPr>
            <a:endParaRPr lang="en-US" sz="2400" b="1" dirty="0">
              <a:solidFill>
                <a:srgbClr val="0432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5208C9-17B6-E341-B532-5A29C749B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5658C-BDA0-AD4A-8DBC-BB53D6307D77}" type="datetime1">
              <a:rPr lang="en-US" smtClean="0"/>
              <a:t>11/18/20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3CB6E-ACF1-C141-A507-D5569832E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COSPAR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3DE5D-FDB1-B746-9878-AF5E37CAB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FAAAA-2A31-F249-B3D7-018109243DEA}" type="slidenum">
              <a:rPr lang="en-US" smtClean="0"/>
              <a:t>6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D6AFD-F6BA-5846-9256-C92DEE4D0ED9}"/>
              </a:ext>
            </a:extLst>
          </p:cNvPr>
          <p:cNvCxnSpPr/>
          <p:nvPr/>
        </p:nvCxnSpPr>
        <p:spPr>
          <a:xfrm>
            <a:off x="0" y="658225"/>
            <a:ext cx="12192000" cy="0"/>
          </a:xfrm>
          <a:prstGeom prst="line">
            <a:avLst/>
          </a:prstGeom>
          <a:ln w="19050"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B37ECAE-E2AA-EA40-82E5-F082C8B7A5CA}"/>
              </a:ext>
            </a:extLst>
          </p:cNvPr>
          <p:cNvCxnSpPr/>
          <p:nvPr/>
        </p:nvCxnSpPr>
        <p:spPr>
          <a:xfrm>
            <a:off x="0" y="6322191"/>
            <a:ext cx="12192000" cy="0"/>
          </a:xfrm>
          <a:prstGeom prst="line">
            <a:avLst/>
          </a:prstGeom>
          <a:ln w="19050"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866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CCD4F39-AAAF-2044-A758-BCBDB1A7D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172" y="248783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 </a:t>
            </a:r>
            <a:r>
              <a:rPr lang="en-US" b="1" dirty="0">
                <a:solidFill>
                  <a:srgbClr val="0432FF"/>
                </a:solidFill>
                <a:latin typeface="+mn-lt"/>
              </a:rPr>
              <a:t>- end of presentation -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5E34ED-4AA5-104C-B3BC-099126EFA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7A275-8BD0-D648-BDFE-8F211ABA5858}" type="datetime1">
              <a:rPr lang="en-US" smtClean="0"/>
              <a:t>11/18/20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B50464-9E2C-7240-9011-3AEC10251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COSPAR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A43341-A401-4747-9A41-0606878FC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7A8C5-4C7D-0444-BCC1-0B7430E161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76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420</Words>
  <Application>Microsoft Macintosh PowerPoint</Application>
  <PresentationFormat>Widescreen</PresentationFormat>
  <Paragraphs>63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 Middle Atmospheric Science  Observational Imperatives for the Future </vt:lpstr>
      <vt:lpstr>Earth’s Atmospheric Regions</vt:lpstr>
      <vt:lpstr>Satellite Observations of the Middle Atmosphere - Status </vt:lpstr>
      <vt:lpstr>PowerPoint Presentation</vt:lpstr>
      <vt:lpstr>PowerPoint Presentation</vt:lpstr>
      <vt:lpstr>Summary</vt:lpstr>
      <vt:lpstr> - end of presentation -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Middle Atmospheric Science  Observational Imperatives for the Future </dc:title>
  <dc:creator>Mlynczak, Martin G. (LARC-E302)</dc:creator>
  <cp:lastModifiedBy>Mlynczak, Martin G. (LARC-E302)</cp:lastModifiedBy>
  <cp:revision>19</cp:revision>
  <dcterms:created xsi:type="dcterms:W3CDTF">2020-11-17T22:05:34Z</dcterms:created>
  <dcterms:modified xsi:type="dcterms:W3CDTF">2020-11-18T19:09:05Z</dcterms:modified>
</cp:coreProperties>
</file>